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32.xml" ContentType="application/vnd.openxmlformats-officedocument.drawingml.chart+xml"/>
  <Override PartName="/ppt/charts/chart31.xml" ContentType="application/vnd.openxmlformats-officedocument.drawingml.chart+xml"/>
  <Override PartName="/ppt/charts/chart30.xml" ContentType="application/vnd.openxmlformats-officedocument.drawingml.chart+xml"/>
  <Override PartName="/ppt/charts/chart29.xml" ContentType="application/vnd.openxmlformats-officedocument.drawingml.chart+xml"/>
  <Override PartName="/ppt/charts/chart28.xml" ContentType="application/vnd.openxmlformats-officedocument.drawingml.chart+xml"/>
  <Override PartName="/ppt/charts/chart27.xml" ContentType="application/vnd.openxmlformats-officedocument.drawingml.chart+xml"/>
  <Override PartName="/ppt/charts/chart26.xml" ContentType="application/vnd.openxmlformats-officedocument.drawingml.chart+xml"/>
  <Override PartName="/ppt/charts/chart25.xml" ContentType="application/vnd.openxmlformats-officedocument.drawingml.chart+xml"/>
  <Override PartName="/ppt/charts/chart24.xml" ContentType="application/vnd.openxmlformats-officedocument.drawingml.chart+xml"/>
  <Override PartName="/ppt/charts/chart23.xml" ContentType="application/vnd.openxmlformats-officedocument.drawingml.chart+xml"/>
  <Override PartName="/ppt/charts/chart22.xml" ContentType="application/vnd.openxmlformats-officedocument.drawingml.chart+xml"/>
  <Override PartName="/ppt/charts/chart21.xml" ContentType="application/vnd.openxmlformats-officedocument.drawingml.chart+xml"/>
  <Override PartName="/ppt/charts/chart20.xml" ContentType="application/vnd.openxmlformats-officedocument.drawingml.chart+xml"/>
  <Override PartName="/ppt/charts/chart19.xml" ContentType="application/vnd.openxmlformats-officedocument.drawingml.chart+xml"/>
  <Override PartName="/ppt/charts/chart18.xml" ContentType="application/vnd.openxmlformats-officedocument.drawingml.chart+xml"/>
  <Override PartName="/ppt/charts/chart17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media/image20.jpeg" ContentType="image/jpeg"/>
  <Override PartName="/ppt/media/image3.wmf" ContentType="image/x-wmf"/>
  <Override PartName="/ppt/media/image4.wmf" ContentType="image/x-wmf"/>
  <Override PartName="/ppt/media/image7.png" ContentType="image/png"/>
  <Override PartName="/ppt/media/image18.wmf" ContentType="image/x-wmf"/>
  <Override PartName="/ppt/media/image17.wmf" ContentType="image/x-wmf"/>
  <Override PartName="/ppt/media/image10.wmf" ContentType="image/x-wmf"/>
  <Override PartName="/ppt/media/image11.wmf" ContentType="image/x-wmf"/>
  <Override PartName="/ppt/media/image19.jpeg" ContentType="image/jpeg"/>
  <Override PartName="/ppt/media/image13.jpeg" ContentType="image/jpeg"/>
  <Override PartName="/ppt/media/image15.jpeg" ContentType="image/jpeg"/>
  <Override PartName="/ppt/media/image16.jpeg" ContentType="image/jpeg"/>
  <Override PartName="/ppt/media/image12.jpeg" ContentType="image/jpeg"/>
  <Override PartName="/ppt/media/image22.png" ContentType="image/png"/>
  <Override PartName="/ppt/media/image21.png" ContentType="image/png"/>
  <Override PartName="/ppt/media/image6.jpeg" ContentType="image/jpeg"/>
  <Override PartName="/ppt/media/image5.jpeg" ContentType="image/jpeg"/>
  <Override PartName="/ppt/media/image1.jpeg" ContentType="image/jpeg"/>
  <Override PartName="/ppt/media/image2.jpeg" ContentType="image/jpeg"/>
  <Override PartName="/ppt/media/image8.jpeg" ContentType="image/jpeg"/>
  <Override PartName="/ppt/media/image9.jpeg" ContentType="image/jpe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b="0" sz="1862" spc="-1" strike="noStrike">
                <a:solidFill>
                  <a:srgbClr val="595959"/>
                </a:solidFill>
                <a:latin typeface="Arial"/>
                <a:ea typeface="黑体"/>
              </a:rPr>
              <a:t>B12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</c:v>
                </c:pt>
                <c:pt idx="1">
                  <c:v>0.9558</c:v>
                </c:pt>
                <c:pt idx="2">
                  <c:v>0.8992</c:v>
                </c:pt>
                <c:pt idx="3">
                  <c:v>0.9455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</c:v>
                </c:pt>
                <c:pt idx="1">
                  <c:v>1</c:v>
                </c:pt>
                <c:pt idx="2">
                  <c:v>0.9997</c:v>
                </c:pt>
                <c:pt idx="3">
                  <c:v>0.9994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0.9974</c:v>
                </c:pt>
                <c:pt idx="1">
                  <c:v>0.9919</c:v>
                </c:pt>
                <c:pt idx="2">
                  <c:v>0.9945</c:v>
                </c:pt>
                <c:pt idx="3">
                  <c:v>0.9946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</c:v>
                </c:pt>
                <c:pt idx="1">
                  <c:v>0.9956</c:v>
                </c:pt>
                <c:pt idx="2">
                  <c:v>0.9951</c:v>
                </c:pt>
                <c:pt idx="3">
                  <c:v>0.9965</c:v>
                </c:pt>
              </c:numCache>
            </c:numRef>
          </c:val>
        </c:ser>
        <c:gapWidth val="150"/>
        <c:overlap val="0"/>
        <c:axId val="63424458"/>
        <c:axId val="37984169"/>
      </c:barChart>
      <c:catAx>
        <c:axId val="6342445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37984169"/>
        <c:crosses val="autoZero"/>
        <c:auto val="1"/>
        <c:lblAlgn val="ctr"/>
        <c:lblOffset val="100"/>
      </c:catAx>
      <c:valAx>
        <c:axId val="3798416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3424458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b="0" sz="1862" spc="-1" strike="noStrike">
                <a:solidFill>
                  <a:srgbClr val="595959"/>
                </a:solidFill>
                <a:latin typeface="Arial"/>
                <a:ea typeface="黑体"/>
              </a:rPr>
              <a:t>B12 permanent fault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0.2879</c:v>
                </c:pt>
                <c:pt idx="1">
                  <c:v>0.3104</c:v>
                </c:pt>
                <c:pt idx="2">
                  <c:v>0.5491</c:v>
                </c:pt>
                <c:pt idx="3">
                  <c:v>0.6829</c:v>
                </c:pt>
                <c:pt idx="4">
                  <c:v>0.738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b0f0"/>
            </a:solidFill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0.6088</c:v>
                </c:pt>
                <c:pt idx="1">
                  <c:v>0.6899</c:v>
                </c:pt>
                <c:pt idx="2">
                  <c:v>0.7278</c:v>
                </c:pt>
                <c:pt idx="3">
                  <c:v>0.8499</c:v>
                </c:pt>
                <c:pt idx="4">
                  <c:v>0.8775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0.8043</c:v>
                </c:pt>
                <c:pt idx="1">
                  <c:v>0.8762</c:v>
                </c:pt>
                <c:pt idx="2">
                  <c:v>0.9644</c:v>
                </c:pt>
                <c:pt idx="3">
                  <c:v>0.9482</c:v>
                </c:pt>
                <c:pt idx="4">
                  <c:v>0.973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665397"/>
        <c:axId val="21463025"/>
      </c:lineChart>
      <c:catAx>
        <c:axId val="366539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330" spc="-1" strike="noStrike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b="0" sz="1330" spc="-1" strike="noStrike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1463025"/>
        <c:crosses val="autoZero"/>
        <c:auto val="1"/>
        <c:lblAlgn val="ctr"/>
        <c:lblOffset val="100"/>
      </c:catAx>
      <c:valAx>
        <c:axId val="2146302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366539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0.7489</c:v>
                </c:pt>
                <c:pt idx="1">
                  <c:v>0.8243</c:v>
                </c:pt>
                <c:pt idx="2">
                  <c:v>0.942</c:v>
                </c:pt>
                <c:pt idx="3">
                  <c:v>0.9669</c:v>
                </c:pt>
                <c:pt idx="4">
                  <c:v>0.9814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b0f0"/>
            </a:solidFill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0.9668</c:v>
                </c:pt>
                <c:pt idx="1">
                  <c:v>0.9894</c:v>
                </c:pt>
                <c:pt idx="2">
                  <c:v>0.989</c:v>
                </c:pt>
                <c:pt idx="3">
                  <c:v>0.9957</c:v>
                </c:pt>
                <c:pt idx="4">
                  <c:v>0.9974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0.9948</c:v>
                </c:pt>
                <c:pt idx="1">
                  <c:v>0.999</c:v>
                </c:pt>
                <c:pt idx="2">
                  <c:v>0.9974</c:v>
                </c:pt>
                <c:pt idx="3">
                  <c:v>0.9976</c:v>
                </c:pt>
                <c:pt idx="4">
                  <c:v>0.9987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5016529"/>
        <c:axId val="62208710"/>
      </c:lineChart>
      <c:catAx>
        <c:axId val="5501652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2208710"/>
        <c:crosses val="autoZero"/>
        <c:auto val="1"/>
        <c:lblAlgn val="ctr"/>
        <c:lblOffset val="100"/>
      </c:catAx>
      <c:valAx>
        <c:axId val="622087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5016529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 w="57240"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0.3556</c:v>
                </c:pt>
                <c:pt idx="1">
                  <c:v>0.3905</c:v>
                </c:pt>
                <c:pt idx="2">
                  <c:v>0.4912</c:v>
                </c:pt>
                <c:pt idx="3">
                  <c:v>0.5036</c:v>
                </c:pt>
                <c:pt idx="4">
                  <c:v>0.5731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b0f0"/>
            </a:solidFill>
            <a:ln w="572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0.7884</c:v>
                </c:pt>
                <c:pt idx="1">
                  <c:v>0.8623</c:v>
                </c:pt>
                <c:pt idx="2">
                  <c:v>0.8564</c:v>
                </c:pt>
                <c:pt idx="3">
                  <c:v>0.8504</c:v>
                </c:pt>
                <c:pt idx="4">
                  <c:v>0.8559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 w="572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0.9589</c:v>
                </c:pt>
                <c:pt idx="1">
                  <c:v>0.9657</c:v>
                </c:pt>
                <c:pt idx="2">
                  <c:v>0.9868</c:v>
                </c:pt>
                <c:pt idx="3">
                  <c:v>0.983</c:v>
                </c:pt>
                <c:pt idx="4">
                  <c:v>0.98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1890004"/>
        <c:axId val="22480434"/>
      </c:lineChart>
      <c:catAx>
        <c:axId val="3189000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2480434"/>
        <c:crosses val="autoZero"/>
        <c:auto val="1"/>
        <c:lblAlgn val="ctr"/>
        <c:lblOffset val="100"/>
      </c:catAx>
      <c:valAx>
        <c:axId val="2248043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31890004"/>
        <c:crosses val="autoZero"/>
        <c:crossBetween val="midCat"/>
        <c:majorUnit val="0.2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0.9277</c:v>
                </c:pt>
                <c:pt idx="1">
                  <c:v>0.9511</c:v>
                </c:pt>
                <c:pt idx="2">
                  <c:v>0.9315</c:v>
                </c:pt>
                <c:pt idx="3">
                  <c:v>0.9461</c:v>
                </c:pt>
                <c:pt idx="4">
                  <c:v>1</c:v>
                </c:pt>
                <c:pt idx="5">
                  <c:v>0.9976</c:v>
                </c:pt>
                <c:pt idx="6">
                  <c:v>0.787</c:v>
                </c:pt>
                <c:pt idx="7">
                  <c:v>1</c:v>
                </c:pt>
                <c:pt idx="8">
                  <c:v>0.97</c:v>
                </c:pt>
                <c:pt idx="9">
                  <c:v>0.9814</c:v>
                </c:pt>
                <c:pt idx="10">
                  <c:v>0.6197</c:v>
                </c:pt>
                <c:pt idx="11">
                  <c:v>0.5415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</c:v>
                </c:pt>
                <c:pt idx="1">
                  <c:v>0.9265</c:v>
                </c:pt>
                <c:pt idx="2">
                  <c:v>0.8512</c:v>
                </c:pt>
                <c:pt idx="3">
                  <c:v>0.9042</c:v>
                </c:pt>
                <c:pt idx="4">
                  <c:v>1</c:v>
                </c:pt>
                <c:pt idx="5">
                  <c:v>0.9745</c:v>
                </c:pt>
                <c:pt idx="6">
                  <c:v>0.8438</c:v>
                </c:pt>
                <c:pt idx="7">
                  <c:v>0.9922</c:v>
                </c:pt>
                <c:pt idx="8">
                  <c:v>0.9368</c:v>
                </c:pt>
                <c:pt idx="9">
                  <c:v>0.9974</c:v>
                </c:pt>
                <c:pt idx="10">
                  <c:v>0.8875</c:v>
                </c:pt>
                <c:pt idx="11">
                  <c:v>0.5567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0.9984</c:v>
                </c:pt>
                <c:pt idx="1">
                  <c:v>1</c:v>
                </c:pt>
                <c:pt idx="2">
                  <c:v>0.9658</c:v>
                </c:pt>
                <c:pt idx="3">
                  <c:v>0.9764</c:v>
                </c:pt>
                <c:pt idx="4">
                  <c:v>1</c:v>
                </c:pt>
                <c:pt idx="5">
                  <c:v>0.9988</c:v>
                </c:pt>
                <c:pt idx="6">
                  <c:v>0.9503</c:v>
                </c:pt>
                <c:pt idx="7">
                  <c:v>0.9966</c:v>
                </c:pt>
                <c:pt idx="8">
                  <c:v>0.9995</c:v>
                </c:pt>
                <c:pt idx="9">
                  <c:v>0.9987</c:v>
                </c:pt>
                <c:pt idx="10">
                  <c:v>0.9828</c:v>
                </c:pt>
                <c:pt idx="11">
                  <c:v>0.9086</c:v>
                </c:pt>
              </c:numCache>
            </c:numRef>
          </c:val>
        </c:ser>
        <c:gapWidth val="150"/>
        <c:overlap val="0"/>
        <c:axId val="48098921"/>
        <c:axId val="50334781"/>
      </c:barChart>
      <c:catAx>
        <c:axId val="48098921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0334781"/>
        <c:crosses val="autoZero"/>
        <c:auto val="1"/>
        <c:lblAlgn val="ctr"/>
        <c:lblOffset val="100"/>
      </c:catAx>
      <c:valAx>
        <c:axId val="5033478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8098921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5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0.4805</c:v>
                </c:pt>
                <c:pt idx="2">
                  <c:v>0.3219</c:v>
                </c:pt>
                <c:pt idx="3">
                  <c:v>0.5628</c:v>
                </c:pt>
                <c:pt idx="4">
                  <c:v>0.93</c:v>
                </c:pt>
                <c:pt idx="5">
                  <c:v>0.4199</c:v>
                </c:pt>
                <c:pt idx="6">
                  <c:v>0.466</c:v>
                </c:pt>
                <c:pt idx="7">
                  <c:v>0.7216</c:v>
                </c:pt>
                <c:pt idx="8">
                  <c:v>0.6713</c:v>
                </c:pt>
                <c:pt idx="9">
                  <c:v>0.5731</c:v>
                </c:pt>
                <c:pt idx="10">
                  <c:v>0.1259</c:v>
                </c:pt>
                <c:pt idx="11">
                  <c:v>0.2602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6cbcc2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0.7368</c:v>
                </c:pt>
                <c:pt idx="1">
                  <c:v>0.5933</c:v>
                </c:pt>
                <c:pt idx="2">
                  <c:v>0.3412</c:v>
                </c:pt>
                <c:pt idx="3">
                  <c:v>0.5828</c:v>
                </c:pt>
                <c:pt idx="4">
                  <c:v>1</c:v>
                </c:pt>
                <c:pt idx="5">
                  <c:v>0.4102</c:v>
                </c:pt>
                <c:pt idx="6">
                  <c:v>0.4717</c:v>
                </c:pt>
                <c:pt idx="7">
                  <c:v>0.7316</c:v>
                </c:pt>
                <c:pt idx="8">
                  <c:v>0.7838</c:v>
                </c:pt>
                <c:pt idx="9">
                  <c:v>0.855</c:v>
                </c:pt>
                <c:pt idx="10">
                  <c:v>0.4438</c:v>
                </c:pt>
                <c:pt idx="11">
                  <c:v>0.2924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0.9722</c:v>
                </c:pt>
                <c:pt idx="1">
                  <c:v>0.9499</c:v>
                </c:pt>
                <c:pt idx="2">
                  <c:v>0.3843</c:v>
                </c:pt>
                <c:pt idx="3">
                  <c:v>0.8171</c:v>
                </c:pt>
                <c:pt idx="4">
                  <c:v>1</c:v>
                </c:pt>
                <c:pt idx="5">
                  <c:v>0.8786</c:v>
                </c:pt>
                <c:pt idx="6">
                  <c:v>0.8416</c:v>
                </c:pt>
                <c:pt idx="7">
                  <c:v>0.8526</c:v>
                </c:pt>
                <c:pt idx="8">
                  <c:v>0.9907</c:v>
                </c:pt>
                <c:pt idx="9">
                  <c:v>0.98</c:v>
                </c:pt>
                <c:pt idx="10">
                  <c:v>0.7888</c:v>
                </c:pt>
                <c:pt idx="11">
                  <c:v>0.6592</c:v>
                </c:pt>
              </c:numCache>
            </c:numRef>
          </c:val>
        </c:ser>
        <c:gapWidth val="150"/>
        <c:overlap val="0"/>
        <c:axId val="66409155"/>
        <c:axId val="52366458"/>
      </c:barChart>
      <c:catAx>
        <c:axId val="6640915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2366458"/>
        <c:crosses val="autoZero"/>
        <c:auto val="1"/>
        <c:lblAlgn val="ctr"/>
        <c:lblOffset val="100"/>
      </c:catAx>
      <c:valAx>
        <c:axId val="5236645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6409155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5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0.9277</c:v>
                </c:pt>
                <c:pt idx="1">
                  <c:v>0.9511</c:v>
                </c:pt>
                <c:pt idx="2">
                  <c:v>0.9315</c:v>
                </c:pt>
                <c:pt idx="3">
                  <c:v>0.9461</c:v>
                </c:pt>
                <c:pt idx="4">
                  <c:v>1</c:v>
                </c:pt>
                <c:pt idx="5">
                  <c:v>0.9976</c:v>
                </c:pt>
                <c:pt idx="6">
                  <c:v>0.787</c:v>
                </c:pt>
                <c:pt idx="7">
                  <c:v>1</c:v>
                </c:pt>
                <c:pt idx="8">
                  <c:v>0.97</c:v>
                </c:pt>
                <c:pt idx="9">
                  <c:v>0.9975</c:v>
                </c:pt>
                <c:pt idx="10">
                  <c:v>0.6197</c:v>
                </c:pt>
                <c:pt idx="11">
                  <c:v>0.5415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0.8707</c:v>
                </c:pt>
                <c:pt idx="1">
                  <c:v>0.9265</c:v>
                </c:pt>
                <c:pt idx="2">
                  <c:v>0.8512</c:v>
                </c:pt>
                <c:pt idx="3">
                  <c:v>0.9042</c:v>
                </c:pt>
                <c:pt idx="4">
                  <c:v>1</c:v>
                </c:pt>
                <c:pt idx="5">
                  <c:v>0.9745</c:v>
                </c:pt>
                <c:pt idx="6">
                  <c:v>0.8438</c:v>
                </c:pt>
                <c:pt idx="7">
                  <c:v>0.9922</c:v>
                </c:pt>
                <c:pt idx="8">
                  <c:v>0.9368</c:v>
                </c:pt>
                <c:pt idx="9">
                  <c:v>0.9957</c:v>
                </c:pt>
                <c:pt idx="10">
                  <c:v>0.8875</c:v>
                </c:pt>
                <c:pt idx="11">
                  <c:v>0.5567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0.9917</c:v>
                </c:pt>
                <c:pt idx="1">
                  <c:v>0.9979</c:v>
                </c:pt>
                <c:pt idx="2">
                  <c:v>1</c:v>
                </c:pt>
                <c:pt idx="3">
                  <c:v>0.9898</c:v>
                </c:pt>
                <c:pt idx="4">
                  <c:v>1</c:v>
                </c:pt>
                <c:pt idx="5">
                  <c:v>0.9949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</c:v>
                </c:pt>
                <c:pt idx="10">
                  <c:v>0.989</c:v>
                </c:pt>
                <c:pt idx="11">
                  <c:v>0.7819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c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0.9984</c:v>
                </c:pt>
                <c:pt idx="1">
                  <c:v>1</c:v>
                </c:pt>
                <c:pt idx="2">
                  <c:v>0.9658</c:v>
                </c:pt>
                <c:pt idx="3">
                  <c:v>0.9764</c:v>
                </c:pt>
                <c:pt idx="4">
                  <c:v>1</c:v>
                </c:pt>
                <c:pt idx="5">
                  <c:v>0.9988</c:v>
                </c:pt>
                <c:pt idx="6">
                  <c:v>0.9503</c:v>
                </c:pt>
                <c:pt idx="7">
                  <c:v>0.9966</c:v>
                </c:pt>
                <c:pt idx="8">
                  <c:v>1</c:v>
                </c:pt>
                <c:pt idx="9">
                  <c:v>0.9995</c:v>
                </c:pt>
                <c:pt idx="10">
                  <c:v>0.9828</c:v>
                </c:pt>
                <c:pt idx="11">
                  <c:v>0.9086</c:v>
                </c:pt>
              </c:numCache>
            </c:numRef>
          </c:val>
        </c:ser>
        <c:gapWidth val="150"/>
        <c:overlap val="0"/>
        <c:axId val="80798135"/>
        <c:axId val="8239401"/>
      </c:barChart>
      <c:catAx>
        <c:axId val="8079813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8239401"/>
        <c:crosses val="autoZero"/>
        <c:auto val="1"/>
        <c:lblAlgn val="ctr"/>
        <c:lblOffset val="100"/>
      </c:catAx>
      <c:valAx>
        <c:axId val="823940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80798135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0.4805</c:v>
                </c:pt>
                <c:pt idx="2">
                  <c:v>0.3219</c:v>
                </c:pt>
                <c:pt idx="3">
                  <c:v>0.5628</c:v>
                </c:pt>
                <c:pt idx="4">
                  <c:v>0.9</c:v>
                </c:pt>
                <c:pt idx="5">
                  <c:v>0.4199</c:v>
                </c:pt>
                <c:pt idx="6">
                  <c:v>0.466</c:v>
                </c:pt>
                <c:pt idx="7">
                  <c:v>0.7216</c:v>
                </c:pt>
                <c:pt idx="8">
                  <c:v>0.6713</c:v>
                </c:pt>
                <c:pt idx="9">
                  <c:v>0.7947</c:v>
                </c:pt>
                <c:pt idx="10">
                  <c:v>0.1259</c:v>
                </c:pt>
                <c:pt idx="11">
                  <c:v>0.2602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0.7568</c:v>
                </c:pt>
                <c:pt idx="1">
                  <c:v>0.6133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0.4502</c:v>
                </c:pt>
                <c:pt idx="6">
                  <c:v>0.4717</c:v>
                </c:pt>
                <c:pt idx="7">
                  <c:v>0.7316</c:v>
                </c:pt>
                <c:pt idx="8">
                  <c:v>0.7838</c:v>
                </c:pt>
                <c:pt idx="9">
                  <c:v>0.8822</c:v>
                </c:pt>
                <c:pt idx="10">
                  <c:v>0.4438</c:v>
                </c:pt>
                <c:pt idx="11">
                  <c:v>0.2924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0.8217</c:v>
                </c:pt>
                <c:pt idx="1">
                  <c:v>0.7017</c:v>
                </c:pt>
                <c:pt idx="2">
                  <c:v>0.3001</c:v>
                </c:pt>
                <c:pt idx="3">
                  <c:v>0.6654</c:v>
                </c:pt>
                <c:pt idx="4">
                  <c:v>0.8273</c:v>
                </c:pt>
                <c:pt idx="5">
                  <c:v>0.5518</c:v>
                </c:pt>
                <c:pt idx="6">
                  <c:v>0.53</c:v>
                </c:pt>
                <c:pt idx="7">
                  <c:v>0.7508</c:v>
                </c:pt>
                <c:pt idx="8">
                  <c:v>0.7372</c:v>
                </c:pt>
                <c:pt idx="9">
                  <c:v>0.7644</c:v>
                </c:pt>
                <c:pt idx="10">
                  <c:v>0.3796</c:v>
                </c:pt>
                <c:pt idx="11">
                  <c:v>0.2036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0.9722</c:v>
                </c:pt>
                <c:pt idx="1">
                  <c:v>0.9499</c:v>
                </c:pt>
                <c:pt idx="2">
                  <c:v>0.3843</c:v>
                </c:pt>
                <c:pt idx="3">
                  <c:v>0.8171</c:v>
                </c:pt>
                <c:pt idx="4">
                  <c:v>1</c:v>
                </c:pt>
                <c:pt idx="5">
                  <c:v>0.8786</c:v>
                </c:pt>
                <c:pt idx="6">
                  <c:v>0.8416</c:v>
                </c:pt>
                <c:pt idx="7">
                  <c:v>0.8526</c:v>
                </c:pt>
                <c:pt idx="8">
                  <c:v>0.9641</c:v>
                </c:pt>
                <c:pt idx="9">
                  <c:v>0.9892</c:v>
                </c:pt>
                <c:pt idx="10">
                  <c:v>0.7888</c:v>
                </c:pt>
                <c:pt idx="11">
                  <c:v>0.6592</c:v>
                </c:pt>
              </c:numCache>
            </c:numRef>
          </c:val>
        </c:ser>
        <c:gapWidth val="150"/>
        <c:overlap val="0"/>
        <c:axId val="24302009"/>
        <c:axId val="23757998"/>
      </c:barChart>
      <c:catAx>
        <c:axId val="24302009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3757998"/>
        <c:crosses val="autoZero"/>
        <c:auto val="1"/>
        <c:lblAlgn val="ctr"/>
        <c:lblOffset val="100"/>
      </c:catAx>
      <c:valAx>
        <c:axId val="23757998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4302009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0.00%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0.9984</c:v>
                </c:pt>
                <c:pt idx="1">
                  <c:v>1</c:v>
                </c:pt>
                <c:pt idx="2">
                  <c:v>0.9658</c:v>
                </c:pt>
                <c:pt idx="3">
                  <c:v>0.9764</c:v>
                </c:pt>
                <c:pt idx="4">
                  <c:v>1</c:v>
                </c:pt>
                <c:pt idx="5">
                  <c:v>0.9988</c:v>
                </c:pt>
                <c:pt idx="6">
                  <c:v>0.9503</c:v>
                </c:pt>
                <c:pt idx="7">
                  <c:v>0.9966</c:v>
                </c:pt>
                <c:pt idx="8">
                  <c:v>0.9995</c:v>
                </c:pt>
                <c:pt idx="9">
                  <c:v>0.9987</c:v>
                </c:pt>
                <c:pt idx="10">
                  <c:v>0.9828</c:v>
                </c:pt>
                <c:pt idx="11">
                  <c:v>0.9086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0.00%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0.9794</c:v>
                </c:pt>
                <c:pt idx="1">
                  <c:v>1</c:v>
                </c:pt>
                <c:pt idx="2">
                  <c:v>0.954</c:v>
                </c:pt>
                <c:pt idx="3">
                  <c:v>0.9626</c:v>
                </c:pt>
                <c:pt idx="4">
                  <c:v>1</c:v>
                </c:pt>
                <c:pt idx="5">
                  <c:v>1</c:v>
                </c:pt>
                <c:pt idx="6">
                  <c:v>0.9309</c:v>
                </c:pt>
                <c:pt idx="7">
                  <c:v>0.9839</c:v>
                </c:pt>
                <c:pt idx="8">
                  <c:v>0.9995</c:v>
                </c:pt>
                <c:pt idx="9">
                  <c:v>0.9977</c:v>
                </c:pt>
                <c:pt idx="10">
                  <c:v>0.8814</c:v>
                </c:pt>
                <c:pt idx="11">
                  <c:v>0.6793</c:v>
                </c:pt>
              </c:numCache>
            </c:numRef>
          </c:val>
        </c:ser>
        <c:gapWidth val="150"/>
        <c:overlap val="0"/>
        <c:axId val="58688450"/>
        <c:axId val="18785715"/>
      </c:barChart>
      <c:catAx>
        <c:axId val="5868845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8785715"/>
        <c:crosses val="autoZero"/>
        <c:auto val="1"/>
        <c:lblAlgn val="ctr"/>
        <c:lblOffset val="100"/>
      </c:catAx>
      <c:valAx>
        <c:axId val="1878571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8688450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5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0.00%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0.9722</c:v>
                </c:pt>
                <c:pt idx="1">
                  <c:v>0.9499</c:v>
                </c:pt>
                <c:pt idx="2">
                  <c:v>0.3843</c:v>
                </c:pt>
                <c:pt idx="3">
                  <c:v>0.8171</c:v>
                </c:pt>
                <c:pt idx="4">
                  <c:v>1</c:v>
                </c:pt>
                <c:pt idx="5">
                  <c:v>0.8786</c:v>
                </c:pt>
                <c:pt idx="6">
                  <c:v>0.8416</c:v>
                </c:pt>
                <c:pt idx="7">
                  <c:v>0.8526</c:v>
                </c:pt>
                <c:pt idx="8">
                  <c:v>0.9907</c:v>
                </c:pt>
                <c:pt idx="9">
                  <c:v>0.98</c:v>
                </c:pt>
                <c:pt idx="10">
                  <c:v>0.7888</c:v>
                </c:pt>
                <c:pt idx="11">
                  <c:v>0.6592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BiLSTM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0.00%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0.9666</c:v>
                </c:pt>
                <c:pt idx="1">
                  <c:v>0.9442</c:v>
                </c:pt>
                <c:pt idx="2">
                  <c:v>0.5484</c:v>
                </c:pt>
                <c:pt idx="3">
                  <c:v>0.806</c:v>
                </c:pt>
                <c:pt idx="4">
                  <c:v>1</c:v>
                </c:pt>
                <c:pt idx="5">
                  <c:v>0.8718</c:v>
                </c:pt>
                <c:pt idx="6">
                  <c:v>0.7718</c:v>
                </c:pt>
                <c:pt idx="7">
                  <c:v>0.8489</c:v>
                </c:pt>
                <c:pt idx="8">
                  <c:v>0.982</c:v>
                </c:pt>
                <c:pt idx="9">
                  <c:v>0.9777</c:v>
                </c:pt>
                <c:pt idx="10">
                  <c:v>0.8236</c:v>
                </c:pt>
                <c:pt idx="11">
                  <c:v>0.6558</c:v>
                </c:pt>
              </c:numCache>
            </c:numRef>
          </c:val>
        </c:ser>
        <c:gapWidth val="150"/>
        <c:overlap val="0"/>
        <c:axId val="59134654"/>
        <c:axId val="75432264"/>
      </c:barChart>
      <c:catAx>
        <c:axId val="59134654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75432264"/>
        <c:crosses val="autoZero"/>
        <c:auto val="1"/>
        <c:lblAlgn val="ctr"/>
        <c:lblOffset val="100"/>
      </c:catAx>
      <c:valAx>
        <c:axId val="7543226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9134654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5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0.9277</c:v>
                </c:pt>
                <c:pt idx="1">
                  <c:v>0.9511</c:v>
                </c:pt>
                <c:pt idx="2">
                  <c:v>0.9315</c:v>
                </c:pt>
                <c:pt idx="3">
                  <c:v>0.9461</c:v>
                </c:pt>
                <c:pt idx="4">
                  <c:v>1</c:v>
                </c:pt>
                <c:pt idx="5">
                  <c:v>0.9976</c:v>
                </c:pt>
                <c:pt idx="6">
                  <c:v>0.787</c:v>
                </c:pt>
                <c:pt idx="7">
                  <c:v>1</c:v>
                </c:pt>
                <c:pt idx="8">
                  <c:v>0.97</c:v>
                </c:pt>
                <c:pt idx="9">
                  <c:v>0.9975</c:v>
                </c:pt>
                <c:pt idx="10">
                  <c:v>0.6197</c:v>
                </c:pt>
                <c:pt idx="11">
                  <c:v>0.5415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0.9917</c:v>
                </c:pt>
                <c:pt idx="1">
                  <c:v>0.9979</c:v>
                </c:pt>
                <c:pt idx="2">
                  <c:v>1</c:v>
                </c:pt>
                <c:pt idx="3">
                  <c:v>0.9898</c:v>
                </c:pt>
                <c:pt idx="4">
                  <c:v>1</c:v>
                </c:pt>
                <c:pt idx="5">
                  <c:v>0.9949</c:v>
                </c:pt>
                <c:pt idx="6">
                  <c:v>0.9385</c:v>
                </c:pt>
                <c:pt idx="7">
                  <c:v>1</c:v>
                </c:pt>
                <c:pt idx="8">
                  <c:v>1</c:v>
                </c:pt>
                <c:pt idx="9">
                  <c:v>0.9987</c:v>
                </c:pt>
                <c:pt idx="10">
                  <c:v>0.989</c:v>
                </c:pt>
                <c:pt idx="11">
                  <c:v>0.7819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0.8707</c:v>
                </c:pt>
                <c:pt idx="1">
                  <c:v>0.9265</c:v>
                </c:pt>
                <c:pt idx="2">
                  <c:v>0.8512</c:v>
                </c:pt>
                <c:pt idx="3">
                  <c:v>0.9042</c:v>
                </c:pt>
                <c:pt idx="4">
                  <c:v>1</c:v>
                </c:pt>
                <c:pt idx="5">
                  <c:v>0.9745</c:v>
                </c:pt>
                <c:pt idx="6">
                  <c:v>0.8438</c:v>
                </c:pt>
                <c:pt idx="7">
                  <c:v>0.9922</c:v>
                </c:pt>
                <c:pt idx="8">
                  <c:v>0.9368</c:v>
                </c:pt>
                <c:pt idx="9">
                  <c:v>0.9957</c:v>
                </c:pt>
                <c:pt idx="10">
                  <c:v>0.8875</c:v>
                </c:pt>
                <c:pt idx="11">
                  <c:v>0.5567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0.9984</c:v>
                </c:pt>
                <c:pt idx="1">
                  <c:v>1</c:v>
                </c:pt>
                <c:pt idx="2">
                  <c:v>0.9658</c:v>
                </c:pt>
                <c:pt idx="3">
                  <c:v>0.9764</c:v>
                </c:pt>
                <c:pt idx="4">
                  <c:v>1</c:v>
                </c:pt>
                <c:pt idx="5">
                  <c:v>0.9988</c:v>
                </c:pt>
                <c:pt idx="6">
                  <c:v>0.9503</c:v>
                </c:pt>
                <c:pt idx="7">
                  <c:v>0.9966</c:v>
                </c:pt>
                <c:pt idx="8">
                  <c:v>1</c:v>
                </c:pt>
                <c:pt idx="9">
                  <c:v>0.9995</c:v>
                </c:pt>
                <c:pt idx="10">
                  <c:v>0.9828</c:v>
                </c:pt>
                <c:pt idx="11">
                  <c:v>0.9086</c:v>
                </c:pt>
              </c:numCache>
            </c:numRef>
          </c:val>
        </c:ser>
        <c:gapWidth val="150"/>
        <c:overlap val="0"/>
        <c:axId val="87960880"/>
        <c:axId val="63776021"/>
      </c:barChart>
      <c:catAx>
        <c:axId val="8796088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3776021"/>
        <c:crosses val="autoZero"/>
        <c:auto val="1"/>
        <c:lblAlgn val="ctr"/>
        <c:lblOffset val="100"/>
      </c:catAx>
      <c:valAx>
        <c:axId val="6377602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87960880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5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b="0" sz="1862" spc="-1" strike="noStrike">
                <a:solidFill>
                  <a:srgbClr val="595959"/>
                </a:solidFill>
                <a:latin typeface="Arial"/>
                <a:ea typeface="黑体"/>
              </a:rPr>
              <a:t>B12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</c:v>
                </c:pt>
                <c:pt idx="1">
                  <c:v>0.5008</c:v>
                </c:pt>
                <c:pt idx="2">
                  <c:v>0.3616</c:v>
                </c:pt>
                <c:pt idx="3">
                  <c:v>0.4785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0.7644</c:v>
                </c:pt>
                <c:pt idx="1">
                  <c:v>0.8242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48a7ae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0.855</c:v>
                </c:pt>
                <c:pt idx="1">
                  <c:v>0.9598</c:v>
                </c:pt>
                <c:pt idx="2">
                  <c:v>0.9703</c:v>
                </c:pt>
                <c:pt idx="3">
                  <c:v>0.9284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1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Lbls>
            <c:numFmt formatCode="General" sourceLinked="1"/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0.9801</c:v>
                </c:pt>
                <c:pt idx="2">
                  <c:v>0.9788</c:v>
                </c:pt>
                <c:pt idx="3">
                  <c:v>0.9796</c:v>
                </c:pt>
              </c:numCache>
            </c:numRef>
          </c:val>
        </c:ser>
        <c:gapWidth val="150"/>
        <c:overlap val="0"/>
        <c:axId val="42908028"/>
        <c:axId val="10274993"/>
      </c:barChart>
      <c:catAx>
        <c:axId val="4290802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0274993"/>
        <c:crosses val="autoZero"/>
        <c:auto val="1"/>
        <c:lblAlgn val="ctr"/>
        <c:lblOffset val="100"/>
      </c:catAx>
      <c:valAx>
        <c:axId val="1027499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2908028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0.73</c:v>
                </c:pt>
                <c:pt idx="1">
                  <c:v>0.4805</c:v>
                </c:pt>
                <c:pt idx="2">
                  <c:v>0.3219</c:v>
                </c:pt>
                <c:pt idx="3">
                  <c:v>0.5628</c:v>
                </c:pt>
                <c:pt idx="4">
                  <c:v>0.9</c:v>
                </c:pt>
                <c:pt idx="5">
                  <c:v>0.4199</c:v>
                </c:pt>
                <c:pt idx="6">
                  <c:v>0.466</c:v>
                </c:pt>
                <c:pt idx="7">
                  <c:v>0.7216</c:v>
                </c:pt>
                <c:pt idx="8">
                  <c:v>0.6713</c:v>
                </c:pt>
                <c:pt idx="9">
                  <c:v>0.7947</c:v>
                </c:pt>
                <c:pt idx="10">
                  <c:v>0.1259</c:v>
                </c:pt>
                <c:pt idx="11">
                  <c:v>0.2602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0.8217</c:v>
                </c:pt>
                <c:pt idx="1">
                  <c:v>0.7017</c:v>
                </c:pt>
                <c:pt idx="2">
                  <c:v>0.3001</c:v>
                </c:pt>
                <c:pt idx="3">
                  <c:v>0.6654</c:v>
                </c:pt>
                <c:pt idx="4">
                  <c:v>0.8273</c:v>
                </c:pt>
                <c:pt idx="5">
                  <c:v>0.5518</c:v>
                </c:pt>
                <c:pt idx="6">
                  <c:v>0.53</c:v>
                </c:pt>
                <c:pt idx="7">
                  <c:v>0.7508</c:v>
                </c:pt>
                <c:pt idx="8">
                  <c:v>0.7372</c:v>
                </c:pt>
                <c:pt idx="9">
                  <c:v>0.7644</c:v>
                </c:pt>
                <c:pt idx="10">
                  <c:v>0.3796</c:v>
                </c:pt>
                <c:pt idx="11">
                  <c:v>0.2036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0.7568</c:v>
                </c:pt>
                <c:pt idx="1">
                  <c:v>0.6133</c:v>
                </c:pt>
                <c:pt idx="2">
                  <c:v>0.3412</c:v>
                </c:pt>
                <c:pt idx="3">
                  <c:v>0.6028</c:v>
                </c:pt>
                <c:pt idx="4">
                  <c:v>1</c:v>
                </c:pt>
                <c:pt idx="5">
                  <c:v>0.4502</c:v>
                </c:pt>
                <c:pt idx="6">
                  <c:v>0.4717</c:v>
                </c:pt>
                <c:pt idx="7">
                  <c:v>0.7316</c:v>
                </c:pt>
                <c:pt idx="8">
                  <c:v>0.7838</c:v>
                </c:pt>
                <c:pt idx="9">
                  <c:v>0.8822</c:v>
                </c:pt>
                <c:pt idx="10">
                  <c:v>0.4438</c:v>
                </c:pt>
                <c:pt idx="11">
                  <c:v>0.2924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b3</c:v>
                </c:pt>
                <c:pt idx="1">
                  <c:v>b9</c:v>
                </c:pt>
                <c:pt idx="2">
                  <c:v>b8</c:v>
                </c:pt>
                <c:pt idx="3">
                  <c:v>b10</c:v>
                </c:pt>
                <c:pt idx="4">
                  <c:v>b13</c:v>
                </c:pt>
                <c:pt idx="5">
                  <c:v>b7</c:v>
                </c:pt>
                <c:pt idx="6">
                  <c:v>b11</c:v>
                </c:pt>
                <c:pt idx="7">
                  <c:v>b4</c:v>
                </c:pt>
                <c:pt idx="8">
                  <c:v>b5</c:v>
                </c:pt>
                <c:pt idx="9">
                  <c:v>b12</c:v>
                </c:pt>
                <c:pt idx="10">
                  <c:v>b15</c:v>
                </c:pt>
                <c:pt idx="11">
                  <c:v>b14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0.9722</c:v>
                </c:pt>
                <c:pt idx="1">
                  <c:v>0.9499</c:v>
                </c:pt>
                <c:pt idx="2">
                  <c:v>0.3843</c:v>
                </c:pt>
                <c:pt idx="3">
                  <c:v>0.8171</c:v>
                </c:pt>
                <c:pt idx="4">
                  <c:v>1</c:v>
                </c:pt>
                <c:pt idx="5">
                  <c:v>0.8786</c:v>
                </c:pt>
                <c:pt idx="6">
                  <c:v>0.8416</c:v>
                </c:pt>
                <c:pt idx="7">
                  <c:v>0.8526</c:v>
                </c:pt>
                <c:pt idx="8">
                  <c:v>0.9641</c:v>
                </c:pt>
                <c:pt idx="9">
                  <c:v>0.9892</c:v>
                </c:pt>
                <c:pt idx="10">
                  <c:v>0.7888</c:v>
                </c:pt>
                <c:pt idx="11">
                  <c:v>0.6592</c:v>
                </c:pt>
              </c:numCache>
            </c:numRef>
          </c:val>
        </c:ser>
        <c:gapWidth val="150"/>
        <c:overlap val="0"/>
        <c:axId val="12664045"/>
        <c:axId val="17963410"/>
      </c:barChart>
      <c:catAx>
        <c:axId val="1266404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7963410"/>
        <c:crosses val="autoZero"/>
        <c:auto val="1"/>
        <c:lblAlgn val="ctr"/>
        <c:lblOffset val="100"/>
      </c:catAx>
      <c:valAx>
        <c:axId val="17963410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5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2664045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5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0.9974</c:v>
                </c:pt>
                <c:pt idx="1">
                  <c:v>0.9919</c:v>
                </c:pt>
                <c:pt idx="2">
                  <c:v>0.9945</c:v>
                </c:pt>
                <c:pt idx="3">
                  <c:v>0.9946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</c:v>
                </c:pt>
                <c:pt idx="1">
                  <c:v>0.9956</c:v>
                </c:pt>
                <c:pt idx="2">
                  <c:v>0.9951</c:v>
                </c:pt>
                <c:pt idx="3">
                  <c:v>0.9965</c:v>
                </c:pt>
              </c:numCache>
            </c:numRef>
          </c:val>
        </c:ser>
        <c:gapWidth val="150"/>
        <c:overlap val="0"/>
        <c:axId val="5689750"/>
        <c:axId val="18187388"/>
      </c:barChart>
      <c:catAx>
        <c:axId val="568975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8187388"/>
        <c:crosses val="autoZero"/>
        <c:auto val="1"/>
        <c:lblAlgn val="ctr"/>
        <c:lblOffset val="100"/>
      </c:catAx>
      <c:valAx>
        <c:axId val="181873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689750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0.855</c:v>
                </c:pt>
                <c:pt idx="1">
                  <c:v>0.9598</c:v>
                </c:pt>
                <c:pt idx="2">
                  <c:v>0.9703</c:v>
                </c:pt>
                <c:pt idx="3">
                  <c:v>0.9284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</c:v>
                </c:pt>
                <c:pt idx="1">
                  <c:v>0.9801</c:v>
                </c:pt>
                <c:pt idx="2">
                  <c:v>0.9788</c:v>
                </c:pt>
                <c:pt idx="3">
                  <c:v>0.9796</c:v>
                </c:pt>
              </c:numCache>
            </c:numRef>
          </c:val>
        </c:ser>
        <c:gapWidth val="150"/>
        <c:overlap val="0"/>
        <c:axId val="8356718"/>
        <c:axId val="14269089"/>
      </c:barChart>
      <c:catAx>
        <c:axId val="835671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4269089"/>
        <c:crosses val="autoZero"/>
        <c:auto val="1"/>
        <c:lblAlgn val="ctr"/>
        <c:lblOffset val="100"/>
      </c:catAx>
      <c:valAx>
        <c:axId val="142690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8356718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0.8875</c:v>
                </c:pt>
                <c:pt idx="1">
                  <c:v>0.8804</c:v>
                </c:pt>
                <c:pt idx="2">
                  <c:v>0.8376</c:v>
                </c:pt>
                <c:pt idx="3">
                  <c:v>0.8685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0.9828</c:v>
                </c:pt>
                <c:pt idx="1">
                  <c:v>0.9335</c:v>
                </c:pt>
                <c:pt idx="2">
                  <c:v>0.928</c:v>
                </c:pt>
                <c:pt idx="3">
                  <c:v>0.9481</c:v>
                </c:pt>
              </c:numCache>
            </c:numRef>
          </c:val>
        </c:ser>
        <c:gapWidth val="150"/>
        <c:overlap val="0"/>
        <c:axId val="57627182"/>
        <c:axId val="44445582"/>
      </c:barChart>
      <c:catAx>
        <c:axId val="5762718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4445582"/>
        <c:crosses val="autoZero"/>
        <c:auto val="1"/>
        <c:lblAlgn val="ctr"/>
        <c:lblOffset val="100"/>
      </c:catAx>
      <c:valAx>
        <c:axId val="44445582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7627182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228500445916677"/>
          <c:y val="0.0505005758837601"/>
          <c:w val="0.744489743916422"/>
          <c:h val="0.714804642509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0.4438</c:v>
                </c:pt>
                <c:pt idx="1">
                  <c:v>0.38</c:v>
                </c:pt>
                <c:pt idx="2">
                  <c:v>0.4037</c:v>
                </c:pt>
                <c:pt idx="3">
                  <c:v>0.4092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0.7888</c:v>
                </c:pt>
                <c:pt idx="1">
                  <c:v>0.549</c:v>
                </c:pt>
                <c:pt idx="2">
                  <c:v>0.5015</c:v>
                </c:pt>
                <c:pt idx="3">
                  <c:v>0.5964</c:v>
                </c:pt>
              </c:numCache>
            </c:numRef>
          </c:val>
        </c:ser>
        <c:gapWidth val="150"/>
        <c:overlap val="0"/>
        <c:axId val="1067676"/>
        <c:axId val="99146626"/>
      </c:barChart>
      <c:catAx>
        <c:axId val="1067676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99146626"/>
        <c:crosses val="autoZero"/>
        <c:auto val="1"/>
        <c:lblAlgn val="ctr"/>
        <c:lblOffset val="100"/>
      </c:catAx>
      <c:valAx>
        <c:axId val="9914662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067676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bbe0e3"/>
            </a:solidFill>
            <a:ln w="572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0.3556</c:v>
                </c:pt>
                <c:pt idx="1">
                  <c:v>0.5015</c:v>
                </c:pt>
                <c:pt idx="2">
                  <c:v>0.495</c:v>
                </c:pt>
                <c:pt idx="3">
                  <c:v>0.4456</c:v>
                </c:pt>
                <c:pt idx="4">
                  <c:v>0.4218</c:v>
                </c:pt>
                <c:pt idx="5">
                  <c:v>0.4274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0070c0"/>
            </a:solidFill>
            <a:ln w="5076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379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0.9498</c:v>
                </c:pt>
                <c:pt idx="1">
                  <c:v>0.948</c:v>
                </c:pt>
                <c:pt idx="2">
                  <c:v>0.9432</c:v>
                </c:pt>
                <c:pt idx="3">
                  <c:v>0.9455</c:v>
                </c:pt>
                <c:pt idx="4">
                  <c:v>0.955</c:v>
                </c:pt>
                <c:pt idx="5">
                  <c:v>0.9587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6695488"/>
        <c:axId val="54154844"/>
      </c:lineChart>
      <c:catAx>
        <c:axId val="5669548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rPr>
                  <a:t>The number of FFs selected</a:t>
                </a:r>
              </a:p>
            </c:rich>
          </c:tx>
          <c:layout>
            <c:manualLayout>
              <c:xMode val="edge"/>
              <c:yMode val="edge"/>
              <c:x val="0.315581602751943"/>
              <c:y val="0.780617678381257"/>
            </c:manualLayout>
          </c:layout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4154844"/>
        <c:crosses val="autoZero"/>
        <c:auto val="1"/>
        <c:lblAlgn val="ctr"/>
        <c:lblOffset val="100"/>
      </c:catAx>
      <c:valAx>
        <c:axId val="5415484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6695488"/>
        <c:crosses val="autoZero"/>
        <c:crossBetween val="midCat"/>
        <c:majorUnit val="0.5"/>
      </c:valAx>
      <c:spPr>
        <a:noFill/>
        <a:ln>
          <a:noFill/>
        </a:ln>
      </c:spPr>
    </c:plotArea>
    <c:legend>
      <c:layout>
        <c:manualLayout>
          <c:xMode val="edge"/>
          <c:yMode val="edge"/>
          <c:x val="0.262772327685055"/>
          <c:y val="0.88400780972666"/>
          <c:w val="0.474167038287571"/>
          <c:h val="0.0876897133220911"/>
        </c:manualLayout>
      </c:layout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Inference latency</c:v>
                </c:pt>
              </c:strCache>
            </c:strRef>
          </c:tx>
          <c:spPr>
            <a:solidFill>
              <a:srgbClr val="bbe0e3"/>
            </a:solidFill>
            <a:ln w="50760">
              <a:solidFill>
                <a:srgbClr val="bbe0e3"/>
              </a:solidFill>
              <a:round/>
            </a:ln>
          </c:spPr>
          <c:marker>
            <c:symbol val="circle"/>
            <c:size val="7"/>
            <c:spPr>
              <a:solidFill>
                <a:srgbClr val="bbe0e3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12"/>
                <c:pt idx="0">
                  <c:v>11</c:v>
                </c:pt>
                <c:pt idx="1">
                  <c:v>17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34</c:v>
                </c:pt>
                <c:pt idx="6">
                  <c:v>41</c:v>
                </c:pt>
                <c:pt idx="7">
                  <c:v>43</c:v>
                </c:pt>
                <c:pt idx="8">
                  <c:v>58</c:v>
                </c:pt>
                <c:pt idx="9">
                  <c:v>114</c:v>
                </c:pt>
                <c:pt idx="10">
                  <c:v>191</c:v>
                </c:pt>
                <c:pt idx="11">
                  <c:v>379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"/>
                <c:pt idx="0">
                  <c:v>0.11</c:v>
                </c:pt>
                <c:pt idx="1">
                  <c:v>0.104</c:v>
                </c:pt>
                <c:pt idx="2">
                  <c:v>0.108</c:v>
                </c:pt>
                <c:pt idx="3">
                  <c:v>0.106</c:v>
                </c:pt>
                <c:pt idx="4">
                  <c:v>0.11</c:v>
                </c:pt>
                <c:pt idx="5">
                  <c:v>0.11</c:v>
                </c:pt>
                <c:pt idx="6">
                  <c:v>0.109</c:v>
                </c:pt>
                <c:pt idx="7">
                  <c:v>0.109</c:v>
                </c:pt>
                <c:pt idx="8">
                  <c:v>0.111</c:v>
                </c:pt>
                <c:pt idx="9">
                  <c:v>0.12</c:v>
                </c:pt>
                <c:pt idx="10">
                  <c:v>0.262</c:v>
                </c:pt>
                <c:pt idx="11">
                  <c:v>0.452</c:v>
                </c:pt>
              </c:numCache>
            </c:numRef>
          </c:yVal>
          <c:smooth val="1"/>
        </c:ser>
        <c:axId val="53538417"/>
        <c:axId val="81922741"/>
      </c:scatterChart>
      <c:valAx>
        <c:axId val="5353841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rPr>
                  <a:t>Input Dimension </a:t>
                </a:r>
              </a:p>
            </c:rich>
          </c:tx>
          <c:layout>
            <c:manualLayout>
              <c:xMode val="edge"/>
              <c:yMode val="edge"/>
              <c:x val="0.428419560595323"/>
              <c:y val="0.87965887555274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81922741"/>
        <c:crosses val="autoZero"/>
        <c:crossBetween val="midCat"/>
      </c:valAx>
      <c:valAx>
        <c:axId val="8192274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b="0" sz="2000" spc="-1" strike="noStrike">
                    <a:solidFill>
                      <a:srgbClr val="595959"/>
                    </a:solidFill>
                    <a:latin typeface="Arial"/>
                    <a:ea typeface="黑体"/>
                  </a:rPr>
                  <a:t>Inference latency (ms)</a:t>
                </a:r>
              </a:p>
            </c:rich>
          </c:tx>
          <c:layout>
            <c:manualLayout>
              <c:xMode val="edge"/>
              <c:yMode val="edge"/>
              <c:x val="0.015276793448303"/>
              <c:y val="0.0108443882922721"/>
            </c:manualLayout>
          </c:layout>
          <c:overlay val="0"/>
          <c:spPr>
            <a:noFill/>
            <a:ln>
              <a:noFill/>
            </a:ln>
          </c:spPr>
        </c:title>
        <c:numFmt formatCode="0.0\ 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5353841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gapWidth val="150"/>
        <c:overlap val="0"/>
        <c:axId val="29610003"/>
        <c:axId val="13416845"/>
      </c:barChart>
      <c:catAx>
        <c:axId val="29610003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3416845"/>
        <c:crosses val="autoZero"/>
        <c:auto val="1"/>
        <c:lblAlgn val="ctr"/>
        <c:lblOffset val="100"/>
      </c:catAx>
      <c:valAx>
        <c:axId val="1341684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9610003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0.6471</c:v>
                </c:pt>
                <c:pt idx="1">
                  <c:v>0.9416</c:v>
                </c:pt>
                <c:pt idx="2">
                  <c:v>0.9392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0.9804</c:v>
                </c:pt>
                <c:pt idx="1">
                  <c:v>0.9975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0.6471</c:v>
                </c:pt>
                <c:pt idx="1">
                  <c:v>0.8401</c:v>
                </c:pt>
                <c:pt idx="2">
                  <c:v>0.8185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0.9804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gapWidth val="150"/>
        <c:overlap val="0"/>
        <c:axId val="43034764"/>
        <c:axId val="4300783"/>
      </c:barChart>
      <c:catAx>
        <c:axId val="43034764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300783"/>
        <c:crosses val="autoZero"/>
        <c:auto val="1"/>
        <c:lblAlgn val="ctr"/>
        <c:lblOffset val="100"/>
      </c:catAx>
      <c:valAx>
        <c:axId val="430078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3034764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0.8762</c:v>
                </c:pt>
                <c:pt idx="2">
                  <c:v>0.9685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0.9775</c:v>
                </c:pt>
                <c:pt idx="2">
                  <c:v>0.9592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0.9964</c:v>
                </c:pt>
                <c:pt idx="2">
                  <c:v>0.9993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gapWidth val="150"/>
        <c:overlap val="0"/>
        <c:axId val="19727479"/>
        <c:axId val="61192735"/>
      </c:barChart>
      <c:catAx>
        <c:axId val="19727479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1192735"/>
        <c:crosses val="autoZero"/>
        <c:auto val="1"/>
        <c:lblAlgn val="ctr"/>
        <c:lblOffset val="100"/>
      </c:catAx>
      <c:valAx>
        <c:axId val="6119273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9727479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0.9814</c:v>
                </c:pt>
                <c:pt idx="1">
                  <c:v>0.9558</c:v>
                </c:pt>
                <c:pt idx="2">
                  <c:v>0.8992</c:v>
                </c:pt>
                <c:pt idx="3">
                  <c:v>0.9455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0.9987</c:v>
                </c:pt>
                <c:pt idx="1">
                  <c:v>1</c:v>
                </c:pt>
                <c:pt idx="2">
                  <c:v>0.9997</c:v>
                </c:pt>
                <c:pt idx="3">
                  <c:v>0.9994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0.9974</c:v>
                </c:pt>
                <c:pt idx="1">
                  <c:v>0.9919</c:v>
                </c:pt>
                <c:pt idx="2">
                  <c:v>0.9945</c:v>
                </c:pt>
                <c:pt idx="3">
                  <c:v>0.9946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0.9987</c:v>
                </c:pt>
                <c:pt idx="1">
                  <c:v>0.9956</c:v>
                </c:pt>
                <c:pt idx="2">
                  <c:v>0.9951</c:v>
                </c:pt>
                <c:pt idx="3">
                  <c:v>0.9965</c:v>
                </c:pt>
              </c:numCache>
            </c:numRef>
          </c:val>
        </c:ser>
        <c:gapWidth val="150"/>
        <c:overlap val="0"/>
        <c:axId val="15354495"/>
        <c:axId val="20957589"/>
      </c:barChart>
      <c:catAx>
        <c:axId val="1535449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0957589"/>
        <c:crosses val="autoZero"/>
        <c:auto val="1"/>
        <c:lblAlgn val="ctr"/>
        <c:lblOffset val="100"/>
      </c:catAx>
      <c:valAx>
        <c:axId val="209575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5354495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0.2</c:v>
                </c:pt>
                <c:pt idx="1">
                  <c:v>0.6466</c:v>
                </c:pt>
                <c:pt idx="2">
                  <c:v>0.6554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0.55</c:v>
                </c:pt>
                <c:pt idx="1">
                  <c:v>0.6274</c:v>
                </c:pt>
                <c:pt idx="2">
                  <c:v>0.8635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0.45</c:v>
                </c:pt>
                <c:pt idx="1">
                  <c:v>0.6635</c:v>
                </c:pt>
                <c:pt idx="2">
                  <c:v>0.7155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0.625</c:v>
                </c:pt>
                <c:pt idx="1">
                  <c:v>0.8293</c:v>
                </c:pt>
                <c:pt idx="2">
                  <c:v>0.9494</c:v>
                </c:pt>
              </c:numCache>
            </c:numRef>
          </c:val>
        </c:ser>
        <c:gapWidth val="150"/>
        <c:overlap val="0"/>
        <c:axId val="638248"/>
        <c:axId val="49109213"/>
      </c:barChart>
      <c:catAx>
        <c:axId val="63824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9109213"/>
        <c:crosses val="autoZero"/>
        <c:auto val="1"/>
        <c:lblAlgn val="ctr"/>
        <c:lblOffset val="100"/>
      </c:catAx>
      <c:valAx>
        <c:axId val="49109213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38248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0.9882</c:v>
                </c:pt>
                <c:pt idx="2">
                  <c:v>0.9975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</c:v>
                </c:pt>
                <c:pt idx="1">
                  <c:v>0.9881</c:v>
                </c:pt>
                <c:pt idx="2">
                  <c:v>0.9957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</c:v>
                </c:pt>
                <c:pt idx="1">
                  <c:v>0.9968</c:v>
                </c:pt>
                <c:pt idx="2">
                  <c:v>0.9987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0.9975</c:v>
                </c:pt>
                <c:pt idx="2">
                  <c:v>0.9995</c:v>
                </c:pt>
              </c:numCache>
            </c:numRef>
          </c:val>
        </c:ser>
        <c:gapWidth val="150"/>
        <c:overlap val="0"/>
        <c:axId val="4565771"/>
        <c:axId val="99243870"/>
      </c:barChart>
      <c:catAx>
        <c:axId val="4565771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99243870"/>
        <c:crosses val="autoZero"/>
        <c:auto val="1"/>
        <c:lblAlgn val="ctr"/>
        <c:lblOffset val="100"/>
      </c:catAx>
      <c:valAx>
        <c:axId val="9924387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565771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0.5161</c:v>
                </c:pt>
                <c:pt idx="1">
                  <c:v>0.8087</c:v>
                </c:pt>
                <c:pt idx="2">
                  <c:v>0.7947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0.914</c:v>
                </c:pt>
                <c:pt idx="1">
                  <c:v>0.9031</c:v>
                </c:pt>
                <c:pt idx="2">
                  <c:v>0.8822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0.7957</c:v>
                </c:pt>
                <c:pt idx="1">
                  <c:v>0.7651</c:v>
                </c:pt>
                <c:pt idx="2">
                  <c:v>0.7644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50:1</c:v>
                </c:pt>
                <c:pt idx="1">
                  <c:v>5:1</c:v>
                </c:pt>
                <c:pt idx="2">
                  <c:v>1:1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0.9247</c:v>
                </c:pt>
                <c:pt idx="1">
                  <c:v>0.9806</c:v>
                </c:pt>
                <c:pt idx="2">
                  <c:v>0.9892</c:v>
                </c:pt>
              </c:numCache>
            </c:numRef>
          </c:val>
        </c:ser>
        <c:gapWidth val="150"/>
        <c:overlap val="0"/>
        <c:axId val="28456802"/>
        <c:axId val="18252360"/>
      </c:barChart>
      <c:catAx>
        <c:axId val="2845680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8252360"/>
        <c:crosses val="autoZero"/>
        <c:auto val="1"/>
        <c:lblAlgn val="ctr"/>
        <c:lblOffset val="100"/>
      </c:catAx>
      <c:valAx>
        <c:axId val="1825236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8456802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0.5731</c:v>
                </c:pt>
                <c:pt idx="1">
                  <c:v>0.5008</c:v>
                </c:pt>
                <c:pt idx="2">
                  <c:v>0.3616</c:v>
                </c:pt>
                <c:pt idx="3">
                  <c:v>0.4785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0.7644</c:v>
                </c:pt>
                <c:pt idx="1">
                  <c:v>0.8242</c:v>
                </c:pt>
                <c:pt idx="2">
                  <c:v>0.8246</c:v>
                </c:pt>
                <c:pt idx="3">
                  <c:v>0.8044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0.855</c:v>
                </c:pt>
                <c:pt idx="1">
                  <c:v>0.9598</c:v>
                </c:pt>
                <c:pt idx="2">
                  <c:v>0.9703</c:v>
                </c:pt>
                <c:pt idx="3">
                  <c:v>0.9284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</c:v>
                </c:pt>
                <c:pt idx="1">
                  <c:v>0.9801</c:v>
                </c:pt>
                <c:pt idx="2">
                  <c:v>0.9788</c:v>
                </c:pt>
                <c:pt idx="3">
                  <c:v>0.9796</c:v>
                </c:pt>
              </c:numCache>
            </c:numRef>
          </c:val>
        </c:ser>
        <c:gapWidth val="150"/>
        <c:overlap val="0"/>
        <c:axId val="66418337"/>
        <c:axId val="76325888"/>
      </c:barChart>
      <c:catAx>
        <c:axId val="6641833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76325888"/>
        <c:crosses val="autoZero"/>
        <c:auto val="1"/>
        <c:lblAlgn val="ctr"/>
        <c:lblOffset val="100"/>
      </c:catAx>
      <c:valAx>
        <c:axId val="7632588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6418337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b="0" sz="1862" spc="-1" strike="noStrike">
                <a:solidFill>
                  <a:srgbClr val="595959"/>
                </a:solidFill>
                <a:latin typeface="Arial"/>
                <a:ea typeface="黑体"/>
              </a:rPr>
              <a:t>B15 benchmark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</c:v>
                </c:pt>
                <c:pt idx="1">
                  <c:v>0.5384</c:v>
                </c:pt>
                <c:pt idx="2">
                  <c:v>0.5267</c:v>
                </c:pt>
                <c:pt idx="3">
                  <c:v>0.5616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0.979</c:v>
                </c:pt>
                <c:pt idx="1">
                  <c:v>0.9391</c:v>
                </c:pt>
                <c:pt idx="2">
                  <c:v>0.9137</c:v>
                </c:pt>
                <c:pt idx="3">
                  <c:v>0.9439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0.8875</c:v>
                </c:pt>
                <c:pt idx="1">
                  <c:v>0.8804</c:v>
                </c:pt>
                <c:pt idx="2">
                  <c:v>0.8376</c:v>
                </c:pt>
                <c:pt idx="3">
                  <c:v>0.8685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0070c0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</c:v>
                </c:pt>
                <c:pt idx="1">
                  <c:v>0.9335</c:v>
                </c:pt>
                <c:pt idx="2">
                  <c:v>0.928</c:v>
                </c:pt>
                <c:pt idx="3">
                  <c:v>0.9481</c:v>
                </c:pt>
              </c:numCache>
            </c:numRef>
          </c:val>
        </c:ser>
        <c:gapWidth val="150"/>
        <c:overlap val="0"/>
        <c:axId val="87628632"/>
        <c:axId val="47049317"/>
      </c:barChart>
      <c:catAx>
        <c:axId val="8762863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7049317"/>
        <c:crosses val="autoZero"/>
        <c:auto val="1"/>
        <c:lblAlgn val="ctr"/>
        <c:lblOffset val="100"/>
      </c:catAx>
      <c:valAx>
        <c:axId val="47049317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87628632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b="0" sz="1862" spc="-1" strike="noStrike">
                <a:solidFill>
                  <a:srgbClr val="595959"/>
                </a:solidFill>
                <a:latin typeface="Arial"/>
                <a:ea typeface="黑体"/>
              </a:rPr>
              <a:t>B15 benchmark recall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bbe0e3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</c:v>
                </c:pt>
                <c:pt idx="1">
                  <c:v>0.1059</c:v>
                </c:pt>
                <c:pt idx="2">
                  <c:v>0.1622</c:v>
                </c:pt>
                <c:pt idx="3">
                  <c:v>0.1313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Pt>
            <c:idx val="2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Pt>
            <c:idx val="3"/>
            <c:invertIfNegative val="0"/>
            <c:spPr>
              <a:solidFill>
                <a:srgbClr val="77c1c7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0.3796</c:v>
                </c:pt>
                <c:pt idx="1">
                  <c:v>0.2613</c:v>
                </c:pt>
                <c:pt idx="2">
                  <c:v>0.2506</c:v>
                </c:pt>
                <c:pt idx="3">
                  <c:v>0.2972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0.4438</c:v>
                </c:pt>
                <c:pt idx="1">
                  <c:v>0.38</c:v>
                </c:pt>
                <c:pt idx="2">
                  <c:v>0.4037</c:v>
                </c:pt>
                <c:pt idx="3">
                  <c:v>0.4092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intermittent_f</c:v>
                </c:pt>
                <c:pt idx="1">
                  <c:v>intermittent_m</c:v>
                </c:pt>
                <c:pt idx="2">
                  <c:v>intermittent_e</c:v>
                </c:pt>
                <c:pt idx="3">
                  <c:v>intermittent_a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0.7888</c:v>
                </c:pt>
                <c:pt idx="1">
                  <c:v>0.549</c:v>
                </c:pt>
                <c:pt idx="2">
                  <c:v>0.5015</c:v>
                </c:pt>
                <c:pt idx="3">
                  <c:v>0.5964</c:v>
                </c:pt>
              </c:numCache>
            </c:numRef>
          </c:val>
        </c:ser>
        <c:gapWidth val="150"/>
        <c:overlap val="0"/>
        <c:axId val="81672455"/>
        <c:axId val="70946728"/>
      </c:barChart>
      <c:catAx>
        <c:axId val="81672455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70946728"/>
        <c:crosses val="autoZero"/>
        <c:auto val="1"/>
        <c:lblAlgn val="ctr"/>
        <c:lblOffset val="100"/>
      </c:catAx>
      <c:valAx>
        <c:axId val="7094672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81672455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0.6197</c:v>
                </c:pt>
                <c:pt idx="1">
                  <c:v>0.5384</c:v>
                </c:pt>
                <c:pt idx="2">
                  <c:v>0.5267</c:v>
                </c:pt>
                <c:pt idx="3">
                  <c:v>0.5616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0.979</c:v>
                </c:pt>
                <c:pt idx="1">
                  <c:v>0.9391</c:v>
                </c:pt>
                <c:pt idx="2">
                  <c:v>0.9137</c:v>
                </c:pt>
                <c:pt idx="3">
                  <c:v>0.9439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0.8875</c:v>
                </c:pt>
                <c:pt idx="1">
                  <c:v>0.8804</c:v>
                </c:pt>
                <c:pt idx="2">
                  <c:v>0.8376</c:v>
                </c:pt>
                <c:pt idx="3">
                  <c:v>0.8685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0.9828</c:v>
                </c:pt>
                <c:pt idx="1">
                  <c:v>0.9335</c:v>
                </c:pt>
                <c:pt idx="2">
                  <c:v>0.928</c:v>
                </c:pt>
                <c:pt idx="3">
                  <c:v>0.9481</c:v>
                </c:pt>
              </c:numCache>
            </c:numRef>
          </c:val>
        </c:ser>
        <c:gapWidth val="150"/>
        <c:overlap val="0"/>
        <c:axId val="27236482"/>
        <c:axId val="6792158"/>
      </c:barChart>
      <c:catAx>
        <c:axId val="27236482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6792158"/>
        <c:crosses val="autoZero"/>
        <c:auto val="1"/>
        <c:lblAlgn val="ctr"/>
        <c:lblOffset val="100"/>
      </c:catAx>
      <c:valAx>
        <c:axId val="6792158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27236482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0.1259</c:v>
                </c:pt>
                <c:pt idx="1">
                  <c:v>0.1059</c:v>
                </c:pt>
                <c:pt idx="2">
                  <c:v>0.1622</c:v>
                </c:pt>
                <c:pt idx="3">
                  <c:v>0.1313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77c1c7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0.3796</c:v>
                </c:pt>
                <c:pt idx="1">
                  <c:v>0.2613</c:v>
                </c:pt>
                <c:pt idx="2">
                  <c:v>0.2506</c:v>
                </c:pt>
                <c:pt idx="3">
                  <c:v>0.2972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48a7ae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0.4438</c:v>
                </c:pt>
                <c:pt idx="1">
                  <c:v>0.38</c:v>
                </c:pt>
                <c:pt idx="2">
                  <c:v>0.4037</c:v>
                </c:pt>
                <c:pt idx="3">
                  <c:v>0.4092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forepart</c:v>
                </c:pt>
                <c:pt idx="1">
                  <c:v>middle</c:v>
                </c:pt>
                <c:pt idx="2">
                  <c:v>back-end</c:v>
                </c:pt>
                <c:pt idx="3">
                  <c:v>average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0.7888</c:v>
                </c:pt>
                <c:pt idx="1">
                  <c:v>0.549</c:v>
                </c:pt>
                <c:pt idx="2">
                  <c:v>0.5015</c:v>
                </c:pt>
                <c:pt idx="3">
                  <c:v>0.5964</c:v>
                </c:pt>
              </c:numCache>
            </c:numRef>
          </c:val>
        </c:ser>
        <c:gapWidth val="150"/>
        <c:overlap val="0"/>
        <c:axId val="47380534"/>
        <c:axId val="17932789"/>
      </c:barChart>
      <c:catAx>
        <c:axId val="47380534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17932789"/>
        <c:crosses val="autoZero"/>
        <c:auto val="1"/>
        <c:lblAlgn val="ctr"/>
        <c:lblOffset val="100"/>
      </c:catAx>
      <c:valAx>
        <c:axId val="17932789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47380534"/>
        <c:crosses val="autoZero"/>
        <c:majorUnit val="0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2000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Arial"/>
                <a:ea typeface="黑体"/>
              </a:defRPr>
            </a:pPr>
            <a:r>
              <a:rPr b="0" sz="1862" spc="-1" strike="noStrike">
                <a:solidFill>
                  <a:srgbClr val="595959"/>
                </a:solidFill>
                <a:latin typeface="Arial"/>
                <a:ea typeface="黑体"/>
              </a:rPr>
              <a:t>B12 permanent fault precision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bbe0e3"/>
            </a:solidFill>
            <a:ln w="28440">
              <a:solidFill>
                <a:srgbClr val="bbe0e3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0.9291</c:v>
                </c:pt>
                <c:pt idx="1">
                  <c:v>0.9658</c:v>
                </c:pt>
                <c:pt idx="2">
                  <c:v>0.9937</c:v>
                </c:pt>
                <c:pt idx="3">
                  <c:v>0.9942</c:v>
                </c:pt>
                <c:pt idx="4">
                  <c:v>0.9967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RNN</c:v>
                </c:pt>
              </c:strCache>
            </c:strRef>
          </c:tx>
          <c:spPr>
            <a:solidFill>
              <a:srgbClr val="00b0f0"/>
            </a:solidFill>
            <a:ln w="28440">
              <a:solidFill>
                <a:srgbClr val="00b0f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0.9422</c:v>
                </c:pt>
                <c:pt idx="1">
                  <c:v>0.9926</c:v>
                </c:pt>
                <c:pt idx="2">
                  <c:v>0.987</c:v>
                </c:pt>
                <c:pt idx="3">
                  <c:v>0.9873</c:v>
                </c:pt>
                <c:pt idx="4">
                  <c:v>0.9902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0070c0"/>
            </a:solidFill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5,000</c:v>
                </c:pt>
                <c:pt idx="1">
                  <c:v>10,000</c:v>
                </c:pt>
                <c:pt idx="2">
                  <c:v>20,000</c:v>
                </c:pt>
                <c:pt idx="3">
                  <c:v>30,000</c:v>
                </c:pt>
                <c:pt idx="4">
                  <c:v>40,000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0.9976</c:v>
                </c:pt>
                <c:pt idx="1">
                  <c:v>0.9934</c:v>
                </c:pt>
                <c:pt idx="2">
                  <c:v>0.998</c:v>
                </c:pt>
                <c:pt idx="3">
                  <c:v>0.9993</c:v>
                </c:pt>
                <c:pt idx="4">
                  <c:v>0.9985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7326244"/>
        <c:axId val="36517586"/>
      </c:lineChart>
      <c:catAx>
        <c:axId val="373262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1330" spc="-1" strike="noStrike">
                    <a:solidFill>
                      <a:srgbClr val="595959"/>
                    </a:solidFill>
                    <a:latin typeface="Arial"/>
                    <a:ea typeface="黑体"/>
                  </a:defRPr>
                </a:pPr>
                <a:r>
                  <a:rPr b="0" sz="1330" spc="-1" strike="noStrike">
                    <a:solidFill>
                      <a:srgbClr val="595959"/>
                    </a:solidFill>
                    <a:latin typeface="Arial"/>
                    <a:ea typeface="黑体"/>
                  </a:rPr>
                  <a:t>Training &amp; Testing 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36517586"/>
        <c:crosses val="autoZero"/>
        <c:auto val="1"/>
        <c:lblAlgn val="ctr"/>
        <c:lblOffset val="100"/>
      </c:catAx>
      <c:valAx>
        <c:axId val="36517586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黑体"/>
              </a:defRPr>
            </a:pPr>
          </a:p>
        </c:txPr>
        <c:crossAx val="37326244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rial"/>
              <a:ea typeface="黑体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move 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he slide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4642C6-6421-40DB-9418-A88916742A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9D46C3-1327-43BC-8247-63C0E899A0C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F7F527-1C71-4CEA-A9D8-F55E2271836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B3989B-A9A4-4EA0-86ED-33D94F19C3D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9F2F8C-7C93-461E-9F58-DE454FB7F77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Precision on SVM, RNN, LSTM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65C2F0-517F-4B04-9A8E-27C8E84E98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Precision on SVM, RNN, LSTM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43CDB4-B07C-47C6-A33E-27AA5AEE7AB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Precision on SVM, RNN, GBDT, LSTM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C6D730-B242-497D-81E3-D5C32CDFC7B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Recall on SVM, RNN, GBDT, LSTM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C9BF64-3B40-4CB5-A306-B4D4B71FCD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82B307-514A-4683-9BE7-69231919582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Precision on SVM, RNN, LSTM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C5F9AC-0C17-4A1F-8413-0C17FE34DCD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B34507-9015-4283-9056-F3FD38D2A0E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Precision on SVM, RNN, LSTM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C55AC2-3D19-478D-BABD-BB39B515012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Precision on SVM, GBDT, RNN, LSTM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499B1C-A3B3-4DAF-A11F-92CF6E1AD4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Recall on SVM, GBDT, RNN, LSTM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8B3D79-CEC3-44D9-B93E-BD98536468B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F7206E-C207-4D3B-ABBB-C5AE73F8B19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B12_precision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9C51F5-044F-4633-9876-75A03964BBF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B12_recall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8DFB2C-22D2-444E-A270-46AB71AEA01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B15_precision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2DCBE0-ADB4-4B5B-BAC1-253DFE7A53E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B15_recall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5402DC-4BCD-413B-AC04-1C2F907CF80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FF selection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Recall on SVM, GBDT, RNN, LSTM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5CE88A-8394-4A05-9870-6D64CF5FF34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BCDCF4-1773-4C55-843D-2880BB5E5D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E3E119-AAF3-43E6-A86F-30811B82F67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A17808-712E-4D9F-B9CC-80A6A6EC0D5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C0B7FB-9C26-4C6B-9D1F-0249CD1069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5B17CB-F9B2-4C3B-966D-495E1413360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B13 precision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9E4AD2-AF93-4B9B-8037-427E4C00D24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B13 recall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A0F2A5-45FF-4485-888A-62E7F40F7B6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B5 precision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9F112E-0CDD-498A-97C8-D4AC42D42C1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B5 recall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53322B-7506-4BB4-9A6C-52B35A37F1E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B12 precision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5268EB-2D99-4A46-97FB-036CF8544FE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宋体"/>
              </a:rPr>
              <a:t>B12 recall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73060B-77CE-4102-B60B-3B2EBB81F28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C49113-CA7D-44FD-8F43-61A67D03922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06765F-C853-4779-A0BF-F94B57C8C24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A18BDB-7683-4740-BC9E-F2B1E124CF8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BC0CD0-59C7-4D29-AF59-EF7807C3756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614C84-3111-4677-A280-42F02122AE3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rcRect l="0" t="0" r="2878" b="0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3" name="Picture 8" descr=""/>
          <p:cNvPicPr/>
          <p:nvPr/>
        </p:nvPicPr>
        <p:blipFill>
          <a:blip r:embed="rId5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" name="Picture 10" descr=""/>
          <p:cNvPicPr/>
          <p:nvPr/>
        </p:nvPicPr>
        <p:blipFill>
          <a:blip r:embed="rId7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6" name="Picture 15" descr=""/>
          <p:cNvPicPr/>
          <p:nvPr/>
        </p:nvPicPr>
        <p:blipFill>
          <a:blip r:embed="rId8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t th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e ti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tle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t fo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rm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46" name="Picture 6" descr=""/>
          <p:cNvPicPr/>
          <p:nvPr/>
        </p:nvPicPr>
        <p:blipFill>
          <a:blip r:embed="rId3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7" name="Picture 7" descr=""/>
          <p:cNvPicPr/>
          <p:nvPr/>
        </p:nvPicPr>
        <p:blipFill>
          <a:blip r:embed="rId4"/>
          <a:srcRect l="0" t="0" r="2878" b="0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8" name="Picture 8" descr=""/>
          <p:cNvPicPr/>
          <p:nvPr/>
        </p:nvPicPr>
        <p:blipFill>
          <a:blip r:embed="rId5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49" name="Picture 9" descr=""/>
          <p:cNvPicPr/>
          <p:nvPr/>
        </p:nvPicPr>
        <p:blipFill>
          <a:blip r:embed="rId6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0" name="Picture 10" descr=""/>
          <p:cNvPicPr/>
          <p:nvPr/>
        </p:nvPicPr>
        <p:blipFill>
          <a:blip r:embed="rId7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51" name="Picture 15" descr=""/>
          <p:cNvPicPr/>
          <p:nvPr/>
        </p:nvPicPr>
        <p:blipFill>
          <a:blip r:embed="rId8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title tex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 forma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8360"/>
          </a:xfrm>
          <a:prstGeom prst="rect">
            <a:avLst/>
          </a:prstGeom>
          <a:ln>
            <a:noFill/>
          </a:ln>
        </p:spPr>
      </p:pic>
      <p:pic>
        <p:nvPicPr>
          <p:cNvPr id="91" name="Picture 6" descr=""/>
          <p:cNvPicPr/>
          <p:nvPr/>
        </p:nvPicPr>
        <p:blipFill>
          <a:blip r:embed="rId3"/>
          <a:stretch/>
        </p:blipFill>
        <p:spPr>
          <a:xfrm>
            <a:off x="68580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2" name="Picture 7" descr=""/>
          <p:cNvPicPr/>
          <p:nvPr/>
        </p:nvPicPr>
        <p:blipFill>
          <a:blip r:embed="rId4"/>
          <a:srcRect l="0" t="0" r="2878" b="0"/>
          <a:stretch/>
        </p:blipFill>
        <p:spPr>
          <a:xfrm>
            <a:off x="534672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3" name="Picture 8" descr=""/>
          <p:cNvPicPr/>
          <p:nvPr/>
        </p:nvPicPr>
        <p:blipFill>
          <a:blip r:embed="rId5"/>
          <a:stretch/>
        </p:blipFill>
        <p:spPr>
          <a:xfrm>
            <a:off x="610236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4" name="Picture 9" descr=""/>
          <p:cNvPicPr/>
          <p:nvPr/>
        </p:nvPicPr>
        <p:blipFill>
          <a:blip r:embed="rId6"/>
          <a:stretch/>
        </p:blipFill>
        <p:spPr>
          <a:xfrm>
            <a:off x="761364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5" name="Picture 10" descr=""/>
          <p:cNvPicPr/>
          <p:nvPr/>
        </p:nvPicPr>
        <p:blipFill>
          <a:blip r:embed="rId7"/>
          <a:stretch/>
        </p:blipFill>
        <p:spPr>
          <a:xfrm>
            <a:off x="8362800" y="287280"/>
            <a:ext cx="754560" cy="502200"/>
          </a:xfrm>
          <a:prstGeom prst="rect">
            <a:avLst/>
          </a:prstGeom>
          <a:ln>
            <a:noFill/>
          </a:ln>
        </p:spPr>
      </p:pic>
      <p:pic>
        <p:nvPicPr>
          <p:cNvPr id="96" name="Picture 15" descr=""/>
          <p:cNvPicPr/>
          <p:nvPr/>
        </p:nvPicPr>
        <p:blipFill>
          <a:blip r:embed="rId8"/>
          <a:stretch/>
        </p:blipFill>
        <p:spPr>
          <a:xfrm>
            <a:off x="5487840" y="3201840"/>
            <a:ext cx="3655080" cy="36550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8447400" y="311760"/>
            <a:ext cx="8647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5660B410-DEAF-4B70-93D9-0CA16CCB584F}" type="slidenum">
              <a:rPr b="0" lang="en-US" sz="1200" spc="-52" strike="noStrike">
                <a:solidFill>
                  <a:srgbClr val="ffffff"/>
                </a:solidFill>
                <a:latin typeface="微软雅黑"/>
                <a:ea typeface="微软雅黑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58040" y="311760"/>
            <a:ext cx="5619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52" strike="noStrike">
                <a:solidFill>
                  <a:srgbClr val="ffffff"/>
                </a:solidFill>
                <a:latin typeface="微软雅黑"/>
                <a:ea typeface="微软雅黑"/>
              </a:rPr>
              <a:t>Page 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title tex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 forma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1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1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1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16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chart" Target="../charts/chart17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chart" Target="../charts/chart18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chart" Target="../charts/chart19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chart" Target="../charts/chart20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chart" Target="../charts/chart2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chart" Target="../charts/chart2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2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chart" Target="../charts/chart2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chart" Target="../charts/chart2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chart" Target="../charts/chart26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chart" Target="../charts/chart27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chart" Target="../charts/chart28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chart" Target="../charts/chart29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chart" Target="../charts/chart30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chart" Target="../charts/chart3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chart" Target="../charts/chart3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图表 5"/>
          <p:cNvGraphicFramePr/>
          <p:nvPr/>
        </p:nvGraphicFramePr>
        <p:xfrm>
          <a:off x="2192760" y="1850400"/>
          <a:ext cx="6094800" cy="405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图表 5"/>
          <p:cNvGraphicFramePr/>
          <p:nvPr/>
        </p:nvGraphicFramePr>
        <p:xfrm>
          <a:off x="1469520" y="144684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图表 5"/>
          <p:cNvGraphicFramePr/>
          <p:nvPr/>
        </p:nvGraphicFramePr>
        <p:xfrm>
          <a:off x="1523880" y="1397160"/>
          <a:ext cx="5758920" cy="43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1" descr=""/>
          <p:cNvPicPr/>
          <p:nvPr/>
        </p:nvPicPr>
        <p:blipFill>
          <a:blip r:embed="rId1"/>
          <a:stretch/>
        </p:blipFill>
        <p:spPr>
          <a:xfrm>
            <a:off x="518760" y="1355400"/>
            <a:ext cx="8029080" cy="471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图表 2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79920" y="2628720"/>
          <a:ext cx="8983440" cy="2000160"/>
        </p:xfrm>
        <a:graphic>
          <a:graphicData uri="http://schemas.openxmlformats.org/drawingml/2006/table">
            <a:tbl>
              <a:tblPr/>
              <a:tblGrid>
                <a:gridCol w="956880"/>
                <a:gridCol w="668880"/>
                <a:gridCol w="668880"/>
                <a:gridCol w="668880"/>
                <a:gridCol w="668880"/>
                <a:gridCol w="668880"/>
                <a:gridCol w="668880"/>
                <a:gridCol w="668880"/>
                <a:gridCol w="668880"/>
                <a:gridCol w="668880"/>
                <a:gridCol w="668880"/>
                <a:gridCol w="668880"/>
                <a:gridCol w="669240"/>
              </a:tblGrid>
              <a:tr h="399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Benchmark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b3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b9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b8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b13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b7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b11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b4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b5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b15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20" spc="-1" strike="noStrike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B14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  <a:tr h="399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gates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144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146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157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174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380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622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632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821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963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7922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8567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399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FF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28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21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17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53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49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31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66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34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121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449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245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399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# hidden states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32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10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360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256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400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20" spc="-1" strike="noStrike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T per step</a:t>
                      </a:r>
                      <a:endParaRPr b="0" lang="en-US" sz="102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图表 5"/>
          <p:cNvGraphicFramePr/>
          <p:nvPr/>
        </p:nvGraphicFramePr>
        <p:xfrm>
          <a:off x="0" y="213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图表 5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 3"/>
          <p:cNvGraphicFramePr/>
          <p:nvPr/>
        </p:nvGraphicFramePr>
        <p:xfrm>
          <a:off x="0" y="1951560"/>
          <a:ext cx="9142920" cy="353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图表 4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图表 2"/>
          <p:cNvGraphicFramePr/>
          <p:nvPr/>
        </p:nvGraphicFramePr>
        <p:xfrm>
          <a:off x="1746000" y="1396800"/>
          <a:ext cx="565092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图表 5"/>
          <p:cNvGraphicFramePr/>
          <p:nvPr/>
        </p:nvGraphicFramePr>
        <p:xfrm>
          <a:off x="1746000" y="1397160"/>
          <a:ext cx="565092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图表 5"/>
          <p:cNvGraphicFramePr/>
          <p:nvPr/>
        </p:nvGraphicFramePr>
        <p:xfrm>
          <a:off x="1872000" y="1719000"/>
          <a:ext cx="5650920" cy="405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图表 4"/>
          <p:cNvGraphicFramePr/>
          <p:nvPr/>
        </p:nvGraphicFramePr>
        <p:xfrm>
          <a:off x="0" y="2021760"/>
          <a:ext cx="9142920" cy="341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93920" y="1005120"/>
            <a:ext cx="8471520" cy="12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b="0" lang="en-US" sz="6200" spc="-1" strike="noStrike">
                <a:solidFill>
                  <a:srgbClr val="000000"/>
                </a:solidFill>
                <a:latin typeface="Calibri"/>
                <a:ea typeface="黑体"/>
              </a:rPr>
              <a:t>Intermittent faults at forepart in b13 benchmark (310 logic gates, 53 flip-flops)</a:t>
            </a:r>
            <a:endParaRPr b="0" lang="en-US" sz="6200" spc="-1" strike="noStrike">
              <a:latin typeface="Arial"/>
            </a:endParaRPr>
          </a:p>
          <a:p>
            <a:pPr lvl="1" marL="685800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b="0" lang="en-US" sz="5500" spc="-1" strike="noStrike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47520" y="2477880"/>
          <a:ext cx="9048240" cy="3107880"/>
        </p:xfrm>
        <a:graphic>
          <a:graphicData uri="http://schemas.openxmlformats.org/drawingml/2006/table">
            <a:tbl>
              <a:tblPr/>
              <a:tblGrid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7640"/>
              </a:tblGrid>
              <a:tr h="30528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311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</a:tr>
              <a:tr h="731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1868/1868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93.92%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1868/1989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1614/1614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81.85%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1614/1989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1964/1964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1989/1989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51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371/371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94.16%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371/394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393/394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331/331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84.01%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331/394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394/394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51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64.71%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33/51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50/51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304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</a:tbl>
          </a:graphicData>
        </a:graphic>
      </p:graphicFrame>
    </p:spTree>
  </p:cSld>
  <p:transition spd="slow">
    <p:push dir="r"/>
  </p:transition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图表 5"/>
          <p:cNvGraphicFramePr/>
          <p:nvPr/>
        </p:nvGraphicFramePr>
        <p:xfrm>
          <a:off x="1523880" y="1400400"/>
          <a:ext cx="609480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黑体"/>
              </a:rPr>
              <a:t>Intermittent faults at forepart in b5 benchmark (821 logic gates, 34 flip-flops)</a:t>
            </a:r>
            <a:endParaRPr b="0" lang="en-US" sz="3600" spc="-1" strike="noStrike">
              <a:latin typeface="Arial"/>
            </a:endParaRPr>
          </a:p>
          <a:p>
            <a:pPr lvl="1" marL="685800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黑体"/>
              </a:rPr>
              <a:t>About 2000 negative samples in testing dataset.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47520" y="2477880"/>
          <a:ext cx="9048240" cy="3056040"/>
        </p:xfrm>
        <a:graphic>
          <a:graphicData uri="http://schemas.openxmlformats.org/drawingml/2006/table">
            <a:tbl>
              <a:tblPr/>
              <a:tblGrid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7640"/>
              </a:tblGrid>
              <a:tr h="30060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182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</a:tr>
              <a:tr h="71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96.85%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1320/1363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65.54%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1320/2014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95.92%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1739/1813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86.35%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1739/2014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99.93%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1441/1442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71.55%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1441/2014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1912/1915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94.94%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1912/2014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87.62%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269/307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64.66%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269/416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97.75%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261/267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62.74%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261/416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276/277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66.35%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276/416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345/345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82.93%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345/416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55.00%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22/40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18/18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45.00%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18/40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62.50%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25/40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</a:tbl>
          </a:graphicData>
        </a:graphic>
      </p:graphicFrame>
    </p:spTree>
  </p:cSld>
  <p:transition spd="slow">
    <p:push dir="r"/>
  </p:transition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3920" y="1005120"/>
            <a:ext cx="8371080" cy="9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bbe0e3"/>
              </a:buClr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黑体"/>
              </a:rPr>
              <a:t>Permanent faults in b12 benchmark (963 logic gates, 121 flip-flops)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150000"/>
              </a:lnSpc>
              <a:spcBef>
                <a:spcPts val="499"/>
              </a:spcBef>
              <a:buClr>
                <a:srgbClr val="bbe0e3"/>
              </a:buClr>
              <a:buFont typeface="Calibri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黑体"/>
              </a:rPr>
              <a:t>About 4000 negative samples in testing dataset.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3920" y="6078600"/>
            <a:ext cx="831528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20000"/>
              </a:lnSpc>
              <a:buClr>
                <a:srgbClr val="bbe0e3"/>
              </a:buClr>
              <a:buFont typeface="Calibri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黑体"/>
              </a:rPr>
              <a:t>TODO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47520" y="2477880"/>
          <a:ext cx="9048240" cy="3264840"/>
        </p:xfrm>
        <a:graphic>
          <a:graphicData uri="http://schemas.openxmlformats.org/drawingml/2006/table">
            <a:tbl>
              <a:tblPr/>
              <a:tblGrid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5120"/>
                <a:gridCol w="1007640"/>
              </a:tblGrid>
              <a:tr h="30060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n/p sample ratio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SVM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RNN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GBDT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  <a:ea typeface="黑体"/>
                        </a:rPr>
                        <a:t>LSTM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182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Precision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Recall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7c1c7"/>
                    </a:solidFill>
                  </a:tcPr>
                </a:tc>
              </a:tr>
              <a:tr h="71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3151/3159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79.47%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3151/3965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99.57%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3498/3513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88.22%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3498/3965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99.87%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3031/3035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76.44%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3031/3965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99.95%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98.92%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3922/3965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98.82%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668/676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80.87%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668/826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98.81%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746/755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90.31%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746/826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99.68%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632/634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76.51%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632/826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99.75%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98.06%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810/826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51.61%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48/93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85/85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91.40%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85/93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74/74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79.57%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74/93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86/86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92.47%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86/93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500:1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9/0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53.33%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8/15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86.67%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80.00%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12/15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100.00%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13/13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93.33%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黑体"/>
                        </a:rPr>
                        <a:t>14/15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</a:tbl>
          </a:graphicData>
        </a:graphic>
      </p:graphicFrame>
    </p:spTree>
  </p:cSld>
  <p:transition spd="slow">
    <p:push dir="r"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图表 5"/>
          <p:cNvGraphicFramePr/>
          <p:nvPr/>
        </p:nvGraphicFramePr>
        <p:xfrm>
          <a:off x="1523880" y="1397160"/>
          <a:ext cx="6094800" cy="406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Application>LibreOffice/6.0.7.3$Linux_X86_64 LibreOffice_project/00m0$Build-3</Application>
  <Words>619</Words>
  <Paragraphs>342</Paragraphs>
  <Company>Lenovo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2017-07-17T01:11:37Z</dcterms:created>
  <dc:creator>lenovo</dc:creator>
  <dc:description/>
  <dc:language>en-US</dc:language>
  <cp:lastModifiedBy/>
  <dcterms:modified xsi:type="dcterms:W3CDTF">2019-03-18T21:52:51Z</dcterms:modified>
  <cp:revision>230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Lenovo</vt:lpwstr>
  </property>
  <property fmtid="{D5CDD505-2E9C-101B-9397-08002B2CF9AE}" pid="4" name="HiddenSlides">
    <vt:i4>9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