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7" r:id="rId12"/>
    <p:sldId id="265" r:id="rId13"/>
    <p:sldId id="282" r:id="rId14"/>
    <p:sldId id="267" r:id="rId15"/>
    <p:sldId id="268" r:id="rId16"/>
    <p:sldId id="269" r:id="rId17"/>
    <p:sldId id="274" r:id="rId18"/>
    <p:sldId id="275" r:id="rId19"/>
    <p:sldId id="270" r:id="rId20"/>
    <p:sldId id="283" r:id="rId21"/>
    <p:sldId id="271" r:id="rId22"/>
    <p:sldId id="272" r:id="rId23"/>
    <p:sldId id="276" r:id="rId24"/>
    <p:sldId id="278" r:id="rId25"/>
    <p:sldId id="284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fld id="{DAD5267D-35CA-4025-94C9-A10530E2C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780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54864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1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0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5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76200" y="6350000"/>
            <a:ext cx="9296400" cy="596900"/>
          </a:xfrm>
          <a:prstGeom prst="rect">
            <a:avLst/>
          </a:prstGeom>
          <a:solidFill>
            <a:srgbClr val="A41833"/>
          </a:solidFill>
          <a:ln w="36703">
            <a:solidFill>
              <a:srgbClr val="000000"/>
            </a:solidFill>
            <a:round/>
            <a:headEnd/>
            <a:tailEnd/>
          </a:ln>
          <a:effectLst>
            <a:outerShdw dist="56796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outline text format</a:t>
            </a:r>
          </a:p>
          <a:p>
            <a:pPr lvl="1"/>
            <a:r>
              <a:rPr lang="en-US" altLang="en-US" smtClean="0"/>
              <a:t>Second Outline Level</a:t>
            </a:r>
          </a:p>
          <a:p>
            <a:pPr lvl="2"/>
            <a:r>
              <a:rPr lang="en-US" altLang="en-US" smtClean="0"/>
              <a:t>Third Outline Level</a:t>
            </a:r>
          </a:p>
          <a:p>
            <a:pPr lvl="3"/>
            <a:r>
              <a:rPr lang="en-US" altLang="en-US" smtClean="0"/>
              <a:t>Fourth Outline Level</a:t>
            </a:r>
          </a:p>
          <a:p>
            <a:pPr lvl="4"/>
            <a:r>
              <a:rPr lang="en-US" altLang="en-US" smtClean="0"/>
              <a:t>Fifth Outline Level</a:t>
            </a:r>
          </a:p>
          <a:p>
            <a:pPr lvl="4"/>
            <a:r>
              <a:rPr lang="en-US" altLang="en-US" smtClean="0"/>
              <a:t>Sixth Outline Level</a:t>
            </a:r>
          </a:p>
          <a:p>
            <a:pPr lvl="4"/>
            <a:r>
              <a:rPr lang="en-US" altLang="en-US" smtClean="0"/>
              <a:t>Seventh Outline Level</a:t>
            </a:r>
          </a:p>
          <a:p>
            <a:pPr lvl="4"/>
            <a:r>
              <a:rPr lang="en-US" altLang="en-US" smtClean="0"/>
              <a:t>Eighth Outline Level</a:t>
            </a:r>
          </a:p>
          <a:p>
            <a:pPr lvl="4"/>
            <a:r>
              <a:rPr lang="en-US" altLang="en-US" smtClean="0"/>
              <a:t>Ninth Outline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" y="6334125"/>
            <a:ext cx="8991600" cy="466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400" b="1">
                <a:solidFill>
                  <a:schemeClr val="bg1"/>
                </a:solidFill>
                <a:latin typeface="Times New Roman" pitchFamily="18" charset="0"/>
              </a:rPr>
              <a:t>Carnegie Mellon University</a:t>
            </a:r>
          </a:p>
          <a:p>
            <a:pPr>
              <a:lnSpc>
                <a:spcPct val="95000"/>
              </a:lnSpc>
            </a:pPr>
            <a:r>
              <a:rPr lang="en-US" altLang="en-US" sz="1200" b="1">
                <a:solidFill>
                  <a:schemeClr val="bg1"/>
                </a:solidFill>
                <a:latin typeface="Times New Roman" pitchFamily="18" charset="0"/>
              </a:rPr>
              <a:t>Computer Science Department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8229600" y="6410325"/>
            <a:ext cx="820738" cy="360363"/>
          </a:xfrm>
          <a:prstGeom prst="roundRect">
            <a:avLst>
              <a:gd name="adj" fmla="val 29042"/>
            </a:avLst>
          </a:prstGeom>
          <a:solidFill>
            <a:srgbClr val="E6E6E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181975" y="6415088"/>
            <a:ext cx="962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-69850" y="-107950"/>
            <a:ext cx="9302750" cy="382588"/>
          </a:xfrm>
          <a:prstGeom prst="rect">
            <a:avLst/>
          </a:prstGeom>
          <a:solidFill>
            <a:srgbClr val="A41833"/>
          </a:solidFill>
          <a:ln w="367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945438" y="6402388"/>
            <a:ext cx="11985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fld id="{57D368CB-92CD-4D9E-948F-044785FF6DD8}" type="slidenum">
              <a:rPr lang="en-US" altLang="en-US" b="1">
                <a:solidFill>
                  <a:srgbClr val="000000"/>
                </a:solidFill>
                <a:latin typeface="Times New Roman" pitchFamily="18" charset="0"/>
              </a:rPr>
              <a:pPr algn="ctr">
                <a:lnSpc>
                  <a:spcPct val="90000"/>
                </a:lnSpc>
              </a:pPr>
              <a:t>‹#›</a:t>
            </a:fld>
            <a:r>
              <a:rPr lang="en-US" altLang="en-US" b="1">
                <a:solidFill>
                  <a:srgbClr val="000000"/>
                </a:solidFill>
                <a:latin typeface="Times New Roman" pitchFamily="18" charset="0"/>
              </a:rPr>
              <a:t>/??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2pPr>
      <a:lvl3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3pPr>
      <a:lvl4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4pPr>
      <a:lvl5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5pPr>
      <a:lvl6pPr marL="15367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6pPr>
      <a:lvl7pPr marL="19939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7pPr>
      <a:lvl8pPr marL="24511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8pPr>
      <a:lvl9pPr marL="29083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9pPr>
    </p:titleStyle>
    <p:bodyStyle>
      <a:lvl1pPr marL="334963" indent="-3349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5013" indent="-277813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itlogsfromlastnigh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162800" cy="1470025"/>
          </a:xfrm>
        </p:spPr>
        <p:txBody>
          <a:bodyPr wrap="none"/>
          <a:lstStyle/>
          <a:p>
            <a:r>
              <a:rPr lang="en-US" dirty="0" smtClean="0"/>
              <a:t>Version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r>
              <a:rPr lang="en-US" dirty="0" smtClean="0"/>
              <a:t>Ben Wasserman (</a:t>
            </a:r>
            <a:r>
              <a:rPr lang="en-US" dirty="0" smtClean="0">
                <a:solidFill>
                  <a:schemeClr val="accent2"/>
                </a:solidFill>
              </a:rPr>
              <a:t>benjamin@cmu.edu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15-441 Computer Networks</a:t>
            </a:r>
          </a:p>
          <a:p>
            <a:r>
              <a:rPr lang="en-US" dirty="0" smtClean="0"/>
              <a:t>Recitation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network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1663" cy="4905375"/>
          </a:xfrm>
        </p:spPr>
        <p:txBody>
          <a:bodyPr/>
          <a:lstStyle/>
          <a:p>
            <a:r>
              <a:rPr lang="en-US" dirty="0" smtClean="0"/>
              <a:t>Use different protocols to pull/push to repositories.</a:t>
            </a:r>
            <a:endParaRPr lang="en-US" dirty="0"/>
          </a:p>
          <a:p>
            <a:r>
              <a:rPr lang="en-US" dirty="0" smtClean="0"/>
              <a:t>If on the same computer:</a:t>
            </a:r>
          </a:p>
          <a:p>
            <a:pPr lvl="1"/>
            <a:r>
              <a:rPr lang="en-US" dirty="0" smtClean="0"/>
              <a:t>git://path/to/repo</a:t>
            </a:r>
          </a:p>
          <a:p>
            <a:r>
              <a:rPr lang="en-US" dirty="0" smtClean="0"/>
              <a:t>If hosted on AFS</a:t>
            </a:r>
          </a:p>
          <a:p>
            <a:pPr lvl="1"/>
            <a:r>
              <a:rPr lang="en-US" dirty="0" err="1" smtClean="0"/>
              <a:t>ssh+git</a:t>
            </a:r>
            <a:r>
              <a:rPr lang="en-US" dirty="0" smtClean="0"/>
              <a:t>://path/to/repo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ssh</a:t>
            </a:r>
            <a:r>
              <a:rPr lang="en-US" dirty="0" smtClean="0"/>
              <a:t> keys for AFS, sorry</a:t>
            </a:r>
          </a:p>
        </p:txBody>
      </p:sp>
    </p:spTree>
    <p:extLst>
      <p:ext uri="{BB962C8B-B14F-4D97-AF65-F5344CB8AC3E}">
        <p14:creationId xmlns:p14="http://schemas.microsoft.com/office/powerpoint/2010/main" val="41912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Configure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rgbClr val="333333"/>
                </a:solidFill>
                <a:latin typeface="DejaVu Sans Mono" pitchFamily="49"/>
              </a:rPr>
              <a:t>git</a:t>
            </a:r>
            <a:r>
              <a:rPr lang="en-US" dirty="0" smtClean="0">
                <a:solidFill>
                  <a:srgbClr val="333333"/>
                </a:solidFill>
                <a:latin typeface="DejaVu Sans Mono" pitchFamily="49"/>
              </a:rPr>
              <a:t>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config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--global user.name</a:t>
            </a:r>
            <a:r>
              <a:rPr lang="en-US" dirty="0" smtClean="0">
                <a:latin typeface="DejaVu Sans Mono" pitchFamily="49"/>
              </a:rPr>
              <a:t> </a:t>
            </a:r>
            <a:r>
              <a:rPr lang="en-US" dirty="0" smtClean="0">
                <a:solidFill>
                  <a:srgbClr val="004586"/>
                </a:solidFill>
                <a:latin typeface="DejaVu Sans Mono" pitchFamily="49"/>
              </a:rPr>
              <a:t>“Ben Wasserman”</a:t>
            </a:r>
          </a:p>
          <a:p>
            <a:pPr lvl="0"/>
            <a:r>
              <a:rPr lang="en-US" dirty="0" err="1" smtClean="0">
                <a:solidFill>
                  <a:srgbClr val="333333"/>
                </a:solidFill>
                <a:latin typeface="DejaVu Sans Mono" pitchFamily="49"/>
              </a:rPr>
              <a:t>git</a:t>
            </a:r>
            <a:r>
              <a:rPr lang="en-US" dirty="0" smtClean="0">
                <a:latin typeface="DejaVu Sans Mono" pitchFamily="49"/>
              </a:rPr>
              <a:t>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config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--global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user.email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</a:t>
            </a:r>
            <a:r>
              <a:rPr lang="en-US" dirty="0" smtClean="0">
                <a:solidFill>
                  <a:srgbClr val="004586"/>
                </a:solidFill>
                <a:latin typeface="DejaVu Sans Mono" pitchFamily="49"/>
              </a:rPr>
              <a:t>“benjamin@cmu.edu”</a:t>
            </a:r>
          </a:p>
        </p:txBody>
      </p:sp>
    </p:spTree>
    <p:extLst>
      <p:ext uri="{BB962C8B-B14F-4D97-AF65-F5344CB8AC3E}">
        <p14:creationId xmlns:p14="http://schemas.microsoft.com/office/powerpoint/2010/main" val="30524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1663" cy="4524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Pull a copy of the repo to develop 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clone git://path/to/repo</a:t>
            </a:r>
          </a:p>
          <a:p>
            <a:pPr marL="0" indent="0">
              <a:buNone/>
            </a:pPr>
            <a:endParaRPr lang="en-US" sz="2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Lucida Console" panose="020B0609040504020204" pitchFamily="49" charset="0"/>
              </a:rPr>
              <a:t>git</a:t>
            </a:r>
            <a:r>
              <a:rPr lang="en-US" sz="2800" dirty="0" smtClean="0">
                <a:latin typeface="Lucida Console" panose="020B0609040504020204" pitchFamily="49" charset="0"/>
              </a:rPr>
              <a:t> clone </a:t>
            </a:r>
            <a:r>
              <a:rPr lang="en-US" sz="2800" dirty="0" err="1" smtClean="0">
                <a:latin typeface="Lucida Console" panose="020B0609040504020204" pitchFamily="49" charset="0"/>
              </a:rPr>
              <a:t>ssh+git</a:t>
            </a:r>
            <a:r>
              <a:rPr lang="en-US" sz="2800" dirty="0" smtClean="0">
                <a:latin typeface="Lucida Console" panose="020B0609040504020204" pitchFamily="49" charset="0"/>
              </a:rPr>
              <a:t>://unix.andrew.cmu.edu/</a:t>
            </a:r>
            <a:r>
              <a:rPr lang="en-US" sz="2800" dirty="0" err="1" smtClean="0">
                <a:latin typeface="Lucida Console" panose="020B0609040504020204" pitchFamily="49" charset="0"/>
              </a:rPr>
              <a:t>afs</a:t>
            </a:r>
            <a:r>
              <a:rPr lang="en-US" sz="2800" dirty="0" smtClean="0">
                <a:latin typeface="Lucida Console" panose="020B0609040504020204" pitchFamily="49" charset="0"/>
              </a:rPr>
              <a:t>/</a:t>
            </a:r>
            <a:r>
              <a:rPr lang="en-US" sz="2800" dirty="0" err="1" smtClean="0">
                <a:latin typeface="Lucida Console" panose="020B0609040504020204" pitchFamily="49" charset="0"/>
              </a:rPr>
              <a:t>andrew</a:t>
            </a:r>
            <a:r>
              <a:rPr lang="en-US" sz="2800" dirty="0" smtClean="0">
                <a:latin typeface="Lucida Console" panose="020B0609040504020204" pitchFamily="49" charset="0"/>
              </a:rPr>
              <a:t>/course/15/441-641/ANDREWID/ANDREWID-15-441-project-1.git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files changed?</a:t>
            </a:r>
          </a:p>
          <a:p>
            <a:r>
              <a:rPr lang="en-US" dirty="0" smtClean="0"/>
              <a:t>Which files aren’t being watched?</a:t>
            </a:r>
          </a:p>
          <a:p>
            <a:r>
              <a:rPr lang="en-US" dirty="0" smtClean="0"/>
              <a:t>Which files are stashed for commit?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status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latest updates from remote copy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pull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If this fails, you probably need to commit any unsaved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your changes into the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add </a:t>
            </a:r>
            <a:r>
              <a:rPr lang="en-US" dirty="0" err="1" smtClean="0">
                <a:latin typeface="Lucida Console" panose="020B0609040504020204" pitchFamily="49" charset="0"/>
              </a:rPr>
              <a:t>foo.c</a:t>
            </a:r>
            <a:r>
              <a:rPr lang="en-US" dirty="0" smtClean="0">
                <a:latin typeface="Lucida Console" panose="020B060904050402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commit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Only if all changed files are relevant to the commit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commit –a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push broken code!!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push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If this fails, you probably need to pull first</a:t>
            </a:r>
          </a:p>
        </p:txBody>
      </p:sp>
    </p:spTree>
    <p:extLst>
      <p:ext uri="{BB962C8B-B14F-4D97-AF65-F5344CB8AC3E}">
        <p14:creationId xmlns:p14="http://schemas.microsoft.com/office/powerpoint/2010/main" val="32518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&amp;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something different, without disturbing master/trunk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branch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checkout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do stuff…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checkout master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merge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AutoShape 2" descr="http://hades.name/media/git/git-history.png"/>
          <p:cNvSpPr>
            <a:spLocks noChangeAspect="1" noChangeArrowheads="1"/>
          </p:cNvSpPr>
          <p:nvPr/>
        </p:nvSpPr>
        <p:spPr bwMode="auto">
          <a:xfrm>
            <a:off x="63500" y="-1508125"/>
            <a:ext cx="6858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4" descr="http://git-scm.com/figures/18333fig0309-t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53" l="200" r="99800">
                        <a14:foregroundMark x1="42200" y1="62042" x2="42200" y2="62042"/>
                        <a14:foregroundMark x1="14200" y1="60471" x2="14200" y2="60471"/>
                        <a14:foregroundMark x1="4200" y1="59948" x2="4200" y2="59948"/>
                        <a14:foregroundMark x1="20200" y1="59686" x2="20200" y2="59686"/>
                        <a14:foregroundMark x1="24800" y1="59686" x2="24800" y2="59686"/>
                        <a14:foregroundMark x1="47000" y1="60471" x2="47000" y2="60471"/>
                        <a14:foregroundMark x1="95000" y1="45812" x2="95000" y2="45812"/>
                        <a14:foregroundMark x1="91200" y1="26440" x2="91200" y2="26440"/>
                        <a14:foregroundMark x1="93800" y1="4188" x2="93800" y2="4188"/>
                        <a14:foregroundMark x1="97800" y1="28534" x2="97800" y2="28534"/>
                        <a14:foregroundMark x1="83000" y1="27225" x2="83000" y2="27225"/>
                        <a14:foregroundMark x1="84800" y1="23037" x2="84800" y2="23037"/>
                        <a14:foregroundMark x1="82400" y1="23037" x2="98600" y2="21204"/>
                        <a14:foregroundMark x1="83400" y1="88220" x2="99200" y2="98691"/>
                        <a14:foregroundMark x1="82400" y1="76178" x2="99800" y2="66754"/>
                        <a14:foregroundMark x1="80000" y1="53141" x2="80000" y2="53141"/>
                        <a14:foregroundMark x1="16800" y1="59948" x2="65000" y2="59948"/>
                        <a14:foregroundMark x1="72000" y1="63089" x2="94400" y2="73298"/>
                        <a14:foregroundMark x1="69600" y1="57853" x2="88200" y2="50262"/>
                        <a14:foregroundMark x1="200" y1="55497" x2="600" y2="63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5493048" cy="419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a revision as “final” or “ready”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tag </a:t>
            </a:r>
            <a:r>
              <a:rPr lang="en-US" dirty="0" err="1" smtClean="0">
                <a:latin typeface="Lucida Console" panose="020B0609040504020204" pitchFamily="49" charset="0"/>
              </a:rPr>
              <a:t>tag_name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push --tags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</a:p>
          <a:p>
            <a:r>
              <a:rPr lang="en-US" dirty="0" smtClean="0"/>
              <a:t>bitbucket.org</a:t>
            </a:r>
          </a:p>
          <a:p>
            <a:r>
              <a:rPr lang="en-US" dirty="0" smtClean="0"/>
              <a:t>svnhub.com</a:t>
            </a:r>
          </a:p>
          <a:p>
            <a:r>
              <a:rPr lang="en-US" dirty="0" smtClean="0"/>
              <a:t>AFS</a:t>
            </a:r>
          </a:p>
          <a:p>
            <a:r>
              <a:rPr lang="en-US" dirty="0" smtClean="0"/>
              <a:t>Google code</a:t>
            </a:r>
          </a:p>
          <a:p>
            <a:r>
              <a:rPr lang="en-US" dirty="0" err="1" smtClean="0"/>
              <a:t>Sourceforge</a:t>
            </a:r>
            <a:endParaRPr lang="en-US" dirty="0"/>
          </a:p>
        </p:txBody>
      </p:sp>
      <p:pic>
        <p:nvPicPr>
          <p:cNvPr id="4" name="Picture 11" descr="http://www.citygirlgoesdigital.com/wp-content/uploads/2012/10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237"/>
          </a:xfrm>
        </p:spPr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previous code versions</a:t>
            </a:r>
          </a:p>
          <a:p>
            <a:r>
              <a:rPr lang="en-US" dirty="0" smtClean="0"/>
              <a:t>Backup projects</a:t>
            </a:r>
          </a:p>
          <a:p>
            <a:r>
              <a:rPr lang="en-US" dirty="0" smtClean="0"/>
              <a:t>Work with others</a:t>
            </a:r>
          </a:p>
          <a:p>
            <a:r>
              <a:rPr lang="en-US" dirty="0" smtClean="0"/>
              <a:t>Find where things broke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AFS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bare repo in AFS that someone else can pull/push from: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new directory in your home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ANDREWID </a:t>
            </a:r>
            <a:r>
              <a:rPr lang="en-US" dirty="0" err="1" smtClean="0"/>
              <a:t>rlidwk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--bare</a:t>
            </a:r>
          </a:p>
        </p:txBody>
      </p:sp>
    </p:spTree>
    <p:extLst>
      <p:ext uri="{BB962C8B-B14F-4D97-AF65-F5344CB8AC3E}">
        <p14:creationId xmlns:p14="http://schemas.microsoft.com/office/powerpoint/2010/main" val="2703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commits</a:t>
            </a:r>
          </a:p>
          <a:p>
            <a:r>
              <a:rPr lang="en-US" dirty="0" smtClean="0"/>
              <a:t>Useful messages</a:t>
            </a:r>
          </a:p>
          <a:p>
            <a:r>
              <a:rPr lang="en-US" dirty="0" smtClean="0"/>
              <a:t>Commit frequently</a:t>
            </a:r>
          </a:p>
          <a:p>
            <a:r>
              <a:rPr lang="en-US" dirty="0" smtClean="0"/>
              <a:t>Develop in branches</a:t>
            </a:r>
          </a:p>
          <a:p>
            <a:r>
              <a:rPr lang="en-US" dirty="0" smtClean="0"/>
              <a:t>Tag releasable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change one thing per commit</a:t>
            </a:r>
          </a:p>
          <a:p>
            <a:r>
              <a:rPr lang="en-US" dirty="0" smtClean="0"/>
              <a:t>When something breaks, easier to trace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what you changed</a:t>
            </a:r>
          </a:p>
          <a:p>
            <a:r>
              <a:rPr lang="en-US" dirty="0" smtClean="0"/>
              <a:t>Keep the first line short</a:t>
            </a:r>
          </a:p>
          <a:p>
            <a:r>
              <a:rPr lang="en-US" dirty="0" smtClean="0"/>
              <a:t>Make commits easy to find</a:t>
            </a:r>
          </a:p>
          <a:p>
            <a:r>
              <a:rPr lang="en-US" dirty="0" smtClean="0">
                <a:hlinkClick r:id="rId2"/>
              </a:rPr>
              <a:t>www.commitlogsfromlastnight.com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Frequently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changes, commit them</a:t>
            </a:r>
          </a:p>
          <a:p>
            <a:r>
              <a:rPr lang="en-US" dirty="0" smtClean="0"/>
              <a:t>When something breaks, go to the commit that broke it</a:t>
            </a:r>
          </a:p>
          <a:p>
            <a:r>
              <a:rPr lang="en-US" dirty="0" smtClean="0"/>
              <a:t>Only push when ready for others to get the changes</a:t>
            </a:r>
          </a:p>
          <a:p>
            <a:pPr lvl="1"/>
            <a:r>
              <a:rPr lang="en-US" dirty="0" smtClean="0"/>
              <a:t>Don’t make your teammates hate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basic HTTP server</a:t>
            </a:r>
          </a:p>
          <a:p>
            <a:pPr lvl="1"/>
            <a:r>
              <a:rPr lang="en-US" dirty="0" smtClean="0"/>
              <a:t>Read RFC 2616</a:t>
            </a:r>
          </a:p>
          <a:p>
            <a:r>
              <a:rPr lang="en-US" dirty="0" smtClean="0"/>
              <a:t>Start by parsing and building HTTP headers</a:t>
            </a:r>
          </a:p>
          <a:p>
            <a:r>
              <a:rPr lang="en-US" dirty="0" smtClean="0"/>
              <a:t>Serve error messages</a:t>
            </a:r>
          </a:p>
          <a:p>
            <a:r>
              <a:rPr lang="en-US" dirty="0" smtClean="0"/>
              <a:t>Then HEAD requests</a:t>
            </a:r>
          </a:p>
          <a:p>
            <a:r>
              <a:rPr lang="en-US" dirty="0" smtClean="0"/>
              <a:t>Then GET</a:t>
            </a:r>
          </a:p>
          <a:p>
            <a:r>
              <a:rPr lang="en-US" dirty="0" smtClean="0"/>
              <a:t>Then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monitoring software</a:t>
            </a:r>
          </a:p>
          <a:p>
            <a:r>
              <a:rPr lang="en-US" dirty="0" smtClean="0"/>
              <a:t>Install it. Use it.</a:t>
            </a:r>
          </a:p>
          <a:p>
            <a:r>
              <a:rPr lang="en-US" dirty="0" smtClean="0"/>
              <a:t>You will want this to examine the HTTP headers you’re sending/receiving</a:t>
            </a:r>
          </a:p>
          <a:p>
            <a:r>
              <a:rPr lang="en-US" dirty="0" smtClean="0"/>
              <a:t>Do the </a:t>
            </a:r>
            <a:r>
              <a:rPr lang="en-US" dirty="0" err="1" smtClean="0"/>
              <a:t>Wireshark</a:t>
            </a:r>
            <a:r>
              <a:rPr lang="en-US" dirty="0" smtClean="0"/>
              <a:t> question on HW1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199" cy="1138237"/>
          </a:xfrm>
        </p:spPr>
        <p:txBody>
          <a:bodyPr/>
          <a:lstStyle/>
          <a:p>
            <a:r>
              <a:rPr lang="en-US" dirty="0" smtClean="0"/>
              <a:t>Version Control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for any remote updates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Do</a:t>
            </a:r>
            <a:r>
              <a:rPr lang="en-US" dirty="0" smtClean="0"/>
              <a:t> your work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Test</a:t>
            </a:r>
            <a:r>
              <a:rPr lang="en-US" dirty="0" smtClean="0"/>
              <a:t> your work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differences, try to isolate changes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for any remote updates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Commit</a:t>
            </a:r>
            <a:r>
              <a:rPr lang="en-US" dirty="0" smtClean="0"/>
              <a:t> your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Mercurial (hg)</a:t>
            </a:r>
          </a:p>
          <a:p>
            <a:r>
              <a:rPr lang="en-US" dirty="0" smtClean="0"/>
              <a:t>Bazaar (</a:t>
            </a:r>
            <a:r>
              <a:rPr lang="en-US" dirty="0" err="1" smtClean="0"/>
              <a:t>bzr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CVS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Others…</a:t>
            </a:r>
            <a:endParaRPr lang="en-US" dirty="0"/>
          </a:p>
        </p:txBody>
      </p:sp>
      <p:sp>
        <p:nvSpPr>
          <p:cNvPr id="4" name="AutoShape 2" descr="Bazaar logo"/>
          <p:cNvSpPr>
            <a:spLocks noChangeAspect="1" noChangeArrowheads="1"/>
          </p:cNvSpPr>
          <p:nvPr/>
        </p:nvSpPr>
        <p:spPr bwMode="auto">
          <a:xfrm>
            <a:off x="63500" y="-373063"/>
            <a:ext cx="7620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7" name="Picture 5" descr="File:Bazaar logo (software product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3814576"/>
            <a:ext cx="11906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9" name="Picture 7" descr="File:Git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1447800"/>
            <a:ext cx="26003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1" name="Picture 9" descr="File:Subver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4457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 descr="File:New Mercurial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733799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ultiply 4"/>
          <p:cNvSpPr/>
          <p:nvPr/>
        </p:nvSpPr>
        <p:spPr bwMode="auto">
          <a:xfrm>
            <a:off x="533400" y="4191000"/>
            <a:ext cx="2286000" cy="685800"/>
          </a:xfrm>
          <a:prstGeom prst="mathMultiply">
            <a:avLst>
              <a:gd name="adj1" fmla="val 10558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AutoShape 13" descr="data:image/jpeg;base64,/9j/4AAQSkZJRgABAQAAAQABAAD/2wCEAAkGBxITEBQUExMUFhMWDRQUGBcYExYaFRgZFBQXGBcUFxYYHSggGx0lHBQUITEhJykvLy4uFx8zODMvNygtLisBCgoKDg0OGxAQGzQlICQsLCwvODAsLCw0LCwsLCwsLCwvLywsLDQ0NCwsLCwsNDQsLCwvLCwsLCw0NCwsLCwsLP/AABEIAOEA4QMBEQACEQEDEQH/xAAbAAEAAwEBAQEAAAAAAAAAAAAAAwQGBQIBB//EAD0QAAIBAQUEBQkHBAMBAAAAAAABAgMEBREhMUFRYXEGEiIyQhMzUnKBscHR8CNic4KRobIUQ+HxksLSU//EABoBAQADAQEBAAAAAAAAAAAAAAACAwUEAQb/xAAvEQACAgECBQMDBAIDAQAAAAAAAQIDEQQhEjFBUXEiMtFhobEFE4HBkfBC4fEj/9oADAMBAAIRAxEAPwD9xAAAAAAAAAAAAAAAAAAAAAAAAAAAAAAAAAAAAAAAAAAAAAAAAAAAAAAAAAAAAAAAAAAAAAAAAAAAAAAAAAAAAAAAAAAAAAAAAAABxr46RUqL6iTqVfQjs9Z7Dro0c7VxPZd2cd+shU+Fby7L+yxc1807RFuGUl3oPvR5rdxIX6edL35dGWafUwuXp59V1R0TnOgAAAAAAAAAAFa8bfTo03OpLCK/VvcltZZVVK2XDFFdtsKo8U2ce7OllGpPqzTpN93r4dWW7PY+DOq3QTguKL4u+Dkp/UK5y4ZLh7Z6mhOE7wAAAAAAAAAAAAAAAAAAAACG12qFKDnUkoxW1+7i+BOFcpvhisshZZGuPFJ4Rj7z6R1a+MaGNOltm/OS9VeFcdTUq0cKt7N326IybdZZdtXtHv1fgo2Wzxgslrq9r5sunNy5ldcIw5HudCXWVSnLqVY6SW37sltRFTWOGazE9lB544PEl/u5pbh6QKs/J1EoV0s47Jfehv5HBqdI6/XDeP48nfptWrPRPaX58HcOM7QAAAAAAAcy+76p2aOMs5vuwXel8lxOjT6adz25dWc2o1UKFvz6IwtqtNSvU8pWeL8MV3YLcl8TZjGNUeCH/pjSlO2XHZ/C6I+ypqSwaxR4pNPKJOKksMvXZe9ezYLOrR9F9+K+69q4e4ptoru39svs/JZVfbRt7o/deDZXZedKvDrU5J714o8GthlXUTqeJo1qb4XRzBlwqLgAAAAAAAAAAAAAAAAcG++k1Oi3CC8pV9FPsx9aWzl7jt0+ilZ6pbR/3kcOo10a3wx3l+PJkbTVqVp9etLrPZHwR4KJqRUa48Nax+WZkuK2XFY8v7ImgVssRNAgyaJoEGSR8tNkjUSxxUk8YyXei96Z7Cxwf0PJ1Ka359H2Opc3SCUZKjamlLSFXwz4PdL650X6RSX7lPLquxfRq3F/t3c+j6P/ALNOZxpAAAAA4HSLpJGh9nTwnWa08MOM/kd2l0bt9Uto/nwcOq1qq9EN5fjyYlzlKbnOTlOWsn7luRrbRXDFYRkbt8UnlsliQZYieBFk0TQIMkj5/TtT8pTk6dReJbeEltR7x7cM1lEXX6uODxI791dKM1TtKVOeimvNy9vhf1kcV2i24qd126o7addvwXLD79GaRMzzRPoAAAAAAAAAAAK9uttOjBzqSUYrft4Jat8CyuqdkuGKyyuy2FceKbwjE3x0mq18Y0saVLf/AHJLmu6uRr0aKFW8939kY9+tsu2h6Y/d/ByaNNLJI6ZNvmc8YqKwixArZYiaBBk0TQIMmiaBBkkTRIMmj7Ws8ZxcZLFP6xW5iM5QeYiUIzXDI93be9SytQrNzoY4RqayhujPeuP+l7bRG/1V7S6rv4PKtRPTvhs3j0fbya6nUUknFpprFNPFNb0zLaaeGaqaayj0eHpkOkfSrDGlZ3jLSVTZHhDe+Oz3aml0P/O3+F8mVqtfzhV/L7eDJwXtbeLbzbe9s1GzNisE0Ctk0SxIMmieBFk0TQIMkiaJBk0STpRksJJNPYyKk4vKPXFSWGLDaq9l83jVo7abfaj6j+H+z2yNV/u2l37+TyuVun9nqj27eDVXTe9K0RxpyzWsXlOPNfHQzbtPOl4kjSo1FdyzF/KL5SXgAAAAAAAzl+dK6dLGFLCpV017EfWe18F+x36fQSs9U9l92Z+o18a/TDeX2RirVaqlafXqycpbPRXCK0RrwhGuPDBYRkSlKyXFN5YieMkiaBFk0TQIMkiaBBk0TQIMmiaBBkkTRIMmiaJFkke3FNNNJprBp6M8y08olhNYZVstapY3jBOpZ28ZU8cZQ3yhw4f7LpKGpWJbS6Pv5KIueleY7w6rt4KnSHpRKtjCjjGltlpKfDhH3/sW6XRKr1T3l+CrU613emvaP3ZwII7WcaWCSJFk0TQIMkiWJBk0TwIsmiaBBkkTRIMmiaJBk0TRIMkiC0WBSkpwk6dVaTjr7VtRZC5xXDJZj2K50qT4ovEu6Ojd/SSUGqdrSi3kqq83Ln6L+simzRqa4qN/p1RdXrXB8N6x9ej+DTRkmsU8U1qtDOawaSeT6AAAAYfpretdVfIpuFNwTxWTnjr2t2zBGzoKK3D9x7v8GN+oX2cf7fJfky0EaLM5JLkSRIsmSxIMkiaBFk0TQIMkiaBBk0TQIMmiaBBkkTRIMmiaJFkkSwi28FmyDeCaWTpWaw7Zfp82USs7F8a+5xr36OQm3KnhCeLy8D9mz2fodtOslHaW6+5yXaOMnmOz+xlrTZZ05dWcXF/s+Ke00YzjNZizNnCUHiSPMT1hE0CDJIliQZNE8CLJomgQZJE0SDJomiQZNE0SDJIliRZNHqdNSTUkmnqnoeKTi8oOKksMo2G0Ts1op0qM3OE6iTovFuCbznF+FLXP/J0TjG+pzsWGuvf6HNCUqLYwreU3y7fU3Bjm0AAAVLyu6nXg4VI4rY9qe+L2MtqunVLiiyq6mFseGaPzy+7kqWaXa7VNvCNTD9FPc/ebun1ML1ts+3wYN+nnQ/VvHv8AJQiXMrJYkGSRNAiyaJoEGSRNAgyaJoEGTRNAgySJokGTRfslilLPSO/5IpnYkXQrbOtQoRisl7dpzSk5czpjFR5EyIkypLV8y1FTIrTZoVI9WcVJcfensZOM5QeYshKEZrEkZq8ujs4Yyp4zju8a/wDRoVauMtp7M4LdI47w3RyInSzlJYkGTRPAiyaJoEGSRNEgyaJokGTRNEgySJYkWTRU/qKlabpWZYyXfqPuQ9u1/XK79uNceO3+F1ZQ7J2S/bp59X0RpbluanZ4vDGVSXfqS70n8FwODUamVz32S5I79PpoUrbdvm+50jnOkAAAAHirSjKLjJJxawaaxTW5o9jJxeUeSipLD5GGv/oxKjjUopypauGsocY74/ubOm1qs9Nmz79zF1OilV6q949uqOFTkmsVodkljmckWmsongQZYiaBBkkTQIMmiaBBk0WrPRlJ4RWP1tK5SS5lkYuWyO1Y7vjHOXaf7L5nJO1vkdcKkuZ0EUlx6R4en1Hh6VJavmWoqYR6D2iIKF43RTq592fpLb6y2l9WolXtzRVbp42b8mZq2XfUpPtLLHKS7r9uzkd8LY2LYz51Sre5HAkzxE0CDJImiQZNE0SDJokc1FNtpJLNvQjht4R62kssjsVkq2x9nGnZ8c5+Kpwgti4/6JznDTc959u3krhCep5bQ79X4NfYbFTowUKcVGK2L3t7XxMuyyVkuKTyzVrqjXHhgsIsECwAAAAAAAAAy/SDoupN1bOlGprKGkZ8t0vriaWm13D6Ld137GZqtDl8dWz7dH/2ZODzcWnGSeDi1g0+RpNbZXIzoy3w9mixArZYiaBBk0diw3VJ5z7K3eJ/I5bL0tonVXQ3vI7dGkorCKwRySbe7OuKSWESoiSPSPD09I8PT6jw9KktXzLUVMI9B7REHpHhI+ygmsGk09U1in7BlrdDCezOJb7g8VL/AIN/xfwZ116rpM5LNL1gcdwcXg001qnqdWU1lHLhrZkkSLJI+17TGnHGT5La3uSEYObwjydkYLLLt1XDOu1UtK6tPWNHfulU+XuKrtVGpcFW76v4LadLK58d2y6L5NdCKSSSSSWCS0SWxGY3ndmoklsj6eHoAAAAAAAAAAABx7/uKnXj1sepVisqi4bJb0dem1Uqnjmn0+Dk1WkhcuLlJdfkw9jqJz6kpwXb6vXx+zb3qXHA17ItR4kn46mPVNN8La7Z6GwsN3wp6Zy9J/DcZdlsp+DWrqjDyXUUlp7R4enpHh6ekeHp6R4en1Hh6VJavmWoqYR6D2iIPSPCR6R4enpHh6Q2uxQqLCSz2NarkycLJQexCdcZrcyl9L+nxwfX5bPX3Glp/wD7fT/ehmaj/wCK7/71Ox0buOGEbRUlGrUaxi1nCHCPHic2q1Mt6orhX3fk6dJpY7WzfE+nZeDSGeaIAAAAAAAAAAAAAIbZa4UoOdSSjFat+5b3wJwrlOXDFZZCyyNceKTwjA33f1S0txWMKHo+KfGXDgben0saN3vL8eDD1Gqnfsto/nycO8F9ml95fE7Kn6jktXpLNzdIatHCL7dP0W816stnLQrv0kLd+TLKNXOrbmv95G4uy86VeONOWe2Lykua+Ohj20zqeJI2ab4WrMWX0UFx6R4enpHh6ekeHp9R4elSWr5lqKmEeg9oiD0jwkekeHp4tFohTj1pySXv4JbT2MHJ4iRlNRWWZ+3X7KeVPGMd/ifyO2vTKO8t2cVmpcto7Io0NpbIqierJUq2aTnQ7VNvGdF6PjDc/rMlNQvXDZs+j+SMOOh8VW66r4NfdV6U7RDrU3zi+9F7pIy7qJ0y4Zf+mrRfC6PFH/wulJcAAAAAAAAAADnXzfNOzQxm8ZPuwXel8lxOijTzueI8u5z6jUwojmXPou5+f3leFS0T69V5LuwXdj83xNuqqFMeGH8vuYdtk7pcVn8LsQomeFe8e5+ZfEnV7iu32nPiXlBYs9SUZKUW1JPJp4NEJJSWGTi3F5Rrrn6U44Rrr86WX5or3r9DLv0PWv8AwalGu6Wf5NTSmmk0001imninyZmtNPDNJNNZRIiJI9I8PT6jw9KktXzLUVMI9B7REHpAkcS8ukcIYxpYTlv8C9vi9n6nVVpJS3lsjkt1cY7R3Znq1pnUl1pybfu4JbDuUIwWIo4ZTlN5kz3TIski3ZyqRZEtRIMsRBUssoz8rRl1Kq/4zXoyRONiceCxZj+PBXKpqX7lbxL8+TQ3Hf0az6k15OvFdqD2/eg9q+uJxajSuv1R3j3+Tt02rVvpksSXT4Oych2AAAAAAAAz/SHpLGhjTp4TrbvDDjJ/A7tLonb6pbR/Pg4NVrVV6Iby/Hkw1WpKc3OcnKb1k/ctyNlJRXDFYRjvMpcUnlhHh6ekD0r3j3PzL4k6vcV2+058S8oJYEWSRPAgySOndd51KL7D7OOcX3X7Nj4o57qIWL1HTTfOt+k2V1X1TrYLuz9FvX1Xt95k3aade/NGtTqYWbcmdQ5jpPqPD0qS1fMtRUwj0FS8r1pUFjOWeGUVnJ8l8WWVUTtfpRVbfCpeoyF539Vr4ruU/RT19Z7eWhqVaWFW/NmZbqp27ckU6ZbIqRZplTLEWaZWyxFuzlUiyJaiQZYiWJAmiK2WGNRLWM45xmspRfBk67XDx1RXZTGz6Ncn2Lt03/KElRtWCk8oVfBPnul9c6rtKpL9ynl1XVFtOrlBqu/n0fRmmM80QAAAAZLpZ0hnCboUuzLqpyntWOyHHiami0kZR/cnuui+TK1urlGX7Vez6v4MfFYfF7XxZqt5MxLB6RE9PSPD09IHpXvHufmXxJ1e4rt9pz4l5QSwIskieBBkkTQIMmieBBk0aC6+kMoYRq4zj6XiX/r3nDdpFLeGzO6nWOO090ayxVoVI9aElJcNnBrVPgZlkZQeJLBqVyjNZi8i2RhGLnKSgksXJvCPtFbk3wpZFiilxN4MNfHS/WFn5eUa/hF+9/obNH6f1t/x8mPfr/8AjV/n4My6jk3KTbk3i23i3zbNDCSwjPy28smpkGTRZplcixFmmVMsRZplbLEW7OVSLIlqJBliJYkCaJURJHyvZ41IuM0nF7PitzEZyhLMTycIzXDJbEV23hUstSFKpLylGc1CDb+0g28FFrbHNcv2LLaoaiLnFYkt32ZVVdPTyVcnmL2XdGvMs1gAADl31cVK0LtLCaWU495cOK4M6dPqp0vbl2ObUaWu5b8+5hL2uitZn9osYY5VIrsvhL0WbVN9dy9PPsYt1FlD9fLuU0WlaPSInp6QPSvePc/MviTq9xXb7TnxLyglgRZJE8CDJImgQZNE0WRZI9pkT06Nz+VU8acnHe9nJrbyOe9w4cTWTo06nxZg8HG6TW6vVqy8pNyhGo1GKyjHB4d3fxZ2aSquuC4Vu0c2rsssk+J7ZOTA6WcyJoEGTRZplbLEWaZXIsRZplTLEWaZWyxFuzlUiyJaiQZYiWJAmiRESRTVtnVl5OzR68ts35uHFvb9al37UYLjueF26s5/3pWPgpWX36I7d0dHoUpeUqSdWv6ctI8IR2fWhy36uU1wQWI9vk7KNHGD45vil3+DtnGdgAAAAPNSCkmmk01g01inwaPU2nlHjSawzI310QwxnZstrpN5P1Hs5M1KP1DPpt/z8mVf+nY9VP8Aj4MtmpOMk4yTwcWsGvYaXNZW6M7O+Hsz0jwkV7x7n5l8SdXuK7fac+JeUEsCLJIngQZJEsSDJksSLPUdG77C55vKP7vl8znttUdlzOiqlz3fI0NCCikksEjgk23lmhFJLCMfavOT/En/ACZrQ9q8Iyp+5+WUK9jwzjpu3ci+NmdmUyr6ohgSZFFimVsmi1SK5FqLNMqZYizTK2WIt2cqkWRLUSDLEeLVbIU1jJ5vRLOT4JHsKpTexGy2NazInsdyVrR2q+NKjspJ9uS++9nL3akZ6munaveXfovB7DTWX72emPbq/JqbLZYU4KFOKjFaJIzZzlN8UnlmnCEYR4YrCJiJMAAAAAAAAA5173NStEcJrtJdmaylH27uDL6NTOl+nl2Oe/TV3L1c+/Uw963PWszxmuvTxyqRWnrrYbNOoru9uz7fBjXaeyj3brv8nIvB4016y+J1Ve45rXmJQiXFJNBEGSRNEiySJYkGSOtd9gxwlPTYt/M5bbsbROuqnO8jt0ziZ2osQIMsRjrT5yf4s/5M14exeEZM/c/LPsDxhEdex45x13b/APJKNmNmeSrzuirFFjKkT0ytliLVNlbLEWqZUy1Fqg9SqRZE+0J1a8nCzRxweEqj83H27WSlGFS4rX/HVkYzna+GlZ+vRGkubo9TovryflKz1qS2eqvCcF+rlYuFbR7fJ36fRwqfE95d3/R2TkOwAAAAAAAAAAAAAHyUU1g1imtAngNZPzbpdd9OnaXCnHqxdKM8Fom5SWKWzTQ+h0V0p1cUnl5wfO6ymELuGKwsZODOzuPFbzsU0zkcGhEM8RNTRFkkdiwWNLOWb3bF/k47bM7I7Kqsbs6tM5WdaLMCtliJ4EGTRjrT5yf4s/5M14exeEZM/c/LPsDxhFimVssR6rWRT4S3/MRscT2UFIoum4vBrBluU1lFOGnhk1MgyaL1js8pvLTfsKbJqPMuhBy5Fm12GLq2anLFxnWanm1ikscMiFdrUJzXNLYlbUnOEHyb3NxZ6EYRUYRUYpZJLBGRKUpPMnlmxGEYLhisIkIkgAAAAAAAAAAAAAAAAYDpwsLXFvR2eKXHCUsUbn6fvS/P9GH+obahZ7f2cWJ1M5kfJ2VPTJ/seqzHMi688i5Y7Oo8Xv8AkU2Tci6uCidCmUMvRZplTLUWYFbLETwIMmjHWnzk/wAWf8ma8PYvCMmfufln2B4wixTK2WItUytliJalBTWD9j2ogpuL2JuKlzPNku3PtPFY6LbzPZ3djyFO+516SSyWhys6kVKtRStllhF4yjVlKSWbS6ur3F0ItUWSfJoonJPUVxXNN/g2hkmuAAAAAAAAAAAAAAAAAAVrfYKdaHUqRUo8dVxT1TLK7Z1y4oPBXbVC2PDNZRir36MVaOMqWNWnu/uRXJd5cv0NejWwt2ns/szHv0VlW8PVH7r5OVQqJ6M6ZJrmc8JKXIt0yllyLVMrZYizTKmWoswK2WIngQZNGOtPnJ/iz/kzXh7F4Rkz9z8s+wPGEWKZWyxFqmVssRaplTLUSzrRgutJpJbWRUXJ4SJOcYrMmfLHQtFq83jRo/8A0ku3JfcXx/fYezdVHu9Uu3ReSEFbqPZ6Y9+r8Gmum6KVnjhTjm+9J5zlzfw0OC7UTueZP4NGjTV0rEV/PVl8oLwAAAAAAAAAAAAAAAAAAAADh310apVm5x+zq+nFZP1o7fedmn1s6vS949vg4tRooW+qO0u/yZO1UalCXVrx6uLwU1nTlyezkacHC1cVbz9OqMyXHS+G1Y+vRlmkVSLolqmVMtRZgVssRPAgyaMdafOT/Fn/ACZrw9i8IyZ+5+WfYHjCLFMrZYi1TK2WI+wtEpT8nRg6lTcu7HjKWwOtJcVjwjz9xuXBWsv8eTv3X0YSaqWlqrU2R/tw4Jbeb/Q4rta8cFSwvuztp0Kzx3Pif2RozgNAAAAAAAAAAAAAAAAAAAAAAAAAAEdooRnFxnFSi1mmsUSjJxeYvDIyhGSxJZRk7x6NVKWMrM+tDV0pPNepJ+5/uadWshZ6bdn3+TLt0U6vVTuuz/op2K1xm2s4zWsJLCS9hZZW479O5XXbGW3J9joQOdnSieBBk0Y60+cn+LP+TNeHsXhGTP3Pyz7A8YRK6yisW/m+RFRcuRJzUVlnXuy4K1fB1MaNHd/ckv8AqvrA5rdVXVtH1S+yOirS23by9Mfu/g2FgsFOjDqU4qMeGr4t6tmVZbOyXFN5NaqqFUeGCwWSssAAAAAAAAAAAAAAAAAAAAAAAAAAAAAAOZfFx0rRnJdWou7UjlNbs9q5nRRqp07LdduhzX6Wu7d7PuuZm7Qq1leFddenjlWisvzx2P6zO+P7d6zXs+z/AKM+Ts07xbuu6/sv0Kikk4tNPRp5HPKLi8M6YyUllGRtPnJ/iz/kzWh7F4RlT9z8slu6yVa8urRjjnnN5QjzfwRG2cKlmx/x1Z7XGdr4a1n69EbW5ejVKi1OX2lX0pLJerHZz1MnUa2dnpW0f95mvp9DCp8Ut5d/g7hxHaAAAAAAAAAAAAAAAAAAAAAAAAAAAAAAAAAAD5KKawaxTWDT0CeOQazzM3bujcoSdSySUHq6T83Ll6L+sjQr1imuG9Z+vVGdZonB8VDx9Oj+CjdvRKc5udpfVi5OXk4vN4vHtS3cF+xdbr4wjw1b/VlNX6fKb4rtl2X9s19noRhFRhFRilkksEZcpyk8yeWasIRguGKwiQiS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09538" y="-1951038"/>
            <a:ext cx="4067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5" descr="data:image/jpeg;base64,/9j/4AAQSkZJRgABAQAAAQABAAD/2wCEAAkGBxITEBQUExMUFhMWDRQUGBcYExYaFRgZFBQXGBcUFxYYHSggGx0lHBQUITEhJykvLy4uFx8zODMvNygtLisBCgoKDg0OGxAQGzQlICQsLCwvODAsLCw0LCwsLCwsLCwvLywsLDQ0NCwsLCwsNDQsLCwvLCwsLCw0NCwsLCwsLP/AABEIAOEA4QMBEQACEQEDEQH/xAAbAAEAAwEBAQEAAAAAAAAAAAAAAwQGBQIBB//EAD0QAAIBAQUEBQkHBAMBAAAAAAABAgMEBREhMUFRYXEGEiIyQhMzUnKBscHR8CNic4KRobIUQ+HxksLSU//EABoBAQADAQEBAAAAAAAAAAAAAAACAwUEAQb/xAAvEQACAgECBQMDBAIDAQAAAAAAAQIDEQQhEjFBUXEiMtFhobEFE4HBkfBC4fEj/9oADAMBAAIRAxEAPwD9xAAAAAAAAAAAAAAAAAAAAAAAAAAAAAAAAAAAAAAAAAAAAAAAAAAAAAAAAAAAAAAAAAAAAAAAAAAAAAAAAAAAAAAAAAAAAAAAAAABxr46RUqL6iTqVfQjs9Z7Dro0c7VxPZd2cd+shU+Fby7L+yxc1807RFuGUl3oPvR5rdxIX6edL35dGWafUwuXp59V1R0TnOgAAAAAAAAAAFa8bfTo03OpLCK/VvcltZZVVK2XDFFdtsKo8U2ce7OllGpPqzTpN93r4dWW7PY+DOq3QTguKL4u+Dkp/UK5y4ZLh7Z6mhOE7wAAAAAAAAAAAAAAAAAAAACG12qFKDnUkoxW1+7i+BOFcpvhisshZZGuPFJ4Rj7z6R1a+MaGNOltm/OS9VeFcdTUq0cKt7N326IybdZZdtXtHv1fgo2Wzxgslrq9r5sunNy5ldcIw5HudCXWVSnLqVY6SW37sltRFTWOGazE9lB544PEl/u5pbh6QKs/J1EoV0s47Jfehv5HBqdI6/XDeP48nfptWrPRPaX58HcOM7QAAAAAAAcy+76p2aOMs5vuwXel8lxOjT6adz25dWc2o1UKFvz6IwtqtNSvU8pWeL8MV3YLcl8TZjGNUeCH/pjSlO2XHZ/C6I+ypqSwaxR4pNPKJOKksMvXZe9ezYLOrR9F9+K+69q4e4ptoru39svs/JZVfbRt7o/deDZXZedKvDrU5J714o8GthlXUTqeJo1qb4XRzBlwqLgAAAAAAAAAAAAAAAAcG++k1Oi3CC8pV9FPsx9aWzl7jt0+ilZ6pbR/3kcOo10a3wx3l+PJkbTVqVp9etLrPZHwR4KJqRUa48Nax+WZkuK2XFY8v7ImgVssRNAgyaJoEGSR8tNkjUSxxUk8YyXei96Z7Cxwf0PJ1Ka359H2Opc3SCUZKjamlLSFXwz4PdL650X6RSX7lPLquxfRq3F/t3c+j6P/ALNOZxpAAAAA4HSLpJGh9nTwnWa08MOM/kd2l0bt9Uto/nwcOq1qq9EN5fjyYlzlKbnOTlOWsn7luRrbRXDFYRkbt8UnlsliQZYieBFk0TQIMkj5/TtT8pTk6dReJbeEltR7x7cM1lEXX6uODxI791dKM1TtKVOeimvNy9vhf1kcV2i24qd126o7addvwXLD79GaRMzzRPoAAAAAAAAAAAK9uttOjBzqSUYrft4Jat8CyuqdkuGKyyuy2FceKbwjE3x0mq18Y0saVLf/AHJLmu6uRr0aKFW8939kY9+tsu2h6Y/d/ByaNNLJI6ZNvmc8YqKwixArZYiaBBk0TQIMmiaBBkkTRIMmj7Ws8ZxcZLFP6xW5iM5QeYiUIzXDI93be9SytQrNzoY4RqayhujPeuP+l7bRG/1V7S6rv4PKtRPTvhs3j0fbya6nUUknFpprFNPFNb0zLaaeGaqaayj0eHpkOkfSrDGlZ3jLSVTZHhDe+Oz3aml0P/O3+F8mVqtfzhV/L7eDJwXtbeLbzbe9s1GzNisE0Ctk0SxIMmieBFk0TQIMkiaJBk0STpRksJJNPYyKk4vKPXFSWGLDaq9l83jVo7abfaj6j+H+z2yNV/u2l37+TyuVun9nqj27eDVXTe9K0RxpyzWsXlOPNfHQzbtPOl4kjSo1FdyzF/KL5SXgAAAAAAAzl+dK6dLGFLCpV017EfWe18F+x36fQSs9U9l92Z+o18a/TDeX2RirVaqlafXqycpbPRXCK0RrwhGuPDBYRkSlKyXFN5YieMkiaBFk0TQIMkiaBBk0TQIMmiaBBkkTRIMmiaJFkke3FNNNJprBp6M8y08olhNYZVstapY3jBOpZ28ZU8cZQ3yhw4f7LpKGpWJbS6Pv5KIueleY7w6rt4KnSHpRKtjCjjGltlpKfDhH3/sW6XRKr1T3l+CrU613emvaP3ZwII7WcaWCSJFk0TQIMkiWJBk0TwIsmiaBBkkTRIMmiaJBk0TRIMkiC0WBSkpwk6dVaTjr7VtRZC5xXDJZj2K50qT4ovEu6Ojd/SSUGqdrSi3kqq83Ln6L+simzRqa4qN/p1RdXrXB8N6x9ej+DTRkmsU8U1qtDOawaSeT6AAAAYfpretdVfIpuFNwTxWTnjr2t2zBGzoKK3D9x7v8GN+oX2cf7fJfky0EaLM5JLkSRIsmSxIMkiaBFk0TQIMkiaBBk0TQIMmiaBBkkTRIMmiaJFkkSwi28FmyDeCaWTpWaw7Zfp82USs7F8a+5xr36OQm3KnhCeLy8D9mz2fodtOslHaW6+5yXaOMnmOz+xlrTZZ05dWcXF/s+Ke00YzjNZizNnCUHiSPMT1hE0CDJIliQZNE8CLJomgQZJE0SDJomiQZNE0SDJIliRZNHqdNSTUkmnqnoeKTi8oOKksMo2G0Ts1op0qM3OE6iTovFuCbznF+FLXP/J0TjG+pzsWGuvf6HNCUqLYwreU3y7fU3Bjm0AAAVLyu6nXg4VI4rY9qe+L2MtqunVLiiyq6mFseGaPzy+7kqWaXa7VNvCNTD9FPc/ebun1ML1ts+3wYN+nnQ/VvHv8AJQiXMrJYkGSRNAiyaJoEGSRNAgyaJoEGTRNAgySJokGTRfslilLPSO/5IpnYkXQrbOtQoRisl7dpzSk5czpjFR5EyIkypLV8y1FTIrTZoVI9WcVJcfensZOM5QeYshKEZrEkZq8ujs4Yyp4zju8a/wDRoVauMtp7M4LdI47w3RyInSzlJYkGTRPAiyaJoEGSRNEgyaJokGTRNEgySJYkWTRU/qKlabpWZYyXfqPuQ9u1/XK79uNceO3+F1ZQ7J2S/bp59X0RpbluanZ4vDGVSXfqS70n8FwODUamVz32S5I79PpoUrbdvm+50jnOkAAAAHirSjKLjJJxawaaxTW5o9jJxeUeSipLD5GGv/oxKjjUopypauGsocY74/ubOm1qs9Nmz79zF1OilV6q949uqOFTkmsVodkljmckWmsongQZYiaBBkkTQIMmiaBBk0WrPRlJ4RWP1tK5SS5lkYuWyO1Y7vjHOXaf7L5nJO1vkdcKkuZ0EUlx6R4en1Hh6VJavmWoqYR6D2iIKF43RTq592fpLb6y2l9WolXtzRVbp42b8mZq2XfUpPtLLHKS7r9uzkd8LY2LYz51Sre5HAkzxE0CDJImiQZNE0SDJokc1FNtpJLNvQjht4R62kssjsVkq2x9nGnZ8c5+Kpwgti4/6JznDTc959u3krhCep5bQ79X4NfYbFTowUKcVGK2L3t7XxMuyyVkuKTyzVrqjXHhgsIsECwAAAAAAAAAy/SDoupN1bOlGprKGkZ8t0vriaWm13D6Ld137GZqtDl8dWz7dH/2ZODzcWnGSeDi1g0+RpNbZXIzoy3w9mixArZYiaBBk0diw3VJ5z7K3eJ/I5bL0tonVXQ3vI7dGkorCKwRySbe7OuKSWESoiSPSPD09I8PT6jw9KktXzLUVMI9B7REHpHhI+ygmsGk09U1in7BlrdDCezOJb7g8VL/AIN/xfwZ116rpM5LNL1gcdwcXg001qnqdWU1lHLhrZkkSLJI+17TGnHGT5La3uSEYObwjydkYLLLt1XDOu1UtK6tPWNHfulU+XuKrtVGpcFW76v4LadLK58d2y6L5NdCKSSSSSWCS0SWxGY3ndmoklsj6eHoAAAAAAAAAAABx7/uKnXj1sepVisqi4bJb0dem1Uqnjmn0+Dk1WkhcuLlJdfkw9jqJz6kpwXb6vXx+zb3qXHA17ItR4kn46mPVNN8La7Z6GwsN3wp6Zy9J/DcZdlsp+DWrqjDyXUUlp7R4enpHh6ekeHp6R4en1Hh6VJavmWoqYR6D2iIPSPCR6R4enpHh6Q2uxQqLCSz2NarkycLJQexCdcZrcyl9L+nxwfX5bPX3Glp/wD7fT/ehmaj/wCK7/71Ox0buOGEbRUlGrUaxi1nCHCPHic2q1Mt6orhX3fk6dJpY7WzfE+nZeDSGeaIAAAAAAAAAAAAAIbZa4UoOdSSjFat+5b3wJwrlOXDFZZCyyNceKTwjA33f1S0txWMKHo+KfGXDgben0saN3vL8eDD1Gqnfsto/nycO8F9ml95fE7Kn6jktXpLNzdIatHCL7dP0W816stnLQrv0kLd+TLKNXOrbmv95G4uy86VeONOWe2Lykua+Ohj20zqeJI2ab4WrMWX0UFx6R4enpHh6ekeHp9R4elSWr5lqKmEeg9oiD0jwkekeHp4tFohTj1pySXv4JbT2MHJ4iRlNRWWZ+3X7KeVPGMd/ifyO2vTKO8t2cVmpcto7Io0NpbIqierJUq2aTnQ7VNvGdF6PjDc/rMlNQvXDZs+j+SMOOh8VW66r4NfdV6U7RDrU3zi+9F7pIy7qJ0y4Zf+mrRfC6PFH/wulJcAAAAAAAAAADnXzfNOzQxm8ZPuwXel8lxOijTzueI8u5z6jUwojmXPou5+f3leFS0T69V5LuwXdj83xNuqqFMeGH8vuYdtk7pcVn8LsQomeFe8e5+ZfEnV7iu32nPiXlBYs9SUZKUW1JPJp4NEJJSWGTi3F5Rrrn6U44Rrr86WX5or3r9DLv0PWv8AwalGu6Wf5NTSmmk0001imninyZmtNPDNJNNZRIiJI9I8PT6jw9KktXzLUVMI9B7REHpAkcS8ukcIYxpYTlv8C9vi9n6nVVpJS3lsjkt1cY7R3Znq1pnUl1pybfu4JbDuUIwWIo4ZTlN5kz3TIski3ZyqRZEtRIMsRBUssoz8rRl1Kq/4zXoyRONiceCxZj+PBXKpqX7lbxL8+TQ3Hf0az6k15OvFdqD2/eg9q+uJxajSuv1R3j3+Tt02rVvpksSXT4Oych2AAAAAAAAz/SHpLGhjTp4TrbvDDjJ/A7tLonb6pbR/Pg4NVrVV6Iby/Hkw1WpKc3OcnKb1k/ctyNlJRXDFYRjvMpcUnlhHh6ekD0r3j3PzL4k6vcV2+058S8oJYEWSRPAgySOndd51KL7D7OOcX3X7Nj4o57qIWL1HTTfOt+k2V1X1TrYLuz9FvX1Xt95k3aade/NGtTqYWbcmdQ5jpPqPD0qS1fMtRUwj0FS8r1pUFjOWeGUVnJ8l8WWVUTtfpRVbfCpeoyF539Vr4ruU/RT19Z7eWhqVaWFW/NmZbqp27ckU6ZbIqRZplTLEWaZWyxFuzlUiyJaiQZYiWJAmiK2WGNRLWM45xmspRfBk67XDx1RXZTGz6Ncn2Lt03/KElRtWCk8oVfBPnul9c6rtKpL9ynl1XVFtOrlBqu/n0fRmmM80QAAAAZLpZ0hnCboUuzLqpyntWOyHHiami0kZR/cnuui+TK1urlGX7Vez6v4MfFYfF7XxZqt5MxLB6RE9PSPD09IHpXvHufmXxJ1e4rt9pz4l5QSwIskieBBkkTQIMmieBBk0aC6+kMoYRq4zj6XiX/r3nDdpFLeGzO6nWOO090ayxVoVI9aElJcNnBrVPgZlkZQeJLBqVyjNZi8i2RhGLnKSgksXJvCPtFbk3wpZFiilxN4MNfHS/WFn5eUa/hF+9/obNH6f1t/x8mPfr/8AjV/n4My6jk3KTbk3i23i3zbNDCSwjPy28smpkGTRZplcixFmmVMsRZplbLEW7OVSLIlqJBliJYkCaJURJHyvZ41IuM0nF7PitzEZyhLMTycIzXDJbEV23hUstSFKpLylGc1CDb+0g28FFrbHNcv2LLaoaiLnFYkt32ZVVdPTyVcnmL2XdGvMs1gAADl31cVK0LtLCaWU495cOK4M6dPqp0vbl2ObUaWu5b8+5hL2uitZn9osYY5VIrsvhL0WbVN9dy9PPsYt1FlD9fLuU0WlaPSInp6QPSvePc/MviTq9xXb7TnxLyglgRZJE8CDJImgQZNE0WRZI9pkT06Nz+VU8acnHe9nJrbyOe9w4cTWTo06nxZg8HG6TW6vVqy8pNyhGo1GKyjHB4d3fxZ2aSquuC4Vu0c2rsssk+J7ZOTA6WcyJoEGTRZplbLEWaZXIsRZplTLEWaZWyxFuzlUiyJaiQZYiWJAmiRESRTVtnVl5OzR68ts35uHFvb9al37UYLjueF26s5/3pWPgpWX36I7d0dHoUpeUqSdWv6ctI8IR2fWhy36uU1wQWI9vk7KNHGD45vil3+DtnGdgAAAAPNSCkmmk01g01inwaPU2nlHjSawzI310QwxnZstrpN5P1Hs5M1KP1DPpt/z8mVf+nY9VP8Aj4MtmpOMk4yTwcWsGvYaXNZW6M7O+Hsz0jwkV7x7n5l8SdXuK7fac+JeUEsCLJIngQZJEsSDJksSLPUdG77C55vKP7vl8znttUdlzOiqlz3fI0NCCikksEjgk23lmhFJLCMfavOT/En/ACZrQ9q8Iyp+5+WUK9jwzjpu3ci+NmdmUyr6ohgSZFFimVsmi1SK5FqLNMqZYizTK2WIt2cqkWRLUSDLEeLVbIU1jJ5vRLOT4JHsKpTexGy2NazInsdyVrR2q+NKjspJ9uS++9nL3akZ6munaveXfovB7DTWX72emPbq/JqbLZYU4KFOKjFaJIzZzlN8UnlmnCEYR4YrCJiJMAAAAAAAAA5173NStEcJrtJdmaylH27uDL6NTOl+nl2Oe/TV3L1c+/Uw963PWszxmuvTxyqRWnrrYbNOoru9uz7fBjXaeyj3brv8nIvB4016y+J1Ve45rXmJQiXFJNBEGSRNEiySJYkGSOtd9gxwlPTYt/M5bbsbROuqnO8jt0ziZ2osQIMsRjrT5yf4s/5M14exeEZM/c/LPsDxhEdex45x13b/APJKNmNmeSrzuirFFjKkT0ytliLVNlbLEWqZUy1Fqg9SqRZE+0J1a8nCzRxweEqj83H27WSlGFS4rX/HVkYzna+GlZ+vRGkubo9TovryflKz1qS2eqvCcF+rlYuFbR7fJ36fRwqfE95d3/R2TkOwAAAAAAAAAAAAAHyUU1g1imtAngNZPzbpdd9OnaXCnHqxdKM8Fom5SWKWzTQ+h0V0p1cUnl5wfO6ymELuGKwsZODOzuPFbzsU0zkcGhEM8RNTRFkkdiwWNLOWb3bF/k47bM7I7Kqsbs6tM5WdaLMCtliJ4EGTRjrT5yf4s/5M14exeEZM/c/LPsDxhFimVssR6rWRT4S3/MRscT2UFIoum4vBrBluU1lFOGnhk1MgyaL1js8pvLTfsKbJqPMuhBy5Fm12GLq2anLFxnWanm1ikscMiFdrUJzXNLYlbUnOEHyb3NxZ6EYRUYRUYpZJLBGRKUpPMnlmxGEYLhisIkIkgAAAAAAAAAAAAAAAAYDpwsLXFvR2eKXHCUsUbn6fvS/P9GH+obahZ7f2cWJ1M5kfJ2VPTJ/seqzHMi688i5Y7Oo8Xv8AkU2Tci6uCidCmUMvRZplTLUWYFbLETwIMmjHWnzk/wAWf8ma8PYvCMmfufln2B4wixTK2WItUytliJalBTWD9j2ogpuL2JuKlzPNku3PtPFY6LbzPZ3djyFO+516SSyWhys6kVKtRStllhF4yjVlKSWbS6ur3F0ItUWSfJoonJPUVxXNN/g2hkmuAAAAAAAAAAAAAAAAAAVrfYKdaHUqRUo8dVxT1TLK7Z1y4oPBXbVC2PDNZRir36MVaOMqWNWnu/uRXJd5cv0NejWwt2ns/szHv0VlW8PVH7r5OVQqJ6M6ZJrmc8JKXIt0yllyLVMrZYizTKmWoswK2WIngQZNGOtPnJ/iz/kzXh7F4Rkz9z8s+wPGEWKZWyxFqmVssRaplTLUSzrRgutJpJbWRUXJ4SJOcYrMmfLHQtFq83jRo/8A0ku3JfcXx/fYezdVHu9Uu3ReSEFbqPZ6Y9+r8Gmum6KVnjhTjm+9J5zlzfw0OC7UTueZP4NGjTV0rEV/PVl8oLwAAAAAAAAAAAAAAAAAAAADh310apVm5x+zq+nFZP1o7fedmn1s6vS949vg4tRooW+qO0u/yZO1UalCXVrx6uLwU1nTlyezkacHC1cVbz9OqMyXHS+G1Y+vRlmkVSLolqmVMtRZgVssRPAgyaMdafOT/Fn/ACZrw9i8IyZ+5+WfYHjCLFMrZYi1TK2WI+wtEpT8nRg6lTcu7HjKWwOtJcVjwjz9xuXBWsv8eTv3X0YSaqWlqrU2R/tw4Jbeb/Q4rta8cFSwvuztp0Kzx3Pif2RozgNAAAAAAAAAAAAAAAAAAAAAAAAAAEdooRnFxnFSi1mmsUSjJxeYvDIyhGSxJZRk7x6NVKWMrM+tDV0pPNepJ+5/uadWshZ6bdn3+TLt0U6vVTuuz/op2K1xm2s4zWsJLCS9hZZW479O5XXbGW3J9joQOdnSieBBk0Y60+cn+LP+TNeHsXhGTP3Pyz7A8YRK6yisW/m+RFRcuRJzUVlnXuy4K1fB1MaNHd/ckv8AqvrA5rdVXVtH1S+yOirS23by9Mfu/g2FgsFOjDqU4qMeGr4t6tmVZbOyXFN5NaqqFUeGCwWSssAAAAAAAAAAAAAAAAAAAAAAAAAAAAAAOZfFx0rRnJdWou7UjlNbs9q5nRRqp07LdduhzX6Wu7d7PuuZm7Qq1leFddenjlWisvzx2P6zO+P7d6zXs+z/AKM+Ts07xbuu6/sv0Kikk4tNPRp5HPKLi8M6YyUllGRtPnJ/iz/kzWh7F4RlT9z8slu6yVa8urRjjnnN5QjzfwRG2cKlmx/x1Z7XGdr4a1n69EbW5ejVKi1OX2lX0pLJerHZz1MnUa2dnpW0f95mvp9DCp8Ut5d/g7hxHaAAAAAAAAAAAAAAAAAAAAAAAAAAAAAAAAAAD5KKawaxTWDT0CeOQazzM3bujcoSdSySUHq6T83Ll6L+sjQr1imuG9Z+vVGdZonB8VDx9Oj+CjdvRKc5udpfVi5OXk4vN4vHtS3cF+xdbr4wjw1b/VlNX6fKb4rtl2X9s19noRhFRhFRilkksEZcpyk8yeWasIRguGKwiQiS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261938" y="-1798638"/>
            <a:ext cx="4067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698263"/>
            <a:ext cx="1704975" cy="127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5" name="Multiply 14"/>
          <p:cNvSpPr/>
          <p:nvPr/>
        </p:nvSpPr>
        <p:spPr bwMode="auto">
          <a:xfrm>
            <a:off x="4786312" y="4424177"/>
            <a:ext cx="2286000" cy="1825257"/>
          </a:xfrm>
          <a:prstGeom prst="mathMultiply">
            <a:avLst>
              <a:gd name="adj1" fmla="val 7775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467600" cy="1138237"/>
          </a:xfrm>
        </p:spPr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778198" y="1314540"/>
            <a:ext cx="3429000" cy="2057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svn Repository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0040" y="1610019"/>
            <a:ext cx="2723159" cy="106537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Usually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remotely hosted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shared with a team.</a:t>
            </a:r>
          </a:p>
        </p:txBody>
      </p:sp>
      <p:sp>
        <p:nvSpPr>
          <p:cNvPr id="6" name="Freeform 5"/>
          <p:cNvSpPr/>
          <p:nvPr/>
        </p:nvSpPr>
        <p:spPr>
          <a:xfrm>
            <a:off x="3663719" y="4743540"/>
            <a:ext cx="3657600" cy="1828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Working Copy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9" y="5143680"/>
            <a:ext cx="2122674" cy="9957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Your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private universe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before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commit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.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479591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8519" y="3871260"/>
            <a:ext cx="1863360" cy="41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commit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620027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7679" y="3642659"/>
            <a:ext cx="2198519" cy="73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checkout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update</a:t>
            </a:r>
          </a:p>
        </p:txBody>
      </p:sp>
      <p:sp>
        <p:nvSpPr>
          <p:cNvPr id="12" name="Straight Connector 11"/>
          <p:cNvSpPr/>
          <p:nvPr/>
        </p:nvSpPr>
        <p:spPr>
          <a:xfrm flipV="1">
            <a:off x="479627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8879" y="3871260"/>
            <a:ext cx="1863360" cy="41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commit</a:t>
            </a:r>
          </a:p>
        </p:txBody>
      </p:sp>
    </p:spTree>
    <p:extLst>
      <p:ext uri="{BB962C8B-B14F-4D97-AF65-F5344CB8AC3E}">
        <p14:creationId xmlns:p14="http://schemas.microsoft.com/office/powerpoint/2010/main" val="40438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23" y="341789"/>
            <a:ext cx="7239000" cy="1138237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88823" y="19641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torvalds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762434" y="4979760"/>
            <a:ext cx="707962" cy="70796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5105400" y="3429000"/>
            <a:ext cx="0" cy="1287349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2761" y="3613372"/>
            <a:ext cx="1826861" cy="4104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9" name="Straight Connector 8"/>
          <p:cNvSpPr/>
          <p:nvPr/>
        </p:nvSpPr>
        <p:spPr>
          <a:xfrm flipH="1" flipV="1">
            <a:off x="4191001" y="3429001"/>
            <a:ext cx="0" cy="1287348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2561" y="3689572"/>
            <a:ext cx="1708439" cy="4104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11" name="Freeform 10"/>
          <p:cNvSpPr/>
          <p:nvPr/>
        </p:nvSpPr>
        <p:spPr>
          <a:xfrm>
            <a:off x="7189623" y="19641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jaharkes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8823" y="3907420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bgilbert</a:t>
            </a:r>
          </a:p>
        </p:txBody>
      </p:sp>
      <p:sp>
        <p:nvSpPr>
          <p:cNvPr id="13" name="Freeform 12"/>
          <p:cNvSpPr/>
          <p:nvPr/>
        </p:nvSpPr>
        <p:spPr>
          <a:xfrm>
            <a:off x="3885902" y="53337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wolf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89623" y="3907420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abalacha</a:t>
            </a:r>
          </a:p>
        </p:txBody>
      </p:sp>
      <p:sp>
        <p:nvSpPr>
          <p:cNvPr id="15" name="Freeform 14"/>
          <p:cNvSpPr/>
          <p:nvPr/>
        </p:nvSpPr>
        <p:spPr>
          <a:xfrm>
            <a:off x="3885902" y="12783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kernel@ghub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5442" y="5322708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3281" y="3190331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 pull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4081" y="3190331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 pull</a:t>
            </a:r>
          </a:p>
        </p:txBody>
      </p:sp>
      <p:sp>
        <p:nvSpPr>
          <p:cNvPr id="19" name="Straight Connector 18"/>
          <p:cNvSpPr/>
          <p:nvPr/>
        </p:nvSpPr>
        <p:spPr>
          <a:xfrm flipV="1">
            <a:off x="2482561" y="1882676"/>
            <a:ext cx="987835" cy="16293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9440" y="1132368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21" name="Straight Connector 20"/>
          <p:cNvSpPr/>
          <p:nvPr/>
        </p:nvSpPr>
        <p:spPr>
          <a:xfrm flipH="1" flipV="1">
            <a:off x="5791200" y="1903717"/>
            <a:ext cx="979426" cy="20813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3579" y="1115012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23" name="Straight Connector 22"/>
          <p:cNvSpPr/>
          <p:nvPr/>
        </p:nvSpPr>
        <p:spPr>
          <a:xfrm flipV="1">
            <a:off x="6002737" y="4721549"/>
            <a:ext cx="707961" cy="70796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51621" y="5343592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9879" y="2446451"/>
            <a:ext cx="3921120" cy="10653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No notion of “working copy”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–each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is a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2"/>
                <a:cs typeface="DejaVu Sans" pitchFamily="2"/>
              </a:rPr>
              <a:t>full repository</a:t>
            </a:r>
            <a:r>
              <a:rPr lang="en-US" sz="2800" b="0" i="0" u="none" strike="noStrike" kern="1200" dirty="0">
                <a:ln>
                  <a:noFill/>
                </a:ln>
                <a:latin typeface="DejaVu Sans" pitchFamily="34"/>
                <a:ea typeface="DejaVu Sans" pitchFamily="2"/>
                <a:cs typeface="DejaVu Sans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6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File:Git operation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69913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7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Repository (repo)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locally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Create remote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init</a:t>
            </a:r>
            <a:r>
              <a:rPr lang="en-US" dirty="0" smtClean="0">
                <a:latin typeface="Lucida Console" panose="020B0609040504020204" pitchFamily="49" charset="0"/>
              </a:rPr>
              <a:t> –-bare</a:t>
            </a:r>
          </a:p>
          <a:p>
            <a:pPr marL="0" indent="0">
              <a:buNone/>
            </a:pPr>
            <a:r>
              <a:rPr lang="en-US" dirty="0" smtClean="0"/>
              <a:t>Clone local copy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</a:t>
            </a:r>
            <a:r>
              <a:rPr lang="en-US" dirty="0" err="1" smtClean="0">
                <a:latin typeface="Lucida Console" panose="020B0609040504020204" pitchFamily="49" charset="0"/>
              </a:rPr>
              <a:t>it</a:t>
            </a:r>
            <a:r>
              <a:rPr lang="en-US" dirty="0" smtClean="0">
                <a:latin typeface="Lucida Console" panose="020B0609040504020204" pitchFamily="49" charset="0"/>
              </a:rPr>
              <a:t> clone git://path/to/repo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--bare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1663" cy="5029200"/>
          </a:xfrm>
        </p:spPr>
        <p:txBody>
          <a:bodyPr/>
          <a:lstStyle/>
          <a:p>
            <a:r>
              <a:rPr lang="en-US" sz="2800" dirty="0" smtClean="0"/>
              <a:t>No-bare</a:t>
            </a:r>
          </a:p>
          <a:p>
            <a:pPr lvl="1"/>
            <a:r>
              <a:rPr lang="en-US" sz="2400" dirty="0" smtClean="0"/>
              <a:t>Creates a repository in your working directory</a:t>
            </a:r>
          </a:p>
          <a:p>
            <a:pPr lvl="1"/>
            <a:r>
              <a:rPr lang="en-US" sz="2400" dirty="0" smtClean="0"/>
              <a:t>Don’t need to create multiple copies of your repo</a:t>
            </a:r>
          </a:p>
          <a:p>
            <a:pPr lvl="1"/>
            <a:r>
              <a:rPr lang="en-US" sz="2400" dirty="0" smtClean="0"/>
              <a:t>Won’t help if you nuke the directory/disk</a:t>
            </a:r>
          </a:p>
          <a:p>
            <a:pPr lvl="1"/>
            <a:r>
              <a:rPr lang="en-US" sz="2400" dirty="0" smtClean="0"/>
              <a:t>This is probably what you need if you’ll work in AFS</a:t>
            </a:r>
          </a:p>
          <a:p>
            <a:r>
              <a:rPr lang="en-US" sz="2800" dirty="0" smtClean="0"/>
              <a:t>--bare</a:t>
            </a:r>
          </a:p>
          <a:p>
            <a:pPr lvl="1"/>
            <a:r>
              <a:rPr lang="en-US" sz="2400" dirty="0" smtClean="0"/>
              <a:t>Creates a “server copy” for hosting the project</a:t>
            </a:r>
          </a:p>
          <a:p>
            <a:pPr lvl="1"/>
            <a:r>
              <a:rPr lang="en-US" sz="2400" dirty="0" smtClean="0"/>
              <a:t>Workflow more similar to </a:t>
            </a:r>
            <a:r>
              <a:rPr lang="en-US" sz="2400" dirty="0" err="1" smtClean="0"/>
              <a:t>svn</a:t>
            </a:r>
            <a:r>
              <a:rPr lang="en-US" sz="2400" dirty="0" smtClean="0"/>
              <a:t> (but still better)</a:t>
            </a:r>
          </a:p>
          <a:p>
            <a:pPr lvl="1"/>
            <a:r>
              <a:rPr lang="en-US" sz="2400" dirty="0" smtClean="0"/>
              <a:t>Everyone pushes to shared bare repo (like </a:t>
            </a:r>
            <a:r>
              <a:rPr lang="en-US" sz="2400" dirty="0" err="1" smtClean="0"/>
              <a:t>svn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You don’t work in this copy; </a:t>
            </a:r>
            <a:r>
              <a:rPr lang="en-US" sz="2400" dirty="0"/>
              <a:t>m</a:t>
            </a:r>
            <a:r>
              <a:rPr lang="en-US" sz="2400" dirty="0" smtClean="0"/>
              <a:t>ust clone elsewhere</a:t>
            </a:r>
          </a:p>
          <a:p>
            <a:pPr lvl="1"/>
            <a:r>
              <a:rPr lang="en-US" sz="2400" dirty="0" smtClean="0"/>
              <a:t>You want this to develop on your PC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7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CM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MU">
      <a:majorFont>
        <a:latin typeface="Arcitectura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CM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781</TotalTime>
  <Words>647</Words>
  <Application>Microsoft Office PowerPoint</Application>
  <PresentationFormat>On-screen Show (4:3)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Arcitectura</vt:lpstr>
      <vt:lpstr>Lucida Sans Unicode</vt:lpstr>
      <vt:lpstr>Wingdings</vt:lpstr>
      <vt:lpstr>Times New Roman</vt:lpstr>
      <vt:lpstr>CMU</vt:lpstr>
      <vt:lpstr>Version Control </vt:lpstr>
      <vt:lpstr>What is version control?</vt:lpstr>
      <vt:lpstr>Version Control Workflow</vt:lpstr>
      <vt:lpstr>Options</vt:lpstr>
      <vt:lpstr>svn </vt:lpstr>
      <vt:lpstr>git</vt:lpstr>
      <vt:lpstr>PowerPoint Presentation</vt:lpstr>
      <vt:lpstr>Creating a Repository (repo)</vt:lpstr>
      <vt:lpstr>--bare or not?</vt:lpstr>
      <vt:lpstr>Aside: network protocols</vt:lpstr>
      <vt:lpstr>Aside: Configure git</vt:lpstr>
      <vt:lpstr>Clone</vt:lpstr>
      <vt:lpstr>status</vt:lpstr>
      <vt:lpstr>Pull</vt:lpstr>
      <vt:lpstr>Commit</vt:lpstr>
      <vt:lpstr>Push</vt:lpstr>
      <vt:lpstr>Branch &amp; Merge</vt:lpstr>
      <vt:lpstr>Tag</vt:lpstr>
      <vt:lpstr>Remote Hosting</vt:lpstr>
      <vt:lpstr>Aside: AFS Permissions</vt:lpstr>
      <vt:lpstr>Good practices</vt:lpstr>
      <vt:lpstr>Small commits</vt:lpstr>
      <vt:lpstr>Helpful commit messages</vt:lpstr>
      <vt:lpstr>Commit Frequently</vt:lpstr>
      <vt:lpstr>Git questions?</vt:lpstr>
      <vt:lpstr>Checkpoint 2</vt:lpstr>
      <vt:lpstr>Wireshark</vt:lpstr>
      <vt:lpstr>All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Wasserman</dc:creator>
  <cp:lastModifiedBy>Benjamin Wasserman</cp:lastModifiedBy>
  <cp:revision>26</cp:revision>
  <dcterms:created xsi:type="dcterms:W3CDTF">2013-09-12T16:55:47Z</dcterms:created>
  <dcterms:modified xsi:type="dcterms:W3CDTF">2013-09-13T05:57:19Z</dcterms:modified>
</cp:coreProperties>
</file>