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74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87321AE-61A7-4094-BE07-13641E28AD62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019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4D4B0E-2D88-4E57-82FF-F8107C8452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D74ACA-55E6-4E57-AA32-EDC59B9B2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05F0B-C83D-4B6F-A110-9258B9836C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3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AFF53-19C8-47A9-9EBF-28CBA5317C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AB7328-F052-48D5-A890-127D542D89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F34367-E167-4407-AFE3-EE8113ACE1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330FBB-800A-4DFB-9275-AC47A24BB6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5B7C91-89C1-4454-94FF-CFD516845B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9AE0-1287-474E-AFE2-144C52816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3E53A9-C0B0-4728-AA80-32D2CDF6D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BEFF63-0FA9-467A-B70E-C7C11FE04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6CFAAB-32A8-4EBC-A6B8-E14F1FBF7A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1DB1C393-7816-46C7-9F3F-D74D82728AE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ctr" rtl="0" hangingPunct="0">
        <a:buNone/>
        <a:tabLst/>
        <a:defRPr lang="en-US" sz="4400" b="0" i="0" u="none" strike="noStrike" kern="1200">
          <a:ln>
            <a:noFill/>
          </a:ln>
          <a:solidFill>
            <a:srgbClr val="333333"/>
          </a:solidFill>
          <a:latin typeface="DejaVu Sans" pitchFamily="34"/>
          <a:ea typeface="DejaVu Sans" pitchFamily="2"/>
          <a:cs typeface="DejaVu Sans" pitchFamily="2"/>
        </a:defRPr>
      </a:lvl1pPr>
    </p:titleStyle>
    <p:bodyStyle>
      <a:lvl1pPr lvl="0" rtl="0" hangingPunct="0">
        <a:buClr>
          <a:srgbClr val="666666"/>
        </a:buClr>
        <a:buSzPct val="45000"/>
        <a:buFont typeface="StarSymbol"/>
        <a:buChar char="●"/>
        <a:tabLst/>
        <a:defRPr lang="en-US"/>
      </a:lvl1pPr>
      <a:lvl2pPr lvl="1" rtl="0" hangingPunct="0">
        <a:buClr>
          <a:srgbClr val="666666"/>
        </a:buClr>
        <a:buSzPct val="45000"/>
        <a:buFont typeface="StarSymbol"/>
        <a:buChar char="●"/>
        <a:tabLst/>
        <a:defRPr lang="en-US"/>
      </a:lvl2pPr>
      <a:lvl3pPr lvl="2" rtl="0" hangingPunct="0">
        <a:buClr>
          <a:srgbClr val="666666"/>
        </a:buClr>
        <a:buSzPct val="75000"/>
        <a:buFont typeface="StarSymbol"/>
        <a:buChar char="–"/>
        <a:tabLst/>
        <a:defRPr lang="en-US"/>
      </a:lvl3pPr>
      <a:lvl4pPr lvl="3" rtl="0" hangingPunct="0">
        <a:buClr>
          <a:srgbClr val="666666"/>
        </a:buClr>
        <a:buSzPct val="45000"/>
        <a:buFont typeface="StarSymbol"/>
        <a:buChar char="●"/>
        <a:tabLst/>
        <a:defRPr lang="en-US"/>
      </a:lvl4pPr>
      <a:lvl5pPr lvl="4" rtl="0" hangingPunct="0">
        <a:buClr>
          <a:srgbClr val="666666"/>
        </a:buClr>
        <a:buSzPct val="75000"/>
        <a:buFont typeface="StarSymbol"/>
        <a:buChar char="–"/>
        <a:tabLst/>
        <a:defRPr lang="en-US"/>
      </a:lvl5pPr>
      <a:lvl6pPr lvl="5" rtl="0" hangingPunct="0">
        <a:buClr>
          <a:srgbClr val="666666"/>
        </a:buClr>
        <a:buSzPct val="45000"/>
        <a:buFont typeface="StarSymbol"/>
        <a:buChar char="●"/>
        <a:tabLst/>
        <a:defRPr lang="en-US"/>
      </a:lvl6pPr>
      <a:lvl7pPr lvl="6" rtl="0" hangingPunct="0">
        <a:buClr>
          <a:srgbClr val="666666"/>
        </a:buClr>
        <a:buSzPct val="45000"/>
        <a:buFont typeface="StarSymbol"/>
        <a:buChar char="●"/>
        <a:tabLst/>
        <a:defRPr lang="en-US"/>
      </a:lvl7pPr>
      <a:lvl8pPr lvl="7" rtl="0" hangingPunct="0">
        <a:buClr>
          <a:srgbClr val="666666"/>
        </a:buClr>
        <a:buSzPct val="45000"/>
        <a:buFont typeface="StarSymbol"/>
        <a:buChar char="●"/>
        <a:tabLst/>
        <a:defRPr lang="en-US"/>
      </a:lvl8pPr>
      <a:lvl9pPr lvl="8" rtl="0" hangingPunct="0">
        <a:buClr>
          <a:srgbClr val="666666"/>
        </a:buClr>
        <a:buSzPct val="45000"/>
        <a:buFont typeface="StarSymbol"/>
        <a:buChar char="●"/>
        <a:tabLst/>
        <a:defRPr lang="en-U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ev/peps/pep-0257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phinx.pocoo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ev/peps/pep-0008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pythonthehardway.org/book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cmu.edu/~srini/15-441/F11/LPTHW/lpthw.pdf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python.org/library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ototags.org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448919"/>
            <a:ext cx="9118440" cy="4580280"/>
          </a:xfrm>
        </p:spPr>
        <p:txBody>
          <a:bodyPr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r">
              <a:buNone/>
            </a:pPr>
            <a:r>
              <a:rPr lang="en-US" sz="6600" dirty="0">
                <a:solidFill>
                  <a:srgbClr val="333333"/>
                </a:solidFill>
              </a:rPr>
              <a:t>Learning the </a:t>
            </a:r>
            <a:r>
              <a:rPr lang="en-US" sz="6600" dirty="0" err="1">
                <a:solidFill>
                  <a:srgbClr val="C90016"/>
                </a:solidFill>
              </a:rPr>
              <a:t>Pythonic</a:t>
            </a:r>
            <a:r>
              <a:rPr lang="en-US" sz="6600" dirty="0">
                <a:solidFill>
                  <a:srgbClr val="C90016"/>
                </a:solidFill>
              </a:rPr>
              <a:t> </a:t>
            </a:r>
            <a:r>
              <a:rPr lang="en-US" sz="6600" dirty="0">
                <a:solidFill>
                  <a:srgbClr val="000000"/>
                </a:solidFill>
              </a:rPr>
              <a:t>Way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5103000"/>
            <a:ext cx="9144000" cy="0"/>
          </a:xfrm>
          <a:prstGeom prst="line">
            <a:avLst/>
          </a:prstGeom>
          <a:noFill/>
          <a:ln w="0">
            <a:solidFill>
              <a:srgbClr val="666666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5257800"/>
            <a:ext cx="4546800" cy="18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buNone/>
              <a:tabLst/>
              <a:defRPr sz="3600"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Light" pitchFamily="34"/>
                <a:ea typeface="DejaVu Sans" pitchFamily="2"/>
                <a:cs typeface="DejaVu Sans" pitchFamily="2"/>
              </a:rPr>
              <a:t>Matt Mukerjee</a:t>
            </a:r>
          </a:p>
          <a:p>
            <a:pPr marL="0" marR="0" lvl="0" indent="0" algn="r" rtl="0" hangingPunct="0">
              <a:buNone/>
              <a:tabLst/>
              <a:defRPr sz="3600"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Light" pitchFamily="34"/>
                <a:ea typeface="DejaVu Sans" pitchFamily="2"/>
                <a:cs typeface="DejaVu Sans" pitchFamily="2"/>
              </a:rPr>
              <a:t>David Naylor</a:t>
            </a:r>
          </a:p>
          <a:p>
            <a:pPr marL="0" marR="0" lvl="0" indent="0" algn="r" rtl="0" hangingPunct="0">
              <a:buNone/>
              <a:tabLst/>
              <a:defRPr sz="3600"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Light" pitchFamily="34"/>
                <a:ea typeface="DejaVu Sans" pitchFamily="2"/>
                <a:cs typeface="DejaVu Sans" pitchFamily="2"/>
              </a:rPr>
              <a:t>Ben Wasserman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20" y="5257800"/>
            <a:ext cx="4571279" cy="18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  <a:defRPr sz="3600"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Light" pitchFamily="34"/>
                <a:ea typeface="DejaVu Sans" pitchFamily="2"/>
                <a:cs typeface="DejaVu Sans" pitchFamily="2"/>
              </a:rPr>
              <a:t>15-441: Computer Networks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There's </a:t>
            </a:r>
            <a:r>
              <a:rPr lang="en-US" strike="sngStrike"/>
              <a:t>an app</a:t>
            </a:r>
            <a:r>
              <a:rPr lang="en-US"/>
              <a:t> </a:t>
            </a:r>
            <a:r>
              <a:rPr lang="en-US">
                <a:solidFill>
                  <a:srgbClr val="000000"/>
                </a:solidFill>
              </a:rPr>
              <a:t>a library</a:t>
            </a:r>
            <a:r>
              <a:rPr lang="en-US"/>
              <a:t> for that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41437"/>
            <a:ext cx="9071640" cy="541720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 sz="2000" dirty="0">
                <a:latin typeface="DejaVu Sans Mono" pitchFamily="49"/>
              </a:rPr>
              <a:t> </a:t>
            </a:r>
            <a:r>
              <a:rPr lang="en-US" sz="2000" dirty="0" err="1">
                <a:latin typeface="DejaVu Sans Mono" pitchFamily="49"/>
              </a:rPr>
              <a:t>httplib</a:t>
            </a:r>
            <a:endParaRPr lang="en-US" sz="2000" dirty="0">
              <a:latin typeface="DejaVu Sans Mono" pitchFamily="49"/>
            </a:endParaRPr>
          </a:p>
          <a:p>
            <a:pPr lvl="1"/>
            <a:r>
              <a:rPr lang="en-US" sz="1800" dirty="0"/>
              <a:t>HTTP protocol client</a:t>
            </a:r>
          </a:p>
          <a:p>
            <a:pPr lvl="1"/>
            <a:r>
              <a:rPr lang="en-US" sz="1800" dirty="0">
                <a:solidFill>
                  <a:srgbClr val="C90016"/>
                </a:solidFill>
              </a:rPr>
              <a:t>Test your web servers!</a:t>
            </a:r>
          </a:p>
          <a:p>
            <a:pPr lvl="1"/>
            <a:r>
              <a:rPr lang="en-US" sz="1800" dirty="0"/>
              <a:t>Also:</a:t>
            </a:r>
            <a:r>
              <a:rPr lang="en-US" sz="1800" dirty="0">
                <a:latin typeface="DejaVu Sans Mono" pitchFamily="49"/>
              </a:rPr>
              <a:t> </a:t>
            </a:r>
            <a:r>
              <a:rPr lang="en-US" sz="1800" dirty="0" err="1">
                <a:latin typeface="DejaVu Sans Mono" pitchFamily="49"/>
              </a:rPr>
              <a:t>ftplib</a:t>
            </a:r>
            <a:r>
              <a:rPr lang="en-US" sz="1800" dirty="0">
                <a:latin typeface="DejaVu Sans Mono" pitchFamily="49"/>
              </a:rPr>
              <a:t>, </a:t>
            </a:r>
            <a:r>
              <a:rPr lang="en-US" sz="1800" dirty="0" err="1">
                <a:latin typeface="DejaVu Sans Mono" pitchFamily="49"/>
              </a:rPr>
              <a:t>poplib</a:t>
            </a:r>
            <a:r>
              <a:rPr lang="en-US" sz="1800" dirty="0">
                <a:latin typeface="DejaVu Sans Mono" pitchFamily="49"/>
              </a:rPr>
              <a:t>, </a:t>
            </a:r>
            <a:r>
              <a:rPr lang="en-US" sz="1800" dirty="0" err="1">
                <a:latin typeface="DejaVu Sans Mono" pitchFamily="49"/>
              </a:rPr>
              <a:t>imaplib</a:t>
            </a:r>
            <a:r>
              <a:rPr lang="en-US" sz="1800" dirty="0">
                <a:latin typeface="DejaVu Sans Mono" pitchFamily="49"/>
              </a:rPr>
              <a:t>, </a:t>
            </a:r>
            <a:r>
              <a:rPr lang="en-US" sz="1800" dirty="0" err="1">
                <a:latin typeface="DejaVu Sans Mono" pitchFamily="49"/>
              </a:rPr>
              <a:t>nntplib</a:t>
            </a:r>
            <a:r>
              <a:rPr lang="en-US" sz="1800" dirty="0">
                <a:latin typeface="DejaVu Sans Mono" pitchFamily="49"/>
              </a:rPr>
              <a:t>, </a:t>
            </a:r>
            <a:r>
              <a:rPr lang="en-US" sz="1800" dirty="0" err="1">
                <a:latin typeface="DejaVu Sans Mono" pitchFamily="49"/>
              </a:rPr>
              <a:t>smtplib</a:t>
            </a:r>
            <a:r>
              <a:rPr lang="en-US" sz="1800" dirty="0"/>
              <a:t>...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 sz="2000" dirty="0">
                <a:latin typeface="DejaVu Sans Mono" pitchFamily="49"/>
              </a:rPr>
              <a:t> </a:t>
            </a:r>
            <a:r>
              <a:rPr lang="en-US" sz="2000" dirty="0" err="1">
                <a:latin typeface="DejaVu Sans Mono" pitchFamily="49"/>
              </a:rPr>
              <a:t>os</a:t>
            </a:r>
            <a:r>
              <a:rPr lang="en-US" sz="2000" dirty="0">
                <a:latin typeface="DejaVu Sans Mono" pitchFamily="49"/>
              </a:rPr>
              <a:t> </a:t>
            </a:r>
            <a:r>
              <a:rPr lang="en-US" sz="2000" dirty="0"/>
              <a:t>   and    </a:t>
            </a:r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 sz="2000" dirty="0">
                <a:latin typeface="DejaVu Sans Mono" pitchFamily="49"/>
              </a:rPr>
              <a:t> sys</a:t>
            </a:r>
          </a:p>
          <a:p>
            <a:pPr lvl="1"/>
            <a:r>
              <a:rPr lang="en-US" sz="1800" dirty="0"/>
              <a:t>misc. OS interfaces, and system-specific parameters and functions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 sz="2000" dirty="0">
                <a:latin typeface="DejaVu Sans Mono" pitchFamily="49"/>
              </a:rPr>
              <a:t> random</a:t>
            </a:r>
          </a:p>
          <a:p>
            <a:pPr lvl="1"/>
            <a:r>
              <a:rPr lang="en-US" sz="1800" dirty="0"/>
              <a:t>Generate pseudo-random numbers</a:t>
            </a:r>
          </a:p>
          <a:p>
            <a:pPr lvl="1"/>
            <a:r>
              <a:rPr lang="en-US" sz="1800" dirty="0">
                <a:solidFill>
                  <a:srgbClr val="C90016"/>
                </a:solidFill>
              </a:rPr>
              <a:t>Sampling, shuffling, etc. – good for testing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 sz="2000" dirty="0">
                <a:latin typeface="DejaVu Sans Mono" pitchFamily="49"/>
              </a:rPr>
              <a:t> socket</a:t>
            </a:r>
          </a:p>
          <a:p>
            <a:pPr lvl="1"/>
            <a:r>
              <a:rPr lang="en-US" sz="1800" dirty="0">
                <a:solidFill>
                  <a:srgbClr val="C90016"/>
                </a:solidFill>
              </a:rPr>
              <a:t>First test script used this for PJ1CP1</a:t>
            </a:r>
          </a:p>
          <a:p>
            <a:pPr lvl="1"/>
            <a:r>
              <a:rPr lang="en-US" sz="1800" dirty="0"/>
              <a:t>also </a:t>
            </a:r>
            <a:r>
              <a:rPr lang="en-US" sz="1800" dirty="0" err="1">
                <a:latin typeface="DejaVu Sans Mono" pitchFamily="49"/>
              </a:rPr>
              <a:t>SimpleHTTPServer</a:t>
            </a:r>
            <a:r>
              <a:rPr lang="en-US" sz="1800" dirty="0">
                <a:latin typeface="DejaVu Sans Mono" pitchFamily="49"/>
              </a:rPr>
              <a:t>, </a:t>
            </a:r>
            <a:r>
              <a:rPr lang="en-US" sz="1800" dirty="0" err="1">
                <a:latin typeface="DejaVu Sans Mono" pitchFamily="49"/>
              </a:rPr>
              <a:t>BaseHTTPServer</a:t>
            </a:r>
            <a:r>
              <a:rPr lang="en-US" sz="1800" dirty="0"/>
              <a:t>...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 sz="2000" dirty="0">
                <a:latin typeface="DejaVu Sans Mono" pitchFamily="49"/>
              </a:rPr>
              <a:t> </a:t>
            </a:r>
            <a:r>
              <a:rPr lang="en-US" sz="2000" dirty="0" err="1">
                <a:latin typeface="DejaVu Sans Mono" pitchFamily="49"/>
              </a:rPr>
              <a:t>fileinput</a:t>
            </a:r>
            <a:r>
              <a:rPr lang="en-US" sz="2000" dirty="0">
                <a:latin typeface="DejaVu Sans Mono" pitchFamily="49"/>
              </a:rPr>
              <a:t> → </a:t>
            </a:r>
            <a:r>
              <a:rPr lang="en-US" sz="2000" dirty="0" err="1">
                <a:latin typeface="DejaVu Sans Mono" pitchFamily="49"/>
              </a:rPr>
              <a:t>fileinput.input</a:t>
            </a:r>
            <a:r>
              <a:rPr lang="en-US" sz="2000" dirty="0">
                <a:latin typeface="DejaVu Sans Mono" pitchFamily="49"/>
              </a:rPr>
              <a:t>() → </a:t>
            </a:r>
            <a:r>
              <a:rPr lang="en-US" sz="2000" dirty="0" err="1">
                <a:latin typeface="DejaVu Sans Mono" pitchFamily="49"/>
              </a:rPr>
              <a:t>iterable</a:t>
            </a:r>
            <a:endParaRPr lang="en-US" sz="2000" dirty="0">
              <a:latin typeface="DejaVu Sans Mono" pitchFamily="49"/>
            </a:endParaRPr>
          </a:p>
          <a:p>
            <a:pPr lvl="1"/>
            <a:r>
              <a:rPr lang="en-US" sz="1800" dirty="0">
                <a:solidFill>
                  <a:srgbClr val="C90016"/>
                </a:solidFill>
              </a:rPr>
              <a:t>Reads lines from</a:t>
            </a:r>
            <a:r>
              <a:rPr lang="en-US" sz="1800" dirty="0"/>
              <a:t> </a:t>
            </a:r>
            <a:r>
              <a:rPr lang="en-US" sz="1800" dirty="0" err="1"/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90016"/>
                </a:solidFill>
              </a:rPr>
              <a:t>files listed on command line</a:t>
            </a:r>
            <a:r>
              <a:rPr lang="en-US" sz="1800" dirty="0"/>
              <a:t>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346320"/>
            <a:ext cx="10058400" cy="63669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r>
              <a:rPr lang="en-US" sz="4400"/>
              <a:t>Python</a:t>
            </a:r>
            <a:r>
              <a:rPr lang="en-US" sz="4400">
                <a:solidFill>
                  <a:srgbClr val="C90016"/>
                </a:solidFill>
              </a:rPr>
              <a:t> enables rapid prototyping</a:t>
            </a:r>
          </a:p>
          <a:p>
            <a:pPr marL="0" lvl="1" indent="0" algn="ctr">
              <a:buNone/>
            </a:pPr>
            <a:endParaRPr lang="en-US" sz="4400">
              <a:solidFill>
                <a:srgbClr val="C90016"/>
              </a:solidFill>
            </a:endParaRPr>
          </a:p>
          <a:p>
            <a:pPr marL="0" lvl="1" indent="0" algn="ctr">
              <a:buNone/>
            </a:pPr>
            <a:endParaRPr lang="en-US" sz="4400">
              <a:solidFill>
                <a:srgbClr val="C9001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/>
              <a:t>Give me a</a:t>
            </a:r>
            <a:r>
              <a:rPr lang="en-US" sz="4000">
                <a:solidFill>
                  <a:srgbClr val="000000"/>
                </a:solidFill>
              </a:rPr>
              <a:t> dynamic web app NOW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814040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>
                <a:solidFill>
                  <a:srgbClr val="333333"/>
                </a:solidFill>
                <a:latin typeface="DejaVu Sans Mono" pitchFamily="49"/>
              </a:rPr>
              <a:t>from</a:t>
            </a:r>
            <a:r>
              <a:rPr lang="en-US">
                <a:latin typeface="DejaVu Sans Mono" pitchFamily="49"/>
              </a:rPr>
              <a:t> flask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>
                <a:latin typeface="DejaVu Sans Mono" pitchFamily="49"/>
              </a:rPr>
              <a:t> Flask</a:t>
            </a:r>
          </a:p>
          <a:p>
            <a:pPr marL="0" lvl="0" indent="0" algn="l">
              <a:buNone/>
            </a:pPr>
            <a:r>
              <a:rPr lang="en-US">
                <a:latin typeface="DejaVu Sans Mono" pitchFamily="49"/>
              </a:rPr>
              <a:t>app = Flask(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__name__</a:t>
            </a:r>
            <a:r>
              <a:rPr lang="en-US">
                <a:latin typeface="DejaVu Sans Mono" pitchFamily="49"/>
              </a:rPr>
              <a:t>)</a:t>
            </a:r>
          </a:p>
          <a:p>
            <a:pPr marL="0" lvl="0" indent="0" algn="l">
              <a:buNone/>
            </a:pPr>
            <a:endParaRPr lang="en-US">
              <a:latin typeface="DejaVu Sans Mono" pitchFamily="49"/>
            </a:endParaRPr>
          </a:p>
          <a:p>
            <a:pPr marL="0" lvl="0" indent="0" algn="l">
              <a:buNone/>
            </a:pPr>
            <a:r>
              <a:rPr lang="en-US">
                <a:solidFill>
                  <a:srgbClr val="333333"/>
                </a:solidFill>
                <a:latin typeface="DejaVu Sans Mono" pitchFamily="49"/>
              </a:rPr>
              <a:t>@</a:t>
            </a:r>
            <a:r>
              <a:rPr lang="en-US">
                <a:latin typeface="DejaVu Sans Mono" pitchFamily="49"/>
              </a:rPr>
              <a:t>app.route(</a:t>
            </a:r>
            <a:r>
              <a:rPr lang="en-US">
                <a:solidFill>
                  <a:srgbClr val="004586"/>
                </a:solidFill>
                <a:latin typeface="DejaVu Sans Mono" pitchFamily="49"/>
              </a:rPr>
              <a:t>"/"</a:t>
            </a:r>
            <a:r>
              <a:rPr lang="en-US">
                <a:latin typeface="DejaVu Sans Mono" pitchFamily="49"/>
              </a:rPr>
              <a:t>)</a:t>
            </a:r>
          </a:p>
          <a:p>
            <a:pPr marL="0" lvl="0" indent="0" algn="l">
              <a:buNone/>
            </a:pPr>
            <a:r>
              <a:rPr lang="en-US">
                <a:solidFill>
                  <a:srgbClr val="333333"/>
                </a:solidFill>
                <a:latin typeface="DejaVu Sans Mono" pitchFamily="49"/>
              </a:rPr>
              <a:t>def</a:t>
            </a:r>
            <a:r>
              <a:rPr lang="en-US">
                <a:latin typeface="DejaVu Sans Mono" pitchFamily="49"/>
              </a:rPr>
              <a:t> hello():</a:t>
            </a:r>
          </a:p>
          <a:p>
            <a:pPr marL="0" lvl="0" indent="0" algn="l">
              <a:buNone/>
            </a:pPr>
            <a:r>
              <a:rPr lang="en-US">
                <a:latin typeface="DejaVu Sans Mono" pitchFamily="49"/>
              </a:rPr>
              <a:t>   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return</a:t>
            </a:r>
            <a:r>
              <a:rPr lang="en-US">
                <a:latin typeface="DejaVu Sans Mono" pitchFamily="49"/>
              </a:rPr>
              <a:t> </a:t>
            </a:r>
            <a:r>
              <a:rPr lang="en-US">
                <a:solidFill>
                  <a:srgbClr val="004586"/>
                </a:solidFill>
                <a:latin typeface="DejaVu Sans Mono" pitchFamily="49"/>
              </a:rPr>
              <a:t>"Hello World!"</a:t>
            </a:r>
          </a:p>
          <a:p>
            <a:pPr marL="0" lvl="0" indent="0" algn="l">
              <a:buNone/>
            </a:pPr>
            <a:endParaRPr lang="en-US">
              <a:latin typeface="DejaVu Sans Mono" pitchFamily="49"/>
            </a:endParaRPr>
          </a:p>
          <a:p>
            <a:pPr marL="0" lvl="0" indent="0" algn="l">
              <a:buNone/>
            </a:pPr>
            <a:r>
              <a:rPr lang="en-US">
                <a:solidFill>
                  <a:srgbClr val="333333"/>
                </a:solidFill>
                <a:latin typeface="DejaVu Sans Mono" pitchFamily="49"/>
              </a:rPr>
              <a:t>if</a:t>
            </a:r>
            <a:r>
              <a:rPr lang="en-US">
                <a:latin typeface="DejaVu Sans Mono" pitchFamily="49"/>
              </a:rPr>
              <a:t>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__name__</a:t>
            </a:r>
            <a:r>
              <a:rPr lang="en-US">
                <a:latin typeface="DejaVu Sans Mono" pitchFamily="49"/>
              </a:rPr>
              <a:t> == </a:t>
            </a:r>
            <a:r>
              <a:rPr lang="en-US">
                <a:solidFill>
                  <a:srgbClr val="004586"/>
                </a:solidFill>
                <a:latin typeface="DejaVu Sans Mono" pitchFamily="49"/>
              </a:rPr>
              <a:t>"__main__"</a:t>
            </a:r>
            <a:r>
              <a:rPr lang="en-US">
                <a:latin typeface="DejaVu Sans Mono" pitchFamily="49"/>
              </a:rPr>
              <a:t>:</a:t>
            </a:r>
          </a:p>
          <a:p>
            <a:pPr marL="0" lvl="0" indent="0" algn="l">
              <a:buNone/>
            </a:pPr>
            <a:r>
              <a:rPr lang="en-US">
                <a:latin typeface="DejaVu Sans Mono" pitchFamily="49"/>
              </a:rPr>
              <a:t>    app.run()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346320"/>
            <a:ext cx="10058400" cy="63669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r>
              <a:rPr lang="en-US" sz="4000"/>
              <a:t>Python </a:t>
            </a:r>
            <a:r>
              <a:rPr lang="en-US" sz="4000">
                <a:solidFill>
                  <a:srgbClr val="C90016"/>
                </a:solidFill>
              </a:rPr>
              <a:t>is incredibly easy to program in</a:t>
            </a:r>
          </a:p>
          <a:p>
            <a:pPr marL="0" lvl="1" indent="0" algn="ctr">
              <a:buNone/>
            </a:pPr>
            <a:endParaRPr lang="en-US" sz="4400">
              <a:solidFill>
                <a:srgbClr val="C90016"/>
              </a:solidFill>
            </a:endParaRPr>
          </a:p>
          <a:p>
            <a:pPr marL="0" lvl="1" indent="0" algn="ctr">
              <a:buNone/>
            </a:pPr>
            <a:endParaRPr lang="en-US" sz="4400">
              <a:solidFill>
                <a:srgbClr val="C9001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Use </a:t>
            </a:r>
            <a:r>
              <a:rPr lang="en-US">
                <a:solidFill>
                  <a:srgbClr val="000000"/>
                </a:solidFill>
              </a:rPr>
              <a:t>the Interpreter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Code and experiment interactively</a:t>
            </a:r>
          </a:p>
          <a:p>
            <a:pPr lvl="0"/>
            <a:r>
              <a:rPr lang="en-US"/>
              <a:t>Use help()</a:t>
            </a:r>
          </a:p>
          <a:p>
            <a:pPr lvl="0"/>
            <a:r>
              <a:rPr lang="en-US"/>
              <a:t>Explore functionality and ideas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Then code in your main editor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Just </a:t>
            </a:r>
            <a:r>
              <a:rPr lang="en-US">
                <a:solidFill>
                  <a:srgbClr val="000000"/>
                </a:solidFill>
              </a:rPr>
              <a:t>one thing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Whitespace matters</a:t>
            </a:r>
          </a:p>
          <a:p>
            <a:pPr lvl="0"/>
            <a:r>
              <a:rPr lang="en-US"/>
              <a:t>Defines blocks → </a:t>
            </a:r>
            <a:r>
              <a:rPr lang="en-US">
                <a:solidFill>
                  <a:srgbClr val="000000"/>
                </a:solidFill>
              </a:rPr>
              <a:t>C-world thinks </a:t>
            </a:r>
            <a:r>
              <a:rPr lang="en-US">
                <a:solidFill>
                  <a:srgbClr val="000000"/>
                </a:solidFill>
                <a:latin typeface="DejaVu Sans Mono" pitchFamily="49"/>
              </a:rPr>
              <a:t>{ }</a:t>
            </a:r>
          </a:p>
          <a:p>
            <a:pPr lvl="0"/>
            <a:r>
              <a:rPr lang="en-US"/>
              <a:t>Use spaces</a:t>
            </a:r>
          </a:p>
          <a:p>
            <a:pPr lvl="0"/>
            <a:r>
              <a:rPr lang="en-US"/>
              <a:t>4 spaces per indentation level</a:t>
            </a:r>
          </a:p>
          <a:p>
            <a:pPr lvl="0"/>
            <a:r>
              <a:rPr lang="en-US"/>
              <a:t>spaces &gt; tab → just be consistent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Really though, generally aids readablity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Set your editor preferences ahead of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</a:t>
            </a:r>
            <a:r>
              <a:rPr lang="en-US">
                <a:solidFill>
                  <a:srgbClr val="000000"/>
                </a:solidFill>
              </a:rPr>
              <a:t>Colon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769040"/>
            <a:ext cx="960120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Required for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if/for/while/with/def/class</a:t>
            </a:r>
            <a:r>
              <a:rPr lang="en-US">
                <a:solidFill>
                  <a:srgbClr val="C90016"/>
                </a:solidFill>
              </a:rPr>
              <a:t> statements</a:t>
            </a:r>
          </a:p>
          <a:p>
            <a:pPr lvl="0"/>
            <a:r>
              <a:rPr lang="en-US"/>
              <a:t>Enhances readability</a:t>
            </a:r>
          </a:p>
          <a:p>
            <a:pPr lvl="0"/>
            <a:r>
              <a:rPr lang="en-US"/>
              <a:t>Has English meaning</a:t>
            </a:r>
          </a:p>
          <a:p>
            <a:pPr lvl="0"/>
            <a:r>
              <a:rPr lang="en-US"/>
              <a:t>Helps auto-indenting editors</a:t>
            </a:r>
          </a:p>
          <a:p>
            <a:pPr lvl="0"/>
            <a:r>
              <a:rPr lang="en-US"/>
              <a:t>From the </a:t>
            </a:r>
            <a:r>
              <a:rPr lang="en-US">
                <a:solidFill>
                  <a:srgbClr val="C90016"/>
                </a:solidFill>
              </a:rPr>
              <a:t>Python Design FAQ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Starting</a:t>
            </a:r>
            <a:r>
              <a:rPr lang="en-US"/>
              <a:t> a Script and </a:t>
            </a:r>
            <a:r>
              <a:rPr lang="en-US">
                <a:solidFill>
                  <a:srgbClr val="000000"/>
                </a:solidFill>
              </a:rPr>
              <a:t>Comments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Start with:</a:t>
            </a:r>
          </a:p>
          <a:p>
            <a:pPr lvl="0"/>
            <a:r>
              <a:rPr lang="en-US">
                <a:solidFill>
                  <a:srgbClr val="999999"/>
                </a:solidFill>
                <a:latin typeface="DejaVu Sans Mono" pitchFamily="49"/>
              </a:rPr>
              <a:t>#!/usr/bin/env python</a:t>
            </a:r>
          </a:p>
          <a:p>
            <a:pPr lvl="0"/>
            <a:r>
              <a:rPr lang="en-US"/>
              <a:t>Then you can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chmod +x script.py</a:t>
            </a:r>
          </a:p>
          <a:p>
            <a:pPr lvl="0"/>
            <a:r>
              <a:rPr lang="en-US"/>
              <a:t>The </a:t>
            </a:r>
            <a:r>
              <a:rPr lang="en-US">
                <a:solidFill>
                  <a:srgbClr val="999999"/>
                </a:solidFill>
              </a:rPr>
              <a:t>#!</a:t>
            </a:r>
            <a:r>
              <a:rPr lang="en-US"/>
              <a:t> is a special character combination</a:t>
            </a:r>
          </a:p>
          <a:p>
            <a:pPr lvl="0"/>
            <a:r>
              <a:rPr lang="en-US"/>
              <a:t>Tells the OS </a:t>
            </a:r>
            <a:r>
              <a:rPr lang="en-US">
                <a:solidFill>
                  <a:srgbClr val="C90016"/>
                </a:solidFill>
              </a:rPr>
              <a:t>how to execute a file</a:t>
            </a:r>
          </a:p>
          <a:p>
            <a:pPr lvl="0"/>
            <a:r>
              <a:rPr lang="en-US"/>
              <a:t>Comments start with a</a:t>
            </a:r>
            <a:r>
              <a:rPr lang="en-US">
                <a:solidFill>
                  <a:srgbClr val="999999"/>
                </a:solidFill>
                <a:latin typeface="DejaVu Sans Mono" pitchFamily="49"/>
              </a:rPr>
              <a:t> #</a:t>
            </a:r>
          </a:p>
          <a:p>
            <a:pPr lvl="0"/>
            <a:r>
              <a:rPr lang="en-US"/>
              <a:t>They go to the end of the 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2279" y="-21564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Math – Business as Usual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11599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import math</a:t>
            </a:r>
            <a:r>
              <a:rPr lang="en-US"/>
              <a:t> → extra math functions</a:t>
            </a:r>
          </a:p>
          <a:p>
            <a:pPr lvl="0"/>
            <a:r>
              <a:rPr lang="en-US"/>
              <a:t>Convert between: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int</a:t>
            </a:r>
            <a:r>
              <a:rPr lang="en-US">
                <a:latin typeface="DejaVu Sans Mono" pitchFamily="49"/>
              </a:rPr>
              <a:t>()</a:t>
            </a:r>
            <a:r>
              <a:rPr lang="en-US"/>
              <a:t> and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float</a:t>
            </a:r>
            <a:r>
              <a:rPr lang="en-US">
                <a:latin typeface="DejaVu Sans Mono" pitchFamily="49"/>
              </a:rPr>
              <a:t>()</a:t>
            </a:r>
          </a:p>
          <a:p>
            <a:pPr lvl="0"/>
            <a:r>
              <a:rPr lang="en-US"/>
              <a:t>Convert to string: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str</a:t>
            </a:r>
            <a:r>
              <a:rPr lang="en-US">
                <a:latin typeface="DejaVu Sans Mono" pitchFamily="49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971800"/>
            <a:ext cx="3657600" cy="470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*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1.3333333333333333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**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%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%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3573000"/>
            <a:ext cx="5029200" cy="328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float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 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1.3333333333333333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float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1.0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str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**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'16'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" y="-215640"/>
            <a:ext cx="985140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C90016"/>
                </a:solidFill>
              </a:rPr>
              <a:t>Danger: Division from the Future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795600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Python 3 is coming...and </a:t>
            </a:r>
            <a:r>
              <a:rPr lang="en-US">
                <a:latin typeface="DejaVu Sans Mono" pitchFamily="49"/>
              </a:rPr>
              <a:t>__future__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Yes, basic math changes...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660400"/>
            <a:ext cx="7086600" cy="50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from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__future__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import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division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defaults to float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0.8571428571428571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“floor” division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0.0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6.5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0.0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7.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1.0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//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Extras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51960" y="1769040"/>
            <a:ext cx="4426560" cy="4989600"/>
          </a:xfrm>
        </p:spPr>
        <p:txBody>
          <a:bodyPr anchor="ctr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 algn="l">
              <a:buNone/>
            </a:pPr>
            <a:r>
              <a:rPr lang="en-US" sz="2400">
                <a:latin typeface="DejaVu Sans Mono" pitchFamily="49"/>
              </a:rPr>
              <a:t>quicksort.py</a:t>
            </a:r>
          </a:p>
          <a:p>
            <a:pPr lvl="0" algn="l">
              <a:buNone/>
            </a:pPr>
            <a:r>
              <a:rPr lang="en-US" sz="2400">
                <a:latin typeface="DejaVu Sans Mono" pitchFamily="49"/>
              </a:rPr>
              <a:t>webapp.py</a:t>
            </a:r>
          </a:p>
        </p:txBody>
      </p:sp>
      <p:pic>
        <p:nvPicPr>
          <p:cNvPr id="4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999" y="2050560"/>
            <a:ext cx="4426560" cy="4426560"/>
          </a:xfr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61240" y="0"/>
            <a:ext cx="1418760" cy="141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" y="-215640"/>
            <a:ext cx="985140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C90016"/>
                </a:solidFill>
              </a:rPr>
              <a:t>Danger: Division from the Future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407600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Always </a:t>
            </a:r>
            <a:r>
              <a:rPr lang="en-US">
                <a:solidFill>
                  <a:srgbClr val="C90016"/>
                </a:solidFill>
              </a:rPr>
              <a:t>read the top of</a:t>
            </a:r>
            <a:r>
              <a:rPr lang="en-US"/>
              <a:t> a script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1712" y="3202560"/>
            <a:ext cx="7581767" cy="7881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 err="1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SyntaxError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from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_future_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imports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must occur at the beginning of the 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2279" y="10836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Booleans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9560" y="1371599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004586"/>
                </a:solidFill>
                <a:latin typeface="DejaVu Sans Mono" pitchFamily="49"/>
              </a:rPr>
              <a:t>True</a:t>
            </a:r>
            <a:r>
              <a:rPr lang="en-US"/>
              <a:t>/</a:t>
            </a:r>
            <a:r>
              <a:rPr lang="en-US">
                <a:solidFill>
                  <a:srgbClr val="004586"/>
                </a:solidFill>
                <a:latin typeface="DejaVu Sans Mono" pitchFamily="49"/>
              </a:rPr>
              <a:t>False</a:t>
            </a:r>
            <a:r>
              <a:rPr lang="en-US"/>
              <a:t> – actual values</a:t>
            </a:r>
          </a:p>
          <a:p>
            <a:pPr lvl="0"/>
            <a:r>
              <a:rPr lang="en-US"/>
              <a:t>Logical Operators</a:t>
            </a:r>
          </a:p>
          <a:p>
            <a:pPr lvl="1"/>
            <a:r>
              <a:rPr lang="en-US">
                <a:solidFill>
                  <a:srgbClr val="333333"/>
                </a:solidFill>
              </a:rPr>
              <a:t>and </a:t>
            </a:r>
            <a:r>
              <a:rPr lang="en-US"/>
              <a:t>– not </a:t>
            </a:r>
            <a:r>
              <a:rPr lang="en-US">
                <a:latin typeface="DejaVu Sans Mono" pitchFamily="49"/>
              </a:rPr>
              <a:t>&amp;&amp;</a:t>
            </a:r>
            <a:r>
              <a:rPr lang="en-US"/>
              <a:t> (although </a:t>
            </a:r>
            <a:r>
              <a:rPr lang="en-US">
                <a:solidFill>
                  <a:srgbClr val="C90016"/>
                </a:solidFill>
                <a:latin typeface="DejaVu Sans Mono" pitchFamily="49"/>
              </a:rPr>
              <a:t>&amp;</a:t>
            </a:r>
            <a:r>
              <a:rPr lang="en-US">
                <a:solidFill>
                  <a:srgbClr val="C90016"/>
                </a:solidFill>
              </a:rPr>
              <a:t> is set and bit and</a:t>
            </a:r>
            <a:r>
              <a:rPr lang="en-US"/>
              <a:t>)</a:t>
            </a:r>
          </a:p>
          <a:p>
            <a:pPr lvl="1"/>
            <a:r>
              <a:rPr lang="en-US">
                <a:solidFill>
                  <a:srgbClr val="333333"/>
                </a:solidFill>
              </a:rPr>
              <a:t>or</a:t>
            </a:r>
            <a:r>
              <a:rPr lang="en-US"/>
              <a:t> – not </a:t>
            </a:r>
            <a:r>
              <a:rPr lang="en-US">
                <a:latin typeface="DejaVu Sans Mono" pitchFamily="49"/>
              </a:rPr>
              <a:t>||</a:t>
            </a:r>
            <a:r>
              <a:rPr lang="en-US"/>
              <a:t> (although </a:t>
            </a:r>
            <a:r>
              <a:rPr lang="en-US">
                <a:solidFill>
                  <a:srgbClr val="C90016"/>
                </a:solidFill>
                <a:latin typeface="DejaVu Sans Mono" pitchFamily="49"/>
              </a:rPr>
              <a:t>|</a:t>
            </a:r>
            <a:r>
              <a:rPr lang="en-US">
                <a:solidFill>
                  <a:srgbClr val="C90016"/>
                </a:solidFill>
              </a:rPr>
              <a:t> is set and bit or</a:t>
            </a:r>
            <a:r>
              <a:rPr lang="en-US"/>
              <a:t>)</a:t>
            </a:r>
          </a:p>
          <a:p>
            <a:pPr lvl="1"/>
            <a:r>
              <a:rPr lang="en-US">
                <a:solidFill>
                  <a:srgbClr val="333333"/>
                </a:solidFill>
              </a:rPr>
              <a:t>not</a:t>
            </a:r>
            <a:r>
              <a:rPr lang="en-US"/>
              <a:t> – not </a:t>
            </a:r>
            <a:r>
              <a:rPr lang="en-US">
                <a:latin typeface="DejaVu Sans Mono" pitchFamily="49"/>
              </a:rPr>
              <a:t>~</a:t>
            </a:r>
            <a:r>
              <a:rPr lang="en-US"/>
              <a:t> (although </a:t>
            </a:r>
            <a:r>
              <a:rPr lang="en-US">
                <a:solidFill>
                  <a:srgbClr val="C90016"/>
                </a:solidFill>
                <a:latin typeface="DejaVu Sans Mono" pitchFamily="49"/>
              </a:rPr>
              <a:t>~</a:t>
            </a:r>
            <a:r>
              <a:rPr lang="en-US">
                <a:solidFill>
                  <a:srgbClr val="C90016"/>
                </a:solidFill>
              </a:rPr>
              <a:t> is bit not</a:t>
            </a:r>
            <a:r>
              <a:rPr lang="en-US"/>
              <a:t>)</a:t>
            </a:r>
          </a:p>
          <a:p>
            <a:pPr lvl="1"/>
            <a:r>
              <a:rPr lang="en-US"/>
              <a:t>As expected...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7560" y="4350960"/>
            <a:ext cx="4343400" cy="328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and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False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 not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False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not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False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559" y="-1195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905039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Think arrays of arbitrary objects—</a:t>
            </a:r>
            <a:r>
              <a:rPr lang="en-US">
                <a:solidFill>
                  <a:srgbClr val="C90016"/>
                </a:solidFill>
              </a:rPr>
              <a:t>can mix and match type!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Sorting</a:t>
            </a:r>
          </a:p>
          <a:p>
            <a:pPr lvl="1">
              <a:buNone/>
            </a:pPr>
            <a:r>
              <a:rPr lang="en-US">
                <a:solidFill>
                  <a:srgbClr val="333333"/>
                </a:solidFill>
                <a:latin typeface="DejaVu Sans Mono" pitchFamily="49"/>
              </a:rPr>
              <a:t>sorted</a:t>
            </a:r>
            <a:r>
              <a:rPr lang="en-US">
                <a:latin typeface="DejaVu Sans Mono" pitchFamily="49"/>
              </a:rPr>
              <a:t>(x)</a:t>
            </a:r>
            <a:r>
              <a:rPr lang="en-US"/>
              <a:t> – returns a new list</a:t>
            </a:r>
          </a:p>
          <a:p>
            <a:pPr lvl="1">
              <a:buNone/>
            </a:pPr>
            <a:r>
              <a:rPr lang="en-US">
                <a:latin typeface="DejaVu Sans Mono" pitchFamily="49"/>
              </a:rPr>
              <a:t>x.sort()</a:t>
            </a:r>
            <a:r>
              <a:rPr lang="en-US"/>
              <a:t> – sorts in place</a:t>
            </a:r>
          </a:p>
          <a:p>
            <a:pPr lvl="1">
              <a:buNone/>
            </a:pPr>
            <a:endParaRPr lang="en-US"/>
          </a:p>
          <a:p>
            <a:pPr lvl="0"/>
            <a:endParaRPr lang="en-US" sz="2400">
              <a:latin typeface="DejaVu Sans Mono" pitchFamily="49"/>
            </a:endParaRPr>
          </a:p>
          <a:p>
            <a:pPr lvl="0"/>
            <a:endParaRPr lang="en-US" sz="2400">
              <a:latin typeface="DejaVu Sans Mono" pitchFamily="4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945600"/>
            <a:ext cx="9372600" cy="2930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 = 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sorted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(x)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x.sort()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769040"/>
            <a:ext cx="960120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Comprehensions</a:t>
            </a:r>
            <a:r>
              <a:rPr lang="en-US"/>
              <a:t> – construct lists dynamically; </a:t>
            </a:r>
            <a:r>
              <a:rPr lang="en-US">
                <a:solidFill>
                  <a:srgbClr val="C90016"/>
                </a:solidFill>
              </a:rPr>
              <a:t>they nest too!</a:t>
            </a:r>
          </a:p>
          <a:p>
            <a:pPr lvl="0"/>
            <a:r>
              <a:rPr lang="en-US"/>
              <a:t>Functional Programmers: think </a:t>
            </a:r>
            <a:r>
              <a:rPr lang="en-US">
                <a:solidFill>
                  <a:srgbClr val="C90016"/>
                </a:solidFill>
                <a:latin typeface="DejaVu Sans Mono" pitchFamily="49"/>
              </a:rPr>
              <a:t>map()</a:t>
            </a:r>
          </a:p>
          <a:p>
            <a:pPr lvl="0"/>
            <a:r>
              <a:rPr lang="en-US" sz="2400">
                <a:latin typeface="DejaVu Sans Mono" pitchFamily="49"/>
              </a:rPr>
              <a:t>&gt;&gt;&gt; evens = [x*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</a:t>
            </a:r>
            <a:r>
              <a:rPr lang="en-US" sz="2400">
                <a:latin typeface="DejaVu Sans Mono" pitchFamily="49"/>
              </a:rPr>
              <a:t>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for</a:t>
            </a:r>
            <a:r>
              <a:rPr lang="en-US" sz="2400">
                <a:latin typeface="DejaVu Sans Mono" pitchFamily="49"/>
              </a:rPr>
              <a:t> x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in</a:t>
            </a:r>
            <a:r>
              <a:rPr lang="en-US" sz="2400">
                <a:latin typeface="DejaVu Sans Mono" pitchFamily="49"/>
              </a:rPr>
              <a:t>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xrange</a:t>
            </a:r>
            <a:r>
              <a:rPr lang="en-US" sz="2400">
                <a:latin typeface="DejaVu Sans Mono" pitchFamily="49"/>
              </a:rPr>
              <a:t>(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10</a:t>
            </a:r>
            <a:r>
              <a:rPr lang="en-US" sz="2400">
                <a:latin typeface="DejaVu Sans Mono" pitchFamily="49"/>
              </a:rPr>
              <a:t>)]</a:t>
            </a:r>
          </a:p>
          <a:p>
            <a:pPr lvl="0"/>
            <a:r>
              <a:rPr lang="en-US" sz="2400">
                <a:latin typeface="DejaVu Sans Mono" pitchFamily="49"/>
              </a:rPr>
              <a:t>&gt;&gt;&gt; evens</a:t>
            </a:r>
          </a:p>
          <a:p>
            <a:pPr lvl="0"/>
            <a:r>
              <a:rPr lang="en-US" sz="2400">
                <a:latin typeface="DejaVu Sans Mono" pitchFamily="49"/>
              </a:rPr>
              <a:t>[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0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4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6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8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10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12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14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16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18</a:t>
            </a:r>
            <a:r>
              <a:rPr lang="en-US" sz="2400">
                <a:latin typeface="DejaVu Sans Mono" pitchFamily="49"/>
              </a:rPr>
              <a:t>]</a:t>
            </a:r>
          </a:p>
          <a:p>
            <a:pPr lvl="0"/>
            <a:r>
              <a:rPr lang="en-US" sz="2400">
                <a:latin typeface="DejaVu Sans Mono" pitchFamily="49"/>
              </a:rPr>
              <a:t>&gt;&gt;&gt; evens = [x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for</a:t>
            </a:r>
            <a:r>
              <a:rPr lang="en-US" sz="2400">
                <a:latin typeface="DejaVu Sans Mono" pitchFamily="49"/>
              </a:rPr>
              <a:t> x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in xrange</a:t>
            </a:r>
            <a:r>
              <a:rPr lang="en-US" sz="2400">
                <a:latin typeface="DejaVu Sans Mono" pitchFamily="49"/>
              </a:rPr>
              <a:t>(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10</a:t>
            </a:r>
            <a:r>
              <a:rPr lang="en-US" sz="2400">
                <a:latin typeface="DejaVu Sans Mono" pitchFamily="49"/>
              </a:rPr>
              <a:t>)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if</a:t>
            </a:r>
            <a:r>
              <a:rPr lang="en-US" sz="2400">
                <a:latin typeface="DejaVu Sans Mono" pitchFamily="49"/>
              </a:rPr>
              <a:t> x %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</a:t>
            </a:r>
            <a:r>
              <a:rPr lang="en-US" sz="2400">
                <a:latin typeface="DejaVu Sans Mono" pitchFamily="49"/>
              </a:rPr>
              <a:t> ==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0</a:t>
            </a:r>
            <a:r>
              <a:rPr lang="en-US" sz="2400">
                <a:latin typeface="DejaVu Sans Mono" pitchFamily="49"/>
              </a:rPr>
              <a:t>]</a:t>
            </a:r>
          </a:p>
          <a:p>
            <a:pPr lvl="0"/>
            <a:r>
              <a:rPr lang="en-US" sz="2400">
                <a:latin typeface="DejaVu Sans Mono" pitchFamily="49"/>
              </a:rPr>
              <a:t>&gt;&gt;&gt; evens</a:t>
            </a:r>
          </a:p>
          <a:p>
            <a:pPr lvl="0"/>
            <a:r>
              <a:rPr lang="en-US" sz="2400">
                <a:latin typeface="DejaVu Sans Mono" pitchFamily="49"/>
              </a:rPr>
              <a:t>[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0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4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6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8</a:t>
            </a:r>
            <a:r>
              <a:rPr lang="en-US" sz="2400">
                <a:latin typeface="DejaVu Sans Mono" pitchFamily="49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Slicing</a:t>
            </a:r>
            <a:r>
              <a:rPr lang="en-US"/>
              <a:t> – cutting up lists and other iterables (strings etc.)</a:t>
            </a:r>
          </a:p>
          <a:p>
            <a:pPr lvl="0"/>
            <a:endParaRPr lang="en-US">
              <a:latin typeface="DejaVu Sans Mono" pitchFamily="49"/>
            </a:endParaRPr>
          </a:p>
          <a:p>
            <a:pPr lvl="0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9372600" cy="40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 = 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x[:]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copy 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-1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last position in list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0</a:t>
            </a:r>
            <a:r>
              <a:rPr lang="en-US" sz="2400" b="0" i="0" u="none" strike="noStrike" kern="1200" baseline="300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th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 through 2</a:t>
            </a:r>
            <a:r>
              <a:rPr lang="en-US" sz="2400" b="0" i="0" u="none" strike="noStrike" kern="1200" baseline="300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nd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 positions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:]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copy starting at 1</a:t>
            </a:r>
            <a:r>
              <a:rPr lang="en-US" sz="2400" b="0" i="0" u="none" strike="noStrike" kern="1200" baseline="300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st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 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8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9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x[: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copy up to 3</a:t>
            </a:r>
            <a:r>
              <a:rPr lang="en-US" sz="2400" b="0" i="0" u="none" strike="noStrike" kern="1200" baseline="300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rd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 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4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Stacks and Queues </a:t>
            </a:r>
            <a:r>
              <a:rPr lang="en-US"/>
              <a:t> – LIFO and FIFO – lists are just </a:t>
            </a:r>
            <a:r>
              <a:rPr lang="en-US" u="sng"/>
              <a:t>so</a:t>
            </a:r>
            <a:r>
              <a:rPr lang="en-US"/>
              <a:t> versatile</a:t>
            </a:r>
          </a:p>
          <a:p>
            <a:pPr lvl="0"/>
            <a:endParaRPr lang="en-US" sz="3400">
              <a:latin typeface="DejaVu Sans Mono" pitchFamily="49"/>
            </a:endParaRPr>
          </a:p>
          <a:p>
            <a:pPr lvl="0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57160" y="3239279"/>
            <a:ext cx="5029200" cy="4357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 = []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x.append(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x.append(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x.pop(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x.append(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x.pop(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120" y="3239279"/>
            <a:ext cx="5029200" cy="4357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 = []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x.append(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x.append(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x.pop()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x.append(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x.pop()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15768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Dictionaries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121040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Key-Value Storage </a:t>
            </a:r>
            <a:r>
              <a:rPr lang="en-US"/>
              <a:t>– arbitrary keys, arbitrary values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del</a:t>
            </a:r>
            <a:r>
              <a:rPr lang="en-US"/>
              <a:t> – </a:t>
            </a:r>
            <a:r>
              <a:rPr lang="en-US">
                <a:solidFill>
                  <a:srgbClr val="C90016"/>
                </a:solidFill>
              </a:rPr>
              <a:t>remove object from dictionary or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240" y="3359160"/>
            <a:ext cx="8458200" cy="3994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 = {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'a'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'b'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'a'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'b'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del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d[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'b'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{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'a'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15768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Dictionaries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121040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len</a:t>
            </a:r>
            <a:r>
              <a:rPr lang="en-US">
                <a:latin typeface="DejaVu Sans Mono" pitchFamily="49"/>
              </a:rPr>
              <a:t>() </a:t>
            </a:r>
            <a:r>
              <a:rPr lang="en-US"/>
              <a:t>– get length of </a:t>
            </a:r>
            <a:r>
              <a:rPr lang="en-US">
                <a:solidFill>
                  <a:srgbClr val="C90016"/>
                </a:solidFill>
              </a:rPr>
              <a:t>dictionary or list</a:t>
            </a:r>
          </a:p>
          <a:p>
            <a:pPr lvl="0"/>
            <a:r>
              <a:rPr lang="en-US">
                <a:latin typeface="DejaVu Sans Mono" pitchFamily="49"/>
              </a:rPr>
              <a:t>keys(), values()</a:t>
            </a:r>
            <a:r>
              <a:rPr lang="en-US"/>
              <a:t> – get lists of these</a:t>
            </a:r>
          </a:p>
          <a:p>
            <a:pPr lvl="0"/>
            <a:r>
              <a:rPr lang="en-US">
                <a:latin typeface="DejaVu Sans Mono" pitchFamily="49"/>
              </a:rPr>
              <a:t>key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in</a:t>
            </a:r>
            <a:r>
              <a:rPr lang="en-US">
                <a:latin typeface="DejaVu Sans Mono" pitchFamily="49"/>
              </a:rPr>
              <a:t> d</a:t>
            </a:r>
            <a:r>
              <a:rPr lang="en-US"/>
              <a:t> – membership </a:t>
            </a:r>
            <a:r>
              <a:rPr lang="en-US">
                <a:solidFill>
                  <a:srgbClr val="C90016"/>
                </a:solidFill>
              </a:rPr>
              <a:t>in dictionary or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240" y="3359160"/>
            <a:ext cx="8458200" cy="434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 = {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'a'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'b'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len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(d)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d.keys()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note, no ordering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'a'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'b'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d.values()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999999"/>
                </a:solidFill>
                <a:latin typeface="DejaVu Sans Mono" pitchFamily="49"/>
                <a:ea typeface="DejaVu Sans" pitchFamily="2"/>
                <a:cs typeface="DejaVu Sans" pitchFamily="2"/>
              </a:rPr>
              <a:t># ordering...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'a'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'x'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False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Tuples and Strings = </a:t>
            </a:r>
            <a:r>
              <a:rPr lang="en-US">
                <a:solidFill>
                  <a:srgbClr val="000000"/>
                </a:solidFill>
              </a:rPr>
              <a:t>Sequences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Tuples are just values separated by </a:t>
            </a:r>
            <a:r>
              <a:rPr lang="en-US">
                <a:solidFill>
                  <a:srgbClr val="004586"/>
                </a:solidFill>
                <a:latin typeface="DejaVu Sans Mono" pitchFamily="49"/>
              </a:rPr>
              <a:t>','</a:t>
            </a:r>
          </a:p>
          <a:p>
            <a:pPr lvl="0"/>
            <a:r>
              <a:rPr lang="en-US"/>
              <a:t>They are both (strings too) </a:t>
            </a:r>
            <a:r>
              <a:rPr lang="en-US">
                <a:solidFill>
                  <a:srgbClr val="C90016"/>
                </a:solidFill>
              </a:rPr>
              <a:t>immutable</a:t>
            </a:r>
          </a:p>
          <a:p>
            <a:pPr lvl="0"/>
            <a:r>
              <a:rPr lang="en-US"/>
              <a:t>Otherwise, they behave like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37600"/>
            <a:ext cx="10080000" cy="301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t = (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'x'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'y'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t[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 = 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Traceback (most recent call last):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  File "&lt;stdin&gt;", line 1, in &lt;module&gt;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TypeError: 'tuple' object does not support item assignment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t[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'x'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t[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'y'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Tuples: </a:t>
            </a:r>
            <a:r>
              <a:rPr lang="en-US">
                <a:solidFill>
                  <a:srgbClr val="000000"/>
                </a:solidFill>
              </a:rPr>
              <a:t>Packing and Unpacking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Quick and easy way to name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37600"/>
            <a:ext cx="10080000" cy="2363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position = 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249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x,y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= 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249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200"/>
              <a:t>The Man, The Legend: </a:t>
            </a:r>
            <a:r>
              <a:rPr lang="en-US" sz="4200">
                <a:solidFill>
                  <a:srgbClr val="000000"/>
                </a:solidFill>
              </a:rPr>
              <a:t>Zed Shaw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1769040"/>
            <a:ext cx="10058400" cy="498996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>
                <a:solidFill>
                  <a:srgbClr val="333333"/>
                </a:solidFill>
              </a:rPr>
              <a:t>So, he made a </a:t>
            </a:r>
            <a:r>
              <a:rPr lang="en-US">
                <a:solidFill>
                  <a:srgbClr val="C90016"/>
                </a:solidFill>
              </a:rPr>
              <a:t>web server</a:t>
            </a:r>
            <a:r>
              <a:rPr lang="en-US">
                <a:solidFill>
                  <a:srgbClr val="333333"/>
                </a:solidFill>
              </a:rPr>
              <a:t> too.</a:t>
            </a:r>
          </a:p>
          <a:p>
            <a:pPr marL="0" lvl="0" indent="0" algn="ctr">
              <a:buNone/>
            </a:pPr>
            <a:r>
              <a:rPr lang="en-US">
                <a:solidFill>
                  <a:srgbClr val="333333"/>
                </a:solidFill>
              </a:rPr>
              <a:t>It's called </a:t>
            </a:r>
            <a:r>
              <a:rPr lang="en-US">
                <a:solidFill>
                  <a:srgbClr val="C90016"/>
                </a:solidFill>
              </a:rPr>
              <a:t>mongrel2</a:t>
            </a:r>
            <a:r>
              <a:rPr lang="en-US">
                <a:solidFill>
                  <a:srgbClr val="333333"/>
                </a:solidFill>
              </a:rPr>
              <a:t>.</a:t>
            </a:r>
          </a:p>
          <a:p>
            <a:pPr marL="0" lvl="0" indent="0" algn="ctr">
              <a:buNone/>
            </a:pPr>
            <a:r>
              <a:rPr lang="en-US">
                <a:solidFill>
                  <a:srgbClr val="333333"/>
                </a:solidFill>
              </a:rPr>
              <a:t>Oh, and </a:t>
            </a:r>
            <a:r>
              <a:rPr lang="en-US">
                <a:solidFill>
                  <a:srgbClr val="C90016"/>
                </a:solidFill>
              </a:rPr>
              <a:t>Learning Python the Hard Way [LPTHW]</a:t>
            </a:r>
            <a:r>
              <a:rPr lang="en-US">
                <a:solidFill>
                  <a:srgbClr val="333333"/>
                </a:solidFill>
              </a:rPr>
              <a:t>.</a:t>
            </a:r>
          </a:p>
          <a:p>
            <a:pPr marL="0" lvl="0" indent="0" algn="ctr">
              <a:buNone/>
            </a:pPr>
            <a:endParaRPr lang="en-US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r>
              <a:rPr lang="en-US">
                <a:solidFill>
                  <a:srgbClr val="333333"/>
                </a:solidFill>
              </a:rPr>
              <a:t>and... </a:t>
            </a:r>
            <a:r>
              <a:rPr lang="en-US" b="1">
                <a:solidFill>
                  <a:srgbClr val="C90016"/>
                </a:solidFill>
              </a:rPr>
              <a:t>Programming, Motherfuckers</a:t>
            </a:r>
            <a:r>
              <a:rPr lang="en-US">
                <a:solidFill>
                  <a:srgbClr val="333333"/>
                </a:solidFill>
              </a:rPr>
              <a:t>...</a:t>
            </a:r>
          </a:p>
          <a:p>
            <a:pPr marL="0" lvl="0" indent="0" algn="ctr">
              <a:buNone/>
            </a:pPr>
            <a:endParaRPr lang="en-US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r>
              <a:rPr lang="en-US">
                <a:solidFill>
                  <a:srgbClr val="000000"/>
                </a:solidFill>
              </a:rPr>
              <a:t>Need I say more?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Sets: </a:t>
            </a:r>
            <a:r>
              <a:rPr lang="en-US">
                <a:solidFill>
                  <a:srgbClr val="000000"/>
                </a:solidFill>
              </a:rPr>
              <a:t>Creating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71599"/>
            <a:ext cx="9601200" cy="576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s1 =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s1.add(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s1.add(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sorted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(s1)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s1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False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not in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s1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799" y="1371599"/>
            <a:ext cx="2955959" cy="564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No duplicates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2407320"/>
            <a:ext cx="3612600" cy="564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Adding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693320"/>
            <a:ext cx="3996720" cy="1038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You can sort sets!?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Returns a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8640" y="6400799"/>
            <a:ext cx="6639479" cy="564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Test element membership too...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Sets: </a:t>
            </a:r>
            <a:r>
              <a:rPr lang="en-US">
                <a:solidFill>
                  <a:srgbClr val="000000"/>
                </a:solidFill>
              </a:rPr>
              <a:t>Manipulating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924560"/>
            <a:ext cx="6600600" cy="470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 =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s2 =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 &amp; s2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 | s2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 ^ s2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s1 - s2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s2 - s1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62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7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6220799"/>
            <a:ext cx="4781520" cy="1038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Regular set operations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just 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Strip</a:t>
            </a:r>
            <a:r>
              <a:rPr lang="en-US"/>
              <a:t> – remove surrounding white space</a:t>
            </a:r>
          </a:p>
          <a:p>
            <a:pPr lvl="0"/>
            <a:r>
              <a:rPr lang="en-US" sz="2400">
                <a:latin typeface="DejaVu Sans Mono" pitchFamily="49"/>
              </a:rPr>
              <a:t>&gt;&gt;&gt;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'     this is a test    '</a:t>
            </a:r>
            <a:r>
              <a:rPr lang="en-US" sz="2400">
                <a:latin typeface="DejaVu Sans Mono" pitchFamily="49"/>
              </a:rPr>
              <a:t>.strip()</a:t>
            </a:r>
          </a:p>
          <a:p>
            <a:pPr lvl="0"/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'this is a test'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Length</a:t>
            </a:r>
            <a:r>
              <a:rPr lang="en-US"/>
              <a:t> – same as lists: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len</a:t>
            </a:r>
            <a:r>
              <a:rPr lang="en-US">
                <a:latin typeface="DejaVu Sans Mono" pitchFamily="49"/>
              </a:rPr>
              <a:t>()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Slicing</a:t>
            </a:r>
            <a:r>
              <a:rPr lang="en-US"/>
              <a:t> – same as lists/other sequences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Formatted</a:t>
            </a:r>
            <a:r>
              <a:rPr lang="en-US"/>
              <a:t> – C printf-style inline</a:t>
            </a:r>
          </a:p>
          <a:p>
            <a:pPr lvl="0"/>
            <a:r>
              <a:rPr lang="en-US" sz="2400">
                <a:latin typeface="DejaVu Sans Mono" pitchFamily="49"/>
              </a:rPr>
              <a:t>&gt;&gt;&gt;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'</a:t>
            </a:r>
            <a:r>
              <a:rPr lang="en-US" sz="2400" b="1">
                <a:solidFill>
                  <a:srgbClr val="004586"/>
                </a:solidFill>
                <a:latin typeface="DejaVu Sans Mono" pitchFamily="49"/>
              </a:rPr>
              <a:t>%d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\t</a:t>
            </a:r>
            <a:r>
              <a:rPr lang="en-US" sz="2400" b="1">
                <a:solidFill>
                  <a:srgbClr val="004586"/>
                </a:solidFill>
                <a:latin typeface="DejaVu Sans Mono" pitchFamily="49"/>
              </a:rPr>
              <a:t>%d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\t</a:t>
            </a:r>
            <a:r>
              <a:rPr lang="en-US" sz="2400" b="1">
                <a:solidFill>
                  <a:srgbClr val="004586"/>
                </a:solidFill>
                <a:latin typeface="DejaVu Sans Mono" pitchFamily="49"/>
              </a:rPr>
              <a:t>%s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\n'</a:t>
            </a:r>
            <a:r>
              <a:rPr lang="en-US" sz="2400">
                <a:latin typeface="DejaVu Sans Mono" pitchFamily="49"/>
              </a:rPr>
              <a:t> % (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6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7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'hello'</a:t>
            </a:r>
            <a:r>
              <a:rPr lang="en-US" sz="2400">
                <a:latin typeface="DejaVu Sans Mono" pitchFamily="49"/>
              </a:rPr>
              <a:t>)</a:t>
            </a:r>
          </a:p>
          <a:p>
            <a:pPr lvl="0"/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'6\t7\thello\n'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Strings: </a:t>
            </a:r>
            <a:r>
              <a:rPr lang="en-US">
                <a:solidFill>
                  <a:srgbClr val="000000"/>
                </a:solidFill>
              </a:rPr>
              <a:t>Me, Myself, and Irene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So there are </a:t>
            </a:r>
            <a:r>
              <a:rPr lang="en-US">
                <a:solidFill>
                  <a:srgbClr val="C90016"/>
                </a:solidFill>
              </a:rPr>
              <a:t>several types of strings</a:t>
            </a:r>
            <a:r>
              <a:rPr lang="en-US"/>
              <a:t>...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Single- or double-quotes</a:t>
            </a:r>
            <a:r>
              <a:rPr lang="en-US"/>
              <a:t> accepted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Triple and you got something special</a:t>
            </a:r>
          </a:p>
          <a:p>
            <a:pPr lvl="1"/>
            <a:r>
              <a:rPr lang="en-US"/>
              <a:t>Keeps newlines and whitespace generally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4343400"/>
            <a:ext cx="3851999" cy="328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'string'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'string'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"string"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'string'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'''test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            yeah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'''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'test\n\t\tyeah\n'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Raw</a:t>
            </a:r>
            <a:r>
              <a:rPr lang="en-US"/>
              <a:t>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Maintain escapes </a:t>
            </a:r>
            <a:r>
              <a:rPr lang="en-US"/>
              <a:t>inside them</a:t>
            </a:r>
          </a:p>
          <a:p>
            <a:pPr lvl="0"/>
            <a:r>
              <a:rPr lang="en-US"/>
              <a:t>That is, the </a:t>
            </a:r>
            <a:r>
              <a:rPr lang="en-US">
                <a:solidFill>
                  <a:srgbClr val="004586"/>
                </a:solidFill>
                <a:latin typeface="DejaVu Sans Mono" pitchFamily="49"/>
              </a:rPr>
              <a:t>'\'</a:t>
            </a:r>
            <a:r>
              <a:rPr lang="en-US"/>
              <a:t> stays 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86200"/>
            <a:ext cx="8257680" cy="186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'This string\t has escapes\n\n.'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'This string\\t has escapes\\n\\n.'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'This string\t won\'t have escapes\n\n.'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"This string\t won't have escapes\n\n."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Looping: </a:t>
            </a:r>
            <a:r>
              <a:rPr lang="en-US">
                <a:solidFill>
                  <a:srgbClr val="000000"/>
                </a:solidFill>
              </a:rPr>
              <a:t>In Theory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for</a:t>
            </a:r>
            <a:r>
              <a:rPr lang="en-US"/>
              <a:t> – always a foreach</a:t>
            </a:r>
          </a:p>
          <a:p>
            <a:pPr lvl="1"/>
            <a:r>
              <a:rPr lang="en-US" sz="2600"/>
              <a:t>Use </a:t>
            </a:r>
            <a:r>
              <a:rPr lang="en-US" sz="2600">
                <a:solidFill>
                  <a:srgbClr val="333333"/>
                </a:solidFill>
                <a:latin typeface="DejaVu Sans Mono" pitchFamily="49"/>
              </a:rPr>
              <a:t>enumerate</a:t>
            </a:r>
            <a:r>
              <a:rPr lang="en-US" sz="2600"/>
              <a:t> to get more C-stylish with an </a:t>
            </a:r>
            <a:r>
              <a:rPr lang="en-US" sz="2600">
                <a:latin typeface="DejaVu Sans Mono" pitchFamily="49"/>
              </a:rPr>
              <a:t>i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while</a:t>
            </a:r>
            <a:r>
              <a:rPr lang="en-US"/>
              <a:t> – similar to C while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range</a:t>
            </a:r>
            <a:r>
              <a:rPr lang="en-US">
                <a:latin typeface="DejaVu Sans Mono" pitchFamily="49"/>
              </a:rPr>
              <a:t>,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xrange</a:t>
            </a:r>
            <a:r>
              <a:rPr lang="en-US"/>
              <a:t> – create ranges to iterate on</a:t>
            </a:r>
          </a:p>
          <a:p>
            <a:pPr lvl="1"/>
            <a:r>
              <a:rPr lang="en-US">
                <a:solidFill>
                  <a:srgbClr val="333333"/>
                </a:solidFill>
                <a:latin typeface="DejaVu Sans Mono" pitchFamily="49"/>
              </a:rPr>
              <a:t>range </a:t>
            </a:r>
            <a:r>
              <a:rPr lang="en-US"/>
              <a:t>– actually creates a list in memory</a:t>
            </a:r>
          </a:p>
          <a:p>
            <a:pPr lvl="1"/>
            <a:r>
              <a:rPr lang="en-US">
                <a:solidFill>
                  <a:srgbClr val="333333"/>
                </a:solidFill>
                <a:latin typeface="DejaVu Sans Mono" pitchFamily="49"/>
              </a:rPr>
              <a:t>xrange</a:t>
            </a:r>
            <a:r>
              <a:rPr lang="en-US"/>
              <a:t> – does not create a list in memory</a:t>
            </a:r>
          </a:p>
          <a:p>
            <a:pPr lvl="1"/>
            <a:r>
              <a:rPr lang="en-US">
                <a:solidFill>
                  <a:srgbClr val="C90016"/>
                </a:solidFill>
              </a:rPr>
              <a:t>Just use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xrange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break</a:t>
            </a:r>
            <a:r>
              <a:rPr lang="en-US">
                <a:latin typeface="DejaVu Sans Mono" pitchFamily="49"/>
              </a:rPr>
              <a:t>,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continue</a:t>
            </a:r>
            <a:r>
              <a:rPr lang="en-US"/>
              <a:t> – similar to C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26568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Looping: </a:t>
            </a:r>
            <a:r>
              <a:rPr lang="en-US">
                <a:solidFill>
                  <a:srgbClr val="000000"/>
                </a:solidFill>
              </a:rPr>
              <a:t>Applied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873720"/>
            <a:ext cx="6290640" cy="80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Tricky: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Modifying lists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 etc. while looping.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Generally work on copies.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800" y="1828800"/>
            <a:ext cx="4400280" cy="3994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for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x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xrange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5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print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5800" y="1828800"/>
            <a:ext cx="3484440" cy="2930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while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(x 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print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x -=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800" y="5073120"/>
            <a:ext cx="9909360" cy="257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for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i,x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enumerate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'15-441'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]):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print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i,x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0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1 15-441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 Mono" pitchFamily="49"/>
                <a:ea typeface="DejaVu Sans" pitchFamily="2"/>
                <a:cs typeface="DejaVu Sans" pitchFamily="2"/>
              </a:rPr>
              <a:t>2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4968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Branching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085040"/>
            <a:ext cx="907164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if</a:t>
            </a:r>
            <a:r>
              <a:rPr lang="en-US"/>
              <a:t> → as expected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elif</a:t>
            </a:r>
            <a:r>
              <a:rPr lang="en-US"/>
              <a:t> → else if construct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else</a:t>
            </a:r>
            <a:r>
              <a:rPr lang="en-US"/>
              <a:t> → as expected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99" y="2973600"/>
            <a:ext cx="8625240" cy="434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if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None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[]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set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([])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():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else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print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'huh, they all appear as false.'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DejaVu Sans Mono" pitchFamily="49"/>
                <a:ea typeface="DejaVu Sans" pitchFamily="2"/>
                <a:cs typeface="DejaVu Sans" pitchFamily="2"/>
              </a:rPr>
              <a:t>huh, they all appear as false.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if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False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elif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print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'else if!'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DejaVu Sans Mono" pitchFamily="49"/>
                <a:ea typeface="DejaVu Sans" pitchFamily="2"/>
                <a:cs typeface="DejaVu Sans" pitchFamily="2"/>
              </a:rPr>
              <a:t>else if!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Defining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The magic keyword: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def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Formal parameters</a:t>
            </a:r>
            <a:r>
              <a:rPr lang="en-US"/>
              <a:t> – as normal C args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*arguments</a:t>
            </a:r>
            <a:r>
              <a:rPr lang="en-US"/>
              <a:t> – contains non-formal args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**keywords</a:t>
            </a:r>
            <a:r>
              <a:rPr lang="en-US"/>
              <a:t> – contains a dictionary with non-formal keyword parameters</a:t>
            </a:r>
          </a:p>
          <a:p>
            <a:pPr lvl="0"/>
            <a:r>
              <a:rPr lang="en-US"/>
              <a:t>Be thinking: </a:t>
            </a:r>
            <a:r>
              <a:rPr lang="en-US">
                <a:solidFill>
                  <a:srgbClr val="C90016"/>
                </a:solidFill>
              </a:rPr>
              <a:t>varargs from C</a:t>
            </a:r>
          </a:p>
          <a:p>
            <a:pPr lvl="0"/>
            <a:r>
              <a:rPr lang="en-US"/>
              <a:t>Parameters </a:t>
            </a:r>
            <a:r>
              <a:rPr lang="en-US">
                <a:solidFill>
                  <a:srgbClr val="C90016"/>
                </a:solidFill>
              </a:rPr>
              <a:t>can have defaults</a:t>
            </a:r>
          </a:p>
          <a:p>
            <a:pPr lvl="0"/>
            <a:r>
              <a:rPr lang="en-US"/>
              <a:t>Parameters </a:t>
            </a:r>
            <a:r>
              <a:rPr lang="en-US">
                <a:solidFill>
                  <a:srgbClr val="C90016"/>
                </a:solidFill>
              </a:rPr>
              <a:t>can be named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One Function</a:t>
            </a:r>
            <a:r>
              <a:rPr lang="en-US"/>
              <a:t> to Rule Them 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000" y="2525400"/>
            <a:ext cx="9539640" cy="257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def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example(x, y=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None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*args, **keywords):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print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x,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'\t'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y,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'\t'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    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print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args,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'\t'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keywords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&gt;&gt;&gt; example(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test=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test2=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'test2'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 	2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	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3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4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 	{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,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'test2'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'test2'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Why Python?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My job is to convince you that:</a:t>
            </a:r>
          </a:p>
          <a:p>
            <a:pPr lvl="1"/>
            <a:r>
              <a:rPr lang="en-US"/>
              <a:t>Python </a:t>
            </a:r>
            <a:r>
              <a:rPr lang="en-US">
                <a:solidFill>
                  <a:srgbClr val="C90016"/>
                </a:solidFill>
              </a:rPr>
              <a:t>is incredibly easy to program in</a:t>
            </a:r>
          </a:p>
          <a:p>
            <a:pPr lvl="1"/>
            <a:r>
              <a:rPr lang="en-US"/>
              <a:t>Python </a:t>
            </a:r>
            <a:r>
              <a:rPr lang="en-US">
                <a:solidFill>
                  <a:srgbClr val="C90016"/>
                </a:solidFill>
              </a:rPr>
              <a:t>“comes with batteries”</a:t>
            </a:r>
          </a:p>
          <a:p>
            <a:pPr lvl="1"/>
            <a:r>
              <a:rPr lang="en-US"/>
              <a:t>Python </a:t>
            </a:r>
            <a:r>
              <a:rPr lang="en-US">
                <a:solidFill>
                  <a:srgbClr val="C90016"/>
                </a:solidFill>
              </a:rPr>
              <a:t>enables rapid prototyping</a:t>
            </a:r>
          </a:p>
          <a:p>
            <a:pPr lvl="1"/>
            <a:r>
              <a:rPr lang="en-US">
                <a:solidFill>
                  <a:srgbClr val="C90016"/>
                </a:solidFill>
              </a:rPr>
              <a:t>All your pseudo-code are belong to Python</a:t>
            </a:r>
          </a:p>
          <a:p>
            <a:pPr lvl="0"/>
            <a:r>
              <a:rPr lang="en-US"/>
              <a:t>Practicality?</a:t>
            </a:r>
          </a:p>
          <a:p>
            <a:pPr lvl="1"/>
            <a:r>
              <a:rPr lang="en-US"/>
              <a:t>Systems scripting language of choice</a:t>
            </a:r>
          </a:p>
          <a:p>
            <a:pPr lvl="1"/>
            <a:r>
              <a:rPr lang="en-US"/>
              <a:t>Alongside Perl and Ruby; OK, fine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</a:t>
            </a:r>
            <a:r>
              <a:rPr lang="en-US">
                <a:solidFill>
                  <a:srgbClr val="000000"/>
                </a:solidFill>
              </a:rPr>
              <a:t>Power of Passing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Rapidly create a skeleton/</a:t>
            </a:r>
            <a:r>
              <a:rPr lang="en-US">
                <a:solidFill>
                  <a:srgbClr val="C90016"/>
                </a:solidFill>
              </a:rPr>
              <a:t>think abstractly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pass</a:t>
            </a:r>
            <a:r>
              <a:rPr lang="en-US"/>
              <a:t> – a </a:t>
            </a:r>
            <a:r>
              <a:rPr lang="en-US">
                <a:solidFill>
                  <a:srgbClr val="C90016"/>
                </a:solidFill>
              </a:rPr>
              <a:t>noop statement</a:t>
            </a:r>
            <a:r>
              <a:rPr lang="en-US"/>
              <a:t> – it does nothing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480" y="3320279"/>
            <a:ext cx="5686920" cy="3994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def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log_error(message):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	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def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open_binary(path):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	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def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close_binary(path):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	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def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new_client(client_socket):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	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6199" y="3320279"/>
            <a:ext cx="3850200" cy="186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while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True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	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/>
            </a:r>
            <a:b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</a:br>
            <a:endParaRPr lang="en-US" sz="2400" b="0" i="0" u="none" strike="noStrike" kern="1200">
              <a:ln>
                <a:noFill/>
              </a:ln>
              <a:solidFill>
                <a:srgbClr val="666666"/>
              </a:solidFill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for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x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in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xrange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(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004586"/>
                </a:solidFill>
                <a:latin typeface="DejaVu Sans Mono" pitchFamily="49"/>
                <a:ea typeface="DejaVu Sans" pitchFamily="2"/>
                <a:cs typeface="DejaVu Sans" pitchFamily="2"/>
              </a:rPr>
              <a:t>10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	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pass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None</a:t>
            </a:r>
            <a:r>
              <a:rPr lang="en-US">
                <a:latin typeface="DejaVu Sans Mono" pitchFamily="49"/>
              </a:rPr>
              <a:t> </a:t>
            </a:r>
            <a:r>
              <a:rPr lang="en-US"/>
              <a:t>is kind of like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NULL</a:t>
            </a:r>
          </a:p>
          <a:p>
            <a:pPr lvl="0"/>
            <a:r>
              <a:rPr lang="en-US"/>
              <a:t>That's pretty much it.</a:t>
            </a:r>
          </a:p>
          <a:p>
            <a:pPr lvl="0"/>
            <a:r>
              <a:rPr lang="en-US"/>
              <a:t>You can use it as a </a:t>
            </a:r>
            <a:r>
              <a:rPr lang="en-US">
                <a:solidFill>
                  <a:srgbClr val="C90016"/>
                </a:solidFill>
              </a:rPr>
              <a:t>guard value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Classes: </a:t>
            </a:r>
            <a:r>
              <a:rPr lang="en-US">
                <a:solidFill>
                  <a:srgbClr val="000000"/>
                </a:solidFill>
              </a:rPr>
              <a:t>The What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The magic keyword: </a:t>
            </a:r>
            <a:r>
              <a:rPr lang="en-US">
                <a:solidFill>
                  <a:srgbClr val="333333"/>
                </a:solidFill>
              </a:rPr>
              <a:t>class</a:t>
            </a:r>
          </a:p>
          <a:p>
            <a:pPr lvl="0"/>
            <a:r>
              <a:rPr lang="en-US"/>
              <a:t>Another magic keyword: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self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self </a:t>
            </a:r>
            <a:r>
              <a:rPr lang="en-US">
                <a:solidFill>
                  <a:srgbClr val="C90016"/>
                </a:solidFill>
              </a:rPr>
              <a:t>refers to the current object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self</a:t>
            </a:r>
            <a:r>
              <a:rPr lang="en-US"/>
              <a:t> </a:t>
            </a:r>
            <a:r>
              <a:rPr lang="en-US">
                <a:solidFill>
                  <a:srgbClr val="C90016"/>
                </a:solidFill>
              </a:rPr>
              <a:t>stores instance variables etc.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self</a:t>
            </a:r>
            <a:r>
              <a:rPr lang="en-US"/>
              <a:t> </a:t>
            </a:r>
            <a:r>
              <a:rPr lang="en-US">
                <a:solidFill>
                  <a:srgbClr val="C90016"/>
                </a:solidFill>
              </a:rPr>
              <a:t>is always an argument to an instance method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Classes: </a:t>
            </a:r>
            <a:r>
              <a:rPr lang="en-US">
                <a:solidFill>
                  <a:srgbClr val="000000"/>
                </a:solidFill>
              </a:rPr>
              <a:t>The How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&gt;&gt;&gt; </a:t>
            </a:r>
            <a:r>
              <a:rPr lang="en-US" sz="1600" dirty="0">
                <a:solidFill>
                  <a:srgbClr val="333333"/>
                </a:solidFill>
                <a:latin typeface="DejaVu Sans Mono" pitchFamily="49"/>
              </a:rPr>
              <a:t>class</a:t>
            </a:r>
            <a:r>
              <a:rPr lang="en-US" sz="1600" dirty="0">
                <a:latin typeface="DejaVu Sans Mono" pitchFamily="49"/>
              </a:rPr>
              <a:t> </a:t>
            </a:r>
            <a:r>
              <a:rPr lang="en-US" sz="1600" dirty="0" err="1">
                <a:latin typeface="DejaVu Sans Mono" pitchFamily="49"/>
              </a:rPr>
              <a:t>myclass</a:t>
            </a:r>
            <a:r>
              <a:rPr lang="en-US" sz="1600" dirty="0">
                <a:latin typeface="DejaVu Sans Mono" pitchFamily="49"/>
              </a:rPr>
              <a:t>(</a:t>
            </a:r>
            <a:r>
              <a:rPr lang="en-US" sz="1600" dirty="0">
                <a:solidFill>
                  <a:srgbClr val="004586"/>
                </a:solidFill>
                <a:latin typeface="DejaVu Sans Mono" pitchFamily="49"/>
              </a:rPr>
              <a:t>object</a:t>
            </a:r>
            <a:r>
              <a:rPr lang="en-US" sz="1600" dirty="0">
                <a:latin typeface="DejaVu Sans Mono" pitchFamily="49"/>
              </a:rPr>
              <a:t>):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...     </a:t>
            </a:r>
            <a:r>
              <a:rPr lang="en-US" sz="1600" dirty="0" err="1">
                <a:solidFill>
                  <a:srgbClr val="333333"/>
                </a:solidFill>
                <a:latin typeface="DejaVu Sans Mono" pitchFamily="49"/>
              </a:rPr>
              <a:t>def</a:t>
            </a:r>
            <a:r>
              <a:rPr lang="en-US" sz="1600" dirty="0">
                <a:latin typeface="DejaVu Sans Mono" pitchFamily="49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DejaVu Sans Mono" pitchFamily="49"/>
              </a:rPr>
              <a:t>__</a:t>
            </a:r>
            <a:r>
              <a:rPr lang="en-US" sz="1600" dirty="0" err="1">
                <a:solidFill>
                  <a:srgbClr val="333333"/>
                </a:solidFill>
                <a:latin typeface="DejaVu Sans Mono" pitchFamily="49"/>
              </a:rPr>
              <a:t>init</a:t>
            </a:r>
            <a:r>
              <a:rPr lang="en-US" sz="1600" dirty="0">
                <a:solidFill>
                  <a:srgbClr val="333333"/>
                </a:solidFill>
                <a:latin typeface="DejaVu Sans Mono" pitchFamily="49"/>
              </a:rPr>
              <a:t>__</a:t>
            </a:r>
            <a:r>
              <a:rPr lang="en-US" sz="1600" dirty="0">
                <a:latin typeface="DejaVu Sans Mono" pitchFamily="49"/>
              </a:rPr>
              <a:t>(</a:t>
            </a:r>
            <a:r>
              <a:rPr lang="en-US" sz="1600" dirty="0">
                <a:solidFill>
                  <a:srgbClr val="004586"/>
                </a:solidFill>
                <a:latin typeface="DejaVu Sans Mono" pitchFamily="49"/>
              </a:rPr>
              <a:t>self</a:t>
            </a:r>
            <a:r>
              <a:rPr lang="en-US" sz="1600" dirty="0">
                <a:latin typeface="DejaVu Sans Mono" pitchFamily="49"/>
              </a:rPr>
              <a:t>):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...             </a:t>
            </a:r>
            <a:r>
              <a:rPr lang="en-US" sz="1600" dirty="0" err="1">
                <a:solidFill>
                  <a:srgbClr val="004586"/>
                </a:solidFill>
                <a:latin typeface="DejaVu Sans Mono" pitchFamily="49"/>
              </a:rPr>
              <a:t>self</a:t>
            </a:r>
            <a:r>
              <a:rPr lang="en-US" sz="1600" dirty="0" err="1">
                <a:latin typeface="DejaVu Sans Mono" pitchFamily="49"/>
              </a:rPr>
              <a:t>.x</a:t>
            </a:r>
            <a:r>
              <a:rPr lang="en-US" sz="1600" dirty="0">
                <a:latin typeface="DejaVu Sans Mono" pitchFamily="49"/>
              </a:rPr>
              <a:t> =</a:t>
            </a:r>
            <a:r>
              <a:rPr lang="en-US" sz="1600" dirty="0">
                <a:solidFill>
                  <a:srgbClr val="004586"/>
                </a:solidFill>
                <a:latin typeface="DejaVu Sans Mono" pitchFamily="49"/>
              </a:rPr>
              <a:t> 0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...     </a:t>
            </a:r>
            <a:r>
              <a:rPr lang="en-US" sz="1600" dirty="0" err="1">
                <a:solidFill>
                  <a:srgbClr val="333333"/>
                </a:solidFill>
                <a:latin typeface="DejaVu Sans Mono" pitchFamily="49"/>
              </a:rPr>
              <a:t>def</a:t>
            </a:r>
            <a:r>
              <a:rPr lang="en-US" sz="1600" dirty="0">
                <a:latin typeface="DejaVu Sans Mono" pitchFamily="49"/>
              </a:rPr>
              <a:t> increment(</a:t>
            </a:r>
            <a:r>
              <a:rPr lang="en-US" sz="1600" dirty="0">
                <a:solidFill>
                  <a:srgbClr val="004586"/>
                </a:solidFill>
                <a:latin typeface="DejaVu Sans Mono" pitchFamily="49"/>
              </a:rPr>
              <a:t>self</a:t>
            </a:r>
            <a:r>
              <a:rPr lang="en-US" sz="1600" dirty="0">
                <a:latin typeface="DejaVu Sans Mono" pitchFamily="49"/>
              </a:rPr>
              <a:t>):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...             </a:t>
            </a:r>
            <a:r>
              <a:rPr lang="en-US" sz="1600" dirty="0" err="1">
                <a:solidFill>
                  <a:srgbClr val="004586"/>
                </a:solidFill>
                <a:latin typeface="DejaVu Sans Mono" pitchFamily="49"/>
              </a:rPr>
              <a:t>self</a:t>
            </a:r>
            <a:r>
              <a:rPr lang="en-US" sz="1600" dirty="0" err="1">
                <a:latin typeface="DejaVu Sans Mono" pitchFamily="49"/>
              </a:rPr>
              <a:t>.x</a:t>
            </a:r>
            <a:r>
              <a:rPr lang="en-US" sz="1600" dirty="0">
                <a:latin typeface="DejaVu Sans Mono" pitchFamily="49"/>
              </a:rPr>
              <a:t> += 1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...     </a:t>
            </a:r>
            <a:r>
              <a:rPr lang="en-US" sz="1600" dirty="0" err="1">
                <a:solidFill>
                  <a:srgbClr val="333333"/>
                </a:solidFill>
                <a:latin typeface="DejaVu Sans Mono" pitchFamily="49"/>
              </a:rPr>
              <a:t>def</a:t>
            </a:r>
            <a:r>
              <a:rPr lang="en-US" sz="1600" dirty="0">
                <a:latin typeface="DejaVu Sans Mono" pitchFamily="49"/>
              </a:rPr>
              <a:t> get(</a:t>
            </a:r>
            <a:r>
              <a:rPr lang="en-US" sz="1600" dirty="0">
                <a:solidFill>
                  <a:srgbClr val="004586"/>
                </a:solidFill>
                <a:latin typeface="DejaVu Sans Mono" pitchFamily="49"/>
              </a:rPr>
              <a:t>self</a:t>
            </a:r>
            <a:r>
              <a:rPr lang="en-US" sz="1600" dirty="0">
                <a:latin typeface="DejaVu Sans Mono" pitchFamily="49"/>
              </a:rPr>
              <a:t>):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...             </a:t>
            </a:r>
            <a:r>
              <a:rPr lang="en-US" sz="1600" dirty="0">
                <a:solidFill>
                  <a:srgbClr val="333333"/>
                </a:solidFill>
                <a:latin typeface="DejaVu Sans Mono" pitchFamily="49"/>
              </a:rPr>
              <a:t>return</a:t>
            </a:r>
            <a:r>
              <a:rPr lang="en-US" sz="1600" dirty="0">
                <a:latin typeface="DejaVu Sans Mono" pitchFamily="49"/>
              </a:rPr>
              <a:t> </a:t>
            </a:r>
            <a:r>
              <a:rPr lang="en-US" sz="1600" dirty="0" err="1">
                <a:solidFill>
                  <a:srgbClr val="004586"/>
                </a:solidFill>
                <a:latin typeface="DejaVu Sans Mono" pitchFamily="49"/>
              </a:rPr>
              <a:t>self</a:t>
            </a:r>
            <a:r>
              <a:rPr lang="en-US" sz="1600" dirty="0" err="1">
                <a:latin typeface="DejaVu Sans Mono" pitchFamily="49"/>
              </a:rPr>
              <a:t>.x</a:t>
            </a:r>
            <a:endParaRPr lang="en-US" sz="1600" dirty="0">
              <a:latin typeface="DejaVu Sans Mono" pitchFamily="49"/>
            </a:endParaRP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...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&gt;&gt;&gt; instance = </a:t>
            </a:r>
            <a:r>
              <a:rPr lang="en-US" sz="1600" dirty="0" err="1">
                <a:latin typeface="DejaVu Sans Mono" pitchFamily="49"/>
              </a:rPr>
              <a:t>myclass</a:t>
            </a:r>
            <a:r>
              <a:rPr lang="en-US" sz="1600" dirty="0">
                <a:latin typeface="DejaVu Sans Mono" pitchFamily="49"/>
              </a:rPr>
              <a:t>()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&gt;&gt;&gt; </a:t>
            </a:r>
            <a:r>
              <a:rPr lang="en-US" sz="1600" dirty="0" err="1">
                <a:latin typeface="DejaVu Sans Mono" pitchFamily="49"/>
              </a:rPr>
              <a:t>instance.get</a:t>
            </a:r>
            <a:r>
              <a:rPr lang="en-US" sz="1600" dirty="0">
                <a:latin typeface="DejaVu Sans Mono" pitchFamily="49"/>
              </a:rPr>
              <a:t>()</a:t>
            </a:r>
          </a:p>
          <a:p>
            <a:pPr lvl="0">
              <a:buNone/>
            </a:pPr>
            <a:r>
              <a:rPr lang="en-US" sz="1600" dirty="0">
                <a:solidFill>
                  <a:srgbClr val="004586"/>
                </a:solidFill>
                <a:latin typeface="DejaVu Sans Mono" pitchFamily="49"/>
              </a:rPr>
              <a:t>0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&gt;&gt;&gt; </a:t>
            </a:r>
            <a:r>
              <a:rPr lang="en-US" sz="1600" dirty="0" err="1">
                <a:latin typeface="DejaVu Sans Mono" pitchFamily="49"/>
              </a:rPr>
              <a:t>instance.increment</a:t>
            </a:r>
            <a:r>
              <a:rPr lang="en-US" sz="1600" dirty="0">
                <a:latin typeface="DejaVu Sans Mono" pitchFamily="49"/>
              </a:rPr>
              <a:t>()</a:t>
            </a:r>
          </a:p>
          <a:p>
            <a:pPr lvl="0">
              <a:buNone/>
            </a:pPr>
            <a:r>
              <a:rPr lang="en-US" sz="1600" dirty="0">
                <a:latin typeface="DejaVu Sans Mono" pitchFamily="49"/>
              </a:rPr>
              <a:t>&gt;&gt;&gt; </a:t>
            </a:r>
            <a:r>
              <a:rPr lang="en-US" sz="1600" dirty="0" err="1">
                <a:latin typeface="DejaVu Sans Mono" pitchFamily="49"/>
              </a:rPr>
              <a:t>instance.get</a:t>
            </a:r>
            <a:r>
              <a:rPr lang="en-US" sz="1600" dirty="0">
                <a:latin typeface="DejaVu Sans Mono" pitchFamily="49"/>
              </a:rPr>
              <a:t>()</a:t>
            </a:r>
          </a:p>
          <a:p>
            <a:pPr lvl="0">
              <a:buNone/>
            </a:pPr>
            <a:r>
              <a:rPr lang="en-US" sz="1600" dirty="0">
                <a:solidFill>
                  <a:srgbClr val="004586"/>
                </a:solidFill>
                <a:latin typeface="DejaVu Sans Mono" pitchFamily="49"/>
              </a:rPr>
              <a:t>1</a:t>
            </a:r>
          </a:p>
          <a:p>
            <a:pPr lvl="0">
              <a:buNone/>
            </a:pPr>
            <a:endParaRPr lang="en-US" sz="1600" dirty="0">
              <a:latin typeface="DejaVu Sans Mono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Iterators</a:t>
            </a:r>
            <a:r>
              <a:rPr lang="en-US"/>
              <a:t> and </a:t>
            </a:r>
            <a:r>
              <a:rPr lang="en-US">
                <a:solidFill>
                  <a:srgbClr val="000000"/>
                </a:solidFill>
              </a:rPr>
              <a:t>Generators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The power to create </a:t>
            </a:r>
            <a:r>
              <a:rPr lang="en-US">
                <a:solidFill>
                  <a:srgbClr val="C90016"/>
                </a:solidFill>
              </a:rPr>
              <a:t>your own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xrange</a:t>
            </a:r>
          </a:p>
          <a:p>
            <a:pPr lvl="0"/>
            <a:r>
              <a:rPr lang="en-US">
                <a:solidFill>
                  <a:srgbClr val="C90016"/>
                </a:solidFill>
                <a:latin typeface="DejaVu Sans" pitchFamily="32"/>
              </a:rPr>
              <a:t>Classes </a:t>
            </a:r>
            <a:r>
              <a:rPr lang="en-US">
                <a:latin typeface="DejaVu Sans" pitchFamily="32"/>
              </a:rPr>
              <a:t>with </a:t>
            </a:r>
            <a:r>
              <a:rPr lang="en-US">
                <a:solidFill>
                  <a:srgbClr val="333333"/>
                </a:solidFill>
                <a:latin typeface="DejaVu Sans  Mono" pitchFamily="49"/>
              </a:rPr>
              <a:t>next</a:t>
            </a:r>
            <a:r>
              <a:rPr lang="en-US">
                <a:latin typeface="DejaVu Sans  Mono" pitchFamily="49"/>
              </a:rPr>
              <a:t>()</a:t>
            </a:r>
            <a:r>
              <a:rPr lang="en-US">
                <a:latin typeface="DejaVu Sans" pitchFamily="32"/>
              </a:rPr>
              <a:t> and </a:t>
            </a:r>
            <a:r>
              <a:rPr lang="en-US">
                <a:solidFill>
                  <a:srgbClr val="333333"/>
                </a:solidFill>
                <a:latin typeface="DejaVu Sans  Mono" pitchFamily="49"/>
              </a:rPr>
              <a:t>__iter__()</a:t>
            </a:r>
            <a:r>
              <a:rPr lang="en-US">
                <a:latin typeface="DejaVu Sans" pitchFamily="32"/>
              </a:rPr>
              <a:t> methods</a:t>
            </a:r>
          </a:p>
          <a:p>
            <a:pPr lvl="1"/>
            <a:r>
              <a:rPr lang="en-US">
                <a:latin typeface="DejaVu Sans" pitchFamily="32"/>
              </a:rPr>
              <a:t>Then their </a:t>
            </a:r>
            <a:r>
              <a:rPr lang="en-US">
                <a:solidFill>
                  <a:srgbClr val="C90016"/>
                </a:solidFill>
                <a:latin typeface="DejaVu Sans" pitchFamily="32"/>
              </a:rPr>
              <a:t>instantiated objects</a:t>
            </a:r>
            <a:r>
              <a:rPr lang="en-US">
                <a:latin typeface="DejaVu Sans" pitchFamily="32"/>
              </a:rPr>
              <a:t> may be used as </a:t>
            </a:r>
            <a:r>
              <a:rPr lang="en-US">
                <a:solidFill>
                  <a:srgbClr val="C90016"/>
                </a:solidFill>
                <a:latin typeface="DejaVu Sans" pitchFamily="32"/>
              </a:rPr>
              <a:t>iterator objects</a:t>
            </a:r>
          </a:p>
          <a:p>
            <a:pPr lvl="0"/>
            <a:r>
              <a:rPr lang="en-US">
                <a:solidFill>
                  <a:srgbClr val="C90016"/>
                </a:solidFill>
                <a:latin typeface="DejaVu Sans" pitchFamily="32"/>
              </a:rPr>
              <a:t>Functions</a:t>
            </a:r>
            <a:r>
              <a:rPr lang="en-US">
                <a:latin typeface="DejaVu Sans" pitchFamily="32"/>
              </a:rPr>
              <a:t> can use the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 yield</a:t>
            </a:r>
            <a:r>
              <a:rPr lang="en-US">
                <a:latin typeface="DejaVu Sans" pitchFamily="32"/>
              </a:rPr>
              <a:t> keyword</a:t>
            </a:r>
          </a:p>
          <a:p>
            <a:pPr lvl="1"/>
            <a:r>
              <a:rPr lang="en-US">
                <a:solidFill>
                  <a:srgbClr val="C90016"/>
                </a:solidFill>
                <a:latin typeface="DejaVu Sans" pitchFamily="32"/>
              </a:rPr>
              <a:t>State is retained for successive yields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Iterator </a:t>
            </a:r>
            <a:r>
              <a:rPr lang="en-US"/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dirty="0">
                <a:latin typeface="DejaVu Sans Mono" pitchFamily="49"/>
              </a:rPr>
              <a:t>&gt;&gt;&gt; 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class</a:t>
            </a:r>
            <a:r>
              <a:rPr lang="en-US" dirty="0">
                <a:latin typeface="DejaVu Sans Mono" pitchFamily="49"/>
              </a:rPr>
              <a:t> </a:t>
            </a:r>
            <a:r>
              <a:rPr lang="en-US" dirty="0" err="1">
                <a:latin typeface="DejaVu Sans Mono" pitchFamily="49"/>
              </a:rPr>
              <a:t>myiter</a:t>
            </a:r>
            <a:r>
              <a:rPr lang="en-US" dirty="0">
                <a:latin typeface="DejaVu Sans Mono" pitchFamily="49"/>
              </a:rPr>
              <a:t>:</a:t>
            </a: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...     </a:t>
            </a:r>
            <a:r>
              <a:rPr lang="en-US" dirty="0" err="1">
                <a:solidFill>
                  <a:srgbClr val="333333"/>
                </a:solidFill>
                <a:latin typeface="DejaVu Sans Mono" pitchFamily="49"/>
              </a:rPr>
              <a:t>def</a:t>
            </a:r>
            <a:r>
              <a:rPr lang="en-US" dirty="0">
                <a:latin typeface="DejaVu Sans Mono" pitchFamily="49"/>
              </a:rPr>
              <a:t> __</a:t>
            </a:r>
            <a:r>
              <a:rPr lang="en-US" dirty="0" err="1">
                <a:latin typeface="DejaVu Sans Mono" pitchFamily="49"/>
              </a:rPr>
              <a:t>iter</a:t>
            </a:r>
            <a:r>
              <a:rPr lang="en-US" dirty="0">
                <a:latin typeface="DejaVu Sans Mono" pitchFamily="49"/>
              </a:rPr>
              <a:t>__(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self</a:t>
            </a:r>
            <a:r>
              <a:rPr lang="en-US" dirty="0">
                <a:latin typeface="DejaVu Sans Mono" pitchFamily="49"/>
              </a:rPr>
              <a:t>):</a:t>
            </a: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...             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return self</a:t>
            </a: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...     </a:t>
            </a:r>
            <a:r>
              <a:rPr lang="en-US" dirty="0" err="1">
                <a:solidFill>
                  <a:srgbClr val="333333"/>
                </a:solidFill>
                <a:latin typeface="DejaVu Sans Mono" pitchFamily="49"/>
              </a:rPr>
              <a:t>def</a:t>
            </a:r>
            <a:r>
              <a:rPr lang="en-US" dirty="0">
                <a:latin typeface="DejaVu Sans Mono" pitchFamily="49"/>
              </a:rPr>
              <a:t> next(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self</a:t>
            </a:r>
            <a:r>
              <a:rPr lang="en-US" dirty="0">
                <a:latin typeface="DejaVu Sans Mono" pitchFamily="49"/>
              </a:rPr>
              <a:t>):</a:t>
            </a: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...             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raise</a:t>
            </a:r>
            <a:r>
              <a:rPr lang="en-US" dirty="0">
                <a:latin typeface="DejaVu Sans Mono" pitchFamily="49"/>
              </a:rPr>
              <a:t> </a:t>
            </a:r>
            <a:r>
              <a:rPr lang="en-US" dirty="0" err="1">
                <a:solidFill>
                  <a:srgbClr val="C90016"/>
                </a:solidFill>
                <a:latin typeface="DejaVu Sans Mono" pitchFamily="49"/>
              </a:rPr>
              <a:t>StopIteration</a:t>
            </a:r>
            <a:endParaRPr lang="en-US" dirty="0">
              <a:solidFill>
                <a:srgbClr val="C90016"/>
              </a:solidFill>
              <a:latin typeface="DejaVu Sans Mono" pitchFamily="49"/>
            </a:endParaRP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...</a:t>
            </a: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&gt;&gt;&gt; 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for</a:t>
            </a:r>
            <a:r>
              <a:rPr lang="en-US" dirty="0">
                <a:latin typeface="DejaVu Sans Mono" pitchFamily="49"/>
              </a:rPr>
              <a:t> x 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in</a:t>
            </a:r>
            <a:r>
              <a:rPr lang="en-US" dirty="0">
                <a:latin typeface="DejaVu Sans Mono" pitchFamily="49"/>
              </a:rPr>
              <a:t> </a:t>
            </a:r>
            <a:r>
              <a:rPr lang="en-US" dirty="0" err="1">
                <a:latin typeface="DejaVu Sans Mono" pitchFamily="49"/>
              </a:rPr>
              <a:t>myiter</a:t>
            </a:r>
            <a:r>
              <a:rPr lang="en-US" dirty="0">
                <a:latin typeface="DejaVu Sans Mono" pitchFamily="49"/>
              </a:rPr>
              <a:t>():</a:t>
            </a: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...     </a:t>
            </a:r>
            <a:r>
              <a:rPr lang="en-US" dirty="0">
                <a:solidFill>
                  <a:srgbClr val="333333"/>
                </a:solidFill>
                <a:latin typeface="DejaVu Sans Mono" pitchFamily="49"/>
              </a:rPr>
              <a:t>print</a:t>
            </a:r>
            <a:r>
              <a:rPr lang="en-US" dirty="0">
                <a:latin typeface="DejaVu Sans Mono" pitchFamily="49"/>
              </a:rPr>
              <a:t> x</a:t>
            </a:r>
          </a:p>
          <a:p>
            <a:pPr lvl="0">
              <a:buNone/>
            </a:pPr>
            <a:r>
              <a:rPr lang="en-US" dirty="0">
                <a:latin typeface="DejaVu Sans Mono" pitchFamily="49"/>
              </a:rPr>
              <a:t>...</a:t>
            </a:r>
          </a:p>
          <a:p>
            <a:pPr lvl="0">
              <a:buNone/>
            </a:pPr>
            <a:endParaRPr lang="en-US" dirty="0">
              <a:latin typeface="DejaVu Sans Mono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Yield </a:t>
            </a:r>
            <a:r>
              <a:rPr lang="en-US"/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000" dirty="0">
                <a:latin typeface="DejaVu Sans Mono" pitchFamily="49"/>
              </a:rPr>
              <a:t>&gt;&gt;&gt; </a:t>
            </a:r>
            <a:r>
              <a:rPr lang="en-US" sz="2000" dirty="0" err="1">
                <a:solidFill>
                  <a:srgbClr val="333333"/>
                </a:solidFill>
                <a:latin typeface="DejaVu Sans Mono" pitchFamily="49"/>
              </a:rPr>
              <a:t>def</a:t>
            </a:r>
            <a:r>
              <a:rPr lang="en-US" sz="2000" dirty="0">
                <a:latin typeface="DejaVu Sans Mono" pitchFamily="49"/>
              </a:rPr>
              <a:t> </a:t>
            </a:r>
            <a:r>
              <a:rPr lang="en-US" sz="2000" dirty="0" err="1">
                <a:latin typeface="DejaVu Sans Mono" pitchFamily="49"/>
              </a:rPr>
              <a:t>myiter</a:t>
            </a:r>
            <a:r>
              <a:rPr lang="en-US" sz="2000" dirty="0">
                <a:latin typeface="DejaVu Sans Mono" pitchFamily="49"/>
              </a:rPr>
              <a:t>():</a:t>
            </a:r>
          </a:p>
          <a:p>
            <a:pPr lvl="0">
              <a:buNone/>
            </a:pPr>
            <a:r>
              <a:rPr lang="en-US" sz="2000" dirty="0">
                <a:latin typeface="DejaVu Sans Mono" pitchFamily="49"/>
              </a:rPr>
              <a:t>...     </a:t>
            </a:r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for </a:t>
            </a:r>
            <a:r>
              <a:rPr lang="en-US" sz="2000" dirty="0">
                <a:latin typeface="DejaVu Sans Mono" pitchFamily="49"/>
              </a:rPr>
              <a:t>x </a:t>
            </a:r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in</a:t>
            </a:r>
            <a:r>
              <a:rPr lang="en-US" sz="2000" dirty="0">
                <a:latin typeface="DejaVu Sans Mono" pitchFamily="49"/>
              </a:rPr>
              <a:t> [</a:t>
            </a:r>
            <a:r>
              <a:rPr lang="en-US" sz="2000" dirty="0">
                <a:solidFill>
                  <a:srgbClr val="004586"/>
                </a:solidFill>
                <a:latin typeface="DejaVu Sans Mono" pitchFamily="49"/>
              </a:rPr>
              <a:t>1</a:t>
            </a:r>
            <a:r>
              <a:rPr lang="en-US" sz="2000" dirty="0">
                <a:latin typeface="DejaVu Sans Mono" pitchFamily="49"/>
              </a:rPr>
              <a:t>, </a:t>
            </a:r>
            <a:r>
              <a:rPr lang="en-US" sz="2000" dirty="0">
                <a:solidFill>
                  <a:srgbClr val="004586"/>
                </a:solidFill>
                <a:latin typeface="DejaVu Sans Mono" pitchFamily="49"/>
              </a:rPr>
              <a:t>2</a:t>
            </a:r>
            <a:r>
              <a:rPr lang="en-US" sz="2000" dirty="0">
                <a:latin typeface="DejaVu Sans Mono" pitchFamily="49"/>
              </a:rPr>
              <a:t>, </a:t>
            </a:r>
            <a:r>
              <a:rPr lang="en-US" sz="2000" dirty="0">
                <a:solidFill>
                  <a:srgbClr val="004586"/>
                </a:solidFill>
                <a:latin typeface="DejaVu Sans Mono" pitchFamily="49"/>
              </a:rPr>
              <a:t>3</a:t>
            </a:r>
            <a:r>
              <a:rPr lang="en-US" sz="2000" dirty="0">
                <a:latin typeface="DejaVu Sans Mono" pitchFamily="49"/>
              </a:rPr>
              <a:t>, </a:t>
            </a:r>
            <a:r>
              <a:rPr lang="en-US" sz="2000" dirty="0">
                <a:solidFill>
                  <a:srgbClr val="004586"/>
                </a:solidFill>
                <a:latin typeface="DejaVu Sans Mono" pitchFamily="49"/>
              </a:rPr>
              <a:t>4</a:t>
            </a:r>
            <a:r>
              <a:rPr lang="en-US" sz="2000" dirty="0">
                <a:latin typeface="DejaVu Sans Mono" pitchFamily="49"/>
              </a:rPr>
              <a:t>, </a:t>
            </a:r>
            <a:r>
              <a:rPr lang="en-US" sz="2000" dirty="0">
                <a:solidFill>
                  <a:srgbClr val="004586"/>
                </a:solidFill>
                <a:latin typeface="DejaVu Sans Mono" pitchFamily="49"/>
              </a:rPr>
              <a:t>5</a:t>
            </a:r>
            <a:r>
              <a:rPr lang="en-US" sz="2000" dirty="0">
                <a:latin typeface="DejaVu Sans Mono" pitchFamily="49"/>
              </a:rPr>
              <a:t>]:</a:t>
            </a:r>
          </a:p>
          <a:p>
            <a:pPr lvl="0">
              <a:buNone/>
            </a:pPr>
            <a:r>
              <a:rPr lang="en-US" sz="2000" dirty="0">
                <a:latin typeface="DejaVu Sans Mono" pitchFamily="49"/>
              </a:rPr>
              <a:t>...             </a:t>
            </a:r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yield</a:t>
            </a:r>
            <a:r>
              <a:rPr lang="en-US" sz="2000" dirty="0">
                <a:latin typeface="DejaVu Sans Mono" pitchFamily="49"/>
              </a:rPr>
              <a:t> x</a:t>
            </a:r>
          </a:p>
          <a:p>
            <a:pPr lvl="0">
              <a:buNone/>
            </a:pPr>
            <a:r>
              <a:rPr lang="en-US" sz="2000" dirty="0">
                <a:latin typeface="DejaVu Sans Mono" pitchFamily="49"/>
              </a:rPr>
              <a:t>...</a:t>
            </a:r>
          </a:p>
          <a:p>
            <a:pPr lvl="0">
              <a:buNone/>
            </a:pPr>
            <a:r>
              <a:rPr lang="en-US" sz="2000" dirty="0">
                <a:latin typeface="DejaVu Sans Mono" pitchFamily="49"/>
              </a:rPr>
              <a:t>&gt;&gt;&gt; </a:t>
            </a:r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for</a:t>
            </a:r>
            <a:r>
              <a:rPr lang="en-US" sz="2000" dirty="0">
                <a:latin typeface="DejaVu Sans Mono" pitchFamily="49"/>
              </a:rPr>
              <a:t> x </a:t>
            </a:r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in</a:t>
            </a:r>
            <a:r>
              <a:rPr lang="en-US" sz="2000" dirty="0">
                <a:latin typeface="DejaVu Sans Mono" pitchFamily="49"/>
              </a:rPr>
              <a:t> </a:t>
            </a:r>
            <a:r>
              <a:rPr lang="en-US" sz="2000" dirty="0" err="1">
                <a:latin typeface="DejaVu Sans Mono" pitchFamily="49"/>
              </a:rPr>
              <a:t>myiter</a:t>
            </a:r>
            <a:r>
              <a:rPr lang="en-US" sz="2000" dirty="0">
                <a:latin typeface="DejaVu Sans Mono" pitchFamily="49"/>
              </a:rPr>
              <a:t>():</a:t>
            </a:r>
          </a:p>
          <a:p>
            <a:pPr lvl="0">
              <a:buNone/>
            </a:pPr>
            <a:r>
              <a:rPr lang="en-US" sz="2000" dirty="0">
                <a:latin typeface="DejaVu Sans Mono" pitchFamily="49"/>
              </a:rPr>
              <a:t>...     </a:t>
            </a:r>
            <a:r>
              <a:rPr lang="en-US" sz="2000" dirty="0">
                <a:solidFill>
                  <a:srgbClr val="333333"/>
                </a:solidFill>
                <a:latin typeface="DejaVu Sans Mono" pitchFamily="49"/>
              </a:rPr>
              <a:t>print</a:t>
            </a:r>
            <a:r>
              <a:rPr lang="en-US" sz="2000" dirty="0">
                <a:latin typeface="DejaVu Sans Mono" pitchFamily="49"/>
              </a:rPr>
              <a:t> x</a:t>
            </a:r>
          </a:p>
          <a:p>
            <a:pPr lvl="0">
              <a:buNone/>
            </a:pPr>
            <a:r>
              <a:rPr lang="en-US" sz="2000" dirty="0">
                <a:latin typeface="DejaVu Sans Mono" pitchFamily="49"/>
              </a:rPr>
              <a:t>...</a:t>
            </a:r>
          </a:p>
          <a:p>
            <a:pPr lvl="0">
              <a:buNone/>
            </a:pPr>
            <a:r>
              <a:rPr lang="en-US" sz="2000" dirty="0">
                <a:solidFill>
                  <a:srgbClr val="C90016"/>
                </a:solidFill>
                <a:latin typeface="DejaVu Sans Mono" pitchFamily="49"/>
              </a:rPr>
              <a:t>1</a:t>
            </a:r>
          </a:p>
          <a:p>
            <a:pPr lvl="0">
              <a:buNone/>
            </a:pPr>
            <a:r>
              <a:rPr lang="en-US" sz="2000" dirty="0">
                <a:solidFill>
                  <a:srgbClr val="C90016"/>
                </a:solidFill>
                <a:latin typeface="DejaVu Sans Mono" pitchFamily="49"/>
              </a:rPr>
              <a:t>2</a:t>
            </a:r>
          </a:p>
          <a:p>
            <a:pPr lvl="0">
              <a:buNone/>
            </a:pPr>
            <a:r>
              <a:rPr lang="en-US" sz="2000" dirty="0">
                <a:solidFill>
                  <a:srgbClr val="C90016"/>
                </a:solidFill>
                <a:latin typeface="DejaVu Sans Mono" pitchFamily="49"/>
              </a:rPr>
              <a:t>3</a:t>
            </a:r>
          </a:p>
          <a:p>
            <a:pPr lvl="0">
              <a:buNone/>
            </a:pPr>
            <a:r>
              <a:rPr lang="en-US" sz="2000" dirty="0">
                <a:solidFill>
                  <a:srgbClr val="C90016"/>
                </a:solidFill>
                <a:latin typeface="DejaVu Sans Mono" pitchFamily="49"/>
              </a:rPr>
              <a:t>4</a:t>
            </a:r>
          </a:p>
          <a:p>
            <a:pPr lvl="0">
              <a:buNone/>
            </a:pPr>
            <a:r>
              <a:rPr lang="en-US" sz="2000" dirty="0">
                <a:solidFill>
                  <a:srgbClr val="C90016"/>
                </a:solidFill>
                <a:latin typeface="DejaVu Sans Mono" pitchFamily="49"/>
              </a:rPr>
              <a:t>5</a:t>
            </a:r>
          </a:p>
          <a:p>
            <a:pPr lvl="0">
              <a:buNone/>
            </a:pPr>
            <a:endParaRPr lang="en-US" sz="2000" dirty="0">
              <a:latin typeface="DejaVu Sans Mono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Exceptions: </a:t>
            </a:r>
            <a:r>
              <a:rPr lang="en-US">
                <a:solidFill>
                  <a:srgbClr val="000000"/>
                </a:solidFill>
              </a:rPr>
              <a:t>Except and Finally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try...except</a:t>
            </a:r>
          </a:p>
          <a:p>
            <a:pPr lvl="1"/>
            <a:r>
              <a:rPr lang="en-US"/>
              <a:t>Often enough for most tasks</a:t>
            </a:r>
          </a:p>
          <a:p>
            <a:pPr lvl="1"/>
            <a:r>
              <a:rPr lang="en-US">
                <a:solidFill>
                  <a:srgbClr val="C90016"/>
                </a:solidFill>
              </a:rPr>
              <a:t>Multiple exceptions</a:t>
            </a:r>
            <a:r>
              <a:rPr lang="en-US"/>
              <a:t> in one except</a:t>
            </a:r>
          </a:p>
          <a:p>
            <a:pPr lvl="1"/>
            <a:r>
              <a:rPr lang="en-US"/>
              <a:t>Or </a:t>
            </a:r>
            <a:r>
              <a:rPr lang="en-US">
                <a:solidFill>
                  <a:srgbClr val="C90016"/>
                </a:solidFill>
              </a:rPr>
              <a:t>one except per exception</a:t>
            </a:r>
            <a:r>
              <a:rPr lang="en-US"/>
              <a:t> type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try...except...finally</a:t>
            </a:r>
          </a:p>
          <a:p>
            <a:pPr lvl="1"/>
            <a:r>
              <a:rPr lang="en-US">
                <a:solidFill>
                  <a:srgbClr val="333333"/>
                </a:solidFill>
                <a:latin typeface="DejaVu Sans Mono" pitchFamily="49"/>
              </a:rPr>
              <a:t>finally</a:t>
            </a:r>
            <a:r>
              <a:rPr lang="en-US"/>
              <a:t> executed on the way out, cleanup handler</a:t>
            </a:r>
          </a:p>
          <a:p>
            <a:pPr lvl="1"/>
            <a:r>
              <a:rPr lang="en-US"/>
              <a:t>Also on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return</a:t>
            </a:r>
            <a:r>
              <a:rPr lang="en-US">
                <a:latin typeface="DejaVu Sans Mono" pitchFamily="49"/>
              </a:rPr>
              <a:t>,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break</a:t>
            </a:r>
            <a:r>
              <a:rPr lang="en-US">
                <a:latin typeface="DejaVu Sans Mono" pitchFamily="49"/>
              </a:rPr>
              <a:t>,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continue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Exceptions: </a:t>
            </a:r>
            <a:r>
              <a:rPr lang="en-US">
                <a:solidFill>
                  <a:srgbClr val="000000"/>
                </a:solidFill>
              </a:rPr>
              <a:t>In Practice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800" dirty="0">
                <a:latin typeface="DejaVu Sans Mono" pitchFamily="49"/>
              </a:rPr>
              <a:t>&gt;&gt;&gt; </a:t>
            </a:r>
            <a:r>
              <a:rPr lang="en-US" sz="2800" dirty="0">
                <a:solidFill>
                  <a:srgbClr val="333333"/>
                </a:solidFill>
                <a:latin typeface="DejaVu Sans Mono" pitchFamily="49"/>
              </a:rPr>
              <a:t>try</a:t>
            </a:r>
            <a:r>
              <a:rPr lang="en-US" sz="2800" dirty="0">
                <a:latin typeface="DejaVu Sans Mono" pitchFamily="49"/>
              </a:rPr>
              <a:t>:</a:t>
            </a:r>
          </a:p>
          <a:p>
            <a:pPr lvl="0">
              <a:buNone/>
            </a:pPr>
            <a:r>
              <a:rPr lang="en-US" sz="2800" dirty="0">
                <a:latin typeface="DejaVu Sans Mono" pitchFamily="49"/>
              </a:rPr>
              <a:t>...     </a:t>
            </a:r>
            <a:r>
              <a:rPr lang="en-US" sz="2800" dirty="0">
                <a:solidFill>
                  <a:srgbClr val="333333"/>
                </a:solidFill>
                <a:latin typeface="DejaVu Sans Mono" pitchFamily="49"/>
              </a:rPr>
              <a:t>open</a:t>
            </a:r>
            <a:r>
              <a:rPr lang="en-US" sz="2800" dirty="0">
                <a:latin typeface="DejaVu Sans Mono" pitchFamily="49"/>
              </a:rPr>
              <a:t>(</a:t>
            </a:r>
            <a:r>
              <a:rPr lang="en-US" sz="2800" dirty="0">
                <a:solidFill>
                  <a:srgbClr val="004586"/>
                </a:solidFill>
                <a:latin typeface="DejaVu Sans Mono" pitchFamily="49"/>
              </a:rPr>
              <a:t>'test.txt'</a:t>
            </a:r>
            <a:r>
              <a:rPr lang="en-US" sz="2800" dirty="0">
                <a:latin typeface="DejaVu Sans Mono" pitchFamily="49"/>
              </a:rPr>
              <a:t>, </a:t>
            </a:r>
            <a:r>
              <a:rPr lang="en-US" sz="2800" dirty="0">
                <a:solidFill>
                  <a:srgbClr val="004586"/>
                </a:solidFill>
                <a:latin typeface="DejaVu Sans Mono" pitchFamily="49"/>
              </a:rPr>
              <a:t>'r'</a:t>
            </a:r>
            <a:r>
              <a:rPr lang="en-US" sz="2800" dirty="0">
                <a:latin typeface="DejaVu Sans Mono" pitchFamily="49"/>
              </a:rPr>
              <a:t>)</a:t>
            </a:r>
          </a:p>
          <a:p>
            <a:pPr lvl="0">
              <a:buNone/>
            </a:pPr>
            <a:r>
              <a:rPr lang="en-US" sz="2800" dirty="0">
                <a:latin typeface="DejaVu Sans Mono" pitchFamily="49"/>
              </a:rPr>
              <a:t>... </a:t>
            </a:r>
            <a:r>
              <a:rPr lang="en-US" sz="2800" dirty="0">
                <a:solidFill>
                  <a:srgbClr val="333333"/>
                </a:solidFill>
                <a:latin typeface="DejaVu Sans Mono" pitchFamily="49"/>
              </a:rPr>
              <a:t>except</a:t>
            </a:r>
            <a:r>
              <a:rPr lang="en-US" sz="2800" dirty="0">
                <a:latin typeface="DejaVu Sans Mono" pitchFamily="49"/>
              </a:rPr>
              <a:t> </a:t>
            </a:r>
            <a:r>
              <a:rPr lang="en-US" sz="2800" dirty="0" err="1">
                <a:solidFill>
                  <a:srgbClr val="C90016"/>
                </a:solidFill>
                <a:latin typeface="DejaVu Sans Mono" pitchFamily="49"/>
              </a:rPr>
              <a:t>IOError</a:t>
            </a:r>
            <a:r>
              <a:rPr lang="en-US" sz="2800" dirty="0">
                <a:latin typeface="DejaVu Sans Mono" pitchFamily="49"/>
              </a:rPr>
              <a:t>:</a:t>
            </a:r>
          </a:p>
          <a:p>
            <a:pPr lvl="0">
              <a:buNone/>
            </a:pPr>
            <a:r>
              <a:rPr lang="en-US" sz="2800" dirty="0">
                <a:latin typeface="DejaVu Sans Mono" pitchFamily="49"/>
              </a:rPr>
              <a:t>...     </a:t>
            </a:r>
            <a:r>
              <a:rPr lang="en-US" sz="2800" dirty="0">
                <a:solidFill>
                  <a:srgbClr val="333333"/>
                </a:solidFill>
                <a:latin typeface="DejaVu Sans Mono" pitchFamily="49"/>
              </a:rPr>
              <a:t>print</a:t>
            </a:r>
            <a:r>
              <a:rPr lang="en-US" sz="2800" dirty="0">
                <a:latin typeface="DejaVu Sans Mono" pitchFamily="49"/>
              </a:rPr>
              <a:t> </a:t>
            </a:r>
            <a:r>
              <a:rPr lang="en-US" sz="2800" dirty="0">
                <a:solidFill>
                  <a:srgbClr val="004586"/>
                </a:solidFill>
                <a:latin typeface="DejaVu Sans Mono" pitchFamily="49"/>
              </a:rPr>
              <a:t>'error'</a:t>
            </a:r>
          </a:p>
          <a:p>
            <a:pPr lvl="0">
              <a:buNone/>
            </a:pPr>
            <a:r>
              <a:rPr lang="en-US" sz="2800" dirty="0">
                <a:latin typeface="DejaVu Sans Mono" pitchFamily="49"/>
              </a:rPr>
              <a:t>... </a:t>
            </a:r>
            <a:r>
              <a:rPr lang="en-US" sz="2800" dirty="0">
                <a:solidFill>
                  <a:srgbClr val="333333"/>
                </a:solidFill>
                <a:latin typeface="DejaVu Sans Mono" pitchFamily="49"/>
              </a:rPr>
              <a:t>finally</a:t>
            </a:r>
            <a:r>
              <a:rPr lang="en-US" sz="2800" dirty="0">
                <a:latin typeface="DejaVu Sans Mono" pitchFamily="49"/>
              </a:rPr>
              <a:t>:</a:t>
            </a:r>
          </a:p>
          <a:p>
            <a:pPr lvl="0">
              <a:buNone/>
            </a:pPr>
            <a:r>
              <a:rPr lang="en-US" sz="2800" dirty="0">
                <a:latin typeface="DejaVu Sans Mono" pitchFamily="49"/>
              </a:rPr>
              <a:t>...     </a:t>
            </a:r>
            <a:r>
              <a:rPr lang="en-US" sz="2800" dirty="0">
                <a:solidFill>
                  <a:srgbClr val="333333"/>
                </a:solidFill>
                <a:latin typeface="DejaVu Sans Mono" pitchFamily="49"/>
              </a:rPr>
              <a:t>print</a:t>
            </a:r>
            <a:r>
              <a:rPr lang="en-US" sz="2800" dirty="0">
                <a:latin typeface="DejaVu Sans Mono" pitchFamily="49"/>
              </a:rPr>
              <a:t> </a:t>
            </a:r>
            <a:r>
              <a:rPr lang="en-US" sz="2800" dirty="0">
                <a:solidFill>
                  <a:srgbClr val="004586"/>
                </a:solidFill>
                <a:latin typeface="DejaVu Sans Mono" pitchFamily="49"/>
              </a:rPr>
              <a:t>'code that is guaranteed to run'</a:t>
            </a:r>
          </a:p>
          <a:p>
            <a:pPr lvl="0">
              <a:buNone/>
            </a:pPr>
            <a:r>
              <a:rPr lang="en-US" sz="2800" dirty="0">
                <a:latin typeface="DejaVu Sans Mono" pitchFamily="49"/>
              </a:rPr>
              <a:t>...</a:t>
            </a:r>
          </a:p>
          <a:p>
            <a:pPr lvl="0">
              <a:buNone/>
            </a:pPr>
            <a:r>
              <a:rPr lang="en-US" sz="2800" dirty="0">
                <a:solidFill>
                  <a:srgbClr val="C90016"/>
                </a:solidFill>
                <a:latin typeface="DejaVu Sans Mono" pitchFamily="49"/>
              </a:rPr>
              <a:t>error</a:t>
            </a:r>
          </a:p>
          <a:p>
            <a:pPr lvl="0">
              <a:buNone/>
            </a:pPr>
            <a:r>
              <a:rPr lang="en-US" sz="2800" dirty="0">
                <a:solidFill>
                  <a:srgbClr val="C90016"/>
                </a:solidFill>
                <a:latin typeface="DejaVu Sans Mono" pitchFamily="49"/>
              </a:rPr>
              <a:t>code that is guaranteed to run</a:t>
            </a:r>
          </a:p>
          <a:p>
            <a:pPr lvl="0">
              <a:buNone/>
            </a:pPr>
            <a:endParaRPr lang="en-US" sz="2800" dirty="0">
              <a:latin typeface="DejaVu Sans Mono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Exceptions: </a:t>
            </a:r>
            <a:r>
              <a:rPr lang="en-US">
                <a:solidFill>
                  <a:srgbClr val="000000"/>
                </a:solidFill>
              </a:rPr>
              <a:t>Making Them...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latin typeface="DejaVu Sans Mono" pitchFamily="49"/>
              </a:rPr>
              <a:t>&gt;&gt;&gt;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raise</a:t>
            </a:r>
            <a:r>
              <a:rPr lang="en-US" sz="2400">
                <a:latin typeface="DejaVu Sans Mono" pitchFamily="49"/>
              </a:rPr>
              <a:t> </a:t>
            </a:r>
            <a:r>
              <a:rPr lang="en-US" sz="2400">
                <a:solidFill>
                  <a:srgbClr val="C90016"/>
                </a:solidFill>
                <a:latin typeface="DejaVu Sans Mono" pitchFamily="49"/>
              </a:rPr>
              <a:t>ValueError</a:t>
            </a:r>
          </a:p>
          <a:p>
            <a:pPr lvl="0">
              <a:buNone/>
            </a:pPr>
            <a:r>
              <a:rPr lang="en-US" sz="2400">
                <a:latin typeface="DejaVu Sans Mono" pitchFamily="49"/>
              </a:rPr>
              <a:t>Traceback (most recent call last):</a:t>
            </a:r>
          </a:p>
          <a:p>
            <a:pPr lvl="0">
              <a:buNone/>
            </a:pPr>
            <a:r>
              <a:rPr lang="en-US" sz="2400">
                <a:latin typeface="DejaVu Sans Mono" pitchFamily="49"/>
              </a:rPr>
              <a:t>  File "&lt;stdin&gt;", line 1, in &lt;module&gt;</a:t>
            </a:r>
          </a:p>
          <a:p>
            <a:pPr lvl="0">
              <a:buNone/>
            </a:pPr>
            <a:r>
              <a:rPr lang="en-US" sz="2400">
                <a:solidFill>
                  <a:srgbClr val="C90016"/>
                </a:solidFill>
                <a:latin typeface="DejaVu Sans Mono" pitchFamily="49"/>
              </a:rPr>
              <a:t>ValueError</a:t>
            </a:r>
          </a:p>
          <a:p>
            <a:pPr lvl="0">
              <a:buNone/>
            </a:pPr>
            <a:endParaRPr lang="en-US" sz="2400">
              <a:latin typeface="DejaVu Sans Mono" pitchFamily="4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447800"/>
            <a:ext cx="8232120" cy="1038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 Mono" pitchFamily="49"/>
                <a:ea typeface="DejaVu Sans" pitchFamily="2"/>
                <a:cs typeface="DejaVu Sans" pitchFamily="2"/>
              </a:rPr>
              <a:t>raise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 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special classes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 you have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with meaningful names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28600" y="346320"/>
            <a:ext cx="9601200" cy="63669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>
                <a:solidFill>
                  <a:srgbClr val="333333"/>
                </a:solidFill>
              </a:rPr>
              <a:t>Let's do this.</a:t>
            </a:r>
          </a:p>
          <a:p>
            <a:pPr marL="0" lvl="0" indent="0" algn="ctr">
              <a:buNone/>
            </a:pPr>
            <a:r>
              <a:rPr lang="en-US">
                <a:solidFill>
                  <a:srgbClr val="000000"/>
                </a:solidFill>
              </a:rPr>
              <a:t>One at a time.</a:t>
            </a:r>
          </a:p>
          <a:p>
            <a:pPr marL="0" lvl="0" indent="0" algn="ctr">
              <a:buNone/>
            </a:pPr>
            <a:endParaRPr lang="en-US"/>
          </a:p>
          <a:p>
            <a:pPr marL="0" lvl="1" indent="0" algn="ctr">
              <a:buNone/>
            </a:pPr>
            <a:r>
              <a:rPr lang="en-US" sz="3200">
                <a:solidFill>
                  <a:srgbClr val="C90016"/>
                </a:solidFill>
              </a:rPr>
              <a:t>All your pseudo-code are belong to Python</a:t>
            </a:r>
          </a:p>
          <a:p>
            <a:pPr marL="0" lvl="1" indent="0" algn="ctr">
              <a:buNone/>
            </a:pPr>
            <a:endParaRPr lang="en-US" sz="3200">
              <a:solidFill>
                <a:srgbClr val="C90016"/>
              </a:solidFill>
            </a:endParaRPr>
          </a:p>
          <a:p>
            <a:pPr marL="0" lvl="1" indent="0" algn="ctr">
              <a:buNone/>
            </a:pPr>
            <a:endParaRPr lang="en-US" sz="3200">
              <a:solidFill>
                <a:srgbClr val="C9001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DejaVu Sans Mono" pitchFamily="49"/>
              </a:rPr>
              <a:t>with</a:t>
            </a:r>
            <a:r>
              <a:rPr lang="en-US"/>
              <a:t>: </a:t>
            </a:r>
            <a:r>
              <a:rPr lang="en-US">
                <a:solidFill>
                  <a:srgbClr val="000000"/>
                </a:solidFill>
              </a:rPr>
              <a:t>Better IO in Practice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with</a:t>
            </a:r>
            <a:r>
              <a:rPr lang="en-US"/>
              <a:t> keyword uses __enter__ and __exit__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__exit__ executes no matter what</a:t>
            </a:r>
          </a:p>
          <a:p>
            <a:pPr lvl="0"/>
            <a:r>
              <a:rPr lang="en-US"/>
              <a:t>Only lives for a block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Better semantics</a:t>
            </a:r>
          </a:p>
          <a:p>
            <a:pPr lvl="1"/>
            <a:r>
              <a:rPr lang="en-US" sz="3200"/>
              <a:t>Definitely closing file descriptors etc.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Replaces standard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try</a:t>
            </a:r>
            <a:r>
              <a:rPr lang="en-US"/>
              <a:t>/</a:t>
            </a:r>
            <a:r>
              <a:rPr lang="en-US">
                <a:solidFill>
                  <a:srgbClr val="333333"/>
                </a:solidFill>
                <a:latin typeface="DejaVu Sans Mono" pitchFamily="49"/>
              </a:rPr>
              <a:t>finally</a:t>
            </a:r>
            <a:r>
              <a:rPr lang="en-US"/>
              <a:t> blocks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Uhmmm (Python &lt; 2.5):</a:t>
            </a:r>
          </a:p>
          <a:p>
            <a:pPr lvl="1"/>
            <a:r>
              <a:rPr lang="en-US" sz="2200">
                <a:solidFill>
                  <a:srgbClr val="333333"/>
                </a:solidFill>
                <a:latin typeface="DejaVu Sans Mono" pitchFamily="49"/>
              </a:rPr>
              <a:t>from</a:t>
            </a:r>
            <a:r>
              <a:rPr lang="en-US" sz="2200">
                <a:latin typeface="DejaVu Sans Mono" pitchFamily="49"/>
              </a:rPr>
              <a:t> __future__ </a:t>
            </a:r>
            <a:r>
              <a:rPr lang="en-US" sz="2200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 sz="2200">
                <a:latin typeface="DejaVu Sans Mono" pitchFamily="49"/>
              </a:rPr>
              <a:t> with_statement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DejaVu Sans Mono" pitchFamily="49"/>
              </a:rPr>
              <a:t>with</a:t>
            </a:r>
            <a:r>
              <a:rPr lang="en-US"/>
              <a:t>: </a:t>
            </a:r>
            <a:r>
              <a:rPr lang="en-US">
                <a:solidFill>
                  <a:srgbClr val="000000"/>
                </a:solidFill>
              </a:rPr>
              <a:t>Better IO in Practice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498996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2400">
                <a:latin typeface="DejaVu Sans Mono" pitchFamily="49"/>
              </a:rPr>
              <a:t>&gt;&gt;&gt;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with open</a:t>
            </a:r>
            <a:r>
              <a:rPr lang="en-US" sz="2400">
                <a:latin typeface="DejaVu Sans Mono" pitchFamily="49"/>
              </a:rPr>
              <a:t>(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'test.txt'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'r'</a:t>
            </a:r>
            <a:r>
              <a:rPr lang="en-US" sz="2400">
                <a:latin typeface="DejaVu Sans Mono" pitchFamily="49"/>
              </a:rPr>
              <a:t>) </a:t>
            </a: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as</a:t>
            </a:r>
            <a:r>
              <a:rPr lang="en-US" sz="2400">
                <a:latin typeface="DejaVu Sans Mono" pitchFamily="49"/>
              </a:rPr>
              <a:t> f:</a:t>
            </a:r>
          </a:p>
          <a:p>
            <a:pPr marL="0" lvl="0" indent="0" algn="l">
              <a:buNone/>
            </a:pPr>
            <a:r>
              <a:rPr lang="en-US" sz="2400">
                <a:latin typeface="DejaVu Sans Mono" pitchFamily="49"/>
              </a:rPr>
              <a:t>...     f.read()</a:t>
            </a:r>
          </a:p>
          <a:p>
            <a:pPr marL="0" lvl="0" indent="0" algn="l">
              <a:buNone/>
            </a:pPr>
            <a:r>
              <a:rPr lang="en-US" sz="2400">
                <a:latin typeface="DejaVu Sans Mono" pitchFamily="49"/>
              </a:rPr>
              <a:t>...</a:t>
            </a:r>
          </a:p>
          <a:p>
            <a:pPr marL="0" lvl="0" indent="0" algn="l">
              <a:buNone/>
            </a:pPr>
            <a:r>
              <a:rPr lang="en-US" sz="2400">
                <a:latin typeface="DejaVu Sans Mono" pitchFamily="49"/>
              </a:rPr>
              <a:t>Traceback (most recent call last):</a:t>
            </a:r>
          </a:p>
          <a:p>
            <a:pPr marL="0" lvl="0" indent="0" algn="l">
              <a:buNone/>
            </a:pPr>
            <a:r>
              <a:rPr lang="en-US" sz="2400">
                <a:latin typeface="DejaVu Sans Mono" pitchFamily="49"/>
              </a:rPr>
              <a:t>  File "&lt;stdin&gt;", line 1, in &lt;module&gt;</a:t>
            </a:r>
          </a:p>
          <a:p>
            <a:pPr marL="0" lvl="0" indent="0" algn="l">
              <a:buNone/>
            </a:pPr>
            <a:r>
              <a:rPr lang="en-US" sz="2400">
                <a:solidFill>
                  <a:srgbClr val="C90016"/>
                </a:solidFill>
                <a:latin typeface="DejaVu Sans Mono" pitchFamily="49"/>
              </a:rPr>
              <a:t>IOError: [Errno 2] No such file or directory: 'test.txt'</a:t>
            </a:r>
          </a:p>
          <a:p>
            <a:pPr marL="0" lvl="0" indent="0" algn="l">
              <a:buNone/>
            </a:pPr>
            <a:endParaRPr lang="en-US" sz="2400">
              <a:latin typeface="DejaVu Sans Mono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Writing </a:t>
            </a:r>
            <a:r>
              <a:rPr lang="en-US">
                <a:solidFill>
                  <a:srgbClr val="000000"/>
                </a:solidFill>
              </a:rPr>
              <a:t>Tests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9040"/>
            <a:ext cx="982980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>
                <a:latin typeface="DejaVu Sans Mono" pitchFamily="49"/>
              </a:rPr>
              <a:t> doctest</a:t>
            </a:r>
          </a:p>
          <a:p>
            <a:pPr lvl="1"/>
            <a:r>
              <a:rPr lang="en-US">
                <a:solidFill>
                  <a:srgbClr val="C90016"/>
                </a:solidFill>
                <a:latin typeface="DejaVu Sans"/>
              </a:rPr>
              <a:t>Dynamically finds tests</a:t>
            </a:r>
            <a:r>
              <a:rPr lang="en-US">
                <a:latin typeface="DejaVu Sans"/>
              </a:rPr>
              <a:t> in your documentation!</a:t>
            </a:r>
          </a:p>
          <a:p>
            <a:pPr lvl="1"/>
            <a:r>
              <a:rPr lang="en-US">
                <a:latin typeface="DejaVu Sans"/>
              </a:rPr>
              <a:t>Check examples in </a:t>
            </a:r>
            <a:r>
              <a:rPr lang="en-US">
                <a:solidFill>
                  <a:srgbClr val="C90016"/>
                </a:solidFill>
                <a:latin typeface="DejaVu Sans"/>
              </a:rPr>
              <a:t>docstrings</a:t>
            </a:r>
          </a:p>
          <a:p>
            <a:pPr lvl="0"/>
            <a:r>
              <a:rPr lang="en-US">
                <a:solidFill>
                  <a:srgbClr val="333333"/>
                </a:solidFill>
                <a:latin typeface="DejaVu Sans Mono" pitchFamily="49"/>
              </a:rPr>
              <a:t>import</a:t>
            </a:r>
            <a:r>
              <a:rPr lang="en-US">
                <a:latin typeface="DejaVu Sans Mono" pitchFamily="49"/>
              </a:rPr>
              <a:t> unittest</a:t>
            </a:r>
          </a:p>
          <a:p>
            <a:pPr lvl="1"/>
            <a:r>
              <a:rPr lang="en-US">
                <a:latin typeface="DejaVu Sans"/>
              </a:rPr>
              <a:t>Test whole programs or APIs </a:t>
            </a:r>
            <a:r>
              <a:rPr lang="en-US">
                <a:solidFill>
                  <a:srgbClr val="C90016"/>
                </a:solidFill>
                <a:latin typeface="DejaVu Sans"/>
              </a:rPr>
              <a:t>or other programs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Writing </a:t>
            </a:r>
            <a:r>
              <a:rPr lang="en-US">
                <a:solidFill>
                  <a:srgbClr val="000000"/>
                </a:solidFill>
              </a:rPr>
              <a:t>Documentation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9040"/>
            <a:ext cx="9829800" cy="498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PEP 257 -- Docstring Conventions</a:t>
            </a:r>
          </a:p>
          <a:p>
            <a:pPr lvl="0"/>
            <a:r>
              <a:rPr lang="en-US">
                <a:solidFill>
                  <a:srgbClr val="FFB515"/>
                </a:solidFill>
                <a:hlinkClick r:id="rId3"/>
              </a:rPr>
              <a:t>http://www.python.org/dev/peps/pep-0257/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Sphinx – Python Documentation Generator</a:t>
            </a:r>
          </a:p>
          <a:p>
            <a:pPr lvl="0"/>
            <a:r>
              <a:rPr lang="en-US">
                <a:solidFill>
                  <a:srgbClr val="FFB515"/>
                </a:solidFill>
                <a:hlinkClick r:id="rId4"/>
              </a:rPr>
              <a:t>http://sphinx.pocoo.org/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Pythonic </a:t>
            </a:r>
            <a:r>
              <a:rPr lang="en-US">
                <a:solidFill>
                  <a:srgbClr val="000000"/>
                </a:solidFill>
              </a:rPr>
              <a:t>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 algn="ctr">
              <a:buNone/>
            </a:pPr>
            <a:endParaRPr lang="en-US">
              <a:solidFill>
                <a:srgbClr val="C90016"/>
              </a:solidFill>
            </a:endParaRPr>
          </a:p>
          <a:p>
            <a:pPr lvl="0" algn="ctr">
              <a:buNone/>
            </a:pPr>
            <a:endParaRPr lang="en-US">
              <a:solidFill>
                <a:srgbClr val="C90016"/>
              </a:solidFill>
            </a:endParaRPr>
          </a:p>
          <a:p>
            <a:pPr lvl="0" algn="ctr">
              <a:buNone/>
            </a:pPr>
            <a:endParaRPr lang="en-US">
              <a:solidFill>
                <a:srgbClr val="C90016"/>
              </a:solidFill>
            </a:endParaRPr>
          </a:p>
          <a:p>
            <a:pPr lvl="0" algn="ctr">
              <a:buNone/>
            </a:pPr>
            <a:r>
              <a:rPr lang="en-US">
                <a:solidFill>
                  <a:srgbClr val="C90016"/>
                </a:solidFill>
              </a:rPr>
              <a:t>PEP 8 -- Style Guide for Python Code</a:t>
            </a:r>
          </a:p>
          <a:p>
            <a:pPr lvl="0" algn="ctr">
              <a:buNone/>
            </a:pPr>
            <a:r>
              <a:rPr lang="en-US">
                <a:solidFill>
                  <a:srgbClr val="FFB515"/>
                </a:solidFill>
                <a:hlinkClick r:id="rId3"/>
              </a:rPr>
              <a:t>http://www.python.org/dev/peps/pep-0008/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@zedshaw LPTHW </a:t>
            </a:r>
            <a:r>
              <a:rPr lang="en-US">
                <a:solidFill>
                  <a:srgbClr val="000000"/>
                </a:solidFill>
              </a:rPr>
              <a:t>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We did lessons</a:t>
            </a:r>
          </a:p>
          <a:p>
            <a:pPr lvl="1"/>
            <a:r>
              <a:rPr lang="en-US" dirty="0"/>
              <a:t>1-5, 10, 13, 18, 23, 29, 32, 40, 47</a:t>
            </a:r>
          </a:p>
          <a:p>
            <a:pPr lvl="0"/>
            <a:r>
              <a:rPr lang="en-US" dirty="0">
                <a:solidFill>
                  <a:srgbClr val="C90016"/>
                </a:solidFill>
              </a:rPr>
              <a:t>Bonus:</a:t>
            </a:r>
            <a:r>
              <a:rPr lang="en-US" dirty="0"/>
              <a:t> Up to </a:t>
            </a:r>
            <a:r>
              <a:rPr lang="en-US" dirty="0">
                <a:solidFill>
                  <a:srgbClr val="C90016"/>
                </a:solidFill>
              </a:rPr>
              <a:t>10 points towards HW's/Projects</a:t>
            </a:r>
          </a:p>
          <a:p>
            <a:pPr lvl="0"/>
            <a:r>
              <a:rPr lang="en-US" dirty="0"/>
              <a:t>What should you do:</a:t>
            </a:r>
          </a:p>
          <a:p>
            <a:pPr lvl="1"/>
            <a:r>
              <a:rPr lang="en-US" dirty="0"/>
              <a:t>Finish the rest of LPTHW/fill in the gaps</a:t>
            </a:r>
          </a:p>
          <a:p>
            <a:pPr lvl="1"/>
            <a:r>
              <a:rPr lang="en-US" dirty="0"/>
              <a:t>Type in all the Python code yourself</a:t>
            </a:r>
          </a:p>
          <a:p>
            <a:pPr lvl="1"/>
            <a:r>
              <a:rPr lang="en-US" dirty="0"/>
              <a:t>Follow instructions!</a:t>
            </a:r>
          </a:p>
          <a:p>
            <a:pPr lvl="1"/>
            <a:r>
              <a:rPr lang="en-US" dirty="0">
                <a:solidFill>
                  <a:srgbClr val="C90016"/>
                </a:solidFill>
              </a:rPr>
              <a:t>Place all code into your Project 1 repo</a:t>
            </a:r>
          </a:p>
          <a:p>
            <a:pPr lvl="2"/>
            <a:r>
              <a:rPr lang="en-US" dirty="0">
                <a:solidFill>
                  <a:srgbClr val="C90016"/>
                </a:solidFill>
              </a:rPr>
              <a:t>/scripts/ subfolder</a:t>
            </a:r>
          </a:p>
          <a:p>
            <a:pPr lvl="2"/>
            <a:r>
              <a:rPr lang="en-US" dirty="0"/>
              <a:t>Email us your feelings/experience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0000"/>
                </a:solidFill>
              </a:rPr>
              <a:t>How do I get</a:t>
            </a:r>
            <a:r>
              <a:rPr lang="en-US"/>
              <a:t> LPTHW?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C90016"/>
                </a:solidFill>
              </a:rPr>
              <a:t>Free online</a:t>
            </a:r>
          </a:p>
          <a:p>
            <a:pPr lvl="1">
              <a:buNone/>
            </a:pPr>
            <a:r>
              <a:rPr lang="en-US">
                <a:solidFill>
                  <a:srgbClr val="FFB515"/>
                </a:solidFill>
                <a:hlinkClick r:id="rId3"/>
              </a:rPr>
              <a:t>http://learnpythonthehardway.org/book/</a:t>
            </a:r>
          </a:p>
          <a:p>
            <a:pPr lvl="0"/>
            <a:r>
              <a:rPr lang="en-US"/>
              <a:t>Zed Shaw </a:t>
            </a:r>
            <a:r>
              <a:rPr lang="en-US">
                <a:solidFill>
                  <a:srgbClr val="C90016"/>
                </a:solidFill>
              </a:rPr>
              <a:t>provided PDF</a:t>
            </a:r>
          </a:p>
          <a:p>
            <a:pPr lvl="1">
              <a:buNone/>
            </a:pPr>
            <a:r>
              <a:rPr lang="en-US"/>
              <a:t>CMU IP-only site</a:t>
            </a:r>
          </a:p>
          <a:p>
            <a:pPr lvl="1">
              <a:buNone/>
            </a:pPr>
            <a:r>
              <a:rPr lang="en-US" sz="2000">
                <a:solidFill>
                  <a:srgbClr val="FFB515"/>
                </a:solidFill>
                <a:hlinkClick r:id="rId4"/>
              </a:rPr>
              <a:t>http://www.cs.cmu.edu/~srini/15-441/F11/LPTHW/lpthw.pdf</a:t>
            </a:r>
          </a:p>
          <a:p>
            <a:pPr lvl="0"/>
            <a:r>
              <a:rPr lang="en-US">
                <a:solidFill>
                  <a:srgbClr val="C90016"/>
                </a:solidFill>
              </a:rPr>
              <a:t>How long does it take?</a:t>
            </a:r>
          </a:p>
          <a:p>
            <a:pPr lvl="1"/>
            <a:r>
              <a:rPr lang="en-US">
                <a:solidFill>
                  <a:srgbClr val="C90016"/>
                </a:solidFill>
              </a:rPr>
              <a:t>~1-2 days</a:t>
            </a:r>
            <a:r>
              <a:rPr lang="en-US"/>
              <a:t> for an experienced programmer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Python </a:t>
            </a:r>
            <a:r>
              <a:rPr lang="en-US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666666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defRPr>
            </a:lvl9pPr>
          </a:lstStyle>
          <a:p>
            <a:pPr lvl="0" algn="ctr">
              <a:buNone/>
            </a:pPr>
            <a:r>
              <a:rPr lang="en-US" dirty="0">
                <a:solidFill>
                  <a:srgbClr val="C90016"/>
                </a:solidFill>
              </a:rPr>
              <a:t>Python Tutorial</a:t>
            </a:r>
          </a:p>
          <a:p>
            <a:pPr lvl="0" algn="ctr">
              <a:buNone/>
            </a:pPr>
            <a:r>
              <a:rPr lang="en-US" dirty="0">
                <a:solidFill>
                  <a:srgbClr val="FFB515"/>
                </a:solidFill>
                <a:hlinkClick r:id="rId3"/>
              </a:rPr>
              <a:t>http://docs.python.org/tutorial/</a:t>
            </a:r>
          </a:p>
          <a:p>
            <a:pPr lvl="0" algn="ctr">
              <a:buNone/>
            </a:pPr>
            <a:endParaRPr lang="en-US" dirty="0"/>
          </a:p>
          <a:p>
            <a:pPr lvl="0" algn="ctr">
              <a:buNone/>
            </a:pPr>
            <a:r>
              <a:rPr lang="en-US" dirty="0"/>
              <a:t>Super Useful </a:t>
            </a:r>
            <a:r>
              <a:rPr lang="en-US" dirty="0">
                <a:solidFill>
                  <a:srgbClr val="C90016"/>
                </a:solidFill>
              </a:rPr>
              <a:t>Python Documentation</a:t>
            </a:r>
          </a:p>
          <a:p>
            <a:pPr lvl="0" algn="ctr">
              <a:buNone/>
            </a:pPr>
            <a:r>
              <a:rPr lang="en-US" dirty="0">
                <a:solidFill>
                  <a:srgbClr val="FFB515"/>
                </a:solidFill>
                <a:hlinkClick r:id="rId4"/>
              </a:rPr>
              <a:t>http://docs.python.org/library/</a:t>
            </a:r>
          </a:p>
          <a:p>
            <a:pPr lvl="0" algn="ctr">
              <a:buNone/>
            </a:pPr>
            <a:endParaRPr lang="en-US" dirty="0"/>
          </a:p>
          <a:p>
            <a:pPr lvl="0" algn="ctr">
              <a:buNone/>
            </a:pPr>
            <a:r>
              <a:rPr lang="en-US" dirty="0">
                <a:solidFill>
                  <a:srgbClr val="C90016"/>
                </a:solidFill>
              </a:rPr>
              <a:t>Python </a:t>
            </a:r>
            <a:r>
              <a:rPr lang="en-US" dirty="0" smtClean="0">
                <a:solidFill>
                  <a:srgbClr val="C90016"/>
                </a:solidFill>
              </a:rPr>
              <a:t>Interpreter</a:t>
            </a:r>
          </a:p>
          <a:p>
            <a:pPr lvl="1" algn="l">
              <a:buNone/>
            </a:pPr>
            <a:r>
              <a:rPr lang="en-US" dirty="0">
                <a:latin typeface="DejaVu Sans Mono" pitchFamily="49"/>
              </a:rPr>
              <a:t>python</a:t>
            </a:r>
          </a:p>
          <a:p>
            <a:pPr lvl="1" algn="l">
              <a:buNone/>
            </a:pPr>
            <a:r>
              <a:rPr lang="en-US" dirty="0">
                <a:latin typeface="DejaVu Sans Mono" pitchFamily="49"/>
              </a:rPr>
              <a:t>&gt;&gt;&gt; help(x)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46320"/>
            <a:ext cx="9071640" cy="63669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>
                <a:latin typeface="Liberation Sans" pitchFamily="18"/>
              </a:rPr>
              <a:t>Shameless plug.</a:t>
            </a:r>
          </a:p>
          <a:p>
            <a:pPr marL="0" lvl="0" indent="0" algn="ctr">
              <a:buNone/>
            </a:pPr>
            <a:endParaRPr lang="en-US">
              <a:latin typeface="Liberation Sans" pitchFamily="18"/>
            </a:endParaRPr>
          </a:p>
          <a:p>
            <a:pPr marL="0" lvl="0" indent="0" algn="ctr">
              <a:buNone/>
            </a:pPr>
            <a:r>
              <a:rPr lang="en-US">
                <a:solidFill>
                  <a:srgbClr val="FFB515"/>
                </a:solidFill>
                <a:latin typeface="Liberation Sans" pitchFamily="18"/>
                <a:hlinkClick r:id="rId3"/>
              </a:rPr>
              <a:t>www.phototags.org</a:t>
            </a:r>
          </a:p>
          <a:p>
            <a:pPr marL="0" lvl="0" indent="0" algn="ctr">
              <a:buNone/>
            </a:pPr>
            <a:endParaRPr lang="en-US">
              <a:latin typeface="Liberation Sans" pitchFamily="18"/>
            </a:endParaRPr>
          </a:p>
          <a:p>
            <a:pPr marL="0" lvl="0" indent="0" algn="ctr">
              <a:buNone/>
            </a:pPr>
            <a:r>
              <a:rPr lang="en-US">
                <a:latin typeface="Liberation Sans" pitchFamily="18"/>
              </a:rPr>
              <a:t>Help </a:t>
            </a:r>
            <a:r>
              <a:rPr lang="en-US">
                <a:solidFill>
                  <a:srgbClr val="C90016"/>
                </a:solidFill>
                <a:latin typeface="Liberation Sans" pitchFamily="18"/>
              </a:rPr>
              <a:t>Wolf's</a:t>
            </a:r>
            <a:r>
              <a:rPr lang="en-US">
                <a:latin typeface="Liberation Sans" pitchFamily="18"/>
              </a:rPr>
              <a:t> research.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346320"/>
            <a:ext cx="10058400" cy="63669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>
              <a:solidFill>
                <a:srgbClr val="C90016"/>
              </a:solidFill>
            </a:endParaRPr>
          </a:p>
          <a:p>
            <a:pPr marL="0" lvl="0" indent="0" algn="ctr">
              <a:buNone/>
            </a:pPr>
            <a:endParaRPr lang="en-US">
              <a:solidFill>
                <a:srgbClr val="C90016"/>
              </a:solidFill>
            </a:endParaRPr>
          </a:p>
          <a:p>
            <a:pPr marL="0" lvl="0" indent="0" algn="ctr">
              <a:buNone/>
            </a:pPr>
            <a:r>
              <a:rPr lang="en-US">
                <a:solidFill>
                  <a:srgbClr val="C90016"/>
                </a:solidFill>
              </a:rPr>
              <a:t>GitHub</a:t>
            </a:r>
            <a:r>
              <a:rPr lang="en-US">
                <a:solidFill>
                  <a:srgbClr val="333333"/>
                </a:solidFill>
              </a:rPr>
              <a:t>:</a:t>
            </a:r>
          </a:p>
          <a:p>
            <a:pPr marL="0" lvl="0" indent="0" algn="ctr">
              <a:buNone/>
            </a:pPr>
            <a:endParaRPr lang="en-US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r>
              <a:rPr lang="en-US">
                <a:solidFill>
                  <a:srgbClr val="000000"/>
                </a:solidFill>
              </a:rPr>
              <a:t>Git</a:t>
            </a:r>
            <a:r>
              <a:rPr lang="en-US">
                <a:solidFill>
                  <a:srgbClr val="333333"/>
                </a:solidFill>
              </a:rPr>
              <a:t> it, got it, good.</a:t>
            </a:r>
          </a:p>
          <a:p>
            <a:pPr marL="0" lvl="0" indent="0" algn="ctr">
              <a:buNone/>
            </a:pPr>
            <a:endParaRPr lang="en-US">
              <a:solidFill>
                <a:srgbClr val="000000"/>
              </a:solidFill>
            </a:endParaRPr>
          </a:p>
          <a:p>
            <a:pPr marL="0" lvl="0" indent="0" algn="ctr">
              <a:buNone/>
            </a:pPr>
            <a:r>
              <a:rPr lang="en-US" sz="2200">
                <a:solidFill>
                  <a:srgbClr val="FFB515"/>
                </a:solidFill>
              </a:rPr>
              <a:t>git clone git://github.com/theonewolf/15-441-Recitation-Sessions.git</a:t>
            </a:r>
          </a:p>
          <a:p>
            <a:pPr marL="0" lvl="0" indent="0" algn="ctr">
              <a:buNone/>
            </a:pPr>
            <a:endParaRPr lang="en-US" sz="22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endParaRPr lang="en-US">
              <a:solidFill>
                <a:srgbClr val="333333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61240" y="0"/>
            <a:ext cx="1418760" cy="141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Wikipedia: </a:t>
            </a:r>
            <a:r>
              <a:rPr lang="en-US">
                <a:solidFill>
                  <a:srgbClr val="000000"/>
                </a:solidFill>
              </a:rPr>
              <a:t>What is Quicksort?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" y="2009520"/>
            <a:ext cx="9601200" cy="354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And...Pseudo-what-</a:t>
            </a:r>
            <a:r>
              <a:rPr lang="en-US">
                <a:solidFill>
                  <a:srgbClr val="000000"/>
                </a:solidFill>
              </a:rPr>
              <a:t>Python!?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80000" y="1814040"/>
            <a:ext cx="1005840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2400">
                <a:solidFill>
                  <a:srgbClr val="333333"/>
                </a:solidFill>
                <a:latin typeface="Mono" pitchFamily="17"/>
              </a:rPr>
              <a:t>def</a:t>
            </a:r>
            <a:r>
              <a:rPr lang="en-US" sz="2400">
                <a:latin typeface="Mono" pitchFamily="17"/>
              </a:rPr>
              <a:t> quicksort(array):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less =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[]</a:t>
            </a:r>
            <a:r>
              <a:rPr lang="en-US" sz="2400">
                <a:latin typeface="Mono" pitchFamily="17"/>
              </a:rPr>
              <a:t>; greater =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[]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if</a:t>
            </a:r>
            <a:r>
              <a:rPr lang="en-US" sz="2400">
                <a:latin typeface="Mono" pitchFamily="17"/>
              </a:rPr>
              <a:t>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len</a:t>
            </a:r>
            <a:r>
              <a:rPr lang="en-US" sz="2400">
                <a:latin typeface="Mono" pitchFamily="17"/>
              </a:rPr>
              <a:t>(array) &lt;= </a:t>
            </a:r>
            <a:r>
              <a:rPr lang="en-US" sz="2400">
                <a:solidFill>
                  <a:srgbClr val="004586"/>
                </a:solidFill>
                <a:latin typeface="Mono" pitchFamily="17"/>
              </a:rPr>
              <a:t>1</a:t>
            </a:r>
            <a:r>
              <a:rPr lang="en-US" sz="2400">
                <a:latin typeface="Mono" pitchFamily="17"/>
              </a:rPr>
              <a:t>: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       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return</a:t>
            </a:r>
            <a:r>
              <a:rPr lang="en-US" sz="2400">
                <a:latin typeface="Mono" pitchFamily="17"/>
              </a:rPr>
              <a:t> array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pivot = array.pop()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for </a:t>
            </a:r>
            <a:r>
              <a:rPr lang="en-US" sz="2400">
                <a:latin typeface="Mono" pitchFamily="17"/>
              </a:rPr>
              <a:t>x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in</a:t>
            </a:r>
            <a:r>
              <a:rPr lang="en-US" sz="2400">
                <a:latin typeface="Mono" pitchFamily="17"/>
              </a:rPr>
              <a:t> array: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       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if</a:t>
            </a:r>
            <a:r>
              <a:rPr lang="en-US" sz="2400">
                <a:latin typeface="Mono" pitchFamily="17"/>
              </a:rPr>
              <a:t> x &lt;= pivot: less.append(x)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       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else</a:t>
            </a:r>
            <a:r>
              <a:rPr lang="en-US" sz="2400">
                <a:latin typeface="Mono" pitchFamily="17"/>
              </a:rPr>
              <a:t>: greater.append(x)</a:t>
            </a:r>
          </a:p>
          <a:p>
            <a:pPr marL="0" lvl="0" indent="0" algn="l">
              <a:buNone/>
            </a:pPr>
            <a:r>
              <a:rPr lang="en-US" sz="2400">
                <a:latin typeface="Mono" pitchFamily="17"/>
              </a:rPr>
              <a:t>    </a:t>
            </a:r>
            <a:r>
              <a:rPr lang="en-US" sz="2400">
                <a:solidFill>
                  <a:srgbClr val="333333"/>
                </a:solidFill>
                <a:latin typeface="Mono" pitchFamily="17"/>
              </a:rPr>
              <a:t>return</a:t>
            </a:r>
            <a:r>
              <a:rPr lang="en-US" sz="2400">
                <a:latin typeface="Mono" pitchFamily="17"/>
              </a:rPr>
              <a:t> quicksort(less)+[pivot]+quicksort(greater)</a:t>
            </a:r>
          </a:p>
          <a:p>
            <a:pPr marL="0" lvl="0" indent="0" algn="l">
              <a:buNone/>
            </a:pPr>
            <a:endParaRPr lang="en-US" sz="2400">
              <a:latin typeface="Mono" pitchFamily="1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Really? </a:t>
            </a:r>
            <a:r>
              <a:rPr lang="en-US">
                <a:solidFill>
                  <a:srgbClr val="000000"/>
                </a:solidFill>
              </a:rPr>
              <a:t>Yes!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814040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2400">
                <a:solidFill>
                  <a:srgbClr val="333333"/>
                </a:solidFill>
                <a:latin typeface="DejaVu Sans Mono" pitchFamily="49"/>
              </a:rPr>
              <a:t>&gt;&gt;&gt; </a:t>
            </a:r>
            <a:r>
              <a:rPr lang="en-US" sz="2400">
                <a:latin typeface="DejaVu Sans Mono" pitchFamily="49"/>
              </a:rPr>
              <a:t>quicksort([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9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8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4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5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32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64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0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10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19</a:t>
            </a:r>
            <a:r>
              <a:rPr lang="en-US" sz="2400">
                <a:latin typeface="DejaVu Sans Mono" pitchFamily="49"/>
              </a:rPr>
              <a:t>,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27</a:t>
            </a:r>
            <a:r>
              <a:rPr lang="en-US" sz="2400">
                <a:latin typeface="DejaVu Sans Mono" pitchFamily="49"/>
              </a:rPr>
              <a:t>])</a:t>
            </a:r>
          </a:p>
          <a:p>
            <a:pPr marL="0" lvl="0" indent="0" algn="l">
              <a:buNone/>
            </a:pPr>
            <a:r>
              <a:rPr lang="en-US" sz="2400">
                <a:latin typeface="DejaVu Sans Mono" pitchFamily="49"/>
              </a:rPr>
              <a:t>[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0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4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5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8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9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10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19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27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32</a:t>
            </a:r>
            <a:r>
              <a:rPr lang="en-US" sz="2400">
                <a:latin typeface="DejaVu Sans Mono" pitchFamily="49"/>
              </a:rPr>
              <a:t>, </a:t>
            </a:r>
            <a:r>
              <a:rPr lang="en-US" sz="2400">
                <a:solidFill>
                  <a:srgbClr val="004586"/>
                </a:solidFill>
                <a:latin typeface="DejaVu Sans Mono" pitchFamily="49"/>
              </a:rPr>
              <a:t>64</a:t>
            </a:r>
            <a:r>
              <a:rPr lang="en-US" sz="2400">
                <a:latin typeface="DejaVu Sans Mono" pitchFamily="49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46320"/>
            <a:ext cx="9071640" cy="63669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endParaRPr lang="en-US" sz="4400">
              <a:solidFill>
                <a:srgbClr val="333333"/>
              </a:solidFill>
            </a:endParaRPr>
          </a:p>
          <a:p>
            <a:pPr marL="0" lvl="0" indent="0" algn="ctr">
              <a:buNone/>
            </a:pPr>
            <a:endParaRPr lang="en-US" sz="4400"/>
          </a:p>
          <a:p>
            <a:pPr marL="0" lvl="1" indent="0" algn="ctr">
              <a:buNone/>
            </a:pPr>
            <a:r>
              <a:rPr lang="en-US" sz="4400"/>
              <a:t>Python</a:t>
            </a:r>
            <a:r>
              <a:rPr lang="en-US" sz="4400">
                <a:solidFill>
                  <a:srgbClr val="C90016"/>
                </a:solidFill>
              </a:rPr>
              <a:t> “comes with batteries”</a:t>
            </a:r>
          </a:p>
          <a:p>
            <a:pPr marL="0" lvl="1" indent="0" algn="ctr">
              <a:buNone/>
            </a:pPr>
            <a:endParaRPr lang="en-US" sz="4400">
              <a:solidFill>
                <a:srgbClr val="C90016"/>
              </a:solidFill>
            </a:endParaRPr>
          </a:p>
          <a:p>
            <a:pPr marL="0" lvl="1" indent="0" algn="ctr">
              <a:buNone/>
            </a:pPr>
            <a:endParaRPr lang="en-US" sz="4400">
              <a:solidFill>
                <a:srgbClr val="C9001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2766</Words>
  <Application>Microsoft Office PowerPoint</Application>
  <PresentationFormat>On-screen Show (4:3)</PresentationFormat>
  <Paragraphs>571</Paragraphs>
  <Slides>59</Slides>
  <Notes>59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</vt:lpstr>
      <vt:lpstr>PowerPoint Presentation</vt:lpstr>
      <vt:lpstr>Extras</vt:lpstr>
      <vt:lpstr>The Man, The Legend: Zed Shaw</vt:lpstr>
      <vt:lpstr>Why Python?</vt:lpstr>
      <vt:lpstr>PowerPoint Presentation</vt:lpstr>
      <vt:lpstr>Wikipedia: What is Quicksort?</vt:lpstr>
      <vt:lpstr>And...Pseudo-what-Python!?</vt:lpstr>
      <vt:lpstr>Really? Yes!</vt:lpstr>
      <vt:lpstr>PowerPoint Presentation</vt:lpstr>
      <vt:lpstr>There's an app a library for that</vt:lpstr>
      <vt:lpstr>PowerPoint Presentation</vt:lpstr>
      <vt:lpstr>Give me a dynamic web app NOW</vt:lpstr>
      <vt:lpstr>PowerPoint Presentation</vt:lpstr>
      <vt:lpstr>Use the Interpreter</vt:lpstr>
      <vt:lpstr>Just one thing</vt:lpstr>
      <vt:lpstr>The Colon</vt:lpstr>
      <vt:lpstr>Starting a Script and Comments</vt:lpstr>
      <vt:lpstr>Math – Business as Usual</vt:lpstr>
      <vt:lpstr>Danger: Division from the Future</vt:lpstr>
      <vt:lpstr>Danger: Division from the Future</vt:lpstr>
      <vt:lpstr>Booleans</vt:lpstr>
      <vt:lpstr>Lists</vt:lpstr>
      <vt:lpstr>Lists</vt:lpstr>
      <vt:lpstr>Lists</vt:lpstr>
      <vt:lpstr>Lists</vt:lpstr>
      <vt:lpstr>Dictionaries</vt:lpstr>
      <vt:lpstr>Dictionaries</vt:lpstr>
      <vt:lpstr>Tuples and Strings = Sequences</vt:lpstr>
      <vt:lpstr>Tuples: Packing and Unpacking</vt:lpstr>
      <vt:lpstr>Sets: Creating</vt:lpstr>
      <vt:lpstr>Sets: Manipulating</vt:lpstr>
      <vt:lpstr>Strings</vt:lpstr>
      <vt:lpstr>Strings: Me, Myself, and Irene</vt:lpstr>
      <vt:lpstr>Raw Strings</vt:lpstr>
      <vt:lpstr>Looping: In Theory</vt:lpstr>
      <vt:lpstr>Looping: Applied</vt:lpstr>
      <vt:lpstr>Branching</vt:lpstr>
      <vt:lpstr>Defining Functions</vt:lpstr>
      <vt:lpstr>One Function to Rule Them All</vt:lpstr>
      <vt:lpstr>The Power of Passing</vt:lpstr>
      <vt:lpstr>None</vt:lpstr>
      <vt:lpstr>Classes: The What</vt:lpstr>
      <vt:lpstr>Classes: The How</vt:lpstr>
      <vt:lpstr>Iterators and Generators</vt:lpstr>
      <vt:lpstr>Iterator Example</vt:lpstr>
      <vt:lpstr>Yield Example</vt:lpstr>
      <vt:lpstr>Exceptions: Except and Finally</vt:lpstr>
      <vt:lpstr>Exceptions: In Practice</vt:lpstr>
      <vt:lpstr>Exceptions: Making Them...</vt:lpstr>
      <vt:lpstr>with: Better IO in Practice</vt:lpstr>
      <vt:lpstr>with: Better IO in Practice</vt:lpstr>
      <vt:lpstr>Writing Tests</vt:lpstr>
      <vt:lpstr>Writing Documentation</vt:lpstr>
      <vt:lpstr>Pythonic Style</vt:lpstr>
      <vt:lpstr>@zedshaw LPTHW Reference</vt:lpstr>
      <vt:lpstr>How do I get LPTHW?</vt:lpstr>
      <vt:lpstr>More Python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Wolfgang Richter</dc:creator>
  <cp:lastModifiedBy>Benjamin Wasserman</cp:lastModifiedBy>
  <cp:revision>181</cp:revision>
  <dcterms:created xsi:type="dcterms:W3CDTF">2011-08-29T21:54:20Z</dcterms:created>
  <dcterms:modified xsi:type="dcterms:W3CDTF">2013-09-27T16:10:51Z</dcterms:modified>
</cp:coreProperties>
</file>