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65" r:id="rId4"/>
    <p:sldId id="275" r:id="rId5"/>
    <p:sldId id="276" r:id="rId6"/>
    <p:sldId id="277" r:id="rId7"/>
    <p:sldId id="272" r:id="rId8"/>
    <p:sldId id="282" r:id="rId9"/>
    <p:sldId id="280" r:id="rId10"/>
    <p:sldId id="283" r:id="rId11"/>
    <p:sldId id="284" r:id="rId12"/>
    <p:sldId id="281" r:id="rId13"/>
    <p:sldId id="278" r:id="rId14"/>
    <p:sldId id="286" r:id="rId15"/>
    <p:sldId id="28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2:08.697"/>
    </inkml:context>
    <inkml:brush xml:id="br0">
      <inkml:brushProperty name="width" value="0.1" units="cm"/>
      <inkml:brushProperty name="height" value="0.1" units="cm"/>
      <inkml:brushProperty name="color" value="#FFFFFF"/>
    </inkml:brush>
  </inkml:definitions>
  <inkml:trace contextRef="#ctx0" brushRef="#br0">1 20 24575,'-1'15'0,"2"0"0,0 0 0,1 0 0,0 0 0,1-1 0,1 1 0,0-1 0,1 1 0,9 16 0,-1-4 0,100 183 0,-113-210 0,0 1 0,0-1 0,1 1 0,-1-1 0,0 0 0,0 1 0,0-1 0,0 0 0,1 1 0,-1-1 0,0 0 0,0 1 0,1-1 0,-1 0 0,0 1 0,1-1 0,-1 0 0,0 0 0,1 1 0,-1-1 0,1 0 0,-1 0 0,0 0 0,1 1 0,-1-1 0,1 0 0,-1 0 0,0 0 0,1 0 0,-1 0 0,1 0 0,-1 0 0,0 0 0,1 0 0,-1 0 0,1 0 0,5-17 0,-5-33 0,-1 45 0,0-78 0,-4-71 0,-19 37 0,21 115 10,-1 8-116,1 0-1163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30.870"/>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31.727"/>
    </inkml:context>
    <inkml:brush xml:id="br0">
      <inkml:brushProperty name="width" value="0.1" units="cm"/>
      <inkml:brushProperty name="height" value="0.1" units="cm"/>
      <inkml:brushProperty name="color" value="#FFFFFF"/>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54.952"/>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55.279"/>
    </inkml:context>
    <inkml:brush xml:id="br0">
      <inkml:brushProperty name="width" value="0.025" units="cm"/>
      <inkml:brushProperty name="height" value="0.025" units="cm"/>
      <inkml:brushProperty name="color" value="#FFFFFF"/>
    </inkml:brush>
  </inkml:definitions>
  <inkml:trace contextRef="#ctx0" brushRef="#br0">1 0 24575,'0'0'-8191</inkml:trace>
  <inkml:trace contextRef="#ctx0" brushRef="#br0" timeOffset="1">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55.621"/>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56.605"/>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56.954"/>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6:03:57.287"/>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3FE8D8-3DB4-4816-82C8-35DFA5B61538}"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C4AF0-FDAD-46EF-BC9E-C3879584B6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30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FE8D8-3DB4-4816-82C8-35DFA5B61538}"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251183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FE8D8-3DB4-4816-82C8-35DFA5B61538}"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46623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FE8D8-3DB4-4816-82C8-35DFA5B61538}"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21649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FE8D8-3DB4-4816-82C8-35DFA5B61538}"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C4AF0-FDAD-46EF-BC9E-C3879584B6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3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3FE8D8-3DB4-4816-82C8-35DFA5B61538}"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195876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3FE8D8-3DB4-4816-82C8-35DFA5B61538}"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233784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3FE8D8-3DB4-4816-82C8-35DFA5B61538}"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6903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3FE8D8-3DB4-4816-82C8-35DFA5B61538}" type="datetimeFigureOut">
              <a:rPr lang="en-IN" smtClean="0"/>
              <a:t>02-04-2024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411722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3FE8D8-3DB4-4816-82C8-35DFA5B61538}" type="datetimeFigureOut">
              <a:rPr lang="en-IN" smtClean="0"/>
              <a:t>02-04-2024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EC4AF0-FDAD-46EF-BC9E-C3879584B6A0}" type="slidenum">
              <a:rPr lang="en-IN" smtClean="0"/>
              <a:t>‹#›</a:t>
            </a:fld>
            <a:endParaRPr lang="en-IN"/>
          </a:p>
        </p:txBody>
      </p:sp>
    </p:spTree>
    <p:extLst>
      <p:ext uri="{BB962C8B-B14F-4D97-AF65-F5344CB8AC3E}">
        <p14:creationId xmlns:p14="http://schemas.microsoft.com/office/powerpoint/2010/main" val="201211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3FE8D8-3DB4-4816-82C8-35DFA5B61538}"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C4AF0-FDAD-46EF-BC9E-C3879584B6A0}" type="slidenum">
              <a:rPr lang="en-IN" smtClean="0"/>
              <a:t>‹#›</a:t>
            </a:fld>
            <a:endParaRPr lang="en-IN"/>
          </a:p>
        </p:txBody>
      </p:sp>
    </p:spTree>
    <p:extLst>
      <p:ext uri="{BB962C8B-B14F-4D97-AF65-F5344CB8AC3E}">
        <p14:creationId xmlns:p14="http://schemas.microsoft.com/office/powerpoint/2010/main" val="126948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3FE8D8-3DB4-4816-82C8-35DFA5B61538}" type="datetimeFigureOut">
              <a:rPr lang="en-IN" smtClean="0"/>
              <a:t>02-04-2024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EC4AF0-FDAD-46EF-BC9E-C3879584B6A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9303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customXml" Target="../ink/ink5.xml"/><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customXml" Target="../ink/ink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9DBC-FDE0-91B7-85BF-6C4DB18B264D}"/>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EDEX - COLLEGE ERP SYSTEM</a:t>
            </a:r>
            <a:endParaRPr lang="en-IN"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0A552E5-F0C4-C1AC-6ACD-9ADFB6D08DC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9899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0ED61-7199-5074-781E-5BC594A28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90" y="0"/>
            <a:ext cx="6366586" cy="4027468"/>
          </a:xfrm>
          <a:prstGeom prst="rect">
            <a:avLst/>
          </a:prstGeom>
        </p:spPr>
      </p:pic>
      <p:pic>
        <p:nvPicPr>
          <p:cNvPr id="6" name="Picture 5">
            <a:extLst>
              <a:ext uri="{FF2B5EF4-FFF2-40B4-BE49-F238E27FC236}">
                <a16:creationId xmlns:a16="http://schemas.microsoft.com/office/drawing/2014/main" id="{C128D3AD-9E5B-5B8D-E644-11ECFDCBE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450" y="3530346"/>
            <a:ext cx="4071442" cy="2696718"/>
          </a:xfrm>
          <a:prstGeom prst="rect">
            <a:avLst/>
          </a:prstGeom>
        </p:spPr>
      </p:pic>
    </p:spTree>
    <p:extLst>
      <p:ext uri="{BB962C8B-B14F-4D97-AF65-F5344CB8AC3E}">
        <p14:creationId xmlns:p14="http://schemas.microsoft.com/office/powerpoint/2010/main" val="391435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653D8-6252-5037-D41D-472394E6A26E}"/>
              </a:ext>
            </a:extLst>
          </p:cNvPr>
          <p:cNvSpPr txBox="1"/>
          <p:nvPr/>
        </p:nvSpPr>
        <p:spPr>
          <a:xfrm>
            <a:off x="1775460" y="3044279"/>
            <a:ext cx="8641080" cy="769441"/>
          </a:xfrm>
          <a:prstGeom prst="rect">
            <a:avLst/>
          </a:prstGeom>
          <a:noFill/>
        </p:spPr>
        <p:txBody>
          <a:bodyPr wrap="square" rtlCol="0">
            <a:spAutoFit/>
          </a:bodyPr>
          <a:lstStyle/>
          <a:p>
            <a:pPr algn="ctr"/>
            <a:r>
              <a:rPr lang="en-IN" sz="4400" b="1" dirty="0"/>
              <a:t>Class Diagram</a:t>
            </a:r>
          </a:p>
        </p:txBody>
      </p:sp>
    </p:spTree>
    <p:extLst>
      <p:ext uri="{BB962C8B-B14F-4D97-AF65-F5344CB8AC3E}">
        <p14:creationId xmlns:p14="http://schemas.microsoft.com/office/powerpoint/2010/main" val="137051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6DA80-1ACE-357B-2D37-184ABC4A7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448" y="297182"/>
            <a:ext cx="6383606" cy="5710426"/>
          </a:xfrm>
          <a:prstGeom prst="rect">
            <a:avLst/>
          </a:prstGeom>
        </p:spPr>
      </p:pic>
    </p:spTree>
    <p:extLst>
      <p:ext uri="{BB962C8B-B14F-4D97-AF65-F5344CB8AC3E}">
        <p14:creationId xmlns:p14="http://schemas.microsoft.com/office/powerpoint/2010/main" val="425327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DB62-3D29-C096-8313-9D26134F0CAC}"/>
              </a:ext>
            </a:extLst>
          </p:cNvPr>
          <p:cNvSpPr>
            <a:spLocks noGrp="1"/>
          </p:cNvSpPr>
          <p:nvPr>
            <p:ph type="title"/>
          </p:nvPr>
        </p:nvSpPr>
        <p:spPr>
          <a:xfrm>
            <a:off x="1097280" y="176875"/>
            <a:ext cx="10058400" cy="1450757"/>
          </a:xfrm>
        </p:spPr>
        <p:txBody>
          <a:bodyPr/>
          <a:lstStyle/>
          <a:p>
            <a:r>
              <a:rPr lang="en-IN" b="1" dirty="0">
                <a:latin typeface="Arial" panose="020B0604020202020204" pitchFamily="34" charset="0"/>
                <a:cs typeface="Arial" panose="020B0604020202020204" pitchFamily="34" charset="0"/>
              </a:rPr>
              <a:t>Technologies Used</a:t>
            </a:r>
          </a:p>
        </p:txBody>
      </p:sp>
      <p:sp>
        <p:nvSpPr>
          <p:cNvPr id="6" name="TextBox 5">
            <a:extLst>
              <a:ext uri="{FF2B5EF4-FFF2-40B4-BE49-F238E27FC236}">
                <a16:creationId xmlns:a16="http://schemas.microsoft.com/office/drawing/2014/main" id="{550F222D-44C0-F1B2-791A-113A5A00E9D3}"/>
              </a:ext>
            </a:extLst>
          </p:cNvPr>
          <p:cNvSpPr txBox="1"/>
          <p:nvPr/>
        </p:nvSpPr>
        <p:spPr>
          <a:xfrm>
            <a:off x="1097280" y="1627632"/>
            <a:ext cx="10129266" cy="4524315"/>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Next.js</a:t>
            </a:r>
            <a:r>
              <a:rPr lang="en-US" dirty="0"/>
              <a:t>: Next.js is a powerful React framework that enables server-side rendering, static site generation, and seamless client-side navigation. It provides excellent performance and SEO benefits, making it ideal for building dynamic web applications.</a:t>
            </a:r>
          </a:p>
          <a:p>
            <a:endParaRPr lang="en-US" dirty="0"/>
          </a:p>
          <a:p>
            <a:pPr marL="285750" indent="-285750">
              <a:buFont typeface="Arial" panose="020B0604020202020204" pitchFamily="34" charset="0"/>
              <a:buChar char="•"/>
            </a:pPr>
            <a:r>
              <a:rPr lang="en-US" b="1" dirty="0"/>
              <a:t>React.js</a:t>
            </a:r>
            <a:r>
              <a:rPr lang="en-US" dirty="0"/>
              <a:t>: React.js is a popular JavaScript library for building user interfaces. It allows developers to create reusable UI components and manage application state efficiently. </a:t>
            </a:r>
            <a:r>
              <a:rPr lang="en-US" dirty="0" err="1"/>
              <a:t>React's</a:t>
            </a:r>
            <a:r>
              <a:rPr lang="en-US" dirty="0"/>
              <a:t> component-based architecture enhances code organization and reusability.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Tailwind CSS</a:t>
            </a:r>
            <a:r>
              <a:rPr lang="en-US" dirty="0"/>
              <a:t>: Tailwind CSS is a utility-first CSS framework that streamlines the process of styling web applications. It offers a wide range of pre-built utility classes that developers can use to create custom designs quickly. Tailwind's approach to styling promotes consistency and maintainability across projects.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MongoDB</a:t>
            </a:r>
            <a:r>
              <a:rPr lang="en-US" dirty="0"/>
              <a:t>: MongoDB is a flexible and scalable NoSQL database that stores data in JSON-like documents. It provides high performance, horizontal scalability, and rich query capabilities, making it suitable for handling diverse data types and large volumes of data..</a:t>
            </a:r>
          </a:p>
        </p:txBody>
      </p:sp>
    </p:spTree>
    <p:extLst>
      <p:ext uri="{BB962C8B-B14F-4D97-AF65-F5344CB8AC3E}">
        <p14:creationId xmlns:p14="http://schemas.microsoft.com/office/powerpoint/2010/main" val="286023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DB62-3D29-C096-8313-9D26134F0CAC}"/>
              </a:ext>
            </a:extLst>
          </p:cNvPr>
          <p:cNvSpPr>
            <a:spLocks noGrp="1"/>
          </p:cNvSpPr>
          <p:nvPr>
            <p:ph type="title"/>
          </p:nvPr>
        </p:nvSpPr>
        <p:spPr>
          <a:xfrm>
            <a:off x="1168146" y="131155"/>
            <a:ext cx="10058400" cy="1450757"/>
          </a:xfrm>
        </p:spPr>
        <p:txBody>
          <a:bodyPr/>
          <a:lstStyle/>
          <a:p>
            <a:r>
              <a:rPr lang="en-IN" b="1" dirty="0">
                <a:latin typeface="Arial" panose="020B0604020202020204" pitchFamily="34" charset="0"/>
                <a:cs typeface="Arial" panose="020B0604020202020204" pitchFamily="34" charset="0"/>
              </a:rPr>
              <a:t>Authentication Tech</a:t>
            </a:r>
          </a:p>
        </p:txBody>
      </p:sp>
      <p:sp>
        <p:nvSpPr>
          <p:cNvPr id="6" name="TextBox 5">
            <a:extLst>
              <a:ext uri="{FF2B5EF4-FFF2-40B4-BE49-F238E27FC236}">
                <a16:creationId xmlns:a16="http://schemas.microsoft.com/office/drawing/2014/main" id="{550F222D-44C0-F1B2-791A-113A5A00E9D3}"/>
              </a:ext>
            </a:extLst>
          </p:cNvPr>
          <p:cNvSpPr txBox="1"/>
          <p:nvPr/>
        </p:nvSpPr>
        <p:spPr>
          <a:xfrm>
            <a:off x="1097280" y="1581912"/>
            <a:ext cx="10129266" cy="3416320"/>
          </a:xfrm>
          <a:prstGeom prst="rect">
            <a:avLst/>
          </a:prstGeom>
          <a:noFill/>
        </p:spPr>
        <p:txBody>
          <a:bodyPr wrap="square">
            <a:spAutoFit/>
          </a:bodyPr>
          <a:lstStyle/>
          <a:p>
            <a:endParaRPr lang="en-US" b="1" dirty="0"/>
          </a:p>
          <a:p>
            <a:r>
              <a:rPr lang="en-US" b="1" dirty="0"/>
              <a:t>JSON Web Tokens: </a:t>
            </a:r>
            <a:r>
              <a:rPr lang="en-US" dirty="0"/>
              <a:t>, simplifies the authentication process by securely managing user logins. When a user logs in, the server generates a unique token containing the user's information. This token is then sent to the user's browser and stored there. Whenever the user accesses a protected page, such as their profile or dashboard, the browser sends this token along with the request. The server verifies the token's authenticity using a secret key</a:t>
            </a:r>
          </a:p>
          <a:p>
            <a:endParaRPr lang="en-US" dirty="0"/>
          </a:p>
          <a:p>
            <a:r>
              <a:rPr lang="en-US" b="1" dirty="0" err="1"/>
              <a:t>Nodemailer</a:t>
            </a:r>
            <a:r>
              <a:rPr lang="en-US" b="1" dirty="0"/>
              <a:t>: </a:t>
            </a:r>
            <a:r>
              <a:rPr lang="en-US" dirty="0"/>
              <a:t>It is a popular module for Node.js applications that simplifies the process of sending email messages. It provides an easy-to-use API for sending emails using various transport methods, such as SMTP, </a:t>
            </a:r>
            <a:r>
              <a:rPr lang="en-US" dirty="0" err="1"/>
              <a:t>sendmail</a:t>
            </a:r>
            <a:r>
              <a:rPr lang="en-US" dirty="0"/>
              <a:t>, or Amazon SES. With </a:t>
            </a:r>
            <a:r>
              <a:rPr lang="en-US" dirty="0" err="1"/>
              <a:t>Nodemailer</a:t>
            </a:r>
            <a:r>
              <a:rPr lang="en-US" dirty="0"/>
              <a:t>, developers can send plain text or HTML emails, as well as attachments and inline images. The module is highly configurable, allowing developers to customize email content, add attachments, and specify email headers.</a:t>
            </a:r>
          </a:p>
        </p:txBody>
      </p:sp>
    </p:spTree>
    <p:extLst>
      <p:ext uri="{BB962C8B-B14F-4D97-AF65-F5344CB8AC3E}">
        <p14:creationId xmlns:p14="http://schemas.microsoft.com/office/powerpoint/2010/main" val="396542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653D8-6252-5037-D41D-472394E6A26E}"/>
              </a:ext>
            </a:extLst>
          </p:cNvPr>
          <p:cNvSpPr txBox="1"/>
          <p:nvPr/>
        </p:nvSpPr>
        <p:spPr>
          <a:xfrm>
            <a:off x="1775460" y="3044279"/>
            <a:ext cx="8641080" cy="769441"/>
          </a:xfrm>
          <a:prstGeom prst="rect">
            <a:avLst/>
          </a:prstGeom>
          <a:noFill/>
        </p:spPr>
        <p:txBody>
          <a:bodyPr wrap="square" rtlCol="0">
            <a:spAutoFit/>
          </a:bodyPr>
          <a:lstStyle/>
          <a:p>
            <a:pPr algn="ctr"/>
            <a:r>
              <a:rPr lang="en-IN" sz="4400" b="1" dirty="0"/>
              <a:t>Demo</a:t>
            </a:r>
          </a:p>
        </p:txBody>
      </p:sp>
    </p:spTree>
    <p:extLst>
      <p:ext uri="{BB962C8B-B14F-4D97-AF65-F5344CB8AC3E}">
        <p14:creationId xmlns:p14="http://schemas.microsoft.com/office/powerpoint/2010/main" val="201519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392D-6D39-ABB4-A703-BF8C58CFD3E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1891D49-72F9-36C2-4FF5-F6A9D7C4CFF8}"/>
              </a:ext>
            </a:extLst>
          </p:cNvPr>
          <p:cNvSpPr>
            <a:spLocks noGrp="1"/>
          </p:cNvSpPr>
          <p:nvPr>
            <p:ph idx="1"/>
          </p:nvPr>
        </p:nvSpPr>
        <p:spPr>
          <a:xfrm>
            <a:off x="1197864" y="1982894"/>
            <a:ext cx="10058400" cy="4023360"/>
          </a:xfrm>
        </p:spPr>
        <p:txBody>
          <a:bodyPr>
            <a:normAutofit/>
          </a:bodyPr>
          <a:lstStyle/>
          <a:p>
            <a:pPr marL="0" indent="0">
              <a:buNone/>
            </a:pPr>
            <a:r>
              <a:rPr lang="en-US" sz="1800" dirty="0"/>
              <a:t>In conclusion, the </a:t>
            </a:r>
            <a:r>
              <a:rPr lang="en-US" sz="1800" dirty="0" err="1"/>
              <a:t>Edex</a:t>
            </a:r>
            <a:r>
              <a:rPr lang="en-US" sz="1800" dirty="0"/>
              <a:t> College Management System offers a modern and efficient solution to the challenges faced by educational institutions. By providing a centralized platform for managing administrative, academic, and operational tasks, </a:t>
            </a:r>
            <a:r>
              <a:rPr lang="en-US" sz="1800" dirty="0" err="1"/>
              <a:t>Edex</a:t>
            </a:r>
            <a:r>
              <a:rPr lang="en-US" sz="1800" dirty="0"/>
              <a:t> simplifies processes, enhances communication, and improves overall efficiency.</a:t>
            </a:r>
          </a:p>
          <a:p>
            <a:pPr marL="0" indent="0">
              <a:buNone/>
            </a:pPr>
            <a:r>
              <a:rPr lang="en-US" sz="1800" dirty="0"/>
              <a:t>With features such as user management, course management, attendance tracking, and exam management, </a:t>
            </a:r>
            <a:r>
              <a:rPr lang="en-US" sz="1800" dirty="0" err="1"/>
              <a:t>Edex</a:t>
            </a:r>
            <a:r>
              <a:rPr lang="en-US" sz="1800" dirty="0"/>
              <a:t> empowers colleges to streamline their operations and focus on providing a high-quality education to students. By embracing digital transformation and leveraging cutting-edge technologies, </a:t>
            </a:r>
            <a:r>
              <a:rPr lang="en-US" sz="1800" dirty="0" err="1"/>
              <a:t>Edex</a:t>
            </a:r>
            <a:r>
              <a:rPr lang="en-US" sz="1800" dirty="0"/>
              <a:t> paves the way for a brighter future in education, where institutions can thrive and students can succeed.</a:t>
            </a:r>
          </a:p>
          <a:p>
            <a:endParaRPr lang="en-US" sz="1800" dirty="0"/>
          </a:p>
          <a:p>
            <a:endParaRPr lang="en-US" sz="1800" dirty="0"/>
          </a:p>
          <a:p>
            <a:endParaRPr lang="en-US" sz="1800" dirty="0"/>
          </a:p>
          <a:p>
            <a:endParaRPr lang="en-US" sz="1800" dirty="0"/>
          </a:p>
          <a:p>
            <a:endParaRPr lang="en-US" sz="1800" dirty="0"/>
          </a:p>
          <a:p>
            <a:endParaRPr lang="en-IN" sz="1800" dirty="0"/>
          </a:p>
        </p:txBody>
      </p:sp>
    </p:spTree>
    <p:extLst>
      <p:ext uri="{BB962C8B-B14F-4D97-AF65-F5344CB8AC3E}">
        <p14:creationId xmlns:p14="http://schemas.microsoft.com/office/powerpoint/2010/main" val="360710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E85D-5B35-01FA-31FF-3839312FF4C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Group Members: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7CFCA7-A4BB-8CD7-8049-5E8EC07883E0}"/>
              </a:ext>
            </a:extLst>
          </p:cNvPr>
          <p:cNvSpPr>
            <a:spLocks noGrp="1"/>
          </p:cNvSpPr>
          <p:nvPr>
            <p:ph idx="1"/>
          </p:nvPr>
        </p:nvSpPr>
        <p:spPr/>
        <p:txBody>
          <a:bodyPr>
            <a:normAutofit/>
          </a:bodyPr>
          <a:lstStyle/>
          <a:p>
            <a:r>
              <a:rPr lang="en-IN" sz="1800" b="1" i="0" u="none" strike="noStrike" baseline="0" dirty="0">
                <a:solidFill>
                  <a:srgbClr val="000000"/>
                </a:solidFill>
                <a:latin typeface="Times New Roman" panose="02020603050405020304" pitchFamily="18" charset="0"/>
              </a:rPr>
              <a:t>Mr. Jarvis Silva (2105016)</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Mr. Anandhu </a:t>
            </a:r>
            <a:r>
              <a:rPr lang="en-IN" sz="1800" b="1" i="0" u="none" strike="noStrike" baseline="0" dirty="0" err="1">
                <a:solidFill>
                  <a:srgbClr val="000000"/>
                </a:solidFill>
                <a:latin typeface="Times New Roman" panose="02020603050405020304" pitchFamily="18" charset="0"/>
              </a:rPr>
              <a:t>Rengan</a:t>
            </a:r>
            <a:r>
              <a:rPr lang="en-IN" sz="1800" b="1" i="0" u="none" strike="noStrike" baseline="0" dirty="0">
                <a:solidFill>
                  <a:srgbClr val="000000"/>
                </a:solidFill>
                <a:latin typeface="Times New Roman" panose="02020603050405020304" pitchFamily="18" charset="0"/>
              </a:rPr>
              <a:t> (2105101)</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Mr. Abhishek Verma (2105002)</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Mr. Anish Pratap </a:t>
            </a:r>
            <a:r>
              <a:rPr lang="en-IN" sz="1800" b="1" i="0" u="none" strike="noStrike" baseline="0" dirty="0" err="1">
                <a:solidFill>
                  <a:srgbClr val="000000"/>
                </a:solidFill>
                <a:latin typeface="Times New Roman" panose="02020603050405020304" pitchFamily="18" charset="0"/>
              </a:rPr>
              <a:t>Parsekar</a:t>
            </a:r>
            <a:r>
              <a:rPr lang="en-IN" sz="1800" b="1" i="0" u="none" strike="noStrike" baseline="0" dirty="0">
                <a:solidFill>
                  <a:srgbClr val="000000"/>
                </a:solidFill>
                <a:latin typeface="Times New Roman" panose="02020603050405020304" pitchFamily="18" charset="0"/>
              </a:rPr>
              <a:t> (2105104)</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Mr. </a:t>
            </a:r>
            <a:r>
              <a:rPr lang="en-IN" sz="1800" b="1" i="0" u="none" strike="noStrike" baseline="0" dirty="0" err="1">
                <a:solidFill>
                  <a:srgbClr val="000000"/>
                </a:solidFill>
                <a:latin typeface="Times New Roman" panose="02020603050405020304" pitchFamily="18" charset="0"/>
              </a:rPr>
              <a:t>Kanishk</a:t>
            </a:r>
            <a:r>
              <a:rPr lang="en-IN" sz="1800" b="1" i="0" u="none" strike="noStrike" baseline="0" dirty="0">
                <a:solidFill>
                  <a:srgbClr val="000000"/>
                </a:solidFill>
                <a:latin typeface="Times New Roman" panose="02020603050405020304" pitchFamily="18" charset="0"/>
              </a:rPr>
              <a:t> Singh Negi (2105017)</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Mr. Nikhil Jaiswal </a:t>
            </a:r>
            <a:r>
              <a:rPr lang="en-IN" sz="1800" b="1" i="0" u="none" strike="noStrike" baseline="0">
                <a:solidFill>
                  <a:srgbClr val="000000"/>
                </a:solidFill>
                <a:latin typeface="Times New Roman" panose="02020603050405020304" pitchFamily="18" charset="0"/>
              </a:rPr>
              <a:t>(2105021)</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Mr. </a:t>
            </a:r>
            <a:r>
              <a:rPr lang="en-IN" sz="1800" b="1" i="0" u="none" strike="noStrike" baseline="0" dirty="0" err="1">
                <a:solidFill>
                  <a:srgbClr val="000000"/>
                </a:solidFill>
                <a:latin typeface="Times New Roman" panose="02020603050405020304" pitchFamily="18" charset="0"/>
              </a:rPr>
              <a:t>Soubhagya</a:t>
            </a:r>
            <a:r>
              <a:rPr lang="en-IN" sz="1800" b="1" i="0" u="none" strike="noStrike" baseline="0" dirty="0">
                <a:solidFill>
                  <a:srgbClr val="000000"/>
                </a:solidFill>
                <a:latin typeface="Times New Roman" panose="02020603050405020304" pitchFamily="18" charset="0"/>
              </a:rPr>
              <a:t> Ranjan Das (2105117)</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Ms. Sonia Sandeep </a:t>
            </a:r>
            <a:r>
              <a:rPr lang="en-IN" sz="1800" b="1" i="0" u="none" strike="noStrike" baseline="0" dirty="0" err="1">
                <a:solidFill>
                  <a:srgbClr val="000000"/>
                </a:solidFill>
                <a:latin typeface="Times New Roman" panose="02020603050405020304" pitchFamily="18" charset="0"/>
              </a:rPr>
              <a:t>Dhargalkar</a:t>
            </a:r>
            <a:r>
              <a:rPr lang="en-IN" sz="1800" b="1" i="0" u="none" strike="noStrike" baseline="0" dirty="0">
                <a:solidFill>
                  <a:srgbClr val="000000"/>
                </a:solidFill>
                <a:latin typeface="Times New Roman" panose="02020603050405020304" pitchFamily="18" charset="0"/>
              </a:rPr>
              <a:t> (2105116)</a:t>
            </a:r>
            <a:endParaRPr lang="en-IN" dirty="0"/>
          </a:p>
        </p:txBody>
      </p:sp>
    </p:spTree>
    <p:extLst>
      <p:ext uri="{BB962C8B-B14F-4D97-AF65-F5344CB8AC3E}">
        <p14:creationId xmlns:p14="http://schemas.microsoft.com/office/powerpoint/2010/main" val="194640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9E6C-E27F-C7D7-7EB3-F51B16F30A36}"/>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Introducing </a:t>
            </a:r>
            <a:r>
              <a:rPr lang="en-IN" b="1" dirty="0" err="1">
                <a:latin typeface="Arial" panose="020B0604020202020204" pitchFamily="34" charset="0"/>
                <a:cs typeface="Arial" panose="020B0604020202020204" pitchFamily="34" charset="0"/>
              </a:rPr>
              <a:t>Edex</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CCAB07-CA89-0081-1011-AF6D925C7667}"/>
              </a:ext>
            </a:extLst>
          </p:cNvPr>
          <p:cNvSpPr>
            <a:spLocks noGrp="1"/>
          </p:cNvSpPr>
          <p:nvPr>
            <p:ph idx="1"/>
          </p:nvPr>
        </p:nvSpPr>
        <p:spPr>
          <a:xfrm>
            <a:off x="1097280" y="1955462"/>
            <a:ext cx="10058400" cy="4023360"/>
          </a:xfrm>
        </p:spPr>
        <p:txBody>
          <a:bodyPr>
            <a:noAutofit/>
          </a:bodyPr>
          <a:lstStyle/>
          <a:p>
            <a:pPr>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In today's educational landscape, colleges and universities face various challenges in efficiently managing administrative, academic, and operational tasks.</a:t>
            </a:r>
          </a:p>
          <a:p>
            <a:pPr>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Traditional methods of record-keeping and communication often prove inadequate, leading to inefficiencies and frustrations among stakeholders.</a:t>
            </a:r>
          </a:p>
          <a:p>
            <a:pPr>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To tackle these challenges, we introduce the </a:t>
            </a:r>
            <a:r>
              <a:rPr lang="en-US" sz="1800" dirty="0" err="1">
                <a:latin typeface="Calibri" panose="020F0502020204030204" pitchFamily="34" charset="0"/>
                <a:ea typeface="Calibri" panose="020F0502020204030204" pitchFamily="34" charset="0"/>
                <a:cs typeface="Calibri" panose="020F0502020204030204" pitchFamily="34" charset="0"/>
              </a:rPr>
              <a:t>Edex</a:t>
            </a:r>
            <a:r>
              <a:rPr lang="en-US" sz="1800" dirty="0">
                <a:latin typeface="Calibri" panose="020F0502020204030204" pitchFamily="34" charset="0"/>
                <a:ea typeface="Calibri" panose="020F0502020204030204" pitchFamily="34" charset="0"/>
                <a:cs typeface="Calibri" panose="020F0502020204030204" pitchFamily="34" charset="0"/>
              </a:rPr>
              <a:t> College Management System – a modern, comprehensive solution designed to transform how educational institutions handle their day-to-day operations.</a:t>
            </a:r>
          </a:p>
          <a:p>
            <a:pPr>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Edex</a:t>
            </a:r>
            <a:r>
              <a:rPr lang="en-US" sz="1800" dirty="0">
                <a:latin typeface="Calibri" panose="020F0502020204030204" pitchFamily="34" charset="0"/>
                <a:ea typeface="Calibri" panose="020F0502020204030204" pitchFamily="34" charset="0"/>
                <a:cs typeface="Calibri" panose="020F0502020204030204" pitchFamily="34" charset="0"/>
              </a:rPr>
              <a:t> provides a centralized platform that streamlines administrative processes, enhances communication, and delivers valuable insights to administrators, faculty members, and students.</a:t>
            </a:r>
          </a:p>
          <a:p>
            <a:pPr>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From managing courses and classrooms to monitoring attendance and grades, </a:t>
            </a:r>
            <a:r>
              <a:rPr lang="en-US" sz="1800" dirty="0" err="1">
                <a:latin typeface="Calibri" panose="020F0502020204030204" pitchFamily="34" charset="0"/>
                <a:ea typeface="Calibri" panose="020F0502020204030204" pitchFamily="34" charset="0"/>
                <a:cs typeface="Calibri" panose="020F0502020204030204" pitchFamily="34" charset="0"/>
              </a:rPr>
              <a:t>Edex</a:t>
            </a:r>
            <a:r>
              <a:rPr lang="en-US" sz="1800" dirty="0">
                <a:latin typeface="Calibri" panose="020F0502020204030204" pitchFamily="34" charset="0"/>
                <a:ea typeface="Calibri" panose="020F0502020204030204" pitchFamily="34" charset="0"/>
                <a:cs typeface="Calibri" panose="020F0502020204030204" pitchFamily="34" charset="0"/>
              </a:rPr>
              <a:t> empowers colleges to concentrate on delivering a high-quality education and nurturing student success.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872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DB62-3D29-C096-8313-9D26134F0CA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Traditional System</a:t>
            </a:r>
          </a:p>
        </p:txBody>
      </p:sp>
      <p:sp>
        <p:nvSpPr>
          <p:cNvPr id="6" name="TextBox 5">
            <a:extLst>
              <a:ext uri="{FF2B5EF4-FFF2-40B4-BE49-F238E27FC236}">
                <a16:creationId xmlns:a16="http://schemas.microsoft.com/office/drawing/2014/main" id="{550F222D-44C0-F1B2-791A-113A5A00E9D3}"/>
              </a:ext>
            </a:extLst>
          </p:cNvPr>
          <p:cNvSpPr txBox="1"/>
          <p:nvPr/>
        </p:nvSpPr>
        <p:spPr>
          <a:xfrm>
            <a:off x="1133856" y="1929384"/>
            <a:ext cx="10129266" cy="4247317"/>
          </a:xfrm>
          <a:prstGeom prst="rect">
            <a:avLst/>
          </a:prstGeom>
          <a:noFill/>
        </p:spPr>
        <p:txBody>
          <a:bodyPr wrap="square">
            <a:spAutoFit/>
          </a:bodyPr>
          <a:lstStyle/>
          <a:p>
            <a:r>
              <a:rPr lang="en-US" dirty="0"/>
              <a:t>In traditional college management systems, administrative tasks are often carried out manually or through outdated software solutions. This traditional approach presents several challenges: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Manual Record-Keeping: </a:t>
            </a:r>
            <a:r>
              <a:rPr lang="en-US" dirty="0"/>
              <a:t>Colleges rely heavily on paper-based record-keeping systems, leading to inefficiencies, data errors, and the risk of information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Limited Accessibility: </a:t>
            </a:r>
            <a:r>
              <a:rPr lang="en-US" dirty="0"/>
              <a:t>Access to information and resources is restricted by physical location and office hours, making it difficult for stakeholders to obtain timely updates and support.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Scalability and Flexibility Issues</a:t>
            </a:r>
            <a:r>
              <a:rPr lang="en-US" dirty="0"/>
              <a:t>: Traditional systems are often rigid and inflexible, making it difficult to adapt to changing needs, accommodate growth, and scale operations effectively.</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Lack of Insights: </a:t>
            </a:r>
            <a:r>
              <a:rPr lang="en-US" dirty="0"/>
              <a:t>Without access to real-time data and analytics, colleges struggle to identify trends, track performance metrics, and make data-driven decisions to improve operations and student outcomes.</a:t>
            </a:r>
          </a:p>
        </p:txBody>
      </p:sp>
    </p:spTree>
    <p:extLst>
      <p:ext uri="{BB962C8B-B14F-4D97-AF65-F5344CB8AC3E}">
        <p14:creationId xmlns:p14="http://schemas.microsoft.com/office/powerpoint/2010/main" val="267978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DB62-3D29-C096-8313-9D26134F0CA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Proposed System</a:t>
            </a:r>
          </a:p>
        </p:txBody>
      </p:sp>
      <p:sp>
        <p:nvSpPr>
          <p:cNvPr id="6" name="TextBox 5">
            <a:extLst>
              <a:ext uri="{FF2B5EF4-FFF2-40B4-BE49-F238E27FC236}">
                <a16:creationId xmlns:a16="http://schemas.microsoft.com/office/drawing/2014/main" id="{550F222D-44C0-F1B2-791A-113A5A00E9D3}"/>
              </a:ext>
            </a:extLst>
          </p:cNvPr>
          <p:cNvSpPr txBox="1"/>
          <p:nvPr/>
        </p:nvSpPr>
        <p:spPr>
          <a:xfrm>
            <a:off x="1088136" y="1837944"/>
            <a:ext cx="10129266" cy="4247317"/>
          </a:xfrm>
          <a:prstGeom prst="rect">
            <a:avLst/>
          </a:prstGeom>
          <a:noFill/>
        </p:spPr>
        <p:txBody>
          <a:bodyPr wrap="square">
            <a:spAutoFit/>
          </a:bodyPr>
          <a:lstStyle/>
          <a:p>
            <a:r>
              <a:rPr lang="en-US" b="1" dirty="0"/>
              <a:t>Course Management</a:t>
            </a:r>
            <a:r>
              <a:rPr lang="en-US" dirty="0"/>
              <a:t>: Enable administrators to add, edit, and delete courses within the system, including defining course names, descriptions, durations, and other relevant details. Provide features for managing course enrollments, prerequisites, and scheduling.</a:t>
            </a:r>
          </a:p>
          <a:p>
            <a:endParaRPr lang="en-US" dirty="0"/>
          </a:p>
          <a:p>
            <a:r>
              <a:rPr lang="en-US" b="1" dirty="0"/>
              <a:t>Classroom Management</a:t>
            </a:r>
            <a:r>
              <a:rPr lang="en-US" dirty="0"/>
              <a:t>: Implement functionalities for creating, editing, and deleting classrooms associated with specific courses. Allow administrators and course heads to assign teachers and students to classrooms and manage classroom-related activities.</a:t>
            </a:r>
          </a:p>
          <a:p>
            <a:endParaRPr lang="en-US" dirty="0"/>
          </a:p>
          <a:p>
            <a:r>
              <a:rPr lang="en-US" b="1" dirty="0"/>
              <a:t>Student Management</a:t>
            </a:r>
            <a:r>
              <a:rPr lang="en-US" dirty="0"/>
              <a:t>: Enable administrators and course heads to add, edit, and delete student records within the system. Provide features for managing student enrollments, transfers, and academic records.</a:t>
            </a:r>
          </a:p>
          <a:p>
            <a:endParaRPr lang="en-US" dirty="0"/>
          </a:p>
          <a:p>
            <a:r>
              <a:rPr lang="en-US" b="1" dirty="0"/>
              <a:t>Subject Management</a:t>
            </a:r>
            <a:r>
              <a:rPr lang="en-US" dirty="0"/>
              <a:t>: Implement functionalities for creating, editing, and deleting subjects within specific classrooms. Allow teachers and course heads to assign subjects to classrooms and manage subject-related activities, including curriculum design, lesson planning, and assessment.</a:t>
            </a:r>
          </a:p>
          <a:p>
            <a:endParaRPr lang="en-US" dirty="0"/>
          </a:p>
        </p:txBody>
      </p:sp>
    </p:spTree>
    <p:extLst>
      <p:ext uri="{BB962C8B-B14F-4D97-AF65-F5344CB8AC3E}">
        <p14:creationId xmlns:p14="http://schemas.microsoft.com/office/powerpoint/2010/main" val="399935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DB62-3D29-C096-8313-9D26134F0CA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Proposed System</a:t>
            </a:r>
          </a:p>
        </p:txBody>
      </p:sp>
      <p:sp>
        <p:nvSpPr>
          <p:cNvPr id="6" name="TextBox 5">
            <a:extLst>
              <a:ext uri="{FF2B5EF4-FFF2-40B4-BE49-F238E27FC236}">
                <a16:creationId xmlns:a16="http://schemas.microsoft.com/office/drawing/2014/main" id="{550F222D-44C0-F1B2-791A-113A5A00E9D3}"/>
              </a:ext>
            </a:extLst>
          </p:cNvPr>
          <p:cNvSpPr txBox="1"/>
          <p:nvPr/>
        </p:nvSpPr>
        <p:spPr>
          <a:xfrm>
            <a:off x="1097280" y="1737360"/>
            <a:ext cx="10129266" cy="3139321"/>
          </a:xfrm>
          <a:prstGeom prst="rect">
            <a:avLst/>
          </a:prstGeom>
          <a:noFill/>
        </p:spPr>
        <p:txBody>
          <a:bodyPr wrap="square">
            <a:spAutoFit/>
          </a:bodyPr>
          <a:lstStyle/>
          <a:p>
            <a:pPr marL="285750" indent="-285750">
              <a:buFont typeface="Arial" panose="020B0604020202020204" pitchFamily="34" charset="0"/>
              <a:buChar char="•"/>
            </a:pPr>
            <a:endParaRPr lang="en-US" b="1" dirty="0"/>
          </a:p>
          <a:p>
            <a:r>
              <a:rPr lang="en-US" b="1" dirty="0"/>
              <a:t>Attendance Tracking:</a:t>
            </a:r>
            <a:r>
              <a:rPr lang="en-US" dirty="0"/>
              <a:t> Enable teachers and course heads to record and manage student attendance for individual subjects and classrooms. Provide features for generating attendance and monitoring student attendance trends over time.</a:t>
            </a:r>
          </a:p>
          <a:p>
            <a:endParaRPr lang="en-US" dirty="0"/>
          </a:p>
          <a:p>
            <a:r>
              <a:rPr lang="en-US" b="1" dirty="0"/>
              <a:t>Exam Management</a:t>
            </a:r>
            <a:r>
              <a:rPr lang="en-US" dirty="0"/>
              <a:t>: Implement functionalities for scheduling, conducting, and managing exams within specific classrooms and subjects. Allow teachers to create exam schedules, define exam formats, record exam results, and generate exam reports.</a:t>
            </a:r>
          </a:p>
          <a:p>
            <a:endParaRPr lang="en-US" dirty="0"/>
          </a:p>
          <a:p>
            <a:r>
              <a:rPr lang="en-US" b="1" dirty="0"/>
              <a:t>Teacher Management</a:t>
            </a:r>
            <a:r>
              <a:rPr lang="en-US" dirty="0"/>
              <a:t>: Enable administrators to add, edit, and delete teacher records within the system.</a:t>
            </a:r>
          </a:p>
          <a:p>
            <a:r>
              <a:rPr lang="en-US" dirty="0"/>
              <a:t>Provide features for managing teacher assignments, qualifications, and schedules.</a:t>
            </a:r>
          </a:p>
        </p:txBody>
      </p:sp>
    </p:spTree>
    <p:extLst>
      <p:ext uri="{BB962C8B-B14F-4D97-AF65-F5344CB8AC3E}">
        <p14:creationId xmlns:p14="http://schemas.microsoft.com/office/powerpoint/2010/main" val="252361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653D8-6252-5037-D41D-472394E6A26E}"/>
              </a:ext>
            </a:extLst>
          </p:cNvPr>
          <p:cNvSpPr txBox="1"/>
          <p:nvPr/>
        </p:nvSpPr>
        <p:spPr>
          <a:xfrm>
            <a:off x="1775460" y="3044279"/>
            <a:ext cx="8641080" cy="769441"/>
          </a:xfrm>
          <a:prstGeom prst="rect">
            <a:avLst/>
          </a:prstGeom>
          <a:noFill/>
        </p:spPr>
        <p:txBody>
          <a:bodyPr wrap="square" rtlCol="0">
            <a:spAutoFit/>
          </a:bodyPr>
          <a:lstStyle/>
          <a:p>
            <a:pPr algn="ctr"/>
            <a:r>
              <a:rPr lang="en-IN" sz="4400" b="1" dirty="0"/>
              <a:t>USE CASE DIAGRAM</a:t>
            </a:r>
          </a:p>
        </p:txBody>
      </p:sp>
    </p:spTree>
    <p:extLst>
      <p:ext uri="{BB962C8B-B14F-4D97-AF65-F5344CB8AC3E}">
        <p14:creationId xmlns:p14="http://schemas.microsoft.com/office/powerpoint/2010/main" val="146422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B9D070-7A19-A271-5FA9-D6D752639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04" y="0"/>
            <a:ext cx="5457696" cy="639165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F2238FA-D356-0FAA-FF20-59CB61DF6B5C}"/>
                  </a:ext>
                </a:extLst>
              </p14:cNvPr>
              <p14:cNvContentPartPr/>
              <p14:nvPr/>
            </p14:nvContentPartPr>
            <p14:xfrm>
              <a:off x="8010072" y="962136"/>
              <a:ext cx="65160" cy="154800"/>
            </p14:xfrm>
          </p:contentPart>
        </mc:Choice>
        <mc:Fallback>
          <p:pic>
            <p:nvPicPr>
              <p:cNvPr id="2" name="Ink 1">
                <a:extLst>
                  <a:ext uri="{FF2B5EF4-FFF2-40B4-BE49-F238E27FC236}">
                    <a16:creationId xmlns:a16="http://schemas.microsoft.com/office/drawing/2014/main" id="{9F2238FA-D356-0FAA-FF20-59CB61DF6B5C}"/>
                  </a:ext>
                </a:extLst>
              </p:cNvPr>
              <p:cNvPicPr/>
              <p:nvPr/>
            </p:nvPicPr>
            <p:blipFill>
              <a:blip r:embed="rId4"/>
              <a:stretch>
                <a:fillRect/>
              </a:stretch>
            </p:blipFill>
            <p:spPr>
              <a:xfrm>
                <a:off x="7992072" y="944496"/>
                <a:ext cx="1008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98AED1D-660A-2849-8752-3EB881EADBCD}"/>
                  </a:ext>
                </a:extLst>
              </p14:cNvPr>
              <p14:cNvContentPartPr/>
              <p14:nvPr/>
            </p14:nvContentPartPr>
            <p14:xfrm>
              <a:off x="9454752" y="2359296"/>
              <a:ext cx="360" cy="360"/>
            </p14:xfrm>
          </p:contentPart>
        </mc:Choice>
        <mc:Fallback>
          <p:pic>
            <p:nvPicPr>
              <p:cNvPr id="3" name="Ink 2">
                <a:extLst>
                  <a:ext uri="{FF2B5EF4-FFF2-40B4-BE49-F238E27FC236}">
                    <a16:creationId xmlns:a16="http://schemas.microsoft.com/office/drawing/2014/main" id="{F98AED1D-660A-2849-8752-3EB881EADBCD}"/>
                  </a:ext>
                </a:extLst>
              </p:cNvPr>
              <p:cNvPicPr/>
              <p:nvPr/>
            </p:nvPicPr>
            <p:blipFill>
              <a:blip r:embed="rId6"/>
              <a:stretch>
                <a:fillRect/>
              </a:stretch>
            </p:blipFill>
            <p:spPr>
              <a:xfrm>
                <a:off x="9436752" y="2341296"/>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7D7E33F5-7C8A-ABEF-637E-E6C1F47270DB}"/>
                  </a:ext>
                </a:extLst>
              </p14:cNvPr>
              <p14:cNvContentPartPr/>
              <p14:nvPr/>
            </p14:nvContentPartPr>
            <p14:xfrm>
              <a:off x="8046432" y="3383136"/>
              <a:ext cx="360" cy="360"/>
            </p14:xfrm>
          </p:contentPart>
        </mc:Choice>
        <mc:Fallback>
          <p:pic>
            <p:nvPicPr>
              <p:cNvPr id="5" name="Ink 4">
                <a:extLst>
                  <a:ext uri="{FF2B5EF4-FFF2-40B4-BE49-F238E27FC236}">
                    <a16:creationId xmlns:a16="http://schemas.microsoft.com/office/drawing/2014/main" id="{7D7E33F5-7C8A-ABEF-637E-E6C1F47270DB}"/>
                  </a:ext>
                </a:extLst>
              </p:cNvPr>
              <p:cNvPicPr/>
              <p:nvPr/>
            </p:nvPicPr>
            <p:blipFill>
              <a:blip r:embed="rId6"/>
              <a:stretch>
                <a:fillRect/>
              </a:stretch>
            </p:blipFill>
            <p:spPr>
              <a:xfrm>
                <a:off x="8028432" y="3365136"/>
                <a:ext cx="36000" cy="36000"/>
              </a:xfrm>
              <a:prstGeom prst="rect">
                <a:avLst/>
              </a:prstGeom>
            </p:spPr>
          </p:pic>
        </mc:Fallback>
      </mc:AlternateContent>
      <p:grpSp>
        <p:nvGrpSpPr>
          <p:cNvPr id="14" name="Group 13">
            <a:extLst>
              <a:ext uri="{FF2B5EF4-FFF2-40B4-BE49-F238E27FC236}">
                <a16:creationId xmlns:a16="http://schemas.microsoft.com/office/drawing/2014/main" id="{03EE5407-4570-3566-3917-0532B275A4DD}"/>
              </a:ext>
            </a:extLst>
          </p:cNvPr>
          <p:cNvGrpSpPr/>
          <p:nvPr/>
        </p:nvGrpSpPr>
        <p:grpSpPr>
          <a:xfrm>
            <a:off x="7077312" y="2907936"/>
            <a:ext cx="360" cy="360"/>
            <a:chOff x="7077312" y="2907936"/>
            <a:chExt cx="360" cy="3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242CD9A-BB26-7021-5337-68113B4A2813}"/>
                    </a:ext>
                  </a:extLst>
                </p14:cNvPr>
                <p14:cNvContentPartPr/>
                <p14:nvPr/>
              </p14:nvContentPartPr>
              <p14:xfrm>
                <a:off x="7077312" y="2907936"/>
                <a:ext cx="360" cy="360"/>
              </p14:xfrm>
            </p:contentPart>
          </mc:Choice>
          <mc:Fallback>
            <p:pic>
              <p:nvPicPr>
                <p:cNvPr id="7" name="Ink 6">
                  <a:extLst>
                    <a:ext uri="{FF2B5EF4-FFF2-40B4-BE49-F238E27FC236}">
                      <a16:creationId xmlns:a16="http://schemas.microsoft.com/office/drawing/2014/main" id="{9242CD9A-BB26-7021-5337-68113B4A2813}"/>
                    </a:ext>
                  </a:extLst>
                </p:cNvPr>
                <p:cNvPicPr/>
                <p:nvPr/>
              </p:nvPicPr>
              <p:blipFill>
                <a:blip r:embed="rId9"/>
                <a:stretch>
                  <a:fillRect/>
                </a:stretch>
              </p:blipFill>
              <p:spPr>
                <a:xfrm>
                  <a:off x="7072992" y="290361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956B566-E5DB-68FB-A14E-F4D679E9B835}"/>
                    </a:ext>
                  </a:extLst>
                </p14:cNvPr>
                <p14:cNvContentPartPr/>
                <p14:nvPr/>
              </p14:nvContentPartPr>
              <p14:xfrm>
                <a:off x="7077312" y="2907936"/>
                <a:ext cx="360" cy="360"/>
              </p14:xfrm>
            </p:contentPart>
          </mc:Choice>
          <mc:Fallback>
            <p:pic>
              <p:nvPicPr>
                <p:cNvPr id="8" name="Ink 7">
                  <a:extLst>
                    <a:ext uri="{FF2B5EF4-FFF2-40B4-BE49-F238E27FC236}">
                      <a16:creationId xmlns:a16="http://schemas.microsoft.com/office/drawing/2014/main" id="{B956B566-E5DB-68FB-A14E-F4D679E9B835}"/>
                    </a:ext>
                  </a:extLst>
                </p:cNvPr>
                <p:cNvPicPr/>
                <p:nvPr/>
              </p:nvPicPr>
              <p:blipFill>
                <a:blip r:embed="rId9"/>
                <a:stretch>
                  <a:fillRect/>
                </a:stretch>
              </p:blipFill>
              <p:spPr>
                <a:xfrm>
                  <a:off x="7072992" y="290361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9B910B66-4667-FBF5-3BDB-85C522E3CCAE}"/>
                    </a:ext>
                  </a:extLst>
                </p14:cNvPr>
                <p14:cNvContentPartPr/>
                <p14:nvPr/>
              </p14:nvContentPartPr>
              <p14:xfrm>
                <a:off x="7077312" y="2907936"/>
                <a:ext cx="360" cy="360"/>
              </p14:xfrm>
            </p:contentPart>
          </mc:Choice>
          <mc:Fallback>
            <p:pic>
              <p:nvPicPr>
                <p:cNvPr id="9" name="Ink 8">
                  <a:extLst>
                    <a:ext uri="{FF2B5EF4-FFF2-40B4-BE49-F238E27FC236}">
                      <a16:creationId xmlns:a16="http://schemas.microsoft.com/office/drawing/2014/main" id="{9B910B66-4667-FBF5-3BDB-85C522E3CCAE}"/>
                    </a:ext>
                  </a:extLst>
                </p:cNvPr>
                <p:cNvPicPr/>
                <p:nvPr/>
              </p:nvPicPr>
              <p:blipFill>
                <a:blip r:embed="rId9"/>
                <a:stretch>
                  <a:fillRect/>
                </a:stretch>
              </p:blipFill>
              <p:spPr>
                <a:xfrm>
                  <a:off x="7072992" y="2903616"/>
                  <a:ext cx="9000" cy="9000"/>
                </a:xfrm>
                <a:prstGeom prst="rect">
                  <a:avLst/>
                </a:prstGeom>
              </p:spPr>
            </p:pic>
          </mc:Fallback>
        </mc:AlternateContent>
      </p:grpSp>
      <p:grpSp>
        <p:nvGrpSpPr>
          <p:cNvPr id="13" name="Group 12">
            <a:extLst>
              <a:ext uri="{FF2B5EF4-FFF2-40B4-BE49-F238E27FC236}">
                <a16:creationId xmlns:a16="http://schemas.microsoft.com/office/drawing/2014/main" id="{CA9D4619-07CB-DB96-544D-5922095690ED}"/>
              </a:ext>
            </a:extLst>
          </p:cNvPr>
          <p:cNvGrpSpPr/>
          <p:nvPr/>
        </p:nvGrpSpPr>
        <p:grpSpPr>
          <a:xfrm>
            <a:off x="8960832" y="2395656"/>
            <a:ext cx="360" cy="360"/>
            <a:chOff x="8960832" y="2395656"/>
            <a:chExt cx="360" cy="36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80DA3E9-2487-8776-9311-FAC9939E0008}"/>
                    </a:ext>
                  </a:extLst>
                </p14:cNvPr>
                <p14:cNvContentPartPr/>
                <p14:nvPr/>
              </p14:nvContentPartPr>
              <p14:xfrm>
                <a:off x="8960832" y="2395656"/>
                <a:ext cx="360" cy="360"/>
              </p14:xfrm>
            </p:contentPart>
          </mc:Choice>
          <mc:Fallback>
            <p:pic>
              <p:nvPicPr>
                <p:cNvPr id="10" name="Ink 9">
                  <a:extLst>
                    <a:ext uri="{FF2B5EF4-FFF2-40B4-BE49-F238E27FC236}">
                      <a16:creationId xmlns:a16="http://schemas.microsoft.com/office/drawing/2014/main" id="{080DA3E9-2487-8776-9311-FAC9939E0008}"/>
                    </a:ext>
                  </a:extLst>
                </p:cNvPr>
                <p:cNvPicPr/>
                <p:nvPr/>
              </p:nvPicPr>
              <p:blipFill>
                <a:blip r:embed="rId9"/>
                <a:stretch>
                  <a:fillRect/>
                </a:stretch>
              </p:blipFill>
              <p:spPr>
                <a:xfrm>
                  <a:off x="8956512" y="239097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DE033ED5-9336-34A4-EBF5-2100B28ADED0}"/>
                    </a:ext>
                  </a:extLst>
                </p14:cNvPr>
                <p14:cNvContentPartPr/>
                <p14:nvPr/>
              </p14:nvContentPartPr>
              <p14:xfrm>
                <a:off x="8960832" y="2395656"/>
                <a:ext cx="360" cy="360"/>
              </p14:xfrm>
            </p:contentPart>
          </mc:Choice>
          <mc:Fallback>
            <p:pic>
              <p:nvPicPr>
                <p:cNvPr id="11" name="Ink 10">
                  <a:extLst>
                    <a:ext uri="{FF2B5EF4-FFF2-40B4-BE49-F238E27FC236}">
                      <a16:creationId xmlns:a16="http://schemas.microsoft.com/office/drawing/2014/main" id="{DE033ED5-9336-34A4-EBF5-2100B28ADED0}"/>
                    </a:ext>
                  </a:extLst>
                </p:cNvPr>
                <p:cNvPicPr/>
                <p:nvPr/>
              </p:nvPicPr>
              <p:blipFill>
                <a:blip r:embed="rId9"/>
                <a:stretch>
                  <a:fillRect/>
                </a:stretch>
              </p:blipFill>
              <p:spPr>
                <a:xfrm>
                  <a:off x="8956512" y="239097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D5F8DBB9-7DB7-CBD9-FC6D-A0FF096525EF}"/>
                    </a:ext>
                  </a:extLst>
                </p14:cNvPr>
                <p14:cNvContentPartPr/>
                <p14:nvPr/>
              </p14:nvContentPartPr>
              <p14:xfrm>
                <a:off x="8960832" y="2395656"/>
                <a:ext cx="360" cy="360"/>
              </p14:xfrm>
            </p:contentPart>
          </mc:Choice>
          <mc:Fallback>
            <p:pic>
              <p:nvPicPr>
                <p:cNvPr id="12" name="Ink 11">
                  <a:extLst>
                    <a:ext uri="{FF2B5EF4-FFF2-40B4-BE49-F238E27FC236}">
                      <a16:creationId xmlns:a16="http://schemas.microsoft.com/office/drawing/2014/main" id="{D5F8DBB9-7DB7-CBD9-FC6D-A0FF096525EF}"/>
                    </a:ext>
                  </a:extLst>
                </p:cNvPr>
                <p:cNvPicPr/>
                <p:nvPr/>
              </p:nvPicPr>
              <p:blipFill>
                <a:blip r:embed="rId9"/>
                <a:stretch>
                  <a:fillRect/>
                </a:stretch>
              </p:blipFill>
              <p:spPr>
                <a:xfrm>
                  <a:off x="8956512" y="2390976"/>
                  <a:ext cx="9000" cy="9000"/>
                </a:xfrm>
                <a:prstGeom prst="rect">
                  <a:avLst/>
                </a:prstGeom>
              </p:spPr>
            </p:pic>
          </mc:Fallback>
        </mc:AlternateContent>
      </p:grpSp>
      <p:pic>
        <p:nvPicPr>
          <p:cNvPr id="16" name="Picture 15">
            <a:extLst>
              <a:ext uri="{FF2B5EF4-FFF2-40B4-BE49-F238E27FC236}">
                <a16:creationId xmlns:a16="http://schemas.microsoft.com/office/drawing/2014/main" id="{DD065B8A-E7E6-B99F-873F-EA1F953471E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1942" y="-59508"/>
            <a:ext cx="6836206" cy="6510672"/>
          </a:xfrm>
          <a:prstGeom prst="rect">
            <a:avLst/>
          </a:prstGeom>
        </p:spPr>
      </p:pic>
    </p:spTree>
    <p:extLst>
      <p:ext uri="{BB962C8B-B14F-4D97-AF65-F5344CB8AC3E}">
        <p14:creationId xmlns:p14="http://schemas.microsoft.com/office/powerpoint/2010/main" val="112636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653D8-6252-5037-D41D-472394E6A26E}"/>
              </a:ext>
            </a:extLst>
          </p:cNvPr>
          <p:cNvSpPr txBox="1"/>
          <p:nvPr/>
        </p:nvSpPr>
        <p:spPr>
          <a:xfrm>
            <a:off x="1775460" y="3044279"/>
            <a:ext cx="8641080" cy="769441"/>
          </a:xfrm>
          <a:prstGeom prst="rect">
            <a:avLst/>
          </a:prstGeom>
          <a:noFill/>
        </p:spPr>
        <p:txBody>
          <a:bodyPr wrap="square" rtlCol="0">
            <a:spAutoFit/>
          </a:bodyPr>
          <a:lstStyle/>
          <a:p>
            <a:pPr algn="ctr"/>
            <a:r>
              <a:rPr lang="en-IN" sz="4400" b="1" dirty="0"/>
              <a:t>ER DIAGRAM</a:t>
            </a:r>
          </a:p>
        </p:txBody>
      </p:sp>
    </p:spTree>
    <p:extLst>
      <p:ext uri="{BB962C8B-B14F-4D97-AF65-F5344CB8AC3E}">
        <p14:creationId xmlns:p14="http://schemas.microsoft.com/office/powerpoint/2010/main" val="11370699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323</TotalTime>
  <Words>1067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EDEX - COLLEGE ERP SYSTEM</vt:lpstr>
      <vt:lpstr>Group Members:</vt:lpstr>
      <vt:lpstr>Introducing Edex</vt:lpstr>
      <vt:lpstr>Traditional System</vt:lpstr>
      <vt:lpstr>Proposed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Technologies Used</vt:lpstr>
      <vt:lpstr>Authentication Tech</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EDEX COLLEGE ERP SYSTEM</dc:title>
  <dc:creator>Anandhu Rengan</dc:creator>
  <cp:lastModifiedBy>Jarvis Silva</cp:lastModifiedBy>
  <cp:revision>50</cp:revision>
  <dcterms:created xsi:type="dcterms:W3CDTF">2024-03-30T04:13:28Z</dcterms:created>
  <dcterms:modified xsi:type="dcterms:W3CDTF">2024-04-02T06:04:51Z</dcterms:modified>
</cp:coreProperties>
</file>