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92" r:id="rId2"/>
  </p:sldMasterIdLst>
  <p:notesMasterIdLst>
    <p:notesMasterId r:id="rId33"/>
  </p:notesMasterIdLst>
  <p:sldIdLst>
    <p:sldId id="346" r:id="rId3"/>
    <p:sldId id="369" r:id="rId4"/>
    <p:sldId id="375" r:id="rId5"/>
    <p:sldId id="376" r:id="rId6"/>
    <p:sldId id="377" r:id="rId7"/>
    <p:sldId id="363" r:id="rId8"/>
    <p:sldId id="364" r:id="rId9"/>
    <p:sldId id="365" r:id="rId10"/>
    <p:sldId id="366" r:id="rId11"/>
    <p:sldId id="367" r:id="rId12"/>
    <p:sldId id="368" r:id="rId13"/>
    <p:sldId id="373" r:id="rId14"/>
    <p:sldId id="379" r:id="rId15"/>
    <p:sldId id="378" r:id="rId16"/>
    <p:sldId id="380" r:id="rId17"/>
    <p:sldId id="348" r:id="rId18"/>
    <p:sldId id="355" r:id="rId19"/>
    <p:sldId id="381" r:id="rId20"/>
    <p:sldId id="357" r:id="rId21"/>
    <p:sldId id="383" r:id="rId22"/>
    <p:sldId id="382" r:id="rId23"/>
    <p:sldId id="356" r:id="rId24"/>
    <p:sldId id="358" r:id="rId25"/>
    <p:sldId id="384" r:id="rId26"/>
    <p:sldId id="370" r:id="rId27"/>
    <p:sldId id="371" r:id="rId28"/>
    <p:sldId id="385" r:id="rId29"/>
    <p:sldId id="372" r:id="rId30"/>
    <p:sldId id="374" r:id="rId31"/>
    <p:sldId id="361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52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5E57AD1-6812-4332-A2E9-DAAC5B93B267}" type="datetimeFigureOut">
              <a:rPr lang="zh-TW" altLang="en-US"/>
              <a:pPr>
                <a:defRPr/>
              </a:pPr>
              <a:t>2022/6/24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24ED8C6E-E185-4A64-96C1-197FE2E04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4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8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左邊的</a:t>
            </a:r>
            <a:r>
              <a:rPr lang="en-US" altLang="zh-TW" dirty="0"/>
              <a:t>Base Station</a:t>
            </a:r>
            <a:r>
              <a:rPr lang="zh-TW" altLang="en-US" dirty="0"/>
              <a:t>是</a:t>
            </a:r>
            <a:r>
              <a:rPr lang="en-US" altLang="zh-TW" dirty="0"/>
              <a:t>transmitter</a:t>
            </a:r>
            <a:r>
              <a:rPr lang="zh-TW" altLang="en-US" dirty="0"/>
              <a:t>，右邊的</a:t>
            </a:r>
            <a:r>
              <a:rPr lang="en-US" altLang="zh-TW" dirty="0"/>
              <a:t>mobile station</a:t>
            </a:r>
            <a:r>
              <a:rPr lang="zh-TW" altLang="en-US" dirty="0"/>
              <a:t>就是</a:t>
            </a:r>
            <a:r>
              <a:rPr lang="en-US" altLang="zh-TW" dirty="0"/>
              <a:t>receiver</a:t>
            </a:r>
            <a:r>
              <a:rPr lang="zh-TW" altLang="en-US" dirty="0"/>
              <a:t>。信號透過好幾個路徑傳播，不同路徑的信號在傳送途中可能經過反射吸收之類的，到達</a:t>
            </a:r>
            <a:r>
              <a:rPr lang="en-US" altLang="zh-TW" dirty="0"/>
              <a:t>receiver</a:t>
            </a:r>
            <a:r>
              <a:rPr lang="zh-TW" altLang="en-US" dirty="0"/>
              <a:t>的時候會有不同的</a:t>
            </a:r>
            <a:r>
              <a:rPr lang="en-US" altLang="zh-TW" dirty="0"/>
              <a:t>magnitude</a:t>
            </a:r>
            <a:r>
              <a:rPr lang="zh-TW" altLang="en-US" dirty="0"/>
              <a:t>和</a:t>
            </a:r>
            <a:r>
              <a:rPr lang="en-US" altLang="zh-TW" dirty="0"/>
              <a:t>phase</a:t>
            </a:r>
            <a:r>
              <a:rPr lang="zh-TW" altLang="en-US" dirty="0"/>
              <a:t>，我們</a:t>
            </a:r>
            <a:r>
              <a:rPr lang="en-US" altLang="zh-TW" dirty="0"/>
              <a:t>Rayleigh Fading 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就是在模擬這件事。</a:t>
            </a:r>
            <a:endParaRPr lang="en-US" altLang="zh-TW" dirty="0"/>
          </a:p>
          <a:p>
            <a:r>
              <a:rPr lang="zh-TW" altLang="en-US" dirty="0"/>
              <a:t>那在傳遞的途中一定會遇到雜訊的干擾，</a:t>
            </a:r>
            <a:r>
              <a:rPr lang="en-US" altLang="zh-TW" dirty="0"/>
              <a:t>AWGN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就在用來產生功率頻譜符合</a:t>
            </a:r>
            <a:r>
              <a:rPr lang="en-US" altLang="zh-TW" dirty="0"/>
              <a:t>uniform distribution</a:t>
            </a:r>
            <a:r>
              <a:rPr lang="zh-TW" altLang="en-US" dirty="0"/>
              <a:t>而雜訊振幅符合</a:t>
            </a:r>
            <a:r>
              <a:rPr lang="en-US" altLang="zh-TW" dirty="0"/>
              <a:t>Gaussian distribution</a:t>
            </a:r>
            <a:r>
              <a:rPr lang="zh-TW" altLang="en-US" dirty="0"/>
              <a:t>的</a:t>
            </a:r>
            <a:r>
              <a:rPr lang="en-US" altLang="zh-TW" dirty="0"/>
              <a:t>white gaussian noise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71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ED8C6E-E185-4A64-96C1-197FE2E04F74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0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圓角矩形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文字方塊 4"/>
          <p:cNvSpPr txBox="1">
            <a:spLocks noChangeArrowheads="1"/>
          </p:cNvSpPr>
          <p:nvPr userDrawn="1"/>
        </p:nvSpPr>
        <p:spPr bwMode="auto">
          <a:xfrm>
            <a:off x="900113" y="6021388"/>
            <a:ext cx="475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i="1" dirty="0">
                <a:latin typeface="Agency FB" pitchFamily="34" charset="0"/>
                <a:ea typeface="新細明體" charset="-120"/>
              </a:rPr>
              <a:t>High Efficiency Circuit and System Laboratory</a:t>
            </a:r>
          </a:p>
          <a:p>
            <a:pPr>
              <a:defRPr/>
            </a:pPr>
            <a:r>
              <a:rPr lang="en-US" altLang="zh-TW" sz="1200" i="1" dirty="0">
                <a:latin typeface="Agency FB" pitchFamily="34" charset="0"/>
                <a:ea typeface="新細明體" charset="-120"/>
              </a:rPr>
              <a:t>Graduate Institute of Engineering  Science  and Ocean Engineering , National Taiwan University</a:t>
            </a:r>
            <a:endParaRPr lang="zh-TW" altLang="en-US" sz="1200" i="1" dirty="0">
              <a:latin typeface="Agency FB" pitchFamily="34" charset="0"/>
              <a:ea typeface="新細明體" charset="-120"/>
            </a:endParaRPr>
          </a:p>
        </p:txBody>
      </p:sp>
      <p:pic>
        <p:nvPicPr>
          <p:cNvPr id="8" name="Picture 2" descr="C:\Users\acer\Desktop\LOGO1.bm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" y="5949950"/>
            <a:ext cx="584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cer\Desktop\ntu_logo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549275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384176"/>
            <a:ext cx="7772400" cy="1828800"/>
          </a:xfrm>
        </p:spPr>
        <p:txBody>
          <a:bodyPr lIns="45720" rIns="45720" bIns="45720"/>
          <a:lstStyle>
            <a:lvl1pPr algn="ctr">
              <a:defRPr sz="3200" b="1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717032"/>
            <a:ext cx="7772400" cy="2016224"/>
          </a:xfrm>
        </p:spPr>
        <p:txBody>
          <a:bodyPr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0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DC87AF-FBE3-4369-A3E4-B8BD881A5660}" type="datetime1">
              <a:rPr lang="zh-TW" altLang="en-US"/>
              <a:pPr>
                <a:defRPr/>
              </a:pPr>
              <a:t>2022/6/24</a:t>
            </a:fld>
            <a:endParaRPr lang="zh-TW" altLang="en-US"/>
          </a:p>
        </p:txBody>
      </p:sp>
      <p:sp>
        <p:nvSpPr>
          <p:cNvPr id="11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17E9B5-8B2B-4D9D-AC24-ED18576E9FA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pic>
        <p:nvPicPr>
          <p:cNvPr id="5" name="Picture 2" descr="C:\Users\acer\Desktop\LOGO1.bm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" y="5949950"/>
            <a:ext cx="584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接點 5"/>
          <p:cNvCxnSpPr/>
          <p:nvPr userDrawn="1"/>
        </p:nvCxnSpPr>
        <p:spPr>
          <a:xfrm>
            <a:off x="539750" y="1268413"/>
            <a:ext cx="813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4"/>
          <p:cNvSpPr txBox="1">
            <a:spLocks noChangeArrowheads="1"/>
          </p:cNvSpPr>
          <p:nvPr userDrawn="1"/>
        </p:nvSpPr>
        <p:spPr bwMode="auto">
          <a:xfrm>
            <a:off x="900113" y="6021388"/>
            <a:ext cx="475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i="1" dirty="0">
                <a:latin typeface="Agency FB" pitchFamily="34" charset="0"/>
                <a:ea typeface="新細明體" charset="-120"/>
              </a:rPr>
              <a:t>High Efficiency Circuit and System Laboratory</a:t>
            </a:r>
          </a:p>
          <a:p>
            <a:pPr>
              <a:defRPr/>
            </a:pPr>
            <a:r>
              <a:rPr lang="en-US" altLang="zh-TW" sz="1200" i="1" dirty="0">
                <a:latin typeface="Agency FB" pitchFamily="34" charset="0"/>
                <a:ea typeface="新細明體" charset="-120"/>
              </a:rPr>
              <a:t>Graduate Institute of Engineering  Science  and Ocean Engineering , National Taiwan University</a:t>
            </a:r>
            <a:endParaRPr lang="zh-TW" altLang="en-US" sz="1200" i="1" dirty="0">
              <a:latin typeface="Agency FB" pitchFamily="34" charset="0"/>
              <a:ea typeface="新細明體" charset="-120"/>
            </a:endParaRPr>
          </a:p>
        </p:txBody>
      </p:sp>
      <p:sp>
        <p:nvSpPr>
          <p:cNvPr id="10" name="標題版面配置區 12"/>
          <p:cNvSpPr>
            <a:spLocks noGrp="1"/>
          </p:cNvSpPr>
          <p:nvPr>
            <p:ph type="title"/>
          </p:nvPr>
        </p:nvSpPr>
        <p:spPr>
          <a:xfrm>
            <a:off x="502920" y="649248"/>
            <a:ext cx="8183880" cy="6195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extLst/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5E75C9-5DBB-4812-9DC7-1847832CB052}" type="datetime1">
              <a:rPr lang="zh-TW" altLang="en-US"/>
              <a:pPr>
                <a:defRPr/>
              </a:pPr>
              <a:t>2022/6/24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 Diagonal Corner Rectangle 86"/>
          <p:cNvSpPr/>
          <p:nvPr userDrawn="1"/>
        </p:nvSpPr>
        <p:spPr>
          <a:xfrm>
            <a:off x="518615" y="-1"/>
            <a:ext cx="2326017" cy="5225401"/>
          </a:xfrm>
          <a:prstGeom prst="round2DiagRect">
            <a:avLst>
              <a:gd name="adj1" fmla="val 12757"/>
              <a:gd name="adj2" fmla="val 0"/>
            </a:avLst>
          </a:prstGeom>
          <a:gradFill flip="none" rotWithShape="1">
            <a:gsLst>
              <a:gs pos="100000">
                <a:srgbClr val="FFC000"/>
              </a:gs>
              <a:gs pos="79000">
                <a:srgbClr val="F97400"/>
              </a:gs>
              <a:gs pos="3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 userDrawn="1"/>
        </p:nvSpPr>
        <p:spPr>
          <a:xfrm flipV="1">
            <a:off x="520929" y="4954880"/>
            <a:ext cx="2323704" cy="270520"/>
          </a:xfrm>
          <a:custGeom>
            <a:avLst/>
            <a:gdLst>
              <a:gd name="connsiteX0" fmla="*/ 0 w 2295943"/>
              <a:gd name="connsiteY0" fmla="*/ 270520 h 270520"/>
              <a:gd name="connsiteX1" fmla="*/ 2295943 w 2295943"/>
              <a:gd name="connsiteY1" fmla="*/ 270520 h 270520"/>
              <a:gd name="connsiteX2" fmla="*/ 2292272 w 2295943"/>
              <a:gd name="connsiteY2" fmla="*/ 234098 h 270520"/>
              <a:gd name="connsiteX3" fmla="*/ 2005043 w 2295943"/>
              <a:gd name="connsiteY3" fmla="*/ 0 h 270520"/>
              <a:gd name="connsiteX4" fmla="*/ 0 w 2295943"/>
              <a:gd name="connsiteY4" fmla="*/ 0 h 270520"/>
              <a:gd name="connsiteX5" fmla="*/ 0 w 2295943"/>
              <a:gd name="connsiteY5" fmla="*/ 270520 h 2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943" h="270520">
                <a:moveTo>
                  <a:pt x="0" y="270520"/>
                </a:moveTo>
                <a:lnTo>
                  <a:pt x="2295943" y="270520"/>
                </a:lnTo>
                <a:lnTo>
                  <a:pt x="2292272" y="234098"/>
                </a:lnTo>
                <a:cubicBezTo>
                  <a:pt x="2264933" y="100498"/>
                  <a:pt x="2146725" y="0"/>
                  <a:pt x="2005043" y="0"/>
                </a:cubicBezTo>
                <a:lnTo>
                  <a:pt x="0" y="0"/>
                </a:lnTo>
                <a:lnTo>
                  <a:pt x="0" y="270520"/>
                </a:lnTo>
                <a:close/>
              </a:path>
            </a:pathLst>
          </a:custGeom>
          <a:gradFill flip="none" rotWithShape="1">
            <a:gsLst>
              <a:gs pos="100000">
                <a:srgbClr val="FE7900"/>
              </a:gs>
              <a:gs pos="0">
                <a:srgbClr val="F64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105352" y="6027143"/>
            <a:ext cx="150233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825" dirty="0">
                <a:solidFill>
                  <a:prstClr val="black">
                    <a:lumMod val="65000"/>
                    <a:lumOff val="35000"/>
                  </a:prstClr>
                </a:solidFill>
                <a:ea typeface="+mn-ea"/>
              </a:rPr>
              <a:t>Confidential and Proprietary</a:t>
            </a: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8025844" y="5924577"/>
            <a:ext cx="690644" cy="690644"/>
            <a:chOff x="527308" y="4062509"/>
            <a:chExt cx="777923" cy="77792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Donut 59">
              <a:hlinkClick r:id="" action="ppaction://hlinkshowjump?jump=nextslide"/>
            </p:cNvPr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">
              <a:hlinkClick r:id="" action="ppaction://hlinkshowjump?jump=nextslide"/>
            </p:cNvPr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3198411" y="4548249"/>
            <a:ext cx="3317163" cy="682049"/>
            <a:chOff x="633159" y="6301141"/>
            <a:chExt cx="1771650" cy="381114"/>
          </a:xfrm>
        </p:grpSpPr>
        <p:sp>
          <p:nvSpPr>
            <p:cNvPr id="6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en-US" sz="400" b="1">
                  <a:solidFill>
                    <a:prstClr val="black"/>
                  </a:solidFill>
                  <a:ea typeface="+mn-ea"/>
                </a:rPr>
                <a:t>TM</a:t>
              </a:r>
            </a:p>
          </p:txBody>
        </p:sp>
        <p:sp>
          <p:nvSpPr>
            <p:cNvPr id="6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6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79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0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1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47243" y="759004"/>
            <a:ext cx="2009955" cy="1929709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47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8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9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2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3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4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5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86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  <p:sp>
        <p:nvSpPr>
          <p:cNvPr id="89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99152" y="1078174"/>
            <a:ext cx="5605462" cy="1052105"/>
          </a:xfrm>
          <a:ln w="25400"/>
          <a:effectLst/>
        </p:spPr>
        <p:txBody>
          <a:bodyPr tIns="91440" bIns="91440" anchor="b"/>
          <a:lstStyle>
            <a:lvl1pPr algn="l">
              <a:spcBef>
                <a:spcPct val="25000"/>
              </a:spcBef>
              <a:defRPr lang="en-US" sz="3000" b="0" kern="1200" spc="-100" baseline="0" dirty="0">
                <a:solidFill>
                  <a:schemeClr val="accent4">
                    <a:lumMod val="50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91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111027" y="2203218"/>
            <a:ext cx="5605462" cy="533400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0" kern="1200" spc="-70" baseline="0" dirty="0" smtClean="0">
                <a:solidFill>
                  <a:schemeClr val="accent4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Subhead here</a:t>
            </a:r>
          </a:p>
        </p:txBody>
      </p:sp>
      <p:sp>
        <p:nvSpPr>
          <p:cNvPr id="92" name="Text Placeholder 76"/>
          <p:cNvSpPr>
            <a:spLocks noGrp="1"/>
          </p:cNvSpPr>
          <p:nvPr>
            <p:ph type="body" sz="quarter" idx="11" hasCustomPrompt="1"/>
          </p:nvPr>
        </p:nvSpPr>
        <p:spPr>
          <a:xfrm>
            <a:off x="3111026" y="3378536"/>
            <a:ext cx="5605144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500" kern="1200" spc="450" dirty="0" smtClean="0">
                <a:solidFill>
                  <a:schemeClr val="accent4"/>
                </a:solidFill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JAN.01.2014</a:t>
            </a:r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12"/>
          </p:nvPr>
        </p:nvSpPr>
        <p:spPr>
          <a:xfrm>
            <a:off x="3111026" y="2936756"/>
            <a:ext cx="5605144" cy="425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spc="-70" baseline="0">
                <a:solidFill>
                  <a:schemeClr val="accent4"/>
                </a:solidFill>
              </a:defRPr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5" y="6307865"/>
            <a:ext cx="4645785" cy="3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94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074189"/>
            <a:ext cx="8747266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1887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028208" y="1074189"/>
            <a:ext cx="5943700" cy="4532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ound Diagonal Corner Rectangle 7"/>
          <p:cNvSpPr/>
          <p:nvPr userDrawn="1"/>
        </p:nvSpPr>
        <p:spPr>
          <a:xfrm flipH="1">
            <a:off x="304797" y="4429496"/>
            <a:ext cx="2607625" cy="1177505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799" y="1074738"/>
            <a:ext cx="2607624" cy="32597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3125887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24644" y="531565"/>
            <a:ext cx="1483848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900" spc="-90" dirty="0" smtClean="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637240" y="1290578"/>
            <a:ext cx="712091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08492" y="730840"/>
            <a:ext cx="7049660" cy="279252"/>
            <a:chOff x="2456121" y="730840"/>
            <a:chExt cx="9399547" cy="279252"/>
          </a:xfrm>
        </p:grpSpPr>
        <p:sp>
          <p:nvSpPr>
            <p:cNvPr id="6" name="Round Diagonal Corner Rectangle 5"/>
            <p:cNvSpPr/>
            <p:nvPr/>
          </p:nvSpPr>
          <p:spPr>
            <a:xfrm flipH="1">
              <a:off x="2456121" y="730841"/>
              <a:ext cx="2687442" cy="279251"/>
            </a:xfrm>
            <a:prstGeom prst="round2DiagRect">
              <a:avLst>
                <a:gd name="adj1" fmla="val 24069"/>
                <a:gd name="adj2" fmla="val 0"/>
              </a:avLst>
            </a:prstGeom>
            <a:gradFill flip="none" rotWithShape="1">
              <a:gsLst>
                <a:gs pos="0">
                  <a:srgbClr val="FFC000"/>
                </a:gs>
                <a:gs pos="49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  <p:sp>
          <p:nvSpPr>
            <p:cNvPr id="7" name="Round Diagonal Corner Rectangle 6"/>
            <p:cNvSpPr/>
            <p:nvPr/>
          </p:nvSpPr>
          <p:spPr>
            <a:xfrm flipV="1">
              <a:off x="5203853" y="730840"/>
              <a:ext cx="6651815" cy="279251"/>
            </a:xfrm>
            <a:prstGeom prst="round2DiagRect">
              <a:avLst>
                <a:gd name="adj1" fmla="val 20262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2901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862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69000">
                <a:schemeClr val="accent4">
                  <a:lumMod val="50000"/>
                </a:schemeClr>
              </a:gs>
              <a:gs pos="9000">
                <a:schemeClr val="accent4"/>
              </a:gs>
              <a:gs pos="0">
                <a:schemeClr val="accent4"/>
              </a:gs>
              <a:gs pos="94690">
                <a:srgbClr val="2A2E32"/>
              </a:gs>
              <a:gs pos="31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24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 Transi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0250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 userDrawn="1"/>
        </p:nvSpPr>
        <p:spPr>
          <a:xfrm>
            <a:off x="1334297" y="4585648"/>
            <a:ext cx="6582179" cy="1224602"/>
          </a:xfrm>
          <a:prstGeom prst="round2DiagRect">
            <a:avLst>
              <a:gd name="adj1" fmla="val 12647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7" name="Round Diagonal Corner Rectangle 16"/>
          <p:cNvSpPr/>
          <p:nvPr userDrawn="1"/>
        </p:nvSpPr>
        <p:spPr>
          <a:xfrm flipH="1">
            <a:off x="-2" y="4585648"/>
            <a:ext cx="1302509" cy="1224602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50514" y="4632388"/>
            <a:ext cx="6252751" cy="1131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600" b="0" kern="1200" spc="-90" baseline="0" dirty="0" smtClean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Transition Titles Should be Short/Powerful</a:t>
            </a:r>
            <a:br>
              <a:rPr lang="en-US" dirty="0"/>
            </a:br>
            <a:r>
              <a:rPr lang="en-US" dirty="0"/>
              <a:t>Second Line Subtitle Optional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76147" y="4843623"/>
            <a:ext cx="708652" cy="708652"/>
            <a:chOff x="527308" y="4062509"/>
            <a:chExt cx="777923" cy="77792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Donut 9"/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9970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95288" y="404813"/>
            <a:ext cx="8353425" cy="61214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圓角矩形 8"/>
          <p:cNvSpPr/>
          <p:nvPr userDrawn="1"/>
        </p:nvSpPr>
        <p:spPr>
          <a:xfrm>
            <a:off x="323528" y="332656"/>
            <a:ext cx="8496944" cy="619268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3238" y="620713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223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184467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ea typeface="新細明體" charset="-120"/>
              </a:defRPr>
            </a:lvl1pPr>
            <a:extLst/>
          </a:lstStyle>
          <a:p>
            <a:pPr>
              <a:defRPr/>
            </a:pPr>
            <a:fld id="{83DF3FF1-6D97-4122-84E2-D8744DFC7396}" type="datetime1">
              <a:rPr lang="zh-TW" altLang="en-US"/>
              <a:pPr>
                <a:defRPr/>
              </a:pPr>
              <a:t>2022/6/24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ea typeface="新細明體" charset="-120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ea typeface="新細明體" charset="-120"/>
              </a:defRPr>
            </a:lvl1pPr>
            <a:extLst/>
          </a:lstStyle>
          <a:p>
            <a:pPr>
              <a:defRPr/>
            </a:pPr>
            <a:fld id="{281C75DF-4846-4949-B837-3F8B5885F6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9227" name="Picture 2" descr="C:\Users\acer\Desktop\LOGO1.bmp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" y="5949950"/>
            <a:ext cx="584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4"/>
          <p:cNvSpPr txBox="1">
            <a:spLocks noChangeArrowheads="1"/>
          </p:cNvSpPr>
          <p:nvPr userDrawn="1"/>
        </p:nvSpPr>
        <p:spPr bwMode="auto">
          <a:xfrm>
            <a:off x="900113" y="6021388"/>
            <a:ext cx="475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i="1" dirty="0">
                <a:latin typeface="Agency FB" pitchFamily="34" charset="0"/>
                <a:ea typeface="新細明體" charset="-120"/>
              </a:rPr>
              <a:t>High Efficiency Circuit and System Laboratory</a:t>
            </a:r>
          </a:p>
          <a:p>
            <a:pPr>
              <a:defRPr/>
            </a:pPr>
            <a:r>
              <a:rPr lang="en-US" altLang="zh-TW" sz="1200" i="1" dirty="0">
                <a:latin typeface="Agency FB" pitchFamily="34" charset="0"/>
                <a:ea typeface="新細明體" charset="-120"/>
              </a:rPr>
              <a:t>Graduate Institute of Engineering  Science  and Ocean Engineering , National Taiwan University</a:t>
            </a:r>
            <a:endParaRPr lang="zh-TW" altLang="en-US" sz="1200" i="1" dirty="0">
              <a:latin typeface="Agency FB" pitchFamily="34" charset="0"/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5511" y="280713"/>
            <a:ext cx="872578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24642" y="1068042"/>
            <a:ext cx="873529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379911" y="6258336"/>
            <a:ext cx="1847279" cy="379823"/>
            <a:chOff x="633159" y="6301141"/>
            <a:chExt cx="1771650" cy="381114"/>
          </a:xfrm>
        </p:grpSpPr>
        <p:sp>
          <p:nvSpPr>
            <p:cNvPr id="3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35763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en-US" sz="300" b="1" dirty="0">
                  <a:solidFill>
                    <a:prstClr val="black"/>
                  </a:solidFill>
                  <a:ea typeface="+mn-ea"/>
                </a:rPr>
                <a:t>TM</a:t>
              </a:r>
            </a:p>
          </p:txBody>
        </p:sp>
        <p:sp>
          <p:nvSpPr>
            <p:cNvPr id="3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3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8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49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  <p:sp>
          <p:nvSpPr>
            <p:cNvPr id="50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0" lang="en-US">
                <a:solidFill>
                  <a:prstClr val="black"/>
                </a:solidFill>
                <a:ea typeface="+mn-ea"/>
              </a:endParaRPr>
            </a:p>
          </p:txBody>
        </p:sp>
      </p:grpSp>
      <p:sp>
        <p:nvSpPr>
          <p:cNvPr id="52" name="Oval 51">
            <a:hlinkClick r:id="" action="ppaction://hlinkshowjump?jump=nextslide"/>
          </p:cNvPr>
          <p:cNvSpPr/>
          <p:nvPr/>
        </p:nvSpPr>
        <p:spPr>
          <a:xfrm>
            <a:off x="849575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53" name="Picture 5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7734" y="6295743"/>
            <a:ext cx="355877" cy="332149"/>
          </a:xfrm>
          <a:prstGeom prst="rect">
            <a:avLst/>
          </a:prstGeom>
        </p:spPr>
      </p:pic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00396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56" name="Picture 55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26224" y="6295743"/>
            <a:ext cx="355877" cy="332149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2343483" y="6496493"/>
            <a:ext cx="401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800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</a:rPr>
              <a:t>Confidential and Proprietary</a:t>
            </a:r>
          </a:p>
        </p:txBody>
      </p:sp>
      <p:sp>
        <p:nvSpPr>
          <p:cNvPr id="30" name="Slide Number Placeholder 1"/>
          <p:cNvSpPr txBox="1">
            <a:spLocks/>
          </p:cNvSpPr>
          <p:nvPr userDrawn="1"/>
        </p:nvSpPr>
        <p:spPr>
          <a:xfrm>
            <a:off x="3872222" y="6411262"/>
            <a:ext cx="29858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899D5D8-9A89-49C6-87E2-D5B81659BB09}" type="slidenum">
              <a:rPr kumimoji="0"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kumimoji="0"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830658" y="6535885"/>
            <a:ext cx="0" cy="1173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400" b="1" kern="1200" dirty="0" smtClean="0">
          <a:solidFill>
            <a:schemeClr val="accent4">
              <a:lumMod val="50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9pPr>
    </p:titleStyle>
    <p:bodyStyle>
      <a:lvl1pPr marL="175022" indent="-175022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344488" indent="-169863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427435" indent="-126206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Wingdings" pitchFamily="2" charset="2"/>
        <a:buChar char="§"/>
        <a:defRPr sz="1800">
          <a:solidFill>
            <a:srgbClr val="000000"/>
          </a:solidFill>
          <a:latin typeface="+mn-lt"/>
        </a:defRPr>
      </a:lvl3pPr>
      <a:lvl4pPr marL="559594" indent="-132160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727472" indent="-167879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16728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6pPr>
      <a:lvl7pPr marL="20157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7pPr>
      <a:lvl8pPr marL="23586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8pPr>
      <a:lvl9pPr marL="27015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ctrTitle"/>
          </p:nvPr>
        </p:nvSpPr>
        <p:spPr bwMode="auto">
          <a:xfrm>
            <a:off x="609600" y="1905000"/>
            <a:ext cx="7772400" cy="914400"/>
          </a:xfrm>
        </p:spPr>
        <p:txBody>
          <a:bodyPr wrap="square" t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zh-TW" sz="2400" dirty="0"/>
            </a:br>
            <a:r>
              <a:rPr lang="en-US" altLang="zh-TW" sz="2400" dirty="0"/>
              <a:t>High-Level Synthesis</a:t>
            </a:r>
            <a:br>
              <a:rPr lang="en-US" altLang="zh-TW" sz="2400" dirty="0"/>
            </a:br>
            <a:r>
              <a:rPr lang="en-US" altLang="zh-TW" sz="2400" dirty="0"/>
              <a:t>Final project: OFDM system</a:t>
            </a:r>
            <a:endParaRPr lang="zh-TW" altLang="zh-TW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2313" y="3716338"/>
            <a:ext cx="7772400" cy="2016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Presenter</a:t>
            </a:r>
            <a:r>
              <a:rPr lang="zh-TW" altLang="en-US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Yu-Chen Chang, Chia-Wei Hsu, Shih-Feng Yeh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Advisor</a:t>
            </a:r>
            <a:r>
              <a:rPr lang="zh-TW" altLang="en-US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r>
              <a:rPr lang="en-US" altLang="zh-TW" dirty="0" err="1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Jiin</a:t>
            </a:r>
            <a:r>
              <a:rPr lang="en-US" altLang="zh-TW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Lai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24</a:t>
            </a:r>
            <a:r>
              <a:rPr lang="en-US" altLang="zh-TW" baseline="30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Jun, 2022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  <p:sp>
        <p:nvSpPr>
          <p:cNvPr id="12292" name="標題 1"/>
          <p:cNvSpPr txBox="1">
            <a:spLocks/>
          </p:cNvSpPr>
          <p:nvPr/>
        </p:nvSpPr>
        <p:spPr bwMode="auto">
          <a:xfrm>
            <a:off x="827088" y="620713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pPr algn="ctr"/>
            <a:endParaRPr kumimoji="0" lang="zh-TW" altLang="en-US" sz="2200" b="1" u="sng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A2232-6935-4536-9914-00E1C9D1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Demodulation: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B496E-2C42-4895-AEF4-8B915824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Wrong setting</a:t>
            </a:r>
          </a:p>
          <a:p>
            <a:r>
              <a:rPr lang="en-US" altLang="zh-TW" dirty="0"/>
              <a:t>Slack</a:t>
            </a:r>
          </a:p>
          <a:p>
            <a:r>
              <a:rPr lang="en-US" altLang="zh-TW" dirty="0"/>
              <a:t>Resources</a:t>
            </a:r>
          </a:p>
          <a:p>
            <a:r>
              <a:rPr lang="en-US" altLang="zh-TW" dirty="0"/>
              <a:t>Data type</a:t>
            </a:r>
          </a:p>
          <a:p>
            <a:r>
              <a:rPr lang="en-US" altLang="zh-TW" dirty="0"/>
              <a:t>Output is null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B2DA5D-2D11-40FB-BF3F-71C7DCFC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98B540-CD6B-42EB-B738-65F3CA2F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34" y="4419600"/>
            <a:ext cx="6110332" cy="15668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FB4EB9-54C0-4CCE-9184-145BAF3B5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30" y="1981200"/>
            <a:ext cx="3186136" cy="22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6EE42-C6D8-4285-A7E1-7651E18E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Demodulation: 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7B142-0F3E-43D4-8208-5FA4905A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 not use C++ pow function</a:t>
            </a:r>
          </a:p>
          <a:p>
            <a:r>
              <a:rPr lang="en-US" altLang="zh-TW" dirty="0"/>
              <a:t>Simplify calculating of distance</a:t>
            </a:r>
          </a:p>
          <a:p>
            <a:r>
              <a:rPr lang="en-US" altLang="zh-TW" dirty="0"/>
              <a:t>Reduce the amount of buffer</a:t>
            </a:r>
          </a:p>
          <a:p>
            <a:r>
              <a:rPr lang="en-US" altLang="zh-TW" dirty="0"/>
              <a:t>Using board file to synthesis</a:t>
            </a:r>
          </a:p>
          <a:p>
            <a:r>
              <a:rPr lang="en-US" altLang="zh-TW"/>
              <a:t>Using union</a:t>
            </a:r>
            <a:endParaRPr lang="en-US" altLang="zh-TW" dirty="0"/>
          </a:p>
          <a:p>
            <a:r>
              <a:rPr lang="en-US" altLang="zh-TW" dirty="0" err="1"/>
              <a:t>ap_axiu</a:t>
            </a:r>
            <a:r>
              <a:rPr lang="en-US" altLang="zh-TW" dirty="0"/>
              <a:t> keep assign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8AE913-B406-4387-A77F-C403E3D8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5CF02F-8267-4181-9B7B-61217D5D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24000"/>
            <a:ext cx="3246811" cy="44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406EB-846E-B2CE-7D82-F75D9BE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Demodulation Resources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5FC021D-D6C9-7C77-8FB0-45857EB41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7" y="2022468"/>
            <a:ext cx="4678364" cy="33178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2CBE2-8D18-20E1-5212-B865D6B3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7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D61A0-28D7-4BB1-D391-3D11646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Modulation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AD7324-CC26-46A4-2EA5-8AAA4F50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43CD1B8-F7B4-69D2-C0FB-12B006A1B1F7}"/>
              </a:ext>
            </a:extLst>
          </p:cNvPr>
          <p:cNvGrpSpPr/>
          <p:nvPr/>
        </p:nvGrpSpPr>
        <p:grpSpPr>
          <a:xfrm>
            <a:off x="502920" y="2162441"/>
            <a:ext cx="4724401" cy="1436132"/>
            <a:chOff x="2133600" y="1447800"/>
            <a:chExt cx="4724401" cy="1436132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9FBC578C-D26E-7E77-47CE-F1B2C59076B7}"/>
                </a:ext>
              </a:extLst>
            </p:cNvPr>
            <p:cNvGrpSpPr/>
            <p:nvPr/>
          </p:nvGrpSpPr>
          <p:grpSpPr>
            <a:xfrm>
              <a:off x="2133600" y="1447800"/>
              <a:ext cx="4724400" cy="1098331"/>
              <a:chOff x="2133600" y="1447800"/>
              <a:chExt cx="4724400" cy="1098331"/>
            </a:xfrm>
          </p:grpSpPr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B4649924-EEFB-53FC-2B81-0523DAE43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3600" y="2514600"/>
                <a:ext cx="4724400" cy="315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5A38B61-E47D-9230-FF46-9B479BA2D76F}"/>
                  </a:ext>
                </a:extLst>
              </p:cNvPr>
              <p:cNvSpPr txBox="1"/>
              <p:nvPr/>
            </p:nvSpPr>
            <p:spPr>
              <a:xfrm>
                <a:off x="2133600" y="1874178"/>
                <a:ext cx="46482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Data Stream</a:t>
                </a:r>
                <a:r>
                  <a:rPr lang="zh-TW" altLang="en-US" dirty="0"/>
                  <a:t>        </a:t>
                </a:r>
                <a:r>
                  <a:rPr lang="en-US" altLang="zh-TW" dirty="0"/>
                  <a:t>01011011011…10101001</a:t>
                </a:r>
              </a:p>
              <a:p>
                <a:r>
                  <a:rPr lang="zh-TW" altLang="en-US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Mask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0000000…000000001111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BCB0BD67-116F-475A-6C34-0B4CC5858C4C}"/>
                  </a:ext>
                </a:extLst>
              </p:cNvPr>
              <p:cNvSpPr/>
              <p:nvPr/>
            </p:nvSpPr>
            <p:spPr>
              <a:xfrm>
                <a:off x="4572000" y="1760086"/>
                <a:ext cx="1752600" cy="114092"/>
              </a:xfrm>
              <a:prstGeom prst="rightArrow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18D0A26-F698-0FAF-826C-7A50EA9131CE}"/>
                  </a:ext>
                </a:extLst>
              </p:cNvPr>
              <p:cNvSpPr txBox="1"/>
              <p:nvPr/>
            </p:nvSpPr>
            <p:spPr>
              <a:xfrm>
                <a:off x="4823770" y="1447800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Right Shift</a:t>
                </a:r>
                <a:endParaRPr lang="zh-TW" altLang="en-US" dirty="0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D0FB13-348B-A394-F306-9D49993F9995}"/>
                </a:ext>
              </a:extLst>
            </p:cNvPr>
            <p:cNvSpPr txBox="1"/>
            <p:nvPr/>
          </p:nvSpPr>
          <p:spPr>
            <a:xfrm>
              <a:off x="2133601" y="2514600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MOD_QAM16     (000000000000000…1001)</a:t>
              </a:r>
              <a:endParaRPr lang="zh-TW" altLang="en-US" dirty="0"/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EC44C6BE-61C9-5C0E-70E8-1B80F1A9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9"/>
          <a:stretch/>
        </p:blipFill>
        <p:spPr>
          <a:xfrm>
            <a:off x="5276617" y="1419230"/>
            <a:ext cx="3529246" cy="292255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DD6A9BC-C5BD-0575-989A-C9C90C7D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49" y="4341784"/>
            <a:ext cx="5087302" cy="15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3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7E5E9-F6AD-13D4-8663-17867019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Modulation Implementation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B71F1-DB54-D87E-A089-356E0246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2AA66EBF-4589-3582-9596-001EEC235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8"/>
          <a:stretch/>
        </p:blipFill>
        <p:spPr bwMode="auto">
          <a:xfrm>
            <a:off x="4622896" y="1433635"/>
            <a:ext cx="3812982" cy="23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D8C043-4586-BA77-07D7-B1913B1C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77931"/>
            <a:ext cx="3914775" cy="2209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A10A85-2B3E-F682-AD8A-6F742076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49" y="2162344"/>
            <a:ext cx="3768506" cy="33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5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E7DB8-E79B-CF45-6CF4-10942402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Cyclic Prefix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228DB6-BE53-45C2-5D81-E732E93E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7605200-6525-D16E-179A-B63AFA5ADB91}"/>
              </a:ext>
            </a:extLst>
          </p:cNvPr>
          <p:cNvGrpSpPr/>
          <p:nvPr/>
        </p:nvGrpSpPr>
        <p:grpSpPr>
          <a:xfrm>
            <a:off x="2484120" y="1420541"/>
            <a:ext cx="4221480" cy="2008460"/>
            <a:chOff x="2286000" y="1581807"/>
            <a:chExt cx="4572000" cy="231753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C0C08E9-6711-869C-DC13-3CAFED049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" t="3124" r="1613" b="2651"/>
            <a:stretch/>
          </p:blipFill>
          <p:spPr>
            <a:xfrm>
              <a:off x="2286000" y="1600200"/>
              <a:ext cx="4572000" cy="2299138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F5E22B3-ACCC-6412-0D90-0AF37B3233D1}"/>
                </a:ext>
              </a:extLst>
            </p:cNvPr>
            <p:cNvSpPr txBox="1"/>
            <p:nvPr/>
          </p:nvSpPr>
          <p:spPr>
            <a:xfrm>
              <a:off x="2743200" y="1581807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flip</a:t>
              </a:r>
              <a:endParaRPr lang="zh-TW" altLang="en-US" sz="1600" dirty="0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13D7E061-7B6D-8D3A-67F4-FF40DD9C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5" y="3564926"/>
            <a:ext cx="3937896" cy="233193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5147340-114C-65B4-9427-9CE0DF83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09" y="3640282"/>
            <a:ext cx="3895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D0004-AD13-32AA-1141-276F5F47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Channel Model - Rayleigh and AWGN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FE4BFB3-5790-D566-7E7A-E741E5DA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1774984"/>
            <a:ext cx="6354762" cy="381285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44ADD-61BC-A947-5AFC-F82A2674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97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B5953-46D4-EC43-80C1-5FBBAB84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Architecture of the Channel Model </a:t>
            </a:r>
            <a:endParaRPr lang="zh-TW" altLang="en-US" dirty="0"/>
          </a:p>
        </p:txBody>
      </p:sp>
      <p:pic>
        <p:nvPicPr>
          <p:cNvPr id="64" name="內容版面配置區 63">
            <a:extLst>
              <a:ext uri="{FF2B5EF4-FFF2-40B4-BE49-F238E27FC236}">
                <a16:creationId xmlns:a16="http://schemas.microsoft.com/office/drawing/2014/main" id="{6B07E3E1-D592-0E9D-0B41-33257CDFA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30" y="1341438"/>
            <a:ext cx="6003378" cy="46799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3A84D2-7D32-39FA-D773-9620A967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29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1FFA6-A0CA-6915-A527-2DCC08BE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Rayleigh Channel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BB62F-F9F5-EF7E-83CC-F306B464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Carrier Frequency: 2.4GHz</a:t>
            </a:r>
          </a:p>
          <a:p>
            <a:r>
              <a:rPr lang="en-US" altLang="zh-TW" sz="2400" dirty="0"/>
              <a:t>M: 8 (34 sinusoids)</a:t>
            </a:r>
          </a:p>
          <a:p>
            <a:r>
              <a:rPr lang="en-US" altLang="zh-TW" sz="2400" dirty="0"/>
              <a:t>Max. Doppler Frequency: Velocity(60km/h)/Wave length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529A41-96B7-3C7A-911D-C00FB086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E522D3B-78D0-0B48-EAA4-FEE6B217FF6D}"/>
              </a:ext>
            </a:extLst>
          </p:cNvPr>
          <p:cNvGrpSpPr/>
          <p:nvPr/>
        </p:nvGrpSpPr>
        <p:grpSpPr>
          <a:xfrm>
            <a:off x="1450544" y="2974054"/>
            <a:ext cx="6242912" cy="2954881"/>
            <a:chOff x="2089785" y="2974054"/>
            <a:chExt cx="6242912" cy="2954881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B958C973-FA09-455C-4573-A27EB4B0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0441" y="4471610"/>
              <a:ext cx="5181600" cy="1457325"/>
            </a:xfrm>
            <a:prstGeom prst="rect">
              <a:avLst/>
            </a:prstGeom>
          </p:spPr>
        </p:pic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E4B21B40-1614-2582-F8BD-9E6DDBA4BC1E}"/>
                </a:ext>
              </a:extLst>
            </p:cNvPr>
            <p:cNvGrpSpPr/>
            <p:nvPr/>
          </p:nvGrpSpPr>
          <p:grpSpPr>
            <a:xfrm>
              <a:off x="2089785" y="2974054"/>
              <a:ext cx="6242912" cy="1413948"/>
              <a:chOff x="2175510" y="2974054"/>
              <a:chExt cx="6242912" cy="1413948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C0CD1A7B-D1D0-C88C-30F8-955E21C1F60F}"/>
                  </a:ext>
                </a:extLst>
              </p:cNvPr>
              <p:cNvGrpSpPr/>
              <p:nvPr/>
            </p:nvGrpSpPr>
            <p:grpSpPr>
              <a:xfrm>
                <a:off x="2175510" y="2974054"/>
                <a:ext cx="4185327" cy="1413948"/>
                <a:chOff x="1005933" y="2743313"/>
                <a:chExt cx="4185327" cy="1413948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6180871-7532-F244-F902-460736DC948C}"/>
                    </a:ext>
                  </a:extLst>
                </p:cNvPr>
                <p:cNvSpPr/>
                <p:nvPr/>
              </p:nvSpPr>
              <p:spPr>
                <a:xfrm>
                  <a:off x="3048390" y="2743313"/>
                  <a:ext cx="2142870" cy="141394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Rayleigh Fading 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Model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群組 5">
                  <a:extLst>
                    <a:ext uri="{FF2B5EF4-FFF2-40B4-BE49-F238E27FC236}">
                      <a16:creationId xmlns:a16="http://schemas.microsoft.com/office/drawing/2014/main" id="{845B4DD4-921E-4AFF-54DC-9755F5EEAA0F}"/>
                    </a:ext>
                  </a:extLst>
                </p:cNvPr>
                <p:cNvGrpSpPr/>
                <p:nvPr/>
              </p:nvGrpSpPr>
              <p:grpSpPr>
                <a:xfrm>
                  <a:off x="1449963" y="3296905"/>
                  <a:ext cx="1588766" cy="311941"/>
                  <a:chOff x="2393303" y="2928715"/>
                  <a:chExt cx="1588766" cy="369332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CCD589E4-977D-6F23-F9F5-9984536FC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303" y="2928715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M</a:t>
                    </a:r>
                    <a:endParaRPr lang="zh-TW" altLang="en-US" dirty="0"/>
                  </a:p>
                </p:txBody>
              </p:sp>
              <p:cxnSp>
                <p:nvCxnSpPr>
                  <p:cNvPr id="8" name="直線單箭頭接點 7">
                    <a:extLst>
                      <a:ext uri="{FF2B5EF4-FFF2-40B4-BE49-F238E27FC236}">
                        <a16:creationId xmlns:a16="http://schemas.microsoft.com/office/drawing/2014/main" id="{4F16118F-B2E2-C538-0895-1A7842768DF4}"/>
                      </a:ext>
                    </a:extLst>
                  </p:cNvPr>
                  <p:cNvCxnSpPr>
                    <a:cxnSpLocks/>
                    <a:stCxn id="7" idx="3"/>
                  </p:cNvCxnSpPr>
                  <p:nvPr/>
                </p:nvCxnSpPr>
                <p:spPr>
                  <a:xfrm flipV="1">
                    <a:off x="2775139" y="3110317"/>
                    <a:ext cx="1206930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AC5FF55-F212-0485-3025-7ADAD2EE90B3}"/>
                    </a:ext>
                  </a:extLst>
                </p:cNvPr>
                <p:cNvGrpSpPr/>
                <p:nvPr/>
              </p:nvGrpSpPr>
              <p:grpSpPr>
                <a:xfrm>
                  <a:off x="1005933" y="3692454"/>
                  <a:ext cx="2032796" cy="369332"/>
                  <a:chOff x="1949271" y="3766078"/>
                  <a:chExt cx="2181128" cy="437282"/>
                </a:xfrm>
              </p:grpSpPr>
              <p:cxnSp>
                <p:nvCxnSpPr>
                  <p:cNvPr id="10" name="直線單箭頭接點 9">
                    <a:extLst>
                      <a:ext uri="{FF2B5EF4-FFF2-40B4-BE49-F238E27FC236}">
                        <a16:creationId xmlns:a16="http://schemas.microsoft.com/office/drawing/2014/main" id="{E48708C6-650C-3DCE-3FDE-64A51A36333D}"/>
                      </a:ext>
                    </a:extLst>
                  </p:cNvPr>
                  <p:cNvCxnSpPr>
                    <a:cxnSpLocks/>
                    <a:stCxn id="11" idx="3"/>
                  </p:cNvCxnSpPr>
                  <p:nvPr/>
                </p:nvCxnSpPr>
                <p:spPr>
                  <a:xfrm>
                    <a:off x="3000518" y="3984719"/>
                    <a:ext cx="1129881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9A7E3864-AAB9-9BD3-361B-78C366DA973F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271" y="3766078"/>
                    <a:ext cx="1051247" cy="4372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err="1"/>
                      <a:t>inStrem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1AB680EB-6C9F-06AA-40FD-49EEDDD8B341}"/>
                    </a:ext>
                  </a:extLst>
                </p:cNvPr>
                <p:cNvGrpSpPr/>
                <p:nvPr/>
              </p:nvGrpSpPr>
              <p:grpSpPr>
                <a:xfrm>
                  <a:off x="1493544" y="2898768"/>
                  <a:ext cx="1554846" cy="311941"/>
                  <a:chOff x="2427223" y="3348928"/>
                  <a:chExt cx="1554846" cy="369332"/>
                </a:xfrm>
              </p:grpSpPr>
              <p:cxnSp>
                <p:nvCxnSpPr>
                  <p:cNvPr id="13" name="直線單箭頭接點 12">
                    <a:extLst>
                      <a:ext uri="{FF2B5EF4-FFF2-40B4-BE49-F238E27FC236}">
                        <a16:creationId xmlns:a16="http://schemas.microsoft.com/office/drawing/2014/main" id="{85029D2A-ED41-2CD6-B343-15E78DAABCC2}"/>
                      </a:ext>
                    </a:extLst>
                  </p:cNvPr>
                  <p:cNvCxnSpPr>
                    <a:cxnSpLocks/>
                    <a:stCxn id="14" idx="3"/>
                  </p:cNvCxnSpPr>
                  <p:nvPr/>
                </p:nvCxnSpPr>
                <p:spPr>
                  <a:xfrm flipV="1">
                    <a:off x="2775139" y="3531125"/>
                    <a:ext cx="1206930" cy="246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38FE9194-DF13-4084-F93D-434CDE789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7223" y="3348928"/>
                    <a:ext cx="347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fc</a:t>
                    </a:r>
                    <a:endParaRPr lang="zh-TW" altLang="en-US" dirty="0"/>
                  </a:p>
                </p:txBody>
              </p:sp>
            </p:grpSp>
          </p:grp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F33FE381-C7BA-C988-214D-373EB92D83FB}"/>
                  </a:ext>
                </a:extLst>
              </p:cNvPr>
              <p:cNvCxnSpPr>
                <a:cxnSpLocks/>
                <a:stCxn id="5" idx="3"/>
                <a:endCxn id="27" idx="1"/>
              </p:cNvCxnSpPr>
              <p:nvPr/>
            </p:nvCxnSpPr>
            <p:spPr>
              <a:xfrm>
                <a:off x="6360837" y="3681028"/>
                <a:ext cx="4879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6BA27E5-AA55-070A-C23D-E5C4264226E0}"/>
                  </a:ext>
                </a:extLst>
              </p:cNvPr>
              <p:cNvSpPr txBox="1"/>
              <p:nvPr/>
            </p:nvSpPr>
            <p:spPr>
              <a:xfrm>
                <a:off x="6848762" y="349636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outStrm_fade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67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1CDA-B581-B053-66AD-6A9794AC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Rayleigh Channel Implementation (Cont.)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DA7E614-89BE-2251-6CE9-CED8A34C8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414775"/>
            <a:ext cx="4104812" cy="261651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2C9CD-F227-A968-98B5-81B4D440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CA3CC7-592F-0E46-27C4-97167350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2627659"/>
            <a:ext cx="3895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1676-095E-C825-EFA5-6A477DD3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OFDM</a:t>
            </a:r>
            <a:r>
              <a:rPr lang="zh-TW" altLang="en-US" dirty="0"/>
              <a:t> </a:t>
            </a:r>
            <a:r>
              <a:rPr lang="en-US" altLang="zh-TW" dirty="0"/>
              <a:t>System Block Diagram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48EBE76-A98B-3219-D368-6FE83855C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4" y="2295525"/>
            <a:ext cx="8096250" cy="27717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7CFC09-3738-D83E-5CE5-09366932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36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5EF2C-D7C8-1D93-B2FD-2EC80457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Rayleigh Channel Implementation (Cont.)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959F3-7B74-A292-766C-58DF409B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0D739-2D29-E70E-BDAC-070745FB41FA}"/>
              </a:ext>
            </a:extLst>
          </p:cNvPr>
          <p:cNvGrpSpPr/>
          <p:nvPr/>
        </p:nvGrpSpPr>
        <p:grpSpPr>
          <a:xfrm>
            <a:off x="1234177" y="1912651"/>
            <a:ext cx="6721366" cy="3602628"/>
            <a:chOff x="1219200" y="1890317"/>
            <a:chExt cx="6721366" cy="3602628"/>
          </a:xfrm>
        </p:grpSpPr>
        <p:pic>
          <p:nvPicPr>
            <p:cNvPr id="5" name="內容版面配置區 7">
              <a:extLst>
                <a:ext uri="{FF2B5EF4-FFF2-40B4-BE49-F238E27FC236}">
                  <a16:creationId xmlns:a16="http://schemas.microsoft.com/office/drawing/2014/main" id="{760DEE64-85EB-E43C-C358-BDDBCD56B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52"/>
            <a:stretch/>
          </p:blipFill>
          <p:spPr bwMode="auto">
            <a:xfrm>
              <a:off x="1219200" y="1892945"/>
              <a:ext cx="3198048" cy="36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F1A880B4-394E-D06D-BD2D-D247C4017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2"/>
            <a:stretch/>
          </p:blipFill>
          <p:spPr bwMode="auto">
            <a:xfrm>
              <a:off x="4742520" y="1890317"/>
              <a:ext cx="3198046" cy="36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9257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E5ADA-F218-40A7-23F2-F2F547DF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AWGN Channel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A03C8F-0C42-5C92-EEC5-A260E7D7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21D874D2-6016-3FB4-4709-2ADABB7E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3692448"/>
            <a:ext cx="4981575" cy="1695450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60711E7D-F026-FD87-286F-4CE934B8342B}"/>
              </a:ext>
            </a:extLst>
          </p:cNvPr>
          <p:cNvGrpSpPr/>
          <p:nvPr/>
        </p:nvGrpSpPr>
        <p:grpSpPr>
          <a:xfrm>
            <a:off x="1814621" y="1905000"/>
            <a:ext cx="5514759" cy="1371600"/>
            <a:chOff x="1747345" y="1905000"/>
            <a:chExt cx="5514759" cy="1371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C45143-B902-6C3D-B0AB-53066286BECD}"/>
                </a:ext>
              </a:extLst>
            </p:cNvPr>
            <p:cNvSpPr/>
            <p:nvPr/>
          </p:nvSpPr>
          <p:spPr>
            <a:xfrm>
              <a:off x="3830181" y="1905000"/>
              <a:ext cx="1504383" cy="13404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AWGN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Model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2AB7CFC-0BC8-5C62-468B-124E493319EF}"/>
                </a:ext>
              </a:extLst>
            </p:cNvPr>
            <p:cNvGrpSpPr/>
            <p:nvPr/>
          </p:nvGrpSpPr>
          <p:grpSpPr>
            <a:xfrm>
              <a:off x="1919312" y="2265167"/>
              <a:ext cx="1917872" cy="369332"/>
              <a:chOff x="5195421" y="1649728"/>
              <a:chExt cx="1917872" cy="369332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1E30FC7A-47C8-A08B-73FA-500A3CE6C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1843281"/>
                <a:ext cx="1322093" cy="47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E4419B3-A9A6-D552-A11B-1B1ACDC07E93}"/>
                  </a:ext>
                </a:extLst>
              </p:cNvPr>
              <p:cNvSpPr txBox="1"/>
              <p:nvPr/>
            </p:nvSpPr>
            <p:spPr>
              <a:xfrm>
                <a:off x="5195421" y="164972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snr</a:t>
                </a:r>
                <a:endParaRPr lang="zh-TW" altLang="en-US" dirty="0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024DF06-A525-0FF5-5229-32A88E11C663}"/>
                </a:ext>
              </a:extLst>
            </p:cNvPr>
            <p:cNvGrpSpPr/>
            <p:nvPr/>
          </p:nvGrpSpPr>
          <p:grpSpPr>
            <a:xfrm>
              <a:off x="1752600" y="2586218"/>
              <a:ext cx="2077581" cy="369332"/>
              <a:chOff x="5028709" y="2002478"/>
              <a:chExt cx="2077581" cy="369332"/>
            </a:xfrm>
          </p:grpSpPr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D5062C63-76C4-706C-24FE-CE07D4535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190100"/>
                <a:ext cx="1315090" cy="47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10E993C-ACD2-2D6A-11FC-D2054F0F76C2}"/>
                  </a:ext>
                </a:extLst>
              </p:cNvPr>
              <p:cNvSpPr txBox="1"/>
              <p:nvPr/>
            </p:nvSpPr>
            <p:spPr>
              <a:xfrm>
                <a:off x="5028709" y="200247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sigma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BB14199-6F84-B4B2-E9FF-C17E4DCC94AE}"/>
                </a:ext>
              </a:extLst>
            </p:cNvPr>
            <p:cNvGrpSpPr/>
            <p:nvPr/>
          </p:nvGrpSpPr>
          <p:grpSpPr>
            <a:xfrm>
              <a:off x="1752600" y="2907268"/>
              <a:ext cx="2077581" cy="369332"/>
              <a:chOff x="5028709" y="2367959"/>
              <a:chExt cx="2077581" cy="369332"/>
            </a:xfrm>
          </p:grpSpPr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051A4ABE-72DA-AAC6-5D2D-CB2E606BC46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5533976" y="2552625"/>
                <a:ext cx="1572314" cy="68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A2735D4-23FA-2B38-E403-9A7B8BF6FD65}"/>
                  </a:ext>
                </a:extLst>
              </p:cNvPr>
              <p:cNvSpPr txBox="1"/>
              <p:nvPr/>
            </p:nvSpPr>
            <p:spPr>
              <a:xfrm>
                <a:off x="5028709" y="236795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mu</a:t>
                </a:r>
                <a:endParaRPr lang="zh-TW" altLang="en-US" dirty="0"/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1F98084-6FD7-1CA6-4CAA-84E1EE4ADD69}"/>
                </a:ext>
              </a:extLst>
            </p:cNvPr>
            <p:cNvCxnSpPr>
              <a:cxnSpLocks/>
              <a:stCxn id="5" idx="3"/>
              <a:endCxn id="32" idx="1"/>
            </p:cNvCxnSpPr>
            <p:nvPr/>
          </p:nvCxnSpPr>
          <p:spPr>
            <a:xfrm flipV="1">
              <a:off x="5334564" y="2566812"/>
              <a:ext cx="883664" cy="84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2E274682-305C-DA1F-B87D-EFD5E24581AE}"/>
                </a:ext>
              </a:extLst>
            </p:cNvPr>
            <p:cNvGrpSpPr/>
            <p:nvPr/>
          </p:nvGrpSpPr>
          <p:grpSpPr>
            <a:xfrm>
              <a:off x="1747345" y="1944116"/>
              <a:ext cx="2077581" cy="369332"/>
              <a:chOff x="5028709" y="2002478"/>
              <a:chExt cx="2077581" cy="369332"/>
            </a:xfrm>
          </p:grpSpPr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FBD84091-7C7F-7FF9-F546-7CCC9243A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190100"/>
                <a:ext cx="1315090" cy="47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865A277-9ABF-69A1-68B9-52EF2F233F6B}"/>
                  </a:ext>
                </a:extLst>
              </p:cNvPr>
              <p:cNvSpPr txBox="1"/>
              <p:nvPr/>
            </p:nvSpPr>
            <p:spPr>
              <a:xfrm>
                <a:off x="5028709" y="2002478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inStrm</a:t>
                </a:r>
                <a:endParaRPr lang="zh-TW" altLang="en-US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BD2E077-1CB3-849A-B4F4-0F278DA75937}"/>
                </a:ext>
              </a:extLst>
            </p:cNvPr>
            <p:cNvSpPr txBox="1"/>
            <p:nvPr/>
          </p:nvSpPr>
          <p:spPr>
            <a:xfrm>
              <a:off x="6218228" y="238214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OutStrm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22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72B37-014C-C201-0B18-8B00CA4F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AWGN Channel Implementation (Cont.)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5D56EA6-2778-ED52-CE4A-5A2F027C6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6"/>
          <a:stretch/>
        </p:blipFill>
        <p:spPr>
          <a:xfrm>
            <a:off x="582503" y="1676400"/>
            <a:ext cx="5147514" cy="267557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003D6C-2441-3ACD-A56B-11395FB0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53B4B2-B3DA-7417-3BB4-B4F32D5E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10" y="3505200"/>
            <a:ext cx="4212753" cy="23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72B37-014C-C201-0B18-8B00CA4F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AWGN Channel Implementation (Cont.)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003D6C-2441-3ACD-A56B-11395FB0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50E0962-1305-9516-E505-54B58007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428186"/>
            <a:ext cx="8183562" cy="4506454"/>
          </a:xfrm>
        </p:spPr>
      </p:pic>
    </p:spTree>
    <p:extLst>
      <p:ext uri="{BB962C8B-B14F-4D97-AF65-F5344CB8AC3E}">
        <p14:creationId xmlns:p14="http://schemas.microsoft.com/office/powerpoint/2010/main" val="284404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778EC-5D6E-2A57-9B47-3BD86BA3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Remove Cyclic Prefix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41270-4405-EDF9-D985-2D69F17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63C5EA-1C51-EB2A-AC43-92408D58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209800"/>
            <a:ext cx="3886200" cy="3105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00C481-8EEA-E8D3-42CC-EE2CB025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00" y="2590415"/>
            <a:ext cx="3895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3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B0454-2525-066F-6FF9-5F47BF2F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FFT IFFT implementation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527546F-D6E7-FFFA-BBC1-EF7C5604F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65" y="1341438"/>
            <a:ext cx="5801908" cy="46799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EEC75-9DC5-97A4-EF4C-ECCA3E51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11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8D008-D356-8AA4-4BE6-A082BED3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IFFT FFT Optimization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1E85B2-BD28-18E9-8ED4-4D02B65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F40C7B-672A-0105-97AB-501B3C90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9" y="1905000"/>
            <a:ext cx="3979519" cy="3477429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2BACFDC-F0F3-7B70-B1D8-BCAD6325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5110"/>
          <a:stretch/>
        </p:blipFill>
        <p:spPr>
          <a:xfrm>
            <a:off x="4393793" y="2057400"/>
            <a:ext cx="4471038" cy="2923371"/>
          </a:xfrm>
        </p:spPr>
      </p:pic>
    </p:spTree>
    <p:extLst>
      <p:ext uri="{BB962C8B-B14F-4D97-AF65-F5344CB8AC3E}">
        <p14:creationId xmlns:p14="http://schemas.microsoft.com/office/powerpoint/2010/main" val="4023750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93FDE-8238-A1CE-CBCC-401FF548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IFFT FFT Optimization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EA115-CEE6-A0E1-0CDD-D663DAD1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F3C2FC-8E28-FE21-F09F-1C07EAF2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5F6073-9C1E-C317-032A-E4D3E2AE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6" y="2578262"/>
            <a:ext cx="3876675" cy="22002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33E64D-5CB8-0DD6-2A6A-215652AB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31" y="2578262"/>
            <a:ext cx="3905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2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2ADE8-2513-BE92-6F03-69F3A88D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Composable Pipeline and System Integrated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D7149F1-66E4-EB5D-B2BE-51DC082C7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7" y="1341438"/>
            <a:ext cx="3759884" cy="46799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0159B-BB66-5274-C2B2-37FE8477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0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5F701-DF0B-22B1-702D-84071E6A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16 QAM Constellation Diagram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C4963D-B0FB-13CC-668C-7DE7B8B77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8"/>
          <a:stretch/>
        </p:blipFill>
        <p:spPr>
          <a:xfrm>
            <a:off x="1527024" y="1733552"/>
            <a:ext cx="6135990" cy="38290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61C38-858E-94F2-7ACA-892E120E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2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F9428-C9A6-ACD0-B0AE-2157995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OFDM Concept and Spectra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5C3D7BF-18B0-EC47-13C6-F2180F25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54" y="1905000"/>
            <a:ext cx="6607292" cy="368686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56617D-AF21-34E6-5F0D-0FF237AB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984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FBB0C-1FA2-B8C2-8A71-BEED1F26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DD4F7-2A60-8C2A-4488-0B6735EE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4800" dirty="0"/>
              <a:t>Thanks For Your Attention.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6D07AA-2F26-F759-A877-711AC15D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37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D8937-B849-DDF9-29D2-5DD7FF0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5G NR OFDM Physical Layer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06E1578-DBCE-7290-A54B-2E4FB191E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1629748"/>
            <a:ext cx="4044288" cy="20278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368A4D-A0B2-2F05-FCA6-F1F79339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E05427-A2E4-D438-3D84-0A1E26CC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20" y="1905000"/>
            <a:ext cx="3683602" cy="2743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433A2BB-CBA4-BF2B-0EEA-E9483D1B6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780298"/>
            <a:ext cx="2438400" cy="22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A69E-B456-2103-66D2-F078FE3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Cyclic prefix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6BFBE43-CA90-3C09-8DAF-925627BF1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75" y="1600200"/>
            <a:ext cx="2191056" cy="5430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D6B544-B227-756D-2FC0-1D8E91E6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427ADA-FC9B-C520-2A7B-F3864919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64" y="2143201"/>
            <a:ext cx="5889369" cy="205290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1494DEC-5838-ED1D-9137-7F1747E67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3" y="4227278"/>
            <a:ext cx="6044933" cy="18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021C9-3934-4E15-A541-30F053F6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Modulation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B63FF-AEF1-4B47-BA9D-3B7C29CB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Quadrature amplitude modulation(QAM)</a:t>
            </a:r>
          </a:p>
          <a:p>
            <a:r>
              <a:rPr lang="en-US" altLang="zh-TW" dirty="0"/>
              <a:t>16 points</a:t>
            </a:r>
          </a:p>
          <a:p>
            <a:r>
              <a:rPr lang="en-US" altLang="zh-TW" dirty="0"/>
              <a:t>Mapping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61C31-FC54-424C-BE0D-B916B0F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992C86-A89D-4007-BA64-73B097A2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48"/>
          <a:stretch/>
        </p:blipFill>
        <p:spPr>
          <a:xfrm>
            <a:off x="2308860" y="3352800"/>
            <a:ext cx="4572000" cy="23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78B19-FE8D-4995-AD7F-3949A904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Modulation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74EED-3906-47DE-8F66-F163DF73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Normalize</a:t>
            </a:r>
          </a:p>
          <a:p>
            <a:r>
              <a:rPr lang="en-US" altLang="zh-TW" dirty="0"/>
              <a:t>Bit section</a:t>
            </a:r>
          </a:p>
          <a:p>
            <a:r>
              <a:rPr lang="en-US" altLang="zh-TW" dirty="0"/>
              <a:t>Input:64 bit integer</a:t>
            </a:r>
          </a:p>
          <a:p>
            <a:r>
              <a:rPr lang="en-US" altLang="zh-TW" dirty="0"/>
              <a:t>Output:32bit real part+32bit imaginary part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346FD3-917B-4D8F-89BC-28AB937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9E0DEE6-9A5D-4C61-B675-8AC9450F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44" y="3340754"/>
            <a:ext cx="6148432" cy="21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A771C-5233-4863-9312-A2609A82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Modulation: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93B14-C34B-495A-AB4A-94B1B96F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 not start</a:t>
            </a:r>
          </a:p>
          <a:p>
            <a:r>
              <a:rPr lang="en-US" altLang="zh-TW" dirty="0"/>
              <a:t>Using wrong setting</a:t>
            </a:r>
          </a:p>
          <a:p>
            <a:r>
              <a:rPr lang="en-US" altLang="zh-TW" dirty="0" err="1"/>
              <a:t>ap_axiu</a:t>
            </a:r>
            <a:r>
              <a:rPr lang="en-US" altLang="zh-TW" dirty="0"/>
              <a:t> keep not assign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2E7B72-AB58-422D-AC6F-5E02A657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5EF943-BE05-486B-BF81-1D1EBA3E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7" y="3043440"/>
            <a:ext cx="5145906" cy="29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AEBD9-2BF2-4E9B-9146-8577CA1B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Demodulation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EE5AE-A1D5-4663-A170-1C4B6B2B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Bits reorganization</a:t>
            </a:r>
          </a:p>
          <a:p>
            <a:r>
              <a:rPr lang="en-US" altLang="zh-TW" dirty="0"/>
              <a:t>Find the point with the minimum distance</a:t>
            </a:r>
          </a:p>
          <a:p>
            <a:r>
              <a:rPr lang="en-US" altLang="zh-TW" dirty="0"/>
              <a:t>Input: 32bit real part+32bit imaginary part</a:t>
            </a:r>
          </a:p>
          <a:p>
            <a:r>
              <a:rPr lang="en-US" altLang="zh-TW" dirty="0"/>
              <a:t>Output: 64bits integer</a:t>
            </a:r>
          </a:p>
          <a:p>
            <a:r>
              <a:rPr lang="en-US" altLang="zh-TW" dirty="0"/>
              <a:t>LSB: First data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426B77-9932-48A9-8F29-32BF0701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2DFCE-538D-4A16-9908-E6406335B881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BE9661-DEEE-415C-B799-6B739BD1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81028"/>
            <a:ext cx="5429290" cy="17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0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137947C0-8F54-4F94-B393-BE6ECC544DB5}" vid="{21BEB573-8E9E-4E5D-9169-BF932B7609F9}"/>
    </a:ext>
  </a:extLst>
</a:theme>
</file>

<file path=ppt/theme/theme2.xml><?xml version="1.0" encoding="utf-8"?>
<a:theme xmlns:a="http://schemas.openxmlformats.org/drawingml/2006/main" name="0_Master Content Slide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rgbClr val="EA4300"/>
            </a:gs>
            <a:gs pos="9000">
              <a:srgbClr val="FC9300"/>
            </a:gs>
            <a:gs pos="0">
              <a:srgbClr val="FFC000"/>
            </a:gs>
            <a:gs pos="49000">
              <a:schemeClr val="accent2">
                <a:shade val="100000"/>
                <a:satMod val="115000"/>
              </a:schemeClr>
            </a:gs>
          </a:gsLst>
          <a:lin ang="189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1500" dirty="0" err="1" smtClean="0">
            <a:solidFill>
              <a:schemeClr val="accent4">
                <a:lumMod val="50000"/>
              </a:schemeClr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137947C0-8F54-4F94-B393-BE6ECC544DB5}" vid="{E097571C-4919-44DC-9B05-3132F039CBC3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hecaslab template</Template>
  <TotalTime>1874</TotalTime>
  <Words>421</Words>
  <Application>Microsoft Office PowerPoint</Application>
  <PresentationFormat>如螢幕大小 (4:3)</PresentationFormat>
  <Paragraphs>119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Arial Unicode MS</vt:lpstr>
      <vt:lpstr>Agency FB</vt:lpstr>
      <vt:lpstr>Arial</vt:lpstr>
      <vt:lpstr>Calibri</vt:lpstr>
      <vt:lpstr>Times New Roman</vt:lpstr>
      <vt:lpstr>Verdana</vt:lpstr>
      <vt:lpstr>Wingdings</vt:lpstr>
      <vt:lpstr>Wingdings 2</vt:lpstr>
      <vt:lpstr>觀點</vt:lpstr>
      <vt:lpstr>0_Master Content Slide</vt:lpstr>
      <vt:lpstr> High-Level Synthesis Final project: OFDM system</vt:lpstr>
      <vt:lpstr>OFDM System Block Diagram</vt:lpstr>
      <vt:lpstr>OFDM Concept and Spectra</vt:lpstr>
      <vt:lpstr>5G NR OFDM Physical Layer</vt:lpstr>
      <vt:lpstr>Cyclic prefix</vt:lpstr>
      <vt:lpstr>Modulation</vt:lpstr>
      <vt:lpstr>Modulation</vt:lpstr>
      <vt:lpstr>Modulation: Challenge</vt:lpstr>
      <vt:lpstr>Demodulation</vt:lpstr>
      <vt:lpstr>Demodulation: Challenge</vt:lpstr>
      <vt:lpstr>Demodulation: solution</vt:lpstr>
      <vt:lpstr>Demodulation Resources</vt:lpstr>
      <vt:lpstr>Modulation Implementation</vt:lpstr>
      <vt:lpstr>Modulation Implementation (Cont.)</vt:lpstr>
      <vt:lpstr>Cyclic Prefix Implementation</vt:lpstr>
      <vt:lpstr>Channel Model - Rayleigh and AWGN</vt:lpstr>
      <vt:lpstr>Architecture of the Channel Model </vt:lpstr>
      <vt:lpstr>Rayleigh Channel Implementation</vt:lpstr>
      <vt:lpstr>Rayleigh Channel Implementation (Cont.)</vt:lpstr>
      <vt:lpstr>Rayleigh Channel Implementation (Cont.)</vt:lpstr>
      <vt:lpstr>AWGN Channel Implementation</vt:lpstr>
      <vt:lpstr>AWGN Channel Implementation (Cont.)</vt:lpstr>
      <vt:lpstr>AWGN Channel Implementation (Cont.)</vt:lpstr>
      <vt:lpstr>Remove Cyclic Prefix Implementation</vt:lpstr>
      <vt:lpstr>FFT IFFT implementation</vt:lpstr>
      <vt:lpstr>IFFT FFT Optimization</vt:lpstr>
      <vt:lpstr>IFFT FFT Optimization (Cont.)</vt:lpstr>
      <vt:lpstr>Composable Pipeline and System Integrated</vt:lpstr>
      <vt:lpstr>16 QAM Constellation Diagram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Shou Heng</dc:creator>
  <cp:lastModifiedBy>家維 許</cp:lastModifiedBy>
  <cp:revision>130</cp:revision>
  <dcterms:created xsi:type="dcterms:W3CDTF">2020-03-25T02:32:10Z</dcterms:created>
  <dcterms:modified xsi:type="dcterms:W3CDTF">2022-06-24T05:19:00Z</dcterms:modified>
</cp:coreProperties>
</file>