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0" r:id="rId8"/>
    <p:sldId id="261" r:id="rId9"/>
    <p:sldId id="262" r:id="rId10"/>
    <p:sldId id="26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1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3829A-971F-4CA1-923F-F1196AF3E3A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D7605E6-0E06-41EE-9239-B29B926E0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F10533-A6B0-4186-9077-BB8C590E4386}"/>
              </a:ext>
            </a:extLst>
          </p:cNvPr>
          <p:cNvSpPr>
            <a:spLocks noGrp="1"/>
          </p:cNvSpPr>
          <p:nvPr>
            <p:ph type="dt" sz="half" idx="10"/>
          </p:nvPr>
        </p:nvSpPr>
        <p:spPr/>
        <p:txBody>
          <a:bodyPr/>
          <a:lstStyle/>
          <a:p>
            <a:fld id="{84907CE0-50C2-4E55-AEA3-3BD60E8E97FD}"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48D1DDE6-83AA-49B1-A90D-71F1D3BA32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607D89-EEDC-4429-9D04-34F215374533}"/>
              </a:ext>
            </a:extLst>
          </p:cNvPr>
          <p:cNvSpPr>
            <a:spLocks noGrp="1"/>
          </p:cNvSpPr>
          <p:nvPr>
            <p:ph type="sldNum" sz="quarter" idx="12"/>
          </p:nvPr>
        </p:nvSpPr>
        <p:spPr/>
        <p:txBody>
          <a:body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114960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1E4B5-DA0F-4A45-99B5-41B35E5A56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EADEECD-69F9-4E5C-8146-B64A3DFF4DF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611F71-34A6-489A-B40B-A5251E5967FC}"/>
              </a:ext>
            </a:extLst>
          </p:cNvPr>
          <p:cNvSpPr>
            <a:spLocks noGrp="1"/>
          </p:cNvSpPr>
          <p:nvPr>
            <p:ph type="dt" sz="half" idx="10"/>
          </p:nvPr>
        </p:nvSpPr>
        <p:spPr/>
        <p:txBody>
          <a:bodyPr/>
          <a:lstStyle/>
          <a:p>
            <a:fld id="{84907CE0-50C2-4E55-AEA3-3BD60E8E97FD}"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F1003BD7-C3CA-4185-A380-2F341E5D60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F0A3C8-69B5-4DBF-BF1B-1766BE94C376}"/>
              </a:ext>
            </a:extLst>
          </p:cNvPr>
          <p:cNvSpPr>
            <a:spLocks noGrp="1"/>
          </p:cNvSpPr>
          <p:nvPr>
            <p:ph type="sldNum" sz="quarter" idx="12"/>
          </p:nvPr>
        </p:nvSpPr>
        <p:spPr/>
        <p:txBody>
          <a:body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376518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D8E3E8-0356-426D-B0DF-88E72C107A6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A1F8AC-F229-4AF2-9EF3-D308157FC3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995891-146C-4108-82DA-A1E9CD567EF1}"/>
              </a:ext>
            </a:extLst>
          </p:cNvPr>
          <p:cNvSpPr>
            <a:spLocks noGrp="1"/>
          </p:cNvSpPr>
          <p:nvPr>
            <p:ph type="dt" sz="half" idx="10"/>
          </p:nvPr>
        </p:nvSpPr>
        <p:spPr/>
        <p:txBody>
          <a:bodyPr/>
          <a:lstStyle/>
          <a:p>
            <a:fld id="{84907CE0-50C2-4E55-AEA3-3BD60E8E97FD}"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25F39D9E-019D-4A69-A8D8-C4BCE3CEF7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139418-5C0D-4708-B4A6-2FE93E81F59F}"/>
              </a:ext>
            </a:extLst>
          </p:cNvPr>
          <p:cNvSpPr>
            <a:spLocks noGrp="1"/>
          </p:cNvSpPr>
          <p:nvPr>
            <p:ph type="sldNum" sz="quarter" idx="12"/>
          </p:nvPr>
        </p:nvSpPr>
        <p:spPr/>
        <p:txBody>
          <a:body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278735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0D34C-DCBA-403D-B2F2-746C028DF5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A01A2E-BFAA-49E9-83E3-D6E5778C9CA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4296DB-05DE-4B15-8B10-9D1F661DB009}"/>
              </a:ext>
            </a:extLst>
          </p:cNvPr>
          <p:cNvSpPr>
            <a:spLocks noGrp="1"/>
          </p:cNvSpPr>
          <p:nvPr>
            <p:ph type="dt" sz="half" idx="10"/>
          </p:nvPr>
        </p:nvSpPr>
        <p:spPr/>
        <p:txBody>
          <a:bodyPr/>
          <a:lstStyle/>
          <a:p>
            <a:fld id="{84907CE0-50C2-4E55-AEA3-3BD60E8E97FD}"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D1A8653F-A4A0-4D82-9BDD-74AD7F5D6C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821B5F-4BBE-4851-B19B-53A77FC88655}"/>
              </a:ext>
            </a:extLst>
          </p:cNvPr>
          <p:cNvSpPr>
            <a:spLocks noGrp="1"/>
          </p:cNvSpPr>
          <p:nvPr>
            <p:ph type="sldNum" sz="quarter" idx="12"/>
          </p:nvPr>
        </p:nvSpPr>
        <p:spPr/>
        <p:txBody>
          <a:body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111244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808EA-B3A8-432E-B500-65A7F84905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8FD4D04-8D04-4C90-8911-09BB67AD3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4E2A46-218D-411D-BCB8-78958C1A45DA}"/>
              </a:ext>
            </a:extLst>
          </p:cNvPr>
          <p:cNvSpPr>
            <a:spLocks noGrp="1"/>
          </p:cNvSpPr>
          <p:nvPr>
            <p:ph type="dt" sz="half" idx="10"/>
          </p:nvPr>
        </p:nvSpPr>
        <p:spPr/>
        <p:txBody>
          <a:bodyPr/>
          <a:lstStyle/>
          <a:p>
            <a:fld id="{84907CE0-50C2-4E55-AEA3-3BD60E8E97FD}"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3C02308A-9FA0-4E75-ABB8-3B371EB25C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A74C57-ACC6-4BB1-BF1E-CC2431F4BD44}"/>
              </a:ext>
            </a:extLst>
          </p:cNvPr>
          <p:cNvSpPr>
            <a:spLocks noGrp="1"/>
          </p:cNvSpPr>
          <p:nvPr>
            <p:ph type="sldNum" sz="quarter" idx="12"/>
          </p:nvPr>
        </p:nvSpPr>
        <p:spPr/>
        <p:txBody>
          <a:body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64973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1F430-5B4A-421C-B277-DD112BC38C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E1295E-E091-4DE5-8804-E1AD301984B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0BBBB2A-7F8D-4393-90D2-ED24366550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53C70B4-6D57-4DC4-928E-FC976D4B2772}"/>
              </a:ext>
            </a:extLst>
          </p:cNvPr>
          <p:cNvSpPr>
            <a:spLocks noGrp="1"/>
          </p:cNvSpPr>
          <p:nvPr>
            <p:ph type="dt" sz="half" idx="10"/>
          </p:nvPr>
        </p:nvSpPr>
        <p:spPr/>
        <p:txBody>
          <a:bodyPr/>
          <a:lstStyle/>
          <a:p>
            <a:fld id="{84907CE0-50C2-4E55-AEA3-3BD60E8E97FD}" type="datetimeFigureOut">
              <a:rPr lang="zh-CN" altLang="en-US" smtClean="0"/>
              <a:t>2021/8/1</a:t>
            </a:fld>
            <a:endParaRPr lang="zh-CN" altLang="en-US"/>
          </a:p>
        </p:txBody>
      </p:sp>
      <p:sp>
        <p:nvSpPr>
          <p:cNvPr id="6" name="页脚占位符 5">
            <a:extLst>
              <a:ext uri="{FF2B5EF4-FFF2-40B4-BE49-F238E27FC236}">
                <a16:creationId xmlns:a16="http://schemas.microsoft.com/office/drawing/2014/main" id="{1D759516-9FDA-445D-8B04-1359BA5D72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BE4F3E-A7E3-4134-AB6D-04B062A2ACEA}"/>
              </a:ext>
            </a:extLst>
          </p:cNvPr>
          <p:cNvSpPr>
            <a:spLocks noGrp="1"/>
          </p:cNvSpPr>
          <p:nvPr>
            <p:ph type="sldNum" sz="quarter" idx="12"/>
          </p:nvPr>
        </p:nvSpPr>
        <p:spPr/>
        <p:txBody>
          <a:body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2127149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77237-537C-4340-9039-CFF3CCC6819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195B714-FF22-4A83-BC80-9DC1B9948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5CEE0E-43E9-42EC-976C-1E3DEE0A989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6D1105E-3665-47E6-94F2-C50592D7A8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FB330AE-048A-4FC0-89C5-AD08F39654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3E4E98A-00D5-4B89-8E78-C0E99D799778}"/>
              </a:ext>
            </a:extLst>
          </p:cNvPr>
          <p:cNvSpPr>
            <a:spLocks noGrp="1"/>
          </p:cNvSpPr>
          <p:nvPr>
            <p:ph type="dt" sz="half" idx="10"/>
          </p:nvPr>
        </p:nvSpPr>
        <p:spPr/>
        <p:txBody>
          <a:bodyPr/>
          <a:lstStyle/>
          <a:p>
            <a:fld id="{84907CE0-50C2-4E55-AEA3-3BD60E8E97FD}" type="datetimeFigureOut">
              <a:rPr lang="zh-CN" altLang="en-US" smtClean="0"/>
              <a:t>2021/8/1</a:t>
            </a:fld>
            <a:endParaRPr lang="zh-CN" altLang="en-US"/>
          </a:p>
        </p:txBody>
      </p:sp>
      <p:sp>
        <p:nvSpPr>
          <p:cNvPr id="8" name="页脚占位符 7">
            <a:extLst>
              <a:ext uri="{FF2B5EF4-FFF2-40B4-BE49-F238E27FC236}">
                <a16:creationId xmlns:a16="http://schemas.microsoft.com/office/drawing/2014/main" id="{DB605069-2EEB-4036-9D8C-49A6284CB7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B6E99A-6D5E-49CB-B0D9-95B191C3F8B7}"/>
              </a:ext>
            </a:extLst>
          </p:cNvPr>
          <p:cNvSpPr>
            <a:spLocks noGrp="1"/>
          </p:cNvSpPr>
          <p:nvPr>
            <p:ph type="sldNum" sz="quarter" idx="12"/>
          </p:nvPr>
        </p:nvSpPr>
        <p:spPr/>
        <p:txBody>
          <a:body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327069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CF1E4-7025-4FA4-92F0-C535A11C9A7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66DDD2-F1F8-46B9-B62F-5E4CA9228E0C}"/>
              </a:ext>
            </a:extLst>
          </p:cNvPr>
          <p:cNvSpPr>
            <a:spLocks noGrp="1"/>
          </p:cNvSpPr>
          <p:nvPr>
            <p:ph type="dt" sz="half" idx="10"/>
          </p:nvPr>
        </p:nvSpPr>
        <p:spPr/>
        <p:txBody>
          <a:bodyPr/>
          <a:lstStyle/>
          <a:p>
            <a:fld id="{84907CE0-50C2-4E55-AEA3-3BD60E8E97FD}" type="datetimeFigureOut">
              <a:rPr lang="zh-CN" altLang="en-US" smtClean="0"/>
              <a:t>2021/8/1</a:t>
            </a:fld>
            <a:endParaRPr lang="zh-CN" altLang="en-US"/>
          </a:p>
        </p:txBody>
      </p:sp>
      <p:sp>
        <p:nvSpPr>
          <p:cNvPr id="4" name="页脚占位符 3">
            <a:extLst>
              <a:ext uri="{FF2B5EF4-FFF2-40B4-BE49-F238E27FC236}">
                <a16:creationId xmlns:a16="http://schemas.microsoft.com/office/drawing/2014/main" id="{D29D7007-74A7-4DAD-9F11-B2CCA299303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B6222FE-D618-40BB-8CF0-27CF1DE5E13A}"/>
              </a:ext>
            </a:extLst>
          </p:cNvPr>
          <p:cNvSpPr>
            <a:spLocks noGrp="1"/>
          </p:cNvSpPr>
          <p:nvPr>
            <p:ph type="sldNum" sz="quarter" idx="12"/>
          </p:nvPr>
        </p:nvSpPr>
        <p:spPr/>
        <p:txBody>
          <a:body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346948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7FF462-45F5-42E2-B233-2461B32D97FD}"/>
              </a:ext>
            </a:extLst>
          </p:cNvPr>
          <p:cNvSpPr>
            <a:spLocks noGrp="1"/>
          </p:cNvSpPr>
          <p:nvPr>
            <p:ph type="dt" sz="half" idx="10"/>
          </p:nvPr>
        </p:nvSpPr>
        <p:spPr/>
        <p:txBody>
          <a:bodyPr/>
          <a:lstStyle/>
          <a:p>
            <a:fld id="{84907CE0-50C2-4E55-AEA3-3BD60E8E97FD}" type="datetimeFigureOut">
              <a:rPr lang="zh-CN" altLang="en-US" smtClean="0"/>
              <a:t>2021/8/1</a:t>
            </a:fld>
            <a:endParaRPr lang="zh-CN" altLang="en-US"/>
          </a:p>
        </p:txBody>
      </p:sp>
      <p:sp>
        <p:nvSpPr>
          <p:cNvPr id="3" name="页脚占位符 2">
            <a:extLst>
              <a:ext uri="{FF2B5EF4-FFF2-40B4-BE49-F238E27FC236}">
                <a16:creationId xmlns:a16="http://schemas.microsoft.com/office/drawing/2014/main" id="{45849DA7-3D76-4330-8704-43A91A47B6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46CA03-162C-45B7-8658-B802C1783744}"/>
              </a:ext>
            </a:extLst>
          </p:cNvPr>
          <p:cNvSpPr>
            <a:spLocks noGrp="1"/>
          </p:cNvSpPr>
          <p:nvPr>
            <p:ph type="sldNum" sz="quarter" idx="12"/>
          </p:nvPr>
        </p:nvSpPr>
        <p:spPr/>
        <p:txBody>
          <a:body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34183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A6BB1-135F-4D5B-A346-4B5E3BC7D3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E46DE1-C855-41D6-B045-00FEDC17C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2F872D-4828-4686-9D1E-43DEF7146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809E30-99FF-402A-AC00-44A24C17AF7E}"/>
              </a:ext>
            </a:extLst>
          </p:cNvPr>
          <p:cNvSpPr>
            <a:spLocks noGrp="1"/>
          </p:cNvSpPr>
          <p:nvPr>
            <p:ph type="dt" sz="half" idx="10"/>
          </p:nvPr>
        </p:nvSpPr>
        <p:spPr/>
        <p:txBody>
          <a:bodyPr/>
          <a:lstStyle/>
          <a:p>
            <a:fld id="{84907CE0-50C2-4E55-AEA3-3BD60E8E97FD}" type="datetimeFigureOut">
              <a:rPr lang="zh-CN" altLang="en-US" smtClean="0"/>
              <a:t>2021/8/1</a:t>
            </a:fld>
            <a:endParaRPr lang="zh-CN" altLang="en-US"/>
          </a:p>
        </p:txBody>
      </p:sp>
      <p:sp>
        <p:nvSpPr>
          <p:cNvPr id="6" name="页脚占位符 5">
            <a:extLst>
              <a:ext uri="{FF2B5EF4-FFF2-40B4-BE49-F238E27FC236}">
                <a16:creationId xmlns:a16="http://schemas.microsoft.com/office/drawing/2014/main" id="{AFB6A380-35F9-43D2-9D33-BFF0FDAAF2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0F8CC6-0A1B-44F3-8BA9-D72A1EE7D78E}"/>
              </a:ext>
            </a:extLst>
          </p:cNvPr>
          <p:cNvSpPr>
            <a:spLocks noGrp="1"/>
          </p:cNvSpPr>
          <p:nvPr>
            <p:ph type="sldNum" sz="quarter" idx="12"/>
          </p:nvPr>
        </p:nvSpPr>
        <p:spPr/>
        <p:txBody>
          <a:body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3274488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8DB64-1B21-46EF-8FB8-8BE87905B3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03A2B9-C918-4028-A156-E9527B4C9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B73D77-A0D0-4FAB-90A6-5785DFC46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A5B07B-28AC-44F3-B3EF-4110461979D3}"/>
              </a:ext>
            </a:extLst>
          </p:cNvPr>
          <p:cNvSpPr>
            <a:spLocks noGrp="1"/>
          </p:cNvSpPr>
          <p:nvPr>
            <p:ph type="dt" sz="half" idx="10"/>
          </p:nvPr>
        </p:nvSpPr>
        <p:spPr/>
        <p:txBody>
          <a:bodyPr/>
          <a:lstStyle/>
          <a:p>
            <a:fld id="{84907CE0-50C2-4E55-AEA3-3BD60E8E97FD}" type="datetimeFigureOut">
              <a:rPr lang="zh-CN" altLang="en-US" smtClean="0"/>
              <a:t>2021/8/1</a:t>
            </a:fld>
            <a:endParaRPr lang="zh-CN" altLang="en-US"/>
          </a:p>
        </p:txBody>
      </p:sp>
      <p:sp>
        <p:nvSpPr>
          <p:cNvPr id="6" name="页脚占位符 5">
            <a:extLst>
              <a:ext uri="{FF2B5EF4-FFF2-40B4-BE49-F238E27FC236}">
                <a16:creationId xmlns:a16="http://schemas.microsoft.com/office/drawing/2014/main" id="{B1F3739B-41F1-4B28-8F5D-D2174CDED1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1907E2-B201-4B39-BDA6-24D01E2E0631}"/>
              </a:ext>
            </a:extLst>
          </p:cNvPr>
          <p:cNvSpPr>
            <a:spLocks noGrp="1"/>
          </p:cNvSpPr>
          <p:nvPr>
            <p:ph type="sldNum" sz="quarter" idx="12"/>
          </p:nvPr>
        </p:nvSpPr>
        <p:spPr/>
        <p:txBody>
          <a:body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318978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ECC57E-F4D7-4FBB-8E13-EEB0E8984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51F2A6B-FFF4-4328-ABD4-0FDFA9B5F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BE02E4-87DF-4E8C-9235-9A2339679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07CE0-50C2-4E55-AEA3-3BD60E8E97FD}" type="datetimeFigureOut">
              <a:rPr lang="zh-CN" altLang="en-US" smtClean="0"/>
              <a:t>2021/8/1</a:t>
            </a:fld>
            <a:endParaRPr lang="zh-CN" altLang="en-US"/>
          </a:p>
        </p:txBody>
      </p:sp>
      <p:sp>
        <p:nvSpPr>
          <p:cNvPr id="5" name="页脚占位符 4">
            <a:extLst>
              <a:ext uri="{FF2B5EF4-FFF2-40B4-BE49-F238E27FC236}">
                <a16:creationId xmlns:a16="http://schemas.microsoft.com/office/drawing/2014/main" id="{0998CF6D-E121-45FD-8973-5393790E1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3540B6-9F13-4F51-AF31-34850CA7B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4C0CD-EA9A-49D6-8B80-DABD05F4BFFD}" type="slidenum">
              <a:rPr lang="zh-CN" altLang="en-US" smtClean="0"/>
              <a:t>‹#›</a:t>
            </a:fld>
            <a:endParaRPr lang="zh-CN" altLang="en-US"/>
          </a:p>
        </p:txBody>
      </p:sp>
    </p:spTree>
    <p:extLst>
      <p:ext uri="{BB962C8B-B14F-4D97-AF65-F5344CB8AC3E}">
        <p14:creationId xmlns:p14="http://schemas.microsoft.com/office/powerpoint/2010/main" val="2591403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3C0FF-F711-4496-8D59-72672C145CAF}"/>
              </a:ext>
            </a:extLst>
          </p:cNvPr>
          <p:cNvSpPr>
            <a:spLocks noGrp="1"/>
          </p:cNvSpPr>
          <p:nvPr>
            <p:ph type="ctrTitle"/>
          </p:nvPr>
        </p:nvSpPr>
        <p:spPr/>
        <p:txBody>
          <a:bodyPr/>
          <a:lstStyle/>
          <a:p>
            <a:r>
              <a:rPr lang="en-US" altLang="zh-CN" dirty="0"/>
              <a:t>Python</a:t>
            </a:r>
            <a:r>
              <a:rPr lang="zh-CN" altLang="en-US" dirty="0"/>
              <a:t>数据处理学习</a:t>
            </a:r>
          </a:p>
        </p:txBody>
      </p:sp>
      <p:sp>
        <p:nvSpPr>
          <p:cNvPr id="3" name="副标题 2">
            <a:extLst>
              <a:ext uri="{FF2B5EF4-FFF2-40B4-BE49-F238E27FC236}">
                <a16:creationId xmlns:a16="http://schemas.microsoft.com/office/drawing/2014/main" id="{DB73D3F7-B1BC-4F07-AFA6-DBDD9EE876D0}"/>
              </a:ext>
            </a:extLst>
          </p:cNvPr>
          <p:cNvSpPr>
            <a:spLocks noGrp="1"/>
          </p:cNvSpPr>
          <p:nvPr>
            <p:ph type="subTitle" idx="1"/>
          </p:nvPr>
        </p:nvSpPr>
        <p:spPr/>
        <p:txBody>
          <a:bodyPr/>
          <a:lstStyle/>
          <a:p>
            <a:r>
              <a:rPr lang="en-US" altLang="zh-CN" dirty="0"/>
              <a:t>Ch0 </a:t>
            </a:r>
            <a:r>
              <a:rPr lang="zh-CN" altLang="en-US" dirty="0"/>
              <a:t>最基础的环境配置</a:t>
            </a:r>
          </a:p>
        </p:txBody>
      </p:sp>
    </p:spTree>
    <p:extLst>
      <p:ext uri="{BB962C8B-B14F-4D97-AF65-F5344CB8AC3E}">
        <p14:creationId xmlns:p14="http://schemas.microsoft.com/office/powerpoint/2010/main" val="537104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7714C-F041-4996-AF26-1468CE0D727D}"/>
              </a:ext>
            </a:extLst>
          </p:cNvPr>
          <p:cNvSpPr>
            <a:spLocks noGrp="1"/>
          </p:cNvSpPr>
          <p:nvPr>
            <p:ph type="title"/>
          </p:nvPr>
        </p:nvSpPr>
        <p:spPr/>
        <p:txBody>
          <a:bodyPr/>
          <a:lstStyle/>
          <a:p>
            <a:r>
              <a:rPr lang="en-US" altLang="zh-CN" dirty="0"/>
              <a:t>Python</a:t>
            </a:r>
            <a:r>
              <a:rPr lang="zh-CN" altLang="en-US" dirty="0"/>
              <a:t>环境搭建</a:t>
            </a:r>
          </a:p>
        </p:txBody>
      </p:sp>
      <p:sp>
        <p:nvSpPr>
          <p:cNvPr id="3" name="内容占位符 2">
            <a:extLst>
              <a:ext uri="{FF2B5EF4-FFF2-40B4-BE49-F238E27FC236}">
                <a16:creationId xmlns:a16="http://schemas.microsoft.com/office/drawing/2014/main" id="{26AD79AF-A3D6-48BB-8849-F9F572C5EDFD}"/>
              </a:ext>
            </a:extLst>
          </p:cNvPr>
          <p:cNvSpPr>
            <a:spLocks noGrp="1"/>
          </p:cNvSpPr>
          <p:nvPr>
            <p:ph idx="1"/>
          </p:nvPr>
        </p:nvSpPr>
        <p:spPr/>
        <p:txBody>
          <a:bodyPr/>
          <a:lstStyle/>
          <a:p>
            <a:r>
              <a:rPr lang="zh-CN" altLang="en-US" dirty="0"/>
              <a:t>在环境搭建完毕后，需要引用数据分析所用到的第三方库。使用</a:t>
            </a:r>
            <a:r>
              <a:rPr lang="en-US" altLang="zh-CN" dirty="0" err="1"/>
              <a:t>win+r</a:t>
            </a:r>
            <a:r>
              <a:rPr lang="zh-CN" altLang="en-US" dirty="0"/>
              <a:t>打开</a:t>
            </a:r>
            <a:r>
              <a:rPr lang="en-US" altLang="zh-CN" dirty="0" err="1"/>
              <a:t>cmd</a:t>
            </a:r>
            <a:r>
              <a:rPr lang="zh-CN" altLang="en-US" dirty="0"/>
              <a:t>，在其中输入：</a:t>
            </a:r>
            <a:endParaRPr lang="en-US" altLang="zh-CN" dirty="0"/>
          </a:p>
          <a:p>
            <a:r>
              <a:rPr lang="en-US" altLang="zh-CN" dirty="0"/>
              <a:t>Pip install </a:t>
            </a:r>
            <a:r>
              <a:rPr lang="en-US" altLang="zh-CN" dirty="0" err="1"/>
              <a:t>numpy</a:t>
            </a:r>
            <a:endParaRPr lang="en-US" altLang="zh-CN" dirty="0"/>
          </a:p>
          <a:p>
            <a:r>
              <a:rPr lang="en-US" altLang="zh-CN" dirty="0"/>
              <a:t>Pip install pandas</a:t>
            </a:r>
          </a:p>
          <a:p>
            <a:r>
              <a:rPr lang="zh-CN" altLang="en-US" dirty="0"/>
              <a:t>其中</a:t>
            </a:r>
            <a:r>
              <a:rPr lang="en-US" altLang="zh-CN" dirty="0"/>
              <a:t>pip install</a:t>
            </a:r>
            <a:r>
              <a:rPr lang="zh-CN" altLang="en-US" dirty="0"/>
              <a:t>是安装命令，而</a:t>
            </a:r>
            <a:r>
              <a:rPr lang="en-US" altLang="zh-CN" dirty="0" err="1"/>
              <a:t>numpy</a:t>
            </a:r>
            <a:r>
              <a:rPr lang="zh-CN" altLang="en-US" dirty="0"/>
              <a:t>和</a:t>
            </a:r>
            <a:r>
              <a:rPr lang="en-US" altLang="zh-CN" dirty="0"/>
              <a:t>pandas</a:t>
            </a:r>
            <a:r>
              <a:rPr lang="zh-CN" altLang="en-US" dirty="0"/>
              <a:t>是数据处理和分析所要使用到的第三方库。在安装完毕后，环境搭建的所有工作就都完成了</a:t>
            </a:r>
            <a:r>
              <a:rPr lang="zh-CN" altLang="en-US"/>
              <a:t>，可以正式进行数据分析和处理。</a:t>
            </a:r>
            <a:endParaRPr lang="en-US" altLang="zh-CN" dirty="0"/>
          </a:p>
        </p:txBody>
      </p:sp>
    </p:spTree>
    <p:extLst>
      <p:ext uri="{BB962C8B-B14F-4D97-AF65-F5344CB8AC3E}">
        <p14:creationId xmlns:p14="http://schemas.microsoft.com/office/powerpoint/2010/main" val="401283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CD0A7-E049-4BE6-A8B4-418F53768356}"/>
              </a:ext>
            </a:extLst>
          </p:cNvPr>
          <p:cNvSpPr>
            <a:spLocks noGrp="1"/>
          </p:cNvSpPr>
          <p:nvPr>
            <p:ph type="title"/>
          </p:nvPr>
        </p:nvSpPr>
        <p:spPr/>
        <p:txBody>
          <a:bodyPr/>
          <a:lstStyle/>
          <a:p>
            <a:r>
              <a:rPr lang="en-US" altLang="zh-CN" dirty="0"/>
              <a:t>Python</a:t>
            </a:r>
            <a:r>
              <a:rPr lang="zh-CN" altLang="en-US" dirty="0"/>
              <a:t>环境搭建</a:t>
            </a:r>
          </a:p>
        </p:txBody>
      </p:sp>
      <p:sp>
        <p:nvSpPr>
          <p:cNvPr id="3" name="内容占位符 2">
            <a:extLst>
              <a:ext uri="{FF2B5EF4-FFF2-40B4-BE49-F238E27FC236}">
                <a16:creationId xmlns:a16="http://schemas.microsoft.com/office/drawing/2014/main" id="{EAD71CBD-DA02-4D5C-B74C-1DAEB0A5FA70}"/>
              </a:ext>
            </a:extLst>
          </p:cNvPr>
          <p:cNvSpPr>
            <a:spLocks noGrp="1"/>
          </p:cNvSpPr>
          <p:nvPr>
            <p:ph idx="1"/>
          </p:nvPr>
        </p:nvSpPr>
        <p:spPr/>
        <p:txBody>
          <a:bodyPr/>
          <a:lstStyle/>
          <a:p>
            <a:r>
              <a:rPr lang="en-US" altLang="zh-CN" dirty="0"/>
              <a:t>Python</a:t>
            </a:r>
            <a:r>
              <a:rPr lang="zh-CN" altLang="en-US" dirty="0"/>
              <a:t>是一门程序语言，需要有对应的解释器和文本编辑器让之运行才能开展后续的数据处理工作。</a:t>
            </a:r>
            <a:endParaRPr lang="en-US" altLang="zh-CN" dirty="0"/>
          </a:p>
          <a:p>
            <a:r>
              <a:rPr lang="zh-CN" altLang="en-US" dirty="0"/>
              <a:t>文本编辑器使用 </a:t>
            </a:r>
            <a:r>
              <a:rPr lang="en-US" altLang="zh-CN" dirty="0"/>
              <a:t>VS Code</a:t>
            </a:r>
            <a:r>
              <a:rPr lang="zh-CN" altLang="en-US" dirty="0"/>
              <a:t>。</a:t>
            </a:r>
            <a:endParaRPr lang="en-US" altLang="zh-CN" dirty="0"/>
          </a:p>
          <a:p>
            <a:r>
              <a:rPr lang="zh-CN" altLang="en-US" dirty="0"/>
              <a:t>直接下载使用即可。</a:t>
            </a:r>
            <a:endParaRPr lang="en-US" altLang="zh-CN" dirty="0"/>
          </a:p>
        </p:txBody>
      </p:sp>
      <p:pic>
        <p:nvPicPr>
          <p:cNvPr id="5" name="图片 4">
            <a:extLst>
              <a:ext uri="{FF2B5EF4-FFF2-40B4-BE49-F238E27FC236}">
                <a16:creationId xmlns:a16="http://schemas.microsoft.com/office/drawing/2014/main" id="{0AB983A7-DB58-467B-8EC2-E7D53C18332E}"/>
              </a:ext>
            </a:extLst>
          </p:cNvPr>
          <p:cNvPicPr>
            <a:picLocks noChangeAspect="1"/>
          </p:cNvPicPr>
          <p:nvPr/>
        </p:nvPicPr>
        <p:blipFill>
          <a:blip r:embed="rId2"/>
          <a:stretch>
            <a:fillRect/>
          </a:stretch>
        </p:blipFill>
        <p:spPr>
          <a:xfrm>
            <a:off x="8075838" y="2514600"/>
            <a:ext cx="3365718" cy="3922559"/>
          </a:xfrm>
          <a:prstGeom prst="rect">
            <a:avLst/>
          </a:prstGeom>
        </p:spPr>
      </p:pic>
    </p:spTree>
    <p:extLst>
      <p:ext uri="{BB962C8B-B14F-4D97-AF65-F5344CB8AC3E}">
        <p14:creationId xmlns:p14="http://schemas.microsoft.com/office/powerpoint/2010/main" val="38935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72283B-0B25-4E9C-84CA-ACBB3FEB5EA0}"/>
              </a:ext>
            </a:extLst>
          </p:cNvPr>
          <p:cNvSpPr>
            <a:spLocks noGrp="1"/>
          </p:cNvSpPr>
          <p:nvPr>
            <p:ph type="title"/>
          </p:nvPr>
        </p:nvSpPr>
        <p:spPr/>
        <p:txBody>
          <a:bodyPr/>
          <a:lstStyle/>
          <a:p>
            <a:r>
              <a:rPr lang="en-US" altLang="zh-CN" dirty="0"/>
              <a:t>Python</a:t>
            </a:r>
            <a:r>
              <a:rPr lang="zh-CN" altLang="en-US" dirty="0"/>
              <a:t>环境搭建</a:t>
            </a:r>
          </a:p>
        </p:txBody>
      </p:sp>
      <p:sp>
        <p:nvSpPr>
          <p:cNvPr id="3" name="内容占位符 2">
            <a:extLst>
              <a:ext uri="{FF2B5EF4-FFF2-40B4-BE49-F238E27FC236}">
                <a16:creationId xmlns:a16="http://schemas.microsoft.com/office/drawing/2014/main" id="{5C7722BA-03C8-4800-A3E9-61D69900C741}"/>
              </a:ext>
            </a:extLst>
          </p:cNvPr>
          <p:cNvSpPr>
            <a:spLocks noGrp="1"/>
          </p:cNvSpPr>
          <p:nvPr>
            <p:ph idx="1"/>
          </p:nvPr>
        </p:nvSpPr>
        <p:spPr/>
        <p:txBody>
          <a:bodyPr/>
          <a:lstStyle/>
          <a:p>
            <a:r>
              <a:rPr lang="zh-CN" altLang="en-US" dirty="0"/>
              <a:t>下载好之后，此时</a:t>
            </a:r>
            <a:r>
              <a:rPr lang="en-US" altLang="zh-CN" dirty="0"/>
              <a:t>VS Code</a:t>
            </a:r>
            <a:r>
              <a:rPr lang="zh-CN" altLang="en-US" dirty="0"/>
              <a:t>只是一个普通的文本编辑器，需要安装对应的插件才可以使用</a:t>
            </a:r>
            <a:r>
              <a:rPr lang="en-US" altLang="zh-CN" dirty="0"/>
              <a:t>python</a:t>
            </a:r>
            <a:r>
              <a:rPr lang="zh-CN" altLang="en-US" dirty="0"/>
              <a:t>。首先在</a:t>
            </a:r>
            <a:r>
              <a:rPr lang="en-US" altLang="zh-CN" dirty="0"/>
              <a:t>VS Code</a:t>
            </a:r>
            <a:r>
              <a:rPr lang="zh-CN" altLang="en-US" dirty="0"/>
              <a:t>中安装简体中文插件和</a:t>
            </a:r>
            <a:r>
              <a:rPr lang="en-US" altLang="zh-CN" dirty="0"/>
              <a:t>Python</a:t>
            </a:r>
            <a:r>
              <a:rPr lang="zh-CN" altLang="en-US" dirty="0"/>
              <a:t>插件以及</a:t>
            </a:r>
            <a:r>
              <a:rPr lang="en-US" altLang="zh-CN" dirty="0" err="1"/>
              <a:t>coderunner</a:t>
            </a:r>
            <a:r>
              <a:rPr lang="zh-CN" altLang="en-US" dirty="0"/>
              <a:t>插件。</a:t>
            </a:r>
            <a:endParaRPr lang="en-US" altLang="zh-CN" dirty="0"/>
          </a:p>
          <a:p>
            <a:r>
              <a:rPr lang="zh-CN" altLang="en-US" dirty="0"/>
              <a:t>在左栏中选中插件，搜索“简体中文”、“</a:t>
            </a:r>
            <a:r>
              <a:rPr lang="en-US" altLang="zh-CN" dirty="0"/>
              <a:t>Python”</a:t>
            </a:r>
            <a:r>
              <a:rPr lang="zh-CN" altLang="en-US" dirty="0"/>
              <a:t>、“</a:t>
            </a:r>
            <a:r>
              <a:rPr lang="en-US" altLang="zh-CN" dirty="0" err="1"/>
              <a:t>coderunner</a:t>
            </a:r>
            <a:r>
              <a:rPr lang="zh-CN" altLang="en-US" dirty="0"/>
              <a:t>”插件并安装。</a:t>
            </a:r>
            <a:endParaRPr lang="en-US" altLang="zh-CN" dirty="0"/>
          </a:p>
        </p:txBody>
      </p:sp>
      <p:pic>
        <p:nvPicPr>
          <p:cNvPr id="5" name="图片 4">
            <a:extLst>
              <a:ext uri="{FF2B5EF4-FFF2-40B4-BE49-F238E27FC236}">
                <a16:creationId xmlns:a16="http://schemas.microsoft.com/office/drawing/2014/main" id="{EFF495C5-8CD8-4EBF-A4D1-049DF07AA65A}"/>
              </a:ext>
            </a:extLst>
          </p:cNvPr>
          <p:cNvPicPr>
            <a:picLocks noChangeAspect="1"/>
          </p:cNvPicPr>
          <p:nvPr/>
        </p:nvPicPr>
        <p:blipFill>
          <a:blip r:embed="rId2"/>
          <a:stretch>
            <a:fillRect/>
          </a:stretch>
        </p:blipFill>
        <p:spPr>
          <a:xfrm>
            <a:off x="11592337" y="2593794"/>
            <a:ext cx="457203" cy="2386030"/>
          </a:xfrm>
          <a:prstGeom prst="rect">
            <a:avLst/>
          </a:prstGeom>
        </p:spPr>
      </p:pic>
    </p:spTree>
    <p:extLst>
      <p:ext uri="{BB962C8B-B14F-4D97-AF65-F5344CB8AC3E}">
        <p14:creationId xmlns:p14="http://schemas.microsoft.com/office/powerpoint/2010/main" val="110181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B5408-752F-43CD-A31E-0D663E05F33D}"/>
              </a:ext>
            </a:extLst>
          </p:cNvPr>
          <p:cNvSpPr>
            <a:spLocks noGrp="1"/>
          </p:cNvSpPr>
          <p:nvPr>
            <p:ph type="title"/>
          </p:nvPr>
        </p:nvSpPr>
        <p:spPr/>
        <p:txBody>
          <a:bodyPr/>
          <a:lstStyle/>
          <a:p>
            <a:r>
              <a:rPr lang="en-US" altLang="zh-CN" dirty="0"/>
              <a:t>Python</a:t>
            </a:r>
            <a:r>
              <a:rPr lang="zh-CN" altLang="en-US" dirty="0"/>
              <a:t>环境搭建</a:t>
            </a:r>
          </a:p>
        </p:txBody>
      </p:sp>
      <p:sp>
        <p:nvSpPr>
          <p:cNvPr id="3" name="内容占位符 2">
            <a:extLst>
              <a:ext uri="{FF2B5EF4-FFF2-40B4-BE49-F238E27FC236}">
                <a16:creationId xmlns:a16="http://schemas.microsoft.com/office/drawing/2014/main" id="{CF4F499D-3C41-4E02-889F-FF470CDA8A34}"/>
              </a:ext>
            </a:extLst>
          </p:cNvPr>
          <p:cNvSpPr>
            <a:spLocks noGrp="1"/>
          </p:cNvSpPr>
          <p:nvPr>
            <p:ph idx="1"/>
          </p:nvPr>
        </p:nvSpPr>
        <p:spPr/>
        <p:txBody>
          <a:bodyPr/>
          <a:lstStyle/>
          <a:p>
            <a:r>
              <a:rPr lang="zh-CN" altLang="en-US" dirty="0"/>
              <a:t>下载好之后，此时</a:t>
            </a:r>
            <a:r>
              <a:rPr lang="en-US" altLang="zh-CN" dirty="0"/>
              <a:t>VS Code</a:t>
            </a:r>
            <a:r>
              <a:rPr lang="zh-CN" altLang="en-US" dirty="0"/>
              <a:t>只是一个普通的文本编辑器，需要安装对应的插件才可以使用</a:t>
            </a:r>
            <a:r>
              <a:rPr lang="en-US" altLang="zh-CN" dirty="0"/>
              <a:t>python</a:t>
            </a:r>
            <a:r>
              <a:rPr lang="zh-CN" altLang="en-US" dirty="0"/>
              <a:t>。首先在</a:t>
            </a:r>
            <a:r>
              <a:rPr lang="en-US" altLang="zh-CN" dirty="0"/>
              <a:t>VS Code</a:t>
            </a:r>
            <a:r>
              <a:rPr lang="zh-CN" altLang="en-US" dirty="0"/>
              <a:t>中安装简体中文插件和</a:t>
            </a:r>
            <a:r>
              <a:rPr lang="en-US" altLang="zh-CN" dirty="0"/>
              <a:t>Python</a:t>
            </a:r>
            <a:r>
              <a:rPr lang="zh-CN" altLang="en-US" dirty="0"/>
              <a:t>插件以及</a:t>
            </a:r>
            <a:r>
              <a:rPr lang="en-US" altLang="zh-CN" dirty="0" err="1"/>
              <a:t>coderunner</a:t>
            </a:r>
            <a:r>
              <a:rPr lang="zh-CN" altLang="en-US" dirty="0"/>
              <a:t>插件。</a:t>
            </a:r>
            <a:endParaRPr lang="en-US" altLang="zh-CN" dirty="0"/>
          </a:p>
          <a:p>
            <a:r>
              <a:rPr lang="zh-CN" altLang="en-US" dirty="0"/>
              <a:t>在左栏中选中插件，搜索“简体中文”、“</a:t>
            </a:r>
            <a:r>
              <a:rPr lang="en-US" altLang="zh-CN" dirty="0"/>
              <a:t>Python”</a:t>
            </a:r>
            <a:r>
              <a:rPr lang="zh-CN" altLang="en-US" dirty="0"/>
              <a:t>、“</a:t>
            </a:r>
            <a:r>
              <a:rPr lang="en-US" altLang="zh-CN" dirty="0" err="1"/>
              <a:t>coderunner</a:t>
            </a:r>
            <a:r>
              <a:rPr lang="zh-CN" altLang="en-US" dirty="0"/>
              <a:t>”插件并安装。</a:t>
            </a:r>
            <a:endParaRPr lang="en-US" altLang="zh-CN" dirty="0"/>
          </a:p>
          <a:p>
            <a:endParaRPr lang="zh-CN" altLang="en-US" dirty="0"/>
          </a:p>
        </p:txBody>
      </p:sp>
      <p:pic>
        <p:nvPicPr>
          <p:cNvPr id="5" name="图片 4">
            <a:extLst>
              <a:ext uri="{FF2B5EF4-FFF2-40B4-BE49-F238E27FC236}">
                <a16:creationId xmlns:a16="http://schemas.microsoft.com/office/drawing/2014/main" id="{CEC97150-40B0-47C3-A9AD-1BE4B15B1A27}"/>
              </a:ext>
            </a:extLst>
          </p:cNvPr>
          <p:cNvPicPr>
            <a:picLocks noChangeAspect="1"/>
          </p:cNvPicPr>
          <p:nvPr/>
        </p:nvPicPr>
        <p:blipFill>
          <a:blip r:embed="rId2"/>
          <a:stretch>
            <a:fillRect/>
          </a:stretch>
        </p:blipFill>
        <p:spPr>
          <a:xfrm>
            <a:off x="3003369" y="4286349"/>
            <a:ext cx="2328880" cy="1147771"/>
          </a:xfrm>
          <a:prstGeom prst="rect">
            <a:avLst/>
          </a:prstGeom>
        </p:spPr>
      </p:pic>
      <p:pic>
        <p:nvPicPr>
          <p:cNvPr id="7" name="图片 6">
            <a:extLst>
              <a:ext uri="{FF2B5EF4-FFF2-40B4-BE49-F238E27FC236}">
                <a16:creationId xmlns:a16="http://schemas.microsoft.com/office/drawing/2014/main" id="{B130A126-B2DA-4621-B15E-2D2E3C1A5648}"/>
              </a:ext>
            </a:extLst>
          </p:cNvPr>
          <p:cNvPicPr>
            <a:picLocks noChangeAspect="1"/>
          </p:cNvPicPr>
          <p:nvPr/>
        </p:nvPicPr>
        <p:blipFill>
          <a:blip r:embed="rId3"/>
          <a:stretch>
            <a:fillRect/>
          </a:stretch>
        </p:blipFill>
        <p:spPr>
          <a:xfrm>
            <a:off x="5928419" y="4508118"/>
            <a:ext cx="2414605" cy="604842"/>
          </a:xfrm>
          <a:prstGeom prst="rect">
            <a:avLst/>
          </a:prstGeom>
        </p:spPr>
      </p:pic>
    </p:spTree>
    <p:extLst>
      <p:ext uri="{BB962C8B-B14F-4D97-AF65-F5344CB8AC3E}">
        <p14:creationId xmlns:p14="http://schemas.microsoft.com/office/powerpoint/2010/main" val="44510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3F5FC-9BD7-47C3-B8E6-AC8379A19B87}"/>
              </a:ext>
            </a:extLst>
          </p:cNvPr>
          <p:cNvSpPr>
            <a:spLocks noGrp="1"/>
          </p:cNvSpPr>
          <p:nvPr>
            <p:ph type="title"/>
          </p:nvPr>
        </p:nvSpPr>
        <p:spPr/>
        <p:txBody>
          <a:bodyPr/>
          <a:lstStyle/>
          <a:p>
            <a:r>
              <a:rPr lang="en-US" altLang="zh-CN" dirty="0"/>
              <a:t>Python</a:t>
            </a:r>
            <a:r>
              <a:rPr lang="zh-CN" altLang="en-US" dirty="0"/>
              <a:t>环境搭建</a:t>
            </a:r>
          </a:p>
        </p:txBody>
      </p:sp>
      <p:sp>
        <p:nvSpPr>
          <p:cNvPr id="3" name="内容占位符 2">
            <a:extLst>
              <a:ext uri="{FF2B5EF4-FFF2-40B4-BE49-F238E27FC236}">
                <a16:creationId xmlns:a16="http://schemas.microsoft.com/office/drawing/2014/main" id="{3E4D31FF-A932-483E-BAEC-AAED779A23A0}"/>
              </a:ext>
            </a:extLst>
          </p:cNvPr>
          <p:cNvSpPr>
            <a:spLocks noGrp="1"/>
          </p:cNvSpPr>
          <p:nvPr>
            <p:ph idx="1"/>
          </p:nvPr>
        </p:nvSpPr>
        <p:spPr/>
        <p:txBody>
          <a:bodyPr/>
          <a:lstStyle/>
          <a:p>
            <a:r>
              <a:rPr lang="en-US" altLang="zh-CN" dirty="0"/>
              <a:t>Python</a:t>
            </a:r>
            <a:r>
              <a:rPr lang="zh-CN" altLang="en-US" dirty="0"/>
              <a:t>解释器选用</a:t>
            </a:r>
            <a:r>
              <a:rPr lang="en-US" altLang="zh-CN" dirty="0"/>
              <a:t>Anaconda 3</a:t>
            </a:r>
            <a:r>
              <a:rPr lang="zh-CN" altLang="en-US" dirty="0"/>
              <a:t>，在</a:t>
            </a:r>
            <a:r>
              <a:rPr lang="en-US" altLang="zh-CN" dirty="0"/>
              <a:t>https://www.anaconda.com/products/individual</a:t>
            </a:r>
            <a:r>
              <a:rPr lang="zh-CN" altLang="en-US" dirty="0"/>
              <a:t>下载。如下页图所示</a:t>
            </a:r>
          </a:p>
          <a:p>
            <a:endParaRPr lang="zh-CN" altLang="en-US" dirty="0"/>
          </a:p>
        </p:txBody>
      </p:sp>
    </p:spTree>
    <p:extLst>
      <p:ext uri="{BB962C8B-B14F-4D97-AF65-F5344CB8AC3E}">
        <p14:creationId xmlns:p14="http://schemas.microsoft.com/office/powerpoint/2010/main" val="330146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904D3-4B0C-4861-8135-8AFEC6867193}"/>
              </a:ext>
            </a:extLst>
          </p:cNvPr>
          <p:cNvSpPr>
            <a:spLocks noGrp="1"/>
          </p:cNvSpPr>
          <p:nvPr>
            <p:ph type="title"/>
          </p:nvPr>
        </p:nvSpPr>
        <p:spPr/>
        <p:txBody>
          <a:bodyPr/>
          <a:lstStyle/>
          <a:p>
            <a:r>
              <a:rPr lang="en-US" altLang="zh-CN" dirty="0"/>
              <a:t>Python</a:t>
            </a:r>
            <a:r>
              <a:rPr lang="zh-CN" altLang="en-US" dirty="0"/>
              <a:t>环境搭建</a:t>
            </a:r>
          </a:p>
        </p:txBody>
      </p:sp>
      <p:pic>
        <p:nvPicPr>
          <p:cNvPr id="5" name="内容占位符 4">
            <a:extLst>
              <a:ext uri="{FF2B5EF4-FFF2-40B4-BE49-F238E27FC236}">
                <a16:creationId xmlns:a16="http://schemas.microsoft.com/office/drawing/2014/main" id="{7D440E11-0791-4073-AFFF-20104B28A559}"/>
              </a:ext>
            </a:extLst>
          </p:cNvPr>
          <p:cNvPicPr>
            <a:picLocks noGrp="1" noChangeAspect="1"/>
          </p:cNvPicPr>
          <p:nvPr>
            <p:ph idx="1"/>
          </p:nvPr>
        </p:nvPicPr>
        <p:blipFill>
          <a:blip r:embed="rId2"/>
          <a:stretch>
            <a:fillRect/>
          </a:stretch>
        </p:blipFill>
        <p:spPr>
          <a:xfrm>
            <a:off x="2289712" y="1825625"/>
            <a:ext cx="7612576" cy="4351338"/>
          </a:xfrm>
        </p:spPr>
      </p:pic>
    </p:spTree>
    <p:extLst>
      <p:ext uri="{BB962C8B-B14F-4D97-AF65-F5344CB8AC3E}">
        <p14:creationId xmlns:p14="http://schemas.microsoft.com/office/powerpoint/2010/main" val="205862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383A8-4690-4D36-8A6B-76079785CE5D}"/>
              </a:ext>
            </a:extLst>
          </p:cNvPr>
          <p:cNvSpPr>
            <a:spLocks noGrp="1"/>
          </p:cNvSpPr>
          <p:nvPr>
            <p:ph type="title"/>
          </p:nvPr>
        </p:nvSpPr>
        <p:spPr/>
        <p:txBody>
          <a:bodyPr/>
          <a:lstStyle/>
          <a:p>
            <a:r>
              <a:rPr lang="en-US" altLang="zh-CN" dirty="0"/>
              <a:t>Python</a:t>
            </a:r>
            <a:r>
              <a:rPr lang="zh-CN" altLang="en-US" dirty="0"/>
              <a:t>环境搭建</a:t>
            </a:r>
          </a:p>
        </p:txBody>
      </p:sp>
      <p:sp>
        <p:nvSpPr>
          <p:cNvPr id="3" name="内容占位符 2">
            <a:extLst>
              <a:ext uri="{FF2B5EF4-FFF2-40B4-BE49-F238E27FC236}">
                <a16:creationId xmlns:a16="http://schemas.microsoft.com/office/drawing/2014/main" id="{86BD9D52-A725-4034-82DF-92BAE9CD368E}"/>
              </a:ext>
            </a:extLst>
          </p:cNvPr>
          <p:cNvSpPr>
            <a:spLocks noGrp="1"/>
          </p:cNvSpPr>
          <p:nvPr>
            <p:ph idx="1"/>
          </p:nvPr>
        </p:nvSpPr>
        <p:spPr/>
        <p:txBody>
          <a:bodyPr/>
          <a:lstStyle/>
          <a:p>
            <a:r>
              <a:rPr lang="zh-CN" altLang="en-US" dirty="0"/>
              <a:t>安装时需要配置环境变量</a:t>
            </a:r>
            <a:endParaRPr lang="en-US" altLang="zh-CN" dirty="0"/>
          </a:p>
          <a:p>
            <a:endParaRPr lang="en-US" altLang="zh-CN" dirty="0"/>
          </a:p>
          <a:p>
            <a:endParaRPr lang="en-US" altLang="zh-CN" dirty="0"/>
          </a:p>
          <a:p>
            <a:pPr marL="0" indent="0">
              <a:buNone/>
            </a:pPr>
            <a:endParaRPr lang="en-US" altLang="zh-CN" dirty="0"/>
          </a:p>
          <a:p>
            <a:r>
              <a:rPr lang="en-US" altLang="zh-CN" dirty="0"/>
              <a:t>windows</a:t>
            </a:r>
            <a:r>
              <a:rPr lang="zh-CN" altLang="en-US" dirty="0"/>
              <a:t>的话需要去 控制面板</a:t>
            </a:r>
            <a:r>
              <a:rPr lang="en-US" altLang="zh-CN" dirty="0"/>
              <a:t>\</a:t>
            </a:r>
            <a:r>
              <a:rPr lang="zh-CN" altLang="en-US" dirty="0"/>
              <a:t>系统和安全</a:t>
            </a:r>
            <a:r>
              <a:rPr lang="en-US" altLang="zh-CN" dirty="0"/>
              <a:t>\</a:t>
            </a:r>
            <a:r>
              <a:rPr lang="zh-CN" altLang="en-US" dirty="0"/>
              <a:t>系统</a:t>
            </a:r>
            <a:r>
              <a:rPr lang="en-US" altLang="zh-CN" dirty="0"/>
              <a:t>\</a:t>
            </a:r>
            <a:r>
              <a:rPr lang="zh-CN" altLang="en-US" dirty="0"/>
              <a:t>高级系统设置</a:t>
            </a:r>
            <a:r>
              <a:rPr lang="en-US" altLang="zh-CN" dirty="0"/>
              <a:t>\</a:t>
            </a:r>
            <a:r>
              <a:rPr lang="zh-CN" altLang="en-US" dirty="0"/>
              <a:t>环境变量</a:t>
            </a:r>
            <a:r>
              <a:rPr lang="en-US" altLang="zh-CN" dirty="0"/>
              <a:t>\</a:t>
            </a:r>
            <a:r>
              <a:rPr lang="zh-CN" altLang="en-US" dirty="0"/>
              <a:t>用户变量</a:t>
            </a:r>
            <a:r>
              <a:rPr lang="en-US" altLang="zh-CN" dirty="0"/>
              <a:t>\PATH </a:t>
            </a:r>
            <a:r>
              <a:rPr lang="zh-CN" altLang="en-US" dirty="0"/>
              <a:t>中添加 </a:t>
            </a:r>
            <a:r>
              <a:rPr lang="en-US" altLang="zh-CN" dirty="0"/>
              <a:t>anaconda</a:t>
            </a:r>
            <a:r>
              <a:rPr lang="zh-CN" altLang="en-US" dirty="0"/>
              <a:t>的安装目录的</a:t>
            </a:r>
            <a:r>
              <a:rPr lang="en-US" altLang="zh-CN" dirty="0"/>
              <a:t>Scripts</a:t>
            </a:r>
            <a:r>
              <a:rPr lang="zh-CN" altLang="en-US" dirty="0"/>
              <a:t>文件夹</a:t>
            </a:r>
            <a:r>
              <a:rPr lang="en-US" altLang="zh-CN" dirty="0"/>
              <a:t>, </a:t>
            </a:r>
            <a:r>
              <a:rPr lang="zh-CN" altLang="en-US" dirty="0"/>
              <a:t>看个人安装路径不同需要自己调整</a:t>
            </a:r>
            <a:r>
              <a:rPr lang="en-US" altLang="zh-CN" dirty="0"/>
              <a:t>.</a:t>
            </a:r>
          </a:p>
          <a:p>
            <a:r>
              <a:rPr lang="zh-CN" altLang="en-US" dirty="0"/>
              <a:t>有三个</a:t>
            </a:r>
            <a:r>
              <a:rPr lang="zh-CN" altLang="en-US"/>
              <a:t>环境需要逐一配置。</a:t>
            </a:r>
            <a:endParaRPr lang="zh-CN" altLang="en-US" dirty="0"/>
          </a:p>
        </p:txBody>
      </p:sp>
      <p:pic>
        <p:nvPicPr>
          <p:cNvPr id="5" name="图片 4">
            <a:extLst>
              <a:ext uri="{FF2B5EF4-FFF2-40B4-BE49-F238E27FC236}">
                <a16:creationId xmlns:a16="http://schemas.microsoft.com/office/drawing/2014/main" id="{A2EBEA2D-8802-480F-BCC7-17AF545BEB9F}"/>
              </a:ext>
            </a:extLst>
          </p:cNvPr>
          <p:cNvPicPr>
            <a:picLocks noChangeAspect="1"/>
          </p:cNvPicPr>
          <p:nvPr/>
        </p:nvPicPr>
        <p:blipFill>
          <a:blip r:embed="rId2"/>
          <a:stretch>
            <a:fillRect/>
          </a:stretch>
        </p:blipFill>
        <p:spPr>
          <a:xfrm>
            <a:off x="6687049" y="592348"/>
            <a:ext cx="3853399" cy="3059502"/>
          </a:xfrm>
          <a:prstGeom prst="rect">
            <a:avLst/>
          </a:prstGeom>
        </p:spPr>
      </p:pic>
    </p:spTree>
    <p:extLst>
      <p:ext uri="{BB962C8B-B14F-4D97-AF65-F5344CB8AC3E}">
        <p14:creationId xmlns:p14="http://schemas.microsoft.com/office/powerpoint/2010/main" val="214089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D6EC7-0D08-4E22-BC7C-9616D414A64D}"/>
              </a:ext>
            </a:extLst>
          </p:cNvPr>
          <p:cNvSpPr>
            <a:spLocks noGrp="1"/>
          </p:cNvSpPr>
          <p:nvPr>
            <p:ph type="title"/>
          </p:nvPr>
        </p:nvSpPr>
        <p:spPr/>
        <p:txBody>
          <a:bodyPr/>
          <a:lstStyle/>
          <a:p>
            <a:r>
              <a:rPr lang="en-US" altLang="zh-CN" dirty="0"/>
              <a:t>Python</a:t>
            </a:r>
            <a:r>
              <a:rPr lang="zh-CN" altLang="en-US" dirty="0"/>
              <a:t>环境搭建</a:t>
            </a:r>
          </a:p>
        </p:txBody>
      </p:sp>
      <p:sp>
        <p:nvSpPr>
          <p:cNvPr id="3" name="内容占位符 2">
            <a:extLst>
              <a:ext uri="{FF2B5EF4-FFF2-40B4-BE49-F238E27FC236}">
                <a16:creationId xmlns:a16="http://schemas.microsoft.com/office/drawing/2014/main" id="{17E6EB4F-F056-4EA5-8FD1-A129F9781F87}"/>
              </a:ext>
            </a:extLst>
          </p:cNvPr>
          <p:cNvSpPr>
            <a:spLocks noGrp="1"/>
          </p:cNvSpPr>
          <p:nvPr>
            <p:ph idx="1"/>
          </p:nvPr>
        </p:nvSpPr>
        <p:spPr/>
        <p:txBody>
          <a:bodyPr/>
          <a:lstStyle/>
          <a:p>
            <a:r>
              <a:rPr lang="zh-CN" altLang="en-US" dirty="0"/>
              <a:t>在</a:t>
            </a:r>
            <a:r>
              <a:rPr lang="en-US" altLang="zh-CN" dirty="0"/>
              <a:t>Anaconda</a:t>
            </a:r>
            <a:r>
              <a:rPr lang="zh-CN" altLang="en-US" dirty="0"/>
              <a:t>安装好后，</a:t>
            </a:r>
            <a:r>
              <a:rPr lang="en-US" altLang="zh-CN" dirty="0" err="1"/>
              <a:t>win+r</a:t>
            </a:r>
            <a:r>
              <a:rPr lang="zh-CN" altLang="en-US" dirty="0"/>
              <a:t>打开</a:t>
            </a:r>
            <a:r>
              <a:rPr lang="en-US" altLang="zh-CN" dirty="0" err="1"/>
              <a:t>cmd</a:t>
            </a:r>
            <a:r>
              <a:rPr lang="zh-CN" altLang="en-US" dirty="0"/>
              <a:t>命令行窗口</a:t>
            </a:r>
            <a:endParaRPr lang="en-US" altLang="zh-CN" dirty="0"/>
          </a:p>
          <a:p>
            <a:r>
              <a:rPr lang="zh-CN" altLang="en-US" dirty="0"/>
              <a:t>输入</a:t>
            </a:r>
            <a:r>
              <a:rPr lang="en-US" altLang="zh-CN" dirty="0" err="1"/>
              <a:t>conda</a:t>
            </a:r>
            <a:r>
              <a:rPr lang="en-US" altLang="zh-CN" dirty="0"/>
              <a:t> --version</a:t>
            </a:r>
            <a:r>
              <a:rPr lang="zh-CN" altLang="en-US" dirty="0"/>
              <a:t>查看版本信息，如果有说明安装成功了，可以进行下一步和</a:t>
            </a:r>
            <a:r>
              <a:rPr lang="en-US" altLang="zh-CN" dirty="0"/>
              <a:t>VS Code</a:t>
            </a:r>
            <a:r>
              <a:rPr lang="zh-CN" altLang="en-US" dirty="0"/>
              <a:t>绑定的操作了。</a:t>
            </a:r>
            <a:endParaRPr lang="en-US" altLang="zh-CN" dirty="0"/>
          </a:p>
          <a:p>
            <a:r>
              <a:rPr lang="zh-CN" altLang="en-US" dirty="0"/>
              <a:t>在</a:t>
            </a:r>
            <a:r>
              <a:rPr lang="en-US" altLang="zh-CN" dirty="0" err="1"/>
              <a:t>vscode</a:t>
            </a:r>
            <a:r>
              <a:rPr lang="en-US" altLang="zh-CN" dirty="0"/>
              <a:t> </a:t>
            </a:r>
            <a:r>
              <a:rPr lang="zh-CN" altLang="en-US" dirty="0"/>
              <a:t>首选项</a:t>
            </a:r>
            <a:r>
              <a:rPr lang="en-US" altLang="zh-CN" dirty="0"/>
              <a:t>-</a:t>
            </a:r>
            <a:r>
              <a:rPr lang="zh-CN" altLang="en-US" dirty="0"/>
              <a:t>设置</a:t>
            </a:r>
            <a:r>
              <a:rPr lang="en-US" altLang="zh-CN" dirty="0"/>
              <a:t>-</a:t>
            </a:r>
            <a:r>
              <a:rPr lang="zh-CN" altLang="en-US" dirty="0"/>
              <a:t>打开</a:t>
            </a:r>
            <a:r>
              <a:rPr lang="en-US" altLang="zh-CN" dirty="0" err="1"/>
              <a:t>settings.json</a:t>
            </a:r>
            <a:endParaRPr lang="en-US" altLang="zh-CN" dirty="0"/>
          </a:p>
          <a:p>
            <a:r>
              <a:rPr lang="zh-CN" altLang="en-US" dirty="0"/>
              <a:t>在里面加入</a:t>
            </a:r>
            <a:r>
              <a:rPr lang="en-US" altLang="zh-CN" dirty="0"/>
              <a:t>anaconda3</a:t>
            </a:r>
            <a:r>
              <a:rPr lang="zh-CN" altLang="en-US" dirty="0"/>
              <a:t>的</a:t>
            </a:r>
            <a:r>
              <a:rPr lang="en-US" altLang="zh-CN" dirty="0"/>
              <a:t>python</a:t>
            </a:r>
            <a:r>
              <a:rPr lang="zh-CN" altLang="en-US" dirty="0"/>
              <a:t>路径，就可以正常使用了</a:t>
            </a:r>
          </a:p>
        </p:txBody>
      </p:sp>
      <p:pic>
        <p:nvPicPr>
          <p:cNvPr id="7" name="图片 6">
            <a:extLst>
              <a:ext uri="{FF2B5EF4-FFF2-40B4-BE49-F238E27FC236}">
                <a16:creationId xmlns:a16="http://schemas.microsoft.com/office/drawing/2014/main" id="{83F5737B-28B7-4986-A0D7-968CE5FA4FE2}"/>
              </a:ext>
            </a:extLst>
          </p:cNvPr>
          <p:cNvPicPr>
            <a:picLocks noChangeAspect="1"/>
          </p:cNvPicPr>
          <p:nvPr/>
        </p:nvPicPr>
        <p:blipFill>
          <a:blip r:embed="rId2"/>
          <a:stretch>
            <a:fillRect/>
          </a:stretch>
        </p:blipFill>
        <p:spPr>
          <a:xfrm>
            <a:off x="1494183" y="4293231"/>
            <a:ext cx="8315739" cy="2360809"/>
          </a:xfrm>
          <a:prstGeom prst="rect">
            <a:avLst/>
          </a:prstGeom>
        </p:spPr>
      </p:pic>
      <p:pic>
        <p:nvPicPr>
          <p:cNvPr id="5" name="图片 4">
            <a:extLst>
              <a:ext uri="{FF2B5EF4-FFF2-40B4-BE49-F238E27FC236}">
                <a16:creationId xmlns:a16="http://schemas.microsoft.com/office/drawing/2014/main" id="{CE50F211-0AEE-482A-BAAF-8641259B92F0}"/>
              </a:ext>
            </a:extLst>
          </p:cNvPr>
          <p:cNvPicPr>
            <a:picLocks noChangeAspect="1"/>
          </p:cNvPicPr>
          <p:nvPr/>
        </p:nvPicPr>
        <p:blipFill>
          <a:blip r:embed="rId3"/>
          <a:stretch>
            <a:fillRect/>
          </a:stretch>
        </p:blipFill>
        <p:spPr>
          <a:xfrm>
            <a:off x="8992106" y="1743798"/>
            <a:ext cx="3033735" cy="547692"/>
          </a:xfrm>
          <a:prstGeom prst="rect">
            <a:avLst/>
          </a:prstGeom>
        </p:spPr>
      </p:pic>
    </p:spTree>
    <p:extLst>
      <p:ext uri="{BB962C8B-B14F-4D97-AF65-F5344CB8AC3E}">
        <p14:creationId xmlns:p14="http://schemas.microsoft.com/office/powerpoint/2010/main" val="101787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6AA80-1C46-49CE-AF35-D72BD7257C5A}"/>
              </a:ext>
            </a:extLst>
          </p:cNvPr>
          <p:cNvSpPr>
            <a:spLocks noGrp="1"/>
          </p:cNvSpPr>
          <p:nvPr>
            <p:ph type="title"/>
          </p:nvPr>
        </p:nvSpPr>
        <p:spPr/>
        <p:txBody>
          <a:bodyPr/>
          <a:lstStyle/>
          <a:p>
            <a:r>
              <a:rPr lang="en-US" altLang="zh-CN" dirty="0"/>
              <a:t>Python</a:t>
            </a:r>
            <a:r>
              <a:rPr lang="zh-CN" altLang="en-US" dirty="0"/>
              <a:t>环境搭建</a:t>
            </a:r>
          </a:p>
        </p:txBody>
      </p:sp>
      <p:sp>
        <p:nvSpPr>
          <p:cNvPr id="3" name="内容占位符 2">
            <a:extLst>
              <a:ext uri="{FF2B5EF4-FFF2-40B4-BE49-F238E27FC236}">
                <a16:creationId xmlns:a16="http://schemas.microsoft.com/office/drawing/2014/main" id="{21EEE2C9-A594-4A59-82D2-69924826CF02}"/>
              </a:ext>
            </a:extLst>
          </p:cNvPr>
          <p:cNvSpPr>
            <a:spLocks noGrp="1"/>
          </p:cNvSpPr>
          <p:nvPr>
            <p:ph idx="1"/>
          </p:nvPr>
        </p:nvSpPr>
        <p:spPr/>
        <p:txBody>
          <a:bodyPr/>
          <a:lstStyle/>
          <a:p>
            <a:r>
              <a:rPr lang="zh-CN" altLang="en-US" dirty="0"/>
              <a:t>在刚才打开的文件中加入以下语句：</a:t>
            </a:r>
            <a:endParaRPr lang="en-US" altLang="zh-CN" dirty="0"/>
          </a:p>
          <a:p>
            <a:endParaRPr lang="en-US" altLang="zh-CN" dirty="0"/>
          </a:p>
          <a:p>
            <a:r>
              <a:rPr lang="zh-CN" altLang="en-US" dirty="0"/>
              <a:t>即可正常使用</a:t>
            </a:r>
            <a:r>
              <a:rPr lang="en-US" altLang="zh-CN" dirty="0"/>
              <a:t>python</a:t>
            </a:r>
            <a:r>
              <a:rPr lang="zh-CN" altLang="en-US" dirty="0"/>
              <a:t>，可以测试使用。</a:t>
            </a:r>
            <a:endParaRPr lang="en-US" altLang="zh-CN" dirty="0"/>
          </a:p>
          <a:p>
            <a:endParaRPr lang="zh-CN" altLang="en-US" dirty="0"/>
          </a:p>
        </p:txBody>
      </p:sp>
      <p:pic>
        <p:nvPicPr>
          <p:cNvPr id="7" name="图片 6">
            <a:extLst>
              <a:ext uri="{FF2B5EF4-FFF2-40B4-BE49-F238E27FC236}">
                <a16:creationId xmlns:a16="http://schemas.microsoft.com/office/drawing/2014/main" id="{6FFA8E68-2684-4311-8239-370D59CB4B3B}"/>
              </a:ext>
            </a:extLst>
          </p:cNvPr>
          <p:cNvPicPr>
            <a:picLocks noChangeAspect="1"/>
          </p:cNvPicPr>
          <p:nvPr/>
        </p:nvPicPr>
        <p:blipFill>
          <a:blip r:embed="rId2"/>
          <a:stretch>
            <a:fillRect/>
          </a:stretch>
        </p:blipFill>
        <p:spPr>
          <a:xfrm>
            <a:off x="1224666" y="2477846"/>
            <a:ext cx="5548353" cy="252414"/>
          </a:xfrm>
          <a:prstGeom prst="rect">
            <a:avLst/>
          </a:prstGeom>
        </p:spPr>
      </p:pic>
    </p:spTree>
    <p:extLst>
      <p:ext uri="{BB962C8B-B14F-4D97-AF65-F5344CB8AC3E}">
        <p14:creationId xmlns:p14="http://schemas.microsoft.com/office/powerpoint/2010/main" val="16450319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434</Words>
  <Application>Microsoft Office PowerPoint</Application>
  <PresentationFormat>宽屏</PresentationFormat>
  <Paragraphs>36</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Python数据处理学习</vt:lpstr>
      <vt:lpstr>Python环境搭建</vt:lpstr>
      <vt:lpstr>Python环境搭建</vt:lpstr>
      <vt:lpstr>Python环境搭建</vt:lpstr>
      <vt:lpstr>Python环境搭建</vt:lpstr>
      <vt:lpstr>Python环境搭建</vt:lpstr>
      <vt:lpstr>Python环境搭建</vt:lpstr>
      <vt:lpstr>Python环境搭建</vt:lpstr>
      <vt:lpstr>Python环境搭建</vt:lpstr>
      <vt:lpstr>Python环境搭建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Python数据处理学习</dc:title>
  <dc:creator>李 睿捷</dc:creator>
  <cp:lastModifiedBy>李 睿捷</cp:lastModifiedBy>
  <cp:revision>5</cp:revision>
  <dcterms:created xsi:type="dcterms:W3CDTF">2021-07-27T02:20:11Z</dcterms:created>
  <dcterms:modified xsi:type="dcterms:W3CDTF">2021-08-02T00:42:44Z</dcterms:modified>
</cp:coreProperties>
</file>