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1" r:id="rId5"/>
    <p:sldId id="258" r:id="rId6"/>
    <p:sldId id="259" r:id="rId7"/>
    <p:sldId id="260"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1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25CA7-6D2C-45EF-939A-5ACC90BF82D1}" type="datetimeFigureOut">
              <a:rPr lang="zh-CN" altLang="en-US" smtClean="0"/>
              <a:t>2021/7/30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B1892-8F51-49EA-96CA-5A27AC548B3E}" type="slidenum">
              <a:rPr lang="zh-CN" altLang="en-US" smtClean="0"/>
              <a:t>‹#›</a:t>
            </a:fld>
            <a:endParaRPr lang="zh-CN" altLang="en-US"/>
          </a:p>
        </p:txBody>
      </p:sp>
    </p:spTree>
    <p:extLst>
      <p:ext uri="{BB962C8B-B14F-4D97-AF65-F5344CB8AC3E}">
        <p14:creationId xmlns:p14="http://schemas.microsoft.com/office/powerpoint/2010/main" val="987658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3B1892-8F51-49EA-96CA-5A27AC548B3E}" type="slidenum">
              <a:rPr lang="zh-CN" altLang="en-US" smtClean="0"/>
              <a:t>8</a:t>
            </a:fld>
            <a:endParaRPr lang="zh-CN" altLang="en-US"/>
          </a:p>
        </p:txBody>
      </p:sp>
    </p:spTree>
    <p:extLst>
      <p:ext uri="{BB962C8B-B14F-4D97-AF65-F5344CB8AC3E}">
        <p14:creationId xmlns:p14="http://schemas.microsoft.com/office/powerpoint/2010/main" val="398466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3EFB6-FC4C-4DE5-8B70-B780CF0B5B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10C2B2-F006-4EB3-ABCB-47B1E28AC1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9C02B5C-40C3-46A6-821E-99F6157D250B}"/>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98B6FCFE-19EC-4C1F-B0ED-49923B225C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C7C37C-9D93-4FE1-A19F-91ED96BBAF34}"/>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346302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FFE5C-EB9B-4C3E-B57E-24A573CAB6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CFE043A-8F64-4C2C-83FA-DE9A94A7D6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0CAEC0-9E6E-4DE8-B435-0934ADB969C9}"/>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6F39FB31-B992-4176-8BE6-2BCBD0D267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2C75F7-4387-4BEB-AF45-45F14A349B2E}"/>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156327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CA1FE9-C5BF-4186-82A3-E66D8E37D1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220F81-592C-409C-A521-0004322E51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998D5C-7C1F-4506-A7B9-9AB68B10E60E}"/>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D4186144-7DB4-4722-8EA3-D369F2A107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6CB78-1F97-467A-84B1-A6B64DCEC49B}"/>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1467063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6C867-4618-4D47-8E7A-775CDA2E88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118D09-F156-425E-BCAE-2B697ABCF71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9813E6-97E2-48C4-9B22-ED3C64E41315}"/>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7DC15DED-F18E-42BD-B5F3-4952D09EB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05FA3B-AA8A-48BD-BC2F-54AAF6761E87}"/>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116188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0A5B2-ACDD-4658-8027-72176A573B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E045C0-6A08-472B-89DE-836F97F54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699E4B-BE14-4ACF-9DE6-6C19E08E1AF0}"/>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6C6EC298-6D11-4FC3-AD44-88A727F5D4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05781C-353E-482F-A2FD-A3D127B25E07}"/>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194522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0457B-88A3-4991-91B0-397A962575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D1E13A-8C5A-489B-A331-0C8267FC4D1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55ACF5E-F4E4-45FB-B7FA-AC64F09126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DC7D96-B119-4073-9FC0-214B1DF53A75}"/>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6" name="页脚占位符 5">
            <a:extLst>
              <a:ext uri="{FF2B5EF4-FFF2-40B4-BE49-F238E27FC236}">
                <a16:creationId xmlns:a16="http://schemas.microsoft.com/office/drawing/2014/main" id="{539BA761-D02C-4262-BD16-9A4F85B13F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B6440D-790F-40BC-B4A6-D9499CFE5D1C}"/>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104928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38DB4-DB4E-4097-B0F6-166EA04F068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714742-E9AD-4FDB-B5BB-4DE5288EF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9D460D-179C-49C8-84D4-94AA4E801E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1514D4B-9281-411E-8372-29FE3C001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086C91-8CDE-4B84-9AF9-C597AD4296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C37709-956C-4CD4-BB80-8DBEAC8455D3}"/>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8" name="页脚占位符 7">
            <a:extLst>
              <a:ext uri="{FF2B5EF4-FFF2-40B4-BE49-F238E27FC236}">
                <a16:creationId xmlns:a16="http://schemas.microsoft.com/office/drawing/2014/main" id="{BEC0C26A-6BA7-4C95-9664-0DF2564326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09B59D-26D2-47C9-B926-2A73C20CD293}"/>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191955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DC121-72CE-4DC9-9285-07F7A4978F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8785152-2BD8-4FAE-9F19-9E21AA6AAF22}"/>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4" name="页脚占位符 3">
            <a:extLst>
              <a:ext uri="{FF2B5EF4-FFF2-40B4-BE49-F238E27FC236}">
                <a16:creationId xmlns:a16="http://schemas.microsoft.com/office/drawing/2014/main" id="{2169A306-5A89-4914-8E9A-D6A8C8F919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5684E0-7004-4C4D-B50B-9EEDD4C8CF3B}"/>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173190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C56366-F5A5-4F56-9D19-5182741B6DFE}"/>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3" name="页脚占位符 2">
            <a:extLst>
              <a:ext uri="{FF2B5EF4-FFF2-40B4-BE49-F238E27FC236}">
                <a16:creationId xmlns:a16="http://schemas.microsoft.com/office/drawing/2014/main" id="{B067EB56-D850-4FAF-B44B-528E8E9030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0605FD-D19A-4D7A-BFDA-268541409AB1}"/>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17694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B1DD5-6DE6-4DBB-9F50-56C36D4FAD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815146-00C8-45EC-BBBF-B3B2817D0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C807BD-973C-4CE3-98DF-0A3E03081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9D46A4-F808-4BF1-A273-133A61D02E9E}"/>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6" name="页脚占位符 5">
            <a:extLst>
              <a:ext uri="{FF2B5EF4-FFF2-40B4-BE49-F238E27FC236}">
                <a16:creationId xmlns:a16="http://schemas.microsoft.com/office/drawing/2014/main" id="{9CFEBB44-D534-4E18-81AA-27A51B8265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22CF56-19BB-41F8-B137-92483ADDDFBA}"/>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87740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0A403-B883-4E6F-9985-28FC98D53D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554FCF-221A-42CF-96D1-C0A8FACB5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DDF7A8A-FA45-469F-881C-F7F174169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7C93E2-5942-481C-8442-7CC96EA85D60}"/>
              </a:ext>
            </a:extLst>
          </p:cNvPr>
          <p:cNvSpPr>
            <a:spLocks noGrp="1"/>
          </p:cNvSpPr>
          <p:nvPr>
            <p:ph type="dt" sz="half" idx="10"/>
          </p:nvPr>
        </p:nvSpPr>
        <p:spPr/>
        <p:txBody>
          <a:bodyPr/>
          <a:lstStyle/>
          <a:p>
            <a:fld id="{7B39A4C9-880C-45CE-88E5-FE5539DB60D4}" type="datetimeFigureOut">
              <a:rPr lang="zh-CN" altLang="en-US" smtClean="0"/>
              <a:t>2021/7/30</a:t>
            </a:fld>
            <a:endParaRPr lang="zh-CN" altLang="en-US"/>
          </a:p>
        </p:txBody>
      </p:sp>
      <p:sp>
        <p:nvSpPr>
          <p:cNvPr id="6" name="页脚占位符 5">
            <a:extLst>
              <a:ext uri="{FF2B5EF4-FFF2-40B4-BE49-F238E27FC236}">
                <a16:creationId xmlns:a16="http://schemas.microsoft.com/office/drawing/2014/main" id="{A270014F-C241-4737-A1A7-65B421F787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7BD0D3-426D-4006-8989-CFC18AF0B092}"/>
              </a:ext>
            </a:extLst>
          </p:cNvPr>
          <p:cNvSpPr>
            <a:spLocks noGrp="1"/>
          </p:cNvSpPr>
          <p:nvPr>
            <p:ph type="sldNum" sz="quarter" idx="12"/>
          </p:nvPr>
        </p:nvSpPr>
        <p:spPr/>
        <p:txBody>
          <a:body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220910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ECF129-3CAA-4D05-BB8E-133C1F42A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71EB0D-23D0-4C78-9D45-F390E0135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5D3529-38A8-474E-8799-B87F32D51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9A4C9-880C-45CE-88E5-FE5539DB60D4}"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57F7C71B-7664-450C-95AC-8ABEA8A1B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3058627-D043-4909-A8EE-0587656D9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1E052-CE9C-4D07-9A7F-4D98521790FB}" type="slidenum">
              <a:rPr lang="zh-CN" altLang="en-US" smtClean="0"/>
              <a:t>‹#›</a:t>
            </a:fld>
            <a:endParaRPr lang="zh-CN" altLang="en-US"/>
          </a:p>
        </p:txBody>
      </p:sp>
    </p:spTree>
    <p:extLst>
      <p:ext uri="{BB962C8B-B14F-4D97-AF65-F5344CB8AC3E}">
        <p14:creationId xmlns:p14="http://schemas.microsoft.com/office/powerpoint/2010/main" val="154039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D40A1-1A53-4245-8B92-26C5A9A09A2E}"/>
              </a:ext>
            </a:extLst>
          </p:cNvPr>
          <p:cNvSpPr>
            <a:spLocks noGrp="1"/>
          </p:cNvSpPr>
          <p:nvPr>
            <p:ph type="ctrTitle"/>
          </p:nvPr>
        </p:nvSpPr>
        <p:spPr/>
        <p:txBody>
          <a:bodyPr/>
          <a:lstStyle/>
          <a:p>
            <a:r>
              <a:rPr lang="en-US" altLang="zh-CN" dirty="0"/>
              <a:t>Ch1</a:t>
            </a:r>
            <a:r>
              <a:rPr lang="zh-CN" altLang="en-US" dirty="0"/>
              <a:t> 最基础的网络爬虫</a:t>
            </a:r>
          </a:p>
        </p:txBody>
      </p:sp>
      <p:sp>
        <p:nvSpPr>
          <p:cNvPr id="3" name="副标题 2">
            <a:extLst>
              <a:ext uri="{FF2B5EF4-FFF2-40B4-BE49-F238E27FC236}">
                <a16:creationId xmlns:a16="http://schemas.microsoft.com/office/drawing/2014/main" id="{9D0C87B2-B70C-4260-B3C7-DB95CE1DA925}"/>
              </a:ext>
            </a:extLst>
          </p:cNvPr>
          <p:cNvSpPr>
            <a:spLocks noGrp="1"/>
          </p:cNvSpPr>
          <p:nvPr>
            <p:ph type="subTitle" idx="1"/>
          </p:nvPr>
        </p:nvSpPr>
        <p:spPr/>
        <p:txBody>
          <a:bodyPr>
            <a:normAutofit lnSpcReduction="10000"/>
          </a:bodyPr>
          <a:lstStyle/>
          <a:p>
            <a:r>
              <a:rPr lang="zh-CN" altLang="en-US" dirty="0"/>
              <a:t>强烈推荐使用</a:t>
            </a:r>
            <a:r>
              <a:rPr lang="en-US" altLang="zh-CN" dirty="0"/>
              <a:t>Google chrome</a:t>
            </a:r>
            <a:r>
              <a:rPr lang="zh-CN" altLang="en-US" dirty="0"/>
              <a:t>浏览器</a:t>
            </a:r>
            <a:endParaRPr lang="en-US" altLang="zh-CN" dirty="0"/>
          </a:p>
          <a:p>
            <a:r>
              <a:rPr lang="zh-CN" altLang="en-US" dirty="0"/>
              <a:t>功能非一般的强大</a:t>
            </a:r>
            <a:endParaRPr lang="en-US" altLang="zh-CN" dirty="0"/>
          </a:p>
          <a:p>
            <a:r>
              <a:rPr lang="zh-CN" altLang="en-US" dirty="0"/>
              <a:t>代码地址：</a:t>
            </a:r>
            <a:r>
              <a:rPr lang="en-US" altLang="zh-CN" dirty="0"/>
              <a:t>https://github.com/Jary-lrj/python-spider-tutorial-easiest</a:t>
            </a:r>
            <a:endParaRPr lang="zh-CN" altLang="en-US" dirty="0"/>
          </a:p>
        </p:txBody>
      </p:sp>
    </p:spTree>
    <p:extLst>
      <p:ext uri="{BB962C8B-B14F-4D97-AF65-F5344CB8AC3E}">
        <p14:creationId xmlns:p14="http://schemas.microsoft.com/office/powerpoint/2010/main" val="3364842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FD4DA-EC81-4802-8F01-3925BC19A3EC}"/>
              </a:ext>
            </a:extLst>
          </p:cNvPr>
          <p:cNvSpPr>
            <a:spLocks noGrp="1"/>
          </p:cNvSpPr>
          <p:nvPr>
            <p:ph type="title"/>
          </p:nvPr>
        </p:nvSpPr>
        <p:spPr/>
        <p:txBody>
          <a:bodyPr/>
          <a:lstStyle/>
          <a:p>
            <a:r>
              <a:rPr lang="zh-CN" altLang="en-US" dirty="0"/>
              <a:t>获取对应信息</a:t>
            </a:r>
          </a:p>
        </p:txBody>
      </p:sp>
      <p:sp>
        <p:nvSpPr>
          <p:cNvPr id="3" name="内容占位符 2">
            <a:extLst>
              <a:ext uri="{FF2B5EF4-FFF2-40B4-BE49-F238E27FC236}">
                <a16:creationId xmlns:a16="http://schemas.microsoft.com/office/drawing/2014/main" id="{7AB852AE-8379-4826-8B83-D8ECF1399B7A}"/>
              </a:ext>
            </a:extLst>
          </p:cNvPr>
          <p:cNvSpPr>
            <a:spLocks noGrp="1"/>
          </p:cNvSpPr>
          <p:nvPr>
            <p:ph idx="1"/>
          </p:nvPr>
        </p:nvSpPr>
        <p:spPr/>
        <p:txBody>
          <a:bodyPr/>
          <a:lstStyle/>
          <a:p>
            <a:r>
              <a:rPr lang="zh-CN" altLang="en-US" dirty="0"/>
              <a:t>利用</a:t>
            </a:r>
            <a:r>
              <a:rPr lang="en-US" altLang="zh-CN" dirty="0" err="1"/>
              <a:t>html.find</a:t>
            </a:r>
            <a:r>
              <a:rPr lang="zh-CN" altLang="en-US" dirty="0"/>
              <a:t>和地址信息寻找该组件的内容，但找到以后都是列表形式，我们只想要里面的内容，所以用</a:t>
            </a:r>
            <a:r>
              <a:rPr lang="en-US" altLang="zh-CN" dirty="0"/>
              <a:t>list()[0].text</a:t>
            </a:r>
            <a:r>
              <a:rPr lang="zh-CN" altLang="en-US" dirty="0"/>
              <a:t>来获取里面的内容，并将里面的内容加入到结果列表里。</a:t>
            </a:r>
            <a:endParaRPr lang="en-US" altLang="zh-CN" dirty="0"/>
          </a:p>
          <a:p>
            <a:endParaRPr lang="en-US" altLang="zh-CN" dirty="0"/>
          </a:p>
          <a:p>
            <a:r>
              <a:rPr lang="zh-CN" altLang="en-US" dirty="0"/>
              <a:t>加入后结果就可以往表格文档里加入了。表格文档需要注意的有列名、文件名、是否带索引。这些在第一张图的代码里都有，很容易看懂，此处不再赘述。</a:t>
            </a:r>
            <a:endParaRPr lang="en-US" altLang="zh-CN" dirty="0"/>
          </a:p>
        </p:txBody>
      </p:sp>
    </p:spTree>
    <p:extLst>
      <p:ext uri="{BB962C8B-B14F-4D97-AF65-F5344CB8AC3E}">
        <p14:creationId xmlns:p14="http://schemas.microsoft.com/office/powerpoint/2010/main" val="290847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83F5C-5AB0-439D-A59C-3787D3E9F1F7}"/>
              </a:ext>
            </a:extLst>
          </p:cNvPr>
          <p:cNvSpPr>
            <a:spLocks noGrp="1"/>
          </p:cNvSpPr>
          <p:nvPr>
            <p:ph type="title"/>
          </p:nvPr>
        </p:nvSpPr>
        <p:spPr/>
        <p:txBody>
          <a:bodyPr/>
          <a:lstStyle/>
          <a:p>
            <a:r>
              <a:rPr lang="zh-CN" altLang="en-US" dirty="0"/>
              <a:t>最终效果</a:t>
            </a:r>
          </a:p>
        </p:txBody>
      </p:sp>
      <p:sp>
        <p:nvSpPr>
          <p:cNvPr id="3" name="内容占位符 2">
            <a:extLst>
              <a:ext uri="{FF2B5EF4-FFF2-40B4-BE49-F238E27FC236}">
                <a16:creationId xmlns:a16="http://schemas.microsoft.com/office/drawing/2014/main" id="{C1F7BF79-2872-4B30-8041-30537AD32B27}"/>
              </a:ext>
            </a:extLst>
          </p:cNvPr>
          <p:cNvSpPr>
            <a:spLocks noGrp="1"/>
          </p:cNvSpPr>
          <p:nvPr>
            <p:ph idx="1"/>
          </p:nvPr>
        </p:nvSpPr>
        <p:spPr/>
        <p:txBody>
          <a:bodyPr/>
          <a:lstStyle/>
          <a:p>
            <a:r>
              <a:rPr lang="zh-CN" altLang="en-US"/>
              <a:t>最终效果，数字是因为后台提供的华氏温度。</a:t>
            </a:r>
            <a:endParaRPr lang="zh-CN" altLang="en-US" dirty="0"/>
          </a:p>
        </p:txBody>
      </p:sp>
      <p:pic>
        <p:nvPicPr>
          <p:cNvPr id="5" name="图片 4">
            <a:extLst>
              <a:ext uri="{FF2B5EF4-FFF2-40B4-BE49-F238E27FC236}">
                <a16:creationId xmlns:a16="http://schemas.microsoft.com/office/drawing/2014/main" id="{23C8874E-EA1C-4E93-AA2E-087A982CF18D}"/>
              </a:ext>
            </a:extLst>
          </p:cNvPr>
          <p:cNvPicPr>
            <a:picLocks noChangeAspect="1"/>
          </p:cNvPicPr>
          <p:nvPr/>
        </p:nvPicPr>
        <p:blipFill>
          <a:blip r:embed="rId2"/>
          <a:stretch>
            <a:fillRect/>
          </a:stretch>
        </p:blipFill>
        <p:spPr>
          <a:xfrm>
            <a:off x="3282482" y="2687178"/>
            <a:ext cx="5110200" cy="2795608"/>
          </a:xfrm>
          <a:prstGeom prst="rect">
            <a:avLst/>
          </a:prstGeom>
        </p:spPr>
      </p:pic>
    </p:spTree>
    <p:extLst>
      <p:ext uri="{BB962C8B-B14F-4D97-AF65-F5344CB8AC3E}">
        <p14:creationId xmlns:p14="http://schemas.microsoft.com/office/powerpoint/2010/main" val="412326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58F70-159F-40A3-9ACB-A94FA7AB4355}"/>
              </a:ext>
            </a:extLst>
          </p:cNvPr>
          <p:cNvSpPr>
            <a:spLocks noGrp="1"/>
          </p:cNvSpPr>
          <p:nvPr>
            <p:ph type="title"/>
          </p:nvPr>
        </p:nvSpPr>
        <p:spPr/>
        <p:txBody>
          <a:bodyPr/>
          <a:lstStyle/>
          <a:p>
            <a:r>
              <a:rPr lang="en-US" altLang="zh-CN" dirty="0"/>
              <a:t>Python</a:t>
            </a:r>
            <a:r>
              <a:rPr lang="zh-CN" altLang="en-US" dirty="0"/>
              <a:t>第三方库的导入</a:t>
            </a:r>
          </a:p>
        </p:txBody>
      </p:sp>
      <p:sp>
        <p:nvSpPr>
          <p:cNvPr id="3" name="内容占位符 2">
            <a:extLst>
              <a:ext uri="{FF2B5EF4-FFF2-40B4-BE49-F238E27FC236}">
                <a16:creationId xmlns:a16="http://schemas.microsoft.com/office/drawing/2014/main" id="{7733096E-FB9E-4CAB-894A-D9FB03BE5544}"/>
              </a:ext>
            </a:extLst>
          </p:cNvPr>
          <p:cNvSpPr>
            <a:spLocks noGrp="1"/>
          </p:cNvSpPr>
          <p:nvPr>
            <p:ph idx="1"/>
          </p:nvPr>
        </p:nvSpPr>
        <p:spPr/>
        <p:txBody>
          <a:bodyPr>
            <a:normAutofit lnSpcReduction="10000"/>
          </a:bodyPr>
          <a:lstStyle/>
          <a:p>
            <a:pPr marL="0" indent="0">
              <a:buNone/>
            </a:pPr>
            <a:r>
              <a:rPr lang="zh-CN" altLang="en-US" dirty="0"/>
              <a:t>命令控制符：</a:t>
            </a:r>
            <a:endParaRPr lang="en-US" altLang="zh-CN" dirty="0"/>
          </a:p>
          <a:p>
            <a:pPr marL="0" indent="0">
              <a:buNone/>
            </a:pPr>
            <a:r>
              <a:rPr lang="en-US" altLang="zh-CN" dirty="0"/>
              <a:t> pip install requests</a:t>
            </a:r>
          </a:p>
          <a:p>
            <a:pPr marL="0" indent="0">
              <a:buNone/>
            </a:pPr>
            <a:r>
              <a:rPr lang="en-US" altLang="zh-CN" dirty="0"/>
              <a:t>Pip install pandas</a:t>
            </a:r>
          </a:p>
          <a:p>
            <a:pPr marL="0" indent="0">
              <a:buNone/>
            </a:pPr>
            <a:endParaRPr lang="en-US" altLang="zh-CN" dirty="0"/>
          </a:p>
          <a:p>
            <a:pPr marL="0" indent="0">
              <a:buNone/>
            </a:pPr>
            <a:r>
              <a:rPr lang="en-US" altLang="zh-CN" dirty="0"/>
              <a:t>Requests</a:t>
            </a:r>
            <a:r>
              <a:rPr lang="zh-CN" altLang="en-US" dirty="0"/>
              <a:t>是自动访问网页所使用的脚本</a:t>
            </a:r>
            <a:endParaRPr lang="en-US" altLang="zh-CN" dirty="0"/>
          </a:p>
          <a:p>
            <a:pPr marL="0" indent="0">
              <a:buNone/>
            </a:pPr>
            <a:r>
              <a:rPr lang="en-US" altLang="zh-CN" dirty="0"/>
              <a:t>Pandas</a:t>
            </a:r>
            <a:r>
              <a:rPr lang="zh-CN" altLang="en-US" dirty="0"/>
              <a:t>是批量处理数据的库</a:t>
            </a:r>
            <a:endParaRPr lang="en-US" altLang="zh-CN" dirty="0"/>
          </a:p>
          <a:p>
            <a:pPr marL="0" indent="0">
              <a:buNone/>
            </a:pPr>
            <a:endParaRPr lang="en-US" altLang="zh-CN" dirty="0"/>
          </a:p>
          <a:p>
            <a:pPr marL="0" indent="0">
              <a:buNone/>
            </a:pPr>
            <a:r>
              <a:rPr lang="zh-CN" altLang="en-US" dirty="0"/>
              <a:t>原理：利用</a:t>
            </a:r>
            <a:r>
              <a:rPr lang="en-US" altLang="zh-CN" dirty="0"/>
              <a:t>python</a:t>
            </a:r>
            <a:r>
              <a:rPr lang="zh-CN" altLang="en-US" dirty="0"/>
              <a:t>脚本程序模拟手动访问网页，实则是自动访问网页。</a:t>
            </a:r>
            <a:endParaRPr lang="en-US" altLang="zh-CN" dirty="0"/>
          </a:p>
        </p:txBody>
      </p:sp>
    </p:spTree>
    <p:extLst>
      <p:ext uri="{BB962C8B-B14F-4D97-AF65-F5344CB8AC3E}">
        <p14:creationId xmlns:p14="http://schemas.microsoft.com/office/powerpoint/2010/main" val="418730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00AA6-64B1-4FCC-B646-9584EF35E312}"/>
              </a:ext>
            </a:extLst>
          </p:cNvPr>
          <p:cNvSpPr>
            <a:spLocks noGrp="1"/>
          </p:cNvSpPr>
          <p:nvPr>
            <p:ph type="title"/>
          </p:nvPr>
        </p:nvSpPr>
        <p:spPr/>
        <p:txBody>
          <a:bodyPr/>
          <a:lstStyle/>
          <a:p>
            <a:r>
              <a:rPr lang="zh-CN" altLang="en-US" dirty="0"/>
              <a:t>需要注意的问题</a:t>
            </a:r>
          </a:p>
        </p:txBody>
      </p:sp>
      <p:sp>
        <p:nvSpPr>
          <p:cNvPr id="3" name="内容占位符 2">
            <a:extLst>
              <a:ext uri="{FF2B5EF4-FFF2-40B4-BE49-F238E27FC236}">
                <a16:creationId xmlns:a16="http://schemas.microsoft.com/office/drawing/2014/main" id="{76C7FB82-75EC-4C37-8EBF-EACAC0E882A7}"/>
              </a:ext>
            </a:extLst>
          </p:cNvPr>
          <p:cNvSpPr>
            <a:spLocks noGrp="1"/>
          </p:cNvSpPr>
          <p:nvPr>
            <p:ph idx="1"/>
          </p:nvPr>
        </p:nvSpPr>
        <p:spPr/>
        <p:txBody>
          <a:bodyPr/>
          <a:lstStyle/>
          <a:p>
            <a:r>
              <a:rPr lang="en-US" altLang="zh-CN" dirty="0"/>
              <a:t>1</a:t>
            </a:r>
            <a:r>
              <a:rPr lang="zh-CN" altLang="en-US" dirty="0"/>
              <a:t>、部分网页设有反爬虫机制，所以该幻灯片内演示的方法虽然较为方便实用，但却不一定适合所有网页。可以在对本方法运用得较为熟练之后，自行根据进阶资料学习更高级的爬虫方法。</a:t>
            </a:r>
            <a:endParaRPr lang="en-US" altLang="zh-CN" dirty="0"/>
          </a:p>
          <a:p>
            <a:r>
              <a:rPr lang="en-US" altLang="zh-CN" dirty="0"/>
              <a:t>2</a:t>
            </a:r>
            <a:r>
              <a:rPr lang="zh-CN" altLang="en-US" dirty="0"/>
              <a:t>、部分网页内容为</a:t>
            </a:r>
            <a:r>
              <a:rPr lang="en-US" altLang="zh-CN" dirty="0" err="1"/>
              <a:t>Javascript</a:t>
            </a:r>
            <a:r>
              <a:rPr lang="zh-CN" altLang="en-US" dirty="0"/>
              <a:t>动态加载，需要在</a:t>
            </a:r>
            <a:r>
              <a:rPr lang="en-US" altLang="zh-CN" dirty="0"/>
              <a:t>python</a:t>
            </a:r>
            <a:r>
              <a:rPr lang="zh-CN" altLang="en-US" dirty="0"/>
              <a:t>中对应设置身份信息才可以爬取，本案例中不需要，可以在具体遇到这种情况时再根据浏览器、网站协议、获得数据的方式等设置</a:t>
            </a:r>
            <a:r>
              <a:rPr lang="en-US" altLang="zh-CN" dirty="0"/>
              <a:t>headers</a:t>
            </a:r>
            <a:r>
              <a:rPr lang="zh-CN" altLang="en-US" dirty="0"/>
              <a:t>身份信息，目前可以忽略。</a:t>
            </a:r>
            <a:endParaRPr lang="en-US" altLang="zh-CN" dirty="0"/>
          </a:p>
          <a:p>
            <a:r>
              <a:rPr lang="en-US" altLang="zh-CN" dirty="0"/>
              <a:t>3</a:t>
            </a:r>
            <a:r>
              <a:rPr lang="zh-CN" altLang="en-US" dirty="0"/>
              <a:t>、网页中信息多种多样，存放的形式也不一样。所以在提取时根据需要采用对应的提取方式和提取格式。</a:t>
            </a:r>
            <a:endParaRPr lang="en-US" altLang="zh-CN" dirty="0"/>
          </a:p>
        </p:txBody>
      </p:sp>
    </p:spTree>
    <p:extLst>
      <p:ext uri="{BB962C8B-B14F-4D97-AF65-F5344CB8AC3E}">
        <p14:creationId xmlns:p14="http://schemas.microsoft.com/office/powerpoint/2010/main" val="158187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E504A-8584-40DF-B296-32E70E1FB55C}"/>
              </a:ext>
            </a:extLst>
          </p:cNvPr>
          <p:cNvSpPr>
            <a:spLocks noGrp="1"/>
          </p:cNvSpPr>
          <p:nvPr>
            <p:ph type="title"/>
          </p:nvPr>
        </p:nvSpPr>
        <p:spPr/>
        <p:txBody>
          <a:bodyPr/>
          <a:lstStyle/>
          <a:p>
            <a:r>
              <a:rPr lang="zh-CN" altLang="en-US" dirty="0"/>
              <a:t>案例：获取武威市近</a:t>
            </a:r>
            <a:r>
              <a:rPr lang="en-US" altLang="zh-CN" dirty="0"/>
              <a:t>10</a:t>
            </a:r>
            <a:r>
              <a:rPr lang="zh-CN" altLang="en-US" dirty="0"/>
              <a:t>天内的天气预报</a:t>
            </a:r>
          </a:p>
        </p:txBody>
      </p:sp>
      <p:pic>
        <p:nvPicPr>
          <p:cNvPr id="5" name="内容占位符 4">
            <a:extLst>
              <a:ext uri="{FF2B5EF4-FFF2-40B4-BE49-F238E27FC236}">
                <a16:creationId xmlns:a16="http://schemas.microsoft.com/office/drawing/2014/main" id="{3F98ED46-FE85-4364-966F-B9731674503C}"/>
              </a:ext>
            </a:extLst>
          </p:cNvPr>
          <p:cNvPicPr>
            <a:picLocks noGrp="1" noChangeAspect="1"/>
          </p:cNvPicPr>
          <p:nvPr>
            <p:ph idx="1"/>
          </p:nvPr>
        </p:nvPicPr>
        <p:blipFill>
          <a:blip r:embed="rId2"/>
          <a:stretch>
            <a:fillRect/>
          </a:stretch>
        </p:blipFill>
        <p:spPr>
          <a:xfrm>
            <a:off x="1911388" y="1825625"/>
            <a:ext cx="8369224" cy="4351338"/>
          </a:xfrm>
        </p:spPr>
      </p:pic>
    </p:spTree>
    <p:extLst>
      <p:ext uri="{BB962C8B-B14F-4D97-AF65-F5344CB8AC3E}">
        <p14:creationId xmlns:p14="http://schemas.microsoft.com/office/powerpoint/2010/main" val="301150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E68A8-0DB2-43E3-8DE0-3A1998851134}"/>
              </a:ext>
            </a:extLst>
          </p:cNvPr>
          <p:cNvSpPr>
            <a:spLocks noGrp="1"/>
          </p:cNvSpPr>
          <p:nvPr>
            <p:ph type="title"/>
          </p:nvPr>
        </p:nvSpPr>
        <p:spPr/>
        <p:txBody>
          <a:bodyPr/>
          <a:lstStyle/>
          <a:p>
            <a:r>
              <a:rPr lang="zh-CN" altLang="en-US" dirty="0"/>
              <a:t>导入库以后</a:t>
            </a:r>
          </a:p>
        </p:txBody>
      </p:sp>
      <p:sp>
        <p:nvSpPr>
          <p:cNvPr id="3" name="内容占位符 2">
            <a:extLst>
              <a:ext uri="{FF2B5EF4-FFF2-40B4-BE49-F238E27FC236}">
                <a16:creationId xmlns:a16="http://schemas.microsoft.com/office/drawing/2014/main" id="{77A803E8-0602-4459-94C6-A04F2599204F}"/>
              </a:ext>
            </a:extLst>
          </p:cNvPr>
          <p:cNvSpPr>
            <a:spLocks noGrp="1"/>
          </p:cNvSpPr>
          <p:nvPr>
            <p:ph idx="1"/>
          </p:nvPr>
        </p:nvSpPr>
        <p:spPr/>
        <p:txBody>
          <a:bodyPr/>
          <a:lstStyle/>
          <a:p>
            <a:r>
              <a:rPr lang="zh-CN" altLang="en-US" dirty="0"/>
              <a:t>声明使用这两个库对网页进行自动访问和对获得的数据进行自动处理，所用到的函数都来自这两个库。</a:t>
            </a:r>
            <a:endParaRPr lang="en-US" altLang="zh-CN" dirty="0"/>
          </a:p>
          <a:p>
            <a:endParaRPr lang="zh-CN" altLang="en-US" dirty="0"/>
          </a:p>
        </p:txBody>
      </p:sp>
      <p:pic>
        <p:nvPicPr>
          <p:cNvPr id="7" name="图片 6">
            <a:extLst>
              <a:ext uri="{FF2B5EF4-FFF2-40B4-BE49-F238E27FC236}">
                <a16:creationId xmlns:a16="http://schemas.microsoft.com/office/drawing/2014/main" id="{6B1D4FFA-BCCD-47B4-90E6-32BF8141D695}"/>
              </a:ext>
            </a:extLst>
          </p:cNvPr>
          <p:cNvPicPr>
            <a:picLocks noChangeAspect="1"/>
          </p:cNvPicPr>
          <p:nvPr/>
        </p:nvPicPr>
        <p:blipFill>
          <a:blip r:embed="rId2"/>
          <a:stretch>
            <a:fillRect/>
          </a:stretch>
        </p:blipFill>
        <p:spPr>
          <a:xfrm>
            <a:off x="2118757" y="2928867"/>
            <a:ext cx="7954485" cy="1000265"/>
          </a:xfrm>
          <a:prstGeom prst="rect">
            <a:avLst/>
          </a:prstGeom>
        </p:spPr>
      </p:pic>
    </p:spTree>
    <p:extLst>
      <p:ext uri="{BB962C8B-B14F-4D97-AF65-F5344CB8AC3E}">
        <p14:creationId xmlns:p14="http://schemas.microsoft.com/office/powerpoint/2010/main" val="232327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9F948-D924-4CB4-B3DC-8F1A680F3478}"/>
              </a:ext>
            </a:extLst>
          </p:cNvPr>
          <p:cNvSpPr>
            <a:spLocks noGrp="1"/>
          </p:cNvSpPr>
          <p:nvPr>
            <p:ph type="title"/>
          </p:nvPr>
        </p:nvSpPr>
        <p:spPr/>
        <p:txBody>
          <a:bodyPr/>
          <a:lstStyle/>
          <a:p>
            <a:r>
              <a:rPr lang="zh-CN" altLang="en-US" dirty="0"/>
              <a:t>导入库以后</a:t>
            </a:r>
            <a:r>
              <a:rPr lang="en-US" altLang="zh-CN" dirty="0"/>
              <a:t>-</a:t>
            </a:r>
            <a:r>
              <a:rPr lang="zh-CN" altLang="en-US" dirty="0"/>
              <a:t>先确认是否访问网络成功</a:t>
            </a:r>
          </a:p>
        </p:txBody>
      </p:sp>
      <p:sp>
        <p:nvSpPr>
          <p:cNvPr id="3" name="内容占位符 2">
            <a:extLst>
              <a:ext uri="{FF2B5EF4-FFF2-40B4-BE49-F238E27FC236}">
                <a16:creationId xmlns:a16="http://schemas.microsoft.com/office/drawing/2014/main" id="{2207DB76-31EF-4F1D-AC1A-3155FB18DC1D}"/>
              </a:ext>
            </a:extLst>
          </p:cNvPr>
          <p:cNvSpPr>
            <a:spLocks noGrp="1"/>
          </p:cNvSpPr>
          <p:nvPr>
            <p:ph idx="1"/>
          </p:nvPr>
        </p:nvSpPr>
        <p:spPr/>
        <p:txBody>
          <a:bodyPr/>
          <a:lstStyle/>
          <a:p>
            <a:r>
              <a:rPr lang="zh-CN" altLang="en-US" dirty="0"/>
              <a:t>声明一个</a:t>
            </a:r>
            <a:r>
              <a:rPr lang="en-US" altLang="zh-CN" dirty="0"/>
              <a:t>HTML</a:t>
            </a:r>
            <a:r>
              <a:rPr lang="zh-CN" altLang="en-US" dirty="0"/>
              <a:t>请求实体</a:t>
            </a:r>
            <a:endParaRPr lang="en-US" altLang="zh-CN" dirty="0"/>
          </a:p>
          <a:p>
            <a:r>
              <a:rPr lang="en-US" altLang="zh-CN" dirty="0" err="1"/>
              <a:t>url</a:t>
            </a:r>
            <a:r>
              <a:rPr lang="zh-CN" altLang="en-US" dirty="0"/>
              <a:t>即为</a:t>
            </a:r>
            <a:r>
              <a:rPr lang="en-US" altLang="zh-CN" dirty="0"/>
              <a:t>python</a:t>
            </a:r>
            <a:r>
              <a:rPr lang="zh-CN" altLang="en-US" dirty="0"/>
              <a:t>要爬取的网站</a:t>
            </a:r>
            <a:endParaRPr lang="en-US" altLang="zh-CN" dirty="0"/>
          </a:p>
          <a:p>
            <a:r>
              <a:rPr lang="zh-CN" altLang="en-US" dirty="0"/>
              <a:t>通过</a:t>
            </a:r>
            <a:r>
              <a:rPr lang="en-US" altLang="zh-CN" dirty="0"/>
              <a:t>get</a:t>
            </a:r>
            <a:r>
              <a:rPr lang="zh-CN" altLang="en-US" dirty="0"/>
              <a:t>利用该请求实体访问要爬取的网站</a:t>
            </a:r>
            <a:endParaRPr lang="en-US" altLang="zh-CN" dirty="0"/>
          </a:p>
          <a:p>
            <a:r>
              <a:rPr lang="zh-CN" altLang="en-US" dirty="0"/>
              <a:t>利用</a:t>
            </a:r>
            <a:r>
              <a:rPr lang="en-US" altLang="zh-CN" dirty="0"/>
              <a:t>print</a:t>
            </a:r>
            <a:r>
              <a:rPr lang="zh-CN" altLang="en-US" dirty="0"/>
              <a:t>测试即可</a:t>
            </a:r>
          </a:p>
        </p:txBody>
      </p:sp>
    </p:spTree>
    <p:extLst>
      <p:ext uri="{BB962C8B-B14F-4D97-AF65-F5344CB8AC3E}">
        <p14:creationId xmlns:p14="http://schemas.microsoft.com/office/powerpoint/2010/main" val="78585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04846-B606-4B03-9DA6-96EEA9A006D1}"/>
              </a:ext>
            </a:extLst>
          </p:cNvPr>
          <p:cNvSpPr>
            <a:spLocks noGrp="1"/>
          </p:cNvSpPr>
          <p:nvPr>
            <p:ph type="title"/>
          </p:nvPr>
        </p:nvSpPr>
        <p:spPr/>
        <p:txBody>
          <a:bodyPr/>
          <a:lstStyle/>
          <a:p>
            <a:r>
              <a:rPr lang="zh-CN" altLang="en-US" dirty="0"/>
              <a:t>然后再取用对应的信息</a:t>
            </a:r>
          </a:p>
        </p:txBody>
      </p:sp>
      <p:sp>
        <p:nvSpPr>
          <p:cNvPr id="3" name="内容占位符 2">
            <a:extLst>
              <a:ext uri="{FF2B5EF4-FFF2-40B4-BE49-F238E27FC236}">
                <a16:creationId xmlns:a16="http://schemas.microsoft.com/office/drawing/2014/main" id="{4BAC06AC-4F00-4302-ABBF-64E205ED808E}"/>
              </a:ext>
            </a:extLst>
          </p:cNvPr>
          <p:cNvSpPr>
            <a:spLocks noGrp="1"/>
          </p:cNvSpPr>
          <p:nvPr>
            <p:ph idx="1"/>
          </p:nvPr>
        </p:nvSpPr>
        <p:spPr/>
        <p:txBody>
          <a:bodyPr/>
          <a:lstStyle/>
          <a:p>
            <a:r>
              <a:rPr lang="zh-CN" altLang="en-US" dirty="0"/>
              <a:t>对于</a:t>
            </a:r>
            <a:r>
              <a:rPr lang="en-US" altLang="zh-CN" dirty="0"/>
              <a:t>python</a:t>
            </a:r>
            <a:r>
              <a:rPr lang="zh-CN" altLang="en-US" dirty="0"/>
              <a:t>程序访问到的网页，定位信息。</a:t>
            </a:r>
            <a:endParaRPr lang="en-US" altLang="zh-CN" dirty="0"/>
          </a:p>
          <a:p>
            <a:r>
              <a:rPr lang="zh-CN" altLang="en-US" dirty="0"/>
              <a:t>要获取图中的气温数值信息，可以使用</a:t>
            </a:r>
            <a:r>
              <a:rPr lang="en-US" altLang="zh-CN" dirty="0"/>
              <a:t>chrome</a:t>
            </a:r>
            <a:r>
              <a:rPr lang="zh-CN" altLang="en-US" dirty="0"/>
              <a:t>定位功能</a:t>
            </a:r>
          </a:p>
        </p:txBody>
      </p:sp>
      <p:pic>
        <p:nvPicPr>
          <p:cNvPr id="5" name="图片 4">
            <a:extLst>
              <a:ext uri="{FF2B5EF4-FFF2-40B4-BE49-F238E27FC236}">
                <a16:creationId xmlns:a16="http://schemas.microsoft.com/office/drawing/2014/main" id="{BC53DF17-BDDA-410F-8164-FEB730DF827D}"/>
              </a:ext>
            </a:extLst>
          </p:cNvPr>
          <p:cNvPicPr>
            <a:picLocks noChangeAspect="1"/>
          </p:cNvPicPr>
          <p:nvPr/>
        </p:nvPicPr>
        <p:blipFill>
          <a:blip r:embed="rId2"/>
          <a:stretch>
            <a:fillRect/>
          </a:stretch>
        </p:blipFill>
        <p:spPr>
          <a:xfrm>
            <a:off x="4104381" y="2899002"/>
            <a:ext cx="4085463" cy="3774917"/>
          </a:xfrm>
          <a:prstGeom prst="rect">
            <a:avLst/>
          </a:prstGeom>
        </p:spPr>
      </p:pic>
    </p:spTree>
    <p:extLst>
      <p:ext uri="{BB962C8B-B14F-4D97-AF65-F5344CB8AC3E}">
        <p14:creationId xmlns:p14="http://schemas.microsoft.com/office/powerpoint/2010/main" val="412193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A3CF7-03FF-4E8D-8EB0-3D03276512B2}"/>
              </a:ext>
            </a:extLst>
          </p:cNvPr>
          <p:cNvSpPr>
            <a:spLocks noGrp="1"/>
          </p:cNvSpPr>
          <p:nvPr>
            <p:ph type="title"/>
          </p:nvPr>
        </p:nvSpPr>
        <p:spPr/>
        <p:txBody>
          <a:bodyPr/>
          <a:lstStyle/>
          <a:p>
            <a:r>
              <a:rPr lang="zh-CN" altLang="en-US" dirty="0"/>
              <a:t>获取对应信息</a:t>
            </a:r>
          </a:p>
        </p:txBody>
      </p:sp>
      <p:sp>
        <p:nvSpPr>
          <p:cNvPr id="3" name="内容占位符 2">
            <a:extLst>
              <a:ext uri="{FF2B5EF4-FFF2-40B4-BE49-F238E27FC236}">
                <a16:creationId xmlns:a16="http://schemas.microsoft.com/office/drawing/2014/main" id="{48B0CC2A-ECF5-42F1-B5DA-7235A45C7605}"/>
              </a:ext>
            </a:extLst>
          </p:cNvPr>
          <p:cNvSpPr>
            <a:spLocks noGrp="1"/>
          </p:cNvSpPr>
          <p:nvPr>
            <p:ph idx="1"/>
          </p:nvPr>
        </p:nvSpPr>
        <p:spPr/>
        <p:txBody>
          <a:bodyPr/>
          <a:lstStyle/>
          <a:p>
            <a:r>
              <a:rPr lang="zh-CN" altLang="en-US" dirty="0"/>
              <a:t>在要爬取的页面中按</a:t>
            </a:r>
            <a:r>
              <a:rPr lang="en-US" altLang="zh-CN" dirty="0"/>
              <a:t>F12</a:t>
            </a:r>
            <a:r>
              <a:rPr lang="zh-CN" altLang="en-US" dirty="0"/>
              <a:t>进入开发者界面，点击红框中“选择部件”按钮来选择对应的部件，选中后在</a:t>
            </a:r>
            <a:r>
              <a:rPr lang="en-US" altLang="zh-CN" dirty="0"/>
              <a:t>Elements</a:t>
            </a:r>
            <a:r>
              <a:rPr lang="zh-CN" altLang="en-US" dirty="0"/>
              <a:t>中查看部件的对应信息。</a:t>
            </a:r>
          </a:p>
        </p:txBody>
      </p:sp>
      <p:pic>
        <p:nvPicPr>
          <p:cNvPr id="5" name="图片 4">
            <a:extLst>
              <a:ext uri="{FF2B5EF4-FFF2-40B4-BE49-F238E27FC236}">
                <a16:creationId xmlns:a16="http://schemas.microsoft.com/office/drawing/2014/main" id="{36B5ED0C-CDF4-404D-A8A0-3EFBFBBEFEA2}"/>
              </a:ext>
            </a:extLst>
          </p:cNvPr>
          <p:cNvPicPr>
            <a:picLocks noChangeAspect="1"/>
          </p:cNvPicPr>
          <p:nvPr/>
        </p:nvPicPr>
        <p:blipFill>
          <a:blip r:embed="rId3"/>
          <a:stretch>
            <a:fillRect/>
          </a:stretch>
        </p:blipFill>
        <p:spPr>
          <a:xfrm>
            <a:off x="270013" y="4360840"/>
            <a:ext cx="3957666" cy="319090"/>
          </a:xfrm>
          <a:prstGeom prst="rect">
            <a:avLst/>
          </a:prstGeom>
        </p:spPr>
      </p:pic>
      <p:pic>
        <p:nvPicPr>
          <p:cNvPr id="7" name="图片 6">
            <a:extLst>
              <a:ext uri="{FF2B5EF4-FFF2-40B4-BE49-F238E27FC236}">
                <a16:creationId xmlns:a16="http://schemas.microsoft.com/office/drawing/2014/main" id="{705D3B18-8EA6-44C0-BF5B-990EE244BB43}"/>
              </a:ext>
            </a:extLst>
          </p:cNvPr>
          <p:cNvPicPr>
            <a:picLocks noChangeAspect="1"/>
          </p:cNvPicPr>
          <p:nvPr/>
        </p:nvPicPr>
        <p:blipFill>
          <a:blip r:embed="rId4"/>
          <a:stretch>
            <a:fillRect/>
          </a:stretch>
        </p:blipFill>
        <p:spPr>
          <a:xfrm>
            <a:off x="8510668" y="2924973"/>
            <a:ext cx="3411319" cy="2871734"/>
          </a:xfrm>
          <a:prstGeom prst="rect">
            <a:avLst/>
          </a:prstGeom>
        </p:spPr>
      </p:pic>
      <p:pic>
        <p:nvPicPr>
          <p:cNvPr id="9" name="图片 8">
            <a:extLst>
              <a:ext uri="{FF2B5EF4-FFF2-40B4-BE49-F238E27FC236}">
                <a16:creationId xmlns:a16="http://schemas.microsoft.com/office/drawing/2014/main" id="{3711E25D-D331-45DE-A4ED-4A3AB9DBD96A}"/>
              </a:ext>
            </a:extLst>
          </p:cNvPr>
          <p:cNvPicPr>
            <a:picLocks noChangeAspect="1"/>
          </p:cNvPicPr>
          <p:nvPr/>
        </p:nvPicPr>
        <p:blipFill>
          <a:blip r:embed="rId5"/>
          <a:stretch>
            <a:fillRect/>
          </a:stretch>
        </p:blipFill>
        <p:spPr>
          <a:xfrm>
            <a:off x="4570225" y="4101362"/>
            <a:ext cx="3256841" cy="906922"/>
          </a:xfrm>
          <a:prstGeom prst="rect">
            <a:avLst/>
          </a:prstGeom>
        </p:spPr>
      </p:pic>
    </p:spTree>
    <p:extLst>
      <p:ext uri="{BB962C8B-B14F-4D97-AF65-F5344CB8AC3E}">
        <p14:creationId xmlns:p14="http://schemas.microsoft.com/office/powerpoint/2010/main" val="299540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B1190-5D45-4380-B7F4-589BC44A685B}"/>
              </a:ext>
            </a:extLst>
          </p:cNvPr>
          <p:cNvSpPr>
            <a:spLocks noGrp="1"/>
          </p:cNvSpPr>
          <p:nvPr>
            <p:ph type="title"/>
          </p:nvPr>
        </p:nvSpPr>
        <p:spPr/>
        <p:txBody>
          <a:bodyPr/>
          <a:lstStyle/>
          <a:p>
            <a:r>
              <a:rPr lang="zh-CN" altLang="en-US" dirty="0"/>
              <a:t>获取对应信息的路径</a:t>
            </a:r>
          </a:p>
        </p:txBody>
      </p:sp>
      <p:sp>
        <p:nvSpPr>
          <p:cNvPr id="3" name="内容占位符 2">
            <a:extLst>
              <a:ext uri="{FF2B5EF4-FFF2-40B4-BE49-F238E27FC236}">
                <a16:creationId xmlns:a16="http://schemas.microsoft.com/office/drawing/2014/main" id="{73FC98C0-C525-4FBB-88C6-F7FB143756AF}"/>
              </a:ext>
            </a:extLst>
          </p:cNvPr>
          <p:cNvSpPr>
            <a:spLocks noGrp="1"/>
          </p:cNvSpPr>
          <p:nvPr>
            <p:ph idx="1"/>
          </p:nvPr>
        </p:nvSpPr>
        <p:spPr/>
        <p:txBody>
          <a:bodyPr/>
          <a:lstStyle/>
          <a:p>
            <a:r>
              <a:rPr lang="zh-CN" altLang="en-US" dirty="0"/>
              <a:t>在高亮的这一条中，单击鼠标右键</a:t>
            </a:r>
            <a:endParaRPr lang="en-US" altLang="zh-CN" dirty="0"/>
          </a:p>
          <a:p>
            <a:r>
              <a:rPr lang="en-US" altLang="zh-CN" dirty="0"/>
              <a:t>Copy</a:t>
            </a:r>
          </a:p>
          <a:p>
            <a:r>
              <a:rPr lang="en-US" altLang="zh-CN" dirty="0"/>
              <a:t>Copy selector</a:t>
            </a:r>
          </a:p>
          <a:p>
            <a:r>
              <a:rPr lang="zh-CN" altLang="en-US" dirty="0"/>
              <a:t>用来定位该内容在网页中的位置</a:t>
            </a:r>
            <a:endParaRPr lang="en-US" altLang="zh-CN" dirty="0"/>
          </a:p>
          <a:p>
            <a:r>
              <a:rPr lang="zh-CN" altLang="en-US" dirty="0"/>
              <a:t>以供</a:t>
            </a:r>
            <a:r>
              <a:rPr lang="en-US" altLang="zh-CN" dirty="0"/>
              <a:t>python</a:t>
            </a:r>
            <a:r>
              <a:rPr lang="zh-CN" altLang="en-US" dirty="0"/>
              <a:t>自动程序模拟访问网页</a:t>
            </a:r>
            <a:endParaRPr lang="en-US" altLang="zh-CN" dirty="0"/>
          </a:p>
          <a:p>
            <a:r>
              <a:rPr lang="zh-CN" altLang="en-US" dirty="0"/>
              <a:t>此时复制到的是该内容在</a:t>
            </a:r>
            <a:r>
              <a:rPr lang="en-US" altLang="zh-CN" dirty="0"/>
              <a:t>html</a:t>
            </a:r>
            <a:r>
              <a:rPr lang="zh-CN" altLang="en-US" dirty="0"/>
              <a:t>文件中</a:t>
            </a:r>
            <a:endParaRPr lang="en-US" altLang="zh-CN" dirty="0"/>
          </a:p>
          <a:p>
            <a:pPr marL="0" indent="0">
              <a:buNone/>
            </a:pPr>
            <a:r>
              <a:rPr lang="zh-CN" altLang="en-US" dirty="0"/>
              <a:t>的地址。</a:t>
            </a:r>
            <a:endParaRPr lang="en-US" altLang="zh-CN" dirty="0"/>
          </a:p>
          <a:p>
            <a:endParaRPr lang="zh-CN" altLang="en-US" dirty="0"/>
          </a:p>
        </p:txBody>
      </p:sp>
      <p:pic>
        <p:nvPicPr>
          <p:cNvPr id="5" name="图片 4">
            <a:extLst>
              <a:ext uri="{FF2B5EF4-FFF2-40B4-BE49-F238E27FC236}">
                <a16:creationId xmlns:a16="http://schemas.microsoft.com/office/drawing/2014/main" id="{E6AF4A9B-5A21-4DC9-A641-80CCC9DE8058}"/>
              </a:ext>
            </a:extLst>
          </p:cNvPr>
          <p:cNvPicPr>
            <a:picLocks noChangeAspect="1"/>
          </p:cNvPicPr>
          <p:nvPr/>
        </p:nvPicPr>
        <p:blipFill>
          <a:blip r:embed="rId2"/>
          <a:stretch>
            <a:fillRect/>
          </a:stretch>
        </p:blipFill>
        <p:spPr>
          <a:xfrm>
            <a:off x="7009137" y="1690688"/>
            <a:ext cx="5429290" cy="4229131"/>
          </a:xfrm>
          <a:prstGeom prst="rect">
            <a:avLst/>
          </a:prstGeom>
        </p:spPr>
      </p:pic>
    </p:spTree>
    <p:extLst>
      <p:ext uri="{BB962C8B-B14F-4D97-AF65-F5344CB8AC3E}">
        <p14:creationId xmlns:p14="http://schemas.microsoft.com/office/powerpoint/2010/main" val="40948305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TotalTime>
  <Words>545</Words>
  <Application>Microsoft Office PowerPoint</Application>
  <PresentationFormat>宽屏</PresentationFormat>
  <Paragraphs>45</Paragraphs>
  <Slides>11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Ch1 最基础的网络爬虫</vt:lpstr>
      <vt:lpstr>Python第三方库的导入</vt:lpstr>
      <vt:lpstr>需要注意的问题</vt:lpstr>
      <vt:lpstr>案例：获取武威市近10天内的天气预报</vt:lpstr>
      <vt:lpstr>导入库以后</vt:lpstr>
      <vt:lpstr>导入库以后-先确认是否访问网络成功</vt:lpstr>
      <vt:lpstr>然后再取用对应的信息</vt:lpstr>
      <vt:lpstr>获取对应信息</vt:lpstr>
      <vt:lpstr>获取对应信息的路径</vt:lpstr>
      <vt:lpstr>获取对应信息</vt:lpstr>
      <vt:lpstr>最终效果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 最基础的网络爬虫</dc:title>
  <dc:creator>李 睿捷</dc:creator>
  <cp:lastModifiedBy>李 睿捷</cp:lastModifiedBy>
  <cp:revision>3</cp:revision>
  <dcterms:created xsi:type="dcterms:W3CDTF">2021-07-29T08:42:02Z</dcterms:created>
  <dcterms:modified xsi:type="dcterms:W3CDTF">2021-07-30T06:33:48Z</dcterms:modified>
</cp:coreProperties>
</file>