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</p:sldIdLst>
  <p:sldSz cx="12188825" cy="6858000"/>
  <p:notesSz cx="6858000" cy="9144000"/>
  <p:custDataLst>
    <p:tags r:id="rId30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78" d="100"/>
          <a:sy n="78" d="100"/>
        </p:scale>
        <p:origin x="642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安装引入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npm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install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import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初始化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&lt;div id/&gt;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配置渲染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chart.source</a:t>
          </a:r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new G2.chart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chart.render</a:t>
          </a:r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4BA121DE-1E29-4654-A363-054AAFFB9547}">
      <dgm:prSet phldrT="[Text]"/>
      <dgm:spPr/>
      <dgm:t>
        <a:bodyPr rtlCol="0"/>
        <a:lstStyle/>
        <a:p>
          <a:pPr rtl="0"/>
          <a:r>
            <a:rPr 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chart.XXX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38038D-A9AA-4CAE-912E-1C8965EAA8CC}" type="parTrans" cxnId="{8706A5D4-C9C7-45A2-939C-04DC7354F8A6}">
      <dgm:prSet/>
      <dgm:spPr/>
      <dgm:t>
        <a:bodyPr/>
        <a:lstStyle/>
        <a:p>
          <a:endParaRPr lang="zh-CN" altLang="en-US"/>
        </a:p>
      </dgm:t>
    </dgm:pt>
    <dgm:pt modelId="{BC2D2F14-2E6B-40FD-B926-AE3952572D30}" type="sibTrans" cxnId="{8706A5D4-C9C7-45A2-939C-04DC7354F8A6}">
      <dgm:prSet/>
      <dgm:spPr/>
      <dgm:t>
        <a:bodyPr/>
        <a:lstStyle/>
        <a:p>
          <a:endParaRPr lang="zh-CN" alt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 rtlCol="0"/>
        <a:lstStyle/>
        <a:p>
          <a:pPr rtl="0"/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 rtlCol="0"/>
        <a:lstStyle/>
        <a:p>
          <a:pPr rtl="0"/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8706A5D4-C9C7-45A2-939C-04DC7354F8A6}" srcId="{58828492-5CEF-4AFE-95CB-5D7E6A18158B}" destId="{4BA121DE-1E29-4654-A363-054AAFFB9547}" srcOrd="1" destOrd="0" parTransId="{3B38038D-A9AA-4CAE-912E-1C8965EAA8CC}" sibTransId="{BC2D2F14-2E6B-40FD-B926-AE3952572D30}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18917F40-C10E-469F-94FA-EA35FAB77676}" type="presOf" srcId="{4BA121DE-1E29-4654-A363-054AAFFB9547}" destId="{69C28D3B-E083-42DF-9EA0-916CA12125A9}" srcOrd="0" destOrd="1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568E8DD8-CD0B-4B0D-82C2-C236F74B09B3}" type="presOf" srcId="{4BA121DE-1E29-4654-A363-054AAFFB9547}" destId="{843715D2-C2C2-41EB-BDA3-21230FBA46DB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2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2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npm</a:t>
          </a: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install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import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rtlCol="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安装引入</a:t>
          </a:r>
          <a:endParaRPr lang="en-US" sz="3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&lt;div id/&gt;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new G2.chart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rtlCol="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初始化</a:t>
          </a:r>
          <a:endParaRPr lang="en-US" sz="3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chart.source</a:t>
          </a:r>
          <a:r>
            <a:rPr 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chart.XXX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chart.render</a:t>
          </a:r>
          <a:r>
            <a:rPr 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rtlCol="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配置渲染</a:t>
          </a:r>
          <a:endParaRPr lang="en-US" sz="3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2018/10/24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G2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</a:t>
            </a:r>
            <a:r>
              <a:rPr lang="zh-CN" altLang="en-US" dirty="0"/>
              <a:t>以</a:t>
            </a:r>
            <a:r>
              <a:rPr lang="zh-CN" altLang="en-US" dirty="0" smtClean="0"/>
              <a:t>数据驱动的可交互统计图表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11401" y="332656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相关</a:t>
            </a:r>
            <a:r>
              <a:rPr lang="en-US" altLang="zh-CN" sz="3200" dirty="0" smtClean="0">
                <a:latin typeface="+mj-ea"/>
                <a:ea typeface="+mj-ea"/>
              </a:rPr>
              <a:t>G2</a:t>
            </a:r>
            <a:r>
              <a:rPr lang="zh-CN" altLang="en-US" sz="3200" dirty="0" smtClean="0">
                <a:latin typeface="+mj-ea"/>
                <a:ea typeface="+mj-ea"/>
              </a:rPr>
              <a:t>的使用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844824"/>
            <a:ext cx="3561905" cy="9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3140968"/>
            <a:ext cx="4609524" cy="14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307" y="4948753"/>
            <a:ext cx="2961905" cy="114285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92307" y="1268760"/>
            <a:ext cx="356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97868" y="332656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数据转化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052736"/>
            <a:ext cx="4000000" cy="25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3692803"/>
            <a:ext cx="4533333" cy="25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84" y="742869"/>
            <a:ext cx="3504762" cy="28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348" y="4026334"/>
            <a:ext cx="2714286" cy="19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716" y="2161916"/>
            <a:ext cx="1914286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908720"/>
            <a:ext cx="5723809" cy="56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495173"/>
            <a:ext cx="3317588" cy="60659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1884" y="33265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5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804" y="476672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图表配置</a:t>
            </a:r>
            <a:r>
              <a:rPr lang="en-US" altLang="zh-CN" sz="2400" dirty="0" smtClean="0"/>
              <a:t>——scale</a:t>
            </a:r>
            <a:r>
              <a:rPr lang="zh-CN" altLang="en-US" sz="2400" dirty="0" smtClean="0"/>
              <a:t>度量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7" y="2420888"/>
            <a:ext cx="7952381" cy="1628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4365104"/>
            <a:ext cx="11333333" cy="18571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804" y="141277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用于配置绘制图表过程中范围的划分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4" y="2420888"/>
            <a:ext cx="2666667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804" y="476672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图表配置</a:t>
            </a:r>
            <a:r>
              <a:rPr lang="en-US" altLang="zh-CN" sz="2400" dirty="0" smtClean="0"/>
              <a:t>——</a:t>
            </a:r>
            <a:r>
              <a:rPr lang="zh-CN" altLang="en-US" sz="2400" dirty="0"/>
              <a:t>列定义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3573016"/>
            <a:ext cx="3771429" cy="19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583021"/>
            <a:ext cx="2123810" cy="21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" y="1340768"/>
            <a:ext cx="5514286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803" y="260648"/>
            <a:ext cx="643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图表配置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图表类型</a:t>
            </a:r>
            <a:r>
              <a:rPr lang="en-US" altLang="zh-CN" sz="2400" dirty="0" err="1" smtClean="0"/>
              <a:t>geom</a:t>
            </a:r>
            <a:r>
              <a:rPr lang="zh-CN" altLang="en-US" sz="2400" dirty="0" smtClean="0"/>
              <a:t>以及图形属性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919779"/>
            <a:ext cx="6438095" cy="9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7" y="2131221"/>
            <a:ext cx="4923809" cy="39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388" y="2098197"/>
            <a:ext cx="5238095" cy="18348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388" y="4267348"/>
            <a:ext cx="3828571" cy="232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8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803" y="260648"/>
            <a:ext cx="643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图表配置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坐标系</a:t>
            </a:r>
            <a:r>
              <a:rPr lang="en-US" altLang="zh-CN" sz="2400" dirty="0" err="1" smtClean="0"/>
              <a:t>coord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6" y="1180673"/>
            <a:ext cx="5580952" cy="28952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1263014"/>
            <a:ext cx="3304762" cy="25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26" y="4509120"/>
            <a:ext cx="3742857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803" y="260648"/>
            <a:ext cx="643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图表配置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坐标轴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26" y="948047"/>
            <a:ext cx="11228571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8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692696"/>
            <a:ext cx="3095238" cy="18952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88" y="706982"/>
            <a:ext cx="2666667" cy="13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88" y="2420888"/>
            <a:ext cx="1895238" cy="26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001" y="692696"/>
            <a:ext cx="3152381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803" y="260648"/>
            <a:ext cx="643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图表配置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图例</a:t>
            </a:r>
            <a:r>
              <a:rPr lang="en-US" altLang="zh-CN" sz="2400" dirty="0" smtClean="0"/>
              <a:t>legend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052736"/>
            <a:ext cx="3923809" cy="22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72" y="4653136"/>
            <a:ext cx="6876190" cy="10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996421"/>
            <a:ext cx="4961905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1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相关第三方对比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用户广，成熟。实现原理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/>
              <a:t>Highcharts</a:t>
            </a:r>
            <a:r>
              <a:rPr lang="zh-CN" altLang="en-US" dirty="0" smtClean="0"/>
              <a:t>，国外，好用。缺点资料较少。</a:t>
            </a:r>
            <a:endParaRPr lang="en-US" altLang="zh-CN" dirty="0" smtClean="0"/>
          </a:p>
          <a:p>
            <a:r>
              <a:rPr lang="en-US" dirty="0" smtClean="0"/>
              <a:t>D3,</a:t>
            </a:r>
            <a:r>
              <a:rPr lang="zh-CN" altLang="en-US" dirty="0" smtClean="0"/>
              <a:t>灵活，效果好，门槛略高，上手难。实现原理</a:t>
            </a:r>
            <a:r>
              <a:rPr lang="en-US" altLang="zh-CN" dirty="0" err="1" smtClean="0"/>
              <a:t>svg</a:t>
            </a:r>
            <a:endParaRPr lang="en-US" altLang="zh-CN" dirty="0" smtClean="0"/>
          </a:p>
          <a:p>
            <a:r>
              <a:rPr lang="en-US" dirty="0" smtClean="0"/>
              <a:t>G2,</a:t>
            </a:r>
            <a:r>
              <a:rPr lang="zh-CN" altLang="en-US" dirty="0" smtClean="0"/>
              <a:t>数据驱动，较新，成熟度有待提高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803" y="260648"/>
            <a:ext cx="643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图表配置</a:t>
            </a:r>
            <a:r>
              <a:rPr lang="en-US" altLang="zh-CN" sz="2400" dirty="0" smtClean="0"/>
              <a:t>——</a:t>
            </a:r>
            <a:r>
              <a:rPr lang="en-US" altLang="zh-CN" sz="2400" dirty="0"/>
              <a:t>Tooltip </a:t>
            </a:r>
            <a:r>
              <a:rPr lang="zh-CN" altLang="en-US" sz="2400" dirty="0"/>
              <a:t>提示信息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052736"/>
            <a:ext cx="4514286" cy="36857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1076545"/>
            <a:ext cx="3304762" cy="18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286" y="3140968"/>
            <a:ext cx="3371429" cy="18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03" y="5100993"/>
            <a:ext cx="6228571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1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804" y="0"/>
            <a:ext cx="643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图表配置</a:t>
            </a:r>
            <a:r>
              <a:rPr lang="en-US" altLang="zh-CN" sz="2400" dirty="0" smtClean="0"/>
              <a:t>——</a:t>
            </a:r>
            <a:r>
              <a:rPr lang="en-US" altLang="zh-CN" sz="2400" dirty="0"/>
              <a:t>Guide </a:t>
            </a:r>
            <a:r>
              <a:rPr lang="zh-CN" altLang="en-US" sz="2400" dirty="0"/>
              <a:t>辅助</a:t>
            </a:r>
            <a:r>
              <a:rPr lang="zh-CN" altLang="en-US" sz="2400" dirty="0" smtClean="0"/>
              <a:t>元素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491480"/>
            <a:ext cx="5219048" cy="3552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53" y="286144"/>
            <a:ext cx="3015571" cy="2785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947" y="4365104"/>
            <a:ext cx="2904762" cy="22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014" y="3200696"/>
            <a:ext cx="4219048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9796" y="548680"/>
            <a:ext cx="643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图表配置</a:t>
            </a:r>
            <a:r>
              <a:rPr lang="en-US" altLang="zh-CN" sz="2400" dirty="0" smtClean="0"/>
              <a:t>——</a:t>
            </a:r>
            <a:r>
              <a:rPr lang="en-US" altLang="zh-CN" sz="2400" dirty="0"/>
              <a:t>Label </a:t>
            </a:r>
            <a:r>
              <a:rPr lang="zh-CN" altLang="en-US" sz="2400" dirty="0"/>
              <a:t>图形文本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2601260"/>
            <a:ext cx="5695238" cy="2523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2348880"/>
            <a:ext cx="4971429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26060" y="2492896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/>
              <a:t>谢谢大伙观看</a:t>
            </a:r>
            <a:r>
              <a:rPr lang="en-US" altLang="zh-CN" sz="8000" dirty="0" smtClean="0"/>
              <a:t>~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83212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举</a:t>
            </a:r>
            <a:r>
              <a:rPr lang="zh-CN" altLang="en-US" dirty="0" smtClean="0"/>
              <a:t>个栗子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52" y="1938226"/>
            <a:ext cx="4824536" cy="411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1616359"/>
            <a:ext cx="5112629" cy="44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丰富的图表库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1139" y="2492896"/>
            <a:ext cx="4419599" cy="4114800"/>
          </a:xfrm>
        </p:spPr>
        <p:txBody>
          <a:bodyPr rtlCol="0"/>
          <a:lstStyle/>
          <a:p>
            <a:r>
              <a:rPr lang="zh-CN" altLang="en-US" dirty="0"/>
              <a:t>热力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仪表盘</a:t>
            </a:r>
            <a:endParaRPr lang="en-US" altLang="zh-CN" dirty="0" smtClean="0"/>
          </a:p>
          <a:p>
            <a:pPr rtl="0"/>
            <a:r>
              <a:rPr lang="zh-CN" altLang="en-US" dirty="0" smtClean="0"/>
              <a:t>地图</a:t>
            </a:r>
            <a:endParaRPr 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 smtClean="0"/>
              <a:t>雷达图</a:t>
            </a:r>
            <a:endParaRPr lang="en-US" altLang="zh-CN" dirty="0" smtClean="0"/>
          </a:p>
          <a:p>
            <a:pPr rtl="0"/>
            <a:r>
              <a:rPr lang="zh-CN" altLang="en-US" dirty="0"/>
              <a:t>其他</a:t>
            </a:r>
            <a:endParaRPr lang="en-US" altLang="zh-CN" dirty="0" smtClean="0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1516474" y="2492896"/>
            <a:ext cx="4419599" cy="4114800"/>
          </a:xfrm>
        </p:spPr>
        <p:txBody>
          <a:bodyPr rtlCol="0"/>
          <a:lstStyle/>
          <a:p>
            <a:pPr rtl="0"/>
            <a:r>
              <a:rPr lang="zh-CN" altLang="en-US" dirty="0"/>
              <a:t>折线图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柱状</a:t>
            </a:r>
            <a:r>
              <a:rPr lang="zh-CN" altLang="en-US" dirty="0" smtClean="0"/>
              <a:t>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饼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面积</a:t>
            </a:r>
            <a:r>
              <a:rPr lang="zh-CN" altLang="en-US" dirty="0" smtClean="0"/>
              <a:t>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使用介绍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内容占位符 2" descr="交替流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71912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9876" y="548680"/>
            <a:ext cx="8687333" cy="6096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200" dirty="0" smtClean="0"/>
              <a:t>图表构成</a:t>
            </a:r>
            <a:endParaRPr 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484784"/>
            <a:ext cx="8485714" cy="50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 rtlCol="0"/>
          <a:lstStyle/>
          <a:p>
            <a:pPr rtl="0"/>
            <a:r>
              <a:rPr lang="zh-CN" altLang="en-US" dirty="0" smtClean="0"/>
              <a:t>创建图表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34018" y="1928942"/>
            <a:ext cx="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530" y="1519255"/>
            <a:ext cx="3095625" cy="933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2996952"/>
            <a:ext cx="6751798" cy="29499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525" y="1519255"/>
            <a:ext cx="2095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装载数据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720860"/>
            <a:ext cx="2533650" cy="1095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2368526"/>
            <a:ext cx="2933700" cy="4038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3" y="5229200"/>
            <a:ext cx="222885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22413" y="1988840"/>
            <a:ext cx="277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传统方式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03338" y="4194014"/>
            <a:ext cx="277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整体更新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14492" y="1932867"/>
            <a:ext cx="277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3852" y="764704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Dataset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269876" y="1772816"/>
            <a:ext cx="8928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源数据的解析，将</a:t>
            </a:r>
            <a:r>
              <a:rPr lang="en-US" altLang="zh-CN" dirty="0"/>
              <a:t>csv, </a:t>
            </a:r>
            <a:r>
              <a:rPr lang="en-US" altLang="zh-CN" dirty="0" err="1"/>
              <a:t>dsv,geojson</a:t>
            </a:r>
            <a:r>
              <a:rPr lang="en-US" altLang="zh-CN" dirty="0"/>
              <a:t> </a:t>
            </a:r>
            <a:r>
              <a:rPr lang="zh-CN" altLang="en-US" dirty="0"/>
              <a:t>转成标准的</a:t>
            </a:r>
            <a:r>
              <a:rPr lang="en-US" altLang="zh-CN" dirty="0" smtClean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加工数据，包括 </a:t>
            </a:r>
            <a:r>
              <a:rPr lang="en-US" altLang="zh-CN" dirty="0" err="1"/>
              <a:t>filter,map,fold</a:t>
            </a:r>
            <a:r>
              <a:rPr lang="en-US" altLang="zh-CN" dirty="0"/>
              <a:t>(</a:t>
            </a:r>
            <a:r>
              <a:rPr lang="zh-CN" altLang="en-US" dirty="0"/>
              <a:t>补数据</a:t>
            </a:r>
            <a:r>
              <a:rPr lang="en-US" altLang="zh-CN" dirty="0"/>
              <a:t>) </a:t>
            </a:r>
            <a:r>
              <a:rPr lang="zh-CN" altLang="en-US" dirty="0"/>
              <a:t>等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统计函数，汇总统计、百分比、封箱 等</a:t>
            </a:r>
            <a:r>
              <a:rPr lang="zh-CN" altLang="en-US" dirty="0" smtClean="0"/>
              <a:t>统计函数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特殊数据处理，包括 地理数据、矩形树图、桑基图、文字云 的</a:t>
            </a:r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实现图表联动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Community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247</Words>
  <Application>Microsoft Office PowerPoint</Application>
  <PresentationFormat>自定义</PresentationFormat>
  <Paragraphs>62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幼圆</vt:lpstr>
      <vt:lpstr>Arial</vt:lpstr>
      <vt:lpstr>Corbel</vt:lpstr>
      <vt:lpstr>数字蓝色隧道 16x9</vt:lpstr>
      <vt:lpstr>G2</vt:lpstr>
      <vt:lpstr>相关第三方对比</vt:lpstr>
      <vt:lpstr>举个栗子</vt:lpstr>
      <vt:lpstr>丰富的图表库</vt:lpstr>
      <vt:lpstr>使用介绍</vt:lpstr>
      <vt:lpstr>PowerPoint 演示文稿</vt:lpstr>
      <vt:lpstr>创建图表</vt:lpstr>
      <vt:lpstr>装载数据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2018-10-24T07:09:36Z</dcterms:created>
  <dcterms:modified xsi:type="dcterms:W3CDTF">2018-10-25T08:10:38Z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