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8" r:id="rId3"/>
    <p:sldId id="259" r:id="rId4"/>
    <p:sldId id="276" r:id="rId5"/>
    <p:sldId id="278" r:id="rId6"/>
    <p:sldId id="277" r:id="rId7"/>
    <p:sldId id="275" r:id="rId8"/>
    <p:sldId id="260" r:id="rId9"/>
    <p:sldId id="261" r:id="rId10"/>
    <p:sldId id="262" r:id="rId11"/>
    <p:sldId id="263" r:id="rId12"/>
    <p:sldId id="264" r:id="rId13"/>
    <p:sldId id="267" r:id="rId14"/>
    <p:sldId id="268" r:id="rId15"/>
    <p:sldId id="269" r:id="rId16"/>
    <p:sldId id="270" r:id="rId17"/>
    <p:sldId id="271" r:id="rId18"/>
    <p:sldId id="272" r:id="rId19"/>
    <p:sldId id="273" r:id="rId20"/>
    <p:sldId id="274" r:id="rId21"/>
    <p:sldId id="265" r:id="rId22"/>
    <p:sldId id="266" r:id="rId23"/>
    <p:sldId id="280" r:id="rId24"/>
    <p:sldId id="281"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84"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83079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3135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50380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7514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27050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566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14395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91263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9779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6768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48594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3716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23667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7614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70687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31803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5173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12/20/2019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3981440103"/>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688" r:id="rId5"/>
    <p:sldLayoutId id="2147483689" r:id="rId6"/>
    <p:sldLayoutId id="2147483690" r:id="rId7"/>
    <p:sldLayoutId id="2147483691" r:id="rId8"/>
    <p:sldLayoutId id="2147483692" r:id="rId9"/>
    <p:sldLayoutId id="2147483693" r:id="rId10"/>
    <p:sldLayoutId id="2147483694" r:id="rId11"/>
    <p:sldLayoutId id="2147483700" r:id="rId12"/>
    <p:sldLayoutId id="2147483695" r:id="rId13"/>
    <p:sldLayoutId id="2147483696" r:id="rId14"/>
    <p:sldLayoutId id="2147483697" r:id="rId15"/>
    <p:sldLayoutId id="2147483698" r:id="rId16"/>
    <p:sldLayoutId id="2147483699" r:id="rId17"/>
  </p:sldLayoutIdLst>
  <p:hf sldNum="0" hdr="0" ftr="0" dt="0"/>
  <p:txStyles>
    <p:titleStyle>
      <a:lvl1pPr algn="ctr" defTabSz="457200" rtl="0" eaLnBrk="1" latinLnBrk="0" hangingPunct="1">
        <a:lnSpc>
          <a:spcPct val="90000"/>
        </a:lnSpc>
        <a:spcBef>
          <a:spcPct val="0"/>
        </a:spcBef>
        <a:buNone/>
        <a:defRPr sz="46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656CA1B8-E63C-48FE-B441-93A625A5FA91}"/>
              </a:ext>
            </a:extLst>
          </p:cNvPr>
          <p:cNvPicPr>
            <a:picLocks noChangeAspect="1"/>
          </p:cNvPicPr>
          <p:nvPr/>
        </p:nvPicPr>
        <p:blipFill rotWithShape="1">
          <a:blip r:embed="rId3"/>
          <a:srcRect t="14644" b="1086"/>
          <a:stretch/>
        </p:blipFill>
        <p:spPr>
          <a:xfrm>
            <a:off x="-1" y="10"/>
            <a:ext cx="12192001" cy="6857990"/>
          </a:xfrm>
          <a:prstGeom prst="rect">
            <a:avLst/>
          </a:prstGeom>
        </p:spPr>
      </p:pic>
      <p:sp useBgFill="1">
        <p:nvSpPr>
          <p:cNvPr id="1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 name="Titre 1">
            <a:extLst>
              <a:ext uri="{FF2B5EF4-FFF2-40B4-BE49-F238E27FC236}">
                <a16:creationId xmlns:a16="http://schemas.microsoft.com/office/drawing/2014/main" id="{FC8CD31B-925B-430F-AEDA-9F0F5200034D}"/>
              </a:ext>
            </a:extLst>
          </p:cNvPr>
          <p:cNvSpPr>
            <a:spLocks noGrp="1"/>
          </p:cNvSpPr>
          <p:nvPr>
            <p:ph type="ctrTitle"/>
          </p:nvPr>
        </p:nvSpPr>
        <p:spPr>
          <a:xfrm>
            <a:off x="7389962" y="1673524"/>
            <a:ext cx="3485073" cy="2420504"/>
          </a:xfrm>
        </p:spPr>
        <p:txBody>
          <a:bodyPr>
            <a:normAutofit/>
          </a:bodyPr>
          <a:lstStyle/>
          <a:p>
            <a:pPr algn="l"/>
            <a:endParaRPr lang="fr-FR" sz="4000" dirty="0"/>
          </a:p>
          <a:p>
            <a:r>
              <a:rPr lang="fr-FR" dirty="0"/>
              <a:t>Campus Contest</a:t>
            </a:r>
          </a:p>
        </p:txBody>
      </p:sp>
      <p:sp>
        <p:nvSpPr>
          <p:cNvPr id="3" name="Sous-titre 2">
            <a:extLst>
              <a:ext uri="{FF2B5EF4-FFF2-40B4-BE49-F238E27FC236}">
                <a16:creationId xmlns:a16="http://schemas.microsoft.com/office/drawing/2014/main" id="{4552E6CA-919E-40A6-BD5F-2B5598708AF3}"/>
              </a:ext>
            </a:extLst>
          </p:cNvPr>
          <p:cNvSpPr>
            <a:spLocks noGrp="1"/>
          </p:cNvSpPr>
          <p:nvPr>
            <p:ph type="subTitle" idx="1"/>
          </p:nvPr>
        </p:nvSpPr>
        <p:spPr>
          <a:xfrm>
            <a:off x="7389965" y="4157933"/>
            <a:ext cx="3485072" cy="1026544"/>
          </a:xfrm>
        </p:spPr>
        <p:txBody>
          <a:bodyPr>
            <a:normAutofit/>
          </a:bodyPr>
          <a:lstStyle/>
          <a:p>
            <a:r>
              <a:rPr lang="fr-FR" dirty="0">
                <a:solidFill>
                  <a:srgbClr val="22D7FF"/>
                </a:solidFill>
              </a:rPr>
              <a:t>JARZAGUET Frédéric</a:t>
            </a:r>
          </a:p>
        </p:txBody>
      </p:sp>
    </p:spTree>
    <p:extLst>
      <p:ext uri="{BB962C8B-B14F-4D97-AF65-F5344CB8AC3E}">
        <p14:creationId xmlns:p14="http://schemas.microsoft.com/office/powerpoint/2010/main" val="2587083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Cible du projet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Persona 1 : Un recruteur</a:t>
            </a: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r>
              <a:rPr lang="fr-FR" dirty="0">
                <a:effectLst/>
              </a:rPr>
              <a:t>r</a:t>
            </a:r>
          </a:p>
          <a:p>
            <a:pPr algn="l"/>
            <a:endParaRPr lang="fr-FR" dirty="0"/>
          </a:p>
        </p:txBody>
      </p:sp>
      <p:pic>
        <p:nvPicPr>
          <p:cNvPr id="6" name="Image 5">
            <a:extLst>
              <a:ext uri="{FF2B5EF4-FFF2-40B4-BE49-F238E27FC236}">
                <a16:creationId xmlns:a16="http://schemas.microsoft.com/office/drawing/2014/main" id="{484E0875-2599-4BA6-A46F-3581B532BAED}"/>
              </a:ext>
            </a:extLst>
          </p:cNvPr>
          <p:cNvPicPr>
            <a:picLocks noChangeAspect="1"/>
          </p:cNvPicPr>
          <p:nvPr/>
        </p:nvPicPr>
        <p:blipFill>
          <a:blip r:embed="rId3"/>
          <a:stretch>
            <a:fillRect/>
          </a:stretch>
        </p:blipFill>
        <p:spPr>
          <a:xfrm>
            <a:off x="723154" y="2083093"/>
            <a:ext cx="10745691" cy="4270815"/>
          </a:xfrm>
          <a:prstGeom prst="rect">
            <a:avLst/>
          </a:prstGeom>
        </p:spPr>
      </p:pic>
    </p:spTree>
    <p:extLst>
      <p:ext uri="{BB962C8B-B14F-4D97-AF65-F5344CB8AC3E}">
        <p14:creationId xmlns:p14="http://schemas.microsoft.com/office/powerpoint/2010/main" val="117948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Cible du projet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Persona 2 : Un visiteur laissant un message ou commentaire</a:t>
            </a: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endParaRPr lang="fr-FR" dirty="0">
              <a:effectLst/>
            </a:endParaRPr>
          </a:p>
          <a:p>
            <a:pPr algn="just"/>
            <a:r>
              <a:rPr lang="fr-FR" dirty="0">
                <a:effectLst/>
              </a:rPr>
              <a:t>r</a:t>
            </a:r>
          </a:p>
          <a:p>
            <a:pPr algn="l"/>
            <a:endParaRPr lang="fr-FR" dirty="0"/>
          </a:p>
        </p:txBody>
      </p:sp>
      <p:pic>
        <p:nvPicPr>
          <p:cNvPr id="6" name="Image 5">
            <a:extLst>
              <a:ext uri="{FF2B5EF4-FFF2-40B4-BE49-F238E27FC236}">
                <a16:creationId xmlns:a16="http://schemas.microsoft.com/office/drawing/2014/main" id="{E1CDE676-4AE3-477C-971E-F274EC64D470}"/>
              </a:ext>
            </a:extLst>
          </p:cNvPr>
          <p:cNvPicPr>
            <a:picLocks noChangeAspect="1"/>
          </p:cNvPicPr>
          <p:nvPr/>
        </p:nvPicPr>
        <p:blipFill>
          <a:blip r:embed="rId3"/>
          <a:stretch>
            <a:fillRect/>
          </a:stretch>
        </p:blipFill>
        <p:spPr>
          <a:xfrm>
            <a:off x="723154" y="1812237"/>
            <a:ext cx="10745691" cy="4587623"/>
          </a:xfrm>
          <a:prstGeom prst="rect">
            <a:avLst/>
          </a:prstGeom>
        </p:spPr>
      </p:pic>
    </p:spTree>
    <p:extLst>
      <p:ext uri="{BB962C8B-B14F-4D97-AF65-F5344CB8AC3E}">
        <p14:creationId xmlns:p14="http://schemas.microsoft.com/office/powerpoint/2010/main" val="352418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Interactions avec le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	Consultations des différentes pages</a:t>
            </a:r>
          </a:p>
          <a:p>
            <a:pPr algn="just"/>
            <a:r>
              <a:rPr lang="fr-FR" dirty="0">
                <a:effectLst/>
                <a:latin typeface="Times New Roman" panose="02020603050405020304" pitchFamily="18" charset="0"/>
                <a:cs typeface="Times New Roman" panose="02020603050405020304" pitchFamily="18" charset="0"/>
              </a:rPr>
              <a:t>.</a:t>
            </a:r>
          </a:p>
          <a:p>
            <a:pPr algn="just"/>
            <a:r>
              <a:rPr lang="fr-FR" dirty="0">
                <a:effectLst/>
                <a:latin typeface="Times New Roman" panose="02020603050405020304" pitchFamily="18" charset="0"/>
                <a:cs typeface="Times New Roman" panose="02020603050405020304" pitchFamily="18" charset="0"/>
              </a:rPr>
              <a:t>	Téléchargement possible des documents.</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Possibilité de laisser une recommandation ou un message en direction de l’étudiant.</a:t>
            </a:r>
          </a:p>
          <a:p>
            <a:pPr algn="l"/>
            <a:endParaRPr lang="fr-FR" dirty="0"/>
          </a:p>
        </p:txBody>
      </p:sp>
    </p:spTree>
    <p:extLst>
      <p:ext uri="{BB962C8B-B14F-4D97-AF65-F5344CB8AC3E}">
        <p14:creationId xmlns:p14="http://schemas.microsoft.com/office/powerpoint/2010/main" val="427934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Commun à toutes les pages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Le footer rappelle le nom Portfolio écrit en rouge ainsi que la barre de navigation.</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Une section centrale où se trouveront les informations. En pieds de page, un lien vers les mentions légales ainsi que vers l’arborescence sera disponible.</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rPr>
              <a:t>Projet commun dans un second temps, possibilité de faire des modifications directement sur le site sans avoir besoin de l’écrire en back.</a:t>
            </a:r>
            <a:endParaRPr lang="fr-FR" dirty="0">
              <a:effectLst/>
              <a:latin typeface="Times New Roman" panose="02020603050405020304" pitchFamily="18" charset="0"/>
              <a:cs typeface="Times New Roman" panose="02020603050405020304" pitchFamily="18" charset="0"/>
            </a:endParaRPr>
          </a:p>
          <a:p>
            <a:pPr algn="l"/>
            <a:endParaRPr lang="fr-FR" dirty="0"/>
          </a:p>
        </p:txBody>
      </p:sp>
    </p:spTree>
    <p:extLst>
      <p:ext uri="{BB962C8B-B14F-4D97-AF65-F5344CB8AC3E}">
        <p14:creationId xmlns:p14="http://schemas.microsoft.com/office/powerpoint/2010/main" val="356814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Page Présentation : </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Dans un premier temps, par action sur 2 deux boutons, un défilement succinct des informations du CV, rubrique par rubrique.</a:t>
            </a:r>
          </a:p>
          <a:p>
            <a:pPr algn="l"/>
            <a:endParaRPr lang="fr-FR" dirty="0"/>
          </a:p>
        </p:txBody>
      </p:sp>
    </p:spTree>
    <p:extLst>
      <p:ext uri="{BB962C8B-B14F-4D97-AF65-F5344CB8AC3E}">
        <p14:creationId xmlns:p14="http://schemas.microsoft.com/office/powerpoint/2010/main" val="1768898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l"/>
            <a:r>
              <a:rPr lang="fr-FR" dirty="0">
                <a:effectLst/>
              </a:rPr>
              <a:t>Page Expériences professionnelles :</a:t>
            </a:r>
          </a:p>
          <a:p>
            <a:pPr algn="just"/>
            <a:endParaRPr lang="fr-FR" dirty="0">
              <a:effectLst/>
              <a:latin typeface="Times New Roman" panose="02020603050405020304" pitchFamily="18" charset="0"/>
              <a:cs typeface="Times New Roman" panose="02020603050405020304" pitchFamily="18" charset="0"/>
            </a:endParaRPr>
          </a:p>
          <a:p>
            <a:pPr algn="l"/>
            <a:r>
              <a:rPr lang="fr-FR" dirty="0">
                <a:effectLst/>
              </a:rPr>
              <a:t>	Sont regroupées, toutes les expériences professionnelles constituant le CV.</a:t>
            </a:r>
          </a:p>
          <a:p>
            <a:pPr algn="l"/>
            <a:endParaRPr lang="fr-FR" dirty="0"/>
          </a:p>
        </p:txBody>
      </p:sp>
    </p:spTree>
    <p:extLst>
      <p:ext uri="{BB962C8B-B14F-4D97-AF65-F5344CB8AC3E}">
        <p14:creationId xmlns:p14="http://schemas.microsoft.com/office/powerpoint/2010/main" val="144055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Page Formations :</a:t>
            </a:r>
          </a:p>
          <a:p>
            <a:pPr algn="just"/>
            <a:endParaRPr lang="fr-FR" dirty="0">
              <a:effectLst/>
            </a:endParaRPr>
          </a:p>
          <a:p>
            <a:pPr algn="just"/>
            <a:r>
              <a:rPr lang="fr-FR" dirty="0">
                <a:effectLst/>
              </a:rPr>
              <a:t>	Sont regroupées, toutes les formations constituant le CV.</a:t>
            </a:r>
          </a:p>
          <a:p>
            <a:pPr algn="l"/>
            <a:endParaRPr lang="fr-FR" dirty="0"/>
          </a:p>
        </p:txBody>
      </p:sp>
    </p:spTree>
    <p:extLst>
      <p:ext uri="{BB962C8B-B14F-4D97-AF65-F5344CB8AC3E}">
        <p14:creationId xmlns:p14="http://schemas.microsoft.com/office/powerpoint/2010/main" val="272736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Page Expériences diverses :</a:t>
            </a:r>
          </a:p>
          <a:p>
            <a:pPr algn="just"/>
            <a:endParaRPr lang="fr-FR" dirty="0">
              <a:effectLst/>
            </a:endParaRPr>
          </a:p>
          <a:p>
            <a:pPr algn="just"/>
            <a:r>
              <a:rPr lang="fr-FR" dirty="0">
                <a:effectLst/>
              </a:rPr>
              <a:t>	Sont regroupées, toutes les expériences diverses constituant le CV.</a:t>
            </a:r>
          </a:p>
          <a:p>
            <a:pPr algn="just"/>
            <a:r>
              <a:rPr lang="fr-FR" dirty="0">
                <a:effectLst/>
              </a:rPr>
              <a:t>.</a:t>
            </a:r>
          </a:p>
          <a:p>
            <a:pPr algn="l"/>
            <a:endParaRPr lang="fr-FR" dirty="0"/>
          </a:p>
        </p:txBody>
      </p:sp>
    </p:spTree>
    <p:extLst>
      <p:ext uri="{BB962C8B-B14F-4D97-AF65-F5344CB8AC3E}">
        <p14:creationId xmlns:p14="http://schemas.microsoft.com/office/powerpoint/2010/main" val="3483111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Page Contact / Recommandations :</a:t>
            </a:r>
          </a:p>
          <a:p>
            <a:pPr algn="just"/>
            <a:endParaRPr lang="fr-FR" dirty="0">
              <a:effectLst/>
            </a:endParaRPr>
          </a:p>
          <a:p>
            <a:pPr algn="just"/>
            <a:r>
              <a:rPr lang="fr-FR" dirty="0">
                <a:effectLst/>
              </a:rPr>
              <a:t>	Est présent un formulaire permettant après validation de renseigner une base de données. Selon le module choisis, le message sera soit un courrier soit une recommandation d’un visiteur vers l’étudiant.</a:t>
            </a:r>
          </a:p>
          <a:p>
            <a:pPr algn="just"/>
            <a:endParaRPr lang="fr-FR" dirty="0">
              <a:effectLst/>
            </a:endParaRPr>
          </a:p>
          <a:p>
            <a:pPr algn="just"/>
            <a:r>
              <a:rPr lang="fr-FR" dirty="0">
                <a:effectLst/>
              </a:rPr>
              <a:t>.</a:t>
            </a:r>
          </a:p>
          <a:p>
            <a:pPr algn="l"/>
            <a:endParaRPr lang="fr-FR" dirty="0"/>
          </a:p>
        </p:txBody>
      </p:sp>
    </p:spTree>
    <p:extLst>
      <p:ext uri="{BB962C8B-B14F-4D97-AF65-F5344CB8AC3E}">
        <p14:creationId xmlns:p14="http://schemas.microsoft.com/office/powerpoint/2010/main" val="325709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Page CV :</a:t>
            </a:r>
          </a:p>
          <a:p>
            <a:pPr algn="just"/>
            <a:endParaRPr lang="fr-FR" dirty="0">
              <a:effectLst/>
            </a:endParaRPr>
          </a:p>
          <a:p>
            <a:pPr algn="just"/>
            <a:r>
              <a:rPr lang="fr-FR" dirty="0">
                <a:effectLst/>
              </a:rPr>
              <a:t>	Est présent un CV de type HTML / CSS qui est flexible et responsif.</a:t>
            </a:r>
          </a:p>
          <a:p>
            <a:pPr algn="just"/>
            <a:endParaRPr lang="fr-FR" dirty="0">
              <a:effectLst/>
            </a:endParaRPr>
          </a:p>
          <a:p>
            <a:pPr algn="just"/>
            <a:r>
              <a:rPr lang="fr-FR" dirty="0">
                <a:effectLst/>
              </a:rPr>
              <a:t>.</a:t>
            </a:r>
          </a:p>
          <a:p>
            <a:pPr algn="l"/>
            <a:endParaRPr lang="fr-FR" dirty="0"/>
          </a:p>
        </p:txBody>
      </p:sp>
    </p:spTree>
    <p:extLst>
      <p:ext uri="{BB962C8B-B14F-4D97-AF65-F5344CB8AC3E}">
        <p14:creationId xmlns:p14="http://schemas.microsoft.com/office/powerpoint/2010/main" val="352494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0" y="-6802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Présentation et contexte</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Dans le cadre de la formation Bachelor Informatique, il est demandé de créer un site WEB mettant en avant un portfolio personnel de chaque étudiant. Le projet est à concevoir dans sa totalité et sans existant originel.</a:t>
            </a:r>
          </a:p>
          <a:p>
            <a:pPr algn="l"/>
            <a:endParaRPr lang="fr-FR" dirty="0"/>
          </a:p>
        </p:txBody>
      </p:sp>
    </p:spTree>
    <p:extLst>
      <p:ext uri="{BB962C8B-B14F-4D97-AF65-F5344CB8AC3E}">
        <p14:creationId xmlns:p14="http://schemas.microsoft.com/office/powerpoint/2010/main" val="268128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fonctionnalité du site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Page Project :</a:t>
            </a:r>
          </a:p>
          <a:p>
            <a:pPr algn="just"/>
            <a:endParaRPr lang="fr-FR" dirty="0">
              <a:effectLst/>
            </a:endParaRPr>
          </a:p>
          <a:p>
            <a:pPr algn="just"/>
            <a:r>
              <a:rPr lang="fr-FR" dirty="0">
                <a:effectLst/>
              </a:rPr>
              <a:t>	Sont regroupé, toutes les projet, exercices notables aussi bien personnel que professionnel.</a:t>
            </a:r>
          </a:p>
        </p:txBody>
      </p:sp>
    </p:spTree>
    <p:extLst>
      <p:ext uri="{BB962C8B-B14F-4D97-AF65-F5344CB8AC3E}">
        <p14:creationId xmlns:p14="http://schemas.microsoft.com/office/powerpoint/2010/main" val="2479290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Contenu mis en ligne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	Les principaux contenus seront principalement textuels, mais aussi des images, des morceaux de code…</a:t>
            </a:r>
          </a:p>
          <a:p>
            <a:pPr algn="just"/>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248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703385" y="208769"/>
            <a:ext cx="10996246" cy="592975"/>
          </a:xfrm>
        </p:spPr>
        <p:txBody>
          <a:bodyPr>
            <a:normAutofit fontScale="90000"/>
          </a:bodyPr>
          <a:lstStyle/>
          <a:p>
            <a:r>
              <a:rPr lang="fr-FR" dirty="0">
                <a:effectLst/>
                <a:latin typeface="Arial Black" panose="020B0A04020102020204" pitchFamily="34" charset="0"/>
              </a:rPr>
              <a:t>Stratégie de référencement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	Dans un premier temps, aucunes techniques de référencements ne seront appliquées. Le recours aux liens sponsorisés n’est pas retenu ainsi que l’association aux réseaux sociaux.</a:t>
            </a:r>
          </a:p>
          <a:p>
            <a:pPr algn="just"/>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32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703385" y="208769"/>
            <a:ext cx="10996246" cy="592975"/>
          </a:xfrm>
        </p:spPr>
        <p:txBody>
          <a:bodyPr>
            <a:normAutofit fontScale="90000"/>
          </a:bodyPr>
          <a:lstStyle/>
          <a:p>
            <a:r>
              <a:rPr lang="fr-FR" dirty="0">
                <a:effectLst/>
                <a:latin typeface="Arial Black" panose="020B0A04020102020204" pitchFamily="34" charset="0"/>
              </a:rPr>
              <a:t>Plan du site/ infrastructure </a:t>
            </a:r>
            <a:endParaRPr lang="fr-FR" sz="6600" dirty="0">
              <a:latin typeface="Arial Black" panose="020B0A04020102020204" pitchFamily="34" charset="0"/>
            </a:endParaRPr>
          </a:p>
        </p:txBody>
      </p:sp>
      <p:pic>
        <p:nvPicPr>
          <p:cNvPr id="5" name="Image 4">
            <a:extLst>
              <a:ext uri="{FF2B5EF4-FFF2-40B4-BE49-F238E27FC236}">
                <a16:creationId xmlns:a16="http://schemas.microsoft.com/office/drawing/2014/main" id="{42A277B3-79E6-4164-8F17-AEF2F2E3DCBA}"/>
              </a:ext>
            </a:extLst>
          </p:cNvPr>
          <p:cNvPicPr>
            <a:picLocks noChangeAspect="1"/>
          </p:cNvPicPr>
          <p:nvPr/>
        </p:nvPicPr>
        <p:blipFill>
          <a:blip r:embed="rId3"/>
          <a:stretch>
            <a:fillRect/>
          </a:stretch>
        </p:blipFill>
        <p:spPr>
          <a:xfrm>
            <a:off x="259702" y="1175657"/>
            <a:ext cx="11672596" cy="5473573"/>
          </a:xfrm>
          <a:prstGeom prst="rect">
            <a:avLst/>
          </a:prstGeom>
        </p:spPr>
      </p:pic>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2450919"/>
            <a:ext cx="11672596" cy="4198311"/>
          </a:xfrm>
        </p:spPr>
        <p:txBody>
          <a:bodyPr anchor="ctr">
            <a:normAutofit/>
          </a:bodyPr>
          <a:lstStyle/>
          <a:p>
            <a:pPr algn="just"/>
            <a:r>
              <a:rPr lang="fr-F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60847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703385" y="208769"/>
            <a:ext cx="10996246" cy="592975"/>
          </a:xfrm>
        </p:spPr>
        <p:txBody>
          <a:bodyPr>
            <a:normAutofit fontScale="90000"/>
          </a:bodyPr>
          <a:lstStyle/>
          <a:p>
            <a:r>
              <a:rPr lang="fr-FR" dirty="0">
                <a:effectLst/>
                <a:latin typeface="Arial Black" panose="020B0A04020102020204" pitchFamily="34" charset="0"/>
              </a:rPr>
              <a:t>Plan du site/ infrastructure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2450919"/>
            <a:ext cx="11672596" cy="4198311"/>
          </a:xfrm>
        </p:spPr>
        <p:txBody>
          <a:bodyPr anchor="ctr">
            <a:normAutofit/>
          </a:bodyPr>
          <a:lstStyle/>
          <a:p>
            <a:pPr algn="just"/>
            <a:r>
              <a:rPr lang="fr-FR" dirty="0">
                <a:latin typeface="Times New Roman" panose="02020603050405020304" pitchFamily="18" charset="0"/>
                <a:cs typeface="Times New Roman" panose="02020603050405020304" pitchFamily="18" charset="0"/>
              </a:rPr>
              <a:t> </a:t>
            </a:r>
          </a:p>
        </p:txBody>
      </p:sp>
      <p:pic>
        <p:nvPicPr>
          <p:cNvPr id="6" name="Image 5">
            <a:extLst>
              <a:ext uri="{FF2B5EF4-FFF2-40B4-BE49-F238E27FC236}">
                <a16:creationId xmlns:a16="http://schemas.microsoft.com/office/drawing/2014/main" id="{A2C52DB6-0AF3-4E5F-9BEC-34978B988215}"/>
              </a:ext>
            </a:extLst>
          </p:cNvPr>
          <p:cNvPicPr>
            <a:picLocks noChangeAspect="1"/>
          </p:cNvPicPr>
          <p:nvPr/>
        </p:nvPicPr>
        <p:blipFill>
          <a:blip r:embed="rId3"/>
          <a:stretch>
            <a:fillRect/>
          </a:stretch>
        </p:blipFill>
        <p:spPr>
          <a:xfrm>
            <a:off x="302572" y="937865"/>
            <a:ext cx="11628171" cy="5479264"/>
          </a:xfrm>
          <a:prstGeom prst="rect">
            <a:avLst/>
          </a:prstGeom>
        </p:spPr>
      </p:pic>
    </p:spTree>
    <p:extLst>
      <p:ext uri="{BB962C8B-B14F-4D97-AF65-F5344CB8AC3E}">
        <p14:creationId xmlns:p14="http://schemas.microsoft.com/office/powerpoint/2010/main" val="127568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Expression des besoins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	Ce site WEB doit faire la promotion de l’étudiant en mettant en avant l’ensemble de ses travaux et expériences. Il doit permettre de recevoir n’importe quel contenus et supporté sur tous médias.</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Il sera créé et alimenté par l’étudiant lui-même. La charte graphique est libre de proposition.</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	Le projet se fera en 2 période de 4 jours : du 17 au 20 décembre 2019, puis du 17 au 29 février 2020. La livraison du site devra être effective pour le 20 aout 2020.</a:t>
            </a:r>
          </a:p>
          <a:p>
            <a:pPr algn="l"/>
            <a:endParaRPr lang="fr-FR" dirty="0"/>
          </a:p>
        </p:txBody>
      </p:sp>
    </p:spTree>
    <p:extLst>
      <p:ext uri="{BB962C8B-B14F-4D97-AF65-F5344CB8AC3E}">
        <p14:creationId xmlns:p14="http://schemas.microsoft.com/office/powerpoint/2010/main" val="292502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261257" y="208769"/>
            <a:ext cx="11672596" cy="592975"/>
          </a:xfrm>
        </p:spPr>
        <p:txBody>
          <a:bodyPr>
            <a:noAutofit/>
          </a:bodyPr>
          <a:lstStyle/>
          <a:p>
            <a:r>
              <a:rPr lang="fr-FR" dirty="0">
                <a:effectLst/>
                <a:latin typeface="Arial Black" panose="020B0A04020102020204" pitchFamily="34" charset="0"/>
              </a:rPr>
              <a:t>Objectif des Campus Contest</a:t>
            </a:r>
            <a:endParaRPr lang="fr-FR"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l"/>
            <a:r>
              <a:rPr lang="fr-FR" sz="2400" dirty="0">
                <a:effectLst/>
              </a:rPr>
              <a:t>Période </a:t>
            </a:r>
            <a:r>
              <a:rPr lang="fr-FR" sz="2400" dirty="0">
                <a:effectLst/>
                <a:latin typeface="Times New Roman" panose="02020603050405020304" pitchFamily="18" charset="0"/>
                <a:cs typeface="Times New Roman" panose="02020603050405020304" pitchFamily="18" charset="0"/>
              </a:rPr>
              <a:t>du 14 au 20 décembre 2019 :</a:t>
            </a:r>
          </a:p>
          <a:p>
            <a:pPr algn="l"/>
            <a:br>
              <a:rPr lang="fr-FR" sz="2400" dirty="0">
                <a:effectLst/>
                <a:latin typeface="Times New Roman" panose="02020603050405020304" pitchFamily="18" charset="0"/>
                <a:cs typeface="Times New Roman" panose="02020603050405020304" pitchFamily="18" charset="0"/>
              </a:rPr>
            </a:br>
            <a:r>
              <a:rPr lang="fr-FR" sz="2400" dirty="0">
                <a:effectLst/>
                <a:latin typeface="Times New Roman" panose="02020603050405020304" pitchFamily="18" charset="0"/>
                <a:cs typeface="Times New Roman" panose="02020603050405020304" pitchFamily="18" charset="0"/>
              </a:rPr>
              <a:t>• Un document de gestion de projet </a:t>
            </a:r>
          </a:p>
          <a:p>
            <a:pPr algn="l"/>
            <a:endParaRPr lang="fr-FR" sz="2400" dirty="0">
              <a:effectLst/>
              <a:latin typeface="Times New Roman" panose="02020603050405020304" pitchFamily="18" charset="0"/>
              <a:cs typeface="Times New Roman" panose="02020603050405020304" pitchFamily="18" charset="0"/>
            </a:endParaRPr>
          </a:p>
          <a:p>
            <a:pPr algn="l"/>
            <a:r>
              <a:rPr lang="fr-FR" sz="2400" dirty="0">
                <a:effectLst/>
                <a:latin typeface="Times New Roman" panose="02020603050405020304" pitchFamily="18" charset="0"/>
                <a:cs typeface="Times New Roman" panose="02020603050405020304" pitchFamily="18" charset="0"/>
              </a:rPr>
              <a:t>• Le maquettage  du site</a:t>
            </a:r>
            <a:br>
              <a:rPr lang="fr-FR" sz="2400" dirty="0">
                <a:effectLst/>
                <a:latin typeface="Times New Roman" panose="02020603050405020304" pitchFamily="18" charset="0"/>
                <a:cs typeface="Times New Roman" panose="02020603050405020304" pitchFamily="18" charset="0"/>
              </a:rPr>
            </a:br>
            <a:r>
              <a:rPr lang="fr-FR" sz="2400" dirty="0">
                <a:effectLst/>
                <a:latin typeface="Times New Roman" panose="02020603050405020304" pitchFamily="18" charset="0"/>
                <a:cs typeface="Times New Roman" panose="02020603050405020304" pitchFamily="18" charset="0"/>
              </a:rPr>
              <a:t> </a:t>
            </a:r>
            <a:br>
              <a:rPr lang="fr-FR" sz="2400" dirty="0">
                <a:effectLst/>
                <a:latin typeface="Times New Roman" panose="02020603050405020304" pitchFamily="18" charset="0"/>
                <a:cs typeface="Times New Roman" panose="02020603050405020304" pitchFamily="18" charset="0"/>
              </a:rPr>
            </a:br>
            <a:endParaRPr lang="fr-FR" sz="2400" dirty="0">
              <a:effectLst/>
              <a:latin typeface="Times New Roman" panose="02020603050405020304" pitchFamily="18" charset="0"/>
              <a:cs typeface="Times New Roman" panose="02020603050405020304" pitchFamily="18" charset="0"/>
            </a:endParaRPr>
          </a:p>
          <a:p>
            <a:pPr algn="l"/>
            <a:r>
              <a:rPr lang="fr-FR" sz="2400" dirty="0">
                <a:effectLst/>
                <a:latin typeface="Times New Roman" panose="02020603050405020304" pitchFamily="18" charset="0"/>
                <a:cs typeface="Times New Roman" panose="02020603050405020304" pitchFamily="18" charset="0"/>
              </a:rPr>
              <a:t>• Un prototype HTML/CSS (optionnel Javascript) </a:t>
            </a:r>
            <a:br>
              <a:rPr lang="fr-FR" sz="2400" dirty="0">
                <a:effectLst/>
                <a:latin typeface="Times New Roman" panose="02020603050405020304" pitchFamily="18" charset="0"/>
                <a:cs typeface="Times New Roman" panose="02020603050405020304" pitchFamily="18" charset="0"/>
              </a:rPr>
            </a:br>
            <a:br>
              <a:rPr lang="fr-FR" sz="2400" dirty="0">
                <a:effectLst/>
                <a:latin typeface="Times New Roman" panose="02020603050405020304" pitchFamily="18" charset="0"/>
                <a:cs typeface="Times New Roman" panose="02020603050405020304" pitchFamily="18" charset="0"/>
              </a:rPr>
            </a:br>
            <a:br>
              <a:rPr lang="fr-FR" sz="2400" dirty="0">
                <a:effectLst/>
                <a:latin typeface="Times New Roman" panose="02020603050405020304" pitchFamily="18" charset="0"/>
                <a:cs typeface="Times New Roman" panose="02020603050405020304" pitchFamily="18" charset="0"/>
              </a:rPr>
            </a:br>
            <a:r>
              <a:rPr lang="fr-FR" sz="2400" dirty="0">
                <a:effectLst/>
                <a:latin typeface="Times New Roman" panose="02020603050405020304" pitchFamily="18" charset="0"/>
                <a:cs typeface="Times New Roman" panose="02020603050405020304" pitchFamily="18" charset="0"/>
              </a:rPr>
              <a:t>• un Document de base de données</a:t>
            </a:r>
            <a:br>
              <a:rPr lang="fr-FR" sz="2400" dirty="0">
                <a:effectLst/>
              </a:rPr>
            </a:b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7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261257" y="208769"/>
            <a:ext cx="11672596" cy="592975"/>
          </a:xfrm>
        </p:spPr>
        <p:txBody>
          <a:bodyPr>
            <a:noAutofit/>
          </a:bodyPr>
          <a:lstStyle/>
          <a:p>
            <a:r>
              <a:rPr lang="fr-FR" dirty="0">
                <a:effectLst/>
                <a:latin typeface="Arial Black" panose="020B0A04020102020204" pitchFamily="34" charset="0"/>
              </a:rPr>
              <a:t>Objectif des Campus Contest</a:t>
            </a:r>
            <a:endParaRPr lang="fr-FR"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l"/>
            <a:r>
              <a:rPr lang="fr-FR" sz="2400" dirty="0">
                <a:effectLst/>
              </a:rPr>
              <a:t>Période </a:t>
            </a:r>
            <a:r>
              <a:rPr lang="fr-FR" sz="2400" dirty="0">
                <a:effectLst/>
                <a:latin typeface="Times New Roman" panose="02020603050405020304" pitchFamily="18" charset="0"/>
                <a:cs typeface="Times New Roman" panose="02020603050405020304" pitchFamily="18" charset="0"/>
              </a:rPr>
              <a:t>du 17 au 29 février 2020 :</a:t>
            </a:r>
          </a:p>
          <a:p>
            <a:pPr algn="l"/>
            <a:endParaRPr lang="fr-FR" sz="2400" dirty="0">
              <a:effectLst/>
              <a:latin typeface="Times New Roman" panose="02020603050405020304" pitchFamily="18" charset="0"/>
              <a:cs typeface="Times New Roman" panose="02020603050405020304" pitchFamily="18" charset="0"/>
            </a:endParaRPr>
          </a:p>
          <a:p>
            <a:pPr algn="l"/>
            <a:r>
              <a:rPr lang="fr-FR" sz="2400" dirty="0">
                <a:effectLst/>
              </a:rPr>
              <a:t>• Un projet complet et fonctionnel</a:t>
            </a:r>
            <a:br>
              <a:rPr lang="fr-FR" sz="2400" dirty="0">
                <a:effectLst/>
              </a:rPr>
            </a:br>
            <a:r>
              <a:rPr lang="fr-FR" sz="2400" dirty="0">
                <a:effectLst/>
              </a:rPr>
              <a:t> </a:t>
            </a:r>
            <a:br>
              <a:rPr lang="fr-FR" sz="2400" dirty="0">
                <a:effectLst/>
              </a:rPr>
            </a:br>
            <a:r>
              <a:rPr lang="fr-FR" sz="2400" dirty="0">
                <a:effectLst/>
              </a:rPr>
              <a:t>• Un site déployé sur le support de votre choix</a:t>
            </a:r>
            <a:br>
              <a:rPr lang="fr-FR" sz="2400" dirty="0">
                <a:effectLst/>
              </a:rPr>
            </a:b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60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261257" y="208769"/>
            <a:ext cx="11672596" cy="592975"/>
          </a:xfrm>
        </p:spPr>
        <p:txBody>
          <a:bodyPr>
            <a:noAutofit/>
          </a:bodyPr>
          <a:lstStyle/>
          <a:p>
            <a:r>
              <a:rPr lang="fr-FR" dirty="0">
                <a:effectLst/>
                <a:latin typeface="Arial Black" panose="020B0A04020102020204" pitchFamily="34" charset="0"/>
              </a:rPr>
              <a:t>Objectif des Campus Contest</a:t>
            </a:r>
            <a:endParaRPr lang="fr-FR"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l"/>
            <a:r>
              <a:rPr lang="fr-FR" sz="2400" dirty="0">
                <a:effectLst/>
              </a:rPr>
              <a:t>Pour le 20 aout 2020 :</a:t>
            </a:r>
          </a:p>
          <a:p>
            <a:pPr algn="l"/>
            <a:endParaRPr lang="fr-FR" sz="2400" dirty="0">
              <a:effectLst/>
            </a:endParaRPr>
          </a:p>
          <a:p>
            <a:pPr algn="l"/>
            <a:r>
              <a:rPr lang="fr-FR" sz="2400" dirty="0">
                <a:effectLst/>
              </a:rPr>
              <a:t>• L</a:t>
            </a:r>
            <a:r>
              <a:rPr lang="fr-FR" sz="2400" dirty="0">
                <a:effectLst/>
                <a:latin typeface="Times New Roman" panose="02020603050405020304" pitchFamily="18" charset="0"/>
                <a:cs typeface="Times New Roman" panose="02020603050405020304" pitchFamily="18" charset="0"/>
              </a:rPr>
              <a:t>ivraison du site </a:t>
            </a:r>
            <a:br>
              <a:rPr lang="fr-FR" sz="2400" dirty="0">
                <a:effectLst/>
              </a:rPr>
            </a:br>
            <a:r>
              <a:rPr lang="fr-FR" sz="2400" dirty="0">
                <a:effectLst/>
              </a:rPr>
              <a:t> </a:t>
            </a:r>
            <a:br>
              <a:rPr lang="fr-FR" sz="2400" dirty="0">
                <a:effectLst/>
              </a:rPr>
            </a:br>
            <a:r>
              <a:rPr lang="fr-FR" sz="2400" dirty="0">
                <a:effectLst/>
              </a:rPr>
              <a:t>• Prise en compte des éléments du stage en entreprise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72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Cahier des charges</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	</a:t>
            </a:r>
            <a:endParaRPr lang="fr-FR" dirty="0"/>
          </a:p>
        </p:txBody>
      </p:sp>
      <p:sp>
        <p:nvSpPr>
          <p:cNvPr id="6" name="Espace réservé du contenu 2">
            <a:extLst>
              <a:ext uri="{FF2B5EF4-FFF2-40B4-BE49-F238E27FC236}">
                <a16:creationId xmlns:a16="http://schemas.microsoft.com/office/drawing/2014/main" id="{02A926C5-76CF-4A45-A6AE-B8E63DED380E}"/>
              </a:ext>
            </a:extLst>
          </p:cNvPr>
          <p:cNvSpPr txBox="1">
            <a:spLocks/>
          </p:cNvSpPr>
          <p:nvPr/>
        </p:nvSpPr>
        <p:spPr>
          <a:xfrm>
            <a:off x="919119" y="1010503"/>
            <a:ext cx="10353762" cy="5631402"/>
          </a:xfrm>
          <a:prstGeom prst="rect">
            <a:avLst/>
          </a:prstGeom>
          <a:effectLst>
            <a:outerShdw blurRad="25400" dir="17880000">
              <a:srgbClr val="000000">
                <a:alpha val="46000"/>
              </a:srgbClr>
            </a:outerShdw>
          </a:effectLst>
        </p:spPr>
        <p:txBody>
          <a:bodyPr vert="horz" lIns="91440" tIns="45720" rIns="91440" bIns="45720" numCol="2" rtlCol="0" anchor="t">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fr-FR" sz="900" dirty="0"/>
              <a:t>1. Présentation du projet : Portfolio professionnel  </a:t>
            </a:r>
          </a:p>
          <a:p>
            <a:r>
              <a:rPr lang="fr-FR" sz="900" dirty="0"/>
              <a:t>1.1 Objet du document Ce document s’adresse à une équipe de développeurs d’applications Web en première année de formation. </a:t>
            </a:r>
          </a:p>
          <a:p>
            <a:r>
              <a:rPr lang="fr-FR" sz="900" dirty="0"/>
              <a:t>1.2 Sponsor (MOA) La MOA est soutenue par une équipe pédagogique de Campus Academy. </a:t>
            </a:r>
          </a:p>
          <a:p>
            <a:r>
              <a:rPr lang="fr-FR" sz="900" dirty="0"/>
              <a:t>1.3 Chef de projet ou pilote du projet Le chef de projet sera représenté par Campus Academy et pilotera une équipe de développeur. </a:t>
            </a:r>
          </a:p>
          <a:p>
            <a:r>
              <a:rPr lang="fr-FR" sz="900" dirty="0"/>
              <a:t>1.4 Description de parties prenantes • Client / Chef de projet Campus Academy (Service pédagogique ou formateur) • B1 INFO : développeurs 1.5 Objectifs L’équipe doit créer un site Web mettant en avant un portfolio, celui-ci doit comporter une section ou un onglet :  Recommandations professionnelles.  </a:t>
            </a:r>
          </a:p>
          <a:p>
            <a:r>
              <a:rPr lang="fr-FR" sz="900" dirty="0"/>
              <a:t>1.6  Description de l'existant Il n’y a pas encore d’existant. </a:t>
            </a:r>
          </a:p>
          <a:p>
            <a:r>
              <a:rPr lang="fr-FR" sz="900" dirty="0"/>
              <a:t>1.7 Critères d'acceptabilité du produit Le(s) document(s) livré(s) </a:t>
            </a:r>
            <a:r>
              <a:rPr lang="fr-FR" sz="900" dirty="0" err="1"/>
              <a:t>doi</a:t>
            </a:r>
            <a:r>
              <a:rPr lang="fr-FR" sz="900" dirty="0"/>
              <a:t>(</a:t>
            </a:r>
            <a:r>
              <a:rPr lang="fr-FR" sz="900" dirty="0" err="1"/>
              <a:t>ven</a:t>
            </a:r>
            <a:r>
              <a:rPr lang="fr-FR" sz="900" dirty="0"/>
              <a:t>)t : • Être soucieux des règlementations RGPD </a:t>
            </a:r>
          </a:p>
          <a:p>
            <a:r>
              <a:rPr lang="fr-FR" sz="900" dirty="0"/>
              <a:t>2. Expression des besoins </a:t>
            </a:r>
          </a:p>
          <a:p>
            <a:r>
              <a:rPr lang="fr-FR" sz="900" dirty="0"/>
              <a:t>2.1 Analyse fonctionnelle Il est demandé de concevoir les supports suivants : </a:t>
            </a:r>
          </a:p>
          <a:p>
            <a:r>
              <a:rPr lang="fr-FR" sz="900" dirty="0"/>
              <a:t>Un site Web</a:t>
            </a:r>
          </a:p>
          <a:p>
            <a:r>
              <a:rPr lang="fr-FR" sz="900" dirty="0"/>
              <a:t>• Celui-ci doit faire la promotion de votre travail. • Mettre en avant vos travaux personnels, en entreprise et lors de vos sessions de formation. • Vous devrez pouvoir intégrer différents contenus (texte, images et vidéos).</a:t>
            </a:r>
          </a:p>
          <a:p>
            <a:r>
              <a:rPr lang="fr-FR" sz="900" dirty="0"/>
              <a:t>2.2 Analyse non fonctionnelle • Votre application doit être accessible en français au minimum. • L’application doit pouvoir s’adapter aux différents supports informatiques. </a:t>
            </a:r>
          </a:p>
          <a:p>
            <a:r>
              <a:rPr lang="fr-FR" sz="900" dirty="0"/>
              <a:t>3. Le périmètre du projet  </a:t>
            </a:r>
          </a:p>
          <a:p>
            <a:r>
              <a:rPr lang="fr-FR" sz="900" dirty="0"/>
              <a:t>3.1 Les enjeux et objectifs du projet L’enjeu est de vous permettre d’avoir une meilleure visibilité sur le net afin de vous positionner plus facilement sur le marché professionnel. </a:t>
            </a:r>
          </a:p>
          <a:p>
            <a:r>
              <a:rPr lang="fr-FR" sz="900" dirty="0"/>
              <a:t>3.2 Les livrables du projet  L’équipe devra fournir pour la première session de Campus Contest le vendredi 20 au plus tard 23H59:  • Le maquettage de l’application • Un prototype HTML/CSS (optionnel Javascript) • Ainsi qu’un document de gestion de projet incluant les </a:t>
            </a:r>
            <a:r>
              <a:rPr lang="fr-FR" sz="900" dirty="0" err="1"/>
              <a:t>reportings</a:t>
            </a:r>
            <a:r>
              <a:rPr lang="fr-FR" sz="900" dirty="0"/>
              <a:t> d’activités (évoqués en 5. Gestion de la communication). Cela peut être a minima un RAF au format </a:t>
            </a:r>
            <a:r>
              <a:rPr lang="fr-FR" sz="900" dirty="0" err="1"/>
              <a:t>excel</a:t>
            </a:r>
            <a:r>
              <a:rPr lang="fr-FR" sz="900" dirty="0"/>
              <a:t> listant les tâches, et la répartition « faites, à faire, prévisionnel » ou directement un accès au Git ou à l’outil de gestion de projet choisi • Document de base de données L’équipe devra fournir pour la deuxième session de Campus Contest :  • Un projet complet et fonctionnel • Un site déployé sur le support de votre choix L’adresse unique de livraison est : rendu-b1@campus.academy  </a:t>
            </a:r>
          </a:p>
          <a:p>
            <a:r>
              <a:rPr lang="fr-FR" sz="900" dirty="0"/>
              <a:t>4. Contraintes  </a:t>
            </a:r>
          </a:p>
          <a:p>
            <a:r>
              <a:rPr lang="fr-FR" sz="900" dirty="0"/>
              <a:t>4.1 Coûts Il n’y a pas d’enveloppe budgétaire compte tenu de la teneur pédagogique du projet </a:t>
            </a:r>
          </a:p>
          <a:p>
            <a:r>
              <a:rPr lang="fr-FR" sz="900" dirty="0"/>
              <a:t>4.2 Délais 10 jours sont prévus pour la conception et réalisation de votre application. </a:t>
            </a:r>
          </a:p>
          <a:p>
            <a:r>
              <a:rPr lang="fr-FR" sz="900" dirty="0"/>
              <a:t>4.3 Autres contraintes • Attention aux contraintes techniques • Attention aux règlementations de la RGPD • Votre site devra être responsive </a:t>
            </a:r>
          </a:p>
          <a:p>
            <a:r>
              <a:rPr lang="fr-FR" sz="900" dirty="0"/>
              <a:t>5. Gestion de la communication  </a:t>
            </a:r>
          </a:p>
          <a:p>
            <a:r>
              <a:rPr lang="fr-FR" sz="900" dirty="0"/>
              <a:t>• Un point de 5 minutes le matin pour définir vos objectifs d’avancement  • Centralisez vos questions techniques en fin de première journée auprès des délégués  • Enregistrer un </a:t>
            </a:r>
            <a:r>
              <a:rPr lang="fr-FR" sz="900" dirty="0" err="1"/>
              <a:t>reporting</a:t>
            </a:r>
            <a:r>
              <a:rPr lang="fr-FR" sz="900" dirty="0"/>
              <a:t> d’activité tous les soirs à 16h30 au format PDF sui devront être fournis dans vos livrables de première phase. </a:t>
            </a:r>
          </a:p>
          <a:p>
            <a:r>
              <a:rPr lang="fr-FR" sz="900" dirty="0"/>
              <a:t>6. Conseils Pensez lors de la réservation de votre hébergement à demander un certificat SSL. Campus </a:t>
            </a:r>
            <a:r>
              <a:rPr lang="fr-FR" sz="900" dirty="0" err="1"/>
              <a:t>Academy</a:t>
            </a:r>
            <a:r>
              <a:rPr lang="fr-FR" sz="900" dirty="0"/>
              <a:t> peut vous mettre à disposition un espace d’hébergement sous condition de réservation formulée.  Vous pouvez utiliser des </a:t>
            </a:r>
            <a:r>
              <a:rPr lang="fr-FR" sz="900" dirty="0" err="1"/>
              <a:t>frameworks</a:t>
            </a:r>
            <a:r>
              <a:rPr lang="fr-FR" sz="900" dirty="0"/>
              <a:t>. </a:t>
            </a:r>
          </a:p>
          <a:p>
            <a:r>
              <a:rPr lang="fr-FR" sz="900" dirty="0"/>
              <a:t>Le contenu que vous intègrerez devra être travaillé, soigné et professionnel. </a:t>
            </a:r>
          </a:p>
        </p:txBody>
      </p:sp>
    </p:spTree>
    <p:extLst>
      <p:ext uri="{BB962C8B-B14F-4D97-AF65-F5344CB8AC3E}">
        <p14:creationId xmlns:p14="http://schemas.microsoft.com/office/powerpoint/2010/main" val="244695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Périmètre du projet</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latin typeface="Times New Roman" panose="02020603050405020304" pitchFamily="18" charset="0"/>
                <a:cs typeface="Times New Roman" panose="02020603050405020304" pitchFamily="18" charset="0"/>
              </a:rPr>
              <a:t>L’enjeu est de permettre une meilleure visibilité des acquis de l’étudiant par une démonstration de ses compétences.</a:t>
            </a:r>
          </a:p>
          <a:p>
            <a:pPr algn="just"/>
            <a:r>
              <a:rPr lang="fr-FR" dirty="0">
                <a:effectLst/>
                <a:latin typeface="Times New Roman" panose="02020603050405020304" pitchFamily="18" charset="0"/>
                <a:cs typeface="Times New Roman" panose="02020603050405020304" pitchFamily="18" charset="0"/>
              </a:rPr>
              <a:t> </a:t>
            </a:r>
          </a:p>
          <a:p>
            <a:pPr algn="just"/>
            <a:r>
              <a:rPr lang="fr-FR" dirty="0">
                <a:effectLst/>
                <a:latin typeface="Times New Roman" panose="02020603050405020304" pitchFamily="18" charset="0"/>
                <a:cs typeface="Times New Roman" panose="02020603050405020304" pitchFamily="18" charset="0"/>
              </a:rPr>
              <a:t>	Pour ce fait, une maquette de l’application est demandée ainsi qu’un prototype en HTML/CSS du site.</a:t>
            </a:r>
          </a:p>
          <a:p>
            <a:pPr algn="just"/>
            <a:endParaRPr lang="fr-FR" dirty="0">
              <a:effectLst/>
              <a:latin typeface="Times New Roman" panose="02020603050405020304" pitchFamily="18" charset="0"/>
              <a:cs typeface="Times New Roman" panose="02020603050405020304" pitchFamily="18" charset="0"/>
            </a:endParaRPr>
          </a:p>
          <a:p>
            <a:pPr algn="just"/>
            <a:r>
              <a:rPr lang="fr-FR" dirty="0">
                <a:effectLst/>
                <a:latin typeface="Times New Roman" panose="02020603050405020304" pitchFamily="18" charset="0"/>
                <a:cs typeface="Times New Roman" panose="02020603050405020304" pitchFamily="18" charset="0"/>
              </a:rPr>
              <a:t>Une section ou onglet « Recommandations professionnelles » est imposée.</a:t>
            </a:r>
          </a:p>
          <a:p>
            <a:pPr algn="l"/>
            <a:endParaRPr lang="fr-FR" dirty="0"/>
          </a:p>
        </p:txBody>
      </p:sp>
    </p:spTree>
    <p:extLst>
      <p:ext uri="{BB962C8B-B14F-4D97-AF65-F5344CB8AC3E}">
        <p14:creationId xmlns:p14="http://schemas.microsoft.com/office/powerpoint/2010/main" val="62405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5CEB82-DE0C-4C4E-9D01-253F1EA9137C}"/>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re 1">
            <a:extLst>
              <a:ext uri="{FF2B5EF4-FFF2-40B4-BE49-F238E27FC236}">
                <a16:creationId xmlns:a16="http://schemas.microsoft.com/office/drawing/2014/main" id="{489634AA-466D-45D8-9FB2-22625AF06363}"/>
              </a:ext>
            </a:extLst>
          </p:cNvPr>
          <p:cNvSpPr>
            <a:spLocks noGrp="1"/>
          </p:cNvSpPr>
          <p:nvPr>
            <p:ph type="ctrTitle"/>
          </p:nvPr>
        </p:nvSpPr>
        <p:spPr>
          <a:xfrm>
            <a:off x="1692177" y="208769"/>
            <a:ext cx="9078562" cy="592975"/>
          </a:xfrm>
        </p:spPr>
        <p:txBody>
          <a:bodyPr>
            <a:normAutofit fontScale="90000"/>
          </a:bodyPr>
          <a:lstStyle/>
          <a:p>
            <a:r>
              <a:rPr lang="fr-FR" dirty="0">
                <a:effectLst/>
                <a:latin typeface="Arial Black" panose="020B0A04020102020204" pitchFamily="34" charset="0"/>
              </a:rPr>
              <a:t>Cible du projet </a:t>
            </a:r>
            <a:endParaRPr lang="fr-FR" sz="6600" dirty="0">
              <a:latin typeface="Arial Black" panose="020B0A04020102020204" pitchFamily="34" charset="0"/>
            </a:endParaRPr>
          </a:p>
        </p:txBody>
      </p:sp>
      <p:sp>
        <p:nvSpPr>
          <p:cNvPr id="3" name="Sous-titre 2">
            <a:extLst>
              <a:ext uri="{FF2B5EF4-FFF2-40B4-BE49-F238E27FC236}">
                <a16:creationId xmlns:a16="http://schemas.microsoft.com/office/drawing/2014/main" id="{3F7CA843-B8C4-4374-AB1A-63712EEBEECE}"/>
              </a:ext>
            </a:extLst>
          </p:cNvPr>
          <p:cNvSpPr>
            <a:spLocks noGrp="1"/>
          </p:cNvSpPr>
          <p:nvPr>
            <p:ph type="subTitle" idx="1"/>
          </p:nvPr>
        </p:nvSpPr>
        <p:spPr>
          <a:xfrm>
            <a:off x="261257" y="1010503"/>
            <a:ext cx="11672596" cy="5638728"/>
          </a:xfrm>
        </p:spPr>
        <p:txBody>
          <a:bodyPr anchor="ctr">
            <a:normAutofit/>
          </a:bodyPr>
          <a:lstStyle/>
          <a:p>
            <a:pPr algn="just"/>
            <a:r>
              <a:rPr lang="fr-FR" dirty="0">
                <a:effectLst/>
              </a:rPr>
              <a:t>	Les principales cibles du site seront des professionnels ainsi que les correcteurs de l’école.</a:t>
            </a:r>
          </a:p>
          <a:p>
            <a:pPr algn="just"/>
            <a:endParaRPr lang="fr-FR" dirty="0">
              <a:effectLst/>
            </a:endParaRPr>
          </a:p>
          <a:p>
            <a:pPr algn="just"/>
            <a:r>
              <a:rPr lang="fr-FR" dirty="0">
                <a:effectLst/>
              </a:rPr>
              <a:t>Persona 1 : Un recruteur</a:t>
            </a:r>
          </a:p>
          <a:p>
            <a:pPr algn="just"/>
            <a:r>
              <a:rPr lang="fr-FR" dirty="0">
                <a:effectLst/>
              </a:rPr>
              <a:t>Persona 2 : Un visiteur laissant un message ou commentaire</a:t>
            </a:r>
          </a:p>
          <a:p>
            <a:pPr algn="l"/>
            <a:endParaRPr lang="fr-FR" dirty="0"/>
          </a:p>
        </p:txBody>
      </p:sp>
    </p:spTree>
    <p:extLst>
      <p:ext uri="{BB962C8B-B14F-4D97-AF65-F5344CB8AC3E}">
        <p14:creationId xmlns:p14="http://schemas.microsoft.com/office/powerpoint/2010/main" val="3951574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108</TotalTime>
  <Words>1303</Words>
  <Application>Microsoft Office PowerPoint</Application>
  <PresentationFormat>Grand écran</PresentationFormat>
  <Paragraphs>136</Paragraphs>
  <Slides>24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 Black</vt:lpstr>
      <vt:lpstr>Bodoni MT</vt:lpstr>
      <vt:lpstr>Goudy Old Style</vt:lpstr>
      <vt:lpstr>Times New Roman</vt:lpstr>
      <vt:lpstr>Wingdings 2</vt:lpstr>
      <vt:lpstr>SlateVTI</vt:lpstr>
      <vt:lpstr> Campus Contest</vt:lpstr>
      <vt:lpstr>Présentation et contexte</vt:lpstr>
      <vt:lpstr>Expression des besoins </vt:lpstr>
      <vt:lpstr>Objectif des Campus Contest</vt:lpstr>
      <vt:lpstr>Objectif des Campus Contest</vt:lpstr>
      <vt:lpstr>Objectif des Campus Contest</vt:lpstr>
      <vt:lpstr>Cahier des charges</vt:lpstr>
      <vt:lpstr>Périmètre du projet</vt:lpstr>
      <vt:lpstr>Cible du projet </vt:lpstr>
      <vt:lpstr>Cible du projet </vt:lpstr>
      <vt:lpstr>Cible du projet </vt:lpstr>
      <vt:lpstr>Interactions avec le site </vt:lpstr>
      <vt:lpstr>fonctionnalité du site </vt:lpstr>
      <vt:lpstr>fonctionnalité du site </vt:lpstr>
      <vt:lpstr>fonctionnalité du site </vt:lpstr>
      <vt:lpstr>fonctionnalité du site </vt:lpstr>
      <vt:lpstr>fonctionnalité du site </vt:lpstr>
      <vt:lpstr>fonctionnalité du site </vt:lpstr>
      <vt:lpstr>fonctionnalité du site </vt:lpstr>
      <vt:lpstr>fonctionnalité du site </vt:lpstr>
      <vt:lpstr>Contenu mis en ligne </vt:lpstr>
      <vt:lpstr>Stratégie de référencement </vt:lpstr>
      <vt:lpstr>Plan du site/ infrastructure </vt:lpstr>
      <vt:lpstr>Plan du site/ infrastructure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Contest</dc:title>
  <dc:creator>Frédéric Jarzaguet</dc:creator>
  <cp:lastModifiedBy>Frédéric Jarzaguet</cp:lastModifiedBy>
  <cp:revision>13</cp:revision>
  <dcterms:created xsi:type="dcterms:W3CDTF">2019-12-20T11:37:15Z</dcterms:created>
  <dcterms:modified xsi:type="dcterms:W3CDTF">2019-12-20T20:56:21Z</dcterms:modified>
</cp:coreProperties>
</file>