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grandir Ultra-Bold" charset="1" panose="00000A00000000000000"/>
      <p:regular r:id="rId16"/>
    </p:embeddedFont>
    <p:embeddedFont>
      <p:font typeface="Open Sans" charset="1" panose="020B0606030504020204"/>
      <p:regular r:id="rId17"/>
    </p:embeddedFont>
    <p:embeddedFont>
      <p:font typeface="Open Sans Bold" charset="1" panose="020B0806030504020204"/>
      <p:regular r:id="rId18"/>
    </p:embeddedFont>
    <p:embeddedFont>
      <p:font typeface="Open Sans Italics" charset="1" panose="020B0606030504020204"/>
      <p:regular r:id="rId19"/>
    </p:embeddedFont>
    <p:embeddedFont>
      <p:font typeface="Agrandir Bold" charset="1" panose="00000800000000000000"/>
      <p:regular r:id="rId20"/>
    </p:embeddedFont>
    <p:embeddedFont>
      <p:font typeface="Pompiere" charset="1" panose="02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65069" y="9656215"/>
            <a:ext cx="19275096" cy="953172"/>
            <a:chOff x="0" y="0"/>
            <a:chExt cx="4309823" cy="2131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09823" cy="213125"/>
            </a:xfrm>
            <a:custGeom>
              <a:avLst/>
              <a:gdLst/>
              <a:ahLst/>
              <a:cxnLst/>
              <a:rect r="r" b="b" t="t" l="l"/>
              <a:pathLst>
                <a:path h="213125" w="4309823">
                  <a:moveTo>
                    <a:pt x="0" y="0"/>
                  </a:moveTo>
                  <a:lnTo>
                    <a:pt x="4309823" y="0"/>
                  </a:lnTo>
                  <a:lnTo>
                    <a:pt x="4309823" y="213125"/>
                  </a:lnTo>
                  <a:lnTo>
                    <a:pt x="0" y="213125"/>
                  </a:lnTo>
                  <a:close/>
                </a:path>
              </a:pathLst>
            </a:custGeom>
            <a:solidFill>
              <a:srgbClr val="743D0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09823" cy="251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207982">
            <a:off x="-3909430" y="-436900"/>
            <a:ext cx="10626466" cy="10626466"/>
          </a:xfrm>
          <a:custGeom>
            <a:avLst/>
            <a:gdLst/>
            <a:ahLst/>
            <a:cxnLst/>
            <a:rect r="r" b="b" t="t" l="l"/>
            <a:pathLst>
              <a:path h="10626466" w="10626466">
                <a:moveTo>
                  <a:pt x="0" y="0"/>
                </a:moveTo>
                <a:lnTo>
                  <a:pt x="10626466" y="0"/>
                </a:lnTo>
                <a:lnTo>
                  <a:pt x="10626466" y="10626467"/>
                </a:lnTo>
                <a:lnTo>
                  <a:pt x="0" y="10626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86867">
            <a:off x="10487267" y="164666"/>
            <a:ext cx="8508197" cy="9104101"/>
          </a:xfrm>
          <a:custGeom>
            <a:avLst/>
            <a:gdLst/>
            <a:ahLst/>
            <a:cxnLst/>
            <a:rect r="r" b="b" t="t" l="l"/>
            <a:pathLst>
              <a:path h="9104101" w="8508197">
                <a:moveTo>
                  <a:pt x="0" y="0"/>
                </a:moveTo>
                <a:lnTo>
                  <a:pt x="8508197" y="0"/>
                </a:lnTo>
                <a:lnTo>
                  <a:pt x="8508197" y="9104101"/>
                </a:lnTo>
                <a:lnTo>
                  <a:pt x="0" y="9104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53175" y="6453323"/>
            <a:ext cx="8362451" cy="3679478"/>
          </a:xfrm>
          <a:custGeom>
            <a:avLst/>
            <a:gdLst/>
            <a:ahLst/>
            <a:cxnLst/>
            <a:rect r="r" b="b" t="t" l="l"/>
            <a:pathLst>
              <a:path h="3679478" w="8362451">
                <a:moveTo>
                  <a:pt x="0" y="0"/>
                </a:moveTo>
                <a:lnTo>
                  <a:pt x="8362450" y="0"/>
                </a:lnTo>
                <a:lnTo>
                  <a:pt x="8362450" y="3679478"/>
                </a:lnTo>
                <a:lnTo>
                  <a:pt x="0" y="36794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558369" y="4323903"/>
            <a:ext cx="4419567" cy="5692650"/>
          </a:xfrm>
          <a:custGeom>
            <a:avLst/>
            <a:gdLst/>
            <a:ahLst/>
            <a:cxnLst/>
            <a:rect r="r" b="b" t="t" l="l"/>
            <a:pathLst>
              <a:path h="5692650" w="4419567">
                <a:moveTo>
                  <a:pt x="4419567" y="0"/>
                </a:moveTo>
                <a:lnTo>
                  <a:pt x="0" y="0"/>
                </a:lnTo>
                <a:lnTo>
                  <a:pt x="0" y="5692650"/>
                </a:lnTo>
                <a:lnTo>
                  <a:pt x="4419567" y="5692650"/>
                </a:lnTo>
                <a:lnTo>
                  <a:pt x="441956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2580143" y="5644887"/>
            <a:ext cx="5126832" cy="4642113"/>
          </a:xfrm>
          <a:custGeom>
            <a:avLst/>
            <a:gdLst/>
            <a:ahLst/>
            <a:cxnLst/>
            <a:rect r="r" b="b" t="t" l="l"/>
            <a:pathLst>
              <a:path h="4642113" w="5126832">
                <a:moveTo>
                  <a:pt x="5126832" y="0"/>
                </a:moveTo>
                <a:lnTo>
                  <a:pt x="0" y="0"/>
                </a:lnTo>
                <a:lnTo>
                  <a:pt x="0" y="4642113"/>
                </a:lnTo>
                <a:lnTo>
                  <a:pt x="5126832" y="4642113"/>
                </a:lnTo>
                <a:lnTo>
                  <a:pt x="512683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817912"/>
            <a:ext cx="16230600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D80C0C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HISTORICAL SOURCES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91967">
            <a:off x="4366081" y="1559751"/>
            <a:ext cx="1707111" cy="1555022"/>
          </a:xfrm>
          <a:custGeom>
            <a:avLst/>
            <a:gdLst/>
            <a:ahLst/>
            <a:cxnLst/>
            <a:rect r="r" b="b" t="t" l="l"/>
            <a:pathLst>
              <a:path h="1555022" w="1707111">
                <a:moveTo>
                  <a:pt x="0" y="0"/>
                </a:moveTo>
                <a:lnTo>
                  <a:pt x="1707110" y="0"/>
                </a:lnTo>
                <a:lnTo>
                  <a:pt x="1707110" y="1555023"/>
                </a:lnTo>
                <a:lnTo>
                  <a:pt x="0" y="1555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12426" y="1028700"/>
            <a:ext cx="3634128" cy="4158041"/>
          </a:xfrm>
          <a:custGeom>
            <a:avLst/>
            <a:gdLst/>
            <a:ahLst/>
            <a:cxnLst/>
            <a:rect r="r" b="b" t="t" l="l"/>
            <a:pathLst>
              <a:path h="4158041" w="3634128">
                <a:moveTo>
                  <a:pt x="0" y="0"/>
                </a:moveTo>
                <a:lnTo>
                  <a:pt x="3634128" y="0"/>
                </a:lnTo>
                <a:lnTo>
                  <a:pt x="3634128" y="4158041"/>
                </a:lnTo>
                <a:lnTo>
                  <a:pt x="0" y="41580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1129629">
            <a:off x="1530356" y="4116826"/>
            <a:ext cx="3895386" cy="4128059"/>
          </a:xfrm>
          <a:custGeom>
            <a:avLst/>
            <a:gdLst/>
            <a:ahLst/>
            <a:cxnLst/>
            <a:rect r="r" b="b" t="t" l="l"/>
            <a:pathLst>
              <a:path h="4128059" w="3895386">
                <a:moveTo>
                  <a:pt x="0" y="4128058"/>
                </a:moveTo>
                <a:lnTo>
                  <a:pt x="3895386" y="4128058"/>
                </a:lnTo>
                <a:lnTo>
                  <a:pt x="3895386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591427" y="5685088"/>
            <a:ext cx="1480813" cy="2123030"/>
          </a:xfrm>
          <a:custGeom>
            <a:avLst/>
            <a:gdLst/>
            <a:ahLst/>
            <a:cxnLst/>
            <a:rect r="r" b="b" t="t" l="l"/>
            <a:pathLst>
              <a:path h="2123030" w="1480813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55707" y="2879051"/>
            <a:ext cx="8376587" cy="5499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THANK</a:t>
            </a:r>
          </a:p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97114" y="-869527"/>
            <a:ext cx="9998078" cy="10297646"/>
          </a:xfrm>
          <a:custGeom>
            <a:avLst/>
            <a:gdLst/>
            <a:ahLst/>
            <a:cxnLst/>
            <a:rect r="r" b="b" t="t" l="l"/>
            <a:pathLst>
              <a:path h="10297646" w="9998078">
                <a:moveTo>
                  <a:pt x="0" y="0"/>
                </a:moveTo>
                <a:lnTo>
                  <a:pt x="9998079" y="0"/>
                </a:lnTo>
                <a:lnTo>
                  <a:pt x="9998079" y="10297646"/>
                </a:lnTo>
                <a:lnTo>
                  <a:pt x="0" y="10297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47704" y="2161644"/>
            <a:ext cx="8353822" cy="7943725"/>
          </a:xfrm>
          <a:custGeom>
            <a:avLst/>
            <a:gdLst/>
            <a:ahLst/>
            <a:cxnLst/>
            <a:rect r="r" b="b" t="t" l="l"/>
            <a:pathLst>
              <a:path h="7943725" w="8353822">
                <a:moveTo>
                  <a:pt x="0" y="0"/>
                </a:moveTo>
                <a:lnTo>
                  <a:pt x="8353822" y="0"/>
                </a:lnTo>
                <a:lnTo>
                  <a:pt x="8353822" y="7943725"/>
                </a:lnTo>
                <a:lnTo>
                  <a:pt x="0" y="7943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71525"/>
            <a:ext cx="10853685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D80C0C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Lesson Objectives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12471169" y="1028700"/>
            <a:ext cx="4788131" cy="8229600"/>
          </a:xfrm>
          <a:custGeom>
            <a:avLst/>
            <a:gdLst/>
            <a:ahLst/>
            <a:cxnLst/>
            <a:rect r="r" b="b" t="t" l="l"/>
            <a:pathLst>
              <a:path h="8229600" w="4788131">
                <a:moveTo>
                  <a:pt x="4788131" y="0"/>
                </a:moveTo>
                <a:lnTo>
                  <a:pt x="0" y="0"/>
                </a:lnTo>
                <a:lnTo>
                  <a:pt x="0" y="8229600"/>
                </a:lnTo>
                <a:lnTo>
                  <a:pt x="4788131" y="8229600"/>
                </a:lnTo>
                <a:lnTo>
                  <a:pt x="478813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493548" y="9628783"/>
            <a:ext cx="19275096" cy="953172"/>
            <a:chOff x="0" y="0"/>
            <a:chExt cx="4309823" cy="2131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09823" cy="213125"/>
            </a:xfrm>
            <a:custGeom>
              <a:avLst/>
              <a:gdLst/>
              <a:ahLst/>
              <a:cxnLst/>
              <a:rect r="r" b="b" t="t" l="l"/>
              <a:pathLst>
                <a:path h="213125" w="4309823">
                  <a:moveTo>
                    <a:pt x="0" y="0"/>
                  </a:moveTo>
                  <a:lnTo>
                    <a:pt x="4309823" y="0"/>
                  </a:lnTo>
                  <a:lnTo>
                    <a:pt x="4309823" y="213125"/>
                  </a:lnTo>
                  <a:lnTo>
                    <a:pt x="0" y="213125"/>
                  </a:lnTo>
                  <a:close/>
                </a:path>
              </a:pathLst>
            </a:custGeom>
            <a:solidFill>
              <a:srgbClr val="743D0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309823" cy="251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2823544"/>
            <a:ext cx="10853685" cy="1896712"/>
            <a:chOff x="0" y="0"/>
            <a:chExt cx="10039229" cy="17543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039229" cy="1754384"/>
            </a:xfrm>
            <a:custGeom>
              <a:avLst/>
              <a:gdLst/>
              <a:ahLst/>
              <a:cxnLst/>
              <a:rect r="r" b="b" t="t" l="l"/>
              <a:pathLst>
                <a:path h="1754384" w="10039229">
                  <a:moveTo>
                    <a:pt x="9914768" y="1754384"/>
                  </a:moveTo>
                  <a:lnTo>
                    <a:pt x="124460" y="1754384"/>
                  </a:lnTo>
                  <a:cubicBezTo>
                    <a:pt x="55880" y="1754384"/>
                    <a:pt x="0" y="1698504"/>
                    <a:pt x="0" y="16299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14768" y="0"/>
                  </a:lnTo>
                  <a:cubicBezTo>
                    <a:pt x="9983349" y="0"/>
                    <a:pt x="10039229" y="55880"/>
                    <a:pt x="10039229" y="124460"/>
                  </a:cubicBezTo>
                  <a:lnTo>
                    <a:pt x="10039229" y="1629924"/>
                  </a:lnTo>
                  <a:cubicBezTo>
                    <a:pt x="10039229" y="1698504"/>
                    <a:pt x="9983349" y="1754384"/>
                    <a:pt x="9914768" y="1754384"/>
                  </a:cubicBezTo>
                  <a:close/>
                </a:path>
              </a:pathLst>
            </a:custGeom>
            <a:solidFill>
              <a:srgbClr val="FADB9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031673" y="3088044"/>
            <a:ext cx="8548889" cy="122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39"/>
              </a:lnSpc>
            </a:pPr>
            <a:r>
              <a:rPr lang="en-US" sz="37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To differentiate primary and secondary resources.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5104843"/>
            <a:ext cx="10853685" cy="1896712"/>
            <a:chOff x="0" y="0"/>
            <a:chExt cx="10039229" cy="175438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039229" cy="1754384"/>
            </a:xfrm>
            <a:custGeom>
              <a:avLst/>
              <a:gdLst/>
              <a:ahLst/>
              <a:cxnLst/>
              <a:rect r="r" b="b" t="t" l="l"/>
              <a:pathLst>
                <a:path h="1754384" w="10039229">
                  <a:moveTo>
                    <a:pt x="9914768" y="1754384"/>
                  </a:moveTo>
                  <a:lnTo>
                    <a:pt x="124460" y="1754384"/>
                  </a:lnTo>
                  <a:cubicBezTo>
                    <a:pt x="55880" y="1754384"/>
                    <a:pt x="0" y="1698504"/>
                    <a:pt x="0" y="16299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14768" y="0"/>
                  </a:lnTo>
                  <a:cubicBezTo>
                    <a:pt x="9983349" y="0"/>
                    <a:pt x="10039229" y="55880"/>
                    <a:pt x="10039229" y="124460"/>
                  </a:cubicBezTo>
                  <a:lnTo>
                    <a:pt x="10039229" y="1629924"/>
                  </a:lnTo>
                  <a:cubicBezTo>
                    <a:pt x="10039229" y="1698504"/>
                    <a:pt x="9983349" y="1754384"/>
                    <a:pt x="9914768" y="1754384"/>
                  </a:cubicBezTo>
                  <a:close/>
                </a:path>
              </a:pathLst>
            </a:custGeom>
            <a:solidFill>
              <a:srgbClr val="FADB9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3031673" y="5385736"/>
            <a:ext cx="8548889" cy="122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39"/>
              </a:lnSpc>
            </a:pPr>
            <a:r>
              <a:rPr lang="en-US" sz="37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To develop critical and analytical skill with exposure to primary source.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28700" y="7386141"/>
            <a:ext cx="10853685" cy="2242641"/>
            <a:chOff x="0" y="0"/>
            <a:chExt cx="10039229" cy="207435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039229" cy="2074355"/>
            </a:xfrm>
            <a:custGeom>
              <a:avLst/>
              <a:gdLst/>
              <a:ahLst/>
              <a:cxnLst/>
              <a:rect r="r" b="b" t="t" l="l"/>
              <a:pathLst>
                <a:path h="2074355" w="10039229">
                  <a:moveTo>
                    <a:pt x="9914768" y="2074354"/>
                  </a:moveTo>
                  <a:lnTo>
                    <a:pt x="124460" y="2074354"/>
                  </a:lnTo>
                  <a:cubicBezTo>
                    <a:pt x="55880" y="2074354"/>
                    <a:pt x="0" y="2018474"/>
                    <a:pt x="0" y="19498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14768" y="0"/>
                  </a:lnTo>
                  <a:cubicBezTo>
                    <a:pt x="9983349" y="0"/>
                    <a:pt x="10039229" y="55880"/>
                    <a:pt x="10039229" y="124460"/>
                  </a:cubicBezTo>
                  <a:lnTo>
                    <a:pt x="10039229" y="1949895"/>
                  </a:lnTo>
                  <a:cubicBezTo>
                    <a:pt x="10039229" y="2018474"/>
                    <a:pt x="9983349" y="2074355"/>
                    <a:pt x="9914768" y="2074355"/>
                  </a:cubicBezTo>
                  <a:close/>
                </a:path>
              </a:pathLst>
            </a:custGeom>
            <a:solidFill>
              <a:srgbClr val="FADB9F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3031673" y="7687355"/>
            <a:ext cx="8548889" cy="1847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39"/>
              </a:lnSpc>
            </a:pPr>
            <a:r>
              <a:rPr lang="en-US" sz="37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To evaluate historical sources for their credibility, authenticity, and provenance.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83259" y="2809596"/>
            <a:ext cx="1409446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D80C0C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3259" y="5129831"/>
            <a:ext cx="1409446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D80C0C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3259" y="7391523"/>
            <a:ext cx="1409446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D80C0C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48588" y="-607494"/>
            <a:ext cx="10908675" cy="10373158"/>
          </a:xfrm>
          <a:custGeom>
            <a:avLst/>
            <a:gdLst/>
            <a:ahLst/>
            <a:cxnLst/>
            <a:rect r="r" b="b" t="t" l="l"/>
            <a:pathLst>
              <a:path h="10373158" w="10908675">
                <a:moveTo>
                  <a:pt x="0" y="0"/>
                </a:moveTo>
                <a:lnTo>
                  <a:pt x="10908675" y="0"/>
                </a:lnTo>
                <a:lnTo>
                  <a:pt x="10908675" y="10373159"/>
                </a:lnTo>
                <a:lnTo>
                  <a:pt x="0" y="10373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1905"/>
            <a:ext cx="8548889" cy="300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D80C0C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HISTORICAL SOURCES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540985"/>
            <a:ext cx="8548889" cy="393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3" indent="-431796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are historian’s most important research tools. </a:t>
            </a:r>
          </a:p>
          <a:p>
            <a:pPr algn="l">
              <a:lnSpc>
                <a:spcPts val="5199"/>
              </a:lnSpc>
            </a:pPr>
          </a:p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Streefkerk (2018):</a:t>
            </a:r>
          </a:p>
          <a:p>
            <a:pPr algn="l" marL="863593" indent="-431796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Primary  Sources</a:t>
            </a:r>
          </a:p>
          <a:p>
            <a:pPr algn="l" marL="863593" indent="-431796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Secondary Sources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493548" y="9628783"/>
            <a:ext cx="19275096" cy="953172"/>
            <a:chOff x="0" y="0"/>
            <a:chExt cx="4309823" cy="2131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09823" cy="213125"/>
            </a:xfrm>
            <a:custGeom>
              <a:avLst/>
              <a:gdLst/>
              <a:ahLst/>
              <a:cxnLst/>
              <a:rect r="r" b="b" t="t" l="l"/>
              <a:pathLst>
                <a:path h="213125" w="4309823">
                  <a:moveTo>
                    <a:pt x="0" y="0"/>
                  </a:moveTo>
                  <a:lnTo>
                    <a:pt x="4309823" y="0"/>
                  </a:lnTo>
                  <a:lnTo>
                    <a:pt x="4309823" y="213125"/>
                  </a:lnTo>
                  <a:lnTo>
                    <a:pt x="0" y="213125"/>
                  </a:lnTo>
                  <a:close/>
                </a:path>
              </a:pathLst>
            </a:custGeom>
            <a:solidFill>
              <a:srgbClr val="743D0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09823" cy="251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1034730" y="1028700"/>
            <a:ext cx="6224570" cy="8229600"/>
          </a:xfrm>
          <a:custGeom>
            <a:avLst/>
            <a:gdLst/>
            <a:ahLst/>
            <a:cxnLst/>
            <a:rect r="r" b="b" t="t" l="l"/>
            <a:pathLst>
              <a:path h="8229600" w="6224570">
                <a:moveTo>
                  <a:pt x="6224570" y="0"/>
                </a:moveTo>
                <a:lnTo>
                  <a:pt x="0" y="0"/>
                </a:lnTo>
                <a:lnTo>
                  <a:pt x="0" y="8229600"/>
                </a:lnTo>
                <a:lnTo>
                  <a:pt x="6224570" y="8229600"/>
                </a:lnTo>
                <a:lnTo>
                  <a:pt x="622457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93419">
            <a:off x="-2511298" y="-3620682"/>
            <a:ext cx="9855146" cy="9855146"/>
          </a:xfrm>
          <a:custGeom>
            <a:avLst/>
            <a:gdLst/>
            <a:ahLst/>
            <a:cxnLst/>
            <a:rect r="r" b="b" t="t" l="l"/>
            <a:pathLst>
              <a:path h="9855146" w="9855146">
                <a:moveTo>
                  <a:pt x="0" y="0"/>
                </a:moveTo>
                <a:lnTo>
                  <a:pt x="9855146" y="0"/>
                </a:lnTo>
                <a:lnTo>
                  <a:pt x="9855146" y="9855146"/>
                </a:lnTo>
                <a:lnTo>
                  <a:pt x="0" y="9855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11351" y="1068766"/>
            <a:ext cx="12947949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D80C0C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PRIMARY SOURCES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11351" y="3150809"/>
            <a:ext cx="12947949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99"/>
              </a:lnSpc>
            </a:pPr>
            <a:r>
              <a:rPr lang="en-US" sz="39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HEALEY LIBRARY  (2020) states that </a:t>
            </a:r>
            <a:r>
              <a:rPr lang="en-US" sz="3999">
                <a:solidFill>
                  <a:srgbClr val="5F1A1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primary sources </a:t>
            </a:r>
            <a:r>
              <a:rPr lang="en-US" sz="39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are immediate, first-hand accounts of a topic, from people who had direct connection.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493548" y="9628783"/>
            <a:ext cx="19275096" cy="953172"/>
            <a:chOff x="0" y="0"/>
            <a:chExt cx="4309823" cy="2131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09823" cy="213125"/>
            </a:xfrm>
            <a:custGeom>
              <a:avLst/>
              <a:gdLst/>
              <a:ahLst/>
              <a:cxnLst/>
              <a:rect r="r" b="b" t="t" l="l"/>
              <a:pathLst>
                <a:path h="213125" w="4309823">
                  <a:moveTo>
                    <a:pt x="0" y="0"/>
                  </a:moveTo>
                  <a:lnTo>
                    <a:pt x="4309823" y="0"/>
                  </a:lnTo>
                  <a:lnTo>
                    <a:pt x="4309823" y="213125"/>
                  </a:lnTo>
                  <a:lnTo>
                    <a:pt x="0" y="213125"/>
                  </a:lnTo>
                  <a:close/>
                </a:path>
              </a:pathLst>
            </a:custGeom>
            <a:solidFill>
              <a:srgbClr val="743D0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09823" cy="251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92706">
            <a:off x="-501349" y="6573388"/>
            <a:ext cx="4092746" cy="2277808"/>
          </a:xfrm>
          <a:custGeom>
            <a:avLst/>
            <a:gdLst/>
            <a:ahLst/>
            <a:cxnLst/>
            <a:rect r="r" b="b" t="t" l="l"/>
            <a:pathLst>
              <a:path h="2277808" w="4092746">
                <a:moveTo>
                  <a:pt x="0" y="0"/>
                </a:moveTo>
                <a:lnTo>
                  <a:pt x="4092746" y="0"/>
                </a:lnTo>
                <a:lnTo>
                  <a:pt x="4092746" y="2277808"/>
                </a:lnTo>
                <a:lnTo>
                  <a:pt x="0" y="2277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941049">
            <a:off x="-501349" y="3577946"/>
            <a:ext cx="4092746" cy="2277808"/>
          </a:xfrm>
          <a:custGeom>
            <a:avLst/>
            <a:gdLst/>
            <a:ahLst/>
            <a:cxnLst/>
            <a:rect r="r" b="b" t="t" l="l"/>
            <a:pathLst>
              <a:path h="2277808" w="4092746">
                <a:moveTo>
                  <a:pt x="0" y="0"/>
                </a:moveTo>
                <a:lnTo>
                  <a:pt x="4092746" y="0"/>
                </a:lnTo>
                <a:lnTo>
                  <a:pt x="4092746" y="2277808"/>
                </a:lnTo>
                <a:lnTo>
                  <a:pt x="0" y="2277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92706">
            <a:off x="-523093" y="582503"/>
            <a:ext cx="4092746" cy="2277808"/>
          </a:xfrm>
          <a:custGeom>
            <a:avLst/>
            <a:gdLst/>
            <a:ahLst/>
            <a:cxnLst/>
            <a:rect r="r" b="b" t="t" l="l"/>
            <a:pathLst>
              <a:path h="2277808" w="4092746">
                <a:moveTo>
                  <a:pt x="0" y="0"/>
                </a:moveTo>
                <a:lnTo>
                  <a:pt x="4092747" y="0"/>
                </a:lnTo>
                <a:lnTo>
                  <a:pt x="4092747" y="2277808"/>
                </a:lnTo>
                <a:lnTo>
                  <a:pt x="0" y="2277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88274">
            <a:off x="16305021" y="4545260"/>
            <a:ext cx="6102219" cy="6102219"/>
          </a:xfrm>
          <a:custGeom>
            <a:avLst/>
            <a:gdLst/>
            <a:ahLst/>
            <a:cxnLst/>
            <a:rect r="r" b="b" t="t" l="l"/>
            <a:pathLst>
              <a:path h="6102219" w="6102219">
                <a:moveTo>
                  <a:pt x="0" y="0"/>
                </a:moveTo>
                <a:lnTo>
                  <a:pt x="6102218" y="0"/>
                </a:lnTo>
                <a:lnTo>
                  <a:pt x="6102218" y="6102218"/>
                </a:lnTo>
                <a:lnTo>
                  <a:pt x="0" y="6102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311351" y="5384909"/>
            <a:ext cx="12947949" cy="393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5F1A1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Examples:</a:t>
            </a:r>
          </a:p>
          <a:p>
            <a:pPr algn="l" marL="863593" indent="-431796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5F1A1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Photographs</a:t>
            </a:r>
          </a:p>
          <a:p>
            <a:pPr algn="l" marL="863593" indent="-431796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5F1A1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Diary</a:t>
            </a:r>
          </a:p>
          <a:p>
            <a:pPr algn="l" marL="863593" indent="-431796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5F1A1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Speeches</a:t>
            </a:r>
          </a:p>
          <a:p>
            <a:pPr algn="l" marL="863593" indent="-431796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5F1A1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Newspaper clippings</a:t>
            </a:r>
          </a:p>
          <a:p>
            <a:pPr algn="l" marL="863593" indent="-431796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5F1A1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Genuine Artifacts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93419">
            <a:off x="-2511298" y="-3620682"/>
            <a:ext cx="9855146" cy="9855146"/>
          </a:xfrm>
          <a:custGeom>
            <a:avLst/>
            <a:gdLst/>
            <a:ahLst/>
            <a:cxnLst/>
            <a:rect r="r" b="b" t="t" l="l"/>
            <a:pathLst>
              <a:path h="9855146" w="9855146">
                <a:moveTo>
                  <a:pt x="0" y="0"/>
                </a:moveTo>
                <a:lnTo>
                  <a:pt x="9855146" y="0"/>
                </a:lnTo>
                <a:lnTo>
                  <a:pt x="9855146" y="9855146"/>
                </a:lnTo>
                <a:lnTo>
                  <a:pt x="0" y="9855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11351" y="1068766"/>
            <a:ext cx="12947949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D80C0C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SECONDARY SOURCES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11351" y="3150809"/>
            <a:ext cx="12947949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99"/>
              </a:lnSpc>
            </a:pPr>
            <a:r>
              <a:rPr lang="en-US" sz="39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HARVARD LIBRARY  (2020) states that </a:t>
            </a:r>
            <a:r>
              <a:rPr lang="en-US" sz="3999">
                <a:solidFill>
                  <a:srgbClr val="5F1A1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secondary sources </a:t>
            </a:r>
            <a:r>
              <a:rPr lang="en-US" sz="39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were created by someone who did not experience first-hand.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493548" y="9628783"/>
            <a:ext cx="19275096" cy="953172"/>
            <a:chOff x="0" y="0"/>
            <a:chExt cx="4309823" cy="2131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09823" cy="213125"/>
            </a:xfrm>
            <a:custGeom>
              <a:avLst/>
              <a:gdLst/>
              <a:ahLst/>
              <a:cxnLst/>
              <a:rect r="r" b="b" t="t" l="l"/>
              <a:pathLst>
                <a:path h="213125" w="4309823">
                  <a:moveTo>
                    <a:pt x="0" y="0"/>
                  </a:moveTo>
                  <a:lnTo>
                    <a:pt x="4309823" y="0"/>
                  </a:lnTo>
                  <a:lnTo>
                    <a:pt x="4309823" y="213125"/>
                  </a:lnTo>
                  <a:lnTo>
                    <a:pt x="0" y="213125"/>
                  </a:lnTo>
                  <a:close/>
                </a:path>
              </a:pathLst>
            </a:custGeom>
            <a:solidFill>
              <a:srgbClr val="743D0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09823" cy="251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92706">
            <a:off x="-501349" y="6573388"/>
            <a:ext cx="4092746" cy="2277808"/>
          </a:xfrm>
          <a:custGeom>
            <a:avLst/>
            <a:gdLst/>
            <a:ahLst/>
            <a:cxnLst/>
            <a:rect r="r" b="b" t="t" l="l"/>
            <a:pathLst>
              <a:path h="2277808" w="4092746">
                <a:moveTo>
                  <a:pt x="0" y="0"/>
                </a:moveTo>
                <a:lnTo>
                  <a:pt x="4092746" y="0"/>
                </a:lnTo>
                <a:lnTo>
                  <a:pt x="4092746" y="2277808"/>
                </a:lnTo>
                <a:lnTo>
                  <a:pt x="0" y="2277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941049">
            <a:off x="-501349" y="3577946"/>
            <a:ext cx="4092746" cy="2277808"/>
          </a:xfrm>
          <a:custGeom>
            <a:avLst/>
            <a:gdLst/>
            <a:ahLst/>
            <a:cxnLst/>
            <a:rect r="r" b="b" t="t" l="l"/>
            <a:pathLst>
              <a:path h="2277808" w="4092746">
                <a:moveTo>
                  <a:pt x="0" y="0"/>
                </a:moveTo>
                <a:lnTo>
                  <a:pt x="4092746" y="0"/>
                </a:lnTo>
                <a:lnTo>
                  <a:pt x="4092746" y="2277808"/>
                </a:lnTo>
                <a:lnTo>
                  <a:pt x="0" y="2277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92706">
            <a:off x="-523093" y="582503"/>
            <a:ext cx="4092746" cy="2277808"/>
          </a:xfrm>
          <a:custGeom>
            <a:avLst/>
            <a:gdLst/>
            <a:ahLst/>
            <a:cxnLst/>
            <a:rect r="r" b="b" t="t" l="l"/>
            <a:pathLst>
              <a:path h="2277808" w="4092746">
                <a:moveTo>
                  <a:pt x="0" y="0"/>
                </a:moveTo>
                <a:lnTo>
                  <a:pt x="4092747" y="0"/>
                </a:lnTo>
                <a:lnTo>
                  <a:pt x="4092747" y="2277808"/>
                </a:lnTo>
                <a:lnTo>
                  <a:pt x="0" y="2277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88274">
            <a:off x="16305021" y="4545260"/>
            <a:ext cx="6102219" cy="6102219"/>
          </a:xfrm>
          <a:custGeom>
            <a:avLst/>
            <a:gdLst/>
            <a:ahLst/>
            <a:cxnLst/>
            <a:rect r="r" b="b" t="t" l="l"/>
            <a:pathLst>
              <a:path h="6102219" w="6102219">
                <a:moveTo>
                  <a:pt x="0" y="0"/>
                </a:moveTo>
                <a:lnTo>
                  <a:pt x="6102218" y="0"/>
                </a:lnTo>
                <a:lnTo>
                  <a:pt x="6102218" y="6102218"/>
                </a:lnTo>
                <a:lnTo>
                  <a:pt x="0" y="6102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311351" y="5384909"/>
            <a:ext cx="12947949" cy="393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5F1A1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Examples:</a:t>
            </a:r>
          </a:p>
          <a:p>
            <a:pPr algn="l" marL="863593" indent="-431796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5F1A1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Textbooks/Published books</a:t>
            </a:r>
          </a:p>
          <a:p>
            <a:pPr algn="l" marL="863593" indent="-431796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5F1A1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Biographies</a:t>
            </a:r>
          </a:p>
          <a:p>
            <a:pPr algn="l" marL="863593" indent="-431796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5F1A1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Encyclopedia</a:t>
            </a:r>
          </a:p>
          <a:p>
            <a:pPr algn="l" marL="863593" indent="-431796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5F1A1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Magazine Articles</a:t>
            </a:r>
          </a:p>
          <a:p>
            <a:pPr algn="l" marL="863593" indent="-431796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5F1A1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Reviews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216442">
            <a:off x="5416431" y="-927415"/>
            <a:ext cx="12599716" cy="13482186"/>
          </a:xfrm>
          <a:custGeom>
            <a:avLst/>
            <a:gdLst/>
            <a:ahLst/>
            <a:cxnLst/>
            <a:rect r="r" b="b" t="t" l="l"/>
            <a:pathLst>
              <a:path h="13482186" w="12599716">
                <a:moveTo>
                  <a:pt x="0" y="0"/>
                </a:moveTo>
                <a:lnTo>
                  <a:pt x="12599716" y="0"/>
                </a:lnTo>
                <a:lnTo>
                  <a:pt x="12599716" y="13482187"/>
                </a:lnTo>
                <a:lnTo>
                  <a:pt x="0" y="13482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70140"/>
            <a:ext cx="7169451" cy="300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D80C0C"/>
                </a:solidFill>
                <a:latin typeface="Agrandir Bold"/>
                <a:ea typeface="Agrandir Bold"/>
                <a:cs typeface="Agrandir Bold"/>
                <a:sym typeface="Agrandir Bold"/>
              </a:rPr>
              <a:t>EXTERNAL CRITICISM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304017"/>
            <a:ext cx="8718654" cy="524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practice of verifying the authenticity of evidence by examining its </a:t>
            </a:r>
            <a:r>
              <a:rPr lang="en-US" sz="3999">
                <a:solidFill>
                  <a:srgbClr val="5F1A1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physical appearance; consistency with the historical characteristic of the time when it was produced; and the materials used for the evidence.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596204" y="1415677"/>
            <a:ext cx="8663096" cy="9269850"/>
          </a:xfrm>
          <a:custGeom>
            <a:avLst/>
            <a:gdLst/>
            <a:ahLst/>
            <a:cxnLst/>
            <a:rect r="r" b="b" t="t" l="l"/>
            <a:pathLst>
              <a:path h="9269850" w="8663096">
                <a:moveTo>
                  <a:pt x="0" y="0"/>
                </a:moveTo>
                <a:lnTo>
                  <a:pt x="8663096" y="0"/>
                </a:lnTo>
                <a:lnTo>
                  <a:pt x="8663096" y="9269850"/>
                </a:lnTo>
                <a:lnTo>
                  <a:pt x="0" y="92698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216442">
            <a:off x="5416431" y="-927415"/>
            <a:ext cx="12599716" cy="13482186"/>
          </a:xfrm>
          <a:custGeom>
            <a:avLst/>
            <a:gdLst/>
            <a:ahLst/>
            <a:cxnLst/>
            <a:rect r="r" b="b" t="t" l="l"/>
            <a:pathLst>
              <a:path h="13482186" w="12599716">
                <a:moveTo>
                  <a:pt x="0" y="0"/>
                </a:moveTo>
                <a:lnTo>
                  <a:pt x="12599716" y="0"/>
                </a:lnTo>
                <a:lnTo>
                  <a:pt x="12599716" y="13482187"/>
                </a:lnTo>
                <a:lnTo>
                  <a:pt x="0" y="13482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70140"/>
            <a:ext cx="7169451" cy="300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D80C0C"/>
                </a:solidFill>
                <a:latin typeface="Agrandir Bold"/>
                <a:ea typeface="Agrandir Bold"/>
                <a:cs typeface="Agrandir Bold"/>
                <a:sym typeface="Agrandir Bold"/>
              </a:rPr>
              <a:t>INTERNAL CRITICISM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032415"/>
            <a:ext cx="8718654" cy="590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looks at the truthfulness and factuality of the evidence by looking at the                                                                                                          </a:t>
            </a:r>
            <a:r>
              <a:rPr lang="en-US" sz="3999">
                <a:solidFill>
                  <a:srgbClr val="5F1A1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author of the source, its context, the agenda behind its creation, the knowledge which informed                                                 it, and its intended purpose, among others.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596204" y="1415677"/>
            <a:ext cx="8663096" cy="9269850"/>
          </a:xfrm>
          <a:custGeom>
            <a:avLst/>
            <a:gdLst/>
            <a:ahLst/>
            <a:cxnLst/>
            <a:rect r="r" b="b" t="t" l="l"/>
            <a:pathLst>
              <a:path h="9269850" w="8663096">
                <a:moveTo>
                  <a:pt x="0" y="0"/>
                </a:moveTo>
                <a:lnTo>
                  <a:pt x="8663096" y="0"/>
                </a:lnTo>
                <a:lnTo>
                  <a:pt x="8663096" y="9269850"/>
                </a:lnTo>
                <a:lnTo>
                  <a:pt x="0" y="92698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2027" y="-419119"/>
            <a:ext cx="9041157" cy="8942527"/>
          </a:xfrm>
          <a:custGeom>
            <a:avLst/>
            <a:gdLst/>
            <a:ahLst/>
            <a:cxnLst/>
            <a:rect r="r" b="b" t="t" l="l"/>
            <a:pathLst>
              <a:path h="8942527" w="9041157">
                <a:moveTo>
                  <a:pt x="0" y="0"/>
                </a:moveTo>
                <a:lnTo>
                  <a:pt x="9041157" y="0"/>
                </a:lnTo>
                <a:lnTo>
                  <a:pt x="9041157" y="8942527"/>
                </a:lnTo>
                <a:lnTo>
                  <a:pt x="0" y="89425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71525"/>
            <a:ext cx="16230600" cy="300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D80C0C"/>
                </a:solidFill>
                <a:latin typeface="Agrandir Ultra-Bold"/>
                <a:ea typeface="Agrandir Ultra-Bold"/>
                <a:cs typeface="Agrandir Ultra-Bold"/>
                <a:sym typeface="Agrandir Ultra-Bold"/>
              </a:rPr>
              <a:t>PHILIPPINE HISTORIOGRAPHY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5696008">
            <a:off x="10127621" y="1307272"/>
            <a:ext cx="10146797" cy="10450821"/>
          </a:xfrm>
          <a:custGeom>
            <a:avLst/>
            <a:gdLst/>
            <a:ahLst/>
            <a:cxnLst/>
            <a:rect r="r" b="b" t="t" l="l"/>
            <a:pathLst>
              <a:path h="10450821" w="10146797">
                <a:moveTo>
                  <a:pt x="0" y="0"/>
                </a:moveTo>
                <a:lnTo>
                  <a:pt x="10146797" y="0"/>
                </a:lnTo>
                <a:lnTo>
                  <a:pt x="10146797" y="10450821"/>
                </a:lnTo>
                <a:lnTo>
                  <a:pt x="0" y="104508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62027" y="5477302"/>
            <a:ext cx="4990772" cy="5340320"/>
          </a:xfrm>
          <a:custGeom>
            <a:avLst/>
            <a:gdLst/>
            <a:ahLst/>
            <a:cxnLst/>
            <a:rect r="r" b="b" t="t" l="l"/>
            <a:pathLst>
              <a:path h="5340320" w="4990772">
                <a:moveTo>
                  <a:pt x="0" y="0"/>
                </a:moveTo>
                <a:lnTo>
                  <a:pt x="4990771" y="0"/>
                </a:lnTo>
                <a:lnTo>
                  <a:pt x="4990771" y="5340320"/>
                </a:lnTo>
                <a:lnTo>
                  <a:pt x="0" y="5340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84673" y="4014045"/>
            <a:ext cx="12474627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5F1A1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Shaver (2017) </a:t>
            </a:r>
            <a:r>
              <a:rPr lang="en-US" sz="39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defines Historiography as the study of the methods of historians in </a:t>
            </a:r>
            <a:r>
              <a:rPr lang="en-US" sz="39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developing history as an academic discipline.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84673" y="6927899"/>
            <a:ext cx="12474627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Philippine historiography underwent several changes since the pre-colonial                                                                                                                                                                  </a:t>
            </a:r>
            <a:r>
              <a:rPr lang="en-US" sz="39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period until the present.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DA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83630"/>
            <a:ext cx="16230600" cy="2014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9"/>
              </a:lnSpc>
            </a:pPr>
            <a:r>
              <a:rPr lang="en-US" sz="40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Instruction: Identify the following sources whether Primary or Secondary S</a:t>
            </a:r>
            <a:r>
              <a:rPr lang="en-US" sz="40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ource. Write your answers in the space provided before each number. (10 Pts)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99018" y="3621165"/>
            <a:ext cx="5456685" cy="6082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29"/>
              </a:lnSpc>
            </a:pPr>
            <a:r>
              <a:rPr lang="en-US" sz="44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1. Journals</a:t>
            </a:r>
          </a:p>
          <a:p>
            <a:pPr algn="just">
              <a:lnSpc>
                <a:spcPts val="6929"/>
              </a:lnSpc>
            </a:pPr>
            <a:r>
              <a:rPr lang="en-US" sz="44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2. Book Reviews</a:t>
            </a:r>
          </a:p>
          <a:p>
            <a:pPr algn="just">
              <a:lnSpc>
                <a:spcPts val="6929"/>
              </a:lnSpc>
            </a:pPr>
            <a:r>
              <a:rPr lang="en-US" sz="44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3. Commentaries</a:t>
            </a:r>
          </a:p>
          <a:p>
            <a:pPr algn="just">
              <a:lnSpc>
                <a:spcPts val="6929"/>
              </a:lnSpc>
            </a:pPr>
            <a:r>
              <a:rPr lang="en-US" sz="44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4. Letters</a:t>
            </a:r>
          </a:p>
          <a:p>
            <a:pPr algn="just">
              <a:lnSpc>
                <a:spcPts val="6929"/>
              </a:lnSpc>
            </a:pPr>
            <a:r>
              <a:rPr lang="en-US" sz="4499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5. Reports</a:t>
            </a:r>
          </a:p>
          <a:p>
            <a:pPr algn="just">
              <a:lnSpc>
                <a:spcPts val="6929"/>
              </a:lnSpc>
            </a:pPr>
          </a:p>
          <a:p>
            <a:pPr algn="just">
              <a:lnSpc>
                <a:spcPts val="692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856664" y="3583065"/>
            <a:ext cx="4505069" cy="459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2"/>
              </a:lnSpc>
            </a:pPr>
            <a:r>
              <a:rPr lang="en-US" sz="4578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6. Tools</a:t>
            </a:r>
          </a:p>
          <a:p>
            <a:pPr algn="l">
              <a:lnSpc>
                <a:spcPts val="7372"/>
              </a:lnSpc>
            </a:pPr>
            <a:r>
              <a:rPr lang="en-US" sz="4578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7. Interview</a:t>
            </a:r>
          </a:p>
          <a:p>
            <a:pPr algn="l">
              <a:lnSpc>
                <a:spcPts val="7372"/>
              </a:lnSpc>
            </a:pPr>
            <a:r>
              <a:rPr lang="en-US" sz="4578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8. Furniture</a:t>
            </a:r>
          </a:p>
          <a:p>
            <a:pPr algn="l">
              <a:lnSpc>
                <a:spcPts val="7372"/>
              </a:lnSpc>
            </a:pPr>
            <a:r>
              <a:rPr lang="en-US" sz="4578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9. Biography</a:t>
            </a:r>
          </a:p>
          <a:p>
            <a:pPr algn="l">
              <a:lnSpc>
                <a:spcPts val="7372"/>
              </a:lnSpc>
            </a:pPr>
            <a:r>
              <a:rPr lang="en-US" sz="4578">
                <a:solidFill>
                  <a:srgbClr val="5F1A1F"/>
                </a:solidFill>
                <a:latin typeface="Open Sans"/>
                <a:ea typeface="Open Sans"/>
                <a:cs typeface="Open Sans"/>
                <a:sym typeface="Open Sans"/>
              </a:rPr>
              <a:t>10. Encyclopedia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DAF9bWzaQB4</dc:identifier>
  <dcterms:modified xsi:type="dcterms:W3CDTF">2011-08-01T06:04:30Z</dcterms:modified>
  <cp:revision>1</cp:revision>
  <dc:title>PhilHis Chap 2</dc:title>
</cp:coreProperties>
</file>