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9" name="Adam Crai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FE2B364-0D93-48EC-9EAB-0599DD00B61F}">
  <a:tblStyle styleId="{FFE2B364-0D93-48EC-9EAB-0599DD00B61F}"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3">
    <p:pos x="6000" y="0"/>
    <p:text>Explain these when you get to them. Also, look for a less blurry version.</p:text>
  </p:cm>
  <p:cm authorId="0" idx="5">
    <p:pos x="6000" y="100"/>
    <p:text>This is an even longer list of jargon terms with even less explanation. Unless you plan to talk about all of these things, use this slide to explain what is in the diagram.</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suggestion for outline:
slide 7 ("Libraries and Frameworks"): You might want to explain what libraries and frameworks are. How are they different?
slide 8 ("Components")
slide 9 ("MongoDB"): You might mention that documents correspond directly to JSON or JavaScript objects.
slide 10 ("AngularJS"): You have a lot of jargon and do not explain what any of it means.
What is an application framework?
Why not just use JavaScript?
What is AJAX?
What are "templating", "data-binding", and "syncing"?
Why would anyone want to do any of these things?
slide 11 ("Features of Angular"): This is an even longer list of jargon terms with even less explanation. Unless you plan to talk about all of these things, use this slide to explain what is in the diagram.
slide 12 ("Node.js"): Mention that it runs JavaScript scripts. Explain the asynchronous callbacks here.
slide 13 (Client and Server diagrams): Explain these when you get to them. Also, look for a less blurry version. 
slide 14 ("Data Flow")
slide 15 ("MVC Architecture"): Say something about what model-view-controller architecture is, how it applies to a single-page web app.
Briefly introduce what your example app is supposed to do.
slide 16 ("Model"): Which parts of the MEAN stack participate in the model? How? What is the model in the example?
slide 17 ("View"): Which parts of the MEAN stack participate in the view? How? What is the view in the example?
slide 18 ("Controller"): Which parts of the MEAN stack participate in the controller? How? What is the controller in the example?
slide 19 ("Conclusion"): Sum up the main points.
slide 20 ("References"): Cite all the places from which you obtained information.</p:text>
  </p:cm>
  <p:cm authorId="0" idx="9">
    <p:pos x="6000" y="100"/>
    <p:text>Include an overview/table of contents showing what the presentation will cover.</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8">
    <p:pos x="6000" y="0"/>
    <p:text>"adding HTML" is a little unclear.
What did Perl/PHP/Python do?
What did HTML do?
What did JavaScript do?
What is the difference between traditional HTML form applications and single-page web applications?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7">
    <p:pos x="6000" y="0"/>
    <p:text>It is not single-threaded in the traditional sense of only having a single thread or process.
The workers that handle background tasks are also threads, though they may be in separate processes.
See https://docs.oracle.com/cd/E19455-01/806-5257/6je9h0329/index.html or the Wikipedia article on Threads (computing).
The distinctive feature of Node.js is its asynchronous event loop. 
All requests first trigger events in the main thread, but any blocking I/O operations get loaded off into their own threads that call callbacks when the operations are completed.
This leaves the main thread free to handle incoming requests most of the time.
See https://nodejs.org/en/about/
and https://www.future-processing.pl/blog/on-problems-with-threads-in-node-js/
and the Wikipedia article on Node.js.</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6">
    <p:pos x="6000" y="0"/>
    <p:text>You might mention that documents correspond directly to JSON or JavaScript objects.</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4">
    <p:pos x="6000" y="0"/>
    <p:text>Mention that it runs JavaScript scripts. Explain the asynchronous callbacks here.</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
    <p:pos x="6000" y="0"/>
    <p:text>slide 15 ("MVC Architecture"): Say something about what model-view-controller architecture is, how it applies to a single-page web app.
Briefly introduce what your example app is supposed to do.
slide 16 ("Model"): Which parts of the MEAN stack participate in the model? How? What is the model in the example?
slide 17 ("View"): Which parts of the MEAN stack participate in the view? How? What is the view in the example?
slide 18 ("Controller"): Which parts of the MEAN stack participate in the controller? How? What is the controller in the example?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sujay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Jason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ben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sujay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sujay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ben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ben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Jason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sujay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sujay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a:t>Jason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Jason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Web_development" TargetMode="External"/><Relationship Id="rId4" Type="http://schemas.openxmlformats.org/officeDocument/2006/relationships/hyperlink" Target="https://en.wikipedia.org/wiki/Client-side" TargetMode="External"/><Relationship Id="rId5" Type="http://schemas.openxmlformats.org/officeDocument/2006/relationships/hyperlink" Target="https://en.wikipedia.org/wiki/Asynchronous_I/O" TargetMode="External"/><Relationship Id="rId6" Type="http://schemas.openxmlformats.org/officeDocument/2006/relationships/hyperlink" Target="https://en.wikipedia.org/wiki/Web_applica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7.xml"/><Relationship Id="rId4" Type="http://schemas.openxmlformats.org/officeDocument/2006/relationships/image" Target="../media/image09.png"/><Relationship Id="rId5" Type="http://schemas.openxmlformats.org/officeDocument/2006/relationships/image" Target="../media/image0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7.png"/><Relationship Id="rId4" Type="http://schemas.openxmlformats.org/officeDocument/2006/relationships/image" Target="../media/image0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4.png"/><Relationship Id="rId4" Type="http://schemas.openxmlformats.org/officeDocument/2006/relationships/image" Target="../media/image0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tutorialspoint.com//angularjs/angularjs_overview.htm" TargetMode="External"/><Relationship Id="rId4" Type="http://schemas.openxmlformats.org/officeDocument/2006/relationships/hyperlink" Target="http://stackoverflow.com/questions/20283098/what-is-the-difference-between-javascript-and-jquery" TargetMode="External"/><Relationship Id="rId5" Type="http://schemas.openxmlformats.org/officeDocument/2006/relationships/hyperlink" Target="https://docs.angularjs.org/guide/" TargetMode="External"/><Relationship Id="rId6" Type="http://schemas.openxmlformats.org/officeDocument/2006/relationships/hyperlink" Target="https://en.wikipedia.org/wiki/Model%E2%80%93view%E2%80%93controll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238125" y="1790700"/>
            <a:ext cx="8222100" cy="933600"/>
          </a:xfrm>
          <a:prstGeom prst="rect">
            <a:avLst/>
          </a:prstGeom>
        </p:spPr>
        <p:txBody>
          <a:bodyPr anchorCtr="0" anchor="b" bIns="91425" lIns="91425" rIns="91425" tIns="91425">
            <a:noAutofit/>
          </a:bodyPr>
          <a:lstStyle/>
          <a:p>
            <a:pPr lvl="0">
              <a:spcBef>
                <a:spcPts val="0"/>
              </a:spcBef>
              <a:buNone/>
            </a:pPr>
            <a:r>
              <a:rPr lang="en" sz="3600"/>
              <a:t>The MEAN Stack: How MongoDB, Express, Angular, and Node communicate to form a single-page web application</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rPr lang="en"/>
              <a:t>Ben Bae, Jason Liu, Sujay Ratna, and Daniel Yang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AngularJS</a:t>
            </a:r>
          </a:p>
        </p:txBody>
      </p:sp>
      <p:sp>
        <p:nvSpPr>
          <p:cNvPr id="123" name="Shape 123"/>
          <p:cNvSpPr txBox="1"/>
          <p:nvPr>
            <p:ph idx="1" type="body"/>
          </p:nvPr>
        </p:nvSpPr>
        <p:spPr>
          <a:xfrm>
            <a:off x="471900" y="1919075"/>
            <a:ext cx="8222100" cy="32244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har char="-"/>
            </a:pPr>
            <a:r>
              <a:rPr lang="en"/>
              <a:t>Javascript framework that deals with data in the front end.</a:t>
            </a:r>
          </a:p>
          <a:p>
            <a:pPr indent="-228600" lvl="0" marL="457200" rtl="0">
              <a:spcBef>
                <a:spcPts val="0"/>
              </a:spcBef>
              <a:buChar char="-"/>
            </a:pPr>
            <a:r>
              <a:rPr lang="en"/>
              <a:t>an application framework consists of a software framework used by software developers to implement the standard structure of an application</a:t>
            </a:r>
          </a:p>
          <a:p>
            <a:pPr indent="-228600" lvl="0" marL="457200" rtl="0">
              <a:spcBef>
                <a:spcPts val="0"/>
              </a:spcBef>
              <a:buChar char="-"/>
            </a:pPr>
            <a:r>
              <a:rPr lang="en"/>
              <a:t>AJAX: set of </a:t>
            </a:r>
            <a:r>
              <a:rPr lang="en">
                <a:hlinkClick r:id="rId3"/>
              </a:rPr>
              <a:t>web development</a:t>
            </a:r>
            <a:r>
              <a:rPr lang="en"/>
              <a:t> techniques using many web technologies on the </a:t>
            </a:r>
            <a:r>
              <a:rPr lang="en">
                <a:hlinkClick r:id="rId4"/>
              </a:rPr>
              <a:t>client-side</a:t>
            </a:r>
            <a:r>
              <a:rPr lang="en"/>
              <a:t> to create </a:t>
            </a:r>
            <a:r>
              <a:rPr lang="en">
                <a:hlinkClick r:id="rId5"/>
              </a:rPr>
              <a:t>asynchronous</a:t>
            </a:r>
            <a:r>
              <a:rPr lang="en"/>
              <a:t> </a:t>
            </a:r>
            <a:r>
              <a:rPr lang="en">
                <a:hlinkClick r:id="rId6"/>
              </a:rPr>
              <a:t>Web applications</a:t>
            </a:r>
            <a:r>
              <a:rPr lang="en"/>
              <a:t>.</a:t>
            </a:r>
          </a:p>
          <a:p>
            <a:pPr indent="-228600" lvl="0" marL="457200" rtl="0">
              <a:spcBef>
                <a:spcPts val="0"/>
              </a:spcBef>
              <a:buChar char="-"/>
            </a:pPr>
            <a:r>
              <a:rPr lang="en"/>
              <a:t>Templates: written with HTML that contains Angular-specific elements and attributes, combination of model and controller</a:t>
            </a:r>
          </a:p>
          <a:p>
            <a:pPr lvl="0" rtl="0">
              <a:spcBef>
                <a:spcPts val="0"/>
              </a:spcBef>
              <a:buNone/>
            </a:pPr>
            <a:r>
              <a:t/>
            </a:r>
            <a:endParaRPr sz="140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Why use Angular?</a:t>
            </a:r>
          </a:p>
        </p:txBody>
      </p:sp>
      <p:sp>
        <p:nvSpPr>
          <p:cNvPr id="129" name="Shape 129"/>
          <p:cNvSpPr txBox="1"/>
          <p:nvPr>
            <p:ph idx="1" type="body"/>
          </p:nvPr>
        </p:nvSpPr>
        <p:spPr>
          <a:xfrm>
            <a:off x="471900" y="1705225"/>
            <a:ext cx="8222100" cy="2710200"/>
          </a:xfrm>
          <a:prstGeom prst="rect">
            <a:avLst/>
          </a:prstGeom>
        </p:spPr>
        <p:txBody>
          <a:bodyPr anchorCtr="0" anchor="t" bIns="91425" lIns="91425" rIns="91425" tIns="91425">
            <a:noAutofit/>
          </a:bodyPr>
          <a:lstStyle/>
          <a:p>
            <a:pPr lvl="0" rtl="0">
              <a:lnSpc>
                <a:spcPct val="100000"/>
              </a:lnSpc>
              <a:spcBef>
                <a:spcPts val="0"/>
              </a:spcBef>
              <a:buNone/>
            </a:pPr>
            <a:r>
              <a:rPr lang="en"/>
              <a:t>uses HTML to define the app’s user interface</a:t>
            </a:r>
          </a:p>
          <a:p>
            <a:pPr lvl="0" rtl="0">
              <a:lnSpc>
                <a:spcPct val="100000"/>
              </a:lnSpc>
              <a:spcBef>
                <a:spcPts val="0"/>
              </a:spcBef>
              <a:buNone/>
            </a:pPr>
            <a:r>
              <a:rPr lang="en"/>
              <a:t>Data models are plain old JavaScript objects</a:t>
            </a:r>
          </a:p>
          <a:p>
            <a:pPr lvl="0">
              <a:lnSpc>
                <a:spcPct val="100000"/>
              </a:lnSpc>
              <a:spcBef>
                <a:spcPts val="0"/>
              </a:spcBef>
              <a:spcAft>
                <a:spcPts val="0"/>
              </a:spcAft>
              <a:buNone/>
            </a:pPr>
            <a:r>
              <a:rPr lang="en"/>
              <a:t>Utilizes Two Way Data Binding</a:t>
            </a:r>
          </a:p>
          <a:p>
            <a:pPr indent="-228600" lvl="0" marL="457200">
              <a:lnSpc>
                <a:spcPct val="100000"/>
              </a:lnSpc>
              <a:spcBef>
                <a:spcPts val="0"/>
              </a:spcBef>
              <a:spcAft>
                <a:spcPts val="0"/>
              </a:spcAft>
              <a:buChar char="-"/>
            </a:pPr>
            <a:r>
              <a:rPr lang="en"/>
              <a:t>In One Way data binding, webpage templates and data are compiled on server, sent to browser</a:t>
            </a:r>
          </a:p>
          <a:p>
            <a:pPr indent="-228600" lvl="0" marL="457200">
              <a:lnSpc>
                <a:spcPct val="100000"/>
              </a:lnSpc>
              <a:spcBef>
                <a:spcPts val="0"/>
              </a:spcBef>
              <a:buChar char="-"/>
            </a:pPr>
            <a:r>
              <a:rPr lang="en"/>
              <a:t>In Two Way data binding, Browser compiles the web page template and data together. The webpage and the data can then update each other automatically. </a:t>
            </a:r>
          </a:p>
          <a:p>
            <a:pPr indent="-228600" lvl="0" marL="457200">
              <a:lnSpc>
                <a:spcPct val="100000"/>
              </a:lnSpc>
              <a:spcBef>
                <a:spcPts val="0"/>
              </a:spcBef>
              <a:buChar char="-"/>
            </a:pPr>
            <a:r>
              <a:rPr lang="en"/>
              <a:t>Web application never has to be reloaded. Results in a Single Page Application</a:t>
            </a:r>
          </a:p>
        </p:txBody>
      </p:sp>
      <p:pic>
        <p:nvPicPr>
          <p:cNvPr id="130" name="Shape 130"/>
          <p:cNvPicPr preferRelativeResize="0"/>
          <p:nvPr/>
        </p:nvPicPr>
        <p:blipFill>
          <a:blip r:embed="rId3">
            <a:alphaModFix/>
          </a:blip>
          <a:stretch>
            <a:fillRect/>
          </a:stretch>
        </p:blipFill>
        <p:spPr>
          <a:xfrm>
            <a:off x="5135100" y="393049"/>
            <a:ext cx="3508675" cy="2581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Express</a:t>
            </a:r>
          </a:p>
        </p:txBody>
      </p:sp>
      <p:sp>
        <p:nvSpPr>
          <p:cNvPr id="136" name="Shape 136"/>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a:spcBef>
                <a:spcPts val="0"/>
              </a:spcBef>
              <a:buChar char="-"/>
            </a:pPr>
            <a:r>
              <a:rPr lang="en"/>
              <a:t>Acts as backend framework for Node.js (organizes app into MVC)</a:t>
            </a:r>
          </a:p>
          <a:p>
            <a:pPr indent="-228600" lvl="0" marL="457200" rtl="0">
              <a:spcBef>
                <a:spcPts val="0"/>
              </a:spcBef>
              <a:buChar char="-"/>
            </a:pPr>
            <a:r>
              <a:rPr lang="en"/>
              <a:t>Sets up web server and gathers requests made by clients</a:t>
            </a:r>
          </a:p>
          <a:p>
            <a:pPr indent="-228600" lvl="1" marL="914400">
              <a:spcBef>
                <a:spcPts val="0"/>
              </a:spcBef>
              <a:buChar char="-"/>
            </a:pPr>
            <a:r>
              <a:rPr lang="en" sz="1800"/>
              <a:t>Returns responses to these clients</a:t>
            </a:r>
          </a:p>
          <a:p>
            <a:pPr indent="-228600" lvl="0" marL="457200" rtl="0">
              <a:spcBef>
                <a:spcPts val="0"/>
              </a:spcBef>
              <a:buChar char="-"/>
            </a:pPr>
            <a:r>
              <a:rPr lang="en"/>
              <a:t>Handles cookies, parsing the request body, forming the response and handling routes.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Node.js</a:t>
            </a:r>
          </a:p>
        </p:txBody>
      </p:sp>
      <p:sp>
        <p:nvSpPr>
          <p:cNvPr id="142" name="Shape 142"/>
          <p:cNvSpPr txBox="1"/>
          <p:nvPr>
            <p:ph idx="1" type="body"/>
          </p:nvPr>
        </p:nvSpPr>
        <p:spPr>
          <a:xfrm>
            <a:off x="471900" y="1919075"/>
            <a:ext cx="8222100" cy="3224400"/>
          </a:xfrm>
          <a:prstGeom prst="rect">
            <a:avLst/>
          </a:prstGeom>
        </p:spPr>
        <p:txBody>
          <a:bodyPr anchorCtr="0" anchor="t" bIns="91425" lIns="91425" rIns="91425" tIns="91425">
            <a:noAutofit/>
          </a:bodyPr>
          <a:lstStyle/>
          <a:p>
            <a:pPr lvl="0">
              <a:spcBef>
                <a:spcPts val="0"/>
              </a:spcBef>
              <a:buNone/>
            </a:pPr>
            <a:r>
              <a:rPr lang="en"/>
              <a:t>Software Platform</a:t>
            </a:r>
          </a:p>
          <a:p>
            <a:pPr indent="-228600" lvl="0" marL="457200" rtl="0">
              <a:spcBef>
                <a:spcPts val="0"/>
              </a:spcBef>
              <a:buChar char="-"/>
            </a:pPr>
            <a:r>
              <a:rPr lang="en"/>
              <a:t>Allows developers to create web server and build applications on top of it</a:t>
            </a:r>
          </a:p>
          <a:p>
            <a:pPr indent="-228600" lvl="0" marL="457200" rtl="0">
              <a:spcBef>
                <a:spcPts val="0"/>
              </a:spcBef>
              <a:buChar char="-"/>
            </a:pPr>
            <a:r>
              <a:rPr lang="en"/>
              <a:t>Contains built in HTTP server library</a:t>
            </a:r>
          </a:p>
          <a:p>
            <a:pPr indent="-228600" lvl="0" marL="457200" rtl="0">
              <a:spcBef>
                <a:spcPts val="0"/>
              </a:spcBef>
              <a:buChar char="-"/>
            </a:pPr>
            <a:r>
              <a:rPr lang="en"/>
              <a:t>No separate web server program required</a:t>
            </a:r>
          </a:p>
          <a:p>
            <a:pPr indent="-228600" lvl="0" marL="457200" rtl="0">
              <a:spcBef>
                <a:spcPts val="0"/>
              </a:spcBef>
              <a:buChar char="-"/>
            </a:pPr>
            <a:r>
              <a:rPr lang="en"/>
              <a:t>Asynchronous Callbacks</a:t>
            </a:r>
          </a:p>
          <a:p>
            <a:pPr indent="-228600" lvl="1" marL="914400" rtl="0">
              <a:spcBef>
                <a:spcPts val="0"/>
              </a:spcBef>
              <a:buChar char="-"/>
            </a:pPr>
            <a:r>
              <a:rPr lang="en"/>
              <a:t>Before, programs would have synchronous code, meaning if a function took a long time, every function written after that line of code would have to wait. </a:t>
            </a:r>
          </a:p>
          <a:p>
            <a:pPr indent="-228600" lvl="1" marL="914400" rtl="0">
              <a:spcBef>
                <a:spcPts val="0"/>
              </a:spcBef>
              <a:buChar char="-"/>
            </a:pPr>
            <a:r>
              <a:rPr lang="en"/>
              <a:t>With Node.js, “blocks” are prevented. </a:t>
            </a:r>
          </a:p>
          <a:p>
            <a:pPr indent="-228600" lvl="1" marL="914400" rtl="0">
              <a:spcBef>
                <a:spcPts val="0"/>
              </a:spcBef>
              <a:buChar char="-"/>
            </a:pPr>
            <a:r>
              <a:rPr lang="en"/>
              <a:t>If a function is taking a long time, the program will move to other lines of code below, without the initial function actually finishing.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Data Flow</a:t>
            </a:r>
          </a:p>
        </p:txBody>
      </p:sp>
      <p:sp>
        <p:nvSpPr>
          <p:cNvPr id="148" name="Shape 14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sujay</a:t>
            </a:r>
          </a:p>
        </p:txBody>
      </p:sp>
      <p:pic>
        <p:nvPicPr>
          <p:cNvPr id="149" name="Shape 149"/>
          <p:cNvPicPr preferRelativeResize="0"/>
          <p:nvPr/>
        </p:nvPicPr>
        <p:blipFill rotWithShape="1">
          <a:blip r:embed="rId3">
            <a:alphaModFix/>
          </a:blip>
          <a:srcRect b="0" l="0" r="0" t="11221"/>
          <a:stretch/>
        </p:blipFill>
        <p:spPr>
          <a:xfrm>
            <a:off x="0" y="1693250"/>
            <a:ext cx="5610225" cy="3450249"/>
          </a:xfrm>
          <a:prstGeom prst="rect">
            <a:avLst/>
          </a:prstGeom>
          <a:noFill/>
          <a:ln>
            <a:noFill/>
          </a:ln>
        </p:spPr>
      </p:pic>
      <p:sp>
        <p:nvSpPr>
          <p:cNvPr id="150" name="Shape 150"/>
          <p:cNvSpPr txBox="1"/>
          <p:nvPr/>
        </p:nvSpPr>
        <p:spPr>
          <a:xfrm>
            <a:off x="5818800" y="1924600"/>
            <a:ext cx="2971200" cy="821700"/>
          </a:xfrm>
          <a:prstGeom prst="rect">
            <a:avLst/>
          </a:prstGeom>
          <a:noFill/>
          <a:ln>
            <a:noFill/>
          </a:ln>
        </p:spPr>
        <p:txBody>
          <a:bodyPr anchorCtr="0" anchor="t" bIns="91425" lIns="91425" rIns="91425" tIns="91425">
            <a:noAutofit/>
          </a:bodyPr>
          <a:lstStyle/>
          <a:p>
            <a:pPr indent="-228600" lvl="0" marL="457200">
              <a:spcBef>
                <a:spcPts val="0"/>
              </a:spcBef>
              <a:buChar char="-"/>
            </a:pPr>
            <a:r>
              <a:rPr lang="en"/>
              <a:t>HTML rendering, Decorative JavaScript, HTML Generation</a:t>
            </a:r>
          </a:p>
        </p:txBody>
      </p:sp>
      <p:sp>
        <p:nvSpPr>
          <p:cNvPr id="151" name="Shape 151"/>
          <p:cNvSpPr txBox="1"/>
          <p:nvPr/>
        </p:nvSpPr>
        <p:spPr>
          <a:xfrm>
            <a:off x="5695000" y="3196400"/>
            <a:ext cx="3399000" cy="461400"/>
          </a:xfrm>
          <a:prstGeom prst="rect">
            <a:avLst/>
          </a:prstGeom>
          <a:noFill/>
          <a:ln>
            <a:noFill/>
          </a:ln>
        </p:spPr>
        <p:txBody>
          <a:bodyPr anchorCtr="0" anchor="t" bIns="91425" lIns="91425" rIns="91425" tIns="91425">
            <a:noAutofit/>
          </a:bodyPr>
          <a:lstStyle/>
          <a:p>
            <a:pPr indent="-228600" lvl="0" marL="457200">
              <a:spcBef>
                <a:spcPts val="0"/>
              </a:spcBef>
              <a:buChar char="-"/>
            </a:pPr>
            <a:r>
              <a:rPr lang="en"/>
              <a:t>Authentication, Authorization, Validation</a:t>
            </a:r>
          </a:p>
        </p:txBody>
      </p:sp>
      <p:sp>
        <p:nvSpPr>
          <p:cNvPr id="152" name="Shape 152"/>
          <p:cNvSpPr txBox="1"/>
          <p:nvPr/>
        </p:nvSpPr>
        <p:spPr>
          <a:xfrm>
            <a:off x="5785025" y="4276875"/>
            <a:ext cx="3005100" cy="461400"/>
          </a:xfrm>
          <a:prstGeom prst="rect">
            <a:avLst/>
          </a:prstGeom>
          <a:noFill/>
          <a:ln>
            <a:noFill/>
          </a:ln>
        </p:spPr>
        <p:txBody>
          <a:bodyPr anchorCtr="0" anchor="t" bIns="91425" lIns="91425" rIns="91425" tIns="91425">
            <a:noAutofit/>
          </a:bodyPr>
          <a:lstStyle/>
          <a:p>
            <a:pPr indent="-228600" lvl="0" marL="457200">
              <a:spcBef>
                <a:spcPts val="0"/>
              </a:spcBef>
              <a:buChar char="-"/>
            </a:pPr>
            <a:r>
              <a:rPr lang="en"/>
              <a:t>Data storage and retrieval</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MVC Architecture</a:t>
            </a:r>
          </a:p>
        </p:txBody>
      </p:sp>
      <p:sp>
        <p:nvSpPr>
          <p:cNvPr id="158" name="Shape 158"/>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buChar char="-"/>
            </a:pPr>
            <a:r>
              <a:rPr lang="en"/>
              <a:t>Client sends request into application</a:t>
            </a:r>
          </a:p>
          <a:p>
            <a:pPr indent="-228600" lvl="0" marL="457200" rtl="0">
              <a:spcBef>
                <a:spcPts val="0"/>
              </a:spcBef>
              <a:buChar char="-"/>
            </a:pPr>
            <a:r>
              <a:rPr lang="en"/>
              <a:t>Request is sent to a controller</a:t>
            </a:r>
          </a:p>
          <a:p>
            <a:pPr indent="-228600" lvl="0" marL="457200" rtl="0">
              <a:spcBef>
                <a:spcPts val="0"/>
              </a:spcBef>
              <a:buChar char="-"/>
            </a:pPr>
            <a:r>
              <a:rPr lang="en"/>
              <a:t>Controller sends request to model</a:t>
            </a:r>
          </a:p>
          <a:p>
            <a:pPr indent="-228600" lvl="0" marL="457200" rtl="0">
              <a:spcBef>
                <a:spcPts val="0"/>
              </a:spcBef>
              <a:buChar char="-"/>
            </a:pPr>
            <a:r>
              <a:rPr lang="en"/>
              <a:t>Model sends back data to controller</a:t>
            </a:r>
          </a:p>
          <a:p>
            <a:pPr indent="-228600" lvl="0" marL="457200">
              <a:spcBef>
                <a:spcPts val="0"/>
              </a:spcBef>
              <a:buChar char="-"/>
            </a:pPr>
            <a:r>
              <a:rPr lang="en"/>
              <a:t>Controller sends data for client to view</a:t>
            </a:r>
          </a:p>
        </p:txBody>
      </p:sp>
      <p:pic>
        <p:nvPicPr>
          <p:cNvPr id="159" name="Shape 159"/>
          <p:cNvPicPr preferRelativeResize="0"/>
          <p:nvPr/>
        </p:nvPicPr>
        <p:blipFill>
          <a:blip r:embed="rId4">
            <a:alphaModFix/>
          </a:blip>
          <a:stretch>
            <a:fillRect/>
          </a:stretch>
        </p:blipFill>
        <p:spPr>
          <a:xfrm>
            <a:off x="6204727" y="314975"/>
            <a:ext cx="2489272" cy="2738199"/>
          </a:xfrm>
          <a:prstGeom prst="rect">
            <a:avLst/>
          </a:prstGeom>
          <a:noFill/>
          <a:ln>
            <a:noFill/>
          </a:ln>
        </p:spPr>
      </p:pic>
      <p:pic>
        <p:nvPicPr>
          <p:cNvPr id="160" name="Shape 160"/>
          <p:cNvPicPr preferRelativeResize="0"/>
          <p:nvPr/>
        </p:nvPicPr>
        <p:blipFill>
          <a:blip r:embed="rId5">
            <a:alphaModFix/>
          </a:blip>
          <a:stretch>
            <a:fillRect/>
          </a:stretch>
        </p:blipFill>
        <p:spPr>
          <a:xfrm>
            <a:off x="5540125" y="3053175"/>
            <a:ext cx="3497823" cy="1966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Explaining through example</a:t>
            </a:r>
          </a:p>
        </p:txBody>
      </p:sp>
      <p:sp>
        <p:nvSpPr>
          <p:cNvPr id="166" name="Shape 16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In terminal:</a:t>
            </a:r>
          </a:p>
          <a:p>
            <a:pPr indent="-228600" lvl="0" marL="457200" rtl="0">
              <a:spcBef>
                <a:spcPts val="0"/>
              </a:spcBef>
              <a:buChar char="-"/>
            </a:pPr>
            <a:r>
              <a:rPr lang="en"/>
              <a:t>Express nameOfApp</a:t>
            </a:r>
          </a:p>
          <a:p>
            <a:pPr indent="-228600" lvl="0" marL="457200" rtl="0">
              <a:spcBef>
                <a:spcPts val="0"/>
              </a:spcBef>
              <a:buChar char="-"/>
            </a:pPr>
            <a:r>
              <a:rPr lang="en"/>
              <a:t>Cd nameOfApp</a:t>
            </a:r>
          </a:p>
          <a:p>
            <a:pPr indent="-228600" lvl="0" marL="457200">
              <a:spcBef>
                <a:spcPts val="0"/>
              </a:spcBef>
              <a:buChar char="-"/>
            </a:pPr>
            <a:r>
              <a:rPr lang="en"/>
              <a:t>Npm install</a:t>
            </a:r>
          </a:p>
        </p:txBody>
      </p:sp>
      <p:pic>
        <p:nvPicPr>
          <p:cNvPr descr="terminal.png" id="167" name="Shape 167"/>
          <p:cNvPicPr preferRelativeResize="0"/>
          <p:nvPr/>
        </p:nvPicPr>
        <p:blipFill>
          <a:blip r:embed="rId3">
            <a:alphaModFix/>
          </a:blip>
          <a:stretch>
            <a:fillRect/>
          </a:stretch>
        </p:blipFill>
        <p:spPr>
          <a:xfrm>
            <a:off x="3561475" y="1794175"/>
            <a:ext cx="2395100" cy="3193474"/>
          </a:xfrm>
          <a:prstGeom prst="rect">
            <a:avLst/>
          </a:prstGeom>
          <a:noFill/>
          <a:ln>
            <a:noFill/>
          </a:ln>
        </p:spPr>
      </p:pic>
      <p:pic>
        <p:nvPicPr>
          <p:cNvPr descr="terminal1.png" id="168" name="Shape 168"/>
          <p:cNvPicPr preferRelativeResize="0"/>
          <p:nvPr/>
        </p:nvPicPr>
        <p:blipFill>
          <a:blip r:embed="rId4">
            <a:alphaModFix/>
          </a:blip>
          <a:stretch>
            <a:fillRect/>
          </a:stretch>
        </p:blipFill>
        <p:spPr>
          <a:xfrm>
            <a:off x="6086045" y="1919070"/>
            <a:ext cx="2193274" cy="31306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Explaining through example</a:t>
            </a:r>
          </a:p>
        </p:txBody>
      </p:sp>
      <p:sp>
        <p:nvSpPr>
          <p:cNvPr id="174" name="Shape 174"/>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buChar char="-"/>
            </a:pPr>
            <a:r>
              <a:rPr lang="en"/>
              <a:t>Npm start</a:t>
            </a:r>
          </a:p>
          <a:p>
            <a:pPr lvl="0">
              <a:spcBef>
                <a:spcPts val="0"/>
              </a:spcBef>
              <a:buNone/>
            </a:pPr>
            <a:r>
              <a:t/>
            </a:r>
            <a:endParaRPr/>
          </a:p>
        </p:txBody>
      </p:sp>
      <p:pic>
        <p:nvPicPr>
          <p:cNvPr descr="terminal1.png" id="175" name="Shape 175"/>
          <p:cNvPicPr preferRelativeResize="0"/>
          <p:nvPr/>
        </p:nvPicPr>
        <p:blipFill>
          <a:blip r:embed="rId3">
            <a:alphaModFix/>
          </a:blip>
          <a:stretch>
            <a:fillRect/>
          </a:stretch>
        </p:blipFill>
        <p:spPr>
          <a:xfrm>
            <a:off x="3993450" y="1919075"/>
            <a:ext cx="5067300" cy="1657350"/>
          </a:xfrm>
          <a:prstGeom prst="rect">
            <a:avLst/>
          </a:prstGeom>
          <a:noFill/>
          <a:ln>
            <a:noFill/>
          </a:ln>
        </p:spPr>
      </p:pic>
      <p:pic>
        <p:nvPicPr>
          <p:cNvPr descr="terminal1.png" id="176" name="Shape 176"/>
          <p:cNvPicPr preferRelativeResize="0"/>
          <p:nvPr/>
        </p:nvPicPr>
        <p:blipFill>
          <a:blip r:embed="rId4">
            <a:alphaModFix/>
          </a:blip>
          <a:stretch>
            <a:fillRect/>
          </a:stretch>
        </p:blipFill>
        <p:spPr>
          <a:xfrm>
            <a:off x="179696" y="2650996"/>
            <a:ext cx="3689078" cy="2391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Looking at directories</a:t>
            </a:r>
          </a:p>
        </p:txBody>
      </p:sp>
      <p:sp>
        <p:nvSpPr>
          <p:cNvPr id="182" name="Shape 182"/>
          <p:cNvSpPr txBox="1"/>
          <p:nvPr>
            <p:ph idx="1" type="body"/>
          </p:nvPr>
        </p:nvSpPr>
        <p:spPr>
          <a:xfrm>
            <a:off x="327025" y="1908725"/>
            <a:ext cx="4688400" cy="2710200"/>
          </a:xfrm>
          <a:prstGeom prst="rect">
            <a:avLst/>
          </a:prstGeom>
        </p:spPr>
        <p:txBody>
          <a:bodyPr anchorCtr="0" anchor="t" bIns="91425" lIns="91425" rIns="91425" tIns="91425">
            <a:noAutofit/>
          </a:bodyPr>
          <a:lstStyle/>
          <a:p>
            <a:pPr indent="-228600" lvl="0" marL="457200" rtl="0">
              <a:lnSpc>
                <a:spcPct val="100000"/>
              </a:lnSpc>
              <a:spcBef>
                <a:spcPts val="0"/>
              </a:spcBef>
              <a:buChar char="-"/>
            </a:pPr>
            <a:r>
              <a:rPr lang="en"/>
              <a:t>Bin is where start-up scripts are located, including which port to run on</a:t>
            </a:r>
          </a:p>
          <a:p>
            <a:pPr indent="-228600" lvl="0" marL="457200" rtl="0">
              <a:lnSpc>
                <a:spcPct val="100000"/>
              </a:lnSpc>
              <a:spcBef>
                <a:spcPts val="0"/>
              </a:spcBef>
              <a:buChar char="-"/>
            </a:pPr>
            <a:r>
              <a:rPr lang="en"/>
              <a:t>Public is where styling and images are stored.</a:t>
            </a:r>
          </a:p>
          <a:p>
            <a:pPr indent="-228600" lvl="0" marL="457200" rtl="0">
              <a:lnSpc>
                <a:spcPct val="100000"/>
              </a:lnSpc>
              <a:spcBef>
                <a:spcPts val="0"/>
              </a:spcBef>
              <a:buChar char="-"/>
            </a:pPr>
            <a:r>
              <a:rPr lang="en"/>
              <a:t>Routes are where additional functions are routed to the webpage.</a:t>
            </a:r>
          </a:p>
          <a:p>
            <a:pPr indent="-228600" lvl="0" marL="457200" rtl="0">
              <a:lnSpc>
                <a:spcPct val="100000"/>
              </a:lnSpc>
              <a:spcBef>
                <a:spcPts val="0"/>
              </a:spcBef>
              <a:buChar char="-"/>
            </a:pPr>
            <a:r>
              <a:rPr lang="en"/>
              <a:t>Views are where instructions for what the user views are stored.</a:t>
            </a:r>
          </a:p>
        </p:txBody>
      </p:sp>
      <p:pic>
        <p:nvPicPr>
          <p:cNvPr descr="terminal1.png" id="183" name="Shape 183"/>
          <p:cNvPicPr preferRelativeResize="0"/>
          <p:nvPr/>
        </p:nvPicPr>
        <p:blipFill>
          <a:blip r:embed="rId3">
            <a:alphaModFix/>
          </a:blip>
          <a:stretch>
            <a:fillRect/>
          </a:stretch>
        </p:blipFill>
        <p:spPr>
          <a:xfrm>
            <a:off x="5160212" y="689250"/>
            <a:ext cx="3648075" cy="4076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Views Folder</a:t>
            </a:r>
          </a:p>
        </p:txBody>
      </p:sp>
      <p:sp>
        <p:nvSpPr>
          <p:cNvPr id="189" name="Shape 189"/>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a:spcBef>
                <a:spcPts val="0"/>
              </a:spcBef>
              <a:buChar char="-"/>
            </a:pPr>
            <a:r>
              <a:rPr lang="en"/>
              <a:t>Contains all the “pages” that the client will see on the web browser</a:t>
            </a:r>
          </a:p>
          <a:p>
            <a:pPr lvl="0">
              <a:spcBef>
                <a:spcPts val="0"/>
              </a:spcBef>
              <a:buNone/>
            </a:pPr>
            <a:r>
              <a:t/>
            </a:r>
            <a:endParaRPr/>
          </a:p>
          <a:p>
            <a:pPr lvl="0">
              <a:spcBef>
                <a:spcPts val="0"/>
              </a:spcBef>
              <a:buNone/>
            </a:pPr>
            <a:r>
              <a:t/>
            </a:r>
            <a:endParaRPr/>
          </a:p>
          <a:p>
            <a:pPr lvl="0">
              <a:spcBef>
                <a:spcPts val="0"/>
              </a:spcBef>
              <a:buNone/>
            </a:pPr>
            <a:r>
              <a:t/>
            </a:r>
            <a:endParaRPr/>
          </a:p>
        </p:txBody>
      </p:sp>
      <p:pic>
        <p:nvPicPr>
          <p:cNvPr descr="terminal1.png" id="190" name="Shape 190"/>
          <p:cNvPicPr preferRelativeResize="0"/>
          <p:nvPr/>
        </p:nvPicPr>
        <p:blipFill>
          <a:blip r:embed="rId3">
            <a:alphaModFix/>
          </a:blip>
          <a:stretch>
            <a:fillRect/>
          </a:stretch>
        </p:blipFill>
        <p:spPr>
          <a:xfrm>
            <a:off x="5298726" y="85200"/>
            <a:ext cx="3105499" cy="1485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Overview</a:t>
            </a:r>
          </a:p>
        </p:txBody>
      </p:sp>
      <p:sp>
        <p:nvSpPr>
          <p:cNvPr id="74" name="Shape 74"/>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a:spcBef>
                <a:spcPts val="0"/>
              </a:spcBef>
              <a:buChar char="-"/>
            </a:pPr>
            <a:r>
              <a:rPr lang="en"/>
              <a:t>History &amp; definition</a:t>
            </a:r>
          </a:p>
          <a:p>
            <a:pPr indent="-228600" lvl="0" marL="457200">
              <a:spcBef>
                <a:spcPts val="0"/>
              </a:spcBef>
              <a:buChar char="-"/>
            </a:pPr>
            <a:r>
              <a:rPr lang="en"/>
              <a:t>Benefits of MEAN</a:t>
            </a:r>
          </a:p>
          <a:p>
            <a:pPr indent="-228600" lvl="0" marL="457200">
              <a:spcBef>
                <a:spcPts val="0"/>
              </a:spcBef>
              <a:buChar char="-"/>
            </a:pPr>
            <a:r>
              <a:rPr lang="en"/>
              <a:t>MongoDB</a:t>
            </a:r>
          </a:p>
          <a:p>
            <a:pPr indent="-228600" lvl="0" marL="457200">
              <a:spcBef>
                <a:spcPts val="0"/>
              </a:spcBef>
              <a:buChar char="-"/>
            </a:pPr>
            <a:r>
              <a:rPr lang="en"/>
              <a:t>Express JS</a:t>
            </a:r>
          </a:p>
          <a:p>
            <a:pPr indent="-228600" lvl="0" marL="457200">
              <a:spcBef>
                <a:spcPts val="0"/>
              </a:spcBef>
              <a:buChar char="-"/>
            </a:pPr>
            <a:r>
              <a:rPr lang="en"/>
              <a:t>Angular JS/SPA</a:t>
            </a:r>
          </a:p>
          <a:p>
            <a:pPr indent="-228600" lvl="0" marL="457200">
              <a:spcBef>
                <a:spcPts val="0"/>
              </a:spcBef>
              <a:buChar char="-"/>
            </a:pPr>
            <a:r>
              <a:rPr lang="en"/>
              <a:t>Node JS</a:t>
            </a:r>
          </a:p>
          <a:p>
            <a:pPr indent="-228600" lvl="0" marL="457200" rtl="0">
              <a:spcBef>
                <a:spcPts val="0"/>
              </a:spcBef>
              <a:buChar char="-"/>
            </a:pPr>
            <a:r>
              <a:rPr lang="en"/>
              <a:t>MEAN Data Flow/MVC architecture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Routes Folder</a:t>
            </a:r>
          </a:p>
        </p:txBody>
      </p:sp>
      <p:sp>
        <p:nvSpPr>
          <p:cNvPr id="196" name="Shape 19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Contains “actions” to be carried out at a certain location within the web application. In other words, a “router” tells what function is to be carried out at a certain url. </a:t>
            </a:r>
          </a:p>
          <a:p>
            <a:pPr lvl="0">
              <a:spcBef>
                <a:spcPts val="0"/>
              </a:spcBef>
              <a:buNone/>
            </a:pPr>
            <a:r>
              <a:rPr lang="en"/>
              <a:t>Example. </a:t>
            </a:r>
          </a:p>
          <a:p>
            <a:pPr lvl="0">
              <a:spcBef>
                <a:spcPts val="0"/>
              </a:spcBef>
              <a:buNone/>
            </a:pPr>
            <a:r>
              <a:rPr lang="en">
                <a:solidFill>
                  <a:srgbClr val="000000"/>
                </a:solidFill>
                <a:highlight>
                  <a:srgbClr val="E4E4FF"/>
                </a:highlight>
                <a:latin typeface="Arial"/>
                <a:ea typeface="Arial"/>
                <a:cs typeface="Arial"/>
                <a:sym typeface="Arial"/>
              </a:rPr>
              <a:t>router</a:t>
            </a:r>
            <a:r>
              <a:rPr lang="en">
                <a:solidFill>
                  <a:srgbClr val="000000"/>
                </a:solidFill>
                <a:highlight>
                  <a:srgbClr val="FFFFFF"/>
                </a:highlight>
                <a:latin typeface="Arial"/>
                <a:ea typeface="Arial"/>
                <a:cs typeface="Arial"/>
                <a:sym typeface="Arial"/>
              </a:rPr>
              <a:t>.</a:t>
            </a:r>
            <a:r>
              <a:rPr lang="en">
                <a:solidFill>
                  <a:srgbClr val="7A7A43"/>
                </a:solidFill>
                <a:highlight>
                  <a:srgbClr val="FFFFFF"/>
                </a:highlight>
                <a:latin typeface="Arial"/>
                <a:ea typeface="Arial"/>
                <a:cs typeface="Arial"/>
                <a:sym typeface="Arial"/>
              </a:rPr>
              <a:t>post</a:t>
            </a:r>
            <a:r>
              <a:rPr lang="en">
                <a:solidFill>
                  <a:srgbClr val="000000"/>
                </a:solidFill>
                <a:highlight>
                  <a:srgbClr val="FFFFFF"/>
                </a:highlight>
                <a:latin typeface="Arial"/>
                <a:ea typeface="Arial"/>
                <a:cs typeface="Arial"/>
                <a:sym typeface="Arial"/>
              </a:rPr>
              <a:t>(</a:t>
            </a:r>
            <a:r>
              <a:rPr b="1" lang="en">
                <a:solidFill>
                  <a:srgbClr val="008000"/>
                </a:solidFill>
                <a:highlight>
                  <a:srgbClr val="FFFFFF"/>
                </a:highlight>
                <a:latin typeface="Arial"/>
                <a:ea typeface="Arial"/>
                <a:cs typeface="Arial"/>
                <a:sym typeface="Arial"/>
              </a:rPr>
              <a:t>'/locations'</a:t>
            </a:r>
            <a:r>
              <a:rPr lang="en">
                <a:solidFill>
                  <a:srgbClr val="000000"/>
                </a:solidFill>
                <a:highlight>
                  <a:srgbClr val="FFFFFF"/>
                </a:highlight>
                <a:latin typeface="Arial"/>
                <a:ea typeface="Arial"/>
                <a:cs typeface="Arial"/>
                <a:sym typeface="Arial"/>
              </a:rPr>
              <a:t>, </a:t>
            </a:r>
            <a:r>
              <a:rPr lang="en">
                <a:solidFill>
                  <a:srgbClr val="458383"/>
                </a:solidFill>
                <a:highlight>
                  <a:srgbClr val="FFFFFF"/>
                </a:highlight>
                <a:latin typeface="Arial"/>
                <a:ea typeface="Arial"/>
                <a:cs typeface="Arial"/>
                <a:sym typeface="Arial"/>
              </a:rPr>
              <a:t>ctrlLocations</a:t>
            </a:r>
            <a:r>
              <a:rPr lang="en">
                <a:solidFill>
                  <a:srgbClr val="000000"/>
                </a:solidFill>
                <a:highlight>
                  <a:srgbClr val="FFFFFF"/>
                </a:highlight>
                <a:latin typeface="Arial"/>
                <a:ea typeface="Arial"/>
                <a:cs typeface="Arial"/>
                <a:sym typeface="Arial"/>
              </a:rPr>
              <a:t>.</a:t>
            </a:r>
            <a:r>
              <a:rPr lang="en">
                <a:solidFill>
                  <a:srgbClr val="7A7A43"/>
                </a:solidFill>
                <a:highlight>
                  <a:srgbClr val="FFFFFF"/>
                </a:highlight>
                <a:latin typeface="Arial"/>
                <a:ea typeface="Arial"/>
                <a:cs typeface="Arial"/>
                <a:sym typeface="Arial"/>
              </a:rPr>
              <a:t>locationsCreate</a:t>
            </a:r>
            <a:r>
              <a:rPr lang="en">
                <a:solidFill>
                  <a:srgbClr val="000000"/>
                </a:solidFill>
                <a:highlight>
                  <a:srgbClr val="FFFFFF"/>
                </a:highlight>
                <a:latin typeface="Arial"/>
                <a:ea typeface="Arial"/>
                <a:cs typeface="Arial"/>
                <a:sym typeface="Arial"/>
              </a:rPr>
              <a:t>);</a:t>
            </a:r>
          </a:p>
          <a:p>
            <a:pPr lvl="0">
              <a:spcBef>
                <a:spcPts val="0"/>
              </a:spcBef>
              <a:buNone/>
            </a:pPr>
            <a:r>
              <a:rPr lang="en">
                <a:solidFill>
                  <a:srgbClr val="666666"/>
                </a:solidFill>
                <a:latin typeface="Arial"/>
                <a:ea typeface="Arial"/>
                <a:cs typeface="Arial"/>
                <a:sym typeface="Arial"/>
              </a:rPr>
              <a:t>Function locationsCreate would be carried out at localhost:3000/locations. </a:t>
            </a:r>
          </a:p>
          <a:p>
            <a:pPr lvl="0">
              <a:spcBef>
                <a:spcPts val="0"/>
              </a:spcBef>
              <a:buNone/>
            </a:pPr>
            <a:r>
              <a:t/>
            </a:r>
            <a:endParaRPr sz="1400">
              <a:solidFill>
                <a:srgbClr val="000000"/>
              </a:solidFill>
              <a:highlight>
                <a:srgbClr val="FFFFFF"/>
              </a:highlight>
              <a:latin typeface="Arial"/>
              <a:ea typeface="Arial"/>
              <a:cs typeface="Arial"/>
              <a:sym typeface="Arial"/>
            </a:endParaRPr>
          </a:p>
          <a:p>
            <a:pPr lvl="0">
              <a:spcBef>
                <a:spcPts val="0"/>
              </a:spcBef>
              <a:buNone/>
            </a:pPr>
            <a:r>
              <a:t/>
            </a:r>
            <a:endParaRPr/>
          </a:p>
          <a:p>
            <a:pPr lvl="0">
              <a:spcBef>
                <a:spcPts val="0"/>
              </a:spcBef>
              <a:buNone/>
            </a:pPr>
            <a:r>
              <a:t/>
            </a:r>
            <a:endParaRPr/>
          </a:p>
        </p:txBody>
      </p:sp>
      <p:pic>
        <p:nvPicPr>
          <p:cNvPr descr="terminal1.png" id="197" name="Shape 197"/>
          <p:cNvPicPr preferRelativeResize="0"/>
          <p:nvPr/>
        </p:nvPicPr>
        <p:blipFill>
          <a:blip r:embed="rId3">
            <a:alphaModFix/>
          </a:blip>
          <a:stretch>
            <a:fillRect/>
          </a:stretch>
        </p:blipFill>
        <p:spPr>
          <a:xfrm>
            <a:off x="4483900" y="397250"/>
            <a:ext cx="3536649" cy="9987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Controllers Folder</a:t>
            </a:r>
          </a:p>
        </p:txBody>
      </p:sp>
      <p:sp>
        <p:nvSpPr>
          <p:cNvPr id="203" name="Shape 20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sz="1400"/>
              <a:t>Routers link to controllers in order to carry out functions at a specific url.</a:t>
            </a:r>
          </a:p>
          <a:p>
            <a:pPr lvl="0">
              <a:spcBef>
                <a:spcPts val="0"/>
              </a:spcBef>
              <a:buNone/>
            </a:pPr>
            <a:r>
              <a:rPr lang="en" sz="1400"/>
              <a:t>Within the controller, all functions that will be carried out in the web applications are defined. </a:t>
            </a:r>
          </a:p>
          <a:p>
            <a:pPr lvl="0">
              <a:spcBef>
                <a:spcPts val="0"/>
              </a:spcBef>
              <a:buNone/>
            </a:pPr>
            <a:r>
              <a:rPr lang="en" sz="1400"/>
              <a:t>Important: Routers “require” controllers:</a:t>
            </a:r>
          </a:p>
          <a:p>
            <a:pPr lvl="0">
              <a:spcBef>
                <a:spcPts val="0"/>
              </a:spcBef>
              <a:buNone/>
            </a:pPr>
            <a:r>
              <a:rPr b="1" lang="en" sz="1400">
                <a:solidFill>
                  <a:srgbClr val="000080"/>
                </a:solidFill>
                <a:highlight>
                  <a:srgbClr val="FFFFFF"/>
                </a:highlight>
                <a:latin typeface="Arial"/>
                <a:ea typeface="Arial"/>
                <a:cs typeface="Arial"/>
                <a:sym typeface="Arial"/>
              </a:rPr>
              <a:t>var </a:t>
            </a:r>
            <a:r>
              <a:rPr lang="en" sz="1400">
                <a:solidFill>
                  <a:srgbClr val="458383"/>
                </a:solidFill>
                <a:highlight>
                  <a:srgbClr val="FFFFFF"/>
                </a:highlight>
                <a:latin typeface="Arial"/>
                <a:ea typeface="Arial"/>
                <a:cs typeface="Arial"/>
                <a:sym typeface="Arial"/>
              </a:rPr>
              <a:t>ctrlLocations </a:t>
            </a:r>
            <a:r>
              <a:rPr lang="en" sz="1400">
                <a:solidFill>
                  <a:srgbClr val="000000"/>
                </a:solidFill>
                <a:highlight>
                  <a:srgbClr val="FFFFFF"/>
                </a:highlight>
                <a:latin typeface="Arial"/>
                <a:ea typeface="Arial"/>
                <a:cs typeface="Arial"/>
                <a:sym typeface="Arial"/>
              </a:rPr>
              <a:t>= require(</a:t>
            </a:r>
            <a:r>
              <a:rPr b="1" lang="en" sz="1400">
                <a:solidFill>
                  <a:srgbClr val="008000"/>
                </a:solidFill>
                <a:highlight>
                  <a:srgbClr val="FFFFFF"/>
                </a:highlight>
                <a:latin typeface="Arial"/>
                <a:ea typeface="Arial"/>
                <a:cs typeface="Arial"/>
                <a:sym typeface="Arial"/>
              </a:rPr>
              <a:t>'../controllers/locations'</a:t>
            </a:r>
            <a:r>
              <a:rPr lang="en" sz="1400">
                <a:solidFill>
                  <a:srgbClr val="000000"/>
                </a:solidFill>
                <a:highlight>
                  <a:srgbClr val="FFFFFF"/>
                </a:highlight>
                <a:latin typeface="Arial"/>
                <a:ea typeface="Arial"/>
                <a:cs typeface="Arial"/>
                <a:sym typeface="Arial"/>
              </a:rPr>
              <a:t>);</a:t>
            </a:r>
          </a:p>
          <a:p>
            <a:pPr lvl="0">
              <a:spcBef>
                <a:spcPts val="0"/>
              </a:spcBef>
              <a:buNone/>
            </a:pPr>
            <a:r>
              <a:rPr lang="en" sz="1400">
                <a:solidFill>
                  <a:srgbClr val="666666"/>
                </a:solidFill>
                <a:latin typeface="Arial"/>
                <a:ea typeface="Arial"/>
                <a:cs typeface="Arial"/>
                <a:sym typeface="Arial"/>
              </a:rPr>
              <a:t>Here, the router file requires ctrlLocations, which is located within the “reviews” file inside of the “controllers” directory inside the project. </a:t>
            </a:r>
          </a:p>
          <a:p>
            <a:pPr lvl="0">
              <a:spcBef>
                <a:spcPts val="0"/>
              </a:spcBef>
              <a:buNone/>
            </a:pPr>
            <a:r>
              <a:t/>
            </a:r>
            <a:endParaRPr/>
          </a:p>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Conclusion</a:t>
            </a:r>
          </a:p>
        </p:txBody>
      </p:sp>
      <p:sp>
        <p:nvSpPr>
          <p:cNvPr id="209" name="Shape 20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MongoDB holds data, Angular.js responsible for front end that client sees, Node.js provides the back end processing within the webapp, while Express gathers outside requests and returns responses to the client. </a:t>
            </a:r>
          </a:p>
          <a:p>
            <a:pPr lvl="0">
              <a:spcBef>
                <a:spcPts val="0"/>
              </a:spcBef>
              <a:buNone/>
            </a:pPr>
            <a:r>
              <a:rPr lang="en"/>
              <a:t>MEAN stack utilizes MVC architecture</a:t>
            </a:r>
          </a:p>
          <a:p>
            <a:pPr lvl="0">
              <a:spcBef>
                <a:spcPts val="0"/>
              </a:spcBef>
              <a:buNone/>
            </a:pPr>
            <a:r>
              <a:rPr lang="en"/>
              <a:t>Angular allows the web application to become a dynamic, single page application that does not need reloads. </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References</a:t>
            </a:r>
          </a:p>
        </p:txBody>
      </p:sp>
      <p:sp>
        <p:nvSpPr>
          <p:cNvPr id="215" name="Shape 21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sz="1000"/>
              <a:t>“Getting MEAN” by Simon Holmes</a:t>
            </a:r>
          </a:p>
          <a:p>
            <a:pPr lvl="0">
              <a:spcBef>
                <a:spcPts val="0"/>
              </a:spcBef>
              <a:buNone/>
            </a:pPr>
            <a:r>
              <a:rPr lang="en" sz="1000"/>
              <a:t>“Express Application Generator” by ExpressJS</a:t>
            </a:r>
          </a:p>
          <a:p>
            <a:pPr lvl="0">
              <a:spcBef>
                <a:spcPts val="0"/>
              </a:spcBef>
              <a:buNone/>
            </a:pPr>
            <a:r>
              <a:rPr lang="en" sz="1000" u="sng">
                <a:solidFill>
                  <a:schemeClr val="hlink"/>
                </a:solidFill>
                <a:hlinkClick r:id="rId3"/>
              </a:rPr>
              <a:t>http://www.tutorialspoint.com//angularjs/angularjs_overview.htm</a:t>
            </a:r>
          </a:p>
          <a:p>
            <a:pPr lvl="0">
              <a:spcBef>
                <a:spcPts val="0"/>
              </a:spcBef>
              <a:buNone/>
            </a:pPr>
            <a:r>
              <a:rPr lang="en" sz="1000" u="sng">
                <a:solidFill>
                  <a:schemeClr val="hlink"/>
                </a:solidFill>
                <a:hlinkClick r:id="rId4"/>
              </a:rPr>
              <a:t>http://stackoverflow.com/questions/20283098/what-is-the-difference-between-javascript-and-jquery</a:t>
            </a:r>
          </a:p>
          <a:p>
            <a:pPr lvl="0">
              <a:spcBef>
                <a:spcPts val="0"/>
              </a:spcBef>
              <a:buNone/>
            </a:pPr>
            <a:r>
              <a:rPr lang="en" sz="1000" u="sng">
                <a:solidFill>
                  <a:schemeClr val="hlink"/>
                </a:solidFill>
                <a:hlinkClick r:id="rId5"/>
              </a:rPr>
              <a:t>https://docs.angularjs.org/guide/</a:t>
            </a:r>
          </a:p>
          <a:p>
            <a:pPr lvl="0">
              <a:spcBef>
                <a:spcPts val="0"/>
              </a:spcBef>
              <a:buNone/>
            </a:pPr>
            <a:r>
              <a:rPr lang="en" sz="1000" u="sng">
                <a:solidFill>
                  <a:schemeClr val="hlink"/>
                </a:solidFill>
                <a:hlinkClick r:id="rId6"/>
              </a:rPr>
              <a:t>https://en.wikipedia.org/wiki/Model%E2%80%93view%E2%80%93controller</a:t>
            </a:r>
          </a:p>
          <a:p>
            <a:pPr lvl="0">
              <a:spcBef>
                <a:spcPts val="0"/>
              </a:spcBef>
              <a:buNone/>
            </a:pPr>
            <a:r>
              <a:rPr lang="en" sz="1000"/>
              <a:t>https://www.google.com/url?sa=i&amp;rct=j&amp;q=&amp;esrc=s&amp;source=images&amp;cd=&amp;cad=rja&amp;uact=8&amp;ved=0ahUKEwjK4ey4kbrOAhVGRyYKHal2AlAQjRwIBw&amp;url=http%3A%2F%2Fwww.bacancytechnology.com%2Fhire-mean-stack-developer&amp;psig=AFQjCNHkfmdZSCTmTbvSAp-Z064Nudjctg&amp;ust=1471031477815887</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History</a:t>
            </a:r>
          </a:p>
        </p:txBody>
      </p:sp>
      <p:sp>
        <p:nvSpPr>
          <p:cNvPr id="80" name="Shape 80"/>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buChar char="-"/>
            </a:pPr>
            <a:r>
              <a:rPr lang="en"/>
              <a:t>Early web applications could be developed by using a programming language such as Perl and adding HTML. </a:t>
            </a:r>
          </a:p>
          <a:p>
            <a:pPr indent="-228600" lvl="0" marL="457200" rtl="0">
              <a:spcBef>
                <a:spcPts val="0"/>
              </a:spcBef>
              <a:buChar char="-"/>
            </a:pPr>
            <a:r>
              <a:rPr lang="en"/>
              <a:t>Desire for more complicated front-end implementations, web application needed to work right and look right. </a:t>
            </a:r>
          </a:p>
          <a:p>
            <a:pPr indent="-228600" lvl="0" marL="457200" rtl="0">
              <a:spcBef>
                <a:spcPts val="0"/>
              </a:spcBef>
              <a:buChar char="-"/>
            </a:pPr>
            <a:r>
              <a:rPr lang="en"/>
              <a:t>Led to distinction between Front End and Back End</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What is a “stack”</a:t>
            </a:r>
          </a:p>
        </p:txBody>
      </p:sp>
      <p:sp>
        <p:nvSpPr>
          <p:cNvPr id="86" name="Shape 86"/>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buChar char="-"/>
            </a:pPr>
            <a:r>
              <a:rPr lang="en"/>
              <a:t>Solution(software) stack - software subsystems or components needed to create a complete platform</a:t>
            </a:r>
          </a:p>
          <a:p>
            <a:pPr indent="-228600" lvl="0" marL="457200" rtl="0">
              <a:spcBef>
                <a:spcPts val="0"/>
              </a:spcBef>
              <a:buChar char="-"/>
            </a:pPr>
            <a:r>
              <a:rPr lang="en"/>
              <a:t>Results in frontend/backend processing. </a:t>
            </a:r>
          </a:p>
          <a:p>
            <a:pPr lvl="0" marR="0" rtl="0" algn="l">
              <a:lnSpc>
                <a:spcPct val="115000"/>
              </a:lnSpc>
              <a:spcBef>
                <a:spcPts val="0"/>
              </a:spcBef>
              <a:spcAft>
                <a:spcPts val="1600"/>
              </a:spcAft>
              <a:buNone/>
            </a:pPr>
            <a:r>
              <a:t/>
            </a:r>
            <a:endParaRPr/>
          </a:p>
        </p:txBody>
      </p:sp>
      <p:graphicFrame>
        <p:nvGraphicFramePr>
          <p:cNvPr id="87" name="Shape 87"/>
          <p:cNvGraphicFramePr/>
          <p:nvPr/>
        </p:nvGraphicFramePr>
        <p:xfrm>
          <a:off x="539150" y="3023525"/>
          <a:ext cx="3000000" cy="3000000"/>
        </p:xfrm>
        <a:graphic>
          <a:graphicData uri="http://schemas.openxmlformats.org/drawingml/2006/table">
            <a:tbl>
              <a:tblPr>
                <a:noFill/>
                <a:tableStyleId>{FFE2B364-0D93-48EC-9EAB-0599DD00B61F}</a:tableStyleId>
              </a:tblPr>
              <a:tblGrid>
                <a:gridCol w="1585375"/>
                <a:gridCol w="1585375"/>
                <a:gridCol w="1585375"/>
                <a:gridCol w="1585375"/>
                <a:gridCol w="1585375"/>
              </a:tblGrid>
              <a:tr h="405950">
                <a:tc>
                  <a:txBody>
                    <a:bodyPr>
                      <a:noAutofit/>
                    </a:bodyPr>
                    <a:lstStyle/>
                    <a:p>
                      <a:pPr lvl="0" rtl="0">
                        <a:spcBef>
                          <a:spcPts val="0"/>
                        </a:spcBef>
                        <a:buNone/>
                      </a:pPr>
                      <a:r>
                        <a:rPr b="1" lang="en">
                          <a:latin typeface="Roboto"/>
                          <a:ea typeface="Roboto"/>
                          <a:cs typeface="Roboto"/>
                          <a:sym typeface="Roboto"/>
                        </a:rPr>
                        <a:t>MERN</a:t>
                      </a:r>
                    </a:p>
                  </a:txBody>
                  <a:tcPr marT="91425" marB="91425" marR="91425" marL="91425"/>
                </a:tc>
                <a:tc>
                  <a:txBody>
                    <a:bodyPr>
                      <a:noAutofit/>
                    </a:bodyPr>
                    <a:lstStyle/>
                    <a:p>
                      <a:pPr lvl="0" rtl="0">
                        <a:spcBef>
                          <a:spcPts val="0"/>
                        </a:spcBef>
                        <a:buNone/>
                      </a:pPr>
                      <a:r>
                        <a:rPr lang="en">
                          <a:latin typeface="Roboto"/>
                          <a:ea typeface="Roboto"/>
                          <a:cs typeface="Roboto"/>
                          <a:sym typeface="Roboto"/>
                        </a:rPr>
                        <a:t>Mean</a:t>
                      </a:r>
                    </a:p>
                  </a:txBody>
                  <a:tcPr marT="91425" marB="91425" marR="91425" marL="91425"/>
                </a:tc>
                <a:tc>
                  <a:txBody>
                    <a:bodyPr>
                      <a:noAutofit/>
                    </a:bodyPr>
                    <a:lstStyle/>
                    <a:p>
                      <a:pPr lvl="0" rtl="0">
                        <a:spcBef>
                          <a:spcPts val="0"/>
                        </a:spcBef>
                        <a:buNone/>
                      </a:pPr>
                      <a:r>
                        <a:rPr lang="en">
                          <a:latin typeface="Roboto"/>
                          <a:ea typeface="Roboto"/>
                          <a:cs typeface="Roboto"/>
                          <a:sym typeface="Roboto"/>
                        </a:rPr>
                        <a:t>Express</a:t>
                      </a:r>
                    </a:p>
                  </a:txBody>
                  <a:tcPr marT="91425" marB="91425" marR="91425" marL="91425"/>
                </a:tc>
                <a:tc>
                  <a:txBody>
                    <a:bodyPr>
                      <a:noAutofit/>
                    </a:bodyPr>
                    <a:lstStyle/>
                    <a:p>
                      <a:pPr lvl="0" rtl="0">
                        <a:spcBef>
                          <a:spcPts val="0"/>
                        </a:spcBef>
                        <a:buNone/>
                      </a:pPr>
                      <a:r>
                        <a:rPr lang="en">
                          <a:latin typeface="Roboto"/>
                          <a:ea typeface="Roboto"/>
                          <a:cs typeface="Roboto"/>
                          <a:sym typeface="Roboto"/>
                        </a:rPr>
                        <a:t>React.js</a:t>
                      </a:r>
                    </a:p>
                  </a:txBody>
                  <a:tcPr marT="91425" marB="91425" marR="91425" marL="91425"/>
                </a:tc>
                <a:tc>
                  <a:txBody>
                    <a:bodyPr>
                      <a:noAutofit/>
                    </a:bodyPr>
                    <a:lstStyle/>
                    <a:p>
                      <a:pPr lvl="0" rtl="0">
                        <a:spcBef>
                          <a:spcPts val="0"/>
                        </a:spcBef>
                        <a:buNone/>
                      </a:pPr>
                      <a:r>
                        <a:rPr lang="en">
                          <a:latin typeface="Roboto"/>
                          <a:ea typeface="Roboto"/>
                          <a:cs typeface="Roboto"/>
                          <a:sym typeface="Roboto"/>
                        </a:rPr>
                        <a:t>Node.js</a:t>
                      </a:r>
                    </a:p>
                  </a:txBody>
                  <a:tcPr marT="91425" marB="91425" marR="91425" marL="91425"/>
                </a:tc>
              </a:tr>
              <a:tr h="381000">
                <a:tc>
                  <a:txBody>
                    <a:bodyPr>
                      <a:noAutofit/>
                    </a:bodyPr>
                    <a:lstStyle/>
                    <a:p>
                      <a:pPr lvl="0">
                        <a:spcBef>
                          <a:spcPts val="0"/>
                        </a:spcBef>
                        <a:buNone/>
                      </a:pPr>
                      <a:r>
                        <a:rPr b="1" lang="en">
                          <a:latin typeface="Roboto"/>
                          <a:ea typeface="Roboto"/>
                          <a:cs typeface="Roboto"/>
                          <a:sym typeface="Roboto"/>
                        </a:rPr>
                        <a:t>LAMP</a:t>
                      </a:r>
                    </a:p>
                  </a:txBody>
                  <a:tcPr marT="91425" marB="91425" marR="91425" marL="91425"/>
                </a:tc>
                <a:tc>
                  <a:txBody>
                    <a:bodyPr>
                      <a:noAutofit/>
                    </a:bodyPr>
                    <a:lstStyle/>
                    <a:p>
                      <a:pPr lvl="0">
                        <a:spcBef>
                          <a:spcPts val="0"/>
                        </a:spcBef>
                        <a:buNone/>
                      </a:pPr>
                      <a:r>
                        <a:rPr lang="en">
                          <a:latin typeface="Roboto"/>
                          <a:ea typeface="Roboto"/>
                          <a:cs typeface="Roboto"/>
                          <a:sym typeface="Roboto"/>
                        </a:rPr>
                        <a:t>Linux</a:t>
                      </a:r>
                    </a:p>
                  </a:txBody>
                  <a:tcPr marT="91425" marB="91425" marR="91425" marL="91425"/>
                </a:tc>
                <a:tc>
                  <a:txBody>
                    <a:bodyPr>
                      <a:noAutofit/>
                    </a:bodyPr>
                    <a:lstStyle/>
                    <a:p>
                      <a:pPr lvl="0">
                        <a:spcBef>
                          <a:spcPts val="0"/>
                        </a:spcBef>
                        <a:buNone/>
                      </a:pPr>
                      <a:r>
                        <a:rPr lang="en">
                          <a:latin typeface="Roboto"/>
                          <a:ea typeface="Roboto"/>
                          <a:cs typeface="Roboto"/>
                          <a:sym typeface="Roboto"/>
                        </a:rPr>
                        <a:t>Apache</a:t>
                      </a:r>
                    </a:p>
                  </a:txBody>
                  <a:tcPr marT="91425" marB="91425" marR="91425" marL="91425"/>
                </a:tc>
                <a:tc>
                  <a:txBody>
                    <a:bodyPr>
                      <a:noAutofit/>
                    </a:bodyPr>
                    <a:lstStyle/>
                    <a:p>
                      <a:pPr lvl="0">
                        <a:spcBef>
                          <a:spcPts val="0"/>
                        </a:spcBef>
                        <a:buNone/>
                      </a:pPr>
                      <a:r>
                        <a:rPr lang="en">
                          <a:latin typeface="Roboto"/>
                          <a:ea typeface="Roboto"/>
                          <a:cs typeface="Roboto"/>
                          <a:sym typeface="Roboto"/>
                        </a:rPr>
                        <a:t>MySQL</a:t>
                      </a:r>
                    </a:p>
                  </a:txBody>
                  <a:tcPr marT="91425" marB="91425" marR="91425" marL="91425"/>
                </a:tc>
                <a:tc>
                  <a:txBody>
                    <a:bodyPr>
                      <a:noAutofit/>
                    </a:bodyPr>
                    <a:lstStyle/>
                    <a:p>
                      <a:pPr lvl="0" rtl="0">
                        <a:spcBef>
                          <a:spcPts val="0"/>
                        </a:spcBef>
                        <a:buNone/>
                      </a:pPr>
                      <a:r>
                        <a:rPr lang="en">
                          <a:latin typeface="Roboto"/>
                          <a:ea typeface="Roboto"/>
                          <a:cs typeface="Roboto"/>
                          <a:sym typeface="Roboto"/>
                        </a:rPr>
                        <a:t>Perl/PHP/Python</a:t>
                      </a:r>
                    </a:p>
                  </a:txBody>
                  <a:tcPr marT="91425" marB="91425" marR="91425" marL="91425"/>
                </a:tc>
              </a:tr>
              <a:tr h="381000">
                <a:tc>
                  <a:txBody>
                    <a:bodyPr>
                      <a:noAutofit/>
                    </a:bodyPr>
                    <a:lstStyle/>
                    <a:p>
                      <a:pPr lvl="0">
                        <a:spcBef>
                          <a:spcPts val="0"/>
                        </a:spcBef>
                        <a:buNone/>
                      </a:pPr>
                      <a:r>
                        <a:rPr b="1" lang="en">
                          <a:latin typeface="Roboto"/>
                          <a:ea typeface="Roboto"/>
                          <a:cs typeface="Roboto"/>
                          <a:sym typeface="Roboto"/>
                        </a:rPr>
                        <a:t>WAMP</a:t>
                      </a:r>
                    </a:p>
                  </a:txBody>
                  <a:tcPr marT="91425" marB="91425" marR="91425" marL="91425"/>
                </a:tc>
                <a:tc>
                  <a:txBody>
                    <a:bodyPr>
                      <a:noAutofit/>
                    </a:bodyPr>
                    <a:lstStyle/>
                    <a:p>
                      <a:pPr lvl="0">
                        <a:spcBef>
                          <a:spcPts val="0"/>
                        </a:spcBef>
                        <a:buNone/>
                      </a:pPr>
                      <a:r>
                        <a:rPr lang="en">
                          <a:latin typeface="Roboto"/>
                          <a:ea typeface="Roboto"/>
                          <a:cs typeface="Roboto"/>
                          <a:sym typeface="Roboto"/>
                        </a:rPr>
                        <a:t>Windows</a:t>
                      </a:r>
                    </a:p>
                  </a:txBody>
                  <a:tcPr marT="91425" marB="91425" marR="91425" marL="91425"/>
                </a:tc>
                <a:tc>
                  <a:txBody>
                    <a:bodyPr>
                      <a:noAutofit/>
                    </a:bodyPr>
                    <a:lstStyle/>
                    <a:p>
                      <a:pPr lvl="0">
                        <a:spcBef>
                          <a:spcPts val="0"/>
                        </a:spcBef>
                        <a:buNone/>
                      </a:pPr>
                      <a:r>
                        <a:rPr lang="en">
                          <a:latin typeface="Roboto"/>
                          <a:ea typeface="Roboto"/>
                          <a:cs typeface="Roboto"/>
                          <a:sym typeface="Roboto"/>
                        </a:rPr>
                        <a:t>Apache</a:t>
                      </a:r>
                    </a:p>
                  </a:txBody>
                  <a:tcPr marT="91425" marB="91425" marR="91425" marL="91425"/>
                </a:tc>
                <a:tc>
                  <a:txBody>
                    <a:bodyPr>
                      <a:noAutofit/>
                    </a:bodyPr>
                    <a:lstStyle/>
                    <a:p>
                      <a:pPr lvl="0">
                        <a:spcBef>
                          <a:spcPts val="0"/>
                        </a:spcBef>
                        <a:buNone/>
                      </a:pPr>
                      <a:r>
                        <a:rPr lang="en">
                          <a:latin typeface="Roboto"/>
                          <a:ea typeface="Roboto"/>
                          <a:cs typeface="Roboto"/>
                          <a:sym typeface="Roboto"/>
                        </a:rPr>
                        <a:t>MySQL/MariaDB</a:t>
                      </a:r>
                    </a:p>
                  </a:txBody>
                  <a:tcPr marT="91425" marB="91425" marR="91425" marL="91425"/>
                </a:tc>
                <a:tc>
                  <a:txBody>
                    <a:bodyPr>
                      <a:noAutofit/>
                    </a:bodyPr>
                    <a:lstStyle/>
                    <a:p>
                      <a:pPr lvl="0">
                        <a:spcBef>
                          <a:spcPts val="0"/>
                        </a:spcBef>
                        <a:buNone/>
                      </a:pPr>
                      <a:r>
                        <a:rPr lang="en">
                          <a:latin typeface="Roboto"/>
                          <a:ea typeface="Roboto"/>
                          <a:cs typeface="Roboto"/>
                          <a:sym typeface="Roboto"/>
                        </a:rPr>
                        <a:t>PHP</a:t>
                      </a:r>
                    </a:p>
                  </a:txBody>
                  <a:tcPr marT="91425" marB="91425" marR="91425" marL="91425"/>
                </a:tc>
              </a:tr>
              <a:tr h="381000">
                <a:tc>
                  <a:txBody>
                    <a:bodyPr>
                      <a:noAutofit/>
                    </a:bodyPr>
                    <a:lstStyle/>
                    <a:p>
                      <a:pPr lvl="0" rtl="0">
                        <a:spcBef>
                          <a:spcPts val="0"/>
                        </a:spcBef>
                        <a:buNone/>
                      </a:pPr>
                      <a:r>
                        <a:rPr b="1" lang="en">
                          <a:latin typeface="Roboto"/>
                          <a:ea typeface="Roboto"/>
                          <a:cs typeface="Roboto"/>
                          <a:sym typeface="Roboto"/>
                        </a:rPr>
                        <a:t>WISA</a:t>
                      </a:r>
                    </a:p>
                  </a:txBody>
                  <a:tcPr marT="91425" marB="91425" marR="91425" marL="91425"/>
                </a:tc>
                <a:tc>
                  <a:txBody>
                    <a:bodyPr>
                      <a:noAutofit/>
                    </a:bodyPr>
                    <a:lstStyle/>
                    <a:p>
                      <a:pPr lvl="0" rtl="0">
                        <a:spcBef>
                          <a:spcPts val="0"/>
                        </a:spcBef>
                        <a:buNone/>
                      </a:pPr>
                      <a:r>
                        <a:rPr lang="en">
                          <a:latin typeface="Roboto"/>
                          <a:ea typeface="Roboto"/>
                          <a:cs typeface="Roboto"/>
                          <a:sym typeface="Roboto"/>
                        </a:rPr>
                        <a:t>Windows Server</a:t>
                      </a:r>
                    </a:p>
                  </a:txBody>
                  <a:tcPr marT="91425" marB="91425" marR="91425" marL="91425"/>
                </a:tc>
                <a:tc>
                  <a:txBody>
                    <a:bodyPr>
                      <a:noAutofit/>
                    </a:bodyPr>
                    <a:lstStyle/>
                    <a:p>
                      <a:pPr lvl="0" rtl="0">
                        <a:spcBef>
                          <a:spcPts val="0"/>
                        </a:spcBef>
                        <a:buNone/>
                      </a:pPr>
                      <a:r>
                        <a:rPr lang="en">
                          <a:latin typeface="Roboto"/>
                          <a:ea typeface="Roboto"/>
                          <a:cs typeface="Roboto"/>
                          <a:sym typeface="Roboto"/>
                        </a:rPr>
                        <a:t>Internet Information Systems (IIS)</a:t>
                      </a:r>
                    </a:p>
                  </a:txBody>
                  <a:tcPr marT="91425" marB="91425" marR="91425" marL="91425"/>
                </a:tc>
                <a:tc>
                  <a:txBody>
                    <a:bodyPr>
                      <a:noAutofit/>
                    </a:bodyPr>
                    <a:lstStyle/>
                    <a:p>
                      <a:pPr lvl="0" rtl="0">
                        <a:spcBef>
                          <a:spcPts val="0"/>
                        </a:spcBef>
                        <a:buNone/>
                      </a:pPr>
                      <a:r>
                        <a:rPr lang="en">
                          <a:latin typeface="Roboto"/>
                          <a:ea typeface="Roboto"/>
                          <a:cs typeface="Roboto"/>
                          <a:sym typeface="Roboto"/>
                        </a:rPr>
                        <a:t>SQL</a:t>
                      </a:r>
                    </a:p>
                  </a:txBody>
                  <a:tcPr marT="91425" marB="91425" marR="91425" marL="91425"/>
                </a:tc>
                <a:tc>
                  <a:txBody>
                    <a:bodyPr>
                      <a:noAutofit/>
                    </a:bodyPr>
                    <a:lstStyle/>
                    <a:p>
                      <a:pPr lvl="0" rtl="0">
                        <a:spcBef>
                          <a:spcPts val="0"/>
                        </a:spcBef>
                        <a:buNone/>
                      </a:pPr>
                      <a:r>
                        <a:rPr lang="en">
                          <a:latin typeface="Roboto"/>
                          <a:ea typeface="Roboto"/>
                          <a:cs typeface="Roboto"/>
                          <a:sym typeface="Roboto"/>
                        </a:rPr>
                        <a:t>ASP.NET</a:t>
                      </a: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Back End and Front End</a:t>
            </a:r>
          </a:p>
        </p:txBody>
      </p:sp>
      <p:sp>
        <p:nvSpPr>
          <p:cNvPr id="93" name="Shape 93"/>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buChar char="-"/>
            </a:pPr>
            <a:r>
              <a:rPr lang="en"/>
              <a:t>Back End</a:t>
            </a:r>
          </a:p>
          <a:p>
            <a:pPr indent="-228600" lvl="1" marL="914400" rtl="0">
              <a:spcBef>
                <a:spcPts val="0"/>
              </a:spcBef>
              <a:buChar char="-"/>
            </a:pPr>
            <a:r>
              <a:rPr lang="en"/>
              <a:t>“Behind the scenes” development</a:t>
            </a:r>
          </a:p>
          <a:p>
            <a:pPr indent="-228600" lvl="0" marL="457200" rtl="0">
              <a:spcBef>
                <a:spcPts val="0"/>
              </a:spcBef>
              <a:buChar char="-"/>
            </a:pPr>
            <a:r>
              <a:rPr lang="en"/>
              <a:t>Front End</a:t>
            </a:r>
          </a:p>
          <a:p>
            <a:pPr indent="-228600" lvl="1" marL="914400" rtl="0">
              <a:spcBef>
                <a:spcPts val="0"/>
              </a:spcBef>
              <a:buChar char="-"/>
            </a:pPr>
            <a:r>
              <a:rPr lang="en"/>
              <a:t>Develops good user experience</a:t>
            </a:r>
          </a:p>
          <a:p>
            <a:pPr indent="-228600" lvl="0" marL="457200" rtl="0">
              <a:spcBef>
                <a:spcPts val="0"/>
              </a:spcBef>
              <a:buChar char="-"/>
            </a:pPr>
            <a:r>
              <a:rPr lang="en"/>
              <a:t>Higher expectations for front-end and back-end development led to divergence between the two, since these developers needed to specialize in areas of higher complexity. </a:t>
            </a:r>
          </a:p>
          <a:p>
            <a:pPr lvl="0">
              <a:spcBef>
                <a:spcPts val="0"/>
              </a:spcBef>
              <a:buNone/>
            </a:pPr>
            <a:r>
              <a:t/>
            </a:r>
            <a:endParaRP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Libraries and Frameworks</a:t>
            </a:r>
          </a:p>
        </p:txBody>
      </p:sp>
      <p:sp>
        <p:nvSpPr>
          <p:cNvPr id="99" name="Shape 99"/>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buChar char="-"/>
            </a:pPr>
            <a:r>
              <a:rPr lang="en"/>
              <a:t>Despite divergence between Front-end and Back-end developers, Frameworks took away complexities of development</a:t>
            </a:r>
          </a:p>
          <a:p>
            <a:pPr indent="-228600" lvl="0" marL="457200" rtl="0">
              <a:spcBef>
                <a:spcPts val="0"/>
              </a:spcBef>
              <a:buChar char="-"/>
            </a:pPr>
            <a:r>
              <a:rPr lang="en"/>
              <a:t>Example: Dojo and JQuery for front-end Javascript</a:t>
            </a:r>
          </a:p>
          <a:p>
            <a:pPr indent="-228600" lvl="0" marL="457200" rtl="0">
              <a:spcBef>
                <a:spcPts val="0"/>
              </a:spcBef>
              <a:buChar char="-"/>
            </a:pPr>
            <a:r>
              <a:rPr lang="en"/>
              <a:t>Frameworks:</a:t>
            </a:r>
          </a:p>
          <a:p>
            <a:pPr indent="-228600" lvl="1" marL="914400" rtl="0">
              <a:spcBef>
                <a:spcPts val="0"/>
              </a:spcBef>
              <a:buChar char="-"/>
            </a:pPr>
            <a:r>
              <a:rPr lang="en"/>
              <a:t>Before, programmers would create their own frameworks to work around bugs</a:t>
            </a:r>
          </a:p>
          <a:p>
            <a:pPr indent="-228600" lvl="1" marL="914400" rtl="0">
              <a:spcBef>
                <a:spcPts val="0"/>
              </a:spcBef>
              <a:buChar char="-"/>
            </a:pPr>
            <a:r>
              <a:rPr lang="en"/>
              <a:t>These programmers then started to share these frameworks for free. </a:t>
            </a:r>
          </a:p>
          <a:p>
            <a:pPr indent="457200" lvl="0" marL="0">
              <a:spcBef>
                <a:spcPts val="0"/>
              </a:spcBef>
              <a:buNone/>
            </a:pPr>
            <a:r>
              <a:rPr lang="en"/>
              <a:t>Thus, Full-stack developers emerged once again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Benefits of MEAN stack</a:t>
            </a:r>
          </a:p>
        </p:txBody>
      </p:sp>
      <p:sp>
        <p:nvSpPr>
          <p:cNvPr id="105" name="Shape 10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Pulls together modern web technologies in flexible stack</a:t>
            </a:r>
          </a:p>
          <a:p>
            <a:pPr lvl="0" rtl="0">
              <a:spcBef>
                <a:spcPts val="0"/>
              </a:spcBef>
              <a:buNone/>
            </a:pPr>
            <a:r>
              <a:rPr lang="en"/>
              <a:t>Uses javascript not only in the browser, but throughout</a:t>
            </a:r>
          </a:p>
          <a:p>
            <a:pPr indent="-228600" lvl="0" marL="457200" rtl="0">
              <a:spcBef>
                <a:spcPts val="0"/>
              </a:spcBef>
              <a:buChar char="-"/>
            </a:pPr>
            <a:r>
              <a:rPr lang="en"/>
              <a:t>Back end and Front end is coded in the same language</a:t>
            </a:r>
          </a:p>
          <a:p>
            <a:pPr indent="-228600" lvl="0" marL="457200" rtl="0">
              <a:spcBef>
                <a:spcPts val="0"/>
              </a:spcBef>
              <a:buChar char="-"/>
            </a:pPr>
            <a:r>
              <a:rPr lang="en"/>
              <a:t>Node.js utilizes an asynchronous event loop</a:t>
            </a:r>
          </a:p>
          <a:p>
            <a:pPr lvl="0" rtl="0">
              <a:spcBef>
                <a:spcPts val="0"/>
              </a:spcBef>
              <a:buNone/>
            </a:pPr>
            <a:r>
              <a:rPr lang="en"/>
              <a:t>All open source and free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Components</a:t>
            </a:r>
          </a:p>
        </p:txBody>
      </p:sp>
      <p:sp>
        <p:nvSpPr>
          <p:cNvPr id="111" name="Shape 11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b="1" lang="en"/>
              <a:t>M</a:t>
            </a:r>
            <a:r>
              <a:rPr lang="en"/>
              <a:t>ongoDB- considered leading NoSQL database, open source/free</a:t>
            </a:r>
          </a:p>
          <a:p>
            <a:pPr lvl="0">
              <a:spcBef>
                <a:spcPts val="0"/>
              </a:spcBef>
              <a:buNone/>
            </a:pPr>
            <a:r>
              <a:rPr b="1" lang="en"/>
              <a:t>E</a:t>
            </a:r>
            <a:r>
              <a:rPr lang="en"/>
              <a:t>xpress- enables routes and API, helps organize application into MVC</a:t>
            </a:r>
          </a:p>
          <a:p>
            <a:pPr lvl="0">
              <a:spcBef>
                <a:spcPts val="0"/>
              </a:spcBef>
              <a:buNone/>
            </a:pPr>
            <a:r>
              <a:rPr b="1" lang="en"/>
              <a:t>A</a:t>
            </a:r>
            <a:r>
              <a:rPr lang="en"/>
              <a:t>ngularJS- maintained by Google, acts as frontend (client side MVC)</a:t>
            </a:r>
          </a:p>
          <a:p>
            <a:pPr lvl="0">
              <a:spcBef>
                <a:spcPts val="0"/>
              </a:spcBef>
              <a:buNone/>
            </a:pPr>
            <a:r>
              <a:rPr b="1" lang="en"/>
              <a:t>N</a:t>
            </a:r>
            <a:r>
              <a:rPr lang="en"/>
              <a:t>ode.js- creates lightweight web server, allows for modules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MongoDB</a:t>
            </a:r>
          </a:p>
        </p:txBody>
      </p:sp>
      <p:sp>
        <p:nvSpPr>
          <p:cNvPr id="117" name="Shape 117"/>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buChar char="-"/>
            </a:pPr>
            <a:r>
              <a:rPr lang="en"/>
              <a:t>Schema-less</a:t>
            </a:r>
          </a:p>
          <a:p>
            <a:pPr indent="-228600" lvl="1" marL="914400" rtl="0">
              <a:spcBef>
                <a:spcPts val="0"/>
              </a:spcBef>
              <a:buChar char="-"/>
            </a:pPr>
            <a:r>
              <a:rPr lang="en"/>
              <a:t>Collections can hold different documents (size, # of fields, content)</a:t>
            </a:r>
          </a:p>
          <a:p>
            <a:pPr indent="-228600" lvl="1" marL="914400" rtl="0">
              <a:spcBef>
                <a:spcPts val="0"/>
              </a:spcBef>
              <a:buChar char="-"/>
            </a:pPr>
            <a:r>
              <a:rPr lang="en"/>
              <a:t>Mongoose </a:t>
            </a:r>
          </a:p>
          <a:p>
            <a:pPr indent="-228600" lvl="0" marL="457200" rtl="0">
              <a:spcBef>
                <a:spcPts val="0"/>
              </a:spcBef>
              <a:buChar char="-"/>
            </a:pPr>
            <a:r>
              <a:rPr lang="en"/>
              <a:t>Horizontal scaling (sharding)</a:t>
            </a:r>
          </a:p>
          <a:p>
            <a:pPr indent="-228600" lvl="0" marL="457200">
              <a:spcBef>
                <a:spcPts val="0"/>
              </a:spcBef>
              <a:buChar char="-"/>
            </a:pPr>
            <a:r>
              <a:rPr lang="en"/>
              <a:t>Uses JSON/BSON to hold records</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