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4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Jason Liu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24" y="439884"/>
            <a:ext cx="2234553" cy="572700"/>
          </a:xfrm>
        </p:spPr>
        <p:txBody>
          <a:bodyPr/>
          <a:lstStyle/>
          <a:p>
            <a:r>
              <a:rPr lang="en-US" sz="2000" dirty="0"/>
              <a:t>Relational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017725"/>
            <a:ext cx="2382263" cy="3416400"/>
          </a:xfrm>
        </p:spPr>
        <p:txBody>
          <a:bodyPr/>
          <a:lstStyle/>
          <a:p>
            <a:pPr marL="155575" marR="27940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-US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Organized into tables</a:t>
            </a:r>
          </a:p>
          <a:p>
            <a:pPr marL="155575" marR="27940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-US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ACID Properties are usually guaranteed</a:t>
            </a:r>
          </a:p>
          <a:p>
            <a:pPr marL="155575" marR="27940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-US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(Atomicity, consistency, isolation, durability)</a:t>
            </a:r>
          </a:p>
          <a:p>
            <a:pPr marL="155575" marR="27940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-US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Partitioning-splits up tables for faster queries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75514" y="432560"/>
            <a:ext cx="2234553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2000" dirty="0"/>
              <a:t>Graph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81974" y="446338"/>
            <a:ext cx="2234553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2000" dirty="0"/>
              <a:t>Document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56534" y="1017725"/>
            <a:ext cx="2382263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5575" marR="27940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-US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Nests documents in documents</a:t>
            </a:r>
          </a:p>
          <a:p>
            <a:pPr marL="155575" marR="27940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-US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Enables complex structures</a:t>
            </a:r>
          </a:p>
          <a:p>
            <a:pPr marL="155575" marR="27940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endParaRPr lang="en-US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2"/>
          </p:nvPr>
        </p:nvSpPr>
        <p:spPr>
          <a:xfrm>
            <a:off x="6252954" y="1017725"/>
            <a:ext cx="2479675" cy="3416300"/>
          </a:xfrm>
        </p:spPr>
        <p:txBody>
          <a:bodyPr/>
          <a:lstStyle/>
          <a:p>
            <a:pPr marL="155575" marR="27940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-US" dirty="0">
                <a:solidFill>
                  <a:srgbClr val="333333"/>
                </a:solidFill>
                <a:latin typeface="Georgia"/>
                <a:sym typeface="Georgia"/>
              </a:rPr>
              <a:t>Treelike structure (nodes and edges connected through relation)</a:t>
            </a:r>
          </a:p>
          <a:p>
            <a:pPr marL="155575" marR="27940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-US" dirty="0">
                <a:solidFill>
                  <a:srgbClr val="333333"/>
                </a:solidFill>
                <a:latin typeface="Georgia"/>
                <a:sym typeface="Georgia"/>
              </a:rPr>
              <a:t>Interconnected data</a:t>
            </a:r>
          </a:p>
          <a:p>
            <a:pPr marL="155575" marR="27940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4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Microsoft SQL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5575" marR="27940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Free entry level database</a:t>
            </a:r>
          </a:p>
          <a:p>
            <a:pPr marL="155575" marR="279400" lv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Tools: Sql Server Profiler, SQL Server Management Studio, BI tools and Database Tuning adviser</a:t>
            </a:r>
          </a:p>
          <a:p>
            <a:pPr marL="155575" marR="279400" lv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Column based indexing  </a:t>
            </a:r>
            <a:r>
              <a:rPr lang="en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Wingdings" panose="05000000000000000000" pitchFamily="2" charset="2"/>
              </a:rPr>
              <a:t> Faster Queries</a:t>
            </a:r>
            <a:endParaRPr lang="en" sz="115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55575" marR="279400" lv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Memory Optimized: compresses/decompresses based on usage</a:t>
            </a:r>
          </a:p>
          <a:p>
            <a:pPr marL="155575" marR="279400" lv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Accessibility: Available on all platforms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5575" marR="279400" lv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Expensive for more space/power (about 7k per core)</a:t>
            </a:r>
          </a:p>
          <a:p>
            <a:pPr marL="155575" marR="279400" lv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No open source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Oracle (12c)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50" dirty="0">
                <a:solidFill>
                  <a:schemeClr val="tx1"/>
                </a:solidFill>
                <a:latin typeface="Georgia" panose="02040502050405020303" pitchFamily="18" charset="0"/>
              </a:rPr>
              <a:t>Cloud</a:t>
            </a:r>
          </a:p>
          <a:p>
            <a:pPr lvl="0">
              <a:spcBef>
                <a:spcPts val="0"/>
              </a:spcBef>
              <a:buNone/>
            </a:pPr>
            <a:r>
              <a:rPr lang="en" sz="1150" dirty="0">
                <a:solidFill>
                  <a:schemeClr val="tx1"/>
                </a:solidFill>
                <a:latin typeface="Georgia" panose="02040502050405020303" pitchFamily="18" charset="0"/>
              </a:rPr>
              <a:t>Customizable applications and tools (Enteprise Manager)</a:t>
            </a:r>
          </a:p>
          <a:p>
            <a:pPr lvl="0">
              <a:spcBef>
                <a:spcPts val="0"/>
              </a:spcBef>
              <a:buNone/>
            </a:pPr>
            <a:r>
              <a:rPr lang="en" sz="1150" dirty="0">
                <a:solidFill>
                  <a:schemeClr val="tx1"/>
                </a:solidFill>
                <a:latin typeface="Georgia" panose="02040502050405020303" pitchFamily="18" charset="0"/>
              </a:rPr>
              <a:t>Secondary servers</a:t>
            </a:r>
          </a:p>
          <a:p>
            <a:pPr lvl="0">
              <a:spcBef>
                <a:spcPts val="0"/>
              </a:spcBef>
              <a:buNone/>
            </a:pPr>
            <a:r>
              <a:rPr lang="en" sz="1150" dirty="0">
                <a:solidFill>
                  <a:schemeClr val="tx1"/>
                </a:solidFill>
                <a:latin typeface="Georgia" panose="02040502050405020303" pitchFamily="18" charset="0"/>
              </a:rPr>
              <a:t>Fast queries, slow joins and transactions (effect of cloud)</a:t>
            </a:r>
          </a:p>
          <a:p>
            <a:r>
              <a:rPr lang="en" sz="1150" dirty="0">
                <a:solidFill>
                  <a:schemeClr val="tx1"/>
                </a:solidFill>
                <a:latin typeface="Georgia" panose="02040502050405020303" pitchFamily="18" charset="0"/>
              </a:rPr>
              <a:t>Accesibility: Availible on all platforms (Oracle Software, JDBC, or ODBC)</a:t>
            </a:r>
          </a:p>
          <a:p>
            <a:pPr lvl="0">
              <a:spcBef>
                <a:spcPts val="0"/>
              </a:spcBef>
              <a:buNone/>
            </a:pPr>
            <a:endParaRPr lang="en" sz="11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50" dirty="0">
                <a:solidFill>
                  <a:schemeClr val="tx1"/>
                </a:solidFill>
                <a:latin typeface="Georgia" panose="02040502050405020303" pitchFamily="18" charset="0"/>
              </a:rPr>
              <a:t>Costly: Can be up to several thousand </a:t>
            </a:r>
          </a:p>
          <a:p>
            <a:pPr lvl="0">
              <a:spcBef>
                <a:spcPts val="0"/>
              </a:spcBef>
              <a:buNone/>
            </a:pPr>
            <a:r>
              <a:rPr lang="en" sz="1150" dirty="0">
                <a:solidFill>
                  <a:schemeClr val="tx1"/>
                </a:solidFill>
                <a:latin typeface="Georgia" panose="02040502050405020303" pitchFamily="18" charset="0"/>
              </a:rPr>
              <a:t>Drains memory and performance from laptop</a:t>
            </a:r>
          </a:p>
          <a:p>
            <a:r>
              <a:rPr lang="en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No open source</a:t>
            </a:r>
          </a:p>
          <a:p>
            <a:pPr lvl="0">
              <a:spcBef>
                <a:spcPts val="0"/>
              </a:spcBef>
              <a:buNone/>
            </a:pPr>
            <a:endParaRPr lang="en" sz="11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MySQL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5575" marR="279400" lv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Free subscription: Offers more than enough in most cases (there is a yearly subscription for more processing power and features) </a:t>
            </a:r>
          </a:p>
          <a:p>
            <a:pPr marL="155575" marR="279400" lv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Open Source: Different variations of MySQL (MariaDB)</a:t>
            </a:r>
          </a:p>
          <a:p>
            <a:pPr marL="155575" marR="279400" lv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Considered standard by community</a:t>
            </a:r>
          </a:p>
          <a:p>
            <a:pPr marL="155575" marR="27940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Accessibility: Availible for all platforms (MySQL client, shell, PHP, .NET)</a:t>
            </a:r>
          </a:p>
          <a:p>
            <a:pPr marL="155575" marR="279400" lv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95833"/>
            </a:pPr>
            <a:endParaRPr lang="en" sz="1150" dirty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5575" marR="279400" lv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Less features compared to full SQL server</a:t>
            </a:r>
          </a:p>
          <a:p>
            <a:pPr marL="155575" marR="279400" lv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Often hard to troubleshoot due to lack of tools</a:t>
            </a:r>
          </a:p>
          <a:p>
            <a:pPr marL="155575" marR="279400" lv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Scaling: doesn’t scale well with larger amounts of connected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MongoDB (document)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5575" marR="279400" lvl="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-US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Horizontal Scaling: Takes advantage of multiple shards (distributes the data on several database servers to reduce load)</a:t>
            </a:r>
          </a:p>
          <a:p>
            <a:pPr marL="155575" marR="279400" lvl="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-US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Secondary servers: primary server failure </a:t>
            </a:r>
            <a:r>
              <a:rPr lang="en-US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Wingdings" panose="05000000000000000000" pitchFamily="2" charset="2"/>
              </a:rPr>
              <a:t> instant secondary server takeover</a:t>
            </a:r>
            <a:br>
              <a:rPr lang="en-US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Accessibility: Available for all platforms</a:t>
            </a:r>
            <a:endParaRPr lang="en" sz="1150" dirty="0">
              <a:latin typeface="Georgia" panose="02040502050405020303" pitchFamily="18" charset="0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5575" marR="279400" lvl="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-US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Data size in MongoDB is typically higher </a:t>
            </a:r>
          </a:p>
          <a:p>
            <a:pPr marL="155575" marR="279400" lvl="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-US" sz="115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Slower transactions – operations at single document level is okay, but bigger operations have exponential time increases</a:t>
            </a:r>
            <a:endParaRPr lang="en" sz="115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CouchDB (document)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5575" marR="279400" lvl="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-US" sz="1150" dirty="0">
                <a:solidFill>
                  <a:schemeClr val="tx1"/>
                </a:solidFill>
                <a:latin typeface="Georgia" panose="02040502050405020303" pitchFamily="18" charset="0"/>
              </a:rPr>
              <a:t>Data querying is significantly faster than other databases</a:t>
            </a:r>
          </a:p>
          <a:p>
            <a:pPr marL="155575" marR="279400" lvl="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-US" sz="1150" dirty="0">
                <a:solidFill>
                  <a:schemeClr val="tx1"/>
                </a:solidFill>
                <a:latin typeface="Georgia" panose="02040502050405020303" pitchFamily="18" charset="0"/>
              </a:rPr>
              <a:t>Scales well</a:t>
            </a:r>
          </a:p>
          <a:p>
            <a:pPr marL="155575" marR="279400" lvl="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Open source</a:t>
            </a:r>
          </a:p>
          <a:p>
            <a:pPr marL="155575" marR="27940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More free space with CouchDB </a:t>
            </a:r>
          </a:p>
          <a:p>
            <a:pPr marL="155575" marR="279400">
              <a:lnSpc>
                <a:spcPct val="136956"/>
              </a:lnSpc>
              <a:spcAft>
                <a:spcPts val="1100"/>
              </a:spcAft>
              <a:buClr>
                <a:srgbClr val="333333"/>
              </a:buClr>
              <a:buSzPct val="95833"/>
            </a:pPr>
            <a:r>
              <a:rPr lang="en" sz="115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Accessibility: Availible on all platforms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279400" lvl="0" indent="-301625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5833"/>
              <a:buFont typeface="Georgia"/>
            </a:pPr>
            <a:r>
              <a:rPr lang="en" sz="115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Last stable release was September 3</a:t>
            </a:r>
            <a:r>
              <a:rPr lang="en" sz="1150" baseline="300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rd</a:t>
            </a:r>
            <a:r>
              <a:rPr lang="en" sz="115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</a:p>
          <a:p>
            <a:pPr marL="457200" marR="279400" lvl="0" indent="-301625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5833"/>
              <a:buFont typeface="Georgia"/>
            </a:pPr>
            <a:r>
              <a:rPr lang="en" sz="115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2014</a:t>
            </a:r>
          </a:p>
          <a:p>
            <a:pPr marL="457200" marR="279400" lvl="0" indent="-301625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5833"/>
              <a:buFont typeface="Georgia"/>
            </a:pPr>
            <a:endParaRPr lang="en" sz="115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279400" lvl="0" indent="-301625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5833"/>
              <a:buFont typeface="Georgia"/>
            </a:pPr>
            <a:r>
              <a:rPr lang="en" sz="115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Need to create views for every query</a:t>
            </a:r>
          </a:p>
          <a:p>
            <a:pPr marL="457200" marR="279400" lvl="0" indent="-301625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5833"/>
              <a:buFont typeface="Georgia"/>
            </a:pPr>
            <a:endParaRPr lang="en" sz="115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(graph)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50" dirty="0">
                <a:solidFill>
                  <a:schemeClr val="tx1"/>
                </a:solidFill>
                <a:latin typeface="Georgia" panose="02040502050405020303" pitchFamily="18" charset="0"/>
              </a:rPr>
              <a:t>Speed: Fastest traversals and queries for all databases</a:t>
            </a:r>
          </a:p>
          <a:p>
            <a:r>
              <a:rPr lang="en-US" sz="1150" dirty="0">
                <a:solidFill>
                  <a:schemeClr val="tx1"/>
                </a:solidFill>
                <a:latin typeface="Georgia" panose="02040502050405020303" pitchFamily="18" charset="0"/>
              </a:rPr>
              <a:t>Fits well for highly connected data	</a:t>
            </a:r>
          </a:p>
          <a:p>
            <a:r>
              <a:rPr lang="en-US" sz="1150" dirty="0">
                <a:solidFill>
                  <a:schemeClr val="tx1"/>
                </a:solidFill>
                <a:latin typeface="Georgia" panose="02040502050405020303" pitchFamily="18" charset="0"/>
              </a:rPr>
              <a:t>Relatively small storage demand</a:t>
            </a:r>
          </a:p>
          <a:p>
            <a:r>
              <a:rPr lang="en-US" sz="1150" dirty="0">
                <a:solidFill>
                  <a:schemeClr val="tx1"/>
                </a:solidFill>
                <a:latin typeface="Georgia" panose="02040502050405020303" pitchFamily="18" charset="0"/>
              </a:rPr>
              <a:t>Easy query language (similar to SQL)</a:t>
            </a:r>
          </a:p>
          <a:p>
            <a:endParaRPr lang="en-US" sz="11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150" dirty="0">
                <a:solidFill>
                  <a:schemeClr val="tx1"/>
                </a:solidFill>
                <a:latin typeface="Georgia" panose="02040502050405020303" pitchFamily="18" charset="0"/>
              </a:rPr>
              <a:t>Accessibility: Lacks implementations for all platforms</a:t>
            </a:r>
          </a:p>
          <a:p>
            <a:r>
              <a:rPr lang="en-US" sz="1150" dirty="0">
                <a:solidFill>
                  <a:schemeClr val="tx1"/>
                </a:solidFill>
                <a:latin typeface="Georgia" panose="02040502050405020303" pitchFamily="18" charset="0"/>
              </a:rPr>
              <a:t>Hard to perform queries efficiently</a:t>
            </a:r>
            <a:br>
              <a:rPr lang="en-US" sz="115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br>
              <a:rPr lang="en-US" sz="115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1150" dirty="0">
                <a:solidFill>
                  <a:schemeClr val="tx1"/>
                </a:solidFill>
                <a:latin typeface="Georgia" panose="02040502050405020303" pitchFamily="18" charset="0"/>
              </a:rPr>
              <a:t>Scaling: can’t shard, doesn’t scale well</a:t>
            </a:r>
          </a:p>
          <a:p>
            <a:endParaRPr lang="en-US" sz="11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559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</TotalTime>
  <Words>377</Words>
  <Application>Microsoft Office PowerPoint</Application>
  <PresentationFormat>On-screen Show (16:9)</PresentationFormat>
  <Paragraphs>60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Georgia</vt:lpstr>
      <vt:lpstr>Wingdings</vt:lpstr>
      <vt:lpstr>simple-light-2</vt:lpstr>
      <vt:lpstr>Databases</vt:lpstr>
      <vt:lpstr>Relational</vt:lpstr>
      <vt:lpstr>Microsoft SQL </vt:lpstr>
      <vt:lpstr>Oracle (12c)</vt:lpstr>
      <vt:lpstr>MySQL</vt:lpstr>
      <vt:lpstr>MongoDB (document)</vt:lpstr>
      <vt:lpstr>CouchDB (document)</vt:lpstr>
      <vt:lpstr>Neo4j (graph)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cp:lastModifiedBy>Jason Liu</cp:lastModifiedBy>
  <cp:revision>37</cp:revision>
  <dcterms:modified xsi:type="dcterms:W3CDTF">2016-06-28T16:06:57Z</dcterms:modified>
</cp:coreProperties>
</file>