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2" r:id="rId5"/>
    <p:sldId id="263" r:id="rId6"/>
    <p:sldId id="271" r:id="rId7"/>
    <p:sldId id="264" r:id="rId8"/>
    <p:sldId id="265" r:id="rId9"/>
    <p:sldId id="259" r:id="rId10"/>
    <p:sldId id="266" r:id="rId11"/>
    <p:sldId id="267" r:id="rId12"/>
    <p:sldId id="270" r:id="rId13"/>
    <p:sldId id="260" r:id="rId14"/>
    <p:sldId id="268" r:id="rId15"/>
    <p:sldId id="269" r:id="rId16"/>
    <p:sldId id="26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4EB"/>
    <a:srgbClr val="89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9"/>
    <p:restoredTop sz="81658"/>
  </p:normalViewPr>
  <p:slideViewPr>
    <p:cSldViewPr snapToGrid="0">
      <p:cViewPr varScale="1">
        <p:scale>
          <a:sx n="108" d="100"/>
          <a:sy n="108" d="100"/>
        </p:scale>
        <p:origin x="672" y="192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488D-BBCE-5A45-8EF7-3AAD6156796F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1A54C-2479-4449-94DB-54B8B669E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6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Automatisch Artikel von DE-Wikipeida ziehen (spezifisch auf exzellente Artikel)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DE" dirty="0">
                <a:sym typeface="Wingdings" pitchFamily="2" charset="2"/>
              </a:rPr>
              <a:t> Excellenten Artikel verwenden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DE" dirty="0">
                <a:sym typeface="Wingdings" pitchFamily="2" charset="2"/>
              </a:rPr>
              <a:t> Schlagwörter für jeden Artikel bestimmen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627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Anfrage ist automatisiert über API vom deutschen Wikipedia</a:t>
            </a:r>
          </a:p>
          <a:p>
            <a:r>
              <a:rPr lang="de-DE" dirty="0"/>
              <a:t>Alle Artikel, die der Voraussetzung einer exzellenter Artikel zu sein, erfüllen.</a:t>
            </a:r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Davon erst alle IDs</a:t>
            </a:r>
          </a:p>
          <a:p>
            <a:pPr marL="171450" indent="-171450">
              <a:buFontTx/>
              <a:buChar char="-"/>
            </a:pPr>
            <a:r>
              <a:rPr lang="en-DE" dirty="0"/>
              <a:t>Dann durch die entsprechenden IDs die Artikel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Beispiel Text im blauen Kasten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38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Preprocessing über RegEx</a:t>
            </a:r>
          </a:p>
          <a:p>
            <a:endParaRPr lang="en-DE" dirty="0"/>
          </a:p>
          <a:p>
            <a:r>
              <a:rPr lang="en-DE" dirty="0"/>
              <a:t>Lemmatization == Gruppierung gebeugter Formen eines Wortes. </a:t>
            </a:r>
          </a:p>
          <a:p>
            <a:pPr marL="171450" indent="-171450">
              <a:buFontTx/>
              <a:buChar char="-"/>
            </a:pPr>
            <a:r>
              <a:rPr lang="en-DE" dirty="0"/>
              <a:t>Analyse als einzelnes Wort möglich </a:t>
            </a:r>
          </a:p>
          <a:p>
            <a:pPr marL="171450" indent="-171450">
              <a:buFontTx/>
              <a:buChar char="-"/>
            </a:pPr>
            <a:r>
              <a:rPr lang="en-DE" dirty="0"/>
              <a:t>Tatsächliche Wörter als Ergebnis </a:t>
            </a:r>
            <a:r>
              <a:rPr lang="en-DE" dirty="0">
                <a:sym typeface="Wingdings" pitchFamily="2" charset="2"/>
              </a:rPr>
              <a:t> genauer (als Stemming)</a:t>
            </a:r>
            <a:endParaRPr lang="en-DE" dirty="0"/>
          </a:p>
          <a:p>
            <a:pPr marL="171450" indent="-171450">
              <a:buFontTx/>
              <a:buChar char="-"/>
            </a:pPr>
            <a:endParaRPr lang="en-DE" dirty="0"/>
          </a:p>
          <a:p>
            <a:r>
              <a:rPr lang="en-DE" dirty="0"/>
              <a:t>Stemming == Wörter zurück in die Stammform zu bringen</a:t>
            </a:r>
          </a:p>
          <a:p>
            <a:pPr marL="171450" indent="-171450">
              <a:buFontTx/>
              <a:buChar char="-"/>
            </a:pPr>
            <a:r>
              <a:rPr lang="en-DE" dirty="0"/>
              <a:t>Ergebnis muss kein “richtiges” Wort sein</a:t>
            </a:r>
          </a:p>
          <a:p>
            <a:pPr marL="171450" indent="-171450">
              <a:buFontTx/>
              <a:buChar char="-"/>
            </a:pPr>
            <a:r>
              <a:rPr lang="en-DE" dirty="0"/>
              <a:t>Geht schneller (als lemma)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506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DE" dirty="0"/>
              <a:t>nsupervised</a:t>
            </a:r>
          </a:p>
          <a:p>
            <a:r>
              <a:rPr lang="en-DE" dirty="0"/>
              <a:t>Sprachenunabhängig </a:t>
            </a:r>
            <a:r>
              <a:rPr lang="en-DE" dirty="0">
                <a:sym typeface="Wingdings" pitchFamily="2" charset="2"/>
              </a:rPr>
              <a:t> Kann auch deutschen Text verarbeiten!!</a:t>
            </a:r>
          </a:p>
          <a:p>
            <a:r>
              <a:rPr lang="en-DE" dirty="0">
                <a:sym typeface="Wingdings" pitchFamily="2" charset="2"/>
              </a:rPr>
              <a:t>Arbeitet mit einzlenen Dokumenten</a:t>
            </a:r>
          </a:p>
          <a:p>
            <a:r>
              <a:rPr lang="en-DE" dirty="0">
                <a:sym typeface="Wingdings" pitchFamily="2" charset="2"/>
              </a:rPr>
              <a:t>Feature-extraction from single document</a:t>
            </a:r>
          </a:p>
          <a:p>
            <a:endParaRPr lang="en-DE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404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Eingabe: (einzelner) Text</a:t>
            </a:r>
          </a:p>
          <a:p>
            <a:pPr marL="228600" indent="-228600">
              <a:buAutoNum type="arabicPeriod"/>
            </a:pPr>
            <a:r>
              <a:rPr lang="de-DE" dirty="0"/>
              <a:t>Identifikation von potentiellen Schlagwörtern</a:t>
            </a:r>
          </a:p>
          <a:p>
            <a:pPr marL="685800" lvl="1" indent="-228600">
              <a:buAutoNum type="arabicPeriod"/>
            </a:pPr>
            <a:r>
              <a:rPr lang="de-DE" dirty="0" err="1"/>
              <a:t>Stopwords</a:t>
            </a:r>
            <a:r>
              <a:rPr lang="de-DE" dirty="0"/>
              <a:t> werden hier entsprechend auch entfernt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Feature-Extraktion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Berechnung der Begriffsauswertung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Was entsprechend Schlagwörter sein könnten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Zusammengeschlossene Schlagwörter bilden und Wahrscheinlichkeiten berechnen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Zusammenschluss, wenn beim erstellen des Modells es entsprechend angegeben ist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itchFamily="2" charset="2"/>
              </a:rPr>
              <a:t>Dopplungen entfernen und Ergebnisse sortieren</a:t>
            </a:r>
          </a:p>
          <a:p>
            <a:pPr marL="685800" lvl="1" indent="-228600">
              <a:buAutoNum type="arabicPeriod"/>
            </a:pPr>
            <a:r>
              <a:rPr lang="de-DE" dirty="0">
                <a:sym typeface="Wingdings" pitchFamily="2" charset="2"/>
              </a:rPr>
              <a:t>Die Schlagwörter die am Wahrscheinlichsten sind haben den geringsten Wert</a:t>
            </a:r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Ausgabe: Schlagwörter sortiert nach Wahrscheinlichkeit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317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DE" dirty="0"/>
              <a:t>Häufigkeit der aufkommenden Wörter als Ground Truth</a:t>
            </a:r>
          </a:p>
          <a:p>
            <a:pPr marL="628650" lvl="1" indent="-171450">
              <a:buFontTx/>
              <a:buChar char="-"/>
            </a:pPr>
            <a:r>
              <a:rPr lang="en-DE" dirty="0"/>
              <a:t>Keine Stopwords</a:t>
            </a:r>
          </a:p>
          <a:p>
            <a:pPr marL="628650" lvl="1" indent="-171450">
              <a:buFontTx/>
              <a:buChar char="-"/>
            </a:pPr>
            <a:r>
              <a:rPr lang="en-DE" dirty="0"/>
              <a:t>Jedes Wort bekommt basierend darauf eine Wahrscheinlichkeit</a:t>
            </a:r>
          </a:p>
          <a:p>
            <a:pPr marL="171450" lvl="0" indent="-171450">
              <a:buFontTx/>
              <a:buChar char="-"/>
            </a:pPr>
            <a:r>
              <a:rPr lang="en-DE" dirty="0"/>
              <a:t>Die Wörter  MIT ihren entsprechenden Wahrscheinlichkeiten werden verglichen</a:t>
            </a:r>
          </a:p>
          <a:p>
            <a:pPr marL="171450" lvl="0" indent="-171450">
              <a:buFontTx/>
              <a:buChar char="-"/>
            </a:pPr>
            <a:r>
              <a:rPr lang="en-DE" dirty="0"/>
              <a:t>MSE, MAE, MAPE als evaluations-Metriken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657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KeyBERT == </a:t>
            </a:r>
            <a:r>
              <a:rPr lang="en-GB" b="1" dirty="0"/>
              <a:t>Bidirectional Encoder Representations from Transformers</a:t>
            </a:r>
            <a:r>
              <a:rPr lang="en-GB" dirty="0"/>
              <a:t> s</a:t>
            </a:r>
            <a:endParaRPr lang="en-DE" dirty="0"/>
          </a:p>
          <a:p>
            <a:r>
              <a:rPr lang="en-DE" dirty="0"/>
              <a:t>TF-ID == term frequency-inverse document frequency</a:t>
            </a:r>
          </a:p>
          <a:p>
            <a:r>
              <a:rPr lang="en-DE" dirty="0"/>
              <a:t>RAKE == Rapid Automatic Keyword Extraction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1A54C-2479-4449-94DB-54B8B669EE2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769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9246FE-8871-78E6-A096-A2E50F169DA1}"/>
              </a:ext>
            </a:extLst>
          </p:cNvPr>
          <p:cNvSpPr/>
          <p:nvPr userDrawn="1"/>
        </p:nvSpPr>
        <p:spPr>
          <a:xfrm>
            <a:off x="1" y="0"/>
            <a:ext cx="790687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72AA8-C126-DA4D-8337-2C9653CD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36" y="245034"/>
            <a:ext cx="7494493" cy="4501777"/>
          </a:xfrm>
        </p:spPr>
        <p:txBody>
          <a:bodyPr anchor="b"/>
          <a:lstStyle>
            <a:lvl1pPr algn="ctr"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5C5F-BCDC-058B-EB31-09EBAF4D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36" y="4746811"/>
            <a:ext cx="7494493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07110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13DB-B802-88BD-94AF-A0971CF7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0191B-0523-B290-3FA4-8474D8226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AA7C-292C-7A71-D82B-3650BBF1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5572-9712-1763-1E36-231C7B99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ED6D-2C7E-8743-DD36-9892D23D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58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8E667-F20E-7778-068D-82E4EFB2A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DC2EB-559E-A636-743B-6F993374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9053-8249-B78D-6132-8B9AAB1B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D10A-029E-E2FD-2633-5D34AE2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825A-6DA5-DDBC-DC5E-A00CAB2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818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07B-381C-9E33-EFC5-C7A9E5FD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5E6D-1D6E-B809-D847-E345A98C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8CAE-2CF7-6621-E9EA-22A4171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9653-FBC4-37B5-2784-4D4E8193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B99D-290C-47C7-ED87-E0397B74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27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AFAD-80C9-38FD-6EB7-EA72F9EF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1D83-241B-D362-CA19-C8B70FE5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2537-F24B-565E-9A70-D7E83045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5829-7327-C74E-AF55-A347C020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E5B3-8B7E-7C00-30B3-403DE34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19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39BF-F3D8-6A32-643C-8F34F55B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821F-0BE9-B341-E8E7-93DA5755B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8D7D5-5091-8BDB-A5D8-ADF5495D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24EB-E0EF-B6BE-F80E-3389E82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B8CD-0066-E752-6C77-E11DBBB8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12987-005A-3042-9DA0-58F1DCF1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74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A17E-13E3-9B50-9769-8301248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9" y="365125"/>
            <a:ext cx="906938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8E27-B1F0-ABA6-FF47-B469A544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1C45-24F4-FC67-8F98-1B975E30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D2465-95F9-DF4F-B474-4534FECE5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7373"/>
            <a:ext cx="5183188" cy="647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CE12-1105-C7D9-F31C-08D6405F3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6BE21-E095-DDC2-3599-D8A751A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9280-9357-B8D0-CD74-D0BC2C10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132EE-55FF-F9A0-FBB9-7A164AD7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8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BBEC-0FD0-C9A9-C2BB-1E7EE54E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2278A-C789-F338-BDAB-50111838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F6B87-9841-8001-2430-835F7C82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BB176-261F-780C-A641-55308CD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7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A6349-0528-C167-E713-DEF348BB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F7D2C-889B-88DC-F77D-C46DBD58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81811-4695-69D0-4F0E-9C2E7E0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3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2DCE-F1F7-E02A-BEF1-F61341D6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371476"/>
            <a:ext cx="2500312" cy="1328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622C-8A00-1859-3631-03B3DA42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E2CB-31AC-D0FB-B3AB-58A8F76F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3088"/>
            <a:ext cx="3932237" cy="4025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97C7-4BEC-88C1-609D-E7BC8B02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19B9-6C3F-D732-4A74-3B95A449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3950-0FE2-AF42-0D49-C2858EC1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233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8DE8-E726-76DF-BE66-4D5EEE7C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357188"/>
            <a:ext cx="2500312" cy="13287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15D05-BC5D-3D7A-2338-4E8AC329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5E87-3B72-2F3E-BB78-137E87C2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3088"/>
            <a:ext cx="3932237" cy="4025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7009-2520-C380-E841-64951AE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E8C9-4998-2F43-948E-5DFC418A96D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A064-E83F-FB7F-C79C-C62A1F67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F034-5B5B-078E-A4A0-C2654E19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36D5-CA31-A542-B3D8-B9F8A5C80D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1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8208C-9E6F-7CA0-0CBF-AF84131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88" y="365125"/>
            <a:ext cx="90535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7607-2533-C4C5-60FB-7CB8D5DE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4193-EBEC-234A-A17A-3345EFF98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2E4E8C9-4998-2F43-948E-5DFC418A96D1}" type="datetimeFigureOut">
              <a:rPr lang="en-DE" smtClean="0"/>
              <a:pPr/>
              <a:t>29.06.23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5BC4-C23F-A554-9626-D9C370F2F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CCA5-7D73-7FDE-32D5-8EE003B4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DE236D5-CA31-A542-B3D8-B9F8A5C80D6D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6E142-B6A9-CF24-EE26-E1E61E449B2D}"/>
              </a:ext>
            </a:extLst>
          </p:cNvPr>
          <p:cNvSpPr/>
          <p:nvPr userDrawn="1"/>
        </p:nvSpPr>
        <p:spPr>
          <a:xfrm>
            <a:off x="838200" y="365125"/>
            <a:ext cx="1324800" cy="132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27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12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13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D9AA-11CC-A395-AA88-EE3A4D44B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Shared Task 2: Topic Modelling auf Artikel aus DE-Wikipedia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358B9-382C-54A4-BD88-0C045C579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Präsentation des aktuellen Stands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5FD90-4FBF-5EC7-238D-AF5B4E40EB8A}"/>
              </a:ext>
            </a:extLst>
          </p:cNvPr>
          <p:cNvSpPr txBox="1"/>
          <p:nvPr/>
        </p:nvSpPr>
        <p:spPr>
          <a:xfrm>
            <a:off x="8411030" y="5822576"/>
            <a:ext cx="363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 Noll</a:t>
            </a:r>
          </a:p>
          <a:p>
            <a:pPr algn="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WWI2020F</a:t>
            </a:r>
          </a:p>
          <a:p>
            <a:pPr algn="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wi20086@lehre.dhbw-stuttgart.de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4087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5DEA9-200D-6149-787F-24D13FAB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Weitere Algorithmen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24FDE-7586-5ACB-2002-BE7794EC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Modelle die ich betrachten möchte:</a:t>
            </a:r>
          </a:p>
          <a:p>
            <a:pPr lvl="1"/>
            <a:r>
              <a:rPr lang="en-DE" dirty="0"/>
              <a:t>KeyBERT</a:t>
            </a:r>
          </a:p>
          <a:p>
            <a:pPr lvl="1"/>
            <a:r>
              <a:rPr lang="en-DE" dirty="0"/>
              <a:t>TF-ID</a:t>
            </a:r>
          </a:p>
          <a:p>
            <a:pPr lvl="1"/>
            <a:r>
              <a:rPr lang="en-DE" dirty="0"/>
              <a:t>RAKE</a:t>
            </a:r>
          </a:p>
          <a:p>
            <a:r>
              <a:rPr lang="en-DE" dirty="0">
                <a:solidFill>
                  <a:schemeClr val="accent1"/>
                </a:solidFill>
              </a:rPr>
              <a:t>Disclaimer:</a:t>
            </a:r>
            <a:r>
              <a:rPr lang="en-DE" dirty="0"/>
              <a:t> Nicht alle davon werde am Ende genutzt</a:t>
            </a:r>
          </a:p>
          <a:p>
            <a:pPr lvl="1"/>
            <a:r>
              <a:rPr lang="en-DE" dirty="0"/>
              <a:t>Nur was entsprechend Sinn macht </a:t>
            </a:r>
          </a:p>
          <a:p>
            <a:pPr lvl="1"/>
            <a:r>
              <a:rPr lang="en-DE" dirty="0"/>
              <a:t>max. noch zwei weitere Algorithmen</a:t>
            </a:r>
          </a:p>
        </p:txBody>
      </p:sp>
      <p:pic>
        <p:nvPicPr>
          <p:cNvPr id="7" name="Graphic 6" descr="Network with solid fill">
            <a:extLst>
              <a:ext uri="{FF2B5EF4-FFF2-40B4-BE49-F238E27FC236}">
                <a16:creationId xmlns:a16="http://schemas.microsoft.com/office/drawing/2014/main" id="{FDB9896C-B3C7-8FE4-802B-79C25777A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1163-6521-E444-1253-7B24681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 überarbeiten?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68EB-E895-D144-5303-87A3A6CD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Evaluation mit einer anderen Ground Truth</a:t>
            </a:r>
          </a:p>
          <a:p>
            <a:pPr lvl="1"/>
            <a:r>
              <a:rPr lang="en-DE" dirty="0"/>
              <a:t>Ergebnisse eines anderen Algorithmen als Ground Truth</a:t>
            </a:r>
          </a:p>
          <a:p>
            <a:endParaRPr lang="en-DE" dirty="0"/>
          </a:p>
          <a:p>
            <a:r>
              <a:rPr lang="en-DE" dirty="0"/>
              <a:t>Notwendigkeit?:</a:t>
            </a:r>
          </a:p>
          <a:p>
            <a:pPr lvl="1"/>
            <a:r>
              <a:rPr lang="en-DE" dirty="0"/>
              <a:t>Sind die Ergebnisse eines anderen Algorithmen wirklich besser als Ground Truth geeignet?</a:t>
            </a:r>
          </a:p>
          <a:p>
            <a:pPr lvl="2"/>
            <a:r>
              <a:rPr lang="en-DE" dirty="0"/>
              <a:t>Was wenn beide Algorithmen nicht gut mit dem Text funktionieren und deswegen gibt es gute Ergebnisse bei den Metirken?</a:t>
            </a:r>
          </a:p>
          <a:p>
            <a:pPr lvl="1"/>
            <a:r>
              <a:rPr lang="en-DE" dirty="0"/>
              <a:t>Kann die Häufigkeit des Vorkommens eines Wortes nicht auch auf die Wichtigkeit des Wortes hindeuten? </a:t>
            </a:r>
            <a:r>
              <a:rPr lang="en-DE" dirty="0">
                <a:sym typeface="Wingdings" pitchFamily="2" charset="2"/>
              </a:rPr>
              <a:t> Entsprechend die Schlagwörter</a:t>
            </a:r>
            <a:endParaRPr lang="en-DE" dirty="0"/>
          </a:p>
        </p:txBody>
      </p:sp>
      <p:pic>
        <p:nvPicPr>
          <p:cNvPr id="6" name="Graphic 5" descr="Clipboard Mixed with solid fill">
            <a:extLst>
              <a:ext uri="{FF2B5EF4-FFF2-40B4-BE49-F238E27FC236}">
                <a16:creationId xmlns:a16="http://schemas.microsoft.com/office/drawing/2014/main" id="{71FEDEA3-9439-7451-22EC-80DF3630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AB92-F7F9-4A90-B550-9B5BACE3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Wann soll das umgesetzt werden?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F980AD-12B7-E3C9-9950-57687D27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10924"/>
              </p:ext>
            </p:extLst>
          </p:nvPr>
        </p:nvGraphicFramePr>
        <p:xfrm>
          <a:off x="1596001" y="2342405"/>
          <a:ext cx="8999998" cy="3600000"/>
        </p:xfrm>
        <a:graphic>
          <a:graphicData uri="http://schemas.openxmlformats.org/drawingml/2006/table">
            <a:tbl>
              <a:tblPr firstRow="1" bandRow="1"/>
              <a:tblGrid>
                <a:gridCol w="1285714">
                  <a:extLst>
                    <a:ext uri="{9D8B030D-6E8A-4147-A177-3AD203B41FA5}">
                      <a16:colId xmlns:a16="http://schemas.microsoft.com/office/drawing/2014/main" val="95080680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4179182766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3121935666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2145653487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3284708857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1759668476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2701720814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64542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082350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  <a:p>
                      <a:pPr algn="ctr"/>
                      <a:r>
                        <a:rPr lang="en-D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21764"/>
                  </a:ext>
                </a:extLst>
              </a:tr>
            </a:tbl>
          </a:graphicData>
        </a:graphic>
      </p:graphicFrame>
      <p:pic>
        <p:nvPicPr>
          <p:cNvPr id="5" name="Graphic 4" descr="Daily calendar with solid fill">
            <a:extLst>
              <a:ext uri="{FF2B5EF4-FFF2-40B4-BE49-F238E27FC236}">
                <a16:creationId xmlns:a16="http://schemas.microsoft.com/office/drawing/2014/main" id="{DA5AFF02-295F-F45B-64DC-FF0A52F9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365125"/>
            <a:ext cx="1324800" cy="1324800"/>
          </a:xfrm>
          <a:prstGeom prst="rect">
            <a:avLst/>
          </a:prstGeom>
        </p:spPr>
      </p:pic>
      <p:sp>
        <p:nvSpPr>
          <p:cNvPr id="6" name="Doughnut 5">
            <a:extLst>
              <a:ext uri="{FF2B5EF4-FFF2-40B4-BE49-F238E27FC236}">
                <a16:creationId xmlns:a16="http://schemas.microsoft.com/office/drawing/2014/main" id="{74B9D375-2C02-7076-3DD8-7B79D3DDF938}"/>
              </a:ext>
            </a:extLst>
          </p:cNvPr>
          <p:cNvSpPr>
            <a:spLocks noChangeAspect="1"/>
          </p:cNvSpPr>
          <p:nvPr/>
        </p:nvSpPr>
        <p:spPr>
          <a:xfrm>
            <a:off x="6827043" y="2342405"/>
            <a:ext cx="1152000" cy="1152000"/>
          </a:xfrm>
          <a:custGeom>
            <a:avLst/>
            <a:gdLst>
              <a:gd name="connsiteX0" fmla="*/ 0 w 1152000"/>
              <a:gd name="connsiteY0" fmla="*/ 576000 h 1152000"/>
              <a:gd name="connsiteX1" fmla="*/ 576000 w 1152000"/>
              <a:gd name="connsiteY1" fmla="*/ 0 h 1152000"/>
              <a:gd name="connsiteX2" fmla="*/ 1152000 w 1152000"/>
              <a:gd name="connsiteY2" fmla="*/ 576000 h 1152000"/>
              <a:gd name="connsiteX3" fmla="*/ 576000 w 1152000"/>
              <a:gd name="connsiteY3" fmla="*/ 1152000 h 1152000"/>
              <a:gd name="connsiteX4" fmla="*/ 0 w 1152000"/>
              <a:gd name="connsiteY4" fmla="*/ 576000 h 1152000"/>
              <a:gd name="connsiteX5" fmla="*/ 0 w 1152000"/>
              <a:gd name="connsiteY5" fmla="*/ 576000 h 1152000"/>
              <a:gd name="connsiteX6" fmla="*/ 576000 w 1152000"/>
              <a:gd name="connsiteY6" fmla="*/ 1152000 h 1152000"/>
              <a:gd name="connsiteX7" fmla="*/ 1152000 w 1152000"/>
              <a:gd name="connsiteY7" fmla="*/ 576000 h 1152000"/>
              <a:gd name="connsiteX8" fmla="*/ 576000 w 1152000"/>
              <a:gd name="connsiteY8" fmla="*/ 0 h 1152000"/>
              <a:gd name="connsiteX9" fmla="*/ 0 w 1152000"/>
              <a:gd name="connsiteY9" fmla="*/ 5760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000" h="1152000" fill="none" extrusionOk="0">
                <a:moveTo>
                  <a:pt x="0" y="576000"/>
                </a:moveTo>
                <a:cubicBezTo>
                  <a:pt x="-42068" y="251080"/>
                  <a:pt x="267287" y="7690"/>
                  <a:pt x="576000" y="0"/>
                </a:cubicBezTo>
                <a:cubicBezTo>
                  <a:pt x="920462" y="39218"/>
                  <a:pt x="1157599" y="315873"/>
                  <a:pt x="1152000" y="576000"/>
                </a:cubicBezTo>
                <a:cubicBezTo>
                  <a:pt x="1183044" y="941934"/>
                  <a:pt x="909854" y="1171278"/>
                  <a:pt x="576000" y="1152000"/>
                </a:cubicBezTo>
                <a:cubicBezTo>
                  <a:pt x="308482" y="1107699"/>
                  <a:pt x="4988" y="870652"/>
                  <a:pt x="0" y="576000"/>
                </a:cubicBezTo>
                <a:close/>
                <a:moveTo>
                  <a:pt x="0" y="576000"/>
                </a:moveTo>
                <a:cubicBezTo>
                  <a:pt x="-37102" y="900209"/>
                  <a:pt x="219904" y="1125794"/>
                  <a:pt x="576000" y="1152000"/>
                </a:cubicBezTo>
                <a:cubicBezTo>
                  <a:pt x="842083" y="1148306"/>
                  <a:pt x="1124302" y="837656"/>
                  <a:pt x="1152000" y="576000"/>
                </a:cubicBezTo>
                <a:cubicBezTo>
                  <a:pt x="1154882" y="218906"/>
                  <a:pt x="857002" y="21671"/>
                  <a:pt x="576000" y="0"/>
                </a:cubicBezTo>
                <a:cubicBezTo>
                  <a:pt x="236025" y="39085"/>
                  <a:pt x="57038" y="300267"/>
                  <a:pt x="0" y="576000"/>
                </a:cubicBezTo>
                <a:close/>
              </a:path>
              <a:path w="1152000" h="1152000" stroke="0" extrusionOk="0">
                <a:moveTo>
                  <a:pt x="0" y="576000"/>
                </a:moveTo>
                <a:cubicBezTo>
                  <a:pt x="-9009" y="252327"/>
                  <a:pt x="238442" y="7297"/>
                  <a:pt x="576000" y="0"/>
                </a:cubicBezTo>
                <a:cubicBezTo>
                  <a:pt x="927173" y="6959"/>
                  <a:pt x="1091042" y="259822"/>
                  <a:pt x="1152000" y="576000"/>
                </a:cubicBezTo>
                <a:cubicBezTo>
                  <a:pt x="1123653" y="921798"/>
                  <a:pt x="884261" y="1206474"/>
                  <a:pt x="576000" y="1152000"/>
                </a:cubicBezTo>
                <a:cubicBezTo>
                  <a:pt x="222053" y="1132396"/>
                  <a:pt x="53927" y="919883"/>
                  <a:pt x="0" y="576000"/>
                </a:cubicBezTo>
                <a:close/>
                <a:moveTo>
                  <a:pt x="0" y="576000"/>
                </a:moveTo>
                <a:cubicBezTo>
                  <a:pt x="22738" y="896813"/>
                  <a:pt x="271711" y="1123544"/>
                  <a:pt x="576000" y="1152000"/>
                </a:cubicBezTo>
                <a:cubicBezTo>
                  <a:pt x="842577" y="1144108"/>
                  <a:pt x="1138267" y="907046"/>
                  <a:pt x="1152000" y="576000"/>
                </a:cubicBezTo>
                <a:cubicBezTo>
                  <a:pt x="1145081" y="191904"/>
                  <a:pt x="873229" y="29027"/>
                  <a:pt x="576000" y="0"/>
                </a:cubicBezTo>
                <a:cubicBezTo>
                  <a:pt x="273665" y="8835"/>
                  <a:pt x="59161" y="272109"/>
                  <a:pt x="0" y="576000"/>
                </a:cubicBezTo>
                <a:close/>
              </a:path>
            </a:pathLst>
          </a:custGeom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D98819-BAB9-FD21-FBEF-0D77E2C47DF7}"/>
              </a:ext>
            </a:extLst>
          </p:cNvPr>
          <p:cNvGrpSpPr/>
          <p:nvPr/>
        </p:nvGrpSpPr>
        <p:grpSpPr>
          <a:xfrm>
            <a:off x="349092" y="3566405"/>
            <a:ext cx="2484767" cy="1152000"/>
            <a:chOff x="6786579" y="2363484"/>
            <a:chExt cx="2484767" cy="1152000"/>
          </a:xfrm>
        </p:grpSpPr>
        <p:sp>
          <p:nvSpPr>
            <p:cNvPr id="9" name="Doughnut 8">
              <a:extLst>
                <a:ext uri="{FF2B5EF4-FFF2-40B4-BE49-F238E27FC236}">
                  <a16:creationId xmlns:a16="http://schemas.microsoft.com/office/drawing/2014/main" id="{E8B21692-3180-71DF-F5CA-005B6FD54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9346" y="2363484"/>
              <a:ext cx="1152000" cy="1152000"/>
            </a:xfrm>
            <a:custGeom>
              <a:avLst/>
              <a:gdLst>
                <a:gd name="connsiteX0" fmla="*/ 0 w 1152000"/>
                <a:gd name="connsiteY0" fmla="*/ 576000 h 1152000"/>
                <a:gd name="connsiteX1" fmla="*/ 576000 w 1152000"/>
                <a:gd name="connsiteY1" fmla="*/ 0 h 1152000"/>
                <a:gd name="connsiteX2" fmla="*/ 1152000 w 1152000"/>
                <a:gd name="connsiteY2" fmla="*/ 576000 h 1152000"/>
                <a:gd name="connsiteX3" fmla="*/ 576000 w 1152000"/>
                <a:gd name="connsiteY3" fmla="*/ 1152000 h 1152000"/>
                <a:gd name="connsiteX4" fmla="*/ 0 w 1152000"/>
                <a:gd name="connsiteY4" fmla="*/ 576000 h 1152000"/>
                <a:gd name="connsiteX5" fmla="*/ 0 w 1152000"/>
                <a:gd name="connsiteY5" fmla="*/ 576000 h 1152000"/>
                <a:gd name="connsiteX6" fmla="*/ 576000 w 1152000"/>
                <a:gd name="connsiteY6" fmla="*/ 1152000 h 1152000"/>
                <a:gd name="connsiteX7" fmla="*/ 1152000 w 1152000"/>
                <a:gd name="connsiteY7" fmla="*/ 576000 h 1152000"/>
                <a:gd name="connsiteX8" fmla="*/ 576000 w 1152000"/>
                <a:gd name="connsiteY8" fmla="*/ 0 h 1152000"/>
                <a:gd name="connsiteX9" fmla="*/ 0 w 1152000"/>
                <a:gd name="connsiteY9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1152000" fill="none" extrusionOk="0">
                  <a:moveTo>
                    <a:pt x="0" y="576000"/>
                  </a:moveTo>
                  <a:cubicBezTo>
                    <a:pt x="-42068" y="251080"/>
                    <a:pt x="267287" y="7690"/>
                    <a:pt x="576000" y="0"/>
                  </a:cubicBezTo>
                  <a:cubicBezTo>
                    <a:pt x="920462" y="39218"/>
                    <a:pt x="1157599" y="315873"/>
                    <a:pt x="1152000" y="576000"/>
                  </a:cubicBezTo>
                  <a:cubicBezTo>
                    <a:pt x="1183044" y="941934"/>
                    <a:pt x="909854" y="1171278"/>
                    <a:pt x="576000" y="1152000"/>
                  </a:cubicBezTo>
                  <a:cubicBezTo>
                    <a:pt x="308482" y="1107699"/>
                    <a:pt x="4988" y="870652"/>
                    <a:pt x="0" y="576000"/>
                  </a:cubicBezTo>
                  <a:close/>
                  <a:moveTo>
                    <a:pt x="0" y="576000"/>
                  </a:moveTo>
                  <a:cubicBezTo>
                    <a:pt x="-37102" y="900209"/>
                    <a:pt x="219904" y="1125794"/>
                    <a:pt x="576000" y="1152000"/>
                  </a:cubicBezTo>
                  <a:cubicBezTo>
                    <a:pt x="842083" y="1148306"/>
                    <a:pt x="1124302" y="837656"/>
                    <a:pt x="1152000" y="576000"/>
                  </a:cubicBezTo>
                  <a:cubicBezTo>
                    <a:pt x="1154882" y="218906"/>
                    <a:pt x="857002" y="21671"/>
                    <a:pt x="576000" y="0"/>
                  </a:cubicBezTo>
                  <a:cubicBezTo>
                    <a:pt x="236025" y="39085"/>
                    <a:pt x="57038" y="300267"/>
                    <a:pt x="0" y="576000"/>
                  </a:cubicBezTo>
                  <a:close/>
                </a:path>
                <a:path w="1152000" h="1152000" stroke="0" extrusionOk="0">
                  <a:moveTo>
                    <a:pt x="0" y="576000"/>
                  </a:moveTo>
                  <a:cubicBezTo>
                    <a:pt x="-9009" y="252327"/>
                    <a:pt x="238442" y="7297"/>
                    <a:pt x="576000" y="0"/>
                  </a:cubicBezTo>
                  <a:cubicBezTo>
                    <a:pt x="927173" y="6959"/>
                    <a:pt x="1091042" y="259822"/>
                    <a:pt x="1152000" y="576000"/>
                  </a:cubicBezTo>
                  <a:cubicBezTo>
                    <a:pt x="1123653" y="921798"/>
                    <a:pt x="884261" y="1206474"/>
                    <a:pt x="576000" y="1152000"/>
                  </a:cubicBezTo>
                  <a:cubicBezTo>
                    <a:pt x="222053" y="1132396"/>
                    <a:pt x="53927" y="919883"/>
                    <a:pt x="0" y="576000"/>
                  </a:cubicBezTo>
                  <a:close/>
                  <a:moveTo>
                    <a:pt x="0" y="576000"/>
                  </a:moveTo>
                  <a:cubicBezTo>
                    <a:pt x="22738" y="896813"/>
                    <a:pt x="271711" y="1123544"/>
                    <a:pt x="576000" y="1152000"/>
                  </a:cubicBezTo>
                  <a:cubicBezTo>
                    <a:pt x="842577" y="1144108"/>
                    <a:pt x="1138267" y="907046"/>
                    <a:pt x="1152000" y="576000"/>
                  </a:cubicBezTo>
                  <a:cubicBezTo>
                    <a:pt x="1145081" y="191904"/>
                    <a:pt x="873229" y="29027"/>
                    <a:pt x="576000" y="0"/>
                  </a:cubicBezTo>
                  <a:cubicBezTo>
                    <a:pt x="273665" y="8835"/>
                    <a:pt x="59161" y="272109"/>
                    <a:pt x="0" y="576000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donut">
                      <a:avLst>
                        <a:gd name="adj" fmla="val 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AB1798-2936-6166-0996-262447B81790}"/>
                </a:ext>
              </a:extLst>
            </p:cNvPr>
            <p:cNvSpPr txBox="1"/>
            <p:nvPr/>
          </p:nvSpPr>
          <p:spPr>
            <a:xfrm>
              <a:off x="6786579" y="2493206"/>
              <a:ext cx="12469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DE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Modelle betrachtet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5046F-31A5-0E9E-46BA-5E7B371EC749}"/>
              </a:ext>
            </a:extLst>
          </p:cNvPr>
          <p:cNvGrpSpPr/>
          <p:nvPr/>
        </p:nvGrpSpPr>
        <p:grpSpPr>
          <a:xfrm>
            <a:off x="9358141" y="3566405"/>
            <a:ext cx="2833859" cy="1152000"/>
            <a:chOff x="9358141" y="3566405"/>
            <a:chExt cx="2833859" cy="1152000"/>
          </a:xfrm>
        </p:grpSpPr>
        <p:sp>
          <p:nvSpPr>
            <p:cNvPr id="11" name="Doughnut 10">
              <a:extLst>
                <a:ext uri="{FF2B5EF4-FFF2-40B4-BE49-F238E27FC236}">
                  <a16:creationId xmlns:a16="http://schemas.microsoft.com/office/drawing/2014/main" id="{DB5588F0-A741-3374-69AE-A823C5826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141" y="3566405"/>
              <a:ext cx="1152000" cy="1152000"/>
            </a:xfrm>
            <a:custGeom>
              <a:avLst/>
              <a:gdLst>
                <a:gd name="connsiteX0" fmla="*/ 0 w 1152000"/>
                <a:gd name="connsiteY0" fmla="*/ 576000 h 1152000"/>
                <a:gd name="connsiteX1" fmla="*/ 576000 w 1152000"/>
                <a:gd name="connsiteY1" fmla="*/ 0 h 1152000"/>
                <a:gd name="connsiteX2" fmla="*/ 1152000 w 1152000"/>
                <a:gd name="connsiteY2" fmla="*/ 576000 h 1152000"/>
                <a:gd name="connsiteX3" fmla="*/ 576000 w 1152000"/>
                <a:gd name="connsiteY3" fmla="*/ 1152000 h 1152000"/>
                <a:gd name="connsiteX4" fmla="*/ 0 w 1152000"/>
                <a:gd name="connsiteY4" fmla="*/ 576000 h 1152000"/>
                <a:gd name="connsiteX5" fmla="*/ 0 w 1152000"/>
                <a:gd name="connsiteY5" fmla="*/ 576000 h 1152000"/>
                <a:gd name="connsiteX6" fmla="*/ 576000 w 1152000"/>
                <a:gd name="connsiteY6" fmla="*/ 1152000 h 1152000"/>
                <a:gd name="connsiteX7" fmla="*/ 1152000 w 1152000"/>
                <a:gd name="connsiteY7" fmla="*/ 576000 h 1152000"/>
                <a:gd name="connsiteX8" fmla="*/ 576000 w 1152000"/>
                <a:gd name="connsiteY8" fmla="*/ 0 h 1152000"/>
                <a:gd name="connsiteX9" fmla="*/ 0 w 1152000"/>
                <a:gd name="connsiteY9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1152000" fill="none" extrusionOk="0">
                  <a:moveTo>
                    <a:pt x="0" y="576000"/>
                  </a:moveTo>
                  <a:cubicBezTo>
                    <a:pt x="-42068" y="251080"/>
                    <a:pt x="267287" y="7690"/>
                    <a:pt x="576000" y="0"/>
                  </a:cubicBezTo>
                  <a:cubicBezTo>
                    <a:pt x="920462" y="39218"/>
                    <a:pt x="1157599" y="315873"/>
                    <a:pt x="1152000" y="576000"/>
                  </a:cubicBezTo>
                  <a:cubicBezTo>
                    <a:pt x="1183044" y="941934"/>
                    <a:pt x="909854" y="1171278"/>
                    <a:pt x="576000" y="1152000"/>
                  </a:cubicBezTo>
                  <a:cubicBezTo>
                    <a:pt x="308482" y="1107699"/>
                    <a:pt x="4988" y="870652"/>
                    <a:pt x="0" y="576000"/>
                  </a:cubicBezTo>
                  <a:close/>
                  <a:moveTo>
                    <a:pt x="0" y="576000"/>
                  </a:moveTo>
                  <a:cubicBezTo>
                    <a:pt x="-37102" y="900209"/>
                    <a:pt x="219904" y="1125794"/>
                    <a:pt x="576000" y="1152000"/>
                  </a:cubicBezTo>
                  <a:cubicBezTo>
                    <a:pt x="842083" y="1148306"/>
                    <a:pt x="1124302" y="837656"/>
                    <a:pt x="1152000" y="576000"/>
                  </a:cubicBezTo>
                  <a:cubicBezTo>
                    <a:pt x="1154882" y="218906"/>
                    <a:pt x="857002" y="21671"/>
                    <a:pt x="576000" y="0"/>
                  </a:cubicBezTo>
                  <a:cubicBezTo>
                    <a:pt x="236025" y="39085"/>
                    <a:pt x="57038" y="300267"/>
                    <a:pt x="0" y="576000"/>
                  </a:cubicBezTo>
                  <a:close/>
                </a:path>
                <a:path w="1152000" h="1152000" stroke="0" extrusionOk="0">
                  <a:moveTo>
                    <a:pt x="0" y="576000"/>
                  </a:moveTo>
                  <a:cubicBezTo>
                    <a:pt x="-9009" y="252327"/>
                    <a:pt x="238442" y="7297"/>
                    <a:pt x="576000" y="0"/>
                  </a:cubicBezTo>
                  <a:cubicBezTo>
                    <a:pt x="927173" y="6959"/>
                    <a:pt x="1091042" y="259822"/>
                    <a:pt x="1152000" y="576000"/>
                  </a:cubicBezTo>
                  <a:cubicBezTo>
                    <a:pt x="1123653" y="921798"/>
                    <a:pt x="884261" y="1206474"/>
                    <a:pt x="576000" y="1152000"/>
                  </a:cubicBezTo>
                  <a:cubicBezTo>
                    <a:pt x="222053" y="1132396"/>
                    <a:pt x="53927" y="919883"/>
                    <a:pt x="0" y="576000"/>
                  </a:cubicBezTo>
                  <a:close/>
                  <a:moveTo>
                    <a:pt x="0" y="576000"/>
                  </a:moveTo>
                  <a:cubicBezTo>
                    <a:pt x="22738" y="896813"/>
                    <a:pt x="271711" y="1123544"/>
                    <a:pt x="576000" y="1152000"/>
                  </a:cubicBezTo>
                  <a:cubicBezTo>
                    <a:pt x="842577" y="1144108"/>
                    <a:pt x="1138267" y="907046"/>
                    <a:pt x="1152000" y="576000"/>
                  </a:cubicBezTo>
                  <a:cubicBezTo>
                    <a:pt x="1145081" y="191904"/>
                    <a:pt x="873229" y="29027"/>
                    <a:pt x="576000" y="0"/>
                  </a:cubicBezTo>
                  <a:cubicBezTo>
                    <a:pt x="273665" y="8835"/>
                    <a:pt x="59161" y="272109"/>
                    <a:pt x="0" y="576000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donut">
                      <a:avLst>
                        <a:gd name="adj" fmla="val 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784894-D589-78C7-8526-B067B1CF323A}"/>
                </a:ext>
              </a:extLst>
            </p:cNvPr>
            <p:cNvSpPr txBox="1"/>
            <p:nvPr/>
          </p:nvSpPr>
          <p:spPr>
            <a:xfrm>
              <a:off x="10595999" y="3819239"/>
              <a:ext cx="1596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Projekt abgeschlossen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A2C0A78-0B90-D688-5BD0-7509C03BACF2}"/>
              </a:ext>
            </a:extLst>
          </p:cNvPr>
          <p:cNvSpPr/>
          <p:nvPr/>
        </p:nvSpPr>
        <p:spPr>
          <a:xfrm>
            <a:off x="1596001" y="4730521"/>
            <a:ext cx="8999998" cy="1211884"/>
          </a:xfrm>
          <a:prstGeom prst="rect">
            <a:avLst/>
          </a:prstGeom>
          <a:gradFill flip="none" rotWithShape="1">
            <a:gsLst>
              <a:gs pos="100000">
                <a:srgbClr val="89B1CB">
                  <a:alpha val="20000"/>
                </a:srgbClr>
              </a:gs>
              <a:gs pos="46000">
                <a:srgbClr val="89B1CB">
                  <a:alpha val="80000"/>
                </a:srgbClr>
              </a:gs>
              <a:gs pos="0">
                <a:schemeClr val="accent4">
                  <a:lumMod val="60000"/>
                  <a:lumOff val="4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PUFFER BIS ABGABETERMIN: 31.07.23</a:t>
            </a:r>
          </a:p>
        </p:txBody>
      </p:sp>
    </p:spTree>
    <p:extLst>
      <p:ext uri="{BB962C8B-B14F-4D97-AF65-F5344CB8AC3E}">
        <p14:creationId xmlns:p14="http://schemas.microsoft.com/office/powerpoint/2010/main" val="227068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CFF8-389C-0C21-86E0-F6F512C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Aufgetretene Schwierigkeiten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B3D0-461F-F54A-3720-9AD54E301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16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23F7-D2DD-3189-7287-06AF39C0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7870-CF55-2873-A8A3-EB1B9A5F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/>
              <a:t>Problem: Schlechte &amp; nicht nachvollziehbare Ergebnisse</a:t>
            </a:r>
          </a:p>
          <a:p>
            <a:pPr lvl="1"/>
            <a:r>
              <a:rPr lang="en-DE" dirty="0"/>
              <a:t>Modell ist nicht das Problem </a:t>
            </a:r>
            <a:r>
              <a:rPr lang="en-DE" dirty="0">
                <a:sym typeface="Wingdings" pitchFamily="2" charset="2"/>
              </a:rPr>
              <a:t> viel genutzt</a:t>
            </a:r>
          </a:p>
          <a:p>
            <a:pPr lvl="1"/>
            <a:r>
              <a:rPr lang="en-DE" dirty="0">
                <a:sym typeface="Wingdings" pitchFamily="2" charset="2"/>
              </a:rPr>
              <a:t> Proprocessing der Daten muss verbessert werden</a:t>
            </a:r>
          </a:p>
          <a:p>
            <a:pPr marL="457200" lvl="1" indent="0">
              <a:buNone/>
            </a:pPr>
            <a:endParaRPr lang="en-DE" dirty="0"/>
          </a:p>
          <a:p>
            <a:r>
              <a:rPr lang="en-DE" b="1" dirty="0"/>
              <a:t>Lösung: Andere Anfrage der API</a:t>
            </a:r>
          </a:p>
          <a:p>
            <a:pPr lvl="1"/>
            <a:r>
              <a:rPr lang="en-DE" dirty="0"/>
              <a:t>Preprocessing an neue Anfrage anpassen</a:t>
            </a:r>
          </a:p>
          <a:p>
            <a:pPr lvl="1"/>
            <a:endParaRPr lang="en-DE" dirty="0"/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02DDFE5D-B4FA-B5B3-E40A-8CD83089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F387-FBCD-9E3D-E021-8D7A7BC8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6902-4F04-A2A8-6E16-17083D1F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/>
              <a:t>Problem: Wie? Die </a:t>
            </a:r>
            <a:r>
              <a:rPr lang="en-DE" b="1" i="1" dirty="0"/>
              <a:t>Ground Truth</a:t>
            </a:r>
            <a:r>
              <a:rPr lang="en-DE" b="1" dirty="0"/>
              <a:t> fehlt</a:t>
            </a:r>
          </a:p>
          <a:p>
            <a:pPr lvl="1"/>
            <a:r>
              <a:rPr lang="en-DE" dirty="0"/>
              <a:t>Keine in den Artikeln vorhanden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b="1" dirty="0"/>
              <a:t>Lösung: </a:t>
            </a:r>
            <a:r>
              <a:rPr lang="en-DE" b="1" i="1" dirty="0"/>
              <a:t>Ground Truth</a:t>
            </a:r>
            <a:r>
              <a:rPr lang="en-DE" b="1" dirty="0"/>
              <a:t> selbst generieren</a:t>
            </a:r>
          </a:p>
          <a:p>
            <a:pPr lvl="1"/>
            <a:r>
              <a:rPr lang="en-DE" dirty="0"/>
              <a:t>Über selbstgeschriebenen Counter</a:t>
            </a:r>
          </a:p>
          <a:p>
            <a:pPr lvl="1"/>
            <a:r>
              <a:rPr lang="en-DE" dirty="0"/>
              <a:t>Über Lösungen eines anderen Algorihmuses</a:t>
            </a:r>
          </a:p>
        </p:txBody>
      </p:sp>
      <p:pic>
        <p:nvPicPr>
          <p:cNvPr id="4" name="Graphic 3" descr="Clipboard Mixed with solid fill">
            <a:extLst>
              <a:ext uri="{FF2B5EF4-FFF2-40B4-BE49-F238E27FC236}">
                <a16:creationId xmlns:a16="http://schemas.microsoft.com/office/drawing/2014/main" id="{BB040437-1863-041F-8913-0AFE3BF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1CF-005D-1035-943A-0059A6C1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Vielen Dank für Ihre Aufmerksamkeit!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022F-193F-65A5-F631-989F292F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7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E97E-BE00-2AF6-D8BC-61D5F61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Aufgabenstellung und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D33C-F21A-D1D1-B98A-20A5B24C9AA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DE" dirty="0"/>
          </a:p>
          <a:p>
            <a:endParaRPr lang="en-DE" dirty="0"/>
          </a:p>
        </p:txBody>
      </p:sp>
      <p:pic>
        <p:nvPicPr>
          <p:cNvPr id="7" name="Graphic 6" descr="Chat bubble with solid fill">
            <a:extLst>
              <a:ext uri="{FF2B5EF4-FFF2-40B4-BE49-F238E27FC236}">
                <a16:creationId xmlns:a16="http://schemas.microsoft.com/office/drawing/2014/main" id="{4ECC1E73-6AE3-8AAB-7D11-9F4B4E65D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EB27709-459E-88F5-3880-0A8A035FCCAA}"/>
              </a:ext>
            </a:extLst>
          </p:cNvPr>
          <p:cNvGrpSpPr/>
          <p:nvPr/>
        </p:nvGrpSpPr>
        <p:grpSpPr>
          <a:xfrm>
            <a:off x="1416414" y="2792158"/>
            <a:ext cx="2160000" cy="2160000"/>
            <a:chOff x="838200" y="2824766"/>
            <a:chExt cx="2160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F2E33F-5509-8A1F-1C95-CB0FBF54E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2824766"/>
              <a:ext cx="216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26" name="Picture 2" descr="Wikipedia PNG Transparent Images, Pictures, Photos | PNG Arts">
              <a:extLst>
                <a:ext uri="{FF2B5EF4-FFF2-40B4-BE49-F238E27FC236}">
                  <a16:creationId xmlns:a16="http://schemas.microsoft.com/office/drawing/2014/main" id="{D84F8F2A-C90F-4554-FCD2-3C377FB8C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35" y="2982002"/>
              <a:ext cx="162000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phic 5" descr="Single gear with solid fill">
              <a:extLst>
                <a:ext uri="{FF2B5EF4-FFF2-40B4-BE49-F238E27FC236}">
                  <a16:creationId xmlns:a16="http://schemas.microsoft.com/office/drawing/2014/main" id="{353BCC06-B943-E0EB-9822-B8EA02FB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10179" y="3804549"/>
              <a:ext cx="1180217" cy="1180217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E235B-91B2-BD3F-39AC-3B8967D061C2}"/>
              </a:ext>
            </a:extLst>
          </p:cNvPr>
          <p:cNvSpPr>
            <a:spLocks noChangeAspect="1"/>
          </p:cNvSpPr>
          <p:nvPr/>
        </p:nvSpPr>
        <p:spPr>
          <a:xfrm>
            <a:off x="5015999" y="2792158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Graphic 8" descr="Newspaper with solid fill">
            <a:extLst>
              <a:ext uri="{FF2B5EF4-FFF2-40B4-BE49-F238E27FC236}">
                <a16:creationId xmlns:a16="http://schemas.microsoft.com/office/drawing/2014/main" id="{C121B0C3-5EF4-D74C-6186-B9BB0468E7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7814" y="2738786"/>
            <a:ext cx="2042653" cy="204265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38FF2FA-8DAE-DFD6-CDB1-64766D4BFD77}"/>
              </a:ext>
            </a:extLst>
          </p:cNvPr>
          <p:cNvGrpSpPr/>
          <p:nvPr/>
        </p:nvGrpSpPr>
        <p:grpSpPr>
          <a:xfrm>
            <a:off x="8615586" y="2779434"/>
            <a:ext cx="2160000" cy="2160000"/>
            <a:chOff x="6286836" y="2824766"/>
            <a:chExt cx="2160000" cy="21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FD62CC-544E-CC65-F1CC-34D69A35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6836" y="2824766"/>
              <a:ext cx="216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44DFD63-C022-5223-2B91-4FC78925CEE0}"/>
                </a:ext>
              </a:extLst>
            </p:cNvPr>
            <p:cNvGrpSpPr/>
            <p:nvPr/>
          </p:nvGrpSpPr>
          <p:grpSpPr>
            <a:xfrm>
              <a:off x="6483235" y="3014497"/>
              <a:ext cx="1735428" cy="1799550"/>
              <a:chOff x="6608611" y="3014497"/>
              <a:chExt cx="1735428" cy="179955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61963E-85FF-188F-9ACA-0ADAD44184EF}"/>
                  </a:ext>
                </a:extLst>
              </p:cNvPr>
              <p:cNvSpPr txBox="1"/>
              <p:nvPr/>
            </p:nvSpPr>
            <p:spPr>
              <a:xfrm>
                <a:off x="6624747" y="3014497"/>
                <a:ext cx="17192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K</a:t>
                </a:r>
                <a:r>
                  <a:rPr lang="en-DE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eyword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DB70BA-CB92-C619-B5FB-077B99EB6B52}"/>
                  </a:ext>
                </a:extLst>
              </p:cNvPr>
              <p:cNvSpPr txBox="1"/>
              <p:nvPr/>
            </p:nvSpPr>
            <p:spPr>
              <a:xfrm>
                <a:off x="6624747" y="3480977"/>
                <a:ext cx="17192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K</a:t>
                </a:r>
                <a:r>
                  <a:rPr lang="en-DE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eyword 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22239E-82FD-9298-7544-5743ED2B8B34}"/>
                  </a:ext>
                </a:extLst>
              </p:cNvPr>
              <p:cNvSpPr txBox="1"/>
              <p:nvPr/>
            </p:nvSpPr>
            <p:spPr>
              <a:xfrm>
                <a:off x="6608611" y="3947457"/>
                <a:ext cx="17192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K</a:t>
                </a:r>
                <a:r>
                  <a:rPr lang="en-DE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eyword 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87B3BC-3786-1315-ACAE-99F662D0AA1E}"/>
                  </a:ext>
                </a:extLst>
              </p:cNvPr>
              <p:cNvSpPr txBox="1"/>
              <p:nvPr/>
            </p:nvSpPr>
            <p:spPr>
              <a:xfrm>
                <a:off x="6608611" y="4413937"/>
                <a:ext cx="173542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K</a:t>
                </a:r>
                <a:r>
                  <a:rPr lang="en-DE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ndale Mono" panose="020B0509000000000004" pitchFamily="49" charset="0"/>
                  </a:rPr>
                  <a:t>eyword 4</a:t>
                </a:r>
              </a:p>
            </p:txBody>
          </p:sp>
        </p:grpSp>
      </p:grp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7A66B7E-91CA-F045-0F88-92B1487754D6}"/>
              </a:ext>
            </a:extLst>
          </p:cNvPr>
          <p:cNvSpPr/>
          <p:nvPr/>
        </p:nvSpPr>
        <p:spPr>
          <a:xfrm>
            <a:off x="7340989" y="3550850"/>
            <a:ext cx="1179353" cy="55133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55DCD-BCBA-1965-2157-DADA430388B5}"/>
              </a:ext>
            </a:extLst>
          </p:cNvPr>
          <p:cNvSpPr/>
          <p:nvPr/>
        </p:nvSpPr>
        <p:spPr>
          <a:xfrm>
            <a:off x="6521287" y="4011730"/>
            <a:ext cx="462186" cy="4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598C46-BB8D-5675-B12C-D8EE9CF2F0A3}"/>
              </a:ext>
            </a:extLst>
          </p:cNvPr>
          <p:cNvGrpSpPr>
            <a:grpSpLocks noChangeAspect="1"/>
          </p:cNvGrpSpPr>
          <p:nvPr/>
        </p:nvGrpSpPr>
        <p:grpSpPr>
          <a:xfrm>
            <a:off x="6400799" y="3892341"/>
            <a:ext cx="684911" cy="992940"/>
            <a:chOff x="7482086" y="3826515"/>
            <a:chExt cx="649291" cy="941301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EE662F2-48FA-C117-9D87-8805FAAFAEE6}"/>
                </a:ext>
              </a:extLst>
            </p:cNvPr>
            <p:cNvSpPr/>
            <p:nvPr/>
          </p:nvSpPr>
          <p:spPr>
            <a:xfrm>
              <a:off x="7596308" y="3939695"/>
              <a:ext cx="438149" cy="438150"/>
            </a:xfrm>
            <a:custGeom>
              <a:avLst/>
              <a:gdLst>
                <a:gd name="connsiteX0" fmla="*/ 219075 w 438149"/>
                <a:gd name="connsiteY0" fmla="*/ 0 h 438150"/>
                <a:gd name="connsiteX1" fmla="*/ 0 w 438149"/>
                <a:gd name="connsiteY1" fmla="*/ 219075 h 438150"/>
                <a:gd name="connsiteX2" fmla="*/ 219075 w 438149"/>
                <a:gd name="connsiteY2" fmla="*/ 438150 h 438150"/>
                <a:gd name="connsiteX3" fmla="*/ 438150 w 438149"/>
                <a:gd name="connsiteY3" fmla="*/ 219075 h 438150"/>
                <a:gd name="connsiteX4" fmla="*/ 219075 w 438149"/>
                <a:gd name="connsiteY4" fmla="*/ 0 h 438150"/>
                <a:gd name="connsiteX5" fmla="*/ 187928 w 438149"/>
                <a:gd name="connsiteY5" fmla="*/ 308267 h 438150"/>
                <a:gd name="connsiteX6" fmla="*/ 92459 w 438149"/>
                <a:gd name="connsiteY6" fmla="*/ 212789 h 438150"/>
                <a:gd name="connsiteX7" fmla="*/ 124901 w 438149"/>
                <a:gd name="connsiteY7" fmla="*/ 180346 h 438150"/>
                <a:gd name="connsiteX8" fmla="*/ 187928 w 438149"/>
                <a:gd name="connsiteY8" fmla="*/ 243373 h 438150"/>
                <a:gd name="connsiteX9" fmla="*/ 317011 w 438149"/>
                <a:gd name="connsiteY9" fmla="*/ 114300 h 438150"/>
                <a:gd name="connsiteX10" fmla="*/ 349453 w 438149"/>
                <a:gd name="connsiteY10" fmla="*/ 14674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49" h="438150">
                  <a:moveTo>
                    <a:pt x="219075" y="0"/>
                  </a:moveTo>
                  <a:cubicBezTo>
                    <a:pt x="98084" y="0"/>
                    <a:pt x="0" y="98084"/>
                    <a:pt x="0" y="219075"/>
                  </a:cubicBezTo>
                  <a:cubicBezTo>
                    <a:pt x="0" y="340066"/>
                    <a:pt x="98084" y="438150"/>
                    <a:pt x="219075" y="438150"/>
                  </a:cubicBezTo>
                  <a:cubicBezTo>
                    <a:pt x="340067" y="438150"/>
                    <a:pt x="438150" y="340066"/>
                    <a:pt x="438150" y="219075"/>
                  </a:cubicBezTo>
                  <a:cubicBezTo>
                    <a:pt x="438014" y="98140"/>
                    <a:pt x="340010" y="136"/>
                    <a:pt x="219075" y="0"/>
                  </a:cubicBezTo>
                  <a:close/>
                  <a:moveTo>
                    <a:pt x="187928" y="308267"/>
                  </a:moveTo>
                  <a:lnTo>
                    <a:pt x="92459" y="212789"/>
                  </a:lnTo>
                  <a:lnTo>
                    <a:pt x="124901" y="180346"/>
                  </a:lnTo>
                  <a:lnTo>
                    <a:pt x="187928" y="243373"/>
                  </a:lnTo>
                  <a:lnTo>
                    <a:pt x="317011" y="114300"/>
                  </a:lnTo>
                  <a:lnTo>
                    <a:pt x="349453" y="1467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07C7ABD-A01E-FB88-5430-7A78628D145C}"/>
                </a:ext>
              </a:extLst>
            </p:cNvPr>
            <p:cNvGrpSpPr/>
            <p:nvPr/>
          </p:nvGrpSpPr>
          <p:grpSpPr>
            <a:xfrm>
              <a:off x="7482086" y="3826515"/>
              <a:ext cx="649291" cy="941301"/>
              <a:chOff x="7482086" y="3826515"/>
              <a:chExt cx="649291" cy="941301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9D33315-DD05-363A-B4F7-F16FA681C5F5}"/>
                  </a:ext>
                </a:extLst>
              </p:cNvPr>
              <p:cNvSpPr/>
              <p:nvPr/>
            </p:nvSpPr>
            <p:spPr>
              <a:xfrm>
                <a:off x="7482086" y="4448324"/>
                <a:ext cx="309186" cy="312622"/>
              </a:xfrm>
              <a:custGeom>
                <a:avLst/>
                <a:gdLst>
                  <a:gd name="connsiteX0" fmla="*/ 80855 w 191498"/>
                  <a:gd name="connsiteY0" fmla="*/ 0 h 193626"/>
                  <a:gd name="connsiteX1" fmla="*/ 0 w 191498"/>
                  <a:gd name="connsiteY1" fmla="*/ 146816 h 193626"/>
                  <a:gd name="connsiteX2" fmla="*/ 70216 w 191498"/>
                  <a:gd name="connsiteY2" fmla="*/ 136177 h 193626"/>
                  <a:gd name="connsiteX3" fmla="*/ 106388 w 191498"/>
                  <a:gd name="connsiteY3" fmla="*/ 193627 h 193626"/>
                  <a:gd name="connsiteX4" fmla="*/ 191499 w 191498"/>
                  <a:gd name="connsiteY4" fmla="*/ 40428 h 193626"/>
                  <a:gd name="connsiteX5" fmla="*/ 159582 w 191498"/>
                  <a:gd name="connsiteY5" fmla="*/ 27661 h 193626"/>
                  <a:gd name="connsiteX6" fmla="*/ 144688 w 191498"/>
                  <a:gd name="connsiteY6" fmla="*/ 29789 h 193626"/>
                  <a:gd name="connsiteX7" fmla="*/ 110644 w 191498"/>
                  <a:gd name="connsiteY7" fmla="*/ 23406 h 193626"/>
                  <a:gd name="connsiteX8" fmla="*/ 80855 w 191498"/>
                  <a:gd name="connsiteY8" fmla="*/ 0 h 193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498" h="193626">
                    <a:moveTo>
                      <a:pt x="80855" y="0"/>
                    </a:moveTo>
                    <a:lnTo>
                      <a:pt x="0" y="146816"/>
                    </a:lnTo>
                    <a:lnTo>
                      <a:pt x="70216" y="136177"/>
                    </a:lnTo>
                    <a:lnTo>
                      <a:pt x="106388" y="193627"/>
                    </a:lnTo>
                    <a:lnTo>
                      <a:pt x="191499" y="40428"/>
                    </a:lnTo>
                    <a:cubicBezTo>
                      <a:pt x="180860" y="38300"/>
                      <a:pt x="170221" y="34044"/>
                      <a:pt x="159582" y="27661"/>
                    </a:cubicBezTo>
                    <a:cubicBezTo>
                      <a:pt x="155327" y="27661"/>
                      <a:pt x="151071" y="29789"/>
                      <a:pt x="144688" y="29789"/>
                    </a:cubicBezTo>
                    <a:cubicBezTo>
                      <a:pt x="134049" y="29789"/>
                      <a:pt x="121282" y="27661"/>
                      <a:pt x="110644" y="23406"/>
                    </a:cubicBezTo>
                    <a:cubicBezTo>
                      <a:pt x="100005" y="17022"/>
                      <a:pt x="89366" y="10639"/>
                      <a:pt x="8085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21233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733697F-4011-EA29-DCDF-044AF9B6A7BC}"/>
                  </a:ext>
                </a:extLst>
              </p:cNvPr>
              <p:cNvSpPr/>
              <p:nvPr/>
            </p:nvSpPr>
            <p:spPr>
              <a:xfrm>
                <a:off x="7835933" y="4441453"/>
                <a:ext cx="295444" cy="326363"/>
              </a:xfrm>
              <a:custGeom>
                <a:avLst/>
                <a:gdLst>
                  <a:gd name="connsiteX0" fmla="*/ 0 w 182987"/>
                  <a:gd name="connsiteY0" fmla="*/ 44683 h 202137"/>
                  <a:gd name="connsiteX1" fmla="*/ 80855 w 182987"/>
                  <a:gd name="connsiteY1" fmla="*/ 202137 h 202137"/>
                  <a:gd name="connsiteX2" fmla="*/ 114899 w 182987"/>
                  <a:gd name="connsiteY2" fmla="*/ 138305 h 202137"/>
                  <a:gd name="connsiteX3" fmla="*/ 182988 w 182987"/>
                  <a:gd name="connsiteY3" fmla="*/ 153199 h 202137"/>
                  <a:gd name="connsiteX4" fmla="*/ 106388 w 182987"/>
                  <a:gd name="connsiteY4" fmla="*/ 0 h 202137"/>
                  <a:gd name="connsiteX5" fmla="*/ 104260 w 182987"/>
                  <a:gd name="connsiteY5" fmla="*/ 0 h 202137"/>
                  <a:gd name="connsiteX6" fmla="*/ 65961 w 182987"/>
                  <a:gd name="connsiteY6" fmla="*/ 29789 h 202137"/>
                  <a:gd name="connsiteX7" fmla="*/ 36172 w 182987"/>
                  <a:gd name="connsiteY7" fmla="*/ 36172 h 202137"/>
                  <a:gd name="connsiteX8" fmla="*/ 23405 w 182987"/>
                  <a:gd name="connsiteY8" fmla="*/ 36172 h 202137"/>
                  <a:gd name="connsiteX9" fmla="*/ 0 w 182987"/>
                  <a:gd name="connsiteY9" fmla="*/ 44683 h 20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987" h="202137">
                    <a:moveTo>
                      <a:pt x="0" y="44683"/>
                    </a:moveTo>
                    <a:lnTo>
                      <a:pt x="80855" y="202137"/>
                    </a:lnTo>
                    <a:lnTo>
                      <a:pt x="114899" y="138305"/>
                    </a:lnTo>
                    <a:lnTo>
                      <a:pt x="182988" y="153199"/>
                    </a:lnTo>
                    <a:lnTo>
                      <a:pt x="106388" y="0"/>
                    </a:lnTo>
                    <a:lnTo>
                      <a:pt x="104260" y="0"/>
                    </a:lnTo>
                    <a:cubicBezTo>
                      <a:pt x="95749" y="12767"/>
                      <a:pt x="80855" y="23405"/>
                      <a:pt x="65961" y="29789"/>
                    </a:cubicBezTo>
                    <a:cubicBezTo>
                      <a:pt x="55322" y="34044"/>
                      <a:pt x="46811" y="36172"/>
                      <a:pt x="36172" y="36172"/>
                    </a:cubicBezTo>
                    <a:cubicBezTo>
                      <a:pt x="31916" y="36172"/>
                      <a:pt x="27661" y="36172"/>
                      <a:pt x="23405" y="36172"/>
                    </a:cubicBezTo>
                    <a:cubicBezTo>
                      <a:pt x="17022" y="40428"/>
                      <a:pt x="8511" y="42555"/>
                      <a:pt x="0" y="44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21233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4857837B-E342-3B08-8E71-B09C51E8C46D}"/>
                  </a:ext>
                </a:extLst>
              </p:cNvPr>
              <p:cNvSpPr/>
              <p:nvPr/>
            </p:nvSpPr>
            <p:spPr>
              <a:xfrm>
                <a:off x="7492392" y="3826515"/>
                <a:ext cx="638985" cy="638985"/>
              </a:xfrm>
              <a:custGeom>
                <a:avLst/>
                <a:gdLst>
                  <a:gd name="connsiteX0" fmla="*/ 82983 w 395763"/>
                  <a:gd name="connsiteY0" fmla="*/ 197882 h 395763"/>
                  <a:gd name="connsiteX1" fmla="*/ 82983 w 395763"/>
                  <a:gd name="connsiteY1" fmla="*/ 197882 h 395763"/>
                  <a:gd name="connsiteX2" fmla="*/ 200010 w 395763"/>
                  <a:gd name="connsiteY2" fmla="*/ 80855 h 395763"/>
                  <a:gd name="connsiteX3" fmla="*/ 317037 w 395763"/>
                  <a:gd name="connsiteY3" fmla="*/ 197882 h 395763"/>
                  <a:gd name="connsiteX4" fmla="*/ 200010 w 395763"/>
                  <a:gd name="connsiteY4" fmla="*/ 314909 h 395763"/>
                  <a:gd name="connsiteX5" fmla="*/ 82983 w 395763"/>
                  <a:gd name="connsiteY5" fmla="*/ 197882 h 395763"/>
                  <a:gd name="connsiteX6" fmla="*/ 0 w 395763"/>
                  <a:gd name="connsiteY6" fmla="*/ 197882 h 395763"/>
                  <a:gd name="connsiteX7" fmla="*/ 12767 w 395763"/>
                  <a:gd name="connsiteY7" fmla="*/ 231926 h 395763"/>
                  <a:gd name="connsiteX8" fmla="*/ 12767 w 395763"/>
                  <a:gd name="connsiteY8" fmla="*/ 270226 h 395763"/>
                  <a:gd name="connsiteX9" fmla="*/ 42555 w 395763"/>
                  <a:gd name="connsiteY9" fmla="*/ 300014 h 395763"/>
                  <a:gd name="connsiteX10" fmla="*/ 57450 w 395763"/>
                  <a:gd name="connsiteY10" fmla="*/ 338314 h 395763"/>
                  <a:gd name="connsiteX11" fmla="*/ 91494 w 395763"/>
                  <a:gd name="connsiteY11" fmla="*/ 353209 h 395763"/>
                  <a:gd name="connsiteX12" fmla="*/ 117027 w 395763"/>
                  <a:gd name="connsiteY12" fmla="*/ 378742 h 395763"/>
                  <a:gd name="connsiteX13" fmla="*/ 159582 w 395763"/>
                  <a:gd name="connsiteY13" fmla="*/ 378742 h 395763"/>
                  <a:gd name="connsiteX14" fmla="*/ 197882 w 395763"/>
                  <a:gd name="connsiteY14" fmla="*/ 395764 h 395763"/>
                  <a:gd name="connsiteX15" fmla="*/ 231926 w 395763"/>
                  <a:gd name="connsiteY15" fmla="*/ 382997 h 395763"/>
                  <a:gd name="connsiteX16" fmla="*/ 270226 w 395763"/>
                  <a:gd name="connsiteY16" fmla="*/ 382997 h 395763"/>
                  <a:gd name="connsiteX17" fmla="*/ 300015 w 395763"/>
                  <a:gd name="connsiteY17" fmla="*/ 353209 h 395763"/>
                  <a:gd name="connsiteX18" fmla="*/ 338314 w 395763"/>
                  <a:gd name="connsiteY18" fmla="*/ 338314 h 395763"/>
                  <a:gd name="connsiteX19" fmla="*/ 353209 w 395763"/>
                  <a:gd name="connsiteY19" fmla="*/ 304270 h 395763"/>
                  <a:gd name="connsiteX20" fmla="*/ 378742 w 395763"/>
                  <a:gd name="connsiteY20" fmla="*/ 278737 h 395763"/>
                  <a:gd name="connsiteX21" fmla="*/ 378742 w 395763"/>
                  <a:gd name="connsiteY21" fmla="*/ 236182 h 395763"/>
                  <a:gd name="connsiteX22" fmla="*/ 395764 w 395763"/>
                  <a:gd name="connsiteY22" fmla="*/ 197882 h 395763"/>
                  <a:gd name="connsiteX23" fmla="*/ 382997 w 395763"/>
                  <a:gd name="connsiteY23" fmla="*/ 163838 h 395763"/>
                  <a:gd name="connsiteX24" fmla="*/ 382997 w 395763"/>
                  <a:gd name="connsiteY24" fmla="*/ 125538 h 395763"/>
                  <a:gd name="connsiteX25" fmla="*/ 353209 w 395763"/>
                  <a:gd name="connsiteY25" fmla="*/ 95749 h 395763"/>
                  <a:gd name="connsiteX26" fmla="*/ 338314 w 395763"/>
                  <a:gd name="connsiteY26" fmla="*/ 57450 h 395763"/>
                  <a:gd name="connsiteX27" fmla="*/ 304270 w 395763"/>
                  <a:gd name="connsiteY27" fmla="*/ 42555 h 395763"/>
                  <a:gd name="connsiteX28" fmla="*/ 278737 w 395763"/>
                  <a:gd name="connsiteY28" fmla="*/ 17022 h 395763"/>
                  <a:gd name="connsiteX29" fmla="*/ 236182 w 395763"/>
                  <a:gd name="connsiteY29" fmla="*/ 17022 h 395763"/>
                  <a:gd name="connsiteX30" fmla="*/ 197882 w 395763"/>
                  <a:gd name="connsiteY30" fmla="*/ 0 h 395763"/>
                  <a:gd name="connsiteX31" fmla="*/ 163838 w 395763"/>
                  <a:gd name="connsiteY31" fmla="*/ 12767 h 395763"/>
                  <a:gd name="connsiteX32" fmla="*/ 125538 w 395763"/>
                  <a:gd name="connsiteY32" fmla="*/ 12767 h 395763"/>
                  <a:gd name="connsiteX33" fmla="*/ 95749 w 395763"/>
                  <a:gd name="connsiteY33" fmla="*/ 42555 h 395763"/>
                  <a:gd name="connsiteX34" fmla="*/ 57450 w 395763"/>
                  <a:gd name="connsiteY34" fmla="*/ 57450 h 395763"/>
                  <a:gd name="connsiteX35" fmla="*/ 42555 w 395763"/>
                  <a:gd name="connsiteY35" fmla="*/ 91494 h 395763"/>
                  <a:gd name="connsiteX36" fmla="*/ 17022 w 395763"/>
                  <a:gd name="connsiteY36" fmla="*/ 117027 h 395763"/>
                  <a:gd name="connsiteX37" fmla="*/ 17022 w 395763"/>
                  <a:gd name="connsiteY37" fmla="*/ 159582 h 395763"/>
                  <a:gd name="connsiteX38" fmla="*/ 0 w 395763"/>
                  <a:gd name="connsiteY38" fmla="*/ 197882 h 395763"/>
                  <a:gd name="connsiteX39" fmla="*/ 0 w 395763"/>
                  <a:gd name="connsiteY39" fmla="*/ 197882 h 39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95763" h="395763">
                    <a:moveTo>
                      <a:pt x="82983" y="197882"/>
                    </a:moveTo>
                    <a:lnTo>
                      <a:pt x="82983" y="197882"/>
                    </a:lnTo>
                    <a:cubicBezTo>
                      <a:pt x="82983" y="131921"/>
                      <a:pt x="136177" y="80855"/>
                      <a:pt x="200010" y="80855"/>
                    </a:cubicBezTo>
                    <a:cubicBezTo>
                      <a:pt x="265970" y="80855"/>
                      <a:pt x="317037" y="134049"/>
                      <a:pt x="317037" y="197882"/>
                    </a:cubicBezTo>
                    <a:cubicBezTo>
                      <a:pt x="317037" y="261715"/>
                      <a:pt x="263843" y="314909"/>
                      <a:pt x="200010" y="314909"/>
                    </a:cubicBezTo>
                    <a:cubicBezTo>
                      <a:pt x="134049" y="314909"/>
                      <a:pt x="82983" y="261715"/>
                      <a:pt x="82983" y="197882"/>
                    </a:cubicBezTo>
                    <a:close/>
                    <a:moveTo>
                      <a:pt x="0" y="197882"/>
                    </a:moveTo>
                    <a:cubicBezTo>
                      <a:pt x="0" y="210649"/>
                      <a:pt x="4256" y="223415"/>
                      <a:pt x="12767" y="231926"/>
                    </a:cubicBezTo>
                    <a:cubicBezTo>
                      <a:pt x="8511" y="244693"/>
                      <a:pt x="8511" y="257459"/>
                      <a:pt x="12767" y="270226"/>
                    </a:cubicBezTo>
                    <a:cubicBezTo>
                      <a:pt x="17022" y="282992"/>
                      <a:pt x="27661" y="293631"/>
                      <a:pt x="42555" y="300014"/>
                    </a:cubicBezTo>
                    <a:cubicBezTo>
                      <a:pt x="42555" y="314909"/>
                      <a:pt x="46811" y="327675"/>
                      <a:pt x="57450" y="338314"/>
                    </a:cubicBezTo>
                    <a:cubicBezTo>
                      <a:pt x="65961" y="346825"/>
                      <a:pt x="78727" y="353209"/>
                      <a:pt x="91494" y="353209"/>
                    </a:cubicBezTo>
                    <a:cubicBezTo>
                      <a:pt x="95749" y="365975"/>
                      <a:pt x="106388" y="374486"/>
                      <a:pt x="117027" y="378742"/>
                    </a:cubicBezTo>
                    <a:cubicBezTo>
                      <a:pt x="129794" y="385125"/>
                      <a:pt x="144688" y="385125"/>
                      <a:pt x="159582" y="378742"/>
                    </a:cubicBezTo>
                    <a:cubicBezTo>
                      <a:pt x="170221" y="389381"/>
                      <a:pt x="182988" y="395764"/>
                      <a:pt x="197882" y="395764"/>
                    </a:cubicBezTo>
                    <a:cubicBezTo>
                      <a:pt x="210649" y="395764"/>
                      <a:pt x="223415" y="391508"/>
                      <a:pt x="231926" y="382997"/>
                    </a:cubicBezTo>
                    <a:cubicBezTo>
                      <a:pt x="244693" y="387253"/>
                      <a:pt x="257459" y="387253"/>
                      <a:pt x="270226" y="382997"/>
                    </a:cubicBezTo>
                    <a:cubicBezTo>
                      <a:pt x="282992" y="378742"/>
                      <a:pt x="293631" y="368103"/>
                      <a:pt x="300015" y="353209"/>
                    </a:cubicBezTo>
                    <a:cubicBezTo>
                      <a:pt x="314909" y="353209"/>
                      <a:pt x="327675" y="348953"/>
                      <a:pt x="338314" y="338314"/>
                    </a:cubicBezTo>
                    <a:cubicBezTo>
                      <a:pt x="346825" y="329803"/>
                      <a:pt x="353209" y="317037"/>
                      <a:pt x="353209" y="304270"/>
                    </a:cubicBezTo>
                    <a:cubicBezTo>
                      <a:pt x="365975" y="300014"/>
                      <a:pt x="374486" y="289376"/>
                      <a:pt x="378742" y="278737"/>
                    </a:cubicBezTo>
                    <a:cubicBezTo>
                      <a:pt x="385125" y="265970"/>
                      <a:pt x="385125" y="251076"/>
                      <a:pt x="378742" y="236182"/>
                    </a:cubicBezTo>
                    <a:cubicBezTo>
                      <a:pt x="389381" y="225543"/>
                      <a:pt x="395764" y="212776"/>
                      <a:pt x="395764" y="197882"/>
                    </a:cubicBezTo>
                    <a:cubicBezTo>
                      <a:pt x="395764" y="185115"/>
                      <a:pt x="391508" y="172349"/>
                      <a:pt x="382997" y="163838"/>
                    </a:cubicBezTo>
                    <a:cubicBezTo>
                      <a:pt x="387253" y="151071"/>
                      <a:pt x="387253" y="138305"/>
                      <a:pt x="382997" y="125538"/>
                    </a:cubicBezTo>
                    <a:cubicBezTo>
                      <a:pt x="378742" y="112771"/>
                      <a:pt x="368103" y="102133"/>
                      <a:pt x="353209" y="95749"/>
                    </a:cubicBezTo>
                    <a:cubicBezTo>
                      <a:pt x="353209" y="80855"/>
                      <a:pt x="348953" y="68088"/>
                      <a:pt x="338314" y="57450"/>
                    </a:cubicBezTo>
                    <a:cubicBezTo>
                      <a:pt x="329803" y="48939"/>
                      <a:pt x="317037" y="42555"/>
                      <a:pt x="304270" y="42555"/>
                    </a:cubicBezTo>
                    <a:cubicBezTo>
                      <a:pt x="300015" y="29789"/>
                      <a:pt x="289376" y="21278"/>
                      <a:pt x="278737" y="17022"/>
                    </a:cubicBezTo>
                    <a:cubicBezTo>
                      <a:pt x="265970" y="10639"/>
                      <a:pt x="251076" y="10639"/>
                      <a:pt x="236182" y="17022"/>
                    </a:cubicBezTo>
                    <a:cubicBezTo>
                      <a:pt x="225543" y="6383"/>
                      <a:pt x="212776" y="0"/>
                      <a:pt x="197882" y="0"/>
                    </a:cubicBezTo>
                    <a:cubicBezTo>
                      <a:pt x="185115" y="0"/>
                      <a:pt x="172349" y="4256"/>
                      <a:pt x="163838" y="12767"/>
                    </a:cubicBezTo>
                    <a:cubicBezTo>
                      <a:pt x="151071" y="8511"/>
                      <a:pt x="138305" y="8511"/>
                      <a:pt x="125538" y="12767"/>
                    </a:cubicBezTo>
                    <a:cubicBezTo>
                      <a:pt x="112771" y="17022"/>
                      <a:pt x="102133" y="27661"/>
                      <a:pt x="95749" y="42555"/>
                    </a:cubicBezTo>
                    <a:cubicBezTo>
                      <a:pt x="80855" y="42555"/>
                      <a:pt x="68088" y="46811"/>
                      <a:pt x="57450" y="57450"/>
                    </a:cubicBezTo>
                    <a:cubicBezTo>
                      <a:pt x="48939" y="65961"/>
                      <a:pt x="42555" y="78727"/>
                      <a:pt x="42555" y="91494"/>
                    </a:cubicBezTo>
                    <a:cubicBezTo>
                      <a:pt x="29789" y="95749"/>
                      <a:pt x="21278" y="106388"/>
                      <a:pt x="17022" y="117027"/>
                    </a:cubicBezTo>
                    <a:cubicBezTo>
                      <a:pt x="10639" y="129794"/>
                      <a:pt x="10639" y="144688"/>
                      <a:pt x="17022" y="159582"/>
                    </a:cubicBezTo>
                    <a:cubicBezTo>
                      <a:pt x="4256" y="168093"/>
                      <a:pt x="0" y="182988"/>
                      <a:pt x="0" y="197882"/>
                    </a:cubicBezTo>
                    <a:lnTo>
                      <a:pt x="0" y="19788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21233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1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3D1C-939E-BF18-D368-22154069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wurde schon </a:t>
            </a:r>
            <a:br>
              <a:rPr lang="en-DE" dirty="0"/>
            </a:br>
            <a:r>
              <a:rPr lang="en-DE" dirty="0"/>
              <a:t>erreicht?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8318-F2E1-FD08-3DFA-677FB3092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51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8BB0ED-E98A-8066-41D3-E1C12E6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Wikipedia-API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2FE036-2A0F-FD67-A339-ECA4FB62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DE" dirty="0"/>
              <a:t>Automatisierte Anfrage</a:t>
            </a:r>
          </a:p>
          <a:p>
            <a:r>
              <a:rPr lang="en-DE" dirty="0"/>
              <a:t>Anfrage an: </a:t>
            </a:r>
            <a:r>
              <a:rPr lang="en-GB" b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GB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de.wikipedia.org</a:t>
            </a:r>
            <a:r>
              <a:rPr lang="en-GB" b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/w/</a:t>
            </a:r>
            <a:r>
              <a:rPr lang="en-GB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api.php</a:t>
            </a:r>
            <a:endParaRPr lang="en-GB" b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DE" dirty="0"/>
              <a:t>Filter nach: </a:t>
            </a:r>
            <a:r>
              <a:rPr lang="en-GB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Menlo" panose="020B0609030804020204" pitchFamily="49" charset="0"/>
              </a:rPr>
              <a:t>incategory:Wikipedia:Exzellent</a:t>
            </a:r>
            <a:endParaRPr lang="en-GB" b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DE" dirty="0"/>
              <a:t>1.: Alle </a:t>
            </a:r>
            <a:r>
              <a:rPr lang="en-DE" i="1" dirty="0"/>
              <a:t>IDs</a:t>
            </a:r>
            <a:r>
              <a:rPr lang="en-DE" dirty="0"/>
              <a:t> der Exzellenten Artikel abfragen</a:t>
            </a:r>
          </a:p>
          <a:p>
            <a:r>
              <a:rPr lang="en-DE" dirty="0"/>
              <a:t>2.: Für jede </a:t>
            </a:r>
            <a:r>
              <a:rPr lang="en-DE" i="1" dirty="0"/>
              <a:t>ID</a:t>
            </a:r>
            <a:r>
              <a:rPr lang="en-DE" dirty="0"/>
              <a:t> den entsprechenden Artikel abfragen</a:t>
            </a:r>
            <a:endParaRPr lang="en-GB" dirty="0"/>
          </a:p>
        </p:txBody>
      </p:sp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F4200069-798A-CAED-6E4A-EE3F0D2DD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FE760-0292-2827-5433-1544D158D673}"/>
              </a:ext>
            </a:extLst>
          </p:cNvPr>
          <p:cNvSpPr/>
          <p:nvPr/>
        </p:nvSpPr>
        <p:spPr>
          <a:xfrm>
            <a:off x="6691746" y="365126"/>
            <a:ext cx="5278582" cy="6127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23649143">
                  <a:custGeom>
                    <a:avLst/>
                    <a:gdLst>
                      <a:gd name="connsiteX0" fmla="*/ 0 w 5278582"/>
                      <a:gd name="connsiteY0" fmla="*/ 0 h 6127750"/>
                      <a:gd name="connsiteX1" fmla="*/ 5278582 w 5278582"/>
                      <a:gd name="connsiteY1" fmla="*/ 0 h 6127750"/>
                      <a:gd name="connsiteX2" fmla="*/ 5278582 w 5278582"/>
                      <a:gd name="connsiteY2" fmla="*/ 6127750 h 6127750"/>
                      <a:gd name="connsiteX3" fmla="*/ 0 w 5278582"/>
                      <a:gd name="connsiteY3" fmla="*/ 6127750 h 6127750"/>
                      <a:gd name="connsiteX4" fmla="*/ 0 w 5278582"/>
                      <a:gd name="connsiteY4" fmla="*/ 0 h 612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78582" h="6127750" fill="none" extrusionOk="0">
                        <a:moveTo>
                          <a:pt x="0" y="0"/>
                        </a:moveTo>
                        <a:cubicBezTo>
                          <a:pt x="1634143" y="-91892"/>
                          <a:pt x="4066405" y="118759"/>
                          <a:pt x="5278582" y="0"/>
                        </a:cubicBezTo>
                        <a:cubicBezTo>
                          <a:pt x="5258271" y="1890094"/>
                          <a:pt x="5436431" y="3618067"/>
                          <a:pt x="5278582" y="6127750"/>
                        </a:cubicBezTo>
                        <a:cubicBezTo>
                          <a:pt x="3521262" y="5972519"/>
                          <a:pt x="704605" y="6214075"/>
                          <a:pt x="0" y="6127750"/>
                        </a:cubicBezTo>
                        <a:cubicBezTo>
                          <a:pt x="-143451" y="3509610"/>
                          <a:pt x="12259" y="1489575"/>
                          <a:pt x="0" y="0"/>
                        </a:cubicBezTo>
                        <a:close/>
                      </a:path>
                      <a:path w="5278582" h="6127750" stroke="0" extrusionOk="0">
                        <a:moveTo>
                          <a:pt x="0" y="0"/>
                        </a:moveTo>
                        <a:cubicBezTo>
                          <a:pt x="850553" y="31246"/>
                          <a:pt x="4194001" y="-31316"/>
                          <a:pt x="5278582" y="0"/>
                        </a:cubicBezTo>
                        <a:cubicBezTo>
                          <a:pt x="5238127" y="2830122"/>
                          <a:pt x="5179071" y="4463795"/>
                          <a:pt x="5278582" y="6127750"/>
                        </a:cubicBezTo>
                        <a:cubicBezTo>
                          <a:pt x="3580957" y="6009660"/>
                          <a:pt x="1861639" y="6297683"/>
                          <a:pt x="0" y="6127750"/>
                        </a:cubicBezTo>
                        <a:cubicBezTo>
                          <a:pt x="-155362" y="4738025"/>
                          <a:pt x="-62106" y="25271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Kanada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englisch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französisch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Canada)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Nordamerika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zwischen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Atlantik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Osten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Pazifik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Westen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liegt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nordwärts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bis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Arktischen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Ozean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reicht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Bundeshauptstadt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Ottawa, die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bevölkerungsreichste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Stadt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Toronto. Die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einzigen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Staatsgrenzen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sind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jene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den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Vereinigten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Süden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Nordwesten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sowie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die 2022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geschaffene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Grenze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über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die Hans-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Insel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Grönland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Kanada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gemessen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an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Fläche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nach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Russland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zweitgrößte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Erde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hat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etwa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37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Millionen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Einwohner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Bevölkerungsdichte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von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nur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vier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Personen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pro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Quadratkilometer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[…]</a:t>
            </a:r>
          </a:p>
          <a:p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Die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Unabhängigkeitsbestrebungen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Québecs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die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Stellung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frankophonen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Kanadier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die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Rechte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indigenen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Völker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neben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den First Nations und Inuit die Métis)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sind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wichtige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Konfliktlinien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Gesellschaft. Die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Themen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Klimawandel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Umweltschutz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Einwanderungspolitik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Rohstoffabhängigkeit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sowie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das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Verhältnis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den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Vereinigten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– von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dem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kulturell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historisch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bedingt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ambivalentes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Bild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besteht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–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kennzeichnen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die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öffentlichen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Debatten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b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==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Geographie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==</a:t>
            </a:r>
          </a:p>
          <a:p>
            <a:b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===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Ausdehnung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Grenzen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===</a:t>
            </a:r>
          </a:p>
          <a:p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Kanada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mit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einer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Fläche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von 9.984.670 km²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nach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Russland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zweitgrößte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Staat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der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Erde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und fast so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groß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wie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Europa.</a:t>
            </a:r>
          </a:p>
          <a:p>
            <a:r>
              <a:rPr lang="en-GB" sz="1200" b="1" dirty="0">
                <a:solidFill>
                  <a:schemeClr val="bg1"/>
                </a:solidFill>
                <a:latin typeface="Menlo" panose="020B0609030804020204" pitchFamily="49" charset="0"/>
              </a:rPr>
              <a:t>[…]”</a:t>
            </a:r>
            <a:r>
              <a:rPr lang="en-GB" sz="12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92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5B30-E441-4226-7320-F2BA9918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26EB-EAAF-F0F7-580F-5E79F0A2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Entfernen von bestimmten Symbolen mit der Nutzung von </a:t>
            </a:r>
            <a:r>
              <a:rPr lang="en-DE" b="1" i="1" dirty="0"/>
              <a:t>RegEx</a:t>
            </a:r>
          </a:p>
          <a:p>
            <a:pPr lvl="1"/>
            <a:r>
              <a:rPr lang="en-DE" dirty="0"/>
              <a:t>Zeilenumbrüche: 	         \n</a:t>
            </a:r>
          </a:p>
          <a:p>
            <a:pPr lvl="1"/>
            <a:r>
              <a:rPr lang="en-DE" dirty="0"/>
              <a:t>Überschriften: 	         = […] =</a:t>
            </a:r>
          </a:p>
          <a:p>
            <a:pPr lvl="1"/>
            <a:r>
              <a:rPr lang="en-DE" dirty="0"/>
              <a:t>Weitere Formatierung:      --</a:t>
            </a:r>
          </a:p>
          <a:p>
            <a:pPr lvl="1"/>
            <a:r>
              <a:rPr lang="en-DE" b="1" i="1" dirty="0"/>
              <a:t>Ergebnis</a:t>
            </a:r>
            <a:r>
              <a:rPr lang="en-DE" dirty="0"/>
              <a:t>: Ein sehr verständlicher und </a:t>
            </a:r>
            <a:br>
              <a:rPr lang="en-DE" dirty="0"/>
            </a:br>
            <a:r>
              <a:rPr lang="en-DE" dirty="0"/>
              <a:t>vollständifer Text </a:t>
            </a:r>
            <a:r>
              <a:rPr lang="en-DE" b="1" dirty="0"/>
              <a:t>ohne Sonderzeichen</a:t>
            </a:r>
          </a:p>
          <a:p>
            <a:endParaRPr lang="en-DE" dirty="0"/>
          </a:p>
          <a:p>
            <a:r>
              <a:rPr lang="en-DE" dirty="0"/>
              <a:t>Stopwords </a:t>
            </a:r>
          </a:p>
          <a:p>
            <a:pPr lvl="1"/>
            <a:r>
              <a:rPr lang="en-DE" dirty="0"/>
              <a:t>Deutschen Stopwords von YAKE</a:t>
            </a:r>
          </a:p>
          <a:p>
            <a:pPr lvl="1"/>
            <a:r>
              <a:rPr lang="en-DE" dirty="0"/>
              <a:t>Werden im aktuell verwendeten Modell </a:t>
            </a:r>
            <a:br>
              <a:rPr lang="en-DE" dirty="0"/>
            </a:br>
            <a:r>
              <a:rPr lang="en-DE" dirty="0"/>
              <a:t>selbstständig durchgeführt</a:t>
            </a:r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27ED980D-82C7-9820-C91B-8D5A1DFB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  <p:sp>
        <p:nvSpPr>
          <p:cNvPr id="4" name="Folded Corner 3">
            <a:extLst>
              <a:ext uri="{FF2B5EF4-FFF2-40B4-BE49-F238E27FC236}">
                <a16:creationId xmlns:a16="http://schemas.microsoft.com/office/drawing/2014/main" id="{BF889F94-E12E-DA38-F366-F12C9D1C6347}"/>
              </a:ext>
            </a:extLst>
          </p:cNvPr>
          <p:cNvSpPr/>
          <p:nvPr/>
        </p:nvSpPr>
        <p:spPr>
          <a:xfrm>
            <a:off x="6827043" y="3737483"/>
            <a:ext cx="4754880" cy="2755392"/>
          </a:xfrm>
          <a:prstGeom prst="foldedCorner">
            <a:avLst>
              <a:gd name="adj" fmla="val 3082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DE" sz="2000" b="1" dirty="0"/>
              <a:t>Warum keine </a:t>
            </a:r>
            <a:r>
              <a:rPr lang="en-GB" sz="2000" b="1" dirty="0"/>
              <a:t>Lemmatization</a:t>
            </a:r>
            <a:r>
              <a:rPr lang="en-DE" sz="2000" b="1" dirty="0"/>
              <a:t> oder Stemming?</a:t>
            </a:r>
          </a:p>
          <a:p>
            <a:pPr algn="ctr"/>
            <a:endParaRPr lang="en-DE" dirty="0">
              <a:sym typeface="Wingdings" pitchFamily="2" charset="2"/>
            </a:endParaRPr>
          </a:p>
          <a:p>
            <a:pPr algn="ctr"/>
            <a:r>
              <a:rPr lang="en-DE" dirty="0">
                <a:sym typeface="Wingdings" pitchFamily="2" charset="2"/>
              </a:rPr>
              <a:t> Für das bisher verwendete Modell war dies, auf Grund den Daten die das Modell erwartet, nicht notwendig.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3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1D6F-20DB-CA03-2AB9-218A5687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YAKE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3118-C026-5B5C-68D3-C0F1FB4A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DE" dirty="0"/>
              <a:t>YAKE == Yet Another </a:t>
            </a:r>
            <a:r>
              <a:rPr lang="en-DE"/>
              <a:t>Keyword Extractor</a:t>
            </a:r>
            <a:endParaRPr lang="en-DE" dirty="0"/>
          </a:p>
        </p:txBody>
      </p:sp>
      <p:pic>
        <p:nvPicPr>
          <p:cNvPr id="7" name="Graphic 6" descr="Radar Chart with solid fill">
            <a:extLst>
              <a:ext uri="{FF2B5EF4-FFF2-40B4-BE49-F238E27FC236}">
                <a16:creationId xmlns:a16="http://schemas.microsoft.com/office/drawing/2014/main" id="{89C9D435-F3BF-5F75-ACCE-4CBA2EAC8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0736109-44CB-1374-E98A-3E1E164153CC}"/>
              </a:ext>
            </a:extLst>
          </p:cNvPr>
          <p:cNvGrpSpPr/>
          <p:nvPr/>
        </p:nvGrpSpPr>
        <p:grpSpPr>
          <a:xfrm>
            <a:off x="916550" y="2820767"/>
            <a:ext cx="2268000" cy="2268000"/>
            <a:chOff x="1362414" y="2774158"/>
            <a:chExt cx="2268000" cy="226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572A61-BF32-C6C0-12C2-11C2FDBF0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414" y="2792158"/>
              <a:ext cx="216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E4F0D7-2555-2F6F-21C5-09744CB3C6C2}"/>
                </a:ext>
              </a:extLst>
            </p:cNvPr>
            <p:cNvGrpSpPr/>
            <p:nvPr/>
          </p:nvGrpSpPr>
          <p:grpSpPr>
            <a:xfrm>
              <a:off x="1362414" y="2774158"/>
              <a:ext cx="2268000" cy="2268000"/>
              <a:chOff x="911791" y="2758019"/>
              <a:chExt cx="2268000" cy="2268000"/>
            </a:xfrm>
          </p:grpSpPr>
          <p:pic>
            <p:nvPicPr>
              <p:cNvPr id="16" name="Graphic 15" descr="No sign outline">
                <a:extLst>
                  <a:ext uri="{FF2B5EF4-FFF2-40B4-BE49-F238E27FC236}">
                    <a16:creationId xmlns:a16="http://schemas.microsoft.com/office/drawing/2014/main" id="{74B9DC61-525E-2A82-EFDB-E1C87BC4E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1791" y="2758019"/>
                <a:ext cx="2268000" cy="2268000"/>
              </a:xfrm>
              <a:prstGeom prst="rect">
                <a:avLst/>
              </a:prstGeom>
            </p:spPr>
          </p:pic>
          <p:pic>
            <p:nvPicPr>
              <p:cNvPr id="23" name="Graphic 22" descr="Eye outline">
                <a:extLst>
                  <a:ext uri="{FF2B5EF4-FFF2-40B4-BE49-F238E27FC236}">
                    <a16:creationId xmlns:a16="http://schemas.microsoft.com/office/drawing/2014/main" id="{EB3EDAC1-ED56-D0DB-403F-AC04DDB42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55660" y="2902019"/>
                <a:ext cx="1980000" cy="198000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72983E-2014-3808-DF80-9A664E3229F7}"/>
              </a:ext>
            </a:extLst>
          </p:cNvPr>
          <p:cNvGrpSpPr/>
          <p:nvPr/>
        </p:nvGrpSpPr>
        <p:grpSpPr>
          <a:xfrm>
            <a:off x="3613152" y="2730767"/>
            <a:ext cx="2304000" cy="2304000"/>
            <a:chOff x="4962000" y="2702158"/>
            <a:chExt cx="2304000" cy="2304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9B53A4-F564-1CF4-13B6-99EA7B77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792158"/>
              <a:ext cx="216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29" name="Graphic 28" descr="Speech with solid fill">
              <a:extLst>
                <a:ext uri="{FF2B5EF4-FFF2-40B4-BE49-F238E27FC236}">
                  <a16:creationId xmlns:a16="http://schemas.microsoft.com/office/drawing/2014/main" id="{76AB568C-07A6-228B-D033-5F13CEE03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62000" y="2702158"/>
              <a:ext cx="2304000" cy="2304000"/>
            </a:xfrm>
            <a:prstGeom prst="rect">
              <a:avLst/>
            </a:prstGeom>
          </p:spPr>
        </p:pic>
        <p:pic>
          <p:nvPicPr>
            <p:cNvPr id="25" name="Graphic 24" descr="Earth globe: Africa and Europe with solid fill">
              <a:extLst>
                <a:ext uri="{FF2B5EF4-FFF2-40B4-BE49-F238E27FC236}">
                  <a16:creationId xmlns:a16="http://schemas.microsoft.com/office/drawing/2014/main" id="{BE6420C9-0B71-0197-1CC2-559618AC0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40288" y="3144384"/>
              <a:ext cx="1106140" cy="110614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29D6EA-9AE3-936B-B0BC-DB9EAB2070FC}"/>
              </a:ext>
            </a:extLst>
          </p:cNvPr>
          <p:cNvGrpSpPr/>
          <p:nvPr/>
        </p:nvGrpSpPr>
        <p:grpSpPr>
          <a:xfrm>
            <a:off x="6349324" y="2808785"/>
            <a:ext cx="2160000" cy="2179373"/>
            <a:chOff x="8561586" y="2792158"/>
            <a:chExt cx="2160000" cy="217937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274CEB-D53C-A8B2-D1A8-D853EE6DA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1586" y="2792158"/>
              <a:ext cx="216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ED71D8A9-159D-2D98-3879-E4CCC172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61586" y="2811531"/>
              <a:ext cx="2160000" cy="2160000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0E8FC30-4192-1ACD-9480-D13813F50581}"/>
              </a:ext>
            </a:extLst>
          </p:cNvPr>
          <p:cNvSpPr>
            <a:spLocks noChangeAspect="1"/>
          </p:cNvSpPr>
          <p:nvPr/>
        </p:nvSpPr>
        <p:spPr>
          <a:xfrm>
            <a:off x="8941496" y="2820767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Graphic 3" descr="Filter with solid fill">
            <a:extLst>
              <a:ext uri="{FF2B5EF4-FFF2-40B4-BE49-F238E27FC236}">
                <a16:creationId xmlns:a16="http://schemas.microsoft.com/office/drawing/2014/main" id="{39388B1B-6995-62A7-AF0E-DB60E56A45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47831" y="2843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U-turn Arrow 2097">
            <a:extLst>
              <a:ext uri="{FF2B5EF4-FFF2-40B4-BE49-F238E27FC236}">
                <a16:creationId xmlns:a16="http://schemas.microsoft.com/office/drawing/2014/main" id="{F81803B2-FF2E-F257-0F43-846695F3F033}"/>
              </a:ext>
            </a:extLst>
          </p:cNvPr>
          <p:cNvSpPr/>
          <p:nvPr/>
        </p:nvSpPr>
        <p:spPr>
          <a:xfrm rot="5400000">
            <a:off x="5772020" y="-187915"/>
            <a:ext cx="2966692" cy="8873686"/>
          </a:xfrm>
          <a:prstGeom prst="uturnArrow">
            <a:avLst>
              <a:gd name="adj1" fmla="val 6605"/>
              <a:gd name="adj2" fmla="val 11094"/>
              <a:gd name="adj3" fmla="val 8382"/>
              <a:gd name="adj4" fmla="val 43750"/>
              <a:gd name="adj5" fmla="val 100000"/>
            </a:avLst>
          </a:prstGeom>
          <a:solidFill>
            <a:srgbClr val="C4D4EB">
              <a:alpha val="20784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91D6F-20DB-CA03-2AB9-218A5687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YAKE</a:t>
            </a:r>
          </a:p>
        </p:txBody>
      </p:sp>
      <p:pic>
        <p:nvPicPr>
          <p:cNvPr id="7" name="Graphic 6" descr="Radar Chart with solid fill">
            <a:extLst>
              <a:ext uri="{FF2B5EF4-FFF2-40B4-BE49-F238E27FC236}">
                <a16:creationId xmlns:a16="http://schemas.microsoft.com/office/drawing/2014/main" id="{89C9D435-F3BF-5F75-ACCE-4CBA2EAC8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888"/>
            <a:ext cx="1324800" cy="1324800"/>
          </a:xfrm>
          <a:prstGeom prst="rect">
            <a:avLst/>
          </a:prstGeom>
        </p:spPr>
      </p:pic>
      <p:pic>
        <p:nvPicPr>
          <p:cNvPr id="47" name="Graphic 46" descr="Document with solid fill">
            <a:extLst>
              <a:ext uri="{FF2B5EF4-FFF2-40B4-BE49-F238E27FC236}">
                <a16:creationId xmlns:a16="http://schemas.microsoft.com/office/drawing/2014/main" id="{23DA6D8E-3736-3077-D66F-015CCDFFB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563" y="1989000"/>
            <a:ext cx="1440000" cy="144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83B43C0-6E7B-C04A-24C3-4A0AF72298A2}"/>
              </a:ext>
            </a:extLst>
          </p:cNvPr>
          <p:cNvSpPr txBox="1"/>
          <p:nvPr/>
        </p:nvSpPr>
        <p:spPr>
          <a:xfrm>
            <a:off x="1477601" y="3627175"/>
            <a:ext cx="6079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3BC882-0C8F-781C-8A76-60592021DA0C}"/>
              </a:ext>
            </a:extLst>
          </p:cNvPr>
          <p:cNvSpPr txBox="1"/>
          <p:nvPr/>
        </p:nvSpPr>
        <p:spPr>
          <a:xfrm>
            <a:off x="2888765" y="3488675"/>
            <a:ext cx="29033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Identifikation von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potentiellen Schlagwörtern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75F96F-FA82-0491-2E33-99CAA57A72DA}"/>
              </a:ext>
            </a:extLst>
          </p:cNvPr>
          <p:cNvSpPr txBox="1"/>
          <p:nvPr/>
        </p:nvSpPr>
        <p:spPr>
          <a:xfrm>
            <a:off x="6136104" y="3627175"/>
            <a:ext cx="23391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Feature-Extraktion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4D140-5F03-5955-A7FE-59C9A1339D26}"/>
              </a:ext>
            </a:extLst>
          </p:cNvPr>
          <p:cNvSpPr txBox="1"/>
          <p:nvPr/>
        </p:nvSpPr>
        <p:spPr>
          <a:xfrm>
            <a:off x="8958818" y="3488674"/>
            <a:ext cx="2155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Berechnung der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Begriffsauswertung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9E8627-447A-6310-B584-F55C667A9C86}"/>
              </a:ext>
            </a:extLst>
          </p:cNvPr>
          <p:cNvSpPr txBox="1"/>
          <p:nvPr/>
        </p:nvSpPr>
        <p:spPr>
          <a:xfrm>
            <a:off x="6794025" y="6107947"/>
            <a:ext cx="46388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Zusammengeschlossene Schlagwörter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bilden und Wahrscheinlichkeiten berechnen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CEF20-7FE3-93A6-73F0-B23530894D61}"/>
              </a:ext>
            </a:extLst>
          </p:cNvPr>
          <p:cNvSpPr txBox="1"/>
          <p:nvPr/>
        </p:nvSpPr>
        <p:spPr>
          <a:xfrm>
            <a:off x="3004181" y="6107947"/>
            <a:ext cx="27879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Dopplungen entfernen 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Ergebnisse sortieren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895E8D-DAE1-BDF8-D365-FBD40555B0A4}"/>
              </a:ext>
            </a:extLst>
          </p:cNvPr>
          <p:cNvSpPr txBox="1"/>
          <p:nvPr/>
        </p:nvSpPr>
        <p:spPr>
          <a:xfrm>
            <a:off x="731725" y="6107947"/>
            <a:ext cx="20996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Schlagwörter mit</a:t>
            </a:r>
          </a:p>
          <a:p>
            <a:pPr algn="ctr"/>
            <a:r>
              <a:rPr lang="en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Wahrscheinlichkeit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47A6C4-5948-8964-35DB-7FF721AE8FA8}"/>
              </a:ext>
            </a:extLst>
          </p:cNvPr>
          <p:cNvSpPr>
            <a:spLocks noChangeAspect="1"/>
          </p:cNvSpPr>
          <p:nvPr/>
        </p:nvSpPr>
        <p:spPr>
          <a:xfrm>
            <a:off x="905776" y="4336144"/>
            <a:ext cx="1751572" cy="1570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8AB765EE-8A33-6DE2-C6B2-19695DD61965}"/>
              </a:ext>
            </a:extLst>
          </p:cNvPr>
          <p:cNvGrpSpPr>
            <a:grpSpLocks noChangeAspect="1"/>
          </p:cNvGrpSpPr>
          <p:nvPr/>
        </p:nvGrpSpPr>
        <p:grpSpPr>
          <a:xfrm>
            <a:off x="7286267" y="4356343"/>
            <a:ext cx="1951657" cy="1951657"/>
            <a:chOff x="3536113" y="1752618"/>
            <a:chExt cx="1649785" cy="1689499"/>
          </a:xfrm>
        </p:grpSpPr>
        <p:pic>
          <p:nvPicPr>
            <p:cNvPr id="2049" name="Graphic 2048" descr="Chat bubble with solid fill">
              <a:extLst>
                <a:ext uri="{FF2B5EF4-FFF2-40B4-BE49-F238E27FC236}">
                  <a16:creationId xmlns:a16="http://schemas.microsoft.com/office/drawing/2014/main" id="{2D9257D4-DD8E-B217-5BEC-05F85254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6883" y="1752618"/>
              <a:ext cx="900000" cy="900000"/>
            </a:xfrm>
            <a:prstGeom prst="rect">
              <a:avLst/>
            </a:prstGeom>
          </p:spPr>
        </p:pic>
        <p:pic>
          <p:nvPicPr>
            <p:cNvPr id="2052" name="Graphic 2051" descr="Chat bubble outline">
              <a:extLst>
                <a:ext uri="{FF2B5EF4-FFF2-40B4-BE49-F238E27FC236}">
                  <a16:creationId xmlns:a16="http://schemas.microsoft.com/office/drawing/2014/main" id="{8549C9BF-9DD6-8D26-BE1A-08EC7A59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6113" y="2127622"/>
              <a:ext cx="914400" cy="914400"/>
            </a:xfrm>
            <a:prstGeom prst="rect">
              <a:avLst/>
            </a:prstGeom>
          </p:spPr>
        </p:pic>
        <p:pic>
          <p:nvPicPr>
            <p:cNvPr id="2054" name="Graphic 2053" descr="Chat bubble with solid fill">
              <a:extLst>
                <a:ext uri="{FF2B5EF4-FFF2-40B4-BE49-F238E27FC236}">
                  <a16:creationId xmlns:a16="http://schemas.microsoft.com/office/drawing/2014/main" id="{5E66EC39-14F7-07E8-3316-A76A09115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1498" y="2527717"/>
              <a:ext cx="914400" cy="914400"/>
            </a:xfrm>
            <a:prstGeom prst="rect">
              <a:avLst/>
            </a:prstGeom>
          </p:spPr>
        </p:pic>
      </p:grpSp>
      <p:pic>
        <p:nvPicPr>
          <p:cNvPr id="2060" name="Graphic 2059" descr="Filter with solid fill">
            <a:extLst>
              <a:ext uri="{FF2B5EF4-FFF2-40B4-BE49-F238E27FC236}">
                <a16:creationId xmlns:a16="http://schemas.microsoft.com/office/drawing/2014/main" id="{CFAD0A89-10BA-DAEF-047E-96604C4EC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0240" y="2048674"/>
            <a:ext cx="1440000" cy="1440000"/>
          </a:xfrm>
          <a:prstGeom prst="rect">
            <a:avLst/>
          </a:prstGeom>
        </p:spPr>
      </p:pic>
      <p:pic>
        <p:nvPicPr>
          <p:cNvPr id="2064" name="Graphic 2063" descr="Abacus with solid fill">
            <a:extLst>
              <a:ext uri="{FF2B5EF4-FFF2-40B4-BE49-F238E27FC236}">
                <a16:creationId xmlns:a16="http://schemas.microsoft.com/office/drawing/2014/main" id="{41828CD9-5CFE-1D65-B8F8-B04B69C218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37924" y="2038591"/>
            <a:ext cx="1440000" cy="1440000"/>
          </a:xfrm>
          <a:prstGeom prst="rect">
            <a:avLst/>
          </a:prstGeom>
        </p:spPr>
      </p:pic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339DFD3D-BDD2-E063-7E11-5BCFD17B82BE}"/>
              </a:ext>
            </a:extLst>
          </p:cNvPr>
          <p:cNvGrpSpPr/>
          <p:nvPr/>
        </p:nvGrpSpPr>
        <p:grpSpPr>
          <a:xfrm>
            <a:off x="7921968" y="4985697"/>
            <a:ext cx="646331" cy="646331"/>
            <a:chOff x="6299271" y="4974485"/>
            <a:chExt cx="646331" cy="646331"/>
          </a:xfrm>
        </p:grpSpPr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B662D63B-E5B8-86A4-A089-2A440DAAFC4F}"/>
                </a:ext>
              </a:extLst>
            </p:cNvPr>
            <p:cNvSpPr/>
            <p:nvPr/>
          </p:nvSpPr>
          <p:spPr>
            <a:xfrm>
              <a:off x="6380964" y="5046791"/>
              <a:ext cx="482944" cy="5017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2066" name="Graphic 2065" descr="Badge Follow with solid fill">
              <a:extLst>
                <a:ext uri="{FF2B5EF4-FFF2-40B4-BE49-F238E27FC236}">
                  <a16:creationId xmlns:a16="http://schemas.microsoft.com/office/drawing/2014/main" id="{DD11D54E-9D57-367E-ED0E-A34F40E1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99271" y="4974485"/>
              <a:ext cx="646331" cy="646331"/>
            </a:xfrm>
            <a:prstGeom prst="rect">
              <a:avLst/>
            </a:prstGeom>
          </p:spPr>
        </p:pic>
      </p:grpSp>
      <p:pic>
        <p:nvPicPr>
          <p:cNvPr id="2070" name="Graphic 2069" descr="Basic Shapes outline">
            <a:extLst>
              <a:ext uri="{FF2B5EF4-FFF2-40B4-BE49-F238E27FC236}">
                <a16:creationId xmlns:a16="http://schemas.microsoft.com/office/drawing/2014/main" id="{E52805A2-E920-1C8F-AB63-34BA0D2470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3272" y="2556216"/>
            <a:ext cx="914400" cy="914400"/>
          </a:xfrm>
          <a:prstGeom prst="rect">
            <a:avLst/>
          </a:prstGeom>
        </p:spPr>
      </p:pic>
      <p:pic>
        <p:nvPicPr>
          <p:cNvPr id="2076" name="Graphic 2075" descr="Dice with solid fill">
            <a:extLst>
              <a:ext uri="{FF2B5EF4-FFF2-40B4-BE49-F238E27FC236}">
                <a16:creationId xmlns:a16="http://schemas.microsoft.com/office/drawing/2014/main" id="{56DD8C42-FA90-4BFB-F4DF-6BC9E2D4FE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6279791">
            <a:off x="9297115" y="4538812"/>
            <a:ext cx="1620000" cy="1620000"/>
          </a:xfrm>
          <a:prstGeom prst="rect">
            <a:avLst/>
          </a:prstGeom>
        </p:spPr>
      </p:pic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C03E9F39-8D3E-D24F-F75B-81ABBBF55E77}"/>
              </a:ext>
            </a:extLst>
          </p:cNvPr>
          <p:cNvGrpSpPr/>
          <p:nvPr/>
        </p:nvGrpSpPr>
        <p:grpSpPr>
          <a:xfrm>
            <a:off x="3772844" y="2141400"/>
            <a:ext cx="1440000" cy="1440000"/>
            <a:chOff x="3536113" y="1752618"/>
            <a:chExt cx="1649785" cy="1689499"/>
          </a:xfrm>
        </p:grpSpPr>
        <p:pic>
          <p:nvPicPr>
            <p:cNvPr id="2078" name="Graphic 2077" descr="Chat bubble with solid fill">
              <a:extLst>
                <a:ext uri="{FF2B5EF4-FFF2-40B4-BE49-F238E27FC236}">
                  <a16:creationId xmlns:a16="http://schemas.microsoft.com/office/drawing/2014/main" id="{61135A74-7DA5-AC1B-50A7-33122208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6883" y="1752618"/>
              <a:ext cx="900000" cy="900000"/>
            </a:xfrm>
            <a:prstGeom prst="rect">
              <a:avLst/>
            </a:prstGeom>
          </p:spPr>
        </p:pic>
        <p:pic>
          <p:nvPicPr>
            <p:cNvPr id="2079" name="Graphic 2078" descr="Chat bubble outline">
              <a:extLst>
                <a:ext uri="{FF2B5EF4-FFF2-40B4-BE49-F238E27FC236}">
                  <a16:creationId xmlns:a16="http://schemas.microsoft.com/office/drawing/2014/main" id="{8B2E4B0D-7B55-1A79-FF6A-D2F30290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6113" y="2127622"/>
              <a:ext cx="914400" cy="914400"/>
            </a:xfrm>
            <a:prstGeom prst="rect">
              <a:avLst/>
            </a:prstGeom>
          </p:spPr>
        </p:pic>
        <p:pic>
          <p:nvPicPr>
            <p:cNvPr id="2080" name="Graphic 2079" descr="Chat bubble with solid fill">
              <a:extLst>
                <a:ext uri="{FF2B5EF4-FFF2-40B4-BE49-F238E27FC236}">
                  <a16:creationId xmlns:a16="http://schemas.microsoft.com/office/drawing/2014/main" id="{8519E655-6DB3-83EE-A3AD-3DDB20EC6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1498" y="2527717"/>
              <a:ext cx="914400" cy="914400"/>
            </a:xfrm>
            <a:prstGeom prst="rect">
              <a:avLst/>
            </a:prstGeom>
          </p:spPr>
        </p:pic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34333D70-4BDA-90F2-57F0-04AB9E34D39B}"/>
              </a:ext>
            </a:extLst>
          </p:cNvPr>
          <p:cNvGrpSpPr>
            <a:grpSpLocks noChangeAspect="1"/>
          </p:cNvGrpSpPr>
          <p:nvPr/>
        </p:nvGrpSpPr>
        <p:grpSpPr>
          <a:xfrm>
            <a:off x="3055077" y="4650571"/>
            <a:ext cx="1440000" cy="1440000"/>
            <a:chOff x="3536113" y="1752618"/>
            <a:chExt cx="1649785" cy="1689499"/>
          </a:xfrm>
        </p:grpSpPr>
        <p:pic>
          <p:nvPicPr>
            <p:cNvPr id="2085" name="Graphic 2084" descr="Chat bubble with solid fill">
              <a:extLst>
                <a:ext uri="{FF2B5EF4-FFF2-40B4-BE49-F238E27FC236}">
                  <a16:creationId xmlns:a16="http://schemas.microsoft.com/office/drawing/2014/main" id="{DF87C8CC-717D-D427-2078-1BD18436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6883" y="1752618"/>
              <a:ext cx="900000" cy="900000"/>
            </a:xfrm>
            <a:prstGeom prst="rect">
              <a:avLst/>
            </a:prstGeom>
          </p:spPr>
        </p:pic>
        <p:pic>
          <p:nvPicPr>
            <p:cNvPr id="2086" name="Graphic 2085" descr="Chat bubble outline">
              <a:extLst>
                <a:ext uri="{FF2B5EF4-FFF2-40B4-BE49-F238E27FC236}">
                  <a16:creationId xmlns:a16="http://schemas.microsoft.com/office/drawing/2014/main" id="{3E91B215-3F8B-4355-4836-72BCC89F9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6113" y="2127622"/>
              <a:ext cx="914400" cy="914400"/>
            </a:xfrm>
            <a:prstGeom prst="rect">
              <a:avLst/>
            </a:prstGeom>
          </p:spPr>
        </p:pic>
        <p:pic>
          <p:nvPicPr>
            <p:cNvPr id="2087" name="Graphic 2086" descr="Chat bubble with solid fill">
              <a:extLst>
                <a:ext uri="{FF2B5EF4-FFF2-40B4-BE49-F238E27FC236}">
                  <a16:creationId xmlns:a16="http://schemas.microsoft.com/office/drawing/2014/main" id="{B120FA70-6D0D-843A-DEAD-814C5BE53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71498" y="2527717"/>
              <a:ext cx="914400" cy="914400"/>
            </a:xfrm>
            <a:prstGeom prst="rect">
              <a:avLst/>
            </a:prstGeom>
          </p:spPr>
        </p:pic>
      </p:grpSp>
      <p:sp>
        <p:nvSpPr>
          <p:cNvPr id="2088" name="Cross 2087">
            <a:extLst>
              <a:ext uri="{FF2B5EF4-FFF2-40B4-BE49-F238E27FC236}">
                <a16:creationId xmlns:a16="http://schemas.microsoft.com/office/drawing/2014/main" id="{E8ECD6AB-23E6-B925-A2FA-6455DA71533F}"/>
              </a:ext>
            </a:extLst>
          </p:cNvPr>
          <p:cNvSpPr>
            <a:spLocks noChangeAspect="1"/>
          </p:cNvSpPr>
          <p:nvPr/>
        </p:nvSpPr>
        <p:spPr>
          <a:xfrm rot="19285367">
            <a:off x="3737022" y="5291605"/>
            <a:ext cx="712349" cy="720000"/>
          </a:xfrm>
          <a:prstGeom prst="plus">
            <a:avLst>
              <a:gd name="adj" fmla="val 471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00" name="Graphic 2099" descr="Bar graph with upward trend with solid fill">
            <a:extLst>
              <a:ext uri="{FF2B5EF4-FFF2-40B4-BE49-F238E27FC236}">
                <a16:creationId xmlns:a16="http://schemas.microsoft.com/office/drawing/2014/main" id="{46CB4ABA-7740-AF28-BE32-DABFA89F48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9718" y="4650571"/>
            <a:ext cx="1440000" cy="1440000"/>
          </a:xfrm>
          <a:prstGeom prst="rect">
            <a:avLst/>
          </a:prstGeom>
        </p:spPr>
      </p:pic>
      <p:graphicFrame>
        <p:nvGraphicFramePr>
          <p:cNvPr id="2101" name="Table 2101">
            <a:extLst>
              <a:ext uri="{FF2B5EF4-FFF2-40B4-BE49-F238E27FC236}">
                <a16:creationId xmlns:a16="http://schemas.microsoft.com/office/drawing/2014/main" id="{DFF53634-C888-FFB3-46BE-ECF7C545A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32416"/>
              </p:ext>
            </p:extLst>
          </p:nvPr>
        </p:nvGraphicFramePr>
        <p:xfrm>
          <a:off x="1068425" y="4437581"/>
          <a:ext cx="1419662" cy="138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31">
                  <a:extLst>
                    <a:ext uri="{9D8B030D-6E8A-4147-A177-3AD203B41FA5}">
                      <a16:colId xmlns:a16="http://schemas.microsoft.com/office/drawing/2014/main" val="1693092092"/>
                    </a:ext>
                  </a:extLst>
                </a:gridCol>
                <a:gridCol w="709831">
                  <a:extLst>
                    <a:ext uri="{9D8B030D-6E8A-4147-A177-3AD203B41FA5}">
                      <a16:colId xmlns:a16="http://schemas.microsoft.com/office/drawing/2014/main" val="2685802446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KW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0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2789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42876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638931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KW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dirty="0">
                          <a:solidFill>
                            <a:schemeClr val="bg1"/>
                          </a:solidFill>
                        </a:rPr>
                        <a:t>0.036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9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35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D6E-63C4-86F3-D628-538D43C7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838E-5F8B-81C9-2FEC-926813AE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Ground Truth: Selbstgeschriebener Counter</a:t>
            </a:r>
          </a:p>
          <a:p>
            <a:pPr lvl="1"/>
            <a:r>
              <a:rPr lang="en-DE" dirty="0"/>
              <a:t>Vorkommen aller Wörter zählen</a:t>
            </a:r>
          </a:p>
          <a:p>
            <a:pPr lvl="2"/>
            <a:r>
              <a:rPr lang="en-DE" dirty="0"/>
              <a:t>Ausgenommen: (YAKE) deutsche Stopwords</a:t>
            </a:r>
          </a:p>
          <a:p>
            <a:pPr lvl="1"/>
            <a:r>
              <a:rPr lang="en-DE" dirty="0"/>
              <a:t>Jedem Wort eine Wahrscheinlichkeit geben</a:t>
            </a:r>
          </a:p>
          <a:p>
            <a:pPr lvl="2"/>
            <a:r>
              <a:rPr lang="en-DE" dirty="0"/>
              <a:t>Berechnung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pic>
        <p:nvPicPr>
          <p:cNvPr id="5" name="Graphic 4" descr="Clipboard Mixed with solid fill">
            <a:extLst>
              <a:ext uri="{FF2B5EF4-FFF2-40B4-BE49-F238E27FC236}">
                <a16:creationId xmlns:a16="http://schemas.microsoft.com/office/drawing/2014/main" id="{26C99ABB-E9B2-2D59-0B04-2F9D83A2D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125"/>
            <a:ext cx="1324800" cy="132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BFA4A0-8E7D-0B4E-5063-E051F7A3415D}"/>
                  </a:ext>
                </a:extLst>
              </p:cNvPr>
              <p:cNvSpPr/>
              <p:nvPr/>
            </p:nvSpPr>
            <p:spPr>
              <a:xfrm>
                <a:off x="4429795" y="4001294"/>
                <a:ext cx="3332409" cy="2253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MAE</a:t>
                </a:r>
              </a:p>
              <a:p>
                <a:pPr algn="ctr"/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BFA4A0-8E7D-0B4E-5063-E051F7A34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95" y="4001294"/>
                <a:ext cx="3332409" cy="2253803"/>
              </a:xfrm>
              <a:prstGeom prst="rect">
                <a:avLst/>
              </a:prstGeom>
              <a:blipFill>
                <a:blip r:embed="rId5"/>
                <a:stretch>
                  <a:fillRect b="-559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F059DA-AE8A-A80C-9BCE-DFAF8C297CB8}"/>
                  </a:ext>
                </a:extLst>
              </p:cNvPr>
              <p:cNvSpPr/>
              <p:nvPr/>
            </p:nvSpPr>
            <p:spPr>
              <a:xfrm>
                <a:off x="8355705" y="4001294"/>
                <a:ext cx="3332409" cy="2253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MAPE</a:t>
                </a:r>
              </a:p>
              <a:p>
                <a:pPr algn="ctr"/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F059DA-AE8A-A80C-9BCE-DFAF8C297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05" y="4001294"/>
                <a:ext cx="3332409" cy="2253803"/>
              </a:xfrm>
              <a:prstGeom prst="rect">
                <a:avLst/>
              </a:prstGeom>
              <a:blipFill>
                <a:blip r:embed="rId6"/>
                <a:stretch>
                  <a:fillRect t="-11732" b="-6871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69A639-E280-5A74-9294-00BD0719E220}"/>
                  </a:ext>
                </a:extLst>
              </p:cNvPr>
              <p:cNvSpPr/>
              <p:nvPr/>
            </p:nvSpPr>
            <p:spPr>
              <a:xfrm>
                <a:off x="503886" y="4001294"/>
                <a:ext cx="3332409" cy="2253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MSE</a:t>
                </a:r>
              </a:p>
              <a:p>
                <a:pPr algn="ctr"/>
                <a:endParaRPr lang="en-DE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24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de-DE" sz="24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e-DE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de-DE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69A639-E280-5A74-9294-00BD0719E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6" y="4001294"/>
                <a:ext cx="3332409" cy="2253803"/>
              </a:xfrm>
              <a:prstGeom prst="rect">
                <a:avLst/>
              </a:prstGeom>
              <a:blipFill>
                <a:blip r:embed="rId7"/>
                <a:stretch>
                  <a:fillRect l="-4545" t="-15642" b="-65363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32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C943-7CFD-2863-DBC7-69E87C4A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Was ist noch geplant?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3A1D-58C3-F4FB-4621-AD728E578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55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63846"/>
      </a:accent1>
      <a:accent2>
        <a:srgbClr val="F1FAEE"/>
      </a:accent2>
      <a:accent3>
        <a:srgbClr val="A8DADC"/>
      </a:accent3>
      <a:accent4>
        <a:srgbClr val="457B9D"/>
      </a:accent4>
      <a:accent5>
        <a:srgbClr val="1D345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934</Words>
  <Application>Microsoft Macintosh PowerPoint</Application>
  <PresentationFormat>Widescreen</PresentationFormat>
  <Paragraphs>206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Andale Mono</vt:lpstr>
      <vt:lpstr>Arial</vt:lpstr>
      <vt:lpstr>Arial Black</vt:lpstr>
      <vt:lpstr>Calibri</vt:lpstr>
      <vt:lpstr>Cambria Math</vt:lpstr>
      <vt:lpstr>Menlo</vt:lpstr>
      <vt:lpstr>Wingdings</vt:lpstr>
      <vt:lpstr>Office Theme</vt:lpstr>
      <vt:lpstr>Shared Task 2: Topic Modelling auf Artikel aus DE-Wikipedia</vt:lpstr>
      <vt:lpstr>Aufgabenstellung und Scope</vt:lpstr>
      <vt:lpstr>Was wurde schon  erreicht?</vt:lpstr>
      <vt:lpstr>Wikipedia-API</vt:lpstr>
      <vt:lpstr>Preprocessing</vt:lpstr>
      <vt:lpstr>YAKE</vt:lpstr>
      <vt:lpstr>YAKE</vt:lpstr>
      <vt:lpstr>Evaluation</vt:lpstr>
      <vt:lpstr>Was ist noch geplant?</vt:lpstr>
      <vt:lpstr>Weitere Algorithmen</vt:lpstr>
      <vt:lpstr>Evaluation überarbeiten?</vt:lpstr>
      <vt:lpstr>Wann soll das umgesetzt werden?</vt:lpstr>
      <vt:lpstr>Aufgetretene Schwierigkeiten</vt:lpstr>
      <vt:lpstr>Preprocessing</vt:lpstr>
      <vt:lpstr>Evaluation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Task 2: Topic Modelling auf Artikel aus DE-Wikipedia</dc:title>
  <dc:creator>Noll Jasmin (wi20086)</dc:creator>
  <cp:lastModifiedBy>Noll Jasmin (wi20086)</cp:lastModifiedBy>
  <cp:revision>57</cp:revision>
  <dcterms:created xsi:type="dcterms:W3CDTF">2023-06-19T11:33:51Z</dcterms:created>
  <dcterms:modified xsi:type="dcterms:W3CDTF">2023-06-29T12:18:46Z</dcterms:modified>
</cp:coreProperties>
</file>