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2"/>
  </p:notesMasterIdLst>
  <p:sldIdLst>
    <p:sldId id="292" r:id="rId5"/>
    <p:sldId id="310" r:id="rId6"/>
    <p:sldId id="311" r:id="rId7"/>
    <p:sldId id="312" r:id="rId8"/>
    <p:sldId id="325" r:id="rId9"/>
    <p:sldId id="313" r:id="rId10"/>
    <p:sldId id="314" r:id="rId11"/>
    <p:sldId id="315" r:id="rId12"/>
    <p:sldId id="326" r:id="rId13"/>
    <p:sldId id="316" r:id="rId14"/>
    <p:sldId id="317" r:id="rId15"/>
    <p:sldId id="319" r:id="rId16"/>
    <p:sldId id="320" r:id="rId17"/>
    <p:sldId id="321" r:id="rId18"/>
    <p:sldId id="322" r:id="rId19"/>
    <p:sldId id="323" r:id="rId20"/>
    <p:sldId id="3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A3014-FEC0-40DE-BC11-43CBA84BF6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9A69E-3241-4086-8752-76C7165311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80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BA026AD-646B-464D-8FC9-606B463E1C17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SCS UofT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A151863-F8E9-44D9-A0EE-E2F0A70A35A6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SCS UofT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C17-B8EB-4C1C-B04F-BB5FD2A2FDD9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D951-2301-4376-92F9-46E5D33AF864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85B5-311C-47D4-B8BE-B72B8E877868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478E-8918-491E-9B63-713E21CE9795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DD1A56D-DD77-4B14-822B-8525348103C0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SCS UofT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0023E84-DDA2-451A-8A92-D2D9D76D2006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SCS UofT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47A89B-EB2F-4882-A4C0-D757F7679071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SCS UofT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zpam.govt.nz/maps-geoscience/exploration-database/" TargetMode="External"/><Relationship Id="rId2" Type="http://schemas.openxmlformats.org/officeDocument/2006/relationships/hyperlink" Target="https://public.3.basecamp.com/p/JyT276MM7krjYrMoLqLQ6x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tutorials/images/segmentation" TargetMode="External"/><Relationship Id="rId4" Type="http://schemas.openxmlformats.org/officeDocument/2006/relationships/hyperlink" Target="https://wiki.seg.org/wiki/Open_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SEISMIC FACIES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3980922"/>
            <a:ext cx="4775075" cy="4672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SCS </a:t>
            </a:r>
            <a:r>
              <a:rPr lang="en-US" dirty="0" err="1">
                <a:solidFill>
                  <a:schemeClr val="tx1"/>
                </a:solidFill>
              </a:rPr>
              <a:t>UofT</a:t>
            </a:r>
            <a:r>
              <a:rPr lang="en-US" dirty="0">
                <a:solidFill>
                  <a:schemeClr val="tx1"/>
                </a:solidFill>
              </a:rPr>
              <a:t> - 3546 – TERM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D664BAD-6F8A-2247-02AE-29AD8465F5D2}"/>
              </a:ext>
            </a:extLst>
          </p:cNvPr>
          <p:cNvSpPr txBox="1">
            <a:spLocks/>
          </p:cNvSpPr>
          <p:nvPr/>
        </p:nvSpPr>
        <p:spPr>
          <a:xfrm>
            <a:off x="1276054" y="4355836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Jaspreet Bhatia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6D0B-A433-BB46-65A5-D22ECEB9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AC0D-2BFF-F5B7-262F-AD02FC82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FD97-DA08-94C4-118D-F114E36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5CCADF-5D42-FE03-20E9-F7C3795E2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25" y="2217923"/>
            <a:ext cx="3079749" cy="3248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28277-50C9-D720-D7A2-0F174CA4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49" y="2140414"/>
            <a:ext cx="3260091" cy="33256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70BE97-8256-2C21-F112-6DEADD151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2140413"/>
            <a:ext cx="3362960" cy="332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174D0A-71DC-5B5D-851C-E4C135E6B10F}"/>
              </a:ext>
            </a:extLst>
          </p:cNvPr>
          <p:cNvSpPr txBox="1"/>
          <p:nvPr/>
        </p:nvSpPr>
        <p:spPr>
          <a:xfrm>
            <a:off x="1666239" y="5466081"/>
            <a:ext cx="1522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B3A45-BC07-2E75-2C21-BC313E02418D}"/>
              </a:ext>
            </a:extLst>
          </p:cNvPr>
          <p:cNvSpPr txBox="1"/>
          <p:nvPr/>
        </p:nvSpPr>
        <p:spPr>
          <a:xfrm>
            <a:off x="1818639" y="5618481"/>
            <a:ext cx="1522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AF422E-DB61-88AD-3ACA-AEEF9FDF8D53}"/>
              </a:ext>
            </a:extLst>
          </p:cNvPr>
          <p:cNvSpPr txBox="1"/>
          <p:nvPr/>
        </p:nvSpPr>
        <p:spPr>
          <a:xfrm>
            <a:off x="1666238" y="5486400"/>
            <a:ext cx="189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GRAY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AD674B-1BBD-08A7-8958-519587DBB21B}"/>
              </a:ext>
            </a:extLst>
          </p:cNvPr>
          <p:cNvSpPr txBox="1"/>
          <p:nvPr/>
        </p:nvSpPr>
        <p:spPr>
          <a:xfrm>
            <a:off x="4708919" y="5486400"/>
            <a:ext cx="189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IMAGE LABEL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9CEB53-8142-332D-D14B-85F3C44B4FFD}"/>
              </a:ext>
            </a:extLst>
          </p:cNvPr>
          <p:cNvSpPr txBox="1"/>
          <p:nvPr/>
        </p:nvSpPr>
        <p:spPr>
          <a:xfrm>
            <a:off x="8140064" y="5486400"/>
            <a:ext cx="262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THRESHOLD IMAGE</a:t>
            </a:r>
          </a:p>
        </p:txBody>
      </p:sp>
    </p:spTree>
    <p:extLst>
      <p:ext uri="{BB962C8B-B14F-4D97-AF65-F5344CB8AC3E}">
        <p14:creationId xmlns:p14="http://schemas.microsoft.com/office/powerpoint/2010/main" val="300982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811D-5F37-4C2A-5291-0E9DEE42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83006"/>
          </a:xfrm>
        </p:spPr>
        <p:txBody>
          <a:bodyPr/>
          <a:lstStyle/>
          <a:p>
            <a:r>
              <a:rPr lang="en-CA" dirty="0"/>
              <a:t>Contd.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EA3D-7001-5DB2-6266-3B17EE77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1226D-C0FD-225C-D653-2DB8C2B6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C4D02E-3CB0-4482-8CF4-D450E462B0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9" y="1625600"/>
            <a:ext cx="2703194" cy="37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373544-38F3-CC3F-22F4-12E26D06D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509" y="1625600"/>
            <a:ext cx="2893046" cy="37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22061-371A-CB2E-03A0-3AB5B9574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555" y="1625600"/>
            <a:ext cx="2893046" cy="372568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60E3FC6-C9C8-103B-EF81-B65307381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01" y="1625600"/>
            <a:ext cx="2893046" cy="37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79724-18FA-FF9F-D2A6-4EFA7BFAA3D9}"/>
              </a:ext>
            </a:extLst>
          </p:cNvPr>
          <p:cNvSpPr txBox="1"/>
          <p:nvPr/>
        </p:nvSpPr>
        <p:spPr>
          <a:xfrm>
            <a:off x="693406" y="5418662"/>
            <a:ext cx="199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FILTERED IMAGE- SOBEL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ADC19-1674-5F3B-F831-4156C1A3779D}"/>
              </a:ext>
            </a:extLst>
          </p:cNvPr>
          <p:cNvSpPr txBox="1"/>
          <p:nvPr/>
        </p:nvSpPr>
        <p:spPr>
          <a:xfrm>
            <a:off x="3408788" y="5418661"/>
            <a:ext cx="199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ERODED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F4049-3CB0-1391-DE43-C40E5C2EB3FE}"/>
              </a:ext>
            </a:extLst>
          </p:cNvPr>
          <p:cNvSpPr txBox="1"/>
          <p:nvPr/>
        </p:nvSpPr>
        <p:spPr>
          <a:xfrm>
            <a:off x="6398901" y="5414015"/>
            <a:ext cx="199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DILATED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7B1C7-2AD8-C008-42C3-109DB2ED0E12}"/>
              </a:ext>
            </a:extLst>
          </p:cNvPr>
          <p:cNvSpPr txBox="1"/>
          <p:nvPr/>
        </p:nvSpPr>
        <p:spPr>
          <a:xfrm>
            <a:off x="9261031" y="5414015"/>
            <a:ext cx="199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SHARPENED IMAGE</a:t>
            </a:r>
          </a:p>
        </p:txBody>
      </p:sp>
    </p:spTree>
    <p:extLst>
      <p:ext uri="{BB962C8B-B14F-4D97-AF65-F5344CB8AC3E}">
        <p14:creationId xmlns:p14="http://schemas.microsoft.com/office/powerpoint/2010/main" val="372576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0089D-CA1C-E751-7F69-A33BC3F7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CA" sz="2800"/>
              <a:t>Model Design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082D8757-A992-5FF1-FA68-4697D0CC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1" y="2149813"/>
            <a:ext cx="2312480" cy="3854197"/>
          </a:xfrm>
        </p:spPr>
        <p:txBody>
          <a:bodyPr>
            <a:normAutofit fontScale="62500" lnSpcReduction="20000"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Pre-trained MobileNetV2 model was chosen for Transfer Learning.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Modified U-Net was designed using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MobileNet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V2 as Encoder and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Upsampler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using pix2pix as Decoder.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Input shape=[128, 128, 3]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Down Stack layer train was set to False.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following layers were chosen:</a:t>
            </a:r>
          </a:p>
          <a:p>
            <a:r>
              <a:rPr lang="en-CA" b="0" dirty="0">
                <a:effectLst/>
                <a:latin typeface="Courier New" panose="02070309020205020404" pitchFamily="49" charset="0"/>
              </a:rPr>
              <a:t>'block_1_expand_relu     64x64</a:t>
            </a:r>
          </a:p>
          <a:p>
            <a:r>
              <a:rPr lang="en-CA" b="0" dirty="0">
                <a:effectLst/>
                <a:latin typeface="Courier New" panose="02070309020205020404" pitchFamily="49" charset="0"/>
              </a:rPr>
              <a:t>'block_3_expand_relu’ 32x32</a:t>
            </a:r>
          </a:p>
          <a:p>
            <a:r>
              <a:rPr lang="en-CA" b="0" dirty="0">
                <a:effectLst/>
                <a:latin typeface="Courier New" panose="02070309020205020404" pitchFamily="49" charset="0"/>
              </a:rPr>
              <a:t>'block_6_expand_relu’ 16x16</a:t>
            </a:r>
          </a:p>
          <a:p>
            <a:r>
              <a:rPr lang="en-CA" b="0" dirty="0">
                <a:effectLst/>
                <a:latin typeface="Courier New" panose="02070309020205020404" pitchFamily="49" charset="0"/>
              </a:rPr>
              <a:t>'block_13_expand_relu  8x8</a:t>
            </a:r>
          </a:p>
          <a:p>
            <a:r>
              <a:rPr lang="en-CA" b="0" dirty="0">
                <a:effectLst/>
                <a:latin typeface="Courier New" panose="02070309020205020404" pitchFamily="49" charset="0"/>
              </a:rPr>
              <a:t>'block_16_project',      4x4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8D2579-D3B4-10E8-8293-534E0F88B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3314" y="882398"/>
            <a:ext cx="4110093" cy="512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F4340-0DA2-72B2-2B3F-862D2CE3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20" y="6035040"/>
            <a:ext cx="1828800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65B15B47-E14E-4406-8540-1BE31E2B5FCE}" type="datetime1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7/26/2022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D301-D45A-8AC3-9737-FB5D3DF9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9422" y="6035040"/>
            <a:ext cx="493776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SCS UofT</a:t>
            </a:r>
          </a:p>
        </p:txBody>
      </p:sp>
    </p:spTree>
    <p:extLst>
      <p:ext uri="{BB962C8B-B14F-4D97-AF65-F5344CB8AC3E}">
        <p14:creationId xmlns:p14="http://schemas.microsoft.com/office/powerpoint/2010/main" val="9640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412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05A17-0E7A-C803-775D-659033AC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1" y="954917"/>
            <a:ext cx="3406261" cy="260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616AD6-C191-0780-2283-F72D7793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53" y="648229"/>
            <a:ext cx="3251185" cy="322076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9BF3FAD-E9A6-9AAF-6E8D-A2337629F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6489" y="979548"/>
            <a:ext cx="3406263" cy="25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5" name="Rectangle 4124">
            <a:extLst>
              <a:ext uri="{FF2B5EF4-FFF2-40B4-BE49-F238E27FC236}">
                <a16:creationId xmlns:a16="http://schemas.microsoft.com/office/drawing/2014/main" id="{6A0B685E-5162-4E10-98F2-9511FD9E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4216139"/>
            <a:ext cx="12192000" cy="26418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249" y="4380353"/>
            <a:ext cx="11859768" cy="231343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A9273-1379-8389-4081-1EA71EB7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6" y="4495893"/>
            <a:ext cx="5588000" cy="1923571"/>
          </a:xfrm>
        </p:spPr>
        <p:txBody>
          <a:bodyPr>
            <a:normAutofit/>
          </a:bodyPr>
          <a:lstStyle/>
          <a:p>
            <a:pPr algn="r"/>
            <a:r>
              <a:rPr lang="en-CA" sz="4400">
                <a:solidFill>
                  <a:schemeClr val="tx1"/>
                </a:solidFill>
              </a:rPr>
              <a:t>Model Compilation</a:t>
            </a:r>
          </a:p>
        </p:txBody>
      </p:sp>
      <p:cxnSp>
        <p:nvCxnSpPr>
          <p:cNvPr id="4129" name="Straight Connector 412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881334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1A0A-DFC2-F7A5-7742-AB912E1E8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3"/>
            <a:ext cx="5624355" cy="1923570"/>
          </a:xfrm>
        </p:spPr>
        <p:txBody>
          <a:bodyPr anchor="ctr">
            <a:normAutofit/>
          </a:bodyPr>
          <a:lstStyle/>
          <a:p>
            <a:r>
              <a:rPr lang="en-CA" b="0">
                <a:effectLst/>
                <a:latin typeface="Courier New" panose="02070309020205020404" pitchFamily="49" charset="0"/>
              </a:rPr>
              <a:t>Optimizer - ADAM</a:t>
            </a:r>
          </a:p>
          <a:p>
            <a:r>
              <a:rPr lang="en-CA" b="0">
                <a:effectLst/>
                <a:latin typeface="Courier New" panose="02070309020205020404" pitchFamily="49" charset="0"/>
              </a:rPr>
              <a:t>Loss- MSE</a:t>
            </a:r>
          </a:p>
          <a:p>
            <a:r>
              <a:rPr lang="en-CA" b="0">
                <a:effectLst/>
                <a:latin typeface="Courier New" panose="02070309020205020404" pitchFamily="49" charset="0"/>
              </a:rPr>
              <a:t>Metrics- Accuracy</a:t>
            </a:r>
          </a:p>
          <a:p>
            <a:r>
              <a:rPr lang="en-CA">
                <a:latin typeface="Courier New" panose="02070309020205020404" pitchFamily="49" charset="0"/>
              </a:rPr>
              <a:t>Epochs – 30</a:t>
            </a:r>
          </a:p>
          <a:p>
            <a:r>
              <a:rPr lang="en-CA" b="0">
                <a:effectLst/>
                <a:latin typeface="Courier New" panose="02070309020205020404" pitchFamily="49" charset="0"/>
              </a:rPr>
              <a:t>Validation Split-0.2</a:t>
            </a:r>
          </a:p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DC8B-10FC-FC1F-6F58-215808BA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500" y="6419754"/>
            <a:ext cx="5878845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SCS UofT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CD884-8DEE-5DFB-AD37-D3E6587D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4995" y="6419754"/>
            <a:ext cx="274320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B15B47-E14E-4406-8540-1BE31E2B5FCE}" type="datetime1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7/26/2022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CE88B8-6411-001D-750C-24497F7A6A78}"/>
              </a:ext>
            </a:extLst>
          </p:cNvPr>
          <p:cNvSpPr txBox="1"/>
          <p:nvPr/>
        </p:nvSpPr>
        <p:spPr>
          <a:xfrm>
            <a:off x="995680" y="345440"/>
            <a:ext cx="2265680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93234-3629-623C-ED28-DDA172D209E3}"/>
              </a:ext>
            </a:extLst>
          </p:cNvPr>
          <p:cNvSpPr txBox="1"/>
          <p:nvPr/>
        </p:nvSpPr>
        <p:spPr>
          <a:xfrm>
            <a:off x="919480" y="231200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Epoch Accuracy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BA19A2-4955-89D1-DAEB-1287043EA2EF}"/>
              </a:ext>
            </a:extLst>
          </p:cNvPr>
          <p:cNvSpPr txBox="1"/>
          <p:nvPr/>
        </p:nvSpPr>
        <p:spPr>
          <a:xfrm>
            <a:off x="8744526" y="230636"/>
            <a:ext cx="260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Val Vs Train 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BED07-4AD1-3580-BD27-2286A8A0CC28}"/>
              </a:ext>
            </a:extLst>
          </p:cNvPr>
          <p:cNvSpPr txBox="1"/>
          <p:nvPr/>
        </p:nvSpPr>
        <p:spPr>
          <a:xfrm>
            <a:off x="4690686" y="230636"/>
            <a:ext cx="287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Sample Train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EA800-F747-ED21-DDA1-7BE1BEE27AD7}"/>
              </a:ext>
            </a:extLst>
          </p:cNvPr>
          <p:cNvSpPr txBox="1"/>
          <p:nvPr/>
        </p:nvSpPr>
        <p:spPr>
          <a:xfrm>
            <a:off x="8271164" y="3558877"/>
            <a:ext cx="3290335" cy="38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MODEL OVERFITTING</a:t>
            </a:r>
          </a:p>
        </p:txBody>
      </p:sp>
    </p:spTree>
    <p:extLst>
      <p:ext uri="{BB962C8B-B14F-4D97-AF65-F5344CB8AC3E}">
        <p14:creationId xmlns:p14="http://schemas.microsoft.com/office/powerpoint/2010/main" val="801873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32A7-420F-3670-4BF4-0EC0A312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76999"/>
          </a:xfrm>
        </p:spPr>
        <p:txBody>
          <a:bodyPr/>
          <a:lstStyle/>
          <a:p>
            <a:r>
              <a:rPr lang="en-CA" dirty="0"/>
              <a:t>Predictions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A4BAA4-70B6-029C-656B-6DB01CB24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096" y="1931353"/>
            <a:ext cx="4767504" cy="38496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21E3-1A45-5125-1446-A6E28459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35B3-B393-75CB-70C8-9F80F600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SCS </a:t>
            </a:r>
            <a:r>
              <a:rPr lang="en-US" dirty="0" err="1"/>
              <a:t>UofT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77467-9827-5F67-E5BA-42C87AC7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1931354"/>
            <a:ext cx="4641856" cy="3849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11F590-AC69-0821-79FC-9C3F863ABD13}"/>
              </a:ext>
            </a:extLst>
          </p:cNvPr>
          <p:cNvSpPr txBox="1"/>
          <p:nvPr/>
        </p:nvSpPr>
        <p:spPr>
          <a:xfrm>
            <a:off x="1483360" y="5725160"/>
            <a:ext cx="3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Predicted Image Mask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13557-BA35-3FE9-AB3D-FC490404773B}"/>
              </a:ext>
            </a:extLst>
          </p:cNvPr>
          <p:cNvSpPr txBox="1"/>
          <p:nvPr/>
        </p:nvSpPr>
        <p:spPr>
          <a:xfrm>
            <a:off x="7162800" y="5725160"/>
            <a:ext cx="3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Predicted Image Label</a:t>
            </a:r>
          </a:p>
        </p:txBody>
      </p:sp>
    </p:spTree>
    <p:extLst>
      <p:ext uri="{BB962C8B-B14F-4D97-AF65-F5344CB8AC3E}">
        <p14:creationId xmlns:p14="http://schemas.microsoft.com/office/powerpoint/2010/main" val="284254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9B4E-430B-644E-300B-2C047156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4865"/>
          </a:xfrm>
        </p:spPr>
        <p:txBody>
          <a:bodyPr/>
          <a:lstStyle/>
          <a:p>
            <a:r>
              <a:rPr lang="en-CA" dirty="0"/>
              <a:t>Test Image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E822D5-01B2-FDB3-F205-9CBB64E62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826" y="1607794"/>
            <a:ext cx="2944454" cy="39505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E8D0-5114-0829-B932-7DE92CDA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B5A6-0DC7-29A3-5C11-36CC77D5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6595E-AAB0-568F-D556-561A9BFEB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607794"/>
            <a:ext cx="3180080" cy="4023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B27A17-696E-BC02-1AE7-A9180B7A9A74}"/>
              </a:ext>
            </a:extLst>
          </p:cNvPr>
          <p:cNvSpPr txBox="1"/>
          <p:nvPr/>
        </p:nvSpPr>
        <p:spPr>
          <a:xfrm>
            <a:off x="1483360" y="5725160"/>
            <a:ext cx="3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 Image Mask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79388-9342-C2FE-2C7C-EE0DF6CCB3A4}"/>
              </a:ext>
            </a:extLst>
          </p:cNvPr>
          <p:cNvSpPr txBox="1"/>
          <p:nvPr/>
        </p:nvSpPr>
        <p:spPr>
          <a:xfrm>
            <a:off x="6736080" y="5725160"/>
            <a:ext cx="3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 Image Mask</a:t>
            </a:r>
          </a:p>
        </p:txBody>
      </p:sp>
    </p:spTree>
    <p:extLst>
      <p:ext uri="{BB962C8B-B14F-4D97-AF65-F5344CB8AC3E}">
        <p14:creationId xmlns:p14="http://schemas.microsoft.com/office/powerpoint/2010/main" val="114886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D3A7-744F-91CD-2839-1D974B05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 and Future 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78A6-1A56-71AC-A1D0-946FFA5E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Application of Data Augmentation – Rotation of images (0, 45, 90, 135 , 180), Contrast changes, Flip the images.</a:t>
            </a:r>
          </a:p>
          <a:p>
            <a:r>
              <a:rPr lang="en-CA" dirty="0"/>
              <a:t>Evaluating using DICE as an evaluation metric.</a:t>
            </a:r>
          </a:p>
          <a:p>
            <a:r>
              <a:rPr lang="en-CA" dirty="0"/>
              <a:t>Applying changes in the layers of </a:t>
            </a:r>
            <a:r>
              <a:rPr lang="en-CA" dirty="0" err="1"/>
              <a:t>Unet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E75BF-38E7-5CA9-997A-35B8733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A1D8-550B-57BA-E2E6-09451611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7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DC35-39F6-04A9-B54A-D22A067A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FB96-2342-0421-F2AB-4CC9F082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83C46"/>
                </a:solidFill>
                <a:effectLst/>
              </a:rPr>
              <a:t>2020 SEG Annual Meeting Machine Learning Interpretation - </a:t>
            </a:r>
            <a:r>
              <a:rPr lang="en-US" sz="1600" b="0" i="0" dirty="0">
                <a:solidFill>
                  <a:srgbClr val="00B05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https://public.3.basecamp.com/p/JyT276MM7krjYrMoLqLQ6xST</a:t>
            </a:r>
            <a:endParaRPr lang="en-US" sz="1600" b="0" i="0" dirty="0">
              <a:solidFill>
                <a:srgbClr val="00B050"/>
              </a:solidFill>
              <a:effectLst/>
            </a:endParaRPr>
          </a:p>
          <a:p>
            <a:r>
              <a:rPr lang="en-US" sz="1600" b="0" i="0" dirty="0">
                <a:solidFill>
                  <a:srgbClr val="283C46"/>
                </a:solidFill>
                <a:effectLst/>
              </a:rPr>
              <a:t>Seismic data is publicly available and provided by New Zealand Petroleum and Minerals (NZPM).</a:t>
            </a:r>
            <a:r>
              <a:rPr lang="en-US" sz="1600" dirty="0">
                <a:solidFill>
                  <a:srgbClr val="283C46"/>
                </a:solidFill>
              </a:rPr>
              <a:t>Dataset - </a:t>
            </a:r>
            <a:r>
              <a:rPr lang="en-CA" sz="1600" b="0" i="0" dirty="0">
                <a:solidFill>
                  <a:srgbClr val="283C46"/>
                </a:solidFill>
                <a:effectLst/>
              </a:rPr>
              <a:t> </a:t>
            </a:r>
            <a:r>
              <a:rPr lang="en-CA" sz="1600" b="0" i="0" u="sng" dirty="0">
                <a:solidFill>
                  <a:srgbClr val="00B05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https://www.nzpam.govt.nz/maps-geoscience/exploration-database/</a:t>
            </a:r>
            <a:endParaRPr lang="en-CA" sz="1600" b="0" i="0" u="sng" dirty="0">
              <a:solidFill>
                <a:srgbClr val="00B050"/>
              </a:solidFill>
              <a:effectLst/>
            </a:endParaRPr>
          </a:p>
          <a:p>
            <a:r>
              <a:rPr lang="en-US" sz="1600" dirty="0"/>
              <a:t>Machine learning challenge on this data organized by SEG- </a:t>
            </a:r>
            <a:r>
              <a:rPr lang="en-CA" sz="1600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https://wiki.seg.org/wiki/Open_data</a:t>
            </a:r>
            <a:endParaRPr lang="en-CA" sz="1600" dirty="0"/>
          </a:p>
          <a:p>
            <a:r>
              <a:rPr lang="en-CA" sz="1600" dirty="0" err="1"/>
              <a:t>UNet</a:t>
            </a:r>
            <a:r>
              <a:rPr lang="en-CA" sz="1600" dirty="0"/>
              <a:t> Model - </a:t>
            </a:r>
            <a:r>
              <a:rPr lang="en-CA" sz="1600" b="0" i="0" dirty="0">
                <a:effectLst/>
              </a:rPr>
              <a:t> </a:t>
            </a:r>
            <a:r>
              <a:rPr lang="en-CA" sz="1600" b="0" i="0" dirty="0">
                <a:solidFill>
                  <a:srgbClr val="00B05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https://www.tensorflow.org/tutorials/images/segmentation</a:t>
            </a:r>
            <a:endParaRPr lang="en-CA" sz="1600" b="0" i="0" dirty="0">
              <a:solidFill>
                <a:srgbClr val="00B050"/>
              </a:solidFill>
              <a:effectLst/>
            </a:endParaRPr>
          </a:p>
          <a:p>
            <a:r>
              <a:rPr lang="en-CA" sz="1600" dirty="0" err="1"/>
              <a:t>Tensorboard</a:t>
            </a:r>
            <a:endParaRPr lang="en-CA" sz="1600" dirty="0"/>
          </a:p>
          <a:p>
            <a:r>
              <a:rPr lang="en-CA" sz="1600" dirty="0"/>
              <a:t>Deep Learning Assignment on Transfer Learning.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B98B-3C51-4CAB-1E58-5DC9CAD0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7FAAE-DFF1-EC3A-6406-1030A06D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6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E5F3-2826-1C2B-D6B3-68D911CB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Seismic Facies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7D0F-FCA2-E115-5916-23997860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600" dirty="0"/>
              <a:t>Problem Statement.</a:t>
            </a:r>
          </a:p>
          <a:p>
            <a:r>
              <a:rPr lang="en-CA" sz="1600" dirty="0"/>
              <a:t>Exploratory Data Analysis.</a:t>
            </a:r>
          </a:p>
          <a:p>
            <a:r>
              <a:rPr lang="en-CA" sz="1600" dirty="0"/>
              <a:t>Data Pre-processing.</a:t>
            </a:r>
          </a:p>
          <a:p>
            <a:r>
              <a:rPr lang="en-CA" sz="1600" dirty="0"/>
              <a:t>Model compilation.</a:t>
            </a:r>
          </a:p>
          <a:p>
            <a:r>
              <a:rPr lang="en-CA" sz="1600" dirty="0"/>
              <a:t>Model Analysis.</a:t>
            </a:r>
          </a:p>
          <a:p>
            <a:r>
              <a:rPr lang="en-CA" sz="1600" dirty="0"/>
              <a:t>Predictions.</a:t>
            </a:r>
          </a:p>
          <a:p>
            <a:r>
              <a:rPr lang="en-CA" sz="1600" dirty="0"/>
              <a:t>Recommendations and Future Work.</a:t>
            </a:r>
          </a:p>
          <a:p>
            <a:r>
              <a:rPr lang="en-CA" sz="1600" dirty="0"/>
              <a:t>References.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0D0A-7FC7-98F7-64A6-F30EEE4C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1D5C-2F0D-18B2-00FF-3372CFD4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7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CF11-E654-B9DA-49E2-5262A80E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D71B-4A44-9FF7-55BC-C560AB6C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3990109"/>
          </a:xfrm>
        </p:spPr>
        <p:txBody>
          <a:bodyPr>
            <a:noAutofit/>
          </a:bodyPr>
          <a:lstStyle/>
          <a:p>
            <a:r>
              <a:rPr lang="en-US" sz="1600" b="0" i="0" dirty="0">
                <a:effectLst/>
              </a:rPr>
              <a:t>Earthquakes around the world have been a cause of major destruction and loss of life and property.</a:t>
            </a:r>
          </a:p>
          <a:p>
            <a:r>
              <a:rPr lang="en-US" sz="1600" b="0" i="0" dirty="0">
                <a:effectLst/>
              </a:rPr>
              <a:t>Seismic reflection data are a key source of information in numerous fields of geoscience.</a:t>
            </a:r>
          </a:p>
          <a:p>
            <a:r>
              <a:rPr lang="en-US" sz="1600" b="0" i="0" dirty="0">
                <a:effectLst/>
              </a:rPr>
              <a:t>However, the often subjective and nonunique interpretation of seismic reflection data has led to longstanding debates based on contrasting geologic interpretations of the same or similar data sets</a:t>
            </a:r>
            <a:endParaRPr lang="en-US" sz="1600" dirty="0"/>
          </a:p>
          <a:p>
            <a:r>
              <a:rPr lang="en-US" sz="1600" b="0" i="0" dirty="0">
                <a:effectLst/>
              </a:rPr>
              <a:t>Moreover, seismic interpretations require significant amounts of time, experience, and expertise from interpreters.</a:t>
            </a:r>
          </a:p>
          <a:p>
            <a:r>
              <a:rPr lang="en-US" sz="1600" b="0" i="0" dirty="0">
                <a:effectLst/>
              </a:rPr>
              <a:t>The earthquake stations continuously collect data even when there is no event. From this data, we need to distinguish earthquake and non-earthquake. </a:t>
            </a:r>
          </a:p>
          <a:p>
            <a:r>
              <a:rPr lang="en-US" sz="1600" b="0" i="0" dirty="0">
                <a:effectLst/>
              </a:rPr>
              <a:t>An early detection and prediction system using classification models can prove to be very useful for disaster management teams. </a:t>
            </a:r>
          </a:p>
          <a:p>
            <a:r>
              <a:rPr lang="en-US" sz="1600" b="1" dirty="0"/>
              <a:t>T</a:t>
            </a:r>
            <a:r>
              <a:rPr lang="en-US" sz="1600" b="1" i="0" dirty="0">
                <a:effectLst/>
              </a:rPr>
              <a:t>o build a machine-learning model that can predict the facies classifications for each pixel.</a:t>
            </a:r>
          </a:p>
          <a:p>
            <a:endParaRPr lang="en-CA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58292-64E1-B2F9-DD13-7A945046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DFCD0-819F-A000-E7AD-A881D866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SCS </a:t>
            </a:r>
            <a:r>
              <a:rPr lang="en-US" dirty="0" err="1"/>
              <a:t>UofT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7441-E5CB-DBD2-452A-92CD0C94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0693"/>
          </a:xfrm>
        </p:spPr>
        <p:txBody>
          <a:bodyPr/>
          <a:lstStyle/>
          <a:p>
            <a:r>
              <a:rPr lang="en-CA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CF05-5067-2727-9169-9F34C462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21476"/>
            <a:ext cx="10058400" cy="4531268"/>
          </a:xfrm>
        </p:spPr>
        <p:txBody>
          <a:bodyPr>
            <a:normAutofit fontScale="62500" lnSpcReduction="20000"/>
          </a:bodyPr>
          <a:lstStyle/>
          <a:p>
            <a:r>
              <a:rPr lang="en-US" sz="2000" b="0" i="0" dirty="0">
                <a:solidFill>
                  <a:srgbClr val="283C46"/>
                </a:solidFill>
                <a:effectLst/>
              </a:rPr>
              <a:t>Seismic data is publicly available and provided by New Zealand Petroleum and Minerals (NZPM).</a:t>
            </a:r>
            <a:endParaRPr lang="en-CA" sz="2000" dirty="0"/>
          </a:p>
          <a:p>
            <a:r>
              <a:rPr lang="en-CA" sz="2000" dirty="0"/>
              <a:t>DATA – Train Images, Train Image Labels, Test Image 1, Test Image 2 ( in SEG-Y format). </a:t>
            </a:r>
          </a:p>
          <a:p>
            <a:r>
              <a:rPr lang="en-CA" sz="2000" dirty="0"/>
              <a:t>LABELS:</a:t>
            </a:r>
          </a:p>
          <a:p>
            <a:pPr lvl="1"/>
            <a:r>
              <a:rPr lang="en-CA" sz="2000" dirty="0"/>
              <a:t>1) </a:t>
            </a:r>
            <a:r>
              <a:rPr lang="en-CA" sz="2000" b="1" dirty="0"/>
              <a:t>Basement/Other</a:t>
            </a:r>
            <a:r>
              <a:rPr lang="en-CA" sz="2000" dirty="0"/>
              <a:t>: Basement - Low S/N; </a:t>
            </a:r>
          </a:p>
          <a:p>
            <a:pPr lvl="2"/>
            <a:r>
              <a:rPr lang="en-CA" sz="2000" dirty="0"/>
              <a:t>Few internal Reflections; May contain volcanics in places</a:t>
            </a:r>
          </a:p>
          <a:p>
            <a:pPr lvl="1"/>
            <a:r>
              <a:rPr lang="en-CA" sz="2000" dirty="0"/>
              <a:t>2</a:t>
            </a:r>
            <a:r>
              <a:rPr lang="en-CA" sz="2000" b="1" dirty="0"/>
              <a:t>) Slope Mudstone A</a:t>
            </a:r>
            <a:r>
              <a:rPr lang="en-CA" sz="2000" dirty="0"/>
              <a:t>: Slope to Basin Floor Mudstones;</a:t>
            </a:r>
          </a:p>
          <a:p>
            <a:pPr lvl="2"/>
            <a:r>
              <a:rPr lang="en-CA" sz="2000" dirty="0"/>
              <a:t> High Amplitude Upper and Lower Boundaries; Low Amplitude Continuous/Semi-Continuous Internal Reflectors</a:t>
            </a:r>
          </a:p>
          <a:p>
            <a:pPr lvl="1"/>
            <a:r>
              <a:rPr lang="en-CA" sz="2000" dirty="0"/>
              <a:t>3) </a:t>
            </a:r>
            <a:r>
              <a:rPr lang="en-CA" sz="2000" b="1" dirty="0"/>
              <a:t>Mass Transport Deposit</a:t>
            </a:r>
            <a:r>
              <a:rPr lang="en-CA" sz="2000" dirty="0"/>
              <a:t>: Mix of Chaotic Facies and Low Amplitude Parallel Reflections</a:t>
            </a:r>
          </a:p>
          <a:p>
            <a:pPr lvl="1"/>
            <a:r>
              <a:rPr lang="en-CA" sz="2000" dirty="0"/>
              <a:t>4) </a:t>
            </a:r>
            <a:r>
              <a:rPr lang="en-CA" sz="2000" b="1" dirty="0"/>
              <a:t>Slope Mudstone B</a:t>
            </a:r>
            <a:r>
              <a:rPr lang="en-CA" sz="2000" dirty="0"/>
              <a:t>: Slope to Basin Floor Mudstones and Sandstones; </a:t>
            </a:r>
          </a:p>
          <a:p>
            <a:pPr lvl="2"/>
            <a:r>
              <a:rPr lang="en-CA" sz="2000" dirty="0"/>
              <a:t>High Amplitude Parallel Reflectors; Low Continuity Scour Surfaces</a:t>
            </a:r>
          </a:p>
          <a:p>
            <a:pPr lvl="1"/>
            <a:r>
              <a:rPr lang="en-CA" sz="2000" dirty="0"/>
              <a:t>5) </a:t>
            </a:r>
            <a:r>
              <a:rPr lang="en-CA" sz="2000" b="1" dirty="0"/>
              <a:t>Slope Valley</a:t>
            </a:r>
            <a:r>
              <a:rPr lang="en-CA" sz="2000" dirty="0"/>
              <a:t>: High Amplitude Incised Channels/Valleys; </a:t>
            </a:r>
          </a:p>
          <a:p>
            <a:pPr lvl="2"/>
            <a:r>
              <a:rPr lang="en-CA" sz="2000" dirty="0"/>
              <a:t>Relatively low relief</a:t>
            </a:r>
          </a:p>
          <a:p>
            <a:pPr lvl="1"/>
            <a:r>
              <a:rPr lang="en-CA" sz="2000" dirty="0"/>
              <a:t>6) </a:t>
            </a:r>
            <a:r>
              <a:rPr lang="en-CA" sz="2000" b="1" dirty="0"/>
              <a:t>Submarine Canyon System</a:t>
            </a:r>
            <a:r>
              <a:rPr lang="en-CA" sz="2000" dirty="0"/>
              <a:t>: Erosional Base is U shaped with high local relief.  </a:t>
            </a:r>
          </a:p>
          <a:p>
            <a:pPr lvl="2"/>
            <a:r>
              <a:rPr lang="en-CA" sz="2000" dirty="0"/>
              <a:t>Internal fill is low amplitude mix of parallel inclined surfaces and chaotic disrupted reflectors.  </a:t>
            </a:r>
          </a:p>
          <a:p>
            <a:pPr lvl="2"/>
            <a:r>
              <a:rPr lang="en-CA" sz="2000" dirty="0"/>
              <a:t>Mostly deformed slope mudstone filled with isolated sinuous sand-filled channels near the basal surface.</a:t>
            </a:r>
          </a:p>
          <a:p>
            <a:r>
              <a:rPr lang="en-US" sz="2000" dirty="0"/>
              <a:t>A</a:t>
            </a:r>
            <a:r>
              <a:rPr lang="en-US" sz="2000" b="0" i="0" dirty="0">
                <a:effectLst/>
              </a:rPr>
              <a:t> 3D seismic data volume and an accompanying "label" volume consisting of a seismic facies interpretation. </a:t>
            </a:r>
          </a:p>
          <a:p>
            <a:r>
              <a:rPr lang="en-US" sz="2000" b="0" i="0" dirty="0">
                <a:effectLst/>
              </a:rPr>
              <a:t>Each pixel in the label volume is assigned a value from 1 to 6, denoting its facies classification.</a:t>
            </a:r>
            <a:endParaRPr lang="en-CA" sz="2000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0F9D-E292-63CE-576B-77A181C3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7D9D-8AE9-9C7E-59C0-AAF8B7F7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SCS </a:t>
            </a:r>
            <a:r>
              <a:rPr lang="en-US" dirty="0" err="1"/>
              <a:t>UofT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523A-649A-551B-C735-E5953B72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6EA7-C12C-4F04-62B2-708BB637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600" dirty="0"/>
              <a:t>Image was loaded in Seg-Y format followed by conversion in </a:t>
            </a:r>
            <a:r>
              <a:rPr lang="en-CA" sz="1600" dirty="0" err="1"/>
              <a:t>Numpy</a:t>
            </a:r>
            <a:r>
              <a:rPr lang="en-CA" sz="1600" dirty="0"/>
              <a:t> format.</a:t>
            </a:r>
          </a:p>
          <a:p>
            <a:r>
              <a:rPr lang="en-CA" sz="1600" dirty="0"/>
              <a:t>Labels were converted to Integer Data-Type (Range 1-6).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</a:rPr>
              <a:t>We have 3D datasets both ( features X, and labels Y ) with shape for X in </a:t>
            </a:r>
            <a:r>
              <a:rPr lang="en-US" sz="1600" b="1" i="0" dirty="0">
                <a:solidFill>
                  <a:srgbClr val="212121"/>
                </a:solidFill>
                <a:effectLst/>
              </a:rPr>
              <a:t>1006 × 782 × 590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, in axis </a:t>
            </a:r>
            <a:r>
              <a:rPr lang="en-US" sz="1600" b="1" i="0" dirty="0">
                <a:solidFill>
                  <a:srgbClr val="212121"/>
                </a:solidFill>
                <a:effectLst/>
              </a:rPr>
              <a:t>corresponding Z, X, Y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 and Y in </a:t>
            </a:r>
            <a:r>
              <a:rPr lang="en-US" sz="1600" b="1" i="0" dirty="0">
                <a:solidFill>
                  <a:srgbClr val="212121"/>
                </a:solidFill>
                <a:effectLst/>
              </a:rPr>
              <a:t>1006 × 782 × 590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 in also </a:t>
            </a:r>
            <a:r>
              <a:rPr lang="en-US" sz="1600" b="1" i="0" dirty="0">
                <a:solidFill>
                  <a:srgbClr val="212121"/>
                </a:solidFill>
                <a:effectLst/>
              </a:rPr>
              <a:t>axis </a:t>
            </a:r>
            <a:r>
              <a:rPr lang="en-US" sz="1600" b="1" i="0" dirty="0" err="1">
                <a:solidFill>
                  <a:srgbClr val="212121"/>
                </a:solidFill>
                <a:effectLst/>
              </a:rPr>
              <a:t>corresponsing</a:t>
            </a:r>
            <a:r>
              <a:rPr lang="en-US" sz="1600" b="1" i="0" dirty="0">
                <a:solidFill>
                  <a:srgbClr val="212121"/>
                </a:solidFill>
                <a:effectLst/>
              </a:rPr>
              <a:t> Z, X, Y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</a:rPr>
              <a:t>We have total of </a:t>
            </a:r>
            <a:r>
              <a:rPr lang="en-US" sz="1600" b="1" i="0" dirty="0">
                <a:solidFill>
                  <a:srgbClr val="212121"/>
                </a:solidFill>
                <a:effectLst/>
              </a:rPr>
              <a:t>2,378 training images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 with their corresponding </a:t>
            </a:r>
            <a:r>
              <a:rPr lang="en-US" sz="1600" b="1" i="0" dirty="0">
                <a:solidFill>
                  <a:srgbClr val="212121"/>
                </a:solidFill>
                <a:effectLst/>
              </a:rPr>
              <a:t>labels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 in Seg-Y format and </a:t>
            </a:r>
            <a:r>
              <a:rPr lang="en-US" sz="1600" b="1" i="0" dirty="0">
                <a:solidFill>
                  <a:srgbClr val="212121"/>
                </a:solidFill>
                <a:effectLst/>
              </a:rPr>
              <a:t>2 test images 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in Seg-Y format.</a:t>
            </a:r>
          </a:p>
          <a:p>
            <a:pPr algn="l"/>
            <a:r>
              <a:rPr lang="en-US" sz="1600" dirty="0">
                <a:solidFill>
                  <a:srgbClr val="212121"/>
                </a:solidFill>
              </a:rPr>
              <a:t>Test Image 1 – (</a:t>
            </a:r>
            <a:r>
              <a:rPr lang="en-CA" sz="1600" b="0" i="0" dirty="0">
                <a:solidFill>
                  <a:srgbClr val="212121"/>
                </a:solidFill>
                <a:effectLst/>
              </a:rPr>
              <a:t>251, 782, 1006)</a:t>
            </a:r>
            <a:r>
              <a:rPr lang="en-CA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CA" sz="1600" dirty="0">
                <a:solidFill>
                  <a:srgbClr val="212121"/>
                </a:solidFill>
              </a:rPr>
              <a:t>Test Image 2 – (</a:t>
            </a:r>
            <a:r>
              <a:rPr lang="en-CA" sz="1600" b="0" i="0" dirty="0">
                <a:solidFill>
                  <a:srgbClr val="212121"/>
                </a:solidFill>
                <a:effectLst/>
              </a:rPr>
              <a:t>841, 334, 1006)</a:t>
            </a:r>
            <a:endParaRPr lang="en-US" sz="1600" b="0" i="0" dirty="0">
              <a:solidFill>
                <a:srgbClr val="212121"/>
              </a:solidFill>
              <a:effectLst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CA623-DAF4-2AFB-070F-CD94B2C3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6C591-91A0-3B86-1A98-849B38F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6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F3AB-1C75-5082-818E-A7112F0F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Seismic Image and Label in 2D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A823-792D-C4F0-51F9-7B534ECC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E0B2-A889-EDDC-9BD0-11E0F9B8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3238D6C0-96A2-0ABD-CBF8-5FD925BE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989" y="2103438"/>
            <a:ext cx="8840022" cy="3849687"/>
          </a:xfrm>
        </p:spPr>
      </p:pic>
    </p:spTree>
    <p:extLst>
      <p:ext uri="{BB962C8B-B14F-4D97-AF65-F5344CB8AC3E}">
        <p14:creationId xmlns:p14="http://schemas.microsoft.com/office/powerpoint/2010/main" val="72555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5E0A-A299-5A56-B3A0-024C7F21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Seismic Image and Label in 3D</a:t>
            </a:r>
          </a:p>
        </p:txBody>
      </p:sp>
      <p:pic>
        <p:nvPicPr>
          <p:cNvPr id="7" name="Content Placeholder 6" descr="Chart, radar chart&#10;&#10;Description automatically generated">
            <a:extLst>
              <a:ext uri="{FF2B5EF4-FFF2-40B4-BE49-F238E27FC236}">
                <a16:creationId xmlns:a16="http://schemas.microsoft.com/office/drawing/2014/main" id="{78DDFE4A-83BF-313F-A6EA-726515C0E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375" y="2110581"/>
            <a:ext cx="8731250" cy="3835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99943-6F08-E10D-16A1-49207CF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71B5-B088-B937-3129-25AB3BF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BAF6-9CEA-60AB-02AA-C8B250B8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0079"/>
          </a:xfrm>
        </p:spPr>
        <p:txBody>
          <a:bodyPr>
            <a:normAutofit fontScale="90000"/>
          </a:bodyPr>
          <a:lstStyle/>
          <a:p>
            <a:r>
              <a:rPr lang="en-CA" dirty="0"/>
              <a:t>Data Pre-processing: Seismic Image and Labels in Contours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D1120C52-FD6B-1E05-E76F-E317A2466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20" y="1438101"/>
            <a:ext cx="8581519" cy="21382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31F7-02D2-FEF2-81DC-7277B5C2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326D-8831-20EE-D961-F040A3E0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  <p:pic>
        <p:nvPicPr>
          <p:cNvPr id="8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F78AC84F-D345-A12C-5770-800864A13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19" y="3654266"/>
            <a:ext cx="8581519" cy="2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5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259A-178A-CA39-2E8D-AFE2D54A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Label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E3D43A-08BD-4C5E-9623-436F80B4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440" y="2468880"/>
            <a:ext cx="6573520" cy="31394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0995-279C-044D-9CE5-4C75E649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5B47-E14E-4406-8540-1BE31E2B5FC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4F92-41A2-1AA6-7BC8-C890411F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 UofT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65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{0246B4BA-50A7-4655-A716-C868B7C31699}tf78829772_win32</Template>
  <TotalTime>171</TotalTime>
  <Words>902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Garamond</vt:lpstr>
      <vt:lpstr>Sagona Book</vt:lpstr>
      <vt:lpstr>Sagona ExtraLight</vt:lpstr>
      <vt:lpstr>SavonVTI</vt:lpstr>
      <vt:lpstr>SEISMIC FACIES CLASSIFICATION</vt:lpstr>
      <vt:lpstr>Seismic Facies Classification</vt:lpstr>
      <vt:lpstr>Problem Statement.</vt:lpstr>
      <vt:lpstr>Exploratory Data Analysis</vt:lpstr>
      <vt:lpstr>Contd.</vt:lpstr>
      <vt:lpstr>Seismic Image and Label in 2D</vt:lpstr>
      <vt:lpstr>Seismic Image and Label in 3D</vt:lpstr>
      <vt:lpstr>Data Pre-processing: Seismic Image and Labels in Contours</vt:lpstr>
      <vt:lpstr>Label Distribution</vt:lpstr>
      <vt:lpstr>Data Exploration.</vt:lpstr>
      <vt:lpstr>Contd.</vt:lpstr>
      <vt:lpstr>Model Design</vt:lpstr>
      <vt:lpstr>Model Compilation</vt:lpstr>
      <vt:lpstr>Predictions</vt:lpstr>
      <vt:lpstr>Test Image 1</vt:lpstr>
      <vt:lpstr>Recommendations and Future work.</vt:lpstr>
      <vt:lpstr>References.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SEISMIC FACIES CLASSIFICATION</dc:title>
  <dc:creator>Jaspreet Bhatia</dc:creator>
  <cp:lastModifiedBy>Jaspreet Bhatia</cp:lastModifiedBy>
  <cp:revision>20</cp:revision>
  <dcterms:created xsi:type="dcterms:W3CDTF">2022-07-26T20:21:48Z</dcterms:created>
  <dcterms:modified xsi:type="dcterms:W3CDTF">2022-07-26T23:20:42Z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