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Fira Sans Extra Condensed"/>
      <p:regular r:id="rId35"/>
      <p:bold r:id="rId36"/>
      <p:italic r:id="rId37"/>
      <p:boldItalic r:id="rId38"/>
    </p:embeddedFont>
    <p:embeddedFont>
      <p:font typeface="Fira Sans Extra Condensed SemiBol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EEF195-A7C4-4422-B6EB-8E747E6782B5}">
  <a:tblStyle styleId="{02EEF195-A7C4-4422-B6EB-8E747E6782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26089BF-B27C-4E63-887C-C8585971A82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bold.fntdata"/><Relationship Id="rId20" Type="http://schemas.openxmlformats.org/officeDocument/2006/relationships/slide" Target="slides/slide14.xml"/><Relationship Id="rId42" Type="http://schemas.openxmlformats.org/officeDocument/2006/relationships/font" Target="fonts/FiraSansExtraCondensedSemiBold-boldItalic.fntdata"/><Relationship Id="rId41" Type="http://schemas.openxmlformats.org/officeDocument/2006/relationships/font" Target="fonts/FiraSansExtraCondensedSemiBold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-bold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4fce666db_1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4fce666db_1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Jaspreet to update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4fce666db_1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4fce666db_1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4fce666db_1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4fce666db_1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to add more observations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4fce666db_1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4fce666db_1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1" lang="en" sz="14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Handling of NaN</a:t>
            </a:r>
            <a:endParaRPr i="1" sz="14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1" lang="en" sz="14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Handling of Outliers</a:t>
            </a:r>
            <a:endParaRPr i="1" sz="14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1" lang="en" sz="14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Dropping features that won’t have an impact on the target variable. Eg. Trip ID</a:t>
            </a:r>
            <a:endParaRPr i="1" sz="14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1" lang="en" sz="14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Converted data into date format for further transformation into day, weekday, month and year</a:t>
            </a:r>
            <a:endParaRPr i="1" sz="14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1" lang="en" sz="14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Any other Data cleaning Mechanisms used</a:t>
            </a:r>
            <a:endParaRPr i="1" sz="14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t/>
            </a:r>
            <a:endParaRPr i="1" sz="14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4fce666db_1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4fce666db_1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started with Linear Regression models but our RMSE scores were too high (in the range of 85)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then tried Lasso and Ridge regression with different regularization parameters and best CV RMSE improved to 58.53 for Lasso and 58.59 for Ridge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then tried Elastic Net with different Alpha and L1 ratios. But results were in the same ballpark of RMSE of 58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Then we tried Random Forest Regressor and got an improvement with a RMSE score of under 10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then tried XGBoost with some feature engineering which got our scores to under RMSE of 3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Finally, we used LGBM which turned out to be our best model and got us a score of under 1 on Public Leaderboard.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Lasso: CV results: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print(grid_search_lasso.best_params_)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print(np.sqrt(-grid_search_lasso.best_score_))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{'alpha': 0.04}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58.536514969351416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Ridge: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print(grid_search_rr.best_params_)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print(np.sqrt(-grid_search_rr.best_score_))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{'alpha': 1}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58.59800672803949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Elastic Net: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print(randomized_search_elastic_net.best_params_)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print(np.sqrt(-randomized_search_elastic_net.best_score_))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{'l1_ratio': 1, 'alpha': 0.005}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58.58212551865749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Random Forest:TRAIN : Root Mean Square Error: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1.0366906741756865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Reg_lambda:  L2 regularization; increasing value makes model more conservative ( specific to XG boost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rate: Step size, shrinks feature weights in each boosting step; (larger step =&gt; higher rmse) ; (smaller step =&gt; longer training time). Values between 0, 1. Default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N_estimators: number of trees boosted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Max_depth: maximum tree depth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55a12e66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55a12e66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4fce666db_1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4fce666db_1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16c9a1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16c9a1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55a12e6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55a12e6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16c9a1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516c9a1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fce666db_1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4fce666db_1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ML Flow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5a12e6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55a12e6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Proces with respect to our problem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4fce666db_1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4fce666db_1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 from Kaggle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55a12e1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55a12e1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4fce666db_1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4fce666db_1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da4a5b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5da4a5b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Chetan to update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814100"/>
            <a:ext cx="2601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University of Toronto, School of Continuing Studies, </a:t>
            </a:r>
            <a:r>
              <a:rPr lang="en" sz="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Machine Learning - 3253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nalyticsvidhya.com/blog/2017/06/which-algorithm-takes-the-crown-light-gbm-vs-xgboost/" TargetMode="External"/><Relationship Id="rId4" Type="http://schemas.openxmlformats.org/officeDocument/2006/relationships/hyperlink" Target="https://medium.com/" TargetMode="External"/><Relationship Id="rId5" Type="http://schemas.openxmlformats.org/officeDocument/2006/relationships/hyperlink" Target="https://towardsdatascience.com/" TargetMode="External"/><Relationship Id="rId6" Type="http://schemas.openxmlformats.org/officeDocument/2006/relationships/hyperlink" Target="https://machinelearningmastery.com/" TargetMode="External"/><Relationship Id="rId7" Type="http://schemas.openxmlformats.org/officeDocument/2006/relationships/hyperlink" Target="https://stackoverflow.com/" TargetMode="External"/><Relationship Id="rId8" Type="http://schemas.openxmlformats.org/officeDocument/2006/relationships/hyperlink" Target="https://scikit-learn.org/stable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24725" y="411475"/>
            <a:ext cx="49173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University of Toronto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School of Continuing Studies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Machine Learning - 3253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 F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December 09, 2021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3875" y="3562950"/>
            <a:ext cx="2581200" cy="1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Team: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Anand Rangarajan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Chetan Choudhary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Christopher Fernandez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Dashmeet Mayal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Jaspreet Bhatia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Correlation Matrix</a:t>
            </a:r>
            <a:endParaRPr/>
          </a:p>
        </p:txBody>
      </p:sp>
      <p:pic>
        <p:nvPicPr>
          <p:cNvPr id="283" name="Google Shape;2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13" y="984400"/>
            <a:ext cx="4914979" cy="40558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290" name="Google Shape;2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75" y="1081901"/>
            <a:ext cx="7530899" cy="37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391675" y="4360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Observations</a:t>
            </a:r>
            <a:endParaRPr/>
          </a:p>
        </p:txBody>
      </p:sp>
      <p:sp>
        <p:nvSpPr>
          <p:cNvPr id="297" name="Google Shape;297;p24"/>
          <p:cNvSpPr txBox="1"/>
          <p:nvPr>
            <p:ph idx="1" type="body"/>
          </p:nvPr>
        </p:nvSpPr>
        <p:spPr>
          <a:xfrm>
            <a:off x="457200" y="1021300"/>
            <a:ext cx="8301600" cy="3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chemeClr val="lt1"/>
                </a:highlight>
              </a:rPr>
              <a:t>Exponential relationship between </a:t>
            </a:r>
            <a:r>
              <a:rPr b="1" i="1" lang="en">
                <a:highlight>
                  <a:schemeClr val="lt1"/>
                </a:highlight>
              </a:rPr>
              <a:t>Weight vs. Cost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chemeClr val="lt1"/>
                </a:highlight>
              </a:rPr>
              <a:t>Cost has high correlations with: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Weight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Expedited type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chemeClr val="lt1"/>
                </a:highlight>
              </a:rPr>
              <a:t>Cost has low correlation with: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Distance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In this context/scenario, distance is discrete (9 Sources and 9 Destinations), varying from S1-D1 400, to S9-D9 3600.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chemeClr val="lt1"/>
                </a:highlight>
              </a:rPr>
              <a:t>If weight &gt; 100 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carriers are C, D only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weight type is TT 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chemeClr val="lt1"/>
                </a:highlight>
              </a:rPr>
              <a:t>exWeather tag reveals 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Snow in December, Heat in June (In line with real life scenarios), Null in other cases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Categorical values, we checked for number of values missing. So three variables below have more than 85% of missing values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exWeather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packageType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>
              <a:highlight>
                <a:schemeClr val="lt1"/>
              </a:highlight>
            </a:endParaRPr>
          </a:p>
        </p:txBody>
      </p:sp>
      <p:sp>
        <p:nvSpPr>
          <p:cNvPr id="298" name="Google Shape;29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04" name="Google Shape;304;p25"/>
          <p:cNvSpPr txBox="1"/>
          <p:nvPr/>
        </p:nvSpPr>
        <p:spPr>
          <a:xfrm>
            <a:off x="971225" y="918550"/>
            <a:ext cx="75708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b="1"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Drop Trip ID column</a:t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○"/>
            </a:pPr>
            <a:r>
              <a:rPr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impact on target variable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Keep all outliers given non-normal distributions for target variable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Extract from date column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Day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Weekends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Month (Seasonality)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Year (To track change in Cost YoY)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Interactions between subsets of features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Source + Destination : combined features as new column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Transforms explored (across various models)</a:t>
            </a:r>
            <a:r>
              <a:rPr lang="en" sz="1650">
                <a:latin typeface="Roboto"/>
                <a:ea typeface="Roboto"/>
                <a:cs typeface="Roboto"/>
                <a:sym typeface="Roboto"/>
              </a:rPr>
              <a:t> 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Distance x weight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Distance x (Weight squared)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Weight squared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Distance / Weight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Log ( weight )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○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Log ( cost )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idx="1" type="body"/>
          </p:nvPr>
        </p:nvSpPr>
        <p:spPr>
          <a:xfrm>
            <a:off x="457200" y="1214775"/>
            <a:ext cx="38262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Numerical features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MixMax Scaler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Standard Scaler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Categorical Features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One Hot Encoding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Ordinal Encoder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Transformations &amp; Pipeline</a:t>
            </a:r>
            <a:endParaRPr/>
          </a:p>
        </p:txBody>
      </p:sp>
      <p:pic>
        <p:nvPicPr>
          <p:cNvPr id="312" name="Google Shape;3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200" y="1077050"/>
            <a:ext cx="4555799" cy="337090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457200" y="2204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Experimented</a:t>
            </a:r>
            <a:endParaRPr/>
          </a:p>
        </p:txBody>
      </p:sp>
      <p:graphicFrame>
        <p:nvGraphicFramePr>
          <p:cNvPr id="319" name="Google Shape;319;p27"/>
          <p:cNvGraphicFramePr/>
          <p:nvPr/>
        </p:nvGraphicFramePr>
        <p:xfrm>
          <a:off x="618600" y="685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{02EEF195-A7C4-4422-B6EB-8E747E6782B5}</a:tableStyleId>
              </a:tblPr>
              <a:tblGrid>
                <a:gridCol w="2326275"/>
                <a:gridCol w="962600"/>
                <a:gridCol w="4940700"/>
              </a:tblGrid>
              <a:tr h="3516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 (RMSE - Kaggle Test)</a:t>
                      </a:r>
                      <a:endParaRPr b="1" sz="13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  <a:tc hMerge="1"/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Linear Regression</a:t>
                      </a:r>
                      <a:endParaRPr b="1" sz="1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85.6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RMSE scores were too high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Lasso/Ridge/Elastic Net</a:t>
                      </a:r>
                      <a:endParaRPr b="1" sz="1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53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 scores improved with penalty functions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</a:t>
                      </a:r>
                      <a:endParaRPr b="1" sz="1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7.0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 </a:t>
                      </a:r>
                      <a:r>
                        <a:rPr lang="en" sz="1200"/>
                        <a:t>improved</a:t>
                      </a:r>
                      <a:r>
                        <a:rPr lang="en" sz="1200"/>
                        <a:t> our RMSE scores to below 10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SVM</a:t>
                      </a:r>
                      <a:endParaRPr b="1" sz="1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20.2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 tried SVM regressors but didn’t get much success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AdaBoost</a:t>
                      </a:r>
                      <a:endParaRPr b="1" sz="1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B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43.63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Adaboost didn't help with RMSE.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Gradient Boosting</a:t>
                      </a:r>
                      <a:endParaRPr b="1" sz="1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7.7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Improvement over SVM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XGB Regressor</a:t>
                      </a:r>
                      <a:endParaRPr b="1" sz="1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1.2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With some additional Feature Engineering and applying XGB we got our breakthrough RMSE scores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LGBM, Blending LGBM and XGB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0.8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While researching XGB, we came across LGBM which was more efficient (parallel processing). Our results improved with LGBM and we decided to use it for our final submission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Neural Network</a:t>
                      </a:r>
                      <a:endParaRPr b="1" sz="1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10.6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 did a lot of work trying Neural Nets using Keras but for some reason we didn’t had a lot of success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20" name="Google Shape;32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327" name="Google Shape;327;p28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Hyperparameters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28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Grid Search CV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" name="Google Shape;329;p28"/>
          <p:cNvGrpSpPr/>
          <p:nvPr/>
        </p:nvGrpSpPr>
        <p:grpSpPr>
          <a:xfrm>
            <a:off x="2762365" y="1242100"/>
            <a:ext cx="3515750" cy="3719409"/>
            <a:chOff x="2788540" y="1012550"/>
            <a:chExt cx="3515750" cy="3719409"/>
          </a:xfrm>
        </p:grpSpPr>
        <p:sp>
          <p:nvSpPr>
            <p:cNvPr id="330" name="Google Shape;330;p28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477355" y="1617223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28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363" name="Google Shape;363;p28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28"/>
          <p:cNvGrpSpPr/>
          <p:nvPr/>
        </p:nvGrpSpPr>
        <p:grpSpPr>
          <a:xfrm>
            <a:off x="6893496" y="3042788"/>
            <a:ext cx="1929571" cy="1796337"/>
            <a:chOff x="6766984" y="3042675"/>
            <a:chExt cx="1917300" cy="1796337"/>
          </a:xfrm>
        </p:grpSpPr>
        <p:sp>
          <p:nvSpPr>
            <p:cNvPr id="367" name="Google Shape;367;p28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8" name="Google Shape;368;p28"/>
            <p:cNvSpPr txBox="1"/>
            <p:nvPr/>
          </p:nvSpPr>
          <p:spPr>
            <a:xfrm>
              <a:off x="6766984" y="3791387"/>
              <a:ext cx="1917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reg_lambda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28"/>
            <p:cNvSpPr txBox="1"/>
            <p:nvPr/>
          </p:nvSpPr>
          <p:spPr>
            <a:xfrm>
              <a:off x="7054572" y="4137912"/>
              <a:ext cx="15246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" name="Google Shape;370;p28"/>
          <p:cNvGrpSpPr/>
          <p:nvPr/>
        </p:nvGrpSpPr>
        <p:grpSpPr>
          <a:xfrm>
            <a:off x="6949574" y="1001783"/>
            <a:ext cx="1929600" cy="1729392"/>
            <a:chOff x="6949574" y="1001783"/>
            <a:chExt cx="1929600" cy="1729392"/>
          </a:xfrm>
        </p:grpSpPr>
        <p:sp>
          <p:nvSpPr>
            <p:cNvPr id="371" name="Google Shape;371;p28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28"/>
            <p:cNvSpPr txBox="1"/>
            <p:nvPr/>
          </p:nvSpPr>
          <p:spPr>
            <a:xfrm>
              <a:off x="6949574" y="1784975"/>
              <a:ext cx="1929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Max Depth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28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" name="Google Shape;374;p28"/>
          <p:cNvGrpSpPr/>
          <p:nvPr/>
        </p:nvGrpSpPr>
        <p:grpSpPr>
          <a:xfrm>
            <a:off x="261775" y="1001783"/>
            <a:ext cx="2037600" cy="1729392"/>
            <a:chOff x="261775" y="1001783"/>
            <a:chExt cx="2037600" cy="1729392"/>
          </a:xfrm>
        </p:grpSpPr>
        <p:sp>
          <p:nvSpPr>
            <p:cNvPr id="375" name="Google Shape;375;p28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376;p28"/>
            <p:cNvSpPr txBox="1"/>
            <p:nvPr/>
          </p:nvSpPr>
          <p:spPr>
            <a:xfrm>
              <a:off x="261775" y="1784975"/>
              <a:ext cx="203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Rate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7" name="Google Shape;377;p28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8" name="Google Shape;378;p28"/>
          <p:cNvGrpSpPr/>
          <p:nvPr/>
        </p:nvGrpSpPr>
        <p:grpSpPr>
          <a:xfrm>
            <a:off x="456750" y="3042675"/>
            <a:ext cx="1878000" cy="1684132"/>
            <a:chOff x="456750" y="3042675"/>
            <a:chExt cx="1878000" cy="1684132"/>
          </a:xfrm>
        </p:grpSpPr>
        <p:sp>
          <p:nvSpPr>
            <p:cNvPr id="379" name="Google Shape;379;p28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456750" y="3791400"/>
              <a:ext cx="187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n_estimators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28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82" name="Google Shape;382;p28"/>
          <p:cNvCxnSpPr>
            <a:stCxn id="360" idx="2"/>
            <a:endCxn id="375" idx="6"/>
          </p:cNvCxnSpPr>
          <p:nvPr/>
        </p:nvCxnSpPr>
        <p:spPr>
          <a:xfrm rot="10800000">
            <a:off x="1626452" y="1304072"/>
            <a:ext cx="2358900" cy="2295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83" name="Google Shape;383;p28"/>
          <p:cNvCxnSpPr>
            <a:stCxn id="379" idx="6"/>
            <a:endCxn id="330" idx="2"/>
          </p:cNvCxnSpPr>
          <p:nvPr/>
        </p:nvCxnSpPr>
        <p:spPr>
          <a:xfrm>
            <a:off x="1626303" y="3344925"/>
            <a:ext cx="1136100" cy="43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4" name="Google Shape;384;p28"/>
          <p:cNvCxnSpPr>
            <a:stCxn id="371" idx="2"/>
            <a:endCxn id="331" idx="6"/>
          </p:cNvCxnSpPr>
          <p:nvPr/>
        </p:nvCxnSpPr>
        <p:spPr>
          <a:xfrm flipH="1">
            <a:off x="6168530" y="1304033"/>
            <a:ext cx="1346100" cy="963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5" name="Google Shape;385;p28"/>
          <p:cNvCxnSpPr>
            <a:stCxn id="367" idx="2"/>
            <a:endCxn id="361" idx="6"/>
          </p:cNvCxnSpPr>
          <p:nvPr/>
        </p:nvCxnSpPr>
        <p:spPr>
          <a:xfrm flipH="1">
            <a:off x="4937827" y="3345038"/>
            <a:ext cx="2708100" cy="729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and Testing</a:t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954100" y="947675"/>
            <a:ext cx="21165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9"/>
          <p:cNvGrpSpPr/>
          <p:nvPr/>
        </p:nvGrpSpPr>
        <p:grpSpPr>
          <a:xfrm>
            <a:off x="1136150" y="947675"/>
            <a:ext cx="1860585" cy="1377525"/>
            <a:chOff x="609604" y="962025"/>
            <a:chExt cx="1557496" cy="1377525"/>
          </a:xfrm>
        </p:grpSpPr>
        <p:sp>
          <p:nvSpPr>
            <p:cNvPr id="394" name="Google Shape;394;p29"/>
            <p:cNvSpPr/>
            <p:nvPr/>
          </p:nvSpPr>
          <p:spPr>
            <a:xfrm>
              <a:off x="628650" y="1094550"/>
              <a:ext cx="1467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Importance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29"/>
            <p:cNvSpPr txBox="1"/>
            <p:nvPr/>
          </p:nvSpPr>
          <p:spPr>
            <a:xfrm>
              <a:off x="609604" y="1592550"/>
              <a:ext cx="1467000" cy="7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Performed feature importance for XGBoost models</a:t>
              </a:r>
              <a:endParaRPr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97" name="Google Shape;397;p29"/>
          <p:cNvSpPr/>
          <p:nvPr/>
        </p:nvSpPr>
        <p:spPr>
          <a:xfrm>
            <a:off x="3525651" y="947675"/>
            <a:ext cx="21165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9"/>
          <p:cNvGrpSpPr/>
          <p:nvPr/>
        </p:nvGrpSpPr>
        <p:grpSpPr>
          <a:xfrm>
            <a:off x="3670669" y="947675"/>
            <a:ext cx="1897562" cy="1638325"/>
            <a:chOff x="2731250" y="962025"/>
            <a:chExt cx="1588450" cy="1638325"/>
          </a:xfrm>
        </p:grpSpPr>
        <p:sp>
          <p:nvSpPr>
            <p:cNvPr id="399" name="Google Shape;399;p29"/>
            <p:cNvSpPr/>
            <p:nvPr/>
          </p:nvSpPr>
          <p:spPr>
            <a:xfrm>
              <a:off x="2781251" y="1094550"/>
              <a:ext cx="1350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Validation Set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29"/>
            <p:cNvSpPr txBox="1"/>
            <p:nvPr/>
          </p:nvSpPr>
          <p:spPr>
            <a:xfrm>
              <a:off x="2731250" y="1563850"/>
              <a:ext cx="1467000" cy="10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Split Kaggle training set into 80/20% to create local validation set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1" name="Google Shape;401;p29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02" name="Google Shape;402;p29"/>
          <p:cNvSpPr/>
          <p:nvPr/>
        </p:nvSpPr>
        <p:spPr>
          <a:xfrm>
            <a:off x="6097202" y="947675"/>
            <a:ext cx="21165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29"/>
          <p:cNvGrpSpPr/>
          <p:nvPr/>
        </p:nvGrpSpPr>
        <p:grpSpPr>
          <a:xfrm>
            <a:off x="6188109" y="947716"/>
            <a:ext cx="1951618" cy="1527269"/>
            <a:chOff x="4838600" y="962025"/>
            <a:chExt cx="1633700" cy="1033125"/>
          </a:xfrm>
        </p:grpSpPr>
        <p:sp>
          <p:nvSpPr>
            <p:cNvPr id="404" name="Google Shape;404;p29"/>
            <p:cNvSpPr/>
            <p:nvPr/>
          </p:nvSpPr>
          <p:spPr>
            <a:xfrm>
              <a:off x="4919497" y="1000132"/>
              <a:ext cx="14106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Cross Validation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5" name="Google Shape;405;p29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Performed cross validation over hyperparameters using RMSE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29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07" name="Google Shape;407;p29"/>
          <p:cNvCxnSpPr>
            <a:stCxn id="392" idx="3"/>
            <a:endCxn id="397" idx="1"/>
          </p:cNvCxnSpPr>
          <p:nvPr/>
        </p:nvCxnSpPr>
        <p:spPr>
          <a:xfrm>
            <a:off x="3070600" y="1823975"/>
            <a:ext cx="45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9"/>
          <p:cNvCxnSpPr>
            <a:stCxn id="397" idx="3"/>
            <a:endCxn id="402" idx="1"/>
          </p:cNvCxnSpPr>
          <p:nvPr/>
        </p:nvCxnSpPr>
        <p:spPr>
          <a:xfrm>
            <a:off x="5642151" y="1823975"/>
            <a:ext cx="45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9" name="Google Shape;4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121" y="2943975"/>
            <a:ext cx="4091765" cy="175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457200" y="1638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Interpretation of Results </a:t>
            </a:r>
            <a:endParaRPr/>
          </a:p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Based on our initially chosen model  (Extreme Gradient Boosting), Predicted Cost had the following RMSE scores: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Kaggle Scores(RMSE)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/>
              <a:t>Public Leaderboard: 0.35 (On 15% of Test Data)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/>
              <a:t>Private Leaderboard: 1.2 (On 85% of Test Data)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Ensemble methods proved to be most effective at prediction for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/>
              <a:t>Model that gave us the least score was</a:t>
            </a:r>
            <a:r>
              <a:rPr b="1" lang="en" sz="1400"/>
              <a:t>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Light Gradient Boosting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" sz="1400"/>
              <a:t>RMSE Score </a:t>
            </a:r>
            <a:r>
              <a:rPr b="1" lang="en" sz="1400"/>
              <a:t>of 0.8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Predicted Cost Curve from the Test Data(Histograms- Cost vs Numerical Features) replicated the Training set Cost Curve to some extent</a:t>
            </a:r>
            <a:endParaRPr/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375" y="719983"/>
            <a:ext cx="3875825" cy="21087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7" name="Google Shape;4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375" y="2900725"/>
            <a:ext cx="3875826" cy="2055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>
            <p:ph type="title"/>
          </p:nvPr>
        </p:nvSpPr>
        <p:spPr>
          <a:xfrm>
            <a:off x="457200" y="1775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424" name="Google Shape;424;p31"/>
          <p:cNvGrpSpPr/>
          <p:nvPr/>
        </p:nvGrpSpPr>
        <p:grpSpPr>
          <a:xfrm>
            <a:off x="398450" y="311379"/>
            <a:ext cx="2491845" cy="4683914"/>
            <a:chOff x="-62127" y="741986"/>
            <a:chExt cx="2635200" cy="3533696"/>
          </a:xfrm>
        </p:grpSpPr>
        <p:sp>
          <p:nvSpPr>
            <p:cNvPr id="425" name="Google Shape;425;p31"/>
            <p:cNvSpPr txBox="1"/>
            <p:nvPr/>
          </p:nvSpPr>
          <p:spPr>
            <a:xfrm>
              <a:off x="457200" y="741986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6" name="Google Shape;426;p31"/>
            <p:cNvSpPr txBox="1"/>
            <p:nvPr/>
          </p:nvSpPr>
          <p:spPr>
            <a:xfrm>
              <a:off x="-62127" y="1073782"/>
              <a:ext cx="2635200" cy="32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AutoNum type="arabicPeriod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Processing times for a few models on Google Colab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AutoNum type="arabicPeriod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Cross-validation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AutoNum type="alphaLcPeriod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Overfitting i.e. getting a good RMSE score in CV but when uploading to Kaggle for test data, our scores were very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at times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AutoNum type="arabicPeriod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Version control, replicability and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collaboration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across team members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7" name="Google Shape;427;p31"/>
          <p:cNvGrpSpPr/>
          <p:nvPr/>
        </p:nvGrpSpPr>
        <p:grpSpPr>
          <a:xfrm>
            <a:off x="6219451" y="311310"/>
            <a:ext cx="2772928" cy="4552142"/>
            <a:chOff x="629275" y="1323973"/>
            <a:chExt cx="2669100" cy="4248383"/>
          </a:xfrm>
        </p:grpSpPr>
        <p:sp>
          <p:nvSpPr>
            <p:cNvPr id="428" name="Google Shape;428;p31"/>
            <p:cNvSpPr txBox="1"/>
            <p:nvPr/>
          </p:nvSpPr>
          <p:spPr>
            <a:xfrm>
              <a:off x="629287" y="132397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Key Learnings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9" name="Google Shape;429;p31"/>
            <p:cNvSpPr txBox="1"/>
            <p:nvPr/>
          </p:nvSpPr>
          <p:spPr>
            <a:xfrm>
              <a:off x="629275" y="1721256"/>
              <a:ext cx="2669100" cy="38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 fontScale="92500" lnSpcReduction="20000"/>
            </a:bodyPr>
            <a:lstStyle/>
            <a:p>
              <a:pPr indent="-310832" lvl="0" marL="457200" rtl="0" algn="l">
                <a:spcBef>
                  <a:spcPts val="0"/>
                </a:spcBef>
                <a:spcAft>
                  <a:spcPts val="0"/>
                </a:spcAft>
                <a:buSzPct val="100000"/>
                <a:buFont typeface="Roboto"/>
                <a:buAutoNum type="arabicPeriod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Understanding of Business is important while handling data and features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0832" lvl="1" marL="914400" rtl="0" algn="l">
                <a:spcBef>
                  <a:spcPts val="0"/>
                </a:spcBef>
                <a:spcAft>
                  <a:spcPts val="0"/>
                </a:spcAft>
                <a:buSzPct val="100000"/>
                <a:buFont typeface="Roboto"/>
                <a:buAutoNum type="alphaLcPeriod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Science, human judgement, and statistics, all contribute towards training a Model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0832" lvl="1" marL="914400" rtl="0" algn="l">
                <a:spcBef>
                  <a:spcPts val="0"/>
                </a:spcBef>
                <a:spcAft>
                  <a:spcPts val="0"/>
                </a:spcAft>
                <a:buSzPct val="100000"/>
                <a:buFont typeface="Roboto"/>
                <a:buAutoNum type="alphaLcPeriod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Handling NaNs in real life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0832" lvl="0" marL="457200" rtl="0" algn="l">
                <a:spcBef>
                  <a:spcPts val="0"/>
                </a:spcBef>
                <a:spcAft>
                  <a:spcPts val="0"/>
                </a:spcAft>
                <a:buSzPct val="100000"/>
                <a:buFont typeface="Roboto"/>
                <a:buAutoNum type="arabicPeriod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Models can help us only so much. It’s important to get the feature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engineering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right before apply different models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0832" lvl="0" marL="457200" rtl="0" algn="l">
                <a:spcBef>
                  <a:spcPts val="0"/>
                </a:spcBef>
                <a:spcAft>
                  <a:spcPts val="0"/>
                </a:spcAft>
                <a:buSzPct val="100000"/>
                <a:buFont typeface="Roboto"/>
                <a:buAutoNum type="arabicPeriod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Use proper version control so that the code which gets you the best results can be replicated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efficiently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0832" lvl="0" marL="457200" rtl="0" algn="l">
                <a:spcBef>
                  <a:spcPts val="0"/>
                </a:spcBef>
                <a:spcAft>
                  <a:spcPts val="0"/>
                </a:spcAft>
                <a:buSzPct val="100000"/>
                <a:buFont typeface="Roboto"/>
                <a:buAutoNum type="arabicPeriod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Higher dimensionality is not necessarily a good thing if its redundant or incomplete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0" name="Google Shape;430;p31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31"/>
          <p:cNvGrpSpPr/>
          <p:nvPr/>
        </p:nvGrpSpPr>
        <p:grpSpPr>
          <a:xfrm>
            <a:off x="3261520" y="1038225"/>
            <a:ext cx="2862970" cy="3762375"/>
            <a:chOff x="3229376" y="1038225"/>
            <a:chExt cx="2990047" cy="3762375"/>
          </a:xfrm>
        </p:grpSpPr>
        <p:grpSp>
          <p:nvGrpSpPr>
            <p:cNvPr id="435" name="Google Shape;435;p31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436" name="Google Shape;436;p31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7" name="Google Shape;437;p31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438" name="Google Shape;438;p31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439" name="Google Shape;439;p31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Google Shape;440;p31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31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31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31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31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5" name="Google Shape;445;p31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6" name="Google Shape;446;p31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7" name="Google Shape;447;p31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8" name="Google Shape;448;p31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" name="Google Shape;449;p31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0" name="Google Shape;450;p31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1" name="Google Shape;451;p31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2" name="Google Shape;452;p31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3" name="Google Shape;453;p31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" name="Google Shape;454;p31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31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31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7" name="Google Shape;457;p31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31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31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31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31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Google Shape;462;p31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Google Shape;463;p31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4" name="Google Shape;464;p31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" name="Google Shape;465;p31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31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31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31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31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31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" name="Google Shape;471;p31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Google Shape;472;p31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3" name="Google Shape;473;p31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31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31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31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11" name="Google Shape;511;p31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31"/>
          <p:cNvCxnSpPr>
            <a:stCxn id="430" idx="6"/>
            <a:endCxn id="511" idx="0"/>
          </p:cNvCxnSpPr>
          <p:nvPr/>
        </p:nvCxnSpPr>
        <p:spPr>
          <a:xfrm>
            <a:off x="2486100" y="1690725"/>
            <a:ext cx="15183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31"/>
          <p:cNvCxnSpPr>
            <a:stCxn id="433" idx="2"/>
            <a:endCxn id="514" idx="6"/>
          </p:cNvCxnSpPr>
          <p:nvPr/>
        </p:nvCxnSpPr>
        <p:spPr>
          <a:xfrm rot="10800000">
            <a:off x="4839000" y="1119225"/>
            <a:ext cx="2123700" cy="571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17" name="Google Shape;51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58800"/>
            <a:ext cx="8520600" cy="12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Cost Prediction for Logistic Company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5"/>
              <a:t>Building a model that predicts the cost of deliveries</a:t>
            </a:r>
            <a:endParaRPr b="0" sz="1255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61025"/>
            <a:ext cx="85206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TOPIC</a:t>
            </a:r>
            <a:endParaRPr sz="25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3" name="Google Shape;52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32"/>
          <p:cNvSpPr txBox="1"/>
          <p:nvPr>
            <p:ph idx="1" type="body"/>
          </p:nvPr>
        </p:nvSpPr>
        <p:spPr>
          <a:xfrm>
            <a:off x="457200" y="11717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TA Sessions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https://www.analyticsvidhya.com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https://machinelearningmastery.com/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https://stackoverflow.com/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https://scikit-learn.org/stable/index.html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Hands-On Machine Learning with Scikit-Learn, Keras, and TensorFlow: Concepts, Tools, and Techniques to Build Intelligent Systems 2nd Edition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982302" y="1427828"/>
            <a:ext cx="3385642" cy="817287"/>
            <a:chOff x="982288" y="1503394"/>
            <a:chExt cx="3385642" cy="756888"/>
          </a:xfrm>
        </p:grpSpPr>
        <p:sp>
          <p:nvSpPr>
            <p:cNvPr id="69" name="Google Shape;69;p15"/>
            <p:cNvSpPr/>
            <p:nvPr/>
          </p:nvSpPr>
          <p:spPr>
            <a:xfrm>
              <a:off x="982288" y="1542335"/>
              <a:ext cx="790151" cy="481323"/>
            </a:xfrm>
            <a:custGeom>
              <a:rect b="b" l="l" r="r" t="t"/>
              <a:pathLst>
                <a:path extrusionOk="0" h="18408" w="30219">
                  <a:moveTo>
                    <a:pt x="9204" y="0"/>
                  </a:moveTo>
                  <a:cubicBezTo>
                    <a:pt x="6668" y="0"/>
                    <a:pt x="4358" y="1024"/>
                    <a:pt x="2703" y="2703"/>
                  </a:cubicBezTo>
                  <a:cubicBezTo>
                    <a:pt x="1036" y="4358"/>
                    <a:pt x="0" y="6668"/>
                    <a:pt x="0" y="9204"/>
                  </a:cubicBezTo>
                  <a:cubicBezTo>
                    <a:pt x="0" y="14288"/>
                    <a:pt x="4120" y="18407"/>
                    <a:pt x="9204" y="18407"/>
                  </a:cubicBezTo>
                  <a:lnTo>
                    <a:pt x="30218" y="18407"/>
                  </a:lnTo>
                  <a:lnTo>
                    <a:pt x="3021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665037" y="1503394"/>
              <a:ext cx="2702893" cy="648439"/>
            </a:xfrm>
            <a:custGeom>
              <a:rect b="b" l="l" r="r" t="t"/>
              <a:pathLst>
                <a:path extrusionOk="0" h="26671" w="103371">
                  <a:moveTo>
                    <a:pt x="1" y="1"/>
                  </a:moveTo>
                  <a:lnTo>
                    <a:pt x="1" y="26671"/>
                  </a:lnTo>
                  <a:lnTo>
                    <a:pt x="91298" y="26671"/>
                  </a:lnTo>
                  <a:cubicBezTo>
                    <a:pt x="97965" y="26671"/>
                    <a:pt x="103371" y="21265"/>
                    <a:pt x="103371" y="14598"/>
                  </a:cubicBezTo>
                  <a:lnTo>
                    <a:pt x="103371" y="12074"/>
                  </a:lnTo>
                  <a:cubicBezTo>
                    <a:pt x="103371" y="5406"/>
                    <a:pt x="97965" y="1"/>
                    <a:pt x="912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759800" y="1624241"/>
              <a:ext cx="455700" cy="45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15"/>
            <p:cNvGrpSpPr/>
            <p:nvPr/>
          </p:nvGrpSpPr>
          <p:grpSpPr>
            <a:xfrm>
              <a:off x="1817437" y="1533906"/>
              <a:ext cx="1942349" cy="726375"/>
              <a:chOff x="5222705" y="3658291"/>
              <a:chExt cx="3472200" cy="726375"/>
            </a:xfrm>
          </p:grpSpPr>
          <p:sp>
            <p:nvSpPr>
              <p:cNvPr id="73" name="Google Shape;73;p15"/>
              <p:cNvSpPr txBox="1"/>
              <p:nvPr/>
            </p:nvSpPr>
            <p:spPr>
              <a:xfrm>
                <a:off x="5222705" y="3928966"/>
                <a:ext cx="3210900" cy="4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ML Project Objectives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" name="Google Shape;74;p15"/>
              <p:cNvSpPr txBox="1"/>
              <p:nvPr/>
            </p:nvSpPr>
            <p:spPr>
              <a:xfrm>
                <a:off x="5222706" y="3658291"/>
                <a:ext cx="34722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Problem Statement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75" name="Google Shape;75;p15"/>
          <p:cNvGrpSpPr/>
          <p:nvPr/>
        </p:nvGrpSpPr>
        <p:grpSpPr>
          <a:xfrm>
            <a:off x="3850756" y="1715931"/>
            <a:ext cx="273786" cy="272319"/>
            <a:chOff x="-3031325" y="3597450"/>
            <a:chExt cx="293825" cy="292250"/>
          </a:xfrm>
        </p:grpSpPr>
        <p:sp>
          <p:nvSpPr>
            <p:cNvPr id="76" name="Google Shape;76;p15"/>
            <p:cNvSpPr/>
            <p:nvPr/>
          </p:nvSpPr>
          <p:spPr>
            <a:xfrm>
              <a:off x="-3029750" y="3597450"/>
              <a:ext cx="292250" cy="67775"/>
            </a:xfrm>
            <a:custGeom>
              <a:rect b="b" l="l" r="r" t="t"/>
              <a:pathLst>
                <a:path extrusionOk="0" h="2711" w="1169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3031325" y="3687250"/>
              <a:ext cx="292250" cy="153600"/>
            </a:xfrm>
            <a:custGeom>
              <a:rect b="b" l="l" r="r" t="t"/>
              <a:pathLst>
                <a:path extrusionOk="0" h="6144" w="1169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2908450" y="3724275"/>
              <a:ext cx="59900" cy="164625"/>
            </a:xfrm>
            <a:custGeom>
              <a:rect b="b" l="l" r="r" t="t"/>
              <a:pathLst>
                <a:path extrusionOk="0" h="6585" w="2396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2831250" y="3725850"/>
              <a:ext cx="59875" cy="163850"/>
            </a:xfrm>
            <a:custGeom>
              <a:rect b="b" l="l" r="r" t="t"/>
              <a:pathLst>
                <a:path extrusionOk="0" h="6554" w="2395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4776425" y="2539098"/>
            <a:ext cx="3385344" cy="861727"/>
            <a:chOff x="4776425" y="2539098"/>
            <a:chExt cx="3385344" cy="861727"/>
          </a:xfrm>
        </p:grpSpPr>
        <p:sp>
          <p:nvSpPr>
            <p:cNvPr id="81" name="Google Shape;81;p15"/>
            <p:cNvSpPr/>
            <p:nvPr/>
          </p:nvSpPr>
          <p:spPr>
            <a:xfrm>
              <a:off x="4776425" y="2578045"/>
              <a:ext cx="790151" cy="481323"/>
            </a:xfrm>
            <a:custGeom>
              <a:rect b="b" l="l" r="r" t="t"/>
              <a:pathLst>
                <a:path extrusionOk="0" h="18408" w="30219">
                  <a:moveTo>
                    <a:pt x="9192" y="0"/>
                  </a:moveTo>
                  <a:cubicBezTo>
                    <a:pt x="6656" y="0"/>
                    <a:pt x="4358" y="1036"/>
                    <a:pt x="2692" y="2703"/>
                  </a:cubicBezTo>
                  <a:cubicBezTo>
                    <a:pt x="1025" y="4358"/>
                    <a:pt x="1" y="6668"/>
                    <a:pt x="1" y="9215"/>
                  </a:cubicBezTo>
                  <a:cubicBezTo>
                    <a:pt x="1" y="14287"/>
                    <a:pt x="4108" y="18407"/>
                    <a:pt x="9192" y="18407"/>
                  </a:cubicBezTo>
                  <a:lnTo>
                    <a:pt x="30219" y="18407"/>
                  </a:lnTo>
                  <a:lnTo>
                    <a:pt x="3021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5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458875" y="2539098"/>
              <a:ext cx="2702893" cy="861727"/>
            </a:xfrm>
            <a:custGeom>
              <a:rect b="b" l="l" r="r" t="t"/>
              <a:pathLst>
                <a:path extrusionOk="0" h="26683" w="103371">
                  <a:moveTo>
                    <a:pt x="0" y="1"/>
                  </a:moveTo>
                  <a:lnTo>
                    <a:pt x="0" y="26683"/>
                  </a:lnTo>
                  <a:lnTo>
                    <a:pt x="91297" y="26683"/>
                  </a:lnTo>
                  <a:cubicBezTo>
                    <a:pt x="97965" y="26683"/>
                    <a:pt x="103370" y="21277"/>
                    <a:pt x="103370" y="14610"/>
                  </a:cubicBezTo>
                  <a:lnTo>
                    <a:pt x="103370" y="12074"/>
                  </a:lnTo>
                  <a:cubicBezTo>
                    <a:pt x="103370" y="5406"/>
                    <a:pt x="97965" y="1"/>
                    <a:pt x="912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53650" y="2660107"/>
              <a:ext cx="455700" cy="4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15"/>
            <p:cNvGrpSpPr/>
            <p:nvPr/>
          </p:nvGrpSpPr>
          <p:grpSpPr>
            <a:xfrm>
              <a:off x="5611274" y="2569775"/>
              <a:ext cx="2034146" cy="831050"/>
              <a:chOff x="5222689" y="3658293"/>
              <a:chExt cx="3636300" cy="831050"/>
            </a:xfrm>
          </p:grpSpPr>
          <p:sp>
            <p:nvSpPr>
              <p:cNvPr id="85" name="Google Shape;85;p15"/>
              <p:cNvSpPr txBox="1"/>
              <p:nvPr/>
            </p:nvSpPr>
            <p:spPr>
              <a:xfrm>
                <a:off x="5222691" y="3928943"/>
                <a:ext cx="32109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Results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Performance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" name="Google Shape;86;p15"/>
              <p:cNvSpPr txBox="1"/>
              <p:nvPr/>
            </p:nvSpPr>
            <p:spPr>
              <a:xfrm>
                <a:off x="5222689" y="3658293"/>
                <a:ext cx="3636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Evaluate the Model</a:t>
                </a:r>
                <a:endParaRPr sz="18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7" name="Google Shape;87;p15"/>
          <p:cNvGrpSpPr/>
          <p:nvPr/>
        </p:nvGrpSpPr>
        <p:grpSpPr>
          <a:xfrm>
            <a:off x="7645345" y="2752164"/>
            <a:ext cx="272319" cy="271573"/>
            <a:chOff x="-2671375" y="3597450"/>
            <a:chExt cx="292250" cy="291450"/>
          </a:xfrm>
        </p:grpSpPr>
        <p:sp>
          <p:nvSpPr>
            <p:cNvPr id="88" name="Google Shape;88;p15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4776425" y="3575124"/>
            <a:ext cx="3385344" cy="861740"/>
            <a:chOff x="4776425" y="3575124"/>
            <a:chExt cx="3385344" cy="861740"/>
          </a:xfrm>
        </p:grpSpPr>
        <p:sp>
          <p:nvSpPr>
            <p:cNvPr id="91" name="Google Shape;91;p15"/>
            <p:cNvSpPr/>
            <p:nvPr/>
          </p:nvSpPr>
          <p:spPr>
            <a:xfrm>
              <a:off x="4776425" y="3614043"/>
              <a:ext cx="790151" cy="481036"/>
            </a:xfrm>
            <a:custGeom>
              <a:rect b="b" l="l" r="r" t="t"/>
              <a:pathLst>
                <a:path extrusionOk="0" h="18397" w="30219">
                  <a:moveTo>
                    <a:pt x="9192" y="1"/>
                  </a:moveTo>
                  <a:cubicBezTo>
                    <a:pt x="6656" y="1"/>
                    <a:pt x="4358" y="1025"/>
                    <a:pt x="2692" y="2692"/>
                  </a:cubicBezTo>
                  <a:cubicBezTo>
                    <a:pt x="1025" y="4359"/>
                    <a:pt x="1" y="6668"/>
                    <a:pt x="1" y="9204"/>
                  </a:cubicBezTo>
                  <a:cubicBezTo>
                    <a:pt x="1" y="14288"/>
                    <a:pt x="4108" y="18396"/>
                    <a:pt x="9192" y="18396"/>
                  </a:cubicBezTo>
                  <a:lnTo>
                    <a:pt x="30219" y="18396"/>
                  </a:lnTo>
                  <a:lnTo>
                    <a:pt x="3021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5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458875" y="3575124"/>
              <a:ext cx="2702893" cy="861740"/>
            </a:xfrm>
            <a:custGeom>
              <a:rect b="b" l="l" r="r" t="t"/>
              <a:pathLst>
                <a:path extrusionOk="0" h="26671" w="103371">
                  <a:moveTo>
                    <a:pt x="0" y="1"/>
                  </a:moveTo>
                  <a:lnTo>
                    <a:pt x="0" y="26671"/>
                  </a:lnTo>
                  <a:lnTo>
                    <a:pt x="91297" y="26671"/>
                  </a:lnTo>
                  <a:cubicBezTo>
                    <a:pt x="97965" y="26671"/>
                    <a:pt x="103370" y="21265"/>
                    <a:pt x="103370" y="14598"/>
                  </a:cubicBezTo>
                  <a:lnTo>
                    <a:pt x="103370" y="12074"/>
                  </a:lnTo>
                  <a:cubicBezTo>
                    <a:pt x="103370" y="5406"/>
                    <a:pt x="97965" y="1"/>
                    <a:pt x="912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553650" y="3695970"/>
              <a:ext cx="455700" cy="45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15"/>
            <p:cNvGrpSpPr/>
            <p:nvPr/>
          </p:nvGrpSpPr>
          <p:grpSpPr>
            <a:xfrm>
              <a:off x="5611275" y="3605645"/>
              <a:ext cx="1796183" cy="793257"/>
              <a:chOff x="5222691" y="3658300"/>
              <a:chExt cx="3210909" cy="793257"/>
            </a:xfrm>
          </p:grpSpPr>
          <p:sp>
            <p:nvSpPr>
              <p:cNvPr id="95" name="Google Shape;95;p15"/>
              <p:cNvSpPr txBox="1"/>
              <p:nvPr/>
            </p:nvSpPr>
            <p:spPr>
              <a:xfrm>
                <a:off x="5222691" y="3928957"/>
                <a:ext cx="3210900" cy="52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Challenges Faced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Key Learnings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" name="Google Shape;96;p15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97" name="Google Shape;97;p15"/>
          <p:cNvGrpSpPr/>
          <p:nvPr/>
        </p:nvGrpSpPr>
        <p:grpSpPr>
          <a:xfrm>
            <a:off x="7645786" y="3787988"/>
            <a:ext cx="271433" cy="272109"/>
            <a:chOff x="-3771675" y="3971775"/>
            <a:chExt cx="291300" cy="292025"/>
          </a:xfrm>
        </p:grpSpPr>
        <p:sp>
          <p:nvSpPr>
            <p:cNvPr id="98" name="Google Shape;98;p15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776416" y="1427897"/>
            <a:ext cx="3385344" cy="1074598"/>
            <a:chOff x="4776425" y="1503400"/>
            <a:chExt cx="3385344" cy="998975"/>
          </a:xfrm>
        </p:grpSpPr>
        <p:sp>
          <p:nvSpPr>
            <p:cNvPr id="104" name="Google Shape;104;p15"/>
            <p:cNvSpPr/>
            <p:nvPr/>
          </p:nvSpPr>
          <p:spPr>
            <a:xfrm>
              <a:off x="4776425" y="1542335"/>
              <a:ext cx="790151" cy="481323"/>
            </a:xfrm>
            <a:custGeom>
              <a:rect b="b" l="l" r="r" t="t"/>
              <a:pathLst>
                <a:path extrusionOk="0" h="18408" w="30219">
                  <a:moveTo>
                    <a:pt x="9192" y="0"/>
                  </a:moveTo>
                  <a:cubicBezTo>
                    <a:pt x="6656" y="0"/>
                    <a:pt x="4358" y="1024"/>
                    <a:pt x="2692" y="2703"/>
                  </a:cubicBezTo>
                  <a:cubicBezTo>
                    <a:pt x="1025" y="4358"/>
                    <a:pt x="1" y="6668"/>
                    <a:pt x="1" y="9204"/>
                  </a:cubicBezTo>
                  <a:cubicBezTo>
                    <a:pt x="1" y="14288"/>
                    <a:pt x="4108" y="18407"/>
                    <a:pt x="9192" y="18407"/>
                  </a:cubicBezTo>
                  <a:lnTo>
                    <a:pt x="30219" y="18407"/>
                  </a:lnTo>
                  <a:lnTo>
                    <a:pt x="3021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458875" y="1503400"/>
              <a:ext cx="2702893" cy="998696"/>
            </a:xfrm>
            <a:custGeom>
              <a:rect b="b" l="l" r="r" t="t"/>
              <a:pathLst>
                <a:path extrusionOk="0" h="26671" w="103371">
                  <a:moveTo>
                    <a:pt x="0" y="1"/>
                  </a:moveTo>
                  <a:lnTo>
                    <a:pt x="0" y="26671"/>
                  </a:lnTo>
                  <a:lnTo>
                    <a:pt x="91297" y="26671"/>
                  </a:lnTo>
                  <a:cubicBezTo>
                    <a:pt x="97965" y="26671"/>
                    <a:pt x="103370" y="21265"/>
                    <a:pt x="103370" y="14598"/>
                  </a:cubicBezTo>
                  <a:lnTo>
                    <a:pt x="103370" y="12074"/>
                  </a:lnTo>
                  <a:cubicBezTo>
                    <a:pt x="103370" y="5406"/>
                    <a:pt x="97965" y="1"/>
                    <a:pt x="912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553650" y="1624241"/>
              <a:ext cx="455700" cy="45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15"/>
            <p:cNvGrpSpPr/>
            <p:nvPr/>
          </p:nvGrpSpPr>
          <p:grpSpPr>
            <a:xfrm>
              <a:off x="5611274" y="1533925"/>
              <a:ext cx="2398149" cy="968450"/>
              <a:chOff x="5222689" y="3658309"/>
              <a:chExt cx="4287001" cy="968450"/>
            </a:xfrm>
          </p:grpSpPr>
          <p:sp>
            <p:nvSpPr>
              <p:cNvPr id="108" name="Google Shape;108;p15"/>
              <p:cNvSpPr txBox="1"/>
              <p:nvPr/>
            </p:nvSpPr>
            <p:spPr>
              <a:xfrm>
                <a:off x="5222691" y="3928959"/>
                <a:ext cx="4287000" cy="69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Experimentation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Selection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Hyperparameter Tuning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" name="Google Shape;109;p15"/>
              <p:cNvSpPr txBox="1"/>
              <p:nvPr/>
            </p:nvSpPr>
            <p:spPr>
              <a:xfrm>
                <a:off x="5222689" y="3658309"/>
                <a:ext cx="36645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Training the Model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7637634" y="1716304"/>
              <a:ext cx="287717" cy="271573"/>
              <a:chOff x="-1960150" y="3956600"/>
              <a:chExt cx="308775" cy="29145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rect b="b" l="l" r="r" t="t"/>
                <a:pathLst>
                  <a:path extrusionOk="0" h="2051" w="12351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rect b="b" l="l" r="r" t="t"/>
                <a:pathLst>
                  <a:path extrusionOk="0" h="8885" w="1024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" name="Google Shape;113;p15"/>
          <p:cNvGrpSpPr/>
          <p:nvPr/>
        </p:nvGrpSpPr>
        <p:grpSpPr>
          <a:xfrm>
            <a:off x="982288" y="3575123"/>
            <a:ext cx="3385630" cy="998696"/>
            <a:chOff x="982288" y="3575123"/>
            <a:chExt cx="3385630" cy="998696"/>
          </a:xfrm>
        </p:grpSpPr>
        <p:sp>
          <p:nvSpPr>
            <p:cNvPr id="114" name="Google Shape;114;p15"/>
            <p:cNvSpPr/>
            <p:nvPr/>
          </p:nvSpPr>
          <p:spPr>
            <a:xfrm>
              <a:off x="982288" y="3614043"/>
              <a:ext cx="790151" cy="481036"/>
            </a:xfrm>
            <a:custGeom>
              <a:rect b="b" l="l" r="r" t="t"/>
              <a:pathLst>
                <a:path extrusionOk="0" h="18397" w="30219">
                  <a:moveTo>
                    <a:pt x="9204" y="1"/>
                  </a:moveTo>
                  <a:cubicBezTo>
                    <a:pt x="6668" y="1"/>
                    <a:pt x="4358" y="1025"/>
                    <a:pt x="2703" y="2692"/>
                  </a:cubicBezTo>
                  <a:cubicBezTo>
                    <a:pt x="1036" y="4359"/>
                    <a:pt x="0" y="6668"/>
                    <a:pt x="0" y="9204"/>
                  </a:cubicBezTo>
                  <a:cubicBezTo>
                    <a:pt x="0" y="14288"/>
                    <a:pt x="4120" y="18396"/>
                    <a:pt x="9204" y="18396"/>
                  </a:cubicBezTo>
                  <a:lnTo>
                    <a:pt x="30218" y="18396"/>
                  </a:lnTo>
                  <a:lnTo>
                    <a:pt x="3021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665025" y="3575123"/>
              <a:ext cx="2702893" cy="998696"/>
            </a:xfrm>
            <a:custGeom>
              <a:rect b="b" l="l" r="r" t="t"/>
              <a:pathLst>
                <a:path extrusionOk="0" h="26671" w="103371">
                  <a:moveTo>
                    <a:pt x="1" y="1"/>
                  </a:moveTo>
                  <a:lnTo>
                    <a:pt x="1" y="26671"/>
                  </a:lnTo>
                  <a:lnTo>
                    <a:pt x="91298" y="26671"/>
                  </a:lnTo>
                  <a:cubicBezTo>
                    <a:pt x="97965" y="26671"/>
                    <a:pt x="103371" y="21265"/>
                    <a:pt x="103371" y="14598"/>
                  </a:cubicBezTo>
                  <a:lnTo>
                    <a:pt x="103371" y="12074"/>
                  </a:lnTo>
                  <a:cubicBezTo>
                    <a:pt x="103371" y="5406"/>
                    <a:pt x="97965" y="1"/>
                    <a:pt x="912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850750" y="3695970"/>
              <a:ext cx="455700" cy="455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1817425" y="3605650"/>
              <a:ext cx="2120741" cy="968150"/>
              <a:chOff x="5222685" y="3658305"/>
              <a:chExt cx="3791100" cy="968150"/>
            </a:xfrm>
          </p:grpSpPr>
          <p:sp>
            <p:nvSpPr>
              <p:cNvPr id="118" name="Google Shape;118;p15"/>
              <p:cNvSpPr txBox="1"/>
              <p:nvPr/>
            </p:nvSpPr>
            <p:spPr>
              <a:xfrm>
                <a:off x="5222685" y="3928955"/>
                <a:ext cx="3791100" cy="69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Preparation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Transformation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Feature Engineering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15"/>
              <p:cNvSpPr txBox="1"/>
              <p:nvPr/>
            </p:nvSpPr>
            <p:spPr>
              <a:xfrm>
                <a:off x="5222685" y="3658305"/>
                <a:ext cx="37911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Process/Methodology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20" name="Google Shape;120;p15"/>
          <p:cNvGrpSpPr/>
          <p:nvPr/>
        </p:nvGrpSpPr>
        <p:grpSpPr>
          <a:xfrm>
            <a:off x="3858379" y="3787614"/>
            <a:ext cx="329291" cy="271550"/>
            <a:chOff x="-3314075" y="3253275"/>
            <a:chExt cx="353393" cy="291425"/>
          </a:xfrm>
        </p:grpSpPr>
        <p:sp>
          <p:nvSpPr>
            <p:cNvPr id="121" name="Google Shape;121;p15"/>
            <p:cNvSpPr/>
            <p:nvPr/>
          </p:nvSpPr>
          <p:spPr>
            <a:xfrm>
              <a:off x="-3182832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982288" y="2539097"/>
            <a:ext cx="3385630" cy="953851"/>
            <a:chOff x="982288" y="2539097"/>
            <a:chExt cx="3385630" cy="953851"/>
          </a:xfrm>
        </p:grpSpPr>
        <p:sp>
          <p:nvSpPr>
            <p:cNvPr id="124" name="Google Shape;124;p15"/>
            <p:cNvSpPr/>
            <p:nvPr/>
          </p:nvSpPr>
          <p:spPr>
            <a:xfrm>
              <a:off x="982288" y="2578045"/>
              <a:ext cx="790151" cy="481323"/>
            </a:xfrm>
            <a:custGeom>
              <a:rect b="b" l="l" r="r" t="t"/>
              <a:pathLst>
                <a:path extrusionOk="0" h="18408" w="30219">
                  <a:moveTo>
                    <a:pt x="9204" y="0"/>
                  </a:moveTo>
                  <a:cubicBezTo>
                    <a:pt x="6668" y="0"/>
                    <a:pt x="4358" y="1036"/>
                    <a:pt x="2703" y="2703"/>
                  </a:cubicBezTo>
                  <a:cubicBezTo>
                    <a:pt x="1036" y="4358"/>
                    <a:pt x="0" y="6668"/>
                    <a:pt x="0" y="9215"/>
                  </a:cubicBezTo>
                  <a:cubicBezTo>
                    <a:pt x="0" y="14287"/>
                    <a:pt x="4120" y="18407"/>
                    <a:pt x="9204" y="18407"/>
                  </a:cubicBezTo>
                  <a:lnTo>
                    <a:pt x="30218" y="18407"/>
                  </a:lnTo>
                  <a:lnTo>
                    <a:pt x="302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665025" y="2539097"/>
              <a:ext cx="2702893" cy="953851"/>
            </a:xfrm>
            <a:custGeom>
              <a:rect b="b" l="l" r="r" t="t"/>
              <a:pathLst>
                <a:path extrusionOk="0" h="26683" w="103371">
                  <a:moveTo>
                    <a:pt x="1" y="1"/>
                  </a:moveTo>
                  <a:lnTo>
                    <a:pt x="1" y="26683"/>
                  </a:lnTo>
                  <a:lnTo>
                    <a:pt x="91298" y="26683"/>
                  </a:lnTo>
                  <a:cubicBezTo>
                    <a:pt x="97965" y="26683"/>
                    <a:pt x="103371" y="21277"/>
                    <a:pt x="103371" y="14610"/>
                  </a:cubicBezTo>
                  <a:lnTo>
                    <a:pt x="103371" y="12074"/>
                  </a:lnTo>
                  <a:cubicBezTo>
                    <a:pt x="103371" y="5406"/>
                    <a:pt x="97965" y="1"/>
                    <a:pt x="912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759800" y="2660107"/>
              <a:ext cx="455700" cy="4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5"/>
            <p:cNvGrpSpPr/>
            <p:nvPr/>
          </p:nvGrpSpPr>
          <p:grpSpPr>
            <a:xfrm>
              <a:off x="1817424" y="2539100"/>
              <a:ext cx="2066703" cy="953825"/>
              <a:chOff x="5222682" y="3627618"/>
              <a:chExt cx="3694500" cy="953825"/>
            </a:xfrm>
          </p:grpSpPr>
          <p:sp>
            <p:nvSpPr>
              <p:cNvPr id="128" name="Google Shape;128;p15"/>
              <p:cNvSpPr txBox="1"/>
              <p:nvPr/>
            </p:nvSpPr>
            <p:spPr>
              <a:xfrm>
                <a:off x="5222685" y="3928943"/>
                <a:ext cx="3634800" cy="6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Description of Data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Exploring Data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Understanding Features</a:t>
                </a:r>
                <a:endParaRPr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15"/>
              <p:cNvSpPr txBox="1"/>
              <p:nvPr/>
            </p:nvSpPr>
            <p:spPr>
              <a:xfrm>
                <a:off x="5222682" y="3627618"/>
                <a:ext cx="36945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0" name="Google Shape;130;p15"/>
          <p:cNvGrpSpPr/>
          <p:nvPr/>
        </p:nvGrpSpPr>
        <p:grpSpPr>
          <a:xfrm>
            <a:off x="3867287" y="2751427"/>
            <a:ext cx="240731" cy="273041"/>
            <a:chOff x="-1575775" y="3238300"/>
            <a:chExt cx="258350" cy="293025"/>
          </a:xfrm>
        </p:grpSpPr>
        <p:sp>
          <p:nvSpPr>
            <p:cNvPr id="131" name="Google Shape;131;p15"/>
            <p:cNvSpPr/>
            <p:nvPr/>
          </p:nvSpPr>
          <p:spPr>
            <a:xfrm>
              <a:off x="-1489150" y="3306825"/>
              <a:ext cx="85875" cy="33100"/>
            </a:xfrm>
            <a:custGeom>
              <a:rect b="b" l="l" r="r" t="t"/>
              <a:pathLst>
                <a:path extrusionOk="0" h="1324" w="3435">
                  <a:moveTo>
                    <a:pt x="1" y="0"/>
                  </a:moveTo>
                  <a:lnTo>
                    <a:pt x="1702" y="1324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-1506475" y="3316275"/>
              <a:ext cx="46500" cy="67750"/>
            </a:xfrm>
            <a:custGeom>
              <a:rect b="b" l="l" r="r" t="t"/>
              <a:pathLst>
                <a:path extrusionOk="0" h="2710" w="1860">
                  <a:moveTo>
                    <a:pt x="1" y="1"/>
                  </a:moveTo>
                  <a:lnTo>
                    <a:pt x="1" y="2710"/>
                  </a:lnTo>
                  <a:lnTo>
                    <a:pt x="1859" y="13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-1575775" y="3238300"/>
              <a:ext cx="258350" cy="293025"/>
            </a:xfrm>
            <a:custGeom>
              <a:rect b="b" l="l" r="r" t="t"/>
              <a:pathLst>
                <a:path extrusionOk="0" h="11721" w="10334">
                  <a:moveTo>
                    <a:pt x="1418" y="694"/>
                  </a:moveTo>
                  <a:lnTo>
                    <a:pt x="1418" y="1387"/>
                  </a:lnTo>
                  <a:lnTo>
                    <a:pt x="756" y="1387"/>
                  </a:lnTo>
                  <a:lnTo>
                    <a:pt x="756" y="694"/>
                  </a:lnTo>
                  <a:close/>
                  <a:moveTo>
                    <a:pt x="9609" y="694"/>
                  </a:moveTo>
                  <a:lnTo>
                    <a:pt x="9609" y="1387"/>
                  </a:lnTo>
                  <a:lnTo>
                    <a:pt x="8947" y="1387"/>
                  </a:lnTo>
                  <a:lnTo>
                    <a:pt x="8947" y="694"/>
                  </a:lnTo>
                  <a:close/>
                  <a:moveTo>
                    <a:pt x="8002" y="2080"/>
                  </a:moveTo>
                  <a:cubicBezTo>
                    <a:pt x="8160" y="2080"/>
                    <a:pt x="8286" y="2206"/>
                    <a:pt x="8317" y="2395"/>
                  </a:cubicBezTo>
                  <a:lnTo>
                    <a:pt x="8317" y="2426"/>
                  </a:lnTo>
                  <a:lnTo>
                    <a:pt x="8317" y="6522"/>
                  </a:lnTo>
                  <a:lnTo>
                    <a:pt x="8254" y="6522"/>
                  </a:lnTo>
                  <a:cubicBezTo>
                    <a:pt x="8191" y="6774"/>
                    <a:pt x="8034" y="6900"/>
                    <a:pt x="7876" y="6900"/>
                  </a:cubicBezTo>
                  <a:lnTo>
                    <a:pt x="2457" y="6900"/>
                  </a:lnTo>
                  <a:cubicBezTo>
                    <a:pt x="2300" y="6900"/>
                    <a:pt x="2142" y="6774"/>
                    <a:pt x="2142" y="6554"/>
                  </a:cubicBezTo>
                  <a:lnTo>
                    <a:pt x="2142" y="6522"/>
                  </a:lnTo>
                  <a:lnTo>
                    <a:pt x="2142" y="2426"/>
                  </a:lnTo>
                  <a:cubicBezTo>
                    <a:pt x="2142" y="2269"/>
                    <a:pt x="2300" y="2080"/>
                    <a:pt x="2489" y="2080"/>
                  </a:cubicBezTo>
                  <a:close/>
                  <a:moveTo>
                    <a:pt x="7215" y="7562"/>
                  </a:moveTo>
                  <a:cubicBezTo>
                    <a:pt x="7687" y="7562"/>
                    <a:pt x="7687" y="8223"/>
                    <a:pt x="7215" y="8223"/>
                  </a:cubicBezTo>
                  <a:lnTo>
                    <a:pt x="3119" y="8223"/>
                  </a:lnTo>
                  <a:cubicBezTo>
                    <a:pt x="2678" y="8223"/>
                    <a:pt x="2646" y="7562"/>
                    <a:pt x="3119" y="7562"/>
                  </a:cubicBezTo>
                  <a:close/>
                  <a:moveTo>
                    <a:pt x="7215" y="8979"/>
                  </a:moveTo>
                  <a:cubicBezTo>
                    <a:pt x="7687" y="8979"/>
                    <a:pt x="7687" y="9641"/>
                    <a:pt x="7215" y="9641"/>
                  </a:cubicBezTo>
                  <a:lnTo>
                    <a:pt x="3119" y="9641"/>
                  </a:lnTo>
                  <a:cubicBezTo>
                    <a:pt x="2678" y="9641"/>
                    <a:pt x="2646" y="8979"/>
                    <a:pt x="3119" y="8979"/>
                  </a:cubicBezTo>
                  <a:close/>
                  <a:moveTo>
                    <a:pt x="1418" y="10366"/>
                  </a:moveTo>
                  <a:lnTo>
                    <a:pt x="1418" y="11027"/>
                  </a:lnTo>
                  <a:lnTo>
                    <a:pt x="756" y="11027"/>
                  </a:lnTo>
                  <a:lnTo>
                    <a:pt x="756" y="10366"/>
                  </a:lnTo>
                  <a:close/>
                  <a:moveTo>
                    <a:pt x="9609" y="10366"/>
                  </a:moveTo>
                  <a:lnTo>
                    <a:pt x="9609" y="11027"/>
                  </a:lnTo>
                  <a:lnTo>
                    <a:pt x="8947" y="11027"/>
                  </a:lnTo>
                  <a:lnTo>
                    <a:pt x="8947" y="10366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78" y="2080"/>
                  </a:cubicBezTo>
                  <a:lnTo>
                    <a:pt x="725" y="2080"/>
                  </a:lnTo>
                  <a:lnTo>
                    <a:pt x="725" y="9641"/>
                  </a:lnTo>
                  <a:lnTo>
                    <a:pt x="378" y="9641"/>
                  </a:lnTo>
                  <a:cubicBezTo>
                    <a:pt x="158" y="9641"/>
                    <a:pt x="0" y="9799"/>
                    <a:pt x="0" y="9988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78" y="11720"/>
                  </a:cubicBezTo>
                  <a:lnTo>
                    <a:pt x="1733" y="11720"/>
                  </a:lnTo>
                  <a:cubicBezTo>
                    <a:pt x="1953" y="11720"/>
                    <a:pt x="2111" y="11563"/>
                    <a:pt x="2111" y="11374"/>
                  </a:cubicBezTo>
                  <a:lnTo>
                    <a:pt x="2111" y="11027"/>
                  </a:lnTo>
                  <a:lnTo>
                    <a:pt x="8254" y="11027"/>
                  </a:lnTo>
                  <a:lnTo>
                    <a:pt x="8254" y="11374"/>
                  </a:lnTo>
                  <a:cubicBezTo>
                    <a:pt x="8254" y="11563"/>
                    <a:pt x="8412" y="11720"/>
                    <a:pt x="8601" y="11720"/>
                  </a:cubicBezTo>
                  <a:lnTo>
                    <a:pt x="9987" y="11720"/>
                  </a:lnTo>
                  <a:cubicBezTo>
                    <a:pt x="10176" y="11720"/>
                    <a:pt x="10334" y="11563"/>
                    <a:pt x="10334" y="11374"/>
                  </a:cubicBezTo>
                  <a:lnTo>
                    <a:pt x="10334" y="9988"/>
                  </a:lnTo>
                  <a:cubicBezTo>
                    <a:pt x="10334" y="9799"/>
                    <a:pt x="10176" y="9641"/>
                    <a:pt x="9987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87" y="2080"/>
                  </a:lnTo>
                  <a:cubicBezTo>
                    <a:pt x="10176" y="2080"/>
                    <a:pt x="10334" y="1922"/>
                    <a:pt x="10334" y="1733"/>
                  </a:cubicBezTo>
                  <a:lnTo>
                    <a:pt x="10334" y="347"/>
                  </a:lnTo>
                  <a:cubicBezTo>
                    <a:pt x="10334" y="158"/>
                    <a:pt x="10176" y="1"/>
                    <a:pt x="9987" y="1"/>
                  </a:cubicBezTo>
                  <a:lnTo>
                    <a:pt x="8601" y="1"/>
                  </a:lnTo>
                  <a:cubicBezTo>
                    <a:pt x="8412" y="1"/>
                    <a:pt x="8254" y="158"/>
                    <a:pt x="8254" y="347"/>
                  </a:cubicBezTo>
                  <a:lnTo>
                    <a:pt x="8254" y="694"/>
                  </a:lnTo>
                  <a:lnTo>
                    <a:pt x="2111" y="694"/>
                  </a:lnTo>
                  <a:lnTo>
                    <a:pt x="2111" y="347"/>
                  </a:lnTo>
                  <a:cubicBezTo>
                    <a:pt x="2111" y="158"/>
                    <a:pt x="1953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-1489150" y="3360375"/>
              <a:ext cx="85875" cy="32325"/>
            </a:xfrm>
            <a:custGeom>
              <a:rect b="b" l="l" r="r" t="t"/>
              <a:pathLst>
                <a:path extrusionOk="0" h="1293" w="3435">
                  <a:moveTo>
                    <a:pt x="1702" y="1"/>
                  </a:moveTo>
                  <a:lnTo>
                    <a:pt x="1" y="1293"/>
                  </a:lnTo>
                  <a:lnTo>
                    <a:pt x="3435" y="1293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-1431650" y="3316275"/>
              <a:ext cx="44925" cy="67750"/>
            </a:xfrm>
            <a:custGeom>
              <a:rect b="b" l="l" r="r" t="t"/>
              <a:pathLst>
                <a:path extrusionOk="0" h="2710" w="1797">
                  <a:moveTo>
                    <a:pt x="1796" y="1"/>
                  </a:moveTo>
                  <a:lnTo>
                    <a:pt x="0" y="1324"/>
                  </a:lnTo>
                  <a:lnTo>
                    <a:pt x="1796" y="2710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47" name="Google Shape;147;p16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51" name="Google Shape;151;p1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Exploration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Exploration and Cleaning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54" name="Google Shape;154;p16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Preparation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Transformation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Normalization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61" name="Google Shape;161;p16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6953501" y="1110655"/>
            <a:ext cx="1948882" cy="824600"/>
            <a:chOff x="457200" y="1060000"/>
            <a:chExt cx="2061000" cy="824600"/>
          </a:xfrm>
        </p:grpSpPr>
        <p:sp>
          <p:nvSpPr>
            <p:cNvPr id="170" name="Google Shape;170;p16"/>
            <p:cNvSpPr txBox="1"/>
            <p:nvPr/>
          </p:nvSpPr>
          <p:spPr>
            <a:xfrm>
              <a:off x="457200" y="1060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457200" y="14016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Start Baseline Model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" name="Google Shape;172;p16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6658638" y="3714888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7173658" y="3911589"/>
            <a:ext cx="2068631" cy="914113"/>
            <a:chOff x="524397" y="772413"/>
            <a:chExt cx="2061005" cy="914113"/>
          </a:xfrm>
        </p:grpSpPr>
        <p:sp>
          <p:nvSpPr>
            <p:cNvPr id="175" name="Google Shape;175;p16"/>
            <p:cNvSpPr txBox="1"/>
            <p:nvPr/>
          </p:nvSpPr>
          <p:spPr>
            <a:xfrm>
              <a:off x="524397" y="77241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524402" y="1104225"/>
              <a:ext cx="2061000" cy="5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Hyperparameter tuning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Exploring more models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3598550" y="3907380"/>
            <a:ext cx="1948882" cy="1009693"/>
            <a:chOff x="457199" y="959300"/>
            <a:chExt cx="2061001" cy="1009693"/>
          </a:xfrm>
        </p:grpSpPr>
        <p:sp>
          <p:nvSpPr>
            <p:cNvPr id="178" name="Google Shape;178;p1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457199" y="1300893"/>
              <a:ext cx="2061000" cy="6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Evaluate the model using the RMSE Scores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81" name="Google Shape;181;p16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" name="Google Shape;183;p16"/>
          <p:cNvCxnSpPr>
            <a:stCxn id="144" idx="6"/>
            <a:endCxn id="142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6"/>
          <p:cNvCxnSpPr>
            <a:stCxn id="142" idx="6"/>
            <a:endCxn id="143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endCxn id="173" idx="2"/>
          </p:cNvCxnSpPr>
          <p:nvPr/>
        </p:nvCxnSpPr>
        <p:spPr>
          <a:xfrm>
            <a:off x="4954638" y="3544938"/>
            <a:ext cx="1704000" cy="5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6"/>
          <p:cNvCxnSpPr>
            <a:stCxn id="143" idx="2"/>
            <a:endCxn id="141" idx="7"/>
          </p:cNvCxnSpPr>
          <p:nvPr/>
        </p:nvCxnSpPr>
        <p:spPr>
          <a:xfrm flipH="1">
            <a:off x="4864675" y="2440663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6"/>
          <p:cNvCxnSpPr>
            <a:stCxn id="173" idx="0"/>
            <a:endCxn id="143" idx="4"/>
          </p:cNvCxnSpPr>
          <p:nvPr/>
        </p:nvCxnSpPr>
        <p:spPr>
          <a:xfrm flipH="1" rot="10800000">
            <a:off x="7070988" y="2852988"/>
            <a:ext cx="6423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6"/>
          <p:cNvSpPr/>
          <p:nvPr/>
        </p:nvSpPr>
        <p:spPr>
          <a:xfrm>
            <a:off x="960300" y="3064363"/>
            <a:ext cx="824700" cy="82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457251" y="4183618"/>
            <a:ext cx="19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Model for Prediction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90" name="Google Shape;190;p16"/>
          <p:cNvCxnSpPr>
            <a:stCxn id="141" idx="2"/>
            <a:endCxn id="188" idx="6"/>
          </p:cNvCxnSpPr>
          <p:nvPr/>
        </p:nvCxnSpPr>
        <p:spPr>
          <a:xfrm flipH="1">
            <a:off x="1784925" y="3400463"/>
            <a:ext cx="23757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1" name="Google Shape;191;p16"/>
          <p:cNvGrpSpPr/>
          <p:nvPr/>
        </p:nvGrpSpPr>
        <p:grpSpPr>
          <a:xfrm>
            <a:off x="6887818" y="3943607"/>
            <a:ext cx="366364" cy="367290"/>
            <a:chOff x="-61783350" y="3743950"/>
            <a:chExt cx="316650" cy="317450"/>
          </a:xfrm>
        </p:grpSpPr>
        <p:sp>
          <p:nvSpPr>
            <p:cNvPr id="192" name="Google Shape;192;p16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1144041" y="3248127"/>
            <a:ext cx="457204" cy="457204"/>
            <a:chOff x="1492675" y="4992125"/>
            <a:chExt cx="481825" cy="481825"/>
          </a:xfrm>
        </p:grpSpPr>
        <p:sp>
          <p:nvSpPr>
            <p:cNvPr id="195" name="Google Shape;195;p1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4808250" y="3148835"/>
            <a:ext cx="3644400" cy="14586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388625" y="3148824"/>
            <a:ext cx="3224700" cy="16611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491547" y="2802174"/>
            <a:ext cx="784800" cy="67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892110" y="2802174"/>
            <a:ext cx="784800" cy="67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>
            <p:ph type="title"/>
          </p:nvPr>
        </p:nvSpPr>
        <p:spPr>
          <a:xfrm>
            <a:off x="388625" y="2540475"/>
            <a:ext cx="82296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  <p:grpSp>
        <p:nvGrpSpPr>
          <p:cNvPr id="207" name="Google Shape;207;p17"/>
          <p:cNvGrpSpPr/>
          <p:nvPr/>
        </p:nvGrpSpPr>
        <p:grpSpPr>
          <a:xfrm>
            <a:off x="647795" y="2935668"/>
            <a:ext cx="472011" cy="403384"/>
            <a:chOff x="1190625" y="238125"/>
            <a:chExt cx="5238750" cy="5238750"/>
          </a:xfrm>
        </p:grpSpPr>
        <p:sp>
          <p:nvSpPr>
            <p:cNvPr id="208" name="Google Shape;20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7"/>
          <p:cNvGrpSpPr/>
          <p:nvPr/>
        </p:nvGrpSpPr>
        <p:grpSpPr>
          <a:xfrm>
            <a:off x="5046497" y="2935502"/>
            <a:ext cx="472142" cy="403326"/>
            <a:chOff x="-44512325" y="3176075"/>
            <a:chExt cx="300900" cy="300900"/>
          </a:xfrm>
        </p:grpSpPr>
        <p:sp>
          <p:nvSpPr>
            <p:cNvPr id="216" name="Google Shape;21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647788" y="3138128"/>
            <a:ext cx="3343200" cy="1402076"/>
            <a:chOff x="695388" y="1616276"/>
            <a:chExt cx="3343200" cy="1641199"/>
          </a:xfrm>
        </p:grpSpPr>
        <p:sp>
          <p:nvSpPr>
            <p:cNvPr id="220" name="Google Shape;220;p17"/>
            <p:cNvSpPr txBox="1"/>
            <p:nvPr/>
          </p:nvSpPr>
          <p:spPr>
            <a:xfrm>
              <a:off x="1381159" y="16162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3. 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Proposed Approach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695388" y="21240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Supervised Learning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Evaluation Metric: RMSE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Training the Model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Hyperparameter Tuning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17"/>
          <p:cNvGrpSpPr/>
          <p:nvPr/>
        </p:nvGrpSpPr>
        <p:grpSpPr>
          <a:xfrm>
            <a:off x="5046450" y="3203225"/>
            <a:ext cx="3343200" cy="1271881"/>
            <a:chOff x="5115000" y="1692476"/>
            <a:chExt cx="3343200" cy="1488799"/>
          </a:xfrm>
        </p:grpSpPr>
        <p:sp>
          <p:nvSpPr>
            <p:cNvPr id="223" name="Google Shape;223;p17"/>
            <p:cNvSpPr txBox="1"/>
            <p:nvPr/>
          </p:nvSpPr>
          <p:spPr>
            <a:xfrm>
              <a:off x="5800846" y="16924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4. Testing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5115000" y="20478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Verification and Validation of Results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K-fold cross validation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5" name="Google Shape;225;p17"/>
          <p:cNvSpPr/>
          <p:nvPr/>
        </p:nvSpPr>
        <p:spPr>
          <a:xfrm>
            <a:off x="4808250" y="1077710"/>
            <a:ext cx="3644400" cy="1458600"/>
          </a:xfrm>
          <a:prstGeom prst="roundRect">
            <a:avLst>
              <a:gd fmla="val 16667" name="adj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388625" y="1077710"/>
            <a:ext cx="3224700" cy="1531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491547" y="731049"/>
            <a:ext cx="784800" cy="670500"/>
          </a:xfrm>
          <a:prstGeom prst="ellips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4892110" y="731049"/>
            <a:ext cx="784800" cy="6705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 txBox="1"/>
          <p:nvPr>
            <p:ph type="title"/>
          </p:nvPr>
        </p:nvSpPr>
        <p:spPr>
          <a:xfrm>
            <a:off x="388625" y="164550"/>
            <a:ext cx="82296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  <p:grpSp>
        <p:nvGrpSpPr>
          <p:cNvPr id="230" name="Google Shape;230;p17"/>
          <p:cNvGrpSpPr/>
          <p:nvPr/>
        </p:nvGrpSpPr>
        <p:grpSpPr>
          <a:xfrm>
            <a:off x="647800" y="1132047"/>
            <a:ext cx="3343200" cy="1336921"/>
            <a:chOff x="695388" y="1616276"/>
            <a:chExt cx="3343200" cy="1641199"/>
          </a:xfrm>
        </p:grpSpPr>
        <p:sp>
          <p:nvSpPr>
            <p:cNvPr id="231" name="Google Shape;231;p17"/>
            <p:cNvSpPr txBox="1"/>
            <p:nvPr/>
          </p:nvSpPr>
          <p:spPr>
            <a:xfrm>
              <a:off x="1381159" y="16162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 Data Collection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695388" y="21240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Source: Kaggle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Training Set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Test Set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17"/>
          <p:cNvGrpSpPr/>
          <p:nvPr/>
        </p:nvGrpSpPr>
        <p:grpSpPr>
          <a:xfrm>
            <a:off x="5046450" y="1132100"/>
            <a:ext cx="3343200" cy="1271881"/>
            <a:chOff x="5115000" y="1692476"/>
            <a:chExt cx="3343200" cy="1488799"/>
          </a:xfrm>
        </p:grpSpPr>
        <p:sp>
          <p:nvSpPr>
            <p:cNvPr id="234" name="Google Shape;234;p17"/>
            <p:cNvSpPr txBox="1"/>
            <p:nvPr/>
          </p:nvSpPr>
          <p:spPr>
            <a:xfrm>
              <a:off x="5800846" y="16924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 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" name="Google Shape;235;p17"/>
            <p:cNvSpPr txBox="1"/>
            <p:nvPr/>
          </p:nvSpPr>
          <p:spPr>
            <a:xfrm>
              <a:off x="5115000" y="20478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Predicting Cost for a Logistics Company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5142757" y="855938"/>
            <a:ext cx="420635" cy="420610"/>
            <a:chOff x="946175" y="3619500"/>
            <a:chExt cx="296975" cy="293825"/>
          </a:xfrm>
        </p:grpSpPr>
        <p:sp>
          <p:nvSpPr>
            <p:cNvPr id="237" name="Google Shape;237;p17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7"/>
          <p:cNvSpPr/>
          <p:nvPr/>
        </p:nvSpPr>
        <p:spPr>
          <a:xfrm>
            <a:off x="709691" y="892675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855678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17"/>
          <p:cNvSpPr txBox="1"/>
          <p:nvPr>
            <p:ph type="title"/>
          </p:nvPr>
        </p:nvSpPr>
        <p:spPr>
          <a:xfrm>
            <a:off x="457200" y="3071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457200" y="2133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Description: Summary</a:t>
            </a:r>
            <a:endParaRPr/>
          </a:p>
        </p:txBody>
      </p:sp>
      <p:graphicFrame>
        <p:nvGraphicFramePr>
          <p:cNvPr id="251" name="Google Shape;251;p18"/>
          <p:cNvGraphicFramePr/>
          <p:nvPr/>
        </p:nvGraphicFramePr>
        <p:xfrm>
          <a:off x="299975" y="63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{02EEF195-A7C4-4422-B6EB-8E747E6782B5}</a:tableStyleId>
              </a:tblPr>
              <a:tblGrid>
                <a:gridCol w="1167975"/>
                <a:gridCol w="12272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Training Set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38999 rows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 Features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+ 1 Target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Test Set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802 rows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Target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 (numerical)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2" name="Google Shape;252;p18"/>
          <p:cNvGraphicFramePr/>
          <p:nvPr/>
        </p:nvGraphicFramePr>
        <p:xfrm>
          <a:off x="2990250" y="633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{02EEF195-A7C4-4422-B6EB-8E747E6782B5}</a:tableStyleId>
              </a:tblPr>
              <a:tblGrid>
                <a:gridCol w="1975450"/>
                <a:gridCol w="1758975"/>
                <a:gridCol w="2224575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Features 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(Dtype)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Training Set Values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Trip </a:t>
                      </a:r>
                      <a:r>
                        <a:rPr lang="en" sz="1000"/>
                        <a:t>(id)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Trip ID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Discrete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 </a:t>
                      </a:r>
                      <a:r>
                        <a:rPr lang="en" sz="1000"/>
                        <a:t>(temporal)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Date, when trip was made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January 2017- December 2019 </a:t>
                      </a:r>
                      <a:br>
                        <a:rPr lang="en" sz="1000"/>
                      </a:br>
                      <a:r>
                        <a:rPr lang="en" sz="1000"/>
                        <a:t>(3 years’ data)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dayPart </a:t>
                      </a:r>
                      <a:r>
                        <a:rPr lang="en" sz="1000"/>
                        <a:t>(categorical)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Day or Night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r>
                        <a:rPr lang="en" sz="1000"/>
                        <a:t>ight 25904, day 13095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exWeatherTag </a:t>
                      </a:r>
                      <a:r>
                        <a:rPr lang="en" sz="1000"/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Heat / Snow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r>
                        <a:rPr lang="en" sz="1000"/>
                        <a:t>now 3286, heat 1596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originLocation </a:t>
                      </a:r>
                      <a:r>
                        <a:rPr lang="en" sz="1000"/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Source location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S1-S9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destinationLocation </a:t>
                      </a:r>
                      <a:r>
                        <a:rPr lang="en" sz="1000"/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 location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D1-D9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r>
                        <a:rPr b="1" lang="en" sz="1000"/>
                        <a:t>istance </a:t>
                      </a:r>
                      <a:r>
                        <a:rPr lang="en" sz="1000"/>
                        <a:t>(numerical) 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r>
                        <a:rPr lang="en" sz="1000"/>
                        <a:t>istance traveled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Range: 400-3600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type </a:t>
                      </a:r>
                      <a:r>
                        <a:rPr lang="en" sz="1000"/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Expedited or Not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expedited    3748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weight </a:t>
                      </a:r>
                      <a:r>
                        <a:rPr lang="en" sz="1000"/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numerical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</a:t>
                      </a:r>
                      <a:r>
                        <a:rPr lang="en" sz="1000"/>
                        <a:t>eight carried by carrier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Range: 1-500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packageType </a:t>
                      </a:r>
                      <a:r>
                        <a:rPr lang="en" sz="1000"/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Type of packages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TT    2500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Carrier </a:t>
                      </a:r>
                      <a:r>
                        <a:rPr lang="en" sz="1000"/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Name of the carriers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    29813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     3748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     3060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    2378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3" name="Google Shape;2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5" y="2702625"/>
            <a:ext cx="2795675" cy="22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Analysis of Nulls</a:t>
            </a:r>
            <a:endParaRPr/>
          </a:p>
        </p:txBody>
      </p:sp>
      <p:graphicFrame>
        <p:nvGraphicFramePr>
          <p:cNvPr id="260" name="Google Shape;260;p19"/>
          <p:cNvGraphicFramePr/>
          <p:nvPr/>
        </p:nvGraphicFramePr>
        <p:xfrm>
          <a:off x="2764925" y="125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{726089BF-B27C-4E63-887C-C8585971A827}</a:tableStyleId>
              </a:tblPr>
              <a:tblGrid>
                <a:gridCol w="1324775"/>
                <a:gridCol w="1324775"/>
                <a:gridCol w="1324775"/>
              </a:tblGrid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 of Nulls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Percentage of Nulls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dayPart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exWeatherTag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34117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5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87.48%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57D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originLocation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destinationLocation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distance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type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35251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81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90.39%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8178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weight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packageType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36499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93.59%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carrier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6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Description: Distribution of Numerical Fields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/>
              <a:t>Raw Data</a:t>
            </a:r>
            <a:endParaRPr sz="1911"/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b="2009" l="-3320" r="3320" t="-2010"/>
          <a:stretch/>
        </p:blipFill>
        <p:spPr>
          <a:xfrm>
            <a:off x="235075" y="1236825"/>
            <a:ext cx="3205150" cy="2447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100" y="1236825"/>
            <a:ext cx="5442900" cy="2447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20"/>
          <p:cNvSpPr txBox="1"/>
          <p:nvPr/>
        </p:nvSpPr>
        <p:spPr>
          <a:xfrm>
            <a:off x="457200" y="3893450"/>
            <a:ext cx="761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Distance is normally distributed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Cost (target), Weight (most correlated to cost) highly skewed, non-normal distributions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Excluding outliers likely to cause loss of information. All data was kept for the training.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Scatterplots of numerical features vs cost</a:t>
            </a:r>
            <a:endParaRPr/>
          </a:p>
        </p:txBody>
      </p:sp>
      <p:pic>
        <p:nvPicPr>
          <p:cNvPr id="276" name="Google Shape;2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100" y="935275"/>
            <a:ext cx="5542326" cy="392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