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79" r:id="rId4"/>
    <p:sldId id="259" r:id="rId5"/>
    <p:sldId id="261" r:id="rId6"/>
    <p:sldId id="260" r:id="rId7"/>
    <p:sldId id="262" r:id="rId8"/>
    <p:sldId id="265" r:id="rId9"/>
    <p:sldId id="264" r:id="rId10"/>
    <p:sldId id="268" r:id="rId11"/>
    <p:sldId id="266" r:id="rId12"/>
    <p:sldId id="267" r:id="rId13"/>
    <p:sldId id="280" r:id="rId14"/>
    <p:sldId id="278" r:id="rId15"/>
    <p:sldId id="273" r:id="rId16"/>
    <p:sldId id="274" r:id="rId17"/>
    <p:sldId id="271" r:id="rId18"/>
    <p:sldId id="282" r:id="rId19"/>
    <p:sldId id="281" r:id="rId20"/>
    <p:sldId id="283" r:id="rId21"/>
    <p:sldId id="276" r:id="rId22"/>
    <p:sldId id="277" r:id="rId23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60"/>
  </p:normalViewPr>
  <p:slideViewPr>
    <p:cSldViewPr>
      <p:cViewPr>
        <p:scale>
          <a:sx n="118" d="100"/>
          <a:sy n="118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6557A-3698-47E4-9AFF-A2B9C3ECE1F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D36A11A-1235-4A91-B13D-313E2807D5EA}">
      <dgm:prSet phldrT="[Text]"/>
      <dgm:spPr/>
      <dgm:t>
        <a:bodyPr/>
        <a:lstStyle/>
        <a:p>
          <a:r>
            <a:rPr lang="en-GB" dirty="0" smtClean="0"/>
            <a:t>Keyword phrases</a:t>
          </a:r>
        </a:p>
        <a:p>
          <a:r>
            <a:rPr lang="en-GB" dirty="0" smtClean="0"/>
            <a:t>“web design”</a:t>
          </a:r>
          <a:endParaRPr lang="en-GB" dirty="0"/>
        </a:p>
      </dgm:t>
    </dgm:pt>
    <dgm:pt modelId="{0C66C5BD-ECFE-45AD-B0E3-FB01DD2D892B}" type="parTrans" cxnId="{51F70CDC-006D-453B-8499-19FBE633B681}">
      <dgm:prSet/>
      <dgm:spPr/>
      <dgm:t>
        <a:bodyPr/>
        <a:lstStyle/>
        <a:p>
          <a:endParaRPr lang="en-GB"/>
        </a:p>
      </dgm:t>
    </dgm:pt>
    <dgm:pt modelId="{DDD3171F-F1AF-4D46-B4A2-A07EB554220E}" type="sibTrans" cxnId="{51F70CDC-006D-453B-8499-19FBE633B681}">
      <dgm:prSet/>
      <dgm:spPr/>
      <dgm:t>
        <a:bodyPr/>
        <a:lstStyle/>
        <a:p>
          <a:endParaRPr lang="en-GB"/>
        </a:p>
      </dgm:t>
    </dgm:pt>
    <dgm:pt modelId="{C81427E6-425A-44A7-8375-BCCD03345639}">
      <dgm:prSet phldrT="[Text]"/>
      <dgm:spPr/>
      <dgm:t>
        <a:bodyPr/>
        <a:lstStyle/>
        <a:p>
          <a:r>
            <a:rPr lang="en-GB" dirty="0" smtClean="0"/>
            <a:t>Alternate endings</a:t>
          </a:r>
          <a:endParaRPr lang="en-GB" dirty="0"/>
        </a:p>
      </dgm:t>
    </dgm:pt>
    <dgm:pt modelId="{F6B28A25-C835-474F-9C0F-E6CFB3F20E25}" type="parTrans" cxnId="{A0C5827E-0CF0-4D31-8397-07345B8A61DC}">
      <dgm:prSet/>
      <dgm:spPr/>
      <dgm:t>
        <a:bodyPr/>
        <a:lstStyle/>
        <a:p>
          <a:endParaRPr lang="en-GB"/>
        </a:p>
      </dgm:t>
    </dgm:pt>
    <dgm:pt modelId="{175ABDE2-77B2-44AC-AECB-C98AD16761B1}" type="sibTrans" cxnId="{A0C5827E-0CF0-4D31-8397-07345B8A61DC}">
      <dgm:prSet/>
      <dgm:spPr/>
      <dgm:t>
        <a:bodyPr/>
        <a:lstStyle/>
        <a:p>
          <a:endParaRPr lang="en-GB"/>
        </a:p>
      </dgm:t>
    </dgm:pt>
    <dgm:pt modelId="{7C7FBD89-5418-4691-ADD6-3242B072AA4F}">
      <dgm:prSet phldrT="[Text]"/>
      <dgm:spPr/>
      <dgm:t>
        <a:bodyPr/>
        <a:lstStyle/>
        <a:p>
          <a:r>
            <a:rPr lang="en-GB" dirty="0" err="1" smtClean="0"/>
            <a:t>Comput</a:t>
          </a:r>
          <a:r>
            <a:rPr lang="en-GB" dirty="0" smtClean="0"/>
            <a:t>* for computers, computation </a:t>
          </a:r>
          <a:endParaRPr lang="en-GB" dirty="0"/>
        </a:p>
      </dgm:t>
    </dgm:pt>
    <dgm:pt modelId="{A3BD06B6-4D6D-4514-9628-DBCA6B8057A1}" type="parTrans" cxnId="{25240745-A313-467C-A00B-E127F53DA3D9}">
      <dgm:prSet/>
      <dgm:spPr/>
      <dgm:t>
        <a:bodyPr/>
        <a:lstStyle/>
        <a:p>
          <a:endParaRPr lang="en-GB"/>
        </a:p>
      </dgm:t>
    </dgm:pt>
    <dgm:pt modelId="{80C0EE02-20E6-42E4-B276-5DF2E497B0E7}" type="sibTrans" cxnId="{25240745-A313-467C-A00B-E127F53DA3D9}">
      <dgm:prSet/>
      <dgm:spPr/>
      <dgm:t>
        <a:bodyPr/>
        <a:lstStyle/>
        <a:p>
          <a:endParaRPr lang="en-GB"/>
        </a:p>
      </dgm:t>
    </dgm:pt>
    <dgm:pt modelId="{56E94AAF-4C02-4052-BB8D-EBF0EEAE5C4D}">
      <dgm:prSet phldrT="[Text]"/>
      <dgm:spPr/>
      <dgm:t>
        <a:bodyPr/>
        <a:lstStyle/>
        <a:p>
          <a:r>
            <a:rPr lang="en-GB" dirty="0" smtClean="0"/>
            <a:t>Combining keywords </a:t>
          </a:r>
          <a:endParaRPr lang="en-GB" dirty="0"/>
        </a:p>
      </dgm:t>
    </dgm:pt>
    <dgm:pt modelId="{D4CA8D73-9E5A-4B1E-8EAA-D4D2839AA4D0}" type="parTrans" cxnId="{C39ECF0B-847D-4812-ADBC-097B281BFFCD}">
      <dgm:prSet/>
      <dgm:spPr/>
      <dgm:t>
        <a:bodyPr/>
        <a:lstStyle/>
        <a:p>
          <a:endParaRPr lang="en-GB"/>
        </a:p>
      </dgm:t>
    </dgm:pt>
    <dgm:pt modelId="{1DBBC1B4-812A-47FD-A1FC-717479F16F17}" type="sibTrans" cxnId="{C39ECF0B-847D-4812-ADBC-097B281BFFCD}">
      <dgm:prSet/>
      <dgm:spPr/>
      <dgm:t>
        <a:bodyPr/>
        <a:lstStyle/>
        <a:p>
          <a:endParaRPr lang="en-GB"/>
        </a:p>
      </dgm:t>
    </dgm:pt>
    <dgm:pt modelId="{A2536F93-433A-47EF-B9C3-BACD1F2475A4}">
      <dgm:prSet phldrT="[Text]"/>
      <dgm:spPr/>
      <dgm:t>
        <a:bodyPr/>
        <a:lstStyle/>
        <a:p>
          <a:r>
            <a:rPr lang="en-GB" dirty="0" smtClean="0"/>
            <a:t>“Interface design” OR “interface engineering” AND “user analysis”</a:t>
          </a:r>
          <a:endParaRPr lang="en-GB" dirty="0"/>
        </a:p>
      </dgm:t>
    </dgm:pt>
    <dgm:pt modelId="{B429B27D-1AED-4D31-B7A9-E45BE3970C45}" type="parTrans" cxnId="{A22EB856-A302-4890-AB60-2F500376BC2F}">
      <dgm:prSet/>
      <dgm:spPr/>
      <dgm:t>
        <a:bodyPr/>
        <a:lstStyle/>
        <a:p>
          <a:endParaRPr lang="en-GB"/>
        </a:p>
      </dgm:t>
    </dgm:pt>
    <dgm:pt modelId="{3583DFBB-0B2A-4F26-A835-C865EEC931CD}" type="sibTrans" cxnId="{A22EB856-A302-4890-AB60-2F500376BC2F}">
      <dgm:prSet/>
      <dgm:spPr/>
      <dgm:t>
        <a:bodyPr/>
        <a:lstStyle/>
        <a:p>
          <a:endParaRPr lang="en-GB"/>
        </a:p>
      </dgm:t>
    </dgm:pt>
    <dgm:pt modelId="{8830753B-F67A-4145-B60B-C3C29FD6BC27}" type="pres">
      <dgm:prSet presAssocID="{8516557A-3698-47E4-9AFF-A2B9C3ECE1F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313EAB5-26CA-4A4B-86ED-1C3F70BC7470}" type="pres">
      <dgm:prSet presAssocID="{FD36A11A-1235-4A91-B13D-313E2807D5EA}" presName="comp" presStyleCnt="0"/>
      <dgm:spPr/>
    </dgm:pt>
    <dgm:pt modelId="{5E5876B1-B9CB-416C-827E-C94F1BA24CE1}" type="pres">
      <dgm:prSet presAssocID="{FD36A11A-1235-4A91-B13D-313E2807D5EA}" presName="box" presStyleLbl="node1" presStyleIdx="0" presStyleCnt="3"/>
      <dgm:spPr/>
      <dgm:t>
        <a:bodyPr/>
        <a:lstStyle/>
        <a:p>
          <a:endParaRPr lang="en-GB"/>
        </a:p>
      </dgm:t>
    </dgm:pt>
    <dgm:pt modelId="{5E644123-DAFD-48B8-A978-E9B46DF41F76}" type="pres">
      <dgm:prSet presAssocID="{FD36A11A-1235-4A91-B13D-313E2807D5EA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BB4DB1AA-D795-4DEB-8517-3D90D6493738}" type="pres">
      <dgm:prSet presAssocID="{FD36A11A-1235-4A91-B13D-313E2807D5EA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D1F859-8003-450D-BC0E-0A706C472DA0}" type="pres">
      <dgm:prSet presAssocID="{DDD3171F-F1AF-4D46-B4A2-A07EB554220E}" presName="spacer" presStyleCnt="0"/>
      <dgm:spPr/>
    </dgm:pt>
    <dgm:pt modelId="{DA40AF90-B95D-4B10-9F5F-2456FF2E531B}" type="pres">
      <dgm:prSet presAssocID="{C81427E6-425A-44A7-8375-BCCD03345639}" presName="comp" presStyleCnt="0"/>
      <dgm:spPr/>
    </dgm:pt>
    <dgm:pt modelId="{BF2E9F93-6651-4923-8A52-BC441056BEE7}" type="pres">
      <dgm:prSet presAssocID="{C81427E6-425A-44A7-8375-BCCD03345639}" presName="box" presStyleLbl="node1" presStyleIdx="1" presStyleCnt="3"/>
      <dgm:spPr/>
      <dgm:t>
        <a:bodyPr/>
        <a:lstStyle/>
        <a:p>
          <a:endParaRPr lang="en-GB"/>
        </a:p>
      </dgm:t>
    </dgm:pt>
    <dgm:pt modelId="{6C337C01-2CC4-40EE-8F41-62DBB6B60954}" type="pres">
      <dgm:prSet presAssocID="{C81427E6-425A-44A7-8375-BCCD03345639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EBB4E697-5402-4D92-9819-C55704631B2C}" type="pres">
      <dgm:prSet presAssocID="{C81427E6-425A-44A7-8375-BCCD0334563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6A97FA-826A-4527-9126-D85639DF0774}" type="pres">
      <dgm:prSet presAssocID="{175ABDE2-77B2-44AC-AECB-C98AD16761B1}" presName="spacer" presStyleCnt="0"/>
      <dgm:spPr/>
    </dgm:pt>
    <dgm:pt modelId="{1D573D5E-EBAD-43C6-BB9E-73121B58B608}" type="pres">
      <dgm:prSet presAssocID="{56E94AAF-4C02-4052-BB8D-EBF0EEAE5C4D}" presName="comp" presStyleCnt="0"/>
      <dgm:spPr/>
    </dgm:pt>
    <dgm:pt modelId="{425E957D-C06F-4941-9CE7-C7BC17A2CF78}" type="pres">
      <dgm:prSet presAssocID="{56E94AAF-4C02-4052-BB8D-EBF0EEAE5C4D}" presName="box" presStyleLbl="node1" presStyleIdx="2" presStyleCnt="3"/>
      <dgm:spPr/>
      <dgm:t>
        <a:bodyPr/>
        <a:lstStyle/>
        <a:p>
          <a:endParaRPr lang="en-GB"/>
        </a:p>
      </dgm:t>
    </dgm:pt>
    <dgm:pt modelId="{B10CDD0C-D51D-4098-AB38-C50A72238B18}" type="pres">
      <dgm:prSet presAssocID="{56E94AAF-4C02-4052-BB8D-EBF0EEAE5C4D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A50D7C0B-468A-469C-99B5-2FAD94DEB0AD}" type="pres">
      <dgm:prSet presAssocID="{56E94AAF-4C02-4052-BB8D-EBF0EEAE5C4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39ECF0B-847D-4812-ADBC-097B281BFFCD}" srcId="{8516557A-3698-47E4-9AFF-A2B9C3ECE1FF}" destId="{56E94AAF-4C02-4052-BB8D-EBF0EEAE5C4D}" srcOrd="2" destOrd="0" parTransId="{D4CA8D73-9E5A-4B1E-8EAA-D4D2839AA4D0}" sibTransId="{1DBBC1B4-812A-47FD-A1FC-717479F16F17}"/>
    <dgm:cxn modelId="{40B4FAA6-F823-42EA-ACD2-BACCEE5D99F3}" type="presOf" srcId="{A2536F93-433A-47EF-B9C3-BACD1F2475A4}" destId="{A50D7C0B-468A-469C-99B5-2FAD94DEB0AD}" srcOrd="1" destOrd="1" presId="urn:microsoft.com/office/officeart/2005/8/layout/vList4"/>
    <dgm:cxn modelId="{002600C6-C6FA-4F74-A8E5-84A11A061A81}" type="presOf" srcId="{56E94AAF-4C02-4052-BB8D-EBF0EEAE5C4D}" destId="{A50D7C0B-468A-469C-99B5-2FAD94DEB0AD}" srcOrd="1" destOrd="0" presId="urn:microsoft.com/office/officeart/2005/8/layout/vList4"/>
    <dgm:cxn modelId="{70F0AA47-9540-4FE1-874D-4426B8BA64A2}" type="presOf" srcId="{7C7FBD89-5418-4691-ADD6-3242B072AA4F}" destId="{BF2E9F93-6651-4923-8A52-BC441056BEE7}" srcOrd="0" destOrd="1" presId="urn:microsoft.com/office/officeart/2005/8/layout/vList4"/>
    <dgm:cxn modelId="{D00AB512-299E-4184-AFB0-01A606479902}" type="presOf" srcId="{8516557A-3698-47E4-9AFF-A2B9C3ECE1FF}" destId="{8830753B-F67A-4145-B60B-C3C29FD6BC27}" srcOrd="0" destOrd="0" presId="urn:microsoft.com/office/officeart/2005/8/layout/vList4"/>
    <dgm:cxn modelId="{AB7FC976-2BBA-46F8-BEC3-EBC54431221E}" type="presOf" srcId="{C81427E6-425A-44A7-8375-BCCD03345639}" destId="{EBB4E697-5402-4D92-9819-C55704631B2C}" srcOrd="1" destOrd="0" presId="urn:microsoft.com/office/officeart/2005/8/layout/vList4"/>
    <dgm:cxn modelId="{A0C5827E-0CF0-4D31-8397-07345B8A61DC}" srcId="{8516557A-3698-47E4-9AFF-A2B9C3ECE1FF}" destId="{C81427E6-425A-44A7-8375-BCCD03345639}" srcOrd="1" destOrd="0" parTransId="{F6B28A25-C835-474F-9C0F-E6CFB3F20E25}" sibTransId="{175ABDE2-77B2-44AC-AECB-C98AD16761B1}"/>
    <dgm:cxn modelId="{51F70CDC-006D-453B-8499-19FBE633B681}" srcId="{8516557A-3698-47E4-9AFF-A2B9C3ECE1FF}" destId="{FD36A11A-1235-4A91-B13D-313E2807D5EA}" srcOrd="0" destOrd="0" parTransId="{0C66C5BD-ECFE-45AD-B0E3-FB01DD2D892B}" sibTransId="{DDD3171F-F1AF-4D46-B4A2-A07EB554220E}"/>
    <dgm:cxn modelId="{9C1D55A5-298F-4FC1-8778-835DB85BE794}" type="presOf" srcId="{C81427E6-425A-44A7-8375-BCCD03345639}" destId="{BF2E9F93-6651-4923-8A52-BC441056BEE7}" srcOrd="0" destOrd="0" presId="urn:microsoft.com/office/officeart/2005/8/layout/vList4"/>
    <dgm:cxn modelId="{EB352BBB-2CC7-451F-974C-0CE7FFD8ECBA}" type="presOf" srcId="{56E94AAF-4C02-4052-BB8D-EBF0EEAE5C4D}" destId="{425E957D-C06F-4941-9CE7-C7BC17A2CF78}" srcOrd="0" destOrd="0" presId="urn:microsoft.com/office/officeart/2005/8/layout/vList4"/>
    <dgm:cxn modelId="{A22EB856-A302-4890-AB60-2F500376BC2F}" srcId="{56E94AAF-4C02-4052-BB8D-EBF0EEAE5C4D}" destId="{A2536F93-433A-47EF-B9C3-BACD1F2475A4}" srcOrd="0" destOrd="0" parTransId="{B429B27D-1AED-4D31-B7A9-E45BE3970C45}" sibTransId="{3583DFBB-0B2A-4F26-A835-C865EEC931CD}"/>
    <dgm:cxn modelId="{CB52ED76-F00B-4872-8F49-FF3D414E1D63}" type="presOf" srcId="{7C7FBD89-5418-4691-ADD6-3242B072AA4F}" destId="{EBB4E697-5402-4D92-9819-C55704631B2C}" srcOrd="1" destOrd="1" presId="urn:microsoft.com/office/officeart/2005/8/layout/vList4"/>
    <dgm:cxn modelId="{1A884151-64BF-4E2E-80C2-9C0403272915}" type="presOf" srcId="{A2536F93-433A-47EF-B9C3-BACD1F2475A4}" destId="{425E957D-C06F-4941-9CE7-C7BC17A2CF78}" srcOrd="0" destOrd="1" presId="urn:microsoft.com/office/officeart/2005/8/layout/vList4"/>
    <dgm:cxn modelId="{25240745-A313-467C-A00B-E127F53DA3D9}" srcId="{C81427E6-425A-44A7-8375-BCCD03345639}" destId="{7C7FBD89-5418-4691-ADD6-3242B072AA4F}" srcOrd="0" destOrd="0" parTransId="{A3BD06B6-4D6D-4514-9628-DBCA6B8057A1}" sibTransId="{80C0EE02-20E6-42E4-B276-5DF2E497B0E7}"/>
    <dgm:cxn modelId="{719250AD-7A59-4466-BD40-DC3672C21B34}" type="presOf" srcId="{FD36A11A-1235-4A91-B13D-313E2807D5EA}" destId="{BB4DB1AA-D795-4DEB-8517-3D90D6493738}" srcOrd="1" destOrd="0" presId="urn:microsoft.com/office/officeart/2005/8/layout/vList4"/>
    <dgm:cxn modelId="{3B167995-4C48-4894-AB8F-2CC79974D8C2}" type="presOf" srcId="{FD36A11A-1235-4A91-B13D-313E2807D5EA}" destId="{5E5876B1-B9CB-416C-827E-C94F1BA24CE1}" srcOrd="0" destOrd="0" presId="urn:microsoft.com/office/officeart/2005/8/layout/vList4"/>
    <dgm:cxn modelId="{9230F2CB-6118-4FD1-ABB2-9885AB179540}" type="presParOf" srcId="{8830753B-F67A-4145-B60B-C3C29FD6BC27}" destId="{3313EAB5-26CA-4A4B-86ED-1C3F70BC7470}" srcOrd="0" destOrd="0" presId="urn:microsoft.com/office/officeart/2005/8/layout/vList4"/>
    <dgm:cxn modelId="{2E73BA26-DE40-4CC9-BE6B-C49334D8EF19}" type="presParOf" srcId="{3313EAB5-26CA-4A4B-86ED-1C3F70BC7470}" destId="{5E5876B1-B9CB-416C-827E-C94F1BA24CE1}" srcOrd="0" destOrd="0" presId="urn:microsoft.com/office/officeart/2005/8/layout/vList4"/>
    <dgm:cxn modelId="{1A72FF3A-2792-457F-8CFF-5FB827CA9578}" type="presParOf" srcId="{3313EAB5-26CA-4A4B-86ED-1C3F70BC7470}" destId="{5E644123-DAFD-48B8-A978-E9B46DF41F76}" srcOrd="1" destOrd="0" presId="urn:microsoft.com/office/officeart/2005/8/layout/vList4"/>
    <dgm:cxn modelId="{C54AF999-271C-4978-B08B-9A2235BC341B}" type="presParOf" srcId="{3313EAB5-26CA-4A4B-86ED-1C3F70BC7470}" destId="{BB4DB1AA-D795-4DEB-8517-3D90D6493738}" srcOrd="2" destOrd="0" presId="urn:microsoft.com/office/officeart/2005/8/layout/vList4"/>
    <dgm:cxn modelId="{5AE82AAF-B752-4AE2-9B3F-1821D6B18B3A}" type="presParOf" srcId="{8830753B-F67A-4145-B60B-C3C29FD6BC27}" destId="{EAD1F859-8003-450D-BC0E-0A706C472DA0}" srcOrd="1" destOrd="0" presId="urn:microsoft.com/office/officeart/2005/8/layout/vList4"/>
    <dgm:cxn modelId="{8B2C8518-0703-4ED3-9F90-6AB758039879}" type="presParOf" srcId="{8830753B-F67A-4145-B60B-C3C29FD6BC27}" destId="{DA40AF90-B95D-4B10-9F5F-2456FF2E531B}" srcOrd="2" destOrd="0" presId="urn:microsoft.com/office/officeart/2005/8/layout/vList4"/>
    <dgm:cxn modelId="{D08BCB3A-E1BA-4DF0-AEEC-6C09231D66DF}" type="presParOf" srcId="{DA40AF90-B95D-4B10-9F5F-2456FF2E531B}" destId="{BF2E9F93-6651-4923-8A52-BC441056BEE7}" srcOrd="0" destOrd="0" presId="urn:microsoft.com/office/officeart/2005/8/layout/vList4"/>
    <dgm:cxn modelId="{3EB32F17-A968-43C8-B074-9583B5CB65E0}" type="presParOf" srcId="{DA40AF90-B95D-4B10-9F5F-2456FF2E531B}" destId="{6C337C01-2CC4-40EE-8F41-62DBB6B60954}" srcOrd="1" destOrd="0" presId="urn:microsoft.com/office/officeart/2005/8/layout/vList4"/>
    <dgm:cxn modelId="{FAE20CA3-E6A0-4BA4-A967-B75D3CE01EEE}" type="presParOf" srcId="{DA40AF90-B95D-4B10-9F5F-2456FF2E531B}" destId="{EBB4E697-5402-4D92-9819-C55704631B2C}" srcOrd="2" destOrd="0" presId="urn:microsoft.com/office/officeart/2005/8/layout/vList4"/>
    <dgm:cxn modelId="{2C936D0C-660F-4CDD-AF48-00C4B1479BD0}" type="presParOf" srcId="{8830753B-F67A-4145-B60B-C3C29FD6BC27}" destId="{B26A97FA-826A-4527-9126-D85639DF0774}" srcOrd="3" destOrd="0" presId="urn:microsoft.com/office/officeart/2005/8/layout/vList4"/>
    <dgm:cxn modelId="{8A148152-48CA-4301-8D43-55C62E54D9C7}" type="presParOf" srcId="{8830753B-F67A-4145-B60B-C3C29FD6BC27}" destId="{1D573D5E-EBAD-43C6-BB9E-73121B58B608}" srcOrd="4" destOrd="0" presId="urn:microsoft.com/office/officeart/2005/8/layout/vList4"/>
    <dgm:cxn modelId="{E752211C-99E3-47CB-8F81-A1371945E14A}" type="presParOf" srcId="{1D573D5E-EBAD-43C6-BB9E-73121B58B608}" destId="{425E957D-C06F-4941-9CE7-C7BC17A2CF78}" srcOrd="0" destOrd="0" presId="urn:microsoft.com/office/officeart/2005/8/layout/vList4"/>
    <dgm:cxn modelId="{CFAA48D3-9D1D-4AE5-B5DF-26E5C3D42825}" type="presParOf" srcId="{1D573D5E-EBAD-43C6-BB9E-73121B58B608}" destId="{B10CDD0C-D51D-4098-AB38-C50A72238B18}" srcOrd="1" destOrd="0" presId="urn:microsoft.com/office/officeart/2005/8/layout/vList4"/>
    <dgm:cxn modelId="{5EE31F19-25A4-4C45-BA62-318E93E24B4B}" type="presParOf" srcId="{1D573D5E-EBAD-43C6-BB9E-73121B58B608}" destId="{A50D7C0B-468A-469C-99B5-2FAD94DEB0A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876B1-B9CB-416C-827E-C94F1BA24CE1}">
      <dsp:nvSpPr>
        <dsp:cNvPr id="0" name=""/>
        <dsp:cNvSpPr/>
      </dsp:nvSpPr>
      <dsp:spPr>
        <a:xfrm>
          <a:off x="0" y="0"/>
          <a:ext cx="6696744" cy="140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Keyword phrases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“web design”</a:t>
          </a:r>
          <a:endParaRPr lang="en-GB" sz="3000" kern="1200" dirty="0"/>
        </a:p>
      </dsp:txBody>
      <dsp:txXfrm>
        <a:off x="1479850" y="0"/>
        <a:ext cx="5216893" cy="1405014"/>
      </dsp:txXfrm>
    </dsp:sp>
    <dsp:sp modelId="{5E644123-DAFD-48B8-A978-E9B46DF41F76}">
      <dsp:nvSpPr>
        <dsp:cNvPr id="0" name=""/>
        <dsp:cNvSpPr/>
      </dsp:nvSpPr>
      <dsp:spPr>
        <a:xfrm>
          <a:off x="140501" y="140501"/>
          <a:ext cx="1339348" cy="11240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E9F93-6651-4923-8A52-BC441056BEE7}">
      <dsp:nvSpPr>
        <dsp:cNvPr id="0" name=""/>
        <dsp:cNvSpPr/>
      </dsp:nvSpPr>
      <dsp:spPr>
        <a:xfrm>
          <a:off x="0" y="1545516"/>
          <a:ext cx="6696744" cy="140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Alternate endings</a:t>
          </a:r>
          <a:endParaRPr lang="en-GB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dirty="0" err="1" smtClean="0"/>
            <a:t>Comput</a:t>
          </a:r>
          <a:r>
            <a:rPr lang="en-GB" sz="2300" kern="1200" dirty="0" smtClean="0"/>
            <a:t>* for computers, computation </a:t>
          </a:r>
          <a:endParaRPr lang="en-GB" sz="2300" kern="1200" dirty="0"/>
        </a:p>
      </dsp:txBody>
      <dsp:txXfrm>
        <a:off x="1479850" y="1545516"/>
        <a:ext cx="5216893" cy="1405014"/>
      </dsp:txXfrm>
    </dsp:sp>
    <dsp:sp modelId="{6C337C01-2CC4-40EE-8F41-62DBB6B60954}">
      <dsp:nvSpPr>
        <dsp:cNvPr id="0" name=""/>
        <dsp:cNvSpPr/>
      </dsp:nvSpPr>
      <dsp:spPr>
        <a:xfrm>
          <a:off x="140501" y="1686018"/>
          <a:ext cx="1339348" cy="11240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E957D-C06F-4941-9CE7-C7BC17A2CF78}">
      <dsp:nvSpPr>
        <dsp:cNvPr id="0" name=""/>
        <dsp:cNvSpPr/>
      </dsp:nvSpPr>
      <dsp:spPr>
        <a:xfrm>
          <a:off x="0" y="3091032"/>
          <a:ext cx="6696744" cy="1405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Combining keywords </a:t>
          </a:r>
          <a:endParaRPr lang="en-GB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dirty="0" smtClean="0"/>
            <a:t>“Interface design” OR “interface engineering” AND “user analysis”</a:t>
          </a:r>
          <a:endParaRPr lang="en-GB" sz="2300" kern="1200" dirty="0"/>
        </a:p>
      </dsp:txBody>
      <dsp:txXfrm>
        <a:off x="1479850" y="3091032"/>
        <a:ext cx="5216893" cy="1405014"/>
      </dsp:txXfrm>
    </dsp:sp>
    <dsp:sp modelId="{B10CDD0C-D51D-4098-AB38-C50A72238B18}">
      <dsp:nvSpPr>
        <dsp:cNvPr id="0" name=""/>
        <dsp:cNvSpPr/>
      </dsp:nvSpPr>
      <dsp:spPr>
        <a:xfrm>
          <a:off x="140501" y="3231534"/>
          <a:ext cx="1339348" cy="11240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CED57-E7F1-4130-B266-EA20A14D2305}" type="datetimeFigureOut">
              <a:rPr lang="en-GB" smtClean="0"/>
              <a:t>13/02/2014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730250"/>
            <a:ext cx="4864100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23911"/>
            <a:ext cx="5486400" cy="438054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51C1C-E4A0-42D1-B5FA-EB340AACF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0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8638" y="630238"/>
            <a:ext cx="2784475" cy="20891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83" y="2960526"/>
            <a:ext cx="5029636" cy="60440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01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09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Search Mintel</a:t>
            </a:r>
          </a:p>
          <a:p>
            <a:r>
              <a:rPr lang="en-GB" dirty="0" smtClean="0"/>
              <a:t>UK – all reports – Technology – select 2013 – digital trends march 2013</a:t>
            </a:r>
            <a:r>
              <a:rPr lang="en-GB" baseline="0" dirty="0" smtClean="0"/>
              <a:t> – exec summary</a:t>
            </a:r>
          </a:p>
          <a:p>
            <a:r>
              <a:rPr lang="en-GB" baseline="0" dirty="0" smtClean="0"/>
              <a:t>In the search box look for apps – this will show the range of information available on Mintel – news – US &amp; International BUT can select reports as an option for data/ trends </a:t>
            </a:r>
            <a:r>
              <a:rPr lang="en-GB" baseline="0" dirty="0" err="1" smtClean="0"/>
              <a:t>etc</a:t>
            </a:r>
            <a:endParaRPr lang="en-GB" baseline="0" dirty="0" smtClean="0"/>
          </a:p>
          <a:p>
            <a:r>
              <a:rPr lang="en-GB" baseline="0" dirty="0" smtClean="0"/>
              <a:t>Keynote</a:t>
            </a:r>
          </a:p>
          <a:p>
            <a:r>
              <a:rPr lang="en-GB" baseline="0" dirty="0" smtClean="0"/>
              <a:t>Similar ability to brows reports </a:t>
            </a:r>
            <a:r>
              <a:rPr lang="en-GB" baseline="0" dirty="0" err="1" smtClean="0"/>
              <a:t>alphabertically</a:t>
            </a:r>
            <a:r>
              <a:rPr lang="en-GB" baseline="0" dirty="0" smtClean="0"/>
              <a:t> but also to search – advanced search for Apps – look at results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7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972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74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5275" y="9245800"/>
            <a:ext cx="2971092" cy="4871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727" tIns="45363" rIns="90727" bIns="45363"/>
          <a:lstStyle/>
          <a:p>
            <a:fld id="{AFE0F11C-0524-42C4-B756-53F5071BFCF0}" type="slidenum">
              <a:rPr lang="en-GB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727153" y="630399"/>
            <a:ext cx="2918853" cy="208886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727" tIns="45363" rIns="90727" bIns="45363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/>
          </p:nvPr>
        </p:nvSpPr>
        <p:spPr>
          <a:xfrm>
            <a:off x="685640" y="4622902"/>
            <a:ext cx="5476931" cy="4380081"/>
          </a:xfrm>
          <a:noFill/>
          <a:ln/>
        </p:spPr>
        <p:txBody>
          <a:bodyPr wrap="none" lIns="84448" tIns="42224" rIns="84448" bIns="42224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784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67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93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4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68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4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5275" y="9245800"/>
            <a:ext cx="2971092" cy="4871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727" tIns="45363" rIns="90727" bIns="45363"/>
          <a:lstStyle/>
          <a:p>
            <a:fld id="{38F9D6B1-4CF5-489C-BB1D-CD9107E9C54D}" type="slidenum">
              <a:rPr lang="en-GB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83" y="4622901"/>
            <a:ext cx="5029636" cy="4381639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275" y="9245722"/>
            <a:ext cx="2971092" cy="487272"/>
          </a:xfrm>
          <a:prstGeom prst="rect">
            <a:avLst/>
          </a:prstGeom>
        </p:spPr>
        <p:txBody>
          <a:bodyPr lIns="91434" tIns="45718" rIns="91434" bIns="45718"/>
          <a:lstStyle/>
          <a:p>
            <a:pPr>
              <a:defRPr/>
            </a:pPr>
            <a:fld id="{1F54A852-32E1-42EB-8E0D-B9E7452AF438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Book collections will support different elements</a:t>
            </a:r>
            <a:r>
              <a:rPr lang="en-GB" baseline="0" dirty="0" smtClean="0"/>
              <a:t> of the project from developing a business strategy, effective project management, market research, swot analysis, branding and presentations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I’m going to introduce you to some other resources that will provide</a:t>
            </a:r>
            <a:r>
              <a:rPr lang="en-GB" baseline="0" dirty="0" smtClean="0"/>
              <a:t> relevant research whatever product you choose to develop for your project. Journal articles offer the most up to date research and information in all fields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9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3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5275" y="9245800"/>
            <a:ext cx="2971092" cy="4871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727" tIns="45363" rIns="90727" bIns="45363"/>
          <a:lstStyle/>
          <a:p>
            <a:fld id="{D3CD8756-38F7-4FEF-9132-801D73F56F15}" type="slidenum">
              <a:rPr lang="en-GB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30250"/>
            <a:ext cx="4865687" cy="36512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Don’t just search within article</a:t>
            </a:r>
            <a:r>
              <a:rPr lang="en-GB" baseline="0" dirty="0" smtClean="0"/>
              <a:t> titles – search </a:t>
            </a:r>
            <a:r>
              <a:rPr lang="en-GB" b="1" baseline="0" dirty="0" smtClean="0"/>
              <a:t>all fields </a:t>
            </a:r>
            <a:r>
              <a:rPr lang="en-GB" baseline="0" dirty="0" smtClean="0"/>
              <a:t>+ retrieve better results as you’ll title – the summary / abstract and keywords added to an article to help you find it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6.6</a:t>
            </a:r>
            <a:r>
              <a:rPr lang="en-GB" baseline="0" dirty="0" smtClean="0"/>
              <a:t> million hits on google scholar for web</a:t>
            </a:r>
          </a:p>
          <a:p>
            <a:r>
              <a:rPr lang="en-GB" baseline="0" dirty="0" smtClean="0"/>
              <a:t>6.2 million for design</a:t>
            </a:r>
          </a:p>
          <a:p>
            <a:r>
              <a:rPr lang="en-GB" baseline="0" dirty="0" smtClean="0"/>
              <a:t>72,000 for “web design”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29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75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search on article search for Mars Rover – all full text look for bib details for references – email option</a:t>
            </a:r>
          </a:p>
          <a:p>
            <a:r>
              <a:rPr lang="en-GB" dirty="0" smtClean="0"/>
              <a:t>Try advanced search to combine keywords enter “web design” and accessibility</a:t>
            </a:r>
            <a:r>
              <a:rPr lang="en-GB" baseline="0" dirty="0" smtClean="0"/>
              <a:t> – look at results – use refine by subject to websites – look at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51C1C-E4A0-42D1-B5FA-EB340AACF23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93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H="1">
            <a:off x="409575" y="6477000"/>
            <a:ext cx="712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Picture 5" descr="Sue &amp; Carly vertical 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557338"/>
            <a:ext cx="1027112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750" y="542925"/>
            <a:ext cx="1023938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6413" y="809625"/>
            <a:ext cx="1981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04125" y="6054725"/>
            <a:ext cx="1219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92275" y="1958975"/>
            <a:ext cx="575945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886200"/>
            <a:ext cx="575945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37052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1458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949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75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7049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349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9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080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9694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209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0755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1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640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3522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6882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961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41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73125" indent="-415925" algn="l" rtl="0" eaLnBrk="0" fontAlgn="base" hangingPunct="0">
        <a:spcBef>
          <a:spcPct val="20000"/>
        </a:spcBef>
        <a:spcAft>
          <a:spcPct val="0"/>
        </a:spcAft>
        <a:buFont typeface="Wingdings 3" pitchFamily="18" charset="2"/>
        <a:buChar char=""/>
        <a:defRPr sz="2800">
          <a:solidFill>
            <a:schemeClr val="tx1"/>
          </a:solidFill>
          <a:latin typeface="+mn-lt"/>
        </a:defRPr>
      </a:lvl2pPr>
      <a:lvl3pPr marL="121602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240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ardiff.ac.uk/insrv/eresources/databases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rarysearch.cf.ac.uk/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programmes/p01h1bs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ibrarysearch.cf.ac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NC0147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468313" y="404812"/>
            <a:ext cx="2663527" cy="2664147"/>
          </a:xfrm>
          <a:prstGeom prst="rect">
            <a:avLst/>
          </a:prstGeom>
          <a:solidFill>
            <a:schemeClr val="bg1">
              <a:alpha val="7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88913"/>
            <a:ext cx="2663825" cy="2736850"/>
          </a:xfrm>
        </p:spPr>
        <p:txBody>
          <a:bodyPr/>
          <a:lstStyle/>
          <a:p>
            <a:pPr algn="l" eaLnBrk="1" hangingPunct="1"/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b="0" dirty="0" smtClean="0"/>
              <a:t>Finding information for your project</a:t>
            </a:r>
            <a:endParaRPr lang="en-GB" dirty="0" smtClean="0">
              <a:solidFill>
                <a:srgbClr val="990033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859338" y="4868863"/>
            <a:ext cx="3962400" cy="1584325"/>
          </a:xfrm>
          <a:prstGeom prst="rect">
            <a:avLst/>
          </a:prstGeom>
          <a:solidFill>
            <a:schemeClr val="bg1">
              <a:alpha val="7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5013325"/>
            <a:ext cx="4068763" cy="1295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GB" sz="2800" dirty="0" smtClean="0"/>
              <a:t>Helen Staffer</a:t>
            </a:r>
          </a:p>
          <a:p>
            <a:pPr algn="l" eaLnBrk="1" hangingPunct="1">
              <a:lnSpc>
                <a:spcPct val="90000"/>
              </a:lnSpc>
            </a:pPr>
            <a:r>
              <a:rPr lang="en-GB" sz="2800" dirty="0" smtClean="0"/>
              <a:t>Senghennydd Library</a:t>
            </a:r>
          </a:p>
          <a:p>
            <a:pPr algn="l" eaLnBrk="1" hangingPunct="1">
              <a:lnSpc>
                <a:spcPct val="90000"/>
              </a:lnSpc>
            </a:pPr>
            <a:r>
              <a:rPr lang="en-GB" sz="2800" dirty="0" smtClean="0"/>
              <a:t>Stafferhb@Cardiff.ac.uk</a:t>
            </a:r>
          </a:p>
        </p:txBody>
      </p:sp>
    </p:spTree>
    <p:extLst>
      <p:ext uri="{BB962C8B-B14F-4D97-AF65-F5344CB8AC3E}">
        <p14:creationId xmlns:p14="http://schemas.microsoft.com/office/powerpoint/2010/main" val="39511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03088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691680" y="2528887"/>
            <a:ext cx="6120680" cy="2916337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92274" y="2708274"/>
            <a:ext cx="6336110" cy="288096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z="3600" dirty="0" smtClean="0">
                <a:solidFill>
                  <a:schemeClr val="bg1"/>
                </a:solidFill>
              </a:rPr>
              <a:t>	Tip Three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z="3600" dirty="0" smtClean="0">
                <a:solidFill>
                  <a:schemeClr val="bg1"/>
                </a:solidFill>
              </a:rPr>
              <a:t>	Finding journal articles and market research through specialist databases</a:t>
            </a:r>
          </a:p>
        </p:txBody>
      </p:sp>
    </p:spTree>
    <p:extLst>
      <p:ext uri="{BB962C8B-B14F-4D97-AF65-F5344CB8AC3E}">
        <p14:creationId xmlns:p14="http://schemas.microsoft.com/office/powerpoint/2010/main" val="337049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research databases?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3500" dirty="0" smtClean="0"/>
              <a:t>Collections of references to research papers searchable by keywords</a:t>
            </a:r>
          </a:p>
          <a:p>
            <a:pPr>
              <a:lnSpc>
                <a:spcPct val="90000"/>
              </a:lnSpc>
            </a:pPr>
            <a:r>
              <a:rPr lang="en-GB" sz="3500" dirty="0" smtClean="0"/>
              <a:t>Identify peer-reviewed, high quality academic literature</a:t>
            </a:r>
          </a:p>
          <a:p>
            <a:pPr>
              <a:lnSpc>
                <a:spcPct val="90000"/>
              </a:lnSpc>
            </a:pPr>
            <a:r>
              <a:rPr lang="en-GB" sz="3500" dirty="0" smtClean="0"/>
              <a:t>Have specialised search facilities</a:t>
            </a:r>
          </a:p>
          <a:p>
            <a:pPr>
              <a:lnSpc>
                <a:spcPct val="90000"/>
              </a:lnSpc>
            </a:pPr>
            <a:r>
              <a:rPr lang="en-GB" sz="3500" dirty="0" smtClean="0"/>
              <a:t>Computing &amp; Maths use:</a:t>
            </a:r>
          </a:p>
          <a:p>
            <a:pPr lvl="1">
              <a:lnSpc>
                <a:spcPct val="90000"/>
              </a:lnSpc>
            </a:pPr>
            <a:r>
              <a:rPr lang="en-GB" sz="3100" b="1" dirty="0" err="1" smtClean="0"/>
              <a:t>MathSciNet</a:t>
            </a:r>
            <a:endParaRPr lang="en-GB" sz="3100" b="1" dirty="0" smtClean="0"/>
          </a:p>
          <a:p>
            <a:pPr lvl="1">
              <a:lnSpc>
                <a:spcPct val="90000"/>
              </a:lnSpc>
            </a:pPr>
            <a:r>
              <a:rPr lang="en-GB" sz="3100" b="1" dirty="0" smtClean="0"/>
              <a:t>Web of Science</a:t>
            </a:r>
          </a:p>
          <a:p>
            <a:pPr marL="0" indent="0">
              <a:lnSpc>
                <a:spcPct val="90000"/>
              </a:lnSpc>
              <a:buNone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24599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arket Research </a:t>
            </a:r>
            <a:r>
              <a:rPr lang="en-GB" dirty="0"/>
              <a:t>D</a:t>
            </a:r>
            <a:r>
              <a:rPr lang="en-GB" dirty="0" smtClean="0"/>
              <a:t>atabases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b="1" dirty="0"/>
              <a:t>EBSCO Business Source Premier  </a:t>
            </a:r>
            <a:r>
              <a:rPr lang="en-GB" sz="2400" dirty="0">
                <a:solidFill>
                  <a:srgbClr val="990033"/>
                </a:solidFill>
              </a:rPr>
              <a:t>In addition to articles from scholarly and trade journals EBSCO also provides company profiles and </a:t>
            </a:r>
            <a:r>
              <a:rPr lang="en-GB" sz="2400" dirty="0" err="1">
                <a:solidFill>
                  <a:srgbClr val="990033"/>
                </a:solidFill>
              </a:rPr>
              <a:t>DataMonitor</a:t>
            </a:r>
            <a:r>
              <a:rPr lang="en-GB" sz="2400" dirty="0">
                <a:solidFill>
                  <a:srgbClr val="990033"/>
                </a:solidFill>
              </a:rPr>
              <a:t> market reports. </a:t>
            </a:r>
          </a:p>
          <a:p>
            <a:pPr>
              <a:lnSpc>
                <a:spcPct val="90000"/>
              </a:lnSpc>
            </a:pPr>
            <a:r>
              <a:rPr lang="en-GB" sz="2400" b="1" dirty="0" smtClean="0"/>
              <a:t>Passport</a:t>
            </a:r>
            <a:r>
              <a:rPr lang="en-GB" sz="2400" dirty="0" smtClean="0">
                <a:solidFill>
                  <a:srgbClr val="990033"/>
                </a:solidFill>
              </a:rPr>
              <a:t>  </a:t>
            </a:r>
            <a:r>
              <a:rPr lang="en-GB" sz="2400" dirty="0">
                <a:solidFill>
                  <a:srgbClr val="990033"/>
                </a:solidFill>
              </a:rPr>
              <a:t>Provides key business intelligence on countries, markets and companies worldwide. More than 330 consumer products in 52 countries are researched to produce value market sizes and forecasts. </a:t>
            </a:r>
          </a:p>
          <a:p>
            <a:pPr lvl="0">
              <a:lnSpc>
                <a:spcPct val="90000"/>
              </a:lnSpc>
              <a:buBlip>
                <a:blip r:embed="rId3"/>
              </a:buBlip>
            </a:pPr>
            <a:r>
              <a:rPr lang="en-GB" sz="2400" b="1" dirty="0" err="1">
                <a:solidFill>
                  <a:srgbClr val="000000"/>
                </a:solidFill>
              </a:rPr>
              <a:t>KeyNote</a:t>
            </a:r>
            <a:r>
              <a:rPr lang="en-GB" sz="2400" dirty="0">
                <a:solidFill>
                  <a:srgbClr val="990033"/>
                </a:solidFill>
              </a:rPr>
              <a:t>  Provides market reports from 27 industries in the UK. </a:t>
            </a:r>
          </a:p>
          <a:p>
            <a:pPr lvl="0">
              <a:lnSpc>
                <a:spcPct val="90000"/>
              </a:lnSpc>
              <a:buBlip>
                <a:blip r:embed="rId3"/>
              </a:buBlip>
            </a:pPr>
            <a:r>
              <a:rPr lang="en-GB" sz="2400" b="1" dirty="0">
                <a:solidFill>
                  <a:srgbClr val="000000"/>
                </a:solidFill>
              </a:rPr>
              <a:t>Mintel Marketing Intelligence  </a:t>
            </a:r>
            <a:r>
              <a:rPr lang="en-GB" sz="2400" dirty="0">
                <a:solidFill>
                  <a:srgbClr val="990033"/>
                </a:solidFill>
              </a:rPr>
              <a:t>Mintel provides access to the full text of a wide range of consumer-related UK market research reports. </a:t>
            </a:r>
          </a:p>
          <a:p>
            <a:pPr>
              <a:lnSpc>
                <a:spcPct val="90000"/>
              </a:lnSpc>
            </a:pPr>
            <a:endParaRPr lang="en-GB" sz="3200" dirty="0" smtClean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1" t="25383" r="26908" b="1908"/>
          <a:stretch/>
        </p:blipFill>
        <p:spPr bwMode="auto">
          <a:xfrm>
            <a:off x="179512" y="404664"/>
            <a:ext cx="5616624" cy="507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01" y="5633385"/>
            <a:ext cx="85689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4"/>
              </a:rPr>
              <a:t>http://</a:t>
            </a:r>
            <a:r>
              <a:rPr lang="en-GB" sz="2800" dirty="0" smtClean="0">
                <a:hlinkClick r:id="rId4"/>
              </a:rPr>
              <a:t>www.cardiff.ac.uk/insrv/eresources/databases/index.html</a:t>
            </a:r>
            <a:endParaRPr lang="en-GB" sz="2800" dirty="0" smtClean="0"/>
          </a:p>
          <a:p>
            <a:endParaRPr lang="en-GB" dirty="0"/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6012160" y="3356992"/>
            <a:ext cx="1944216" cy="93610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03088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691680" y="2528887"/>
            <a:ext cx="6120680" cy="2916337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92274" y="2708274"/>
            <a:ext cx="6336110" cy="288096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z="3600" dirty="0" smtClean="0">
                <a:solidFill>
                  <a:schemeClr val="bg1"/>
                </a:solidFill>
              </a:rPr>
              <a:t>	Tip Four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z="3600" dirty="0" smtClean="0">
                <a:solidFill>
                  <a:schemeClr val="bg1"/>
                </a:solidFill>
              </a:rPr>
              <a:t>	Don’t forget to cite &amp; reference</a:t>
            </a:r>
          </a:p>
        </p:txBody>
      </p:sp>
    </p:spTree>
    <p:extLst>
      <p:ext uri="{BB962C8B-B14F-4D97-AF65-F5344CB8AC3E}">
        <p14:creationId xmlns:p14="http://schemas.microsoft.com/office/powerpoint/2010/main" val="34119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1650"/>
            <a:ext cx="8232775" cy="688975"/>
          </a:xfrm>
        </p:spPr>
        <p:txBody>
          <a:bodyPr lIns="81631" tIns="42448" rIns="81631" bIns="42448">
            <a:spAutoFit/>
          </a:bodyPr>
          <a:lstStyle/>
          <a:p>
            <a:pPr defTabSz="449263">
              <a:buFont typeface="Comic Sans MS" pitchFamily="6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smtClean="0"/>
              <a:t>Why reference?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97413"/>
          </a:xfrm>
        </p:spPr>
        <p:txBody>
          <a:bodyPr lIns="81631" tIns="42448" rIns="81631" bIns="42448">
            <a:spAutoFit/>
          </a:bodyPr>
          <a:lstStyle/>
          <a:p>
            <a:pPr marL="431800" indent="-323850" defTabSz="449263"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smtClean="0"/>
              <a:t>Academic</a:t>
            </a:r>
          </a:p>
          <a:p>
            <a:pPr marL="862013" lvl="1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sz="3200" smtClean="0"/>
              <a:t>Support your argument</a:t>
            </a:r>
          </a:p>
          <a:p>
            <a:pPr marL="862013" lvl="1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sz="3200" smtClean="0"/>
              <a:t>Demonstrate wider reading</a:t>
            </a:r>
          </a:p>
          <a:p>
            <a:pPr marL="862013" lvl="1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sz="3200" smtClean="0"/>
              <a:t>Don’t lose marks!</a:t>
            </a:r>
          </a:p>
          <a:p>
            <a:pPr marL="431800" indent="-323850" defTabSz="449263"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smtClean="0"/>
              <a:t>Practical</a:t>
            </a:r>
          </a:p>
          <a:p>
            <a:pPr marL="862013" lvl="1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sz="3200" smtClean="0"/>
              <a:t>Enable reader to locate sources</a:t>
            </a:r>
          </a:p>
          <a:p>
            <a:pPr marL="431800" indent="-323850" defTabSz="449263"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smtClean="0"/>
              <a:t>Legal</a:t>
            </a:r>
          </a:p>
          <a:p>
            <a:pPr marL="862013" lvl="1" indent="-2857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en-GB" sz="3200" smtClean="0"/>
              <a:t>Avoid being accused of plagiarism</a:t>
            </a:r>
          </a:p>
        </p:txBody>
      </p:sp>
    </p:spTree>
    <p:extLst>
      <p:ext uri="{BB962C8B-B14F-4D97-AF65-F5344CB8AC3E}">
        <p14:creationId xmlns:p14="http://schemas.microsoft.com/office/powerpoint/2010/main" val="2955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Should I Cite Flow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0"/>
            <a:ext cx="6931025" cy="673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121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29600" cy="566261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GB" sz="2800" b="1" dirty="0" smtClean="0"/>
              <a:t>Citing within your text</a:t>
            </a:r>
            <a:endParaRPr lang="en-GB" sz="2800" dirty="0" smtClean="0"/>
          </a:p>
          <a:p>
            <a:pPr>
              <a:buFont typeface="Wingdings 2" pitchFamily="18" charset="2"/>
              <a:buNone/>
            </a:pPr>
            <a:r>
              <a:rPr lang="en-GB" sz="2800" dirty="0" smtClean="0"/>
              <a:t>	It has been argued that the main consideration is cost [2</a:t>
            </a:r>
            <a:r>
              <a:rPr lang="en-GB" sz="2800" dirty="0"/>
              <a:t>]</a:t>
            </a:r>
            <a:r>
              <a:rPr lang="en-GB" sz="2800" dirty="0" smtClean="0"/>
              <a:t>, however Bennett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800" dirty="0" smtClean="0"/>
              <a:t>suggests that corporate culture is an increasingly important factor [1</a:t>
            </a:r>
            <a:r>
              <a:rPr lang="en-GB" sz="2800" dirty="0"/>
              <a:t>]</a:t>
            </a:r>
            <a:r>
              <a:rPr lang="en-GB" sz="2800" dirty="0" smtClean="0"/>
              <a:t>.</a:t>
            </a:r>
          </a:p>
          <a:p>
            <a:pPr>
              <a:buFont typeface="Wingdings 2" pitchFamily="18" charset="2"/>
              <a:buNone/>
            </a:pPr>
            <a:endParaRPr lang="en-GB" sz="2800" b="1" dirty="0" smtClean="0"/>
          </a:p>
          <a:p>
            <a:pPr>
              <a:buFont typeface="Wingdings 2" pitchFamily="18" charset="2"/>
              <a:buNone/>
            </a:pPr>
            <a:r>
              <a:rPr lang="en-GB" sz="2800" b="1" dirty="0" smtClean="0"/>
              <a:t>References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	1 Bennett, J. M. </a:t>
            </a:r>
            <a:r>
              <a:rPr lang="en-GB" sz="2800" i="1" dirty="0" smtClean="0"/>
              <a:t>Legal issues in computer software</a:t>
            </a:r>
            <a:r>
              <a:rPr lang="en-GB" sz="2800" dirty="0" smtClean="0"/>
              <a:t>. </a:t>
            </a:r>
            <a:r>
              <a:rPr lang="en-GB" sz="2800" dirty="0"/>
              <a:t>Paddington Books, </a:t>
            </a:r>
            <a:r>
              <a:rPr lang="en-GB" sz="2800" dirty="0" smtClean="0"/>
              <a:t>London, 2006.</a:t>
            </a:r>
          </a:p>
          <a:p>
            <a:pPr>
              <a:buNone/>
            </a:pPr>
            <a:r>
              <a:rPr lang="en-GB" sz="2800" dirty="0" smtClean="0"/>
              <a:t>	2 Lai, S..</a:t>
            </a:r>
            <a:r>
              <a:rPr lang="en-GB" sz="2800" i="1" dirty="0" smtClean="0"/>
              <a:t> The copyright protection of computer software in the United Kingdom</a:t>
            </a:r>
            <a:r>
              <a:rPr lang="en-GB" sz="2800" dirty="0" smtClean="0"/>
              <a:t>. Hart</a:t>
            </a:r>
            <a:r>
              <a:rPr lang="en-GB" sz="2800" i="1" dirty="0"/>
              <a:t>, </a:t>
            </a:r>
            <a:r>
              <a:rPr lang="en-GB" sz="2800" dirty="0" smtClean="0"/>
              <a:t>Oxford</a:t>
            </a:r>
            <a:r>
              <a:rPr lang="en-GB" sz="2800" i="1" dirty="0" smtClean="0"/>
              <a:t>, </a:t>
            </a:r>
            <a:r>
              <a:rPr lang="en-GB" sz="2800" dirty="0" smtClean="0"/>
              <a:t>2000.</a:t>
            </a:r>
          </a:p>
          <a:p>
            <a:endParaRPr lang="en-GB" sz="2800" dirty="0" smtClean="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116765" y="5805264"/>
            <a:ext cx="47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333399"/>
                </a:solidFill>
                <a:latin typeface="Comic Sans MS" pitchFamily="66" charset="0"/>
              </a:rPr>
              <a:t>ACM Style</a:t>
            </a:r>
            <a:endParaRPr lang="en-GB" sz="2800"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Referencing 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Authors.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Title.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Publisher, City of Publication, </a:t>
            </a:r>
            <a:r>
              <a:rPr lang="en-GB" dirty="0">
                <a:solidFill>
                  <a:srgbClr val="7030A0"/>
                </a:solidFill>
              </a:rPr>
              <a:t>Year of Publication. 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  <a:r>
              <a:rPr lang="en-GB" dirty="0"/>
              <a:t>:  </a:t>
            </a:r>
          </a:p>
          <a:p>
            <a:pPr marL="0" indent="0">
              <a:buNone/>
            </a:pPr>
            <a:r>
              <a:rPr lang="en-GB" dirty="0"/>
              <a:t>1. </a:t>
            </a:r>
            <a:r>
              <a:rPr lang="en-GB" dirty="0" err="1">
                <a:solidFill>
                  <a:srgbClr val="FF0000"/>
                </a:solidFill>
              </a:rPr>
              <a:t>Fogg</a:t>
            </a:r>
            <a:r>
              <a:rPr lang="en-GB" dirty="0">
                <a:solidFill>
                  <a:srgbClr val="FF0000"/>
                </a:solidFill>
              </a:rPr>
              <a:t>, B.J. </a:t>
            </a:r>
            <a:r>
              <a:rPr lang="en-GB" dirty="0">
                <a:solidFill>
                  <a:srgbClr val="92D050"/>
                </a:solidFill>
              </a:rPr>
              <a:t>Persuasive technology: using computers to change what we think and do. </a:t>
            </a:r>
            <a:r>
              <a:rPr lang="en-GB" dirty="0">
                <a:solidFill>
                  <a:srgbClr val="0070C0"/>
                </a:solidFill>
              </a:rPr>
              <a:t>Morgan Kaufmann Publishers, Boston, </a:t>
            </a:r>
            <a:r>
              <a:rPr lang="en-GB" dirty="0">
                <a:solidFill>
                  <a:srgbClr val="7030A0"/>
                </a:solidFill>
              </a:rPr>
              <a:t>2003. </a:t>
            </a:r>
          </a:p>
        </p:txBody>
      </p:sp>
    </p:spTree>
    <p:extLst>
      <p:ext uri="{BB962C8B-B14F-4D97-AF65-F5344CB8AC3E}">
        <p14:creationId xmlns:p14="http://schemas.microsoft.com/office/powerpoint/2010/main" val="41965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Referencing Journal Articles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Authors.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Title.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Journal or magazine name,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Volume (Issue), Pages.</a:t>
            </a:r>
            <a:r>
              <a:rPr lang="en-GB" dirty="0"/>
              <a:t> 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Example</a:t>
            </a:r>
            <a:r>
              <a:rPr lang="en-GB" dirty="0"/>
              <a:t>:  </a:t>
            </a:r>
          </a:p>
          <a:p>
            <a:pPr marL="0" indent="0">
              <a:buNone/>
            </a:pPr>
            <a:r>
              <a:rPr lang="en-GB" dirty="0"/>
              <a:t>1. </a:t>
            </a:r>
            <a:r>
              <a:rPr lang="en-GB" dirty="0">
                <a:solidFill>
                  <a:srgbClr val="FF0000"/>
                </a:solidFill>
              </a:rPr>
              <a:t>Hirsh, H., </a:t>
            </a:r>
            <a:r>
              <a:rPr lang="en-GB" dirty="0" err="1">
                <a:solidFill>
                  <a:srgbClr val="FF0000"/>
                </a:solidFill>
              </a:rPr>
              <a:t>Coen</a:t>
            </a:r>
            <a:r>
              <a:rPr lang="en-GB" dirty="0">
                <a:solidFill>
                  <a:srgbClr val="FF0000"/>
                </a:solidFill>
              </a:rPr>
              <a:t>, M.H., </a:t>
            </a:r>
            <a:r>
              <a:rPr lang="en-GB" dirty="0" err="1">
                <a:solidFill>
                  <a:srgbClr val="FF0000"/>
                </a:solidFill>
              </a:rPr>
              <a:t>Mozer</a:t>
            </a:r>
            <a:r>
              <a:rPr lang="en-GB" dirty="0">
                <a:solidFill>
                  <a:srgbClr val="FF0000"/>
                </a:solidFill>
              </a:rPr>
              <a:t>, M.C., </a:t>
            </a:r>
            <a:r>
              <a:rPr lang="en-GB" dirty="0" err="1">
                <a:solidFill>
                  <a:srgbClr val="FF0000"/>
                </a:solidFill>
              </a:rPr>
              <a:t>Hasha</a:t>
            </a:r>
            <a:r>
              <a:rPr lang="en-GB" dirty="0">
                <a:solidFill>
                  <a:srgbClr val="FF0000"/>
                </a:solidFill>
              </a:rPr>
              <a:t>, R. and Flanagan, J.L. </a:t>
            </a:r>
            <a:r>
              <a:rPr lang="en-GB" dirty="0">
                <a:solidFill>
                  <a:srgbClr val="00B050"/>
                </a:solidFill>
              </a:rPr>
              <a:t>Room service, AI-style.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IEEE intelligent systems, </a:t>
            </a:r>
            <a:r>
              <a:rPr lang="en-GB" dirty="0">
                <a:solidFill>
                  <a:srgbClr val="7030A0"/>
                </a:solidFill>
              </a:rPr>
              <a:t>14 (2</a:t>
            </a:r>
            <a:r>
              <a:rPr lang="en-GB" dirty="0" smtClean="0">
                <a:solidFill>
                  <a:srgbClr val="7030A0"/>
                </a:solidFill>
              </a:rPr>
              <a:t>), </a:t>
            </a:r>
            <a:r>
              <a:rPr lang="en-GB" dirty="0">
                <a:solidFill>
                  <a:srgbClr val="7030A0"/>
                </a:solidFill>
              </a:rPr>
              <a:t>8-19.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31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By the end of the session you’ll be able to…</a:t>
            </a:r>
          </a:p>
        </p:txBody>
      </p:sp>
      <p:sp useBgFill="1"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GB" dirty="0" smtClean="0"/>
              <a:t>Source relevant information for your project proposal and presentation</a:t>
            </a:r>
          </a:p>
          <a:p>
            <a:pPr>
              <a:buFont typeface="Wingdings 2" pitchFamily="18" charset="2"/>
              <a:buNone/>
            </a:pPr>
            <a:r>
              <a:rPr lang="en-GB" dirty="0" smtClean="0"/>
              <a:t>Find journal articles for up to date research  </a:t>
            </a:r>
          </a:p>
          <a:p>
            <a:pPr>
              <a:buFont typeface="Wingdings 2" pitchFamily="18" charset="2"/>
              <a:buNone/>
            </a:pPr>
            <a:r>
              <a:rPr lang="en-GB" dirty="0" smtClean="0"/>
              <a:t>Locate market research and industry news</a:t>
            </a:r>
          </a:p>
          <a:p>
            <a:pPr>
              <a:buFont typeface="Wingdings 2" pitchFamily="18" charset="2"/>
              <a:buNone/>
            </a:pPr>
            <a:r>
              <a:rPr lang="en-GB" dirty="0" smtClean="0"/>
              <a:t>Reference your sources correctly</a:t>
            </a:r>
          </a:p>
          <a:p>
            <a:pPr>
              <a:buFont typeface="Wingdings 2" pitchFamily="18" charset="2"/>
              <a:buNone/>
            </a:pPr>
            <a:endParaRPr lang="en-GB" dirty="0" smtClean="0"/>
          </a:p>
          <a:p>
            <a:pPr>
              <a:buFont typeface="Wingdings 2" pitchFamily="18" charset="2"/>
              <a:buNone/>
            </a:pPr>
            <a:r>
              <a:rPr lang="en-GB" dirty="0" smtClean="0"/>
              <a:t>	…. to get better marks on your project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100" name="Picture 3" descr="j0424656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4365104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52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Referencing e-journals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Authors. Title. Journal or magazine name, Volume (Issue), Pages. </a:t>
            </a:r>
            <a:r>
              <a:rPr lang="en-GB" dirty="0" smtClean="0">
                <a:solidFill>
                  <a:srgbClr val="B818AD"/>
                </a:solidFill>
              </a:rPr>
              <a:t>Date retrieved: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C000"/>
                </a:solidFill>
              </a:rPr>
              <a:t>URL.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  <a:r>
              <a:rPr lang="en-GB" dirty="0"/>
              <a:t>:  </a:t>
            </a:r>
          </a:p>
          <a:p>
            <a:pPr marL="0" indent="0">
              <a:buNone/>
            </a:pPr>
            <a:r>
              <a:rPr lang="en-GB" sz="2800" dirty="0"/>
              <a:t>1. Hirsh, H., </a:t>
            </a:r>
            <a:r>
              <a:rPr lang="en-GB" sz="2800" dirty="0" err="1"/>
              <a:t>Coen</a:t>
            </a:r>
            <a:r>
              <a:rPr lang="en-GB" sz="2800" dirty="0"/>
              <a:t>, M.H., </a:t>
            </a:r>
            <a:r>
              <a:rPr lang="en-GB" sz="2800" dirty="0" err="1"/>
              <a:t>Mozer</a:t>
            </a:r>
            <a:r>
              <a:rPr lang="en-GB" sz="2800" dirty="0"/>
              <a:t>, M.C., </a:t>
            </a:r>
            <a:r>
              <a:rPr lang="en-GB" sz="2800" dirty="0" err="1"/>
              <a:t>Hasha</a:t>
            </a:r>
            <a:r>
              <a:rPr lang="en-GB" sz="2800" dirty="0"/>
              <a:t>, R. and Flanagan, J.L. Room service, AI-style. IEEE intelligent systems, 14 (2), 8-19</a:t>
            </a:r>
            <a:r>
              <a:rPr lang="en-GB" sz="2800" dirty="0" smtClean="0"/>
              <a:t>. </a:t>
            </a:r>
            <a:r>
              <a:rPr lang="en-GB" sz="2800" dirty="0" smtClean="0">
                <a:solidFill>
                  <a:srgbClr val="B818AD"/>
                </a:solidFill>
              </a:rPr>
              <a:t>Retrieved February 12, 2014</a:t>
            </a:r>
            <a:r>
              <a:rPr lang="en-GB" sz="2800" dirty="0">
                <a:solidFill>
                  <a:srgbClr val="B818AD"/>
                </a:solidFill>
              </a:rPr>
              <a:t>: </a:t>
            </a:r>
            <a:r>
              <a:rPr lang="en-GB" sz="2000" dirty="0">
                <a:solidFill>
                  <a:srgbClr val="FFC000"/>
                </a:solidFill>
              </a:rPr>
              <a:t>http://ieeexplore.ieee.org/xpl/login.jsp?tp=&amp;</a:t>
            </a:r>
            <a:r>
              <a:rPr lang="en-GB" sz="2000" dirty="0" smtClean="0">
                <a:solidFill>
                  <a:srgbClr val="FFC000"/>
                </a:solidFill>
              </a:rPr>
              <a:t>arnumber=757622&amp;url=http%3A%2F%2Fieeexplore.ieee.org%2Fxpls%2Fabs_all.jsp%3Farnumber%3D757622.</a:t>
            </a:r>
            <a:endParaRPr lang="en-GB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11202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600" dirty="0" smtClean="0"/>
              <a:t>Think about </a:t>
            </a:r>
            <a:r>
              <a:rPr lang="en-US" sz="3600" dirty="0" smtClean="0">
                <a:solidFill>
                  <a:srgbClr val="990033"/>
                </a:solidFill>
              </a:rPr>
              <a:t>terminology / keywords</a:t>
            </a:r>
          </a:p>
          <a:p>
            <a:pPr>
              <a:buFont typeface="Wingdings 2" pitchFamily="18" charset="2"/>
              <a:buNone/>
            </a:pPr>
            <a:r>
              <a:rPr lang="en-US" sz="3600" dirty="0" smtClean="0"/>
              <a:t>Search </a:t>
            </a:r>
            <a:r>
              <a:rPr lang="en-US" sz="3600" dirty="0" err="1" smtClean="0">
                <a:solidFill>
                  <a:srgbClr val="990033"/>
                </a:solidFill>
              </a:rPr>
              <a:t>ArticleSearch</a:t>
            </a:r>
            <a:r>
              <a:rPr lang="en-US" sz="3600" dirty="0" smtClean="0">
                <a:solidFill>
                  <a:srgbClr val="990033"/>
                </a:solidFill>
              </a:rPr>
              <a:t> </a:t>
            </a:r>
            <a:r>
              <a:rPr lang="en-US" sz="3600" dirty="0" smtClean="0"/>
              <a:t>for finding online journal articles quickly</a:t>
            </a:r>
          </a:p>
          <a:p>
            <a:pPr>
              <a:buFont typeface="Wingdings 2" pitchFamily="18" charset="2"/>
              <a:buNone/>
            </a:pPr>
            <a:r>
              <a:rPr lang="en-US" sz="3600" dirty="0" smtClean="0"/>
              <a:t>Search </a:t>
            </a:r>
            <a:r>
              <a:rPr lang="en-US" sz="3600" dirty="0" smtClean="0">
                <a:solidFill>
                  <a:srgbClr val="990033"/>
                </a:solidFill>
              </a:rPr>
              <a:t>databases </a:t>
            </a:r>
            <a:r>
              <a:rPr lang="en-US" sz="3600" dirty="0" smtClean="0"/>
              <a:t>such as </a:t>
            </a:r>
            <a:r>
              <a:rPr lang="en-US" sz="3600" dirty="0" smtClean="0">
                <a:solidFill>
                  <a:srgbClr val="990033"/>
                </a:solidFill>
              </a:rPr>
              <a:t>Mintel &amp; Keynote </a:t>
            </a:r>
            <a:r>
              <a:rPr lang="en-US" sz="3600" dirty="0" smtClean="0"/>
              <a:t>for more market research &amp; business news</a:t>
            </a:r>
            <a:endParaRPr lang="en-US" sz="3600" dirty="0"/>
          </a:p>
          <a:p>
            <a:pPr>
              <a:buFont typeface="Wingdings 2" pitchFamily="18" charset="2"/>
              <a:buNone/>
            </a:pPr>
            <a:r>
              <a:rPr lang="en-US" sz="3600" dirty="0" smtClean="0">
                <a:solidFill>
                  <a:srgbClr val="990033"/>
                </a:solidFill>
              </a:rPr>
              <a:t>	</a:t>
            </a:r>
            <a:r>
              <a:rPr lang="en-US" sz="3600" dirty="0"/>
              <a:t>	</a:t>
            </a:r>
            <a:r>
              <a:rPr lang="en-US" sz="3600" dirty="0" smtClean="0"/>
              <a:t>		… </a:t>
            </a:r>
            <a:r>
              <a:rPr lang="en-US" sz="3600" dirty="0" smtClean="0">
                <a:solidFill>
                  <a:srgbClr val="990033"/>
                </a:solidFill>
              </a:rPr>
              <a:t>reference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 smtClean="0"/>
              <a:t>your sources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96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k a librarian Sept 201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1" y="3645024"/>
            <a:ext cx="3975464" cy="2981598"/>
          </a:xfr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18" y="1509358"/>
            <a:ext cx="3169777" cy="23675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5600824" y="1772817"/>
            <a:ext cx="2218932" cy="1840633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solidFill>
                  <a:srgbClr val="000000"/>
                </a:solidFill>
              </a:rPr>
              <a:t>Pop in to the Library!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3986" y="4140366"/>
            <a:ext cx="2592288" cy="2016224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solidFill>
                  <a:srgbClr val="000000"/>
                </a:solidFill>
              </a:rPr>
              <a:t>Ask questions via chat!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3206" y="1916831"/>
            <a:ext cx="3672408" cy="1433159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 err="1">
                <a:solidFill>
                  <a:srgbClr val="000000"/>
                </a:solidFill>
              </a:rPr>
              <a:t>LibrarySearch</a:t>
            </a:r>
            <a:r>
              <a:rPr lang="en-GB" sz="4000" dirty="0">
                <a:solidFill>
                  <a:srgbClr val="000000"/>
                </a:solidFill>
              </a:rPr>
              <a:t> FAQs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87970" y="4318706"/>
            <a:ext cx="3608812" cy="1840633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 err="1">
                <a:solidFill>
                  <a:srgbClr val="000000"/>
                </a:solidFill>
              </a:rPr>
              <a:t>CardiffUniLib</a:t>
            </a:r>
            <a:endParaRPr lang="en-GB" sz="40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4000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4000" dirty="0">
                <a:solidFill>
                  <a:srgbClr val="000000"/>
                </a:solidFill>
              </a:rPr>
              <a:t> channel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" t="21920" r="73264" b="69727"/>
          <a:stretch/>
        </p:blipFill>
        <p:spPr bwMode="auto">
          <a:xfrm>
            <a:off x="446678" y="589042"/>
            <a:ext cx="3818936" cy="92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0971" y="81210"/>
            <a:ext cx="1981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6000" dirty="0">
                <a:solidFill>
                  <a:srgbClr val="990033"/>
                </a:solidFill>
              </a:rPr>
              <a:t>Help!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22002" r="88813" b="71549"/>
          <a:stretch/>
        </p:blipFill>
        <p:spPr bwMode="auto">
          <a:xfrm>
            <a:off x="5861859" y="4881055"/>
            <a:ext cx="1533096" cy="74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1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Researching </a:t>
            </a:r>
            <a:r>
              <a:rPr lang="en-GB" dirty="0"/>
              <a:t>Y</a:t>
            </a:r>
            <a:r>
              <a:rPr lang="en-GB" dirty="0" smtClean="0"/>
              <a:t>our Project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5" t="12560" r="18537"/>
          <a:stretch/>
        </p:blipFill>
        <p:spPr>
          <a:xfrm>
            <a:off x="827584" y="1268760"/>
            <a:ext cx="2016224" cy="3306426"/>
          </a:xfrm>
        </p:spPr>
      </p:pic>
      <p:sp>
        <p:nvSpPr>
          <p:cNvPr id="5" name="TextBox 4"/>
          <p:cNvSpPr txBox="1"/>
          <p:nvPr/>
        </p:nvSpPr>
        <p:spPr>
          <a:xfrm>
            <a:off x="3059832" y="1268760"/>
            <a:ext cx="4824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Business strategy </a:t>
            </a:r>
            <a:r>
              <a:rPr lang="en-GB" sz="2800" dirty="0" smtClean="0">
                <a:solidFill>
                  <a:srgbClr val="FF0000"/>
                </a:solidFill>
              </a:rPr>
              <a:t>books</a:t>
            </a:r>
            <a:r>
              <a:rPr lang="en-GB" sz="2800" dirty="0" smtClean="0"/>
              <a:t> available in the Lifelong Learning Collection in Senghennydd Library and </a:t>
            </a:r>
            <a:r>
              <a:rPr lang="en-GB" sz="2800" dirty="0" err="1" smtClean="0"/>
              <a:t>Aberconway</a:t>
            </a:r>
            <a:r>
              <a:rPr lang="en-GB" sz="2800" dirty="0" smtClean="0"/>
              <a:t> Library…</a:t>
            </a: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5" t="12879" r="13071"/>
          <a:stretch/>
        </p:blipFill>
        <p:spPr>
          <a:xfrm>
            <a:off x="2126411" y="3933056"/>
            <a:ext cx="2015345" cy="2549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2040" y="3933056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 &amp; don’t forget 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e-books</a:t>
            </a:r>
            <a:r>
              <a:rPr lang="en-GB" sz="2800" dirty="0" smtClean="0"/>
              <a:t> – they’re available 24/7!</a:t>
            </a:r>
            <a:endParaRPr lang="en-GB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2" t="9648" r="24243"/>
          <a:stretch/>
        </p:blipFill>
        <p:spPr>
          <a:xfrm>
            <a:off x="467544" y="3717032"/>
            <a:ext cx="1656184" cy="25050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9113" y="5589240"/>
            <a:ext cx="4465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6"/>
              </a:rPr>
              <a:t>http</a:t>
            </a:r>
            <a:r>
              <a:rPr lang="en-GB" sz="2800" dirty="0" smtClean="0">
                <a:hlinkClick r:id="rId6"/>
              </a:rPr>
              <a:t>://librarysearch.cf.ac.uk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66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en-GB" sz="3600" dirty="0" smtClean="0"/>
              <a:t>What are journal articles </a:t>
            </a:r>
            <a:br>
              <a:rPr lang="en-GB" sz="3600" dirty="0" smtClean="0"/>
            </a:br>
            <a:r>
              <a:rPr lang="en-GB" sz="3600" dirty="0" smtClean="0"/>
              <a:t>and why use them?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865010"/>
            <a:ext cx="4835525" cy="44210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GB" sz="3200" dirty="0" smtClean="0"/>
              <a:t>For research which is:</a:t>
            </a:r>
          </a:p>
          <a:p>
            <a:r>
              <a:rPr lang="en-GB" sz="3200" dirty="0" smtClean="0"/>
              <a:t>Up-to-date</a:t>
            </a:r>
          </a:p>
          <a:p>
            <a:r>
              <a:rPr lang="en-GB" sz="3200" dirty="0" smtClean="0"/>
              <a:t>In-depth</a:t>
            </a:r>
          </a:p>
          <a:p>
            <a:r>
              <a:rPr lang="en-GB" sz="3200" dirty="0" smtClean="0"/>
              <a:t>Academic quality</a:t>
            </a:r>
          </a:p>
          <a:p>
            <a:pPr marL="0" indent="0">
              <a:buNone/>
            </a:pPr>
            <a:r>
              <a:rPr lang="en-GB" sz="3200" dirty="0" smtClean="0"/>
              <a:t>…to produce more substantial work which receives better marks!</a:t>
            </a:r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www.bbc.co.uk/programmes/p01h1bsf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148" name="Picture 5" descr="j0408997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1628775"/>
            <a:ext cx="3074988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50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j04393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2627313" y="1340768"/>
            <a:ext cx="4897015" cy="1368425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832" y="1341438"/>
            <a:ext cx="5832475" cy="15113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z="3600" dirty="0" smtClean="0">
                <a:solidFill>
                  <a:schemeClr val="bg1"/>
                </a:solidFill>
              </a:rPr>
              <a:t>Tip One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z="3600" dirty="0" smtClean="0">
                <a:solidFill>
                  <a:schemeClr val="bg1"/>
                </a:solidFill>
              </a:rPr>
              <a:t>Clever keywords</a:t>
            </a:r>
          </a:p>
        </p:txBody>
      </p:sp>
    </p:spTree>
    <p:extLst>
      <p:ext uri="{BB962C8B-B14F-4D97-AF65-F5344CB8AC3E}">
        <p14:creationId xmlns:p14="http://schemas.microsoft.com/office/powerpoint/2010/main" val="23310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620713"/>
            <a:ext cx="7704856" cy="47783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800" dirty="0">
                <a:solidFill>
                  <a:schemeClr val="accent2"/>
                </a:solidFill>
                <a:latin typeface="+mj-lt"/>
              </a:rPr>
              <a:t>Topic</a:t>
            </a:r>
            <a:r>
              <a:rPr lang="en-GB" sz="2800" dirty="0" smtClean="0">
                <a:solidFill>
                  <a:schemeClr val="accent2"/>
                </a:solidFill>
                <a:latin typeface="+mj-lt"/>
              </a:rPr>
              <a:t>:  Designing a website…</a:t>
            </a:r>
            <a:endParaRPr lang="en-GB" sz="28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800" dirty="0">
                <a:solidFill>
                  <a:schemeClr val="accent2"/>
                </a:solidFill>
                <a:latin typeface="Comic Sans MS" pitchFamily="66" charset="0"/>
              </a:rPr>
              <a:t>				</a:t>
            </a:r>
            <a:endParaRPr lang="en-GB" sz="800" u="sng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800" dirty="0">
                <a:latin typeface="Comic Sans MS" pitchFamily="66" charset="0"/>
              </a:rPr>
              <a:t>							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800" dirty="0">
                <a:latin typeface="Comic Sans MS" pitchFamily="66" charset="0"/>
              </a:rPr>
              <a:t>													   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800" dirty="0">
                <a:latin typeface="Comic Sans MS" pitchFamily="66" charset="0"/>
              </a:rPr>
              <a:t>				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800" dirty="0"/>
              <a:t>						</a:t>
            </a:r>
          </a:p>
        </p:txBody>
      </p:sp>
      <p:graphicFrame>
        <p:nvGraphicFramePr>
          <p:cNvPr id="128083" name="Group 8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5546463"/>
              </p:ext>
            </p:extLst>
          </p:nvPr>
        </p:nvGraphicFramePr>
        <p:xfrm>
          <a:off x="468313" y="1557338"/>
          <a:ext cx="8023225" cy="3988118"/>
        </p:xfrm>
        <a:graphic>
          <a:graphicData uri="http://schemas.openxmlformats.org/drawingml/2006/table">
            <a:tbl>
              <a:tblPr/>
              <a:tblGrid>
                <a:gridCol w="2070100"/>
                <a:gridCol w="1754187"/>
                <a:gridCol w="2235200"/>
                <a:gridCol w="1963738"/>
              </a:tblGrid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Equivalent terms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Equivalent terms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Broader / related terms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Narrower / related terms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4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 site design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 page layout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 development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 design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Graphic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 experience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Web accessibility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Assistive technologies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text-to-speech software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text-to-Braille 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 up 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HTML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Metadata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Dreamweaver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6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83301193"/>
              </p:ext>
            </p:extLst>
          </p:nvPr>
        </p:nvGraphicFramePr>
        <p:xfrm>
          <a:off x="1403648" y="1124744"/>
          <a:ext cx="6696744" cy="449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6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03088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691680" y="2528887"/>
            <a:ext cx="6120680" cy="2916337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92274" y="2708274"/>
            <a:ext cx="6336110" cy="288096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z="3600" dirty="0" smtClean="0">
                <a:solidFill>
                  <a:schemeClr val="bg1"/>
                </a:solidFill>
              </a:rPr>
              <a:t>	Tip Two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z="3600" dirty="0" smtClean="0">
                <a:solidFill>
                  <a:schemeClr val="bg1"/>
                </a:solidFill>
              </a:rPr>
              <a:t>	Finding online journal articles 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on </a:t>
            </a:r>
            <a:r>
              <a:rPr lang="en-GB" sz="3600" dirty="0" err="1" smtClean="0">
                <a:solidFill>
                  <a:schemeClr val="bg1"/>
                </a:solidFill>
              </a:rPr>
              <a:t>ArticleSearch</a:t>
            </a:r>
            <a:endParaRPr lang="en-GB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ArticleSearch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9" r="27699" b="53259"/>
          <a:stretch/>
        </p:blipFill>
        <p:spPr bwMode="auto">
          <a:xfrm>
            <a:off x="323528" y="1628800"/>
            <a:ext cx="8553425" cy="2313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9942" y="3844083"/>
            <a:ext cx="74028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solidFill>
                  <a:srgbClr val="000000"/>
                </a:solidFill>
              </a:rPr>
              <a:t>A </a:t>
            </a:r>
            <a:r>
              <a:rPr lang="en-GB" sz="3200" dirty="0" smtClean="0">
                <a:solidFill>
                  <a:srgbClr val="000000"/>
                </a:solidFill>
              </a:rPr>
              <a:t>simple </a:t>
            </a:r>
            <a:r>
              <a:rPr lang="en-GB" sz="3200" dirty="0">
                <a:solidFill>
                  <a:srgbClr val="000000"/>
                </a:solidFill>
              </a:rPr>
              <a:t>way to find some online journal articles…. it doesn’t cover all the online journals in the library collection but it is a quick and easy starting </a:t>
            </a:r>
            <a:r>
              <a:rPr lang="en-GB" sz="3200" dirty="0" smtClean="0">
                <a:solidFill>
                  <a:srgbClr val="000000"/>
                </a:solidFill>
              </a:rPr>
              <a:t>point: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solidFill>
                  <a:srgbClr val="000000"/>
                </a:solidFill>
                <a:hlinkClick r:id="rId4"/>
              </a:rPr>
              <a:t>http://</a:t>
            </a:r>
            <a:r>
              <a:rPr lang="en-GB" sz="3200" dirty="0" smtClean="0">
                <a:solidFill>
                  <a:srgbClr val="000000"/>
                </a:solidFill>
                <a:hlinkClick r:id="rId4"/>
              </a:rPr>
              <a:t>librarysearch.cf.ac.uk</a:t>
            </a:r>
            <a:endParaRPr lang="en-GB" sz="3200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32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3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RV PPT Master">
  <a:themeElements>
    <a:clrScheme name="INSRV PP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RV PP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SRV PP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RV PPT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RV PPT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RV PPT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RV PPT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RV PPT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RV PPT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RV PPT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RV PPT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RV PPT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RV PPT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RV PPT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865</Words>
  <Application>Microsoft Office PowerPoint</Application>
  <PresentationFormat>On-screen Show (4:3)</PresentationFormat>
  <Paragraphs>155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INSRV PPT Master</vt:lpstr>
      <vt:lpstr> Finding information for your project</vt:lpstr>
      <vt:lpstr>By the end of the session you’ll be able to…</vt:lpstr>
      <vt:lpstr>Researching Your Project</vt:lpstr>
      <vt:lpstr>What are journal articles  and why use them?  </vt:lpstr>
      <vt:lpstr>PowerPoint Presentation</vt:lpstr>
      <vt:lpstr>PowerPoint Presentation</vt:lpstr>
      <vt:lpstr>PowerPoint Presentation</vt:lpstr>
      <vt:lpstr>PowerPoint Presentation</vt:lpstr>
      <vt:lpstr>What is ArticleSearch?</vt:lpstr>
      <vt:lpstr>PowerPoint Presentation</vt:lpstr>
      <vt:lpstr>What are research databases?</vt:lpstr>
      <vt:lpstr>Market Research Databases</vt:lpstr>
      <vt:lpstr>PowerPoint Presentation</vt:lpstr>
      <vt:lpstr>PowerPoint Presentation</vt:lpstr>
      <vt:lpstr>Why reference?</vt:lpstr>
      <vt:lpstr>PowerPoint Presentation</vt:lpstr>
      <vt:lpstr>PowerPoint Presentation</vt:lpstr>
      <vt:lpstr>Referencing Books</vt:lpstr>
      <vt:lpstr>Referencing Journal Articles</vt:lpstr>
      <vt:lpstr>Referencing e-journals</vt:lpstr>
      <vt:lpstr>Summary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information for your project</dc:title>
  <dc:creator>insrv</dc:creator>
  <cp:lastModifiedBy>insrv</cp:lastModifiedBy>
  <cp:revision>33</cp:revision>
  <cp:lastPrinted>2014-02-12T23:42:39Z</cp:lastPrinted>
  <dcterms:created xsi:type="dcterms:W3CDTF">2014-02-06T18:47:25Z</dcterms:created>
  <dcterms:modified xsi:type="dcterms:W3CDTF">2014-02-13T10:46:08Z</dcterms:modified>
</cp:coreProperties>
</file>