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61" r:id="rId3"/>
    <p:sldId id="262" r:id="rId4"/>
    <p:sldId id="263" r:id="rId5"/>
    <p:sldId id="268" r:id="rId6"/>
    <p:sldId id="269" r:id="rId7"/>
    <p:sldId id="258" r:id="rId8"/>
    <p:sldId id="267" r:id="rId9"/>
    <p:sldId id="274" r:id="rId10"/>
    <p:sldId id="275" r:id="rId11"/>
    <p:sldId id="272" r:id="rId12"/>
    <p:sldId id="270" r:id="rId13"/>
    <p:sldId id="264" r:id="rId14"/>
    <p:sldId id="265" r:id="rId15"/>
    <p:sldId id="26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66"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75A5B-3189-47CE-955F-B77D5328542D}" type="datetimeFigureOut">
              <a:rPr lang="en-GB" smtClean="0"/>
              <a:t>22/01/2014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EC234-4CDB-436B-ACB8-52A822BC4AF6}" type="slidenum">
              <a:rPr lang="en-GB" smtClean="0"/>
              <a:t>‹#›</a:t>
            </a:fld>
            <a:endParaRPr lang="en-GB"/>
          </a:p>
        </p:txBody>
      </p:sp>
    </p:spTree>
    <p:extLst>
      <p:ext uri="{BB962C8B-B14F-4D97-AF65-F5344CB8AC3E}">
        <p14:creationId xmlns:p14="http://schemas.microsoft.com/office/powerpoint/2010/main" val="217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56867C6-0E76-4830-BCF8-F479680AFFBF}" type="slidenum">
              <a:rPr lang="en-GB" smtClean="0"/>
              <a:pPr>
                <a:defRPr/>
              </a:pPr>
              <a:t>7</a:t>
            </a:fld>
            <a:endParaRPr lang="en-GB" dirty="0"/>
          </a:p>
        </p:txBody>
      </p:sp>
    </p:spTree>
    <p:extLst>
      <p:ext uri="{BB962C8B-B14F-4D97-AF65-F5344CB8AC3E}">
        <p14:creationId xmlns:p14="http://schemas.microsoft.com/office/powerpoint/2010/main" val="155280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eaLnBrk="1" fontAlgn="auto" hangingPunct="1">
              <a:spcBef>
                <a:spcPts val="0"/>
              </a:spcBef>
              <a:spcAft>
                <a:spcPts val="0"/>
              </a:spcAft>
              <a:defRPr/>
            </a:pPr>
            <a:r>
              <a:rPr lang="en-GB" dirty="0" smtClean="0"/>
              <a:t>Small firm scaled up</a:t>
            </a:r>
          </a:p>
          <a:p>
            <a:pPr eaLnBrk="1" fontAlgn="auto" hangingPunct="1">
              <a:spcBef>
                <a:spcPts val="0"/>
              </a:spcBef>
              <a:spcAft>
                <a:spcPts val="0"/>
              </a:spcAft>
              <a:defRPr/>
            </a:pPr>
            <a:r>
              <a:rPr lang="en-GB" dirty="0" smtClean="0"/>
              <a:t>Fundamental difference in they way they operate </a:t>
            </a:r>
          </a:p>
          <a:p>
            <a:pPr eaLnBrk="1" fontAlgn="auto" hangingPunct="1">
              <a:spcBef>
                <a:spcPts val="0"/>
              </a:spcBef>
              <a:spcAft>
                <a:spcPts val="0"/>
              </a:spcAft>
              <a:defRPr/>
            </a:pPr>
            <a:r>
              <a:rPr lang="en-GB" dirty="0" smtClean="0"/>
              <a:t>How and why a particulate small firm goes about it’s work in a particular way is to understand the owner manager</a:t>
            </a:r>
          </a:p>
          <a:p>
            <a:pPr eaLnBrk="1" fontAlgn="auto" hangingPunct="1">
              <a:spcBef>
                <a:spcPts val="0"/>
              </a:spcBef>
              <a:spcAft>
                <a:spcPts val="0"/>
              </a:spcAft>
              <a:defRPr/>
            </a:pPr>
            <a:r>
              <a:rPr lang="en-GB" dirty="0" smtClean="0"/>
              <a:t>Finance is a different being – they can not raise it in a similar way, strategically that operate in a different way, they do not have departments to the extent of larger companies (the department is someone), they make business via personal contacts</a:t>
            </a:r>
          </a:p>
          <a:p>
            <a:pPr eaLnBrk="1" fontAlgn="auto" hangingPunct="1">
              <a:spcBef>
                <a:spcPts val="0"/>
              </a:spcBef>
              <a:spcAft>
                <a:spcPts val="0"/>
              </a:spcAft>
              <a:defRPr/>
            </a:pPr>
            <a:r>
              <a:rPr lang="en-GB" dirty="0" smtClean="0"/>
              <a:t>Small firms often have a small selection of customers, therefore they are more prone to risk</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Life style</a:t>
            </a:r>
          </a:p>
          <a:p>
            <a:pPr eaLnBrk="1" fontAlgn="auto" hangingPunct="1">
              <a:spcBef>
                <a:spcPts val="0"/>
              </a:spcBef>
              <a:spcAft>
                <a:spcPts val="0"/>
              </a:spcAft>
              <a:defRPr/>
            </a:pPr>
            <a:r>
              <a:rPr lang="en-GB" dirty="0" smtClean="0"/>
              <a:t>Businesses that are primarily set up to undertake an activity of an owner manager</a:t>
            </a:r>
          </a:p>
          <a:p>
            <a:pPr eaLnBrk="1" fontAlgn="auto" hangingPunct="1">
              <a:spcBef>
                <a:spcPts val="0"/>
              </a:spcBef>
              <a:spcAft>
                <a:spcPts val="0"/>
              </a:spcAft>
              <a:defRPr/>
            </a:pPr>
            <a:r>
              <a:rPr lang="en-GB" dirty="0" smtClean="0"/>
              <a:t>Often they will fund or not quite fund a salary</a:t>
            </a:r>
          </a:p>
          <a:p>
            <a:pPr eaLnBrk="1" fontAlgn="auto" hangingPunct="1">
              <a:spcBef>
                <a:spcPts val="0"/>
              </a:spcBef>
              <a:spcAft>
                <a:spcPts val="0"/>
              </a:spcAft>
              <a:defRPr/>
            </a:pPr>
            <a:r>
              <a:rPr lang="en-GB" dirty="0" smtClean="0"/>
              <a:t>Jewellery, craft, photography – driven by a lifestyle choice</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Growth Firms</a:t>
            </a:r>
          </a:p>
          <a:p>
            <a:pPr eaLnBrk="1" fontAlgn="auto" hangingPunct="1">
              <a:spcBef>
                <a:spcPts val="0"/>
              </a:spcBef>
              <a:spcAft>
                <a:spcPts val="0"/>
              </a:spcAft>
              <a:defRPr/>
            </a:pPr>
            <a:r>
              <a:rPr lang="en-GB" dirty="0" smtClean="0"/>
              <a:t>Set up with the intention of high growth rates</a:t>
            </a:r>
          </a:p>
          <a:p>
            <a:pPr eaLnBrk="1" fontAlgn="auto" hangingPunct="1">
              <a:spcBef>
                <a:spcPts val="0"/>
              </a:spcBef>
              <a:spcAft>
                <a:spcPts val="0"/>
              </a:spcAft>
              <a:defRPr/>
            </a:pPr>
            <a:r>
              <a:rPr lang="en-GB" dirty="0" smtClean="0"/>
              <a:t>Often the entrepreneur  - but an entrepreneur does not have to be a business person (they could be a chemist)</a:t>
            </a:r>
          </a:p>
          <a:p>
            <a:pPr eaLnBrk="1" fontAlgn="auto" hangingPunct="1">
              <a:spcBef>
                <a:spcPts val="0"/>
              </a:spcBef>
              <a:spcAft>
                <a:spcPts val="0"/>
              </a:spcAft>
              <a:defRPr/>
            </a:pPr>
            <a:r>
              <a:rPr lang="en-GB" dirty="0" smtClean="0"/>
              <a:t>Visit Fast Growth 50.com</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Sole trader</a:t>
            </a:r>
          </a:p>
          <a:p>
            <a:pPr eaLnBrk="1" fontAlgn="auto" hangingPunct="1">
              <a:spcBef>
                <a:spcPts val="0"/>
              </a:spcBef>
              <a:spcAft>
                <a:spcPts val="0"/>
              </a:spcAft>
              <a:defRPr/>
            </a:pPr>
            <a:r>
              <a:rPr lang="en-GB" dirty="0" smtClean="0"/>
              <a:t>Statistics.gov.uk 73.9% of all UK firms have no employees</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Traditionally one person start-up (but can employ)</a:t>
            </a:r>
          </a:p>
          <a:p>
            <a:pPr eaLnBrk="1" fontAlgn="auto" hangingPunct="1">
              <a:spcBef>
                <a:spcPts val="0"/>
              </a:spcBef>
              <a:spcAft>
                <a:spcPts val="0"/>
              </a:spcAft>
              <a:defRPr/>
            </a:pPr>
            <a:r>
              <a:rPr lang="en-GB" dirty="0" smtClean="0"/>
              <a:t>Setting up a sole trader is simple.  All you need is the first customer.</a:t>
            </a:r>
          </a:p>
          <a:p>
            <a:pPr eaLnBrk="1" fontAlgn="auto" hangingPunct="1">
              <a:spcBef>
                <a:spcPts val="0"/>
              </a:spcBef>
              <a:spcAft>
                <a:spcPts val="0"/>
              </a:spcAft>
              <a:defRPr/>
            </a:pPr>
            <a:r>
              <a:rPr lang="en-GB" dirty="0" smtClean="0"/>
              <a:t>Accounting and auditing regulations are lower</a:t>
            </a:r>
          </a:p>
          <a:p>
            <a:pPr eaLnBrk="1" fontAlgn="auto" hangingPunct="1">
              <a:spcBef>
                <a:spcPts val="0"/>
              </a:spcBef>
              <a:spcAft>
                <a:spcPts val="0"/>
              </a:spcAft>
              <a:defRPr/>
            </a:pPr>
            <a:r>
              <a:rPr lang="en-GB" dirty="0" smtClean="0"/>
              <a:t>Personal payment of tax based upon the profits of the business</a:t>
            </a:r>
          </a:p>
          <a:p>
            <a:pPr eaLnBrk="1" fontAlgn="auto" hangingPunct="1">
              <a:spcBef>
                <a:spcPts val="0"/>
              </a:spcBef>
              <a:spcAft>
                <a:spcPts val="0"/>
              </a:spcAft>
              <a:defRPr/>
            </a:pPr>
            <a:r>
              <a:rPr lang="en-GB" dirty="0" smtClean="0"/>
              <a:t>Limitations – finance is harder to acquire &amp; personally liable for all debts of the company</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Partnerships</a:t>
            </a:r>
          </a:p>
          <a:p>
            <a:pPr eaLnBrk="1" fontAlgn="auto" hangingPunct="1">
              <a:spcBef>
                <a:spcPts val="0"/>
              </a:spcBef>
              <a:spcAft>
                <a:spcPts val="0"/>
              </a:spcAft>
              <a:defRPr/>
            </a:pPr>
            <a:r>
              <a:rPr lang="en-GB" dirty="0" smtClean="0"/>
              <a:t>Individual sole traders who pool resources</a:t>
            </a:r>
          </a:p>
          <a:p>
            <a:pPr eaLnBrk="1" fontAlgn="auto" hangingPunct="1">
              <a:spcBef>
                <a:spcPts val="0"/>
              </a:spcBef>
              <a:spcAft>
                <a:spcPts val="0"/>
              </a:spcAft>
              <a:defRPr/>
            </a:pPr>
            <a:r>
              <a:rPr lang="en-GB" dirty="0" smtClean="0"/>
              <a:t>There is a need for a partnership agreement</a:t>
            </a:r>
          </a:p>
          <a:p>
            <a:pPr eaLnBrk="1" fontAlgn="auto" hangingPunct="1">
              <a:spcBef>
                <a:spcPts val="0"/>
              </a:spcBef>
              <a:spcAft>
                <a:spcPts val="0"/>
              </a:spcAft>
              <a:defRPr/>
            </a:pPr>
            <a:r>
              <a:rPr lang="en-GB" dirty="0" smtClean="0"/>
              <a:t>Each partner is liable for the collective debt</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r>
              <a:rPr lang="en-GB" dirty="0" smtClean="0"/>
              <a:t>Limited companies</a:t>
            </a:r>
          </a:p>
          <a:p>
            <a:pPr eaLnBrk="1" fontAlgn="auto" hangingPunct="1">
              <a:spcBef>
                <a:spcPts val="0"/>
              </a:spcBef>
              <a:spcAft>
                <a:spcPts val="0"/>
              </a:spcAft>
              <a:defRPr/>
            </a:pPr>
            <a:r>
              <a:rPr lang="en-GB" dirty="0" smtClean="0"/>
              <a:t>A legal entity in its own right</a:t>
            </a:r>
          </a:p>
          <a:p>
            <a:pPr eaLnBrk="1" fontAlgn="auto" hangingPunct="1">
              <a:spcBef>
                <a:spcPts val="0"/>
              </a:spcBef>
              <a:spcAft>
                <a:spcPts val="0"/>
              </a:spcAft>
              <a:defRPr/>
            </a:pPr>
            <a:r>
              <a:rPr lang="en-GB" dirty="0" smtClean="0"/>
              <a:t>There is a separation between owners (shareholders), managers and the company.  </a:t>
            </a:r>
          </a:p>
          <a:p>
            <a:pPr eaLnBrk="1" fontAlgn="auto" hangingPunct="1">
              <a:spcBef>
                <a:spcPts val="0"/>
              </a:spcBef>
              <a:spcAft>
                <a:spcPts val="0"/>
              </a:spcAft>
              <a:defRPr/>
            </a:pPr>
            <a:r>
              <a:rPr lang="en-GB" dirty="0" smtClean="0"/>
              <a:t>The company itself can sue and can sue</a:t>
            </a:r>
          </a:p>
          <a:p>
            <a:pPr eaLnBrk="1" fontAlgn="auto" hangingPunct="1">
              <a:spcBef>
                <a:spcPts val="0"/>
              </a:spcBef>
              <a:spcAft>
                <a:spcPts val="0"/>
              </a:spcAft>
              <a:defRPr/>
            </a:pPr>
            <a:r>
              <a:rPr lang="en-GB" dirty="0" smtClean="0"/>
              <a:t>The company can enter contracts</a:t>
            </a:r>
          </a:p>
          <a:p>
            <a:pPr eaLnBrk="1" fontAlgn="auto" hangingPunct="1">
              <a:spcBef>
                <a:spcPts val="0"/>
              </a:spcBef>
              <a:spcAft>
                <a:spcPts val="0"/>
              </a:spcAft>
              <a:defRPr/>
            </a:pPr>
            <a:r>
              <a:rPr lang="en-GB" dirty="0" smtClean="0"/>
              <a:t>Due to separation - liability is limited to the amount of capital placed in by the shareholder (personally they are not liable)</a:t>
            </a:r>
          </a:p>
          <a:p>
            <a:pPr eaLnBrk="1" fontAlgn="auto" hangingPunct="1">
              <a:spcBef>
                <a:spcPts val="0"/>
              </a:spcBef>
              <a:spcAft>
                <a:spcPts val="0"/>
              </a:spcAft>
              <a:defRPr/>
            </a:pPr>
            <a:r>
              <a:rPr lang="en-GB" dirty="0" smtClean="0"/>
              <a:t>Tax is dealt with via corporation tax</a:t>
            </a:r>
          </a:p>
          <a:p>
            <a:pPr eaLnBrk="1" fontAlgn="auto" hangingPunct="1">
              <a:spcBef>
                <a:spcPts val="0"/>
              </a:spcBef>
              <a:spcAft>
                <a:spcPts val="0"/>
              </a:spcAft>
              <a:defRPr/>
            </a:pPr>
            <a:r>
              <a:rPr lang="en-GB" dirty="0" smtClean="0"/>
              <a:t>Increased regulation – completion of yearly accounts and registration  via Company's House</a:t>
            </a:r>
          </a:p>
          <a:p>
            <a:pPr eaLnBrk="1" fontAlgn="auto" hangingPunct="1">
              <a:spcBef>
                <a:spcPts val="0"/>
              </a:spcBef>
              <a:spcAft>
                <a:spcPts val="0"/>
              </a:spcAft>
              <a:defRPr/>
            </a:pPr>
            <a:r>
              <a:rPr lang="en-GB" dirty="0" smtClean="0"/>
              <a:t>To set one up Google, ‘Company Registration Agent’ or visit the Companies House Website</a:t>
            </a:r>
          </a:p>
          <a:p>
            <a:pPr eaLnBrk="1" fontAlgn="auto" hangingPunct="1">
              <a:spcBef>
                <a:spcPts val="0"/>
              </a:spcBef>
              <a:spcAft>
                <a:spcPts val="0"/>
              </a:spcAft>
              <a:defRPr/>
            </a:pPr>
            <a:endParaRPr lang="en-GB" dirty="0" smtClean="0"/>
          </a:p>
          <a:p>
            <a:pPr eaLnBrk="1" fontAlgn="auto" hangingPunct="1">
              <a:spcBef>
                <a:spcPts val="0"/>
              </a:spcBef>
              <a:spcAft>
                <a:spcPts val="0"/>
              </a:spcAft>
              <a:defRPr/>
            </a:pPr>
            <a:endParaRPr lang="en-GB" dirty="0" smtClean="0"/>
          </a:p>
          <a:p>
            <a:pPr eaLnBrk="1" fontAlgn="auto" hangingPunct="1">
              <a:spcBef>
                <a:spcPts val="0"/>
              </a:spcBef>
              <a:spcAft>
                <a:spcPts val="0"/>
              </a:spcAft>
              <a:defRPr/>
            </a:pPr>
            <a:endParaRPr lang="en-GB" dirty="0" smtClean="0"/>
          </a:p>
          <a:p>
            <a:pPr eaLnBrk="1" fontAlgn="auto" hangingPunct="1">
              <a:spcBef>
                <a:spcPts val="0"/>
              </a:spcBef>
              <a:spcAft>
                <a:spcPts val="0"/>
              </a:spcAft>
              <a:defRPr/>
            </a:pPr>
            <a:endParaRPr lang="en-GB" dirty="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016F90-EE2E-46F7-9099-39BFFA309CDE}" type="slidenum">
              <a:rPr lang="en-GB" smtClean="0"/>
              <a:pPr fontAlgn="base">
                <a:spcBef>
                  <a:spcPct val="0"/>
                </a:spcBef>
                <a:spcAft>
                  <a:spcPct val="0"/>
                </a:spcAft>
                <a:defRPr/>
              </a:pPr>
              <a:t>8</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22/01/2014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43494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22/01/2014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8726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22/01/2014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04829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7835156" y="7144"/>
            <a:ext cx="1296144"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979712" y="332656"/>
            <a:ext cx="7011888" cy="828327"/>
          </a:xfrm>
          <a:noFill/>
        </p:spPr>
        <p:txBody>
          <a:bodyPr/>
          <a:lstStyle>
            <a:lvl1pPr algn="l">
              <a:defRPr>
                <a:solidFill>
                  <a:schemeClr val="tx1"/>
                </a:solidFill>
                <a:effectLst>
                  <a:outerShdw blurRad="50800" dist="25400" dir="2700000" algn="tl" rotWithShape="0">
                    <a:prstClr val="black">
                      <a:alpha val="40000"/>
                    </a:prstClr>
                  </a:outerShdw>
                </a:effectLst>
              </a:defRPr>
            </a:lvl1pPr>
          </a:lstStyle>
          <a:p>
            <a:r>
              <a:rPr lang="en-US" smtClean="0"/>
              <a:t>Click to edit Master title style</a:t>
            </a:r>
            <a:endParaRPr lang="en-GB" dirty="0"/>
          </a:p>
        </p:txBody>
      </p:sp>
      <p:sp>
        <p:nvSpPr>
          <p:cNvPr id="3" name="Subtitle 2"/>
          <p:cNvSpPr>
            <a:spLocks noGrp="1"/>
          </p:cNvSpPr>
          <p:nvPr>
            <p:ph type="subTitle" idx="1"/>
          </p:nvPr>
        </p:nvSpPr>
        <p:spPr>
          <a:xfrm>
            <a:off x="1979712" y="1196752"/>
            <a:ext cx="6984776" cy="479648"/>
          </a:xfrm>
        </p:spPr>
        <p:txBody>
          <a:bodyPr>
            <a:noAutofit/>
          </a:bodyPr>
          <a:lstStyle>
            <a:lvl1pPr marL="0" indent="0" algn="l">
              <a:buNone/>
              <a:defRPr sz="2400">
                <a:solidFill>
                  <a:srgbClr val="FF1713"/>
                </a:solidFill>
                <a:effectLst>
                  <a:outerShdw blurRad="50800" dist="127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grpSp>
        <p:nvGrpSpPr>
          <p:cNvPr id="6" name="Group 5"/>
          <p:cNvGrpSpPr>
            <a:grpSpLocks/>
          </p:cNvGrpSpPr>
          <p:nvPr userDrawn="1"/>
        </p:nvGrpSpPr>
        <p:grpSpPr bwMode="auto">
          <a:xfrm>
            <a:off x="0" y="2636912"/>
            <a:ext cx="9180512" cy="3553698"/>
            <a:chOff x="-6" y="3399"/>
            <a:chExt cx="12197" cy="4253"/>
          </a:xfrm>
          <a:effectLst/>
        </p:grpSpPr>
        <p:grpSp>
          <p:nvGrpSpPr>
            <p:cNvPr id="7" name="Group 6"/>
            <p:cNvGrpSpPr>
              <a:grpSpLocks/>
            </p:cNvGrpSpPr>
            <p:nvPr userDrawn="1"/>
          </p:nvGrpSpPr>
          <p:grpSpPr bwMode="auto">
            <a:xfrm>
              <a:off x="-6" y="3717"/>
              <a:ext cx="12189" cy="3550"/>
              <a:chOff x="18" y="7468"/>
              <a:chExt cx="12189" cy="3550"/>
            </a:xfrm>
          </p:grpSpPr>
          <p:sp>
            <p:nvSpPr>
              <p:cNvPr id="14" name="Freeform 13"/>
              <p:cNvSpPr>
                <a:spLocks/>
              </p:cNvSpPr>
              <p:nvPr userDrawn="1"/>
            </p:nvSpPr>
            <p:spPr bwMode="auto">
              <a:xfrm>
                <a:off x="18" y="7837"/>
                <a:ext cx="7132" cy="2863"/>
              </a:xfrm>
              <a:custGeom>
                <a:avLst/>
                <a:gdLst/>
                <a:ahLst/>
                <a:cxnLst>
                  <a:cxn ang="0">
                    <a:pos x="0" y="0"/>
                  </a:cxn>
                  <a:cxn ang="0">
                    <a:pos x="17" y="2863"/>
                  </a:cxn>
                  <a:cxn ang="0">
                    <a:pos x="7132" y="2578"/>
                  </a:cxn>
                  <a:cxn ang="0">
                    <a:pos x="7132" y="200"/>
                  </a:cxn>
                  <a:cxn ang="0">
                    <a:pos x="0" y="0"/>
                  </a:cxn>
                </a:cxnLst>
                <a:rect l="0" t="0" r="r" b="b"/>
                <a:pathLst>
                  <a:path w="7132" h="2863">
                    <a:moveTo>
                      <a:pt x="0" y="0"/>
                    </a:moveTo>
                    <a:lnTo>
                      <a:pt x="17" y="2863"/>
                    </a:lnTo>
                    <a:lnTo>
                      <a:pt x="7132" y="2578"/>
                    </a:lnTo>
                    <a:lnTo>
                      <a:pt x="7132" y="200"/>
                    </a:lnTo>
                    <a:lnTo>
                      <a:pt x="0" y="0"/>
                    </a:lnTo>
                    <a:close/>
                  </a:path>
                </a:pathLst>
              </a:custGeom>
              <a:solidFill>
                <a:schemeClr val="bg1">
                  <a:lumMod val="95000"/>
                  <a:alpha val="5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5" name="Freeform 14"/>
              <p:cNvSpPr>
                <a:spLocks/>
              </p:cNvSpPr>
              <p:nvPr userDrawn="1"/>
            </p:nvSpPr>
            <p:spPr bwMode="auto">
              <a:xfrm>
                <a:off x="7150" y="7468"/>
                <a:ext cx="3466" cy="3550"/>
              </a:xfrm>
              <a:custGeom>
                <a:avLst/>
                <a:gdLst/>
                <a:ahLst/>
                <a:cxnLst>
                  <a:cxn ang="0">
                    <a:pos x="0" y="569"/>
                  </a:cxn>
                  <a:cxn ang="0">
                    <a:pos x="0" y="2930"/>
                  </a:cxn>
                  <a:cxn ang="0">
                    <a:pos x="3466" y="3550"/>
                  </a:cxn>
                  <a:cxn ang="0">
                    <a:pos x="3466" y="0"/>
                  </a:cxn>
                  <a:cxn ang="0">
                    <a:pos x="0" y="569"/>
                  </a:cxn>
                </a:cxnLst>
                <a:rect l="0" t="0" r="r" b="b"/>
                <a:pathLst>
                  <a:path w="3466" h="3550">
                    <a:moveTo>
                      <a:pt x="0" y="569"/>
                    </a:moveTo>
                    <a:lnTo>
                      <a:pt x="0" y="2930"/>
                    </a:lnTo>
                    <a:lnTo>
                      <a:pt x="3466" y="3550"/>
                    </a:lnTo>
                    <a:lnTo>
                      <a:pt x="3466" y="0"/>
                    </a:lnTo>
                    <a:lnTo>
                      <a:pt x="0" y="569"/>
                    </a:lnTo>
                    <a:close/>
                  </a:path>
                </a:pathLst>
              </a:custGeom>
              <a:solidFill>
                <a:schemeClr val="tx2">
                  <a:lumMod val="40000"/>
                  <a:lumOff val="60000"/>
                  <a:alpha val="5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6" name="Freeform 15"/>
              <p:cNvSpPr>
                <a:spLocks/>
              </p:cNvSpPr>
              <p:nvPr userDrawn="1"/>
            </p:nvSpPr>
            <p:spPr bwMode="auto">
              <a:xfrm>
                <a:off x="10616" y="7468"/>
                <a:ext cx="1591" cy="3550"/>
              </a:xfrm>
              <a:custGeom>
                <a:avLst/>
                <a:gdLst/>
                <a:ahLst/>
                <a:cxnLst>
                  <a:cxn ang="0">
                    <a:pos x="0" y="0"/>
                  </a:cxn>
                  <a:cxn ang="0">
                    <a:pos x="0" y="3550"/>
                  </a:cxn>
                  <a:cxn ang="0">
                    <a:pos x="1591" y="2746"/>
                  </a:cxn>
                  <a:cxn ang="0">
                    <a:pos x="1591" y="737"/>
                  </a:cxn>
                  <a:cxn ang="0">
                    <a:pos x="0" y="0"/>
                  </a:cxn>
                </a:cxnLst>
                <a:rect l="0" t="0" r="r" b="b"/>
                <a:pathLst>
                  <a:path w="1591" h="3550">
                    <a:moveTo>
                      <a:pt x="0" y="0"/>
                    </a:moveTo>
                    <a:lnTo>
                      <a:pt x="0" y="3550"/>
                    </a:lnTo>
                    <a:lnTo>
                      <a:pt x="1591" y="2746"/>
                    </a:lnTo>
                    <a:lnTo>
                      <a:pt x="1591" y="737"/>
                    </a:lnTo>
                    <a:lnTo>
                      <a:pt x="0" y="0"/>
                    </a:lnTo>
                    <a:close/>
                  </a:path>
                </a:pathLst>
              </a:custGeom>
              <a:solidFill>
                <a:schemeClr val="tx2">
                  <a:lumMod val="60000"/>
                  <a:lumOff val="40000"/>
                  <a:alpha val="5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grpSp>
        <p:sp>
          <p:nvSpPr>
            <p:cNvPr id="8" name="Freeform 7"/>
            <p:cNvSpPr>
              <a:spLocks/>
            </p:cNvSpPr>
            <p:nvPr userDrawn="1"/>
          </p:nvSpPr>
          <p:spPr bwMode="auto">
            <a:xfrm>
              <a:off x="8071" y="4069"/>
              <a:ext cx="4120" cy="2913"/>
            </a:xfrm>
            <a:custGeom>
              <a:avLst/>
              <a:gdLst/>
              <a:ahLst/>
              <a:cxnLst>
                <a:cxn ang="0">
                  <a:pos x="1" y="251"/>
                </a:cxn>
                <a:cxn ang="0">
                  <a:pos x="0" y="2662"/>
                </a:cxn>
                <a:cxn ang="0">
                  <a:pos x="4120" y="2913"/>
                </a:cxn>
                <a:cxn ang="0">
                  <a:pos x="4120" y="0"/>
                </a:cxn>
                <a:cxn ang="0">
                  <a:pos x="1" y="251"/>
                </a:cxn>
              </a:cxnLst>
              <a:rect l="0" t="0" r="r" b="b"/>
              <a:pathLst>
                <a:path w="4120" h="2913">
                  <a:moveTo>
                    <a:pt x="1" y="251"/>
                  </a:moveTo>
                  <a:lnTo>
                    <a:pt x="0" y="2662"/>
                  </a:lnTo>
                  <a:lnTo>
                    <a:pt x="4120" y="2913"/>
                  </a:lnTo>
                  <a:lnTo>
                    <a:pt x="4120" y="0"/>
                  </a:lnTo>
                  <a:lnTo>
                    <a:pt x="1" y="251"/>
                  </a:lnTo>
                  <a:close/>
                </a:path>
              </a:pathLst>
            </a:custGeom>
            <a:solidFill>
              <a:schemeClr val="tx2">
                <a:lumMod val="60000"/>
                <a:lumOff val="4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9" name="Freeform 8"/>
            <p:cNvSpPr>
              <a:spLocks/>
            </p:cNvSpPr>
            <p:nvPr userDrawn="1"/>
          </p:nvSpPr>
          <p:spPr bwMode="auto">
            <a:xfrm>
              <a:off x="4104" y="3399"/>
              <a:ext cx="3985" cy="4236"/>
            </a:xfrm>
            <a:custGeom>
              <a:avLst/>
              <a:gdLst/>
              <a:ahLst/>
              <a:cxnLst>
                <a:cxn ang="0">
                  <a:pos x="0" y="0"/>
                </a:cxn>
                <a:cxn ang="0">
                  <a:pos x="0" y="4236"/>
                </a:cxn>
                <a:cxn ang="0">
                  <a:pos x="3985" y="3349"/>
                </a:cxn>
                <a:cxn ang="0">
                  <a:pos x="3985" y="921"/>
                </a:cxn>
                <a:cxn ang="0">
                  <a:pos x="0" y="0"/>
                </a:cxn>
              </a:cxnLst>
              <a:rect l="0" t="0" r="r" b="b"/>
              <a:pathLst>
                <a:path w="3985" h="4236">
                  <a:moveTo>
                    <a:pt x="0" y="0"/>
                  </a:moveTo>
                  <a:lnTo>
                    <a:pt x="0" y="4236"/>
                  </a:lnTo>
                  <a:lnTo>
                    <a:pt x="3985" y="3349"/>
                  </a:lnTo>
                  <a:lnTo>
                    <a:pt x="3985" y="921"/>
                  </a:lnTo>
                  <a:lnTo>
                    <a:pt x="0" y="0"/>
                  </a:lnTo>
                  <a:close/>
                </a:path>
              </a:pathLst>
            </a:custGeom>
            <a:solidFill>
              <a:schemeClr val="tx2">
                <a:lumMod val="60000"/>
                <a:lumOff val="4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0" name="Freeform 9"/>
            <p:cNvSpPr>
              <a:spLocks/>
            </p:cNvSpPr>
            <p:nvPr userDrawn="1"/>
          </p:nvSpPr>
          <p:spPr bwMode="auto">
            <a:xfrm>
              <a:off x="18" y="3399"/>
              <a:ext cx="4086" cy="4253"/>
            </a:xfrm>
            <a:custGeom>
              <a:avLst/>
              <a:gdLst/>
              <a:ahLst/>
              <a:cxnLst>
                <a:cxn ang="0">
                  <a:pos x="4086" y="0"/>
                </a:cxn>
                <a:cxn ang="0">
                  <a:pos x="4084" y="4253"/>
                </a:cxn>
                <a:cxn ang="0">
                  <a:pos x="0" y="3198"/>
                </a:cxn>
                <a:cxn ang="0">
                  <a:pos x="0" y="1072"/>
                </a:cxn>
                <a:cxn ang="0">
                  <a:pos x="4086" y="0"/>
                </a:cxn>
              </a:cxnLst>
              <a:rect l="0" t="0" r="r" b="b"/>
              <a:pathLst>
                <a:path w="4086" h="4253">
                  <a:moveTo>
                    <a:pt x="4086" y="0"/>
                  </a:moveTo>
                  <a:lnTo>
                    <a:pt x="4084" y="4253"/>
                  </a:lnTo>
                  <a:lnTo>
                    <a:pt x="0" y="3198"/>
                  </a:lnTo>
                  <a:lnTo>
                    <a:pt x="0" y="1072"/>
                  </a:lnTo>
                  <a:lnTo>
                    <a:pt x="4086" y="0"/>
                  </a:lnTo>
                  <a:close/>
                </a:path>
              </a:pathLst>
            </a:custGeom>
            <a:solidFill>
              <a:schemeClr val="tx2">
                <a:lumMod val="40000"/>
                <a:lumOff val="6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1" name="Freeform 10"/>
            <p:cNvSpPr>
              <a:spLocks/>
            </p:cNvSpPr>
            <p:nvPr userDrawn="1"/>
          </p:nvSpPr>
          <p:spPr bwMode="auto">
            <a:xfrm>
              <a:off x="17" y="3617"/>
              <a:ext cx="2076" cy="3851"/>
            </a:xfrm>
            <a:custGeom>
              <a:avLst/>
              <a:gdLst/>
              <a:ahLst/>
              <a:cxnLst>
                <a:cxn ang="0">
                  <a:pos x="0" y="921"/>
                </a:cxn>
                <a:cxn ang="0">
                  <a:pos x="2060" y="0"/>
                </a:cxn>
                <a:cxn ang="0">
                  <a:pos x="2076" y="3851"/>
                </a:cxn>
                <a:cxn ang="0">
                  <a:pos x="0" y="2981"/>
                </a:cxn>
                <a:cxn ang="0">
                  <a:pos x="0" y="921"/>
                </a:cxn>
              </a:cxnLst>
              <a:rect l="0" t="0" r="r" b="b"/>
              <a:pathLst>
                <a:path w="2076" h="3851">
                  <a:moveTo>
                    <a:pt x="0" y="921"/>
                  </a:moveTo>
                  <a:lnTo>
                    <a:pt x="2060" y="0"/>
                  </a:lnTo>
                  <a:lnTo>
                    <a:pt x="2076" y="3851"/>
                  </a:lnTo>
                  <a:lnTo>
                    <a:pt x="0" y="2981"/>
                  </a:lnTo>
                  <a:lnTo>
                    <a:pt x="0" y="921"/>
                  </a:lnTo>
                  <a:close/>
                </a:path>
              </a:pathLst>
            </a:custGeom>
            <a:solidFill>
              <a:schemeClr val="tx2">
                <a:lumMod val="60000"/>
                <a:lumOff val="40000"/>
                <a:alpha val="7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2" name="Freeform 11"/>
            <p:cNvSpPr>
              <a:spLocks/>
            </p:cNvSpPr>
            <p:nvPr userDrawn="1"/>
          </p:nvSpPr>
          <p:spPr bwMode="auto">
            <a:xfrm>
              <a:off x="2077" y="3617"/>
              <a:ext cx="6011" cy="3835"/>
            </a:xfrm>
            <a:custGeom>
              <a:avLst/>
              <a:gdLst/>
              <a:ahLst/>
              <a:cxnLst>
                <a:cxn ang="0">
                  <a:pos x="0" y="0"/>
                </a:cxn>
                <a:cxn ang="0">
                  <a:pos x="17" y="3835"/>
                </a:cxn>
                <a:cxn ang="0">
                  <a:pos x="6011" y="2629"/>
                </a:cxn>
                <a:cxn ang="0">
                  <a:pos x="6011" y="1239"/>
                </a:cxn>
                <a:cxn ang="0">
                  <a:pos x="0" y="0"/>
                </a:cxn>
              </a:cxnLst>
              <a:rect l="0" t="0" r="r" b="b"/>
              <a:pathLst>
                <a:path w="6011" h="3835">
                  <a:moveTo>
                    <a:pt x="0" y="0"/>
                  </a:moveTo>
                  <a:lnTo>
                    <a:pt x="17" y="3835"/>
                  </a:lnTo>
                  <a:lnTo>
                    <a:pt x="6011" y="2629"/>
                  </a:lnTo>
                  <a:lnTo>
                    <a:pt x="6011" y="1239"/>
                  </a:lnTo>
                  <a:lnTo>
                    <a:pt x="0" y="0"/>
                  </a:lnTo>
                  <a:close/>
                </a:path>
              </a:pathLst>
            </a:custGeom>
            <a:solidFill>
              <a:srgbClr val="C6D9F1">
                <a:alpha val="69804"/>
              </a:srgb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sp>
          <p:nvSpPr>
            <p:cNvPr id="13" name="Freeform 12"/>
            <p:cNvSpPr>
              <a:spLocks/>
            </p:cNvSpPr>
            <p:nvPr userDrawn="1"/>
          </p:nvSpPr>
          <p:spPr bwMode="auto">
            <a:xfrm>
              <a:off x="8088" y="3835"/>
              <a:ext cx="4102" cy="3432"/>
            </a:xfrm>
            <a:custGeom>
              <a:avLst/>
              <a:gdLst/>
              <a:ahLst/>
              <a:cxnLst>
                <a:cxn ang="0">
                  <a:pos x="0" y="1038"/>
                </a:cxn>
                <a:cxn ang="0">
                  <a:pos x="0" y="2411"/>
                </a:cxn>
                <a:cxn ang="0">
                  <a:pos x="4102" y="3432"/>
                </a:cxn>
                <a:cxn ang="0">
                  <a:pos x="4102" y="0"/>
                </a:cxn>
                <a:cxn ang="0">
                  <a:pos x="0" y="1038"/>
                </a:cxn>
              </a:cxnLst>
              <a:rect l="0" t="0" r="r" b="b"/>
              <a:pathLst>
                <a:path w="4102" h="3432">
                  <a:moveTo>
                    <a:pt x="0" y="1038"/>
                  </a:moveTo>
                  <a:lnTo>
                    <a:pt x="0" y="2411"/>
                  </a:lnTo>
                  <a:lnTo>
                    <a:pt x="4102" y="3432"/>
                  </a:lnTo>
                  <a:lnTo>
                    <a:pt x="4102" y="0"/>
                  </a:lnTo>
                  <a:lnTo>
                    <a:pt x="0" y="1038"/>
                  </a:lnTo>
                  <a:close/>
                </a:path>
              </a:pathLst>
            </a:custGeom>
            <a:solidFill>
              <a:schemeClr val="accent1">
                <a:lumMod val="20000"/>
                <a:lumOff val="80000"/>
                <a:alpha val="70000"/>
              </a:schemeClr>
            </a:solidFill>
            <a:ln w="3175">
              <a:noFill/>
              <a:round/>
              <a:headEnd/>
              <a:tailEnd/>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endParaRPr lang="en-GB"/>
            </a:p>
          </p:txBody>
        </p:sp>
      </p:gr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20" y="188639"/>
            <a:ext cx="1709542" cy="1584175"/>
          </a:xfrm>
          <a:prstGeom prst="rect">
            <a:avLst/>
          </a:prstGeom>
        </p:spPr>
      </p:pic>
      <p:sp>
        <p:nvSpPr>
          <p:cNvPr id="23" name="Text Placeholder 22"/>
          <p:cNvSpPr>
            <a:spLocks noGrp="1"/>
          </p:cNvSpPr>
          <p:nvPr>
            <p:ph type="body" sz="quarter" idx="10" hasCustomPrompt="1"/>
          </p:nvPr>
        </p:nvSpPr>
        <p:spPr>
          <a:xfrm>
            <a:off x="1979613" y="4149080"/>
            <a:ext cx="6985000" cy="647700"/>
          </a:xfrm>
        </p:spPr>
        <p:txBody>
          <a:bodyPr/>
          <a:lstStyle>
            <a:lvl1pPr marL="0" indent="0" algn="r">
              <a:buNone/>
              <a:defRPr>
                <a:effectLst>
                  <a:outerShdw blurRad="50800" dist="25400" dir="2700000" algn="tl" rotWithShape="0">
                    <a:prstClr val="black">
                      <a:alpha val="40000"/>
                    </a:prstClr>
                  </a:outerShdw>
                </a:effectLst>
              </a:defRPr>
            </a:lvl1pPr>
          </a:lstStyle>
          <a:p>
            <a:pPr lvl="0"/>
            <a:r>
              <a:rPr lang="en-US" dirty="0" smtClean="0"/>
              <a:t>Click to edit Date</a:t>
            </a:r>
          </a:p>
        </p:txBody>
      </p:sp>
      <p:sp>
        <p:nvSpPr>
          <p:cNvPr id="25" name="Text Placeholder 24"/>
          <p:cNvSpPr>
            <a:spLocks noGrp="1"/>
          </p:cNvSpPr>
          <p:nvPr>
            <p:ph type="body" sz="quarter" idx="11" hasCustomPrompt="1"/>
          </p:nvPr>
        </p:nvSpPr>
        <p:spPr>
          <a:xfrm>
            <a:off x="2051050" y="6194974"/>
            <a:ext cx="6913563" cy="416073"/>
          </a:xfrm>
        </p:spPr>
        <p:txBody>
          <a:bodyPr>
            <a:normAutofit/>
          </a:bodyPr>
          <a:lstStyle>
            <a:lvl1pPr marL="0" indent="0" algn="r">
              <a:buNone/>
              <a:defRPr sz="2400" baseline="0">
                <a:solidFill>
                  <a:srgbClr val="009BF8"/>
                </a:solidFill>
                <a:effectLst>
                  <a:outerShdw blurRad="50800" dist="12700" dir="2700000" algn="tl" rotWithShape="0">
                    <a:prstClr val="black">
                      <a:alpha val="40000"/>
                    </a:prstClr>
                  </a:outerShdw>
                </a:effectLst>
              </a:defRPr>
            </a:lvl1pPr>
          </a:lstStyle>
          <a:p>
            <a:pPr lvl="0"/>
            <a:r>
              <a:rPr lang="en-US" dirty="0" smtClean="0"/>
              <a:t>Click to edit Week # and session</a:t>
            </a:r>
          </a:p>
        </p:txBody>
      </p:sp>
    </p:spTree>
    <p:extLst>
      <p:ext uri="{BB962C8B-B14F-4D97-AF65-F5344CB8AC3E}">
        <p14:creationId xmlns:p14="http://schemas.microsoft.com/office/powerpoint/2010/main" val="3901694950"/>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22/01/2014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4269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408C74-91C9-47F9-A3C0-A10AF0DB7338}" type="datetimeFigureOut">
              <a:rPr lang="en-GB" smtClean="0"/>
              <a:t>22/01/2014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44500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0408C74-91C9-47F9-A3C0-A10AF0DB7338}" type="datetimeFigureOut">
              <a:rPr lang="en-GB" smtClean="0"/>
              <a:t>22/01/2014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85444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0408C74-91C9-47F9-A3C0-A10AF0DB7338}" type="datetimeFigureOut">
              <a:rPr lang="en-GB" smtClean="0"/>
              <a:t>22/01/2014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93634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0408C74-91C9-47F9-A3C0-A10AF0DB7338}" type="datetimeFigureOut">
              <a:rPr lang="en-GB" smtClean="0"/>
              <a:t>22/01/2014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39522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08C74-91C9-47F9-A3C0-A10AF0DB7338}" type="datetimeFigureOut">
              <a:rPr lang="en-GB" smtClean="0"/>
              <a:t>22/01/2014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68045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08C74-91C9-47F9-A3C0-A10AF0DB7338}" type="datetimeFigureOut">
              <a:rPr lang="en-GB" smtClean="0"/>
              <a:t>22/01/2014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427940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08C74-91C9-47F9-A3C0-A10AF0DB7338}" type="datetimeFigureOut">
              <a:rPr lang="en-GB" smtClean="0"/>
              <a:t>22/01/2014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50954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08C74-91C9-47F9-A3C0-A10AF0DB7338}" type="datetimeFigureOut">
              <a:rPr lang="en-GB" smtClean="0"/>
              <a:t>22/01/2014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1794A-6ED1-4B78-AF9B-19A1FC2BED44}" type="slidenum">
              <a:rPr lang="en-GB" smtClean="0"/>
              <a:t>‹#›</a:t>
            </a:fld>
            <a:endParaRPr lang="en-GB"/>
          </a:p>
        </p:txBody>
      </p:sp>
    </p:spTree>
    <p:extLst>
      <p:ext uri="{BB962C8B-B14F-4D97-AF65-F5344CB8AC3E}">
        <p14:creationId xmlns:p14="http://schemas.microsoft.com/office/powerpoint/2010/main" val="3703669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6376" y="0"/>
            <a:ext cx="1187624"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ctrTitle"/>
          </p:nvPr>
        </p:nvSpPr>
        <p:spPr/>
        <p:txBody>
          <a:bodyPr>
            <a:normAutofit/>
          </a:bodyPr>
          <a:lstStyle/>
          <a:p>
            <a:r>
              <a:rPr lang="en-GB" sz="4000" dirty="0" smtClean="0"/>
              <a:t>Setting up </a:t>
            </a:r>
            <a:r>
              <a:rPr lang="en-GB" sz="4000" dirty="0" smtClean="0">
                <a:solidFill>
                  <a:srgbClr val="FF0000"/>
                </a:solidFill>
              </a:rPr>
              <a:t>your</a:t>
            </a:r>
            <a:r>
              <a:rPr lang="en-GB" sz="4000" dirty="0" smtClean="0"/>
              <a:t> SME</a:t>
            </a:r>
            <a:endParaRPr lang="en-GB" sz="4000" dirty="0"/>
          </a:p>
        </p:txBody>
      </p:sp>
      <p:sp>
        <p:nvSpPr>
          <p:cNvPr id="6" name="Subtitle 5"/>
          <p:cNvSpPr>
            <a:spLocks noGrp="1"/>
          </p:cNvSpPr>
          <p:nvPr>
            <p:ph type="subTitle" idx="1"/>
          </p:nvPr>
        </p:nvSpPr>
        <p:spPr/>
        <p:txBody>
          <a:bodyPr/>
          <a:lstStyle/>
          <a:p>
            <a:r>
              <a:rPr lang="en-GB" dirty="0" smtClean="0"/>
              <a:t>Vince Knight and Neil Coles</a:t>
            </a:r>
            <a:endParaRPr lang="en-GB" dirty="0"/>
          </a:p>
        </p:txBody>
      </p:sp>
      <p:sp>
        <p:nvSpPr>
          <p:cNvPr id="7" name="Text Placeholder 6"/>
          <p:cNvSpPr>
            <a:spLocks noGrp="1"/>
          </p:cNvSpPr>
          <p:nvPr>
            <p:ph type="body" sz="quarter" idx="10"/>
          </p:nvPr>
        </p:nvSpPr>
        <p:spPr/>
        <p:txBody>
          <a:bodyPr>
            <a:noAutofit/>
          </a:bodyPr>
          <a:lstStyle/>
          <a:p>
            <a:pPr>
              <a:spcAft>
                <a:spcPts val="0"/>
              </a:spcAft>
            </a:pPr>
            <a:r>
              <a:rPr lang="en-GB" sz="3200" dirty="0" smtClean="0"/>
              <a:t>Thursday </a:t>
            </a:r>
            <a:r>
              <a:rPr lang="en-GB" sz="3200" dirty="0" smtClean="0"/>
              <a:t>30</a:t>
            </a:r>
            <a:r>
              <a:rPr lang="en-GB" sz="3200" baseline="30000" dirty="0" smtClean="0"/>
              <a:t>th</a:t>
            </a:r>
            <a:r>
              <a:rPr lang="en-GB" sz="3200" dirty="0" smtClean="0"/>
              <a:t> January 2014</a:t>
            </a:r>
            <a:endParaRPr lang="en-GB" sz="3200" dirty="0"/>
          </a:p>
        </p:txBody>
      </p:sp>
      <p:sp>
        <p:nvSpPr>
          <p:cNvPr id="8" name="Text Placeholder 7"/>
          <p:cNvSpPr>
            <a:spLocks noGrp="1"/>
          </p:cNvSpPr>
          <p:nvPr>
            <p:ph type="body" sz="quarter" idx="11"/>
          </p:nvPr>
        </p:nvSpPr>
        <p:spPr/>
        <p:txBody>
          <a:bodyPr>
            <a:normAutofit fontScale="92500" lnSpcReduction="10000"/>
          </a:bodyPr>
          <a:lstStyle/>
          <a:p>
            <a:r>
              <a:rPr lang="en-GB" dirty="0" smtClean="0"/>
              <a:t>Week </a:t>
            </a:r>
            <a:r>
              <a:rPr lang="en-GB" dirty="0"/>
              <a:t>1</a:t>
            </a:r>
            <a:endParaRPr lang="en-GB" dirty="0"/>
          </a:p>
        </p:txBody>
      </p:sp>
    </p:spTree>
    <p:extLst>
      <p:ext uri="{BB962C8B-B14F-4D97-AF65-F5344CB8AC3E}">
        <p14:creationId xmlns:p14="http://schemas.microsoft.com/office/powerpoint/2010/main" val="98527711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GB" sz="2800" dirty="0" smtClean="0"/>
              <a:t>Sole | Partnership | </a:t>
            </a:r>
            <a:r>
              <a:rPr lang="en-GB" sz="2800" dirty="0" smtClean="0">
                <a:solidFill>
                  <a:srgbClr val="C00000"/>
                </a:solidFill>
              </a:rPr>
              <a:t>Ltd</a:t>
            </a:r>
            <a:r>
              <a:rPr lang="en-GB" sz="2800" dirty="0" smtClean="0"/>
              <a:t> | LLP | CIC</a:t>
            </a:r>
            <a:endParaRPr lang="en-GB" sz="2800" dirty="0"/>
          </a:p>
        </p:txBody>
      </p:sp>
      <p:sp>
        <p:nvSpPr>
          <p:cNvPr id="3" name="Content Placeholder 2"/>
          <p:cNvSpPr>
            <a:spLocks noGrp="1"/>
          </p:cNvSpPr>
          <p:nvPr>
            <p:ph idx="1"/>
          </p:nvPr>
        </p:nvSpPr>
        <p:spPr>
          <a:xfrm>
            <a:off x="179512" y="764704"/>
            <a:ext cx="8964488" cy="5760640"/>
          </a:xfrm>
        </p:spPr>
        <p:txBody>
          <a:bodyPr>
            <a:noAutofit/>
          </a:bodyPr>
          <a:lstStyle/>
          <a:p>
            <a:pPr marL="0" indent="0">
              <a:buNone/>
            </a:pPr>
            <a:r>
              <a:rPr lang="en-GB" sz="2400" b="1" dirty="0" smtClean="0">
                <a:solidFill>
                  <a:srgbClr val="C00000"/>
                </a:solidFill>
              </a:rPr>
              <a:t>Setting </a:t>
            </a:r>
            <a:r>
              <a:rPr lang="en-GB" sz="2400" b="1" dirty="0">
                <a:solidFill>
                  <a:srgbClr val="C00000"/>
                </a:solidFill>
              </a:rPr>
              <a:t>up a limited company </a:t>
            </a:r>
          </a:p>
          <a:p>
            <a:r>
              <a:rPr lang="en-GB" sz="2400" dirty="0"/>
              <a:t>The biggest difference between limited company status and sole trader or partnership status is that a limited company is treated as a separate entity from its owners, with its own legal existence. </a:t>
            </a:r>
            <a:br>
              <a:rPr lang="en-GB" sz="2400" dirty="0"/>
            </a:br>
            <a:endParaRPr lang="en-GB" sz="2400" dirty="0"/>
          </a:p>
          <a:p>
            <a:r>
              <a:rPr lang="en-GB" sz="2400" dirty="0"/>
              <a:t>Shareholders (or members) of the company can be individuals or other companies. They are not liable for the debts of the company unless they have given personal guarantees on, say, bank loans. </a:t>
            </a:r>
            <a:endParaRPr lang="en-GB" sz="2400" dirty="0" smtClean="0"/>
          </a:p>
          <a:p>
            <a:pPr marL="0" indent="0">
              <a:buNone/>
            </a:pPr>
            <a:endParaRPr lang="en-GB" sz="2000" dirty="0" smtClean="0">
              <a:solidFill>
                <a:srgbClr val="C00000"/>
              </a:solidFill>
            </a:endParaRPr>
          </a:p>
          <a:p>
            <a:pPr marL="0" indent="0">
              <a:buNone/>
            </a:pPr>
            <a:endParaRPr lang="en-GB" sz="2000" dirty="0" smtClean="0">
              <a:solidFill>
                <a:srgbClr val="C00000"/>
              </a:solidFill>
            </a:endParaRPr>
          </a:p>
          <a:p>
            <a:pPr marL="0" indent="0">
              <a:buNone/>
            </a:pPr>
            <a:r>
              <a:rPr lang="en-GB" sz="2000" b="1" dirty="0" smtClean="0"/>
              <a:t>Limited </a:t>
            </a:r>
            <a:r>
              <a:rPr lang="en-GB" sz="2000" b="1" dirty="0"/>
              <a:t>Liability Partnership (LLP) </a:t>
            </a:r>
          </a:p>
          <a:p>
            <a:r>
              <a:rPr lang="en-GB" sz="2000" dirty="0"/>
              <a:t>An LLP is really a hybrid of a partnership and a limited company. </a:t>
            </a:r>
            <a:endParaRPr lang="en-GB" sz="2000" dirty="0" smtClean="0"/>
          </a:p>
          <a:p>
            <a:pPr marL="0" indent="0">
              <a:buNone/>
            </a:pPr>
            <a:endParaRPr lang="en-GB" sz="2000" dirty="0"/>
          </a:p>
          <a:p>
            <a:pPr marL="0" indent="0">
              <a:buNone/>
            </a:pPr>
            <a:r>
              <a:rPr lang="en-GB" sz="2000" b="1" dirty="0" smtClean="0"/>
              <a:t>Community </a:t>
            </a:r>
            <a:r>
              <a:rPr lang="en-GB" sz="2000" b="1" dirty="0"/>
              <a:t>Interest Company (CIC) </a:t>
            </a:r>
          </a:p>
          <a:p>
            <a:r>
              <a:rPr lang="en-GB" sz="2000" dirty="0"/>
              <a:t>This is essentially a limited company, whose primary objectives are social or for community benefit rather than profit making</a:t>
            </a:r>
            <a:r>
              <a:rPr lang="en-GB" sz="2000" dirty="0" smtClean="0"/>
              <a:t>.</a:t>
            </a:r>
          </a:p>
          <a:p>
            <a:endParaRPr lang="en-GB" sz="1800" dirty="0"/>
          </a:p>
          <a:p>
            <a:endParaRPr lang="en-GB" sz="1800" dirty="0" smtClean="0"/>
          </a:p>
          <a:p>
            <a:endParaRPr lang="en-GB" sz="1800" dirty="0"/>
          </a:p>
        </p:txBody>
      </p:sp>
    </p:spTree>
    <p:extLst>
      <p:ext uri="{BB962C8B-B14F-4D97-AF65-F5344CB8AC3E}">
        <p14:creationId xmlns:p14="http://schemas.microsoft.com/office/powerpoint/2010/main" val="218452724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2"/>
            <a:ext cx="9144000" cy="1143000"/>
          </a:xfrm>
        </p:spPr>
        <p:txBody>
          <a:bodyPr>
            <a:normAutofit/>
          </a:bodyPr>
          <a:lstStyle/>
          <a:p>
            <a:r>
              <a:rPr lang="en-GB" sz="2800" b="1" dirty="0" smtClean="0"/>
              <a:t>What are the duties and liabilities of a company director?</a:t>
            </a:r>
            <a:endParaRPr lang="en-GB" sz="2800" dirty="0"/>
          </a:p>
        </p:txBody>
      </p:sp>
      <p:sp>
        <p:nvSpPr>
          <p:cNvPr id="3" name="Content Placeholder 2"/>
          <p:cNvSpPr>
            <a:spLocks noGrp="1"/>
          </p:cNvSpPr>
          <p:nvPr>
            <p:ph idx="1"/>
          </p:nvPr>
        </p:nvSpPr>
        <p:spPr>
          <a:xfrm>
            <a:off x="107504" y="836712"/>
            <a:ext cx="8928992" cy="4525963"/>
          </a:xfrm>
        </p:spPr>
        <p:txBody>
          <a:bodyPr>
            <a:noAutofit/>
          </a:bodyPr>
          <a:lstStyle/>
          <a:p>
            <a:pPr marL="0" indent="0">
              <a:buNone/>
            </a:pPr>
            <a:r>
              <a:rPr lang="en-GB" sz="2000" dirty="0"/>
              <a:t>In order for a limited company to operate, its shareholders delegate the </a:t>
            </a:r>
            <a:r>
              <a:rPr lang="en-GB" sz="2000" dirty="0">
                <a:solidFill>
                  <a:srgbClr val="C00000"/>
                </a:solidFill>
              </a:rPr>
              <a:t>day-to-day management responsibility to a board of </a:t>
            </a:r>
            <a:r>
              <a:rPr lang="en-GB" sz="2000" dirty="0" smtClean="0">
                <a:solidFill>
                  <a:srgbClr val="C00000"/>
                </a:solidFill>
              </a:rPr>
              <a:t>directors.</a:t>
            </a:r>
          </a:p>
          <a:p>
            <a:pPr marL="0" indent="0">
              <a:buNone/>
            </a:pPr>
            <a:endParaRPr lang="en-GB" sz="2000" dirty="0" smtClean="0"/>
          </a:p>
          <a:p>
            <a:pPr marL="0" indent="0">
              <a:buNone/>
            </a:pPr>
            <a:r>
              <a:rPr lang="en-GB" sz="2000" dirty="0" smtClean="0">
                <a:solidFill>
                  <a:srgbClr val="C00000"/>
                </a:solidFill>
              </a:rPr>
              <a:t>Formal </a:t>
            </a:r>
            <a:r>
              <a:rPr lang="en-GB" sz="2000" dirty="0">
                <a:solidFill>
                  <a:srgbClr val="C00000"/>
                </a:solidFill>
              </a:rPr>
              <a:t>and specific powers and rules are set out in the Memorandum and Articles of Association </a:t>
            </a:r>
            <a:r>
              <a:rPr lang="en-GB" sz="2000" dirty="0"/>
              <a:t>(the constitutional documents of the company</a:t>
            </a:r>
            <a:r>
              <a:rPr lang="en-GB" sz="2000" dirty="0" smtClean="0"/>
              <a:t>).</a:t>
            </a:r>
            <a:r>
              <a:rPr lang="en-GB" sz="2000" dirty="0"/>
              <a:t/>
            </a:r>
            <a:br>
              <a:rPr lang="en-GB" sz="2000" dirty="0"/>
            </a:br>
            <a:endParaRPr lang="en-GB" sz="2000" dirty="0"/>
          </a:p>
          <a:p>
            <a:pPr marL="0" indent="0">
              <a:buNone/>
            </a:pPr>
            <a:r>
              <a:rPr lang="en-GB" sz="2000" dirty="0" smtClean="0"/>
              <a:t>Directors have a duty to promote </a:t>
            </a:r>
            <a:r>
              <a:rPr lang="en-GB" sz="2000" dirty="0"/>
              <a:t>the success of the </a:t>
            </a:r>
            <a:r>
              <a:rPr lang="en-GB" sz="2000" dirty="0" smtClean="0"/>
              <a:t>company and must </a:t>
            </a:r>
            <a:r>
              <a:rPr lang="en-GB" sz="2000" dirty="0"/>
              <a:t>consider </a:t>
            </a:r>
            <a:r>
              <a:rPr lang="en-GB" sz="2000" dirty="0">
                <a:solidFill>
                  <a:srgbClr val="C00000"/>
                </a:solidFill>
              </a:rPr>
              <a:t>all of the long-term consequences and implications </a:t>
            </a:r>
            <a:r>
              <a:rPr lang="en-GB" sz="2000" dirty="0"/>
              <a:t>of their decisions </a:t>
            </a:r>
            <a:r>
              <a:rPr lang="en-GB" sz="2000" dirty="0" smtClean="0"/>
              <a:t>considering their employees, customers, shareholders, suppliers, community, environment and </a:t>
            </a:r>
            <a:r>
              <a:rPr lang="en-GB" sz="2000" dirty="0"/>
              <a:t>company's </a:t>
            </a:r>
            <a:r>
              <a:rPr lang="en-GB" sz="2000" dirty="0" smtClean="0"/>
              <a:t>reputation</a:t>
            </a:r>
          </a:p>
          <a:p>
            <a:pPr marL="0" indent="0">
              <a:buNone/>
            </a:pPr>
            <a:endParaRPr lang="en-GB" sz="2000" dirty="0" smtClean="0"/>
          </a:p>
          <a:p>
            <a:pPr marL="0" indent="0">
              <a:buNone/>
            </a:pPr>
            <a:r>
              <a:rPr lang="en-GB" sz="2000" dirty="0" smtClean="0">
                <a:solidFill>
                  <a:srgbClr val="C00000"/>
                </a:solidFill>
              </a:rPr>
              <a:t>Act </a:t>
            </a:r>
            <a:r>
              <a:rPr lang="en-GB" sz="2000" dirty="0">
                <a:solidFill>
                  <a:srgbClr val="C00000"/>
                </a:solidFill>
              </a:rPr>
              <a:t>within their </a:t>
            </a:r>
            <a:r>
              <a:rPr lang="en-GB" sz="2000" dirty="0" smtClean="0">
                <a:solidFill>
                  <a:srgbClr val="C00000"/>
                </a:solidFill>
              </a:rPr>
              <a:t>powers and take </a:t>
            </a:r>
            <a:r>
              <a:rPr lang="en-GB" sz="2000" dirty="0">
                <a:solidFill>
                  <a:srgbClr val="C00000"/>
                </a:solidFill>
              </a:rPr>
              <a:t>responsibility for their own decisions </a:t>
            </a:r>
            <a:r>
              <a:rPr lang="en-GB" sz="2000" dirty="0"/>
              <a:t>and exercise appropriate judgement on any information that assists in reaching these decisions. </a:t>
            </a:r>
            <a:endParaRPr lang="en-GB" sz="2000" dirty="0" smtClean="0"/>
          </a:p>
          <a:p>
            <a:pPr marL="0" indent="0">
              <a:buNone/>
            </a:pPr>
            <a:endParaRPr lang="en-GB" sz="2000" dirty="0" smtClean="0">
              <a:solidFill>
                <a:srgbClr val="FF0000"/>
              </a:solidFill>
            </a:endParaRPr>
          </a:p>
          <a:p>
            <a:pPr marL="0" indent="0">
              <a:buNone/>
            </a:pPr>
            <a:r>
              <a:rPr lang="en-GB" sz="2000" dirty="0" smtClean="0">
                <a:solidFill>
                  <a:srgbClr val="C00000"/>
                </a:solidFill>
              </a:rPr>
              <a:t>Directors </a:t>
            </a:r>
            <a:r>
              <a:rPr lang="en-GB" sz="2000" dirty="0">
                <a:solidFill>
                  <a:srgbClr val="C00000"/>
                </a:solidFill>
              </a:rPr>
              <a:t>are expected to have knowledge of all areas of the business</a:t>
            </a:r>
            <a:r>
              <a:rPr lang="en-GB" sz="2000" dirty="0"/>
              <a:t>, or engage specialists to help them. </a:t>
            </a:r>
            <a:endParaRPr lang="en-GB" sz="2000" dirty="0" smtClean="0"/>
          </a:p>
          <a:p>
            <a:endParaRPr lang="en-GB" sz="1800" dirty="0"/>
          </a:p>
          <a:p>
            <a:pPr marL="0" indent="0">
              <a:buNone/>
            </a:pPr>
            <a:endParaRPr lang="en-GB" sz="1800" dirty="0"/>
          </a:p>
          <a:p>
            <a:endParaRPr lang="en-GB" sz="1800" dirty="0"/>
          </a:p>
          <a:p>
            <a:endParaRPr lang="en-GB" sz="1800" dirty="0"/>
          </a:p>
        </p:txBody>
      </p:sp>
    </p:spTree>
    <p:extLst>
      <p:ext uri="{BB962C8B-B14F-4D97-AF65-F5344CB8AC3E}">
        <p14:creationId xmlns:p14="http://schemas.microsoft.com/office/powerpoint/2010/main" val="317738049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2"/>
            <a:ext cx="9144000" cy="1143000"/>
          </a:xfrm>
        </p:spPr>
        <p:txBody>
          <a:bodyPr>
            <a:normAutofit/>
          </a:bodyPr>
          <a:lstStyle/>
          <a:p>
            <a:r>
              <a:rPr lang="en-GB" sz="2800" b="1" dirty="0" smtClean="0"/>
              <a:t>What are the duties and liabilities of a company secretary?</a:t>
            </a:r>
            <a:endParaRPr lang="en-GB" sz="2800" dirty="0"/>
          </a:p>
        </p:txBody>
      </p:sp>
      <p:sp>
        <p:nvSpPr>
          <p:cNvPr id="3" name="Content Placeholder 2"/>
          <p:cNvSpPr>
            <a:spLocks noGrp="1"/>
          </p:cNvSpPr>
          <p:nvPr>
            <p:ph idx="1"/>
          </p:nvPr>
        </p:nvSpPr>
        <p:spPr>
          <a:xfrm>
            <a:off x="251520" y="919261"/>
            <a:ext cx="8640960" cy="4525963"/>
          </a:xfrm>
        </p:spPr>
        <p:txBody>
          <a:bodyPr>
            <a:noAutofit/>
          </a:bodyPr>
          <a:lstStyle/>
          <a:p>
            <a:r>
              <a:rPr lang="en-GB" sz="2200" dirty="0" smtClean="0"/>
              <a:t>Traditionally, it has been the company secretary who has performed these vital administrative duties. However, since April 2008, private companies are no longer required to have a company </a:t>
            </a:r>
            <a:r>
              <a:rPr lang="en-GB" sz="2200" dirty="0" smtClean="0"/>
              <a:t>secretary, </a:t>
            </a:r>
            <a:r>
              <a:rPr lang="en-GB" sz="2200" u="sng" dirty="0" smtClean="0">
                <a:solidFill>
                  <a:srgbClr val="C00000"/>
                </a:solidFill>
              </a:rPr>
              <a:t>but </a:t>
            </a:r>
            <a:r>
              <a:rPr lang="en-GB" sz="2200" u="sng" dirty="0" smtClean="0">
                <a:solidFill>
                  <a:srgbClr val="C00000"/>
                </a:solidFill>
              </a:rPr>
              <a:t>for this task you must have one</a:t>
            </a:r>
            <a:r>
              <a:rPr lang="en-GB" sz="2200" dirty="0" smtClean="0">
                <a:solidFill>
                  <a:srgbClr val="FF0000"/>
                </a:solidFill>
              </a:rPr>
              <a:t>. </a:t>
            </a:r>
          </a:p>
          <a:p>
            <a:pPr marL="0" indent="0">
              <a:buNone/>
            </a:pPr>
            <a:endParaRPr lang="en-GB" sz="2200" dirty="0" smtClean="0">
              <a:solidFill>
                <a:srgbClr val="FF0000"/>
              </a:solidFill>
            </a:endParaRPr>
          </a:p>
          <a:p>
            <a:r>
              <a:rPr lang="en-GB" sz="2200" dirty="0" smtClean="0"/>
              <a:t>As </a:t>
            </a:r>
            <a:r>
              <a:rPr lang="en-GB" sz="2200" dirty="0"/>
              <a:t>an officer of the company, a company secretary will also be criminally liable, along with the </a:t>
            </a:r>
            <a:r>
              <a:rPr lang="en-GB" sz="2200" dirty="0" smtClean="0"/>
              <a:t>other directors</a:t>
            </a:r>
            <a:endParaRPr lang="en-GB" sz="2200" dirty="0"/>
          </a:p>
          <a:p>
            <a:endParaRPr lang="en-GB" sz="2200" dirty="0"/>
          </a:p>
          <a:p>
            <a:pPr marL="0" indent="0">
              <a:buNone/>
            </a:pPr>
            <a:r>
              <a:rPr lang="en-GB" sz="2200" dirty="0"/>
              <a:t>The following are </a:t>
            </a:r>
            <a:r>
              <a:rPr lang="en-GB" sz="2200" dirty="0" smtClean="0"/>
              <a:t>duties </a:t>
            </a:r>
            <a:r>
              <a:rPr lang="en-GB" sz="2200" dirty="0"/>
              <a:t>typically performed by a company secretary:</a:t>
            </a:r>
            <a:br>
              <a:rPr lang="en-GB" sz="2200" dirty="0"/>
            </a:br>
            <a:endParaRPr lang="en-GB" sz="2200" dirty="0" smtClean="0"/>
          </a:p>
          <a:p>
            <a:r>
              <a:rPr lang="en-GB" sz="2200" dirty="0" smtClean="0"/>
              <a:t>Ensuring </a:t>
            </a:r>
            <a:r>
              <a:rPr lang="en-GB" sz="2200" dirty="0"/>
              <a:t>the company complies with the company's </a:t>
            </a:r>
            <a:r>
              <a:rPr lang="en-GB" sz="2200" dirty="0" smtClean="0"/>
              <a:t>constitution</a:t>
            </a:r>
          </a:p>
          <a:p>
            <a:r>
              <a:rPr lang="en-GB" sz="2200" dirty="0" smtClean="0"/>
              <a:t>Maintaining </a:t>
            </a:r>
            <a:r>
              <a:rPr lang="en-GB" sz="2200" dirty="0"/>
              <a:t>company </a:t>
            </a:r>
            <a:r>
              <a:rPr lang="en-GB" sz="2200" dirty="0" smtClean="0"/>
              <a:t>records - </a:t>
            </a:r>
            <a:r>
              <a:rPr lang="en-GB" sz="2200" dirty="0" smtClean="0">
                <a:solidFill>
                  <a:srgbClr val="C00000"/>
                </a:solidFill>
              </a:rPr>
              <a:t>register </a:t>
            </a:r>
            <a:r>
              <a:rPr lang="en-GB" sz="2200" dirty="0">
                <a:solidFill>
                  <a:srgbClr val="C00000"/>
                </a:solidFill>
              </a:rPr>
              <a:t>of directors, </a:t>
            </a:r>
            <a:r>
              <a:rPr lang="en-GB" sz="2200" dirty="0" smtClean="0">
                <a:solidFill>
                  <a:srgbClr val="C00000"/>
                </a:solidFill>
              </a:rPr>
              <a:t>names </a:t>
            </a:r>
            <a:r>
              <a:rPr lang="en-GB" sz="2200" dirty="0">
                <a:solidFill>
                  <a:srgbClr val="C00000"/>
                </a:solidFill>
              </a:rPr>
              <a:t>and </a:t>
            </a:r>
            <a:r>
              <a:rPr lang="en-GB" sz="2200" dirty="0" smtClean="0">
                <a:solidFill>
                  <a:srgbClr val="C00000"/>
                </a:solidFill>
              </a:rPr>
              <a:t>roles</a:t>
            </a:r>
            <a:r>
              <a:rPr lang="en-GB" sz="2200" dirty="0" smtClean="0"/>
              <a:t>. </a:t>
            </a:r>
            <a:endParaRPr lang="en-GB" sz="2200" dirty="0"/>
          </a:p>
          <a:p>
            <a:r>
              <a:rPr lang="en-GB" sz="2200" dirty="0" smtClean="0">
                <a:solidFill>
                  <a:srgbClr val="C00000"/>
                </a:solidFill>
              </a:rPr>
              <a:t>Records </a:t>
            </a:r>
            <a:r>
              <a:rPr lang="en-GB" sz="2200" dirty="0">
                <a:solidFill>
                  <a:srgbClr val="C00000"/>
                </a:solidFill>
              </a:rPr>
              <a:t>of </a:t>
            </a:r>
            <a:r>
              <a:rPr lang="en-GB" sz="2200" dirty="0" smtClean="0">
                <a:solidFill>
                  <a:srgbClr val="C00000"/>
                </a:solidFill>
              </a:rPr>
              <a:t>minutes </a:t>
            </a:r>
            <a:r>
              <a:rPr lang="en-GB" sz="2200" dirty="0">
                <a:solidFill>
                  <a:srgbClr val="C00000"/>
                </a:solidFill>
              </a:rPr>
              <a:t>of general </a:t>
            </a:r>
            <a:r>
              <a:rPr lang="en-GB" sz="2200" dirty="0" smtClean="0">
                <a:solidFill>
                  <a:srgbClr val="C00000"/>
                </a:solidFill>
              </a:rPr>
              <a:t>meetings and filing an annual returns</a:t>
            </a:r>
            <a:endParaRPr lang="en-GB" sz="2200" dirty="0">
              <a:solidFill>
                <a:srgbClr val="C00000"/>
              </a:solidFill>
            </a:endParaRPr>
          </a:p>
          <a:p>
            <a:r>
              <a:rPr lang="en-GB" sz="2200" dirty="0"/>
              <a:t>Company records must be made available for </a:t>
            </a:r>
            <a:r>
              <a:rPr lang="en-GB" sz="2200" dirty="0" smtClean="0"/>
              <a:t>inspection</a:t>
            </a:r>
            <a:r>
              <a:rPr lang="en-GB" sz="2200" dirty="0"/>
              <a:t/>
            </a:r>
            <a:br>
              <a:rPr lang="en-GB" sz="2200" dirty="0"/>
            </a:br>
            <a:r>
              <a:rPr lang="en-GB" sz="2200" dirty="0"/>
              <a:t/>
            </a:r>
            <a:br>
              <a:rPr lang="en-GB" sz="2200" dirty="0"/>
            </a:br>
            <a:endParaRPr lang="en-GB" sz="2200" dirty="0"/>
          </a:p>
          <a:p>
            <a:endParaRPr lang="en-GB" sz="2200" dirty="0"/>
          </a:p>
        </p:txBody>
      </p:sp>
    </p:spTree>
    <p:extLst>
      <p:ext uri="{BB962C8B-B14F-4D97-AF65-F5344CB8AC3E}">
        <p14:creationId xmlns:p14="http://schemas.microsoft.com/office/powerpoint/2010/main" val="336534705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GB" altLang="en-US" smtClean="0">
                <a:solidFill>
                  <a:schemeClr val="bg1"/>
                </a:solidFill>
              </a:rPr>
              <a:t>Meetings</a:t>
            </a:r>
          </a:p>
        </p:txBody>
      </p:sp>
      <p:sp>
        <p:nvSpPr>
          <p:cNvPr id="3" name="Content Placeholder 2"/>
          <p:cNvSpPr>
            <a:spLocks noGrp="1"/>
          </p:cNvSpPr>
          <p:nvPr>
            <p:ph idx="1"/>
          </p:nvPr>
        </p:nvSpPr>
        <p:spPr>
          <a:xfrm>
            <a:off x="457200" y="1600200"/>
            <a:ext cx="8507413" cy="4525963"/>
          </a:xfrm>
        </p:spPr>
        <p:txBody>
          <a:bodyPr rtlCol="0">
            <a:normAutofit fontScale="92500"/>
          </a:bodyPr>
          <a:lstStyle/>
          <a:p>
            <a:pPr eaLnBrk="1" fontAlgn="auto" hangingPunct="1">
              <a:spcAft>
                <a:spcPts val="0"/>
              </a:spcAft>
              <a:buFont typeface="Arial" pitchFamily="34" charset="0"/>
              <a:buChar char="•"/>
              <a:defRPr/>
            </a:pPr>
            <a:r>
              <a:rPr lang="en-GB" dirty="0" smtClean="0">
                <a:solidFill>
                  <a:schemeClr val="bg1"/>
                </a:solidFill>
              </a:rPr>
              <a:t>A gathering of people at </a:t>
            </a:r>
            <a:r>
              <a:rPr lang="en-GB" dirty="0" smtClean="0">
                <a:solidFill>
                  <a:srgbClr val="FFFF00"/>
                </a:solidFill>
              </a:rPr>
              <a:t>agreed time/date</a:t>
            </a:r>
            <a:r>
              <a:rPr lang="en-GB" dirty="0" smtClean="0">
                <a:solidFill>
                  <a:schemeClr val="bg1"/>
                </a:solidFill>
              </a:rPr>
              <a:t> with an intention of discussing issues &amp; agreeing actions</a:t>
            </a:r>
          </a:p>
          <a:p>
            <a:pPr eaLnBrk="1" fontAlgn="auto" hangingPunct="1">
              <a:spcAft>
                <a:spcPts val="0"/>
              </a:spcAft>
              <a:buFont typeface="Arial" pitchFamily="34" charset="0"/>
              <a:buChar char="•"/>
              <a:defRPr/>
            </a:pPr>
            <a:r>
              <a:rPr lang="en-GB" dirty="0" smtClean="0">
                <a:solidFill>
                  <a:schemeClr val="bg1"/>
                </a:solidFill>
              </a:rPr>
              <a:t>Specific </a:t>
            </a:r>
            <a:r>
              <a:rPr lang="en-GB" dirty="0" smtClean="0">
                <a:solidFill>
                  <a:srgbClr val="FFFF00"/>
                </a:solidFill>
              </a:rPr>
              <a:t>purpose</a:t>
            </a:r>
            <a:r>
              <a:rPr lang="en-GB" dirty="0" smtClean="0">
                <a:solidFill>
                  <a:schemeClr val="bg1"/>
                </a:solidFill>
              </a:rPr>
              <a:t> to every meeting</a:t>
            </a:r>
          </a:p>
          <a:p>
            <a:pPr eaLnBrk="1" fontAlgn="auto" hangingPunct="1">
              <a:spcAft>
                <a:spcPts val="0"/>
              </a:spcAft>
              <a:buFont typeface="Arial" pitchFamily="34" charset="0"/>
              <a:buChar char="•"/>
              <a:defRPr/>
            </a:pPr>
            <a:r>
              <a:rPr lang="en-GB" dirty="0" smtClean="0">
                <a:solidFill>
                  <a:schemeClr val="bg1"/>
                </a:solidFill>
              </a:rPr>
              <a:t>Important part of business life</a:t>
            </a:r>
          </a:p>
          <a:p>
            <a:pPr eaLnBrk="1" fontAlgn="auto" hangingPunct="1">
              <a:spcAft>
                <a:spcPts val="0"/>
              </a:spcAft>
              <a:buFont typeface="Arial" pitchFamily="34" charset="0"/>
              <a:buChar char="•"/>
              <a:defRPr/>
            </a:pPr>
            <a:r>
              <a:rPr lang="en-GB" dirty="0" smtClean="0">
                <a:solidFill>
                  <a:schemeClr val="bg1"/>
                </a:solidFill>
              </a:rPr>
              <a:t>At best; allow all to contributor effectively </a:t>
            </a:r>
          </a:p>
          <a:p>
            <a:pPr eaLnBrk="1" fontAlgn="auto" hangingPunct="1">
              <a:spcAft>
                <a:spcPts val="0"/>
              </a:spcAft>
              <a:buFont typeface="Arial" pitchFamily="34" charset="0"/>
              <a:buChar char="•"/>
              <a:defRPr/>
            </a:pPr>
            <a:r>
              <a:rPr lang="en-GB" dirty="0" smtClean="0">
                <a:solidFill>
                  <a:schemeClr val="bg1"/>
                </a:solidFill>
              </a:rPr>
              <a:t>At worst; they can be boring </a:t>
            </a:r>
          </a:p>
          <a:p>
            <a:pPr eaLnBrk="1" fontAlgn="auto" hangingPunct="1">
              <a:spcAft>
                <a:spcPts val="0"/>
              </a:spcAft>
              <a:buFont typeface="Arial" pitchFamily="34" charset="0"/>
              <a:buChar char="•"/>
              <a:defRPr/>
            </a:pPr>
            <a:r>
              <a:rPr lang="en-GB" dirty="0" smtClean="0">
                <a:solidFill>
                  <a:schemeClr val="bg1"/>
                </a:solidFill>
              </a:rPr>
              <a:t>Most effective meetings are well </a:t>
            </a:r>
            <a:r>
              <a:rPr lang="en-GB" dirty="0" smtClean="0">
                <a:solidFill>
                  <a:srgbClr val="FFFF00"/>
                </a:solidFill>
              </a:rPr>
              <a:t>planned</a:t>
            </a:r>
            <a:r>
              <a:rPr lang="en-GB" dirty="0" smtClean="0">
                <a:solidFill>
                  <a:schemeClr val="bg1"/>
                </a:solidFill>
              </a:rPr>
              <a:t>, well </a:t>
            </a:r>
            <a:r>
              <a:rPr lang="en-GB" dirty="0" smtClean="0">
                <a:solidFill>
                  <a:srgbClr val="FFFF00"/>
                </a:solidFill>
              </a:rPr>
              <a:t>chaired</a:t>
            </a:r>
            <a:r>
              <a:rPr lang="en-GB" dirty="0" smtClean="0">
                <a:solidFill>
                  <a:schemeClr val="bg1"/>
                </a:solidFill>
              </a:rPr>
              <a:t> &amp; members are </a:t>
            </a:r>
            <a:r>
              <a:rPr lang="en-GB" dirty="0" smtClean="0">
                <a:solidFill>
                  <a:srgbClr val="FFFF00"/>
                </a:solidFill>
              </a:rPr>
              <a:t>cooperative</a:t>
            </a:r>
          </a:p>
          <a:p>
            <a:pPr eaLnBrk="1" fontAlgn="auto" hangingPunct="1">
              <a:spcAft>
                <a:spcPts val="0"/>
              </a:spcAft>
              <a:buFont typeface="Arial" pitchFamily="34" charset="0"/>
              <a:buChar char="•"/>
              <a:defRPr/>
            </a:pPr>
            <a:endParaRPr lang="en-GB" dirty="0">
              <a:solidFill>
                <a:schemeClr val="bg1"/>
              </a:solidFill>
            </a:endParaRPr>
          </a:p>
        </p:txBody>
      </p:sp>
      <p:sp>
        <p:nvSpPr>
          <p:cNvPr id="4" name="Title 1"/>
          <p:cNvSpPr txBox="1">
            <a:spLocks/>
          </p:cNvSpPr>
          <p:nvPr/>
        </p:nvSpPr>
        <p:spPr>
          <a:xfrm>
            <a:off x="468313" y="836613"/>
            <a:ext cx="8229600" cy="1143000"/>
          </a:xfrm>
          <a:prstGeom prst="rect">
            <a:avLst/>
          </a:prstGeom>
        </p:spPr>
        <p:txBody>
          <a:bodyPr anchor="ctr"/>
          <a:lstStyle/>
          <a:p>
            <a:pPr algn="ctr" fontAlgn="auto">
              <a:spcAft>
                <a:spcPts val="0"/>
              </a:spcAft>
              <a:defRPr/>
            </a:pPr>
            <a:r>
              <a:rPr lang="en-GB" sz="8800" dirty="0">
                <a:solidFill>
                  <a:schemeClr val="bg1"/>
                </a:solidFill>
                <a:latin typeface="+mj-lt"/>
                <a:ea typeface="+mj-ea"/>
                <a:cs typeface="+mj-cs"/>
              </a:rPr>
              <a:t>Collaboration</a:t>
            </a:r>
          </a:p>
        </p:txBody>
      </p:sp>
    </p:spTree>
    <p:extLst>
      <p:ext uri="{BB962C8B-B14F-4D97-AF65-F5344CB8AC3E}">
        <p14:creationId xmlns:p14="http://schemas.microsoft.com/office/powerpoint/2010/main" val="225869959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GB" altLang="en-US" smtClean="0">
                <a:solidFill>
                  <a:schemeClr val="bg1"/>
                </a:solidFill>
              </a:rPr>
              <a:t>Basic Rules of Meetings</a:t>
            </a:r>
          </a:p>
        </p:txBody>
      </p:sp>
      <p:sp>
        <p:nvSpPr>
          <p:cNvPr id="10243" name="Content Placeholder 2"/>
          <p:cNvSpPr>
            <a:spLocks noGrp="1"/>
          </p:cNvSpPr>
          <p:nvPr>
            <p:ph idx="1"/>
          </p:nvPr>
        </p:nvSpPr>
        <p:spPr>
          <a:xfrm>
            <a:off x="457200" y="1600200"/>
            <a:ext cx="8229600" cy="5257800"/>
          </a:xfrm>
        </p:spPr>
        <p:txBody>
          <a:bodyPr/>
          <a:lstStyle/>
          <a:p>
            <a:pPr eaLnBrk="1" hangingPunct="1"/>
            <a:r>
              <a:rPr lang="en-GB" altLang="en-US" sz="2000" smtClean="0">
                <a:solidFill>
                  <a:schemeClr val="bg1"/>
                </a:solidFill>
              </a:rPr>
              <a:t>Members must attend on time, pay attention and take an active part in proceedings</a:t>
            </a:r>
          </a:p>
          <a:p>
            <a:pPr eaLnBrk="1" hangingPunct="1"/>
            <a:endParaRPr lang="en-GB" altLang="en-US" sz="2000" smtClean="0">
              <a:solidFill>
                <a:schemeClr val="bg1"/>
              </a:solidFill>
            </a:endParaRPr>
          </a:p>
          <a:p>
            <a:pPr eaLnBrk="1" hangingPunct="1"/>
            <a:r>
              <a:rPr lang="en-GB" altLang="en-US" sz="2000" smtClean="0">
                <a:solidFill>
                  <a:schemeClr val="bg1"/>
                </a:solidFill>
              </a:rPr>
              <a:t>An </a:t>
            </a:r>
            <a:r>
              <a:rPr lang="en-GB" altLang="en-US" sz="2000" smtClean="0">
                <a:solidFill>
                  <a:srgbClr val="FFC000"/>
                </a:solidFill>
              </a:rPr>
              <a:t>agenda </a:t>
            </a:r>
            <a:r>
              <a:rPr lang="en-GB" altLang="en-US" sz="2000" smtClean="0">
                <a:solidFill>
                  <a:schemeClr val="bg1"/>
                </a:solidFill>
              </a:rPr>
              <a:t>should be agreed and followed with clear objectives</a:t>
            </a:r>
          </a:p>
          <a:p>
            <a:pPr eaLnBrk="1" hangingPunct="1"/>
            <a:endParaRPr lang="en-GB" altLang="en-US" sz="2000" smtClean="0">
              <a:solidFill>
                <a:schemeClr val="bg1"/>
              </a:solidFill>
            </a:endParaRPr>
          </a:p>
          <a:p>
            <a:pPr eaLnBrk="1" hangingPunct="1"/>
            <a:r>
              <a:rPr lang="en-GB" altLang="en-US" sz="2000" smtClean="0">
                <a:solidFill>
                  <a:schemeClr val="bg1"/>
                </a:solidFill>
              </a:rPr>
              <a:t>Members should prepare for meetings in advance and should act on the instructions of the group</a:t>
            </a:r>
          </a:p>
          <a:p>
            <a:pPr eaLnBrk="1" hangingPunct="1"/>
            <a:endParaRPr lang="en-GB" altLang="en-US" sz="2000" smtClean="0">
              <a:solidFill>
                <a:schemeClr val="bg1"/>
              </a:solidFill>
            </a:endParaRPr>
          </a:p>
          <a:p>
            <a:pPr eaLnBrk="1" hangingPunct="1"/>
            <a:r>
              <a:rPr lang="en-GB" altLang="en-US" sz="2000" smtClean="0">
                <a:solidFill>
                  <a:schemeClr val="bg1"/>
                </a:solidFill>
              </a:rPr>
              <a:t>Members must accept the authority of the </a:t>
            </a:r>
            <a:r>
              <a:rPr lang="en-GB" altLang="en-US" sz="2000" smtClean="0">
                <a:solidFill>
                  <a:srgbClr val="FFC000"/>
                </a:solidFill>
              </a:rPr>
              <a:t>chair</a:t>
            </a:r>
            <a:r>
              <a:rPr lang="en-GB" altLang="en-US" sz="2000" smtClean="0">
                <a:solidFill>
                  <a:schemeClr val="bg1"/>
                </a:solidFill>
              </a:rPr>
              <a:t> to organise proceedings</a:t>
            </a:r>
          </a:p>
          <a:p>
            <a:pPr eaLnBrk="1" hangingPunct="1"/>
            <a:endParaRPr lang="en-GB" altLang="en-US" sz="2000" smtClean="0">
              <a:solidFill>
                <a:schemeClr val="bg1"/>
              </a:solidFill>
            </a:endParaRPr>
          </a:p>
          <a:p>
            <a:pPr eaLnBrk="1" hangingPunct="1"/>
            <a:r>
              <a:rPr lang="en-GB" altLang="en-US" sz="2000" smtClean="0">
                <a:solidFill>
                  <a:schemeClr val="bg1"/>
                </a:solidFill>
              </a:rPr>
              <a:t>Everyone must have the opportunity to make themselves heard</a:t>
            </a:r>
          </a:p>
          <a:p>
            <a:pPr eaLnBrk="1" hangingPunct="1"/>
            <a:endParaRPr lang="en-GB" altLang="en-US" sz="2000" smtClean="0">
              <a:solidFill>
                <a:schemeClr val="bg1"/>
              </a:solidFill>
            </a:endParaRPr>
          </a:p>
          <a:p>
            <a:pPr eaLnBrk="1" hangingPunct="1"/>
            <a:r>
              <a:rPr lang="en-GB" altLang="en-US" sz="2000" smtClean="0">
                <a:solidFill>
                  <a:schemeClr val="bg1"/>
                </a:solidFill>
              </a:rPr>
              <a:t>A record should be taken (</a:t>
            </a:r>
            <a:r>
              <a:rPr lang="en-GB" altLang="en-US" sz="2000" smtClean="0">
                <a:solidFill>
                  <a:srgbClr val="FFC000"/>
                </a:solidFill>
              </a:rPr>
              <a:t>minutes</a:t>
            </a:r>
            <a:r>
              <a:rPr lang="en-GB" altLang="en-US" sz="2000" smtClean="0">
                <a:solidFill>
                  <a:schemeClr val="bg1"/>
                </a:solidFill>
              </a:rPr>
              <a:t>) of decisions reached and it should be ratified by the group before circulation. </a:t>
            </a:r>
          </a:p>
          <a:p>
            <a:pPr eaLnBrk="1" hangingPunct="1"/>
            <a:endParaRPr lang="en-GB" altLang="en-US" sz="2000" smtClean="0">
              <a:solidFill>
                <a:schemeClr val="bg1"/>
              </a:solidFill>
            </a:endParaRPr>
          </a:p>
        </p:txBody>
      </p:sp>
    </p:spTree>
    <p:extLst>
      <p:ext uri="{BB962C8B-B14F-4D97-AF65-F5344CB8AC3E}">
        <p14:creationId xmlns:p14="http://schemas.microsoft.com/office/powerpoint/2010/main" val="30895667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altLang="en-US" smtClean="0">
                <a:solidFill>
                  <a:schemeClr val="bg1"/>
                </a:solidFill>
              </a:rPr>
              <a:t>Let’s Meet </a:t>
            </a:r>
          </a:p>
        </p:txBody>
      </p:sp>
      <p:sp>
        <p:nvSpPr>
          <p:cNvPr id="11267" name="Content Placeholder 2"/>
          <p:cNvSpPr>
            <a:spLocks noGrp="1"/>
          </p:cNvSpPr>
          <p:nvPr>
            <p:ph idx="1"/>
          </p:nvPr>
        </p:nvSpPr>
        <p:spPr>
          <a:xfrm>
            <a:off x="179388" y="1600200"/>
            <a:ext cx="8785225" cy="4525963"/>
          </a:xfrm>
        </p:spPr>
        <p:txBody>
          <a:bodyPr/>
          <a:lstStyle/>
          <a:p>
            <a:pPr eaLnBrk="1" hangingPunct="1"/>
            <a:r>
              <a:rPr lang="en-GB" altLang="en-US" sz="2800" smtClean="0">
                <a:solidFill>
                  <a:schemeClr val="bg1"/>
                </a:solidFill>
              </a:rPr>
              <a:t>Meetings should be </a:t>
            </a:r>
            <a:r>
              <a:rPr lang="en-GB" altLang="en-US" sz="2800" smtClean="0">
                <a:solidFill>
                  <a:srgbClr val="FFFF00"/>
                </a:solidFill>
              </a:rPr>
              <a:t>prepared for well in advance</a:t>
            </a:r>
          </a:p>
          <a:p>
            <a:pPr eaLnBrk="1" hangingPunct="1"/>
            <a:r>
              <a:rPr lang="en-GB" altLang="en-US" sz="2800" smtClean="0">
                <a:solidFill>
                  <a:srgbClr val="FFFF00"/>
                </a:solidFill>
              </a:rPr>
              <a:t>Stick to the agenda </a:t>
            </a:r>
            <a:r>
              <a:rPr lang="en-GB" altLang="en-US" sz="2800" smtClean="0">
                <a:solidFill>
                  <a:schemeClr val="bg1"/>
                </a:solidFill>
              </a:rPr>
              <a:t>and focus on the meeting objectives</a:t>
            </a:r>
          </a:p>
          <a:p>
            <a:pPr eaLnBrk="1" hangingPunct="1"/>
            <a:r>
              <a:rPr lang="en-GB" altLang="en-US" sz="2800" smtClean="0">
                <a:solidFill>
                  <a:schemeClr val="bg1"/>
                </a:solidFill>
              </a:rPr>
              <a:t>It is vital to listen. </a:t>
            </a:r>
          </a:p>
          <a:p>
            <a:pPr eaLnBrk="1" hangingPunct="1">
              <a:buFont typeface="Arial" charset="0"/>
              <a:buNone/>
            </a:pPr>
            <a:r>
              <a:rPr lang="en-GB" altLang="en-US" sz="2000" i="1" smtClean="0">
                <a:solidFill>
                  <a:schemeClr val="bg1"/>
                </a:solidFill>
              </a:rPr>
              <a:t>This helps to ensure that the meeting stays relevant and all contributions are heard. </a:t>
            </a:r>
          </a:p>
          <a:p>
            <a:pPr eaLnBrk="1" hangingPunct="1"/>
            <a:r>
              <a:rPr lang="en-GB" altLang="en-US" sz="2800" smtClean="0">
                <a:solidFill>
                  <a:schemeClr val="bg1"/>
                </a:solidFill>
              </a:rPr>
              <a:t>It is important to </a:t>
            </a:r>
            <a:r>
              <a:rPr lang="en-GB" altLang="en-US" sz="2800" smtClean="0">
                <a:solidFill>
                  <a:srgbClr val="FFFF00"/>
                </a:solidFill>
              </a:rPr>
              <a:t>make points both brief </a:t>
            </a:r>
            <a:r>
              <a:rPr lang="en-GB" altLang="en-US" sz="2800" smtClean="0">
                <a:solidFill>
                  <a:schemeClr val="bg1"/>
                </a:solidFill>
              </a:rPr>
              <a:t>and </a:t>
            </a:r>
            <a:r>
              <a:rPr lang="en-GB" altLang="en-US" sz="2800" smtClean="0">
                <a:solidFill>
                  <a:srgbClr val="FFFF00"/>
                </a:solidFill>
              </a:rPr>
              <a:t>concise</a:t>
            </a:r>
          </a:p>
          <a:p>
            <a:pPr eaLnBrk="1" hangingPunct="1"/>
            <a:endParaRPr lang="en-GB" altLang="en-US" sz="2800" smtClean="0">
              <a:solidFill>
                <a:schemeClr val="bg1"/>
              </a:solidFill>
            </a:endParaRPr>
          </a:p>
          <a:p>
            <a:pPr eaLnBrk="1" hangingPunct="1"/>
            <a:r>
              <a:rPr lang="en-GB" altLang="en-US" sz="2800" smtClean="0">
                <a:solidFill>
                  <a:schemeClr val="bg1"/>
                </a:solidFill>
              </a:rPr>
              <a:t>On general agreement the meeting can finished early</a:t>
            </a:r>
          </a:p>
          <a:p>
            <a:pPr eaLnBrk="1" hangingPunct="1"/>
            <a:r>
              <a:rPr lang="en-GB" altLang="en-US" sz="2800" smtClean="0">
                <a:solidFill>
                  <a:schemeClr val="bg1"/>
                </a:solidFill>
              </a:rPr>
              <a:t>Meetings can be useful as a way of learning about how people behave when they are in a group</a:t>
            </a:r>
          </a:p>
          <a:p>
            <a:pPr eaLnBrk="1" hangingPunct="1"/>
            <a:endParaRPr lang="en-GB" altLang="en-US" sz="2800" smtClean="0">
              <a:solidFill>
                <a:schemeClr val="bg1"/>
              </a:solidFill>
            </a:endParaRPr>
          </a:p>
        </p:txBody>
      </p:sp>
    </p:spTree>
    <p:extLst>
      <p:ext uri="{BB962C8B-B14F-4D97-AF65-F5344CB8AC3E}">
        <p14:creationId xmlns:p14="http://schemas.microsoft.com/office/powerpoint/2010/main" val="234892544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6376" y="0"/>
            <a:ext cx="1187624"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ctrTitle"/>
          </p:nvPr>
        </p:nvSpPr>
        <p:spPr/>
        <p:txBody>
          <a:bodyPr>
            <a:normAutofit/>
          </a:bodyPr>
          <a:lstStyle/>
          <a:p>
            <a:r>
              <a:rPr lang="en-GB" sz="4000" dirty="0" smtClean="0"/>
              <a:t>Setting up </a:t>
            </a:r>
            <a:r>
              <a:rPr lang="en-GB" sz="4000" dirty="0" smtClean="0">
                <a:solidFill>
                  <a:srgbClr val="FF0000"/>
                </a:solidFill>
              </a:rPr>
              <a:t>your</a:t>
            </a:r>
            <a:r>
              <a:rPr lang="en-GB" sz="4000" dirty="0" smtClean="0"/>
              <a:t> SME</a:t>
            </a:r>
            <a:endParaRPr lang="en-GB" sz="4000" dirty="0"/>
          </a:p>
        </p:txBody>
      </p:sp>
      <p:sp>
        <p:nvSpPr>
          <p:cNvPr id="6" name="Subtitle 5"/>
          <p:cNvSpPr>
            <a:spLocks noGrp="1"/>
          </p:cNvSpPr>
          <p:nvPr>
            <p:ph type="subTitle" idx="1"/>
          </p:nvPr>
        </p:nvSpPr>
        <p:spPr/>
        <p:txBody>
          <a:bodyPr/>
          <a:lstStyle/>
          <a:p>
            <a:r>
              <a:rPr lang="en-GB" dirty="0" smtClean="0"/>
              <a:t>Vince Knight and Neil Coles</a:t>
            </a:r>
            <a:endParaRPr lang="en-GB" dirty="0"/>
          </a:p>
        </p:txBody>
      </p:sp>
      <p:sp>
        <p:nvSpPr>
          <p:cNvPr id="7" name="Text Placeholder 6"/>
          <p:cNvSpPr>
            <a:spLocks noGrp="1"/>
          </p:cNvSpPr>
          <p:nvPr>
            <p:ph type="body" sz="quarter" idx="10"/>
          </p:nvPr>
        </p:nvSpPr>
        <p:spPr/>
        <p:txBody>
          <a:bodyPr>
            <a:noAutofit/>
          </a:bodyPr>
          <a:lstStyle/>
          <a:p>
            <a:pPr>
              <a:spcAft>
                <a:spcPts val="0"/>
              </a:spcAft>
            </a:pPr>
            <a:r>
              <a:rPr lang="en-GB" sz="3200" dirty="0" smtClean="0"/>
              <a:t>Thursday </a:t>
            </a:r>
            <a:r>
              <a:rPr lang="en-GB" sz="3200" dirty="0" smtClean="0"/>
              <a:t>30</a:t>
            </a:r>
            <a:r>
              <a:rPr lang="en-GB" sz="3200" baseline="30000" dirty="0" smtClean="0"/>
              <a:t>th</a:t>
            </a:r>
            <a:r>
              <a:rPr lang="en-GB" sz="3200" dirty="0" smtClean="0"/>
              <a:t> January 2014</a:t>
            </a:r>
            <a:endParaRPr lang="en-GB" sz="3200" dirty="0"/>
          </a:p>
        </p:txBody>
      </p:sp>
      <p:sp>
        <p:nvSpPr>
          <p:cNvPr id="8" name="Text Placeholder 7"/>
          <p:cNvSpPr>
            <a:spLocks noGrp="1"/>
          </p:cNvSpPr>
          <p:nvPr>
            <p:ph type="body" sz="quarter" idx="11"/>
          </p:nvPr>
        </p:nvSpPr>
        <p:spPr/>
        <p:txBody>
          <a:bodyPr>
            <a:normAutofit fontScale="92500" lnSpcReduction="10000"/>
          </a:bodyPr>
          <a:lstStyle/>
          <a:p>
            <a:r>
              <a:rPr lang="en-GB" dirty="0" smtClean="0"/>
              <a:t>Week </a:t>
            </a:r>
            <a:r>
              <a:rPr lang="en-GB" dirty="0"/>
              <a:t>1</a:t>
            </a:r>
            <a:endParaRPr lang="en-GB" dirty="0"/>
          </a:p>
        </p:txBody>
      </p:sp>
    </p:spTree>
    <p:extLst>
      <p:ext uri="{BB962C8B-B14F-4D97-AF65-F5344CB8AC3E}">
        <p14:creationId xmlns:p14="http://schemas.microsoft.com/office/powerpoint/2010/main" val="34342622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56792"/>
            <a:ext cx="9144000" cy="3212975"/>
          </a:xfrm>
        </p:spPr>
        <p:txBody>
          <a:bodyPr>
            <a:noAutofit/>
          </a:bodyPr>
          <a:lstStyle/>
          <a:p>
            <a:r>
              <a:rPr lang="en-GB" sz="32500" dirty="0" smtClean="0">
                <a:solidFill>
                  <a:srgbClr val="C00000"/>
                </a:solidFill>
              </a:rPr>
              <a:t>SME</a:t>
            </a:r>
            <a:endParaRPr lang="en-GB" sz="32500" dirty="0">
              <a:solidFill>
                <a:srgbClr val="C00000"/>
              </a:solidFill>
            </a:endParaRPr>
          </a:p>
        </p:txBody>
      </p:sp>
    </p:spTree>
    <p:extLst>
      <p:ext uri="{BB962C8B-B14F-4D97-AF65-F5344CB8AC3E}">
        <p14:creationId xmlns:p14="http://schemas.microsoft.com/office/powerpoint/2010/main" val="189868708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ChangeArrowheads="1"/>
          </p:cNvSpPr>
          <p:nvPr/>
        </p:nvSpPr>
        <p:spPr bwMode="auto">
          <a:xfrm>
            <a:off x="34925" y="125413"/>
            <a:ext cx="9036050" cy="1143000"/>
          </a:xfrm>
          <a:prstGeom prst="rect">
            <a:avLst/>
          </a:prstGeom>
          <a:noFill/>
          <a:ln w="9525">
            <a:noFill/>
            <a:miter lim="800000"/>
            <a:headEnd/>
            <a:tailEnd/>
          </a:ln>
          <a:effectLst/>
        </p:spPr>
        <p:txBody>
          <a:bodyPr anchor="ctr"/>
          <a:lstStyle/>
          <a:p>
            <a:pPr algn="ctr" eaLnBrk="0" hangingPunct="0"/>
            <a:r>
              <a:rPr lang="en-GB" sz="3200" b="1" dirty="0"/>
              <a:t>Small &amp; Medium Sized Enterprise</a:t>
            </a:r>
            <a:br>
              <a:rPr lang="en-GB" sz="3200" b="1" dirty="0"/>
            </a:br>
            <a:r>
              <a:rPr lang="en-GB" dirty="0"/>
              <a:t>Source: http://www.cardiff.gov.uk/ (15/01/09)</a:t>
            </a:r>
            <a:br>
              <a:rPr lang="en-GB" dirty="0"/>
            </a:br>
            <a:endParaRPr lang="en-GB" dirty="0"/>
          </a:p>
        </p:txBody>
      </p:sp>
      <p:sp>
        <p:nvSpPr>
          <p:cNvPr id="108551" name="Rectangle 7"/>
          <p:cNvSpPr>
            <a:spLocks noChangeArrowheads="1"/>
          </p:cNvSpPr>
          <p:nvPr/>
        </p:nvSpPr>
        <p:spPr bwMode="auto">
          <a:xfrm>
            <a:off x="0" y="1196975"/>
            <a:ext cx="9144000" cy="1373188"/>
          </a:xfrm>
          <a:prstGeom prst="rect">
            <a:avLst/>
          </a:prstGeom>
          <a:noFill/>
          <a:ln w="9525">
            <a:noFill/>
            <a:miter lim="800000"/>
            <a:headEnd/>
            <a:tailEnd/>
          </a:ln>
          <a:effectLst/>
        </p:spPr>
        <p:txBody>
          <a:bodyPr>
            <a:spAutoFit/>
          </a:bodyPr>
          <a:lstStyle/>
          <a:p>
            <a:pPr algn="ctr"/>
            <a:r>
              <a:rPr lang="en-GB" sz="2800" b="1" dirty="0"/>
              <a:t>Cardiff: </a:t>
            </a:r>
          </a:p>
          <a:p>
            <a:pPr algn="ctr"/>
            <a:r>
              <a:rPr lang="en-GB" sz="2800" dirty="0"/>
              <a:t>19,700 SMEs</a:t>
            </a:r>
          </a:p>
          <a:p>
            <a:pPr algn="ctr"/>
            <a:r>
              <a:rPr lang="en-GB" sz="2800" dirty="0"/>
              <a:t>Employing 66,100 people. </a:t>
            </a:r>
          </a:p>
        </p:txBody>
      </p:sp>
      <p:sp>
        <p:nvSpPr>
          <p:cNvPr id="108552" name="Rectangle 8"/>
          <p:cNvSpPr>
            <a:spLocks noChangeArrowheads="1"/>
          </p:cNvSpPr>
          <p:nvPr/>
        </p:nvSpPr>
        <p:spPr bwMode="auto">
          <a:xfrm>
            <a:off x="0" y="2786063"/>
            <a:ext cx="9144000" cy="1800225"/>
          </a:xfrm>
          <a:prstGeom prst="rect">
            <a:avLst/>
          </a:prstGeom>
          <a:noFill/>
          <a:ln w="9525">
            <a:noFill/>
            <a:miter lim="800000"/>
            <a:headEnd/>
            <a:tailEnd/>
          </a:ln>
          <a:effectLst/>
        </p:spPr>
        <p:txBody>
          <a:bodyPr>
            <a:spAutoFit/>
          </a:bodyPr>
          <a:lstStyle/>
          <a:p>
            <a:pPr algn="ctr"/>
            <a:r>
              <a:rPr lang="en-GB" sz="2800" b="1" dirty="0"/>
              <a:t>Wales:</a:t>
            </a:r>
            <a:r>
              <a:rPr lang="en-GB" sz="2800" b="1" i="1" dirty="0"/>
              <a:t> </a:t>
            </a:r>
          </a:p>
          <a:p>
            <a:pPr algn="ctr"/>
            <a:r>
              <a:rPr lang="en-GB" sz="2800" dirty="0"/>
              <a:t>188,900 SMEs</a:t>
            </a:r>
          </a:p>
          <a:p>
            <a:pPr algn="ctr"/>
            <a:r>
              <a:rPr lang="en-GB" sz="2800" dirty="0"/>
              <a:t>Employing 581,300 people </a:t>
            </a:r>
          </a:p>
          <a:p>
            <a:pPr algn="ctr"/>
            <a:r>
              <a:rPr lang="en-GB" sz="2800" dirty="0"/>
              <a:t>Generating £35.8 </a:t>
            </a:r>
            <a:r>
              <a:rPr lang="en-GB" sz="2800" dirty="0" err="1"/>
              <a:t>bn</a:t>
            </a:r>
            <a:r>
              <a:rPr lang="en-GB" sz="2800" dirty="0"/>
              <a:t> in turnover</a:t>
            </a:r>
          </a:p>
        </p:txBody>
      </p:sp>
      <p:sp>
        <p:nvSpPr>
          <p:cNvPr id="108553" name="Rectangle 9"/>
          <p:cNvSpPr>
            <a:spLocks noChangeArrowheads="1"/>
          </p:cNvSpPr>
          <p:nvPr/>
        </p:nvSpPr>
        <p:spPr bwMode="auto">
          <a:xfrm>
            <a:off x="0" y="4802188"/>
            <a:ext cx="9144000" cy="1800225"/>
          </a:xfrm>
          <a:prstGeom prst="rect">
            <a:avLst/>
          </a:prstGeom>
          <a:noFill/>
          <a:ln w="9525">
            <a:noFill/>
            <a:miter lim="800000"/>
            <a:headEnd/>
            <a:tailEnd/>
          </a:ln>
          <a:effectLst/>
        </p:spPr>
        <p:txBody>
          <a:bodyPr>
            <a:spAutoFit/>
          </a:bodyPr>
          <a:lstStyle/>
          <a:p>
            <a:pPr algn="ctr"/>
            <a:r>
              <a:rPr lang="en-GB" sz="2800" b="1" dirty="0"/>
              <a:t>European Union:</a:t>
            </a:r>
            <a:r>
              <a:rPr lang="en-GB" sz="2800" dirty="0"/>
              <a:t> </a:t>
            </a:r>
          </a:p>
          <a:p>
            <a:pPr algn="ctr"/>
            <a:r>
              <a:rPr lang="en-GB" sz="2800" dirty="0"/>
              <a:t>23 million SMEs </a:t>
            </a:r>
          </a:p>
          <a:p>
            <a:pPr algn="ctr"/>
            <a:r>
              <a:rPr lang="en-GB" sz="2800" dirty="0"/>
              <a:t>Employing around 75 million people</a:t>
            </a:r>
          </a:p>
          <a:p>
            <a:pPr algn="ctr"/>
            <a:r>
              <a:rPr lang="en-GB" sz="2800" dirty="0"/>
              <a:t>Representing 99% of all business</a:t>
            </a:r>
          </a:p>
        </p:txBody>
      </p:sp>
    </p:spTree>
    <p:extLst>
      <p:ext uri="{BB962C8B-B14F-4D97-AF65-F5344CB8AC3E}">
        <p14:creationId xmlns:p14="http://schemas.microsoft.com/office/powerpoint/2010/main" val="37843586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fade">
                                      <p:cBhvr>
                                        <p:cTn id="7" dur="2000"/>
                                        <p:tgtEl>
                                          <p:spTgt spid="1085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Effect transition="in" filter="fade">
                                      <p:cBhvr>
                                        <p:cTn id="12" dur="2000"/>
                                        <p:tgtEl>
                                          <p:spTgt spid="1085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553"/>
                                        </p:tgtEl>
                                        <p:attrNameLst>
                                          <p:attrName>style.visibility</p:attrName>
                                        </p:attrNameLst>
                                      </p:cBhvr>
                                      <p:to>
                                        <p:strVal val="visible"/>
                                      </p:to>
                                    </p:set>
                                    <p:animEffect transition="in" filter="fade">
                                      <p:cBhvr>
                                        <p:cTn id="17" dur="20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P spid="108552" grpId="0"/>
      <p:bldP spid="108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0" y="1301750"/>
            <a:ext cx="9144000" cy="4359275"/>
          </a:xfrm>
          <a:prstGeom prst="rect">
            <a:avLst/>
          </a:prstGeom>
          <a:noFill/>
          <a:ln w="9525">
            <a:noFill/>
            <a:miter lim="800000"/>
            <a:headEnd/>
            <a:tailEnd/>
          </a:ln>
        </p:spPr>
        <p:txBody>
          <a:bodyPr>
            <a:spAutoFit/>
          </a:bodyPr>
          <a:lstStyle/>
          <a:p>
            <a:pPr algn="ctr"/>
            <a:r>
              <a:rPr lang="en-US" sz="4000" dirty="0">
                <a:latin typeface="Calibri" pitchFamily="34" charset="0"/>
              </a:rPr>
              <a:t>“A set of attributes, skills and knowledge that all </a:t>
            </a:r>
            <a:r>
              <a:rPr lang="en-US" sz="4000" dirty="0" err="1">
                <a:latin typeface="Calibri" pitchFamily="34" charset="0"/>
              </a:rPr>
              <a:t>labour</a:t>
            </a:r>
            <a:r>
              <a:rPr lang="en-US" sz="4000" dirty="0">
                <a:latin typeface="Calibri" pitchFamily="34" charset="0"/>
              </a:rPr>
              <a:t> market participants should possess to ensure they have the capability of being effective in the workplace </a:t>
            </a:r>
          </a:p>
          <a:p>
            <a:pPr algn="ctr"/>
            <a:endParaRPr lang="en-US" sz="4000" dirty="0">
              <a:latin typeface="Calibri" pitchFamily="34" charset="0"/>
            </a:endParaRPr>
          </a:p>
          <a:p>
            <a:pPr algn="ctr"/>
            <a:r>
              <a:rPr lang="en-US" sz="4000" dirty="0">
                <a:latin typeface="Calibri" pitchFamily="34" charset="0"/>
              </a:rPr>
              <a:t>-</a:t>
            </a:r>
            <a:r>
              <a:rPr lang="en-US" sz="4000" dirty="0"/>
              <a:t> to the benefit of themselves, their employer and the wider economy.”</a:t>
            </a:r>
            <a:r>
              <a:rPr lang="en-US" sz="2400" dirty="0"/>
              <a:t> </a:t>
            </a:r>
            <a:endParaRPr lang="en-GB" sz="2400" dirty="0"/>
          </a:p>
        </p:txBody>
      </p:sp>
      <p:sp>
        <p:nvSpPr>
          <p:cNvPr id="5125" name="Rectangle 5"/>
          <p:cNvSpPr>
            <a:spLocks noChangeArrowheads="1"/>
          </p:cNvSpPr>
          <p:nvPr/>
        </p:nvSpPr>
        <p:spPr bwMode="auto">
          <a:xfrm>
            <a:off x="6372225" y="5780088"/>
            <a:ext cx="2592388" cy="457200"/>
          </a:xfrm>
          <a:prstGeom prst="rect">
            <a:avLst/>
          </a:prstGeom>
          <a:noFill/>
          <a:ln w="9525">
            <a:noFill/>
            <a:miter lim="800000"/>
            <a:headEnd/>
            <a:tailEnd/>
          </a:ln>
          <a:effectLst/>
        </p:spPr>
        <p:txBody>
          <a:bodyPr>
            <a:spAutoFit/>
          </a:bodyPr>
          <a:lstStyle/>
          <a:p>
            <a:r>
              <a:rPr lang="en-US" sz="2400">
                <a:latin typeface="Calibri" pitchFamily="34" charset="0"/>
              </a:rPr>
              <a:t>CBI (September 09)</a:t>
            </a:r>
            <a:endParaRPr lang="en-GB" sz="2400">
              <a:latin typeface="Calibri" pitchFamily="34" charset="0"/>
            </a:endParaRPr>
          </a:p>
        </p:txBody>
      </p:sp>
      <p:sp>
        <p:nvSpPr>
          <p:cNvPr id="5129" name="Rectangle 9"/>
          <p:cNvSpPr>
            <a:spLocks noChangeArrowheads="1"/>
          </p:cNvSpPr>
          <p:nvPr/>
        </p:nvSpPr>
        <p:spPr bwMode="auto">
          <a:xfrm>
            <a:off x="323850" y="595313"/>
            <a:ext cx="6481763" cy="457200"/>
          </a:xfrm>
          <a:prstGeom prst="rect">
            <a:avLst/>
          </a:prstGeom>
          <a:noFill/>
          <a:ln w="9525">
            <a:noFill/>
            <a:miter lim="800000"/>
            <a:headEnd/>
            <a:tailEnd/>
          </a:ln>
          <a:effectLst/>
        </p:spPr>
        <p:txBody>
          <a:bodyPr>
            <a:spAutoFit/>
          </a:bodyPr>
          <a:lstStyle/>
          <a:p>
            <a:r>
              <a:rPr lang="en-US" sz="2400" dirty="0">
                <a:latin typeface="Calibri" pitchFamily="34" charset="0"/>
              </a:rPr>
              <a:t>The CBI said in September 2009, that there is….  </a:t>
            </a:r>
            <a:endParaRPr lang="en-GB" sz="2400" dirty="0">
              <a:latin typeface="Calibri" pitchFamily="34" charset="0"/>
            </a:endParaRPr>
          </a:p>
        </p:txBody>
      </p:sp>
    </p:spTree>
    <p:extLst>
      <p:ext uri="{BB962C8B-B14F-4D97-AF65-F5344CB8AC3E}">
        <p14:creationId xmlns:p14="http://schemas.microsoft.com/office/powerpoint/2010/main" val="381564147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835696" y="540836"/>
            <a:ext cx="6768752" cy="5632311"/>
          </a:xfrm>
          <a:prstGeom prst="rect">
            <a:avLst/>
          </a:prstGeom>
          <a:noFill/>
          <a:ln w="9525">
            <a:noFill/>
            <a:miter lim="800000"/>
            <a:headEnd/>
            <a:tailEnd/>
          </a:ln>
          <a:effectLst/>
        </p:spPr>
        <p:txBody>
          <a:bodyPr wrap="square" anchor="ctr">
            <a:spAutoFit/>
          </a:bodyPr>
          <a:lstStyle/>
          <a:p>
            <a:pPr marL="342900" indent="-342900">
              <a:buFont typeface="Wingdings" pitchFamily="2" charset="2"/>
              <a:buChar char="ü"/>
              <a:tabLst>
                <a:tab pos="685800" algn="l"/>
              </a:tabLst>
            </a:pPr>
            <a:r>
              <a:rPr lang="en-GB" sz="4000" dirty="0" smtClean="0"/>
              <a:t> Self </a:t>
            </a:r>
            <a:r>
              <a:rPr lang="en-GB" sz="4000" dirty="0"/>
              <a:t>management </a:t>
            </a:r>
          </a:p>
          <a:p>
            <a:pPr marL="342900" indent="-342900">
              <a:buFont typeface="Wingdings" pitchFamily="2" charset="2"/>
              <a:buChar char="ü"/>
              <a:tabLst>
                <a:tab pos="685800" algn="l"/>
              </a:tabLst>
            </a:pPr>
            <a:r>
              <a:rPr lang="en-GB" sz="4000" dirty="0" smtClean="0"/>
              <a:t> Team </a:t>
            </a:r>
            <a:r>
              <a:rPr lang="en-GB" sz="4000" dirty="0"/>
              <a:t>working</a:t>
            </a:r>
          </a:p>
          <a:p>
            <a:pPr marL="342900" indent="-342900">
              <a:buFont typeface="Wingdings" pitchFamily="2" charset="2"/>
              <a:buChar char="ü"/>
              <a:tabLst>
                <a:tab pos="685800" algn="l"/>
              </a:tabLst>
            </a:pPr>
            <a:r>
              <a:rPr lang="en-GB" sz="4000" dirty="0" smtClean="0"/>
              <a:t> Business </a:t>
            </a:r>
            <a:r>
              <a:rPr lang="en-GB" sz="4000" dirty="0"/>
              <a:t>awareness </a:t>
            </a:r>
          </a:p>
          <a:p>
            <a:pPr marL="342900" indent="-342900">
              <a:buFont typeface="Wingdings" pitchFamily="2" charset="2"/>
              <a:buChar char="ü"/>
              <a:tabLst>
                <a:tab pos="685800" algn="l"/>
              </a:tabLst>
            </a:pPr>
            <a:r>
              <a:rPr lang="en-GB" sz="4000" dirty="0" smtClean="0"/>
              <a:t> Customer </a:t>
            </a:r>
            <a:r>
              <a:rPr lang="en-GB" sz="4000" dirty="0"/>
              <a:t>awareness </a:t>
            </a:r>
          </a:p>
          <a:p>
            <a:pPr marL="342900" indent="-342900">
              <a:buFont typeface="Wingdings" pitchFamily="2" charset="2"/>
              <a:buChar char="ü"/>
              <a:tabLst>
                <a:tab pos="685800" algn="l"/>
              </a:tabLst>
            </a:pPr>
            <a:r>
              <a:rPr lang="en-GB" sz="4000" dirty="0" smtClean="0"/>
              <a:t> Problem </a:t>
            </a:r>
            <a:r>
              <a:rPr lang="en-GB" sz="4000" dirty="0"/>
              <a:t>solving</a:t>
            </a:r>
          </a:p>
          <a:p>
            <a:pPr marL="342900" indent="-342900">
              <a:buFont typeface="Wingdings" pitchFamily="2" charset="2"/>
              <a:buChar char="ü"/>
              <a:tabLst>
                <a:tab pos="685800" algn="l"/>
              </a:tabLst>
            </a:pPr>
            <a:r>
              <a:rPr lang="en-GB" sz="4000" dirty="0" smtClean="0"/>
              <a:t> Communication</a:t>
            </a:r>
            <a:endParaRPr lang="en-GB" sz="4000" dirty="0"/>
          </a:p>
          <a:p>
            <a:pPr marL="342900" indent="-342900">
              <a:buFont typeface="Wingdings" pitchFamily="2" charset="2"/>
              <a:buChar char="ü"/>
              <a:tabLst>
                <a:tab pos="685800" algn="l"/>
              </a:tabLst>
            </a:pPr>
            <a:r>
              <a:rPr lang="en-GB" sz="4000" dirty="0" smtClean="0"/>
              <a:t> Literacy</a:t>
            </a:r>
            <a:endParaRPr lang="en-GB" sz="4000" dirty="0"/>
          </a:p>
          <a:p>
            <a:pPr marL="342900" indent="-342900">
              <a:buFont typeface="Wingdings" pitchFamily="2" charset="2"/>
              <a:buChar char="ü"/>
              <a:tabLst>
                <a:tab pos="685800" algn="l"/>
              </a:tabLst>
            </a:pPr>
            <a:r>
              <a:rPr lang="en-GB" sz="4000" dirty="0" smtClean="0"/>
              <a:t> Application </a:t>
            </a:r>
            <a:r>
              <a:rPr lang="en-GB" sz="4000" dirty="0"/>
              <a:t>of numeracy</a:t>
            </a:r>
          </a:p>
          <a:p>
            <a:pPr marL="342900" indent="-342900">
              <a:buFont typeface="Wingdings" pitchFamily="2" charset="2"/>
              <a:buChar char="ü"/>
              <a:tabLst>
                <a:tab pos="685800" algn="l"/>
              </a:tabLst>
            </a:pPr>
            <a:r>
              <a:rPr lang="en-GB" sz="4000" dirty="0" smtClean="0"/>
              <a:t> Application </a:t>
            </a:r>
            <a:r>
              <a:rPr lang="en-GB" sz="4000" dirty="0"/>
              <a:t>of IT</a:t>
            </a:r>
          </a:p>
        </p:txBody>
      </p:sp>
    </p:spTree>
    <p:extLst>
      <p:ext uri="{BB962C8B-B14F-4D97-AF65-F5344CB8AC3E}">
        <p14:creationId xmlns:p14="http://schemas.microsoft.com/office/powerpoint/2010/main" val="1561482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GB" sz="5400" dirty="0" smtClean="0"/>
              <a:t>Personal Character Traits </a:t>
            </a:r>
            <a:endParaRPr lang="en-GB" sz="5400" dirty="0"/>
          </a:p>
        </p:txBody>
      </p:sp>
      <p:sp>
        <p:nvSpPr>
          <p:cNvPr id="8" name="TextBox 7"/>
          <p:cNvSpPr txBox="1"/>
          <p:nvPr/>
        </p:nvSpPr>
        <p:spPr>
          <a:xfrm>
            <a:off x="0" y="980728"/>
            <a:ext cx="9144000" cy="1169551"/>
          </a:xfrm>
          <a:prstGeom prst="rect">
            <a:avLst/>
          </a:prstGeom>
          <a:noFill/>
        </p:spPr>
        <p:txBody>
          <a:bodyPr wrap="square" rtlCol="0">
            <a:spAutoFit/>
          </a:bodyPr>
          <a:lstStyle/>
          <a:p>
            <a:pPr algn="ctr"/>
            <a:r>
              <a:rPr lang="en-GB" sz="3600" dirty="0" smtClean="0"/>
              <a:t>Central to the entrepreneur: </a:t>
            </a:r>
          </a:p>
          <a:p>
            <a:pPr algn="ctr"/>
            <a:r>
              <a:rPr lang="en-GB" sz="1600" dirty="0" smtClean="0"/>
              <a:t>Burns, P. 2011. </a:t>
            </a:r>
            <a:r>
              <a:rPr lang="en-GB" sz="1600" i="1" dirty="0" smtClean="0"/>
              <a:t>Entrepreneurship and small business. 3</a:t>
            </a:r>
            <a:r>
              <a:rPr lang="en-GB" sz="1600" i="1" baseline="30000" dirty="0" smtClean="0"/>
              <a:t>rd</a:t>
            </a:r>
            <a:r>
              <a:rPr lang="en-GB" sz="1600" i="1" dirty="0" smtClean="0"/>
              <a:t> Edition.</a:t>
            </a:r>
            <a:r>
              <a:rPr lang="en-GB" sz="1600" dirty="0" smtClean="0"/>
              <a:t> Basingstoke: Palgrave </a:t>
            </a:r>
            <a:r>
              <a:rPr lang="en-GB" sz="1600" dirty="0" err="1" smtClean="0"/>
              <a:t>Macmillian</a:t>
            </a:r>
            <a:r>
              <a:rPr lang="en-GB" sz="1600" dirty="0" smtClean="0"/>
              <a:t> </a:t>
            </a:r>
          </a:p>
          <a:p>
            <a:endParaRPr lang="en-GB" dirty="0" smtClean="0"/>
          </a:p>
        </p:txBody>
      </p:sp>
      <p:sp>
        <p:nvSpPr>
          <p:cNvPr id="4" name="TextBox 3"/>
          <p:cNvSpPr txBox="1"/>
          <p:nvPr/>
        </p:nvSpPr>
        <p:spPr>
          <a:xfrm>
            <a:off x="2195736" y="2564904"/>
            <a:ext cx="4896544" cy="3693319"/>
          </a:xfrm>
          <a:prstGeom prst="rect">
            <a:avLst/>
          </a:prstGeom>
          <a:noFill/>
        </p:spPr>
        <p:txBody>
          <a:bodyPr wrap="square" rtlCol="0">
            <a:spAutoFit/>
          </a:bodyPr>
          <a:lstStyle/>
          <a:p>
            <a:pPr lvl="0" algn="r"/>
            <a:r>
              <a:rPr lang="en-GB" sz="3600" dirty="0" smtClean="0"/>
              <a:t>Opportunistic</a:t>
            </a:r>
          </a:p>
          <a:p>
            <a:pPr lvl="0"/>
            <a:r>
              <a:rPr lang="en-GB" sz="3600" dirty="0" smtClean="0"/>
              <a:t>Innovative</a:t>
            </a:r>
          </a:p>
          <a:p>
            <a:pPr lvl="0" algn="r"/>
            <a:r>
              <a:rPr lang="en-GB" sz="3600" dirty="0" smtClean="0"/>
              <a:t>Self-Confident</a:t>
            </a:r>
          </a:p>
          <a:p>
            <a:pPr lvl="0"/>
            <a:r>
              <a:rPr lang="en-GB" sz="3600" dirty="0" smtClean="0"/>
              <a:t>Proactive </a:t>
            </a:r>
          </a:p>
          <a:p>
            <a:pPr lvl="0" algn="r"/>
            <a:r>
              <a:rPr lang="en-GB" sz="3600" dirty="0" smtClean="0"/>
              <a:t>Self Motivated</a:t>
            </a:r>
          </a:p>
          <a:p>
            <a:pPr lvl="0"/>
            <a:r>
              <a:rPr lang="en-GB" sz="3600" dirty="0" smtClean="0"/>
              <a:t>Visionary</a:t>
            </a:r>
          </a:p>
          <a:p>
            <a:endParaRPr lang="en-GB" dirty="0" smtClean="0"/>
          </a:p>
        </p:txBody>
      </p:sp>
    </p:spTree>
    <p:extLst>
      <p:ext uri="{BB962C8B-B14F-4D97-AF65-F5344CB8AC3E}">
        <p14:creationId xmlns:p14="http://schemas.microsoft.com/office/powerpoint/2010/main" val="158285489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8670" y="216024"/>
            <a:ext cx="8855818" cy="4579094"/>
          </a:xfrm>
          <a:prstGeom prst="rect">
            <a:avLst/>
          </a:prstGeom>
          <a:solidFill>
            <a:srgbClr val="FFBE7D"/>
          </a:solidFill>
        </p:spPr>
        <p:txBody>
          <a:bodyPr wrap="square" rtlCol="0">
            <a:spAutoFit/>
          </a:bodyPr>
          <a:lstStyle/>
          <a:p>
            <a:endParaRPr lang="en-GB" sz="2000" b="1" dirty="0" smtClean="0">
              <a:solidFill>
                <a:srgbClr val="003399"/>
              </a:solidFill>
            </a:endParaRPr>
          </a:p>
        </p:txBody>
      </p:sp>
      <p:pic>
        <p:nvPicPr>
          <p:cNvPr id="26" name="Picture 5" descr="http://www.cardiff.ac.uk/identity/downloads/universitylogo.jpg"/>
          <p:cNvPicPr>
            <a:picLocks noChangeAspect="1" noChangeArrowheads="1"/>
          </p:cNvPicPr>
          <p:nvPr/>
        </p:nvPicPr>
        <p:blipFill>
          <a:blip r:embed="rId3" cstate="print"/>
          <a:srcRect/>
          <a:stretch>
            <a:fillRect/>
          </a:stretch>
        </p:blipFill>
        <p:spPr bwMode="auto">
          <a:xfrm>
            <a:off x="8079838" y="5832480"/>
            <a:ext cx="1032338" cy="992480"/>
          </a:xfrm>
          <a:prstGeom prst="rect">
            <a:avLst/>
          </a:prstGeom>
          <a:noFill/>
          <a:ln w="9525">
            <a:noFill/>
            <a:miter lim="800000"/>
            <a:headEnd/>
            <a:tailEnd/>
          </a:ln>
        </p:spPr>
      </p:pic>
      <p:sp>
        <p:nvSpPr>
          <p:cNvPr id="6" name="TextBox 5"/>
          <p:cNvSpPr txBox="1"/>
          <p:nvPr/>
        </p:nvSpPr>
        <p:spPr>
          <a:xfrm>
            <a:off x="108670" y="3701931"/>
            <a:ext cx="8855818" cy="2031325"/>
          </a:xfrm>
          <a:prstGeom prst="rect">
            <a:avLst/>
          </a:prstGeom>
          <a:noFill/>
          <a:ln>
            <a:noFill/>
            <a:prstDash val="sysDot"/>
          </a:ln>
        </p:spPr>
        <p:txBody>
          <a:bodyPr wrap="square" rtlCol="0">
            <a:spAutoFit/>
          </a:bodyPr>
          <a:lstStyle/>
          <a:p>
            <a:r>
              <a:rPr lang="en-GB" u="sng" dirty="0" smtClean="0">
                <a:latin typeface="Arial" panose="020B0604020202020204" pitchFamily="34" charset="0"/>
                <a:cs typeface="Arial" panose="020B0604020202020204" pitchFamily="34" charset="0"/>
              </a:rPr>
              <a:t>Enterprise education</a:t>
            </a:r>
            <a:r>
              <a:rPr lang="en-GB" dirty="0" smtClean="0">
                <a:latin typeface="Arial" panose="020B0604020202020204" pitchFamily="34" charset="0"/>
                <a:cs typeface="Arial" panose="020B0604020202020204" pitchFamily="34" charset="0"/>
              </a:rPr>
              <a:t> is </a:t>
            </a:r>
            <a:r>
              <a:rPr lang="en-GB" dirty="0">
                <a:latin typeface="Arial" panose="020B0604020202020204" pitchFamily="34" charset="0"/>
                <a:cs typeface="Arial" panose="020B0604020202020204" pitchFamily="34" charset="0"/>
              </a:rPr>
              <a:t>defined as the process of equipping students (or graduates) with an </a:t>
            </a:r>
            <a:r>
              <a:rPr lang="en-GB" dirty="0" smtClean="0">
                <a:latin typeface="Arial" panose="020B0604020202020204" pitchFamily="34" charset="0"/>
                <a:cs typeface="Arial" panose="020B0604020202020204" pitchFamily="34" charset="0"/>
              </a:rPr>
              <a:t>enhanced</a:t>
            </a:r>
          </a:p>
          <a:p>
            <a:r>
              <a:rPr lang="en-GB" dirty="0" smtClean="0">
                <a:latin typeface="Arial" panose="020B0604020202020204" pitchFamily="34" charset="0"/>
                <a:cs typeface="Arial" panose="020B0604020202020204" pitchFamily="34" charset="0"/>
              </a:rPr>
              <a:t>… </a:t>
            </a:r>
            <a:r>
              <a:rPr lang="en-GB" b="1" dirty="0" smtClean="0">
                <a:solidFill>
                  <a:srgbClr val="C00000"/>
                </a:solidFill>
                <a:latin typeface="Arial" panose="020B0604020202020204" pitchFamily="34" charset="0"/>
                <a:cs typeface="Arial" panose="020B0604020202020204" pitchFamily="34" charset="0"/>
              </a:rPr>
              <a:t>capacity </a:t>
            </a:r>
            <a:r>
              <a:rPr lang="en-GB" b="1" dirty="0">
                <a:solidFill>
                  <a:srgbClr val="C00000"/>
                </a:solidFill>
                <a:latin typeface="Arial" panose="020B0604020202020204" pitchFamily="34" charset="0"/>
                <a:cs typeface="Arial" panose="020B0604020202020204" pitchFamily="34" charset="0"/>
              </a:rPr>
              <a:t>to generate ideas and the skills to make them </a:t>
            </a:r>
            <a:r>
              <a:rPr lang="en-GB" b="1" dirty="0" smtClean="0">
                <a:solidFill>
                  <a:srgbClr val="C00000"/>
                </a:solidFill>
                <a:latin typeface="Arial" panose="020B0604020202020204" pitchFamily="34" charset="0"/>
                <a:cs typeface="Arial" panose="020B0604020202020204" pitchFamily="34" charset="0"/>
              </a:rPr>
              <a:t>happen</a:t>
            </a:r>
            <a:r>
              <a:rPr lang="en-GB" dirty="0" smtClean="0">
                <a:latin typeface="Arial" panose="020B0604020202020204" pitchFamily="34" charset="0"/>
                <a:cs typeface="Arial" panose="020B0604020202020204" pitchFamily="34" charset="0"/>
              </a:rPr>
              <a:t>…. </a:t>
            </a:r>
          </a:p>
          <a:p>
            <a:endParaRPr lang="en-GB" dirty="0">
              <a:latin typeface="Arial" panose="020B0604020202020204" pitchFamily="34" charset="0"/>
              <a:cs typeface="Arial" panose="020B0604020202020204" pitchFamily="34" charset="0"/>
            </a:endParaRPr>
          </a:p>
          <a:p>
            <a:r>
              <a:rPr lang="en-GB" u="sng" dirty="0" smtClean="0">
                <a:latin typeface="Arial" panose="020B0604020202020204" pitchFamily="34" charset="0"/>
                <a:cs typeface="Arial" panose="020B0604020202020204" pitchFamily="34" charset="0"/>
              </a:rPr>
              <a:t>Entrepreneurship </a:t>
            </a:r>
            <a:r>
              <a:rPr lang="en-GB" u="sng" dirty="0">
                <a:latin typeface="Arial" panose="020B0604020202020204" pitchFamily="34" charset="0"/>
                <a:cs typeface="Arial" panose="020B0604020202020204" pitchFamily="34" charset="0"/>
              </a:rPr>
              <a:t>education</a:t>
            </a:r>
            <a:r>
              <a:rPr lang="en-GB" dirty="0">
                <a:latin typeface="Arial" panose="020B0604020202020204" pitchFamily="34" charset="0"/>
                <a:cs typeface="Arial" panose="020B0604020202020204" pitchFamily="34" charset="0"/>
              </a:rPr>
              <a:t> equips students with the additional knowledge, attributes and capabilities required </a:t>
            </a:r>
            <a:r>
              <a:rPr lang="en-GB" dirty="0" smtClean="0">
                <a:latin typeface="Arial" panose="020B0604020202020204" pitchFamily="34" charset="0"/>
                <a:cs typeface="Arial" panose="020B0604020202020204" pitchFamily="34" charset="0"/>
              </a:rPr>
              <a:t>to</a:t>
            </a:r>
          </a:p>
          <a:p>
            <a:r>
              <a:rPr lang="en-GB" dirty="0" smtClean="0">
                <a:latin typeface="Arial" panose="020B0604020202020204" pitchFamily="34" charset="0"/>
                <a:cs typeface="Arial" panose="020B0604020202020204" pitchFamily="34" charset="0"/>
              </a:rPr>
              <a:t>…</a:t>
            </a:r>
            <a:r>
              <a:rPr lang="en-GB" b="1" dirty="0" smtClean="0">
                <a:solidFill>
                  <a:schemeClr val="bg2"/>
                </a:solidFill>
                <a:latin typeface="Arial" panose="020B0604020202020204" pitchFamily="34" charset="0"/>
                <a:cs typeface="Arial" panose="020B0604020202020204" pitchFamily="34" charset="0"/>
              </a:rPr>
              <a:t> </a:t>
            </a:r>
            <a:r>
              <a:rPr lang="en-GB" b="1" dirty="0" smtClean="0">
                <a:solidFill>
                  <a:srgbClr val="C00000"/>
                </a:solidFill>
                <a:latin typeface="Arial" panose="020B0604020202020204" pitchFamily="34" charset="0"/>
                <a:cs typeface="Arial" panose="020B0604020202020204" pitchFamily="34" charset="0"/>
              </a:rPr>
              <a:t>apply </a:t>
            </a:r>
            <a:r>
              <a:rPr lang="en-GB" b="1" dirty="0">
                <a:solidFill>
                  <a:srgbClr val="C00000"/>
                </a:solidFill>
                <a:latin typeface="Arial" panose="020B0604020202020204" pitchFamily="34" charset="0"/>
                <a:cs typeface="Arial" panose="020B0604020202020204" pitchFamily="34" charset="0"/>
              </a:rPr>
              <a:t>these abilities in the context of setting up </a:t>
            </a:r>
            <a:r>
              <a:rPr lang="en-GB" b="1" dirty="0">
                <a:solidFill>
                  <a:srgbClr val="C10000"/>
                </a:solidFill>
                <a:latin typeface="Arial" panose="020B0604020202020204" pitchFamily="34" charset="0"/>
                <a:cs typeface="Arial" panose="020B0604020202020204" pitchFamily="34" charset="0"/>
              </a:rPr>
              <a:t>a new venture or </a:t>
            </a:r>
            <a:r>
              <a:rPr lang="en-GB" b="1" dirty="0" smtClean="0">
                <a:solidFill>
                  <a:srgbClr val="C10000"/>
                </a:solidFill>
                <a:latin typeface="Arial" panose="020B0604020202020204" pitchFamily="34" charset="0"/>
                <a:cs typeface="Arial" panose="020B0604020202020204" pitchFamily="34" charset="0"/>
              </a:rPr>
              <a:t>business</a:t>
            </a:r>
            <a:r>
              <a:rPr lang="en-GB" dirty="0" smtClean="0">
                <a:latin typeface="Arial" panose="020B0604020202020204" pitchFamily="34" charset="0"/>
                <a:cs typeface="Arial" panose="020B0604020202020204" pitchFamily="34" charset="0"/>
              </a:rPr>
              <a:t>… </a:t>
            </a:r>
          </a:p>
        </p:txBody>
      </p:sp>
      <p:sp>
        <p:nvSpPr>
          <p:cNvPr id="8" name="Rectangle 7"/>
          <p:cNvSpPr/>
          <p:nvPr/>
        </p:nvSpPr>
        <p:spPr>
          <a:xfrm>
            <a:off x="1190977" y="1044604"/>
            <a:ext cx="8925639" cy="400110"/>
          </a:xfrm>
          <a:prstGeom prst="rect">
            <a:avLst/>
          </a:prstGeom>
        </p:spPr>
        <p:txBody>
          <a:bodyPr wrap="square">
            <a:spAutoFit/>
          </a:bodyPr>
          <a:lstStyle/>
          <a:p>
            <a:pPr eaLnBrk="0" hangingPunct="0">
              <a:buClr>
                <a:schemeClr val="accent1"/>
              </a:buClr>
              <a:buSzPct val="85000"/>
            </a:pPr>
            <a:r>
              <a:rPr lang="en-GB" sz="2000" b="1" dirty="0" smtClean="0">
                <a:latin typeface="Arial" panose="020B0604020202020204" pitchFamily="34" charset="0"/>
                <a:cs typeface="Arial" panose="020B0604020202020204" pitchFamily="34" charset="0"/>
              </a:rPr>
              <a:t>…</a:t>
            </a:r>
            <a:r>
              <a:rPr lang="en-GB" sz="2000" dirty="0" smtClean="0">
                <a:latin typeface="Arial" panose="020B0604020202020204" pitchFamily="34" charset="0"/>
                <a:cs typeface="Arial" panose="020B0604020202020204" pitchFamily="34" charset="0"/>
              </a:rPr>
              <a:t>moves </a:t>
            </a:r>
            <a:r>
              <a:rPr lang="en-GB" sz="2000" dirty="0">
                <a:latin typeface="Arial" panose="020B0604020202020204" pitchFamily="34" charset="0"/>
                <a:cs typeface="Arial" panose="020B0604020202020204" pitchFamily="34" charset="0"/>
              </a:rPr>
              <a:t>beyond skills development to </a:t>
            </a:r>
            <a:r>
              <a:rPr lang="en-GB" sz="2000" b="1" dirty="0" smtClean="0">
                <a:solidFill>
                  <a:srgbClr val="C10000"/>
                </a:solidFill>
                <a:latin typeface="Arial" panose="020B0604020202020204" pitchFamily="34" charset="0"/>
                <a:cs typeface="Arial" panose="020B0604020202020204" pitchFamily="34" charset="0"/>
              </a:rPr>
              <a:t>a </a:t>
            </a:r>
            <a:r>
              <a:rPr lang="en-GB" sz="2000" b="1" dirty="0">
                <a:solidFill>
                  <a:srgbClr val="C10000"/>
                </a:solidFill>
                <a:latin typeface="Arial" panose="020B0604020202020204" pitchFamily="34" charset="0"/>
                <a:cs typeface="Arial" panose="020B0604020202020204" pitchFamily="34" charset="0"/>
              </a:rPr>
              <a:t>sense of practical action</a:t>
            </a:r>
            <a:r>
              <a:rPr lang="en-GB" sz="2000" dirty="0">
                <a:latin typeface="Arial" panose="020B0604020202020204" pitchFamily="34" charset="0"/>
                <a:cs typeface="Arial" panose="020B0604020202020204" pitchFamily="34" charset="0"/>
              </a:rPr>
              <a:t>.</a:t>
            </a:r>
          </a:p>
        </p:txBody>
      </p:sp>
      <p:sp>
        <p:nvSpPr>
          <p:cNvPr id="10" name="Title 1"/>
          <p:cNvSpPr>
            <a:spLocks noGrp="1"/>
          </p:cNvSpPr>
          <p:nvPr>
            <p:ph type="title"/>
          </p:nvPr>
        </p:nvSpPr>
        <p:spPr>
          <a:xfrm>
            <a:off x="107504" y="103188"/>
            <a:ext cx="8712968" cy="805532"/>
          </a:xfrm>
        </p:spPr>
        <p:txBody>
          <a:bodyPr>
            <a:normAutofit/>
          </a:bodyPr>
          <a:lstStyle/>
          <a:p>
            <a:pPr algn="l"/>
            <a:r>
              <a:rPr lang="en-GB" sz="2400" b="1" dirty="0">
                <a:solidFill>
                  <a:srgbClr val="C00000"/>
                </a:solidFill>
                <a:latin typeface="Arial" panose="020B0604020202020204" pitchFamily="34" charset="0"/>
                <a:cs typeface="Arial" panose="020B0604020202020204" pitchFamily="34" charset="0"/>
              </a:rPr>
              <a:t>e</a:t>
            </a:r>
            <a:r>
              <a:rPr lang="en-GB" sz="2400" b="1" dirty="0" smtClean="0">
                <a:solidFill>
                  <a:srgbClr val="C00000"/>
                </a:solidFill>
                <a:latin typeface="Arial" panose="020B0604020202020204" pitchFamily="34" charset="0"/>
                <a:cs typeface="Arial" panose="020B0604020202020204" pitchFamily="34" charset="0"/>
              </a:rPr>
              <a:t>nterprise capability </a:t>
            </a:r>
            <a:r>
              <a:rPr lang="en-GB" sz="2000" b="1" dirty="0" smtClean="0">
                <a:solidFill>
                  <a:schemeClr val="bg2"/>
                </a:solidFill>
                <a:latin typeface="Arial" panose="020B0604020202020204" pitchFamily="34" charset="0"/>
                <a:cs typeface="Arial" panose="020B0604020202020204" pitchFamily="34" charset="0"/>
              </a:rPr>
              <a:t/>
            </a:r>
            <a:br>
              <a:rPr lang="en-GB" sz="2000" b="1" dirty="0" smtClean="0">
                <a:solidFill>
                  <a:schemeClr val="bg2"/>
                </a:solidFill>
                <a:latin typeface="Arial" panose="020B0604020202020204" pitchFamily="34" charset="0"/>
                <a:cs typeface="Arial" panose="020B0604020202020204" pitchFamily="34" charset="0"/>
              </a:rPr>
            </a:br>
            <a:r>
              <a:rPr lang="en-GB" sz="1400" dirty="0" smtClean="0">
                <a:solidFill>
                  <a:schemeClr val="tx1"/>
                </a:solidFill>
                <a:latin typeface="Arial" panose="020B0604020202020204" pitchFamily="34" charset="0"/>
                <a:cs typeface="Arial" panose="020B0604020202020204" pitchFamily="34" charset="0"/>
              </a:rPr>
              <a:t>QAA </a:t>
            </a:r>
            <a:r>
              <a:rPr lang="en-GB" sz="1400" dirty="0">
                <a:solidFill>
                  <a:schemeClr val="tx1"/>
                </a:solidFill>
                <a:latin typeface="Arial" panose="020B0604020202020204" pitchFamily="34" charset="0"/>
                <a:cs typeface="Arial" panose="020B0604020202020204" pitchFamily="34" charset="0"/>
              </a:rPr>
              <a:t>(2012) Enterprise and entrepreneurship education: Guidance for UK higher education </a:t>
            </a:r>
            <a:r>
              <a:rPr lang="en-GB" sz="1400" dirty="0" smtClean="0">
                <a:solidFill>
                  <a:schemeClr val="tx1"/>
                </a:solidFill>
                <a:latin typeface="Arial" panose="020B0604020202020204" pitchFamily="34" charset="0"/>
                <a:cs typeface="Arial" panose="020B0604020202020204" pitchFamily="34" charset="0"/>
              </a:rPr>
              <a:t>providers</a:t>
            </a:r>
            <a:endParaRPr lang="en-GB" sz="14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2771800" y="1588730"/>
            <a:ext cx="6264697" cy="400110"/>
          </a:xfrm>
          <a:prstGeom prst="rect">
            <a:avLst/>
          </a:prstGeom>
        </p:spPr>
        <p:txBody>
          <a:bodyPr wrap="square">
            <a:spAutoFit/>
          </a:bodyPr>
          <a:lstStyle/>
          <a:p>
            <a:pPr eaLnBrk="0" hangingPunct="0">
              <a:buClr>
                <a:schemeClr val="accent1"/>
              </a:buClr>
              <a:buSzPct val="85000"/>
              <a:buFont typeface="Wingdings 2" pitchFamily="18" charset="2"/>
              <a:buNone/>
            </a:pPr>
            <a:r>
              <a:rPr lang="en-GB" sz="2000" b="1" dirty="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the </a:t>
            </a:r>
            <a:r>
              <a:rPr lang="en-GB" sz="2000" b="1" dirty="0">
                <a:solidFill>
                  <a:srgbClr val="C10000"/>
                </a:solidFill>
                <a:latin typeface="Arial" panose="020B0604020202020204" pitchFamily="34" charset="0"/>
                <a:cs typeface="Arial" panose="020B0604020202020204" pitchFamily="34" charset="0"/>
              </a:rPr>
              <a:t>ability </a:t>
            </a:r>
            <a:r>
              <a:rPr lang="en-GB" sz="2000" dirty="0">
                <a:latin typeface="Arial" panose="020B0604020202020204" pitchFamily="34" charset="0"/>
                <a:cs typeface="Arial" panose="020B0604020202020204" pitchFamily="34" charset="0"/>
              </a:rPr>
              <a:t>to develop ideas &amp; identify opportunities.</a:t>
            </a:r>
          </a:p>
        </p:txBody>
      </p:sp>
      <p:sp>
        <p:nvSpPr>
          <p:cNvPr id="5" name="Rectangle 4"/>
          <p:cNvSpPr/>
          <p:nvPr/>
        </p:nvSpPr>
        <p:spPr>
          <a:xfrm>
            <a:off x="3356305" y="2196732"/>
            <a:ext cx="5896215" cy="400110"/>
          </a:xfrm>
          <a:prstGeom prst="rect">
            <a:avLst/>
          </a:prstGeom>
        </p:spPr>
        <p:txBody>
          <a:bodyPr wrap="square">
            <a:spAutoFit/>
          </a:bodyPr>
          <a:lstStyle/>
          <a:p>
            <a:pPr eaLnBrk="0" hangingPunct="0">
              <a:buClr>
                <a:schemeClr val="accent1"/>
              </a:buClr>
              <a:buSzPct val="85000"/>
              <a:buFont typeface="Wingdings 2" pitchFamily="18" charset="2"/>
              <a:buNone/>
            </a:pPr>
            <a:r>
              <a:rPr lang="en-GB" sz="2000" b="1" dirty="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to</a:t>
            </a:r>
            <a:r>
              <a:rPr lang="en-GB" sz="2000" b="1" dirty="0">
                <a:latin typeface="Arial" panose="020B0604020202020204" pitchFamily="34" charset="0"/>
                <a:cs typeface="Arial" panose="020B0604020202020204" pitchFamily="34" charset="0"/>
              </a:rPr>
              <a:t> </a:t>
            </a:r>
            <a:r>
              <a:rPr lang="en-GB" sz="2000" b="1" dirty="0">
                <a:solidFill>
                  <a:srgbClr val="C10000"/>
                </a:solidFill>
                <a:latin typeface="Arial" panose="020B0604020202020204" pitchFamily="34" charset="0"/>
                <a:cs typeface="Arial" panose="020B0604020202020204" pitchFamily="34" charset="0"/>
              </a:rPr>
              <a:t>be a</a:t>
            </a:r>
            <a:r>
              <a:rPr lang="en-GB" sz="2000" dirty="0">
                <a:latin typeface="Arial" panose="020B0604020202020204" pitchFamily="34" charset="0"/>
                <a:cs typeface="Arial" panose="020B0604020202020204" pitchFamily="34" charset="0"/>
              </a:rPr>
              <a:t> problem solver and </a:t>
            </a:r>
            <a:r>
              <a:rPr lang="en-GB" sz="2000" b="1" dirty="0">
                <a:solidFill>
                  <a:srgbClr val="C10000"/>
                </a:solidFill>
                <a:latin typeface="Arial" panose="020B0604020202020204" pitchFamily="34" charset="0"/>
                <a:cs typeface="Arial" panose="020B0604020202020204" pitchFamily="34" charset="0"/>
              </a:rPr>
              <a:t>be a</a:t>
            </a:r>
            <a:r>
              <a:rPr lang="en-GB" sz="2000" b="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critical thinker.</a:t>
            </a:r>
          </a:p>
        </p:txBody>
      </p:sp>
      <p:sp>
        <p:nvSpPr>
          <p:cNvPr id="11" name="Rectangle 10"/>
          <p:cNvSpPr/>
          <p:nvPr/>
        </p:nvSpPr>
        <p:spPr>
          <a:xfrm>
            <a:off x="2555776" y="2812866"/>
            <a:ext cx="6624737" cy="400110"/>
          </a:xfrm>
          <a:prstGeom prst="rect">
            <a:avLst/>
          </a:prstGeom>
        </p:spPr>
        <p:txBody>
          <a:bodyPr wrap="square">
            <a:spAutoFit/>
          </a:bodyPr>
          <a:lstStyle/>
          <a:p>
            <a:pPr eaLnBrk="0" hangingPunct="0">
              <a:buClr>
                <a:schemeClr val="accent1"/>
              </a:buClr>
              <a:buSzPct val="85000"/>
              <a:buFont typeface="Wingdings 2" pitchFamily="18" charset="2"/>
              <a:buNone/>
            </a:pPr>
            <a:r>
              <a:rPr lang="en-GB" sz="2000" b="1"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it is about </a:t>
            </a:r>
            <a:r>
              <a:rPr lang="en-GB" sz="2000" b="1" dirty="0">
                <a:solidFill>
                  <a:srgbClr val="C10000"/>
                </a:solidFill>
                <a:latin typeface="Arial" panose="020B0604020202020204" pitchFamily="34" charset="0"/>
                <a:cs typeface="Arial" panose="020B0604020202020204" pitchFamily="34" charset="0"/>
              </a:rPr>
              <a:t>taking the </a:t>
            </a:r>
            <a:r>
              <a:rPr lang="en-GB" sz="2000" dirty="0">
                <a:latin typeface="Arial" panose="020B0604020202020204" pitchFamily="34" charset="0"/>
                <a:cs typeface="Arial" panose="020B0604020202020204" pitchFamily="34" charset="0"/>
              </a:rPr>
              <a:t>initiative &amp; </a:t>
            </a:r>
            <a:r>
              <a:rPr lang="en-GB" sz="2000" b="1" dirty="0">
                <a:solidFill>
                  <a:srgbClr val="C10000"/>
                </a:solidFill>
                <a:latin typeface="Arial" panose="020B0604020202020204" pitchFamily="34" charset="0"/>
                <a:cs typeface="Arial" panose="020B0604020202020204" pitchFamily="34" charset="0"/>
              </a:rPr>
              <a:t>making a</a:t>
            </a:r>
            <a:r>
              <a:rPr lang="en-GB" sz="2000" b="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difference. </a:t>
            </a:r>
          </a:p>
        </p:txBody>
      </p:sp>
    </p:spTree>
    <p:extLst>
      <p:ext uri="{BB962C8B-B14F-4D97-AF65-F5344CB8AC3E}">
        <p14:creationId xmlns:p14="http://schemas.microsoft.com/office/powerpoint/2010/main" val="129444696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4" grpId="0"/>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277813" y="881013"/>
            <a:ext cx="8686800" cy="6148387"/>
          </a:xfrm>
        </p:spPr>
        <p:txBody>
          <a:bodyPr/>
          <a:lstStyle/>
          <a:p>
            <a:pPr marL="0" indent="0" eaLnBrk="1" hangingPunct="1">
              <a:buNone/>
            </a:pPr>
            <a:r>
              <a:rPr lang="en-GB" altLang="en-US" sz="4000" dirty="0" smtClean="0"/>
              <a:t>Are small firms scaled up large firms?</a:t>
            </a:r>
          </a:p>
          <a:p>
            <a:pPr eaLnBrk="1" hangingPunct="1">
              <a:buFont typeface="Arial" charset="0"/>
              <a:buNone/>
            </a:pPr>
            <a:endParaRPr lang="en-GB" altLang="en-US" sz="4000" dirty="0" smtClean="0"/>
          </a:p>
          <a:p>
            <a:pPr eaLnBrk="1" hangingPunct="1">
              <a:buFont typeface="Arial" charset="0"/>
              <a:buNone/>
            </a:pPr>
            <a:r>
              <a:rPr lang="en-GB" altLang="en-US" sz="4000" dirty="0" smtClean="0"/>
              <a:t>Basic legal structures</a:t>
            </a:r>
          </a:p>
          <a:p>
            <a:pPr eaLnBrk="1" hangingPunct="1"/>
            <a:r>
              <a:rPr lang="en-GB" altLang="en-US" sz="4000" dirty="0" smtClean="0"/>
              <a:t>Sole traders</a:t>
            </a:r>
          </a:p>
          <a:p>
            <a:pPr eaLnBrk="1" hangingPunct="1"/>
            <a:r>
              <a:rPr lang="en-GB" altLang="en-US" sz="4000" dirty="0" smtClean="0"/>
              <a:t>Limited companies</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p:txBody>
      </p:sp>
      <p:sp>
        <p:nvSpPr>
          <p:cNvPr id="3" name="Title 1"/>
          <p:cNvSpPr txBox="1">
            <a:spLocks/>
          </p:cNvSpPr>
          <p:nvPr/>
        </p:nvSpPr>
        <p:spPr>
          <a:xfrm>
            <a:off x="0" y="476672"/>
            <a:ext cx="9144000" cy="1143000"/>
          </a:xfrm>
          <a:prstGeom prst="rect">
            <a:avLst/>
          </a:prstGeom>
        </p:spPr>
        <p:txBody>
          <a:bodyPr anchor="ctr"/>
          <a:lstStyle/>
          <a:p>
            <a:pPr algn="ctr" fontAlgn="auto">
              <a:spcAft>
                <a:spcPts val="0"/>
              </a:spcAft>
              <a:defRPr/>
            </a:pPr>
            <a:r>
              <a:rPr lang="en-GB" sz="7200" dirty="0" smtClean="0">
                <a:latin typeface="+mj-lt"/>
                <a:ea typeface="+mj-ea"/>
                <a:cs typeface="+mj-cs"/>
              </a:rPr>
              <a:t>Establishing your SME</a:t>
            </a:r>
            <a:endParaRPr lang="en-GB" sz="7200" dirty="0">
              <a:latin typeface="+mj-lt"/>
              <a:ea typeface="+mj-ea"/>
              <a:cs typeface="+mj-cs"/>
            </a:endParaRPr>
          </a:p>
        </p:txBody>
      </p:sp>
    </p:spTree>
    <p:extLst>
      <p:ext uri="{BB962C8B-B14F-4D97-AF65-F5344CB8AC3E}">
        <p14:creationId xmlns:p14="http://schemas.microsoft.com/office/powerpoint/2010/main" val="177372451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3074">
                                            <p:txEl>
                                              <p:pRg st="0" end="0"/>
                                            </p:txEl>
                                          </p:spTgt>
                                        </p:tgtEl>
                                        <p:attrNameLst>
                                          <p:attrName>style.visibility</p:attrName>
                                        </p:attrNameLst>
                                      </p:cBhvr>
                                      <p:to>
                                        <p:strVal val="visible"/>
                                      </p:to>
                                    </p:set>
                                    <p:animEffect transition="in" filter="fade">
                                      <p:cBhvr>
                                        <p:cTn id="11" dur="500"/>
                                        <p:tgtEl>
                                          <p:spTgt spid="307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74">
                                            <p:txEl>
                                              <p:pRg st="2" end="2"/>
                                            </p:txEl>
                                          </p:spTgt>
                                        </p:tgtEl>
                                        <p:attrNameLst>
                                          <p:attrName>style.visibility</p:attrName>
                                        </p:attrNameLst>
                                      </p:cBhvr>
                                      <p:to>
                                        <p:strVal val="visible"/>
                                      </p:to>
                                    </p:set>
                                    <p:animEffect transition="in" filter="fade">
                                      <p:cBhvr>
                                        <p:cTn id="14" dur="500"/>
                                        <p:tgtEl>
                                          <p:spTgt spid="307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74">
                                            <p:txEl>
                                              <p:pRg st="3" end="3"/>
                                            </p:txEl>
                                          </p:spTgt>
                                        </p:tgtEl>
                                        <p:attrNameLst>
                                          <p:attrName>style.visibility</p:attrName>
                                        </p:attrNameLst>
                                      </p:cBhvr>
                                      <p:to>
                                        <p:strVal val="visible"/>
                                      </p:to>
                                    </p:set>
                                    <p:animEffect transition="in" filter="fade">
                                      <p:cBhvr>
                                        <p:cTn id="17" dur="500"/>
                                        <p:tgtEl>
                                          <p:spTgt spid="307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74">
                                            <p:txEl>
                                              <p:pRg st="4" end="4"/>
                                            </p:txEl>
                                          </p:spTgt>
                                        </p:tgtEl>
                                        <p:attrNameLst>
                                          <p:attrName>style.visibility</p:attrName>
                                        </p:attrNameLst>
                                      </p:cBhvr>
                                      <p:to>
                                        <p:strVal val="visible"/>
                                      </p:to>
                                    </p:set>
                                    <p:animEffect transition="in" filter="fade">
                                      <p:cBhvr>
                                        <p:cTn id="20" dur="500"/>
                                        <p:tgtEl>
                                          <p:spTgt spid="30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GB" sz="2800" dirty="0" smtClean="0"/>
              <a:t>Sole | Partnership | </a:t>
            </a:r>
            <a:r>
              <a:rPr lang="en-GB" sz="2800" dirty="0" smtClean="0">
                <a:solidFill>
                  <a:srgbClr val="C00000"/>
                </a:solidFill>
              </a:rPr>
              <a:t>Ltd</a:t>
            </a:r>
            <a:r>
              <a:rPr lang="en-GB" sz="2800" dirty="0" smtClean="0"/>
              <a:t> | LLP | CIC</a:t>
            </a:r>
            <a:endParaRPr lang="en-GB" sz="2800" dirty="0"/>
          </a:p>
        </p:txBody>
      </p:sp>
      <p:sp>
        <p:nvSpPr>
          <p:cNvPr id="3" name="Content Placeholder 2"/>
          <p:cNvSpPr>
            <a:spLocks noGrp="1"/>
          </p:cNvSpPr>
          <p:nvPr>
            <p:ph idx="1"/>
          </p:nvPr>
        </p:nvSpPr>
        <p:spPr>
          <a:xfrm>
            <a:off x="179512" y="764704"/>
            <a:ext cx="8964488" cy="6264696"/>
          </a:xfrm>
        </p:spPr>
        <p:txBody>
          <a:bodyPr>
            <a:noAutofit/>
          </a:bodyPr>
          <a:lstStyle/>
          <a:p>
            <a:pPr marL="0" indent="0">
              <a:buNone/>
            </a:pPr>
            <a:r>
              <a:rPr lang="en-GB" sz="2000" b="1" dirty="0"/>
              <a:t>Setting up as a sole trader </a:t>
            </a:r>
          </a:p>
          <a:p>
            <a:r>
              <a:rPr lang="en-GB" sz="2000" dirty="0"/>
              <a:t>If you operate as a sole trader, you have complete control over how your business is run, you make all the decisions and take all the profits. </a:t>
            </a:r>
            <a:r>
              <a:rPr lang="en-GB" sz="2000" dirty="0" smtClean="0"/>
              <a:t>You can hire employees. </a:t>
            </a:r>
            <a:r>
              <a:rPr lang="en-GB" sz="2000" dirty="0"/>
              <a:t/>
            </a:r>
            <a:br>
              <a:rPr lang="en-GB" sz="2000" dirty="0"/>
            </a:br>
            <a:endParaRPr lang="en-GB" sz="2000" dirty="0"/>
          </a:p>
          <a:p>
            <a:r>
              <a:rPr lang="en-GB" sz="2000" dirty="0"/>
              <a:t>The start-up formalities are minimal and costs are correspondingly low. You must register as self employed by contacting HM Revenue &amp; Customs (</a:t>
            </a:r>
            <a:r>
              <a:rPr lang="en-GB" sz="2000" dirty="0" smtClean="0"/>
              <a:t>HMRC</a:t>
            </a:r>
          </a:p>
          <a:p>
            <a:pPr marL="0" indent="0">
              <a:buNone/>
            </a:pPr>
            <a:endParaRPr lang="en-GB" sz="2000" dirty="0"/>
          </a:p>
          <a:p>
            <a:r>
              <a:rPr lang="en-GB" sz="2000" dirty="0"/>
              <a:t>There is unlimited liability for debts, so if your business loses money, you may have to sell your personal assets (house, car and so on) to pay off business </a:t>
            </a:r>
            <a:r>
              <a:rPr lang="en-GB" sz="2000" dirty="0" smtClean="0"/>
              <a:t>debts.</a:t>
            </a:r>
          </a:p>
          <a:p>
            <a:endParaRPr lang="en-GB" sz="2000" b="1" dirty="0"/>
          </a:p>
          <a:p>
            <a:endParaRPr lang="en-GB" sz="2000" b="1" dirty="0" smtClean="0"/>
          </a:p>
          <a:p>
            <a:endParaRPr lang="en-GB" sz="2000" b="1" dirty="0" smtClean="0"/>
          </a:p>
          <a:p>
            <a:pPr marL="0" indent="0">
              <a:buNone/>
            </a:pPr>
            <a:r>
              <a:rPr lang="en-GB" sz="2000" b="1" dirty="0" smtClean="0"/>
              <a:t>Setting </a:t>
            </a:r>
            <a:r>
              <a:rPr lang="en-GB" sz="2000" b="1" dirty="0"/>
              <a:t>up a partnership </a:t>
            </a:r>
          </a:p>
          <a:p>
            <a:r>
              <a:rPr lang="en-GB" sz="2000" dirty="0" smtClean="0"/>
              <a:t>Each </a:t>
            </a:r>
            <a:r>
              <a:rPr lang="en-GB" sz="2000" dirty="0"/>
              <a:t>partner needs to register as self employed. </a:t>
            </a:r>
            <a:endParaRPr lang="en-GB" sz="2000" dirty="0" smtClean="0"/>
          </a:p>
          <a:p>
            <a:r>
              <a:rPr lang="en-GB" sz="2000" dirty="0" smtClean="0"/>
              <a:t>Partnerships </a:t>
            </a:r>
            <a:r>
              <a:rPr lang="en-GB" sz="2000" dirty="0"/>
              <a:t>are often entered into by groups of professionals, such as lawyers and accountants, who work together to share skills and </a:t>
            </a:r>
            <a:r>
              <a:rPr lang="en-GB" sz="2000" dirty="0" smtClean="0"/>
              <a:t>knowledge.</a:t>
            </a:r>
            <a:r>
              <a:rPr lang="en-GB" sz="1800" dirty="0"/>
              <a:t/>
            </a:r>
            <a:br>
              <a:rPr lang="en-GB" sz="1800" dirty="0"/>
            </a:br>
            <a:endParaRPr lang="en-GB" sz="1800" dirty="0"/>
          </a:p>
        </p:txBody>
      </p:sp>
    </p:spTree>
    <p:extLst>
      <p:ext uri="{BB962C8B-B14F-4D97-AF65-F5344CB8AC3E}">
        <p14:creationId xmlns:p14="http://schemas.microsoft.com/office/powerpoint/2010/main" val="196558933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1141</Words>
  <Application>Microsoft Office PowerPoint</Application>
  <PresentationFormat>On-screen Show (4:3)</PresentationFormat>
  <Paragraphs>179</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Setting up your SME</vt:lpstr>
      <vt:lpstr>SME</vt:lpstr>
      <vt:lpstr>PowerPoint Presentation</vt:lpstr>
      <vt:lpstr>PowerPoint Presentation</vt:lpstr>
      <vt:lpstr>PowerPoint Presentation</vt:lpstr>
      <vt:lpstr>Personal Character Traits </vt:lpstr>
      <vt:lpstr>enterprise capability  QAA (2012) Enterprise and entrepreneurship education: Guidance for UK higher education providers</vt:lpstr>
      <vt:lpstr>PowerPoint Presentation</vt:lpstr>
      <vt:lpstr>Sole | Partnership | Ltd | LLP | CIC</vt:lpstr>
      <vt:lpstr>Sole | Partnership | Ltd | LLP | CIC</vt:lpstr>
      <vt:lpstr>What are the duties and liabilities of a company director?</vt:lpstr>
      <vt:lpstr>What are the duties and liabilities of a company secretary?</vt:lpstr>
      <vt:lpstr>Meetings</vt:lpstr>
      <vt:lpstr>Basic Rules of Meetings</vt:lpstr>
      <vt:lpstr>Let’s Meet </vt:lpstr>
      <vt:lpstr>Setting up your SME</vt:lpstr>
    </vt:vector>
  </TitlesOfParts>
  <Company>Cardiff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insrv</dc:creator>
  <cp:lastModifiedBy>insrv</cp:lastModifiedBy>
  <cp:revision>13</cp:revision>
  <dcterms:created xsi:type="dcterms:W3CDTF">2014-01-21T13:03:03Z</dcterms:created>
  <dcterms:modified xsi:type="dcterms:W3CDTF">2014-01-22T11:52:21Z</dcterms:modified>
</cp:coreProperties>
</file>