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60" r:id="rId3"/>
    <p:sldId id="263" r:id="rId4"/>
    <p:sldId id="257" r:id="rId5"/>
    <p:sldId id="258" r:id="rId6"/>
    <p:sldId id="261" r:id="rId7"/>
    <p:sldId id="264" r:id="rId8"/>
    <p:sldId id="265" r:id="rId9"/>
    <p:sldId id="25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5B520FB-6A16-624D-8977-E5BC96EAD728}">
          <p14:sldIdLst>
            <p14:sldId id="256"/>
            <p14:sldId id="260"/>
            <p14:sldId id="263"/>
            <p14:sldId id="257"/>
            <p14:sldId id="258"/>
            <p14:sldId id="261"/>
            <p14:sldId id="264"/>
            <p14:sldId id="265"/>
          </p14:sldIdLst>
        </p14:section>
        <p14:section name="Appendix" id="{90897B9A-FBD0-0244-A61F-4CA13095CB90}">
          <p14:sldIdLst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6"/>
    <p:restoredTop sz="94676"/>
  </p:normalViewPr>
  <p:slideViewPr>
    <p:cSldViewPr snapToGrid="0" snapToObjects="1">
      <p:cViewPr varScale="1">
        <p:scale>
          <a:sx n="106" d="100"/>
          <a:sy n="106" d="100"/>
        </p:scale>
        <p:origin x="55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04A6CF-09A0-4C44-A72C-2BF61D134250}" type="datetimeFigureOut">
              <a:rPr lang="en-US" smtClean="0"/>
              <a:t>1/26/22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0F4B7F-BC3B-3249-B7DA-C40684463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3478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0F4B7F-BC3B-3249-B7DA-C40684463A6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1614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1ED91-E221-5B4D-B358-0266F742CB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04AEC1-03FE-604C-AAC9-D98CDA93FC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D4A29C-D4E0-FA43-973B-520B5E67E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EF78B-4586-1446-8167-A6091BE79164}" type="datetimeFigureOut">
              <a:rPr lang="en-US" smtClean="0"/>
              <a:t>1/26/22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00D616-A10A-4544-844A-E1053279A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A1F43-978A-F348-BF3C-2E1D2B185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2E481-FD7D-3045-85D6-EA48A67D1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575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E1E3F-892E-E34B-96F4-8F20CE290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C59543-C77E-6C4D-BBED-50B563CDC5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C15414-E644-F544-9713-EF562565D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EF78B-4586-1446-8167-A6091BE79164}" type="datetimeFigureOut">
              <a:rPr lang="en-US" smtClean="0"/>
              <a:t>1/26/22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DBD804-4124-0442-99EB-565F09B62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52A4B3-0309-EC4B-8F48-5BE76A507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2E481-FD7D-3045-85D6-EA48A67D1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905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0CDC80-9943-5C41-9407-E81E442B21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2E425F-EA9E-D249-A17A-A42D64C6DE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CDB1A8-0183-FC48-9079-C4BB0978B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EF78B-4586-1446-8167-A6091BE79164}" type="datetimeFigureOut">
              <a:rPr lang="en-US" smtClean="0"/>
              <a:t>1/26/22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62A7D-BB04-5E44-8C84-402842DA4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3DA994-4278-E345-8BDD-AA169C0A2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2E481-FD7D-3045-85D6-EA48A67D1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353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A84FD-1A0A-694A-981A-466728FF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6E629E-7576-DF4F-A637-50EB3305D5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B23E4A-D96A-DA4F-9015-3CC40246E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EF78B-4586-1446-8167-A6091BE79164}" type="datetimeFigureOut">
              <a:rPr lang="en-US" smtClean="0"/>
              <a:t>1/26/22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B456A9-6F2E-7145-B458-34DB2292F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EBB1DF-2243-2A42-9F83-BD8E720A8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2E481-FD7D-3045-85D6-EA48A67D1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321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B6C00-AA5E-9C4D-8F84-BB50AFECA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F23E00-5986-6945-B4C1-23FF755E3B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466371-E0AC-114E-8E8C-02F3D9563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EF78B-4586-1446-8167-A6091BE79164}" type="datetimeFigureOut">
              <a:rPr lang="en-US" smtClean="0"/>
              <a:t>1/26/22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1D110E-B23C-3940-9A27-5CE89D3AF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229936-9EE0-064B-8550-49C9BB773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2E481-FD7D-3045-85D6-EA48A67D1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59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E0AB5-8785-6545-B10D-E76C69CEF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121EC-6CFE-694E-9C05-8E274D634B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DD0064-AEAD-534A-BBE0-C005EB10BE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2A5D37-18F0-2B4C-9999-FF4A9FA75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EF78B-4586-1446-8167-A6091BE79164}" type="datetimeFigureOut">
              <a:rPr lang="en-US" smtClean="0"/>
              <a:t>1/26/22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7396AE-B93F-D64E-B310-E920303D5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A832D1-F439-B143-BC5B-5CC2A667A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2E481-FD7D-3045-85D6-EA48A67D1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386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2EC9C-5992-8C42-BCE9-8FCFD3415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1B8DC2-9BAD-154A-96CF-7AF86F9AC6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51FC0B-447B-FC4C-BE3C-BE633646CD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133DB1-2CAC-1D48-9980-612B347B4D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600787-B6BA-C041-90A8-FCD731DC15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465446-03E0-6B40-8813-CDD319D8E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EF78B-4586-1446-8167-A6091BE79164}" type="datetimeFigureOut">
              <a:rPr lang="en-US" smtClean="0"/>
              <a:t>1/26/22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8F7532-1EFA-674D-BC36-BA845D38A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7202A6-6A6B-7544-87F8-09DC3180E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2E481-FD7D-3045-85D6-EA48A67D1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654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08A44-4095-214E-8392-B51AEA08C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D9B89D-2C20-7E42-8DB9-5565C2707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EF78B-4586-1446-8167-A6091BE79164}" type="datetimeFigureOut">
              <a:rPr lang="en-US" smtClean="0"/>
              <a:t>1/26/22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5AB1E7-C411-4545-BA44-0DE5F555D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612C92-0472-9E4B-A512-A7342C1F7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2E481-FD7D-3045-85D6-EA48A67D1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076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49CA6F-35E1-2D4B-9D91-1BD4CDAA3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EF78B-4586-1446-8167-A6091BE79164}" type="datetimeFigureOut">
              <a:rPr lang="en-US" smtClean="0"/>
              <a:t>1/26/22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E77372-FAC3-1941-8A8B-990BE345F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C9B412-3B55-6942-95C9-8C26073D6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2E481-FD7D-3045-85D6-EA48A67D1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906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4997D-1E20-8C4B-AC6A-216E86662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E7035-E057-404A-BD91-A0178AF40A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677150-4438-5445-A708-3A6A34D946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F9E0B4-81D3-0C44-8F94-B06E253E7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EF78B-4586-1446-8167-A6091BE79164}" type="datetimeFigureOut">
              <a:rPr lang="en-US" smtClean="0"/>
              <a:t>1/26/22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42ABB5-6179-C64A-ADDF-CAD966D6E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A29139-EFD8-5645-BEB3-BFF4D7CDB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2E481-FD7D-3045-85D6-EA48A67D1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721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FFF30-4C0F-6C44-872D-87C30D5C7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64143B-B1ED-A547-80BF-817B8B1274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F9AB33-4B9D-7643-AE76-83F8C4B4EF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503F29-7966-7345-A447-1B3EE374B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EF78B-4586-1446-8167-A6091BE79164}" type="datetimeFigureOut">
              <a:rPr lang="en-US" smtClean="0"/>
              <a:t>1/26/22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4E2496-C02F-8043-8072-A306274BA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FA0147-B569-B04E-8174-F8D5891FD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2E481-FD7D-3045-85D6-EA48A67D1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968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3A1698-62DC-A14F-B631-61420B970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4AA7BA-05B7-584A-80F8-49442930C0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89D967-A7B1-DB4E-BA73-AB0AFAE8EA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5EF78B-4586-1446-8167-A6091BE79164}" type="datetimeFigureOut">
              <a:rPr lang="en-US" smtClean="0"/>
              <a:t>1/26/22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E82040-47A7-3844-BE1F-80BA51017B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381057-63CD-154B-8441-F39B83F66F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12E481-FD7D-3045-85D6-EA48A67D1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361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CB8AED-75C7-4DF5-A7E7-9A224C406A6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</a:blip>
          <a:srcRect r="25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7D3776B-634B-A747-9DAB-AA411171D6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324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Thera Bank: How to make personal loan business out of existing clients?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D631D8-B9F7-7E41-817A-E666F945A6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41411" y="4653051"/>
            <a:ext cx="9144000" cy="153619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                                              Present by: Jasmine Zeng</a:t>
            </a:r>
          </a:p>
        </p:txBody>
      </p:sp>
      <p:sp>
        <p:nvSpPr>
          <p:cNvPr id="22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rgbClr val="FFFFFF">
                <a:alpha val="75000"/>
              </a:srgb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486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93679-9131-D548-88DA-9B1442726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&amp; Business Need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01E83D-5B08-874B-AC34-58678C74D4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33938" cy="4351338"/>
          </a:xfrm>
        </p:spPr>
        <p:txBody>
          <a:bodyPr>
            <a:normAutofit/>
          </a:bodyPr>
          <a:lstStyle/>
          <a:p>
            <a:r>
              <a:rPr lang="en-US" sz="2000" dirty="0"/>
              <a:t>Thera bank wants to explore ways of </a:t>
            </a:r>
            <a:r>
              <a:rPr lang="en-US" sz="2000" b="1" dirty="0">
                <a:solidFill>
                  <a:schemeClr val="accent2"/>
                </a:solidFill>
              </a:rPr>
              <a:t>converting its liability customers to personal loan customers</a:t>
            </a:r>
            <a:r>
              <a:rPr lang="en-US" sz="2000" dirty="0">
                <a:solidFill>
                  <a:schemeClr val="accent2"/>
                </a:solidFill>
              </a:rPr>
              <a:t> </a:t>
            </a:r>
          </a:p>
          <a:p>
            <a:endParaRPr lang="en-US" sz="2000" dirty="0">
              <a:solidFill>
                <a:schemeClr val="accent2"/>
              </a:solidFill>
            </a:endParaRPr>
          </a:p>
          <a:p>
            <a:r>
              <a:rPr lang="en-US" sz="2000" dirty="0"/>
              <a:t>A campaign that the bank ran </a:t>
            </a:r>
            <a:r>
              <a:rPr lang="en-US" sz="2000" b="1" dirty="0">
                <a:solidFill>
                  <a:schemeClr val="accent2"/>
                </a:solidFill>
              </a:rPr>
              <a:t>last year</a:t>
            </a:r>
            <a:r>
              <a:rPr lang="en-US" sz="2000" dirty="0">
                <a:solidFill>
                  <a:schemeClr val="accent2"/>
                </a:solidFill>
              </a:rPr>
              <a:t> </a:t>
            </a:r>
            <a:r>
              <a:rPr lang="en-US" sz="2000" dirty="0"/>
              <a:t>for liability customers showed a healthy conversion rate of </a:t>
            </a:r>
            <a:r>
              <a:rPr lang="en-US" sz="2000" b="1" dirty="0">
                <a:solidFill>
                  <a:schemeClr val="accent2"/>
                </a:solidFill>
              </a:rPr>
              <a:t>over 9% success</a:t>
            </a:r>
          </a:p>
          <a:p>
            <a:endParaRPr lang="en-US" sz="2000" b="1" dirty="0">
              <a:solidFill>
                <a:schemeClr val="accent2"/>
              </a:solidFill>
            </a:endParaRPr>
          </a:p>
          <a:p>
            <a:r>
              <a:rPr lang="en-US" sz="2000" dirty="0"/>
              <a:t>Goal: to devise campaigns with better target marketing to increase the success ratio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12AD88A6-70D4-4A4B-ADA5-08F28BAAE1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4818" y="1825625"/>
            <a:ext cx="5660624" cy="3776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0675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alculator, pen, compass, money and a paper with graphs printed on it">
            <a:extLst>
              <a:ext uri="{FF2B5EF4-FFF2-40B4-BE49-F238E27FC236}">
                <a16:creationId xmlns:a16="http://schemas.microsoft.com/office/drawing/2014/main" id="{B3AB7EA6-E988-46E9-B552-6AEFCB7FF33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b="6639"/>
          <a:stretch/>
        </p:blipFill>
        <p:spPr>
          <a:xfrm>
            <a:off x="20" y="-350837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857B50A-DEFE-B444-99CE-2269753BD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350838"/>
            <a:ext cx="9144000" cy="877888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6000" dirty="0">
                <a:solidFill>
                  <a:srgbClr val="FFFFFF"/>
                </a:solidFill>
              </a:rPr>
              <a:t>Thera Bank Data</a:t>
            </a:r>
          </a:p>
        </p:txBody>
      </p:sp>
      <p:sp>
        <p:nvSpPr>
          <p:cNvPr id="7" name="Round Same Side Corner Rectangle 6">
            <a:extLst>
              <a:ext uri="{FF2B5EF4-FFF2-40B4-BE49-F238E27FC236}">
                <a16:creationId xmlns:a16="http://schemas.microsoft.com/office/drawing/2014/main" id="{3C80327E-9832-7F41-BD38-30EC946BCD3D}"/>
              </a:ext>
            </a:extLst>
          </p:cNvPr>
          <p:cNvSpPr/>
          <p:nvPr/>
        </p:nvSpPr>
        <p:spPr>
          <a:xfrm>
            <a:off x="1757362" y="1943100"/>
            <a:ext cx="3786187" cy="3871913"/>
          </a:xfrm>
          <a:prstGeom prst="round2SameRect">
            <a:avLst/>
          </a:prstGeom>
          <a:solidFill>
            <a:schemeClr val="tx1">
              <a:alpha val="2379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/>
              <a:t>Demographic information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Income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Professional experience year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Family Number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Education Level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Average Spending on Credit Card</a:t>
            </a:r>
          </a:p>
        </p:txBody>
      </p:sp>
      <p:sp>
        <p:nvSpPr>
          <p:cNvPr id="36" name="Round Same Side Corner Rectangle 35">
            <a:extLst>
              <a:ext uri="{FF2B5EF4-FFF2-40B4-BE49-F238E27FC236}">
                <a16:creationId xmlns:a16="http://schemas.microsoft.com/office/drawing/2014/main" id="{36F142DD-1627-354E-92D2-20C5BCAA3AE3}"/>
              </a:ext>
            </a:extLst>
          </p:cNvPr>
          <p:cNvSpPr/>
          <p:nvPr/>
        </p:nvSpPr>
        <p:spPr>
          <a:xfrm>
            <a:off x="6974681" y="1943100"/>
            <a:ext cx="3786186" cy="3871913"/>
          </a:xfrm>
          <a:prstGeom prst="round2SameRect">
            <a:avLst/>
          </a:prstGeom>
          <a:solidFill>
            <a:schemeClr val="tx1"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/>
              <a:t>Relationship with the bank</a:t>
            </a:r>
          </a:p>
          <a:p>
            <a:pPr algn="ctr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Mortgage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CD (Certificate of Deposit)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use interbank facilities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Credit Cards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Securities Account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Personal Loan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1572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4C89290-3DC6-114A-A4F1-C7BE2E0577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4418560"/>
              </p:ext>
            </p:extLst>
          </p:nvPr>
        </p:nvGraphicFramePr>
        <p:xfrm>
          <a:off x="7188993" y="2819400"/>
          <a:ext cx="4622800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val="107186913"/>
                    </a:ext>
                  </a:extLst>
                </a:gridCol>
                <a:gridCol w="2108200">
                  <a:extLst>
                    <a:ext uri="{9D8B030D-6E8A-4147-A177-3AD203B41FA5}">
                      <a16:colId xmlns:a16="http://schemas.microsoft.com/office/drawing/2014/main" val="124831044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Percentage of </a:t>
                      </a:r>
                      <a:r>
                        <a:rPr lang="en-US" sz="1200" b="1" u="none" strike="noStrike" dirty="0">
                          <a:effectLst/>
                        </a:rPr>
                        <a:t>Mortgage Holder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19360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Clients who has personal loan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34.5%</a:t>
                      </a:r>
                      <a:endParaRPr 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31661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Clients who doesn't have personal loan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30.2%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696603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D0A1A79-2047-DF42-983D-194401D26176}"/>
              </a:ext>
            </a:extLst>
          </p:cNvPr>
          <p:cNvSpPr txBox="1"/>
          <p:nvPr/>
        </p:nvSpPr>
        <p:spPr>
          <a:xfrm>
            <a:off x="7056437" y="1340427"/>
            <a:ext cx="488791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Looking into those who has low spending power 0-0.4</a:t>
            </a:r>
          </a:p>
          <a:p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CD5D33F-3BF2-B148-A476-14FCB1B60A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0199477"/>
              </p:ext>
            </p:extLst>
          </p:nvPr>
        </p:nvGraphicFramePr>
        <p:xfrm>
          <a:off x="7188993" y="1955980"/>
          <a:ext cx="4622800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val="1377556048"/>
                    </a:ext>
                  </a:extLst>
                </a:gridCol>
                <a:gridCol w="2108200">
                  <a:extLst>
                    <a:ext uri="{9D8B030D-6E8A-4147-A177-3AD203B41FA5}">
                      <a16:colId xmlns:a16="http://schemas.microsoft.com/office/drawing/2014/main" val="3478341767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Percentage of </a:t>
                      </a:r>
                      <a:r>
                        <a:rPr lang="en-US" sz="1200" b="1" u="none" strike="noStrike" dirty="0">
                          <a:effectLst/>
                        </a:rPr>
                        <a:t>Large Family (3-4)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356290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Clients who has personal loan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54.9%</a:t>
                      </a:r>
                      <a:endParaRPr 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096075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Clients who doesn't have personal loan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30.2%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280660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C7BA4DB4-99AE-7B49-B754-7FAE226EC7B5}"/>
              </a:ext>
            </a:extLst>
          </p:cNvPr>
          <p:cNvSpPr txBox="1"/>
          <p:nvPr/>
        </p:nvSpPr>
        <p:spPr>
          <a:xfrm>
            <a:off x="371474" y="142875"/>
            <a:ext cx="110585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/>
              <a:t>Observation 1: Conservative Clients who has big spending needs are potential clients for personal loan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D89238-FBC9-9F4F-A6AE-6561B80776BF}"/>
              </a:ext>
            </a:extLst>
          </p:cNvPr>
          <p:cNvSpPr txBox="1"/>
          <p:nvPr/>
        </p:nvSpPr>
        <p:spPr>
          <a:xfrm>
            <a:off x="1067196" y="6507328"/>
            <a:ext cx="73429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Define: Spending Power= Average Credit Cards Spending/ Income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C6A1E7CE-B0A1-C645-AD97-79D5B5EEEB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0864" y="896295"/>
            <a:ext cx="5828499" cy="5257723"/>
          </a:xfrm>
          <a:prstGeom prst="rect">
            <a:avLst/>
          </a:prstGeom>
        </p:spPr>
      </p:pic>
      <p:sp>
        <p:nvSpPr>
          <p:cNvPr id="16" name="Down Arrow Callout 15">
            <a:extLst>
              <a:ext uri="{FF2B5EF4-FFF2-40B4-BE49-F238E27FC236}">
                <a16:creationId xmlns:a16="http://schemas.microsoft.com/office/drawing/2014/main" id="{03BFD172-39AC-D347-8A37-34F9FD870533}"/>
              </a:ext>
            </a:extLst>
          </p:cNvPr>
          <p:cNvSpPr/>
          <p:nvPr/>
        </p:nvSpPr>
        <p:spPr>
          <a:xfrm>
            <a:off x="4243786" y="5915018"/>
            <a:ext cx="2157012" cy="300968"/>
          </a:xfrm>
          <a:prstGeom prst="downArrowCallou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3FFC7CC-BBC7-1446-B2D7-BB36474C5FF7}"/>
              </a:ext>
            </a:extLst>
          </p:cNvPr>
          <p:cNvSpPr txBox="1"/>
          <p:nvPr/>
        </p:nvSpPr>
        <p:spPr>
          <a:xfrm>
            <a:off x="4200922" y="6151402"/>
            <a:ext cx="33285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“dangerous clients”</a:t>
            </a:r>
          </a:p>
        </p:txBody>
      </p:sp>
      <p:sp>
        <p:nvSpPr>
          <p:cNvPr id="21" name="Down Arrow Callout 20">
            <a:extLst>
              <a:ext uri="{FF2B5EF4-FFF2-40B4-BE49-F238E27FC236}">
                <a16:creationId xmlns:a16="http://schemas.microsoft.com/office/drawing/2014/main" id="{A35CD535-5626-DC45-823E-EFADFC3FA946}"/>
              </a:ext>
            </a:extLst>
          </p:cNvPr>
          <p:cNvSpPr/>
          <p:nvPr/>
        </p:nvSpPr>
        <p:spPr>
          <a:xfrm>
            <a:off x="1267222" y="5890951"/>
            <a:ext cx="1347385" cy="300968"/>
          </a:xfrm>
          <a:prstGeom prst="downArrowCallou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47D15E8-7D5D-4843-835C-E09F418D5ABC}"/>
              </a:ext>
            </a:extLst>
          </p:cNvPr>
          <p:cNvSpPr txBox="1"/>
          <p:nvPr/>
        </p:nvSpPr>
        <p:spPr>
          <a:xfrm>
            <a:off x="1067196" y="6127254"/>
            <a:ext cx="18478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“conservative clients”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C28ADC6-93A0-E143-812B-3DEAA207B236}"/>
              </a:ext>
            </a:extLst>
          </p:cNvPr>
          <p:cNvSpPr txBox="1"/>
          <p:nvPr/>
        </p:nvSpPr>
        <p:spPr>
          <a:xfrm>
            <a:off x="7188993" y="4271938"/>
            <a:ext cx="462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we target on these clients …</a:t>
            </a:r>
          </a:p>
          <a:p>
            <a:r>
              <a:rPr lang="en-US" dirty="0"/>
              <a:t>Potentially 8% increase in conversion rate from this population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516AFBF-DFFF-B448-8FAF-90FAAC960D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7723" y="1885525"/>
            <a:ext cx="1220157" cy="695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981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6" grpId="0" animBg="1"/>
      <p:bldP spid="20" grpId="0"/>
      <p:bldP spid="21" grpId="0" animBg="1"/>
      <p:bldP spid="22" grpId="0"/>
      <p:bldP spid="2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7CD56AD-43DF-8F41-B8BA-8AA4C94BE1A4}"/>
              </a:ext>
            </a:extLst>
          </p:cNvPr>
          <p:cNvSpPr txBox="1"/>
          <p:nvPr/>
        </p:nvSpPr>
        <p:spPr>
          <a:xfrm>
            <a:off x="7504962" y="1481435"/>
            <a:ext cx="3674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those who don’t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A350C7B-E92C-3B48-BF6B-D7EC51E13B12}"/>
              </a:ext>
            </a:extLst>
          </p:cNvPr>
          <p:cNvSpPr txBox="1"/>
          <p:nvPr/>
        </p:nvSpPr>
        <p:spPr>
          <a:xfrm>
            <a:off x="1759990" y="1426071"/>
            <a:ext cx="3674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clients who have CD accounts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7F5A058-ECDA-364B-8FAC-C025A7CDB02F}"/>
              </a:ext>
            </a:extLst>
          </p:cNvPr>
          <p:cNvSpPr txBox="1"/>
          <p:nvPr/>
        </p:nvSpPr>
        <p:spPr>
          <a:xfrm>
            <a:off x="643466" y="494768"/>
            <a:ext cx="108008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/>
              <a:t>Observation 2: Clients who has CD with Thera Bank are more likely to accept personal loan offer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51A9ECB-D9ED-EF40-93A5-D117F395FF64}"/>
              </a:ext>
            </a:extLst>
          </p:cNvPr>
          <p:cNvSpPr txBox="1"/>
          <p:nvPr/>
        </p:nvSpPr>
        <p:spPr>
          <a:xfrm>
            <a:off x="6556971" y="5431060"/>
            <a:ext cx="462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we target on these clients …</a:t>
            </a:r>
          </a:p>
          <a:p>
            <a:r>
              <a:rPr lang="en-US" dirty="0"/>
              <a:t>Potentially 3.2% increase in conversion rate from this population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8E09C5B-B48F-064F-8F56-8618821EFC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9990" y="1850767"/>
            <a:ext cx="3251200" cy="28575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A8877FD5-684F-2642-836A-88E2A42225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4107" y="2028567"/>
            <a:ext cx="2870200" cy="25019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7CA42CCA-361F-A04A-BE8E-AC9C2703D8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62727" y="4172380"/>
            <a:ext cx="1422400" cy="8509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CCF6EE1E-2341-0643-B274-A7387A600E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1159" y="4172380"/>
            <a:ext cx="1422400" cy="85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16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99317-3396-BD48-8A1C-1D0C04F97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our solution?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D95F71-B0E5-BF46-8C78-97933A1E5A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82775"/>
            <a:ext cx="5419725" cy="4351338"/>
          </a:xfrm>
        </p:spPr>
        <p:txBody>
          <a:bodyPr>
            <a:normAutofit/>
          </a:bodyPr>
          <a:lstStyle/>
          <a:p>
            <a:r>
              <a:rPr lang="en-US" sz="2000" b="1" dirty="0"/>
              <a:t>Solution path: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dirty="0"/>
              <a:t>Tech: build a classification model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dirty="0"/>
              <a:t>Non-Tech(MVP):</a:t>
            </a:r>
          </a:p>
          <a:p>
            <a:pPr marL="914400" lvl="1" indent="-457200">
              <a:buAutoNum type="arabicParenBoth"/>
            </a:pPr>
            <a:r>
              <a:rPr lang="en-US" sz="1800" dirty="0"/>
              <a:t>target conservative clients who has large spending needs</a:t>
            </a:r>
          </a:p>
          <a:p>
            <a:pPr marL="914400" lvl="1" indent="-457200">
              <a:buAutoNum type="arabicParenBoth"/>
            </a:pPr>
            <a:r>
              <a:rPr lang="en-US" sz="1800" dirty="0"/>
              <a:t>target CD clients who have more trust on the bank</a:t>
            </a:r>
          </a:p>
          <a:p>
            <a:r>
              <a:rPr lang="en-US" sz="2000" b="1" dirty="0"/>
              <a:t>Criteria for Success: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dirty="0"/>
              <a:t>Tech: Accurate model (ROC-AUC score)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dirty="0"/>
              <a:t>Non-Tech: An increase in conversion rate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098" name="Picture 2" descr="Call Center Fraud: How to Respond">
            <a:extLst>
              <a:ext uri="{FF2B5EF4-FFF2-40B4-BE49-F238E27FC236}">
                <a16:creationId xmlns:a16="http://schemas.microsoft.com/office/drawing/2014/main" id="{9BAA1375-E6E8-6849-861E-9D23D1FCB9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882775"/>
            <a:ext cx="5496050" cy="3324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66619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99317-3396-BD48-8A1C-1D0C04F97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and 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D95F71-B0E5-BF46-8C78-97933A1E5A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5419725" cy="4351338"/>
          </a:xfrm>
        </p:spPr>
        <p:txBody>
          <a:bodyPr>
            <a:normAutofit/>
          </a:bodyPr>
          <a:lstStyle/>
          <a:p>
            <a:r>
              <a:rPr lang="en-US" sz="2000" b="1" dirty="0"/>
              <a:t>Assumption: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dirty="0"/>
              <a:t>Enough liquidity in bank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sz="1800" dirty="0"/>
          </a:p>
          <a:p>
            <a:r>
              <a:rPr lang="en-US" sz="2000" b="1" dirty="0"/>
              <a:t>Risk: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dirty="0"/>
              <a:t>Low Credit Score Clients</a:t>
            </a:r>
          </a:p>
          <a:p>
            <a:endParaRPr lang="en-US" dirty="0"/>
          </a:p>
        </p:txBody>
      </p:sp>
      <p:pic>
        <p:nvPicPr>
          <p:cNvPr id="5122" name="Picture 2" descr="Banks braced as pandemic poses biggest test since financial crisis | Free  to read | Financial Times">
            <a:extLst>
              <a:ext uri="{FF2B5EF4-FFF2-40B4-BE49-F238E27FC236}">
                <a16:creationId xmlns:a16="http://schemas.microsoft.com/office/drawing/2014/main" id="{5305E2CE-E2CC-3F4B-BD1D-00E11AA07D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4550" y="1781175"/>
            <a:ext cx="5858932" cy="3295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2987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o-workers high-fiving">
            <a:extLst>
              <a:ext uri="{FF2B5EF4-FFF2-40B4-BE49-F238E27FC236}">
                <a16:creationId xmlns:a16="http://schemas.microsoft.com/office/drawing/2014/main" id="{834E2486-E276-AD48-9AD9-BBB92E57FC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7675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2A22939-C177-1245-98EA-CD5A4AB9DDAB}"/>
              </a:ext>
            </a:extLst>
          </p:cNvPr>
          <p:cNvSpPr txBox="1"/>
          <p:nvPr/>
        </p:nvSpPr>
        <p:spPr>
          <a:xfrm>
            <a:off x="8777287" y="3198167"/>
            <a:ext cx="3414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6948355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B9B68-E4CD-AB46-9BD2-BC944C1F6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 – Personal Loan 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1E373E-862A-9C48-89E5-8690791660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For example, you might use a personal loan to cover:</a:t>
            </a:r>
          </a:p>
          <a:p>
            <a:r>
              <a:rPr lang="en-US" sz="2400" dirty="0"/>
              <a:t>Moving expenses</a:t>
            </a:r>
          </a:p>
          <a:p>
            <a:r>
              <a:rPr lang="en-US" sz="2400" dirty="0"/>
              <a:t>Debt consolidation</a:t>
            </a:r>
          </a:p>
          <a:p>
            <a:r>
              <a:rPr lang="en-US" sz="2400" dirty="0"/>
              <a:t>Medical bills</a:t>
            </a:r>
          </a:p>
          <a:p>
            <a:r>
              <a:rPr lang="en-US" sz="2400" dirty="0"/>
              <a:t>Wedding expenses</a:t>
            </a:r>
          </a:p>
          <a:p>
            <a:r>
              <a:rPr lang="en-US" sz="2400" dirty="0"/>
              <a:t>Home renovations or repairs</a:t>
            </a:r>
          </a:p>
          <a:p>
            <a:r>
              <a:rPr lang="en-US" sz="2400" dirty="0"/>
              <a:t>Funeral costs</a:t>
            </a:r>
          </a:p>
          <a:p>
            <a:r>
              <a:rPr lang="en-US" sz="2400" dirty="0"/>
              <a:t>Vacation costs</a:t>
            </a:r>
          </a:p>
          <a:p>
            <a:r>
              <a:rPr lang="en-US" sz="2400" dirty="0"/>
              <a:t>Unexpected expenses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2595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4766</TotalTime>
  <Words>372</Words>
  <Application>Microsoft Macintosh PowerPoint</Application>
  <PresentationFormat>Widescreen</PresentationFormat>
  <Paragraphs>76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Courier New</vt:lpstr>
      <vt:lpstr>Office Theme</vt:lpstr>
      <vt:lpstr>Thera Bank: How to make personal loan business out of existing clients?</vt:lpstr>
      <vt:lpstr>Background &amp; Business Need </vt:lpstr>
      <vt:lpstr>Thera Bank Data</vt:lpstr>
      <vt:lpstr>PowerPoint Presentation</vt:lpstr>
      <vt:lpstr>PowerPoint Presentation</vt:lpstr>
      <vt:lpstr>What is our solution?</vt:lpstr>
      <vt:lpstr>Risk and Assumptions</vt:lpstr>
      <vt:lpstr>PowerPoint Presentation</vt:lpstr>
      <vt:lpstr>Appendix – Personal Loan Purpose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Jianjie Zeng</dc:creator>
  <cp:lastModifiedBy>Jianjie Zeng</cp:lastModifiedBy>
  <cp:revision>5</cp:revision>
  <dcterms:created xsi:type="dcterms:W3CDTF">2022-01-23T19:33:03Z</dcterms:created>
  <dcterms:modified xsi:type="dcterms:W3CDTF">2022-01-27T18:43:58Z</dcterms:modified>
</cp:coreProperties>
</file>