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57" r:id="rId5"/>
    <p:sldId id="258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B520FB-6A16-624D-8977-E5BC96EAD728}">
          <p14:sldIdLst>
            <p14:sldId id="256"/>
            <p14:sldId id="260"/>
            <p14:sldId id="263"/>
            <p14:sldId id="257"/>
            <p14:sldId id="258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A6CF-09A0-4C44-A72C-2BF61D134250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F4B7F-BC3B-3249-B7DA-C4068446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F4B7F-BC3B-3249-B7DA-C40684463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ED91-E221-5B4D-B358-0266F742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AEC1-03FE-604C-AAC9-D98CDA93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A29C-D4E0-FA43-973B-520B5E6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D616-A10A-4544-844A-E105327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1F43-978A-F348-BF3C-2E1D2B18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E3F-892E-E34B-96F4-8F20CE2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59543-C77E-6C4D-BBED-50B563CD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5414-E644-F544-9713-EF5625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D804-4124-0442-99EB-565F09B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4B3-0309-EC4B-8F48-5BE76A50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DC80-9943-5C41-9407-E81E442B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425F-EA9E-D249-A17A-A42D64C6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B1A8-0183-FC48-9079-C4BB097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2A7D-BB04-5E44-8C84-402842D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A994-4278-E345-8BDD-AA169C0A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84FD-1A0A-694A-981A-466728FF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629E-7576-DF4F-A637-50EB3305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3E4A-D96A-DA4F-9015-3CC40246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56A9-6F2E-7145-B458-34DB2292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B1DF-2243-2A42-9F83-BD8E720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C00-AA5E-9C4D-8F84-BB50AFE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3E00-5986-6945-B4C1-23FF755E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6371-E0AC-114E-8E8C-02F3D95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110E-B23C-3940-9A27-5CE89D3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9936-9EE0-064B-8550-49C9BB77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0AB5-8785-6545-B10D-E76C69CE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21EC-6CFE-694E-9C05-8E274D634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0064-AEAD-534A-BBE0-C005EB10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5D37-18F0-2B4C-9999-FF4A9FA7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96AE-B93F-D64E-B310-E920303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32D1-F439-B143-BC5B-5CC2A66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EC9C-5992-8C42-BCE9-8FCFD341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8DC2-9BAD-154A-96CF-7AF86F9A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FC0B-447B-FC4C-BE3C-BE633646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33DB1-2CAC-1D48-9980-612B347B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0787-B6BA-C041-90A8-FCD731DC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65446-03E0-6B40-8813-CDD319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F7532-1EFA-674D-BC36-BA845D38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02A6-6A6B-7544-87F8-09DC3180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8A44-4095-214E-8392-B51AEA08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9B89D-2C20-7E42-8DB9-5565C27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AB1E7-C411-4545-BA44-0DE5F555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2C92-0472-9E4B-A512-A7342C1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CA6F-35E1-2D4B-9D91-1BD4CDA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77372-FAC3-1941-8A8B-990BE345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B412-3B55-6942-95C9-8C26073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97D-1E20-8C4B-AC6A-216E8666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7035-E057-404A-BD91-A0178AF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7150-4438-5445-A708-3A6A34D9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E0B4-81D3-0C44-8F94-B06E253E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ABB5-6179-C64A-ADDF-CAD966D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139-EFD8-5645-BEB3-BFF4D7C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FF30-4C0F-6C44-872D-87C30D5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4143B-B1ED-A547-80BF-817B8B12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9AB33-4B9D-7643-AE76-83F8C4B4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3F29-7966-7345-A447-1B3EE37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2496-C02F-8043-8072-A306274B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0147-B569-B04E-8174-F8D5891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1698-62DC-A14F-B631-61420B9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A7BA-05B7-584A-80F8-4944293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967-A7B1-DB4E-BA73-AB0AFAE8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78B-4586-1446-8167-A6091BE79164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2040-47A7-3844-BE1F-80BA5101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1057-63CD-154B-8441-F39B83F6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B8AED-75C7-4DF5-A7E7-9A224C406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3776B-634B-A747-9DAB-AA411171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Credit Default Risk: </a:t>
            </a:r>
            <a:r>
              <a:rPr lang="en-US" b="1" dirty="0"/>
              <a:t>Can you predict how capable each applicant is of repaying a loan?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31D8-B9F7-7E41-817A-E666F94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411" y="4653051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                          Present by: Jasmine Zeng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3679-9131-D548-88DA-9B14427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Business 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E83D-5B08-874B-AC34-58678C74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93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Home Credit Group wants to </a:t>
            </a:r>
            <a:r>
              <a:rPr lang="en-US" sz="2000" b="1" dirty="0">
                <a:solidFill>
                  <a:schemeClr val="accent2"/>
                </a:solidFill>
              </a:rPr>
              <a:t>enhance reviewing process</a:t>
            </a:r>
            <a:r>
              <a:rPr lang="en-US" sz="2000" dirty="0"/>
              <a:t> to efficiently capture suspicious loan applicant who has high probability of default. 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They want </a:t>
            </a:r>
            <a:r>
              <a:rPr lang="en-US" sz="2000" b="1" dirty="0">
                <a:solidFill>
                  <a:schemeClr val="accent2"/>
                </a:solidFill>
              </a:rPr>
              <a:t>a classification model which could predict the default probability of a given client</a:t>
            </a:r>
            <a:r>
              <a:rPr lang="en-US" sz="2000" dirty="0"/>
              <a:t> that could help their reviewing process.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dirty="0"/>
              <a:t>Goal: to devise classification model and campaign with better target reviewing process in loan application.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AD88A6-70D4-4A4B-ADA5-08F28BAA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18" y="1825625"/>
            <a:ext cx="5660624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7B50A-DEFE-B444-99CE-2269753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Applicants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3AB7EA6-E988-46E9-B552-6AEFCB7FF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8" r="4840" b="2"/>
          <a:stretch/>
        </p:blipFill>
        <p:spPr>
          <a:xfrm>
            <a:off x="838200" y="364143"/>
            <a:ext cx="5136795" cy="342646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ADCBCC0-2651-BC43-9BFB-88B2B70D9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"/>
          <a:stretch/>
        </p:blipFill>
        <p:spPr>
          <a:xfrm>
            <a:off x="6297264" y="364142"/>
            <a:ext cx="5136795" cy="34264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C80327E-9832-7F41-BD38-30EC946BCD3D}"/>
              </a:ext>
            </a:extLst>
          </p:cNvPr>
          <p:cNvSpPr/>
          <p:nvPr/>
        </p:nvSpPr>
        <p:spPr>
          <a:xfrm>
            <a:off x="5162719" y="4495568"/>
            <a:ext cx="6586915" cy="1905232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Demographic information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Professional experience year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Family Number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Education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Average Spending on Credit Card</a:t>
            </a:r>
          </a:p>
        </p:txBody>
      </p:sp>
    </p:spTree>
    <p:extLst>
      <p:ext uri="{BB962C8B-B14F-4D97-AF65-F5344CB8AC3E}">
        <p14:creationId xmlns:p14="http://schemas.microsoft.com/office/powerpoint/2010/main" val="13961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BA4DB4-99AE-7B49-B754-7FAE226EC7B5}"/>
              </a:ext>
            </a:extLst>
          </p:cNvPr>
          <p:cNvSpPr txBox="1"/>
          <p:nvPr/>
        </p:nvSpPr>
        <p:spPr>
          <a:xfrm>
            <a:off x="371474" y="142875"/>
            <a:ext cx="110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Candidate model Cross Validation Result – Scoring Metrics ROC AUC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0945EF-F6D0-2141-AC10-E37218738821}"/>
              </a:ext>
            </a:extLst>
          </p:cNvPr>
          <p:cNvSpPr txBox="1">
            <a:spLocks/>
          </p:cNvSpPr>
          <p:nvPr/>
        </p:nvSpPr>
        <p:spPr>
          <a:xfrm>
            <a:off x="755073" y="1374938"/>
            <a:ext cx="4006931" cy="1760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Candidate Models score: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300" dirty="0"/>
              <a:t>Logistic Regression: </a:t>
            </a:r>
            <a:r>
              <a:rPr lang="en-US" altLang="zh-CN" sz="3300" dirty="0"/>
              <a:t>0.587</a:t>
            </a:r>
            <a:endParaRPr lang="en-US" sz="3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300" dirty="0"/>
              <a:t>Random Forest</a:t>
            </a:r>
            <a:r>
              <a:rPr lang="zh-CN" altLang="en-US" sz="3300" dirty="0"/>
              <a:t> </a:t>
            </a:r>
            <a:r>
              <a:rPr lang="en-US" altLang="zh-CN" sz="3300" dirty="0"/>
              <a:t>(</a:t>
            </a:r>
            <a:r>
              <a:rPr lang="en-US" altLang="zh-CN" sz="3300" b="1" dirty="0">
                <a:solidFill>
                  <a:schemeClr val="accent2"/>
                </a:solidFill>
              </a:rPr>
              <a:t>Selected</a:t>
            </a:r>
            <a:r>
              <a:rPr lang="en-US" altLang="zh-CN" sz="3300" dirty="0"/>
              <a:t>)</a:t>
            </a:r>
            <a:r>
              <a:rPr lang="en-US" sz="3300" dirty="0"/>
              <a:t>: </a:t>
            </a:r>
            <a:r>
              <a:rPr lang="en-US" altLang="zh-CN" sz="3300" dirty="0"/>
              <a:t>0.713</a:t>
            </a:r>
            <a:endParaRPr lang="en-US" sz="3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300" dirty="0"/>
              <a:t>Gradient Boost:</a:t>
            </a:r>
            <a:r>
              <a:rPr lang="zh-CN" altLang="en-US" sz="3300" dirty="0"/>
              <a:t> </a:t>
            </a:r>
            <a:r>
              <a:rPr lang="en-US" altLang="zh-CN" sz="3300" dirty="0"/>
              <a:t>0.699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3600" b="1" dirty="0"/>
              <a:t>Random Forest Model score on test dataset: </a:t>
            </a:r>
            <a:r>
              <a:rPr lang="en-US" sz="3800" dirty="0"/>
              <a:t>0.712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8BB611-A928-474A-BB8A-DDD08878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23" y="1127604"/>
            <a:ext cx="4641149" cy="46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9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F5A058-ECDA-364B-8FAC-C025A7CDB02F}"/>
              </a:ext>
            </a:extLst>
          </p:cNvPr>
          <p:cNvSpPr txBox="1"/>
          <p:nvPr/>
        </p:nvSpPr>
        <p:spPr>
          <a:xfrm>
            <a:off x="643466" y="494768"/>
            <a:ext cx="1080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One Step Further: Building an ensemble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5586DF-38CD-3441-B70A-91139789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374938"/>
            <a:ext cx="4196937" cy="1968851"/>
          </a:xfrm>
        </p:spPr>
        <p:txBody>
          <a:bodyPr>
            <a:normAutofit/>
          </a:bodyPr>
          <a:lstStyle/>
          <a:p>
            <a:r>
              <a:rPr lang="en-US" sz="2000" b="1" dirty="0"/>
              <a:t>Base Model</a:t>
            </a:r>
            <a:r>
              <a:rPr lang="en-US" sz="1900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Gradient Boost</a:t>
            </a:r>
          </a:p>
          <a:p>
            <a:r>
              <a:rPr lang="en-US" sz="2000" b="1" dirty="0"/>
              <a:t>Ensemble Method</a:t>
            </a:r>
            <a:r>
              <a:rPr lang="en-US" sz="2200" b="1" dirty="0"/>
              <a:t>: </a:t>
            </a:r>
            <a:r>
              <a:rPr lang="en-US" sz="1900" dirty="0"/>
              <a:t>Voting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541972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Solution path: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Use Classification model to forecast a given client’s default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Non-Tech: Review the 5 most important features of each applicant and be cautious with clients who have any flags in those features</a:t>
            </a:r>
          </a:p>
          <a:p>
            <a:r>
              <a:rPr lang="en-US" sz="2000" b="1" dirty="0"/>
              <a:t>Criteria for Success: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Accurate model (ROC-AUC score)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Non-Tech: A decrease in overall default rate of all approved applicants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Call Center Fraud: How to Respond">
            <a:extLst>
              <a:ext uri="{FF2B5EF4-FFF2-40B4-BE49-F238E27FC236}">
                <a16:creationId xmlns:a16="http://schemas.microsoft.com/office/drawing/2014/main" id="{9BAA1375-E6E8-6849-861E-9D23D1FC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882775"/>
            <a:ext cx="5496050" cy="33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41972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Assumption: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New applicants’ </a:t>
            </a:r>
            <a:r>
              <a:rPr lang="en-US" sz="1800"/>
              <a:t>behavior are </a:t>
            </a:r>
            <a:r>
              <a:rPr lang="en-US" sz="1800" dirty="0"/>
              <a:t>similar to old clients.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2000" b="1" dirty="0"/>
              <a:t>Risk: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May present discrimination to certain age and sex group people -  Morality Risk</a:t>
            </a:r>
          </a:p>
          <a:p>
            <a:endParaRPr lang="en-US" dirty="0"/>
          </a:p>
        </p:txBody>
      </p:sp>
      <p:pic>
        <p:nvPicPr>
          <p:cNvPr id="5122" name="Picture 2" descr="Banks braced as pandemic poses biggest test since financial crisis | Free  to read | Financial Times">
            <a:extLst>
              <a:ext uri="{FF2B5EF4-FFF2-40B4-BE49-F238E27FC236}">
                <a16:creationId xmlns:a16="http://schemas.microsoft.com/office/drawing/2014/main" id="{5305E2CE-E2CC-3F4B-BD1D-00E11AA0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781175"/>
            <a:ext cx="5858932" cy="32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-workers high-fiving">
            <a:extLst>
              <a:ext uri="{FF2B5EF4-FFF2-40B4-BE49-F238E27FC236}">
                <a16:creationId xmlns:a16="http://schemas.microsoft.com/office/drawing/2014/main" id="{834E2486-E276-AD48-9AD9-BBB92E57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67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22939-C177-1245-98EA-CD5A4AB9DDAB}"/>
              </a:ext>
            </a:extLst>
          </p:cNvPr>
          <p:cNvSpPr txBox="1"/>
          <p:nvPr/>
        </p:nvSpPr>
        <p:spPr>
          <a:xfrm>
            <a:off x="8777287" y="3198167"/>
            <a:ext cx="34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48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267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Home Credit Default Risk: Can you predict how capable each applicant is of repaying a loan?</vt:lpstr>
      <vt:lpstr>Background &amp; Business Need </vt:lpstr>
      <vt:lpstr>Loan Applicants Data</vt:lpstr>
      <vt:lpstr>PowerPoint Presentation</vt:lpstr>
      <vt:lpstr>PowerPoint Presentation</vt:lpstr>
      <vt:lpstr>What is our solution?</vt:lpstr>
      <vt:lpstr>Risk and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Jianjie Zeng</dc:creator>
  <cp:lastModifiedBy>Jianjie Zeng</cp:lastModifiedBy>
  <cp:revision>6</cp:revision>
  <dcterms:created xsi:type="dcterms:W3CDTF">2022-01-23T19:33:03Z</dcterms:created>
  <dcterms:modified xsi:type="dcterms:W3CDTF">2022-03-23T03:40:25Z</dcterms:modified>
</cp:coreProperties>
</file>