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5" r:id="rId5"/>
    <p:sldId id="268" r:id="rId6"/>
    <p:sldId id="260" r:id="rId7"/>
    <p:sldId id="264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D5D-E2C1-4062-AD07-4B5E18D350A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59A-7D2F-40EC-9C8E-47193E69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6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D5D-E2C1-4062-AD07-4B5E18D350A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59A-7D2F-40EC-9C8E-47193E69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9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D5D-E2C1-4062-AD07-4B5E18D350A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59A-7D2F-40EC-9C8E-47193E69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4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D5D-E2C1-4062-AD07-4B5E18D350A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59A-7D2F-40EC-9C8E-47193E69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4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D5D-E2C1-4062-AD07-4B5E18D350A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59A-7D2F-40EC-9C8E-47193E69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D5D-E2C1-4062-AD07-4B5E18D350A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59A-7D2F-40EC-9C8E-47193E69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2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D5D-E2C1-4062-AD07-4B5E18D350A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59A-7D2F-40EC-9C8E-47193E69E4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6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D5D-E2C1-4062-AD07-4B5E18D350A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59A-7D2F-40EC-9C8E-47193E69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6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D5D-E2C1-4062-AD07-4B5E18D350A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59A-7D2F-40EC-9C8E-47193E69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3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D5D-E2C1-4062-AD07-4B5E18D350A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59A-7D2F-40EC-9C8E-47193E69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3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CB84D5D-E2C1-4062-AD07-4B5E18D350A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59A-7D2F-40EC-9C8E-47193E69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B84D5D-E2C1-4062-AD07-4B5E18D350A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54F759A-7D2F-40EC-9C8E-47193E69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B3BB-AB35-43A2-8750-3726D1AD9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37857"/>
            <a:ext cx="8991600" cy="1645920"/>
          </a:xfrm>
        </p:spPr>
        <p:txBody>
          <a:bodyPr/>
          <a:lstStyle/>
          <a:p>
            <a:r>
              <a:rPr lang="en-US" dirty="0"/>
              <a:t>Can financial statistics explain well stock price?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9BFF8-14AF-49B2-B145-D5CA2EA72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9922" y="4344232"/>
            <a:ext cx="6801612" cy="1239894"/>
          </a:xfrm>
        </p:spPr>
        <p:txBody>
          <a:bodyPr/>
          <a:lstStyle/>
          <a:p>
            <a:r>
              <a:rPr lang="en-US" dirty="0"/>
              <a:t>Present by: </a:t>
            </a:r>
            <a:r>
              <a:rPr lang="en-US" dirty="0" err="1"/>
              <a:t>Jasming</a:t>
            </a:r>
            <a:r>
              <a:rPr lang="en-US" dirty="0"/>
              <a:t> Zeng</a:t>
            </a:r>
          </a:p>
        </p:txBody>
      </p:sp>
    </p:spTree>
    <p:extLst>
      <p:ext uri="{BB962C8B-B14F-4D97-AF65-F5344CB8AC3E}">
        <p14:creationId xmlns:p14="http://schemas.microsoft.com/office/powerpoint/2010/main" val="273436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D957-79F5-4710-9065-A6451B84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you!</a:t>
            </a:r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Q&amp;A</a:t>
            </a:r>
            <a:endParaRPr lang="en-US" sz="48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73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F50E2-5D7E-4D8A-B7DA-B72BABBF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Project background and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D8C4-1367-491E-B3A6-3B65C793D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Famous factor that influence stock price: overall market performance, risk-free rate, company news, momentum of the stock market…</a:t>
            </a:r>
          </a:p>
          <a:p>
            <a:r>
              <a:rPr lang="en-US" dirty="0"/>
              <a:t>Observation: these factors are more or less relative to company financial statistics/ stock price is largely impacted whenever there is a financial report release</a:t>
            </a:r>
          </a:p>
          <a:p>
            <a:r>
              <a:rPr lang="en-US" dirty="0"/>
              <a:t>Question: Can stock price be explained/forecasted by financial statistics? Or how much can it be explained?</a:t>
            </a:r>
          </a:p>
        </p:txBody>
      </p:sp>
    </p:spTree>
    <p:extLst>
      <p:ext uri="{BB962C8B-B14F-4D97-AF65-F5344CB8AC3E}">
        <p14:creationId xmlns:p14="http://schemas.microsoft.com/office/powerpoint/2010/main" val="68389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EDFDD-1FA7-4EEE-9A63-90C066DF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Data for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9FDF-C2DB-424E-97BD-91D0CA82A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173" y="1494845"/>
            <a:ext cx="5320696" cy="408432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Nasdaq listing companies (total 4759 data point)</a:t>
            </a:r>
          </a:p>
          <a:p>
            <a:r>
              <a:rPr lang="en-US" dirty="0"/>
              <a:t>Web-scraping data from yahoo </a:t>
            </a:r>
            <a:r>
              <a:rPr lang="en-US" dirty="0" err="1"/>
              <a:t>financetab</a:t>
            </a:r>
            <a:r>
              <a:rPr lang="en-US" dirty="0"/>
              <a:t> ‘Statistics’ (29 features)</a:t>
            </a:r>
          </a:p>
          <a:p>
            <a:r>
              <a:rPr lang="en-US" dirty="0"/>
              <a:t>Data cleaning: Delete 2 features due to large portion of NAs/ Delete rows that contain NA entries. Final list has 1579 data point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Some underlying assumptions: </a:t>
            </a:r>
          </a:p>
          <a:p>
            <a:r>
              <a:rPr lang="en-US" dirty="0"/>
              <a:t>model applicable to high-tech and growth-oriented company</a:t>
            </a:r>
          </a:p>
          <a:p>
            <a:r>
              <a:rPr lang="en-US" dirty="0"/>
              <a:t>Only for latest quarterly data point (9/30/2021)</a:t>
            </a:r>
          </a:p>
          <a:p>
            <a:r>
              <a:rPr lang="en-US" dirty="0"/>
              <a:t>No other factors considered: past stock price/ overall stock market </a:t>
            </a:r>
            <a:r>
              <a:rPr lang="en-US" dirty="0" err="1"/>
              <a:t>behaviour</a:t>
            </a:r>
            <a:r>
              <a:rPr lang="en-US" dirty="0"/>
              <a:t>/ company stakeholders and news of future business plan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1DA6F43-393C-4548-BC6A-2DBED050D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80" y="422120"/>
            <a:ext cx="7563239" cy="6013759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3EFC2F-7055-4CBF-BB79-E299928A9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74" y="45057"/>
            <a:ext cx="4028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6DAD5-50F5-4400-9892-9A71129A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1. Linear regression model</a:t>
            </a:r>
          </a:p>
          <a:p>
            <a:r>
              <a:rPr lang="en-US" dirty="0">
                <a:solidFill>
                  <a:srgbClr val="404040"/>
                </a:solidFill>
              </a:rPr>
              <a:t>2. three features</a:t>
            </a:r>
          </a:p>
          <a:p>
            <a:r>
              <a:rPr lang="en-US" dirty="0">
                <a:solidFill>
                  <a:srgbClr val="404040"/>
                </a:solidFill>
              </a:rPr>
              <a:t>3. log(stock price) as dependent variable due to linearity pair plot result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57866-48B3-4F28-AC9B-7A7EFC54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443" y="1586484"/>
            <a:ext cx="3828481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Model structure design</a:t>
            </a:r>
          </a:p>
        </p:txBody>
      </p:sp>
    </p:spTree>
    <p:extLst>
      <p:ext uri="{BB962C8B-B14F-4D97-AF65-F5344CB8AC3E}">
        <p14:creationId xmlns:p14="http://schemas.microsoft.com/office/powerpoint/2010/main" val="303556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966F6-C468-4799-8F9A-0D5D76D4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altLang="zh-CN" dirty="0"/>
              <a:t>Champion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334E-2601-47C9-9544-AA6DDAA9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9147468" cy="425580"/>
          </a:xfrm>
        </p:spPr>
        <p:txBody>
          <a:bodyPr>
            <a:normAutofit/>
          </a:bodyPr>
          <a:lstStyle/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log(Stock Price) = 0.26*log(Total Cash) + 2.46*Return on Asset + 0.1*log(Total Debt)-3.57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7CAFE1-CDA0-4F94-AC5B-C83922B6F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02202"/>
              </p:ext>
            </p:extLst>
          </p:nvPr>
        </p:nvGraphicFramePr>
        <p:xfrm>
          <a:off x="2078382" y="3109722"/>
          <a:ext cx="460733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21339">
                  <a:extLst>
                    <a:ext uri="{9D8B030D-6E8A-4147-A177-3AD203B41FA5}">
                      <a16:colId xmlns:a16="http://schemas.microsoft.com/office/drawing/2014/main" val="126649197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189554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72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set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91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set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57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Jarque-Bera</a:t>
                      </a:r>
                      <a:r>
                        <a:rPr lang="en-US" dirty="0"/>
                        <a:t> 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8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DW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334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15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4EE1-C0B4-4705-83B9-3710C3FD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Model fit and residual plot – Train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8A406-F60E-434F-80BC-73DD2F3790DD}"/>
              </a:ext>
            </a:extLst>
          </p:cNvPr>
          <p:cNvSpPr txBox="1"/>
          <p:nvPr/>
        </p:nvSpPr>
        <p:spPr>
          <a:xfrm>
            <a:off x="1062228" y="6043353"/>
            <a:ext cx="1006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observation: although residual passed </a:t>
            </a:r>
            <a:r>
              <a:rPr lang="en-US" dirty="0" err="1"/>
              <a:t>Jarque-Bera</a:t>
            </a:r>
            <a:r>
              <a:rPr lang="en-US" dirty="0"/>
              <a:t> test and DW test. Still, we could observe a trend in the residuals, indicating a missing factor in the model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6135CD7F-4036-45CB-8DD8-886D7D848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440" y="1952701"/>
            <a:ext cx="5485714" cy="3657143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EA7DA0F-F7B1-4B15-8E97-E2E448413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49" y="1981796"/>
            <a:ext cx="3445222" cy="3445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89892B-15F8-4AFC-A6D8-E6FFE09529CF}"/>
              </a:ext>
            </a:extLst>
          </p:cNvPr>
          <p:cNvSpPr txBox="1"/>
          <p:nvPr/>
        </p:nvSpPr>
        <p:spPr>
          <a:xfrm>
            <a:off x="2134871" y="1995638"/>
            <a:ext cx="320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Fitted vs Actuals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841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4EE1-C0B4-4705-83B9-3710C3FD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Model fit and residual plot –   Test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8A406-F60E-434F-80BC-73DD2F3790DD}"/>
              </a:ext>
            </a:extLst>
          </p:cNvPr>
          <p:cNvSpPr txBox="1"/>
          <p:nvPr/>
        </p:nvSpPr>
        <p:spPr>
          <a:xfrm>
            <a:off x="1062228" y="6043353"/>
            <a:ext cx="100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Key observation: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Higher R square in test data comparing to train data, indicating underfit of the model.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EB026009-EB53-40EF-9935-4A7C1B5A8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06" y="1796958"/>
            <a:ext cx="5344066" cy="3562711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8BDBFB4-2304-4E4A-8822-070D659ED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82" y="2077320"/>
            <a:ext cx="3209996" cy="32099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43E790-69DB-49A2-8FBA-0935F39886A7}"/>
              </a:ext>
            </a:extLst>
          </p:cNvPr>
          <p:cNvSpPr txBox="1"/>
          <p:nvPr/>
        </p:nvSpPr>
        <p:spPr>
          <a:xfrm>
            <a:off x="2001280" y="1971332"/>
            <a:ext cx="320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Fitted vs Actuals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042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BB7F-7B96-4EC6-AAE2-0F454644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One step further – add a feature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CC981-FDA2-4BA0-AA36-20E751895F3E}"/>
              </a:ext>
            </a:extLst>
          </p:cNvPr>
          <p:cNvSpPr txBox="1"/>
          <p:nvPr/>
        </p:nvSpPr>
        <p:spPr>
          <a:xfrm>
            <a:off x="803243" y="2638044"/>
            <a:ext cx="5963317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log(Stock Price) = 0.26*log(Total Cash) + 2.15*Return on Asset + 0.1*log(Total Debt)+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0.26*Profit Margin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-3.53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Observation 1: No improvement in R square (0.44 to 0.44)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Observation 2: No improvement in residual trend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Observation 3: Coefficients of original three variables are stable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5A0350E-4F32-4052-948E-DD18995D2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890" y="1768763"/>
            <a:ext cx="3328416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3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0584C-DCF4-421C-8F58-17291398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1329448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zh-CN" sz="6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60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AF14B-3C03-430E-AB9B-4F45BD180954}"/>
              </a:ext>
            </a:extLst>
          </p:cNvPr>
          <p:cNvSpPr txBox="1"/>
          <p:nvPr/>
        </p:nvSpPr>
        <p:spPr>
          <a:xfrm>
            <a:off x="1305098" y="2211185"/>
            <a:ext cx="9277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using linear regression to model, stock price could only be forecasted by key financial statistics to a limited level. Obviously, some key features are missed by inspecting the residuals.</a:t>
            </a:r>
          </a:p>
          <a:p>
            <a:endParaRPr lang="en-US" dirty="0"/>
          </a:p>
          <a:p>
            <a:r>
              <a:rPr lang="en-US" dirty="0"/>
              <a:t>Current champion model is stable to forecast the trend, but not dollar amount price, due to the transformation.</a:t>
            </a:r>
          </a:p>
          <a:p>
            <a:endParaRPr lang="en-US" dirty="0"/>
          </a:p>
          <a:p>
            <a:r>
              <a:rPr lang="en-US" dirty="0"/>
              <a:t>Key financial statistics is not very sufficient in predicting stock price.</a:t>
            </a:r>
          </a:p>
        </p:txBody>
      </p:sp>
    </p:spTree>
    <p:extLst>
      <p:ext uri="{BB962C8B-B14F-4D97-AF65-F5344CB8AC3E}">
        <p14:creationId xmlns:p14="http://schemas.microsoft.com/office/powerpoint/2010/main" val="10127970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153</TotalTime>
  <Words>473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Can financial statistics explain well stock price?</vt:lpstr>
      <vt:lpstr>Project background and goal</vt:lpstr>
      <vt:lpstr>Data for development</vt:lpstr>
      <vt:lpstr>Model structure design</vt:lpstr>
      <vt:lpstr>Champion model</vt:lpstr>
      <vt:lpstr>Model fit and residual plot – Train dataset</vt:lpstr>
      <vt:lpstr>Model fit and residual plot –   Test Dataset</vt:lpstr>
      <vt:lpstr>One step further – add a feature</vt:lpstr>
      <vt:lpstr>Conclusion</vt:lpstr>
      <vt:lpstr>Thank you!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financial statistics explain well stock price?</dc:title>
  <dc:creator>my6106</dc:creator>
  <cp:lastModifiedBy>my6106</cp:lastModifiedBy>
  <cp:revision>4</cp:revision>
  <dcterms:created xsi:type="dcterms:W3CDTF">2021-12-15T02:19:36Z</dcterms:created>
  <dcterms:modified xsi:type="dcterms:W3CDTF">2021-12-15T20:06:12Z</dcterms:modified>
</cp:coreProperties>
</file>