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57" r:id="rId3"/>
    <p:sldId id="259" r:id="rId4"/>
    <p:sldId id="260" r:id="rId5"/>
    <p:sldId id="270" r:id="rId6"/>
    <p:sldId id="264" r:id="rId7"/>
    <p:sldId id="273" r:id="rId8"/>
    <p:sldId id="265" r:id="rId9"/>
    <p:sldId id="272" r:id="rId10"/>
    <p:sldId id="266" r:id="rId11"/>
    <p:sldId id="275" r:id="rId12"/>
    <p:sldId id="281" r:id="rId13"/>
    <p:sldId id="284" r:id="rId14"/>
    <p:sldId id="283" r:id="rId15"/>
    <p:sldId id="282" r:id="rId16"/>
    <p:sldId id="279" r:id="rId17"/>
    <p:sldId id="277" r:id="rId18"/>
    <p:sldId id="280" r:id="rId19"/>
    <p:sldId id="276" r:id="rId20"/>
    <p:sldId id="274"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yebra carmona" initials="jyc" lastIdx="7" clrIdx="0">
    <p:extLst>
      <p:ext uri="{19B8F6BF-5375-455C-9EA6-DF929625EA0E}">
        <p15:presenceInfo xmlns:p15="http://schemas.microsoft.com/office/powerpoint/2012/main" userId="9ed25a59fa427e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4740" autoAdjust="0"/>
  </p:normalViewPr>
  <p:slideViewPr>
    <p:cSldViewPr snapToGrid="0">
      <p:cViewPr varScale="1">
        <p:scale>
          <a:sx n="59" d="100"/>
          <a:sy n="59" d="100"/>
        </p:scale>
        <p:origin x="888"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bar"/>
        <c:grouping val="clustered"/>
        <c:varyColors val="0"/>
        <c:ser>
          <c:idx val="0"/>
          <c:order val="0"/>
          <c:tx>
            <c:strRef>
              <c:f>Hoja1!$B$1</c:f>
              <c:strCache>
                <c:ptCount val="1"/>
                <c:pt idx="0">
                  <c:v>Conversión</c:v>
                </c:pt>
              </c:strCache>
            </c:strRef>
          </c:tx>
          <c:spPr>
            <a:solidFill>
              <a:schemeClr val="accent1"/>
            </a:solidFill>
            <a:ln>
              <a:noFill/>
            </a:ln>
            <a:effectLst/>
          </c:spPr>
          <c:invertIfNegative val="0"/>
          <c:dLbls>
            <c:dLbl>
              <c:idx val="0"/>
              <c:layout>
                <c:manualLayout>
                  <c:x val="-1.5705599840954106E-2"/>
                  <c:y val="9.3571453969394652E-8"/>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B3D59F2A-0BB1-41D8-B3DC-71B88737A78D}" type="VALUE">
                      <a:rPr lang="en-US" smtClean="0"/>
                      <a:pPr>
                        <a:defRPr/>
                      </a:pPr>
                      <a:t>[VALOR]</a:t>
                    </a:fld>
                    <a:endParaRPr lang="es-ES"/>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extLst>
                <c:ext xmlns:c15="http://schemas.microsoft.com/office/drawing/2012/chart" uri="{CE6537A1-D6FC-4f65-9D91-7224C49458BB}">
                  <c15:layout>
                    <c:manualLayout>
                      <c:w val="5.9860547516239655E-2"/>
                      <c:h val="3.2501670250453349E-2"/>
                    </c:manualLayout>
                  </c15:layout>
                  <c15:dlblFieldTable/>
                  <c15:showDataLabelsRange val="0"/>
                </c:ext>
              </c:extLst>
            </c:dLbl>
            <c:dLbl>
              <c:idx val="6"/>
              <c:layout>
                <c:manualLayout>
                  <c:x val="-5.9830632200139587E-3"/>
                  <c:y val="2.3767149308226241E-3"/>
                </c:manualLayout>
              </c:layout>
              <c:dLblPos val="outEnd"/>
              <c:showLegendKey val="0"/>
              <c:showVal val="1"/>
              <c:showCatName val="0"/>
              <c:showSerName val="0"/>
              <c:showPercent val="0"/>
              <c:showBubbleSize val="0"/>
              <c:extLst>
                <c:ext xmlns:c15="http://schemas.microsoft.com/office/drawing/2012/chart" uri="{CE6537A1-D6FC-4f65-9D91-7224C49458BB}"/>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Hoja1!$A$2:$A$15</c:f>
              <c:strCache>
                <c:ptCount val="14"/>
                <c:pt idx="0">
                  <c:v> Valor -</c:v>
                </c:pt>
                <c:pt idx="1">
                  <c:v>Direct access</c:v>
                </c:pt>
                <c:pt idx="2">
                  <c:v>EVO</c:v>
                </c:pt>
                <c:pt idx="3">
                  <c:v>EVOBanco_Google_Adwords_GDN</c:v>
                </c:pt>
                <c:pt idx="4">
                  <c:v>EVOBanco_Google_Adwords_SEM</c:v>
                </c:pt>
                <c:pt idx="5">
                  <c:v>Kelisto_Aff</c:v>
                </c:pt>
                <c:pt idx="6">
                  <c:v>LleidaNet</c:v>
                </c:pt>
                <c:pt idx="7">
                  <c:v>Nurturing_SMS</c:v>
                </c:pt>
                <c:pt idx="8">
                  <c:v>Rankia_Aff</c:v>
                </c:pt>
                <c:pt idx="9">
                  <c:v>Rankia__</c:v>
                </c:pt>
                <c:pt idx="10">
                  <c:v>Rastreator_Aff</c:v>
                </c:pt>
                <c:pt idx="11">
                  <c:v>appspot.com</c:v>
                </c:pt>
                <c:pt idx="12">
                  <c:v>evobanco.com</c:v>
                </c:pt>
                <c:pt idx="13">
                  <c:v>evobanco.es</c:v>
                </c:pt>
              </c:strCache>
            </c:strRef>
          </c:cat>
          <c:val>
            <c:numRef>
              <c:f>Hoja1!$B$2:$B$15</c:f>
              <c:numCache>
                <c:formatCode>General</c:formatCode>
                <c:ptCount val="14"/>
                <c:pt idx="0">
                  <c:v>313</c:v>
                </c:pt>
                <c:pt idx="1">
                  <c:v>12</c:v>
                </c:pt>
                <c:pt idx="2">
                  <c:v>72</c:v>
                </c:pt>
                <c:pt idx="3">
                  <c:v>94</c:v>
                </c:pt>
                <c:pt idx="4">
                  <c:v>752</c:v>
                </c:pt>
                <c:pt idx="5">
                  <c:v>5539</c:v>
                </c:pt>
                <c:pt idx="6">
                  <c:v>462</c:v>
                </c:pt>
                <c:pt idx="7">
                  <c:v>5</c:v>
                </c:pt>
                <c:pt idx="8">
                  <c:v>21</c:v>
                </c:pt>
                <c:pt idx="9">
                  <c:v>29</c:v>
                </c:pt>
                <c:pt idx="10">
                  <c:v>9</c:v>
                </c:pt>
                <c:pt idx="11">
                  <c:v>91</c:v>
                </c:pt>
                <c:pt idx="12">
                  <c:v>5593</c:v>
                </c:pt>
                <c:pt idx="13">
                  <c:v>8</c:v>
                </c:pt>
              </c:numCache>
            </c:numRef>
          </c:val>
        </c:ser>
        <c:dLbls>
          <c:dLblPos val="outEnd"/>
          <c:showLegendKey val="0"/>
          <c:showVal val="1"/>
          <c:showCatName val="0"/>
          <c:showSerName val="0"/>
          <c:showPercent val="0"/>
          <c:showBubbleSize val="0"/>
        </c:dLbls>
        <c:gapWidth val="150"/>
        <c:axId val="344512648"/>
        <c:axId val="344506768"/>
      </c:barChart>
      <c:catAx>
        <c:axId val="344512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344506768"/>
        <c:crosses val="autoZero"/>
        <c:auto val="1"/>
        <c:lblAlgn val="ctr"/>
        <c:lblOffset val="100"/>
        <c:noMultiLvlLbl val="0"/>
      </c:catAx>
      <c:valAx>
        <c:axId val="344506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344512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C4D9B-2DF5-4246-8AFE-5F6792442964}" type="datetimeFigureOut">
              <a:rPr lang="es-ES" smtClean="0"/>
              <a:t>03/02/2020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4DD18-3448-413C-BDB0-31CAC42508D6}" type="slidenum">
              <a:rPr lang="es-ES" smtClean="0"/>
              <a:t>‹Nº›</a:t>
            </a:fld>
            <a:endParaRPr lang="es-ES"/>
          </a:p>
        </p:txBody>
      </p:sp>
    </p:spTree>
    <p:extLst>
      <p:ext uri="{BB962C8B-B14F-4D97-AF65-F5344CB8AC3E}">
        <p14:creationId xmlns:p14="http://schemas.microsoft.com/office/powerpoint/2010/main" val="2132619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1</a:t>
            </a:fld>
            <a:endParaRPr lang="es-ES"/>
          </a:p>
        </p:txBody>
      </p:sp>
    </p:spTree>
    <p:extLst>
      <p:ext uri="{BB962C8B-B14F-4D97-AF65-F5344CB8AC3E}">
        <p14:creationId xmlns:p14="http://schemas.microsoft.com/office/powerpoint/2010/main" val="2400971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Se puede</a:t>
            </a:r>
            <a:r>
              <a:rPr lang="es-ES" baseline="0" dirty="0" smtClean="0"/>
              <a:t> observar por todos los pasos que tiene que pasar un cliente para poder llegar a finalizar el proceso. Todo esto condicionado por el tiempo, ya sea por que refrescan la página o lo abandonan por tener que hacer otras funciones. Incluso también condicionado de si llama a </a:t>
            </a:r>
            <a:r>
              <a:rPr lang="es-ES" baseline="0" dirty="0" err="1" smtClean="0"/>
              <a:t>att</a:t>
            </a:r>
            <a:r>
              <a:rPr lang="es-ES" baseline="0" dirty="0" smtClean="0"/>
              <a:t> para que le ayuden en el proceso.</a:t>
            </a:r>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11</a:t>
            </a:fld>
            <a:endParaRPr lang="es-ES"/>
          </a:p>
        </p:txBody>
      </p:sp>
    </p:spTree>
    <p:extLst>
      <p:ext uri="{BB962C8B-B14F-4D97-AF65-F5344CB8AC3E}">
        <p14:creationId xmlns:p14="http://schemas.microsoft.com/office/powerpoint/2010/main" val="1759502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12</a:t>
            </a:fld>
            <a:endParaRPr lang="es-ES"/>
          </a:p>
        </p:txBody>
      </p:sp>
    </p:spTree>
    <p:extLst>
      <p:ext uri="{BB962C8B-B14F-4D97-AF65-F5344CB8AC3E}">
        <p14:creationId xmlns:p14="http://schemas.microsoft.com/office/powerpoint/2010/main" val="3972643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13</a:t>
            </a:fld>
            <a:endParaRPr lang="es-ES"/>
          </a:p>
        </p:txBody>
      </p:sp>
    </p:spTree>
    <p:extLst>
      <p:ext uri="{BB962C8B-B14F-4D97-AF65-F5344CB8AC3E}">
        <p14:creationId xmlns:p14="http://schemas.microsoft.com/office/powerpoint/2010/main" val="178207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14</a:t>
            </a:fld>
            <a:endParaRPr lang="es-ES"/>
          </a:p>
        </p:txBody>
      </p:sp>
    </p:spTree>
    <p:extLst>
      <p:ext uri="{BB962C8B-B14F-4D97-AF65-F5344CB8AC3E}">
        <p14:creationId xmlns:p14="http://schemas.microsoft.com/office/powerpoint/2010/main" val="420162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15</a:t>
            </a:fld>
            <a:endParaRPr lang="es-ES"/>
          </a:p>
        </p:txBody>
      </p:sp>
    </p:spTree>
    <p:extLst>
      <p:ext uri="{BB962C8B-B14F-4D97-AF65-F5344CB8AC3E}">
        <p14:creationId xmlns:p14="http://schemas.microsoft.com/office/powerpoint/2010/main" val="1337708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Se obtiene un modelo con alta precisión (</a:t>
            </a:r>
            <a:r>
              <a:rPr lang="es-ES" sz="1200" kern="1200" dirty="0" err="1" smtClean="0">
                <a:solidFill>
                  <a:schemeClr val="tx1"/>
                </a:solidFill>
                <a:effectLst/>
                <a:latin typeface="+mn-lt"/>
                <a:ea typeface="+mn-ea"/>
                <a:cs typeface="+mn-cs"/>
              </a:rPr>
              <a:t>Accuracy</a:t>
            </a:r>
            <a:r>
              <a:rPr lang="es-ES" sz="1200" kern="1200" dirty="0" smtClean="0">
                <a:solidFill>
                  <a:schemeClr val="tx1"/>
                </a:solidFill>
                <a:effectLst/>
                <a:latin typeface="+mn-lt"/>
                <a:ea typeface="+mn-ea"/>
                <a:cs typeface="+mn-cs"/>
              </a:rPr>
              <a:t> 0,97)</a:t>
            </a:r>
          </a:p>
          <a:p>
            <a:r>
              <a:rPr lang="es-ES" sz="1200" kern="1200" dirty="0" smtClean="0">
                <a:solidFill>
                  <a:schemeClr val="tx1"/>
                </a:solidFill>
                <a:effectLst/>
                <a:latin typeface="+mn-lt"/>
                <a:ea typeface="+mn-ea"/>
                <a:cs typeface="+mn-cs"/>
              </a:rPr>
              <a:t>. </a:t>
            </a:r>
          </a:p>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17</a:t>
            </a:fld>
            <a:endParaRPr lang="es-ES"/>
          </a:p>
        </p:txBody>
      </p:sp>
    </p:spTree>
    <p:extLst>
      <p:ext uri="{BB962C8B-B14F-4D97-AF65-F5344CB8AC3E}">
        <p14:creationId xmlns:p14="http://schemas.microsoft.com/office/powerpoint/2010/main" val="1581604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En la regresión logística las variables con valor positivo se relacionan con el evento (“abandono”). Observamos que las que mejor predicen el abandono son haber iniciado el proceso web de contratación a las 8, 9, 22 horas y encontrarse en “estado pendiente de revisión”. Por el contrario, los procesos finales de la contratación web como la “validación e introducción de los datos laborables”, predicen que es poco probable que estos clientes abandonen</a:t>
            </a:r>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18</a:t>
            </a:fld>
            <a:endParaRPr lang="es-ES"/>
          </a:p>
        </p:txBody>
      </p:sp>
    </p:spTree>
    <p:extLst>
      <p:ext uri="{BB962C8B-B14F-4D97-AF65-F5344CB8AC3E}">
        <p14:creationId xmlns:p14="http://schemas.microsoft.com/office/powerpoint/2010/main" val="1062875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19</a:t>
            </a:fld>
            <a:endParaRPr lang="es-ES"/>
          </a:p>
        </p:txBody>
      </p:sp>
    </p:spTree>
    <p:extLst>
      <p:ext uri="{BB962C8B-B14F-4D97-AF65-F5344CB8AC3E}">
        <p14:creationId xmlns:p14="http://schemas.microsoft.com/office/powerpoint/2010/main" val="2596597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20</a:t>
            </a:fld>
            <a:endParaRPr lang="es-ES"/>
          </a:p>
        </p:txBody>
      </p:sp>
    </p:spTree>
    <p:extLst>
      <p:ext uri="{BB962C8B-B14F-4D97-AF65-F5344CB8AC3E}">
        <p14:creationId xmlns:p14="http://schemas.microsoft.com/office/powerpoint/2010/main" val="142263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2</a:t>
            </a:fld>
            <a:endParaRPr lang="es-ES"/>
          </a:p>
        </p:txBody>
      </p:sp>
    </p:spTree>
    <p:extLst>
      <p:ext uri="{BB962C8B-B14F-4D97-AF65-F5344CB8AC3E}">
        <p14:creationId xmlns:p14="http://schemas.microsoft.com/office/powerpoint/2010/main" val="10012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1_Email_movil es la primera forma del contacto del usuario con la plataforma en número absolutos. Le sigue 3_Datos_personales </a:t>
            </a:r>
          </a:p>
          <a:p>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A34DD18-3448-413C-BDB0-31CAC42508D6}" type="slidenum">
              <a:rPr lang="es-ES" smtClean="0"/>
              <a:t>4</a:t>
            </a:fld>
            <a:endParaRPr lang="es-ES"/>
          </a:p>
        </p:txBody>
      </p:sp>
    </p:spTree>
    <p:extLst>
      <p:ext uri="{BB962C8B-B14F-4D97-AF65-F5344CB8AC3E}">
        <p14:creationId xmlns:p14="http://schemas.microsoft.com/office/powerpoint/2010/main" val="29117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5</a:t>
            </a:fld>
            <a:endParaRPr lang="es-ES"/>
          </a:p>
        </p:txBody>
      </p:sp>
    </p:spTree>
    <p:extLst>
      <p:ext uri="{BB962C8B-B14F-4D97-AF65-F5344CB8AC3E}">
        <p14:creationId xmlns:p14="http://schemas.microsoft.com/office/powerpoint/2010/main" val="71718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El </a:t>
            </a:r>
            <a:r>
              <a:rPr lang="es-ES" dirty="0" err="1" smtClean="0"/>
              <a:t>guión</a:t>
            </a:r>
            <a:r>
              <a:rPr lang="es-ES" dirty="0" smtClean="0"/>
              <a:t> es SEO</a:t>
            </a:r>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6</a:t>
            </a:fld>
            <a:endParaRPr lang="es-ES"/>
          </a:p>
        </p:txBody>
      </p:sp>
    </p:spTree>
    <p:extLst>
      <p:ext uri="{BB962C8B-B14F-4D97-AF65-F5344CB8AC3E}">
        <p14:creationId xmlns:p14="http://schemas.microsoft.com/office/powerpoint/2010/main" val="21258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7</a:t>
            </a:fld>
            <a:endParaRPr lang="es-ES"/>
          </a:p>
        </p:txBody>
      </p:sp>
    </p:spTree>
    <p:extLst>
      <p:ext uri="{BB962C8B-B14F-4D97-AF65-F5344CB8AC3E}">
        <p14:creationId xmlns:p14="http://schemas.microsoft.com/office/powerpoint/2010/main" val="181949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Del análisis se observa que en los meses de Octubre, Noviembre y Diciembre una mayor posibilidad de conversión en los primeros días del mes, que posteriormente presenta una disminución y después tres picos de conversión entre los días 10 y 25. En enero destaca un pico de conversión entre los días 5-11 por una campaña publicitaria de prestamos personales (solo para clientes).</a:t>
            </a:r>
          </a:p>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8</a:t>
            </a:fld>
            <a:endParaRPr lang="es-ES"/>
          </a:p>
        </p:txBody>
      </p:sp>
    </p:spTree>
    <p:extLst>
      <p:ext uri="{BB962C8B-B14F-4D97-AF65-F5344CB8AC3E}">
        <p14:creationId xmlns:p14="http://schemas.microsoft.com/office/powerpoint/2010/main" val="43983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9</a:t>
            </a:fld>
            <a:endParaRPr lang="es-ES"/>
          </a:p>
        </p:txBody>
      </p:sp>
    </p:spTree>
    <p:extLst>
      <p:ext uri="{BB962C8B-B14F-4D97-AF65-F5344CB8AC3E}">
        <p14:creationId xmlns:p14="http://schemas.microsoft.com/office/powerpoint/2010/main" val="167987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Mayor conversión en horario diurno y vespertino (de 10.00 am a 20.00 pm). </a:t>
            </a:r>
            <a:r>
              <a:rPr lang="es-ES" sz="1200" kern="1200" baseline="0" dirty="0" smtClean="0">
                <a:solidFill>
                  <a:schemeClr val="tx1"/>
                </a:solidFill>
                <a:effectLst/>
                <a:latin typeface="+mn-lt"/>
                <a:ea typeface="+mn-ea"/>
                <a:cs typeface="+mn-cs"/>
              </a:rPr>
              <a:t> Como acción adicional se produce un proceso de </a:t>
            </a:r>
            <a:r>
              <a:rPr lang="es-ES" sz="1200" kern="1200" baseline="0" dirty="0" err="1" smtClean="0">
                <a:solidFill>
                  <a:schemeClr val="tx1"/>
                </a:solidFill>
                <a:effectLst/>
                <a:latin typeface="+mn-lt"/>
                <a:ea typeface="+mn-ea"/>
                <a:cs typeface="+mn-cs"/>
              </a:rPr>
              <a:t>nurturing</a:t>
            </a:r>
            <a:r>
              <a:rPr lang="es-ES" sz="1200" kern="1200" baseline="0" dirty="0" smtClean="0">
                <a:solidFill>
                  <a:schemeClr val="tx1"/>
                </a:solidFill>
                <a:effectLst/>
                <a:latin typeface="+mn-lt"/>
                <a:ea typeface="+mn-ea"/>
                <a:cs typeface="+mn-cs"/>
              </a:rPr>
              <a:t> a través de SMS para </a:t>
            </a:r>
            <a:r>
              <a:rPr lang="es-ES" sz="1200" kern="1200" baseline="0" dirty="0" err="1" smtClean="0">
                <a:solidFill>
                  <a:schemeClr val="tx1"/>
                </a:solidFill>
                <a:effectLst/>
                <a:latin typeface="+mn-lt"/>
                <a:ea typeface="+mn-ea"/>
                <a:cs typeface="+mn-cs"/>
              </a:rPr>
              <a:t>reimpáctar</a:t>
            </a:r>
            <a:r>
              <a:rPr lang="es-ES" sz="1200" kern="1200" baseline="0" dirty="0" smtClean="0">
                <a:solidFill>
                  <a:schemeClr val="tx1"/>
                </a:solidFill>
                <a:effectLst/>
                <a:latin typeface="+mn-lt"/>
                <a:ea typeface="+mn-ea"/>
                <a:cs typeface="+mn-cs"/>
              </a:rPr>
              <a:t> a los clientes que ya están dentro del </a:t>
            </a:r>
            <a:r>
              <a:rPr lang="es-ES" sz="1200" kern="1200" baseline="0" dirty="0" err="1" smtClean="0">
                <a:solidFill>
                  <a:schemeClr val="tx1"/>
                </a:solidFill>
                <a:effectLst/>
                <a:latin typeface="+mn-lt"/>
                <a:ea typeface="+mn-ea"/>
                <a:cs typeface="+mn-cs"/>
              </a:rPr>
              <a:t>funnel</a:t>
            </a:r>
            <a:r>
              <a:rPr lang="es-ES" sz="1200" kern="1200" baseline="0" dirty="0" smtClean="0">
                <a:solidFill>
                  <a:schemeClr val="tx1"/>
                </a:solidFill>
                <a:effectLst/>
                <a:latin typeface="+mn-lt"/>
                <a:ea typeface="+mn-ea"/>
                <a:cs typeface="+mn-cs"/>
              </a:rPr>
              <a:t>. Esa acción se realiza sobre las 10:30 de la mañana, ya que dentro del proceso de firma los horarios de mayor conversión son desde las 10:30 a 11:30</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10</a:t>
            </a:fld>
            <a:endParaRPr lang="es-ES"/>
          </a:p>
        </p:txBody>
      </p:sp>
    </p:spTree>
    <p:extLst>
      <p:ext uri="{BB962C8B-B14F-4D97-AF65-F5344CB8AC3E}">
        <p14:creationId xmlns:p14="http://schemas.microsoft.com/office/powerpoint/2010/main" val="79809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GB"/>
          </a:p>
        </p:txBody>
      </p:sp>
      <p:sp>
        <p:nvSpPr>
          <p:cNvPr id="4" name="Marcador de fecha 3"/>
          <p:cNvSpPr>
            <a:spLocks noGrp="1"/>
          </p:cNvSpPr>
          <p:nvPr>
            <p:ph type="dt" sz="half" idx="10"/>
          </p:nvPr>
        </p:nvSpPr>
        <p:spPr/>
        <p:txBody>
          <a:bodyPr/>
          <a:lstStyle/>
          <a:p>
            <a:fld id="{1C0BFDC2-0CC9-4A07-8195-5CC4F731B000}" type="datetimeFigureOut">
              <a:rPr lang="en-GB" smtClean="0"/>
              <a:t>03/02/2020</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130964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1C0BFDC2-0CC9-4A07-8195-5CC4F731B000}" type="datetimeFigureOut">
              <a:rPr lang="en-GB" smtClean="0"/>
              <a:t>03/02/2020</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35241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1C0BFDC2-0CC9-4A07-8195-5CC4F731B000}" type="datetimeFigureOut">
              <a:rPr lang="en-GB" smtClean="0"/>
              <a:t>03/02/2020</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47228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1C0BFDC2-0CC9-4A07-8195-5CC4F731B000}" type="datetimeFigureOut">
              <a:rPr lang="en-GB" smtClean="0"/>
              <a:t>03/02/2020</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57516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C0BFDC2-0CC9-4A07-8195-5CC4F731B000}" type="datetimeFigureOut">
              <a:rPr lang="en-GB" smtClean="0"/>
              <a:t>03/02/2020</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414869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Marcador de fecha 4"/>
          <p:cNvSpPr>
            <a:spLocks noGrp="1"/>
          </p:cNvSpPr>
          <p:nvPr>
            <p:ph type="dt" sz="half" idx="10"/>
          </p:nvPr>
        </p:nvSpPr>
        <p:spPr/>
        <p:txBody>
          <a:bodyPr/>
          <a:lstStyle/>
          <a:p>
            <a:fld id="{1C0BFDC2-0CC9-4A07-8195-5CC4F731B000}" type="datetimeFigureOut">
              <a:rPr lang="en-GB" smtClean="0"/>
              <a:t>03/02/2020</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20842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7" name="Marcador de fecha 6"/>
          <p:cNvSpPr>
            <a:spLocks noGrp="1"/>
          </p:cNvSpPr>
          <p:nvPr>
            <p:ph type="dt" sz="half" idx="10"/>
          </p:nvPr>
        </p:nvSpPr>
        <p:spPr/>
        <p:txBody>
          <a:bodyPr/>
          <a:lstStyle/>
          <a:p>
            <a:fld id="{1C0BFDC2-0CC9-4A07-8195-5CC4F731B000}" type="datetimeFigureOut">
              <a:rPr lang="en-GB" smtClean="0"/>
              <a:t>03/02/2020</a:t>
            </a:fld>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211118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fecha 2"/>
          <p:cNvSpPr>
            <a:spLocks noGrp="1"/>
          </p:cNvSpPr>
          <p:nvPr>
            <p:ph type="dt" sz="half" idx="10"/>
          </p:nvPr>
        </p:nvSpPr>
        <p:spPr/>
        <p:txBody>
          <a:bodyPr/>
          <a:lstStyle/>
          <a:p>
            <a:fld id="{1C0BFDC2-0CC9-4A07-8195-5CC4F731B000}" type="datetimeFigureOut">
              <a:rPr lang="en-GB" smtClean="0"/>
              <a:t>03/02/2020</a:t>
            </a:fld>
            <a:endParaRPr lang="en-GB"/>
          </a:p>
        </p:txBody>
      </p:sp>
      <p:sp>
        <p:nvSpPr>
          <p:cNvPr id="4" name="Marcador de pie de página 3"/>
          <p:cNvSpPr>
            <a:spLocks noGrp="1"/>
          </p:cNvSpPr>
          <p:nvPr>
            <p:ph type="ftr" sz="quarter" idx="11"/>
          </p:nvPr>
        </p:nvSpPr>
        <p:spPr/>
        <p:txBody>
          <a:bodyPr/>
          <a:lstStyle/>
          <a:p>
            <a:endParaRPr lang="en-GB"/>
          </a:p>
        </p:txBody>
      </p:sp>
      <p:sp>
        <p:nvSpPr>
          <p:cNvPr id="5" name="Marcador de número de diapositiva 4"/>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369878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C0BFDC2-0CC9-4A07-8195-5CC4F731B000}" type="datetimeFigureOut">
              <a:rPr lang="en-GB" smtClean="0"/>
              <a:t>03/02/2020</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314324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C0BFDC2-0CC9-4A07-8195-5CC4F731B000}" type="datetimeFigureOut">
              <a:rPr lang="en-GB" smtClean="0"/>
              <a:t>03/02/2020</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299338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C0BFDC2-0CC9-4A07-8195-5CC4F731B000}" type="datetimeFigureOut">
              <a:rPr lang="en-GB" smtClean="0"/>
              <a:t>03/02/2020</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9258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BFDC2-0CC9-4A07-8195-5CC4F731B000}" type="datetimeFigureOut">
              <a:rPr lang="en-GB" smtClean="0"/>
              <a:t>03/02/2020</a:t>
            </a:fld>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F8DE4-D693-4E39-8FBF-0212C47FBCA1}" type="slidenum">
              <a:rPr lang="en-GB" smtClean="0"/>
              <a:t>‹Nº›</a:t>
            </a:fld>
            <a:endParaRPr lang="en-GB"/>
          </a:p>
        </p:txBody>
      </p:sp>
    </p:spTree>
    <p:extLst>
      <p:ext uri="{BB962C8B-B14F-4D97-AF65-F5344CB8AC3E}">
        <p14:creationId xmlns:p14="http://schemas.microsoft.com/office/powerpoint/2010/main" val="258525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0" y="0"/>
            <a:ext cx="12192000" cy="7141029"/>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ES" sz="3600" b="1" dirty="0">
                <a:latin typeface="Constantia" panose="02030602050306030303" pitchFamily="18" charset="0"/>
                <a:ea typeface="Arial Unicode MS" panose="020B0604020202020204" pitchFamily="34" charset="-128"/>
                <a:cs typeface="Arial Unicode MS" panose="020B0604020202020204" pitchFamily="34" charset="-128"/>
              </a:rPr>
              <a:t/>
            </a:r>
            <a:br>
              <a:rPr lang="es-ES" sz="3600" b="1" dirty="0">
                <a:latin typeface="Constantia" panose="02030602050306030303" pitchFamily="18" charset="0"/>
                <a:ea typeface="Arial Unicode MS" panose="020B0604020202020204" pitchFamily="34" charset="-128"/>
                <a:cs typeface="Arial Unicode MS" panose="020B0604020202020204" pitchFamily="34" charset="-128"/>
              </a:rPr>
            </a:br>
            <a:r>
              <a:rPr lang="es-ES" sz="3600" b="1" dirty="0">
                <a:latin typeface="Constantia" panose="02030602050306030303" pitchFamily="18" charset="0"/>
                <a:ea typeface="Arial Unicode MS" panose="020B0604020202020204" pitchFamily="34" charset="-128"/>
                <a:cs typeface="Arial Unicode MS" panose="020B0604020202020204" pitchFamily="34" charset="-128"/>
              </a:rPr>
              <a:t>Trabajo fin de Máster:</a:t>
            </a:r>
            <a:br>
              <a:rPr lang="es-ES" sz="3600" b="1" dirty="0">
                <a:latin typeface="Constantia" panose="02030602050306030303" pitchFamily="18" charset="0"/>
                <a:ea typeface="Arial Unicode MS" panose="020B0604020202020204" pitchFamily="34" charset="-128"/>
                <a:cs typeface="Arial Unicode MS" panose="020B0604020202020204" pitchFamily="34" charset="-128"/>
              </a:rPr>
            </a:br>
            <a:r>
              <a:rPr lang="en-US" sz="3600" dirty="0"/>
              <a:t>Customer Relationship Management y Software (CRM)</a:t>
            </a:r>
            <a:br>
              <a:rPr lang="en-US" sz="3600" dirty="0"/>
            </a:br>
            <a:r>
              <a:rPr lang="es-ES" sz="3600" dirty="0"/>
              <a:t>Análisis descriptivo y pronóstico de abandono</a:t>
            </a:r>
            <a:br>
              <a:rPr lang="es-ES" sz="3600" dirty="0"/>
            </a:br>
            <a:r>
              <a:rPr lang="es-ES" sz="3600" dirty="0"/>
              <a:t/>
            </a:r>
            <a:br>
              <a:rPr lang="es-ES" sz="3600" dirty="0"/>
            </a:br>
            <a:r>
              <a:rPr lang="en-GB" sz="2800" b="1" dirty="0"/>
              <a:t>Jose Alberto Solís Berrús </a:t>
            </a:r>
            <a:r>
              <a:rPr lang="en-GB" sz="3600" b="1" dirty="0"/>
              <a:t/>
            </a:r>
            <a:br>
              <a:rPr lang="en-GB" sz="3600" b="1" dirty="0"/>
            </a:br>
            <a:endParaRPr lang="es-ES" altLang="es-ES" sz="3600" b="1" dirty="0"/>
          </a:p>
        </p:txBody>
      </p:sp>
      <p:pic>
        <p:nvPicPr>
          <p:cNvPr id="9" name="Picture 2" descr="Resultado de imagen de Ksch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8134" y="0"/>
            <a:ext cx="2263866" cy="214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054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265" y="365125"/>
            <a:ext cx="10515600" cy="1325563"/>
          </a:xfrm>
          <a:solidFill>
            <a:schemeClr val="accent4"/>
          </a:solidFill>
        </p:spPr>
        <p:txBody>
          <a:bodyPr/>
          <a:lstStyle/>
          <a:p>
            <a:pPr algn="ctr"/>
            <a:r>
              <a:rPr lang="es-ES" b="1" dirty="0"/>
              <a:t>RESULTADOS</a:t>
            </a:r>
            <a:r>
              <a:rPr lang="es-ES" dirty="0"/>
              <a:t> </a:t>
            </a:r>
          </a:p>
        </p:txBody>
      </p:sp>
      <p:sp>
        <p:nvSpPr>
          <p:cNvPr id="3" name="Marcador de contenido 2"/>
          <p:cNvSpPr>
            <a:spLocks noGrp="1"/>
          </p:cNvSpPr>
          <p:nvPr>
            <p:ph idx="1"/>
          </p:nvPr>
        </p:nvSpPr>
        <p:spPr>
          <a:xfrm>
            <a:off x="765266" y="1690688"/>
            <a:ext cx="10515600" cy="4605609"/>
          </a:xfrm>
          <a:solidFill>
            <a:schemeClr val="accent1">
              <a:lumMod val="20000"/>
              <a:lumOff val="80000"/>
            </a:schemeClr>
          </a:solidFill>
        </p:spPr>
        <p:txBody>
          <a:bodyPr>
            <a:normAutofit/>
          </a:bodyPr>
          <a:lstStyle/>
          <a:p>
            <a:pPr marL="0" indent="0" algn="ctr">
              <a:buNone/>
            </a:pPr>
            <a:r>
              <a:rPr lang="es-ES" dirty="0" smtClean="0"/>
              <a:t>Franja horaria de mayor conversión</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812" y="2305600"/>
            <a:ext cx="3404376" cy="3747354"/>
          </a:xfrm>
          <a:prstGeom prst="rect">
            <a:avLst/>
          </a:prstGeom>
        </p:spPr>
      </p:pic>
      <p:pic>
        <p:nvPicPr>
          <p:cNvPr id="6" name="Picture 2" descr="Resultado de imagen de resultado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9261" y="365125"/>
            <a:ext cx="2321604"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37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09897" y="-1"/>
            <a:ext cx="10672354" cy="1429015"/>
          </a:xfrm>
          <a:solidFill>
            <a:schemeClr val="accent4"/>
          </a:solidFill>
        </p:spPr>
        <p:txBody>
          <a:bodyPr/>
          <a:lstStyle/>
          <a:p>
            <a:pPr algn="ctr"/>
            <a:r>
              <a:rPr lang="es-ES" b="1" dirty="0"/>
              <a:t>RESULTADOS</a:t>
            </a:r>
            <a:r>
              <a:rPr lang="es-ES" dirty="0"/>
              <a:t> </a:t>
            </a:r>
          </a:p>
        </p:txBody>
      </p:sp>
      <p:sp>
        <p:nvSpPr>
          <p:cNvPr id="5" name="Marcador de contenido 2"/>
          <p:cNvSpPr>
            <a:spLocks noGrp="1"/>
          </p:cNvSpPr>
          <p:nvPr>
            <p:ph idx="1"/>
          </p:nvPr>
        </p:nvSpPr>
        <p:spPr>
          <a:xfrm>
            <a:off x="809897" y="1429016"/>
            <a:ext cx="10672354" cy="5222795"/>
          </a:xfrm>
          <a:solidFill>
            <a:schemeClr val="accent1">
              <a:lumMod val="20000"/>
              <a:lumOff val="80000"/>
            </a:schemeClr>
          </a:solidFill>
        </p:spPr>
        <p:txBody>
          <a:bodyPr>
            <a:normAutofit/>
          </a:bodyPr>
          <a:lstStyle/>
          <a:p>
            <a:pPr marL="0" indent="0" algn="ctr">
              <a:buNone/>
            </a:pPr>
            <a:r>
              <a:rPr lang="es-ES" dirty="0" smtClean="0"/>
              <a:t>Ejemplo de pasos de clientes:</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229" y="2169459"/>
            <a:ext cx="4844669" cy="4482353"/>
          </a:xfrm>
          <a:prstGeom prst="rect">
            <a:avLst/>
          </a:prstGeom>
        </p:spPr>
      </p:pic>
      <p:pic>
        <p:nvPicPr>
          <p:cNvPr id="7" name="Picture 2" descr="Resultado de imagen de resultado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04365" y="0"/>
            <a:ext cx="2677886" cy="142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733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09897" y="-1"/>
            <a:ext cx="10672354" cy="1429015"/>
          </a:xfrm>
          <a:solidFill>
            <a:schemeClr val="accent4"/>
          </a:solidFill>
        </p:spPr>
        <p:txBody>
          <a:bodyPr/>
          <a:lstStyle/>
          <a:p>
            <a:pPr algn="ctr"/>
            <a:r>
              <a:rPr lang="es-ES" b="1" dirty="0"/>
              <a:t>RESULTADOS</a:t>
            </a:r>
            <a:r>
              <a:rPr lang="es-ES" dirty="0"/>
              <a:t> </a:t>
            </a:r>
          </a:p>
        </p:txBody>
      </p:sp>
      <p:sp>
        <p:nvSpPr>
          <p:cNvPr id="5" name="Marcador de contenido 2"/>
          <p:cNvSpPr>
            <a:spLocks noGrp="1"/>
          </p:cNvSpPr>
          <p:nvPr>
            <p:ph idx="1"/>
          </p:nvPr>
        </p:nvSpPr>
        <p:spPr>
          <a:xfrm>
            <a:off x="809897" y="1429015"/>
            <a:ext cx="10672354" cy="5222795"/>
          </a:xfrm>
          <a:solidFill>
            <a:schemeClr val="accent1">
              <a:lumMod val="20000"/>
              <a:lumOff val="80000"/>
            </a:schemeClr>
          </a:solidFill>
        </p:spPr>
        <p:txBody>
          <a:bodyPr>
            <a:normAutofit/>
          </a:bodyPr>
          <a:lstStyle/>
          <a:p>
            <a:pPr marL="0" indent="0" algn="ctr">
              <a:buNone/>
            </a:pPr>
            <a:r>
              <a:rPr lang="es-ES" dirty="0" err="1">
                <a:latin typeface="Arial" panose="020B0604020202020204" pitchFamily="34" charset="0"/>
                <a:cs typeface="Arial" panose="020B0604020202020204" pitchFamily="34" charset="0"/>
              </a:rPr>
              <a:t>Graphical</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Analysis</a:t>
            </a:r>
            <a:endParaRPr lang="es-ES" dirty="0">
              <a:latin typeface="Arial" panose="020B0604020202020204" pitchFamily="34" charset="0"/>
              <a:cs typeface="Arial" panose="020B0604020202020204" pitchFamily="34" charset="0"/>
            </a:endParaRPr>
          </a:p>
        </p:txBody>
      </p:sp>
      <p:pic>
        <p:nvPicPr>
          <p:cNvPr id="7" name="Picture 2" descr="Resultado de imagen de resultado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4365" y="0"/>
            <a:ext cx="2677886" cy="142901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6979" y="1982907"/>
            <a:ext cx="9538190" cy="2057506"/>
          </a:xfrm>
          <a:prstGeom prst="rect">
            <a:avLst/>
          </a:prstGeom>
        </p:spPr>
      </p:pic>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6979" y="4368725"/>
            <a:ext cx="9417534" cy="1905098"/>
          </a:xfrm>
          <a:prstGeom prst="rect">
            <a:avLst/>
          </a:prstGeom>
        </p:spPr>
      </p:pic>
    </p:spTree>
    <p:extLst>
      <p:ext uri="{BB962C8B-B14F-4D97-AF65-F5344CB8AC3E}">
        <p14:creationId xmlns:p14="http://schemas.microsoft.com/office/powerpoint/2010/main" val="2929217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09897" y="-1"/>
            <a:ext cx="10672354" cy="1429015"/>
          </a:xfrm>
          <a:solidFill>
            <a:schemeClr val="accent4"/>
          </a:solidFill>
        </p:spPr>
        <p:txBody>
          <a:bodyPr/>
          <a:lstStyle/>
          <a:p>
            <a:pPr algn="ctr"/>
            <a:r>
              <a:rPr lang="es-ES" b="1" dirty="0"/>
              <a:t>RESULTADOS</a:t>
            </a:r>
            <a:r>
              <a:rPr lang="es-ES" dirty="0"/>
              <a:t> </a:t>
            </a:r>
          </a:p>
        </p:txBody>
      </p:sp>
      <p:sp>
        <p:nvSpPr>
          <p:cNvPr id="5" name="Marcador de contenido 2"/>
          <p:cNvSpPr>
            <a:spLocks noGrp="1"/>
          </p:cNvSpPr>
          <p:nvPr>
            <p:ph idx="1"/>
          </p:nvPr>
        </p:nvSpPr>
        <p:spPr>
          <a:xfrm>
            <a:off x="809897" y="1429015"/>
            <a:ext cx="10672354" cy="5222795"/>
          </a:xfrm>
          <a:solidFill>
            <a:schemeClr val="accent1">
              <a:lumMod val="20000"/>
              <a:lumOff val="80000"/>
            </a:schemeClr>
          </a:solidFill>
        </p:spPr>
        <p:txBody>
          <a:bodyPr>
            <a:normAutofit/>
          </a:bodyPr>
          <a:lstStyle/>
          <a:p>
            <a:pPr marL="0" indent="0" algn="ctr">
              <a:buNone/>
            </a:pPr>
            <a:r>
              <a:rPr lang="es-ES" dirty="0" err="1">
                <a:latin typeface="Arial" panose="020B0604020202020204" pitchFamily="34" charset="0"/>
                <a:cs typeface="Arial" panose="020B0604020202020204" pitchFamily="34" charset="0"/>
              </a:rPr>
              <a:t>Graphical</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Analysis</a:t>
            </a:r>
            <a:endParaRPr lang="es-ES" dirty="0">
              <a:latin typeface="Arial" panose="020B0604020202020204" pitchFamily="34" charset="0"/>
              <a:cs typeface="Arial" panose="020B0604020202020204" pitchFamily="34" charset="0"/>
            </a:endParaRPr>
          </a:p>
        </p:txBody>
      </p:sp>
      <p:pic>
        <p:nvPicPr>
          <p:cNvPr id="7" name="Picture 2" descr="Resultado de imagen de resultado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4365" y="0"/>
            <a:ext cx="2677886" cy="142901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125" y="1791358"/>
            <a:ext cx="8845732" cy="4860452"/>
          </a:xfrm>
          <a:prstGeom prst="rect">
            <a:avLst/>
          </a:prstGeom>
        </p:spPr>
      </p:pic>
    </p:spTree>
    <p:extLst>
      <p:ext uri="{BB962C8B-B14F-4D97-AF65-F5344CB8AC3E}">
        <p14:creationId xmlns:p14="http://schemas.microsoft.com/office/powerpoint/2010/main" val="3396500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09897" y="-1"/>
            <a:ext cx="10672354" cy="1429015"/>
          </a:xfrm>
          <a:solidFill>
            <a:schemeClr val="accent4"/>
          </a:solidFill>
        </p:spPr>
        <p:txBody>
          <a:bodyPr/>
          <a:lstStyle/>
          <a:p>
            <a:pPr algn="ctr"/>
            <a:r>
              <a:rPr lang="es-ES" b="1" dirty="0"/>
              <a:t>RESULTADOS</a:t>
            </a:r>
            <a:r>
              <a:rPr lang="es-ES" dirty="0"/>
              <a:t> </a:t>
            </a:r>
          </a:p>
        </p:txBody>
      </p:sp>
      <p:sp>
        <p:nvSpPr>
          <p:cNvPr id="5" name="Marcador de contenido 2"/>
          <p:cNvSpPr>
            <a:spLocks noGrp="1"/>
          </p:cNvSpPr>
          <p:nvPr>
            <p:ph idx="1"/>
          </p:nvPr>
        </p:nvSpPr>
        <p:spPr>
          <a:xfrm>
            <a:off x="809897" y="1429015"/>
            <a:ext cx="10672354" cy="5222795"/>
          </a:xfrm>
          <a:solidFill>
            <a:schemeClr val="accent1">
              <a:lumMod val="20000"/>
              <a:lumOff val="80000"/>
            </a:schemeClr>
          </a:solidFill>
        </p:spPr>
        <p:txBody>
          <a:bodyPr>
            <a:normAutofit/>
          </a:bodyPr>
          <a:lstStyle/>
          <a:p>
            <a:pPr marL="0" indent="0" algn="ctr">
              <a:buNone/>
            </a:pPr>
            <a:r>
              <a:rPr lang="es-ES" dirty="0" err="1">
                <a:latin typeface="Arial" panose="020B0604020202020204" pitchFamily="34" charset="0"/>
                <a:cs typeface="Arial" panose="020B0604020202020204" pitchFamily="34" charset="0"/>
              </a:rPr>
              <a:t>Graphical</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Analysis</a:t>
            </a:r>
            <a:endParaRPr lang="es-ES" dirty="0">
              <a:latin typeface="Arial" panose="020B0604020202020204" pitchFamily="34" charset="0"/>
              <a:cs typeface="Arial" panose="020B0604020202020204" pitchFamily="34" charset="0"/>
            </a:endParaRPr>
          </a:p>
        </p:txBody>
      </p:sp>
      <p:pic>
        <p:nvPicPr>
          <p:cNvPr id="7" name="Picture 2" descr="Resultado de imagen de resultado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4365" y="0"/>
            <a:ext cx="2677886" cy="142901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97" y="1951528"/>
            <a:ext cx="10672354" cy="4507699"/>
          </a:xfrm>
          <a:prstGeom prst="rect">
            <a:avLst/>
          </a:prstGeom>
        </p:spPr>
      </p:pic>
    </p:spTree>
    <p:extLst>
      <p:ext uri="{BB962C8B-B14F-4D97-AF65-F5344CB8AC3E}">
        <p14:creationId xmlns:p14="http://schemas.microsoft.com/office/powerpoint/2010/main" val="3901954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09897" y="-1"/>
            <a:ext cx="10672354" cy="1429015"/>
          </a:xfrm>
          <a:solidFill>
            <a:schemeClr val="accent4"/>
          </a:solidFill>
        </p:spPr>
        <p:txBody>
          <a:bodyPr/>
          <a:lstStyle/>
          <a:p>
            <a:pPr algn="ctr"/>
            <a:r>
              <a:rPr lang="es-ES" b="1" dirty="0"/>
              <a:t>RESULTADOS</a:t>
            </a:r>
            <a:r>
              <a:rPr lang="es-ES" dirty="0"/>
              <a:t> </a:t>
            </a:r>
          </a:p>
        </p:txBody>
      </p:sp>
      <p:sp>
        <p:nvSpPr>
          <p:cNvPr id="5" name="Marcador de contenido 2"/>
          <p:cNvSpPr>
            <a:spLocks noGrp="1"/>
          </p:cNvSpPr>
          <p:nvPr>
            <p:ph idx="1"/>
          </p:nvPr>
        </p:nvSpPr>
        <p:spPr>
          <a:xfrm>
            <a:off x="809897" y="1429015"/>
            <a:ext cx="10672354" cy="5222795"/>
          </a:xfrm>
          <a:solidFill>
            <a:schemeClr val="accent1">
              <a:lumMod val="20000"/>
              <a:lumOff val="80000"/>
            </a:schemeClr>
          </a:solidFill>
        </p:spPr>
        <p:txBody>
          <a:bodyPr>
            <a:normAutofit/>
          </a:bodyPr>
          <a:lstStyle/>
          <a:p>
            <a:pPr marL="0" indent="0" algn="ctr">
              <a:buNone/>
            </a:pPr>
            <a:r>
              <a:rPr lang="es-ES" dirty="0" err="1">
                <a:latin typeface="Arial" panose="020B0604020202020204" pitchFamily="34" charset="0"/>
                <a:cs typeface="Arial" panose="020B0604020202020204" pitchFamily="34" charset="0"/>
              </a:rPr>
              <a:t>Graphical</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Analysis</a:t>
            </a:r>
            <a:endParaRPr lang="es-ES" dirty="0">
              <a:latin typeface="Arial" panose="020B0604020202020204" pitchFamily="34" charset="0"/>
              <a:cs typeface="Arial" panose="020B0604020202020204" pitchFamily="34" charset="0"/>
            </a:endParaRPr>
          </a:p>
        </p:txBody>
      </p:sp>
      <p:pic>
        <p:nvPicPr>
          <p:cNvPr id="7" name="Picture 2" descr="Resultado de imagen de resultado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4365" y="0"/>
            <a:ext cx="2677886" cy="142901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256" y="2109913"/>
            <a:ext cx="9455636" cy="1930499"/>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8256" y="4371336"/>
            <a:ext cx="9455636" cy="1949550"/>
          </a:xfrm>
          <a:prstGeom prst="rect">
            <a:avLst/>
          </a:prstGeom>
        </p:spPr>
      </p:pic>
    </p:spTree>
    <p:extLst>
      <p:ext uri="{BB962C8B-B14F-4D97-AF65-F5344CB8AC3E}">
        <p14:creationId xmlns:p14="http://schemas.microsoft.com/office/powerpoint/2010/main" val="4107785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solidFill>
            <a:schemeClr val="accent4"/>
          </a:solidFill>
        </p:spPr>
        <p:txBody>
          <a:bodyPr/>
          <a:lstStyle/>
          <a:p>
            <a:pPr algn="ctr"/>
            <a:r>
              <a:rPr lang="es-ES" cap="all" dirty="0"/>
              <a:t>MODELO PREDICTIVO DE ABANDONO. RESULTADOS Y DISCUSIÓN</a:t>
            </a:r>
            <a:endParaRPr lang="es-ES" dirty="0"/>
          </a:p>
        </p:txBody>
      </p:sp>
      <p:sp>
        <p:nvSpPr>
          <p:cNvPr id="5" name="Marcador de contenido 2"/>
          <p:cNvSpPr>
            <a:spLocks noGrp="1"/>
          </p:cNvSpPr>
          <p:nvPr>
            <p:ph idx="1"/>
          </p:nvPr>
        </p:nvSpPr>
        <p:spPr>
          <a:xfrm>
            <a:off x="838200" y="1690688"/>
            <a:ext cx="10515600" cy="4486275"/>
          </a:xfrm>
          <a:solidFill>
            <a:schemeClr val="accent1">
              <a:lumMod val="20000"/>
              <a:lumOff val="80000"/>
            </a:schemeClr>
          </a:solidFill>
        </p:spPr>
        <p:txBody>
          <a:bodyPr>
            <a:normAutofit/>
          </a:bodyPr>
          <a:lstStyle/>
          <a:p>
            <a:pPr marL="0" indent="0" algn="ctr">
              <a:buNone/>
            </a:pPr>
            <a:r>
              <a:rPr lang="es-ES" dirty="0" smtClean="0"/>
              <a:t>Recopilación </a:t>
            </a:r>
            <a:r>
              <a:rPr lang="es-ES" dirty="0"/>
              <a:t>y limpieza de datos. </a:t>
            </a:r>
          </a:p>
        </p:txBody>
      </p:sp>
      <p:pic>
        <p:nvPicPr>
          <p:cNvPr id="2050" name="Picture 2" descr="assasasa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546" y="2474119"/>
            <a:ext cx="283210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5"/>
          <p:cNvSpPr/>
          <p:nvPr/>
        </p:nvSpPr>
        <p:spPr>
          <a:xfrm>
            <a:off x="2732314" y="3077964"/>
            <a:ext cx="6727371" cy="923330"/>
          </a:xfrm>
          <a:prstGeom prst="rect">
            <a:avLst/>
          </a:prstGeom>
        </p:spPr>
        <p:txBody>
          <a:bodyPr wrap="square">
            <a:spAutoFit/>
          </a:bodyPr>
          <a:lstStyle/>
          <a:p>
            <a:pPr marL="3312160">
              <a:lnSpc>
                <a:spcPct val="150000"/>
              </a:lnSpc>
              <a:spcAft>
                <a:spcPts val="300"/>
              </a:spcAft>
            </a:pPr>
            <a:r>
              <a:rPr lang="es-ES" spc="-5" dirty="0">
                <a:latin typeface="Arial" panose="020B0604020202020204" pitchFamily="34" charset="0"/>
                <a:ea typeface="Calibri" panose="020F0502020204030204" pitchFamily="34" charset="0"/>
              </a:rPr>
              <a:t>Se comprueba que no existen valores nulos</a:t>
            </a:r>
            <a:endParaRPr lang="es-E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09708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pPr algn="ctr"/>
            <a:r>
              <a:rPr lang="es-ES" cap="all" dirty="0"/>
              <a:t>MODELO PREDICTIVO DE ABANDONO. RESULTADOS Y DISCUSIÓN</a:t>
            </a:r>
            <a:endParaRPr lang="es-ES" dirty="0"/>
          </a:p>
        </p:txBody>
      </p:sp>
      <p:sp>
        <p:nvSpPr>
          <p:cNvPr id="3" name="Marcador de contenido 2"/>
          <p:cNvSpPr>
            <a:spLocks noGrp="1"/>
          </p:cNvSpPr>
          <p:nvPr>
            <p:ph idx="1"/>
          </p:nvPr>
        </p:nvSpPr>
        <p:spPr>
          <a:xfrm>
            <a:off x="838200" y="1690688"/>
            <a:ext cx="10515600" cy="4959494"/>
          </a:xfrm>
          <a:solidFill>
            <a:schemeClr val="accent1">
              <a:lumMod val="20000"/>
              <a:lumOff val="80000"/>
            </a:schemeClr>
          </a:solidFill>
        </p:spPr>
        <p:txBody>
          <a:bodyPr>
            <a:normAutofit/>
          </a:bodyPr>
          <a:lstStyle/>
          <a:p>
            <a:pPr marL="0" indent="0" algn="ctr">
              <a:buNone/>
              <a:defRPr/>
            </a:pPr>
            <a:r>
              <a:rPr lang="es-ES" sz="2400" b="1" u="sng" dirty="0" smtClean="0"/>
              <a:t>Pronóstico </a:t>
            </a:r>
            <a:r>
              <a:rPr lang="es-ES" sz="2400" b="1" u="sng" dirty="0"/>
              <a:t>de </a:t>
            </a:r>
            <a:r>
              <a:rPr lang="es-ES" sz="2400" b="1" u="sng" dirty="0" smtClean="0"/>
              <a:t>abandono: Regresión logística </a:t>
            </a:r>
            <a:endParaRPr lang="es-ES" dirty="0"/>
          </a:p>
        </p:txBody>
      </p:sp>
      <p:pic>
        <p:nvPicPr>
          <p:cNvPr id="1027" name="Picture 3" descr="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0284" y="2242646"/>
            <a:ext cx="5037402" cy="338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p:cNvSpPr txBox="1"/>
          <p:nvPr/>
        </p:nvSpPr>
        <p:spPr>
          <a:xfrm>
            <a:off x="5214258" y="5816966"/>
            <a:ext cx="2220685" cy="523220"/>
          </a:xfrm>
          <a:prstGeom prst="rect">
            <a:avLst/>
          </a:prstGeom>
          <a:noFill/>
        </p:spPr>
        <p:txBody>
          <a:bodyPr wrap="square" rtlCol="0">
            <a:spAutoFit/>
          </a:bodyPr>
          <a:lstStyle/>
          <a:p>
            <a:r>
              <a:rPr lang="es-ES" sz="2800" dirty="0" err="1" smtClean="0"/>
              <a:t>Accuracy</a:t>
            </a:r>
            <a:r>
              <a:rPr lang="es-ES" sz="2800" dirty="0" smtClean="0"/>
              <a:t> 0,97</a:t>
            </a:r>
            <a:endParaRPr lang="es-ES" sz="2800" dirty="0"/>
          </a:p>
        </p:txBody>
      </p:sp>
    </p:spTree>
    <p:extLst>
      <p:ext uri="{BB962C8B-B14F-4D97-AF65-F5344CB8AC3E}">
        <p14:creationId xmlns:p14="http://schemas.microsoft.com/office/powerpoint/2010/main" val="124225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solidFill>
            <a:schemeClr val="accent4"/>
          </a:solidFill>
        </p:spPr>
        <p:txBody>
          <a:bodyPr/>
          <a:lstStyle/>
          <a:p>
            <a:pPr algn="ctr"/>
            <a:r>
              <a:rPr lang="es-ES" cap="all" dirty="0"/>
              <a:t>MODELO PREDICTIVO DE ABANDONO. RESULTADOS Y DISCUSIÓN</a:t>
            </a:r>
            <a:endParaRPr lang="es-ES" dirty="0"/>
          </a:p>
        </p:txBody>
      </p:sp>
      <p:sp>
        <p:nvSpPr>
          <p:cNvPr id="9" name="Marcador de contenido 8"/>
          <p:cNvSpPr>
            <a:spLocks noGrp="1"/>
          </p:cNvSpPr>
          <p:nvPr>
            <p:ph idx="1"/>
          </p:nvPr>
        </p:nvSpPr>
        <p:spPr>
          <a:xfrm>
            <a:off x="7238262" y="2300742"/>
            <a:ext cx="3581400" cy="1371600"/>
          </a:xfrm>
          <a:solidFill>
            <a:schemeClr val="accent1">
              <a:lumMod val="20000"/>
              <a:lumOff val="80000"/>
            </a:schemeClr>
          </a:solidFill>
        </p:spPr>
        <p:txBody>
          <a:bodyPr>
            <a:normAutofit fontScale="85000" lnSpcReduction="20000"/>
          </a:bodyPr>
          <a:lstStyle/>
          <a:p>
            <a:pPr marL="0" indent="0">
              <a:buNone/>
            </a:pPr>
            <a:r>
              <a:rPr lang="es-ES" dirty="0" smtClean="0"/>
              <a:t>Valores positivos. </a:t>
            </a:r>
            <a:endParaRPr lang="es-ES" dirty="0"/>
          </a:p>
          <a:p>
            <a:pPr marL="0" indent="0">
              <a:buNone/>
            </a:pPr>
            <a:r>
              <a:rPr lang="es-ES" dirty="0" smtClean="0"/>
              <a:t>Variables con mayor probabilidad de predicción de abandono</a:t>
            </a:r>
          </a:p>
        </p:txBody>
      </p:sp>
      <p:pic>
        <p:nvPicPr>
          <p:cNvPr id="6" name="Imagen 5"/>
          <p:cNvPicPr>
            <a:picLocks noChangeAspect="1"/>
          </p:cNvPicPr>
          <p:nvPr/>
        </p:nvPicPr>
        <p:blipFill>
          <a:blip r:embed="rId3"/>
          <a:stretch>
            <a:fillRect/>
          </a:stretch>
        </p:blipFill>
        <p:spPr>
          <a:xfrm>
            <a:off x="1804491" y="1912711"/>
            <a:ext cx="3307784" cy="4196442"/>
          </a:xfrm>
          <a:prstGeom prst="rect">
            <a:avLst/>
          </a:prstGeom>
        </p:spPr>
      </p:pic>
      <p:sp>
        <p:nvSpPr>
          <p:cNvPr id="7" name="Flecha derecha 6"/>
          <p:cNvSpPr/>
          <p:nvPr/>
        </p:nvSpPr>
        <p:spPr>
          <a:xfrm>
            <a:off x="5196823" y="2687185"/>
            <a:ext cx="1872343" cy="598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46574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pPr algn="ctr"/>
            <a:r>
              <a:rPr lang="es-ES" b="1" dirty="0"/>
              <a:t>RESULTADOS</a:t>
            </a:r>
            <a:r>
              <a:rPr lang="es-ES" dirty="0"/>
              <a:t> </a:t>
            </a:r>
          </a:p>
        </p:txBody>
      </p:sp>
      <p:sp>
        <p:nvSpPr>
          <p:cNvPr id="3" name="Marcador de contenido 2"/>
          <p:cNvSpPr>
            <a:spLocks noGrp="1"/>
          </p:cNvSpPr>
          <p:nvPr>
            <p:ph idx="1"/>
          </p:nvPr>
        </p:nvSpPr>
        <p:spPr>
          <a:xfrm>
            <a:off x="838200" y="1690688"/>
            <a:ext cx="10515600" cy="4486275"/>
          </a:xfrm>
          <a:solidFill>
            <a:schemeClr val="accent1">
              <a:lumMod val="20000"/>
              <a:lumOff val="80000"/>
            </a:schemeClr>
          </a:solidFill>
        </p:spPr>
        <p:txBody>
          <a:bodyPr>
            <a:normAutofit/>
          </a:bodyPr>
          <a:lstStyle/>
          <a:p>
            <a:pPr marL="0" indent="0" algn="ctr">
              <a:buNone/>
              <a:defRPr/>
            </a:pPr>
            <a:r>
              <a:rPr lang="es-ES" sz="2400" b="1" u="sng" dirty="0" smtClean="0"/>
              <a:t>Pronóstico </a:t>
            </a:r>
            <a:r>
              <a:rPr lang="es-ES" sz="2400" b="1" u="sng" dirty="0"/>
              <a:t>de </a:t>
            </a:r>
            <a:r>
              <a:rPr lang="es-ES" sz="2400" b="1" u="sng" dirty="0" smtClean="0"/>
              <a:t>abandono: </a:t>
            </a:r>
            <a:r>
              <a:rPr lang="es-ES" sz="2400" b="1" u="sng" dirty="0" err="1" smtClean="0"/>
              <a:t>Ramdom</a:t>
            </a:r>
            <a:r>
              <a:rPr lang="es-ES" sz="2400" b="1" u="sng" dirty="0" smtClean="0"/>
              <a:t> </a:t>
            </a:r>
            <a:r>
              <a:rPr lang="es-ES" sz="2400" b="1" u="sng" dirty="0" err="1" smtClean="0"/>
              <a:t>Forest</a:t>
            </a:r>
            <a:endParaRPr lang="es-E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895" y="2388698"/>
            <a:ext cx="5756640" cy="3335899"/>
          </a:xfrm>
          <a:prstGeom prst="rect">
            <a:avLst/>
          </a:prstGeom>
        </p:spPr>
      </p:pic>
    </p:spTree>
    <p:extLst>
      <p:ext uri="{BB962C8B-B14F-4D97-AF65-F5344CB8AC3E}">
        <p14:creationId xmlns:p14="http://schemas.microsoft.com/office/powerpoint/2010/main" val="20674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286253"/>
          </a:xfrm>
          <a:solidFill>
            <a:schemeClr val="accent4"/>
          </a:solidFill>
        </p:spPr>
        <p:txBody>
          <a:bodyPr/>
          <a:lstStyle/>
          <a:p>
            <a:pPr algn="ctr"/>
            <a:r>
              <a:rPr lang="en-GB" b="1" dirty="0" smtClean="0"/>
              <a:t>INTRODUCCIÓN</a:t>
            </a:r>
            <a:endParaRPr lang="en-GB" b="1" dirty="0"/>
          </a:p>
        </p:txBody>
      </p:sp>
      <p:sp>
        <p:nvSpPr>
          <p:cNvPr id="3" name="Marcador de contenido 2"/>
          <p:cNvSpPr>
            <a:spLocks noGrp="1"/>
          </p:cNvSpPr>
          <p:nvPr>
            <p:ph idx="1"/>
          </p:nvPr>
        </p:nvSpPr>
        <p:spPr>
          <a:xfrm>
            <a:off x="838201" y="1651378"/>
            <a:ext cx="10515600" cy="4936025"/>
          </a:xfrm>
          <a:solidFill>
            <a:schemeClr val="accent1">
              <a:lumMod val="20000"/>
              <a:lumOff val="80000"/>
            </a:schemeClr>
          </a:solidFill>
        </p:spPr>
        <p:txBody>
          <a:bodyPr>
            <a:noAutofit/>
          </a:bodyPr>
          <a:lstStyle/>
          <a:p>
            <a:pPr marL="0" indent="0">
              <a:buNone/>
            </a:pPr>
            <a:r>
              <a:rPr lang="es-ES" sz="2400" dirty="0"/>
              <a:t>En los últimos años ha surgido la banca electrónica que se caracteriza por la oferta de servicios online, que secundariamente han generado grandes bases de datos cuyo análisis puede ofrecer estrategias de mercado de gran interés. Entre ellas destacamos el modelo predictivo de abandono que analiza el comportamiento de los clientes, e intenta predecir futuros </a:t>
            </a:r>
            <a:r>
              <a:rPr lang="es-ES" sz="2400" dirty="0" smtClean="0"/>
              <a:t>desertores.</a:t>
            </a:r>
          </a:p>
          <a:p>
            <a:pPr marL="0" indent="0">
              <a:buNone/>
            </a:pPr>
            <a:endParaRPr lang="es-ES" sz="2400" dirty="0" smtClean="0"/>
          </a:p>
          <a:p>
            <a:pPr marL="0" indent="0" algn="just">
              <a:buNone/>
              <a:defRPr/>
            </a:pPr>
            <a:r>
              <a:rPr lang="es-ES" sz="2400" b="1" u="sng" dirty="0" smtClean="0"/>
              <a:t>OBJETIVOS</a:t>
            </a:r>
            <a:r>
              <a:rPr lang="es-ES" sz="2400" dirty="0" smtClean="0"/>
              <a:t>: </a:t>
            </a:r>
          </a:p>
          <a:p>
            <a:pPr marL="0" lvl="0" indent="0">
              <a:buNone/>
            </a:pPr>
            <a:r>
              <a:rPr lang="es-ES" sz="2400" dirty="0" smtClean="0"/>
              <a:t>1. Realizar </a:t>
            </a:r>
            <a:r>
              <a:rPr lang="es-ES" sz="2400" dirty="0"/>
              <a:t>un análisis descriptivo de los diferentes canales de contratación para seleccionar aquellos con mejor comportamiento (contratación por canal, rentabilidad)</a:t>
            </a:r>
          </a:p>
          <a:p>
            <a:pPr marL="0" indent="0">
              <a:buNone/>
              <a:defRPr/>
            </a:pPr>
            <a:r>
              <a:rPr lang="es-ES" sz="2400" dirty="0" smtClean="0"/>
              <a:t>2. Diseñar </a:t>
            </a:r>
            <a:r>
              <a:rPr lang="es-ES" sz="2400" dirty="0"/>
              <a:t>un modelo predictivo de abandono de clientes</a:t>
            </a:r>
            <a:endParaRPr lang="en-GB" sz="2400" dirty="0"/>
          </a:p>
        </p:txBody>
      </p:sp>
      <p:pic>
        <p:nvPicPr>
          <p:cNvPr id="4098" name="Picture 2" descr="Resultado de imagen de introducc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27030" y="365125"/>
            <a:ext cx="1752599"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73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53142"/>
            <a:ext cx="10515600" cy="1325563"/>
          </a:xfrm>
          <a:solidFill>
            <a:schemeClr val="accent4"/>
          </a:solidFill>
        </p:spPr>
        <p:txBody>
          <a:bodyPr/>
          <a:lstStyle/>
          <a:p>
            <a:pPr algn="ctr"/>
            <a:r>
              <a:rPr lang="es-ES" dirty="0" smtClean="0"/>
              <a:t>CONCLUSIONES</a:t>
            </a:r>
            <a:endParaRPr lang="es-ES" dirty="0"/>
          </a:p>
        </p:txBody>
      </p:sp>
      <p:sp>
        <p:nvSpPr>
          <p:cNvPr id="3" name="Marcador de contenido 2"/>
          <p:cNvSpPr>
            <a:spLocks noGrp="1"/>
          </p:cNvSpPr>
          <p:nvPr>
            <p:ph idx="1"/>
          </p:nvPr>
        </p:nvSpPr>
        <p:spPr>
          <a:xfrm>
            <a:off x="838200" y="1478705"/>
            <a:ext cx="10515600" cy="4885150"/>
          </a:xfrm>
          <a:solidFill>
            <a:schemeClr val="accent1">
              <a:lumMod val="20000"/>
              <a:lumOff val="80000"/>
            </a:schemeClr>
          </a:solidFill>
        </p:spPr>
        <p:txBody>
          <a:bodyPr>
            <a:normAutofit fontScale="77500" lnSpcReduction="20000"/>
          </a:bodyPr>
          <a:lstStyle/>
          <a:p>
            <a:pPr marL="514350" lvl="0" indent="-514350">
              <a:buFont typeface="+mj-lt"/>
              <a:buAutoNum type="arabicPeriod"/>
            </a:pPr>
            <a:r>
              <a:rPr lang="es-ES" dirty="0"/>
              <a:t>El análisis de los datos generados a partir del registro de clientes en portales de banca online es útil para conocer los canales con mayor rentabilidad, además de los días y franjas horarias con mayor conversión. En este caso se observa que los canales con mejor conversión son EVO, </a:t>
            </a:r>
            <a:r>
              <a:rPr lang="es-ES" dirty="0" err="1"/>
              <a:t>Kelisto</a:t>
            </a:r>
            <a:r>
              <a:rPr lang="es-ES" dirty="0"/>
              <a:t> , SEM, - y Lleida.</a:t>
            </a:r>
          </a:p>
          <a:p>
            <a:pPr marL="514350" lvl="0" indent="-514350">
              <a:buFont typeface="+mj-lt"/>
              <a:buAutoNum type="arabicPeriod"/>
            </a:pPr>
            <a:r>
              <a:rPr lang="es-ES" dirty="0"/>
              <a:t>Los canales con peor resultado son </a:t>
            </a:r>
            <a:r>
              <a:rPr lang="es-ES" dirty="0" err="1"/>
              <a:t>Rastreator_Aff</a:t>
            </a:r>
            <a:r>
              <a:rPr lang="es-ES" dirty="0"/>
              <a:t>, </a:t>
            </a:r>
            <a:r>
              <a:rPr lang="es-ES" dirty="0" err="1"/>
              <a:t>Nurturing_SMS</a:t>
            </a:r>
            <a:r>
              <a:rPr lang="es-ES" dirty="0"/>
              <a:t> y </a:t>
            </a:r>
            <a:r>
              <a:rPr lang="es-ES" dirty="0" err="1"/>
              <a:t>Direct</a:t>
            </a:r>
            <a:r>
              <a:rPr lang="es-ES" dirty="0"/>
              <a:t> Access. </a:t>
            </a:r>
          </a:p>
          <a:p>
            <a:pPr marL="514350" lvl="0" indent="-514350">
              <a:buFont typeface="+mj-lt"/>
              <a:buAutoNum type="arabicPeriod"/>
            </a:pPr>
            <a:r>
              <a:rPr lang="es-ES" dirty="0"/>
              <a:t>En los meses analizados el mayor pico de conversión es a principios de mes, excepto Enero que presenta un comportamiento atípico debido a estrategias estacionales de marketing. </a:t>
            </a:r>
          </a:p>
          <a:p>
            <a:pPr marL="514350" lvl="0" indent="-514350">
              <a:buFont typeface="+mj-lt"/>
              <a:buAutoNum type="arabicPeriod"/>
            </a:pPr>
            <a:r>
              <a:rPr lang="es-ES" dirty="0"/>
              <a:t>La franja horaria de mayor conversión es la comprendida entre las 11 a 1 de la mañana, debido al departamento de abandono que se encarga de volver a contactar con el cliente ya sea por email o SMS. Y como último recurso, se contacta con el cliente por el </a:t>
            </a:r>
            <a:r>
              <a:rPr lang="es-ES" dirty="0" err="1"/>
              <a:t>SmartCenter</a:t>
            </a:r>
            <a:r>
              <a:rPr lang="es-ES" dirty="0"/>
              <a:t>.</a:t>
            </a:r>
          </a:p>
          <a:p>
            <a:pPr marL="514350" lvl="0" indent="-514350" fontAlgn="base" latinLnBrk="1">
              <a:buFont typeface="+mj-lt"/>
              <a:buAutoNum type="arabicPeriod"/>
            </a:pPr>
            <a:r>
              <a:rPr lang="es-ES" dirty="0"/>
              <a:t>En el modelo predictivo las variables que mejor predicen el abandono son iniciar el proceso de contratación web 8:00, 9:00, 22:00 horas y el “estado pendiente de revisión” con alta precisión. Deberían diseñarse estrategias de marketing específicas para  estas situaciones. </a:t>
            </a:r>
          </a:p>
          <a:p>
            <a:pPr marL="514350" lvl="0" indent="-514350">
              <a:buFont typeface="+mj-lt"/>
              <a:buAutoNum type="arabicPeriod"/>
            </a:pPr>
            <a:endParaRPr lang="es-ES" dirty="0"/>
          </a:p>
        </p:txBody>
      </p:sp>
      <p:pic>
        <p:nvPicPr>
          <p:cNvPr id="9222" name="Picture 6" descr="Resultado de imagen de to sum up&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5143" y="153142"/>
            <a:ext cx="231865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815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pPr algn="ctr"/>
            <a:r>
              <a:rPr lang="en-GB" b="1" dirty="0" smtClean="0"/>
              <a:t>MATERIAL Y MÉTODOS</a:t>
            </a:r>
            <a:endParaRPr lang="en-GB" b="1" dirty="0"/>
          </a:p>
        </p:txBody>
      </p:sp>
      <p:sp>
        <p:nvSpPr>
          <p:cNvPr id="3" name="Marcador de contenido 2"/>
          <p:cNvSpPr>
            <a:spLocks noGrp="1"/>
          </p:cNvSpPr>
          <p:nvPr>
            <p:ph idx="1"/>
          </p:nvPr>
        </p:nvSpPr>
        <p:spPr>
          <a:xfrm>
            <a:off x="838200" y="1499958"/>
            <a:ext cx="10515600" cy="5068482"/>
          </a:xfrm>
          <a:solidFill>
            <a:schemeClr val="accent1">
              <a:lumMod val="20000"/>
              <a:lumOff val="80000"/>
            </a:schemeClr>
          </a:solidFill>
        </p:spPr>
        <p:txBody>
          <a:bodyPr>
            <a:normAutofit fontScale="85000" lnSpcReduction="20000"/>
          </a:bodyPr>
          <a:lstStyle/>
          <a:p>
            <a:pPr marL="0" indent="0">
              <a:buNone/>
            </a:pPr>
            <a:r>
              <a:rPr lang="es-ES" dirty="0"/>
              <a:t>Se extraen datos de </a:t>
            </a:r>
            <a:r>
              <a:rPr lang="es-ES" dirty="0" err="1"/>
              <a:t>Weborama</a:t>
            </a:r>
            <a:r>
              <a:rPr lang="es-ES" dirty="0"/>
              <a:t> y </a:t>
            </a:r>
            <a:r>
              <a:rPr lang="es-ES" dirty="0" err="1"/>
              <a:t>salesforce</a:t>
            </a:r>
            <a:r>
              <a:rPr lang="es-ES" dirty="0"/>
              <a:t> entre Noviembre del 2017 hasta Junio de 2019 para el diseño del modelo predictivo. Para obtener el modelo predictivo de abandono se utilizó una regresión logística y </a:t>
            </a:r>
            <a:r>
              <a:rPr lang="es-ES" dirty="0" err="1" smtClean="0"/>
              <a:t>Random</a:t>
            </a:r>
            <a:r>
              <a:rPr lang="es-ES" dirty="0" smtClean="0"/>
              <a:t> </a:t>
            </a:r>
            <a:r>
              <a:rPr lang="es-ES" dirty="0" err="1" smtClean="0"/>
              <a:t>Forest</a:t>
            </a:r>
            <a:r>
              <a:rPr lang="es-ES" dirty="0" smtClean="0"/>
              <a:t>.</a:t>
            </a:r>
            <a:endParaRPr lang="es-ES" dirty="0"/>
          </a:p>
          <a:p>
            <a:pPr marL="0" indent="0">
              <a:buNone/>
            </a:pPr>
            <a:r>
              <a:rPr lang="es-ES" dirty="0"/>
              <a:t> </a:t>
            </a:r>
          </a:p>
          <a:p>
            <a:pPr marL="0" indent="0">
              <a:buNone/>
            </a:pPr>
            <a:r>
              <a:rPr lang="es-ES" dirty="0"/>
              <a:t>Los datos utilizados para el análisis descriptivo de los canales de contratación sólo corresponder a los meses entre Octubre del 2018 y Enero de 2019. Para dicho análisis se seleccionaron las siguientes variables: </a:t>
            </a:r>
          </a:p>
          <a:p>
            <a:pPr marL="514350" lvl="0" indent="-514350">
              <a:buFont typeface="+mj-lt"/>
              <a:buAutoNum type="arabicPeriod"/>
            </a:pPr>
            <a:r>
              <a:rPr lang="es-ES" dirty="0" err="1"/>
              <a:t>Site_Offer</a:t>
            </a:r>
            <a:r>
              <a:rPr lang="es-ES" dirty="0"/>
              <a:t>: Canales de generación de Leads. </a:t>
            </a:r>
          </a:p>
          <a:p>
            <a:pPr marL="514350" lvl="0" indent="-514350">
              <a:buFont typeface="+mj-lt"/>
              <a:buAutoNum type="arabicPeriod"/>
            </a:pPr>
            <a:r>
              <a:rPr lang="es-ES" dirty="0"/>
              <a:t>ID: </a:t>
            </a:r>
            <a:r>
              <a:rPr lang="es-ES" dirty="0" smtClean="0"/>
              <a:t>Identificador </a:t>
            </a:r>
            <a:r>
              <a:rPr lang="es-ES" dirty="0"/>
              <a:t>del cliente</a:t>
            </a:r>
          </a:p>
          <a:p>
            <a:pPr marL="514350" lvl="0" indent="-514350">
              <a:buFont typeface="+mj-lt"/>
              <a:buAutoNum type="arabicPeriod"/>
            </a:pPr>
            <a:r>
              <a:rPr lang="es-ES" dirty="0" err="1"/>
              <a:t>Conversion_date_hour</a:t>
            </a:r>
            <a:r>
              <a:rPr lang="es-ES" dirty="0"/>
              <a:t>: Registro de entradas</a:t>
            </a:r>
          </a:p>
          <a:p>
            <a:pPr marL="514350" lvl="0" indent="-514350">
              <a:buFont typeface="+mj-lt"/>
              <a:buAutoNum type="arabicPeriod"/>
            </a:pPr>
            <a:r>
              <a:rPr lang="es-ES" dirty="0" err="1"/>
              <a:t>Conversion_label</a:t>
            </a:r>
            <a:r>
              <a:rPr lang="es-ES" dirty="0"/>
              <a:t>: Proceso de </a:t>
            </a:r>
            <a:r>
              <a:rPr lang="es-ES" dirty="0" smtClean="0"/>
              <a:t>contratación</a:t>
            </a:r>
            <a:endParaRPr lang="es-ES" dirty="0"/>
          </a:p>
          <a:p>
            <a:pPr marL="0" indent="0">
              <a:buNone/>
            </a:pPr>
            <a:r>
              <a:rPr lang="es-ES" dirty="0"/>
              <a:t>Para las variables continuas, se calcularon medias; Para las categóricas, se calcularon los porcentajes. Para el análisis de los datos se utilizó </a:t>
            </a:r>
            <a:r>
              <a:rPr lang="es-ES" dirty="0" err="1"/>
              <a:t>Jupyter</a:t>
            </a:r>
            <a:r>
              <a:rPr lang="es-ES" dirty="0"/>
              <a:t> notebook. Python</a:t>
            </a:r>
          </a:p>
          <a:p>
            <a:pPr marL="0" indent="0">
              <a:buNone/>
            </a:pPr>
            <a:r>
              <a:rPr lang="es-ES" dirty="0" smtClean="0"/>
              <a:t>Para </a:t>
            </a:r>
            <a:r>
              <a:rPr lang="es-ES" dirty="0"/>
              <a:t>el análisis de los datos se utilizó </a:t>
            </a:r>
            <a:r>
              <a:rPr lang="es-ES" dirty="0" err="1"/>
              <a:t>Jupyter</a:t>
            </a:r>
            <a:r>
              <a:rPr lang="es-ES" dirty="0"/>
              <a:t> notebook. Python</a:t>
            </a:r>
          </a:p>
          <a:p>
            <a:pPr marL="0" indent="0" algn="just">
              <a:buNone/>
              <a:defRPr/>
            </a:pPr>
            <a:endParaRPr lang="es-ES" sz="2400" dirty="0"/>
          </a:p>
          <a:p>
            <a:pPr marL="0" indent="0" algn="just">
              <a:buNone/>
              <a:defRPr/>
            </a:pPr>
            <a:endParaRPr lang="es-ES" sz="2400" dirty="0"/>
          </a:p>
          <a:p>
            <a:pPr marL="742950" indent="-742950" algn="just">
              <a:defRPr/>
            </a:pPr>
            <a:endParaRPr lang="es-ES" sz="2400" dirty="0" smtClean="0"/>
          </a:p>
          <a:p>
            <a:endParaRPr lang="es-ES" dirty="0" smtClean="0"/>
          </a:p>
          <a:p>
            <a:endParaRPr lang="en-GB" dirty="0" smtClean="0"/>
          </a:p>
          <a:p>
            <a:endParaRPr lang="en-GB" dirty="0" smtClean="0"/>
          </a:p>
          <a:p>
            <a:endParaRPr lang="en-GB" dirty="0" smtClean="0"/>
          </a:p>
        </p:txBody>
      </p:sp>
      <p:pic>
        <p:nvPicPr>
          <p:cNvPr id="7172" name="Picture 4" descr="Resultado de imagen de cientifi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8657" y="365125"/>
            <a:ext cx="1415143" cy="1134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833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1703" y="184120"/>
            <a:ext cx="11126425" cy="1325563"/>
          </a:xfrm>
          <a:solidFill>
            <a:schemeClr val="accent4"/>
          </a:solidFill>
        </p:spPr>
        <p:txBody>
          <a:bodyPr/>
          <a:lstStyle/>
          <a:p>
            <a:pPr algn="ctr"/>
            <a:r>
              <a:rPr lang="en-GB" b="1" dirty="0" smtClean="0"/>
              <a:t>RESULTADOS</a:t>
            </a:r>
            <a:endParaRPr lang="en-GB" b="1" dirty="0"/>
          </a:p>
        </p:txBody>
      </p:sp>
      <p:sp>
        <p:nvSpPr>
          <p:cNvPr id="6" name="CuadroTexto 5"/>
          <p:cNvSpPr txBox="1"/>
          <p:nvPr/>
        </p:nvSpPr>
        <p:spPr>
          <a:xfrm>
            <a:off x="561704" y="1723043"/>
            <a:ext cx="5277394" cy="954107"/>
          </a:xfrm>
          <a:prstGeom prst="rect">
            <a:avLst/>
          </a:prstGeom>
          <a:solidFill>
            <a:schemeClr val="accent1">
              <a:lumMod val="20000"/>
              <a:lumOff val="80000"/>
            </a:schemeClr>
          </a:solidFill>
        </p:spPr>
        <p:txBody>
          <a:bodyPr wrap="square" rtlCol="0">
            <a:spAutoFit/>
          </a:bodyPr>
          <a:lstStyle/>
          <a:p>
            <a:r>
              <a:rPr lang="es-ES" sz="2800" dirty="0"/>
              <a:t>Se parte de una base de datos de 745632 registros</a:t>
            </a:r>
            <a:r>
              <a:rPr lang="es-ES" sz="2800" dirty="0" smtClean="0"/>
              <a:t>.</a:t>
            </a:r>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6593615" y="1509683"/>
            <a:ext cx="5094513" cy="5348317"/>
          </a:xfrm>
          <a:prstGeom prst="rect">
            <a:avLst/>
          </a:prstGeom>
          <a:noFill/>
          <a:ln>
            <a:noFill/>
          </a:ln>
        </p:spPr>
      </p:pic>
      <p:sp>
        <p:nvSpPr>
          <p:cNvPr id="3" name="Flecha derecha 2"/>
          <p:cNvSpPr/>
          <p:nvPr/>
        </p:nvSpPr>
        <p:spPr>
          <a:xfrm>
            <a:off x="5024063" y="4183841"/>
            <a:ext cx="1287305" cy="696059"/>
          </a:xfrm>
          <a:prstGeom prst="righ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1637212" y="3680849"/>
            <a:ext cx="3257005" cy="1815882"/>
          </a:xfrm>
          <a:prstGeom prst="rect">
            <a:avLst/>
          </a:prstGeom>
          <a:solidFill>
            <a:schemeClr val="bg2"/>
          </a:solidFill>
        </p:spPr>
        <p:txBody>
          <a:bodyPr wrap="square" rtlCol="0">
            <a:spAutoFit/>
          </a:bodyPr>
          <a:lstStyle/>
          <a:p>
            <a:r>
              <a:rPr lang="es-ES" sz="2800" b="1" dirty="0"/>
              <a:t>Tras el análisis se obtiene los canales con mayor generación por mes:</a:t>
            </a:r>
            <a:endParaRPr lang="es-ES" sz="2800" dirty="0"/>
          </a:p>
        </p:txBody>
      </p:sp>
      <p:pic>
        <p:nvPicPr>
          <p:cNvPr id="8" name="Picture 2" descr="Resultado de imagen de resultado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0160" y="184119"/>
            <a:ext cx="2477968"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47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42409529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5" name="Título 1"/>
          <p:cNvSpPr>
            <a:spLocks noGrp="1"/>
          </p:cNvSpPr>
          <p:nvPr>
            <p:ph type="title"/>
          </p:nvPr>
        </p:nvSpPr>
        <p:spPr>
          <a:xfrm>
            <a:off x="838200" y="386897"/>
            <a:ext cx="10515600" cy="1325563"/>
          </a:xfrm>
          <a:solidFill>
            <a:schemeClr val="accent4"/>
          </a:solidFill>
        </p:spPr>
        <p:txBody>
          <a:bodyPr/>
          <a:lstStyle/>
          <a:p>
            <a:pPr algn="ctr"/>
            <a:r>
              <a:rPr lang="en-GB" b="1" dirty="0" smtClean="0"/>
              <a:t>RESULTADOS</a:t>
            </a:r>
            <a:endParaRPr lang="en-GB" b="1" dirty="0"/>
          </a:p>
        </p:txBody>
      </p:sp>
      <p:pic>
        <p:nvPicPr>
          <p:cNvPr id="6" name="Picture 2" descr="Resultado de imagen de resultado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2674" y="386897"/>
            <a:ext cx="2651126"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829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16865"/>
            <a:ext cx="10744200" cy="1127760"/>
          </a:xfrm>
          <a:solidFill>
            <a:schemeClr val="accent4"/>
          </a:solidFill>
        </p:spPr>
        <p:txBody>
          <a:bodyPr/>
          <a:lstStyle/>
          <a:p>
            <a:pPr algn="ctr"/>
            <a:r>
              <a:rPr lang="en-GB" dirty="0"/>
              <a:t>RESULTADOS</a:t>
            </a:r>
            <a:endParaRPr lang="es-ES" dirty="0"/>
          </a:p>
        </p:txBody>
      </p:sp>
      <p:sp>
        <p:nvSpPr>
          <p:cNvPr id="4" name="Marcador de contenido 3"/>
          <p:cNvSpPr txBox="1">
            <a:spLocks noGrp="1"/>
          </p:cNvSpPr>
          <p:nvPr>
            <p:ph idx="1"/>
          </p:nvPr>
        </p:nvSpPr>
        <p:spPr>
          <a:xfrm>
            <a:off x="838200" y="1444625"/>
            <a:ext cx="10744200" cy="480131"/>
          </a:xfrm>
          <a:prstGeom prst="rect">
            <a:avLst/>
          </a:prstGeom>
          <a:solidFill>
            <a:schemeClr val="accent1">
              <a:lumMod val="20000"/>
              <a:lumOff val="80000"/>
            </a:schemeClr>
          </a:solidFill>
        </p:spPr>
        <p:txBody>
          <a:bodyPr wrap="square" rtlCol="0">
            <a:spAutoFit/>
          </a:bodyPr>
          <a:lstStyle/>
          <a:p>
            <a:pPr marL="0" indent="0">
              <a:buNone/>
            </a:pPr>
            <a:r>
              <a:rPr lang="es-ES" b="1" dirty="0"/>
              <a:t>L</a:t>
            </a:r>
            <a:r>
              <a:rPr lang="es-ES" b="1" dirty="0" smtClean="0"/>
              <a:t>os </a:t>
            </a:r>
            <a:r>
              <a:rPr lang="es-ES" b="1" dirty="0"/>
              <a:t>cinco canales con </a:t>
            </a:r>
            <a:r>
              <a:rPr lang="es-ES" b="1" dirty="0" smtClean="0"/>
              <a:t>posible conversión (bruto):</a:t>
            </a:r>
            <a:endParaRPr lang="es-ES" dirty="0"/>
          </a:p>
        </p:txBody>
      </p:sp>
      <p:pic>
        <p:nvPicPr>
          <p:cNvPr id="6" name="Imagen 5" descr="C:\Users\Jorge\Desktop\descarga (1).png"/>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6811"/>
            <a:ext cx="5499100" cy="3646352"/>
          </a:xfrm>
          <a:prstGeom prst="rect">
            <a:avLst/>
          </a:prstGeom>
          <a:noFill/>
          <a:ln>
            <a:noFill/>
          </a:ln>
        </p:spPr>
      </p:pic>
      <p:sp>
        <p:nvSpPr>
          <p:cNvPr id="3" name="Rectángulo 2"/>
          <p:cNvSpPr/>
          <p:nvPr/>
        </p:nvSpPr>
        <p:spPr>
          <a:xfrm>
            <a:off x="7001691" y="3052516"/>
            <a:ext cx="4228011" cy="1754326"/>
          </a:xfrm>
          <a:prstGeom prst="rect">
            <a:avLst/>
          </a:prstGeom>
          <a:solidFill>
            <a:schemeClr val="bg2"/>
          </a:solidFill>
        </p:spPr>
        <p:txBody>
          <a:bodyPr wrap="square">
            <a:spAutoFit/>
          </a:bodyPr>
          <a:lstStyle/>
          <a:p>
            <a:pPr>
              <a:lnSpc>
                <a:spcPct val="150000"/>
              </a:lnSpc>
              <a:spcBef>
                <a:spcPts val="300"/>
              </a:spcBef>
              <a:spcAft>
                <a:spcPts val="300"/>
              </a:spcAft>
            </a:pPr>
            <a:r>
              <a:rPr lang="es-ES" dirty="0">
                <a:solidFill>
                  <a:srgbClr val="000000"/>
                </a:solidFill>
                <a:latin typeface="Arial" panose="020B0604020202020204" pitchFamily="34" charset="0"/>
                <a:ea typeface="Calibri" panose="020F0502020204030204" pitchFamily="34" charset="0"/>
              </a:rPr>
              <a:t>Se observa que la matriz (“evobanco.com”) es el canal con mejor conversión. </a:t>
            </a:r>
            <a:r>
              <a:rPr lang="es-ES" dirty="0" err="1">
                <a:solidFill>
                  <a:srgbClr val="000000"/>
                </a:solidFill>
                <a:latin typeface="Arial" panose="020B0604020202020204" pitchFamily="34" charset="0"/>
                <a:ea typeface="Calibri" panose="020F0502020204030204" pitchFamily="34" charset="0"/>
              </a:rPr>
              <a:t>Kelisto_Aff</a:t>
            </a:r>
            <a:r>
              <a:rPr lang="es-ES" dirty="0">
                <a:solidFill>
                  <a:srgbClr val="000000"/>
                </a:solidFill>
                <a:latin typeface="Arial" panose="020B0604020202020204" pitchFamily="34" charset="0"/>
                <a:ea typeface="Calibri" panose="020F0502020204030204" pitchFamily="34" charset="0"/>
              </a:rPr>
              <a:t> también presenta buena conversión. </a:t>
            </a:r>
            <a:endParaRPr lang="es-ES" dirty="0">
              <a:effectLst/>
              <a:latin typeface="Calibri" panose="020F0502020204030204" pitchFamily="34" charset="0"/>
              <a:ea typeface="Calibri" panose="020F0502020204030204" pitchFamily="34" charset="0"/>
            </a:endParaRPr>
          </a:p>
        </p:txBody>
      </p:sp>
      <p:pic>
        <p:nvPicPr>
          <p:cNvPr id="7" name="Picture 2" descr="Resultado de imagen de resultado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26882" y="316865"/>
            <a:ext cx="2255518" cy="112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404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16865"/>
            <a:ext cx="10744200" cy="1127760"/>
          </a:xfrm>
          <a:solidFill>
            <a:schemeClr val="accent4"/>
          </a:solidFill>
        </p:spPr>
        <p:txBody>
          <a:bodyPr/>
          <a:lstStyle/>
          <a:p>
            <a:pPr algn="ctr"/>
            <a:r>
              <a:rPr lang="en-GB" dirty="0"/>
              <a:t>RESULTADOS</a:t>
            </a:r>
            <a:endParaRPr lang="es-ES" dirty="0"/>
          </a:p>
        </p:txBody>
      </p:sp>
      <p:sp>
        <p:nvSpPr>
          <p:cNvPr id="4" name="Marcador de contenido 3"/>
          <p:cNvSpPr txBox="1">
            <a:spLocks noGrp="1"/>
          </p:cNvSpPr>
          <p:nvPr>
            <p:ph idx="1"/>
          </p:nvPr>
        </p:nvSpPr>
        <p:spPr>
          <a:xfrm>
            <a:off x="838200" y="1444625"/>
            <a:ext cx="10744200" cy="480131"/>
          </a:xfrm>
          <a:prstGeom prst="rect">
            <a:avLst/>
          </a:prstGeom>
          <a:solidFill>
            <a:schemeClr val="accent1">
              <a:lumMod val="20000"/>
              <a:lumOff val="80000"/>
            </a:schemeClr>
          </a:solidFill>
        </p:spPr>
        <p:txBody>
          <a:bodyPr wrap="square" rtlCol="0">
            <a:spAutoFit/>
          </a:bodyPr>
          <a:lstStyle/>
          <a:p>
            <a:pPr marL="0" indent="0">
              <a:buNone/>
            </a:pPr>
            <a:r>
              <a:rPr lang="es-ES" b="1" dirty="0"/>
              <a:t>L</a:t>
            </a:r>
            <a:r>
              <a:rPr lang="es-ES" b="1" dirty="0" smtClean="0"/>
              <a:t>os </a:t>
            </a:r>
            <a:r>
              <a:rPr lang="es-ES" b="1" dirty="0"/>
              <a:t>cinco canales con mayor </a:t>
            </a:r>
            <a:r>
              <a:rPr lang="es-ES" b="1" dirty="0" smtClean="0"/>
              <a:t>conversión (neto):</a:t>
            </a:r>
            <a:endParaRPr lang="es-ES" dirty="0"/>
          </a:p>
        </p:txBody>
      </p:sp>
      <p:sp>
        <p:nvSpPr>
          <p:cNvPr id="3" name="Rectángulo 2"/>
          <p:cNvSpPr/>
          <p:nvPr/>
        </p:nvSpPr>
        <p:spPr>
          <a:xfrm>
            <a:off x="7001691" y="3052516"/>
            <a:ext cx="4228011" cy="1754326"/>
          </a:xfrm>
          <a:prstGeom prst="rect">
            <a:avLst/>
          </a:prstGeom>
          <a:solidFill>
            <a:schemeClr val="bg2"/>
          </a:solidFill>
        </p:spPr>
        <p:txBody>
          <a:bodyPr wrap="square">
            <a:spAutoFit/>
          </a:bodyPr>
          <a:lstStyle/>
          <a:p>
            <a:pPr>
              <a:lnSpc>
                <a:spcPct val="150000"/>
              </a:lnSpc>
              <a:spcBef>
                <a:spcPts val="300"/>
              </a:spcBef>
              <a:spcAft>
                <a:spcPts val="300"/>
              </a:spcAft>
            </a:pPr>
            <a:r>
              <a:rPr lang="es-ES" dirty="0">
                <a:solidFill>
                  <a:srgbClr val="000000"/>
                </a:solidFill>
                <a:latin typeface="Arial" panose="020B0604020202020204" pitchFamily="34" charset="0"/>
                <a:ea typeface="Calibri" panose="020F0502020204030204" pitchFamily="34" charset="0"/>
              </a:rPr>
              <a:t>Se observa que la matriz (“evobanco.com</a:t>
            </a:r>
            <a:r>
              <a:rPr lang="es-ES" dirty="0" smtClean="0">
                <a:solidFill>
                  <a:srgbClr val="000000"/>
                </a:solidFill>
                <a:latin typeface="Arial" panose="020B0604020202020204" pitchFamily="34" charset="0"/>
                <a:ea typeface="Calibri" panose="020F0502020204030204" pitchFamily="34" charset="0"/>
              </a:rPr>
              <a:t>”), </a:t>
            </a:r>
            <a:r>
              <a:rPr lang="es-ES" dirty="0">
                <a:solidFill>
                  <a:srgbClr val="000000"/>
                </a:solidFill>
                <a:latin typeface="Arial" panose="020B0604020202020204" pitchFamily="34" charset="0"/>
                <a:ea typeface="Calibri" panose="020F0502020204030204" pitchFamily="34" charset="0"/>
              </a:rPr>
              <a:t>es el canal con mejor conversión. </a:t>
            </a:r>
            <a:r>
              <a:rPr lang="es-ES" dirty="0" err="1">
                <a:solidFill>
                  <a:srgbClr val="000000"/>
                </a:solidFill>
                <a:latin typeface="Arial" panose="020B0604020202020204" pitchFamily="34" charset="0"/>
                <a:ea typeface="Calibri" panose="020F0502020204030204" pitchFamily="34" charset="0"/>
              </a:rPr>
              <a:t>Kelisto_Aff</a:t>
            </a:r>
            <a:r>
              <a:rPr lang="es-ES" dirty="0">
                <a:solidFill>
                  <a:srgbClr val="000000"/>
                </a:solidFill>
                <a:latin typeface="Arial" panose="020B0604020202020204" pitchFamily="34" charset="0"/>
                <a:ea typeface="Calibri" panose="020F0502020204030204" pitchFamily="34" charset="0"/>
              </a:rPr>
              <a:t> también presenta buena conversión. </a:t>
            </a:r>
            <a:endParaRPr lang="es-ES" dirty="0">
              <a:effectLst/>
              <a:latin typeface="Calibri" panose="020F0502020204030204" pitchFamily="34" charset="0"/>
              <a:ea typeface="Calibri" panose="020F050202020403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154" y="2572385"/>
            <a:ext cx="6175521" cy="3769800"/>
          </a:xfrm>
          <a:prstGeom prst="rect">
            <a:avLst/>
          </a:prstGeom>
        </p:spPr>
      </p:pic>
      <p:pic>
        <p:nvPicPr>
          <p:cNvPr id="8194" name="Picture 2" descr="Resultado de imagen de resultado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02580" y="316865"/>
            <a:ext cx="2179820" cy="112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099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pPr algn="ctr"/>
            <a:r>
              <a:rPr lang="es-ES" b="1" dirty="0" smtClean="0"/>
              <a:t>RESULTADOS</a:t>
            </a:r>
            <a:r>
              <a:rPr lang="es-ES" dirty="0" smtClean="0"/>
              <a:t> </a:t>
            </a:r>
            <a:endParaRPr lang="es-ES" dirty="0"/>
          </a:p>
        </p:txBody>
      </p:sp>
      <p:sp>
        <p:nvSpPr>
          <p:cNvPr id="3" name="Marcador de contenido 2"/>
          <p:cNvSpPr>
            <a:spLocks noGrp="1"/>
          </p:cNvSpPr>
          <p:nvPr>
            <p:ph idx="1"/>
          </p:nvPr>
        </p:nvSpPr>
        <p:spPr>
          <a:xfrm>
            <a:off x="838199" y="1690687"/>
            <a:ext cx="10515600" cy="4950257"/>
          </a:xfrm>
          <a:solidFill>
            <a:schemeClr val="accent1">
              <a:lumMod val="20000"/>
              <a:lumOff val="80000"/>
            </a:schemeClr>
          </a:solidFill>
        </p:spPr>
        <p:txBody>
          <a:bodyPr/>
          <a:lstStyle/>
          <a:p>
            <a:pPr marL="0" indent="0" algn="ctr">
              <a:buNone/>
            </a:pPr>
            <a:r>
              <a:rPr lang="es-ES" dirty="0" smtClean="0"/>
              <a:t>Cálculo de la tasa de posible conversión día:</a:t>
            </a:r>
            <a:endParaRPr lang="es-ES" dirty="0"/>
          </a:p>
        </p:txBody>
      </p:sp>
      <p:pic>
        <p:nvPicPr>
          <p:cNvPr id="5" name="Imagen 4" descr="C:\Users\Jorge\Desktop\descarga (2).png"/>
          <p:cNvPicPr/>
          <p:nvPr/>
        </p:nvPicPr>
        <p:blipFill>
          <a:blip r:embed="rId3">
            <a:extLst>
              <a:ext uri="{28A0092B-C50C-407E-A947-70E740481C1C}">
                <a14:useLocalDpi xmlns:a14="http://schemas.microsoft.com/office/drawing/2010/main" val="0"/>
              </a:ext>
            </a:extLst>
          </a:blip>
          <a:srcRect/>
          <a:stretch>
            <a:fillRect/>
          </a:stretch>
        </p:blipFill>
        <p:spPr bwMode="auto">
          <a:xfrm>
            <a:off x="3595687" y="2389799"/>
            <a:ext cx="5000625" cy="3667125"/>
          </a:xfrm>
          <a:prstGeom prst="rect">
            <a:avLst/>
          </a:prstGeom>
          <a:noFill/>
          <a:ln>
            <a:noFill/>
          </a:ln>
        </p:spPr>
      </p:pic>
      <p:sp>
        <p:nvSpPr>
          <p:cNvPr id="6" name="CuadroTexto 5"/>
          <p:cNvSpPr txBox="1"/>
          <p:nvPr/>
        </p:nvSpPr>
        <p:spPr>
          <a:xfrm>
            <a:off x="9153321" y="3484697"/>
            <a:ext cx="2664823" cy="1477328"/>
          </a:xfrm>
          <a:prstGeom prst="rect">
            <a:avLst/>
          </a:prstGeom>
          <a:noFill/>
        </p:spPr>
        <p:txBody>
          <a:bodyPr wrap="square" rtlCol="0">
            <a:spAutoFit/>
          </a:bodyPr>
          <a:lstStyle/>
          <a:p>
            <a:r>
              <a:rPr lang="es-ES" dirty="0">
                <a:solidFill>
                  <a:srgbClr val="7030A0"/>
                </a:solidFill>
              </a:rPr>
              <a:t>Rosa (</a:t>
            </a:r>
            <a:r>
              <a:rPr lang="es-ES" dirty="0" smtClean="0">
                <a:solidFill>
                  <a:srgbClr val="7030A0"/>
                </a:solidFill>
              </a:rPr>
              <a:t>octubre)</a:t>
            </a:r>
          </a:p>
          <a:p>
            <a:r>
              <a:rPr lang="es-ES" dirty="0" smtClean="0">
                <a:solidFill>
                  <a:schemeClr val="accent1">
                    <a:lumMod val="50000"/>
                  </a:schemeClr>
                </a:solidFill>
              </a:rPr>
              <a:t>Azul </a:t>
            </a:r>
            <a:r>
              <a:rPr lang="es-ES" dirty="0">
                <a:solidFill>
                  <a:schemeClr val="accent1">
                    <a:lumMod val="50000"/>
                  </a:schemeClr>
                </a:solidFill>
              </a:rPr>
              <a:t>(</a:t>
            </a:r>
            <a:r>
              <a:rPr lang="es-ES" dirty="0" smtClean="0">
                <a:solidFill>
                  <a:schemeClr val="accent1">
                    <a:lumMod val="50000"/>
                  </a:schemeClr>
                </a:solidFill>
              </a:rPr>
              <a:t>noviembre)</a:t>
            </a:r>
          </a:p>
          <a:p>
            <a:r>
              <a:rPr lang="es-ES" dirty="0" smtClean="0"/>
              <a:t>Negro </a:t>
            </a:r>
            <a:r>
              <a:rPr lang="es-ES" dirty="0"/>
              <a:t>(diciembre</a:t>
            </a:r>
            <a:r>
              <a:rPr lang="es-ES" dirty="0" smtClean="0"/>
              <a:t>) </a:t>
            </a:r>
            <a:endParaRPr lang="es-ES" dirty="0">
              <a:solidFill>
                <a:srgbClr val="FFFF00"/>
              </a:solidFill>
            </a:endParaRPr>
          </a:p>
          <a:p>
            <a:r>
              <a:rPr lang="es-ES" dirty="0">
                <a:solidFill>
                  <a:schemeClr val="accent4"/>
                </a:solidFill>
              </a:rPr>
              <a:t>A</a:t>
            </a:r>
            <a:r>
              <a:rPr lang="es-ES" dirty="0" smtClean="0">
                <a:solidFill>
                  <a:schemeClr val="accent4"/>
                </a:solidFill>
              </a:rPr>
              <a:t>marillo </a:t>
            </a:r>
            <a:r>
              <a:rPr lang="es-ES" dirty="0">
                <a:solidFill>
                  <a:schemeClr val="accent4"/>
                </a:solidFill>
              </a:rPr>
              <a:t>(enero)</a:t>
            </a:r>
          </a:p>
          <a:p>
            <a:endParaRPr lang="es-ES" dirty="0"/>
          </a:p>
        </p:txBody>
      </p:sp>
      <p:pic>
        <p:nvPicPr>
          <p:cNvPr id="7" name="Picture 2" descr="Resultado de imagen de resultado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82742" y="365125"/>
            <a:ext cx="2471057" cy="132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92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7387"/>
            <a:ext cx="10515600" cy="1325563"/>
          </a:xfrm>
          <a:solidFill>
            <a:schemeClr val="accent4"/>
          </a:solidFill>
        </p:spPr>
        <p:txBody>
          <a:bodyPr/>
          <a:lstStyle/>
          <a:p>
            <a:pPr algn="ctr"/>
            <a:r>
              <a:rPr lang="es-ES" b="1" dirty="0" smtClean="0"/>
              <a:t>RESULTADOS</a:t>
            </a:r>
            <a:r>
              <a:rPr lang="es-ES" dirty="0" smtClean="0"/>
              <a:t> </a:t>
            </a:r>
            <a:endParaRPr lang="es-ES" dirty="0"/>
          </a:p>
        </p:txBody>
      </p:sp>
      <p:sp>
        <p:nvSpPr>
          <p:cNvPr id="5" name="Marcador de contenido 2"/>
          <p:cNvSpPr>
            <a:spLocks noGrp="1"/>
          </p:cNvSpPr>
          <p:nvPr>
            <p:ph idx="1"/>
          </p:nvPr>
        </p:nvSpPr>
        <p:spPr>
          <a:xfrm>
            <a:off x="838200" y="1692951"/>
            <a:ext cx="10515600" cy="4351338"/>
          </a:xfrm>
          <a:solidFill>
            <a:schemeClr val="accent1">
              <a:lumMod val="20000"/>
              <a:lumOff val="80000"/>
            </a:schemeClr>
          </a:solidFill>
        </p:spPr>
        <p:txBody>
          <a:bodyPr/>
          <a:lstStyle/>
          <a:p>
            <a:pPr marL="0" indent="0" algn="ctr">
              <a:buNone/>
            </a:pPr>
            <a:r>
              <a:rPr lang="es-ES" dirty="0" smtClean="0"/>
              <a:t>Cálculo de la tasa conversión día del neto:</a:t>
            </a: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005" y="2277046"/>
            <a:ext cx="4732725" cy="3424685"/>
          </a:xfrm>
          <a:prstGeom prst="rect">
            <a:avLst/>
          </a:prstGeom>
        </p:spPr>
      </p:pic>
      <p:sp>
        <p:nvSpPr>
          <p:cNvPr id="9" name="Rectángulo 8"/>
          <p:cNvSpPr/>
          <p:nvPr/>
        </p:nvSpPr>
        <p:spPr>
          <a:xfrm>
            <a:off x="8223737" y="3268455"/>
            <a:ext cx="3130063" cy="1200329"/>
          </a:xfrm>
          <a:prstGeom prst="rect">
            <a:avLst/>
          </a:prstGeom>
        </p:spPr>
        <p:txBody>
          <a:bodyPr wrap="square">
            <a:spAutoFit/>
          </a:bodyPr>
          <a:lstStyle/>
          <a:p>
            <a:r>
              <a:rPr lang="es-ES" dirty="0">
                <a:solidFill>
                  <a:srgbClr val="7030A0"/>
                </a:solidFill>
              </a:rPr>
              <a:t>Rosa (octubre)</a:t>
            </a:r>
          </a:p>
          <a:p>
            <a:r>
              <a:rPr lang="es-ES" dirty="0">
                <a:solidFill>
                  <a:schemeClr val="accent1">
                    <a:lumMod val="50000"/>
                  </a:schemeClr>
                </a:solidFill>
              </a:rPr>
              <a:t>Azul (noviembre)</a:t>
            </a:r>
          </a:p>
          <a:p>
            <a:r>
              <a:rPr lang="es-ES" dirty="0"/>
              <a:t>Negro (diciembre) </a:t>
            </a:r>
            <a:endParaRPr lang="es-ES" dirty="0">
              <a:solidFill>
                <a:srgbClr val="FFFF00"/>
              </a:solidFill>
            </a:endParaRPr>
          </a:p>
          <a:p>
            <a:r>
              <a:rPr lang="es-ES" dirty="0">
                <a:solidFill>
                  <a:schemeClr val="accent4"/>
                </a:solidFill>
              </a:rPr>
              <a:t>Amarillo (enero)</a:t>
            </a:r>
          </a:p>
        </p:txBody>
      </p:sp>
      <p:pic>
        <p:nvPicPr>
          <p:cNvPr id="7" name="Picture 2" descr="Resultado de imagen de resultado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6800" y="359450"/>
            <a:ext cx="26670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150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10869</TotalTime>
  <Words>905</Words>
  <Application>Microsoft Office PowerPoint</Application>
  <PresentationFormat>Panorámica</PresentationFormat>
  <Paragraphs>101</Paragraphs>
  <Slides>20</Slides>
  <Notes>18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 Unicode MS</vt:lpstr>
      <vt:lpstr>Arial</vt:lpstr>
      <vt:lpstr>Calibri</vt:lpstr>
      <vt:lpstr>Calibri Light</vt:lpstr>
      <vt:lpstr>Constantia</vt:lpstr>
      <vt:lpstr>Tema de Office</vt:lpstr>
      <vt:lpstr>Presentación de PowerPoint</vt:lpstr>
      <vt:lpstr>INTRODUCCIÓN</vt:lpstr>
      <vt:lpstr>MATERIAL Y MÉTODOS</vt:lpstr>
      <vt:lpstr>RESULTADOS</vt:lpstr>
      <vt:lpstr>RESULTADOS</vt:lpstr>
      <vt:lpstr>RESULTADOS</vt:lpstr>
      <vt:lpstr>RESULTADOS</vt:lpstr>
      <vt:lpstr>RESULTADOS </vt:lpstr>
      <vt:lpstr>RESULTADOS </vt:lpstr>
      <vt:lpstr>RESULTADOS </vt:lpstr>
      <vt:lpstr>RESULTADOS </vt:lpstr>
      <vt:lpstr>RESULTADOS </vt:lpstr>
      <vt:lpstr>RESULTADOS </vt:lpstr>
      <vt:lpstr>RESULTADOS </vt:lpstr>
      <vt:lpstr>RESULTADOS </vt:lpstr>
      <vt:lpstr>MODELO PREDICTIVO DE ABANDONO. RESULTADOS Y DISCUSIÓN</vt:lpstr>
      <vt:lpstr>MODELO PREDICTIVO DE ABANDONO. RESULTADOS Y DISCUSIÓN</vt:lpstr>
      <vt:lpstr>MODELO PREDICTIVO DE ABANDONO. RESULTADOS Y DISCUSIÓN</vt:lpstr>
      <vt:lpstr>RESULTADOS </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Correlación entre la endoscopia y ecografía intestinal para la evaluación de la recurrencia postquirúrgica de la enfermedad de Crohn</dc:title>
  <dc:creator>jorge yebra carmona</dc:creator>
  <cp:lastModifiedBy>Jose Alberto Solis Berrus</cp:lastModifiedBy>
  <cp:revision>63</cp:revision>
  <dcterms:created xsi:type="dcterms:W3CDTF">2019-02-25T20:50:38Z</dcterms:created>
  <dcterms:modified xsi:type="dcterms:W3CDTF">2020-02-03T19:40:40Z</dcterms:modified>
</cp:coreProperties>
</file>