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57" r:id="rId3"/>
    <p:sldId id="259" r:id="rId4"/>
    <p:sldId id="260" r:id="rId5"/>
    <p:sldId id="270" r:id="rId6"/>
    <p:sldId id="264" r:id="rId7"/>
    <p:sldId id="273" r:id="rId8"/>
    <p:sldId id="265" r:id="rId9"/>
    <p:sldId id="27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yebra carmona" initials="jyc" lastIdx="7" clrIdx="0">
    <p:extLst>
      <p:ext uri="{19B8F6BF-5375-455C-9EA6-DF929625EA0E}">
        <p15:presenceInfo xmlns:p15="http://schemas.microsoft.com/office/powerpoint/2012/main" userId="9ed25a59fa427e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4740" autoAdjust="0"/>
  </p:normalViewPr>
  <p:slideViewPr>
    <p:cSldViewPr snapToGrid="0">
      <p:cViewPr varScale="1">
        <p:scale>
          <a:sx n="59" d="100"/>
          <a:sy n="59" d="100"/>
        </p:scale>
        <p:origin x="88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C4D9B-2DF5-4246-8AFE-5F6792442964}" type="datetimeFigureOut">
              <a:rPr lang="es-ES" smtClean="0"/>
              <a:t>10/01/2020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4DD18-3448-413C-BDB0-31CAC42508D6}" type="slidenum">
              <a:rPr lang="es-ES" smtClean="0"/>
              <a:t>‹Nº›</a:t>
            </a:fld>
            <a:endParaRPr lang="es-ES"/>
          </a:p>
        </p:txBody>
      </p:sp>
    </p:spTree>
    <p:extLst>
      <p:ext uri="{BB962C8B-B14F-4D97-AF65-F5344CB8AC3E}">
        <p14:creationId xmlns:p14="http://schemas.microsoft.com/office/powerpoint/2010/main" val="213261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1</a:t>
            </a:fld>
            <a:endParaRPr lang="es-ES"/>
          </a:p>
        </p:txBody>
      </p:sp>
    </p:spTree>
    <p:extLst>
      <p:ext uri="{BB962C8B-B14F-4D97-AF65-F5344CB8AC3E}">
        <p14:creationId xmlns:p14="http://schemas.microsoft.com/office/powerpoint/2010/main" val="371339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2</a:t>
            </a:fld>
            <a:endParaRPr lang="es-ES"/>
          </a:p>
        </p:txBody>
      </p:sp>
    </p:spTree>
    <p:extLst>
      <p:ext uri="{BB962C8B-B14F-4D97-AF65-F5344CB8AC3E}">
        <p14:creationId xmlns:p14="http://schemas.microsoft.com/office/powerpoint/2010/main" val="10012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smtClean="0"/>
              <a:t>Tras evaluar los pasos por el que los usuarios, destaca que en “3_Datos_personales</a:t>
            </a:r>
            <a:r>
              <a:rPr lang="es-ES" sz="1200" b="1" dirty="0" smtClean="0"/>
              <a:t>”.</a:t>
            </a:r>
            <a:r>
              <a:rPr lang="es-ES" sz="1200" dirty="0" smtClean="0"/>
              <a:t> Es donde más usuarios se caen, se valora que a la hora de tenerse que registrar y aportar información sensible se caen las conversiones.</a:t>
            </a:r>
          </a:p>
          <a:p>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A34DD18-3448-413C-BDB0-31CAC42508D6}" type="slidenum">
              <a:rPr lang="es-ES" smtClean="0"/>
              <a:t>4</a:t>
            </a:fld>
            <a:endParaRPr lang="es-ES"/>
          </a:p>
        </p:txBody>
      </p:sp>
    </p:spTree>
    <p:extLst>
      <p:ext uri="{BB962C8B-B14F-4D97-AF65-F5344CB8AC3E}">
        <p14:creationId xmlns:p14="http://schemas.microsoft.com/office/powerpoint/2010/main" val="29117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5</a:t>
            </a:fld>
            <a:endParaRPr lang="es-ES"/>
          </a:p>
        </p:txBody>
      </p:sp>
    </p:spTree>
    <p:extLst>
      <p:ext uri="{BB962C8B-B14F-4D97-AF65-F5344CB8AC3E}">
        <p14:creationId xmlns:p14="http://schemas.microsoft.com/office/powerpoint/2010/main" val="71718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6</a:t>
            </a:fld>
            <a:endParaRPr lang="es-ES"/>
          </a:p>
        </p:txBody>
      </p:sp>
    </p:spTree>
    <p:extLst>
      <p:ext uri="{BB962C8B-B14F-4D97-AF65-F5344CB8AC3E}">
        <p14:creationId xmlns:p14="http://schemas.microsoft.com/office/powerpoint/2010/main" val="21258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7</a:t>
            </a:fld>
            <a:endParaRPr lang="es-ES"/>
          </a:p>
        </p:txBody>
      </p:sp>
    </p:spTree>
    <p:extLst>
      <p:ext uri="{BB962C8B-B14F-4D97-AF65-F5344CB8AC3E}">
        <p14:creationId xmlns:p14="http://schemas.microsoft.com/office/powerpoint/2010/main" val="181949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Del análisis se observa que en los meses de Octubre, Noviembre y Diciembre una mayor posibilidad de conversión en los primeros días del mes, que posteriormente presenta una disminución y después tres picos de conversión entre los días 10 y 25. En enero destaca un pico de conversión entre los días 5-11 por una campaña publicitaria de prestamos personales (solo para clientes).</a:t>
            </a:r>
          </a:p>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8</a:t>
            </a:fld>
            <a:endParaRPr lang="es-ES"/>
          </a:p>
        </p:txBody>
      </p:sp>
    </p:spTree>
    <p:extLst>
      <p:ext uri="{BB962C8B-B14F-4D97-AF65-F5344CB8AC3E}">
        <p14:creationId xmlns:p14="http://schemas.microsoft.com/office/powerpoint/2010/main" val="43983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A34DD18-3448-413C-BDB0-31CAC42508D6}" type="slidenum">
              <a:rPr lang="es-ES" smtClean="0"/>
              <a:t>9</a:t>
            </a:fld>
            <a:endParaRPr lang="es-ES"/>
          </a:p>
        </p:txBody>
      </p:sp>
    </p:spTree>
    <p:extLst>
      <p:ext uri="{BB962C8B-B14F-4D97-AF65-F5344CB8AC3E}">
        <p14:creationId xmlns:p14="http://schemas.microsoft.com/office/powerpoint/2010/main" val="142263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10/01/2020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130964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10/01/2020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35241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10/01/2020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47228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1C0BFDC2-0CC9-4A07-8195-5CC4F731B000}" type="datetimeFigureOut">
              <a:rPr lang="en-GB" smtClean="0"/>
              <a:t>10/01/2020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57516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C0BFDC2-0CC9-4A07-8195-5CC4F731B000}" type="datetimeFigureOut">
              <a:rPr lang="en-GB" smtClean="0"/>
              <a:t>10/01/2020</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414869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fecha 4"/>
          <p:cNvSpPr>
            <a:spLocks noGrp="1"/>
          </p:cNvSpPr>
          <p:nvPr>
            <p:ph type="dt" sz="half" idx="10"/>
          </p:nvPr>
        </p:nvSpPr>
        <p:spPr/>
        <p:txBody>
          <a:bodyPr/>
          <a:lstStyle/>
          <a:p>
            <a:fld id="{1C0BFDC2-0CC9-4A07-8195-5CC4F731B000}" type="datetimeFigureOut">
              <a:rPr lang="en-GB" smtClean="0"/>
              <a:t>10/01/2020</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20842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7" name="Marcador de fecha 6"/>
          <p:cNvSpPr>
            <a:spLocks noGrp="1"/>
          </p:cNvSpPr>
          <p:nvPr>
            <p:ph type="dt" sz="half" idx="10"/>
          </p:nvPr>
        </p:nvSpPr>
        <p:spPr/>
        <p:txBody>
          <a:bodyPr/>
          <a:lstStyle/>
          <a:p>
            <a:fld id="{1C0BFDC2-0CC9-4A07-8195-5CC4F731B000}" type="datetimeFigureOut">
              <a:rPr lang="en-GB" smtClean="0"/>
              <a:t>10/01/2020</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211118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fecha 2"/>
          <p:cNvSpPr>
            <a:spLocks noGrp="1"/>
          </p:cNvSpPr>
          <p:nvPr>
            <p:ph type="dt" sz="half" idx="10"/>
          </p:nvPr>
        </p:nvSpPr>
        <p:spPr/>
        <p:txBody>
          <a:bodyPr/>
          <a:lstStyle/>
          <a:p>
            <a:fld id="{1C0BFDC2-0CC9-4A07-8195-5CC4F731B000}" type="datetimeFigureOut">
              <a:rPr lang="en-GB" smtClean="0"/>
              <a:t>10/01/2020</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369878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C0BFDC2-0CC9-4A07-8195-5CC4F731B000}" type="datetimeFigureOut">
              <a:rPr lang="en-GB" smtClean="0"/>
              <a:t>10/01/2020</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314324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C0BFDC2-0CC9-4A07-8195-5CC4F731B000}" type="datetimeFigureOut">
              <a:rPr lang="en-GB" smtClean="0"/>
              <a:t>10/01/2020</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299338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C0BFDC2-0CC9-4A07-8195-5CC4F731B000}" type="datetimeFigureOut">
              <a:rPr lang="en-GB" smtClean="0"/>
              <a:t>10/01/2020</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A45F8DE4-D693-4E39-8FBF-0212C47FBCA1}" type="slidenum">
              <a:rPr lang="en-GB" smtClean="0"/>
              <a:t>‹Nº›</a:t>
            </a:fld>
            <a:endParaRPr lang="en-GB"/>
          </a:p>
        </p:txBody>
      </p:sp>
    </p:spTree>
    <p:extLst>
      <p:ext uri="{BB962C8B-B14F-4D97-AF65-F5344CB8AC3E}">
        <p14:creationId xmlns:p14="http://schemas.microsoft.com/office/powerpoint/2010/main" val="9258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BFDC2-0CC9-4A07-8195-5CC4F731B000}" type="datetimeFigureOut">
              <a:rPr lang="en-GB" smtClean="0"/>
              <a:t>10/01/2020</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F8DE4-D693-4E39-8FBF-0212C47FBCA1}" type="slidenum">
              <a:rPr lang="en-GB" smtClean="0"/>
              <a:t>‹Nº›</a:t>
            </a:fld>
            <a:endParaRPr lang="en-GB"/>
          </a:p>
        </p:txBody>
      </p:sp>
    </p:spTree>
    <p:extLst>
      <p:ext uri="{BB962C8B-B14F-4D97-AF65-F5344CB8AC3E}">
        <p14:creationId xmlns:p14="http://schemas.microsoft.com/office/powerpoint/2010/main" val="258525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6858000"/>
          </a:xfr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s-ES" sz="3600" b="1" dirty="0" smtClean="0">
                <a:latin typeface="Constantia" panose="02030602050306030303" pitchFamily="18" charset="0"/>
                <a:ea typeface="Arial Unicode MS" panose="020B0604020202020204" pitchFamily="34" charset="-128"/>
                <a:cs typeface="Arial Unicode MS" panose="020B0604020202020204" pitchFamily="34" charset="-128"/>
              </a:rPr>
              <a:t/>
            </a:r>
            <a:br>
              <a:rPr lang="es-ES" sz="3600" b="1" dirty="0" smtClean="0">
                <a:latin typeface="Constantia" panose="02030602050306030303" pitchFamily="18" charset="0"/>
                <a:ea typeface="Arial Unicode MS" panose="020B0604020202020204" pitchFamily="34" charset="-128"/>
                <a:cs typeface="Arial Unicode MS" panose="020B0604020202020204" pitchFamily="34" charset="-128"/>
              </a:rPr>
            </a:br>
            <a:r>
              <a:rPr lang="es-ES" sz="3600" b="1" dirty="0">
                <a:latin typeface="Constantia" panose="02030602050306030303" pitchFamily="18" charset="0"/>
                <a:ea typeface="Arial Unicode MS" panose="020B0604020202020204" pitchFamily="34" charset="-128"/>
                <a:cs typeface="Arial Unicode MS" panose="020B0604020202020204" pitchFamily="34" charset="-128"/>
              </a:rPr>
              <a:t/>
            </a:r>
            <a:br>
              <a:rPr lang="es-ES" sz="3600" b="1" dirty="0">
                <a:latin typeface="Constantia" panose="02030602050306030303" pitchFamily="18" charset="0"/>
                <a:ea typeface="Arial Unicode MS" panose="020B0604020202020204" pitchFamily="34" charset="-128"/>
                <a:cs typeface="Arial Unicode MS" panose="020B0604020202020204" pitchFamily="34" charset="-128"/>
              </a:rPr>
            </a:br>
            <a:r>
              <a:rPr lang="es-ES" sz="3600" b="1" dirty="0" smtClean="0">
                <a:latin typeface="Constantia" panose="02030602050306030303" pitchFamily="18" charset="0"/>
                <a:ea typeface="Arial Unicode MS" panose="020B0604020202020204" pitchFamily="34" charset="-128"/>
                <a:cs typeface="Arial Unicode MS" panose="020B0604020202020204" pitchFamily="34" charset="-128"/>
              </a:rPr>
              <a:t/>
            </a:r>
            <a:br>
              <a:rPr lang="es-ES" sz="3600" b="1" dirty="0" smtClean="0">
                <a:latin typeface="Constantia" panose="02030602050306030303" pitchFamily="18" charset="0"/>
                <a:ea typeface="Arial Unicode MS" panose="020B0604020202020204" pitchFamily="34" charset="-128"/>
                <a:cs typeface="Arial Unicode MS" panose="020B0604020202020204" pitchFamily="34" charset="-128"/>
              </a:rPr>
            </a:br>
            <a:r>
              <a:rPr lang="es-ES" sz="3600" b="1" dirty="0" smtClean="0">
                <a:latin typeface="Constantia" panose="02030602050306030303" pitchFamily="18" charset="0"/>
                <a:ea typeface="Arial Unicode MS" panose="020B0604020202020204" pitchFamily="34" charset="-128"/>
                <a:cs typeface="Arial Unicode MS" panose="020B0604020202020204" pitchFamily="34" charset="-128"/>
              </a:rPr>
              <a:t>Trabajo </a:t>
            </a:r>
            <a:r>
              <a:rPr lang="es-ES" sz="3600" b="1" dirty="0">
                <a:latin typeface="Constantia" panose="02030602050306030303" pitchFamily="18" charset="0"/>
                <a:ea typeface="Arial Unicode MS" panose="020B0604020202020204" pitchFamily="34" charset="-128"/>
                <a:cs typeface="Arial Unicode MS" panose="020B0604020202020204" pitchFamily="34" charset="-128"/>
              </a:rPr>
              <a:t>fin de M</a:t>
            </a:r>
            <a:r>
              <a:rPr lang="es-ES" sz="3600" b="1" dirty="0" smtClean="0">
                <a:latin typeface="Constantia" panose="02030602050306030303" pitchFamily="18" charset="0"/>
                <a:ea typeface="Arial Unicode MS" panose="020B0604020202020204" pitchFamily="34" charset="-128"/>
                <a:cs typeface="Arial Unicode MS" panose="020B0604020202020204" pitchFamily="34" charset="-128"/>
              </a:rPr>
              <a:t>áster:</a:t>
            </a:r>
            <a:r>
              <a:rPr lang="es-ES" sz="3600" b="1" dirty="0">
                <a:latin typeface="Constantia" panose="02030602050306030303" pitchFamily="18" charset="0"/>
                <a:ea typeface="Arial Unicode MS" panose="020B0604020202020204" pitchFamily="34" charset="-128"/>
                <a:cs typeface="Arial Unicode MS" panose="020B0604020202020204" pitchFamily="34" charset="-128"/>
              </a:rPr>
              <a:t/>
            </a:r>
            <a:br>
              <a:rPr lang="es-ES" sz="3600" b="1" dirty="0">
                <a:latin typeface="Constantia" panose="02030602050306030303" pitchFamily="18" charset="0"/>
                <a:ea typeface="Arial Unicode MS" panose="020B0604020202020204" pitchFamily="34" charset="-128"/>
                <a:cs typeface="Arial Unicode MS" panose="020B0604020202020204" pitchFamily="34" charset="-128"/>
              </a:rPr>
            </a:br>
            <a:r>
              <a:rPr lang="es-ES" sz="3600" b="1" dirty="0" smtClean="0"/>
              <a:t>SISTEMA DE RECOMENDACIÓN DE PELÍCULAS</a:t>
            </a:r>
            <a:r>
              <a:rPr lang="es-ES" sz="3600" dirty="0" smtClean="0"/>
              <a:t>. </a:t>
            </a:r>
            <a:br>
              <a:rPr lang="es-ES" sz="3600" dirty="0" smtClean="0"/>
            </a:br>
            <a:r>
              <a:rPr lang="es-ES" sz="3600" dirty="0" smtClean="0"/>
              <a:t/>
            </a:r>
            <a:br>
              <a:rPr lang="es-ES" sz="3600" dirty="0" smtClean="0"/>
            </a:br>
            <a:r>
              <a:rPr lang="en-GB" sz="2800" b="1" dirty="0"/>
              <a:t>Jose Alberto </a:t>
            </a:r>
            <a:r>
              <a:rPr lang="en-GB" sz="2800" b="1" dirty="0" err="1"/>
              <a:t>Solís</a:t>
            </a:r>
            <a:r>
              <a:rPr lang="en-GB" sz="2800" b="1" dirty="0"/>
              <a:t> </a:t>
            </a:r>
            <a:r>
              <a:rPr lang="en-GB" sz="2800" b="1" dirty="0" err="1"/>
              <a:t>Berrús</a:t>
            </a:r>
            <a:r>
              <a:rPr lang="en-GB" sz="2800" b="1" dirty="0"/>
              <a:t> </a:t>
            </a:r>
            <a:r>
              <a:rPr lang="en-GB" sz="3600" b="1" dirty="0"/>
              <a:t/>
            </a:r>
            <a:br>
              <a:rPr lang="en-GB" sz="3600" b="1" dirty="0"/>
            </a:br>
            <a:endParaRPr lang="es-ES" altLang="es-ES" sz="3600" b="1" dirty="0"/>
          </a:p>
        </p:txBody>
      </p:sp>
      <p:pic>
        <p:nvPicPr>
          <p:cNvPr id="1026" name="Picture 2" descr="Resultado de imagen de K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8134" y="0"/>
            <a:ext cx="2263866" cy="214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73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2914"/>
          </a:xfrm>
          <a:solidFill>
            <a:schemeClr val="accent4"/>
          </a:solidFill>
        </p:spPr>
        <p:txBody>
          <a:bodyPr/>
          <a:lstStyle/>
          <a:p>
            <a:pPr algn="ctr"/>
            <a:r>
              <a:rPr lang="en-GB" b="1" dirty="0" smtClean="0"/>
              <a:t>INTRODUCCIÓN</a:t>
            </a:r>
            <a:endParaRPr lang="en-GB" b="1" dirty="0"/>
          </a:p>
        </p:txBody>
      </p:sp>
      <p:sp>
        <p:nvSpPr>
          <p:cNvPr id="3" name="Marcador de contenido 2"/>
          <p:cNvSpPr>
            <a:spLocks noGrp="1"/>
          </p:cNvSpPr>
          <p:nvPr>
            <p:ph idx="1"/>
          </p:nvPr>
        </p:nvSpPr>
        <p:spPr>
          <a:xfrm>
            <a:off x="838200" y="1606640"/>
            <a:ext cx="10515600" cy="4980764"/>
          </a:xfrm>
          <a:solidFill>
            <a:schemeClr val="accent1">
              <a:lumMod val="20000"/>
              <a:lumOff val="80000"/>
            </a:schemeClr>
          </a:solidFill>
        </p:spPr>
        <p:txBody>
          <a:bodyPr>
            <a:noAutofit/>
          </a:bodyPr>
          <a:lstStyle/>
          <a:p>
            <a:pPr marL="0" indent="0">
              <a:buNone/>
            </a:pPr>
            <a:r>
              <a:rPr lang="es-ES" sz="2400" dirty="0"/>
              <a:t>Los sistemas de recomendación son algoritmos destinados a sugerir </a:t>
            </a:r>
            <a:r>
              <a:rPr lang="es-ES" sz="2400" dirty="0" err="1"/>
              <a:t>items</a:t>
            </a:r>
            <a:r>
              <a:rPr lang="es-ES" sz="2400" dirty="0"/>
              <a:t> relevantes a los usuarios, principalmente a partir de elementos de búsquedas o su histórico. Existen diferentes modelos, como “</a:t>
            </a:r>
            <a:r>
              <a:rPr lang="es-ES" sz="2400" dirty="0" err="1"/>
              <a:t>popularity</a:t>
            </a:r>
            <a:r>
              <a:rPr lang="es-ES" sz="2400" dirty="0"/>
              <a:t>”, y “</a:t>
            </a:r>
            <a:r>
              <a:rPr lang="es-ES" sz="2400" dirty="0" err="1"/>
              <a:t>colaborative</a:t>
            </a:r>
            <a:r>
              <a:rPr lang="es-ES" sz="2400" dirty="0"/>
              <a:t>”; el primero hace recomendaciones globales pero sin personalizar la misma; y el segundo utiliza datos de otros usuarios para generar recomendaciones a perfiles similares. Estas herramientas son fundamentales para servicios web (Amazon, </a:t>
            </a:r>
            <a:r>
              <a:rPr lang="es-ES" sz="2400" dirty="0" err="1"/>
              <a:t>Youtube</a:t>
            </a:r>
            <a:r>
              <a:rPr lang="es-ES" sz="2400" dirty="0"/>
              <a:t>, </a:t>
            </a:r>
            <a:r>
              <a:rPr lang="es-ES" sz="2400" dirty="0" err="1"/>
              <a:t>Neflix</a:t>
            </a:r>
            <a:r>
              <a:rPr lang="es-ES" sz="2400" dirty="0"/>
              <a:t>… ). </a:t>
            </a:r>
            <a:endParaRPr lang="es-ES" sz="2400" dirty="0" smtClean="0"/>
          </a:p>
          <a:p>
            <a:pPr marL="0" indent="0">
              <a:buNone/>
            </a:pPr>
            <a:endParaRPr lang="es-ES" sz="2400" dirty="0" smtClean="0"/>
          </a:p>
          <a:p>
            <a:pPr marL="0" indent="0" algn="just">
              <a:buNone/>
              <a:defRPr/>
            </a:pPr>
            <a:r>
              <a:rPr lang="es-ES" sz="2400" b="1" u="sng" dirty="0" smtClean="0"/>
              <a:t>OBJETIVOS</a:t>
            </a:r>
            <a:r>
              <a:rPr lang="es-ES" sz="2400" dirty="0" smtClean="0"/>
              <a:t>: </a:t>
            </a:r>
          </a:p>
          <a:p>
            <a:pPr marL="0" indent="0" algn="just">
              <a:buNone/>
              <a:defRPr/>
            </a:pPr>
            <a:r>
              <a:rPr lang="es-ES" sz="2400" dirty="0" smtClean="0"/>
              <a:t>Construir </a:t>
            </a:r>
            <a:r>
              <a:rPr lang="es-ES" sz="2400" dirty="0"/>
              <a:t>dos modelos de recomendación de película, uno básico y otro colaborativo.</a:t>
            </a:r>
            <a:endParaRPr lang="es-ES" sz="2400" dirty="0" smtClean="0"/>
          </a:p>
        </p:txBody>
      </p:sp>
    </p:spTree>
    <p:extLst>
      <p:ext uri="{BB962C8B-B14F-4D97-AF65-F5344CB8AC3E}">
        <p14:creationId xmlns:p14="http://schemas.microsoft.com/office/powerpoint/2010/main" val="1772473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08668"/>
            <a:ext cx="10515600" cy="1325563"/>
          </a:xfrm>
          <a:solidFill>
            <a:schemeClr val="accent4"/>
          </a:solidFill>
        </p:spPr>
        <p:txBody>
          <a:bodyPr/>
          <a:lstStyle/>
          <a:p>
            <a:pPr algn="ctr"/>
            <a:r>
              <a:rPr lang="en-GB" b="1" dirty="0" smtClean="0"/>
              <a:t>MATERIAL Y MÉTODOS</a:t>
            </a:r>
            <a:endParaRPr lang="en-GB" b="1" dirty="0"/>
          </a:p>
        </p:txBody>
      </p:sp>
      <p:sp>
        <p:nvSpPr>
          <p:cNvPr id="3" name="Marcador de contenido 2"/>
          <p:cNvSpPr>
            <a:spLocks noGrp="1"/>
          </p:cNvSpPr>
          <p:nvPr>
            <p:ph idx="1"/>
          </p:nvPr>
        </p:nvSpPr>
        <p:spPr>
          <a:xfrm>
            <a:off x="838200" y="1499958"/>
            <a:ext cx="10515600" cy="5068482"/>
          </a:xfrm>
          <a:solidFill>
            <a:schemeClr val="accent1">
              <a:lumMod val="20000"/>
              <a:lumOff val="80000"/>
            </a:schemeClr>
          </a:solidFill>
        </p:spPr>
        <p:txBody>
          <a:bodyPr>
            <a:normAutofit fontScale="92500" lnSpcReduction="10000"/>
          </a:bodyPr>
          <a:lstStyle/>
          <a:p>
            <a:pPr marL="0" indent="0">
              <a:buNone/>
            </a:pPr>
            <a:r>
              <a:rPr lang="es-ES" dirty="0" smtClean="0"/>
              <a:t>Para </a:t>
            </a:r>
            <a:r>
              <a:rPr lang="es-ES" dirty="0"/>
              <a:t>el análisis descriptivo y construcción del sistema de recomendación se extraen los datos del portal </a:t>
            </a:r>
            <a:r>
              <a:rPr lang="es-ES" dirty="0" smtClean="0"/>
              <a:t>web </a:t>
            </a:r>
            <a:r>
              <a:rPr lang="es-ES" dirty="0" err="1" smtClean="0"/>
              <a:t>MovieLens</a:t>
            </a:r>
            <a:endParaRPr lang="es-ES" dirty="0"/>
          </a:p>
          <a:p>
            <a:pPr marL="0" indent="0">
              <a:buNone/>
            </a:pPr>
            <a:r>
              <a:rPr lang="es-ES" dirty="0" smtClean="0"/>
              <a:t>Los </a:t>
            </a:r>
            <a:r>
              <a:rPr lang="es-ES" dirty="0"/>
              <a:t>CSV utilizados son metadatos de 45,000 películas enumeradas en el conjunto de datos completo de </a:t>
            </a:r>
            <a:r>
              <a:rPr lang="es-ES" dirty="0" err="1"/>
              <a:t>MovieLens</a:t>
            </a:r>
            <a:r>
              <a:rPr lang="es-ES" dirty="0"/>
              <a:t>. El conjunto es anterior a julio de 2017. Estos incluyen reparto, equipo, palabras clave de la trama, presupuesto, ingresos, carteles, fechas de lanzamiento, idiomas, compañías de producción, países, recuentos de votos TMDB y promedios de </a:t>
            </a:r>
            <a:r>
              <a:rPr lang="es-ES" dirty="0" smtClean="0"/>
              <a:t>votos. Contienen </a:t>
            </a:r>
            <a:r>
              <a:rPr lang="es-ES" dirty="0"/>
              <a:t>26 millones de calificaciones de 270,000 usuarios para las 45,000 películas. Las clasificaciones están en una escala de 1-5 y se han obtenido del sitio web oficial de </a:t>
            </a:r>
            <a:r>
              <a:rPr lang="es-ES" dirty="0" err="1"/>
              <a:t>GroupLens</a:t>
            </a:r>
            <a:r>
              <a:rPr lang="es-ES" dirty="0"/>
              <a:t>.</a:t>
            </a:r>
          </a:p>
          <a:p>
            <a:pPr marL="0" indent="0">
              <a:buNone/>
            </a:pPr>
            <a:r>
              <a:rPr lang="es-ES" b="1" dirty="0" smtClean="0"/>
              <a:t>Análisis</a:t>
            </a:r>
            <a:r>
              <a:rPr lang="es-ES" dirty="0" smtClean="0"/>
              <a:t>: </a:t>
            </a:r>
            <a:r>
              <a:rPr lang="es-ES" sz="2400" dirty="0"/>
              <a:t>Se realizó un análisis descriptivo de los datos y un sistema de recomendación. Para las variables continuas, se calcularon medias, desviación standard, medianas y percentiles; Para las categóricas, se calcularon los porcentajes. Para el análisis de los datos se utilizó </a:t>
            </a:r>
            <a:r>
              <a:rPr lang="es-ES" sz="2400" dirty="0" err="1"/>
              <a:t>Jupyter</a:t>
            </a:r>
            <a:r>
              <a:rPr lang="es-ES" sz="2400" dirty="0"/>
              <a:t> notebook Python. Para el sistema de recomendación se utilizó </a:t>
            </a:r>
            <a:r>
              <a:rPr lang="es-ES" sz="2400" dirty="0" err="1"/>
              <a:t>SurPRISE</a:t>
            </a:r>
            <a:r>
              <a:rPr lang="es-ES" sz="2400" dirty="0"/>
              <a:t> </a:t>
            </a:r>
            <a:r>
              <a:rPr lang="es-ES" sz="2400" i="1" dirty="0"/>
              <a:t> (Simple Python </a:t>
            </a:r>
            <a:r>
              <a:rPr lang="es-ES" sz="2400" i="1" dirty="0" err="1"/>
              <a:t>RecommendatIon</a:t>
            </a:r>
            <a:r>
              <a:rPr lang="es-ES" sz="2400" i="1" dirty="0"/>
              <a:t> </a:t>
            </a:r>
            <a:r>
              <a:rPr lang="es-ES" sz="2400" i="1" dirty="0" err="1"/>
              <a:t>System</a:t>
            </a:r>
            <a:r>
              <a:rPr lang="es-ES" sz="2400" i="1" dirty="0"/>
              <a:t> </a:t>
            </a:r>
            <a:r>
              <a:rPr lang="es-ES" sz="2400" i="1" dirty="0" err="1"/>
              <a:t>Engine</a:t>
            </a:r>
            <a:r>
              <a:rPr lang="es-ES" sz="2400" i="1" dirty="0"/>
              <a:t>).</a:t>
            </a:r>
            <a:endParaRPr lang="es-ES" sz="2400" dirty="0"/>
          </a:p>
          <a:p>
            <a:pPr marL="0" indent="0" algn="just">
              <a:buNone/>
              <a:defRPr/>
            </a:pPr>
            <a:endParaRPr lang="es-ES" sz="2400" dirty="0"/>
          </a:p>
          <a:p>
            <a:pPr marL="742950" indent="-742950" algn="just">
              <a:defRPr/>
            </a:pPr>
            <a:endParaRPr lang="es-ES" sz="2400" dirty="0" smtClean="0"/>
          </a:p>
          <a:p>
            <a:endParaRPr lang="es-ES"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2173833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1703" y="184120"/>
            <a:ext cx="11126425" cy="1325563"/>
          </a:xfrm>
          <a:solidFill>
            <a:schemeClr val="accent4"/>
          </a:solidFill>
        </p:spPr>
        <p:txBody>
          <a:bodyPr/>
          <a:lstStyle/>
          <a:p>
            <a:pPr algn="ctr"/>
            <a:r>
              <a:rPr lang="en-GB" b="1" dirty="0" smtClean="0"/>
              <a:t>RESULTADOS</a:t>
            </a:r>
            <a:endParaRPr lang="en-GB" b="1" dirty="0"/>
          </a:p>
        </p:txBody>
      </p:sp>
      <p:sp>
        <p:nvSpPr>
          <p:cNvPr id="6" name="CuadroTexto 5"/>
          <p:cNvSpPr txBox="1"/>
          <p:nvPr/>
        </p:nvSpPr>
        <p:spPr>
          <a:xfrm>
            <a:off x="561702" y="1591663"/>
            <a:ext cx="11126425" cy="523220"/>
          </a:xfrm>
          <a:prstGeom prst="rect">
            <a:avLst/>
          </a:prstGeom>
          <a:solidFill>
            <a:schemeClr val="accent1">
              <a:lumMod val="20000"/>
              <a:lumOff val="80000"/>
            </a:schemeClr>
          </a:solidFill>
        </p:spPr>
        <p:txBody>
          <a:bodyPr wrap="square" rtlCol="0">
            <a:spAutoFit/>
          </a:bodyPr>
          <a:lstStyle/>
          <a:p>
            <a:r>
              <a:rPr lang="es-ES" sz="2800" dirty="0"/>
              <a:t>Se parte de una base de datos de 45466 películas</a:t>
            </a:r>
            <a:endParaRPr lang="es-ES" sz="2800" dirty="0" smtClean="0"/>
          </a:p>
        </p:txBody>
      </p:sp>
      <p:sp>
        <p:nvSpPr>
          <p:cNvPr id="3" name="Flecha derecha 2"/>
          <p:cNvSpPr/>
          <p:nvPr/>
        </p:nvSpPr>
        <p:spPr>
          <a:xfrm>
            <a:off x="4385548" y="3831717"/>
            <a:ext cx="1287305" cy="696059"/>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962298" y="3831717"/>
            <a:ext cx="3257005" cy="954107"/>
          </a:xfrm>
          <a:prstGeom prst="rect">
            <a:avLst/>
          </a:prstGeom>
          <a:solidFill>
            <a:schemeClr val="accent1">
              <a:lumMod val="20000"/>
              <a:lumOff val="80000"/>
            </a:schemeClr>
          </a:solidFill>
        </p:spPr>
        <p:txBody>
          <a:bodyPr wrap="square" rtlCol="0">
            <a:spAutoFit/>
          </a:bodyPr>
          <a:lstStyle/>
          <a:p>
            <a:r>
              <a:rPr lang="es-ES" sz="2800" b="1" dirty="0"/>
              <a:t>Características </a:t>
            </a:r>
            <a:r>
              <a:rPr lang="es-ES" sz="2800" b="1" dirty="0" smtClean="0"/>
              <a:t>basales</a:t>
            </a:r>
            <a:endParaRPr lang="es-ES" sz="2800" dirty="0"/>
          </a:p>
        </p:txBody>
      </p:sp>
      <p:pic>
        <p:nvPicPr>
          <p:cNvPr id="1026" name="Picture 2" descr="descript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098" y="2626621"/>
            <a:ext cx="5646887" cy="336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47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936171" y="332467"/>
            <a:ext cx="10515600" cy="1325563"/>
          </a:xfrm>
          <a:solidFill>
            <a:schemeClr val="accent4"/>
          </a:solidFill>
        </p:spPr>
        <p:txBody>
          <a:bodyPr/>
          <a:lstStyle/>
          <a:p>
            <a:pPr algn="ctr"/>
            <a:r>
              <a:rPr lang="en-GB" b="1" dirty="0" smtClean="0"/>
              <a:t>RESULTADOS</a:t>
            </a:r>
            <a:endParaRPr lang="en-GB" b="1" dirty="0"/>
          </a:p>
        </p:txBody>
      </p:sp>
      <p:pic>
        <p:nvPicPr>
          <p:cNvPr id="6" name="Marcador de contenido 5" descr="C:\Users\jsolisbe\AppData\Local\Microsoft\Windows\INetCache\Content.Word\va.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90408" y="1658030"/>
            <a:ext cx="9411184" cy="3645087"/>
          </a:xfrm>
          <a:prstGeom prst="rect">
            <a:avLst/>
          </a:prstGeom>
          <a:noFill/>
          <a:ln>
            <a:noFill/>
          </a:ln>
        </p:spPr>
      </p:pic>
      <p:sp>
        <p:nvSpPr>
          <p:cNvPr id="3" name="Rectángulo 2"/>
          <p:cNvSpPr/>
          <p:nvPr/>
        </p:nvSpPr>
        <p:spPr>
          <a:xfrm>
            <a:off x="936171" y="5461777"/>
            <a:ext cx="10515600" cy="918841"/>
          </a:xfrm>
          <a:prstGeom prst="rect">
            <a:avLst/>
          </a:prstGeom>
          <a:solidFill>
            <a:schemeClr val="accent1">
              <a:lumMod val="20000"/>
              <a:lumOff val="80000"/>
            </a:schemeClr>
          </a:solidFill>
        </p:spPr>
        <p:txBody>
          <a:bodyPr wrap="square">
            <a:spAutoFit/>
          </a:bodyPr>
          <a:lstStyle/>
          <a:p>
            <a:pPr algn="just">
              <a:lnSpc>
                <a:spcPct val="150000"/>
              </a:lnSpc>
              <a:spcAft>
                <a:spcPts val="300"/>
              </a:spcAft>
            </a:pPr>
            <a:r>
              <a:rPr lang="es-ES" dirty="0">
                <a:solidFill>
                  <a:srgbClr val="000000"/>
                </a:solidFill>
                <a:ea typeface="Calibri" panose="020F0502020204030204" pitchFamily="34" charset="0"/>
              </a:rPr>
              <a:t>671 usuarios y 9066 películas valoradas. </a:t>
            </a:r>
            <a:endParaRPr lang="es-ES" dirty="0">
              <a:ea typeface="Calibri" panose="020F0502020204030204" pitchFamily="34" charset="0"/>
            </a:endParaRPr>
          </a:p>
          <a:p>
            <a:pPr algn="just">
              <a:lnSpc>
                <a:spcPct val="150000"/>
              </a:lnSpc>
              <a:spcAft>
                <a:spcPts val="300"/>
              </a:spcAft>
            </a:pPr>
            <a:r>
              <a:rPr lang="es-ES" dirty="0">
                <a:solidFill>
                  <a:srgbClr val="000000"/>
                </a:solidFill>
                <a:ea typeface="Calibri" panose="020F0502020204030204" pitchFamily="34" charset="0"/>
              </a:rPr>
              <a:t>28000 valoraciones con una puntuación de 4 y unos 20000 con puntuación en 3. </a:t>
            </a:r>
            <a:endParaRPr lang="es-ES" dirty="0">
              <a:effectLst/>
              <a:ea typeface="Calibri" panose="020F0502020204030204" pitchFamily="34" charset="0"/>
            </a:endParaRPr>
          </a:p>
        </p:txBody>
      </p:sp>
    </p:spTree>
    <p:extLst>
      <p:ext uri="{BB962C8B-B14F-4D97-AF65-F5344CB8AC3E}">
        <p14:creationId xmlns:p14="http://schemas.microsoft.com/office/powerpoint/2010/main" val="4036829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16865"/>
            <a:ext cx="10744200" cy="1127760"/>
          </a:xfrm>
          <a:solidFill>
            <a:schemeClr val="accent4"/>
          </a:solidFill>
        </p:spPr>
        <p:txBody>
          <a:bodyPr/>
          <a:lstStyle/>
          <a:p>
            <a:pPr algn="ctr"/>
            <a:r>
              <a:rPr lang="en-GB" dirty="0"/>
              <a:t>RESULTADOS</a:t>
            </a:r>
            <a:endParaRPr lang="es-ES" dirty="0"/>
          </a:p>
        </p:txBody>
      </p:sp>
      <p:sp>
        <p:nvSpPr>
          <p:cNvPr id="4" name="Marcador de contenido 3"/>
          <p:cNvSpPr txBox="1">
            <a:spLocks noGrp="1"/>
          </p:cNvSpPr>
          <p:nvPr>
            <p:ph idx="1"/>
          </p:nvPr>
        </p:nvSpPr>
        <p:spPr>
          <a:xfrm>
            <a:off x="838200" y="1554489"/>
            <a:ext cx="10744200" cy="480131"/>
          </a:xfrm>
          <a:prstGeom prst="rect">
            <a:avLst/>
          </a:prstGeom>
          <a:solidFill>
            <a:schemeClr val="accent1">
              <a:lumMod val="20000"/>
              <a:lumOff val="80000"/>
            </a:schemeClr>
          </a:solidFill>
        </p:spPr>
        <p:txBody>
          <a:bodyPr wrap="square" rtlCol="0">
            <a:spAutoFit/>
          </a:bodyPr>
          <a:lstStyle/>
          <a:p>
            <a:pPr marL="0" indent="0">
              <a:buNone/>
            </a:pPr>
            <a:r>
              <a:rPr lang="es-ES" b="1" dirty="0"/>
              <a:t>Filtrado demográfico - Sistema de recomendación básico. </a:t>
            </a:r>
            <a:endParaRPr lang="es-ES" dirty="0"/>
          </a:p>
        </p:txBody>
      </p:sp>
      <p:sp>
        <p:nvSpPr>
          <p:cNvPr id="3" name="Rectángulo 2"/>
          <p:cNvSpPr/>
          <p:nvPr/>
        </p:nvSpPr>
        <p:spPr>
          <a:xfrm>
            <a:off x="6564087" y="2552698"/>
            <a:ext cx="5018313" cy="3309258"/>
          </a:xfrm>
          <a:prstGeom prst="rect">
            <a:avLst/>
          </a:prstGeom>
          <a:solidFill>
            <a:schemeClr val="accent1">
              <a:lumMod val="20000"/>
              <a:lumOff val="80000"/>
            </a:schemeClr>
          </a:solidFill>
        </p:spPr>
        <p:txBody>
          <a:bodyPr wrap="square">
            <a:spAutoFit/>
          </a:bodyPr>
          <a:lstStyle/>
          <a:p>
            <a:r>
              <a:rPr lang="es-ES" sz="2600" dirty="0"/>
              <a:t>Tras el análisis, obtenemos las 10 mejores películas según las calificaciones ponderadas de los usuarios. Se trata de una recomendación genérica, no personalizada para el usuario, ya que no dispone de un histórico de un usuario.</a:t>
            </a:r>
          </a:p>
        </p:txBody>
      </p:sp>
      <p:pic>
        <p:nvPicPr>
          <p:cNvPr id="7" name="Imagen 6" descr="C:\Users\jsolisbe\AppData\Local\Microsoft\Windows\INetCache\Content.Word\dem.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44485"/>
            <a:ext cx="5562600" cy="4125685"/>
          </a:xfrm>
          <a:prstGeom prst="rect">
            <a:avLst/>
          </a:prstGeom>
          <a:noFill/>
          <a:ln>
            <a:noFill/>
          </a:ln>
        </p:spPr>
      </p:pic>
    </p:spTree>
    <p:extLst>
      <p:ext uri="{BB962C8B-B14F-4D97-AF65-F5344CB8AC3E}">
        <p14:creationId xmlns:p14="http://schemas.microsoft.com/office/powerpoint/2010/main" val="2476404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16865"/>
            <a:ext cx="10744200" cy="1127760"/>
          </a:xfrm>
          <a:solidFill>
            <a:schemeClr val="accent4"/>
          </a:solidFill>
        </p:spPr>
        <p:txBody>
          <a:bodyPr/>
          <a:lstStyle/>
          <a:p>
            <a:pPr algn="ctr"/>
            <a:r>
              <a:rPr lang="en-GB" dirty="0"/>
              <a:t>RESULTADOS</a:t>
            </a:r>
            <a:endParaRPr lang="es-ES" dirty="0"/>
          </a:p>
        </p:txBody>
      </p:sp>
      <p:sp>
        <p:nvSpPr>
          <p:cNvPr id="4" name="Marcador de contenido 3"/>
          <p:cNvSpPr txBox="1">
            <a:spLocks noGrp="1"/>
          </p:cNvSpPr>
          <p:nvPr>
            <p:ph idx="1"/>
          </p:nvPr>
        </p:nvSpPr>
        <p:spPr>
          <a:xfrm>
            <a:off x="838200" y="1444625"/>
            <a:ext cx="10744200" cy="480131"/>
          </a:xfrm>
          <a:prstGeom prst="rect">
            <a:avLst/>
          </a:prstGeom>
          <a:solidFill>
            <a:schemeClr val="accent1">
              <a:lumMod val="20000"/>
              <a:lumOff val="80000"/>
            </a:schemeClr>
          </a:solidFill>
        </p:spPr>
        <p:txBody>
          <a:bodyPr wrap="square" rtlCol="0">
            <a:spAutoFit/>
          </a:bodyPr>
          <a:lstStyle/>
          <a:p>
            <a:pPr marL="0" indent="0">
              <a:buNone/>
            </a:pPr>
            <a:r>
              <a:rPr lang="es-ES" b="1" i="1" dirty="0"/>
              <a:t>Sistema de recomendación colaborativo</a:t>
            </a:r>
            <a:endParaRPr lang="es-ES" dirty="0"/>
          </a:p>
        </p:txBody>
      </p:sp>
      <p:sp>
        <p:nvSpPr>
          <p:cNvPr id="3" name="Rectángulo 2"/>
          <p:cNvSpPr/>
          <p:nvPr/>
        </p:nvSpPr>
        <p:spPr>
          <a:xfrm>
            <a:off x="6555377" y="2929404"/>
            <a:ext cx="4228011" cy="2092881"/>
          </a:xfrm>
          <a:prstGeom prst="rect">
            <a:avLst/>
          </a:prstGeom>
          <a:solidFill>
            <a:schemeClr val="accent1">
              <a:lumMod val="20000"/>
              <a:lumOff val="80000"/>
            </a:schemeClr>
          </a:solidFill>
        </p:spPr>
        <p:txBody>
          <a:bodyPr wrap="square">
            <a:spAutoFit/>
          </a:bodyPr>
          <a:lstStyle/>
          <a:p>
            <a:r>
              <a:rPr lang="es-ES" sz="2600" dirty="0"/>
              <a:t>Creo un objeto SVD para llamar al método de ajuste que hace que RMSE sea menor y luego se transforma en dos matrices.</a:t>
            </a:r>
          </a:p>
        </p:txBody>
      </p:sp>
      <p:pic>
        <p:nvPicPr>
          <p:cNvPr id="6" name="Imagen 5" descr="C:\Users\jsolisbe\Desktop\1.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88678"/>
            <a:ext cx="4800600" cy="4083522"/>
          </a:xfrm>
          <a:prstGeom prst="rect">
            <a:avLst/>
          </a:prstGeom>
          <a:noFill/>
          <a:ln>
            <a:noFill/>
          </a:ln>
        </p:spPr>
      </p:pic>
    </p:spTree>
    <p:extLst>
      <p:ext uri="{BB962C8B-B14F-4D97-AF65-F5344CB8AC3E}">
        <p14:creationId xmlns:p14="http://schemas.microsoft.com/office/powerpoint/2010/main" val="4070099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1" y="332581"/>
            <a:ext cx="10515600" cy="1325563"/>
          </a:xfrm>
          <a:solidFill>
            <a:schemeClr val="accent4"/>
          </a:solidFill>
        </p:spPr>
        <p:txBody>
          <a:bodyPr/>
          <a:lstStyle/>
          <a:p>
            <a:pPr algn="ctr"/>
            <a:r>
              <a:rPr lang="es-ES" b="1" dirty="0" smtClean="0"/>
              <a:t>RESULTADOS</a:t>
            </a:r>
            <a:r>
              <a:rPr lang="es-ES" dirty="0" smtClean="0"/>
              <a:t> </a:t>
            </a:r>
            <a:endParaRPr lang="es-ES" dirty="0"/>
          </a:p>
        </p:txBody>
      </p:sp>
      <p:sp>
        <p:nvSpPr>
          <p:cNvPr id="3" name="Marcador de contenido 2"/>
          <p:cNvSpPr>
            <a:spLocks noGrp="1"/>
          </p:cNvSpPr>
          <p:nvPr>
            <p:ph idx="1"/>
          </p:nvPr>
        </p:nvSpPr>
        <p:spPr>
          <a:xfrm>
            <a:off x="1066801" y="1658144"/>
            <a:ext cx="10515600" cy="4351338"/>
          </a:xfrm>
          <a:solidFill>
            <a:schemeClr val="accent1">
              <a:lumMod val="20000"/>
              <a:lumOff val="80000"/>
            </a:schemeClr>
          </a:solidFill>
        </p:spPr>
        <p:txBody>
          <a:bodyPr/>
          <a:lstStyle/>
          <a:p>
            <a:pPr marL="0" indent="0" algn="ctr">
              <a:buNone/>
            </a:pPr>
            <a:r>
              <a:rPr lang="es-ES" dirty="0" smtClean="0"/>
              <a:t>Realizamos una simulación de recomendación. Seleccionamos un usuario ('5'), y un película ('104'). </a:t>
            </a:r>
          </a:p>
          <a:p>
            <a:pPr marL="0" indent="0" algn="ctr">
              <a:buNone/>
            </a:pPr>
            <a:endParaRPr lang="es-ES" dirty="0"/>
          </a:p>
        </p:txBody>
      </p:sp>
      <p:pic>
        <p:nvPicPr>
          <p:cNvPr id="3074" name="Picture 2"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1" y="2585494"/>
            <a:ext cx="10404138" cy="872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p:cNvPicPr/>
          <p:nvPr/>
        </p:nvPicPr>
        <p:blipFill>
          <a:blip r:embed="rId4">
            <a:extLst>
              <a:ext uri="{28A0092B-C50C-407E-A947-70E740481C1C}">
                <a14:useLocalDpi xmlns:a14="http://schemas.microsoft.com/office/drawing/2010/main" val="0"/>
              </a:ext>
            </a:extLst>
          </a:blip>
          <a:srcRect/>
          <a:stretch>
            <a:fillRect/>
          </a:stretch>
        </p:blipFill>
        <p:spPr bwMode="auto">
          <a:xfrm>
            <a:off x="4615517" y="3607132"/>
            <a:ext cx="2917418" cy="1557177"/>
          </a:xfrm>
          <a:prstGeom prst="rect">
            <a:avLst/>
          </a:prstGeom>
          <a:noFill/>
          <a:ln>
            <a:noFill/>
          </a:ln>
        </p:spPr>
      </p:pic>
      <p:sp>
        <p:nvSpPr>
          <p:cNvPr id="4" name="Rectángulo 3"/>
          <p:cNvSpPr/>
          <p:nvPr/>
        </p:nvSpPr>
        <p:spPr>
          <a:xfrm>
            <a:off x="4001383" y="5258599"/>
            <a:ext cx="4145687" cy="692497"/>
          </a:xfrm>
          <a:prstGeom prst="rect">
            <a:avLst/>
          </a:prstGeom>
        </p:spPr>
        <p:txBody>
          <a:bodyPr wrap="none">
            <a:spAutoFit/>
          </a:bodyPr>
          <a:lstStyle/>
          <a:p>
            <a:pPr algn="just">
              <a:lnSpc>
                <a:spcPct val="150000"/>
              </a:lnSpc>
              <a:spcAft>
                <a:spcPts val="300"/>
              </a:spcAft>
            </a:pPr>
            <a:r>
              <a:rPr lang="es-ES" sz="2600" dirty="0">
                <a:solidFill>
                  <a:srgbClr val="000000"/>
                </a:solidFill>
                <a:ea typeface="Calibri" panose="020F0502020204030204" pitchFamily="34" charset="0"/>
              </a:rPr>
              <a:t>Predicción rating 3,8; real 4,0</a:t>
            </a:r>
            <a:endParaRPr lang="es-ES" sz="2600" dirty="0">
              <a:effectLst/>
              <a:ea typeface="Calibri" panose="020F0502020204030204" pitchFamily="34" charset="0"/>
            </a:endParaRPr>
          </a:p>
        </p:txBody>
      </p:sp>
    </p:spTree>
    <p:extLst>
      <p:ext uri="{BB962C8B-B14F-4D97-AF65-F5344CB8AC3E}">
        <p14:creationId xmlns:p14="http://schemas.microsoft.com/office/powerpoint/2010/main" val="157549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pPr algn="ctr"/>
            <a:r>
              <a:rPr lang="es-ES" dirty="0" smtClean="0"/>
              <a:t>CONCLUSIONES</a:t>
            </a:r>
            <a:endParaRPr lang="es-ES" dirty="0"/>
          </a:p>
        </p:txBody>
      </p:sp>
      <p:sp>
        <p:nvSpPr>
          <p:cNvPr id="3" name="Marcador de contenido 2"/>
          <p:cNvSpPr>
            <a:spLocks noGrp="1"/>
          </p:cNvSpPr>
          <p:nvPr>
            <p:ph idx="1"/>
          </p:nvPr>
        </p:nvSpPr>
        <p:spPr>
          <a:solidFill>
            <a:schemeClr val="accent1">
              <a:lumMod val="20000"/>
              <a:lumOff val="80000"/>
            </a:schemeClr>
          </a:solidFill>
        </p:spPr>
        <p:txBody>
          <a:bodyPr>
            <a:normAutofit/>
          </a:bodyPr>
          <a:lstStyle/>
          <a:p>
            <a:pPr marL="514350" lvl="0" indent="-514350">
              <a:buFont typeface="+mj-lt"/>
              <a:buAutoNum type="arabicPeriod"/>
            </a:pPr>
            <a:r>
              <a:rPr lang="es-ES" dirty="0"/>
              <a:t>El análisis de bases de metadatos de usuarios mediante filtros permite crear sistemas de recomendaciones tanto genéricos como individualizados.  </a:t>
            </a:r>
          </a:p>
          <a:p>
            <a:pPr marL="514350" lvl="0" indent="-514350">
              <a:buFont typeface="+mj-lt"/>
              <a:buAutoNum type="arabicPeriod"/>
            </a:pPr>
            <a:r>
              <a:rPr lang="es-ES" dirty="0"/>
              <a:t>Las recomendaciones colaborativos permiten mejorar la experiencia del usuario, frente a los genéricos que son más elementales. </a:t>
            </a:r>
          </a:p>
        </p:txBody>
      </p:sp>
    </p:spTree>
    <p:extLst>
      <p:ext uri="{BB962C8B-B14F-4D97-AF65-F5344CB8AC3E}">
        <p14:creationId xmlns:p14="http://schemas.microsoft.com/office/powerpoint/2010/main" val="2849815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9277</TotalTime>
  <Words>432</Words>
  <Application>Microsoft Office PowerPoint</Application>
  <PresentationFormat>Panorámica</PresentationFormat>
  <Paragraphs>42</Paragraphs>
  <Slides>9</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 Unicode MS</vt:lpstr>
      <vt:lpstr>Arial</vt:lpstr>
      <vt:lpstr>Calibri</vt:lpstr>
      <vt:lpstr>Calibri Light</vt:lpstr>
      <vt:lpstr>Constantia</vt:lpstr>
      <vt:lpstr>Tema de Office</vt:lpstr>
      <vt:lpstr>   Trabajo fin de Máster: SISTEMA DE RECOMENDACIÓN DE PELÍCULAS.   Jose Alberto Solís Berrús  </vt:lpstr>
      <vt:lpstr>INTRODUCCIÓN</vt:lpstr>
      <vt:lpstr>MATERIAL Y MÉTODOS</vt:lpstr>
      <vt:lpstr>RESULTADOS</vt:lpstr>
      <vt:lpstr>RESULTADOS</vt:lpstr>
      <vt:lpstr>RESULTADOS</vt:lpstr>
      <vt:lpstr>RESULTADOS</vt:lpstr>
      <vt:lpstr>RESULTADOS </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Correlación entre la endoscopia y ecografía intestinal para la evaluación de la recurrencia postquirúrgica de la enfermedad de Crohn</dc:title>
  <dc:creator>jorge yebra carmona</dc:creator>
  <cp:lastModifiedBy>Jose Alberto Solis Berrus</cp:lastModifiedBy>
  <cp:revision>55</cp:revision>
  <dcterms:created xsi:type="dcterms:W3CDTF">2019-02-25T20:50:38Z</dcterms:created>
  <dcterms:modified xsi:type="dcterms:W3CDTF">2020-01-10T22:28:24Z</dcterms:modified>
</cp:coreProperties>
</file>