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5" r:id="rId5"/>
    <p:sldId id="266" r:id="rId6"/>
    <p:sldId id="267" r:id="rId7"/>
    <p:sldId id="283" r:id="rId8"/>
    <p:sldId id="259" r:id="rId9"/>
    <p:sldId id="270" r:id="rId10"/>
    <p:sldId id="271" r:id="rId11"/>
    <p:sldId id="276" r:id="rId12"/>
    <p:sldId id="275" r:id="rId13"/>
    <p:sldId id="272" r:id="rId14"/>
    <p:sldId id="277" r:id="rId15"/>
    <p:sldId id="273" r:id="rId16"/>
    <p:sldId id="274" r:id="rId17"/>
    <p:sldId id="279" r:id="rId18"/>
    <p:sldId id="288" r:id="rId19"/>
    <p:sldId id="282" r:id="rId20"/>
    <p:sldId id="280" r:id="rId21"/>
    <p:sldId id="286" r:id="rId22"/>
    <p:sldId id="287" r:id="rId23"/>
    <p:sldId id="278" r:id="rId24"/>
    <p:sldId id="289" r:id="rId25"/>
    <p:sldId id="285" r:id="rId2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/>
    <p:restoredTop sz="77732"/>
  </p:normalViewPr>
  <p:slideViewPr>
    <p:cSldViewPr snapToGrid="0" snapToObjects="1">
      <p:cViewPr varScale="1">
        <p:scale>
          <a:sx n="80" d="100"/>
          <a:sy n="80" d="100"/>
        </p:scale>
        <p:origin x="1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4B6C7-9D55-EB46-9F8B-2B3C6ADD3345}" type="datetimeFigureOut">
              <a:t>12.07.21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B86D6-A274-CA4F-B946-BC225CC4790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016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cardiopatía isquémica -&gt; enfermedades coronarias	(16%)</a:t>
            </a:r>
          </a:p>
          <a:p>
            <a:pPr marL="171450" indent="-171450">
              <a:buFontTx/>
              <a:buChar char="-"/>
            </a:pPr>
            <a:r>
              <a:rPr lang="en-GB"/>
              <a:t>Y no solo eso, cada vez hay más muertes por esto</a:t>
            </a:r>
          </a:p>
          <a:p>
            <a:pPr marL="171450" indent="-171450">
              <a:buFontTx/>
              <a:buChar char="-"/>
            </a:pPr>
            <a:endParaRPr lang="en-GB"/>
          </a:p>
          <a:p>
            <a:r>
              <a:rPr lang="en-DE"/>
              <a:t>Infarto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86D6-A274-CA4F-B946-BC225CC4790B}" type="slidenum">
              <a:rPr lang="en-DE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3832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Y estos fueron los resultados.</a:t>
            </a:r>
          </a:p>
          <a:p>
            <a:endParaRPr lang="en-DE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/>
              <a:t>La precisión es bastante más baja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/>
              <a:t>Pero me detecta unos cuantos positivos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86D6-A274-CA4F-B946-BC225CC4790B}" type="slidenum"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4435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Y estos fueron los resultados.</a:t>
            </a:r>
          </a:p>
          <a:p>
            <a:endParaRPr lang="en-DE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/>
              <a:t>De hecho, me está pillando más del 80% de los positivos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86D6-A274-CA4F-B946-BC225CC4790B}" type="slidenum"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4697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Y estos fueron los resultados.</a:t>
            </a:r>
          </a:p>
          <a:p>
            <a:endParaRPr lang="en-DE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/>
              <a:t>Sin embargo, esto tiene un coste: de los positivos predichos, más de un 75% son falsos positivos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DE"/>
          </a:p>
          <a:p>
            <a:pPr marL="0" indent="0">
              <a:buFont typeface="Arial" panose="020B0604020202020204" pitchFamily="34" charset="0"/>
              <a:buNone/>
            </a:pPr>
            <a:r>
              <a:rPr lang="en-DE"/>
              <a:t>En este contexto, ya que estamos hablando de salud, yo preferí pasarme de largo, generando más falsos positivos, a quedarme corto y generar más falsos negativos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DE"/>
          </a:p>
          <a:p>
            <a:pPr marL="0" indent="0">
              <a:buFont typeface="Arial" panose="020B0604020202020204" pitchFamily="34" charset="0"/>
              <a:buNone/>
            </a:pPr>
            <a:r>
              <a:rPr lang="en-DE"/>
              <a:t>STREAMLIT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86D6-A274-CA4F-B946-BC225CC4790B}" type="slidenum"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5932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El objetivo es seguir en esta línea para tratar de desarrollar una herramienta que esté lo más afinada posible. Pasos a explorar serían:</a:t>
            </a:r>
          </a:p>
          <a:p>
            <a:endParaRPr lang="en-DE"/>
          </a:p>
          <a:p>
            <a:pPr marL="228600" indent="-228600">
              <a:buAutoNum type="arabicPeriod"/>
            </a:pPr>
            <a:r>
              <a:rPr lang="en-DE"/>
              <a:t>Buscar mejor métodos para recolectar los datos (muchos NaNs en variables independientes)</a:t>
            </a:r>
          </a:p>
          <a:p>
            <a:pPr marL="228600" indent="-228600">
              <a:buAutoNum type="arabicPeriod"/>
            </a:pPr>
            <a:r>
              <a:rPr lang="en-DE"/>
              <a:t>Incluir a más personas que padezcan de estas enfermedades</a:t>
            </a:r>
          </a:p>
          <a:p>
            <a:pPr marL="228600" indent="-228600">
              <a:buAutoNum type="arabicPeriod"/>
            </a:pPr>
            <a:r>
              <a:rPr lang="en-DE"/>
              <a:t>Probar otras técnicas de tratamiento de datos desbalamceados, como customizar la función de coste</a:t>
            </a:r>
          </a:p>
          <a:p>
            <a:pPr marL="228600" indent="-228600">
              <a:buAutoNum type="arabicPeriod"/>
            </a:pP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86D6-A274-CA4F-B946-BC225CC4790B}" type="slidenum">
              <a:rPr lang="en-DE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7963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Como dicen en datascience: “garbage in, garbage out”</a:t>
            </a:r>
          </a:p>
          <a:p>
            <a:endParaRPr lang="en-DE"/>
          </a:p>
          <a:p>
            <a:r>
              <a:rPr lang="en-DE"/>
              <a:t>Por mucho ejercicio que hagamos, por muy limpios y pulcros que seamos, si le metemos basura a nuestro cuerpo, basura es lo que nos va a devolver en algún punto.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86D6-A274-CA4F-B946-BC225CC4790B}" type="slidenum">
              <a:rPr lang="en-DE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3019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Al final ser un superhumano es muchas veces cuestión de decisiones</a:t>
            </a:r>
          </a:p>
          <a:p>
            <a:endParaRPr lang="en-D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/>
              <a:t>Este trabajo se lo quería dedicar a Clara, porque como diría “pues me apatece aplaudirla”</a:t>
            </a:r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86D6-A274-CA4F-B946-BC225CC4790B}" type="slidenum">
              <a:rPr lang="en-DE"/>
              <a:t>25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0234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NAHNES -&gt; National Health And Nutrition Examination Survey</a:t>
            </a:r>
          </a:p>
          <a:p>
            <a:endParaRPr lang="en-DE"/>
          </a:p>
          <a:p>
            <a:pPr marL="171450" indent="-171450">
              <a:buFontTx/>
              <a:buChar char="-"/>
            </a:pPr>
            <a:r>
              <a:rPr lang="en-DE"/>
              <a:t>National Center for Health Statistics</a:t>
            </a:r>
          </a:p>
          <a:p>
            <a:pPr marL="171450" indent="-171450">
              <a:buFontTx/>
              <a:buChar char="-"/>
            </a:pPr>
            <a:r>
              <a:rPr lang="en-DE"/>
              <a:t>Center for Disease Control and Prevention (USA)</a:t>
            </a:r>
          </a:p>
          <a:p>
            <a:pPr marL="171450" indent="-171450">
              <a:buFontTx/>
              <a:buChar char="-"/>
            </a:pPr>
            <a:endParaRPr lang="en-DE"/>
          </a:p>
          <a:p>
            <a:pPr marL="0" indent="0">
              <a:buFontTx/>
              <a:buNone/>
            </a:pPr>
            <a:r>
              <a:rPr lang="en-DE"/>
              <a:t>Datos compuestos por:</a:t>
            </a:r>
          </a:p>
          <a:p>
            <a:pPr marL="171450" indent="-171450">
              <a:buFontTx/>
              <a:buChar char="-"/>
            </a:pPr>
            <a:r>
              <a:rPr lang="en-DE"/>
              <a:t>Demographics</a:t>
            </a:r>
          </a:p>
          <a:p>
            <a:pPr marL="171450" indent="-171450">
              <a:buFontTx/>
              <a:buChar char="-"/>
            </a:pPr>
            <a:r>
              <a:rPr lang="en-DE"/>
              <a:t>Dietary</a:t>
            </a:r>
          </a:p>
          <a:p>
            <a:pPr marL="171450" indent="-171450">
              <a:buFontTx/>
              <a:buChar char="-"/>
            </a:pPr>
            <a:r>
              <a:rPr lang="en-DE"/>
              <a:t>Examination</a:t>
            </a:r>
          </a:p>
          <a:p>
            <a:pPr marL="171450" indent="-171450">
              <a:buFontTx/>
              <a:buChar char="-"/>
            </a:pPr>
            <a:r>
              <a:rPr lang="en-DE"/>
              <a:t>Laboratory</a:t>
            </a:r>
          </a:p>
          <a:p>
            <a:pPr marL="171450" indent="-171450">
              <a:buFontTx/>
              <a:buChar char="-"/>
            </a:pPr>
            <a:r>
              <a:rPr lang="en-DE"/>
              <a:t>Questionnaire</a:t>
            </a:r>
          </a:p>
          <a:p>
            <a:pPr marL="171450" indent="-171450">
              <a:buFontTx/>
              <a:buChar char="-"/>
            </a:pPr>
            <a:endParaRPr lang="en-DE"/>
          </a:p>
          <a:p>
            <a:pPr marL="0" indent="0">
              <a:buFontTx/>
              <a:buNone/>
            </a:pP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86D6-A274-CA4F-B946-BC225CC4790B}" type="slidenum">
              <a:rPr lang="en-DE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381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Años de los datos:</a:t>
            </a:r>
          </a:p>
          <a:p>
            <a:endParaRPr lang="en-DE"/>
          </a:p>
          <a:p>
            <a:pPr marL="171450" indent="-171450">
              <a:buFontTx/>
              <a:buChar char="-"/>
            </a:pPr>
            <a:r>
              <a:rPr lang="en-DE"/>
              <a:t>2017 – 2018</a:t>
            </a:r>
          </a:p>
          <a:p>
            <a:pPr marL="171450" indent="-171450">
              <a:buFontTx/>
              <a:buChar char="-"/>
            </a:pPr>
            <a:r>
              <a:rPr lang="en-DE"/>
              <a:t>2015 – 2016</a:t>
            </a:r>
          </a:p>
          <a:p>
            <a:pPr marL="171450" indent="-171450">
              <a:buFontTx/>
              <a:buChar char="-"/>
            </a:pPr>
            <a:r>
              <a:rPr lang="en-DE"/>
              <a:t>2013 – 2014</a:t>
            </a:r>
          </a:p>
          <a:p>
            <a:pPr marL="0" indent="0">
              <a:buFontTx/>
              <a:buNone/>
            </a:pPr>
            <a:endParaRPr lang="en-DE"/>
          </a:p>
          <a:p>
            <a:pPr marL="0" indent="0">
              <a:buFontTx/>
              <a:buNone/>
            </a:pPr>
            <a:r>
              <a:rPr lang="en-DE"/>
              <a:t>No cogí más años el cuestionario ha evolucionado con los años, y antes de eso no se incluían datos sobre dieta (entre otros)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86D6-A274-CA4F-B946-BC225CC4790B}" type="slidenum">
              <a:rPr lang="en-DE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627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86D6-A274-CA4F-B946-BC225CC4790B}" type="slidenum">
              <a:rPr lang="en-DE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5866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¿Por qué oversampling?</a:t>
            </a:r>
          </a:p>
          <a:p>
            <a:r>
              <a:rPr lang="en-DE"/>
              <a:t>- No perdemos datos, sino que los ganamos (como en data augmentation) </a:t>
            </a:r>
            <a:r>
              <a:rPr lang="en-DE">
                <a:sym typeface="Wingdings" pitchFamily="2" charset="2"/>
              </a:rPr>
              <a:t> Más datos</a:t>
            </a:r>
            <a:endParaRPr lang="en-DE"/>
          </a:p>
          <a:p>
            <a:pPr marL="171450" indent="-171450">
              <a:buFontTx/>
              <a:buChar char="-"/>
            </a:pPr>
            <a:r>
              <a:rPr lang="en-DE"/>
              <a:t>La intuición matemática es más clara respecto de ajustar la función de coste por ejemplo y no varía entre modelos</a:t>
            </a:r>
          </a:p>
          <a:p>
            <a:pPr marL="171450" indent="-171450">
              <a:buFontTx/>
              <a:buChar char="-"/>
            </a:pPr>
            <a:r>
              <a:rPr lang="en-DE"/>
              <a:t>He visto que es un método utilizado frecuentemente en este tipo de problemas con datos desbalanceados, como detección de cancer o fraude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86D6-A274-CA4F-B946-BC225CC4790B}" type="slidenum"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569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Este tío se va a inventar los datos? NO</a:t>
            </a:r>
          </a:p>
          <a:p>
            <a:endParaRPr lang="en-DE"/>
          </a:p>
          <a:p>
            <a:endParaRPr lang="en-D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/>
              <a:t>Voy a utilizar una herramienta llamada SMOTE (</a:t>
            </a:r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Synthetic Minority Over-sampling Technique</a:t>
            </a:r>
            <a:r>
              <a:rPr lang="en-DE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E"/>
          </a:p>
          <a:p>
            <a:pPr marL="171450" indent="-171450">
              <a:buFontTx/>
              <a:buChar char="-"/>
            </a:pPr>
            <a:r>
              <a:rPr lang="en-DE"/>
              <a:t>Pertence a la librería de imbalance-learn de los creadores de sklearn</a:t>
            </a:r>
          </a:p>
          <a:p>
            <a:pPr marL="171450" indent="-171450">
              <a:buFontTx/>
              <a:buChar char="-"/>
            </a:pPr>
            <a:r>
              <a:rPr lang="en-DE"/>
              <a:t>Funcion similar al model KNN </a:t>
            </a:r>
            <a:r>
              <a:rPr lang="en-DE">
                <a:sym typeface="Wingdings" pitchFamily="2" charset="2"/>
              </a:rPr>
              <a:t> a través de observaciones cercanas o vecinas, va creando “puntos intermedios”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86D6-A274-CA4F-B946-BC225CC4790B}" type="slidenum">
              <a:rPr lang="en-DE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7418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Estos datos no son de mi modelo, escalas, etc… no son importantes</a:t>
            </a:r>
          </a:p>
          <a:p>
            <a:endParaRPr lang="en-DE"/>
          </a:p>
          <a:p>
            <a:r>
              <a:rPr lang="en-DE"/>
              <a:t>En el ejemplo vemos que los ptos rojos/naranjas son minoría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86D6-A274-CA4F-B946-BC225CC4790B}" type="slidenum"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0771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SMOTE lo que va a hacer es generar puntos entre vecinos de la misma clase</a:t>
            </a:r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86D6-A274-CA4F-B946-BC225CC4790B}" type="slidenum"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3490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Una vez preparados los datos, probé varios modelos:</a:t>
            </a:r>
          </a:p>
          <a:p>
            <a:pPr marL="171450" indent="-171450">
              <a:buFontTx/>
              <a:buChar char="-"/>
            </a:pPr>
            <a:r>
              <a:rPr lang="en-DE"/>
              <a:t>LogisticRegression</a:t>
            </a:r>
          </a:p>
          <a:p>
            <a:pPr marL="171450" indent="-171450">
              <a:buFontTx/>
              <a:buChar char="-"/>
            </a:pPr>
            <a:r>
              <a:rPr lang="en-DE"/>
              <a:t>RandomForest</a:t>
            </a:r>
          </a:p>
          <a:p>
            <a:pPr marL="171450" indent="-171450">
              <a:buFontTx/>
              <a:buChar char="-"/>
            </a:pPr>
            <a:r>
              <a:rPr lang="en-DE"/>
              <a:t>K</a:t>
            </a:r>
            <a:r>
              <a:rPr lang="en-GB"/>
              <a:t>n</a:t>
            </a:r>
            <a:r>
              <a:rPr lang="en-DE"/>
              <a:t>eighbors</a:t>
            </a:r>
          </a:p>
          <a:p>
            <a:pPr marL="171450" indent="-171450">
              <a:buFontTx/>
              <a:buChar char="-"/>
            </a:pPr>
            <a:r>
              <a:rPr lang="en-DE"/>
              <a:t>Neural Network</a:t>
            </a:r>
          </a:p>
          <a:p>
            <a:pPr marL="0" indent="0">
              <a:buFontTx/>
              <a:buNone/>
            </a:pPr>
            <a:endParaRPr lang="en-DE"/>
          </a:p>
          <a:p>
            <a:pPr marL="0" indent="0">
              <a:buFontTx/>
              <a:buNone/>
            </a:pPr>
            <a:r>
              <a:rPr lang="en-DE"/>
              <a:t>Todos los modelos me daban una precisión bastante alta antes de balancear los datos, pero no me pillaban ni un solo positivo. Después de hacer la transformación y ver los datos, el modelo que más me gustó fue LogisticRegression.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86D6-A274-CA4F-B946-BC225CC4790B}" type="slidenum">
              <a:rPr lang="en-DE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346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74B5-8CF2-C847-8143-DA273B75D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41E02-726C-1944-A008-DC9D8B52D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31E56-F71A-1647-81EA-3E8B58BC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A34-8E87-6844-AC88-10E7AC87A6F4}" type="datetimeFigureOut">
              <a:t>12.07.21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2C44A-4318-664A-B6FF-C3285785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7A0DF-8D84-1B4F-B84D-5CF0531C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0C55-A1FE-FA4F-92A7-B02689639F24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445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88FE-0C93-D948-8174-AABE36AE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A6F2C-CBAB-3143-B89A-3C0F3D14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9B9BA-C374-9F44-95A1-33F602BA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A34-8E87-6844-AC88-10E7AC87A6F4}" type="datetimeFigureOut">
              <a:t>12.07.21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ACF3-345C-0040-AA62-1EE12877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A8017-FC4E-F140-A2A3-121FC10D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0C55-A1FE-FA4F-92A7-B02689639F24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945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A03B4-F76A-A244-AB2B-9078B2057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F6614-FD37-8A46-B535-D48129B85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784C9-46C5-1244-9990-4912E936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A34-8E87-6844-AC88-10E7AC87A6F4}" type="datetimeFigureOut">
              <a:t>12.07.21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AA7E3-3190-6745-9DD3-04613092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63F6C-6080-BA45-8E22-7185149B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0C55-A1FE-FA4F-92A7-B02689639F24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77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3926-067D-9F4C-8E09-77ABC01D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AD1F9-F97E-EF45-9EF3-04A010B64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6918-1721-D949-8C41-C6446CB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A34-8E87-6844-AC88-10E7AC87A6F4}" type="datetimeFigureOut">
              <a:t>12.07.21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DB85B-5EA1-6C4A-93A2-52B8F7CA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006A4-6263-0F40-8E4C-746B4DE2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0C55-A1FE-FA4F-92A7-B02689639F24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087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ACBF-CD24-A849-A94D-5FBF4D32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32268-FA58-8F4A-988E-0280988FE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C88E8-9358-8142-96AD-31258EB7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A34-8E87-6844-AC88-10E7AC87A6F4}" type="datetimeFigureOut">
              <a:t>12.07.21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ACE9-4A00-F542-BF0F-73CD93D6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18A92-0625-1D4C-9DDD-8916FCDF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0C55-A1FE-FA4F-92A7-B02689639F24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111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9530-0B94-1D4C-8B4C-A7F5529A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3510C-D5ED-7C46-A1B7-62F77BE3C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E67AB-C2D9-1541-B48F-E2AB7E518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99B64-DC0A-A545-9B1E-14177ECA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A34-8E87-6844-AC88-10E7AC87A6F4}" type="datetimeFigureOut">
              <a:t>12.07.21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A0612-646A-1C49-BD4F-96A034F5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8E348-E498-A348-84CB-AF5026B0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0C55-A1FE-FA4F-92A7-B02689639F24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06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5716-5CE3-9A46-8DB3-0BF74DE5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EC425-76DC-F44D-B45E-FC660F37B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F3A83-F5CD-F145-9570-107C5CF6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66E10-B7B6-7941-85D9-65C4C0111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359DF-E951-C246-8BB1-F5236F3B0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A0542-8CA0-104C-BD08-71618D56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A34-8E87-6844-AC88-10E7AC87A6F4}" type="datetimeFigureOut">
              <a:t>12.07.21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65DC4-77BD-4040-B8A2-D146E68F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EDC10-23CE-E141-A39F-25A2FBCA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0C55-A1FE-FA4F-92A7-B02689639F24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168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1FA9-FF53-2F40-BF51-2D0313CF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3D354-B4A2-CD44-B909-05785913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A34-8E87-6844-AC88-10E7AC87A6F4}" type="datetimeFigureOut">
              <a:t>12.07.21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9B44A-BA08-3D44-869C-A1EFEB1D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797BA-BEEC-4C4C-9ACE-48BC25B9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0C55-A1FE-FA4F-92A7-B02689639F24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536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AD11B-F295-D94B-84E0-23A52A04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A34-8E87-6844-AC88-10E7AC87A6F4}" type="datetimeFigureOut">
              <a:t>12.07.21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53FF7-CBA2-4D4C-A65E-1304433D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46C8F-2AE7-7242-B31F-DC358A9C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0C55-A1FE-FA4F-92A7-B02689639F24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676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C58D-D2B9-0A4E-AC71-CF1A5AEB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DD36-6461-0849-957F-245755E7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6B917-F43B-674A-A79A-CA3493D7C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8049E-BBE4-C04F-B537-4E53C86E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A34-8E87-6844-AC88-10E7AC87A6F4}" type="datetimeFigureOut">
              <a:t>12.07.21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5961B-FBFD-C84F-B9B5-3BAE54EA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B957C-BAB5-DB45-8914-A4533740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0C55-A1FE-FA4F-92A7-B02689639F24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607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332D-262A-254F-918B-CECF2464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33C6E-C2D9-2045-BF52-368DFBFA6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48851-384F-B840-A8BC-A99625310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EA3B2-3FF3-CD47-9A6E-309D6FCE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A34-8E87-6844-AC88-10E7AC87A6F4}" type="datetimeFigureOut">
              <a:t>12.07.21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1F8F1-7832-294C-954D-C800C70A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01591-08E5-BC44-A880-2DD06B88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0C55-A1FE-FA4F-92A7-B02689639F24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49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13F3F-6675-8142-87A5-2E02838A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C5E58-9D3A-6342-9AFF-AC9ACFF83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369EE-5A34-7740-9588-247DFA831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1A34-8E87-6844-AC88-10E7AC87A6F4}" type="datetimeFigureOut">
              <a:t>12.07.21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3ABA-B622-F241-8689-5C37CAC8D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8CD9C-82B3-F443-864C-52B311143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00C55-A1FE-FA4F-92A7-B02689639F24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440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n.cdc.gov/nchs/nhanes/continuousnhanes/default.aspx?BeginYear=201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n.cdc.gov/nchs/nhanes/continuousnhanes/default.aspx?BeginYear=201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n.cdc.gov/nchs/nhanes/continuousnhanes/default.aspx?BeginYear=201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analytics-vidhya/balance-your-data-using-smote-98e4d79fcdd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balance-your-data-using-smote-98e4d79fcdd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o.int/news-room/fact-sheets/detail/the-top-10-causes-of-deat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e.es/infografias/infografia_causas_muerte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0A8A-A1E2-6B44-A711-3949B176E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/>
              <a:t>Jonathan Suárez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AC1EA-5B7F-054C-B217-47EEC1C01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>
                <a:solidFill>
                  <a:schemeClr val="bg1">
                    <a:lumMod val="50000"/>
                  </a:schemeClr>
                </a:solidFill>
              </a:rPr>
              <a:t>Jonhy para los amigos</a:t>
            </a:r>
          </a:p>
        </p:txBody>
      </p:sp>
    </p:spTree>
    <p:extLst>
      <p:ext uri="{BB962C8B-B14F-4D97-AF65-F5344CB8AC3E}">
        <p14:creationId xmlns:p14="http://schemas.microsoft.com/office/powerpoint/2010/main" val="420426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AF2773-A8D5-AC41-87D9-457A7557599B}"/>
              </a:ext>
            </a:extLst>
          </p:cNvPr>
          <p:cNvSpPr txBox="1"/>
          <p:nvPr/>
        </p:nvSpPr>
        <p:spPr>
          <a:xfrm>
            <a:off x="4585446" y="1362635"/>
            <a:ext cx="3021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>
                <a:hlinkClick r:id="rId3"/>
              </a:rPr>
              <a:t>NAHNES</a:t>
            </a:r>
            <a:endParaRPr lang="en-DE" sz="280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1F4FF444-9A1E-4C4B-A671-8FA6CA06EBE4}"/>
              </a:ext>
            </a:extLst>
          </p:cNvPr>
          <p:cNvSpPr/>
          <p:nvPr/>
        </p:nvSpPr>
        <p:spPr>
          <a:xfrm>
            <a:off x="5813610" y="2042930"/>
            <a:ext cx="564779" cy="8129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B81D2-6C55-FE40-9729-B38802B6F344}"/>
              </a:ext>
            </a:extLst>
          </p:cNvPr>
          <p:cNvSpPr txBox="1"/>
          <p:nvPr/>
        </p:nvSpPr>
        <p:spPr>
          <a:xfrm>
            <a:off x="5017714" y="3008236"/>
            <a:ext cx="215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DE"/>
              <a:t>Small dataset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/>
              <a:t>Few positives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9AF81D-95B0-1D40-B5C1-8D14991E32CD}"/>
              </a:ext>
            </a:extLst>
          </p:cNvPr>
          <p:cNvSpPr txBox="1"/>
          <p:nvPr/>
        </p:nvSpPr>
        <p:spPr>
          <a:xfrm>
            <a:off x="7298108" y="3146735"/>
            <a:ext cx="224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8.000 -&gt; 5% positives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EB00F-A23D-D04D-B163-0B10D81C129A}"/>
              </a:ext>
            </a:extLst>
          </p:cNvPr>
          <p:cNvSpPr txBox="1"/>
          <p:nvPr/>
        </p:nvSpPr>
        <p:spPr>
          <a:xfrm>
            <a:off x="410198" y="307596"/>
            <a:ext cx="737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/>
              <a:t>Data – Source &amp; Wrangling</a:t>
            </a:r>
            <a:endParaRPr lang="en-DE" sz="3600" b="1"/>
          </a:p>
        </p:txBody>
      </p:sp>
    </p:spTree>
    <p:extLst>
      <p:ext uri="{BB962C8B-B14F-4D97-AF65-F5344CB8AC3E}">
        <p14:creationId xmlns:p14="http://schemas.microsoft.com/office/powerpoint/2010/main" val="289177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AF2773-A8D5-AC41-87D9-457A7557599B}"/>
              </a:ext>
            </a:extLst>
          </p:cNvPr>
          <p:cNvSpPr txBox="1"/>
          <p:nvPr/>
        </p:nvSpPr>
        <p:spPr>
          <a:xfrm>
            <a:off x="4585446" y="1362635"/>
            <a:ext cx="3021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>
                <a:hlinkClick r:id="rId3"/>
              </a:rPr>
              <a:t>NAHNES</a:t>
            </a:r>
            <a:endParaRPr lang="en-DE" sz="280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1F4FF444-9A1E-4C4B-A671-8FA6CA06EBE4}"/>
              </a:ext>
            </a:extLst>
          </p:cNvPr>
          <p:cNvSpPr/>
          <p:nvPr/>
        </p:nvSpPr>
        <p:spPr>
          <a:xfrm>
            <a:off x="5813610" y="2042930"/>
            <a:ext cx="564779" cy="8129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B81D2-6C55-FE40-9729-B38802B6F344}"/>
              </a:ext>
            </a:extLst>
          </p:cNvPr>
          <p:cNvSpPr txBox="1"/>
          <p:nvPr/>
        </p:nvSpPr>
        <p:spPr>
          <a:xfrm>
            <a:off x="5017714" y="3008236"/>
            <a:ext cx="215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DE"/>
              <a:t>Small dataset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/>
              <a:t>Few positives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EF10C14-65FF-F74D-9EC2-042BBB5ABEDE}"/>
              </a:ext>
            </a:extLst>
          </p:cNvPr>
          <p:cNvSpPr/>
          <p:nvPr/>
        </p:nvSpPr>
        <p:spPr>
          <a:xfrm rot="2901870">
            <a:off x="5330909" y="3714857"/>
            <a:ext cx="430306" cy="839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A732F246-9992-A640-8573-29AA5BBEFC27}"/>
              </a:ext>
            </a:extLst>
          </p:cNvPr>
          <p:cNvSpPr/>
          <p:nvPr/>
        </p:nvSpPr>
        <p:spPr>
          <a:xfrm rot="18698130" flipH="1">
            <a:off x="6409192" y="3714857"/>
            <a:ext cx="430306" cy="839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15DCCC-BEAC-CE48-86D3-618F380D5292}"/>
              </a:ext>
            </a:extLst>
          </p:cNvPr>
          <p:cNvSpPr/>
          <p:nvPr/>
        </p:nvSpPr>
        <p:spPr>
          <a:xfrm>
            <a:off x="3657600" y="4249271"/>
            <a:ext cx="1360114" cy="932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More data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D887CF-3855-8B4B-A9E7-F4673260B7B2}"/>
              </a:ext>
            </a:extLst>
          </p:cNvPr>
          <p:cNvSpPr/>
          <p:nvPr/>
        </p:nvSpPr>
        <p:spPr>
          <a:xfrm>
            <a:off x="7109011" y="4249271"/>
            <a:ext cx="1479511" cy="932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Group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0F948-7F83-9C4A-9903-713045D143E5}"/>
              </a:ext>
            </a:extLst>
          </p:cNvPr>
          <p:cNvSpPr txBox="1"/>
          <p:nvPr/>
        </p:nvSpPr>
        <p:spPr>
          <a:xfrm>
            <a:off x="410198" y="307596"/>
            <a:ext cx="737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/>
              <a:t>Data – Source &amp; Wrangling</a:t>
            </a:r>
            <a:endParaRPr lang="en-DE" sz="3600" b="1"/>
          </a:p>
        </p:txBody>
      </p:sp>
    </p:spTree>
    <p:extLst>
      <p:ext uri="{BB962C8B-B14F-4D97-AF65-F5344CB8AC3E}">
        <p14:creationId xmlns:p14="http://schemas.microsoft.com/office/powerpoint/2010/main" val="243655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AF2773-A8D5-AC41-87D9-457A7557599B}"/>
              </a:ext>
            </a:extLst>
          </p:cNvPr>
          <p:cNvSpPr txBox="1"/>
          <p:nvPr/>
        </p:nvSpPr>
        <p:spPr>
          <a:xfrm>
            <a:off x="4585446" y="1362635"/>
            <a:ext cx="3021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>
                <a:hlinkClick r:id="rId3"/>
              </a:rPr>
              <a:t>NAHNES</a:t>
            </a:r>
            <a:endParaRPr lang="en-DE" sz="280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1F4FF444-9A1E-4C4B-A671-8FA6CA06EBE4}"/>
              </a:ext>
            </a:extLst>
          </p:cNvPr>
          <p:cNvSpPr/>
          <p:nvPr/>
        </p:nvSpPr>
        <p:spPr>
          <a:xfrm>
            <a:off x="5813610" y="2042930"/>
            <a:ext cx="564779" cy="8129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B81D2-6C55-FE40-9729-B38802B6F344}"/>
              </a:ext>
            </a:extLst>
          </p:cNvPr>
          <p:cNvSpPr txBox="1"/>
          <p:nvPr/>
        </p:nvSpPr>
        <p:spPr>
          <a:xfrm>
            <a:off x="5017714" y="3008236"/>
            <a:ext cx="215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DE"/>
              <a:t>Small dataset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/>
              <a:t>Few positives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EF10C14-65FF-F74D-9EC2-042BBB5ABEDE}"/>
              </a:ext>
            </a:extLst>
          </p:cNvPr>
          <p:cNvSpPr/>
          <p:nvPr/>
        </p:nvSpPr>
        <p:spPr>
          <a:xfrm rot="2901870">
            <a:off x="5330909" y="3714857"/>
            <a:ext cx="430306" cy="839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A732F246-9992-A640-8573-29AA5BBEFC27}"/>
              </a:ext>
            </a:extLst>
          </p:cNvPr>
          <p:cNvSpPr/>
          <p:nvPr/>
        </p:nvSpPr>
        <p:spPr>
          <a:xfrm rot="18698130" flipH="1">
            <a:off x="6409192" y="3714857"/>
            <a:ext cx="430306" cy="839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15DCCC-BEAC-CE48-86D3-618F380D5292}"/>
              </a:ext>
            </a:extLst>
          </p:cNvPr>
          <p:cNvSpPr/>
          <p:nvPr/>
        </p:nvSpPr>
        <p:spPr>
          <a:xfrm>
            <a:off x="3657600" y="4249271"/>
            <a:ext cx="1360114" cy="932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More data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D887CF-3855-8B4B-A9E7-F4673260B7B2}"/>
              </a:ext>
            </a:extLst>
          </p:cNvPr>
          <p:cNvSpPr/>
          <p:nvPr/>
        </p:nvSpPr>
        <p:spPr>
          <a:xfrm>
            <a:off x="7109011" y="4249271"/>
            <a:ext cx="1479511" cy="932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Group variables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A349E2-C4CD-C74E-B460-F8FBD9A661DB}"/>
              </a:ext>
            </a:extLst>
          </p:cNvPr>
          <p:cNvSpPr txBox="1"/>
          <p:nvPr/>
        </p:nvSpPr>
        <p:spPr>
          <a:xfrm>
            <a:off x="3936437" y="5406972"/>
            <a:ext cx="86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24.000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A04D8E-68D5-0B45-BD06-6AC81246F213}"/>
              </a:ext>
            </a:extLst>
          </p:cNvPr>
          <p:cNvSpPr txBox="1"/>
          <p:nvPr/>
        </p:nvSpPr>
        <p:spPr>
          <a:xfrm>
            <a:off x="7491488" y="5381334"/>
            <a:ext cx="86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8.4%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ED358-49CB-2E4C-9B64-E9CF8BC024DA}"/>
              </a:ext>
            </a:extLst>
          </p:cNvPr>
          <p:cNvSpPr txBox="1"/>
          <p:nvPr/>
        </p:nvSpPr>
        <p:spPr>
          <a:xfrm>
            <a:off x="410198" y="307596"/>
            <a:ext cx="737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/>
              <a:t>Data – Source &amp; Wrangling</a:t>
            </a:r>
            <a:endParaRPr lang="en-DE" sz="3600" b="1"/>
          </a:p>
        </p:txBody>
      </p:sp>
    </p:spTree>
    <p:extLst>
      <p:ext uri="{BB962C8B-B14F-4D97-AF65-F5344CB8AC3E}">
        <p14:creationId xmlns:p14="http://schemas.microsoft.com/office/powerpoint/2010/main" val="144246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dicting the improbable, part 1: The imbalanced data problem -  Datascience.aero">
            <a:extLst>
              <a:ext uri="{FF2B5EF4-FFF2-40B4-BE49-F238E27FC236}">
                <a16:creationId xmlns:a16="http://schemas.microsoft.com/office/drawing/2014/main" id="{47CC45E2-F39D-3049-8DA0-F3528AD2A4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1" b="13464"/>
          <a:stretch/>
        </p:blipFill>
        <p:spPr bwMode="auto">
          <a:xfrm>
            <a:off x="798418" y="2013176"/>
            <a:ext cx="5369299" cy="261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C11CF1-0A37-AA49-AAF6-A1E268BDF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196" y="955850"/>
            <a:ext cx="4956779" cy="49463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563545-B962-AB43-9985-70D02D4007AA}"/>
              </a:ext>
            </a:extLst>
          </p:cNvPr>
          <p:cNvSpPr/>
          <p:nvPr/>
        </p:nvSpPr>
        <p:spPr>
          <a:xfrm>
            <a:off x="6887196" y="5023058"/>
            <a:ext cx="4956779" cy="87909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3137B-C4B5-BF44-83AD-0387ED0D523A}"/>
              </a:ext>
            </a:extLst>
          </p:cNvPr>
          <p:cNvSpPr txBox="1"/>
          <p:nvPr/>
        </p:nvSpPr>
        <p:spPr>
          <a:xfrm>
            <a:off x="410198" y="307596"/>
            <a:ext cx="737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/>
              <a:t>Still quite some imbalance…</a:t>
            </a:r>
            <a:endParaRPr lang="en-DE" sz="3600" b="1"/>
          </a:p>
        </p:txBody>
      </p:sp>
    </p:spTree>
    <p:extLst>
      <p:ext uri="{BB962C8B-B14F-4D97-AF65-F5344CB8AC3E}">
        <p14:creationId xmlns:p14="http://schemas.microsoft.com/office/powerpoint/2010/main" val="182164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dicting the improbable, part 1: The imbalanced data problem -  Datascience.aero">
            <a:extLst>
              <a:ext uri="{FF2B5EF4-FFF2-40B4-BE49-F238E27FC236}">
                <a16:creationId xmlns:a16="http://schemas.microsoft.com/office/drawing/2014/main" id="{47CC45E2-F39D-3049-8DA0-F3528AD2A4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1" b="13464"/>
          <a:stretch/>
        </p:blipFill>
        <p:spPr bwMode="auto">
          <a:xfrm>
            <a:off x="798418" y="2013176"/>
            <a:ext cx="5369299" cy="261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510746E-1F97-E342-877F-0B580D31C568}"/>
              </a:ext>
            </a:extLst>
          </p:cNvPr>
          <p:cNvSpPr/>
          <p:nvPr/>
        </p:nvSpPr>
        <p:spPr>
          <a:xfrm>
            <a:off x="6347011" y="2835386"/>
            <a:ext cx="1039906" cy="96818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E3DB0-F937-A349-B730-93257094D95D}"/>
              </a:ext>
            </a:extLst>
          </p:cNvPr>
          <p:cNvSpPr txBox="1"/>
          <p:nvPr/>
        </p:nvSpPr>
        <p:spPr>
          <a:xfrm>
            <a:off x="7782476" y="1997839"/>
            <a:ext cx="35847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DE"/>
              <a:t>Reduce negative sample size</a:t>
            </a:r>
          </a:p>
          <a:p>
            <a:endParaRPr lang="en-DE"/>
          </a:p>
          <a:p>
            <a:endParaRPr lang="en-DE"/>
          </a:p>
          <a:p>
            <a:endParaRPr lang="en-DE"/>
          </a:p>
          <a:p>
            <a:pPr marL="285750" indent="-285750">
              <a:buFont typeface="Wingdings" pitchFamily="2" charset="2"/>
              <a:buChar char="Ø"/>
            </a:pPr>
            <a:r>
              <a:rPr lang="en-DE"/>
              <a:t>Oversample positive values</a:t>
            </a:r>
          </a:p>
          <a:p>
            <a:endParaRPr lang="en-DE"/>
          </a:p>
          <a:p>
            <a:endParaRPr lang="en-DE"/>
          </a:p>
          <a:p>
            <a:endParaRPr lang="en-DE"/>
          </a:p>
          <a:p>
            <a:pPr marL="285750" indent="-285750">
              <a:buFont typeface="Wingdings" pitchFamily="2" charset="2"/>
              <a:buChar char="Ø"/>
            </a:pPr>
            <a:r>
              <a:rPr lang="en-DE"/>
              <a:t>Adjust the loss function of the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01DD9-1FA4-C74E-B01E-28CCB9F008C8}"/>
              </a:ext>
            </a:extLst>
          </p:cNvPr>
          <p:cNvSpPr txBox="1"/>
          <p:nvPr/>
        </p:nvSpPr>
        <p:spPr>
          <a:xfrm>
            <a:off x="410198" y="307596"/>
            <a:ext cx="737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/>
              <a:t>Possible solutions</a:t>
            </a:r>
            <a:endParaRPr lang="en-DE" sz="3600" b="1"/>
          </a:p>
        </p:txBody>
      </p:sp>
    </p:spTree>
    <p:extLst>
      <p:ext uri="{BB962C8B-B14F-4D97-AF65-F5344CB8AC3E}">
        <p14:creationId xmlns:p14="http://schemas.microsoft.com/office/powerpoint/2010/main" val="3726869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dicting the improbable, part 1: The imbalanced data problem -  Datascience.aero">
            <a:extLst>
              <a:ext uri="{FF2B5EF4-FFF2-40B4-BE49-F238E27FC236}">
                <a16:creationId xmlns:a16="http://schemas.microsoft.com/office/drawing/2014/main" id="{47CC45E2-F39D-3049-8DA0-F3528AD2A4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1" b="13464"/>
          <a:stretch/>
        </p:blipFill>
        <p:spPr bwMode="auto">
          <a:xfrm>
            <a:off x="798418" y="2013176"/>
            <a:ext cx="5369299" cy="261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510746E-1F97-E342-877F-0B580D31C568}"/>
              </a:ext>
            </a:extLst>
          </p:cNvPr>
          <p:cNvSpPr/>
          <p:nvPr/>
        </p:nvSpPr>
        <p:spPr>
          <a:xfrm>
            <a:off x="6347011" y="2835386"/>
            <a:ext cx="1039906" cy="96818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E3DB0-F937-A349-B730-93257094D95D}"/>
              </a:ext>
            </a:extLst>
          </p:cNvPr>
          <p:cNvSpPr txBox="1"/>
          <p:nvPr/>
        </p:nvSpPr>
        <p:spPr>
          <a:xfrm>
            <a:off x="7782476" y="1997839"/>
            <a:ext cx="35847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DE">
                <a:solidFill>
                  <a:schemeClr val="bg1">
                    <a:lumMod val="85000"/>
                  </a:schemeClr>
                </a:solidFill>
              </a:rPr>
              <a:t>Reduce negative sample size</a:t>
            </a:r>
          </a:p>
          <a:p>
            <a:endParaRPr lang="en-DE"/>
          </a:p>
          <a:p>
            <a:endParaRPr lang="en-DE"/>
          </a:p>
          <a:p>
            <a:endParaRPr lang="en-DE"/>
          </a:p>
          <a:p>
            <a:pPr marL="285750" indent="-285750">
              <a:buFont typeface="Wingdings" pitchFamily="2" charset="2"/>
              <a:buChar char="Ø"/>
            </a:pPr>
            <a:r>
              <a:rPr lang="en-DE"/>
              <a:t>Oversample positive values</a:t>
            </a:r>
          </a:p>
          <a:p>
            <a:endParaRPr lang="en-DE"/>
          </a:p>
          <a:p>
            <a:endParaRPr lang="en-DE"/>
          </a:p>
          <a:p>
            <a:endParaRPr lang="en-DE"/>
          </a:p>
          <a:p>
            <a:pPr marL="285750" indent="-285750">
              <a:buFont typeface="Wingdings" pitchFamily="2" charset="2"/>
              <a:buChar char="Ø"/>
            </a:pPr>
            <a:r>
              <a:rPr lang="en-DE">
                <a:solidFill>
                  <a:schemeClr val="bg1">
                    <a:lumMod val="85000"/>
                  </a:schemeClr>
                </a:solidFill>
              </a:rPr>
              <a:t>Adjust the loss function of the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8AFE0-F2E1-6B47-983E-39BA21F0B739}"/>
              </a:ext>
            </a:extLst>
          </p:cNvPr>
          <p:cNvSpPr txBox="1"/>
          <p:nvPr/>
        </p:nvSpPr>
        <p:spPr>
          <a:xfrm>
            <a:off x="410198" y="307596"/>
            <a:ext cx="737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/>
              <a:t>Solution</a:t>
            </a:r>
            <a:endParaRPr lang="en-DE" sz="3600" b="1"/>
          </a:p>
        </p:txBody>
      </p:sp>
    </p:spTree>
    <p:extLst>
      <p:ext uri="{BB962C8B-B14F-4D97-AF65-F5344CB8AC3E}">
        <p14:creationId xmlns:p14="http://schemas.microsoft.com/office/powerpoint/2010/main" val="141666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at the heck Memes">
            <a:extLst>
              <a:ext uri="{FF2B5EF4-FFF2-40B4-BE49-F238E27FC236}">
                <a16:creationId xmlns:a16="http://schemas.microsoft.com/office/drawing/2014/main" id="{36150BC7-0C2B-A54A-8B62-90E5CAFC1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704850"/>
            <a:ext cx="544830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5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FB643F-E2E8-7E4F-91C7-BB05BB992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378" y="1860088"/>
            <a:ext cx="6855243" cy="3137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6311E1-299E-7B4F-93F2-C3E5ACCBB261}"/>
              </a:ext>
            </a:extLst>
          </p:cNvPr>
          <p:cNvSpPr txBox="1"/>
          <p:nvPr/>
        </p:nvSpPr>
        <p:spPr>
          <a:xfrm>
            <a:off x="410198" y="6067515"/>
            <a:ext cx="7571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>
                <a:hlinkClick r:id="rId4"/>
              </a:rPr>
              <a:t>https://medium.com/analytics-vidhya/balance-your-data-using-smote-98e4d79fcddb</a:t>
            </a:r>
            <a:endParaRPr lang="en-DE" sz="1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4A613-BF15-9145-A53B-ABA8DBD94C70}"/>
              </a:ext>
            </a:extLst>
          </p:cNvPr>
          <p:cNvSpPr txBox="1"/>
          <p:nvPr/>
        </p:nvSpPr>
        <p:spPr>
          <a:xfrm>
            <a:off x="410198" y="307596"/>
            <a:ext cx="737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/>
              <a:t>Balancing data with SMOTE</a:t>
            </a:r>
            <a:endParaRPr lang="en-DE" sz="3600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34E5A4-DB43-1B4E-B62F-081414F5E4EC}"/>
              </a:ext>
            </a:extLst>
          </p:cNvPr>
          <p:cNvSpPr/>
          <p:nvPr/>
        </p:nvSpPr>
        <p:spPr>
          <a:xfrm>
            <a:off x="7053942" y="3218097"/>
            <a:ext cx="2808514" cy="17798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919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E6311E1-299E-7B4F-93F2-C3E5ACCBB261}"/>
              </a:ext>
            </a:extLst>
          </p:cNvPr>
          <p:cNvSpPr txBox="1"/>
          <p:nvPr/>
        </p:nvSpPr>
        <p:spPr>
          <a:xfrm>
            <a:off x="410198" y="6067515"/>
            <a:ext cx="7571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>
                <a:hlinkClick r:id="rId3"/>
              </a:rPr>
              <a:t>https://medium.com/analytics-vidhya/balance-your-data-using-smote-98e4d79fcddb</a:t>
            </a:r>
            <a:endParaRPr lang="en-DE" sz="1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4A613-BF15-9145-A53B-ABA8DBD94C70}"/>
              </a:ext>
            </a:extLst>
          </p:cNvPr>
          <p:cNvSpPr txBox="1"/>
          <p:nvPr/>
        </p:nvSpPr>
        <p:spPr>
          <a:xfrm>
            <a:off x="410198" y="307596"/>
            <a:ext cx="737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/>
              <a:t>Balancing data with SMOTE</a:t>
            </a:r>
            <a:endParaRPr lang="en-DE" sz="3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9256B-3F13-8B46-BC37-6555FA063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378" y="1860088"/>
            <a:ext cx="6796945" cy="313782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BB17AE1-D2AD-914A-AA2B-6203863B79FB}"/>
              </a:ext>
            </a:extLst>
          </p:cNvPr>
          <p:cNvSpPr/>
          <p:nvPr/>
        </p:nvSpPr>
        <p:spPr>
          <a:xfrm>
            <a:off x="7053942" y="3218097"/>
            <a:ext cx="2808514" cy="17798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371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CHINE LEARNING y DEEP LEARNING: una breve introducción. - IDavinci">
            <a:extLst>
              <a:ext uri="{FF2B5EF4-FFF2-40B4-BE49-F238E27FC236}">
                <a16:creationId xmlns:a16="http://schemas.microsoft.com/office/drawing/2014/main" id="{2BC741A8-C3A0-AC49-9C9B-9BD2E95B8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8525"/>
            <a:ext cx="12192000" cy="506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06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Orden cronológico de películas de X-Men: mira las películas en">
            <a:extLst>
              <a:ext uri="{FF2B5EF4-FFF2-40B4-BE49-F238E27FC236}">
                <a16:creationId xmlns:a16="http://schemas.microsoft.com/office/drawing/2014/main" id="{EC1E7DDB-F565-9E42-9F3A-B89C32E17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61" y="1367071"/>
            <a:ext cx="7372278" cy="492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598D06-A07D-6A4F-A23D-7C630DE49BEE}"/>
              </a:ext>
            </a:extLst>
          </p:cNvPr>
          <p:cNvSpPr txBox="1"/>
          <p:nvPr/>
        </p:nvSpPr>
        <p:spPr>
          <a:xfrm>
            <a:off x="2409861" y="570762"/>
            <a:ext cx="737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3600" b="1"/>
              <a:t>How to become a superhuman</a:t>
            </a:r>
          </a:p>
        </p:txBody>
      </p:sp>
    </p:spTree>
    <p:extLst>
      <p:ext uri="{BB962C8B-B14F-4D97-AF65-F5344CB8AC3E}">
        <p14:creationId xmlns:p14="http://schemas.microsoft.com/office/powerpoint/2010/main" val="1374886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8C36E9-6C02-C141-98ED-76FBA4112448}"/>
              </a:ext>
            </a:extLst>
          </p:cNvPr>
          <p:cNvSpPr txBox="1"/>
          <p:nvPr/>
        </p:nvSpPr>
        <p:spPr>
          <a:xfrm>
            <a:off x="410198" y="440135"/>
            <a:ext cx="7372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b="1"/>
              <a:t>Predictions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399AD2-F7D7-4F49-99A5-CDA4F9E9B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603" y="951211"/>
            <a:ext cx="5456794" cy="495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40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8C36E9-6C02-C141-98ED-76FBA4112448}"/>
              </a:ext>
            </a:extLst>
          </p:cNvPr>
          <p:cNvSpPr txBox="1"/>
          <p:nvPr/>
        </p:nvSpPr>
        <p:spPr>
          <a:xfrm>
            <a:off x="410198" y="440135"/>
            <a:ext cx="7372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b="1"/>
              <a:t>Recall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3C183-AE08-2A45-B2B1-825014924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192" y="754582"/>
            <a:ext cx="5141616" cy="5348835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72974B-58A0-AF48-986D-2042EBBF8BD7}"/>
              </a:ext>
            </a:extLst>
          </p:cNvPr>
          <p:cNvSpPr/>
          <p:nvPr/>
        </p:nvSpPr>
        <p:spPr>
          <a:xfrm>
            <a:off x="3525191" y="3200400"/>
            <a:ext cx="5141617" cy="22696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659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926C30-C469-C94D-819C-3DC85495D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420" y="788615"/>
            <a:ext cx="4863158" cy="5280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8C36E9-6C02-C141-98ED-76FBA4112448}"/>
              </a:ext>
            </a:extLst>
          </p:cNvPr>
          <p:cNvSpPr txBox="1"/>
          <p:nvPr/>
        </p:nvSpPr>
        <p:spPr>
          <a:xfrm>
            <a:off x="410198" y="440135"/>
            <a:ext cx="7372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b="1"/>
              <a:t>Precision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72974B-58A0-AF48-986D-2042EBBF8BD7}"/>
              </a:ext>
            </a:extLst>
          </p:cNvPr>
          <p:cNvSpPr/>
          <p:nvPr/>
        </p:nvSpPr>
        <p:spPr>
          <a:xfrm>
            <a:off x="6096000" y="1024910"/>
            <a:ext cx="2431578" cy="47880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2230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hat Next Magazine | What Career Live">
            <a:extLst>
              <a:ext uri="{FF2B5EF4-FFF2-40B4-BE49-F238E27FC236}">
                <a16:creationId xmlns:a16="http://schemas.microsoft.com/office/drawing/2014/main" id="{A22F76B8-91C8-1C47-9F95-E4DCFE947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12192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760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Quotes about Garbage in garbage out (60 quotes)">
            <a:extLst>
              <a:ext uri="{FF2B5EF4-FFF2-40B4-BE49-F238E27FC236}">
                <a16:creationId xmlns:a16="http://schemas.microsoft.com/office/drawing/2014/main" id="{92E70017-38DC-C54C-B178-AA46440FB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93" y="1530350"/>
            <a:ext cx="6058613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860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ugh Jackman se pone en modo &amp;#39;Lobezno&amp;#39; para cantar y bailar - AS.com">
            <a:extLst>
              <a:ext uri="{FF2B5EF4-FFF2-40B4-BE49-F238E27FC236}">
                <a16:creationId xmlns:a16="http://schemas.microsoft.com/office/drawing/2014/main" id="{3F150B6E-7FA1-9A4E-88AD-29D8A5559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5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6A44C2-33F3-9F4A-A35F-FE0B787B6E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44"/>
          <a:stretch/>
        </p:blipFill>
        <p:spPr>
          <a:xfrm>
            <a:off x="3435350" y="1170257"/>
            <a:ext cx="5321299" cy="4897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8AE217-9AC6-714A-BF00-F2C9F24EEE46}"/>
              </a:ext>
            </a:extLst>
          </p:cNvPr>
          <p:cNvSpPr txBox="1"/>
          <p:nvPr/>
        </p:nvSpPr>
        <p:spPr>
          <a:xfrm>
            <a:off x="410198" y="6304183"/>
            <a:ext cx="7571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>
                <a:hlinkClick r:id="rId4"/>
              </a:rPr>
              <a:t>https://www.who.int/news-room/fact-sheets/detail/the-top-10-causes-of-death</a:t>
            </a:r>
            <a:endParaRPr lang="en-DE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C36E9-6C02-C141-98ED-76FBA4112448}"/>
              </a:ext>
            </a:extLst>
          </p:cNvPr>
          <p:cNvSpPr txBox="1"/>
          <p:nvPr/>
        </p:nvSpPr>
        <p:spPr>
          <a:xfrm>
            <a:off x="410198" y="307596"/>
            <a:ext cx="737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600" b="1"/>
              <a:t>Leading causes of death (worldwide)</a:t>
            </a:r>
          </a:p>
        </p:txBody>
      </p:sp>
    </p:spTree>
    <p:extLst>
      <p:ext uri="{BB962C8B-B14F-4D97-AF65-F5344CB8AC3E}">
        <p14:creationId xmlns:p14="http://schemas.microsoft.com/office/powerpoint/2010/main" val="378089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3CA988-DD01-4D44-B17A-B5810E9F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75" y="1968202"/>
            <a:ext cx="9897650" cy="29215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378CA-2731-C945-8783-804081B1995C}"/>
              </a:ext>
            </a:extLst>
          </p:cNvPr>
          <p:cNvSpPr txBox="1"/>
          <p:nvPr/>
        </p:nvSpPr>
        <p:spPr>
          <a:xfrm>
            <a:off x="410198" y="307596"/>
            <a:ext cx="737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600" b="1"/>
              <a:t>Leading causes of death (Spain)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B5BFC-4927-F149-BFFF-0FAA0B02A37F}"/>
              </a:ext>
            </a:extLst>
          </p:cNvPr>
          <p:cNvSpPr txBox="1"/>
          <p:nvPr/>
        </p:nvSpPr>
        <p:spPr>
          <a:xfrm>
            <a:off x="410198" y="6304183"/>
            <a:ext cx="7571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>
                <a:hlinkClick r:id="rId3"/>
              </a:rPr>
              <a:t>https://www.ine.es/infografias/infografia_causas_muerte.pdf</a:t>
            </a:r>
            <a:endParaRPr lang="en-DE" sz="1000"/>
          </a:p>
        </p:txBody>
      </p:sp>
    </p:spTree>
    <p:extLst>
      <p:ext uri="{BB962C8B-B14F-4D97-AF65-F5344CB8AC3E}">
        <p14:creationId xmlns:p14="http://schemas.microsoft.com/office/powerpoint/2010/main" val="290926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A53A429-71BF-FF40-BA7E-6A8EB8DA4E51}"/>
              </a:ext>
            </a:extLst>
          </p:cNvPr>
          <p:cNvSpPr/>
          <p:nvPr/>
        </p:nvSpPr>
        <p:spPr>
          <a:xfrm>
            <a:off x="1013012" y="2680447"/>
            <a:ext cx="3299012" cy="9861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coronary heart disease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B1B8A0-1240-F144-BFCE-F206F5707C27}"/>
              </a:ext>
            </a:extLst>
          </p:cNvPr>
          <p:cNvSpPr/>
          <p:nvPr/>
        </p:nvSpPr>
        <p:spPr>
          <a:xfrm>
            <a:off x="4948518" y="1392462"/>
            <a:ext cx="3299012" cy="9861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Congestive Heart Disease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DAE6DC-E6F3-4B46-9757-3A7CCE53528F}"/>
              </a:ext>
            </a:extLst>
          </p:cNvPr>
          <p:cNvSpPr/>
          <p:nvPr/>
        </p:nvSpPr>
        <p:spPr>
          <a:xfrm>
            <a:off x="8346141" y="2680447"/>
            <a:ext cx="3299012" cy="9861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Angina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7BD843-53EB-6B43-A75F-D432E15FC9E1}"/>
              </a:ext>
            </a:extLst>
          </p:cNvPr>
          <p:cNvSpPr/>
          <p:nvPr/>
        </p:nvSpPr>
        <p:spPr>
          <a:xfrm>
            <a:off x="2446831" y="4479420"/>
            <a:ext cx="3299012" cy="9861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Heart attack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16B72E-1340-E841-BFD0-E1B0E8DAFC12}"/>
              </a:ext>
            </a:extLst>
          </p:cNvPr>
          <p:cNvSpPr/>
          <p:nvPr/>
        </p:nvSpPr>
        <p:spPr>
          <a:xfrm>
            <a:off x="7361134" y="4479420"/>
            <a:ext cx="3299012" cy="9861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Stroke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8D7E5-29AB-2A49-93AD-E62E44E87261}"/>
              </a:ext>
            </a:extLst>
          </p:cNvPr>
          <p:cNvSpPr txBox="1"/>
          <p:nvPr/>
        </p:nvSpPr>
        <p:spPr>
          <a:xfrm>
            <a:off x="410198" y="307596"/>
            <a:ext cx="737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600" b="1"/>
              <a:t>Types of </a:t>
            </a:r>
            <a:r>
              <a:rPr lang="en-GB" sz="3600" b="1"/>
              <a:t>cardiovascular disease</a:t>
            </a:r>
            <a:endParaRPr lang="en-DE" sz="3600" b="1"/>
          </a:p>
        </p:txBody>
      </p:sp>
    </p:spTree>
    <p:extLst>
      <p:ext uri="{BB962C8B-B14F-4D97-AF65-F5344CB8AC3E}">
        <p14:creationId xmlns:p14="http://schemas.microsoft.com/office/powerpoint/2010/main" val="395894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A53A429-71BF-FF40-BA7E-6A8EB8DA4E51}"/>
              </a:ext>
            </a:extLst>
          </p:cNvPr>
          <p:cNvSpPr/>
          <p:nvPr/>
        </p:nvSpPr>
        <p:spPr>
          <a:xfrm>
            <a:off x="1237131" y="1476160"/>
            <a:ext cx="2653554" cy="9861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High blood cholesterol or triglyceride levels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B1B8A0-1240-F144-BFCE-F206F5707C27}"/>
              </a:ext>
            </a:extLst>
          </p:cNvPr>
          <p:cNvSpPr/>
          <p:nvPr/>
        </p:nvSpPr>
        <p:spPr>
          <a:xfrm>
            <a:off x="4845424" y="1472829"/>
            <a:ext cx="2653554" cy="9861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High blood pressure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DAE6DC-E6F3-4B46-9757-3A7CCE53528F}"/>
              </a:ext>
            </a:extLst>
          </p:cNvPr>
          <p:cNvSpPr/>
          <p:nvPr/>
        </p:nvSpPr>
        <p:spPr>
          <a:xfrm>
            <a:off x="4845424" y="3012141"/>
            <a:ext cx="2653554" cy="9861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Lack of exercise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7BD843-53EB-6B43-A75F-D432E15FC9E1}"/>
              </a:ext>
            </a:extLst>
          </p:cNvPr>
          <p:cNvSpPr/>
          <p:nvPr/>
        </p:nvSpPr>
        <p:spPr>
          <a:xfrm>
            <a:off x="1237131" y="2935941"/>
            <a:ext cx="2653554" cy="9861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Obesity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16B72E-1340-E841-BFD0-E1B0E8DAFC12}"/>
              </a:ext>
            </a:extLst>
          </p:cNvPr>
          <p:cNvSpPr/>
          <p:nvPr/>
        </p:nvSpPr>
        <p:spPr>
          <a:xfrm>
            <a:off x="8588187" y="1472829"/>
            <a:ext cx="2653554" cy="9861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Stress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91694C-04A4-2940-B502-2D11D25B4DE8}"/>
              </a:ext>
            </a:extLst>
          </p:cNvPr>
          <p:cNvSpPr/>
          <p:nvPr/>
        </p:nvSpPr>
        <p:spPr>
          <a:xfrm>
            <a:off x="1237131" y="4534631"/>
            <a:ext cx="2653554" cy="9861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Longstanding alcohol abuse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AE6503-17D0-3247-AE59-D302974BA9BD}"/>
              </a:ext>
            </a:extLst>
          </p:cNvPr>
          <p:cNvSpPr/>
          <p:nvPr/>
        </p:nvSpPr>
        <p:spPr>
          <a:xfrm>
            <a:off x="8588187" y="3012141"/>
            <a:ext cx="2653554" cy="9861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Thyroid disorders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48F8F5-FE4A-6F4A-912C-1716F5611BF5}"/>
              </a:ext>
            </a:extLst>
          </p:cNvPr>
          <p:cNvSpPr/>
          <p:nvPr/>
        </p:nvSpPr>
        <p:spPr>
          <a:xfrm>
            <a:off x="4939553" y="4534631"/>
            <a:ext cx="2653554" cy="9861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77C0A8-4748-5D42-84A0-EE8477458630}"/>
              </a:ext>
            </a:extLst>
          </p:cNvPr>
          <p:cNvSpPr/>
          <p:nvPr/>
        </p:nvSpPr>
        <p:spPr>
          <a:xfrm>
            <a:off x="8641975" y="4534631"/>
            <a:ext cx="2653554" cy="9861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smoking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55C6F2-568B-0A4C-B22D-4CE71B1DCF61}"/>
              </a:ext>
            </a:extLst>
          </p:cNvPr>
          <p:cNvSpPr txBox="1"/>
          <p:nvPr/>
        </p:nvSpPr>
        <p:spPr>
          <a:xfrm>
            <a:off x="410198" y="307596"/>
            <a:ext cx="737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600" b="1"/>
              <a:t>Causes of </a:t>
            </a:r>
            <a:r>
              <a:rPr lang="en-GB" sz="3600" b="1"/>
              <a:t>cardiovascular disease</a:t>
            </a:r>
            <a:endParaRPr lang="en-DE" sz="3600" b="1"/>
          </a:p>
        </p:txBody>
      </p:sp>
    </p:spTree>
    <p:extLst>
      <p:ext uri="{BB962C8B-B14F-4D97-AF65-F5344CB8AC3E}">
        <p14:creationId xmlns:p14="http://schemas.microsoft.com/office/powerpoint/2010/main" val="329312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A53A429-71BF-FF40-BA7E-6A8EB8DA4E51}"/>
              </a:ext>
            </a:extLst>
          </p:cNvPr>
          <p:cNvSpPr/>
          <p:nvPr/>
        </p:nvSpPr>
        <p:spPr>
          <a:xfrm>
            <a:off x="1237131" y="1476160"/>
            <a:ext cx="2653554" cy="9861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High blood cholesterol or triglyceride levels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B1B8A0-1240-F144-BFCE-F206F5707C27}"/>
              </a:ext>
            </a:extLst>
          </p:cNvPr>
          <p:cNvSpPr/>
          <p:nvPr/>
        </p:nvSpPr>
        <p:spPr>
          <a:xfrm>
            <a:off x="4845424" y="1472829"/>
            <a:ext cx="2653554" cy="9861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High blood pressure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DAE6DC-E6F3-4B46-9757-3A7CCE53528F}"/>
              </a:ext>
            </a:extLst>
          </p:cNvPr>
          <p:cNvSpPr/>
          <p:nvPr/>
        </p:nvSpPr>
        <p:spPr>
          <a:xfrm>
            <a:off x="4845424" y="3012141"/>
            <a:ext cx="2653554" cy="9861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Lack of exercise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7BD843-53EB-6B43-A75F-D432E15FC9E1}"/>
              </a:ext>
            </a:extLst>
          </p:cNvPr>
          <p:cNvSpPr/>
          <p:nvPr/>
        </p:nvSpPr>
        <p:spPr>
          <a:xfrm>
            <a:off x="1237131" y="2935941"/>
            <a:ext cx="2653554" cy="9861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Obesity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16B72E-1340-E841-BFD0-E1B0E8DAFC12}"/>
              </a:ext>
            </a:extLst>
          </p:cNvPr>
          <p:cNvSpPr/>
          <p:nvPr/>
        </p:nvSpPr>
        <p:spPr>
          <a:xfrm>
            <a:off x="8588187" y="1472829"/>
            <a:ext cx="2653554" cy="9861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>
                    <a:lumMod val="75000"/>
                  </a:schemeClr>
                </a:solidFill>
              </a:rPr>
              <a:t>Stress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91694C-04A4-2940-B502-2D11D25B4DE8}"/>
              </a:ext>
            </a:extLst>
          </p:cNvPr>
          <p:cNvSpPr/>
          <p:nvPr/>
        </p:nvSpPr>
        <p:spPr>
          <a:xfrm>
            <a:off x="1237131" y="4534631"/>
            <a:ext cx="2653554" cy="9861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Longstanding alcohol abuse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AE6503-17D0-3247-AE59-D302974BA9BD}"/>
              </a:ext>
            </a:extLst>
          </p:cNvPr>
          <p:cNvSpPr/>
          <p:nvPr/>
        </p:nvSpPr>
        <p:spPr>
          <a:xfrm>
            <a:off x="8588187" y="3012141"/>
            <a:ext cx="2653554" cy="9861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>
                    <a:lumMod val="75000"/>
                  </a:schemeClr>
                </a:solidFill>
              </a:rPr>
              <a:t>Thyroid disorders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48F8F5-FE4A-6F4A-912C-1716F5611BF5}"/>
              </a:ext>
            </a:extLst>
          </p:cNvPr>
          <p:cNvSpPr/>
          <p:nvPr/>
        </p:nvSpPr>
        <p:spPr>
          <a:xfrm>
            <a:off x="4939553" y="4534631"/>
            <a:ext cx="2653554" cy="9861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77C0A8-4748-5D42-84A0-EE8477458630}"/>
              </a:ext>
            </a:extLst>
          </p:cNvPr>
          <p:cNvSpPr/>
          <p:nvPr/>
        </p:nvSpPr>
        <p:spPr>
          <a:xfrm>
            <a:off x="8641975" y="4534631"/>
            <a:ext cx="2653554" cy="9861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smoking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B7F0F-F5F1-854F-AFCB-0C1BA46E1195}"/>
              </a:ext>
            </a:extLst>
          </p:cNvPr>
          <p:cNvSpPr txBox="1"/>
          <p:nvPr/>
        </p:nvSpPr>
        <p:spPr>
          <a:xfrm>
            <a:off x="410198" y="307596"/>
            <a:ext cx="737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600" b="1"/>
              <a:t>Causes of </a:t>
            </a:r>
            <a:r>
              <a:rPr lang="en-GB" sz="3600" b="1"/>
              <a:t>cardiovascular disease</a:t>
            </a:r>
            <a:endParaRPr lang="en-DE" sz="3600" b="1"/>
          </a:p>
        </p:txBody>
      </p:sp>
    </p:spTree>
    <p:extLst>
      <p:ext uri="{BB962C8B-B14F-4D97-AF65-F5344CB8AC3E}">
        <p14:creationId xmlns:p14="http://schemas.microsoft.com/office/powerpoint/2010/main" val="417962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eme: &amp;quot;So What Now?&amp;quot; - All Templates - Meme-arsenal.com">
            <a:extLst>
              <a:ext uri="{FF2B5EF4-FFF2-40B4-BE49-F238E27FC236}">
                <a16:creationId xmlns:a16="http://schemas.microsoft.com/office/drawing/2014/main" id="{98471449-0675-C148-AB69-0726F6028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1595" r="1435" b="7696"/>
          <a:stretch/>
        </p:blipFill>
        <p:spPr bwMode="auto">
          <a:xfrm>
            <a:off x="2651135" y="691029"/>
            <a:ext cx="6889730" cy="547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5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A68E29F-EF82-8448-A912-9E4806C8AF16}"/>
              </a:ext>
            </a:extLst>
          </p:cNvPr>
          <p:cNvSpPr/>
          <p:nvPr/>
        </p:nvSpPr>
        <p:spPr>
          <a:xfrm>
            <a:off x="1111624" y="2178424"/>
            <a:ext cx="3003176" cy="20260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400">
                <a:solidFill>
                  <a:schemeClr val="bg1"/>
                </a:solidFill>
              </a:rPr>
              <a:t>Diet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3F308C-AA9A-7142-B0DF-8A526696A575}"/>
              </a:ext>
            </a:extLst>
          </p:cNvPr>
          <p:cNvSpPr/>
          <p:nvPr/>
        </p:nvSpPr>
        <p:spPr>
          <a:xfrm>
            <a:off x="7782476" y="2178423"/>
            <a:ext cx="3003176" cy="202602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tx1"/>
                </a:solidFill>
              </a:rPr>
              <a:t>circulatory system diseases</a:t>
            </a:r>
            <a:endParaRPr lang="en-DE" sz="3200">
              <a:solidFill>
                <a:schemeClr val="tx1"/>
              </a:solidFill>
            </a:endParaRP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1E9028A0-1F1A-AA45-B711-5712BED628F1}"/>
              </a:ext>
            </a:extLst>
          </p:cNvPr>
          <p:cNvSpPr/>
          <p:nvPr/>
        </p:nvSpPr>
        <p:spPr>
          <a:xfrm>
            <a:off x="4460497" y="2953869"/>
            <a:ext cx="2976282" cy="47513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6D6E64-FB40-C946-9554-A55301408FA0}"/>
              </a:ext>
            </a:extLst>
          </p:cNvPr>
          <p:cNvSpPr txBox="1"/>
          <p:nvPr/>
        </p:nvSpPr>
        <p:spPr>
          <a:xfrm>
            <a:off x="5656730" y="1621774"/>
            <a:ext cx="106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60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5A624A-BA77-5A4C-AAC2-A8BB822934F7}"/>
              </a:ext>
            </a:extLst>
          </p:cNvPr>
          <p:cNvSpPr txBox="1"/>
          <p:nvPr/>
        </p:nvSpPr>
        <p:spPr>
          <a:xfrm>
            <a:off x="410198" y="307596"/>
            <a:ext cx="737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/>
              <a:t>Project goal</a:t>
            </a:r>
            <a:endParaRPr lang="en-DE" sz="3600" b="1"/>
          </a:p>
        </p:txBody>
      </p:sp>
    </p:spTree>
    <p:extLst>
      <p:ext uri="{BB962C8B-B14F-4D97-AF65-F5344CB8AC3E}">
        <p14:creationId xmlns:p14="http://schemas.microsoft.com/office/powerpoint/2010/main" val="299977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802</Words>
  <Application>Microsoft Macintosh PowerPoint</Application>
  <PresentationFormat>Widescreen</PresentationFormat>
  <Paragraphs>168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Jonathan Suárez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Jonathan Suárez</dc:title>
  <dc:creator>Jonathan Suárez Cáceres</dc:creator>
  <cp:lastModifiedBy>Jonathan Suárez Cáceres</cp:lastModifiedBy>
  <cp:revision>28</cp:revision>
  <dcterms:created xsi:type="dcterms:W3CDTF">2021-07-11T20:49:38Z</dcterms:created>
  <dcterms:modified xsi:type="dcterms:W3CDTF">2021-07-12T11:59:34Z</dcterms:modified>
</cp:coreProperties>
</file>