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4" r:id="rId8"/>
    <p:sldId id="262" r:id="rId9"/>
    <p:sldId id="263" r:id="rId10"/>
    <p:sldId id="265" r:id="rId11"/>
    <p:sldId id="269" r:id="rId12"/>
    <p:sldId id="274" r:id="rId13"/>
    <p:sldId id="275" r:id="rId14"/>
    <p:sldId id="270" r:id="rId15"/>
    <p:sldId id="271" r:id="rId16"/>
    <p:sldId id="272" r:id="rId17"/>
    <p:sldId id="273" r:id="rId18"/>
    <p:sldId id="276" r:id="rId19"/>
    <p:sldId id="277" r:id="rId20"/>
    <p:sldId id="281" r:id="rId21"/>
    <p:sldId id="282" r:id="rId22"/>
    <p:sldId id="283" r:id="rId23"/>
    <p:sldId id="284" r:id="rId24"/>
    <p:sldId id="278" r:id="rId25"/>
    <p:sldId id="279" r:id="rId26"/>
    <p:sldId id="280" r:id="rId27"/>
    <p:sldId id="295" r:id="rId28"/>
    <p:sldId id="285" r:id="rId29"/>
    <p:sldId id="294" r:id="rId30"/>
    <p:sldId id="286" r:id="rId31"/>
    <p:sldId id="289" r:id="rId32"/>
    <p:sldId id="296" r:id="rId33"/>
    <p:sldId id="292" r:id="rId34"/>
    <p:sldId id="293" r:id="rId35"/>
    <p:sldId id="297" r:id="rId36"/>
    <p:sldId id="290" r:id="rId37"/>
    <p:sldId id="298" r:id="rId38"/>
    <p:sldId id="301" r:id="rId39"/>
    <p:sldId id="302"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A24D11-8714-4CEE-828D-E7B8E17E526C}">
          <p14:sldIdLst>
            <p14:sldId id="256"/>
            <p14:sldId id="257"/>
            <p14:sldId id="258"/>
            <p14:sldId id="259"/>
            <p14:sldId id="260"/>
            <p14:sldId id="261"/>
            <p14:sldId id="264"/>
            <p14:sldId id="262"/>
            <p14:sldId id="263"/>
            <p14:sldId id="265"/>
            <p14:sldId id="269"/>
            <p14:sldId id="274"/>
            <p14:sldId id="275"/>
            <p14:sldId id="270"/>
            <p14:sldId id="271"/>
            <p14:sldId id="272"/>
            <p14:sldId id="273"/>
            <p14:sldId id="276"/>
            <p14:sldId id="277"/>
            <p14:sldId id="281"/>
            <p14:sldId id="282"/>
            <p14:sldId id="283"/>
            <p14:sldId id="284"/>
            <p14:sldId id="278"/>
            <p14:sldId id="279"/>
            <p14:sldId id="280"/>
            <p14:sldId id="295"/>
            <p14:sldId id="285"/>
            <p14:sldId id="294"/>
            <p14:sldId id="286"/>
            <p14:sldId id="289"/>
            <p14:sldId id="296"/>
            <p14:sldId id="292"/>
            <p14:sldId id="293"/>
            <p14:sldId id="297"/>
            <p14:sldId id="290"/>
            <p14:sldId id="298"/>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1611" autoAdjust="0"/>
  </p:normalViewPr>
  <p:slideViewPr>
    <p:cSldViewPr snapToGrid="0">
      <p:cViewPr varScale="1">
        <p:scale>
          <a:sx n="60" d="100"/>
          <a:sy n="60" d="100"/>
        </p:scale>
        <p:origin x="9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per Chen" userId="bb857d1680cc1b28" providerId="LiveId" clId="{83BFD4E7-3C3B-46EF-AB29-1131884D1B40}"/>
    <pc:docChg chg="undo custSel addSld modSld modSection">
      <pc:chgData name="Jasper Chen" userId="bb857d1680cc1b28" providerId="LiveId" clId="{83BFD4E7-3C3B-46EF-AB29-1131884D1B40}" dt="2023-04-08T20:16:18.198" v="2287" actId="1076"/>
      <pc:docMkLst>
        <pc:docMk/>
      </pc:docMkLst>
      <pc:sldChg chg="delSp modSp mod">
        <pc:chgData name="Jasper Chen" userId="bb857d1680cc1b28" providerId="LiveId" clId="{83BFD4E7-3C3B-46EF-AB29-1131884D1B40}" dt="2023-02-22T17:38:02.445" v="1607"/>
        <pc:sldMkLst>
          <pc:docMk/>
          <pc:sldMk cId="4136420612" sldId="263"/>
        </pc:sldMkLst>
        <pc:spChg chg="del mod">
          <ac:chgData name="Jasper Chen" userId="bb857d1680cc1b28" providerId="LiveId" clId="{83BFD4E7-3C3B-46EF-AB29-1131884D1B40}" dt="2023-02-22T17:38:02.445" v="1607"/>
          <ac:spMkLst>
            <pc:docMk/>
            <pc:sldMk cId="4136420612" sldId="263"/>
            <ac:spMk id="16" creationId="{F6D7DB60-BCDB-B9C7-CB32-E28A55075D6D}"/>
          </ac:spMkLst>
        </pc:spChg>
      </pc:sldChg>
      <pc:sldChg chg="modSp mod">
        <pc:chgData name="Jasper Chen" userId="bb857d1680cc1b28" providerId="LiveId" clId="{83BFD4E7-3C3B-46EF-AB29-1131884D1B40}" dt="2023-03-15T17:06:43.665" v="2146" actId="20577"/>
        <pc:sldMkLst>
          <pc:docMk/>
          <pc:sldMk cId="3316635573" sldId="265"/>
        </pc:sldMkLst>
        <pc:spChg chg="mod">
          <ac:chgData name="Jasper Chen" userId="bb857d1680cc1b28" providerId="LiveId" clId="{83BFD4E7-3C3B-46EF-AB29-1131884D1B40}" dt="2023-03-15T17:06:43.665" v="2146" actId="20577"/>
          <ac:spMkLst>
            <pc:docMk/>
            <pc:sldMk cId="3316635573" sldId="265"/>
            <ac:spMk id="5" creationId="{AFE04B04-F58C-2BDB-7A97-E27BCD89B121}"/>
          </ac:spMkLst>
        </pc:spChg>
      </pc:sldChg>
      <pc:sldChg chg="addSp delSp modSp new mod modNotesTx">
        <pc:chgData name="Jasper Chen" userId="bb857d1680cc1b28" providerId="LiveId" clId="{83BFD4E7-3C3B-46EF-AB29-1131884D1B40}" dt="2023-02-22T17:37:56.705" v="1604" actId="1076"/>
        <pc:sldMkLst>
          <pc:docMk/>
          <pc:sldMk cId="2846509107" sldId="266"/>
        </pc:sldMkLst>
        <pc:spChg chg="mod">
          <ac:chgData name="Jasper Chen" userId="bb857d1680cc1b28" providerId="LiveId" clId="{83BFD4E7-3C3B-46EF-AB29-1131884D1B40}" dt="2023-02-22T17:16:33.148" v="82" actId="27636"/>
          <ac:spMkLst>
            <pc:docMk/>
            <pc:sldMk cId="2846509107" sldId="266"/>
            <ac:spMk id="2" creationId="{64E7DFEE-A28D-F237-DD15-AC416A7D04B1}"/>
          </ac:spMkLst>
        </pc:spChg>
        <pc:spChg chg="mod">
          <ac:chgData name="Jasper Chen" userId="bb857d1680cc1b28" providerId="LiveId" clId="{83BFD4E7-3C3B-46EF-AB29-1131884D1B40}" dt="2023-02-22T17:37:45.790" v="1603" actId="20577"/>
          <ac:spMkLst>
            <pc:docMk/>
            <pc:sldMk cId="2846509107" sldId="266"/>
            <ac:spMk id="3" creationId="{CE8ABD9A-9AF9-0AF0-3853-1DE917960C6C}"/>
          </ac:spMkLst>
        </pc:spChg>
        <pc:spChg chg="add mod">
          <ac:chgData name="Jasper Chen" userId="bb857d1680cc1b28" providerId="LiveId" clId="{83BFD4E7-3C3B-46EF-AB29-1131884D1B40}" dt="2023-02-22T17:37:56.705" v="1604" actId="1076"/>
          <ac:spMkLst>
            <pc:docMk/>
            <pc:sldMk cId="2846509107" sldId="266"/>
            <ac:spMk id="5" creationId="{18AD4353-80DA-6E0B-BFED-A1EDD591F914}"/>
          </ac:spMkLst>
        </pc:spChg>
        <pc:picChg chg="add del mod">
          <ac:chgData name="Jasper Chen" userId="bb857d1680cc1b28" providerId="LiveId" clId="{83BFD4E7-3C3B-46EF-AB29-1131884D1B40}" dt="2023-02-22T17:17:20.574" v="123" actId="478"/>
          <ac:picMkLst>
            <pc:docMk/>
            <pc:sldMk cId="2846509107" sldId="266"/>
            <ac:picMk id="4" creationId="{7F36763F-A34E-51F7-2FF0-A992A15517A7}"/>
          </ac:picMkLst>
        </pc:picChg>
      </pc:sldChg>
      <pc:sldChg chg="addSp delSp modSp new mod">
        <pc:chgData name="Jasper Chen" userId="bb857d1680cc1b28" providerId="LiveId" clId="{83BFD4E7-3C3B-46EF-AB29-1131884D1B40}" dt="2023-02-22T19:49:06.118" v="1901" actId="20577"/>
        <pc:sldMkLst>
          <pc:docMk/>
          <pc:sldMk cId="1996614195" sldId="267"/>
        </pc:sldMkLst>
        <pc:spChg chg="mod">
          <ac:chgData name="Jasper Chen" userId="bb857d1680cc1b28" providerId="LiveId" clId="{83BFD4E7-3C3B-46EF-AB29-1131884D1B40}" dt="2023-02-22T19:49:06.118" v="1901" actId="20577"/>
          <ac:spMkLst>
            <pc:docMk/>
            <pc:sldMk cId="1996614195" sldId="267"/>
            <ac:spMk id="2" creationId="{FC4C0D7C-47F4-F1B3-A5A1-83F603B8A327}"/>
          </ac:spMkLst>
        </pc:spChg>
        <pc:spChg chg="mod">
          <ac:chgData name="Jasper Chen" userId="bb857d1680cc1b28" providerId="LiveId" clId="{83BFD4E7-3C3B-46EF-AB29-1131884D1B40}" dt="2023-02-22T19:04:14.415" v="1895"/>
          <ac:spMkLst>
            <pc:docMk/>
            <pc:sldMk cId="1996614195" sldId="267"/>
            <ac:spMk id="3" creationId="{1465AF15-7E9F-F9D0-0F2D-B9BC194BD75A}"/>
          </ac:spMkLst>
        </pc:spChg>
        <pc:spChg chg="add del mod">
          <ac:chgData name="Jasper Chen" userId="bb857d1680cc1b28" providerId="LiveId" clId="{83BFD4E7-3C3B-46EF-AB29-1131884D1B40}" dt="2023-02-22T17:39:03.329" v="1615" actId="767"/>
          <ac:spMkLst>
            <pc:docMk/>
            <pc:sldMk cId="1996614195" sldId="267"/>
            <ac:spMk id="4" creationId="{1FC9D603-6A73-7FD5-29F3-2B0E9C8A88CA}"/>
          </ac:spMkLst>
        </pc:spChg>
        <pc:spChg chg="add del mod">
          <ac:chgData name="Jasper Chen" userId="bb857d1680cc1b28" providerId="LiveId" clId="{83BFD4E7-3C3B-46EF-AB29-1131884D1B40}" dt="2023-02-22T17:39:07.489" v="1618"/>
          <ac:spMkLst>
            <pc:docMk/>
            <pc:sldMk cId="1996614195" sldId="267"/>
            <ac:spMk id="5" creationId="{A109DEB5-A2F0-DDF6-D3DB-B02AC9F6F2F1}"/>
          </ac:spMkLst>
        </pc:spChg>
        <pc:spChg chg="add mod">
          <ac:chgData name="Jasper Chen" userId="bb857d1680cc1b28" providerId="LiveId" clId="{83BFD4E7-3C3B-46EF-AB29-1131884D1B40}" dt="2023-02-22T17:39:52.404" v="1629" actId="255"/>
          <ac:spMkLst>
            <pc:docMk/>
            <pc:sldMk cId="1996614195" sldId="267"/>
            <ac:spMk id="6" creationId="{AE693130-1213-1CEE-1CB4-61BB7A67C5C3}"/>
          </ac:spMkLst>
        </pc:spChg>
      </pc:sldChg>
      <pc:sldChg chg="addSp delSp modSp new mod modNotesTx">
        <pc:chgData name="Jasper Chen" userId="bb857d1680cc1b28" providerId="LiveId" clId="{83BFD4E7-3C3B-46EF-AB29-1131884D1B40}" dt="2023-02-22T19:50:38.527" v="2133" actId="1076"/>
        <pc:sldMkLst>
          <pc:docMk/>
          <pc:sldMk cId="4023273787" sldId="268"/>
        </pc:sldMkLst>
        <pc:spChg chg="mod">
          <ac:chgData name="Jasper Chen" userId="bb857d1680cc1b28" providerId="LiveId" clId="{83BFD4E7-3C3B-46EF-AB29-1131884D1B40}" dt="2023-02-22T17:40:11.862" v="1677" actId="20577"/>
          <ac:spMkLst>
            <pc:docMk/>
            <pc:sldMk cId="4023273787" sldId="268"/>
            <ac:spMk id="2" creationId="{B32A871E-D41E-4104-D7EE-A0C7536D5F1A}"/>
          </ac:spMkLst>
        </pc:spChg>
        <pc:spChg chg="del mod">
          <ac:chgData name="Jasper Chen" userId="bb857d1680cc1b28" providerId="LiveId" clId="{83BFD4E7-3C3B-46EF-AB29-1131884D1B40}" dt="2023-02-22T17:42:57.947" v="1683" actId="22"/>
          <ac:spMkLst>
            <pc:docMk/>
            <pc:sldMk cId="4023273787" sldId="268"/>
            <ac:spMk id="3" creationId="{F6F0ED27-E348-BD52-F1F5-600276565EB7}"/>
          </ac:spMkLst>
        </pc:spChg>
        <pc:spChg chg="add mod">
          <ac:chgData name="Jasper Chen" userId="bb857d1680cc1b28" providerId="LiveId" clId="{83BFD4E7-3C3B-46EF-AB29-1131884D1B40}" dt="2023-02-22T17:44:19.668" v="1732" actId="207"/>
          <ac:spMkLst>
            <pc:docMk/>
            <pc:sldMk cId="4023273787" sldId="268"/>
            <ac:spMk id="6" creationId="{2F685459-D46C-C422-8EEB-943FF625C265}"/>
          </ac:spMkLst>
        </pc:spChg>
        <pc:spChg chg="add del mod">
          <ac:chgData name="Jasper Chen" userId="bb857d1680cc1b28" providerId="LiveId" clId="{83BFD4E7-3C3B-46EF-AB29-1131884D1B40}" dt="2023-02-22T18:58:22.629" v="1735" actId="478"/>
          <ac:spMkLst>
            <pc:docMk/>
            <pc:sldMk cId="4023273787" sldId="268"/>
            <ac:spMk id="10" creationId="{DAE2611F-A515-2FDF-44A7-1464285B85E1}"/>
          </ac:spMkLst>
        </pc:spChg>
        <pc:spChg chg="add mod">
          <ac:chgData name="Jasper Chen" userId="bb857d1680cc1b28" providerId="LiveId" clId="{83BFD4E7-3C3B-46EF-AB29-1131884D1B40}" dt="2023-02-22T19:50:38.527" v="2133" actId="1076"/>
          <ac:spMkLst>
            <pc:docMk/>
            <pc:sldMk cId="4023273787" sldId="268"/>
            <ac:spMk id="11" creationId="{B59C72CD-6CCE-2B36-463E-CD1C5F6EA0AB}"/>
          </ac:spMkLst>
        </pc:spChg>
        <pc:picChg chg="add del mod ord">
          <ac:chgData name="Jasper Chen" userId="bb857d1680cc1b28" providerId="LiveId" clId="{83BFD4E7-3C3B-46EF-AB29-1131884D1B40}" dt="2023-02-22T18:58:14.800" v="1734" actId="478"/>
          <ac:picMkLst>
            <pc:docMk/>
            <pc:sldMk cId="4023273787" sldId="268"/>
            <ac:picMk id="5" creationId="{74BE03A7-BC39-A3F7-E885-CB9BAE8E12F8}"/>
          </ac:picMkLst>
        </pc:picChg>
        <pc:picChg chg="add mod">
          <ac:chgData name="Jasper Chen" userId="bb857d1680cc1b28" providerId="LiveId" clId="{83BFD4E7-3C3B-46EF-AB29-1131884D1B40}" dt="2023-02-22T19:49:18.639" v="1903" actId="1076"/>
          <ac:picMkLst>
            <pc:docMk/>
            <pc:sldMk cId="4023273787" sldId="268"/>
            <ac:picMk id="8" creationId="{1B3C0664-9259-F5AA-A061-DEF933408348}"/>
          </ac:picMkLst>
        </pc:picChg>
      </pc:sldChg>
      <pc:sldChg chg="modSp mod">
        <pc:chgData name="Jasper Chen" userId="bb857d1680cc1b28" providerId="LiveId" clId="{83BFD4E7-3C3B-46EF-AB29-1131884D1B40}" dt="2023-04-08T20:13:32.483" v="2151" actId="403"/>
        <pc:sldMkLst>
          <pc:docMk/>
          <pc:sldMk cId="2354031399" sldId="279"/>
        </pc:sldMkLst>
        <pc:spChg chg="mod">
          <ac:chgData name="Jasper Chen" userId="bb857d1680cc1b28" providerId="LiveId" clId="{83BFD4E7-3C3B-46EF-AB29-1131884D1B40}" dt="2023-04-08T20:13:29.117" v="2149" actId="404"/>
          <ac:spMkLst>
            <pc:docMk/>
            <pc:sldMk cId="2354031399" sldId="279"/>
            <ac:spMk id="9" creationId="{7A3D3A33-DE7D-207B-90DC-EDCFED162031}"/>
          </ac:spMkLst>
        </pc:spChg>
        <pc:spChg chg="mod">
          <ac:chgData name="Jasper Chen" userId="bb857d1680cc1b28" providerId="LiveId" clId="{83BFD4E7-3C3B-46EF-AB29-1131884D1B40}" dt="2023-04-08T20:13:32.483" v="2151" actId="403"/>
          <ac:spMkLst>
            <pc:docMk/>
            <pc:sldMk cId="2354031399" sldId="279"/>
            <ac:spMk id="14" creationId="{18BADC92-20A7-C0B6-E177-6A6D7989861A}"/>
          </ac:spMkLst>
        </pc:spChg>
        <pc:picChg chg="mod">
          <ac:chgData name="Jasper Chen" userId="bb857d1680cc1b28" providerId="LiveId" clId="{83BFD4E7-3C3B-46EF-AB29-1131884D1B40}" dt="2023-04-08T20:13:31.013" v="2150" actId="1076"/>
          <ac:picMkLst>
            <pc:docMk/>
            <pc:sldMk cId="2354031399" sldId="279"/>
            <ac:picMk id="13" creationId="{F8025C45-C458-B981-AF53-101258F84C74}"/>
          </ac:picMkLst>
        </pc:picChg>
      </pc:sldChg>
      <pc:sldChg chg="addSp delSp modSp new mod">
        <pc:chgData name="Jasper Chen" userId="bb857d1680cc1b28" providerId="LiveId" clId="{83BFD4E7-3C3B-46EF-AB29-1131884D1B40}" dt="2023-04-08T20:16:18.198" v="2287" actId="1076"/>
        <pc:sldMkLst>
          <pc:docMk/>
          <pc:sldMk cId="249822144" sldId="284"/>
        </pc:sldMkLst>
        <pc:spChg chg="mod">
          <ac:chgData name="Jasper Chen" userId="bb857d1680cc1b28" providerId="LiveId" clId="{83BFD4E7-3C3B-46EF-AB29-1131884D1B40}" dt="2023-04-08T20:15:18.965" v="2257" actId="20577"/>
          <ac:spMkLst>
            <pc:docMk/>
            <pc:sldMk cId="249822144" sldId="284"/>
            <ac:spMk id="2" creationId="{1E6A44CD-3FDE-35E2-18C3-69FBDD932E88}"/>
          </ac:spMkLst>
        </pc:spChg>
        <pc:spChg chg="del">
          <ac:chgData name="Jasper Chen" userId="bb857d1680cc1b28" providerId="LiveId" clId="{83BFD4E7-3C3B-46EF-AB29-1131884D1B40}" dt="2023-04-08T20:14:34.330" v="2153"/>
          <ac:spMkLst>
            <pc:docMk/>
            <pc:sldMk cId="249822144" sldId="284"/>
            <ac:spMk id="3" creationId="{3B177BD4-20CF-105D-F025-E73BDA1614FE}"/>
          </ac:spMkLst>
        </pc:spChg>
        <pc:picChg chg="add mod">
          <ac:chgData name="Jasper Chen" userId="bb857d1680cc1b28" providerId="LiveId" clId="{83BFD4E7-3C3B-46EF-AB29-1131884D1B40}" dt="2023-04-08T20:16:18.198" v="2287" actId="1076"/>
          <ac:picMkLst>
            <pc:docMk/>
            <pc:sldMk cId="249822144" sldId="284"/>
            <ac:picMk id="5" creationId="{14DD12C9-1941-B609-2615-469BD10CB7C5}"/>
          </ac:picMkLst>
        </pc:picChg>
        <pc:picChg chg="add mod">
          <ac:chgData name="Jasper Chen" userId="bb857d1680cc1b28" providerId="LiveId" clId="{83BFD4E7-3C3B-46EF-AB29-1131884D1B40}" dt="2023-04-08T20:16:15.564" v="2286" actId="1076"/>
          <ac:picMkLst>
            <pc:docMk/>
            <pc:sldMk cId="249822144" sldId="284"/>
            <ac:picMk id="7" creationId="{FC34C90B-C01A-4868-0550-5B9E69F619CE}"/>
          </ac:picMkLst>
        </pc:picChg>
      </pc:sldChg>
    </pc:docChg>
  </pc:docChgLst>
  <pc:docChgLst>
    <pc:chgData name="Jasper Chen" userId="bb857d1680cc1b28" providerId="LiveId" clId="{3E26D914-8B6C-47C0-8106-010D95078352}"/>
    <pc:docChg chg="undo custSel addSld delSld modSld addSection delSection modSection">
      <pc:chgData name="Jasper Chen" userId="bb857d1680cc1b28" providerId="LiveId" clId="{3E26D914-8B6C-47C0-8106-010D95078352}" dt="2023-04-08T06:42:53.020" v="4480" actId="20577"/>
      <pc:docMkLst>
        <pc:docMk/>
      </pc:docMkLst>
      <pc:sldChg chg="addSp delSp modSp mod modNotesTx">
        <pc:chgData name="Jasper Chen" userId="bb857d1680cc1b28" providerId="LiveId" clId="{3E26D914-8B6C-47C0-8106-010D95078352}" dt="2023-03-11T21:36:50.090" v="212" actId="20577"/>
        <pc:sldMkLst>
          <pc:docMk/>
          <pc:sldMk cId="3316635573" sldId="265"/>
        </pc:sldMkLst>
        <pc:spChg chg="mod">
          <ac:chgData name="Jasper Chen" userId="bb857d1680cc1b28" providerId="LiveId" clId="{3E26D914-8B6C-47C0-8106-010D95078352}" dt="2023-03-11T21:36:25.918" v="105" actId="20577"/>
          <ac:spMkLst>
            <pc:docMk/>
            <pc:sldMk cId="3316635573" sldId="265"/>
            <ac:spMk id="2" creationId="{F10CFE3F-22D4-EB90-BA3D-6DDC98EC7772}"/>
          </ac:spMkLst>
        </pc:spChg>
        <pc:spChg chg="add del mod">
          <ac:chgData name="Jasper Chen" userId="bb857d1680cc1b28" providerId="LiveId" clId="{3E26D914-8B6C-47C0-8106-010D95078352}" dt="2023-03-11T21:36:04.654" v="99"/>
          <ac:spMkLst>
            <pc:docMk/>
            <pc:sldMk cId="3316635573" sldId="265"/>
            <ac:spMk id="4" creationId="{ABBFDA32-E9F6-26A7-A6B7-BBDCEA54C3AE}"/>
          </ac:spMkLst>
        </pc:spChg>
        <pc:picChg chg="add mod">
          <ac:chgData name="Jasper Chen" userId="bb857d1680cc1b28" providerId="LiveId" clId="{3E26D914-8B6C-47C0-8106-010D95078352}" dt="2023-03-11T21:36:15.653" v="103" actId="1076"/>
          <ac:picMkLst>
            <pc:docMk/>
            <pc:sldMk cId="3316635573" sldId="265"/>
            <ac:picMk id="8" creationId="{67BC8D21-665E-92EE-8685-099EECADD0EF}"/>
          </ac:picMkLst>
        </pc:picChg>
        <pc:picChg chg="del">
          <ac:chgData name="Jasper Chen" userId="bb857d1680cc1b28" providerId="LiveId" clId="{3E26D914-8B6C-47C0-8106-010D95078352}" dt="2023-03-11T21:36:00.223" v="98" actId="478"/>
          <ac:picMkLst>
            <pc:docMk/>
            <pc:sldMk cId="3316635573" sldId="265"/>
            <ac:picMk id="9" creationId="{C774C7B9-7959-D6AA-3EB4-9EF78C90F3C6}"/>
          </ac:picMkLst>
        </pc:picChg>
      </pc:sldChg>
      <pc:sldChg chg="del">
        <pc:chgData name="Jasper Chen" userId="bb857d1680cc1b28" providerId="LiveId" clId="{3E26D914-8B6C-47C0-8106-010D95078352}" dt="2023-03-11T21:33:55.413" v="95" actId="47"/>
        <pc:sldMkLst>
          <pc:docMk/>
          <pc:sldMk cId="2846509107" sldId="266"/>
        </pc:sldMkLst>
      </pc:sldChg>
      <pc:sldChg chg="del">
        <pc:chgData name="Jasper Chen" userId="bb857d1680cc1b28" providerId="LiveId" clId="{3E26D914-8B6C-47C0-8106-010D95078352}" dt="2023-03-11T21:33:55.413" v="95" actId="47"/>
        <pc:sldMkLst>
          <pc:docMk/>
          <pc:sldMk cId="1996614195" sldId="267"/>
        </pc:sldMkLst>
      </pc:sldChg>
      <pc:sldChg chg="modSp">
        <pc:chgData name="Jasper Chen" userId="bb857d1680cc1b28" providerId="LiveId" clId="{3E26D914-8B6C-47C0-8106-010D95078352}" dt="2023-03-11T21:25:40.304" v="0" actId="20577"/>
        <pc:sldMkLst>
          <pc:docMk/>
          <pc:sldMk cId="3607923083" sldId="269"/>
        </pc:sldMkLst>
        <pc:spChg chg="mod">
          <ac:chgData name="Jasper Chen" userId="bb857d1680cc1b28" providerId="LiveId" clId="{3E26D914-8B6C-47C0-8106-010D95078352}" dt="2023-03-11T21:25:40.304" v="0" actId="20577"/>
          <ac:spMkLst>
            <pc:docMk/>
            <pc:sldMk cId="3607923083" sldId="269"/>
            <ac:spMk id="6" creationId="{FDEB0D68-B5A6-8680-25AF-0CA08A3D79B8}"/>
          </ac:spMkLst>
        </pc:spChg>
      </pc:sldChg>
      <pc:sldChg chg="modSp mod modNotesTx">
        <pc:chgData name="Jasper Chen" userId="bb857d1680cc1b28" providerId="LiveId" clId="{3E26D914-8B6C-47C0-8106-010D95078352}" dt="2023-03-11T21:31:53.542" v="94" actId="1076"/>
        <pc:sldMkLst>
          <pc:docMk/>
          <pc:sldMk cId="2487130835" sldId="274"/>
        </pc:sldMkLst>
        <pc:spChg chg="mod">
          <ac:chgData name="Jasper Chen" userId="bb857d1680cc1b28" providerId="LiveId" clId="{3E26D914-8B6C-47C0-8106-010D95078352}" dt="2023-03-11T21:31:53.542" v="94" actId="1076"/>
          <ac:spMkLst>
            <pc:docMk/>
            <pc:sldMk cId="2487130835" sldId="274"/>
            <ac:spMk id="6" creationId="{8F626578-7FAE-6B2B-EB9C-21A2134B0BCA}"/>
          </ac:spMkLst>
        </pc:spChg>
        <pc:picChg chg="mod">
          <ac:chgData name="Jasper Chen" userId="bb857d1680cc1b28" providerId="LiveId" clId="{3E26D914-8B6C-47C0-8106-010D95078352}" dt="2023-03-11T21:31:47.898" v="93" actId="1076"/>
          <ac:picMkLst>
            <pc:docMk/>
            <pc:sldMk cId="2487130835" sldId="274"/>
            <ac:picMk id="15" creationId="{C029E654-C520-53F1-AF61-2FED6E7E7A5E}"/>
          </ac:picMkLst>
        </pc:picChg>
      </pc:sldChg>
      <pc:sldChg chg="delSp modSp new mod">
        <pc:chgData name="Jasper Chen" userId="bb857d1680cc1b28" providerId="LiveId" clId="{3E26D914-8B6C-47C0-8106-010D95078352}" dt="2023-03-11T21:37:37.686" v="280" actId="1076"/>
        <pc:sldMkLst>
          <pc:docMk/>
          <pc:sldMk cId="4149279463" sldId="275"/>
        </pc:sldMkLst>
        <pc:spChg chg="mod">
          <ac:chgData name="Jasper Chen" userId="bb857d1680cc1b28" providerId="LiveId" clId="{3E26D914-8B6C-47C0-8106-010D95078352}" dt="2023-03-11T21:37:37.686" v="280" actId="1076"/>
          <ac:spMkLst>
            <pc:docMk/>
            <pc:sldMk cId="4149279463" sldId="275"/>
            <ac:spMk id="2" creationId="{7CE89F9D-0D4C-E12E-B57F-5BC90C388B51}"/>
          </ac:spMkLst>
        </pc:spChg>
        <pc:spChg chg="del">
          <ac:chgData name="Jasper Chen" userId="bb857d1680cc1b28" providerId="LiveId" clId="{3E26D914-8B6C-47C0-8106-010D95078352}" dt="2023-03-11T21:37:00.101" v="214" actId="478"/>
          <ac:spMkLst>
            <pc:docMk/>
            <pc:sldMk cId="4149279463" sldId="275"/>
            <ac:spMk id="3" creationId="{933A3C75-A471-8FB7-73E3-ECF285D7CC5C}"/>
          </ac:spMkLst>
        </pc:spChg>
      </pc:sldChg>
      <pc:sldChg chg="addSp delSp modSp new mod">
        <pc:chgData name="Jasper Chen" userId="bb857d1680cc1b28" providerId="LiveId" clId="{3E26D914-8B6C-47C0-8106-010D95078352}" dt="2023-03-11T22:11:00.748" v="695" actId="20577"/>
        <pc:sldMkLst>
          <pc:docMk/>
          <pc:sldMk cId="1712666115" sldId="276"/>
        </pc:sldMkLst>
        <pc:spChg chg="mod">
          <ac:chgData name="Jasper Chen" userId="bb857d1680cc1b28" providerId="LiveId" clId="{3E26D914-8B6C-47C0-8106-010D95078352}" dt="2023-03-11T21:40:37.581" v="395" actId="20577"/>
          <ac:spMkLst>
            <pc:docMk/>
            <pc:sldMk cId="1712666115" sldId="276"/>
            <ac:spMk id="2" creationId="{6C457BD2-CF05-F85D-9609-6D1C9C952ED5}"/>
          </ac:spMkLst>
        </pc:spChg>
        <pc:spChg chg="del">
          <ac:chgData name="Jasper Chen" userId="bb857d1680cc1b28" providerId="LiveId" clId="{3E26D914-8B6C-47C0-8106-010D95078352}" dt="2023-03-11T21:40:02.599" v="282"/>
          <ac:spMkLst>
            <pc:docMk/>
            <pc:sldMk cId="1712666115" sldId="276"/>
            <ac:spMk id="3" creationId="{73858C98-11A1-C5D2-4601-C8200618DEE4}"/>
          </ac:spMkLst>
        </pc:spChg>
        <pc:spChg chg="add mod">
          <ac:chgData name="Jasper Chen" userId="bb857d1680cc1b28" providerId="LiveId" clId="{3E26D914-8B6C-47C0-8106-010D95078352}" dt="2023-03-11T21:41:30.259" v="477" actId="1076"/>
          <ac:spMkLst>
            <pc:docMk/>
            <pc:sldMk cId="1712666115" sldId="276"/>
            <ac:spMk id="6" creationId="{E4B6ECBB-78FD-20CF-0804-4035ABECD797}"/>
          </ac:spMkLst>
        </pc:spChg>
        <pc:spChg chg="add mod">
          <ac:chgData name="Jasper Chen" userId="bb857d1680cc1b28" providerId="LiveId" clId="{3E26D914-8B6C-47C0-8106-010D95078352}" dt="2023-03-11T22:11:00.748" v="695" actId="20577"/>
          <ac:spMkLst>
            <pc:docMk/>
            <pc:sldMk cId="1712666115" sldId="276"/>
            <ac:spMk id="7" creationId="{2FE1C0A8-E55A-7132-746E-20DCE770CA3F}"/>
          </ac:spMkLst>
        </pc:spChg>
        <pc:picChg chg="add mod">
          <ac:chgData name="Jasper Chen" userId="bb857d1680cc1b28" providerId="LiveId" clId="{3E26D914-8B6C-47C0-8106-010D95078352}" dt="2023-03-11T21:40:09.245" v="283" actId="1076"/>
          <ac:picMkLst>
            <pc:docMk/>
            <pc:sldMk cId="1712666115" sldId="276"/>
            <ac:picMk id="5" creationId="{274D9FA8-056F-4383-388C-9E2613744172}"/>
          </ac:picMkLst>
        </pc:picChg>
      </pc:sldChg>
      <pc:sldChg chg="addSp delSp modSp new mod">
        <pc:chgData name="Jasper Chen" userId="bb857d1680cc1b28" providerId="LiveId" clId="{3E26D914-8B6C-47C0-8106-010D95078352}" dt="2023-04-08T04:17:05.993" v="3348" actId="1076"/>
        <pc:sldMkLst>
          <pc:docMk/>
          <pc:sldMk cId="932725581" sldId="277"/>
        </pc:sldMkLst>
        <pc:spChg chg="mod">
          <ac:chgData name="Jasper Chen" userId="bb857d1680cc1b28" providerId="LiveId" clId="{3E26D914-8B6C-47C0-8106-010D95078352}" dt="2023-04-05T04:46:40.798" v="3206" actId="20577"/>
          <ac:spMkLst>
            <pc:docMk/>
            <pc:sldMk cId="932725581" sldId="277"/>
            <ac:spMk id="2" creationId="{62AD89F2-5599-97C6-0C5B-E7CFF31592BF}"/>
          </ac:spMkLst>
        </pc:spChg>
        <pc:spChg chg="add mod">
          <ac:chgData name="Jasper Chen" userId="bb857d1680cc1b28" providerId="LiveId" clId="{3E26D914-8B6C-47C0-8106-010D95078352}" dt="2023-04-08T04:17:05.993" v="3348" actId="1076"/>
          <ac:spMkLst>
            <pc:docMk/>
            <pc:sldMk cId="932725581" sldId="277"/>
            <ac:spMk id="3" creationId="{311CD7F7-6D3F-F4FF-1904-D037657FEF9C}"/>
          </ac:spMkLst>
        </pc:spChg>
        <pc:spChg chg="del">
          <ac:chgData name="Jasper Chen" userId="bb857d1680cc1b28" providerId="LiveId" clId="{3E26D914-8B6C-47C0-8106-010D95078352}" dt="2023-04-05T04:13:39.043" v="3130"/>
          <ac:spMkLst>
            <pc:docMk/>
            <pc:sldMk cId="932725581" sldId="277"/>
            <ac:spMk id="3" creationId="{72698120-0004-8485-5265-1A74164FE10E}"/>
          </ac:spMkLst>
        </pc:spChg>
        <pc:spChg chg="add del mod">
          <ac:chgData name="Jasper Chen" userId="bb857d1680cc1b28" providerId="LiveId" clId="{3E26D914-8B6C-47C0-8106-010D95078352}" dt="2023-04-05T04:14:24.671" v="3136"/>
          <ac:spMkLst>
            <pc:docMk/>
            <pc:sldMk cId="932725581" sldId="277"/>
            <ac:spMk id="6" creationId="{477A0BC0-62D0-CBBE-BB7B-8A6D990CCDCC}"/>
          </ac:spMkLst>
        </pc:spChg>
        <pc:spChg chg="add del mod">
          <ac:chgData name="Jasper Chen" userId="bb857d1680cc1b28" providerId="LiveId" clId="{3E26D914-8B6C-47C0-8106-010D95078352}" dt="2023-04-05T04:45:17.315" v="3193"/>
          <ac:spMkLst>
            <pc:docMk/>
            <pc:sldMk cId="932725581" sldId="277"/>
            <ac:spMk id="10" creationId="{08797E01-6BC3-E71B-EC95-22221BDFBF4C}"/>
          </ac:spMkLst>
        </pc:spChg>
        <pc:picChg chg="add del mod">
          <ac:chgData name="Jasper Chen" userId="bb857d1680cc1b28" providerId="LiveId" clId="{3E26D914-8B6C-47C0-8106-010D95078352}" dt="2023-04-05T04:45:08.419" v="3192" actId="478"/>
          <ac:picMkLst>
            <pc:docMk/>
            <pc:sldMk cId="932725581" sldId="277"/>
            <ac:picMk id="5" creationId="{DFB32CAA-48E6-BF62-F772-E7E41E67A930}"/>
          </ac:picMkLst>
        </pc:picChg>
        <pc:picChg chg="add mod">
          <ac:chgData name="Jasper Chen" userId="bb857d1680cc1b28" providerId="LiveId" clId="{3E26D914-8B6C-47C0-8106-010D95078352}" dt="2023-04-05T04:14:51.271" v="3143" actId="1076"/>
          <ac:picMkLst>
            <pc:docMk/>
            <pc:sldMk cId="932725581" sldId="277"/>
            <ac:picMk id="8" creationId="{6D2F6586-96DE-6C58-B511-D0674B3E02F9}"/>
          </ac:picMkLst>
        </pc:picChg>
        <pc:picChg chg="add mod">
          <ac:chgData name="Jasper Chen" userId="bb857d1680cc1b28" providerId="LiveId" clId="{3E26D914-8B6C-47C0-8106-010D95078352}" dt="2023-04-05T04:46:16.200" v="3204" actId="14100"/>
          <ac:picMkLst>
            <pc:docMk/>
            <pc:sldMk cId="932725581" sldId="277"/>
            <ac:picMk id="12" creationId="{53F54FF7-408D-6D50-720E-BADED6528DA7}"/>
          </ac:picMkLst>
        </pc:picChg>
      </pc:sldChg>
      <pc:sldChg chg="modSp new del mod">
        <pc:chgData name="Jasper Chen" userId="bb857d1680cc1b28" providerId="LiveId" clId="{3E26D914-8B6C-47C0-8106-010D95078352}" dt="2023-04-05T02:08:40.628" v="777" actId="47"/>
        <pc:sldMkLst>
          <pc:docMk/>
          <pc:sldMk cId="152740671" sldId="278"/>
        </pc:sldMkLst>
        <pc:spChg chg="mod">
          <ac:chgData name="Jasper Chen" userId="bb857d1680cc1b28" providerId="LiveId" clId="{3E26D914-8B6C-47C0-8106-010D95078352}" dt="2023-03-14T20:59:00.719" v="776" actId="20577"/>
          <ac:spMkLst>
            <pc:docMk/>
            <pc:sldMk cId="152740671" sldId="278"/>
            <ac:spMk id="2" creationId="{12211959-7297-4465-E324-15E621E97861}"/>
          </ac:spMkLst>
        </pc:spChg>
      </pc:sldChg>
      <pc:sldChg chg="addSp delSp modSp add mod">
        <pc:chgData name="Jasper Chen" userId="bb857d1680cc1b28" providerId="LiveId" clId="{3E26D914-8B6C-47C0-8106-010D95078352}" dt="2023-04-05T02:11:31.243" v="821" actId="478"/>
        <pc:sldMkLst>
          <pc:docMk/>
          <pc:sldMk cId="3687483188" sldId="278"/>
        </pc:sldMkLst>
        <pc:spChg chg="mod">
          <ac:chgData name="Jasper Chen" userId="bb857d1680cc1b28" providerId="LiveId" clId="{3E26D914-8B6C-47C0-8106-010D95078352}" dt="2023-04-05T02:08:50.024" v="796" actId="20577"/>
          <ac:spMkLst>
            <pc:docMk/>
            <pc:sldMk cId="3687483188" sldId="278"/>
            <ac:spMk id="2" creationId="{7CE89F9D-0D4C-E12E-B57F-5BC90C388B51}"/>
          </ac:spMkLst>
        </pc:spChg>
        <pc:spChg chg="add del mod">
          <ac:chgData name="Jasper Chen" userId="bb857d1680cc1b28" providerId="LiveId" clId="{3E26D914-8B6C-47C0-8106-010D95078352}" dt="2023-04-05T02:11:31.243" v="821" actId="478"/>
          <ac:spMkLst>
            <pc:docMk/>
            <pc:sldMk cId="3687483188" sldId="278"/>
            <ac:spMk id="3" creationId="{E03DE047-8832-0294-86B1-E93ACF577AFC}"/>
          </ac:spMkLst>
        </pc:spChg>
      </pc:sldChg>
      <pc:sldChg chg="addSp delSp modSp new add del mod">
        <pc:chgData name="Jasper Chen" userId="bb857d1680cc1b28" providerId="LiveId" clId="{3E26D914-8B6C-47C0-8106-010D95078352}" dt="2023-04-05T02:52:21.270" v="3129" actId="1076"/>
        <pc:sldMkLst>
          <pc:docMk/>
          <pc:sldMk cId="2354031399" sldId="279"/>
        </pc:sldMkLst>
        <pc:spChg chg="mod">
          <ac:chgData name="Jasper Chen" userId="bb857d1680cc1b28" providerId="LiveId" clId="{3E26D914-8B6C-47C0-8106-010D95078352}" dt="2023-04-05T02:10:22.749" v="810" actId="20577"/>
          <ac:spMkLst>
            <pc:docMk/>
            <pc:sldMk cId="2354031399" sldId="279"/>
            <ac:spMk id="2" creationId="{35A02BD8-D9C4-E23A-487F-4DF3C893E65A}"/>
          </ac:spMkLst>
        </pc:spChg>
        <pc:spChg chg="del mod">
          <ac:chgData name="Jasper Chen" userId="bb857d1680cc1b28" providerId="LiveId" clId="{3E26D914-8B6C-47C0-8106-010D95078352}" dt="2023-04-05T02:11:07.212" v="813"/>
          <ac:spMkLst>
            <pc:docMk/>
            <pc:sldMk cId="2354031399" sldId="279"/>
            <ac:spMk id="3" creationId="{E7E46F6C-31E7-3E04-E354-A4136AFAA6E1}"/>
          </ac:spMkLst>
        </pc:spChg>
        <pc:spChg chg="add del mod">
          <ac:chgData name="Jasper Chen" userId="bb857d1680cc1b28" providerId="LiveId" clId="{3E26D914-8B6C-47C0-8106-010D95078352}" dt="2023-04-05T02:11:09.866" v="814"/>
          <ac:spMkLst>
            <pc:docMk/>
            <pc:sldMk cId="2354031399" sldId="279"/>
            <ac:spMk id="4" creationId="{8263062E-FA15-A68A-9F88-EEC033A5D585}"/>
          </ac:spMkLst>
        </pc:spChg>
        <pc:spChg chg="add del mod">
          <ac:chgData name="Jasper Chen" userId="bb857d1680cc1b28" providerId="LiveId" clId="{3E26D914-8B6C-47C0-8106-010D95078352}" dt="2023-04-05T02:11:49.708" v="822"/>
          <ac:spMkLst>
            <pc:docMk/>
            <pc:sldMk cId="2354031399" sldId="279"/>
            <ac:spMk id="5" creationId="{71074FBC-215F-4BC2-0EC5-10F7EDDB9CA9}"/>
          </ac:spMkLst>
        </pc:spChg>
        <pc:spChg chg="add">
          <ac:chgData name="Jasper Chen" userId="bb857d1680cc1b28" providerId="LiveId" clId="{3E26D914-8B6C-47C0-8106-010D95078352}" dt="2023-04-05T02:11:15.494" v="817"/>
          <ac:spMkLst>
            <pc:docMk/>
            <pc:sldMk cId="2354031399" sldId="279"/>
            <ac:spMk id="6" creationId="{5F514D1D-A453-519D-B764-B409A1B428E1}"/>
          </ac:spMkLst>
        </pc:spChg>
        <pc:spChg chg="add mod">
          <ac:chgData name="Jasper Chen" userId="bb857d1680cc1b28" providerId="LiveId" clId="{3E26D914-8B6C-47C0-8106-010D95078352}" dt="2023-04-05T02:18:41.291" v="1364" actId="1076"/>
          <ac:spMkLst>
            <pc:docMk/>
            <pc:sldMk cId="2354031399" sldId="279"/>
            <ac:spMk id="9" creationId="{7A3D3A33-DE7D-207B-90DC-EDCFED162031}"/>
          </ac:spMkLst>
        </pc:spChg>
        <pc:spChg chg="add mod">
          <ac:chgData name="Jasper Chen" userId="bb857d1680cc1b28" providerId="LiveId" clId="{3E26D914-8B6C-47C0-8106-010D95078352}" dt="2023-04-05T02:28:14.793" v="1823" actId="1076"/>
          <ac:spMkLst>
            <pc:docMk/>
            <pc:sldMk cId="2354031399" sldId="279"/>
            <ac:spMk id="14" creationId="{18BADC92-20A7-C0B6-E177-6A6D7989861A}"/>
          </ac:spMkLst>
        </pc:spChg>
        <pc:spChg chg="add mod">
          <ac:chgData name="Jasper Chen" userId="bb857d1680cc1b28" providerId="LiveId" clId="{3E26D914-8B6C-47C0-8106-010D95078352}" dt="2023-04-05T02:51:49.318" v="3119" actId="1076"/>
          <ac:spMkLst>
            <pc:docMk/>
            <pc:sldMk cId="2354031399" sldId="279"/>
            <ac:spMk id="15" creationId="{67134645-EBED-15F0-08E8-5F510B1B1C33}"/>
          </ac:spMkLst>
        </pc:spChg>
        <pc:spChg chg="add mod">
          <ac:chgData name="Jasper Chen" userId="bb857d1680cc1b28" providerId="LiveId" clId="{3E26D914-8B6C-47C0-8106-010D95078352}" dt="2023-04-05T02:52:21.270" v="3129" actId="1076"/>
          <ac:spMkLst>
            <pc:docMk/>
            <pc:sldMk cId="2354031399" sldId="279"/>
            <ac:spMk id="16" creationId="{B9C6BA85-7573-C2BF-C535-E1E25FD9A1B4}"/>
          </ac:spMkLst>
        </pc:spChg>
        <pc:picChg chg="add mod">
          <ac:chgData name="Jasper Chen" userId="bb857d1680cc1b28" providerId="LiveId" clId="{3E26D914-8B6C-47C0-8106-010D95078352}" dt="2023-04-05T02:12:08.508" v="827" actId="14100"/>
          <ac:picMkLst>
            <pc:docMk/>
            <pc:sldMk cId="2354031399" sldId="279"/>
            <ac:picMk id="8" creationId="{A9FE6A0B-BE53-490E-54E7-AFFFC565599E}"/>
          </ac:picMkLst>
        </pc:picChg>
        <pc:picChg chg="add del mod">
          <ac:chgData name="Jasper Chen" userId="bb857d1680cc1b28" providerId="LiveId" clId="{3E26D914-8B6C-47C0-8106-010D95078352}" dt="2023-04-05T02:15:47.575" v="1210" actId="478"/>
          <ac:picMkLst>
            <pc:docMk/>
            <pc:sldMk cId="2354031399" sldId="279"/>
            <ac:picMk id="11" creationId="{68928A24-1299-1937-F4AD-183182751A2E}"/>
          </ac:picMkLst>
        </pc:picChg>
        <pc:picChg chg="add mod">
          <ac:chgData name="Jasper Chen" userId="bb857d1680cc1b28" providerId="LiveId" clId="{3E26D914-8B6C-47C0-8106-010D95078352}" dt="2023-04-05T02:52:16.784" v="3127" actId="1076"/>
          <ac:picMkLst>
            <pc:docMk/>
            <pc:sldMk cId="2354031399" sldId="279"/>
            <ac:picMk id="13" creationId="{F8025C45-C458-B981-AF53-101258F84C74}"/>
          </ac:picMkLst>
        </pc:picChg>
      </pc:sldChg>
      <pc:sldChg chg="modSp new mod">
        <pc:chgData name="Jasper Chen" userId="bb857d1680cc1b28" providerId="LiveId" clId="{3E26D914-8B6C-47C0-8106-010D95078352}" dt="2023-04-05T02:48:13.148" v="3114" actId="20577"/>
        <pc:sldMkLst>
          <pc:docMk/>
          <pc:sldMk cId="498990149" sldId="280"/>
        </pc:sldMkLst>
        <pc:spChg chg="mod">
          <ac:chgData name="Jasper Chen" userId="bb857d1680cc1b28" providerId="LiveId" clId="{3E26D914-8B6C-47C0-8106-010D95078352}" dt="2023-04-05T02:30:27.328" v="1870" actId="20577"/>
          <ac:spMkLst>
            <pc:docMk/>
            <pc:sldMk cId="498990149" sldId="280"/>
            <ac:spMk id="2" creationId="{78F16A23-5563-F8FE-36E4-07EC133A3704}"/>
          </ac:spMkLst>
        </pc:spChg>
        <pc:spChg chg="mod">
          <ac:chgData name="Jasper Chen" userId="bb857d1680cc1b28" providerId="LiveId" clId="{3E26D914-8B6C-47C0-8106-010D95078352}" dt="2023-04-05T02:48:13.148" v="3114" actId="20577"/>
          <ac:spMkLst>
            <pc:docMk/>
            <pc:sldMk cId="498990149" sldId="280"/>
            <ac:spMk id="3" creationId="{A5D85033-D47E-022E-FB0A-F8011DB1E742}"/>
          </ac:spMkLst>
        </pc:spChg>
      </pc:sldChg>
      <pc:sldChg chg="addSp delSp modSp new mod">
        <pc:chgData name="Jasper Chen" userId="bb857d1680cc1b28" providerId="LiveId" clId="{3E26D914-8B6C-47C0-8106-010D95078352}" dt="2023-04-08T06:40:31.440" v="3975" actId="1076"/>
        <pc:sldMkLst>
          <pc:docMk/>
          <pc:sldMk cId="999113297" sldId="281"/>
        </pc:sldMkLst>
        <pc:spChg chg="mod">
          <ac:chgData name="Jasper Chen" userId="bb857d1680cc1b28" providerId="LiveId" clId="{3E26D914-8B6C-47C0-8106-010D95078352}" dt="2023-04-08T04:16:15.390" v="3261" actId="20577"/>
          <ac:spMkLst>
            <pc:docMk/>
            <pc:sldMk cId="999113297" sldId="281"/>
            <ac:spMk id="2" creationId="{A8A2408A-1AB8-7E64-1E62-D8915EB7671E}"/>
          </ac:spMkLst>
        </pc:spChg>
        <pc:spChg chg="del">
          <ac:chgData name="Jasper Chen" userId="bb857d1680cc1b28" providerId="LiveId" clId="{3E26D914-8B6C-47C0-8106-010D95078352}" dt="2023-04-08T04:18:22.949" v="3350" actId="478"/>
          <ac:spMkLst>
            <pc:docMk/>
            <pc:sldMk cId="999113297" sldId="281"/>
            <ac:spMk id="3" creationId="{D84E7966-7CAB-8770-E005-1F25121CC11D}"/>
          </ac:spMkLst>
        </pc:spChg>
        <pc:spChg chg="add mod">
          <ac:chgData name="Jasper Chen" userId="bb857d1680cc1b28" providerId="LiveId" clId="{3E26D914-8B6C-47C0-8106-010D95078352}" dt="2023-04-08T04:54:09.177" v="3548" actId="207"/>
          <ac:spMkLst>
            <pc:docMk/>
            <pc:sldMk cId="999113297" sldId="281"/>
            <ac:spMk id="7" creationId="{4DEB7495-01CE-BA41-C34A-43B30C3973E5}"/>
          </ac:spMkLst>
        </pc:spChg>
        <pc:picChg chg="add mod">
          <ac:chgData name="Jasper Chen" userId="bb857d1680cc1b28" providerId="LiveId" clId="{3E26D914-8B6C-47C0-8106-010D95078352}" dt="2023-04-08T04:18:24.646" v="3351" actId="1076"/>
          <ac:picMkLst>
            <pc:docMk/>
            <pc:sldMk cId="999113297" sldId="281"/>
            <ac:picMk id="4" creationId="{4ABC343A-27F7-8C5F-1C06-6E1592B33D77}"/>
          </ac:picMkLst>
        </pc:picChg>
        <pc:picChg chg="add mod">
          <ac:chgData name="Jasper Chen" userId="bb857d1680cc1b28" providerId="LiveId" clId="{3E26D914-8B6C-47C0-8106-010D95078352}" dt="2023-04-08T06:40:31.440" v="3975" actId="1076"/>
          <ac:picMkLst>
            <pc:docMk/>
            <pc:sldMk cId="999113297" sldId="281"/>
            <ac:picMk id="6" creationId="{D37D440D-9D19-5142-6EFD-D69A858B9E0D}"/>
          </ac:picMkLst>
        </pc:picChg>
      </pc:sldChg>
      <pc:sldChg chg="addSp delSp modSp new mod">
        <pc:chgData name="Jasper Chen" userId="bb857d1680cc1b28" providerId="LiveId" clId="{3E26D914-8B6C-47C0-8106-010D95078352}" dt="2023-04-08T06:13:54.547" v="3647" actId="20577"/>
        <pc:sldMkLst>
          <pc:docMk/>
          <pc:sldMk cId="2786416455" sldId="282"/>
        </pc:sldMkLst>
        <pc:spChg chg="mod">
          <ac:chgData name="Jasper Chen" userId="bb857d1680cc1b28" providerId="LiveId" clId="{3E26D914-8B6C-47C0-8106-010D95078352}" dt="2023-04-08T04:19:41.087" v="3396" actId="20577"/>
          <ac:spMkLst>
            <pc:docMk/>
            <pc:sldMk cId="2786416455" sldId="282"/>
            <ac:spMk id="2" creationId="{DDD8A4EA-D7AA-8635-8126-74765B30E3F3}"/>
          </ac:spMkLst>
        </pc:spChg>
        <pc:spChg chg="del">
          <ac:chgData name="Jasper Chen" userId="bb857d1680cc1b28" providerId="LiveId" clId="{3E26D914-8B6C-47C0-8106-010D95078352}" dt="2023-04-08T04:19:50.051" v="3397" actId="478"/>
          <ac:spMkLst>
            <pc:docMk/>
            <pc:sldMk cId="2786416455" sldId="282"/>
            <ac:spMk id="3" creationId="{9600A558-87A4-F7E4-909D-F80D803A959D}"/>
          </ac:spMkLst>
        </pc:spChg>
        <pc:spChg chg="add mod">
          <ac:chgData name="Jasper Chen" userId="bb857d1680cc1b28" providerId="LiveId" clId="{3E26D914-8B6C-47C0-8106-010D95078352}" dt="2023-04-08T06:13:54.547" v="3647" actId="20577"/>
          <ac:spMkLst>
            <pc:docMk/>
            <pc:sldMk cId="2786416455" sldId="282"/>
            <ac:spMk id="8" creationId="{5F4D033E-F019-DADC-8D66-B7C05CFE47B2}"/>
          </ac:spMkLst>
        </pc:spChg>
        <pc:picChg chg="add mod">
          <ac:chgData name="Jasper Chen" userId="bb857d1680cc1b28" providerId="LiveId" clId="{3E26D914-8B6C-47C0-8106-010D95078352}" dt="2023-04-08T04:26:39.955" v="3471" actId="1076"/>
          <ac:picMkLst>
            <pc:docMk/>
            <pc:sldMk cId="2786416455" sldId="282"/>
            <ac:picMk id="5" creationId="{0C845803-5F4B-DFCD-2FF0-86884F996956}"/>
          </ac:picMkLst>
        </pc:picChg>
        <pc:picChg chg="add mod">
          <ac:chgData name="Jasper Chen" userId="bb857d1680cc1b28" providerId="LiveId" clId="{3E26D914-8B6C-47C0-8106-010D95078352}" dt="2023-04-08T04:20:40.517" v="3416" actId="1076"/>
          <ac:picMkLst>
            <pc:docMk/>
            <pc:sldMk cId="2786416455" sldId="282"/>
            <ac:picMk id="7" creationId="{C25A0C49-ABA5-31C2-2610-4F5943FB9F3A}"/>
          </ac:picMkLst>
        </pc:picChg>
      </pc:sldChg>
      <pc:sldChg chg="modSp new mod">
        <pc:chgData name="Jasper Chen" userId="bb857d1680cc1b28" providerId="LiveId" clId="{3E26D914-8B6C-47C0-8106-010D95078352}" dt="2023-04-08T06:42:53.020" v="4480" actId="20577"/>
        <pc:sldMkLst>
          <pc:docMk/>
          <pc:sldMk cId="2079235486" sldId="283"/>
        </pc:sldMkLst>
        <pc:spChg chg="mod">
          <ac:chgData name="Jasper Chen" userId="bb857d1680cc1b28" providerId="LiveId" clId="{3E26D914-8B6C-47C0-8106-010D95078352}" dt="2023-04-08T06:14:01.797" v="3666" actId="20577"/>
          <ac:spMkLst>
            <pc:docMk/>
            <pc:sldMk cId="2079235486" sldId="283"/>
            <ac:spMk id="2" creationId="{A086D81E-6377-1FE6-751F-F1827DD35EA6}"/>
          </ac:spMkLst>
        </pc:spChg>
        <pc:spChg chg="mod">
          <ac:chgData name="Jasper Chen" userId="bb857d1680cc1b28" providerId="LiveId" clId="{3E26D914-8B6C-47C0-8106-010D95078352}" dt="2023-04-08T06:42:53.020" v="4480" actId="20577"/>
          <ac:spMkLst>
            <pc:docMk/>
            <pc:sldMk cId="2079235486" sldId="283"/>
            <ac:spMk id="3" creationId="{D2743CB1-3815-3BA4-9E40-F4C35E4D9313}"/>
          </ac:spMkLst>
        </pc:spChg>
      </pc:sldChg>
    </pc:docChg>
  </pc:docChgLst>
  <pc:docChgLst>
    <pc:chgData name="Jasper Chen" userId="bb857d1680cc1b28" providerId="Windows Live" clId="Web-{0CB6A072-A5D5-4693-8E6C-70FB163EA257}"/>
    <pc:docChg chg="addSld modSld modSection">
      <pc:chgData name="Jasper Chen" userId="bb857d1680cc1b28" providerId="Windows Live" clId="Web-{0CB6A072-A5D5-4693-8E6C-70FB163EA257}" dt="2023-02-02T19:16:42.295" v="215" actId="1076"/>
      <pc:docMkLst>
        <pc:docMk/>
      </pc:docMkLst>
      <pc:sldChg chg="modSp">
        <pc:chgData name="Jasper Chen" userId="bb857d1680cc1b28" providerId="Windows Live" clId="Web-{0CB6A072-A5D5-4693-8E6C-70FB163EA257}" dt="2023-02-02T19:11:32.868" v="48" actId="20577"/>
        <pc:sldMkLst>
          <pc:docMk/>
          <pc:sldMk cId="3680214904" sldId="262"/>
        </pc:sldMkLst>
        <pc:spChg chg="mod">
          <ac:chgData name="Jasper Chen" userId="bb857d1680cc1b28" providerId="Windows Live" clId="Web-{0CB6A072-A5D5-4693-8E6C-70FB163EA257}" dt="2023-02-02T19:11:32.868" v="48" actId="20577"/>
          <ac:spMkLst>
            <pc:docMk/>
            <pc:sldMk cId="3680214904" sldId="262"/>
            <ac:spMk id="2" creationId="{99CF42CC-1E67-CDBA-D1B5-64238F13B018}"/>
          </ac:spMkLst>
        </pc:spChg>
      </pc:sldChg>
      <pc:sldChg chg="addSp delSp modSp new">
        <pc:chgData name="Jasper Chen" userId="bb857d1680cc1b28" providerId="Windows Live" clId="Web-{0CB6A072-A5D5-4693-8E6C-70FB163EA257}" dt="2023-02-02T19:16:42.295" v="215" actId="1076"/>
        <pc:sldMkLst>
          <pc:docMk/>
          <pc:sldMk cId="3316635573" sldId="265"/>
        </pc:sldMkLst>
        <pc:spChg chg="mod">
          <ac:chgData name="Jasper Chen" userId="bb857d1680cc1b28" providerId="Windows Live" clId="Web-{0CB6A072-A5D5-4693-8E6C-70FB163EA257}" dt="2023-02-02T19:10:48.227" v="32" actId="20577"/>
          <ac:spMkLst>
            <pc:docMk/>
            <pc:sldMk cId="3316635573" sldId="265"/>
            <ac:spMk id="2" creationId="{F10CFE3F-22D4-EB90-BA3D-6DDC98EC7772}"/>
          </ac:spMkLst>
        </pc:spChg>
        <pc:spChg chg="del mod">
          <ac:chgData name="Jasper Chen" userId="bb857d1680cc1b28" providerId="Windows Live" clId="Web-{0CB6A072-A5D5-4693-8E6C-70FB163EA257}" dt="2023-02-02T19:12:30.088" v="49"/>
          <ac:spMkLst>
            <pc:docMk/>
            <pc:sldMk cId="3316635573" sldId="265"/>
            <ac:spMk id="3" creationId="{1B744DE7-BC31-FE05-5D56-BE0375956F51}"/>
          </ac:spMkLst>
        </pc:spChg>
        <pc:spChg chg="add mod">
          <ac:chgData name="Jasper Chen" userId="bb857d1680cc1b28" providerId="Windows Live" clId="Web-{0CB6A072-A5D5-4693-8E6C-70FB163EA257}" dt="2023-02-02T19:16:42.295" v="214" actId="1076"/>
          <ac:spMkLst>
            <pc:docMk/>
            <pc:sldMk cId="3316635573" sldId="265"/>
            <ac:spMk id="5" creationId="{AFE04B04-F58C-2BDB-7A97-E27BCD89B121}"/>
          </ac:spMkLst>
        </pc:spChg>
        <pc:spChg chg="add mod">
          <ac:chgData name="Jasper Chen" userId="bb857d1680cc1b28" providerId="Windows Live" clId="Web-{0CB6A072-A5D5-4693-8E6C-70FB163EA257}" dt="2023-02-02T19:16:42.295" v="215" actId="1076"/>
          <ac:spMkLst>
            <pc:docMk/>
            <pc:sldMk cId="3316635573" sldId="265"/>
            <ac:spMk id="6" creationId="{2C76653E-8F0E-4B8C-3EFA-67A36B340630}"/>
          </ac:spMkLst>
        </pc:spChg>
        <pc:spChg chg="add del mod">
          <ac:chgData name="Jasper Chen" userId="bb857d1680cc1b28" providerId="Windows Live" clId="Web-{0CB6A072-A5D5-4693-8E6C-70FB163EA257}" dt="2023-02-02T19:16:19.701" v="212"/>
          <ac:spMkLst>
            <pc:docMk/>
            <pc:sldMk cId="3316635573" sldId="265"/>
            <ac:spMk id="8" creationId="{4C763D66-A7ED-E858-0D2B-E5F6338DE725}"/>
          </ac:spMkLst>
        </pc:spChg>
        <pc:picChg chg="add del mod ord">
          <ac:chgData name="Jasper Chen" userId="bb857d1680cc1b28" providerId="Windows Live" clId="Web-{0CB6A072-A5D5-4693-8E6C-70FB163EA257}" dt="2023-02-02T19:16:09.388" v="211"/>
          <ac:picMkLst>
            <pc:docMk/>
            <pc:sldMk cId="3316635573" sldId="265"/>
            <ac:picMk id="4" creationId="{63FA5204-1453-96F1-E616-1A918879D308}"/>
          </ac:picMkLst>
        </pc:picChg>
        <pc:picChg chg="add mod ord">
          <ac:chgData name="Jasper Chen" userId="bb857d1680cc1b28" providerId="Windows Live" clId="Web-{0CB6A072-A5D5-4693-8E6C-70FB163EA257}" dt="2023-02-02T19:16:27.138" v="213" actId="1076"/>
          <ac:picMkLst>
            <pc:docMk/>
            <pc:sldMk cId="3316635573" sldId="265"/>
            <ac:picMk id="9" creationId="{C774C7B9-7959-D6AA-3EB4-9EF78C90F3C6}"/>
          </ac:picMkLst>
        </pc:picChg>
      </pc:sldChg>
    </pc:docChg>
  </pc:docChgLst>
  <pc:docChgLst>
    <pc:chgData name="Jasper Chen" userId="bb857d1680cc1b28" providerId="LiveId" clId="{B5E5EC54-62D8-46DF-87B3-87EBE458338D}"/>
    <pc:docChg chg="custSel addSld modSld modSection">
      <pc:chgData name="Jasper Chen" userId="bb857d1680cc1b28" providerId="LiveId" clId="{B5E5EC54-62D8-46DF-87B3-87EBE458338D}" dt="2023-01-26T21:29:41.113" v="645" actId="20577"/>
      <pc:docMkLst>
        <pc:docMk/>
      </pc:docMkLst>
      <pc:sldChg chg="modSp mod">
        <pc:chgData name="Jasper Chen" userId="bb857d1680cc1b28" providerId="LiveId" clId="{B5E5EC54-62D8-46DF-87B3-87EBE458338D}" dt="2023-01-19T03:20:40.229" v="37" actId="20577"/>
        <pc:sldMkLst>
          <pc:docMk/>
          <pc:sldMk cId="1916663280" sldId="257"/>
        </pc:sldMkLst>
        <pc:spChg chg="mod">
          <ac:chgData name="Jasper Chen" userId="bb857d1680cc1b28" providerId="LiveId" clId="{B5E5EC54-62D8-46DF-87B3-87EBE458338D}" dt="2023-01-19T03:20:40.229" v="37" actId="20577"/>
          <ac:spMkLst>
            <pc:docMk/>
            <pc:sldMk cId="1916663280" sldId="257"/>
            <ac:spMk id="3" creationId="{95F14AEE-5F6B-5AE8-B2AE-23F6622845E5}"/>
          </ac:spMkLst>
        </pc:spChg>
      </pc:sldChg>
      <pc:sldChg chg="modSp modNotesTx">
        <pc:chgData name="Jasper Chen" userId="bb857d1680cc1b28" providerId="LiveId" clId="{B5E5EC54-62D8-46DF-87B3-87EBE458338D}" dt="2023-01-26T21:29:41.113" v="645" actId="20577"/>
        <pc:sldMkLst>
          <pc:docMk/>
          <pc:sldMk cId="4136420612" sldId="263"/>
        </pc:sldMkLst>
        <pc:spChg chg="mod">
          <ac:chgData name="Jasper Chen" userId="bb857d1680cc1b28" providerId="LiveId" clId="{B5E5EC54-62D8-46DF-87B3-87EBE458338D}" dt="2023-01-19T03:20:01.124" v="7" actId="20577"/>
          <ac:spMkLst>
            <pc:docMk/>
            <pc:sldMk cId="4136420612" sldId="263"/>
            <ac:spMk id="8" creationId="{3E139210-4AB1-6EC8-D14A-5C01DEC917FE}"/>
          </ac:spMkLst>
        </pc:spChg>
      </pc:sldChg>
      <pc:sldChg chg="addSp delSp modSp new mod">
        <pc:chgData name="Jasper Chen" userId="bb857d1680cc1b28" providerId="LiveId" clId="{B5E5EC54-62D8-46DF-87B3-87EBE458338D}" dt="2023-01-19T03:21:59.373" v="212" actId="14100"/>
        <pc:sldMkLst>
          <pc:docMk/>
          <pc:sldMk cId="1924270677" sldId="264"/>
        </pc:sldMkLst>
        <pc:spChg chg="mod">
          <ac:chgData name="Jasper Chen" userId="bb857d1680cc1b28" providerId="LiveId" clId="{B5E5EC54-62D8-46DF-87B3-87EBE458338D}" dt="2023-01-19T03:21:01.212" v="109" actId="20577"/>
          <ac:spMkLst>
            <pc:docMk/>
            <pc:sldMk cId="1924270677" sldId="264"/>
            <ac:spMk id="2" creationId="{AC3179C3-54AD-35BC-25F3-DB8E8EB576F5}"/>
          </ac:spMkLst>
        </pc:spChg>
        <pc:spChg chg="del mod">
          <ac:chgData name="Jasper Chen" userId="bb857d1680cc1b28" providerId="LiveId" clId="{B5E5EC54-62D8-46DF-87B3-87EBE458338D}" dt="2023-01-19T03:21:09.928" v="111"/>
          <ac:spMkLst>
            <pc:docMk/>
            <pc:sldMk cId="1924270677" sldId="264"/>
            <ac:spMk id="3" creationId="{125BB34D-A6CB-780C-0A8F-D6A4CB4F7302}"/>
          </ac:spMkLst>
        </pc:spChg>
        <pc:spChg chg="add mod">
          <ac:chgData name="Jasper Chen" userId="bb857d1680cc1b28" providerId="LiveId" clId="{B5E5EC54-62D8-46DF-87B3-87EBE458338D}" dt="2023-01-19T03:21:51.723" v="211" actId="1076"/>
          <ac:spMkLst>
            <pc:docMk/>
            <pc:sldMk cId="1924270677" sldId="264"/>
            <ac:spMk id="6" creationId="{B27F23AB-E805-3F9C-DCFE-7F39014E2D2E}"/>
          </ac:spMkLst>
        </pc:spChg>
        <pc:picChg chg="add mod">
          <ac:chgData name="Jasper Chen" userId="bb857d1680cc1b28" providerId="LiveId" clId="{B5E5EC54-62D8-46DF-87B3-87EBE458338D}" dt="2023-01-19T03:21:59.373" v="212" actId="14100"/>
          <ac:picMkLst>
            <pc:docMk/>
            <pc:sldMk cId="1924270677" sldId="264"/>
            <ac:picMk id="5" creationId="{CA8073CB-37FF-1A87-9FE6-56D359F0127E}"/>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0.png"/><Relationship Id="rId1" Type="http://schemas.openxmlformats.org/officeDocument/2006/relationships/image" Target="../media/image110.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10E57F-AC05-4EA9-8D32-E71D23F122DA}" type="doc">
      <dgm:prSet loTypeId="urn:microsoft.com/office/officeart/2005/8/layout/pList1" loCatId="list"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18A35FA6-22F0-4906-B1F3-9033729FDF28}">
          <dgm:prSet phldrT="[Text]" custT="1"/>
          <dgm:spPr/>
          <dgm:t>
            <a:bodyPr/>
            <a:lstStyle/>
            <a:p>
              <a:r>
                <a:rPr lang="en-US" sz="2400" dirty="0"/>
                <a:t>Set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=0</m:t>
                  </m:r>
                </m:oMath>
              </a14:m>
              <a:endParaRPr lang="en-US" sz="2400" dirty="0"/>
            </a:p>
          </dgm:t>
        </dgm:pt>
      </mc:Choice>
      <mc:Fallback xmlns="">
        <dgm:pt modelId="{18A35FA6-22F0-4906-B1F3-9033729FDF28}">
          <dgm:prSet phldrT="[Text]" custT="1"/>
          <dgm:spPr/>
          <dgm:t>
            <a:bodyPr/>
            <a:lstStyle/>
            <a:p>
              <a:r>
                <a:rPr lang="en-US" sz="2400" dirty="0"/>
                <a:t>Set </a:t>
              </a:r>
              <a:r>
                <a:rPr lang="en-US" sz="2400" b="0" i="0">
                  <a:latin typeface="Cambria Math" panose="02040503050406030204" pitchFamily="18" charset="0"/>
                </a:rPr>
                <a:t>𝑘=𝑙=0</a:t>
              </a:r>
              <a:endParaRPr lang="en-US" sz="2400" dirty="0"/>
            </a:p>
          </dgm:t>
        </dgm:pt>
      </mc:Fallback>
    </mc:AlternateContent>
    <dgm:pt modelId="{7A3455FF-FDDC-4E2E-A758-0BF3ED672F3C}" type="parTrans" cxnId="{DB4CD79E-FC98-4A6A-9A51-95A2A58CA319}">
      <dgm:prSet/>
      <dgm:spPr/>
      <dgm:t>
        <a:bodyPr/>
        <a:lstStyle/>
        <a:p>
          <a:endParaRPr lang="en-US"/>
        </a:p>
      </dgm:t>
    </dgm:pt>
    <dgm:pt modelId="{3A2C5918-794F-43ED-86DE-C2A25C73F545}" type="sibTrans" cxnId="{DB4CD79E-FC98-4A6A-9A51-95A2A58CA319}">
      <dgm:prSet/>
      <dgm:spPr/>
      <dgm:t>
        <a:bodyPr/>
        <a:lstStyle/>
        <a:p>
          <a:endParaRPr lang="en-US"/>
        </a:p>
      </dgm:t>
    </dgm:pt>
    <mc:AlternateContent xmlns:mc="http://schemas.openxmlformats.org/markup-compatibility/2006" xmlns:a14="http://schemas.microsoft.com/office/drawing/2010/main">
      <mc:Choice Requires="a14">
        <dgm:pt modelId="{919C521B-17DF-4A80-A271-A7A333E2BCD1}">
          <dgm:prSet phldrT="[Text]" custT="1"/>
          <dgm:spPr/>
          <dgm:t>
            <a:bodyPr/>
            <a:lstStyle/>
            <a:p>
              <a:r>
                <a:rPr lang="en-US" sz="2400" kern="1200" dirty="0">
                  <a:solidFill>
                    <a:prstClr val="black">
                      <a:hueOff val="0"/>
                      <a:satOff val="0"/>
                      <a:lumOff val="0"/>
                      <a:alphaOff val="0"/>
                    </a:prstClr>
                  </a:solidFill>
                  <a:latin typeface="Calibri" panose="020F0502020204030204"/>
                  <a:ea typeface="+mn-ea"/>
                  <a:cs typeface="+mn-cs"/>
                </a:rPr>
                <a:t>Simply</a:t>
              </a:r>
              <a:r>
                <a:rPr lang="en-US" sz="3100" kern="1200" dirty="0"/>
                <a:t> </a:t>
              </a:r>
              <a:r>
                <a:rPr lang="en-US" sz="2400" kern="1200" dirty="0">
                  <a:solidFill>
                    <a:prstClr val="black">
                      <a:hueOff val="0"/>
                      <a:satOff val="0"/>
                      <a:lumOff val="0"/>
                      <a:alphaOff val="0"/>
                    </a:prstClr>
                  </a:solidFill>
                  <a:latin typeface="Calibri" panose="020F0502020204030204"/>
                  <a:ea typeface="+mn-ea"/>
                  <a:cs typeface="+mn-cs"/>
                </a:rPr>
                <a:t>ignore all terms with </a:t>
              </a:r>
              <a14:m>
                <m:oMath xmlns:m="http://schemas.openxmlformats.org/officeDocument/2006/math">
                  <m:r>
                    <a:rPr lang="en-US" sz="2400" kern="1200" smtClean="0">
                      <a:solidFill>
                        <a:prstClr val="black">
                          <a:hueOff val="0"/>
                          <a:satOff val="0"/>
                          <a:lumOff val="0"/>
                          <a:alphaOff val="0"/>
                        </a:prstClr>
                      </a:solidFill>
                      <a:latin typeface="Cambria Math" panose="02040503050406030204" pitchFamily="18" charset="0"/>
                      <a:ea typeface="+mn-ea"/>
                      <a:cs typeface="+mn-cs"/>
                    </a:rPr>
                    <m:t>𝑘</m:t>
                  </m:r>
                </m:oMath>
              </a14:m>
              <a:r>
                <a:rPr lang="en-US" sz="2400" kern="1200" dirty="0">
                  <a:solidFill>
                    <a:prstClr val="black">
                      <a:hueOff val="0"/>
                      <a:satOff val="0"/>
                      <a:lumOff val="0"/>
                      <a:alphaOff val="0"/>
                    </a:prstClr>
                  </a:solidFill>
                  <a:latin typeface="Calibri" panose="020F0502020204030204"/>
                  <a:ea typeface="+mn-ea"/>
                  <a:cs typeface="+mn-cs"/>
                </a:rPr>
                <a:t> and </a:t>
              </a:r>
              <a14:m>
                <m:oMath xmlns:m="http://schemas.openxmlformats.org/officeDocument/2006/math">
                  <m:r>
                    <a:rPr lang="en-US" sz="2400" kern="1200" smtClean="0">
                      <a:solidFill>
                        <a:prstClr val="black">
                          <a:hueOff val="0"/>
                          <a:satOff val="0"/>
                          <a:lumOff val="0"/>
                          <a:alphaOff val="0"/>
                        </a:prstClr>
                      </a:solidFill>
                      <a:latin typeface="Cambria Math" panose="02040503050406030204" pitchFamily="18" charset="0"/>
                      <a:ea typeface="+mn-ea"/>
                      <a:cs typeface="+mn-cs"/>
                    </a:rPr>
                    <m:t>𝑙</m:t>
                  </m:r>
                </m:oMath>
              </a14:m>
              <a:endParaRPr lang="en-US" sz="2400" kern="1200" dirty="0">
                <a:solidFill>
                  <a:prstClr val="black">
                    <a:hueOff val="0"/>
                    <a:satOff val="0"/>
                    <a:lumOff val="0"/>
                    <a:alphaOff val="0"/>
                  </a:prstClr>
                </a:solidFill>
                <a:latin typeface="Calibri" panose="020F0502020204030204"/>
                <a:ea typeface="+mn-ea"/>
                <a:cs typeface="+mn-cs"/>
              </a:endParaRPr>
            </a:p>
          </dgm:t>
        </dgm:pt>
      </mc:Choice>
      <mc:Fallback xmlns="">
        <dgm:pt modelId="{919C521B-17DF-4A80-A271-A7A333E2BCD1}">
          <dgm:prSet phldrT="[Text]" custT="1"/>
          <dgm:spPr/>
          <dgm:t>
            <a:bodyPr/>
            <a:lstStyle/>
            <a:p>
              <a:r>
                <a:rPr lang="en-US" sz="2400" kern="1200" dirty="0">
                  <a:solidFill>
                    <a:prstClr val="black">
                      <a:hueOff val="0"/>
                      <a:satOff val="0"/>
                      <a:lumOff val="0"/>
                      <a:alphaOff val="0"/>
                    </a:prstClr>
                  </a:solidFill>
                  <a:latin typeface="Calibri" panose="020F0502020204030204"/>
                  <a:ea typeface="+mn-ea"/>
                  <a:cs typeface="+mn-cs"/>
                </a:rPr>
                <a:t>Simply</a:t>
              </a:r>
              <a:r>
                <a:rPr lang="en-US" sz="3100" kern="1200" dirty="0"/>
                <a:t> </a:t>
              </a:r>
              <a:r>
                <a:rPr lang="en-US" sz="2400" kern="1200" dirty="0">
                  <a:solidFill>
                    <a:prstClr val="black">
                      <a:hueOff val="0"/>
                      <a:satOff val="0"/>
                      <a:lumOff val="0"/>
                      <a:alphaOff val="0"/>
                    </a:prstClr>
                  </a:solidFill>
                  <a:latin typeface="Calibri" panose="020F0502020204030204"/>
                  <a:ea typeface="+mn-ea"/>
                  <a:cs typeface="+mn-cs"/>
                </a:rPr>
                <a:t>ignore all terms with </a:t>
              </a:r>
              <a:r>
                <a:rPr lang="en-US" sz="2400" i="0" kern="1200">
                  <a:solidFill>
                    <a:prstClr val="black">
                      <a:hueOff val="0"/>
                      <a:satOff val="0"/>
                      <a:lumOff val="0"/>
                      <a:alphaOff val="0"/>
                    </a:prstClr>
                  </a:solidFill>
                  <a:latin typeface="Calibri" panose="020F0502020204030204"/>
                  <a:ea typeface="+mn-ea"/>
                  <a:cs typeface="+mn-cs"/>
                </a:rPr>
                <a:t>𝑘</a:t>
              </a:r>
              <a:r>
                <a:rPr lang="en-US" sz="2400" kern="1200" dirty="0">
                  <a:solidFill>
                    <a:prstClr val="black">
                      <a:hueOff val="0"/>
                      <a:satOff val="0"/>
                      <a:lumOff val="0"/>
                      <a:alphaOff val="0"/>
                    </a:prstClr>
                  </a:solidFill>
                  <a:latin typeface="Calibri" panose="020F0502020204030204"/>
                  <a:ea typeface="+mn-ea"/>
                  <a:cs typeface="+mn-cs"/>
                </a:rPr>
                <a:t> and </a:t>
              </a:r>
              <a:r>
                <a:rPr lang="en-US" sz="2400" i="0" kern="1200">
                  <a:solidFill>
                    <a:prstClr val="black">
                      <a:hueOff val="0"/>
                      <a:satOff val="0"/>
                      <a:lumOff val="0"/>
                      <a:alphaOff val="0"/>
                    </a:prstClr>
                  </a:solidFill>
                  <a:latin typeface="Calibri" panose="020F0502020204030204"/>
                  <a:ea typeface="+mn-ea"/>
                  <a:cs typeface="+mn-cs"/>
                </a:rPr>
                <a:t>𝑙</a:t>
              </a:r>
              <a:endParaRPr lang="en-US" sz="2400" kern="1200" dirty="0">
                <a:solidFill>
                  <a:prstClr val="black">
                    <a:hueOff val="0"/>
                    <a:satOff val="0"/>
                    <a:lumOff val="0"/>
                    <a:alphaOff val="0"/>
                  </a:prstClr>
                </a:solidFill>
                <a:latin typeface="Calibri" panose="020F0502020204030204"/>
                <a:ea typeface="+mn-ea"/>
                <a:cs typeface="+mn-cs"/>
              </a:endParaRPr>
            </a:p>
          </dgm:t>
        </dgm:pt>
      </mc:Fallback>
    </mc:AlternateContent>
    <dgm:pt modelId="{02C62FCE-048F-4BD7-BBCE-95C4C40B3938}" type="parTrans" cxnId="{89796929-B867-4E2A-A0E4-CB93413DF12B}">
      <dgm:prSet/>
      <dgm:spPr/>
      <dgm:t>
        <a:bodyPr/>
        <a:lstStyle/>
        <a:p>
          <a:endParaRPr lang="en-US"/>
        </a:p>
      </dgm:t>
    </dgm:pt>
    <dgm:pt modelId="{830F1FE1-C7D2-4E51-8386-D23EF2370886}" type="sibTrans" cxnId="{89796929-B867-4E2A-A0E4-CB93413DF12B}">
      <dgm:prSet/>
      <dgm:spPr/>
      <dgm:t>
        <a:bodyPr/>
        <a:lstStyle/>
        <a:p>
          <a:endParaRPr lang="en-US"/>
        </a:p>
      </dgm:t>
    </dgm:pt>
    <dgm:pt modelId="{E45E8DA6-2BA7-455F-8F0B-A8C9C8AAE1A7}">
      <dgm:prSet phldrT="[Text]" custT="1"/>
      <dgm:spPr/>
      <dgm:t>
        <a:bodyPr/>
        <a:lstStyle/>
        <a:p>
          <a:r>
            <a:rPr lang="en-US" sz="2400" kern="1200" dirty="0">
              <a:solidFill>
                <a:prstClr val="black">
                  <a:hueOff val="0"/>
                  <a:satOff val="0"/>
                  <a:lumOff val="0"/>
                  <a:alphaOff val="0"/>
                </a:prstClr>
              </a:solidFill>
              <a:latin typeface="Calibri" panose="020F0502020204030204"/>
              <a:ea typeface="+mn-ea"/>
              <a:cs typeface="+mn-cs"/>
            </a:rPr>
            <a:t>Dedalus 2 </a:t>
          </a:r>
        </a:p>
      </dgm:t>
    </dgm:pt>
    <dgm:pt modelId="{5B59B335-F6D2-44F9-A65A-AF8F3C7F8271}" type="parTrans" cxnId="{FFA30AB3-2651-4616-A43B-0C51E531EBA9}">
      <dgm:prSet/>
      <dgm:spPr/>
      <dgm:t>
        <a:bodyPr/>
        <a:lstStyle/>
        <a:p>
          <a:endParaRPr lang="en-US"/>
        </a:p>
      </dgm:t>
    </dgm:pt>
    <dgm:pt modelId="{77450112-99C1-43BF-AD7E-1BFF959B3B9D}" type="sibTrans" cxnId="{FFA30AB3-2651-4616-A43B-0C51E531EBA9}">
      <dgm:prSet/>
      <dgm:spPr/>
      <dgm:t>
        <a:bodyPr/>
        <a:lstStyle/>
        <a:p>
          <a:endParaRPr lang="en-US"/>
        </a:p>
      </dgm:t>
    </dgm:pt>
    <dgm:pt modelId="{ED20ACCD-98FE-41DF-914B-20B2947D2801}" type="pres">
      <dgm:prSet presAssocID="{1110E57F-AC05-4EA9-8D32-E71D23F122DA}" presName="Name0" presStyleCnt="0">
        <dgm:presLayoutVars>
          <dgm:dir/>
          <dgm:resizeHandles val="exact"/>
        </dgm:presLayoutVars>
      </dgm:prSet>
      <dgm:spPr/>
    </dgm:pt>
    <dgm:pt modelId="{A6268632-80F0-45A9-B041-70B4F0195D00}" type="pres">
      <dgm:prSet presAssocID="{18A35FA6-22F0-4906-B1F3-9033729FDF28}" presName="compNode" presStyleCnt="0"/>
      <dgm:spPr/>
    </dgm:pt>
    <dgm:pt modelId="{2D50870E-1747-41B0-8F54-678A0604D0F3}" type="pres">
      <dgm:prSet presAssocID="{18A35FA6-22F0-4906-B1F3-9033729FDF28}" presName="pictRect" presStyleLbl="node1" presStyleIdx="0" presStyleCnt="3" custScaleX="100084" custScaleY="100695"/>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09CA85A3-19AB-45D3-A0E3-E6507DE0F007}" type="pres">
      <dgm:prSet presAssocID="{18A35FA6-22F0-4906-B1F3-9033729FDF28}" presName="textRect" presStyleLbl="revTx" presStyleIdx="0" presStyleCnt="3" custScaleY="58630">
        <dgm:presLayoutVars>
          <dgm:bulletEnabled val="1"/>
        </dgm:presLayoutVars>
      </dgm:prSet>
      <dgm:spPr/>
    </dgm:pt>
    <dgm:pt modelId="{C32EE4A4-5C0B-4513-8D47-392AD1674AC5}" type="pres">
      <dgm:prSet presAssocID="{3A2C5918-794F-43ED-86DE-C2A25C73F545}" presName="sibTrans" presStyleLbl="sibTrans2D1" presStyleIdx="0" presStyleCnt="0"/>
      <dgm:spPr/>
    </dgm:pt>
    <dgm:pt modelId="{79C2B074-6316-4B1E-988A-88D4C5CDFBC9}" type="pres">
      <dgm:prSet presAssocID="{919C521B-17DF-4A80-A271-A7A333E2BCD1}" presName="compNode" presStyleCnt="0"/>
      <dgm:spPr/>
    </dgm:pt>
    <dgm:pt modelId="{E475B9A1-D8DC-4C0B-B68A-8EC5A264907E}" type="pres">
      <dgm:prSet presAssocID="{919C521B-17DF-4A80-A271-A7A333E2BCD1}" presName="pictRect" presStyleLbl="node1" presStyleIdx="1" presStyleCnt="3" custScaleX="109323" custScaleY="105025"/>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9EA016D1-C685-45FD-980B-342C3F3C5419}" type="pres">
      <dgm:prSet presAssocID="{919C521B-17DF-4A80-A271-A7A333E2BCD1}" presName="textRect" presStyleLbl="revTx" presStyleIdx="1" presStyleCnt="3" custScaleY="71204">
        <dgm:presLayoutVars>
          <dgm:bulletEnabled val="1"/>
        </dgm:presLayoutVars>
      </dgm:prSet>
      <dgm:spPr/>
    </dgm:pt>
    <dgm:pt modelId="{20AF45F7-A05B-4410-81DB-833FA26AC4B8}" type="pres">
      <dgm:prSet presAssocID="{830F1FE1-C7D2-4E51-8386-D23EF2370886}" presName="sibTrans" presStyleLbl="sibTrans2D1" presStyleIdx="0" presStyleCnt="0"/>
      <dgm:spPr/>
    </dgm:pt>
    <dgm:pt modelId="{0DD33291-FF3F-4F0D-AAC4-E8452AF33F60}" type="pres">
      <dgm:prSet presAssocID="{E45E8DA6-2BA7-455F-8F0B-A8C9C8AAE1A7}" presName="compNode" presStyleCnt="0"/>
      <dgm:spPr/>
    </dgm:pt>
    <dgm:pt modelId="{FAA18531-88A6-43F6-91EC-0103BD3ED3D9}" type="pres">
      <dgm:prSet presAssocID="{E45E8DA6-2BA7-455F-8F0B-A8C9C8AAE1A7}" presName="pictRect" presStyleLbl="node1" presStyleIdx="2" presStyleCnt="3" custScaleX="107875" custScaleY="112885" custLinFactNeighborX="-4919" custLinFactNeighborY="-5152"/>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F11F676F-7FC3-4EB0-8C0F-271D435865E6}" type="pres">
      <dgm:prSet presAssocID="{E45E8DA6-2BA7-455F-8F0B-A8C9C8AAE1A7}" presName="textRect" presStyleLbl="revTx" presStyleIdx="2" presStyleCnt="3" custScaleY="51247">
        <dgm:presLayoutVars>
          <dgm:bulletEnabled val="1"/>
        </dgm:presLayoutVars>
      </dgm:prSet>
      <dgm:spPr/>
    </dgm:pt>
  </dgm:ptLst>
  <dgm:cxnLst>
    <dgm:cxn modelId="{043BEF02-4213-4956-A27C-AAE5B7CF8B2A}" type="presOf" srcId="{3A2C5918-794F-43ED-86DE-C2A25C73F545}" destId="{C32EE4A4-5C0B-4513-8D47-392AD1674AC5}" srcOrd="0" destOrd="0" presId="urn:microsoft.com/office/officeart/2005/8/layout/pList1"/>
    <dgm:cxn modelId="{B1573427-87F2-4752-9E41-E4142BD0BBE1}" type="presOf" srcId="{1110E57F-AC05-4EA9-8D32-E71D23F122DA}" destId="{ED20ACCD-98FE-41DF-914B-20B2947D2801}" srcOrd="0" destOrd="0" presId="urn:microsoft.com/office/officeart/2005/8/layout/pList1"/>
    <dgm:cxn modelId="{9CAF4428-F42C-428F-A181-8FD132C7CA8D}" type="presOf" srcId="{E45E8DA6-2BA7-455F-8F0B-A8C9C8AAE1A7}" destId="{F11F676F-7FC3-4EB0-8C0F-271D435865E6}" srcOrd="0" destOrd="0" presId="urn:microsoft.com/office/officeart/2005/8/layout/pList1"/>
    <dgm:cxn modelId="{89796929-B867-4E2A-A0E4-CB93413DF12B}" srcId="{1110E57F-AC05-4EA9-8D32-E71D23F122DA}" destId="{919C521B-17DF-4A80-A271-A7A333E2BCD1}" srcOrd="1" destOrd="0" parTransId="{02C62FCE-048F-4BD7-BBCE-95C4C40B3938}" sibTransId="{830F1FE1-C7D2-4E51-8386-D23EF2370886}"/>
    <dgm:cxn modelId="{187F062D-668C-4B58-B398-5080C4AB12A0}" type="presOf" srcId="{919C521B-17DF-4A80-A271-A7A333E2BCD1}" destId="{9EA016D1-C685-45FD-980B-342C3F3C5419}" srcOrd="0" destOrd="0" presId="urn:microsoft.com/office/officeart/2005/8/layout/pList1"/>
    <dgm:cxn modelId="{779DE88E-92BA-4645-A534-CADA03BC9A3D}" type="presOf" srcId="{18A35FA6-22F0-4906-B1F3-9033729FDF28}" destId="{09CA85A3-19AB-45D3-A0E3-E6507DE0F007}" srcOrd="0" destOrd="0" presId="urn:microsoft.com/office/officeart/2005/8/layout/pList1"/>
    <dgm:cxn modelId="{DB4CD79E-FC98-4A6A-9A51-95A2A58CA319}" srcId="{1110E57F-AC05-4EA9-8D32-E71D23F122DA}" destId="{18A35FA6-22F0-4906-B1F3-9033729FDF28}" srcOrd="0" destOrd="0" parTransId="{7A3455FF-FDDC-4E2E-A758-0BF3ED672F3C}" sibTransId="{3A2C5918-794F-43ED-86DE-C2A25C73F545}"/>
    <dgm:cxn modelId="{FFA30AB3-2651-4616-A43B-0C51E531EBA9}" srcId="{1110E57F-AC05-4EA9-8D32-E71D23F122DA}" destId="{E45E8DA6-2BA7-455F-8F0B-A8C9C8AAE1A7}" srcOrd="2" destOrd="0" parTransId="{5B59B335-F6D2-44F9-A65A-AF8F3C7F8271}" sibTransId="{77450112-99C1-43BF-AD7E-1BFF959B3B9D}"/>
    <dgm:cxn modelId="{8D9579D9-AA75-4A3F-BC1E-59AF971F1907}" type="presOf" srcId="{830F1FE1-C7D2-4E51-8386-D23EF2370886}" destId="{20AF45F7-A05B-4410-81DB-833FA26AC4B8}" srcOrd="0" destOrd="0" presId="urn:microsoft.com/office/officeart/2005/8/layout/pList1"/>
    <dgm:cxn modelId="{E9A8981B-ABB1-42C1-99EE-75B18537911F}" type="presParOf" srcId="{ED20ACCD-98FE-41DF-914B-20B2947D2801}" destId="{A6268632-80F0-45A9-B041-70B4F0195D00}" srcOrd="0" destOrd="0" presId="urn:microsoft.com/office/officeart/2005/8/layout/pList1"/>
    <dgm:cxn modelId="{69052CD4-5D89-47AB-8279-EEABE4DB6577}" type="presParOf" srcId="{A6268632-80F0-45A9-B041-70B4F0195D00}" destId="{2D50870E-1747-41B0-8F54-678A0604D0F3}" srcOrd="0" destOrd="0" presId="urn:microsoft.com/office/officeart/2005/8/layout/pList1"/>
    <dgm:cxn modelId="{8B7E5268-46C3-482E-937A-8E81650D4CBC}" type="presParOf" srcId="{A6268632-80F0-45A9-B041-70B4F0195D00}" destId="{09CA85A3-19AB-45D3-A0E3-E6507DE0F007}" srcOrd="1" destOrd="0" presId="urn:microsoft.com/office/officeart/2005/8/layout/pList1"/>
    <dgm:cxn modelId="{83F8F657-963D-447F-985D-B2B2A998842B}" type="presParOf" srcId="{ED20ACCD-98FE-41DF-914B-20B2947D2801}" destId="{C32EE4A4-5C0B-4513-8D47-392AD1674AC5}" srcOrd="1" destOrd="0" presId="urn:microsoft.com/office/officeart/2005/8/layout/pList1"/>
    <dgm:cxn modelId="{12CBE7C2-D216-4759-83BB-4266D4A2A7EA}" type="presParOf" srcId="{ED20ACCD-98FE-41DF-914B-20B2947D2801}" destId="{79C2B074-6316-4B1E-988A-88D4C5CDFBC9}" srcOrd="2" destOrd="0" presId="urn:microsoft.com/office/officeart/2005/8/layout/pList1"/>
    <dgm:cxn modelId="{0A33B926-7B6F-47E2-9494-2B5C7B841492}" type="presParOf" srcId="{79C2B074-6316-4B1E-988A-88D4C5CDFBC9}" destId="{E475B9A1-D8DC-4C0B-B68A-8EC5A264907E}" srcOrd="0" destOrd="0" presId="urn:microsoft.com/office/officeart/2005/8/layout/pList1"/>
    <dgm:cxn modelId="{E7A3B081-30FA-43F2-A83A-C5F15D37F829}" type="presParOf" srcId="{79C2B074-6316-4B1E-988A-88D4C5CDFBC9}" destId="{9EA016D1-C685-45FD-980B-342C3F3C5419}" srcOrd="1" destOrd="0" presId="urn:microsoft.com/office/officeart/2005/8/layout/pList1"/>
    <dgm:cxn modelId="{9DBADABC-63FB-4A5A-97F2-A0B1D6163C94}" type="presParOf" srcId="{ED20ACCD-98FE-41DF-914B-20B2947D2801}" destId="{20AF45F7-A05B-4410-81DB-833FA26AC4B8}" srcOrd="3" destOrd="0" presId="urn:microsoft.com/office/officeart/2005/8/layout/pList1"/>
    <dgm:cxn modelId="{0A93F41F-73B3-46C8-A055-0A3B77164334}" type="presParOf" srcId="{ED20ACCD-98FE-41DF-914B-20B2947D2801}" destId="{0DD33291-FF3F-4F0D-AAC4-E8452AF33F60}" srcOrd="4" destOrd="0" presId="urn:microsoft.com/office/officeart/2005/8/layout/pList1"/>
    <dgm:cxn modelId="{4EE516CF-8647-4D13-A804-513CD3C52B39}" type="presParOf" srcId="{0DD33291-FF3F-4F0D-AAC4-E8452AF33F60}" destId="{FAA18531-88A6-43F6-91EC-0103BD3ED3D9}" srcOrd="0" destOrd="0" presId="urn:microsoft.com/office/officeart/2005/8/layout/pList1"/>
    <dgm:cxn modelId="{AC19DB44-C8E7-4B9D-B306-8CC4858CA1DB}" type="presParOf" srcId="{0DD33291-FF3F-4F0D-AAC4-E8452AF33F60}" destId="{F11F676F-7FC3-4EB0-8C0F-271D435865E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10E57F-AC05-4EA9-8D32-E71D23F122DA}" type="doc">
      <dgm:prSet loTypeId="urn:microsoft.com/office/officeart/2005/8/layout/pList1" loCatId="list" qsTypeId="urn:microsoft.com/office/officeart/2005/8/quickstyle/simple1" qsCatId="simple" csTypeId="urn:microsoft.com/office/officeart/2005/8/colors/accent1_2" csCatId="accent1" phldr="1"/>
      <dgm:spPr/>
    </dgm:pt>
    <dgm:pt modelId="{18A35FA6-22F0-4906-B1F3-9033729FDF28}">
      <dgm:prSet phldrT="[Text]" custT="1"/>
      <dgm:spPr>
        <a:blipFill>
          <a:blip xmlns:r="http://schemas.openxmlformats.org/officeDocument/2006/relationships" r:embed="rId1"/>
          <a:stretch>
            <a:fillRect/>
          </a:stretch>
        </a:blipFill>
      </dgm:spPr>
      <dgm:t>
        <a:bodyPr/>
        <a:lstStyle/>
        <a:p>
          <a:r>
            <a:rPr lang="en-US">
              <a:noFill/>
            </a:rPr>
            <a:t> </a:t>
          </a:r>
        </a:p>
      </dgm:t>
    </dgm:pt>
    <dgm:pt modelId="{7A3455FF-FDDC-4E2E-A758-0BF3ED672F3C}" type="parTrans" cxnId="{DB4CD79E-FC98-4A6A-9A51-95A2A58CA319}">
      <dgm:prSet/>
      <dgm:spPr/>
      <dgm:t>
        <a:bodyPr/>
        <a:lstStyle/>
        <a:p>
          <a:endParaRPr lang="en-US"/>
        </a:p>
      </dgm:t>
    </dgm:pt>
    <dgm:pt modelId="{3A2C5918-794F-43ED-86DE-C2A25C73F545}" type="sibTrans" cxnId="{DB4CD79E-FC98-4A6A-9A51-95A2A58CA319}">
      <dgm:prSet/>
      <dgm:spPr/>
      <dgm:t>
        <a:bodyPr/>
        <a:lstStyle/>
        <a:p>
          <a:endParaRPr lang="en-US"/>
        </a:p>
      </dgm:t>
    </dgm:pt>
    <dgm:pt modelId="{919C521B-17DF-4A80-A271-A7A333E2BCD1}">
      <dgm:prSet phldrT="[Text]" custT="1"/>
      <dgm:spPr>
        <a:blipFill>
          <a:blip xmlns:r="http://schemas.openxmlformats.org/officeDocument/2006/relationships" r:embed="rId2"/>
          <a:stretch>
            <a:fillRect b="-23490"/>
          </a:stretch>
        </a:blipFill>
      </dgm:spPr>
      <dgm:t>
        <a:bodyPr/>
        <a:lstStyle/>
        <a:p>
          <a:r>
            <a:rPr lang="en-US">
              <a:noFill/>
            </a:rPr>
            <a:t> </a:t>
          </a:r>
        </a:p>
      </dgm:t>
    </dgm:pt>
    <dgm:pt modelId="{02C62FCE-048F-4BD7-BBCE-95C4C40B3938}" type="parTrans" cxnId="{89796929-B867-4E2A-A0E4-CB93413DF12B}">
      <dgm:prSet/>
      <dgm:spPr/>
      <dgm:t>
        <a:bodyPr/>
        <a:lstStyle/>
        <a:p>
          <a:endParaRPr lang="en-US"/>
        </a:p>
      </dgm:t>
    </dgm:pt>
    <dgm:pt modelId="{830F1FE1-C7D2-4E51-8386-D23EF2370886}" type="sibTrans" cxnId="{89796929-B867-4E2A-A0E4-CB93413DF12B}">
      <dgm:prSet/>
      <dgm:spPr/>
      <dgm:t>
        <a:bodyPr/>
        <a:lstStyle/>
        <a:p>
          <a:endParaRPr lang="en-US"/>
        </a:p>
      </dgm:t>
    </dgm:pt>
    <dgm:pt modelId="{E45E8DA6-2BA7-455F-8F0B-A8C9C8AAE1A7}">
      <dgm:prSet phldrT="[Text]" custT="1"/>
      <dgm:spPr/>
      <dgm:t>
        <a:bodyPr/>
        <a:lstStyle/>
        <a:p>
          <a:r>
            <a:rPr lang="en-US" sz="2400" kern="1200" dirty="0">
              <a:solidFill>
                <a:prstClr val="black">
                  <a:hueOff val="0"/>
                  <a:satOff val="0"/>
                  <a:lumOff val="0"/>
                  <a:alphaOff val="0"/>
                </a:prstClr>
              </a:solidFill>
              <a:latin typeface="Calibri" panose="020F0502020204030204"/>
              <a:ea typeface="+mn-ea"/>
              <a:cs typeface="+mn-cs"/>
            </a:rPr>
            <a:t>Dedalus 2 </a:t>
          </a:r>
        </a:p>
      </dgm:t>
    </dgm:pt>
    <dgm:pt modelId="{5B59B335-F6D2-44F9-A65A-AF8F3C7F8271}" type="parTrans" cxnId="{FFA30AB3-2651-4616-A43B-0C51E531EBA9}">
      <dgm:prSet/>
      <dgm:spPr/>
      <dgm:t>
        <a:bodyPr/>
        <a:lstStyle/>
        <a:p>
          <a:endParaRPr lang="en-US"/>
        </a:p>
      </dgm:t>
    </dgm:pt>
    <dgm:pt modelId="{77450112-99C1-43BF-AD7E-1BFF959B3B9D}" type="sibTrans" cxnId="{FFA30AB3-2651-4616-A43B-0C51E531EBA9}">
      <dgm:prSet/>
      <dgm:spPr/>
      <dgm:t>
        <a:bodyPr/>
        <a:lstStyle/>
        <a:p>
          <a:endParaRPr lang="en-US"/>
        </a:p>
      </dgm:t>
    </dgm:pt>
    <dgm:pt modelId="{ED20ACCD-98FE-41DF-914B-20B2947D2801}" type="pres">
      <dgm:prSet presAssocID="{1110E57F-AC05-4EA9-8D32-E71D23F122DA}" presName="Name0" presStyleCnt="0">
        <dgm:presLayoutVars>
          <dgm:dir/>
          <dgm:resizeHandles val="exact"/>
        </dgm:presLayoutVars>
      </dgm:prSet>
      <dgm:spPr/>
    </dgm:pt>
    <dgm:pt modelId="{A6268632-80F0-45A9-B041-70B4F0195D00}" type="pres">
      <dgm:prSet presAssocID="{18A35FA6-22F0-4906-B1F3-9033729FDF28}" presName="compNode" presStyleCnt="0"/>
      <dgm:spPr/>
    </dgm:pt>
    <dgm:pt modelId="{2D50870E-1747-41B0-8F54-678A0604D0F3}" type="pres">
      <dgm:prSet presAssocID="{18A35FA6-22F0-4906-B1F3-9033729FDF28}" presName="pictRect" presStyleLbl="node1" presStyleIdx="0" presStyleCnt="3" custScaleX="100084" custScaleY="10069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09CA85A3-19AB-45D3-A0E3-E6507DE0F007}" type="pres">
      <dgm:prSet presAssocID="{18A35FA6-22F0-4906-B1F3-9033729FDF28}" presName="textRect" presStyleLbl="revTx" presStyleIdx="0" presStyleCnt="3" custScaleY="58630">
        <dgm:presLayoutVars>
          <dgm:bulletEnabled val="1"/>
        </dgm:presLayoutVars>
      </dgm:prSet>
      <dgm:spPr/>
    </dgm:pt>
    <dgm:pt modelId="{C32EE4A4-5C0B-4513-8D47-392AD1674AC5}" type="pres">
      <dgm:prSet presAssocID="{3A2C5918-794F-43ED-86DE-C2A25C73F545}" presName="sibTrans" presStyleLbl="sibTrans2D1" presStyleIdx="0" presStyleCnt="0"/>
      <dgm:spPr/>
    </dgm:pt>
    <dgm:pt modelId="{79C2B074-6316-4B1E-988A-88D4C5CDFBC9}" type="pres">
      <dgm:prSet presAssocID="{919C521B-17DF-4A80-A271-A7A333E2BCD1}" presName="compNode" presStyleCnt="0"/>
      <dgm:spPr/>
    </dgm:pt>
    <dgm:pt modelId="{E475B9A1-D8DC-4C0B-B68A-8EC5A264907E}" type="pres">
      <dgm:prSet presAssocID="{919C521B-17DF-4A80-A271-A7A333E2BCD1}" presName="pictRect" presStyleLbl="node1" presStyleIdx="1" presStyleCnt="3" custScaleX="109323" custScaleY="105025"/>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9EA016D1-C685-45FD-980B-342C3F3C5419}" type="pres">
      <dgm:prSet presAssocID="{919C521B-17DF-4A80-A271-A7A333E2BCD1}" presName="textRect" presStyleLbl="revTx" presStyleIdx="1" presStyleCnt="3" custScaleY="71204">
        <dgm:presLayoutVars>
          <dgm:bulletEnabled val="1"/>
        </dgm:presLayoutVars>
      </dgm:prSet>
      <dgm:spPr/>
    </dgm:pt>
    <dgm:pt modelId="{20AF45F7-A05B-4410-81DB-833FA26AC4B8}" type="pres">
      <dgm:prSet presAssocID="{830F1FE1-C7D2-4E51-8386-D23EF2370886}" presName="sibTrans" presStyleLbl="sibTrans2D1" presStyleIdx="0" presStyleCnt="0"/>
      <dgm:spPr/>
    </dgm:pt>
    <dgm:pt modelId="{0DD33291-FF3F-4F0D-AAC4-E8452AF33F60}" type="pres">
      <dgm:prSet presAssocID="{E45E8DA6-2BA7-455F-8F0B-A8C9C8AAE1A7}" presName="compNode" presStyleCnt="0"/>
      <dgm:spPr/>
    </dgm:pt>
    <dgm:pt modelId="{FAA18531-88A6-43F6-91EC-0103BD3ED3D9}" type="pres">
      <dgm:prSet presAssocID="{E45E8DA6-2BA7-455F-8F0B-A8C9C8AAE1A7}" presName="pictRect" presStyleLbl="node1" presStyleIdx="2" presStyleCnt="3" custScaleX="107875" custScaleY="112885" custLinFactNeighborX="-4919" custLinFactNeighborY="-5152"/>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pt>
    <dgm:pt modelId="{F11F676F-7FC3-4EB0-8C0F-271D435865E6}" type="pres">
      <dgm:prSet presAssocID="{E45E8DA6-2BA7-455F-8F0B-A8C9C8AAE1A7}" presName="textRect" presStyleLbl="revTx" presStyleIdx="2" presStyleCnt="3" custScaleY="51247">
        <dgm:presLayoutVars>
          <dgm:bulletEnabled val="1"/>
        </dgm:presLayoutVars>
      </dgm:prSet>
      <dgm:spPr/>
    </dgm:pt>
  </dgm:ptLst>
  <dgm:cxnLst>
    <dgm:cxn modelId="{043BEF02-4213-4956-A27C-AAE5B7CF8B2A}" type="presOf" srcId="{3A2C5918-794F-43ED-86DE-C2A25C73F545}" destId="{C32EE4A4-5C0B-4513-8D47-392AD1674AC5}" srcOrd="0" destOrd="0" presId="urn:microsoft.com/office/officeart/2005/8/layout/pList1"/>
    <dgm:cxn modelId="{B1573427-87F2-4752-9E41-E4142BD0BBE1}" type="presOf" srcId="{1110E57F-AC05-4EA9-8D32-E71D23F122DA}" destId="{ED20ACCD-98FE-41DF-914B-20B2947D2801}" srcOrd="0" destOrd="0" presId="urn:microsoft.com/office/officeart/2005/8/layout/pList1"/>
    <dgm:cxn modelId="{9CAF4428-F42C-428F-A181-8FD132C7CA8D}" type="presOf" srcId="{E45E8DA6-2BA7-455F-8F0B-A8C9C8AAE1A7}" destId="{F11F676F-7FC3-4EB0-8C0F-271D435865E6}" srcOrd="0" destOrd="0" presId="urn:microsoft.com/office/officeart/2005/8/layout/pList1"/>
    <dgm:cxn modelId="{89796929-B867-4E2A-A0E4-CB93413DF12B}" srcId="{1110E57F-AC05-4EA9-8D32-E71D23F122DA}" destId="{919C521B-17DF-4A80-A271-A7A333E2BCD1}" srcOrd="1" destOrd="0" parTransId="{02C62FCE-048F-4BD7-BBCE-95C4C40B3938}" sibTransId="{830F1FE1-C7D2-4E51-8386-D23EF2370886}"/>
    <dgm:cxn modelId="{187F062D-668C-4B58-B398-5080C4AB12A0}" type="presOf" srcId="{919C521B-17DF-4A80-A271-A7A333E2BCD1}" destId="{9EA016D1-C685-45FD-980B-342C3F3C5419}" srcOrd="0" destOrd="0" presId="urn:microsoft.com/office/officeart/2005/8/layout/pList1"/>
    <dgm:cxn modelId="{779DE88E-92BA-4645-A534-CADA03BC9A3D}" type="presOf" srcId="{18A35FA6-22F0-4906-B1F3-9033729FDF28}" destId="{09CA85A3-19AB-45D3-A0E3-E6507DE0F007}" srcOrd="0" destOrd="0" presId="urn:microsoft.com/office/officeart/2005/8/layout/pList1"/>
    <dgm:cxn modelId="{DB4CD79E-FC98-4A6A-9A51-95A2A58CA319}" srcId="{1110E57F-AC05-4EA9-8D32-E71D23F122DA}" destId="{18A35FA6-22F0-4906-B1F3-9033729FDF28}" srcOrd="0" destOrd="0" parTransId="{7A3455FF-FDDC-4E2E-A758-0BF3ED672F3C}" sibTransId="{3A2C5918-794F-43ED-86DE-C2A25C73F545}"/>
    <dgm:cxn modelId="{FFA30AB3-2651-4616-A43B-0C51E531EBA9}" srcId="{1110E57F-AC05-4EA9-8D32-E71D23F122DA}" destId="{E45E8DA6-2BA7-455F-8F0B-A8C9C8AAE1A7}" srcOrd="2" destOrd="0" parTransId="{5B59B335-F6D2-44F9-A65A-AF8F3C7F8271}" sibTransId="{77450112-99C1-43BF-AD7E-1BFF959B3B9D}"/>
    <dgm:cxn modelId="{8D9579D9-AA75-4A3F-BC1E-59AF971F1907}" type="presOf" srcId="{830F1FE1-C7D2-4E51-8386-D23EF2370886}" destId="{20AF45F7-A05B-4410-81DB-833FA26AC4B8}" srcOrd="0" destOrd="0" presId="urn:microsoft.com/office/officeart/2005/8/layout/pList1"/>
    <dgm:cxn modelId="{E9A8981B-ABB1-42C1-99EE-75B18537911F}" type="presParOf" srcId="{ED20ACCD-98FE-41DF-914B-20B2947D2801}" destId="{A6268632-80F0-45A9-B041-70B4F0195D00}" srcOrd="0" destOrd="0" presId="urn:microsoft.com/office/officeart/2005/8/layout/pList1"/>
    <dgm:cxn modelId="{69052CD4-5D89-47AB-8279-EEABE4DB6577}" type="presParOf" srcId="{A6268632-80F0-45A9-B041-70B4F0195D00}" destId="{2D50870E-1747-41B0-8F54-678A0604D0F3}" srcOrd="0" destOrd="0" presId="urn:microsoft.com/office/officeart/2005/8/layout/pList1"/>
    <dgm:cxn modelId="{8B7E5268-46C3-482E-937A-8E81650D4CBC}" type="presParOf" srcId="{A6268632-80F0-45A9-B041-70B4F0195D00}" destId="{09CA85A3-19AB-45D3-A0E3-E6507DE0F007}" srcOrd="1" destOrd="0" presId="urn:microsoft.com/office/officeart/2005/8/layout/pList1"/>
    <dgm:cxn modelId="{83F8F657-963D-447F-985D-B2B2A998842B}" type="presParOf" srcId="{ED20ACCD-98FE-41DF-914B-20B2947D2801}" destId="{C32EE4A4-5C0B-4513-8D47-392AD1674AC5}" srcOrd="1" destOrd="0" presId="urn:microsoft.com/office/officeart/2005/8/layout/pList1"/>
    <dgm:cxn modelId="{12CBE7C2-D216-4759-83BB-4266D4A2A7EA}" type="presParOf" srcId="{ED20ACCD-98FE-41DF-914B-20B2947D2801}" destId="{79C2B074-6316-4B1E-988A-88D4C5CDFBC9}" srcOrd="2" destOrd="0" presId="urn:microsoft.com/office/officeart/2005/8/layout/pList1"/>
    <dgm:cxn modelId="{0A33B926-7B6F-47E2-9494-2B5C7B841492}" type="presParOf" srcId="{79C2B074-6316-4B1E-988A-88D4C5CDFBC9}" destId="{E475B9A1-D8DC-4C0B-B68A-8EC5A264907E}" srcOrd="0" destOrd="0" presId="urn:microsoft.com/office/officeart/2005/8/layout/pList1"/>
    <dgm:cxn modelId="{E7A3B081-30FA-43F2-A83A-C5F15D37F829}" type="presParOf" srcId="{79C2B074-6316-4B1E-988A-88D4C5CDFBC9}" destId="{9EA016D1-C685-45FD-980B-342C3F3C5419}" srcOrd="1" destOrd="0" presId="urn:microsoft.com/office/officeart/2005/8/layout/pList1"/>
    <dgm:cxn modelId="{9DBADABC-63FB-4A5A-97F2-A0B1D6163C94}" type="presParOf" srcId="{ED20ACCD-98FE-41DF-914B-20B2947D2801}" destId="{20AF45F7-A05B-4410-81DB-833FA26AC4B8}" srcOrd="3" destOrd="0" presId="urn:microsoft.com/office/officeart/2005/8/layout/pList1"/>
    <dgm:cxn modelId="{0A93F41F-73B3-46C8-A055-0A3B77164334}" type="presParOf" srcId="{ED20ACCD-98FE-41DF-914B-20B2947D2801}" destId="{0DD33291-FF3F-4F0D-AAC4-E8452AF33F60}" srcOrd="4" destOrd="0" presId="urn:microsoft.com/office/officeart/2005/8/layout/pList1"/>
    <dgm:cxn modelId="{4EE516CF-8647-4D13-A804-513CD3C52B39}" type="presParOf" srcId="{0DD33291-FF3F-4F0D-AAC4-E8452AF33F60}" destId="{FAA18531-88A6-43F6-91EC-0103BD3ED3D9}" srcOrd="0" destOrd="0" presId="urn:microsoft.com/office/officeart/2005/8/layout/pList1"/>
    <dgm:cxn modelId="{AC19DB44-C8E7-4B9D-B306-8CC4858CA1DB}" type="presParOf" srcId="{0DD33291-FF3F-4F0D-AAC4-E8452AF33F60}" destId="{F11F676F-7FC3-4EB0-8C0F-271D435865E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0870E-1747-41B0-8F54-678A0604D0F3}">
      <dsp:nvSpPr>
        <dsp:cNvPr id="0" name=""/>
        <dsp:cNvSpPr/>
      </dsp:nvSpPr>
      <dsp:spPr>
        <a:xfrm>
          <a:off x="4284" y="1728762"/>
          <a:ext cx="3452869" cy="2393550"/>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85A3-19AB-45D3-A0E3-E6507DE0F007}">
      <dsp:nvSpPr>
        <dsp:cNvPr id="0" name=""/>
        <dsp:cNvSpPr/>
      </dsp:nvSpPr>
      <dsp:spPr>
        <a:xfrm>
          <a:off x="5733" y="4378808"/>
          <a:ext cx="3449971" cy="750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dirty="0"/>
            <a:t>Set </a:t>
          </a:r>
          <a14:m xmlns:a14="http://schemas.microsoft.com/office/drawing/2010/main">
            <m:oMath xmlns:m="http://schemas.openxmlformats.org/officeDocument/2006/math">
              <m:r>
                <a:rPr lang="en-US" sz="2400" b="0" i="1" kern="1200" smtClean="0">
                  <a:latin typeface="Cambria Math" panose="02040503050406030204" pitchFamily="18" charset="0"/>
                </a:rPr>
                <m:t>𝑘</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𝑙</m:t>
              </m:r>
              <m:r>
                <a:rPr lang="en-US" sz="2400" b="0" i="1" kern="1200" smtClean="0">
                  <a:latin typeface="Cambria Math" panose="02040503050406030204" pitchFamily="18" charset="0"/>
                </a:rPr>
                <m:t>=0</m:t>
              </m:r>
            </m:oMath>
          </a14:m>
          <a:endParaRPr lang="en-US" sz="2400" kern="1200" dirty="0"/>
        </a:p>
      </dsp:txBody>
      <dsp:txXfrm>
        <a:off x="5733" y="4378808"/>
        <a:ext cx="3449971" cy="750428"/>
      </dsp:txXfrm>
    </dsp:sp>
    <dsp:sp modelId="{E475B9A1-D8DC-4C0B-B68A-8EC5A264907E}">
      <dsp:nvSpPr>
        <dsp:cNvPr id="0" name=""/>
        <dsp:cNvSpPr/>
      </dsp:nvSpPr>
      <dsp:spPr>
        <a:xfrm>
          <a:off x="3802296" y="1662796"/>
          <a:ext cx="3771612" cy="2496476"/>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016D1-C685-45FD-980B-342C3F3C5419}">
      <dsp:nvSpPr>
        <dsp:cNvPr id="0" name=""/>
        <dsp:cNvSpPr/>
      </dsp:nvSpPr>
      <dsp:spPr>
        <a:xfrm>
          <a:off x="3963117" y="4283835"/>
          <a:ext cx="3449971" cy="91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dirty="0">
              <a:solidFill>
                <a:prstClr val="black">
                  <a:hueOff val="0"/>
                  <a:satOff val="0"/>
                  <a:lumOff val="0"/>
                  <a:alphaOff val="0"/>
                </a:prstClr>
              </a:solidFill>
              <a:latin typeface="Calibri" panose="020F0502020204030204"/>
              <a:ea typeface="+mn-ea"/>
              <a:cs typeface="+mn-cs"/>
            </a:rPr>
            <a:t>Simply</a:t>
          </a:r>
          <a:r>
            <a:rPr lang="en-US" sz="3100" kern="1200" dirty="0"/>
            <a:t> </a:t>
          </a:r>
          <a:r>
            <a:rPr lang="en-US" sz="2400" kern="1200" dirty="0">
              <a:solidFill>
                <a:prstClr val="black">
                  <a:hueOff val="0"/>
                  <a:satOff val="0"/>
                  <a:lumOff val="0"/>
                  <a:alphaOff val="0"/>
                </a:prstClr>
              </a:solidFill>
              <a:latin typeface="Calibri" panose="020F0502020204030204"/>
              <a:ea typeface="+mn-ea"/>
              <a:cs typeface="+mn-cs"/>
            </a:rPr>
            <a:t>ignore all terms with </a:t>
          </a:r>
          <a14:m xmlns:a14="http://schemas.microsoft.com/office/drawing/2010/main">
            <m:oMath xmlns:m="http://schemas.openxmlformats.org/officeDocument/2006/math">
              <m:r>
                <a:rPr lang="en-US" sz="2400" kern="1200" smtClean="0">
                  <a:solidFill>
                    <a:prstClr val="black">
                      <a:hueOff val="0"/>
                      <a:satOff val="0"/>
                      <a:lumOff val="0"/>
                      <a:alphaOff val="0"/>
                    </a:prstClr>
                  </a:solidFill>
                  <a:latin typeface="Cambria Math" panose="02040503050406030204" pitchFamily="18" charset="0"/>
                  <a:ea typeface="+mn-ea"/>
                  <a:cs typeface="+mn-cs"/>
                </a:rPr>
                <m:t>𝑘</m:t>
              </m:r>
            </m:oMath>
          </a14:m>
          <a:r>
            <a:rPr lang="en-US" sz="2400" kern="1200" dirty="0">
              <a:solidFill>
                <a:prstClr val="black">
                  <a:hueOff val="0"/>
                  <a:satOff val="0"/>
                  <a:lumOff val="0"/>
                  <a:alphaOff val="0"/>
                </a:prstClr>
              </a:solidFill>
              <a:latin typeface="Calibri" panose="020F0502020204030204"/>
              <a:ea typeface="+mn-ea"/>
              <a:cs typeface="+mn-cs"/>
            </a:rPr>
            <a:t> and </a:t>
          </a:r>
          <a14:m xmlns:a14="http://schemas.microsoft.com/office/drawing/2010/main">
            <m:oMath xmlns:m="http://schemas.openxmlformats.org/officeDocument/2006/math">
              <m:r>
                <a:rPr lang="en-US" sz="2400" kern="1200" smtClean="0">
                  <a:solidFill>
                    <a:prstClr val="black">
                      <a:hueOff val="0"/>
                      <a:satOff val="0"/>
                      <a:lumOff val="0"/>
                      <a:alphaOff val="0"/>
                    </a:prstClr>
                  </a:solidFill>
                  <a:latin typeface="Cambria Math" panose="02040503050406030204" pitchFamily="18" charset="0"/>
                  <a:ea typeface="+mn-ea"/>
                  <a:cs typeface="+mn-cs"/>
                </a:rPr>
                <m:t>𝑙</m:t>
              </m:r>
            </m:oMath>
          </a14:m>
          <a:endParaRPr lang="en-US" sz="2400" kern="1200" dirty="0">
            <a:solidFill>
              <a:prstClr val="black">
                <a:hueOff val="0"/>
                <a:satOff val="0"/>
                <a:lumOff val="0"/>
                <a:alphaOff val="0"/>
              </a:prstClr>
            </a:solidFill>
            <a:latin typeface="Calibri" panose="020F0502020204030204"/>
            <a:ea typeface="+mn-ea"/>
            <a:cs typeface="+mn-cs"/>
          </a:endParaRPr>
        </a:p>
      </dsp:txBody>
      <dsp:txXfrm>
        <a:off x="3963117" y="4283835"/>
        <a:ext cx="3449971" cy="911368"/>
      </dsp:txXfrm>
    </dsp:sp>
    <dsp:sp modelId="{FAA18531-88A6-43F6-91EC-0103BD3ED3D9}">
      <dsp:nvSpPr>
        <dsp:cNvPr id="0" name=""/>
        <dsp:cNvSpPr/>
      </dsp:nvSpPr>
      <dsp:spPr>
        <a:xfrm>
          <a:off x="7749347" y="1557482"/>
          <a:ext cx="3721656" cy="2683310"/>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F676F-7FC3-4EB0-8C0F-271D435865E6}">
      <dsp:nvSpPr>
        <dsp:cNvPr id="0" name=""/>
        <dsp:cNvSpPr/>
      </dsp:nvSpPr>
      <dsp:spPr>
        <a:xfrm>
          <a:off x="8054893" y="4522122"/>
          <a:ext cx="3449971" cy="65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marL="0" lvl="0" indent="0" algn="ctr" defTabSz="1066800">
            <a:lnSpc>
              <a:spcPct val="90000"/>
            </a:lnSpc>
            <a:spcBef>
              <a:spcPct val="0"/>
            </a:spcBef>
            <a:spcAft>
              <a:spcPct val="35000"/>
            </a:spcAft>
            <a:buNone/>
          </a:pPr>
          <a:r>
            <a:rPr lang="en-US" sz="2400" kern="1200" dirty="0">
              <a:solidFill>
                <a:prstClr val="black">
                  <a:hueOff val="0"/>
                  <a:satOff val="0"/>
                  <a:lumOff val="0"/>
                  <a:alphaOff val="0"/>
                </a:prstClr>
              </a:solidFill>
              <a:latin typeface="Calibri" panose="020F0502020204030204"/>
              <a:ea typeface="+mn-ea"/>
              <a:cs typeface="+mn-cs"/>
            </a:rPr>
            <a:t>Dedalus 2 </a:t>
          </a:r>
        </a:p>
      </dsp:txBody>
      <dsp:txXfrm>
        <a:off x="8054893" y="4522122"/>
        <a:ext cx="3449971" cy="65593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43D3-0039-4D84-B3FD-69843ECF5223}"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EDCF1-703D-4D5D-B92E-3824FCB3E7D0}" type="slidenum">
              <a:rPr lang="en-US" smtClean="0"/>
              <a:t>‹#›</a:t>
            </a:fld>
            <a:endParaRPr lang="en-US"/>
          </a:p>
        </p:txBody>
      </p:sp>
    </p:spTree>
    <p:extLst>
      <p:ext uri="{BB962C8B-B14F-4D97-AF65-F5344CB8AC3E}">
        <p14:creationId xmlns:p14="http://schemas.microsoft.com/office/powerpoint/2010/main" val="420073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EEDCF1-703D-4D5D-B92E-3824FCB3E7D0}" type="slidenum">
              <a:rPr lang="en-US" smtClean="0"/>
              <a:t>6</a:t>
            </a:fld>
            <a:endParaRPr lang="en-US"/>
          </a:p>
        </p:txBody>
      </p:sp>
    </p:spTree>
    <p:extLst>
      <p:ext uri="{BB962C8B-B14F-4D97-AF65-F5344CB8AC3E}">
        <p14:creationId xmlns:p14="http://schemas.microsoft.com/office/powerpoint/2010/main" val="387945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EEDCF1-703D-4D5D-B92E-3824FCB3E7D0}" type="slidenum">
              <a:rPr lang="en-US" smtClean="0"/>
              <a:t>31</a:t>
            </a:fld>
            <a:endParaRPr lang="en-US"/>
          </a:p>
        </p:txBody>
      </p:sp>
    </p:spTree>
    <p:extLst>
      <p:ext uri="{BB962C8B-B14F-4D97-AF65-F5344CB8AC3E}">
        <p14:creationId xmlns:p14="http://schemas.microsoft.com/office/powerpoint/2010/main" val="908778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selling point is that the qualitative behavior is captured by Chebyshev, while the computation time is orders of magnitude smaller (? Need confirmation on this)</a:t>
            </a:r>
          </a:p>
        </p:txBody>
      </p:sp>
      <p:sp>
        <p:nvSpPr>
          <p:cNvPr id="4" name="Slide Number Placeholder 3"/>
          <p:cNvSpPr>
            <a:spLocks noGrp="1"/>
          </p:cNvSpPr>
          <p:nvPr>
            <p:ph type="sldNum" sz="quarter" idx="5"/>
          </p:nvPr>
        </p:nvSpPr>
        <p:spPr/>
        <p:txBody>
          <a:bodyPr/>
          <a:lstStyle/>
          <a:p>
            <a:fld id="{7FEEDCF1-703D-4D5D-B92E-3824FCB3E7D0}" type="slidenum">
              <a:rPr lang="en-US" smtClean="0"/>
              <a:t>32</a:t>
            </a:fld>
            <a:endParaRPr lang="en-US"/>
          </a:p>
        </p:txBody>
      </p:sp>
    </p:spTree>
    <p:extLst>
      <p:ext uri="{BB962C8B-B14F-4D97-AF65-F5344CB8AC3E}">
        <p14:creationId xmlns:p14="http://schemas.microsoft.com/office/powerpoint/2010/main" val="206116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noise could be coming from how large and sparse the matrices are. Dawkins et al. (1998) suggests that these unusually large spurious eigenvalues are approximations to infinite eigenvalues of nearby solutions. Perhaps, somehow, the larger, sparser matrix promotes this approximation behavior. (More numerical error?)</a:t>
            </a:r>
          </a:p>
        </p:txBody>
      </p:sp>
      <p:sp>
        <p:nvSpPr>
          <p:cNvPr id="4" name="Slide Number Placeholder 3"/>
          <p:cNvSpPr>
            <a:spLocks noGrp="1"/>
          </p:cNvSpPr>
          <p:nvPr>
            <p:ph type="sldNum" sz="quarter" idx="5"/>
          </p:nvPr>
        </p:nvSpPr>
        <p:spPr/>
        <p:txBody>
          <a:bodyPr/>
          <a:lstStyle/>
          <a:p>
            <a:fld id="{7FEEDCF1-703D-4D5D-B92E-3824FCB3E7D0}" type="slidenum">
              <a:rPr lang="en-US" smtClean="0"/>
              <a:t>33</a:t>
            </a:fld>
            <a:endParaRPr lang="en-US"/>
          </a:p>
        </p:txBody>
      </p:sp>
    </p:spTree>
    <p:extLst>
      <p:ext uri="{BB962C8B-B14F-4D97-AF65-F5344CB8AC3E}">
        <p14:creationId xmlns:p14="http://schemas.microsoft.com/office/powerpoint/2010/main" val="3655382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EEDCF1-703D-4D5D-B92E-3824FCB3E7D0}" type="slidenum">
              <a:rPr lang="en-US" smtClean="0"/>
              <a:t>39</a:t>
            </a:fld>
            <a:endParaRPr lang="en-US"/>
          </a:p>
        </p:txBody>
      </p:sp>
    </p:spTree>
    <p:extLst>
      <p:ext uri="{BB962C8B-B14F-4D97-AF65-F5344CB8AC3E}">
        <p14:creationId xmlns:p14="http://schemas.microsoft.com/office/powerpoint/2010/main" val="90886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what the correlation is at zero shear should not matter?</a:t>
            </a:r>
          </a:p>
        </p:txBody>
      </p:sp>
      <p:sp>
        <p:nvSpPr>
          <p:cNvPr id="4" name="Slide Number Placeholder 3"/>
          <p:cNvSpPr>
            <a:spLocks noGrp="1"/>
          </p:cNvSpPr>
          <p:nvPr>
            <p:ph type="sldNum" sz="quarter" idx="5"/>
          </p:nvPr>
        </p:nvSpPr>
        <p:spPr/>
        <p:txBody>
          <a:bodyPr/>
          <a:lstStyle/>
          <a:p>
            <a:fld id="{7FEEDCF1-703D-4D5D-B92E-3824FCB3E7D0}" type="slidenum">
              <a:rPr lang="en-US" smtClean="0"/>
              <a:t>40</a:t>
            </a:fld>
            <a:endParaRPr lang="en-US"/>
          </a:p>
        </p:txBody>
      </p:sp>
    </p:spTree>
    <p:extLst>
      <p:ext uri="{BB962C8B-B14F-4D97-AF65-F5344CB8AC3E}">
        <p14:creationId xmlns:p14="http://schemas.microsoft.com/office/powerpoint/2010/main" val="35600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1/26/2023 Meeting</a:t>
            </a:r>
          </a:p>
          <a:p>
            <a:pPr marL="228600" indent="-228600">
              <a:buAutoNum type="arabicPeriod"/>
            </a:pPr>
            <a:r>
              <a:rPr lang="en-US" dirty="0"/>
              <a:t>Plot numerical and analytic results on the same plot</a:t>
            </a:r>
          </a:p>
          <a:p>
            <a:pPr marL="228600" indent="-228600">
              <a:buAutoNum type="arabicPeriod"/>
            </a:pPr>
            <a:r>
              <a:rPr lang="en-US" dirty="0"/>
              <a:t>Comparing Dedalus and Alex results </a:t>
            </a:r>
          </a:p>
          <a:p>
            <a:pPr marL="228600" indent="-228600">
              <a:buAutoNum type="arabicPeriod"/>
            </a:pPr>
            <a:r>
              <a:rPr lang="en-US" dirty="0"/>
              <a:t>Any other tests for numerical results? Talk to Wan about comparison (Overlap our simulation data)? </a:t>
            </a:r>
          </a:p>
          <a:p>
            <a:pPr marL="228600" indent="-228600">
              <a:buAutoNum type="arabicPeriod"/>
            </a:pPr>
            <a:r>
              <a:rPr lang="en-US" dirty="0"/>
              <a:t>Tom and grad students going to MRSEC winter school, can present my slides here – prepare slides so they can use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FEEDCF1-703D-4D5D-B92E-3824FCB3E7D0}" type="slidenum">
              <a:rPr lang="en-US" smtClean="0"/>
              <a:t>9</a:t>
            </a:fld>
            <a:endParaRPr lang="en-US"/>
          </a:p>
        </p:txBody>
      </p:sp>
    </p:spTree>
    <p:extLst>
      <p:ext uri="{BB962C8B-B14F-4D97-AF65-F5344CB8AC3E}">
        <p14:creationId xmlns:p14="http://schemas.microsoft.com/office/powerpoint/2010/main" val="396091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accounts for the branching behavior?</a:t>
            </a:r>
          </a:p>
        </p:txBody>
      </p:sp>
      <p:sp>
        <p:nvSpPr>
          <p:cNvPr id="4" name="Slide Number Placeholder 3"/>
          <p:cNvSpPr>
            <a:spLocks noGrp="1"/>
          </p:cNvSpPr>
          <p:nvPr>
            <p:ph type="sldNum" sz="quarter" idx="5"/>
          </p:nvPr>
        </p:nvSpPr>
        <p:spPr/>
        <p:txBody>
          <a:bodyPr/>
          <a:lstStyle/>
          <a:p>
            <a:fld id="{7FEEDCF1-703D-4D5D-B92E-3824FCB3E7D0}" type="slidenum">
              <a:rPr lang="en-US" smtClean="0"/>
              <a:t>10</a:t>
            </a:fld>
            <a:endParaRPr lang="en-US"/>
          </a:p>
        </p:txBody>
      </p:sp>
    </p:spTree>
    <p:extLst>
      <p:ext uri="{BB962C8B-B14F-4D97-AF65-F5344CB8AC3E}">
        <p14:creationId xmlns:p14="http://schemas.microsoft.com/office/powerpoint/2010/main" val="201597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Increasing </a:t>
                </a:r>
                <a14:m>
                  <m:oMath xmlns:m="http://schemas.openxmlformats.org/officeDocument/2006/math">
                    <m:r>
                      <a:rPr lang="en-US" b="0" i="1" smtClean="0">
                        <a:latin typeface="Cambria Math" panose="02040503050406030204" pitchFamily="18" charset="0"/>
                      </a:rPr>
                      <m:t>𝑎</m:t>
                    </m:r>
                  </m:oMath>
                </a14:m>
                <a:r>
                  <a:rPr lang="en-US" dirty="0"/>
                  <a:t> serves</a:t>
                </a:r>
                <a:r>
                  <a:rPr lang="en-US" baseline="0" dirty="0"/>
                  <a:t> to shift this curve up, after a critical value two zeros can be possible.  This accounts for the branching behavior in the extensile case.</a:t>
                </a:r>
                <a:endParaRPr lang="en-US" dirty="0"/>
              </a:p>
            </p:txBody>
          </p:sp>
        </mc:Choice>
        <mc:Fallback xmlns="">
          <p:sp>
            <p:nvSpPr>
              <p:cNvPr id="3" name="Notes Placeholder 2"/>
              <p:cNvSpPr>
                <a:spLocks noGrp="1"/>
              </p:cNvSpPr>
              <p:nvPr>
                <p:ph type="body" idx="1"/>
              </p:nvPr>
            </p:nvSpPr>
            <p:spPr/>
            <p:txBody>
              <a:bodyPr/>
              <a:lstStyle/>
              <a:p>
                <a:r>
                  <a:rPr lang="en-US" dirty="0"/>
                  <a:t>Increasing </a:t>
                </a:r>
                <a:r>
                  <a:rPr lang="en-US" b="0" i="0">
                    <a:latin typeface="Cambria Math" panose="02040503050406030204" pitchFamily="18" charset="0"/>
                  </a:rPr>
                  <a:t>𝑎</a:t>
                </a:r>
                <a:r>
                  <a:rPr lang="en-US" dirty="0"/>
                  <a:t> serves</a:t>
                </a:r>
                <a:r>
                  <a:rPr lang="en-US" baseline="0" dirty="0"/>
                  <a:t> to shift this curve up, after a critical value two zeros can be possible.  This accounts for the branching behavior in the extensile case.</a:t>
                </a:r>
                <a:endParaRPr lang="en-US" dirty="0"/>
              </a:p>
            </p:txBody>
          </p:sp>
        </mc:Fallback>
      </mc:AlternateContent>
      <p:sp>
        <p:nvSpPr>
          <p:cNvPr id="4" name="Slide Number Placeholder 3"/>
          <p:cNvSpPr>
            <a:spLocks noGrp="1"/>
          </p:cNvSpPr>
          <p:nvPr>
            <p:ph type="sldNum" sz="quarter" idx="5"/>
          </p:nvPr>
        </p:nvSpPr>
        <p:spPr/>
        <p:txBody>
          <a:bodyPr/>
          <a:lstStyle/>
          <a:p>
            <a:fld id="{7FEEDCF1-703D-4D5D-B92E-3824FCB3E7D0}" type="slidenum">
              <a:rPr lang="en-US" smtClean="0"/>
              <a:t>12</a:t>
            </a:fld>
            <a:endParaRPr lang="en-US"/>
          </a:p>
        </p:txBody>
      </p:sp>
    </p:spTree>
    <p:extLst>
      <p:ext uri="{BB962C8B-B14F-4D97-AF65-F5344CB8AC3E}">
        <p14:creationId xmlns:p14="http://schemas.microsoft.com/office/powerpoint/2010/main" val="385215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Oops should have changed the colors</a:t>
            </a:r>
          </a:p>
        </p:txBody>
      </p:sp>
      <p:sp>
        <p:nvSpPr>
          <p:cNvPr id="4" name="Slide Number Placeholder 3"/>
          <p:cNvSpPr>
            <a:spLocks noGrp="1"/>
          </p:cNvSpPr>
          <p:nvPr>
            <p:ph type="sldNum" sz="quarter" idx="5"/>
          </p:nvPr>
        </p:nvSpPr>
        <p:spPr/>
        <p:txBody>
          <a:bodyPr/>
          <a:lstStyle/>
          <a:p>
            <a:fld id="{7FEEDCF1-703D-4D5D-B92E-3824FCB3E7D0}" type="slidenum">
              <a:rPr lang="en-US" smtClean="0"/>
              <a:t>15</a:t>
            </a:fld>
            <a:endParaRPr lang="en-US"/>
          </a:p>
        </p:txBody>
      </p:sp>
    </p:spTree>
    <p:extLst>
      <p:ext uri="{BB962C8B-B14F-4D97-AF65-F5344CB8AC3E}">
        <p14:creationId xmlns:p14="http://schemas.microsoft.com/office/powerpoint/2010/main" val="389326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in [0,20]</a:t>
            </a:r>
          </a:p>
        </p:txBody>
      </p:sp>
      <p:sp>
        <p:nvSpPr>
          <p:cNvPr id="4" name="Slide Number Placeholder 3"/>
          <p:cNvSpPr>
            <a:spLocks noGrp="1"/>
          </p:cNvSpPr>
          <p:nvPr>
            <p:ph type="sldNum" sz="quarter" idx="5"/>
          </p:nvPr>
        </p:nvSpPr>
        <p:spPr/>
        <p:txBody>
          <a:bodyPr/>
          <a:lstStyle/>
          <a:p>
            <a:fld id="{7FEEDCF1-703D-4D5D-B92E-3824FCB3E7D0}" type="slidenum">
              <a:rPr lang="en-US" smtClean="0"/>
              <a:t>27</a:t>
            </a:fld>
            <a:endParaRPr lang="en-US"/>
          </a:p>
        </p:txBody>
      </p:sp>
    </p:spTree>
    <p:extLst>
      <p:ext uri="{BB962C8B-B14F-4D97-AF65-F5344CB8AC3E}">
        <p14:creationId xmlns:p14="http://schemas.microsoft.com/office/powerpoint/2010/main" val="157483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to say: The red points are unstable at k=0, but the yellow points are unstable at a non-zero k – this shows that the method captures the stabilizing effect of shear.</a:t>
            </a:r>
          </a:p>
          <a:p>
            <a:endParaRPr lang="en-US" dirty="0"/>
          </a:p>
          <a:p>
            <a:r>
              <a:rPr lang="en-US" dirty="0"/>
              <a:t>k in [0,20]</a:t>
            </a:r>
          </a:p>
        </p:txBody>
      </p:sp>
      <p:sp>
        <p:nvSpPr>
          <p:cNvPr id="4" name="Slide Number Placeholder 3"/>
          <p:cNvSpPr>
            <a:spLocks noGrp="1"/>
          </p:cNvSpPr>
          <p:nvPr>
            <p:ph type="sldNum" sz="quarter" idx="5"/>
          </p:nvPr>
        </p:nvSpPr>
        <p:spPr/>
        <p:txBody>
          <a:bodyPr/>
          <a:lstStyle/>
          <a:p>
            <a:fld id="{7FEEDCF1-703D-4D5D-B92E-3824FCB3E7D0}" type="slidenum">
              <a:rPr lang="en-US" smtClean="0"/>
              <a:t>28</a:t>
            </a:fld>
            <a:endParaRPr lang="en-US"/>
          </a:p>
        </p:txBody>
      </p:sp>
    </p:spTree>
    <p:extLst>
      <p:ext uri="{BB962C8B-B14F-4D97-AF65-F5344CB8AC3E}">
        <p14:creationId xmlns:p14="http://schemas.microsoft.com/office/powerpoint/2010/main" val="4252693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good agreement with analytical results in this limiting case.</a:t>
            </a:r>
          </a:p>
        </p:txBody>
      </p:sp>
      <p:sp>
        <p:nvSpPr>
          <p:cNvPr id="4" name="Slide Number Placeholder 3"/>
          <p:cNvSpPr>
            <a:spLocks noGrp="1"/>
          </p:cNvSpPr>
          <p:nvPr>
            <p:ph type="sldNum" sz="quarter" idx="5"/>
          </p:nvPr>
        </p:nvSpPr>
        <p:spPr/>
        <p:txBody>
          <a:bodyPr/>
          <a:lstStyle/>
          <a:p>
            <a:fld id="{7FEEDCF1-703D-4D5D-B92E-3824FCB3E7D0}" type="slidenum">
              <a:rPr lang="en-US" smtClean="0"/>
              <a:t>29</a:t>
            </a:fld>
            <a:endParaRPr lang="en-US"/>
          </a:p>
        </p:txBody>
      </p:sp>
    </p:spTree>
    <p:extLst>
      <p:ext uri="{BB962C8B-B14F-4D97-AF65-F5344CB8AC3E}">
        <p14:creationId xmlns:p14="http://schemas.microsoft.com/office/powerpoint/2010/main" val="882912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how shear stabilizes the system by suppressing the largest wavelength deformations</a:t>
            </a:r>
          </a:p>
        </p:txBody>
      </p:sp>
      <p:sp>
        <p:nvSpPr>
          <p:cNvPr id="4" name="Slide Number Placeholder 3"/>
          <p:cNvSpPr>
            <a:spLocks noGrp="1"/>
          </p:cNvSpPr>
          <p:nvPr>
            <p:ph type="sldNum" sz="quarter" idx="5"/>
          </p:nvPr>
        </p:nvSpPr>
        <p:spPr/>
        <p:txBody>
          <a:bodyPr/>
          <a:lstStyle/>
          <a:p>
            <a:fld id="{7FEEDCF1-703D-4D5D-B92E-3824FCB3E7D0}" type="slidenum">
              <a:rPr lang="en-US" smtClean="0"/>
              <a:t>30</a:t>
            </a:fld>
            <a:endParaRPr lang="en-US"/>
          </a:p>
        </p:txBody>
      </p:sp>
    </p:spTree>
    <p:extLst>
      <p:ext uri="{BB962C8B-B14F-4D97-AF65-F5344CB8AC3E}">
        <p14:creationId xmlns:p14="http://schemas.microsoft.com/office/powerpoint/2010/main" val="180734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296C-B808-A989-4D1F-8B4D67739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440E4F-C732-41AF-9A21-77D1E0BC1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B8164-FF85-FACA-CCC5-CE61EFF4A29E}"/>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5" name="Footer Placeholder 4">
            <a:extLst>
              <a:ext uri="{FF2B5EF4-FFF2-40B4-BE49-F238E27FC236}">
                <a16:creationId xmlns:a16="http://schemas.microsoft.com/office/drawing/2014/main" id="{8264ACC6-A43F-A28C-C62D-7BBD1EDB1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74037-E59E-05AF-EF54-7BFB55F7B514}"/>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165785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1D2E-5103-D831-3365-A44B823916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967949-C986-775B-9506-31056C862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DA459-3D35-6CC6-EE52-C0C622A87AA6}"/>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5" name="Footer Placeholder 4">
            <a:extLst>
              <a:ext uri="{FF2B5EF4-FFF2-40B4-BE49-F238E27FC236}">
                <a16:creationId xmlns:a16="http://schemas.microsoft.com/office/drawing/2014/main" id="{C5E37DED-227C-BD89-C67B-286D6805C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4ADCB-CF27-6E5D-1308-E5FEBFF1FA3B}"/>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398881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84CC5-69B3-5D44-4F02-BA964D75B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B454F-7427-8C53-2917-824FD8667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43031-4931-8A91-0E89-E84B75FDE309}"/>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5" name="Footer Placeholder 4">
            <a:extLst>
              <a:ext uri="{FF2B5EF4-FFF2-40B4-BE49-F238E27FC236}">
                <a16:creationId xmlns:a16="http://schemas.microsoft.com/office/drawing/2014/main" id="{0243F571-91AC-9FD8-CF69-770CD76FC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C4DEB-D939-69CF-322B-4C7C1AC12D29}"/>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101681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4320-8E5E-17E3-7A5E-83A142F539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B009-4C6F-4CEA-ED92-04E06944BF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19E9F-E9F4-A47B-4DB3-7882886CA2DC}"/>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5" name="Footer Placeholder 4">
            <a:extLst>
              <a:ext uri="{FF2B5EF4-FFF2-40B4-BE49-F238E27FC236}">
                <a16:creationId xmlns:a16="http://schemas.microsoft.com/office/drawing/2014/main" id="{E872C95A-FD9B-DFA8-8EB1-B73590DC4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8D4FA-CE49-5483-AF3A-CCF973839FA8}"/>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202446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8E84-2E5E-A694-02C5-086D46338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F789AC-66EC-A11A-9D2F-DC831DA962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B744B-FAAA-8250-69E0-D0F06D760E0C}"/>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5" name="Footer Placeholder 4">
            <a:extLst>
              <a:ext uri="{FF2B5EF4-FFF2-40B4-BE49-F238E27FC236}">
                <a16:creationId xmlns:a16="http://schemas.microsoft.com/office/drawing/2014/main" id="{0A24F55C-AE71-EFFE-F0AF-E87721236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55FBA-93C9-0FC6-B790-905D66039966}"/>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296234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A30B-27C1-3150-2462-C781B024F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69B93-2A37-3392-936F-2798EE886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3598B3-8FEB-68FD-D445-FBCEEE7D3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72A236-B3FB-B093-37B3-B7283C87D121}"/>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6" name="Footer Placeholder 5">
            <a:extLst>
              <a:ext uri="{FF2B5EF4-FFF2-40B4-BE49-F238E27FC236}">
                <a16:creationId xmlns:a16="http://schemas.microsoft.com/office/drawing/2014/main" id="{6779D7D6-6299-0F90-6AC0-43B1D24BF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6C037-DF7C-0114-969C-B25964FF3807}"/>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75614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F713-E941-8C1D-660F-96225D18FA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02096-A755-81EB-68B7-CB1BA6F79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9C56B3-82C1-99D2-38FC-F55C91470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ED70F-B5CF-B871-BC50-AF00E9943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DBC7BF-168E-7B11-7F5E-F910073FA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AADA11-76F7-0230-6304-FEE2F8FCE082}"/>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8" name="Footer Placeholder 7">
            <a:extLst>
              <a:ext uri="{FF2B5EF4-FFF2-40B4-BE49-F238E27FC236}">
                <a16:creationId xmlns:a16="http://schemas.microsoft.com/office/drawing/2014/main" id="{D84D8F94-9E6D-360B-11F3-B4BE71D04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0F431C-7198-0B7A-95FB-3E8BF5374320}"/>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410217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1E53-034C-8AE2-5394-67851D2FA9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0A8245-9A2B-C53B-1D00-964F0B943B72}"/>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4" name="Footer Placeholder 3">
            <a:extLst>
              <a:ext uri="{FF2B5EF4-FFF2-40B4-BE49-F238E27FC236}">
                <a16:creationId xmlns:a16="http://schemas.microsoft.com/office/drawing/2014/main" id="{77327DA6-F836-FB21-8B77-80F97FDFD3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6B3ADE-DC22-70D0-78AA-95248A64C909}"/>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356112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3DB75-6694-7B33-260B-92FE4493BB28}"/>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3" name="Footer Placeholder 2">
            <a:extLst>
              <a:ext uri="{FF2B5EF4-FFF2-40B4-BE49-F238E27FC236}">
                <a16:creationId xmlns:a16="http://schemas.microsoft.com/office/drawing/2014/main" id="{D9D0B7E4-5F15-1A7F-BB2B-DCD605579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B6D030-5E51-FF23-A764-B42E319A2FB1}"/>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116546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3CB4-CA3B-ABEE-51F1-39C0DEAA9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D075A8-9FE2-3901-D281-CFCB9046C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F17FE4-9232-00F2-C8ED-05A57A9F7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1CEC2-AEB3-BDAE-711E-A5ABEE076AE6}"/>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6" name="Footer Placeholder 5">
            <a:extLst>
              <a:ext uri="{FF2B5EF4-FFF2-40B4-BE49-F238E27FC236}">
                <a16:creationId xmlns:a16="http://schemas.microsoft.com/office/drawing/2014/main" id="{9481DD03-0637-A805-787C-EE386A060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4C15C-B471-4B3F-1C03-7847563B64BC}"/>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125158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AE99-A3E1-DC1A-A711-E7A8E277E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E44F02-1F3C-AFF7-BF2F-647DBB6AB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4AD74E-83C4-DB7D-1C4F-647BA7345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BD30E-A76C-4B8A-5ADB-F9C63AA77B6D}"/>
              </a:ext>
            </a:extLst>
          </p:cNvPr>
          <p:cNvSpPr>
            <a:spLocks noGrp="1"/>
          </p:cNvSpPr>
          <p:nvPr>
            <p:ph type="dt" sz="half" idx="10"/>
          </p:nvPr>
        </p:nvSpPr>
        <p:spPr/>
        <p:txBody>
          <a:bodyPr/>
          <a:lstStyle/>
          <a:p>
            <a:fld id="{2556AFC2-5E9C-49CE-9045-6E3B4DF34AA1}" type="datetimeFigureOut">
              <a:rPr lang="en-US" smtClean="0"/>
              <a:t>1/3/2024</a:t>
            </a:fld>
            <a:endParaRPr lang="en-US"/>
          </a:p>
        </p:txBody>
      </p:sp>
      <p:sp>
        <p:nvSpPr>
          <p:cNvPr id="6" name="Footer Placeholder 5">
            <a:extLst>
              <a:ext uri="{FF2B5EF4-FFF2-40B4-BE49-F238E27FC236}">
                <a16:creationId xmlns:a16="http://schemas.microsoft.com/office/drawing/2014/main" id="{FAA3C7AD-D2CF-C183-F0C4-5E36FAE72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0B240-A090-0F76-AE18-A1891B377651}"/>
              </a:ext>
            </a:extLst>
          </p:cNvPr>
          <p:cNvSpPr>
            <a:spLocks noGrp="1"/>
          </p:cNvSpPr>
          <p:nvPr>
            <p:ph type="sldNum" sz="quarter" idx="12"/>
          </p:nvPr>
        </p:nvSpPr>
        <p:spPr/>
        <p:txBody>
          <a:bodyPr/>
          <a:lstStyle/>
          <a:p>
            <a:fld id="{0ED0CFF2-D3D5-4C1E-A2D7-EC6374E19AAA}" type="slidenum">
              <a:rPr lang="en-US" smtClean="0"/>
              <a:t>‹#›</a:t>
            </a:fld>
            <a:endParaRPr lang="en-US"/>
          </a:p>
        </p:txBody>
      </p:sp>
    </p:spTree>
    <p:extLst>
      <p:ext uri="{BB962C8B-B14F-4D97-AF65-F5344CB8AC3E}">
        <p14:creationId xmlns:p14="http://schemas.microsoft.com/office/powerpoint/2010/main" val="325326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FE5C7-6762-54A6-53C8-D6E48836C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E0833-FB70-DCBE-6C49-0D2D906E2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39EF8-9C71-CBF8-8424-157179478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6AFC2-5E9C-49CE-9045-6E3B4DF34AA1}" type="datetimeFigureOut">
              <a:rPr lang="en-US" smtClean="0"/>
              <a:t>1/3/2024</a:t>
            </a:fld>
            <a:endParaRPr lang="en-US"/>
          </a:p>
        </p:txBody>
      </p:sp>
      <p:sp>
        <p:nvSpPr>
          <p:cNvPr id="5" name="Footer Placeholder 4">
            <a:extLst>
              <a:ext uri="{FF2B5EF4-FFF2-40B4-BE49-F238E27FC236}">
                <a16:creationId xmlns:a16="http://schemas.microsoft.com/office/drawing/2014/main" id="{AEB899F4-D86A-B652-8CD6-0406A7D0A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88D47-6AE8-8F11-0000-709B868BE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0CFF2-D3D5-4C1E-A2D7-EC6374E19AAA}" type="slidenum">
              <a:rPr lang="en-US" smtClean="0"/>
              <a:t>‹#›</a:t>
            </a:fld>
            <a:endParaRPr lang="en-US"/>
          </a:p>
        </p:txBody>
      </p:sp>
    </p:spTree>
    <p:extLst>
      <p:ext uri="{BB962C8B-B14F-4D97-AF65-F5344CB8AC3E}">
        <p14:creationId xmlns:p14="http://schemas.microsoft.com/office/powerpoint/2010/main" val="65717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0.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2.xml"/><Relationship Id="rId6" Type="http://schemas.openxmlformats.org/officeDocument/2006/relationships/image" Target="../media/image550.png"/><Relationship Id="rId5" Type="http://schemas.openxmlformats.org/officeDocument/2006/relationships/image" Target="../media/image60.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0.xml"/><Relationship Id="rId5" Type="http://schemas.openxmlformats.org/officeDocument/2006/relationships/diagramQuickStyle" Target="../diagrams/quickStyle1.xml"/><Relationship Id="rId10" Type="http://schemas.openxmlformats.org/officeDocument/2006/relationships/diagramQuickStyle" Target="../diagrams/quickStyle10.xml"/><Relationship Id="rId4" Type="http://schemas.openxmlformats.org/officeDocument/2006/relationships/diagramLayout" Target="../diagrams/layout1.xml"/><Relationship Id="rId9"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2C06-AB8E-93D9-35CC-FDC17277C917}"/>
              </a:ext>
            </a:extLst>
          </p:cNvPr>
          <p:cNvSpPr>
            <a:spLocks noGrp="1"/>
          </p:cNvSpPr>
          <p:nvPr>
            <p:ph type="ctrTitle"/>
          </p:nvPr>
        </p:nvSpPr>
        <p:spPr/>
        <p:txBody>
          <a:bodyPr>
            <a:noAutofit/>
          </a:bodyPr>
          <a:lstStyle/>
          <a:p>
            <a:r>
              <a:rPr lang="en-US" sz="4400" dirty="0"/>
              <a:t>Computational Solution of A Generalized Orr-Sommerfeld Equation for Active Fluids Under External Shear</a:t>
            </a:r>
          </a:p>
        </p:txBody>
      </p:sp>
      <p:sp>
        <p:nvSpPr>
          <p:cNvPr id="3" name="Subtitle 2">
            <a:extLst>
              <a:ext uri="{FF2B5EF4-FFF2-40B4-BE49-F238E27FC236}">
                <a16:creationId xmlns:a16="http://schemas.microsoft.com/office/drawing/2014/main" id="{B52C91EE-3A2C-4878-3147-51286277FB1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9544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FE3F-22D4-EB90-BA3D-6DDC98EC7772}"/>
              </a:ext>
            </a:extLst>
          </p:cNvPr>
          <p:cNvSpPr>
            <a:spLocks noGrp="1"/>
          </p:cNvSpPr>
          <p:nvPr>
            <p:ph type="title"/>
          </p:nvPr>
        </p:nvSpPr>
        <p:spPr/>
        <p:txBody>
          <a:bodyPr/>
          <a:lstStyle/>
          <a:p>
            <a:r>
              <a:rPr lang="en-US" dirty="0">
                <a:cs typeface="Calibri Light"/>
              </a:rPr>
              <a:t>Comparison of Computational and Analytic Results</a:t>
            </a:r>
            <a:endParaRPr lang="en-US" dirty="0"/>
          </a:p>
        </p:txBody>
      </p:sp>
      <p:sp>
        <p:nvSpPr>
          <p:cNvPr id="5" name="TextBox 4">
            <a:extLst>
              <a:ext uri="{FF2B5EF4-FFF2-40B4-BE49-F238E27FC236}">
                <a16:creationId xmlns:a16="http://schemas.microsoft.com/office/drawing/2014/main" id="{AFE04B04-F58C-2BDB-7A97-E27BCD89B121}"/>
              </a:ext>
            </a:extLst>
          </p:cNvPr>
          <p:cNvSpPr txBox="1"/>
          <p:nvPr/>
        </p:nvSpPr>
        <p:spPr>
          <a:xfrm>
            <a:off x="6708000" y="1848000"/>
            <a:ext cx="3799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Analytic results are plotted as curves</a:t>
            </a:r>
          </a:p>
          <a:p>
            <a:r>
              <a:rPr lang="en-US" dirty="0">
                <a:cs typeface="Calibri"/>
              </a:rPr>
              <a:t>Purple: Real part of sigma is 0</a:t>
            </a:r>
            <a:endParaRPr lang="en-US" dirty="0"/>
          </a:p>
          <a:p>
            <a:r>
              <a:rPr lang="en-US" dirty="0">
                <a:cs typeface="Calibri"/>
              </a:rPr>
              <a:t>Green: Sigma is 0</a:t>
            </a:r>
          </a:p>
        </p:txBody>
      </p:sp>
      <p:sp>
        <p:nvSpPr>
          <p:cNvPr id="6" name="TextBox 5">
            <a:extLst>
              <a:ext uri="{FF2B5EF4-FFF2-40B4-BE49-F238E27FC236}">
                <a16:creationId xmlns:a16="http://schemas.microsoft.com/office/drawing/2014/main" id="{2C76653E-8F0E-4B8C-3EFA-67A36B340630}"/>
              </a:ext>
            </a:extLst>
          </p:cNvPr>
          <p:cNvSpPr txBox="1"/>
          <p:nvPr/>
        </p:nvSpPr>
        <p:spPr>
          <a:xfrm>
            <a:off x="6708000" y="2976000"/>
            <a:ext cx="3877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Computational results are plotted as grid points in the background </a:t>
            </a:r>
          </a:p>
        </p:txBody>
      </p:sp>
      <p:pic>
        <p:nvPicPr>
          <p:cNvPr id="8" name="Content Placeholder 7">
            <a:extLst>
              <a:ext uri="{FF2B5EF4-FFF2-40B4-BE49-F238E27FC236}">
                <a16:creationId xmlns:a16="http://schemas.microsoft.com/office/drawing/2014/main" id="{67BC8D21-665E-92EE-8685-099EECADD0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7923" y="1848000"/>
            <a:ext cx="5148077" cy="4143574"/>
          </a:xfrm>
        </p:spPr>
      </p:pic>
    </p:spTree>
    <p:extLst>
      <p:ext uri="{BB962C8B-B14F-4D97-AF65-F5344CB8AC3E}">
        <p14:creationId xmlns:p14="http://schemas.microsoft.com/office/powerpoint/2010/main" val="331663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E8D0AA4-266F-5D9C-7340-26969BC79142}"/>
                  </a:ext>
                </a:extLst>
              </p:cNvPr>
              <p:cNvSpPr>
                <a:spLocks noGrp="1"/>
              </p:cNvSpPr>
              <p:nvPr>
                <p:ph type="title"/>
              </p:nvPr>
            </p:nvSpPr>
            <p:spPr/>
            <p:txBody>
              <a:bodyPr/>
              <a:lstStyle/>
              <a:p>
                <a:r>
                  <a:rPr lang="en-US" dirty="0"/>
                  <a:t>Branches of Analytic Expressions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=0</m:t>
                    </m:r>
                  </m:oMath>
                </a14:m>
                <a:endParaRPr lang="en-US" dirty="0"/>
              </a:p>
            </p:txBody>
          </p:sp>
        </mc:Choice>
        <mc:Fallback xmlns="">
          <p:sp>
            <p:nvSpPr>
              <p:cNvPr id="2" name="Title 1">
                <a:extLst>
                  <a:ext uri="{FF2B5EF4-FFF2-40B4-BE49-F238E27FC236}">
                    <a16:creationId xmlns:a16="http://schemas.microsoft.com/office/drawing/2014/main" id="{3E8D0AA4-266F-5D9C-7340-26969BC79142}"/>
                  </a:ext>
                </a:extLst>
              </p:cNvPr>
              <p:cNvSpPr>
                <a:spLocks noGrp="1" noRot="1" noChangeAspect="1" noMove="1" noResize="1" noEditPoints="1" noAdjustHandles="1" noChangeArrowheads="1" noChangeShapeType="1" noTextEdit="1"/>
              </p:cNvSpPr>
              <p:nvPr>
                <p:ph type="title"/>
              </p:nvPr>
            </p:nvSpPr>
            <p:spPr>
              <a:blipFill>
                <a:blip r:embed="rId2"/>
                <a:stretch>
                  <a:fillRect l="-2377" t="-13364" r="-3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6BEC2-0C1D-F5B1-1F3E-9B5AB3B9C68B}"/>
                  </a:ext>
                </a:extLst>
              </p:cNvPr>
              <p:cNvSpPr>
                <a:spLocks noGrp="1"/>
              </p:cNvSpPr>
              <p:nvPr>
                <p:ph idx="1"/>
              </p:nvPr>
            </p:nvSpPr>
            <p:spPr>
              <a:xfrm>
                <a:off x="2929981" y="1842865"/>
                <a:ext cx="6332034" cy="1325563"/>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p>
                              <m:r>
                                <a:rPr lang="en-US" sz="2400" b="0" i="1" smtClean="0">
                                  <a:latin typeface="Cambria Math" panose="02040503050406030204" pitchFamily="18" charset="0"/>
                                </a:rPr>
                                <m:t>2</m:t>
                              </m:r>
                            </m:sup>
                          </m:sSup>
                        </m:e>
                      </m:d>
                    </m:oMath>
                  </m:oMathPara>
                </a14:m>
                <a:endParaRPr lang="en-US" sz="24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p>
                                  <m:r>
                                    <a:rPr lang="en-US" sz="2400" b="0" i="1" smtClean="0">
                                      <a:latin typeface="Cambria Math" panose="02040503050406030204" pitchFamily="18" charset="0"/>
                                    </a:rPr>
                                    <m:t>3</m:t>
                                  </m:r>
                                </m:sup>
                              </m:sSup>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𝑎</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e>
                            <m:sup>
                              <m:r>
                                <a:rPr lang="en-US" sz="2400" b="0" i="1" smtClean="0">
                                  <a:latin typeface="Cambria Math" panose="02040503050406030204" pitchFamily="18" charset="0"/>
                                </a:rPr>
                                <m:t>4</m:t>
                              </m:r>
                            </m:sup>
                          </m:sSup>
                        </m:e>
                      </m:d>
                    </m:oMath>
                  </m:oMathPara>
                </a14:m>
                <a:endParaRPr lang="en-US" sz="2400" b="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306BEC2-0C1D-F5B1-1F3E-9B5AB3B9C68B}"/>
                  </a:ext>
                </a:extLst>
              </p:cNvPr>
              <p:cNvSpPr>
                <a:spLocks noGrp="1" noRot="1" noChangeAspect="1" noMove="1" noResize="1" noEditPoints="1" noAdjustHandles="1" noChangeArrowheads="1" noChangeShapeType="1" noTextEdit="1"/>
              </p:cNvSpPr>
              <p:nvPr>
                <p:ph idx="1"/>
              </p:nvPr>
            </p:nvSpPr>
            <p:spPr>
              <a:xfrm>
                <a:off x="2929981" y="1842865"/>
                <a:ext cx="6332034" cy="1325563"/>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41C972-7B61-D639-2CB3-CC7F01E4E5D6}"/>
                  </a:ext>
                </a:extLst>
              </p:cNvPr>
              <p:cNvSpPr txBox="1"/>
              <p:nvPr/>
            </p:nvSpPr>
            <p:spPr>
              <a:xfrm>
                <a:off x="2427247" y="4086154"/>
                <a:ext cx="7337503" cy="12092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𝑠</m:t>
                                  </m:r>
                                </m:e>
                                <m:sup>
                                  <m:r>
                                    <a:rPr lang="en-US" sz="3200" b="0" i="1" smtClean="0">
                                      <a:latin typeface="Cambria Math" panose="02040503050406030204" pitchFamily="18" charset="0"/>
                                    </a:rPr>
                                    <m:t>∗</m:t>
                                  </m:r>
                                </m:sup>
                              </m:sSup>
                            </m:e>
                          </m:rad>
                        </m:num>
                        <m:den>
                          <m:r>
                            <a:rPr lang="en-US" sz="3200" b="0" i="1" smtClean="0">
                              <a:latin typeface="Cambria Math" panose="02040503050406030204" pitchFamily="18" charset="0"/>
                            </a:rPr>
                            <m:t>2</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𝛾</m:t>
                                      </m:r>
                                    </m:e>
                                  </m:acc>
                                </m:e>
                                <m:sup>
                                  <m:r>
                                    <a:rPr lang="en-US" sz="3200" b="0" i="1" smtClean="0">
                                      <a:latin typeface="Cambria Math" panose="02040503050406030204" pitchFamily="18" charset="0"/>
                                    </a:rPr>
                                    <m:t>2</m:t>
                                  </m:r>
                                </m:sup>
                              </m:sSup>
                            </m:e>
                          </m:d>
                        </m:den>
                      </m:f>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𝑠</m:t>
                                  </m:r>
                                </m:e>
                                <m:sup>
                                  <m:r>
                                    <a:rPr lang="en-US" sz="3200" b="0" i="1" smtClean="0">
                                      <a:latin typeface="Cambria Math" panose="02040503050406030204" pitchFamily="18" charset="0"/>
                                    </a:rPr>
                                    <m:t>∗</m:t>
                                  </m:r>
                                </m:sup>
                              </m:sSup>
                            </m:e>
                          </m:rad>
                        </m:num>
                        <m:den>
                          <m:r>
                            <a:rPr lang="en-US" sz="3200" b="0" i="1" smtClean="0">
                              <a:latin typeface="Cambria Math" panose="02040503050406030204" pitchFamily="18" charset="0"/>
                            </a:rPr>
                            <m:t>2(1+</m:t>
                          </m:r>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𝛾</m:t>
                                  </m:r>
                                </m:e>
                              </m:acc>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den>
                      </m:f>
                    </m:oMath>
                  </m:oMathPara>
                </a14:m>
                <a:endParaRPr lang="en-US" sz="3200" dirty="0"/>
              </a:p>
            </p:txBody>
          </p:sp>
        </mc:Choice>
        <mc:Fallback xmlns="">
          <p:sp>
            <p:nvSpPr>
              <p:cNvPr id="4" name="TextBox 3">
                <a:extLst>
                  <a:ext uri="{FF2B5EF4-FFF2-40B4-BE49-F238E27FC236}">
                    <a16:creationId xmlns:a16="http://schemas.microsoft.com/office/drawing/2014/main" id="{4F41C972-7B61-D639-2CB3-CC7F01E4E5D6}"/>
                  </a:ext>
                </a:extLst>
              </p:cNvPr>
              <p:cNvSpPr txBox="1">
                <a:spLocks noRot="1" noChangeAspect="1" noMove="1" noResize="1" noEditPoints="1" noAdjustHandles="1" noChangeArrowheads="1" noChangeShapeType="1" noTextEdit="1"/>
              </p:cNvSpPr>
              <p:nvPr/>
            </p:nvSpPr>
            <p:spPr>
              <a:xfrm>
                <a:off x="2427247" y="4086154"/>
                <a:ext cx="7337503" cy="1209242"/>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8CE4B99-99EB-6F2D-7C8B-DF5188A4FDA7}"/>
              </a:ext>
            </a:extLst>
          </p:cNvPr>
          <p:cNvSpPr txBox="1"/>
          <p:nvPr/>
        </p:nvSpPr>
        <p:spPr>
          <a:xfrm>
            <a:off x="838200" y="2213260"/>
            <a:ext cx="1481111" cy="584775"/>
          </a:xfrm>
          <a:prstGeom prst="rect">
            <a:avLst/>
          </a:prstGeom>
          <a:noFill/>
        </p:spPr>
        <p:txBody>
          <a:bodyPr wrap="none" rtlCol="0">
            <a:spAutoFit/>
          </a:bodyPr>
          <a:lstStyle/>
          <a:p>
            <a:r>
              <a:rPr lang="en-US" sz="3200" dirty="0"/>
              <a:t>Define: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DEB0D68-B5A6-8680-25AF-0CA08A3D79B8}"/>
                  </a:ext>
                </a:extLst>
              </p:cNvPr>
              <p:cNvSpPr txBox="1"/>
              <p:nvPr/>
            </p:nvSpPr>
            <p:spPr>
              <a:xfrm>
                <a:off x="789876" y="3549379"/>
                <a:ext cx="6472413" cy="523220"/>
              </a:xfrm>
              <a:prstGeom prst="rect">
                <a:avLst/>
              </a:prstGeom>
              <a:noFill/>
            </p:spPr>
            <p:txBody>
              <a:bodyPr wrap="none" rtlCol="0">
                <a:spAutoFit/>
              </a:bodyPr>
              <a:lstStyle/>
              <a:p>
                <a:r>
                  <a:rPr lang="en-US" sz="2800" dirty="0"/>
                  <a:t>Then analytic solutions for </a:t>
                </a:r>
                <a14:m>
                  <m:oMath xmlns:m="http://schemas.openxmlformats.org/officeDocument/2006/math">
                    <m:r>
                      <a:rPr lang="en-US" sz="2800" b="0" i="1" smtClean="0">
                        <a:latin typeface="Cambria Math" panose="02040503050406030204" pitchFamily="18" charset="0"/>
                      </a:rPr>
                      <m:t>𝜎</m:t>
                    </m:r>
                  </m:oMath>
                </a14:m>
                <a:r>
                  <a:rPr lang="en-US" sz="2800" dirty="0"/>
                  <a:t> are given by:</a:t>
                </a:r>
              </a:p>
            </p:txBody>
          </p:sp>
        </mc:Choice>
        <mc:Fallback xmlns="">
          <p:sp>
            <p:nvSpPr>
              <p:cNvPr id="6" name="TextBox 5">
                <a:extLst>
                  <a:ext uri="{FF2B5EF4-FFF2-40B4-BE49-F238E27FC236}">
                    <a16:creationId xmlns:a16="http://schemas.microsoft.com/office/drawing/2014/main" id="{FDEB0D68-B5A6-8680-25AF-0CA08A3D79B8}"/>
                  </a:ext>
                </a:extLst>
              </p:cNvPr>
              <p:cNvSpPr txBox="1">
                <a:spLocks noRot="1" noChangeAspect="1" noMove="1" noResize="1" noEditPoints="1" noAdjustHandles="1" noChangeArrowheads="1" noChangeShapeType="1" noTextEdit="1"/>
              </p:cNvSpPr>
              <p:nvPr/>
            </p:nvSpPr>
            <p:spPr>
              <a:xfrm>
                <a:off x="789876" y="3549379"/>
                <a:ext cx="6472413" cy="523220"/>
              </a:xfrm>
              <a:prstGeom prst="rect">
                <a:avLst/>
              </a:prstGeom>
              <a:blipFill>
                <a:blip r:embed="rId5"/>
                <a:stretch>
                  <a:fillRect l="-1979"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360792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A624-0341-7322-1175-A2A35B420028}"/>
              </a:ext>
            </a:extLst>
          </p:cNvPr>
          <p:cNvSpPr>
            <a:spLocks noGrp="1"/>
          </p:cNvSpPr>
          <p:nvPr>
            <p:ph type="title"/>
          </p:nvPr>
        </p:nvSpPr>
        <p:spPr/>
        <p:txBody>
          <a:bodyPr/>
          <a:lstStyle/>
          <a:p>
            <a:r>
              <a:rPr lang="en-US" dirty="0"/>
              <a:t>Branches of Analytic Solution Cont.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26578-7FAE-6B2B-EB9C-21A2134B0BCA}"/>
                  </a:ext>
                </a:extLst>
              </p:cNvPr>
              <p:cNvSpPr txBox="1"/>
              <p:nvPr/>
            </p:nvSpPr>
            <p:spPr>
              <a:xfrm>
                <a:off x="3136457" y="5321207"/>
                <a:ext cx="3398046" cy="400110"/>
              </a:xfrm>
              <a:prstGeom prst="rect">
                <a:avLst/>
              </a:prstGeom>
              <a:noFill/>
            </p:spPr>
            <p:txBody>
              <a:bodyPr wrap="none" rtlCol="0">
                <a:spAutoFit/>
              </a:bodyPr>
              <a:lstStyle/>
              <a:p>
                <a:r>
                  <a:rPr lang="en-US" sz="2000" dirty="0"/>
                  <a:t>Representative plot for given </a:t>
                </a:r>
                <a14:m>
                  <m:oMath xmlns:m="http://schemas.openxmlformats.org/officeDocument/2006/math">
                    <m:r>
                      <a:rPr lang="en-US" sz="2000" b="0" i="1" smtClean="0">
                        <a:latin typeface="Cambria Math" panose="02040503050406030204" pitchFamily="18" charset="0"/>
                      </a:rPr>
                      <m:t>𝑎</m:t>
                    </m:r>
                  </m:oMath>
                </a14:m>
                <a:endParaRPr lang="en-US" sz="2000" dirty="0"/>
              </a:p>
            </p:txBody>
          </p:sp>
        </mc:Choice>
        <mc:Fallback xmlns="">
          <p:sp>
            <p:nvSpPr>
              <p:cNvPr id="6" name="TextBox 5">
                <a:extLst>
                  <a:ext uri="{FF2B5EF4-FFF2-40B4-BE49-F238E27FC236}">
                    <a16:creationId xmlns:a16="http://schemas.microsoft.com/office/drawing/2014/main" id="{8F626578-7FAE-6B2B-EB9C-21A2134B0BCA}"/>
                  </a:ext>
                </a:extLst>
              </p:cNvPr>
              <p:cNvSpPr txBox="1">
                <a:spLocks noRot="1" noChangeAspect="1" noMove="1" noResize="1" noEditPoints="1" noAdjustHandles="1" noChangeArrowheads="1" noChangeShapeType="1" noTextEdit="1"/>
              </p:cNvSpPr>
              <p:nvPr/>
            </p:nvSpPr>
            <p:spPr>
              <a:xfrm>
                <a:off x="3136457" y="5321207"/>
                <a:ext cx="3398046" cy="400110"/>
              </a:xfrm>
              <a:prstGeom prst="rect">
                <a:avLst/>
              </a:prstGeom>
              <a:blipFill>
                <a:blip r:embed="rId3"/>
                <a:stretch>
                  <a:fillRect l="-1975" t="-909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9F4A89A-61F9-51BE-54E6-5848819E4D8F}"/>
                  </a:ext>
                </a:extLst>
              </p:cNvPr>
              <p:cNvSpPr txBox="1"/>
              <p:nvPr/>
            </p:nvSpPr>
            <p:spPr>
              <a:xfrm>
                <a:off x="8647770" y="3891776"/>
                <a:ext cx="3256156" cy="2308324"/>
              </a:xfrm>
              <a:prstGeom prst="rect">
                <a:avLst/>
              </a:prstGeom>
              <a:noFill/>
            </p:spPr>
            <p:txBody>
              <a:bodyPr wrap="square" rtlCol="0">
                <a:spAutoFit/>
              </a:bodyPr>
              <a:lstStyle/>
              <a:p>
                <a:r>
                  <a:rPr lang="en-US" sz="2400" dirty="0"/>
                  <a:t>The non analytic behavior results from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m:t>
                        </m:r>
                      </m:sup>
                    </m:sSup>
                  </m:oMath>
                </a14:m>
                <a:r>
                  <a:rPr lang="en-US" sz="2400" dirty="0"/>
                  <a:t> becoming negative at a critical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oMath>
                </a14:m>
                <a:r>
                  <a:rPr lang="en-US" sz="2400" dirty="0"/>
                  <a:t>, at which the real parts of the two branches start to agree.</a:t>
                </a:r>
              </a:p>
            </p:txBody>
          </p:sp>
        </mc:Choice>
        <mc:Fallback xmlns="">
          <p:sp>
            <p:nvSpPr>
              <p:cNvPr id="7" name="TextBox 6">
                <a:extLst>
                  <a:ext uri="{FF2B5EF4-FFF2-40B4-BE49-F238E27FC236}">
                    <a16:creationId xmlns:a16="http://schemas.microsoft.com/office/drawing/2014/main" id="{59F4A89A-61F9-51BE-54E6-5848819E4D8F}"/>
                  </a:ext>
                </a:extLst>
              </p:cNvPr>
              <p:cNvSpPr txBox="1">
                <a:spLocks noRot="1" noChangeAspect="1" noMove="1" noResize="1" noEditPoints="1" noAdjustHandles="1" noChangeArrowheads="1" noChangeShapeType="1" noTextEdit="1"/>
              </p:cNvSpPr>
              <p:nvPr/>
            </p:nvSpPr>
            <p:spPr>
              <a:xfrm>
                <a:off x="8647770" y="3891776"/>
                <a:ext cx="3256156" cy="2308324"/>
              </a:xfrm>
              <a:prstGeom prst="rect">
                <a:avLst/>
              </a:prstGeom>
              <a:blipFill>
                <a:blip r:embed="rId4"/>
                <a:stretch>
                  <a:fillRect l="-2996" t="-2111" r="-2809" b="-5013"/>
                </a:stretch>
              </a:blipFill>
            </p:spPr>
            <p:txBody>
              <a:bodyPr/>
              <a:lstStyle/>
              <a:p>
                <a:r>
                  <a:rPr lang="en-US">
                    <a:noFill/>
                  </a:rPr>
                  <a:t> </a:t>
                </a:r>
              </a:p>
            </p:txBody>
          </p:sp>
        </mc:Fallback>
      </mc:AlternateContent>
      <p:pic>
        <p:nvPicPr>
          <p:cNvPr id="15" name="Content Placeholder 14">
            <a:extLst>
              <a:ext uri="{FF2B5EF4-FFF2-40B4-BE49-F238E27FC236}">
                <a16:creationId xmlns:a16="http://schemas.microsoft.com/office/drawing/2014/main" id="{C029E654-C520-53F1-AF61-2FED6E7E7A5E}"/>
              </a:ext>
            </a:extLst>
          </p:cNvPr>
          <p:cNvPicPr>
            <a:picLocks noGrp="1" noChangeAspect="1"/>
          </p:cNvPicPr>
          <p:nvPr>
            <p:ph idx="1"/>
          </p:nvPr>
        </p:nvPicPr>
        <p:blipFill>
          <a:blip r:embed="rId5"/>
          <a:stretch>
            <a:fillRect/>
          </a:stretch>
        </p:blipFill>
        <p:spPr>
          <a:xfrm>
            <a:off x="838200" y="1715066"/>
            <a:ext cx="7402310" cy="3581763"/>
          </a:xfr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677D2F6-A62A-2733-569C-0CFE69AD78F8}"/>
                  </a:ext>
                </a:extLst>
              </p:cNvPr>
              <p:cNvSpPr txBox="1"/>
              <p:nvPr/>
            </p:nvSpPr>
            <p:spPr>
              <a:xfrm>
                <a:off x="8324144" y="1555194"/>
                <a:ext cx="3579782" cy="20378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𝜎</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𝑠</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m:t>
                                  </m:r>
                                </m:e>
                                <m:sup>
                                  <m:r>
                                    <a:rPr lang="en-US" sz="2800" b="0" i="1" smtClean="0">
                                      <a:latin typeface="Cambria Math" panose="02040503050406030204" pitchFamily="18" charset="0"/>
                                    </a:rPr>
                                    <m:t>∗</m:t>
                                  </m:r>
                                </m:sup>
                              </m:sSup>
                            </m:e>
                          </m:rad>
                        </m:num>
                        <m:den>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𝛾</m:t>
                                      </m:r>
                                    </m:e>
                                  </m:acc>
                                </m:e>
                                <m:sup>
                                  <m:r>
                                    <a:rPr lang="en-US" sz="2800" b="0" i="1" smtClean="0">
                                      <a:latin typeface="Cambria Math" panose="02040503050406030204" pitchFamily="18" charset="0"/>
                                    </a:rPr>
                                    <m:t>2</m:t>
                                  </m:r>
                                </m:sup>
                              </m:sSup>
                            </m:e>
                          </m:d>
                        </m:den>
                      </m:f>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𝜎</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𝑠</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m:t>
                                  </m:r>
                                </m:e>
                                <m:sup>
                                  <m:r>
                                    <a:rPr lang="en-US" sz="2800" b="0" i="1" smtClean="0">
                                      <a:latin typeface="Cambria Math" panose="02040503050406030204" pitchFamily="18" charset="0"/>
                                    </a:rPr>
                                    <m:t>∗</m:t>
                                  </m:r>
                                </m:sup>
                              </m:sSup>
                            </m:e>
                          </m:rad>
                        </m:num>
                        <m:den>
                          <m:r>
                            <a:rPr lang="en-US" sz="2800" b="0" i="1" smtClean="0">
                              <a:latin typeface="Cambria Math" panose="02040503050406030204" pitchFamily="18" charset="0"/>
                            </a:rPr>
                            <m:t>2(1+</m:t>
                          </m:r>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𝛾</m:t>
                                  </m:r>
                                </m:e>
                              </m:acc>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den>
                      </m:f>
                    </m:oMath>
                  </m:oMathPara>
                </a14:m>
                <a:endParaRPr lang="en-US" sz="2800" dirty="0"/>
              </a:p>
            </p:txBody>
          </p:sp>
        </mc:Choice>
        <mc:Fallback xmlns="">
          <p:sp>
            <p:nvSpPr>
              <p:cNvPr id="16" name="TextBox 15">
                <a:extLst>
                  <a:ext uri="{FF2B5EF4-FFF2-40B4-BE49-F238E27FC236}">
                    <a16:creationId xmlns:a16="http://schemas.microsoft.com/office/drawing/2014/main" id="{A677D2F6-A62A-2733-569C-0CFE69AD78F8}"/>
                  </a:ext>
                </a:extLst>
              </p:cNvPr>
              <p:cNvSpPr txBox="1">
                <a:spLocks noRot="1" noChangeAspect="1" noMove="1" noResize="1" noEditPoints="1" noAdjustHandles="1" noChangeArrowheads="1" noChangeShapeType="1" noTextEdit="1"/>
              </p:cNvSpPr>
              <p:nvPr/>
            </p:nvSpPr>
            <p:spPr>
              <a:xfrm>
                <a:off x="8324144" y="1555194"/>
                <a:ext cx="3579782" cy="203786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713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CE89F9D-0D4C-E12E-B57F-5BC90C388B51}"/>
                  </a:ext>
                </a:extLst>
              </p:cNvPr>
              <p:cNvSpPr>
                <a:spLocks noGrp="1"/>
              </p:cNvSpPr>
              <p:nvPr>
                <p:ph type="title"/>
              </p:nvPr>
            </p:nvSpPr>
            <p:spPr>
              <a:xfrm>
                <a:off x="838200" y="2766218"/>
                <a:ext cx="10515600" cy="1325563"/>
              </a:xfrm>
            </p:spPr>
            <p:txBody>
              <a:bodyPr>
                <a:noAutofit/>
              </a:bodyPr>
              <a:lstStyle/>
              <a:p>
                <a:pPr algn="ctr"/>
                <a:r>
                  <a:rPr lang="en-US" sz="6000" dirty="0"/>
                  <a:t>The Effects of Varying the </a:t>
                </a:r>
                <a14:m>
                  <m:oMath xmlns:m="http://schemas.openxmlformats.org/officeDocument/2006/math">
                    <m:r>
                      <a:rPr lang="en-US" sz="6000" b="0" i="1" smtClean="0">
                        <a:latin typeface="Cambria Math" panose="02040503050406030204" pitchFamily="18" charset="0"/>
                      </a:rPr>
                      <m:t>𝑘</m:t>
                    </m:r>
                  </m:oMath>
                </a14:m>
                <a:r>
                  <a:rPr lang="en-US" sz="6000" dirty="0"/>
                  <a:t> value</a:t>
                </a:r>
              </a:p>
            </p:txBody>
          </p:sp>
        </mc:Choice>
        <mc:Fallback xmlns="">
          <p:sp>
            <p:nvSpPr>
              <p:cNvPr id="2" name="Title 1">
                <a:extLst>
                  <a:ext uri="{FF2B5EF4-FFF2-40B4-BE49-F238E27FC236}">
                    <a16:creationId xmlns:a16="http://schemas.microsoft.com/office/drawing/2014/main" id="{7CE89F9D-0D4C-E12E-B57F-5BC90C388B51}"/>
                  </a:ext>
                </a:extLst>
              </p:cNvPr>
              <p:cNvSpPr>
                <a:spLocks noGrp="1" noRot="1" noChangeAspect="1" noMove="1" noResize="1" noEditPoints="1" noAdjustHandles="1" noChangeArrowheads="1" noChangeShapeType="1" noTextEdit="1"/>
              </p:cNvSpPr>
              <p:nvPr>
                <p:ph type="title"/>
              </p:nvPr>
            </p:nvSpPr>
            <p:spPr>
              <a:xfrm>
                <a:off x="838200" y="2766218"/>
                <a:ext cx="10515600" cy="1325563"/>
              </a:xfrm>
              <a:blipFill>
                <a:blip r:embed="rId2"/>
                <a:stretch>
                  <a:fillRect l="-2783" t="-5530" r="-2725" b="-15668"/>
                </a:stretch>
              </a:blipFill>
            </p:spPr>
            <p:txBody>
              <a:bodyPr/>
              <a:lstStyle/>
              <a:p>
                <a:r>
                  <a:rPr lang="en-US">
                    <a:noFill/>
                  </a:rPr>
                  <a:t> </a:t>
                </a:r>
              </a:p>
            </p:txBody>
          </p:sp>
        </mc:Fallback>
      </mc:AlternateContent>
    </p:spTree>
    <p:extLst>
      <p:ext uri="{BB962C8B-B14F-4D97-AF65-F5344CB8AC3E}">
        <p14:creationId xmlns:p14="http://schemas.microsoft.com/office/powerpoint/2010/main" val="414927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84588C6-39AF-FD2F-B23E-5985C060DEBF}"/>
                  </a:ext>
                </a:extLst>
              </p:cNvPr>
              <p:cNvSpPr>
                <a:spLocks noGrp="1"/>
              </p:cNvSpPr>
              <p:nvPr>
                <p:ph type="title"/>
              </p:nvPr>
            </p:nvSpPr>
            <p:spPr/>
            <p:txBody>
              <a:bodyPr>
                <a:normAutofit/>
              </a:bodyPr>
              <a:lstStyle/>
              <a:p>
                <a:r>
                  <a:rPr lang="en-US" dirty="0"/>
                  <a:t>The effect of increasing the perturbation wavevector </a:t>
                </a:r>
                <a14:m>
                  <m:oMath xmlns:m="http://schemas.openxmlformats.org/officeDocument/2006/math">
                    <m:r>
                      <a:rPr lang="en-US" b="0" i="1" smtClean="0">
                        <a:latin typeface="Cambria Math" panose="02040503050406030204" pitchFamily="18" charset="0"/>
                      </a:rPr>
                      <m:t>𝑘</m:t>
                    </m:r>
                  </m:oMath>
                </a14:m>
                <a:endParaRPr lang="en-US" dirty="0"/>
              </a:p>
            </p:txBody>
          </p:sp>
        </mc:Choice>
        <mc:Fallback xmlns="">
          <p:sp>
            <p:nvSpPr>
              <p:cNvPr id="2" name="Title 1">
                <a:extLst>
                  <a:ext uri="{FF2B5EF4-FFF2-40B4-BE49-F238E27FC236}">
                    <a16:creationId xmlns:a16="http://schemas.microsoft.com/office/drawing/2014/main" id="{D84588C6-39AF-FD2F-B23E-5985C060DEBF}"/>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p:pic>
        <p:nvPicPr>
          <p:cNvPr id="9" name="Content Placeholder 8">
            <a:extLst>
              <a:ext uri="{FF2B5EF4-FFF2-40B4-BE49-F238E27FC236}">
                <a16:creationId xmlns:a16="http://schemas.microsoft.com/office/drawing/2014/main" id="{949B6835-61F2-727A-4CB5-B802177EDF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690688"/>
            <a:ext cx="5730563" cy="4598600"/>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DB0EAF5-4999-9CC3-8E04-2F721010B3C6}"/>
                  </a:ext>
                </a:extLst>
              </p:cNvPr>
              <p:cNvSpPr txBox="1"/>
              <p:nvPr/>
            </p:nvSpPr>
            <p:spPr>
              <a:xfrm>
                <a:off x="7225990" y="1690688"/>
                <a:ext cx="4127810" cy="3539430"/>
              </a:xfrm>
              <a:prstGeom prst="rect">
                <a:avLst/>
              </a:prstGeom>
              <a:noFill/>
            </p:spPr>
            <p:txBody>
              <a:bodyPr wrap="square" rtlCol="0">
                <a:spAutoFit/>
              </a:bodyPr>
              <a:lstStyle/>
              <a:p>
                <a:r>
                  <a:rPr lang="en-US" sz="3200" dirty="0"/>
                  <a:t>Increasing </a:t>
                </a:r>
                <a14:m>
                  <m:oMath xmlns:m="http://schemas.openxmlformats.org/officeDocument/2006/math">
                    <m:r>
                      <a:rPr lang="en-US" sz="3200" b="0" i="1" smtClean="0">
                        <a:latin typeface="Cambria Math" panose="02040503050406030204" pitchFamily="18" charset="0"/>
                      </a:rPr>
                      <m:t>𝑘</m:t>
                    </m:r>
                  </m:oMath>
                </a14:m>
                <a:r>
                  <a:rPr lang="en-US" sz="3200" dirty="0"/>
                  <a:t> causes an area of instability that is then stabilized by further increase of </a:t>
                </a:r>
                <a14:m>
                  <m:oMath xmlns:m="http://schemas.openxmlformats.org/officeDocument/2006/math">
                    <m:r>
                      <a:rPr lang="en-US" sz="3200" b="0" i="1" smtClean="0">
                        <a:latin typeface="Cambria Math" panose="02040503050406030204" pitchFamily="18" charset="0"/>
                      </a:rPr>
                      <m:t>𝑘</m:t>
                    </m:r>
                  </m:oMath>
                </a14:m>
                <a:r>
                  <a:rPr lang="en-US" sz="3200" dirty="0"/>
                  <a:t>. </a:t>
                </a:r>
              </a:p>
              <a:p>
                <a:endParaRPr lang="en-US" sz="3200" dirty="0"/>
              </a:p>
              <a:p>
                <a:r>
                  <a:rPr lang="en-US" sz="3200" dirty="0">
                    <a:solidFill>
                      <a:srgbClr val="FF0000"/>
                    </a:solidFill>
                  </a:rPr>
                  <a:t>Why?</a:t>
                </a:r>
              </a:p>
              <a:p>
                <a:endParaRPr lang="en-US" sz="3200" dirty="0"/>
              </a:p>
            </p:txBody>
          </p:sp>
        </mc:Choice>
        <mc:Fallback xmlns="">
          <p:sp>
            <p:nvSpPr>
              <p:cNvPr id="10" name="TextBox 9">
                <a:extLst>
                  <a:ext uri="{FF2B5EF4-FFF2-40B4-BE49-F238E27FC236}">
                    <a16:creationId xmlns:a16="http://schemas.microsoft.com/office/drawing/2014/main" id="{CDB0EAF5-4999-9CC3-8E04-2F721010B3C6}"/>
                  </a:ext>
                </a:extLst>
              </p:cNvPr>
              <p:cNvSpPr txBox="1">
                <a:spLocks noRot="1" noChangeAspect="1" noMove="1" noResize="1" noEditPoints="1" noAdjustHandles="1" noChangeArrowheads="1" noChangeShapeType="1" noTextEdit="1"/>
              </p:cNvSpPr>
              <p:nvPr/>
            </p:nvSpPr>
            <p:spPr>
              <a:xfrm>
                <a:off x="7225990" y="1690688"/>
                <a:ext cx="4127810" cy="3539430"/>
              </a:xfrm>
              <a:prstGeom prst="rect">
                <a:avLst/>
              </a:prstGeom>
              <a:blipFill>
                <a:blip r:embed="rId4"/>
                <a:stretch>
                  <a:fillRect l="-3687" t="-2065"/>
                </a:stretch>
              </a:blipFill>
            </p:spPr>
            <p:txBody>
              <a:bodyPr/>
              <a:lstStyle/>
              <a:p>
                <a:r>
                  <a:rPr lang="en-US">
                    <a:noFill/>
                  </a:rPr>
                  <a:t> </a:t>
                </a:r>
              </a:p>
            </p:txBody>
          </p:sp>
        </mc:Fallback>
      </mc:AlternateContent>
    </p:spTree>
    <p:extLst>
      <p:ext uri="{BB962C8B-B14F-4D97-AF65-F5344CB8AC3E}">
        <p14:creationId xmlns:p14="http://schemas.microsoft.com/office/powerpoint/2010/main" val="3399572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AD58AFE-D8EF-620F-F84E-0A7849020586}"/>
                  </a:ext>
                </a:extLst>
              </p:cNvPr>
              <p:cNvSpPr>
                <a:spLocks noGrp="1"/>
              </p:cNvSpPr>
              <p:nvPr>
                <p:ph type="title"/>
              </p:nvPr>
            </p:nvSpPr>
            <p:spPr/>
            <p:txBody>
              <a:bodyPr/>
              <a:lstStyle/>
              <a:p>
                <a:r>
                  <a:rPr lang="en-US" dirty="0"/>
                  <a:t>Mathematical Answer: Imaginary Part of the growth rate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Title 1">
                <a:extLst>
                  <a:ext uri="{FF2B5EF4-FFF2-40B4-BE49-F238E27FC236}">
                    <a16:creationId xmlns:a16="http://schemas.microsoft.com/office/drawing/2014/main" id="{EAD58AFE-D8EF-620F-F84E-0A7849020586}"/>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D100701F-445C-E0ED-DF9C-022843E060F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174917" y="1690688"/>
            <a:ext cx="3378584" cy="2697917"/>
          </a:xfrm>
        </p:spPr>
      </p:pic>
      <p:pic>
        <p:nvPicPr>
          <p:cNvPr id="7" name="Picture 6">
            <a:extLst>
              <a:ext uri="{FF2B5EF4-FFF2-40B4-BE49-F238E27FC236}">
                <a16:creationId xmlns:a16="http://schemas.microsoft.com/office/drawing/2014/main" id="{D53E1A01-4EE9-5141-4DF9-08C00082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287" y="3428999"/>
            <a:ext cx="3659257" cy="3063875"/>
          </a:xfrm>
          <a:prstGeom prst="rect">
            <a:avLst/>
          </a:prstGeom>
        </p:spPr>
      </p:pic>
      <p:pic>
        <p:nvPicPr>
          <p:cNvPr id="9" name="Picture 8">
            <a:extLst>
              <a:ext uri="{FF2B5EF4-FFF2-40B4-BE49-F238E27FC236}">
                <a16:creationId xmlns:a16="http://schemas.microsoft.com/office/drawing/2014/main" id="{01FF0C69-1D20-EB45-7E6F-92704CED4A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3500" y="3428999"/>
            <a:ext cx="3800299" cy="3187796"/>
          </a:xfrm>
          <a:prstGeom prst="rect">
            <a:avLst/>
          </a:prstGeom>
        </p:spPr>
      </p:pic>
      <p:cxnSp>
        <p:nvCxnSpPr>
          <p:cNvPr id="11" name="Straight Arrow Connector 10">
            <a:extLst>
              <a:ext uri="{FF2B5EF4-FFF2-40B4-BE49-F238E27FC236}">
                <a16:creationId xmlns:a16="http://schemas.microsoft.com/office/drawing/2014/main" id="{45BCAC84-841D-F677-A731-1A35212BC56F}"/>
              </a:ext>
            </a:extLst>
          </p:cNvPr>
          <p:cNvCxnSpPr>
            <a:cxnSpLocks/>
          </p:cNvCxnSpPr>
          <p:nvPr/>
        </p:nvCxnSpPr>
        <p:spPr>
          <a:xfrm flipH="1">
            <a:off x="3401122" y="2553629"/>
            <a:ext cx="1382751" cy="73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0A74F9-5013-BDCC-EAD8-8F0FDAEACDE8}"/>
              </a:ext>
            </a:extLst>
          </p:cNvPr>
          <p:cNvCxnSpPr>
            <a:cxnSpLocks/>
          </p:cNvCxnSpPr>
          <p:nvPr/>
        </p:nvCxnSpPr>
        <p:spPr>
          <a:xfrm>
            <a:off x="7203688" y="4070195"/>
            <a:ext cx="1003610" cy="85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87243B-594C-07DC-C54B-4E22A654BDE0}"/>
                  </a:ext>
                </a:extLst>
              </p:cNvPr>
              <p:cNvSpPr txBox="1"/>
              <p:nvPr/>
            </p:nvSpPr>
            <p:spPr>
              <a:xfrm>
                <a:off x="4280736" y="4418612"/>
                <a:ext cx="3378584" cy="1200329"/>
              </a:xfrm>
              <a:prstGeom prst="rect">
                <a:avLst/>
              </a:prstGeom>
              <a:noFill/>
            </p:spPr>
            <p:txBody>
              <a:bodyPr wrap="square" rtlCol="0">
                <a:spAutoFit/>
              </a:bodyPr>
              <a:lstStyle/>
              <a:p>
                <a:r>
                  <a:rPr lang="en-US" sz="2400" b="1" dirty="0">
                    <a:solidFill>
                      <a:schemeClr val="accent6">
                        <a:lumMod val="50000"/>
                      </a:schemeClr>
                    </a:solidFill>
                  </a:rPr>
                  <a:t>Observation: </a:t>
                </a:r>
                <a:r>
                  <a:rPr lang="en-US" sz="2400" dirty="0">
                    <a:solidFill>
                      <a:schemeClr val="accent6">
                        <a:lumMod val="50000"/>
                      </a:schemeClr>
                    </a:solidFill>
                  </a:rPr>
                  <a:t>the region of instability is associated with </a:t>
                </a:r>
                <a14:m>
                  <m:oMath xmlns:m="http://schemas.openxmlformats.org/officeDocument/2006/math">
                    <m:r>
                      <a:rPr lang="en-US" sz="2400" b="0" i="1" smtClean="0">
                        <a:solidFill>
                          <a:schemeClr val="accent6">
                            <a:lumMod val="50000"/>
                          </a:schemeClr>
                        </a:solidFill>
                        <a:latin typeface="Cambria Math" panose="02040503050406030204" pitchFamily="18" charset="0"/>
                      </a:rPr>
                      <m:t>𝐼𝑚</m:t>
                    </m:r>
                    <m:d>
                      <m:dPr>
                        <m:ctrlPr>
                          <a:rPr lang="en-US" sz="2400" b="0" i="1" smtClean="0">
                            <a:solidFill>
                              <a:schemeClr val="accent6">
                                <a:lumMod val="50000"/>
                              </a:schemeClr>
                            </a:solidFill>
                            <a:latin typeface="Cambria Math" panose="02040503050406030204" pitchFamily="18" charset="0"/>
                          </a:rPr>
                        </m:ctrlPr>
                      </m:dPr>
                      <m:e>
                        <m:r>
                          <a:rPr lang="en-US" sz="2400" b="0" i="1" smtClean="0">
                            <a:solidFill>
                              <a:schemeClr val="accent6">
                                <a:lumMod val="50000"/>
                              </a:schemeClr>
                            </a:solidFill>
                            <a:latin typeface="Cambria Math" panose="02040503050406030204" pitchFamily="18" charset="0"/>
                          </a:rPr>
                          <m:t>𝜎</m:t>
                        </m:r>
                      </m:e>
                    </m:d>
                    <m:r>
                      <a:rPr lang="en-US" sz="2400" b="0" i="1" smtClean="0">
                        <a:solidFill>
                          <a:schemeClr val="accent6">
                            <a:lumMod val="50000"/>
                          </a:schemeClr>
                        </a:solidFill>
                        <a:latin typeface="Cambria Math" panose="02040503050406030204" pitchFamily="18" charset="0"/>
                      </a:rPr>
                      <m:t>=0</m:t>
                    </m:r>
                  </m:oMath>
                </a14:m>
                <a:endParaRPr lang="en-US" sz="2400" dirty="0">
                  <a:solidFill>
                    <a:schemeClr val="accent6">
                      <a:lumMod val="50000"/>
                    </a:schemeClr>
                  </a:solidFill>
                </a:endParaRPr>
              </a:p>
            </p:txBody>
          </p:sp>
        </mc:Choice>
        <mc:Fallback xmlns="">
          <p:sp>
            <p:nvSpPr>
              <p:cNvPr id="17" name="TextBox 16">
                <a:extLst>
                  <a:ext uri="{FF2B5EF4-FFF2-40B4-BE49-F238E27FC236}">
                    <a16:creationId xmlns:a16="http://schemas.microsoft.com/office/drawing/2014/main" id="{3C87243B-594C-07DC-C54B-4E22A654BDE0}"/>
                  </a:ext>
                </a:extLst>
              </p:cNvPr>
              <p:cNvSpPr txBox="1">
                <a:spLocks noRot="1" noChangeAspect="1" noMove="1" noResize="1" noEditPoints="1" noAdjustHandles="1" noChangeArrowheads="1" noChangeShapeType="1" noTextEdit="1"/>
              </p:cNvSpPr>
              <p:nvPr/>
            </p:nvSpPr>
            <p:spPr>
              <a:xfrm>
                <a:off x="4280736" y="4418612"/>
                <a:ext cx="3378584" cy="1200329"/>
              </a:xfrm>
              <a:prstGeom prst="rect">
                <a:avLst/>
              </a:prstGeom>
              <a:blipFill>
                <a:blip r:embed="rId7"/>
                <a:stretch>
                  <a:fillRect l="-2708" t="-4061" r="-3791" b="-10660"/>
                </a:stretch>
              </a:blipFill>
            </p:spPr>
            <p:txBody>
              <a:bodyPr/>
              <a:lstStyle/>
              <a:p>
                <a:r>
                  <a:rPr lang="en-US">
                    <a:noFill/>
                  </a:rPr>
                  <a:t> </a:t>
                </a:r>
              </a:p>
            </p:txBody>
          </p:sp>
        </mc:Fallback>
      </mc:AlternateContent>
    </p:spTree>
    <p:extLst>
      <p:ext uri="{BB962C8B-B14F-4D97-AF65-F5344CB8AC3E}">
        <p14:creationId xmlns:p14="http://schemas.microsoft.com/office/powerpoint/2010/main" val="388104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EE2C-9DA9-45A5-6E91-3BD88DA9FFBA}"/>
              </a:ext>
            </a:extLst>
          </p:cNvPr>
          <p:cNvSpPr>
            <a:spLocks noGrp="1"/>
          </p:cNvSpPr>
          <p:nvPr>
            <p:ph type="title"/>
          </p:nvPr>
        </p:nvSpPr>
        <p:spPr/>
        <p:txBody>
          <a:bodyPr/>
          <a:lstStyle/>
          <a:p>
            <a:r>
              <a:rPr lang="en-US" dirty="0"/>
              <a:t>Mathematical Answer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1FAACE-1BD0-8578-FE55-227FA1FC9DB2}"/>
                  </a:ext>
                </a:extLst>
              </p:cNvPr>
              <p:cNvSpPr>
                <a:spLocks noGrp="1"/>
              </p:cNvSpPr>
              <p:nvPr>
                <p:ph idx="1"/>
              </p:nvPr>
            </p:nvSpPr>
            <p:spPr>
              <a:xfrm>
                <a:off x="838200" y="1825625"/>
                <a:ext cx="6421244" cy="4351338"/>
              </a:xfrm>
            </p:spPr>
            <p:txBody>
              <a:bodyPr/>
              <a:lstStyle/>
              <a:p>
                <a:pPr marL="0" indent="0">
                  <a:buNone/>
                </a:pPr>
                <a:r>
                  <a:rPr lang="en-US" dirty="0"/>
                  <a:t>From the relationship between instability and </a:t>
                </a:r>
                <a14:m>
                  <m:oMath xmlns:m="http://schemas.openxmlformats.org/officeDocument/2006/math">
                    <m:r>
                      <a:rPr lang="en-US" b="0" i="1" smtClean="0">
                        <a:latin typeface="Cambria Math" panose="02040503050406030204" pitchFamily="18" charset="0"/>
                      </a:rPr>
                      <m:t>𝐼𝑚</m:t>
                    </m:r>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a14:m>
                <a:r>
                  <a:rPr lang="en-US" dirty="0"/>
                  <a:t>, conjecture that </a:t>
                </a:r>
                <a14:m>
                  <m:oMath xmlns:m="http://schemas.openxmlformats.org/officeDocument/2006/math">
                    <m:r>
                      <a:rPr lang="en-US" b="0" i="1" smtClean="0">
                        <a:latin typeface="Cambria Math" panose="02040503050406030204" pitchFamily="18" charset="0"/>
                      </a:rPr>
                      <m:t>𝜎</m:t>
                    </m:r>
                  </m:oMath>
                </a14:m>
                <a:r>
                  <a:rPr lang="en-US" dirty="0"/>
                  <a:t> can be written in the form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𝑠</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 </m:t>
                            </m:r>
                          </m:e>
                        </m:rad>
                      </m:num>
                      <m:den>
                        <m:r>
                          <a:rPr lang="en-US" b="0" i="1" smtClean="0">
                            <a:latin typeface="Cambria Math" panose="02040503050406030204" pitchFamily="18" charset="0"/>
                          </a:rPr>
                          <m:t>𝑍</m:t>
                        </m:r>
                      </m:den>
                    </m:f>
                  </m:oMath>
                </a14:m>
                <a:r>
                  <a:rPr lang="en-US" dirty="0"/>
                  <a:t>.</a:t>
                </a:r>
              </a:p>
              <a:p>
                <a:pPr marL="0" indent="0">
                  <a:buNone/>
                </a:pPr>
                <a:endParaRPr lang="en-US" dirty="0"/>
              </a:p>
              <a:p>
                <a:pPr marL="0" indent="0">
                  <a:buNone/>
                </a:pPr>
                <a:r>
                  <a:rPr lang="en-US" dirty="0"/>
                  <a:t>This relationship can then be explained if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concave function of </a:t>
                </a:r>
                <a14:m>
                  <m:oMath xmlns:m="http://schemas.openxmlformats.org/officeDocument/2006/math">
                    <m:r>
                      <a:rPr lang="en-US" b="0" i="1" smtClean="0">
                        <a:latin typeface="Cambria Math" panose="02040503050406030204" pitchFamily="18" charset="0"/>
                      </a:rPr>
                      <m:t>𝑘</m:t>
                    </m:r>
                  </m:oMath>
                </a14:m>
                <a:r>
                  <a:rPr lang="en-US" dirty="0"/>
                  <a:t>. (Perhaps a parabola opening up)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91FAACE-1BD0-8578-FE55-227FA1FC9DB2}"/>
                  </a:ext>
                </a:extLst>
              </p:cNvPr>
              <p:cNvSpPr>
                <a:spLocks noGrp="1" noRot="1" noChangeAspect="1" noMove="1" noResize="1" noEditPoints="1" noAdjustHandles="1" noChangeArrowheads="1" noChangeShapeType="1" noTextEdit="1"/>
              </p:cNvSpPr>
              <p:nvPr>
                <p:ph idx="1"/>
              </p:nvPr>
            </p:nvSpPr>
            <p:spPr>
              <a:xfrm>
                <a:off x="838200" y="1825625"/>
                <a:ext cx="6421244" cy="4351338"/>
              </a:xfrm>
              <a:blipFill>
                <a:blip r:embed="rId2"/>
                <a:stretch>
                  <a:fillRect l="-1994"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A08D1F1-7483-B31D-B3F4-B97BDB9A8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575" y="342088"/>
            <a:ext cx="3534387" cy="2959321"/>
          </a:xfrm>
          <a:prstGeom prst="rect">
            <a:avLst/>
          </a:prstGeom>
          <a:ln w="38100">
            <a:solidFill>
              <a:schemeClr val="accent6">
                <a:lumMod val="75000"/>
              </a:schemeClr>
            </a:solidFill>
          </a:ln>
        </p:spPr>
      </p:pic>
      <p:pic>
        <p:nvPicPr>
          <p:cNvPr id="5" name="Picture 4">
            <a:extLst>
              <a:ext uri="{FF2B5EF4-FFF2-40B4-BE49-F238E27FC236}">
                <a16:creationId xmlns:a16="http://schemas.microsoft.com/office/drawing/2014/main" id="{298B64B7-7D74-3150-E734-09EC3EB19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6576" y="3528134"/>
            <a:ext cx="3534387" cy="2964741"/>
          </a:xfrm>
          <a:prstGeom prst="rect">
            <a:avLst/>
          </a:prstGeom>
          <a:ln w="38100">
            <a:solidFill>
              <a:schemeClr val="accent6">
                <a:lumMod val="50000"/>
              </a:schemeClr>
            </a:solidFill>
          </a:ln>
        </p:spPr>
      </p:pic>
    </p:spTree>
    <p:extLst>
      <p:ext uri="{BB962C8B-B14F-4D97-AF65-F5344CB8AC3E}">
        <p14:creationId xmlns:p14="http://schemas.microsoft.com/office/powerpoint/2010/main" val="207471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50825DC-F1B4-7A9C-8418-B85577DA6F27}"/>
                  </a:ext>
                </a:extLst>
              </p:cNvPr>
              <p:cNvSpPr>
                <a:spLocks noGrp="1"/>
              </p:cNvSpPr>
              <p:nvPr>
                <p:ph type="title"/>
              </p:nvPr>
            </p:nvSpPr>
            <p:spPr/>
            <p:txBody>
              <a:bodyPr/>
              <a:lstStyle/>
              <a:p>
                <a:r>
                  <a:rPr lang="en-US" dirty="0"/>
                  <a:t>Concavity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in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xmlns="">
          <p:sp>
            <p:nvSpPr>
              <p:cNvPr id="2" name="Title 1">
                <a:extLst>
                  <a:ext uri="{FF2B5EF4-FFF2-40B4-BE49-F238E27FC236}">
                    <a16:creationId xmlns:a16="http://schemas.microsoft.com/office/drawing/2014/main" id="{050825DC-F1B4-7A9C-8418-B85577DA6F2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A7B7148F-35C6-4A71-F175-DC1BC66F9B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3670" y="1631141"/>
            <a:ext cx="5031059" cy="4212477"/>
          </a:xfrm>
          <a:prstGeom prst="rect">
            <a:avLst/>
          </a:prstGeom>
          <a:ln w="38100">
            <a:noFill/>
          </a:ln>
        </p:spPr>
      </p:pic>
      <p:cxnSp>
        <p:nvCxnSpPr>
          <p:cNvPr id="8" name="Straight Connector 7">
            <a:extLst>
              <a:ext uri="{FF2B5EF4-FFF2-40B4-BE49-F238E27FC236}">
                <a16:creationId xmlns:a16="http://schemas.microsoft.com/office/drawing/2014/main" id="{38FF648D-7448-004F-0D7C-167B9F2572A3}"/>
              </a:ext>
            </a:extLst>
          </p:cNvPr>
          <p:cNvCxnSpPr>
            <a:cxnSpLocks/>
          </p:cNvCxnSpPr>
          <p:nvPr/>
        </p:nvCxnSpPr>
        <p:spPr>
          <a:xfrm>
            <a:off x="6322741" y="3552714"/>
            <a:ext cx="472811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656DE59-1096-BBF8-D224-C1AB0224D0AF}"/>
              </a:ext>
            </a:extLst>
          </p:cNvPr>
          <p:cNvCxnSpPr>
            <a:cxnSpLocks/>
          </p:cNvCxnSpPr>
          <p:nvPr/>
        </p:nvCxnSpPr>
        <p:spPr>
          <a:xfrm>
            <a:off x="6991815" y="2129883"/>
            <a:ext cx="0" cy="3044283"/>
          </a:xfrm>
          <a:prstGeom prst="line">
            <a:avLst/>
          </a:prstGeom>
          <a:ln w="19050"/>
        </p:spPr>
        <p:style>
          <a:lnRef idx="1">
            <a:schemeClr val="dk1"/>
          </a:lnRef>
          <a:fillRef idx="0">
            <a:schemeClr val="dk1"/>
          </a:fillRef>
          <a:effectRef idx="0">
            <a:schemeClr val="dk1"/>
          </a:effectRef>
          <a:fontRef idx="minor">
            <a:schemeClr val="tx1"/>
          </a:fontRef>
        </p:style>
      </p:cxnSp>
      <p:sp>
        <p:nvSpPr>
          <p:cNvPr id="15" name="Freeform: Shape 14">
            <a:extLst>
              <a:ext uri="{FF2B5EF4-FFF2-40B4-BE49-F238E27FC236}">
                <a16:creationId xmlns:a16="http://schemas.microsoft.com/office/drawing/2014/main" id="{74463A74-9A69-43DF-1D73-22BC9AD31EFF}"/>
              </a:ext>
            </a:extLst>
          </p:cNvPr>
          <p:cNvSpPr/>
          <p:nvPr/>
        </p:nvSpPr>
        <p:spPr>
          <a:xfrm>
            <a:off x="7181385" y="1996030"/>
            <a:ext cx="3836020" cy="3267347"/>
          </a:xfrm>
          <a:custGeom>
            <a:avLst/>
            <a:gdLst>
              <a:gd name="connsiteX0" fmla="*/ 0 w 3836020"/>
              <a:gd name="connsiteY0" fmla="*/ 3211591 h 3267347"/>
              <a:gd name="connsiteX1" fmla="*/ 1851103 w 3836020"/>
              <a:gd name="connsiteY1" fmla="*/ 40 h 3267347"/>
              <a:gd name="connsiteX2" fmla="*/ 3836020 w 3836020"/>
              <a:gd name="connsiteY2" fmla="*/ 3267347 h 3267347"/>
            </a:gdLst>
            <a:ahLst/>
            <a:cxnLst>
              <a:cxn ang="0">
                <a:pos x="connsiteX0" y="connsiteY0"/>
              </a:cxn>
              <a:cxn ang="0">
                <a:pos x="connsiteX1" y="connsiteY1"/>
              </a:cxn>
              <a:cxn ang="0">
                <a:pos x="connsiteX2" y="connsiteY2"/>
              </a:cxn>
            </a:cxnLst>
            <a:rect l="l" t="t" r="r" b="b"/>
            <a:pathLst>
              <a:path w="3836020" h="3267347">
                <a:moveTo>
                  <a:pt x="0" y="3211591"/>
                </a:moveTo>
                <a:cubicBezTo>
                  <a:pt x="605883" y="1601169"/>
                  <a:pt x="1211766" y="-9253"/>
                  <a:pt x="1851103" y="40"/>
                </a:cubicBezTo>
                <a:cubicBezTo>
                  <a:pt x="2490440" y="9333"/>
                  <a:pt x="3573966" y="2544376"/>
                  <a:pt x="3836020" y="3267347"/>
                </a:cubicBezTo>
              </a:path>
            </a:pathLst>
          </a:custGeom>
          <a:ln w="57150">
            <a:solidFill>
              <a:schemeClr val="accent2">
                <a:lumMod val="60000"/>
                <a:lumOff val="4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C36F830-4F02-0799-DE43-C90C0AEAF412}"/>
                  </a:ext>
                </a:extLst>
              </p:cNvPr>
              <p:cNvSpPr txBox="1"/>
              <p:nvPr/>
            </p:nvSpPr>
            <p:spPr>
              <a:xfrm>
                <a:off x="6835104" y="1760551"/>
                <a:ext cx="4472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m:oMathPara>
                </a14:m>
                <a:endParaRPr lang="en-US" dirty="0"/>
              </a:p>
            </p:txBody>
          </p:sp>
        </mc:Choice>
        <mc:Fallback xmlns="">
          <p:sp>
            <p:nvSpPr>
              <p:cNvPr id="18" name="TextBox 17">
                <a:extLst>
                  <a:ext uri="{FF2B5EF4-FFF2-40B4-BE49-F238E27FC236}">
                    <a16:creationId xmlns:a16="http://schemas.microsoft.com/office/drawing/2014/main" id="{FC36F830-4F02-0799-DE43-C90C0AEAF412}"/>
                  </a:ext>
                </a:extLst>
              </p:cNvPr>
              <p:cNvSpPr txBox="1">
                <a:spLocks noRot="1" noChangeAspect="1" noMove="1" noResize="1" noEditPoints="1" noAdjustHandles="1" noChangeArrowheads="1" noChangeShapeType="1" noTextEdit="1"/>
              </p:cNvSpPr>
              <p:nvPr/>
            </p:nvSpPr>
            <p:spPr>
              <a:xfrm>
                <a:off x="6835104" y="1760551"/>
                <a:ext cx="44723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32E9B4-30DD-B6A6-4413-B938FEC9D59F}"/>
                  </a:ext>
                </a:extLst>
              </p:cNvPr>
              <p:cNvSpPr txBox="1"/>
              <p:nvPr/>
            </p:nvSpPr>
            <p:spPr>
              <a:xfrm>
                <a:off x="11140067" y="3368048"/>
                <a:ext cx="370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oMath>
                  </m:oMathPara>
                </a14:m>
                <a:endParaRPr lang="en-US" b="0" dirty="0"/>
              </a:p>
            </p:txBody>
          </p:sp>
        </mc:Choice>
        <mc:Fallback xmlns="">
          <p:sp>
            <p:nvSpPr>
              <p:cNvPr id="19" name="TextBox 18">
                <a:extLst>
                  <a:ext uri="{FF2B5EF4-FFF2-40B4-BE49-F238E27FC236}">
                    <a16:creationId xmlns:a16="http://schemas.microsoft.com/office/drawing/2014/main" id="{4532E9B4-30DD-B6A6-4413-B938FEC9D59F}"/>
                  </a:ext>
                </a:extLst>
              </p:cNvPr>
              <p:cNvSpPr txBox="1">
                <a:spLocks noRot="1" noChangeAspect="1" noMove="1" noResize="1" noEditPoints="1" noAdjustHandles="1" noChangeArrowheads="1" noChangeShapeType="1" noTextEdit="1"/>
              </p:cNvSpPr>
              <p:nvPr/>
            </p:nvSpPr>
            <p:spPr>
              <a:xfrm>
                <a:off x="11140067" y="3368048"/>
                <a:ext cx="370935" cy="369332"/>
              </a:xfrm>
              <a:prstGeom prst="rect">
                <a:avLst/>
              </a:prstGeom>
              <a:blipFill>
                <a:blip r:embed="rId5"/>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09E95C9-50C9-EF17-D8E4-990D87C62EA1}"/>
              </a:ext>
            </a:extLst>
          </p:cNvPr>
          <p:cNvCxnSpPr/>
          <p:nvPr/>
        </p:nvCxnSpPr>
        <p:spPr>
          <a:xfrm flipH="1" flipV="1">
            <a:off x="7504771" y="4650059"/>
            <a:ext cx="446049" cy="76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BCBDA18-2329-580D-B49C-2776F46E74D4}"/>
                  </a:ext>
                </a:extLst>
              </p:cNvPr>
              <p:cNvSpPr txBox="1"/>
              <p:nvPr/>
            </p:nvSpPr>
            <p:spPr>
              <a:xfrm>
                <a:off x="7950820" y="5765180"/>
                <a:ext cx="2704010"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𝐼𝑚</m:t>
                    </m:r>
                    <m:d>
                      <m:dPr>
                        <m:ctrlPr>
                          <a:rPr lang="en-US" b="0" i="1" smtClean="0">
                            <a:latin typeface="Cambria Math" panose="02040503050406030204" pitchFamily="18" charset="0"/>
                          </a:rPr>
                        </m:ctrlPr>
                      </m:dPr>
                      <m:e>
                        <m:r>
                          <a:rPr lang="en-US" b="0" i="1" smtClean="0">
                            <a:latin typeface="Cambria Math" panose="02040503050406030204" pitchFamily="18" charset="0"/>
                          </a:rPr>
                          <m:t>𝜎</m:t>
                        </m:r>
                      </m:e>
                    </m:d>
                    <m:r>
                      <a:rPr lang="en-US" b="0" i="1" smtClean="0">
                        <a:latin typeface="Cambria Math" panose="02040503050406030204" pitchFamily="18" charset="0"/>
                      </a:rPr>
                      <m:t>&gt;0</m:t>
                    </m:r>
                  </m:oMath>
                </a14:m>
                <a:r>
                  <a:rPr lang="en-US" dirty="0"/>
                  <a:t> and decreasing</a:t>
                </a:r>
              </a:p>
            </p:txBody>
          </p:sp>
        </mc:Choice>
        <mc:Fallback xmlns="">
          <p:sp>
            <p:nvSpPr>
              <p:cNvPr id="24" name="TextBox 23">
                <a:extLst>
                  <a:ext uri="{FF2B5EF4-FFF2-40B4-BE49-F238E27FC236}">
                    <a16:creationId xmlns:a16="http://schemas.microsoft.com/office/drawing/2014/main" id="{FBCBDA18-2329-580D-B49C-2776F46E74D4}"/>
                  </a:ext>
                </a:extLst>
              </p:cNvPr>
              <p:cNvSpPr txBox="1">
                <a:spLocks noRot="1" noChangeAspect="1" noMove="1" noResize="1" noEditPoints="1" noAdjustHandles="1" noChangeArrowheads="1" noChangeShapeType="1" noTextEdit="1"/>
              </p:cNvSpPr>
              <p:nvPr/>
            </p:nvSpPr>
            <p:spPr>
              <a:xfrm>
                <a:off x="7950820" y="5765180"/>
                <a:ext cx="2704010" cy="369332"/>
              </a:xfrm>
              <a:prstGeom prst="rect">
                <a:avLst/>
              </a:prstGeom>
              <a:blipFill>
                <a:blip r:embed="rId6"/>
                <a:stretch>
                  <a:fillRect t="-10000" r="-1577" b="-2666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C1DA6539-E9CA-5A93-2E4A-88A828EF35A6}"/>
              </a:ext>
            </a:extLst>
          </p:cNvPr>
          <p:cNvCxnSpPr/>
          <p:nvPr/>
        </p:nvCxnSpPr>
        <p:spPr>
          <a:xfrm>
            <a:off x="8564137" y="1248937"/>
            <a:ext cx="267629" cy="69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0701F67-7BCB-3261-A224-AAEA26987649}"/>
                  </a:ext>
                </a:extLst>
              </p:cNvPr>
              <p:cNvSpPr txBox="1"/>
              <p:nvPr/>
            </p:nvSpPr>
            <p:spPr>
              <a:xfrm>
                <a:off x="6991189" y="892775"/>
                <a:ext cx="5019195" cy="391839"/>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≥0,  </m:t>
                    </m:r>
                    <m:r>
                      <a:rPr lang="en-US" b="0" i="1" smtClean="0">
                        <a:latin typeface="Cambria Math" panose="02040503050406030204" pitchFamily="18" charset="0"/>
                      </a:rPr>
                      <m:t>𝐼𝑚</m:t>
                    </m:r>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a14:m>
                <a:r>
                  <a:rPr lang="en-US" dirty="0"/>
                  <a:t>=0, and </a:t>
                </a:r>
                <a14:m>
                  <m:oMath xmlns:m="http://schemas.openxmlformats.org/officeDocument/2006/math">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rad>
                  </m:oMath>
                </a14:m>
                <a:r>
                  <a:rPr lang="en-US" dirty="0"/>
                  <a:t> is contributing to </a:t>
                </a:r>
                <a14:m>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a14:m>
                <a:endParaRPr lang="en-US" dirty="0"/>
              </a:p>
            </p:txBody>
          </p:sp>
        </mc:Choice>
        <mc:Fallback xmlns="">
          <p:sp>
            <p:nvSpPr>
              <p:cNvPr id="27" name="TextBox 26">
                <a:extLst>
                  <a:ext uri="{FF2B5EF4-FFF2-40B4-BE49-F238E27FC236}">
                    <a16:creationId xmlns:a16="http://schemas.microsoft.com/office/drawing/2014/main" id="{00701F67-7BCB-3261-A224-AAEA26987649}"/>
                  </a:ext>
                </a:extLst>
              </p:cNvPr>
              <p:cNvSpPr txBox="1">
                <a:spLocks noRot="1" noChangeAspect="1" noMove="1" noResize="1" noEditPoints="1" noAdjustHandles="1" noChangeArrowheads="1" noChangeShapeType="1" noTextEdit="1"/>
              </p:cNvSpPr>
              <p:nvPr/>
            </p:nvSpPr>
            <p:spPr>
              <a:xfrm>
                <a:off x="6991189" y="892775"/>
                <a:ext cx="5019195" cy="391839"/>
              </a:xfrm>
              <a:prstGeom prst="rect">
                <a:avLst/>
              </a:prstGeom>
              <a:blipFill>
                <a:blip r:embed="rId7"/>
                <a:stretch>
                  <a:fillRect t="-1538" b="-2307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51DE5D70-8E70-B801-DC96-88000FD750FB}"/>
              </a:ext>
            </a:extLst>
          </p:cNvPr>
          <p:cNvCxnSpPr/>
          <p:nvPr/>
        </p:nvCxnSpPr>
        <p:spPr>
          <a:xfrm flipV="1">
            <a:off x="9913190" y="4172979"/>
            <a:ext cx="512956" cy="64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4E4120C-2D03-2FE1-A289-2795AC1D1858}"/>
                  </a:ext>
                </a:extLst>
              </p:cNvPr>
              <p:cNvSpPr txBox="1"/>
              <p:nvPr/>
            </p:nvSpPr>
            <p:spPr>
              <a:xfrm>
                <a:off x="8297101" y="4847734"/>
                <a:ext cx="2670345"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𝐼𝑚</m:t>
                    </m:r>
                    <m:d>
                      <m:dPr>
                        <m:ctrlPr>
                          <a:rPr lang="en-US" b="0" i="1" smtClean="0">
                            <a:latin typeface="Cambria Math" panose="02040503050406030204" pitchFamily="18" charset="0"/>
                          </a:rPr>
                        </m:ctrlPr>
                      </m:dPr>
                      <m:e>
                        <m:r>
                          <a:rPr lang="en-US" b="0" i="1" smtClean="0">
                            <a:latin typeface="Cambria Math" panose="02040503050406030204" pitchFamily="18" charset="0"/>
                          </a:rPr>
                          <m:t>𝜎</m:t>
                        </m:r>
                      </m:e>
                    </m:d>
                    <m:r>
                      <a:rPr lang="en-US" b="0" i="1" smtClean="0">
                        <a:latin typeface="Cambria Math" panose="02040503050406030204" pitchFamily="18" charset="0"/>
                      </a:rPr>
                      <m:t>&gt;0</m:t>
                    </m:r>
                  </m:oMath>
                </a14:m>
                <a:r>
                  <a:rPr lang="en-US" dirty="0"/>
                  <a:t> and increasing</a:t>
                </a:r>
              </a:p>
            </p:txBody>
          </p:sp>
        </mc:Choice>
        <mc:Fallback xmlns="">
          <p:sp>
            <p:nvSpPr>
              <p:cNvPr id="30" name="TextBox 29">
                <a:extLst>
                  <a:ext uri="{FF2B5EF4-FFF2-40B4-BE49-F238E27FC236}">
                    <a16:creationId xmlns:a16="http://schemas.microsoft.com/office/drawing/2014/main" id="{34E4120C-2D03-2FE1-A289-2795AC1D1858}"/>
                  </a:ext>
                </a:extLst>
              </p:cNvPr>
              <p:cNvSpPr txBox="1">
                <a:spLocks noRot="1" noChangeAspect="1" noMove="1" noResize="1" noEditPoints="1" noAdjustHandles="1" noChangeArrowheads="1" noChangeShapeType="1" noTextEdit="1"/>
              </p:cNvSpPr>
              <p:nvPr/>
            </p:nvSpPr>
            <p:spPr>
              <a:xfrm>
                <a:off x="8297101" y="4847734"/>
                <a:ext cx="2670345" cy="369332"/>
              </a:xfrm>
              <a:prstGeom prst="rect">
                <a:avLst/>
              </a:prstGeom>
              <a:blipFill>
                <a:blip r:embed="rId8"/>
                <a:stretch>
                  <a:fillRect t="-8197" r="-685" b="-24590"/>
                </a:stretch>
              </a:blipFill>
            </p:spPr>
            <p:txBody>
              <a:bodyPr/>
              <a:lstStyle/>
              <a:p>
                <a:r>
                  <a:rPr lang="en-US">
                    <a:noFill/>
                  </a:rPr>
                  <a:t> </a:t>
                </a:r>
              </a:p>
            </p:txBody>
          </p:sp>
        </mc:Fallback>
      </mc:AlternateContent>
      <p:sp>
        <p:nvSpPr>
          <p:cNvPr id="33" name="Freeform: Shape 32">
            <a:extLst>
              <a:ext uri="{FF2B5EF4-FFF2-40B4-BE49-F238E27FC236}">
                <a16:creationId xmlns:a16="http://schemas.microsoft.com/office/drawing/2014/main" id="{BE5405E7-E8C0-07A1-AE84-8B37685BF048}"/>
              </a:ext>
            </a:extLst>
          </p:cNvPr>
          <p:cNvSpPr/>
          <p:nvPr/>
        </p:nvSpPr>
        <p:spPr>
          <a:xfrm>
            <a:off x="7805854" y="1996068"/>
            <a:ext cx="2464419" cy="1538869"/>
          </a:xfrm>
          <a:custGeom>
            <a:avLst/>
            <a:gdLst>
              <a:gd name="connsiteX0" fmla="*/ 0 w 2464419"/>
              <a:gd name="connsiteY0" fmla="*/ 1538869 h 1538869"/>
              <a:gd name="connsiteX1" fmla="*/ 1159726 w 2464419"/>
              <a:gd name="connsiteY1" fmla="*/ 0 h 1538869"/>
              <a:gd name="connsiteX2" fmla="*/ 2464419 w 2464419"/>
              <a:gd name="connsiteY2" fmla="*/ 1538869 h 1538869"/>
            </a:gdLst>
            <a:ahLst/>
            <a:cxnLst>
              <a:cxn ang="0">
                <a:pos x="connsiteX0" y="connsiteY0"/>
              </a:cxn>
              <a:cxn ang="0">
                <a:pos x="connsiteX1" y="connsiteY1"/>
              </a:cxn>
              <a:cxn ang="0">
                <a:pos x="connsiteX2" y="connsiteY2"/>
              </a:cxn>
            </a:cxnLst>
            <a:rect l="l" t="t" r="r" b="b"/>
            <a:pathLst>
              <a:path w="2464419" h="1538869">
                <a:moveTo>
                  <a:pt x="0" y="1538869"/>
                </a:moveTo>
                <a:cubicBezTo>
                  <a:pt x="374495" y="769434"/>
                  <a:pt x="748990" y="0"/>
                  <a:pt x="1159726" y="0"/>
                </a:cubicBezTo>
                <a:cubicBezTo>
                  <a:pt x="1570462" y="0"/>
                  <a:pt x="2017440" y="769434"/>
                  <a:pt x="2464419" y="1538869"/>
                </a:cubicBezTo>
              </a:path>
            </a:pathLst>
          </a:custGeom>
          <a:ln w="57150">
            <a:solidFill>
              <a:srgbClr val="C0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CFE58EC-0A5D-07A6-26DE-C62AB3A23408}"/>
              </a:ext>
            </a:extLst>
          </p:cNvPr>
          <p:cNvCxnSpPr>
            <a:cxnSpLocks/>
          </p:cNvCxnSpPr>
          <p:nvPr/>
        </p:nvCxnSpPr>
        <p:spPr>
          <a:xfrm flipH="1">
            <a:off x="2003480" y="4925050"/>
            <a:ext cx="2977375"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089EC51-14BA-CEFF-B378-759BADCBB547}"/>
                  </a:ext>
                </a:extLst>
              </p:cNvPr>
              <p:cNvSpPr txBox="1"/>
              <p:nvPr/>
            </p:nvSpPr>
            <p:spPr>
              <a:xfrm>
                <a:off x="922712" y="5704769"/>
                <a:ext cx="6068471" cy="707886"/>
              </a:xfrm>
              <a:prstGeom prst="rect">
                <a:avLst/>
              </a:prstGeom>
              <a:noFill/>
            </p:spPr>
            <p:txBody>
              <a:bodyPr wrap="square" rtlCol="0">
                <a:spAutoFit/>
              </a:bodyPr>
              <a:lstStyle/>
              <a:p>
                <a:r>
                  <a:rPr lang="en-US" sz="2000" dirty="0"/>
                  <a:t>An effect of increasing </a:t>
                </a: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𝛾</m:t>
                        </m:r>
                      </m:e>
                    </m:acc>
                  </m:oMath>
                </a14:m>
                <a:r>
                  <a:rPr lang="en-US" sz="2000" dirty="0"/>
                  <a:t> and decreasing </a:t>
                </a:r>
                <a14:m>
                  <m:oMath xmlns:m="http://schemas.openxmlformats.org/officeDocument/2006/math">
                    <m:r>
                      <a:rPr lang="en-US" sz="2000" b="0" i="1" smtClean="0">
                        <a:latin typeface="Cambria Math" panose="02040503050406030204" pitchFamily="18" charset="0"/>
                      </a:rPr>
                      <m:t>𝑎</m:t>
                    </m:r>
                  </m:oMath>
                </a14:m>
                <a:r>
                  <a:rPr lang="en-US" sz="2000" dirty="0"/>
                  <a:t>, then, is shifting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oMath>
                </a14:m>
                <a:r>
                  <a:rPr lang="en-US" sz="2000" dirty="0"/>
                  <a:t> curve downwards (and vice versa)</a:t>
                </a:r>
              </a:p>
            </p:txBody>
          </p:sp>
        </mc:Choice>
        <mc:Fallback xmlns="">
          <p:sp>
            <p:nvSpPr>
              <p:cNvPr id="39" name="TextBox 38">
                <a:extLst>
                  <a:ext uri="{FF2B5EF4-FFF2-40B4-BE49-F238E27FC236}">
                    <a16:creationId xmlns:a16="http://schemas.microsoft.com/office/drawing/2014/main" id="{9089EC51-14BA-CEFF-B378-759BADCBB547}"/>
                  </a:ext>
                </a:extLst>
              </p:cNvPr>
              <p:cNvSpPr txBox="1">
                <a:spLocks noRot="1" noChangeAspect="1" noMove="1" noResize="1" noEditPoints="1" noAdjustHandles="1" noChangeArrowheads="1" noChangeShapeType="1" noTextEdit="1"/>
              </p:cNvSpPr>
              <p:nvPr/>
            </p:nvSpPr>
            <p:spPr>
              <a:xfrm>
                <a:off x="922712" y="5704769"/>
                <a:ext cx="6068471" cy="707886"/>
              </a:xfrm>
              <a:prstGeom prst="rect">
                <a:avLst/>
              </a:prstGeom>
              <a:blipFill>
                <a:blip r:embed="rId9"/>
                <a:stretch>
                  <a:fillRect l="-1004" t="-5172" b="-14655"/>
                </a:stretch>
              </a:blipFill>
            </p:spPr>
            <p:txBody>
              <a:bodyPr/>
              <a:lstStyle/>
              <a:p>
                <a:r>
                  <a:rPr lang="en-US">
                    <a:noFill/>
                  </a:rPr>
                  <a:t> </a:t>
                </a:r>
              </a:p>
            </p:txBody>
          </p:sp>
        </mc:Fallback>
      </mc:AlternateContent>
    </p:spTree>
    <p:extLst>
      <p:ext uri="{BB962C8B-B14F-4D97-AF65-F5344CB8AC3E}">
        <p14:creationId xmlns:p14="http://schemas.microsoft.com/office/powerpoint/2010/main" val="360510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C457BD2-CF05-F85D-9609-6D1C9C952ED5}"/>
                  </a:ext>
                </a:extLst>
              </p:cNvPr>
              <p:cNvSpPr>
                <a:spLocks noGrp="1"/>
              </p:cNvSpPr>
              <p:nvPr>
                <p:ph type="title"/>
              </p:nvPr>
            </p:nvSpPr>
            <p:spPr/>
            <p:txBody>
              <a:bodyPr/>
              <a:lstStyle/>
              <a:p>
                <a:r>
                  <a:rPr lang="en-US" dirty="0"/>
                  <a:t>Computational Analysis of Varying </a:t>
                </a:r>
                <a14:m>
                  <m:oMath xmlns:m="http://schemas.openxmlformats.org/officeDocument/2006/math">
                    <m:r>
                      <a:rPr lang="en-US" b="0" i="1" smtClean="0">
                        <a:latin typeface="Cambria Math" panose="02040503050406030204" pitchFamily="18" charset="0"/>
                      </a:rPr>
                      <m:t>𝑘</m:t>
                    </m:r>
                  </m:oMath>
                </a14:m>
                <a:endParaRPr lang="en-US" dirty="0"/>
              </a:p>
            </p:txBody>
          </p:sp>
        </mc:Choice>
        <mc:Fallback xmlns="">
          <p:sp>
            <p:nvSpPr>
              <p:cNvPr id="2" name="Title 1">
                <a:extLst>
                  <a:ext uri="{FF2B5EF4-FFF2-40B4-BE49-F238E27FC236}">
                    <a16:creationId xmlns:a16="http://schemas.microsoft.com/office/drawing/2014/main" id="{6C457BD2-CF05-F85D-9609-6D1C9C952ED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274D9FA8-056F-4383-388C-9E26137441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248666" cy="4206248"/>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B6ECBB-78FD-20CF-0804-4035ABECD797}"/>
                  </a:ext>
                </a:extLst>
              </p:cNvPr>
              <p:cNvSpPr txBox="1"/>
              <p:nvPr/>
            </p:nvSpPr>
            <p:spPr>
              <a:xfrm>
                <a:off x="1743466" y="5896936"/>
                <a:ext cx="4343400"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𝑘</m:t>
                    </m:r>
                  </m:oMath>
                </a14:m>
                <a:r>
                  <a:rPr lang="en-US" dirty="0"/>
                  <a:t> was allowed to vary in the interval </a:t>
                </a:r>
                <a14:m>
                  <m:oMath xmlns:m="http://schemas.openxmlformats.org/officeDocument/2006/math">
                    <m:r>
                      <a:rPr lang="en-US" b="0" i="1" smtClean="0">
                        <a:latin typeface="Cambria Math" panose="02040503050406030204" pitchFamily="18" charset="0"/>
                      </a:rPr>
                      <m:t>[0,20]</m:t>
                    </m:r>
                  </m:oMath>
                </a14:m>
                <a:r>
                  <a:rPr lang="en-US" dirty="0"/>
                  <a:t>.</a:t>
                </a:r>
              </a:p>
            </p:txBody>
          </p:sp>
        </mc:Choice>
        <mc:Fallback xmlns="">
          <p:sp>
            <p:nvSpPr>
              <p:cNvPr id="6" name="TextBox 5">
                <a:extLst>
                  <a:ext uri="{FF2B5EF4-FFF2-40B4-BE49-F238E27FC236}">
                    <a16:creationId xmlns:a16="http://schemas.microsoft.com/office/drawing/2014/main" id="{E4B6ECBB-78FD-20CF-0804-4035ABECD797}"/>
                  </a:ext>
                </a:extLst>
              </p:cNvPr>
              <p:cNvSpPr txBox="1">
                <a:spLocks noRot="1" noChangeAspect="1" noMove="1" noResize="1" noEditPoints="1" noAdjustHandles="1" noChangeArrowheads="1" noChangeShapeType="1" noTextEdit="1"/>
              </p:cNvSpPr>
              <p:nvPr/>
            </p:nvSpPr>
            <p:spPr>
              <a:xfrm>
                <a:off x="1743466" y="5896936"/>
                <a:ext cx="4343400"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E1C0A8-E55A-7132-746E-20DCE770CA3F}"/>
                  </a:ext>
                </a:extLst>
              </p:cNvPr>
              <p:cNvSpPr txBox="1"/>
              <p:nvPr/>
            </p:nvSpPr>
            <p:spPr>
              <a:xfrm>
                <a:off x="6871723" y="1690688"/>
                <a:ext cx="3697220" cy="1569660"/>
              </a:xfrm>
              <a:prstGeom prst="rect">
                <a:avLst/>
              </a:prstGeom>
              <a:noFill/>
            </p:spPr>
            <p:txBody>
              <a:bodyPr wrap="square" rtlCol="0">
                <a:spAutoFit/>
              </a:bodyPr>
              <a:lstStyle/>
              <a:p>
                <a:r>
                  <a:rPr lang="en-US" sz="3200" dirty="0"/>
                  <a:t>Allowing </a:t>
                </a:r>
                <a14:m>
                  <m:oMath xmlns:m="http://schemas.openxmlformats.org/officeDocument/2006/math">
                    <m:r>
                      <a:rPr lang="en-US" sz="3200" b="0" i="1" smtClean="0">
                        <a:latin typeface="Cambria Math" panose="02040503050406030204" pitchFamily="18" charset="0"/>
                      </a:rPr>
                      <m:t>𝑘</m:t>
                    </m:r>
                  </m:oMath>
                </a14:m>
                <a:r>
                  <a:rPr lang="en-US" sz="3200" dirty="0"/>
                  <a:t> to vary gives a much larger region of instability.</a:t>
                </a:r>
              </a:p>
            </p:txBody>
          </p:sp>
        </mc:Choice>
        <mc:Fallback xmlns="">
          <p:sp>
            <p:nvSpPr>
              <p:cNvPr id="7" name="TextBox 6">
                <a:extLst>
                  <a:ext uri="{FF2B5EF4-FFF2-40B4-BE49-F238E27FC236}">
                    <a16:creationId xmlns:a16="http://schemas.microsoft.com/office/drawing/2014/main" id="{2FE1C0A8-E55A-7132-746E-20DCE770CA3F}"/>
                  </a:ext>
                </a:extLst>
              </p:cNvPr>
              <p:cNvSpPr txBox="1">
                <a:spLocks noRot="1" noChangeAspect="1" noMove="1" noResize="1" noEditPoints="1" noAdjustHandles="1" noChangeArrowheads="1" noChangeShapeType="1" noTextEdit="1"/>
              </p:cNvSpPr>
              <p:nvPr/>
            </p:nvSpPr>
            <p:spPr>
              <a:xfrm>
                <a:off x="6871723" y="1690688"/>
                <a:ext cx="3697220" cy="1569660"/>
              </a:xfrm>
              <a:prstGeom prst="rect">
                <a:avLst/>
              </a:prstGeom>
              <a:blipFill>
                <a:blip r:embed="rId5"/>
                <a:stretch>
                  <a:fillRect l="-4119" t="-4651" b="-11628"/>
                </a:stretch>
              </a:blipFill>
            </p:spPr>
            <p:txBody>
              <a:bodyPr/>
              <a:lstStyle/>
              <a:p>
                <a:r>
                  <a:rPr lang="en-US">
                    <a:noFill/>
                  </a:rPr>
                  <a:t> </a:t>
                </a:r>
              </a:p>
            </p:txBody>
          </p:sp>
        </mc:Fallback>
      </mc:AlternateContent>
    </p:spTree>
    <p:extLst>
      <p:ext uri="{BB962C8B-B14F-4D97-AF65-F5344CB8AC3E}">
        <p14:creationId xmlns:p14="http://schemas.microsoft.com/office/powerpoint/2010/main" val="171266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89F2-5599-97C6-0C5B-E7CFF31592BF}"/>
              </a:ext>
            </a:extLst>
          </p:cNvPr>
          <p:cNvSpPr>
            <a:spLocks noGrp="1"/>
          </p:cNvSpPr>
          <p:nvPr>
            <p:ph type="title"/>
          </p:nvPr>
        </p:nvSpPr>
        <p:spPr/>
        <p:txBody>
          <a:bodyPr/>
          <a:lstStyle/>
          <a:p>
            <a:r>
              <a:rPr lang="en-US"/>
              <a:t>Zoomed</a:t>
            </a:r>
            <a:r>
              <a:rPr lang="en-US" dirty="0"/>
              <a:t>-</a:t>
            </a:r>
            <a:r>
              <a:rPr lang="en-US"/>
              <a:t>in </a:t>
            </a:r>
            <a:r>
              <a:rPr lang="en-US" dirty="0"/>
              <a:t>Comparison of the Extensile Case</a:t>
            </a:r>
          </a:p>
        </p:txBody>
      </p:sp>
      <p:pic>
        <p:nvPicPr>
          <p:cNvPr id="8" name="Picture 7">
            <a:extLst>
              <a:ext uri="{FF2B5EF4-FFF2-40B4-BE49-F238E27FC236}">
                <a16:creationId xmlns:a16="http://schemas.microsoft.com/office/drawing/2014/main" id="{6D2F6586-96DE-6C58-B511-D0674B3E02F9}"/>
              </a:ext>
            </a:extLst>
          </p:cNvPr>
          <p:cNvPicPr>
            <a:picLocks noChangeAspect="1"/>
          </p:cNvPicPr>
          <p:nvPr/>
        </p:nvPicPr>
        <p:blipFill>
          <a:blip r:embed="rId2"/>
          <a:stretch>
            <a:fillRect/>
          </a:stretch>
        </p:blipFill>
        <p:spPr>
          <a:xfrm>
            <a:off x="1317829" y="2247659"/>
            <a:ext cx="4778171" cy="3350105"/>
          </a:xfrm>
          <a:prstGeom prst="rect">
            <a:avLst/>
          </a:prstGeom>
        </p:spPr>
      </p:pic>
      <p:pic>
        <p:nvPicPr>
          <p:cNvPr id="12" name="Content Placeholder 11">
            <a:extLst>
              <a:ext uri="{FF2B5EF4-FFF2-40B4-BE49-F238E27FC236}">
                <a16:creationId xmlns:a16="http://schemas.microsoft.com/office/drawing/2014/main" id="{53F54FF7-408D-6D50-720E-BADED6528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227020"/>
            <a:ext cx="4410075" cy="3350106"/>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11CD7F7-6D3F-F4FF-1904-D037657FEF9C}"/>
                  </a:ext>
                </a:extLst>
              </p:cNvPr>
              <p:cNvSpPr txBox="1"/>
              <p:nvPr/>
            </p:nvSpPr>
            <p:spPr>
              <a:xfrm>
                <a:off x="4456064" y="5618403"/>
                <a:ext cx="3279872" cy="369332"/>
              </a:xfrm>
              <a:prstGeom prst="rect">
                <a:avLst/>
              </a:prstGeom>
              <a:noFill/>
            </p:spPr>
            <p:txBody>
              <a:bodyPr wrap="none" rtlCol="0">
                <a:spAutoFit/>
              </a:bodyPr>
              <a:lstStyle/>
              <a:p>
                <a:r>
                  <a:rPr lang="en-US" dirty="0">
                    <a:solidFill>
                      <a:srgbClr val="FF0000"/>
                    </a:solidFill>
                  </a:rPr>
                  <a:t>There is a discrepancy at </a:t>
                </a:r>
                <a14:m>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𝛾</m:t>
                        </m:r>
                      </m:e>
                    </m:acc>
                    <m:r>
                      <a:rPr lang="en-US" b="0" i="1" smtClean="0">
                        <a:solidFill>
                          <a:srgbClr val="FF0000"/>
                        </a:solidFill>
                        <a:latin typeface="Cambria Math" panose="02040503050406030204" pitchFamily="18" charset="0"/>
                      </a:rPr>
                      <m:t>=0</m:t>
                    </m:r>
                  </m:oMath>
                </a14:m>
                <a:r>
                  <a:rPr lang="en-US" dirty="0">
                    <a:solidFill>
                      <a:srgbClr val="FF0000"/>
                    </a:solidFill>
                  </a:rPr>
                  <a:t>…</a:t>
                </a:r>
              </a:p>
            </p:txBody>
          </p:sp>
        </mc:Choice>
        <mc:Fallback xmlns="">
          <p:sp>
            <p:nvSpPr>
              <p:cNvPr id="3" name="TextBox 2">
                <a:extLst>
                  <a:ext uri="{FF2B5EF4-FFF2-40B4-BE49-F238E27FC236}">
                    <a16:creationId xmlns:a16="http://schemas.microsoft.com/office/drawing/2014/main" id="{311CD7F7-6D3F-F4FF-1904-D037657FEF9C}"/>
                  </a:ext>
                </a:extLst>
              </p:cNvPr>
              <p:cNvSpPr txBox="1">
                <a:spLocks noRot="1" noChangeAspect="1" noMove="1" noResize="1" noEditPoints="1" noAdjustHandles="1" noChangeArrowheads="1" noChangeShapeType="1" noTextEdit="1"/>
              </p:cNvSpPr>
              <p:nvPr/>
            </p:nvSpPr>
            <p:spPr>
              <a:xfrm>
                <a:off x="4456064" y="5618403"/>
                <a:ext cx="3279872" cy="369332"/>
              </a:xfrm>
              <a:prstGeom prst="rect">
                <a:avLst/>
              </a:prstGeom>
              <a:blipFill>
                <a:blip r:embed="rId4"/>
                <a:stretch>
                  <a:fillRect l="-1673"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93272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8F5-9749-E15F-F551-1F48C7E6A7C7}"/>
              </a:ext>
            </a:extLst>
          </p:cNvPr>
          <p:cNvSpPr>
            <a:spLocks noGrp="1"/>
          </p:cNvSpPr>
          <p:nvPr>
            <p:ph type="title"/>
          </p:nvPr>
        </p:nvSpPr>
        <p:spPr/>
        <p:txBody>
          <a:bodyPr/>
          <a:lstStyle/>
          <a:p>
            <a:r>
              <a:rPr lang="en-US" dirty="0"/>
              <a:t>1/18/2023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14AEE-5F6B-5AE8-B2AE-23F6622845E5}"/>
                  </a:ext>
                </a:extLst>
              </p:cNvPr>
              <p:cNvSpPr>
                <a:spLocks noGrp="1"/>
              </p:cNvSpPr>
              <p:nvPr>
                <p:ph idx="1"/>
              </p:nvPr>
            </p:nvSpPr>
            <p:spPr/>
            <p:txBody>
              <a:bodyPr/>
              <a:lstStyle/>
              <a:p>
                <a:pPr marL="514350" indent="-514350">
                  <a:buAutoNum type="arabicPeriod"/>
                </a:pPr>
                <a:r>
                  <a:rPr lang="en-US" dirty="0"/>
                  <a:t>Linear stability analysis result</a:t>
                </a:r>
              </a:p>
              <a:p>
                <a:pPr marL="514350" indent="-514350">
                  <a:buAutoNum type="arabicPeriod"/>
                </a:pPr>
                <a:r>
                  <a:rPr lang="en-US" dirty="0"/>
                  <a:t>Increasing </a:t>
                </a:r>
                <a14:m>
                  <m:oMath xmlns:m="http://schemas.openxmlformats.org/officeDocument/2006/math">
                    <m:r>
                      <a:rPr lang="en-US" b="0" i="1" smtClean="0">
                        <a:latin typeface="Cambria Math" panose="02040503050406030204" pitchFamily="18" charset="0"/>
                      </a:rPr>
                      <m:t>𝑙</m:t>
                    </m:r>
                  </m:oMath>
                </a14:m>
                <a:r>
                  <a:rPr lang="en-US" dirty="0"/>
                  <a:t> stabilizes the system</a:t>
                </a:r>
              </a:p>
              <a:p>
                <a:pPr marL="514350" indent="-514350">
                  <a:buAutoNum type="arabicPeriod"/>
                </a:pPr>
                <a:r>
                  <a:rPr lang="en-US" dirty="0"/>
                  <a:t>Discrepancy between computational result and analytic – what’s going wrong? </a:t>
                </a:r>
              </a:p>
              <a:p>
                <a:pPr marL="514350" indent="-514350">
                  <a:buAutoNum type="arabicPeriod"/>
                </a:pPr>
                <a:r>
                  <a:rPr lang="en-US" dirty="0"/>
                  <a:t>Comparison of 3 different computational approaches</a:t>
                </a:r>
              </a:p>
              <a:p>
                <a:pPr marL="514350" indent="-514350">
                  <a:buAutoNum type="arabicPeriod"/>
                </a:pPr>
                <a:r>
                  <a:rPr lang="en-US" dirty="0"/>
                  <a:t>Asymptote in contractile case</a:t>
                </a:r>
              </a:p>
              <a:p>
                <a:pPr marL="514350" indent="-514350">
                  <a:buAutoNum type="arabicPeriod"/>
                </a:pPr>
                <a:r>
                  <a:rPr lang="en-US" dirty="0"/>
                  <a:t>Evaluation of analytic approach?</a:t>
                </a:r>
              </a:p>
            </p:txBody>
          </p:sp>
        </mc:Choice>
        <mc:Fallback xmlns="">
          <p:sp>
            <p:nvSpPr>
              <p:cNvPr id="3" name="Content Placeholder 2">
                <a:extLst>
                  <a:ext uri="{FF2B5EF4-FFF2-40B4-BE49-F238E27FC236}">
                    <a16:creationId xmlns:a16="http://schemas.microsoft.com/office/drawing/2014/main" id="{95F14AEE-5F6B-5AE8-B2AE-23F6622845E5}"/>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916663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408A-1AB8-7E64-1E62-D8915EB7671E}"/>
              </a:ext>
            </a:extLst>
          </p:cNvPr>
          <p:cNvSpPr>
            <a:spLocks noGrp="1"/>
          </p:cNvSpPr>
          <p:nvPr>
            <p:ph type="title"/>
          </p:nvPr>
        </p:nvSpPr>
        <p:spPr/>
        <p:txBody>
          <a:bodyPr/>
          <a:lstStyle/>
          <a:p>
            <a:r>
              <a:rPr lang="en-US" dirty="0"/>
              <a:t>(NEW) Dedalus Results Agree </a:t>
            </a:r>
          </a:p>
        </p:txBody>
      </p:sp>
      <p:pic>
        <p:nvPicPr>
          <p:cNvPr id="4" name="Picture 3">
            <a:extLst>
              <a:ext uri="{FF2B5EF4-FFF2-40B4-BE49-F238E27FC236}">
                <a16:creationId xmlns:a16="http://schemas.microsoft.com/office/drawing/2014/main" id="{4ABC343A-27F7-8C5F-1C06-6E1592B33D77}"/>
              </a:ext>
            </a:extLst>
          </p:cNvPr>
          <p:cNvPicPr>
            <a:picLocks noChangeAspect="1"/>
          </p:cNvPicPr>
          <p:nvPr/>
        </p:nvPicPr>
        <p:blipFill>
          <a:blip r:embed="rId2"/>
          <a:stretch>
            <a:fillRect/>
          </a:stretch>
        </p:blipFill>
        <p:spPr>
          <a:xfrm>
            <a:off x="1188520" y="2044459"/>
            <a:ext cx="4778171" cy="3350105"/>
          </a:xfrm>
          <a:prstGeom prst="rect">
            <a:avLst/>
          </a:prstGeom>
        </p:spPr>
      </p:pic>
      <p:pic>
        <p:nvPicPr>
          <p:cNvPr id="6" name="Picture 5">
            <a:extLst>
              <a:ext uri="{FF2B5EF4-FFF2-40B4-BE49-F238E27FC236}">
                <a16:creationId xmlns:a16="http://schemas.microsoft.com/office/drawing/2014/main" id="{D37D440D-9D19-5142-6EFD-D69A858B9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691" y="2044459"/>
            <a:ext cx="4778171" cy="3284923"/>
          </a:xfrm>
          <a:prstGeom prst="rect">
            <a:avLst/>
          </a:prstGeom>
        </p:spPr>
      </p:pic>
      <p:sp>
        <p:nvSpPr>
          <p:cNvPr id="7" name="TextBox 6">
            <a:extLst>
              <a:ext uri="{FF2B5EF4-FFF2-40B4-BE49-F238E27FC236}">
                <a16:creationId xmlns:a16="http://schemas.microsoft.com/office/drawing/2014/main" id="{4DEB7495-01CE-BA41-C34A-43B30C3973E5}"/>
              </a:ext>
            </a:extLst>
          </p:cNvPr>
          <p:cNvSpPr txBox="1"/>
          <p:nvPr/>
        </p:nvSpPr>
        <p:spPr>
          <a:xfrm>
            <a:off x="3222457" y="5329382"/>
            <a:ext cx="5747086" cy="369332"/>
          </a:xfrm>
          <a:prstGeom prst="rect">
            <a:avLst/>
          </a:prstGeom>
          <a:noFill/>
        </p:spPr>
        <p:txBody>
          <a:bodyPr wrap="none" rtlCol="0">
            <a:spAutoFit/>
          </a:bodyPr>
          <a:lstStyle/>
          <a:p>
            <a:r>
              <a:rPr lang="en-US" dirty="0">
                <a:solidFill>
                  <a:srgbClr val="FF0000"/>
                </a:solidFill>
              </a:rPr>
              <a:t>Conclusion: Might want to use Dedalus for zoomed-in plots</a:t>
            </a:r>
          </a:p>
        </p:txBody>
      </p:sp>
    </p:spTree>
    <p:extLst>
      <p:ext uri="{BB962C8B-B14F-4D97-AF65-F5344CB8AC3E}">
        <p14:creationId xmlns:p14="http://schemas.microsoft.com/office/powerpoint/2010/main" val="999113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4EA-D7AA-8635-8126-74765B30E3F3}"/>
              </a:ext>
            </a:extLst>
          </p:cNvPr>
          <p:cNvSpPr>
            <a:spLocks noGrp="1"/>
          </p:cNvSpPr>
          <p:nvPr>
            <p:ph type="title"/>
          </p:nvPr>
        </p:nvSpPr>
        <p:spPr/>
        <p:txBody>
          <a:bodyPr/>
          <a:lstStyle/>
          <a:p>
            <a:r>
              <a:rPr lang="en-US" dirty="0"/>
              <a:t>Comparing Dedalus and Naïve Results</a:t>
            </a:r>
          </a:p>
        </p:txBody>
      </p:sp>
      <p:pic>
        <p:nvPicPr>
          <p:cNvPr id="5" name="Picture 4">
            <a:extLst>
              <a:ext uri="{FF2B5EF4-FFF2-40B4-BE49-F238E27FC236}">
                <a16:creationId xmlns:a16="http://schemas.microsoft.com/office/drawing/2014/main" id="{0C845803-5F4B-DFCD-2FF0-86884F996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127" y="1884651"/>
            <a:ext cx="4313382" cy="3529317"/>
          </a:xfrm>
          <a:prstGeom prst="rect">
            <a:avLst/>
          </a:prstGeom>
        </p:spPr>
      </p:pic>
      <p:pic>
        <p:nvPicPr>
          <p:cNvPr id="7" name="Picture 6">
            <a:extLst>
              <a:ext uri="{FF2B5EF4-FFF2-40B4-BE49-F238E27FC236}">
                <a16:creationId xmlns:a16="http://schemas.microsoft.com/office/drawing/2014/main" id="{C25A0C49-ABA5-31C2-2610-4F5943FB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72" y="1690688"/>
            <a:ext cx="4509655" cy="365862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4D033E-F019-DADC-8D66-B7C05CFE47B2}"/>
                  </a:ext>
                </a:extLst>
              </p:cNvPr>
              <p:cNvSpPr txBox="1"/>
              <p:nvPr/>
            </p:nvSpPr>
            <p:spPr>
              <a:xfrm>
                <a:off x="3113740" y="5312444"/>
                <a:ext cx="5370573" cy="584775"/>
              </a:xfrm>
              <a:prstGeom prst="rect">
                <a:avLst/>
              </a:prstGeom>
              <a:noFill/>
            </p:spPr>
            <p:txBody>
              <a:bodyPr wrap="none" rtlCol="0">
                <a:spAutoFit/>
              </a:bodyPr>
              <a:lstStyle/>
              <a:p>
                <a:pPr algn="ctr"/>
                <a:r>
                  <a:rPr lang="en-US" sz="1600" dirty="0">
                    <a:solidFill>
                      <a:srgbClr val="FF0000"/>
                    </a:solidFill>
                  </a:rPr>
                  <a:t>Right plot is made at </a:t>
                </a:r>
                <a14:m>
                  <m:oMath xmlns:m="http://schemas.openxmlformats.org/officeDocument/2006/math">
                    <m:r>
                      <a:rPr lang="en-US" sz="1600" b="0" i="1" smtClean="0">
                        <a:solidFill>
                          <a:srgbClr val="FF0000"/>
                        </a:solidFill>
                        <a:latin typeface="Cambria Math" panose="02040503050406030204" pitchFamily="18" charset="0"/>
                      </a:rPr>
                      <m:t>𝑘</m:t>
                    </m:r>
                    <m:r>
                      <a:rPr lang="en-US" sz="1600" b="0" i="1" smtClean="0">
                        <a:solidFill>
                          <a:srgbClr val="FF0000"/>
                        </a:solidFill>
                        <a:latin typeface="Cambria Math" panose="02040503050406030204" pitchFamily="18" charset="0"/>
                      </a:rPr>
                      <m:t>=0</m:t>
                    </m:r>
                  </m:oMath>
                </a14:m>
                <a:r>
                  <a:rPr lang="en-US" sz="1600" dirty="0">
                    <a:solidFill>
                      <a:srgbClr val="FF0000"/>
                    </a:solidFill>
                  </a:rPr>
                  <a:t> in Dedalus 2</a:t>
                </a:r>
              </a:p>
              <a:p>
                <a:pPr algn="ctr"/>
                <a:r>
                  <a:rPr lang="en-US" sz="1600" dirty="0">
                    <a:solidFill>
                      <a:srgbClr val="FF0000"/>
                    </a:solidFill>
                  </a:rPr>
                  <a:t>Left plot (naïve) seems to be systematically underestimating </a:t>
                </a:r>
                <a14:m>
                  <m:oMath xmlns:m="http://schemas.openxmlformats.org/officeDocument/2006/math">
                    <m:r>
                      <a:rPr lang="en-US" sz="1600" b="0" i="1" smtClean="0">
                        <a:solidFill>
                          <a:srgbClr val="FF0000"/>
                        </a:solidFill>
                        <a:latin typeface="Cambria Math" panose="02040503050406030204" pitchFamily="18" charset="0"/>
                      </a:rPr>
                      <m:t>𝜎</m:t>
                    </m:r>
                  </m:oMath>
                </a14:m>
                <a:endParaRPr lang="en-US" sz="1600" dirty="0">
                  <a:solidFill>
                    <a:srgbClr val="FF0000"/>
                  </a:solidFill>
                </a:endParaRPr>
              </a:p>
            </p:txBody>
          </p:sp>
        </mc:Choice>
        <mc:Fallback xmlns="">
          <p:sp>
            <p:nvSpPr>
              <p:cNvPr id="8" name="TextBox 7">
                <a:extLst>
                  <a:ext uri="{FF2B5EF4-FFF2-40B4-BE49-F238E27FC236}">
                    <a16:creationId xmlns:a16="http://schemas.microsoft.com/office/drawing/2014/main" id="{5F4D033E-F019-DADC-8D66-B7C05CFE47B2}"/>
                  </a:ext>
                </a:extLst>
              </p:cNvPr>
              <p:cNvSpPr txBox="1">
                <a:spLocks noRot="1" noChangeAspect="1" noMove="1" noResize="1" noEditPoints="1" noAdjustHandles="1" noChangeArrowheads="1" noChangeShapeType="1" noTextEdit="1"/>
              </p:cNvSpPr>
              <p:nvPr/>
            </p:nvSpPr>
            <p:spPr>
              <a:xfrm>
                <a:off x="3113740" y="5312444"/>
                <a:ext cx="5370573" cy="584775"/>
              </a:xfrm>
              <a:prstGeom prst="rect">
                <a:avLst/>
              </a:prstGeom>
              <a:blipFill>
                <a:blip r:embed="rId4"/>
                <a:stretch>
                  <a:fillRect t="-3125" b="-12500"/>
                </a:stretch>
              </a:blipFill>
            </p:spPr>
            <p:txBody>
              <a:bodyPr/>
              <a:lstStyle/>
              <a:p>
                <a:r>
                  <a:rPr lang="en-US">
                    <a:noFill/>
                  </a:rPr>
                  <a:t> </a:t>
                </a:r>
              </a:p>
            </p:txBody>
          </p:sp>
        </mc:Fallback>
      </mc:AlternateContent>
    </p:spTree>
    <p:extLst>
      <p:ext uri="{BB962C8B-B14F-4D97-AF65-F5344CB8AC3E}">
        <p14:creationId xmlns:p14="http://schemas.microsoft.com/office/powerpoint/2010/main" val="2786416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D81E-6377-1FE6-751F-F1827DD35EA6}"/>
              </a:ext>
            </a:extLst>
          </p:cNvPr>
          <p:cNvSpPr>
            <a:spLocks noGrp="1"/>
          </p:cNvSpPr>
          <p:nvPr>
            <p:ph type="title"/>
          </p:nvPr>
        </p:nvSpPr>
        <p:spPr/>
        <p:txBody>
          <a:bodyPr/>
          <a:lstStyle/>
          <a:p>
            <a:r>
              <a:rPr lang="en-US" dirty="0"/>
              <a:t>Some Questions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743CB1-3815-3BA4-9E40-F4C35E4D9313}"/>
                  </a:ext>
                </a:extLst>
              </p:cNvPr>
              <p:cNvSpPr>
                <a:spLocks noGrp="1"/>
              </p:cNvSpPr>
              <p:nvPr>
                <p:ph idx="1"/>
              </p:nvPr>
            </p:nvSpPr>
            <p:spPr/>
            <p:txBody>
              <a:bodyPr/>
              <a:lstStyle/>
              <a:p>
                <a:pPr>
                  <a:buFontTx/>
                  <a:buChar char="-"/>
                </a:pPr>
                <a:r>
                  <a:rPr lang="en-US" dirty="0"/>
                  <a:t>Code from Alex uses interval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oMath>
                </a14:m>
                <a:r>
                  <a:rPr lang="en-US" dirty="0"/>
                  <a:t>, as stated in the notes. The way he does this is by multiplying the Chebyshev differentiation matrix by 2 (e.g. making substitution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𝑦</m:t>
                        </m:r>
                      </m:num>
                      <m:den>
                        <m:r>
                          <a:rPr lang="en-US" b="0" i="1" dirty="0" smtClean="0">
                            <a:latin typeface="Cambria Math" panose="02040503050406030204" pitchFamily="18" charset="0"/>
                          </a:rPr>
                          <m:t>2</m:t>
                        </m:r>
                      </m:den>
                    </m:f>
                  </m:oMath>
                </a14:m>
                <a:r>
                  <a:rPr lang="en-US" dirty="0"/>
                  <a:t>, since Chebyshev default is on </a:t>
                </a:r>
                <a14:m>
                  <m:oMath xmlns:m="http://schemas.openxmlformats.org/officeDocument/2006/math">
                    <m:r>
                      <a:rPr lang="en-US" b="0" i="1" smtClean="0">
                        <a:latin typeface="Cambria Math" panose="02040503050406030204" pitchFamily="18" charset="0"/>
                      </a:rPr>
                      <m:t>[−1, 1]</m:t>
                    </m:r>
                  </m:oMath>
                </a14:m>
                <a:r>
                  <a:rPr lang="en-US" dirty="0"/>
                  <a:t>). But wouldn’t we need to scale </a:t>
                </a:r>
                <a:r>
                  <a:rPr lang="en-US" i="1" dirty="0"/>
                  <a:t>all </a:t>
                </a:r>
                <a:r>
                  <a:rPr lang="en-US" dirty="0"/>
                  <a:t>variables that have dimensions of length since </a:t>
                </a:r>
                <a14:m>
                  <m:oMath xmlns:m="http://schemas.openxmlformats.org/officeDocument/2006/math">
                    <m:r>
                      <a:rPr lang="en-US" b="0" i="1" smtClean="0">
                        <a:latin typeface="Cambria Math" panose="02040503050406030204" pitchFamily="18" charset="0"/>
                      </a:rPr>
                      <m:t>𝑦</m:t>
                    </m:r>
                  </m:oMath>
                </a14:m>
                <a:r>
                  <a:rPr lang="en-US" dirty="0"/>
                  <a:t> is measured in units of </a:t>
                </a:r>
                <a14:m>
                  <m:oMath xmlns:m="http://schemas.openxmlformats.org/officeDocument/2006/math">
                    <m:r>
                      <a:rPr lang="en-US" b="0" i="1" smtClean="0">
                        <a:latin typeface="Cambria Math" panose="02040503050406030204" pitchFamily="18" charset="0"/>
                      </a:rPr>
                      <m:t>𝑊</m:t>
                    </m:r>
                  </m:oMath>
                </a14:m>
                <a:r>
                  <a:rPr lang="en-US" dirty="0"/>
                  <a:t>?</a:t>
                </a:r>
              </a:p>
              <a:p>
                <a:pPr>
                  <a:buFontTx/>
                  <a:buChar char="-"/>
                </a:pPr>
                <a:r>
                  <a:rPr lang="en-US" dirty="0"/>
                  <a:t>Meanwhile Wan’s code uses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−1,1</m:t>
                        </m:r>
                      </m:e>
                    </m:d>
                  </m:oMath>
                </a14:m>
                <a:r>
                  <a:rPr lang="en-US" dirty="0"/>
                  <a:t>. We know that confinement leads to </a:t>
                </a:r>
                <a:r>
                  <a:rPr lang="en-US"/>
                  <a:t>increased stability. </a:t>
                </a:r>
                <a:r>
                  <a:rPr lang="en-US" dirty="0"/>
                  <a:t>Can this explain the systematic overestimation of stability in my results above?</a:t>
                </a:r>
              </a:p>
            </p:txBody>
          </p:sp>
        </mc:Choice>
        <mc:Fallback xmlns="">
          <p:sp>
            <p:nvSpPr>
              <p:cNvPr id="3" name="Content Placeholder 2">
                <a:extLst>
                  <a:ext uri="{FF2B5EF4-FFF2-40B4-BE49-F238E27FC236}">
                    <a16:creationId xmlns:a16="http://schemas.microsoft.com/office/drawing/2014/main" id="{D2743CB1-3815-3BA4-9E40-F4C35E4D9313}"/>
                  </a:ext>
                </a:extLst>
              </p:cNvPr>
              <p:cNvSpPr>
                <a:spLocks noGrp="1" noRot="1" noChangeAspect="1" noMove="1" noResize="1" noEditPoints="1" noAdjustHandles="1" noChangeArrowheads="1" noChangeShapeType="1" noTextEdit="1"/>
              </p:cNvSpPr>
              <p:nvPr>
                <p:ph idx="1"/>
              </p:nvPr>
            </p:nvSpPr>
            <p:spPr>
              <a:blipFill>
                <a:blip r:embed="rId2"/>
                <a:stretch>
                  <a:fillRect l="-1217" r="-1681"/>
                </a:stretch>
              </a:blipFill>
            </p:spPr>
            <p:txBody>
              <a:bodyPr/>
              <a:lstStyle/>
              <a:p>
                <a:r>
                  <a:rPr lang="en-US">
                    <a:noFill/>
                  </a:rPr>
                  <a:t> </a:t>
                </a:r>
              </a:p>
            </p:txBody>
          </p:sp>
        </mc:Fallback>
      </mc:AlternateContent>
    </p:spTree>
    <p:extLst>
      <p:ext uri="{BB962C8B-B14F-4D97-AF65-F5344CB8AC3E}">
        <p14:creationId xmlns:p14="http://schemas.microsoft.com/office/powerpoint/2010/main" val="207923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E6A44CD-3FDE-35E2-18C3-69FBDD932E88}"/>
                  </a:ext>
                </a:extLst>
              </p:cNvPr>
              <p:cNvSpPr>
                <a:spLocks noGrp="1"/>
              </p:cNvSpPr>
              <p:nvPr>
                <p:ph type="title"/>
              </p:nvPr>
            </p:nvSpPr>
            <p:spPr/>
            <p:txBody>
              <a:bodyPr>
                <a:normAutofit fontScale="90000"/>
              </a:bodyPr>
              <a:lstStyle/>
              <a:p>
                <a:r>
                  <a:rPr lang="en-US" dirty="0"/>
                  <a:t>Comparison of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a14:m>
                <a:r>
                  <a:rPr lang="en-US" dirty="0"/>
                  <a:t> Results and </a:t>
                </a:r>
                <a14:m>
                  <m:oMath xmlns:m="http://schemas.openxmlformats.org/officeDocument/2006/math">
                    <m:r>
                      <a:rPr lang="en-US" b="0" i="1" smtClean="0">
                        <a:latin typeface="Cambria Math" panose="02040503050406030204" pitchFamily="18" charset="0"/>
                      </a:rPr>
                      <m:t>[−1,1]</m:t>
                    </m:r>
                  </m:oMath>
                </a14:m>
                <a:r>
                  <a:rPr lang="en-US" dirty="0"/>
                  <a:t> Results</a:t>
                </a:r>
              </a:p>
            </p:txBody>
          </p:sp>
        </mc:Choice>
        <mc:Fallback xmlns="">
          <p:sp>
            <p:nvSpPr>
              <p:cNvPr id="2" name="Title 1">
                <a:extLst>
                  <a:ext uri="{FF2B5EF4-FFF2-40B4-BE49-F238E27FC236}">
                    <a16:creationId xmlns:a16="http://schemas.microsoft.com/office/drawing/2014/main" id="{1E6A44CD-3FDE-35E2-18C3-69FBDD932E88}"/>
                  </a:ext>
                </a:extLst>
              </p:cNvPr>
              <p:cNvSpPr>
                <a:spLocks noGrp="1" noRot="1" noChangeAspect="1" noMove="1" noResize="1" noEditPoints="1" noAdjustHandles="1" noChangeArrowheads="1" noChangeShapeType="1" noTextEdit="1"/>
              </p:cNvSpPr>
              <p:nvPr>
                <p:ph type="title"/>
              </p:nvPr>
            </p:nvSpPr>
            <p:spPr>
              <a:blipFill>
                <a:blip r:embed="rId2"/>
                <a:stretch>
                  <a:fillRect l="-2087" r="-116"/>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14DD12C9-1941-B609-2615-469BD10CB7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690687"/>
            <a:ext cx="5579874" cy="4471675"/>
          </a:xfrm>
        </p:spPr>
      </p:pic>
      <p:pic>
        <p:nvPicPr>
          <p:cNvPr id="7" name="Picture 6">
            <a:extLst>
              <a:ext uri="{FF2B5EF4-FFF2-40B4-BE49-F238E27FC236}">
                <a16:creationId xmlns:a16="http://schemas.microsoft.com/office/drawing/2014/main" id="{FC34C90B-C01A-4868-0550-5B9E69F61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843" y="1690688"/>
            <a:ext cx="5579874" cy="4471675"/>
          </a:xfrm>
          <a:prstGeom prst="rect">
            <a:avLst/>
          </a:prstGeom>
        </p:spPr>
      </p:pic>
    </p:spTree>
    <p:extLst>
      <p:ext uri="{BB962C8B-B14F-4D97-AF65-F5344CB8AC3E}">
        <p14:creationId xmlns:p14="http://schemas.microsoft.com/office/powerpoint/2010/main" val="249822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9F9D-0D4C-E12E-B57F-5BC90C388B51}"/>
              </a:ext>
            </a:extLst>
          </p:cNvPr>
          <p:cNvSpPr>
            <a:spLocks noGrp="1"/>
          </p:cNvSpPr>
          <p:nvPr>
            <p:ph type="title"/>
          </p:nvPr>
        </p:nvSpPr>
        <p:spPr>
          <a:xfrm>
            <a:off x="838200" y="2766218"/>
            <a:ext cx="10515600" cy="1325563"/>
          </a:xfrm>
        </p:spPr>
        <p:txBody>
          <a:bodyPr>
            <a:noAutofit/>
          </a:bodyPr>
          <a:lstStyle/>
          <a:p>
            <a:pPr algn="ctr"/>
            <a:r>
              <a:rPr lang="en-US" sz="6000" dirty="0"/>
              <a:t>Three Dimensions</a:t>
            </a:r>
          </a:p>
        </p:txBody>
      </p:sp>
    </p:spTree>
    <p:extLst>
      <p:ext uri="{BB962C8B-B14F-4D97-AF65-F5344CB8AC3E}">
        <p14:creationId xmlns:p14="http://schemas.microsoft.com/office/powerpoint/2010/main" val="368748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2BD8-D9C4-E23A-487F-4DF3C893E65A}"/>
              </a:ext>
            </a:extLst>
          </p:cNvPr>
          <p:cNvSpPr>
            <a:spLocks noGrp="1"/>
          </p:cNvSpPr>
          <p:nvPr>
            <p:ph type="title"/>
          </p:nvPr>
        </p:nvSpPr>
        <p:spPr/>
        <p:txBody>
          <a:bodyPr/>
          <a:lstStyle/>
          <a:p>
            <a:r>
              <a:rPr lang="en-US" dirty="0"/>
              <a:t>Base State Q</a:t>
            </a:r>
          </a:p>
        </p:txBody>
      </p:sp>
      <p:pic>
        <p:nvPicPr>
          <p:cNvPr id="8" name="Content Placeholder 7">
            <a:extLst>
              <a:ext uri="{FF2B5EF4-FFF2-40B4-BE49-F238E27FC236}">
                <a16:creationId xmlns:a16="http://schemas.microsoft.com/office/drawing/2014/main" id="{A9FE6A0B-BE53-490E-54E7-AFFFC56559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461504" y="1690688"/>
            <a:ext cx="3892296" cy="145576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a:extLst>
              <a:ext uri="{FF2B5EF4-FFF2-40B4-BE49-F238E27FC236}">
                <a16:creationId xmlns:a16="http://schemas.microsoft.com/office/drawing/2014/main" id="{5F514D1D-A453-519D-B764-B409A1B428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3D3A33-DE7D-207B-90DC-EDCFED162031}"/>
                  </a:ext>
                </a:extLst>
              </p:cNvPr>
              <p:cNvSpPr txBox="1"/>
              <p:nvPr/>
            </p:nvSpPr>
            <p:spPr>
              <a:xfrm>
                <a:off x="838200" y="1647642"/>
                <a:ext cx="6330516" cy="1758045"/>
              </a:xfrm>
              <a:prstGeom prst="rect">
                <a:avLst/>
              </a:prstGeom>
              <a:noFill/>
            </p:spPr>
            <p:txBody>
              <a:bodyPr wrap="none" rtlCol="0">
                <a:spAutoFit/>
              </a:bodyPr>
              <a:lstStyle/>
              <a:p>
                <a:r>
                  <a:rPr lang="en-US" sz="2000" dirty="0"/>
                  <a:t>Setup: Now we have two plates confining the active matter</a:t>
                </a:r>
              </a:p>
              <a:p>
                <a:endParaRPr lang="en-US" sz="2000" dirty="0"/>
              </a:p>
              <a:p>
                <a:r>
                  <a:rPr lang="en-US" sz="2000" dirty="0"/>
                  <a:t>As in the 2D case, let </a:t>
                </a: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2</m:t>
                        </m:r>
                      </m:den>
                    </m:f>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𝛾</m:t>
                        </m:r>
                      </m:e>
                    </m:acc>
                    <m:r>
                      <a:rPr lang="en-US" sz="2000" b="0" i="1" dirty="0" smtClean="0">
                        <a:latin typeface="Cambria Math" panose="02040503050406030204" pitchFamily="18" charset="0"/>
                      </a:rPr>
                      <m:t>𝑦</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oMath>
                </a14:m>
                <a:r>
                  <a:rPr lang="en-US" sz="2000" dirty="0"/>
                  <a:t>.</a:t>
                </a:r>
              </a:p>
              <a:p>
                <a:endParaRPr lang="en-US" sz="2000" dirty="0"/>
              </a:p>
              <a:p>
                <a:r>
                  <a:rPr lang="en-US" sz="2000" dirty="0"/>
                  <a:t>Then we can use the following equation to solve for Q</a:t>
                </a:r>
                <a:r>
                  <a:rPr lang="en-US" baseline="-25000" dirty="0"/>
                  <a:t>0 </a:t>
                </a:r>
                <a:endParaRPr lang="en-US" sz="2000" dirty="0"/>
              </a:p>
            </p:txBody>
          </p:sp>
        </mc:Choice>
        <mc:Fallback xmlns="">
          <p:sp>
            <p:nvSpPr>
              <p:cNvPr id="9" name="TextBox 8">
                <a:extLst>
                  <a:ext uri="{FF2B5EF4-FFF2-40B4-BE49-F238E27FC236}">
                    <a16:creationId xmlns:a16="http://schemas.microsoft.com/office/drawing/2014/main" id="{7A3D3A33-DE7D-207B-90DC-EDCFED162031}"/>
                  </a:ext>
                </a:extLst>
              </p:cNvPr>
              <p:cNvSpPr txBox="1">
                <a:spLocks noRot="1" noChangeAspect="1" noMove="1" noResize="1" noEditPoints="1" noAdjustHandles="1" noChangeArrowheads="1" noChangeShapeType="1" noTextEdit="1"/>
              </p:cNvSpPr>
              <p:nvPr/>
            </p:nvSpPr>
            <p:spPr>
              <a:xfrm>
                <a:off x="838200" y="1647642"/>
                <a:ext cx="6330516" cy="1758045"/>
              </a:xfrm>
              <a:prstGeom prst="rect">
                <a:avLst/>
              </a:prstGeom>
              <a:blipFill>
                <a:blip r:embed="rId3"/>
                <a:stretch>
                  <a:fillRect l="-1060" t="-1730" r="-193" b="-519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8025C45-C458-B981-AF53-101258F84C74}"/>
              </a:ext>
            </a:extLst>
          </p:cNvPr>
          <p:cNvPicPr>
            <a:picLocks noChangeAspect="1"/>
          </p:cNvPicPr>
          <p:nvPr/>
        </p:nvPicPr>
        <p:blipFill>
          <a:blip r:embed="rId4"/>
          <a:stretch>
            <a:fillRect/>
          </a:stretch>
        </p:blipFill>
        <p:spPr>
          <a:xfrm>
            <a:off x="1211895" y="3650343"/>
            <a:ext cx="4088131" cy="73188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BADC92-20A7-C0B6-E177-6A6D7989861A}"/>
                  </a:ext>
                </a:extLst>
              </p:cNvPr>
              <p:cNvSpPr txBox="1"/>
              <p:nvPr/>
            </p:nvSpPr>
            <p:spPr>
              <a:xfrm>
                <a:off x="838200" y="5022624"/>
                <a:ext cx="4645246" cy="400110"/>
              </a:xfrm>
              <a:prstGeom prst="rect">
                <a:avLst/>
              </a:prstGeom>
              <a:noFill/>
            </p:spPr>
            <p:txBody>
              <a:bodyPr wrap="none" rtlCol="0">
                <a:spAutoFit/>
              </a:bodyPr>
              <a:lstStyle/>
              <a:p>
                <a:r>
                  <a:rPr lang="en-US" sz="2000" dirty="0"/>
                  <a:t>Define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=−4+</m:t>
                    </m:r>
                    <m:r>
                      <a:rPr lang="el-GR" sz="2000" i="1" smtClean="0">
                        <a:latin typeface="Cambria Math" panose="02040503050406030204" pitchFamily="18" charset="0"/>
                      </a:rPr>
                      <m:t>𝛾</m:t>
                    </m:r>
                    <m:r>
                      <a:rPr lang="el-GR" sz="2000" i="1" smtClean="0">
                        <a:latin typeface="Cambria Math" panose="02040503050406030204" pitchFamily="18" charset="0"/>
                      </a:rPr>
                      <m:t>𝑑</m:t>
                    </m:r>
                    <m:r>
                      <a:rPr lang="el-GR" sz="2000" i="1" baseline="30000" smtClean="0">
                        <a:latin typeface="Cambria Math" panose="02040503050406030204" pitchFamily="18" charset="0"/>
                      </a:rPr>
                      <m:t>2</m:t>
                    </m:r>
                    <m:r>
                      <a:rPr lang="el-GR" sz="2000" i="1" smtClean="0">
                        <a:latin typeface="Cambria Math" panose="02040503050406030204" pitchFamily="18" charset="0"/>
                      </a:rPr>
                      <m:t> (−1+3 </m:t>
                    </m:r>
                    <m:r>
                      <m:rPr>
                        <m:sty m:val="p"/>
                      </m:rPr>
                      <a:rPr lang="el-GR" sz="2000" i="1" smtClean="0">
                        <a:latin typeface="Cambria Math" panose="02040503050406030204" pitchFamily="18" charset="0"/>
                      </a:rPr>
                      <m:t>λ</m:t>
                    </m:r>
                    <m:r>
                      <a:rPr lang="el-GR" sz="2000" i="1" baseline="30000" smtClean="0">
                        <a:latin typeface="Cambria Math" panose="02040503050406030204" pitchFamily="18" charset="0"/>
                      </a:rPr>
                      <m:t>2</m:t>
                    </m:r>
                    <m:r>
                      <a:rPr lang="el-GR" sz="2000" i="1" smtClean="0">
                        <a:latin typeface="Cambria Math" panose="02040503050406030204" pitchFamily="18" charset="0"/>
                      </a:rPr>
                      <m:t>) </m:t>
                    </m:r>
                    <m:r>
                      <m:rPr>
                        <m:sty m:val="p"/>
                      </m:rPr>
                      <a:rPr lang="el-GR" sz="2000" i="1" smtClean="0">
                        <a:latin typeface="Cambria Math" panose="02040503050406030204" pitchFamily="18" charset="0"/>
                      </a:rPr>
                      <m:t>τ</m:t>
                    </m:r>
                    <m:r>
                      <a:rPr lang="el-GR" sz="2000" i="1" baseline="30000" smtClean="0">
                        <a:latin typeface="Cambria Math" panose="02040503050406030204" pitchFamily="18" charset="0"/>
                      </a:rPr>
                      <m:t>2</m:t>
                    </m:r>
                  </m:oMath>
                </a14:m>
                <a:r>
                  <a:rPr lang="en-US" sz="2000" dirty="0"/>
                  <a:t>, then</a:t>
                </a:r>
              </a:p>
            </p:txBody>
          </p:sp>
        </mc:Choice>
        <mc:Fallback xmlns="">
          <p:sp>
            <p:nvSpPr>
              <p:cNvPr id="14" name="TextBox 13">
                <a:extLst>
                  <a:ext uri="{FF2B5EF4-FFF2-40B4-BE49-F238E27FC236}">
                    <a16:creationId xmlns:a16="http://schemas.microsoft.com/office/drawing/2014/main" id="{18BADC92-20A7-C0B6-E177-6A6D7989861A}"/>
                  </a:ext>
                </a:extLst>
              </p:cNvPr>
              <p:cNvSpPr txBox="1">
                <a:spLocks noRot="1" noChangeAspect="1" noMove="1" noResize="1" noEditPoints="1" noAdjustHandles="1" noChangeArrowheads="1" noChangeShapeType="1" noTextEdit="1"/>
              </p:cNvSpPr>
              <p:nvPr/>
            </p:nvSpPr>
            <p:spPr>
              <a:xfrm>
                <a:off x="838200" y="5022624"/>
                <a:ext cx="4645246" cy="400110"/>
              </a:xfrm>
              <a:prstGeom prst="rect">
                <a:avLst/>
              </a:prstGeom>
              <a:blipFill>
                <a:blip r:embed="rId5"/>
                <a:stretch>
                  <a:fillRect l="-1444" t="-9091" r="-39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134645-EBED-15F0-08E8-5F510B1B1C33}"/>
                  </a:ext>
                </a:extLst>
              </p:cNvPr>
              <p:cNvSpPr txBox="1"/>
              <p:nvPr/>
            </p:nvSpPr>
            <p:spPr>
              <a:xfrm>
                <a:off x="5705475" y="4324349"/>
                <a:ext cx="5907130" cy="1727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Q</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m:rPr>
                                        <m:brk m:alnAt="7"/>
                                      </m:rPr>
                                      <a:rPr lang="en-US" b="0" i="1" smtClean="0">
                                        <a:latin typeface="Cambria Math" panose="02040503050406030204" pitchFamily="18" charset="0"/>
                                      </a:rPr>
                                      <m:t>1</m:t>
                                    </m:r>
                                  </m:num>
                                  <m:den>
                                    <m:r>
                                      <m:rPr>
                                        <m:brk m:alnAt="7"/>
                                      </m:rPr>
                                      <a:rPr lang="en-US" b="0" i="1" smtClean="0">
                                        <a:latin typeface="Cambria Math" panose="02040503050406030204" pitchFamily="18" charset="0"/>
                                      </a:rPr>
                                      <m:t>𝑍</m:t>
                                    </m:r>
                                  </m:den>
                                </m:f>
                                <m:r>
                                  <m:rPr>
                                    <m:brk m:alnAt="7"/>
                                  </m:rP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en>
                                </m:f>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
                                  <a:rPr lang="en-US" b="0" i="1" smtClean="0">
                                    <a:latin typeface="Cambria Math" panose="02040503050406030204" pitchFamily="18" charset="0"/>
                                  </a:rPr>
                                  <m:t>𝜆𝜏</m:t>
                                </m:r>
                              </m:e>
                              <m:e>
                                <m:r>
                                  <a:rPr lang="en-US" b="0" i="1" smtClean="0">
                                    <a:latin typeface="Cambria Math" panose="02040503050406030204" pitchFamily="18" charset="0"/>
                                  </a:rPr>
                                  <m:t>0</m:t>
                                </m:r>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en>
                                </m:f>
                                <m:r>
                                  <a:rPr lang="en-US" b="0" i="1" smtClean="0">
                                    <a:latin typeface="Cambria Math" panose="02040503050406030204" pitchFamily="18" charset="0"/>
                                  </a:rPr>
                                  <m:t> 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
                                  <a:rPr lang="en-US" b="0" i="1" smtClean="0">
                                    <a:latin typeface="Cambria Math" panose="02040503050406030204" pitchFamily="18" charset="0"/>
                                  </a:rPr>
                                  <m:t>𝜆𝜏</m:t>
                                </m:r>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𝜆</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en>
                                </m:f>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e>
                            </m:mr>
                          </m:m>
                        </m:e>
                      </m:d>
                    </m:oMath>
                  </m:oMathPara>
                </a14:m>
                <a:endParaRPr lang="en-US" dirty="0"/>
              </a:p>
            </p:txBody>
          </p:sp>
        </mc:Choice>
        <mc:Fallback xmlns="">
          <p:sp>
            <p:nvSpPr>
              <p:cNvPr id="15" name="TextBox 14">
                <a:extLst>
                  <a:ext uri="{FF2B5EF4-FFF2-40B4-BE49-F238E27FC236}">
                    <a16:creationId xmlns:a16="http://schemas.microsoft.com/office/drawing/2014/main" id="{67134645-EBED-15F0-08E8-5F510B1B1C33}"/>
                  </a:ext>
                </a:extLst>
              </p:cNvPr>
              <p:cNvSpPr txBox="1">
                <a:spLocks noRot="1" noChangeAspect="1" noMove="1" noResize="1" noEditPoints="1" noAdjustHandles="1" noChangeArrowheads="1" noChangeShapeType="1" noTextEdit="1"/>
              </p:cNvSpPr>
              <p:nvPr/>
            </p:nvSpPr>
            <p:spPr>
              <a:xfrm>
                <a:off x="5705475" y="4324349"/>
                <a:ext cx="5907130" cy="1727781"/>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B9C6BA85-7573-C2BF-C535-E1E25FD9A1B4}"/>
              </a:ext>
            </a:extLst>
          </p:cNvPr>
          <p:cNvSpPr/>
          <p:nvPr/>
        </p:nvSpPr>
        <p:spPr>
          <a:xfrm>
            <a:off x="5556471" y="4018570"/>
            <a:ext cx="6205137" cy="2377440"/>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403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6A23-5563-F8FE-36E4-07EC133A3704}"/>
              </a:ext>
            </a:extLst>
          </p:cNvPr>
          <p:cNvSpPr>
            <a:spLocks noGrp="1"/>
          </p:cNvSpPr>
          <p:nvPr>
            <p:ph type="title"/>
          </p:nvPr>
        </p:nvSpPr>
        <p:spPr/>
        <p:txBody>
          <a:bodyPr/>
          <a:lstStyle/>
          <a:p>
            <a:r>
              <a:rPr lang="en-US" dirty="0"/>
              <a:t>Base Q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D85033-D47E-022E-FB0A-F8011DB1E742}"/>
                  </a:ext>
                </a:extLst>
              </p:cNvPr>
              <p:cNvSpPr>
                <a:spLocks noGrp="1"/>
              </p:cNvSpPr>
              <p:nvPr>
                <p:ph idx="1"/>
              </p:nvPr>
            </p:nvSpPr>
            <p:spPr>
              <a:xfrm>
                <a:off x="838200" y="1690688"/>
                <a:ext cx="10515600" cy="4351338"/>
              </a:xfrm>
            </p:spPr>
            <p:txBody>
              <a:bodyPr>
                <a:normAutofit fontScale="92500" lnSpcReduction="10000"/>
              </a:bodyPr>
              <a:lstStyle/>
              <a:p>
                <a:pPr marL="0" indent="0">
                  <a:buNone/>
                </a:pPr>
                <a:r>
                  <a:rPr lang="en-US" dirty="0"/>
                  <a:t>The eigenvalues of </a:t>
                </a:r>
                <a14:m>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Q</m:t>
                        </m:r>
                      </m:e>
                      <m:sub>
                        <m:r>
                          <a:rPr lang="en-US" b="0" i="1" smtClean="0">
                            <a:latin typeface="Cambria Math" panose="02040503050406030204" pitchFamily="18" charset="0"/>
                          </a:rPr>
                          <m:t>0</m:t>
                        </m:r>
                      </m:sub>
                    </m:sSub>
                  </m:oMath>
                </a14:m>
                <a:r>
                  <a:rPr lang="en-US" dirty="0"/>
                  <a:t> are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e>
                          </m:rad>
                        </m:num>
                        <m:den>
                          <m:r>
                            <a:rPr lang="en-US" b="0" i="1" smtClean="0">
                              <a:latin typeface="Cambria Math" panose="02040503050406030204" pitchFamily="18" charset="0"/>
                            </a:rPr>
                            <m:t>−4+2</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e>
                          </m:rad>
                        </m:num>
                        <m:den>
                          <m:r>
                            <a:rPr lang="en-US" b="0" i="1" smtClean="0">
                              <a:latin typeface="Cambria Math" panose="02040503050406030204" pitchFamily="18" charset="0"/>
                            </a:rPr>
                            <m:t>−4+2</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den>
                      </m:f>
                    </m:oMath>
                  </m:oMathPara>
                </a14:m>
                <a:endParaRPr lang="en-US" dirty="0"/>
              </a:p>
              <a:p>
                <a:pPr marL="0" indent="0">
                  <a:buNone/>
                </a:pPr>
                <a:r>
                  <a:rPr lang="en-US" dirty="0"/>
                  <a:t>The large shear limit is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1, −1, 0)</m:t>
                    </m:r>
                  </m:oMath>
                </a14:m>
                <a:r>
                  <a:rPr lang="en-US" dirty="0"/>
                  <a:t>, while for zero shear it’s </a:t>
                </a:r>
                <a14:m>
                  <m:oMath xmlns:m="http://schemas.openxmlformats.org/officeDocument/2006/math">
                    <m:r>
                      <a:rPr lang="en-US" b="0" i="1" smtClean="0">
                        <a:latin typeface="Cambria Math" panose="02040503050406030204" pitchFamily="18" charset="0"/>
                      </a:rPr>
                      <m:t>(0,0,0)</m:t>
                    </m:r>
                  </m:oMath>
                </a14:m>
                <a:r>
                  <a:rPr lang="en-US" dirty="0"/>
                  <a:t>.</a:t>
                </a:r>
              </a:p>
              <a:p>
                <a:pPr marL="0" indent="0">
                  <a:buNone/>
                </a:pPr>
                <a:r>
                  <a:rPr lang="en-US" dirty="0">
                    <a:solidFill>
                      <a:schemeClr val="accent2">
                        <a:lumMod val="60000"/>
                        <a:lumOff val="40000"/>
                      </a:schemeClr>
                    </a:solidFill>
                  </a:rPr>
                  <a:t>How to interpret the 3 distinct eigenvalues?</a:t>
                </a:r>
              </a:p>
              <a:p>
                <a:pPr marL="0" indent="0">
                  <a:buNone/>
                </a:pPr>
                <a:r>
                  <a:rPr lang="en-US" dirty="0"/>
                  <a:t>The corresponding eigenvectors are </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0,0,1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e>
                              </m:rad>
                            </m:e>
                          </m:d>
                          <m:r>
                            <a:rPr lang="en-US" b="0" i="1" smtClean="0">
                              <a:latin typeface="Cambria Math" panose="02040503050406030204" pitchFamily="18" charset="0"/>
                            </a:rPr>
                            <m:t>,1,0</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𝛾</m:t>
                                          </m:r>
                                        </m:e>
                                      </m:acc>
                                    </m:e>
                                    <m:sup>
                                      <m:r>
                                        <a:rPr lang="en-US" b="0" i="1" smtClean="0">
                                          <a:latin typeface="Cambria Math" panose="02040503050406030204" pitchFamily="18" charset="0"/>
                                        </a:rPr>
                                        <m:t>2</m:t>
                                      </m:r>
                                    </m:sup>
                                  </m:sSup>
                                </m:e>
                              </m:rad>
                            </m:e>
                          </m:d>
                          <m:r>
                            <a:rPr lang="en-US" b="0" i="1" smtClean="0">
                              <a:latin typeface="Cambria Math" panose="02040503050406030204" pitchFamily="18" charset="0"/>
                            </a:rPr>
                            <m:t>,1,0</m:t>
                          </m:r>
                        </m:e>
                      </m:d>
                    </m:oMath>
                  </m:oMathPara>
                </a14:m>
                <a:endParaRPr lang="en-US" dirty="0"/>
              </a:p>
              <a:p>
                <a:pPr marL="0" indent="0">
                  <a:buNone/>
                </a:pPr>
                <a14:m>
                  <m:oMath xmlns:m="http://schemas.openxmlformats.org/officeDocument/2006/math">
                    <m:sSub>
                      <m:sSubPr>
                        <m:ctrlPr>
                          <a:rPr lang="en-US" b="0" i="1" smtClean="0">
                            <a:solidFill>
                              <a:schemeClr val="accent2">
                                <a:lumMod val="60000"/>
                                <a:lumOff val="40000"/>
                              </a:schemeClr>
                            </a:solidFill>
                            <a:latin typeface="Cambria Math" panose="02040503050406030204" pitchFamily="18" charset="0"/>
                          </a:rPr>
                        </m:ctrlPr>
                      </m:sSubPr>
                      <m:e>
                        <m:r>
                          <m:rPr>
                            <m:nor/>
                          </m:rPr>
                          <a:rPr lang="en-US" b="0" i="0" smtClean="0">
                            <a:solidFill>
                              <a:schemeClr val="accent2">
                                <a:lumMod val="60000"/>
                                <a:lumOff val="40000"/>
                              </a:schemeClr>
                            </a:solidFill>
                            <a:latin typeface="Cambria Math" panose="02040503050406030204" pitchFamily="18" charset="0"/>
                          </a:rPr>
                          <m:t>Q</m:t>
                        </m:r>
                      </m:e>
                      <m:sub>
                        <m:r>
                          <a:rPr lang="en-US" b="0" i="1" smtClean="0">
                            <a:solidFill>
                              <a:schemeClr val="accent2">
                                <a:lumMod val="60000"/>
                                <a:lumOff val="40000"/>
                              </a:schemeClr>
                            </a:solidFill>
                            <a:latin typeface="Cambria Math" panose="02040503050406030204" pitchFamily="18" charset="0"/>
                          </a:rPr>
                          <m:t>0</m:t>
                        </m:r>
                      </m:sub>
                    </m:sSub>
                  </m:oMath>
                </a14:m>
                <a:r>
                  <a:rPr lang="en-US" dirty="0">
                    <a:solidFill>
                      <a:schemeClr val="accent2">
                        <a:lumMod val="60000"/>
                        <a:lumOff val="40000"/>
                      </a:schemeClr>
                    </a:solidFill>
                  </a:rPr>
                  <a:t> is symmetric with 3 distinct eigenvalues, so why aren’t its eigenvectors mutually orthogonal? Should the first eigenvalue-eigenvector be special?</a:t>
                </a:r>
                <a:endParaRPr lang="en-US" dirty="0"/>
              </a:p>
            </p:txBody>
          </p:sp>
        </mc:Choice>
        <mc:Fallback xmlns="">
          <p:sp>
            <p:nvSpPr>
              <p:cNvPr id="3" name="Content Placeholder 2">
                <a:extLst>
                  <a:ext uri="{FF2B5EF4-FFF2-40B4-BE49-F238E27FC236}">
                    <a16:creationId xmlns:a16="http://schemas.microsoft.com/office/drawing/2014/main" id="{A5D85033-D47E-022E-FB0A-F8011DB1E742}"/>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49899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A56D-1E24-5F4F-8648-DA5CB20FAF03}"/>
              </a:ext>
            </a:extLst>
          </p:cNvPr>
          <p:cNvSpPr>
            <a:spLocks noGrp="1"/>
          </p:cNvSpPr>
          <p:nvPr>
            <p:ph type="title"/>
          </p:nvPr>
        </p:nvSpPr>
        <p:spPr/>
        <p:txBody>
          <a:bodyPr/>
          <a:lstStyle/>
          <a:p>
            <a:r>
              <a:rPr lang="en-US" dirty="0"/>
              <a:t>Review of Progress 8/10/2023</a:t>
            </a:r>
          </a:p>
        </p:txBody>
      </p:sp>
      <p:pic>
        <p:nvPicPr>
          <p:cNvPr id="4" name="Picture 3">
            <a:extLst>
              <a:ext uri="{FF2B5EF4-FFF2-40B4-BE49-F238E27FC236}">
                <a16:creationId xmlns:a16="http://schemas.microsoft.com/office/drawing/2014/main" id="{809B0B7B-57E7-71BA-D661-217CAE962B7F}"/>
              </a:ext>
            </a:extLst>
          </p:cNvPr>
          <p:cNvPicPr>
            <a:picLocks noChangeAspect="1"/>
          </p:cNvPicPr>
          <p:nvPr/>
        </p:nvPicPr>
        <p:blipFill rotWithShape="1">
          <a:blip r:embed="rId3"/>
          <a:srcRect t="6514"/>
          <a:stretch/>
        </p:blipFill>
        <p:spPr>
          <a:xfrm>
            <a:off x="1475360" y="3401317"/>
            <a:ext cx="5181690" cy="1412888"/>
          </a:xfrm>
          <a:prstGeom prst="rect">
            <a:avLst/>
          </a:prstGeom>
        </p:spPr>
      </p:pic>
      <p:pic>
        <p:nvPicPr>
          <p:cNvPr id="8" name="Picture 7">
            <a:extLst>
              <a:ext uri="{FF2B5EF4-FFF2-40B4-BE49-F238E27FC236}">
                <a16:creationId xmlns:a16="http://schemas.microsoft.com/office/drawing/2014/main" id="{07C143EC-8AE2-F045-3DC1-4043EB1853A9}"/>
              </a:ext>
            </a:extLst>
          </p:cNvPr>
          <p:cNvPicPr>
            <a:picLocks noChangeAspect="1"/>
          </p:cNvPicPr>
          <p:nvPr/>
        </p:nvPicPr>
        <p:blipFill>
          <a:blip r:embed="rId4"/>
          <a:stretch>
            <a:fillRect/>
          </a:stretch>
        </p:blipFill>
        <p:spPr>
          <a:xfrm>
            <a:off x="2338681" y="5405598"/>
            <a:ext cx="4059594" cy="661890"/>
          </a:xfrm>
          <a:prstGeom prst="rect">
            <a:avLst/>
          </a:prstGeom>
        </p:spPr>
      </p:pic>
      <p:sp>
        <p:nvSpPr>
          <p:cNvPr id="10" name="TextBox 9">
            <a:extLst>
              <a:ext uri="{FF2B5EF4-FFF2-40B4-BE49-F238E27FC236}">
                <a16:creationId xmlns:a16="http://schemas.microsoft.com/office/drawing/2014/main" id="{F9A966E1-C383-E21F-B1DD-B20312A2BF9D}"/>
              </a:ext>
            </a:extLst>
          </p:cNvPr>
          <p:cNvSpPr txBox="1"/>
          <p:nvPr/>
        </p:nvSpPr>
        <p:spPr>
          <a:xfrm>
            <a:off x="2822112" y="3036900"/>
            <a:ext cx="2488182" cy="400110"/>
          </a:xfrm>
          <a:prstGeom prst="rect">
            <a:avLst/>
          </a:prstGeom>
          <a:noFill/>
        </p:spPr>
        <p:txBody>
          <a:bodyPr wrap="none" rtlCol="0">
            <a:spAutoFit/>
          </a:bodyPr>
          <a:lstStyle/>
          <a:p>
            <a:r>
              <a:rPr lang="en-US" sz="2000" b="1" dirty="0"/>
              <a:t>Hydrodynamic Model</a:t>
            </a:r>
          </a:p>
        </p:txBody>
      </p:sp>
      <p:sp>
        <p:nvSpPr>
          <p:cNvPr id="12" name="TextBox 11">
            <a:extLst>
              <a:ext uri="{FF2B5EF4-FFF2-40B4-BE49-F238E27FC236}">
                <a16:creationId xmlns:a16="http://schemas.microsoft.com/office/drawing/2014/main" id="{0B7995BF-586C-AEEA-E7DF-BBF283C644E5}"/>
              </a:ext>
            </a:extLst>
          </p:cNvPr>
          <p:cNvSpPr txBox="1"/>
          <p:nvPr/>
        </p:nvSpPr>
        <p:spPr>
          <a:xfrm>
            <a:off x="3119500" y="5041181"/>
            <a:ext cx="1893403" cy="400110"/>
          </a:xfrm>
          <a:prstGeom prst="rect">
            <a:avLst/>
          </a:prstGeom>
          <a:noFill/>
        </p:spPr>
        <p:txBody>
          <a:bodyPr wrap="none" rtlCol="0">
            <a:spAutoFit/>
          </a:bodyPr>
          <a:lstStyle/>
          <a:p>
            <a:r>
              <a:rPr lang="en-US" sz="2000" b="1" dirty="0"/>
              <a:t>2D Perturbation</a:t>
            </a:r>
          </a:p>
        </p:txBody>
      </p:sp>
      <p:pic>
        <p:nvPicPr>
          <p:cNvPr id="15" name="Picture 14">
            <a:extLst>
              <a:ext uri="{FF2B5EF4-FFF2-40B4-BE49-F238E27FC236}">
                <a16:creationId xmlns:a16="http://schemas.microsoft.com/office/drawing/2014/main" id="{C8194CC4-9D10-41EE-6E7E-F0E82A1A58E3}"/>
              </a:ext>
            </a:extLst>
          </p:cNvPr>
          <p:cNvPicPr>
            <a:picLocks noChangeAspect="1"/>
          </p:cNvPicPr>
          <p:nvPr/>
        </p:nvPicPr>
        <p:blipFill>
          <a:blip r:embed="rId5"/>
          <a:stretch>
            <a:fillRect/>
          </a:stretch>
        </p:blipFill>
        <p:spPr>
          <a:xfrm>
            <a:off x="2338681" y="2004231"/>
            <a:ext cx="3455045" cy="805693"/>
          </a:xfrm>
          <a:prstGeom prst="rect">
            <a:avLst/>
          </a:prstGeom>
        </p:spPr>
      </p:pic>
      <p:sp>
        <p:nvSpPr>
          <p:cNvPr id="16" name="TextBox 15">
            <a:extLst>
              <a:ext uri="{FF2B5EF4-FFF2-40B4-BE49-F238E27FC236}">
                <a16:creationId xmlns:a16="http://schemas.microsoft.com/office/drawing/2014/main" id="{FC27869C-1908-2F1E-F03E-2CBDAD8CC9DA}"/>
              </a:ext>
            </a:extLst>
          </p:cNvPr>
          <p:cNvSpPr txBox="1"/>
          <p:nvPr/>
        </p:nvSpPr>
        <p:spPr>
          <a:xfrm>
            <a:off x="3350045" y="1659705"/>
            <a:ext cx="1432315" cy="400110"/>
          </a:xfrm>
          <a:prstGeom prst="rect">
            <a:avLst/>
          </a:prstGeom>
          <a:noFill/>
        </p:spPr>
        <p:txBody>
          <a:bodyPr wrap="none" rtlCol="0">
            <a:spAutoFit/>
          </a:bodyPr>
          <a:lstStyle/>
          <a:p>
            <a:r>
              <a:rPr lang="en-US" sz="2000" b="1" dirty="0"/>
              <a:t>Free Energy</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FFF022A-7EC3-F1D1-5B59-2C274D6DFC30}"/>
                  </a:ext>
                </a:extLst>
              </p:cNvPr>
              <p:cNvSpPr txBox="1"/>
              <p:nvPr/>
            </p:nvSpPr>
            <p:spPr>
              <a:xfrm>
                <a:off x="7687216" y="2884787"/>
                <a:ext cx="3743325" cy="1938992"/>
              </a:xfrm>
              <a:prstGeom prst="rect">
                <a:avLst/>
              </a:prstGeom>
              <a:noFill/>
            </p:spPr>
            <p:txBody>
              <a:bodyPr wrap="square" rtlCol="0">
                <a:spAutoFit/>
              </a:bodyPr>
              <a:lstStyle/>
              <a:p>
                <a:r>
                  <a:rPr lang="en-US" sz="2400" b="1" dirty="0"/>
                  <a:t>Goal: </a:t>
                </a:r>
                <a:r>
                  <a:rPr lang="en-US" sz="2400" dirty="0"/>
                  <a:t>Numerically solve the resulting eigenvalue problem at any point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𝛾</m:t>
                        </m:r>
                      </m:e>
                    </m:acc>
                    <m:r>
                      <a:rPr lang="en-US" sz="2400" b="0" i="1" smtClean="0">
                        <a:latin typeface="Cambria Math" panose="02040503050406030204" pitchFamily="18" charset="0"/>
                      </a:rPr>
                      <m:t>)</m:t>
                    </m:r>
                  </m:oMath>
                </a14:m>
                <a:r>
                  <a:rPr lang="en-US" sz="2400" dirty="0"/>
                  <a:t>. Is </a:t>
                </a:r>
                <a14:m>
                  <m:oMath xmlns:m="http://schemas.openxmlformats.org/officeDocument/2006/math">
                    <m:r>
                      <m:rPr>
                        <m:sty m:val="p"/>
                      </m:rPr>
                      <a:rPr lang="en-US" sz="2400" b="0" i="0" smtClean="0">
                        <a:latin typeface="Cambria Math" panose="02040503050406030204" pitchFamily="18" charset="0"/>
                      </a:rPr>
                      <m:t>Re</m:t>
                    </m:r>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oMath>
                </a14:m>
                <a:r>
                  <a:rPr lang="en-US" sz="2400" dirty="0"/>
                  <a:t> positive at these points? </a:t>
                </a:r>
                <a:endParaRPr lang="en-US" sz="2400" b="1" dirty="0"/>
              </a:p>
            </p:txBody>
          </p:sp>
        </mc:Choice>
        <mc:Fallback xmlns="">
          <p:sp>
            <p:nvSpPr>
              <p:cNvPr id="17" name="TextBox 16">
                <a:extLst>
                  <a:ext uri="{FF2B5EF4-FFF2-40B4-BE49-F238E27FC236}">
                    <a16:creationId xmlns:a16="http://schemas.microsoft.com/office/drawing/2014/main" id="{3FFF022A-7EC3-F1D1-5B59-2C274D6DFC30}"/>
                  </a:ext>
                </a:extLst>
              </p:cNvPr>
              <p:cNvSpPr txBox="1">
                <a:spLocks noRot="1" noChangeAspect="1" noMove="1" noResize="1" noEditPoints="1" noAdjustHandles="1" noChangeArrowheads="1" noChangeShapeType="1" noTextEdit="1"/>
              </p:cNvSpPr>
              <p:nvPr/>
            </p:nvSpPr>
            <p:spPr>
              <a:xfrm>
                <a:off x="7687216" y="2884787"/>
                <a:ext cx="3743325" cy="1938992"/>
              </a:xfrm>
              <a:prstGeom prst="rect">
                <a:avLst/>
              </a:prstGeom>
              <a:blipFill>
                <a:blip r:embed="rId6"/>
                <a:stretch>
                  <a:fillRect l="-2443" t="-2516" r="-3909" b="-6289"/>
                </a:stretch>
              </a:blipFill>
            </p:spPr>
            <p:txBody>
              <a:bodyPr/>
              <a:lstStyle/>
              <a:p>
                <a:r>
                  <a:rPr lang="en-US">
                    <a:noFill/>
                  </a:rPr>
                  <a:t> </a:t>
                </a:r>
              </a:p>
            </p:txBody>
          </p:sp>
        </mc:Fallback>
      </mc:AlternateContent>
    </p:spTree>
    <p:extLst>
      <p:ext uri="{BB962C8B-B14F-4D97-AF65-F5344CB8AC3E}">
        <p14:creationId xmlns:p14="http://schemas.microsoft.com/office/powerpoint/2010/main" val="4257520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A56D-1E24-5F4F-8648-DA5CB20FAF03}"/>
              </a:ext>
            </a:extLst>
          </p:cNvPr>
          <p:cNvSpPr>
            <a:spLocks noGrp="1"/>
          </p:cNvSpPr>
          <p:nvPr>
            <p:ph type="title"/>
          </p:nvPr>
        </p:nvSpPr>
        <p:spPr/>
        <p:txBody>
          <a:bodyPr/>
          <a:lstStyle/>
          <a:p>
            <a:r>
              <a:rPr lang="en-US" dirty="0"/>
              <a:t>Review of Progress</a:t>
            </a:r>
          </a:p>
        </p:txBody>
      </p:sp>
      <p:pic>
        <p:nvPicPr>
          <p:cNvPr id="5" name="Picture 4">
            <a:extLst>
              <a:ext uri="{FF2B5EF4-FFF2-40B4-BE49-F238E27FC236}">
                <a16:creationId xmlns:a16="http://schemas.microsoft.com/office/drawing/2014/main" id="{77341C21-FAC9-A357-9BAE-34A34CB08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28237"/>
            <a:ext cx="4133797" cy="3312799"/>
          </a:xfrm>
          <a:prstGeom prst="rect">
            <a:avLst/>
          </a:prstGeom>
        </p:spPr>
      </p:pic>
      <p:sp>
        <p:nvSpPr>
          <p:cNvPr id="6" name="TextBox 5">
            <a:extLst>
              <a:ext uri="{FF2B5EF4-FFF2-40B4-BE49-F238E27FC236}">
                <a16:creationId xmlns:a16="http://schemas.microsoft.com/office/drawing/2014/main" id="{1CA90AC4-DF48-99FE-630C-35EA5269C910}"/>
              </a:ext>
            </a:extLst>
          </p:cNvPr>
          <p:cNvSpPr txBox="1"/>
          <p:nvPr/>
        </p:nvSpPr>
        <p:spPr>
          <a:xfrm>
            <a:off x="2169027" y="1915316"/>
            <a:ext cx="7853945" cy="400110"/>
          </a:xfrm>
          <a:prstGeom prst="rect">
            <a:avLst/>
          </a:prstGeom>
          <a:noFill/>
        </p:spPr>
        <p:txBody>
          <a:bodyPr wrap="none" rtlCol="0">
            <a:spAutoFit/>
          </a:bodyPr>
          <a:lstStyle/>
          <a:p>
            <a:r>
              <a:rPr lang="en-US" sz="2000" b="1" dirty="0"/>
              <a:t>Full implementation of Chebyshev spectral methods for 2D perturbation</a:t>
            </a:r>
          </a:p>
        </p:txBody>
      </p:sp>
      <p:sp>
        <p:nvSpPr>
          <p:cNvPr id="9" name="Rectangle 8">
            <a:extLst>
              <a:ext uri="{FF2B5EF4-FFF2-40B4-BE49-F238E27FC236}">
                <a16:creationId xmlns:a16="http://schemas.microsoft.com/office/drawing/2014/main" id="{8560D163-CE30-BA32-2397-418BB6E43FF7}"/>
              </a:ext>
            </a:extLst>
          </p:cNvPr>
          <p:cNvSpPr/>
          <p:nvPr/>
        </p:nvSpPr>
        <p:spPr>
          <a:xfrm>
            <a:off x="1438275" y="3933242"/>
            <a:ext cx="552450" cy="152982"/>
          </a:xfrm>
          <a:prstGeom prst="rect">
            <a:avLst/>
          </a:pr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4EB6BED-B29E-DF3E-BBA4-E07F997312C1}"/>
              </a:ext>
            </a:extLst>
          </p:cNvPr>
          <p:cNvCxnSpPr>
            <a:cxnSpLocks/>
          </p:cNvCxnSpPr>
          <p:nvPr/>
        </p:nvCxnSpPr>
        <p:spPr>
          <a:xfrm flipV="1">
            <a:off x="1990725" y="2581218"/>
            <a:ext cx="4343400" cy="1352023"/>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0D4225-AA86-F451-9B35-786DE4807639}"/>
              </a:ext>
            </a:extLst>
          </p:cNvPr>
          <p:cNvCxnSpPr>
            <a:cxnSpLocks/>
          </p:cNvCxnSpPr>
          <p:nvPr/>
        </p:nvCxnSpPr>
        <p:spPr>
          <a:xfrm>
            <a:off x="1990725" y="4086225"/>
            <a:ext cx="4343400" cy="1501828"/>
          </a:xfrm>
          <a:prstGeom prst="lin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EEDB913-5827-C461-634E-B41EB9DF8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125" y="2543781"/>
            <a:ext cx="3752396" cy="3044272"/>
          </a:xfrm>
          <a:prstGeom prst="rect">
            <a:avLst/>
          </a:prstGeom>
          <a:ln w="38100">
            <a:solidFill>
              <a:schemeClr val="tx1"/>
            </a:solidFill>
          </a:ln>
        </p:spPr>
      </p:pic>
    </p:spTree>
    <p:extLst>
      <p:ext uri="{BB962C8B-B14F-4D97-AF65-F5344CB8AC3E}">
        <p14:creationId xmlns:p14="http://schemas.microsoft.com/office/powerpoint/2010/main" val="1131756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93CC-0EEF-8995-6089-9F23CFFEBEA9}"/>
              </a:ext>
            </a:extLst>
          </p:cNvPr>
          <p:cNvSpPr>
            <a:spLocks noGrp="1"/>
          </p:cNvSpPr>
          <p:nvPr>
            <p:ph type="title"/>
          </p:nvPr>
        </p:nvSpPr>
        <p:spPr/>
        <p:txBody>
          <a:bodyPr/>
          <a:lstStyle/>
          <a:p>
            <a:r>
              <a:rPr lang="en-US" dirty="0"/>
              <a:t>Review of Progress</a:t>
            </a:r>
          </a:p>
        </p:txBody>
      </p:sp>
      <p:sp>
        <p:nvSpPr>
          <p:cNvPr id="8" name="TextBox 7">
            <a:extLst>
              <a:ext uri="{FF2B5EF4-FFF2-40B4-BE49-F238E27FC236}">
                <a16:creationId xmlns:a16="http://schemas.microsoft.com/office/drawing/2014/main" id="{F29DF29A-6C49-E545-7592-A56868B8A88B}"/>
              </a:ext>
            </a:extLst>
          </p:cNvPr>
          <p:cNvSpPr txBox="1"/>
          <p:nvPr/>
        </p:nvSpPr>
        <p:spPr>
          <a:xfrm>
            <a:off x="3353741" y="1624013"/>
            <a:ext cx="5484515" cy="400110"/>
          </a:xfrm>
          <a:prstGeom prst="rect">
            <a:avLst/>
          </a:prstGeom>
          <a:noFill/>
        </p:spPr>
        <p:txBody>
          <a:bodyPr wrap="none" rtlCol="0">
            <a:spAutoFit/>
          </a:bodyPr>
          <a:lstStyle/>
          <a:p>
            <a:r>
              <a:rPr lang="en-US" sz="2000" b="1" dirty="0"/>
              <a:t>Validation Against Analytical Result at k=0 and l=0</a:t>
            </a:r>
          </a:p>
        </p:txBody>
      </p:sp>
      <p:pic>
        <p:nvPicPr>
          <p:cNvPr id="9" name="Picture 8">
            <a:extLst>
              <a:ext uri="{FF2B5EF4-FFF2-40B4-BE49-F238E27FC236}">
                <a16:creationId xmlns:a16="http://schemas.microsoft.com/office/drawing/2014/main" id="{F85A9C0E-054C-80A9-45A4-B7D75E29E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665" y="2024123"/>
            <a:ext cx="5248666" cy="4224536"/>
          </a:xfrm>
          <a:prstGeom prst="rect">
            <a:avLst/>
          </a:prstGeom>
        </p:spPr>
      </p:pic>
    </p:spTree>
    <p:extLst>
      <p:ext uri="{BB962C8B-B14F-4D97-AF65-F5344CB8AC3E}">
        <p14:creationId xmlns:p14="http://schemas.microsoft.com/office/powerpoint/2010/main" val="177844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52FC-9FFC-F2C6-60CA-45D4591CA10F}"/>
              </a:ext>
            </a:extLst>
          </p:cNvPr>
          <p:cNvSpPr>
            <a:spLocks noGrp="1"/>
          </p:cNvSpPr>
          <p:nvPr>
            <p:ph type="title"/>
          </p:nvPr>
        </p:nvSpPr>
        <p:spPr/>
        <p:txBody>
          <a:bodyPr/>
          <a:lstStyle/>
          <a:p>
            <a:r>
              <a:rPr lang="en-US" dirty="0"/>
              <a:t>Linear Stability Analysis Result</a:t>
            </a:r>
          </a:p>
        </p:txBody>
      </p:sp>
      <p:pic>
        <p:nvPicPr>
          <p:cNvPr id="5" name="Content Placeholder 4">
            <a:extLst>
              <a:ext uri="{FF2B5EF4-FFF2-40B4-BE49-F238E27FC236}">
                <a16:creationId xmlns:a16="http://schemas.microsoft.com/office/drawing/2014/main" id="{2D8294F8-548B-6330-2F75-76A2762C3E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612" y="1472646"/>
            <a:ext cx="6313229" cy="5081379"/>
          </a:xfrm>
        </p:spPr>
      </p:pic>
      <p:sp>
        <p:nvSpPr>
          <p:cNvPr id="6" name="TextBox 5">
            <a:extLst>
              <a:ext uri="{FF2B5EF4-FFF2-40B4-BE49-F238E27FC236}">
                <a16:creationId xmlns:a16="http://schemas.microsoft.com/office/drawing/2014/main" id="{E12696A7-6FC2-ECBC-12C0-14A84A96B593}"/>
              </a:ext>
            </a:extLst>
          </p:cNvPr>
          <p:cNvSpPr txBox="1"/>
          <p:nvPr/>
        </p:nvSpPr>
        <p:spPr>
          <a:xfrm>
            <a:off x="8708572" y="3331028"/>
            <a:ext cx="2645228" cy="646331"/>
          </a:xfrm>
          <a:prstGeom prst="rect">
            <a:avLst/>
          </a:prstGeom>
          <a:noFill/>
        </p:spPr>
        <p:txBody>
          <a:bodyPr wrap="square" rtlCol="0">
            <a:spAutoFit/>
          </a:bodyPr>
          <a:lstStyle/>
          <a:p>
            <a:r>
              <a:rPr lang="en-US" dirty="0"/>
              <a:t>All other parameters were set to 1</a:t>
            </a:r>
          </a:p>
        </p:txBody>
      </p:sp>
    </p:spTree>
    <p:extLst>
      <p:ext uri="{BB962C8B-B14F-4D97-AF65-F5344CB8AC3E}">
        <p14:creationId xmlns:p14="http://schemas.microsoft.com/office/powerpoint/2010/main" val="3328913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93CC-0EEF-8995-6089-9F23CFFEBEA9}"/>
              </a:ext>
            </a:extLst>
          </p:cNvPr>
          <p:cNvSpPr>
            <a:spLocks noGrp="1"/>
          </p:cNvSpPr>
          <p:nvPr>
            <p:ph type="title"/>
          </p:nvPr>
        </p:nvSpPr>
        <p:spPr/>
        <p:txBody>
          <a:bodyPr/>
          <a:lstStyle/>
          <a:p>
            <a:r>
              <a:rPr lang="en-US" dirty="0"/>
              <a:t>Review of Progress</a:t>
            </a:r>
          </a:p>
        </p:txBody>
      </p:sp>
      <p:pic>
        <p:nvPicPr>
          <p:cNvPr id="5" name="Content Placeholder 4">
            <a:extLst>
              <a:ext uri="{FF2B5EF4-FFF2-40B4-BE49-F238E27FC236}">
                <a16:creationId xmlns:a16="http://schemas.microsoft.com/office/drawing/2014/main" id="{08F5653D-5BA7-FCD8-2173-97B94461D2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7633" y="2402901"/>
            <a:ext cx="4320242" cy="3466861"/>
          </a:xfrm>
        </p:spPr>
      </p:pic>
      <p:pic>
        <p:nvPicPr>
          <p:cNvPr id="7" name="Picture 6">
            <a:extLst>
              <a:ext uri="{FF2B5EF4-FFF2-40B4-BE49-F238E27FC236}">
                <a16:creationId xmlns:a16="http://schemas.microsoft.com/office/drawing/2014/main" id="{905F1ABE-3F1D-01B9-F19C-1A21C3771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400538"/>
            <a:ext cx="4143375" cy="3469224"/>
          </a:xfrm>
          <a:prstGeom prst="rect">
            <a:avLst/>
          </a:prstGeom>
        </p:spPr>
      </p:pic>
      <p:sp>
        <p:nvSpPr>
          <p:cNvPr id="8" name="TextBox 7">
            <a:extLst>
              <a:ext uri="{FF2B5EF4-FFF2-40B4-BE49-F238E27FC236}">
                <a16:creationId xmlns:a16="http://schemas.microsoft.com/office/drawing/2014/main" id="{F29DF29A-6C49-E545-7592-A56868B8A88B}"/>
              </a:ext>
            </a:extLst>
          </p:cNvPr>
          <p:cNvSpPr txBox="1"/>
          <p:nvPr/>
        </p:nvSpPr>
        <p:spPr>
          <a:xfrm>
            <a:off x="4240235" y="2000428"/>
            <a:ext cx="3711529" cy="400110"/>
          </a:xfrm>
          <a:prstGeom prst="rect">
            <a:avLst/>
          </a:prstGeom>
          <a:noFill/>
        </p:spPr>
        <p:txBody>
          <a:bodyPr wrap="none" rtlCol="0">
            <a:spAutoFit/>
          </a:bodyPr>
          <a:lstStyle/>
          <a:p>
            <a:r>
              <a:rPr lang="en-US" sz="2000" b="1" dirty="0"/>
              <a:t>How k destabilizes the 2D system</a:t>
            </a:r>
          </a:p>
        </p:txBody>
      </p:sp>
    </p:spTree>
    <p:extLst>
      <p:ext uri="{BB962C8B-B14F-4D97-AF65-F5344CB8AC3E}">
        <p14:creationId xmlns:p14="http://schemas.microsoft.com/office/powerpoint/2010/main" val="724050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7CCB-C6C7-95C2-478E-ED72598D32FE}"/>
              </a:ext>
            </a:extLst>
          </p:cNvPr>
          <p:cNvSpPr>
            <a:spLocks noGrp="1"/>
          </p:cNvSpPr>
          <p:nvPr>
            <p:ph type="title"/>
          </p:nvPr>
        </p:nvSpPr>
        <p:spPr/>
        <p:txBody>
          <a:bodyPr/>
          <a:lstStyle/>
          <a:p>
            <a:r>
              <a:rPr lang="en-US" dirty="0"/>
              <a:t>Review of Progress</a:t>
            </a:r>
          </a:p>
        </p:txBody>
      </p:sp>
      <p:pic>
        <p:nvPicPr>
          <p:cNvPr id="5" name="Content Placeholder 4">
            <a:extLst>
              <a:ext uri="{FF2B5EF4-FFF2-40B4-BE49-F238E27FC236}">
                <a16:creationId xmlns:a16="http://schemas.microsoft.com/office/drawing/2014/main" id="{F05AF2C7-792F-C1B7-6CF9-2AF33FE0CC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0767" y="1417533"/>
            <a:ext cx="5672558" cy="5364267"/>
          </a:xfrm>
        </p:spPr>
      </p:pic>
      <p:sp>
        <p:nvSpPr>
          <p:cNvPr id="6" name="TextBox 5">
            <a:extLst>
              <a:ext uri="{FF2B5EF4-FFF2-40B4-BE49-F238E27FC236}">
                <a16:creationId xmlns:a16="http://schemas.microsoft.com/office/drawing/2014/main" id="{2A139CC5-B608-79B7-CA41-20602A483C92}"/>
              </a:ext>
            </a:extLst>
          </p:cNvPr>
          <p:cNvSpPr txBox="1"/>
          <p:nvPr/>
        </p:nvSpPr>
        <p:spPr>
          <a:xfrm>
            <a:off x="8433325" y="3314836"/>
            <a:ext cx="2391524" cy="1569660"/>
          </a:xfrm>
          <a:prstGeom prst="rect">
            <a:avLst/>
          </a:prstGeom>
          <a:noFill/>
        </p:spPr>
        <p:txBody>
          <a:bodyPr wrap="square" rtlCol="0">
            <a:spAutoFit/>
          </a:bodyPr>
          <a:lstStyle/>
          <a:p>
            <a:r>
              <a:rPr lang="en-US" sz="1600" b="1" dirty="0"/>
              <a:t>Circle – Infinite Channel Length</a:t>
            </a:r>
          </a:p>
          <a:p>
            <a:endParaRPr lang="en-US" sz="1600" b="1" dirty="0"/>
          </a:p>
          <a:p>
            <a:r>
              <a:rPr lang="en-US" sz="1600" b="1" dirty="0"/>
              <a:t>Cross – Finite Channel Length (From Wan’s paper)</a:t>
            </a:r>
          </a:p>
        </p:txBody>
      </p:sp>
      <p:sp>
        <p:nvSpPr>
          <p:cNvPr id="7" name="TextBox 6">
            <a:extLst>
              <a:ext uri="{FF2B5EF4-FFF2-40B4-BE49-F238E27FC236}">
                <a16:creationId xmlns:a16="http://schemas.microsoft.com/office/drawing/2014/main" id="{5628B836-2F4F-26CF-ECD1-A03577A4D3C9}"/>
              </a:ext>
            </a:extLst>
          </p:cNvPr>
          <p:cNvSpPr txBox="1"/>
          <p:nvPr/>
        </p:nvSpPr>
        <p:spPr>
          <a:xfrm>
            <a:off x="474767" y="3450389"/>
            <a:ext cx="2286000" cy="1323439"/>
          </a:xfrm>
          <a:prstGeom prst="rect">
            <a:avLst/>
          </a:prstGeom>
          <a:noFill/>
        </p:spPr>
        <p:txBody>
          <a:bodyPr wrap="square" rtlCol="0">
            <a:spAutoFit/>
          </a:bodyPr>
          <a:lstStyle/>
          <a:p>
            <a:r>
              <a:rPr lang="en-US" sz="2000" b="1" dirty="0"/>
              <a:t>Comparison with Wan’s results using finite-length channels</a:t>
            </a:r>
          </a:p>
        </p:txBody>
      </p:sp>
    </p:spTree>
    <p:extLst>
      <p:ext uri="{BB962C8B-B14F-4D97-AF65-F5344CB8AC3E}">
        <p14:creationId xmlns:p14="http://schemas.microsoft.com/office/powerpoint/2010/main" val="3602874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7CCB-C6C7-95C2-478E-ED72598D32FE}"/>
              </a:ext>
            </a:extLst>
          </p:cNvPr>
          <p:cNvSpPr>
            <a:spLocks noGrp="1"/>
          </p:cNvSpPr>
          <p:nvPr>
            <p:ph type="title"/>
          </p:nvPr>
        </p:nvSpPr>
        <p:spPr/>
        <p:txBody>
          <a:bodyPr/>
          <a:lstStyle/>
          <a:p>
            <a:r>
              <a:rPr lang="en-US" dirty="0"/>
              <a:t>Review of Progress</a:t>
            </a:r>
          </a:p>
        </p:txBody>
      </p:sp>
      <p:pic>
        <p:nvPicPr>
          <p:cNvPr id="9" name="Picture 8">
            <a:extLst>
              <a:ext uri="{FF2B5EF4-FFF2-40B4-BE49-F238E27FC236}">
                <a16:creationId xmlns:a16="http://schemas.microsoft.com/office/drawing/2014/main" id="{B566451E-E8ED-DFCB-3E80-CF63C5654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107" y="2205038"/>
            <a:ext cx="5065786" cy="4178816"/>
          </a:xfrm>
          <a:prstGeom prst="rect">
            <a:avLst/>
          </a:prstGeom>
        </p:spPr>
      </p:pic>
      <p:sp>
        <p:nvSpPr>
          <p:cNvPr id="10" name="TextBox 9">
            <a:extLst>
              <a:ext uri="{FF2B5EF4-FFF2-40B4-BE49-F238E27FC236}">
                <a16:creationId xmlns:a16="http://schemas.microsoft.com/office/drawing/2014/main" id="{CF55FFF4-EBE5-C628-C3E8-463B42B032AC}"/>
              </a:ext>
            </a:extLst>
          </p:cNvPr>
          <p:cNvSpPr txBox="1"/>
          <p:nvPr/>
        </p:nvSpPr>
        <p:spPr>
          <a:xfrm>
            <a:off x="4012882" y="1690688"/>
            <a:ext cx="4166236" cy="707886"/>
          </a:xfrm>
          <a:prstGeom prst="rect">
            <a:avLst/>
          </a:prstGeom>
          <a:noFill/>
        </p:spPr>
        <p:txBody>
          <a:bodyPr wrap="square" rtlCol="0">
            <a:spAutoFit/>
          </a:bodyPr>
          <a:lstStyle/>
          <a:p>
            <a:r>
              <a:rPr lang="en-US" sz="2000" b="1" dirty="0"/>
              <a:t>Comparison with Wan’s full nonlinear solutions with finite-length channels</a:t>
            </a:r>
          </a:p>
        </p:txBody>
      </p:sp>
    </p:spTree>
    <p:extLst>
      <p:ext uri="{BB962C8B-B14F-4D97-AF65-F5344CB8AC3E}">
        <p14:creationId xmlns:p14="http://schemas.microsoft.com/office/powerpoint/2010/main" val="1330646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D949-7C63-6A2C-B05B-1B177C5CC334}"/>
              </a:ext>
            </a:extLst>
          </p:cNvPr>
          <p:cNvSpPr>
            <a:spLocks noGrp="1"/>
          </p:cNvSpPr>
          <p:nvPr>
            <p:ph type="title"/>
          </p:nvPr>
        </p:nvSpPr>
        <p:spPr/>
        <p:txBody>
          <a:bodyPr/>
          <a:lstStyle/>
          <a:p>
            <a:r>
              <a:rPr lang="en-US" dirty="0"/>
              <a:t>Review of Progress</a:t>
            </a:r>
          </a:p>
        </p:txBody>
      </p:sp>
      <p:pic>
        <p:nvPicPr>
          <p:cNvPr id="9" name="Picture 8">
            <a:extLst>
              <a:ext uri="{FF2B5EF4-FFF2-40B4-BE49-F238E27FC236}">
                <a16:creationId xmlns:a16="http://schemas.microsoft.com/office/drawing/2014/main" id="{EFD2B84D-C737-0A45-83F7-EAFD2220C4A4}"/>
              </a:ext>
            </a:extLst>
          </p:cNvPr>
          <p:cNvPicPr>
            <a:picLocks noChangeAspect="1"/>
          </p:cNvPicPr>
          <p:nvPr/>
        </p:nvPicPr>
        <p:blipFill>
          <a:blip r:embed="rId3"/>
          <a:stretch>
            <a:fillRect/>
          </a:stretch>
        </p:blipFill>
        <p:spPr>
          <a:xfrm>
            <a:off x="2266950" y="2293910"/>
            <a:ext cx="3829050" cy="3165532"/>
          </a:xfrm>
          <a:prstGeom prst="rect">
            <a:avLst/>
          </a:prstGeom>
        </p:spPr>
      </p:pic>
      <p:pic>
        <p:nvPicPr>
          <p:cNvPr id="11" name="Picture 10">
            <a:extLst>
              <a:ext uri="{FF2B5EF4-FFF2-40B4-BE49-F238E27FC236}">
                <a16:creationId xmlns:a16="http://schemas.microsoft.com/office/drawing/2014/main" id="{9B97D84A-EE0B-6C79-21F2-93C610AF5B5F}"/>
              </a:ext>
            </a:extLst>
          </p:cNvPr>
          <p:cNvPicPr>
            <a:picLocks noChangeAspect="1"/>
          </p:cNvPicPr>
          <p:nvPr/>
        </p:nvPicPr>
        <p:blipFill>
          <a:blip r:embed="rId4"/>
          <a:stretch>
            <a:fillRect/>
          </a:stretch>
        </p:blipFill>
        <p:spPr>
          <a:xfrm>
            <a:off x="6096000" y="2293910"/>
            <a:ext cx="3829050" cy="3165532"/>
          </a:xfrm>
          <a:prstGeom prst="rect">
            <a:avLst/>
          </a:prstGeom>
        </p:spPr>
      </p:pic>
      <p:sp>
        <p:nvSpPr>
          <p:cNvPr id="12" name="TextBox 11">
            <a:extLst>
              <a:ext uri="{FF2B5EF4-FFF2-40B4-BE49-F238E27FC236}">
                <a16:creationId xmlns:a16="http://schemas.microsoft.com/office/drawing/2014/main" id="{84B8EE70-26A9-36F7-DDCA-96FB578ECA92}"/>
              </a:ext>
            </a:extLst>
          </p:cNvPr>
          <p:cNvSpPr txBox="1"/>
          <p:nvPr/>
        </p:nvSpPr>
        <p:spPr>
          <a:xfrm>
            <a:off x="2790640" y="1739826"/>
            <a:ext cx="6610720" cy="400110"/>
          </a:xfrm>
          <a:prstGeom prst="rect">
            <a:avLst/>
          </a:prstGeom>
          <a:noFill/>
        </p:spPr>
        <p:txBody>
          <a:bodyPr wrap="none" rtlCol="0">
            <a:spAutoFit/>
          </a:bodyPr>
          <a:lstStyle/>
          <a:p>
            <a:r>
              <a:rPr lang="en-US" sz="2000" b="1" dirty="0"/>
              <a:t>Noise in the zero-shear 3D implementation and its resolution</a:t>
            </a:r>
          </a:p>
        </p:txBody>
      </p:sp>
      <p:sp>
        <p:nvSpPr>
          <p:cNvPr id="13" name="TextBox 12">
            <a:extLst>
              <a:ext uri="{FF2B5EF4-FFF2-40B4-BE49-F238E27FC236}">
                <a16:creationId xmlns:a16="http://schemas.microsoft.com/office/drawing/2014/main" id="{6C5ABBA0-DD99-5609-F7A7-23449B224D3D}"/>
              </a:ext>
            </a:extLst>
          </p:cNvPr>
          <p:cNvSpPr txBox="1"/>
          <p:nvPr/>
        </p:nvSpPr>
        <p:spPr>
          <a:xfrm>
            <a:off x="3067607" y="5428750"/>
            <a:ext cx="6056786" cy="369332"/>
          </a:xfrm>
          <a:prstGeom prst="rect">
            <a:avLst/>
          </a:prstGeom>
          <a:noFill/>
        </p:spPr>
        <p:txBody>
          <a:bodyPr wrap="none" rtlCol="0">
            <a:spAutoFit/>
          </a:bodyPr>
          <a:lstStyle/>
          <a:p>
            <a:r>
              <a:rPr lang="en-US" dirty="0"/>
              <a:t>M = Number of Chebyshev grid points used in spectral method</a:t>
            </a:r>
          </a:p>
        </p:txBody>
      </p:sp>
    </p:spTree>
    <p:extLst>
      <p:ext uri="{BB962C8B-B14F-4D97-AF65-F5344CB8AC3E}">
        <p14:creationId xmlns:p14="http://schemas.microsoft.com/office/powerpoint/2010/main" val="1584682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FA7A-64C8-AAF7-B334-0794D590F215}"/>
              </a:ext>
            </a:extLst>
          </p:cNvPr>
          <p:cNvSpPr>
            <a:spLocks noGrp="1"/>
          </p:cNvSpPr>
          <p:nvPr>
            <p:ph type="title"/>
          </p:nvPr>
        </p:nvSpPr>
        <p:spPr/>
        <p:txBody>
          <a:bodyPr/>
          <a:lstStyle/>
          <a:p>
            <a:r>
              <a:rPr lang="en-US" dirty="0"/>
              <a:t>Review of Progress</a:t>
            </a:r>
          </a:p>
        </p:txBody>
      </p:sp>
      <p:pic>
        <p:nvPicPr>
          <p:cNvPr id="5" name="Content Placeholder 4">
            <a:extLst>
              <a:ext uri="{FF2B5EF4-FFF2-40B4-BE49-F238E27FC236}">
                <a16:creationId xmlns:a16="http://schemas.microsoft.com/office/drawing/2014/main" id="{7BCF6071-AD49-7DAA-E492-0532BC8D2C09}"/>
              </a:ext>
            </a:extLst>
          </p:cNvPr>
          <p:cNvPicPr>
            <a:picLocks noGrp="1" noChangeAspect="1"/>
          </p:cNvPicPr>
          <p:nvPr>
            <p:ph idx="1"/>
          </p:nvPr>
        </p:nvPicPr>
        <p:blipFill>
          <a:blip r:embed="rId2"/>
          <a:stretch>
            <a:fillRect/>
          </a:stretch>
        </p:blipFill>
        <p:spPr>
          <a:xfrm>
            <a:off x="966783" y="1316965"/>
            <a:ext cx="4152900" cy="2519737"/>
          </a:xfrm>
        </p:spPr>
      </p:pic>
      <p:sp>
        <p:nvSpPr>
          <p:cNvPr id="6" name="TextBox 5">
            <a:extLst>
              <a:ext uri="{FF2B5EF4-FFF2-40B4-BE49-F238E27FC236}">
                <a16:creationId xmlns:a16="http://schemas.microsoft.com/office/drawing/2014/main" id="{55ABFF3C-E17B-F4A2-BFDC-32B984F73378}"/>
              </a:ext>
            </a:extLst>
          </p:cNvPr>
          <p:cNvSpPr txBox="1"/>
          <p:nvPr/>
        </p:nvSpPr>
        <p:spPr>
          <a:xfrm>
            <a:off x="1045015" y="4358044"/>
            <a:ext cx="4672016" cy="2662267"/>
          </a:xfrm>
          <a:prstGeom prst="rect">
            <a:avLst/>
          </a:prstGeom>
          <a:noFill/>
        </p:spPr>
        <p:txBody>
          <a:bodyPr wrap="square" rtlCol="0">
            <a:spAutoFit/>
          </a:bodyPr>
          <a:lstStyle/>
          <a:p>
            <a:pPr algn="ctr"/>
            <a:r>
              <a:rPr lang="en-US" b="1" dirty="0"/>
              <a:t>Attempt at Solution</a:t>
            </a:r>
          </a:p>
          <a:p>
            <a:pPr marL="342900" indent="-342900">
              <a:buAutoNum type="arabicPeriod"/>
            </a:pPr>
            <a:r>
              <a:rPr lang="en-US" sz="1600" dirty="0"/>
              <a:t>Compute the spectrum with two (or more) values of Chebyshev grid point number M</a:t>
            </a:r>
          </a:p>
          <a:p>
            <a:pPr marL="342900" indent="-342900">
              <a:buAutoNum type="arabicPeriod"/>
            </a:pPr>
            <a:r>
              <a:rPr lang="en-US" sz="1600" dirty="0"/>
              <a:t>Sort* both spectra in descending order by the real parts of eigenvalues</a:t>
            </a:r>
          </a:p>
          <a:p>
            <a:pPr marL="342900" indent="-342900">
              <a:buAutoNum type="arabicPeriod"/>
            </a:pPr>
            <a:r>
              <a:rPr lang="en-US" sz="1600" dirty="0"/>
              <a:t>Iterate over the two sorted lists from the start. Accept only eigenvalues that are present in both spectra</a:t>
            </a:r>
          </a:p>
          <a:p>
            <a:r>
              <a:rPr lang="en-US" sz="1050" i="1" dirty="0"/>
              <a:t>* Instead of sorting, we can also just do a simple quadratic search over the two spectra. This method is used because it runs more efficiently in O(</a:t>
            </a:r>
            <a:r>
              <a:rPr lang="en-US" sz="1050" i="1" dirty="0" err="1"/>
              <a:t>nlogn</a:t>
            </a:r>
            <a:r>
              <a:rPr lang="en-US" sz="1050" i="1" dirty="0"/>
              <a:t>).</a:t>
            </a:r>
          </a:p>
          <a:p>
            <a:pPr marL="342900" indent="-342900">
              <a:buAutoNum type="arabicPeriod"/>
            </a:pPr>
            <a:endParaRPr lang="en-US" sz="1600" dirty="0"/>
          </a:p>
        </p:txBody>
      </p:sp>
      <p:pic>
        <p:nvPicPr>
          <p:cNvPr id="8" name="Picture 7">
            <a:extLst>
              <a:ext uri="{FF2B5EF4-FFF2-40B4-BE49-F238E27FC236}">
                <a16:creationId xmlns:a16="http://schemas.microsoft.com/office/drawing/2014/main" id="{2BB3E19C-7B44-24D0-C354-BDDD8375F595}"/>
              </a:ext>
            </a:extLst>
          </p:cNvPr>
          <p:cNvPicPr>
            <a:picLocks noChangeAspect="1"/>
          </p:cNvPicPr>
          <p:nvPr/>
        </p:nvPicPr>
        <p:blipFill>
          <a:blip r:embed="rId3"/>
          <a:stretch>
            <a:fillRect/>
          </a:stretch>
        </p:blipFill>
        <p:spPr>
          <a:xfrm>
            <a:off x="6096000" y="1461354"/>
            <a:ext cx="5276850" cy="4343400"/>
          </a:xfrm>
          <a:prstGeom prst="rect">
            <a:avLst/>
          </a:prstGeom>
        </p:spPr>
      </p:pic>
      <p:sp>
        <p:nvSpPr>
          <p:cNvPr id="9" name="TextBox 8">
            <a:extLst>
              <a:ext uri="{FF2B5EF4-FFF2-40B4-BE49-F238E27FC236}">
                <a16:creationId xmlns:a16="http://schemas.microsoft.com/office/drawing/2014/main" id="{1B2656CA-6F3F-0014-DEAC-F92D7642DA27}"/>
              </a:ext>
            </a:extLst>
          </p:cNvPr>
          <p:cNvSpPr txBox="1"/>
          <p:nvPr/>
        </p:nvSpPr>
        <p:spPr>
          <a:xfrm>
            <a:off x="8495169" y="1061244"/>
            <a:ext cx="846129" cy="400110"/>
          </a:xfrm>
          <a:prstGeom prst="rect">
            <a:avLst/>
          </a:prstGeom>
          <a:noFill/>
        </p:spPr>
        <p:txBody>
          <a:bodyPr wrap="none" rtlCol="0">
            <a:spAutoFit/>
          </a:bodyPr>
          <a:lstStyle/>
          <a:p>
            <a:r>
              <a:rPr lang="en-US" sz="2000" b="1" dirty="0"/>
              <a:t>Result</a:t>
            </a:r>
          </a:p>
        </p:txBody>
      </p:sp>
      <p:sp>
        <p:nvSpPr>
          <p:cNvPr id="10" name="TextBox 9">
            <a:extLst>
              <a:ext uri="{FF2B5EF4-FFF2-40B4-BE49-F238E27FC236}">
                <a16:creationId xmlns:a16="http://schemas.microsoft.com/office/drawing/2014/main" id="{8A73A6DF-1CF3-05CF-8C69-21B833B6A43C}"/>
              </a:ext>
            </a:extLst>
          </p:cNvPr>
          <p:cNvSpPr txBox="1"/>
          <p:nvPr/>
        </p:nvSpPr>
        <p:spPr>
          <a:xfrm>
            <a:off x="1119878" y="3806966"/>
            <a:ext cx="4218183" cy="461665"/>
          </a:xfrm>
          <a:prstGeom prst="rect">
            <a:avLst/>
          </a:prstGeom>
          <a:noFill/>
        </p:spPr>
        <p:txBody>
          <a:bodyPr wrap="square" rtlCol="0">
            <a:spAutoFit/>
          </a:bodyPr>
          <a:lstStyle/>
          <a:p>
            <a:r>
              <a:rPr lang="en-US" sz="1200" i="1" dirty="0"/>
              <a:t>Particular example of how spectra computed from M=50 and M=100 Chebyshev grid points can disagree</a:t>
            </a:r>
          </a:p>
        </p:txBody>
      </p:sp>
      <p:cxnSp>
        <p:nvCxnSpPr>
          <p:cNvPr id="12" name="Straight Connector 11">
            <a:extLst>
              <a:ext uri="{FF2B5EF4-FFF2-40B4-BE49-F238E27FC236}">
                <a16:creationId xmlns:a16="http://schemas.microsoft.com/office/drawing/2014/main" id="{BE65CCE5-8B89-951D-F645-90DED57A31E8}"/>
              </a:ext>
            </a:extLst>
          </p:cNvPr>
          <p:cNvCxnSpPr/>
          <p:nvPr/>
        </p:nvCxnSpPr>
        <p:spPr>
          <a:xfrm>
            <a:off x="966783" y="4313337"/>
            <a:ext cx="452437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042AA53-E7B5-6829-C0EE-1C902D5117D3}"/>
              </a:ext>
            </a:extLst>
          </p:cNvPr>
          <p:cNvSpPr txBox="1"/>
          <p:nvPr/>
        </p:nvSpPr>
        <p:spPr>
          <a:xfrm>
            <a:off x="6713195" y="5871201"/>
            <a:ext cx="4410075" cy="584775"/>
          </a:xfrm>
          <a:prstGeom prst="rect">
            <a:avLst/>
          </a:prstGeom>
          <a:noFill/>
        </p:spPr>
        <p:txBody>
          <a:bodyPr wrap="square" rtlCol="0">
            <a:spAutoFit/>
          </a:bodyPr>
          <a:lstStyle/>
          <a:p>
            <a:r>
              <a:rPr lang="en-US" sz="1600" dirty="0"/>
              <a:t>If it does make an error, we know that this solution results in overestimation of the stable region</a:t>
            </a:r>
          </a:p>
        </p:txBody>
      </p:sp>
    </p:spTree>
    <p:extLst>
      <p:ext uri="{BB962C8B-B14F-4D97-AF65-F5344CB8AC3E}">
        <p14:creationId xmlns:p14="http://schemas.microsoft.com/office/powerpoint/2010/main" val="330159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FA7A-64C8-AAF7-B334-0794D590F215}"/>
              </a:ext>
            </a:extLst>
          </p:cNvPr>
          <p:cNvSpPr>
            <a:spLocks noGrp="1"/>
          </p:cNvSpPr>
          <p:nvPr>
            <p:ph type="title"/>
          </p:nvPr>
        </p:nvSpPr>
        <p:spPr/>
        <p:txBody>
          <a:bodyPr>
            <a:normAutofit/>
          </a:bodyPr>
          <a:lstStyle/>
          <a:p>
            <a:r>
              <a:rPr lang="en-US" sz="3600" dirty="0"/>
              <a:t>Comparison Between 2D and 3D Critical Activities at Zero Shear</a:t>
            </a:r>
          </a:p>
        </p:txBody>
      </p:sp>
      <p:pic>
        <p:nvPicPr>
          <p:cNvPr id="11" name="Content Placeholder 10">
            <a:extLst>
              <a:ext uri="{FF2B5EF4-FFF2-40B4-BE49-F238E27FC236}">
                <a16:creationId xmlns:a16="http://schemas.microsoft.com/office/drawing/2014/main" id="{70081098-FFA6-855B-BC3C-303B90FF05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383" y="1916458"/>
            <a:ext cx="5221234" cy="4169672"/>
          </a:xfrm>
        </p:spPr>
      </p:pic>
      <p:sp>
        <p:nvSpPr>
          <p:cNvPr id="14" name="Oval 13">
            <a:extLst>
              <a:ext uri="{FF2B5EF4-FFF2-40B4-BE49-F238E27FC236}">
                <a16:creationId xmlns:a16="http://schemas.microsoft.com/office/drawing/2014/main" id="{4797FBDE-4765-DEFD-FA21-06D045A859E4}"/>
              </a:ext>
            </a:extLst>
          </p:cNvPr>
          <p:cNvSpPr/>
          <p:nvPr/>
        </p:nvSpPr>
        <p:spPr>
          <a:xfrm>
            <a:off x="3740467" y="3897630"/>
            <a:ext cx="1814513" cy="1451610"/>
          </a:xfrm>
          <a:prstGeom prst="ellipse">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A1D0677-1CAA-2C0F-7003-E22094206457}"/>
              </a:ext>
            </a:extLst>
          </p:cNvPr>
          <p:cNvSpPr txBox="1"/>
          <p:nvPr/>
        </p:nvSpPr>
        <p:spPr>
          <a:xfrm>
            <a:off x="5464425" y="4945618"/>
            <a:ext cx="2375458" cy="369332"/>
          </a:xfrm>
          <a:prstGeom prst="rect">
            <a:avLst/>
          </a:prstGeom>
          <a:noFill/>
        </p:spPr>
        <p:txBody>
          <a:bodyPr wrap="none" rtlCol="0">
            <a:spAutoFit/>
          </a:bodyPr>
          <a:lstStyle/>
          <a:p>
            <a:r>
              <a:rPr lang="en-US" b="1" dirty="0"/>
              <a:t>What is going on here?</a:t>
            </a:r>
          </a:p>
        </p:txBody>
      </p:sp>
      <p:cxnSp>
        <p:nvCxnSpPr>
          <p:cNvPr id="17" name="Straight Arrow Connector 16">
            <a:extLst>
              <a:ext uri="{FF2B5EF4-FFF2-40B4-BE49-F238E27FC236}">
                <a16:creationId xmlns:a16="http://schemas.microsoft.com/office/drawing/2014/main" id="{15A8693A-C8AF-4FCE-4273-E1116B37007C}"/>
              </a:ext>
            </a:extLst>
          </p:cNvPr>
          <p:cNvCxnSpPr/>
          <p:nvPr/>
        </p:nvCxnSpPr>
        <p:spPr>
          <a:xfrm flipH="1" flipV="1">
            <a:off x="7212330" y="3509010"/>
            <a:ext cx="834390" cy="56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2C521A-55A1-83D5-D161-5E655A2BFEAA}"/>
              </a:ext>
            </a:extLst>
          </p:cNvPr>
          <p:cNvSpPr txBox="1"/>
          <p:nvPr/>
        </p:nvSpPr>
        <p:spPr>
          <a:xfrm>
            <a:off x="7629525" y="4001294"/>
            <a:ext cx="2969531" cy="369332"/>
          </a:xfrm>
          <a:prstGeom prst="rect">
            <a:avLst/>
          </a:prstGeom>
          <a:noFill/>
        </p:spPr>
        <p:txBody>
          <a:bodyPr wrap="none" rtlCol="0">
            <a:spAutoFit/>
          </a:bodyPr>
          <a:lstStyle/>
          <a:p>
            <a:r>
              <a:rPr lang="en-US" b="1" dirty="0"/>
              <a:t>Should these agree this well?</a:t>
            </a:r>
          </a:p>
        </p:txBody>
      </p:sp>
      <p:sp>
        <p:nvSpPr>
          <p:cNvPr id="20" name="TextBox 19">
            <a:extLst>
              <a:ext uri="{FF2B5EF4-FFF2-40B4-BE49-F238E27FC236}">
                <a16:creationId xmlns:a16="http://schemas.microsoft.com/office/drawing/2014/main" id="{B1E6BC8F-75B2-6083-5E53-90CB6CE14721}"/>
              </a:ext>
            </a:extLst>
          </p:cNvPr>
          <p:cNvSpPr txBox="1"/>
          <p:nvPr/>
        </p:nvSpPr>
        <p:spPr>
          <a:xfrm>
            <a:off x="237555" y="3585795"/>
            <a:ext cx="3054285" cy="923330"/>
          </a:xfrm>
          <a:prstGeom prst="rect">
            <a:avLst/>
          </a:prstGeom>
          <a:noFill/>
        </p:spPr>
        <p:txBody>
          <a:bodyPr wrap="square" rtlCol="0">
            <a:spAutoFit/>
          </a:bodyPr>
          <a:lstStyle/>
          <a:p>
            <a:r>
              <a:rPr lang="en-US" dirty="0"/>
              <a:t>Probably need to compute</a:t>
            </a:r>
          </a:p>
          <a:p>
            <a:r>
              <a:rPr lang="en-US" dirty="0"/>
              <a:t>at finer resolution to better see the behavior of 2D vs. 3D</a:t>
            </a:r>
          </a:p>
        </p:txBody>
      </p:sp>
    </p:spTree>
    <p:extLst>
      <p:ext uri="{BB962C8B-B14F-4D97-AF65-F5344CB8AC3E}">
        <p14:creationId xmlns:p14="http://schemas.microsoft.com/office/powerpoint/2010/main" val="3199379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8C4A-EDD9-B0AF-BEBF-1575A747C700}"/>
              </a:ext>
            </a:extLst>
          </p:cNvPr>
          <p:cNvSpPr>
            <a:spLocks noGrp="1"/>
          </p:cNvSpPr>
          <p:nvPr>
            <p:ph type="title"/>
          </p:nvPr>
        </p:nvSpPr>
        <p:spPr/>
        <p:txBody>
          <a:bodyPr/>
          <a:lstStyle/>
          <a:p>
            <a:r>
              <a:rPr lang="en-US" dirty="0"/>
              <a:t>Instabilities at 2D and 3D</a:t>
            </a:r>
          </a:p>
        </p:txBody>
      </p:sp>
      <p:pic>
        <p:nvPicPr>
          <p:cNvPr id="5" name="Content Placeholder 4">
            <a:extLst>
              <a:ext uri="{FF2B5EF4-FFF2-40B4-BE49-F238E27FC236}">
                <a16:creationId xmlns:a16="http://schemas.microsoft.com/office/drawing/2014/main" id="{8E011D43-0605-DBD6-F5AF-55686D3A7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291" y="2341655"/>
            <a:ext cx="4893304" cy="3827351"/>
          </a:xfrm>
        </p:spPr>
      </p:pic>
      <p:pic>
        <p:nvPicPr>
          <p:cNvPr id="7" name="Picture 6">
            <a:extLst>
              <a:ext uri="{FF2B5EF4-FFF2-40B4-BE49-F238E27FC236}">
                <a16:creationId xmlns:a16="http://schemas.microsoft.com/office/drawing/2014/main" id="{800D5B02-9171-C9D2-B90F-676265B30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595" y="2341655"/>
            <a:ext cx="4627935" cy="3624286"/>
          </a:xfrm>
          <a:prstGeom prst="rect">
            <a:avLst/>
          </a:prstGeom>
        </p:spPr>
      </p:pic>
      <p:sp>
        <p:nvSpPr>
          <p:cNvPr id="13" name="TextBox 12">
            <a:extLst>
              <a:ext uri="{FF2B5EF4-FFF2-40B4-BE49-F238E27FC236}">
                <a16:creationId xmlns:a16="http://schemas.microsoft.com/office/drawing/2014/main" id="{14460E2F-059D-C55C-3CE5-3F344422F833}"/>
              </a:ext>
            </a:extLst>
          </p:cNvPr>
          <p:cNvSpPr txBox="1"/>
          <p:nvPr/>
        </p:nvSpPr>
        <p:spPr>
          <a:xfrm>
            <a:off x="215647" y="3230468"/>
            <a:ext cx="2333625" cy="923330"/>
          </a:xfrm>
          <a:prstGeom prst="rect">
            <a:avLst/>
          </a:prstGeom>
          <a:noFill/>
        </p:spPr>
        <p:txBody>
          <a:bodyPr wrap="square" rtlCol="0">
            <a:spAutoFit/>
          </a:bodyPr>
          <a:lstStyle/>
          <a:p>
            <a:r>
              <a:rPr lang="en-US" dirty="0"/>
              <a:t>What are the effects of the term that vanishes in 2D but not 3D?</a:t>
            </a:r>
          </a:p>
        </p:txBody>
      </p:sp>
      <p:pic>
        <p:nvPicPr>
          <p:cNvPr id="15" name="Picture 14">
            <a:extLst>
              <a:ext uri="{FF2B5EF4-FFF2-40B4-BE49-F238E27FC236}">
                <a16:creationId xmlns:a16="http://schemas.microsoft.com/office/drawing/2014/main" id="{AFA4C21E-D8FD-AA13-46D9-2EB121AB25AB}"/>
              </a:ext>
            </a:extLst>
          </p:cNvPr>
          <p:cNvPicPr>
            <a:picLocks noChangeAspect="1"/>
          </p:cNvPicPr>
          <p:nvPr/>
        </p:nvPicPr>
        <p:blipFill>
          <a:blip r:embed="rId4"/>
          <a:stretch>
            <a:fillRect/>
          </a:stretch>
        </p:blipFill>
        <p:spPr>
          <a:xfrm>
            <a:off x="215647" y="4220846"/>
            <a:ext cx="2317869" cy="342918"/>
          </a:xfrm>
          <a:prstGeom prst="rect">
            <a:avLst/>
          </a:prstGeom>
        </p:spPr>
      </p:pic>
    </p:spTree>
    <p:extLst>
      <p:ext uri="{BB962C8B-B14F-4D97-AF65-F5344CB8AC3E}">
        <p14:creationId xmlns:p14="http://schemas.microsoft.com/office/powerpoint/2010/main" val="3651781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8C4A-EDD9-B0AF-BEBF-1575A747C700}"/>
              </a:ext>
            </a:extLst>
          </p:cNvPr>
          <p:cNvSpPr>
            <a:spLocks noGrp="1"/>
          </p:cNvSpPr>
          <p:nvPr>
            <p:ph type="title"/>
          </p:nvPr>
        </p:nvSpPr>
        <p:spPr/>
        <p:txBody>
          <a:bodyPr/>
          <a:lstStyle/>
          <a:p>
            <a:r>
              <a:rPr lang="en-US" dirty="0"/>
              <a:t>Instabilities in 2D and 3D</a:t>
            </a:r>
          </a:p>
        </p:txBody>
      </p:sp>
      <p:pic>
        <p:nvPicPr>
          <p:cNvPr id="9" name="Content Placeholder 8">
            <a:extLst>
              <a:ext uri="{FF2B5EF4-FFF2-40B4-BE49-F238E27FC236}">
                <a16:creationId xmlns:a16="http://schemas.microsoft.com/office/drawing/2014/main" id="{9ED75C89-EE52-86B4-6C8E-D37DC50AB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3" y="1759700"/>
            <a:ext cx="6259142" cy="4212184"/>
          </a:xfrm>
        </p:spPr>
      </p:pic>
      <p:pic>
        <p:nvPicPr>
          <p:cNvPr id="11" name="Picture 10">
            <a:extLst>
              <a:ext uri="{FF2B5EF4-FFF2-40B4-BE49-F238E27FC236}">
                <a16:creationId xmlns:a16="http://schemas.microsoft.com/office/drawing/2014/main" id="{38D9FE64-E78A-3840-3344-521371874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75" y="1759700"/>
            <a:ext cx="5825534" cy="3858687"/>
          </a:xfrm>
          <a:prstGeom prst="rect">
            <a:avLst/>
          </a:prstGeom>
        </p:spPr>
      </p:pic>
    </p:spTree>
    <p:extLst>
      <p:ext uri="{BB962C8B-B14F-4D97-AF65-F5344CB8AC3E}">
        <p14:creationId xmlns:p14="http://schemas.microsoft.com/office/powerpoint/2010/main" val="1511501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7348EEF-CF02-D632-FE42-40E31DA5D58F}"/>
                  </a:ext>
                </a:extLst>
              </p:cNvPr>
              <p:cNvSpPr>
                <a:spLocks noGrp="1"/>
              </p:cNvSpPr>
              <p:nvPr>
                <p:ph type="title"/>
              </p:nvPr>
            </p:nvSpPr>
            <p:spPr/>
            <p:txBody>
              <a:bodyPr>
                <a:normAutofit/>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𝑘</m:t>
                        </m:r>
                      </m:e>
                      <m:sub>
                        <m:r>
                          <a:rPr lang="en-US" sz="3600" b="0" i="1" smtClean="0">
                            <a:latin typeface="Cambria Math" panose="02040503050406030204" pitchFamily="18" charset="0"/>
                          </a:rPr>
                          <m:t>𝑧</m:t>
                        </m:r>
                      </m:sub>
                    </m:sSub>
                    <m:r>
                      <a:rPr lang="en-US" sz="3600" b="0" i="1" smtClean="0">
                        <a:latin typeface="Cambria Math" panose="02040503050406030204" pitchFamily="18" charset="0"/>
                      </a:rPr>
                      <m:t>≠0</m:t>
                    </m:r>
                  </m:oMath>
                </a14:m>
                <a:r>
                  <a:rPr lang="en-US" sz="3600" dirty="0"/>
                  <a:t> leads to numerical instability in 3D calculation</a:t>
                </a:r>
              </a:p>
            </p:txBody>
          </p:sp>
        </mc:Choice>
        <mc:Fallback xmlns="">
          <p:sp>
            <p:nvSpPr>
              <p:cNvPr id="2" name="Title 1">
                <a:extLst>
                  <a:ext uri="{FF2B5EF4-FFF2-40B4-BE49-F238E27FC236}">
                    <a16:creationId xmlns:a16="http://schemas.microsoft.com/office/drawing/2014/main" id="{A7348EEF-CF02-D632-FE42-40E31DA5D58F}"/>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1438AADE-B944-5B7D-E73B-4D48CC0D9F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7198" y="2465705"/>
            <a:ext cx="5228802" cy="3921602"/>
          </a:xfrm>
        </p:spPr>
      </p:pic>
      <p:pic>
        <p:nvPicPr>
          <p:cNvPr id="7" name="Picture 6">
            <a:extLst>
              <a:ext uri="{FF2B5EF4-FFF2-40B4-BE49-F238E27FC236}">
                <a16:creationId xmlns:a16="http://schemas.microsoft.com/office/drawing/2014/main" id="{33553F69-D51D-800B-9F3A-320E2377C0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441" y="2465704"/>
            <a:ext cx="5228802" cy="392160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1609EB-3099-64E2-32B4-818E83D0F9F6}"/>
                  </a:ext>
                </a:extLst>
              </p:cNvPr>
              <p:cNvSpPr txBox="1"/>
              <p:nvPr/>
            </p:nvSpPr>
            <p:spPr>
              <a:xfrm>
                <a:off x="4059705" y="2234872"/>
                <a:ext cx="4072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𝒌</m:t>
                          </m:r>
                        </m:e>
                        <m:sub>
                          <m:r>
                            <a:rPr lang="en-US" sz="2400" b="1" i="1" smtClean="0">
                              <a:latin typeface="Cambria Math" panose="02040503050406030204" pitchFamily="18" charset="0"/>
                            </a:rPr>
                            <m:t>𝒙</m:t>
                          </m:r>
                        </m:sub>
                      </m:sSub>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𝟔</m:t>
                      </m:r>
                      <m:r>
                        <a:rPr lang="en-US" sz="2400" b="1" i="1" smtClean="0">
                          <a:latin typeface="Cambria Math" panose="02040503050406030204" pitchFamily="18" charset="0"/>
                        </a:rPr>
                        <m:t> </m:t>
                      </m:r>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 </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𝜸</m:t>
                              </m:r>
                            </m:e>
                          </m:acc>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𝟔</m:t>
                          </m:r>
                          <m:r>
                            <a:rPr lang="en-US" sz="2400" b="1" i="1" smtClean="0">
                              <a:latin typeface="Cambria Math" panose="02040503050406030204" pitchFamily="18" charset="0"/>
                            </a:rPr>
                            <m:t> </m:t>
                          </m:r>
                        </m:e>
                      </m:d>
                      <m:r>
                        <a:rPr lang="en-US" sz="2400" b="1" i="1" smtClean="0">
                          <a:latin typeface="Cambria Math" panose="02040503050406030204" pitchFamily="18" charset="0"/>
                        </a:rPr>
                        <m:t> </m:t>
                      </m:r>
                      <m:r>
                        <a:rPr lang="en-US" sz="2400" b="1" i="1" smtClean="0">
                          <a:latin typeface="Cambria Math" panose="02040503050406030204" pitchFamily="18" charset="0"/>
                        </a:rPr>
                        <m:t>𝒂</m:t>
                      </m:r>
                      <m:r>
                        <a:rPr lang="en-US" sz="2400" b="1" i="1" smtClean="0">
                          <a:latin typeface="Cambria Math" panose="02040503050406030204" pitchFamily="18" charset="0"/>
                        </a:rPr>
                        <m:t>=</m:t>
                      </m:r>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𝟎</m:t>
                      </m:r>
                    </m:oMath>
                  </m:oMathPara>
                </a14:m>
                <a:endParaRPr lang="en-US" sz="2400" b="1" dirty="0"/>
              </a:p>
            </p:txBody>
          </p:sp>
        </mc:Choice>
        <mc:Fallback xmlns="">
          <p:sp>
            <p:nvSpPr>
              <p:cNvPr id="8" name="TextBox 7">
                <a:extLst>
                  <a:ext uri="{FF2B5EF4-FFF2-40B4-BE49-F238E27FC236}">
                    <a16:creationId xmlns:a16="http://schemas.microsoft.com/office/drawing/2014/main" id="{331609EB-3099-64E2-32B4-818E83D0F9F6}"/>
                  </a:ext>
                </a:extLst>
              </p:cNvPr>
              <p:cNvSpPr txBox="1">
                <a:spLocks noRot="1" noChangeAspect="1" noMove="1" noResize="1" noEditPoints="1" noAdjustHandles="1" noChangeArrowheads="1" noChangeShapeType="1" noTextEdit="1"/>
              </p:cNvSpPr>
              <p:nvPr/>
            </p:nvSpPr>
            <p:spPr>
              <a:xfrm>
                <a:off x="4059705" y="2234872"/>
                <a:ext cx="4072590" cy="461665"/>
              </a:xfrm>
              <a:prstGeom prst="rect">
                <a:avLst/>
              </a:prstGeom>
              <a:blipFill>
                <a:blip r:embed="rId5"/>
                <a:stretch>
                  <a:fillRect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D4C461-B506-DE70-82DE-254F9075D21E}"/>
                  </a:ext>
                </a:extLst>
              </p:cNvPr>
              <p:cNvSpPr txBox="1"/>
              <p:nvPr/>
            </p:nvSpPr>
            <p:spPr>
              <a:xfrm>
                <a:off x="3037342" y="6454328"/>
                <a:ext cx="8885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r>
                        <a:rPr lang="en-US" b="0" i="1" smtClean="0">
                          <a:latin typeface="Cambria Math" panose="02040503050406030204" pitchFamily="18" charset="0"/>
                        </a:rPr>
                        <m:t>=0.0</m:t>
                      </m:r>
                    </m:oMath>
                  </m:oMathPara>
                </a14:m>
                <a:endParaRPr lang="en-US" dirty="0"/>
              </a:p>
            </p:txBody>
          </p:sp>
        </mc:Choice>
        <mc:Fallback xmlns="">
          <p:sp>
            <p:nvSpPr>
              <p:cNvPr id="9" name="TextBox 8">
                <a:extLst>
                  <a:ext uri="{FF2B5EF4-FFF2-40B4-BE49-F238E27FC236}">
                    <a16:creationId xmlns:a16="http://schemas.microsoft.com/office/drawing/2014/main" id="{0BD4C461-B506-DE70-82DE-254F9075D21E}"/>
                  </a:ext>
                </a:extLst>
              </p:cNvPr>
              <p:cNvSpPr txBox="1">
                <a:spLocks noRot="1" noChangeAspect="1" noMove="1" noResize="1" noEditPoints="1" noAdjustHandles="1" noChangeArrowheads="1" noChangeShapeType="1" noTextEdit="1"/>
              </p:cNvSpPr>
              <p:nvPr/>
            </p:nvSpPr>
            <p:spPr>
              <a:xfrm>
                <a:off x="3037342" y="6454328"/>
                <a:ext cx="888513" cy="276999"/>
              </a:xfrm>
              <a:prstGeom prst="rect">
                <a:avLst/>
              </a:prstGeom>
              <a:blipFill>
                <a:blip r:embed="rId6"/>
                <a:stretch>
                  <a:fillRect l="-6164" r="-616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C665341-CB76-F58A-DA69-DA00A0E43B4C}"/>
                  </a:ext>
                </a:extLst>
              </p:cNvPr>
              <p:cNvSpPr txBox="1"/>
              <p:nvPr/>
            </p:nvSpPr>
            <p:spPr>
              <a:xfrm>
                <a:off x="8357585" y="6458513"/>
                <a:ext cx="8885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r>
                        <a:rPr lang="en-US" b="0" i="1" smtClean="0">
                          <a:latin typeface="Cambria Math" panose="02040503050406030204" pitchFamily="18" charset="0"/>
                        </a:rPr>
                        <m:t>=0.1</m:t>
                      </m:r>
                    </m:oMath>
                  </m:oMathPara>
                </a14:m>
                <a:endParaRPr lang="en-US" dirty="0"/>
              </a:p>
            </p:txBody>
          </p:sp>
        </mc:Choice>
        <mc:Fallback xmlns="">
          <p:sp>
            <p:nvSpPr>
              <p:cNvPr id="10" name="TextBox 9">
                <a:extLst>
                  <a:ext uri="{FF2B5EF4-FFF2-40B4-BE49-F238E27FC236}">
                    <a16:creationId xmlns:a16="http://schemas.microsoft.com/office/drawing/2014/main" id="{4C665341-CB76-F58A-DA69-DA00A0E43B4C}"/>
                  </a:ext>
                </a:extLst>
              </p:cNvPr>
              <p:cNvSpPr txBox="1">
                <a:spLocks noRot="1" noChangeAspect="1" noMove="1" noResize="1" noEditPoints="1" noAdjustHandles="1" noChangeArrowheads="1" noChangeShapeType="1" noTextEdit="1"/>
              </p:cNvSpPr>
              <p:nvPr/>
            </p:nvSpPr>
            <p:spPr>
              <a:xfrm>
                <a:off x="8357585" y="6458513"/>
                <a:ext cx="888513" cy="276999"/>
              </a:xfrm>
              <a:prstGeom prst="rect">
                <a:avLst/>
              </a:prstGeom>
              <a:blipFill>
                <a:blip r:embed="rId7"/>
                <a:stretch>
                  <a:fillRect l="-6164" r="-5479"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FA8068-3E26-0D25-1E11-86F5C7CFAF6E}"/>
                  </a:ext>
                </a:extLst>
              </p:cNvPr>
              <p:cNvSpPr txBox="1"/>
              <p:nvPr/>
            </p:nvSpPr>
            <p:spPr>
              <a:xfrm>
                <a:off x="1539918" y="1504274"/>
                <a:ext cx="9295045" cy="506870"/>
              </a:xfrm>
              <a:prstGeom prst="rect">
                <a:avLst/>
              </a:prstGeom>
              <a:noFill/>
            </p:spPr>
            <p:txBody>
              <a:bodyPr wrap="none" rtlCol="0">
                <a:spAutoFit/>
              </a:bodyPr>
              <a:lstStyle/>
              <a:p>
                <a:r>
                  <a:rPr lang="en-US" dirty="0"/>
                  <a:t>Recall: Perturbation is of the form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e>
                        </m:d>
                      </m:e>
                    </m:d>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𝑡</m:t>
                        </m:r>
                        <m:r>
                          <a:rPr lang="en-US" b="0" i="1" smtClean="0">
                            <a:latin typeface="Cambria Math" panose="02040503050406030204" pitchFamily="18" charset="0"/>
                          </a:rPr>
                          <m:t>)</m:t>
                        </m:r>
                      </m:e>
                    </m:func>
                  </m:oMath>
                </a14:m>
                <a:endParaRPr lang="en-US" dirty="0"/>
              </a:p>
            </p:txBody>
          </p:sp>
        </mc:Choice>
        <mc:Fallback xmlns="">
          <p:sp>
            <p:nvSpPr>
              <p:cNvPr id="3" name="TextBox 2">
                <a:extLst>
                  <a:ext uri="{FF2B5EF4-FFF2-40B4-BE49-F238E27FC236}">
                    <a16:creationId xmlns:a16="http://schemas.microsoft.com/office/drawing/2014/main" id="{65FA8068-3E26-0D25-1E11-86F5C7CFAF6E}"/>
                  </a:ext>
                </a:extLst>
              </p:cNvPr>
              <p:cNvSpPr txBox="1">
                <a:spLocks noRot="1" noChangeAspect="1" noMove="1" noResize="1" noEditPoints="1" noAdjustHandles="1" noChangeArrowheads="1" noChangeShapeType="1" noTextEdit="1"/>
              </p:cNvSpPr>
              <p:nvPr/>
            </p:nvSpPr>
            <p:spPr>
              <a:xfrm>
                <a:off x="1539918" y="1504274"/>
                <a:ext cx="9295045" cy="506870"/>
              </a:xfrm>
              <a:prstGeom prst="rect">
                <a:avLst/>
              </a:prstGeom>
              <a:blipFill>
                <a:blip r:embed="rId8"/>
                <a:stretch>
                  <a:fillRect l="-591" t="-2410" b="-6024"/>
                </a:stretch>
              </a:blipFill>
            </p:spPr>
            <p:txBody>
              <a:bodyPr/>
              <a:lstStyle/>
              <a:p>
                <a:r>
                  <a:rPr lang="en-US">
                    <a:noFill/>
                  </a:rPr>
                  <a:t> </a:t>
                </a:r>
              </a:p>
            </p:txBody>
          </p:sp>
        </mc:Fallback>
      </mc:AlternateContent>
    </p:spTree>
    <p:extLst>
      <p:ext uri="{BB962C8B-B14F-4D97-AF65-F5344CB8AC3E}">
        <p14:creationId xmlns:p14="http://schemas.microsoft.com/office/powerpoint/2010/main" val="1943286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15C8AF7-831B-282E-49F3-94AE4BFB6CF3}"/>
                  </a:ext>
                </a:extLst>
              </p:cNvPr>
              <p:cNvSpPr>
                <a:spLocks noGrp="1"/>
              </p:cNvSpPr>
              <p:nvPr>
                <p:ph type="title"/>
              </p:nvPr>
            </p:nvSpPr>
            <p:spPr/>
            <p:txBody>
              <a:bodyPr/>
              <a:lstStyle/>
              <a:p>
                <a:r>
                  <a:rPr lang="en-US" dirty="0"/>
                  <a:t>A Full 3D Calculation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r>
                      <a:rPr lang="en-US" b="0" i="1" smtClean="0">
                        <a:latin typeface="Cambria Math" panose="02040503050406030204" pitchFamily="18" charset="0"/>
                      </a:rPr>
                      <m:t>=0</m:t>
                    </m:r>
                  </m:oMath>
                </a14:m>
                <a:endParaRPr lang="en-US" dirty="0"/>
              </a:p>
            </p:txBody>
          </p:sp>
        </mc:Choice>
        <mc:Fallback xmlns="">
          <p:sp>
            <p:nvSpPr>
              <p:cNvPr id="2" name="Title 1">
                <a:extLst>
                  <a:ext uri="{FF2B5EF4-FFF2-40B4-BE49-F238E27FC236}">
                    <a16:creationId xmlns:a16="http://schemas.microsoft.com/office/drawing/2014/main" id="{F15C8AF7-831B-282E-49F3-94AE4BFB6CF3}"/>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B48546AD-112B-12E2-7731-FA7A394CDFB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1450" y="2604544"/>
            <a:ext cx="3143205" cy="2538956"/>
          </a:xfrm>
        </p:spPr>
      </p:pic>
      <p:pic>
        <p:nvPicPr>
          <p:cNvPr id="7" name="Picture 6">
            <a:extLst>
              <a:ext uri="{FF2B5EF4-FFF2-40B4-BE49-F238E27FC236}">
                <a16:creationId xmlns:a16="http://schemas.microsoft.com/office/drawing/2014/main" id="{3F934438-2F72-9023-B629-6B398E5DD1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3390" y="2113054"/>
            <a:ext cx="4560848" cy="3716246"/>
          </a:xfrm>
          <a:prstGeom prst="rect">
            <a:avLst/>
          </a:prstGeom>
        </p:spPr>
      </p:pic>
      <p:sp>
        <p:nvSpPr>
          <p:cNvPr id="12" name="TextBox 11">
            <a:extLst>
              <a:ext uri="{FF2B5EF4-FFF2-40B4-BE49-F238E27FC236}">
                <a16:creationId xmlns:a16="http://schemas.microsoft.com/office/drawing/2014/main" id="{43EC1DE3-0251-F6A2-1E57-7E744168C9FD}"/>
              </a:ext>
            </a:extLst>
          </p:cNvPr>
          <p:cNvSpPr txBox="1"/>
          <p:nvPr/>
        </p:nvSpPr>
        <p:spPr>
          <a:xfrm>
            <a:off x="2490077" y="5952888"/>
            <a:ext cx="7211846" cy="461665"/>
          </a:xfrm>
          <a:prstGeom prst="rect">
            <a:avLst/>
          </a:prstGeom>
          <a:noFill/>
        </p:spPr>
        <p:txBody>
          <a:bodyPr wrap="none" rtlCol="0">
            <a:spAutoFit/>
          </a:bodyPr>
          <a:lstStyle/>
          <a:p>
            <a:r>
              <a:rPr lang="en-US" sz="2400" i="1" dirty="0"/>
              <a:t>Imposing shear destabilizes the system, in contrast to 2D</a:t>
            </a:r>
          </a:p>
        </p:txBody>
      </p:sp>
      <p:pic>
        <p:nvPicPr>
          <p:cNvPr id="4" name="Picture 3">
            <a:extLst>
              <a:ext uri="{FF2B5EF4-FFF2-40B4-BE49-F238E27FC236}">
                <a16:creationId xmlns:a16="http://schemas.microsoft.com/office/drawing/2014/main" id="{DA149690-8C81-A549-D31E-153C2C5A2D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4238" y="2113054"/>
            <a:ext cx="4182378" cy="3666524"/>
          </a:xfrm>
          <a:prstGeom prst="rect">
            <a:avLst/>
          </a:prstGeom>
        </p:spPr>
      </p:pic>
    </p:spTree>
    <p:extLst>
      <p:ext uri="{BB962C8B-B14F-4D97-AF65-F5344CB8AC3E}">
        <p14:creationId xmlns:p14="http://schemas.microsoft.com/office/powerpoint/2010/main" val="38056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50E191A-53E7-0BCE-DBCA-41FB0274F9E7}"/>
                  </a:ext>
                </a:extLst>
              </p:cNvPr>
              <p:cNvSpPr>
                <a:spLocks noGrp="1"/>
              </p:cNvSpPr>
              <p:nvPr>
                <p:ph type="title"/>
              </p:nvPr>
            </p:nvSpPr>
            <p:spPr/>
            <p:txBody>
              <a:bodyPr/>
              <a:lstStyle/>
              <a:p>
                <a:r>
                  <a:rPr lang="en-US" dirty="0"/>
                  <a:t>Increasing the correlation length </a:t>
                </a:r>
                <a14:m>
                  <m:oMath xmlns:m="http://schemas.openxmlformats.org/officeDocument/2006/math">
                    <m:r>
                      <a:rPr lang="en-US" b="0" i="1" smtClean="0">
                        <a:latin typeface="Cambria Math" panose="02040503050406030204" pitchFamily="18" charset="0"/>
                      </a:rPr>
                      <m:t>𝑙</m:t>
                    </m:r>
                  </m:oMath>
                </a14:m>
                <a:r>
                  <a:rPr lang="en-US" dirty="0"/>
                  <a:t> stabilizes system</a:t>
                </a:r>
              </a:p>
            </p:txBody>
          </p:sp>
        </mc:Choice>
        <mc:Fallback xmlns="">
          <p:sp>
            <p:nvSpPr>
              <p:cNvPr id="2" name="Title 1">
                <a:extLst>
                  <a:ext uri="{FF2B5EF4-FFF2-40B4-BE49-F238E27FC236}">
                    <a16:creationId xmlns:a16="http://schemas.microsoft.com/office/drawing/2014/main" id="{150E191A-53E7-0BCE-DBCA-41FB0274F9E7}"/>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B914BC2-A1D2-0848-7DBE-DA8ADC8A6E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2208" y="1827793"/>
            <a:ext cx="5078075" cy="4087230"/>
          </a:xfrm>
        </p:spPr>
      </p:pic>
      <p:pic>
        <p:nvPicPr>
          <p:cNvPr id="7" name="Picture 6">
            <a:extLst>
              <a:ext uri="{FF2B5EF4-FFF2-40B4-BE49-F238E27FC236}">
                <a16:creationId xmlns:a16="http://schemas.microsoft.com/office/drawing/2014/main" id="{91352C9D-FA90-9010-CB30-151184AB3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827793"/>
            <a:ext cx="5078075" cy="408723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D129E3-FD02-9109-2289-53BCAEDD51EB}"/>
                  </a:ext>
                </a:extLst>
              </p:cNvPr>
              <p:cNvSpPr txBox="1"/>
              <p:nvPr/>
            </p:nvSpPr>
            <p:spPr>
              <a:xfrm>
                <a:off x="3053443" y="5915024"/>
                <a:ext cx="1309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2</m:t>
                          </m:r>
                        </m:sup>
                      </m:sSup>
                      <m:r>
                        <a:rPr lang="en-US" b="0" i="1" smtClean="0">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68D129E3-FD02-9109-2289-53BCAEDD51EB}"/>
                  </a:ext>
                </a:extLst>
              </p:cNvPr>
              <p:cNvSpPr txBox="1">
                <a:spLocks noRot="1" noChangeAspect="1" noMove="1" noResize="1" noEditPoints="1" noAdjustHandles="1" noChangeArrowheads="1" noChangeShapeType="1" noTextEdit="1"/>
              </p:cNvSpPr>
              <p:nvPr/>
            </p:nvSpPr>
            <p:spPr>
              <a:xfrm>
                <a:off x="3053443" y="5915024"/>
                <a:ext cx="1309141"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05816F3-5F13-9405-E093-6C2B9D199684}"/>
                  </a:ext>
                </a:extLst>
              </p:cNvPr>
              <p:cNvSpPr txBox="1"/>
              <p:nvPr/>
            </p:nvSpPr>
            <p:spPr>
              <a:xfrm>
                <a:off x="8226878" y="5915023"/>
                <a:ext cx="1613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2</m:t>
                          </m:r>
                        </m:sup>
                      </m:sSup>
                      <m:r>
                        <a:rPr lang="en-US" b="0" i="1" smtClean="0">
                          <a:latin typeface="Cambria Math" panose="02040503050406030204" pitchFamily="18" charset="0"/>
                        </a:rPr>
                        <m:t>=0.01</m:t>
                      </m:r>
                    </m:oMath>
                  </m:oMathPara>
                </a14:m>
                <a:endParaRPr lang="en-US" dirty="0"/>
              </a:p>
            </p:txBody>
          </p:sp>
        </mc:Choice>
        <mc:Fallback xmlns="">
          <p:sp>
            <p:nvSpPr>
              <p:cNvPr id="9" name="TextBox 8">
                <a:extLst>
                  <a:ext uri="{FF2B5EF4-FFF2-40B4-BE49-F238E27FC236}">
                    <a16:creationId xmlns:a16="http://schemas.microsoft.com/office/drawing/2014/main" id="{405816F3-5F13-9405-E093-6C2B9D199684}"/>
                  </a:ext>
                </a:extLst>
              </p:cNvPr>
              <p:cNvSpPr txBox="1">
                <a:spLocks noRot="1" noChangeAspect="1" noMove="1" noResize="1" noEditPoints="1" noAdjustHandles="1" noChangeArrowheads="1" noChangeShapeType="1" noTextEdit="1"/>
              </p:cNvSpPr>
              <p:nvPr/>
            </p:nvSpPr>
            <p:spPr>
              <a:xfrm>
                <a:off x="8226878" y="5915023"/>
                <a:ext cx="1613711" cy="369332"/>
              </a:xfrm>
              <a:prstGeom prst="rect">
                <a:avLst/>
              </a:prstGeom>
              <a:blipFill>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928778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73CF9F0-EAA3-CEBA-8E16-0A72C9C6983F}"/>
                  </a:ext>
                </a:extLst>
              </p:cNvPr>
              <p:cNvSpPr>
                <a:spLocks noGrp="1"/>
              </p:cNvSpPr>
              <p:nvPr>
                <p:ph type="title"/>
              </p:nvPr>
            </p:nvSpPr>
            <p:spPr/>
            <p:txBody>
              <a:bodyPr/>
              <a:lstStyle/>
              <a:p>
                <a:r>
                  <a:rPr lang="en-US" dirty="0"/>
                  <a:t>New comparison using appropriate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773CF9F0-EAA3-CEBA-8E16-0A72C9C6983F}"/>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5D63D210-BC64-E8DF-3AAD-373C0F18B92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90688"/>
            <a:ext cx="5626395" cy="4641268"/>
          </a:xfrm>
        </p:spPr>
      </p:pic>
      <p:sp>
        <p:nvSpPr>
          <p:cNvPr id="6" name="TextBox 5">
            <a:extLst>
              <a:ext uri="{FF2B5EF4-FFF2-40B4-BE49-F238E27FC236}">
                <a16:creationId xmlns:a16="http://schemas.microsoft.com/office/drawing/2014/main" id="{68AD658A-BA86-0140-B6B6-F5EA9EC1CC39}"/>
              </a:ext>
            </a:extLst>
          </p:cNvPr>
          <p:cNvSpPr txBox="1"/>
          <p:nvPr/>
        </p:nvSpPr>
        <p:spPr>
          <a:xfrm>
            <a:off x="6952806" y="2951946"/>
            <a:ext cx="391278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Note the disagreement at small shear values</a:t>
            </a:r>
          </a:p>
        </p:txBody>
      </p:sp>
    </p:spTree>
    <p:extLst>
      <p:ext uri="{BB962C8B-B14F-4D97-AF65-F5344CB8AC3E}">
        <p14:creationId xmlns:p14="http://schemas.microsoft.com/office/powerpoint/2010/main" val="292915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A67D-F15F-52AE-E816-5B93092BE99C}"/>
              </a:ext>
            </a:extLst>
          </p:cNvPr>
          <p:cNvSpPr>
            <a:spLocks noGrp="1"/>
          </p:cNvSpPr>
          <p:nvPr>
            <p:ph type="title"/>
          </p:nvPr>
        </p:nvSpPr>
        <p:spPr/>
        <p:txBody>
          <a:bodyPr/>
          <a:lstStyle/>
          <a:p>
            <a:r>
              <a:rPr lang="en-US" dirty="0"/>
              <a:t>Discrepancy Between Computational and Analytic Results</a:t>
            </a:r>
          </a:p>
        </p:txBody>
      </p:sp>
      <p:pic>
        <p:nvPicPr>
          <p:cNvPr id="5" name="Content Placeholder 4">
            <a:extLst>
              <a:ext uri="{FF2B5EF4-FFF2-40B4-BE49-F238E27FC236}">
                <a16:creationId xmlns:a16="http://schemas.microsoft.com/office/drawing/2014/main" id="{1B29C646-84FD-210F-A263-8B71D9688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57875"/>
            <a:ext cx="4432488" cy="3785700"/>
          </a:xfrm>
        </p:spPr>
      </p:pic>
      <p:pic>
        <p:nvPicPr>
          <p:cNvPr id="7" name="Picture 6">
            <a:extLst>
              <a:ext uri="{FF2B5EF4-FFF2-40B4-BE49-F238E27FC236}">
                <a16:creationId xmlns:a16="http://schemas.microsoft.com/office/drawing/2014/main" id="{674E5F14-EE6C-1E7C-A6AA-95A4DF15B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4838342" cy="4461850"/>
          </a:xfrm>
          <a:prstGeom prst="rect">
            <a:avLst/>
          </a:prstGeom>
        </p:spPr>
      </p:pic>
      <p:sp>
        <p:nvSpPr>
          <p:cNvPr id="8" name="TextBox 7">
            <a:extLst>
              <a:ext uri="{FF2B5EF4-FFF2-40B4-BE49-F238E27FC236}">
                <a16:creationId xmlns:a16="http://schemas.microsoft.com/office/drawing/2014/main" id="{02DEB6D7-2BF5-8FFD-6191-D8B2BA929BDC}"/>
              </a:ext>
            </a:extLst>
          </p:cNvPr>
          <p:cNvSpPr txBox="1"/>
          <p:nvPr/>
        </p:nvSpPr>
        <p:spPr>
          <a:xfrm>
            <a:off x="1612446" y="6010762"/>
            <a:ext cx="9051837" cy="646331"/>
          </a:xfrm>
          <a:prstGeom prst="rect">
            <a:avLst/>
          </a:prstGeom>
          <a:noFill/>
        </p:spPr>
        <p:txBody>
          <a:bodyPr wrap="none" rtlCol="0">
            <a:spAutoFit/>
          </a:bodyPr>
          <a:lstStyle/>
          <a:p>
            <a:r>
              <a:rPr lang="en-US" dirty="0"/>
              <a:t>1. Numerical difference – reasonable</a:t>
            </a:r>
          </a:p>
          <a:p>
            <a:r>
              <a:rPr lang="en-US" dirty="0"/>
              <a:t>2. Qualitative difference, analytic result predicts asymptote for both extensile and contractile</a:t>
            </a:r>
          </a:p>
        </p:txBody>
      </p:sp>
    </p:spTree>
    <p:extLst>
      <p:ext uri="{BB962C8B-B14F-4D97-AF65-F5344CB8AC3E}">
        <p14:creationId xmlns:p14="http://schemas.microsoft.com/office/powerpoint/2010/main" val="424839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DFB3-CFA7-C1A2-3188-F55144C483AF}"/>
              </a:ext>
            </a:extLst>
          </p:cNvPr>
          <p:cNvSpPr>
            <a:spLocks noGrp="1"/>
          </p:cNvSpPr>
          <p:nvPr>
            <p:ph type="title"/>
          </p:nvPr>
        </p:nvSpPr>
        <p:spPr/>
        <p:txBody>
          <a:bodyPr/>
          <a:lstStyle/>
          <a:p>
            <a:r>
              <a:rPr lang="en-US" dirty="0"/>
              <a:t>Comparison of Three Computational Approaches</a:t>
            </a:r>
          </a:p>
        </p:txBody>
      </p:sp>
      <mc:AlternateContent xmlns:mc="http://schemas.openxmlformats.org/markup-compatibility/2006" xmlns:a14="http://schemas.microsoft.com/office/drawing/2010/main">
        <mc:Choice Requires="a14">
          <p:graphicFrame>
            <p:nvGraphicFramePr>
              <p:cNvPr id="10" name="Content Placeholder 9">
                <a:extLst>
                  <a:ext uri="{FF2B5EF4-FFF2-40B4-BE49-F238E27FC236}">
                    <a16:creationId xmlns:a16="http://schemas.microsoft.com/office/drawing/2014/main" id="{EA38E99C-A7F4-A997-D1E8-DF37598572A9}"/>
                  </a:ext>
                </a:extLst>
              </p:cNvPr>
              <p:cNvGraphicFramePr>
                <a:graphicFrameLocks noGrp="1"/>
              </p:cNvGraphicFramePr>
              <p:nvPr>
                <p:ph idx="1"/>
                <p:extLst>
                  <p:ext uri="{D42A27DB-BD31-4B8C-83A1-F6EECF244321}">
                    <p14:modId xmlns:p14="http://schemas.microsoft.com/office/powerpoint/2010/main" val="159168546"/>
                  </p:ext>
                </p:extLst>
              </p:nvPr>
            </p:nvGraphicFramePr>
            <p:xfrm>
              <a:off x="389164" y="567418"/>
              <a:ext cx="11644993"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0" name="Content Placeholder 9">
                <a:extLst>
                  <a:ext uri="{FF2B5EF4-FFF2-40B4-BE49-F238E27FC236}">
                    <a16:creationId xmlns:a16="http://schemas.microsoft.com/office/drawing/2014/main" id="{EA38E99C-A7F4-A997-D1E8-DF37598572A9}"/>
                  </a:ext>
                </a:extLst>
              </p:cNvPr>
              <p:cNvGraphicFramePr>
                <a:graphicFrameLocks noGrp="1"/>
              </p:cNvGraphicFramePr>
              <p:nvPr>
                <p:ph idx="1"/>
                <p:extLst>
                  <p:ext uri="{D42A27DB-BD31-4B8C-83A1-F6EECF244321}">
                    <p14:modId xmlns:p14="http://schemas.microsoft.com/office/powerpoint/2010/main" val="159168546"/>
                  </p:ext>
                </p:extLst>
              </p:nvPr>
            </p:nvGraphicFramePr>
            <p:xfrm>
              <a:off x="389164" y="567418"/>
              <a:ext cx="11644993"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1" name="TextBox 10">
            <a:extLst>
              <a:ext uri="{FF2B5EF4-FFF2-40B4-BE49-F238E27FC236}">
                <a16:creationId xmlns:a16="http://schemas.microsoft.com/office/drawing/2014/main" id="{AFCBED24-1130-2E87-7515-81CF889B7ED4}"/>
              </a:ext>
            </a:extLst>
          </p:cNvPr>
          <p:cNvSpPr txBox="1"/>
          <p:nvPr/>
        </p:nvSpPr>
        <p:spPr>
          <a:xfrm>
            <a:off x="5335361" y="6308209"/>
            <a:ext cx="1131528" cy="369332"/>
          </a:xfrm>
          <a:prstGeom prst="rect">
            <a:avLst/>
          </a:prstGeom>
          <a:noFill/>
        </p:spPr>
        <p:txBody>
          <a:bodyPr wrap="none" rtlCol="0">
            <a:spAutoFit/>
          </a:bodyPr>
          <a:lstStyle/>
          <a:p>
            <a:r>
              <a:rPr lang="en-US" dirty="0"/>
              <a:t>Looks fine</a:t>
            </a:r>
          </a:p>
        </p:txBody>
      </p:sp>
    </p:spTree>
    <p:extLst>
      <p:ext uri="{BB962C8B-B14F-4D97-AF65-F5344CB8AC3E}">
        <p14:creationId xmlns:p14="http://schemas.microsoft.com/office/powerpoint/2010/main" val="1634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79C3-54AD-35BC-25F3-DB8E8EB576F5}"/>
              </a:ext>
            </a:extLst>
          </p:cNvPr>
          <p:cNvSpPr>
            <a:spLocks noGrp="1"/>
          </p:cNvSpPr>
          <p:nvPr>
            <p:ph type="title"/>
          </p:nvPr>
        </p:nvSpPr>
        <p:spPr/>
        <p:txBody>
          <a:bodyPr/>
          <a:lstStyle/>
          <a:p>
            <a:r>
              <a:rPr lang="en-US" dirty="0"/>
              <a:t>Asymptote in Contractile Case</a:t>
            </a:r>
          </a:p>
        </p:txBody>
      </p:sp>
      <p:pic>
        <p:nvPicPr>
          <p:cNvPr id="5" name="Content Placeholder 4">
            <a:extLst>
              <a:ext uri="{FF2B5EF4-FFF2-40B4-BE49-F238E27FC236}">
                <a16:creationId xmlns:a16="http://schemas.microsoft.com/office/drawing/2014/main" id="{CA8073CB-37FF-1A87-9FE6-56D359F0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801" y="1533879"/>
            <a:ext cx="6048868" cy="4793442"/>
          </a:xfrm>
        </p:spPr>
      </p:pic>
      <p:sp>
        <p:nvSpPr>
          <p:cNvPr id="6" name="TextBox 5">
            <a:extLst>
              <a:ext uri="{FF2B5EF4-FFF2-40B4-BE49-F238E27FC236}">
                <a16:creationId xmlns:a16="http://schemas.microsoft.com/office/drawing/2014/main" id="{B27F23AB-E805-3F9C-DCFE-7F39014E2D2E}"/>
              </a:ext>
            </a:extLst>
          </p:cNvPr>
          <p:cNvSpPr txBox="1"/>
          <p:nvPr/>
        </p:nvSpPr>
        <p:spPr>
          <a:xfrm>
            <a:off x="8474530" y="3139168"/>
            <a:ext cx="2434318" cy="923330"/>
          </a:xfrm>
          <a:prstGeom prst="rect">
            <a:avLst/>
          </a:prstGeom>
          <a:noFill/>
        </p:spPr>
        <p:txBody>
          <a:bodyPr wrap="square" rtlCol="0">
            <a:spAutoFit/>
          </a:bodyPr>
          <a:lstStyle/>
          <a:p>
            <a:r>
              <a:rPr lang="en-US" dirty="0"/>
              <a:t>Does asymptotic behavior at finite shear make sense?</a:t>
            </a:r>
          </a:p>
        </p:txBody>
      </p:sp>
    </p:spTree>
    <p:extLst>
      <p:ext uri="{BB962C8B-B14F-4D97-AF65-F5344CB8AC3E}">
        <p14:creationId xmlns:p14="http://schemas.microsoft.com/office/powerpoint/2010/main" val="192427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42CC-1E67-CDBA-D1B5-64238F13B018}"/>
              </a:ext>
            </a:extLst>
          </p:cNvPr>
          <p:cNvSpPr>
            <a:spLocks noGrp="1"/>
          </p:cNvSpPr>
          <p:nvPr>
            <p:ph type="title"/>
          </p:nvPr>
        </p:nvSpPr>
        <p:spPr/>
        <p:txBody>
          <a:bodyPr/>
          <a:lstStyle/>
          <a:p>
            <a:r>
              <a:rPr lang="en-US" dirty="0"/>
              <a:t>Analytic Approach</a:t>
            </a:r>
            <a:endParaRPr lang="en-US" dirty="0">
              <a:cs typeface="Calibri 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C4679C-5E61-C678-1CB2-46BC192BEA1C}"/>
                  </a:ext>
                </a:extLst>
              </p:cNvPr>
              <p:cNvSpPr>
                <a:spLocks noGrp="1"/>
              </p:cNvSpPr>
              <p:nvPr>
                <p:ph idx="1"/>
              </p:nvPr>
            </p:nvSpPr>
            <p:spPr/>
            <p:txBody>
              <a:bodyPr/>
              <a:lstStyle/>
              <a:p>
                <a:pPr marL="0" indent="0">
                  <a:buNone/>
                </a:pPr>
                <a:r>
                  <a:rPr lang="en-US" dirty="0"/>
                  <a:t>If we set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r>
                  <a:rPr lang="en-US" b="0" i="1" dirty="0">
                    <a:latin typeface="Cambria Math" panose="02040503050406030204" pitchFamily="18" charset="0"/>
                  </a:rPr>
                  <a:t> </a:t>
                </a:r>
                <a:r>
                  <a:rPr lang="en-US" dirty="0"/>
                  <a:t>and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=0</m:t>
                    </m:r>
                  </m:oMath>
                </a14:m>
                <a:r>
                  <a:rPr lang="en-US" dirty="0"/>
                  <a:t>, we get these equations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EC4679C-5E61-C678-1CB2-46BC192BEA1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160A5C0-F219-CDEC-4B3B-8EDAB2788444}"/>
              </a:ext>
            </a:extLst>
          </p:cNvPr>
          <p:cNvPicPr>
            <a:picLocks noChangeAspect="1"/>
          </p:cNvPicPr>
          <p:nvPr/>
        </p:nvPicPr>
        <p:blipFill>
          <a:blip r:embed="rId3"/>
          <a:stretch>
            <a:fillRect/>
          </a:stretch>
        </p:blipFill>
        <p:spPr>
          <a:xfrm>
            <a:off x="3488326" y="2460558"/>
            <a:ext cx="4561659" cy="3296799"/>
          </a:xfrm>
          <a:prstGeom prst="rect">
            <a:avLst/>
          </a:prstGeom>
        </p:spPr>
      </p:pic>
    </p:spTree>
    <p:extLst>
      <p:ext uri="{BB962C8B-B14F-4D97-AF65-F5344CB8AC3E}">
        <p14:creationId xmlns:p14="http://schemas.microsoft.com/office/powerpoint/2010/main" val="368021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308-7841-0001-1F60-B6038D3008AE}"/>
              </a:ext>
            </a:extLst>
          </p:cNvPr>
          <p:cNvSpPr>
            <a:spLocks noGrp="1"/>
          </p:cNvSpPr>
          <p:nvPr>
            <p:ph type="title"/>
          </p:nvPr>
        </p:nvSpPr>
        <p:spPr/>
        <p:txBody>
          <a:bodyPr/>
          <a:lstStyle/>
          <a:p>
            <a:r>
              <a:rPr lang="en-US" dirty="0"/>
              <a:t>Analytic Approach Cont.</a:t>
            </a:r>
          </a:p>
        </p:txBody>
      </p:sp>
      <p:pic>
        <p:nvPicPr>
          <p:cNvPr id="4" name="Content Placeholder 3">
            <a:extLst>
              <a:ext uri="{FF2B5EF4-FFF2-40B4-BE49-F238E27FC236}">
                <a16:creationId xmlns:a16="http://schemas.microsoft.com/office/drawing/2014/main" id="{D933120D-67A1-63CE-0A8E-3C5F97BAFF9B}"/>
              </a:ext>
            </a:extLst>
          </p:cNvPr>
          <p:cNvPicPr>
            <a:picLocks noGrp="1" noChangeAspect="1"/>
          </p:cNvPicPr>
          <p:nvPr>
            <p:ph idx="1"/>
          </p:nvPr>
        </p:nvPicPr>
        <p:blipFill>
          <a:blip r:embed="rId3"/>
          <a:stretch>
            <a:fillRect/>
          </a:stretch>
        </p:blipFill>
        <p:spPr>
          <a:xfrm>
            <a:off x="8713468" y="365125"/>
            <a:ext cx="3067595" cy="2217010"/>
          </a:xfrm>
          <a:prstGeom prst="rect">
            <a:avLst/>
          </a:prstGeom>
          <a:ln w="76200">
            <a:solidFill>
              <a:schemeClr val="accent6">
                <a:lumMod val="60000"/>
                <a:lumOff val="40000"/>
              </a:schemeClr>
            </a:solidFill>
          </a:ln>
        </p:spPr>
      </p:pic>
      <p:sp>
        <p:nvSpPr>
          <p:cNvPr id="5" name="TextBox 4">
            <a:extLst>
              <a:ext uri="{FF2B5EF4-FFF2-40B4-BE49-F238E27FC236}">
                <a16:creationId xmlns:a16="http://schemas.microsoft.com/office/drawing/2014/main" id="{8783E323-231B-3BE5-8197-C7B98BEA2EB1}"/>
              </a:ext>
            </a:extLst>
          </p:cNvPr>
          <p:cNvSpPr txBox="1"/>
          <p:nvPr/>
        </p:nvSpPr>
        <p:spPr>
          <a:xfrm>
            <a:off x="759276" y="1957496"/>
            <a:ext cx="3458063" cy="369332"/>
          </a:xfrm>
          <a:prstGeom prst="rect">
            <a:avLst/>
          </a:prstGeom>
          <a:noFill/>
        </p:spPr>
        <p:txBody>
          <a:bodyPr wrap="none" rtlCol="0">
            <a:spAutoFit/>
          </a:bodyPr>
          <a:lstStyle/>
          <a:p>
            <a:r>
              <a:rPr lang="en-US" dirty="0"/>
              <a:t>Integrating the first equation gives</a:t>
            </a:r>
          </a:p>
        </p:txBody>
      </p:sp>
      <p:pic>
        <p:nvPicPr>
          <p:cNvPr id="7" name="Picture 6">
            <a:extLst>
              <a:ext uri="{FF2B5EF4-FFF2-40B4-BE49-F238E27FC236}">
                <a16:creationId xmlns:a16="http://schemas.microsoft.com/office/drawing/2014/main" id="{1FB77257-8EE9-4547-E24F-7FCAD06BEE79}"/>
              </a:ext>
            </a:extLst>
          </p:cNvPr>
          <p:cNvPicPr>
            <a:picLocks noChangeAspect="1"/>
          </p:cNvPicPr>
          <p:nvPr/>
        </p:nvPicPr>
        <p:blipFill>
          <a:blip r:embed="rId4"/>
          <a:stretch>
            <a:fillRect/>
          </a:stretch>
        </p:blipFill>
        <p:spPr>
          <a:xfrm>
            <a:off x="4248562" y="1759401"/>
            <a:ext cx="3068600" cy="70213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139210-4AB1-6EC8-D14A-5C01DEC917FE}"/>
                  </a:ext>
                </a:extLst>
              </p:cNvPr>
              <p:cNvSpPr txBox="1"/>
              <p:nvPr/>
            </p:nvSpPr>
            <p:spPr>
              <a:xfrm>
                <a:off x="759276" y="2646181"/>
                <a:ext cx="6199967" cy="369332"/>
              </a:xfrm>
              <a:prstGeom prst="rect">
                <a:avLst/>
              </a:prstGeom>
              <a:noFill/>
            </p:spPr>
            <p:txBody>
              <a:bodyPr wrap="none" rtlCol="0">
                <a:spAutoFit/>
              </a:bodyPr>
              <a:lstStyle/>
              <a:p>
                <a:r>
                  <a:rPr lang="en-US" dirty="0"/>
                  <a:t>We can also eliminate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𝑥𝑥</m:t>
                        </m:r>
                      </m:sub>
                    </m:sSub>
                  </m:oMath>
                </a14:m>
                <a:r>
                  <a:rPr lang="en-US" dirty="0"/>
                  <a:t> from the 2</a:t>
                </a:r>
                <a:r>
                  <a:rPr lang="en-US" baseline="30000" dirty="0"/>
                  <a:t>nd</a:t>
                </a:r>
                <a:r>
                  <a:rPr lang="en-US" dirty="0"/>
                  <a:t> and 3</a:t>
                </a:r>
                <a:r>
                  <a:rPr lang="en-US" baseline="30000" dirty="0"/>
                  <a:t>rd</a:t>
                </a:r>
                <a:r>
                  <a:rPr lang="en-US" dirty="0"/>
                  <a:t> equations to get  </a:t>
                </a:r>
              </a:p>
            </p:txBody>
          </p:sp>
        </mc:Choice>
        <mc:Fallback xmlns="">
          <p:sp>
            <p:nvSpPr>
              <p:cNvPr id="8" name="TextBox 7">
                <a:extLst>
                  <a:ext uri="{FF2B5EF4-FFF2-40B4-BE49-F238E27FC236}">
                    <a16:creationId xmlns:a16="http://schemas.microsoft.com/office/drawing/2014/main" id="{3E139210-4AB1-6EC8-D14A-5C01DEC917FE}"/>
                  </a:ext>
                </a:extLst>
              </p:cNvPr>
              <p:cNvSpPr txBox="1">
                <a:spLocks noRot="1" noChangeAspect="1" noMove="1" noResize="1" noEditPoints="1" noAdjustHandles="1" noChangeArrowheads="1" noChangeShapeType="1" noTextEdit="1"/>
              </p:cNvSpPr>
              <p:nvPr/>
            </p:nvSpPr>
            <p:spPr>
              <a:xfrm>
                <a:off x="759276" y="2646181"/>
                <a:ext cx="6199967" cy="369332"/>
              </a:xfrm>
              <a:prstGeom prst="rect">
                <a:avLst/>
              </a:prstGeom>
              <a:blipFill>
                <a:blip r:embed="rId5"/>
                <a:stretch>
                  <a:fillRect l="-885" t="-8197" r="-787" b="-24590"/>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1D62EB4D-90BF-50CC-11A7-2FB0C4166BF5}"/>
              </a:ext>
            </a:extLst>
          </p:cNvPr>
          <p:cNvPicPr>
            <a:picLocks noChangeAspect="1"/>
          </p:cNvPicPr>
          <p:nvPr/>
        </p:nvPicPr>
        <p:blipFill>
          <a:blip r:embed="rId6"/>
          <a:stretch>
            <a:fillRect/>
          </a:stretch>
        </p:blipFill>
        <p:spPr>
          <a:xfrm>
            <a:off x="2715757" y="3015513"/>
            <a:ext cx="6134210" cy="97451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15C64C-6C79-74A5-3C3D-0EBE1C342A6D}"/>
                  </a:ext>
                </a:extLst>
              </p:cNvPr>
              <p:cNvSpPr txBox="1"/>
              <p:nvPr/>
            </p:nvSpPr>
            <p:spPr>
              <a:xfrm>
                <a:off x="759276" y="4015185"/>
                <a:ext cx="6302110" cy="369332"/>
              </a:xfrm>
              <a:prstGeom prst="rect">
                <a:avLst/>
              </a:prstGeom>
              <a:noFill/>
            </p:spPr>
            <p:txBody>
              <a:bodyPr wrap="none" rtlCol="0">
                <a:spAutoFit/>
              </a:bodyPr>
              <a:lstStyle/>
              <a:p>
                <a:r>
                  <a:rPr lang="en-US" dirty="0"/>
                  <a:t>Comparing the two equations, conclude that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a14:m>
                <a:r>
                  <a:rPr lang="en-US" dirty="0"/>
                  <a:t>, and that </a:t>
                </a:r>
              </a:p>
            </p:txBody>
          </p:sp>
        </mc:Choice>
        <mc:Fallback xmlns="">
          <p:sp>
            <p:nvSpPr>
              <p:cNvPr id="13" name="TextBox 12">
                <a:extLst>
                  <a:ext uri="{FF2B5EF4-FFF2-40B4-BE49-F238E27FC236}">
                    <a16:creationId xmlns:a16="http://schemas.microsoft.com/office/drawing/2014/main" id="{F415C64C-6C79-74A5-3C3D-0EBE1C342A6D}"/>
                  </a:ext>
                </a:extLst>
              </p:cNvPr>
              <p:cNvSpPr txBox="1">
                <a:spLocks noRot="1" noChangeAspect="1" noMove="1" noResize="1" noEditPoints="1" noAdjustHandles="1" noChangeArrowheads="1" noChangeShapeType="1" noTextEdit="1"/>
              </p:cNvSpPr>
              <p:nvPr/>
            </p:nvSpPr>
            <p:spPr>
              <a:xfrm>
                <a:off x="759276" y="4015185"/>
                <a:ext cx="6302110" cy="369332"/>
              </a:xfrm>
              <a:prstGeom prst="rect">
                <a:avLst/>
              </a:prstGeom>
              <a:blipFill>
                <a:blip r:embed="rId7"/>
                <a:stretch>
                  <a:fillRect l="-871" t="-10000" r="-678" b="-2666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8FD4772-ECA7-5FCB-8F36-10C81FDDB232}"/>
              </a:ext>
            </a:extLst>
          </p:cNvPr>
          <p:cNvPicPr>
            <a:picLocks noChangeAspect="1"/>
          </p:cNvPicPr>
          <p:nvPr/>
        </p:nvPicPr>
        <p:blipFill>
          <a:blip r:embed="rId8"/>
          <a:stretch>
            <a:fillRect/>
          </a:stretch>
        </p:blipFill>
        <p:spPr>
          <a:xfrm>
            <a:off x="3948029" y="4363282"/>
            <a:ext cx="3669665" cy="1394472"/>
          </a:xfrm>
          <a:prstGeom prst="rect">
            <a:avLst/>
          </a:prstGeom>
        </p:spPr>
      </p:pic>
    </p:spTree>
    <p:extLst>
      <p:ext uri="{BB962C8B-B14F-4D97-AF65-F5344CB8AC3E}">
        <p14:creationId xmlns:p14="http://schemas.microsoft.com/office/powerpoint/2010/main" val="4136420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19506</TotalTime>
  <Words>1504</Words>
  <Application>Microsoft Office PowerPoint</Application>
  <PresentationFormat>Widescreen</PresentationFormat>
  <Paragraphs>172</Paragraphs>
  <Slides>40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Computational Solution of A Generalized Orr-Sommerfeld Equation for Active Fluids Under External Shear</vt:lpstr>
      <vt:lpstr>1/18/2023 </vt:lpstr>
      <vt:lpstr>Linear Stability Analysis Result</vt:lpstr>
      <vt:lpstr>Increasing the correlation length l stabilizes system</vt:lpstr>
      <vt:lpstr>Discrepancy Between Computational and Analytic Results</vt:lpstr>
      <vt:lpstr>Comparison of Three Computational Approaches</vt:lpstr>
      <vt:lpstr>Asymptote in Contractile Case</vt:lpstr>
      <vt:lpstr>Analytic Approach</vt:lpstr>
      <vt:lpstr>Analytic Approach Cont.</vt:lpstr>
      <vt:lpstr>Comparison of Computational and Analytic Results</vt:lpstr>
      <vt:lpstr>Branches of Analytic Expressions at k=0 and l=0</vt:lpstr>
      <vt:lpstr>Branches of Analytic Solution Cont.</vt:lpstr>
      <vt:lpstr>The Effects of Varying the k value</vt:lpstr>
      <vt:lpstr>The effect of increasing the perturbation wavevector k</vt:lpstr>
      <vt:lpstr>Mathematical Answer: Imaginary Part of the growth rate σ</vt:lpstr>
      <vt:lpstr>Mathematical Answer Cont.</vt:lpstr>
      <vt:lpstr>Concavity of s^∗in k?</vt:lpstr>
      <vt:lpstr>Computational Analysis of Varying k</vt:lpstr>
      <vt:lpstr>Zoomed-in Comparison of the Extensile Case</vt:lpstr>
      <vt:lpstr>(NEW) Dedalus Results Agree </vt:lpstr>
      <vt:lpstr>Comparing Dedalus and Naïve Results</vt:lpstr>
      <vt:lpstr>Some Questions</vt:lpstr>
      <vt:lpstr>Comparison of [-1/2, 1/2] Results and [-1,1] Results</vt:lpstr>
      <vt:lpstr>Three Dimensions</vt:lpstr>
      <vt:lpstr>Base State Q</vt:lpstr>
      <vt:lpstr>Base Q Continued</vt:lpstr>
      <vt:lpstr>Review of Progress 8/10/2023</vt:lpstr>
      <vt:lpstr>Review of Progress</vt:lpstr>
      <vt:lpstr>Review of Progress</vt:lpstr>
      <vt:lpstr>Review of Progress</vt:lpstr>
      <vt:lpstr>Review of Progress</vt:lpstr>
      <vt:lpstr>Review of Progress</vt:lpstr>
      <vt:lpstr>Review of Progress</vt:lpstr>
      <vt:lpstr>Review of Progress</vt:lpstr>
      <vt:lpstr>Comparison Between 2D and 3D Critical Activities at Zero Shear</vt:lpstr>
      <vt:lpstr>Instabilities at 2D and 3D</vt:lpstr>
      <vt:lpstr>Instabilities in 2D and 3D</vt:lpstr>
      <vt:lpstr>k_z≠0 leads to numerical instability in 3D calculation</vt:lpstr>
      <vt:lpstr>A Full 3D Calculation at k_z=0</vt:lpstr>
      <vt:lpstr>New comparison using appropriate l^2/W^2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Analysis of Stability of Active Shear Flow</dc:title>
  <dc:creator>Jasper Chen</dc:creator>
  <cp:lastModifiedBy>Jasper Chen</cp:lastModifiedBy>
  <cp:revision>64</cp:revision>
  <dcterms:created xsi:type="dcterms:W3CDTF">2023-01-19T02:19:10Z</dcterms:created>
  <dcterms:modified xsi:type="dcterms:W3CDTF">2024-01-05T08:04:23Z</dcterms:modified>
</cp:coreProperties>
</file>