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2888d64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888d64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2888d644c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2888d644c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2888d644c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2888d644c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2888d644c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888d644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888d644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888d644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2888d644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2888d644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2888d644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2888d644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2888d644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2888d644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2888d64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888d64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888d644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888d644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2888d644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888d644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2888d644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2888d644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2888d644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2888d644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2888d644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2888d644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2888d644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2888d644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888d644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888d644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ciencedirect.com/science/article/pii/S187661021930027X" TargetMode="External"/><Relationship Id="rId4" Type="http://schemas.openxmlformats.org/officeDocument/2006/relationships/hyperlink" Target="https://hackernoon.com/databases-and-blockchains-the-difference-is-in-their-purpose-and-design-56ba6335778b" TargetMode="External"/><Relationship Id="rId11" Type="http://schemas.openxmlformats.org/officeDocument/2006/relationships/hyperlink" Target="https://www.multichain.com/blog/2016/03/blockchains-vs-centralized-databases/" TargetMode="External"/><Relationship Id="rId10" Type="http://schemas.openxmlformats.org/officeDocument/2006/relationships/hyperlink" Target="https://merehead.com/blog/private-blockchain-vs-traditional-centralized-database/" TargetMode="External"/><Relationship Id="rId12" Type="http://schemas.openxmlformats.org/officeDocument/2006/relationships/hyperlink" Target="http://www.sensanetworks.com/blog/how-is-blockchain-tech-impacting-waste-management-from-bitcoins-to-environmental-protection/" TargetMode="External"/><Relationship Id="rId9" Type="http://schemas.openxmlformats.org/officeDocument/2006/relationships/hyperlink" Target="https://medium.com/@shyamshankar/centralized-ledgers-vs-distributed-ledgers-layman-understanding-52449264ae23" TargetMode="External"/><Relationship Id="rId5" Type="http://schemas.openxmlformats.org/officeDocument/2006/relationships/hyperlink" Target="https://101blockchains.com/ultimate-blockchain-technology-guide/" TargetMode="External"/><Relationship Id="rId6" Type="http://schemas.openxmlformats.org/officeDocument/2006/relationships/hyperlink" Target="https://101blockchains.com/ultimate-blockchain-technology-guide/" TargetMode="External"/><Relationship Id="rId7" Type="http://schemas.openxmlformats.org/officeDocument/2006/relationships/hyperlink" Target="https://en.wikipedia.org/wiki/Blockchain" TargetMode="External"/><Relationship Id="rId8" Type="http://schemas.openxmlformats.org/officeDocument/2006/relationships/hyperlink" Target="https://hackernoon.com/databases-and-blockchains-the-difference-is-in-their-purpose-and-design-56ba633577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Blockchain Technology in Rural Waste Management</a:t>
            </a:r>
            <a:endParaRPr/>
          </a:p>
        </p:txBody>
      </p:sp>
      <p:sp>
        <p:nvSpPr>
          <p:cNvPr id="135" name="Google Shape;135;p13"/>
          <p:cNvSpPr txBox="1"/>
          <p:nvPr>
            <p:ph idx="1" type="subTitle"/>
          </p:nvPr>
        </p:nvSpPr>
        <p:spPr>
          <a:xfrm>
            <a:off x="160250" y="3991925"/>
            <a:ext cx="3111300" cy="1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Jasdeep Singh         2017csb1082</a:t>
            </a:r>
            <a:endParaRPr/>
          </a:p>
          <a:p>
            <a:pPr indent="0" lvl="0" marL="0" rtl="0" algn="l">
              <a:spcBef>
                <a:spcPts val="0"/>
              </a:spcBef>
              <a:spcAft>
                <a:spcPts val="0"/>
              </a:spcAft>
              <a:buNone/>
            </a:pPr>
            <a:r>
              <a:rPr lang="en"/>
              <a:t>Guide - Dr. Shirshendu Das</a:t>
            </a:r>
            <a:endParaRPr/>
          </a:p>
          <a:p>
            <a:pPr indent="0" lvl="0" marL="0" rtl="0" algn="l">
              <a:spcBef>
                <a:spcPts val="0"/>
              </a:spcBef>
              <a:spcAft>
                <a:spcPts val="0"/>
              </a:spcAft>
              <a:buNone/>
            </a:pPr>
            <a:r>
              <a:rPr lang="en"/>
              <a:t>Course - GEXXX</a:t>
            </a:r>
            <a:endParaRPr/>
          </a:p>
          <a:p>
            <a:pPr indent="0" lvl="0" marL="0" rtl="0" algn="l">
              <a:spcBef>
                <a:spcPts val="0"/>
              </a:spcBef>
              <a:spcAft>
                <a:spcPts val="0"/>
              </a:spcAft>
              <a:buNone/>
            </a:pPr>
            <a:r>
              <a:rPr lang="en"/>
              <a:t>Course coordinator - Dr. Puneet Goyal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Waste2Currency</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Build  a portal in which farmers/suppliers can trade waste in exchange of digital coupons as economic incentive.</a:t>
            </a:r>
            <a:endParaRPr sz="1400"/>
          </a:p>
          <a:p>
            <a:pPr indent="-317500" lvl="0" marL="457200" rtl="0" algn="l">
              <a:spcBef>
                <a:spcPts val="0"/>
              </a:spcBef>
              <a:spcAft>
                <a:spcPts val="0"/>
              </a:spcAft>
              <a:buSzPts val="1400"/>
              <a:buChar char="●"/>
            </a:pPr>
            <a:r>
              <a:rPr lang="en" sz="1400"/>
              <a:t>Each participant is provided with a unique address associated with its blockchain wallet which is used to perform transactions. Each waste bag/container is identified with unique uuid.</a:t>
            </a:r>
            <a:endParaRPr sz="1400"/>
          </a:p>
          <a:p>
            <a:pPr indent="-317500" lvl="0" marL="457200" rtl="0" algn="l">
              <a:spcBef>
                <a:spcPts val="0"/>
              </a:spcBef>
              <a:spcAft>
                <a:spcPts val="0"/>
              </a:spcAft>
              <a:buSzPts val="1400"/>
              <a:buChar char="●"/>
            </a:pPr>
            <a:r>
              <a:rPr lang="en" sz="1400"/>
              <a:t>For simplicity we are considering Energy and Fertilizers coins as unit of currency i.e waste that can be used to produce energy and fertilizer products.</a:t>
            </a:r>
            <a:endParaRPr sz="1400"/>
          </a:p>
          <a:p>
            <a:pPr indent="-317500" lvl="0" marL="457200" rtl="0" algn="l">
              <a:spcBef>
                <a:spcPts val="0"/>
              </a:spcBef>
              <a:spcAft>
                <a:spcPts val="0"/>
              </a:spcAft>
              <a:buSzPts val="1400"/>
              <a:buChar char="●"/>
            </a:pPr>
            <a:r>
              <a:rPr lang="en" sz="1400"/>
              <a:t>Facilitate safe and secure transactions across different entities and maintain record for each transaction performed to ensure accountablity.</a:t>
            </a:r>
            <a:endParaRPr sz="1400"/>
          </a:p>
          <a:p>
            <a:pPr indent="-317500" lvl="0" marL="457200" rtl="0" algn="l">
              <a:spcBef>
                <a:spcPts val="0"/>
              </a:spcBef>
              <a:spcAft>
                <a:spcPts val="0"/>
              </a:spcAft>
              <a:buSzPts val="1400"/>
              <a:buChar char="●"/>
            </a:pPr>
            <a:r>
              <a:rPr lang="en" sz="1400"/>
              <a:t>Trace the path of waste package from source to destination .</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Transaction Diagram</a:t>
            </a:r>
            <a:endParaRPr>
              <a:solidFill>
                <a:schemeClr val="dk1"/>
              </a:solidFill>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23"/>
          <p:cNvPicPr preferRelativeResize="0"/>
          <p:nvPr/>
        </p:nvPicPr>
        <p:blipFill>
          <a:blip r:embed="rId3">
            <a:alphaModFix/>
          </a:blip>
          <a:stretch>
            <a:fillRect/>
          </a:stretch>
        </p:blipFill>
        <p:spPr>
          <a:xfrm>
            <a:off x="758513" y="937150"/>
            <a:ext cx="7384124" cy="399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24"/>
          <p:cNvSpPr txBox="1"/>
          <p:nvPr>
            <p:ph type="title"/>
          </p:nvPr>
        </p:nvSpPr>
        <p:spPr>
          <a:xfrm>
            <a:off x="1220250" y="404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Activity Diagram</a:t>
            </a:r>
            <a:endParaRPr>
              <a:solidFill>
                <a:schemeClr val="dk1"/>
              </a:solidFill>
            </a:endParaRPr>
          </a:p>
        </p:txBody>
      </p:sp>
      <p:pic>
        <p:nvPicPr>
          <p:cNvPr id="205" name="Google Shape;205;p24"/>
          <p:cNvPicPr preferRelativeResize="0"/>
          <p:nvPr/>
        </p:nvPicPr>
        <p:blipFill>
          <a:blip r:embed="rId3">
            <a:alphaModFix/>
          </a:blip>
          <a:stretch>
            <a:fillRect/>
          </a:stretch>
        </p:blipFill>
        <p:spPr>
          <a:xfrm>
            <a:off x="3035625" y="840200"/>
            <a:ext cx="2643525" cy="4227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5"/>
          <p:cNvPicPr preferRelativeResize="0"/>
          <p:nvPr/>
        </p:nvPicPr>
        <p:blipFill>
          <a:blip r:embed="rId3">
            <a:alphaModFix/>
          </a:blip>
          <a:stretch>
            <a:fillRect/>
          </a:stretch>
        </p:blipFill>
        <p:spPr>
          <a:xfrm>
            <a:off x="863375" y="55175"/>
            <a:ext cx="741724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6"/>
          <p:cNvPicPr preferRelativeResize="0"/>
          <p:nvPr/>
        </p:nvPicPr>
        <p:blipFill>
          <a:blip r:embed="rId3">
            <a:alphaModFix/>
          </a:blip>
          <a:stretch>
            <a:fillRect/>
          </a:stretch>
        </p:blipFill>
        <p:spPr>
          <a:xfrm>
            <a:off x="28975" y="-5800"/>
            <a:ext cx="908602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Use Case </a:t>
            </a:r>
            <a:endParaRPr>
              <a:solidFill>
                <a:schemeClr val="dk1"/>
              </a:solidFill>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Once the collected waste reaches a certain quantity the user can schedule pickup for the collection of waste.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User clicks on Create Waste and enters the relevant details by scanning the qr code containing the uuid </a:t>
            </a:r>
            <a:r>
              <a:rPr lang="en" sz="1400">
                <a:solidFill>
                  <a:schemeClr val="dk1"/>
                </a:solidFill>
              </a:rPr>
              <a:t>( universally unique identifier) </a:t>
            </a:r>
            <a:r>
              <a:rPr lang="en" sz="1400">
                <a:solidFill>
                  <a:schemeClr val="dk1"/>
                </a:solidFill>
              </a:rPr>
              <a:t> associated with the waste or enter relevant details like type of waste and weight.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By default the user who creates the waste is the owner.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user can exchange this waste in return for digital coupons or cryptocurrencies by scanning the qr code of receiver or manually entering.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coupons can be used to buy energy or agricultural products like fertilizers.  </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 Location based Tracking and pickup for efficient management of supply chain.</a:t>
            </a:r>
            <a:endParaRPr sz="1800"/>
          </a:p>
          <a:p>
            <a:pPr indent="-342900" lvl="0" marL="457200" rtl="0" algn="l">
              <a:spcBef>
                <a:spcPts val="0"/>
              </a:spcBef>
              <a:spcAft>
                <a:spcPts val="0"/>
              </a:spcAft>
              <a:buSzPts val="1800"/>
              <a:buChar char="●"/>
            </a:pPr>
            <a:r>
              <a:rPr lang="en" sz="1800"/>
              <a:t>Add QR scan based transactions for easier transactions.</a:t>
            </a:r>
            <a:endParaRPr sz="1800"/>
          </a:p>
          <a:p>
            <a:pPr indent="-342900" lvl="0" marL="457200" rtl="0" algn="l">
              <a:spcBef>
                <a:spcPts val="0"/>
              </a:spcBef>
              <a:spcAft>
                <a:spcPts val="0"/>
              </a:spcAft>
              <a:buSzPts val="1800"/>
              <a:buChar char="●"/>
            </a:pPr>
            <a:r>
              <a:rPr lang="en" sz="1800"/>
              <a:t>Build a simulated version of Smart Bins ie. IOT based bins with sensors  for automated pickup scheduling.</a:t>
            </a:r>
            <a:endParaRPr sz="1800"/>
          </a:p>
          <a:p>
            <a:pPr indent="-342900" lvl="0" marL="457200" rtl="0" algn="l">
              <a:spcBef>
                <a:spcPts val="0"/>
              </a:spcBef>
              <a:spcAft>
                <a:spcPts val="0"/>
              </a:spcAft>
              <a:buSzPts val="1800"/>
              <a:buChar char="●"/>
            </a:pPr>
            <a:r>
              <a:rPr lang="en" sz="1800"/>
              <a:t>Make the  application more user friendly and high complexities of blockchain addressing.</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37" name="Google Shape;237;p29"/>
          <p:cNvSpPr txBox="1"/>
          <p:nvPr>
            <p:ph idx="1" type="body"/>
          </p:nvPr>
        </p:nvSpPr>
        <p:spPr>
          <a:xfrm>
            <a:off x="1297500" y="1567550"/>
            <a:ext cx="7038900" cy="345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t>
            </a:r>
            <a:r>
              <a:rPr lang="en" u="sng">
                <a:solidFill>
                  <a:schemeClr val="hlink"/>
                </a:solidFill>
                <a:hlinkClick r:id="rId3"/>
              </a:rPr>
              <a:t>https://www.sciencedirect.com/science/article/pii/S187661021930027X</a:t>
            </a:r>
            <a:endParaRPr/>
          </a:p>
          <a:p>
            <a:pPr indent="-311150" lvl="0" marL="457200" rtl="0" algn="l">
              <a:spcBef>
                <a:spcPts val="0"/>
              </a:spcBef>
              <a:spcAft>
                <a:spcPts val="0"/>
              </a:spcAft>
              <a:buSzPts val="1300"/>
              <a:buChar char="●"/>
            </a:pPr>
            <a:r>
              <a:rPr lang="en" u="sng">
                <a:solidFill>
                  <a:schemeClr val="hlink"/>
                </a:solidFill>
                <a:hlinkClick r:id="rId4"/>
              </a:rPr>
              <a:t>https://hackernoon.com/databases-and-blockchains-the-difference-is-in-their-purpose-and-design-56ba6335778b</a:t>
            </a:r>
            <a:endParaRPr/>
          </a:p>
          <a:p>
            <a:pPr indent="-311150" lvl="0" marL="457200" rtl="0" algn="l">
              <a:spcBef>
                <a:spcPts val="0"/>
              </a:spcBef>
              <a:spcAft>
                <a:spcPts val="0"/>
              </a:spcAft>
              <a:buSzPts val="1300"/>
              <a:buChar char="●"/>
            </a:pPr>
            <a:r>
              <a:rPr lang="en" u="sng">
                <a:solidFill>
                  <a:schemeClr val="hlink"/>
                </a:solidFill>
                <a:hlinkClick r:id="rId5"/>
              </a:rPr>
              <a:t>https://101bl</a:t>
            </a:r>
            <a:r>
              <a:rPr lang="en" u="sng">
                <a:solidFill>
                  <a:schemeClr val="hlink"/>
                </a:solidFill>
                <a:hlinkClick r:id="rId6"/>
              </a:rPr>
              <a:t>ockchains.com/ultimate-blockchain-technology-guide/</a:t>
            </a:r>
            <a:endParaRPr/>
          </a:p>
          <a:p>
            <a:pPr indent="-311150" lvl="0" marL="457200" rtl="0" algn="l">
              <a:spcBef>
                <a:spcPts val="0"/>
              </a:spcBef>
              <a:spcAft>
                <a:spcPts val="0"/>
              </a:spcAft>
              <a:buSzPts val="1300"/>
              <a:buChar char="●"/>
            </a:pPr>
            <a:r>
              <a:rPr lang="en" u="sng">
                <a:solidFill>
                  <a:schemeClr val="hlink"/>
                </a:solidFill>
                <a:hlinkClick r:id="rId7"/>
              </a:rPr>
              <a:t>https://en.wikipedia.org/wiki/Blockchain</a:t>
            </a:r>
            <a:endParaRPr/>
          </a:p>
          <a:p>
            <a:pPr indent="-311150" lvl="0" marL="457200" rtl="0" algn="l">
              <a:spcBef>
                <a:spcPts val="0"/>
              </a:spcBef>
              <a:spcAft>
                <a:spcPts val="0"/>
              </a:spcAft>
              <a:buSzPts val="1300"/>
              <a:buChar char="●"/>
            </a:pPr>
            <a:r>
              <a:rPr lang="en" u="sng">
                <a:solidFill>
                  <a:schemeClr val="hlink"/>
                </a:solidFill>
                <a:hlinkClick r:id="rId8"/>
              </a:rPr>
              <a:t>https://hackernoon.com/databases-and-blockchains-the-difference-is-in-their-purpose-and-design-56ba6335778b</a:t>
            </a:r>
            <a:endParaRPr/>
          </a:p>
          <a:p>
            <a:pPr indent="-311150" lvl="0" marL="457200" rtl="0" algn="l">
              <a:spcBef>
                <a:spcPts val="0"/>
              </a:spcBef>
              <a:spcAft>
                <a:spcPts val="0"/>
              </a:spcAft>
              <a:buSzPts val="1300"/>
              <a:buChar char="●"/>
            </a:pPr>
            <a:r>
              <a:rPr lang="en" u="sng">
                <a:solidFill>
                  <a:schemeClr val="hlink"/>
                </a:solidFill>
                <a:hlinkClick r:id="rId9"/>
              </a:rPr>
              <a:t>https://medium.com/@shyamshankar/centralized-ledgers-vs-distributed-ledgers-layman-understanding-52449264ae23</a:t>
            </a:r>
            <a:endParaRPr/>
          </a:p>
          <a:p>
            <a:pPr indent="-311150" lvl="0" marL="457200" rtl="0" algn="l">
              <a:spcBef>
                <a:spcPts val="0"/>
              </a:spcBef>
              <a:spcAft>
                <a:spcPts val="0"/>
              </a:spcAft>
              <a:buSzPts val="1300"/>
              <a:buChar char="●"/>
            </a:pPr>
            <a:r>
              <a:rPr lang="en" u="sng">
                <a:solidFill>
                  <a:schemeClr val="hlink"/>
                </a:solidFill>
                <a:hlinkClick r:id="rId10"/>
              </a:rPr>
              <a:t>https://merehead.com/blog/private-blockchain-vs-traditional-centralized-database/</a:t>
            </a:r>
            <a:endParaRPr/>
          </a:p>
          <a:p>
            <a:pPr indent="-311150" lvl="0" marL="457200" rtl="0" algn="l">
              <a:spcBef>
                <a:spcPts val="0"/>
              </a:spcBef>
              <a:spcAft>
                <a:spcPts val="0"/>
              </a:spcAft>
              <a:buSzPts val="1300"/>
              <a:buChar char="●"/>
            </a:pPr>
            <a:r>
              <a:rPr lang="en" u="sng">
                <a:solidFill>
                  <a:schemeClr val="hlink"/>
                </a:solidFill>
                <a:hlinkClick r:id="rId11"/>
              </a:rPr>
              <a:t>https://www.multichain.com/blog/2016/03/blockchains-vs-centralized-databases/</a:t>
            </a:r>
            <a:endParaRPr/>
          </a:p>
          <a:p>
            <a:pPr indent="-311150" lvl="0" marL="457200" rtl="0" algn="l">
              <a:spcBef>
                <a:spcPts val="0"/>
              </a:spcBef>
              <a:spcAft>
                <a:spcPts val="0"/>
              </a:spcAft>
              <a:buSzPts val="1300"/>
              <a:buChar char="●"/>
            </a:pPr>
            <a:r>
              <a:rPr lang="en" u="sng">
                <a:solidFill>
                  <a:schemeClr val="hlink"/>
                </a:solidFill>
                <a:hlinkClick r:id="rId12"/>
              </a:rPr>
              <a:t>http://www.sensanetworks.com/blog/how-is-blockchain-tech-impacting-waste-management-from-bitcoins-to-environmental-protection/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https://en.wikipedia.org/wiki/The_Plastic_Bank</a:t>
            </a:r>
            <a:endParaRPr/>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 is one of the largest economies in the world but when it comes to waste management it lags behind. In a country of 1.3 billion we do not have proper mechanism for </a:t>
            </a:r>
            <a:r>
              <a:rPr lang="en"/>
              <a:t>segregation of waste and its disposal which is mostly done by rag pickers to pick out valuable objects.The waste which is not properly treated and disposed has  capacity to damage ecosystems permanently.</a:t>
            </a:r>
            <a:endParaRPr/>
          </a:p>
          <a:p>
            <a:pPr indent="0" lvl="0" marL="0" rtl="0" algn="l">
              <a:spcBef>
                <a:spcPts val="1600"/>
              </a:spcBef>
              <a:spcAft>
                <a:spcPts val="1600"/>
              </a:spcAft>
              <a:buNone/>
            </a:pPr>
            <a:r>
              <a:rPr lang="en"/>
              <a:t>Rural areas are one of the worst affected and plagued by poor sanitation and energy shortages. The main problem is the decentralized nature of waste generation and  energy usage and centralized nature of waste treatment and energy production. In this project we try to build a prototype to address this problem by  adopting decentralized blockchain system in trading biomass energy and agricultural products across the waste-to-energy ecosystem.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Blockchain Technology</a:t>
            </a:r>
            <a:endParaRPr>
              <a:solidFill>
                <a:schemeClr val="dk1"/>
              </a:solidFill>
            </a:endParaRPr>
          </a:p>
        </p:txBody>
      </p:sp>
      <p:sp>
        <p:nvSpPr>
          <p:cNvPr id="147" name="Google Shape;147;p15"/>
          <p:cNvSpPr txBox="1"/>
          <p:nvPr>
            <p:ph idx="1" type="body"/>
          </p:nvPr>
        </p:nvSpPr>
        <p:spPr>
          <a:xfrm>
            <a:off x="1297500" y="1567550"/>
            <a:ext cx="7038900" cy="114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rPr>
              <a:t>A blockchain  originally block chain, is a growing list of records, called blocks, that are linked using cryptography. Each block contains a cryptographic hash of the previous block,a timestamp, and transaction data.</a:t>
            </a:r>
            <a:endParaRPr sz="1400">
              <a:solidFill>
                <a:schemeClr val="dk1"/>
              </a:solidFill>
            </a:endParaRPr>
          </a:p>
        </p:txBody>
      </p:sp>
      <p:pic>
        <p:nvPicPr>
          <p:cNvPr id="148" name="Google Shape;148;p15"/>
          <p:cNvPicPr preferRelativeResize="0"/>
          <p:nvPr/>
        </p:nvPicPr>
        <p:blipFill>
          <a:blip r:embed="rId3">
            <a:alphaModFix/>
          </a:blip>
          <a:stretch>
            <a:fillRect/>
          </a:stretch>
        </p:blipFill>
        <p:spPr>
          <a:xfrm>
            <a:off x="1289138" y="2717150"/>
            <a:ext cx="6565724" cy="212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6"/>
          <p:cNvPicPr preferRelativeResize="0"/>
          <p:nvPr/>
        </p:nvPicPr>
        <p:blipFill>
          <a:blip r:embed="rId3">
            <a:alphaModFix/>
          </a:blip>
          <a:stretch>
            <a:fillRect/>
          </a:stretch>
        </p:blipFill>
        <p:spPr>
          <a:xfrm>
            <a:off x="29000" y="0"/>
            <a:ext cx="9086025" cy="5069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rgbClr val="FFFFFF"/>
              </a:solidFill>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0" y="0"/>
            <a:ext cx="9144000" cy="508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Using Distributed Ledger</a:t>
            </a:r>
            <a:endParaRPr/>
          </a:p>
        </p:txBody>
      </p:sp>
      <p:sp>
        <p:nvSpPr>
          <p:cNvPr id="168" name="Google Shape;168;p18"/>
          <p:cNvSpPr txBox="1"/>
          <p:nvPr>
            <p:ph idx="1" type="body"/>
          </p:nvPr>
        </p:nvSpPr>
        <p:spPr>
          <a:xfrm>
            <a:off x="1297500" y="1567550"/>
            <a:ext cx="7038900" cy="220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Eliminating the need  for a  third Party</a:t>
            </a:r>
            <a:endParaRPr sz="1800"/>
          </a:p>
          <a:p>
            <a:pPr indent="-342900" lvl="0" marL="457200" rtl="0" algn="l">
              <a:spcBef>
                <a:spcPts val="0"/>
              </a:spcBef>
              <a:spcAft>
                <a:spcPts val="0"/>
              </a:spcAft>
              <a:buSzPts val="1800"/>
              <a:buChar char="●"/>
            </a:pPr>
            <a:r>
              <a:rPr lang="en" sz="1800"/>
              <a:t>Multiple non Trusting parties can perform transactions.</a:t>
            </a:r>
            <a:endParaRPr sz="1800"/>
          </a:p>
          <a:p>
            <a:pPr indent="-342900" lvl="0" marL="457200" rtl="0" algn="l">
              <a:spcBef>
                <a:spcPts val="0"/>
              </a:spcBef>
              <a:spcAft>
                <a:spcPts val="0"/>
              </a:spcAft>
              <a:buSzPts val="1800"/>
              <a:buChar char="●"/>
            </a:pPr>
            <a:r>
              <a:rPr lang="en" sz="1800"/>
              <a:t>Once the transaction is performed it cannot be reversed.</a:t>
            </a:r>
            <a:endParaRPr sz="1800"/>
          </a:p>
          <a:p>
            <a:pPr indent="-342900" lvl="0" marL="457200" rtl="0" algn="l">
              <a:spcBef>
                <a:spcPts val="0"/>
              </a:spcBef>
              <a:spcAft>
                <a:spcPts val="0"/>
              </a:spcAft>
              <a:buSzPts val="1800"/>
              <a:buChar char="●"/>
            </a:pPr>
            <a:r>
              <a:rPr lang="en" sz="1800"/>
              <a:t>Since all the data is shared across multiple nodes the chances of corrupting the data and performing illegal transactions is low.</a:t>
            </a:r>
            <a:endParaRPr sz="18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Contracts</a:t>
            </a:r>
            <a:endParaRPr/>
          </a:p>
        </p:txBody>
      </p:sp>
      <p:sp>
        <p:nvSpPr>
          <p:cNvPr id="174" name="Google Shape;174;p19"/>
          <p:cNvSpPr txBox="1"/>
          <p:nvPr>
            <p:ph idx="1" type="body"/>
          </p:nvPr>
        </p:nvSpPr>
        <p:spPr>
          <a:xfrm>
            <a:off x="1297500" y="1514050"/>
            <a:ext cx="7038900" cy="31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According to Wikipedia smart contract is a computer protocol intended to digitally facilitate, verify, or enforce the negotiation or performance of a contract. Smart contracts allow the performance of credible transactions without third parties. These transactions are trackable and irreversible.</a:t>
            </a:r>
            <a:endParaRPr sz="1400"/>
          </a:p>
          <a:p>
            <a:pPr indent="0" lvl="0" marL="0" rtl="0" algn="l">
              <a:spcBef>
                <a:spcPts val="1600"/>
              </a:spcBef>
              <a:spcAft>
                <a:spcPts val="0"/>
              </a:spcAft>
              <a:buNone/>
            </a:pPr>
            <a:r>
              <a:rPr lang="en" sz="1400"/>
              <a:t>Proponents of smart contracts claim that many kinds of contractual clauses may be made partially or fully self-executing, self-enforcing, or both. The aim of smart contracts is to provide security that is superior to traditional contract law and to reduce other transaction costs associated with contracting</a:t>
            </a:r>
            <a:endParaRPr sz="1400"/>
          </a:p>
          <a:p>
            <a:pPr indent="0" lvl="0" marL="0" rtl="0" algn="l">
              <a:spcBef>
                <a:spcPts val="1600"/>
              </a:spcBef>
              <a:spcAft>
                <a:spcPts val="1600"/>
              </a:spcAft>
              <a:buNone/>
            </a:pPr>
            <a:r>
              <a:rPr lang="en" sz="1400"/>
              <a:t>Smart Contracts are used to design customized transactions for various blockchain based applications usually written in Solidity.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in Waste Management and Environment Protection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According to Waste360, “Waste and recycling companies are utilizing blockchain technology to reward people for recycling, solar energy generation, decentralizing energy and other waste management-related transactions.” Blockchain makes it easy for companies and public agencies to incentivize recycling and to better track waste on the journey from producers to the landfill.</a:t>
            </a:r>
            <a:endParaRPr sz="1400"/>
          </a:p>
          <a:p>
            <a:pPr indent="0" lvl="0" marL="0" rtl="0" algn="l">
              <a:spcBef>
                <a:spcPts val="1600"/>
              </a:spcBef>
              <a:spcAft>
                <a:spcPts val="0"/>
              </a:spcAft>
              <a:buNone/>
            </a:pPr>
            <a:r>
              <a:rPr lang="en" sz="1400"/>
              <a:t>Many startups are in emerging that aim to  make the use of Blockchain technology  for incentivizing people by offering them digital tokens or cryptocurrencies in exchange of waste. One such example is Plastic Bank.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Plastic Bank</a:t>
            </a:r>
            <a:endParaRPr/>
          </a:p>
        </p:txBody>
      </p:sp>
      <p:sp>
        <p:nvSpPr>
          <p:cNvPr id="186" name="Google Shape;186;p21"/>
          <p:cNvSpPr txBox="1"/>
          <p:nvPr>
            <p:ph idx="1" type="body"/>
          </p:nvPr>
        </p:nvSpPr>
        <p:spPr>
          <a:xfrm>
            <a:off x="1297500" y="1453225"/>
            <a:ext cx="70389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Plastic Bank, a for-profit organization founded in Vancouver, Canada in May 2013 by David Katz and Shaun Frankson, has the stated mission of reducing the amount of plastic waste in the environment while also helping to alleviate poverty in developing countries. The organization has created stores in which impoverished people ( recycling </a:t>
            </a:r>
            <a:r>
              <a:rPr lang="en"/>
              <a:t>entrepreneurs</a:t>
            </a:r>
            <a:r>
              <a:rPr lang="en"/>
              <a:t> ) can exchange plastic waste for digital tokens which can used to buy goods on Plastic bank app.</a:t>
            </a:r>
            <a:endParaRPr/>
          </a:p>
          <a:p>
            <a:pPr indent="0" lvl="0" marL="0" rtl="0" algn="l">
              <a:spcBef>
                <a:spcPts val="1600"/>
              </a:spcBef>
              <a:spcAft>
                <a:spcPts val="0"/>
              </a:spcAft>
              <a:buNone/>
            </a:pPr>
            <a:r>
              <a:rPr lang="en"/>
              <a:t>Less plastic ends up in the ocean and in landfills, and low-income people around the world can repurpose and monetize it instead. This value chain uses technology to improve the environment and fight poverty at the same time.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