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1" r:id="rId4"/>
    <p:sldId id="257" r:id="rId5"/>
    <p:sldId id="258"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F8D-4ED2-4B83-9CC5-669E5BA5D7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EA99FFF-3CA3-4024-8F27-EF6F73EA6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F745196-4EDB-4AE2-847F-0C46EBA7C8DD}"/>
              </a:ext>
            </a:extLst>
          </p:cNvPr>
          <p:cNvSpPr>
            <a:spLocks noGrp="1"/>
          </p:cNvSpPr>
          <p:nvPr>
            <p:ph type="dt" sz="half" idx="10"/>
          </p:nvPr>
        </p:nvSpPr>
        <p:spPr/>
        <p:txBody>
          <a:bodyPr/>
          <a:lstStyle/>
          <a:p>
            <a:fld id="{5A5EA6F7-7375-4060-9C73-044BC8632DEA}" type="datetimeFigureOut">
              <a:rPr lang="en-CA" smtClean="0"/>
              <a:t>2018-07-02</a:t>
            </a:fld>
            <a:endParaRPr lang="en-CA"/>
          </a:p>
        </p:txBody>
      </p:sp>
      <p:sp>
        <p:nvSpPr>
          <p:cNvPr id="5" name="Footer Placeholder 4">
            <a:extLst>
              <a:ext uri="{FF2B5EF4-FFF2-40B4-BE49-F238E27FC236}">
                <a16:creationId xmlns:a16="http://schemas.microsoft.com/office/drawing/2014/main" id="{6494E020-FAE6-446B-94AD-B923ED8FAB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07E0E9-9CAC-4CD3-831F-844AF5958163}"/>
              </a:ext>
            </a:extLst>
          </p:cNvPr>
          <p:cNvSpPr>
            <a:spLocks noGrp="1"/>
          </p:cNvSpPr>
          <p:nvPr>
            <p:ph type="sldNum" sz="quarter" idx="12"/>
          </p:nvPr>
        </p:nvSpPr>
        <p:spPr/>
        <p:txBody>
          <a:bodyPr/>
          <a:lstStyle/>
          <a:p>
            <a:fld id="{38BC3D9E-187A-4D8F-9B91-0171C40E7403}" type="slidenum">
              <a:rPr lang="en-CA" smtClean="0"/>
              <a:t>‹#›</a:t>
            </a:fld>
            <a:endParaRPr lang="en-CA"/>
          </a:p>
        </p:txBody>
      </p:sp>
    </p:spTree>
    <p:extLst>
      <p:ext uri="{BB962C8B-B14F-4D97-AF65-F5344CB8AC3E}">
        <p14:creationId xmlns:p14="http://schemas.microsoft.com/office/powerpoint/2010/main" val="113373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BEA6-6485-4BDB-9A4F-A962752D223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1944BE6-ED0D-4246-B767-BF43539AF1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B7198DF-EFBD-4695-9434-99C6B780B723}"/>
              </a:ext>
            </a:extLst>
          </p:cNvPr>
          <p:cNvSpPr>
            <a:spLocks noGrp="1"/>
          </p:cNvSpPr>
          <p:nvPr>
            <p:ph type="dt" sz="half" idx="10"/>
          </p:nvPr>
        </p:nvSpPr>
        <p:spPr/>
        <p:txBody>
          <a:bodyPr/>
          <a:lstStyle/>
          <a:p>
            <a:fld id="{5A5EA6F7-7375-4060-9C73-044BC8632DEA}" type="datetimeFigureOut">
              <a:rPr lang="en-CA" smtClean="0"/>
              <a:t>2018-07-02</a:t>
            </a:fld>
            <a:endParaRPr lang="en-CA"/>
          </a:p>
        </p:txBody>
      </p:sp>
      <p:sp>
        <p:nvSpPr>
          <p:cNvPr id="5" name="Footer Placeholder 4">
            <a:extLst>
              <a:ext uri="{FF2B5EF4-FFF2-40B4-BE49-F238E27FC236}">
                <a16:creationId xmlns:a16="http://schemas.microsoft.com/office/drawing/2014/main" id="{CE2723B3-B934-4176-A4A5-8EC9C20070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C26AA23-6D59-4A13-9F03-C9845E788A30}"/>
              </a:ext>
            </a:extLst>
          </p:cNvPr>
          <p:cNvSpPr>
            <a:spLocks noGrp="1"/>
          </p:cNvSpPr>
          <p:nvPr>
            <p:ph type="sldNum" sz="quarter" idx="12"/>
          </p:nvPr>
        </p:nvSpPr>
        <p:spPr/>
        <p:txBody>
          <a:bodyPr/>
          <a:lstStyle/>
          <a:p>
            <a:fld id="{38BC3D9E-187A-4D8F-9B91-0171C40E7403}" type="slidenum">
              <a:rPr lang="en-CA" smtClean="0"/>
              <a:t>‹#›</a:t>
            </a:fld>
            <a:endParaRPr lang="en-CA"/>
          </a:p>
        </p:txBody>
      </p:sp>
    </p:spTree>
    <p:extLst>
      <p:ext uri="{BB962C8B-B14F-4D97-AF65-F5344CB8AC3E}">
        <p14:creationId xmlns:p14="http://schemas.microsoft.com/office/powerpoint/2010/main" val="202726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D590B-A34A-40CC-914D-70502F87F2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85E4F5-31AC-4EBD-804A-6E174DB186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64762A9-7372-46AA-9651-D394BDF28B28}"/>
              </a:ext>
            </a:extLst>
          </p:cNvPr>
          <p:cNvSpPr>
            <a:spLocks noGrp="1"/>
          </p:cNvSpPr>
          <p:nvPr>
            <p:ph type="dt" sz="half" idx="10"/>
          </p:nvPr>
        </p:nvSpPr>
        <p:spPr/>
        <p:txBody>
          <a:bodyPr/>
          <a:lstStyle/>
          <a:p>
            <a:fld id="{5A5EA6F7-7375-4060-9C73-044BC8632DEA}" type="datetimeFigureOut">
              <a:rPr lang="en-CA" smtClean="0"/>
              <a:t>2018-07-02</a:t>
            </a:fld>
            <a:endParaRPr lang="en-CA"/>
          </a:p>
        </p:txBody>
      </p:sp>
      <p:sp>
        <p:nvSpPr>
          <p:cNvPr id="5" name="Footer Placeholder 4">
            <a:extLst>
              <a:ext uri="{FF2B5EF4-FFF2-40B4-BE49-F238E27FC236}">
                <a16:creationId xmlns:a16="http://schemas.microsoft.com/office/drawing/2014/main" id="{30553043-8CA2-4BBD-A712-646711410CE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9DA68D9-01DC-4E7B-B49C-2CA870BDD3BB}"/>
              </a:ext>
            </a:extLst>
          </p:cNvPr>
          <p:cNvSpPr>
            <a:spLocks noGrp="1"/>
          </p:cNvSpPr>
          <p:nvPr>
            <p:ph type="sldNum" sz="quarter" idx="12"/>
          </p:nvPr>
        </p:nvSpPr>
        <p:spPr/>
        <p:txBody>
          <a:bodyPr/>
          <a:lstStyle/>
          <a:p>
            <a:fld id="{38BC3D9E-187A-4D8F-9B91-0171C40E7403}" type="slidenum">
              <a:rPr lang="en-CA" smtClean="0"/>
              <a:t>‹#›</a:t>
            </a:fld>
            <a:endParaRPr lang="en-CA"/>
          </a:p>
        </p:txBody>
      </p:sp>
    </p:spTree>
    <p:extLst>
      <p:ext uri="{BB962C8B-B14F-4D97-AF65-F5344CB8AC3E}">
        <p14:creationId xmlns:p14="http://schemas.microsoft.com/office/powerpoint/2010/main" val="231701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8627-F329-4896-9643-710773352D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6472C53-0264-4653-82BA-3DA5292C33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D53383-7FEF-48E4-B0D9-7EBC9FB53285}"/>
              </a:ext>
            </a:extLst>
          </p:cNvPr>
          <p:cNvSpPr>
            <a:spLocks noGrp="1"/>
          </p:cNvSpPr>
          <p:nvPr>
            <p:ph type="dt" sz="half" idx="10"/>
          </p:nvPr>
        </p:nvSpPr>
        <p:spPr/>
        <p:txBody>
          <a:bodyPr/>
          <a:lstStyle/>
          <a:p>
            <a:fld id="{5A5EA6F7-7375-4060-9C73-044BC8632DEA}" type="datetimeFigureOut">
              <a:rPr lang="en-CA" smtClean="0"/>
              <a:t>2018-07-02</a:t>
            </a:fld>
            <a:endParaRPr lang="en-CA"/>
          </a:p>
        </p:txBody>
      </p:sp>
      <p:sp>
        <p:nvSpPr>
          <p:cNvPr id="5" name="Footer Placeholder 4">
            <a:extLst>
              <a:ext uri="{FF2B5EF4-FFF2-40B4-BE49-F238E27FC236}">
                <a16:creationId xmlns:a16="http://schemas.microsoft.com/office/drawing/2014/main" id="{450F69B1-B300-45F7-8D97-D2B4F18B7C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E92E83-3FF3-4FAC-8239-1A153A3A2E0F}"/>
              </a:ext>
            </a:extLst>
          </p:cNvPr>
          <p:cNvSpPr>
            <a:spLocks noGrp="1"/>
          </p:cNvSpPr>
          <p:nvPr>
            <p:ph type="sldNum" sz="quarter" idx="12"/>
          </p:nvPr>
        </p:nvSpPr>
        <p:spPr/>
        <p:txBody>
          <a:bodyPr/>
          <a:lstStyle/>
          <a:p>
            <a:fld id="{38BC3D9E-187A-4D8F-9B91-0171C40E7403}" type="slidenum">
              <a:rPr lang="en-CA" smtClean="0"/>
              <a:t>‹#›</a:t>
            </a:fld>
            <a:endParaRPr lang="en-CA"/>
          </a:p>
        </p:txBody>
      </p:sp>
    </p:spTree>
    <p:extLst>
      <p:ext uri="{BB962C8B-B14F-4D97-AF65-F5344CB8AC3E}">
        <p14:creationId xmlns:p14="http://schemas.microsoft.com/office/powerpoint/2010/main" val="16683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0DD1-A211-49B8-918F-E58326FCB1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762D460-6DFF-4A45-B75D-D780323C8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D656CD-400F-4DF1-A3F5-95137AD0DFA2}"/>
              </a:ext>
            </a:extLst>
          </p:cNvPr>
          <p:cNvSpPr>
            <a:spLocks noGrp="1"/>
          </p:cNvSpPr>
          <p:nvPr>
            <p:ph type="dt" sz="half" idx="10"/>
          </p:nvPr>
        </p:nvSpPr>
        <p:spPr/>
        <p:txBody>
          <a:bodyPr/>
          <a:lstStyle/>
          <a:p>
            <a:fld id="{5A5EA6F7-7375-4060-9C73-044BC8632DEA}" type="datetimeFigureOut">
              <a:rPr lang="en-CA" smtClean="0"/>
              <a:t>2018-07-02</a:t>
            </a:fld>
            <a:endParaRPr lang="en-CA"/>
          </a:p>
        </p:txBody>
      </p:sp>
      <p:sp>
        <p:nvSpPr>
          <p:cNvPr id="5" name="Footer Placeholder 4">
            <a:extLst>
              <a:ext uri="{FF2B5EF4-FFF2-40B4-BE49-F238E27FC236}">
                <a16:creationId xmlns:a16="http://schemas.microsoft.com/office/drawing/2014/main" id="{0DBC6D9C-E479-438F-BFE4-7AF41A43FF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7E9398-19DD-4541-BC99-D73636AA187D}"/>
              </a:ext>
            </a:extLst>
          </p:cNvPr>
          <p:cNvSpPr>
            <a:spLocks noGrp="1"/>
          </p:cNvSpPr>
          <p:nvPr>
            <p:ph type="sldNum" sz="quarter" idx="12"/>
          </p:nvPr>
        </p:nvSpPr>
        <p:spPr/>
        <p:txBody>
          <a:bodyPr/>
          <a:lstStyle/>
          <a:p>
            <a:fld id="{38BC3D9E-187A-4D8F-9B91-0171C40E7403}" type="slidenum">
              <a:rPr lang="en-CA" smtClean="0"/>
              <a:t>‹#›</a:t>
            </a:fld>
            <a:endParaRPr lang="en-CA"/>
          </a:p>
        </p:txBody>
      </p:sp>
    </p:spTree>
    <p:extLst>
      <p:ext uri="{BB962C8B-B14F-4D97-AF65-F5344CB8AC3E}">
        <p14:creationId xmlns:p14="http://schemas.microsoft.com/office/powerpoint/2010/main" val="814273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EE75-CFC1-4107-9DC1-5DE45DEA3E3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3868543-D3F2-413B-BA81-7A66223EEF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153ADBA-A7D3-4D44-9688-DAEEB00222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825BE3A-EC9D-44C7-9724-528E9B4DA6D6}"/>
              </a:ext>
            </a:extLst>
          </p:cNvPr>
          <p:cNvSpPr>
            <a:spLocks noGrp="1"/>
          </p:cNvSpPr>
          <p:nvPr>
            <p:ph type="dt" sz="half" idx="10"/>
          </p:nvPr>
        </p:nvSpPr>
        <p:spPr/>
        <p:txBody>
          <a:bodyPr/>
          <a:lstStyle/>
          <a:p>
            <a:fld id="{5A5EA6F7-7375-4060-9C73-044BC8632DEA}" type="datetimeFigureOut">
              <a:rPr lang="en-CA" smtClean="0"/>
              <a:t>2018-07-02</a:t>
            </a:fld>
            <a:endParaRPr lang="en-CA"/>
          </a:p>
        </p:txBody>
      </p:sp>
      <p:sp>
        <p:nvSpPr>
          <p:cNvPr id="6" name="Footer Placeholder 5">
            <a:extLst>
              <a:ext uri="{FF2B5EF4-FFF2-40B4-BE49-F238E27FC236}">
                <a16:creationId xmlns:a16="http://schemas.microsoft.com/office/drawing/2014/main" id="{5613410A-F8E0-4AFB-B403-08255C1FE5A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9D0EAA-02A7-44AA-B6FA-1E507F68E956}"/>
              </a:ext>
            </a:extLst>
          </p:cNvPr>
          <p:cNvSpPr>
            <a:spLocks noGrp="1"/>
          </p:cNvSpPr>
          <p:nvPr>
            <p:ph type="sldNum" sz="quarter" idx="12"/>
          </p:nvPr>
        </p:nvSpPr>
        <p:spPr/>
        <p:txBody>
          <a:bodyPr/>
          <a:lstStyle/>
          <a:p>
            <a:fld id="{38BC3D9E-187A-4D8F-9B91-0171C40E7403}" type="slidenum">
              <a:rPr lang="en-CA" smtClean="0"/>
              <a:t>‹#›</a:t>
            </a:fld>
            <a:endParaRPr lang="en-CA"/>
          </a:p>
        </p:txBody>
      </p:sp>
    </p:spTree>
    <p:extLst>
      <p:ext uri="{BB962C8B-B14F-4D97-AF65-F5344CB8AC3E}">
        <p14:creationId xmlns:p14="http://schemas.microsoft.com/office/powerpoint/2010/main" val="351599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3776-FA3E-4582-8C8E-C3F38E09E7A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A5DD8BC-04C7-4042-99B6-C54992CCE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5C62F0-0841-4F92-BB8E-734B3D8691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6B0567F-A282-486E-B5C7-9B263729E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BB7326-AF6A-4910-BE83-7329D995D2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9649526-88B4-436C-8E94-8A7DAAC98E71}"/>
              </a:ext>
            </a:extLst>
          </p:cNvPr>
          <p:cNvSpPr>
            <a:spLocks noGrp="1"/>
          </p:cNvSpPr>
          <p:nvPr>
            <p:ph type="dt" sz="half" idx="10"/>
          </p:nvPr>
        </p:nvSpPr>
        <p:spPr/>
        <p:txBody>
          <a:bodyPr/>
          <a:lstStyle/>
          <a:p>
            <a:fld id="{5A5EA6F7-7375-4060-9C73-044BC8632DEA}" type="datetimeFigureOut">
              <a:rPr lang="en-CA" smtClean="0"/>
              <a:t>2018-07-02</a:t>
            </a:fld>
            <a:endParaRPr lang="en-CA"/>
          </a:p>
        </p:txBody>
      </p:sp>
      <p:sp>
        <p:nvSpPr>
          <p:cNvPr id="8" name="Footer Placeholder 7">
            <a:extLst>
              <a:ext uri="{FF2B5EF4-FFF2-40B4-BE49-F238E27FC236}">
                <a16:creationId xmlns:a16="http://schemas.microsoft.com/office/drawing/2014/main" id="{513A6F42-72BC-4646-AD10-DCEA4E3F97D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4FFA944-2E65-4816-AFCF-A915BB9F8EAA}"/>
              </a:ext>
            </a:extLst>
          </p:cNvPr>
          <p:cNvSpPr>
            <a:spLocks noGrp="1"/>
          </p:cNvSpPr>
          <p:nvPr>
            <p:ph type="sldNum" sz="quarter" idx="12"/>
          </p:nvPr>
        </p:nvSpPr>
        <p:spPr/>
        <p:txBody>
          <a:bodyPr/>
          <a:lstStyle/>
          <a:p>
            <a:fld id="{38BC3D9E-187A-4D8F-9B91-0171C40E7403}" type="slidenum">
              <a:rPr lang="en-CA" smtClean="0"/>
              <a:t>‹#›</a:t>
            </a:fld>
            <a:endParaRPr lang="en-CA"/>
          </a:p>
        </p:txBody>
      </p:sp>
    </p:spTree>
    <p:extLst>
      <p:ext uri="{BB962C8B-B14F-4D97-AF65-F5344CB8AC3E}">
        <p14:creationId xmlns:p14="http://schemas.microsoft.com/office/powerpoint/2010/main" val="78546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48B2-2A25-4E9E-B657-C1E2F6848A1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5AC57F4-BA73-4582-B161-44B7071D2C6D}"/>
              </a:ext>
            </a:extLst>
          </p:cNvPr>
          <p:cNvSpPr>
            <a:spLocks noGrp="1"/>
          </p:cNvSpPr>
          <p:nvPr>
            <p:ph type="dt" sz="half" idx="10"/>
          </p:nvPr>
        </p:nvSpPr>
        <p:spPr/>
        <p:txBody>
          <a:bodyPr/>
          <a:lstStyle/>
          <a:p>
            <a:fld id="{5A5EA6F7-7375-4060-9C73-044BC8632DEA}" type="datetimeFigureOut">
              <a:rPr lang="en-CA" smtClean="0"/>
              <a:t>2018-07-02</a:t>
            </a:fld>
            <a:endParaRPr lang="en-CA"/>
          </a:p>
        </p:txBody>
      </p:sp>
      <p:sp>
        <p:nvSpPr>
          <p:cNvPr id="4" name="Footer Placeholder 3">
            <a:extLst>
              <a:ext uri="{FF2B5EF4-FFF2-40B4-BE49-F238E27FC236}">
                <a16:creationId xmlns:a16="http://schemas.microsoft.com/office/drawing/2014/main" id="{9389DD01-77B5-4704-BD33-B2287807A24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A01B12E-ECBA-45A2-9916-62943ED20062}"/>
              </a:ext>
            </a:extLst>
          </p:cNvPr>
          <p:cNvSpPr>
            <a:spLocks noGrp="1"/>
          </p:cNvSpPr>
          <p:nvPr>
            <p:ph type="sldNum" sz="quarter" idx="12"/>
          </p:nvPr>
        </p:nvSpPr>
        <p:spPr/>
        <p:txBody>
          <a:bodyPr/>
          <a:lstStyle/>
          <a:p>
            <a:fld id="{38BC3D9E-187A-4D8F-9B91-0171C40E7403}" type="slidenum">
              <a:rPr lang="en-CA" smtClean="0"/>
              <a:t>‹#›</a:t>
            </a:fld>
            <a:endParaRPr lang="en-CA"/>
          </a:p>
        </p:txBody>
      </p:sp>
    </p:spTree>
    <p:extLst>
      <p:ext uri="{BB962C8B-B14F-4D97-AF65-F5344CB8AC3E}">
        <p14:creationId xmlns:p14="http://schemas.microsoft.com/office/powerpoint/2010/main" val="121018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13AFA2-A51F-483F-A596-78ECA2E96EF3}"/>
              </a:ext>
            </a:extLst>
          </p:cNvPr>
          <p:cNvSpPr>
            <a:spLocks noGrp="1"/>
          </p:cNvSpPr>
          <p:nvPr>
            <p:ph type="dt" sz="half" idx="10"/>
          </p:nvPr>
        </p:nvSpPr>
        <p:spPr/>
        <p:txBody>
          <a:bodyPr/>
          <a:lstStyle/>
          <a:p>
            <a:fld id="{5A5EA6F7-7375-4060-9C73-044BC8632DEA}" type="datetimeFigureOut">
              <a:rPr lang="en-CA" smtClean="0"/>
              <a:t>2018-07-02</a:t>
            </a:fld>
            <a:endParaRPr lang="en-CA"/>
          </a:p>
        </p:txBody>
      </p:sp>
      <p:sp>
        <p:nvSpPr>
          <p:cNvPr id="3" name="Footer Placeholder 2">
            <a:extLst>
              <a:ext uri="{FF2B5EF4-FFF2-40B4-BE49-F238E27FC236}">
                <a16:creationId xmlns:a16="http://schemas.microsoft.com/office/drawing/2014/main" id="{4248D4B1-9956-4D2E-9249-0FFFE4D6F6E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8E7F714-2E35-493B-A2DB-E7B2208F1466}"/>
              </a:ext>
            </a:extLst>
          </p:cNvPr>
          <p:cNvSpPr>
            <a:spLocks noGrp="1"/>
          </p:cNvSpPr>
          <p:nvPr>
            <p:ph type="sldNum" sz="quarter" idx="12"/>
          </p:nvPr>
        </p:nvSpPr>
        <p:spPr/>
        <p:txBody>
          <a:bodyPr/>
          <a:lstStyle/>
          <a:p>
            <a:fld id="{38BC3D9E-187A-4D8F-9B91-0171C40E7403}" type="slidenum">
              <a:rPr lang="en-CA" smtClean="0"/>
              <a:t>‹#›</a:t>
            </a:fld>
            <a:endParaRPr lang="en-CA"/>
          </a:p>
        </p:txBody>
      </p:sp>
    </p:spTree>
    <p:extLst>
      <p:ext uri="{BB962C8B-B14F-4D97-AF65-F5344CB8AC3E}">
        <p14:creationId xmlns:p14="http://schemas.microsoft.com/office/powerpoint/2010/main" val="69502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6704-A89F-4ADD-8795-DD62750E5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59B14DD-85CD-4890-B294-E8A78BB4F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75C7A9C-7F7C-4271-9CBD-4FE42C0D7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6AC8E1-23F6-4881-A730-FE969B5F0952}"/>
              </a:ext>
            </a:extLst>
          </p:cNvPr>
          <p:cNvSpPr>
            <a:spLocks noGrp="1"/>
          </p:cNvSpPr>
          <p:nvPr>
            <p:ph type="dt" sz="half" idx="10"/>
          </p:nvPr>
        </p:nvSpPr>
        <p:spPr/>
        <p:txBody>
          <a:bodyPr/>
          <a:lstStyle/>
          <a:p>
            <a:fld id="{5A5EA6F7-7375-4060-9C73-044BC8632DEA}" type="datetimeFigureOut">
              <a:rPr lang="en-CA" smtClean="0"/>
              <a:t>2018-07-02</a:t>
            </a:fld>
            <a:endParaRPr lang="en-CA"/>
          </a:p>
        </p:txBody>
      </p:sp>
      <p:sp>
        <p:nvSpPr>
          <p:cNvPr id="6" name="Footer Placeholder 5">
            <a:extLst>
              <a:ext uri="{FF2B5EF4-FFF2-40B4-BE49-F238E27FC236}">
                <a16:creationId xmlns:a16="http://schemas.microsoft.com/office/drawing/2014/main" id="{D29BDEA3-B790-473B-A781-997F1575527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84E0889-9299-4A92-9B1F-C0E35F4CD89B}"/>
              </a:ext>
            </a:extLst>
          </p:cNvPr>
          <p:cNvSpPr>
            <a:spLocks noGrp="1"/>
          </p:cNvSpPr>
          <p:nvPr>
            <p:ph type="sldNum" sz="quarter" idx="12"/>
          </p:nvPr>
        </p:nvSpPr>
        <p:spPr/>
        <p:txBody>
          <a:bodyPr/>
          <a:lstStyle/>
          <a:p>
            <a:fld id="{38BC3D9E-187A-4D8F-9B91-0171C40E7403}" type="slidenum">
              <a:rPr lang="en-CA" smtClean="0"/>
              <a:t>‹#›</a:t>
            </a:fld>
            <a:endParaRPr lang="en-CA"/>
          </a:p>
        </p:txBody>
      </p:sp>
    </p:spTree>
    <p:extLst>
      <p:ext uri="{BB962C8B-B14F-4D97-AF65-F5344CB8AC3E}">
        <p14:creationId xmlns:p14="http://schemas.microsoft.com/office/powerpoint/2010/main" val="2250248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D701-F063-48CC-8DD8-E74D92F47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B85AB90-7ACC-451A-818E-56EC974E0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F2E4E73-5FF0-4A95-BB21-5A56BDC15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4B7F55-1A72-4B38-BEAF-8CEC139BB900}"/>
              </a:ext>
            </a:extLst>
          </p:cNvPr>
          <p:cNvSpPr>
            <a:spLocks noGrp="1"/>
          </p:cNvSpPr>
          <p:nvPr>
            <p:ph type="dt" sz="half" idx="10"/>
          </p:nvPr>
        </p:nvSpPr>
        <p:spPr/>
        <p:txBody>
          <a:bodyPr/>
          <a:lstStyle/>
          <a:p>
            <a:fld id="{5A5EA6F7-7375-4060-9C73-044BC8632DEA}" type="datetimeFigureOut">
              <a:rPr lang="en-CA" smtClean="0"/>
              <a:t>2018-07-02</a:t>
            </a:fld>
            <a:endParaRPr lang="en-CA"/>
          </a:p>
        </p:txBody>
      </p:sp>
      <p:sp>
        <p:nvSpPr>
          <p:cNvPr id="6" name="Footer Placeholder 5">
            <a:extLst>
              <a:ext uri="{FF2B5EF4-FFF2-40B4-BE49-F238E27FC236}">
                <a16:creationId xmlns:a16="http://schemas.microsoft.com/office/drawing/2014/main" id="{D14FF318-66C6-4586-8C72-A9A793A22EC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B3347EA-5689-422E-AF27-EACA55D68ACE}"/>
              </a:ext>
            </a:extLst>
          </p:cNvPr>
          <p:cNvSpPr>
            <a:spLocks noGrp="1"/>
          </p:cNvSpPr>
          <p:nvPr>
            <p:ph type="sldNum" sz="quarter" idx="12"/>
          </p:nvPr>
        </p:nvSpPr>
        <p:spPr/>
        <p:txBody>
          <a:bodyPr/>
          <a:lstStyle/>
          <a:p>
            <a:fld id="{38BC3D9E-187A-4D8F-9B91-0171C40E7403}" type="slidenum">
              <a:rPr lang="en-CA" smtClean="0"/>
              <a:t>‹#›</a:t>
            </a:fld>
            <a:endParaRPr lang="en-CA"/>
          </a:p>
        </p:txBody>
      </p:sp>
    </p:spTree>
    <p:extLst>
      <p:ext uri="{BB962C8B-B14F-4D97-AF65-F5344CB8AC3E}">
        <p14:creationId xmlns:p14="http://schemas.microsoft.com/office/powerpoint/2010/main" val="263495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6D16B-DD42-43EB-9091-E9F7510F9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77CEED0-75CC-4468-930B-B3FB5AC63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D38F85-F93C-4EDA-A0C3-67E003DDD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EA6F7-7375-4060-9C73-044BC8632DEA}" type="datetimeFigureOut">
              <a:rPr lang="en-CA" smtClean="0"/>
              <a:t>2018-07-02</a:t>
            </a:fld>
            <a:endParaRPr lang="en-CA"/>
          </a:p>
        </p:txBody>
      </p:sp>
      <p:sp>
        <p:nvSpPr>
          <p:cNvPr id="5" name="Footer Placeholder 4">
            <a:extLst>
              <a:ext uri="{FF2B5EF4-FFF2-40B4-BE49-F238E27FC236}">
                <a16:creationId xmlns:a16="http://schemas.microsoft.com/office/drawing/2014/main" id="{7CB7FEFA-C677-44AD-9EB2-5D361C57A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343B2A5-33FC-4730-A2D8-05862855D1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C3D9E-187A-4D8F-9B91-0171C40E7403}" type="slidenum">
              <a:rPr lang="en-CA" smtClean="0"/>
              <a:t>‹#›</a:t>
            </a:fld>
            <a:endParaRPr lang="en-CA"/>
          </a:p>
        </p:txBody>
      </p:sp>
    </p:spTree>
    <p:extLst>
      <p:ext uri="{BB962C8B-B14F-4D97-AF65-F5344CB8AC3E}">
        <p14:creationId xmlns:p14="http://schemas.microsoft.com/office/powerpoint/2010/main" val="159386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ythondiary.com/packages/pyspread.html" TargetMode="External"/><Relationship Id="rId2" Type="http://schemas.openxmlformats.org/officeDocument/2006/relationships/hyperlink" Target="http://www.pythondiary.com/blog/Feb.23,2013/pyspread-non-traditional-spreadsheet.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BA983-9ECD-4A80-ADD2-B5F1515036A9}"/>
              </a:ext>
            </a:extLst>
          </p:cNvPr>
          <p:cNvSpPr/>
          <p:nvPr/>
        </p:nvSpPr>
        <p:spPr>
          <a:xfrm>
            <a:off x="4424709" y="2034862"/>
            <a:ext cx="5530660" cy="369332"/>
          </a:xfrm>
          <a:prstGeom prst="rect">
            <a:avLst/>
          </a:prstGeom>
        </p:spPr>
        <p:txBody>
          <a:bodyPr wrap="square">
            <a:spAutoFit/>
          </a:bodyPr>
          <a:lstStyle/>
          <a:p>
            <a:r>
              <a:rPr lang="en-CA" b="0" i="0" dirty="0">
                <a:solidFill>
                  <a:srgbClr val="FFFFFF"/>
                </a:solidFill>
                <a:effectLst/>
                <a:latin typeface="Roboto" panose="02000000000000000000" pitchFamily="2" charset="0"/>
              </a:rPr>
              <a:t>S18 FRI 8 AM IN3045 PYTHON</a:t>
            </a:r>
            <a:endParaRPr lang="en-CA" dirty="0"/>
          </a:p>
        </p:txBody>
      </p:sp>
      <p:sp>
        <p:nvSpPr>
          <p:cNvPr id="7" name="Rectangle 6">
            <a:extLst>
              <a:ext uri="{FF2B5EF4-FFF2-40B4-BE49-F238E27FC236}">
                <a16:creationId xmlns:a16="http://schemas.microsoft.com/office/drawing/2014/main" id="{A8BE0BD9-6269-4699-A9F2-FF4916228F13}"/>
              </a:ext>
            </a:extLst>
          </p:cNvPr>
          <p:cNvSpPr/>
          <p:nvPr/>
        </p:nvSpPr>
        <p:spPr>
          <a:xfrm>
            <a:off x="3113357" y="5657671"/>
            <a:ext cx="9082936" cy="1200329"/>
          </a:xfrm>
          <a:prstGeom prst="rect">
            <a:avLst/>
          </a:prstGeom>
        </p:spPr>
        <p:txBody>
          <a:bodyPr wrap="none">
            <a:spAutoFit/>
          </a:bodyPr>
          <a:lstStyle/>
          <a:p>
            <a:r>
              <a:rPr lang="en-CA" sz="7200" b="0" i="0" dirty="0">
                <a:solidFill>
                  <a:srgbClr val="002060"/>
                </a:solidFill>
                <a:effectLst/>
                <a:latin typeface="Palatino Linotype" panose="02040502050505030304" pitchFamily="18" charset="0"/>
              </a:rPr>
              <a:t>Programming Python</a:t>
            </a:r>
            <a:endParaRPr lang="en-CA" sz="7200" dirty="0">
              <a:latin typeface="Palatino Linotype" panose="02040502050505030304" pitchFamily="18" charset="0"/>
            </a:endParaRPr>
          </a:p>
        </p:txBody>
      </p:sp>
      <p:cxnSp>
        <p:nvCxnSpPr>
          <p:cNvPr id="9" name="Straight Connector 8">
            <a:extLst>
              <a:ext uri="{FF2B5EF4-FFF2-40B4-BE49-F238E27FC236}">
                <a16:creationId xmlns:a16="http://schemas.microsoft.com/office/drawing/2014/main" id="{F9BBCE07-D3EB-4C0A-90BC-0BBE88C72AB1}"/>
              </a:ext>
            </a:extLst>
          </p:cNvPr>
          <p:cNvCxnSpPr>
            <a:cxnSpLocks/>
          </p:cNvCxnSpPr>
          <p:nvPr/>
        </p:nvCxnSpPr>
        <p:spPr>
          <a:xfrm>
            <a:off x="0" y="49326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4AE7702-28B6-4D3E-A8DC-F551C6834A59}"/>
              </a:ext>
            </a:extLst>
          </p:cNvPr>
          <p:cNvSpPr txBox="1"/>
          <p:nvPr/>
        </p:nvSpPr>
        <p:spPr>
          <a:xfrm>
            <a:off x="1390918" y="540913"/>
            <a:ext cx="10045521" cy="4154984"/>
          </a:xfrm>
          <a:prstGeom prst="rect">
            <a:avLst/>
          </a:prstGeom>
          <a:noFill/>
        </p:spPr>
        <p:txBody>
          <a:bodyPr wrap="square" rtlCol="0">
            <a:spAutoFit/>
          </a:bodyPr>
          <a:lstStyle/>
          <a:p>
            <a:r>
              <a:rPr lang="en-CA" sz="8800" u="sng" dirty="0">
                <a:solidFill>
                  <a:srgbClr val="C00000"/>
                </a:solidFill>
                <a:latin typeface="Lato Black" panose="020F0A02020204030203" pitchFamily="34" charset="0"/>
              </a:rPr>
              <a:t>Pyspread</a:t>
            </a:r>
            <a:r>
              <a:rPr lang="en-CA" sz="8800" dirty="0">
                <a:solidFill>
                  <a:srgbClr val="0070C0"/>
                </a:solidFill>
                <a:latin typeface="Lato Black" panose="020F0A02020204030203" pitchFamily="34" charset="0"/>
              </a:rPr>
              <a:t> </a:t>
            </a:r>
          </a:p>
          <a:p>
            <a:r>
              <a:rPr lang="en-CA" sz="8800" dirty="0">
                <a:solidFill>
                  <a:srgbClr val="0070C0"/>
                </a:solidFill>
                <a:latin typeface="Lato Black" panose="020F0A02020204030203" pitchFamily="34" charset="0"/>
              </a:rPr>
              <a:t>Creating your own Excel Spreadsheet</a:t>
            </a:r>
          </a:p>
        </p:txBody>
      </p:sp>
    </p:spTree>
    <p:extLst>
      <p:ext uri="{BB962C8B-B14F-4D97-AF65-F5344CB8AC3E}">
        <p14:creationId xmlns:p14="http://schemas.microsoft.com/office/powerpoint/2010/main" val="333866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D50407-9F53-4D8D-83D3-7F3102E62B5E}"/>
              </a:ext>
            </a:extLst>
          </p:cNvPr>
          <p:cNvPicPr>
            <a:picLocks noChangeAspect="1"/>
          </p:cNvPicPr>
          <p:nvPr/>
        </p:nvPicPr>
        <p:blipFill>
          <a:blip r:embed="rId2"/>
          <a:stretch>
            <a:fillRect/>
          </a:stretch>
        </p:blipFill>
        <p:spPr>
          <a:xfrm>
            <a:off x="739207" y="643467"/>
            <a:ext cx="10713586" cy="5571066"/>
          </a:xfrm>
          <a:prstGeom prst="rect">
            <a:avLst/>
          </a:prstGeom>
        </p:spPr>
      </p:pic>
    </p:spTree>
    <p:extLst>
      <p:ext uri="{BB962C8B-B14F-4D97-AF65-F5344CB8AC3E}">
        <p14:creationId xmlns:p14="http://schemas.microsoft.com/office/powerpoint/2010/main" val="39686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3707-C073-4281-82F0-CE5C2971E378}"/>
              </a:ext>
            </a:extLst>
          </p:cNvPr>
          <p:cNvSpPr>
            <a:spLocks noGrp="1"/>
          </p:cNvSpPr>
          <p:nvPr>
            <p:ph type="title"/>
          </p:nvPr>
        </p:nvSpPr>
        <p:spPr>
          <a:xfrm>
            <a:off x="838200" y="365125"/>
            <a:ext cx="10515600" cy="703821"/>
          </a:xfrm>
        </p:spPr>
        <p:txBody>
          <a:bodyPr/>
          <a:lstStyle/>
          <a:p>
            <a:r>
              <a:rPr lang="en-CA" dirty="0">
                <a:solidFill>
                  <a:srgbClr val="C00000"/>
                </a:solidFill>
                <a:latin typeface="Blue Highway" panose="02010603020202020303" pitchFamily="2" charset="0"/>
              </a:rPr>
              <a:t>Module Themes:</a:t>
            </a:r>
          </a:p>
        </p:txBody>
      </p:sp>
      <p:sp>
        <p:nvSpPr>
          <p:cNvPr id="3" name="Content Placeholder 2">
            <a:extLst>
              <a:ext uri="{FF2B5EF4-FFF2-40B4-BE49-F238E27FC236}">
                <a16:creationId xmlns:a16="http://schemas.microsoft.com/office/drawing/2014/main" id="{CE8C8F97-74B4-4092-ACDA-61F1C46397C9}"/>
              </a:ext>
            </a:extLst>
          </p:cNvPr>
          <p:cNvSpPr>
            <a:spLocks noGrp="1"/>
          </p:cNvSpPr>
          <p:nvPr>
            <p:ph idx="1"/>
          </p:nvPr>
        </p:nvSpPr>
        <p:spPr>
          <a:xfrm>
            <a:off x="838200" y="1253331"/>
            <a:ext cx="10515600" cy="4351338"/>
          </a:xfrm>
          <a:ln w="63500">
            <a:solidFill>
              <a:schemeClr val="accent4">
                <a:lumMod val="50000"/>
              </a:schemeClr>
            </a:solidFill>
          </a:ln>
        </p:spPr>
        <p:txBody>
          <a:bodyPr/>
          <a:lstStyle/>
          <a:p>
            <a:r>
              <a:rPr lang="en-CA" dirty="0"/>
              <a:t>Introducing Graphical User Interface Toolkits</a:t>
            </a:r>
          </a:p>
          <a:p>
            <a:r>
              <a:rPr lang="en-CA" dirty="0"/>
              <a:t>PGP Encryption</a:t>
            </a:r>
          </a:p>
          <a:p>
            <a:r>
              <a:rPr lang="en-CA" dirty="0"/>
              <a:t>Extending Pyspread to work with Excel and SQLite</a:t>
            </a:r>
          </a:p>
          <a:p>
            <a:r>
              <a:rPr lang="en-CA" dirty="0"/>
              <a:t>Using GIT and GITHUB with the Windows Desktop Graphical Client to manage code assets for a development project</a:t>
            </a:r>
          </a:p>
          <a:p>
            <a:r>
              <a:rPr lang="en-CA" dirty="0"/>
              <a:t>Writing a Python application that spans multiple Files</a:t>
            </a:r>
          </a:p>
        </p:txBody>
      </p:sp>
    </p:spTree>
    <p:extLst>
      <p:ext uri="{BB962C8B-B14F-4D97-AF65-F5344CB8AC3E}">
        <p14:creationId xmlns:p14="http://schemas.microsoft.com/office/powerpoint/2010/main" val="18070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BA983-9ECD-4A80-ADD2-B5F1515036A9}"/>
              </a:ext>
            </a:extLst>
          </p:cNvPr>
          <p:cNvSpPr/>
          <p:nvPr/>
        </p:nvSpPr>
        <p:spPr>
          <a:xfrm>
            <a:off x="4424709" y="2034862"/>
            <a:ext cx="5530660" cy="369332"/>
          </a:xfrm>
          <a:prstGeom prst="rect">
            <a:avLst/>
          </a:prstGeom>
        </p:spPr>
        <p:txBody>
          <a:bodyPr wrap="square">
            <a:spAutoFit/>
          </a:bodyPr>
          <a:lstStyle/>
          <a:p>
            <a:r>
              <a:rPr lang="en-CA" b="0" i="0" dirty="0">
                <a:solidFill>
                  <a:srgbClr val="FFFFFF"/>
                </a:solidFill>
                <a:effectLst/>
                <a:latin typeface="Roboto" panose="02000000000000000000" pitchFamily="2" charset="0"/>
              </a:rPr>
              <a:t>S18 FRI 8 AM IN3045 PYTHON</a:t>
            </a:r>
            <a:endParaRPr lang="en-CA" dirty="0"/>
          </a:p>
        </p:txBody>
      </p:sp>
      <p:sp>
        <p:nvSpPr>
          <p:cNvPr id="2" name="Rectangle 1">
            <a:extLst>
              <a:ext uri="{FF2B5EF4-FFF2-40B4-BE49-F238E27FC236}">
                <a16:creationId xmlns:a16="http://schemas.microsoft.com/office/drawing/2014/main" id="{59C791C3-44AD-488B-BA80-FF46B3BBA63E}"/>
              </a:ext>
            </a:extLst>
          </p:cNvPr>
          <p:cNvSpPr/>
          <p:nvPr/>
        </p:nvSpPr>
        <p:spPr>
          <a:xfrm>
            <a:off x="605306" y="347729"/>
            <a:ext cx="10792497" cy="5632311"/>
          </a:xfrm>
          <a:prstGeom prst="rect">
            <a:avLst/>
          </a:prstGeom>
        </p:spPr>
        <p:txBody>
          <a:bodyPr wrap="square">
            <a:spAutoFit/>
          </a:bodyPr>
          <a:lstStyle/>
          <a:p>
            <a:r>
              <a:rPr lang="en-US" sz="2400" b="1" i="0" u="sng" dirty="0">
                <a:solidFill>
                  <a:srgbClr val="005580"/>
                </a:solidFill>
                <a:effectLst/>
                <a:latin typeface="Helvetica Neue"/>
                <a:hlinkClick r:id="rId2"/>
              </a:rPr>
              <a:t>Pyspread: the non-traditional spreadsheet</a:t>
            </a:r>
            <a:endParaRPr lang="en-US" sz="2400" b="1" i="0" u="sng" dirty="0">
              <a:solidFill>
                <a:srgbClr val="005580"/>
              </a:solidFill>
              <a:effectLst/>
              <a:latin typeface="Helvetica Neue"/>
            </a:endParaRPr>
          </a:p>
          <a:p>
            <a:endParaRPr lang="en-US" sz="2400" b="1" i="0" dirty="0">
              <a:solidFill>
                <a:srgbClr val="333333"/>
              </a:solidFill>
              <a:effectLst/>
              <a:latin typeface="Helvetica Neue"/>
            </a:endParaRPr>
          </a:p>
          <a:p>
            <a:r>
              <a:rPr lang="en-US" sz="2400" b="0" i="0" dirty="0">
                <a:solidFill>
                  <a:srgbClr val="333333"/>
                </a:solidFill>
                <a:effectLst/>
                <a:latin typeface="Helvetica Neue"/>
              </a:rPr>
              <a:t>Looking for a spreadsheet that is fully Python enabled? Look no further than </a:t>
            </a:r>
            <a:r>
              <a:rPr lang="en-US" sz="2400" b="0" i="0" u="none" strike="noStrike" dirty="0">
                <a:solidFill>
                  <a:srgbClr val="0088CC"/>
                </a:solidFill>
                <a:effectLst/>
                <a:latin typeface="Helvetica Neue"/>
                <a:hlinkClick r:id="rId3"/>
              </a:rPr>
              <a:t>Pyspread</a:t>
            </a:r>
            <a:r>
              <a:rPr lang="en-US" sz="2400" b="0" i="0" dirty="0">
                <a:solidFill>
                  <a:srgbClr val="333333"/>
                </a:solidFill>
                <a:effectLst/>
                <a:latin typeface="Helvetica Neue"/>
              </a:rPr>
              <a:t>. This spreadsheet software, although lacking some major features found in other spreadsheet software such as </a:t>
            </a:r>
            <a:r>
              <a:rPr lang="en-US" sz="2400" b="0" i="0" dirty="0" err="1">
                <a:solidFill>
                  <a:srgbClr val="333333"/>
                </a:solidFill>
                <a:effectLst/>
                <a:latin typeface="Helvetica Neue"/>
              </a:rPr>
              <a:t>Gnumeric</a:t>
            </a:r>
            <a:r>
              <a:rPr lang="en-US" sz="2400" b="0" i="0" dirty="0">
                <a:solidFill>
                  <a:srgbClr val="333333"/>
                </a:solidFill>
                <a:effectLst/>
                <a:latin typeface="Helvetica Neue"/>
              </a:rPr>
              <a:t> and OpenOffice.org Calc, it is fully programmable in Python!</a:t>
            </a:r>
          </a:p>
          <a:p>
            <a:endParaRPr lang="en-US" sz="2400" b="0" i="0" dirty="0">
              <a:solidFill>
                <a:srgbClr val="333333"/>
              </a:solidFill>
              <a:effectLst/>
              <a:latin typeface="Helvetica Neue"/>
            </a:endParaRPr>
          </a:p>
          <a:p>
            <a:r>
              <a:rPr lang="en-US" sz="2400" b="0" i="0" dirty="0">
                <a:solidFill>
                  <a:srgbClr val="333333"/>
                </a:solidFill>
                <a:effectLst/>
                <a:latin typeface="Helvetica Neue"/>
              </a:rPr>
              <a:t>Unlike traditional spreadsheet programs, </a:t>
            </a:r>
            <a:r>
              <a:rPr lang="en-US" sz="2400" b="1" i="0" dirty="0">
                <a:solidFill>
                  <a:srgbClr val="C00000"/>
                </a:solidFill>
                <a:effectLst/>
                <a:latin typeface="Helvetica Neue"/>
              </a:rPr>
              <a:t>in Pyspread each cell is evaluated as a Python expression</a:t>
            </a:r>
            <a:r>
              <a:rPr lang="en-US" sz="2400" b="0" i="0" dirty="0">
                <a:solidFill>
                  <a:srgbClr val="333333"/>
                </a:solidFill>
                <a:effectLst/>
                <a:latin typeface="Helvetica Neue"/>
              </a:rPr>
              <a:t>. You are even able to import Python modules into a cell, such as </a:t>
            </a:r>
            <a:r>
              <a:rPr lang="en-US" sz="2400" b="0" i="0" dirty="0" err="1">
                <a:solidFill>
                  <a:srgbClr val="333333"/>
                </a:solidFill>
                <a:effectLst/>
                <a:latin typeface="Helvetica Neue"/>
              </a:rPr>
              <a:t>Numpy</a:t>
            </a:r>
            <a:r>
              <a:rPr lang="en-US" sz="2400" b="0" i="0" dirty="0">
                <a:solidFill>
                  <a:srgbClr val="333333"/>
                </a:solidFill>
                <a:effectLst/>
                <a:latin typeface="Helvetica Neue"/>
              </a:rPr>
              <a:t> and many others. </a:t>
            </a:r>
          </a:p>
          <a:p>
            <a:endParaRPr lang="en-US" sz="2400" dirty="0">
              <a:solidFill>
                <a:srgbClr val="333333"/>
              </a:solidFill>
              <a:latin typeface="Helvetica Neue"/>
            </a:endParaRPr>
          </a:p>
          <a:p>
            <a:r>
              <a:rPr lang="en-US" sz="2400" b="1" i="0" dirty="0">
                <a:solidFill>
                  <a:srgbClr val="002060"/>
                </a:solidFill>
                <a:effectLst/>
                <a:latin typeface="Helvetica Neue"/>
              </a:rPr>
              <a:t>It is based on the </a:t>
            </a:r>
            <a:r>
              <a:rPr lang="en-US" sz="2400" b="1" i="0" dirty="0" err="1">
                <a:solidFill>
                  <a:srgbClr val="002060"/>
                </a:solidFill>
                <a:effectLst/>
                <a:latin typeface="Helvetica Neue"/>
              </a:rPr>
              <a:t>wxWindows</a:t>
            </a:r>
            <a:r>
              <a:rPr lang="en-US" sz="2400" b="1" i="0" dirty="0">
                <a:solidFill>
                  <a:srgbClr val="002060"/>
                </a:solidFill>
                <a:effectLst/>
                <a:latin typeface="Helvetica Neue"/>
              </a:rPr>
              <a:t> toolkit</a:t>
            </a:r>
            <a:r>
              <a:rPr lang="en-US" sz="2400" b="0" i="0" dirty="0">
                <a:solidFill>
                  <a:srgbClr val="333333"/>
                </a:solidFill>
                <a:effectLst/>
                <a:latin typeface="Helvetica Neue"/>
              </a:rPr>
              <a:t>, so it should fit in just fine with all your GTK+ applications, if you use a GTK+ desktop environment such as GNOME. It should work just fine in a Qt3/4/5 environment as well, but you will need a GTK+ engine for Qt to make it fit in nicely.</a:t>
            </a:r>
          </a:p>
        </p:txBody>
      </p:sp>
    </p:spTree>
    <p:extLst>
      <p:ext uri="{BB962C8B-B14F-4D97-AF65-F5344CB8AC3E}">
        <p14:creationId xmlns:p14="http://schemas.microsoft.com/office/powerpoint/2010/main" val="26915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BA983-9ECD-4A80-ADD2-B5F1515036A9}"/>
              </a:ext>
            </a:extLst>
          </p:cNvPr>
          <p:cNvSpPr/>
          <p:nvPr/>
        </p:nvSpPr>
        <p:spPr>
          <a:xfrm>
            <a:off x="4424709" y="2034862"/>
            <a:ext cx="5530660" cy="369332"/>
          </a:xfrm>
          <a:prstGeom prst="rect">
            <a:avLst/>
          </a:prstGeom>
        </p:spPr>
        <p:txBody>
          <a:bodyPr wrap="square">
            <a:spAutoFit/>
          </a:bodyPr>
          <a:lstStyle/>
          <a:p>
            <a:r>
              <a:rPr lang="en-CA" b="0" i="0" dirty="0">
                <a:solidFill>
                  <a:srgbClr val="FFFFFF"/>
                </a:solidFill>
                <a:effectLst/>
                <a:latin typeface="Roboto" panose="02000000000000000000" pitchFamily="2" charset="0"/>
              </a:rPr>
              <a:t>S18 FRI 8 AM IN3045 PYTHON</a:t>
            </a:r>
            <a:endParaRPr lang="en-CA" dirty="0"/>
          </a:p>
        </p:txBody>
      </p:sp>
      <p:sp>
        <p:nvSpPr>
          <p:cNvPr id="2" name="Rectangle 1">
            <a:extLst>
              <a:ext uri="{FF2B5EF4-FFF2-40B4-BE49-F238E27FC236}">
                <a16:creationId xmlns:a16="http://schemas.microsoft.com/office/drawing/2014/main" id="{59C791C3-44AD-488B-BA80-FF46B3BBA63E}"/>
              </a:ext>
            </a:extLst>
          </p:cNvPr>
          <p:cNvSpPr/>
          <p:nvPr/>
        </p:nvSpPr>
        <p:spPr>
          <a:xfrm>
            <a:off x="480810" y="283335"/>
            <a:ext cx="11230379" cy="4247317"/>
          </a:xfrm>
          <a:prstGeom prst="rect">
            <a:avLst/>
          </a:prstGeom>
        </p:spPr>
        <p:txBody>
          <a:bodyPr wrap="square">
            <a:spAutoFit/>
          </a:bodyPr>
          <a:lstStyle/>
          <a:p>
            <a:r>
              <a:rPr lang="en-US" b="0" i="0" dirty="0">
                <a:solidFill>
                  <a:srgbClr val="333333"/>
                </a:solidFill>
                <a:effectLst/>
                <a:latin typeface="Helvetica Neue"/>
              </a:rPr>
              <a:t>As mentioned earlier, each </a:t>
            </a:r>
            <a:r>
              <a:rPr lang="en-US" b="0" i="1" dirty="0">
                <a:solidFill>
                  <a:srgbClr val="333333"/>
                </a:solidFill>
                <a:effectLst/>
                <a:latin typeface="Helvetica Neue"/>
              </a:rPr>
              <a:t>cell</a:t>
            </a:r>
            <a:r>
              <a:rPr lang="en-US" b="0" i="0" dirty="0">
                <a:solidFill>
                  <a:srgbClr val="333333"/>
                </a:solidFill>
                <a:effectLst/>
                <a:latin typeface="Helvetica Neue"/>
              </a:rPr>
              <a:t> in Pyspread is evaluated as a Python expression, so in order to display a string in a cell, you must encapsulate the string in quotes. </a:t>
            </a:r>
          </a:p>
          <a:p>
            <a:endParaRPr lang="en-US" dirty="0">
              <a:solidFill>
                <a:srgbClr val="333333"/>
              </a:solidFill>
              <a:latin typeface="Helvetica Neue"/>
            </a:endParaRPr>
          </a:p>
          <a:p>
            <a:r>
              <a:rPr lang="en-US" b="0" i="0" dirty="0">
                <a:solidFill>
                  <a:srgbClr val="333333"/>
                </a:solidFill>
                <a:effectLst/>
                <a:latin typeface="Helvetica Neue"/>
              </a:rPr>
              <a:t>Unlike a normal spreadsheet, there is no </a:t>
            </a:r>
            <a:r>
              <a:rPr lang="en-US" b="1" i="0" dirty="0">
                <a:solidFill>
                  <a:srgbClr val="333333"/>
                </a:solidFill>
                <a:effectLst/>
                <a:latin typeface="Helvetica Neue"/>
              </a:rPr>
              <a:t>=</a:t>
            </a:r>
            <a:r>
              <a:rPr lang="en-US" b="0" i="0" dirty="0">
                <a:solidFill>
                  <a:srgbClr val="333333"/>
                </a:solidFill>
                <a:effectLst/>
                <a:latin typeface="Helvetica Neue"/>
              </a:rPr>
              <a:t> sign, just enter in your expression and your good to go. </a:t>
            </a:r>
          </a:p>
          <a:p>
            <a:endParaRPr lang="en-US" dirty="0">
              <a:solidFill>
                <a:srgbClr val="333333"/>
              </a:solidFill>
              <a:latin typeface="Helvetica Neue"/>
            </a:endParaRPr>
          </a:p>
          <a:p>
            <a:r>
              <a:rPr lang="en-US" b="0" i="0" dirty="0">
                <a:solidFill>
                  <a:srgbClr val="333333"/>
                </a:solidFill>
                <a:effectLst/>
                <a:latin typeface="Helvetica Neue"/>
              </a:rPr>
              <a:t>To reference other cells, you need to use a special list called </a:t>
            </a:r>
            <a:r>
              <a:rPr lang="en-US" b="1" i="0" dirty="0">
                <a:solidFill>
                  <a:srgbClr val="333333"/>
                </a:solidFill>
                <a:effectLst/>
                <a:latin typeface="Helvetica Neue"/>
              </a:rPr>
              <a:t>S</a:t>
            </a:r>
            <a:r>
              <a:rPr lang="en-US" b="0" i="0" dirty="0">
                <a:solidFill>
                  <a:srgbClr val="333333"/>
                </a:solidFill>
                <a:effectLst/>
                <a:latin typeface="Helvetica Neue"/>
              </a:rPr>
              <a:t>. It is in the format of </a:t>
            </a:r>
            <a:r>
              <a:rPr lang="en-US" b="1" i="0" dirty="0">
                <a:solidFill>
                  <a:srgbClr val="333333"/>
                </a:solidFill>
                <a:effectLst/>
                <a:latin typeface="Helvetica Neue"/>
              </a:rPr>
              <a:t>S[X,Y,Z]</a:t>
            </a:r>
            <a:r>
              <a:rPr lang="en-US" b="0" i="0" dirty="0">
                <a:solidFill>
                  <a:srgbClr val="333333"/>
                </a:solidFill>
                <a:effectLst/>
                <a:latin typeface="Helvetica Neue"/>
              </a:rPr>
              <a:t>. Which is </a:t>
            </a:r>
            <a:r>
              <a:rPr lang="en-US" b="1" i="0" dirty="0">
                <a:solidFill>
                  <a:srgbClr val="333333"/>
                </a:solidFill>
                <a:effectLst/>
                <a:latin typeface="Helvetica Neue"/>
              </a:rPr>
              <a:t>S[row, col, sheet]</a:t>
            </a:r>
            <a:r>
              <a:rPr lang="en-US" b="0" i="0" dirty="0">
                <a:solidFill>
                  <a:srgbClr val="333333"/>
                </a:solidFill>
                <a:effectLst/>
                <a:latin typeface="Helvetica Neue"/>
              </a:rPr>
              <a:t>. </a:t>
            </a:r>
          </a:p>
          <a:p>
            <a:endParaRPr lang="en-US" dirty="0">
              <a:solidFill>
                <a:srgbClr val="333333"/>
              </a:solidFill>
              <a:latin typeface="Helvetica Neue"/>
            </a:endParaRPr>
          </a:p>
          <a:p>
            <a:r>
              <a:rPr lang="en-US" b="0" i="0" dirty="0">
                <a:solidFill>
                  <a:srgbClr val="333333"/>
                </a:solidFill>
                <a:effectLst/>
                <a:latin typeface="Helvetica Neue"/>
              </a:rPr>
              <a:t>Some standard spreadsheet functions like </a:t>
            </a:r>
            <a:r>
              <a:rPr lang="en-US" b="0" i="1" dirty="0">
                <a:solidFill>
                  <a:srgbClr val="333333"/>
                </a:solidFill>
                <a:effectLst/>
                <a:latin typeface="Helvetica Neue"/>
              </a:rPr>
              <a:t>sum()</a:t>
            </a:r>
            <a:r>
              <a:rPr lang="en-US" b="0" i="0" dirty="0">
                <a:solidFill>
                  <a:srgbClr val="333333"/>
                </a:solidFill>
                <a:effectLst/>
                <a:latin typeface="Helvetica Neue"/>
              </a:rPr>
              <a:t> exist in Pyspread as well, and it accepts a range, such as </a:t>
            </a:r>
            <a:r>
              <a:rPr lang="en-US" b="1" i="0" dirty="0">
                <a:solidFill>
                  <a:srgbClr val="333333"/>
                </a:solidFill>
                <a:effectLst/>
                <a:latin typeface="Helvetica Neue"/>
              </a:rPr>
              <a:t>S[1:15,2,0]</a:t>
            </a:r>
            <a:r>
              <a:rPr lang="en-US" b="0" i="0" dirty="0">
                <a:solidFill>
                  <a:srgbClr val="333333"/>
                </a:solidFill>
                <a:effectLst/>
                <a:latin typeface="Helvetica Neue"/>
              </a:rPr>
              <a:t>, which will return a range of cells that can be used as a parameter to </a:t>
            </a:r>
            <a:r>
              <a:rPr lang="en-US" b="0" i="1" dirty="0">
                <a:solidFill>
                  <a:srgbClr val="333333"/>
                </a:solidFill>
                <a:effectLst/>
                <a:latin typeface="Helvetica Neue"/>
              </a:rPr>
              <a:t>sum()</a:t>
            </a:r>
            <a:r>
              <a:rPr lang="en-US" b="0" i="0" dirty="0">
                <a:solidFill>
                  <a:srgbClr val="333333"/>
                </a:solidFill>
                <a:effectLst/>
                <a:latin typeface="Helvetica Neue"/>
              </a:rPr>
              <a:t>.</a:t>
            </a:r>
          </a:p>
          <a:p>
            <a:endParaRPr lang="en-US" b="0" i="0" dirty="0">
              <a:solidFill>
                <a:srgbClr val="333333"/>
              </a:solidFill>
              <a:effectLst/>
              <a:latin typeface="Helvetica Neue"/>
            </a:endParaRPr>
          </a:p>
          <a:p>
            <a:r>
              <a:rPr lang="en-US" b="1" i="0" dirty="0">
                <a:solidFill>
                  <a:srgbClr val="FF0000"/>
                </a:solidFill>
                <a:effectLst/>
                <a:latin typeface="Helvetica Neue"/>
              </a:rPr>
              <a:t>Pyspread by default signs all of your spreadsheets using PGP, this ensures that you can only open a spreadsheet for which you have approved. (A spreadsheet can for example, erase your files). </a:t>
            </a:r>
          </a:p>
          <a:p>
            <a:endParaRPr lang="en-US" dirty="0">
              <a:solidFill>
                <a:srgbClr val="333333"/>
              </a:solidFill>
              <a:latin typeface="Helvetica Neue"/>
            </a:endParaRPr>
          </a:p>
          <a:p>
            <a:endParaRPr lang="en-US" b="0" i="0" dirty="0">
              <a:solidFill>
                <a:srgbClr val="333333"/>
              </a:solidFill>
              <a:effectLst/>
              <a:latin typeface="Helvetica Neue"/>
            </a:endParaRPr>
          </a:p>
        </p:txBody>
      </p:sp>
    </p:spTree>
    <p:extLst>
      <p:ext uri="{BB962C8B-B14F-4D97-AF65-F5344CB8AC3E}">
        <p14:creationId xmlns:p14="http://schemas.microsoft.com/office/powerpoint/2010/main" val="121992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BA983-9ECD-4A80-ADD2-B5F1515036A9}"/>
              </a:ext>
            </a:extLst>
          </p:cNvPr>
          <p:cNvSpPr/>
          <p:nvPr/>
        </p:nvSpPr>
        <p:spPr>
          <a:xfrm>
            <a:off x="4424709" y="2034862"/>
            <a:ext cx="5530660" cy="369332"/>
          </a:xfrm>
          <a:prstGeom prst="rect">
            <a:avLst/>
          </a:prstGeom>
        </p:spPr>
        <p:txBody>
          <a:bodyPr wrap="square">
            <a:spAutoFit/>
          </a:bodyPr>
          <a:lstStyle/>
          <a:p>
            <a:r>
              <a:rPr lang="en-CA" b="0" i="0" dirty="0">
                <a:solidFill>
                  <a:srgbClr val="FFFFFF"/>
                </a:solidFill>
                <a:effectLst/>
                <a:latin typeface="Roboto" panose="02000000000000000000" pitchFamily="2" charset="0"/>
              </a:rPr>
              <a:t>S18 FRI 8 AM IN3045 PYTHON</a:t>
            </a:r>
            <a:endParaRPr lang="en-CA" dirty="0"/>
          </a:p>
        </p:txBody>
      </p:sp>
      <p:sp>
        <p:nvSpPr>
          <p:cNvPr id="2" name="Rectangle 1">
            <a:extLst>
              <a:ext uri="{FF2B5EF4-FFF2-40B4-BE49-F238E27FC236}">
                <a16:creationId xmlns:a16="http://schemas.microsoft.com/office/drawing/2014/main" id="{59C791C3-44AD-488B-BA80-FF46B3BBA63E}"/>
              </a:ext>
            </a:extLst>
          </p:cNvPr>
          <p:cNvSpPr/>
          <p:nvPr/>
        </p:nvSpPr>
        <p:spPr>
          <a:xfrm>
            <a:off x="257578" y="154546"/>
            <a:ext cx="11694016" cy="3693319"/>
          </a:xfrm>
          <a:prstGeom prst="rect">
            <a:avLst/>
          </a:prstGeom>
          <a:ln w="63500">
            <a:solidFill>
              <a:schemeClr val="accent4">
                <a:lumMod val="50000"/>
              </a:schemeClr>
            </a:solidFill>
          </a:ln>
        </p:spPr>
        <p:txBody>
          <a:bodyPr wrap="square">
            <a:spAutoFit/>
          </a:bodyPr>
          <a:lstStyle/>
          <a:p>
            <a:endParaRPr lang="en-US" b="0" i="0" dirty="0">
              <a:solidFill>
                <a:srgbClr val="333333"/>
              </a:solidFill>
              <a:effectLst/>
              <a:latin typeface="Helvetica Neue"/>
            </a:endParaRPr>
          </a:p>
          <a:p>
            <a:r>
              <a:rPr lang="en-US" b="0" i="0" dirty="0">
                <a:solidFill>
                  <a:srgbClr val="333333"/>
                </a:solidFill>
                <a:effectLst/>
                <a:latin typeface="Helvetica Neue"/>
              </a:rPr>
              <a:t>The hugely unfortunately part about Pyspread is it's lack of import and export options. </a:t>
            </a:r>
          </a:p>
          <a:p>
            <a:endParaRPr lang="en-US" dirty="0">
              <a:solidFill>
                <a:srgbClr val="333333"/>
              </a:solidFill>
              <a:latin typeface="Helvetica Neue"/>
            </a:endParaRPr>
          </a:p>
          <a:p>
            <a:r>
              <a:rPr lang="en-US" b="0" i="0" dirty="0">
                <a:solidFill>
                  <a:srgbClr val="333333"/>
                </a:solidFill>
                <a:effectLst/>
                <a:latin typeface="Helvetica Neue"/>
              </a:rPr>
              <a:t>Currently, it can only import/export CSV files. There is no option for OpenDocument format or Excel, despite Python modules existing to work easily with these formats. Another feature which is missing, which Python also supports via modules is database sources. It would be really nice to see a configuration option to use an external data source to fill cells using Python, say using a </a:t>
            </a:r>
            <a:r>
              <a:rPr lang="en-US" b="1" i="0" dirty="0" err="1">
                <a:solidFill>
                  <a:srgbClr val="333333"/>
                </a:solidFill>
                <a:effectLst/>
                <a:latin typeface="Helvetica Neue"/>
              </a:rPr>
              <a:t>DB</a:t>
            </a:r>
            <a:r>
              <a:rPr lang="en-US" b="0" i="0" dirty="0" err="1">
                <a:solidFill>
                  <a:srgbClr val="333333"/>
                </a:solidFill>
                <a:effectLst/>
                <a:latin typeface="Helvetica Neue"/>
              </a:rPr>
              <a:t>variable</a:t>
            </a:r>
            <a:r>
              <a:rPr lang="en-US" b="0" i="0" dirty="0">
                <a:solidFill>
                  <a:srgbClr val="333333"/>
                </a:solidFill>
                <a:effectLst/>
                <a:latin typeface="Helvetica Neue"/>
              </a:rPr>
              <a:t>. </a:t>
            </a:r>
          </a:p>
          <a:p>
            <a:endParaRPr lang="en-US" dirty="0">
              <a:solidFill>
                <a:srgbClr val="333333"/>
              </a:solidFill>
              <a:latin typeface="Helvetica Neue"/>
            </a:endParaRPr>
          </a:p>
          <a:p>
            <a:r>
              <a:rPr lang="en-US" b="0" i="0" dirty="0">
                <a:solidFill>
                  <a:srgbClr val="333333"/>
                </a:solidFill>
                <a:effectLst/>
                <a:latin typeface="Helvetica Neue"/>
              </a:rPr>
              <a:t>However, since this spreadsheet is fully Python, it can be done manually within the spreadsheet itself. </a:t>
            </a:r>
          </a:p>
          <a:p>
            <a:endParaRPr lang="en-US" dirty="0">
              <a:solidFill>
                <a:srgbClr val="333333"/>
              </a:solidFill>
              <a:latin typeface="Helvetica Neue"/>
            </a:endParaRPr>
          </a:p>
          <a:p>
            <a:r>
              <a:rPr lang="en-US" b="0" i="0" dirty="0">
                <a:solidFill>
                  <a:srgbClr val="333333"/>
                </a:solidFill>
                <a:effectLst/>
                <a:latin typeface="Helvetica Neue"/>
              </a:rPr>
              <a:t>There is a </a:t>
            </a:r>
            <a:r>
              <a:rPr lang="en-US" b="0" i="1" dirty="0">
                <a:solidFill>
                  <a:srgbClr val="333333"/>
                </a:solidFill>
                <a:effectLst/>
                <a:latin typeface="Helvetica Neue"/>
              </a:rPr>
              <a:t>Macro</a:t>
            </a:r>
            <a:r>
              <a:rPr lang="en-US" b="0" i="0" dirty="0">
                <a:solidFill>
                  <a:srgbClr val="333333"/>
                </a:solidFill>
                <a:effectLst/>
                <a:latin typeface="Helvetica Neue"/>
              </a:rPr>
              <a:t> menu which can be used to load external Python modules, which can in turn access external data sources and create new import/export facilities.</a:t>
            </a:r>
          </a:p>
          <a:p>
            <a:endParaRPr lang="en-US" b="0" i="0" dirty="0">
              <a:solidFill>
                <a:srgbClr val="333333"/>
              </a:solidFill>
              <a:effectLst/>
              <a:latin typeface="Helvetica Neue"/>
            </a:endParaRPr>
          </a:p>
        </p:txBody>
      </p:sp>
    </p:spTree>
    <p:extLst>
      <p:ext uri="{BB962C8B-B14F-4D97-AF65-F5344CB8AC3E}">
        <p14:creationId xmlns:p14="http://schemas.microsoft.com/office/powerpoint/2010/main" val="284839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BA983-9ECD-4A80-ADD2-B5F1515036A9}"/>
              </a:ext>
            </a:extLst>
          </p:cNvPr>
          <p:cNvSpPr/>
          <p:nvPr/>
        </p:nvSpPr>
        <p:spPr>
          <a:xfrm>
            <a:off x="4424709" y="2034862"/>
            <a:ext cx="5530660" cy="369332"/>
          </a:xfrm>
          <a:prstGeom prst="rect">
            <a:avLst/>
          </a:prstGeom>
        </p:spPr>
        <p:txBody>
          <a:bodyPr wrap="square">
            <a:spAutoFit/>
          </a:bodyPr>
          <a:lstStyle/>
          <a:p>
            <a:r>
              <a:rPr lang="en-CA" b="0" i="0" dirty="0">
                <a:solidFill>
                  <a:srgbClr val="FFFFFF"/>
                </a:solidFill>
                <a:effectLst/>
                <a:latin typeface="Roboto" panose="02000000000000000000" pitchFamily="2" charset="0"/>
              </a:rPr>
              <a:t>S18 FRI 8 AM IN3045 PYTHON</a:t>
            </a:r>
            <a:endParaRPr lang="en-CA" dirty="0"/>
          </a:p>
        </p:txBody>
      </p:sp>
      <p:pic>
        <p:nvPicPr>
          <p:cNvPr id="3" name="Picture 2">
            <a:extLst>
              <a:ext uri="{FF2B5EF4-FFF2-40B4-BE49-F238E27FC236}">
                <a16:creationId xmlns:a16="http://schemas.microsoft.com/office/drawing/2014/main" id="{63784297-04CF-4C08-8F1B-AD627127C710}"/>
              </a:ext>
            </a:extLst>
          </p:cNvPr>
          <p:cNvPicPr>
            <a:picLocks noChangeAspect="1"/>
          </p:cNvPicPr>
          <p:nvPr/>
        </p:nvPicPr>
        <p:blipFill>
          <a:blip r:embed="rId2"/>
          <a:stretch>
            <a:fillRect/>
          </a:stretch>
        </p:blipFill>
        <p:spPr>
          <a:xfrm>
            <a:off x="415812" y="1143000"/>
            <a:ext cx="11360375" cy="4572000"/>
          </a:xfrm>
          <a:prstGeom prst="rect">
            <a:avLst/>
          </a:prstGeom>
        </p:spPr>
      </p:pic>
    </p:spTree>
    <p:extLst>
      <p:ext uri="{BB962C8B-B14F-4D97-AF65-F5344CB8AC3E}">
        <p14:creationId xmlns:p14="http://schemas.microsoft.com/office/powerpoint/2010/main" val="1316028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Blue Highway</vt:lpstr>
      <vt:lpstr>Calibri</vt:lpstr>
      <vt:lpstr>Calibri Light</vt:lpstr>
      <vt:lpstr>Helvetica Neue</vt:lpstr>
      <vt:lpstr>Lato Black</vt:lpstr>
      <vt:lpstr>Palatino Linotype</vt:lpstr>
      <vt:lpstr>Roboto</vt:lpstr>
      <vt:lpstr>Office Theme</vt:lpstr>
      <vt:lpstr>PowerPoint Presentation</vt:lpstr>
      <vt:lpstr>PowerPoint Presentation</vt:lpstr>
      <vt:lpstr>Module Themes: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sigurdson</dc:creator>
  <cp:lastModifiedBy>peter sigurdson</cp:lastModifiedBy>
  <cp:revision>1</cp:revision>
  <dcterms:created xsi:type="dcterms:W3CDTF">2018-07-02T14:35:43Z</dcterms:created>
  <dcterms:modified xsi:type="dcterms:W3CDTF">2018-07-02T14:35:59Z</dcterms:modified>
</cp:coreProperties>
</file>