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6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34E1-DC64-493F-AA67-52223A53E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E6FF-DD10-43AF-A56F-7417655CB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8FDE-1737-4145-8CCA-A71C0A6B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C1B2-6D46-49FF-AB49-1C8907EF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2706-42BA-4295-B843-5D3779F3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04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36B-C7F1-48F3-A382-616203F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2FEE-7C9E-4596-B709-4A7621D7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44BF-9839-42CA-80CE-B764A545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D1BB-BE11-4EF2-B9E5-1BFC485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57AA-8169-4DB4-9597-00547A2F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1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DC9ED-762A-4F62-A51C-11CA94036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A677E-5622-488A-8A31-7A77E6F6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F5C8-0C02-4ADE-A62E-FCB3F286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E141-ADF9-4B9D-BD07-56C439EC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F9E6-1E7F-4B83-BE02-C7A442C0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2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B47B-9475-4F67-A804-2602A7F0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2316-F501-44CC-8CB6-9716202F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8A3B-C392-471E-B85D-E2D089A4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2192-36C2-4428-8912-AD4751DC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90CB-CCC6-4C01-9E2C-AA1D47B9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40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82FE-1E5A-41D9-B7A6-1AF73188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1065-D325-4155-A8AE-003A7208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6460E-565B-475F-8AA0-8F4661BC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3ADC-163E-4313-BF33-F9161F8D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82D3-9241-4BC5-95C1-3A3F053C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66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C4F4-4D67-4BEE-9A28-4AABC1F6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9C8F-A6C5-4B59-98AE-1D9749982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E0465-29AB-4A4B-9F5C-3784515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5A59-D2FC-43D1-AE20-E5D315C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2A296-8F50-4162-9376-AABAC91B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2057F-1BBF-468D-8631-61A00CEB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4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50E1-C688-4C76-B614-4D78F6B5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91AF-F102-46B7-8355-7C34638B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D5756-B9CE-45DC-8F80-8BA68AC5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C62FE-3719-413C-8EB2-2B2FFB4D5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601FD-3913-4085-9D5A-EE6BF6976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2F468-5250-49E7-A1A4-CCE46A92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383AA-065D-47D9-B9AB-199FD002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2C84E-A0EF-4037-85E5-D0FC0AC7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11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8B5A-CBEB-426A-BA5A-35C301F5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24A5B-DF12-44E6-8C01-D28C150C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E769-2FB7-4766-AF66-F9FC24E3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9CA0C-A657-4F82-833A-41455630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37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E9223-7D0A-40CF-ACAF-38FC917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C0D9F-F1D8-421F-8E08-CBDA82CB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504E3-E7CE-4AC0-BAFD-FA511778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6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79B0-1440-4C32-8466-B7FBB698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448D-4E08-4C21-B3DE-9D285366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FE56-01AA-481F-A46B-A087D186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8294A-53E2-449A-B14D-34E409A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FA56-F20F-43FE-8A6E-84886CEB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4841-6E8C-4116-BE25-CD811667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43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E12F-BA13-40DD-8C8C-501AD970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C6760-BDF6-4AE3-A975-2D876D8F3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DFB01-3ECC-470C-B2FD-EA2A5336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B0A67-EE0A-4283-8A7A-B96751AB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319A6-7A0A-4EC7-A4D8-82A7E6B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D840B-9102-438D-9E7E-64C52267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0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E34D7-C407-4F07-AFC1-3FC25AE4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C170-58F3-4B89-85BE-F86390B1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B386-1BAF-4C6B-92A9-6D9D34F7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6702-BE85-495A-BA79-8B72D9ED203D}" type="datetimeFigureOut">
              <a:rPr lang="en-CA" smtClean="0"/>
              <a:t>2018-06-22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C4DF-4A25-44DA-876E-86CB9FA98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8B9A-616F-4A00-8B28-CE9294134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9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4E74D-90A4-4349-AE46-B4BF36D8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430FC-AADD-41D8-AD44-A61619852E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r="9256" b="-2"/>
          <a:stretch/>
        </p:blipFill>
        <p:spPr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9600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9CF2A3A-CAE5-4C8A-ADB0-394B7BC6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0"/>
            <a:ext cx="4978400" cy="168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02C17F-D048-423F-A8E7-2BFC785D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21" y="1688327"/>
            <a:ext cx="4327357" cy="4526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ECA958-3D4B-4FA8-B011-EA890625AA77}"/>
              </a:ext>
            </a:extLst>
          </p:cNvPr>
          <p:cNvSpPr txBox="1"/>
          <p:nvPr/>
        </p:nvSpPr>
        <p:spPr>
          <a:xfrm>
            <a:off x="0" y="38100"/>
            <a:ext cx="480060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Extend this starter code to change the background color of the Canvas, using the example code shown on the right: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FCF043-063B-4B29-9EC0-4B64C690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6" y="1337464"/>
            <a:ext cx="4009524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6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1CF780-D1C1-47EE-A4B2-C8DFE43860D1}"/>
              </a:ext>
            </a:extLst>
          </p:cNvPr>
          <p:cNvSpPr/>
          <p:nvPr/>
        </p:nvSpPr>
        <p:spPr>
          <a:xfrm>
            <a:off x="1310099" y="2851187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800" dirty="0"/>
              <a:t>f = open('Challenge1_output.txt','w') </a:t>
            </a:r>
          </a:p>
          <a:p>
            <a:r>
              <a:rPr lang="en-CA" sz="800" dirty="0" err="1"/>
              <a:t>f.write</a:t>
            </a:r>
            <a:r>
              <a:rPr lang="en-CA" sz="800" dirty="0"/>
              <a:t>("HELLO!")</a:t>
            </a:r>
          </a:p>
          <a:p>
            <a:r>
              <a:rPr lang="en-CA" sz="800" dirty="0" err="1"/>
              <a:t>f.write</a:t>
            </a:r>
            <a:r>
              <a:rPr lang="en-CA" sz="800" dirty="0"/>
              <a:t>(" type </a:t>
            </a:r>
            <a:r>
              <a:rPr lang="en-CA" sz="800" dirty="0" err="1"/>
              <a:t>aaa</a:t>
            </a:r>
            <a:r>
              <a:rPr lang="en-CA" sz="800" dirty="0"/>
              <a:t> to end entry of team members' names")</a:t>
            </a:r>
          </a:p>
          <a:p>
            <a:r>
              <a:rPr lang="en-CA" sz="800" dirty="0"/>
              <a:t>print(" type </a:t>
            </a:r>
            <a:r>
              <a:rPr lang="en-CA" sz="800" dirty="0" err="1"/>
              <a:t>aaa</a:t>
            </a:r>
            <a:r>
              <a:rPr lang="en-CA" sz="800" dirty="0"/>
              <a:t> to end entry of team members' names")</a:t>
            </a:r>
          </a:p>
          <a:p>
            <a:endParaRPr lang="en-CA" sz="800" dirty="0"/>
          </a:p>
          <a:p>
            <a:r>
              <a:rPr lang="en-CA" sz="800" dirty="0" err="1"/>
              <a:t>keepgoing</a:t>
            </a:r>
            <a:r>
              <a:rPr lang="en-CA" sz="800" dirty="0"/>
              <a:t> = 'y'</a:t>
            </a:r>
          </a:p>
          <a:p>
            <a:endParaRPr lang="en-CA" sz="800" dirty="0"/>
          </a:p>
          <a:p>
            <a:r>
              <a:rPr lang="en-CA" sz="800" dirty="0"/>
              <a:t>while (</a:t>
            </a:r>
            <a:r>
              <a:rPr lang="en-CA" sz="800" dirty="0" err="1"/>
              <a:t>keepgoing</a:t>
            </a:r>
            <a:r>
              <a:rPr lang="en-CA" sz="800" dirty="0"/>
              <a:t> == 'y'):</a:t>
            </a:r>
          </a:p>
          <a:p>
            <a:r>
              <a:rPr lang="en-CA" sz="800" dirty="0"/>
              <a:t>	</a:t>
            </a:r>
            <a:r>
              <a:rPr lang="en-CA" sz="800" dirty="0" err="1"/>
              <a:t>teammembername</a:t>
            </a:r>
            <a:r>
              <a:rPr lang="en-CA" sz="800" dirty="0"/>
              <a:t> = input("State Team Member's Name and Student number in the form Name-</a:t>
            </a:r>
            <a:r>
              <a:rPr lang="en-CA" sz="800" dirty="0" err="1"/>
              <a:t>StudentNumber</a:t>
            </a:r>
            <a:r>
              <a:rPr lang="en-CA" sz="800" dirty="0"/>
              <a:t>:    ")  </a:t>
            </a:r>
          </a:p>
          <a:p>
            <a:r>
              <a:rPr lang="en-CA" sz="800" dirty="0"/>
              <a:t>	</a:t>
            </a:r>
            <a:r>
              <a:rPr lang="en-CA" sz="800" dirty="0" err="1"/>
              <a:t>f.write</a:t>
            </a:r>
            <a:r>
              <a:rPr lang="en-CA" sz="800" dirty="0"/>
              <a:t>(</a:t>
            </a:r>
            <a:r>
              <a:rPr lang="en-CA" sz="800" dirty="0" err="1"/>
              <a:t>teammembername</a:t>
            </a:r>
            <a:r>
              <a:rPr lang="en-CA" sz="800" dirty="0"/>
              <a:t> + "\n")</a:t>
            </a:r>
          </a:p>
          <a:p>
            <a:r>
              <a:rPr lang="en-CA" sz="800" dirty="0"/>
              <a:t>	print(' you entered ', </a:t>
            </a:r>
            <a:r>
              <a:rPr lang="en-CA" sz="800" dirty="0" err="1"/>
              <a:t>teammembername</a:t>
            </a:r>
            <a:r>
              <a:rPr lang="en-CA" sz="800" dirty="0"/>
              <a:t> )</a:t>
            </a:r>
          </a:p>
          <a:p>
            <a:endParaRPr lang="en-CA" sz="800" dirty="0"/>
          </a:p>
          <a:p>
            <a:r>
              <a:rPr lang="en-CA" sz="800" dirty="0"/>
              <a:t>	if (</a:t>
            </a:r>
            <a:r>
              <a:rPr lang="en-CA" sz="800" dirty="0" err="1"/>
              <a:t>teammembername</a:t>
            </a:r>
            <a:r>
              <a:rPr lang="en-CA" sz="800" dirty="0"/>
              <a:t> == '</a:t>
            </a:r>
            <a:r>
              <a:rPr lang="en-CA" sz="800" dirty="0" err="1"/>
              <a:t>aaa</a:t>
            </a:r>
            <a:r>
              <a:rPr lang="en-CA" sz="800" dirty="0"/>
              <a:t>'):</a:t>
            </a:r>
          </a:p>
          <a:p>
            <a:r>
              <a:rPr lang="en-CA" sz="800" dirty="0"/>
              <a:t>		</a:t>
            </a:r>
            <a:r>
              <a:rPr lang="en-CA" sz="800" dirty="0" err="1"/>
              <a:t>keepgoing</a:t>
            </a:r>
            <a:r>
              <a:rPr lang="en-CA" sz="800" dirty="0"/>
              <a:t> = 'n'</a:t>
            </a:r>
          </a:p>
          <a:p>
            <a:endParaRPr lang="en-CA" sz="800" dirty="0"/>
          </a:p>
          <a:p>
            <a:r>
              <a:rPr lang="en-CA" sz="800" dirty="0" err="1"/>
              <a:t>f.close</a:t>
            </a:r>
            <a:r>
              <a:rPr lang="en-CA" sz="8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38466-40B4-4C6B-A0E4-1DBF50BC80AF}"/>
              </a:ext>
            </a:extLst>
          </p:cNvPr>
          <p:cNvSpPr txBox="1"/>
          <p:nvPr/>
        </p:nvSpPr>
        <p:spPr>
          <a:xfrm>
            <a:off x="682580" y="1043189"/>
            <a:ext cx="1000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Answer to Challenge 1</a:t>
            </a:r>
          </a:p>
        </p:txBody>
      </p:sp>
    </p:spTree>
    <p:extLst>
      <p:ext uri="{BB962C8B-B14F-4D97-AF65-F5344CB8AC3E}">
        <p14:creationId xmlns:p14="http://schemas.microsoft.com/office/powerpoint/2010/main" val="32511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E171A-6867-44F6-B45B-85094151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003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6921A4-B388-42E1-B8E2-4BE712BCAF72}"/>
              </a:ext>
            </a:extLst>
          </p:cNvPr>
          <p:cNvSpPr/>
          <p:nvPr/>
        </p:nvSpPr>
        <p:spPr>
          <a:xfrm>
            <a:off x="5989676" y="1588137"/>
            <a:ext cx="5957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Submit your work to:</a:t>
            </a:r>
          </a:p>
          <a:p>
            <a:endParaRPr lang="en-US" sz="3600" dirty="0"/>
          </a:p>
          <a:p>
            <a:r>
              <a:rPr lang="en-US" sz="3600" dirty="0"/>
              <a:t>Your GITHUB Repository</a:t>
            </a:r>
          </a:p>
          <a:p>
            <a:r>
              <a:rPr lang="en-US" sz="3600" dirty="0"/>
              <a:t>And email the Instructor the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A2363-96D4-4C57-8AF4-FD4FEB977875}"/>
              </a:ext>
            </a:extLst>
          </p:cNvPr>
          <p:cNvSpPr txBox="1"/>
          <p:nvPr/>
        </p:nvSpPr>
        <p:spPr>
          <a:xfrm>
            <a:off x="7534119" y="0"/>
            <a:ext cx="4233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C00000"/>
                </a:solidFill>
                <a:latin typeface="Top Secret" panose="02000800000000000000" pitchFamily="2" charset="0"/>
              </a:rPr>
              <a:t>THE HANDS-ON IMPERATIVE</a:t>
            </a:r>
          </a:p>
        </p:txBody>
      </p:sp>
    </p:spTree>
    <p:extLst>
      <p:ext uri="{BB962C8B-B14F-4D97-AF65-F5344CB8AC3E}">
        <p14:creationId xmlns:p14="http://schemas.microsoft.com/office/powerpoint/2010/main" val="190005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>
            <a:solidFill>
              <a:srgbClr val="526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2322B-0D7F-40F2-8422-D28FA042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98" y="966391"/>
            <a:ext cx="2375236" cy="1995198"/>
          </a:xfrm>
          <a:prstGeom prst="rect">
            <a:avLst/>
          </a:prstGeom>
        </p:spPr>
      </p:pic>
      <p:sp>
        <p:nvSpPr>
          <p:cNvPr id="14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526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526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>
            <a:solidFill>
              <a:srgbClr val="526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FA54F-551B-449D-9CBB-4694B2A6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12" y="4389440"/>
            <a:ext cx="2401670" cy="740269"/>
          </a:xfrm>
          <a:prstGeom prst="rect">
            <a:avLst/>
          </a:prstGeom>
        </p:spPr>
      </p:pic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B3AF1-CE14-4725-B832-C56A92F8E76B}"/>
              </a:ext>
            </a:extLst>
          </p:cNvPr>
          <p:cNvSpPr txBox="1"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 of the Big Challenges in this Hackathon is LEARNING HOW TO TEACH YOURSELF NEW THINGS!</a:t>
            </a:r>
          </a:p>
        </p:txBody>
      </p:sp>
    </p:spTree>
    <p:extLst>
      <p:ext uri="{BB962C8B-B14F-4D97-AF65-F5344CB8AC3E}">
        <p14:creationId xmlns:p14="http://schemas.microsoft.com/office/powerpoint/2010/main" val="41564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A5BE3-6BD5-4137-98BC-0FC22E69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2288" cy="57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own and cony of course">
            <a:extLst>
              <a:ext uri="{FF2B5EF4-FFF2-40B4-BE49-F238E27FC236}">
                <a16:creationId xmlns:a16="http://schemas.microsoft.com/office/drawing/2014/main" id="{94056D53-8BB9-48B0-BEB7-457EB2F41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" r="3" b="3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A4C85-F02D-44DE-AA07-DB406FC4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CA" sz="4100" dirty="0"/>
              <a:t>Each Team will receive 4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D2B7-C292-4373-80DB-6BC1258B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CA" dirty="0"/>
              <a:t>You will receive 25% for each challenge completed successfully.</a:t>
            </a:r>
          </a:p>
          <a:p>
            <a:r>
              <a:rPr lang="en-CA" dirty="0"/>
              <a:t>Partial Marks MAY be awarded for partial but not complete code</a:t>
            </a:r>
          </a:p>
        </p:txBody>
      </p:sp>
    </p:spTree>
    <p:extLst>
      <p:ext uri="{BB962C8B-B14F-4D97-AF65-F5344CB8AC3E}">
        <p14:creationId xmlns:p14="http://schemas.microsoft.com/office/powerpoint/2010/main" val="421377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0008-1079-441D-B6BC-C25EF5A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76046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Challenge 1: Write a Python Program to collect all team members names and student numbers from the command line and write them out to a Text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C2968-7EFD-47AD-9F77-8A3317F94FB4}"/>
              </a:ext>
            </a:extLst>
          </p:cNvPr>
          <p:cNvSpPr/>
          <p:nvPr/>
        </p:nvSpPr>
        <p:spPr>
          <a:xfrm>
            <a:off x="377780" y="3171423"/>
            <a:ext cx="114364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Save your File as Challenge1.py</a:t>
            </a:r>
          </a:p>
          <a:p>
            <a:r>
              <a:rPr lang="en-US" sz="4400" dirty="0">
                <a:solidFill>
                  <a:srgbClr val="002060"/>
                </a:solidFill>
              </a:rPr>
              <a:t>[Name your Project Directory: </a:t>
            </a:r>
            <a:r>
              <a:rPr lang="en-US" sz="4400" b="1" dirty="0">
                <a:solidFill>
                  <a:srgbClr val="002060"/>
                </a:solidFill>
              </a:rPr>
              <a:t>Hackathon_S18 </a:t>
            </a:r>
            <a:r>
              <a:rPr lang="en-US" sz="4400" dirty="0">
                <a:solidFill>
                  <a:srgbClr val="002060"/>
                </a:solidFill>
              </a:rPr>
              <a:t>]</a:t>
            </a:r>
          </a:p>
          <a:p>
            <a:r>
              <a:rPr lang="en-US" sz="4400" dirty="0">
                <a:solidFill>
                  <a:srgbClr val="002060"/>
                </a:solidFill>
              </a:rPr>
              <a:t>Your Output File is called: </a:t>
            </a:r>
            <a:r>
              <a:rPr lang="en-US" sz="4400" dirty="0">
                <a:solidFill>
                  <a:srgbClr val="C00000"/>
                </a:solidFill>
              </a:rPr>
              <a:t>Challenge1_output.py</a:t>
            </a:r>
          </a:p>
          <a:p>
            <a:r>
              <a:rPr lang="en-US" sz="4400" u="sng" dirty="0">
                <a:solidFill>
                  <a:srgbClr val="C00000"/>
                </a:solidFill>
              </a:rPr>
              <a:t>Submit your work to:</a:t>
            </a:r>
            <a:endParaRPr lang="en-US" sz="4400" dirty="0"/>
          </a:p>
          <a:p>
            <a:r>
              <a:rPr lang="en-US" sz="4400" dirty="0"/>
              <a:t>Your GitHub Repository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0008-1079-441D-B6BC-C25EF5A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Challenge 2: Add the first 100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47379-2D40-433B-8A16-647C020A2817}"/>
              </a:ext>
            </a:extLst>
          </p:cNvPr>
          <p:cNvSpPr/>
          <p:nvPr/>
        </p:nvSpPr>
        <p:spPr>
          <a:xfrm>
            <a:off x="914400" y="3066893"/>
            <a:ext cx="5143500" cy="1323439"/>
          </a:xfrm>
          <a:prstGeom prst="rect">
            <a:avLst/>
          </a:prstGeom>
          <a:ln w="825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dirty="0"/>
              <a:t>for </a:t>
            </a:r>
            <a:r>
              <a:rPr lang="en-US" sz="4000" dirty="0" err="1"/>
              <a:t>i</a:t>
            </a:r>
            <a:r>
              <a:rPr lang="en-US" sz="4000" dirty="0"/>
              <a:t> in range(1,10):</a:t>
            </a:r>
          </a:p>
          <a:p>
            <a:r>
              <a:rPr lang="en-US" sz="4000" dirty="0"/>
              <a:t>    #do something!!!</a:t>
            </a:r>
            <a:endParaRPr lang="en-C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FE72E-721A-4802-96A3-86F7E44C4AEB}"/>
              </a:ext>
            </a:extLst>
          </p:cNvPr>
          <p:cNvSpPr txBox="1"/>
          <p:nvPr/>
        </p:nvSpPr>
        <p:spPr>
          <a:xfrm>
            <a:off x="838200" y="1449185"/>
            <a:ext cx="5143500" cy="132343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>
                    <a:lumMod val="95000"/>
                  </a:schemeClr>
                </a:solidFill>
              </a:rPr>
              <a:t>For Loops are written in the following format:</a:t>
            </a:r>
          </a:p>
        </p:txBody>
      </p:sp>
    </p:spTree>
    <p:extLst>
      <p:ext uri="{BB962C8B-B14F-4D97-AF65-F5344CB8AC3E}">
        <p14:creationId xmlns:p14="http://schemas.microsoft.com/office/powerpoint/2010/main" val="111783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6A8BD-E0E4-4ECD-9617-C6D2A6241F3B}"/>
              </a:ext>
            </a:extLst>
          </p:cNvPr>
          <p:cNvSpPr txBox="1"/>
          <p:nvPr/>
        </p:nvSpPr>
        <p:spPr>
          <a:xfrm>
            <a:off x="489397" y="283335"/>
            <a:ext cx="5606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rgbClr val="C00000"/>
                </a:solidFill>
              </a:rPr>
              <a:t>HINTS:</a:t>
            </a:r>
          </a:p>
        </p:txBody>
      </p:sp>
      <p:pic>
        <p:nvPicPr>
          <p:cNvPr id="1026" name="Picture 2" descr="C:\Users\peter\AppData\Local\Temp\SNAGHTML6d50fc.PNG">
            <a:extLst>
              <a:ext uri="{FF2B5EF4-FFF2-40B4-BE49-F238E27FC236}">
                <a16:creationId xmlns:a16="http://schemas.microsoft.com/office/drawing/2014/main" id="{C0C38AC4-4C30-47B1-9F20-386060F0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52776"/>
            <a:ext cx="9642233" cy="193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9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0008-1079-441D-B6BC-C25EF5A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1600"/>
            <a:ext cx="5702300" cy="573762"/>
          </a:xfrm>
          <a:gradFill>
            <a:gsLst>
              <a:gs pos="18000">
                <a:schemeClr val="accent1">
                  <a:lumMod val="5000"/>
                  <a:lumOff val="95000"/>
                </a:schemeClr>
              </a:gs>
              <a:gs pos="4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CA" dirty="0"/>
              <a:t>Challenge 3: Recursion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C7F55-69A6-436D-8DA2-A6CBA4F28F5F}"/>
              </a:ext>
            </a:extLst>
          </p:cNvPr>
          <p:cNvSpPr/>
          <p:nvPr/>
        </p:nvSpPr>
        <p:spPr>
          <a:xfrm>
            <a:off x="6083300" y="1406168"/>
            <a:ext cx="6096000" cy="2246769"/>
          </a:xfrm>
          <a:prstGeom prst="rect">
            <a:avLst/>
          </a:prstGeom>
          <a:ln w="825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CA" sz="2800" dirty="0"/>
              <a:t>def factorial(n):</a:t>
            </a:r>
          </a:p>
          <a:p>
            <a:r>
              <a:rPr lang="en-CA" sz="2800" dirty="0"/>
              <a:t>    if n == 1:</a:t>
            </a:r>
          </a:p>
          <a:p>
            <a:r>
              <a:rPr lang="en-CA" sz="2800" dirty="0"/>
              <a:t>        return 1</a:t>
            </a:r>
          </a:p>
          <a:p>
            <a:r>
              <a:rPr lang="en-CA" sz="2800" dirty="0"/>
              <a:t>    else:</a:t>
            </a:r>
          </a:p>
          <a:p>
            <a:r>
              <a:rPr lang="en-CA" sz="2800" dirty="0"/>
              <a:t>        return n * factorial(n-1)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AC711-3F13-485B-98B8-A2D9970CB042}"/>
              </a:ext>
            </a:extLst>
          </p:cNvPr>
          <p:cNvSpPr/>
          <p:nvPr/>
        </p:nvSpPr>
        <p:spPr>
          <a:xfrm>
            <a:off x="228600" y="2293070"/>
            <a:ext cx="5143500" cy="1323439"/>
          </a:xfrm>
          <a:prstGeom prst="rect">
            <a:avLst/>
          </a:prstGeom>
          <a:ln w="825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dirty="0"/>
              <a:t>for </a:t>
            </a:r>
            <a:r>
              <a:rPr lang="en-US" sz="4000" dirty="0" err="1"/>
              <a:t>i</a:t>
            </a:r>
            <a:r>
              <a:rPr lang="en-US" sz="4000" dirty="0"/>
              <a:t> in range(1,10):</a:t>
            </a:r>
          </a:p>
          <a:p>
            <a:r>
              <a:rPr lang="en-US" sz="4000" dirty="0"/>
              <a:t>    #do something!!!</a:t>
            </a:r>
            <a:endParaRPr lang="en-CA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5B5D5-A840-43B0-996D-7F3FFA00FB72}"/>
              </a:ext>
            </a:extLst>
          </p:cNvPr>
          <p:cNvSpPr txBox="1"/>
          <p:nvPr/>
        </p:nvSpPr>
        <p:spPr>
          <a:xfrm>
            <a:off x="152400" y="675362"/>
            <a:ext cx="5143500" cy="132343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>
                    <a:lumMod val="95000"/>
                  </a:schemeClr>
                </a:solidFill>
              </a:rPr>
              <a:t>For Loops are written in the following 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6A776-6C74-4A98-9A7F-466ADE082C95}"/>
              </a:ext>
            </a:extLst>
          </p:cNvPr>
          <p:cNvSpPr txBox="1"/>
          <p:nvPr/>
        </p:nvSpPr>
        <p:spPr>
          <a:xfrm>
            <a:off x="6096000" y="6103"/>
            <a:ext cx="60960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Using this definition for a RECURSIVE FUNCTION, </a:t>
            </a:r>
          </a:p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Print out the factorials of the numbers: 1 to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6D09A-6FAA-48D5-AB89-30B020DE49CA}"/>
              </a:ext>
            </a:extLst>
          </p:cNvPr>
          <p:cNvSpPr/>
          <p:nvPr/>
        </p:nvSpPr>
        <p:spPr>
          <a:xfrm>
            <a:off x="5486400" y="0"/>
            <a:ext cx="368300" cy="370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44A85-55E5-4CCF-817A-9CA44C523B1A}"/>
              </a:ext>
            </a:extLst>
          </p:cNvPr>
          <p:cNvSpPr/>
          <p:nvPr/>
        </p:nvSpPr>
        <p:spPr>
          <a:xfrm>
            <a:off x="152400" y="3910778"/>
            <a:ext cx="119189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Recursion is a way of programming or coding a problem, in which a function calls itself one or more times in its body. Usually, it is returning the return value of this function call. If a function definition fulfils the condition of recursion, we call this function a recursive function. 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Termination condition:</a:t>
            </a:r>
            <a:br>
              <a:rPr lang="en-US" dirty="0"/>
            </a:br>
            <a:r>
              <a:rPr lang="en-US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A recursive function has to terminate to be used in a program. A recursive function terminates, if with every recursive call the solution of the problem is downsized and moves towards a base case. A base case is a case, where the problem can be solved without further recursion. A recursion can lead to an infinite loop, if the base case is not met in the calls.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94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Top Secret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Each Team will receive 4 Challenges</vt:lpstr>
      <vt:lpstr>Challenge 1: Write a Python Program to collect all team members names and student numbers from the command line and write them out to a Text File</vt:lpstr>
      <vt:lpstr>Challenge 2: Add the first 100 integers</vt:lpstr>
      <vt:lpstr>PowerPoint Presentation</vt:lpstr>
      <vt:lpstr>Challenge 3: Recursion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sigurdson</dc:creator>
  <cp:lastModifiedBy>peter sigurdson</cp:lastModifiedBy>
  <cp:revision>4</cp:revision>
  <dcterms:created xsi:type="dcterms:W3CDTF">2018-06-22T13:08:01Z</dcterms:created>
  <dcterms:modified xsi:type="dcterms:W3CDTF">2018-06-22T14:14:10Z</dcterms:modified>
</cp:coreProperties>
</file>