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1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6263D-3002-7948-A42F-E9782D2963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48585D-D94E-084F-A359-2CD6B60F6E6A}">
      <dgm:prSet/>
      <dgm:spPr/>
      <dgm:t>
        <a:bodyPr/>
        <a:lstStyle/>
        <a:p>
          <a:r>
            <a:rPr lang="en-US" dirty="0"/>
            <a:t>Avg Home Price</a:t>
          </a:r>
        </a:p>
        <a:p>
          <a:r>
            <a:rPr lang="en-US" dirty="0"/>
            <a:t> $180, 921.20</a:t>
          </a:r>
        </a:p>
      </dgm:t>
    </dgm:pt>
    <dgm:pt modelId="{DCD58D6E-598F-984A-B324-2FF54DE7820F}" type="parTrans" cxnId="{D771342D-6179-244E-A9CC-580E54EFF953}">
      <dgm:prSet/>
      <dgm:spPr/>
      <dgm:t>
        <a:bodyPr/>
        <a:lstStyle/>
        <a:p>
          <a:endParaRPr lang="en-US"/>
        </a:p>
      </dgm:t>
    </dgm:pt>
    <dgm:pt modelId="{78626FE1-9C82-484F-A86E-C4FC926ADB92}" type="sibTrans" cxnId="{D771342D-6179-244E-A9CC-580E54EFF953}">
      <dgm:prSet/>
      <dgm:spPr/>
      <dgm:t>
        <a:bodyPr/>
        <a:lstStyle/>
        <a:p>
          <a:endParaRPr lang="en-US"/>
        </a:p>
      </dgm:t>
    </dgm:pt>
    <dgm:pt modelId="{0187684C-D143-9849-AE4B-AB06BA6A61FA}">
      <dgm:prSet/>
      <dgm:spPr/>
      <dgm:t>
        <a:bodyPr/>
        <a:lstStyle/>
        <a:p>
          <a:r>
            <a:rPr lang="en-US" dirty="0"/>
            <a:t>Max sale price </a:t>
          </a:r>
        </a:p>
        <a:p>
          <a:r>
            <a:rPr lang="en-US" dirty="0"/>
            <a:t>$755,000</a:t>
          </a:r>
        </a:p>
      </dgm:t>
    </dgm:pt>
    <dgm:pt modelId="{8D3F01A6-40BE-AF43-A911-BFF455E17F1C}" type="parTrans" cxnId="{713D71A1-A2BA-0848-800B-A1A45670C204}">
      <dgm:prSet/>
      <dgm:spPr/>
      <dgm:t>
        <a:bodyPr/>
        <a:lstStyle/>
        <a:p>
          <a:endParaRPr lang="en-US"/>
        </a:p>
      </dgm:t>
    </dgm:pt>
    <dgm:pt modelId="{AB0D5676-EA67-4241-BC09-569386743B67}" type="sibTrans" cxnId="{713D71A1-A2BA-0848-800B-A1A45670C204}">
      <dgm:prSet/>
      <dgm:spPr/>
      <dgm:t>
        <a:bodyPr/>
        <a:lstStyle/>
        <a:p>
          <a:endParaRPr lang="en-US"/>
        </a:p>
      </dgm:t>
    </dgm:pt>
    <dgm:pt modelId="{D0F5B656-9588-F54B-A73D-67C6423CCF65}">
      <dgm:prSet/>
      <dgm:spPr/>
      <dgm:t>
        <a:bodyPr/>
        <a:lstStyle/>
        <a:p>
          <a:r>
            <a:rPr lang="en-US" dirty="0"/>
            <a:t>Min. sale price</a:t>
          </a:r>
        </a:p>
        <a:p>
          <a:r>
            <a:rPr lang="en-US" dirty="0"/>
            <a:t>$34,900</a:t>
          </a:r>
        </a:p>
      </dgm:t>
    </dgm:pt>
    <dgm:pt modelId="{A806F7B6-24FF-3143-BA02-0EE3AD9D50D4}" type="parTrans" cxnId="{0881C25D-3E00-4B4C-913E-06119E2E8EC4}">
      <dgm:prSet/>
      <dgm:spPr/>
      <dgm:t>
        <a:bodyPr/>
        <a:lstStyle/>
        <a:p>
          <a:endParaRPr lang="en-US"/>
        </a:p>
      </dgm:t>
    </dgm:pt>
    <dgm:pt modelId="{630582A3-AF4B-5E45-80DF-ABDA739B0E7D}" type="sibTrans" cxnId="{0881C25D-3E00-4B4C-913E-06119E2E8EC4}">
      <dgm:prSet/>
      <dgm:spPr/>
      <dgm:t>
        <a:bodyPr/>
        <a:lstStyle/>
        <a:p>
          <a:endParaRPr lang="en-US"/>
        </a:p>
      </dgm:t>
    </dgm:pt>
    <dgm:pt modelId="{7A9CF153-802E-9D44-90EB-CFD7C0B45657}">
      <dgm:prSet/>
      <dgm:spPr/>
      <dgm:t>
        <a:bodyPr/>
        <a:lstStyle/>
        <a:p>
          <a:r>
            <a:rPr lang="en-US" dirty="0"/>
            <a:t>Median Home Price $163,000</a:t>
          </a:r>
        </a:p>
        <a:p>
          <a:endParaRPr lang="en-US" dirty="0"/>
        </a:p>
      </dgm:t>
    </dgm:pt>
    <dgm:pt modelId="{8E72DCAA-5131-C043-A386-14A9819441B3}" type="parTrans" cxnId="{545A850D-686B-F04E-9971-D35F2511B57C}">
      <dgm:prSet/>
      <dgm:spPr/>
      <dgm:t>
        <a:bodyPr/>
        <a:lstStyle/>
        <a:p>
          <a:endParaRPr lang="en-US"/>
        </a:p>
      </dgm:t>
    </dgm:pt>
    <dgm:pt modelId="{A9DC18AD-D869-A84B-B8EB-61899B17EE88}" type="sibTrans" cxnId="{545A850D-686B-F04E-9971-D35F2511B57C}">
      <dgm:prSet/>
      <dgm:spPr/>
      <dgm:t>
        <a:bodyPr/>
        <a:lstStyle/>
        <a:p>
          <a:endParaRPr lang="en-US"/>
        </a:p>
      </dgm:t>
    </dgm:pt>
    <dgm:pt modelId="{500FB2F3-D498-AD4C-BCB2-72AA85368F97}" type="pres">
      <dgm:prSet presAssocID="{4906263D-3002-7948-A42F-E9782D2963EA}" presName="Name0" presStyleCnt="0">
        <dgm:presLayoutVars>
          <dgm:dir/>
          <dgm:animLvl val="lvl"/>
          <dgm:resizeHandles val="exact"/>
        </dgm:presLayoutVars>
      </dgm:prSet>
      <dgm:spPr/>
    </dgm:pt>
    <dgm:pt modelId="{D282B502-C18D-C34D-845A-3DCEA04BA7BE}" type="pres">
      <dgm:prSet presAssocID="{0187684C-D143-9849-AE4B-AB06BA6A61FA}" presName="linNode" presStyleCnt="0"/>
      <dgm:spPr/>
    </dgm:pt>
    <dgm:pt modelId="{BB131C81-6013-964E-A8A8-7629E08C68DF}" type="pres">
      <dgm:prSet presAssocID="{0187684C-D143-9849-AE4B-AB06BA6A61FA}" presName="parentText" presStyleLbl="node1" presStyleIdx="0" presStyleCnt="4" custScaleX="205636" custLinFactNeighborX="35890" custLinFactNeighborY="-4276">
        <dgm:presLayoutVars>
          <dgm:chMax val="1"/>
          <dgm:bulletEnabled val="1"/>
        </dgm:presLayoutVars>
      </dgm:prSet>
      <dgm:spPr/>
    </dgm:pt>
    <dgm:pt modelId="{4F3B9B32-9D55-F64E-A6E9-F3B1EEB999BC}" type="pres">
      <dgm:prSet presAssocID="{AB0D5676-EA67-4241-BC09-569386743B67}" presName="sp" presStyleCnt="0"/>
      <dgm:spPr/>
    </dgm:pt>
    <dgm:pt modelId="{3D30945F-CC67-4641-925F-BFE3488F7E77}" type="pres">
      <dgm:prSet presAssocID="{FF48585D-D94E-084F-A359-2CD6B60F6E6A}" presName="linNode" presStyleCnt="0"/>
      <dgm:spPr/>
    </dgm:pt>
    <dgm:pt modelId="{10694C4F-0BC7-6449-B9B8-DACCDA9771DE}" type="pres">
      <dgm:prSet presAssocID="{FF48585D-D94E-084F-A359-2CD6B60F6E6A}" presName="parentText" presStyleLbl="node1" presStyleIdx="1" presStyleCnt="4" custScaleX="205636" custLinFactY="100000" custLinFactNeighborX="34804" custLinFactNeighborY="101289">
        <dgm:presLayoutVars>
          <dgm:chMax val="1"/>
          <dgm:bulletEnabled val="1"/>
        </dgm:presLayoutVars>
      </dgm:prSet>
      <dgm:spPr/>
    </dgm:pt>
    <dgm:pt modelId="{78B3D167-0D00-E94A-A73E-A64A925486A0}" type="pres">
      <dgm:prSet presAssocID="{78626FE1-9C82-484F-A86E-C4FC926ADB92}" presName="sp" presStyleCnt="0"/>
      <dgm:spPr/>
    </dgm:pt>
    <dgm:pt modelId="{D46A9464-3DF6-C64E-8787-5DB46938196C}" type="pres">
      <dgm:prSet presAssocID="{7A9CF153-802E-9D44-90EB-CFD7C0B45657}" presName="linNode" presStyleCnt="0"/>
      <dgm:spPr/>
    </dgm:pt>
    <dgm:pt modelId="{2235F88C-9739-D94C-B1A1-BD15A8FCD955}" type="pres">
      <dgm:prSet presAssocID="{7A9CF153-802E-9D44-90EB-CFD7C0B45657}" presName="parentText" presStyleLbl="node1" presStyleIdx="2" presStyleCnt="4" custScaleX="205636" custLinFactNeighborX="36893" custLinFactNeighborY="-7238">
        <dgm:presLayoutVars>
          <dgm:chMax val="1"/>
          <dgm:bulletEnabled val="1"/>
        </dgm:presLayoutVars>
      </dgm:prSet>
      <dgm:spPr/>
    </dgm:pt>
    <dgm:pt modelId="{B499E09B-D3B0-3549-8AEF-13531A382890}" type="pres">
      <dgm:prSet presAssocID="{A9DC18AD-D869-A84B-B8EB-61899B17EE88}" presName="sp" presStyleCnt="0"/>
      <dgm:spPr/>
    </dgm:pt>
    <dgm:pt modelId="{27081756-A96E-7647-8DB9-D02AC2A0613F}" type="pres">
      <dgm:prSet presAssocID="{D0F5B656-9588-F54B-A73D-67C6423CCF65}" presName="linNode" presStyleCnt="0"/>
      <dgm:spPr/>
    </dgm:pt>
    <dgm:pt modelId="{361EFEE6-F7CB-0F43-B5F1-D2100E9AB754}" type="pres">
      <dgm:prSet presAssocID="{D0F5B656-9588-F54B-A73D-67C6423CCF65}" presName="parentText" presStyleLbl="node1" presStyleIdx="3" presStyleCnt="4" custScaleX="205636" custLinFactY="-100000" custLinFactNeighborX="36140" custLinFactNeighborY="-112238">
        <dgm:presLayoutVars>
          <dgm:chMax val="1"/>
          <dgm:bulletEnabled val="1"/>
        </dgm:presLayoutVars>
      </dgm:prSet>
      <dgm:spPr/>
    </dgm:pt>
  </dgm:ptLst>
  <dgm:cxnLst>
    <dgm:cxn modelId="{545A850D-686B-F04E-9971-D35F2511B57C}" srcId="{4906263D-3002-7948-A42F-E9782D2963EA}" destId="{7A9CF153-802E-9D44-90EB-CFD7C0B45657}" srcOrd="2" destOrd="0" parTransId="{8E72DCAA-5131-C043-A386-14A9819441B3}" sibTransId="{A9DC18AD-D869-A84B-B8EB-61899B17EE88}"/>
    <dgm:cxn modelId="{8EA0C512-F8BA-8649-99AA-F34D8439FADF}" type="presOf" srcId="{FF48585D-D94E-084F-A359-2CD6B60F6E6A}" destId="{10694C4F-0BC7-6449-B9B8-DACCDA9771DE}" srcOrd="0" destOrd="0" presId="urn:microsoft.com/office/officeart/2005/8/layout/vList5"/>
    <dgm:cxn modelId="{D771342D-6179-244E-A9CC-580E54EFF953}" srcId="{4906263D-3002-7948-A42F-E9782D2963EA}" destId="{FF48585D-D94E-084F-A359-2CD6B60F6E6A}" srcOrd="1" destOrd="0" parTransId="{DCD58D6E-598F-984A-B324-2FF54DE7820F}" sibTransId="{78626FE1-9C82-484F-A86E-C4FC926ADB92}"/>
    <dgm:cxn modelId="{C7FEC33D-C903-E046-9EF3-BC55D017E03E}" type="presOf" srcId="{0187684C-D143-9849-AE4B-AB06BA6A61FA}" destId="{BB131C81-6013-964E-A8A8-7629E08C68DF}" srcOrd="0" destOrd="0" presId="urn:microsoft.com/office/officeart/2005/8/layout/vList5"/>
    <dgm:cxn modelId="{0881C25D-3E00-4B4C-913E-06119E2E8EC4}" srcId="{4906263D-3002-7948-A42F-E9782D2963EA}" destId="{D0F5B656-9588-F54B-A73D-67C6423CCF65}" srcOrd="3" destOrd="0" parTransId="{A806F7B6-24FF-3143-BA02-0EE3AD9D50D4}" sibTransId="{630582A3-AF4B-5E45-80DF-ABDA739B0E7D}"/>
    <dgm:cxn modelId="{74F60880-CE95-BC42-B184-A229F78B5F47}" type="presOf" srcId="{D0F5B656-9588-F54B-A73D-67C6423CCF65}" destId="{361EFEE6-F7CB-0F43-B5F1-D2100E9AB754}" srcOrd="0" destOrd="0" presId="urn:microsoft.com/office/officeart/2005/8/layout/vList5"/>
    <dgm:cxn modelId="{713D71A1-A2BA-0848-800B-A1A45670C204}" srcId="{4906263D-3002-7948-A42F-E9782D2963EA}" destId="{0187684C-D143-9849-AE4B-AB06BA6A61FA}" srcOrd="0" destOrd="0" parTransId="{8D3F01A6-40BE-AF43-A911-BFF455E17F1C}" sibTransId="{AB0D5676-EA67-4241-BC09-569386743B67}"/>
    <dgm:cxn modelId="{EAFDBCDA-13BC-FF43-9446-4749B1E2B906}" type="presOf" srcId="{4906263D-3002-7948-A42F-E9782D2963EA}" destId="{500FB2F3-D498-AD4C-BCB2-72AA85368F97}" srcOrd="0" destOrd="0" presId="urn:microsoft.com/office/officeart/2005/8/layout/vList5"/>
    <dgm:cxn modelId="{14C4E4F9-A1BA-574F-8BF0-1EBAD8D947C5}" type="presOf" srcId="{7A9CF153-802E-9D44-90EB-CFD7C0B45657}" destId="{2235F88C-9739-D94C-B1A1-BD15A8FCD955}" srcOrd="0" destOrd="0" presId="urn:microsoft.com/office/officeart/2005/8/layout/vList5"/>
    <dgm:cxn modelId="{B4F44F1F-926C-B848-A673-C43B7B49B180}" type="presParOf" srcId="{500FB2F3-D498-AD4C-BCB2-72AA85368F97}" destId="{D282B502-C18D-C34D-845A-3DCEA04BA7BE}" srcOrd="0" destOrd="0" presId="urn:microsoft.com/office/officeart/2005/8/layout/vList5"/>
    <dgm:cxn modelId="{B10DDE5C-7D84-7446-B294-9FAD82C15907}" type="presParOf" srcId="{D282B502-C18D-C34D-845A-3DCEA04BA7BE}" destId="{BB131C81-6013-964E-A8A8-7629E08C68DF}" srcOrd="0" destOrd="0" presId="urn:microsoft.com/office/officeart/2005/8/layout/vList5"/>
    <dgm:cxn modelId="{E742D590-F845-3C44-9776-9EE35C7DC6C2}" type="presParOf" srcId="{500FB2F3-D498-AD4C-BCB2-72AA85368F97}" destId="{4F3B9B32-9D55-F64E-A6E9-F3B1EEB999BC}" srcOrd="1" destOrd="0" presId="urn:microsoft.com/office/officeart/2005/8/layout/vList5"/>
    <dgm:cxn modelId="{382F9495-6167-A040-B9B6-746BE8B19D58}" type="presParOf" srcId="{500FB2F3-D498-AD4C-BCB2-72AA85368F97}" destId="{3D30945F-CC67-4641-925F-BFE3488F7E77}" srcOrd="2" destOrd="0" presId="urn:microsoft.com/office/officeart/2005/8/layout/vList5"/>
    <dgm:cxn modelId="{FF514CD8-1FD1-C448-9609-86ECD7096984}" type="presParOf" srcId="{3D30945F-CC67-4641-925F-BFE3488F7E77}" destId="{10694C4F-0BC7-6449-B9B8-DACCDA9771DE}" srcOrd="0" destOrd="0" presId="urn:microsoft.com/office/officeart/2005/8/layout/vList5"/>
    <dgm:cxn modelId="{95F45E9C-42EF-044B-84AA-A784CEE22266}" type="presParOf" srcId="{500FB2F3-D498-AD4C-BCB2-72AA85368F97}" destId="{78B3D167-0D00-E94A-A73E-A64A925486A0}" srcOrd="3" destOrd="0" presId="urn:microsoft.com/office/officeart/2005/8/layout/vList5"/>
    <dgm:cxn modelId="{0E5E4C6C-25DA-6D40-B5CD-A079E89D4C37}" type="presParOf" srcId="{500FB2F3-D498-AD4C-BCB2-72AA85368F97}" destId="{D46A9464-3DF6-C64E-8787-5DB46938196C}" srcOrd="4" destOrd="0" presId="urn:microsoft.com/office/officeart/2005/8/layout/vList5"/>
    <dgm:cxn modelId="{66F7CCF2-D939-924D-A164-546CB24C9231}" type="presParOf" srcId="{D46A9464-3DF6-C64E-8787-5DB46938196C}" destId="{2235F88C-9739-D94C-B1A1-BD15A8FCD955}" srcOrd="0" destOrd="0" presId="urn:microsoft.com/office/officeart/2005/8/layout/vList5"/>
    <dgm:cxn modelId="{041794E8-08D4-9645-BF13-9DF0787E7B23}" type="presParOf" srcId="{500FB2F3-D498-AD4C-BCB2-72AA85368F97}" destId="{B499E09B-D3B0-3549-8AEF-13531A382890}" srcOrd="5" destOrd="0" presId="urn:microsoft.com/office/officeart/2005/8/layout/vList5"/>
    <dgm:cxn modelId="{ACA409DE-3FC3-A849-96A3-0A37B0C50B84}" type="presParOf" srcId="{500FB2F3-D498-AD4C-BCB2-72AA85368F97}" destId="{27081756-A96E-7647-8DB9-D02AC2A0613F}" srcOrd="6" destOrd="0" presId="urn:microsoft.com/office/officeart/2005/8/layout/vList5"/>
    <dgm:cxn modelId="{23A74806-B7CF-F546-8E5F-887EC16DDBB0}" type="presParOf" srcId="{27081756-A96E-7647-8DB9-D02AC2A0613F}" destId="{361EFEE6-F7CB-0F43-B5F1-D2100E9AB75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DF9D3-9327-CD44-B9FC-8593B71CA758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EA3EE0-255C-1B4C-8E57-2A3876F48424}">
      <dgm:prSet/>
      <dgm:spPr/>
      <dgm:t>
        <a:bodyPr/>
        <a:lstStyle/>
        <a:p>
          <a:r>
            <a:rPr lang="en-US" dirty="0"/>
            <a:t>MANY FACTORS ARE DRIVING THE PRICE OF HOMES </a:t>
          </a:r>
        </a:p>
      </dgm:t>
    </dgm:pt>
    <dgm:pt modelId="{16A1209A-B9FD-CA40-9CC4-232A76A4EB35}" type="parTrans" cxnId="{AC824FF6-DB03-6249-A098-74A313EC6EA1}">
      <dgm:prSet/>
      <dgm:spPr/>
      <dgm:t>
        <a:bodyPr/>
        <a:lstStyle/>
        <a:p>
          <a:endParaRPr lang="en-US"/>
        </a:p>
      </dgm:t>
    </dgm:pt>
    <dgm:pt modelId="{997D26CD-F764-3443-8287-DAD401B9206B}" type="sibTrans" cxnId="{AC824FF6-DB03-6249-A098-74A313EC6EA1}">
      <dgm:prSet/>
      <dgm:spPr/>
      <dgm:t>
        <a:bodyPr/>
        <a:lstStyle/>
        <a:p>
          <a:endParaRPr lang="en-US"/>
        </a:p>
      </dgm:t>
    </dgm:pt>
    <dgm:pt modelId="{FD2B291E-1979-304C-B3E4-1D348BED1F93}">
      <dgm:prSet/>
      <dgm:spPr/>
      <dgm:t>
        <a:bodyPr/>
        <a:lstStyle/>
        <a:p>
          <a:r>
            <a:rPr lang="en-US" dirty="0"/>
            <a:t>ROOF STYLE, NEIGHBOORHOOD, AND CENTRAL AIR</a:t>
          </a:r>
        </a:p>
      </dgm:t>
    </dgm:pt>
    <dgm:pt modelId="{DA75F954-86C6-3747-93BF-0AEACA935DA9}" type="parTrans" cxnId="{AA2B5C40-68D9-7741-939D-1098422CB23F}">
      <dgm:prSet/>
      <dgm:spPr/>
      <dgm:t>
        <a:bodyPr/>
        <a:lstStyle/>
        <a:p>
          <a:endParaRPr lang="en-US"/>
        </a:p>
      </dgm:t>
    </dgm:pt>
    <dgm:pt modelId="{8382E4EB-4B7C-0D46-B02B-E056E9388102}" type="sibTrans" cxnId="{AA2B5C40-68D9-7741-939D-1098422CB23F}">
      <dgm:prSet/>
      <dgm:spPr/>
      <dgm:t>
        <a:bodyPr/>
        <a:lstStyle/>
        <a:p>
          <a:endParaRPr lang="en-US"/>
        </a:p>
      </dgm:t>
    </dgm:pt>
    <dgm:pt modelId="{8A827D35-3A0F-E04B-B8E2-2E1C87416A3F}">
      <dgm:prSet/>
      <dgm:spPr/>
      <dgm:t>
        <a:bodyPr/>
        <a:lstStyle/>
        <a:p>
          <a:r>
            <a:rPr lang="en-US" dirty="0"/>
            <a:t>3 VERY IMPORTANT FACTORS THAT SIGNIFICANTLY AFFECT THE PRICE OF HOMES</a:t>
          </a:r>
        </a:p>
      </dgm:t>
    </dgm:pt>
    <dgm:pt modelId="{64E6CD40-4686-DA49-A795-10E73338B455}" type="parTrans" cxnId="{88976C5F-9468-1E48-9A22-16ED9420E8BF}">
      <dgm:prSet/>
      <dgm:spPr/>
      <dgm:t>
        <a:bodyPr/>
        <a:lstStyle/>
        <a:p>
          <a:endParaRPr lang="en-US"/>
        </a:p>
      </dgm:t>
    </dgm:pt>
    <dgm:pt modelId="{912348C8-D7AF-FE40-9B9C-9B6025522E61}" type="sibTrans" cxnId="{88976C5F-9468-1E48-9A22-16ED9420E8BF}">
      <dgm:prSet/>
      <dgm:spPr/>
      <dgm:t>
        <a:bodyPr/>
        <a:lstStyle/>
        <a:p>
          <a:endParaRPr lang="en-US"/>
        </a:p>
      </dgm:t>
    </dgm:pt>
    <dgm:pt modelId="{F3819D28-4632-3745-9A00-868EF61F8818}" type="pres">
      <dgm:prSet presAssocID="{733DF9D3-9327-CD44-B9FC-8593B71CA758}" presName="linear" presStyleCnt="0">
        <dgm:presLayoutVars>
          <dgm:animLvl val="lvl"/>
          <dgm:resizeHandles val="exact"/>
        </dgm:presLayoutVars>
      </dgm:prSet>
      <dgm:spPr/>
    </dgm:pt>
    <dgm:pt modelId="{3A4B02EA-DD75-6D47-B96E-525F48697A94}" type="pres">
      <dgm:prSet presAssocID="{91EA3EE0-255C-1B4C-8E57-2A3876F484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A9F977-35D5-364D-9960-25737C52D72C}" type="pres">
      <dgm:prSet presAssocID="{997D26CD-F764-3443-8287-DAD401B9206B}" presName="spacer" presStyleCnt="0"/>
      <dgm:spPr/>
    </dgm:pt>
    <dgm:pt modelId="{32934AD3-73E9-7346-8CEA-585504174A69}" type="pres">
      <dgm:prSet presAssocID="{FD2B291E-1979-304C-B3E4-1D348BED1F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A0E6F9-EF59-1645-9A79-55C92F5701BD}" type="pres">
      <dgm:prSet presAssocID="{8382E4EB-4B7C-0D46-B02B-E056E9388102}" presName="spacer" presStyleCnt="0"/>
      <dgm:spPr/>
    </dgm:pt>
    <dgm:pt modelId="{2C038BE0-1A38-0541-B4DB-9B4FF3158DA0}" type="pres">
      <dgm:prSet presAssocID="{8A827D35-3A0F-E04B-B8E2-2E1C87416A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1AF651C-F6C3-5940-8AA5-CBE7EE6B0B9E}" type="presOf" srcId="{8A827D35-3A0F-E04B-B8E2-2E1C87416A3F}" destId="{2C038BE0-1A38-0541-B4DB-9B4FF3158DA0}" srcOrd="0" destOrd="0" presId="urn:microsoft.com/office/officeart/2005/8/layout/vList2"/>
    <dgm:cxn modelId="{AA2B5C40-68D9-7741-939D-1098422CB23F}" srcId="{733DF9D3-9327-CD44-B9FC-8593B71CA758}" destId="{FD2B291E-1979-304C-B3E4-1D348BED1F93}" srcOrd="1" destOrd="0" parTransId="{DA75F954-86C6-3747-93BF-0AEACA935DA9}" sibTransId="{8382E4EB-4B7C-0D46-B02B-E056E9388102}"/>
    <dgm:cxn modelId="{88976C5F-9468-1E48-9A22-16ED9420E8BF}" srcId="{733DF9D3-9327-CD44-B9FC-8593B71CA758}" destId="{8A827D35-3A0F-E04B-B8E2-2E1C87416A3F}" srcOrd="2" destOrd="0" parTransId="{64E6CD40-4686-DA49-A795-10E73338B455}" sibTransId="{912348C8-D7AF-FE40-9B9C-9B6025522E61}"/>
    <dgm:cxn modelId="{5EFC897C-BFA3-C048-9AD2-FB1214F3F0DF}" type="presOf" srcId="{FD2B291E-1979-304C-B3E4-1D348BED1F93}" destId="{32934AD3-73E9-7346-8CEA-585504174A69}" srcOrd="0" destOrd="0" presId="urn:microsoft.com/office/officeart/2005/8/layout/vList2"/>
    <dgm:cxn modelId="{07E4E987-762B-D74C-BF14-1786DC72B096}" type="presOf" srcId="{733DF9D3-9327-CD44-B9FC-8593B71CA758}" destId="{F3819D28-4632-3745-9A00-868EF61F8818}" srcOrd="0" destOrd="0" presId="urn:microsoft.com/office/officeart/2005/8/layout/vList2"/>
    <dgm:cxn modelId="{28558ACB-3DBB-A844-9B5D-7C45FDB3C1CA}" type="presOf" srcId="{91EA3EE0-255C-1B4C-8E57-2A3876F48424}" destId="{3A4B02EA-DD75-6D47-B96E-525F48697A94}" srcOrd="0" destOrd="0" presId="urn:microsoft.com/office/officeart/2005/8/layout/vList2"/>
    <dgm:cxn modelId="{AC824FF6-DB03-6249-A098-74A313EC6EA1}" srcId="{733DF9D3-9327-CD44-B9FC-8593B71CA758}" destId="{91EA3EE0-255C-1B4C-8E57-2A3876F48424}" srcOrd="0" destOrd="0" parTransId="{16A1209A-B9FD-CA40-9CC4-232A76A4EB35}" sibTransId="{997D26CD-F764-3443-8287-DAD401B9206B}"/>
    <dgm:cxn modelId="{A6A7E414-976B-5E43-8DDC-18AC7952CE14}" type="presParOf" srcId="{F3819D28-4632-3745-9A00-868EF61F8818}" destId="{3A4B02EA-DD75-6D47-B96E-525F48697A94}" srcOrd="0" destOrd="0" presId="urn:microsoft.com/office/officeart/2005/8/layout/vList2"/>
    <dgm:cxn modelId="{CFA52B16-5C94-EA4F-8E1A-518E9CD88FFA}" type="presParOf" srcId="{F3819D28-4632-3745-9A00-868EF61F8818}" destId="{DEA9F977-35D5-364D-9960-25737C52D72C}" srcOrd="1" destOrd="0" presId="urn:microsoft.com/office/officeart/2005/8/layout/vList2"/>
    <dgm:cxn modelId="{DF7EEF02-56C4-1D45-AB94-43C7FCF58E78}" type="presParOf" srcId="{F3819D28-4632-3745-9A00-868EF61F8818}" destId="{32934AD3-73E9-7346-8CEA-585504174A69}" srcOrd="2" destOrd="0" presId="urn:microsoft.com/office/officeart/2005/8/layout/vList2"/>
    <dgm:cxn modelId="{08D08924-9E01-7E4A-9EDE-B1B250378DA2}" type="presParOf" srcId="{F3819D28-4632-3745-9A00-868EF61F8818}" destId="{4DA0E6F9-EF59-1645-9A79-55C92F5701BD}" srcOrd="3" destOrd="0" presId="urn:microsoft.com/office/officeart/2005/8/layout/vList2"/>
    <dgm:cxn modelId="{AE10D20C-9D9C-2B4E-96B0-E57EE42C0ABE}" type="presParOf" srcId="{F3819D28-4632-3745-9A00-868EF61F8818}" destId="{2C038BE0-1A38-0541-B4DB-9B4FF3158D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31C81-6013-964E-A8A8-7629E08C68DF}">
      <dsp:nvSpPr>
        <dsp:cNvPr id="0" name=""/>
        <dsp:cNvSpPr/>
      </dsp:nvSpPr>
      <dsp:spPr>
        <a:xfrm>
          <a:off x="899079" y="0"/>
          <a:ext cx="2569215" cy="956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Max sale price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$755,000</a:t>
          </a:r>
        </a:p>
      </dsp:txBody>
      <dsp:txXfrm>
        <a:off x="945792" y="46713"/>
        <a:ext cx="2475789" cy="863497"/>
      </dsp:txXfrm>
    </dsp:sp>
    <dsp:sp modelId="{10694C4F-0BC7-6449-B9B8-DACCDA9771DE}">
      <dsp:nvSpPr>
        <dsp:cNvPr id="0" name=""/>
        <dsp:cNvSpPr/>
      </dsp:nvSpPr>
      <dsp:spPr>
        <a:xfrm>
          <a:off x="885510" y="2932939"/>
          <a:ext cx="2569215" cy="956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Avg Home Price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$180, 921.20</a:t>
          </a:r>
        </a:p>
      </dsp:txBody>
      <dsp:txXfrm>
        <a:off x="932223" y="2979652"/>
        <a:ext cx="2475789" cy="863497"/>
      </dsp:txXfrm>
    </dsp:sp>
    <dsp:sp modelId="{2235F88C-9739-D94C-B1A1-BD15A8FCD955}">
      <dsp:nvSpPr>
        <dsp:cNvPr id="0" name=""/>
        <dsp:cNvSpPr/>
      </dsp:nvSpPr>
      <dsp:spPr>
        <a:xfrm>
          <a:off x="901339" y="1942265"/>
          <a:ext cx="2569215" cy="956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Median Home Price $163,000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948052" y="1988978"/>
        <a:ext cx="2475789" cy="863497"/>
      </dsp:txXfrm>
    </dsp:sp>
    <dsp:sp modelId="{361EFEE6-F7CB-0F43-B5F1-D2100E9AB754}">
      <dsp:nvSpPr>
        <dsp:cNvPr id="0" name=""/>
        <dsp:cNvSpPr/>
      </dsp:nvSpPr>
      <dsp:spPr>
        <a:xfrm>
          <a:off x="901339" y="985342"/>
          <a:ext cx="2569215" cy="956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Min. sale price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$34,900</a:t>
          </a:r>
        </a:p>
      </dsp:txBody>
      <dsp:txXfrm>
        <a:off x="948052" y="1032055"/>
        <a:ext cx="2475789" cy="863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B02EA-DD75-6D47-B96E-525F48697A94}">
      <dsp:nvSpPr>
        <dsp:cNvPr id="0" name=""/>
        <dsp:cNvSpPr/>
      </dsp:nvSpPr>
      <dsp:spPr>
        <a:xfrm>
          <a:off x="0" y="34979"/>
          <a:ext cx="8832916" cy="1113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MANY FACTORS ARE DRIVING THE PRICE OF HOMES </a:t>
          </a:r>
        </a:p>
      </dsp:txBody>
      <dsp:txXfrm>
        <a:off x="54373" y="89352"/>
        <a:ext cx="8724170" cy="1005094"/>
      </dsp:txXfrm>
    </dsp:sp>
    <dsp:sp modelId="{32934AD3-73E9-7346-8CEA-585504174A69}">
      <dsp:nvSpPr>
        <dsp:cNvPr id="0" name=""/>
        <dsp:cNvSpPr/>
      </dsp:nvSpPr>
      <dsp:spPr>
        <a:xfrm>
          <a:off x="0" y="1229459"/>
          <a:ext cx="8832916" cy="1113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ROOF STYLE, NEIGHBOORHOOD, AND CENTRAL AIR</a:t>
          </a:r>
        </a:p>
      </dsp:txBody>
      <dsp:txXfrm>
        <a:off x="54373" y="1283832"/>
        <a:ext cx="8724170" cy="1005094"/>
      </dsp:txXfrm>
    </dsp:sp>
    <dsp:sp modelId="{2C038BE0-1A38-0541-B4DB-9B4FF3158DA0}">
      <dsp:nvSpPr>
        <dsp:cNvPr id="0" name=""/>
        <dsp:cNvSpPr/>
      </dsp:nvSpPr>
      <dsp:spPr>
        <a:xfrm>
          <a:off x="0" y="2423939"/>
          <a:ext cx="8832916" cy="1113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VERY IMPORTANT FACTORS THAT SIGNIFICANTLY AFFECT THE PRICE OF HOMES</a:t>
          </a:r>
        </a:p>
      </dsp:txBody>
      <dsp:txXfrm>
        <a:off x="54373" y="2478312"/>
        <a:ext cx="8724170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5A26-0EF3-B34E-9450-CAF28010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r>
              <a:rPr lang="en-US" dirty="0"/>
              <a:t>House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2BD45-3B80-A048-A5D6-43C4C30E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US" dirty="0"/>
              <a:t>Finding Factors that are driving home prices using statistics</a:t>
            </a:r>
          </a:p>
          <a:p>
            <a:endParaRPr lang="en-US" dirty="0"/>
          </a:p>
        </p:txBody>
      </p:sp>
      <p:pic>
        <p:nvPicPr>
          <p:cNvPr id="9" name="Picture 8" descr="A large house with a swimming pool&#10;&#10;Description automatically generated with low confidence">
            <a:extLst>
              <a:ext uri="{FF2B5EF4-FFF2-40B4-BE49-F238E27FC236}">
                <a16:creationId xmlns:a16="http://schemas.microsoft.com/office/drawing/2014/main" id="{E61F3002-0C04-204F-8AF5-2281166B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80" y="1678631"/>
            <a:ext cx="5251107" cy="350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0B0C6-57AF-AA4E-B4BE-A33E0C5B19B4}"/>
              </a:ext>
            </a:extLst>
          </p:cNvPr>
          <p:cNvSpPr txBox="1"/>
          <p:nvPr/>
        </p:nvSpPr>
        <p:spPr>
          <a:xfrm>
            <a:off x="9949070" y="6052930"/>
            <a:ext cx="224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Jason Poe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9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2C61-193F-8644-8355-5CB29543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/>
              <a:t>Goal</a:t>
            </a:r>
            <a:br>
              <a:rPr lang="en-US"/>
            </a:br>
            <a:endParaRPr lang="en-US"/>
          </a:p>
        </p:txBody>
      </p:sp>
      <p:pic>
        <p:nvPicPr>
          <p:cNvPr id="7" name="Picture 6" descr="A large house with a swimming pool&#10;&#10;Description automatically generated with low confidence">
            <a:extLst>
              <a:ext uri="{FF2B5EF4-FFF2-40B4-BE49-F238E27FC236}">
                <a16:creationId xmlns:a16="http://schemas.microsoft.com/office/drawing/2014/main" id="{DD9C30AB-6CED-4E49-AF64-636367D9A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06" r="37454"/>
          <a:stretch/>
        </p:blipFill>
        <p:spPr>
          <a:xfrm>
            <a:off x="999745" y="1352834"/>
            <a:ext cx="2121408" cy="4181204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81B0-5A57-AB45-B74D-A7732349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From the perspective of an investment analyst</a:t>
            </a:r>
          </a:p>
          <a:p>
            <a:r>
              <a:rPr lang="en-US" dirty="0"/>
              <a:t>We are working to understand how we should allocate revenue for investments into mortgage-backed securities. To do this we will look at 3 factors that are driving the price of homes</a:t>
            </a:r>
          </a:p>
          <a:p>
            <a:r>
              <a:rPr lang="en-US" dirty="0"/>
              <a:t>For this analysis we will be looking at a data set of 1460 homes from Ames Iowa area</a:t>
            </a:r>
          </a:p>
          <a:p>
            <a:r>
              <a:rPr lang="en-US" dirty="0"/>
              <a:t>Using excel and the data analyst tools within to determine statistical significance </a:t>
            </a:r>
          </a:p>
        </p:txBody>
      </p:sp>
    </p:spTree>
    <p:extLst>
      <p:ext uri="{BB962C8B-B14F-4D97-AF65-F5344CB8AC3E}">
        <p14:creationId xmlns:p14="http://schemas.microsoft.com/office/powerpoint/2010/main" val="71470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514E-A916-2B4D-B85A-F11F9D7A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3" y="-76200"/>
            <a:ext cx="9905998" cy="1905000"/>
          </a:xfrm>
        </p:spPr>
        <p:txBody>
          <a:bodyPr/>
          <a:lstStyle/>
          <a:p>
            <a:r>
              <a:rPr lang="en-US" dirty="0"/>
              <a:t>Descriptive Statistics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112FD-DC82-F343-9F99-8353832E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" y="1244600"/>
            <a:ext cx="7912100" cy="45466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AC2C6C3-5CA8-A44D-B668-ED8DC47DA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662522"/>
              </p:ext>
            </p:extLst>
          </p:nvPr>
        </p:nvGraphicFramePr>
        <p:xfrm>
          <a:off x="7980568" y="1441395"/>
          <a:ext cx="3470555" cy="3975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73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589C-36E4-ED47-80CB-B902C1A5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92" y="341243"/>
            <a:ext cx="3735457" cy="20441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B61ED-568D-8848-98DF-438A3E6ABCC6}"/>
              </a:ext>
            </a:extLst>
          </p:cNvPr>
          <p:cNvSpPr txBox="1"/>
          <p:nvPr/>
        </p:nvSpPr>
        <p:spPr>
          <a:xfrm>
            <a:off x="8290162" y="2274838"/>
            <a:ext cx="3901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hypothesis that 3 very important factors include: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Roof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16184865-3A4D-EC47-81EB-0A3CABA1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35" y="-102703"/>
            <a:ext cx="4842044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FFE14A-FE0A-3540-98EB-FF6CADF85AC9}"/>
              </a:ext>
            </a:extLst>
          </p:cNvPr>
          <p:cNvSpPr txBox="1"/>
          <p:nvPr/>
        </p:nvSpPr>
        <p:spPr>
          <a:xfrm>
            <a:off x="105620" y="2385391"/>
            <a:ext cx="30601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H0. there is no significant difference in homes with the roof style of hip and gable</a:t>
            </a:r>
          </a:p>
          <a:p>
            <a:endParaRPr lang="en-US" dirty="0"/>
          </a:p>
          <a:p>
            <a:r>
              <a:rPr lang="en-US" dirty="0"/>
              <a:t>There is no significant difference in homes based on neighborhood</a:t>
            </a:r>
          </a:p>
          <a:p>
            <a:endParaRPr lang="en-US" dirty="0"/>
          </a:p>
          <a:p>
            <a:r>
              <a:rPr lang="en-US" dirty="0"/>
              <a:t>There is no difference in homes that have central air</a:t>
            </a:r>
          </a:p>
        </p:txBody>
      </p:sp>
    </p:spTree>
    <p:extLst>
      <p:ext uri="{BB962C8B-B14F-4D97-AF65-F5344CB8AC3E}">
        <p14:creationId xmlns:p14="http://schemas.microsoft.com/office/powerpoint/2010/main" val="154317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A81-895A-7844-B085-00B74555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Roof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21BA-CF57-3641-BA87-CB1B622DEECC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 my P value at 2.81217E-11 which is less than 0.05 </a:t>
            </a: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 can say with 95% confidence, the average price of houses with the roof style hip cost 37k to 75k more than housing with the gable roof style</a:t>
            </a: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1" i="0" u="none" strike="noStrike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D9D43F-F6AC-004C-8269-500F6200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047011"/>
            <a:ext cx="6916633" cy="44439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84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A81-895A-7844-B085-00B74555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Neighborhood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21BA-CF57-3641-BA87-CB1B622DEECC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 my P value at 3.3246E-22 which is less than 0.05 </a:t>
            </a: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 95% confidence, the average price of housing in collgCr cost between 60k and 80k more than housing in OldTown</a:t>
            </a: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1" i="0" u="none" strike="noStrike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3DBDF-5F74-D34D-9765-904B529F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53" y="645106"/>
            <a:ext cx="674951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49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A81-895A-7844-B085-00B74555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CENTRAL 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21BA-CF57-3641-BA87-CB1B622DEECC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 my P value at 2.89122E-23 which is less than 0.05 </a:t>
            </a: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fontAlgn="b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with 95% confidence, the average price of houses with central air are 69k to 89k higher than housing without central air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96D20-DBB4-DA42-B27F-F2B03EEB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31" y="645106"/>
            <a:ext cx="6498758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4484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F95F-B1AF-594C-BE7C-B0F0C834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55DA76-C46A-C045-A602-7CFDD659E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631541"/>
              </p:ext>
            </p:extLst>
          </p:nvPr>
        </p:nvGraphicFramePr>
        <p:xfrm>
          <a:off x="603315" y="2149312"/>
          <a:ext cx="8832916" cy="357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50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ater, outdoor, sky, river&#10;&#10;Description automatically generated">
            <a:extLst>
              <a:ext uri="{FF2B5EF4-FFF2-40B4-BE49-F238E27FC236}">
                <a16:creationId xmlns:a16="http://schemas.microsoft.com/office/drawing/2014/main" id="{CD46B274-2EA6-CE41-BF9B-DDC785974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0109" b="5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42694-2A3A-974B-B5A8-84E95C21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837715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54204</TotalTime>
  <Words>308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House Pricing</vt:lpstr>
      <vt:lpstr>Goal </vt:lpstr>
      <vt:lpstr>Descriptive Statistics  </vt:lpstr>
      <vt:lpstr>Factors</vt:lpstr>
      <vt:lpstr>Roof style</vt:lpstr>
      <vt:lpstr>Neighborhood</vt:lpstr>
      <vt:lpstr>CENTRAL AIR</vt:lpstr>
      <vt:lpstr>CONCLUSION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Pricing</dc:title>
  <dc:creator>Jason Poe</dc:creator>
  <cp:lastModifiedBy>Jason Poe</cp:lastModifiedBy>
  <cp:revision>3</cp:revision>
  <dcterms:created xsi:type="dcterms:W3CDTF">2021-10-29T01:51:48Z</dcterms:created>
  <dcterms:modified xsi:type="dcterms:W3CDTF">2022-05-02T21:46:19Z</dcterms:modified>
</cp:coreProperties>
</file>