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poe/Desktop/this%20one/Capstone%20Project%201-%20J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poe/Desktop/this%20one/Capstone%20Project%201-%20J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poe/Desktop/this%20one/Capstone%20Project%201-%20J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poe/Desktop/this%20one/Capstone%20Project%201-%20J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poe/Desktop/this%20one/Capstone%20Project%201-%20J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poe/Desktop/this%20one/Capstone%20Project%201-%20J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poe/Desktop/this%20one/Capstone%20Project%201-%20J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poe/Desktop/this%20one/Capstone%20Project%201-%20J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poe/Desktop/this%20one/Capstone%20Project%201-%20JP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'2021 Strategy'!$A$14:$A$16</c:f>
              <c:strCache>
                <c:ptCount val="3"/>
                <c:pt idx="0">
                  <c:v>Gross Rev</c:v>
                </c:pt>
                <c:pt idx="1">
                  <c:v>Total cost</c:v>
                </c:pt>
                <c:pt idx="2">
                  <c:v>Net Rev</c:v>
                </c:pt>
              </c:strCache>
            </c:strRef>
          </c:cat>
          <c:val>
            <c:numRef>
              <c:f>'2021 Strategy'!$C$14:$C$16</c:f>
              <c:numCache>
                <c:formatCode>_("$"* #,##0.00_);_("$"* \(#,##0.00\);_("$"* "-"??_);_(@_)</c:formatCode>
                <c:ptCount val="3"/>
                <c:pt idx="0">
                  <c:v>51485004</c:v>
                </c:pt>
                <c:pt idx="1">
                  <c:v>33076688.639999952</c:v>
                </c:pt>
                <c:pt idx="2">
                  <c:v>18408315.35999997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5-DF4D-B3B7-A957DFCFA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499296"/>
        <c:axId val="3558857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'2021 Strategy'!$A$14:$A$16</c15:sqref>
                        </c15:formulaRef>
                      </c:ext>
                    </c:extLst>
                    <c:strCache>
                      <c:ptCount val="3"/>
                      <c:pt idx="0">
                        <c:v>Gross Rev</c:v>
                      </c:pt>
                      <c:pt idx="1">
                        <c:v>Total cost</c:v>
                      </c:pt>
                      <c:pt idx="2">
                        <c:v>Net Rev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'2021 Strategy'!$B$14:$B$16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725-DF4D-B3B7-A957DFCFA34B}"/>
                  </c:ext>
                </c:extLst>
              </c15:ser>
            </c15:filteredBarSeries>
          </c:ext>
        </c:extLst>
      </c:barChart>
      <c:catAx>
        <c:axId val="35749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85712"/>
        <c:crosses val="autoZero"/>
        <c:auto val="1"/>
        <c:lblAlgn val="ctr"/>
        <c:lblOffset val="100"/>
        <c:noMultiLvlLbl val="0"/>
      </c:catAx>
      <c:valAx>
        <c:axId val="35588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49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'2021 Strategy'!$B$157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'2021 Strategy'!$A$158:$A$160</c:f>
              <c:strCache>
                <c:ptCount val="3"/>
                <c:pt idx="0">
                  <c:v>Gross Rev</c:v>
                </c:pt>
                <c:pt idx="1">
                  <c:v>Total cost</c:v>
                </c:pt>
                <c:pt idx="2">
                  <c:v>Net Rev</c:v>
                </c:pt>
              </c:strCache>
            </c:strRef>
          </c:cat>
          <c:val>
            <c:numRef>
              <c:f>'2021 Strategy'!$B$158:$B$160</c:f>
              <c:numCache>
                <c:formatCode>_("$"* #,##0.00_);_("$"* \(#,##0.00\);_("$"* "-"??_);_(@_)</c:formatCode>
                <c:ptCount val="3"/>
                <c:pt idx="0">
                  <c:v>59207754.599999994</c:v>
                </c:pt>
                <c:pt idx="1">
                  <c:v>38038191.935999945</c:v>
                </c:pt>
                <c:pt idx="2">
                  <c:v>21169562.663999964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F9-0E48-8F94-91076354E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4301199"/>
        <c:axId val="1023937967"/>
      </c:barChart>
      <c:catAx>
        <c:axId val="70430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937967"/>
        <c:crosses val="autoZero"/>
        <c:auto val="1"/>
        <c:lblAlgn val="ctr"/>
        <c:lblOffset val="100"/>
        <c:noMultiLvlLbl val="0"/>
      </c:catAx>
      <c:valAx>
        <c:axId val="102393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30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Ten Most Profitable Cars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'Top 160 Performing Cars'!$J$245:$J$254</c:f>
              <c:strCache>
                <c:ptCount val="10"/>
                <c:pt idx="0">
                  <c:v>2016 GMC Sonoma</c:v>
                </c:pt>
                <c:pt idx="1">
                  <c:v>2018 Land Rover Defender 90</c:v>
                </c:pt>
                <c:pt idx="2">
                  <c:v>2017 Chevrolet Tracker</c:v>
                </c:pt>
                <c:pt idx="3">
                  <c:v>2017 Toyota RAV4</c:v>
                </c:pt>
                <c:pt idx="4">
                  <c:v>2018 Nissan Pathfinder</c:v>
                </c:pt>
                <c:pt idx="5">
                  <c:v>2018 Nissan Pathfinder</c:v>
                </c:pt>
                <c:pt idx="6">
                  <c:v>2018 GMC Savana</c:v>
                </c:pt>
                <c:pt idx="7">
                  <c:v>2018 GMC Savana</c:v>
                </c:pt>
                <c:pt idx="8">
                  <c:v>2018 Chevrolet Beretta</c:v>
                </c:pt>
                <c:pt idx="9">
                  <c:v>2017 Mitsubishi Eclipse</c:v>
                </c:pt>
              </c:strCache>
            </c:strRef>
          </c:cat>
          <c:val>
            <c:numRef>
              <c:f>'Top 160 Performing Cars'!$K$245:$K$254</c:f>
              <c:numCache>
                <c:formatCode>_("$"* #,##0.00_);_("$"* \(#,##0.00\);_("$"* "-"??_);_(@_)</c:formatCode>
                <c:ptCount val="10"/>
                <c:pt idx="0">
                  <c:v>14178.32</c:v>
                </c:pt>
                <c:pt idx="1">
                  <c:v>14253.64</c:v>
                </c:pt>
                <c:pt idx="2">
                  <c:v>14263.4</c:v>
                </c:pt>
                <c:pt idx="3">
                  <c:v>14684.48</c:v>
                </c:pt>
                <c:pt idx="4">
                  <c:v>14961.8</c:v>
                </c:pt>
                <c:pt idx="5">
                  <c:v>14961.8</c:v>
                </c:pt>
                <c:pt idx="6">
                  <c:v>15033.24</c:v>
                </c:pt>
                <c:pt idx="7">
                  <c:v>15033.24</c:v>
                </c:pt>
                <c:pt idx="8">
                  <c:v>15237.08</c:v>
                </c:pt>
                <c:pt idx="9">
                  <c:v>17674.12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6-A545-A404-40D4AB532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3780912"/>
        <c:axId val="509771376"/>
      </c:barChart>
      <c:catAx>
        <c:axId val="50378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771376"/>
        <c:crosses val="autoZero"/>
        <c:auto val="1"/>
        <c:lblAlgn val="ctr"/>
        <c:lblOffset val="100"/>
        <c:noMultiLvlLbl val="0"/>
      </c:catAx>
      <c:valAx>
        <c:axId val="50977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78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Calculations_pivot!$B$4008</c:f>
              <c:strCache>
                <c:ptCount val="1"/>
                <c:pt idx="0">
                  <c:v>Least Profitable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Calculations_pivot!$A$4009:$A$4018</c:f>
              <c:numCache>
                <c:formatCode>General</c:formatCode>
                <c:ptCount val="10"/>
                <c:pt idx="0">
                  <c:v>8412151526</c:v>
                </c:pt>
                <c:pt idx="1">
                  <c:v>1101469803</c:v>
                </c:pt>
                <c:pt idx="2">
                  <c:v>2629965295</c:v>
                </c:pt>
                <c:pt idx="3">
                  <c:v>7279836542</c:v>
                </c:pt>
                <c:pt idx="4">
                  <c:v>2696842825</c:v>
                </c:pt>
                <c:pt idx="5">
                  <c:v>9670401348</c:v>
                </c:pt>
                <c:pt idx="6">
                  <c:v>1861643497</c:v>
                </c:pt>
                <c:pt idx="7">
                  <c:v>4669949586</c:v>
                </c:pt>
                <c:pt idx="8">
                  <c:v>5590115825</c:v>
                </c:pt>
                <c:pt idx="9">
                  <c:v>6682914792</c:v>
                </c:pt>
              </c:numCache>
            </c:numRef>
          </c:cat>
          <c:val>
            <c:numRef>
              <c:f>Calculations_pivot!$B$4009:$B$4018</c:f>
              <c:numCache>
                <c:formatCode>_("$"* #,##0_);_("$"* \(#,##0\);_("$"* "-"??_);_(@_)</c:formatCode>
                <c:ptCount val="10"/>
                <c:pt idx="0">
                  <c:v>-4388.91</c:v>
                </c:pt>
                <c:pt idx="1">
                  <c:v>-3567.2499999999986</c:v>
                </c:pt>
                <c:pt idx="2">
                  <c:v>-3486.17</c:v>
                </c:pt>
                <c:pt idx="3">
                  <c:v>-3271.2599999999989</c:v>
                </c:pt>
                <c:pt idx="4">
                  <c:v>-3118.8800000000015</c:v>
                </c:pt>
                <c:pt idx="5">
                  <c:v>-2562.9600000000014</c:v>
                </c:pt>
                <c:pt idx="6">
                  <c:v>-2514.58</c:v>
                </c:pt>
                <c:pt idx="7">
                  <c:v>-2351.9500000000007</c:v>
                </c:pt>
                <c:pt idx="8">
                  <c:v>-2321.2199999999998</c:v>
                </c:pt>
                <c:pt idx="9">
                  <c:v>-2186.71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78-A348-9B67-2D7B9DFCE63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overlap val="-20"/>
        <c:axId val="727386223"/>
        <c:axId val="727405407"/>
      </c:barChart>
      <c:catAx>
        <c:axId val="727386223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405407"/>
        <c:crosses val="autoZero"/>
        <c:auto val="1"/>
        <c:lblAlgn val="ctr"/>
        <c:lblOffset val="100"/>
        <c:noMultiLvlLbl val="0"/>
      </c:catAx>
      <c:valAx>
        <c:axId val="72740540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38622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'2021 Strategy'!$D$157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'2021 Strategy'!$C$158:$C$160</c:f>
              <c:strCache>
                <c:ptCount val="3"/>
                <c:pt idx="0">
                  <c:v>Gross Rev</c:v>
                </c:pt>
                <c:pt idx="1">
                  <c:v>Total cost</c:v>
                </c:pt>
                <c:pt idx="2">
                  <c:v>Net Rev</c:v>
                </c:pt>
              </c:strCache>
            </c:strRef>
          </c:cat>
          <c:val>
            <c:numRef>
              <c:f>'2021 Strategy'!$D$158:$D$160</c:f>
              <c:numCache>
                <c:formatCode>_("$"* #,##0.00_);_("$"* \(#,##0.00\);_("$"* "-"??_);_(@_)</c:formatCode>
                <c:ptCount val="3"/>
                <c:pt idx="0">
                  <c:v>52832021</c:v>
                </c:pt>
                <c:pt idx="1">
                  <c:v>31516926.239999969</c:v>
                </c:pt>
                <c:pt idx="2">
                  <c:v>21315094.760000031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8A-B14B-8A41-7E57F197D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4649199"/>
        <c:axId val="700375679"/>
      </c:barChart>
      <c:catAx>
        <c:axId val="108464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375679"/>
        <c:crosses val="autoZero"/>
        <c:auto val="1"/>
        <c:lblAlgn val="ctr"/>
        <c:lblOffset val="100"/>
        <c:noMultiLvlLbl val="0"/>
      </c:catAx>
      <c:valAx>
        <c:axId val="70037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649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Profitable Branches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Calculations_pivot!$B$4042</c:f>
              <c:strCache>
                <c:ptCount val="1"/>
                <c:pt idx="0">
                  <c:v>Branch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Calculations_pivot!$A$4043:$A$4045</c:f>
              <c:numCache>
                <c:formatCode>General</c:formatCode>
                <c:ptCount val="3"/>
                <c:pt idx="0">
                  <c:v>49</c:v>
                </c:pt>
                <c:pt idx="1">
                  <c:v>22</c:v>
                </c:pt>
                <c:pt idx="2">
                  <c:v>18</c:v>
                </c:pt>
              </c:numCache>
            </c:numRef>
          </c:cat>
          <c:val>
            <c:numRef>
              <c:f>Calculations_pivot!$B$4043:$B$4045</c:f>
              <c:numCache>
                <c:formatCode>_("$"* #,##0_);_("$"* \(#,##0\);_("$"* "-"??_);_(@_)</c:formatCode>
                <c:ptCount val="3"/>
                <c:pt idx="0">
                  <c:v>1111109</c:v>
                </c:pt>
                <c:pt idx="1">
                  <c:v>1111112</c:v>
                </c:pt>
                <c:pt idx="2">
                  <c:v>1094796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0-494B-982C-C580733F1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28021375"/>
        <c:axId val="726132559"/>
      </c:barChart>
      <c:catAx>
        <c:axId val="7280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132559"/>
        <c:crosses val="autoZero"/>
        <c:auto val="1"/>
        <c:lblAlgn val="ctr"/>
        <c:lblOffset val="100"/>
        <c:noMultiLvlLbl val="0"/>
      </c:catAx>
      <c:valAx>
        <c:axId val="72613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02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Calculations_pivot!$B$4048</c:f>
              <c:strCache>
                <c:ptCount val="1"/>
                <c:pt idx="0">
                  <c:v>Least Profitable Branches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Calculations_pivot!$A$4049:$A$4051</c:f>
              <c:numCache>
                <c:formatCode>General</c:formatCode>
                <c:ptCount val="3"/>
                <c:pt idx="0">
                  <c:v>25</c:v>
                </c:pt>
                <c:pt idx="1">
                  <c:v>30</c:v>
                </c:pt>
                <c:pt idx="2">
                  <c:v>27</c:v>
                </c:pt>
              </c:numCache>
            </c:numRef>
          </c:cat>
          <c:val>
            <c:numRef>
              <c:f>Calculations_pivot!$B$4049:$B$4051</c:f>
              <c:numCache>
                <c:formatCode>_("$"* #,##0_);_("$"* \(#,##0\);_("$"* "-"??_);_(@_)</c:formatCode>
                <c:ptCount val="3"/>
                <c:pt idx="0">
                  <c:v>1015440</c:v>
                </c:pt>
                <c:pt idx="1">
                  <c:v>1002894</c:v>
                </c:pt>
                <c:pt idx="2">
                  <c:v>995514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0-6F42-8BA9-5395A7BF2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27793279"/>
        <c:axId val="727810975"/>
      </c:barChart>
      <c:catAx>
        <c:axId val="727793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810975"/>
        <c:crosses val="autoZero"/>
        <c:auto val="1"/>
        <c:lblAlgn val="ctr"/>
        <c:lblOffset val="100"/>
        <c:noMultiLvlLbl val="0"/>
      </c:catAx>
      <c:valAx>
        <c:axId val="72781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793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'2021 Strategy'!$F$157</c:f>
              <c:strCache>
                <c:ptCount val="1"/>
                <c:pt idx="0">
                  <c:v>strategy 3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'2021 Strategy'!$E$158:$E$160</c:f>
              <c:strCache>
                <c:ptCount val="3"/>
                <c:pt idx="0">
                  <c:v>Gross Rev</c:v>
                </c:pt>
                <c:pt idx="1">
                  <c:v>Total cost</c:v>
                </c:pt>
                <c:pt idx="2">
                  <c:v>Net Rev</c:v>
                </c:pt>
              </c:strCache>
            </c:strRef>
          </c:cat>
          <c:val>
            <c:numRef>
              <c:f>'2021 Strategy'!$F$158:$F$160</c:f>
              <c:numCache>
                <c:formatCode>_("$"* #,##0.00_);_("$"* \(#,##0.00\);_("$"* "-"??_);_(@_)</c:formatCode>
                <c:ptCount val="3"/>
                <c:pt idx="0">
                  <c:v>53133376</c:v>
                </c:pt>
                <c:pt idx="1">
                  <c:v>33076688.639999952</c:v>
                </c:pt>
                <c:pt idx="2">
                  <c:v>22622795.878898956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5-2245-B01B-893E43DF8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1912672"/>
        <c:axId val="2061919008"/>
      </c:barChart>
      <c:catAx>
        <c:axId val="206191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919008"/>
        <c:crosses val="autoZero"/>
        <c:auto val="1"/>
        <c:lblAlgn val="ctr"/>
        <c:lblOffset val="100"/>
        <c:noMultiLvlLbl val="0"/>
      </c:catAx>
      <c:valAx>
        <c:axId val="206191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91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'2021 Strategy'!$H$157</c:f>
              <c:strCache>
                <c:ptCount val="1"/>
                <c:pt idx="0">
                  <c:v>Combined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'2021 Strategy'!$G$158:$G$160</c:f>
              <c:strCache>
                <c:ptCount val="3"/>
                <c:pt idx="0">
                  <c:v>Gross Rev</c:v>
                </c:pt>
                <c:pt idx="1">
                  <c:v>Total cost</c:v>
                </c:pt>
                <c:pt idx="2">
                  <c:v>Net Rev</c:v>
                </c:pt>
              </c:strCache>
            </c:strRef>
          </c:cat>
          <c:val>
            <c:numRef>
              <c:f>'2021 Strategy'!$H$158:$H$160</c:f>
              <c:numCache>
                <c:formatCode>_("$"* #,##0.00_);_("$"* \(#,##0.00\);_("$"* "-"??_);_(@_)</c:formatCode>
                <c:ptCount val="3"/>
                <c:pt idx="0">
                  <c:v>61103382.399999999</c:v>
                </c:pt>
                <c:pt idx="1">
                  <c:v>33076688.639999952</c:v>
                </c:pt>
                <c:pt idx="2">
                  <c:v>26016215.260733798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2D-044A-8424-88A445650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3474768"/>
        <c:axId val="2063542624"/>
      </c:barChart>
      <c:catAx>
        <c:axId val="206347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3542624"/>
        <c:crosses val="autoZero"/>
        <c:auto val="1"/>
        <c:lblAlgn val="ctr"/>
        <c:lblOffset val="100"/>
        <c:noMultiLvlLbl val="0"/>
      </c:catAx>
      <c:valAx>
        <c:axId val="206354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347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3E9A-7EC4-444A-A89F-1EA53F7E70EB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6E69D4-5FEE-BE4C-B88F-8B91EC76F4EE}">
      <dgm:prSet/>
      <dgm:spPr/>
      <dgm:t>
        <a:bodyPr/>
        <a:lstStyle/>
        <a:p>
          <a:r>
            <a:rPr lang="en-US" b="0" i="0"/>
            <a:t>Thank You</a:t>
          </a:r>
          <a:endParaRPr lang="en-US"/>
        </a:p>
      </dgm:t>
    </dgm:pt>
    <dgm:pt modelId="{8E06C2B2-A37F-F340-AE0A-5D945B89804A}" type="parTrans" cxnId="{7CD7D907-E084-AF4B-865C-93A04E3B3F87}">
      <dgm:prSet/>
      <dgm:spPr/>
      <dgm:t>
        <a:bodyPr/>
        <a:lstStyle/>
        <a:p>
          <a:endParaRPr lang="en-US"/>
        </a:p>
      </dgm:t>
    </dgm:pt>
    <dgm:pt modelId="{EF9DF6D4-17A4-5344-965A-A1195AB18E1A}" type="sibTrans" cxnId="{7CD7D907-E084-AF4B-865C-93A04E3B3F87}">
      <dgm:prSet/>
      <dgm:spPr/>
      <dgm:t>
        <a:bodyPr/>
        <a:lstStyle/>
        <a:p>
          <a:endParaRPr lang="en-US"/>
        </a:p>
      </dgm:t>
    </dgm:pt>
    <dgm:pt modelId="{7F987CC6-B43D-5544-8D75-FF8F4A583742}" type="pres">
      <dgm:prSet presAssocID="{C3323E9A-7EC4-444A-A89F-1EA53F7E70EB}" presName="linear" presStyleCnt="0">
        <dgm:presLayoutVars>
          <dgm:animLvl val="lvl"/>
          <dgm:resizeHandles val="exact"/>
        </dgm:presLayoutVars>
      </dgm:prSet>
      <dgm:spPr/>
    </dgm:pt>
    <dgm:pt modelId="{8B88D129-D87E-1549-9C2C-C2933C9C7B1E}" type="pres">
      <dgm:prSet presAssocID="{2D6E69D4-5FEE-BE4C-B88F-8B91EC76F4E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CD7D907-E084-AF4B-865C-93A04E3B3F87}" srcId="{C3323E9A-7EC4-444A-A89F-1EA53F7E70EB}" destId="{2D6E69D4-5FEE-BE4C-B88F-8B91EC76F4EE}" srcOrd="0" destOrd="0" parTransId="{8E06C2B2-A37F-F340-AE0A-5D945B89804A}" sibTransId="{EF9DF6D4-17A4-5344-965A-A1195AB18E1A}"/>
    <dgm:cxn modelId="{C08840B3-404B-A54F-A157-AF62A999E48B}" type="presOf" srcId="{C3323E9A-7EC4-444A-A89F-1EA53F7E70EB}" destId="{7F987CC6-B43D-5544-8D75-FF8F4A583742}" srcOrd="0" destOrd="0" presId="urn:microsoft.com/office/officeart/2005/8/layout/vList2"/>
    <dgm:cxn modelId="{2A00C7F4-196F-6C47-872A-967CE8489313}" type="presOf" srcId="{2D6E69D4-5FEE-BE4C-B88F-8B91EC76F4EE}" destId="{8B88D129-D87E-1549-9C2C-C2933C9C7B1E}" srcOrd="0" destOrd="0" presId="urn:microsoft.com/office/officeart/2005/8/layout/vList2"/>
    <dgm:cxn modelId="{86B384AB-1984-D34D-8B05-D321E1D7BDF9}" type="presParOf" srcId="{7F987CC6-B43D-5544-8D75-FF8F4A583742}" destId="{8B88D129-D87E-1549-9C2C-C2933C9C7B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8D129-D87E-1549-9C2C-C2933C9C7B1E}">
      <dsp:nvSpPr>
        <dsp:cNvPr id="0" name=""/>
        <dsp:cNvSpPr/>
      </dsp:nvSpPr>
      <dsp:spPr>
        <a:xfrm>
          <a:off x="0" y="917834"/>
          <a:ext cx="2658877" cy="2162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b="0" i="0" kern="1200"/>
            <a:t>Thank You</a:t>
          </a:r>
          <a:endParaRPr lang="en-US" sz="5600" kern="1200"/>
        </a:p>
      </dsp:txBody>
      <dsp:txXfrm>
        <a:off x="105548" y="1023382"/>
        <a:ext cx="2447781" cy="1951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jpe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BCFF5A6-E5D2-45ED-BD7D-32321848A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0933546-EEBA-4452-B866-03DEE6DE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0A84E7C-8B5D-41F5-A603-4A5EB1A1B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5DE8918-02EC-44AC-879F-967AA626F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792524B-0DD5-49DB-8A1A-3F86027F7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4139866-7819-4B10-AA36-2EAF14F9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B3AFD-BDE0-0D4B-867D-494EE707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3002552" cy="2268559"/>
          </a:xfrm>
        </p:spPr>
        <p:txBody>
          <a:bodyPr>
            <a:normAutofit/>
          </a:bodyPr>
          <a:lstStyle/>
          <a:p>
            <a:r>
              <a:rPr lang="en-US" sz="3200" dirty="0"/>
              <a:t>2021 Business Strategy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2409FA-0E6D-49DB-A27D-DE2307FC9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8927" y="647191"/>
            <a:ext cx="4973141" cy="55642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riat logo">
            <a:extLst>
              <a:ext uri="{FF2B5EF4-FFF2-40B4-BE49-F238E27FC236}">
                <a16:creationId xmlns:a16="http://schemas.microsoft.com/office/drawing/2014/main" id="{3964B02A-4097-8045-8288-48C49792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077" y="2449093"/>
            <a:ext cx="4337796" cy="196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0B9CAE8-E560-4F4B-82B2-0C1EEDBF0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4316" y="884836"/>
            <a:ext cx="4500800" cy="509373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ABC378-6819-47AA-9B52-AD5CDBAC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5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Lariat logo">
            <a:extLst>
              <a:ext uri="{FF2B5EF4-FFF2-40B4-BE49-F238E27FC236}">
                <a16:creationId xmlns:a16="http://schemas.microsoft.com/office/drawing/2014/main" id="{740DB797-973E-D042-9736-A81B23DB7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2992" y="2945220"/>
            <a:ext cx="4818974" cy="2180585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77F69B-8667-8A44-B8E0-CDBF59D73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222270"/>
              </p:ext>
            </p:extLst>
          </p:nvPr>
        </p:nvGraphicFramePr>
        <p:xfrm>
          <a:off x="1975805" y="2052116"/>
          <a:ext cx="2658877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8045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89663D2-838D-412A-8041-4EE7860E8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04" r="-1" b="4924"/>
          <a:stretch/>
        </p:blipFill>
        <p:spPr>
          <a:xfrm>
            <a:off x="0" y="0"/>
            <a:ext cx="121916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5918B-6272-4727-A3FA-F23651AEC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58920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4324B-7A6F-EF47-9405-60DEBE84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119672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Objective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5B526-83B8-A441-9865-81CF6D25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39" y="2052116"/>
            <a:ext cx="4119672" cy="3997828"/>
          </a:xfrm>
        </p:spPr>
        <p:txBody>
          <a:bodyPr>
            <a:normAutofit/>
          </a:bodyPr>
          <a:lstStyle/>
          <a:p>
            <a:r>
              <a:rPr lang="en-US" sz="4000" b="1" dirty="0"/>
              <a:t>Minimize Cost and increase Profit</a:t>
            </a:r>
          </a:p>
          <a:p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61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Lariat logo">
            <a:extLst>
              <a:ext uri="{FF2B5EF4-FFF2-40B4-BE49-F238E27FC236}">
                <a16:creationId xmlns:a16="http://schemas.microsoft.com/office/drawing/2014/main" id="{7456258D-BC59-6E44-BB8E-CDEB2407B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51" y="-15137"/>
            <a:ext cx="2244391" cy="10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78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92A3-239B-E44A-9F88-4FEF653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2020</a:t>
            </a:r>
            <a:br>
              <a:rPr lang="en-US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3FB56-9548-474E-A381-745A9259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67" y="-113629"/>
            <a:ext cx="7796540" cy="3997828"/>
          </a:xfrm>
        </p:spPr>
        <p:txBody>
          <a:bodyPr/>
          <a:lstStyle/>
          <a:p>
            <a:r>
              <a:rPr lang="en-US" dirty="0"/>
              <a:t>Total Number of Vehicles </a:t>
            </a:r>
            <a:r>
              <a:rPr lang="en-US" dirty="0">
                <a:highlight>
                  <a:srgbClr val="008000"/>
                </a:highlight>
              </a:rPr>
              <a:t>4000</a:t>
            </a:r>
          </a:p>
          <a:p>
            <a:r>
              <a:rPr lang="en-US" dirty="0"/>
              <a:t>Total Number of Days Rented </a:t>
            </a:r>
            <a:r>
              <a:rPr lang="en-US" dirty="0">
                <a:highlight>
                  <a:srgbClr val="008000"/>
                </a:highlight>
              </a:rPr>
              <a:t>317,320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9A18F757-EC21-4D4F-8EA2-1FC3EBD7B9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722594"/>
              </p:ext>
            </p:extLst>
          </p:nvPr>
        </p:nvGraphicFramePr>
        <p:xfrm>
          <a:off x="2304742" y="2806970"/>
          <a:ext cx="7222317" cy="3593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5" name="Picture 4" descr="Lariat logo">
            <a:extLst>
              <a:ext uri="{FF2B5EF4-FFF2-40B4-BE49-F238E27FC236}">
                <a16:creationId xmlns:a16="http://schemas.microsoft.com/office/drawing/2014/main" id="{368890AD-20D7-424F-9045-304D76DF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51" y="-15137"/>
            <a:ext cx="2244391" cy="10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35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9BC0-DA2E-5647-8B82-F148F826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BFF71DA-658F-7A47-93AE-ABDED0B02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895315"/>
              </p:ext>
            </p:extLst>
          </p:nvPr>
        </p:nvGraphicFramePr>
        <p:xfrm>
          <a:off x="2347783" y="3064476"/>
          <a:ext cx="7208537" cy="339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B37D728-8FAD-824A-82CA-AE45AA6B0145}"/>
              </a:ext>
            </a:extLst>
          </p:cNvPr>
          <p:cNvSpPr txBox="1"/>
          <p:nvPr/>
        </p:nvSpPr>
        <p:spPr>
          <a:xfrm>
            <a:off x="2611807" y="1606378"/>
            <a:ext cx="6779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demand for Rental Car grows Business by </a:t>
            </a:r>
            <a:r>
              <a:rPr lang="en-US" dirty="0">
                <a:highlight>
                  <a:srgbClr val="008000"/>
                </a:highlight>
              </a:rPr>
              <a:t>15%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Increase in net Revenue by </a:t>
            </a:r>
            <a:r>
              <a:rPr lang="en-US" dirty="0">
                <a:highlight>
                  <a:srgbClr val="008000"/>
                </a:highlight>
              </a:rPr>
              <a:t>$2,761,247</a:t>
            </a:r>
          </a:p>
        </p:txBody>
      </p:sp>
      <p:pic>
        <p:nvPicPr>
          <p:cNvPr id="9" name="Picture 4" descr="Lariat logo">
            <a:extLst>
              <a:ext uri="{FF2B5EF4-FFF2-40B4-BE49-F238E27FC236}">
                <a16:creationId xmlns:a16="http://schemas.microsoft.com/office/drawing/2014/main" id="{A9D39AE6-6CC9-9E4D-87B4-E71D4723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51" y="-15137"/>
            <a:ext cx="2244391" cy="10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43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6DC8-9752-2540-B1C7-AB2F1617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1406-7E8E-9B4D-8CEC-4F804400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869" y="1440183"/>
            <a:ext cx="4813450" cy="2152494"/>
          </a:xfrm>
        </p:spPr>
        <p:txBody>
          <a:bodyPr/>
          <a:lstStyle/>
          <a:p>
            <a:r>
              <a:rPr lang="en-US" dirty="0"/>
              <a:t> Eliminate all cars that are not making any profit or bringing negative Revenue and double the 160 best performing cars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84EE51-A704-F34E-8001-433A904C06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712470"/>
              </p:ext>
            </p:extLst>
          </p:nvPr>
        </p:nvGraphicFramePr>
        <p:xfrm>
          <a:off x="1263183" y="1121790"/>
          <a:ext cx="5710367" cy="278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BB9A4-E0C4-E54E-B78F-1F379261D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509347"/>
              </p:ext>
            </p:extLst>
          </p:nvPr>
        </p:nvGraphicFramePr>
        <p:xfrm>
          <a:off x="5906530" y="3937940"/>
          <a:ext cx="5416599" cy="2876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4" descr="Lariat logo">
            <a:extLst>
              <a:ext uri="{FF2B5EF4-FFF2-40B4-BE49-F238E27FC236}">
                <a16:creationId xmlns:a16="http://schemas.microsoft.com/office/drawing/2014/main" id="{163CD799-0D7E-CE45-BF94-3F923209C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51" y="-15137"/>
            <a:ext cx="2244391" cy="10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65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B2A1-ABD7-0D4A-92CC-36CCF274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737C8C-50D4-C141-BC97-19AF1910D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429211"/>
              </p:ext>
            </p:extLst>
          </p:nvPr>
        </p:nvGraphicFramePr>
        <p:xfrm>
          <a:off x="2081384" y="2153855"/>
          <a:ext cx="7796212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538DC5-7C98-2A43-9C27-154C0A67FC29}"/>
              </a:ext>
            </a:extLst>
          </p:cNvPr>
          <p:cNvSpPr txBox="1"/>
          <p:nvPr/>
        </p:nvSpPr>
        <p:spPr>
          <a:xfrm>
            <a:off x="2767914" y="1050074"/>
            <a:ext cx="556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in net Revenue by</a:t>
            </a:r>
            <a:r>
              <a:rPr lang="en-US" dirty="0">
                <a:highlight>
                  <a:srgbClr val="008000"/>
                </a:highlight>
              </a:rPr>
              <a:t> $2,906,779</a:t>
            </a:r>
            <a:r>
              <a:rPr lang="en-US" dirty="0">
                <a:highlight>
                  <a:srgbClr val="808000"/>
                </a:highlight>
              </a:rPr>
              <a:t> </a:t>
            </a:r>
          </a:p>
          <a:p>
            <a:endParaRPr lang="en-US" dirty="0">
              <a:highlight>
                <a:srgbClr val="808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DB660-9DF0-2F43-AC10-77C20753D62A}"/>
              </a:ext>
            </a:extLst>
          </p:cNvPr>
          <p:cNvSpPr txBox="1"/>
          <p:nvPr/>
        </p:nvSpPr>
        <p:spPr>
          <a:xfrm>
            <a:off x="2767914" y="1696405"/>
            <a:ext cx="497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Vehicles </a:t>
            </a:r>
            <a:r>
              <a:rPr lang="en-US" dirty="0">
                <a:highlight>
                  <a:srgbClr val="008000"/>
                </a:highlight>
              </a:rPr>
              <a:t>3,862</a:t>
            </a:r>
          </a:p>
        </p:txBody>
      </p:sp>
      <p:pic>
        <p:nvPicPr>
          <p:cNvPr id="7" name="Picture 4" descr="Lariat logo">
            <a:extLst>
              <a:ext uri="{FF2B5EF4-FFF2-40B4-BE49-F238E27FC236}">
                <a16:creationId xmlns:a16="http://schemas.microsoft.com/office/drawing/2014/main" id="{26453C41-9178-714A-9064-DCFA62DF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51" y="-15137"/>
            <a:ext cx="2244391" cy="10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77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67FD-F68F-5741-89ED-35B5C25D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7DCC-1639-6B4C-BD4E-126B94ED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523" y="682934"/>
            <a:ext cx="7567447" cy="2404701"/>
          </a:xfrm>
        </p:spPr>
        <p:txBody>
          <a:bodyPr/>
          <a:lstStyle/>
          <a:p>
            <a:r>
              <a:rPr lang="en-US" dirty="0"/>
              <a:t>Open 3 new Branches in the most profitable locations. Close 3 underperforming branches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1AB49A-7586-3249-A12D-3931968C4F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648270"/>
              </p:ext>
            </p:extLst>
          </p:nvPr>
        </p:nvGraphicFramePr>
        <p:xfrm>
          <a:off x="1301579" y="25887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D1AB51-A40F-5745-BE8F-0F6749AB78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083505"/>
              </p:ext>
            </p:extLst>
          </p:nvPr>
        </p:nvGraphicFramePr>
        <p:xfrm>
          <a:off x="6318423" y="26095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4" descr="Lariat logo">
            <a:extLst>
              <a:ext uri="{FF2B5EF4-FFF2-40B4-BE49-F238E27FC236}">
                <a16:creationId xmlns:a16="http://schemas.microsoft.com/office/drawing/2014/main" id="{CA09966E-BC1C-B44C-A187-3A1B207A4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51" y="-15137"/>
            <a:ext cx="2244391" cy="10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0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320C8-0DF2-47E2-AE32-8C570D54B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37E2AB-626F-4D5D-8344-EE2C0819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374C91-3FF2-48F7-A02C-36E1E075F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084A8C-D0A6-4A75-AED9-C13FD20A6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537086-027A-4360-81BC-8BA916D2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AFA00-A1E1-4789-A035-9CBB7B030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0F7E2-603E-014A-8CE1-7906A295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Strategy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437E4-1F83-B944-A1CA-629B5B8220C7}"/>
              </a:ext>
            </a:extLst>
          </p:cNvPr>
          <p:cNvSpPr txBox="1"/>
          <p:nvPr/>
        </p:nvSpPr>
        <p:spPr>
          <a:xfrm>
            <a:off x="2615740" y="943786"/>
            <a:ext cx="4035433" cy="1885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Increase in profit by </a:t>
            </a:r>
            <a:r>
              <a:rPr lang="en-US" dirty="0">
                <a:highlight>
                  <a:srgbClr val="008000"/>
                </a:highlight>
              </a:rPr>
              <a:t>$4,214,480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230C3-CF46-441A-85D2-5E6F8B3A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Lariat logo">
            <a:extLst>
              <a:ext uri="{FF2B5EF4-FFF2-40B4-BE49-F238E27FC236}">
                <a16:creationId xmlns:a16="http://schemas.microsoft.com/office/drawing/2014/main" id="{BC364C8B-4F08-1040-9952-07A4E563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51" y="-15137"/>
            <a:ext cx="2244391" cy="10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450460EE-56A0-DE43-A7A5-24FB164D4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584338"/>
              </p:ext>
            </p:extLst>
          </p:nvPr>
        </p:nvGraphicFramePr>
        <p:xfrm>
          <a:off x="2010880" y="2291177"/>
          <a:ext cx="7796212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9487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E01-CB75-E949-8C07-7E916947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960" y="999515"/>
            <a:ext cx="7958331" cy="1077229"/>
          </a:xfrm>
        </p:spPr>
        <p:txBody>
          <a:bodyPr/>
          <a:lstStyle/>
          <a:p>
            <a:r>
              <a:rPr lang="en-US" u="sng" dirty="0"/>
              <a:t>Recommendation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757F-F84B-DF49-A4E6-93184AD7A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010" y="1267823"/>
            <a:ext cx="5147082" cy="1617841"/>
          </a:xfrm>
        </p:spPr>
        <p:txBody>
          <a:bodyPr/>
          <a:lstStyle/>
          <a:p>
            <a:r>
              <a:rPr lang="en-US" dirty="0"/>
              <a:t>Implement Strategies 1 and 3 Together </a:t>
            </a:r>
          </a:p>
        </p:txBody>
      </p:sp>
      <p:pic>
        <p:nvPicPr>
          <p:cNvPr id="4" name="Picture 4" descr="Lariat logo">
            <a:extLst>
              <a:ext uri="{FF2B5EF4-FFF2-40B4-BE49-F238E27FC236}">
                <a16:creationId xmlns:a16="http://schemas.microsoft.com/office/drawing/2014/main" id="{10321F28-73BB-FD42-AFB0-8AEDF7DEE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51" y="-15137"/>
            <a:ext cx="2244391" cy="10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E26F5-5276-A44C-8298-F0F9784AA2CA}"/>
              </a:ext>
            </a:extLst>
          </p:cNvPr>
          <p:cNvSpPr txBox="1"/>
          <p:nvPr/>
        </p:nvSpPr>
        <p:spPr>
          <a:xfrm>
            <a:off x="3724205" y="2347784"/>
            <a:ext cx="44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 increase in profit at </a:t>
            </a:r>
            <a:r>
              <a:rPr lang="en-US" dirty="0">
                <a:highlight>
                  <a:srgbClr val="008000"/>
                </a:highlight>
              </a:rPr>
              <a:t>$7,607,899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CE181C-D5F9-9B46-9A4D-A75564937B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747216"/>
              </p:ext>
            </p:extLst>
          </p:nvPr>
        </p:nvGraphicFramePr>
        <p:xfrm>
          <a:off x="3278132" y="3033834"/>
          <a:ext cx="4979898" cy="312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56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260</TotalTime>
  <Words>141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2021 Business Strategy</vt:lpstr>
      <vt:lpstr>Objective </vt:lpstr>
      <vt:lpstr>2020 </vt:lpstr>
      <vt:lpstr>Strategy 1 </vt:lpstr>
      <vt:lpstr>Strategy 2 </vt:lpstr>
      <vt:lpstr>Strategy 2  </vt:lpstr>
      <vt:lpstr>Strategy 3</vt:lpstr>
      <vt:lpstr>Strategy 3</vt:lpstr>
      <vt:lpstr>Recommendation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Business Strategy</dc:title>
  <dc:creator>Jason Poe</dc:creator>
  <cp:lastModifiedBy>Jason Poe</cp:lastModifiedBy>
  <cp:revision>3</cp:revision>
  <dcterms:created xsi:type="dcterms:W3CDTF">2021-09-09T20:16:48Z</dcterms:created>
  <dcterms:modified xsi:type="dcterms:W3CDTF">2021-09-11T12:57:22Z</dcterms:modified>
</cp:coreProperties>
</file>