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1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/>
    <p:restoredTop sz="91144"/>
  </p:normalViewPr>
  <p:slideViewPr>
    <p:cSldViewPr snapToGrid="0" snapToObjects="1">
      <p:cViewPr>
        <p:scale>
          <a:sx n="113" d="100"/>
          <a:sy n="113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8422-D8DE-A749-B51A-14E7D1211F11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67EF-A4E6-6D44-A54B-8C7C8F66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67EF-A4E6-6D44-A54B-8C7C8F661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>
                <a:latin typeface="Arabic Typesetting"/>
                <a:cs typeface="Arabic Typesetting"/>
              </a:rPr>
              <a:t>Each game has a 2D-map which a player can move inside it. </a:t>
            </a:r>
          </a:p>
          <a:p>
            <a:pPr lvl="1"/>
            <a:r>
              <a:rPr lang="en-US" sz="2800" dirty="0">
                <a:latin typeface="Arabic Typesetting"/>
                <a:ea typeface="+mn-lt"/>
                <a:cs typeface="Arabic Typesetting"/>
              </a:rPr>
              <a:t>The map has 4 edges which act like a wall and the player movement is only defined within these walls and can't go </a:t>
            </a:r>
            <a:r>
              <a:rPr lang="en-US" sz="2800" dirty="0" err="1">
                <a:latin typeface="Arabic Typesetting"/>
                <a:ea typeface="+mn-lt"/>
                <a:cs typeface="Arabic Typesetting"/>
              </a:rPr>
              <a:t>furthur</a:t>
            </a:r>
            <a:r>
              <a:rPr lang="en-US" sz="2800" dirty="0">
                <a:latin typeface="Arabic Typesetting"/>
                <a:ea typeface="+mn-lt"/>
                <a:cs typeface="Arabic Typesetting"/>
              </a:rPr>
              <a:t>.</a:t>
            </a:r>
          </a:p>
          <a:p>
            <a:pPr lvl="1"/>
            <a:r>
              <a:rPr lang="en-US" sz="2800" dirty="0">
                <a:latin typeface="Arabic Typesetting"/>
                <a:ea typeface="+mn-lt"/>
                <a:cs typeface="Arabic Typesetting"/>
              </a:rPr>
              <a:t>The map has a destination point which the player should reach it to wins.</a:t>
            </a:r>
            <a:endParaRPr lang="en-US" sz="2800" dirty="0">
              <a:latin typeface="Arabic Typesetting"/>
              <a:cs typeface="Arabic Typesetting"/>
            </a:endParaRPr>
          </a:p>
          <a:p>
            <a:pPr lvl="1"/>
            <a:r>
              <a:rPr lang="en-US" sz="2800" dirty="0">
                <a:latin typeface="Arabic Typesetting"/>
                <a:cs typeface="Arabic Typesetting"/>
              </a:rPr>
              <a:t>There are some places in the map that the player can freely move around and some moving/static barriers which the player cannot move through them.</a:t>
            </a:r>
          </a:p>
          <a:p>
            <a:pPr lvl="1"/>
            <a:r>
              <a:rPr lang="en-US" sz="2800" dirty="0">
                <a:latin typeface="Arabic Typesetting"/>
                <a:cs typeface="Arabic Typesetting"/>
              </a:rPr>
              <a:t>There are some random moving bullets/arrows in the map which can hit the player and if any does hit him/her, player loses a heart. </a:t>
            </a:r>
          </a:p>
          <a:p>
            <a:pPr lvl="1"/>
            <a:r>
              <a:rPr lang="en-US" sz="2800" dirty="0">
                <a:latin typeface="Arabic Typesetting"/>
                <a:cs typeface="Arabic Typesetting"/>
              </a:rPr>
              <a:t>If player loses all its hearts, game is 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67EF-A4E6-6D44-A54B-8C7C8F661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67EF-A4E6-6D44-A54B-8C7C8F661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67EF-A4E6-6D44-A54B-8C7C8F661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3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07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9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6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5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EBF843-74C8-D54E-8A00-AFCAD468F7C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3E0E0A-0ECD-4A4F-97D7-4FCECDEE83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0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890" y="1907262"/>
            <a:ext cx="9144000" cy="180989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Run and Shoot App</a:t>
            </a:r>
            <a:br>
              <a:rPr lang="en-US" dirty="0"/>
            </a:b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7000" y="4459014"/>
            <a:ext cx="355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Presented By: (Group D)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Firoozishahmirzadi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Parichehreh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Layeghi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Mahsa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Xu </a:t>
            </a:r>
            <a:r>
              <a:rPr lang="en-US" sz="2000" dirty="0" err="1">
                <a:solidFill>
                  <a:schemeClr val="bg1"/>
                </a:solidFill>
              </a:rPr>
              <a:t>Jin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El-</a:t>
            </a:r>
            <a:r>
              <a:rPr lang="en-US" sz="2000" dirty="0" err="1">
                <a:solidFill>
                  <a:schemeClr val="bg1"/>
                </a:solidFill>
              </a:rPr>
              <a:t>Habrouk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Jaser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64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297-7A83-4472-8D1B-8FC7F7C5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414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Application View</a:t>
            </a:r>
            <a:endParaRPr lang="en-US" sz="4000" dirty="0">
              <a:solidFill>
                <a:schemeClr val="tx1"/>
              </a:solidFill>
              <a:latin typeface="Arabic Typesetting"/>
              <a:cs typeface="Arabic Typesetting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0B72-7213-4EFB-B15D-405994A9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8" y="1956097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rabic Typesetting"/>
              </a:rPr>
              <a:t>A simple map can look like this:</a:t>
            </a:r>
          </a:p>
          <a:p>
            <a:endParaRPr lang="en-US" dirty="0">
              <a:latin typeface="Arabic Typesetting"/>
              <a:cs typeface="Arabic Typesetting"/>
            </a:endParaRPr>
          </a:p>
          <a:p>
            <a:endParaRPr lang="en-US" dirty="0">
              <a:latin typeface="Arabic Typesetting"/>
              <a:cs typeface="Arabic Typesetting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398CA-C2D0-4559-8E00-9EC85664190D}"/>
              </a:ext>
            </a:extLst>
          </p:cNvPr>
          <p:cNvSpPr/>
          <p:nvPr/>
        </p:nvSpPr>
        <p:spPr>
          <a:xfrm>
            <a:off x="6315096" y="1959198"/>
            <a:ext cx="4462046" cy="344440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F5F59D7-4B7A-4157-847A-B3D2ACCC6C35}"/>
              </a:ext>
            </a:extLst>
          </p:cNvPr>
          <p:cNvSpPr/>
          <p:nvPr/>
        </p:nvSpPr>
        <p:spPr>
          <a:xfrm>
            <a:off x="6585958" y="2273893"/>
            <a:ext cx="227889" cy="227889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F6FBF549-AF86-40A2-AF55-EBE9404CEE59}"/>
              </a:ext>
            </a:extLst>
          </p:cNvPr>
          <p:cNvSpPr/>
          <p:nvPr/>
        </p:nvSpPr>
        <p:spPr>
          <a:xfrm>
            <a:off x="9926383" y="4125925"/>
            <a:ext cx="256376" cy="277739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8FA01B-A67F-43B1-8937-D6F87E4781E7}"/>
              </a:ext>
            </a:extLst>
          </p:cNvPr>
          <p:cNvCxnSpPr/>
          <p:nvPr/>
        </p:nvCxnSpPr>
        <p:spPr>
          <a:xfrm>
            <a:off x="9045100" y="2653558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51B6A7-2EF9-477E-8F80-A6EF205317FB}"/>
              </a:ext>
            </a:extLst>
          </p:cNvPr>
          <p:cNvCxnSpPr>
            <a:cxnSpLocks/>
          </p:cNvCxnSpPr>
          <p:nvPr/>
        </p:nvCxnSpPr>
        <p:spPr>
          <a:xfrm>
            <a:off x="6438632" y="4476658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C4EF8E-8ADD-4385-8633-FDF117A32770}"/>
              </a:ext>
            </a:extLst>
          </p:cNvPr>
          <p:cNvCxnSpPr>
            <a:cxnSpLocks/>
          </p:cNvCxnSpPr>
          <p:nvPr/>
        </p:nvCxnSpPr>
        <p:spPr>
          <a:xfrm>
            <a:off x="7748986" y="3486770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C96DD-9F42-44BA-A331-672E367BF7B6}"/>
              </a:ext>
            </a:extLst>
          </p:cNvPr>
          <p:cNvCxnSpPr/>
          <p:nvPr/>
        </p:nvCxnSpPr>
        <p:spPr>
          <a:xfrm>
            <a:off x="10142255" y="1956097"/>
            <a:ext cx="2849" cy="323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D89197-4A95-4B65-B0D8-508141BC9FB3}"/>
              </a:ext>
            </a:extLst>
          </p:cNvPr>
          <p:cNvCxnSpPr>
            <a:cxnSpLocks/>
          </p:cNvCxnSpPr>
          <p:nvPr/>
        </p:nvCxnSpPr>
        <p:spPr>
          <a:xfrm>
            <a:off x="8760685" y="2134132"/>
            <a:ext cx="2849" cy="487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37F419-8B29-4660-8987-0C8A0E2AD743}"/>
              </a:ext>
            </a:extLst>
          </p:cNvPr>
          <p:cNvCxnSpPr>
            <a:cxnSpLocks/>
          </p:cNvCxnSpPr>
          <p:nvPr/>
        </p:nvCxnSpPr>
        <p:spPr>
          <a:xfrm>
            <a:off x="7293656" y="3074170"/>
            <a:ext cx="2849" cy="323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641080-F687-4AF9-A5AF-3F24792AAD55}"/>
              </a:ext>
            </a:extLst>
          </p:cNvPr>
          <p:cNvCxnSpPr/>
          <p:nvPr/>
        </p:nvCxnSpPr>
        <p:spPr>
          <a:xfrm flipV="1">
            <a:off x="8363664" y="4268092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09942-E16E-48C9-A44E-54B1260BE36E}"/>
              </a:ext>
            </a:extLst>
          </p:cNvPr>
          <p:cNvCxnSpPr>
            <a:cxnSpLocks/>
          </p:cNvCxnSpPr>
          <p:nvPr/>
        </p:nvCxnSpPr>
        <p:spPr>
          <a:xfrm flipV="1">
            <a:off x="9239607" y="4688258"/>
            <a:ext cx="2846" cy="324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9EEE8-B297-4DBE-952F-442A9CE10C5A}"/>
              </a:ext>
            </a:extLst>
          </p:cNvPr>
          <p:cNvCxnSpPr>
            <a:cxnSpLocks/>
          </p:cNvCxnSpPr>
          <p:nvPr/>
        </p:nvCxnSpPr>
        <p:spPr>
          <a:xfrm flipV="1">
            <a:off x="9239607" y="3883530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EFF45D-0B9B-4473-9BE9-AA16CE43DF7D}"/>
              </a:ext>
            </a:extLst>
          </p:cNvPr>
          <p:cNvCxnSpPr>
            <a:cxnSpLocks/>
          </p:cNvCxnSpPr>
          <p:nvPr/>
        </p:nvCxnSpPr>
        <p:spPr>
          <a:xfrm flipV="1">
            <a:off x="7786822" y="4773716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CB1D68-D2E8-48DC-A3C7-6FD36A8D6987}"/>
              </a:ext>
            </a:extLst>
          </p:cNvPr>
          <p:cNvSpPr txBox="1"/>
          <p:nvPr/>
        </p:nvSpPr>
        <p:spPr>
          <a:xfrm>
            <a:off x="1171265" y="254553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Destination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Barrier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abic Typesetting"/>
              </a:rPr>
              <a:t>Arrows</a:t>
            </a: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9025243E-883D-4007-A1DB-F198CB360EB0}"/>
              </a:ext>
            </a:extLst>
          </p:cNvPr>
          <p:cNvSpPr/>
          <p:nvPr/>
        </p:nvSpPr>
        <p:spPr>
          <a:xfrm>
            <a:off x="3560102" y="2712604"/>
            <a:ext cx="227889" cy="227889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1254593D-780C-455F-AAF1-4A8C04288813}"/>
              </a:ext>
            </a:extLst>
          </p:cNvPr>
          <p:cNvSpPr/>
          <p:nvPr/>
        </p:nvSpPr>
        <p:spPr>
          <a:xfrm>
            <a:off x="2962541" y="3154499"/>
            <a:ext cx="227892" cy="206525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2D8D10-D5A8-408C-8098-A3804694B655}"/>
              </a:ext>
            </a:extLst>
          </p:cNvPr>
          <p:cNvCxnSpPr>
            <a:cxnSpLocks/>
          </p:cNvCxnSpPr>
          <p:nvPr/>
        </p:nvCxnSpPr>
        <p:spPr>
          <a:xfrm flipV="1">
            <a:off x="2808290" y="3639298"/>
            <a:ext cx="840337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0A6DE3-1BCD-44D3-9592-B8523890BE48}"/>
              </a:ext>
            </a:extLst>
          </p:cNvPr>
          <p:cNvCxnSpPr>
            <a:cxnSpLocks/>
          </p:cNvCxnSpPr>
          <p:nvPr/>
        </p:nvCxnSpPr>
        <p:spPr>
          <a:xfrm flipV="1">
            <a:off x="3081047" y="3880275"/>
            <a:ext cx="2846" cy="246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1E5094-1FA8-41E5-B492-D8DF9AA00112}"/>
              </a:ext>
            </a:extLst>
          </p:cNvPr>
          <p:cNvSpPr txBox="1"/>
          <p:nvPr/>
        </p:nvSpPr>
        <p:spPr>
          <a:xfrm>
            <a:off x="1171265" y="4531567"/>
            <a:ext cx="565771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abic Typesetting"/>
              </a:rPr>
              <a:t>The map is definitely not graphically intensive. This is just for</a:t>
            </a:r>
          </a:p>
          <a:p>
            <a:r>
              <a:rPr lang="en-US" sz="2400" dirty="0">
                <a:cs typeface="Arabic Typesetting"/>
              </a:rPr>
              <a:t>demonstration purpose</a:t>
            </a:r>
          </a:p>
        </p:txBody>
      </p:sp>
    </p:spTree>
    <p:extLst>
      <p:ext uri="{BB962C8B-B14F-4D97-AF65-F5344CB8AC3E}">
        <p14:creationId xmlns:p14="http://schemas.microsoft.com/office/powerpoint/2010/main" val="114270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07" y="2781298"/>
            <a:ext cx="3377183" cy="140853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Application Flow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72595" y="-34478"/>
            <a:ext cx="7219406" cy="63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4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anchor="ctr"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>
                <a:ea typeface="+mn-lt"/>
                <a:cs typeface="Arabic Typesetting"/>
              </a:rPr>
              <a:t>The map has a destination point which the player should reach it to wins.</a:t>
            </a:r>
            <a:endParaRPr lang="en-US" sz="2400" dirty="0">
              <a:cs typeface="Arabic Typesetting"/>
            </a:endParaRP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There are some places in the map that the player can freely move around and some moving/static barriers which the player cannot move through them.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There are some random moving bullets/arrows in the map which can hit the player and if any does hit him/her, player loses a heart. 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If player loses all its hearts, game is over.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85834" y="2781298"/>
            <a:ext cx="3377183" cy="140853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Single Player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08938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67F6-1207-410B-AB64-B03F7F79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25" y="591344"/>
            <a:ext cx="7186527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In options tap one can select a specific map from the existing available maps:</a:t>
            </a:r>
          </a:p>
          <a:p>
            <a:pPr lvl="2">
              <a:lnSpc>
                <a:spcPct val="110000"/>
              </a:lnSpc>
              <a:buFontTx/>
              <a:buChar char="-"/>
            </a:pPr>
            <a:r>
              <a:rPr lang="en-US" sz="2400" dirty="0">
                <a:cs typeface="Arabic Typesetting"/>
              </a:rPr>
              <a:t>Map number one</a:t>
            </a:r>
          </a:p>
          <a:p>
            <a:pPr lvl="2">
              <a:lnSpc>
                <a:spcPct val="110000"/>
              </a:lnSpc>
              <a:buFontTx/>
              <a:buChar char="-"/>
            </a:pPr>
            <a:r>
              <a:rPr lang="en-US" sz="2400" dirty="0">
                <a:cs typeface="Arabic Typesetting"/>
              </a:rPr>
              <a:t>Map number two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One can select the game difficulty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When difficulty goes higher, the number and the speed of the arrows will increase</a:t>
            </a:r>
          </a:p>
          <a:p>
            <a:pPr lvl="2">
              <a:buFontTx/>
              <a:buChar char="-"/>
            </a:pPr>
            <a:r>
              <a:rPr lang="en-US" sz="2400" dirty="0">
                <a:cs typeface="Arabic Typesetting"/>
              </a:rPr>
              <a:t>Easy</a:t>
            </a:r>
          </a:p>
          <a:p>
            <a:pPr lvl="2">
              <a:buFontTx/>
              <a:buChar char="-"/>
            </a:pPr>
            <a:r>
              <a:rPr lang="en-US" sz="2400" dirty="0">
                <a:cs typeface="Arabic Typesetting"/>
              </a:rPr>
              <a:t>Moderate</a:t>
            </a:r>
          </a:p>
          <a:p>
            <a:pPr lvl="2">
              <a:buFontTx/>
              <a:buChar char="-"/>
            </a:pPr>
            <a:r>
              <a:rPr lang="en-US" sz="2400" dirty="0">
                <a:cs typeface="Arabic Typesetting"/>
              </a:rPr>
              <a:t>Hard</a:t>
            </a:r>
          </a:p>
          <a:p>
            <a:pPr marL="384048" lvl="2" indent="0">
              <a:buNone/>
            </a:pPr>
            <a:endParaRPr lang="en-US" sz="2400" dirty="0">
              <a:cs typeface="Arabic Typesetting"/>
            </a:endParaRPr>
          </a:p>
          <a:p>
            <a:pPr>
              <a:buFont typeface="Arial" charset="0"/>
              <a:buChar char="•"/>
            </a:pPr>
            <a:endParaRPr lang="en-US" sz="2400" dirty="0">
              <a:cs typeface="Arabic Typesetting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5834" y="3046771"/>
            <a:ext cx="3377183" cy="140853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Options (Available in Final Release)</a:t>
            </a:r>
          </a:p>
        </p:txBody>
      </p:sp>
    </p:spTree>
    <p:extLst>
      <p:ext uri="{BB962C8B-B14F-4D97-AF65-F5344CB8AC3E}">
        <p14:creationId xmlns:p14="http://schemas.microsoft.com/office/powerpoint/2010/main" val="208837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C299-3A51-4D80-BF73-6E9E3E3C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838" y="535361"/>
            <a:ext cx="7346586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 In this level, we want to add another player to the game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 The goal is reaching the destination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 Both players will be able to shoot each other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 If they can hit each other, the player which is shot will be out of the game and the one who is still in the game should reach the goal.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cs typeface="Arabic Typesetting"/>
              </a:rPr>
              <a:t> The game will over when one player reach the goal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87436" y="1751382"/>
            <a:ext cx="4342143" cy="279359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Multiplayer Mode</a:t>
            </a:r>
          </a:p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</a:rPr>
              <a:t>(Only Available in Final Release)</a:t>
            </a:r>
          </a:p>
        </p:txBody>
      </p:sp>
    </p:spTree>
    <p:extLst>
      <p:ext uri="{BB962C8B-B14F-4D97-AF65-F5344CB8AC3E}">
        <p14:creationId xmlns:p14="http://schemas.microsoft.com/office/powerpoint/2010/main" val="39179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BDCC2A17-DDF1-47E8-86A1-BABA42644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715959"/>
              </p:ext>
            </p:extLst>
          </p:nvPr>
        </p:nvGraphicFramePr>
        <p:xfrm>
          <a:off x="640934" y="602830"/>
          <a:ext cx="10905069" cy="52305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9760">
                  <a:extLst>
                    <a:ext uri="{9D8B030D-6E8A-4147-A177-3AD203B41FA5}">
                      <a16:colId xmlns:a16="http://schemas.microsoft.com/office/drawing/2014/main" val="3246067286"/>
                    </a:ext>
                  </a:extLst>
                </a:gridCol>
                <a:gridCol w="2475528">
                  <a:extLst>
                    <a:ext uri="{9D8B030D-6E8A-4147-A177-3AD203B41FA5}">
                      <a16:colId xmlns:a16="http://schemas.microsoft.com/office/drawing/2014/main" val="1129123081"/>
                    </a:ext>
                  </a:extLst>
                </a:gridCol>
                <a:gridCol w="2732069">
                  <a:extLst>
                    <a:ext uri="{9D8B030D-6E8A-4147-A177-3AD203B41FA5}">
                      <a16:colId xmlns:a16="http://schemas.microsoft.com/office/drawing/2014/main" val="3670418232"/>
                    </a:ext>
                  </a:extLst>
                </a:gridCol>
                <a:gridCol w="2356678">
                  <a:extLst>
                    <a:ext uri="{9D8B030D-6E8A-4147-A177-3AD203B41FA5}">
                      <a16:colId xmlns:a16="http://schemas.microsoft.com/office/drawing/2014/main" val="3119185472"/>
                    </a:ext>
                  </a:extLst>
                </a:gridCol>
                <a:gridCol w="2461034">
                  <a:extLst>
                    <a:ext uri="{9D8B030D-6E8A-4147-A177-3AD203B41FA5}">
                      <a16:colId xmlns:a16="http://schemas.microsoft.com/office/drawing/2014/main" val="3046949900"/>
                    </a:ext>
                  </a:extLst>
                </a:gridCol>
              </a:tblGrid>
              <a:tr h="408545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200" b="1" i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Jaser​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Pari​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Mahsa​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dirty="0" err="1">
                          <a:solidFill>
                            <a:srgbClr val="FFFFFF"/>
                          </a:solidFill>
                          <a:effectLst/>
                        </a:rPr>
                        <a:t>Jin</a:t>
                      </a:r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800" b="0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43842" marR="86305" marT="86305" marB="86305"/>
                </a:tc>
                <a:extLst>
                  <a:ext uri="{0D108BD9-81ED-4DB2-BD59-A6C34878D82A}">
                    <a16:rowId xmlns:a16="http://schemas.microsoft.com/office/drawing/2014/main" val="3800993919"/>
                  </a:ext>
                </a:extLst>
              </a:tr>
              <a:tr h="133219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Week</a:t>
                      </a:r>
                      <a:r>
                        <a:rPr lang="en-US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1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25-31</a:t>
                      </a:r>
                      <a:r>
                        <a:rPr lang="en-US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Oct​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print_menu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(Menu menu);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update_selector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(Menu*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menu_p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, int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arrowKey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choose_menu_option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OptionMenues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optionMenu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Map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load_map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(FILE*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file_p,int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mapNumber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update_player_pos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(Player* player, int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arrowKey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is_barrier_hit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(Player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player,MapBarrier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* barrier,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Mapspace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space);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update_barrier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MapBarrier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* barrier,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MapSpace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space);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take_heart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(Player* player);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143842" marR="86305" marT="86305" marB="86305"/>
                </a:tc>
                <a:extLst>
                  <a:ext uri="{0D108BD9-81ED-4DB2-BD59-A6C34878D82A}">
                    <a16:rowId xmlns:a16="http://schemas.microsoft.com/office/drawing/2014/main" val="4121709714"/>
                  </a:ext>
                </a:extLst>
              </a:tr>
              <a:tr h="110631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Week 2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1-7 Nov​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update_arrow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MapArrow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* arrow,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MapSpace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space);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is_reach_goal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(Player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player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, Goal goal);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is_player_hit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(Player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player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MapArrow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* arrow 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continue_game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(void);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win_game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(Player player);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credit(void);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update_view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(Map map);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pause_game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(void);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143842" marR="86305" marT="86305" marB="86305"/>
                </a:tc>
                <a:extLst>
                  <a:ext uri="{0D108BD9-81ED-4DB2-BD59-A6C34878D82A}">
                    <a16:rowId xmlns:a16="http://schemas.microsoft.com/office/drawing/2014/main" val="3597503276"/>
                  </a:ext>
                </a:extLst>
              </a:tr>
              <a:tr h="115722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Week 3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8-14 Nov​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Nov 12 – P2,D3</a:t>
                      </a: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is_game_over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(Player player); 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back_to_menu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(void); 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game_over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(Player player);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single_player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(void);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exit(void);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143842" marR="86305" marT="86305" marB="86305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void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user_manual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(void);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43842" marR="86305" marT="86305" marB="86305"/>
                </a:tc>
                <a:extLst>
                  <a:ext uri="{0D108BD9-81ED-4DB2-BD59-A6C34878D82A}">
                    <a16:rowId xmlns:a16="http://schemas.microsoft.com/office/drawing/2014/main" val="2522140422"/>
                  </a:ext>
                </a:extLst>
              </a:tr>
              <a:tr h="10243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Week</a:t>
                      </a:r>
                      <a:r>
                        <a:rPr lang="en-US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 4</a:t>
                      </a:r>
                    </a:p>
                    <a:p>
                      <a:pPr algn="l" rtl="0" fontAlgn="base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15-21 Nov​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43842" marR="86305" marT="86305" marB="86305"/>
                </a:tc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Finish release one and its documentation​</a:t>
                      </a:r>
                      <a:endParaRPr lang="en-US" sz="12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43842" marR="86305" marT="86305" marB="863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5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61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AD2BB70-B504-4632-AD72-6CF051E8A5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459875"/>
              </p:ext>
            </p:extLst>
          </p:nvPr>
        </p:nvGraphicFramePr>
        <p:xfrm>
          <a:off x="643467" y="591740"/>
          <a:ext cx="10905058" cy="43866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7289">
                  <a:extLst>
                    <a:ext uri="{9D8B030D-6E8A-4147-A177-3AD203B41FA5}">
                      <a16:colId xmlns:a16="http://schemas.microsoft.com/office/drawing/2014/main" val="2381853152"/>
                    </a:ext>
                  </a:extLst>
                </a:gridCol>
                <a:gridCol w="2248595">
                  <a:extLst>
                    <a:ext uri="{9D8B030D-6E8A-4147-A177-3AD203B41FA5}">
                      <a16:colId xmlns:a16="http://schemas.microsoft.com/office/drawing/2014/main" val="2735768226"/>
                    </a:ext>
                  </a:extLst>
                </a:gridCol>
                <a:gridCol w="2264635">
                  <a:extLst>
                    <a:ext uri="{9D8B030D-6E8A-4147-A177-3AD203B41FA5}">
                      <a16:colId xmlns:a16="http://schemas.microsoft.com/office/drawing/2014/main" val="1364369432"/>
                    </a:ext>
                  </a:extLst>
                </a:gridCol>
                <a:gridCol w="3128493">
                  <a:extLst>
                    <a:ext uri="{9D8B030D-6E8A-4147-A177-3AD203B41FA5}">
                      <a16:colId xmlns:a16="http://schemas.microsoft.com/office/drawing/2014/main" val="3653122932"/>
                    </a:ext>
                  </a:extLst>
                </a:gridCol>
                <a:gridCol w="2236046">
                  <a:extLst>
                    <a:ext uri="{9D8B030D-6E8A-4147-A177-3AD203B41FA5}">
                      <a16:colId xmlns:a16="http://schemas.microsoft.com/office/drawing/2014/main" val="1657470517"/>
                    </a:ext>
                  </a:extLst>
                </a:gridCol>
              </a:tblGrid>
              <a:tr h="4129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2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7941" marR="132149" marT="106109" marB="106109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cap="none" spc="0" dirty="0">
                          <a:effectLst/>
                        </a:rPr>
                        <a:t>Jaser</a:t>
                      </a:r>
                      <a:endParaRPr lang="en-US" sz="16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7941" marR="132149" marT="106109" marB="106109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cap="none" spc="0" dirty="0">
                          <a:effectLst/>
                        </a:rPr>
                        <a:t>Pari</a:t>
                      </a:r>
                      <a:endParaRPr lang="en-US" sz="16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7941" marR="132149" marT="106109" marB="106109" anchor="ctr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600" b="0" cap="none" spc="0" dirty="0">
                          <a:effectLst/>
                        </a:rPr>
                        <a:t>Mahsa</a:t>
                      </a:r>
                      <a:endParaRPr lang="en-US" sz="16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7941" marR="132149" marT="106109" marB="106109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cap="none" spc="0" dirty="0" err="1">
                          <a:effectLst/>
                        </a:rPr>
                        <a:t>Jin</a:t>
                      </a:r>
                      <a:endParaRPr lang="en-US" sz="16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7941" marR="132149" marT="106109" marB="106109" anchor="ctr"/>
                </a:tc>
                <a:extLst>
                  <a:ext uri="{0D108BD9-81ED-4DB2-BD59-A6C34878D82A}">
                    <a16:rowId xmlns:a16="http://schemas.microsoft.com/office/drawing/2014/main" val="4199355016"/>
                  </a:ext>
                </a:extLst>
              </a:tr>
              <a:tr h="105103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 dirty="0">
                          <a:effectLst/>
                        </a:rPr>
                        <a:t>Week 5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22-28</a:t>
                      </a:r>
                      <a:r>
                        <a:rPr lang="en-US" sz="1200" cap="none" spc="0" baseline="0" dirty="0">
                          <a:effectLst/>
                        </a:rPr>
                        <a:t> </a:t>
                      </a:r>
                      <a:r>
                        <a:rPr lang="en-US" sz="1200" cap="none" spc="0" dirty="0">
                          <a:effectLst/>
                        </a:rPr>
                        <a:t>Nov​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7941" marR="132149" marT="106109" marB="106109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/>
                        <a:buChar char="•"/>
                      </a:pPr>
                      <a:r>
                        <a:rPr lang="en-US" sz="1200" u="none" strike="noStrike" cap="none" spc="0" dirty="0">
                          <a:effectLst/>
                        </a:rPr>
                        <a:t>void option(void); </a:t>
                      </a:r>
                      <a:r>
                        <a:rPr lang="en-US" sz="1200" cap="none" spc="0" dirty="0">
                          <a:effectLst/>
                        </a:rPr>
                        <a:t>​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7941" marR="132149" marT="106109" marB="106109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/>
                        <a:buChar char="•"/>
                      </a:pPr>
                      <a:r>
                        <a:rPr lang="en-US" sz="1200" u="none" strike="noStrike" cap="none" spc="0" dirty="0">
                          <a:effectLst/>
                        </a:rPr>
                        <a:t>int </a:t>
                      </a:r>
                      <a:r>
                        <a:rPr lang="en-US" sz="1200" u="none" strike="noStrike" cap="none" spc="0" dirty="0" err="1">
                          <a:effectLst/>
                        </a:rPr>
                        <a:t>set_map</a:t>
                      </a:r>
                      <a:r>
                        <a:rPr lang="en-US" sz="1200" u="none" strike="noStrike" cap="none" spc="0" dirty="0">
                          <a:effectLst/>
                        </a:rPr>
                        <a:t>(Option </a:t>
                      </a:r>
                      <a:r>
                        <a:rPr lang="en-US" sz="1200" u="none" strike="noStrike" cap="none" spc="0" dirty="0" err="1">
                          <a:effectLst/>
                        </a:rPr>
                        <a:t>option</a:t>
                      </a:r>
                      <a:r>
                        <a:rPr lang="en-US" sz="1200" u="none" strike="noStrike" cap="none" spc="0" dirty="0">
                          <a:effectLst/>
                        </a:rPr>
                        <a:t>, int key);</a:t>
                      </a:r>
                      <a:r>
                        <a:rPr lang="en-US" sz="1200" cap="none" spc="0" dirty="0">
                          <a:effectLst/>
                        </a:rPr>
                        <a:t>​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7941" marR="132149" marT="106109" marB="106109"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cap="none" spc="0" dirty="0">
                          <a:effectLst/>
                        </a:rPr>
                        <a:t>void </a:t>
                      </a:r>
                      <a:r>
                        <a:rPr lang="en-US" sz="1200" u="none" strike="noStrike" cap="none" spc="0" dirty="0" err="1">
                          <a:effectLst/>
                        </a:rPr>
                        <a:t>set_difficulty</a:t>
                      </a:r>
                      <a:r>
                        <a:rPr lang="en-US" sz="1200" u="none" strike="noStrike" cap="none" spc="0" dirty="0">
                          <a:effectLst/>
                        </a:rPr>
                        <a:t>(Option </a:t>
                      </a:r>
                      <a:r>
                        <a:rPr lang="en-US" sz="1200" u="none" strike="noStrike" cap="none" spc="0" dirty="0" err="1">
                          <a:effectLst/>
                        </a:rPr>
                        <a:t>option</a:t>
                      </a:r>
                      <a:r>
                        <a:rPr lang="en-US" sz="1200" u="none" strike="noStrike" cap="none" spc="0" dirty="0">
                          <a:effectLst/>
                        </a:rPr>
                        <a:t>, int key);</a:t>
                      </a:r>
                      <a:endParaRPr lang="en-US" sz="1200" cap="none" spc="0" dirty="0">
                        <a:effectLst/>
                      </a:endParaRP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cap="none" spc="0" dirty="0">
                          <a:effectLst/>
                        </a:rPr>
                        <a:t>void shoot(Player </a:t>
                      </a:r>
                      <a:r>
                        <a:rPr lang="en-US" sz="1200" u="none" strike="noStrike" cap="none" spc="0" dirty="0" err="1">
                          <a:effectLst/>
                        </a:rPr>
                        <a:t>player</a:t>
                      </a:r>
                      <a:r>
                        <a:rPr lang="en-US" sz="1200" u="none" strike="noStrike" cap="none" spc="0" dirty="0">
                          <a:effectLst/>
                        </a:rPr>
                        <a:t>, Map* </a:t>
                      </a:r>
                      <a:r>
                        <a:rPr lang="en-US" sz="1200" u="none" strike="noStrike" cap="none" spc="0" dirty="0" err="1">
                          <a:effectLst/>
                        </a:rPr>
                        <a:t>map_p</a:t>
                      </a:r>
                      <a:r>
                        <a:rPr lang="en-US" sz="1200" u="none" strike="noStrike" cap="none" spc="0" dirty="0">
                          <a:effectLst/>
                        </a:rPr>
                        <a:t>);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7941" marR="132149" marT="106109" marB="106109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/>
                        <a:buChar char="•"/>
                      </a:pPr>
                      <a:r>
                        <a:rPr lang="en-US" sz="1200" u="none" strike="noStrike" cap="none" spc="0" dirty="0">
                          <a:effectLst/>
                        </a:rPr>
                        <a:t>void </a:t>
                      </a:r>
                      <a:r>
                        <a:rPr lang="en-US" sz="1200" u="none" strike="noStrike" cap="none" spc="0" dirty="0" err="1">
                          <a:effectLst/>
                        </a:rPr>
                        <a:t>print_option</a:t>
                      </a:r>
                      <a:r>
                        <a:rPr lang="en-US" sz="1200" u="none" strike="noStrike" cap="none" spc="0" dirty="0">
                          <a:effectLst/>
                        </a:rPr>
                        <a:t>(Option* option);</a:t>
                      </a:r>
                      <a:r>
                        <a:rPr lang="en-US" sz="1200" cap="none" spc="0" dirty="0">
                          <a:effectLst/>
                        </a:rPr>
                        <a:t>​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200" u="none" strike="noStrike" cap="none" spc="0" noProof="0" dirty="0">
                          <a:effectLst/>
                        </a:rPr>
                        <a:t>void </a:t>
                      </a:r>
                      <a:r>
                        <a:rPr lang="en-US" sz="1200" u="none" strike="noStrike" cap="none" spc="0" noProof="0" dirty="0" err="1">
                          <a:effectLst/>
                        </a:rPr>
                        <a:t>multi_player</a:t>
                      </a:r>
                      <a:r>
                        <a:rPr lang="en-US" sz="1200" u="none" strike="noStrike" cap="none" spc="0" noProof="0" dirty="0">
                          <a:effectLst/>
                        </a:rPr>
                        <a:t>(void); 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7941" marR="132149" marT="106109" marB="106109"/>
                </a:tc>
                <a:extLst>
                  <a:ext uri="{0D108BD9-81ED-4DB2-BD59-A6C34878D82A}">
                    <a16:rowId xmlns:a16="http://schemas.microsoft.com/office/drawing/2014/main" val="1796675717"/>
                  </a:ext>
                </a:extLst>
              </a:tr>
              <a:tr h="7219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 dirty="0">
                          <a:effectLst/>
                        </a:rPr>
                        <a:t>Week 6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29</a:t>
                      </a:r>
                      <a:r>
                        <a:rPr lang="en-US" sz="1200" cap="none" spc="0" baseline="0" dirty="0">
                          <a:effectLst/>
                        </a:rPr>
                        <a:t> </a:t>
                      </a:r>
                      <a:r>
                        <a:rPr lang="en-US" sz="1200" cap="none" spc="0" dirty="0">
                          <a:effectLst/>
                        </a:rPr>
                        <a:t>Nov-5 Dec​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7941" marR="132149" marT="106109" marB="106109"/>
                </a:tc>
                <a:tc gridSpan="4">
                  <a:txBody>
                    <a:bodyPr/>
                    <a:lstStyle/>
                    <a:p>
                      <a:pPr algn="l" rtl="0" fontAlgn="auto"/>
                      <a:r>
                        <a:rPr lang="en-US" sz="1200" cap="none" spc="0" dirty="0">
                          <a:effectLst/>
                        </a:rPr>
                        <a:t>​</a:t>
                      </a:r>
                    </a:p>
                    <a:p>
                      <a:pPr lvl="0" algn="ctr" rtl="0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​​Finish release 2 and work on documentations – prepare presentation 3 slides</a:t>
                      </a:r>
                    </a:p>
                    <a:p>
                      <a:pPr lvl="0" algn="l" rtl="0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​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37941" marR="132149" marT="106109" marB="1061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2519" marR="92519" marT="46259" marB="4625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2519" marR="92519" marT="46259" marB="4625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2519" marR="92519" marT="46259" marB="46259"/>
                </a:tc>
                <a:extLst>
                  <a:ext uri="{0D108BD9-81ED-4DB2-BD59-A6C34878D82A}">
                    <a16:rowId xmlns:a16="http://schemas.microsoft.com/office/drawing/2014/main" val="3117413429"/>
                  </a:ext>
                </a:extLst>
              </a:tr>
              <a:tr h="920637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200" cap="none" spc="0" dirty="0">
                          <a:effectLst/>
                        </a:rPr>
                        <a:t>​Week 7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6-12</a:t>
                      </a:r>
                      <a:r>
                        <a:rPr lang="en-US" sz="1200" cap="none" spc="0" baseline="0" dirty="0">
                          <a:effectLst/>
                        </a:rPr>
                        <a:t> </a:t>
                      </a:r>
                      <a:r>
                        <a:rPr lang="en-US" sz="1200" cap="none" spc="0" dirty="0">
                          <a:effectLst/>
                        </a:rPr>
                        <a:t>Dec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8-10 Dec (P3)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7941" marR="132149" marT="106109" marB="106109"/>
                </a:tc>
                <a:tc gridSpan="4">
                  <a:txBody>
                    <a:bodyPr/>
                    <a:lstStyle/>
                    <a:p>
                      <a:pPr algn="l" rtl="0" fontAlgn="auto"/>
                      <a:r>
                        <a:rPr lang="en-US" sz="1200" cap="none" spc="0" dirty="0">
                          <a:effectLst/>
                        </a:rPr>
                        <a:t>​</a:t>
                      </a:r>
                    </a:p>
                    <a:p>
                      <a:pPr lvl="0" algn="ctr" rtl="0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​Work on Presentation 3 and Deliverable 4 documentation</a:t>
                      </a:r>
                    </a:p>
                    <a:p>
                      <a:pPr lvl="0" algn="l" rtl="0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​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37941" marR="132149" marT="106109" marB="1061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52468"/>
                  </a:ext>
                </a:extLst>
              </a:tr>
              <a:tr h="11749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Week 8</a:t>
                      </a:r>
                      <a:endParaRPr lang="en-US" sz="1200" dirty="0"/>
                    </a:p>
                    <a:p>
                      <a:pPr lvl="0" algn="l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13-19 Dec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18 Dec (D4)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7941" marR="132149" marT="106109" marB="106109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cap="none" spc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200" cap="none" spc="0" dirty="0">
                          <a:effectLst/>
                        </a:rPr>
                        <a:t>Work on Deliverable 4 and its documentation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7941" marR="132149" marT="106109" marB="10610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6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6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890" y="1907262"/>
            <a:ext cx="9144000" cy="180989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bg1"/>
                </a:solidFill>
              </a:rPr>
              <a:t>Q &amp; A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Thank You! 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7000" y="4459014"/>
            <a:ext cx="355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4790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410</Words>
  <Application>Microsoft Office PowerPoint</Application>
  <PresentationFormat>Widescreen</PresentationFormat>
  <Paragraphs>111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Run and Shoot App </vt:lpstr>
      <vt:lpstr>Application View</vt:lpstr>
      <vt:lpstr>Application 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and Shoot App</dc:title>
  <dc:creator>Jaser El-Habrouk</dc:creator>
  <cp:lastModifiedBy>Microsoft Office User</cp:lastModifiedBy>
  <cp:revision>24</cp:revision>
  <dcterms:created xsi:type="dcterms:W3CDTF">2020-10-21T12:09:25Z</dcterms:created>
  <dcterms:modified xsi:type="dcterms:W3CDTF">2020-10-30T13:25:18Z</dcterms:modified>
</cp:coreProperties>
</file>