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Override1.xml" ContentType="application/vnd.openxmlformats-officedocument.themeOverride+xml"/>
  <Override PartName="/ppt/tags/tag16.xml" ContentType="application/vnd.openxmlformats-officedocument.presentationml.tags+xml"/>
  <Override PartName="/ppt/theme/themeOverride2.xml" ContentType="application/vnd.openxmlformats-officedocument.themeOverr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771" r:id="rId2"/>
    <p:sldId id="772" r:id="rId3"/>
    <p:sldId id="773" r:id="rId4"/>
    <p:sldId id="804" r:id="rId5"/>
    <p:sldId id="812" r:id="rId6"/>
    <p:sldId id="811" r:id="rId7"/>
    <p:sldId id="789" r:id="rId8"/>
    <p:sldId id="774" r:id="rId9"/>
    <p:sldId id="787" r:id="rId10"/>
    <p:sldId id="788" r:id="rId11"/>
    <p:sldId id="791" r:id="rId12"/>
    <p:sldId id="805" r:id="rId13"/>
    <p:sldId id="806" r:id="rId14"/>
    <p:sldId id="783" r:id="rId15"/>
    <p:sldId id="778" r:id="rId16"/>
    <p:sldId id="792" r:id="rId17"/>
    <p:sldId id="793" r:id="rId18"/>
    <p:sldId id="794" r:id="rId19"/>
    <p:sldId id="795" r:id="rId20"/>
    <p:sldId id="796" r:id="rId21"/>
    <p:sldId id="797" r:id="rId22"/>
    <p:sldId id="798" r:id="rId23"/>
    <p:sldId id="808" r:id="rId24"/>
    <p:sldId id="807" r:id="rId25"/>
    <p:sldId id="800" r:id="rId26"/>
    <p:sldId id="802" r:id="rId27"/>
    <p:sldId id="809" r:id="rId28"/>
    <p:sldId id="782" r:id="rId29"/>
  </p:sldIdLst>
  <p:sldSz cx="9144000" cy="6858000" type="screen4x3"/>
  <p:notesSz cx="9947275" cy="6858000"/>
  <p:custDataLst>
    <p:tags r:id="rId32"/>
  </p:custDataLst>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249" userDrawn="1">
          <p15:clr>
            <a:srgbClr val="A4A3A4"/>
          </p15:clr>
        </p15:guide>
        <p15:guide id="2" pos="5488" userDrawn="1">
          <p15:clr>
            <a:srgbClr val="A4A3A4"/>
          </p15:clr>
        </p15:guide>
        <p15:guide id="3" orient="horz" pos="432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guide id="3" orient="horz" pos="2160">
          <p15:clr>
            <a:srgbClr val="A4A3A4"/>
          </p15:clr>
        </p15:guide>
        <p15:guide id="4"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40D"/>
    <a:srgbClr val="F5F5F5"/>
    <a:srgbClr val="00B38C"/>
    <a:srgbClr val="D9D9D9"/>
    <a:srgbClr val="036EB8"/>
    <a:srgbClr val="005CA2"/>
    <a:srgbClr val="F7F7F7"/>
    <a:srgbClr val="F9F9F9"/>
    <a:srgbClr val="019ED3"/>
    <a:srgbClr val="126D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2" autoAdjust="0"/>
    <p:restoredTop sz="95349" autoAdjust="0"/>
  </p:normalViewPr>
  <p:slideViewPr>
    <p:cSldViewPr snapToGrid="0" showGuides="1">
      <p:cViewPr varScale="1">
        <p:scale>
          <a:sx n="85" d="100"/>
          <a:sy n="85" d="100"/>
        </p:scale>
        <p:origin x="1262" y="58"/>
      </p:cViewPr>
      <p:guideLst>
        <p:guide pos="249"/>
        <p:guide pos="5488"/>
        <p:guide orient="horz" pos="43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08" d="100"/>
          <a:sy n="108" d="100"/>
        </p:scale>
        <p:origin x="5148" y="108"/>
      </p:cViewPr>
      <p:guideLst>
        <p:guide orient="horz" pos="3223"/>
        <p:guide pos="2236"/>
        <p:guide orient="horz" pos="2160"/>
        <p:guide pos="313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10782" cy="342528"/>
          </a:xfrm>
          <a:prstGeom prst="rect">
            <a:avLst/>
          </a:prstGeom>
        </p:spPr>
        <p:txBody>
          <a:bodyPr vert="horz" lIns="96027" tIns="48014" rIns="96027" bIns="48014" rtlCol="0"/>
          <a:lstStyle>
            <a:lvl1pPr algn="l">
              <a:defRPr sz="1300" dirty="0">
                <a:latin typeface="Arial" charset="0"/>
                <a:ea typeface="微软雅黑" pitchFamily="34" charset="-122"/>
              </a:defRPr>
            </a:lvl1pPr>
          </a:lstStyle>
          <a:p>
            <a:pPr>
              <a:defRPr/>
            </a:pPr>
            <a:endParaRPr lang="zh-CN" altLang="en-US"/>
          </a:p>
        </p:txBody>
      </p:sp>
      <p:sp>
        <p:nvSpPr>
          <p:cNvPr id="3" name="日期占位符 2"/>
          <p:cNvSpPr>
            <a:spLocks noGrp="1"/>
          </p:cNvSpPr>
          <p:nvPr>
            <p:ph type="dt" sz="quarter" idx="1"/>
          </p:nvPr>
        </p:nvSpPr>
        <p:spPr>
          <a:xfrm>
            <a:off x="5634270" y="0"/>
            <a:ext cx="4310782" cy="342528"/>
          </a:xfrm>
          <a:prstGeom prst="rect">
            <a:avLst/>
          </a:prstGeom>
        </p:spPr>
        <p:txBody>
          <a:bodyPr vert="horz" lIns="96027" tIns="48014" rIns="96027" bIns="48014" rtlCol="0"/>
          <a:lstStyle>
            <a:lvl1pPr algn="r">
              <a:defRPr sz="1300" smtClean="0">
                <a:latin typeface="Arial" charset="0"/>
                <a:ea typeface="微软雅黑" pitchFamily="34" charset="-122"/>
              </a:defRPr>
            </a:lvl1pPr>
          </a:lstStyle>
          <a:p>
            <a:pPr>
              <a:defRPr/>
            </a:pPr>
            <a:fld id="{83A91915-E571-4570-80B3-E65B02A79A95}" type="datetimeFigureOut">
              <a:rPr lang="zh-CN" altLang="en-US"/>
              <a:pPr>
                <a:defRPr/>
              </a:pPr>
              <a:t>2023/9/1</a:t>
            </a:fld>
            <a:endParaRPr lang="zh-CN" altLang="en-US" dirty="0"/>
          </a:p>
        </p:txBody>
      </p:sp>
      <p:sp>
        <p:nvSpPr>
          <p:cNvPr id="4" name="页脚占位符 3"/>
          <p:cNvSpPr>
            <a:spLocks noGrp="1"/>
          </p:cNvSpPr>
          <p:nvPr>
            <p:ph type="ftr" sz="quarter" idx="2"/>
          </p:nvPr>
        </p:nvSpPr>
        <p:spPr>
          <a:xfrm>
            <a:off x="1" y="6514408"/>
            <a:ext cx="4310782" cy="342528"/>
          </a:xfrm>
          <a:prstGeom prst="rect">
            <a:avLst/>
          </a:prstGeom>
        </p:spPr>
        <p:txBody>
          <a:bodyPr vert="horz" lIns="96027" tIns="48014" rIns="96027" bIns="48014" rtlCol="0" anchor="b"/>
          <a:lstStyle>
            <a:lvl1pPr algn="l">
              <a:defRPr sz="1300" dirty="0">
                <a:latin typeface="Arial" charset="0"/>
                <a:ea typeface="微软雅黑" pitchFamily="34" charset="-122"/>
              </a:defRPr>
            </a:lvl1pPr>
          </a:lstStyle>
          <a:p>
            <a:pPr>
              <a:defRPr/>
            </a:pPr>
            <a:endParaRPr lang="zh-CN" altLang="en-US"/>
          </a:p>
        </p:txBody>
      </p:sp>
      <p:sp>
        <p:nvSpPr>
          <p:cNvPr id="5" name="灯片编号占位符 4"/>
          <p:cNvSpPr>
            <a:spLocks noGrp="1"/>
          </p:cNvSpPr>
          <p:nvPr>
            <p:ph type="sldNum" sz="quarter" idx="3"/>
          </p:nvPr>
        </p:nvSpPr>
        <p:spPr>
          <a:xfrm>
            <a:off x="5634270" y="6514408"/>
            <a:ext cx="4310782" cy="342528"/>
          </a:xfrm>
          <a:prstGeom prst="rect">
            <a:avLst/>
          </a:prstGeom>
        </p:spPr>
        <p:txBody>
          <a:bodyPr vert="horz" wrap="square" lIns="96027" tIns="48014" rIns="96027" bIns="48014" numCol="1" anchor="b" anchorCtr="0" compatLnSpc="1">
            <a:prstTxWarp prst="textNoShape">
              <a:avLst/>
            </a:prstTxWarp>
          </a:bodyPr>
          <a:lstStyle>
            <a:lvl1pPr algn="r">
              <a:defRPr sz="1300">
                <a:ea typeface="微软雅黑" panose="020B0503020204020204" pitchFamily="34" charset="-122"/>
              </a:defRPr>
            </a:lvl1pPr>
          </a:lstStyle>
          <a:p>
            <a:fld id="{E0BB458E-555F-42C7-BDA8-CA9357AC47B4}" type="slidenum">
              <a:rPr lang="zh-CN" altLang="en-US"/>
              <a:pPr/>
              <a:t>‹#›</a:t>
            </a:fld>
            <a:endParaRPr lang="zh-CN" altLang="en-US"/>
          </a:p>
        </p:txBody>
      </p:sp>
    </p:spTree>
    <p:extLst>
      <p:ext uri="{BB962C8B-B14F-4D97-AF65-F5344CB8AC3E}">
        <p14:creationId xmlns:p14="http://schemas.microsoft.com/office/powerpoint/2010/main" val="3170630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4310782" cy="342528"/>
          </a:xfrm>
          <a:prstGeom prst="rect">
            <a:avLst/>
          </a:prstGeom>
          <a:noFill/>
          <a:ln w="9525">
            <a:noFill/>
            <a:miter lim="800000"/>
            <a:headEnd/>
            <a:tailEnd/>
          </a:ln>
          <a:effectLst/>
        </p:spPr>
        <p:txBody>
          <a:bodyPr vert="horz" wrap="square" lIns="96027" tIns="48014" rIns="96027" bIns="48014" numCol="1" anchor="t" anchorCtr="0" compatLnSpc="1">
            <a:prstTxWarp prst="textNoShape">
              <a:avLst/>
            </a:prstTxWarp>
          </a:bodyPr>
          <a:lstStyle>
            <a:lvl1pPr algn="l">
              <a:defRPr sz="1300" dirty="0">
                <a:solidFill>
                  <a:schemeClr val="tx1"/>
                </a:solidFill>
                <a:latin typeface="Arial" charset="0"/>
                <a:ea typeface="微软雅黑"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5634270" y="0"/>
            <a:ext cx="4310782" cy="342528"/>
          </a:xfrm>
          <a:prstGeom prst="rect">
            <a:avLst/>
          </a:prstGeom>
          <a:noFill/>
          <a:ln w="9525">
            <a:noFill/>
            <a:miter lim="800000"/>
            <a:headEnd/>
            <a:tailEnd/>
          </a:ln>
          <a:effectLst/>
        </p:spPr>
        <p:txBody>
          <a:bodyPr vert="horz" wrap="square" lIns="96027" tIns="48014" rIns="96027" bIns="48014" numCol="1" anchor="t" anchorCtr="0" compatLnSpc="1">
            <a:prstTxWarp prst="textNoShape">
              <a:avLst/>
            </a:prstTxWarp>
          </a:bodyPr>
          <a:lstStyle>
            <a:lvl1pPr algn="r">
              <a:defRPr sz="1300" dirty="0">
                <a:solidFill>
                  <a:schemeClr val="tx1"/>
                </a:solidFill>
                <a:latin typeface="Arial" charset="0"/>
                <a:ea typeface="微软雅黑"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260725" y="515938"/>
            <a:ext cx="3425825" cy="25701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94284" y="3257203"/>
            <a:ext cx="7958710" cy="3085941"/>
          </a:xfrm>
          <a:prstGeom prst="rect">
            <a:avLst/>
          </a:prstGeom>
          <a:noFill/>
          <a:ln w="9525">
            <a:noFill/>
            <a:miter lim="800000"/>
            <a:headEnd/>
            <a:tailEnd/>
          </a:ln>
          <a:effectLst/>
        </p:spPr>
        <p:txBody>
          <a:bodyPr vert="horz" wrap="square" lIns="96027" tIns="48014" rIns="96027" bIns="48014" numCol="1" anchor="t" anchorCtr="0" compatLnSpc="1">
            <a:prstTxWarp prst="textNoShape">
              <a:avLst/>
            </a:prstTxWarp>
          </a:bodyPr>
          <a:lstStyle/>
          <a:p>
            <a:pPr lv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10246" name="Rectangle 6"/>
          <p:cNvSpPr>
            <a:spLocks noGrp="1" noChangeArrowheads="1"/>
          </p:cNvSpPr>
          <p:nvPr>
            <p:ph type="ftr" sz="quarter" idx="4"/>
          </p:nvPr>
        </p:nvSpPr>
        <p:spPr bwMode="auto">
          <a:xfrm>
            <a:off x="1" y="6514408"/>
            <a:ext cx="4310782" cy="342528"/>
          </a:xfrm>
          <a:prstGeom prst="rect">
            <a:avLst/>
          </a:prstGeom>
          <a:noFill/>
          <a:ln w="9525">
            <a:noFill/>
            <a:miter lim="800000"/>
            <a:headEnd/>
            <a:tailEnd/>
          </a:ln>
          <a:effectLst/>
        </p:spPr>
        <p:txBody>
          <a:bodyPr vert="horz" wrap="square" lIns="96027" tIns="48014" rIns="96027" bIns="48014" numCol="1" anchor="b" anchorCtr="0" compatLnSpc="1">
            <a:prstTxWarp prst="textNoShape">
              <a:avLst/>
            </a:prstTxWarp>
          </a:bodyPr>
          <a:lstStyle>
            <a:lvl1pPr algn="l">
              <a:defRPr sz="1300" dirty="0">
                <a:solidFill>
                  <a:schemeClr val="tx1"/>
                </a:solidFill>
                <a:latin typeface="Arial" charset="0"/>
                <a:ea typeface="微软雅黑"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5634270" y="6514408"/>
            <a:ext cx="4310782" cy="342528"/>
          </a:xfrm>
          <a:prstGeom prst="rect">
            <a:avLst/>
          </a:prstGeom>
          <a:noFill/>
          <a:ln w="9525">
            <a:noFill/>
            <a:miter lim="800000"/>
            <a:headEnd/>
            <a:tailEnd/>
          </a:ln>
          <a:effectLst/>
        </p:spPr>
        <p:txBody>
          <a:bodyPr vert="horz" wrap="square" lIns="96027" tIns="48014" rIns="96027" bIns="48014" numCol="1" anchor="b" anchorCtr="0" compatLnSpc="1">
            <a:prstTxWarp prst="textNoShape">
              <a:avLst/>
            </a:prstTxWarp>
          </a:bodyPr>
          <a:lstStyle>
            <a:lvl1pPr algn="r">
              <a:defRPr sz="1300">
                <a:solidFill>
                  <a:schemeClr val="tx1"/>
                </a:solidFill>
                <a:ea typeface="微软雅黑" panose="020B0503020204020204" pitchFamily="34" charset="-122"/>
              </a:defRPr>
            </a:lvl1pPr>
          </a:lstStyle>
          <a:p>
            <a:fld id="{0B48A77E-79FB-4BFF-B1F0-CFD29F30865E}" type="slidenum">
              <a:rPr lang="en-US" altLang="zh-CN"/>
              <a:pPr/>
              <a:t>‹#›</a:t>
            </a:fld>
            <a:endParaRPr lang="en-US" altLang="zh-CN"/>
          </a:p>
        </p:txBody>
      </p:sp>
    </p:spTree>
    <p:extLst>
      <p:ext uri="{BB962C8B-B14F-4D97-AF65-F5344CB8AC3E}">
        <p14:creationId xmlns:p14="http://schemas.microsoft.com/office/powerpoint/2010/main" val="40813489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0766BEE8-CED7-41F8-B250-6272CE7AFBF0}" type="slidenum">
              <a:rPr lang="zh-CN" altLang="en-US" smtClean="0"/>
              <a:pPr>
                <a:defRPr/>
              </a:pPr>
              <a:t>28</a:t>
            </a:fld>
            <a:endParaRPr lang="zh-CN" altLang="en-US"/>
          </a:p>
        </p:txBody>
      </p:sp>
    </p:spTree>
    <p:extLst>
      <p:ext uri="{BB962C8B-B14F-4D97-AF65-F5344CB8AC3E}">
        <p14:creationId xmlns:p14="http://schemas.microsoft.com/office/powerpoint/2010/main" val="92302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90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p>
        </p:txBody>
      </p:sp>
    </p:spTree>
    <p:extLst>
      <p:ext uri="{BB962C8B-B14F-4D97-AF65-F5344CB8AC3E}">
        <p14:creationId xmlns:p14="http://schemas.microsoft.com/office/powerpoint/2010/main" val="131809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8826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166CC842-9625-411D-B9A1-8FDDC4D24214}" type="datetime1">
              <a:rPr lang="zh-CN" altLang="en-US" smtClean="0"/>
              <a:pPr>
                <a:defRPr/>
              </a:pPr>
              <a:t>2023/9/1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CB14340-CEF2-439A-877A-5E4CA2816F96}" type="slidenum">
              <a:rPr lang="zh-CN" altLang="en-US"/>
              <a:pPr>
                <a:defRPr/>
              </a:pPr>
              <a:t>‹#›</a:t>
            </a:fld>
            <a:endParaRPr lang="zh-CN" altLang="en-US"/>
          </a:p>
        </p:txBody>
      </p:sp>
    </p:spTree>
    <p:extLst>
      <p:ext uri="{BB962C8B-B14F-4D97-AF65-F5344CB8AC3E}">
        <p14:creationId xmlns:p14="http://schemas.microsoft.com/office/powerpoint/2010/main" val="122690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pPr>
              <a:defRPr/>
            </a:pPr>
            <a:fld id="{6C468F8E-A5A4-4BB0-96DE-EB89C2F043C5}" type="datetime1">
              <a:rPr lang="zh-CN" altLang="en-US" smtClean="0"/>
              <a:pPr>
                <a:defRPr/>
              </a:pPr>
              <a:t>2023/9/1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a:xfrm>
            <a:off x="6902896" y="6453336"/>
            <a:ext cx="2133600" cy="365125"/>
          </a:xfrm>
          <a:prstGeom prst="rect">
            <a:avLst/>
          </a:prstGeom>
        </p:spPr>
        <p:txBody>
          <a:bodyPr/>
          <a:lstStyle>
            <a:lvl1pPr marL="285750" indent="-285750">
              <a:buFontTx/>
              <a:buBlip>
                <a:blip r:embed="rId2"/>
              </a:buBlip>
              <a:defRPr sz="1600">
                <a:solidFill>
                  <a:schemeClr val="tx1">
                    <a:lumMod val="95000"/>
                    <a:lumOff val="5000"/>
                  </a:schemeClr>
                </a:solidFill>
                <a:latin typeface="宋体" panose="02010600030101010101" pitchFamily="2" charset="-122"/>
                <a:ea typeface="宋体" panose="02010600030101010101" pitchFamily="2" charset="-122"/>
              </a:defRPr>
            </a:lvl1pPr>
          </a:lstStyle>
          <a:p>
            <a:pPr>
              <a:defRPr/>
            </a:pPr>
            <a:fld id="{4F6CCB3B-DBA4-46A5-87BD-090220E38CC8}" type="slidenum">
              <a:rPr lang="zh-CN" altLang="en-US" smtClean="0"/>
              <a:pPr>
                <a:defRPr/>
              </a:pPr>
              <a:t>‹#›</a:t>
            </a:fld>
            <a:endParaRPr lang="zh-CN" altLang="en-US" dirty="0"/>
          </a:p>
        </p:txBody>
      </p:sp>
      <p:pic>
        <p:nvPicPr>
          <p:cNvPr id="7" name="Picture 14" descr="E:\群体活动\体育俱乐部大联盟\2014年体育俱乐部新VI设计\新体育联盟 LOGO.png"/>
          <p:cNvPicPr preferRelativeResize="0">
            <a:picLocks noChangeArrowheads="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6804248" y="116632"/>
            <a:ext cx="1944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411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pic>
        <p:nvPicPr>
          <p:cNvPr id="2" name="Picture 119" descr="biz18_blu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9" descr="biz18_스트라이프"/>
          <p:cNvPicPr>
            <a:picLocks noChangeAspect="1" noChangeArrowheads="1"/>
          </p:cNvPicPr>
          <p:nvPr userDrawn="1"/>
        </p:nvPicPr>
        <p:blipFill>
          <a:blip r:embed="rId3" cstate="print">
            <a:lum contrast="6000"/>
            <a:extLst>
              <a:ext uri="{28A0092B-C50C-407E-A947-70E740481C1C}">
                <a14:useLocalDpi xmlns:a14="http://schemas.microsoft.com/office/drawing/2010/main" val="0"/>
              </a:ext>
            </a:extLst>
          </a:blip>
          <a:srcRect/>
          <a:stretch>
            <a:fillRect/>
          </a:stretch>
        </p:blipFill>
        <p:spPr bwMode="auto">
          <a:xfrm>
            <a:off x="36513" y="0"/>
            <a:ext cx="9144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0"/>
          <p:cNvSpPr>
            <a:spLocks noChangeArrowheads="1"/>
          </p:cNvSpPr>
          <p:nvPr userDrawn="1"/>
        </p:nvSpPr>
        <p:spPr bwMode="auto">
          <a:xfrm>
            <a:off x="0" y="2997200"/>
            <a:ext cx="9144000" cy="1368425"/>
          </a:xfrm>
          <a:prstGeom prst="rect">
            <a:avLst/>
          </a:prstGeom>
          <a:solidFill>
            <a:srgbClr val="5F5F5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굴림" pitchFamily="34" charset="-127"/>
                <a:ea typeface="굴림" pitchFamily="34" charset="-127"/>
              </a:defRPr>
            </a:lvl9pPr>
          </a:lstStyle>
          <a:p>
            <a:pPr eaLnBrk="1" latinLnBrk="1" hangingPunct="1"/>
            <a:endParaRPr lang="zh-CN" altLang="en-US"/>
          </a:p>
        </p:txBody>
      </p:sp>
      <p:sp>
        <p:nvSpPr>
          <p:cNvPr id="5" name="Rectangle 100" descr="좁은 수평선"/>
          <p:cNvSpPr>
            <a:spLocks noChangeArrowheads="1"/>
          </p:cNvSpPr>
          <p:nvPr userDrawn="1"/>
        </p:nvSpPr>
        <p:spPr bwMode="auto">
          <a:xfrm>
            <a:off x="0" y="4005263"/>
            <a:ext cx="9144000" cy="574675"/>
          </a:xfrm>
          <a:prstGeom prst="rect">
            <a:avLst/>
          </a:prstGeom>
          <a:pattFill prst="narHorz">
            <a:fgClr>
              <a:schemeClr val="bg2">
                <a:alpha val="59999"/>
              </a:schemeClr>
            </a:fgClr>
            <a:bgClr>
              <a:srgbClr val="FFFFFF">
                <a:alpha val="59999"/>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굴림" pitchFamily="34" charset="-127"/>
                <a:ea typeface="굴림" pitchFamily="34" charset="-127"/>
              </a:defRPr>
            </a:lvl9pPr>
          </a:lstStyle>
          <a:p>
            <a:pPr eaLnBrk="1" latinLnBrk="1" hangingPunct="1"/>
            <a:endParaRPr lang="zh-CN" altLang="en-US"/>
          </a:p>
        </p:txBody>
      </p:sp>
      <p:sp>
        <p:nvSpPr>
          <p:cNvPr id="6" name="Rectangle 111" descr="좁은 수평선"/>
          <p:cNvSpPr>
            <a:spLocks noChangeArrowheads="1"/>
          </p:cNvSpPr>
          <p:nvPr userDrawn="1"/>
        </p:nvSpPr>
        <p:spPr bwMode="auto">
          <a:xfrm>
            <a:off x="0" y="2636838"/>
            <a:ext cx="9144000" cy="574675"/>
          </a:xfrm>
          <a:prstGeom prst="rect">
            <a:avLst/>
          </a:prstGeom>
          <a:pattFill prst="narHorz">
            <a:fgClr>
              <a:schemeClr val="bg2">
                <a:alpha val="59999"/>
              </a:schemeClr>
            </a:fgClr>
            <a:bgClr>
              <a:schemeClr val="tx1">
                <a:alpha val="59999"/>
              </a:scheme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a:solidFill>
                  <a:schemeClr val="tx1"/>
                </a:solidFill>
                <a:latin typeface="굴림" pitchFamily="34" charset="-127"/>
                <a:ea typeface="굴림" pitchFamily="34" charset="-127"/>
              </a:defRPr>
            </a:lvl1pPr>
            <a:lvl2pPr marL="742950" indent="-285750" eaLnBrk="0" hangingPunct="0">
              <a:defRPr kumimoji="1">
                <a:solidFill>
                  <a:schemeClr val="tx1"/>
                </a:solidFill>
                <a:latin typeface="굴림" pitchFamily="34" charset="-127"/>
                <a:ea typeface="굴림" pitchFamily="34" charset="-127"/>
              </a:defRPr>
            </a:lvl2pPr>
            <a:lvl3pPr marL="1143000" indent="-228600" eaLnBrk="0" hangingPunct="0">
              <a:defRPr kumimoji="1">
                <a:solidFill>
                  <a:schemeClr val="tx1"/>
                </a:solidFill>
                <a:latin typeface="굴림" pitchFamily="34" charset="-127"/>
                <a:ea typeface="굴림" pitchFamily="34" charset="-127"/>
              </a:defRPr>
            </a:lvl3pPr>
            <a:lvl4pPr marL="1600200" indent="-228600" eaLnBrk="0" hangingPunct="0">
              <a:defRPr kumimoji="1">
                <a:solidFill>
                  <a:schemeClr val="tx1"/>
                </a:solidFill>
                <a:latin typeface="굴림" pitchFamily="34" charset="-127"/>
                <a:ea typeface="굴림" pitchFamily="34" charset="-127"/>
              </a:defRPr>
            </a:lvl4pPr>
            <a:lvl5pPr marL="2057400" indent="-228600" eaLnBrk="0" hangingPunct="0">
              <a:defRPr kumimoji="1">
                <a:solidFill>
                  <a:schemeClr val="tx1"/>
                </a:solidFill>
                <a:latin typeface="굴림" pitchFamily="34" charset="-127"/>
                <a:ea typeface="굴림" pitchFamily="34" charset="-127"/>
              </a:defRPr>
            </a:lvl5pPr>
            <a:lvl6pPr marL="2514600" indent="-228600" eaLnBrk="0" fontAlgn="base" hangingPunct="0">
              <a:spcBef>
                <a:spcPct val="0"/>
              </a:spcBef>
              <a:spcAft>
                <a:spcPct val="0"/>
              </a:spcAft>
              <a:defRPr kumimoji="1">
                <a:solidFill>
                  <a:schemeClr val="tx1"/>
                </a:solidFill>
                <a:latin typeface="굴림" pitchFamily="34" charset="-127"/>
                <a:ea typeface="굴림" pitchFamily="34" charset="-127"/>
              </a:defRPr>
            </a:lvl6pPr>
            <a:lvl7pPr marL="2971800" indent="-228600" eaLnBrk="0" fontAlgn="base" hangingPunct="0">
              <a:spcBef>
                <a:spcPct val="0"/>
              </a:spcBef>
              <a:spcAft>
                <a:spcPct val="0"/>
              </a:spcAft>
              <a:defRPr kumimoji="1">
                <a:solidFill>
                  <a:schemeClr val="tx1"/>
                </a:solidFill>
                <a:latin typeface="굴림" pitchFamily="34" charset="-127"/>
                <a:ea typeface="굴림" pitchFamily="34" charset="-127"/>
              </a:defRPr>
            </a:lvl7pPr>
            <a:lvl8pPr marL="3429000" indent="-228600" eaLnBrk="0" fontAlgn="base" hangingPunct="0">
              <a:spcBef>
                <a:spcPct val="0"/>
              </a:spcBef>
              <a:spcAft>
                <a:spcPct val="0"/>
              </a:spcAft>
              <a:defRPr kumimoji="1">
                <a:solidFill>
                  <a:schemeClr val="tx1"/>
                </a:solidFill>
                <a:latin typeface="굴림" pitchFamily="34" charset="-127"/>
                <a:ea typeface="굴림" pitchFamily="34" charset="-127"/>
              </a:defRPr>
            </a:lvl8pPr>
            <a:lvl9pPr marL="3886200" indent="-228600" eaLnBrk="0" fontAlgn="base" hangingPunct="0">
              <a:spcBef>
                <a:spcPct val="0"/>
              </a:spcBef>
              <a:spcAft>
                <a:spcPct val="0"/>
              </a:spcAft>
              <a:defRPr kumimoji="1">
                <a:solidFill>
                  <a:schemeClr val="tx1"/>
                </a:solidFill>
                <a:latin typeface="굴림" pitchFamily="34" charset="-127"/>
                <a:ea typeface="굴림" pitchFamily="34" charset="-127"/>
              </a:defRPr>
            </a:lvl9pPr>
          </a:lstStyle>
          <a:p>
            <a:pPr eaLnBrk="1" latinLnBrk="1" hangingPunct="1"/>
            <a:endParaRPr lang="zh-CN" altLang="en-US"/>
          </a:p>
        </p:txBody>
      </p:sp>
      <p:pic>
        <p:nvPicPr>
          <p:cNvPr id="7" name="Picture 120" descr="biz18_스트라이프"/>
          <p:cNvPicPr>
            <a:picLocks noChangeAspect="1" noChangeArrowheads="1"/>
          </p:cNvPicPr>
          <p:nvPr userDrawn="1"/>
        </p:nvPicPr>
        <p:blipFill>
          <a:blip r:embed="rId4" cstate="print">
            <a:lum bright="60000"/>
            <a:extLst>
              <a:ext uri="{28A0092B-C50C-407E-A947-70E740481C1C}">
                <a14:useLocalDpi xmlns:a14="http://schemas.microsoft.com/office/drawing/2010/main" val="0"/>
              </a:ext>
            </a:extLst>
          </a:blip>
          <a:srcRect/>
          <a:stretch>
            <a:fillRect/>
          </a:stretch>
        </p:blipFill>
        <p:spPr bwMode="auto">
          <a:xfrm>
            <a:off x="0" y="4581525"/>
            <a:ext cx="9164638"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814"/>
          <p:cNvSpPr>
            <a:spLocks noChangeArrowheads="1" noChangeShapeType="1" noTextEdit="1"/>
          </p:cNvSpPr>
          <p:nvPr userDrawn="1"/>
        </p:nvSpPr>
        <p:spPr bwMode="auto">
          <a:xfrm>
            <a:off x="2644512" y="3385443"/>
            <a:ext cx="3844304" cy="431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a:solidFill>
                  <a:srgbClr val="FFFF00"/>
                </a:solidFill>
                <a:effectLst>
                  <a:outerShdw dist="17961" dir="2700000" algn="ctr" rotWithShape="0">
                    <a:schemeClr val="tx1"/>
                  </a:outerShdw>
                </a:effectLst>
                <a:latin typeface="黑体"/>
                <a:ea typeface="黑体"/>
              </a:rPr>
              <a:t>《</a:t>
            </a:r>
            <a:r>
              <a:rPr lang="zh-CN" altLang="en-US" sz="3600" b="1" kern="10" dirty="0">
                <a:solidFill>
                  <a:srgbClr val="FFFF00"/>
                </a:solidFill>
                <a:effectLst>
                  <a:outerShdw dist="17961" dir="2700000" algn="ctr" rotWithShape="0">
                    <a:schemeClr val="tx1"/>
                  </a:outerShdw>
                </a:effectLst>
                <a:latin typeface="黑体"/>
                <a:ea typeface="黑体"/>
              </a:rPr>
              <a:t>高等学校体育工作基本标准</a:t>
            </a:r>
            <a:r>
              <a:rPr lang="en-US" altLang="zh-CN" sz="3600" b="1" kern="10" dirty="0">
                <a:solidFill>
                  <a:srgbClr val="FFFF00"/>
                </a:solidFill>
                <a:effectLst>
                  <a:outerShdw dist="17961" dir="2700000" algn="ctr" rotWithShape="0">
                    <a:schemeClr val="tx1"/>
                  </a:outerShdw>
                </a:effectLst>
                <a:latin typeface="黑体"/>
                <a:ea typeface="黑体"/>
              </a:rPr>
              <a:t>》</a:t>
            </a:r>
            <a:r>
              <a:rPr lang="zh-CN" altLang="en-US" sz="3600" b="1" kern="10" dirty="0">
                <a:solidFill>
                  <a:srgbClr val="FFFF00"/>
                </a:solidFill>
                <a:effectLst>
                  <a:outerShdw dist="17961" dir="2700000" algn="ctr" rotWithShape="0">
                    <a:schemeClr val="tx1"/>
                  </a:outerShdw>
                </a:effectLst>
                <a:latin typeface="黑体"/>
                <a:ea typeface="黑体"/>
              </a:rPr>
              <a:t>实施情况介绍</a:t>
            </a:r>
          </a:p>
        </p:txBody>
      </p:sp>
      <p:sp>
        <p:nvSpPr>
          <p:cNvPr id="10" name="WordArt 103"/>
          <p:cNvSpPr>
            <a:spLocks noChangeArrowheads="1" noChangeShapeType="1" noTextEdit="1"/>
          </p:cNvSpPr>
          <p:nvPr userDrawn="1"/>
        </p:nvSpPr>
        <p:spPr bwMode="auto">
          <a:xfrm>
            <a:off x="1836191" y="475457"/>
            <a:ext cx="5472113" cy="3603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dirty="0">
                <a:solidFill>
                  <a:schemeClr val="bg1">
                    <a:alpha val="20000"/>
                  </a:schemeClr>
                </a:solidFill>
                <a:latin typeface="Arial"/>
                <a:cs typeface="Arial"/>
              </a:rPr>
              <a:t>HANG ZHOU DIANZI UNIVERSITY</a:t>
            </a:r>
            <a:endParaRPr lang="zh-CN" altLang="en-US" sz="3600" b="1" kern="10" dirty="0">
              <a:solidFill>
                <a:schemeClr val="bg1">
                  <a:alpha val="20000"/>
                </a:schemeClr>
              </a:solidFill>
              <a:latin typeface="Arial"/>
              <a:cs typeface="Arial"/>
            </a:endParaRPr>
          </a:p>
        </p:txBody>
      </p:sp>
      <p:sp>
        <p:nvSpPr>
          <p:cNvPr id="11" name="WordArt 104"/>
          <p:cNvSpPr>
            <a:spLocks noChangeArrowheads="1" noChangeShapeType="1" noTextEdit="1"/>
          </p:cNvSpPr>
          <p:nvPr userDrawn="1"/>
        </p:nvSpPr>
        <p:spPr bwMode="auto">
          <a:xfrm>
            <a:off x="2987824" y="981869"/>
            <a:ext cx="3168650" cy="1428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b="1" kern="10" spc="-180" dirty="0">
                <a:solidFill>
                  <a:srgbClr val="FFFFFF">
                    <a:alpha val="20000"/>
                  </a:srgbClr>
                </a:solidFill>
                <a:latin typeface="Times New Roman"/>
                <a:cs typeface="Times New Roman"/>
              </a:rPr>
              <a:t>HANG</a:t>
            </a:r>
            <a:r>
              <a:rPr lang="en-US" altLang="zh-CN" sz="3600" b="1" kern="10" spc="-180" baseline="0" dirty="0">
                <a:solidFill>
                  <a:srgbClr val="FFFFFF">
                    <a:alpha val="20000"/>
                  </a:srgbClr>
                </a:solidFill>
                <a:latin typeface="Times New Roman"/>
                <a:cs typeface="Times New Roman"/>
              </a:rPr>
              <a:t>  ZHOU </a:t>
            </a:r>
            <a:r>
              <a:rPr lang="en-US" altLang="zh-CN" sz="3600" b="1" kern="10" spc="-180" dirty="0">
                <a:solidFill>
                  <a:srgbClr val="FFFFFF">
                    <a:alpha val="20000"/>
                  </a:srgbClr>
                </a:solidFill>
                <a:latin typeface="Times New Roman"/>
                <a:cs typeface="Times New Roman"/>
              </a:rPr>
              <a:t> DIANZI</a:t>
            </a:r>
            <a:r>
              <a:rPr lang="en-US" altLang="zh-CN" sz="3600" b="1" kern="10" spc="-180" baseline="0" dirty="0">
                <a:solidFill>
                  <a:srgbClr val="FFFFFF">
                    <a:alpha val="20000"/>
                  </a:srgbClr>
                </a:solidFill>
                <a:latin typeface="Times New Roman"/>
                <a:cs typeface="Times New Roman"/>
              </a:rPr>
              <a:t>  </a:t>
            </a:r>
            <a:r>
              <a:rPr lang="en-US" altLang="zh-CN" sz="3600" b="1" kern="10" spc="-180" dirty="0">
                <a:solidFill>
                  <a:srgbClr val="FFFFFF">
                    <a:alpha val="20000"/>
                  </a:srgbClr>
                </a:solidFill>
                <a:latin typeface="Times New Roman"/>
                <a:cs typeface="Times New Roman"/>
              </a:rPr>
              <a:t>UNIVERSITY</a:t>
            </a:r>
            <a:endParaRPr lang="zh-CN" altLang="en-US" sz="3600" b="1" kern="10" spc="-180" dirty="0">
              <a:solidFill>
                <a:srgbClr val="FFFFFF">
                  <a:alpha val="20000"/>
                </a:srgbClr>
              </a:solidFill>
              <a:latin typeface="Times New Roman"/>
              <a:cs typeface="Times New Roman"/>
            </a:endParaRPr>
          </a:p>
        </p:txBody>
      </p:sp>
      <p:sp>
        <p:nvSpPr>
          <p:cNvPr id="13" name="矩形 12"/>
          <p:cNvSpPr/>
          <p:nvPr userDrawn="1"/>
        </p:nvSpPr>
        <p:spPr>
          <a:xfrm>
            <a:off x="2771800" y="1528762"/>
            <a:ext cx="3600400" cy="460078"/>
          </a:xfrm>
          <a:prstGeom prst="rect">
            <a:avLst/>
          </a:prstGeom>
          <a:noFill/>
        </p:spPr>
        <p:txBody>
          <a:bodyPr wrap="none">
            <a:prstTxWarp prst="textPlain">
              <a:avLst/>
            </a:prstTxWarp>
            <a:spAutoFit/>
          </a:bodyPr>
          <a:lstStyle/>
          <a:p>
            <a:pPr algn="ctr" latinLnBrk="1">
              <a:defRPr/>
            </a:pPr>
            <a:r>
              <a:rPr lang="zh-CN" altLang="en-US" sz="5400" b="1" dirty="0">
                <a:ln w="18000">
                  <a:noFill/>
                  <a:prstDash val="solid"/>
                  <a:miter lim="800000"/>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effectLst>
                  <a:outerShdw blurRad="25500" dist="23000" dir="7020000" algn="tl">
                    <a:srgbClr val="000000">
                      <a:alpha val="50000"/>
                    </a:srgbClr>
                  </a:outerShdw>
                </a:effectLst>
                <a:latin typeface="微软雅黑" pitchFamily="34" charset="-122"/>
                <a:ea typeface="微软雅黑" pitchFamily="34" charset="-122"/>
              </a:rPr>
              <a:t>杭州电子科技大学</a:t>
            </a:r>
          </a:p>
        </p:txBody>
      </p:sp>
    </p:spTree>
    <p:extLst>
      <p:ext uri="{BB962C8B-B14F-4D97-AF65-F5344CB8AC3E}">
        <p14:creationId xmlns:p14="http://schemas.microsoft.com/office/powerpoint/2010/main" val="1945589705"/>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 name="组合 2"/>
          <p:cNvGrpSpPr/>
          <p:nvPr userDrawn="1"/>
        </p:nvGrpSpPr>
        <p:grpSpPr>
          <a:xfrm rot="10800000">
            <a:off x="-7" y="-1"/>
            <a:ext cx="9144001" cy="1882013"/>
            <a:chOff x="1" y="2994858"/>
            <a:chExt cx="9144001" cy="3162457"/>
          </a:xfrm>
        </p:grpSpPr>
        <p:sp>
          <p:nvSpPr>
            <p:cNvPr id="4" name="任意多边形 19"/>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5" name="任意多边形 20"/>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a:off x="0" y="6126486"/>
            <a:ext cx="9143999" cy="731514"/>
            <a:chOff x="1" y="2947547"/>
            <a:chExt cx="9143999" cy="2827685"/>
          </a:xfrm>
        </p:grpSpPr>
        <p:sp>
          <p:nvSpPr>
            <p:cNvPr id="8" name="任意多边形 1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9" name="任意多边形 17"/>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0" name="矩形 9"/>
          <p:cNvSpPr/>
          <p:nvPr userDrawn="1"/>
        </p:nvSpPr>
        <p:spPr>
          <a:xfrm>
            <a:off x="5812524" y="6558835"/>
            <a:ext cx="2782428" cy="215444"/>
          </a:xfrm>
          <a:prstGeom prst="rect">
            <a:avLst/>
          </a:prstGeom>
        </p:spPr>
        <p:txBody>
          <a:bodyPr wrap="none">
            <a:spAutoFit/>
          </a:bodyPr>
          <a:lstStyle/>
          <a:p>
            <a:pPr algn="r"/>
            <a:r>
              <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800" kern="100" dirty="0">
                <a:solidFill>
                  <a:schemeClr val="tx1">
                    <a:lumMod val="50000"/>
                    <a:lumOff val="50000"/>
                  </a:schemeClr>
                </a:solidFill>
                <a:latin typeface="微软雅黑" panose="020B0503020204020204" pitchFamily="34" charset="-122"/>
                <a:ea typeface="微软雅黑" panose="020B0503020204020204" pitchFamily="34" charset="-122"/>
              </a:rPr>
              <a:t>设计：</a:t>
            </a:r>
            <a:r>
              <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800" kern="100" dirty="0">
                <a:solidFill>
                  <a:schemeClr val="tx1">
                    <a:lumMod val="50000"/>
                    <a:lumOff val="50000"/>
                  </a:schemeClr>
                </a:solidFill>
                <a:latin typeface="微软雅黑" panose="020B0503020204020204" pitchFamily="34" charset="-122"/>
                <a:ea typeface="微软雅黑" panose="020B0503020204020204" pitchFamily="34" charset="-122"/>
              </a:rPr>
              <a:t>设计教程网</a:t>
            </a:r>
            <a:r>
              <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kern="100" dirty="0">
                <a:solidFill>
                  <a:schemeClr val="tx1">
                    <a:lumMod val="50000"/>
                    <a:lumOff val="50000"/>
                  </a:schemeClr>
                </a:solidFill>
                <a:latin typeface="微软雅黑" panose="020B0503020204020204" pitchFamily="34" charset="-122"/>
                <a:ea typeface="微软雅黑" panose="020B0503020204020204" pitchFamily="34" charset="-122"/>
              </a:rPr>
              <a:t>登陆网址：</a:t>
            </a:r>
            <a:r>
              <a:rPr lang="en-US" altLang="zh-CN" sz="800" kern="100" dirty="0">
                <a:solidFill>
                  <a:schemeClr val="tx1">
                    <a:lumMod val="50000"/>
                    <a:lumOff val="50000"/>
                  </a:schemeClr>
                </a:solidFill>
                <a:latin typeface="微软雅黑" panose="020B0503020204020204" pitchFamily="34" charset="-122"/>
                <a:ea typeface="微软雅黑" panose="020B0503020204020204" pitchFamily="34" charset="-122"/>
              </a:rPr>
              <a:t>www.pptfans.cn</a:t>
            </a:r>
          </a:p>
        </p:txBody>
      </p:sp>
      <p:sp>
        <p:nvSpPr>
          <p:cNvPr id="11" name="矩形 10"/>
          <p:cNvSpPr/>
          <p:nvPr userDrawn="1"/>
        </p:nvSpPr>
        <p:spPr>
          <a:xfrm>
            <a:off x="453759" y="6558835"/>
            <a:ext cx="1426031" cy="215444"/>
          </a:xfrm>
          <a:prstGeom prst="rect">
            <a:avLst/>
          </a:prstGeom>
        </p:spPr>
        <p:txBody>
          <a:bodyPr wrap="none" lIns="0">
            <a:spAutoFit/>
          </a:bodyPr>
          <a:lstStyle/>
          <a:p>
            <a:r>
              <a:rPr lang="zh-CN" altLang="en-US" sz="800" b="1" kern="100" dirty="0">
                <a:solidFill>
                  <a:schemeClr val="tx1">
                    <a:lumMod val="50000"/>
                    <a:lumOff val="50000"/>
                  </a:schemeClr>
                </a:solidFill>
                <a:latin typeface="微软雅黑" panose="020B0503020204020204" pitchFamily="34" charset="-122"/>
                <a:ea typeface="微软雅黑" panose="020B0503020204020204" pitchFamily="34" charset="-122"/>
              </a:rPr>
              <a:t>这里输入学校或者班级的名称</a:t>
            </a:r>
          </a:p>
        </p:txBody>
      </p:sp>
      <p:sp>
        <p:nvSpPr>
          <p:cNvPr id="14" name="文本框 13">
            <a:extLst>
              <a:ext uri="{FF2B5EF4-FFF2-40B4-BE49-F238E27FC236}">
                <a16:creationId xmlns:a16="http://schemas.microsoft.com/office/drawing/2014/main" id="{425D7A90-5F84-4A45-B204-6A3C96B394C4}"/>
              </a:ext>
            </a:extLst>
          </p:cNvPr>
          <p:cNvSpPr txBox="1"/>
          <p:nvPr userDrawn="1"/>
        </p:nvSpPr>
        <p:spPr>
          <a:xfrm>
            <a:off x="8703044" y="654169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pPr algn="ctr"/>
              <a:t>‹#›</a:t>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6" r:id="rId1"/>
    <p:sldLayoutId id="2147483674" r:id="rId2"/>
    <p:sldLayoutId id="2147483675" r:id="rId3"/>
    <p:sldLayoutId id="2147483676" r:id="rId4"/>
    <p:sldLayoutId id="2147483677" r:id="rId5"/>
    <p:sldLayoutId id="2147483678" r:id="rId6"/>
  </p:sldLayoutIdLst>
  <p:txStyles>
    <p:titleStyle>
      <a:lvl1pPr algn="r" rtl="0" eaLnBrk="1" fontAlgn="base" hangingPunct="1">
        <a:spcBef>
          <a:spcPct val="0"/>
        </a:spcBef>
        <a:spcAft>
          <a:spcPct val="0"/>
        </a:spcAft>
        <a:defRPr sz="2000" b="1">
          <a:solidFill>
            <a:srgbClr val="404040"/>
          </a:solidFill>
          <a:latin typeface="微软雅黑" pitchFamily="34" charset="-122"/>
          <a:ea typeface="微软雅黑" pitchFamily="34" charset="-122"/>
          <a:cs typeface="+mj-cs"/>
        </a:defRPr>
      </a:lvl1pPr>
      <a:lvl2pPr algn="r" rtl="0" eaLnBrk="1" fontAlgn="base" hangingPunct="1">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1" fontAlgn="base" hangingPunct="1">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1" fontAlgn="base" hangingPunct="1">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1" fontAlgn="base" hangingPunct="1">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eaLnBrk="1" fontAlgn="base" hangingPunct="1">
        <a:spcBef>
          <a:spcPct val="0"/>
        </a:spcBef>
        <a:spcAft>
          <a:spcPct val="0"/>
        </a:spcAft>
        <a:defRPr sz="2400">
          <a:solidFill>
            <a:schemeClr val="tx2"/>
          </a:solidFill>
          <a:latin typeface="Arial" charset="0"/>
          <a:ea typeface="宋体" charset="-122"/>
        </a:defRPr>
      </a:lvl6pPr>
      <a:lvl7pPr marL="914400" algn="r" rtl="0" eaLnBrk="1" fontAlgn="base" hangingPunct="1">
        <a:spcBef>
          <a:spcPct val="0"/>
        </a:spcBef>
        <a:spcAft>
          <a:spcPct val="0"/>
        </a:spcAft>
        <a:defRPr sz="2400">
          <a:solidFill>
            <a:schemeClr val="tx2"/>
          </a:solidFill>
          <a:latin typeface="Arial" charset="0"/>
          <a:ea typeface="宋体" charset="-122"/>
        </a:defRPr>
      </a:lvl7pPr>
      <a:lvl8pPr marL="1371600" algn="r" rtl="0" eaLnBrk="1" fontAlgn="base" hangingPunct="1">
        <a:spcBef>
          <a:spcPct val="0"/>
        </a:spcBef>
        <a:spcAft>
          <a:spcPct val="0"/>
        </a:spcAft>
        <a:defRPr sz="2400">
          <a:solidFill>
            <a:schemeClr val="tx2"/>
          </a:solidFill>
          <a:latin typeface="Arial" charset="0"/>
          <a:ea typeface="宋体" charset="-122"/>
        </a:defRPr>
      </a:lvl8pPr>
      <a:lvl9pPr marL="1828800" algn="r" rtl="0" eaLnBrk="1" fontAlgn="base" hangingPunct="1">
        <a:spcBef>
          <a:spcPct val="0"/>
        </a:spcBef>
        <a:spcAft>
          <a:spcPct val="0"/>
        </a:spcAft>
        <a:defRPr sz="2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9.xml"/><Relationship Id="rId5" Type="http://schemas.openxmlformats.org/officeDocument/2006/relationships/image" Target="../media/image15.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6.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4.xml"/><Relationship Id="rId5" Type="http://schemas.openxmlformats.org/officeDocument/2006/relationships/image" Target="../media/image19.jpe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5.xml"/><Relationship Id="rId5" Type="http://schemas.openxmlformats.org/officeDocument/2006/relationships/image" Target="../media/image20.jpe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xml"/><Relationship Id="rId1" Type="http://schemas.openxmlformats.org/officeDocument/2006/relationships/themeOverride" Target="../theme/themeOverride1.xml"/><Relationship Id="rId6" Type="http://schemas.openxmlformats.org/officeDocument/2006/relationships/image" Target="../media/image21.jpeg"/><Relationship Id="rId5" Type="http://schemas.openxmlformats.org/officeDocument/2006/relationships/image" Target="../media/image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xml"/><Relationship Id="rId1" Type="http://schemas.openxmlformats.org/officeDocument/2006/relationships/themeOverride" Target="../theme/themeOverride2.xml"/><Relationship Id="rId6" Type="http://schemas.openxmlformats.org/officeDocument/2006/relationships/image" Target="../media/image22.jpeg"/><Relationship Id="rId5" Type="http://schemas.openxmlformats.org/officeDocument/2006/relationships/image" Target="../media/image9.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8.xml"/><Relationship Id="rId5" Type="http://schemas.openxmlformats.org/officeDocument/2006/relationships/image" Target="../media/image23.jpe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19.xml"/><Relationship Id="rId5" Type="http://schemas.openxmlformats.org/officeDocument/2006/relationships/image" Target="../media/image24.jpe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0.xml"/><Relationship Id="rId5" Type="http://schemas.openxmlformats.org/officeDocument/2006/relationships/image" Target="../media/image25.jpe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26.jpe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2.xml"/><Relationship Id="rId5" Type="http://schemas.openxmlformats.org/officeDocument/2006/relationships/image" Target="../media/image27.jpe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3.xml"/><Relationship Id="rId6" Type="http://schemas.openxmlformats.org/officeDocument/2006/relationships/image" Target="../media/image28.jpeg"/><Relationship Id="rId5" Type="http://schemas.openxmlformats.org/officeDocument/2006/relationships/image" Target="../media/image24.jpe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4.xml"/><Relationship Id="rId5" Type="http://schemas.openxmlformats.org/officeDocument/2006/relationships/image" Target="../media/image29.jpe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5.xml"/><Relationship Id="rId5" Type="http://schemas.openxmlformats.org/officeDocument/2006/relationships/image" Target="../media/image30.jpe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3.jpeg"/><Relationship Id="rId2" Type="http://schemas.openxmlformats.org/officeDocument/2006/relationships/slideLayout" Target="../slideLayouts/slideLayout5.xml"/><Relationship Id="rId1" Type="http://schemas.openxmlformats.org/officeDocument/2006/relationships/tags" Target="../tags/tag26.xml"/><Relationship Id="rId6" Type="http://schemas.openxmlformats.org/officeDocument/2006/relationships/image" Target="../media/image32.jpeg"/><Relationship Id="rId5" Type="http://schemas.openxmlformats.org/officeDocument/2006/relationships/image" Target="../media/image31.gif"/><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7.gif"/><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11.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12.emf"/><Relationship Id="rId5" Type="http://schemas.openxmlformats.org/officeDocument/2006/relationships/package" Target="../embeddings/Microsoft_Word_Document.docx"/><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13.jpe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8.xml"/><Relationship Id="rId5" Type="http://schemas.openxmlformats.org/officeDocument/2006/relationships/image" Target="../media/image14.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13"/>
          <p:cNvSpPr txBox="1">
            <a:spLocks noChangeArrowheads="1"/>
          </p:cNvSpPr>
          <p:nvPr/>
        </p:nvSpPr>
        <p:spPr bwMode="auto">
          <a:xfrm>
            <a:off x="971550" y="2781300"/>
            <a:ext cx="3024188" cy="1016000"/>
          </a:xfrm>
          <a:prstGeom prst="rect">
            <a:avLst/>
          </a:prstGeom>
          <a:noFill/>
          <a:ln w="9525">
            <a:noFill/>
            <a:miter lim="800000"/>
            <a:headEnd/>
            <a:tailEnd/>
          </a:ln>
        </p:spPr>
        <p:txBody>
          <a:bodyPr lIns="91448" tIns="45724" rIns="91448" bIns="45724">
            <a:spAutoFit/>
          </a:bodyPr>
          <a:lstStyle/>
          <a:p>
            <a:pPr algn="ctr" fontAlgn="auto">
              <a:lnSpc>
                <a:spcPct val="150000"/>
              </a:lnSpc>
              <a:spcBef>
                <a:spcPts val="0"/>
              </a:spcBef>
              <a:spcAft>
                <a:spcPts val="0"/>
              </a:spcAft>
              <a:defRPr/>
            </a:pPr>
            <a:r>
              <a:rPr lang="zh-CN" altLang="en-US" sz="2000" dirty="0">
                <a:solidFill>
                  <a:schemeClr val="tx2">
                    <a:lumMod val="50000"/>
                  </a:schemeClr>
                </a:solidFill>
                <a:latin typeface="微软雅黑" pitchFamily="34" charset="-122"/>
                <a:ea typeface="微软雅黑" pitchFamily="34" charset="-122"/>
              </a:rPr>
              <a:t>汇报人：陈  华</a:t>
            </a:r>
            <a:endParaRPr lang="en-US" altLang="zh-CN" sz="2000" dirty="0">
              <a:solidFill>
                <a:schemeClr val="tx2">
                  <a:lumMod val="50000"/>
                </a:schemeClr>
              </a:solidFill>
              <a:latin typeface="微软雅黑" pitchFamily="34" charset="-122"/>
              <a:ea typeface="微软雅黑" pitchFamily="34" charset="-122"/>
            </a:endParaRPr>
          </a:p>
          <a:p>
            <a:pPr algn="ctr" fontAlgn="auto">
              <a:lnSpc>
                <a:spcPct val="150000"/>
              </a:lnSpc>
              <a:spcBef>
                <a:spcPts val="0"/>
              </a:spcBef>
              <a:spcAft>
                <a:spcPts val="0"/>
              </a:spcAft>
              <a:defRPr/>
            </a:pPr>
            <a:r>
              <a:rPr lang="zh-CN" altLang="en-US" sz="2000" dirty="0">
                <a:solidFill>
                  <a:schemeClr val="tx2">
                    <a:lumMod val="50000"/>
                  </a:schemeClr>
                </a:solidFill>
                <a:latin typeface="Times New Roman" pitchFamily="18" charset="0"/>
                <a:ea typeface="微软雅黑" pitchFamily="34" charset="-122"/>
                <a:cs typeface="Times New Roman" pitchFamily="18" charset="0"/>
              </a:rPr>
              <a:t>  </a:t>
            </a:r>
            <a:r>
              <a:rPr lang="en-US" altLang="zh-CN" sz="2000" dirty="0">
                <a:solidFill>
                  <a:schemeClr val="tx2">
                    <a:lumMod val="50000"/>
                  </a:schemeClr>
                </a:solidFill>
                <a:latin typeface="Times New Roman" pitchFamily="18" charset="0"/>
                <a:ea typeface="微软雅黑" pitchFamily="34" charset="-122"/>
                <a:cs typeface="Times New Roman" pitchFamily="18" charset="0"/>
              </a:rPr>
              <a:t>2010</a:t>
            </a:r>
            <a:r>
              <a:rPr lang="zh-CN" altLang="en-US" sz="2000" dirty="0">
                <a:solidFill>
                  <a:schemeClr val="tx2">
                    <a:lumMod val="50000"/>
                  </a:schemeClr>
                </a:solidFill>
                <a:latin typeface="Times New Roman" pitchFamily="18" charset="0"/>
                <a:ea typeface="微软雅黑" pitchFamily="34" charset="-122"/>
                <a:cs typeface="Times New Roman" pitchFamily="18" charset="0"/>
              </a:rPr>
              <a:t>年</a:t>
            </a:r>
            <a:r>
              <a:rPr lang="en-US" altLang="zh-CN" sz="2000" dirty="0">
                <a:solidFill>
                  <a:schemeClr val="tx2">
                    <a:lumMod val="50000"/>
                  </a:schemeClr>
                </a:solidFill>
                <a:latin typeface="Times New Roman" pitchFamily="18" charset="0"/>
                <a:ea typeface="微软雅黑" pitchFamily="34" charset="-122"/>
                <a:cs typeface="Times New Roman" pitchFamily="18" charset="0"/>
              </a:rPr>
              <a:t>6</a:t>
            </a:r>
            <a:r>
              <a:rPr lang="zh-CN" altLang="en-US" sz="2000" dirty="0">
                <a:solidFill>
                  <a:schemeClr val="tx2">
                    <a:lumMod val="50000"/>
                  </a:schemeClr>
                </a:solidFill>
                <a:latin typeface="Times New Roman" pitchFamily="18" charset="0"/>
                <a:ea typeface="微软雅黑" pitchFamily="34" charset="-122"/>
                <a:cs typeface="Times New Roman" pitchFamily="18" charset="0"/>
              </a:rPr>
              <a:t>月</a:t>
            </a:r>
            <a:r>
              <a:rPr lang="en-US" altLang="zh-CN" sz="2000" dirty="0">
                <a:solidFill>
                  <a:schemeClr val="tx2">
                    <a:lumMod val="50000"/>
                  </a:schemeClr>
                </a:solidFill>
                <a:latin typeface="Times New Roman" pitchFamily="18" charset="0"/>
                <a:ea typeface="微软雅黑" pitchFamily="34" charset="-122"/>
                <a:cs typeface="Times New Roman" pitchFamily="18" charset="0"/>
              </a:rPr>
              <a:t>18</a:t>
            </a:r>
            <a:r>
              <a:rPr lang="zh-CN" altLang="en-US" sz="2000" dirty="0">
                <a:solidFill>
                  <a:schemeClr val="tx2">
                    <a:lumMod val="50000"/>
                  </a:schemeClr>
                </a:solidFill>
                <a:latin typeface="Times New Roman" pitchFamily="18" charset="0"/>
                <a:ea typeface="微软雅黑" pitchFamily="34" charset="-122"/>
                <a:cs typeface="Times New Roman" pitchFamily="18" charset="0"/>
              </a:rPr>
              <a:t>日</a:t>
            </a:r>
          </a:p>
        </p:txBody>
      </p:sp>
      <p:sp>
        <p:nvSpPr>
          <p:cNvPr id="4" name="矩形 3"/>
          <p:cNvSpPr/>
          <p:nvPr/>
        </p:nvSpPr>
        <p:spPr>
          <a:xfrm>
            <a:off x="179120" y="1552600"/>
            <a:ext cx="7207421" cy="769441"/>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auto">
              <a:spcBef>
                <a:spcPts val="0"/>
              </a:spcBef>
              <a:spcAft>
                <a:spcPts val="0"/>
              </a:spcAft>
              <a:defRPr/>
            </a:pPr>
            <a:r>
              <a:rPr lang="zh-CN" altLang="en-US" sz="4400" b="1" spc="50">
                <a:ln w="11430"/>
                <a:solidFill>
                  <a:schemeClr val="tx2">
                    <a:lumMod val="75000"/>
                  </a:schemeClr>
                </a:solidFill>
                <a:effectLst>
                  <a:outerShdw blurRad="76200" dist="50800" dir="5400000" algn="tl" rotWithShape="0">
                    <a:srgbClr val="000000">
                      <a:alpha val="65000"/>
                    </a:srgbClr>
                  </a:outerShdw>
                </a:effectLst>
                <a:latin typeface="微软雅黑" pitchFamily="34" charset="-122"/>
                <a:ea typeface="微软雅黑" pitchFamily="34" charset="-122"/>
              </a:rPr>
              <a:t>全国百所高校 冬季长跑活动</a:t>
            </a:r>
            <a:endParaRPr lang="zh-CN" altLang="en-US" sz="4400" b="1" spc="50" dirty="0">
              <a:ln w="11430"/>
              <a:solidFill>
                <a:schemeClr val="tx2">
                  <a:lumMod val="75000"/>
                </a:schemeClr>
              </a:soli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pic>
        <p:nvPicPr>
          <p:cNvPr id="3076" name="Picture 2" descr="F:\ppt\丰富的PowerPoint资源\50幅常用背景图\3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
            <a:ext cx="9144000" cy="7226300"/>
          </a:xfrm>
          <a:prstGeom prst="rect">
            <a:avLst/>
          </a:prstGeom>
          <a:noFill/>
          <a:ln w="9525">
            <a:noFill/>
            <a:miter lim="800000"/>
            <a:headEnd/>
            <a:tailEnd/>
          </a:ln>
        </p:spPr>
      </p:pic>
      <p:grpSp>
        <p:nvGrpSpPr>
          <p:cNvPr id="2" name="Group 11"/>
          <p:cNvGrpSpPr>
            <a:grpSpLocks/>
          </p:cNvGrpSpPr>
          <p:nvPr/>
        </p:nvGrpSpPr>
        <p:grpSpPr bwMode="auto">
          <a:xfrm>
            <a:off x="0" y="1873250"/>
            <a:ext cx="9144000" cy="1700213"/>
            <a:chOff x="0" y="1437"/>
            <a:chExt cx="5760" cy="1071"/>
          </a:xfrm>
        </p:grpSpPr>
        <p:grpSp>
          <p:nvGrpSpPr>
            <p:cNvPr id="3" name="Group 5"/>
            <p:cNvGrpSpPr>
              <a:grpSpLocks/>
            </p:cNvGrpSpPr>
            <p:nvPr/>
          </p:nvGrpSpPr>
          <p:grpSpPr bwMode="auto">
            <a:xfrm>
              <a:off x="249" y="1437"/>
              <a:ext cx="5230" cy="1071"/>
              <a:chOff x="1202" y="3272"/>
              <a:chExt cx="4424" cy="586"/>
            </a:xfrm>
          </p:grpSpPr>
          <p:sp>
            <p:nvSpPr>
              <p:cNvPr id="3091" name="Oval 6"/>
              <p:cNvSpPr>
                <a:spLocks noChangeArrowheads="1"/>
              </p:cNvSpPr>
              <p:nvPr/>
            </p:nvSpPr>
            <p:spPr bwMode="auto">
              <a:xfrm flipV="1">
                <a:off x="1202" y="327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3092" name="Oval 7"/>
              <p:cNvSpPr>
                <a:spLocks noChangeArrowheads="1"/>
              </p:cNvSpPr>
              <p:nvPr/>
            </p:nvSpPr>
            <p:spPr bwMode="auto">
              <a:xfrm flipV="1">
                <a:off x="1202" y="370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grpSp>
        <p:sp>
          <p:nvSpPr>
            <p:cNvPr id="8" name="AutoShape 8"/>
            <p:cNvSpPr>
              <a:spLocks noChangeArrowheads="1"/>
            </p:cNvSpPr>
            <p:nvPr/>
          </p:nvSpPr>
          <p:spPr bwMode="auto">
            <a:xfrm>
              <a:off x="0" y="1559"/>
              <a:ext cx="5760" cy="828"/>
            </a:xfrm>
            <a:prstGeom prst="roundRect">
              <a:avLst>
                <a:gd name="adj" fmla="val 16667"/>
              </a:avLst>
            </a:prstGeom>
            <a:gradFill rotWithShape="1">
              <a:gsLst>
                <a:gs pos="0">
                  <a:srgbClr val="4388C8">
                    <a:alpha val="0"/>
                  </a:srgbClr>
                </a:gs>
                <a:gs pos="50000">
                  <a:schemeClr val="bg1"/>
                </a:gs>
                <a:gs pos="100000">
                  <a:srgbClr val="4388C8">
                    <a:alpha val="0"/>
                  </a:srgbClr>
                </a:gs>
              </a:gsLst>
              <a:lin ang="0" scaled="1"/>
            </a:gradFill>
            <a:ln w="9525">
              <a:noFill/>
              <a:round/>
              <a:headEnd/>
              <a:tailEnd/>
            </a:ln>
            <a:effectLst/>
          </p:spPr>
          <p:txBody>
            <a:bodyPr wrap="none" anchor="ctr"/>
            <a:lstStyle/>
            <a:p>
              <a:pPr algn="r" fontAlgn="auto">
                <a:spcBef>
                  <a:spcPts val="0"/>
                </a:spcBef>
                <a:spcAft>
                  <a:spcPts val="0"/>
                </a:spcAft>
                <a:defRPr/>
              </a:pPr>
              <a:endParaRPr lang="zh-CN" altLang="zh-CN">
                <a:latin typeface="+mn-lt"/>
                <a:ea typeface="+mn-ea"/>
              </a:endParaRPr>
            </a:p>
          </p:txBody>
        </p:sp>
      </p:grpSp>
      <p:sp>
        <p:nvSpPr>
          <p:cNvPr id="11" name="TextBox 10"/>
          <p:cNvSpPr txBox="1"/>
          <p:nvPr/>
        </p:nvSpPr>
        <p:spPr>
          <a:xfrm>
            <a:off x="609010" y="2177872"/>
            <a:ext cx="7128792" cy="906915"/>
          </a:xfrm>
          <a:prstGeom prst="rect">
            <a:avLst/>
          </a:prstGeom>
          <a:noFill/>
        </p:spPr>
        <p:txBody>
          <a:bodyPr wrap="square">
            <a:spAutoFit/>
          </a:bodyPr>
          <a:lstStyle/>
          <a:p>
            <a:pPr algn="ctr" fontAlgn="auto">
              <a:lnSpc>
                <a:spcPct val="150000"/>
              </a:lnSpc>
              <a:spcBef>
                <a:spcPts val="0"/>
              </a:spcBef>
              <a:spcAft>
                <a:spcPts val="0"/>
              </a:spcAft>
              <a:defRPr/>
            </a:pPr>
            <a:r>
              <a:rPr lang="zh-CN" altLang="en-US" sz="4000"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坐位体前屈</a:t>
            </a:r>
            <a:endParaRPr lang="en-US" altLang="zh-CN" sz="4000"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pic>
        <p:nvPicPr>
          <p:cNvPr id="3079" name="图片 2" descr="E:\本地磁盘 (F)\校标\校标校名组合3\校标校名组合3\杭电标志组合（校标上、校名下+英语、竖排、标准色）.png"/>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885113" y="836613"/>
            <a:ext cx="909637" cy="3984625"/>
          </a:xfrm>
          <a:prstGeom prst="rect">
            <a:avLst/>
          </a:prstGeom>
          <a:noFill/>
          <a:ln w="9525">
            <a:noFill/>
            <a:miter lim="800000"/>
            <a:headEnd/>
            <a:tailEnd/>
          </a:ln>
        </p:spPr>
      </p:pic>
      <p:grpSp>
        <p:nvGrpSpPr>
          <p:cNvPr id="5" name="Group 11"/>
          <p:cNvGrpSpPr>
            <a:grpSpLocks/>
          </p:cNvGrpSpPr>
          <p:nvPr/>
        </p:nvGrpSpPr>
        <p:grpSpPr bwMode="auto">
          <a:xfrm>
            <a:off x="1663452" y="4857750"/>
            <a:ext cx="5601742" cy="1057275"/>
            <a:chOff x="249" y="1437"/>
            <a:chExt cx="5943" cy="1071"/>
          </a:xfrm>
        </p:grpSpPr>
        <p:grpSp>
          <p:nvGrpSpPr>
            <p:cNvPr id="6" name="Group 5"/>
            <p:cNvGrpSpPr>
              <a:grpSpLocks/>
            </p:cNvGrpSpPr>
            <p:nvPr/>
          </p:nvGrpSpPr>
          <p:grpSpPr bwMode="auto">
            <a:xfrm>
              <a:off x="249" y="1437"/>
              <a:ext cx="5230" cy="1071"/>
              <a:chOff x="1202" y="3272"/>
              <a:chExt cx="4424" cy="586"/>
            </a:xfrm>
          </p:grpSpPr>
          <p:sp>
            <p:nvSpPr>
              <p:cNvPr id="3085" name="Oval 6"/>
              <p:cNvSpPr>
                <a:spLocks noChangeArrowheads="1"/>
              </p:cNvSpPr>
              <p:nvPr/>
            </p:nvSpPr>
            <p:spPr bwMode="auto">
              <a:xfrm flipV="1">
                <a:off x="1202" y="327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sp>
            <p:nvSpPr>
              <p:cNvPr id="3086" name="Oval 7"/>
              <p:cNvSpPr>
                <a:spLocks noChangeArrowheads="1"/>
              </p:cNvSpPr>
              <p:nvPr/>
            </p:nvSpPr>
            <p:spPr bwMode="auto">
              <a:xfrm flipV="1">
                <a:off x="1202" y="3702"/>
                <a:ext cx="4424" cy="156"/>
              </a:xfrm>
              <a:prstGeom prst="ellipse">
                <a:avLst/>
              </a:prstGeom>
              <a:gradFill rotWithShape="1">
                <a:gsLst>
                  <a:gs pos="0">
                    <a:srgbClr val="041D54"/>
                  </a:gs>
                  <a:gs pos="100000">
                    <a:schemeClr val="bg1">
                      <a:alpha val="0"/>
                    </a:schemeClr>
                  </a:gs>
                </a:gsLst>
                <a:path path="shape">
                  <a:fillToRect l="50000" t="50000" r="50000" b="50000"/>
                </a:path>
              </a:gradFill>
              <a:ln w="9525">
                <a:noFill/>
                <a:round/>
                <a:headEnd/>
                <a:tailEnd/>
              </a:ln>
            </p:spPr>
            <p:txBody>
              <a:bodyPr wrap="none" anchor="ctr"/>
              <a:lstStyle/>
              <a:p>
                <a:endParaRPr lang="zh-CN" altLang="en-US"/>
              </a:p>
            </p:txBody>
          </p:sp>
        </p:grpSp>
        <p:sp>
          <p:nvSpPr>
            <p:cNvPr id="14" name="AutoShape 8"/>
            <p:cNvSpPr>
              <a:spLocks noChangeArrowheads="1"/>
            </p:cNvSpPr>
            <p:nvPr/>
          </p:nvSpPr>
          <p:spPr bwMode="auto">
            <a:xfrm>
              <a:off x="432" y="1522"/>
              <a:ext cx="5760" cy="828"/>
            </a:xfrm>
            <a:prstGeom prst="roundRect">
              <a:avLst>
                <a:gd name="adj" fmla="val 16667"/>
              </a:avLst>
            </a:prstGeom>
            <a:gradFill rotWithShape="1">
              <a:gsLst>
                <a:gs pos="0">
                  <a:srgbClr val="4388C8">
                    <a:alpha val="0"/>
                  </a:srgbClr>
                </a:gs>
                <a:gs pos="50000">
                  <a:schemeClr val="bg1"/>
                </a:gs>
                <a:gs pos="100000">
                  <a:srgbClr val="4388C8">
                    <a:alpha val="0"/>
                  </a:srgbClr>
                </a:gs>
              </a:gsLst>
              <a:lin ang="0" scaled="1"/>
            </a:gradFill>
            <a:ln w="9525">
              <a:noFill/>
              <a:round/>
              <a:headEnd/>
              <a:tailEnd/>
            </a:ln>
            <a:effectLst/>
          </p:spPr>
          <p:txBody>
            <a:bodyPr wrap="none" anchor="ctr"/>
            <a:lstStyle/>
            <a:p>
              <a:pPr fontAlgn="auto">
                <a:spcBef>
                  <a:spcPts val="0"/>
                </a:spcBef>
                <a:spcAft>
                  <a:spcPts val="0"/>
                </a:spcAft>
                <a:defRPr/>
              </a:pPr>
              <a:r>
                <a:rPr lang="zh-CN" altLang="en-US"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                 </a:t>
              </a:r>
              <a:endParaRPr lang="en-US" altLang="zh-CN"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fontAlgn="auto">
                <a:spcBef>
                  <a:spcPts val="0"/>
                </a:spcBef>
                <a:spcAft>
                  <a:spcPts val="0"/>
                </a:spcAft>
                <a:defRPr/>
              </a:pPr>
              <a:r>
                <a:rPr lang="en-US" altLang="zh-CN"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二</a:t>
              </a:r>
              <a:r>
                <a:rPr lang="en-US" altLang="zh-CN"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O</a:t>
              </a:r>
              <a:r>
                <a:rPr lang="zh-CN" altLang="en-US"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rPr>
                <a:t>二三年九月</a:t>
              </a:r>
              <a:endParaRPr lang="en-US" altLang="zh-CN"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a:p>
              <a:pPr fontAlgn="auto">
                <a:spcBef>
                  <a:spcPts val="0"/>
                </a:spcBef>
                <a:spcAft>
                  <a:spcPts val="0"/>
                </a:spcAft>
                <a:defRPr/>
              </a:pPr>
              <a:endParaRPr lang="zh-CN" altLang="zh-CN" b="1" dirty="0">
                <a:solidFill>
                  <a:schemeClr val="tx2">
                    <a:lumMod val="50000"/>
                  </a:schemeClr>
                </a:solidFill>
                <a:effectLst>
                  <a:outerShdw blurRad="38100" dist="38100" dir="2700000" algn="tl">
                    <a:srgbClr val="000000">
                      <a:alpha val="43137"/>
                    </a:srgbClr>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397414390"/>
      </p:ext>
    </p:extLst>
  </p:cSld>
  <p:clrMapOvr>
    <a:masterClrMapping/>
  </p:clrMapOvr>
  <p:transition advTm="1342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0.42326 3.7037E-6 L 4.16667E-6 3.7037E-6 " pathEditMode="relative" rAng="0" ptsTypes="AA">
                                      <p:cBhvr>
                                        <p:cTn id="6" dur="1000" fill="hold"/>
                                        <p:tgtEl>
                                          <p:spTgt spid="4"/>
                                        </p:tgtEl>
                                        <p:attrNameLst>
                                          <p:attrName>ppt_x</p:attrName>
                                          <p:attrName>ppt_y</p:attrName>
                                        </p:attrNameLst>
                                      </p:cBhvr>
                                      <p:rCtr x="-212" y="0"/>
                                    </p:animMotion>
                                  </p:childTnLst>
                                </p:cTn>
                              </p:par>
                              <p:par>
                                <p:cTn id="7" presetID="12" presetClass="entr" presetSubtype="4" fill="hold" grpId="0" nodeType="withEffect">
                                  <p:stCondLst>
                                    <p:cond delay="0"/>
                                  </p:stCondLst>
                                  <p:childTnLst>
                                    <p:set>
                                      <p:cBhvr>
                                        <p:cTn id="8" dur="1" fill="hold">
                                          <p:stCondLst>
                                            <p:cond delay="0"/>
                                          </p:stCondLst>
                                        </p:cTn>
                                        <p:tgtEl>
                                          <p:spTgt spid="3075"/>
                                        </p:tgtEl>
                                        <p:attrNameLst>
                                          <p:attrName>style.visibility</p:attrName>
                                        </p:attrNameLst>
                                      </p:cBhvr>
                                      <p:to>
                                        <p:strVal val="visible"/>
                                      </p:to>
                                    </p:set>
                                    <p:animEffect transition="in" filter="slide(fromBottom)">
                                      <p:cBhvr>
                                        <p:cTn id="9" dur="1000"/>
                                        <p:tgtEl>
                                          <p:spTgt spid="3075"/>
                                        </p:tgtEl>
                                      </p:cBhvr>
                                    </p:animEffect>
                                  </p:childTnLst>
                                </p:cTn>
                              </p:par>
                              <p:par>
                                <p:cTn id="10" presetID="17" presetClass="entr" presetSubtype="1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10</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15972" y="1563506"/>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rPr>
              <a:t>（二）腘绳肌</a:t>
            </a:r>
            <a:endParaRPr lang="zh-CN" altLang="en-US" sz="2000" b="1" dirty="0">
              <a:solidFill>
                <a:schemeClr val="tx1"/>
              </a:solidFill>
            </a:endParaRPr>
          </a:p>
        </p:txBody>
      </p:sp>
      <p:sp>
        <p:nvSpPr>
          <p:cNvPr id="2" name="矩形 1"/>
          <p:cNvSpPr/>
          <p:nvPr/>
        </p:nvSpPr>
        <p:spPr>
          <a:xfrm>
            <a:off x="3584481" y="1785880"/>
            <a:ext cx="4916609" cy="3785652"/>
          </a:xfrm>
          <a:prstGeom prst="rect">
            <a:avLst/>
          </a:prstGeom>
        </p:spPr>
        <p:txBody>
          <a:bodyPr wrap="square">
            <a:spAutoFit/>
          </a:bodyPr>
          <a:lstStyle/>
          <a:p>
            <a:pPr eaLnBrk="0" hangingPunct="0">
              <a:lnSpc>
                <a:spcPct val="150000"/>
              </a:lnSpc>
            </a:pPr>
            <a:r>
              <a:rPr lang="zh-CN" altLang="en-US" sz="1600" dirty="0">
                <a:latin typeface="+mj-ea"/>
                <a:ea typeface="+mj-ea"/>
              </a:rPr>
              <a:t>      </a:t>
            </a:r>
            <a:r>
              <a:rPr lang="zh-CN" altLang="zh-CN" sz="1800" dirty="0">
                <a:solidFill>
                  <a:schemeClr val="tx1"/>
                </a:solidFill>
                <a:latin typeface="+mj-ea"/>
                <a:ea typeface="+mj-ea"/>
                <a:cs typeface="宋体" panose="02010600030101010101" pitchFamily="2" charset="-122"/>
              </a:rPr>
              <a:t>通过解剖学可以知道，腘绳肌是一组肌群而不是单独一块肌肉，为大腿后侧的主要肌群，包括半腱肌、半膜肌、股二头肌长头。</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腘绳肌控制着膝关节的屈曲、外旋和髋关节的伸展。在走路、跑步和瑜伽中起着关键的作用，影响我们身体动作的许多方面，尤其是髋部的灵活性。</a:t>
            </a:r>
          </a:p>
          <a:p>
            <a:endParaRPr lang="zh-CN" altLang="zh-CN" dirty="0"/>
          </a:p>
        </p:txBody>
      </p:sp>
      <p:pic>
        <p:nvPicPr>
          <p:cNvPr id="7" name="图片 6">
            <a:extLst>
              <a:ext uri="{FF2B5EF4-FFF2-40B4-BE49-F238E27FC236}">
                <a16:creationId xmlns:a16="http://schemas.microsoft.com/office/drawing/2014/main" id="{3C4E7F90-D3A1-E14C-9F8D-C460706E4D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136" y="1647395"/>
            <a:ext cx="2946305" cy="3922894"/>
          </a:xfrm>
          <a:prstGeom prst="rect">
            <a:avLst/>
          </a:prstGeom>
          <a:solidFill>
            <a:schemeClr val="bg2">
              <a:lumMod val="50000"/>
            </a:schemeClr>
          </a:solidFill>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845775463"/>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11</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40628" y="1563505"/>
            <a:ext cx="8213068" cy="430865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90066" y="4351287"/>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latin typeface="+mj-ea"/>
              </a:rPr>
              <a:t>（二）腘绳</a:t>
            </a:r>
            <a:r>
              <a:rPr lang="zh-CN" altLang="en-US" dirty="0">
                <a:solidFill>
                  <a:schemeClr val="tx1"/>
                </a:solidFill>
              </a:rPr>
              <a:t>肌</a:t>
            </a:r>
            <a:endParaRPr lang="zh-CN" altLang="en-US" sz="2000" b="1" dirty="0">
              <a:solidFill>
                <a:schemeClr val="tx1"/>
              </a:solidFill>
            </a:endParaRPr>
          </a:p>
        </p:txBody>
      </p:sp>
      <p:sp>
        <p:nvSpPr>
          <p:cNvPr id="2" name="矩形 1"/>
          <p:cNvSpPr/>
          <p:nvPr/>
        </p:nvSpPr>
        <p:spPr>
          <a:xfrm>
            <a:off x="3970940" y="1825007"/>
            <a:ext cx="4572000" cy="3785652"/>
          </a:xfrm>
          <a:prstGeom prst="rect">
            <a:avLst/>
          </a:prstGeom>
        </p:spPr>
        <p:txBody>
          <a:bodyPr>
            <a:spAutoFit/>
          </a:bodyPr>
          <a:lstStyle/>
          <a:p>
            <a:pPr eaLnBrk="0" hangingPunct="0">
              <a:lnSpc>
                <a:spcPct val="150000"/>
              </a:lnSpc>
            </a:pPr>
            <a:r>
              <a:rPr lang="zh-CN" altLang="en-US" sz="1600" dirty="0">
                <a:latin typeface="+mj-ea"/>
                <a:ea typeface="+mj-ea"/>
              </a:rPr>
              <a:t>      </a:t>
            </a:r>
            <a:r>
              <a:rPr lang="zh-CN" altLang="en-US" sz="1800" b="1" dirty="0">
                <a:solidFill>
                  <a:schemeClr val="tx1"/>
                </a:solidFill>
                <a:latin typeface="+mj-ea"/>
                <a:ea typeface="+mj-ea"/>
                <a:cs typeface="宋体" panose="02010600030101010101" pitchFamily="2" charset="-122"/>
              </a:rPr>
              <a:t>腘绳肌僵紧影响坐位体前屈</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腘绳肌负责膝盖的屈曲，长时间的坐或者站，膝盖完全是固定的状态，腘绳肌没有达到充分的活动。长期久坐、久站，腘绳肌自然就僵紧了。</a:t>
            </a:r>
          </a:p>
          <a:p>
            <a:pPr eaLnBrk="0" hangingPunct="0">
              <a:lnSpc>
                <a:spcPct val="150000"/>
              </a:lnSpc>
            </a:pPr>
            <a:r>
              <a:rPr lang="en-US" altLang="zh-CN" sz="1800" dirty="0">
                <a:solidFill>
                  <a:schemeClr val="tx1"/>
                </a:solidFill>
                <a:latin typeface="+mj-ea"/>
                <a:ea typeface="+mj-ea"/>
                <a:cs typeface="宋体" panose="02010600030101010101" pitchFamily="2" charset="-122"/>
              </a:rPr>
              <a:t>  </a:t>
            </a: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过于频繁地不当拉伸活动，或者在运动中身体的顺位有问题都会容易导致腘绳肌过度使用，负担过重而变得僵硬。</a:t>
            </a:r>
          </a:p>
          <a:p>
            <a:endParaRPr lang="zh-CN" altLang="zh-CN" dirty="0"/>
          </a:p>
        </p:txBody>
      </p:sp>
      <p:pic>
        <p:nvPicPr>
          <p:cNvPr id="8" name="图片 7">
            <a:extLst>
              <a:ext uri="{FF2B5EF4-FFF2-40B4-BE49-F238E27FC236}">
                <a16:creationId xmlns:a16="http://schemas.microsoft.com/office/drawing/2014/main" id="{B6CA78DC-0E60-C743-886A-6720B96160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417" y="1843291"/>
            <a:ext cx="3075746" cy="3702392"/>
          </a:xfrm>
          <a:prstGeom prst="rect">
            <a:avLst/>
          </a:prstGeom>
          <a:solidFill>
            <a:schemeClr val="bg2">
              <a:lumMod val="50000"/>
            </a:schemeClr>
          </a:solidFill>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544511805"/>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12</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40628" y="1563505"/>
            <a:ext cx="8213068" cy="430865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90066" y="4351287"/>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latin typeface="+mj-ea"/>
              </a:rPr>
              <a:t>（三）髋关节前屈</a:t>
            </a:r>
            <a:endParaRPr lang="zh-CN" altLang="en-US" sz="2000" b="1" dirty="0">
              <a:solidFill>
                <a:schemeClr val="tx1"/>
              </a:solidFill>
            </a:endParaRPr>
          </a:p>
        </p:txBody>
      </p:sp>
      <p:sp>
        <p:nvSpPr>
          <p:cNvPr id="2" name="矩形 1"/>
          <p:cNvSpPr/>
          <p:nvPr/>
        </p:nvSpPr>
        <p:spPr>
          <a:xfrm>
            <a:off x="3866949" y="2227680"/>
            <a:ext cx="4572000" cy="2951898"/>
          </a:xfrm>
          <a:prstGeom prst="rect">
            <a:avLst/>
          </a:prstGeom>
        </p:spPr>
        <p:txBody>
          <a:bodyPr>
            <a:spAutoFit/>
          </a:bodyPr>
          <a:lstStyle/>
          <a:p>
            <a:pPr eaLnBrk="0" hangingPunct="0">
              <a:lnSpc>
                <a:spcPct val="150000"/>
              </a:lnSpc>
            </a:pPr>
            <a:r>
              <a:rPr lang="zh-CN" altLang="en-US" sz="1600" dirty="0">
                <a:latin typeface="+mj-ea"/>
                <a:ea typeface="+mj-ea"/>
              </a:rPr>
              <a:t>      </a:t>
            </a:r>
            <a:r>
              <a:rPr lang="zh-CN" altLang="en-US" sz="1800" dirty="0">
                <a:solidFill>
                  <a:srgbClr val="333333"/>
                </a:solidFill>
                <a:latin typeface="+mj-ea"/>
                <a:ea typeface="+mj-ea"/>
              </a:rPr>
              <a:t> </a:t>
            </a:r>
            <a:r>
              <a:rPr lang="zh-CN" altLang="en-US" sz="1800" dirty="0">
                <a:solidFill>
                  <a:schemeClr val="tx1"/>
                </a:solidFill>
                <a:latin typeface="+mj-ea"/>
                <a:ea typeface="+mj-ea"/>
              </a:rPr>
              <a:t>腘绳肌缺乏灵活性，而又被拉伸到极限的时候，肌肉就会造反，造反的方式不是下面弯屈膝盖，就是上面延展髋。</a:t>
            </a:r>
            <a:br>
              <a:rPr lang="zh-CN" altLang="en-US" sz="1800" dirty="0">
                <a:solidFill>
                  <a:schemeClr val="tx1"/>
                </a:solidFill>
                <a:latin typeface="+mj-ea"/>
                <a:ea typeface="+mj-ea"/>
              </a:rPr>
            </a:br>
            <a:r>
              <a:rPr lang="zh-CN" altLang="en-US" sz="1800" dirty="0">
                <a:solidFill>
                  <a:schemeClr val="tx1"/>
                </a:solidFill>
                <a:latin typeface="+mj-ea"/>
                <a:ea typeface="+mj-ea"/>
              </a:rPr>
              <a:t>      延展髋的情况是：腘绳肌紧不能继续拉伸就会向膝盖的方向拉动坐骨，这样就会把整个骨盆拉到向后转的状态，导致腰椎从自然向内的弧线变成向上弓起来的样子。</a:t>
            </a:r>
            <a:endParaRPr lang="en-US" altLang="zh-CN" sz="1800" dirty="0">
              <a:solidFill>
                <a:schemeClr val="tx1"/>
              </a:solidFill>
              <a:latin typeface="+mj-ea"/>
              <a:ea typeface="+mj-ea"/>
            </a:endParaRPr>
          </a:p>
        </p:txBody>
      </p:sp>
      <p:pic>
        <p:nvPicPr>
          <p:cNvPr id="7" name="图片 6">
            <a:extLst>
              <a:ext uri="{FF2B5EF4-FFF2-40B4-BE49-F238E27FC236}">
                <a16:creationId xmlns:a16="http://schemas.microsoft.com/office/drawing/2014/main" id="{667C4DFC-A36D-904A-8C69-DE45FF941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002" y="1766495"/>
            <a:ext cx="3238486" cy="1902753"/>
          </a:xfrm>
          <a:prstGeom prst="rect">
            <a:avLst/>
          </a:prstGeom>
          <a:ln>
            <a:solidFill>
              <a:schemeClr val="bg2">
                <a:lumMod val="50000"/>
              </a:schemeClr>
            </a:solidFill>
          </a:ln>
          <a:effectLst>
            <a:outerShdw blurRad="292100" dist="139700" dir="2700000" algn="tl" rotWithShape="0">
              <a:srgbClr val="333333">
                <a:alpha val="65000"/>
              </a:srgbClr>
            </a:outerShdw>
          </a:effectLst>
        </p:spPr>
      </p:pic>
      <p:pic>
        <p:nvPicPr>
          <p:cNvPr id="13" name="图片 12">
            <a:extLst>
              <a:ext uri="{FF2B5EF4-FFF2-40B4-BE49-F238E27FC236}">
                <a16:creationId xmlns:a16="http://schemas.microsoft.com/office/drawing/2014/main" id="{D83262F3-CF46-324B-B411-24AD718FD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002" y="3776785"/>
            <a:ext cx="3251200" cy="1887374"/>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487643283"/>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13</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40628" y="1563505"/>
            <a:ext cx="8213068" cy="430865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90066" y="4351287"/>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latin typeface="+mj-ea"/>
              </a:rPr>
              <a:t>（三）髋关节前屈</a:t>
            </a:r>
            <a:endParaRPr lang="zh-CN" altLang="en-US" sz="2000" b="1" dirty="0">
              <a:solidFill>
                <a:schemeClr val="tx1"/>
              </a:solidFill>
            </a:endParaRPr>
          </a:p>
        </p:txBody>
      </p:sp>
      <p:sp>
        <p:nvSpPr>
          <p:cNvPr id="2" name="矩形 1"/>
          <p:cNvSpPr/>
          <p:nvPr/>
        </p:nvSpPr>
        <p:spPr>
          <a:xfrm>
            <a:off x="3876828" y="2110131"/>
            <a:ext cx="4572000" cy="3000821"/>
          </a:xfrm>
          <a:prstGeom prst="rect">
            <a:avLst/>
          </a:prstGeom>
        </p:spPr>
        <p:txBody>
          <a:bodyPr>
            <a:spAutoFit/>
          </a:bodyPr>
          <a:lstStyle/>
          <a:p>
            <a:pPr eaLnBrk="0" hangingPunct="0">
              <a:lnSpc>
                <a:spcPct val="150000"/>
              </a:lnSpc>
            </a:pPr>
            <a:r>
              <a:rPr lang="zh-CN" altLang="en-US" sz="1800" dirty="0">
                <a:latin typeface="+mj-ea"/>
                <a:ea typeface="+mj-ea"/>
              </a:rPr>
              <a:t>      </a:t>
            </a:r>
            <a:r>
              <a:rPr lang="zh-CN" altLang="en-US" sz="1800" dirty="0">
                <a:solidFill>
                  <a:schemeClr val="tx1"/>
                </a:solidFill>
                <a:latin typeface="+mj-ea"/>
                <a:ea typeface="+mj-ea"/>
              </a:rPr>
              <a:t>身体前侧被压缩，同时整个内脏器官包括心脏，肺和消化器官的空间也都被压缩了，同时背部的肌肉和脊柱相关的肌肉韧带也有非常大的压力。</a:t>
            </a:r>
            <a:endParaRPr lang="en-US" altLang="zh-CN" sz="1800" dirty="0">
              <a:solidFill>
                <a:schemeClr val="tx1"/>
              </a:solidFill>
              <a:latin typeface="+mj-ea"/>
              <a:ea typeface="+mj-ea"/>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如果继续外力按学生下去，学生很容易受伤，特别是腰部和大腿后侧靠近屁股的地方。更严重的伤害是导致腰间盘的</a:t>
            </a:r>
            <a:r>
              <a:rPr lang="zh-CN" altLang="en-US" sz="1800" dirty="0">
                <a:solidFill>
                  <a:schemeClr val="tx1"/>
                </a:solidFill>
                <a:latin typeface="+mj-ea"/>
                <a:ea typeface="+mj-ea"/>
              </a:rPr>
              <a:t>膨出。</a:t>
            </a:r>
            <a:endParaRPr lang="zh-CN" altLang="zh-CN" sz="1800" dirty="0">
              <a:solidFill>
                <a:schemeClr val="tx1"/>
              </a:solidFill>
              <a:latin typeface="+mj-ea"/>
              <a:ea typeface="+mj-ea"/>
            </a:endParaRPr>
          </a:p>
        </p:txBody>
      </p:sp>
      <p:pic>
        <p:nvPicPr>
          <p:cNvPr id="7" name="图片 6">
            <a:extLst>
              <a:ext uri="{FF2B5EF4-FFF2-40B4-BE49-F238E27FC236}">
                <a16:creationId xmlns:a16="http://schemas.microsoft.com/office/drawing/2014/main" id="{667C4DFC-A36D-904A-8C69-DE45FF9416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002" y="1766495"/>
            <a:ext cx="3238486" cy="1902753"/>
          </a:xfrm>
          <a:prstGeom prst="rect">
            <a:avLst/>
          </a:prstGeom>
          <a:ln>
            <a:solidFill>
              <a:schemeClr val="bg2">
                <a:lumMod val="50000"/>
              </a:schemeClr>
            </a:solidFill>
          </a:ln>
          <a:effectLst>
            <a:outerShdw blurRad="292100" dist="139700" dir="2700000" algn="tl" rotWithShape="0">
              <a:srgbClr val="333333">
                <a:alpha val="65000"/>
              </a:srgbClr>
            </a:outerShdw>
          </a:effectLst>
        </p:spPr>
      </p:pic>
      <p:pic>
        <p:nvPicPr>
          <p:cNvPr id="13" name="图片 12">
            <a:extLst>
              <a:ext uri="{FF2B5EF4-FFF2-40B4-BE49-F238E27FC236}">
                <a16:creationId xmlns:a16="http://schemas.microsoft.com/office/drawing/2014/main" id="{D83262F3-CF46-324B-B411-24AD718FD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8288" y="3883560"/>
            <a:ext cx="3251200" cy="1887374"/>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256501119"/>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14</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95536" y="1448817"/>
            <a:ext cx="8137724" cy="416078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a:lnSpc>
                <a:spcPct val="150000"/>
              </a:lnSpc>
            </a:pPr>
            <a:r>
              <a:rPr lang="zh-CN" altLang="en-US" sz="1600" dirty="0">
                <a:latin typeface="+mj-ea"/>
                <a:ea typeface="+mj-ea"/>
              </a:rPr>
              <a:t>      </a:t>
            </a:r>
            <a:r>
              <a:rPr lang="zh-CN" altLang="en-US" sz="1800" dirty="0">
                <a:solidFill>
                  <a:schemeClr val="tx1"/>
                </a:solidFill>
                <a:latin typeface="+mj-ea"/>
                <a:ea typeface="+mj-ea"/>
                <a:cs typeface="宋体" panose="02010600030101010101" pitchFamily="2" charset="-122"/>
              </a:rPr>
              <a:t>坐位体前屈</a:t>
            </a:r>
            <a:r>
              <a:rPr lang="zh-CN" altLang="zh-CN" sz="1800" dirty="0">
                <a:solidFill>
                  <a:schemeClr val="tx1"/>
                </a:solidFill>
                <a:latin typeface="+mj-ea"/>
                <a:ea typeface="+mj-ea"/>
                <a:cs typeface="宋体" panose="02010600030101010101" pitchFamily="2" charset="-122"/>
              </a:rPr>
              <a:t>下不去，不仅仅是大腿后侧腘绳肌缺乏灵活性而拉住骨盆让骨盆无法向后旋转</a:t>
            </a:r>
            <a:r>
              <a:rPr lang="zh-CN" altLang="en-US" sz="1800" dirty="0">
                <a:solidFill>
                  <a:schemeClr val="tx1"/>
                </a:solidFill>
                <a:latin typeface="+mj-ea"/>
                <a:ea typeface="+mj-ea"/>
                <a:cs typeface="宋体" panose="02010600030101010101" pitchFamily="2" charset="-122"/>
              </a:rPr>
              <a:t>，</a:t>
            </a:r>
            <a:r>
              <a:rPr lang="zh-CN" altLang="zh-CN" sz="1800" dirty="0">
                <a:solidFill>
                  <a:schemeClr val="tx1"/>
                </a:solidFill>
                <a:latin typeface="+mj-ea"/>
                <a:ea typeface="+mj-ea"/>
                <a:cs typeface="宋体" panose="02010600030101010101" pitchFamily="2" charset="-122"/>
              </a:rPr>
              <a:t>还有可能是髋部的肌肉的限制；具体说就是髋部的外旋肌群的限制。梨状肌、上孖肌、下孖肌、股方肌、闭孔内肌、闭孔外肌六块肌肉组成了髋部外旋肌，因为其位于臀大肌深层，这些肌肉有时被人称为“深六”，由于位于深层，所以也承担着髋部稳定肌的作用。</a:t>
            </a:r>
            <a:br>
              <a:rPr lang="en-US" altLang="zh-CN" sz="1800" dirty="0">
                <a:solidFill>
                  <a:schemeClr val="tx1"/>
                </a:solidFill>
                <a:latin typeface="+mj-ea"/>
                <a:ea typeface="+mj-ea"/>
                <a:cs typeface="宋体" panose="02010600030101010101" pitchFamily="2" charset="-122"/>
              </a:rPr>
            </a:b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虽然有这么多肌肉，但是我们只需要知道深六肌群是一个单元就可以了；这些肌肉在一起负责大腿的股骨在髋关节的外旋， 当身体前屈的时候，所有臀部后侧的肌肉都要拉伸， 这些肌肉虽然在里面，但是也对前屈有很大的限制</a:t>
            </a:r>
            <a:r>
              <a:rPr lang="zh-CN" altLang="zh-CN" sz="1800" dirty="0">
                <a:latin typeface="+mj-ea"/>
                <a:ea typeface="+mj-ea"/>
              </a:rPr>
              <a:t>。</a:t>
            </a:r>
            <a:endParaRPr lang="zh-CN" altLang="en-US" sz="1800" dirty="0">
              <a:latin typeface="+mj-ea"/>
              <a:ea typeface="+mj-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370407"/>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901781" y="4725900"/>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rPr>
              <a:t>（四）外旋肌群</a:t>
            </a:r>
            <a:endParaRPr lang="zh-CN" altLang="en-US" sz="2000" b="1" dirty="0">
              <a:solidFill>
                <a:schemeClr val="tx1"/>
              </a:solidFill>
            </a:endParaRPr>
          </a:p>
        </p:txBody>
      </p:sp>
    </p:spTree>
    <p:custDataLst>
      <p:tags r:id="rId1"/>
    </p:custDataLst>
    <p:extLst>
      <p:ext uri="{BB962C8B-B14F-4D97-AF65-F5344CB8AC3E}">
        <p14:creationId xmlns:p14="http://schemas.microsoft.com/office/powerpoint/2010/main" val="1235245946"/>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49126"/>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15</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65125"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（一）基本坐姿</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395536" y="1265662"/>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617476" y="1920703"/>
            <a:ext cx="4707677" cy="3480534"/>
          </a:xfrm>
          <a:prstGeom prst="rect">
            <a:avLst/>
          </a:prstGeom>
          <a:noFill/>
        </p:spPr>
        <p:txBody>
          <a:bodyPr wrap="none" rtlCol="0">
            <a:noAutofit/>
          </a:bodyPr>
          <a:lstStyle/>
          <a:p>
            <a:pPr>
              <a:lnSpc>
                <a:spcPct val="150000"/>
              </a:lnSpc>
            </a:pPr>
            <a:r>
              <a:rPr lang="zh-CN" altLang="zh-CN" sz="1800" b="1" dirty="0">
                <a:solidFill>
                  <a:schemeClr val="tx1"/>
                </a:solidFill>
                <a:latin typeface="+mj-ea"/>
                <a:ea typeface="+mj-ea"/>
                <a:cs typeface="宋体" panose="02010600030101010101" pitchFamily="2" charset="-122"/>
              </a:rPr>
              <a:t>手杖式</a:t>
            </a:r>
            <a:endParaRPr lang="en-US" altLang="zh-CN" sz="1800" b="1" dirty="0">
              <a:solidFill>
                <a:schemeClr val="tx1"/>
              </a:solidFill>
              <a:latin typeface="+mj-ea"/>
              <a:ea typeface="+mj-ea"/>
              <a:cs typeface="宋体" panose="02010600030101010101" pitchFamily="2" charset="-122"/>
            </a:endParaRPr>
          </a:p>
          <a:p>
            <a:pPr>
              <a:lnSpc>
                <a:spcPct val="150000"/>
              </a:lnSpc>
            </a:pPr>
            <a:r>
              <a:rPr lang="en-US" altLang="zh-CN"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在手杖式的练习中，双腿不承受任何重量，</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腿部因此得到了放松，所以我们要学会用正确</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的方式伸展双腿。同时，需要注意的是保持身</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体的挺直不塌陷，要学会如何提起脊柱两侧。</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脊柱两侧带来对称的伸展，保持了身体对</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位。</a:t>
            </a:r>
            <a:r>
              <a:rPr lang="zh-CN" altLang="en-US" sz="1800" dirty="0">
                <a:solidFill>
                  <a:schemeClr val="tx1"/>
                </a:solidFill>
                <a:latin typeface="+mj-ea"/>
                <a:ea typeface="+mj-ea"/>
                <a:cs typeface="宋体" panose="02010600030101010101" pitchFamily="2" charset="-122"/>
              </a:rPr>
              <a:t>学习</a:t>
            </a:r>
            <a:r>
              <a:rPr lang="zh-CN" altLang="zh-CN" sz="1800" dirty="0">
                <a:solidFill>
                  <a:schemeClr val="tx1"/>
                </a:solidFill>
                <a:latin typeface="+mj-ea"/>
                <a:ea typeface="+mj-ea"/>
                <a:cs typeface="宋体" panose="02010600030101010101" pitchFamily="2" charset="-122"/>
              </a:rPr>
              <a:t>通过一个准确的支点来保持脊柱的稳</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固和挺直，这样就能精准地坐立于坐骨上。 </a:t>
            </a:r>
          </a:p>
          <a:p>
            <a:pPr>
              <a:lnSpc>
                <a:spcPct val="150000"/>
              </a:lnSpc>
            </a:pPr>
            <a:r>
              <a:rPr lang="en-US" altLang="zh-CN" sz="1600" dirty="0">
                <a:latin typeface="+mj-ea"/>
                <a:ea typeface="+mj-ea"/>
              </a:rPr>
              <a:t> </a:t>
            </a:r>
            <a:endParaRPr lang="zh-CN" altLang="zh-CN" sz="1600" dirty="0">
              <a:latin typeface="+mj-ea"/>
              <a:ea typeface="+mj-ea"/>
            </a:endParaRPr>
          </a:p>
        </p:txBody>
      </p:sp>
      <p:pic>
        <p:nvPicPr>
          <p:cNvPr id="9" name="图片 8">
            <a:extLst>
              <a:ext uri="{FF2B5EF4-FFF2-40B4-BE49-F238E27FC236}">
                <a16:creationId xmlns:a16="http://schemas.microsoft.com/office/drawing/2014/main" id="{F0543986-4742-9B43-BBCA-83C0BA1F27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2422669"/>
            <a:ext cx="3221941" cy="2561936"/>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054420537"/>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16</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（一）基本坐姿</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395536" y="1265662"/>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684424" y="1911993"/>
            <a:ext cx="4640729" cy="3034015"/>
          </a:xfrm>
          <a:prstGeom prst="rect">
            <a:avLst/>
          </a:prstGeom>
          <a:noFill/>
        </p:spPr>
        <p:txBody>
          <a:bodyPr wrap="none" rtlCol="0">
            <a:noAutofit/>
          </a:bodyPr>
          <a:lstStyle/>
          <a:p>
            <a:pPr>
              <a:lnSpc>
                <a:spcPct val="150000"/>
              </a:lnSpc>
            </a:pPr>
            <a:r>
              <a:rPr lang="zh-CN" altLang="en-US" sz="1600" dirty="0">
                <a:latin typeface="+mj-ea"/>
                <a:ea typeface="+mj-ea"/>
              </a:rPr>
              <a:t>    </a:t>
            </a:r>
            <a:r>
              <a:rPr lang="zh-CN" altLang="en-US" sz="1800" b="1" dirty="0">
                <a:solidFill>
                  <a:schemeClr val="tx1"/>
                </a:solidFill>
                <a:latin typeface="+mj-ea"/>
                <a:ea typeface="+mj-ea"/>
                <a:cs typeface="宋体" panose="02010600030101010101" pitchFamily="2" charset="-122"/>
              </a:rPr>
              <a:t>手杖式（第一步）</a:t>
            </a:r>
            <a:endParaRPr lang="en-US" altLang="zh-CN" sz="1800" b="1" dirty="0">
              <a:solidFill>
                <a:schemeClr val="tx1"/>
              </a:solidFill>
              <a:latin typeface="+mj-ea"/>
              <a:ea typeface="+mj-ea"/>
              <a:cs typeface="宋体" panose="02010600030101010101" pitchFamily="2" charset="-122"/>
            </a:endParaRPr>
          </a:p>
          <a:p>
            <a:pPr>
              <a:lnSpc>
                <a:spcPct val="150000"/>
              </a:lnSpc>
            </a:pP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en-US" sz="1800" dirty="0">
                <a:solidFill>
                  <a:schemeClr val="tx1"/>
                </a:solidFill>
                <a:latin typeface="+mj-ea"/>
                <a:ea typeface="+mj-ea"/>
                <a:cs typeface="宋体" panose="02010600030101010101" pitchFamily="2" charset="-122"/>
              </a:rPr>
              <a:t>    脊柱挺直坐在一张折叠过的毯子上</a:t>
            </a:r>
          </a:p>
          <a:p>
            <a:pPr>
              <a:lnSpc>
                <a:spcPct val="150000"/>
              </a:lnSpc>
            </a:pP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en-US" sz="1800" dirty="0">
                <a:solidFill>
                  <a:schemeClr val="tx1"/>
                </a:solidFill>
                <a:latin typeface="+mj-ea"/>
                <a:ea typeface="+mj-ea"/>
                <a:cs typeface="宋体" panose="02010600030101010101" pitchFamily="2" charset="-122"/>
              </a:rPr>
              <a:t>    双膝弯曲</a:t>
            </a:r>
          </a:p>
          <a:p>
            <a:pPr>
              <a:lnSpc>
                <a:spcPct val="150000"/>
              </a:lnSpc>
            </a:pP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en-US" sz="1800" dirty="0">
                <a:solidFill>
                  <a:schemeClr val="tx1"/>
                </a:solidFill>
                <a:latin typeface="+mj-ea"/>
                <a:ea typeface="+mj-ea"/>
                <a:cs typeface="宋体" panose="02010600030101010101" pitchFamily="2" charset="-122"/>
              </a:rPr>
              <a:t>    身体微微前屈</a:t>
            </a:r>
            <a:r>
              <a:rPr lang="en-US" altLang="zh-CN" sz="1800" dirty="0">
                <a:solidFill>
                  <a:schemeClr val="tx1"/>
                </a:solidFill>
                <a:latin typeface="+mj-ea"/>
                <a:ea typeface="+mj-ea"/>
                <a:cs typeface="宋体" panose="02010600030101010101" pitchFamily="2" charset="-122"/>
              </a:rPr>
              <a:t> </a:t>
            </a:r>
            <a:endParaRPr lang="zh-CN" altLang="zh-CN" sz="1800" dirty="0">
              <a:solidFill>
                <a:schemeClr val="tx1"/>
              </a:solidFill>
              <a:latin typeface="+mj-ea"/>
              <a:ea typeface="+mj-ea"/>
              <a:cs typeface="宋体" panose="02010600030101010101" pitchFamily="2" charset="-122"/>
            </a:endParaRPr>
          </a:p>
        </p:txBody>
      </p:sp>
      <p:pic>
        <p:nvPicPr>
          <p:cNvPr id="8" name="图片 7">
            <a:extLst>
              <a:ext uri="{FF2B5EF4-FFF2-40B4-BE49-F238E27FC236}">
                <a16:creationId xmlns:a16="http://schemas.microsoft.com/office/drawing/2014/main" id="{AEAFDAB7-94B0-C044-AF1F-468823689F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410" y="2354254"/>
            <a:ext cx="3056007" cy="3087247"/>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245091656"/>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手杖式</a:t>
            </a:r>
            <a:endParaRPr lang="zh-CN" altLang="en-US" sz="2000" b="1" dirty="0">
              <a:solidFill>
                <a:schemeClr val="bg1"/>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17</a:t>
            </a:fld>
            <a:endParaRPr lang="zh-CN" altLang="en-US" dirty="0"/>
          </a:p>
        </p:txBody>
      </p:sp>
      <p:pic>
        <p:nvPicPr>
          <p:cNvPr id="2355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395536" y="1265662"/>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733800" y="2246431"/>
            <a:ext cx="4591354" cy="2914412"/>
          </a:xfrm>
          <a:prstGeom prst="rect">
            <a:avLst/>
          </a:prstGeom>
          <a:noFill/>
        </p:spPr>
        <p:txBody>
          <a:bodyPr wrap="none" rtlCol="0">
            <a:noAutofit/>
          </a:bodyPr>
          <a:lstStyle/>
          <a:p>
            <a:pPr>
              <a:lnSpc>
                <a:spcPct val="150000"/>
              </a:lnSpc>
            </a:pPr>
            <a:r>
              <a:rPr lang="zh-CN" altLang="en-US" sz="1600" dirty="0">
                <a:latin typeface="+mj-ea"/>
                <a:ea typeface="+mj-ea"/>
              </a:rPr>
              <a:t>    </a:t>
            </a:r>
            <a:r>
              <a:rPr lang="zh-CN" altLang="en-US" sz="1600" dirty="0">
                <a:latin typeface="+mj-ea"/>
              </a:rPr>
              <a:t> </a:t>
            </a:r>
            <a:r>
              <a:rPr lang="zh-CN" altLang="en-US" sz="1800" b="1" dirty="0">
                <a:solidFill>
                  <a:schemeClr val="tx1"/>
                </a:solidFill>
                <a:latin typeface="+mj-ea"/>
                <a:ea typeface="+mj-ea"/>
                <a:cs typeface="宋体" panose="02010600030101010101" pitchFamily="2" charset="-122"/>
              </a:rPr>
              <a:t>手杖式（第二步）</a:t>
            </a:r>
            <a:r>
              <a:rPr lang="zh-CN" altLang="en-US" sz="1800" dirty="0">
                <a:solidFill>
                  <a:schemeClr val="tx1"/>
                </a:solidFill>
                <a:latin typeface="+mj-ea"/>
                <a:ea typeface="+mj-ea"/>
                <a:cs typeface="宋体" panose="02010600030101010101" pitchFamily="2" charset="-122"/>
              </a:rPr>
              <a:t>：</a:t>
            </a:r>
            <a:endParaRPr lang="en-US" altLang="zh-CN" sz="1800" dirty="0">
              <a:solidFill>
                <a:schemeClr val="tx1"/>
              </a:solidFill>
              <a:latin typeface="+mj-ea"/>
              <a:ea typeface="+mj-ea"/>
              <a:cs typeface="宋体" panose="02010600030101010101" pitchFamily="2" charset="-122"/>
            </a:endParaRPr>
          </a:p>
          <a:p>
            <a:pPr>
              <a:lnSpc>
                <a:spcPct val="150000"/>
              </a:lnSpc>
            </a:pP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en-US" sz="1800" dirty="0">
                <a:solidFill>
                  <a:schemeClr val="tx1"/>
                </a:solidFill>
                <a:latin typeface="+mj-ea"/>
                <a:ea typeface="+mj-ea"/>
                <a:cs typeface="宋体" panose="02010600030101010101" pitchFamily="2" charset="-122"/>
              </a:rPr>
              <a:t>    手撑地</a:t>
            </a:r>
          </a:p>
          <a:p>
            <a:pPr>
              <a:lnSpc>
                <a:spcPct val="150000"/>
              </a:lnSpc>
            </a:pPr>
            <a:r>
              <a:rPr lang="zh-CN" altLang="en-US" sz="1800" dirty="0">
                <a:solidFill>
                  <a:schemeClr val="tx1"/>
                </a:solidFill>
                <a:latin typeface="+mj-ea"/>
                <a:ea typeface="+mj-ea"/>
                <a:cs typeface="宋体" panose="02010600030101010101" pitchFamily="2" charset="-122"/>
              </a:rPr>
              <a:t>    伸直双腿</a:t>
            </a:r>
          </a:p>
          <a:p>
            <a:pPr>
              <a:lnSpc>
                <a:spcPct val="150000"/>
              </a:lnSpc>
            </a:pPr>
            <a:r>
              <a:rPr lang="zh-CN" altLang="en-US" sz="1800" dirty="0">
                <a:solidFill>
                  <a:schemeClr val="tx1"/>
                </a:solidFill>
                <a:latin typeface="+mj-ea"/>
                <a:ea typeface="+mj-ea"/>
                <a:cs typeface="宋体" panose="02010600030101010101" pitchFamily="2" charset="-122"/>
              </a:rPr>
              <a:t>    双腿和双脚内侧并拢</a:t>
            </a:r>
          </a:p>
          <a:p>
            <a:pPr>
              <a:lnSpc>
                <a:spcPct val="150000"/>
              </a:lnSpc>
            </a:pPr>
            <a:r>
              <a:rPr lang="zh-CN" altLang="en-US" sz="1800" dirty="0">
                <a:solidFill>
                  <a:schemeClr val="tx1"/>
                </a:solidFill>
                <a:latin typeface="+mj-ea"/>
                <a:ea typeface="+mj-ea"/>
                <a:cs typeface="宋体" panose="02010600030101010101" pitchFamily="2" charset="-122"/>
              </a:rPr>
              <a:t>    臀部两侧肌肉向两侧展开</a:t>
            </a:r>
          </a:p>
          <a:p>
            <a:pPr>
              <a:lnSpc>
                <a:spcPct val="150000"/>
              </a:lnSpc>
            </a:pPr>
            <a:r>
              <a:rPr lang="zh-CN" altLang="en-US" sz="1800" dirty="0">
                <a:solidFill>
                  <a:schemeClr val="tx1"/>
                </a:solidFill>
                <a:latin typeface="+mj-ea"/>
                <a:ea typeface="+mj-ea"/>
                <a:cs typeface="宋体" panose="02010600030101010101" pitchFamily="2" charset="-122"/>
              </a:rPr>
              <a:t>    身体坐在坐骨上</a:t>
            </a:r>
            <a:endParaRPr lang="zh-CN" altLang="zh-CN" sz="1800" dirty="0">
              <a:solidFill>
                <a:schemeClr val="tx1"/>
              </a:solidFill>
              <a:latin typeface="+mj-ea"/>
              <a:ea typeface="+mj-ea"/>
              <a:cs typeface="宋体" panose="02010600030101010101" pitchFamily="2" charset="-122"/>
            </a:endParaRPr>
          </a:p>
        </p:txBody>
      </p:sp>
      <p:pic>
        <p:nvPicPr>
          <p:cNvPr id="9" name="图片 8">
            <a:extLst>
              <a:ext uri="{FF2B5EF4-FFF2-40B4-BE49-F238E27FC236}">
                <a16:creationId xmlns:a16="http://schemas.microsoft.com/office/drawing/2014/main" id="{74BBA43A-C0E5-244A-ADED-C25E39189C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246" y="2323148"/>
            <a:ext cx="3013810" cy="3118354"/>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2"/>
    </p:custDataLst>
    <p:extLst>
      <p:ext uri="{BB962C8B-B14F-4D97-AF65-F5344CB8AC3E}">
        <p14:creationId xmlns:p14="http://schemas.microsoft.com/office/powerpoint/2010/main" val="4275018332"/>
      </p:ext>
    </p:extLst>
  </p:cSld>
  <p:clrMapOvr>
    <a:overrideClrMapping bg1="lt1" tx1="dk1" bg2="lt2" tx2="dk2" accent1="accent1" accent2="accent2" accent3="accent3" accent4="accent4" accent5="accent5" accent6="accent6" hlink="hlink" folHlink="folHlink"/>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手杖式</a:t>
            </a:r>
            <a:endParaRPr lang="zh-CN" altLang="en-US" sz="2000" b="1" dirty="0">
              <a:solidFill>
                <a:schemeClr val="bg1"/>
              </a:solidFill>
              <a:latin typeface="微软雅黑" pitchFamily="34" charset="-122"/>
              <a:ea typeface="微软雅黑" pitchFamily="34" charset="-122"/>
            </a:endParaRPr>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18</a:t>
            </a:fld>
            <a:endParaRPr lang="zh-CN" altLang="en-US" dirty="0"/>
          </a:p>
        </p:txBody>
      </p:sp>
      <p:pic>
        <p:nvPicPr>
          <p:cNvPr id="2355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395536" y="1265662"/>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733800" y="2006406"/>
            <a:ext cx="3883117" cy="3130563"/>
          </a:xfrm>
          <a:prstGeom prst="rect">
            <a:avLst/>
          </a:prstGeom>
          <a:noFill/>
        </p:spPr>
        <p:txBody>
          <a:bodyPr wrap="none" rtlCol="0">
            <a:noAutofit/>
          </a:bodyPr>
          <a:lstStyle>
            <a:defPPr>
              <a:defRPr lang="zh-CN"/>
            </a:defPPr>
            <a:lvl1pPr>
              <a:lnSpc>
                <a:spcPct val="150000"/>
              </a:lnSpc>
              <a:defRPr sz="1600">
                <a:latin typeface="+mj-ea"/>
                <a:ea typeface="+mj-ea"/>
              </a:defRPr>
            </a:lvl1pPr>
          </a:lstStyle>
          <a:p>
            <a:r>
              <a:rPr lang="zh-CN" altLang="en-US" dirty="0"/>
              <a:t>     </a:t>
            </a:r>
            <a:r>
              <a:rPr lang="zh-CN" altLang="en-US" sz="1800" b="1" dirty="0">
                <a:solidFill>
                  <a:schemeClr val="tx1"/>
                </a:solidFill>
                <a:cs typeface="宋体" panose="02010600030101010101" pitchFamily="2" charset="-122"/>
              </a:rPr>
              <a:t>手杖式（第三步）</a:t>
            </a:r>
            <a:r>
              <a:rPr lang="zh-CN" altLang="en-US" sz="1800" dirty="0">
                <a:solidFill>
                  <a:schemeClr val="tx1"/>
                </a:solidFill>
                <a:cs typeface="宋体" panose="02010600030101010101" pitchFamily="2" charset="-122"/>
              </a:rPr>
              <a:t>：</a:t>
            </a:r>
            <a:endParaRPr lang="en-US" altLang="zh-CN" sz="1800" dirty="0">
              <a:solidFill>
                <a:schemeClr val="tx1"/>
              </a:solidFill>
              <a:cs typeface="宋体" panose="02010600030101010101" pitchFamily="2" charset="-122"/>
            </a:endParaRPr>
          </a:p>
          <a:p>
            <a:r>
              <a:rPr lang="zh-CN" altLang="en-US" sz="1800" dirty="0">
                <a:solidFill>
                  <a:schemeClr val="tx1"/>
                </a:solidFill>
                <a:cs typeface="宋体" panose="02010600030101010101" pitchFamily="2" charset="-122"/>
              </a:rPr>
              <a:t>    大腿后侧肌肉伸展向臀部</a:t>
            </a:r>
          </a:p>
          <a:p>
            <a:r>
              <a:rPr lang="zh-CN" altLang="en-US" sz="1800" dirty="0">
                <a:solidFill>
                  <a:schemeClr val="tx1"/>
                </a:solidFill>
                <a:cs typeface="宋体" panose="02010600030101010101" pitchFamily="2" charset="-122"/>
              </a:rPr>
              <a:t>    小腿后侧肌肉伸展向脚跟</a:t>
            </a:r>
          </a:p>
          <a:p>
            <a:r>
              <a:rPr lang="zh-CN" altLang="en-US" sz="1800" dirty="0">
                <a:solidFill>
                  <a:schemeClr val="tx1"/>
                </a:solidFill>
                <a:cs typeface="宋体" panose="02010600030101010101" pitchFamily="2" charset="-122"/>
              </a:rPr>
              <a:t>    脚底展开，上提腹部</a:t>
            </a:r>
          </a:p>
          <a:p>
            <a:r>
              <a:rPr lang="zh-CN" altLang="en-US" sz="1800" dirty="0">
                <a:solidFill>
                  <a:schemeClr val="tx1"/>
                </a:solidFill>
                <a:cs typeface="宋体" panose="02010600030101010101" pitchFamily="2" charset="-122"/>
              </a:rPr>
              <a:t>    骶骨区域往前推</a:t>
            </a:r>
          </a:p>
          <a:p>
            <a:r>
              <a:rPr lang="zh-CN" altLang="en-US" sz="1800" dirty="0">
                <a:solidFill>
                  <a:schemeClr val="tx1"/>
                </a:solidFill>
                <a:cs typeface="宋体" panose="02010600030101010101" pitchFamily="2" charset="-122"/>
              </a:rPr>
              <a:t>    转肩部向后，展开胸腔</a:t>
            </a:r>
          </a:p>
          <a:p>
            <a:r>
              <a:rPr lang="zh-CN" altLang="en-US" sz="1800" dirty="0">
                <a:solidFill>
                  <a:schemeClr val="tx1"/>
                </a:solidFill>
                <a:cs typeface="宋体" panose="02010600030101010101" pitchFamily="2" charset="-122"/>
              </a:rPr>
              <a:t>    大腿面向下，躯干向上</a:t>
            </a:r>
          </a:p>
          <a:p>
            <a:r>
              <a:rPr lang="zh-CN" altLang="en-US" sz="1800" dirty="0">
                <a:solidFill>
                  <a:schemeClr val="tx1"/>
                </a:solidFill>
                <a:cs typeface="宋体" panose="02010600030101010101" pitchFamily="2" charset="-122"/>
              </a:rPr>
              <a:t>    自然呼吸</a:t>
            </a:r>
            <a:endParaRPr lang="zh-CN" altLang="zh-CN" sz="1800" dirty="0">
              <a:solidFill>
                <a:schemeClr val="tx1"/>
              </a:solidFill>
              <a:cs typeface="宋体" panose="02010600030101010101" pitchFamily="2" charset="-122"/>
            </a:endParaRPr>
          </a:p>
        </p:txBody>
      </p:sp>
      <p:pic>
        <p:nvPicPr>
          <p:cNvPr id="8" name="图片 7">
            <a:extLst>
              <a:ext uri="{FF2B5EF4-FFF2-40B4-BE49-F238E27FC236}">
                <a16:creationId xmlns:a16="http://schemas.microsoft.com/office/drawing/2014/main" id="{C8F48C6A-C877-BD46-BE72-FF6E5527A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216" y="2353562"/>
            <a:ext cx="3031583" cy="3180339"/>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2"/>
    </p:custDataLst>
    <p:extLst>
      <p:ext uri="{BB962C8B-B14F-4D97-AF65-F5344CB8AC3E}">
        <p14:creationId xmlns:p14="http://schemas.microsoft.com/office/powerpoint/2010/main" val="1542093035"/>
      </p:ext>
    </p:extLst>
  </p:cSld>
  <p:clrMapOvr>
    <a:overrideClrMapping bg1="lt1" tx1="dk1" bg2="lt2" tx2="dk2" accent1="accent1" accent2="accent2" accent3="accent3" accent4="accent4" accent5="accent5" accent6="accent6" hlink="hlink" folHlink="folHlink"/>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19</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sz="2000" b="1" dirty="0">
                <a:solidFill>
                  <a:schemeClr val="tx1"/>
                </a:solidFill>
                <a:latin typeface="微软雅黑" pitchFamily="34" charset="-122"/>
                <a:ea typeface="微软雅黑" pitchFamily="34" charset="-122"/>
              </a:rPr>
              <a:t>（二）腘绳肌</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749675" y="2417291"/>
            <a:ext cx="4445000" cy="1548577"/>
          </a:xfrm>
          <a:prstGeom prst="rect">
            <a:avLst/>
          </a:prstGeom>
          <a:noFill/>
        </p:spPr>
        <p:txBody>
          <a:bodyPr wrap="none" rtlCol="0">
            <a:noAutofit/>
          </a:bodyPr>
          <a:lstStyle/>
          <a:p>
            <a:pPr>
              <a:lnSpc>
                <a:spcPct val="150000"/>
              </a:lnSpc>
            </a:pPr>
            <a:r>
              <a:rPr lang="zh-CN" altLang="en-US" sz="1800" b="1" dirty="0">
                <a:solidFill>
                  <a:schemeClr val="tx1"/>
                </a:solidFill>
                <a:latin typeface="+mj-ea"/>
                <a:ea typeface="+mj-ea"/>
                <a:cs typeface="宋体" panose="02010600030101010101" pitchFamily="2" charset="-122"/>
              </a:rPr>
              <a:t>脊柱前屈式（辅助）</a:t>
            </a:r>
            <a:endParaRPr lang="en-US" altLang="zh-CN" sz="1800" b="1" dirty="0">
              <a:solidFill>
                <a:schemeClr val="tx1"/>
              </a:solidFill>
              <a:latin typeface="+mj-ea"/>
              <a:ea typeface="+mj-ea"/>
              <a:cs typeface="宋体" panose="02010600030101010101" pitchFamily="2" charset="-122"/>
            </a:endParaRPr>
          </a:p>
          <a:p>
            <a:pPr>
              <a:lnSpc>
                <a:spcPct val="150000"/>
              </a:lnSpc>
            </a:pPr>
            <a:r>
              <a:rPr lang="en-US" altLang="zh-CN" sz="1800" dirty="0">
                <a:solidFill>
                  <a:schemeClr val="tx1"/>
                </a:solidFill>
                <a:latin typeface="+mj-ea"/>
                <a:ea typeface="+mj-ea"/>
                <a:cs typeface="宋体" panose="02010600030101010101" pitchFamily="2" charset="-122"/>
              </a:rPr>
              <a:t>      </a:t>
            </a:r>
          </a:p>
          <a:p>
            <a:pPr>
              <a:lnSpc>
                <a:spcPct val="150000"/>
              </a:lnSpc>
            </a:pPr>
            <a:r>
              <a:rPr lang="en-US" altLang="zh-CN"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当身体前屈时，</a:t>
            </a:r>
            <a:r>
              <a:rPr lang="zh-CN" altLang="en-US" sz="1800" dirty="0">
                <a:solidFill>
                  <a:schemeClr val="tx1"/>
                </a:solidFill>
                <a:latin typeface="+mj-ea"/>
                <a:ea typeface="+mj-ea"/>
                <a:cs typeface="宋体" panose="02010600030101010101" pitchFamily="2" charset="-122"/>
              </a:rPr>
              <a:t>要以腹肌贴大腿为目标，</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可以借助瑜伽砖或伸展带。无论身体前屈做</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到哪里，主要是将脊背延展，不要为了让腹</a:t>
            </a:r>
            <a:endParaRPr lang="en-US" altLang="zh-CN" sz="1800" dirty="0">
              <a:solidFill>
                <a:schemeClr val="tx1"/>
              </a:solidFill>
              <a:latin typeface="+mj-ea"/>
              <a:ea typeface="+mj-ea"/>
              <a:cs typeface="宋体" panose="02010600030101010101" pitchFamily="2" charset="-122"/>
            </a:endParaRPr>
          </a:p>
          <a:p>
            <a:pPr>
              <a:lnSpc>
                <a:spcPct val="150000"/>
              </a:lnSpc>
            </a:pPr>
            <a:r>
              <a:rPr lang="zh-CN" altLang="zh-CN" sz="1800" dirty="0">
                <a:solidFill>
                  <a:schemeClr val="tx1"/>
                </a:solidFill>
                <a:latin typeface="+mj-ea"/>
                <a:ea typeface="+mj-ea"/>
                <a:cs typeface="宋体" panose="02010600030101010101" pitchFamily="2" charset="-122"/>
              </a:rPr>
              <a:t>部贴向膝盖而过度折叠脊背。</a:t>
            </a:r>
          </a:p>
          <a:p>
            <a:r>
              <a:rPr lang="en-US" altLang="zh-CN" sz="1600" dirty="0">
                <a:solidFill>
                  <a:schemeClr val="tx1"/>
                </a:solidFill>
                <a:latin typeface="+mj-ea"/>
                <a:ea typeface="+mj-ea"/>
              </a:rPr>
              <a:t> </a:t>
            </a:r>
            <a:endParaRPr lang="zh-CN" altLang="zh-CN" sz="1600" dirty="0">
              <a:solidFill>
                <a:schemeClr val="tx1"/>
              </a:solidFill>
              <a:latin typeface="+mj-ea"/>
              <a:ea typeface="+mj-ea"/>
            </a:endParaRPr>
          </a:p>
        </p:txBody>
      </p:sp>
      <p:pic>
        <p:nvPicPr>
          <p:cNvPr id="9" name="图片 8">
            <a:extLst>
              <a:ext uri="{FF2B5EF4-FFF2-40B4-BE49-F238E27FC236}">
                <a16:creationId xmlns:a16="http://schemas.microsoft.com/office/drawing/2014/main" id="{C6C3FA59-94B4-BD4E-B8C9-11D332B4B6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217" y="2417291"/>
            <a:ext cx="2653216" cy="2783406"/>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307024253"/>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0" y="-2880"/>
            <a:ext cx="2256312" cy="686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标题 1"/>
          <p:cNvSpPr txBox="1">
            <a:spLocks/>
          </p:cNvSpPr>
          <p:nvPr/>
        </p:nvSpPr>
        <p:spPr bwMode="auto">
          <a:xfrm>
            <a:off x="2340768" y="152696"/>
            <a:ext cx="4535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lang="zh-CN" altLang="en-US" sz="2800" b="1" dirty="0">
                <a:latin typeface="微软雅黑" pitchFamily="34" charset="-122"/>
                <a:ea typeface="微软雅黑" pitchFamily="34" charset="-122"/>
              </a:rPr>
              <a:t>提  纲</a:t>
            </a:r>
          </a:p>
        </p:txBody>
      </p:sp>
      <p:grpSp>
        <p:nvGrpSpPr>
          <p:cNvPr id="2" name="组合 65"/>
          <p:cNvGrpSpPr/>
          <p:nvPr/>
        </p:nvGrpSpPr>
        <p:grpSpPr>
          <a:xfrm>
            <a:off x="2865436" y="1789616"/>
            <a:ext cx="3171193" cy="491223"/>
            <a:chOff x="2578090" y="1223265"/>
            <a:chExt cx="2739353" cy="491223"/>
          </a:xfrm>
        </p:grpSpPr>
        <p:sp>
          <p:nvSpPr>
            <p:cNvPr id="12" name="Rectangle 4"/>
            <p:cNvSpPr>
              <a:spLocks noChangeArrowheads="1"/>
            </p:cNvSpPr>
            <p:nvPr/>
          </p:nvSpPr>
          <p:spPr bwMode="auto">
            <a:xfrm>
              <a:off x="2850158" y="1223265"/>
              <a:ext cx="2467285"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endParaRPr lang="en-US" altLang="ko-KR" sz="1600">
                <a:effectLst>
                  <a:outerShdw blurRad="38100" dist="38100" dir="2700000" algn="tl">
                    <a:srgbClr val="FFFFFF"/>
                  </a:outerShdw>
                </a:effectLst>
                <a:latin typeface="+mn-ea"/>
                <a:ea typeface="+mn-ea"/>
              </a:endParaRPr>
            </a:p>
          </p:txBody>
        </p:sp>
        <p:sp>
          <p:nvSpPr>
            <p:cNvPr id="22" name="AutoShape 11"/>
            <p:cNvSpPr>
              <a:spLocks noChangeArrowheads="1"/>
            </p:cNvSpPr>
            <p:nvPr/>
          </p:nvSpPr>
          <p:spPr bwMode="gray">
            <a:xfrm>
              <a:off x="3217784" y="1282440"/>
              <a:ext cx="2038655" cy="408077"/>
            </a:xfrm>
            <a:prstGeom prst="roundRect">
              <a:avLst>
                <a:gd name="adj" fmla="val 16667"/>
              </a:avLst>
            </a:prstGeom>
            <a:noFill/>
            <a:ln w="38100">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latinLnBrk="1" hangingPunct="0">
                <a:defRPr/>
              </a:pPr>
              <a:r>
                <a:rPr kumimoji="1" lang="zh-CN" altLang="en-US" sz="2000" dirty="0">
                  <a:latin typeface="微软雅黑"/>
                  <a:ea typeface="微软雅黑"/>
                </a:rPr>
                <a:t>坐位体前屈概念</a:t>
              </a:r>
              <a:endParaRPr kumimoji="1" lang="ko-KR" altLang="en-US" sz="2000" dirty="0">
                <a:latin typeface="微软雅黑"/>
                <a:ea typeface="微软雅黑"/>
              </a:endParaRPr>
            </a:p>
          </p:txBody>
        </p:sp>
        <p:sp>
          <p:nvSpPr>
            <p:cNvPr id="59" name="Rectangle 3"/>
            <p:cNvSpPr>
              <a:spLocks noChangeArrowheads="1"/>
            </p:cNvSpPr>
            <p:nvPr/>
          </p:nvSpPr>
          <p:spPr bwMode="auto">
            <a:xfrm>
              <a:off x="2578090" y="1234974"/>
              <a:ext cx="516007" cy="479514"/>
            </a:xfrm>
            <a:prstGeom prst="rect">
              <a:avLst/>
            </a:prstGeom>
            <a:solidFill>
              <a:srgbClr val="2A5380"/>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fontAlgn="t" hangingPunct="0">
                <a:defRPr/>
              </a:pPr>
              <a:r>
                <a:rPr kumimoji="1"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一</a:t>
              </a:r>
              <a:endParaRPr kumimoji="1"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6" name="组合 70"/>
          <p:cNvGrpSpPr/>
          <p:nvPr/>
        </p:nvGrpSpPr>
        <p:grpSpPr>
          <a:xfrm>
            <a:off x="2865436" y="3091623"/>
            <a:ext cx="4635522" cy="481102"/>
            <a:chOff x="2558627" y="1210432"/>
            <a:chExt cx="4635522" cy="481102"/>
          </a:xfrm>
        </p:grpSpPr>
        <p:sp>
          <p:nvSpPr>
            <p:cNvPr id="72" name="Rectangle 4"/>
            <p:cNvSpPr>
              <a:spLocks noChangeArrowheads="1"/>
            </p:cNvSpPr>
            <p:nvPr/>
          </p:nvSpPr>
          <p:spPr bwMode="auto">
            <a:xfrm>
              <a:off x="3134691" y="1210432"/>
              <a:ext cx="4059458"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latinLnBrk="1" hangingPunct="0">
                <a:defRPr/>
              </a:pPr>
              <a:r>
                <a:rPr kumimoji="1" lang="zh-CN" altLang="en-US" sz="2000" dirty="0">
                  <a:latin typeface="微软雅黑"/>
                  <a:ea typeface="微软雅黑"/>
                </a:rPr>
                <a:t>  影响坐位体前屈动作生理分析</a:t>
              </a:r>
              <a:endParaRPr kumimoji="1" lang="en-US" altLang="ko-KR" sz="2000" dirty="0">
                <a:latin typeface="微软雅黑"/>
                <a:ea typeface="微软雅黑"/>
              </a:endParaRPr>
            </a:p>
          </p:txBody>
        </p:sp>
        <p:sp>
          <p:nvSpPr>
            <p:cNvPr id="73" name="AutoShape 11"/>
            <p:cNvSpPr>
              <a:spLocks noChangeArrowheads="1"/>
            </p:cNvSpPr>
            <p:nvPr/>
          </p:nvSpPr>
          <p:spPr bwMode="gray">
            <a:xfrm>
              <a:off x="3206699" y="1210432"/>
              <a:ext cx="3889690" cy="408077"/>
            </a:xfrm>
            <a:prstGeom prst="roundRect">
              <a:avLst>
                <a:gd name="adj" fmla="val 16667"/>
              </a:avLst>
            </a:prstGeom>
            <a:noFill/>
            <a:ln w="38100">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atinLnBrk="1"/>
              <a:endParaRPr kumimoji="1" lang="ko-KR" altLang="en-US" sz="2000" dirty="0">
                <a:latin typeface="微软雅黑"/>
                <a:ea typeface="微软雅黑"/>
              </a:endParaRPr>
            </a:p>
          </p:txBody>
        </p:sp>
        <p:sp>
          <p:nvSpPr>
            <p:cNvPr id="74" name="Rectangle 3"/>
            <p:cNvSpPr>
              <a:spLocks noChangeArrowheads="1"/>
            </p:cNvSpPr>
            <p:nvPr/>
          </p:nvSpPr>
          <p:spPr bwMode="auto">
            <a:xfrm>
              <a:off x="2558627" y="1210432"/>
              <a:ext cx="565150" cy="479514"/>
            </a:xfrm>
            <a:prstGeom prst="rect">
              <a:avLst/>
            </a:prstGeom>
            <a:solidFill>
              <a:srgbClr val="2A5380"/>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fontAlgn="t" hangingPunct="0">
                <a:defRPr/>
              </a:pPr>
              <a:r>
                <a:rPr kumimoji="1"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二</a:t>
              </a:r>
              <a:endParaRPr kumimoji="1"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sp>
        <p:nvSpPr>
          <p:cNvPr id="77" name="AutoShape 11"/>
          <p:cNvSpPr>
            <a:spLocks noChangeArrowheads="1"/>
          </p:cNvSpPr>
          <p:nvPr/>
        </p:nvSpPr>
        <p:spPr bwMode="gray">
          <a:xfrm>
            <a:off x="3611268" y="3380963"/>
            <a:ext cx="3889690" cy="408077"/>
          </a:xfrm>
          <a:prstGeom prst="roundRect">
            <a:avLst>
              <a:gd name="adj" fmla="val 16667"/>
            </a:avLst>
          </a:prstGeom>
          <a:noFill/>
          <a:ln w="38100">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atinLnBrk="1"/>
            <a:endParaRPr kumimoji="1" lang="ko-KR" altLang="en-US" sz="2000" dirty="0">
              <a:solidFill>
                <a:srgbClr val="003366"/>
              </a:solidFill>
              <a:latin typeface="微软雅黑"/>
              <a:ea typeface="微软雅黑"/>
            </a:endParaRPr>
          </a:p>
        </p:txBody>
      </p:sp>
      <p:pic>
        <p:nvPicPr>
          <p:cNvPr id="38" name="Picture 54" descr="D:\群体工作\体育俱乐部大联盟\2014年体育俱乐部新VI设计\体育联盟形象设计JPG\透明图\吉祥物.png"/>
          <p:cNvPicPr preferRelativeResize="0">
            <a:picLocks noChangeArrowheads="1"/>
          </p:cNvPicPr>
          <p:nvPr/>
        </p:nvPicPr>
        <p:blipFill rotWithShape="1">
          <a:blip r:embed="rId3" cstate="print">
            <a:extLst>
              <a:ext uri="{28A0092B-C50C-407E-A947-70E740481C1C}">
                <a14:useLocalDpi xmlns:a14="http://schemas.microsoft.com/office/drawing/2010/main" val="0"/>
              </a:ext>
            </a:extLst>
          </a:blip>
          <a:srcRect l="-1" r="10576"/>
          <a:stretch/>
        </p:blipFill>
        <p:spPr bwMode="auto">
          <a:xfrm>
            <a:off x="7164288" y="4149080"/>
            <a:ext cx="1728192" cy="2388792"/>
          </a:xfrm>
          <a:prstGeom prst="rect">
            <a:avLst/>
          </a:prstGeom>
          <a:ln>
            <a:noFill/>
          </a:ln>
          <a:effectLst>
            <a:outerShdw blurRad="292100" dist="139700" dir="2700000" algn="tl" rotWithShape="0">
              <a:srgbClr val="333333">
                <a:alpha val="65000"/>
              </a:srgbClr>
            </a:outerShdw>
          </a:effectLst>
        </p:spPr>
      </p:pic>
      <p:grpSp>
        <p:nvGrpSpPr>
          <p:cNvPr id="20" name="组合 70"/>
          <p:cNvGrpSpPr/>
          <p:nvPr/>
        </p:nvGrpSpPr>
        <p:grpSpPr>
          <a:xfrm>
            <a:off x="2865436" y="4368937"/>
            <a:ext cx="4537762" cy="481102"/>
            <a:chOff x="2558627" y="1210432"/>
            <a:chExt cx="4537762" cy="481102"/>
          </a:xfrm>
        </p:grpSpPr>
        <p:sp>
          <p:nvSpPr>
            <p:cNvPr id="21" name="Rectangle 4"/>
            <p:cNvSpPr>
              <a:spLocks noChangeArrowheads="1"/>
            </p:cNvSpPr>
            <p:nvPr/>
          </p:nvSpPr>
          <p:spPr bwMode="auto">
            <a:xfrm>
              <a:off x="3134691" y="1210432"/>
              <a:ext cx="3048200"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latinLnBrk="1" hangingPunct="0">
                <a:defRPr/>
              </a:pPr>
              <a:r>
                <a:rPr kumimoji="1" lang="zh-CN" altLang="en-US" sz="2000" dirty="0">
                  <a:latin typeface="微软雅黑"/>
                  <a:ea typeface="微软雅黑"/>
                </a:rPr>
                <a:t>  坐位体前屈训练方法</a:t>
              </a:r>
              <a:endParaRPr kumimoji="1" lang="en-US" altLang="ko-KR" sz="2000" dirty="0">
                <a:latin typeface="微软雅黑"/>
                <a:ea typeface="微软雅黑"/>
              </a:endParaRPr>
            </a:p>
          </p:txBody>
        </p:sp>
        <p:sp>
          <p:nvSpPr>
            <p:cNvPr id="23" name="AutoShape 11"/>
            <p:cNvSpPr>
              <a:spLocks noChangeArrowheads="1"/>
            </p:cNvSpPr>
            <p:nvPr/>
          </p:nvSpPr>
          <p:spPr bwMode="gray">
            <a:xfrm>
              <a:off x="3206699" y="1210432"/>
              <a:ext cx="3889690" cy="408077"/>
            </a:xfrm>
            <a:prstGeom prst="roundRect">
              <a:avLst>
                <a:gd name="adj" fmla="val 16667"/>
              </a:avLst>
            </a:prstGeom>
            <a:noFill/>
            <a:ln w="38100">
              <a:noFill/>
              <a:round/>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atinLnBrk="1"/>
              <a:endParaRPr kumimoji="1" lang="ko-KR" altLang="en-US" sz="2000" dirty="0">
                <a:latin typeface="微软雅黑"/>
                <a:ea typeface="微软雅黑"/>
              </a:endParaRPr>
            </a:p>
          </p:txBody>
        </p:sp>
        <p:sp>
          <p:nvSpPr>
            <p:cNvPr id="24" name="Rectangle 3"/>
            <p:cNvSpPr>
              <a:spLocks noChangeArrowheads="1"/>
            </p:cNvSpPr>
            <p:nvPr/>
          </p:nvSpPr>
          <p:spPr bwMode="auto">
            <a:xfrm>
              <a:off x="2558627" y="1210432"/>
              <a:ext cx="565150" cy="479514"/>
            </a:xfrm>
            <a:prstGeom prst="rect">
              <a:avLst/>
            </a:prstGeom>
            <a:solidFill>
              <a:srgbClr val="2A5380"/>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fontAlgn="t" hangingPunct="0">
                <a:defRPr/>
              </a:pPr>
              <a:r>
                <a:rPr kumimoji="1"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三</a:t>
              </a:r>
              <a:endParaRPr kumimoji="1"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grpSp>
        <p:nvGrpSpPr>
          <p:cNvPr id="25" name="组合 24">
            <a:extLst>
              <a:ext uri="{FF2B5EF4-FFF2-40B4-BE49-F238E27FC236}">
                <a16:creationId xmlns:a16="http://schemas.microsoft.com/office/drawing/2014/main" id="{D0B0A8D0-5BB3-824B-B05C-192D5D697420}"/>
              </a:ext>
            </a:extLst>
          </p:cNvPr>
          <p:cNvGrpSpPr/>
          <p:nvPr/>
        </p:nvGrpSpPr>
        <p:grpSpPr>
          <a:xfrm>
            <a:off x="2865436" y="5580574"/>
            <a:ext cx="4342015" cy="531287"/>
            <a:chOff x="2578090" y="1233386"/>
            <a:chExt cx="4565679" cy="481102"/>
          </a:xfrm>
        </p:grpSpPr>
        <p:sp>
          <p:nvSpPr>
            <p:cNvPr id="26" name="Rectangle 4">
              <a:extLst>
                <a:ext uri="{FF2B5EF4-FFF2-40B4-BE49-F238E27FC236}">
                  <a16:creationId xmlns:a16="http://schemas.microsoft.com/office/drawing/2014/main" id="{BC898E66-B1F7-4841-A19D-233D2C675544}"/>
                </a:ext>
              </a:extLst>
            </p:cNvPr>
            <p:cNvSpPr>
              <a:spLocks noChangeArrowheads="1"/>
            </p:cNvSpPr>
            <p:nvPr/>
          </p:nvSpPr>
          <p:spPr bwMode="auto">
            <a:xfrm>
              <a:off x="3168534" y="1233386"/>
              <a:ext cx="2460095"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endParaRPr lang="en-US" altLang="ko-KR" sz="1600" dirty="0">
                <a:effectLst>
                  <a:outerShdw blurRad="38100" dist="38100" dir="2700000" algn="tl">
                    <a:srgbClr val="FFFFFF"/>
                  </a:outerShdw>
                </a:effectLst>
                <a:latin typeface="+mn-ea"/>
                <a:ea typeface="+mn-ea"/>
              </a:endParaRPr>
            </a:p>
          </p:txBody>
        </p:sp>
        <p:sp>
          <p:nvSpPr>
            <p:cNvPr id="27" name="AutoShape 11">
              <a:extLst>
                <a:ext uri="{FF2B5EF4-FFF2-40B4-BE49-F238E27FC236}">
                  <a16:creationId xmlns:a16="http://schemas.microsoft.com/office/drawing/2014/main" id="{93A3C987-FCEE-DE49-9606-7E791F526F71}"/>
                </a:ext>
              </a:extLst>
            </p:cNvPr>
            <p:cNvSpPr>
              <a:spLocks noChangeArrowheads="1"/>
            </p:cNvSpPr>
            <p:nvPr/>
          </p:nvSpPr>
          <p:spPr bwMode="gray">
            <a:xfrm>
              <a:off x="3254079" y="1306411"/>
              <a:ext cx="3889690" cy="408077"/>
            </a:xfrm>
            <a:prstGeom prst="roundRect">
              <a:avLst>
                <a:gd name="adj" fmla="val 16667"/>
              </a:avLst>
            </a:prstGeom>
            <a:noFill/>
            <a:ln w="38100">
              <a:noFill/>
              <a:round/>
              <a:headEnd/>
              <a:tailEnd/>
            </a:ln>
          </p:spPr>
          <p:txBody>
            <a:bodyPr wrap="none"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latinLnBrk="1"/>
              <a:r>
                <a:rPr kumimoji="1" lang="zh-CN" altLang="en-US" dirty="0">
                  <a:latin typeface="微软雅黑"/>
                  <a:ea typeface="微软雅黑"/>
                </a:rPr>
                <a:t>   </a:t>
              </a:r>
              <a:r>
                <a:rPr kumimoji="1" lang="zh-CN" altLang="en-US" sz="2000" dirty="0">
                  <a:latin typeface="微软雅黑"/>
                  <a:ea typeface="微软雅黑"/>
                </a:rPr>
                <a:t>考前准备活动</a:t>
              </a:r>
              <a:endParaRPr kumimoji="1" lang="ko-KR" altLang="en-US" sz="2000" dirty="0">
                <a:latin typeface="微软雅黑"/>
                <a:ea typeface="微软雅黑"/>
              </a:endParaRPr>
            </a:p>
          </p:txBody>
        </p:sp>
        <p:sp>
          <p:nvSpPr>
            <p:cNvPr id="28" name="Rectangle 3">
              <a:extLst>
                <a:ext uri="{FF2B5EF4-FFF2-40B4-BE49-F238E27FC236}">
                  <a16:creationId xmlns:a16="http://schemas.microsoft.com/office/drawing/2014/main" id="{790F4C6A-3962-B94D-9E66-6B977CFA2E77}"/>
                </a:ext>
              </a:extLst>
            </p:cNvPr>
            <p:cNvSpPr>
              <a:spLocks noChangeArrowheads="1"/>
            </p:cNvSpPr>
            <p:nvPr/>
          </p:nvSpPr>
          <p:spPr bwMode="auto">
            <a:xfrm>
              <a:off x="2578090" y="1234974"/>
              <a:ext cx="565150" cy="479514"/>
            </a:xfrm>
            <a:prstGeom prst="rect">
              <a:avLst/>
            </a:prstGeom>
            <a:solidFill>
              <a:srgbClr val="2A5380"/>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eaLnBrk="0" fontAlgn="t" hangingPunct="0">
                <a:defRPr/>
              </a:pPr>
              <a:r>
                <a:rPr kumimoji="1" lang="zh-CN" altLang="en-US" b="1" dirty="0">
                  <a:solidFill>
                    <a:schemeClr val="bg1"/>
                  </a:solidFill>
                  <a:effectLst>
                    <a:outerShdw blurRad="38100" dist="38100" dir="2700000" algn="tl">
                      <a:srgbClr val="000000"/>
                    </a:outerShdw>
                  </a:effectLst>
                  <a:latin typeface="微软雅黑" pitchFamily="34" charset="-122"/>
                  <a:ea typeface="微软雅黑" pitchFamily="34" charset="-122"/>
                </a:rPr>
                <a:t>四</a:t>
              </a:r>
              <a:endParaRPr kumimoji="1" lang="en-US" altLang="ko-KR" b="1" dirty="0">
                <a:solidFill>
                  <a:schemeClr val="bg1"/>
                </a:solidFill>
                <a:effectLst>
                  <a:outerShdw blurRad="38100" dist="38100" dir="2700000" algn="tl">
                    <a:srgbClr val="000000"/>
                  </a:outerShdw>
                </a:effectLst>
                <a:latin typeface="微软雅黑" pitchFamily="34" charset="-122"/>
                <a:ea typeface="微软雅黑" pitchFamily="34" charset="-122"/>
              </a:endParaRPr>
            </a:p>
          </p:txBody>
        </p:sp>
      </p:grpSp>
    </p:spTree>
    <p:extLst>
      <p:ext uri="{BB962C8B-B14F-4D97-AF65-F5344CB8AC3E}">
        <p14:creationId xmlns:p14="http://schemas.microsoft.com/office/powerpoint/2010/main" val="1184105284"/>
      </p:ext>
    </p:extLst>
  </p:cSld>
  <p:clrMapOvr>
    <a:masterClrMapping/>
  </p:clrMapOvr>
  <p:transition advTm="194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20</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（二）腘绳肌</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596658" y="4397771"/>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733800" y="2306366"/>
            <a:ext cx="4445000" cy="2769210"/>
          </a:xfrm>
          <a:prstGeom prst="rect">
            <a:avLst/>
          </a:prstGeom>
          <a:noFill/>
        </p:spPr>
        <p:txBody>
          <a:bodyPr wrap="none" rtlCol="0">
            <a:noAutofit/>
          </a:bodyPr>
          <a:lstStyle/>
          <a:p>
            <a:pPr lvl="0" eaLnBrk="0" hangingPunct="0">
              <a:lnSpc>
                <a:spcPct val="150000"/>
              </a:lnSpc>
            </a:pPr>
            <a:r>
              <a:rPr lang="zh-CN" altLang="en-US" sz="1800" b="1" dirty="0">
                <a:solidFill>
                  <a:schemeClr val="tx1"/>
                </a:solidFill>
                <a:latin typeface="+mj-ea"/>
                <a:ea typeface="+mj-ea"/>
                <a:cs typeface="宋体" panose="02010600030101010101" pitchFamily="2" charset="-122"/>
              </a:rPr>
              <a:t>脊柱前屈式</a:t>
            </a:r>
            <a:endParaRPr lang="en-US" altLang="zh-CN" sz="1800" b="1" dirty="0">
              <a:solidFill>
                <a:schemeClr val="tx1"/>
              </a:solidFill>
              <a:latin typeface="+mj-ea"/>
              <a:ea typeface="+mj-ea"/>
              <a:cs typeface="宋体" panose="02010600030101010101" pitchFamily="2" charset="-122"/>
            </a:endParaRPr>
          </a:p>
          <a:p>
            <a:pPr lvl="0" eaLnBrk="0" hangingPunct="0">
              <a:lnSpc>
                <a:spcPct val="150000"/>
              </a:lnSpc>
            </a:pPr>
            <a:r>
              <a:rPr lang="en-US" altLang="zh-CN" sz="1600" b="1" dirty="0">
                <a:solidFill>
                  <a:schemeClr val="tx1"/>
                </a:solidFill>
                <a:latin typeface="+mj-ea"/>
                <a:ea typeface="+mj-ea"/>
                <a:cs typeface="宋体" panose="02010600030101010101" pitchFamily="2" charset="-122"/>
              </a:rPr>
              <a:t>     </a:t>
            </a:r>
            <a:r>
              <a:rPr lang="zh-CN" altLang="en-US" sz="1800" dirty="0">
                <a:solidFill>
                  <a:schemeClr val="tx1"/>
                </a:solidFill>
                <a:latin typeface="+mj-ea"/>
                <a:ea typeface="+mj-ea"/>
                <a:cs typeface="宋体" panose="02010600030101010101" pitchFamily="2" charset="-122"/>
              </a:rPr>
              <a:t>为使腹肌</a:t>
            </a:r>
            <a:r>
              <a:rPr lang="zh-CN" altLang="zh-CN" sz="1800" dirty="0">
                <a:solidFill>
                  <a:schemeClr val="tx1"/>
                </a:solidFill>
                <a:latin typeface="+mj-ea"/>
                <a:ea typeface="+mj-ea"/>
                <a:cs typeface="宋体" panose="02010600030101010101" pitchFamily="2" charset="-122"/>
              </a:rPr>
              <a:t>更贴近</a:t>
            </a:r>
            <a:r>
              <a:rPr lang="zh-CN" altLang="en-US" sz="1800" dirty="0">
                <a:solidFill>
                  <a:schemeClr val="tx1"/>
                </a:solidFill>
                <a:latin typeface="+mj-ea"/>
                <a:ea typeface="+mj-ea"/>
                <a:cs typeface="宋体" panose="02010600030101010101" pitchFamily="2" charset="-122"/>
              </a:rPr>
              <a:t>大腿</a:t>
            </a:r>
            <a:r>
              <a:rPr lang="zh-CN" altLang="zh-CN" sz="1800" dirty="0">
                <a:solidFill>
                  <a:schemeClr val="tx1"/>
                </a:solidFill>
                <a:latin typeface="+mj-ea"/>
                <a:ea typeface="+mj-ea"/>
                <a:cs typeface="宋体" panose="02010600030101010101" pitchFamily="2" charset="-122"/>
              </a:rPr>
              <a:t>，</a:t>
            </a:r>
            <a:r>
              <a:rPr lang="zh-CN" altLang="en-US" sz="1800" dirty="0">
                <a:solidFill>
                  <a:schemeClr val="tx1"/>
                </a:solidFill>
                <a:latin typeface="+mj-ea"/>
                <a:ea typeface="+mj-ea"/>
                <a:cs typeface="宋体" panose="02010600030101010101" pitchFamily="2" charset="-122"/>
              </a:rPr>
              <a:t>学生会</a:t>
            </a:r>
            <a:r>
              <a:rPr lang="zh-CN" altLang="zh-CN" sz="1800" dirty="0">
                <a:solidFill>
                  <a:schemeClr val="tx1"/>
                </a:solidFill>
                <a:latin typeface="+mj-ea"/>
                <a:ea typeface="+mj-ea"/>
                <a:cs typeface="宋体" panose="02010600030101010101" pitchFamily="2" charset="-122"/>
              </a:rPr>
              <a:t>让腿拼命的</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zh-CN" sz="1800" dirty="0">
                <a:solidFill>
                  <a:schemeClr val="tx1"/>
                </a:solidFill>
                <a:latin typeface="+mj-ea"/>
                <a:ea typeface="+mj-ea"/>
                <a:cs typeface="宋体" panose="02010600030101010101" pitchFamily="2" charset="-122"/>
              </a:rPr>
              <a:t>向后推，导致膝超伸，产生微微疼痛感。</a:t>
            </a:r>
            <a:endParaRPr lang="zh-CN"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      为</a:t>
            </a:r>
            <a:r>
              <a:rPr lang="zh-CN" altLang="zh-CN" sz="1800" dirty="0">
                <a:solidFill>
                  <a:schemeClr val="tx1"/>
                </a:solidFill>
                <a:latin typeface="+mj-ea"/>
                <a:ea typeface="+mj-ea"/>
                <a:cs typeface="宋体" panose="02010600030101010101" pitchFamily="2" charset="-122"/>
              </a:rPr>
              <a:t>避免</a:t>
            </a:r>
            <a:r>
              <a:rPr lang="zh-CN" altLang="en-US" sz="1800" dirty="0">
                <a:solidFill>
                  <a:schemeClr val="tx1"/>
                </a:solidFill>
                <a:latin typeface="+mj-ea"/>
                <a:ea typeface="+mj-ea"/>
                <a:cs typeface="宋体" panose="02010600030101010101" pitchFamily="2" charset="-122"/>
              </a:rPr>
              <a:t>可</a:t>
            </a:r>
            <a:r>
              <a:rPr lang="zh-CN" altLang="zh-CN" sz="1800" dirty="0">
                <a:solidFill>
                  <a:schemeClr val="tx1"/>
                </a:solidFill>
                <a:latin typeface="+mj-ea"/>
                <a:ea typeface="+mj-ea"/>
                <a:cs typeface="宋体" panose="02010600030101010101" pitchFamily="2" charset="-122"/>
              </a:rPr>
              <a:t>把力量集中在膝盖后侧，小腿向</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前推，大腿向后推，在正确拉伸脊柱下</a:t>
            </a:r>
            <a:r>
              <a:rPr lang="zh-CN" altLang="en-US" sz="1800" dirty="0">
                <a:solidFill>
                  <a:schemeClr val="tx1"/>
                </a:solidFill>
                <a:latin typeface="+mj-ea"/>
                <a:ea typeface="+mj-ea"/>
                <a:cs typeface="宋体" panose="02010600030101010101" pitchFamily="2" charset="-122"/>
              </a:rPr>
              <a:t>。</a:t>
            </a:r>
            <a:r>
              <a:rPr lang="zh-CN" altLang="zh-CN" sz="1800" dirty="0">
                <a:solidFill>
                  <a:schemeClr val="tx1"/>
                </a:solidFill>
                <a:latin typeface="+mj-ea"/>
                <a:ea typeface="+mj-ea"/>
                <a:cs typeface="宋体" panose="02010600030101010101" pitchFamily="2" charset="-122"/>
              </a:rPr>
              <a:t>微屈</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膝时，腘绳肌是收缩的，可以有效激活大腿肌</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肉力量，让紧绷的腘绳肌也得到放松</a:t>
            </a:r>
            <a:r>
              <a:rPr lang="zh-CN" altLang="en-US" sz="1800" dirty="0">
                <a:solidFill>
                  <a:schemeClr val="tx1"/>
                </a:solidFill>
                <a:latin typeface="+mj-ea"/>
                <a:ea typeface="+mj-ea"/>
                <a:cs typeface="宋体" panose="02010600030101010101" pitchFamily="2" charset="-122"/>
              </a:rPr>
              <a:t>。</a:t>
            </a:r>
            <a:endParaRPr lang="zh-CN" altLang="zh-CN" sz="1800" dirty="0">
              <a:solidFill>
                <a:schemeClr val="tx1"/>
              </a:solidFill>
              <a:latin typeface="+mj-ea"/>
              <a:ea typeface="+mj-ea"/>
              <a:cs typeface="宋体" panose="02010600030101010101" pitchFamily="2" charset="-122"/>
            </a:endParaRPr>
          </a:p>
        </p:txBody>
      </p:sp>
      <p:pic>
        <p:nvPicPr>
          <p:cNvPr id="8" name="图片 7">
            <a:extLst>
              <a:ext uri="{FF2B5EF4-FFF2-40B4-BE49-F238E27FC236}">
                <a16:creationId xmlns:a16="http://schemas.microsoft.com/office/drawing/2014/main" id="{EBC50F98-D4F8-1E41-A6D4-FF59B31D7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217" y="2340316"/>
            <a:ext cx="2653216" cy="2783406"/>
          </a:xfrm>
          <a:prstGeom prst="rect">
            <a:avLst/>
          </a:prstGeom>
          <a:ln>
            <a:solidFill>
              <a:schemeClr val="bg2">
                <a:lumMod val="50000"/>
              </a:schemeClr>
            </a:solidFill>
          </a:ln>
          <a:effectLst>
            <a:outerShdw blurRad="292100" dist="139700" dir="2700000" algn="tl" rotWithShape="0">
              <a:srgbClr val="333333">
                <a:alpha val="65000"/>
              </a:srgbClr>
            </a:outerShdw>
          </a:effectLst>
        </p:spPr>
      </p:pic>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ustDataLst>
      <p:tags r:id="rId1"/>
    </p:custDataLst>
    <p:extLst>
      <p:ext uri="{BB962C8B-B14F-4D97-AF65-F5344CB8AC3E}">
        <p14:creationId xmlns:p14="http://schemas.microsoft.com/office/powerpoint/2010/main" val="1770025406"/>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21</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（二）腘绳肌</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267649" y="4635697"/>
            <a:ext cx="7521575" cy="882430"/>
          </a:xfrm>
          <a:prstGeom prst="rect">
            <a:avLst/>
          </a:prstGeom>
          <a:noFill/>
        </p:spPr>
        <p:txBody>
          <a:bodyPr wrap="none" rtlCol="0">
            <a:noAutofit/>
          </a:bodyPr>
          <a:lstStyle/>
          <a:p>
            <a:pPr>
              <a:lnSpc>
                <a:spcPct val="150000"/>
              </a:lnSpc>
            </a:pPr>
            <a:r>
              <a:rPr lang="zh-CN" altLang="en-US" sz="1600" dirty="0">
                <a:latin typeface="+mj-ea"/>
                <a:ea typeface="+mj-ea"/>
              </a:rPr>
              <a:t>                                       </a:t>
            </a:r>
            <a:r>
              <a:rPr lang="zh-CN" altLang="zh-CN" sz="1800" dirty="0">
                <a:solidFill>
                  <a:schemeClr val="tx1"/>
                </a:solidFill>
                <a:latin typeface="+mj-ea"/>
                <a:ea typeface="+mj-ea"/>
                <a:cs typeface="宋体" panose="02010600030101010101" pitchFamily="2" charset="-122"/>
              </a:rPr>
              <a:t>站立前屈时腘绳肌的收缩与拉伸</a:t>
            </a:r>
          </a:p>
          <a:p>
            <a:pPr>
              <a:lnSpc>
                <a:spcPct val="150000"/>
              </a:lnSpc>
            </a:pPr>
            <a:r>
              <a:rPr lang="zh-CN" altLang="en-US"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慢慢练习达到不拱背，不超膝时，腘绳肌也得到</a:t>
            </a:r>
            <a:r>
              <a:rPr lang="zh-CN" altLang="en-US" sz="1800" dirty="0">
                <a:solidFill>
                  <a:schemeClr val="tx1"/>
                </a:solidFill>
                <a:latin typeface="+mj-ea"/>
                <a:ea typeface="+mj-ea"/>
                <a:cs typeface="宋体" panose="02010600030101010101" pitchFamily="2" charset="-122"/>
              </a:rPr>
              <a:t>更好的</a:t>
            </a:r>
            <a:r>
              <a:rPr lang="zh-CN" altLang="zh-CN" sz="1800" dirty="0">
                <a:solidFill>
                  <a:schemeClr val="tx1"/>
                </a:solidFill>
                <a:latin typeface="+mj-ea"/>
                <a:ea typeface="+mj-ea"/>
                <a:cs typeface="宋体" panose="02010600030101010101" pitchFamily="2" charset="-122"/>
              </a:rPr>
              <a:t>拉伸</a:t>
            </a:r>
            <a:r>
              <a:rPr lang="zh-CN" altLang="en-US" sz="1800" dirty="0">
                <a:solidFill>
                  <a:schemeClr val="tx1"/>
                </a:solidFill>
                <a:latin typeface="+mj-ea"/>
                <a:ea typeface="+mj-ea"/>
                <a:cs typeface="宋体" panose="02010600030101010101" pitchFamily="2" charset="-122"/>
              </a:rPr>
              <a:t>。</a:t>
            </a:r>
            <a:r>
              <a:rPr lang="zh-CN" altLang="zh-CN" sz="1800" dirty="0">
                <a:solidFill>
                  <a:schemeClr val="tx1"/>
                </a:solidFill>
                <a:latin typeface="+mj-ea"/>
                <a:ea typeface="+mj-ea"/>
                <a:cs typeface="宋体" panose="02010600030101010101" pitchFamily="2" charset="-122"/>
              </a:rPr>
              <a:t> </a:t>
            </a:r>
            <a:endParaRPr lang="en-US" altLang="zh-CN" sz="1800" dirty="0">
              <a:solidFill>
                <a:schemeClr val="tx1"/>
              </a:solidFill>
              <a:latin typeface="+mj-ea"/>
              <a:ea typeface="+mj-ea"/>
              <a:cs typeface="宋体" panose="02010600030101010101" pitchFamily="2" charset="-122"/>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00907F10-011D-574F-94D0-B08C08609E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425" y="1805433"/>
            <a:ext cx="6674799" cy="2648012"/>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944070793"/>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22</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（三）髋关节前屈</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866488" y="4741615"/>
            <a:ext cx="7236691" cy="731399"/>
          </a:xfrm>
          <a:prstGeom prst="rect">
            <a:avLst/>
          </a:prstGeom>
          <a:noFill/>
        </p:spPr>
        <p:txBody>
          <a:bodyPr wrap="none" rtlCol="0">
            <a:noAutofit/>
          </a:bodyPr>
          <a:lstStyle/>
          <a:p>
            <a:pPr lvl="0" eaLnBrk="0" hangingPunct="0">
              <a:lnSpc>
                <a:spcPct val="150000"/>
              </a:lnSpc>
            </a:pPr>
            <a:r>
              <a:rPr lang="zh-CN" altLang="en-US" sz="1800" dirty="0">
                <a:latin typeface="+mj-ea"/>
                <a:ea typeface="+mj-ea"/>
              </a:rPr>
              <a:t>坐</a:t>
            </a:r>
            <a:r>
              <a:rPr lang="zh-CN" altLang="en-US" sz="1800" dirty="0">
                <a:solidFill>
                  <a:schemeClr val="tx1"/>
                </a:solidFill>
                <a:latin typeface="+mj-ea"/>
                <a:ea typeface="+mj-ea"/>
              </a:rPr>
              <a:t>在瑜伽砖或者叠起来的毯子上，把坐骨垫高，让骨盆尽量保持前倾。</a:t>
            </a:r>
            <a:endParaRPr lang="zh-CN" altLang="zh-CN" sz="1800" dirty="0">
              <a:solidFill>
                <a:schemeClr val="tx1"/>
              </a:solidFill>
              <a:latin typeface="+mj-ea"/>
              <a:ea typeface="+mj-ea"/>
              <a:cs typeface="宋体" panose="02010600030101010101" pitchFamily="2" charset="-122"/>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22" name="图片 21">
            <a:extLst>
              <a:ext uri="{FF2B5EF4-FFF2-40B4-BE49-F238E27FC236}">
                <a16:creationId xmlns:a16="http://schemas.microsoft.com/office/drawing/2014/main" id="{E9FBCFD5-1BF2-CF4E-A4BE-CD3FBC2748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3056" y="2010243"/>
            <a:ext cx="6583958" cy="2566936"/>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816941672"/>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23</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（三）髋关节前屈</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345349" y="2240898"/>
            <a:ext cx="4884884" cy="2974529"/>
          </a:xfrm>
          <a:prstGeom prst="rect">
            <a:avLst/>
          </a:prstGeom>
          <a:noFill/>
        </p:spPr>
        <p:txBody>
          <a:bodyPr wrap="none" rtlCol="0">
            <a:noAutofit/>
          </a:bodyPr>
          <a:lstStyle/>
          <a:p>
            <a:pPr lvl="0" eaLnBrk="0" hangingPunct="0">
              <a:lnSpc>
                <a:spcPct val="150000"/>
              </a:lnSpc>
            </a:pPr>
            <a:r>
              <a:rPr lang="zh-CN" altLang="en-US" sz="1800" dirty="0">
                <a:latin typeface="+mj-ea"/>
                <a:ea typeface="+mj-ea"/>
              </a:rPr>
              <a:t>      </a:t>
            </a:r>
            <a:r>
              <a:rPr lang="zh-CN" altLang="en-US" sz="1800" dirty="0">
                <a:solidFill>
                  <a:schemeClr val="tx1"/>
                </a:solidFill>
                <a:latin typeface="+mj-ea"/>
                <a:ea typeface="+mj-ea"/>
              </a:rPr>
              <a:t>可以不用进入太深的前屈，只是在比较放</a:t>
            </a:r>
            <a:endParaRPr lang="en-US"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rPr>
              <a:t>松的程度，比如前面放一把折叠椅子，把前臂</a:t>
            </a:r>
            <a:endParaRPr lang="en-US"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rPr>
              <a:t>搭在椅子座上腿从下面穿过去，手臂和头放在</a:t>
            </a:r>
            <a:endParaRPr lang="en-US"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rPr>
              <a:t>椅子座上放松地在前屈停留，而不是强迫身体</a:t>
            </a:r>
            <a:endParaRPr lang="en-US"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rPr>
              <a:t>继续前屈。</a:t>
            </a:r>
            <a:br>
              <a:rPr lang="zh-CN" altLang="en-US" sz="1800" dirty="0">
                <a:solidFill>
                  <a:schemeClr val="tx1"/>
                </a:solidFill>
                <a:latin typeface="+mj-ea"/>
                <a:ea typeface="+mj-ea"/>
              </a:rPr>
            </a:br>
            <a:r>
              <a:rPr lang="zh-CN" altLang="en-US" sz="1800" dirty="0">
                <a:solidFill>
                  <a:schemeClr val="tx1"/>
                </a:solidFill>
                <a:latin typeface="+mj-ea"/>
                <a:ea typeface="+mj-ea"/>
              </a:rPr>
              <a:t>      或者，可以弯屈膝盖，给腘绳肌为骨盆带</a:t>
            </a:r>
            <a:endParaRPr lang="en-US" altLang="zh-CN" sz="1800" dirty="0">
              <a:solidFill>
                <a:schemeClr val="tx1"/>
              </a:solidFill>
              <a:latin typeface="+mj-ea"/>
              <a:ea typeface="+mj-ea"/>
            </a:endParaRPr>
          </a:p>
          <a:p>
            <a:pPr lvl="0" eaLnBrk="0" hangingPunct="0">
              <a:lnSpc>
                <a:spcPct val="150000"/>
              </a:lnSpc>
            </a:pPr>
            <a:r>
              <a:rPr lang="zh-CN" altLang="en-US" sz="1800" dirty="0">
                <a:solidFill>
                  <a:schemeClr val="tx1"/>
                </a:solidFill>
                <a:latin typeface="+mj-ea"/>
                <a:ea typeface="+mj-ea"/>
              </a:rPr>
              <a:t>来的压力松闸。</a:t>
            </a:r>
            <a:br>
              <a:rPr lang="zh-CN" altLang="en-US" sz="1800" dirty="0">
                <a:latin typeface="+mj-ea"/>
                <a:ea typeface="+mj-ea"/>
              </a:rPr>
            </a:br>
            <a:endParaRPr lang="zh-CN" altLang="zh-CN" sz="1800" dirty="0">
              <a:latin typeface="+mj-ea"/>
              <a:ea typeface="+mj-ea"/>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E950E165-BACE-344B-B718-CD9FEFCA3D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149" y="2300235"/>
            <a:ext cx="2653200" cy="2854129"/>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310117483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24</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（四）外旋肌群</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686175" y="2061772"/>
            <a:ext cx="4794837" cy="3465189"/>
          </a:xfrm>
          <a:prstGeom prst="rect">
            <a:avLst/>
          </a:prstGeom>
          <a:noFill/>
        </p:spPr>
        <p:txBody>
          <a:bodyPr wrap="none" rtlCol="0">
            <a:noAutofit/>
          </a:bodyPr>
          <a:lstStyle/>
          <a:p>
            <a:pPr lvl="0" eaLnBrk="0" hangingPunct="0">
              <a:lnSpc>
                <a:spcPct val="150000"/>
              </a:lnSpc>
            </a:pPr>
            <a:r>
              <a:rPr lang="zh-CN" altLang="en-US" sz="1800" b="1" dirty="0">
                <a:solidFill>
                  <a:schemeClr val="tx1"/>
                </a:solidFill>
                <a:latin typeface="+mj-ea"/>
                <a:ea typeface="+mj-ea"/>
                <a:cs typeface="宋体" panose="02010600030101010101" pitchFamily="2" charset="-122"/>
              </a:rPr>
              <a:t>仰卧扭转</a:t>
            </a:r>
            <a:endParaRPr lang="en-US" altLang="zh-CN" sz="1800" b="1"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      仰卧，弯屈膝盖，把脚掌平放在地板上。</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呼气时把膝盖抬向胸口，注意腰部稳贴在地</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板上。并膝，一起向左侧放下，与身体呈</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en-US" altLang="zh-CN" sz="1800" dirty="0">
                <a:solidFill>
                  <a:schemeClr val="tx1"/>
                </a:solidFill>
                <a:latin typeface="+mj-ea"/>
                <a:ea typeface="+mj-ea"/>
                <a:cs typeface="宋体" panose="02010600030101010101" pitchFamily="2" charset="-122"/>
              </a:rPr>
              <a:t>90</a:t>
            </a:r>
            <a:r>
              <a:rPr lang="zh-CN" altLang="en-US" sz="1800" dirty="0">
                <a:solidFill>
                  <a:schemeClr val="tx1"/>
                </a:solidFill>
                <a:latin typeface="+mj-ea"/>
                <a:ea typeface="+mj-ea"/>
                <a:cs typeface="宋体" panose="02010600030101010101" pitchFamily="2" charset="-122"/>
              </a:rPr>
              <a:t>度。感受臀部外侧的拉伸，特别是右侧，</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保持</a:t>
            </a:r>
            <a:r>
              <a:rPr lang="en-US" altLang="zh-CN" sz="1800" dirty="0">
                <a:solidFill>
                  <a:schemeClr val="tx1"/>
                </a:solidFill>
                <a:latin typeface="+mj-ea"/>
                <a:ea typeface="+mj-ea"/>
                <a:cs typeface="宋体" panose="02010600030101010101" pitchFamily="2" charset="-122"/>
              </a:rPr>
              <a:t>15-30</a:t>
            </a:r>
            <a:r>
              <a:rPr lang="zh-CN" altLang="en-US" sz="1800" dirty="0">
                <a:solidFill>
                  <a:schemeClr val="tx1"/>
                </a:solidFill>
                <a:latin typeface="+mj-ea"/>
                <a:ea typeface="+mj-ea"/>
                <a:cs typeface="宋体" panose="02010600030101010101" pitchFamily="2" charset="-122"/>
              </a:rPr>
              <a:t>秒，然后换另一侧。</a:t>
            </a:r>
            <a:endParaRPr lang="zh-CN" altLang="zh-CN" sz="1800" dirty="0">
              <a:solidFill>
                <a:schemeClr val="tx1"/>
              </a:solidFill>
              <a:latin typeface="+mj-ea"/>
              <a:ea typeface="+mj-ea"/>
              <a:cs typeface="宋体" panose="02010600030101010101" pitchFamily="2" charset="-122"/>
            </a:endParaRPr>
          </a:p>
        </p:txBody>
      </p:sp>
      <p:pic>
        <p:nvPicPr>
          <p:cNvPr id="8" name="图片 7">
            <a:extLst>
              <a:ext uri="{FF2B5EF4-FFF2-40B4-BE49-F238E27FC236}">
                <a16:creationId xmlns:a16="http://schemas.microsoft.com/office/drawing/2014/main" id="{EBC50F98-D4F8-1E41-A6D4-FF59B31D70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2217" y="2340316"/>
            <a:ext cx="2653216" cy="2783406"/>
          </a:xfrm>
          <a:prstGeom prst="rect">
            <a:avLst/>
          </a:prstGeom>
        </p:spPr>
      </p:pic>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DD2C069D-CA14-C043-9F09-E18BF8588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574" y="2340316"/>
            <a:ext cx="2653216" cy="2823487"/>
          </a:xfrm>
          <a:prstGeom prst="rect">
            <a:avLst/>
          </a:prstGeom>
          <a:ln>
            <a:solidFill>
              <a:schemeClr val="bg2">
                <a:lumMod val="50000"/>
              </a:schemeClr>
            </a:solidFill>
          </a:ln>
          <a:effectLst>
            <a:outerShdw blurRad="292100" dist="139700" dir="2700000" algn="tl" rotWithShape="0">
              <a:srgbClr val="333333">
                <a:alpha val="65000"/>
              </a:srgbClr>
            </a:outerShdw>
          </a:effectLst>
        </p:spPr>
      </p:pic>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4469470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25</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（四）外旋肌群</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534404" y="1987062"/>
            <a:ext cx="4728407" cy="3447764"/>
          </a:xfrm>
          <a:prstGeom prst="rect">
            <a:avLst/>
          </a:prstGeom>
          <a:noFill/>
        </p:spPr>
        <p:txBody>
          <a:bodyPr wrap="none" rtlCol="0">
            <a:noAutofit/>
          </a:bodyPr>
          <a:lstStyle/>
          <a:p>
            <a:pPr lvl="0" eaLnBrk="0" hangingPunct="0">
              <a:lnSpc>
                <a:spcPct val="150000"/>
              </a:lnSpc>
            </a:pPr>
            <a:r>
              <a:rPr lang="zh-CN" altLang="en-US" sz="1800" b="1" dirty="0">
                <a:solidFill>
                  <a:schemeClr val="tx1"/>
                </a:solidFill>
                <a:latin typeface="+mj-ea"/>
                <a:ea typeface="+mj-ea"/>
                <a:cs typeface="宋体" panose="02010600030101010101" pitchFamily="2" charset="-122"/>
              </a:rPr>
              <a:t>站立鸽子腿</a:t>
            </a:r>
            <a:endParaRPr lang="en-US" altLang="zh-CN" sz="1800" b="1"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      与腰同高的桌子边缘垫一个毯子，屈左腿</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放毯子上，小腿和桌子边缘平行，感受左侧臀</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部和大腿外侧的拉伸。如果没有感觉，呼气加</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身体前屈，腿部动作保持不变。你还可以通过</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让支撑腿距离靠近或者远离桌子来调节拉伸的</a:t>
            </a:r>
            <a:endParaRPr lang="en-US" altLang="zh-CN" sz="1800" dirty="0">
              <a:solidFill>
                <a:schemeClr val="tx1"/>
              </a:solidFill>
              <a:latin typeface="+mj-ea"/>
              <a:ea typeface="+mj-ea"/>
              <a:cs typeface="宋体" panose="02010600030101010101" pitchFamily="2" charset="-122"/>
            </a:endParaRPr>
          </a:p>
          <a:p>
            <a:pPr lvl="0" eaLnBrk="0" hangingPunct="0">
              <a:lnSpc>
                <a:spcPct val="150000"/>
              </a:lnSpc>
            </a:pPr>
            <a:r>
              <a:rPr lang="zh-CN" altLang="en-US" sz="1800" dirty="0">
                <a:solidFill>
                  <a:schemeClr val="tx1"/>
                </a:solidFill>
                <a:latin typeface="+mj-ea"/>
                <a:ea typeface="+mj-ea"/>
                <a:cs typeface="宋体" panose="02010600030101010101" pitchFamily="2" charset="-122"/>
              </a:rPr>
              <a:t>强度。一侧保持</a:t>
            </a:r>
            <a:r>
              <a:rPr lang="en-US" altLang="zh-CN" sz="1800" dirty="0">
                <a:solidFill>
                  <a:schemeClr val="tx1"/>
                </a:solidFill>
                <a:latin typeface="+mj-ea"/>
                <a:ea typeface="+mj-ea"/>
                <a:cs typeface="宋体" panose="02010600030101010101" pitchFamily="2" charset="-122"/>
              </a:rPr>
              <a:t>15-30</a:t>
            </a:r>
            <a:r>
              <a:rPr lang="zh-CN" altLang="en-US" sz="1800" dirty="0">
                <a:solidFill>
                  <a:schemeClr val="tx1"/>
                </a:solidFill>
                <a:latin typeface="+mj-ea"/>
                <a:ea typeface="+mj-ea"/>
                <a:cs typeface="宋体" panose="02010600030101010101" pitchFamily="2" charset="-122"/>
              </a:rPr>
              <a:t>秒，然后换另一侧。</a:t>
            </a:r>
            <a:endParaRPr lang="zh-CN" altLang="en-US" sz="1800" dirty="0">
              <a:solidFill>
                <a:schemeClr val="tx1"/>
              </a:solidFill>
              <a:latin typeface="+mj-ea"/>
              <a:ea typeface="+mj-ea"/>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26D30F09-E23D-8E48-8586-AD5A92575FAB}"/>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2" descr="https://mmbiz.qpic.cn/mmbiz_jpg/tkQAsTrLBCsGvUyr2sxJGTzIIEK7tIIBSgKfqB94VBD4FvIaph1yt4ZLBvsOf7tdyibdDvyGSAMGXicwj4w0BJgg/640?wx_fmt=jpeg&amp;tp=webp&amp;wxfrom=5&amp;wx_lazy=1&amp;wx_co=1">
            <a:extLst>
              <a:ext uri="{FF2B5EF4-FFF2-40B4-BE49-F238E27FC236}">
                <a16:creationId xmlns:a16="http://schemas.microsoft.com/office/drawing/2014/main" id="{F29A9B30-8529-B443-826E-69EAAEFCEECC}"/>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pic>
        <p:nvPicPr>
          <p:cNvPr id="8" name="图片 7">
            <a:extLst>
              <a:ext uri="{FF2B5EF4-FFF2-40B4-BE49-F238E27FC236}">
                <a16:creationId xmlns:a16="http://schemas.microsoft.com/office/drawing/2014/main" id="{BB786A20-3C80-0A45-B898-A0F5AAB124A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3246" y="2280195"/>
            <a:ext cx="2653216" cy="2866276"/>
          </a:xfrm>
          <a:prstGeom prst="rect">
            <a:avLst/>
          </a:prstGeom>
          <a:ln>
            <a:solidFill>
              <a:schemeClr val="bg2">
                <a:lumMod val="50000"/>
              </a:schemeClr>
            </a:solidFill>
          </a:ln>
          <a:effectLst>
            <a:outerShdw blurRad="292100" dist="139700" dir="2700000" algn="tl" rotWithShape="0">
              <a:srgbClr val="333333">
                <a:alpha val="65000"/>
              </a:srgbClr>
            </a:outerShdw>
          </a:effectLst>
        </p:spPr>
      </p:pic>
      <p:sp>
        <p:nvSpPr>
          <p:cNvPr id="9" name="Rectangle 2">
            <a:extLst>
              <a:ext uri="{FF2B5EF4-FFF2-40B4-BE49-F238E27FC236}">
                <a16:creationId xmlns:a16="http://schemas.microsoft.com/office/drawing/2014/main" id="{C742FAB6-5571-F04D-83FE-5BBB579F588E}"/>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9" name="AutoShape 3" descr="https://mmbiz.qpic.cn/mmbiz_jpg/tkQAsTrLBCsGvUyr2sxJGTzIIEK7tIIBNqoEKEI3fstTMfo6sy54rRaDNz1dZUmRlwwiaTXyCQfu5xicHoDkSzXw/640?wx_fmt=jpeg&amp;tp=webp&amp;wxfrom=5&amp;wx_lazy=1&amp;wx_co=1">
            <a:extLst>
              <a:ext uri="{FF2B5EF4-FFF2-40B4-BE49-F238E27FC236}">
                <a16:creationId xmlns:a16="http://schemas.microsoft.com/office/drawing/2014/main" id="{281F9BDB-BEBA-264E-BA4F-E631A6166629}"/>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Tree>
    <p:custDataLst>
      <p:tags r:id="rId1"/>
    </p:custDataLst>
    <p:extLst>
      <p:ext uri="{BB962C8B-B14F-4D97-AF65-F5344CB8AC3E}">
        <p14:creationId xmlns:p14="http://schemas.microsoft.com/office/powerpoint/2010/main" val="268400593"/>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26</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35647" y="986433"/>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9"/>
            <a:ext cx="8136904" cy="4104456"/>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2" name="标题 1"/>
          <p:cNvSpPr>
            <a:spLocks noGrp="1"/>
          </p:cNvSpPr>
          <p:nvPr>
            <p:ph type="title"/>
          </p:nvPr>
        </p:nvSpPr>
        <p:spPr>
          <a:xfrm>
            <a:off x="668410" y="1049730"/>
            <a:ext cx="3816424" cy="641350"/>
          </a:xfrm>
        </p:spPr>
        <p:txBody>
          <a:bodyPr rtlCol="0">
            <a:noAutofit/>
          </a:bodyPr>
          <a:lstStyle/>
          <a:p>
            <a:pPr algn="l" fontAlgn="auto">
              <a:spcAft>
                <a:spcPts val="0"/>
              </a:spcAft>
              <a:defRPr/>
            </a:pPr>
            <a:r>
              <a:rPr lang="zh-CN" altLang="en-US" dirty="0">
                <a:solidFill>
                  <a:schemeClr val="tx1"/>
                </a:solidFill>
              </a:rPr>
              <a:t>（四）外旋肌群</a:t>
            </a:r>
            <a:endParaRPr lang="zh-CN" altLang="en-US" sz="2000" b="1" dirty="0">
              <a:solidFill>
                <a:schemeClr val="bg1"/>
              </a:solidFill>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三、训练方法</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9" name="文本框 18"/>
          <p:cNvSpPr txBox="1"/>
          <p:nvPr/>
        </p:nvSpPr>
        <p:spPr>
          <a:xfrm>
            <a:off x="3590415" y="1970162"/>
            <a:ext cx="4857243" cy="3612763"/>
          </a:xfrm>
          <a:prstGeom prst="rect">
            <a:avLst/>
          </a:prstGeom>
          <a:noFill/>
        </p:spPr>
        <p:txBody>
          <a:bodyPr wrap="none" rtlCol="0">
            <a:noAutofit/>
          </a:bodyPr>
          <a:lstStyle/>
          <a:p>
            <a:pPr eaLnBrk="0" hangingPunct="0">
              <a:lnSpc>
                <a:spcPct val="150000"/>
              </a:lnSpc>
            </a:pPr>
            <a:r>
              <a:rPr lang="zh-CN" altLang="en-US" sz="1800" b="1" dirty="0">
                <a:solidFill>
                  <a:schemeClr val="tx1"/>
                </a:solidFill>
                <a:latin typeface="+mj-ea"/>
                <a:ea typeface="+mj-ea"/>
                <a:cs typeface="宋体" panose="02010600030101010101" pitchFamily="2" charset="-122"/>
              </a:rPr>
              <a:t>扭转起跑式      </a:t>
            </a:r>
            <a:endParaRPr lang="en-US" altLang="zh-CN" sz="1800" b="1" dirty="0">
              <a:solidFill>
                <a:schemeClr val="tx1"/>
              </a:solidFill>
              <a:latin typeface="+mj-ea"/>
              <a:ea typeface="+mj-ea"/>
              <a:cs typeface="宋体" panose="02010600030101010101" pitchFamily="2" charset="-122"/>
            </a:endParaRPr>
          </a:p>
          <a:p>
            <a:pPr eaLnBrk="0" hangingPunct="0">
              <a:lnSpc>
                <a:spcPct val="150000"/>
              </a:lnSpc>
            </a:pPr>
            <a:r>
              <a:rPr lang="zh-CN" altLang="en-US" sz="1800" b="1" dirty="0">
                <a:solidFill>
                  <a:schemeClr val="tx1"/>
                </a:solidFill>
                <a:latin typeface="+mj-ea"/>
                <a:ea typeface="+mj-ea"/>
                <a:cs typeface="宋体" panose="02010600030101010101" pitchFamily="2" charset="-122"/>
              </a:rPr>
              <a:t>      </a:t>
            </a:r>
            <a:r>
              <a:rPr lang="zh-CN" altLang="en-US" sz="1800" dirty="0">
                <a:solidFill>
                  <a:schemeClr val="tx1"/>
                </a:solidFill>
                <a:latin typeface="+mj-ea"/>
                <a:ea typeface="+mj-ea"/>
                <a:cs typeface="宋体" panose="02010600030101010101" pitchFamily="2" charset="-122"/>
              </a:rPr>
              <a:t>左腿在前，左小腿始终保持垂直于地面，</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右膝</a:t>
            </a:r>
            <a:r>
              <a:rPr lang="zh-CN" altLang="en-US" sz="1800" dirty="0">
                <a:solidFill>
                  <a:schemeClr val="tx1"/>
                </a:solidFill>
                <a:latin typeface="+mj-ea"/>
                <a:ea typeface="+mj-ea"/>
                <a:cs typeface="宋体" panose="02010600030101010101" pitchFamily="2" charset="-122"/>
              </a:rPr>
              <a:t>触地。</a:t>
            </a:r>
            <a:r>
              <a:rPr lang="zh-CN" altLang="zh-CN" sz="1800" dirty="0">
                <a:solidFill>
                  <a:schemeClr val="tx1"/>
                </a:solidFill>
                <a:latin typeface="+mj-ea"/>
                <a:ea typeface="+mj-ea"/>
                <a:cs typeface="宋体" panose="02010600030101010101" pitchFamily="2" charset="-122"/>
              </a:rPr>
              <a:t>然后右臂</a:t>
            </a:r>
            <a:r>
              <a:rPr lang="zh-CN" altLang="en-US" sz="1800" dirty="0">
                <a:solidFill>
                  <a:schemeClr val="tx1"/>
                </a:solidFill>
                <a:latin typeface="+mj-ea"/>
                <a:ea typeface="+mj-ea"/>
                <a:cs typeface="宋体" panose="02010600030101010101" pitchFamily="2" charset="-122"/>
              </a:rPr>
              <a:t>触地，</a:t>
            </a:r>
            <a:r>
              <a:rPr lang="zh-CN" altLang="zh-CN" sz="1800" dirty="0">
                <a:solidFill>
                  <a:schemeClr val="tx1"/>
                </a:solidFill>
                <a:latin typeface="+mj-ea"/>
                <a:ea typeface="+mj-ea"/>
                <a:cs typeface="宋体" panose="02010600030101010101" pitchFamily="2" charset="-122"/>
              </a:rPr>
              <a:t>右手抓左脚脚腕</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前侧</a:t>
            </a:r>
            <a:r>
              <a:rPr lang="zh-CN" altLang="en-US" sz="1800" dirty="0">
                <a:solidFill>
                  <a:schemeClr val="tx1"/>
                </a:solidFill>
                <a:latin typeface="+mj-ea"/>
                <a:ea typeface="+mj-ea"/>
                <a:cs typeface="宋体" panose="02010600030101010101" pitchFamily="2" charset="-122"/>
              </a:rPr>
              <a:t>，移动身体重心至右臂，</a:t>
            </a:r>
            <a:r>
              <a:rPr lang="zh-CN" altLang="zh-CN" sz="1800" dirty="0">
                <a:solidFill>
                  <a:schemeClr val="tx1"/>
                </a:solidFill>
                <a:latin typeface="+mj-ea"/>
                <a:ea typeface="+mj-ea"/>
                <a:cs typeface="宋体" panose="02010600030101010101" pitchFamily="2" charset="-122"/>
              </a:rPr>
              <a:t>再用左手臂抱</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住左侧膝盖，手在小腿上，向心的方向拥抱</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zh-CN" sz="1800" dirty="0">
                <a:solidFill>
                  <a:schemeClr val="tx1"/>
                </a:solidFill>
                <a:latin typeface="+mj-ea"/>
                <a:ea typeface="+mj-ea"/>
                <a:cs typeface="宋体" panose="02010600030101010101" pitchFamily="2" charset="-122"/>
              </a:rPr>
              <a:t>小腿，</a:t>
            </a:r>
            <a:r>
              <a:rPr lang="zh-CN" altLang="en-US" sz="1800" dirty="0">
                <a:solidFill>
                  <a:schemeClr val="tx1"/>
                </a:solidFill>
                <a:latin typeface="+mj-ea"/>
                <a:ea typeface="+mj-ea"/>
                <a:cs typeface="宋体" panose="02010600030101010101" pitchFamily="2" charset="-122"/>
              </a:rPr>
              <a:t>胸口靠近左腿，保持</a:t>
            </a:r>
            <a:r>
              <a:rPr lang="en-US" altLang="zh-CN" sz="1800" dirty="0">
                <a:solidFill>
                  <a:schemeClr val="tx1"/>
                </a:solidFill>
                <a:latin typeface="+mj-ea"/>
                <a:ea typeface="+mj-ea"/>
                <a:cs typeface="宋体" panose="02010600030101010101" pitchFamily="2" charset="-122"/>
              </a:rPr>
              <a:t>15-30</a:t>
            </a:r>
            <a:r>
              <a:rPr lang="zh-CN" altLang="en-US" sz="1800" dirty="0">
                <a:solidFill>
                  <a:schemeClr val="tx1"/>
                </a:solidFill>
                <a:latin typeface="+mj-ea"/>
                <a:ea typeface="+mj-ea"/>
                <a:cs typeface="宋体" panose="02010600030101010101" pitchFamily="2" charset="-122"/>
              </a:rPr>
              <a:t>秒，然后</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换另一侧。</a:t>
            </a:r>
            <a:endParaRPr lang="en-US" altLang="zh-CN" sz="1800" dirty="0">
              <a:solidFill>
                <a:schemeClr val="tx1"/>
              </a:solidFill>
              <a:latin typeface="+mj-ea"/>
              <a:ea typeface="+mj-ea"/>
              <a:cs typeface="宋体" panose="02010600030101010101" pitchFamily="2" charset="-122"/>
            </a:endParaRPr>
          </a:p>
          <a:p>
            <a:pPr>
              <a:lnSpc>
                <a:spcPct val="150000"/>
              </a:lnSpc>
            </a:pPr>
            <a:r>
              <a:rPr lang="en-US" altLang="zh-CN" sz="1600" dirty="0">
                <a:latin typeface="+mj-ea"/>
                <a:ea typeface="+mj-ea"/>
              </a:rPr>
              <a:t> </a:t>
            </a:r>
            <a:endParaRPr lang="zh-CN" altLang="zh-CN" sz="1600" dirty="0">
              <a:latin typeface="+mj-ea"/>
              <a:ea typeface="+mj-ea"/>
            </a:endParaRPr>
          </a:p>
          <a:p>
            <a:pPr lvl="0" eaLnBrk="0" hangingPunct="0">
              <a:lnSpc>
                <a:spcPct val="150000"/>
              </a:lnSpc>
            </a:pPr>
            <a:endParaRPr lang="zh-CN" altLang="en-US" sz="2000" dirty="0">
              <a:solidFill>
                <a:schemeClr val="tx1"/>
              </a:solidFill>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26D30F09-E23D-8E48-8586-AD5A92575FAB}"/>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2" descr="https://mmbiz.qpic.cn/mmbiz_jpg/tkQAsTrLBCsGvUyr2sxJGTzIIEK7tIIBSgKfqB94VBD4FvIaph1yt4ZLBvsOf7tdyibdDvyGSAMGXicwj4w0BJgg/640?wx_fmt=jpeg&amp;tp=webp&amp;wxfrom=5&amp;wx_lazy=1&amp;wx_co=1">
            <a:extLst>
              <a:ext uri="{FF2B5EF4-FFF2-40B4-BE49-F238E27FC236}">
                <a16:creationId xmlns:a16="http://schemas.microsoft.com/office/drawing/2014/main" id="{F29A9B30-8529-B443-826E-69EAAEFCEECC}"/>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9" name="Rectangle 2">
            <a:extLst>
              <a:ext uri="{FF2B5EF4-FFF2-40B4-BE49-F238E27FC236}">
                <a16:creationId xmlns:a16="http://schemas.microsoft.com/office/drawing/2014/main" id="{C742FAB6-5571-F04D-83FE-5BBB579F588E}"/>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9" name="AutoShape 3" descr="https://mmbiz.qpic.cn/mmbiz_jpg/tkQAsTrLBCsGvUyr2sxJGTzIIEK7tIIBNqoEKEI3fstTMfo6sy54rRaDNz1dZUmRlwwiaTXyCQfu5xicHoDkSzXw/640?wx_fmt=jpeg&amp;tp=webp&amp;wxfrom=5&amp;wx_lazy=1&amp;wx_co=1">
            <a:extLst>
              <a:ext uri="{FF2B5EF4-FFF2-40B4-BE49-F238E27FC236}">
                <a16:creationId xmlns:a16="http://schemas.microsoft.com/office/drawing/2014/main" id="{281F9BDB-BEBA-264E-BA4F-E631A6166629}"/>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6" name="Rectangle 2">
            <a:extLst>
              <a:ext uri="{FF2B5EF4-FFF2-40B4-BE49-F238E27FC236}">
                <a16:creationId xmlns:a16="http://schemas.microsoft.com/office/drawing/2014/main" id="{39A9BB99-51DC-354A-909F-B8B1E62C08AA}"/>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0" name="AutoShape 4" descr="https://mmbiz.qpic.cn/mmbiz_jpg/tkQAsTrLBCsGvUyr2sxJGTzIIEK7tIIB5yzrnnbP3TcskiaqMwMbpzWYsQKxCia8KkvP7tPyhfV8hF8RWfRBugicA/640?wx_fmt=jpeg&amp;tp=webp&amp;wxfrom=5&amp;wx_lazy=1&amp;wx_co=1">
            <a:extLst>
              <a:ext uri="{FF2B5EF4-FFF2-40B4-BE49-F238E27FC236}">
                <a16:creationId xmlns:a16="http://schemas.microsoft.com/office/drawing/2014/main" id="{3FEDE3EC-22E9-CB44-9A2F-7EB24DD7292B}"/>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pic>
        <p:nvPicPr>
          <p:cNvPr id="8" name="图片 7">
            <a:extLst>
              <a:ext uri="{FF2B5EF4-FFF2-40B4-BE49-F238E27FC236}">
                <a16:creationId xmlns:a16="http://schemas.microsoft.com/office/drawing/2014/main" id="{99BEC546-1596-1C47-A56E-2F1EC13E0C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342" y="2196521"/>
            <a:ext cx="2653216" cy="2846236"/>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839706666"/>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27</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23850" y="1350290"/>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323850" y="1651408"/>
            <a:ext cx="8136904" cy="4505945"/>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lnSpc>
                <a:spcPct val="150000"/>
              </a:lnSpc>
              <a:defRPr/>
            </a:pPr>
            <a:endParaRPr lang="en-US" altLang="zh-CN" b="1" dirty="0">
              <a:latin typeface="微软雅黑" pitchFamily="34" charset="-122"/>
              <a:ea typeface="微软雅黑" pitchFamily="34" charset="-122"/>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四、考前准备活动</a:t>
            </a:r>
            <a:endParaRPr kumimoji="1" lang="ko-KR" altLang="en-US" sz="2000" b="1" dirty="0">
              <a:latin typeface="微软雅黑"/>
              <a:ea typeface="微软雅黑"/>
            </a:endParaRPr>
          </a:p>
        </p:txBody>
      </p:sp>
      <p:sp>
        <p:nvSpPr>
          <p:cNvPr id="18" name="TextBox 17"/>
          <p:cNvSpPr txBox="1"/>
          <p:nvPr/>
        </p:nvSpPr>
        <p:spPr>
          <a:xfrm>
            <a:off x="443161" y="1252415"/>
            <a:ext cx="7929618" cy="646331"/>
          </a:xfrm>
          <a:prstGeom prst="rect">
            <a:avLst/>
          </a:prstGeom>
          <a:noFill/>
        </p:spPr>
        <p:txBody>
          <a:bodyPr wrap="square" rtlCol="0">
            <a:spAutoFit/>
          </a:bodyPr>
          <a:lstStyle/>
          <a:p>
            <a:endParaRPr lang="en-US" altLang="zh-CN" dirty="0"/>
          </a:p>
          <a:p>
            <a:endParaRPr lang="zh-CN" altLang="en-US" dirty="0"/>
          </a:p>
        </p:txBody>
      </p:sp>
      <p:pic>
        <p:nvPicPr>
          <p:cNvPr id="20"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16917" y="4247106"/>
            <a:ext cx="1728192" cy="2388792"/>
          </a:xfrm>
          <a:prstGeom prst="rect">
            <a:avLst/>
          </a:prstGeom>
          <a:ln>
            <a:noFill/>
          </a:ln>
          <a:effectLst>
            <a:outerShdw blurRad="292100" dist="139700" dir="2700000" algn="tl" rotWithShape="0">
              <a:srgbClr val="333333">
                <a:alpha val="65000"/>
              </a:srgbClr>
            </a:outerShdw>
          </a:effectLst>
        </p:spPr>
      </p:pic>
      <p:sp>
        <p:nvSpPr>
          <p:cNvPr id="7" name="文本框 6"/>
          <p:cNvSpPr txBox="1"/>
          <p:nvPr/>
        </p:nvSpPr>
        <p:spPr>
          <a:xfrm>
            <a:off x="657225" y="5872163"/>
            <a:ext cx="914400" cy="914400"/>
          </a:xfrm>
          <a:prstGeom prst="rect">
            <a:avLst/>
          </a:prstGeom>
          <a:noFill/>
        </p:spPr>
        <p:txBody>
          <a:bodyPr wrap="none" rtlCol="0">
            <a:noAutofit/>
          </a:bodyPr>
          <a:lstStyle/>
          <a:p>
            <a:pPr algn="l"/>
            <a:endParaRPr kumimoji="1" lang="zh-CN" altLang="en-US" sz="1800" dirty="0">
              <a:latin typeface="微软雅黑" pitchFamily="34" charset="-122"/>
              <a:ea typeface="微软雅黑" pitchFamily="34" charset="-122"/>
            </a:endParaRPr>
          </a:p>
        </p:txBody>
      </p:sp>
      <p:sp>
        <p:nvSpPr>
          <p:cNvPr id="13" name="Rectangle 2">
            <a:extLst>
              <a:ext uri="{FF2B5EF4-FFF2-40B4-BE49-F238E27FC236}">
                <a16:creationId xmlns:a16="http://schemas.microsoft.com/office/drawing/2014/main" id="{D40782A9-4BA1-E848-B09C-10D0C312E4E0}"/>
              </a:ext>
            </a:extLst>
          </p:cNvPr>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1" name="AutoShape 20" descr="https://mmbiz.qpic.cn/mmbiz_jpg/CefbBZuVx1p73Vq7YK0tz7GkVo441MjZwoU7c1VOLYaW9PvQvWricUfygqTib8WqHvpfTzaTRCBazI9Zkxel65wQ/640?wx_fmt=jpeg&amp;tp=webp&amp;wxfrom=5&amp;wx_lazy=1&amp;wx_co=1">
            <a:extLst>
              <a:ext uri="{FF2B5EF4-FFF2-40B4-BE49-F238E27FC236}">
                <a16:creationId xmlns:a16="http://schemas.microsoft.com/office/drawing/2014/main" id="{53EAD4B3-F7CA-B54E-92D7-49BAFF2F1BA3}"/>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17" name="Rectangle 3">
            <a:extLst>
              <a:ext uri="{FF2B5EF4-FFF2-40B4-BE49-F238E27FC236}">
                <a16:creationId xmlns:a16="http://schemas.microsoft.com/office/drawing/2014/main" id="{70B040FC-8A8A-934C-93D7-A297D5FEC693}"/>
              </a:ext>
            </a:extLst>
          </p:cNvPr>
          <p:cNvSpPr>
            <a:spLocks noChangeArrowheads="1"/>
          </p:cNvSpPr>
          <p:nvPr/>
        </p:nvSpPr>
        <p:spPr bwMode="auto">
          <a:xfrm>
            <a:off x="0" y="762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AutoShape 1" descr="https://mmbiz.qpic.cn/mmbiz_jpg/tkQAsTrLBCsGvUyr2sxJGTzIIEK7tIIBqyQchnjicFqLdjYeFBwszNCBBHRbj1lIVFFEg5p4r0LQ630ck82QyQQ/640?wx_fmt=jpeg&amp;tp=webp&amp;wxfrom=5&amp;wx_lazy=1&amp;wx_co=1">
            <a:extLst>
              <a:ext uri="{FF2B5EF4-FFF2-40B4-BE49-F238E27FC236}">
                <a16:creationId xmlns:a16="http://schemas.microsoft.com/office/drawing/2014/main" id="{456AC0BD-2AA8-3943-BB87-B99ECD33D6EE}"/>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3" name="Rectangle 3">
            <a:extLst>
              <a:ext uri="{FF2B5EF4-FFF2-40B4-BE49-F238E27FC236}">
                <a16:creationId xmlns:a16="http://schemas.microsoft.com/office/drawing/2014/main" id="{EA554380-B4E2-FD4C-805E-0F09288F0E64}"/>
              </a:ext>
            </a:extLst>
          </p:cNvPr>
          <p:cNvSpPr>
            <a:spLocks noChangeArrowheads="1"/>
          </p:cNvSpPr>
          <p:nvPr/>
        </p:nvSpPr>
        <p:spPr bwMode="auto">
          <a:xfrm>
            <a:off x="1" y="158607"/>
            <a:ext cx="5651499"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300" b="0" i="0" u="none" strike="noStrike" cap="none" normalizeH="0" baseline="0" dirty="0">
                <a:ln>
                  <a:noFill/>
                </a:ln>
                <a:solidFill>
                  <a:srgbClr val="333333"/>
                </a:solidFill>
                <a:effectLst/>
                <a:ea typeface="inherit"/>
                <a:cs typeface="宋体" panose="02010600030101010101" pitchFamily="2" charset="-122"/>
              </a:rPr>
              <a:t> </a:t>
            </a:r>
            <a:r>
              <a:rPr kumimoji="0" lang="zh-CN" altLang="en-US" sz="900" b="0" i="0" u="none" strike="noStrike" cap="none" normalizeH="0" baseline="0" dirty="0">
                <a:ln>
                  <a:noFill/>
                </a:ln>
                <a:solidFill>
                  <a:schemeClr val="tx1"/>
                </a:solidFill>
                <a:effectLst/>
                <a:latin typeface="Arial" panose="020B0604020202020204" pitchFamily="34" charset="0"/>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
            <a:extLst>
              <a:ext uri="{FF2B5EF4-FFF2-40B4-BE49-F238E27FC236}">
                <a16:creationId xmlns:a16="http://schemas.microsoft.com/office/drawing/2014/main" id="{26D30F09-E23D-8E48-8586-AD5A92575FAB}"/>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2" descr="https://mmbiz.qpic.cn/mmbiz_jpg/tkQAsTrLBCsGvUyr2sxJGTzIIEK7tIIBSgKfqB94VBD4FvIaph1yt4ZLBvsOf7tdyibdDvyGSAMGXicwj4w0BJgg/640?wx_fmt=jpeg&amp;tp=webp&amp;wxfrom=5&amp;wx_lazy=1&amp;wx_co=1">
            <a:extLst>
              <a:ext uri="{FF2B5EF4-FFF2-40B4-BE49-F238E27FC236}">
                <a16:creationId xmlns:a16="http://schemas.microsoft.com/office/drawing/2014/main" id="{F29A9B30-8529-B443-826E-69EAAEFCEECC}"/>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9" name="Rectangle 2">
            <a:extLst>
              <a:ext uri="{FF2B5EF4-FFF2-40B4-BE49-F238E27FC236}">
                <a16:creationId xmlns:a16="http://schemas.microsoft.com/office/drawing/2014/main" id="{C742FAB6-5571-F04D-83FE-5BBB579F588E}"/>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29" name="AutoShape 3" descr="https://mmbiz.qpic.cn/mmbiz_jpg/tkQAsTrLBCsGvUyr2sxJGTzIIEK7tIIBNqoEKEI3fstTMfo6sy54rRaDNz1dZUmRlwwiaTXyCQfu5xicHoDkSzXw/640?wx_fmt=jpeg&amp;tp=webp&amp;wxfrom=5&amp;wx_lazy=1&amp;wx_co=1">
            <a:extLst>
              <a:ext uri="{FF2B5EF4-FFF2-40B4-BE49-F238E27FC236}">
                <a16:creationId xmlns:a16="http://schemas.microsoft.com/office/drawing/2014/main" id="{281F9BDB-BEBA-264E-BA4F-E631A6166629}"/>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6" name="Rectangle 2">
            <a:extLst>
              <a:ext uri="{FF2B5EF4-FFF2-40B4-BE49-F238E27FC236}">
                <a16:creationId xmlns:a16="http://schemas.microsoft.com/office/drawing/2014/main" id="{39A9BB99-51DC-354A-909F-B8B1E62C08AA}"/>
              </a:ext>
            </a:extLst>
          </p:cNvPr>
          <p:cNvSpPr>
            <a:spLocks noChangeArrowheads="1"/>
          </p:cNvSpPr>
          <p:nvPr/>
        </p:nvSpPr>
        <p:spPr bwMode="auto">
          <a:xfrm>
            <a:off x="0" y="-284693"/>
            <a:ext cx="184731"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en-US" sz="1300" b="0" i="0" u="none" strike="noStrike" cap="none" normalizeH="0" baseline="0" dirty="0">
                <a:ln>
                  <a:noFill/>
                </a:ln>
                <a:solidFill>
                  <a:srgbClr val="333333"/>
                </a:solidFill>
                <a:effectLst/>
                <a:latin typeface="Arial" panose="020B0604020202020204" pitchFamily="34" charset="0"/>
                <a:ea typeface="微软雅黑" panose="020B0503020204020204" pitchFamily="34" charset="-122"/>
                <a:cs typeface="宋体" panose="02010600030101010101" pitchFamily="2" charset="-122"/>
              </a:rPr>
            </a:b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30" name="AutoShape 4" descr="https://mmbiz.qpic.cn/mmbiz_jpg/tkQAsTrLBCsGvUyr2sxJGTzIIEK7tIIB5yzrnnbP3TcskiaqMwMbpzWYsQKxCia8KkvP7tPyhfV8hF8RWfRBugicA/640?wx_fmt=jpeg&amp;tp=webp&amp;wxfrom=5&amp;wx_lazy=1&amp;wx_co=1">
            <a:extLst>
              <a:ext uri="{FF2B5EF4-FFF2-40B4-BE49-F238E27FC236}">
                <a16:creationId xmlns:a16="http://schemas.microsoft.com/office/drawing/2014/main" id="{3FEDE3EC-22E9-CB44-9A2F-7EB24DD7292B}"/>
              </a:ext>
            </a:extLst>
          </p:cNvPr>
          <p:cNvSpPr>
            <a:spLocks noChangeAspect="1" noChangeArrowheads="1"/>
          </p:cNvSpPr>
          <p:nvPr/>
        </p:nvSpPr>
        <p:spPr bwMode="auto">
          <a:xfrm>
            <a:off x="0" y="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22" name="标题 21">
            <a:extLst>
              <a:ext uri="{FF2B5EF4-FFF2-40B4-BE49-F238E27FC236}">
                <a16:creationId xmlns:a16="http://schemas.microsoft.com/office/drawing/2014/main" id="{E85CD90B-8EF4-0245-985A-A2772DB13617}"/>
              </a:ext>
            </a:extLst>
          </p:cNvPr>
          <p:cNvSpPr>
            <a:spLocks noGrp="1"/>
          </p:cNvSpPr>
          <p:nvPr>
            <p:ph type="title"/>
          </p:nvPr>
        </p:nvSpPr>
        <p:spPr/>
        <p:txBody>
          <a:bodyPr/>
          <a:lstStyle/>
          <a:p>
            <a:endParaRPr lang="zh-CN" altLang="en-US"/>
          </a:p>
        </p:txBody>
      </p:sp>
      <p:pic>
        <p:nvPicPr>
          <p:cNvPr id="31" name="图片 30">
            <a:extLst>
              <a:ext uri="{FF2B5EF4-FFF2-40B4-BE49-F238E27FC236}">
                <a16:creationId xmlns:a16="http://schemas.microsoft.com/office/drawing/2014/main" id="{BBFFB5AB-C55D-8F40-BD23-0A7730B3AC05}"/>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556159" y="2337330"/>
            <a:ext cx="2412000" cy="2001600"/>
          </a:xfrm>
          <a:prstGeom prst="rect">
            <a:avLst/>
          </a:prstGeom>
          <a:ln>
            <a:solidFill>
              <a:schemeClr val="bg2">
                <a:lumMod val="50000"/>
              </a:schemeClr>
            </a:solidFill>
          </a:ln>
          <a:effectLst>
            <a:outerShdw blurRad="292100" dist="139700" dir="2700000" algn="tl" rotWithShape="0">
              <a:srgbClr val="333333">
                <a:alpha val="65000"/>
              </a:srgbClr>
            </a:outerShdw>
          </a:effectLst>
        </p:spPr>
      </p:pic>
      <p:pic>
        <p:nvPicPr>
          <p:cNvPr id="33" name="图片 32">
            <a:extLst>
              <a:ext uri="{FF2B5EF4-FFF2-40B4-BE49-F238E27FC236}">
                <a16:creationId xmlns:a16="http://schemas.microsoft.com/office/drawing/2014/main" id="{0509EBF0-C3D4-A340-9288-221AFDE9E1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94679" y="2333389"/>
            <a:ext cx="2412000" cy="2002367"/>
          </a:xfrm>
          <a:prstGeom prst="rect">
            <a:avLst/>
          </a:prstGeom>
          <a:ln>
            <a:solidFill>
              <a:schemeClr val="bg2">
                <a:lumMod val="50000"/>
              </a:schemeClr>
            </a:solidFill>
          </a:ln>
          <a:effectLst>
            <a:outerShdw blurRad="292100" dist="139700" dir="2700000" algn="tl" rotWithShape="0">
              <a:srgbClr val="333333">
                <a:alpha val="65000"/>
              </a:srgbClr>
            </a:outerShdw>
          </a:effectLst>
        </p:spPr>
      </p:pic>
      <p:pic>
        <p:nvPicPr>
          <p:cNvPr id="35" name="图片 34">
            <a:extLst>
              <a:ext uri="{FF2B5EF4-FFF2-40B4-BE49-F238E27FC236}">
                <a16:creationId xmlns:a16="http://schemas.microsoft.com/office/drawing/2014/main" id="{31D51343-AAFF-B14F-8AB1-47CE591B77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9467" y="2318277"/>
            <a:ext cx="2520000" cy="1999787"/>
          </a:xfrm>
          <a:prstGeom prst="rect">
            <a:avLst/>
          </a:prstGeom>
          <a:ln>
            <a:solidFill>
              <a:schemeClr val="bg2">
                <a:lumMod val="50000"/>
              </a:schemeClr>
            </a:solidFill>
          </a:ln>
          <a:effectLst>
            <a:outerShdw blurRad="292100" dist="139700" dir="2700000" algn="tl" rotWithShape="0">
              <a:srgbClr val="333333">
                <a:alpha val="65000"/>
              </a:srgbClr>
            </a:outerShdw>
          </a:effectLst>
        </p:spPr>
      </p:pic>
      <p:sp>
        <p:nvSpPr>
          <p:cNvPr id="36" name="文本框 35">
            <a:extLst>
              <a:ext uri="{FF2B5EF4-FFF2-40B4-BE49-F238E27FC236}">
                <a16:creationId xmlns:a16="http://schemas.microsoft.com/office/drawing/2014/main" id="{CBB6A975-F1BE-1B4E-9FBD-616590FFB935}"/>
              </a:ext>
            </a:extLst>
          </p:cNvPr>
          <p:cNvSpPr txBox="1"/>
          <p:nvPr/>
        </p:nvSpPr>
        <p:spPr>
          <a:xfrm>
            <a:off x="1114425" y="4627782"/>
            <a:ext cx="1317004" cy="372843"/>
          </a:xfrm>
          <a:prstGeom prst="rect">
            <a:avLst/>
          </a:prstGeom>
          <a:noFill/>
        </p:spPr>
        <p:txBody>
          <a:bodyPr wrap="square" rtlCol="0">
            <a:noAutofit/>
          </a:bodyPr>
          <a:lstStyle/>
          <a:p>
            <a:pPr algn="l"/>
            <a:r>
              <a:rPr kumimoji="1" lang="zh-CN" altLang="en-US" sz="1800" b="1" dirty="0">
                <a:solidFill>
                  <a:schemeClr val="tx1"/>
                </a:solidFill>
                <a:latin typeface="微软雅黑" pitchFamily="34" charset="-122"/>
                <a:ea typeface="微软雅黑" pitchFamily="34" charset="-122"/>
              </a:rPr>
              <a:t>前压腿</a:t>
            </a:r>
          </a:p>
        </p:txBody>
      </p:sp>
      <p:sp>
        <p:nvSpPr>
          <p:cNvPr id="32" name="文本框 35">
            <a:extLst>
              <a:ext uri="{FF2B5EF4-FFF2-40B4-BE49-F238E27FC236}">
                <a16:creationId xmlns:a16="http://schemas.microsoft.com/office/drawing/2014/main" id="{CBB6A975-F1BE-1B4E-9FBD-616590FFB935}"/>
              </a:ext>
            </a:extLst>
          </p:cNvPr>
          <p:cNvSpPr txBox="1"/>
          <p:nvPr/>
        </p:nvSpPr>
        <p:spPr>
          <a:xfrm>
            <a:off x="3343276" y="4627782"/>
            <a:ext cx="2028824" cy="372843"/>
          </a:xfrm>
          <a:prstGeom prst="rect">
            <a:avLst/>
          </a:prstGeom>
          <a:noFill/>
        </p:spPr>
        <p:txBody>
          <a:bodyPr wrap="square" rtlCol="0">
            <a:noAutofit/>
          </a:bodyPr>
          <a:lstStyle/>
          <a:p>
            <a:pPr algn="l"/>
            <a:r>
              <a:rPr kumimoji="1" lang="zh-CN" altLang="en-US" sz="1800" b="1" dirty="0">
                <a:solidFill>
                  <a:schemeClr val="tx1"/>
                </a:solidFill>
                <a:latin typeface="微软雅黑" pitchFamily="34" charset="-122"/>
                <a:ea typeface="微软雅黑" pitchFamily="34" charset="-122"/>
              </a:rPr>
              <a:t>单腿脊柱前伸展</a:t>
            </a:r>
          </a:p>
        </p:txBody>
      </p:sp>
      <p:sp>
        <p:nvSpPr>
          <p:cNvPr id="34" name="文本框 35">
            <a:extLst>
              <a:ext uri="{FF2B5EF4-FFF2-40B4-BE49-F238E27FC236}">
                <a16:creationId xmlns:a16="http://schemas.microsoft.com/office/drawing/2014/main" id="{CBB6A975-F1BE-1B4E-9FBD-616590FFB935}"/>
              </a:ext>
            </a:extLst>
          </p:cNvPr>
          <p:cNvSpPr txBox="1"/>
          <p:nvPr/>
        </p:nvSpPr>
        <p:spPr>
          <a:xfrm>
            <a:off x="5972175" y="4627781"/>
            <a:ext cx="1929606" cy="372843"/>
          </a:xfrm>
          <a:prstGeom prst="rect">
            <a:avLst/>
          </a:prstGeom>
          <a:noFill/>
        </p:spPr>
        <p:txBody>
          <a:bodyPr wrap="square" rtlCol="0">
            <a:noAutofit/>
          </a:bodyPr>
          <a:lstStyle/>
          <a:p>
            <a:pPr algn="l"/>
            <a:r>
              <a:rPr kumimoji="1" lang="zh-CN" altLang="en-US" sz="1800" b="1" dirty="0">
                <a:solidFill>
                  <a:schemeClr val="tx1"/>
                </a:solidFill>
                <a:latin typeface="微软雅黑" pitchFamily="34" charset="-122"/>
                <a:ea typeface="微软雅黑" pitchFamily="34" charset="-122"/>
              </a:rPr>
              <a:t>屈膝脊柱前伸展</a:t>
            </a:r>
          </a:p>
        </p:txBody>
      </p:sp>
      <p:sp>
        <p:nvSpPr>
          <p:cNvPr id="37" name="文本框 35">
            <a:extLst>
              <a:ext uri="{FF2B5EF4-FFF2-40B4-BE49-F238E27FC236}">
                <a16:creationId xmlns:a16="http://schemas.microsoft.com/office/drawing/2014/main" id="{CBB6A975-F1BE-1B4E-9FBD-616590FFB935}"/>
              </a:ext>
            </a:extLst>
          </p:cNvPr>
          <p:cNvSpPr txBox="1"/>
          <p:nvPr/>
        </p:nvSpPr>
        <p:spPr>
          <a:xfrm>
            <a:off x="1343025" y="5222159"/>
            <a:ext cx="6243439" cy="935195"/>
          </a:xfrm>
          <a:prstGeom prst="rect">
            <a:avLst/>
          </a:prstGeom>
          <a:noFill/>
        </p:spPr>
        <p:txBody>
          <a:bodyPr wrap="square" rtlCol="0">
            <a:noAutofit/>
          </a:bodyPr>
          <a:lstStyle/>
          <a:p>
            <a:pPr algn="l">
              <a:lnSpc>
                <a:spcPct val="150000"/>
              </a:lnSpc>
            </a:pPr>
            <a:r>
              <a:rPr kumimoji="1" lang="zh-CN" altLang="en-US" sz="1800" dirty="0">
                <a:solidFill>
                  <a:schemeClr val="tx1"/>
                </a:solidFill>
                <a:latin typeface="微软雅黑" pitchFamily="34" charset="-122"/>
                <a:ea typeface="微软雅黑" pitchFamily="34" charset="-122"/>
              </a:rPr>
              <a:t>        坐位体前屈测试前，三组动作，每组保持</a:t>
            </a:r>
            <a:r>
              <a:rPr kumimoji="1" lang="en-US" altLang="zh-CN" sz="1800" dirty="0">
                <a:solidFill>
                  <a:schemeClr val="tx1"/>
                </a:solidFill>
                <a:latin typeface="微软雅黑" pitchFamily="34" charset="-122"/>
                <a:ea typeface="微软雅黑" pitchFamily="34" charset="-122"/>
              </a:rPr>
              <a:t>15-30</a:t>
            </a:r>
            <a:r>
              <a:rPr kumimoji="1" lang="zh-CN" altLang="en-US" sz="1800" dirty="0">
                <a:solidFill>
                  <a:schemeClr val="tx1"/>
                </a:solidFill>
                <a:latin typeface="微软雅黑" pitchFamily="34" charset="-122"/>
                <a:ea typeface="微软雅黑" pitchFamily="34" charset="-122"/>
              </a:rPr>
              <a:t>秒，充分做好热身准备，有助于大幅度提高测试成绩</a:t>
            </a:r>
          </a:p>
        </p:txBody>
      </p:sp>
    </p:spTree>
    <p:custDataLst>
      <p:tags r:id="rId1"/>
    </p:custDataLst>
    <p:extLst>
      <p:ext uri="{BB962C8B-B14F-4D97-AF65-F5344CB8AC3E}">
        <p14:creationId xmlns:p14="http://schemas.microsoft.com/office/powerpoint/2010/main" val="158546555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3" descr="biz14_blu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矩形 4"/>
          <p:cNvSpPr>
            <a:spLocks noChangeArrowheads="1"/>
          </p:cNvSpPr>
          <p:nvPr/>
        </p:nvSpPr>
        <p:spPr bwMode="auto">
          <a:xfrm>
            <a:off x="0" y="0"/>
            <a:ext cx="9144000" cy="638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a:solidFill>
                  <a:schemeClr val="tx1"/>
                </a:solidFill>
                <a:latin typeface="Gulim" pitchFamily="34" charset="-127"/>
                <a:ea typeface="Gulim" pitchFamily="34" charset="-127"/>
              </a:defRPr>
            </a:lvl9pPr>
          </a:lstStyle>
          <a:p>
            <a:pPr algn="ctr" eaLnBrk="1" hangingPunct="1"/>
            <a:endParaRPr lang="zh-CN" altLang="en-US" sz="1600">
              <a:solidFill>
                <a:srgbClr val="933003"/>
              </a:solidFill>
              <a:latin typeface="微软雅黑" pitchFamily="34" charset="-122"/>
              <a:ea typeface="微软雅黑" pitchFamily="34" charset="-122"/>
            </a:endParaRPr>
          </a:p>
        </p:txBody>
      </p:sp>
      <p:sp>
        <p:nvSpPr>
          <p:cNvPr id="25604" name="矩形 5"/>
          <p:cNvSpPr>
            <a:spLocks noChangeArrowheads="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a:solidFill>
                  <a:schemeClr val="tx1"/>
                </a:solidFill>
                <a:latin typeface="Gulim" pitchFamily="34" charset="-127"/>
                <a:ea typeface="Gulim" pitchFamily="34" charset="-127"/>
              </a:defRPr>
            </a:lvl9pPr>
          </a:lstStyle>
          <a:p>
            <a:pPr algn="ctr" eaLnBrk="1" hangingPunct="1"/>
            <a:endParaRPr lang="zh-CN" altLang="en-US" sz="1600">
              <a:solidFill>
                <a:srgbClr val="933003"/>
              </a:solidFill>
              <a:latin typeface="微软雅黑" pitchFamily="34" charset="-122"/>
              <a:ea typeface="微软雅黑" pitchFamily="34" charset="-122"/>
            </a:endParaRPr>
          </a:p>
        </p:txBody>
      </p:sp>
      <p:sp>
        <p:nvSpPr>
          <p:cNvPr id="25605" name="矩形 6"/>
          <p:cNvSpPr>
            <a:spLocks noChangeArrowheads="1"/>
          </p:cNvSpPr>
          <p:nvPr/>
        </p:nvSpPr>
        <p:spPr bwMode="auto">
          <a:xfrm>
            <a:off x="611188" y="0"/>
            <a:ext cx="748982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anchor="ct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a:solidFill>
                  <a:schemeClr val="tx1"/>
                </a:solidFill>
                <a:latin typeface="Gulim" pitchFamily="34" charset="-127"/>
                <a:ea typeface="Gulim" pitchFamily="34" charset="-127"/>
              </a:defRPr>
            </a:lvl9pPr>
          </a:lstStyle>
          <a:p>
            <a:pPr algn="ctr" eaLnBrk="1" hangingPunct="1"/>
            <a:endParaRPr lang="zh-CN" altLang="en-US" sz="1600">
              <a:solidFill>
                <a:srgbClr val="933003"/>
              </a:solidFill>
              <a:latin typeface="微软雅黑" pitchFamily="34" charset="-122"/>
              <a:ea typeface="微软雅黑" pitchFamily="34" charset="-122"/>
            </a:endParaRPr>
          </a:p>
        </p:txBody>
      </p:sp>
      <p:grpSp>
        <p:nvGrpSpPr>
          <p:cNvPr id="2" name="Group 88"/>
          <p:cNvGrpSpPr>
            <a:grpSpLocks/>
          </p:cNvGrpSpPr>
          <p:nvPr/>
        </p:nvGrpSpPr>
        <p:grpSpPr bwMode="auto">
          <a:xfrm>
            <a:off x="-60325" y="1773238"/>
            <a:ext cx="9204325" cy="3541712"/>
            <a:chOff x="-29" y="255"/>
            <a:chExt cx="5789" cy="2523"/>
          </a:xfrm>
        </p:grpSpPr>
        <p:pic>
          <p:nvPicPr>
            <p:cNvPr id="25616" name="Picture 86" descr="imag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 y="255"/>
              <a:ext cx="5789" cy="2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87" descr="image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 y="960"/>
              <a:ext cx="5771"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 name="TextBox 19"/>
          <p:cNvSpPr txBox="1">
            <a:spLocks noChangeArrowheads="1"/>
          </p:cNvSpPr>
          <p:nvPr/>
        </p:nvSpPr>
        <p:spPr bwMode="auto">
          <a:xfrm>
            <a:off x="1771650" y="3213100"/>
            <a:ext cx="5572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Gulim" pitchFamily="34" charset="-127"/>
                <a:ea typeface="Gulim" pitchFamily="34" charset="-127"/>
              </a:defRPr>
            </a:lvl1pPr>
            <a:lvl2pPr marL="742950" indent="-285750" eaLnBrk="0" hangingPunct="0">
              <a:defRPr kumimoji="1">
                <a:solidFill>
                  <a:schemeClr val="tx1"/>
                </a:solidFill>
                <a:latin typeface="Gulim" pitchFamily="34" charset="-127"/>
                <a:ea typeface="Gulim" pitchFamily="34" charset="-127"/>
              </a:defRPr>
            </a:lvl2pPr>
            <a:lvl3pPr marL="1143000" indent="-228600" eaLnBrk="0" hangingPunct="0">
              <a:defRPr kumimoji="1">
                <a:solidFill>
                  <a:schemeClr val="tx1"/>
                </a:solidFill>
                <a:latin typeface="Gulim" pitchFamily="34" charset="-127"/>
                <a:ea typeface="Gulim" pitchFamily="34" charset="-127"/>
              </a:defRPr>
            </a:lvl3pPr>
            <a:lvl4pPr marL="1600200" indent="-228600" eaLnBrk="0" hangingPunct="0">
              <a:defRPr kumimoji="1">
                <a:solidFill>
                  <a:schemeClr val="tx1"/>
                </a:solidFill>
                <a:latin typeface="Gulim" pitchFamily="34" charset="-127"/>
                <a:ea typeface="Gulim" pitchFamily="34" charset="-127"/>
              </a:defRPr>
            </a:lvl4pPr>
            <a:lvl5pPr marL="2057400" indent="-228600" eaLnBrk="0" hangingPunct="0">
              <a:defRPr kumimoji="1">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a:solidFill>
                  <a:schemeClr val="tx1"/>
                </a:solidFill>
                <a:latin typeface="Gulim" pitchFamily="34" charset="-127"/>
                <a:ea typeface="Gulim" pitchFamily="34" charset="-127"/>
              </a:defRPr>
            </a:lvl9pPr>
          </a:lstStyle>
          <a:p>
            <a:pPr algn="ctr" eaLnBrk="1" hangingPunct="1"/>
            <a:r>
              <a:rPr lang="zh-CN" altLang="en-US" sz="3200">
                <a:solidFill>
                  <a:srgbClr val="FF0000"/>
                </a:solidFill>
                <a:latin typeface="华文琥珀" pitchFamily="2" charset="-122"/>
                <a:ea typeface="华文琥珀" pitchFamily="2" charset="-122"/>
              </a:rPr>
              <a:t>谢谢大家</a:t>
            </a:r>
            <a:endParaRPr lang="en-US" altLang="zh-CN" sz="1400">
              <a:solidFill>
                <a:srgbClr val="0070C0"/>
              </a:solidFill>
              <a:latin typeface="华文琥珀" pitchFamily="2" charset="-122"/>
              <a:ea typeface="华文琥珀" pitchFamily="2" charset="-122"/>
            </a:endParaRPr>
          </a:p>
        </p:txBody>
      </p:sp>
      <p:pic>
        <p:nvPicPr>
          <p:cNvPr id="13"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5900" y="3803650"/>
            <a:ext cx="1439863"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8728" y="3357562"/>
            <a:ext cx="1439863"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54638" y="2249488"/>
            <a:ext cx="1439862"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6300" y="2762250"/>
            <a:ext cx="1439863"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76738" y="2516188"/>
            <a:ext cx="1439862" cy="153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descr="AGUIA T"/>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82850" y="3028950"/>
            <a:ext cx="1439863" cy="153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横"/>
          <p:cNvSpPr/>
          <p:nvPr/>
        </p:nvSpPr>
        <p:spPr>
          <a:xfrm>
            <a:off x="-17463" y="820738"/>
            <a:ext cx="9144001" cy="163512"/>
          </a:xfrm>
          <a:prstGeom prst="rect">
            <a:avLst/>
          </a:prstGeom>
          <a:gradFill flip="none" rotWithShape="1">
            <a:gsLst>
              <a:gs pos="0">
                <a:schemeClr val="tx1">
                  <a:lumMod val="75000"/>
                  <a:lumOff val="25000"/>
                </a:schemeClr>
              </a:gs>
              <a:gs pos="50000">
                <a:schemeClr val="bg1"/>
              </a:gs>
              <a:gs pos="100000">
                <a:schemeClr val="tx1"/>
              </a:gs>
            </a:gsLst>
            <a:lin ang="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23" name="矩形 横"/>
          <p:cNvSpPr/>
          <p:nvPr/>
        </p:nvSpPr>
        <p:spPr>
          <a:xfrm>
            <a:off x="-17463" y="5888038"/>
            <a:ext cx="9144001" cy="163512"/>
          </a:xfrm>
          <a:prstGeom prst="rect">
            <a:avLst/>
          </a:prstGeom>
          <a:gradFill flip="none" rotWithShape="1">
            <a:gsLst>
              <a:gs pos="0">
                <a:schemeClr val="tx1">
                  <a:lumMod val="75000"/>
                  <a:lumOff val="25000"/>
                </a:schemeClr>
              </a:gs>
              <a:gs pos="50000">
                <a:schemeClr val="bg1"/>
              </a:gs>
              <a:gs pos="100000">
                <a:schemeClr val="tx1"/>
              </a:gs>
            </a:gsLst>
            <a:lin ang="0" scaled="1"/>
            <a:tileRect/>
          </a:gradFill>
          <a:ln w="12700">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Tree>
    <p:extLst>
      <p:ext uri="{BB962C8B-B14F-4D97-AF65-F5344CB8AC3E}">
        <p14:creationId xmlns:p14="http://schemas.microsoft.com/office/powerpoint/2010/main" val="1940162713"/>
      </p:ext>
    </p:extLst>
  </p:cSld>
  <p:clrMapOvr>
    <a:masterClrMapping/>
  </p:clrMapOvr>
  <p:transition advTm="5960">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grpId="0" nodeType="withEffect">
                                  <p:stCondLst>
                                    <p:cond delay="0"/>
                                  </p:stCondLst>
                                  <p:iterate type="lt">
                                    <p:tmPct val="162500"/>
                                  </p:iterate>
                                  <p:childTnLst>
                                    <p:set>
                                      <p:cBhvr>
                                        <p:cTn id="6" dur="1" fill="hold">
                                          <p:stCondLst>
                                            <p:cond delay="0"/>
                                          </p:stCondLst>
                                        </p:cTn>
                                        <p:tgtEl>
                                          <p:spTgt spid="20"/>
                                        </p:tgtEl>
                                        <p:attrNameLst>
                                          <p:attrName>style.visibility</p:attrName>
                                        </p:attrNameLst>
                                      </p:cBhvr>
                                      <p:to>
                                        <p:strVal val="visible"/>
                                      </p:to>
                                    </p:set>
                                    <p:anim calcmode="discrete" valueType="clr">
                                      <p:cBhvr override="childStyle">
                                        <p:cTn id="7" dur="80"/>
                                        <p:tgtEl>
                                          <p:spTgt spid="20"/>
                                        </p:tgtEl>
                                        <p:attrNameLst>
                                          <p:attrName>style.color</p:attrName>
                                        </p:attrNameLst>
                                      </p:cBhvr>
                                      <p:tavLst>
                                        <p:tav tm="0">
                                          <p:val>
                                            <p:clrVal>
                                              <a:srgbClr val="4D4D4D"/>
                                            </p:clrVal>
                                          </p:val>
                                        </p:tav>
                                        <p:tav tm="50000">
                                          <p:val>
                                            <p:clrVal>
                                              <a:schemeClr val="bg1"/>
                                            </p:clrVal>
                                          </p:val>
                                        </p:tav>
                                      </p:tavLst>
                                    </p:anim>
                                    <p:anim calcmode="discrete" valueType="clr">
                                      <p:cBhvr>
                                        <p:cTn id="8" dur="80"/>
                                        <p:tgtEl>
                                          <p:spTgt spid="20"/>
                                        </p:tgtEl>
                                        <p:attrNameLst>
                                          <p:attrName>fillcolor</p:attrName>
                                        </p:attrNameLst>
                                      </p:cBhvr>
                                      <p:tavLst>
                                        <p:tav tm="0">
                                          <p:val>
                                            <p:clrVal>
                                              <a:schemeClr val="accent2"/>
                                            </p:clrVal>
                                          </p:val>
                                        </p:tav>
                                        <p:tav tm="50000">
                                          <p:val>
                                            <p:clrVal>
                                              <a:schemeClr val="hlink"/>
                                            </p:clrVal>
                                          </p:val>
                                        </p:tav>
                                      </p:tavLst>
                                    </p:anim>
                                    <p:set>
                                      <p:cBhvr>
                                        <p:cTn id="9" dur="80"/>
                                        <p:tgtEl>
                                          <p:spTgt spid="20"/>
                                        </p:tgtEl>
                                        <p:attrNameLst>
                                          <p:attrName>fill.type</p:attrName>
                                        </p:attrNameLst>
                                      </p:cBhvr>
                                      <p:to>
                                        <p:strVal val="solid"/>
                                      </p:to>
                                    </p:set>
                                  </p:childTnLst>
                                </p:cTn>
                              </p:par>
                              <p:par>
                                <p:cTn id="10" presetID="35" presetClass="path" presetSubtype="0" accel="50000" decel="50000" fill="hold" grpId="1" nodeType="withEffect">
                                  <p:stCondLst>
                                    <p:cond delay="0"/>
                                  </p:stCondLst>
                                  <p:iterate type="lt">
                                    <p:tmPct val="0"/>
                                  </p:iterate>
                                  <p:childTnLst>
                                    <p:animMotion origin="layout" path="M 0.23108 0.00531 L -1.38889E-6 3.4104E-6 " pathEditMode="relative" rAng="0" ptsTypes="AA">
                                      <p:cBhvr>
                                        <p:cTn id="11" dur="800" fill="hold"/>
                                        <p:tgtEl>
                                          <p:spTgt spid="20"/>
                                        </p:tgtEl>
                                        <p:attrNameLst>
                                          <p:attrName>ppt_x</p:attrName>
                                          <p:attrName>ppt_y</p:attrName>
                                        </p:attrNameLst>
                                      </p:cBhvr>
                                      <p:rCtr x="-11600" y="-300"/>
                                    </p:animMotion>
                                  </p:childTnLst>
                                </p:cTn>
                              </p:par>
                              <p:par>
                                <p:cTn id="12" presetID="56" presetClass="path" presetSubtype="0" accel="50000" decel="50000" fill="hold" nodeType="withEffect">
                                  <p:stCondLst>
                                    <p:cond delay="0"/>
                                  </p:stCondLst>
                                  <p:childTnLst>
                                    <p:animMotion origin="layout" path="M -3.61111E-6 -1.2229E-6 L 0.62309 -0.46498 " pathEditMode="relative" rAng="0" ptsTypes="AA">
                                      <p:cBhvr>
                                        <p:cTn id="13" dur="1000" fill="hold"/>
                                        <p:tgtEl>
                                          <p:spTgt spid="16"/>
                                        </p:tgtEl>
                                        <p:attrNameLst>
                                          <p:attrName>ppt_x</p:attrName>
                                          <p:attrName>ppt_y</p:attrName>
                                        </p:attrNameLst>
                                      </p:cBhvr>
                                      <p:rCtr x="31100" y="-23300"/>
                                    </p:animMotion>
                                  </p:childTnLst>
                                </p:cTn>
                              </p:par>
                              <p:par>
                                <p:cTn id="14" presetID="56" presetClass="path" presetSubtype="0" accel="50000" decel="50000" fill="hold" nodeType="withEffect">
                                  <p:stCondLst>
                                    <p:cond delay="0"/>
                                  </p:stCondLst>
                                  <p:childTnLst>
                                    <p:animMotion origin="layout" path="M 5.55556E-7 -0.00028 L 0.89496 -0.65398 " pathEditMode="relative" rAng="0" ptsTypes="AA">
                                      <p:cBhvr>
                                        <p:cTn id="15" dur="1000" fill="hold"/>
                                        <p:tgtEl>
                                          <p:spTgt spid="17"/>
                                        </p:tgtEl>
                                        <p:attrNameLst>
                                          <p:attrName>ppt_x</p:attrName>
                                          <p:attrName>ppt_y</p:attrName>
                                        </p:attrNameLst>
                                      </p:cBhvr>
                                      <p:rCtr x="44700" y="-32700"/>
                                    </p:animMotion>
                                  </p:childTnLst>
                                </p:cTn>
                              </p:par>
                              <p:par>
                                <p:cTn id="16" presetID="56" presetClass="path" presetSubtype="0" accel="50000" decel="50000" fill="hold" nodeType="withEffect">
                                  <p:stCondLst>
                                    <p:cond delay="0"/>
                                  </p:stCondLst>
                                  <p:childTnLst>
                                    <p:animMotion origin="layout" path="M 3.61111E-6 -3.99666E-6 L 0.89496 -0.65369 " pathEditMode="relative" rAng="0" ptsTypes="AA">
                                      <p:cBhvr>
                                        <p:cTn id="17" dur="1000" fill="hold"/>
                                        <p:tgtEl>
                                          <p:spTgt spid="18"/>
                                        </p:tgtEl>
                                        <p:attrNameLst>
                                          <p:attrName>ppt_x</p:attrName>
                                          <p:attrName>ppt_y</p:attrName>
                                        </p:attrNameLst>
                                      </p:cBhvr>
                                      <p:rCtr x="44700" y="-32700"/>
                                    </p:animMotion>
                                  </p:childTnLst>
                                </p:cTn>
                              </p:par>
                              <p:par>
                                <p:cTn id="18" presetID="56" presetClass="path" presetSubtype="0" accel="50000" decel="50000" fill="hold" nodeType="withEffect">
                                  <p:stCondLst>
                                    <p:cond delay="0"/>
                                  </p:stCondLst>
                                  <p:childTnLst>
                                    <p:animMotion origin="layout" path="M 1.66667E-6 1.7341E-6 L 0.90573 -0.7933 " pathEditMode="relative" rAng="0" ptsTypes="AA">
                                      <p:cBhvr>
                                        <p:cTn id="19" dur="2000" fill="hold"/>
                                        <p:tgtEl>
                                          <p:spTgt spid="19"/>
                                        </p:tgtEl>
                                        <p:attrNameLst>
                                          <p:attrName>ppt_x</p:attrName>
                                          <p:attrName>ppt_y</p:attrName>
                                        </p:attrNameLst>
                                      </p:cBhvr>
                                      <p:rCtr x="45300" y="-39700"/>
                                    </p:animMotion>
                                  </p:childTnLst>
                                </p:cTn>
                              </p:par>
                              <p:par>
                                <p:cTn id="20" presetID="56" presetClass="path" presetSubtype="0" accel="50000" decel="50000" fill="hold" nodeType="withEffect">
                                  <p:stCondLst>
                                    <p:cond delay="0"/>
                                  </p:stCondLst>
                                  <p:childTnLst>
                                    <p:animMotion origin="layout" path="M 8.33333E-7 -3.81503E-6 L 0.78767 -0.63607 " pathEditMode="relative" rAng="0" ptsTypes="AA">
                                      <p:cBhvr>
                                        <p:cTn id="21" dur="1000" fill="hold"/>
                                        <p:tgtEl>
                                          <p:spTgt spid="15"/>
                                        </p:tgtEl>
                                        <p:attrNameLst>
                                          <p:attrName>ppt_x</p:attrName>
                                          <p:attrName>ppt_y</p:attrName>
                                        </p:attrNameLst>
                                      </p:cBhvr>
                                      <p:rCtr x="39400" y="-31800"/>
                                    </p:animMotion>
                                  </p:childTnLst>
                                </p:cTn>
                              </p:par>
                            </p:childTnLst>
                          </p:cTn>
                        </p:par>
                        <p:par>
                          <p:cTn id="22" fill="hold" nodeType="afterGroup">
                            <p:stCondLst>
                              <p:cond delay="2000"/>
                            </p:stCondLst>
                            <p:childTnLst>
                              <p:par>
                                <p:cTn id="23" presetID="56" presetClass="path" presetSubtype="0" accel="50000" decel="50000" fill="hold" nodeType="afterEffect">
                                  <p:stCondLst>
                                    <p:cond delay="0"/>
                                  </p:stCondLst>
                                  <p:childTnLst>
                                    <p:animMotion origin="layout" path="M -4.72222E-6 1.7341E-7 L 0.66945 -0.59422 " pathEditMode="relative" rAng="0" ptsTypes="AA">
                                      <p:cBhvr>
                                        <p:cTn id="24" dur="1000" fill="hold"/>
                                        <p:tgtEl>
                                          <p:spTgt spid="13"/>
                                        </p:tgtEl>
                                        <p:attrNameLst>
                                          <p:attrName>ppt_x</p:attrName>
                                          <p:attrName>ppt_y</p:attrName>
                                        </p:attrNameLst>
                                      </p:cBhvr>
                                      <p:rCtr x="33500" y="-29700"/>
                                    </p:animMotion>
                                  </p:childTnLst>
                                </p:cTn>
                              </p:par>
                            </p:childTnLst>
                          </p:cTn>
                        </p:par>
                        <p:par>
                          <p:cTn id="25" fill="hold" nodeType="afterGroup">
                            <p:stCondLst>
                              <p:cond delay="3000"/>
                            </p:stCondLst>
                            <p:childTnLst>
                              <p:par>
                                <p:cTn id="26" presetID="53" presetClass="exit" presetSubtype="0" fill="hold" nodeType="afterEffect">
                                  <p:stCondLst>
                                    <p:cond delay="0"/>
                                  </p:stCondLst>
                                  <p:childTnLst>
                                    <p:anim calcmode="lin" valueType="num">
                                      <p:cBhvr>
                                        <p:cTn id="27" dur="5000"/>
                                        <p:tgtEl>
                                          <p:spTgt spid="13"/>
                                        </p:tgtEl>
                                        <p:attrNameLst>
                                          <p:attrName>ppt_w</p:attrName>
                                        </p:attrNameLst>
                                      </p:cBhvr>
                                      <p:tavLst>
                                        <p:tav tm="0">
                                          <p:val>
                                            <p:strVal val="ppt_w"/>
                                          </p:val>
                                        </p:tav>
                                        <p:tav tm="100000">
                                          <p:val>
                                            <p:fltVal val="0"/>
                                          </p:val>
                                        </p:tav>
                                      </p:tavLst>
                                    </p:anim>
                                    <p:anim calcmode="lin" valueType="num">
                                      <p:cBhvr>
                                        <p:cTn id="28" dur="5000"/>
                                        <p:tgtEl>
                                          <p:spTgt spid="13"/>
                                        </p:tgtEl>
                                        <p:attrNameLst>
                                          <p:attrName>ppt_h</p:attrName>
                                        </p:attrNameLst>
                                      </p:cBhvr>
                                      <p:tavLst>
                                        <p:tav tm="0">
                                          <p:val>
                                            <p:strVal val="ppt_h"/>
                                          </p:val>
                                        </p:tav>
                                        <p:tav tm="100000">
                                          <p:val>
                                            <p:fltVal val="0"/>
                                          </p:val>
                                        </p:tav>
                                      </p:tavLst>
                                    </p:anim>
                                    <p:animEffect transition="out" filter="fade">
                                      <p:cBhvr>
                                        <p:cTn id="29" dur="5000"/>
                                        <p:tgtEl>
                                          <p:spTgt spid="13"/>
                                        </p:tgtEl>
                                      </p:cBhvr>
                                    </p:animEffect>
                                    <p:set>
                                      <p:cBhvr>
                                        <p:cTn id="30" dur="1" fill="hold">
                                          <p:stCondLst>
                                            <p:cond delay="4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3</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66725" y="1484784"/>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2" name="标题 1"/>
          <p:cNvSpPr>
            <a:spLocks noGrp="1"/>
          </p:cNvSpPr>
          <p:nvPr>
            <p:ph type="title"/>
          </p:nvPr>
        </p:nvSpPr>
        <p:spPr>
          <a:xfrm>
            <a:off x="668410" y="1053405"/>
            <a:ext cx="3816424" cy="641350"/>
          </a:xfrm>
        </p:spPr>
        <p:txBody>
          <a:bodyPr rtlCol="0">
            <a:noAutofit/>
          </a:bodyPr>
          <a:lstStyle/>
          <a:p>
            <a:pPr algn="l" fontAlgn="auto">
              <a:spcAft>
                <a:spcPts val="0"/>
              </a:spcAft>
              <a:defRPr/>
            </a:pPr>
            <a:r>
              <a:rPr lang="zh-CN" altLang="en-US" dirty="0">
                <a:solidFill>
                  <a:schemeClr val="tx1"/>
                </a:solidFill>
              </a:rPr>
              <a:t>坐位体前屈</a:t>
            </a:r>
            <a:endParaRPr lang="zh-CN" altLang="en-US" sz="2000" b="1" dirty="0">
              <a:solidFill>
                <a:schemeClr val="tx1"/>
              </a:solidFill>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一、概念</a:t>
            </a:r>
            <a:endParaRPr kumimoji="1" lang="ko-KR" altLang="en-US" sz="2000" b="1" dirty="0">
              <a:latin typeface="微软雅黑"/>
              <a:ea typeface="微软雅黑"/>
            </a:endParaRPr>
          </a:p>
        </p:txBody>
      </p:sp>
      <p:sp>
        <p:nvSpPr>
          <p:cNvPr id="18" name="TextBox 17"/>
          <p:cNvSpPr txBox="1"/>
          <p:nvPr/>
        </p:nvSpPr>
        <p:spPr>
          <a:xfrm>
            <a:off x="668410" y="1915172"/>
            <a:ext cx="7929618" cy="2585323"/>
          </a:xfrm>
          <a:prstGeom prst="rect">
            <a:avLst/>
          </a:prstGeom>
          <a:noFill/>
        </p:spPr>
        <p:txBody>
          <a:bodyPr wrap="square" rtlCol="0">
            <a:spAutoFit/>
          </a:bodyPr>
          <a:lstStyle/>
          <a:p>
            <a:pPr eaLnBrk="0" hangingPunct="0">
              <a:lnSpc>
                <a:spcPct val="150000"/>
              </a:lnSpc>
            </a:pPr>
            <a:r>
              <a:rPr lang="zh-CN" altLang="en-US" sz="1600" b="1" dirty="0">
                <a:latin typeface="+mj-ea"/>
                <a:ea typeface="+mj-ea"/>
              </a:rPr>
              <a:t>     </a:t>
            </a:r>
            <a:r>
              <a:rPr lang="zh-CN" altLang="en-US" sz="1800" dirty="0">
                <a:solidFill>
                  <a:schemeClr val="tx1"/>
                </a:solidFill>
                <a:latin typeface="+mj-ea"/>
                <a:ea typeface="+mj-ea"/>
                <a:cs typeface="宋体" panose="02010600030101010101" pitchFamily="2" charset="-122"/>
              </a:rPr>
              <a:t>坐位体前屈（</a:t>
            </a:r>
            <a:r>
              <a:rPr lang="en-US" altLang="zh-CN" sz="1800" dirty="0">
                <a:solidFill>
                  <a:schemeClr val="tx1"/>
                </a:solidFill>
                <a:latin typeface="+mj-ea"/>
                <a:ea typeface="+mj-ea"/>
                <a:cs typeface="宋体" panose="02010600030101010101" pitchFamily="2" charset="-122"/>
              </a:rPr>
              <a:t>Sit And Reach</a:t>
            </a:r>
            <a:r>
              <a:rPr lang="zh-CN" altLang="en-US" sz="1800" dirty="0">
                <a:solidFill>
                  <a:schemeClr val="tx1"/>
                </a:solidFill>
                <a:latin typeface="+mj-ea"/>
                <a:ea typeface="+mj-ea"/>
                <a:cs typeface="宋体" panose="02010600030101010101" pitchFamily="2" charset="-122"/>
              </a:rPr>
              <a:t>）</a:t>
            </a:r>
            <a:r>
              <a:rPr lang="en-US" altLang="zh-CN" sz="1800" dirty="0">
                <a:solidFill>
                  <a:schemeClr val="tx1"/>
                </a:solidFill>
                <a:latin typeface="+mj-ea"/>
                <a:ea typeface="+mj-ea"/>
                <a:cs typeface="宋体" panose="02010600030101010101" pitchFamily="2" charset="-122"/>
              </a:rPr>
              <a:t>,</a:t>
            </a:r>
            <a:r>
              <a:rPr lang="zh-CN" altLang="en-US" sz="1800" dirty="0">
                <a:solidFill>
                  <a:schemeClr val="tx1"/>
                </a:solidFill>
                <a:latin typeface="+mj-ea"/>
                <a:ea typeface="+mj-ea"/>
                <a:cs typeface="宋体" panose="02010600030101010101" pitchFamily="2" charset="-122"/>
              </a:rPr>
              <a:t>它是测量在静止状态下的躯干、腰、髋等关节可能达到的活动幅度，主要反映这些部位的关节、韧带和肌肉的伸展性和弹性及身体柔韧素质的发展水平。</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en-US" altLang="zh-CN" sz="1800" dirty="0">
                <a:solidFill>
                  <a:schemeClr val="tx1"/>
                </a:solidFill>
                <a:latin typeface="+mj-ea"/>
                <a:ea typeface="+mj-ea"/>
                <a:cs typeface="宋体" panose="02010600030101010101" pitchFamily="2" charset="-122"/>
              </a:rPr>
              <a:t>     </a:t>
            </a:r>
            <a:r>
              <a:rPr lang="zh-CN" altLang="zh-CN" sz="1800" dirty="0">
                <a:solidFill>
                  <a:schemeClr val="tx1"/>
                </a:solidFill>
                <a:latin typeface="+mj-ea"/>
                <a:ea typeface="+mj-ea"/>
                <a:cs typeface="宋体" panose="02010600030101010101" pitchFamily="2" charset="-122"/>
              </a:rPr>
              <a:t>柔韧性是指人体完成动作时，关节、肌肉、肌腱和韧带的伸展能力。柔韧素质的好坏，取决于关节的解剖结构和关节周围软组织的体积大小及韧带、肌腱、肌肉及皮肤的伸展性。</a:t>
            </a:r>
            <a:endParaRPr lang="en-US" altLang="zh-CN" sz="1800" dirty="0">
              <a:solidFill>
                <a:schemeClr val="tx1"/>
              </a:solidFill>
              <a:latin typeface="+mj-ea"/>
              <a:ea typeface="+mj-ea"/>
              <a:cs typeface="宋体" panose="02010600030101010101" pitchFamily="2"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082706122"/>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4</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3275" y="980728"/>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66725" y="1484784"/>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2" name="标题 1"/>
          <p:cNvSpPr>
            <a:spLocks noGrp="1"/>
          </p:cNvSpPr>
          <p:nvPr>
            <p:ph type="title"/>
          </p:nvPr>
        </p:nvSpPr>
        <p:spPr>
          <a:xfrm>
            <a:off x="668410" y="1053405"/>
            <a:ext cx="3816424" cy="641350"/>
          </a:xfrm>
        </p:spPr>
        <p:txBody>
          <a:bodyPr rtlCol="0">
            <a:noAutofit/>
          </a:bodyPr>
          <a:lstStyle/>
          <a:p>
            <a:pPr algn="l" fontAlgn="auto">
              <a:spcAft>
                <a:spcPts val="0"/>
              </a:spcAft>
              <a:defRPr/>
            </a:pPr>
            <a:r>
              <a:rPr lang="zh-CN" altLang="en-US" dirty="0">
                <a:solidFill>
                  <a:schemeClr val="tx1"/>
                </a:solidFill>
              </a:rPr>
              <a:t>坐位体前屈</a:t>
            </a:r>
            <a:endParaRPr lang="zh-CN" altLang="en-US" sz="2000" b="1" dirty="0">
              <a:solidFill>
                <a:schemeClr val="tx1"/>
              </a:solidFill>
            </a:endParaRPr>
          </a:p>
        </p:txBody>
      </p:sp>
      <p:sp>
        <p:nvSpPr>
          <p:cNvPr id="15" name="标题 1"/>
          <p:cNvSpPr txBox="1">
            <a:spLocks/>
          </p:cNvSpPr>
          <p:nvPr/>
        </p:nvSpPr>
        <p:spPr bwMode="auto">
          <a:xfrm>
            <a:off x="395536" y="260648"/>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一、概念</a:t>
            </a:r>
            <a:endParaRPr kumimoji="1" lang="ko-KR" altLang="en-US" sz="2000" b="1" dirty="0">
              <a:latin typeface="微软雅黑"/>
              <a:ea typeface="微软雅黑"/>
            </a:endParaRPr>
          </a:p>
        </p:txBody>
      </p:sp>
      <p:sp>
        <p:nvSpPr>
          <p:cNvPr id="18" name="TextBox 17"/>
          <p:cNvSpPr txBox="1"/>
          <p:nvPr/>
        </p:nvSpPr>
        <p:spPr>
          <a:xfrm>
            <a:off x="636653" y="1978818"/>
            <a:ext cx="7883453" cy="2585323"/>
          </a:xfrm>
          <a:prstGeom prst="rect">
            <a:avLst/>
          </a:prstGeom>
          <a:noFill/>
        </p:spPr>
        <p:txBody>
          <a:bodyPr wrap="square" rtlCol="0">
            <a:spAutoFit/>
          </a:bodyPr>
          <a:lstStyle/>
          <a:p>
            <a:pPr>
              <a:lnSpc>
                <a:spcPct val="150000"/>
              </a:lnSpc>
            </a:pPr>
            <a:r>
              <a:rPr lang="en-US" altLang="zh-CN" sz="1600" dirty="0">
                <a:latin typeface="+mj-ea"/>
                <a:ea typeface="+mj-ea"/>
              </a:rPr>
              <a:t>       </a:t>
            </a:r>
            <a:r>
              <a:rPr lang="zh-CN" altLang="zh-CN" sz="1800" dirty="0">
                <a:solidFill>
                  <a:schemeClr val="tx1"/>
                </a:solidFill>
                <a:latin typeface="+mj-ea"/>
                <a:ea typeface="+mj-ea"/>
                <a:cs typeface="宋体" panose="02010600030101010101" pitchFamily="2" charset="-122"/>
              </a:rPr>
              <a:t>通过体育锻炼能提高关节的灵活性，改善关节周围软组织的功能以及</a:t>
            </a:r>
            <a:r>
              <a:rPr lang="en-US" altLang="zh-CN" sz="1800" dirty="0">
                <a:solidFill>
                  <a:schemeClr val="tx1"/>
                </a:solidFill>
                <a:latin typeface="+mj-ea"/>
                <a:ea typeface="+mj-ea"/>
                <a:cs typeface="宋体" panose="02010600030101010101" pitchFamily="2" charset="-122"/>
              </a:rPr>
              <a:t>肌肉</a:t>
            </a:r>
            <a:r>
              <a:rPr lang="zh-CN" altLang="zh-CN" sz="1800" dirty="0">
                <a:solidFill>
                  <a:schemeClr val="tx1"/>
                </a:solidFill>
                <a:latin typeface="+mj-ea"/>
                <a:ea typeface="+mj-ea"/>
                <a:cs typeface="宋体" panose="02010600030101010101" pitchFamily="2" charset="-122"/>
              </a:rPr>
              <a:t>、韧带、肌腱的伸展性，而当人们缺乏体育锻炼，体质下降时，很多都是从柔韧素质的下降开始的。一个人的柔韧性程度越好，表示其关节的活动幅度越大，关节灵活性越强。柔韧素质与健康的关系极为密切，柔韧性的提高，对增强身体的协调能力，更好地发挥力量、速度等素质，提高技能和技术，防止运动创伤等都有积极的作用。 </a:t>
            </a:r>
            <a:endParaRPr lang="en-US" altLang="zh-CN" sz="1800" dirty="0">
              <a:solidFill>
                <a:schemeClr val="tx1"/>
              </a:solidFill>
              <a:latin typeface="+mj-ea"/>
              <a:ea typeface="+mj-ea"/>
              <a:cs typeface="宋体" panose="02010600030101010101" pitchFamily="2"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93969580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5</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15972" y="1563505"/>
            <a:ext cx="8137724" cy="4251507"/>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417080"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一、概念</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sz="2000" b="1" dirty="0">
                <a:solidFill>
                  <a:schemeClr val="tx1"/>
                </a:solidFill>
              </a:rPr>
              <a:t>坐位体前屈</a:t>
            </a:r>
          </a:p>
        </p:txBody>
      </p:sp>
      <p:sp>
        <p:nvSpPr>
          <p:cNvPr id="2" name="TextBox 1"/>
          <p:cNvSpPr txBox="1"/>
          <p:nvPr/>
        </p:nvSpPr>
        <p:spPr>
          <a:xfrm>
            <a:off x="742950" y="4034814"/>
            <a:ext cx="7429500" cy="1628007"/>
          </a:xfrm>
          <a:prstGeom prst="rect">
            <a:avLst/>
          </a:prstGeom>
          <a:noFill/>
        </p:spPr>
        <p:txBody>
          <a:bodyPr wrap="square" rtlCol="0">
            <a:noAutofit/>
          </a:bodyPr>
          <a:lstStyle/>
          <a:p>
            <a:pPr>
              <a:lnSpc>
                <a:spcPct val="150000"/>
              </a:lnSpc>
            </a:pPr>
            <a:r>
              <a:rPr lang="en-US" altLang="zh-CN" sz="1800" dirty="0">
                <a:solidFill>
                  <a:schemeClr val="tx1"/>
                </a:solidFill>
                <a:latin typeface="+mj-ea"/>
                <a:ea typeface="+mj-ea"/>
              </a:rPr>
              <a:t>        </a:t>
            </a:r>
            <a:r>
              <a:rPr lang="zh-CN" altLang="zh-CN" sz="1800" dirty="0">
                <a:solidFill>
                  <a:schemeClr val="tx1"/>
                </a:solidFill>
                <a:latin typeface="+mj-ea"/>
                <a:ea typeface="+mj-ea"/>
              </a:rPr>
              <a:t>受试者赤足坐在测试以上，两腿伸直，足并拢，足尖分开约</a:t>
            </a:r>
            <a:r>
              <a:rPr lang="en-US" altLang="zh-CN" sz="1800" dirty="0">
                <a:solidFill>
                  <a:schemeClr val="tx1"/>
                </a:solidFill>
                <a:latin typeface="+mj-ea"/>
                <a:ea typeface="+mj-ea"/>
              </a:rPr>
              <a:t>10-15</a:t>
            </a:r>
            <a:r>
              <a:rPr lang="zh-CN" altLang="zh-CN" sz="1800" dirty="0">
                <a:solidFill>
                  <a:schemeClr val="tx1"/>
                </a:solidFill>
                <a:latin typeface="+mj-ea"/>
                <a:ea typeface="+mj-ea"/>
              </a:rPr>
              <a:t>厘米，足底紧贴在支座立板上，然后两手并拢，手臂伸直，指尖轻触测试游标，是上体前屈，手指平推测试游标向前缓慢滑动，切忌突然加速，待游标不能在继续前移时，显示测试结果。</a:t>
            </a:r>
          </a:p>
        </p:txBody>
      </p:sp>
      <p:pic>
        <p:nvPicPr>
          <p:cNvPr id="2051" name="Picture 3" descr="C:\Users\Administrator\Desktop\d439b6003af33a87f1687199c75c10385343b52f.jpg"/>
          <p:cNvPicPr>
            <a:picLocks noChangeAspect="1" noChangeArrowheads="1"/>
          </p:cNvPicPr>
          <p:nvPr/>
        </p:nvPicPr>
        <p:blipFill rotWithShape="1">
          <a:blip r:embed="rId5">
            <a:extLst>
              <a:ext uri="{28A0092B-C50C-407E-A947-70E740481C1C}">
                <a14:useLocalDpi xmlns:a14="http://schemas.microsoft.com/office/drawing/2010/main" val="0"/>
              </a:ext>
            </a:extLst>
          </a:blip>
          <a:srcRect t="13846" b="9350"/>
          <a:stretch/>
        </p:blipFill>
        <p:spPr bwMode="auto">
          <a:xfrm>
            <a:off x="2703499" y="1679875"/>
            <a:ext cx="3700490" cy="2321077"/>
          </a:xfrm>
          <a:prstGeom prst="rect">
            <a:avLst/>
          </a:prstGeom>
          <a:ln>
            <a:solidFill>
              <a:schemeClr val="bg2">
                <a:lumMod val="50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591636199"/>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3781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41307" y="728570"/>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6</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309320"/>
            <a:ext cx="9180512" cy="55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标题 1"/>
          <p:cNvSpPr txBox="1">
            <a:spLocks/>
          </p:cNvSpPr>
          <p:nvPr/>
        </p:nvSpPr>
        <p:spPr bwMode="auto">
          <a:xfrm>
            <a:off x="273616" y="231236"/>
            <a:ext cx="3816424"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国家学生体质健康标准</a:t>
            </a:r>
            <a:endParaRPr kumimoji="1" lang="ko-KR" altLang="en-US" sz="2000" b="1" dirty="0">
              <a:latin typeface="微软雅黑"/>
              <a:ea typeface="微软雅黑"/>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graphicFrame>
        <p:nvGraphicFramePr>
          <p:cNvPr id="6" name="对象 5"/>
          <p:cNvGraphicFramePr>
            <a:graphicFrameLocks noGrp="1" noChangeAspect="1"/>
          </p:cNvGraphicFramePr>
          <p:nvPr>
            <p:extLst>
              <p:ext uri="{D42A27DB-BD31-4B8C-83A1-F6EECF244321}">
                <p14:modId xmlns:p14="http://schemas.microsoft.com/office/powerpoint/2010/main" val="2296913310"/>
              </p:ext>
            </p:extLst>
          </p:nvPr>
        </p:nvGraphicFramePr>
        <p:xfrm>
          <a:off x="2316399" y="846802"/>
          <a:ext cx="4870451" cy="5546725"/>
        </p:xfrm>
        <a:graphic>
          <a:graphicData uri="http://schemas.openxmlformats.org/presentationml/2006/ole">
            <mc:AlternateContent xmlns:mc="http://schemas.openxmlformats.org/markup-compatibility/2006">
              <mc:Choice xmlns:v="urn:schemas-microsoft-com:vml" Requires="v">
                <p:oleObj name="文档" r:id="rId5" imgW="4682090" imgH="5111811" progId="Word.Document.12">
                  <p:embed/>
                </p:oleObj>
              </mc:Choice>
              <mc:Fallback>
                <p:oleObj name="文档" r:id="rId5" imgW="4682090" imgH="5111811" progId="Word.Document.12">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6399" y="846802"/>
                        <a:ext cx="4870451" cy="554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extLst>
      <p:ext uri="{BB962C8B-B14F-4D97-AF65-F5344CB8AC3E}">
        <p14:creationId xmlns:p14="http://schemas.microsoft.com/office/powerpoint/2010/main" val="837886400"/>
      </p:ext>
    </p:extLst>
  </p:cSld>
  <p:clrMapOvr>
    <a:masterClrMapping/>
  </p:clrMapOvr>
  <p:transition advTm="138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7</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15972" y="1563506"/>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417080"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二、影响坐位体前屈动作的生理分析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
        <p:nvSpPr>
          <p:cNvPr id="2" name="矩形 1"/>
          <p:cNvSpPr/>
          <p:nvPr/>
        </p:nvSpPr>
        <p:spPr>
          <a:xfrm>
            <a:off x="2379114" y="2148959"/>
            <a:ext cx="4471987" cy="2492990"/>
          </a:xfrm>
          <a:prstGeom prst="rect">
            <a:avLst/>
          </a:prstGeom>
        </p:spPr>
        <p:txBody>
          <a:bodyPr wrap="square">
            <a:spAutoFit/>
          </a:bodyPr>
          <a:lstStyle/>
          <a:p>
            <a:pPr>
              <a:lnSpc>
                <a:spcPct val="150000"/>
              </a:lnSpc>
            </a:pPr>
            <a:r>
              <a:rPr lang="zh-CN" altLang="en-US" sz="1600" dirty="0">
                <a:latin typeface="+mj-ea"/>
                <a:ea typeface="+mj-ea"/>
              </a:rPr>
              <a:t>    </a:t>
            </a:r>
            <a:endParaRPr lang="en-US" altLang="zh-CN" sz="1600" dirty="0">
              <a:latin typeface="+mj-ea"/>
              <a:ea typeface="+mj-ea"/>
            </a:endParaRPr>
          </a:p>
          <a:p>
            <a:pPr>
              <a:lnSpc>
                <a:spcPct val="150000"/>
              </a:lnSpc>
            </a:pPr>
            <a:r>
              <a:rPr lang="zh-CN" altLang="en-US" sz="1600" dirty="0">
                <a:latin typeface="+mj-ea"/>
                <a:ea typeface="+mj-ea"/>
              </a:rPr>
              <a:t>    </a:t>
            </a:r>
            <a:endParaRPr lang="en-US" altLang="zh-CN" sz="1600" dirty="0">
              <a:latin typeface="+mj-ea"/>
              <a:ea typeface="+mj-ea"/>
            </a:endParaRPr>
          </a:p>
          <a:p>
            <a:pPr>
              <a:lnSpc>
                <a:spcPct val="150000"/>
              </a:lnSpc>
            </a:pPr>
            <a:endParaRPr lang="en-US" altLang="zh-CN" sz="1600" dirty="0">
              <a:latin typeface="+mj-ea"/>
              <a:ea typeface="+mj-ea"/>
            </a:endParaRPr>
          </a:p>
          <a:p>
            <a:pPr>
              <a:lnSpc>
                <a:spcPct val="150000"/>
              </a:lnSpc>
            </a:pPr>
            <a:r>
              <a:rPr lang="zh-CN" altLang="en-US" sz="1600" dirty="0">
                <a:latin typeface="+mj-ea"/>
                <a:ea typeface="+mj-ea"/>
              </a:rPr>
              <a:t>    </a:t>
            </a:r>
            <a:endParaRPr lang="en-US" altLang="zh-CN" sz="1600" dirty="0">
              <a:latin typeface="+mj-ea"/>
              <a:ea typeface="+mj-ea"/>
            </a:endParaRPr>
          </a:p>
          <a:p>
            <a:pPr>
              <a:lnSpc>
                <a:spcPct val="150000"/>
              </a:lnSpc>
            </a:pPr>
            <a:endParaRPr lang="zh-CN" altLang="zh-CN" dirty="0"/>
          </a:p>
          <a:p>
            <a:r>
              <a:rPr lang="en-US" altLang="zh-CN" dirty="0"/>
              <a:t> </a:t>
            </a:r>
            <a:endParaRPr lang="zh-CN" altLang="zh-CN" dirty="0"/>
          </a:p>
        </p:txBody>
      </p:sp>
      <p:sp>
        <p:nvSpPr>
          <p:cNvPr id="19" name="Rectangle 4">
            <a:extLst>
              <a:ext uri="{FF2B5EF4-FFF2-40B4-BE49-F238E27FC236}">
                <a16:creationId xmlns:a16="http://schemas.microsoft.com/office/drawing/2014/main" id="{2108D7BB-D406-4F47-B318-5E366FD8518E}"/>
              </a:ext>
            </a:extLst>
          </p:cNvPr>
          <p:cNvSpPr>
            <a:spLocks noChangeArrowheads="1"/>
          </p:cNvSpPr>
          <p:nvPr/>
        </p:nvSpPr>
        <p:spPr bwMode="auto">
          <a:xfrm>
            <a:off x="2638980" y="2009095"/>
            <a:ext cx="3139520"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r>
              <a:rPr lang="zh-CN" altLang="en-US" sz="2000" b="1" dirty="0">
                <a:latin typeface="+mj-ea"/>
                <a:ea typeface="+mj-ea"/>
              </a:rPr>
              <a:t>   </a:t>
            </a:r>
            <a:r>
              <a:rPr lang="zh-CN" altLang="en-US" sz="1800" dirty="0">
                <a:latin typeface="+mj-ea"/>
                <a:ea typeface="+mj-ea"/>
              </a:rPr>
              <a:t>不标准的坐姿体式</a:t>
            </a:r>
            <a:endParaRPr lang="en-US" altLang="ko-KR" sz="1800" dirty="0">
              <a:effectLst>
                <a:outerShdw blurRad="38100" dist="38100" dir="2700000" algn="tl">
                  <a:srgbClr val="FFFFFF"/>
                </a:outerShdw>
              </a:effectLst>
              <a:latin typeface="+mj-ea"/>
              <a:ea typeface="+mj-ea"/>
            </a:endParaRPr>
          </a:p>
        </p:txBody>
      </p:sp>
      <p:sp>
        <p:nvSpPr>
          <p:cNvPr id="20" name="Rectangle 4">
            <a:extLst>
              <a:ext uri="{FF2B5EF4-FFF2-40B4-BE49-F238E27FC236}">
                <a16:creationId xmlns:a16="http://schemas.microsoft.com/office/drawing/2014/main" id="{2B44A8C3-2FBB-AC45-886F-86B7CBF21309}"/>
              </a:ext>
            </a:extLst>
          </p:cNvPr>
          <p:cNvSpPr>
            <a:spLocks noChangeArrowheads="1"/>
          </p:cNvSpPr>
          <p:nvPr/>
        </p:nvSpPr>
        <p:spPr bwMode="auto">
          <a:xfrm>
            <a:off x="2638980" y="2898445"/>
            <a:ext cx="3139520"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r>
              <a:rPr lang="zh-CN" altLang="en-US" sz="2000" b="1" dirty="0">
                <a:latin typeface="+mj-ea"/>
                <a:ea typeface="+mj-ea"/>
              </a:rPr>
              <a:t>        </a:t>
            </a:r>
            <a:r>
              <a:rPr lang="zh-CN" altLang="en-US" sz="1800" dirty="0">
                <a:latin typeface="+mj-ea"/>
                <a:ea typeface="+mj-ea"/>
              </a:rPr>
              <a:t>腘绳肌僵紧</a:t>
            </a:r>
            <a:endParaRPr lang="en-US" altLang="zh-CN" sz="1800" dirty="0">
              <a:latin typeface="+mj-ea"/>
              <a:ea typeface="+mj-ea"/>
            </a:endParaRPr>
          </a:p>
        </p:txBody>
      </p:sp>
      <p:sp>
        <p:nvSpPr>
          <p:cNvPr id="23" name="Rectangle 4">
            <a:extLst>
              <a:ext uri="{FF2B5EF4-FFF2-40B4-BE49-F238E27FC236}">
                <a16:creationId xmlns:a16="http://schemas.microsoft.com/office/drawing/2014/main" id="{B1509FF3-53D8-A94D-A159-F92C85DAE5C8}"/>
              </a:ext>
            </a:extLst>
          </p:cNvPr>
          <p:cNvSpPr>
            <a:spLocks noChangeArrowheads="1"/>
          </p:cNvSpPr>
          <p:nvPr/>
        </p:nvSpPr>
        <p:spPr bwMode="auto">
          <a:xfrm>
            <a:off x="2638980" y="4569095"/>
            <a:ext cx="3139520"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r>
              <a:rPr lang="zh-CN" altLang="en-US" sz="2000" b="1" dirty="0">
                <a:latin typeface="+mj-ea"/>
                <a:ea typeface="+mj-ea"/>
              </a:rPr>
              <a:t>      </a:t>
            </a:r>
            <a:r>
              <a:rPr lang="zh-CN" altLang="en-US" sz="1800" dirty="0">
                <a:latin typeface="+mj-ea"/>
                <a:ea typeface="+mj-ea"/>
              </a:rPr>
              <a:t>外旋肌群限制</a:t>
            </a:r>
            <a:endParaRPr lang="en-US" altLang="zh-CN" sz="1800" dirty="0">
              <a:latin typeface="+mj-ea"/>
              <a:ea typeface="+mj-ea"/>
            </a:endParaRPr>
          </a:p>
        </p:txBody>
      </p:sp>
      <p:sp>
        <p:nvSpPr>
          <p:cNvPr id="21" name="Rectangle 4">
            <a:extLst>
              <a:ext uri="{FF2B5EF4-FFF2-40B4-BE49-F238E27FC236}">
                <a16:creationId xmlns:a16="http://schemas.microsoft.com/office/drawing/2014/main" id="{AB6B512D-850A-7B4F-94D3-6CFADB34B7C8}"/>
              </a:ext>
            </a:extLst>
          </p:cNvPr>
          <p:cNvSpPr>
            <a:spLocks noChangeArrowheads="1"/>
          </p:cNvSpPr>
          <p:nvPr/>
        </p:nvSpPr>
        <p:spPr bwMode="auto">
          <a:xfrm>
            <a:off x="2638980" y="3747874"/>
            <a:ext cx="3139520" cy="481102"/>
          </a:xfrm>
          <a:prstGeom prst="rect">
            <a:avLst/>
          </a:prstGeom>
          <a:solidFill>
            <a:srgbClr val="CADBEE"/>
          </a:solidFill>
          <a:ln w="12700">
            <a:noFill/>
            <a:miter lim="800000"/>
            <a:headEnd/>
            <a:tailEnd/>
          </a:ln>
          <a:effectLst>
            <a:outerShdw dist="17961" dir="2700000" algn="ctr" rotWithShape="0">
              <a:srgbClr val="4D4D4D"/>
            </a:outerShdw>
          </a:effectLst>
        </p:spPr>
        <p:txBody>
          <a:bodyPr wrap="none" lIns="90000" tIns="46800" rIns="90000" bIns="46800" anchor="ctr"/>
          <a:ls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marL="185738" eaLnBrk="0" fontAlgn="t" hangingPunct="0">
              <a:defRPr/>
            </a:pPr>
            <a:r>
              <a:rPr lang="zh-CN" altLang="en-US" sz="2000" b="1" dirty="0">
                <a:latin typeface="+mj-ea"/>
                <a:ea typeface="+mj-ea"/>
              </a:rPr>
              <a:t>        </a:t>
            </a:r>
            <a:r>
              <a:rPr lang="zh-CN" altLang="en-US" sz="1800" dirty="0">
                <a:latin typeface="+mj-ea"/>
                <a:ea typeface="+mj-ea"/>
              </a:rPr>
              <a:t>髋关节前屈</a:t>
            </a:r>
            <a:endParaRPr lang="en-US" altLang="zh-CN" sz="1800" dirty="0">
              <a:latin typeface="+mj-ea"/>
              <a:ea typeface="+mj-ea"/>
            </a:endParaRPr>
          </a:p>
        </p:txBody>
      </p:sp>
    </p:spTree>
    <p:custDataLst>
      <p:tags r:id="rId1"/>
    </p:custDataLst>
    <p:extLst>
      <p:ext uri="{BB962C8B-B14F-4D97-AF65-F5344CB8AC3E}">
        <p14:creationId xmlns:p14="http://schemas.microsoft.com/office/powerpoint/2010/main" val="3649605147"/>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8</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15972" y="1563506"/>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417080"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二、影响坐位体前屈动作的生理分析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rPr>
              <a:t>（一）基本坐姿体式</a:t>
            </a:r>
            <a:r>
              <a:rPr lang="en-US" altLang="zh-CN" dirty="0">
                <a:solidFill>
                  <a:schemeClr val="tx1"/>
                </a:solidFill>
              </a:rPr>
              <a:t>-</a:t>
            </a:r>
            <a:r>
              <a:rPr lang="zh-CN" altLang="en-US" dirty="0">
                <a:solidFill>
                  <a:schemeClr val="tx1"/>
                </a:solidFill>
              </a:rPr>
              <a:t>手杖式</a:t>
            </a:r>
            <a:endParaRPr lang="zh-CN" altLang="en-US" sz="2000" b="1" dirty="0">
              <a:solidFill>
                <a:schemeClr val="tx1"/>
              </a:solidFill>
            </a:endParaRPr>
          </a:p>
        </p:txBody>
      </p:sp>
      <p:sp>
        <p:nvSpPr>
          <p:cNvPr id="2" name="矩形 1"/>
          <p:cNvSpPr/>
          <p:nvPr/>
        </p:nvSpPr>
        <p:spPr>
          <a:xfrm>
            <a:off x="3841750" y="1976623"/>
            <a:ext cx="4711946" cy="3647152"/>
          </a:xfrm>
          <a:prstGeom prst="rect">
            <a:avLst/>
          </a:prstGeom>
        </p:spPr>
        <p:txBody>
          <a:bodyPr wrap="square">
            <a:spAutoFit/>
          </a:bodyPr>
          <a:lstStyle/>
          <a:p>
            <a:pPr eaLnBrk="0" hangingPunct="0">
              <a:lnSpc>
                <a:spcPct val="150000"/>
              </a:lnSpc>
            </a:pPr>
            <a:r>
              <a:rPr lang="zh-CN" altLang="en-US" sz="1800" dirty="0">
                <a:solidFill>
                  <a:schemeClr val="tx1"/>
                </a:solidFill>
                <a:latin typeface="+mj-ea"/>
                <a:ea typeface="+mj-ea"/>
              </a:rPr>
              <a:t>    </a:t>
            </a:r>
            <a:r>
              <a:rPr lang="zh-CN" altLang="zh-CN" sz="1800" dirty="0">
                <a:solidFill>
                  <a:schemeClr val="tx1"/>
                </a:solidFill>
                <a:latin typeface="+mj-ea"/>
                <a:ea typeface="+mj-ea"/>
                <a:cs typeface="宋体" panose="02010600030101010101" pitchFamily="2" charset="-122"/>
              </a:rPr>
              <a:t>体式中的坐姿，</a:t>
            </a:r>
            <a:r>
              <a:rPr lang="zh-CN" altLang="en-US" sz="1800" dirty="0">
                <a:solidFill>
                  <a:schemeClr val="tx1"/>
                </a:solidFill>
                <a:latin typeface="+mj-ea"/>
                <a:ea typeface="+mj-ea"/>
                <a:cs typeface="宋体" panose="02010600030101010101" pitchFamily="2" charset="-122"/>
              </a:rPr>
              <a:t>称为</a:t>
            </a:r>
            <a:r>
              <a:rPr lang="zh-CN" altLang="zh-CN" sz="1800" dirty="0">
                <a:solidFill>
                  <a:schemeClr val="tx1"/>
                </a:solidFill>
                <a:latin typeface="+mj-ea"/>
                <a:ea typeface="+mj-ea"/>
                <a:cs typeface="宋体" panose="02010600030101010101" pitchFamily="2" charset="-122"/>
              </a:rPr>
              <a:t>手杖式</a:t>
            </a:r>
            <a:r>
              <a:rPr lang="zh-CN" altLang="en-US" sz="1800" dirty="0">
                <a:solidFill>
                  <a:schemeClr val="tx1"/>
                </a:solidFill>
                <a:latin typeface="+mj-ea"/>
                <a:ea typeface="+mj-ea"/>
                <a:cs typeface="宋体" panose="02010600030101010101" pitchFamily="2" charset="-122"/>
              </a:rPr>
              <a:t>，</a:t>
            </a:r>
            <a:r>
              <a:rPr lang="zh-CN" altLang="zh-CN" sz="1800" dirty="0">
                <a:solidFill>
                  <a:schemeClr val="tx1"/>
                </a:solidFill>
                <a:latin typeface="+mj-ea"/>
                <a:ea typeface="+mj-ea"/>
                <a:cs typeface="宋体" panose="02010600030101010101" pitchFamily="2" charset="-122"/>
              </a:rPr>
              <a:t>是所有前曲体式的基础坐姿</a:t>
            </a:r>
            <a:r>
              <a:rPr lang="zh-CN" altLang="en-US" sz="1800" dirty="0">
                <a:solidFill>
                  <a:schemeClr val="tx1"/>
                </a:solidFill>
                <a:latin typeface="+mj-ea"/>
                <a:ea typeface="+mj-ea"/>
                <a:cs typeface="宋体" panose="02010600030101010101" pitchFamily="2" charset="-122"/>
              </a:rPr>
              <a:t>，</a:t>
            </a:r>
            <a:r>
              <a:rPr lang="zh-CN" altLang="zh-CN" sz="1800" dirty="0">
                <a:solidFill>
                  <a:schemeClr val="tx1"/>
                </a:solidFill>
                <a:latin typeface="+mj-ea"/>
                <a:ea typeface="+mj-ea"/>
                <a:cs typeface="宋体" panose="02010600030101010101" pitchFamily="2" charset="-122"/>
              </a:rPr>
              <a:t>有规律地习练它可以改善坐姿。</a:t>
            </a:r>
          </a:p>
          <a:p>
            <a:pPr eaLnBrk="0" hangingPunct="0">
              <a:lnSpc>
                <a:spcPct val="150000"/>
              </a:lnSpc>
            </a:pPr>
            <a:r>
              <a:rPr lang="en-US" altLang="zh-CN" sz="1800" dirty="0">
                <a:solidFill>
                  <a:schemeClr val="tx1"/>
                </a:solidFill>
                <a:latin typeface="+mj-ea"/>
                <a:ea typeface="+mj-ea"/>
                <a:cs typeface="宋体" panose="02010600030101010101" pitchFamily="2" charset="-122"/>
              </a:rPr>
              <a:t> </a:t>
            </a:r>
            <a:r>
              <a:rPr lang="zh-CN" altLang="en-US" sz="1800" dirty="0">
                <a:solidFill>
                  <a:schemeClr val="tx1"/>
                </a:solidFill>
                <a:latin typeface="+mj-ea"/>
                <a:ea typeface="+mj-ea"/>
                <a:cs typeface="宋体" panose="02010600030101010101" pitchFamily="2" charset="-122"/>
              </a:rPr>
              <a:t>   手杖式基本坐姿是坐位体前屈动作的基础，</a:t>
            </a:r>
            <a:r>
              <a:rPr lang="zh-CN" altLang="zh-CN" sz="1800" dirty="0">
                <a:solidFill>
                  <a:schemeClr val="tx1"/>
                </a:solidFill>
                <a:latin typeface="+mj-ea"/>
                <a:ea typeface="+mj-ea"/>
                <a:cs typeface="宋体" panose="02010600030101010101" pitchFamily="2" charset="-122"/>
              </a:rPr>
              <a:t>看上去很简单的手杖式，要做好并不容易，特别是对于</a:t>
            </a:r>
            <a:r>
              <a:rPr lang="zh-CN" altLang="en-US" sz="1800" dirty="0">
                <a:solidFill>
                  <a:schemeClr val="tx1"/>
                </a:solidFill>
                <a:latin typeface="+mj-ea"/>
                <a:ea typeface="+mj-ea"/>
                <a:cs typeface="宋体" panose="02010600030101010101" pitchFamily="2" charset="-122"/>
              </a:rPr>
              <a:t>普通学生</a:t>
            </a:r>
            <a:r>
              <a:rPr lang="zh-CN" altLang="zh-CN" sz="1800" dirty="0">
                <a:solidFill>
                  <a:schemeClr val="tx1"/>
                </a:solidFill>
                <a:latin typeface="+mj-ea"/>
                <a:ea typeface="+mj-ea"/>
                <a:cs typeface="宋体" panose="02010600030101010101" pitchFamily="2" charset="-122"/>
              </a:rPr>
              <a:t>来说单独拿这个体式出来真的会有些吃力。</a:t>
            </a:r>
          </a:p>
          <a:p>
            <a:endParaRPr lang="zh-CN" altLang="zh-CN" sz="1800" dirty="0">
              <a:latin typeface="+mj-ea"/>
              <a:ea typeface="+mj-ea"/>
            </a:endParaRPr>
          </a:p>
          <a:p>
            <a:r>
              <a:rPr lang="en-US" altLang="zh-CN" dirty="0"/>
              <a:t> </a:t>
            </a:r>
            <a:endParaRPr lang="zh-CN" altLang="zh-CN" dirty="0"/>
          </a:p>
        </p:txBody>
      </p:sp>
      <p:pic>
        <p:nvPicPr>
          <p:cNvPr id="7" name="图片 6">
            <a:extLst>
              <a:ext uri="{FF2B5EF4-FFF2-40B4-BE49-F238E27FC236}">
                <a16:creationId xmlns:a16="http://schemas.microsoft.com/office/drawing/2014/main" id="{3DE34090-87A1-EE42-90BD-DF92E2C76C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472" y="2309660"/>
            <a:ext cx="2943253" cy="2268772"/>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103879512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862682"/>
            <a:ext cx="9107488" cy="4603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6659563" y="862682"/>
            <a:ext cx="2484437" cy="460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灯片编号占位符 2"/>
          <p:cNvSpPr>
            <a:spLocks noGrp="1"/>
          </p:cNvSpPr>
          <p:nvPr>
            <p:ph type="sldNum" sz="quarter" idx="12"/>
          </p:nvPr>
        </p:nvSpPr>
        <p:spPr/>
        <p:txBody>
          <a:bodyPr/>
          <a:lstStyle/>
          <a:p>
            <a:pPr>
              <a:defRPr/>
            </a:pPr>
            <a:fld id="{4F6CCB3B-DBA4-46A5-87BD-090220E38CC8}" type="slidenum">
              <a:rPr lang="zh-CN" altLang="en-US" smtClean="0"/>
              <a:pPr>
                <a:defRPr/>
              </a:pPr>
              <a:t>9</a:t>
            </a:fld>
            <a:endParaRPr lang="zh-CN" altLang="en-US" dirty="0"/>
          </a:p>
        </p:txBody>
      </p:sp>
      <p:pic>
        <p:nvPicPr>
          <p:cNvPr id="2355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9"/>
          <a:stretch/>
        </p:blipFill>
        <p:spPr bwMode="auto">
          <a:xfrm>
            <a:off x="-11876" y="6157354"/>
            <a:ext cx="9180512" cy="704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Freeform 40" descr="© INSCALE GmbH, 26.05.2010&#10;http://www.presentationload.com/"/>
          <p:cNvSpPr>
            <a:spLocks/>
          </p:cNvSpPr>
          <p:nvPr/>
        </p:nvSpPr>
        <p:spPr bwMode="gray">
          <a:xfrm>
            <a:off x="4325035" y="1062261"/>
            <a:ext cx="4471987" cy="506412"/>
          </a:xfrm>
          <a:custGeom>
            <a:avLst/>
            <a:gdLst/>
            <a:ahLst/>
            <a:cxnLst>
              <a:cxn ang="0">
                <a:pos x="1384" y="114"/>
              </a:cxn>
              <a:cxn ang="0">
                <a:pos x="1362" y="114"/>
              </a:cxn>
              <a:cxn ang="0">
                <a:pos x="1339" y="91"/>
              </a:cxn>
              <a:cxn ang="0">
                <a:pos x="1339" y="23"/>
              </a:cxn>
              <a:cxn ang="0">
                <a:pos x="1316" y="0"/>
              </a:cxn>
              <a:cxn ang="0">
                <a:pos x="91" y="0"/>
              </a:cxn>
              <a:cxn ang="0">
                <a:pos x="69" y="23"/>
              </a:cxn>
              <a:cxn ang="0">
                <a:pos x="69" y="91"/>
              </a:cxn>
              <a:cxn ang="0">
                <a:pos x="46"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2" y="114"/>
                  <a:pt x="1362" y="114"/>
                  <a:pt x="1362" y="114"/>
                </a:cubicBezTo>
                <a:cubicBezTo>
                  <a:pt x="1349" y="114"/>
                  <a:pt x="1339" y="104"/>
                  <a:pt x="1339" y="91"/>
                </a:cubicBezTo>
                <a:cubicBezTo>
                  <a:pt x="1339" y="23"/>
                  <a:pt x="1339" y="23"/>
                  <a:pt x="1339" y="23"/>
                </a:cubicBezTo>
                <a:cubicBezTo>
                  <a:pt x="1339" y="11"/>
                  <a:pt x="1329" y="0"/>
                  <a:pt x="1316" y="0"/>
                </a:cubicBezTo>
                <a:cubicBezTo>
                  <a:pt x="91" y="0"/>
                  <a:pt x="91" y="0"/>
                  <a:pt x="91" y="0"/>
                </a:cubicBezTo>
                <a:cubicBezTo>
                  <a:pt x="79" y="0"/>
                  <a:pt x="69" y="11"/>
                  <a:pt x="69" y="23"/>
                </a:cubicBezTo>
                <a:cubicBezTo>
                  <a:pt x="69" y="91"/>
                  <a:pt x="69" y="91"/>
                  <a:pt x="69" y="91"/>
                </a:cubicBezTo>
                <a:cubicBezTo>
                  <a:pt x="69" y="104"/>
                  <a:pt x="58" y="114"/>
                  <a:pt x="46" y="114"/>
                </a:cubicBezTo>
                <a:cubicBezTo>
                  <a:pt x="23" y="114"/>
                  <a:pt x="23" y="114"/>
                  <a:pt x="23" y="114"/>
                </a:cubicBezTo>
                <a:cubicBezTo>
                  <a:pt x="11" y="114"/>
                  <a:pt x="0" y="124"/>
                  <a:pt x="0" y="137"/>
                </a:cubicBezTo>
                <a:cubicBezTo>
                  <a:pt x="0" y="159"/>
                  <a:pt x="0" y="159"/>
                  <a:pt x="0" y="159"/>
                </a:cubicBezTo>
                <a:cubicBezTo>
                  <a:pt x="1407" y="159"/>
                  <a:pt x="1407" y="159"/>
                  <a:pt x="1407" y="159"/>
                </a:cubicBezTo>
                <a:cubicBezTo>
                  <a:pt x="1407" y="137"/>
                  <a:pt x="1407" y="137"/>
                  <a:pt x="1407" y="137"/>
                </a:cubicBezTo>
                <a:cubicBezTo>
                  <a:pt x="1407" y="124"/>
                  <a:pt x="1397" y="114"/>
                  <a:pt x="1384" y="114"/>
                </a:cubicBezTo>
                <a:close/>
              </a:path>
            </a:pathLst>
          </a:custGeom>
          <a:gradFill rotWithShape="1">
            <a:gsLst>
              <a:gs pos="0">
                <a:srgbClr val="DBDBDB"/>
              </a:gs>
              <a:gs pos="100000">
                <a:srgbClr val="DBDBDB">
                  <a:gamma/>
                  <a:tint val="16078"/>
                  <a:invGamma/>
                </a:srgbClr>
              </a:gs>
            </a:gsLst>
            <a:lin ang="5400000" scaled="1"/>
          </a:gradFill>
          <a:ln w="1270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1" name="Freeform 39" descr="© INSCALE GmbH, 26.05.2010&#10;http://www.presentationload.com/"/>
          <p:cNvSpPr>
            <a:spLocks/>
          </p:cNvSpPr>
          <p:nvPr/>
        </p:nvSpPr>
        <p:spPr bwMode="gray">
          <a:xfrm>
            <a:off x="340628" y="1062261"/>
            <a:ext cx="4471988" cy="506412"/>
          </a:xfrm>
          <a:custGeom>
            <a:avLst/>
            <a:gdLst/>
            <a:ahLst/>
            <a:cxnLst>
              <a:cxn ang="0">
                <a:pos x="1384" y="114"/>
              </a:cxn>
              <a:cxn ang="0">
                <a:pos x="1361" y="114"/>
              </a:cxn>
              <a:cxn ang="0">
                <a:pos x="1339" y="91"/>
              </a:cxn>
              <a:cxn ang="0">
                <a:pos x="1339" y="23"/>
              </a:cxn>
              <a:cxn ang="0">
                <a:pos x="1316" y="0"/>
              </a:cxn>
              <a:cxn ang="0">
                <a:pos x="91" y="0"/>
              </a:cxn>
              <a:cxn ang="0">
                <a:pos x="68" y="23"/>
              </a:cxn>
              <a:cxn ang="0">
                <a:pos x="68" y="91"/>
              </a:cxn>
              <a:cxn ang="0">
                <a:pos x="45" y="114"/>
              </a:cxn>
              <a:cxn ang="0">
                <a:pos x="23" y="114"/>
              </a:cxn>
              <a:cxn ang="0">
                <a:pos x="0" y="137"/>
              </a:cxn>
              <a:cxn ang="0">
                <a:pos x="0" y="159"/>
              </a:cxn>
              <a:cxn ang="0">
                <a:pos x="1407" y="159"/>
              </a:cxn>
              <a:cxn ang="0">
                <a:pos x="1407" y="137"/>
              </a:cxn>
              <a:cxn ang="0">
                <a:pos x="1384" y="114"/>
              </a:cxn>
            </a:cxnLst>
            <a:rect l="0" t="0" r="r" b="b"/>
            <a:pathLst>
              <a:path w="1407" h="159">
                <a:moveTo>
                  <a:pt x="1384" y="114"/>
                </a:moveTo>
                <a:cubicBezTo>
                  <a:pt x="1361" y="114"/>
                  <a:pt x="1361" y="114"/>
                  <a:pt x="1361" y="114"/>
                </a:cubicBezTo>
                <a:cubicBezTo>
                  <a:pt x="1349" y="114"/>
                  <a:pt x="1339" y="104"/>
                  <a:pt x="1339" y="91"/>
                </a:cubicBezTo>
                <a:cubicBezTo>
                  <a:pt x="1339" y="23"/>
                  <a:pt x="1339" y="23"/>
                  <a:pt x="1339" y="23"/>
                </a:cubicBezTo>
                <a:cubicBezTo>
                  <a:pt x="1339" y="11"/>
                  <a:pt x="1328" y="0"/>
                  <a:pt x="1316" y="0"/>
                </a:cubicBezTo>
                <a:cubicBezTo>
                  <a:pt x="91" y="0"/>
                  <a:pt x="91" y="0"/>
                  <a:pt x="91" y="0"/>
                </a:cubicBezTo>
                <a:cubicBezTo>
                  <a:pt x="78" y="0"/>
                  <a:pt x="68" y="11"/>
                  <a:pt x="68" y="23"/>
                </a:cubicBezTo>
                <a:cubicBezTo>
                  <a:pt x="68" y="91"/>
                  <a:pt x="68" y="91"/>
                  <a:pt x="68" y="91"/>
                </a:cubicBezTo>
                <a:cubicBezTo>
                  <a:pt x="68" y="104"/>
                  <a:pt x="58" y="114"/>
                  <a:pt x="45" y="114"/>
                </a:cubicBezTo>
                <a:cubicBezTo>
                  <a:pt x="23" y="114"/>
                  <a:pt x="23" y="114"/>
                  <a:pt x="23" y="114"/>
                </a:cubicBezTo>
                <a:cubicBezTo>
                  <a:pt x="10" y="114"/>
                  <a:pt x="0" y="124"/>
                  <a:pt x="0" y="137"/>
                </a:cubicBezTo>
                <a:cubicBezTo>
                  <a:pt x="0" y="159"/>
                  <a:pt x="0" y="159"/>
                  <a:pt x="0" y="159"/>
                </a:cubicBezTo>
                <a:cubicBezTo>
                  <a:pt x="1407" y="159"/>
                  <a:pt x="1407" y="159"/>
                  <a:pt x="1407" y="159"/>
                </a:cubicBezTo>
                <a:cubicBezTo>
                  <a:pt x="1407" y="137"/>
                  <a:pt x="1407" y="137"/>
                  <a:pt x="1407" y="137"/>
                </a:cubicBezTo>
                <a:cubicBezTo>
                  <a:pt x="1407" y="124"/>
                  <a:pt x="1396" y="114"/>
                  <a:pt x="1384" y="114"/>
                </a:cubicBezTo>
                <a:close/>
              </a:path>
            </a:pathLst>
          </a:custGeom>
          <a:gradFill rotWithShape="1">
            <a:gsLst>
              <a:gs pos="0">
                <a:srgbClr val="126AA0">
                  <a:gamma/>
                  <a:tint val="60784"/>
                  <a:invGamma/>
                </a:srgbClr>
              </a:gs>
              <a:gs pos="64000">
                <a:srgbClr val="126AA0"/>
              </a:gs>
            </a:gsLst>
            <a:lin ang="5400000" scaled="1"/>
          </a:gradFill>
          <a:ln w="12700" cmpd="sng">
            <a:noFill/>
            <a:round/>
            <a:headEnd/>
            <a:tailEnd/>
          </a:ln>
          <a:effectLst>
            <a:outerShdw blurRad="50800" dist="38100" dir="2700000" algn="tl" rotWithShape="0">
              <a:prstClr val="black">
                <a:alpha val="40000"/>
              </a:prstClr>
            </a:outerShdw>
          </a:effectLst>
          <a:scene3d>
            <a:camera prst="orthographicFront">
              <a:rot lat="0" lon="0" rev="0"/>
            </a:camera>
            <a:lightRig rig="balanced" dir="t">
              <a:rot lat="0" lon="0" rev="8700000"/>
            </a:lightRig>
          </a:scene3d>
          <a:sp3d>
            <a:bevelT w="63500" h="25400"/>
          </a:sp3d>
        </p:spPr>
        <p:txBody>
          <a:bodyPr/>
          <a:lstStyle/>
          <a:p>
            <a:endParaRPr lang="de-DE">
              <a:solidFill>
                <a:srgbClr val="000000"/>
              </a:solidFill>
              <a:ea typeface="+mn-ea"/>
            </a:endParaRPr>
          </a:p>
        </p:txBody>
      </p:sp>
      <p:sp>
        <p:nvSpPr>
          <p:cNvPr id="12" name="AutoShape 42" descr="© INSCALE GmbH, 26.05.2010&#10;http://www.presentationload.com/"/>
          <p:cNvSpPr>
            <a:spLocks noChangeArrowheads="1"/>
          </p:cNvSpPr>
          <p:nvPr/>
        </p:nvSpPr>
        <p:spPr bwMode="gray">
          <a:xfrm>
            <a:off x="330230" y="1197538"/>
            <a:ext cx="8496300" cy="4454974"/>
          </a:xfrm>
          <a:prstGeom prst="roundRect">
            <a:avLst>
              <a:gd name="adj" fmla="val 1838"/>
            </a:avLst>
          </a:prstGeom>
          <a:gradFill rotWithShape="1">
            <a:gsLst>
              <a:gs pos="0">
                <a:srgbClr val="126AA0"/>
              </a:gs>
              <a:gs pos="100000">
                <a:srgbClr val="126AA0">
                  <a:gamma/>
                  <a:tint val="18039"/>
                  <a:invGamma/>
                </a:srgbClr>
              </a:gs>
            </a:gsLst>
            <a:lin ang="5400000" scaled="1"/>
          </a:gradFill>
          <a:ln w="9525">
            <a:noFill/>
            <a:round/>
            <a:headEnd/>
            <a:tailEnd/>
          </a:ln>
        </p:spPr>
        <p:txBody>
          <a:bodyPr/>
          <a:lstStyle/>
          <a:p>
            <a:endParaRPr lang="de-DE">
              <a:solidFill>
                <a:srgbClr val="000000"/>
              </a:solidFill>
              <a:ea typeface="+mn-ea"/>
            </a:endParaRPr>
          </a:p>
        </p:txBody>
      </p:sp>
      <p:sp>
        <p:nvSpPr>
          <p:cNvPr id="14" name="Text Box 48" descr="© INSCALE GmbH, 26.05.2010&#10;http://www.presentationload.com/"/>
          <p:cNvSpPr txBox="1">
            <a:spLocks noChangeArrowheads="1"/>
          </p:cNvSpPr>
          <p:nvPr/>
        </p:nvSpPr>
        <p:spPr bwMode="gray">
          <a:xfrm>
            <a:off x="4615108" y="912805"/>
            <a:ext cx="3938588" cy="366712"/>
          </a:xfrm>
          <a:prstGeom prst="rect">
            <a:avLst/>
          </a:prstGeom>
          <a:noFill/>
          <a:ln w="9525">
            <a:noFill/>
            <a:miter lim="800000"/>
            <a:headEnd/>
            <a:tailEnd/>
          </a:ln>
          <a:effectLst/>
        </p:spPr>
        <p:txBody>
          <a:bodyPr anchor="ctr"/>
          <a:lstStyle/>
          <a:p>
            <a:pPr algn="ctr">
              <a:spcBef>
                <a:spcPct val="50000"/>
              </a:spcBef>
            </a:pPr>
            <a:endParaRPr lang="de-DE" sz="1600" dirty="0">
              <a:solidFill>
                <a:srgbClr val="000000"/>
              </a:solidFill>
              <a:ea typeface="+mn-ea"/>
            </a:endParaRPr>
          </a:p>
        </p:txBody>
      </p:sp>
      <p:sp>
        <p:nvSpPr>
          <p:cNvPr id="16" name="Rectangle 49" descr="© INSCALE GmbH, 26.05.2010&#10;http://www.presentationload.com/"/>
          <p:cNvSpPr>
            <a:spLocks noChangeArrowheads="1"/>
          </p:cNvSpPr>
          <p:nvPr/>
        </p:nvSpPr>
        <p:spPr bwMode="gray">
          <a:xfrm>
            <a:off x="415972" y="1563506"/>
            <a:ext cx="8137724" cy="4032448"/>
          </a:xfrm>
          <a:prstGeom prst="rect">
            <a:avLst/>
          </a:prstGeom>
          <a:gradFill rotWithShape="1">
            <a:gsLst>
              <a:gs pos="0">
                <a:srgbClr val="FFFFFF"/>
              </a:gs>
              <a:gs pos="100000">
                <a:srgbClr val="DDDDDD"/>
              </a:gs>
            </a:gsLst>
            <a:lin ang="5400000" scaled="1"/>
          </a:gradFill>
          <a:ln w="12700" algn="ctr">
            <a:solidFill>
              <a:srgbClr val="C0C0C0"/>
            </a:solidFill>
            <a:miter lim="800000"/>
            <a:headEnd/>
            <a:tailEnd/>
          </a:ln>
          <a:effectLst>
            <a:outerShdw blurRad="127000" dist="38100" dir="2700000" algn="tl" rotWithShape="0">
              <a:prstClr val="black">
                <a:alpha val="40000"/>
              </a:prstClr>
            </a:outerShdw>
          </a:effectLst>
        </p:spPr>
        <p:txBody>
          <a:bodyPr lIns="288000" tIns="0" rIns="0" bIns="0" anchor="ctr"/>
          <a:lstStyle/>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lnSpc>
                <a:spcPct val="150000"/>
              </a:lnSpc>
              <a:defRPr/>
            </a:pPr>
            <a:endParaRPr lang="en-US" altLang="zh-CN" sz="1600" b="1" dirty="0">
              <a:latin typeface="+mn-ea"/>
              <a:ea typeface="+mn-ea"/>
            </a:endParaRPr>
          </a:p>
          <a:p>
            <a:pPr defTabSz="801688" eaLnBrk="0" hangingPunct="0">
              <a:defRPr/>
            </a:pPr>
            <a:endParaRPr lang="en-US" altLang="zh-CN" sz="1600" b="1" dirty="0">
              <a:latin typeface="+mn-ea"/>
              <a:ea typeface="+mn-ea"/>
            </a:endParaRPr>
          </a:p>
          <a:p>
            <a:pPr defTabSz="801688" eaLnBrk="0" hangingPunct="0">
              <a:defRPr/>
            </a:pPr>
            <a:endParaRPr lang="en-US" altLang="zh-CN" sz="1600" dirty="0"/>
          </a:p>
          <a:p>
            <a:pPr defTabSz="801688" eaLnBrk="0" hangingPunct="0">
              <a:defRPr/>
            </a:pPr>
            <a:endParaRPr lang="en-US" altLang="zh-CN"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en-US" sz="1600" b="1" dirty="0">
              <a:solidFill>
                <a:srgbClr val="FF0000"/>
              </a:solidFill>
              <a:latin typeface="+mn-ea"/>
              <a:ea typeface="+mn-ea"/>
            </a:endParaRPr>
          </a:p>
          <a:p>
            <a:pPr defTabSz="801688" eaLnBrk="0" hangingPunct="0">
              <a:defRPr/>
            </a:pPr>
            <a:endParaRPr lang="de-DE" sz="1600" b="1" dirty="0">
              <a:solidFill>
                <a:srgbClr val="FF0000"/>
              </a:solidFill>
              <a:latin typeface="Calibri" pitchFamily="34" charset="0"/>
              <a:ea typeface="+mn-ea"/>
            </a:endParaRPr>
          </a:p>
        </p:txBody>
      </p:sp>
      <p:sp>
        <p:nvSpPr>
          <p:cNvPr id="15" name="标题 1"/>
          <p:cNvSpPr txBox="1">
            <a:spLocks/>
          </p:cNvSpPr>
          <p:nvPr/>
        </p:nvSpPr>
        <p:spPr bwMode="auto">
          <a:xfrm>
            <a:off x="395536" y="260648"/>
            <a:ext cx="4089298" cy="497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微软雅黑" pitchFamily="34" charset="-122"/>
              </a:defRPr>
            </a:lvl2pPr>
            <a:lvl3pPr algn="ctr" rtl="0" fontAlgn="base">
              <a:spcBef>
                <a:spcPct val="0"/>
              </a:spcBef>
              <a:spcAft>
                <a:spcPct val="0"/>
              </a:spcAft>
              <a:defRPr sz="4400">
                <a:solidFill>
                  <a:schemeClr val="tx1"/>
                </a:solidFill>
                <a:latin typeface="Calibri" pitchFamily="34" charset="0"/>
                <a:ea typeface="微软雅黑" pitchFamily="34" charset="-122"/>
              </a:defRPr>
            </a:lvl3pPr>
            <a:lvl4pPr algn="ctr" rtl="0" fontAlgn="base">
              <a:spcBef>
                <a:spcPct val="0"/>
              </a:spcBef>
              <a:spcAft>
                <a:spcPct val="0"/>
              </a:spcAft>
              <a:defRPr sz="4400">
                <a:solidFill>
                  <a:schemeClr val="tx1"/>
                </a:solidFill>
                <a:latin typeface="Calibri" pitchFamily="34" charset="0"/>
                <a:ea typeface="微软雅黑" pitchFamily="34" charset="-122"/>
              </a:defRPr>
            </a:lvl4pPr>
            <a:lvl5pPr algn="ctr" rtl="0" fontAlgn="base">
              <a:spcBef>
                <a:spcPct val="0"/>
              </a:spcBef>
              <a:spcAft>
                <a:spcPct val="0"/>
              </a:spcAft>
              <a:defRPr sz="4400">
                <a:solidFill>
                  <a:schemeClr val="tx1"/>
                </a:solidFill>
                <a:latin typeface="Calibri" pitchFamily="34"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微软雅黑" pitchFamily="34" charset="-122"/>
              </a:defRPr>
            </a:lvl6pPr>
            <a:lvl7pPr marL="914400" algn="ctr" rtl="0" fontAlgn="base">
              <a:spcBef>
                <a:spcPct val="0"/>
              </a:spcBef>
              <a:spcAft>
                <a:spcPct val="0"/>
              </a:spcAft>
              <a:defRPr sz="4400">
                <a:solidFill>
                  <a:schemeClr val="tx1"/>
                </a:solidFill>
                <a:latin typeface="Calibri" pitchFamily="34" charset="0"/>
                <a:ea typeface="微软雅黑" pitchFamily="34" charset="-122"/>
              </a:defRPr>
            </a:lvl7pPr>
            <a:lvl8pPr marL="1371600" algn="ctr" rtl="0" fontAlgn="base">
              <a:spcBef>
                <a:spcPct val="0"/>
              </a:spcBef>
              <a:spcAft>
                <a:spcPct val="0"/>
              </a:spcAft>
              <a:defRPr sz="4400">
                <a:solidFill>
                  <a:schemeClr val="tx1"/>
                </a:solidFill>
                <a:latin typeface="Calibri" pitchFamily="34" charset="0"/>
                <a:ea typeface="微软雅黑" pitchFamily="34" charset="-122"/>
              </a:defRPr>
            </a:lvl8pPr>
            <a:lvl9pPr marL="1828800" algn="ctr" rtl="0" fontAlgn="base">
              <a:spcBef>
                <a:spcPct val="0"/>
              </a:spcBef>
              <a:spcAft>
                <a:spcPct val="0"/>
              </a:spcAft>
              <a:defRPr sz="4400">
                <a:solidFill>
                  <a:schemeClr val="tx1"/>
                </a:solidFill>
                <a:latin typeface="Calibri" pitchFamily="34" charset="0"/>
                <a:ea typeface="微软雅黑" pitchFamily="34" charset="-122"/>
              </a:defRPr>
            </a:lvl9pPr>
          </a:lstStyle>
          <a:p>
            <a:pPr algn="l" fontAlgn="auto">
              <a:spcAft>
                <a:spcPts val="0"/>
              </a:spcAft>
              <a:defRPr/>
            </a:pPr>
            <a:r>
              <a:rPr kumimoji="1" lang="zh-CN" altLang="en-US" sz="2000" b="1" dirty="0">
                <a:latin typeface="微软雅黑"/>
                <a:ea typeface="微软雅黑"/>
              </a:rPr>
              <a:t>二、影响坐位体前屈动作生理分析</a:t>
            </a:r>
            <a:endParaRPr kumimoji="1" lang="ko-KR" altLang="en-US" sz="2000" b="1" dirty="0">
              <a:latin typeface="微软雅黑"/>
              <a:ea typeface="微软雅黑"/>
            </a:endParaRPr>
          </a:p>
        </p:txBody>
      </p:sp>
      <p:sp>
        <p:nvSpPr>
          <p:cNvPr id="18" name="TextBox 17"/>
          <p:cNvSpPr txBox="1"/>
          <p:nvPr/>
        </p:nvSpPr>
        <p:spPr>
          <a:xfrm>
            <a:off x="571472" y="1484784"/>
            <a:ext cx="7929618" cy="458908"/>
          </a:xfrm>
          <a:prstGeom prst="rect">
            <a:avLst/>
          </a:prstGeom>
          <a:noFill/>
        </p:spPr>
        <p:txBody>
          <a:bodyPr wrap="square" rtlCol="0">
            <a:spAutoFit/>
          </a:bodyPr>
          <a:lstStyle/>
          <a:p>
            <a:pPr>
              <a:lnSpc>
                <a:spcPct val="150000"/>
              </a:lnSpc>
            </a:pPr>
            <a:r>
              <a:rPr lang="zh-CN" altLang="en-US" sz="1800" b="1" dirty="0">
                <a:latin typeface="微软雅黑" pitchFamily="34" charset="-122"/>
                <a:ea typeface="微软雅黑" pitchFamily="34" charset="-122"/>
              </a:rPr>
              <a:t>     </a:t>
            </a:r>
            <a:endParaRPr lang="en-US" altLang="zh-CN" sz="1800" b="1" dirty="0">
              <a:latin typeface="微软雅黑" pitchFamily="34" charset="-122"/>
              <a:ea typeface="微软雅黑" pitchFamily="34" charset="-122"/>
            </a:endParaRPr>
          </a:p>
        </p:txBody>
      </p:sp>
      <p:pic>
        <p:nvPicPr>
          <p:cNvPr id="17" name="Picture 54" descr="D:\群体工作\体育俱乐部大联盟\2014年体育俱乐部新VI设计\体育联盟形象设计JPG\透明图\吉祥物.png"/>
          <p:cNvPicPr preferRelativeResize="0">
            <a:picLocks noChangeArrowheads="1"/>
          </p:cNvPicPr>
          <p:nvPr/>
        </p:nvPicPr>
        <p:blipFill rotWithShape="1">
          <a:blip r:embed="rId4" cstate="print">
            <a:extLst>
              <a:ext uri="{28A0092B-C50C-407E-A947-70E740481C1C}">
                <a14:useLocalDpi xmlns:a14="http://schemas.microsoft.com/office/drawing/2010/main" val="0"/>
              </a:ext>
            </a:extLst>
          </a:blip>
          <a:srcRect l="-1" r="10576"/>
          <a:stretch/>
        </p:blipFill>
        <p:spPr bwMode="auto">
          <a:xfrm>
            <a:off x="7636994" y="4211550"/>
            <a:ext cx="1728192" cy="2388792"/>
          </a:xfrm>
          <a:prstGeom prst="rect">
            <a:avLst/>
          </a:prstGeom>
          <a:ln>
            <a:noFill/>
          </a:ln>
          <a:effectLst>
            <a:outerShdw blurRad="292100" dist="139700" dir="2700000" algn="tl" rotWithShape="0">
              <a:srgbClr val="333333">
                <a:alpha val="65000"/>
              </a:srgbClr>
            </a:outerShdw>
          </a:effectLst>
        </p:spPr>
      </p:pic>
      <p:sp>
        <p:nvSpPr>
          <p:cNvPr id="21" name="标题 1"/>
          <p:cNvSpPr>
            <a:spLocks noGrp="1"/>
          </p:cNvSpPr>
          <p:nvPr>
            <p:ph type="title"/>
          </p:nvPr>
        </p:nvSpPr>
        <p:spPr>
          <a:xfrm>
            <a:off x="668410" y="1096161"/>
            <a:ext cx="3816424" cy="641350"/>
          </a:xfrm>
        </p:spPr>
        <p:txBody>
          <a:bodyPr rtlCol="0">
            <a:noAutofit/>
          </a:bodyPr>
          <a:lstStyle/>
          <a:p>
            <a:pPr algn="l" fontAlgn="auto">
              <a:spcAft>
                <a:spcPts val="0"/>
              </a:spcAft>
              <a:defRPr/>
            </a:pPr>
            <a:r>
              <a:rPr lang="zh-CN" altLang="en-US" dirty="0">
                <a:solidFill>
                  <a:schemeClr val="tx1"/>
                </a:solidFill>
              </a:rPr>
              <a:t>（一）基本坐姿体式</a:t>
            </a:r>
            <a:r>
              <a:rPr lang="en-US" altLang="zh-CN" dirty="0">
                <a:solidFill>
                  <a:schemeClr val="tx1"/>
                </a:solidFill>
              </a:rPr>
              <a:t>-</a:t>
            </a:r>
            <a:r>
              <a:rPr lang="zh-CN" altLang="en-US" dirty="0">
                <a:solidFill>
                  <a:schemeClr val="tx1"/>
                </a:solidFill>
              </a:rPr>
              <a:t>手杖式</a:t>
            </a:r>
            <a:endParaRPr lang="zh-CN" altLang="en-US" sz="2000" b="1" dirty="0">
              <a:solidFill>
                <a:schemeClr val="tx1"/>
              </a:solidFill>
            </a:endParaRPr>
          </a:p>
        </p:txBody>
      </p:sp>
      <p:sp>
        <p:nvSpPr>
          <p:cNvPr id="2" name="矩形 1"/>
          <p:cNvSpPr/>
          <p:nvPr/>
        </p:nvSpPr>
        <p:spPr>
          <a:xfrm>
            <a:off x="3929090" y="2059944"/>
            <a:ext cx="4572000" cy="3370153"/>
          </a:xfrm>
          <a:prstGeom prst="rect">
            <a:avLst/>
          </a:prstGeom>
        </p:spPr>
        <p:txBody>
          <a:bodyPr>
            <a:spAutoFit/>
          </a:bodyPr>
          <a:lstStyle/>
          <a:p>
            <a:pPr eaLnBrk="0" hangingPunct="0">
              <a:lnSpc>
                <a:spcPct val="150000"/>
              </a:lnSpc>
            </a:pPr>
            <a:r>
              <a:rPr lang="zh-CN" altLang="en-US" sz="1600" dirty="0">
                <a:latin typeface="+mj-ea"/>
                <a:ea typeface="+mj-ea"/>
              </a:rPr>
              <a:t>    </a:t>
            </a:r>
            <a:r>
              <a:rPr lang="zh-CN" altLang="en-US" sz="1800" dirty="0">
                <a:solidFill>
                  <a:schemeClr val="tx1"/>
                </a:solidFill>
                <a:latin typeface="+mj-ea"/>
                <a:ea typeface="+mj-ea"/>
                <a:cs typeface="宋体" panose="02010600030101010101" pitchFamily="2" charset="-122"/>
              </a:rPr>
              <a:t>在练习过程中，学生容易出现的错误：</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头部、盆骨不正位脚掌</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腿部松弛</a:t>
            </a: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endParaRPr lang="en-US" altLang="zh-CN" sz="1800" dirty="0">
              <a:solidFill>
                <a:schemeClr val="tx1"/>
              </a:solidFill>
              <a:latin typeface="+mj-ea"/>
              <a:ea typeface="+mj-ea"/>
              <a:cs typeface="宋体" panose="02010600030101010101" pitchFamily="2" charset="-122"/>
            </a:endParaRPr>
          </a:p>
          <a:p>
            <a:pPr eaLnBrk="0" hangingPunct="0">
              <a:lnSpc>
                <a:spcPct val="150000"/>
              </a:lnSpc>
            </a:pPr>
            <a:r>
              <a:rPr lang="zh-CN" altLang="en-US" sz="1800" dirty="0">
                <a:solidFill>
                  <a:schemeClr val="tx1"/>
                </a:solidFill>
                <a:latin typeface="+mj-ea"/>
                <a:ea typeface="+mj-ea"/>
                <a:cs typeface="宋体" panose="02010600030101010101" pitchFamily="2" charset="-122"/>
              </a:rPr>
              <a:t>    胸腔和背部向下塌</a:t>
            </a:r>
            <a:endParaRPr lang="zh-CN" altLang="zh-CN" sz="1800" dirty="0">
              <a:solidFill>
                <a:schemeClr val="tx1"/>
              </a:solidFill>
              <a:latin typeface="+mj-ea"/>
              <a:ea typeface="+mj-ea"/>
              <a:cs typeface="宋体" panose="02010600030101010101" pitchFamily="2" charset="-122"/>
            </a:endParaRPr>
          </a:p>
          <a:p>
            <a:r>
              <a:rPr lang="en-US" altLang="zh-CN" dirty="0"/>
              <a:t> </a:t>
            </a:r>
            <a:endParaRPr lang="zh-CN" altLang="zh-CN" dirty="0"/>
          </a:p>
        </p:txBody>
      </p:sp>
      <p:pic>
        <p:nvPicPr>
          <p:cNvPr id="8" name="图片 7">
            <a:extLst>
              <a:ext uri="{FF2B5EF4-FFF2-40B4-BE49-F238E27FC236}">
                <a16:creationId xmlns:a16="http://schemas.microsoft.com/office/drawing/2014/main" id="{05B8D924-A107-3147-8623-0AB5285CFC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410" y="1682667"/>
            <a:ext cx="2883212" cy="3794125"/>
          </a:xfrm>
          <a:prstGeom prst="rect">
            <a:avLst/>
          </a:prstGeom>
          <a:ln>
            <a:solidFill>
              <a:schemeClr val="bg2">
                <a:lumMod val="50000"/>
              </a:schemeClr>
            </a:solidFill>
          </a:ln>
          <a:effectLst>
            <a:outerShdw blurRad="292100" dist="139700" dir="2700000" algn="tl" rotWithShape="0">
              <a:srgbClr val="333333">
                <a:alpha val="65000"/>
              </a:srgbClr>
            </a:outerShdw>
          </a:effectLst>
        </p:spPr>
      </p:pic>
    </p:spTree>
    <p:custDataLst>
      <p:tags r:id="rId1"/>
    </p:custDataLst>
    <p:extLst>
      <p:ext uri="{BB962C8B-B14F-4D97-AF65-F5344CB8AC3E}">
        <p14:creationId xmlns:p14="http://schemas.microsoft.com/office/powerpoint/2010/main" val="2880215691"/>
      </p:ext>
    </p:extLst>
  </p:cSld>
  <p:clrMapOvr>
    <a:masterClrMapping/>
  </p:clrMapOvr>
  <p:transition advTm="138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ef12e3d6a5730109fa504f9e871012e0946499"/>
</p:tagLst>
</file>

<file path=ppt/tags/tag10.xml><?xml version="1.0" encoding="utf-8"?>
<p:tagLst xmlns:a="http://schemas.openxmlformats.org/drawingml/2006/main" xmlns:r="http://schemas.openxmlformats.org/officeDocument/2006/relationships" xmlns:p="http://schemas.openxmlformats.org/presentationml/2006/main">
  <p:tag name="TIMING" val="|0.2"/>
</p:tagLst>
</file>

<file path=ppt/tags/tag11.xml><?xml version="1.0" encoding="utf-8"?>
<p:tagLst xmlns:a="http://schemas.openxmlformats.org/drawingml/2006/main" xmlns:r="http://schemas.openxmlformats.org/officeDocument/2006/relationships" xmlns:p="http://schemas.openxmlformats.org/presentationml/2006/main">
  <p:tag name="TIMING" val="|0.2"/>
</p:tagLst>
</file>

<file path=ppt/tags/tag12.xml><?xml version="1.0" encoding="utf-8"?>
<p:tagLst xmlns:a="http://schemas.openxmlformats.org/drawingml/2006/main" xmlns:r="http://schemas.openxmlformats.org/officeDocument/2006/relationships" xmlns:p="http://schemas.openxmlformats.org/presentationml/2006/main">
  <p:tag name="TIMING" val="|0.2"/>
</p:tagLst>
</file>

<file path=ppt/tags/tag13.xml><?xml version="1.0" encoding="utf-8"?>
<p:tagLst xmlns:a="http://schemas.openxmlformats.org/drawingml/2006/main" xmlns:r="http://schemas.openxmlformats.org/officeDocument/2006/relationships" xmlns:p="http://schemas.openxmlformats.org/presentationml/2006/main">
  <p:tag name="TIMING" val="|0.2"/>
</p:tagLst>
</file>

<file path=ppt/tags/tag14.xml><?xml version="1.0" encoding="utf-8"?>
<p:tagLst xmlns:a="http://schemas.openxmlformats.org/drawingml/2006/main" xmlns:r="http://schemas.openxmlformats.org/officeDocument/2006/relationships" xmlns:p="http://schemas.openxmlformats.org/presentationml/2006/main">
  <p:tag name="TIMING" val="|0.2"/>
</p:tagLst>
</file>

<file path=ppt/tags/tag15.xml><?xml version="1.0" encoding="utf-8"?>
<p:tagLst xmlns:a="http://schemas.openxmlformats.org/drawingml/2006/main" xmlns:r="http://schemas.openxmlformats.org/officeDocument/2006/relationships" xmlns:p="http://schemas.openxmlformats.org/presentationml/2006/main">
  <p:tag name="TIMING" val="|0.2"/>
</p:tagLst>
</file>

<file path=ppt/tags/tag16.xml><?xml version="1.0" encoding="utf-8"?>
<p:tagLst xmlns:a="http://schemas.openxmlformats.org/drawingml/2006/main" xmlns:r="http://schemas.openxmlformats.org/officeDocument/2006/relationships" xmlns:p="http://schemas.openxmlformats.org/presentationml/2006/main">
  <p:tag name="TIMING" val="|0.2"/>
</p:tagLst>
</file>

<file path=ppt/tags/tag17.xml><?xml version="1.0" encoding="utf-8"?>
<p:tagLst xmlns:a="http://schemas.openxmlformats.org/drawingml/2006/main" xmlns:r="http://schemas.openxmlformats.org/officeDocument/2006/relationships" xmlns:p="http://schemas.openxmlformats.org/presentationml/2006/main">
  <p:tag name="TIMING" val="|0.2"/>
</p:tagLst>
</file>

<file path=ppt/tags/tag18.xml><?xml version="1.0" encoding="utf-8"?>
<p:tagLst xmlns:a="http://schemas.openxmlformats.org/drawingml/2006/main" xmlns:r="http://schemas.openxmlformats.org/officeDocument/2006/relationships" xmlns:p="http://schemas.openxmlformats.org/presentationml/2006/main">
  <p:tag name="TIMING" val="|0.2"/>
</p:tagLst>
</file>

<file path=ppt/tags/tag19.xml><?xml version="1.0" encoding="utf-8"?>
<p:tagLst xmlns:a="http://schemas.openxmlformats.org/drawingml/2006/main" xmlns:r="http://schemas.openxmlformats.org/officeDocument/2006/relationships" xmlns:p="http://schemas.openxmlformats.org/presentationml/2006/main">
  <p:tag name="TIMING" val="|0.2"/>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20.xml><?xml version="1.0" encoding="utf-8"?>
<p:tagLst xmlns:a="http://schemas.openxmlformats.org/drawingml/2006/main" xmlns:r="http://schemas.openxmlformats.org/officeDocument/2006/relationships" xmlns:p="http://schemas.openxmlformats.org/presentationml/2006/main">
  <p:tag name="TIMING" val="|0.2"/>
</p:tagLst>
</file>

<file path=ppt/tags/tag21.xml><?xml version="1.0" encoding="utf-8"?>
<p:tagLst xmlns:a="http://schemas.openxmlformats.org/drawingml/2006/main" xmlns:r="http://schemas.openxmlformats.org/officeDocument/2006/relationships" xmlns:p="http://schemas.openxmlformats.org/presentationml/2006/main">
  <p:tag name="TIMING" val="|0.2"/>
</p:tagLst>
</file>

<file path=ppt/tags/tag22.xml><?xml version="1.0" encoding="utf-8"?>
<p:tagLst xmlns:a="http://schemas.openxmlformats.org/drawingml/2006/main" xmlns:r="http://schemas.openxmlformats.org/officeDocument/2006/relationships" xmlns:p="http://schemas.openxmlformats.org/presentationml/2006/main">
  <p:tag name="TIMING" val="|0.2"/>
</p:tagLst>
</file>

<file path=ppt/tags/tag23.xml><?xml version="1.0" encoding="utf-8"?>
<p:tagLst xmlns:a="http://schemas.openxmlformats.org/drawingml/2006/main" xmlns:r="http://schemas.openxmlformats.org/officeDocument/2006/relationships" xmlns:p="http://schemas.openxmlformats.org/presentationml/2006/main">
  <p:tag name="TIMING" val="|0.2"/>
</p:tagLst>
</file>

<file path=ppt/tags/tag24.xml><?xml version="1.0" encoding="utf-8"?>
<p:tagLst xmlns:a="http://schemas.openxmlformats.org/drawingml/2006/main" xmlns:r="http://schemas.openxmlformats.org/officeDocument/2006/relationships" xmlns:p="http://schemas.openxmlformats.org/presentationml/2006/main">
  <p:tag name="TIMING" val="|0.2"/>
</p:tagLst>
</file>

<file path=ppt/tags/tag25.xml><?xml version="1.0" encoding="utf-8"?>
<p:tagLst xmlns:a="http://schemas.openxmlformats.org/drawingml/2006/main" xmlns:r="http://schemas.openxmlformats.org/officeDocument/2006/relationships" xmlns:p="http://schemas.openxmlformats.org/presentationml/2006/main">
  <p:tag name="TIMING" val="|0.2"/>
</p:tagLst>
</file>

<file path=ppt/tags/tag26.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0.2"/>
</p:tagLst>
</file>

<file path=ppt/tags/tag4.xml><?xml version="1.0" encoding="utf-8"?>
<p:tagLst xmlns:a="http://schemas.openxmlformats.org/drawingml/2006/main" xmlns:r="http://schemas.openxmlformats.org/officeDocument/2006/relationships" xmlns:p="http://schemas.openxmlformats.org/presentationml/2006/main">
  <p:tag name="TIMING" val="|0.2"/>
</p:tagLst>
</file>

<file path=ppt/tags/tag5.xml><?xml version="1.0" encoding="utf-8"?>
<p:tagLst xmlns:a="http://schemas.openxmlformats.org/drawingml/2006/main" xmlns:r="http://schemas.openxmlformats.org/officeDocument/2006/relationships" xmlns:p="http://schemas.openxmlformats.org/presentationml/2006/main">
  <p:tag name="TIMING" val="|0.2"/>
</p:tagLst>
</file>

<file path=ppt/tags/tag6.xml><?xml version="1.0" encoding="utf-8"?>
<p:tagLst xmlns:a="http://schemas.openxmlformats.org/drawingml/2006/main" xmlns:r="http://schemas.openxmlformats.org/officeDocument/2006/relationships" xmlns:p="http://schemas.openxmlformats.org/presentationml/2006/main">
  <p:tag name="TIMING" val="|0.2"/>
</p:tagLst>
</file>

<file path=ppt/tags/tag7.xml><?xml version="1.0" encoding="utf-8"?>
<p:tagLst xmlns:a="http://schemas.openxmlformats.org/drawingml/2006/main" xmlns:r="http://schemas.openxmlformats.org/officeDocument/2006/relationships" xmlns:p="http://schemas.openxmlformats.org/presentationml/2006/main">
  <p:tag name="TIMING" val="|0.2"/>
</p:tagLst>
</file>

<file path=ppt/tags/tag8.xml><?xml version="1.0" encoding="utf-8"?>
<p:tagLst xmlns:a="http://schemas.openxmlformats.org/drawingml/2006/main" xmlns:r="http://schemas.openxmlformats.org/officeDocument/2006/relationships" xmlns:p="http://schemas.openxmlformats.org/presentationml/2006/main">
  <p:tag name="TIMING" val="|0.2"/>
</p:tagLst>
</file>

<file path=ppt/tags/tag9.xml><?xml version="1.0" encoding="utf-8"?>
<p:tagLst xmlns:a="http://schemas.openxmlformats.org/drawingml/2006/main" xmlns:r="http://schemas.openxmlformats.org/officeDocument/2006/relationships" xmlns:p="http://schemas.openxmlformats.org/presentationml/2006/main">
  <p:tag name="TIMING" val="|0.2"/>
</p:tagLst>
</file>

<file path=ppt/theme/theme1.xml><?xml version="1.0" encoding="utf-8"?>
<a:theme xmlns:a="http://schemas.openxmlformats.org/drawingml/2006/main" name="默认设计模板">
  <a:themeElements>
    <a:clrScheme name="自定义 1">
      <a:dk1>
        <a:sysClr val="windowText" lastClr="000000"/>
      </a:dk1>
      <a:lt1>
        <a:sysClr val="window" lastClr="FFFFFF"/>
      </a:lt1>
      <a:dk2>
        <a:srgbClr val="44546A"/>
      </a:dk2>
      <a:lt2>
        <a:srgbClr val="E7E6E6"/>
      </a:lt2>
      <a:accent1>
        <a:srgbClr val="17388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dirty="0" smtClean="0">
            <a:ln>
              <a:noFill/>
            </a:ln>
            <a:solidFill>
              <a:schemeClr val="tx2"/>
            </a:solidFill>
            <a:effectLst/>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2"/>
            </a:solidFill>
            <a:effectLst/>
            <a:latin typeface="Arial" charset="0"/>
            <a:ea typeface="宋体" charset="-122"/>
          </a:defRPr>
        </a:defPPr>
      </a:lstStyle>
    </a:lnDef>
    <a:txDef>
      <a:spPr>
        <a:noFill/>
      </a:spPr>
      <a:bodyPr wrap="square" rtlCol="0">
        <a:noAutofit/>
      </a:bodyPr>
      <a:lstStyle>
        <a:defPPr algn="l">
          <a:defRPr sz="1800" dirty="0">
            <a:latin typeface="微软雅黑" pitchFamily="34" charset="-122"/>
            <a:ea typeface="微软雅黑"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fans_bc3593054720180412041136240" id="{CC3DD1D6-25EA-AB4C-B045-43CA687D866A}" vid="{1686D9DE-2C26-4D48-81EC-EA00906526E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17388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17388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841</TotalTime>
  <Words>2081</Words>
  <Application>Microsoft Office PowerPoint</Application>
  <PresentationFormat>全屏显示(4:3)</PresentationFormat>
  <Paragraphs>487</Paragraphs>
  <Slides>28</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8" baseType="lpstr">
      <vt:lpstr>굴림</vt:lpstr>
      <vt:lpstr>黑体</vt:lpstr>
      <vt:lpstr>华文琥珀</vt:lpstr>
      <vt:lpstr>宋体</vt:lpstr>
      <vt:lpstr>微软雅黑</vt:lpstr>
      <vt:lpstr>Arial</vt:lpstr>
      <vt:lpstr>Calibri</vt:lpstr>
      <vt:lpstr>Times New Roman</vt:lpstr>
      <vt:lpstr>默认设计模板</vt:lpstr>
      <vt:lpstr>文档</vt:lpstr>
      <vt:lpstr>PowerPoint 演示文稿</vt:lpstr>
      <vt:lpstr>PowerPoint 演示文稿</vt:lpstr>
      <vt:lpstr>坐位体前屈</vt:lpstr>
      <vt:lpstr>坐位体前屈</vt:lpstr>
      <vt:lpstr>坐位体前屈</vt:lpstr>
      <vt:lpstr>PowerPoint 演示文稿</vt:lpstr>
      <vt:lpstr>PowerPoint 演示文稿</vt:lpstr>
      <vt:lpstr>（一）基本坐姿体式-手杖式</vt:lpstr>
      <vt:lpstr>（一）基本坐姿体式-手杖式</vt:lpstr>
      <vt:lpstr>（二）腘绳肌</vt:lpstr>
      <vt:lpstr>（二）腘绳肌</vt:lpstr>
      <vt:lpstr>（三）髋关节前屈</vt:lpstr>
      <vt:lpstr>（三）髋关节前屈</vt:lpstr>
      <vt:lpstr>（四）外旋肌群</vt:lpstr>
      <vt:lpstr>（一）基本坐姿</vt:lpstr>
      <vt:lpstr>（一）基本坐姿</vt:lpstr>
      <vt:lpstr>手杖式</vt:lpstr>
      <vt:lpstr>手杖式</vt:lpstr>
      <vt:lpstr>（二）腘绳肌</vt:lpstr>
      <vt:lpstr>（二）腘绳肌</vt:lpstr>
      <vt:lpstr>（二）腘绳肌</vt:lpstr>
      <vt:lpstr>（三）髋关节前屈</vt:lpstr>
      <vt:lpstr>（三）髋关节前屈</vt:lpstr>
      <vt:lpstr>（四）外旋肌群</vt:lpstr>
      <vt:lpstr>（四）外旋肌群</vt:lpstr>
      <vt:lpstr>（四）外旋肌群</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keywords>www.pptfans.cn</cp:keywords>
  <cp:lastModifiedBy>张 春晓</cp:lastModifiedBy>
  <cp:revision>78</cp:revision>
  <cp:lastPrinted>2020-05-18T04:16:02Z</cp:lastPrinted>
  <dcterms:created xsi:type="dcterms:W3CDTF">2019-11-26T15:05:13Z</dcterms:created>
  <dcterms:modified xsi:type="dcterms:W3CDTF">2023-08-31T18:27:13Z</dcterms:modified>
  <cp:category>ppt模板设计</cp:category>
  <cp:contentStatus>pptfans网版权所有，www.pptfans.cn</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