
<file path=[Content_Types].xml><?xml version="1.0" encoding="utf-8"?>
<Types xmlns="http://schemas.openxmlformats.org/package/2006/content-types">
  <Default Extension="docx" ContentType="application/vnd.openxmlformats-officedocument.wordprocessingml.documen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6"/>
  </p:notesMasterIdLst>
  <p:handoutMasterIdLst>
    <p:handoutMasterId r:id="rId27"/>
  </p:handoutMasterIdLst>
  <p:sldIdLst>
    <p:sldId id="257" r:id="rId2"/>
    <p:sldId id="259" r:id="rId3"/>
    <p:sldId id="258" r:id="rId4"/>
    <p:sldId id="274" r:id="rId5"/>
    <p:sldId id="296" r:id="rId6"/>
    <p:sldId id="297" r:id="rId7"/>
    <p:sldId id="275" r:id="rId8"/>
    <p:sldId id="276" r:id="rId9"/>
    <p:sldId id="277" r:id="rId10"/>
    <p:sldId id="282" r:id="rId11"/>
    <p:sldId id="280" r:id="rId12"/>
    <p:sldId id="292" r:id="rId13"/>
    <p:sldId id="278" r:id="rId14"/>
    <p:sldId id="285" r:id="rId15"/>
    <p:sldId id="286" r:id="rId16"/>
    <p:sldId id="279" r:id="rId17"/>
    <p:sldId id="287" r:id="rId18"/>
    <p:sldId id="288" r:id="rId19"/>
    <p:sldId id="289" r:id="rId20"/>
    <p:sldId id="281" r:id="rId21"/>
    <p:sldId id="293" r:id="rId22"/>
    <p:sldId id="290" r:id="rId23"/>
    <p:sldId id="291" r:id="rId24"/>
    <p:sldId id="272" r:id="rId25"/>
  </p:sldIdLst>
  <p:sldSz cx="9144000" cy="6858000" type="screen4x3"/>
  <p:notesSz cx="9942513" cy="6815138"/>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orient="horz" pos="1434">
          <p15:clr>
            <a:srgbClr val="A4A3A4"/>
          </p15:clr>
        </p15:guide>
        <p15:guide id="3" orient="horz" pos="1933">
          <p15:clr>
            <a:srgbClr val="A4A3A4"/>
          </p15:clr>
        </p15:guide>
        <p15:guide id="4" orient="horz" pos="3782">
          <p15:clr>
            <a:srgbClr val="A4A3A4"/>
          </p15:clr>
        </p15:guide>
        <p15:guide id="5" pos="2902">
          <p15:clr>
            <a:srgbClr val="A4A3A4"/>
          </p15:clr>
        </p15:guide>
        <p15:guide id="6" pos="315">
          <p15:clr>
            <a:srgbClr val="A4A3A4"/>
          </p15:clr>
        </p15:guide>
        <p15:guide id="7" pos="839">
          <p15:clr>
            <a:srgbClr val="A4A3A4"/>
          </p15:clr>
        </p15:guide>
      </p15:sldGuideLst>
    </p:ext>
    <p:ext uri="{2D200454-40CA-4A62-9FC3-DE9A4176ACB9}">
      <p15:notesGuideLst xmlns:p15="http://schemas.microsoft.com/office/powerpoint/2012/main">
        <p15:guide id="1" orient="horz" pos="2146">
          <p15:clr>
            <a:srgbClr val="A4A3A4"/>
          </p15:clr>
        </p15:guide>
        <p15:guide id="2" pos="3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70BA"/>
    <a:srgbClr val="0E25AE"/>
    <a:srgbClr val="E0F7FC"/>
    <a:srgbClr val="9BE8F7"/>
    <a:srgbClr val="20CAEC"/>
    <a:srgbClr val="4279CA"/>
    <a:srgbClr val="1419AE"/>
    <a:srgbClr val="0719AE"/>
    <a:srgbClr val="0708AE"/>
    <a:srgbClr val="182B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57" autoAdjust="0"/>
    <p:restoredTop sz="94444" autoAdjust="0"/>
  </p:normalViewPr>
  <p:slideViewPr>
    <p:cSldViewPr>
      <p:cViewPr varScale="1">
        <p:scale>
          <a:sx n="76" d="100"/>
          <a:sy n="76" d="100"/>
        </p:scale>
        <p:origin x="1310" y="62"/>
      </p:cViewPr>
      <p:guideLst>
        <p:guide orient="horz" pos="2160"/>
        <p:guide orient="horz" pos="1434"/>
        <p:guide orient="horz" pos="1933"/>
        <p:guide orient="horz" pos="3782"/>
        <p:guide pos="2902"/>
        <p:guide pos="315"/>
        <p:guide pos="839"/>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howGuides="1">
      <p:cViewPr varScale="1">
        <p:scale>
          <a:sx n="115" d="100"/>
          <a:sy n="115" d="100"/>
        </p:scale>
        <p:origin x="-1392" y="-52"/>
      </p:cViewPr>
      <p:guideLst>
        <p:guide orient="horz" pos="2146"/>
        <p:guide pos="315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31" name="页眉占位符 1"/>
          <p:cNvSpPr>
            <a:spLocks noGrp="1"/>
          </p:cNvSpPr>
          <p:nvPr>
            <p:ph type="hdr" sz="quarter"/>
          </p:nvPr>
        </p:nvSpPr>
        <p:spPr>
          <a:xfrm>
            <a:off x="0" y="0"/>
            <a:ext cx="4307727" cy="340594"/>
          </a:xfrm>
          <a:prstGeom prst="rect">
            <a:avLst/>
          </a:prstGeom>
        </p:spPr>
        <p:txBody>
          <a:bodyPr vert="horz" lIns="91440" tIns="45720" rIns="91440" bIns="45720" rtlCol="0"/>
          <a:lstStyle>
            <a:lvl1pPr algn="l">
              <a:defRPr sz="1200"/>
            </a:lvl1pPr>
          </a:lstStyle>
          <a:p>
            <a:endParaRPr lang="zh-CN" altLang="en-US"/>
          </a:p>
        </p:txBody>
      </p:sp>
      <p:sp>
        <p:nvSpPr>
          <p:cNvPr id="1048832" name="日期占位符 2"/>
          <p:cNvSpPr>
            <a:spLocks noGrp="1"/>
          </p:cNvSpPr>
          <p:nvPr>
            <p:ph type="dt" sz="quarter" idx="1"/>
          </p:nvPr>
        </p:nvSpPr>
        <p:spPr>
          <a:xfrm>
            <a:off x="5632469" y="0"/>
            <a:ext cx="4307727" cy="340594"/>
          </a:xfrm>
          <a:prstGeom prst="rect">
            <a:avLst/>
          </a:prstGeom>
        </p:spPr>
        <p:txBody>
          <a:bodyPr vert="horz" lIns="91440" tIns="45720" rIns="91440" bIns="45720" rtlCol="0"/>
          <a:lstStyle>
            <a:lvl1pPr algn="r">
              <a:defRPr sz="1200"/>
            </a:lvl1pPr>
          </a:lstStyle>
          <a:p>
            <a:fld id="{BBC679EF-31D6-4EDF-B026-F2EED1110056}" type="datetimeFigureOut">
              <a:rPr lang="zh-CN" altLang="en-US" smtClean="0"/>
              <a:pPr/>
              <a:t>2023/9/1</a:t>
            </a:fld>
            <a:endParaRPr lang="zh-CN" altLang="en-US"/>
          </a:p>
        </p:txBody>
      </p:sp>
      <p:sp>
        <p:nvSpPr>
          <p:cNvPr id="1048833" name="页脚占位符 3"/>
          <p:cNvSpPr>
            <a:spLocks noGrp="1"/>
          </p:cNvSpPr>
          <p:nvPr>
            <p:ph type="ftr" sz="quarter" idx="2"/>
          </p:nvPr>
        </p:nvSpPr>
        <p:spPr>
          <a:xfrm>
            <a:off x="0" y="6473457"/>
            <a:ext cx="4307727" cy="340593"/>
          </a:xfrm>
          <a:prstGeom prst="rect">
            <a:avLst/>
          </a:prstGeom>
        </p:spPr>
        <p:txBody>
          <a:bodyPr vert="horz" lIns="91440" tIns="45720" rIns="91440" bIns="45720" rtlCol="0" anchor="b"/>
          <a:lstStyle>
            <a:lvl1pPr algn="l">
              <a:defRPr sz="1200"/>
            </a:lvl1pPr>
          </a:lstStyle>
          <a:p>
            <a:endParaRPr lang="zh-CN" altLang="en-US"/>
          </a:p>
        </p:txBody>
      </p:sp>
      <p:sp>
        <p:nvSpPr>
          <p:cNvPr id="1048834" name="灯片编号占位符 4"/>
          <p:cNvSpPr>
            <a:spLocks noGrp="1"/>
          </p:cNvSpPr>
          <p:nvPr>
            <p:ph type="sldNum" sz="quarter" idx="3"/>
          </p:nvPr>
        </p:nvSpPr>
        <p:spPr>
          <a:xfrm>
            <a:off x="5632469" y="6473457"/>
            <a:ext cx="4307727" cy="340593"/>
          </a:xfrm>
          <a:prstGeom prst="rect">
            <a:avLst/>
          </a:prstGeom>
        </p:spPr>
        <p:txBody>
          <a:bodyPr vert="horz" lIns="91440" tIns="45720" rIns="91440" bIns="45720" rtlCol="0" anchor="b"/>
          <a:lstStyle>
            <a:lvl1pPr algn="r">
              <a:defRPr sz="1200"/>
            </a:lvl1pPr>
          </a:lstStyle>
          <a:p>
            <a:fld id="{214F8843-60B1-4B52-B30F-CB21183232BD}" type="slidenum">
              <a:rPr lang="zh-CN" altLang="en-US" smtClean="0"/>
              <a:pPr/>
              <a:t>‹#›</a:t>
            </a:fld>
            <a:endParaRPr lang="zh-CN" altLang="en-US"/>
          </a:p>
        </p:txBody>
      </p:sp>
    </p:spTree>
    <p:extLst>
      <p:ext uri="{BB962C8B-B14F-4D97-AF65-F5344CB8AC3E}">
        <p14:creationId xmlns:p14="http://schemas.microsoft.com/office/powerpoint/2010/main" val="20151934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825" name="页眉占位符 1"/>
          <p:cNvSpPr>
            <a:spLocks noGrp="1"/>
          </p:cNvSpPr>
          <p:nvPr>
            <p:ph type="hdr" sz="quarter"/>
          </p:nvPr>
        </p:nvSpPr>
        <p:spPr>
          <a:xfrm>
            <a:off x="0" y="0"/>
            <a:ext cx="4308422" cy="340757"/>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endParaRPr lang="zh-CN" altLang="en-US"/>
          </a:p>
        </p:txBody>
      </p:sp>
      <p:sp>
        <p:nvSpPr>
          <p:cNvPr id="1048826" name="日期占位符 2"/>
          <p:cNvSpPr>
            <a:spLocks noGrp="1"/>
          </p:cNvSpPr>
          <p:nvPr>
            <p:ph type="dt" idx="1"/>
          </p:nvPr>
        </p:nvSpPr>
        <p:spPr>
          <a:xfrm>
            <a:off x="5631791" y="0"/>
            <a:ext cx="4308422" cy="340757"/>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fld id="{2688010A-7570-48AA-8367-10BD5B4DE654}" type="datetimeFigureOut">
              <a:rPr lang="zh-CN" altLang="en-US"/>
              <a:pPr/>
              <a:t>2023/9/1</a:t>
            </a:fld>
            <a:endParaRPr lang="zh-CN" altLang="en-US"/>
          </a:p>
        </p:txBody>
      </p:sp>
      <p:sp>
        <p:nvSpPr>
          <p:cNvPr id="1048827" name="幻灯片图像占位符 3"/>
          <p:cNvSpPr>
            <a:spLocks noGrp="1" noRot="1" noChangeAspect="1"/>
          </p:cNvSpPr>
          <p:nvPr>
            <p:ph type="sldImg" idx="2"/>
          </p:nvPr>
        </p:nvSpPr>
        <p:spPr>
          <a:xfrm>
            <a:off x="3268663" y="511175"/>
            <a:ext cx="3406775" cy="2555875"/>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1048828" name="备注占位符 4"/>
          <p:cNvSpPr>
            <a:spLocks noGrp="1"/>
          </p:cNvSpPr>
          <p:nvPr>
            <p:ph type="body" sz="quarter" idx="3"/>
          </p:nvPr>
        </p:nvSpPr>
        <p:spPr>
          <a:xfrm>
            <a:off x="994252" y="3237191"/>
            <a:ext cx="7954010" cy="3066812"/>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48829" name="页脚占位符 5"/>
          <p:cNvSpPr>
            <a:spLocks noGrp="1"/>
          </p:cNvSpPr>
          <p:nvPr>
            <p:ph type="ftr" sz="quarter" idx="4"/>
          </p:nvPr>
        </p:nvSpPr>
        <p:spPr>
          <a:xfrm>
            <a:off x="0" y="6473199"/>
            <a:ext cx="4308422" cy="34075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endParaRPr lang="zh-CN" altLang="en-US"/>
          </a:p>
        </p:txBody>
      </p:sp>
      <p:sp>
        <p:nvSpPr>
          <p:cNvPr id="1048830" name="灯片编号占位符 6"/>
          <p:cNvSpPr>
            <a:spLocks noGrp="1"/>
          </p:cNvSpPr>
          <p:nvPr>
            <p:ph type="sldNum" sz="quarter" idx="5"/>
          </p:nvPr>
        </p:nvSpPr>
        <p:spPr>
          <a:xfrm>
            <a:off x="5631791" y="6473199"/>
            <a:ext cx="4308422" cy="34075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fld id="{0766BEE8-CED7-41F8-B250-6272CE7AFBF0}" type="slidenum">
              <a:rPr lang="zh-CN" altLang="en-US"/>
              <a:pPr/>
              <a:t>‹#›</a:t>
            </a:fld>
            <a:endParaRPr lang="zh-CN" altLang="en-US"/>
          </a:p>
        </p:txBody>
      </p:sp>
    </p:spTree>
    <p:extLst>
      <p:ext uri="{BB962C8B-B14F-4D97-AF65-F5344CB8AC3E}">
        <p14:creationId xmlns:p14="http://schemas.microsoft.com/office/powerpoint/2010/main" val="385946519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68663" y="511175"/>
            <a:ext cx="3406775" cy="25558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6EE78B-84D8-412F-BC69-ACC7C447BAFC}" type="slidenum">
              <a:rPr lang="zh-CN" altLang="en-US" smtClean="0"/>
              <a:pPr/>
              <a:t>12</a:t>
            </a:fld>
            <a:endParaRPr lang="en-US"/>
          </a:p>
        </p:txBody>
      </p:sp>
    </p:spTree>
    <p:extLst>
      <p:ext uri="{BB962C8B-B14F-4D97-AF65-F5344CB8AC3E}">
        <p14:creationId xmlns:p14="http://schemas.microsoft.com/office/powerpoint/2010/main" val="1692153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66BEE8-CED7-41F8-B250-6272CE7AFBF0}" type="slidenum">
              <a:rPr lang="zh-CN" altLang="en-US" smtClean="0"/>
              <a:pPr/>
              <a:t>23</a:t>
            </a:fld>
            <a:endParaRPr lang="zh-CN" altLang="en-US"/>
          </a:p>
        </p:txBody>
      </p:sp>
    </p:spTree>
    <p:extLst>
      <p:ext uri="{BB962C8B-B14F-4D97-AF65-F5344CB8AC3E}">
        <p14:creationId xmlns:p14="http://schemas.microsoft.com/office/powerpoint/2010/main" val="2867968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647"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1048648"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1048649" name="日期占位符 3"/>
          <p:cNvSpPr>
            <a:spLocks noGrp="1"/>
          </p:cNvSpPr>
          <p:nvPr>
            <p:ph type="dt" sz="half" idx="10"/>
          </p:nvPr>
        </p:nvSpPr>
        <p:spPr/>
        <p:txBody>
          <a:bodyPr/>
          <a:lstStyle/>
          <a:p>
            <a:fld id="{166CC842-9625-411D-B9A1-8FDDC4D24214}" type="datetime1">
              <a:rPr lang="zh-CN" altLang="en-US" smtClean="0"/>
              <a:pPr/>
              <a:t>2023/9/1</a:t>
            </a:fld>
            <a:endParaRPr lang="zh-CN" altLang="en-US"/>
          </a:p>
        </p:txBody>
      </p:sp>
      <p:sp>
        <p:nvSpPr>
          <p:cNvPr id="1048650" name="页脚占位符 4"/>
          <p:cNvSpPr>
            <a:spLocks noGrp="1"/>
          </p:cNvSpPr>
          <p:nvPr>
            <p:ph type="ftr" sz="quarter" idx="11"/>
          </p:nvPr>
        </p:nvSpPr>
        <p:spPr/>
        <p:txBody>
          <a:bodyPr/>
          <a:lstStyle/>
          <a:p>
            <a:endParaRPr lang="zh-CN" altLang="en-US"/>
          </a:p>
        </p:txBody>
      </p:sp>
      <p:sp>
        <p:nvSpPr>
          <p:cNvPr id="1048651" name="灯片编号占位符 5"/>
          <p:cNvSpPr>
            <a:spLocks noGrp="1"/>
          </p:cNvSpPr>
          <p:nvPr>
            <p:ph type="sldNum" sz="quarter" idx="12"/>
          </p:nvPr>
        </p:nvSpPr>
        <p:spPr/>
        <p:txBody>
          <a:bodyPr/>
          <a:lstStyle/>
          <a:p>
            <a:fld id="{0CB14340-CEF2-439A-877A-5E4CA2816F96}" type="slidenum">
              <a:rPr lang="zh-CN" altLang="en-US"/>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792" name="标题 1"/>
          <p:cNvSpPr>
            <a:spLocks noGrp="1"/>
          </p:cNvSpPr>
          <p:nvPr>
            <p:ph type="title"/>
          </p:nvPr>
        </p:nvSpPr>
        <p:spPr/>
        <p:txBody>
          <a:bodyPr/>
          <a:lstStyle/>
          <a:p>
            <a:r>
              <a:rPr lang="zh-CN" altLang="en-US"/>
              <a:t>单击此处编辑母版标题样式</a:t>
            </a:r>
          </a:p>
        </p:txBody>
      </p:sp>
      <p:sp>
        <p:nvSpPr>
          <p:cNvPr id="104879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94" name="日期占位符 3"/>
          <p:cNvSpPr>
            <a:spLocks noGrp="1"/>
          </p:cNvSpPr>
          <p:nvPr>
            <p:ph type="dt" sz="half" idx="10"/>
          </p:nvPr>
        </p:nvSpPr>
        <p:spPr/>
        <p:txBody>
          <a:bodyPr/>
          <a:lstStyle/>
          <a:p>
            <a:fld id="{1260A086-D2A8-4B3A-933E-7A667048AE24}" type="datetime1">
              <a:rPr lang="zh-CN" altLang="en-US" smtClean="0"/>
              <a:pPr/>
              <a:t>2023/9/1</a:t>
            </a:fld>
            <a:endParaRPr lang="zh-CN" altLang="en-US"/>
          </a:p>
        </p:txBody>
      </p:sp>
      <p:sp>
        <p:nvSpPr>
          <p:cNvPr id="1048795" name="页脚占位符 4"/>
          <p:cNvSpPr>
            <a:spLocks noGrp="1"/>
          </p:cNvSpPr>
          <p:nvPr>
            <p:ph type="ftr" sz="quarter" idx="11"/>
          </p:nvPr>
        </p:nvSpPr>
        <p:spPr/>
        <p:txBody>
          <a:bodyPr/>
          <a:lstStyle/>
          <a:p>
            <a:endParaRPr lang="zh-CN" altLang="en-US"/>
          </a:p>
        </p:txBody>
      </p:sp>
      <p:sp>
        <p:nvSpPr>
          <p:cNvPr id="1048796" name="灯片编号占位符 5"/>
          <p:cNvSpPr>
            <a:spLocks noGrp="1"/>
          </p:cNvSpPr>
          <p:nvPr>
            <p:ph type="sldNum" sz="quarter" idx="12"/>
          </p:nvPr>
        </p:nvSpPr>
        <p:spPr/>
        <p:txBody>
          <a:bodyPr/>
          <a:lstStyle/>
          <a:p>
            <a:fld id="{C4FF6666-571C-40D9-8B3B-7D1ACAF97510}" type="slidenum">
              <a:rPr lang="zh-CN" altLang="en-US"/>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1048781"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1048782"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83" name="日期占位符 3"/>
          <p:cNvSpPr>
            <a:spLocks noGrp="1"/>
          </p:cNvSpPr>
          <p:nvPr>
            <p:ph type="dt" sz="half" idx="10"/>
          </p:nvPr>
        </p:nvSpPr>
        <p:spPr/>
        <p:txBody>
          <a:bodyPr/>
          <a:lstStyle/>
          <a:p>
            <a:fld id="{87E2A8E0-D608-4B66-B024-17641EAF78EE}" type="datetime1">
              <a:rPr lang="zh-CN" altLang="en-US" smtClean="0"/>
              <a:pPr/>
              <a:t>2023/9/1</a:t>
            </a:fld>
            <a:endParaRPr lang="zh-CN" altLang="en-US"/>
          </a:p>
        </p:txBody>
      </p:sp>
      <p:sp>
        <p:nvSpPr>
          <p:cNvPr id="1048784" name="页脚占位符 4"/>
          <p:cNvSpPr>
            <a:spLocks noGrp="1"/>
          </p:cNvSpPr>
          <p:nvPr>
            <p:ph type="ftr" sz="quarter" idx="11"/>
          </p:nvPr>
        </p:nvSpPr>
        <p:spPr/>
        <p:txBody>
          <a:bodyPr/>
          <a:lstStyle/>
          <a:p>
            <a:endParaRPr lang="zh-CN" altLang="en-US"/>
          </a:p>
        </p:txBody>
      </p:sp>
      <p:sp>
        <p:nvSpPr>
          <p:cNvPr id="1048785" name="灯片编号占位符 5"/>
          <p:cNvSpPr>
            <a:spLocks noGrp="1"/>
          </p:cNvSpPr>
          <p:nvPr>
            <p:ph type="sldNum" sz="quarter" idx="12"/>
          </p:nvPr>
        </p:nvSpPr>
        <p:spPr/>
        <p:txBody>
          <a:bodyPr/>
          <a:lstStyle/>
          <a:p>
            <a:fld id="{A3582D70-D4E9-437D-8A76-CD93468BC6FF}" type="slidenum">
              <a:rPr lang="zh-CN" altLang="en-US"/>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pic>
        <p:nvPicPr>
          <p:cNvPr id="2097174" name="Picture 119" descr="biz18_blue"/>
          <p:cNvPicPr>
            <a:picLocks noChangeAspect="1" noChangeArrowheads="1"/>
          </p:cNvPicPr>
          <p:nvPr userDrawn="1"/>
        </p:nvPicPr>
        <p:blipFill>
          <a:blip r:embed="rId2" cstate="print"/>
          <a:srcRect/>
          <a:stretch>
            <a:fillRect/>
          </a:stretch>
        </p:blipFill>
        <p:spPr bwMode="auto">
          <a:xfrm>
            <a:off x="0" y="0"/>
            <a:ext cx="9144000" cy="3057525"/>
          </a:xfrm>
          <a:prstGeom prst="rect">
            <a:avLst/>
          </a:prstGeom>
          <a:noFill/>
          <a:ln>
            <a:noFill/>
          </a:ln>
        </p:spPr>
      </p:pic>
      <p:pic>
        <p:nvPicPr>
          <p:cNvPr id="2097175" name="Picture 109" descr="biz18_스트라이프"/>
          <p:cNvPicPr>
            <a:picLocks noChangeAspect="1" noChangeArrowheads="1"/>
          </p:cNvPicPr>
          <p:nvPr userDrawn="1"/>
        </p:nvPicPr>
        <p:blipFill>
          <a:blip r:embed="rId3" cstate="print">
            <a:lum contrast="6000"/>
          </a:blip>
          <a:srcRect/>
          <a:stretch>
            <a:fillRect/>
          </a:stretch>
        </p:blipFill>
        <p:spPr bwMode="auto">
          <a:xfrm>
            <a:off x="36513" y="0"/>
            <a:ext cx="9144000" cy="1800225"/>
          </a:xfrm>
          <a:prstGeom prst="rect">
            <a:avLst/>
          </a:prstGeom>
          <a:noFill/>
          <a:ln>
            <a:noFill/>
          </a:ln>
        </p:spPr>
      </p:pic>
      <p:sp>
        <p:nvSpPr>
          <p:cNvPr id="1048764" name="Rectangle 70"/>
          <p:cNvSpPr>
            <a:spLocks noChangeArrowheads="1"/>
          </p:cNvSpPr>
          <p:nvPr userDrawn="1"/>
        </p:nvSpPr>
        <p:spPr bwMode="auto">
          <a:xfrm>
            <a:off x="0" y="2997200"/>
            <a:ext cx="9144000" cy="1368425"/>
          </a:xfrm>
          <a:prstGeom prst="rect">
            <a:avLst/>
          </a:prstGeom>
          <a:solidFill>
            <a:srgbClr val="5F5F5F"/>
          </a:solidFill>
          <a:ln>
            <a:noFill/>
          </a:ln>
        </p:spPr>
        <p:txBody>
          <a:bodyPr wrap="none" anchor="ctr"/>
          <a:lstStyle>
            <a:lvl1pPr eaLnBrk="0" hangingPunct="0">
              <a:defRPr kumimoji="1">
                <a:solidFill>
                  <a:schemeClr val="tx1"/>
                </a:solidFill>
                <a:latin typeface="Gulim" panose="020B0600000101010101" pitchFamily="34" charset="-127"/>
                <a:ea typeface="Gulim" panose="020B0600000101010101" pitchFamily="34" charset="-127"/>
              </a:defRPr>
            </a:lvl1pPr>
            <a:lvl2pPr marL="742950" indent="-285750" eaLnBrk="0" hangingPunct="0">
              <a:defRPr kumimoji="1">
                <a:solidFill>
                  <a:schemeClr val="tx1"/>
                </a:solidFill>
                <a:latin typeface="Gulim" panose="020B0600000101010101" pitchFamily="34" charset="-127"/>
                <a:ea typeface="Gulim" panose="020B0600000101010101" pitchFamily="34" charset="-127"/>
              </a:defRPr>
            </a:lvl2pPr>
            <a:lvl3pPr marL="1143000" indent="-228600" eaLnBrk="0" hangingPunct="0">
              <a:defRPr kumimoji="1">
                <a:solidFill>
                  <a:schemeClr val="tx1"/>
                </a:solidFill>
                <a:latin typeface="Gulim" panose="020B0600000101010101" pitchFamily="34" charset="-127"/>
                <a:ea typeface="Gulim" panose="020B0600000101010101" pitchFamily="34" charset="-127"/>
              </a:defRPr>
            </a:lvl3pPr>
            <a:lvl4pPr marL="1600200" indent="-228600" eaLnBrk="0" hangingPunct="0">
              <a:defRPr kumimoji="1">
                <a:solidFill>
                  <a:schemeClr val="tx1"/>
                </a:solidFill>
                <a:latin typeface="Gulim" panose="020B0600000101010101" pitchFamily="34" charset="-127"/>
                <a:ea typeface="Gulim" panose="020B0600000101010101" pitchFamily="34" charset="-127"/>
              </a:defRPr>
            </a:lvl4pPr>
            <a:lvl5pPr marL="2057400" indent="-228600" eaLnBrk="0" hangingPunct="0">
              <a:defRPr kumimoji="1">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9pPr>
          </a:lstStyle>
          <a:p>
            <a:pPr eaLnBrk="1" latinLnBrk="1" hangingPunct="1"/>
            <a:endParaRPr lang="zh-CN" altLang="en-US"/>
          </a:p>
        </p:txBody>
      </p:sp>
      <p:sp>
        <p:nvSpPr>
          <p:cNvPr id="1048765" name="Rectangle 100" descr="좁은 수평선"/>
          <p:cNvSpPr>
            <a:spLocks noChangeArrowheads="1"/>
          </p:cNvSpPr>
          <p:nvPr userDrawn="1"/>
        </p:nvSpPr>
        <p:spPr bwMode="auto">
          <a:xfrm>
            <a:off x="0" y="4005263"/>
            <a:ext cx="9144000" cy="574675"/>
          </a:xfrm>
          <a:prstGeom prst="rect">
            <a:avLst/>
          </a:prstGeom>
          <a:pattFill prst="narHorz">
            <a:fgClr>
              <a:schemeClr val="bg2">
                <a:alpha val="59999"/>
              </a:schemeClr>
            </a:fgClr>
            <a:bgClr>
              <a:srgbClr val="FFFFFF">
                <a:alpha val="59999"/>
              </a:srgbClr>
            </a:bgClr>
          </a:pattFill>
          <a:ln>
            <a:noFill/>
          </a:ln>
        </p:spPr>
        <p:txBody>
          <a:bodyPr wrap="none" anchor="ctr"/>
          <a:lstStyle>
            <a:lvl1pPr eaLnBrk="0" hangingPunct="0">
              <a:defRPr kumimoji="1">
                <a:solidFill>
                  <a:schemeClr val="tx1"/>
                </a:solidFill>
                <a:latin typeface="Gulim" panose="020B0600000101010101" pitchFamily="34" charset="-127"/>
                <a:ea typeface="Gulim" panose="020B0600000101010101" pitchFamily="34" charset="-127"/>
              </a:defRPr>
            </a:lvl1pPr>
            <a:lvl2pPr marL="742950" indent="-285750" eaLnBrk="0" hangingPunct="0">
              <a:defRPr kumimoji="1">
                <a:solidFill>
                  <a:schemeClr val="tx1"/>
                </a:solidFill>
                <a:latin typeface="Gulim" panose="020B0600000101010101" pitchFamily="34" charset="-127"/>
                <a:ea typeface="Gulim" panose="020B0600000101010101" pitchFamily="34" charset="-127"/>
              </a:defRPr>
            </a:lvl2pPr>
            <a:lvl3pPr marL="1143000" indent="-228600" eaLnBrk="0" hangingPunct="0">
              <a:defRPr kumimoji="1">
                <a:solidFill>
                  <a:schemeClr val="tx1"/>
                </a:solidFill>
                <a:latin typeface="Gulim" panose="020B0600000101010101" pitchFamily="34" charset="-127"/>
                <a:ea typeface="Gulim" panose="020B0600000101010101" pitchFamily="34" charset="-127"/>
              </a:defRPr>
            </a:lvl3pPr>
            <a:lvl4pPr marL="1600200" indent="-228600" eaLnBrk="0" hangingPunct="0">
              <a:defRPr kumimoji="1">
                <a:solidFill>
                  <a:schemeClr val="tx1"/>
                </a:solidFill>
                <a:latin typeface="Gulim" panose="020B0600000101010101" pitchFamily="34" charset="-127"/>
                <a:ea typeface="Gulim" panose="020B0600000101010101" pitchFamily="34" charset="-127"/>
              </a:defRPr>
            </a:lvl4pPr>
            <a:lvl5pPr marL="2057400" indent="-228600" eaLnBrk="0" hangingPunct="0">
              <a:defRPr kumimoji="1">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9pPr>
          </a:lstStyle>
          <a:p>
            <a:pPr eaLnBrk="1" latinLnBrk="1" hangingPunct="1"/>
            <a:endParaRPr lang="zh-CN" altLang="en-US"/>
          </a:p>
        </p:txBody>
      </p:sp>
      <p:sp>
        <p:nvSpPr>
          <p:cNvPr id="1048766" name="Rectangle 111" descr="좁은 수평선"/>
          <p:cNvSpPr>
            <a:spLocks noChangeArrowheads="1"/>
          </p:cNvSpPr>
          <p:nvPr userDrawn="1"/>
        </p:nvSpPr>
        <p:spPr bwMode="auto">
          <a:xfrm>
            <a:off x="0" y="2636838"/>
            <a:ext cx="9144000" cy="574675"/>
          </a:xfrm>
          <a:prstGeom prst="rect">
            <a:avLst/>
          </a:prstGeom>
          <a:pattFill prst="narHorz">
            <a:fgClr>
              <a:schemeClr val="bg2">
                <a:alpha val="59999"/>
              </a:schemeClr>
            </a:fgClr>
            <a:bgClr>
              <a:schemeClr val="tx1">
                <a:alpha val="59999"/>
              </a:schemeClr>
            </a:bgClr>
          </a:pattFill>
          <a:ln>
            <a:noFill/>
          </a:ln>
        </p:spPr>
        <p:txBody>
          <a:bodyPr wrap="none" anchor="ctr"/>
          <a:lstStyle>
            <a:lvl1pPr eaLnBrk="0" hangingPunct="0">
              <a:defRPr kumimoji="1">
                <a:solidFill>
                  <a:schemeClr val="tx1"/>
                </a:solidFill>
                <a:latin typeface="Gulim" panose="020B0600000101010101" pitchFamily="34" charset="-127"/>
                <a:ea typeface="Gulim" panose="020B0600000101010101" pitchFamily="34" charset="-127"/>
              </a:defRPr>
            </a:lvl1pPr>
            <a:lvl2pPr marL="742950" indent="-285750" eaLnBrk="0" hangingPunct="0">
              <a:defRPr kumimoji="1">
                <a:solidFill>
                  <a:schemeClr val="tx1"/>
                </a:solidFill>
                <a:latin typeface="Gulim" panose="020B0600000101010101" pitchFamily="34" charset="-127"/>
                <a:ea typeface="Gulim" panose="020B0600000101010101" pitchFamily="34" charset="-127"/>
              </a:defRPr>
            </a:lvl2pPr>
            <a:lvl3pPr marL="1143000" indent="-228600" eaLnBrk="0" hangingPunct="0">
              <a:defRPr kumimoji="1">
                <a:solidFill>
                  <a:schemeClr val="tx1"/>
                </a:solidFill>
                <a:latin typeface="Gulim" panose="020B0600000101010101" pitchFamily="34" charset="-127"/>
                <a:ea typeface="Gulim" panose="020B0600000101010101" pitchFamily="34" charset="-127"/>
              </a:defRPr>
            </a:lvl3pPr>
            <a:lvl4pPr marL="1600200" indent="-228600" eaLnBrk="0" hangingPunct="0">
              <a:defRPr kumimoji="1">
                <a:solidFill>
                  <a:schemeClr val="tx1"/>
                </a:solidFill>
                <a:latin typeface="Gulim" panose="020B0600000101010101" pitchFamily="34" charset="-127"/>
                <a:ea typeface="Gulim" panose="020B0600000101010101" pitchFamily="34" charset="-127"/>
              </a:defRPr>
            </a:lvl4pPr>
            <a:lvl5pPr marL="2057400" indent="-228600" eaLnBrk="0" hangingPunct="0">
              <a:defRPr kumimoji="1">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9pPr>
          </a:lstStyle>
          <a:p>
            <a:pPr eaLnBrk="1" latinLnBrk="1" hangingPunct="1"/>
            <a:endParaRPr lang="zh-CN" altLang="en-US"/>
          </a:p>
        </p:txBody>
      </p:sp>
      <p:pic>
        <p:nvPicPr>
          <p:cNvPr id="2097176" name="Picture 120" descr="biz18_스트라이프"/>
          <p:cNvPicPr>
            <a:picLocks noChangeAspect="1" noChangeArrowheads="1"/>
          </p:cNvPicPr>
          <p:nvPr userDrawn="1"/>
        </p:nvPicPr>
        <p:blipFill>
          <a:blip r:embed="rId4" cstate="print">
            <a:lum bright="60000"/>
          </a:blip>
          <a:srcRect/>
          <a:stretch>
            <a:fillRect/>
          </a:stretch>
        </p:blipFill>
        <p:spPr bwMode="auto">
          <a:xfrm>
            <a:off x="0" y="4581525"/>
            <a:ext cx="9164638" cy="2276475"/>
          </a:xfrm>
          <a:prstGeom prst="rect">
            <a:avLst/>
          </a:prstGeom>
          <a:noFill/>
          <a:ln>
            <a:noFill/>
          </a:ln>
        </p:spPr>
      </p:pic>
      <p:sp>
        <p:nvSpPr>
          <p:cNvPr id="1048767" name="WordArt 814"/>
          <p:cNvSpPr>
            <a:spLocks noChangeArrowheads="1" noChangeShapeType="1" noTextEdit="1"/>
          </p:cNvSpPr>
          <p:nvPr userDrawn="1"/>
        </p:nvSpPr>
        <p:spPr bwMode="auto">
          <a:xfrm>
            <a:off x="2644512" y="3385443"/>
            <a:ext cx="3844304" cy="431800"/>
          </a:xfrm>
          <a:prstGeom prst="rect">
            <a:avLst/>
          </a:prstGeom>
        </p:spPr>
        <p:txBody>
          <a:bodyPr wrap="none" fromWordArt="1">
            <a:prstTxWarp prst="textPlain">
              <a:avLst>
                <a:gd name="adj" fmla="val 50000"/>
              </a:avLst>
            </a:prstTxWarp>
          </a:bodyPr>
          <a:lstStyle/>
          <a:p>
            <a:pPr algn="ctr"/>
            <a:r>
              <a:rPr lang="en-US" altLang="zh-CN" sz="3600" b="1" kern="10">
                <a:solidFill>
                  <a:srgbClr val="FFFF00"/>
                </a:solidFill>
                <a:effectLst>
                  <a:outerShdw dist="17961" dir="2700000" algn="ctr" rotWithShape="0">
                    <a:schemeClr val="tx1"/>
                  </a:outerShdw>
                </a:effectLst>
                <a:latin typeface="黑体" panose="02010609060101010101" charset="-122"/>
                <a:ea typeface="黑体" panose="02010609060101010101" charset="-122"/>
              </a:rPr>
              <a:t>《</a:t>
            </a:r>
            <a:r>
              <a:rPr lang="zh-CN" altLang="en-US" sz="3600" b="1" kern="10" dirty="0">
                <a:solidFill>
                  <a:srgbClr val="FFFF00"/>
                </a:solidFill>
                <a:effectLst>
                  <a:outerShdw dist="17961" dir="2700000" algn="ctr" rotWithShape="0">
                    <a:schemeClr val="tx1"/>
                  </a:outerShdw>
                </a:effectLst>
                <a:latin typeface="黑体" panose="02010609060101010101" charset="-122"/>
                <a:ea typeface="黑体" panose="02010609060101010101" charset="-122"/>
              </a:rPr>
              <a:t>高等学校体育工作基本标准</a:t>
            </a:r>
            <a:r>
              <a:rPr lang="en-US" altLang="zh-CN" sz="3600" b="1" kern="10" dirty="0">
                <a:solidFill>
                  <a:srgbClr val="FFFF00"/>
                </a:solidFill>
                <a:effectLst>
                  <a:outerShdw dist="17961" dir="2700000" algn="ctr" rotWithShape="0">
                    <a:schemeClr val="tx1"/>
                  </a:outerShdw>
                </a:effectLst>
                <a:latin typeface="黑体" panose="02010609060101010101" charset="-122"/>
                <a:ea typeface="黑体" panose="02010609060101010101" charset="-122"/>
              </a:rPr>
              <a:t>》</a:t>
            </a:r>
            <a:r>
              <a:rPr lang="zh-CN" altLang="en-US" sz="3600" b="1" kern="10" dirty="0">
                <a:solidFill>
                  <a:srgbClr val="FFFF00"/>
                </a:solidFill>
                <a:effectLst>
                  <a:outerShdw dist="17961" dir="2700000" algn="ctr" rotWithShape="0">
                    <a:schemeClr val="tx1"/>
                  </a:outerShdw>
                </a:effectLst>
                <a:latin typeface="黑体" panose="02010609060101010101" charset="-122"/>
                <a:ea typeface="黑体" panose="02010609060101010101" charset="-122"/>
              </a:rPr>
              <a:t>实施情况介绍</a:t>
            </a:r>
          </a:p>
        </p:txBody>
      </p:sp>
      <p:sp>
        <p:nvSpPr>
          <p:cNvPr id="1048768" name="WordArt 103"/>
          <p:cNvSpPr>
            <a:spLocks noChangeArrowheads="1" noChangeShapeType="1" noTextEdit="1"/>
          </p:cNvSpPr>
          <p:nvPr userDrawn="1"/>
        </p:nvSpPr>
        <p:spPr bwMode="auto">
          <a:xfrm>
            <a:off x="1836191" y="475457"/>
            <a:ext cx="5472113" cy="360362"/>
          </a:xfrm>
          <a:prstGeom prst="rect">
            <a:avLst/>
          </a:prstGeom>
        </p:spPr>
        <p:txBody>
          <a:bodyPr wrap="none" fromWordArt="1">
            <a:prstTxWarp prst="textPlain">
              <a:avLst>
                <a:gd name="adj" fmla="val 50000"/>
              </a:avLst>
            </a:prstTxWarp>
          </a:bodyPr>
          <a:lstStyle/>
          <a:p>
            <a:pPr algn="ctr"/>
            <a:r>
              <a:rPr lang="en-US" altLang="zh-CN" sz="3600" b="1" kern="10" dirty="0">
                <a:solidFill>
                  <a:schemeClr val="bg1">
                    <a:alpha val="20000"/>
                  </a:schemeClr>
                </a:solidFill>
                <a:latin typeface="Arial" panose="020B0604020202020204"/>
                <a:cs typeface="Arial" panose="020B0604020202020204"/>
              </a:rPr>
              <a:t>HANG ZHOU DIANZI UNIVERSITY</a:t>
            </a:r>
            <a:endParaRPr lang="zh-CN" altLang="en-US" sz="3600" b="1" kern="10" dirty="0">
              <a:solidFill>
                <a:schemeClr val="bg1">
                  <a:alpha val="20000"/>
                </a:schemeClr>
              </a:solidFill>
              <a:latin typeface="Arial" panose="020B0604020202020204"/>
              <a:cs typeface="Arial" panose="020B0604020202020204"/>
            </a:endParaRPr>
          </a:p>
        </p:txBody>
      </p:sp>
      <p:sp>
        <p:nvSpPr>
          <p:cNvPr id="1048769" name="WordArt 104"/>
          <p:cNvSpPr>
            <a:spLocks noChangeArrowheads="1" noChangeShapeType="1" noTextEdit="1"/>
          </p:cNvSpPr>
          <p:nvPr userDrawn="1"/>
        </p:nvSpPr>
        <p:spPr bwMode="auto">
          <a:xfrm>
            <a:off x="2987824" y="981869"/>
            <a:ext cx="3168650" cy="142875"/>
          </a:xfrm>
          <a:prstGeom prst="rect">
            <a:avLst/>
          </a:prstGeom>
        </p:spPr>
        <p:txBody>
          <a:bodyPr wrap="none" fromWordArt="1">
            <a:prstTxWarp prst="textPlain">
              <a:avLst>
                <a:gd name="adj" fmla="val 50000"/>
              </a:avLst>
            </a:prstTxWarp>
          </a:bodyPr>
          <a:lstStyle/>
          <a:p>
            <a:pPr algn="ctr"/>
            <a:r>
              <a:rPr lang="en-US" altLang="zh-CN" sz="3600" b="1" kern="10" spc="-180" dirty="0">
                <a:solidFill>
                  <a:srgbClr val="FFFFFF">
                    <a:alpha val="20000"/>
                  </a:srgbClr>
                </a:solidFill>
                <a:latin typeface="Times New Roman" panose="02020603050405020304"/>
                <a:cs typeface="Times New Roman" panose="02020603050405020304"/>
              </a:rPr>
              <a:t>HANG</a:t>
            </a:r>
            <a:r>
              <a:rPr lang="en-US" altLang="zh-CN" sz="3600" b="1" kern="10" spc="-180" baseline="0" dirty="0">
                <a:solidFill>
                  <a:srgbClr val="FFFFFF">
                    <a:alpha val="20000"/>
                  </a:srgbClr>
                </a:solidFill>
                <a:latin typeface="Times New Roman" panose="02020603050405020304"/>
                <a:cs typeface="Times New Roman" panose="02020603050405020304"/>
              </a:rPr>
              <a:t>  ZHOU </a:t>
            </a:r>
            <a:r>
              <a:rPr lang="en-US" altLang="zh-CN" sz="3600" b="1" kern="10" spc="-180" dirty="0">
                <a:solidFill>
                  <a:srgbClr val="FFFFFF">
                    <a:alpha val="20000"/>
                  </a:srgbClr>
                </a:solidFill>
                <a:latin typeface="Times New Roman" panose="02020603050405020304"/>
                <a:cs typeface="Times New Roman" panose="02020603050405020304"/>
              </a:rPr>
              <a:t> DIANZI</a:t>
            </a:r>
            <a:r>
              <a:rPr lang="en-US" altLang="zh-CN" sz="3600" b="1" kern="10" spc="-180" baseline="0" dirty="0">
                <a:solidFill>
                  <a:srgbClr val="FFFFFF">
                    <a:alpha val="20000"/>
                  </a:srgbClr>
                </a:solidFill>
                <a:latin typeface="Times New Roman" panose="02020603050405020304"/>
                <a:cs typeface="Times New Roman" panose="02020603050405020304"/>
              </a:rPr>
              <a:t>  </a:t>
            </a:r>
            <a:r>
              <a:rPr lang="en-US" altLang="zh-CN" sz="3600" b="1" kern="10" spc="-180" dirty="0">
                <a:solidFill>
                  <a:srgbClr val="FFFFFF">
                    <a:alpha val="20000"/>
                  </a:srgbClr>
                </a:solidFill>
                <a:latin typeface="Times New Roman" panose="02020603050405020304"/>
                <a:cs typeface="Times New Roman" panose="02020603050405020304"/>
              </a:rPr>
              <a:t>UNIVERSITY</a:t>
            </a:r>
            <a:endParaRPr lang="zh-CN" altLang="en-US" sz="3600" b="1" kern="10" spc="-180" dirty="0">
              <a:solidFill>
                <a:srgbClr val="FFFFFF">
                  <a:alpha val="20000"/>
                </a:srgbClr>
              </a:solidFill>
              <a:latin typeface="Times New Roman" panose="02020603050405020304"/>
              <a:cs typeface="Times New Roman" panose="02020603050405020304"/>
            </a:endParaRPr>
          </a:p>
        </p:txBody>
      </p:sp>
      <p:sp>
        <p:nvSpPr>
          <p:cNvPr id="1048770" name="矩形 12"/>
          <p:cNvSpPr/>
          <p:nvPr userDrawn="1"/>
        </p:nvSpPr>
        <p:spPr>
          <a:xfrm>
            <a:off x="2771800" y="1528762"/>
            <a:ext cx="3600400" cy="460078"/>
          </a:xfrm>
          <a:prstGeom prst="rect">
            <a:avLst/>
          </a:prstGeom>
          <a:noFill/>
        </p:spPr>
        <p:txBody>
          <a:bodyPr wrap="none">
            <a:prstTxWarp prst="textPlain">
              <a:avLst/>
            </a:prstTxWarp>
            <a:spAutoFit/>
          </a:bodyPr>
          <a:lstStyle/>
          <a:p>
            <a:pPr algn="ctr" latinLnBrk="1"/>
            <a:r>
              <a:rPr lang="zh-CN" altLang="en-US" sz="5400" b="1" dirty="0">
                <a:ln w="18000">
                  <a:noFill/>
                  <a:prstDash val="solid"/>
                  <a:miter lim="800000"/>
                </a:ln>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effectLst>
                  <a:outerShdw blurRad="25500" dist="23000" dir="7020000" algn="tl">
                    <a:srgbClr val="000000">
                      <a:alpha val="50000"/>
                    </a:srgbClr>
                  </a:outerShdw>
                </a:effectLst>
                <a:latin typeface="微软雅黑" panose="020B0503020204020204" pitchFamily="34" charset="-122"/>
                <a:ea typeface="微软雅黑" panose="020B0503020204020204" pitchFamily="34" charset="-122"/>
              </a:rPr>
              <a:t>杭州电子科技大学</a:t>
            </a:r>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581" name="标题 1"/>
          <p:cNvSpPr>
            <a:spLocks noGrp="1"/>
          </p:cNvSpPr>
          <p:nvPr>
            <p:ph type="title"/>
          </p:nvPr>
        </p:nvSpPr>
        <p:spPr/>
        <p:txBody>
          <a:bodyPr/>
          <a:lstStyle/>
          <a:p>
            <a:r>
              <a:rPr lang="zh-CN" altLang="en-US"/>
              <a:t>单击此处编辑母版标题样式</a:t>
            </a:r>
          </a:p>
        </p:txBody>
      </p:sp>
      <p:sp>
        <p:nvSpPr>
          <p:cNvPr id="1048582"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83" name="日期占位符 3"/>
          <p:cNvSpPr>
            <a:spLocks noGrp="1"/>
          </p:cNvSpPr>
          <p:nvPr>
            <p:ph type="dt" sz="half" idx="10"/>
          </p:nvPr>
        </p:nvSpPr>
        <p:spPr/>
        <p:txBody>
          <a:bodyPr/>
          <a:lstStyle/>
          <a:p>
            <a:fld id="{6C468F8E-A5A4-4BB0-96DE-EB89C2F043C5}" type="datetime1">
              <a:rPr lang="zh-CN" altLang="en-US" smtClean="0"/>
              <a:pPr/>
              <a:t>2023/9/1</a:t>
            </a:fld>
            <a:endParaRPr lang="zh-CN" altLang="en-US"/>
          </a:p>
        </p:txBody>
      </p:sp>
      <p:sp>
        <p:nvSpPr>
          <p:cNvPr id="1048584" name="页脚占位符 4"/>
          <p:cNvSpPr>
            <a:spLocks noGrp="1"/>
          </p:cNvSpPr>
          <p:nvPr>
            <p:ph type="ftr" sz="quarter" idx="11"/>
          </p:nvPr>
        </p:nvSpPr>
        <p:spPr/>
        <p:txBody>
          <a:bodyPr/>
          <a:lstStyle/>
          <a:p>
            <a:endParaRPr lang="zh-CN" altLang="en-US"/>
          </a:p>
        </p:txBody>
      </p:sp>
      <p:sp>
        <p:nvSpPr>
          <p:cNvPr id="1048585" name="灯片编号占位符 5"/>
          <p:cNvSpPr>
            <a:spLocks noGrp="1"/>
          </p:cNvSpPr>
          <p:nvPr>
            <p:ph type="sldNum" sz="quarter" idx="12"/>
          </p:nvPr>
        </p:nvSpPr>
        <p:spPr>
          <a:xfrm>
            <a:off x="6902896" y="6453336"/>
            <a:ext cx="2133600" cy="365125"/>
          </a:xfrm>
        </p:spPr>
        <p:txBody>
          <a:bodyPr/>
          <a:lstStyle>
            <a:lvl1pPr marL="285750" indent="-285750">
              <a:buFontTx/>
              <a:buBlip>
                <a:blip r:embed="rId2"/>
              </a:buBlip>
              <a:defRPr sz="1600">
                <a:solidFill>
                  <a:schemeClr val="tx1">
                    <a:lumMod val="95000"/>
                    <a:lumOff val="5000"/>
                  </a:schemeClr>
                </a:solidFill>
                <a:latin typeface="宋体" panose="02010600030101010101" pitchFamily="2" charset="-122"/>
                <a:ea typeface="宋体" panose="02010600030101010101" pitchFamily="2" charset="-122"/>
              </a:defRPr>
            </a:lvl1pPr>
          </a:lstStyle>
          <a:p>
            <a:fld id="{4F6CCB3B-DBA4-46A5-87BD-090220E38CC8}" type="slidenum">
              <a:rPr lang="zh-CN" altLang="en-US" smtClean="0"/>
              <a:pPr/>
              <a:t>‹#›</a:t>
            </a:fld>
            <a:endParaRPr lang="zh-CN" altLang="en-US" dirty="0"/>
          </a:p>
        </p:txBody>
      </p:sp>
      <p:pic>
        <p:nvPicPr>
          <p:cNvPr id="2097152" name="Picture 14" descr="E:\群体活动\体育俱乐部大联盟\2014年体育俱乐部新VI设计\新体育联盟 LOGO.png"/>
          <p:cNvPicPr preferRelativeResize="0">
            <a:picLocks noChangeArrowheads="1"/>
          </p:cNvPicPr>
          <p:nvPr userDrawn="1"/>
        </p:nvPicPr>
        <p:blipFill>
          <a:blip r:embed="rId3" cstate="screen"/>
          <a:srcRect/>
          <a:stretch>
            <a:fillRect/>
          </a:stretch>
        </p:blipFill>
        <p:spPr bwMode="auto">
          <a:xfrm>
            <a:off x="6804248" y="116632"/>
            <a:ext cx="1944688" cy="64611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797"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1048798"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1048799" name="日期占位符 3"/>
          <p:cNvSpPr>
            <a:spLocks noGrp="1"/>
          </p:cNvSpPr>
          <p:nvPr>
            <p:ph type="dt" sz="half" idx="10"/>
          </p:nvPr>
        </p:nvSpPr>
        <p:spPr/>
        <p:txBody>
          <a:bodyPr/>
          <a:lstStyle/>
          <a:p>
            <a:fld id="{761699EE-9342-4009-9F7E-F2B5A6B14C37}" type="datetime1">
              <a:rPr lang="zh-CN" altLang="en-US" smtClean="0"/>
              <a:pPr/>
              <a:t>2023/9/1</a:t>
            </a:fld>
            <a:endParaRPr lang="zh-CN" altLang="en-US"/>
          </a:p>
        </p:txBody>
      </p:sp>
      <p:sp>
        <p:nvSpPr>
          <p:cNvPr id="1048800" name="页脚占位符 4"/>
          <p:cNvSpPr>
            <a:spLocks noGrp="1"/>
          </p:cNvSpPr>
          <p:nvPr>
            <p:ph type="ftr" sz="quarter" idx="11"/>
          </p:nvPr>
        </p:nvSpPr>
        <p:spPr/>
        <p:txBody>
          <a:bodyPr/>
          <a:lstStyle/>
          <a:p>
            <a:endParaRPr lang="zh-CN" altLang="en-US"/>
          </a:p>
        </p:txBody>
      </p:sp>
      <p:sp>
        <p:nvSpPr>
          <p:cNvPr id="1048801" name="灯片编号占位符 5"/>
          <p:cNvSpPr>
            <a:spLocks noGrp="1"/>
          </p:cNvSpPr>
          <p:nvPr>
            <p:ph type="sldNum" sz="quarter" idx="12"/>
          </p:nvPr>
        </p:nvSpPr>
        <p:spPr/>
        <p:txBody>
          <a:bodyPr/>
          <a:lstStyle/>
          <a:p>
            <a:fld id="{1F6CAF0F-E580-42D9-90AD-24BC82A23E41}" type="slidenum">
              <a:rPr lang="zh-CN" altLang="en-US"/>
              <a:pPr/>
              <a:t>‹#›</a:t>
            </a:fld>
            <a:endParaRPr lang="zh-CN" altLang="en-US"/>
          </a:p>
        </p:txBody>
      </p:sp>
      <p:pic>
        <p:nvPicPr>
          <p:cNvPr id="7" name="Picture 14" descr="E:\群体活动\体育俱乐部大联盟\2014年体育俱乐部新VI设计\新体育联盟 LOGO.png"/>
          <p:cNvPicPr preferRelativeResize="0">
            <a:picLocks noChangeArrowheads="1"/>
          </p:cNvPicPr>
          <p:nvPr userDrawn="1"/>
        </p:nvPicPr>
        <p:blipFill>
          <a:blip r:embed="rId2" cstate="screen"/>
          <a:srcRect/>
          <a:stretch>
            <a:fillRect/>
          </a:stretch>
        </p:blipFill>
        <p:spPr bwMode="auto">
          <a:xfrm>
            <a:off x="7020272" y="60361"/>
            <a:ext cx="1944688" cy="64611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802" name="标题 1"/>
          <p:cNvSpPr>
            <a:spLocks noGrp="1"/>
          </p:cNvSpPr>
          <p:nvPr>
            <p:ph type="title"/>
          </p:nvPr>
        </p:nvSpPr>
        <p:spPr/>
        <p:txBody>
          <a:bodyPr/>
          <a:lstStyle/>
          <a:p>
            <a:r>
              <a:rPr lang="zh-CN" altLang="en-US"/>
              <a:t>单击此处编辑母版标题样式</a:t>
            </a:r>
          </a:p>
        </p:txBody>
      </p:sp>
      <p:sp>
        <p:nvSpPr>
          <p:cNvPr id="104880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0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05" name="日期占位符 3"/>
          <p:cNvSpPr>
            <a:spLocks noGrp="1"/>
          </p:cNvSpPr>
          <p:nvPr>
            <p:ph type="dt" sz="half" idx="10"/>
          </p:nvPr>
        </p:nvSpPr>
        <p:spPr/>
        <p:txBody>
          <a:bodyPr/>
          <a:lstStyle/>
          <a:p>
            <a:fld id="{B130E2C5-124B-4D54-9B9A-F0EEE85DB75C}" type="datetime1">
              <a:rPr lang="zh-CN" altLang="en-US" smtClean="0"/>
              <a:pPr/>
              <a:t>2023/9/1</a:t>
            </a:fld>
            <a:endParaRPr lang="zh-CN" altLang="en-US"/>
          </a:p>
        </p:txBody>
      </p:sp>
      <p:sp>
        <p:nvSpPr>
          <p:cNvPr id="1048806" name="页脚占位符 4"/>
          <p:cNvSpPr>
            <a:spLocks noGrp="1"/>
          </p:cNvSpPr>
          <p:nvPr>
            <p:ph type="ftr" sz="quarter" idx="11"/>
          </p:nvPr>
        </p:nvSpPr>
        <p:spPr/>
        <p:txBody>
          <a:bodyPr/>
          <a:lstStyle/>
          <a:p>
            <a:endParaRPr lang="zh-CN" altLang="en-US"/>
          </a:p>
        </p:txBody>
      </p:sp>
      <p:sp>
        <p:nvSpPr>
          <p:cNvPr id="1048807" name="灯片编号占位符 5"/>
          <p:cNvSpPr>
            <a:spLocks noGrp="1"/>
          </p:cNvSpPr>
          <p:nvPr>
            <p:ph type="sldNum" sz="quarter" idx="12"/>
          </p:nvPr>
        </p:nvSpPr>
        <p:spPr/>
        <p:txBody>
          <a:bodyPr/>
          <a:lstStyle/>
          <a:p>
            <a:fld id="{7A560D16-A7B8-41DE-AD36-4EFADF38FA84}" type="slidenum">
              <a:rPr lang="zh-CN" altLang="en-US"/>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808" name="标题 1"/>
          <p:cNvSpPr>
            <a:spLocks noGrp="1"/>
          </p:cNvSpPr>
          <p:nvPr>
            <p:ph type="title"/>
          </p:nvPr>
        </p:nvSpPr>
        <p:spPr/>
        <p:txBody>
          <a:bodyPr/>
          <a:lstStyle/>
          <a:p>
            <a:r>
              <a:rPr lang="zh-CN" altLang="en-US"/>
              <a:t>单击此处编辑母版标题样式</a:t>
            </a:r>
          </a:p>
        </p:txBody>
      </p:sp>
      <p:sp>
        <p:nvSpPr>
          <p:cNvPr id="1048809"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810"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11"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812"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13" name="日期占位符 3"/>
          <p:cNvSpPr>
            <a:spLocks noGrp="1"/>
          </p:cNvSpPr>
          <p:nvPr>
            <p:ph type="dt" sz="half" idx="10"/>
          </p:nvPr>
        </p:nvSpPr>
        <p:spPr/>
        <p:txBody>
          <a:bodyPr/>
          <a:lstStyle/>
          <a:p>
            <a:fld id="{1631E5A2-F4E6-4DD6-A1EF-1682248E92A4}" type="datetime1">
              <a:rPr lang="zh-CN" altLang="en-US" smtClean="0"/>
              <a:pPr/>
              <a:t>2023/9/1</a:t>
            </a:fld>
            <a:endParaRPr lang="zh-CN" altLang="en-US"/>
          </a:p>
        </p:txBody>
      </p:sp>
      <p:sp>
        <p:nvSpPr>
          <p:cNvPr id="1048814" name="页脚占位符 4"/>
          <p:cNvSpPr>
            <a:spLocks noGrp="1"/>
          </p:cNvSpPr>
          <p:nvPr>
            <p:ph type="ftr" sz="quarter" idx="11"/>
          </p:nvPr>
        </p:nvSpPr>
        <p:spPr/>
        <p:txBody>
          <a:bodyPr/>
          <a:lstStyle/>
          <a:p>
            <a:endParaRPr lang="zh-CN" altLang="en-US"/>
          </a:p>
        </p:txBody>
      </p:sp>
      <p:sp>
        <p:nvSpPr>
          <p:cNvPr id="1048815" name="灯片编号占位符 5"/>
          <p:cNvSpPr>
            <a:spLocks noGrp="1"/>
          </p:cNvSpPr>
          <p:nvPr>
            <p:ph type="sldNum" sz="quarter" idx="12"/>
          </p:nvPr>
        </p:nvSpPr>
        <p:spPr/>
        <p:txBody>
          <a:bodyPr/>
          <a:lstStyle/>
          <a:p>
            <a:fld id="{A5211E90-CEA2-4214-9723-AF4914D3CD61}" type="slidenum">
              <a:rPr lang="zh-CN" altLang="en-US"/>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777" name="标题 1"/>
          <p:cNvSpPr>
            <a:spLocks noGrp="1"/>
          </p:cNvSpPr>
          <p:nvPr>
            <p:ph type="title"/>
          </p:nvPr>
        </p:nvSpPr>
        <p:spPr/>
        <p:txBody>
          <a:bodyPr/>
          <a:lstStyle/>
          <a:p>
            <a:r>
              <a:rPr lang="zh-CN" altLang="en-US"/>
              <a:t>单击此处编辑母版标题样式</a:t>
            </a:r>
          </a:p>
        </p:txBody>
      </p:sp>
      <p:sp>
        <p:nvSpPr>
          <p:cNvPr id="1048778" name="日期占位符 3"/>
          <p:cNvSpPr>
            <a:spLocks noGrp="1"/>
          </p:cNvSpPr>
          <p:nvPr>
            <p:ph type="dt" sz="half" idx="10"/>
          </p:nvPr>
        </p:nvSpPr>
        <p:spPr/>
        <p:txBody>
          <a:bodyPr/>
          <a:lstStyle/>
          <a:p>
            <a:fld id="{A38A07AC-81CD-4310-B2B7-185226D075A2}" type="datetime1">
              <a:rPr lang="zh-CN" altLang="en-US" smtClean="0"/>
              <a:pPr/>
              <a:t>2023/9/1</a:t>
            </a:fld>
            <a:endParaRPr lang="zh-CN" altLang="en-US"/>
          </a:p>
        </p:txBody>
      </p:sp>
      <p:sp>
        <p:nvSpPr>
          <p:cNvPr id="1048779" name="页脚占位符 4"/>
          <p:cNvSpPr>
            <a:spLocks noGrp="1"/>
          </p:cNvSpPr>
          <p:nvPr>
            <p:ph type="ftr" sz="quarter" idx="11"/>
          </p:nvPr>
        </p:nvSpPr>
        <p:spPr/>
        <p:txBody>
          <a:bodyPr/>
          <a:lstStyle/>
          <a:p>
            <a:endParaRPr lang="zh-CN" altLang="en-US"/>
          </a:p>
        </p:txBody>
      </p:sp>
      <p:sp>
        <p:nvSpPr>
          <p:cNvPr id="1048780" name="灯片编号占位符 5"/>
          <p:cNvSpPr>
            <a:spLocks noGrp="1"/>
          </p:cNvSpPr>
          <p:nvPr>
            <p:ph type="sldNum" sz="quarter" idx="12"/>
          </p:nvPr>
        </p:nvSpPr>
        <p:spPr/>
        <p:txBody>
          <a:bodyPr/>
          <a:lstStyle/>
          <a:p>
            <a:fld id="{F263DB5A-156C-418E-831B-D675E64DBF95}" type="slidenum">
              <a:rPr lang="zh-CN" altLang="en-US"/>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816" name="日期占位符 3"/>
          <p:cNvSpPr>
            <a:spLocks noGrp="1"/>
          </p:cNvSpPr>
          <p:nvPr>
            <p:ph type="dt" sz="half" idx="10"/>
          </p:nvPr>
        </p:nvSpPr>
        <p:spPr/>
        <p:txBody>
          <a:bodyPr/>
          <a:lstStyle/>
          <a:p>
            <a:fld id="{453068C9-6707-4FC6-80A9-67A1769B8C9C}" type="datetime1">
              <a:rPr lang="zh-CN" altLang="en-US" smtClean="0"/>
              <a:pPr/>
              <a:t>2023/9/1</a:t>
            </a:fld>
            <a:endParaRPr lang="zh-CN" altLang="en-US"/>
          </a:p>
        </p:txBody>
      </p:sp>
      <p:sp>
        <p:nvSpPr>
          <p:cNvPr id="1048817" name="页脚占位符 4"/>
          <p:cNvSpPr>
            <a:spLocks noGrp="1"/>
          </p:cNvSpPr>
          <p:nvPr>
            <p:ph type="ftr" sz="quarter" idx="11"/>
          </p:nvPr>
        </p:nvSpPr>
        <p:spPr/>
        <p:txBody>
          <a:bodyPr/>
          <a:lstStyle/>
          <a:p>
            <a:endParaRPr lang="zh-CN" altLang="en-US"/>
          </a:p>
        </p:txBody>
      </p:sp>
      <p:sp>
        <p:nvSpPr>
          <p:cNvPr id="1048818" name="灯片编号占位符 5"/>
          <p:cNvSpPr>
            <a:spLocks noGrp="1"/>
          </p:cNvSpPr>
          <p:nvPr>
            <p:ph type="sldNum" sz="quarter" idx="12"/>
          </p:nvPr>
        </p:nvSpPr>
        <p:spPr/>
        <p:txBody>
          <a:bodyPr/>
          <a:lstStyle/>
          <a:p>
            <a:fld id="{7FAFEF3E-75BF-4FB3-973E-4DE449AED567}" type="slidenum">
              <a:rPr lang="zh-CN" altLang="en-US"/>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819"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1048820"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21"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48822" name="日期占位符 3"/>
          <p:cNvSpPr>
            <a:spLocks noGrp="1"/>
          </p:cNvSpPr>
          <p:nvPr>
            <p:ph type="dt" sz="half" idx="10"/>
          </p:nvPr>
        </p:nvSpPr>
        <p:spPr/>
        <p:txBody>
          <a:bodyPr/>
          <a:lstStyle/>
          <a:p>
            <a:fld id="{421D2260-525A-4564-ABA3-77C8FAC44ADB}" type="datetime1">
              <a:rPr lang="zh-CN" altLang="en-US" smtClean="0"/>
              <a:pPr/>
              <a:t>2023/9/1</a:t>
            </a:fld>
            <a:endParaRPr lang="zh-CN" altLang="en-US"/>
          </a:p>
        </p:txBody>
      </p:sp>
      <p:sp>
        <p:nvSpPr>
          <p:cNvPr id="1048823" name="页脚占位符 4"/>
          <p:cNvSpPr>
            <a:spLocks noGrp="1"/>
          </p:cNvSpPr>
          <p:nvPr>
            <p:ph type="ftr" sz="quarter" idx="11"/>
          </p:nvPr>
        </p:nvSpPr>
        <p:spPr/>
        <p:txBody>
          <a:bodyPr/>
          <a:lstStyle/>
          <a:p>
            <a:endParaRPr lang="zh-CN" altLang="en-US"/>
          </a:p>
        </p:txBody>
      </p:sp>
      <p:sp>
        <p:nvSpPr>
          <p:cNvPr id="1048824" name="灯片编号占位符 5"/>
          <p:cNvSpPr>
            <a:spLocks noGrp="1"/>
          </p:cNvSpPr>
          <p:nvPr>
            <p:ph type="sldNum" sz="quarter" idx="12"/>
          </p:nvPr>
        </p:nvSpPr>
        <p:spPr/>
        <p:txBody>
          <a:bodyPr/>
          <a:lstStyle/>
          <a:p>
            <a:fld id="{5C2C3E42-FCAC-4279-9004-70FA8948F299}" type="slidenum">
              <a:rPr lang="zh-CN" altLang="en-US"/>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786"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1048787"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1048788"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48789" name="日期占位符 3"/>
          <p:cNvSpPr>
            <a:spLocks noGrp="1"/>
          </p:cNvSpPr>
          <p:nvPr>
            <p:ph type="dt" sz="half" idx="10"/>
          </p:nvPr>
        </p:nvSpPr>
        <p:spPr/>
        <p:txBody>
          <a:bodyPr/>
          <a:lstStyle/>
          <a:p>
            <a:fld id="{5541EA01-7A6A-4601-9271-26C13FC4A27A}" type="datetime1">
              <a:rPr lang="zh-CN" altLang="en-US" smtClean="0"/>
              <a:pPr/>
              <a:t>2023/9/1</a:t>
            </a:fld>
            <a:endParaRPr lang="zh-CN" altLang="en-US"/>
          </a:p>
        </p:txBody>
      </p:sp>
      <p:sp>
        <p:nvSpPr>
          <p:cNvPr id="1048790" name="页脚占位符 4"/>
          <p:cNvSpPr>
            <a:spLocks noGrp="1"/>
          </p:cNvSpPr>
          <p:nvPr>
            <p:ph type="ftr" sz="quarter" idx="11"/>
          </p:nvPr>
        </p:nvSpPr>
        <p:spPr/>
        <p:txBody>
          <a:bodyPr/>
          <a:lstStyle/>
          <a:p>
            <a:endParaRPr lang="zh-CN" altLang="en-US"/>
          </a:p>
        </p:txBody>
      </p:sp>
      <p:sp>
        <p:nvSpPr>
          <p:cNvPr id="1048791" name="灯片编号占位符 5"/>
          <p:cNvSpPr>
            <a:spLocks noGrp="1"/>
          </p:cNvSpPr>
          <p:nvPr>
            <p:ph type="sldNum" sz="quarter" idx="12"/>
          </p:nvPr>
        </p:nvSpPr>
        <p:spPr/>
        <p:txBody>
          <a:bodyPr/>
          <a:lstStyle/>
          <a:p>
            <a:fld id="{5043AC81-6328-4F8B-A003-0426583802DF}" type="slidenum">
              <a:rPr lang="zh-CN" altLang="en-US"/>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标题占位符 1"/>
          <p:cNvSpPr>
            <a:spLocks noGrp="1"/>
          </p:cNvSpPr>
          <p:nvPr>
            <p:ph type="title"/>
          </p:nvPr>
        </p:nvSpPr>
        <p:spPr bwMode="auto">
          <a:xfrm>
            <a:off x="457200" y="274638"/>
            <a:ext cx="8229600" cy="1143000"/>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p>
        </p:txBody>
      </p:sp>
      <p:sp>
        <p:nvSpPr>
          <p:cNvPr id="1048577" name="文本占位符 2"/>
          <p:cNvSpPr>
            <a:spLocks noGrp="1"/>
          </p:cNvSpPr>
          <p:nvPr>
            <p:ph type="body" idx="1"/>
          </p:nvPr>
        </p:nvSpPr>
        <p:spPr bwMode="auto">
          <a:xfrm>
            <a:off x="457200" y="1600200"/>
            <a:ext cx="8229600" cy="4525963"/>
          </a:xfrm>
          <a:prstGeom prst="rect">
            <a:avLst/>
          </a:prstGeom>
          <a:noFill/>
          <a:ln>
            <a:noFill/>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78"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fld id="{E14449BF-7CB1-4B92-A85A-84F5C8EA8D3A}" type="datetime1">
              <a:rPr lang="zh-CN" altLang="en-US" smtClean="0"/>
              <a:pPr/>
              <a:t>2023/9/1</a:t>
            </a:fld>
            <a:endParaRPr lang="zh-CN" altLang="en-US"/>
          </a:p>
        </p:txBody>
      </p:sp>
      <p:sp>
        <p:nvSpPr>
          <p:cNvPr id="1048579"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endParaRPr lang="zh-CN" altLang="en-US"/>
          </a:p>
        </p:txBody>
      </p:sp>
      <p:sp>
        <p:nvSpPr>
          <p:cNvPr id="1048580"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fld id="{FA51C425-7238-442E-B22E-1E0B255A1083}" type="slidenum">
              <a:rPr lang="zh-CN" altLang="en-US"/>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2pPr>
      <a:lvl3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3pPr>
      <a:lvl4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4pPr>
      <a:lvl5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12.xml"/><Relationship Id="rId5" Type="http://schemas.openxmlformats.org/officeDocument/2006/relationships/image" Target="../media/image24.gif"/><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1.emf"/><Relationship Id="rId5" Type="http://schemas.openxmlformats.org/officeDocument/2006/relationships/package" Target="../embeddings/Microsoft_Word_Document.docx"/><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2.emf"/><Relationship Id="rId5" Type="http://schemas.openxmlformats.org/officeDocument/2006/relationships/package" Target="../embeddings/Microsoft_Word_Document1.docx"/><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ext Box 13"/>
          <p:cNvSpPr txBox="1">
            <a:spLocks noChangeArrowheads="1"/>
          </p:cNvSpPr>
          <p:nvPr/>
        </p:nvSpPr>
        <p:spPr bwMode="auto">
          <a:xfrm>
            <a:off x="971550" y="2781300"/>
            <a:ext cx="3024188" cy="1016000"/>
          </a:xfrm>
          <a:prstGeom prst="rect">
            <a:avLst/>
          </a:prstGeom>
          <a:noFill/>
          <a:ln w="9525">
            <a:noFill/>
            <a:miter lim="800000"/>
          </a:ln>
        </p:spPr>
        <p:txBody>
          <a:bodyPr lIns="91448" tIns="45724" rIns="91448" bIns="45724">
            <a:spAutoFit/>
          </a:bodyPr>
          <a:lstStyle/>
          <a:p>
            <a:pPr algn="ctr" fontAlgn="auto">
              <a:lnSpc>
                <a:spcPct val="150000"/>
              </a:lnSpc>
              <a:spcBef>
                <a:spcPts val="0"/>
              </a:spcBef>
              <a:spcAft>
                <a:spcPts val="0"/>
              </a:spcAft>
            </a:pPr>
            <a:r>
              <a:rPr lang="zh-CN" altLang="en-US" sz="2000" dirty="0">
                <a:solidFill>
                  <a:schemeClr val="tx2">
                    <a:lumMod val="50000"/>
                  </a:schemeClr>
                </a:solidFill>
                <a:latin typeface="微软雅黑" panose="020B0503020204020204" pitchFamily="34" charset="-122"/>
                <a:ea typeface="微软雅黑" panose="020B0503020204020204" pitchFamily="34" charset="-122"/>
              </a:rPr>
              <a:t>汇报人：陈  华</a:t>
            </a:r>
            <a:endParaRPr lang="en-US" altLang="zh-CN" sz="2000" dirty="0">
              <a:solidFill>
                <a:schemeClr val="tx2">
                  <a:lumMod val="50000"/>
                </a:schemeClr>
              </a:solidFill>
              <a:latin typeface="微软雅黑" panose="020B0503020204020204" pitchFamily="34" charset="-122"/>
              <a:ea typeface="微软雅黑" panose="020B0503020204020204" pitchFamily="34" charset="-122"/>
            </a:endParaRPr>
          </a:p>
          <a:p>
            <a:pPr algn="ctr" fontAlgn="auto">
              <a:lnSpc>
                <a:spcPct val="150000"/>
              </a:lnSpc>
              <a:spcBef>
                <a:spcPts val="0"/>
              </a:spcBef>
              <a:spcAft>
                <a:spcPts val="0"/>
              </a:spcAft>
            </a:pPr>
            <a:r>
              <a:rPr lang="zh-CN" altLang="en-US" sz="2000" dirty="0">
                <a:solidFill>
                  <a:schemeClr val="tx2">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chemeClr val="tx2">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2010</a:t>
            </a:r>
            <a:r>
              <a:rPr lang="zh-CN" altLang="en-US" sz="2000" dirty="0">
                <a:solidFill>
                  <a:schemeClr val="tx2">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000" dirty="0">
                <a:solidFill>
                  <a:schemeClr val="tx2">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000" dirty="0">
                <a:solidFill>
                  <a:schemeClr val="tx2">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月</a:t>
            </a:r>
            <a:r>
              <a:rPr lang="en-US" altLang="zh-CN" sz="2000" dirty="0">
                <a:solidFill>
                  <a:schemeClr val="tx2">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18</a:t>
            </a:r>
            <a:r>
              <a:rPr lang="zh-CN" altLang="en-US" sz="2000" dirty="0">
                <a:solidFill>
                  <a:schemeClr val="tx2">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日</a:t>
            </a:r>
          </a:p>
        </p:txBody>
      </p:sp>
      <p:sp>
        <p:nvSpPr>
          <p:cNvPr id="1048653" name="矩形 3"/>
          <p:cNvSpPr/>
          <p:nvPr/>
        </p:nvSpPr>
        <p:spPr>
          <a:xfrm>
            <a:off x="179120" y="1552600"/>
            <a:ext cx="7028180" cy="751840"/>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auto">
              <a:spcBef>
                <a:spcPts val="0"/>
              </a:spcBef>
              <a:spcAft>
                <a:spcPts val="0"/>
              </a:spcAft>
            </a:pPr>
            <a:r>
              <a:rPr lang="zh-CN" altLang="en-US" sz="4400" b="1" spc="50">
                <a:ln w="11430"/>
                <a:solidFill>
                  <a:schemeClr val="tx2">
                    <a:lumMod val="75000"/>
                  </a:schemeClr>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全国百所高校 冬季长跑活动</a:t>
            </a:r>
            <a:endParaRPr lang="zh-CN" altLang="en-US" sz="4400" b="1" spc="50" dirty="0">
              <a:ln w="11430"/>
              <a:solidFill>
                <a:schemeClr val="tx2">
                  <a:lumMod val="75000"/>
                </a:schemeClr>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endParaRPr>
          </a:p>
        </p:txBody>
      </p:sp>
      <p:pic>
        <p:nvPicPr>
          <p:cNvPr id="2097157" name="Picture 2" descr="F:\ppt\丰富的PowerPoint资源\50幅常用背景图\33.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grpSp>
        <p:nvGrpSpPr>
          <p:cNvPr id="47" name="Group 11"/>
          <p:cNvGrpSpPr/>
          <p:nvPr/>
        </p:nvGrpSpPr>
        <p:grpSpPr bwMode="auto">
          <a:xfrm>
            <a:off x="-25400" y="1978818"/>
            <a:ext cx="9144000" cy="1700213"/>
            <a:chOff x="-68" y="1437"/>
            <a:chExt cx="5760" cy="1071"/>
          </a:xfrm>
        </p:grpSpPr>
        <p:grpSp>
          <p:nvGrpSpPr>
            <p:cNvPr id="48" name="Group 5"/>
            <p:cNvGrpSpPr/>
            <p:nvPr/>
          </p:nvGrpSpPr>
          <p:grpSpPr bwMode="auto">
            <a:xfrm>
              <a:off x="249" y="1437"/>
              <a:ext cx="5230" cy="1071"/>
              <a:chOff x="1202" y="3272"/>
              <a:chExt cx="4424" cy="586"/>
            </a:xfrm>
          </p:grpSpPr>
          <p:sp>
            <p:nvSpPr>
              <p:cNvPr id="1048654" name="Oval 6"/>
              <p:cNvSpPr>
                <a:spLocks noChangeArrowheads="1"/>
              </p:cNvSpPr>
              <p:nvPr/>
            </p:nvSpPr>
            <p:spPr bwMode="auto">
              <a:xfrm flipV="1">
                <a:off x="1202" y="3272"/>
                <a:ext cx="4424" cy="156"/>
              </a:xfrm>
              <a:prstGeom prst="ellipse">
                <a:avLst/>
              </a:prstGeom>
              <a:gradFill rotWithShape="1">
                <a:gsLst>
                  <a:gs pos="0">
                    <a:srgbClr val="041D54"/>
                  </a:gs>
                  <a:gs pos="100000">
                    <a:schemeClr val="bg1">
                      <a:alpha val="0"/>
                    </a:schemeClr>
                  </a:gs>
                </a:gsLst>
                <a:path path="shape">
                  <a:fillToRect l="50000" t="50000" r="50000" b="50000"/>
                </a:path>
              </a:gradFill>
              <a:ln w="9525">
                <a:noFill/>
                <a:round/>
              </a:ln>
            </p:spPr>
            <p:txBody>
              <a:bodyPr wrap="none" anchor="ctr"/>
              <a:lstStyle/>
              <a:p>
                <a:endParaRPr lang="zh-CN" altLang="en-US"/>
              </a:p>
            </p:txBody>
          </p:sp>
          <p:sp>
            <p:nvSpPr>
              <p:cNvPr id="1048655" name="Oval 7"/>
              <p:cNvSpPr>
                <a:spLocks noChangeArrowheads="1"/>
              </p:cNvSpPr>
              <p:nvPr/>
            </p:nvSpPr>
            <p:spPr bwMode="auto">
              <a:xfrm flipV="1">
                <a:off x="1202" y="3702"/>
                <a:ext cx="4424" cy="156"/>
              </a:xfrm>
              <a:prstGeom prst="ellipse">
                <a:avLst/>
              </a:prstGeom>
              <a:gradFill rotWithShape="1">
                <a:gsLst>
                  <a:gs pos="0">
                    <a:srgbClr val="041D54"/>
                  </a:gs>
                  <a:gs pos="100000">
                    <a:schemeClr val="bg1">
                      <a:alpha val="0"/>
                    </a:schemeClr>
                  </a:gs>
                </a:gsLst>
                <a:path path="shape">
                  <a:fillToRect l="50000" t="50000" r="50000" b="50000"/>
                </a:path>
              </a:gradFill>
              <a:ln w="9525">
                <a:noFill/>
                <a:round/>
              </a:ln>
            </p:spPr>
            <p:txBody>
              <a:bodyPr wrap="none" anchor="ctr"/>
              <a:lstStyle/>
              <a:p>
                <a:endParaRPr lang="zh-CN" altLang="en-US"/>
              </a:p>
            </p:txBody>
          </p:sp>
        </p:grpSp>
        <p:sp>
          <p:nvSpPr>
            <p:cNvPr id="1048656" name="AutoShape 8"/>
            <p:cNvSpPr>
              <a:spLocks noChangeArrowheads="1"/>
            </p:cNvSpPr>
            <p:nvPr/>
          </p:nvSpPr>
          <p:spPr bwMode="auto">
            <a:xfrm>
              <a:off x="-68" y="1559"/>
              <a:ext cx="5760" cy="828"/>
            </a:xfrm>
            <a:prstGeom prst="roundRect">
              <a:avLst>
                <a:gd name="adj" fmla="val 16667"/>
              </a:avLst>
            </a:prstGeom>
            <a:gradFill rotWithShape="1">
              <a:gsLst>
                <a:gs pos="0">
                  <a:srgbClr val="4388C8">
                    <a:alpha val="0"/>
                  </a:srgbClr>
                </a:gs>
                <a:gs pos="50000">
                  <a:schemeClr val="bg1"/>
                </a:gs>
                <a:gs pos="100000">
                  <a:srgbClr val="4388C8">
                    <a:alpha val="0"/>
                  </a:srgbClr>
                </a:gs>
              </a:gsLst>
              <a:lin ang="0" scaled="1"/>
            </a:gradFill>
            <a:ln w="9525">
              <a:noFill/>
              <a:round/>
            </a:ln>
            <a:effectLst/>
          </p:spPr>
          <p:txBody>
            <a:bodyPr wrap="none" anchor="ctr"/>
            <a:lstStyle/>
            <a:p>
              <a:pPr algn="ctr" fontAlgn="auto">
                <a:spcBef>
                  <a:spcPts val="0"/>
                </a:spcBef>
                <a:spcAft>
                  <a:spcPts val="0"/>
                </a:spcAft>
              </a:pPr>
              <a:endParaRPr lang="en-US" altLang="zh-CN" sz="4000" b="1" dirty="0">
                <a:latin typeface="微软雅黑" panose="020B0503020204020204" pitchFamily="34" charset="-122"/>
                <a:ea typeface="微软雅黑" panose="020B0503020204020204" pitchFamily="34" charset="-122"/>
              </a:endParaRPr>
            </a:p>
            <a:p>
              <a:pPr algn="ctr" fontAlgn="auto">
                <a:spcBef>
                  <a:spcPts val="0"/>
                </a:spcBef>
                <a:spcAft>
                  <a:spcPts val="0"/>
                </a:spcAft>
              </a:pPr>
              <a:r>
                <a:rPr lang="en-US" altLang="zh-CN" sz="4000" b="1" dirty="0">
                  <a:latin typeface="微软雅黑" panose="020B0503020204020204" pitchFamily="34" charset="-122"/>
                  <a:ea typeface="微软雅黑" panose="020B0503020204020204" pitchFamily="34" charset="-122"/>
                </a:rPr>
                <a:t>50</a:t>
              </a:r>
              <a:r>
                <a:rPr lang="zh-CN" altLang="en-US" sz="4000" b="1" dirty="0">
                  <a:latin typeface="微软雅黑" panose="020B0503020204020204" pitchFamily="34" charset="-122"/>
                  <a:ea typeface="微软雅黑" panose="020B0503020204020204" pitchFamily="34" charset="-122"/>
                </a:rPr>
                <a:t>米与</a:t>
              </a:r>
              <a:r>
                <a:rPr lang="en-US" altLang="zh-CN" sz="4000" b="1" dirty="0">
                  <a:latin typeface="微软雅黑" panose="020B0503020204020204" pitchFamily="34" charset="-122"/>
                  <a:ea typeface="微软雅黑" panose="020B0503020204020204" pitchFamily="34" charset="-122"/>
                </a:rPr>
                <a:t>800/1000</a:t>
              </a:r>
              <a:r>
                <a:rPr lang="zh-CN" altLang="en-US" sz="4000" b="1" dirty="0">
                  <a:latin typeface="微软雅黑" panose="020B0503020204020204" pitchFamily="34" charset="-122"/>
                  <a:ea typeface="微软雅黑" panose="020B0503020204020204" pitchFamily="34" charset="-122"/>
                </a:rPr>
                <a:t>米</a:t>
              </a:r>
              <a:endParaRPr lang="en-US" altLang="zh-CN" sz="4000" b="1" dirty="0">
                <a:latin typeface="微软雅黑" panose="020B0503020204020204" pitchFamily="34" charset="-122"/>
                <a:ea typeface="微软雅黑" panose="020B0503020204020204" pitchFamily="34" charset="-122"/>
              </a:endParaRPr>
            </a:p>
            <a:p>
              <a:pPr algn="ctr" fontAlgn="auto">
                <a:spcBef>
                  <a:spcPts val="0"/>
                </a:spcBef>
                <a:spcAft>
                  <a:spcPts val="0"/>
                </a:spcAft>
              </a:pPr>
              <a:endParaRPr lang="zh-CN" altLang="zh-CN" sz="4000" b="1" dirty="0">
                <a:latin typeface="微软雅黑" panose="020B0503020204020204" pitchFamily="34" charset="-122"/>
                <a:ea typeface="微软雅黑" panose="020B0503020204020204" pitchFamily="34" charset="-122"/>
              </a:endParaRPr>
            </a:p>
          </p:txBody>
        </p:sp>
      </p:grpSp>
      <p:pic>
        <p:nvPicPr>
          <p:cNvPr id="2097158" name="图片 2" descr="E:\本地磁盘 (F)\校标\校标校名组合3\校标校名组合3\杭电标志组合（校标上、校名下+英语、竖排、标准色）.png"/>
          <p:cNvPicPr>
            <a:picLocks noChangeAspect="1" noChangeArrowheads="1"/>
          </p:cNvPicPr>
          <p:nvPr/>
        </p:nvPicPr>
        <p:blipFill>
          <a:blip r:embed="rId3" cstate="screen"/>
          <a:srcRect/>
          <a:stretch>
            <a:fillRect/>
          </a:stretch>
        </p:blipFill>
        <p:spPr bwMode="auto">
          <a:xfrm>
            <a:off x="7885113" y="836613"/>
            <a:ext cx="909637" cy="3984625"/>
          </a:xfrm>
          <a:prstGeom prst="rect">
            <a:avLst/>
          </a:prstGeom>
          <a:noFill/>
          <a:ln w="9525">
            <a:noFill/>
            <a:miter lim="800000"/>
            <a:headEnd/>
            <a:tailEnd/>
          </a:ln>
        </p:spPr>
      </p:pic>
      <p:grpSp>
        <p:nvGrpSpPr>
          <p:cNvPr id="49" name="Group 11"/>
          <p:cNvGrpSpPr/>
          <p:nvPr/>
        </p:nvGrpSpPr>
        <p:grpSpPr bwMode="auto">
          <a:xfrm>
            <a:off x="1428750" y="4857750"/>
            <a:ext cx="5429250" cy="1057275"/>
            <a:chOff x="0" y="1437"/>
            <a:chExt cx="5760" cy="1071"/>
          </a:xfrm>
        </p:grpSpPr>
        <p:grpSp>
          <p:nvGrpSpPr>
            <p:cNvPr id="50" name="Group 5"/>
            <p:cNvGrpSpPr/>
            <p:nvPr/>
          </p:nvGrpSpPr>
          <p:grpSpPr bwMode="auto">
            <a:xfrm>
              <a:off x="249" y="1437"/>
              <a:ext cx="5230" cy="1071"/>
              <a:chOff x="1202" y="3272"/>
              <a:chExt cx="4424" cy="586"/>
            </a:xfrm>
          </p:grpSpPr>
          <p:sp>
            <p:nvSpPr>
              <p:cNvPr id="1048658" name="Oval 6"/>
              <p:cNvSpPr>
                <a:spLocks noChangeArrowheads="1"/>
              </p:cNvSpPr>
              <p:nvPr/>
            </p:nvSpPr>
            <p:spPr bwMode="auto">
              <a:xfrm flipV="1">
                <a:off x="1202" y="3272"/>
                <a:ext cx="4424" cy="156"/>
              </a:xfrm>
              <a:prstGeom prst="ellipse">
                <a:avLst/>
              </a:prstGeom>
              <a:gradFill rotWithShape="1">
                <a:gsLst>
                  <a:gs pos="0">
                    <a:srgbClr val="041D54"/>
                  </a:gs>
                  <a:gs pos="100000">
                    <a:schemeClr val="bg1">
                      <a:alpha val="0"/>
                    </a:schemeClr>
                  </a:gs>
                </a:gsLst>
                <a:path path="shape">
                  <a:fillToRect l="50000" t="50000" r="50000" b="50000"/>
                </a:path>
              </a:gradFill>
              <a:ln w="9525">
                <a:noFill/>
                <a:round/>
              </a:ln>
            </p:spPr>
            <p:txBody>
              <a:bodyPr wrap="none" anchor="ctr"/>
              <a:lstStyle/>
              <a:p>
                <a:endParaRPr lang="zh-CN" altLang="en-US"/>
              </a:p>
            </p:txBody>
          </p:sp>
          <p:sp>
            <p:nvSpPr>
              <p:cNvPr id="1048659" name="Oval 7"/>
              <p:cNvSpPr>
                <a:spLocks noChangeArrowheads="1"/>
              </p:cNvSpPr>
              <p:nvPr/>
            </p:nvSpPr>
            <p:spPr bwMode="auto">
              <a:xfrm flipV="1">
                <a:off x="1202" y="3702"/>
                <a:ext cx="4424" cy="156"/>
              </a:xfrm>
              <a:prstGeom prst="ellipse">
                <a:avLst/>
              </a:prstGeom>
              <a:gradFill rotWithShape="1">
                <a:gsLst>
                  <a:gs pos="0">
                    <a:srgbClr val="041D54"/>
                  </a:gs>
                  <a:gs pos="100000">
                    <a:schemeClr val="bg1">
                      <a:alpha val="0"/>
                    </a:schemeClr>
                  </a:gs>
                </a:gsLst>
                <a:path path="shape">
                  <a:fillToRect l="50000" t="50000" r="50000" b="50000"/>
                </a:path>
              </a:gradFill>
              <a:ln w="9525">
                <a:noFill/>
                <a:round/>
              </a:ln>
            </p:spPr>
            <p:txBody>
              <a:bodyPr wrap="none" anchor="ctr"/>
              <a:lstStyle/>
              <a:p>
                <a:endParaRPr lang="zh-CN" altLang="en-US"/>
              </a:p>
            </p:txBody>
          </p:sp>
        </p:grpSp>
        <p:sp>
          <p:nvSpPr>
            <p:cNvPr id="1048660" name="AutoShape 8"/>
            <p:cNvSpPr>
              <a:spLocks noChangeArrowheads="1"/>
            </p:cNvSpPr>
            <p:nvPr/>
          </p:nvSpPr>
          <p:spPr bwMode="auto">
            <a:xfrm>
              <a:off x="0" y="1559"/>
              <a:ext cx="5760" cy="828"/>
            </a:xfrm>
            <a:prstGeom prst="roundRect">
              <a:avLst>
                <a:gd name="adj" fmla="val 16667"/>
              </a:avLst>
            </a:prstGeom>
            <a:gradFill rotWithShape="1">
              <a:gsLst>
                <a:gs pos="0">
                  <a:srgbClr val="4388C8">
                    <a:alpha val="0"/>
                  </a:srgbClr>
                </a:gs>
                <a:gs pos="50000">
                  <a:schemeClr val="bg1"/>
                </a:gs>
                <a:gs pos="100000">
                  <a:srgbClr val="4388C8">
                    <a:alpha val="0"/>
                  </a:srgbClr>
                </a:gs>
              </a:gsLst>
              <a:lin ang="0" scaled="1"/>
            </a:gradFill>
            <a:ln w="9525">
              <a:noFill/>
              <a:round/>
            </a:ln>
            <a:effectLst/>
          </p:spPr>
          <p:txBody>
            <a:bodyPr wrap="none" anchor="ctr"/>
            <a:lstStyle/>
            <a:p>
              <a:pPr fontAlgn="auto">
                <a:spcBef>
                  <a:spcPts val="0"/>
                </a:spcBef>
                <a:spcAft>
                  <a:spcPts val="0"/>
                </a:spcAft>
              </a:pPr>
              <a:r>
                <a:rPr lang="zh-CN" altLang="en-US" b="1" dirty="0">
                  <a:solidFill>
                    <a:schemeClr val="tx2">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endParaRPr lang="en-US" altLang="zh-CN" b="1" dirty="0">
                <a:solidFill>
                  <a:schemeClr val="tx2">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b="1" dirty="0">
                  <a:solidFill>
                    <a:schemeClr val="tx2">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zh-CN" altLang="en-US" b="1" dirty="0">
                  <a:solidFill>
                    <a:schemeClr val="tx2">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二</a:t>
              </a:r>
              <a:r>
                <a:rPr lang="en-US" altLang="zh-CN" b="1" dirty="0">
                  <a:solidFill>
                    <a:schemeClr val="tx2">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a:t>
              </a:r>
              <a:r>
                <a:rPr lang="zh-CN" altLang="en-US" b="1" dirty="0">
                  <a:solidFill>
                    <a:schemeClr val="tx2">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二三年九月</a:t>
              </a:r>
              <a:endParaRPr lang="en-US" altLang="zh-CN" b="1" dirty="0">
                <a:solidFill>
                  <a:schemeClr val="tx2">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fontAlgn="auto">
                <a:spcBef>
                  <a:spcPts val="0"/>
                </a:spcBef>
                <a:spcAft>
                  <a:spcPts val="0"/>
                </a:spcAft>
              </a:pPr>
              <a:endParaRPr lang="zh-CN" altLang="zh-CN" b="1" dirty="0">
                <a:solidFill>
                  <a:schemeClr val="tx2">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0.42326 3.7037E-6 L 4.16667E-6 3.7037E-6 " pathEditMode="relative" rAng="0" ptsTypes="AA">
                                      <p:cBhvr>
                                        <p:cTn id="6" dur="1000" fill="hold"/>
                                        <p:tgtEl>
                                          <p:spTgt spid="1048653"/>
                                        </p:tgtEl>
                                        <p:attrNameLst>
                                          <p:attrName>ppt_x</p:attrName>
                                          <p:attrName>ppt_y</p:attrName>
                                        </p:attrNameLst>
                                      </p:cBhvr>
                                      <p:rCtr x="-212" y="0"/>
                                    </p:animMotion>
                                  </p:childTnLst>
                                </p:cTn>
                              </p:par>
                              <p:par>
                                <p:cTn id="7" presetID="12" presetClass="entr" presetSubtype="4" fill="hold" grpId="0" nodeType="withEffect">
                                  <p:stCondLst>
                                    <p:cond delay="0"/>
                                  </p:stCondLst>
                                  <p:childTnLst>
                                    <p:set>
                                      <p:cBhvr>
                                        <p:cTn id="8" dur="1" fill="hold">
                                          <p:stCondLst>
                                            <p:cond delay="0"/>
                                          </p:stCondLst>
                                        </p:cTn>
                                        <p:tgtEl>
                                          <p:spTgt spid="1048652"/>
                                        </p:tgtEl>
                                        <p:attrNameLst>
                                          <p:attrName>style.visibility</p:attrName>
                                        </p:attrNameLst>
                                      </p:cBhvr>
                                      <p:to>
                                        <p:strVal val="visible"/>
                                      </p:to>
                                    </p:set>
                                    <p:animEffect transition="in" filter="slide(fromBottom)">
                                      <p:cBhvr>
                                        <p:cTn id="9" dur="1000"/>
                                        <p:tgtEl>
                                          <p:spTgt spid="1048652"/>
                                        </p:tgtEl>
                                      </p:cBhvr>
                                    </p:animEffect>
                                  </p:childTnLst>
                                </p:cTn>
                              </p:par>
                              <p:par>
                                <p:cTn id="10" presetID="17" presetClass="entr" presetSubtype="10" fill="hold" nodeType="withEffect">
                                  <p:stCondLst>
                                    <p:cond delay="0"/>
                                  </p:stCondLst>
                                  <p:childTnLst>
                                    <p:set>
                                      <p:cBhvr>
                                        <p:cTn id="11" dur="1" fill="hold">
                                          <p:stCondLst>
                                            <p:cond delay="0"/>
                                          </p:stCondLst>
                                        </p:cTn>
                                        <p:tgtEl>
                                          <p:spTgt spid="47"/>
                                        </p:tgtEl>
                                        <p:attrNameLst>
                                          <p:attrName>style.visibility</p:attrName>
                                        </p:attrNameLst>
                                      </p:cBhvr>
                                      <p:to>
                                        <p:strVal val="visible"/>
                                      </p:to>
                                    </p:set>
                                    <p:anim calcmode="lin" valueType="num">
                                      <p:cBhvr>
                                        <p:cTn id="12" dur="500" fill="hold"/>
                                        <p:tgtEl>
                                          <p:spTgt spid="47"/>
                                        </p:tgtEl>
                                        <p:attrNameLst>
                                          <p:attrName>ppt_w</p:attrName>
                                        </p:attrNameLst>
                                      </p:cBhvr>
                                      <p:tavLst>
                                        <p:tav tm="0">
                                          <p:val>
                                            <p:fltVal val="0"/>
                                          </p:val>
                                        </p:tav>
                                        <p:tav tm="100000">
                                          <p:val>
                                            <p:strVal val="#ppt_w"/>
                                          </p:val>
                                        </p:tav>
                                      </p:tavLst>
                                    </p:anim>
                                    <p:anim calcmode="lin" valueType="num">
                                      <p:cBhvr>
                                        <p:cTn id="13" dur="500" fill="hold"/>
                                        <p:tgtEl>
                                          <p:spTgt spid="47"/>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17" presetClass="entr" presetSubtype="10" fill="hold"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p:cTn id="17" dur="500" fill="hold"/>
                                        <p:tgtEl>
                                          <p:spTgt spid="49"/>
                                        </p:tgtEl>
                                        <p:attrNameLst>
                                          <p:attrName>ppt_w</p:attrName>
                                        </p:attrNameLst>
                                      </p:cBhvr>
                                      <p:tavLst>
                                        <p:tav tm="0">
                                          <p:val>
                                            <p:fltVal val="0"/>
                                          </p:val>
                                        </p:tav>
                                        <p:tav tm="100000">
                                          <p:val>
                                            <p:strVal val="#ppt_w"/>
                                          </p:val>
                                        </p:tav>
                                      </p:tavLst>
                                    </p:anim>
                                    <p:anim calcmode="lin" valueType="num">
                                      <p:cBhvr>
                                        <p:cTn id="18" dur="500" fill="hold"/>
                                        <p:tgtEl>
                                          <p:spTgt spid="4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矩形 3"/>
          <p:cNvSpPr/>
          <p:nvPr/>
        </p:nvSpPr>
        <p:spPr>
          <a:xfrm>
            <a:off x="0" y="862682"/>
            <a:ext cx="9107488" cy="7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a:p>
        </p:txBody>
      </p:sp>
      <p:sp>
        <p:nvSpPr>
          <p:cNvPr id="1048587" name="矩形 4"/>
          <p:cNvSpPr/>
          <p:nvPr/>
        </p:nvSpPr>
        <p:spPr>
          <a:xfrm>
            <a:off x="6659563" y="862682"/>
            <a:ext cx="2484437" cy="46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a:p>
        </p:txBody>
      </p:sp>
      <p:sp>
        <p:nvSpPr>
          <p:cNvPr id="1048588" name="Freeform 40" descr="© INSCALE GmbH, 26.05.2010 http://www.presentationload.com/"/>
          <p:cNvSpPr/>
          <p:nvPr/>
        </p:nvSpPr>
        <p:spPr bwMode="gray">
          <a:xfrm>
            <a:off x="4325035" y="1062261"/>
            <a:ext cx="4471987" cy="506412"/>
          </a:xfrm>
          <a:custGeom>
            <a:avLst/>
            <a:gdLst/>
            <a:ahLst/>
            <a:cxnLst>
              <a:cxn ang="0">
                <a:pos x="1384" y="114"/>
              </a:cxn>
              <a:cxn ang="0">
                <a:pos x="1362" y="114"/>
              </a:cxn>
              <a:cxn ang="0">
                <a:pos x="1339" y="91"/>
              </a:cxn>
              <a:cxn ang="0">
                <a:pos x="1339" y="23"/>
              </a:cxn>
              <a:cxn ang="0">
                <a:pos x="1316" y="0"/>
              </a:cxn>
              <a:cxn ang="0">
                <a:pos x="91" y="0"/>
              </a:cxn>
              <a:cxn ang="0">
                <a:pos x="69" y="23"/>
              </a:cxn>
              <a:cxn ang="0">
                <a:pos x="69" y="91"/>
              </a:cxn>
              <a:cxn ang="0">
                <a:pos x="46"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2" y="114"/>
                  <a:pt x="1362" y="114"/>
                  <a:pt x="1362" y="114"/>
                </a:cubicBezTo>
                <a:cubicBezTo>
                  <a:pt x="1349" y="114"/>
                  <a:pt x="1339" y="104"/>
                  <a:pt x="1339" y="91"/>
                </a:cubicBezTo>
                <a:cubicBezTo>
                  <a:pt x="1339" y="23"/>
                  <a:pt x="1339" y="23"/>
                  <a:pt x="1339" y="23"/>
                </a:cubicBezTo>
                <a:cubicBezTo>
                  <a:pt x="1339" y="11"/>
                  <a:pt x="1329" y="0"/>
                  <a:pt x="1316" y="0"/>
                </a:cubicBezTo>
                <a:cubicBezTo>
                  <a:pt x="91" y="0"/>
                  <a:pt x="91" y="0"/>
                  <a:pt x="91" y="0"/>
                </a:cubicBezTo>
                <a:cubicBezTo>
                  <a:pt x="79" y="0"/>
                  <a:pt x="69" y="11"/>
                  <a:pt x="69" y="23"/>
                </a:cubicBezTo>
                <a:cubicBezTo>
                  <a:pt x="69" y="91"/>
                  <a:pt x="69" y="91"/>
                  <a:pt x="69" y="91"/>
                </a:cubicBezTo>
                <a:cubicBezTo>
                  <a:pt x="69" y="104"/>
                  <a:pt x="58" y="114"/>
                  <a:pt x="46" y="114"/>
                </a:cubicBezTo>
                <a:cubicBezTo>
                  <a:pt x="23" y="114"/>
                  <a:pt x="23" y="114"/>
                  <a:pt x="23" y="114"/>
                </a:cubicBezTo>
                <a:cubicBezTo>
                  <a:pt x="11" y="114"/>
                  <a:pt x="0" y="124"/>
                  <a:pt x="0" y="137"/>
                </a:cubicBezTo>
                <a:cubicBezTo>
                  <a:pt x="0" y="159"/>
                  <a:pt x="0" y="159"/>
                  <a:pt x="0" y="159"/>
                </a:cubicBezTo>
                <a:cubicBezTo>
                  <a:pt x="1407" y="159"/>
                  <a:pt x="1407" y="159"/>
                  <a:pt x="1407" y="159"/>
                </a:cubicBezTo>
                <a:cubicBezTo>
                  <a:pt x="1407" y="137"/>
                  <a:pt x="1407" y="137"/>
                  <a:pt x="1407" y="137"/>
                </a:cubicBezTo>
                <a:cubicBezTo>
                  <a:pt x="1407" y="124"/>
                  <a:pt x="1397" y="114"/>
                  <a:pt x="1384" y="114"/>
                </a:cubicBezTo>
                <a:close/>
              </a:path>
            </a:pathLst>
          </a:custGeom>
          <a:gradFill rotWithShape="1">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048589" name="Freeform 39" descr="© INSCALE GmbH, 26.05.2010 http://www.presentationload.com/"/>
          <p:cNvSpPr/>
          <p:nvPr/>
        </p:nvSpPr>
        <p:spPr bwMode="gray">
          <a:xfrm>
            <a:off x="340628" y="1062261"/>
            <a:ext cx="4471988" cy="506412"/>
          </a:xfrm>
          <a:custGeom>
            <a:avLst/>
            <a:gdLst/>
            <a:ahLst/>
            <a:cxnLst>
              <a:cxn ang="0">
                <a:pos x="1384" y="114"/>
              </a:cxn>
              <a:cxn ang="0">
                <a:pos x="1361" y="114"/>
              </a:cxn>
              <a:cxn ang="0">
                <a:pos x="1339" y="91"/>
              </a:cxn>
              <a:cxn ang="0">
                <a:pos x="1339" y="23"/>
              </a:cxn>
              <a:cxn ang="0">
                <a:pos x="1316" y="0"/>
              </a:cxn>
              <a:cxn ang="0">
                <a:pos x="91" y="0"/>
              </a:cxn>
              <a:cxn ang="0">
                <a:pos x="68" y="23"/>
              </a:cxn>
              <a:cxn ang="0">
                <a:pos x="68" y="91"/>
              </a:cxn>
              <a:cxn ang="0">
                <a:pos x="45"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1" y="114"/>
                  <a:pt x="1361" y="114"/>
                  <a:pt x="1361" y="114"/>
                </a:cubicBezTo>
                <a:cubicBezTo>
                  <a:pt x="1349" y="114"/>
                  <a:pt x="1339" y="104"/>
                  <a:pt x="1339" y="91"/>
                </a:cubicBezTo>
                <a:cubicBezTo>
                  <a:pt x="1339" y="23"/>
                  <a:pt x="1339" y="23"/>
                  <a:pt x="1339" y="23"/>
                </a:cubicBezTo>
                <a:cubicBezTo>
                  <a:pt x="1339" y="11"/>
                  <a:pt x="1328" y="0"/>
                  <a:pt x="1316" y="0"/>
                </a:cubicBezTo>
                <a:cubicBezTo>
                  <a:pt x="91" y="0"/>
                  <a:pt x="91" y="0"/>
                  <a:pt x="91" y="0"/>
                </a:cubicBezTo>
                <a:cubicBezTo>
                  <a:pt x="78" y="0"/>
                  <a:pt x="68" y="11"/>
                  <a:pt x="68" y="23"/>
                </a:cubicBezTo>
                <a:cubicBezTo>
                  <a:pt x="68" y="91"/>
                  <a:pt x="68" y="91"/>
                  <a:pt x="68" y="91"/>
                </a:cubicBezTo>
                <a:cubicBezTo>
                  <a:pt x="68" y="104"/>
                  <a:pt x="58" y="114"/>
                  <a:pt x="45" y="114"/>
                </a:cubicBezTo>
                <a:cubicBezTo>
                  <a:pt x="23" y="114"/>
                  <a:pt x="23" y="114"/>
                  <a:pt x="23" y="114"/>
                </a:cubicBezTo>
                <a:cubicBezTo>
                  <a:pt x="10" y="114"/>
                  <a:pt x="0" y="124"/>
                  <a:pt x="0" y="137"/>
                </a:cubicBezTo>
                <a:cubicBezTo>
                  <a:pt x="0" y="159"/>
                  <a:pt x="0" y="159"/>
                  <a:pt x="0" y="159"/>
                </a:cubicBezTo>
                <a:cubicBezTo>
                  <a:pt x="1407" y="159"/>
                  <a:pt x="1407" y="159"/>
                  <a:pt x="1407" y="159"/>
                </a:cubicBezTo>
                <a:cubicBezTo>
                  <a:pt x="1407" y="137"/>
                  <a:pt x="1407" y="137"/>
                  <a:pt x="1407" y="137"/>
                </a:cubicBezTo>
                <a:cubicBezTo>
                  <a:pt x="1407" y="124"/>
                  <a:pt x="1396" y="114"/>
                  <a:pt x="1384" y="114"/>
                </a:cubicBezTo>
                <a:close/>
              </a:path>
            </a:pathLst>
          </a:custGeom>
          <a:gradFill rotWithShape="1">
            <a:gsLst>
              <a:gs pos="0">
                <a:srgbClr val="126AA0">
                  <a:gamma/>
                  <a:tint val="60784"/>
                  <a:invGamma/>
                </a:srgbClr>
              </a:gs>
              <a:gs pos="64000">
                <a:srgbClr val="126AA0"/>
              </a:gs>
            </a:gsLst>
            <a:lin ang="5400000" scaled="1"/>
          </a:gradFill>
          <a:ln w="12700" cmpd="sng">
            <a:noFill/>
            <a:rou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048590" name="AutoShape 42" descr="© INSCALE GmbH, 26.05.2010 http://www.presentationload.com/"/>
          <p:cNvSpPr>
            <a:spLocks noChangeArrowheads="1"/>
          </p:cNvSpPr>
          <p:nvPr/>
        </p:nvSpPr>
        <p:spPr bwMode="gray">
          <a:xfrm>
            <a:off x="323850" y="1419447"/>
            <a:ext cx="8496300" cy="5105897"/>
          </a:xfrm>
          <a:prstGeom prst="roundRect">
            <a:avLst>
              <a:gd name="adj" fmla="val 1838"/>
            </a:avLst>
          </a:prstGeom>
          <a:gradFill rotWithShape="1">
            <a:gsLst>
              <a:gs pos="0">
                <a:srgbClr val="126AA0"/>
              </a:gs>
              <a:gs pos="100000">
                <a:srgbClr val="126AA0">
                  <a:gamma/>
                  <a:tint val="18039"/>
                  <a:invGamma/>
                </a:srgbClr>
              </a:gs>
            </a:gsLst>
            <a:lin ang="5400000" scaled="1"/>
          </a:gradFill>
          <a:ln w="9525">
            <a:noFill/>
            <a:round/>
          </a:ln>
        </p:spPr>
        <p:txBody>
          <a:bodyPr/>
          <a:lstStyle/>
          <a:p>
            <a:endParaRPr lang="de-DE">
              <a:solidFill>
                <a:srgbClr val="000000"/>
              </a:solidFill>
              <a:ea typeface="+mn-ea"/>
            </a:endParaRPr>
          </a:p>
        </p:txBody>
      </p:sp>
      <p:sp>
        <p:nvSpPr>
          <p:cNvPr id="1048591" name="Text Box 44" descr="© INSCALE GmbH, 26.05.2010 http://www.presentationload.com/"/>
          <p:cNvSpPr txBox="1">
            <a:spLocks noChangeArrowheads="1"/>
          </p:cNvSpPr>
          <p:nvPr/>
        </p:nvSpPr>
        <p:spPr bwMode="gray">
          <a:xfrm>
            <a:off x="573088" y="1133723"/>
            <a:ext cx="3944937" cy="366713"/>
          </a:xfrm>
          <a:prstGeom prst="rect">
            <a:avLst/>
          </a:prstGeom>
          <a:noFill/>
          <a:ln w="9525">
            <a:noFill/>
            <a:miter lim="800000"/>
          </a:ln>
          <a:effectLst/>
        </p:spPr>
        <p:txBody>
          <a:bodyPr anchor="ctr"/>
          <a:lstStyle/>
          <a:p>
            <a:pPr algn="ctr">
              <a:spcBef>
                <a:spcPct val="50000"/>
              </a:spcBef>
            </a:pPr>
            <a:endParaRPr lang="de-DE" b="1" dirty="0">
              <a:solidFill>
                <a:srgbClr val="FFFFFF"/>
              </a:solidFill>
              <a:latin typeface="+mn-ea"/>
              <a:ea typeface="+mn-ea"/>
            </a:endParaRPr>
          </a:p>
        </p:txBody>
      </p:sp>
      <p:sp>
        <p:nvSpPr>
          <p:cNvPr id="1048592" name="Text Box 48" descr="© INSCALE GmbH, 26.05.2010 http://www.presentationload.com/"/>
          <p:cNvSpPr txBox="1">
            <a:spLocks noChangeArrowheads="1"/>
          </p:cNvSpPr>
          <p:nvPr/>
        </p:nvSpPr>
        <p:spPr bwMode="gray">
          <a:xfrm>
            <a:off x="4613275" y="1052736"/>
            <a:ext cx="3938588" cy="366712"/>
          </a:xfrm>
          <a:prstGeom prst="rect">
            <a:avLst/>
          </a:prstGeom>
          <a:noFill/>
          <a:ln w="9525">
            <a:noFill/>
            <a:miter lim="800000"/>
          </a:ln>
          <a:effectLst/>
        </p:spPr>
        <p:txBody>
          <a:bodyPr anchor="ctr"/>
          <a:lstStyle/>
          <a:p>
            <a:pPr algn="ctr">
              <a:spcBef>
                <a:spcPct val="50000"/>
              </a:spcBef>
            </a:pPr>
            <a:endParaRPr lang="de-DE" sz="1600" dirty="0">
              <a:solidFill>
                <a:srgbClr val="000000"/>
              </a:solidFill>
              <a:ea typeface="+mn-ea"/>
            </a:endParaRPr>
          </a:p>
        </p:txBody>
      </p:sp>
      <p:sp>
        <p:nvSpPr>
          <p:cNvPr id="1048593" name="Rectangle 49" descr="© INSCALE GmbH, 26.05.2010 http://www.presentationload.com/"/>
          <p:cNvSpPr>
            <a:spLocks noChangeArrowheads="1"/>
          </p:cNvSpPr>
          <p:nvPr/>
        </p:nvSpPr>
        <p:spPr bwMode="gray">
          <a:xfrm>
            <a:off x="708160" y="1844824"/>
            <a:ext cx="8208912" cy="4522254"/>
          </a:xfrm>
          <a:prstGeom prst="rect">
            <a:avLst/>
          </a:prstGeom>
          <a:gradFill rotWithShape="1">
            <a:gsLst>
              <a:gs pos="0">
                <a:srgbClr val="FFFFFF"/>
              </a:gs>
              <a:gs pos="100000">
                <a:srgbClr val="DDDDDD"/>
              </a:gs>
            </a:gsLst>
            <a:lin ang="5400000" scaled="1"/>
          </a:gradFill>
          <a:ln w="12700" algn="ctr">
            <a:solidFill>
              <a:srgbClr val="C0C0C0"/>
            </a:solidFill>
            <a:miter lim="800000"/>
          </a:ln>
          <a:effectLst>
            <a:outerShdw blurRad="127000" dist="38100" dir="2700000" algn="tl" rotWithShape="0">
              <a:prstClr val="black">
                <a:alpha val="40000"/>
              </a:prstClr>
            </a:outerShdw>
          </a:effectLst>
        </p:spPr>
        <p:txBody>
          <a:bodyPr lIns="288000" tIns="0" rIns="0" bIns="0" anchor="ctr"/>
          <a:lstStyle/>
          <a:p>
            <a:pPr defTabSz="802005" eaLnBrk="0" hangingPunct="0">
              <a:lnSpc>
                <a:spcPct val="150000"/>
              </a:lnSpc>
            </a:pPr>
            <a:endParaRPr lang="zh-CN" altLang="en-US" b="1" dirty="0">
              <a:solidFill>
                <a:srgbClr val="262626"/>
              </a:solidFill>
              <a:latin typeface="微软雅黑" panose="020B0503020204020204" pitchFamily="34" charset="-122"/>
              <a:ea typeface="微软雅黑" panose="020B0503020204020204" pitchFamily="34" charset="-122"/>
            </a:endParaRPr>
          </a:p>
        </p:txBody>
      </p:sp>
      <p:sp>
        <p:nvSpPr>
          <p:cNvPr id="1048594" name="标题 1"/>
          <p:cNvSpPr>
            <a:spLocks noGrp="1"/>
          </p:cNvSpPr>
          <p:nvPr>
            <p:ph type="title"/>
          </p:nvPr>
        </p:nvSpPr>
        <p:spPr>
          <a:xfrm>
            <a:off x="668410" y="1071786"/>
            <a:ext cx="3816424" cy="641350"/>
          </a:xfrm>
        </p:spPr>
        <p:txBody>
          <a:bodyPr rtlCol="0">
            <a:noAutofit/>
          </a:bodyPr>
          <a:lstStyle/>
          <a:p>
            <a:pPr algn="l" fontAlgn="auto">
              <a:spcAft>
                <a:spcPts val="0"/>
              </a:spcAft>
            </a:pPr>
            <a:r>
              <a:rPr lang="zh-CN" altLang="en-US" sz="2000" b="1" dirty="0">
                <a:solidFill>
                  <a:schemeClr val="tx1">
                    <a:lumMod val="85000"/>
                    <a:lumOff val="15000"/>
                  </a:schemeClr>
                </a:solidFill>
              </a:rPr>
              <a:t>     </a:t>
            </a:r>
            <a:endParaRPr lang="zh-CN" altLang="en-US" sz="2000" b="1" dirty="0">
              <a:solidFill>
                <a:schemeClr val="bg1"/>
              </a:solidFill>
            </a:endParaRPr>
          </a:p>
        </p:txBody>
      </p:sp>
      <p:sp>
        <p:nvSpPr>
          <p:cNvPr id="1048595" name="标题 1"/>
          <p:cNvSpPr txBox="1"/>
          <p:nvPr/>
        </p:nvSpPr>
        <p:spPr bwMode="auto">
          <a:xfrm>
            <a:off x="107504" y="267370"/>
            <a:ext cx="3816424" cy="641350"/>
          </a:xfrm>
          <a:prstGeom prst="rect">
            <a:avLst/>
          </a:prstGeom>
          <a:noFill/>
          <a:ln>
            <a:noFill/>
          </a:ln>
        </p:spPr>
        <p:txBody>
          <a:bodyPr vert="horz" wrap="square" lIns="91440" tIns="45720" rIns="91440" bIns="45720" numCol="1" rtlCol="0" anchor="ctr" anchorCtr="0" compatLnSpc="1">
            <a:no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2pPr>
            <a:lvl3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3pPr>
            <a:lvl4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4pPr>
            <a:lvl5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9pPr>
          </a:lstStyle>
          <a:p>
            <a:pPr algn="l" fontAlgn="auto">
              <a:spcAft>
                <a:spcPts val="0"/>
              </a:spcAft>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一、关于“跑”的概述</a:t>
            </a:r>
          </a:p>
        </p:txBody>
      </p:sp>
      <p:pic>
        <p:nvPicPr>
          <p:cNvPr id="12" name="Picture 54" descr="D:\群体工作\体育俱乐部大联盟\2014年体育俱乐部新VI设计\体育联盟形象设计JPG\透明图\吉祥物.png"/>
          <p:cNvPicPr preferRelativeResize="0">
            <a:picLocks noChangeArrowheads="1"/>
          </p:cNvPicPr>
          <p:nvPr/>
        </p:nvPicPr>
        <p:blipFill rotWithShape="1">
          <a:blip r:embed="rId2" cstate="print"/>
          <a:srcRect l="-1" r="10576"/>
          <a:stretch>
            <a:fillRect/>
          </a:stretch>
        </p:blipFill>
        <p:spPr bwMode="auto">
          <a:xfrm>
            <a:off x="7379296" y="4476928"/>
            <a:ext cx="1728192" cy="2388792"/>
          </a:xfrm>
          <a:prstGeom prst="rect">
            <a:avLst/>
          </a:prstGeom>
          <a:ln>
            <a:noFill/>
          </a:ln>
          <a:effectLst>
            <a:outerShdw blurRad="292100" dist="139700" dir="2700000" algn="tl" rotWithShape="0">
              <a:srgbClr val="333333">
                <a:alpha val="65000"/>
              </a:srgbClr>
            </a:outerShdw>
          </a:effectLst>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160" y="1844824"/>
            <a:ext cx="6753404" cy="4134718"/>
          </a:xfrm>
          <a:prstGeom prst="rect">
            <a:avLst/>
          </a:prstGeom>
        </p:spPr>
      </p:pic>
      <p:sp>
        <p:nvSpPr>
          <p:cNvPr id="8" name="TextBox 7"/>
          <p:cNvSpPr txBox="1"/>
          <p:nvPr/>
        </p:nvSpPr>
        <p:spPr>
          <a:xfrm>
            <a:off x="7429681" y="2060848"/>
            <a:ext cx="677108" cy="2664296"/>
          </a:xfrm>
          <a:prstGeom prst="rect">
            <a:avLst/>
          </a:prstGeom>
          <a:noFill/>
        </p:spPr>
        <p:txBody>
          <a:bodyPr vert="eaVert" wrap="square" rtlCol="0">
            <a:spAutoFit/>
          </a:bodyPr>
          <a:lstStyle/>
          <a:p>
            <a:r>
              <a:rPr lang="zh-CN" altLang="en-US" sz="3200" b="1" dirty="0">
                <a:solidFill>
                  <a:srgbClr val="FF0000"/>
                </a:solidFill>
                <a:latin typeface="微软雅黑" pitchFamily="34" charset="-122"/>
                <a:ea typeface="微软雅黑" pitchFamily="34" charset="-122"/>
              </a:rPr>
              <a:t>正确的跑姿</a:t>
            </a:r>
          </a:p>
        </p:txBody>
      </p:sp>
    </p:spTree>
    <p:extLst>
      <p:ext uri="{BB962C8B-B14F-4D97-AF65-F5344CB8AC3E}">
        <p14:creationId xmlns:p14="http://schemas.microsoft.com/office/powerpoint/2010/main" val="199453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048593"/>
                                        </p:tgtEl>
                                        <p:attrNameLst>
                                          <p:attrName>style.visibility</p:attrName>
                                        </p:attrNameLst>
                                      </p:cBhvr>
                                      <p:to>
                                        <p:strVal val="visible"/>
                                      </p:to>
                                    </p:set>
                                    <p:animEffect transition="in" filter="box(in)">
                                      <p:cBhvr>
                                        <p:cTn id="7" dur="500"/>
                                        <p:tgtEl>
                                          <p:spTgt spid="1048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3"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矩形 3"/>
          <p:cNvSpPr/>
          <p:nvPr/>
        </p:nvSpPr>
        <p:spPr>
          <a:xfrm>
            <a:off x="0" y="862682"/>
            <a:ext cx="9107488" cy="7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a:p>
        </p:txBody>
      </p:sp>
      <p:sp>
        <p:nvSpPr>
          <p:cNvPr id="1048587" name="矩形 4"/>
          <p:cNvSpPr/>
          <p:nvPr/>
        </p:nvSpPr>
        <p:spPr>
          <a:xfrm>
            <a:off x="6659563" y="862682"/>
            <a:ext cx="2484437" cy="46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a:p>
        </p:txBody>
      </p:sp>
      <p:sp>
        <p:nvSpPr>
          <p:cNvPr id="1048588" name="Freeform 40" descr="© INSCALE GmbH, 26.05.2010 http://www.presentationload.com/"/>
          <p:cNvSpPr/>
          <p:nvPr/>
        </p:nvSpPr>
        <p:spPr bwMode="gray">
          <a:xfrm>
            <a:off x="4325035" y="1062261"/>
            <a:ext cx="4471987" cy="506412"/>
          </a:xfrm>
          <a:custGeom>
            <a:avLst/>
            <a:gdLst/>
            <a:ahLst/>
            <a:cxnLst>
              <a:cxn ang="0">
                <a:pos x="1384" y="114"/>
              </a:cxn>
              <a:cxn ang="0">
                <a:pos x="1362" y="114"/>
              </a:cxn>
              <a:cxn ang="0">
                <a:pos x="1339" y="91"/>
              </a:cxn>
              <a:cxn ang="0">
                <a:pos x="1339" y="23"/>
              </a:cxn>
              <a:cxn ang="0">
                <a:pos x="1316" y="0"/>
              </a:cxn>
              <a:cxn ang="0">
                <a:pos x="91" y="0"/>
              </a:cxn>
              <a:cxn ang="0">
                <a:pos x="69" y="23"/>
              </a:cxn>
              <a:cxn ang="0">
                <a:pos x="69" y="91"/>
              </a:cxn>
              <a:cxn ang="0">
                <a:pos x="46"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2" y="114"/>
                  <a:pt x="1362" y="114"/>
                  <a:pt x="1362" y="114"/>
                </a:cubicBezTo>
                <a:cubicBezTo>
                  <a:pt x="1349" y="114"/>
                  <a:pt x="1339" y="104"/>
                  <a:pt x="1339" y="91"/>
                </a:cubicBezTo>
                <a:cubicBezTo>
                  <a:pt x="1339" y="23"/>
                  <a:pt x="1339" y="23"/>
                  <a:pt x="1339" y="23"/>
                </a:cubicBezTo>
                <a:cubicBezTo>
                  <a:pt x="1339" y="11"/>
                  <a:pt x="1329" y="0"/>
                  <a:pt x="1316" y="0"/>
                </a:cubicBezTo>
                <a:cubicBezTo>
                  <a:pt x="91" y="0"/>
                  <a:pt x="91" y="0"/>
                  <a:pt x="91" y="0"/>
                </a:cubicBezTo>
                <a:cubicBezTo>
                  <a:pt x="79" y="0"/>
                  <a:pt x="69" y="11"/>
                  <a:pt x="69" y="23"/>
                </a:cubicBezTo>
                <a:cubicBezTo>
                  <a:pt x="69" y="91"/>
                  <a:pt x="69" y="91"/>
                  <a:pt x="69" y="91"/>
                </a:cubicBezTo>
                <a:cubicBezTo>
                  <a:pt x="69" y="104"/>
                  <a:pt x="58" y="114"/>
                  <a:pt x="46" y="114"/>
                </a:cubicBezTo>
                <a:cubicBezTo>
                  <a:pt x="23" y="114"/>
                  <a:pt x="23" y="114"/>
                  <a:pt x="23" y="114"/>
                </a:cubicBezTo>
                <a:cubicBezTo>
                  <a:pt x="11" y="114"/>
                  <a:pt x="0" y="124"/>
                  <a:pt x="0" y="137"/>
                </a:cubicBezTo>
                <a:cubicBezTo>
                  <a:pt x="0" y="159"/>
                  <a:pt x="0" y="159"/>
                  <a:pt x="0" y="159"/>
                </a:cubicBezTo>
                <a:cubicBezTo>
                  <a:pt x="1407" y="159"/>
                  <a:pt x="1407" y="159"/>
                  <a:pt x="1407" y="159"/>
                </a:cubicBezTo>
                <a:cubicBezTo>
                  <a:pt x="1407" y="137"/>
                  <a:pt x="1407" y="137"/>
                  <a:pt x="1407" y="137"/>
                </a:cubicBezTo>
                <a:cubicBezTo>
                  <a:pt x="1407" y="124"/>
                  <a:pt x="1397" y="114"/>
                  <a:pt x="1384" y="114"/>
                </a:cubicBezTo>
                <a:close/>
              </a:path>
            </a:pathLst>
          </a:custGeom>
          <a:gradFill rotWithShape="1">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048589" name="Freeform 39" descr="© INSCALE GmbH, 26.05.2010 http://www.presentationload.com/"/>
          <p:cNvSpPr/>
          <p:nvPr/>
        </p:nvSpPr>
        <p:spPr bwMode="gray">
          <a:xfrm>
            <a:off x="340628" y="1062261"/>
            <a:ext cx="4471988" cy="506412"/>
          </a:xfrm>
          <a:custGeom>
            <a:avLst/>
            <a:gdLst/>
            <a:ahLst/>
            <a:cxnLst>
              <a:cxn ang="0">
                <a:pos x="1384" y="114"/>
              </a:cxn>
              <a:cxn ang="0">
                <a:pos x="1361" y="114"/>
              </a:cxn>
              <a:cxn ang="0">
                <a:pos x="1339" y="91"/>
              </a:cxn>
              <a:cxn ang="0">
                <a:pos x="1339" y="23"/>
              </a:cxn>
              <a:cxn ang="0">
                <a:pos x="1316" y="0"/>
              </a:cxn>
              <a:cxn ang="0">
                <a:pos x="91" y="0"/>
              </a:cxn>
              <a:cxn ang="0">
                <a:pos x="68" y="23"/>
              </a:cxn>
              <a:cxn ang="0">
                <a:pos x="68" y="91"/>
              </a:cxn>
              <a:cxn ang="0">
                <a:pos x="45"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1" y="114"/>
                  <a:pt x="1361" y="114"/>
                  <a:pt x="1361" y="114"/>
                </a:cubicBezTo>
                <a:cubicBezTo>
                  <a:pt x="1349" y="114"/>
                  <a:pt x="1339" y="104"/>
                  <a:pt x="1339" y="91"/>
                </a:cubicBezTo>
                <a:cubicBezTo>
                  <a:pt x="1339" y="23"/>
                  <a:pt x="1339" y="23"/>
                  <a:pt x="1339" y="23"/>
                </a:cubicBezTo>
                <a:cubicBezTo>
                  <a:pt x="1339" y="11"/>
                  <a:pt x="1328" y="0"/>
                  <a:pt x="1316" y="0"/>
                </a:cubicBezTo>
                <a:cubicBezTo>
                  <a:pt x="91" y="0"/>
                  <a:pt x="91" y="0"/>
                  <a:pt x="91" y="0"/>
                </a:cubicBezTo>
                <a:cubicBezTo>
                  <a:pt x="78" y="0"/>
                  <a:pt x="68" y="11"/>
                  <a:pt x="68" y="23"/>
                </a:cubicBezTo>
                <a:cubicBezTo>
                  <a:pt x="68" y="91"/>
                  <a:pt x="68" y="91"/>
                  <a:pt x="68" y="91"/>
                </a:cubicBezTo>
                <a:cubicBezTo>
                  <a:pt x="68" y="104"/>
                  <a:pt x="58" y="114"/>
                  <a:pt x="45" y="114"/>
                </a:cubicBezTo>
                <a:cubicBezTo>
                  <a:pt x="23" y="114"/>
                  <a:pt x="23" y="114"/>
                  <a:pt x="23" y="114"/>
                </a:cubicBezTo>
                <a:cubicBezTo>
                  <a:pt x="10" y="114"/>
                  <a:pt x="0" y="124"/>
                  <a:pt x="0" y="137"/>
                </a:cubicBezTo>
                <a:cubicBezTo>
                  <a:pt x="0" y="159"/>
                  <a:pt x="0" y="159"/>
                  <a:pt x="0" y="159"/>
                </a:cubicBezTo>
                <a:cubicBezTo>
                  <a:pt x="1407" y="159"/>
                  <a:pt x="1407" y="159"/>
                  <a:pt x="1407" y="159"/>
                </a:cubicBezTo>
                <a:cubicBezTo>
                  <a:pt x="1407" y="137"/>
                  <a:pt x="1407" y="137"/>
                  <a:pt x="1407" y="137"/>
                </a:cubicBezTo>
                <a:cubicBezTo>
                  <a:pt x="1407" y="124"/>
                  <a:pt x="1396" y="114"/>
                  <a:pt x="1384" y="114"/>
                </a:cubicBezTo>
                <a:close/>
              </a:path>
            </a:pathLst>
          </a:custGeom>
          <a:gradFill rotWithShape="1">
            <a:gsLst>
              <a:gs pos="0">
                <a:srgbClr val="126AA0">
                  <a:gamma/>
                  <a:tint val="60784"/>
                  <a:invGamma/>
                </a:srgbClr>
              </a:gs>
              <a:gs pos="64000">
                <a:srgbClr val="126AA0"/>
              </a:gs>
            </a:gsLst>
            <a:lin ang="5400000" scaled="1"/>
          </a:gradFill>
          <a:ln w="12700" cmpd="sng">
            <a:noFill/>
            <a:rou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048590" name="AutoShape 42" descr="© INSCALE GmbH, 26.05.2010 http://www.presentationload.com/"/>
          <p:cNvSpPr>
            <a:spLocks noChangeArrowheads="1"/>
          </p:cNvSpPr>
          <p:nvPr/>
        </p:nvSpPr>
        <p:spPr bwMode="gray">
          <a:xfrm>
            <a:off x="323850" y="1419447"/>
            <a:ext cx="8496300" cy="5105897"/>
          </a:xfrm>
          <a:prstGeom prst="roundRect">
            <a:avLst>
              <a:gd name="adj" fmla="val 1838"/>
            </a:avLst>
          </a:prstGeom>
          <a:gradFill rotWithShape="1">
            <a:gsLst>
              <a:gs pos="0">
                <a:srgbClr val="126AA0"/>
              </a:gs>
              <a:gs pos="100000">
                <a:srgbClr val="126AA0">
                  <a:gamma/>
                  <a:tint val="18039"/>
                  <a:invGamma/>
                </a:srgbClr>
              </a:gs>
            </a:gsLst>
            <a:lin ang="5400000" scaled="1"/>
          </a:gradFill>
          <a:ln w="9525">
            <a:noFill/>
            <a:round/>
          </a:ln>
        </p:spPr>
        <p:txBody>
          <a:bodyPr/>
          <a:lstStyle/>
          <a:p>
            <a:endParaRPr lang="de-DE">
              <a:solidFill>
                <a:srgbClr val="000000"/>
              </a:solidFill>
              <a:ea typeface="+mn-ea"/>
            </a:endParaRPr>
          </a:p>
        </p:txBody>
      </p:sp>
      <p:sp>
        <p:nvSpPr>
          <p:cNvPr id="1048591" name="Text Box 44" descr="© INSCALE GmbH, 26.05.2010 http://www.presentationload.com/"/>
          <p:cNvSpPr txBox="1">
            <a:spLocks noChangeArrowheads="1"/>
          </p:cNvSpPr>
          <p:nvPr/>
        </p:nvSpPr>
        <p:spPr bwMode="gray">
          <a:xfrm>
            <a:off x="573088" y="1133723"/>
            <a:ext cx="3944937" cy="366713"/>
          </a:xfrm>
          <a:prstGeom prst="rect">
            <a:avLst/>
          </a:prstGeom>
          <a:noFill/>
          <a:ln w="9525">
            <a:noFill/>
            <a:miter lim="800000"/>
          </a:ln>
          <a:effectLst/>
        </p:spPr>
        <p:txBody>
          <a:bodyPr anchor="ctr"/>
          <a:lstStyle/>
          <a:p>
            <a:pPr algn="ctr">
              <a:spcBef>
                <a:spcPct val="50000"/>
              </a:spcBef>
            </a:pPr>
            <a:endParaRPr lang="de-DE" b="1" dirty="0">
              <a:solidFill>
                <a:srgbClr val="FFFFFF"/>
              </a:solidFill>
              <a:latin typeface="+mn-ea"/>
              <a:ea typeface="+mn-ea"/>
            </a:endParaRPr>
          </a:p>
        </p:txBody>
      </p:sp>
      <p:sp>
        <p:nvSpPr>
          <p:cNvPr id="1048592" name="Text Box 48" descr="© INSCALE GmbH, 26.05.2010 http://www.presentationload.com/"/>
          <p:cNvSpPr txBox="1">
            <a:spLocks noChangeArrowheads="1"/>
          </p:cNvSpPr>
          <p:nvPr/>
        </p:nvSpPr>
        <p:spPr bwMode="gray">
          <a:xfrm>
            <a:off x="4613275" y="1052736"/>
            <a:ext cx="3938588" cy="366712"/>
          </a:xfrm>
          <a:prstGeom prst="rect">
            <a:avLst/>
          </a:prstGeom>
          <a:noFill/>
          <a:ln w="9525">
            <a:noFill/>
            <a:miter lim="800000"/>
          </a:ln>
          <a:effectLst/>
        </p:spPr>
        <p:txBody>
          <a:bodyPr anchor="ctr"/>
          <a:lstStyle/>
          <a:p>
            <a:pPr algn="ctr">
              <a:spcBef>
                <a:spcPct val="50000"/>
              </a:spcBef>
            </a:pPr>
            <a:endParaRPr lang="de-DE" sz="1600" dirty="0">
              <a:solidFill>
                <a:srgbClr val="000000"/>
              </a:solidFill>
              <a:ea typeface="+mn-ea"/>
            </a:endParaRPr>
          </a:p>
        </p:txBody>
      </p:sp>
      <p:sp>
        <p:nvSpPr>
          <p:cNvPr id="1048593" name="Rectangle 49" descr="© INSCALE GmbH, 26.05.2010 http://www.presentationload.com/"/>
          <p:cNvSpPr>
            <a:spLocks noChangeArrowheads="1"/>
          </p:cNvSpPr>
          <p:nvPr/>
        </p:nvSpPr>
        <p:spPr bwMode="gray">
          <a:xfrm>
            <a:off x="708160" y="1844824"/>
            <a:ext cx="8208912" cy="4522254"/>
          </a:xfrm>
          <a:prstGeom prst="rect">
            <a:avLst/>
          </a:prstGeom>
          <a:gradFill rotWithShape="1">
            <a:gsLst>
              <a:gs pos="0">
                <a:srgbClr val="FFFFFF"/>
              </a:gs>
              <a:gs pos="100000">
                <a:srgbClr val="DDDDDD"/>
              </a:gs>
            </a:gsLst>
            <a:lin ang="5400000" scaled="1"/>
          </a:gradFill>
          <a:ln w="12700" algn="ctr">
            <a:solidFill>
              <a:srgbClr val="C0C0C0"/>
            </a:solidFill>
            <a:miter lim="800000"/>
          </a:ln>
          <a:effectLst>
            <a:outerShdw blurRad="127000" dist="38100" dir="2700000" algn="tl" rotWithShape="0">
              <a:prstClr val="black">
                <a:alpha val="40000"/>
              </a:prstClr>
            </a:outerShdw>
          </a:effectLst>
        </p:spPr>
        <p:txBody>
          <a:bodyPr lIns="288000" tIns="0" rIns="0" bIns="0" anchor="ctr"/>
          <a:lstStyle/>
          <a:p>
            <a:pPr defTabSz="802005" eaLnBrk="0" hangingPunct="0">
              <a:lnSpc>
                <a:spcPct val="150000"/>
              </a:lnSpc>
            </a:pPr>
            <a:endParaRPr lang="zh-CN" altLang="en-US" b="1" dirty="0">
              <a:solidFill>
                <a:srgbClr val="262626"/>
              </a:solidFill>
              <a:latin typeface="微软雅黑" panose="020B0503020204020204" pitchFamily="34" charset="-122"/>
              <a:ea typeface="微软雅黑" panose="020B0503020204020204" pitchFamily="34" charset="-122"/>
            </a:endParaRPr>
          </a:p>
        </p:txBody>
      </p:sp>
      <p:sp>
        <p:nvSpPr>
          <p:cNvPr id="1048594" name="标题 1"/>
          <p:cNvSpPr>
            <a:spLocks noGrp="1"/>
          </p:cNvSpPr>
          <p:nvPr>
            <p:ph type="title"/>
          </p:nvPr>
        </p:nvSpPr>
        <p:spPr>
          <a:xfrm>
            <a:off x="668410" y="1071786"/>
            <a:ext cx="3816424" cy="641350"/>
          </a:xfrm>
        </p:spPr>
        <p:txBody>
          <a:bodyPr rtlCol="0">
            <a:noAutofit/>
          </a:bodyPr>
          <a:lstStyle/>
          <a:p>
            <a:pPr algn="l" fontAlgn="auto">
              <a:spcAft>
                <a:spcPts val="0"/>
              </a:spcAft>
            </a:pPr>
            <a:r>
              <a:rPr lang="zh-CN" altLang="en-US" sz="2000" b="1" dirty="0">
                <a:solidFill>
                  <a:schemeClr val="tx1">
                    <a:lumMod val="85000"/>
                    <a:lumOff val="15000"/>
                  </a:schemeClr>
                </a:solidFill>
              </a:rPr>
              <a:t>     </a:t>
            </a:r>
            <a:endParaRPr lang="zh-CN" altLang="en-US" sz="2000" b="1" dirty="0">
              <a:solidFill>
                <a:schemeClr val="bg1"/>
              </a:solidFill>
            </a:endParaRPr>
          </a:p>
        </p:txBody>
      </p:sp>
      <p:sp>
        <p:nvSpPr>
          <p:cNvPr id="1048595" name="标题 1"/>
          <p:cNvSpPr txBox="1"/>
          <p:nvPr/>
        </p:nvSpPr>
        <p:spPr bwMode="auto">
          <a:xfrm>
            <a:off x="107504" y="267370"/>
            <a:ext cx="3816424" cy="641350"/>
          </a:xfrm>
          <a:prstGeom prst="rect">
            <a:avLst/>
          </a:prstGeom>
          <a:noFill/>
          <a:ln>
            <a:noFill/>
          </a:ln>
        </p:spPr>
        <p:txBody>
          <a:bodyPr vert="horz" wrap="square" lIns="91440" tIns="45720" rIns="91440" bIns="45720" numCol="1" rtlCol="0" anchor="ctr" anchorCtr="0" compatLnSpc="1">
            <a:no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2pPr>
            <a:lvl3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3pPr>
            <a:lvl4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4pPr>
            <a:lvl5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9pPr>
          </a:lstStyle>
          <a:p>
            <a:pPr algn="l" fontAlgn="auto">
              <a:spcAft>
                <a:spcPts val="0"/>
              </a:spcAft>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一、关于“跑”的概述</a:t>
            </a:r>
          </a:p>
        </p:txBody>
      </p:sp>
      <p:pic>
        <p:nvPicPr>
          <p:cNvPr id="12" name="Picture 54" descr="D:\群体工作\体育俱乐部大联盟\2014年体育俱乐部新VI设计\体育联盟形象设计JPG\透明图\吉祥物.png"/>
          <p:cNvPicPr preferRelativeResize="0">
            <a:picLocks noChangeArrowheads="1"/>
          </p:cNvPicPr>
          <p:nvPr/>
        </p:nvPicPr>
        <p:blipFill rotWithShape="1">
          <a:blip r:embed="rId2" cstate="print"/>
          <a:srcRect l="-1" r="10576"/>
          <a:stretch>
            <a:fillRect/>
          </a:stretch>
        </p:blipFill>
        <p:spPr bwMode="auto">
          <a:xfrm>
            <a:off x="7524328" y="4631881"/>
            <a:ext cx="1728192" cy="2388792"/>
          </a:xfrm>
          <a:prstGeom prst="rect">
            <a:avLst/>
          </a:prstGeom>
          <a:ln>
            <a:noFill/>
          </a:ln>
          <a:effectLst>
            <a:outerShdw blurRad="292100" dist="139700" dir="2700000" algn="tl" rotWithShape="0">
              <a:srgbClr val="333333">
                <a:alpha val="65000"/>
              </a:srgbClr>
            </a:outerShdw>
          </a:effectLst>
        </p:spPr>
      </p:pic>
      <p:sp>
        <p:nvSpPr>
          <p:cNvPr id="2" name="TextBox 1"/>
          <p:cNvSpPr txBox="1"/>
          <p:nvPr/>
        </p:nvSpPr>
        <p:spPr>
          <a:xfrm>
            <a:off x="989335" y="1915954"/>
            <a:ext cx="6912446" cy="1012906"/>
          </a:xfrm>
          <a:prstGeom prst="rect">
            <a:avLst/>
          </a:prstGeom>
          <a:noFill/>
        </p:spPr>
        <p:txBody>
          <a:bodyPr wrap="square" rtlCol="0">
            <a:spAutoFit/>
          </a:bodyPr>
          <a:lstStyle/>
          <a:p>
            <a:pPr>
              <a:lnSpc>
                <a:spcPct val="150000"/>
              </a:lnSpc>
            </a:pPr>
            <a:r>
              <a:rPr lang="zh-CN" altLang="en-US" sz="2400" b="1" dirty="0">
                <a:solidFill>
                  <a:srgbClr val="FF0000"/>
                </a:solidFill>
                <a:latin typeface="微软雅黑" pitchFamily="34" charset="-122"/>
                <a:ea typeface="微软雅黑" pitchFamily="34" charset="-122"/>
              </a:rPr>
              <a:t>跑步的核心：</a:t>
            </a:r>
            <a:r>
              <a:rPr lang="zh-CN" altLang="en-US" dirty="0">
                <a:latin typeface="微软雅黑" pitchFamily="34" charset="-122"/>
                <a:ea typeface="微软雅黑" pitchFamily="34" charset="-122"/>
              </a:rPr>
              <a:t>就是正确的一个跑姿，学会跑步时拥有一个正确的跑姿可以让你跑得更快更远，省力又高效，还可以避免伤痛。</a:t>
            </a:r>
          </a:p>
        </p:txBody>
      </p:sp>
      <p:sp>
        <p:nvSpPr>
          <p:cNvPr id="4" name="椭圆 3"/>
          <p:cNvSpPr/>
          <p:nvPr/>
        </p:nvSpPr>
        <p:spPr>
          <a:xfrm>
            <a:off x="5630675" y="3042499"/>
            <a:ext cx="3240360" cy="21269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itchFamily="34" charset="-122"/>
                <a:ea typeface="微软雅黑" pitchFamily="34" charset="-122"/>
              </a:rPr>
              <a:t>跑姿的学习和改善从来都是一个长期的过程，需要坚持不懈的正确练习！</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160" y="2964276"/>
            <a:ext cx="4922515" cy="3335211"/>
          </a:xfrm>
          <a:prstGeom prst="rect">
            <a:avLst/>
          </a:prstGeom>
        </p:spPr>
      </p:pic>
    </p:spTree>
    <p:extLst>
      <p:ext uri="{BB962C8B-B14F-4D97-AF65-F5344CB8AC3E}">
        <p14:creationId xmlns:p14="http://schemas.microsoft.com/office/powerpoint/2010/main" val="71000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048593"/>
                                        </p:tgtEl>
                                        <p:attrNameLst>
                                          <p:attrName>style.visibility</p:attrName>
                                        </p:attrNameLst>
                                      </p:cBhvr>
                                      <p:to>
                                        <p:strVal val="visible"/>
                                      </p:to>
                                    </p:set>
                                    <p:animEffect transition="in" filter="box(in)">
                                      <p:cBhvr>
                                        <p:cTn id="7" dur="500"/>
                                        <p:tgtEl>
                                          <p:spTgt spid="1048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309786" y="367763"/>
            <a:ext cx="270030" cy="360040"/>
          </a:xfrm>
          <a:prstGeom prst="rect">
            <a:avLst/>
          </a:prstGeom>
          <a:ln/>
        </p:spPr>
        <p:style>
          <a:lnRef idx="2">
            <a:schemeClr val="accent1"/>
          </a:lnRef>
          <a:fillRef idx="1">
            <a:schemeClr val="lt1"/>
          </a:fillRef>
          <a:effectRef idx="0">
            <a:schemeClr val="accent1"/>
          </a:effectRef>
          <a:fontRef idx="minor">
            <a:schemeClr val="dk1"/>
          </a:fontRef>
        </p:style>
        <p:txBody>
          <a:bodyPr lIns="68580" tIns="34290" rIns="68580" bIns="34290" rtlCol="0" anchor="ctr"/>
          <a:lstStyle/>
          <a:p>
            <a:pPr algn="ctr"/>
            <a:endParaRPr lang="zh-CN" altLang="en-US"/>
          </a:p>
        </p:txBody>
      </p:sp>
      <p:sp>
        <p:nvSpPr>
          <p:cNvPr id="33" name="矩形 32"/>
          <p:cNvSpPr/>
          <p:nvPr/>
        </p:nvSpPr>
        <p:spPr>
          <a:xfrm>
            <a:off x="441149" y="514795"/>
            <a:ext cx="217698" cy="290264"/>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lIns="68580" tIns="34290" rIns="68580" bIns="34290" rtlCol="0" anchor="ctr"/>
          <a:lstStyle/>
          <a:p>
            <a:pPr algn="ctr"/>
            <a:endParaRPr lang="zh-CN" altLang="en-US">
              <a:gradFill>
                <a:gsLst>
                  <a:gs pos="0">
                    <a:srgbClr val="66CCFF"/>
                  </a:gs>
                  <a:gs pos="52000">
                    <a:schemeClr val="bg1"/>
                  </a:gs>
                  <a:gs pos="100000">
                    <a:srgbClr val="0070C0"/>
                  </a:gs>
                </a:gsLst>
                <a:lin ang="0" scaled="1"/>
              </a:gradFill>
            </a:endParaRPr>
          </a:p>
        </p:txBody>
      </p:sp>
      <p:cxnSp>
        <p:nvCxnSpPr>
          <p:cNvPr id="34" name="直接连接符 33"/>
          <p:cNvCxnSpPr/>
          <p:nvPr/>
        </p:nvCxnSpPr>
        <p:spPr>
          <a:xfrm>
            <a:off x="712852" y="780810"/>
            <a:ext cx="8013704" cy="0"/>
          </a:xfrm>
          <a:prstGeom prst="line">
            <a:avLst/>
          </a:prstGeom>
          <a:ln/>
        </p:spPr>
        <p:style>
          <a:lnRef idx="1">
            <a:schemeClr val="accent1"/>
          </a:lnRef>
          <a:fillRef idx="0">
            <a:schemeClr val="accent1"/>
          </a:fillRef>
          <a:effectRef idx="0">
            <a:schemeClr val="accent1"/>
          </a:effectRef>
          <a:fontRef idx="minor">
            <a:schemeClr val="tx1"/>
          </a:fontRef>
        </p:style>
      </p:cxnSp>
      <p:sp>
        <p:nvSpPr>
          <p:cNvPr id="35" name="文本框 10"/>
          <p:cNvSpPr txBox="1">
            <a:spLocks noChangeArrowheads="1"/>
          </p:cNvSpPr>
          <p:nvPr/>
        </p:nvSpPr>
        <p:spPr bwMode="auto">
          <a:xfrm>
            <a:off x="758518" y="367689"/>
            <a:ext cx="2632543" cy="42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28" tIns="25714" rIns="51428" bIns="2571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fontAlgn="auto">
              <a:spcAft>
                <a:spcPts val="0"/>
              </a:spcAft>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二、跑的技术分析</a:t>
            </a:r>
          </a:p>
        </p:txBody>
      </p:sp>
      <p:sp>
        <p:nvSpPr>
          <p:cNvPr id="36" name="椭圆 35"/>
          <p:cNvSpPr/>
          <p:nvPr/>
        </p:nvSpPr>
        <p:spPr>
          <a:xfrm>
            <a:off x="2532722" y="1613761"/>
            <a:ext cx="3626183" cy="4834911"/>
          </a:xfrm>
          <a:prstGeom prst="ellipse">
            <a:avLst/>
          </a:prstGeom>
          <a:ln/>
        </p:spPr>
        <p:style>
          <a:lnRef idx="2">
            <a:schemeClr val="accent2"/>
          </a:lnRef>
          <a:fillRef idx="1">
            <a:schemeClr val="lt1"/>
          </a:fillRef>
          <a:effectRef idx="0">
            <a:schemeClr val="accent2"/>
          </a:effectRef>
          <a:fontRef idx="minor">
            <a:schemeClr val="dk1"/>
          </a:fontRef>
        </p:style>
        <p:txBody>
          <a:bodyPr lIns="68580" tIns="34290" rIns="68580" bIns="34290" rtlCol="0" anchor="ctr"/>
          <a:lstStyle/>
          <a:p>
            <a:pPr algn="ctr"/>
            <a:endParaRPr lang="zh-CN" altLang="en-US"/>
          </a:p>
        </p:txBody>
      </p:sp>
      <p:sp>
        <p:nvSpPr>
          <p:cNvPr id="3" name="椭圆 2"/>
          <p:cNvSpPr/>
          <p:nvPr/>
        </p:nvSpPr>
        <p:spPr>
          <a:xfrm>
            <a:off x="2780610" y="1957841"/>
            <a:ext cx="3157641" cy="42101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r>
              <a:rPr lang="zh-CN" altLang="en-US" sz="4000" b="1" dirty="0">
                <a:solidFill>
                  <a:schemeClr val="tx1"/>
                </a:solidFill>
                <a:latin typeface="微软雅黑" pitchFamily="34" charset="-122"/>
                <a:ea typeface="微软雅黑" pitchFamily="34" charset="-122"/>
              </a:rPr>
              <a:t>跑</a:t>
            </a:r>
          </a:p>
        </p:txBody>
      </p:sp>
      <p:sp>
        <p:nvSpPr>
          <p:cNvPr id="8" name="圆角右箭头 7"/>
          <p:cNvSpPr/>
          <p:nvPr/>
        </p:nvSpPr>
        <p:spPr>
          <a:xfrm>
            <a:off x="4617292" y="3825190"/>
            <a:ext cx="1058184" cy="1619632"/>
          </a:xfrm>
          <a:prstGeom prst="ben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solidFill>
            </a:endParaRPr>
          </a:p>
        </p:txBody>
      </p:sp>
      <p:sp>
        <p:nvSpPr>
          <p:cNvPr id="37" name="圆角右箭头 36"/>
          <p:cNvSpPr/>
          <p:nvPr/>
        </p:nvSpPr>
        <p:spPr>
          <a:xfrm flipH="1">
            <a:off x="3061319" y="3821709"/>
            <a:ext cx="1078421" cy="1619632"/>
          </a:xfrm>
          <a:prstGeom prst="ben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solidFill>
            </a:endParaRPr>
          </a:p>
        </p:txBody>
      </p:sp>
      <p:sp>
        <p:nvSpPr>
          <p:cNvPr id="9" name="上箭头 8"/>
          <p:cNvSpPr/>
          <p:nvPr/>
        </p:nvSpPr>
        <p:spPr>
          <a:xfrm>
            <a:off x="3984027" y="2731392"/>
            <a:ext cx="773084" cy="2709949"/>
          </a:xfrm>
          <a:prstGeom prst="up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8" name="椭圆 37"/>
          <p:cNvSpPr>
            <a:spLocks noChangeAspect="1"/>
          </p:cNvSpPr>
          <p:nvPr/>
        </p:nvSpPr>
        <p:spPr>
          <a:xfrm>
            <a:off x="1945766" y="3521048"/>
            <a:ext cx="972000" cy="1295600"/>
          </a:xfrm>
          <a:prstGeom prst="ellipse">
            <a:avLst/>
          </a:prstGeom>
          <a:ln/>
        </p:spPr>
        <p:style>
          <a:lnRef idx="3">
            <a:schemeClr val="lt1"/>
          </a:lnRef>
          <a:fillRef idx="1">
            <a:schemeClr val="accent2"/>
          </a:fillRef>
          <a:effectRef idx="1">
            <a:schemeClr val="accent2"/>
          </a:effectRef>
          <a:fontRef idx="minor">
            <a:schemeClr val="lt1"/>
          </a:fontRef>
        </p:style>
        <p:txBody>
          <a:bodyPr lIns="91424" tIns="45712" rIns="91424" bIns="45712" rtlCol="0" anchor="ctr"/>
          <a:lstStyle/>
          <a:p>
            <a:pPr algn="ctr"/>
            <a:r>
              <a:rPr lang="en-US" altLang="zh-CN" sz="4400" dirty="0"/>
              <a:t>1</a:t>
            </a:r>
            <a:endParaRPr lang="zh-CN" altLang="en-US" sz="4400" dirty="0"/>
          </a:p>
        </p:txBody>
      </p:sp>
      <p:sp>
        <p:nvSpPr>
          <p:cNvPr id="39" name="矩形 38"/>
          <p:cNvSpPr/>
          <p:nvPr/>
        </p:nvSpPr>
        <p:spPr>
          <a:xfrm>
            <a:off x="579816" y="4769722"/>
            <a:ext cx="2194056" cy="937666"/>
          </a:xfrm>
          <a:prstGeom prst="rect">
            <a:avLst/>
          </a:prstGeom>
        </p:spPr>
        <p:txBody>
          <a:bodyPr wrap="square" lIns="121896" tIns="60947" rIns="121896" bIns="6094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defRPr/>
            </a:pPr>
            <a:r>
              <a:rPr lang="zh-CN" altLang="en-US" sz="4000" b="1" dirty="0">
                <a:solidFill>
                  <a:srgbClr val="4D4D4D"/>
                </a:solidFill>
                <a:latin typeface="微软雅黑" pitchFamily="34" charset="-122"/>
                <a:ea typeface="微软雅黑" pitchFamily="34" charset="-122"/>
              </a:rPr>
              <a:t>起跑</a:t>
            </a:r>
          </a:p>
        </p:txBody>
      </p:sp>
      <p:sp>
        <p:nvSpPr>
          <p:cNvPr id="40" name="椭圆 39"/>
          <p:cNvSpPr>
            <a:spLocks noChangeAspect="1"/>
          </p:cNvSpPr>
          <p:nvPr/>
        </p:nvSpPr>
        <p:spPr>
          <a:xfrm>
            <a:off x="5850969" y="3483165"/>
            <a:ext cx="972000" cy="1295600"/>
          </a:xfrm>
          <a:prstGeom prst="ellipse">
            <a:avLst/>
          </a:prstGeom>
          <a:ln/>
        </p:spPr>
        <p:style>
          <a:lnRef idx="3">
            <a:schemeClr val="lt1"/>
          </a:lnRef>
          <a:fillRef idx="1">
            <a:schemeClr val="accent2"/>
          </a:fillRef>
          <a:effectRef idx="1">
            <a:schemeClr val="accent2"/>
          </a:effectRef>
          <a:fontRef idx="minor">
            <a:schemeClr val="lt1"/>
          </a:fontRef>
        </p:style>
        <p:txBody>
          <a:bodyPr lIns="91424" tIns="45712" rIns="91424" bIns="45712" rtlCol="0" anchor="ctr"/>
          <a:lstStyle/>
          <a:p>
            <a:pPr algn="ctr"/>
            <a:r>
              <a:rPr lang="en-US" altLang="zh-CN" sz="4400" dirty="0"/>
              <a:t>2</a:t>
            </a:r>
            <a:endParaRPr lang="zh-CN" altLang="en-US" sz="4400" dirty="0"/>
          </a:p>
        </p:txBody>
      </p:sp>
      <p:sp>
        <p:nvSpPr>
          <p:cNvPr id="42" name="椭圆 41"/>
          <p:cNvSpPr>
            <a:spLocks noChangeAspect="1"/>
          </p:cNvSpPr>
          <p:nvPr/>
        </p:nvSpPr>
        <p:spPr>
          <a:xfrm>
            <a:off x="3884568" y="1167312"/>
            <a:ext cx="972000" cy="1295600"/>
          </a:xfrm>
          <a:prstGeom prst="ellipse">
            <a:avLst/>
          </a:prstGeom>
          <a:ln/>
        </p:spPr>
        <p:style>
          <a:lnRef idx="3">
            <a:schemeClr val="lt1"/>
          </a:lnRef>
          <a:fillRef idx="1">
            <a:schemeClr val="accent2"/>
          </a:fillRef>
          <a:effectRef idx="1">
            <a:schemeClr val="accent2"/>
          </a:effectRef>
          <a:fontRef idx="minor">
            <a:schemeClr val="lt1"/>
          </a:fontRef>
        </p:style>
        <p:txBody>
          <a:bodyPr lIns="91424" tIns="45712" rIns="91424" bIns="45712" rtlCol="0" anchor="ctr"/>
          <a:lstStyle/>
          <a:p>
            <a:pPr algn="ctr"/>
            <a:r>
              <a:rPr lang="en-US" altLang="zh-CN" sz="4400" dirty="0"/>
              <a:t>3</a:t>
            </a:r>
            <a:endParaRPr lang="zh-CN" altLang="en-US" sz="4400" dirty="0"/>
          </a:p>
        </p:txBody>
      </p:sp>
      <p:sp>
        <p:nvSpPr>
          <p:cNvPr id="43" name="矩形 42"/>
          <p:cNvSpPr/>
          <p:nvPr/>
        </p:nvSpPr>
        <p:spPr>
          <a:xfrm>
            <a:off x="5111926" y="877446"/>
            <a:ext cx="2194056" cy="937666"/>
          </a:xfrm>
          <a:prstGeom prst="rect">
            <a:avLst/>
          </a:prstGeom>
        </p:spPr>
        <p:txBody>
          <a:bodyPr wrap="square" lIns="121896" tIns="60947" rIns="121896" bIns="6094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sz="4000" b="1" dirty="0">
                <a:solidFill>
                  <a:srgbClr val="4D4D4D"/>
                </a:solidFill>
                <a:latin typeface="微软雅黑" pitchFamily="34" charset="-122"/>
                <a:ea typeface="微软雅黑" pitchFamily="34" charset="-122"/>
              </a:rPr>
              <a:t>终点跑</a:t>
            </a:r>
          </a:p>
        </p:txBody>
      </p:sp>
      <p:sp>
        <p:nvSpPr>
          <p:cNvPr id="2" name="矩形 1"/>
          <p:cNvSpPr/>
          <p:nvPr/>
        </p:nvSpPr>
        <p:spPr>
          <a:xfrm>
            <a:off x="6444208" y="4730723"/>
            <a:ext cx="1723549" cy="1015663"/>
          </a:xfrm>
          <a:prstGeom prst="rect">
            <a:avLst/>
          </a:prstGeom>
        </p:spPr>
        <p:txBody>
          <a:bodyPr wrap="none">
            <a:spAutoFit/>
          </a:bodyPr>
          <a:lstStyle/>
          <a:p>
            <a:pPr lvl="0">
              <a:lnSpc>
                <a:spcPct val="150000"/>
              </a:lnSpc>
              <a:defRPr/>
            </a:pPr>
            <a:r>
              <a:rPr lang="zh-CN" altLang="en-US" sz="4000" b="1" dirty="0">
                <a:solidFill>
                  <a:srgbClr val="4D4D4D"/>
                </a:solidFill>
                <a:latin typeface="微软雅黑" pitchFamily="34" charset="-122"/>
                <a:ea typeface="微软雅黑" pitchFamily="34" charset="-122"/>
              </a:rPr>
              <a:t>途中跑</a:t>
            </a:r>
          </a:p>
        </p:txBody>
      </p:sp>
      <p:pic>
        <p:nvPicPr>
          <p:cNvPr id="17" name="Picture 14" descr="E:\群体活动\体育俱乐部大联盟\2014年体育俱乐部新VI设计\新体育联盟 LOGO.png"/>
          <p:cNvPicPr preferRelativeResize="0">
            <a:picLocks noChangeArrowheads="1"/>
          </p:cNvPicPr>
          <p:nvPr/>
        </p:nvPicPr>
        <p:blipFill>
          <a:blip r:embed="rId3" cstate="screen"/>
          <a:srcRect/>
          <a:stretch>
            <a:fillRect/>
          </a:stretch>
        </p:blipFill>
        <p:spPr bwMode="auto">
          <a:xfrm>
            <a:off x="7106989" y="80864"/>
            <a:ext cx="1944688" cy="646112"/>
          </a:xfrm>
          <a:prstGeom prst="rect">
            <a:avLst/>
          </a:prstGeom>
          <a:noFill/>
          <a:ln>
            <a:noFill/>
          </a:ln>
        </p:spPr>
      </p:pic>
      <p:pic>
        <p:nvPicPr>
          <p:cNvPr id="18" name="Picture 54" descr="D:\群体工作\体育俱乐部大联盟\2014年体育俱乐部新VI设计\体育联盟形象设计JPG\透明图\吉祥物.png"/>
          <p:cNvPicPr preferRelativeResize="0">
            <a:picLocks noChangeArrowheads="1"/>
          </p:cNvPicPr>
          <p:nvPr/>
        </p:nvPicPr>
        <p:blipFill rotWithShape="1">
          <a:blip r:embed="rId4" cstate="print"/>
          <a:srcRect l="-1" r="10576"/>
          <a:stretch>
            <a:fillRect/>
          </a:stretch>
        </p:blipFill>
        <p:spPr bwMode="auto">
          <a:xfrm>
            <a:off x="7596336" y="4796040"/>
            <a:ext cx="1728192" cy="23887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74498016"/>
      </p:ext>
    </p:extLst>
  </p:cSld>
  <p:clrMapOvr>
    <a:masterClrMapping/>
  </p:clrMapOvr>
  <mc:AlternateContent xmlns:mc="http://schemas.openxmlformats.org/markup-compatibility/2006" xmlns:p14="http://schemas.microsoft.com/office/powerpoint/2010/main">
    <mc:Choice Requires="p14">
      <p:transition spd="slow" p14:dur="4000" advClick="0" advTm="0">
        <p14:vortex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300" fill="hold"/>
                                        <p:tgtEl>
                                          <p:spTgt spid="32"/>
                                        </p:tgtEl>
                                        <p:attrNameLst>
                                          <p:attrName>ppt_w</p:attrName>
                                        </p:attrNameLst>
                                      </p:cBhvr>
                                      <p:tavLst>
                                        <p:tav tm="0">
                                          <p:val>
                                            <p:fltVal val="0"/>
                                          </p:val>
                                        </p:tav>
                                        <p:tav tm="100000">
                                          <p:val>
                                            <p:strVal val="#ppt_w"/>
                                          </p:val>
                                        </p:tav>
                                      </p:tavLst>
                                    </p:anim>
                                    <p:anim calcmode="lin" valueType="num">
                                      <p:cBhvr>
                                        <p:cTn id="8" dur="300" fill="hold"/>
                                        <p:tgtEl>
                                          <p:spTgt spid="32"/>
                                        </p:tgtEl>
                                        <p:attrNameLst>
                                          <p:attrName>ppt_h</p:attrName>
                                        </p:attrNameLst>
                                      </p:cBhvr>
                                      <p:tavLst>
                                        <p:tav tm="0">
                                          <p:val>
                                            <p:fltVal val="0"/>
                                          </p:val>
                                        </p:tav>
                                        <p:tav tm="100000">
                                          <p:val>
                                            <p:strVal val="#ppt_h"/>
                                          </p:val>
                                        </p:tav>
                                      </p:tavLst>
                                    </p:anim>
                                    <p:anim calcmode="lin" valueType="num">
                                      <p:cBhvr>
                                        <p:cTn id="9" dur="300" fill="hold"/>
                                        <p:tgtEl>
                                          <p:spTgt spid="32"/>
                                        </p:tgtEl>
                                        <p:attrNameLst>
                                          <p:attrName>style.rotation</p:attrName>
                                        </p:attrNameLst>
                                      </p:cBhvr>
                                      <p:tavLst>
                                        <p:tav tm="0">
                                          <p:val>
                                            <p:fltVal val="90"/>
                                          </p:val>
                                        </p:tav>
                                        <p:tav tm="100000">
                                          <p:val>
                                            <p:fltVal val="0"/>
                                          </p:val>
                                        </p:tav>
                                      </p:tavLst>
                                    </p:anim>
                                    <p:animEffect transition="in" filter="fade">
                                      <p:cBhvr>
                                        <p:cTn id="10" dur="300"/>
                                        <p:tgtEl>
                                          <p:spTgt spid="3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p:cTn id="13" dur="300" fill="hold"/>
                                        <p:tgtEl>
                                          <p:spTgt spid="33"/>
                                        </p:tgtEl>
                                        <p:attrNameLst>
                                          <p:attrName>ppt_w</p:attrName>
                                        </p:attrNameLst>
                                      </p:cBhvr>
                                      <p:tavLst>
                                        <p:tav tm="0">
                                          <p:val>
                                            <p:fltVal val="0"/>
                                          </p:val>
                                        </p:tav>
                                        <p:tav tm="100000">
                                          <p:val>
                                            <p:strVal val="#ppt_w"/>
                                          </p:val>
                                        </p:tav>
                                      </p:tavLst>
                                    </p:anim>
                                    <p:anim calcmode="lin" valueType="num">
                                      <p:cBhvr>
                                        <p:cTn id="14" dur="300" fill="hold"/>
                                        <p:tgtEl>
                                          <p:spTgt spid="33"/>
                                        </p:tgtEl>
                                        <p:attrNameLst>
                                          <p:attrName>ppt_h</p:attrName>
                                        </p:attrNameLst>
                                      </p:cBhvr>
                                      <p:tavLst>
                                        <p:tav tm="0">
                                          <p:val>
                                            <p:fltVal val="0"/>
                                          </p:val>
                                        </p:tav>
                                        <p:tav tm="100000">
                                          <p:val>
                                            <p:strVal val="#ppt_h"/>
                                          </p:val>
                                        </p:tav>
                                      </p:tavLst>
                                    </p:anim>
                                    <p:anim calcmode="lin" valueType="num">
                                      <p:cBhvr>
                                        <p:cTn id="15" dur="300" fill="hold"/>
                                        <p:tgtEl>
                                          <p:spTgt spid="33"/>
                                        </p:tgtEl>
                                        <p:attrNameLst>
                                          <p:attrName>style.rotation</p:attrName>
                                        </p:attrNameLst>
                                      </p:cBhvr>
                                      <p:tavLst>
                                        <p:tav tm="0">
                                          <p:val>
                                            <p:fltVal val="90"/>
                                          </p:val>
                                        </p:tav>
                                        <p:tav tm="100000">
                                          <p:val>
                                            <p:fltVal val="0"/>
                                          </p:val>
                                        </p:tav>
                                      </p:tavLst>
                                    </p:anim>
                                    <p:animEffect transition="in" filter="fade">
                                      <p:cBhvr>
                                        <p:cTn id="16" dur="300"/>
                                        <p:tgtEl>
                                          <p:spTgt spid="33"/>
                                        </p:tgtEl>
                                      </p:cBhvr>
                                    </p:animEffect>
                                  </p:childTnLst>
                                </p:cTn>
                              </p:par>
                              <p:par>
                                <p:cTn id="17" presetID="22" presetClass="entr" presetSubtype="8"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300"/>
                                        <p:tgtEl>
                                          <p:spTgt spid="34"/>
                                        </p:tgtEl>
                                      </p:cBhvr>
                                    </p:animEffect>
                                  </p:childTnLst>
                                </p:cTn>
                              </p:par>
                            </p:childTnLst>
                          </p:cTn>
                        </p:par>
                        <p:par>
                          <p:cTn id="20" fill="hold">
                            <p:stCondLst>
                              <p:cond delay="300"/>
                            </p:stCondLst>
                            <p:childTnLst>
                              <p:par>
                                <p:cTn id="21" presetID="22" presetClass="entr" presetSubtype="8"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left)">
                                      <p:cBhvr>
                                        <p:cTn id="23" dur="500"/>
                                        <p:tgtEl>
                                          <p:spTgt spid="35"/>
                                        </p:tgtEl>
                                      </p:cBhvr>
                                    </p:animEffect>
                                  </p:childTnLst>
                                </p:cTn>
                              </p:par>
                            </p:childTnLst>
                          </p:cTn>
                        </p:par>
                        <p:par>
                          <p:cTn id="24" fill="hold">
                            <p:stCondLst>
                              <p:cond delay="800"/>
                            </p:stCondLst>
                            <p:childTnLst>
                              <p:par>
                                <p:cTn id="25" presetID="53" presetClass="entr" presetSubtype="16" fill="hold" grpId="0" nodeType="after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p:cTn id="27" dur="500" fill="hold"/>
                                        <p:tgtEl>
                                          <p:spTgt spid="36"/>
                                        </p:tgtEl>
                                        <p:attrNameLst>
                                          <p:attrName>ppt_w</p:attrName>
                                        </p:attrNameLst>
                                      </p:cBhvr>
                                      <p:tavLst>
                                        <p:tav tm="0">
                                          <p:val>
                                            <p:fltVal val="0"/>
                                          </p:val>
                                        </p:tav>
                                        <p:tav tm="100000">
                                          <p:val>
                                            <p:strVal val="#ppt_w"/>
                                          </p:val>
                                        </p:tav>
                                      </p:tavLst>
                                    </p:anim>
                                    <p:anim calcmode="lin" valueType="num">
                                      <p:cBhvr>
                                        <p:cTn id="28" dur="500" fill="hold"/>
                                        <p:tgtEl>
                                          <p:spTgt spid="36"/>
                                        </p:tgtEl>
                                        <p:attrNameLst>
                                          <p:attrName>ppt_h</p:attrName>
                                        </p:attrNameLst>
                                      </p:cBhvr>
                                      <p:tavLst>
                                        <p:tav tm="0">
                                          <p:val>
                                            <p:fltVal val="0"/>
                                          </p:val>
                                        </p:tav>
                                        <p:tav tm="100000">
                                          <p:val>
                                            <p:strVal val="#ppt_h"/>
                                          </p:val>
                                        </p:tav>
                                      </p:tavLst>
                                    </p:anim>
                                    <p:animEffect transition="in" filter="fade">
                                      <p:cBhvr>
                                        <p:cTn id="29" dur="500"/>
                                        <p:tgtEl>
                                          <p:spTgt spid="3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fltVal val="0"/>
                                          </p:val>
                                        </p:tav>
                                        <p:tav tm="100000">
                                          <p:val>
                                            <p:strVal val="#ppt_h"/>
                                          </p:val>
                                        </p:tav>
                                      </p:tavLst>
                                    </p:anim>
                                    <p:animEffect transition="in" filter="fade">
                                      <p:cBhvr>
                                        <p:cTn id="34" dur="500"/>
                                        <p:tgtEl>
                                          <p:spTgt spid="3"/>
                                        </p:tgtEl>
                                      </p:cBhvr>
                                    </p:animEffect>
                                  </p:childTnLst>
                                </p:cTn>
                              </p:par>
                            </p:childTnLst>
                          </p:cTn>
                        </p:par>
                        <p:par>
                          <p:cTn id="35" fill="hold">
                            <p:stCondLst>
                              <p:cond delay="1300"/>
                            </p:stCondLst>
                            <p:childTnLst>
                              <p:par>
                                <p:cTn id="36" presetID="42" presetClass="entr" presetSubtype="0" fill="hold" grpId="0" nodeType="after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1000"/>
                                        <p:tgtEl>
                                          <p:spTgt spid="37"/>
                                        </p:tgtEl>
                                      </p:cBhvr>
                                    </p:animEffect>
                                    <p:anim calcmode="lin" valueType="num">
                                      <p:cBhvr>
                                        <p:cTn id="39" dur="1000" fill="hold"/>
                                        <p:tgtEl>
                                          <p:spTgt spid="37"/>
                                        </p:tgtEl>
                                        <p:attrNameLst>
                                          <p:attrName>ppt_x</p:attrName>
                                        </p:attrNameLst>
                                      </p:cBhvr>
                                      <p:tavLst>
                                        <p:tav tm="0">
                                          <p:val>
                                            <p:strVal val="#ppt_x"/>
                                          </p:val>
                                        </p:tav>
                                        <p:tav tm="100000">
                                          <p:val>
                                            <p:strVal val="#ppt_x"/>
                                          </p:val>
                                        </p:tav>
                                      </p:tavLst>
                                    </p:anim>
                                    <p:anim calcmode="lin" valueType="num">
                                      <p:cBhvr>
                                        <p:cTn id="40" dur="1000" fill="hold"/>
                                        <p:tgtEl>
                                          <p:spTgt spid="37"/>
                                        </p:tgtEl>
                                        <p:attrNameLst>
                                          <p:attrName>ppt_y</p:attrName>
                                        </p:attrNameLst>
                                      </p:cBhvr>
                                      <p:tavLst>
                                        <p:tav tm="0">
                                          <p:val>
                                            <p:strVal val="#ppt_y+.1"/>
                                          </p:val>
                                        </p:tav>
                                        <p:tav tm="100000">
                                          <p:val>
                                            <p:strVal val="#ppt_y"/>
                                          </p:val>
                                        </p:tav>
                                      </p:tavLst>
                                    </p:anim>
                                  </p:childTnLst>
                                </p:cTn>
                              </p:par>
                            </p:childTnLst>
                          </p:cTn>
                        </p:par>
                        <p:par>
                          <p:cTn id="41" fill="hold">
                            <p:stCondLst>
                              <p:cond delay="2300"/>
                            </p:stCondLst>
                            <p:childTnLst>
                              <p:par>
                                <p:cTn id="42" presetID="42" presetClass="entr" presetSubtype="0" fill="hold" grpId="0" nodeType="after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1000"/>
                                        <p:tgtEl>
                                          <p:spTgt spid="9"/>
                                        </p:tgtEl>
                                      </p:cBhvr>
                                    </p:animEffect>
                                    <p:anim calcmode="lin" valueType="num">
                                      <p:cBhvr>
                                        <p:cTn id="45" dur="1000" fill="hold"/>
                                        <p:tgtEl>
                                          <p:spTgt spid="9"/>
                                        </p:tgtEl>
                                        <p:attrNameLst>
                                          <p:attrName>ppt_x</p:attrName>
                                        </p:attrNameLst>
                                      </p:cBhvr>
                                      <p:tavLst>
                                        <p:tav tm="0">
                                          <p:val>
                                            <p:strVal val="#ppt_x"/>
                                          </p:val>
                                        </p:tav>
                                        <p:tav tm="100000">
                                          <p:val>
                                            <p:strVal val="#ppt_x"/>
                                          </p:val>
                                        </p:tav>
                                      </p:tavLst>
                                    </p:anim>
                                    <p:anim calcmode="lin" valueType="num">
                                      <p:cBhvr>
                                        <p:cTn id="46" dur="1000" fill="hold"/>
                                        <p:tgtEl>
                                          <p:spTgt spid="9"/>
                                        </p:tgtEl>
                                        <p:attrNameLst>
                                          <p:attrName>ppt_y</p:attrName>
                                        </p:attrNameLst>
                                      </p:cBhvr>
                                      <p:tavLst>
                                        <p:tav tm="0">
                                          <p:val>
                                            <p:strVal val="#ppt_y+.1"/>
                                          </p:val>
                                        </p:tav>
                                        <p:tav tm="100000">
                                          <p:val>
                                            <p:strVal val="#ppt_y"/>
                                          </p:val>
                                        </p:tav>
                                      </p:tavLst>
                                    </p:anim>
                                  </p:childTnLst>
                                </p:cTn>
                              </p:par>
                            </p:childTnLst>
                          </p:cTn>
                        </p:par>
                        <p:par>
                          <p:cTn id="47" fill="hold">
                            <p:stCondLst>
                              <p:cond delay="3300"/>
                            </p:stCondLst>
                            <p:childTnLst>
                              <p:par>
                                <p:cTn id="48" presetID="42" presetClass="entr" presetSubtype="0" fill="hold" grpId="0" nodeType="after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1000"/>
                                        <p:tgtEl>
                                          <p:spTgt spid="8"/>
                                        </p:tgtEl>
                                      </p:cBhvr>
                                    </p:animEffect>
                                    <p:anim calcmode="lin" valueType="num">
                                      <p:cBhvr>
                                        <p:cTn id="51" dur="1000" fill="hold"/>
                                        <p:tgtEl>
                                          <p:spTgt spid="8"/>
                                        </p:tgtEl>
                                        <p:attrNameLst>
                                          <p:attrName>ppt_x</p:attrName>
                                        </p:attrNameLst>
                                      </p:cBhvr>
                                      <p:tavLst>
                                        <p:tav tm="0">
                                          <p:val>
                                            <p:strVal val="#ppt_x"/>
                                          </p:val>
                                        </p:tav>
                                        <p:tav tm="100000">
                                          <p:val>
                                            <p:strVal val="#ppt_x"/>
                                          </p:val>
                                        </p:tav>
                                      </p:tavLst>
                                    </p:anim>
                                    <p:anim calcmode="lin" valueType="num">
                                      <p:cBhvr>
                                        <p:cTn id="52" dur="1000" fill="hold"/>
                                        <p:tgtEl>
                                          <p:spTgt spid="8"/>
                                        </p:tgtEl>
                                        <p:attrNameLst>
                                          <p:attrName>ppt_y</p:attrName>
                                        </p:attrNameLst>
                                      </p:cBhvr>
                                      <p:tavLst>
                                        <p:tav tm="0">
                                          <p:val>
                                            <p:strVal val="#ppt_y+.1"/>
                                          </p:val>
                                        </p:tav>
                                        <p:tav tm="100000">
                                          <p:val>
                                            <p:strVal val="#ppt_y"/>
                                          </p:val>
                                        </p:tav>
                                      </p:tavLst>
                                    </p:anim>
                                  </p:childTnLst>
                                </p:cTn>
                              </p:par>
                            </p:childTnLst>
                          </p:cTn>
                        </p:par>
                        <p:par>
                          <p:cTn id="53" fill="hold">
                            <p:stCondLst>
                              <p:cond delay="4300"/>
                            </p:stCondLst>
                            <p:childTnLst>
                              <p:par>
                                <p:cTn id="54" presetID="2" presetClass="entr" presetSubtype="4" fill="hold" grpId="0" nodeType="afterEffect">
                                  <p:stCondLst>
                                    <p:cond delay="0"/>
                                  </p:stCondLst>
                                  <p:childTnLst>
                                    <p:set>
                                      <p:cBhvr>
                                        <p:cTn id="55" dur="1" fill="hold">
                                          <p:stCondLst>
                                            <p:cond delay="0"/>
                                          </p:stCondLst>
                                        </p:cTn>
                                        <p:tgtEl>
                                          <p:spTgt spid="38"/>
                                        </p:tgtEl>
                                        <p:attrNameLst>
                                          <p:attrName>style.visibility</p:attrName>
                                        </p:attrNameLst>
                                      </p:cBhvr>
                                      <p:to>
                                        <p:strVal val="visible"/>
                                      </p:to>
                                    </p:set>
                                    <p:anim calcmode="lin" valueType="num">
                                      <p:cBhvr additive="base">
                                        <p:cTn id="56" dur="250" fill="hold"/>
                                        <p:tgtEl>
                                          <p:spTgt spid="38"/>
                                        </p:tgtEl>
                                        <p:attrNameLst>
                                          <p:attrName>ppt_x</p:attrName>
                                        </p:attrNameLst>
                                      </p:cBhvr>
                                      <p:tavLst>
                                        <p:tav tm="0">
                                          <p:val>
                                            <p:strVal val="#ppt_x"/>
                                          </p:val>
                                        </p:tav>
                                        <p:tav tm="100000">
                                          <p:val>
                                            <p:strVal val="#ppt_x"/>
                                          </p:val>
                                        </p:tav>
                                      </p:tavLst>
                                    </p:anim>
                                    <p:anim calcmode="lin" valueType="num">
                                      <p:cBhvr additive="base">
                                        <p:cTn id="57" dur="250" fill="hold"/>
                                        <p:tgtEl>
                                          <p:spTgt spid="38"/>
                                        </p:tgtEl>
                                        <p:attrNameLst>
                                          <p:attrName>ppt_y</p:attrName>
                                        </p:attrNameLst>
                                      </p:cBhvr>
                                      <p:tavLst>
                                        <p:tav tm="0">
                                          <p:val>
                                            <p:strVal val="1+#ppt_h/2"/>
                                          </p:val>
                                        </p:tav>
                                        <p:tav tm="100000">
                                          <p:val>
                                            <p:strVal val="#ppt_y"/>
                                          </p:val>
                                        </p:tav>
                                      </p:tavLst>
                                    </p:anim>
                                  </p:childTnLst>
                                </p:cTn>
                              </p:par>
                            </p:childTnLst>
                          </p:cTn>
                        </p:par>
                        <p:par>
                          <p:cTn id="58" fill="hold">
                            <p:stCondLst>
                              <p:cond delay="4550"/>
                            </p:stCondLst>
                            <p:childTnLst>
                              <p:par>
                                <p:cTn id="59" presetID="2" presetClass="entr" presetSubtype="4" fill="hold" grpId="0" nodeType="afterEffect">
                                  <p:stCondLst>
                                    <p:cond delay="0"/>
                                  </p:stCondLst>
                                  <p:childTnLst>
                                    <p:set>
                                      <p:cBhvr>
                                        <p:cTn id="60" dur="1" fill="hold">
                                          <p:stCondLst>
                                            <p:cond delay="0"/>
                                          </p:stCondLst>
                                        </p:cTn>
                                        <p:tgtEl>
                                          <p:spTgt spid="39"/>
                                        </p:tgtEl>
                                        <p:attrNameLst>
                                          <p:attrName>style.visibility</p:attrName>
                                        </p:attrNameLst>
                                      </p:cBhvr>
                                      <p:to>
                                        <p:strVal val="visible"/>
                                      </p:to>
                                    </p:set>
                                    <p:anim calcmode="lin" valueType="num">
                                      <p:cBhvr additive="base">
                                        <p:cTn id="61" dur="250" fill="hold"/>
                                        <p:tgtEl>
                                          <p:spTgt spid="39"/>
                                        </p:tgtEl>
                                        <p:attrNameLst>
                                          <p:attrName>ppt_x</p:attrName>
                                        </p:attrNameLst>
                                      </p:cBhvr>
                                      <p:tavLst>
                                        <p:tav tm="0">
                                          <p:val>
                                            <p:strVal val="#ppt_x"/>
                                          </p:val>
                                        </p:tav>
                                        <p:tav tm="100000">
                                          <p:val>
                                            <p:strVal val="#ppt_x"/>
                                          </p:val>
                                        </p:tav>
                                      </p:tavLst>
                                    </p:anim>
                                    <p:anim calcmode="lin" valueType="num">
                                      <p:cBhvr additive="base">
                                        <p:cTn id="62" dur="250" fill="hold"/>
                                        <p:tgtEl>
                                          <p:spTgt spid="39"/>
                                        </p:tgtEl>
                                        <p:attrNameLst>
                                          <p:attrName>ppt_y</p:attrName>
                                        </p:attrNameLst>
                                      </p:cBhvr>
                                      <p:tavLst>
                                        <p:tav tm="0">
                                          <p:val>
                                            <p:strVal val="1+#ppt_h/2"/>
                                          </p:val>
                                        </p:tav>
                                        <p:tav tm="100000">
                                          <p:val>
                                            <p:strVal val="#ppt_y"/>
                                          </p:val>
                                        </p:tav>
                                      </p:tavLst>
                                    </p:anim>
                                  </p:childTnLst>
                                </p:cTn>
                              </p:par>
                            </p:childTnLst>
                          </p:cTn>
                        </p:par>
                        <p:par>
                          <p:cTn id="63" fill="hold">
                            <p:stCondLst>
                              <p:cond delay="4800"/>
                            </p:stCondLst>
                            <p:childTnLst>
                              <p:par>
                                <p:cTn id="64" presetID="2" presetClass="entr" presetSubtype="4" fill="hold" grpId="0" nodeType="afterEffect">
                                  <p:stCondLst>
                                    <p:cond delay="0"/>
                                  </p:stCondLst>
                                  <p:childTnLst>
                                    <p:set>
                                      <p:cBhvr>
                                        <p:cTn id="65" dur="1" fill="hold">
                                          <p:stCondLst>
                                            <p:cond delay="0"/>
                                          </p:stCondLst>
                                        </p:cTn>
                                        <p:tgtEl>
                                          <p:spTgt spid="40"/>
                                        </p:tgtEl>
                                        <p:attrNameLst>
                                          <p:attrName>style.visibility</p:attrName>
                                        </p:attrNameLst>
                                      </p:cBhvr>
                                      <p:to>
                                        <p:strVal val="visible"/>
                                      </p:to>
                                    </p:set>
                                    <p:anim calcmode="lin" valueType="num">
                                      <p:cBhvr additive="base">
                                        <p:cTn id="66" dur="250" fill="hold"/>
                                        <p:tgtEl>
                                          <p:spTgt spid="40"/>
                                        </p:tgtEl>
                                        <p:attrNameLst>
                                          <p:attrName>ppt_x</p:attrName>
                                        </p:attrNameLst>
                                      </p:cBhvr>
                                      <p:tavLst>
                                        <p:tav tm="0">
                                          <p:val>
                                            <p:strVal val="#ppt_x"/>
                                          </p:val>
                                        </p:tav>
                                        <p:tav tm="100000">
                                          <p:val>
                                            <p:strVal val="#ppt_x"/>
                                          </p:val>
                                        </p:tav>
                                      </p:tavLst>
                                    </p:anim>
                                    <p:anim calcmode="lin" valueType="num">
                                      <p:cBhvr additive="base">
                                        <p:cTn id="67" dur="250" fill="hold"/>
                                        <p:tgtEl>
                                          <p:spTgt spid="40"/>
                                        </p:tgtEl>
                                        <p:attrNameLst>
                                          <p:attrName>ppt_y</p:attrName>
                                        </p:attrNameLst>
                                      </p:cBhvr>
                                      <p:tavLst>
                                        <p:tav tm="0">
                                          <p:val>
                                            <p:strVal val="1+#ppt_h/2"/>
                                          </p:val>
                                        </p:tav>
                                        <p:tav tm="100000">
                                          <p:val>
                                            <p:strVal val="#ppt_y"/>
                                          </p:val>
                                        </p:tav>
                                      </p:tavLst>
                                    </p:anim>
                                  </p:childTnLst>
                                </p:cTn>
                              </p:par>
                            </p:childTnLst>
                          </p:cTn>
                        </p:par>
                        <p:par>
                          <p:cTn id="68" fill="hold">
                            <p:stCondLst>
                              <p:cond delay="5050"/>
                            </p:stCondLst>
                            <p:childTnLst>
                              <p:par>
                                <p:cTn id="69" presetID="2" presetClass="entr" presetSubtype="4" fill="hold" grpId="0" nodeType="afterEffect">
                                  <p:stCondLst>
                                    <p:cond delay="0"/>
                                  </p:stCondLst>
                                  <p:childTnLst>
                                    <p:set>
                                      <p:cBhvr>
                                        <p:cTn id="70" dur="1" fill="hold">
                                          <p:stCondLst>
                                            <p:cond delay="0"/>
                                          </p:stCondLst>
                                        </p:cTn>
                                        <p:tgtEl>
                                          <p:spTgt spid="42"/>
                                        </p:tgtEl>
                                        <p:attrNameLst>
                                          <p:attrName>style.visibility</p:attrName>
                                        </p:attrNameLst>
                                      </p:cBhvr>
                                      <p:to>
                                        <p:strVal val="visible"/>
                                      </p:to>
                                    </p:set>
                                    <p:anim calcmode="lin" valueType="num">
                                      <p:cBhvr additive="base">
                                        <p:cTn id="71" dur="250" fill="hold"/>
                                        <p:tgtEl>
                                          <p:spTgt spid="42"/>
                                        </p:tgtEl>
                                        <p:attrNameLst>
                                          <p:attrName>ppt_x</p:attrName>
                                        </p:attrNameLst>
                                      </p:cBhvr>
                                      <p:tavLst>
                                        <p:tav tm="0">
                                          <p:val>
                                            <p:strVal val="#ppt_x"/>
                                          </p:val>
                                        </p:tav>
                                        <p:tav tm="100000">
                                          <p:val>
                                            <p:strVal val="#ppt_x"/>
                                          </p:val>
                                        </p:tav>
                                      </p:tavLst>
                                    </p:anim>
                                    <p:anim calcmode="lin" valueType="num">
                                      <p:cBhvr additive="base">
                                        <p:cTn id="72" dur="250" fill="hold"/>
                                        <p:tgtEl>
                                          <p:spTgt spid="42"/>
                                        </p:tgtEl>
                                        <p:attrNameLst>
                                          <p:attrName>ppt_y</p:attrName>
                                        </p:attrNameLst>
                                      </p:cBhvr>
                                      <p:tavLst>
                                        <p:tav tm="0">
                                          <p:val>
                                            <p:strVal val="1+#ppt_h/2"/>
                                          </p:val>
                                        </p:tav>
                                        <p:tav tm="100000">
                                          <p:val>
                                            <p:strVal val="#ppt_y"/>
                                          </p:val>
                                        </p:tav>
                                      </p:tavLst>
                                    </p:anim>
                                  </p:childTnLst>
                                </p:cTn>
                              </p:par>
                            </p:childTnLst>
                          </p:cTn>
                        </p:par>
                        <p:par>
                          <p:cTn id="73" fill="hold">
                            <p:stCondLst>
                              <p:cond delay="5300"/>
                            </p:stCondLst>
                            <p:childTnLst>
                              <p:par>
                                <p:cTn id="74" presetID="2" presetClass="entr" presetSubtype="4" fill="hold" grpId="0" nodeType="afterEffect">
                                  <p:stCondLst>
                                    <p:cond delay="0"/>
                                  </p:stCondLst>
                                  <p:childTnLst>
                                    <p:set>
                                      <p:cBhvr>
                                        <p:cTn id="75" dur="1" fill="hold">
                                          <p:stCondLst>
                                            <p:cond delay="0"/>
                                          </p:stCondLst>
                                        </p:cTn>
                                        <p:tgtEl>
                                          <p:spTgt spid="43"/>
                                        </p:tgtEl>
                                        <p:attrNameLst>
                                          <p:attrName>style.visibility</p:attrName>
                                        </p:attrNameLst>
                                      </p:cBhvr>
                                      <p:to>
                                        <p:strVal val="visible"/>
                                      </p:to>
                                    </p:set>
                                    <p:anim calcmode="lin" valueType="num">
                                      <p:cBhvr additive="base">
                                        <p:cTn id="76" dur="250" fill="hold"/>
                                        <p:tgtEl>
                                          <p:spTgt spid="43"/>
                                        </p:tgtEl>
                                        <p:attrNameLst>
                                          <p:attrName>ppt_x</p:attrName>
                                        </p:attrNameLst>
                                      </p:cBhvr>
                                      <p:tavLst>
                                        <p:tav tm="0">
                                          <p:val>
                                            <p:strVal val="#ppt_x"/>
                                          </p:val>
                                        </p:tav>
                                        <p:tav tm="100000">
                                          <p:val>
                                            <p:strVal val="#ppt_x"/>
                                          </p:val>
                                        </p:tav>
                                      </p:tavLst>
                                    </p:anim>
                                    <p:anim calcmode="lin" valueType="num">
                                      <p:cBhvr additive="base">
                                        <p:cTn id="77" dur="250" fill="hold"/>
                                        <p:tgtEl>
                                          <p:spTgt spid="43"/>
                                        </p:tgtEl>
                                        <p:attrNameLst>
                                          <p:attrName>ppt_y</p:attrName>
                                        </p:attrNameLst>
                                      </p:cBhvr>
                                      <p:tavLst>
                                        <p:tav tm="0">
                                          <p:val>
                                            <p:strVal val="1+#ppt_h/2"/>
                                          </p:val>
                                        </p:tav>
                                        <p:tav tm="100000">
                                          <p:val>
                                            <p:strVal val="#ppt_y"/>
                                          </p:val>
                                        </p:tav>
                                      </p:tavLst>
                                    </p:anim>
                                  </p:childTnLst>
                                </p:cTn>
                              </p:par>
                              <p:par>
                                <p:cTn id="78" presetID="53" presetClass="entr" presetSubtype="528" fill="hold" nodeType="withEffect">
                                  <p:stCondLst>
                                    <p:cond delay="0"/>
                                  </p:stCondLst>
                                  <p:childTnLst>
                                    <p:set>
                                      <p:cBhvr>
                                        <p:cTn id="79" dur="1" fill="hold">
                                          <p:stCondLst>
                                            <p:cond delay="0"/>
                                          </p:stCondLst>
                                        </p:cTn>
                                        <p:tgtEl>
                                          <p:spTgt spid="18"/>
                                        </p:tgtEl>
                                        <p:attrNameLst>
                                          <p:attrName>style.visibility</p:attrName>
                                        </p:attrNameLst>
                                      </p:cBhvr>
                                      <p:to>
                                        <p:strVal val="visible"/>
                                      </p:to>
                                    </p:set>
                                    <p:anim calcmode="lin" valueType="num">
                                      <p:cBhvr>
                                        <p:cTn id="80" dur="500" fill="hold"/>
                                        <p:tgtEl>
                                          <p:spTgt spid="18"/>
                                        </p:tgtEl>
                                        <p:attrNameLst>
                                          <p:attrName>ppt_w</p:attrName>
                                        </p:attrNameLst>
                                      </p:cBhvr>
                                      <p:tavLst>
                                        <p:tav tm="0">
                                          <p:val>
                                            <p:fltVal val="0"/>
                                          </p:val>
                                        </p:tav>
                                        <p:tav tm="100000">
                                          <p:val>
                                            <p:strVal val="#ppt_w"/>
                                          </p:val>
                                        </p:tav>
                                      </p:tavLst>
                                    </p:anim>
                                    <p:anim calcmode="lin" valueType="num">
                                      <p:cBhvr>
                                        <p:cTn id="81" dur="500" fill="hold"/>
                                        <p:tgtEl>
                                          <p:spTgt spid="18"/>
                                        </p:tgtEl>
                                        <p:attrNameLst>
                                          <p:attrName>ppt_h</p:attrName>
                                        </p:attrNameLst>
                                      </p:cBhvr>
                                      <p:tavLst>
                                        <p:tav tm="0">
                                          <p:val>
                                            <p:fltVal val="0"/>
                                          </p:val>
                                        </p:tav>
                                        <p:tav tm="100000">
                                          <p:val>
                                            <p:strVal val="#ppt_h"/>
                                          </p:val>
                                        </p:tav>
                                      </p:tavLst>
                                    </p:anim>
                                    <p:animEffect transition="in" filter="fade">
                                      <p:cBhvr>
                                        <p:cTn id="82" dur="500"/>
                                        <p:tgtEl>
                                          <p:spTgt spid="18"/>
                                        </p:tgtEl>
                                      </p:cBhvr>
                                    </p:animEffect>
                                    <p:anim calcmode="lin" valueType="num">
                                      <p:cBhvr>
                                        <p:cTn id="83" dur="500" fill="hold"/>
                                        <p:tgtEl>
                                          <p:spTgt spid="18"/>
                                        </p:tgtEl>
                                        <p:attrNameLst>
                                          <p:attrName>ppt_x</p:attrName>
                                        </p:attrNameLst>
                                      </p:cBhvr>
                                      <p:tavLst>
                                        <p:tav tm="0">
                                          <p:val>
                                            <p:fltVal val="0.5"/>
                                          </p:val>
                                        </p:tav>
                                        <p:tav tm="100000">
                                          <p:val>
                                            <p:strVal val="#ppt_x"/>
                                          </p:val>
                                        </p:tav>
                                      </p:tavLst>
                                    </p:anim>
                                    <p:anim calcmode="lin" valueType="num">
                                      <p:cBhvr>
                                        <p:cTn id="84" dur="500" fill="hold"/>
                                        <p:tgtEl>
                                          <p:spTgt spid="18"/>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5" grpId="0"/>
      <p:bldP spid="36" grpId="0" animBg="1"/>
      <p:bldP spid="3" grpId="0" animBg="1"/>
      <p:bldP spid="8" grpId="0" animBg="1"/>
      <p:bldP spid="37" grpId="0" animBg="1"/>
      <p:bldP spid="9" grpId="0" animBg="1"/>
      <p:bldP spid="38" grpId="0" animBg="1"/>
      <p:bldP spid="39" grpId="0"/>
      <p:bldP spid="40" grpId="0" animBg="1"/>
      <p:bldP spid="42" grpId="0" animBg="1"/>
      <p:bldP spid="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矩形 3"/>
          <p:cNvSpPr/>
          <p:nvPr/>
        </p:nvSpPr>
        <p:spPr>
          <a:xfrm>
            <a:off x="0" y="862682"/>
            <a:ext cx="9107488" cy="7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a:p>
        </p:txBody>
      </p:sp>
      <p:sp>
        <p:nvSpPr>
          <p:cNvPr id="1048587" name="矩形 4"/>
          <p:cNvSpPr/>
          <p:nvPr/>
        </p:nvSpPr>
        <p:spPr>
          <a:xfrm>
            <a:off x="6659563" y="862682"/>
            <a:ext cx="2484437" cy="46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a:p>
        </p:txBody>
      </p:sp>
      <p:sp>
        <p:nvSpPr>
          <p:cNvPr id="1048588" name="Freeform 40" descr="© INSCALE GmbH, 26.05.2010 http://www.presentationload.com/"/>
          <p:cNvSpPr/>
          <p:nvPr/>
        </p:nvSpPr>
        <p:spPr bwMode="gray">
          <a:xfrm>
            <a:off x="4325035" y="1062261"/>
            <a:ext cx="4471987" cy="506412"/>
          </a:xfrm>
          <a:custGeom>
            <a:avLst/>
            <a:gdLst/>
            <a:ahLst/>
            <a:cxnLst>
              <a:cxn ang="0">
                <a:pos x="1384" y="114"/>
              </a:cxn>
              <a:cxn ang="0">
                <a:pos x="1362" y="114"/>
              </a:cxn>
              <a:cxn ang="0">
                <a:pos x="1339" y="91"/>
              </a:cxn>
              <a:cxn ang="0">
                <a:pos x="1339" y="23"/>
              </a:cxn>
              <a:cxn ang="0">
                <a:pos x="1316" y="0"/>
              </a:cxn>
              <a:cxn ang="0">
                <a:pos x="91" y="0"/>
              </a:cxn>
              <a:cxn ang="0">
                <a:pos x="69" y="23"/>
              </a:cxn>
              <a:cxn ang="0">
                <a:pos x="69" y="91"/>
              </a:cxn>
              <a:cxn ang="0">
                <a:pos x="46"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2" y="114"/>
                  <a:pt x="1362" y="114"/>
                  <a:pt x="1362" y="114"/>
                </a:cubicBezTo>
                <a:cubicBezTo>
                  <a:pt x="1349" y="114"/>
                  <a:pt x="1339" y="104"/>
                  <a:pt x="1339" y="91"/>
                </a:cubicBezTo>
                <a:cubicBezTo>
                  <a:pt x="1339" y="23"/>
                  <a:pt x="1339" y="23"/>
                  <a:pt x="1339" y="23"/>
                </a:cubicBezTo>
                <a:cubicBezTo>
                  <a:pt x="1339" y="11"/>
                  <a:pt x="1329" y="0"/>
                  <a:pt x="1316" y="0"/>
                </a:cubicBezTo>
                <a:cubicBezTo>
                  <a:pt x="91" y="0"/>
                  <a:pt x="91" y="0"/>
                  <a:pt x="91" y="0"/>
                </a:cubicBezTo>
                <a:cubicBezTo>
                  <a:pt x="79" y="0"/>
                  <a:pt x="69" y="11"/>
                  <a:pt x="69" y="23"/>
                </a:cubicBezTo>
                <a:cubicBezTo>
                  <a:pt x="69" y="91"/>
                  <a:pt x="69" y="91"/>
                  <a:pt x="69" y="91"/>
                </a:cubicBezTo>
                <a:cubicBezTo>
                  <a:pt x="69" y="104"/>
                  <a:pt x="58" y="114"/>
                  <a:pt x="46" y="114"/>
                </a:cubicBezTo>
                <a:cubicBezTo>
                  <a:pt x="23" y="114"/>
                  <a:pt x="23" y="114"/>
                  <a:pt x="23" y="114"/>
                </a:cubicBezTo>
                <a:cubicBezTo>
                  <a:pt x="11" y="114"/>
                  <a:pt x="0" y="124"/>
                  <a:pt x="0" y="137"/>
                </a:cubicBezTo>
                <a:cubicBezTo>
                  <a:pt x="0" y="159"/>
                  <a:pt x="0" y="159"/>
                  <a:pt x="0" y="159"/>
                </a:cubicBezTo>
                <a:cubicBezTo>
                  <a:pt x="1407" y="159"/>
                  <a:pt x="1407" y="159"/>
                  <a:pt x="1407" y="159"/>
                </a:cubicBezTo>
                <a:cubicBezTo>
                  <a:pt x="1407" y="137"/>
                  <a:pt x="1407" y="137"/>
                  <a:pt x="1407" y="137"/>
                </a:cubicBezTo>
                <a:cubicBezTo>
                  <a:pt x="1407" y="124"/>
                  <a:pt x="1397" y="114"/>
                  <a:pt x="1384" y="114"/>
                </a:cubicBezTo>
                <a:close/>
              </a:path>
            </a:pathLst>
          </a:custGeom>
          <a:gradFill rotWithShape="1">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048589" name="Freeform 39" descr="© INSCALE GmbH, 26.05.2010 http://www.presentationload.com/"/>
          <p:cNvSpPr/>
          <p:nvPr/>
        </p:nvSpPr>
        <p:spPr bwMode="gray">
          <a:xfrm>
            <a:off x="340628" y="1062261"/>
            <a:ext cx="4471988" cy="506412"/>
          </a:xfrm>
          <a:custGeom>
            <a:avLst/>
            <a:gdLst/>
            <a:ahLst/>
            <a:cxnLst>
              <a:cxn ang="0">
                <a:pos x="1384" y="114"/>
              </a:cxn>
              <a:cxn ang="0">
                <a:pos x="1361" y="114"/>
              </a:cxn>
              <a:cxn ang="0">
                <a:pos x="1339" y="91"/>
              </a:cxn>
              <a:cxn ang="0">
                <a:pos x="1339" y="23"/>
              </a:cxn>
              <a:cxn ang="0">
                <a:pos x="1316" y="0"/>
              </a:cxn>
              <a:cxn ang="0">
                <a:pos x="91" y="0"/>
              </a:cxn>
              <a:cxn ang="0">
                <a:pos x="68" y="23"/>
              </a:cxn>
              <a:cxn ang="0">
                <a:pos x="68" y="91"/>
              </a:cxn>
              <a:cxn ang="0">
                <a:pos x="45"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1" y="114"/>
                  <a:pt x="1361" y="114"/>
                  <a:pt x="1361" y="114"/>
                </a:cubicBezTo>
                <a:cubicBezTo>
                  <a:pt x="1349" y="114"/>
                  <a:pt x="1339" y="104"/>
                  <a:pt x="1339" y="91"/>
                </a:cubicBezTo>
                <a:cubicBezTo>
                  <a:pt x="1339" y="23"/>
                  <a:pt x="1339" y="23"/>
                  <a:pt x="1339" y="23"/>
                </a:cubicBezTo>
                <a:cubicBezTo>
                  <a:pt x="1339" y="11"/>
                  <a:pt x="1328" y="0"/>
                  <a:pt x="1316" y="0"/>
                </a:cubicBezTo>
                <a:cubicBezTo>
                  <a:pt x="91" y="0"/>
                  <a:pt x="91" y="0"/>
                  <a:pt x="91" y="0"/>
                </a:cubicBezTo>
                <a:cubicBezTo>
                  <a:pt x="78" y="0"/>
                  <a:pt x="68" y="11"/>
                  <a:pt x="68" y="23"/>
                </a:cubicBezTo>
                <a:cubicBezTo>
                  <a:pt x="68" y="91"/>
                  <a:pt x="68" y="91"/>
                  <a:pt x="68" y="91"/>
                </a:cubicBezTo>
                <a:cubicBezTo>
                  <a:pt x="68" y="104"/>
                  <a:pt x="58" y="114"/>
                  <a:pt x="45" y="114"/>
                </a:cubicBezTo>
                <a:cubicBezTo>
                  <a:pt x="23" y="114"/>
                  <a:pt x="23" y="114"/>
                  <a:pt x="23" y="114"/>
                </a:cubicBezTo>
                <a:cubicBezTo>
                  <a:pt x="10" y="114"/>
                  <a:pt x="0" y="124"/>
                  <a:pt x="0" y="137"/>
                </a:cubicBezTo>
                <a:cubicBezTo>
                  <a:pt x="0" y="159"/>
                  <a:pt x="0" y="159"/>
                  <a:pt x="0" y="159"/>
                </a:cubicBezTo>
                <a:cubicBezTo>
                  <a:pt x="1407" y="159"/>
                  <a:pt x="1407" y="159"/>
                  <a:pt x="1407" y="159"/>
                </a:cubicBezTo>
                <a:cubicBezTo>
                  <a:pt x="1407" y="137"/>
                  <a:pt x="1407" y="137"/>
                  <a:pt x="1407" y="137"/>
                </a:cubicBezTo>
                <a:cubicBezTo>
                  <a:pt x="1407" y="124"/>
                  <a:pt x="1396" y="114"/>
                  <a:pt x="1384" y="114"/>
                </a:cubicBezTo>
                <a:close/>
              </a:path>
            </a:pathLst>
          </a:custGeom>
          <a:gradFill rotWithShape="1">
            <a:gsLst>
              <a:gs pos="0">
                <a:srgbClr val="126AA0">
                  <a:gamma/>
                  <a:tint val="60784"/>
                  <a:invGamma/>
                </a:srgbClr>
              </a:gs>
              <a:gs pos="64000">
                <a:srgbClr val="126AA0"/>
              </a:gs>
            </a:gsLst>
            <a:lin ang="5400000" scaled="1"/>
          </a:gradFill>
          <a:ln w="12700" cmpd="sng">
            <a:noFill/>
            <a:rou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048590" name="AutoShape 42" descr="© INSCALE GmbH, 26.05.2010 http://www.presentationload.com/"/>
          <p:cNvSpPr>
            <a:spLocks noChangeArrowheads="1"/>
          </p:cNvSpPr>
          <p:nvPr/>
        </p:nvSpPr>
        <p:spPr bwMode="gray">
          <a:xfrm>
            <a:off x="323850" y="1419447"/>
            <a:ext cx="8496300" cy="5105897"/>
          </a:xfrm>
          <a:prstGeom prst="roundRect">
            <a:avLst>
              <a:gd name="adj" fmla="val 1838"/>
            </a:avLst>
          </a:prstGeom>
          <a:gradFill rotWithShape="1">
            <a:gsLst>
              <a:gs pos="0">
                <a:srgbClr val="126AA0"/>
              </a:gs>
              <a:gs pos="100000">
                <a:srgbClr val="126AA0">
                  <a:gamma/>
                  <a:tint val="18039"/>
                  <a:invGamma/>
                </a:srgbClr>
              </a:gs>
            </a:gsLst>
            <a:lin ang="5400000" scaled="1"/>
          </a:gradFill>
          <a:ln w="9525">
            <a:noFill/>
            <a:round/>
          </a:ln>
        </p:spPr>
        <p:txBody>
          <a:bodyPr/>
          <a:lstStyle/>
          <a:p>
            <a:endParaRPr lang="de-DE">
              <a:solidFill>
                <a:srgbClr val="000000"/>
              </a:solidFill>
              <a:ea typeface="+mn-ea"/>
            </a:endParaRPr>
          </a:p>
        </p:txBody>
      </p:sp>
      <p:sp>
        <p:nvSpPr>
          <p:cNvPr id="1048591" name="Text Box 44" descr="© INSCALE GmbH, 26.05.2010 http://www.presentationload.com/"/>
          <p:cNvSpPr txBox="1">
            <a:spLocks noChangeArrowheads="1"/>
          </p:cNvSpPr>
          <p:nvPr/>
        </p:nvSpPr>
        <p:spPr bwMode="gray">
          <a:xfrm>
            <a:off x="573088" y="1133723"/>
            <a:ext cx="3944937" cy="366713"/>
          </a:xfrm>
          <a:prstGeom prst="rect">
            <a:avLst/>
          </a:prstGeom>
          <a:noFill/>
          <a:ln w="9525">
            <a:noFill/>
            <a:miter lim="800000"/>
          </a:ln>
          <a:effectLst/>
        </p:spPr>
        <p:txBody>
          <a:bodyPr anchor="ctr"/>
          <a:lstStyle/>
          <a:p>
            <a:pPr algn="ctr">
              <a:spcBef>
                <a:spcPct val="50000"/>
              </a:spcBef>
            </a:pPr>
            <a:endParaRPr lang="de-DE" b="1" dirty="0">
              <a:solidFill>
                <a:srgbClr val="FFFFFF"/>
              </a:solidFill>
              <a:latin typeface="+mn-ea"/>
              <a:ea typeface="+mn-ea"/>
            </a:endParaRPr>
          </a:p>
        </p:txBody>
      </p:sp>
      <p:sp>
        <p:nvSpPr>
          <p:cNvPr id="1048592" name="Text Box 48" descr="© INSCALE GmbH, 26.05.2010 http://www.presentationload.com/"/>
          <p:cNvSpPr txBox="1">
            <a:spLocks noChangeArrowheads="1"/>
          </p:cNvSpPr>
          <p:nvPr/>
        </p:nvSpPr>
        <p:spPr bwMode="gray">
          <a:xfrm>
            <a:off x="4613275" y="1052736"/>
            <a:ext cx="3938588" cy="366712"/>
          </a:xfrm>
          <a:prstGeom prst="rect">
            <a:avLst/>
          </a:prstGeom>
          <a:noFill/>
          <a:ln w="9525">
            <a:noFill/>
            <a:miter lim="800000"/>
          </a:ln>
          <a:effectLst/>
        </p:spPr>
        <p:txBody>
          <a:bodyPr anchor="ctr"/>
          <a:lstStyle/>
          <a:p>
            <a:pPr algn="ctr">
              <a:spcBef>
                <a:spcPct val="50000"/>
              </a:spcBef>
            </a:pPr>
            <a:endParaRPr lang="de-DE" sz="1600" dirty="0">
              <a:solidFill>
                <a:srgbClr val="000000"/>
              </a:solidFill>
              <a:ea typeface="+mn-ea"/>
            </a:endParaRPr>
          </a:p>
        </p:txBody>
      </p:sp>
      <p:sp>
        <p:nvSpPr>
          <p:cNvPr id="1048593" name="Rectangle 49" descr="© INSCALE GmbH, 26.05.2010 http://www.presentationload.com/"/>
          <p:cNvSpPr>
            <a:spLocks noChangeArrowheads="1"/>
          </p:cNvSpPr>
          <p:nvPr/>
        </p:nvSpPr>
        <p:spPr bwMode="gray">
          <a:xfrm>
            <a:off x="708160" y="1844824"/>
            <a:ext cx="8208912" cy="4522254"/>
          </a:xfrm>
          <a:prstGeom prst="rect">
            <a:avLst/>
          </a:prstGeom>
          <a:gradFill rotWithShape="1">
            <a:gsLst>
              <a:gs pos="0">
                <a:srgbClr val="FFFFFF"/>
              </a:gs>
              <a:gs pos="100000">
                <a:srgbClr val="DDDDDD"/>
              </a:gs>
            </a:gsLst>
            <a:lin ang="5400000" scaled="1"/>
          </a:gradFill>
          <a:ln w="12700" algn="ctr">
            <a:solidFill>
              <a:srgbClr val="C0C0C0"/>
            </a:solidFill>
            <a:miter lim="800000"/>
          </a:ln>
          <a:effectLst>
            <a:outerShdw blurRad="127000" dist="38100" dir="2700000" algn="tl" rotWithShape="0">
              <a:prstClr val="black">
                <a:alpha val="40000"/>
              </a:prstClr>
            </a:outerShdw>
          </a:effectLst>
        </p:spPr>
        <p:txBody>
          <a:bodyPr lIns="288000" tIns="0" rIns="0" bIns="0" anchor="ctr"/>
          <a:lstStyle/>
          <a:p>
            <a:pPr defTabSz="802005" eaLnBrk="0" hangingPunct="0">
              <a:lnSpc>
                <a:spcPct val="150000"/>
              </a:lnSpc>
            </a:pPr>
            <a:endParaRPr lang="zh-CN" altLang="en-US" b="1" dirty="0">
              <a:solidFill>
                <a:srgbClr val="262626"/>
              </a:solidFill>
              <a:latin typeface="微软雅黑" panose="020B0503020204020204" pitchFamily="34" charset="-122"/>
              <a:ea typeface="微软雅黑" panose="020B0503020204020204" pitchFamily="34" charset="-122"/>
            </a:endParaRPr>
          </a:p>
        </p:txBody>
      </p:sp>
      <p:sp>
        <p:nvSpPr>
          <p:cNvPr id="1048594" name="标题 1"/>
          <p:cNvSpPr>
            <a:spLocks noGrp="1"/>
          </p:cNvSpPr>
          <p:nvPr>
            <p:ph type="title"/>
          </p:nvPr>
        </p:nvSpPr>
        <p:spPr>
          <a:xfrm>
            <a:off x="668410" y="1071786"/>
            <a:ext cx="3816424" cy="641350"/>
          </a:xfrm>
        </p:spPr>
        <p:txBody>
          <a:bodyPr rtlCol="0">
            <a:noAutofit/>
          </a:bodyPr>
          <a:lstStyle/>
          <a:p>
            <a:pPr algn="l" fontAlgn="auto">
              <a:spcAft>
                <a:spcPts val="0"/>
              </a:spcAft>
            </a:pPr>
            <a:r>
              <a:rPr lang="zh-CN" altLang="en-US" sz="2000" b="1" dirty="0">
                <a:solidFill>
                  <a:schemeClr val="tx1">
                    <a:lumMod val="85000"/>
                    <a:lumOff val="15000"/>
                  </a:schemeClr>
                </a:solidFill>
              </a:rPr>
              <a:t>     </a:t>
            </a:r>
            <a:endParaRPr lang="zh-CN" altLang="en-US" sz="2000" b="1" dirty="0">
              <a:solidFill>
                <a:schemeClr val="bg1"/>
              </a:solidFill>
            </a:endParaRPr>
          </a:p>
        </p:txBody>
      </p:sp>
      <p:sp>
        <p:nvSpPr>
          <p:cNvPr id="1048595" name="标题 1"/>
          <p:cNvSpPr txBox="1"/>
          <p:nvPr/>
        </p:nvSpPr>
        <p:spPr bwMode="auto">
          <a:xfrm>
            <a:off x="107504" y="267370"/>
            <a:ext cx="3816424" cy="641350"/>
          </a:xfrm>
          <a:prstGeom prst="rect">
            <a:avLst/>
          </a:prstGeom>
          <a:noFill/>
          <a:ln>
            <a:noFill/>
          </a:ln>
        </p:spPr>
        <p:txBody>
          <a:bodyPr vert="horz" wrap="square" lIns="91440" tIns="45720" rIns="91440" bIns="45720" numCol="1" rtlCol="0" anchor="ctr" anchorCtr="0" compatLnSpc="1">
            <a:no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2pPr>
            <a:lvl3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3pPr>
            <a:lvl4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4pPr>
            <a:lvl5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9pPr>
          </a:lstStyle>
          <a:p>
            <a:pPr algn="l" fontAlgn="auto">
              <a:spcAft>
                <a:spcPts val="0"/>
              </a:spcAft>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二、跑的技术分析</a:t>
            </a:r>
          </a:p>
        </p:txBody>
      </p:sp>
      <p:pic>
        <p:nvPicPr>
          <p:cNvPr id="12" name="Picture 54" descr="D:\群体工作\体育俱乐部大联盟\2014年体育俱乐部新VI设计\体育联盟形象设计JPG\透明图\吉祥物.png"/>
          <p:cNvPicPr preferRelativeResize="0">
            <a:picLocks noChangeArrowheads="1"/>
          </p:cNvPicPr>
          <p:nvPr/>
        </p:nvPicPr>
        <p:blipFill rotWithShape="1">
          <a:blip r:embed="rId2" cstate="print"/>
          <a:srcRect l="-1" r="10576"/>
          <a:stretch>
            <a:fillRect/>
          </a:stretch>
        </p:blipFill>
        <p:spPr bwMode="auto">
          <a:xfrm>
            <a:off x="7539813" y="4653136"/>
            <a:ext cx="1728192" cy="2388792"/>
          </a:xfrm>
          <a:prstGeom prst="rect">
            <a:avLst/>
          </a:prstGeom>
          <a:ln>
            <a:noFill/>
          </a:ln>
          <a:effectLst>
            <a:outerShdw blurRad="292100" dist="139700" dir="2700000" algn="tl" rotWithShape="0">
              <a:srgbClr val="333333">
                <a:alpha val="65000"/>
              </a:srgbClr>
            </a:outerShdw>
          </a:effectLst>
        </p:spPr>
      </p:pic>
      <p:sp>
        <p:nvSpPr>
          <p:cNvPr id="2" name="TextBox 1"/>
          <p:cNvSpPr txBox="1"/>
          <p:nvPr/>
        </p:nvSpPr>
        <p:spPr>
          <a:xfrm>
            <a:off x="728200" y="3972395"/>
            <a:ext cx="8067934" cy="2816156"/>
          </a:xfrm>
          <a:prstGeom prst="rect">
            <a:avLst/>
          </a:prstGeom>
          <a:noFill/>
        </p:spPr>
        <p:txBody>
          <a:bodyPr wrap="square" rtlCol="0">
            <a:spAutoFit/>
          </a:bodyPr>
          <a:lstStyle/>
          <a:p>
            <a:pPr>
              <a:lnSpc>
                <a:spcPct val="150000"/>
              </a:lnSpc>
            </a:pPr>
            <a:r>
              <a:rPr lang="zh-CN" altLang="en-US" sz="2800" b="1" dirty="0">
                <a:solidFill>
                  <a:srgbClr val="FF0000"/>
                </a:solidFill>
                <a:latin typeface="微软雅黑" pitchFamily="34" charset="-122"/>
                <a:ea typeface="微软雅黑" pitchFamily="34" charset="-122"/>
              </a:rPr>
              <a:t>起跑</a:t>
            </a:r>
            <a:r>
              <a:rPr lang="zh-CN" altLang="en-US" dirty="0">
                <a:latin typeface="微软雅黑" pitchFamily="34" charset="-122"/>
                <a:ea typeface="微软雅黑" pitchFamily="34" charset="-122"/>
              </a:rPr>
              <a:t>：站立式起跑、蹲踞式起跑两种，这里主要讲述非比赛状态下采用的站立式起跑（如图所示）。</a:t>
            </a:r>
            <a:endParaRPr lang="en-US" altLang="zh-CN" dirty="0">
              <a:latin typeface="微软雅黑" pitchFamily="34" charset="-122"/>
              <a:ea typeface="微软雅黑" pitchFamily="34" charset="-122"/>
            </a:endParaRPr>
          </a:p>
          <a:p>
            <a:pPr>
              <a:lnSpc>
                <a:spcPct val="150000"/>
              </a:lnSpc>
            </a:pPr>
            <a:r>
              <a:rPr lang="zh-CN" altLang="en-US" b="1" dirty="0">
                <a:latin typeface="微软雅黑" pitchFamily="34" charset="-122"/>
                <a:ea typeface="微软雅黑" pitchFamily="34" charset="-122"/>
              </a:rPr>
              <a:t>关键点</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、屈膝俯身降低重心，人体重心投影点在前支撑脚上或前面。</a:t>
            </a:r>
            <a:endParaRPr lang="en-US" altLang="zh-CN" dirty="0">
              <a:latin typeface="微软雅黑" pitchFamily="34" charset="-122"/>
              <a:ea typeface="微软雅黑" pitchFamily="34" charset="-122"/>
            </a:endParaRPr>
          </a:p>
          <a:p>
            <a:pPr>
              <a:lnSpc>
                <a:spcPct val="150000"/>
              </a:lnSpc>
            </a:pP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、双臂根据脚站立位置异侧置于身体两侧，后置手臂屈肘</a:t>
            </a:r>
            <a:endParaRPr lang="en-US" altLang="zh-CN" dirty="0">
              <a:latin typeface="微软雅黑" pitchFamily="34" charset="-122"/>
              <a:ea typeface="微软雅黑" pitchFamily="34" charset="-122"/>
            </a:endParaRPr>
          </a:p>
          <a:p>
            <a:pPr>
              <a:lnSpc>
                <a:spcPct val="150000"/>
              </a:lnSpc>
            </a:pPr>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、听到发令后，双脚积极蹬地、后臂前摆。</a:t>
            </a:r>
            <a:endParaRPr lang="en-US" altLang="zh-CN" dirty="0">
              <a:latin typeface="微软雅黑" pitchFamily="34" charset="-122"/>
              <a:ea typeface="微软雅黑" pitchFamily="34" charset="-122"/>
            </a:endParaRPr>
          </a:p>
          <a:p>
            <a:pPr>
              <a:lnSpc>
                <a:spcPct val="150000"/>
              </a:lnSpc>
            </a:pPr>
            <a:r>
              <a:rPr lang="en-US" altLang="zh-CN" dirty="0">
                <a:latin typeface="微软雅黑" pitchFamily="34" charset="-122"/>
                <a:ea typeface="微软雅黑" pitchFamily="34" charset="-122"/>
              </a:rPr>
              <a:t>         </a:t>
            </a:r>
            <a:endParaRPr lang="zh-CN" altLang="en-US" dirty="0">
              <a:latin typeface="微软雅黑" pitchFamily="34" charset="-122"/>
              <a:ea typeface="微软雅黑" pitchFamily="34"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1871634"/>
            <a:ext cx="6552406" cy="2118611"/>
          </a:xfrm>
          <a:prstGeom prst="rect">
            <a:avLst/>
          </a:prstGeom>
        </p:spPr>
      </p:pic>
    </p:spTree>
    <p:extLst>
      <p:ext uri="{BB962C8B-B14F-4D97-AF65-F5344CB8AC3E}">
        <p14:creationId xmlns:p14="http://schemas.microsoft.com/office/powerpoint/2010/main" val="71000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048593"/>
                                        </p:tgtEl>
                                        <p:attrNameLst>
                                          <p:attrName>style.visibility</p:attrName>
                                        </p:attrNameLst>
                                      </p:cBhvr>
                                      <p:to>
                                        <p:strVal val="visible"/>
                                      </p:to>
                                    </p:set>
                                    <p:animEffect transition="in" filter="box(in)">
                                      <p:cBhvr>
                                        <p:cTn id="7" dur="500"/>
                                        <p:tgtEl>
                                          <p:spTgt spid="1048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3"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矩形 3"/>
          <p:cNvSpPr/>
          <p:nvPr/>
        </p:nvSpPr>
        <p:spPr>
          <a:xfrm>
            <a:off x="0" y="862682"/>
            <a:ext cx="9107488" cy="7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a:p>
        </p:txBody>
      </p:sp>
      <p:sp>
        <p:nvSpPr>
          <p:cNvPr id="1048587" name="矩形 4"/>
          <p:cNvSpPr/>
          <p:nvPr/>
        </p:nvSpPr>
        <p:spPr>
          <a:xfrm>
            <a:off x="6659563" y="862682"/>
            <a:ext cx="2484437" cy="46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a:p>
        </p:txBody>
      </p:sp>
      <p:sp>
        <p:nvSpPr>
          <p:cNvPr id="1048588" name="Freeform 40" descr="© INSCALE GmbH, 26.05.2010 http://www.presentationload.com/"/>
          <p:cNvSpPr/>
          <p:nvPr/>
        </p:nvSpPr>
        <p:spPr bwMode="gray">
          <a:xfrm>
            <a:off x="4325035" y="1062261"/>
            <a:ext cx="4471987" cy="506412"/>
          </a:xfrm>
          <a:custGeom>
            <a:avLst/>
            <a:gdLst/>
            <a:ahLst/>
            <a:cxnLst>
              <a:cxn ang="0">
                <a:pos x="1384" y="114"/>
              </a:cxn>
              <a:cxn ang="0">
                <a:pos x="1362" y="114"/>
              </a:cxn>
              <a:cxn ang="0">
                <a:pos x="1339" y="91"/>
              </a:cxn>
              <a:cxn ang="0">
                <a:pos x="1339" y="23"/>
              </a:cxn>
              <a:cxn ang="0">
                <a:pos x="1316" y="0"/>
              </a:cxn>
              <a:cxn ang="0">
                <a:pos x="91" y="0"/>
              </a:cxn>
              <a:cxn ang="0">
                <a:pos x="69" y="23"/>
              </a:cxn>
              <a:cxn ang="0">
                <a:pos x="69" y="91"/>
              </a:cxn>
              <a:cxn ang="0">
                <a:pos x="46"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2" y="114"/>
                  <a:pt x="1362" y="114"/>
                  <a:pt x="1362" y="114"/>
                </a:cubicBezTo>
                <a:cubicBezTo>
                  <a:pt x="1349" y="114"/>
                  <a:pt x="1339" y="104"/>
                  <a:pt x="1339" y="91"/>
                </a:cubicBezTo>
                <a:cubicBezTo>
                  <a:pt x="1339" y="23"/>
                  <a:pt x="1339" y="23"/>
                  <a:pt x="1339" y="23"/>
                </a:cubicBezTo>
                <a:cubicBezTo>
                  <a:pt x="1339" y="11"/>
                  <a:pt x="1329" y="0"/>
                  <a:pt x="1316" y="0"/>
                </a:cubicBezTo>
                <a:cubicBezTo>
                  <a:pt x="91" y="0"/>
                  <a:pt x="91" y="0"/>
                  <a:pt x="91" y="0"/>
                </a:cubicBezTo>
                <a:cubicBezTo>
                  <a:pt x="79" y="0"/>
                  <a:pt x="69" y="11"/>
                  <a:pt x="69" y="23"/>
                </a:cubicBezTo>
                <a:cubicBezTo>
                  <a:pt x="69" y="91"/>
                  <a:pt x="69" y="91"/>
                  <a:pt x="69" y="91"/>
                </a:cubicBezTo>
                <a:cubicBezTo>
                  <a:pt x="69" y="104"/>
                  <a:pt x="58" y="114"/>
                  <a:pt x="46" y="114"/>
                </a:cubicBezTo>
                <a:cubicBezTo>
                  <a:pt x="23" y="114"/>
                  <a:pt x="23" y="114"/>
                  <a:pt x="23" y="114"/>
                </a:cubicBezTo>
                <a:cubicBezTo>
                  <a:pt x="11" y="114"/>
                  <a:pt x="0" y="124"/>
                  <a:pt x="0" y="137"/>
                </a:cubicBezTo>
                <a:cubicBezTo>
                  <a:pt x="0" y="159"/>
                  <a:pt x="0" y="159"/>
                  <a:pt x="0" y="159"/>
                </a:cubicBezTo>
                <a:cubicBezTo>
                  <a:pt x="1407" y="159"/>
                  <a:pt x="1407" y="159"/>
                  <a:pt x="1407" y="159"/>
                </a:cubicBezTo>
                <a:cubicBezTo>
                  <a:pt x="1407" y="137"/>
                  <a:pt x="1407" y="137"/>
                  <a:pt x="1407" y="137"/>
                </a:cubicBezTo>
                <a:cubicBezTo>
                  <a:pt x="1407" y="124"/>
                  <a:pt x="1397" y="114"/>
                  <a:pt x="1384" y="114"/>
                </a:cubicBezTo>
                <a:close/>
              </a:path>
            </a:pathLst>
          </a:custGeom>
          <a:gradFill rotWithShape="1">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048589" name="Freeform 39" descr="© INSCALE GmbH, 26.05.2010 http://www.presentationload.com/"/>
          <p:cNvSpPr/>
          <p:nvPr/>
        </p:nvSpPr>
        <p:spPr bwMode="gray">
          <a:xfrm>
            <a:off x="340628" y="1062261"/>
            <a:ext cx="4471988" cy="506412"/>
          </a:xfrm>
          <a:custGeom>
            <a:avLst/>
            <a:gdLst/>
            <a:ahLst/>
            <a:cxnLst>
              <a:cxn ang="0">
                <a:pos x="1384" y="114"/>
              </a:cxn>
              <a:cxn ang="0">
                <a:pos x="1361" y="114"/>
              </a:cxn>
              <a:cxn ang="0">
                <a:pos x="1339" y="91"/>
              </a:cxn>
              <a:cxn ang="0">
                <a:pos x="1339" y="23"/>
              </a:cxn>
              <a:cxn ang="0">
                <a:pos x="1316" y="0"/>
              </a:cxn>
              <a:cxn ang="0">
                <a:pos x="91" y="0"/>
              </a:cxn>
              <a:cxn ang="0">
                <a:pos x="68" y="23"/>
              </a:cxn>
              <a:cxn ang="0">
                <a:pos x="68" y="91"/>
              </a:cxn>
              <a:cxn ang="0">
                <a:pos x="45"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1" y="114"/>
                  <a:pt x="1361" y="114"/>
                  <a:pt x="1361" y="114"/>
                </a:cubicBezTo>
                <a:cubicBezTo>
                  <a:pt x="1349" y="114"/>
                  <a:pt x="1339" y="104"/>
                  <a:pt x="1339" y="91"/>
                </a:cubicBezTo>
                <a:cubicBezTo>
                  <a:pt x="1339" y="23"/>
                  <a:pt x="1339" y="23"/>
                  <a:pt x="1339" y="23"/>
                </a:cubicBezTo>
                <a:cubicBezTo>
                  <a:pt x="1339" y="11"/>
                  <a:pt x="1328" y="0"/>
                  <a:pt x="1316" y="0"/>
                </a:cubicBezTo>
                <a:cubicBezTo>
                  <a:pt x="91" y="0"/>
                  <a:pt x="91" y="0"/>
                  <a:pt x="91" y="0"/>
                </a:cubicBezTo>
                <a:cubicBezTo>
                  <a:pt x="78" y="0"/>
                  <a:pt x="68" y="11"/>
                  <a:pt x="68" y="23"/>
                </a:cubicBezTo>
                <a:cubicBezTo>
                  <a:pt x="68" y="91"/>
                  <a:pt x="68" y="91"/>
                  <a:pt x="68" y="91"/>
                </a:cubicBezTo>
                <a:cubicBezTo>
                  <a:pt x="68" y="104"/>
                  <a:pt x="58" y="114"/>
                  <a:pt x="45" y="114"/>
                </a:cubicBezTo>
                <a:cubicBezTo>
                  <a:pt x="23" y="114"/>
                  <a:pt x="23" y="114"/>
                  <a:pt x="23" y="114"/>
                </a:cubicBezTo>
                <a:cubicBezTo>
                  <a:pt x="10" y="114"/>
                  <a:pt x="0" y="124"/>
                  <a:pt x="0" y="137"/>
                </a:cubicBezTo>
                <a:cubicBezTo>
                  <a:pt x="0" y="159"/>
                  <a:pt x="0" y="159"/>
                  <a:pt x="0" y="159"/>
                </a:cubicBezTo>
                <a:cubicBezTo>
                  <a:pt x="1407" y="159"/>
                  <a:pt x="1407" y="159"/>
                  <a:pt x="1407" y="159"/>
                </a:cubicBezTo>
                <a:cubicBezTo>
                  <a:pt x="1407" y="137"/>
                  <a:pt x="1407" y="137"/>
                  <a:pt x="1407" y="137"/>
                </a:cubicBezTo>
                <a:cubicBezTo>
                  <a:pt x="1407" y="124"/>
                  <a:pt x="1396" y="114"/>
                  <a:pt x="1384" y="114"/>
                </a:cubicBezTo>
                <a:close/>
              </a:path>
            </a:pathLst>
          </a:custGeom>
          <a:gradFill rotWithShape="1">
            <a:gsLst>
              <a:gs pos="0">
                <a:srgbClr val="126AA0">
                  <a:gamma/>
                  <a:tint val="60784"/>
                  <a:invGamma/>
                </a:srgbClr>
              </a:gs>
              <a:gs pos="64000">
                <a:srgbClr val="126AA0"/>
              </a:gs>
            </a:gsLst>
            <a:lin ang="5400000" scaled="1"/>
          </a:gradFill>
          <a:ln w="12700" cmpd="sng">
            <a:noFill/>
            <a:rou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048590" name="AutoShape 42" descr="© INSCALE GmbH, 26.05.2010 http://www.presentationload.com/"/>
          <p:cNvSpPr>
            <a:spLocks noChangeArrowheads="1"/>
          </p:cNvSpPr>
          <p:nvPr/>
        </p:nvSpPr>
        <p:spPr bwMode="gray">
          <a:xfrm>
            <a:off x="323850" y="1419447"/>
            <a:ext cx="8496300" cy="5105897"/>
          </a:xfrm>
          <a:prstGeom prst="roundRect">
            <a:avLst>
              <a:gd name="adj" fmla="val 1838"/>
            </a:avLst>
          </a:prstGeom>
          <a:gradFill rotWithShape="1">
            <a:gsLst>
              <a:gs pos="0">
                <a:srgbClr val="126AA0"/>
              </a:gs>
              <a:gs pos="100000">
                <a:srgbClr val="126AA0">
                  <a:gamma/>
                  <a:tint val="18039"/>
                  <a:invGamma/>
                </a:srgbClr>
              </a:gs>
            </a:gsLst>
            <a:lin ang="5400000" scaled="1"/>
          </a:gradFill>
          <a:ln w="9525">
            <a:noFill/>
            <a:round/>
          </a:ln>
        </p:spPr>
        <p:txBody>
          <a:bodyPr/>
          <a:lstStyle/>
          <a:p>
            <a:endParaRPr lang="de-DE">
              <a:solidFill>
                <a:srgbClr val="000000"/>
              </a:solidFill>
              <a:ea typeface="+mn-ea"/>
            </a:endParaRPr>
          </a:p>
        </p:txBody>
      </p:sp>
      <p:sp>
        <p:nvSpPr>
          <p:cNvPr id="1048591" name="Text Box 44" descr="© INSCALE GmbH, 26.05.2010 http://www.presentationload.com/"/>
          <p:cNvSpPr txBox="1">
            <a:spLocks noChangeArrowheads="1"/>
          </p:cNvSpPr>
          <p:nvPr/>
        </p:nvSpPr>
        <p:spPr bwMode="gray">
          <a:xfrm>
            <a:off x="573088" y="1133723"/>
            <a:ext cx="3944937" cy="366713"/>
          </a:xfrm>
          <a:prstGeom prst="rect">
            <a:avLst/>
          </a:prstGeom>
          <a:noFill/>
          <a:ln w="9525">
            <a:noFill/>
            <a:miter lim="800000"/>
          </a:ln>
          <a:effectLst/>
        </p:spPr>
        <p:txBody>
          <a:bodyPr anchor="ctr"/>
          <a:lstStyle/>
          <a:p>
            <a:pPr algn="ctr">
              <a:spcBef>
                <a:spcPct val="50000"/>
              </a:spcBef>
            </a:pPr>
            <a:endParaRPr lang="de-DE" b="1" dirty="0">
              <a:solidFill>
                <a:srgbClr val="FFFFFF"/>
              </a:solidFill>
              <a:latin typeface="+mn-ea"/>
              <a:ea typeface="+mn-ea"/>
            </a:endParaRPr>
          </a:p>
        </p:txBody>
      </p:sp>
      <p:sp>
        <p:nvSpPr>
          <p:cNvPr id="1048592" name="Text Box 48" descr="© INSCALE GmbH, 26.05.2010 http://www.presentationload.com/"/>
          <p:cNvSpPr txBox="1">
            <a:spLocks noChangeArrowheads="1"/>
          </p:cNvSpPr>
          <p:nvPr/>
        </p:nvSpPr>
        <p:spPr bwMode="gray">
          <a:xfrm>
            <a:off x="4613275" y="1052736"/>
            <a:ext cx="3938588" cy="366712"/>
          </a:xfrm>
          <a:prstGeom prst="rect">
            <a:avLst/>
          </a:prstGeom>
          <a:noFill/>
          <a:ln w="9525">
            <a:noFill/>
            <a:miter lim="800000"/>
          </a:ln>
          <a:effectLst/>
        </p:spPr>
        <p:txBody>
          <a:bodyPr anchor="ctr"/>
          <a:lstStyle/>
          <a:p>
            <a:pPr algn="ctr">
              <a:spcBef>
                <a:spcPct val="50000"/>
              </a:spcBef>
            </a:pPr>
            <a:endParaRPr lang="de-DE" sz="1600" dirty="0">
              <a:solidFill>
                <a:srgbClr val="000000"/>
              </a:solidFill>
              <a:ea typeface="+mn-ea"/>
            </a:endParaRPr>
          </a:p>
        </p:txBody>
      </p:sp>
      <p:sp>
        <p:nvSpPr>
          <p:cNvPr id="1048593" name="Rectangle 49" descr="© INSCALE GmbH, 26.05.2010 http://www.presentationload.com/"/>
          <p:cNvSpPr>
            <a:spLocks noChangeArrowheads="1"/>
          </p:cNvSpPr>
          <p:nvPr/>
        </p:nvSpPr>
        <p:spPr bwMode="gray">
          <a:xfrm>
            <a:off x="708160" y="1844824"/>
            <a:ext cx="8208912" cy="4522254"/>
          </a:xfrm>
          <a:prstGeom prst="rect">
            <a:avLst/>
          </a:prstGeom>
          <a:gradFill rotWithShape="1">
            <a:gsLst>
              <a:gs pos="0">
                <a:srgbClr val="FFFFFF"/>
              </a:gs>
              <a:gs pos="100000">
                <a:srgbClr val="DDDDDD"/>
              </a:gs>
            </a:gsLst>
            <a:lin ang="5400000" scaled="1"/>
          </a:gradFill>
          <a:ln w="12700" algn="ctr">
            <a:solidFill>
              <a:srgbClr val="C0C0C0"/>
            </a:solidFill>
            <a:miter lim="800000"/>
          </a:ln>
          <a:effectLst>
            <a:outerShdw blurRad="127000" dist="38100" dir="2700000" algn="tl" rotWithShape="0">
              <a:prstClr val="black">
                <a:alpha val="40000"/>
              </a:prstClr>
            </a:outerShdw>
          </a:effectLst>
        </p:spPr>
        <p:txBody>
          <a:bodyPr lIns="288000" tIns="0" rIns="0" bIns="0" anchor="ctr"/>
          <a:lstStyle/>
          <a:p>
            <a:pPr defTabSz="802005" eaLnBrk="0" hangingPunct="0">
              <a:lnSpc>
                <a:spcPct val="150000"/>
              </a:lnSpc>
            </a:pPr>
            <a:endParaRPr lang="zh-CN" altLang="en-US" b="1" dirty="0">
              <a:solidFill>
                <a:srgbClr val="262626"/>
              </a:solidFill>
              <a:latin typeface="微软雅黑" panose="020B0503020204020204" pitchFamily="34" charset="-122"/>
              <a:ea typeface="微软雅黑" panose="020B0503020204020204" pitchFamily="34" charset="-122"/>
            </a:endParaRPr>
          </a:p>
        </p:txBody>
      </p:sp>
      <p:sp>
        <p:nvSpPr>
          <p:cNvPr id="1048594" name="标题 1"/>
          <p:cNvSpPr>
            <a:spLocks noGrp="1"/>
          </p:cNvSpPr>
          <p:nvPr>
            <p:ph type="title"/>
          </p:nvPr>
        </p:nvSpPr>
        <p:spPr>
          <a:xfrm>
            <a:off x="668410" y="1071786"/>
            <a:ext cx="3816424" cy="641350"/>
          </a:xfrm>
        </p:spPr>
        <p:txBody>
          <a:bodyPr rtlCol="0">
            <a:noAutofit/>
          </a:bodyPr>
          <a:lstStyle/>
          <a:p>
            <a:pPr algn="l" fontAlgn="auto">
              <a:spcAft>
                <a:spcPts val="0"/>
              </a:spcAft>
            </a:pPr>
            <a:r>
              <a:rPr lang="zh-CN" altLang="en-US" sz="2000" b="1" dirty="0">
                <a:solidFill>
                  <a:schemeClr val="tx1">
                    <a:lumMod val="85000"/>
                    <a:lumOff val="15000"/>
                  </a:schemeClr>
                </a:solidFill>
              </a:rPr>
              <a:t>     </a:t>
            </a:r>
            <a:endParaRPr lang="zh-CN" altLang="en-US" sz="2000" b="1" dirty="0">
              <a:solidFill>
                <a:schemeClr val="bg1"/>
              </a:solidFill>
            </a:endParaRPr>
          </a:p>
        </p:txBody>
      </p:sp>
      <p:sp>
        <p:nvSpPr>
          <p:cNvPr id="1048595" name="标题 1"/>
          <p:cNvSpPr txBox="1"/>
          <p:nvPr/>
        </p:nvSpPr>
        <p:spPr bwMode="auto">
          <a:xfrm>
            <a:off x="107504" y="267370"/>
            <a:ext cx="3816424" cy="641350"/>
          </a:xfrm>
          <a:prstGeom prst="rect">
            <a:avLst/>
          </a:prstGeom>
          <a:noFill/>
          <a:ln>
            <a:noFill/>
          </a:ln>
        </p:spPr>
        <p:txBody>
          <a:bodyPr vert="horz" wrap="square" lIns="91440" tIns="45720" rIns="91440" bIns="45720" numCol="1" rtlCol="0" anchor="ctr" anchorCtr="0" compatLnSpc="1">
            <a:no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2pPr>
            <a:lvl3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3pPr>
            <a:lvl4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4pPr>
            <a:lvl5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9pPr>
          </a:lstStyle>
          <a:p>
            <a:pPr algn="l" fontAlgn="auto">
              <a:spcAft>
                <a:spcPts val="0"/>
              </a:spcAft>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二、跑的技术分析</a:t>
            </a:r>
          </a:p>
        </p:txBody>
      </p:sp>
      <p:pic>
        <p:nvPicPr>
          <p:cNvPr id="12" name="Picture 54" descr="D:\群体工作\体育俱乐部大联盟\2014年体育俱乐部新VI设计\体育联盟形象设计JPG\透明图\吉祥物.png"/>
          <p:cNvPicPr preferRelativeResize="0">
            <a:picLocks noChangeArrowheads="1"/>
          </p:cNvPicPr>
          <p:nvPr/>
        </p:nvPicPr>
        <p:blipFill rotWithShape="1">
          <a:blip r:embed="rId2" cstate="print"/>
          <a:srcRect l="-1" r="10576"/>
          <a:stretch>
            <a:fillRect/>
          </a:stretch>
        </p:blipFill>
        <p:spPr bwMode="auto">
          <a:xfrm>
            <a:off x="7091958" y="4785146"/>
            <a:ext cx="1728192" cy="2388792"/>
          </a:xfrm>
          <a:prstGeom prst="rect">
            <a:avLst/>
          </a:prstGeom>
          <a:ln>
            <a:noFill/>
          </a:ln>
          <a:effectLst>
            <a:outerShdw blurRad="292100" dist="139700" dir="2700000" algn="tl" rotWithShape="0">
              <a:srgbClr val="333333">
                <a:alpha val="65000"/>
              </a:srgbClr>
            </a:outerShdw>
          </a:effectLst>
        </p:spPr>
      </p:pic>
      <p:sp>
        <p:nvSpPr>
          <p:cNvPr id="2" name="TextBox 1"/>
          <p:cNvSpPr txBox="1"/>
          <p:nvPr/>
        </p:nvSpPr>
        <p:spPr>
          <a:xfrm>
            <a:off x="708160" y="1844824"/>
            <a:ext cx="3215768" cy="7386638"/>
          </a:xfrm>
          <a:prstGeom prst="rect">
            <a:avLst/>
          </a:prstGeom>
          <a:noFill/>
        </p:spPr>
        <p:txBody>
          <a:bodyPr wrap="square" rtlCol="0">
            <a:spAutoFit/>
          </a:bodyPr>
          <a:lstStyle/>
          <a:p>
            <a:pPr>
              <a:lnSpc>
                <a:spcPct val="150000"/>
              </a:lnSpc>
            </a:pPr>
            <a:r>
              <a:rPr lang="zh-CN" altLang="en-US" sz="2800" b="1" dirty="0">
                <a:solidFill>
                  <a:srgbClr val="FF0000"/>
                </a:solidFill>
                <a:latin typeface="微软雅黑" pitchFamily="34" charset="-122"/>
                <a:ea typeface="微软雅黑" pitchFamily="34" charset="-122"/>
              </a:rPr>
              <a:t>途中跑</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a:lnSpc>
                <a:spcPct val="150000"/>
              </a:lnSpc>
            </a:pP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动作方法</a:t>
            </a:r>
            <a:r>
              <a:rPr lang="zh-CN" altLang="en-US" dirty="0">
                <a:latin typeface="微软雅黑" pitchFamily="34" charset="-122"/>
                <a:ea typeface="微软雅黑" pitchFamily="34" charset="-122"/>
              </a:rPr>
              <a:t>：途中跑动作自然，腿后蹬时快速有力，前摆抬腿高，摆臂积极，两腿的蹬与摆配合协调。</a:t>
            </a:r>
            <a:endParaRPr lang="en-US" altLang="zh-CN" dirty="0">
              <a:latin typeface="微软雅黑" pitchFamily="34" charset="-122"/>
              <a:ea typeface="微软雅黑" pitchFamily="34" charset="-122"/>
            </a:endParaRPr>
          </a:p>
          <a:p>
            <a:pPr>
              <a:lnSpc>
                <a:spcPct val="150000"/>
              </a:lnSpc>
            </a:pPr>
            <a:endParaRPr lang="en-US" altLang="zh-CN" dirty="0">
              <a:latin typeface="微软雅黑" pitchFamily="34" charset="-122"/>
              <a:ea typeface="微软雅黑" pitchFamily="34" charset="-122"/>
            </a:endParaRPr>
          </a:p>
          <a:p>
            <a:pPr>
              <a:lnSpc>
                <a:spcPct val="150000"/>
              </a:lnSpc>
            </a:pPr>
            <a:r>
              <a:rPr lang="zh-CN" altLang="en-US" dirty="0">
                <a:latin typeface="微软雅黑" pitchFamily="34" charset="-122"/>
                <a:ea typeface="微软雅黑" pitchFamily="34" charset="-122"/>
              </a:rPr>
              <a:t>       </a:t>
            </a:r>
            <a:r>
              <a:rPr lang="zh-CN" altLang="en-US" b="1" dirty="0">
                <a:latin typeface="微软雅黑" pitchFamily="34" charset="-122"/>
                <a:ea typeface="微软雅黑" pitchFamily="34" charset="-122"/>
              </a:rPr>
              <a:t>动作要点</a:t>
            </a:r>
            <a:r>
              <a:rPr lang="zh-CN" altLang="en-US" dirty="0">
                <a:latin typeface="微软雅黑" pitchFamily="34" charset="-122"/>
                <a:ea typeface="微软雅黑" pitchFamily="34" charset="-122"/>
              </a:rPr>
              <a:t>：后蹬充分、快速积极，前摆幅度大，步频快，重心移动平稳，两臂摆动配合</a:t>
            </a:r>
            <a:endParaRPr lang="en-US" altLang="zh-CN" dirty="0">
              <a:latin typeface="微软雅黑" pitchFamily="34" charset="-122"/>
              <a:ea typeface="微软雅黑" pitchFamily="34" charset="-122"/>
            </a:endParaRP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5984" y="1844824"/>
            <a:ext cx="4993144" cy="3185746"/>
          </a:xfrm>
          <a:prstGeom prst="rect">
            <a:avLst/>
          </a:prstGeom>
        </p:spPr>
      </p:pic>
    </p:spTree>
    <p:extLst>
      <p:ext uri="{BB962C8B-B14F-4D97-AF65-F5344CB8AC3E}">
        <p14:creationId xmlns:p14="http://schemas.microsoft.com/office/powerpoint/2010/main" val="84495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048593"/>
                                        </p:tgtEl>
                                        <p:attrNameLst>
                                          <p:attrName>style.visibility</p:attrName>
                                        </p:attrNameLst>
                                      </p:cBhvr>
                                      <p:to>
                                        <p:strVal val="visible"/>
                                      </p:to>
                                    </p:set>
                                    <p:animEffect transition="in" filter="box(in)">
                                      <p:cBhvr>
                                        <p:cTn id="7" dur="500"/>
                                        <p:tgtEl>
                                          <p:spTgt spid="1048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3"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矩形 3"/>
          <p:cNvSpPr/>
          <p:nvPr/>
        </p:nvSpPr>
        <p:spPr>
          <a:xfrm>
            <a:off x="0" y="862682"/>
            <a:ext cx="9107488" cy="7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a:p>
        </p:txBody>
      </p:sp>
      <p:sp>
        <p:nvSpPr>
          <p:cNvPr id="1048587" name="矩形 4"/>
          <p:cNvSpPr/>
          <p:nvPr/>
        </p:nvSpPr>
        <p:spPr>
          <a:xfrm>
            <a:off x="6659563" y="862682"/>
            <a:ext cx="2484437" cy="46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a:p>
        </p:txBody>
      </p:sp>
      <p:sp>
        <p:nvSpPr>
          <p:cNvPr id="1048588" name="Freeform 40" descr="© INSCALE GmbH, 26.05.2010 http://www.presentationload.com/"/>
          <p:cNvSpPr/>
          <p:nvPr/>
        </p:nvSpPr>
        <p:spPr bwMode="gray">
          <a:xfrm>
            <a:off x="4325035" y="1062261"/>
            <a:ext cx="4471987" cy="506412"/>
          </a:xfrm>
          <a:custGeom>
            <a:avLst/>
            <a:gdLst/>
            <a:ahLst/>
            <a:cxnLst>
              <a:cxn ang="0">
                <a:pos x="1384" y="114"/>
              </a:cxn>
              <a:cxn ang="0">
                <a:pos x="1362" y="114"/>
              </a:cxn>
              <a:cxn ang="0">
                <a:pos x="1339" y="91"/>
              </a:cxn>
              <a:cxn ang="0">
                <a:pos x="1339" y="23"/>
              </a:cxn>
              <a:cxn ang="0">
                <a:pos x="1316" y="0"/>
              </a:cxn>
              <a:cxn ang="0">
                <a:pos x="91" y="0"/>
              </a:cxn>
              <a:cxn ang="0">
                <a:pos x="69" y="23"/>
              </a:cxn>
              <a:cxn ang="0">
                <a:pos x="69" y="91"/>
              </a:cxn>
              <a:cxn ang="0">
                <a:pos x="46"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2" y="114"/>
                  <a:pt x="1362" y="114"/>
                  <a:pt x="1362" y="114"/>
                </a:cubicBezTo>
                <a:cubicBezTo>
                  <a:pt x="1349" y="114"/>
                  <a:pt x="1339" y="104"/>
                  <a:pt x="1339" y="91"/>
                </a:cubicBezTo>
                <a:cubicBezTo>
                  <a:pt x="1339" y="23"/>
                  <a:pt x="1339" y="23"/>
                  <a:pt x="1339" y="23"/>
                </a:cubicBezTo>
                <a:cubicBezTo>
                  <a:pt x="1339" y="11"/>
                  <a:pt x="1329" y="0"/>
                  <a:pt x="1316" y="0"/>
                </a:cubicBezTo>
                <a:cubicBezTo>
                  <a:pt x="91" y="0"/>
                  <a:pt x="91" y="0"/>
                  <a:pt x="91" y="0"/>
                </a:cubicBezTo>
                <a:cubicBezTo>
                  <a:pt x="79" y="0"/>
                  <a:pt x="69" y="11"/>
                  <a:pt x="69" y="23"/>
                </a:cubicBezTo>
                <a:cubicBezTo>
                  <a:pt x="69" y="91"/>
                  <a:pt x="69" y="91"/>
                  <a:pt x="69" y="91"/>
                </a:cubicBezTo>
                <a:cubicBezTo>
                  <a:pt x="69" y="104"/>
                  <a:pt x="58" y="114"/>
                  <a:pt x="46" y="114"/>
                </a:cubicBezTo>
                <a:cubicBezTo>
                  <a:pt x="23" y="114"/>
                  <a:pt x="23" y="114"/>
                  <a:pt x="23" y="114"/>
                </a:cubicBezTo>
                <a:cubicBezTo>
                  <a:pt x="11" y="114"/>
                  <a:pt x="0" y="124"/>
                  <a:pt x="0" y="137"/>
                </a:cubicBezTo>
                <a:cubicBezTo>
                  <a:pt x="0" y="159"/>
                  <a:pt x="0" y="159"/>
                  <a:pt x="0" y="159"/>
                </a:cubicBezTo>
                <a:cubicBezTo>
                  <a:pt x="1407" y="159"/>
                  <a:pt x="1407" y="159"/>
                  <a:pt x="1407" y="159"/>
                </a:cubicBezTo>
                <a:cubicBezTo>
                  <a:pt x="1407" y="137"/>
                  <a:pt x="1407" y="137"/>
                  <a:pt x="1407" y="137"/>
                </a:cubicBezTo>
                <a:cubicBezTo>
                  <a:pt x="1407" y="124"/>
                  <a:pt x="1397" y="114"/>
                  <a:pt x="1384" y="114"/>
                </a:cubicBezTo>
                <a:close/>
              </a:path>
            </a:pathLst>
          </a:custGeom>
          <a:gradFill rotWithShape="1">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048589" name="Freeform 39" descr="© INSCALE GmbH, 26.05.2010 http://www.presentationload.com/"/>
          <p:cNvSpPr/>
          <p:nvPr/>
        </p:nvSpPr>
        <p:spPr bwMode="gray">
          <a:xfrm>
            <a:off x="340628" y="1062261"/>
            <a:ext cx="4471988" cy="506412"/>
          </a:xfrm>
          <a:custGeom>
            <a:avLst/>
            <a:gdLst/>
            <a:ahLst/>
            <a:cxnLst>
              <a:cxn ang="0">
                <a:pos x="1384" y="114"/>
              </a:cxn>
              <a:cxn ang="0">
                <a:pos x="1361" y="114"/>
              </a:cxn>
              <a:cxn ang="0">
                <a:pos x="1339" y="91"/>
              </a:cxn>
              <a:cxn ang="0">
                <a:pos x="1339" y="23"/>
              </a:cxn>
              <a:cxn ang="0">
                <a:pos x="1316" y="0"/>
              </a:cxn>
              <a:cxn ang="0">
                <a:pos x="91" y="0"/>
              </a:cxn>
              <a:cxn ang="0">
                <a:pos x="68" y="23"/>
              </a:cxn>
              <a:cxn ang="0">
                <a:pos x="68" y="91"/>
              </a:cxn>
              <a:cxn ang="0">
                <a:pos x="45"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1" y="114"/>
                  <a:pt x="1361" y="114"/>
                  <a:pt x="1361" y="114"/>
                </a:cubicBezTo>
                <a:cubicBezTo>
                  <a:pt x="1349" y="114"/>
                  <a:pt x="1339" y="104"/>
                  <a:pt x="1339" y="91"/>
                </a:cubicBezTo>
                <a:cubicBezTo>
                  <a:pt x="1339" y="23"/>
                  <a:pt x="1339" y="23"/>
                  <a:pt x="1339" y="23"/>
                </a:cubicBezTo>
                <a:cubicBezTo>
                  <a:pt x="1339" y="11"/>
                  <a:pt x="1328" y="0"/>
                  <a:pt x="1316" y="0"/>
                </a:cubicBezTo>
                <a:cubicBezTo>
                  <a:pt x="91" y="0"/>
                  <a:pt x="91" y="0"/>
                  <a:pt x="91" y="0"/>
                </a:cubicBezTo>
                <a:cubicBezTo>
                  <a:pt x="78" y="0"/>
                  <a:pt x="68" y="11"/>
                  <a:pt x="68" y="23"/>
                </a:cubicBezTo>
                <a:cubicBezTo>
                  <a:pt x="68" y="91"/>
                  <a:pt x="68" y="91"/>
                  <a:pt x="68" y="91"/>
                </a:cubicBezTo>
                <a:cubicBezTo>
                  <a:pt x="68" y="104"/>
                  <a:pt x="58" y="114"/>
                  <a:pt x="45" y="114"/>
                </a:cubicBezTo>
                <a:cubicBezTo>
                  <a:pt x="23" y="114"/>
                  <a:pt x="23" y="114"/>
                  <a:pt x="23" y="114"/>
                </a:cubicBezTo>
                <a:cubicBezTo>
                  <a:pt x="10" y="114"/>
                  <a:pt x="0" y="124"/>
                  <a:pt x="0" y="137"/>
                </a:cubicBezTo>
                <a:cubicBezTo>
                  <a:pt x="0" y="159"/>
                  <a:pt x="0" y="159"/>
                  <a:pt x="0" y="159"/>
                </a:cubicBezTo>
                <a:cubicBezTo>
                  <a:pt x="1407" y="159"/>
                  <a:pt x="1407" y="159"/>
                  <a:pt x="1407" y="159"/>
                </a:cubicBezTo>
                <a:cubicBezTo>
                  <a:pt x="1407" y="137"/>
                  <a:pt x="1407" y="137"/>
                  <a:pt x="1407" y="137"/>
                </a:cubicBezTo>
                <a:cubicBezTo>
                  <a:pt x="1407" y="124"/>
                  <a:pt x="1396" y="114"/>
                  <a:pt x="1384" y="114"/>
                </a:cubicBezTo>
                <a:close/>
              </a:path>
            </a:pathLst>
          </a:custGeom>
          <a:gradFill rotWithShape="1">
            <a:gsLst>
              <a:gs pos="0">
                <a:srgbClr val="126AA0">
                  <a:gamma/>
                  <a:tint val="60784"/>
                  <a:invGamma/>
                </a:srgbClr>
              </a:gs>
              <a:gs pos="64000">
                <a:srgbClr val="126AA0"/>
              </a:gs>
            </a:gsLst>
            <a:lin ang="5400000" scaled="1"/>
          </a:gradFill>
          <a:ln w="12700" cmpd="sng">
            <a:noFill/>
            <a:rou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048590" name="AutoShape 42" descr="© INSCALE GmbH, 26.05.2010 http://www.presentationload.com/"/>
          <p:cNvSpPr>
            <a:spLocks noChangeArrowheads="1"/>
          </p:cNvSpPr>
          <p:nvPr/>
        </p:nvSpPr>
        <p:spPr bwMode="gray">
          <a:xfrm>
            <a:off x="323850" y="1419447"/>
            <a:ext cx="8496300" cy="5105897"/>
          </a:xfrm>
          <a:prstGeom prst="roundRect">
            <a:avLst>
              <a:gd name="adj" fmla="val 1838"/>
            </a:avLst>
          </a:prstGeom>
          <a:gradFill rotWithShape="1">
            <a:gsLst>
              <a:gs pos="0">
                <a:srgbClr val="126AA0"/>
              </a:gs>
              <a:gs pos="100000">
                <a:srgbClr val="126AA0">
                  <a:gamma/>
                  <a:tint val="18039"/>
                  <a:invGamma/>
                </a:srgbClr>
              </a:gs>
            </a:gsLst>
            <a:lin ang="5400000" scaled="1"/>
          </a:gradFill>
          <a:ln w="9525">
            <a:noFill/>
            <a:round/>
          </a:ln>
        </p:spPr>
        <p:txBody>
          <a:bodyPr/>
          <a:lstStyle/>
          <a:p>
            <a:endParaRPr lang="de-DE">
              <a:solidFill>
                <a:srgbClr val="000000"/>
              </a:solidFill>
              <a:ea typeface="+mn-ea"/>
            </a:endParaRPr>
          </a:p>
        </p:txBody>
      </p:sp>
      <p:sp>
        <p:nvSpPr>
          <p:cNvPr id="1048591" name="Text Box 44" descr="© INSCALE GmbH, 26.05.2010 http://www.presentationload.com/"/>
          <p:cNvSpPr txBox="1">
            <a:spLocks noChangeArrowheads="1"/>
          </p:cNvSpPr>
          <p:nvPr/>
        </p:nvSpPr>
        <p:spPr bwMode="gray">
          <a:xfrm>
            <a:off x="573088" y="1133723"/>
            <a:ext cx="3944937" cy="366713"/>
          </a:xfrm>
          <a:prstGeom prst="rect">
            <a:avLst/>
          </a:prstGeom>
          <a:noFill/>
          <a:ln w="9525">
            <a:noFill/>
            <a:miter lim="800000"/>
          </a:ln>
          <a:effectLst/>
        </p:spPr>
        <p:txBody>
          <a:bodyPr anchor="ctr"/>
          <a:lstStyle/>
          <a:p>
            <a:pPr algn="ctr">
              <a:spcBef>
                <a:spcPct val="50000"/>
              </a:spcBef>
            </a:pPr>
            <a:endParaRPr lang="de-DE" b="1" dirty="0">
              <a:solidFill>
                <a:srgbClr val="FFFFFF"/>
              </a:solidFill>
              <a:latin typeface="+mn-ea"/>
              <a:ea typeface="+mn-ea"/>
            </a:endParaRPr>
          </a:p>
        </p:txBody>
      </p:sp>
      <p:sp>
        <p:nvSpPr>
          <p:cNvPr id="1048592" name="Text Box 48" descr="© INSCALE GmbH, 26.05.2010 http://www.presentationload.com/"/>
          <p:cNvSpPr txBox="1">
            <a:spLocks noChangeArrowheads="1"/>
          </p:cNvSpPr>
          <p:nvPr/>
        </p:nvSpPr>
        <p:spPr bwMode="gray">
          <a:xfrm>
            <a:off x="4613275" y="1052736"/>
            <a:ext cx="3938588" cy="366712"/>
          </a:xfrm>
          <a:prstGeom prst="rect">
            <a:avLst/>
          </a:prstGeom>
          <a:noFill/>
          <a:ln w="9525">
            <a:noFill/>
            <a:miter lim="800000"/>
          </a:ln>
          <a:effectLst/>
        </p:spPr>
        <p:txBody>
          <a:bodyPr anchor="ctr"/>
          <a:lstStyle/>
          <a:p>
            <a:pPr algn="ctr">
              <a:spcBef>
                <a:spcPct val="50000"/>
              </a:spcBef>
            </a:pPr>
            <a:endParaRPr lang="de-DE" sz="1600" dirty="0">
              <a:solidFill>
                <a:srgbClr val="000000"/>
              </a:solidFill>
              <a:ea typeface="+mn-ea"/>
            </a:endParaRPr>
          </a:p>
        </p:txBody>
      </p:sp>
      <p:sp>
        <p:nvSpPr>
          <p:cNvPr id="1048593" name="Rectangle 49" descr="© INSCALE GmbH, 26.05.2010 http://www.presentationload.com/"/>
          <p:cNvSpPr>
            <a:spLocks noChangeArrowheads="1"/>
          </p:cNvSpPr>
          <p:nvPr/>
        </p:nvSpPr>
        <p:spPr bwMode="gray">
          <a:xfrm>
            <a:off x="708160" y="1844824"/>
            <a:ext cx="8208912" cy="4522254"/>
          </a:xfrm>
          <a:prstGeom prst="rect">
            <a:avLst/>
          </a:prstGeom>
          <a:gradFill rotWithShape="1">
            <a:gsLst>
              <a:gs pos="0">
                <a:srgbClr val="FFFFFF"/>
              </a:gs>
              <a:gs pos="100000">
                <a:srgbClr val="DDDDDD"/>
              </a:gs>
            </a:gsLst>
            <a:lin ang="5400000" scaled="1"/>
          </a:gradFill>
          <a:ln w="12700" algn="ctr">
            <a:solidFill>
              <a:srgbClr val="C0C0C0"/>
            </a:solidFill>
            <a:miter lim="800000"/>
          </a:ln>
          <a:effectLst>
            <a:outerShdw blurRad="127000" dist="38100" dir="2700000" algn="tl" rotWithShape="0">
              <a:prstClr val="black">
                <a:alpha val="40000"/>
              </a:prstClr>
            </a:outerShdw>
          </a:effectLst>
        </p:spPr>
        <p:txBody>
          <a:bodyPr lIns="288000" tIns="0" rIns="0" bIns="0" anchor="ctr"/>
          <a:lstStyle/>
          <a:p>
            <a:pPr defTabSz="802005" eaLnBrk="0" hangingPunct="0">
              <a:lnSpc>
                <a:spcPct val="150000"/>
              </a:lnSpc>
            </a:pPr>
            <a:endParaRPr lang="zh-CN" altLang="en-US" b="1" dirty="0">
              <a:solidFill>
                <a:srgbClr val="262626"/>
              </a:solidFill>
              <a:latin typeface="微软雅黑" panose="020B0503020204020204" pitchFamily="34" charset="-122"/>
              <a:ea typeface="微软雅黑" panose="020B0503020204020204" pitchFamily="34" charset="-122"/>
            </a:endParaRPr>
          </a:p>
        </p:txBody>
      </p:sp>
      <p:sp>
        <p:nvSpPr>
          <p:cNvPr id="1048594" name="标题 1"/>
          <p:cNvSpPr>
            <a:spLocks noGrp="1"/>
          </p:cNvSpPr>
          <p:nvPr>
            <p:ph type="title"/>
          </p:nvPr>
        </p:nvSpPr>
        <p:spPr>
          <a:xfrm>
            <a:off x="668410" y="1071786"/>
            <a:ext cx="3816424" cy="641350"/>
          </a:xfrm>
        </p:spPr>
        <p:txBody>
          <a:bodyPr rtlCol="0">
            <a:noAutofit/>
          </a:bodyPr>
          <a:lstStyle/>
          <a:p>
            <a:pPr algn="l" fontAlgn="auto">
              <a:spcAft>
                <a:spcPts val="0"/>
              </a:spcAft>
            </a:pPr>
            <a:r>
              <a:rPr lang="zh-CN" altLang="en-US" sz="2000" b="1" dirty="0">
                <a:solidFill>
                  <a:schemeClr val="tx1">
                    <a:lumMod val="85000"/>
                    <a:lumOff val="15000"/>
                  </a:schemeClr>
                </a:solidFill>
              </a:rPr>
              <a:t>     </a:t>
            </a:r>
            <a:endParaRPr lang="zh-CN" altLang="en-US" sz="2000" b="1" dirty="0">
              <a:solidFill>
                <a:schemeClr val="bg1"/>
              </a:solidFill>
            </a:endParaRPr>
          </a:p>
        </p:txBody>
      </p:sp>
      <p:sp>
        <p:nvSpPr>
          <p:cNvPr id="1048595" name="标题 1"/>
          <p:cNvSpPr txBox="1"/>
          <p:nvPr/>
        </p:nvSpPr>
        <p:spPr bwMode="auto">
          <a:xfrm>
            <a:off x="107504" y="267370"/>
            <a:ext cx="3816424" cy="641350"/>
          </a:xfrm>
          <a:prstGeom prst="rect">
            <a:avLst/>
          </a:prstGeom>
          <a:noFill/>
          <a:ln>
            <a:noFill/>
          </a:ln>
        </p:spPr>
        <p:txBody>
          <a:bodyPr vert="horz" wrap="square" lIns="91440" tIns="45720" rIns="91440" bIns="45720" numCol="1" rtlCol="0" anchor="ctr" anchorCtr="0" compatLnSpc="1">
            <a:no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2pPr>
            <a:lvl3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3pPr>
            <a:lvl4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4pPr>
            <a:lvl5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9pPr>
          </a:lstStyle>
          <a:p>
            <a:pPr algn="l" fontAlgn="auto">
              <a:spcAft>
                <a:spcPts val="0"/>
              </a:spcAft>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二、跑的技术分析</a:t>
            </a:r>
          </a:p>
        </p:txBody>
      </p:sp>
      <p:pic>
        <p:nvPicPr>
          <p:cNvPr id="12" name="Picture 54" descr="D:\群体工作\体育俱乐部大联盟\2014年体育俱乐部新VI设计\体育联盟形象设计JPG\透明图\吉祥物.png"/>
          <p:cNvPicPr preferRelativeResize="0">
            <a:picLocks noChangeArrowheads="1"/>
          </p:cNvPicPr>
          <p:nvPr/>
        </p:nvPicPr>
        <p:blipFill rotWithShape="1">
          <a:blip r:embed="rId2" cstate="print"/>
          <a:srcRect l="-1" r="10576"/>
          <a:stretch>
            <a:fillRect/>
          </a:stretch>
        </p:blipFill>
        <p:spPr bwMode="auto">
          <a:xfrm>
            <a:off x="7091958" y="4785146"/>
            <a:ext cx="1728192" cy="2388792"/>
          </a:xfrm>
          <a:prstGeom prst="rect">
            <a:avLst/>
          </a:prstGeom>
          <a:ln>
            <a:noFill/>
          </a:ln>
          <a:effectLst>
            <a:outerShdw blurRad="292100" dist="139700" dir="2700000" algn="tl" rotWithShape="0">
              <a:srgbClr val="333333">
                <a:alpha val="65000"/>
              </a:srgbClr>
            </a:outerShdw>
          </a:effectLst>
        </p:spPr>
      </p:pic>
      <p:sp>
        <p:nvSpPr>
          <p:cNvPr id="2" name="TextBox 1"/>
          <p:cNvSpPr txBox="1"/>
          <p:nvPr/>
        </p:nvSpPr>
        <p:spPr>
          <a:xfrm>
            <a:off x="6372200" y="1889993"/>
            <a:ext cx="2625995" cy="6278642"/>
          </a:xfrm>
          <a:prstGeom prst="rect">
            <a:avLst/>
          </a:prstGeom>
          <a:noFill/>
        </p:spPr>
        <p:txBody>
          <a:bodyPr wrap="square" rtlCol="0">
            <a:spAutoFit/>
          </a:bodyPr>
          <a:lstStyle/>
          <a:p>
            <a:pPr>
              <a:lnSpc>
                <a:spcPct val="150000"/>
              </a:lnSpc>
            </a:pPr>
            <a:r>
              <a:rPr lang="zh-CN" altLang="en-US" sz="2800" b="1" dirty="0">
                <a:solidFill>
                  <a:srgbClr val="FF0000"/>
                </a:solidFill>
                <a:latin typeface="微软雅黑" pitchFamily="34" charset="-122"/>
                <a:ea typeface="微软雅黑" pitchFamily="34" charset="-122"/>
              </a:rPr>
              <a:t>终点跑</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a:lnSpc>
                <a:spcPct val="150000"/>
              </a:lnSpc>
            </a:pPr>
            <a:r>
              <a:rPr lang="zh-CN" altLang="en-US" b="1" dirty="0">
                <a:latin typeface="微软雅黑" pitchFamily="34" charset="-122"/>
                <a:ea typeface="微软雅黑" pitchFamily="34" charset="-122"/>
              </a:rPr>
              <a:t>动作要点</a:t>
            </a:r>
            <a:r>
              <a:rPr lang="zh-CN" altLang="en-US" dirty="0">
                <a:latin typeface="微软雅黑" pitchFamily="34" charset="-122"/>
                <a:ea typeface="微软雅黑" pitchFamily="34" charset="-122"/>
              </a:rPr>
              <a:t>：加强蹬地力量和两臂的摆动，到终点一步时，上体迅速前倾，用胸或肩撞线。</a:t>
            </a:r>
            <a:endParaRPr lang="en-US" altLang="zh-CN" dirty="0">
              <a:latin typeface="微软雅黑" pitchFamily="34" charset="-122"/>
              <a:ea typeface="微软雅黑" pitchFamily="34" charset="-122"/>
            </a:endParaRPr>
          </a:p>
          <a:p>
            <a:pPr>
              <a:lnSpc>
                <a:spcPct val="150000"/>
              </a:lnSpc>
            </a:pPr>
            <a:r>
              <a:rPr lang="zh-CN" altLang="en-US" dirty="0">
                <a:solidFill>
                  <a:srgbClr val="FF0000"/>
                </a:solidFill>
                <a:latin typeface="微软雅黑" pitchFamily="34" charset="-122"/>
                <a:ea typeface="微软雅黑" pitchFamily="34" charset="-122"/>
              </a:rPr>
              <a:t>切记：不减速，不跳跃，不跨大步。</a:t>
            </a:r>
            <a:endParaRPr lang="en-US" altLang="zh-CN" dirty="0">
              <a:solidFill>
                <a:srgbClr val="FF0000"/>
              </a:solidFill>
              <a:latin typeface="微软雅黑" pitchFamily="34" charset="-122"/>
              <a:ea typeface="微软雅黑" pitchFamily="34" charset="-122"/>
            </a:endParaRP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159" y="1889993"/>
            <a:ext cx="5664041" cy="4431916"/>
          </a:xfrm>
          <a:prstGeom prst="rect">
            <a:avLst/>
          </a:prstGeom>
        </p:spPr>
      </p:pic>
    </p:spTree>
    <p:extLst>
      <p:ext uri="{BB962C8B-B14F-4D97-AF65-F5344CB8AC3E}">
        <p14:creationId xmlns:p14="http://schemas.microsoft.com/office/powerpoint/2010/main" val="368502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048593"/>
                                        </p:tgtEl>
                                        <p:attrNameLst>
                                          <p:attrName>style.visibility</p:attrName>
                                        </p:attrNameLst>
                                      </p:cBhvr>
                                      <p:to>
                                        <p:strVal val="visible"/>
                                      </p:to>
                                    </p:set>
                                    <p:animEffect transition="in" filter="box(in)">
                                      <p:cBhvr>
                                        <p:cTn id="7" dur="500"/>
                                        <p:tgtEl>
                                          <p:spTgt spid="1048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3"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矩形 3"/>
          <p:cNvSpPr/>
          <p:nvPr/>
        </p:nvSpPr>
        <p:spPr>
          <a:xfrm>
            <a:off x="0" y="862682"/>
            <a:ext cx="9107488" cy="7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a:p>
        </p:txBody>
      </p:sp>
      <p:sp>
        <p:nvSpPr>
          <p:cNvPr id="1048587" name="矩形 4"/>
          <p:cNvSpPr/>
          <p:nvPr/>
        </p:nvSpPr>
        <p:spPr>
          <a:xfrm>
            <a:off x="6659563" y="862682"/>
            <a:ext cx="2484437" cy="46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a:p>
        </p:txBody>
      </p:sp>
      <p:sp>
        <p:nvSpPr>
          <p:cNvPr id="1048588" name="Freeform 40" descr="© INSCALE GmbH, 26.05.2010 http://www.presentationload.com/"/>
          <p:cNvSpPr/>
          <p:nvPr/>
        </p:nvSpPr>
        <p:spPr bwMode="gray">
          <a:xfrm>
            <a:off x="4325035" y="1062261"/>
            <a:ext cx="4471987" cy="506412"/>
          </a:xfrm>
          <a:custGeom>
            <a:avLst/>
            <a:gdLst/>
            <a:ahLst/>
            <a:cxnLst>
              <a:cxn ang="0">
                <a:pos x="1384" y="114"/>
              </a:cxn>
              <a:cxn ang="0">
                <a:pos x="1362" y="114"/>
              </a:cxn>
              <a:cxn ang="0">
                <a:pos x="1339" y="91"/>
              </a:cxn>
              <a:cxn ang="0">
                <a:pos x="1339" y="23"/>
              </a:cxn>
              <a:cxn ang="0">
                <a:pos x="1316" y="0"/>
              </a:cxn>
              <a:cxn ang="0">
                <a:pos x="91" y="0"/>
              </a:cxn>
              <a:cxn ang="0">
                <a:pos x="69" y="23"/>
              </a:cxn>
              <a:cxn ang="0">
                <a:pos x="69" y="91"/>
              </a:cxn>
              <a:cxn ang="0">
                <a:pos x="46"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2" y="114"/>
                  <a:pt x="1362" y="114"/>
                  <a:pt x="1362" y="114"/>
                </a:cubicBezTo>
                <a:cubicBezTo>
                  <a:pt x="1349" y="114"/>
                  <a:pt x="1339" y="104"/>
                  <a:pt x="1339" y="91"/>
                </a:cubicBezTo>
                <a:cubicBezTo>
                  <a:pt x="1339" y="23"/>
                  <a:pt x="1339" y="23"/>
                  <a:pt x="1339" y="23"/>
                </a:cubicBezTo>
                <a:cubicBezTo>
                  <a:pt x="1339" y="11"/>
                  <a:pt x="1329" y="0"/>
                  <a:pt x="1316" y="0"/>
                </a:cubicBezTo>
                <a:cubicBezTo>
                  <a:pt x="91" y="0"/>
                  <a:pt x="91" y="0"/>
                  <a:pt x="91" y="0"/>
                </a:cubicBezTo>
                <a:cubicBezTo>
                  <a:pt x="79" y="0"/>
                  <a:pt x="69" y="11"/>
                  <a:pt x="69" y="23"/>
                </a:cubicBezTo>
                <a:cubicBezTo>
                  <a:pt x="69" y="91"/>
                  <a:pt x="69" y="91"/>
                  <a:pt x="69" y="91"/>
                </a:cubicBezTo>
                <a:cubicBezTo>
                  <a:pt x="69" y="104"/>
                  <a:pt x="58" y="114"/>
                  <a:pt x="46" y="114"/>
                </a:cubicBezTo>
                <a:cubicBezTo>
                  <a:pt x="23" y="114"/>
                  <a:pt x="23" y="114"/>
                  <a:pt x="23" y="114"/>
                </a:cubicBezTo>
                <a:cubicBezTo>
                  <a:pt x="11" y="114"/>
                  <a:pt x="0" y="124"/>
                  <a:pt x="0" y="137"/>
                </a:cubicBezTo>
                <a:cubicBezTo>
                  <a:pt x="0" y="159"/>
                  <a:pt x="0" y="159"/>
                  <a:pt x="0" y="159"/>
                </a:cubicBezTo>
                <a:cubicBezTo>
                  <a:pt x="1407" y="159"/>
                  <a:pt x="1407" y="159"/>
                  <a:pt x="1407" y="159"/>
                </a:cubicBezTo>
                <a:cubicBezTo>
                  <a:pt x="1407" y="137"/>
                  <a:pt x="1407" y="137"/>
                  <a:pt x="1407" y="137"/>
                </a:cubicBezTo>
                <a:cubicBezTo>
                  <a:pt x="1407" y="124"/>
                  <a:pt x="1397" y="114"/>
                  <a:pt x="1384" y="114"/>
                </a:cubicBezTo>
                <a:close/>
              </a:path>
            </a:pathLst>
          </a:custGeom>
          <a:gradFill rotWithShape="1">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048589" name="Freeform 39" descr="© INSCALE GmbH, 26.05.2010 http://www.presentationload.com/"/>
          <p:cNvSpPr/>
          <p:nvPr/>
        </p:nvSpPr>
        <p:spPr bwMode="gray">
          <a:xfrm>
            <a:off x="340628" y="1062261"/>
            <a:ext cx="4471988" cy="506412"/>
          </a:xfrm>
          <a:custGeom>
            <a:avLst/>
            <a:gdLst/>
            <a:ahLst/>
            <a:cxnLst>
              <a:cxn ang="0">
                <a:pos x="1384" y="114"/>
              </a:cxn>
              <a:cxn ang="0">
                <a:pos x="1361" y="114"/>
              </a:cxn>
              <a:cxn ang="0">
                <a:pos x="1339" y="91"/>
              </a:cxn>
              <a:cxn ang="0">
                <a:pos x="1339" y="23"/>
              </a:cxn>
              <a:cxn ang="0">
                <a:pos x="1316" y="0"/>
              </a:cxn>
              <a:cxn ang="0">
                <a:pos x="91" y="0"/>
              </a:cxn>
              <a:cxn ang="0">
                <a:pos x="68" y="23"/>
              </a:cxn>
              <a:cxn ang="0">
                <a:pos x="68" y="91"/>
              </a:cxn>
              <a:cxn ang="0">
                <a:pos x="45"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1" y="114"/>
                  <a:pt x="1361" y="114"/>
                  <a:pt x="1361" y="114"/>
                </a:cubicBezTo>
                <a:cubicBezTo>
                  <a:pt x="1349" y="114"/>
                  <a:pt x="1339" y="104"/>
                  <a:pt x="1339" y="91"/>
                </a:cubicBezTo>
                <a:cubicBezTo>
                  <a:pt x="1339" y="23"/>
                  <a:pt x="1339" y="23"/>
                  <a:pt x="1339" y="23"/>
                </a:cubicBezTo>
                <a:cubicBezTo>
                  <a:pt x="1339" y="11"/>
                  <a:pt x="1328" y="0"/>
                  <a:pt x="1316" y="0"/>
                </a:cubicBezTo>
                <a:cubicBezTo>
                  <a:pt x="91" y="0"/>
                  <a:pt x="91" y="0"/>
                  <a:pt x="91" y="0"/>
                </a:cubicBezTo>
                <a:cubicBezTo>
                  <a:pt x="78" y="0"/>
                  <a:pt x="68" y="11"/>
                  <a:pt x="68" y="23"/>
                </a:cubicBezTo>
                <a:cubicBezTo>
                  <a:pt x="68" y="91"/>
                  <a:pt x="68" y="91"/>
                  <a:pt x="68" y="91"/>
                </a:cubicBezTo>
                <a:cubicBezTo>
                  <a:pt x="68" y="104"/>
                  <a:pt x="58" y="114"/>
                  <a:pt x="45" y="114"/>
                </a:cubicBezTo>
                <a:cubicBezTo>
                  <a:pt x="23" y="114"/>
                  <a:pt x="23" y="114"/>
                  <a:pt x="23" y="114"/>
                </a:cubicBezTo>
                <a:cubicBezTo>
                  <a:pt x="10" y="114"/>
                  <a:pt x="0" y="124"/>
                  <a:pt x="0" y="137"/>
                </a:cubicBezTo>
                <a:cubicBezTo>
                  <a:pt x="0" y="159"/>
                  <a:pt x="0" y="159"/>
                  <a:pt x="0" y="159"/>
                </a:cubicBezTo>
                <a:cubicBezTo>
                  <a:pt x="1407" y="159"/>
                  <a:pt x="1407" y="159"/>
                  <a:pt x="1407" y="159"/>
                </a:cubicBezTo>
                <a:cubicBezTo>
                  <a:pt x="1407" y="137"/>
                  <a:pt x="1407" y="137"/>
                  <a:pt x="1407" y="137"/>
                </a:cubicBezTo>
                <a:cubicBezTo>
                  <a:pt x="1407" y="124"/>
                  <a:pt x="1396" y="114"/>
                  <a:pt x="1384" y="114"/>
                </a:cubicBezTo>
                <a:close/>
              </a:path>
            </a:pathLst>
          </a:custGeom>
          <a:gradFill rotWithShape="1">
            <a:gsLst>
              <a:gs pos="0">
                <a:srgbClr val="126AA0">
                  <a:gamma/>
                  <a:tint val="60784"/>
                  <a:invGamma/>
                </a:srgbClr>
              </a:gs>
              <a:gs pos="64000">
                <a:srgbClr val="126AA0"/>
              </a:gs>
            </a:gsLst>
            <a:lin ang="5400000" scaled="1"/>
          </a:gradFill>
          <a:ln w="12700" cmpd="sng">
            <a:noFill/>
            <a:rou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048590" name="AutoShape 42" descr="© INSCALE GmbH, 26.05.2010 http://www.presentationload.com/"/>
          <p:cNvSpPr>
            <a:spLocks noChangeArrowheads="1"/>
          </p:cNvSpPr>
          <p:nvPr/>
        </p:nvSpPr>
        <p:spPr bwMode="gray">
          <a:xfrm>
            <a:off x="323850" y="1419447"/>
            <a:ext cx="8496300" cy="5105897"/>
          </a:xfrm>
          <a:prstGeom prst="roundRect">
            <a:avLst>
              <a:gd name="adj" fmla="val 1838"/>
            </a:avLst>
          </a:prstGeom>
          <a:gradFill rotWithShape="1">
            <a:gsLst>
              <a:gs pos="0">
                <a:srgbClr val="126AA0"/>
              </a:gs>
              <a:gs pos="100000">
                <a:srgbClr val="126AA0">
                  <a:gamma/>
                  <a:tint val="18039"/>
                  <a:invGamma/>
                </a:srgbClr>
              </a:gs>
            </a:gsLst>
            <a:lin ang="5400000" scaled="1"/>
          </a:gradFill>
          <a:ln w="9525">
            <a:noFill/>
            <a:round/>
          </a:ln>
        </p:spPr>
        <p:txBody>
          <a:bodyPr/>
          <a:lstStyle/>
          <a:p>
            <a:endParaRPr lang="de-DE">
              <a:solidFill>
                <a:srgbClr val="000000"/>
              </a:solidFill>
              <a:ea typeface="+mn-ea"/>
            </a:endParaRPr>
          </a:p>
        </p:txBody>
      </p:sp>
      <p:sp>
        <p:nvSpPr>
          <p:cNvPr id="1048591" name="Text Box 44" descr="© INSCALE GmbH, 26.05.2010 http://www.presentationload.com/"/>
          <p:cNvSpPr txBox="1">
            <a:spLocks noChangeArrowheads="1"/>
          </p:cNvSpPr>
          <p:nvPr/>
        </p:nvSpPr>
        <p:spPr bwMode="gray">
          <a:xfrm>
            <a:off x="573088" y="1133723"/>
            <a:ext cx="3944937" cy="366713"/>
          </a:xfrm>
          <a:prstGeom prst="rect">
            <a:avLst/>
          </a:prstGeom>
          <a:noFill/>
          <a:ln w="9525">
            <a:noFill/>
            <a:miter lim="800000"/>
          </a:ln>
          <a:effectLst/>
        </p:spPr>
        <p:txBody>
          <a:bodyPr anchor="ctr"/>
          <a:lstStyle/>
          <a:p>
            <a:pPr algn="ctr">
              <a:spcBef>
                <a:spcPct val="50000"/>
              </a:spcBef>
            </a:pPr>
            <a:endParaRPr lang="de-DE" b="1" dirty="0">
              <a:solidFill>
                <a:srgbClr val="FFFFFF"/>
              </a:solidFill>
              <a:latin typeface="+mn-ea"/>
              <a:ea typeface="+mn-ea"/>
            </a:endParaRPr>
          </a:p>
        </p:txBody>
      </p:sp>
      <p:sp>
        <p:nvSpPr>
          <p:cNvPr id="1048592" name="Text Box 48" descr="© INSCALE GmbH, 26.05.2010 http://www.presentationload.com/"/>
          <p:cNvSpPr txBox="1">
            <a:spLocks noChangeArrowheads="1"/>
          </p:cNvSpPr>
          <p:nvPr/>
        </p:nvSpPr>
        <p:spPr bwMode="gray">
          <a:xfrm>
            <a:off x="4613275" y="1052736"/>
            <a:ext cx="3938588" cy="366712"/>
          </a:xfrm>
          <a:prstGeom prst="rect">
            <a:avLst/>
          </a:prstGeom>
          <a:noFill/>
          <a:ln w="9525">
            <a:noFill/>
            <a:miter lim="800000"/>
          </a:ln>
          <a:effectLst/>
        </p:spPr>
        <p:txBody>
          <a:bodyPr anchor="ctr"/>
          <a:lstStyle/>
          <a:p>
            <a:pPr algn="ctr">
              <a:spcBef>
                <a:spcPct val="50000"/>
              </a:spcBef>
            </a:pPr>
            <a:endParaRPr lang="de-DE" sz="1600" dirty="0">
              <a:solidFill>
                <a:srgbClr val="000000"/>
              </a:solidFill>
              <a:ea typeface="+mn-ea"/>
            </a:endParaRPr>
          </a:p>
        </p:txBody>
      </p:sp>
      <p:sp>
        <p:nvSpPr>
          <p:cNvPr id="1048593" name="Rectangle 49" descr="© INSCALE GmbH, 26.05.2010 http://www.presentationload.com/"/>
          <p:cNvSpPr>
            <a:spLocks noChangeArrowheads="1"/>
          </p:cNvSpPr>
          <p:nvPr/>
        </p:nvSpPr>
        <p:spPr bwMode="gray">
          <a:xfrm>
            <a:off x="705310" y="1844824"/>
            <a:ext cx="8208912" cy="4522254"/>
          </a:xfrm>
          <a:prstGeom prst="rect">
            <a:avLst/>
          </a:prstGeom>
          <a:gradFill rotWithShape="1">
            <a:gsLst>
              <a:gs pos="0">
                <a:srgbClr val="FFFFFF"/>
              </a:gs>
              <a:gs pos="100000">
                <a:srgbClr val="DDDDDD"/>
              </a:gs>
            </a:gsLst>
            <a:lin ang="5400000" scaled="1"/>
          </a:gradFill>
          <a:ln w="12700" algn="ctr">
            <a:solidFill>
              <a:srgbClr val="C0C0C0"/>
            </a:solidFill>
            <a:miter lim="800000"/>
          </a:ln>
          <a:effectLst>
            <a:outerShdw blurRad="127000" dist="38100" dir="2700000" algn="tl" rotWithShape="0">
              <a:prstClr val="black">
                <a:alpha val="40000"/>
              </a:prstClr>
            </a:outerShdw>
          </a:effectLst>
        </p:spPr>
        <p:txBody>
          <a:bodyPr lIns="288000" tIns="0" rIns="0" bIns="0" anchor="ctr"/>
          <a:lstStyle/>
          <a:p>
            <a:pPr defTabSz="802005" eaLnBrk="0" hangingPunct="0">
              <a:lnSpc>
                <a:spcPct val="150000"/>
              </a:lnSpc>
            </a:pPr>
            <a:endParaRPr lang="zh-CN" altLang="en-US" b="1" dirty="0">
              <a:solidFill>
                <a:srgbClr val="262626"/>
              </a:solidFill>
              <a:latin typeface="微软雅黑" panose="020B0503020204020204" pitchFamily="34" charset="-122"/>
              <a:ea typeface="微软雅黑" panose="020B0503020204020204" pitchFamily="34" charset="-122"/>
            </a:endParaRPr>
          </a:p>
        </p:txBody>
      </p:sp>
      <p:sp>
        <p:nvSpPr>
          <p:cNvPr id="1048594" name="标题 1"/>
          <p:cNvSpPr>
            <a:spLocks noGrp="1"/>
          </p:cNvSpPr>
          <p:nvPr>
            <p:ph type="title"/>
          </p:nvPr>
        </p:nvSpPr>
        <p:spPr>
          <a:xfrm>
            <a:off x="668410" y="1071786"/>
            <a:ext cx="3816424" cy="641350"/>
          </a:xfrm>
        </p:spPr>
        <p:txBody>
          <a:bodyPr rtlCol="0">
            <a:noAutofit/>
          </a:bodyPr>
          <a:lstStyle/>
          <a:p>
            <a:pPr algn="l" fontAlgn="auto">
              <a:spcAft>
                <a:spcPts val="0"/>
              </a:spcAft>
            </a:pPr>
            <a:r>
              <a:rPr lang="zh-CN" altLang="en-US" sz="2000" b="1" dirty="0">
                <a:solidFill>
                  <a:schemeClr val="tx1">
                    <a:lumMod val="85000"/>
                    <a:lumOff val="15000"/>
                  </a:schemeClr>
                </a:solidFill>
              </a:rPr>
              <a:t>     </a:t>
            </a:r>
            <a:endParaRPr lang="zh-CN" altLang="en-US" sz="2000" b="1" dirty="0">
              <a:solidFill>
                <a:schemeClr val="bg1"/>
              </a:solidFill>
            </a:endParaRPr>
          </a:p>
        </p:txBody>
      </p:sp>
      <p:sp>
        <p:nvSpPr>
          <p:cNvPr id="1048595" name="标题 1"/>
          <p:cNvSpPr txBox="1"/>
          <p:nvPr/>
        </p:nvSpPr>
        <p:spPr bwMode="auto">
          <a:xfrm>
            <a:off x="107504" y="267370"/>
            <a:ext cx="6264696" cy="641350"/>
          </a:xfrm>
          <a:prstGeom prst="rect">
            <a:avLst/>
          </a:prstGeom>
          <a:noFill/>
          <a:ln>
            <a:noFill/>
          </a:ln>
        </p:spPr>
        <p:txBody>
          <a:bodyPr vert="horz" wrap="square" lIns="91440" tIns="45720" rIns="91440" bIns="45720" numCol="1" rtlCol="0" anchor="ctr" anchorCtr="0" compatLnSpc="1">
            <a:no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2pPr>
            <a:lvl3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3pPr>
            <a:lvl4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4pPr>
            <a:lvl5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9pPr>
          </a:lstStyle>
          <a:p>
            <a:pPr algn="l" fontAlgn="auto">
              <a:spcAft>
                <a:spcPts val="0"/>
              </a:spcAft>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三、跑的实用练习方法与手段</a:t>
            </a: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短跑</a:t>
            </a:r>
          </a:p>
        </p:txBody>
      </p:sp>
      <p:pic>
        <p:nvPicPr>
          <p:cNvPr id="12" name="Picture 54" descr="D:\群体工作\体育俱乐部大联盟\2014年体育俱乐部新VI设计\体育联盟形象设计JPG\透明图\吉祥物.png"/>
          <p:cNvPicPr preferRelativeResize="0">
            <a:picLocks noChangeArrowheads="1"/>
          </p:cNvPicPr>
          <p:nvPr/>
        </p:nvPicPr>
        <p:blipFill rotWithShape="1">
          <a:blip r:embed="rId2" cstate="print"/>
          <a:srcRect l="-1" r="10576"/>
          <a:stretch>
            <a:fillRect/>
          </a:stretch>
        </p:blipFill>
        <p:spPr bwMode="auto">
          <a:xfrm>
            <a:off x="7091958" y="4785146"/>
            <a:ext cx="1728192" cy="2388792"/>
          </a:xfrm>
          <a:prstGeom prst="rect">
            <a:avLst/>
          </a:prstGeom>
          <a:ln>
            <a:noFill/>
          </a:ln>
          <a:effectLst>
            <a:outerShdw blurRad="292100" dist="139700" dir="2700000" algn="tl" rotWithShape="0">
              <a:srgbClr val="333333">
                <a:alpha val="65000"/>
              </a:srgbClr>
            </a:outerShdw>
          </a:effectLst>
        </p:spPr>
      </p:pic>
      <p:sp>
        <p:nvSpPr>
          <p:cNvPr id="2" name="TextBox 1"/>
          <p:cNvSpPr txBox="1"/>
          <p:nvPr/>
        </p:nvSpPr>
        <p:spPr>
          <a:xfrm>
            <a:off x="998215" y="2204864"/>
            <a:ext cx="6912446" cy="874407"/>
          </a:xfrm>
          <a:prstGeom prst="rect">
            <a:avLst/>
          </a:prstGeom>
          <a:noFill/>
        </p:spPr>
        <p:txBody>
          <a:bodyPr wrap="square" rtlCol="0">
            <a:spAutoFit/>
          </a:bodyPr>
          <a:lstStyle/>
          <a:p>
            <a:pPr>
              <a:lnSpc>
                <a:spcPct val="150000"/>
              </a:lnSpc>
            </a:pPr>
            <a:r>
              <a:rPr lang="zh-CN" altLang="en-US" b="1" dirty="0">
                <a:latin typeface="微软雅黑" pitchFamily="34" charset="-122"/>
                <a:ea typeface="微软雅黑" pitchFamily="34" charset="-122"/>
              </a:rPr>
              <a:t>针对短跑的项目特征和相应的素质要求，我们可以从速度素质、爆发力、跑姿等方面进行综合训练法。</a:t>
            </a:r>
            <a:endParaRPr lang="zh-CN" altLang="en-US" dirty="0">
              <a:latin typeface="微软雅黑" pitchFamily="34" charset="-122"/>
              <a:ea typeface="微软雅黑" pitchFamily="34" charset="-122"/>
            </a:endParaRPr>
          </a:p>
        </p:txBody>
      </p:sp>
      <p:sp>
        <p:nvSpPr>
          <p:cNvPr id="3" name="TextBox 2"/>
          <p:cNvSpPr txBox="1"/>
          <p:nvPr/>
        </p:nvSpPr>
        <p:spPr>
          <a:xfrm>
            <a:off x="998215" y="3372230"/>
            <a:ext cx="6912446" cy="1754326"/>
          </a:xfrm>
          <a:prstGeom prst="rect">
            <a:avLst/>
          </a:prstGeom>
          <a:noFill/>
        </p:spPr>
        <p:txBody>
          <a:bodyPr wrap="square" rtlCol="0">
            <a:spAutoFit/>
          </a:bodyPr>
          <a:lstStyle/>
          <a:p>
            <a:r>
              <a:rPr lang="zh-CN" altLang="en-US" dirty="0">
                <a:latin typeface="微软雅黑" pitchFamily="34" charset="-122"/>
                <a:ea typeface="微软雅黑" pitchFamily="34" charset="-122"/>
              </a:rPr>
              <a:t>速度素质：快频的小步跑、高抬腿等，调动及提升肌肉的快速收缩能力。</a:t>
            </a:r>
            <a:endParaRPr lang="en-US" altLang="zh-CN" dirty="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zh-CN" altLang="en-US" dirty="0">
                <a:latin typeface="微软雅黑" pitchFamily="34" charset="-122"/>
                <a:ea typeface="微软雅黑" pitchFamily="34" charset="-122"/>
              </a:rPr>
              <a:t>爆发力：后蹬跑、跳台阶、深蹲。</a:t>
            </a:r>
            <a:endParaRPr lang="en-US" altLang="zh-CN" dirty="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zh-CN" altLang="en-US" dirty="0">
                <a:latin typeface="微软雅黑" pitchFamily="34" charset="-122"/>
                <a:ea typeface="微软雅黑" pitchFamily="34" charset="-122"/>
              </a:rPr>
              <a:t>跑姿：低速跑姿训练、徒手摆臂练习。</a:t>
            </a:r>
            <a:endParaRPr lang="en-US" altLang="zh-CN" dirty="0">
              <a:latin typeface="微软雅黑" pitchFamily="34" charset="-122"/>
              <a:ea typeface="微软雅黑" pitchFamily="34" charset="-122"/>
            </a:endParaRPr>
          </a:p>
        </p:txBody>
      </p:sp>
    </p:spTree>
    <p:extLst>
      <p:ext uri="{BB962C8B-B14F-4D97-AF65-F5344CB8AC3E}">
        <p14:creationId xmlns:p14="http://schemas.microsoft.com/office/powerpoint/2010/main" val="71000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048593"/>
                                        </p:tgtEl>
                                        <p:attrNameLst>
                                          <p:attrName>style.visibility</p:attrName>
                                        </p:attrNameLst>
                                      </p:cBhvr>
                                      <p:to>
                                        <p:strVal val="visible"/>
                                      </p:to>
                                    </p:set>
                                    <p:animEffect transition="in" filter="box(in)">
                                      <p:cBhvr>
                                        <p:cTn id="7" dur="500"/>
                                        <p:tgtEl>
                                          <p:spTgt spid="1048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3"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矩形 3"/>
          <p:cNvSpPr/>
          <p:nvPr/>
        </p:nvSpPr>
        <p:spPr>
          <a:xfrm>
            <a:off x="0" y="862682"/>
            <a:ext cx="9107488" cy="7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a:p>
        </p:txBody>
      </p:sp>
      <p:sp>
        <p:nvSpPr>
          <p:cNvPr id="1048587" name="矩形 4"/>
          <p:cNvSpPr/>
          <p:nvPr/>
        </p:nvSpPr>
        <p:spPr>
          <a:xfrm>
            <a:off x="6659563" y="862682"/>
            <a:ext cx="2484437" cy="46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a:p>
        </p:txBody>
      </p:sp>
      <p:sp>
        <p:nvSpPr>
          <p:cNvPr id="1048588" name="Freeform 40" descr="© INSCALE GmbH, 26.05.2010 http://www.presentationload.com/"/>
          <p:cNvSpPr/>
          <p:nvPr/>
        </p:nvSpPr>
        <p:spPr bwMode="gray">
          <a:xfrm>
            <a:off x="4325035" y="1062261"/>
            <a:ext cx="4471987" cy="506412"/>
          </a:xfrm>
          <a:custGeom>
            <a:avLst/>
            <a:gdLst/>
            <a:ahLst/>
            <a:cxnLst>
              <a:cxn ang="0">
                <a:pos x="1384" y="114"/>
              </a:cxn>
              <a:cxn ang="0">
                <a:pos x="1362" y="114"/>
              </a:cxn>
              <a:cxn ang="0">
                <a:pos x="1339" y="91"/>
              </a:cxn>
              <a:cxn ang="0">
                <a:pos x="1339" y="23"/>
              </a:cxn>
              <a:cxn ang="0">
                <a:pos x="1316" y="0"/>
              </a:cxn>
              <a:cxn ang="0">
                <a:pos x="91" y="0"/>
              </a:cxn>
              <a:cxn ang="0">
                <a:pos x="69" y="23"/>
              </a:cxn>
              <a:cxn ang="0">
                <a:pos x="69" y="91"/>
              </a:cxn>
              <a:cxn ang="0">
                <a:pos x="46"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2" y="114"/>
                  <a:pt x="1362" y="114"/>
                  <a:pt x="1362" y="114"/>
                </a:cubicBezTo>
                <a:cubicBezTo>
                  <a:pt x="1349" y="114"/>
                  <a:pt x="1339" y="104"/>
                  <a:pt x="1339" y="91"/>
                </a:cubicBezTo>
                <a:cubicBezTo>
                  <a:pt x="1339" y="23"/>
                  <a:pt x="1339" y="23"/>
                  <a:pt x="1339" y="23"/>
                </a:cubicBezTo>
                <a:cubicBezTo>
                  <a:pt x="1339" y="11"/>
                  <a:pt x="1329" y="0"/>
                  <a:pt x="1316" y="0"/>
                </a:cubicBezTo>
                <a:cubicBezTo>
                  <a:pt x="91" y="0"/>
                  <a:pt x="91" y="0"/>
                  <a:pt x="91" y="0"/>
                </a:cubicBezTo>
                <a:cubicBezTo>
                  <a:pt x="79" y="0"/>
                  <a:pt x="69" y="11"/>
                  <a:pt x="69" y="23"/>
                </a:cubicBezTo>
                <a:cubicBezTo>
                  <a:pt x="69" y="91"/>
                  <a:pt x="69" y="91"/>
                  <a:pt x="69" y="91"/>
                </a:cubicBezTo>
                <a:cubicBezTo>
                  <a:pt x="69" y="104"/>
                  <a:pt x="58" y="114"/>
                  <a:pt x="46" y="114"/>
                </a:cubicBezTo>
                <a:cubicBezTo>
                  <a:pt x="23" y="114"/>
                  <a:pt x="23" y="114"/>
                  <a:pt x="23" y="114"/>
                </a:cubicBezTo>
                <a:cubicBezTo>
                  <a:pt x="11" y="114"/>
                  <a:pt x="0" y="124"/>
                  <a:pt x="0" y="137"/>
                </a:cubicBezTo>
                <a:cubicBezTo>
                  <a:pt x="0" y="159"/>
                  <a:pt x="0" y="159"/>
                  <a:pt x="0" y="159"/>
                </a:cubicBezTo>
                <a:cubicBezTo>
                  <a:pt x="1407" y="159"/>
                  <a:pt x="1407" y="159"/>
                  <a:pt x="1407" y="159"/>
                </a:cubicBezTo>
                <a:cubicBezTo>
                  <a:pt x="1407" y="137"/>
                  <a:pt x="1407" y="137"/>
                  <a:pt x="1407" y="137"/>
                </a:cubicBezTo>
                <a:cubicBezTo>
                  <a:pt x="1407" y="124"/>
                  <a:pt x="1397" y="114"/>
                  <a:pt x="1384" y="114"/>
                </a:cubicBezTo>
                <a:close/>
              </a:path>
            </a:pathLst>
          </a:custGeom>
          <a:gradFill rotWithShape="1">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048589" name="Freeform 39" descr="© INSCALE GmbH, 26.05.2010 http://www.presentationload.com/"/>
          <p:cNvSpPr/>
          <p:nvPr/>
        </p:nvSpPr>
        <p:spPr bwMode="gray">
          <a:xfrm>
            <a:off x="340628" y="1062261"/>
            <a:ext cx="4471988" cy="506412"/>
          </a:xfrm>
          <a:custGeom>
            <a:avLst/>
            <a:gdLst/>
            <a:ahLst/>
            <a:cxnLst>
              <a:cxn ang="0">
                <a:pos x="1384" y="114"/>
              </a:cxn>
              <a:cxn ang="0">
                <a:pos x="1361" y="114"/>
              </a:cxn>
              <a:cxn ang="0">
                <a:pos x="1339" y="91"/>
              </a:cxn>
              <a:cxn ang="0">
                <a:pos x="1339" y="23"/>
              </a:cxn>
              <a:cxn ang="0">
                <a:pos x="1316" y="0"/>
              </a:cxn>
              <a:cxn ang="0">
                <a:pos x="91" y="0"/>
              </a:cxn>
              <a:cxn ang="0">
                <a:pos x="68" y="23"/>
              </a:cxn>
              <a:cxn ang="0">
                <a:pos x="68" y="91"/>
              </a:cxn>
              <a:cxn ang="0">
                <a:pos x="45"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1" y="114"/>
                  <a:pt x="1361" y="114"/>
                  <a:pt x="1361" y="114"/>
                </a:cubicBezTo>
                <a:cubicBezTo>
                  <a:pt x="1349" y="114"/>
                  <a:pt x="1339" y="104"/>
                  <a:pt x="1339" y="91"/>
                </a:cubicBezTo>
                <a:cubicBezTo>
                  <a:pt x="1339" y="23"/>
                  <a:pt x="1339" y="23"/>
                  <a:pt x="1339" y="23"/>
                </a:cubicBezTo>
                <a:cubicBezTo>
                  <a:pt x="1339" y="11"/>
                  <a:pt x="1328" y="0"/>
                  <a:pt x="1316" y="0"/>
                </a:cubicBezTo>
                <a:cubicBezTo>
                  <a:pt x="91" y="0"/>
                  <a:pt x="91" y="0"/>
                  <a:pt x="91" y="0"/>
                </a:cubicBezTo>
                <a:cubicBezTo>
                  <a:pt x="78" y="0"/>
                  <a:pt x="68" y="11"/>
                  <a:pt x="68" y="23"/>
                </a:cubicBezTo>
                <a:cubicBezTo>
                  <a:pt x="68" y="91"/>
                  <a:pt x="68" y="91"/>
                  <a:pt x="68" y="91"/>
                </a:cubicBezTo>
                <a:cubicBezTo>
                  <a:pt x="68" y="104"/>
                  <a:pt x="58" y="114"/>
                  <a:pt x="45" y="114"/>
                </a:cubicBezTo>
                <a:cubicBezTo>
                  <a:pt x="23" y="114"/>
                  <a:pt x="23" y="114"/>
                  <a:pt x="23" y="114"/>
                </a:cubicBezTo>
                <a:cubicBezTo>
                  <a:pt x="10" y="114"/>
                  <a:pt x="0" y="124"/>
                  <a:pt x="0" y="137"/>
                </a:cubicBezTo>
                <a:cubicBezTo>
                  <a:pt x="0" y="159"/>
                  <a:pt x="0" y="159"/>
                  <a:pt x="0" y="159"/>
                </a:cubicBezTo>
                <a:cubicBezTo>
                  <a:pt x="1407" y="159"/>
                  <a:pt x="1407" y="159"/>
                  <a:pt x="1407" y="159"/>
                </a:cubicBezTo>
                <a:cubicBezTo>
                  <a:pt x="1407" y="137"/>
                  <a:pt x="1407" y="137"/>
                  <a:pt x="1407" y="137"/>
                </a:cubicBezTo>
                <a:cubicBezTo>
                  <a:pt x="1407" y="124"/>
                  <a:pt x="1396" y="114"/>
                  <a:pt x="1384" y="114"/>
                </a:cubicBezTo>
                <a:close/>
              </a:path>
            </a:pathLst>
          </a:custGeom>
          <a:gradFill rotWithShape="1">
            <a:gsLst>
              <a:gs pos="0">
                <a:srgbClr val="126AA0">
                  <a:gamma/>
                  <a:tint val="60784"/>
                  <a:invGamma/>
                </a:srgbClr>
              </a:gs>
              <a:gs pos="64000">
                <a:srgbClr val="126AA0"/>
              </a:gs>
            </a:gsLst>
            <a:lin ang="5400000" scaled="1"/>
          </a:gradFill>
          <a:ln w="12700" cmpd="sng">
            <a:noFill/>
            <a:rou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048590" name="AutoShape 42" descr="© INSCALE GmbH, 26.05.2010 http://www.presentationload.com/"/>
          <p:cNvSpPr>
            <a:spLocks noChangeArrowheads="1"/>
          </p:cNvSpPr>
          <p:nvPr/>
        </p:nvSpPr>
        <p:spPr bwMode="gray">
          <a:xfrm>
            <a:off x="323850" y="1419447"/>
            <a:ext cx="8496300" cy="5105897"/>
          </a:xfrm>
          <a:prstGeom prst="roundRect">
            <a:avLst>
              <a:gd name="adj" fmla="val 1838"/>
            </a:avLst>
          </a:prstGeom>
          <a:gradFill rotWithShape="1">
            <a:gsLst>
              <a:gs pos="0">
                <a:srgbClr val="126AA0"/>
              </a:gs>
              <a:gs pos="100000">
                <a:srgbClr val="126AA0">
                  <a:gamma/>
                  <a:tint val="18039"/>
                  <a:invGamma/>
                </a:srgbClr>
              </a:gs>
            </a:gsLst>
            <a:lin ang="5400000" scaled="1"/>
          </a:gradFill>
          <a:ln w="9525">
            <a:noFill/>
            <a:round/>
          </a:ln>
        </p:spPr>
        <p:txBody>
          <a:bodyPr/>
          <a:lstStyle/>
          <a:p>
            <a:endParaRPr lang="de-DE">
              <a:solidFill>
                <a:srgbClr val="000000"/>
              </a:solidFill>
              <a:ea typeface="+mn-ea"/>
            </a:endParaRPr>
          </a:p>
        </p:txBody>
      </p:sp>
      <p:sp>
        <p:nvSpPr>
          <p:cNvPr id="1048591" name="Text Box 44" descr="© INSCALE GmbH, 26.05.2010 http://www.presentationload.com/"/>
          <p:cNvSpPr txBox="1">
            <a:spLocks noChangeArrowheads="1"/>
          </p:cNvSpPr>
          <p:nvPr/>
        </p:nvSpPr>
        <p:spPr bwMode="gray">
          <a:xfrm>
            <a:off x="573088" y="1133723"/>
            <a:ext cx="3944937" cy="366713"/>
          </a:xfrm>
          <a:prstGeom prst="rect">
            <a:avLst/>
          </a:prstGeom>
          <a:noFill/>
          <a:ln w="9525">
            <a:noFill/>
            <a:miter lim="800000"/>
          </a:ln>
          <a:effectLst/>
        </p:spPr>
        <p:txBody>
          <a:bodyPr anchor="ctr"/>
          <a:lstStyle/>
          <a:p>
            <a:pPr algn="ctr">
              <a:spcBef>
                <a:spcPct val="50000"/>
              </a:spcBef>
            </a:pPr>
            <a:endParaRPr lang="de-DE" b="1" dirty="0">
              <a:solidFill>
                <a:srgbClr val="FFFFFF"/>
              </a:solidFill>
              <a:latin typeface="+mn-ea"/>
              <a:ea typeface="+mn-ea"/>
            </a:endParaRPr>
          </a:p>
        </p:txBody>
      </p:sp>
      <p:sp>
        <p:nvSpPr>
          <p:cNvPr id="1048592" name="Text Box 48" descr="© INSCALE GmbH, 26.05.2010 http://www.presentationload.com/"/>
          <p:cNvSpPr txBox="1">
            <a:spLocks noChangeArrowheads="1"/>
          </p:cNvSpPr>
          <p:nvPr/>
        </p:nvSpPr>
        <p:spPr bwMode="gray">
          <a:xfrm>
            <a:off x="4613275" y="1052736"/>
            <a:ext cx="3938588" cy="366712"/>
          </a:xfrm>
          <a:prstGeom prst="rect">
            <a:avLst/>
          </a:prstGeom>
          <a:noFill/>
          <a:ln w="9525">
            <a:noFill/>
            <a:miter lim="800000"/>
          </a:ln>
          <a:effectLst/>
        </p:spPr>
        <p:txBody>
          <a:bodyPr anchor="ctr"/>
          <a:lstStyle/>
          <a:p>
            <a:pPr algn="ctr">
              <a:spcBef>
                <a:spcPct val="50000"/>
              </a:spcBef>
            </a:pPr>
            <a:endParaRPr lang="de-DE" sz="1600" dirty="0">
              <a:solidFill>
                <a:srgbClr val="000000"/>
              </a:solidFill>
              <a:ea typeface="+mn-ea"/>
            </a:endParaRPr>
          </a:p>
        </p:txBody>
      </p:sp>
      <p:sp>
        <p:nvSpPr>
          <p:cNvPr id="1048593" name="Rectangle 49" descr="© INSCALE GmbH, 26.05.2010 http://www.presentationload.com/"/>
          <p:cNvSpPr>
            <a:spLocks noChangeArrowheads="1"/>
          </p:cNvSpPr>
          <p:nvPr/>
        </p:nvSpPr>
        <p:spPr bwMode="gray">
          <a:xfrm>
            <a:off x="705310" y="1844824"/>
            <a:ext cx="8208912" cy="4522254"/>
          </a:xfrm>
          <a:prstGeom prst="rect">
            <a:avLst/>
          </a:prstGeom>
          <a:gradFill rotWithShape="1">
            <a:gsLst>
              <a:gs pos="0">
                <a:srgbClr val="FFFFFF"/>
              </a:gs>
              <a:gs pos="100000">
                <a:srgbClr val="DDDDDD"/>
              </a:gs>
            </a:gsLst>
            <a:lin ang="5400000" scaled="1"/>
          </a:gradFill>
          <a:ln w="12700" algn="ctr">
            <a:solidFill>
              <a:srgbClr val="C0C0C0"/>
            </a:solidFill>
            <a:miter lim="800000"/>
          </a:ln>
          <a:effectLst>
            <a:outerShdw blurRad="127000" dist="38100" dir="2700000" algn="tl" rotWithShape="0">
              <a:prstClr val="black">
                <a:alpha val="40000"/>
              </a:prstClr>
            </a:outerShdw>
          </a:effectLst>
        </p:spPr>
        <p:txBody>
          <a:bodyPr lIns="288000" tIns="0" rIns="0" bIns="0" anchor="ctr"/>
          <a:lstStyle/>
          <a:p>
            <a:pPr defTabSz="802005" eaLnBrk="0" hangingPunct="0">
              <a:lnSpc>
                <a:spcPct val="150000"/>
              </a:lnSpc>
            </a:pPr>
            <a:endParaRPr lang="zh-CN" altLang="en-US" b="1" dirty="0">
              <a:solidFill>
                <a:srgbClr val="262626"/>
              </a:solidFill>
              <a:latin typeface="微软雅黑" panose="020B0503020204020204" pitchFamily="34" charset="-122"/>
              <a:ea typeface="微软雅黑" panose="020B0503020204020204" pitchFamily="34" charset="-122"/>
            </a:endParaRPr>
          </a:p>
        </p:txBody>
      </p:sp>
      <p:sp>
        <p:nvSpPr>
          <p:cNvPr id="1048594" name="标题 1"/>
          <p:cNvSpPr>
            <a:spLocks noGrp="1"/>
          </p:cNvSpPr>
          <p:nvPr>
            <p:ph type="title"/>
          </p:nvPr>
        </p:nvSpPr>
        <p:spPr>
          <a:xfrm>
            <a:off x="668410" y="1071786"/>
            <a:ext cx="3816424" cy="641350"/>
          </a:xfrm>
        </p:spPr>
        <p:txBody>
          <a:bodyPr rtlCol="0">
            <a:noAutofit/>
          </a:bodyPr>
          <a:lstStyle/>
          <a:p>
            <a:pPr algn="l" fontAlgn="auto">
              <a:spcAft>
                <a:spcPts val="0"/>
              </a:spcAft>
            </a:pPr>
            <a:r>
              <a:rPr lang="zh-CN" altLang="en-US" sz="2000" b="1" dirty="0">
                <a:solidFill>
                  <a:schemeClr val="tx1">
                    <a:lumMod val="85000"/>
                    <a:lumOff val="15000"/>
                  </a:schemeClr>
                </a:solidFill>
              </a:rPr>
              <a:t>     </a:t>
            </a:r>
            <a:endParaRPr lang="zh-CN" altLang="en-US" sz="2000" b="1" dirty="0">
              <a:solidFill>
                <a:schemeClr val="bg1"/>
              </a:solidFill>
            </a:endParaRPr>
          </a:p>
        </p:txBody>
      </p:sp>
      <p:sp>
        <p:nvSpPr>
          <p:cNvPr id="1048595" name="标题 1"/>
          <p:cNvSpPr txBox="1"/>
          <p:nvPr/>
        </p:nvSpPr>
        <p:spPr bwMode="auto">
          <a:xfrm>
            <a:off x="107504" y="267370"/>
            <a:ext cx="6264696" cy="641350"/>
          </a:xfrm>
          <a:prstGeom prst="rect">
            <a:avLst/>
          </a:prstGeom>
          <a:noFill/>
          <a:ln>
            <a:noFill/>
          </a:ln>
        </p:spPr>
        <p:txBody>
          <a:bodyPr vert="horz" wrap="square" lIns="91440" tIns="45720" rIns="91440" bIns="45720" numCol="1" rtlCol="0" anchor="ctr" anchorCtr="0" compatLnSpc="1">
            <a:no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2pPr>
            <a:lvl3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3pPr>
            <a:lvl4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4pPr>
            <a:lvl5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9pPr>
          </a:lstStyle>
          <a:p>
            <a:pPr algn="l" fontAlgn="auto">
              <a:spcAft>
                <a:spcPts val="0"/>
              </a:spcAft>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三、跑的实用练习方法与手段</a:t>
            </a: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短跑</a:t>
            </a:r>
          </a:p>
        </p:txBody>
      </p:sp>
      <p:pic>
        <p:nvPicPr>
          <p:cNvPr id="12" name="Picture 54" descr="D:\群体工作\体育俱乐部大联盟\2014年体育俱乐部新VI设计\体育联盟形象设计JPG\透明图\吉祥物.png"/>
          <p:cNvPicPr preferRelativeResize="0">
            <a:picLocks noChangeArrowheads="1"/>
          </p:cNvPicPr>
          <p:nvPr/>
        </p:nvPicPr>
        <p:blipFill rotWithShape="1">
          <a:blip r:embed="rId2" cstate="print"/>
          <a:srcRect l="-1" r="10576"/>
          <a:stretch>
            <a:fillRect/>
          </a:stretch>
        </p:blipFill>
        <p:spPr bwMode="auto">
          <a:xfrm>
            <a:off x="7091958" y="4785146"/>
            <a:ext cx="1728192" cy="2388792"/>
          </a:xfrm>
          <a:prstGeom prst="rect">
            <a:avLst/>
          </a:prstGeom>
          <a:ln>
            <a:noFill/>
          </a:ln>
          <a:effectLst>
            <a:outerShdw blurRad="292100" dist="139700" dir="2700000" algn="tl" rotWithShape="0">
              <a:srgbClr val="333333">
                <a:alpha val="65000"/>
              </a:srgbClr>
            </a:outerShdw>
          </a:effectLst>
        </p:spPr>
      </p:pic>
      <p:sp>
        <p:nvSpPr>
          <p:cNvPr id="2" name="TextBox 1"/>
          <p:cNvSpPr txBox="1"/>
          <p:nvPr/>
        </p:nvSpPr>
        <p:spPr>
          <a:xfrm>
            <a:off x="868812" y="2020198"/>
            <a:ext cx="6912446" cy="369332"/>
          </a:xfrm>
          <a:prstGeom prst="rect">
            <a:avLst/>
          </a:prstGeom>
          <a:noFill/>
        </p:spPr>
        <p:txBody>
          <a:bodyPr wrap="square" rtlCol="0">
            <a:spAutoFit/>
          </a:bodyPr>
          <a:lstStyle/>
          <a:p>
            <a:r>
              <a:rPr lang="zh-CN" altLang="en-US" b="1" dirty="0">
                <a:latin typeface="微软雅黑" pitchFamily="34" charset="-122"/>
                <a:ea typeface="微软雅黑" pitchFamily="34" charset="-122"/>
              </a:rPr>
              <a:t>训练示例：</a:t>
            </a:r>
          </a:p>
        </p:txBody>
      </p:sp>
      <p:sp>
        <p:nvSpPr>
          <p:cNvPr id="3" name="TextBox 2"/>
          <p:cNvSpPr txBox="1"/>
          <p:nvPr/>
        </p:nvSpPr>
        <p:spPr>
          <a:xfrm>
            <a:off x="748719" y="2417503"/>
            <a:ext cx="3823281" cy="3782895"/>
          </a:xfrm>
          <a:prstGeom prst="rect">
            <a:avLst/>
          </a:prstGeom>
          <a:noFill/>
        </p:spPr>
        <p:txBody>
          <a:bodyPr wrap="square" rtlCol="0">
            <a:spAutoFit/>
          </a:bodyPr>
          <a:lstStyle/>
          <a:p>
            <a:pPr>
              <a:lnSpc>
                <a:spcPct val="150000"/>
              </a:lnSpc>
            </a:pPr>
            <a:r>
              <a:rPr lang="zh-CN" altLang="en-US" dirty="0">
                <a:latin typeface="微软雅黑" pitchFamily="34" charset="-122"/>
                <a:ea typeface="微软雅黑" pitchFamily="34" charset="-122"/>
              </a:rPr>
              <a:t>一、热身</a:t>
            </a:r>
            <a:endParaRPr lang="en-US" altLang="zh-CN" dirty="0">
              <a:latin typeface="微软雅黑" pitchFamily="34" charset="-122"/>
              <a:ea typeface="微软雅黑" pitchFamily="34" charset="-122"/>
            </a:endParaRPr>
          </a:p>
          <a:p>
            <a:pPr>
              <a:lnSpc>
                <a:spcPct val="150000"/>
              </a:lnSpc>
            </a:pPr>
            <a:r>
              <a:rPr lang="zh-CN" altLang="en-US" dirty="0">
                <a:latin typeface="微软雅黑" pitchFamily="34" charset="-122"/>
                <a:ea typeface="微软雅黑" pitchFamily="34" charset="-122"/>
              </a:rPr>
              <a:t>二、基础部分</a:t>
            </a:r>
            <a:endParaRPr lang="en-US" altLang="zh-CN" dirty="0">
              <a:latin typeface="微软雅黑" pitchFamily="34" charset="-122"/>
              <a:ea typeface="微软雅黑" pitchFamily="34" charset="-122"/>
            </a:endParaRPr>
          </a:p>
          <a:p>
            <a:pPr>
              <a:lnSpc>
                <a:spcPct val="150000"/>
              </a:lnSpc>
            </a:pP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、快频小步跑</a:t>
            </a:r>
            <a:r>
              <a:rPr lang="en-US" altLang="zh-CN" dirty="0">
                <a:latin typeface="微软雅黑" pitchFamily="34" charset="-122"/>
                <a:ea typeface="微软雅黑" pitchFamily="34" charset="-122"/>
              </a:rPr>
              <a:t>15M</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4</a:t>
            </a:r>
            <a:r>
              <a:rPr lang="zh-CN" altLang="en-US" dirty="0">
                <a:latin typeface="微软雅黑" pitchFamily="34" charset="-122"/>
                <a:ea typeface="微软雅黑" pitchFamily="34" charset="-122"/>
              </a:rPr>
              <a:t>组；快频高抬腿</a:t>
            </a:r>
            <a:r>
              <a:rPr lang="en-US" altLang="zh-CN" dirty="0">
                <a:latin typeface="微软雅黑" pitchFamily="34" charset="-122"/>
                <a:ea typeface="微软雅黑" pitchFamily="34" charset="-122"/>
              </a:rPr>
              <a:t>15M</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4</a:t>
            </a:r>
            <a:r>
              <a:rPr lang="zh-CN" altLang="en-US" dirty="0">
                <a:latin typeface="微软雅黑" pitchFamily="34" charset="-122"/>
                <a:ea typeface="微软雅黑" pitchFamily="34" charset="-122"/>
              </a:rPr>
              <a:t>组；站立式起跑练习</a:t>
            </a:r>
            <a:endParaRPr lang="en-US" altLang="zh-CN" dirty="0">
              <a:latin typeface="微软雅黑" pitchFamily="34" charset="-122"/>
              <a:ea typeface="微软雅黑" pitchFamily="34" charset="-122"/>
            </a:endParaRPr>
          </a:p>
          <a:p>
            <a:pPr>
              <a:lnSpc>
                <a:spcPct val="150000"/>
              </a:lnSpc>
            </a:pP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30</a:t>
            </a:r>
            <a:r>
              <a:rPr lang="zh-CN" altLang="en-US" dirty="0">
                <a:latin typeface="微软雅黑" pitchFamily="34" charset="-122"/>
                <a:ea typeface="微软雅黑" pitchFamily="34" charset="-122"/>
              </a:rPr>
              <a:t>米加速跑*</a:t>
            </a:r>
            <a:r>
              <a:rPr lang="en-US" altLang="zh-CN" dirty="0">
                <a:latin typeface="微软雅黑" pitchFamily="34" charset="-122"/>
                <a:ea typeface="微软雅黑" pitchFamily="34" charset="-122"/>
              </a:rPr>
              <a:t>6</a:t>
            </a:r>
            <a:r>
              <a:rPr lang="zh-CN" altLang="en-US" dirty="0">
                <a:latin typeface="微软雅黑" pitchFamily="34" charset="-122"/>
                <a:ea typeface="微软雅黑" pitchFamily="34" charset="-122"/>
              </a:rPr>
              <a:t>组（跑姿训练）、摆臂练习</a:t>
            </a:r>
            <a:r>
              <a:rPr lang="en-US" altLang="zh-CN" dirty="0">
                <a:latin typeface="微软雅黑" pitchFamily="34" charset="-122"/>
                <a:ea typeface="微软雅黑" pitchFamily="34" charset="-122"/>
              </a:rPr>
              <a:t>30</a:t>
            </a:r>
            <a:r>
              <a:rPr lang="zh-CN" altLang="en-US" dirty="0">
                <a:latin typeface="微软雅黑" pitchFamily="34" charset="-122"/>
                <a:ea typeface="微软雅黑" pitchFamily="34" charset="-122"/>
              </a:rPr>
              <a:t>秒*</a:t>
            </a:r>
            <a:r>
              <a:rPr lang="en-US" altLang="zh-CN" dirty="0">
                <a:latin typeface="微软雅黑" pitchFamily="34" charset="-122"/>
                <a:ea typeface="微软雅黑" pitchFamily="34" charset="-122"/>
              </a:rPr>
              <a:t>6</a:t>
            </a:r>
            <a:r>
              <a:rPr lang="zh-CN" altLang="en-US" dirty="0">
                <a:latin typeface="微软雅黑" pitchFamily="34" charset="-122"/>
                <a:ea typeface="微软雅黑" pitchFamily="34" charset="-122"/>
              </a:rPr>
              <a:t>组</a:t>
            </a:r>
            <a:endParaRPr lang="en-US" altLang="zh-CN" dirty="0">
              <a:latin typeface="微软雅黑" pitchFamily="34" charset="-122"/>
              <a:ea typeface="微软雅黑" pitchFamily="34" charset="-122"/>
            </a:endParaRPr>
          </a:p>
          <a:p>
            <a:pPr>
              <a:lnSpc>
                <a:spcPct val="150000"/>
              </a:lnSpc>
            </a:pPr>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、跳台阶训练或蛙跳（单足跳）</a:t>
            </a:r>
            <a:r>
              <a:rPr lang="en-US" altLang="zh-CN" dirty="0">
                <a:latin typeface="微软雅黑" pitchFamily="34" charset="-122"/>
                <a:ea typeface="微软雅黑" pitchFamily="34" charset="-122"/>
              </a:rPr>
              <a:t>30M</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4</a:t>
            </a:r>
            <a:r>
              <a:rPr lang="zh-CN" altLang="en-US" dirty="0">
                <a:latin typeface="微软雅黑" pitchFamily="34" charset="-122"/>
                <a:ea typeface="微软雅黑" pitchFamily="34" charset="-122"/>
              </a:rPr>
              <a:t>组，深蹲</a:t>
            </a:r>
            <a:r>
              <a:rPr lang="en-US" altLang="zh-CN" dirty="0">
                <a:latin typeface="微软雅黑" pitchFamily="34" charset="-122"/>
                <a:ea typeface="微软雅黑" pitchFamily="34" charset="-122"/>
              </a:rPr>
              <a:t>20</a:t>
            </a:r>
            <a:r>
              <a:rPr lang="zh-CN" altLang="en-US" dirty="0">
                <a:latin typeface="微软雅黑" pitchFamily="34" charset="-122"/>
                <a:ea typeface="微软雅黑" pitchFamily="34" charset="-122"/>
              </a:rPr>
              <a:t>次*</a:t>
            </a:r>
            <a:r>
              <a:rPr lang="en-US" altLang="zh-CN" dirty="0">
                <a:latin typeface="微软雅黑" pitchFamily="34" charset="-122"/>
                <a:ea typeface="微软雅黑" pitchFamily="34" charset="-122"/>
              </a:rPr>
              <a:t>6</a:t>
            </a:r>
            <a:r>
              <a:rPr lang="zh-CN" altLang="en-US" dirty="0">
                <a:latin typeface="微软雅黑" pitchFamily="34" charset="-122"/>
                <a:ea typeface="微软雅黑" pitchFamily="34" charset="-122"/>
              </a:rPr>
              <a:t>组。</a:t>
            </a:r>
            <a:endParaRPr lang="en-US" altLang="zh-CN" dirty="0">
              <a:latin typeface="微软雅黑" pitchFamily="34" charset="-122"/>
              <a:ea typeface="微软雅黑" pitchFamily="34" charset="-122"/>
            </a:endParaRPr>
          </a:p>
          <a:p>
            <a:pPr>
              <a:lnSpc>
                <a:spcPct val="150000"/>
              </a:lnSpc>
            </a:pPr>
            <a:r>
              <a:rPr lang="zh-CN" altLang="en-US" dirty="0">
                <a:latin typeface="微软雅黑" pitchFamily="34" charset="-122"/>
                <a:ea typeface="微软雅黑" pitchFamily="34" charset="-122"/>
              </a:rPr>
              <a:t>三、放松整理</a:t>
            </a:r>
            <a:endParaRPr lang="en-US" altLang="zh-CN" dirty="0">
              <a:latin typeface="微软雅黑" pitchFamily="34" charset="-122"/>
              <a:ea typeface="微软雅黑" pitchFamily="3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9161" y="1844824"/>
            <a:ext cx="4416491"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1865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048593"/>
                                        </p:tgtEl>
                                        <p:attrNameLst>
                                          <p:attrName>style.visibility</p:attrName>
                                        </p:attrNameLst>
                                      </p:cBhvr>
                                      <p:to>
                                        <p:strVal val="visible"/>
                                      </p:to>
                                    </p:set>
                                    <p:animEffect transition="in" filter="box(in)">
                                      <p:cBhvr>
                                        <p:cTn id="7" dur="500"/>
                                        <p:tgtEl>
                                          <p:spTgt spid="1048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3"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矩形 3"/>
          <p:cNvSpPr/>
          <p:nvPr/>
        </p:nvSpPr>
        <p:spPr>
          <a:xfrm>
            <a:off x="0" y="862682"/>
            <a:ext cx="9107488" cy="7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a:p>
        </p:txBody>
      </p:sp>
      <p:sp>
        <p:nvSpPr>
          <p:cNvPr id="1048587" name="矩形 4"/>
          <p:cNvSpPr/>
          <p:nvPr/>
        </p:nvSpPr>
        <p:spPr>
          <a:xfrm>
            <a:off x="6659563" y="862682"/>
            <a:ext cx="2484437" cy="46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a:p>
        </p:txBody>
      </p:sp>
      <p:sp>
        <p:nvSpPr>
          <p:cNvPr id="1048588" name="Freeform 40" descr="© INSCALE GmbH, 26.05.2010 http://www.presentationload.com/"/>
          <p:cNvSpPr/>
          <p:nvPr/>
        </p:nvSpPr>
        <p:spPr bwMode="gray">
          <a:xfrm>
            <a:off x="4325035" y="1062261"/>
            <a:ext cx="4471987" cy="506412"/>
          </a:xfrm>
          <a:custGeom>
            <a:avLst/>
            <a:gdLst/>
            <a:ahLst/>
            <a:cxnLst>
              <a:cxn ang="0">
                <a:pos x="1384" y="114"/>
              </a:cxn>
              <a:cxn ang="0">
                <a:pos x="1362" y="114"/>
              </a:cxn>
              <a:cxn ang="0">
                <a:pos x="1339" y="91"/>
              </a:cxn>
              <a:cxn ang="0">
                <a:pos x="1339" y="23"/>
              </a:cxn>
              <a:cxn ang="0">
                <a:pos x="1316" y="0"/>
              </a:cxn>
              <a:cxn ang="0">
                <a:pos x="91" y="0"/>
              </a:cxn>
              <a:cxn ang="0">
                <a:pos x="69" y="23"/>
              </a:cxn>
              <a:cxn ang="0">
                <a:pos x="69" y="91"/>
              </a:cxn>
              <a:cxn ang="0">
                <a:pos x="46"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2" y="114"/>
                  <a:pt x="1362" y="114"/>
                  <a:pt x="1362" y="114"/>
                </a:cubicBezTo>
                <a:cubicBezTo>
                  <a:pt x="1349" y="114"/>
                  <a:pt x="1339" y="104"/>
                  <a:pt x="1339" y="91"/>
                </a:cubicBezTo>
                <a:cubicBezTo>
                  <a:pt x="1339" y="23"/>
                  <a:pt x="1339" y="23"/>
                  <a:pt x="1339" y="23"/>
                </a:cubicBezTo>
                <a:cubicBezTo>
                  <a:pt x="1339" y="11"/>
                  <a:pt x="1329" y="0"/>
                  <a:pt x="1316" y="0"/>
                </a:cubicBezTo>
                <a:cubicBezTo>
                  <a:pt x="91" y="0"/>
                  <a:pt x="91" y="0"/>
                  <a:pt x="91" y="0"/>
                </a:cubicBezTo>
                <a:cubicBezTo>
                  <a:pt x="79" y="0"/>
                  <a:pt x="69" y="11"/>
                  <a:pt x="69" y="23"/>
                </a:cubicBezTo>
                <a:cubicBezTo>
                  <a:pt x="69" y="91"/>
                  <a:pt x="69" y="91"/>
                  <a:pt x="69" y="91"/>
                </a:cubicBezTo>
                <a:cubicBezTo>
                  <a:pt x="69" y="104"/>
                  <a:pt x="58" y="114"/>
                  <a:pt x="46" y="114"/>
                </a:cubicBezTo>
                <a:cubicBezTo>
                  <a:pt x="23" y="114"/>
                  <a:pt x="23" y="114"/>
                  <a:pt x="23" y="114"/>
                </a:cubicBezTo>
                <a:cubicBezTo>
                  <a:pt x="11" y="114"/>
                  <a:pt x="0" y="124"/>
                  <a:pt x="0" y="137"/>
                </a:cubicBezTo>
                <a:cubicBezTo>
                  <a:pt x="0" y="159"/>
                  <a:pt x="0" y="159"/>
                  <a:pt x="0" y="159"/>
                </a:cubicBezTo>
                <a:cubicBezTo>
                  <a:pt x="1407" y="159"/>
                  <a:pt x="1407" y="159"/>
                  <a:pt x="1407" y="159"/>
                </a:cubicBezTo>
                <a:cubicBezTo>
                  <a:pt x="1407" y="137"/>
                  <a:pt x="1407" y="137"/>
                  <a:pt x="1407" y="137"/>
                </a:cubicBezTo>
                <a:cubicBezTo>
                  <a:pt x="1407" y="124"/>
                  <a:pt x="1397" y="114"/>
                  <a:pt x="1384" y="114"/>
                </a:cubicBezTo>
                <a:close/>
              </a:path>
            </a:pathLst>
          </a:custGeom>
          <a:gradFill rotWithShape="1">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048589" name="Freeform 39" descr="© INSCALE GmbH, 26.05.2010 http://www.presentationload.com/"/>
          <p:cNvSpPr/>
          <p:nvPr/>
        </p:nvSpPr>
        <p:spPr bwMode="gray">
          <a:xfrm>
            <a:off x="340628" y="1062261"/>
            <a:ext cx="4471988" cy="506412"/>
          </a:xfrm>
          <a:custGeom>
            <a:avLst/>
            <a:gdLst/>
            <a:ahLst/>
            <a:cxnLst>
              <a:cxn ang="0">
                <a:pos x="1384" y="114"/>
              </a:cxn>
              <a:cxn ang="0">
                <a:pos x="1361" y="114"/>
              </a:cxn>
              <a:cxn ang="0">
                <a:pos x="1339" y="91"/>
              </a:cxn>
              <a:cxn ang="0">
                <a:pos x="1339" y="23"/>
              </a:cxn>
              <a:cxn ang="0">
                <a:pos x="1316" y="0"/>
              </a:cxn>
              <a:cxn ang="0">
                <a:pos x="91" y="0"/>
              </a:cxn>
              <a:cxn ang="0">
                <a:pos x="68" y="23"/>
              </a:cxn>
              <a:cxn ang="0">
                <a:pos x="68" y="91"/>
              </a:cxn>
              <a:cxn ang="0">
                <a:pos x="45"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1" y="114"/>
                  <a:pt x="1361" y="114"/>
                  <a:pt x="1361" y="114"/>
                </a:cubicBezTo>
                <a:cubicBezTo>
                  <a:pt x="1349" y="114"/>
                  <a:pt x="1339" y="104"/>
                  <a:pt x="1339" y="91"/>
                </a:cubicBezTo>
                <a:cubicBezTo>
                  <a:pt x="1339" y="23"/>
                  <a:pt x="1339" y="23"/>
                  <a:pt x="1339" y="23"/>
                </a:cubicBezTo>
                <a:cubicBezTo>
                  <a:pt x="1339" y="11"/>
                  <a:pt x="1328" y="0"/>
                  <a:pt x="1316" y="0"/>
                </a:cubicBezTo>
                <a:cubicBezTo>
                  <a:pt x="91" y="0"/>
                  <a:pt x="91" y="0"/>
                  <a:pt x="91" y="0"/>
                </a:cubicBezTo>
                <a:cubicBezTo>
                  <a:pt x="78" y="0"/>
                  <a:pt x="68" y="11"/>
                  <a:pt x="68" y="23"/>
                </a:cubicBezTo>
                <a:cubicBezTo>
                  <a:pt x="68" y="91"/>
                  <a:pt x="68" y="91"/>
                  <a:pt x="68" y="91"/>
                </a:cubicBezTo>
                <a:cubicBezTo>
                  <a:pt x="68" y="104"/>
                  <a:pt x="58" y="114"/>
                  <a:pt x="45" y="114"/>
                </a:cubicBezTo>
                <a:cubicBezTo>
                  <a:pt x="23" y="114"/>
                  <a:pt x="23" y="114"/>
                  <a:pt x="23" y="114"/>
                </a:cubicBezTo>
                <a:cubicBezTo>
                  <a:pt x="10" y="114"/>
                  <a:pt x="0" y="124"/>
                  <a:pt x="0" y="137"/>
                </a:cubicBezTo>
                <a:cubicBezTo>
                  <a:pt x="0" y="159"/>
                  <a:pt x="0" y="159"/>
                  <a:pt x="0" y="159"/>
                </a:cubicBezTo>
                <a:cubicBezTo>
                  <a:pt x="1407" y="159"/>
                  <a:pt x="1407" y="159"/>
                  <a:pt x="1407" y="159"/>
                </a:cubicBezTo>
                <a:cubicBezTo>
                  <a:pt x="1407" y="137"/>
                  <a:pt x="1407" y="137"/>
                  <a:pt x="1407" y="137"/>
                </a:cubicBezTo>
                <a:cubicBezTo>
                  <a:pt x="1407" y="124"/>
                  <a:pt x="1396" y="114"/>
                  <a:pt x="1384" y="114"/>
                </a:cubicBezTo>
                <a:close/>
              </a:path>
            </a:pathLst>
          </a:custGeom>
          <a:gradFill rotWithShape="1">
            <a:gsLst>
              <a:gs pos="0">
                <a:srgbClr val="126AA0">
                  <a:gamma/>
                  <a:tint val="60784"/>
                  <a:invGamma/>
                </a:srgbClr>
              </a:gs>
              <a:gs pos="64000">
                <a:srgbClr val="126AA0"/>
              </a:gs>
            </a:gsLst>
            <a:lin ang="5400000" scaled="1"/>
          </a:gradFill>
          <a:ln w="12700" cmpd="sng">
            <a:noFill/>
            <a:rou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048590" name="AutoShape 42" descr="© INSCALE GmbH, 26.05.2010 http://www.presentationload.com/"/>
          <p:cNvSpPr>
            <a:spLocks noChangeArrowheads="1"/>
          </p:cNvSpPr>
          <p:nvPr/>
        </p:nvSpPr>
        <p:spPr bwMode="gray">
          <a:xfrm>
            <a:off x="323850" y="1419447"/>
            <a:ext cx="8496300" cy="5105897"/>
          </a:xfrm>
          <a:prstGeom prst="roundRect">
            <a:avLst>
              <a:gd name="adj" fmla="val 1838"/>
            </a:avLst>
          </a:prstGeom>
          <a:gradFill rotWithShape="1">
            <a:gsLst>
              <a:gs pos="0">
                <a:srgbClr val="126AA0"/>
              </a:gs>
              <a:gs pos="100000">
                <a:srgbClr val="126AA0">
                  <a:gamma/>
                  <a:tint val="18039"/>
                  <a:invGamma/>
                </a:srgbClr>
              </a:gs>
            </a:gsLst>
            <a:lin ang="5400000" scaled="1"/>
          </a:gradFill>
          <a:ln w="9525">
            <a:noFill/>
            <a:round/>
          </a:ln>
        </p:spPr>
        <p:txBody>
          <a:bodyPr/>
          <a:lstStyle/>
          <a:p>
            <a:endParaRPr lang="de-DE">
              <a:solidFill>
                <a:srgbClr val="000000"/>
              </a:solidFill>
              <a:ea typeface="+mn-ea"/>
            </a:endParaRPr>
          </a:p>
        </p:txBody>
      </p:sp>
      <p:sp>
        <p:nvSpPr>
          <p:cNvPr id="1048591" name="Text Box 44" descr="© INSCALE GmbH, 26.05.2010 http://www.presentationload.com/"/>
          <p:cNvSpPr txBox="1">
            <a:spLocks noChangeArrowheads="1"/>
          </p:cNvSpPr>
          <p:nvPr/>
        </p:nvSpPr>
        <p:spPr bwMode="gray">
          <a:xfrm>
            <a:off x="573088" y="1133723"/>
            <a:ext cx="3944937" cy="366713"/>
          </a:xfrm>
          <a:prstGeom prst="rect">
            <a:avLst/>
          </a:prstGeom>
          <a:noFill/>
          <a:ln w="9525">
            <a:noFill/>
            <a:miter lim="800000"/>
          </a:ln>
          <a:effectLst/>
        </p:spPr>
        <p:txBody>
          <a:bodyPr anchor="ctr"/>
          <a:lstStyle/>
          <a:p>
            <a:pPr algn="ctr">
              <a:spcBef>
                <a:spcPct val="50000"/>
              </a:spcBef>
            </a:pPr>
            <a:endParaRPr lang="de-DE" b="1" dirty="0">
              <a:solidFill>
                <a:srgbClr val="FFFFFF"/>
              </a:solidFill>
              <a:latin typeface="+mn-ea"/>
              <a:ea typeface="+mn-ea"/>
            </a:endParaRPr>
          </a:p>
        </p:txBody>
      </p:sp>
      <p:sp>
        <p:nvSpPr>
          <p:cNvPr id="1048592" name="Text Box 48" descr="© INSCALE GmbH, 26.05.2010 http://www.presentationload.com/"/>
          <p:cNvSpPr txBox="1">
            <a:spLocks noChangeArrowheads="1"/>
          </p:cNvSpPr>
          <p:nvPr/>
        </p:nvSpPr>
        <p:spPr bwMode="gray">
          <a:xfrm>
            <a:off x="4613275" y="1052736"/>
            <a:ext cx="3938588" cy="366712"/>
          </a:xfrm>
          <a:prstGeom prst="rect">
            <a:avLst/>
          </a:prstGeom>
          <a:noFill/>
          <a:ln w="9525">
            <a:noFill/>
            <a:miter lim="800000"/>
          </a:ln>
          <a:effectLst/>
        </p:spPr>
        <p:txBody>
          <a:bodyPr anchor="ctr"/>
          <a:lstStyle/>
          <a:p>
            <a:pPr algn="ctr">
              <a:spcBef>
                <a:spcPct val="50000"/>
              </a:spcBef>
            </a:pPr>
            <a:endParaRPr lang="de-DE" sz="1600" dirty="0">
              <a:solidFill>
                <a:srgbClr val="000000"/>
              </a:solidFill>
              <a:ea typeface="+mn-ea"/>
            </a:endParaRPr>
          </a:p>
        </p:txBody>
      </p:sp>
      <p:sp>
        <p:nvSpPr>
          <p:cNvPr id="1048593" name="Rectangle 49" descr="© INSCALE GmbH, 26.05.2010 http://www.presentationload.com/"/>
          <p:cNvSpPr>
            <a:spLocks noChangeArrowheads="1"/>
          </p:cNvSpPr>
          <p:nvPr/>
        </p:nvSpPr>
        <p:spPr bwMode="gray">
          <a:xfrm>
            <a:off x="705310" y="1844824"/>
            <a:ext cx="8208912" cy="4522254"/>
          </a:xfrm>
          <a:prstGeom prst="rect">
            <a:avLst/>
          </a:prstGeom>
          <a:gradFill rotWithShape="1">
            <a:gsLst>
              <a:gs pos="0">
                <a:srgbClr val="FFFFFF"/>
              </a:gs>
              <a:gs pos="100000">
                <a:srgbClr val="DDDDDD"/>
              </a:gs>
            </a:gsLst>
            <a:lin ang="5400000" scaled="1"/>
          </a:gradFill>
          <a:ln w="12700" algn="ctr">
            <a:solidFill>
              <a:srgbClr val="C0C0C0"/>
            </a:solidFill>
            <a:miter lim="800000"/>
          </a:ln>
          <a:effectLst>
            <a:outerShdw blurRad="127000" dist="38100" dir="2700000" algn="tl" rotWithShape="0">
              <a:prstClr val="black">
                <a:alpha val="40000"/>
              </a:prstClr>
            </a:outerShdw>
          </a:effectLst>
        </p:spPr>
        <p:txBody>
          <a:bodyPr lIns="288000" tIns="0" rIns="0" bIns="0" anchor="ctr"/>
          <a:lstStyle/>
          <a:p>
            <a:pPr defTabSz="802005" eaLnBrk="0" hangingPunct="0">
              <a:lnSpc>
                <a:spcPct val="150000"/>
              </a:lnSpc>
            </a:pPr>
            <a:endParaRPr lang="zh-CN" altLang="en-US" b="1" dirty="0">
              <a:solidFill>
                <a:srgbClr val="262626"/>
              </a:solidFill>
              <a:latin typeface="微软雅黑" panose="020B0503020204020204" pitchFamily="34" charset="-122"/>
              <a:ea typeface="微软雅黑" panose="020B0503020204020204" pitchFamily="34" charset="-122"/>
            </a:endParaRPr>
          </a:p>
        </p:txBody>
      </p:sp>
      <p:sp>
        <p:nvSpPr>
          <p:cNvPr id="1048594" name="标题 1"/>
          <p:cNvSpPr>
            <a:spLocks noGrp="1"/>
          </p:cNvSpPr>
          <p:nvPr>
            <p:ph type="title"/>
          </p:nvPr>
        </p:nvSpPr>
        <p:spPr>
          <a:xfrm>
            <a:off x="668410" y="1071786"/>
            <a:ext cx="3816424" cy="641350"/>
          </a:xfrm>
        </p:spPr>
        <p:txBody>
          <a:bodyPr rtlCol="0">
            <a:noAutofit/>
          </a:bodyPr>
          <a:lstStyle/>
          <a:p>
            <a:pPr algn="l" fontAlgn="auto">
              <a:spcAft>
                <a:spcPts val="0"/>
              </a:spcAft>
            </a:pPr>
            <a:r>
              <a:rPr lang="zh-CN" altLang="en-US" sz="2000" b="1" dirty="0">
                <a:solidFill>
                  <a:schemeClr val="tx1">
                    <a:lumMod val="85000"/>
                    <a:lumOff val="15000"/>
                  </a:schemeClr>
                </a:solidFill>
              </a:rPr>
              <a:t>     </a:t>
            </a:r>
            <a:endParaRPr lang="zh-CN" altLang="en-US" sz="2000" b="1" dirty="0">
              <a:solidFill>
                <a:schemeClr val="bg1"/>
              </a:solidFill>
            </a:endParaRPr>
          </a:p>
        </p:txBody>
      </p:sp>
      <p:sp>
        <p:nvSpPr>
          <p:cNvPr id="1048595" name="标题 1"/>
          <p:cNvSpPr txBox="1"/>
          <p:nvPr/>
        </p:nvSpPr>
        <p:spPr bwMode="auto">
          <a:xfrm>
            <a:off x="107504" y="267370"/>
            <a:ext cx="6264696" cy="641350"/>
          </a:xfrm>
          <a:prstGeom prst="rect">
            <a:avLst/>
          </a:prstGeom>
          <a:noFill/>
          <a:ln>
            <a:noFill/>
          </a:ln>
        </p:spPr>
        <p:txBody>
          <a:bodyPr vert="horz" wrap="square" lIns="91440" tIns="45720" rIns="91440" bIns="45720" numCol="1" rtlCol="0" anchor="ctr" anchorCtr="0" compatLnSpc="1">
            <a:no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2pPr>
            <a:lvl3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3pPr>
            <a:lvl4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4pPr>
            <a:lvl5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9pPr>
          </a:lstStyle>
          <a:p>
            <a:pPr algn="l" fontAlgn="auto">
              <a:spcAft>
                <a:spcPts val="0"/>
              </a:spcAft>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三、跑的实用练习方法与手段</a:t>
            </a: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中长跑</a:t>
            </a:r>
          </a:p>
        </p:txBody>
      </p:sp>
      <p:pic>
        <p:nvPicPr>
          <p:cNvPr id="12" name="Picture 54" descr="D:\群体工作\体育俱乐部大联盟\2014年体育俱乐部新VI设计\体育联盟形象设计JPG\透明图\吉祥物.png"/>
          <p:cNvPicPr preferRelativeResize="0">
            <a:picLocks noChangeArrowheads="1"/>
          </p:cNvPicPr>
          <p:nvPr/>
        </p:nvPicPr>
        <p:blipFill rotWithShape="1">
          <a:blip r:embed="rId2" cstate="print"/>
          <a:srcRect l="-1" r="10576"/>
          <a:stretch>
            <a:fillRect/>
          </a:stretch>
        </p:blipFill>
        <p:spPr bwMode="auto">
          <a:xfrm>
            <a:off x="7091958" y="4785146"/>
            <a:ext cx="1728192" cy="2388792"/>
          </a:xfrm>
          <a:prstGeom prst="rect">
            <a:avLst/>
          </a:prstGeom>
          <a:ln>
            <a:noFill/>
          </a:ln>
          <a:effectLst>
            <a:outerShdw blurRad="292100" dist="139700" dir="2700000" algn="tl" rotWithShape="0">
              <a:srgbClr val="333333">
                <a:alpha val="65000"/>
              </a:srgbClr>
            </a:outerShdw>
          </a:effectLst>
        </p:spPr>
      </p:pic>
      <p:sp>
        <p:nvSpPr>
          <p:cNvPr id="2" name="TextBox 1"/>
          <p:cNvSpPr txBox="1"/>
          <p:nvPr/>
        </p:nvSpPr>
        <p:spPr>
          <a:xfrm>
            <a:off x="998215" y="2204864"/>
            <a:ext cx="6912446" cy="874407"/>
          </a:xfrm>
          <a:prstGeom prst="rect">
            <a:avLst/>
          </a:prstGeom>
          <a:noFill/>
        </p:spPr>
        <p:txBody>
          <a:bodyPr wrap="square" rtlCol="0">
            <a:spAutoFit/>
          </a:bodyPr>
          <a:lstStyle/>
          <a:p>
            <a:pPr>
              <a:lnSpc>
                <a:spcPct val="150000"/>
              </a:lnSpc>
            </a:pPr>
            <a:r>
              <a:rPr lang="zh-CN" altLang="en-US" b="1" dirty="0">
                <a:latin typeface="微软雅黑" pitchFamily="34" charset="-122"/>
                <a:ea typeface="微软雅黑" pitchFamily="34" charset="-122"/>
              </a:rPr>
              <a:t>针对中长跑的项目特征和相应的素质要求，我们可以从有氧耐力、耐乳酸能力、跑姿等方面进行综合训练法。</a:t>
            </a:r>
            <a:endParaRPr lang="zh-CN" altLang="en-US" dirty="0">
              <a:latin typeface="微软雅黑" pitchFamily="34" charset="-122"/>
              <a:ea typeface="微软雅黑" pitchFamily="34" charset="-122"/>
            </a:endParaRPr>
          </a:p>
        </p:txBody>
      </p:sp>
      <p:sp>
        <p:nvSpPr>
          <p:cNvPr id="3" name="TextBox 2"/>
          <p:cNvSpPr txBox="1"/>
          <p:nvPr/>
        </p:nvSpPr>
        <p:spPr>
          <a:xfrm>
            <a:off x="998215" y="3372230"/>
            <a:ext cx="6912446" cy="1705403"/>
          </a:xfrm>
          <a:prstGeom prst="rect">
            <a:avLst/>
          </a:prstGeom>
          <a:noFill/>
        </p:spPr>
        <p:txBody>
          <a:bodyPr wrap="square" rtlCol="0">
            <a:spAutoFit/>
          </a:bodyPr>
          <a:lstStyle/>
          <a:p>
            <a:pPr>
              <a:lnSpc>
                <a:spcPct val="150000"/>
              </a:lnSpc>
            </a:pPr>
            <a:r>
              <a:rPr lang="zh-CN" altLang="en-US" dirty="0">
                <a:latin typeface="微软雅黑" pitchFamily="34" charset="-122"/>
                <a:ea typeface="微软雅黑" pitchFamily="34" charset="-122"/>
              </a:rPr>
              <a:t>有氧耐力：通过长时间低速跑来发展机体有氧代谢能力。</a:t>
            </a:r>
            <a:endParaRPr lang="en-US" altLang="zh-CN" dirty="0">
              <a:latin typeface="微软雅黑" pitchFamily="34" charset="-122"/>
              <a:ea typeface="微软雅黑" pitchFamily="34" charset="-122"/>
            </a:endParaRPr>
          </a:p>
          <a:p>
            <a:pPr>
              <a:lnSpc>
                <a:spcPct val="150000"/>
              </a:lnSpc>
            </a:pPr>
            <a:r>
              <a:rPr lang="zh-CN" altLang="en-US" dirty="0">
                <a:latin typeface="微软雅黑" pitchFamily="34" charset="-122"/>
                <a:ea typeface="微软雅黑" pitchFamily="34" charset="-122"/>
              </a:rPr>
              <a:t>耐乳酸能力：通过较长时间，较短距离的间歇训练来实现机体的耐乳酸能力。</a:t>
            </a:r>
            <a:endParaRPr lang="en-US" altLang="zh-CN" dirty="0">
              <a:latin typeface="微软雅黑" pitchFamily="34" charset="-122"/>
              <a:ea typeface="微软雅黑" pitchFamily="34" charset="-122"/>
            </a:endParaRPr>
          </a:p>
          <a:p>
            <a:pPr>
              <a:lnSpc>
                <a:spcPct val="150000"/>
              </a:lnSpc>
            </a:pPr>
            <a:r>
              <a:rPr lang="zh-CN" altLang="en-US" dirty="0">
                <a:latin typeface="微软雅黑" pitchFamily="34" charset="-122"/>
                <a:ea typeface="微软雅黑" pitchFamily="34" charset="-122"/>
              </a:rPr>
              <a:t>跑姿：低速跑姿训练、徒手摆臂练习。</a:t>
            </a:r>
            <a:endParaRPr lang="en-US" altLang="zh-CN" dirty="0">
              <a:latin typeface="微软雅黑" pitchFamily="34" charset="-122"/>
              <a:ea typeface="微软雅黑" pitchFamily="34" charset="-122"/>
            </a:endParaRPr>
          </a:p>
        </p:txBody>
      </p:sp>
    </p:spTree>
    <p:extLst>
      <p:ext uri="{BB962C8B-B14F-4D97-AF65-F5344CB8AC3E}">
        <p14:creationId xmlns:p14="http://schemas.microsoft.com/office/powerpoint/2010/main" val="498266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048593"/>
                                        </p:tgtEl>
                                        <p:attrNameLst>
                                          <p:attrName>style.visibility</p:attrName>
                                        </p:attrNameLst>
                                      </p:cBhvr>
                                      <p:to>
                                        <p:strVal val="visible"/>
                                      </p:to>
                                    </p:set>
                                    <p:animEffect transition="in" filter="box(in)">
                                      <p:cBhvr>
                                        <p:cTn id="7" dur="500"/>
                                        <p:tgtEl>
                                          <p:spTgt spid="1048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3"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矩形 3"/>
          <p:cNvSpPr/>
          <p:nvPr/>
        </p:nvSpPr>
        <p:spPr>
          <a:xfrm>
            <a:off x="0" y="862682"/>
            <a:ext cx="9107488" cy="7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a:p>
        </p:txBody>
      </p:sp>
      <p:sp>
        <p:nvSpPr>
          <p:cNvPr id="1048587" name="矩形 4"/>
          <p:cNvSpPr/>
          <p:nvPr/>
        </p:nvSpPr>
        <p:spPr>
          <a:xfrm>
            <a:off x="6659563" y="862682"/>
            <a:ext cx="2484437" cy="46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a:p>
        </p:txBody>
      </p:sp>
      <p:sp>
        <p:nvSpPr>
          <p:cNvPr id="1048588" name="Freeform 40" descr="© INSCALE GmbH, 26.05.2010 http://www.presentationload.com/"/>
          <p:cNvSpPr/>
          <p:nvPr/>
        </p:nvSpPr>
        <p:spPr bwMode="gray">
          <a:xfrm>
            <a:off x="4325035" y="1062261"/>
            <a:ext cx="4471987" cy="506412"/>
          </a:xfrm>
          <a:custGeom>
            <a:avLst/>
            <a:gdLst/>
            <a:ahLst/>
            <a:cxnLst>
              <a:cxn ang="0">
                <a:pos x="1384" y="114"/>
              </a:cxn>
              <a:cxn ang="0">
                <a:pos x="1362" y="114"/>
              </a:cxn>
              <a:cxn ang="0">
                <a:pos x="1339" y="91"/>
              </a:cxn>
              <a:cxn ang="0">
                <a:pos x="1339" y="23"/>
              </a:cxn>
              <a:cxn ang="0">
                <a:pos x="1316" y="0"/>
              </a:cxn>
              <a:cxn ang="0">
                <a:pos x="91" y="0"/>
              </a:cxn>
              <a:cxn ang="0">
                <a:pos x="69" y="23"/>
              </a:cxn>
              <a:cxn ang="0">
                <a:pos x="69" y="91"/>
              </a:cxn>
              <a:cxn ang="0">
                <a:pos x="46"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2" y="114"/>
                  <a:pt x="1362" y="114"/>
                  <a:pt x="1362" y="114"/>
                </a:cubicBezTo>
                <a:cubicBezTo>
                  <a:pt x="1349" y="114"/>
                  <a:pt x="1339" y="104"/>
                  <a:pt x="1339" y="91"/>
                </a:cubicBezTo>
                <a:cubicBezTo>
                  <a:pt x="1339" y="23"/>
                  <a:pt x="1339" y="23"/>
                  <a:pt x="1339" y="23"/>
                </a:cubicBezTo>
                <a:cubicBezTo>
                  <a:pt x="1339" y="11"/>
                  <a:pt x="1329" y="0"/>
                  <a:pt x="1316" y="0"/>
                </a:cubicBezTo>
                <a:cubicBezTo>
                  <a:pt x="91" y="0"/>
                  <a:pt x="91" y="0"/>
                  <a:pt x="91" y="0"/>
                </a:cubicBezTo>
                <a:cubicBezTo>
                  <a:pt x="79" y="0"/>
                  <a:pt x="69" y="11"/>
                  <a:pt x="69" y="23"/>
                </a:cubicBezTo>
                <a:cubicBezTo>
                  <a:pt x="69" y="91"/>
                  <a:pt x="69" y="91"/>
                  <a:pt x="69" y="91"/>
                </a:cubicBezTo>
                <a:cubicBezTo>
                  <a:pt x="69" y="104"/>
                  <a:pt x="58" y="114"/>
                  <a:pt x="46" y="114"/>
                </a:cubicBezTo>
                <a:cubicBezTo>
                  <a:pt x="23" y="114"/>
                  <a:pt x="23" y="114"/>
                  <a:pt x="23" y="114"/>
                </a:cubicBezTo>
                <a:cubicBezTo>
                  <a:pt x="11" y="114"/>
                  <a:pt x="0" y="124"/>
                  <a:pt x="0" y="137"/>
                </a:cubicBezTo>
                <a:cubicBezTo>
                  <a:pt x="0" y="159"/>
                  <a:pt x="0" y="159"/>
                  <a:pt x="0" y="159"/>
                </a:cubicBezTo>
                <a:cubicBezTo>
                  <a:pt x="1407" y="159"/>
                  <a:pt x="1407" y="159"/>
                  <a:pt x="1407" y="159"/>
                </a:cubicBezTo>
                <a:cubicBezTo>
                  <a:pt x="1407" y="137"/>
                  <a:pt x="1407" y="137"/>
                  <a:pt x="1407" y="137"/>
                </a:cubicBezTo>
                <a:cubicBezTo>
                  <a:pt x="1407" y="124"/>
                  <a:pt x="1397" y="114"/>
                  <a:pt x="1384" y="114"/>
                </a:cubicBezTo>
                <a:close/>
              </a:path>
            </a:pathLst>
          </a:custGeom>
          <a:gradFill rotWithShape="1">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048589" name="Freeform 39" descr="© INSCALE GmbH, 26.05.2010 http://www.presentationload.com/"/>
          <p:cNvSpPr/>
          <p:nvPr/>
        </p:nvSpPr>
        <p:spPr bwMode="gray">
          <a:xfrm>
            <a:off x="340628" y="1062261"/>
            <a:ext cx="4471988" cy="506412"/>
          </a:xfrm>
          <a:custGeom>
            <a:avLst/>
            <a:gdLst/>
            <a:ahLst/>
            <a:cxnLst>
              <a:cxn ang="0">
                <a:pos x="1384" y="114"/>
              </a:cxn>
              <a:cxn ang="0">
                <a:pos x="1361" y="114"/>
              </a:cxn>
              <a:cxn ang="0">
                <a:pos x="1339" y="91"/>
              </a:cxn>
              <a:cxn ang="0">
                <a:pos x="1339" y="23"/>
              </a:cxn>
              <a:cxn ang="0">
                <a:pos x="1316" y="0"/>
              </a:cxn>
              <a:cxn ang="0">
                <a:pos x="91" y="0"/>
              </a:cxn>
              <a:cxn ang="0">
                <a:pos x="68" y="23"/>
              </a:cxn>
              <a:cxn ang="0">
                <a:pos x="68" y="91"/>
              </a:cxn>
              <a:cxn ang="0">
                <a:pos x="45"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1" y="114"/>
                  <a:pt x="1361" y="114"/>
                  <a:pt x="1361" y="114"/>
                </a:cubicBezTo>
                <a:cubicBezTo>
                  <a:pt x="1349" y="114"/>
                  <a:pt x="1339" y="104"/>
                  <a:pt x="1339" y="91"/>
                </a:cubicBezTo>
                <a:cubicBezTo>
                  <a:pt x="1339" y="23"/>
                  <a:pt x="1339" y="23"/>
                  <a:pt x="1339" y="23"/>
                </a:cubicBezTo>
                <a:cubicBezTo>
                  <a:pt x="1339" y="11"/>
                  <a:pt x="1328" y="0"/>
                  <a:pt x="1316" y="0"/>
                </a:cubicBezTo>
                <a:cubicBezTo>
                  <a:pt x="91" y="0"/>
                  <a:pt x="91" y="0"/>
                  <a:pt x="91" y="0"/>
                </a:cubicBezTo>
                <a:cubicBezTo>
                  <a:pt x="78" y="0"/>
                  <a:pt x="68" y="11"/>
                  <a:pt x="68" y="23"/>
                </a:cubicBezTo>
                <a:cubicBezTo>
                  <a:pt x="68" y="91"/>
                  <a:pt x="68" y="91"/>
                  <a:pt x="68" y="91"/>
                </a:cubicBezTo>
                <a:cubicBezTo>
                  <a:pt x="68" y="104"/>
                  <a:pt x="58" y="114"/>
                  <a:pt x="45" y="114"/>
                </a:cubicBezTo>
                <a:cubicBezTo>
                  <a:pt x="23" y="114"/>
                  <a:pt x="23" y="114"/>
                  <a:pt x="23" y="114"/>
                </a:cubicBezTo>
                <a:cubicBezTo>
                  <a:pt x="10" y="114"/>
                  <a:pt x="0" y="124"/>
                  <a:pt x="0" y="137"/>
                </a:cubicBezTo>
                <a:cubicBezTo>
                  <a:pt x="0" y="159"/>
                  <a:pt x="0" y="159"/>
                  <a:pt x="0" y="159"/>
                </a:cubicBezTo>
                <a:cubicBezTo>
                  <a:pt x="1407" y="159"/>
                  <a:pt x="1407" y="159"/>
                  <a:pt x="1407" y="159"/>
                </a:cubicBezTo>
                <a:cubicBezTo>
                  <a:pt x="1407" y="137"/>
                  <a:pt x="1407" y="137"/>
                  <a:pt x="1407" y="137"/>
                </a:cubicBezTo>
                <a:cubicBezTo>
                  <a:pt x="1407" y="124"/>
                  <a:pt x="1396" y="114"/>
                  <a:pt x="1384" y="114"/>
                </a:cubicBezTo>
                <a:close/>
              </a:path>
            </a:pathLst>
          </a:custGeom>
          <a:gradFill rotWithShape="1">
            <a:gsLst>
              <a:gs pos="0">
                <a:srgbClr val="126AA0">
                  <a:gamma/>
                  <a:tint val="60784"/>
                  <a:invGamma/>
                </a:srgbClr>
              </a:gs>
              <a:gs pos="64000">
                <a:srgbClr val="126AA0"/>
              </a:gs>
            </a:gsLst>
            <a:lin ang="5400000" scaled="1"/>
          </a:gradFill>
          <a:ln w="12700" cmpd="sng">
            <a:noFill/>
            <a:rou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048590" name="AutoShape 42" descr="© INSCALE GmbH, 26.05.2010 http://www.presentationload.com/"/>
          <p:cNvSpPr>
            <a:spLocks noChangeArrowheads="1"/>
          </p:cNvSpPr>
          <p:nvPr/>
        </p:nvSpPr>
        <p:spPr bwMode="gray">
          <a:xfrm>
            <a:off x="323850" y="1419447"/>
            <a:ext cx="8496300" cy="5105897"/>
          </a:xfrm>
          <a:prstGeom prst="roundRect">
            <a:avLst>
              <a:gd name="adj" fmla="val 1838"/>
            </a:avLst>
          </a:prstGeom>
          <a:gradFill rotWithShape="1">
            <a:gsLst>
              <a:gs pos="0">
                <a:srgbClr val="126AA0"/>
              </a:gs>
              <a:gs pos="100000">
                <a:srgbClr val="126AA0">
                  <a:gamma/>
                  <a:tint val="18039"/>
                  <a:invGamma/>
                </a:srgbClr>
              </a:gs>
            </a:gsLst>
            <a:lin ang="5400000" scaled="1"/>
          </a:gradFill>
          <a:ln w="9525">
            <a:noFill/>
            <a:round/>
          </a:ln>
        </p:spPr>
        <p:txBody>
          <a:bodyPr/>
          <a:lstStyle/>
          <a:p>
            <a:endParaRPr lang="de-DE">
              <a:solidFill>
                <a:srgbClr val="000000"/>
              </a:solidFill>
              <a:ea typeface="+mn-ea"/>
            </a:endParaRPr>
          </a:p>
        </p:txBody>
      </p:sp>
      <p:sp>
        <p:nvSpPr>
          <p:cNvPr id="1048591" name="Text Box 44" descr="© INSCALE GmbH, 26.05.2010 http://www.presentationload.com/"/>
          <p:cNvSpPr txBox="1">
            <a:spLocks noChangeArrowheads="1"/>
          </p:cNvSpPr>
          <p:nvPr/>
        </p:nvSpPr>
        <p:spPr bwMode="gray">
          <a:xfrm>
            <a:off x="573088" y="1133723"/>
            <a:ext cx="3944937" cy="366713"/>
          </a:xfrm>
          <a:prstGeom prst="rect">
            <a:avLst/>
          </a:prstGeom>
          <a:noFill/>
          <a:ln w="9525">
            <a:noFill/>
            <a:miter lim="800000"/>
          </a:ln>
          <a:effectLst/>
        </p:spPr>
        <p:txBody>
          <a:bodyPr anchor="ctr"/>
          <a:lstStyle/>
          <a:p>
            <a:pPr algn="ctr">
              <a:spcBef>
                <a:spcPct val="50000"/>
              </a:spcBef>
            </a:pPr>
            <a:endParaRPr lang="de-DE" b="1" dirty="0">
              <a:solidFill>
                <a:srgbClr val="FFFFFF"/>
              </a:solidFill>
              <a:latin typeface="+mn-ea"/>
              <a:ea typeface="+mn-ea"/>
            </a:endParaRPr>
          </a:p>
        </p:txBody>
      </p:sp>
      <p:sp>
        <p:nvSpPr>
          <p:cNvPr id="1048592" name="Text Box 48" descr="© INSCALE GmbH, 26.05.2010 http://www.presentationload.com/"/>
          <p:cNvSpPr txBox="1">
            <a:spLocks noChangeArrowheads="1"/>
          </p:cNvSpPr>
          <p:nvPr/>
        </p:nvSpPr>
        <p:spPr bwMode="gray">
          <a:xfrm>
            <a:off x="4613275" y="1052736"/>
            <a:ext cx="3938588" cy="366712"/>
          </a:xfrm>
          <a:prstGeom prst="rect">
            <a:avLst/>
          </a:prstGeom>
          <a:noFill/>
          <a:ln w="9525">
            <a:noFill/>
            <a:miter lim="800000"/>
          </a:ln>
          <a:effectLst/>
        </p:spPr>
        <p:txBody>
          <a:bodyPr anchor="ctr"/>
          <a:lstStyle/>
          <a:p>
            <a:pPr algn="ctr">
              <a:spcBef>
                <a:spcPct val="50000"/>
              </a:spcBef>
            </a:pPr>
            <a:endParaRPr lang="de-DE" sz="1600" dirty="0">
              <a:solidFill>
                <a:srgbClr val="000000"/>
              </a:solidFill>
              <a:ea typeface="+mn-ea"/>
            </a:endParaRPr>
          </a:p>
        </p:txBody>
      </p:sp>
      <p:sp>
        <p:nvSpPr>
          <p:cNvPr id="1048593" name="Rectangle 49" descr="© INSCALE GmbH, 26.05.2010 http://www.presentationload.com/"/>
          <p:cNvSpPr>
            <a:spLocks noChangeArrowheads="1"/>
          </p:cNvSpPr>
          <p:nvPr/>
        </p:nvSpPr>
        <p:spPr bwMode="gray">
          <a:xfrm>
            <a:off x="705310" y="1844824"/>
            <a:ext cx="8208912" cy="4522254"/>
          </a:xfrm>
          <a:prstGeom prst="rect">
            <a:avLst/>
          </a:prstGeom>
          <a:gradFill rotWithShape="1">
            <a:gsLst>
              <a:gs pos="0">
                <a:srgbClr val="FFFFFF"/>
              </a:gs>
              <a:gs pos="100000">
                <a:srgbClr val="DDDDDD"/>
              </a:gs>
            </a:gsLst>
            <a:lin ang="5400000" scaled="1"/>
          </a:gradFill>
          <a:ln w="12700" algn="ctr">
            <a:solidFill>
              <a:srgbClr val="C0C0C0"/>
            </a:solidFill>
            <a:miter lim="800000"/>
          </a:ln>
          <a:effectLst>
            <a:outerShdw blurRad="127000" dist="38100" dir="2700000" algn="tl" rotWithShape="0">
              <a:prstClr val="black">
                <a:alpha val="40000"/>
              </a:prstClr>
            </a:outerShdw>
          </a:effectLst>
        </p:spPr>
        <p:txBody>
          <a:bodyPr lIns="288000" tIns="0" rIns="0" bIns="0" anchor="ctr"/>
          <a:lstStyle/>
          <a:p>
            <a:pPr defTabSz="802005" eaLnBrk="0" hangingPunct="0">
              <a:lnSpc>
                <a:spcPct val="150000"/>
              </a:lnSpc>
            </a:pPr>
            <a:endParaRPr lang="zh-CN" altLang="en-US" b="1" dirty="0">
              <a:solidFill>
                <a:srgbClr val="262626"/>
              </a:solidFill>
              <a:latin typeface="微软雅黑" panose="020B0503020204020204" pitchFamily="34" charset="-122"/>
              <a:ea typeface="微软雅黑" panose="020B0503020204020204" pitchFamily="34" charset="-122"/>
            </a:endParaRPr>
          </a:p>
        </p:txBody>
      </p:sp>
      <p:sp>
        <p:nvSpPr>
          <p:cNvPr id="1048594" name="标题 1"/>
          <p:cNvSpPr>
            <a:spLocks noGrp="1"/>
          </p:cNvSpPr>
          <p:nvPr>
            <p:ph type="title"/>
          </p:nvPr>
        </p:nvSpPr>
        <p:spPr>
          <a:xfrm>
            <a:off x="668410" y="1071786"/>
            <a:ext cx="3816424" cy="641350"/>
          </a:xfrm>
        </p:spPr>
        <p:txBody>
          <a:bodyPr rtlCol="0">
            <a:noAutofit/>
          </a:bodyPr>
          <a:lstStyle/>
          <a:p>
            <a:pPr algn="l" fontAlgn="auto">
              <a:spcAft>
                <a:spcPts val="0"/>
              </a:spcAft>
            </a:pPr>
            <a:r>
              <a:rPr lang="zh-CN" altLang="en-US" sz="2000" b="1" dirty="0">
                <a:solidFill>
                  <a:schemeClr val="tx1">
                    <a:lumMod val="85000"/>
                    <a:lumOff val="15000"/>
                  </a:schemeClr>
                </a:solidFill>
              </a:rPr>
              <a:t>     </a:t>
            </a:r>
            <a:endParaRPr lang="zh-CN" altLang="en-US" sz="2000" b="1" dirty="0">
              <a:solidFill>
                <a:schemeClr val="bg1"/>
              </a:solidFill>
            </a:endParaRPr>
          </a:p>
        </p:txBody>
      </p:sp>
      <p:sp>
        <p:nvSpPr>
          <p:cNvPr id="1048595" name="标题 1"/>
          <p:cNvSpPr txBox="1"/>
          <p:nvPr/>
        </p:nvSpPr>
        <p:spPr bwMode="auto">
          <a:xfrm>
            <a:off x="107504" y="267370"/>
            <a:ext cx="6264696" cy="641350"/>
          </a:xfrm>
          <a:prstGeom prst="rect">
            <a:avLst/>
          </a:prstGeom>
          <a:noFill/>
          <a:ln>
            <a:noFill/>
          </a:ln>
        </p:spPr>
        <p:txBody>
          <a:bodyPr vert="horz" wrap="square" lIns="91440" tIns="45720" rIns="91440" bIns="45720" numCol="1" rtlCol="0" anchor="ctr" anchorCtr="0" compatLnSpc="1">
            <a:no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2pPr>
            <a:lvl3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3pPr>
            <a:lvl4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4pPr>
            <a:lvl5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9pPr>
          </a:lstStyle>
          <a:p>
            <a:pPr algn="l" fontAlgn="auto">
              <a:spcAft>
                <a:spcPts val="0"/>
              </a:spcAft>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三、跑的实用练习方法与手段</a:t>
            </a: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中长跑</a:t>
            </a:r>
          </a:p>
        </p:txBody>
      </p:sp>
      <p:pic>
        <p:nvPicPr>
          <p:cNvPr id="12" name="Picture 54" descr="D:\群体工作\体育俱乐部大联盟\2014年体育俱乐部新VI设计\体育联盟形象设计JPG\透明图\吉祥物.png"/>
          <p:cNvPicPr preferRelativeResize="0">
            <a:picLocks noChangeArrowheads="1"/>
          </p:cNvPicPr>
          <p:nvPr/>
        </p:nvPicPr>
        <p:blipFill rotWithShape="1">
          <a:blip r:embed="rId2" cstate="print"/>
          <a:srcRect l="-1" r="10576"/>
          <a:stretch>
            <a:fillRect/>
          </a:stretch>
        </p:blipFill>
        <p:spPr bwMode="auto">
          <a:xfrm>
            <a:off x="7524327" y="4869160"/>
            <a:ext cx="1728192" cy="2388792"/>
          </a:xfrm>
          <a:prstGeom prst="rect">
            <a:avLst/>
          </a:prstGeom>
          <a:ln>
            <a:noFill/>
          </a:ln>
          <a:effectLst>
            <a:outerShdw blurRad="292100" dist="139700" dir="2700000" algn="tl" rotWithShape="0">
              <a:srgbClr val="333333">
                <a:alpha val="65000"/>
              </a:srgbClr>
            </a:outerShdw>
          </a:effectLst>
        </p:spPr>
      </p:pic>
      <p:sp>
        <p:nvSpPr>
          <p:cNvPr id="2" name="TextBox 1"/>
          <p:cNvSpPr txBox="1"/>
          <p:nvPr/>
        </p:nvSpPr>
        <p:spPr>
          <a:xfrm>
            <a:off x="815193" y="1859644"/>
            <a:ext cx="6912446" cy="369332"/>
          </a:xfrm>
          <a:prstGeom prst="rect">
            <a:avLst/>
          </a:prstGeom>
          <a:noFill/>
        </p:spPr>
        <p:txBody>
          <a:bodyPr wrap="square" rtlCol="0">
            <a:spAutoFit/>
          </a:bodyPr>
          <a:lstStyle/>
          <a:p>
            <a:r>
              <a:rPr lang="zh-CN" altLang="en-US" b="1" dirty="0">
                <a:latin typeface="微软雅黑" pitchFamily="34" charset="-122"/>
                <a:ea typeface="微软雅黑" pitchFamily="34" charset="-122"/>
              </a:rPr>
              <a:t>训练内容示例：</a:t>
            </a:r>
          </a:p>
        </p:txBody>
      </p:sp>
      <p:sp>
        <p:nvSpPr>
          <p:cNvPr id="3" name="TextBox 2"/>
          <p:cNvSpPr txBox="1"/>
          <p:nvPr/>
        </p:nvSpPr>
        <p:spPr>
          <a:xfrm>
            <a:off x="815193" y="2210665"/>
            <a:ext cx="3823281" cy="3367397"/>
          </a:xfrm>
          <a:prstGeom prst="rect">
            <a:avLst/>
          </a:prstGeom>
          <a:noFill/>
        </p:spPr>
        <p:txBody>
          <a:bodyPr wrap="square" rtlCol="0">
            <a:spAutoFit/>
          </a:bodyPr>
          <a:lstStyle/>
          <a:p>
            <a:pPr>
              <a:lnSpc>
                <a:spcPct val="150000"/>
              </a:lnSpc>
            </a:pPr>
            <a:r>
              <a:rPr lang="zh-CN" altLang="en-US" dirty="0">
                <a:latin typeface="微软雅黑" pitchFamily="34" charset="-122"/>
                <a:ea typeface="微软雅黑" pitchFamily="34" charset="-122"/>
              </a:rPr>
              <a:t>一、热身</a:t>
            </a:r>
            <a:endParaRPr lang="en-US" altLang="zh-CN" dirty="0">
              <a:latin typeface="微软雅黑" pitchFamily="34" charset="-122"/>
              <a:ea typeface="微软雅黑" pitchFamily="34" charset="-122"/>
            </a:endParaRPr>
          </a:p>
          <a:p>
            <a:pPr>
              <a:lnSpc>
                <a:spcPct val="150000"/>
              </a:lnSpc>
            </a:pPr>
            <a:r>
              <a:rPr lang="zh-CN" altLang="en-US" dirty="0">
                <a:latin typeface="微软雅黑" pitchFamily="34" charset="-122"/>
                <a:ea typeface="微软雅黑" pitchFamily="34" charset="-122"/>
              </a:rPr>
              <a:t>二、基础部分</a:t>
            </a:r>
            <a:endParaRPr lang="en-US" altLang="zh-CN" dirty="0">
              <a:latin typeface="微软雅黑" pitchFamily="34" charset="-122"/>
              <a:ea typeface="微软雅黑" pitchFamily="34" charset="-122"/>
            </a:endParaRPr>
          </a:p>
          <a:p>
            <a:pPr>
              <a:lnSpc>
                <a:spcPct val="150000"/>
              </a:lnSpc>
            </a:pP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2500-4000</a:t>
            </a:r>
            <a:r>
              <a:rPr lang="zh-CN" altLang="en-US" dirty="0">
                <a:latin typeface="微软雅黑" pitchFamily="34" charset="-122"/>
                <a:ea typeface="微软雅黑" pitchFamily="34" charset="-122"/>
              </a:rPr>
              <a:t>的慢跑</a:t>
            </a:r>
            <a:endParaRPr lang="en-US" altLang="zh-CN" dirty="0">
              <a:latin typeface="微软雅黑" pitchFamily="34" charset="-122"/>
              <a:ea typeface="微软雅黑" pitchFamily="34" charset="-122"/>
            </a:endParaRPr>
          </a:p>
          <a:p>
            <a:pPr>
              <a:lnSpc>
                <a:spcPct val="150000"/>
              </a:lnSpc>
            </a:pP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、变速跑，</a:t>
            </a:r>
            <a:r>
              <a:rPr lang="en-US" altLang="zh-CN" dirty="0">
                <a:latin typeface="微软雅黑" pitchFamily="34" charset="-122"/>
                <a:ea typeface="微软雅黑" pitchFamily="34" charset="-122"/>
              </a:rPr>
              <a:t>100</a:t>
            </a:r>
            <a:r>
              <a:rPr lang="zh-CN" altLang="en-US" dirty="0">
                <a:latin typeface="微软雅黑" pitchFamily="34" charset="-122"/>
                <a:ea typeface="微软雅黑" pitchFamily="34" charset="-122"/>
              </a:rPr>
              <a:t>米加速跑，</a:t>
            </a:r>
            <a:r>
              <a:rPr lang="en-US" altLang="zh-CN" dirty="0">
                <a:latin typeface="微软雅黑" pitchFamily="34" charset="-122"/>
                <a:ea typeface="微软雅黑" pitchFamily="34" charset="-122"/>
              </a:rPr>
              <a:t>100</a:t>
            </a:r>
            <a:r>
              <a:rPr lang="zh-CN" altLang="en-US" dirty="0">
                <a:latin typeface="微软雅黑" pitchFamily="34" charset="-122"/>
                <a:ea typeface="微软雅黑" pitchFamily="34" charset="-122"/>
              </a:rPr>
              <a:t>米慢跑，完成</a:t>
            </a:r>
            <a:r>
              <a:rPr lang="en-US" altLang="zh-CN" dirty="0">
                <a:latin typeface="微软雅黑" pitchFamily="34" charset="-122"/>
                <a:ea typeface="微软雅黑" pitchFamily="34" charset="-122"/>
              </a:rPr>
              <a:t>400</a:t>
            </a:r>
            <a:r>
              <a:rPr lang="zh-CN" altLang="en-US" dirty="0">
                <a:latin typeface="微软雅黑" pitchFamily="34" charset="-122"/>
                <a:ea typeface="微软雅黑" pitchFamily="34" charset="-122"/>
              </a:rPr>
              <a:t>米*</a:t>
            </a:r>
            <a:r>
              <a:rPr lang="en-US" altLang="zh-CN" dirty="0">
                <a:latin typeface="微软雅黑" pitchFamily="34" charset="-122"/>
                <a:ea typeface="微软雅黑" pitchFamily="34" charset="-122"/>
              </a:rPr>
              <a:t>4</a:t>
            </a:r>
            <a:r>
              <a:rPr lang="zh-CN" altLang="en-US" dirty="0">
                <a:latin typeface="微软雅黑" pitchFamily="34" charset="-122"/>
                <a:ea typeface="微软雅黑" pitchFamily="34" charset="-122"/>
              </a:rPr>
              <a:t>组，</a:t>
            </a:r>
            <a:endParaRPr lang="en-US" altLang="zh-CN" dirty="0">
              <a:latin typeface="微软雅黑" pitchFamily="34" charset="-122"/>
              <a:ea typeface="微软雅黑" pitchFamily="34" charset="-122"/>
            </a:endParaRPr>
          </a:p>
          <a:p>
            <a:pPr>
              <a:lnSpc>
                <a:spcPct val="150000"/>
              </a:lnSpc>
            </a:pPr>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、跑姿训练</a:t>
            </a:r>
            <a:r>
              <a:rPr lang="en-US" altLang="zh-CN" dirty="0">
                <a:latin typeface="微软雅黑" pitchFamily="34" charset="-122"/>
                <a:ea typeface="微软雅黑" pitchFamily="34" charset="-122"/>
              </a:rPr>
              <a:t>30</a:t>
            </a:r>
            <a:r>
              <a:rPr lang="zh-CN" altLang="en-US" dirty="0">
                <a:latin typeface="微软雅黑" pitchFamily="34" charset="-122"/>
                <a:ea typeface="微软雅黑" pitchFamily="34" charset="-122"/>
              </a:rPr>
              <a:t>米*</a:t>
            </a:r>
            <a:r>
              <a:rPr lang="en-US" altLang="zh-CN" dirty="0">
                <a:latin typeface="微软雅黑" pitchFamily="34" charset="-122"/>
                <a:ea typeface="微软雅黑" pitchFamily="34" charset="-122"/>
              </a:rPr>
              <a:t>6</a:t>
            </a:r>
            <a:r>
              <a:rPr lang="zh-CN" altLang="en-US" dirty="0">
                <a:latin typeface="微软雅黑" pitchFamily="34" charset="-122"/>
                <a:ea typeface="微软雅黑" pitchFamily="34" charset="-122"/>
              </a:rPr>
              <a:t>、摆臂练习</a:t>
            </a:r>
            <a:r>
              <a:rPr lang="en-US" altLang="zh-CN" dirty="0">
                <a:latin typeface="微软雅黑" pitchFamily="34" charset="-122"/>
                <a:ea typeface="微软雅黑" pitchFamily="34" charset="-122"/>
              </a:rPr>
              <a:t>30</a:t>
            </a:r>
            <a:r>
              <a:rPr lang="zh-CN" altLang="en-US" dirty="0">
                <a:latin typeface="微软雅黑" pitchFamily="34" charset="-122"/>
                <a:ea typeface="微软雅黑" pitchFamily="34" charset="-122"/>
              </a:rPr>
              <a:t>次*</a:t>
            </a:r>
            <a:r>
              <a:rPr lang="en-US" altLang="zh-CN" dirty="0">
                <a:latin typeface="微软雅黑" pitchFamily="34" charset="-122"/>
                <a:ea typeface="微软雅黑" pitchFamily="34" charset="-122"/>
              </a:rPr>
              <a:t>4</a:t>
            </a:r>
            <a:r>
              <a:rPr lang="zh-CN" altLang="en-US" dirty="0">
                <a:latin typeface="微软雅黑" pitchFamily="34" charset="-122"/>
                <a:ea typeface="微软雅黑" pitchFamily="34" charset="-122"/>
              </a:rPr>
              <a:t>组。</a:t>
            </a:r>
            <a:endParaRPr lang="en-US" altLang="zh-CN" dirty="0">
              <a:latin typeface="微软雅黑" pitchFamily="34" charset="-122"/>
              <a:ea typeface="微软雅黑" pitchFamily="34" charset="-122"/>
            </a:endParaRPr>
          </a:p>
          <a:p>
            <a:pPr>
              <a:lnSpc>
                <a:spcPct val="150000"/>
              </a:lnSpc>
            </a:pPr>
            <a:r>
              <a:rPr lang="zh-CN" altLang="en-US" dirty="0">
                <a:latin typeface="微软雅黑" pitchFamily="34" charset="-122"/>
                <a:ea typeface="微软雅黑" pitchFamily="34" charset="-122"/>
              </a:rPr>
              <a:t>三、放松整理</a:t>
            </a:r>
            <a:endParaRPr lang="en-US" altLang="zh-CN" dirty="0">
              <a:latin typeface="微软雅黑" pitchFamily="34" charset="-122"/>
              <a:ea typeface="微软雅黑" pitchFamily="3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4773" y="1844824"/>
            <a:ext cx="4416491"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椭圆 16"/>
          <p:cNvSpPr/>
          <p:nvPr/>
        </p:nvSpPr>
        <p:spPr>
          <a:xfrm>
            <a:off x="2365490" y="5097751"/>
            <a:ext cx="5158837" cy="1452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微软雅黑" pitchFamily="34" charset="-122"/>
                <a:ea typeface="微软雅黑" pitchFamily="34" charset="-122"/>
              </a:rPr>
              <a:t>小贴士：</a:t>
            </a:r>
            <a:r>
              <a:rPr lang="zh-CN" altLang="en-US" dirty="0">
                <a:solidFill>
                  <a:schemeClr val="tx1"/>
                </a:solidFill>
                <a:latin typeface="微软雅黑" pitchFamily="34" charset="-122"/>
                <a:ea typeface="微软雅黑" pitchFamily="34" charset="-122"/>
              </a:rPr>
              <a:t>测试或比赛前</a:t>
            </a:r>
            <a:r>
              <a:rPr lang="en-US" altLang="zh-CN" dirty="0">
                <a:solidFill>
                  <a:schemeClr val="tx1"/>
                </a:solidFill>
                <a:latin typeface="微软雅黑" pitchFamily="34" charset="-122"/>
                <a:ea typeface="微软雅黑" pitchFamily="34" charset="-122"/>
              </a:rPr>
              <a:t>5</a:t>
            </a:r>
            <a:r>
              <a:rPr lang="zh-CN" altLang="en-US" dirty="0">
                <a:solidFill>
                  <a:schemeClr val="tx1"/>
                </a:solidFill>
                <a:latin typeface="微软雅黑" pitchFamily="34" charset="-122"/>
                <a:ea typeface="微软雅黑" pitchFamily="34" charset="-122"/>
              </a:rPr>
              <a:t>天应避免大运动量训练，可适当进行有氧放松跑及拉伸，饮食建议：高糖膳食。</a:t>
            </a:r>
          </a:p>
        </p:txBody>
      </p:sp>
    </p:spTree>
    <p:extLst>
      <p:ext uri="{BB962C8B-B14F-4D97-AF65-F5344CB8AC3E}">
        <p14:creationId xmlns:p14="http://schemas.microsoft.com/office/powerpoint/2010/main" val="254319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048593"/>
                                        </p:tgtEl>
                                        <p:attrNameLst>
                                          <p:attrName>style.visibility</p:attrName>
                                        </p:attrNameLst>
                                      </p:cBhvr>
                                      <p:to>
                                        <p:strVal val="visible"/>
                                      </p:to>
                                    </p:set>
                                    <p:animEffect transition="in" filter="box(in)">
                                      <p:cBhvr>
                                        <p:cTn id="7" dur="500"/>
                                        <p:tgtEl>
                                          <p:spTgt spid="1048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3"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矩形 3"/>
          <p:cNvSpPr/>
          <p:nvPr/>
        </p:nvSpPr>
        <p:spPr>
          <a:xfrm>
            <a:off x="0" y="862682"/>
            <a:ext cx="9107488" cy="7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a:p>
        </p:txBody>
      </p:sp>
      <p:sp>
        <p:nvSpPr>
          <p:cNvPr id="1048587" name="矩形 4"/>
          <p:cNvSpPr/>
          <p:nvPr/>
        </p:nvSpPr>
        <p:spPr>
          <a:xfrm>
            <a:off x="6659563" y="862682"/>
            <a:ext cx="2484437" cy="46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a:p>
        </p:txBody>
      </p:sp>
      <p:sp>
        <p:nvSpPr>
          <p:cNvPr id="1048588" name="Freeform 40" descr="© INSCALE GmbH, 26.05.2010 http://www.presentationload.com/"/>
          <p:cNvSpPr/>
          <p:nvPr/>
        </p:nvSpPr>
        <p:spPr bwMode="gray">
          <a:xfrm>
            <a:off x="4325035" y="1062261"/>
            <a:ext cx="4471987" cy="506412"/>
          </a:xfrm>
          <a:custGeom>
            <a:avLst/>
            <a:gdLst/>
            <a:ahLst/>
            <a:cxnLst>
              <a:cxn ang="0">
                <a:pos x="1384" y="114"/>
              </a:cxn>
              <a:cxn ang="0">
                <a:pos x="1362" y="114"/>
              </a:cxn>
              <a:cxn ang="0">
                <a:pos x="1339" y="91"/>
              </a:cxn>
              <a:cxn ang="0">
                <a:pos x="1339" y="23"/>
              </a:cxn>
              <a:cxn ang="0">
                <a:pos x="1316" y="0"/>
              </a:cxn>
              <a:cxn ang="0">
                <a:pos x="91" y="0"/>
              </a:cxn>
              <a:cxn ang="0">
                <a:pos x="69" y="23"/>
              </a:cxn>
              <a:cxn ang="0">
                <a:pos x="69" y="91"/>
              </a:cxn>
              <a:cxn ang="0">
                <a:pos x="46"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2" y="114"/>
                  <a:pt x="1362" y="114"/>
                  <a:pt x="1362" y="114"/>
                </a:cubicBezTo>
                <a:cubicBezTo>
                  <a:pt x="1349" y="114"/>
                  <a:pt x="1339" y="104"/>
                  <a:pt x="1339" y="91"/>
                </a:cubicBezTo>
                <a:cubicBezTo>
                  <a:pt x="1339" y="23"/>
                  <a:pt x="1339" y="23"/>
                  <a:pt x="1339" y="23"/>
                </a:cubicBezTo>
                <a:cubicBezTo>
                  <a:pt x="1339" y="11"/>
                  <a:pt x="1329" y="0"/>
                  <a:pt x="1316" y="0"/>
                </a:cubicBezTo>
                <a:cubicBezTo>
                  <a:pt x="91" y="0"/>
                  <a:pt x="91" y="0"/>
                  <a:pt x="91" y="0"/>
                </a:cubicBezTo>
                <a:cubicBezTo>
                  <a:pt x="79" y="0"/>
                  <a:pt x="69" y="11"/>
                  <a:pt x="69" y="23"/>
                </a:cubicBezTo>
                <a:cubicBezTo>
                  <a:pt x="69" y="91"/>
                  <a:pt x="69" y="91"/>
                  <a:pt x="69" y="91"/>
                </a:cubicBezTo>
                <a:cubicBezTo>
                  <a:pt x="69" y="104"/>
                  <a:pt x="58" y="114"/>
                  <a:pt x="46" y="114"/>
                </a:cubicBezTo>
                <a:cubicBezTo>
                  <a:pt x="23" y="114"/>
                  <a:pt x="23" y="114"/>
                  <a:pt x="23" y="114"/>
                </a:cubicBezTo>
                <a:cubicBezTo>
                  <a:pt x="11" y="114"/>
                  <a:pt x="0" y="124"/>
                  <a:pt x="0" y="137"/>
                </a:cubicBezTo>
                <a:cubicBezTo>
                  <a:pt x="0" y="159"/>
                  <a:pt x="0" y="159"/>
                  <a:pt x="0" y="159"/>
                </a:cubicBezTo>
                <a:cubicBezTo>
                  <a:pt x="1407" y="159"/>
                  <a:pt x="1407" y="159"/>
                  <a:pt x="1407" y="159"/>
                </a:cubicBezTo>
                <a:cubicBezTo>
                  <a:pt x="1407" y="137"/>
                  <a:pt x="1407" y="137"/>
                  <a:pt x="1407" y="137"/>
                </a:cubicBezTo>
                <a:cubicBezTo>
                  <a:pt x="1407" y="124"/>
                  <a:pt x="1397" y="114"/>
                  <a:pt x="1384" y="114"/>
                </a:cubicBezTo>
                <a:close/>
              </a:path>
            </a:pathLst>
          </a:custGeom>
          <a:gradFill rotWithShape="1">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048589" name="Freeform 39" descr="© INSCALE GmbH, 26.05.2010 http://www.presentationload.com/"/>
          <p:cNvSpPr/>
          <p:nvPr/>
        </p:nvSpPr>
        <p:spPr bwMode="gray">
          <a:xfrm>
            <a:off x="340628" y="1062261"/>
            <a:ext cx="4471988" cy="506412"/>
          </a:xfrm>
          <a:custGeom>
            <a:avLst/>
            <a:gdLst/>
            <a:ahLst/>
            <a:cxnLst>
              <a:cxn ang="0">
                <a:pos x="1384" y="114"/>
              </a:cxn>
              <a:cxn ang="0">
                <a:pos x="1361" y="114"/>
              </a:cxn>
              <a:cxn ang="0">
                <a:pos x="1339" y="91"/>
              </a:cxn>
              <a:cxn ang="0">
                <a:pos x="1339" y="23"/>
              </a:cxn>
              <a:cxn ang="0">
                <a:pos x="1316" y="0"/>
              </a:cxn>
              <a:cxn ang="0">
                <a:pos x="91" y="0"/>
              </a:cxn>
              <a:cxn ang="0">
                <a:pos x="68" y="23"/>
              </a:cxn>
              <a:cxn ang="0">
                <a:pos x="68" y="91"/>
              </a:cxn>
              <a:cxn ang="0">
                <a:pos x="45"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1" y="114"/>
                  <a:pt x="1361" y="114"/>
                  <a:pt x="1361" y="114"/>
                </a:cubicBezTo>
                <a:cubicBezTo>
                  <a:pt x="1349" y="114"/>
                  <a:pt x="1339" y="104"/>
                  <a:pt x="1339" y="91"/>
                </a:cubicBezTo>
                <a:cubicBezTo>
                  <a:pt x="1339" y="23"/>
                  <a:pt x="1339" y="23"/>
                  <a:pt x="1339" y="23"/>
                </a:cubicBezTo>
                <a:cubicBezTo>
                  <a:pt x="1339" y="11"/>
                  <a:pt x="1328" y="0"/>
                  <a:pt x="1316" y="0"/>
                </a:cubicBezTo>
                <a:cubicBezTo>
                  <a:pt x="91" y="0"/>
                  <a:pt x="91" y="0"/>
                  <a:pt x="91" y="0"/>
                </a:cubicBezTo>
                <a:cubicBezTo>
                  <a:pt x="78" y="0"/>
                  <a:pt x="68" y="11"/>
                  <a:pt x="68" y="23"/>
                </a:cubicBezTo>
                <a:cubicBezTo>
                  <a:pt x="68" y="91"/>
                  <a:pt x="68" y="91"/>
                  <a:pt x="68" y="91"/>
                </a:cubicBezTo>
                <a:cubicBezTo>
                  <a:pt x="68" y="104"/>
                  <a:pt x="58" y="114"/>
                  <a:pt x="45" y="114"/>
                </a:cubicBezTo>
                <a:cubicBezTo>
                  <a:pt x="23" y="114"/>
                  <a:pt x="23" y="114"/>
                  <a:pt x="23" y="114"/>
                </a:cubicBezTo>
                <a:cubicBezTo>
                  <a:pt x="10" y="114"/>
                  <a:pt x="0" y="124"/>
                  <a:pt x="0" y="137"/>
                </a:cubicBezTo>
                <a:cubicBezTo>
                  <a:pt x="0" y="159"/>
                  <a:pt x="0" y="159"/>
                  <a:pt x="0" y="159"/>
                </a:cubicBezTo>
                <a:cubicBezTo>
                  <a:pt x="1407" y="159"/>
                  <a:pt x="1407" y="159"/>
                  <a:pt x="1407" y="159"/>
                </a:cubicBezTo>
                <a:cubicBezTo>
                  <a:pt x="1407" y="137"/>
                  <a:pt x="1407" y="137"/>
                  <a:pt x="1407" y="137"/>
                </a:cubicBezTo>
                <a:cubicBezTo>
                  <a:pt x="1407" y="124"/>
                  <a:pt x="1396" y="114"/>
                  <a:pt x="1384" y="114"/>
                </a:cubicBezTo>
                <a:close/>
              </a:path>
            </a:pathLst>
          </a:custGeom>
          <a:gradFill rotWithShape="1">
            <a:gsLst>
              <a:gs pos="0">
                <a:srgbClr val="126AA0">
                  <a:gamma/>
                  <a:tint val="60784"/>
                  <a:invGamma/>
                </a:srgbClr>
              </a:gs>
              <a:gs pos="64000">
                <a:srgbClr val="126AA0"/>
              </a:gs>
            </a:gsLst>
            <a:lin ang="5400000" scaled="1"/>
          </a:gradFill>
          <a:ln w="12700" cmpd="sng">
            <a:noFill/>
            <a:rou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048590" name="AutoShape 42" descr="© INSCALE GmbH, 26.05.2010 http://www.presentationload.com/"/>
          <p:cNvSpPr>
            <a:spLocks noChangeArrowheads="1"/>
          </p:cNvSpPr>
          <p:nvPr/>
        </p:nvSpPr>
        <p:spPr bwMode="gray">
          <a:xfrm>
            <a:off x="323850" y="1419447"/>
            <a:ext cx="8496300" cy="5105897"/>
          </a:xfrm>
          <a:prstGeom prst="roundRect">
            <a:avLst>
              <a:gd name="adj" fmla="val 1838"/>
            </a:avLst>
          </a:prstGeom>
          <a:gradFill rotWithShape="1">
            <a:gsLst>
              <a:gs pos="0">
                <a:srgbClr val="126AA0"/>
              </a:gs>
              <a:gs pos="100000">
                <a:srgbClr val="126AA0">
                  <a:gamma/>
                  <a:tint val="18039"/>
                  <a:invGamma/>
                </a:srgbClr>
              </a:gs>
            </a:gsLst>
            <a:lin ang="5400000" scaled="1"/>
          </a:gradFill>
          <a:ln w="9525">
            <a:noFill/>
            <a:round/>
          </a:ln>
        </p:spPr>
        <p:txBody>
          <a:bodyPr/>
          <a:lstStyle/>
          <a:p>
            <a:endParaRPr lang="de-DE">
              <a:solidFill>
                <a:srgbClr val="000000"/>
              </a:solidFill>
              <a:ea typeface="+mn-ea"/>
            </a:endParaRPr>
          </a:p>
        </p:txBody>
      </p:sp>
      <p:sp>
        <p:nvSpPr>
          <p:cNvPr id="1048591" name="Text Box 44" descr="© INSCALE GmbH, 26.05.2010 http://www.presentationload.com/"/>
          <p:cNvSpPr txBox="1">
            <a:spLocks noChangeArrowheads="1"/>
          </p:cNvSpPr>
          <p:nvPr/>
        </p:nvSpPr>
        <p:spPr bwMode="gray">
          <a:xfrm>
            <a:off x="573088" y="1133723"/>
            <a:ext cx="3944937" cy="366713"/>
          </a:xfrm>
          <a:prstGeom prst="rect">
            <a:avLst/>
          </a:prstGeom>
          <a:noFill/>
          <a:ln w="9525">
            <a:noFill/>
            <a:miter lim="800000"/>
          </a:ln>
          <a:effectLst/>
        </p:spPr>
        <p:txBody>
          <a:bodyPr anchor="ctr"/>
          <a:lstStyle/>
          <a:p>
            <a:pPr algn="ctr">
              <a:spcBef>
                <a:spcPct val="50000"/>
              </a:spcBef>
            </a:pPr>
            <a:endParaRPr lang="de-DE" b="1" dirty="0">
              <a:solidFill>
                <a:srgbClr val="FFFFFF"/>
              </a:solidFill>
              <a:latin typeface="+mn-ea"/>
              <a:ea typeface="+mn-ea"/>
            </a:endParaRPr>
          </a:p>
        </p:txBody>
      </p:sp>
      <p:sp>
        <p:nvSpPr>
          <p:cNvPr id="1048592" name="Text Box 48" descr="© INSCALE GmbH, 26.05.2010 http://www.presentationload.com/"/>
          <p:cNvSpPr txBox="1">
            <a:spLocks noChangeArrowheads="1"/>
          </p:cNvSpPr>
          <p:nvPr/>
        </p:nvSpPr>
        <p:spPr bwMode="gray">
          <a:xfrm>
            <a:off x="4613275" y="1052736"/>
            <a:ext cx="3938588" cy="366712"/>
          </a:xfrm>
          <a:prstGeom prst="rect">
            <a:avLst/>
          </a:prstGeom>
          <a:noFill/>
          <a:ln w="9525">
            <a:noFill/>
            <a:miter lim="800000"/>
          </a:ln>
          <a:effectLst/>
        </p:spPr>
        <p:txBody>
          <a:bodyPr anchor="ctr"/>
          <a:lstStyle/>
          <a:p>
            <a:pPr algn="ctr">
              <a:spcBef>
                <a:spcPct val="50000"/>
              </a:spcBef>
            </a:pPr>
            <a:endParaRPr lang="de-DE" sz="1600" dirty="0">
              <a:solidFill>
                <a:srgbClr val="000000"/>
              </a:solidFill>
              <a:ea typeface="+mn-ea"/>
            </a:endParaRPr>
          </a:p>
        </p:txBody>
      </p:sp>
      <p:sp>
        <p:nvSpPr>
          <p:cNvPr id="1048593" name="Rectangle 49" descr="© INSCALE GmbH, 26.05.2010 http://www.presentationload.com/"/>
          <p:cNvSpPr>
            <a:spLocks noChangeArrowheads="1"/>
          </p:cNvSpPr>
          <p:nvPr/>
        </p:nvSpPr>
        <p:spPr bwMode="gray">
          <a:xfrm>
            <a:off x="508819" y="1710995"/>
            <a:ext cx="8208912" cy="4522254"/>
          </a:xfrm>
          <a:prstGeom prst="rect">
            <a:avLst/>
          </a:prstGeom>
          <a:gradFill rotWithShape="1">
            <a:gsLst>
              <a:gs pos="0">
                <a:srgbClr val="FFFFFF"/>
              </a:gs>
              <a:gs pos="100000">
                <a:srgbClr val="DDDDDD"/>
              </a:gs>
            </a:gsLst>
            <a:lin ang="5400000" scaled="1"/>
          </a:gradFill>
          <a:ln w="12700" algn="ctr">
            <a:solidFill>
              <a:srgbClr val="C0C0C0"/>
            </a:solidFill>
            <a:miter lim="800000"/>
          </a:ln>
          <a:effectLst>
            <a:outerShdw blurRad="127000" dist="38100" dir="2700000" algn="tl" rotWithShape="0">
              <a:prstClr val="black">
                <a:alpha val="40000"/>
              </a:prstClr>
            </a:outerShdw>
          </a:effectLst>
        </p:spPr>
        <p:txBody>
          <a:bodyPr lIns="288000" tIns="0" rIns="0" bIns="0" anchor="ctr"/>
          <a:lstStyle/>
          <a:p>
            <a:pPr defTabSz="802005" eaLnBrk="0" hangingPunct="0">
              <a:lnSpc>
                <a:spcPct val="150000"/>
              </a:lnSpc>
            </a:pPr>
            <a:r>
              <a:rPr lang="zh-CN" altLang="en-US" dirty="0">
                <a:solidFill>
                  <a:srgbClr val="262626"/>
                </a:solidFill>
                <a:latin typeface="微软雅黑" panose="020B0503020204020204" pitchFamily="34" charset="-122"/>
                <a:ea typeface="微软雅黑" panose="020B0503020204020204" pitchFamily="34" charset="-122"/>
              </a:rPr>
              <a:t>“今天不想跑，所以才去跑，这才是长距离跑者的思维方式”</a:t>
            </a:r>
            <a:endParaRPr lang="en-US" altLang="zh-CN" dirty="0">
              <a:solidFill>
                <a:srgbClr val="262626"/>
              </a:solidFill>
              <a:latin typeface="微软雅黑" panose="020B0503020204020204" pitchFamily="34" charset="-122"/>
              <a:ea typeface="微软雅黑" panose="020B0503020204020204" pitchFamily="34" charset="-122"/>
            </a:endParaRPr>
          </a:p>
          <a:p>
            <a:pPr defTabSz="802005" eaLnBrk="0" hangingPunct="0">
              <a:lnSpc>
                <a:spcPct val="150000"/>
              </a:lnSpc>
            </a:pPr>
            <a:endParaRPr lang="en-US" altLang="zh-CN" dirty="0">
              <a:solidFill>
                <a:srgbClr val="262626"/>
              </a:solidFill>
              <a:latin typeface="微软雅黑" panose="020B0503020204020204" pitchFamily="34" charset="-122"/>
              <a:ea typeface="微软雅黑" panose="020B0503020204020204" pitchFamily="34" charset="-122"/>
            </a:endParaRPr>
          </a:p>
          <a:p>
            <a:pPr defTabSz="802005" eaLnBrk="0" hangingPunct="0">
              <a:lnSpc>
                <a:spcPct val="150000"/>
              </a:lnSpc>
            </a:pPr>
            <a:r>
              <a:rPr lang="zh-CN" altLang="en-US" dirty="0">
                <a:solidFill>
                  <a:srgbClr val="262626"/>
                </a:solidFill>
                <a:latin typeface="微软雅黑" panose="020B0503020204020204" pitchFamily="34" charset="-122"/>
                <a:ea typeface="微软雅黑" panose="020B0503020204020204" pitchFamily="34" charset="-122"/>
              </a:rPr>
              <a:t>“忙就中断跑步的话，我一辈子都无法跑步。坚持跑步的理由不过一丝半点，中断跑步的理由却足够装满一辆大型载重卡车” </a:t>
            </a:r>
            <a:endParaRPr lang="en-US" altLang="zh-CN" dirty="0">
              <a:solidFill>
                <a:srgbClr val="262626"/>
              </a:solidFill>
              <a:latin typeface="微软雅黑" panose="020B0503020204020204" pitchFamily="34" charset="-122"/>
              <a:ea typeface="微软雅黑" panose="020B0503020204020204" pitchFamily="34" charset="-122"/>
            </a:endParaRPr>
          </a:p>
          <a:p>
            <a:pPr defTabSz="802005" eaLnBrk="0" hangingPunct="0">
              <a:lnSpc>
                <a:spcPct val="150000"/>
              </a:lnSpc>
            </a:pPr>
            <a:endParaRPr lang="en-US" altLang="zh-CN" dirty="0">
              <a:solidFill>
                <a:srgbClr val="262626"/>
              </a:solidFill>
              <a:latin typeface="微软雅黑" panose="020B0503020204020204" pitchFamily="34" charset="-122"/>
              <a:ea typeface="微软雅黑" panose="020B0503020204020204" pitchFamily="34" charset="-122"/>
            </a:endParaRPr>
          </a:p>
          <a:p>
            <a:pPr defTabSz="802005" eaLnBrk="0" hangingPunct="0">
              <a:lnSpc>
                <a:spcPct val="150000"/>
              </a:lnSpc>
            </a:pPr>
            <a:r>
              <a:rPr lang="en-US" altLang="zh-CN" dirty="0">
                <a:solidFill>
                  <a:srgbClr val="262626"/>
                </a:solidFill>
                <a:latin typeface="微软雅黑" panose="020B0503020204020204" pitchFamily="34" charset="-122"/>
                <a:ea typeface="微软雅黑" panose="020B0503020204020204" pitchFamily="34" charset="-122"/>
              </a:rPr>
              <a:t>                                           —— </a:t>
            </a:r>
            <a:r>
              <a:rPr lang="zh-CN" altLang="en-US" dirty="0">
                <a:solidFill>
                  <a:srgbClr val="262626"/>
                </a:solidFill>
                <a:latin typeface="微软雅黑" panose="020B0503020204020204" pitchFamily="34" charset="-122"/>
                <a:ea typeface="微软雅黑" panose="020B0503020204020204" pitchFamily="34" charset="-122"/>
              </a:rPr>
              <a:t>村上春树</a:t>
            </a:r>
            <a:r>
              <a:rPr lang="en-US" altLang="zh-CN" dirty="0">
                <a:solidFill>
                  <a:srgbClr val="262626"/>
                </a:solidFill>
                <a:latin typeface="微软雅黑" panose="020B0503020204020204" pitchFamily="34" charset="-122"/>
                <a:ea typeface="微软雅黑" panose="020B0503020204020204" pitchFamily="34" charset="-122"/>
              </a:rPr>
              <a:t>《《</a:t>
            </a:r>
            <a:r>
              <a:rPr lang="zh-CN" altLang="en-US" dirty="0">
                <a:solidFill>
                  <a:srgbClr val="262626"/>
                </a:solidFill>
                <a:latin typeface="微软雅黑" panose="020B0503020204020204" pitchFamily="34" charset="-122"/>
                <a:ea typeface="微软雅黑" panose="020B0503020204020204" pitchFamily="34" charset="-122"/>
              </a:rPr>
              <a:t>当我谈跑步时我在谈什么</a:t>
            </a:r>
            <a:r>
              <a:rPr lang="en-US" altLang="zh-CN" dirty="0">
                <a:solidFill>
                  <a:srgbClr val="262626"/>
                </a:solidFill>
                <a:latin typeface="微软雅黑" panose="020B0503020204020204" pitchFamily="34" charset="-122"/>
                <a:ea typeface="微软雅黑" panose="020B0503020204020204" pitchFamily="34" charset="-122"/>
              </a:rPr>
              <a:t>》》</a:t>
            </a:r>
          </a:p>
        </p:txBody>
      </p:sp>
      <p:sp>
        <p:nvSpPr>
          <p:cNvPr id="1048594" name="标题 1"/>
          <p:cNvSpPr>
            <a:spLocks noGrp="1"/>
          </p:cNvSpPr>
          <p:nvPr>
            <p:ph type="title"/>
          </p:nvPr>
        </p:nvSpPr>
        <p:spPr>
          <a:xfrm>
            <a:off x="668410" y="1071786"/>
            <a:ext cx="3816424" cy="641350"/>
          </a:xfrm>
        </p:spPr>
        <p:txBody>
          <a:bodyPr rtlCol="0">
            <a:noAutofit/>
          </a:bodyPr>
          <a:lstStyle/>
          <a:p>
            <a:pPr algn="l" fontAlgn="auto">
              <a:spcAft>
                <a:spcPts val="0"/>
              </a:spcAft>
            </a:pPr>
            <a:r>
              <a:rPr lang="zh-CN" altLang="en-US" sz="2000" b="1" dirty="0">
                <a:solidFill>
                  <a:schemeClr val="tx1">
                    <a:lumMod val="85000"/>
                    <a:lumOff val="15000"/>
                  </a:schemeClr>
                </a:solidFill>
              </a:rPr>
              <a:t>     </a:t>
            </a:r>
            <a:endParaRPr lang="zh-CN" altLang="en-US" sz="2000" b="1" dirty="0">
              <a:solidFill>
                <a:schemeClr val="bg1"/>
              </a:solidFill>
            </a:endParaRPr>
          </a:p>
        </p:txBody>
      </p:sp>
      <p:sp>
        <p:nvSpPr>
          <p:cNvPr id="1048595" name="标题 1"/>
          <p:cNvSpPr txBox="1"/>
          <p:nvPr/>
        </p:nvSpPr>
        <p:spPr bwMode="auto">
          <a:xfrm>
            <a:off x="107504" y="267370"/>
            <a:ext cx="3816424" cy="641350"/>
          </a:xfrm>
          <a:prstGeom prst="rect">
            <a:avLst/>
          </a:prstGeom>
          <a:noFill/>
          <a:ln>
            <a:noFill/>
          </a:ln>
        </p:spPr>
        <p:txBody>
          <a:bodyPr vert="horz" wrap="square" lIns="91440" tIns="45720" rIns="91440" bIns="45720" numCol="1" rtlCol="0" anchor="ctr" anchorCtr="0" compatLnSpc="1">
            <a:no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2pPr>
            <a:lvl3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3pPr>
            <a:lvl4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4pPr>
            <a:lvl5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9pPr>
          </a:lstStyle>
          <a:p>
            <a:pPr algn="l" fontAlgn="auto">
              <a:spcAft>
                <a:spcPts val="0"/>
              </a:spcAft>
            </a:pP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2" name="Picture 54" descr="D:\群体工作\体育俱乐部大联盟\2014年体育俱乐部新VI设计\体育联盟形象设计JPG\透明图\吉祥物.png"/>
          <p:cNvPicPr preferRelativeResize="0">
            <a:picLocks noChangeArrowheads="1"/>
          </p:cNvPicPr>
          <p:nvPr/>
        </p:nvPicPr>
        <p:blipFill rotWithShape="1">
          <a:blip r:embed="rId2" cstate="print"/>
          <a:srcRect l="-1" r="10576"/>
          <a:stretch>
            <a:fillRect/>
          </a:stretch>
        </p:blipFill>
        <p:spPr bwMode="auto">
          <a:xfrm>
            <a:off x="7091958" y="4785146"/>
            <a:ext cx="1728192" cy="2388792"/>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048593"/>
                                        </p:tgtEl>
                                        <p:attrNameLst>
                                          <p:attrName>style.visibility</p:attrName>
                                        </p:attrNameLst>
                                      </p:cBhvr>
                                      <p:to>
                                        <p:strVal val="visible"/>
                                      </p:to>
                                    </p:set>
                                    <p:animEffect transition="in" filter="box(in)">
                                      <p:cBhvr>
                                        <p:cTn id="7" dur="500"/>
                                        <p:tgtEl>
                                          <p:spTgt spid="1048593"/>
                                        </p:tgtEl>
                                      </p:cBhvr>
                                    </p:animEffect>
                                  </p:childTnLst>
                                </p:cTn>
                              </p:par>
                              <p:par>
                                <p:cTn id="8" presetID="53" presetClass="entr" presetSubtype="528"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p:cTn id="10" dur="500" fill="hold"/>
                                        <p:tgtEl>
                                          <p:spTgt spid="12"/>
                                        </p:tgtEl>
                                        <p:attrNameLst>
                                          <p:attrName>ppt_w</p:attrName>
                                        </p:attrNameLst>
                                      </p:cBhvr>
                                      <p:tavLst>
                                        <p:tav tm="0">
                                          <p:val>
                                            <p:fltVal val="0"/>
                                          </p:val>
                                        </p:tav>
                                        <p:tav tm="100000">
                                          <p:val>
                                            <p:strVal val="#ppt_w"/>
                                          </p:val>
                                        </p:tav>
                                      </p:tavLst>
                                    </p:anim>
                                    <p:anim calcmode="lin" valueType="num">
                                      <p:cBhvr>
                                        <p:cTn id="11" dur="500" fill="hold"/>
                                        <p:tgtEl>
                                          <p:spTgt spid="12"/>
                                        </p:tgtEl>
                                        <p:attrNameLst>
                                          <p:attrName>ppt_h</p:attrName>
                                        </p:attrNameLst>
                                      </p:cBhvr>
                                      <p:tavLst>
                                        <p:tav tm="0">
                                          <p:val>
                                            <p:fltVal val="0"/>
                                          </p:val>
                                        </p:tav>
                                        <p:tav tm="100000">
                                          <p:val>
                                            <p:strVal val="#ppt_h"/>
                                          </p:val>
                                        </p:tav>
                                      </p:tavLst>
                                    </p:anim>
                                    <p:animEffect transition="in" filter="fade">
                                      <p:cBhvr>
                                        <p:cTn id="12" dur="500"/>
                                        <p:tgtEl>
                                          <p:spTgt spid="12"/>
                                        </p:tgtEl>
                                      </p:cBhvr>
                                    </p:animEffect>
                                    <p:anim calcmode="lin" valueType="num">
                                      <p:cBhvr>
                                        <p:cTn id="13" dur="500" fill="hold"/>
                                        <p:tgtEl>
                                          <p:spTgt spid="12"/>
                                        </p:tgtEl>
                                        <p:attrNameLst>
                                          <p:attrName>ppt_x</p:attrName>
                                        </p:attrNameLst>
                                      </p:cBhvr>
                                      <p:tavLst>
                                        <p:tav tm="0">
                                          <p:val>
                                            <p:fltVal val="0.5"/>
                                          </p:val>
                                        </p:tav>
                                        <p:tav tm="100000">
                                          <p:val>
                                            <p:strVal val="#ppt_x"/>
                                          </p:val>
                                        </p:tav>
                                      </p:tavLst>
                                    </p:anim>
                                    <p:anim calcmode="lin" valueType="num">
                                      <p:cBhvr>
                                        <p:cTn id="14" dur="500" fill="hold"/>
                                        <p:tgtEl>
                                          <p:spTgt spid="1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3"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矩形 3"/>
          <p:cNvSpPr/>
          <p:nvPr/>
        </p:nvSpPr>
        <p:spPr>
          <a:xfrm>
            <a:off x="0" y="862682"/>
            <a:ext cx="9107488" cy="7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a:p>
        </p:txBody>
      </p:sp>
      <p:sp>
        <p:nvSpPr>
          <p:cNvPr id="1048587" name="矩形 4"/>
          <p:cNvSpPr/>
          <p:nvPr/>
        </p:nvSpPr>
        <p:spPr>
          <a:xfrm>
            <a:off x="6659563" y="862682"/>
            <a:ext cx="2484437" cy="46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a:p>
        </p:txBody>
      </p:sp>
      <p:sp>
        <p:nvSpPr>
          <p:cNvPr id="1048588" name="Freeform 40" descr="© INSCALE GmbH, 26.05.2010 http://www.presentationload.com/"/>
          <p:cNvSpPr/>
          <p:nvPr/>
        </p:nvSpPr>
        <p:spPr bwMode="gray">
          <a:xfrm>
            <a:off x="4325035" y="1062261"/>
            <a:ext cx="4471987" cy="506412"/>
          </a:xfrm>
          <a:custGeom>
            <a:avLst/>
            <a:gdLst/>
            <a:ahLst/>
            <a:cxnLst>
              <a:cxn ang="0">
                <a:pos x="1384" y="114"/>
              </a:cxn>
              <a:cxn ang="0">
                <a:pos x="1362" y="114"/>
              </a:cxn>
              <a:cxn ang="0">
                <a:pos x="1339" y="91"/>
              </a:cxn>
              <a:cxn ang="0">
                <a:pos x="1339" y="23"/>
              </a:cxn>
              <a:cxn ang="0">
                <a:pos x="1316" y="0"/>
              </a:cxn>
              <a:cxn ang="0">
                <a:pos x="91" y="0"/>
              </a:cxn>
              <a:cxn ang="0">
                <a:pos x="69" y="23"/>
              </a:cxn>
              <a:cxn ang="0">
                <a:pos x="69" y="91"/>
              </a:cxn>
              <a:cxn ang="0">
                <a:pos x="46"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2" y="114"/>
                  <a:pt x="1362" y="114"/>
                  <a:pt x="1362" y="114"/>
                </a:cubicBezTo>
                <a:cubicBezTo>
                  <a:pt x="1349" y="114"/>
                  <a:pt x="1339" y="104"/>
                  <a:pt x="1339" y="91"/>
                </a:cubicBezTo>
                <a:cubicBezTo>
                  <a:pt x="1339" y="23"/>
                  <a:pt x="1339" y="23"/>
                  <a:pt x="1339" y="23"/>
                </a:cubicBezTo>
                <a:cubicBezTo>
                  <a:pt x="1339" y="11"/>
                  <a:pt x="1329" y="0"/>
                  <a:pt x="1316" y="0"/>
                </a:cubicBezTo>
                <a:cubicBezTo>
                  <a:pt x="91" y="0"/>
                  <a:pt x="91" y="0"/>
                  <a:pt x="91" y="0"/>
                </a:cubicBezTo>
                <a:cubicBezTo>
                  <a:pt x="79" y="0"/>
                  <a:pt x="69" y="11"/>
                  <a:pt x="69" y="23"/>
                </a:cubicBezTo>
                <a:cubicBezTo>
                  <a:pt x="69" y="91"/>
                  <a:pt x="69" y="91"/>
                  <a:pt x="69" y="91"/>
                </a:cubicBezTo>
                <a:cubicBezTo>
                  <a:pt x="69" y="104"/>
                  <a:pt x="58" y="114"/>
                  <a:pt x="46" y="114"/>
                </a:cubicBezTo>
                <a:cubicBezTo>
                  <a:pt x="23" y="114"/>
                  <a:pt x="23" y="114"/>
                  <a:pt x="23" y="114"/>
                </a:cubicBezTo>
                <a:cubicBezTo>
                  <a:pt x="11" y="114"/>
                  <a:pt x="0" y="124"/>
                  <a:pt x="0" y="137"/>
                </a:cubicBezTo>
                <a:cubicBezTo>
                  <a:pt x="0" y="159"/>
                  <a:pt x="0" y="159"/>
                  <a:pt x="0" y="159"/>
                </a:cubicBezTo>
                <a:cubicBezTo>
                  <a:pt x="1407" y="159"/>
                  <a:pt x="1407" y="159"/>
                  <a:pt x="1407" y="159"/>
                </a:cubicBezTo>
                <a:cubicBezTo>
                  <a:pt x="1407" y="137"/>
                  <a:pt x="1407" y="137"/>
                  <a:pt x="1407" y="137"/>
                </a:cubicBezTo>
                <a:cubicBezTo>
                  <a:pt x="1407" y="124"/>
                  <a:pt x="1397" y="114"/>
                  <a:pt x="1384" y="114"/>
                </a:cubicBezTo>
                <a:close/>
              </a:path>
            </a:pathLst>
          </a:custGeom>
          <a:gradFill rotWithShape="1">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048589" name="Freeform 39" descr="© INSCALE GmbH, 26.05.2010 http://www.presentationload.com/"/>
          <p:cNvSpPr/>
          <p:nvPr/>
        </p:nvSpPr>
        <p:spPr bwMode="gray">
          <a:xfrm>
            <a:off x="340628" y="1062261"/>
            <a:ext cx="4471988" cy="506412"/>
          </a:xfrm>
          <a:custGeom>
            <a:avLst/>
            <a:gdLst/>
            <a:ahLst/>
            <a:cxnLst>
              <a:cxn ang="0">
                <a:pos x="1384" y="114"/>
              </a:cxn>
              <a:cxn ang="0">
                <a:pos x="1361" y="114"/>
              </a:cxn>
              <a:cxn ang="0">
                <a:pos x="1339" y="91"/>
              </a:cxn>
              <a:cxn ang="0">
                <a:pos x="1339" y="23"/>
              </a:cxn>
              <a:cxn ang="0">
                <a:pos x="1316" y="0"/>
              </a:cxn>
              <a:cxn ang="0">
                <a:pos x="91" y="0"/>
              </a:cxn>
              <a:cxn ang="0">
                <a:pos x="68" y="23"/>
              </a:cxn>
              <a:cxn ang="0">
                <a:pos x="68" y="91"/>
              </a:cxn>
              <a:cxn ang="0">
                <a:pos x="45"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1" y="114"/>
                  <a:pt x="1361" y="114"/>
                  <a:pt x="1361" y="114"/>
                </a:cubicBezTo>
                <a:cubicBezTo>
                  <a:pt x="1349" y="114"/>
                  <a:pt x="1339" y="104"/>
                  <a:pt x="1339" y="91"/>
                </a:cubicBezTo>
                <a:cubicBezTo>
                  <a:pt x="1339" y="23"/>
                  <a:pt x="1339" y="23"/>
                  <a:pt x="1339" y="23"/>
                </a:cubicBezTo>
                <a:cubicBezTo>
                  <a:pt x="1339" y="11"/>
                  <a:pt x="1328" y="0"/>
                  <a:pt x="1316" y="0"/>
                </a:cubicBezTo>
                <a:cubicBezTo>
                  <a:pt x="91" y="0"/>
                  <a:pt x="91" y="0"/>
                  <a:pt x="91" y="0"/>
                </a:cubicBezTo>
                <a:cubicBezTo>
                  <a:pt x="78" y="0"/>
                  <a:pt x="68" y="11"/>
                  <a:pt x="68" y="23"/>
                </a:cubicBezTo>
                <a:cubicBezTo>
                  <a:pt x="68" y="91"/>
                  <a:pt x="68" y="91"/>
                  <a:pt x="68" y="91"/>
                </a:cubicBezTo>
                <a:cubicBezTo>
                  <a:pt x="68" y="104"/>
                  <a:pt x="58" y="114"/>
                  <a:pt x="45" y="114"/>
                </a:cubicBezTo>
                <a:cubicBezTo>
                  <a:pt x="23" y="114"/>
                  <a:pt x="23" y="114"/>
                  <a:pt x="23" y="114"/>
                </a:cubicBezTo>
                <a:cubicBezTo>
                  <a:pt x="10" y="114"/>
                  <a:pt x="0" y="124"/>
                  <a:pt x="0" y="137"/>
                </a:cubicBezTo>
                <a:cubicBezTo>
                  <a:pt x="0" y="159"/>
                  <a:pt x="0" y="159"/>
                  <a:pt x="0" y="159"/>
                </a:cubicBezTo>
                <a:cubicBezTo>
                  <a:pt x="1407" y="159"/>
                  <a:pt x="1407" y="159"/>
                  <a:pt x="1407" y="159"/>
                </a:cubicBezTo>
                <a:cubicBezTo>
                  <a:pt x="1407" y="137"/>
                  <a:pt x="1407" y="137"/>
                  <a:pt x="1407" y="137"/>
                </a:cubicBezTo>
                <a:cubicBezTo>
                  <a:pt x="1407" y="124"/>
                  <a:pt x="1396" y="114"/>
                  <a:pt x="1384" y="114"/>
                </a:cubicBezTo>
                <a:close/>
              </a:path>
            </a:pathLst>
          </a:custGeom>
          <a:gradFill rotWithShape="1">
            <a:gsLst>
              <a:gs pos="0">
                <a:srgbClr val="126AA0">
                  <a:gamma/>
                  <a:tint val="60784"/>
                  <a:invGamma/>
                </a:srgbClr>
              </a:gs>
              <a:gs pos="64000">
                <a:srgbClr val="126AA0"/>
              </a:gs>
            </a:gsLst>
            <a:lin ang="5400000" scaled="1"/>
          </a:gradFill>
          <a:ln w="12700" cmpd="sng">
            <a:noFill/>
            <a:rou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048590" name="AutoShape 42" descr="© INSCALE GmbH, 26.05.2010 http://www.presentationload.com/"/>
          <p:cNvSpPr>
            <a:spLocks noChangeArrowheads="1"/>
          </p:cNvSpPr>
          <p:nvPr/>
        </p:nvSpPr>
        <p:spPr bwMode="gray">
          <a:xfrm>
            <a:off x="323850" y="1419447"/>
            <a:ext cx="8496300" cy="5105897"/>
          </a:xfrm>
          <a:prstGeom prst="roundRect">
            <a:avLst>
              <a:gd name="adj" fmla="val 1838"/>
            </a:avLst>
          </a:prstGeom>
          <a:gradFill rotWithShape="1">
            <a:gsLst>
              <a:gs pos="0">
                <a:srgbClr val="126AA0"/>
              </a:gs>
              <a:gs pos="100000">
                <a:srgbClr val="126AA0">
                  <a:gamma/>
                  <a:tint val="18039"/>
                  <a:invGamma/>
                </a:srgbClr>
              </a:gs>
            </a:gsLst>
            <a:lin ang="5400000" scaled="1"/>
          </a:gradFill>
          <a:ln w="9525">
            <a:noFill/>
            <a:round/>
          </a:ln>
        </p:spPr>
        <p:txBody>
          <a:bodyPr/>
          <a:lstStyle/>
          <a:p>
            <a:endParaRPr lang="de-DE">
              <a:solidFill>
                <a:srgbClr val="000000"/>
              </a:solidFill>
              <a:ea typeface="+mn-ea"/>
            </a:endParaRPr>
          </a:p>
        </p:txBody>
      </p:sp>
      <p:sp>
        <p:nvSpPr>
          <p:cNvPr id="1048591" name="Text Box 44" descr="© INSCALE GmbH, 26.05.2010 http://www.presentationload.com/"/>
          <p:cNvSpPr txBox="1">
            <a:spLocks noChangeArrowheads="1"/>
          </p:cNvSpPr>
          <p:nvPr/>
        </p:nvSpPr>
        <p:spPr bwMode="gray">
          <a:xfrm>
            <a:off x="573088" y="1133723"/>
            <a:ext cx="3944937" cy="366713"/>
          </a:xfrm>
          <a:prstGeom prst="rect">
            <a:avLst/>
          </a:prstGeom>
          <a:noFill/>
          <a:ln w="9525">
            <a:noFill/>
            <a:miter lim="800000"/>
          </a:ln>
          <a:effectLst/>
        </p:spPr>
        <p:txBody>
          <a:bodyPr anchor="ctr"/>
          <a:lstStyle/>
          <a:p>
            <a:pPr algn="ctr">
              <a:spcBef>
                <a:spcPct val="50000"/>
              </a:spcBef>
            </a:pPr>
            <a:endParaRPr lang="de-DE" b="1" dirty="0">
              <a:solidFill>
                <a:srgbClr val="FFFFFF"/>
              </a:solidFill>
              <a:latin typeface="+mn-ea"/>
              <a:ea typeface="+mn-ea"/>
            </a:endParaRPr>
          </a:p>
        </p:txBody>
      </p:sp>
      <p:sp>
        <p:nvSpPr>
          <p:cNvPr id="1048592" name="Text Box 48" descr="© INSCALE GmbH, 26.05.2010 http://www.presentationload.com/"/>
          <p:cNvSpPr txBox="1">
            <a:spLocks noChangeArrowheads="1"/>
          </p:cNvSpPr>
          <p:nvPr/>
        </p:nvSpPr>
        <p:spPr bwMode="gray">
          <a:xfrm>
            <a:off x="4613275" y="1052736"/>
            <a:ext cx="3938588" cy="366712"/>
          </a:xfrm>
          <a:prstGeom prst="rect">
            <a:avLst/>
          </a:prstGeom>
          <a:noFill/>
          <a:ln w="9525">
            <a:noFill/>
            <a:miter lim="800000"/>
          </a:ln>
          <a:effectLst/>
        </p:spPr>
        <p:txBody>
          <a:bodyPr anchor="ctr"/>
          <a:lstStyle/>
          <a:p>
            <a:pPr algn="ctr">
              <a:spcBef>
                <a:spcPct val="50000"/>
              </a:spcBef>
            </a:pPr>
            <a:endParaRPr lang="de-DE" sz="1600" dirty="0">
              <a:solidFill>
                <a:srgbClr val="000000"/>
              </a:solidFill>
              <a:ea typeface="+mn-ea"/>
            </a:endParaRPr>
          </a:p>
        </p:txBody>
      </p:sp>
      <p:sp>
        <p:nvSpPr>
          <p:cNvPr id="1048593" name="Rectangle 49" descr="© INSCALE GmbH, 26.05.2010 http://www.presentationload.com/"/>
          <p:cNvSpPr>
            <a:spLocks noChangeArrowheads="1"/>
          </p:cNvSpPr>
          <p:nvPr/>
        </p:nvSpPr>
        <p:spPr bwMode="gray">
          <a:xfrm>
            <a:off x="687448" y="1832036"/>
            <a:ext cx="8208912" cy="4522254"/>
          </a:xfrm>
          <a:prstGeom prst="rect">
            <a:avLst/>
          </a:prstGeom>
          <a:gradFill rotWithShape="1">
            <a:gsLst>
              <a:gs pos="0">
                <a:srgbClr val="FFFFFF"/>
              </a:gs>
              <a:gs pos="100000">
                <a:srgbClr val="DDDDDD"/>
              </a:gs>
            </a:gsLst>
            <a:lin ang="5400000" scaled="1"/>
          </a:gradFill>
          <a:ln w="12700" algn="ctr">
            <a:solidFill>
              <a:srgbClr val="C0C0C0"/>
            </a:solidFill>
            <a:miter lim="800000"/>
          </a:ln>
          <a:effectLst>
            <a:outerShdw blurRad="127000" dist="38100" dir="2700000" algn="tl" rotWithShape="0">
              <a:prstClr val="black">
                <a:alpha val="40000"/>
              </a:prstClr>
            </a:outerShdw>
          </a:effectLst>
        </p:spPr>
        <p:txBody>
          <a:bodyPr lIns="288000" tIns="0" rIns="0" bIns="0" anchor="ctr"/>
          <a:lstStyle/>
          <a:p>
            <a:pPr defTabSz="802005" eaLnBrk="0" hangingPunct="0">
              <a:lnSpc>
                <a:spcPct val="150000"/>
              </a:lnSpc>
            </a:pPr>
            <a:endParaRPr lang="zh-CN" altLang="en-US" b="1" dirty="0">
              <a:solidFill>
                <a:srgbClr val="262626"/>
              </a:solidFill>
              <a:latin typeface="微软雅黑" panose="020B0503020204020204" pitchFamily="34" charset="-122"/>
              <a:ea typeface="微软雅黑" panose="020B0503020204020204" pitchFamily="34" charset="-122"/>
            </a:endParaRPr>
          </a:p>
        </p:txBody>
      </p:sp>
      <p:sp>
        <p:nvSpPr>
          <p:cNvPr id="1048594" name="标题 1"/>
          <p:cNvSpPr>
            <a:spLocks noGrp="1"/>
          </p:cNvSpPr>
          <p:nvPr>
            <p:ph type="title"/>
          </p:nvPr>
        </p:nvSpPr>
        <p:spPr>
          <a:xfrm>
            <a:off x="668410" y="1071786"/>
            <a:ext cx="3816424" cy="641350"/>
          </a:xfrm>
        </p:spPr>
        <p:txBody>
          <a:bodyPr rtlCol="0">
            <a:noAutofit/>
          </a:bodyPr>
          <a:lstStyle/>
          <a:p>
            <a:pPr algn="l" fontAlgn="auto">
              <a:spcAft>
                <a:spcPts val="0"/>
              </a:spcAft>
            </a:pPr>
            <a:r>
              <a:rPr lang="zh-CN" altLang="en-US" sz="2000" b="1" dirty="0">
                <a:solidFill>
                  <a:schemeClr val="tx1">
                    <a:lumMod val="85000"/>
                    <a:lumOff val="15000"/>
                  </a:schemeClr>
                </a:solidFill>
              </a:rPr>
              <a:t>     </a:t>
            </a:r>
            <a:endParaRPr lang="zh-CN" altLang="en-US" sz="2000" b="1" dirty="0">
              <a:solidFill>
                <a:schemeClr val="bg1"/>
              </a:solidFill>
            </a:endParaRPr>
          </a:p>
        </p:txBody>
      </p:sp>
      <p:sp>
        <p:nvSpPr>
          <p:cNvPr id="1048595" name="标题 1"/>
          <p:cNvSpPr txBox="1"/>
          <p:nvPr/>
        </p:nvSpPr>
        <p:spPr bwMode="auto">
          <a:xfrm>
            <a:off x="107504" y="267370"/>
            <a:ext cx="5832648" cy="641350"/>
          </a:xfrm>
          <a:prstGeom prst="rect">
            <a:avLst/>
          </a:prstGeom>
          <a:noFill/>
          <a:ln>
            <a:noFill/>
          </a:ln>
        </p:spPr>
        <p:txBody>
          <a:bodyPr vert="horz" wrap="square" lIns="91440" tIns="45720" rIns="91440" bIns="45720" numCol="1" rtlCol="0" anchor="ctr" anchorCtr="0" compatLnSpc="1">
            <a:no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2pPr>
            <a:lvl3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3pPr>
            <a:lvl4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4pPr>
            <a:lvl5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9pPr>
          </a:lstStyle>
          <a:p>
            <a:pPr algn="l" fontAlgn="auto">
              <a:spcAft>
                <a:spcPts val="0"/>
              </a:spcAft>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三、跑的实用练习方法与手段</a:t>
            </a:r>
          </a:p>
        </p:txBody>
      </p:sp>
      <p:pic>
        <p:nvPicPr>
          <p:cNvPr id="12" name="Picture 54" descr="D:\群体工作\体育俱乐部大联盟\2014年体育俱乐部新VI设计\体育联盟形象设计JPG\透明图\吉祥物.png"/>
          <p:cNvPicPr preferRelativeResize="0">
            <a:picLocks noChangeArrowheads="1"/>
          </p:cNvPicPr>
          <p:nvPr/>
        </p:nvPicPr>
        <p:blipFill rotWithShape="1">
          <a:blip r:embed="rId2" cstate="print"/>
          <a:srcRect l="-1" r="10576"/>
          <a:stretch>
            <a:fillRect/>
          </a:stretch>
        </p:blipFill>
        <p:spPr bwMode="auto">
          <a:xfrm>
            <a:off x="7462725" y="4807594"/>
            <a:ext cx="1728192" cy="2388792"/>
          </a:xfrm>
          <a:prstGeom prst="rect">
            <a:avLst/>
          </a:prstGeom>
          <a:ln>
            <a:noFill/>
          </a:ln>
          <a:effectLst>
            <a:outerShdw blurRad="292100" dist="139700" dir="2700000" algn="tl" rotWithShape="0">
              <a:srgbClr val="333333">
                <a:alpha val="65000"/>
              </a:srgbClr>
            </a:outerShdw>
          </a:effectLst>
        </p:spPr>
      </p:pic>
      <p:sp>
        <p:nvSpPr>
          <p:cNvPr id="2" name="TextBox 1"/>
          <p:cNvSpPr txBox="1"/>
          <p:nvPr/>
        </p:nvSpPr>
        <p:spPr>
          <a:xfrm>
            <a:off x="827584" y="3580180"/>
            <a:ext cx="7041204" cy="3277820"/>
          </a:xfrm>
          <a:prstGeom prst="rect">
            <a:avLst/>
          </a:prstGeom>
          <a:noFill/>
        </p:spPr>
        <p:txBody>
          <a:bodyPr wrap="square" rtlCol="0">
            <a:spAutoFit/>
          </a:bodyPr>
          <a:lstStyle/>
          <a:p>
            <a:pPr>
              <a:lnSpc>
                <a:spcPct val="150000"/>
              </a:lnSpc>
            </a:pPr>
            <a:r>
              <a:rPr lang="zh-CN" altLang="en-US" sz="2400" b="1" dirty="0">
                <a:latin typeface="微软雅黑" pitchFamily="34" charset="-122"/>
                <a:ea typeface="微软雅黑" pitchFamily="34" charset="-122"/>
              </a:rPr>
              <a:t>中长跑：</a:t>
            </a:r>
            <a:r>
              <a:rPr lang="zh-CN" altLang="en-US" dirty="0">
                <a:latin typeface="微软雅黑" pitchFamily="34" charset="-122"/>
                <a:ea typeface="微软雅黑" pitchFamily="34" charset="-122"/>
              </a:rPr>
              <a:t>有意识地把双脚步伐节奏与呼吸节奏协调起来，一般来说，根据自己体力状况和跑步速度变化，可以采取二步一吸、二步一呼或三步一吸、三步一呼的方法。当呼吸节奏与跑步节奏相适应并形成习惯后，就可避免呼吸急促表浅和节奏紊乱，对加深呼吸的深度极为有利。同时还可减轻呼吸肌的疲劳感和减轻跑步中“极点”出现所带来的不良反应。</a:t>
            </a:r>
          </a:p>
          <a:p>
            <a:endParaRPr lang="zh-CN" altLang="en-US" dirty="0"/>
          </a:p>
          <a:p>
            <a:endParaRPr lang="zh-CN" altLang="en-US" dirty="0"/>
          </a:p>
        </p:txBody>
      </p:sp>
      <p:sp>
        <p:nvSpPr>
          <p:cNvPr id="4" name="椭圆 3"/>
          <p:cNvSpPr/>
          <p:nvPr/>
        </p:nvSpPr>
        <p:spPr>
          <a:xfrm>
            <a:off x="5652120" y="1848113"/>
            <a:ext cx="2448272" cy="1452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itchFamily="34" charset="-122"/>
                <a:ea typeface="微软雅黑" pitchFamily="34" charset="-122"/>
              </a:rPr>
              <a:t>特别需要注意的问题</a:t>
            </a:r>
            <a:endParaRPr lang="en-US" altLang="zh-CN" sz="2000" dirty="0">
              <a:solidFill>
                <a:schemeClr val="tx1"/>
              </a:solidFill>
              <a:latin typeface="微软雅黑" pitchFamily="34" charset="-122"/>
              <a:ea typeface="微软雅黑" pitchFamily="34" charset="-122"/>
            </a:endParaRPr>
          </a:p>
          <a:p>
            <a:pPr algn="ctr"/>
            <a:r>
              <a:rPr lang="zh-CN" altLang="en-US" sz="2000" b="1" dirty="0">
                <a:solidFill>
                  <a:srgbClr val="FF0000"/>
                </a:solidFill>
                <a:latin typeface="微软雅黑" pitchFamily="34" charset="-122"/>
                <a:ea typeface="微软雅黑" pitchFamily="34" charset="-122"/>
              </a:rPr>
              <a:t>呼吸</a:t>
            </a:r>
          </a:p>
        </p:txBody>
      </p:sp>
      <p:sp>
        <p:nvSpPr>
          <p:cNvPr id="6" name="TextBox 5"/>
          <p:cNvSpPr txBox="1"/>
          <p:nvPr/>
        </p:nvSpPr>
        <p:spPr>
          <a:xfrm>
            <a:off x="827584" y="1988840"/>
            <a:ext cx="4680520" cy="1428404"/>
          </a:xfrm>
          <a:prstGeom prst="rect">
            <a:avLst/>
          </a:prstGeom>
          <a:noFill/>
        </p:spPr>
        <p:txBody>
          <a:bodyPr wrap="square" rtlCol="0">
            <a:spAutoFit/>
          </a:bodyPr>
          <a:lstStyle/>
          <a:p>
            <a:pPr>
              <a:lnSpc>
                <a:spcPct val="150000"/>
              </a:lnSpc>
            </a:pPr>
            <a:r>
              <a:rPr lang="zh-CN" altLang="en-US" sz="2400" b="1" dirty="0">
                <a:latin typeface="微软雅黑" pitchFamily="34" charset="-122"/>
                <a:ea typeface="微软雅黑" pitchFamily="34" charset="-122"/>
              </a:rPr>
              <a:t>短跑：</a:t>
            </a:r>
            <a:r>
              <a:rPr lang="zh-CN" altLang="en-US" dirty="0">
                <a:latin typeface="微软雅黑" pitchFamily="34" charset="-122"/>
                <a:ea typeface="微软雅黑" pitchFamily="34" charset="-122"/>
              </a:rPr>
              <a:t>短跑是典型的无氧运动，运动持续时间较短，所以一般起跑前进行深呼吸，途中可适当用鼻子进行浅而短促的呼吸。</a:t>
            </a:r>
          </a:p>
        </p:txBody>
      </p:sp>
    </p:spTree>
    <p:extLst>
      <p:ext uri="{BB962C8B-B14F-4D97-AF65-F5344CB8AC3E}">
        <p14:creationId xmlns:p14="http://schemas.microsoft.com/office/powerpoint/2010/main" val="71000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048593"/>
                                        </p:tgtEl>
                                        <p:attrNameLst>
                                          <p:attrName>style.visibility</p:attrName>
                                        </p:attrNameLst>
                                      </p:cBhvr>
                                      <p:to>
                                        <p:strVal val="visible"/>
                                      </p:to>
                                    </p:set>
                                    <p:animEffect transition="in" filter="box(in)">
                                      <p:cBhvr>
                                        <p:cTn id="7" dur="500"/>
                                        <p:tgtEl>
                                          <p:spTgt spid="1048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3"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矩形 3"/>
          <p:cNvSpPr/>
          <p:nvPr/>
        </p:nvSpPr>
        <p:spPr>
          <a:xfrm>
            <a:off x="0" y="862682"/>
            <a:ext cx="9107488" cy="7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a:p>
        </p:txBody>
      </p:sp>
      <p:sp>
        <p:nvSpPr>
          <p:cNvPr id="1048587" name="矩形 4"/>
          <p:cNvSpPr/>
          <p:nvPr/>
        </p:nvSpPr>
        <p:spPr>
          <a:xfrm>
            <a:off x="6659563" y="862682"/>
            <a:ext cx="2484437" cy="46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a:p>
        </p:txBody>
      </p:sp>
      <p:sp>
        <p:nvSpPr>
          <p:cNvPr id="1048588" name="Freeform 40" descr="© INSCALE GmbH, 26.05.2010 http://www.presentationload.com/"/>
          <p:cNvSpPr/>
          <p:nvPr/>
        </p:nvSpPr>
        <p:spPr bwMode="gray">
          <a:xfrm>
            <a:off x="4325035" y="1062261"/>
            <a:ext cx="4471987" cy="506412"/>
          </a:xfrm>
          <a:custGeom>
            <a:avLst/>
            <a:gdLst/>
            <a:ahLst/>
            <a:cxnLst>
              <a:cxn ang="0">
                <a:pos x="1384" y="114"/>
              </a:cxn>
              <a:cxn ang="0">
                <a:pos x="1362" y="114"/>
              </a:cxn>
              <a:cxn ang="0">
                <a:pos x="1339" y="91"/>
              </a:cxn>
              <a:cxn ang="0">
                <a:pos x="1339" y="23"/>
              </a:cxn>
              <a:cxn ang="0">
                <a:pos x="1316" y="0"/>
              </a:cxn>
              <a:cxn ang="0">
                <a:pos x="91" y="0"/>
              </a:cxn>
              <a:cxn ang="0">
                <a:pos x="69" y="23"/>
              </a:cxn>
              <a:cxn ang="0">
                <a:pos x="69" y="91"/>
              </a:cxn>
              <a:cxn ang="0">
                <a:pos x="46"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2" y="114"/>
                  <a:pt x="1362" y="114"/>
                  <a:pt x="1362" y="114"/>
                </a:cubicBezTo>
                <a:cubicBezTo>
                  <a:pt x="1349" y="114"/>
                  <a:pt x="1339" y="104"/>
                  <a:pt x="1339" y="91"/>
                </a:cubicBezTo>
                <a:cubicBezTo>
                  <a:pt x="1339" y="23"/>
                  <a:pt x="1339" y="23"/>
                  <a:pt x="1339" y="23"/>
                </a:cubicBezTo>
                <a:cubicBezTo>
                  <a:pt x="1339" y="11"/>
                  <a:pt x="1329" y="0"/>
                  <a:pt x="1316" y="0"/>
                </a:cubicBezTo>
                <a:cubicBezTo>
                  <a:pt x="91" y="0"/>
                  <a:pt x="91" y="0"/>
                  <a:pt x="91" y="0"/>
                </a:cubicBezTo>
                <a:cubicBezTo>
                  <a:pt x="79" y="0"/>
                  <a:pt x="69" y="11"/>
                  <a:pt x="69" y="23"/>
                </a:cubicBezTo>
                <a:cubicBezTo>
                  <a:pt x="69" y="91"/>
                  <a:pt x="69" y="91"/>
                  <a:pt x="69" y="91"/>
                </a:cubicBezTo>
                <a:cubicBezTo>
                  <a:pt x="69" y="104"/>
                  <a:pt x="58" y="114"/>
                  <a:pt x="46" y="114"/>
                </a:cubicBezTo>
                <a:cubicBezTo>
                  <a:pt x="23" y="114"/>
                  <a:pt x="23" y="114"/>
                  <a:pt x="23" y="114"/>
                </a:cubicBezTo>
                <a:cubicBezTo>
                  <a:pt x="11" y="114"/>
                  <a:pt x="0" y="124"/>
                  <a:pt x="0" y="137"/>
                </a:cubicBezTo>
                <a:cubicBezTo>
                  <a:pt x="0" y="159"/>
                  <a:pt x="0" y="159"/>
                  <a:pt x="0" y="159"/>
                </a:cubicBezTo>
                <a:cubicBezTo>
                  <a:pt x="1407" y="159"/>
                  <a:pt x="1407" y="159"/>
                  <a:pt x="1407" y="159"/>
                </a:cubicBezTo>
                <a:cubicBezTo>
                  <a:pt x="1407" y="137"/>
                  <a:pt x="1407" y="137"/>
                  <a:pt x="1407" y="137"/>
                </a:cubicBezTo>
                <a:cubicBezTo>
                  <a:pt x="1407" y="124"/>
                  <a:pt x="1397" y="114"/>
                  <a:pt x="1384" y="114"/>
                </a:cubicBezTo>
                <a:close/>
              </a:path>
            </a:pathLst>
          </a:custGeom>
          <a:gradFill rotWithShape="1">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048589" name="Freeform 39" descr="© INSCALE GmbH, 26.05.2010 http://www.presentationload.com/"/>
          <p:cNvSpPr/>
          <p:nvPr/>
        </p:nvSpPr>
        <p:spPr bwMode="gray">
          <a:xfrm>
            <a:off x="340628" y="1062261"/>
            <a:ext cx="4471988" cy="506412"/>
          </a:xfrm>
          <a:custGeom>
            <a:avLst/>
            <a:gdLst/>
            <a:ahLst/>
            <a:cxnLst>
              <a:cxn ang="0">
                <a:pos x="1384" y="114"/>
              </a:cxn>
              <a:cxn ang="0">
                <a:pos x="1361" y="114"/>
              </a:cxn>
              <a:cxn ang="0">
                <a:pos x="1339" y="91"/>
              </a:cxn>
              <a:cxn ang="0">
                <a:pos x="1339" y="23"/>
              </a:cxn>
              <a:cxn ang="0">
                <a:pos x="1316" y="0"/>
              </a:cxn>
              <a:cxn ang="0">
                <a:pos x="91" y="0"/>
              </a:cxn>
              <a:cxn ang="0">
                <a:pos x="68" y="23"/>
              </a:cxn>
              <a:cxn ang="0">
                <a:pos x="68" y="91"/>
              </a:cxn>
              <a:cxn ang="0">
                <a:pos x="45"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1" y="114"/>
                  <a:pt x="1361" y="114"/>
                  <a:pt x="1361" y="114"/>
                </a:cubicBezTo>
                <a:cubicBezTo>
                  <a:pt x="1349" y="114"/>
                  <a:pt x="1339" y="104"/>
                  <a:pt x="1339" y="91"/>
                </a:cubicBezTo>
                <a:cubicBezTo>
                  <a:pt x="1339" y="23"/>
                  <a:pt x="1339" y="23"/>
                  <a:pt x="1339" y="23"/>
                </a:cubicBezTo>
                <a:cubicBezTo>
                  <a:pt x="1339" y="11"/>
                  <a:pt x="1328" y="0"/>
                  <a:pt x="1316" y="0"/>
                </a:cubicBezTo>
                <a:cubicBezTo>
                  <a:pt x="91" y="0"/>
                  <a:pt x="91" y="0"/>
                  <a:pt x="91" y="0"/>
                </a:cubicBezTo>
                <a:cubicBezTo>
                  <a:pt x="78" y="0"/>
                  <a:pt x="68" y="11"/>
                  <a:pt x="68" y="23"/>
                </a:cubicBezTo>
                <a:cubicBezTo>
                  <a:pt x="68" y="91"/>
                  <a:pt x="68" y="91"/>
                  <a:pt x="68" y="91"/>
                </a:cubicBezTo>
                <a:cubicBezTo>
                  <a:pt x="68" y="104"/>
                  <a:pt x="58" y="114"/>
                  <a:pt x="45" y="114"/>
                </a:cubicBezTo>
                <a:cubicBezTo>
                  <a:pt x="23" y="114"/>
                  <a:pt x="23" y="114"/>
                  <a:pt x="23" y="114"/>
                </a:cubicBezTo>
                <a:cubicBezTo>
                  <a:pt x="10" y="114"/>
                  <a:pt x="0" y="124"/>
                  <a:pt x="0" y="137"/>
                </a:cubicBezTo>
                <a:cubicBezTo>
                  <a:pt x="0" y="159"/>
                  <a:pt x="0" y="159"/>
                  <a:pt x="0" y="159"/>
                </a:cubicBezTo>
                <a:cubicBezTo>
                  <a:pt x="1407" y="159"/>
                  <a:pt x="1407" y="159"/>
                  <a:pt x="1407" y="159"/>
                </a:cubicBezTo>
                <a:cubicBezTo>
                  <a:pt x="1407" y="137"/>
                  <a:pt x="1407" y="137"/>
                  <a:pt x="1407" y="137"/>
                </a:cubicBezTo>
                <a:cubicBezTo>
                  <a:pt x="1407" y="124"/>
                  <a:pt x="1396" y="114"/>
                  <a:pt x="1384" y="114"/>
                </a:cubicBezTo>
                <a:close/>
              </a:path>
            </a:pathLst>
          </a:custGeom>
          <a:gradFill rotWithShape="1">
            <a:gsLst>
              <a:gs pos="0">
                <a:srgbClr val="126AA0">
                  <a:gamma/>
                  <a:tint val="60784"/>
                  <a:invGamma/>
                </a:srgbClr>
              </a:gs>
              <a:gs pos="64000">
                <a:srgbClr val="126AA0"/>
              </a:gs>
            </a:gsLst>
            <a:lin ang="5400000" scaled="1"/>
          </a:gradFill>
          <a:ln w="12700" cmpd="sng">
            <a:noFill/>
            <a:rou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048590" name="AutoShape 42" descr="© INSCALE GmbH, 26.05.2010 http://www.presentationload.com/"/>
          <p:cNvSpPr>
            <a:spLocks noChangeArrowheads="1"/>
          </p:cNvSpPr>
          <p:nvPr/>
        </p:nvSpPr>
        <p:spPr bwMode="gray">
          <a:xfrm>
            <a:off x="323850" y="1419447"/>
            <a:ext cx="8496300" cy="5105897"/>
          </a:xfrm>
          <a:prstGeom prst="roundRect">
            <a:avLst>
              <a:gd name="adj" fmla="val 1838"/>
            </a:avLst>
          </a:prstGeom>
          <a:gradFill rotWithShape="1">
            <a:gsLst>
              <a:gs pos="0">
                <a:srgbClr val="126AA0"/>
              </a:gs>
              <a:gs pos="100000">
                <a:srgbClr val="126AA0">
                  <a:gamma/>
                  <a:tint val="18039"/>
                  <a:invGamma/>
                </a:srgbClr>
              </a:gs>
            </a:gsLst>
            <a:lin ang="5400000" scaled="1"/>
          </a:gradFill>
          <a:ln w="9525">
            <a:noFill/>
            <a:round/>
          </a:ln>
        </p:spPr>
        <p:txBody>
          <a:bodyPr/>
          <a:lstStyle/>
          <a:p>
            <a:endParaRPr lang="de-DE">
              <a:solidFill>
                <a:srgbClr val="000000"/>
              </a:solidFill>
              <a:ea typeface="+mn-ea"/>
            </a:endParaRPr>
          </a:p>
        </p:txBody>
      </p:sp>
      <p:sp>
        <p:nvSpPr>
          <p:cNvPr id="1048591" name="Text Box 44" descr="© INSCALE GmbH, 26.05.2010 http://www.presentationload.com/"/>
          <p:cNvSpPr txBox="1">
            <a:spLocks noChangeArrowheads="1"/>
          </p:cNvSpPr>
          <p:nvPr/>
        </p:nvSpPr>
        <p:spPr bwMode="gray">
          <a:xfrm>
            <a:off x="573088" y="1133723"/>
            <a:ext cx="3944937" cy="366713"/>
          </a:xfrm>
          <a:prstGeom prst="rect">
            <a:avLst/>
          </a:prstGeom>
          <a:noFill/>
          <a:ln w="9525">
            <a:noFill/>
            <a:miter lim="800000"/>
          </a:ln>
          <a:effectLst/>
        </p:spPr>
        <p:txBody>
          <a:bodyPr anchor="ctr"/>
          <a:lstStyle/>
          <a:p>
            <a:pPr algn="ctr">
              <a:spcBef>
                <a:spcPct val="50000"/>
              </a:spcBef>
            </a:pPr>
            <a:endParaRPr lang="de-DE" b="1" dirty="0">
              <a:solidFill>
                <a:srgbClr val="FFFFFF"/>
              </a:solidFill>
              <a:latin typeface="+mn-ea"/>
              <a:ea typeface="+mn-ea"/>
            </a:endParaRPr>
          </a:p>
        </p:txBody>
      </p:sp>
      <p:sp>
        <p:nvSpPr>
          <p:cNvPr id="1048592" name="Text Box 48" descr="© INSCALE GmbH, 26.05.2010 http://www.presentationload.com/"/>
          <p:cNvSpPr txBox="1">
            <a:spLocks noChangeArrowheads="1"/>
          </p:cNvSpPr>
          <p:nvPr/>
        </p:nvSpPr>
        <p:spPr bwMode="gray">
          <a:xfrm>
            <a:off x="4613275" y="1052736"/>
            <a:ext cx="3938588" cy="366712"/>
          </a:xfrm>
          <a:prstGeom prst="rect">
            <a:avLst/>
          </a:prstGeom>
          <a:noFill/>
          <a:ln w="9525">
            <a:noFill/>
            <a:miter lim="800000"/>
          </a:ln>
          <a:effectLst/>
        </p:spPr>
        <p:txBody>
          <a:bodyPr anchor="ctr"/>
          <a:lstStyle/>
          <a:p>
            <a:pPr algn="ctr">
              <a:spcBef>
                <a:spcPct val="50000"/>
              </a:spcBef>
            </a:pPr>
            <a:endParaRPr lang="de-DE" sz="1600" dirty="0">
              <a:solidFill>
                <a:srgbClr val="000000"/>
              </a:solidFill>
              <a:ea typeface="+mn-ea"/>
            </a:endParaRPr>
          </a:p>
        </p:txBody>
      </p:sp>
      <p:sp>
        <p:nvSpPr>
          <p:cNvPr id="1048593" name="Rectangle 49" descr="© INSCALE GmbH, 26.05.2010 http://www.presentationload.com/"/>
          <p:cNvSpPr>
            <a:spLocks noChangeArrowheads="1"/>
          </p:cNvSpPr>
          <p:nvPr/>
        </p:nvSpPr>
        <p:spPr bwMode="gray">
          <a:xfrm>
            <a:off x="687448" y="1832036"/>
            <a:ext cx="8208912" cy="4522254"/>
          </a:xfrm>
          <a:prstGeom prst="rect">
            <a:avLst/>
          </a:prstGeom>
          <a:gradFill rotWithShape="1">
            <a:gsLst>
              <a:gs pos="0">
                <a:srgbClr val="FFFFFF"/>
              </a:gs>
              <a:gs pos="100000">
                <a:srgbClr val="DDDDDD"/>
              </a:gs>
            </a:gsLst>
            <a:lin ang="5400000" scaled="1"/>
          </a:gradFill>
          <a:ln w="12700" algn="ctr">
            <a:solidFill>
              <a:srgbClr val="C0C0C0"/>
            </a:solidFill>
            <a:miter lim="800000"/>
          </a:ln>
          <a:effectLst>
            <a:outerShdw blurRad="127000" dist="38100" dir="2700000" algn="tl" rotWithShape="0">
              <a:prstClr val="black">
                <a:alpha val="40000"/>
              </a:prstClr>
            </a:outerShdw>
          </a:effectLst>
        </p:spPr>
        <p:txBody>
          <a:bodyPr lIns="288000" tIns="0" rIns="0" bIns="0" anchor="ctr"/>
          <a:lstStyle/>
          <a:p>
            <a:pPr defTabSz="802005" eaLnBrk="0" hangingPunct="0">
              <a:lnSpc>
                <a:spcPct val="150000"/>
              </a:lnSpc>
            </a:pPr>
            <a:endParaRPr lang="zh-CN" altLang="en-US" b="1" dirty="0">
              <a:solidFill>
                <a:srgbClr val="262626"/>
              </a:solidFill>
              <a:latin typeface="微软雅黑" panose="020B0503020204020204" pitchFamily="34" charset="-122"/>
              <a:ea typeface="微软雅黑" panose="020B0503020204020204" pitchFamily="34" charset="-122"/>
            </a:endParaRPr>
          </a:p>
        </p:txBody>
      </p:sp>
      <p:sp>
        <p:nvSpPr>
          <p:cNvPr id="1048594" name="标题 1"/>
          <p:cNvSpPr>
            <a:spLocks noGrp="1"/>
          </p:cNvSpPr>
          <p:nvPr>
            <p:ph type="title"/>
          </p:nvPr>
        </p:nvSpPr>
        <p:spPr>
          <a:xfrm>
            <a:off x="668410" y="1071786"/>
            <a:ext cx="3816424" cy="641350"/>
          </a:xfrm>
        </p:spPr>
        <p:txBody>
          <a:bodyPr rtlCol="0">
            <a:noAutofit/>
          </a:bodyPr>
          <a:lstStyle/>
          <a:p>
            <a:pPr algn="l" fontAlgn="auto">
              <a:spcAft>
                <a:spcPts val="0"/>
              </a:spcAft>
            </a:pPr>
            <a:r>
              <a:rPr lang="zh-CN" altLang="en-US" sz="2000" b="1" dirty="0">
                <a:solidFill>
                  <a:schemeClr val="tx1">
                    <a:lumMod val="85000"/>
                    <a:lumOff val="15000"/>
                  </a:schemeClr>
                </a:solidFill>
              </a:rPr>
              <a:t>     </a:t>
            </a:r>
            <a:endParaRPr lang="zh-CN" altLang="en-US" sz="2000" b="1" dirty="0">
              <a:solidFill>
                <a:schemeClr val="bg1"/>
              </a:solidFill>
            </a:endParaRPr>
          </a:p>
        </p:txBody>
      </p:sp>
      <p:sp>
        <p:nvSpPr>
          <p:cNvPr id="1048595" name="标题 1"/>
          <p:cNvSpPr txBox="1"/>
          <p:nvPr/>
        </p:nvSpPr>
        <p:spPr bwMode="auto">
          <a:xfrm>
            <a:off x="107504" y="267370"/>
            <a:ext cx="5832648" cy="641350"/>
          </a:xfrm>
          <a:prstGeom prst="rect">
            <a:avLst/>
          </a:prstGeom>
          <a:noFill/>
          <a:ln>
            <a:noFill/>
          </a:ln>
        </p:spPr>
        <p:txBody>
          <a:bodyPr vert="horz" wrap="square" lIns="91440" tIns="45720" rIns="91440" bIns="45720" numCol="1" rtlCol="0" anchor="ctr" anchorCtr="0" compatLnSpc="1">
            <a:no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2pPr>
            <a:lvl3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3pPr>
            <a:lvl4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4pPr>
            <a:lvl5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9pPr>
          </a:lstStyle>
          <a:p>
            <a:pPr algn="l" fontAlgn="auto">
              <a:spcAft>
                <a:spcPts val="0"/>
              </a:spcAft>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三、跑的实用练习方法与手段</a:t>
            </a:r>
          </a:p>
        </p:txBody>
      </p:sp>
      <p:sp>
        <p:nvSpPr>
          <p:cNvPr id="2" name="TextBox 1"/>
          <p:cNvSpPr txBox="1"/>
          <p:nvPr/>
        </p:nvSpPr>
        <p:spPr>
          <a:xfrm>
            <a:off x="798700" y="3464563"/>
            <a:ext cx="809766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靶心率：计算公式： </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220-</a:t>
            </a:r>
            <a:r>
              <a:rPr lang="zh-CN" altLang="en-US" b="1" dirty="0">
                <a:latin typeface="微软雅黑" panose="020B0503020204020204" pitchFamily="34" charset="-122"/>
                <a:ea typeface="微软雅黑" panose="020B0503020204020204" pitchFamily="34" charset="-122"/>
              </a:rPr>
              <a:t>年龄）</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静态心率</a:t>
            </a:r>
            <a:r>
              <a:rPr lang="en-US" altLang="zh-CN" b="1" dirty="0">
                <a:latin typeface="微软雅黑" panose="020B0503020204020204" pitchFamily="34" charset="-122"/>
                <a:ea typeface="微软雅黑" panose="020B0503020204020204" pitchFamily="34" charset="-122"/>
              </a:rPr>
              <a:t>]*(60%---80%)+</a:t>
            </a:r>
            <a:r>
              <a:rPr lang="zh-CN" altLang="en-US" b="1" dirty="0">
                <a:latin typeface="微软雅黑" panose="020B0503020204020204" pitchFamily="34" charset="-122"/>
                <a:ea typeface="微软雅黑" panose="020B0503020204020204" pitchFamily="34" charset="-122"/>
              </a:rPr>
              <a:t>静态心率</a:t>
            </a:r>
          </a:p>
        </p:txBody>
      </p:sp>
      <p:sp>
        <p:nvSpPr>
          <p:cNvPr id="4" name="椭圆 3"/>
          <p:cNvSpPr/>
          <p:nvPr/>
        </p:nvSpPr>
        <p:spPr>
          <a:xfrm>
            <a:off x="5940152" y="1848113"/>
            <a:ext cx="2448272" cy="1452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itchFamily="34" charset="-122"/>
                <a:ea typeface="微软雅黑" pitchFamily="34" charset="-122"/>
              </a:rPr>
              <a:t>特别需要注意的问题</a:t>
            </a:r>
            <a:endParaRPr lang="en-US" altLang="zh-CN" sz="2000" dirty="0">
              <a:solidFill>
                <a:schemeClr val="tx1"/>
              </a:solidFill>
              <a:latin typeface="微软雅黑" pitchFamily="34" charset="-122"/>
              <a:ea typeface="微软雅黑" pitchFamily="34" charset="-122"/>
            </a:endParaRPr>
          </a:p>
          <a:p>
            <a:pPr algn="ctr"/>
            <a:r>
              <a:rPr lang="zh-CN" altLang="en-US" sz="2000" b="1" dirty="0">
                <a:solidFill>
                  <a:srgbClr val="FF0000"/>
                </a:solidFill>
                <a:latin typeface="微软雅黑" pitchFamily="34" charset="-122"/>
                <a:ea typeface="微软雅黑" pitchFamily="34" charset="-122"/>
              </a:rPr>
              <a:t>心率监控</a:t>
            </a:r>
          </a:p>
        </p:txBody>
      </p:sp>
      <p:sp>
        <p:nvSpPr>
          <p:cNvPr id="6" name="TextBox 5"/>
          <p:cNvSpPr txBox="1"/>
          <p:nvPr/>
        </p:nvSpPr>
        <p:spPr>
          <a:xfrm>
            <a:off x="827584" y="1988840"/>
            <a:ext cx="5112568" cy="1338828"/>
          </a:xfrm>
          <a:prstGeom prst="rect">
            <a:avLst/>
          </a:prstGeom>
          <a:noFill/>
        </p:spPr>
        <p:txBody>
          <a:bodyPr wrap="square" rtlCol="0">
            <a:spAutoFit/>
          </a:bodyPr>
          <a:lstStyle/>
          <a:p>
            <a:pPr>
              <a:lnSpc>
                <a:spcPct val="150000"/>
              </a:lnSpc>
            </a:pPr>
            <a:r>
              <a:rPr lang="zh-CN" altLang="en-US" dirty="0">
                <a:solidFill>
                  <a:srgbClr val="FF0000"/>
                </a:solidFill>
                <a:latin typeface="微软雅黑" pitchFamily="34" charset="-122"/>
                <a:ea typeface="微软雅黑" pitchFamily="34" charset="-122"/>
              </a:rPr>
              <a:t>     靶心率：</a:t>
            </a:r>
            <a:r>
              <a:rPr lang="zh-CN" altLang="en-US" dirty="0">
                <a:latin typeface="微软雅黑" pitchFamily="34" charset="-122"/>
                <a:ea typeface="微软雅黑" pitchFamily="34" charset="-122"/>
              </a:rPr>
              <a:t>是指通过有氧运动提高心血管循环系统的机能时有效而安全的运动心率。靶心率范围在</a:t>
            </a:r>
            <a:r>
              <a:rPr lang="en-US" altLang="zh-CN" dirty="0">
                <a:latin typeface="微软雅黑" pitchFamily="34" charset="-122"/>
                <a:ea typeface="微软雅黑" pitchFamily="34" charset="-122"/>
              </a:rPr>
              <a:t>60%</a:t>
            </a:r>
            <a:r>
              <a:rPr lang="zh-CN" altLang="en-US" dirty="0">
                <a:latin typeface="微软雅黑" pitchFamily="34" charset="-122"/>
                <a:ea typeface="微软雅黑" pitchFamily="34" charset="-122"/>
              </a:rPr>
              <a:t>与</a:t>
            </a:r>
            <a:r>
              <a:rPr lang="en-US" altLang="zh-CN" dirty="0">
                <a:latin typeface="微软雅黑" pitchFamily="34" charset="-122"/>
                <a:ea typeface="微软雅黑" pitchFamily="34" charset="-122"/>
              </a:rPr>
              <a:t>80%HRmax</a:t>
            </a:r>
            <a:r>
              <a:rPr lang="zh-CN" altLang="en-US" dirty="0">
                <a:latin typeface="微软雅黑" pitchFamily="34" charset="-122"/>
                <a:ea typeface="微软雅黑" pitchFamily="34" charset="-122"/>
              </a:rPr>
              <a:t>（最大心率）之间。</a:t>
            </a:r>
          </a:p>
        </p:txBody>
      </p:sp>
      <p:sp>
        <p:nvSpPr>
          <p:cNvPr id="3" name="TextBox 2"/>
          <p:cNvSpPr txBox="1"/>
          <p:nvPr/>
        </p:nvSpPr>
        <p:spPr>
          <a:xfrm>
            <a:off x="752229" y="3839201"/>
            <a:ext cx="7924227" cy="2585323"/>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      </a:t>
            </a:r>
            <a:r>
              <a:rPr lang="zh-CN" altLang="en-US" dirty="0">
                <a:solidFill>
                  <a:srgbClr val="FF0000"/>
                </a:solidFill>
                <a:latin typeface="微软雅黑" panose="020B0503020204020204" pitchFamily="34" charset="-122"/>
                <a:ea typeface="微软雅黑" panose="020B0503020204020204" pitchFamily="34" charset="-122"/>
              </a:rPr>
              <a:t>短跑</a:t>
            </a:r>
            <a:r>
              <a:rPr lang="zh-CN" altLang="en-US" dirty="0">
                <a:latin typeface="微软雅黑" panose="020B0503020204020204" pitchFamily="34" charset="-122"/>
                <a:ea typeface="微软雅黑" panose="020B0503020204020204" pitchFamily="34" charset="-122"/>
              </a:rPr>
              <a:t>是一项高强度、无氧代谢的速度型项目。比赛及训练中，运动员心率一般能达到他的最大心率，而对于一般人来说，在训练过程中，训练强度应控制在心率略超过靶心率为宜，且持续时间不超过整个训练时间的</a:t>
            </a:r>
            <a:r>
              <a:rPr lang="en-US" altLang="zh-CN" dirty="0">
                <a:latin typeface="微软雅黑" panose="020B0503020204020204" pitchFamily="34" charset="-122"/>
                <a:ea typeface="微软雅黑" panose="020B0503020204020204" pitchFamily="34" charset="-122"/>
              </a:rPr>
              <a:t>1/3.</a:t>
            </a:r>
          </a:p>
          <a:p>
            <a:pPr>
              <a:lnSpc>
                <a:spcPct val="150000"/>
              </a:lnSpc>
            </a:pPr>
            <a:r>
              <a:rPr lang="zh-CN" altLang="en-US" dirty="0">
                <a:solidFill>
                  <a:srgbClr val="FF0000"/>
                </a:solidFill>
                <a:latin typeface="微软雅黑" panose="020B0503020204020204" pitchFamily="34" charset="-122"/>
                <a:ea typeface="微软雅黑" panose="020B0503020204020204" pitchFamily="34" charset="-122"/>
              </a:rPr>
              <a:t>       中长跑</a:t>
            </a:r>
            <a:r>
              <a:rPr lang="zh-CN" altLang="en-US" dirty="0">
                <a:latin typeface="微软雅黑" panose="020B0503020204020204" pitchFamily="34" charset="-122"/>
                <a:ea typeface="微软雅黑" panose="020B0503020204020204" pitchFamily="34" charset="-122"/>
              </a:rPr>
              <a:t>则是典型的混合代谢为主的速度耐力型，练习时，可将心率控制在靶心率范围内，但整个持续时间较长，一般靶心率维持时间超过训练时间的</a:t>
            </a:r>
            <a:r>
              <a:rPr lang="en-US" altLang="zh-CN" dirty="0">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40357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048593"/>
                                        </p:tgtEl>
                                        <p:attrNameLst>
                                          <p:attrName>style.visibility</p:attrName>
                                        </p:attrNameLst>
                                      </p:cBhvr>
                                      <p:to>
                                        <p:strVal val="visible"/>
                                      </p:to>
                                    </p:set>
                                    <p:animEffect transition="in" filter="box(in)">
                                      <p:cBhvr>
                                        <p:cTn id="7" dur="500"/>
                                        <p:tgtEl>
                                          <p:spTgt spid="1048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3"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矩形 3"/>
          <p:cNvSpPr/>
          <p:nvPr/>
        </p:nvSpPr>
        <p:spPr>
          <a:xfrm>
            <a:off x="0" y="862682"/>
            <a:ext cx="9107488" cy="7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a:p>
        </p:txBody>
      </p:sp>
      <p:sp>
        <p:nvSpPr>
          <p:cNvPr id="1048587" name="矩形 4"/>
          <p:cNvSpPr/>
          <p:nvPr/>
        </p:nvSpPr>
        <p:spPr>
          <a:xfrm>
            <a:off x="6659563" y="862682"/>
            <a:ext cx="2484437" cy="46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a:p>
        </p:txBody>
      </p:sp>
      <p:sp>
        <p:nvSpPr>
          <p:cNvPr id="1048588" name="Freeform 40" descr="© INSCALE GmbH, 26.05.2010 http://www.presentationload.com/"/>
          <p:cNvSpPr/>
          <p:nvPr/>
        </p:nvSpPr>
        <p:spPr bwMode="gray">
          <a:xfrm>
            <a:off x="4325035" y="1062261"/>
            <a:ext cx="4471987" cy="506412"/>
          </a:xfrm>
          <a:custGeom>
            <a:avLst/>
            <a:gdLst/>
            <a:ahLst/>
            <a:cxnLst>
              <a:cxn ang="0">
                <a:pos x="1384" y="114"/>
              </a:cxn>
              <a:cxn ang="0">
                <a:pos x="1362" y="114"/>
              </a:cxn>
              <a:cxn ang="0">
                <a:pos x="1339" y="91"/>
              </a:cxn>
              <a:cxn ang="0">
                <a:pos x="1339" y="23"/>
              </a:cxn>
              <a:cxn ang="0">
                <a:pos x="1316" y="0"/>
              </a:cxn>
              <a:cxn ang="0">
                <a:pos x="91" y="0"/>
              </a:cxn>
              <a:cxn ang="0">
                <a:pos x="69" y="23"/>
              </a:cxn>
              <a:cxn ang="0">
                <a:pos x="69" y="91"/>
              </a:cxn>
              <a:cxn ang="0">
                <a:pos x="46"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2" y="114"/>
                  <a:pt x="1362" y="114"/>
                  <a:pt x="1362" y="114"/>
                </a:cubicBezTo>
                <a:cubicBezTo>
                  <a:pt x="1349" y="114"/>
                  <a:pt x="1339" y="104"/>
                  <a:pt x="1339" y="91"/>
                </a:cubicBezTo>
                <a:cubicBezTo>
                  <a:pt x="1339" y="23"/>
                  <a:pt x="1339" y="23"/>
                  <a:pt x="1339" y="23"/>
                </a:cubicBezTo>
                <a:cubicBezTo>
                  <a:pt x="1339" y="11"/>
                  <a:pt x="1329" y="0"/>
                  <a:pt x="1316" y="0"/>
                </a:cubicBezTo>
                <a:cubicBezTo>
                  <a:pt x="91" y="0"/>
                  <a:pt x="91" y="0"/>
                  <a:pt x="91" y="0"/>
                </a:cubicBezTo>
                <a:cubicBezTo>
                  <a:pt x="79" y="0"/>
                  <a:pt x="69" y="11"/>
                  <a:pt x="69" y="23"/>
                </a:cubicBezTo>
                <a:cubicBezTo>
                  <a:pt x="69" y="91"/>
                  <a:pt x="69" y="91"/>
                  <a:pt x="69" y="91"/>
                </a:cubicBezTo>
                <a:cubicBezTo>
                  <a:pt x="69" y="104"/>
                  <a:pt x="58" y="114"/>
                  <a:pt x="46" y="114"/>
                </a:cubicBezTo>
                <a:cubicBezTo>
                  <a:pt x="23" y="114"/>
                  <a:pt x="23" y="114"/>
                  <a:pt x="23" y="114"/>
                </a:cubicBezTo>
                <a:cubicBezTo>
                  <a:pt x="11" y="114"/>
                  <a:pt x="0" y="124"/>
                  <a:pt x="0" y="137"/>
                </a:cubicBezTo>
                <a:cubicBezTo>
                  <a:pt x="0" y="159"/>
                  <a:pt x="0" y="159"/>
                  <a:pt x="0" y="159"/>
                </a:cubicBezTo>
                <a:cubicBezTo>
                  <a:pt x="1407" y="159"/>
                  <a:pt x="1407" y="159"/>
                  <a:pt x="1407" y="159"/>
                </a:cubicBezTo>
                <a:cubicBezTo>
                  <a:pt x="1407" y="137"/>
                  <a:pt x="1407" y="137"/>
                  <a:pt x="1407" y="137"/>
                </a:cubicBezTo>
                <a:cubicBezTo>
                  <a:pt x="1407" y="124"/>
                  <a:pt x="1397" y="114"/>
                  <a:pt x="1384" y="114"/>
                </a:cubicBezTo>
                <a:close/>
              </a:path>
            </a:pathLst>
          </a:custGeom>
          <a:gradFill rotWithShape="1">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048589" name="Freeform 39" descr="© INSCALE GmbH, 26.05.2010 http://www.presentationload.com/"/>
          <p:cNvSpPr/>
          <p:nvPr/>
        </p:nvSpPr>
        <p:spPr bwMode="gray">
          <a:xfrm>
            <a:off x="340628" y="1062261"/>
            <a:ext cx="4471988" cy="506412"/>
          </a:xfrm>
          <a:custGeom>
            <a:avLst/>
            <a:gdLst/>
            <a:ahLst/>
            <a:cxnLst>
              <a:cxn ang="0">
                <a:pos x="1384" y="114"/>
              </a:cxn>
              <a:cxn ang="0">
                <a:pos x="1361" y="114"/>
              </a:cxn>
              <a:cxn ang="0">
                <a:pos x="1339" y="91"/>
              </a:cxn>
              <a:cxn ang="0">
                <a:pos x="1339" y="23"/>
              </a:cxn>
              <a:cxn ang="0">
                <a:pos x="1316" y="0"/>
              </a:cxn>
              <a:cxn ang="0">
                <a:pos x="91" y="0"/>
              </a:cxn>
              <a:cxn ang="0">
                <a:pos x="68" y="23"/>
              </a:cxn>
              <a:cxn ang="0">
                <a:pos x="68" y="91"/>
              </a:cxn>
              <a:cxn ang="0">
                <a:pos x="45"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1" y="114"/>
                  <a:pt x="1361" y="114"/>
                  <a:pt x="1361" y="114"/>
                </a:cubicBezTo>
                <a:cubicBezTo>
                  <a:pt x="1349" y="114"/>
                  <a:pt x="1339" y="104"/>
                  <a:pt x="1339" y="91"/>
                </a:cubicBezTo>
                <a:cubicBezTo>
                  <a:pt x="1339" y="23"/>
                  <a:pt x="1339" y="23"/>
                  <a:pt x="1339" y="23"/>
                </a:cubicBezTo>
                <a:cubicBezTo>
                  <a:pt x="1339" y="11"/>
                  <a:pt x="1328" y="0"/>
                  <a:pt x="1316" y="0"/>
                </a:cubicBezTo>
                <a:cubicBezTo>
                  <a:pt x="91" y="0"/>
                  <a:pt x="91" y="0"/>
                  <a:pt x="91" y="0"/>
                </a:cubicBezTo>
                <a:cubicBezTo>
                  <a:pt x="78" y="0"/>
                  <a:pt x="68" y="11"/>
                  <a:pt x="68" y="23"/>
                </a:cubicBezTo>
                <a:cubicBezTo>
                  <a:pt x="68" y="91"/>
                  <a:pt x="68" y="91"/>
                  <a:pt x="68" y="91"/>
                </a:cubicBezTo>
                <a:cubicBezTo>
                  <a:pt x="68" y="104"/>
                  <a:pt x="58" y="114"/>
                  <a:pt x="45" y="114"/>
                </a:cubicBezTo>
                <a:cubicBezTo>
                  <a:pt x="23" y="114"/>
                  <a:pt x="23" y="114"/>
                  <a:pt x="23" y="114"/>
                </a:cubicBezTo>
                <a:cubicBezTo>
                  <a:pt x="10" y="114"/>
                  <a:pt x="0" y="124"/>
                  <a:pt x="0" y="137"/>
                </a:cubicBezTo>
                <a:cubicBezTo>
                  <a:pt x="0" y="159"/>
                  <a:pt x="0" y="159"/>
                  <a:pt x="0" y="159"/>
                </a:cubicBezTo>
                <a:cubicBezTo>
                  <a:pt x="1407" y="159"/>
                  <a:pt x="1407" y="159"/>
                  <a:pt x="1407" y="159"/>
                </a:cubicBezTo>
                <a:cubicBezTo>
                  <a:pt x="1407" y="137"/>
                  <a:pt x="1407" y="137"/>
                  <a:pt x="1407" y="137"/>
                </a:cubicBezTo>
                <a:cubicBezTo>
                  <a:pt x="1407" y="124"/>
                  <a:pt x="1396" y="114"/>
                  <a:pt x="1384" y="114"/>
                </a:cubicBezTo>
                <a:close/>
              </a:path>
            </a:pathLst>
          </a:custGeom>
          <a:gradFill rotWithShape="1">
            <a:gsLst>
              <a:gs pos="0">
                <a:srgbClr val="126AA0">
                  <a:gamma/>
                  <a:tint val="60784"/>
                  <a:invGamma/>
                </a:srgbClr>
              </a:gs>
              <a:gs pos="64000">
                <a:srgbClr val="126AA0"/>
              </a:gs>
            </a:gsLst>
            <a:lin ang="5400000" scaled="1"/>
          </a:gradFill>
          <a:ln w="12700" cmpd="sng">
            <a:noFill/>
            <a:rou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048590" name="AutoShape 42" descr="© INSCALE GmbH, 26.05.2010 http://www.presentationload.com/"/>
          <p:cNvSpPr>
            <a:spLocks noChangeArrowheads="1"/>
          </p:cNvSpPr>
          <p:nvPr/>
        </p:nvSpPr>
        <p:spPr bwMode="gray">
          <a:xfrm>
            <a:off x="323850" y="1419447"/>
            <a:ext cx="8496300" cy="5105897"/>
          </a:xfrm>
          <a:prstGeom prst="roundRect">
            <a:avLst>
              <a:gd name="adj" fmla="val 1838"/>
            </a:avLst>
          </a:prstGeom>
          <a:gradFill rotWithShape="1">
            <a:gsLst>
              <a:gs pos="0">
                <a:srgbClr val="126AA0"/>
              </a:gs>
              <a:gs pos="100000">
                <a:srgbClr val="126AA0">
                  <a:gamma/>
                  <a:tint val="18039"/>
                  <a:invGamma/>
                </a:srgbClr>
              </a:gs>
            </a:gsLst>
            <a:lin ang="5400000" scaled="1"/>
          </a:gradFill>
          <a:ln w="9525">
            <a:noFill/>
            <a:round/>
          </a:ln>
        </p:spPr>
        <p:txBody>
          <a:bodyPr/>
          <a:lstStyle/>
          <a:p>
            <a:endParaRPr lang="de-DE">
              <a:solidFill>
                <a:srgbClr val="000000"/>
              </a:solidFill>
              <a:ea typeface="+mn-ea"/>
            </a:endParaRPr>
          </a:p>
        </p:txBody>
      </p:sp>
      <p:sp>
        <p:nvSpPr>
          <p:cNvPr id="1048591" name="Text Box 44" descr="© INSCALE GmbH, 26.05.2010 http://www.presentationload.com/"/>
          <p:cNvSpPr txBox="1">
            <a:spLocks noChangeArrowheads="1"/>
          </p:cNvSpPr>
          <p:nvPr/>
        </p:nvSpPr>
        <p:spPr bwMode="gray">
          <a:xfrm>
            <a:off x="573088" y="1133723"/>
            <a:ext cx="3944937" cy="366713"/>
          </a:xfrm>
          <a:prstGeom prst="rect">
            <a:avLst/>
          </a:prstGeom>
          <a:noFill/>
          <a:ln w="9525">
            <a:noFill/>
            <a:miter lim="800000"/>
          </a:ln>
          <a:effectLst/>
        </p:spPr>
        <p:txBody>
          <a:bodyPr anchor="ctr"/>
          <a:lstStyle/>
          <a:p>
            <a:pPr algn="ctr">
              <a:spcBef>
                <a:spcPct val="50000"/>
              </a:spcBef>
            </a:pPr>
            <a:endParaRPr lang="de-DE" b="1" dirty="0">
              <a:solidFill>
                <a:srgbClr val="FFFFFF"/>
              </a:solidFill>
              <a:latin typeface="+mn-ea"/>
              <a:ea typeface="+mn-ea"/>
            </a:endParaRPr>
          </a:p>
        </p:txBody>
      </p:sp>
      <p:sp>
        <p:nvSpPr>
          <p:cNvPr id="1048592" name="Text Box 48" descr="© INSCALE GmbH, 26.05.2010 http://www.presentationload.com/"/>
          <p:cNvSpPr txBox="1">
            <a:spLocks noChangeArrowheads="1"/>
          </p:cNvSpPr>
          <p:nvPr/>
        </p:nvSpPr>
        <p:spPr bwMode="gray">
          <a:xfrm>
            <a:off x="4613275" y="1052736"/>
            <a:ext cx="3938588" cy="366712"/>
          </a:xfrm>
          <a:prstGeom prst="rect">
            <a:avLst/>
          </a:prstGeom>
          <a:noFill/>
          <a:ln w="9525">
            <a:noFill/>
            <a:miter lim="800000"/>
          </a:ln>
          <a:effectLst/>
        </p:spPr>
        <p:txBody>
          <a:bodyPr anchor="ctr"/>
          <a:lstStyle/>
          <a:p>
            <a:pPr algn="ctr">
              <a:spcBef>
                <a:spcPct val="50000"/>
              </a:spcBef>
            </a:pPr>
            <a:endParaRPr lang="de-DE" sz="1600" dirty="0">
              <a:solidFill>
                <a:srgbClr val="000000"/>
              </a:solidFill>
              <a:ea typeface="+mn-ea"/>
            </a:endParaRPr>
          </a:p>
        </p:txBody>
      </p:sp>
      <p:sp>
        <p:nvSpPr>
          <p:cNvPr id="1048593" name="Rectangle 49" descr="© INSCALE GmbH, 26.05.2010 http://www.presentationload.com/"/>
          <p:cNvSpPr>
            <a:spLocks noChangeArrowheads="1"/>
          </p:cNvSpPr>
          <p:nvPr/>
        </p:nvSpPr>
        <p:spPr bwMode="gray">
          <a:xfrm>
            <a:off x="687448" y="1832036"/>
            <a:ext cx="8208912" cy="4522254"/>
          </a:xfrm>
          <a:prstGeom prst="rect">
            <a:avLst/>
          </a:prstGeom>
          <a:gradFill rotWithShape="1">
            <a:gsLst>
              <a:gs pos="0">
                <a:srgbClr val="FFFFFF"/>
              </a:gs>
              <a:gs pos="100000">
                <a:srgbClr val="DDDDDD"/>
              </a:gs>
            </a:gsLst>
            <a:lin ang="5400000" scaled="1"/>
          </a:gradFill>
          <a:ln w="12700" algn="ctr">
            <a:solidFill>
              <a:srgbClr val="C0C0C0"/>
            </a:solidFill>
            <a:miter lim="800000"/>
          </a:ln>
          <a:effectLst>
            <a:outerShdw blurRad="127000" dist="38100" dir="2700000" algn="tl" rotWithShape="0">
              <a:prstClr val="black">
                <a:alpha val="40000"/>
              </a:prstClr>
            </a:outerShdw>
          </a:effectLst>
        </p:spPr>
        <p:txBody>
          <a:bodyPr lIns="288000" tIns="0" rIns="0" bIns="0" anchor="ctr"/>
          <a:lstStyle/>
          <a:p>
            <a:pPr defTabSz="802005" eaLnBrk="0" hangingPunct="0">
              <a:lnSpc>
                <a:spcPct val="150000"/>
              </a:lnSpc>
            </a:pPr>
            <a:endParaRPr lang="zh-CN" altLang="en-US" b="1" dirty="0">
              <a:solidFill>
                <a:srgbClr val="262626"/>
              </a:solidFill>
              <a:latin typeface="微软雅黑" panose="020B0503020204020204" pitchFamily="34" charset="-122"/>
              <a:ea typeface="微软雅黑" panose="020B0503020204020204" pitchFamily="34" charset="-122"/>
            </a:endParaRPr>
          </a:p>
        </p:txBody>
      </p:sp>
      <p:sp>
        <p:nvSpPr>
          <p:cNvPr id="1048594" name="标题 1"/>
          <p:cNvSpPr>
            <a:spLocks noGrp="1"/>
          </p:cNvSpPr>
          <p:nvPr>
            <p:ph type="title"/>
          </p:nvPr>
        </p:nvSpPr>
        <p:spPr>
          <a:xfrm>
            <a:off x="668410" y="1071786"/>
            <a:ext cx="3816424" cy="641350"/>
          </a:xfrm>
        </p:spPr>
        <p:txBody>
          <a:bodyPr rtlCol="0">
            <a:noAutofit/>
          </a:bodyPr>
          <a:lstStyle/>
          <a:p>
            <a:pPr algn="l" fontAlgn="auto">
              <a:spcAft>
                <a:spcPts val="0"/>
              </a:spcAft>
            </a:pPr>
            <a:r>
              <a:rPr lang="zh-CN" altLang="en-US" sz="2000" b="1" dirty="0">
                <a:solidFill>
                  <a:schemeClr val="tx1">
                    <a:lumMod val="85000"/>
                    <a:lumOff val="15000"/>
                  </a:schemeClr>
                </a:solidFill>
              </a:rPr>
              <a:t>     </a:t>
            </a:r>
            <a:endParaRPr lang="zh-CN" altLang="en-US" sz="2000" b="1" dirty="0">
              <a:solidFill>
                <a:schemeClr val="bg1"/>
              </a:solidFill>
            </a:endParaRPr>
          </a:p>
        </p:txBody>
      </p:sp>
      <p:sp>
        <p:nvSpPr>
          <p:cNvPr id="1048595" name="标题 1"/>
          <p:cNvSpPr txBox="1"/>
          <p:nvPr/>
        </p:nvSpPr>
        <p:spPr bwMode="auto">
          <a:xfrm>
            <a:off x="107504" y="267370"/>
            <a:ext cx="5832648" cy="641350"/>
          </a:xfrm>
          <a:prstGeom prst="rect">
            <a:avLst/>
          </a:prstGeom>
          <a:noFill/>
          <a:ln>
            <a:noFill/>
          </a:ln>
        </p:spPr>
        <p:txBody>
          <a:bodyPr vert="horz" wrap="square" lIns="91440" tIns="45720" rIns="91440" bIns="45720" numCol="1" rtlCol="0" anchor="ctr" anchorCtr="0" compatLnSpc="1">
            <a:no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2pPr>
            <a:lvl3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3pPr>
            <a:lvl4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4pPr>
            <a:lvl5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9pPr>
          </a:lstStyle>
          <a:p>
            <a:pPr algn="l" fontAlgn="auto">
              <a:spcAft>
                <a:spcPts val="0"/>
              </a:spcAft>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三、跑的实用练习方法与手段</a:t>
            </a:r>
          </a:p>
        </p:txBody>
      </p:sp>
      <p:pic>
        <p:nvPicPr>
          <p:cNvPr id="12" name="Picture 54" descr="D:\群体工作\体育俱乐部大联盟\2014年体育俱乐部新VI设计\体育联盟形象设计JPG\透明图\吉祥物.png"/>
          <p:cNvPicPr preferRelativeResize="0">
            <a:picLocks noChangeArrowheads="1"/>
          </p:cNvPicPr>
          <p:nvPr/>
        </p:nvPicPr>
        <p:blipFill rotWithShape="1">
          <a:blip r:embed="rId2" cstate="print"/>
          <a:srcRect l="-1" r="10576"/>
          <a:stretch>
            <a:fillRect/>
          </a:stretch>
        </p:blipFill>
        <p:spPr bwMode="auto">
          <a:xfrm>
            <a:off x="7091958" y="4785146"/>
            <a:ext cx="1728192" cy="2388792"/>
          </a:xfrm>
          <a:prstGeom prst="rect">
            <a:avLst/>
          </a:prstGeom>
          <a:ln>
            <a:noFill/>
          </a:ln>
          <a:effectLst>
            <a:outerShdw blurRad="292100" dist="139700" dir="2700000" algn="tl" rotWithShape="0">
              <a:srgbClr val="333333">
                <a:alpha val="65000"/>
              </a:srgbClr>
            </a:outerShdw>
          </a:effectLst>
        </p:spPr>
      </p:pic>
      <p:sp>
        <p:nvSpPr>
          <p:cNvPr id="2" name="TextBox 1"/>
          <p:cNvSpPr txBox="1"/>
          <p:nvPr/>
        </p:nvSpPr>
        <p:spPr>
          <a:xfrm>
            <a:off x="891963" y="1916891"/>
            <a:ext cx="4551762" cy="2117887"/>
          </a:xfrm>
          <a:prstGeom prst="rect">
            <a:avLst/>
          </a:prstGeom>
          <a:noFill/>
        </p:spPr>
        <p:txBody>
          <a:bodyPr wrap="square" rtlCol="0">
            <a:spAutoFit/>
          </a:bodyPr>
          <a:lstStyle/>
          <a:p>
            <a:pPr>
              <a:lnSpc>
                <a:spcPct val="150000"/>
              </a:lnSpc>
            </a:pPr>
            <a:r>
              <a:rPr lang="zh-CN" altLang="en-US" b="1" dirty="0">
                <a:solidFill>
                  <a:srgbClr val="FF0000"/>
                </a:solidFill>
                <a:latin typeface="微软雅黑" pitchFamily="34" charset="-122"/>
                <a:ea typeface="微软雅黑" pitchFamily="34" charset="-122"/>
              </a:rPr>
              <a:t>运动性的腹痛</a:t>
            </a:r>
            <a:r>
              <a:rPr lang="zh-CN" altLang="en-US" dirty="0">
                <a:latin typeface="微软雅黑" pitchFamily="34" charset="-122"/>
                <a:ea typeface="微软雅黑" pitchFamily="34" charset="-122"/>
              </a:rPr>
              <a:t>：是普通人在进行跑步练习时常见的一种生理反应。其原因有很多方面，可能是准备活动的不充分、饮食过多或与运动间隔时间太短、也有可能是内脏器官的功能性的紊乱都有可能引起</a:t>
            </a:r>
            <a:r>
              <a:rPr lang="zh-CN" altLang="en-US" dirty="0"/>
              <a:t>。</a:t>
            </a:r>
          </a:p>
        </p:txBody>
      </p:sp>
      <p:sp>
        <p:nvSpPr>
          <p:cNvPr id="4" name="椭圆 3"/>
          <p:cNvSpPr/>
          <p:nvPr/>
        </p:nvSpPr>
        <p:spPr>
          <a:xfrm>
            <a:off x="5724128" y="2173506"/>
            <a:ext cx="2448272" cy="1452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itchFamily="34" charset="-122"/>
                <a:ea typeface="微软雅黑" pitchFamily="34" charset="-122"/>
              </a:rPr>
              <a:t>特别需要注意的问题</a:t>
            </a:r>
            <a:endParaRPr lang="en-US" altLang="zh-CN" sz="2000" dirty="0">
              <a:solidFill>
                <a:schemeClr val="tx1"/>
              </a:solidFill>
              <a:latin typeface="微软雅黑" pitchFamily="34" charset="-122"/>
              <a:ea typeface="微软雅黑" pitchFamily="34" charset="-122"/>
            </a:endParaRPr>
          </a:p>
          <a:p>
            <a:pPr algn="ctr"/>
            <a:r>
              <a:rPr lang="zh-CN" altLang="en-US" sz="2000" b="1" dirty="0">
                <a:solidFill>
                  <a:srgbClr val="FF0000"/>
                </a:solidFill>
                <a:latin typeface="微软雅黑" pitchFamily="34" charset="-122"/>
                <a:ea typeface="微软雅黑" pitchFamily="34" charset="-122"/>
              </a:rPr>
              <a:t>腹痛</a:t>
            </a:r>
          </a:p>
        </p:txBody>
      </p:sp>
      <p:sp>
        <p:nvSpPr>
          <p:cNvPr id="6" name="TextBox 5"/>
          <p:cNvSpPr txBox="1"/>
          <p:nvPr/>
        </p:nvSpPr>
        <p:spPr>
          <a:xfrm>
            <a:off x="827584" y="1988840"/>
            <a:ext cx="4680520" cy="369332"/>
          </a:xfrm>
          <a:prstGeom prst="rect">
            <a:avLst/>
          </a:prstGeom>
          <a:noFill/>
        </p:spPr>
        <p:txBody>
          <a:bodyPr wrap="square" rtlCol="0">
            <a:spAutoFit/>
          </a:bodyPr>
          <a:lstStyle/>
          <a:p>
            <a:endParaRPr lang="zh-CN" altLang="en-US" dirty="0"/>
          </a:p>
        </p:txBody>
      </p:sp>
      <p:sp>
        <p:nvSpPr>
          <p:cNvPr id="3" name="TextBox 2"/>
          <p:cNvSpPr txBox="1"/>
          <p:nvPr/>
        </p:nvSpPr>
        <p:spPr>
          <a:xfrm>
            <a:off x="868651" y="4221088"/>
            <a:ext cx="6912768" cy="1615827"/>
          </a:xfrm>
          <a:prstGeom prst="rect">
            <a:avLst/>
          </a:prstGeom>
          <a:noFill/>
        </p:spPr>
        <p:txBody>
          <a:bodyPr wrap="square" rtlCol="0">
            <a:spAutoFit/>
          </a:bodyPr>
          <a:lstStyle/>
          <a:p>
            <a:pPr>
              <a:lnSpc>
                <a:spcPct val="150000"/>
              </a:lnSpc>
            </a:pPr>
            <a:r>
              <a:rPr lang="zh-CN" altLang="en-US" b="1" dirty="0">
                <a:solidFill>
                  <a:srgbClr val="FF0000"/>
                </a:solidFill>
                <a:latin typeface="微软雅黑" pitchFamily="34" charset="-122"/>
                <a:ea typeface="微软雅黑" pitchFamily="34" charset="-122"/>
              </a:rPr>
              <a:t>处理办法</a:t>
            </a:r>
            <a:r>
              <a:rPr lang="zh-CN" altLang="en-US" dirty="0">
                <a:solidFill>
                  <a:srgbClr val="FF0000"/>
                </a:solidFill>
                <a:latin typeface="微软雅黑" pitchFamily="34" charset="-122"/>
                <a:ea typeface="微软雅黑" pitchFamily="34" charset="-122"/>
              </a:rPr>
              <a:t>：</a:t>
            </a:r>
            <a:r>
              <a:rPr lang="zh-CN" altLang="en-US" dirty="0">
                <a:latin typeface="微软雅黑" pitchFamily="34" charset="-122"/>
                <a:ea typeface="微软雅黑" pitchFamily="34" charset="-122"/>
              </a:rPr>
              <a:t>适当减慢跑速，深呼吸，调整呼吸和运动节奏，用手按压疼痛部位，或弯腰慢跑一段距离，一般情况下会有所缓解或痛感逐渐消失。如上述无效应停止运动，请医生就诊。</a:t>
            </a:r>
          </a:p>
          <a:p>
            <a:endParaRPr lang="zh-CN" altLang="en-US" dirty="0"/>
          </a:p>
        </p:txBody>
      </p:sp>
    </p:spTree>
    <p:extLst>
      <p:ext uri="{BB962C8B-B14F-4D97-AF65-F5344CB8AC3E}">
        <p14:creationId xmlns:p14="http://schemas.microsoft.com/office/powerpoint/2010/main" val="323975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048593"/>
                                        </p:tgtEl>
                                        <p:attrNameLst>
                                          <p:attrName>style.visibility</p:attrName>
                                        </p:attrNameLst>
                                      </p:cBhvr>
                                      <p:to>
                                        <p:strVal val="visible"/>
                                      </p:to>
                                    </p:set>
                                    <p:animEffect transition="in" filter="box(in)">
                                      <p:cBhvr>
                                        <p:cTn id="7" dur="500"/>
                                        <p:tgtEl>
                                          <p:spTgt spid="1048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3"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矩形 3"/>
          <p:cNvSpPr/>
          <p:nvPr/>
        </p:nvSpPr>
        <p:spPr>
          <a:xfrm>
            <a:off x="0" y="862682"/>
            <a:ext cx="9107488" cy="7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a:p>
        </p:txBody>
      </p:sp>
      <p:sp>
        <p:nvSpPr>
          <p:cNvPr id="1048587" name="矩形 4"/>
          <p:cNvSpPr/>
          <p:nvPr/>
        </p:nvSpPr>
        <p:spPr>
          <a:xfrm>
            <a:off x="6659563" y="862682"/>
            <a:ext cx="2484437" cy="46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a:p>
        </p:txBody>
      </p:sp>
      <p:sp>
        <p:nvSpPr>
          <p:cNvPr id="1048588" name="Freeform 40" descr="© INSCALE GmbH, 26.05.2010 http://www.presentationload.com/"/>
          <p:cNvSpPr/>
          <p:nvPr/>
        </p:nvSpPr>
        <p:spPr bwMode="gray">
          <a:xfrm>
            <a:off x="4325035" y="1062261"/>
            <a:ext cx="4471987" cy="506412"/>
          </a:xfrm>
          <a:custGeom>
            <a:avLst/>
            <a:gdLst/>
            <a:ahLst/>
            <a:cxnLst>
              <a:cxn ang="0">
                <a:pos x="1384" y="114"/>
              </a:cxn>
              <a:cxn ang="0">
                <a:pos x="1362" y="114"/>
              </a:cxn>
              <a:cxn ang="0">
                <a:pos x="1339" y="91"/>
              </a:cxn>
              <a:cxn ang="0">
                <a:pos x="1339" y="23"/>
              </a:cxn>
              <a:cxn ang="0">
                <a:pos x="1316" y="0"/>
              </a:cxn>
              <a:cxn ang="0">
                <a:pos x="91" y="0"/>
              </a:cxn>
              <a:cxn ang="0">
                <a:pos x="69" y="23"/>
              </a:cxn>
              <a:cxn ang="0">
                <a:pos x="69" y="91"/>
              </a:cxn>
              <a:cxn ang="0">
                <a:pos x="46"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2" y="114"/>
                  <a:pt x="1362" y="114"/>
                  <a:pt x="1362" y="114"/>
                </a:cubicBezTo>
                <a:cubicBezTo>
                  <a:pt x="1349" y="114"/>
                  <a:pt x="1339" y="104"/>
                  <a:pt x="1339" y="91"/>
                </a:cubicBezTo>
                <a:cubicBezTo>
                  <a:pt x="1339" y="23"/>
                  <a:pt x="1339" y="23"/>
                  <a:pt x="1339" y="23"/>
                </a:cubicBezTo>
                <a:cubicBezTo>
                  <a:pt x="1339" y="11"/>
                  <a:pt x="1329" y="0"/>
                  <a:pt x="1316" y="0"/>
                </a:cubicBezTo>
                <a:cubicBezTo>
                  <a:pt x="91" y="0"/>
                  <a:pt x="91" y="0"/>
                  <a:pt x="91" y="0"/>
                </a:cubicBezTo>
                <a:cubicBezTo>
                  <a:pt x="79" y="0"/>
                  <a:pt x="69" y="11"/>
                  <a:pt x="69" y="23"/>
                </a:cubicBezTo>
                <a:cubicBezTo>
                  <a:pt x="69" y="91"/>
                  <a:pt x="69" y="91"/>
                  <a:pt x="69" y="91"/>
                </a:cubicBezTo>
                <a:cubicBezTo>
                  <a:pt x="69" y="104"/>
                  <a:pt x="58" y="114"/>
                  <a:pt x="46" y="114"/>
                </a:cubicBezTo>
                <a:cubicBezTo>
                  <a:pt x="23" y="114"/>
                  <a:pt x="23" y="114"/>
                  <a:pt x="23" y="114"/>
                </a:cubicBezTo>
                <a:cubicBezTo>
                  <a:pt x="11" y="114"/>
                  <a:pt x="0" y="124"/>
                  <a:pt x="0" y="137"/>
                </a:cubicBezTo>
                <a:cubicBezTo>
                  <a:pt x="0" y="159"/>
                  <a:pt x="0" y="159"/>
                  <a:pt x="0" y="159"/>
                </a:cubicBezTo>
                <a:cubicBezTo>
                  <a:pt x="1407" y="159"/>
                  <a:pt x="1407" y="159"/>
                  <a:pt x="1407" y="159"/>
                </a:cubicBezTo>
                <a:cubicBezTo>
                  <a:pt x="1407" y="137"/>
                  <a:pt x="1407" y="137"/>
                  <a:pt x="1407" y="137"/>
                </a:cubicBezTo>
                <a:cubicBezTo>
                  <a:pt x="1407" y="124"/>
                  <a:pt x="1397" y="114"/>
                  <a:pt x="1384" y="114"/>
                </a:cubicBezTo>
                <a:close/>
              </a:path>
            </a:pathLst>
          </a:custGeom>
          <a:gradFill rotWithShape="1">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048589" name="Freeform 39" descr="© INSCALE GmbH, 26.05.2010 http://www.presentationload.com/"/>
          <p:cNvSpPr/>
          <p:nvPr/>
        </p:nvSpPr>
        <p:spPr bwMode="gray">
          <a:xfrm>
            <a:off x="340628" y="1062261"/>
            <a:ext cx="4471988" cy="506412"/>
          </a:xfrm>
          <a:custGeom>
            <a:avLst/>
            <a:gdLst/>
            <a:ahLst/>
            <a:cxnLst>
              <a:cxn ang="0">
                <a:pos x="1384" y="114"/>
              </a:cxn>
              <a:cxn ang="0">
                <a:pos x="1361" y="114"/>
              </a:cxn>
              <a:cxn ang="0">
                <a:pos x="1339" y="91"/>
              </a:cxn>
              <a:cxn ang="0">
                <a:pos x="1339" y="23"/>
              </a:cxn>
              <a:cxn ang="0">
                <a:pos x="1316" y="0"/>
              </a:cxn>
              <a:cxn ang="0">
                <a:pos x="91" y="0"/>
              </a:cxn>
              <a:cxn ang="0">
                <a:pos x="68" y="23"/>
              </a:cxn>
              <a:cxn ang="0">
                <a:pos x="68" y="91"/>
              </a:cxn>
              <a:cxn ang="0">
                <a:pos x="45"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1" y="114"/>
                  <a:pt x="1361" y="114"/>
                  <a:pt x="1361" y="114"/>
                </a:cubicBezTo>
                <a:cubicBezTo>
                  <a:pt x="1349" y="114"/>
                  <a:pt x="1339" y="104"/>
                  <a:pt x="1339" y="91"/>
                </a:cubicBezTo>
                <a:cubicBezTo>
                  <a:pt x="1339" y="23"/>
                  <a:pt x="1339" y="23"/>
                  <a:pt x="1339" y="23"/>
                </a:cubicBezTo>
                <a:cubicBezTo>
                  <a:pt x="1339" y="11"/>
                  <a:pt x="1328" y="0"/>
                  <a:pt x="1316" y="0"/>
                </a:cubicBezTo>
                <a:cubicBezTo>
                  <a:pt x="91" y="0"/>
                  <a:pt x="91" y="0"/>
                  <a:pt x="91" y="0"/>
                </a:cubicBezTo>
                <a:cubicBezTo>
                  <a:pt x="78" y="0"/>
                  <a:pt x="68" y="11"/>
                  <a:pt x="68" y="23"/>
                </a:cubicBezTo>
                <a:cubicBezTo>
                  <a:pt x="68" y="91"/>
                  <a:pt x="68" y="91"/>
                  <a:pt x="68" y="91"/>
                </a:cubicBezTo>
                <a:cubicBezTo>
                  <a:pt x="68" y="104"/>
                  <a:pt x="58" y="114"/>
                  <a:pt x="45" y="114"/>
                </a:cubicBezTo>
                <a:cubicBezTo>
                  <a:pt x="23" y="114"/>
                  <a:pt x="23" y="114"/>
                  <a:pt x="23" y="114"/>
                </a:cubicBezTo>
                <a:cubicBezTo>
                  <a:pt x="10" y="114"/>
                  <a:pt x="0" y="124"/>
                  <a:pt x="0" y="137"/>
                </a:cubicBezTo>
                <a:cubicBezTo>
                  <a:pt x="0" y="159"/>
                  <a:pt x="0" y="159"/>
                  <a:pt x="0" y="159"/>
                </a:cubicBezTo>
                <a:cubicBezTo>
                  <a:pt x="1407" y="159"/>
                  <a:pt x="1407" y="159"/>
                  <a:pt x="1407" y="159"/>
                </a:cubicBezTo>
                <a:cubicBezTo>
                  <a:pt x="1407" y="137"/>
                  <a:pt x="1407" y="137"/>
                  <a:pt x="1407" y="137"/>
                </a:cubicBezTo>
                <a:cubicBezTo>
                  <a:pt x="1407" y="124"/>
                  <a:pt x="1396" y="114"/>
                  <a:pt x="1384" y="114"/>
                </a:cubicBezTo>
                <a:close/>
              </a:path>
            </a:pathLst>
          </a:custGeom>
          <a:gradFill rotWithShape="1">
            <a:gsLst>
              <a:gs pos="0">
                <a:srgbClr val="126AA0">
                  <a:gamma/>
                  <a:tint val="60784"/>
                  <a:invGamma/>
                </a:srgbClr>
              </a:gs>
              <a:gs pos="64000">
                <a:srgbClr val="126AA0"/>
              </a:gs>
            </a:gsLst>
            <a:lin ang="5400000" scaled="1"/>
          </a:gradFill>
          <a:ln w="12700" cmpd="sng">
            <a:noFill/>
            <a:rou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048590" name="AutoShape 42" descr="© INSCALE GmbH, 26.05.2010 http://www.presentationload.com/"/>
          <p:cNvSpPr>
            <a:spLocks noChangeArrowheads="1"/>
          </p:cNvSpPr>
          <p:nvPr/>
        </p:nvSpPr>
        <p:spPr bwMode="gray">
          <a:xfrm>
            <a:off x="323850" y="1419447"/>
            <a:ext cx="8496300" cy="5105897"/>
          </a:xfrm>
          <a:prstGeom prst="roundRect">
            <a:avLst>
              <a:gd name="adj" fmla="val 1838"/>
            </a:avLst>
          </a:prstGeom>
          <a:gradFill rotWithShape="1">
            <a:gsLst>
              <a:gs pos="0">
                <a:srgbClr val="126AA0"/>
              </a:gs>
              <a:gs pos="100000">
                <a:srgbClr val="126AA0">
                  <a:gamma/>
                  <a:tint val="18039"/>
                  <a:invGamma/>
                </a:srgbClr>
              </a:gs>
            </a:gsLst>
            <a:lin ang="5400000" scaled="1"/>
          </a:gradFill>
          <a:ln w="9525">
            <a:noFill/>
            <a:round/>
          </a:ln>
        </p:spPr>
        <p:txBody>
          <a:bodyPr/>
          <a:lstStyle/>
          <a:p>
            <a:endParaRPr lang="de-DE">
              <a:solidFill>
                <a:srgbClr val="000000"/>
              </a:solidFill>
              <a:ea typeface="+mn-ea"/>
            </a:endParaRPr>
          </a:p>
        </p:txBody>
      </p:sp>
      <p:sp>
        <p:nvSpPr>
          <p:cNvPr id="1048591" name="Text Box 44" descr="© INSCALE GmbH, 26.05.2010 http://www.presentationload.com/"/>
          <p:cNvSpPr txBox="1">
            <a:spLocks noChangeArrowheads="1"/>
          </p:cNvSpPr>
          <p:nvPr/>
        </p:nvSpPr>
        <p:spPr bwMode="gray">
          <a:xfrm>
            <a:off x="573088" y="1133723"/>
            <a:ext cx="3944937" cy="366713"/>
          </a:xfrm>
          <a:prstGeom prst="rect">
            <a:avLst/>
          </a:prstGeom>
          <a:noFill/>
          <a:ln w="9525">
            <a:noFill/>
            <a:miter lim="800000"/>
          </a:ln>
          <a:effectLst/>
        </p:spPr>
        <p:txBody>
          <a:bodyPr anchor="ctr"/>
          <a:lstStyle/>
          <a:p>
            <a:pPr algn="ctr">
              <a:spcBef>
                <a:spcPct val="50000"/>
              </a:spcBef>
            </a:pPr>
            <a:endParaRPr lang="de-DE" b="1" dirty="0">
              <a:solidFill>
                <a:srgbClr val="FFFFFF"/>
              </a:solidFill>
              <a:latin typeface="+mn-ea"/>
              <a:ea typeface="+mn-ea"/>
            </a:endParaRPr>
          </a:p>
        </p:txBody>
      </p:sp>
      <p:sp>
        <p:nvSpPr>
          <p:cNvPr id="1048592" name="Text Box 48" descr="© INSCALE GmbH, 26.05.2010 http://www.presentationload.com/"/>
          <p:cNvSpPr txBox="1">
            <a:spLocks noChangeArrowheads="1"/>
          </p:cNvSpPr>
          <p:nvPr/>
        </p:nvSpPr>
        <p:spPr bwMode="gray">
          <a:xfrm>
            <a:off x="4613275" y="1052736"/>
            <a:ext cx="3938588" cy="366712"/>
          </a:xfrm>
          <a:prstGeom prst="rect">
            <a:avLst/>
          </a:prstGeom>
          <a:noFill/>
          <a:ln w="9525">
            <a:noFill/>
            <a:miter lim="800000"/>
          </a:ln>
          <a:effectLst/>
        </p:spPr>
        <p:txBody>
          <a:bodyPr anchor="ctr"/>
          <a:lstStyle/>
          <a:p>
            <a:pPr algn="ctr">
              <a:spcBef>
                <a:spcPct val="50000"/>
              </a:spcBef>
            </a:pPr>
            <a:endParaRPr lang="de-DE" sz="1600" dirty="0">
              <a:solidFill>
                <a:srgbClr val="000000"/>
              </a:solidFill>
              <a:ea typeface="+mn-ea"/>
            </a:endParaRPr>
          </a:p>
        </p:txBody>
      </p:sp>
      <p:sp>
        <p:nvSpPr>
          <p:cNvPr id="1048593" name="Rectangle 49" descr="© INSCALE GmbH, 26.05.2010 http://www.presentationload.com/"/>
          <p:cNvSpPr>
            <a:spLocks noChangeArrowheads="1"/>
          </p:cNvSpPr>
          <p:nvPr/>
        </p:nvSpPr>
        <p:spPr bwMode="gray">
          <a:xfrm>
            <a:off x="687448" y="1832036"/>
            <a:ext cx="8208912" cy="4693308"/>
          </a:xfrm>
          <a:prstGeom prst="rect">
            <a:avLst/>
          </a:prstGeom>
          <a:gradFill rotWithShape="1">
            <a:gsLst>
              <a:gs pos="0">
                <a:srgbClr val="FFFFFF"/>
              </a:gs>
              <a:gs pos="100000">
                <a:srgbClr val="DDDDDD"/>
              </a:gs>
            </a:gsLst>
            <a:lin ang="5400000" scaled="1"/>
          </a:gradFill>
          <a:ln w="12700" algn="ctr">
            <a:solidFill>
              <a:srgbClr val="C0C0C0"/>
            </a:solidFill>
            <a:miter lim="800000"/>
          </a:ln>
          <a:effectLst>
            <a:outerShdw blurRad="127000" dist="38100" dir="2700000" algn="tl" rotWithShape="0">
              <a:prstClr val="black">
                <a:alpha val="40000"/>
              </a:prstClr>
            </a:outerShdw>
          </a:effectLst>
        </p:spPr>
        <p:txBody>
          <a:bodyPr lIns="288000" tIns="0" rIns="0" bIns="0" anchor="ctr"/>
          <a:lstStyle/>
          <a:p>
            <a:pPr defTabSz="802005" eaLnBrk="0" hangingPunct="0">
              <a:lnSpc>
                <a:spcPct val="150000"/>
              </a:lnSpc>
            </a:pPr>
            <a:endParaRPr lang="zh-CN" altLang="en-US" b="1" dirty="0">
              <a:solidFill>
                <a:srgbClr val="262626"/>
              </a:solidFill>
              <a:latin typeface="微软雅黑" panose="020B0503020204020204" pitchFamily="34" charset="-122"/>
              <a:ea typeface="微软雅黑" panose="020B0503020204020204" pitchFamily="34" charset="-122"/>
            </a:endParaRPr>
          </a:p>
        </p:txBody>
      </p:sp>
      <p:sp>
        <p:nvSpPr>
          <p:cNvPr id="1048594" name="标题 1"/>
          <p:cNvSpPr>
            <a:spLocks noGrp="1"/>
          </p:cNvSpPr>
          <p:nvPr>
            <p:ph type="title"/>
          </p:nvPr>
        </p:nvSpPr>
        <p:spPr>
          <a:xfrm>
            <a:off x="668410" y="1071786"/>
            <a:ext cx="3816424" cy="641350"/>
          </a:xfrm>
        </p:spPr>
        <p:txBody>
          <a:bodyPr rtlCol="0">
            <a:noAutofit/>
          </a:bodyPr>
          <a:lstStyle/>
          <a:p>
            <a:pPr algn="l" fontAlgn="auto">
              <a:spcAft>
                <a:spcPts val="0"/>
              </a:spcAft>
            </a:pPr>
            <a:r>
              <a:rPr lang="zh-CN" altLang="en-US" sz="2000" b="1" dirty="0">
                <a:solidFill>
                  <a:schemeClr val="tx1">
                    <a:lumMod val="85000"/>
                    <a:lumOff val="15000"/>
                  </a:schemeClr>
                </a:solidFill>
              </a:rPr>
              <a:t>     </a:t>
            </a:r>
            <a:endParaRPr lang="zh-CN" altLang="en-US" sz="2000" b="1" dirty="0">
              <a:solidFill>
                <a:schemeClr val="bg1"/>
              </a:solidFill>
            </a:endParaRPr>
          </a:p>
        </p:txBody>
      </p:sp>
      <p:sp>
        <p:nvSpPr>
          <p:cNvPr id="1048595" name="标题 1"/>
          <p:cNvSpPr txBox="1"/>
          <p:nvPr/>
        </p:nvSpPr>
        <p:spPr bwMode="auto">
          <a:xfrm>
            <a:off x="107504" y="267370"/>
            <a:ext cx="5832648" cy="641350"/>
          </a:xfrm>
          <a:prstGeom prst="rect">
            <a:avLst/>
          </a:prstGeom>
          <a:noFill/>
          <a:ln>
            <a:noFill/>
          </a:ln>
        </p:spPr>
        <p:txBody>
          <a:bodyPr vert="horz" wrap="square" lIns="91440" tIns="45720" rIns="91440" bIns="45720" numCol="1" rtlCol="0" anchor="ctr" anchorCtr="0" compatLnSpc="1">
            <a:no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2pPr>
            <a:lvl3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3pPr>
            <a:lvl4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4pPr>
            <a:lvl5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9pPr>
          </a:lstStyle>
          <a:p>
            <a:pPr algn="l" fontAlgn="auto">
              <a:spcAft>
                <a:spcPts val="0"/>
              </a:spcAft>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四、跑的热身与放松</a:t>
            </a:r>
          </a:p>
        </p:txBody>
      </p:sp>
      <p:sp>
        <p:nvSpPr>
          <p:cNvPr id="6" name="TextBox 5"/>
          <p:cNvSpPr txBox="1"/>
          <p:nvPr/>
        </p:nvSpPr>
        <p:spPr>
          <a:xfrm>
            <a:off x="827584" y="1988840"/>
            <a:ext cx="4680520" cy="369332"/>
          </a:xfrm>
          <a:prstGeom prst="rect">
            <a:avLst/>
          </a:prstGeom>
          <a:noFill/>
        </p:spPr>
        <p:txBody>
          <a:bodyPr wrap="square" rtlCol="0">
            <a:spAutoFit/>
          </a:bodyPr>
          <a:lstStyle/>
          <a:p>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106" y="1832036"/>
            <a:ext cx="3836919" cy="4522254"/>
          </a:xfrm>
          <a:prstGeom prst="rect">
            <a:avLst/>
          </a:prstGeom>
        </p:spPr>
      </p:pic>
      <p:sp>
        <p:nvSpPr>
          <p:cNvPr id="7" name="TextBox 6"/>
          <p:cNvSpPr txBox="1"/>
          <p:nvPr/>
        </p:nvSpPr>
        <p:spPr>
          <a:xfrm>
            <a:off x="4553664" y="1678165"/>
            <a:ext cx="4283085" cy="1477328"/>
          </a:xfrm>
          <a:prstGeom prst="rect">
            <a:avLst/>
          </a:prstGeom>
          <a:noFill/>
        </p:spPr>
        <p:txBody>
          <a:bodyPr wrap="square" rtlCol="0">
            <a:spAutoFit/>
          </a:bodyPr>
          <a:lstStyle/>
          <a:p>
            <a:pPr>
              <a:lnSpc>
                <a:spcPct val="150000"/>
              </a:lnSpc>
            </a:pPr>
            <a:r>
              <a:rPr lang="zh-CN" altLang="en-US" sz="2400" b="1" dirty="0">
                <a:solidFill>
                  <a:srgbClr val="FF0000"/>
                </a:solidFill>
                <a:latin typeface="微软雅黑" pitchFamily="34" charset="-122"/>
                <a:ea typeface="微软雅黑" pitchFamily="34" charset="-122"/>
              </a:rPr>
              <a:t>准备</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、适宜的运动着装；</a:t>
            </a: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、合理的饮食运动间歇；</a:t>
            </a:r>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、充分的体能储备与心理准备。</a:t>
            </a:r>
          </a:p>
        </p:txBody>
      </p:sp>
      <p:sp>
        <p:nvSpPr>
          <p:cNvPr id="8" name="TextBox 7"/>
          <p:cNvSpPr txBox="1"/>
          <p:nvPr/>
        </p:nvSpPr>
        <p:spPr>
          <a:xfrm>
            <a:off x="4613275" y="2837918"/>
            <a:ext cx="4206875" cy="3693319"/>
          </a:xfrm>
          <a:prstGeom prst="rect">
            <a:avLst/>
          </a:prstGeom>
          <a:noFill/>
        </p:spPr>
        <p:txBody>
          <a:bodyPr wrap="square" rtlCol="0">
            <a:spAutoFit/>
          </a:bodyPr>
          <a:lstStyle/>
          <a:p>
            <a:pPr>
              <a:lnSpc>
                <a:spcPct val="150000"/>
              </a:lnSpc>
            </a:pPr>
            <a:r>
              <a:rPr lang="zh-CN" altLang="en-US" sz="2400" b="1" dirty="0">
                <a:solidFill>
                  <a:srgbClr val="FF0000"/>
                </a:solidFill>
                <a:latin typeface="微软雅黑" pitchFamily="34" charset="-122"/>
                <a:ea typeface="微软雅黑" pitchFamily="34" charset="-122"/>
              </a:rPr>
              <a:t>热身：</a:t>
            </a:r>
            <a:r>
              <a:rPr lang="zh-CN" altLang="en-US" dirty="0">
                <a:latin typeface="微软雅黑" pitchFamily="34" charset="-122"/>
                <a:ea typeface="微软雅黑" pitchFamily="34" charset="-122"/>
              </a:rPr>
              <a:t>慢跑和拉伸是不可或缺的，热身做到微微出汗为宜，如若是短距离跑，大腿前群、后群肌群、髋胯是拉伸重点。充分的热身和肌肉激活可以带来良好的运动表现，而且可以有效预防运动损伤</a:t>
            </a:r>
            <a:r>
              <a:rPr lang="zh-CN" altLang="en-US" dirty="0"/>
              <a:t>。</a:t>
            </a:r>
            <a:endParaRPr lang="en-US" altLang="zh-CN" dirty="0"/>
          </a:p>
          <a:p>
            <a:pPr>
              <a:lnSpc>
                <a:spcPct val="150000"/>
              </a:lnSpc>
            </a:pPr>
            <a:r>
              <a:rPr lang="zh-CN" altLang="en-US" sz="2400" b="1" dirty="0">
                <a:solidFill>
                  <a:srgbClr val="FF0000"/>
                </a:solidFill>
                <a:latin typeface="微软雅黑" panose="020B0503020204020204" pitchFamily="34" charset="-122"/>
                <a:ea typeface="微软雅黑" panose="020B0503020204020204" pitchFamily="34" charset="-122"/>
              </a:rPr>
              <a:t>放松：</a:t>
            </a:r>
            <a:r>
              <a:rPr lang="zh-CN" altLang="en-US" dirty="0">
                <a:latin typeface="微软雅黑" panose="020B0503020204020204" pitchFamily="34" charset="-122"/>
                <a:ea typeface="微软雅黑" panose="020B0503020204020204" pitchFamily="34" charset="-122"/>
              </a:rPr>
              <a:t>训练完，可针对活动肌群进行</a:t>
            </a:r>
            <a:r>
              <a:rPr lang="en-US" altLang="zh-CN" dirty="0">
                <a:latin typeface="微软雅黑" panose="020B0503020204020204" pitchFamily="34" charset="-122"/>
                <a:ea typeface="微软雅黑" panose="020B0503020204020204" pitchFamily="34" charset="-122"/>
              </a:rPr>
              <a:t>10-15</a:t>
            </a:r>
            <a:r>
              <a:rPr lang="zh-CN" altLang="en-US" dirty="0">
                <a:latin typeface="微软雅黑" panose="020B0503020204020204" pitchFamily="34" charset="-122"/>
                <a:ea typeface="微软雅黑" panose="020B0503020204020204" pitchFamily="34" charset="-122"/>
              </a:rPr>
              <a:t>分钟的拉伸和按摩。缓解疲劳、防止损伤。</a:t>
            </a:r>
          </a:p>
        </p:txBody>
      </p:sp>
    </p:spTree>
    <p:extLst>
      <p:ext uri="{BB962C8B-B14F-4D97-AF65-F5344CB8AC3E}">
        <p14:creationId xmlns:p14="http://schemas.microsoft.com/office/powerpoint/2010/main" val="216690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048593"/>
                                        </p:tgtEl>
                                        <p:attrNameLst>
                                          <p:attrName>style.visibility</p:attrName>
                                        </p:attrNameLst>
                                      </p:cBhvr>
                                      <p:to>
                                        <p:strVal val="visible"/>
                                      </p:to>
                                    </p:set>
                                    <p:animEffect transition="in" filter="box(in)">
                                      <p:cBhvr>
                                        <p:cTn id="7" dur="500"/>
                                        <p:tgtEl>
                                          <p:spTgt spid="1048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3"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7" name="Picture 23" descr="biz14_blue"/>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a:noFill/>
          </a:ln>
        </p:spPr>
      </p:pic>
      <p:sp>
        <p:nvSpPr>
          <p:cNvPr id="1048771" name="矩形 4"/>
          <p:cNvSpPr>
            <a:spLocks noChangeArrowheads="1"/>
          </p:cNvSpPr>
          <p:nvPr/>
        </p:nvSpPr>
        <p:spPr bwMode="auto">
          <a:xfrm>
            <a:off x="0" y="0"/>
            <a:ext cx="9144000" cy="6381750"/>
          </a:xfrm>
          <a:prstGeom prst="rect">
            <a:avLst/>
          </a:prstGeom>
          <a:noFill/>
          <a:ln>
            <a:noFill/>
          </a:ln>
        </p:spPr>
        <p:txBody>
          <a:bodyPr anchor="ctr"/>
          <a:lstStyle>
            <a:lvl1pPr eaLnBrk="0" hangingPunct="0">
              <a:defRPr kumimoji="1">
                <a:solidFill>
                  <a:schemeClr val="tx1"/>
                </a:solidFill>
                <a:latin typeface="Gulim" panose="020B0600000101010101" pitchFamily="34" charset="-127"/>
                <a:ea typeface="Gulim" panose="020B0600000101010101" pitchFamily="34" charset="-127"/>
              </a:defRPr>
            </a:lvl1pPr>
            <a:lvl2pPr marL="742950" indent="-285750" eaLnBrk="0" hangingPunct="0">
              <a:defRPr kumimoji="1">
                <a:solidFill>
                  <a:schemeClr val="tx1"/>
                </a:solidFill>
                <a:latin typeface="Gulim" panose="020B0600000101010101" pitchFamily="34" charset="-127"/>
                <a:ea typeface="Gulim" panose="020B0600000101010101" pitchFamily="34" charset="-127"/>
              </a:defRPr>
            </a:lvl2pPr>
            <a:lvl3pPr marL="1143000" indent="-228600" eaLnBrk="0" hangingPunct="0">
              <a:defRPr kumimoji="1">
                <a:solidFill>
                  <a:schemeClr val="tx1"/>
                </a:solidFill>
                <a:latin typeface="Gulim" panose="020B0600000101010101" pitchFamily="34" charset="-127"/>
                <a:ea typeface="Gulim" panose="020B0600000101010101" pitchFamily="34" charset="-127"/>
              </a:defRPr>
            </a:lvl3pPr>
            <a:lvl4pPr marL="1600200" indent="-228600" eaLnBrk="0" hangingPunct="0">
              <a:defRPr kumimoji="1">
                <a:solidFill>
                  <a:schemeClr val="tx1"/>
                </a:solidFill>
                <a:latin typeface="Gulim" panose="020B0600000101010101" pitchFamily="34" charset="-127"/>
                <a:ea typeface="Gulim" panose="020B0600000101010101" pitchFamily="34" charset="-127"/>
              </a:defRPr>
            </a:lvl4pPr>
            <a:lvl5pPr marL="2057400" indent="-228600" eaLnBrk="0" hangingPunct="0">
              <a:defRPr kumimoji="1">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9pPr>
          </a:lstStyle>
          <a:p>
            <a:pPr algn="ctr" eaLnBrk="1" hangingPunct="1"/>
            <a:endParaRPr lang="zh-CN" altLang="en-US" sz="1600">
              <a:solidFill>
                <a:srgbClr val="933003"/>
              </a:solidFill>
              <a:latin typeface="微软雅黑" panose="020B0503020204020204" pitchFamily="34" charset="-122"/>
              <a:ea typeface="微软雅黑" panose="020B0503020204020204" pitchFamily="34" charset="-122"/>
            </a:endParaRPr>
          </a:p>
        </p:txBody>
      </p:sp>
      <p:sp>
        <p:nvSpPr>
          <p:cNvPr id="1048772" name="矩形 5"/>
          <p:cNvSpPr>
            <a:spLocks noChangeArrowheads="1"/>
          </p:cNvSpPr>
          <p:nvPr/>
        </p:nvSpPr>
        <p:spPr bwMode="auto">
          <a:xfrm>
            <a:off x="0" y="0"/>
            <a:ext cx="9144000" cy="6858000"/>
          </a:xfrm>
          <a:prstGeom prst="rect">
            <a:avLst/>
          </a:prstGeom>
          <a:noFill/>
          <a:ln>
            <a:noFill/>
          </a:ln>
        </p:spPr>
        <p:txBody>
          <a:bodyPr anchor="ctr"/>
          <a:lstStyle>
            <a:lvl1pPr eaLnBrk="0" hangingPunct="0">
              <a:defRPr kumimoji="1">
                <a:solidFill>
                  <a:schemeClr val="tx1"/>
                </a:solidFill>
                <a:latin typeface="Gulim" panose="020B0600000101010101" pitchFamily="34" charset="-127"/>
                <a:ea typeface="Gulim" panose="020B0600000101010101" pitchFamily="34" charset="-127"/>
              </a:defRPr>
            </a:lvl1pPr>
            <a:lvl2pPr marL="742950" indent="-285750" eaLnBrk="0" hangingPunct="0">
              <a:defRPr kumimoji="1">
                <a:solidFill>
                  <a:schemeClr val="tx1"/>
                </a:solidFill>
                <a:latin typeface="Gulim" panose="020B0600000101010101" pitchFamily="34" charset="-127"/>
                <a:ea typeface="Gulim" panose="020B0600000101010101" pitchFamily="34" charset="-127"/>
              </a:defRPr>
            </a:lvl2pPr>
            <a:lvl3pPr marL="1143000" indent="-228600" eaLnBrk="0" hangingPunct="0">
              <a:defRPr kumimoji="1">
                <a:solidFill>
                  <a:schemeClr val="tx1"/>
                </a:solidFill>
                <a:latin typeface="Gulim" panose="020B0600000101010101" pitchFamily="34" charset="-127"/>
                <a:ea typeface="Gulim" panose="020B0600000101010101" pitchFamily="34" charset="-127"/>
              </a:defRPr>
            </a:lvl3pPr>
            <a:lvl4pPr marL="1600200" indent="-228600" eaLnBrk="0" hangingPunct="0">
              <a:defRPr kumimoji="1">
                <a:solidFill>
                  <a:schemeClr val="tx1"/>
                </a:solidFill>
                <a:latin typeface="Gulim" panose="020B0600000101010101" pitchFamily="34" charset="-127"/>
                <a:ea typeface="Gulim" panose="020B0600000101010101" pitchFamily="34" charset="-127"/>
              </a:defRPr>
            </a:lvl4pPr>
            <a:lvl5pPr marL="2057400" indent="-228600" eaLnBrk="0" hangingPunct="0">
              <a:defRPr kumimoji="1">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9pPr>
          </a:lstStyle>
          <a:p>
            <a:pPr algn="ctr" eaLnBrk="1" hangingPunct="1"/>
            <a:endParaRPr lang="zh-CN" altLang="en-US" sz="1600">
              <a:solidFill>
                <a:srgbClr val="933003"/>
              </a:solidFill>
              <a:latin typeface="微软雅黑" panose="020B0503020204020204" pitchFamily="34" charset="-122"/>
              <a:ea typeface="微软雅黑" panose="020B0503020204020204" pitchFamily="34" charset="-122"/>
            </a:endParaRPr>
          </a:p>
        </p:txBody>
      </p:sp>
      <p:sp>
        <p:nvSpPr>
          <p:cNvPr id="1048773" name="矩形 6"/>
          <p:cNvSpPr>
            <a:spLocks noChangeArrowheads="1"/>
          </p:cNvSpPr>
          <p:nvPr/>
        </p:nvSpPr>
        <p:spPr bwMode="auto">
          <a:xfrm>
            <a:off x="611188" y="0"/>
            <a:ext cx="7489825" cy="1871663"/>
          </a:xfrm>
          <a:prstGeom prst="rect">
            <a:avLst/>
          </a:prstGeom>
          <a:noFill/>
          <a:ln>
            <a:noFill/>
          </a:ln>
        </p:spPr>
        <p:txBody>
          <a:bodyPr anchor="ctr"/>
          <a:lstStyle>
            <a:lvl1pPr eaLnBrk="0" hangingPunct="0">
              <a:defRPr kumimoji="1">
                <a:solidFill>
                  <a:schemeClr val="tx1"/>
                </a:solidFill>
                <a:latin typeface="Gulim" panose="020B0600000101010101" pitchFamily="34" charset="-127"/>
                <a:ea typeface="Gulim" panose="020B0600000101010101" pitchFamily="34" charset="-127"/>
              </a:defRPr>
            </a:lvl1pPr>
            <a:lvl2pPr marL="742950" indent="-285750" eaLnBrk="0" hangingPunct="0">
              <a:defRPr kumimoji="1">
                <a:solidFill>
                  <a:schemeClr val="tx1"/>
                </a:solidFill>
                <a:latin typeface="Gulim" panose="020B0600000101010101" pitchFamily="34" charset="-127"/>
                <a:ea typeface="Gulim" panose="020B0600000101010101" pitchFamily="34" charset="-127"/>
              </a:defRPr>
            </a:lvl2pPr>
            <a:lvl3pPr marL="1143000" indent="-228600" eaLnBrk="0" hangingPunct="0">
              <a:defRPr kumimoji="1">
                <a:solidFill>
                  <a:schemeClr val="tx1"/>
                </a:solidFill>
                <a:latin typeface="Gulim" panose="020B0600000101010101" pitchFamily="34" charset="-127"/>
                <a:ea typeface="Gulim" panose="020B0600000101010101" pitchFamily="34" charset="-127"/>
              </a:defRPr>
            </a:lvl3pPr>
            <a:lvl4pPr marL="1600200" indent="-228600" eaLnBrk="0" hangingPunct="0">
              <a:defRPr kumimoji="1">
                <a:solidFill>
                  <a:schemeClr val="tx1"/>
                </a:solidFill>
                <a:latin typeface="Gulim" panose="020B0600000101010101" pitchFamily="34" charset="-127"/>
                <a:ea typeface="Gulim" panose="020B0600000101010101" pitchFamily="34" charset="-127"/>
              </a:defRPr>
            </a:lvl4pPr>
            <a:lvl5pPr marL="2057400" indent="-228600" eaLnBrk="0" hangingPunct="0">
              <a:defRPr kumimoji="1">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9pPr>
          </a:lstStyle>
          <a:p>
            <a:pPr algn="ctr" eaLnBrk="1" hangingPunct="1"/>
            <a:endParaRPr lang="zh-CN" altLang="en-US" sz="1600">
              <a:solidFill>
                <a:srgbClr val="933003"/>
              </a:solidFill>
              <a:latin typeface="微软雅黑" panose="020B0503020204020204" pitchFamily="34" charset="-122"/>
              <a:ea typeface="微软雅黑" panose="020B0503020204020204" pitchFamily="34" charset="-122"/>
            </a:endParaRPr>
          </a:p>
        </p:txBody>
      </p:sp>
      <p:grpSp>
        <p:nvGrpSpPr>
          <p:cNvPr id="66" name="Group 88"/>
          <p:cNvGrpSpPr/>
          <p:nvPr/>
        </p:nvGrpSpPr>
        <p:grpSpPr bwMode="auto">
          <a:xfrm>
            <a:off x="-60325" y="1773238"/>
            <a:ext cx="9204325" cy="3541712"/>
            <a:chOff x="-29" y="255"/>
            <a:chExt cx="5789" cy="2523"/>
          </a:xfrm>
        </p:grpSpPr>
        <p:pic>
          <p:nvPicPr>
            <p:cNvPr id="2097178" name="Picture 86" descr="image1"/>
            <p:cNvPicPr>
              <a:picLocks noChangeAspect="1" noChangeArrowheads="1"/>
            </p:cNvPicPr>
            <p:nvPr/>
          </p:nvPicPr>
          <p:blipFill>
            <a:blip r:embed="rId3" cstate="print"/>
            <a:srcRect/>
            <a:stretch>
              <a:fillRect/>
            </a:stretch>
          </p:blipFill>
          <p:spPr bwMode="auto">
            <a:xfrm>
              <a:off x="-29" y="255"/>
              <a:ext cx="5789" cy="2523"/>
            </a:xfrm>
            <a:prstGeom prst="rect">
              <a:avLst/>
            </a:prstGeom>
            <a:noFill/>
            <a:ln>
              <a:noFill/>
            </a:ln>
          </p:spPr>
        </p:pic>
        <p:pic>
          <p:nvPicPr>
            <p:cNvPr id="2097179" name="Picture 87" descr="image2"/>
            <p:cNvPicPr>
              <a:picLocks noChangeAspect="1" noChangeArrowheads="1"/>
            </p:cNvPicPr>
            <p:nvPr/>
          </p:nvPicPr>
          <p:blipFill>
            <a:blip r:embed="rId4" cstate="print"/>
            <a:srcRect/>
            <a:stretch>
              <a:fillRect/>
            </a:stretch>
          </p:blipFill>
          <p:spPr bwMode="auto">
            <a:xfrm>
              <a:off x="-20" y="960"/>
              <a:ext cx="5771" cy="1114"/>
            </a:xfrm>
            <a:prstGeom prst="rect">
              <a:avLst/>
            </a:prstGeom>
            <a:noFill/>
            <a:ln>
              <a:noFill/>
            </a:ln>
          </p:spPr>
        </p:pic>
      </p:grpSp>
      <p:sp>
        <p:nvSpPr>
          <p:cNvPr id="1048774" name="TextBox 19"/>
          <p:cNvSpPr txBox="1">
            <a:spLocks noChangeArrowheads="1"/>
          </p:cNvSpPr>
          <p:nvPr/>
        </p:nvSpPr>
        <p:spPr bwMode="auto">
          <a:xfrm>
            <a:off x="1771650" y="3213100"/>
            <a:ext cx="5572125" cy="584200"/>
          </a:xfrm>
          <a:prstGeom prst="rect">
            <a:avLst/>
          </a:prstGeom>
          <a:noFill/>
          <a:ln>
            <a:noFill/>
          </a:ln>
        </p:spPr>
        <p:txBody>
          <a:bodyPr>
            <a:spAutoFit/>
          </a:bodyPr>
          <a:lstStyle>
            <a:lvl1pPr eaLnBrk="0" hangingPunct="0">
              <a:defRPr kumimoji="1">
                <a:solidFill>
                  <a:schemeClr val="tx1"/>
                </a:solidFill>
                <a:latin typeface="Gulim" panose="020B0600000101010101" pitchFamily="34" charset="-127"/>
                <a:ea typeface="Gulim" panose="020B0600000101010101" pitchFamily="34" charset="-127"/>
              </a:defRPr>
            </a:lvl1pPr>
            <a:lvl2pPr marL="742950" indent="-285750" eaLnBrk="0" hangingPunct="0">
              <a:defRPr kumimoji="1">
                <a:solidFill>
                  <a:schemeClr val="tx1"/>
                </a:solidFill>
                <a:latin typeface="Gulim" panose="020B0600000101010101" pitchFamily="34" charset="-127"/>
                <a:ea typeface="Gulim" panose="020B0600000101010101" pitchFamily="34" charset="-127"/>
              </a:defRPr>
            </a:lvl2pPr>
            <a:lvl3pPr marL="1143000" indent="-228600" eaLnBrk="0" hangingPunct="0">
              <a:defRPr kumimoji="1">
                <a:solidFill>
                  <a:schemeClr val="tx1"/>
                </a:solidFill>
                <a:latin typeface="Gulim" panose="020B0600000101010101" pitchFamily="34" charset="-127"/>
                <a:ea typeface="Gulim" panose="020B0600000101010101" pitchFamily="34" charset="-127"/>
              </a:defRPr>
            </a:lvl3pPr>
            <a:lvl4pPr marL="1600200" indent="-228600" eaLnBrk="0" hangingPunct="0">
              <a:defRPr kumimoji="1">
                <a:solidFill>
                  <a:schemeClr val="tx1"/>
                </a:solidFill>
                <a:latin typeface="Gulim" panose="020B0600000101010101" pitchFamily="34" charset="-127"/>
                <a:ea typeface="Gulim" panose="020B0600000101010101" pitchFamily="34" charset="-127"/>
              </a:defRPr>
            </a:lvl4pPr>
            <a:lvl5pPr marL="2057400" indent="-228600" eaLnBrk="0" hangingPunct="0">
              <a:defRPr kumimoji="1">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9pPr>
          </a:lstStyle>
          <a:p>
            <a:pPr algn="ctr" eaLnBrk="1" hangingPunct="1"/>
            <a:r>
              <a:rPr lang="zh-CN" altLang="en-US" sz="3200">
                <a:solidFill>
                  <a:srgbClr val="FF0000"/>
                </a:solidFill>
                <a:latin typeface="华文琥珀" panose="02010800040101010101" pitchFamily="2" charset="-122"/>
                <a:ea typeface="华文琥珀" panose="02010800040101010101" pitchFamily="2" charset="-122"/>
              </a:rPr>
              <a:t>谢谢大家</a:t>
            </a:r>
            <a:endParaRPr lang="en-US" altLang="zh-CN" sz="1400">
              <a:solidFill>
                <a:srgbClr val="0070C0"/>
              </a:solidFill>
              <a:latin typeface="华文琥珀" panose="02010800040101010101" pitchFamily="2" charset="-122"/>
              <a:ea typeface="华文琥珀" panose="02010800040101010101" pitchFamily="2" charset="-122"/>
            </a:endParaRPr>
          </a:p>
        </p:txBody>
      </p:sp>
      <p:pic>
        <p:nvPicPr>
          <p:cNvPr id="2097180" name="Picture 7" descr="AGUIA T"/>
          <p:cNvPicPr>
            <a:picLocks noChangeAspect="1" noChangeArrowheads="1" noCrop="1"/>
          </p:cNvPicPr>
          <p:nvPr/>
        </p:nvPicPr>
        <p:blipFill>
          <a:blip r:embed="rId5"/>
          <a:srcRect/>
          <a:stretch>
            <a:fillRect/>
          </a:stretch>
        </p:blipFill>
        <p:spPr bwMode="auto">
          <a:xfrm>
            <a:off x="215900" y="3803650"/>
            <a:ext cx="1439863" cy="1536700"/>
          </a:xfrm>
          <a:prstGeom prst="rect">
            <a:avLst/>
          </a:prstGeom>
          <a:noFill/>
          <a:ln>
            <a:noFill/>
          </a:ln>
        </p:spPr>
      </p:pic>
      <p:pic>
        <p:nvPicPr>
          <p:cNvPr id="2097181" name="Picture 7" descr="AGUIA T"/>
          <p:cNvPicPr>
            <a:picLocks noChangeAspect="1" noChangeArrowheads="1" noCrop="1"/>
          </p:cNvPicPr>
          <p:nvPr/>
        </p:nvPicPr>
        <p:blipFill>
          <a:blip r:embed="rId5"/>
          <a:srcRect/>
          <a:stretch>
            <a:fillRect/>
          </a:stretch>
        </p:blipFill>
        <p:spPr bwMode="auto">
          <a:xfrm>
            <a:off x="1428728" y="3357562"/>
            <a:ext cx="1439863" cy="1535113"/>
          </a:xfrm>
          <a:prstGeom prst="rect">
            <a:avLst/>
          </a:prstGeom>
          <a:noFill/>
          <a:ln>
            <a:noFill/>
          </a:ln>
        </p:spPr>
      </p:pic>
      <p:pic>
        <p:nvPicPr>
          <p:cNvPr id="2097182" name="Picture 7" descr="AGUIA T"/>
          <p:cNvPicPr>
            <a:picLocks noChangeAspect="1" noChangeArrowheads="1" noCrop="1"/>
          </p:cNvPicPr>
          <p:nvPr/>
        </p:nvPicPr>
        <p:blipFill>
          <a:blip r:embed="rId5"/>
          <a:srcRect/>
          <a:stretch>
            <a:fillRect/>
          </a:stretch>
        </p:blipFill>
        <p:spPr bwMode="auto">
          <a:xfrm>
            <a:off x="5354638" y="2249488"/>
            <a:ext cx="1439862" cy="1535112"/>
          </a:xfrm>
          <a:prstGeom prst="rect">
            <a:avLst/>
          </a:prstGeom>
          <a:noFill/>
          <a:ln>
            <a:noFill/>
          </a:ln>
        </p:spPr>
      </p:pic>
      <p:pic>
        <p:nvPicPr>
          <p:cNvPr id="2097183" name="Picture 7" descr="AGUIA T"/>
          <p:cNvPicPr>
            <a:picLocks noChangeAspect="1" noChangeArrowheads="1" noCrop="1"/>
          </p:cNvPicPr>
          <p:nvPr/>
        </p:nvPicPr>
        <p:blipFill>
          <a:blip r:embed="rId5"/>
          <a:srcRect/>
          <a:stretch>
            <a:fillRect/>
          </a:stretch>
        </p:blipFill>
        <p:spPr bwMode="auto">
          <a:xfrm>
            <a:off x="3416300" y="2762250"/>
            <a:ext cx="1439863" cy="1535113"/>
          </a:xfrm>
          <a:prstGeom prst="rect">
            <a:avLst/>
          </a:prstGeom>
          <a:noFill/>
          <a:ln>
            <a:noFill/>
          </a:ln>
        </p:spPr>
      </p:pic>
      <p:pic>
        <p:nvPicPr>
          <p:cNvPr id="2097184" name="Picture 7" descr="AGUIA T"/>
          <p:cNvPicPr>
            <a:picLocks noChangeAspect="1" noChangeArrowheads="1" noCrop="1"/>
          </p:cNvPicPr>
          <p:nvPr/>
        </p:nvPicPr>
        <p:blipFill>
          <a:blip r:embed="rId5"/>
          <a:srcRect/>
          <a:stretch>
            <a:fillRect/>
          </a:stretch>
        </p:blipFill>
        <p:spPr bwMode="auto">
          <a:xfrm>
            <a:off x="4376738" y="2516188"/>
            <a:ext cx="1439862" cy="1535112"/>
          </a:xfrm>
          <a:prstGeom prst="rect">
            <a:avLst/>
          </a:prstGeom>
          <a:noFill/>
          <a:ln>
            <a:noFill/>
          </a:ln>
        </p:spPr>
      </p:pic>
      <p:pic>
        <p:nvPicPr>
          <p:cNvPr id="2097185" name="Picture 7" descr="AGUIA T"/>
          <p:cNvPicPr>
            <a:picLocks noChangeAspect="1" noChangeArrowheads="1" noCrop="1"/>
          </p:cNvPicPr>
          <p:nvPr/>
        </p:nvPicPr>
        <p:blipFill>
          <a:blip r:embed="rId5"/>
          <a:srcRect/>
          <a:stretch>
            <a:fillRect/>
          </a:stretch>
        </p:blipFill>
        <p:spPr bwMode="auto">
          <a:xfrm>
            <a:off x="2482850" y="3028950"/>
            <a:ext cx="1439863" cy="1535113"/>
          </a:xfrm>
          <a:prstGeom prst="rect">
            <a:avLst/>
          </a:prstGeom>
          <a:noFill/>
          <a:ln>
            <a:noFill/>
          </a:ln>
        </p:spPr>
      </p:pic>
      <p:sp>
        <p:nvSpPr>
          <p:cNvPr id="1048775" name="矩形 横"/>
          <p:cNvSpPr/>
          <p:nvPr/>
        </p:nvSpPr>
        <p:spPr>
          <a:xfrm>
            <a:off x="-17463" y="820738"/>
            <a:ext cx="9144001" cy="163512"/>
          </a:xfrm>
          <a:prstGeom prst="rect">
            <a:avLst/>
          </a:prstGeom>
          <a:gradFill flip="none" rotWithShape="1">
            <a:gsLst>
              <a:gs pos="0">
                <a:schemeClr val="tx1">
                  <a:lumMod val="75000"/>
                  <a:lumOff val="25000"/>
                </a:schemeClr>
              </a:gs>
              <a:gs pos="50000">
                <a:schemeClr val="bg1"/>
              </a:gs>
              <a:gs pos="100000">
                <a:schemeClr val="tx1"/>
              </a:gs>
            </a:gsLst>
            <a:lin ang="0" scaled="1"/>
          </a:gra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a:p>
        </p:txBody>
      </p:sp>
      <p:sp>
        <p:nvSpPr>
          <p:cNvPr id="1048776" name="矩形 横"/>
          <p:cNvSpPr/>
          <p:nvPr/>
        </p:nvSpPr>
        <p:spPr>
          <a:xfrm>
            <a:off x="-17463" y="5888038"/>
            <a:ext cx="9144001" cy="163512"/>
          </a:xfrm>
          <a:prstGeom prst="rect">
            <a:avLst/>
          </a:prstGeom>
          <a:gradFill flip="none" rotWithShape="1">
            <a:gsLst>
              <a:gs pos="0">
                <a:schemeClr val="tx1">
                  <a:lumMod val="75000"/>
                  <a:lumOff val="25000"/>
                </a:schemeClr>
              </a:gs>
              <a:gs pos="50000">
                <a:schemeClr val="bg1"/>
              </a:gs>
              <a:gs pos="100000">
                <a:schemeClr val="tx1"/>
              </a:gs>
            </a:gsLst>
            <a:lin ang="0" scaled="1"/>
          </a:gra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162500"/>
                                  </p:iterate>
                                  <p:childTnLst>
                                    <p:set>
                                      <p:cBhvr>
                                        <p:cTn id="6" dur="1" fill="hold">
                                          <p:stCondLst>
                                            <p:cond delay="0"/>
                                          </p:stCondLst>
                                        </p:cTn>
                                        <p:tgtEl>
                                          <p:spTgt spid="1048774"/>
                                        </p:tgtEl>
                                        <p:attrNameLst>
                                          <p:attrName>style.visibility</p:attrName>
                                        </p:attrNameLst>
                                      </p:cBhvr>
                                      <p:to>
                                        <p:strVal val="visible"/>
                                      </p:to>
                                    </p:set>
                                    <p:anim calcmode="discrete" valueType="clr">
                                      <p:cBhvr override="childStyle">
                                        <p:cTn id="7" dur="80"/>
                                        <p:tgtEl>
                                          <p:spTgt spid="1048774"/>
                                        </p:tgtEl>
                                        <p:attrNameLst>
                                          <p:attrName>style.color</p:attrName>
                                        </p:attrNameLst>
                                      </p:cBhvr>
                                      <p:tavLst>
                                        <p:tav tm="0">
                                          <p:val>
                                            <p:clrVal>
                                              <a:srgbClr val="4D4D4D"/>
                                            </p:clrVal>
                                          </p:val>
                                        </p:tav>
                                        <p:tav tm="50000">
                                          <p:val>
                                            <p:clrVal>
                                              <a:schemeClr val="bg1"/>
                                            </p:clrVal>
                                          </p:val>
                                        </p:tav>
                                      </p:tavLst>
                                    </p:anim>
                                    <p:anim calcmode="discrete" valueType="clr">
                                      <p:cBhvr>
                                        <p:cTn id="8" dur="80"/>
                                        <p:tgtEl>
                                          <p:spTgt spid="1048774"/>
                                        </p:tgtEl>
                                        <p:attrNameLst>
                                          <p:attrName>fill.color</p:attrName>
                                        </p:attrNameLst>
                                      </p:cBhvr>
                                      <p:tavLst>
                                        <p:tav tm="0">
                                          <p:val>
                                            <p:clrVal>
                                              <a:schemeClr val="accent2"/>
                                            </p:clrVal>
                                          </p:val>
                                        </p:tav>
                                        <p:tav tm="50000">
                                          <p:val>
                                            <p:clrVal>
                                              <a:schemeClr val="hlink"/>
                                            </p:clrVal>
                                          </p:val>
                                        </p:tav>
                                      </p:tavLst>
                                    </p:anim>
                                    <p:set>
                                      <p:cBhvr>
                                        <p:cTn id="9" dur="80"/>
                                        <p:tgtEl>
                                          <p:spTgt spid="1048774"/>
                                        </p:tgtEl>
                                        <p:attrNameLst>
                                          <p:attrName>fill.type</p:attrName>
                                        </p:attrNameLst>
                                      </p:cBhvr>
                                      <p:to>
                                        <p:strVal val="solid"/>
                                      </p:to>
                                    </p:set>
                                  </p:childTnLst>
                                </p:cTn>
                              </p:par>
                              <p:par>
                                <p:cTn id="10" presetID="35" presetClass="path" presetSubtype="0" accel="50000" decel="50000" fill="hold" grpId="1" nodeType="withEffect">
                                  <p:stCondLst>
                                    <p:cond delay="0"/>
                                  </p:stCondLst>
                                  <p:iterate type="lt">
                                    <p:tmPct val="0"/>
                                  </p:iterate>
                                  <p:childTnLst>
                                    <p:animMotion origin="layout" path="M 0.23108 0.00531 L -1.38889E-6 3.4104E-6 " pathEditMode="relative" rAng="0" ptsTypes="AA">
                                      <p:cBhvr>
                                        <p:cTn id="11" dur="800" fill="hold"/>
                                        <p:tgtEl>
                                          <p:spTgt spid="1048774"/>
                                        </p:tgtEl>
                                        <p:attrNameLst>
                                          <p:attrName>ppt_x</p:attrName>
                                          <p:attrName>ppt_y</p:attrName>
                                        </p:attrNameLst>
                                      </p:cBhvr>
                                      <p:rCtr x="-11600" y="-300"/>
                                    </p:animMotion>
                                  </p:childTnLst>
                                </p:cTn>
                              </p:par>
                              <p:par>
                                <p:cTn id="12" presetID="56" presetClass="path" presetSubtype="0" accel="50000" decel="50000" fill="hold" nodeType="withEffect">
                                  <p:stCondLst>
                                    <p:cond delay="0"/>
                                  </p:stCondLst>
                                  <p:childTnLst>
                                    <p:animMotion origin="layout" path="M -3.61111E-6 -1.2229E-6 L 0.62309 -0.46498 " pathEditMode="relative" rAng="0" ptsTypes="AA">
                                      <p:cBhvr>
                                        <p:cTn id="13" dur="1000" fill="hold"/>
                                        <p:tgtEl>
                                          <p:spTgt spid="2097182"/>
                                        </p:tgtEl>
                                        <p:attrNameLst>
                                          <p:attrName>ppt_x</p:attrName>
                                          <p:attrName>ppt_y</p:attrName>
                                        </p:attrNameLst>
                                      </p:cBhvr>
                                      <p:rCtr x="31100" y="-23300"/>
                                    </p:animMotion>
                                  </p:childTnLst>
                                </p:cTn>
                              </p:par>
                              <p:par>
                                <p:cTn id="14" presetID="56" presetClass="path" presetSubtype="0" accel="50000" decel="50000" fill="hold" nodeType="withEffect">
                                  <p:stCondLst>
                                    <p:cond delay="0"/>
                                  </p:stCondLst>
                                  <p:childTnLst>
                                    <p:animMotion origin="layout" path="M 5.55556E-7 -0.00028 L 0.89496 -0.65398 " pathEditMode="relative" rAng="0" ptsTypes="AA">
                                      <p:cBhvr>
                                        <p:cTn id="15" dur="1000" fill="hold"/>
                                        <p:tgtEl>
                                          <p:spTgt spid="2097183"/>
                                        </p:tgtEl>
                                        <p:attrNameLst>
                                          <p:attrName>ppt_x</p:attrName>
                                          <p:attrName>ppt_y</p:attrName>
                                        </p:attrNameLst>
                                      </p:cBhvr>
                                      <p:rCtr x="44700" y="-32700"/>
                                    </p:animMotion>
                                  </p:childTnLst>
                                </p:cTn>
                              </p:par>
                              <p:par>
                                <p:cTn id="16" presetID="56" presetClass="path" presetSubtype="0" accel="50000" decel="50000" fill="hold" nodeType="withEffect">
                                  <p:stCondLst>
                                    <p:cond delay="0"/>
                                  </p:stCondLst>
                                  <p:childTnLst>
                                    <p:animMotion origin="layout" path="M 3.61111E-6 -3.99666E-6 L 0.89496 -0.65369 " pathEditMode="relative" rAng="0" ptsTypes="AA">
                                      <p:cBhvr>
                                        <p:cTn id="17" dur="1000" fill="hold"/>
                                        <p:tgtEl>
                                          <p:spTgt spid="2097184"/>
                                        </p:tgtEl>
                                        <p:attrNameLst>
                                          <p:attrName>ppt_x</p:attrName>
                                          <p:attrName>ppt_y</p:attrName>
                                        </p:attrNameLst>
                                      </p:cBhvr>
                                      <p:rCtr x="44700" y="-32700"/>
                                    </p:animMotion>
                                  </p:childTnLst>
                                </p:cTn>
                              </p:par>
                              <p:par>
                                <p:cTn id="18" presetID="56" presetClass="path" presetSubtype="0" accel="50000" decel="50000" fill="hold" nodeType="withEffect">
                                  <p:stCondLst>
                                    <p:cond delay="0"/>
                                  </p:stCondLst>
                                  <p:childTnLst>
                                    <p:animMotion origin="layout" path="M 1.66667E-6 1.7341E-6 L 0.90573 -0.7933 " pathEditMode="relative" rAng="0" ptsTypes="AA">
                                      <p:cBhvr>
                                        <p:cTn id="19" dur="2000" fill="hold"/>
                                        <p:tgtEl>
                                          <p:spTgt spid="2097185"/>
                                        </p:tgtEl>
                                        <p:attrNameLst>
                                          <p:attrName>ppt_x</p:attrName>
                                          <p:attrName>ppt_y</p:attrName>
                                        </p:attrNameLst>
                                      </p:cBhvr>
                                      <p:rCtr x="45300" y="-39700"/>
                                    </p:animMotion>
                                  </p:childTnLst>
                                </p:cTn>
                              </p:par>
                              <p:par>
                                <p:cTn id="20" presetID="56" presetClass="path" presetSubtype="0" accel="50000" decel="50000" fill="hold" nodeType="withEffect">
                                  <p:stCondLst>
                                    <p:cond delay="0"/>
                                  </p:stCondLst>
                                  <p:childTnLst>
                                    <p:animMotion origin="layout" path="M 8.33333E-7 -3.81503E-6 L 0.78767 -0.63607 " pathEditMode="relative" rAng="0" ptsTypes="AA">
                                      <p:cBhvr>
                                        <p:cTn id="21" dur="1000" fill="hold"/>
                                        <p:tgtEl>
                                          <p:spTgt spid="2097181"/>
                                        </p:tgtEl>
                                        <p:attrNameLst>
                                          <p:attrName>ppt_x</p:attrName>
                                          <p:attrName>ppt_y</p:attrName>
                                        </p:attrNameLst>
                                      </p:cBhvr>
                                      <p:rCtr x="39400" y="-31800"/>
                                    </p:animMotion>
                                  </p:childTnLst>
                                </p:cTn>
                              </p:par>
                            </p:childTnLst>
                          </p:cTn>
                        </p:par>
                        <p:par>
                          <p:cTn id="22" fill="hold">
                            <p:stCondLst>
                              <p:cond delay="0"/>
                            </p:stCondLst>
                            <p:childTnLst>
                              <p:par>
                                <p:cTn id="23" presetID="56" presetClass="path" presetSubtype="0" accel="50000" decel="50000" fill="hold" nodeType="afterEffect">
                                  <p:stCondLst>
                                    <p:cond delay="0"/>
                                  </p:stCondLst>
                                  <p:childTnLst>
                                    <p:animMotion origin="layout" path="M -4.72222E-6 1.7341E-7 L 0.66945 -0.59422 " pathEditMode="relative" rAng="0" ptsTypes="AA">
                                      <p:cBhvr>
                                        <p:cTn id="24" dur="1000" fill="hold"/>
                                        <p:tgtEl>
                                          <p:spTgt spid="2097180"/>
                                        </p:tgtEl>
                                        <p:attrNameLst>
                                          <p:attrName>ppt_x</p:attrName>
                                          <p:attrName>ppt_y</p:attrName>
                                        </p:attrNameLst>
                                      </p:cBhvr>
                                      <p:rCtr x="33500" y="-29700"/>
                                    </p:animMotion>
                                  </p:childTnLst>
                                </p:cTn>
                              </p:par>
                            </p:childTnLst>
                          </p:cTn>
                        </p:par>
                        <p:par>
                          <p:cTn id="25" fill="hold">
                            <p:stCondLst>
                              <p:cond delay="1000"/>
                            </p:stCondLst>
                            <p:childTnLst>
                              <p:par>
                                <p:cTn id="26" presetID="53" presetClass="exit" presetSubtype="16" fill="hold" nodeType="afterEffect">
                                  <p:stCondLst>
                                    <p:cond delay="0"/>
                                  </p:stCondLst>
                                  <p:childTnLst>
                                    <p:anim calcmode="lin" valueType="num">
                                      <p:cBhvr>
                                        <p:cTn id="27" dur="5000"/>
                                        <p:tgtEl>
                                          <p:spTgt spid="2097180"/>
                                        </p:tgtEl>
                                        <p:attrNameLst>
                                          <p:attrName>ppt_w</p:attrName>
                                        </p:attrNameLst>
                                      </p:cBhvr>
                                      <p:tavLst>
                                        <p:tav tm="0">
                                          <p:val>
                                            <p:strVal val="ppt_w"/>
                                          </p:val>
                                        </p:tav>
                                        <p:tav tm="100000">
                                          <p:val>
                                            <p:fltVal val="0"/>
                                          </p:val>
                                        </p:tav>
                                      </p:tavLst>
                                    </p:anim>
                                    <p:anim calcmode="lin" valueType="num">
                                      <p:cBhvr>
                                        <p:cTn id="28" dur="5000"/>
                                        <p:tgtEl>
                                          <p:spTgt spid="2097180"/>
                                        </p:tgtEl>
                                        <p:attrNameLst>
                                          <p:attrName>ppt_h</p:attrName>
                                        </p:attrNameLst>
                                      </p:cBhvr>
                                      <p:tavLst>
                                        <p:tav tm="0">
                                          <p:val>
                                            <p:strVal val="ppt_h"/>
                                          </p:val>
                                        </p:tav>
                                        <p:tav tm="100000">
                                          <p:val>
                                            <p:fltVal val="0"/>
                                          </p:val>
                                        </p:tav>
                                      </p:tavLst>
                                    </p:anim>
                                    <p:animEffect transition="out" filter="fade">
                                      <p:cBhvr>
                                        <p:cTn id="29" dur="5000"/>
                                        <p:tgtEl>
                                          <p:spTgt spid="2097180"/>
                                        </p:tgtEl>
                                      </p:cBhvr>
                                    </p:animEffect>
                                    <p:set>
                                      <p:cBhvr>
                                        <p:cTn id="30" dur="1" fill="hold">
                                          <p:stCondLst>
                                            <p:cond delay="4999"/>
                                          </p:stCondLst>
                                        </p:cTn>
                                        <p:tgtEl>
                                          <p:spTgt spid="20971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74" grpId="0"/>
      <p:bldP spid="104877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Picture 2"/>
          <p:cNvPicPr>
            <a:picLocks noChangeAspect="1" noChangeArrowheads="1"/>
          </p:cNvPicPr>
          <p:nvPr/>
        </p:nvPicPr>
        <p:blipFill rotWithShape="1">
          <a:blip r:embed="rId2" cstate="print"/>
          <a:srcRect/>
          <a:stretch>
            <a:fillRect/>
          </a:stretch>
        </p:blipFill>
        <p:spPr bwMode="auto">
          <a:xfrm>
            <a:off x="0" y="-2880"/>
            <a:ext cx="2256312" cy="6860880"/>
          </a:xfrm>
          <a:prstGeom prst="rect">
            <a:avLst/>
          </a:prstGeom>
          <a:noFill/>
          <a:ln>
            <a:noFill/>
          </a:ln>
          <a:effectLst/>
        </p:spPr>
      </p:pic>
      <p:sp>
        <p:nvSpPr>
          <p:cNvPr id="1048608" name="矩形 3"/>
          <p:cNvSpPr/>
          <p:nvPr/>
        </p:nvSpPr>
        <p:spPr>
          <a:xfrm>
            <a:off x="36512" y="703665"/>
            <a:ext cx="9107488" cy="460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a:p>
        </p:txBody>
      </p:sp>
      <p:sp>
        <p:nvSpPr>
          <p:cNvPr id="1048609" name="矩形 4"/>
          <p:cNvSpPr/>
          <p:nvPr/>
        </p:nvSpPr>
        <p:spPr>
          <a:xfrm>
            <a:off x="6659563" y="862682"/>
            <a:ext cx="2484437" cy="46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a:p>
        </p:txBody>
      </p:sp>
      <p:sp>
        <p:nvSpPr>
          <p:cNvPr id="1048610" name="标题 1"/>
          <p:cNvSpPr txBox="1"/>
          <p:nvPr/>
        </p:nvSpPr>
        <p:spPr bwMode="auto">
          <a:xfrm>
            <a:off x="2340768" y="152696"/>
            <a:ext cx="4535488" cy="641350"/>
          </a:xfrm>
          <a:prstGeom prst="rect">
            <a:avLst/>
          </a:prstGeom>
          <a:noFill/>
          <a:ln>
            <a:noFill/>
          </a:ln>
        </p:spPr>
        <p:txBody>
          <a:bodyPr vert="horz" wrap="square" lIns="91440" tIns="45720" rIns="91440" bIns="45720" numCol="1" rtlCol="0" anchor="ctr" anchorCtr="0" compatLnSpc="1">
            <a:norm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2pPr>
            <a:lvl3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3pPr>
            <a:lvl4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4pPr>
            <a:lvl5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9pPr>
          </a:lstStyle>
          <a:p>
            <a:pPr algn="l" fontAlgn="auto">
              <a:spcAft>
                <a:spcPts val="0"/>
              </a:spcAft>
            </a:pPr>
            <a:r>
              <a:rPr lang="zh-CN" altLang="en-US" sz="2800" b="1" dirty="0">
                <a:latin typeface="微软雅黑" panose="020B0503020204020204" pitchFamily="34" charset="-122"/>
                <a:ea typeface="微软雅黑" panose="020B0503020204020204" pitchFamily="34" charset="-122"/>
              </a:rPr>
              <a:t>提  纲</a:t>
            </a:r>
          </a:p>
        </p:txBody>
      </p:sp>
      <p:pic>
        <p:nvPicPr>
          <p:cNvPr id="2097155" name="Picture 54" descr="D:\群体工作\体育俱乐部大联盟\2014年体育俱乐部新VI设计\体育联盟形象设计JPG\透明图\吉祥物.png"/>
          <p:cNvPicPr preferRelativeResize="0">
            <a:picLocks noChangeArrowheads="1"/>
          </p:cNvPicPr>
          <p:nvPr/>
        </p:nvPicPr>
        <p:blipFill rotWithShape="1">
          <a:blip r:embed="rId3" cstate="print"/>
          <a:srcRect l="-1" r="10576"/>
          <a:stretch>
            <a:fillRect/>
          </a:stretch>
        </p:blipFill>
        <p:spPr bwMode="auto">
          <a:xfrm>
            <a:off x="285720" y="4786322"/>
            <a:ext cx="1728192" cy="2388792"/>
          </a:xfrm>
          <a:prstGeom prst="rect">
            <a:avLst/>
          </a:prstGeom>
          <a:ln>
            <a:noFill/>
          </a:ln>
          <a:effectLst>
            <a:outerShdw blurRad="292100" dist="139700" dir="2700000" algn="tl" rotWithShape="0">
              <a:srgbClr val="333333">
                <a:alpha val="65000"/>
              </a:srgbClr>
            </a:outerShdw>
          </a:effectLst>
        </p:spPr>
      </p:pic>
      <p:grpSp>
        <p:nvGrpSpPr>
          <p:cNvPr id="2" name="组合 1"/>
          <p:cNvGrpSpPr/>
          <p:nvPr/>
        </p:nvGrpSpPr>
        <p:grpSpPr>
          <a:xfrm>
            <a:off x="2987824" y="2395641"/>
            <a:ext cx="4565680" cy="2063838"/>
            <a:chOff x="2935279" y="1363722"/>
            <a:chExt cx="4565680" cy="2063838"/>
          </a:xfrm>
        </p:grpSpPr>
        <p:grpSp>
          <p:nvGrpSpPr>
            <p:cNvPr id="36" name="组合 65"/>
            <p:cNvGrpSpPr/>
            <p:nvPr/>
          </p:nvGrpSpPr>
          <p:grpSpPr>
            <a:xfrm>
              <a:off x="2935279" y="1363722"/>
              <a:ext cx="4565680" cy="481102"/>
              <a:chOff x="2578090" y="1233386"/>
              <a:chExt cx="3000396" cy="481102"/>
            </a:xfrm>
          </p:grpSpPr>
          <p:sp>
            <p:nvSpPr>
              <p:cNvPr id="1048611" name="Rectangle 4"/>
              <p:cNvSpPr>
                <a:spLocks noChangeArrowheads="1"/>
              </p:cNvSpPr>
              <p:nvPr/>
            </p:nvSpPr>
            <p:spPr bwMode="auto">
              <a:xfrm>
                <a:off x="3111202" y="1233386"/>
                <a:ext cx="2467284" cy="481102"/>
              </a:xfrm>
              <a:prstGeom prst="rect">
                <a:avLst/>
              </a:prstGeom>
              <a:solidFill>
                <a:srgbClr val="CADBEE"/>
              </a:solidFill>
              <a:ln w="12700">
                <a:noFill/>
                <a:miter lim="800000"/>
              </a:ln>
              <a:effectLst>
                <a:outerShdw dist="17961" dir="2700000" algn="ctr" rotWithShape="0">
                  <a:srgbClr val="4D4D4D"/>
                </a:outerShdw>
              </a:effectLst>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186055" eaLnBrk="0" fontAlgn="t" hangingPunct="0"/>
                <a:endParaRPr lang="en-US" altLang="ko-KR" sz="1600">
                  <a:effectLst>
                    <a:outerShdw blurRad="38100" dist="38100" dir="2700000" algn="tl">
                      <a:srgbClr val="FFFFFF"/>
                    </a:outerShdw>
                  </a:effectLst>
                  <a:latin typeface="+mn-ea"/>
                  <a:ea typeface="+mn-ea"/>
                </a:endParaRPr>
              </a:p>
            </p:txBody>
          </p:sp>
          <p:sp>
            <p:nvSpPr>
              <p:cNvPr id="1048612" name="AutoShape 11"/>
              <p:cNvSpPr>
                <a:spLocks noChangeArrowheads="1"/>
              </p:cNvSpPr>
              <p:nvPr/>
            </p:nvSpPr>
            <p:spPr bwMode="gray">
              <a:xfrm>
                <a:off x="3207900" y="1306411"/>
                <a:ext cx="2038655" cy="408077"/>
              </a:xfrm>
              <a:prstGeom prst="roundRect">
                <a:avLst>
                  <a:gd name="adj" fmla="val 16667"/>
                </a:avLst>
              </a:prstGeom>
              <a:noFill/>
              <a:ln w="38100">
                <a:noFill/>
                <a:rou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latinLnBrk="1"/>
                <a:r>
                  <a:rPr kumimoji="1" lang="zh-CN" altLang="en-US" sz="2000" dirty="0">
                    <a:latin typeface="微软雅黑" panose="020B0503020204020204" pitchFamily="34" charset="-122"/>
                    <a:ea typeface="微软雅黑" panose="020B0503020204020204" pitchFamily="34" charset="-122"/>
                  </a:rPr>
                  <a:t>关于跑的概述</a:t>
                </a:r>
                <a:endParaRPr kumimoji="1" lang="ko-KR" altLang="en-US" sz="2000" dirty="0">
                  <a:latin typeface="微软雅黑" panose="020B0503020204020204" pitchFamily="34" charset="-122"/>
                  <a:ea typeface="微软雅黑" panose="020B0503020204020204" pitchFamily="34" charset="-122"/>
                </a:endParaRPr>
              </a:p>
            </p:txBody>
          </p:sp>
          <p:sp>
            <p:nvSpPr>
              <p:cNvPr id="1048613" name="Rectangle 3"/>
              <p:cNvSpPr>
                <a:spLocks noChangeArrowheads="1"/>
              </p:cNvSpPr>
              <p:nvPr/>
            </p:nvSpPr>
            <p:spPr bwMode="auto">
              <a:xfrm>
                <a:off x="2578090" y="1234974"/>
                <a:ext cx="516007" cy="479514"/>
              </a:xfrm>
              <a:prstGeom prst="rect">
                <a:avLst/>
              </a:prstGeom>
              <a:solidFill>
                <a:srgbClr val="2A5380"/>
              </a:solidFill>
              <a:ln w="12700">
                <a:noFill/>
                <a:miter lim="800000"/>
              </a:ln>
              <a:effectLst>
                <a:outerShdw dist="17961" dir="2700000" algn="ctr" rotWithShape="0">
                  <a:srgbClr val="4D4D4D"/>
                </a:outerShdw>
              </a:effectLst>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fontAlgn="t" hangingPunct="0"/>
                <a:r>
                  <a:rPr kumimoji="1" lang="zh-CN" altLang="en-US" b="1" dirty="0">
                    <a:solidFill>
                      <a:schemeClr val="bg1"/>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一</a:t>
                </a:r>
                <a:endParaRPr kumimoji="1" lang="en-US" altLang="ko-KR" b="1" dirty="0">
                  <a:solidFill>
                    <a:schemeClr val="bg1"/>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grpSp>
        <p:grpSp>
          <p:nvGrpSpPr>
            <p:cNvPr id="44" name="组合 65"/>
            <p:cNvGrpSpPr/>
            <p:nvPr/>
          </p:nvGrpSpPr>
          <p:grpSpPr>
            <a:xfrm>
              <a:off x="2935279" y="2135404"/>
              <a:ext cx="4565680" cy="481102"/>
              <a:chOff x="2578090" y="1233386"/>
              <a:chExt cx="3000396" cy="481102"/>
            </a:xfrm>
          </p:grpSpPr>
          <p:sp>
            <p:nvSpPr>
              <p:cNvPr id="45" name="Rectangle 4"/>
              <p:cNvSpPr>
                <a:spLocks noChangeArrowheads="1"/>
              </p:cNvSpPr>
              <p:nvPr/>
            </p:nvSpPr>
            <p:spPr bwMode="auto">
              <a:xfrm>
                <a:off x="3111202" y="1233386"/>
                <a:ext cx="2467284" cy="481102"/>
              </a:xfrm>
              <a:prstGeom prst="rect">
                <a:avLst/>
              </a:prstGeom>
              <a:solidFill>
                <a:srgbClr val="CADBEE"/>
              </a:solidFill>
              <a:ln w="12700">
                <a:noFill/>
                <a:miter lim="800000"/>
              </a:ln>
              <a:effectLst>
                <a:outerShdw dist="17961" dir="2700000" algn="ctr" rotWithShape="0">
                  <a:srgbClr val="4D4D4D"/>
                </a:outerShdw>
              </a:effectLst>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186055" eaLnBrk="0" fontAlgn="t" hangingPunct="0"/>
                <a:endParaRPr lang="en-US" altLang="ko-KR" sz="1600">
                  <a:effectLst>
                    <a:outerShdw blurRad="38100" dist="38100" dir="2700000" algn="tl">
                      <a:srgbClr val="FFFFFF"/>
                    </a:outerShdw>
                  </a:effectLst>
                  <a:latin typeface="+mn-ea"/>
                  <a:ea typeface="+mn-ea"/>
                </a:endParaRPr>
              </a:p>
            </p:txBody>
          </p:sp>
          <p:sp>
            <p:nvSpPr>
              <p:cNvPr id="46" name="AutoShape 11"/>
              <p:cNvSpPr>
                <a:spLocks noChangeArrowheads="1"/>
              </p:cNvSpPr>
              <p:nvPr/>
            </p:nvSpPr>
            <p:spPr bwMode="gray">
              <a:xfrm>
                <a:off x="3207900" y="1306411"/>
                <a:ext cx="2038655" cy="408077"/>
              </a:xfrm>
              <a:prstGeom prst="roundRect">
                <a:avLst>
                  <a:gd name="adj" fmla="val 16667"/>
                </a:avLst>
              </a:prstGeom>
              <a:noFill/>
              <a:ln w="38100">
                <a:noFill/>
                <a:rou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latinLnBrk="1"/>
                <a:r>
                  <a:rPr kumimoji="1" lang="zh-CN" altLang="en-US" sz="2000" dirty="0">
                    <a:latin typeface="微软雅黑" panose="020B0503020204020204" pitchFamily="34" charset="-122"/>
                    <a:ea typeface="微软雅黑" panose="020B0503020204020204" pitchFamily="34" charset="-122"/>
                  </a:rPr>
                  <a:t>跑的技术分析</a:t>
                </a:r>
                <a:endParaRPr kumimoji="1" lang="ko-KR" altLang="en-US" sz="2000" dirty="0">
                  <a:latin typeface="微软雅黑" panose="020B0503020204020204" pitchFamily="34" charset="-122"/>
                  <a:ea typeface="微软雅黑" panose="020B0503020204020204" pitchFamily="34" charset="-122"/>
                </a:endParaRPr>
              </a:p>
            </p:txBody>
          </p:sp>
          <p:sp>
            <p:nvSpPr>
              <p:cNvPr id="47" name="Rectangle 3"/>
              <p:cNvSpPr>
                <a:spLocks noChangeArrowheads="1"/>
              </p:cNvSpPr>
              <p:nvPr/>
            </p:nvSpPr>
            <p:spPr bwMode="auto">
              <a:xfrm>
                <a:off x="2578090" y="1234974"/>
                <a:ext cx="516007" cy="479514"/>
              </a:xfrm>
              <a:prstGeom prst="rect">
                <a:avLst/>
              </a:prstGeom>
              <a:solidFill>
                <a:srgbClr val="2A5380"/>
              </a:solidFill>
              <a:ln w="12700">
                <a:noFill/>
                <a:miter lim="800000"/>
              </a:ln>
              <a:effectLst>
                <a:outerShdw dist="17961" dir="2700000" algn="ctr" rotWithShape="0">
                  <a:srgbClr val="4D4D4D"/>
                </a:outerShdw>
              </a:effectLst>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fontAlgn="t" hangingPunct="0"/>
                <a:r>
                  <a:rPr kumimoji="1" lang="zh-CN" altLang="en-US" b="1" dirty="0">
                    <a:solidFill>
                      <a:schemeClr val="bg1"/>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二</a:t>
                </a:r>
                <a:endParaRPr kumimoji="1" lang="en-US" altLang="ko-KR" b="1" dirty="0">
                  <a:solidFill>
                    <a:schemeClr val="bg1"/>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grpSp>
        <p:grpSp>
          <p:nvGrpSpPr>
            <p:cNvPr id="52" name="组合 65"/>
            <p:cNvGrpSpPr/>
            <p:nvPr/>
          </p:nvGrpSpPr>
          <p:grpSpPr>
            <a:xfrm>
              <a:off x="2935279" y="2946458"/>
              <a:ext cx="4565680" cy="481102"/>
              <a:chOff x="2578090" y="1233386"/>
              <a:chExt cx="3000396" cy="481102"/>
            </a:xfrm>
          </p:grpSpPr>
          <p:sp>
            <p:nvSpPr>
              <p:cNvPr id="53" name="Rectangle 4"/>
              <p:cNvSpPr>
                <a:spLocks noChangeArrowheads="1"/>
              </p:cNvSpPr>
              <p:nvPr/>
            </p:nvSpPr>
            <p:spPr bwMode="auto">
              <a:xfrm>
                <a:off x="3111202" y="1233386"/>
                <a:ext cx="2467284" cy="481102"/>
              </a:xfrm>
              <a:prstGeom prst="rect">
                <a:avLst/>
              </a:prstGeom>
              <a:solidFill>
                <a:srgbClr val="CADBEE"/>
              </a:solidFill>
              <a:ln w="12700">
                <a:noFill/>
                <a:miter lim="800000"/>
              </a:ln>
              <a:effectLst>
                <a:outerShdw dist="17961" dir="2700000" algn="ctr" rotWithShape="0">
                  <a:srgbClr val="4D4D4D"/>
                </a:outerShdw>
              </a:effectLst>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186055" eaLnBrk="0" fontAlgn="t" hangingPunct="0"/>
                <a:endParaRPr lang="en-US" altLang="ko-KR" sz="1600">
                  <a:effectLst>
                    <a:outerShdw blurRad="38100" dist="38100" dir="2700000" algn="tl">
                      <a:srgbClr val="FFFFFF"/>
                    </a:outerShdw>
                  </a:effectLst>
                  <a:latin typeface="+mn-ea"/>
                  <a:ea typeface="+mn-ea"/>
                </a:endParaRPr>
              </a:p>
            </p:txBody>
          </p:sp>
          <p:sp>
            <p:nvSpPr>
              <p:cNvPr id="54" name="AutoShape 11"/>
              <p:cNvSpPr>
                <a:spLocks noChangeArrowheads="1"/>
              </p:cNvSpPr>
              <p:nvPr/>
            </p:nvSpPr>
            <p:spPr bwMode="gray">
              <a:xfrm>
                <a:off x="3207900" y="1306411"/>
                <a:ext cx="2038655" cy="408077"/>
              </a:xfrm>
              <a:prstGeom prst="roundRect">
                <a:avLst>
                  <a:gd name="adj" fmla="val 16667"/>
                </a:avLst>
              </a:prstGeom>
              <a:noFill/>
              <a:ln w="38100">
                <a:noFill/>
                <a:rou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latinLnBrk="1"/>
                <a:r>
                  <a:rPr kumimoji="1" lang="zh-CN" altLang="en-US" sz="2000" dirty="0">
                    <a:latin typeface="微软雅黑" panose="020B0503020204020204" pitchFamily="34" charset="-122"/>
                    <a:ea typeface="微软雅黑" panose="020B0503020204020204" pitchFamily="34" charset="-122"/>
                  </a:rPr>
                  <a:t>跑的实用练习方法与手段</a:t>
                </a:r>
                <a:endParaRPr kumimoji="1" lang="ko-KR" altLang="en-US" sz="2000" dirty="0">
                  <a:latin typeface="微软雅黑" panose="020B0503020204020204" pitchFamily="34" charset="-122"/>
                  <a:ea typeface="微软雅黑" panose="020B0503020204020204" pitchFamily="34" charset="-122"/>
                </a:endParaRPr>
              </a:p>
            </p:txBody>
          </p:sp>
          <p:sp>
            <p:nvSpPr>
              <p:cNvPr id="55" name="Rectangle 3"/>
              <p:cNvSpPr>
                <a:spLocks noChangeArrowheads="1"/>
              </p:cNvSpPr>
              <p:nvPr/>
            </p:nvSpPr>
            <p:spPr bwMode="auto">
              <a:xfrm>
                <a:off x="2578090" y="1234974"/>
                <a:ext cx="516007" cy="479514"/>
              </a:xfrm>
              <a:prstGeom prst="rect">
                <a:avLst/>
              </a:prstGeom>
              <a:solidFill>
                <a:srgbClr val="2A5380"/>
              </a:solidFill>
              <a:ln w="12700">
                <a:noFill/>
                <a:miter lim="800000"/>
              </a:ln>
              <a:effectLst>
                <a:outerShdw dist="17961" dir="2700000" algn="ctr" rotWithShape="0">
                  <a:srgbClr val="4D4D4D"/>
                </a:outerShdw>
              </a:effectLst>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fontAlgn="t" hangingPunct="0"/>
                <a:r>
                  <a:rPr kumimoji="1" lang="zh-CN" altLang="en-US" b="1" dirty="0">
                    <a:solidFill>
                      <a:schemeClr val="bg1"/>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三</a:t>
                </a:r>
                <a:endParaRPr kumimoji="1" lang="en-US" altLang="ko-KR" b="1" dirty="0">
                  <a:solidFill>
                    <a:schemeClr val="bg1"/>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grpSp>
      </p:grpSp>
      <p:sp>
        <p:nvSpPr>
          <p:cNvPr id="3" name="Rectangle 3"/>
          <p:cNvSpPr>
            <a:spLocks noChangeArrowheads="1"/>
          </p:cNvSpPr>
          <p:nvPr/>
        </p:nvSpPr>
        <p:spPr bwMode="auto">
          <a:xfrm>
            <a:off x="2987824" y="4786322"/>
            <a:ext cx="785204" cy="479514"/>
          </a:xfrm>
          <a:prstGeom prst="rect">
            <a:avLst/>
          </a:prstGeom>
          <a:solidFill>
            <a:srgbClr val="2A5380"/>
          </a:solidFill>
          <a:ln w="12700">
            <a:noFill/>
            <a:miter lim="800000"/>
          </a:ln>
          <a:effectLst>
            <a:outerShdw dist="17961" dir="2700000" algn="ctr" rotWithShape="0">
              <a:srgbClr val="4D4D4D"/>
            </a:outerShdw>
          </a:effectLst>
        </p:spPr>
        <p:txBody>
          <a:bodyPr wrap="none" lIns="90000" tIns="46800" rIns="90000" bIns="4680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0" fontAlgn="t" hangingPunct="0"/>
            <a:r>
              <a:rPr kumimoji="1" lang="zh-CN" altLang="en-US" b="1" dirty="0">
                <a:solidFill>
                  <a:schemeClr val="bg1"/>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四</a:t>
            </a:r>
            <a:endParaRPr kumimoji="1" lang="en-US" altLang="ko-KR" b="1" dirty="0">
              <a:solidFill>
                <a:schemeClr val="bg1"/>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5" name="Rectangle 4"/>
          <p:cNvSpPr>
            <a:spLocks noChangeArrowheads="1"/>
          </p:cNvSpPr>
          <p:nvPr/>
        </p:nvSpPr>
        <p:spPr bwMode="auto">
          <a:xfrm>
            <a:off x="3813905" y="4786322"/>
            <a:ext cx="3754447" cy="481102"/>
          </a:xfrm>
          <a:prstGeom prst="rect">
            <a:avLst/>
          </a:prstGeom>
          <a:solidFill>
            <a:srgbClr val="CADBEE"/>
          </a:solidFill>
          <a:ln w="12700">
            <a:noFill/>
            <a:miter lim="800000"/>
          </a:ln>
          <a:effectLst>
            <a:outerShdw dist="17961" dir="2700000" algn="ctr" rotWithShape="0">
              <a:srgbClr val="4D4D4D"/>
            </a:outerShdw>
          </a:effectLst>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186055" eaLnBrk="0" fontAlgn="t" hangingPunct="0"/>
            <a:r>
              <a:rPr lang="zh-CN" altLang="en-US" sz="2000" dirty="0">
                <a:effectLst>
                  <a:outerShdw blurRad="38100" dist="38100" dir="2700000" algn="tl">
                    <a:srgbClr val="FFFFFF"/>
                  </a:outerShdw>
                </a:effectLst>
                <a:latin typeface="微软雅黑" panose="020B0503020204020204" pitchFamily="34" charset="-122"/>
                <a:ea typeface="微软雅黑" panose="020B0503020204020204" pitchFamily="34" charset="-122"/>
                <a:cs typeface="华文细黑" panose="02010600040101010101" pitchFamily="34" charset="-122"/>
              </a:rPr>
              <a:t>跑前热身准备</a:t>
            </a:r>
            <a:endParaRPr lang="en-US" altLang="ko-KR" sz="2000" dirty="0">
              <a:effectLst>
                <a:outerShdw blurRad="38100" dist="38100" dir="2700000" algn="tl">
                  <a:srgbClr val="FFFFFF"/>
                </a:outerShdw>
              </a:effectLst>
              <a:latin typeface="微软雅黑" panose="020B0503020204020204" pitchFamily="34" charset="-122"/>
              <a:ea typeface="微软雅黑" panose="020B0503020204020204" pitchFamily="34" charset="-122"/>
              <a:cs typeface="华文细黑" panose="02010600040101010101"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withEffect">
                                  <p:stCondLst>
                                    <p:cond delay="0"/>
                                  </p:stCondLst>
                                  <p:childTnLst>
                                    <p:set>
                                      <p:cBhvr>
                                        <p:cTn id="6" dur="1" fill="hold">
                                          <p:stCondLst>
                                            <p:cond delay="0"/>
                                          </p:stCondLst>
                                        </p:cTn>
                                        <p:tgtEl>
                                          <p:spTgt spid="2097155"/>
                                        </p:tgtEl>
                                        <p:attrNameLst>
                                          <p:attrName>style.visibility</p:attrName>
                                        </p:attrNameLst>
                                      </p:cBhvr>
                                      <p:to>
                                        <p:strVal val="visible"/>
                                      </p:to>
                                    </p:set>
                                    <p:anim calcmode="lin" valueType="num">
                                      <p:cBhvr>
                                        <p:cTn id="7" dur="500" fill="hold"/>
                                        <p:tgtEl>
                                          <p:spTgt spid="2097155"/>
                                        </p:tgtEl>
                                        <p:attrNameLst>
                                          <p:attrName>ppt_w</p:attrName>
                                        </p:attrNameLst>
                                      </p:cBhvr>
                                      <p:tavLst>
                                        <p:tav tm="0">
                                          <p:val>
                                            <p:fltVal val="0"/>
                                          </p:val>
                                        </p:tav>
                                        <p:tav tm="100000">
                                          <p:val>
                                            <p:strVal val="#ppt_w"/>
                                          </p:val>
                                        </p:tav>
                                      </p:tavLst>
                                    </p:anim>
                                    <p:anim calcmode="lin" valueType="num">
                                      <p:cBhvr>
                                        <p:cTn id="8" dur="500" fill="hold"/>
                                        <p:tgtEl>
                                          <p:spTgt spid="2097155"/>
                                        </p:tgtEl>
                                        <p:attrNameLst>
                                          <p:attrName>ppt_h</p:attrName>
                                        </p:attrNameLst>
                                      </p:cBhvr>
                                      <p:tavLst>
                                        <p:tav tm="0">
                                          <p:val>
                                            <p:fltVal val="0"/>
                                          </p:val>
                                        </p:tav>
                                        <p:tav tm="100000">
                                          <p:val>
                                            <p:strVal val="#ppt_h"/>
                                          </p:val>
                                        </p:tav>
                                      </p:tavLst>
                                    </p:anim>
                                    <p:animEffect transition="in" filter="fade">
                                      <p:cBhvr>
                                        <p:cTn id="9" dur="500"/>
                                        <p:tgtEl>
                                          <p:spTgt spid="2097155"/>
                                        </p:tgtEl>
                                      </p:cBhvr>
                                    </p:animEffect>
                                    <p:anim calcmode="lin" valueType="num">
                                      <p:cBhvr>
                                        <p:cTn id="10" dur="500" fill="hold"/>
                                        <p:tgtEl>
                                          <p:spTgt spid="2097155"/>
                                        </p:tgtEl>
                                        <p:attrNameLst>
                                          <p:attrName>ppt_x</p:attrName>
                                        </p:attrNameLst>
                                      </p:cBhvr>
                                      <p:tavLst>
                                        <p:tav tm="0">
                                          <p:val>
                                            <p:fltVal val="0.5"/>
                                          </p:val>
                                        </p:tav>
                                        <p:tav tm="100000">
                                          <p:val>
                                            <p:strVal val="#ppt_x"/>
                                          </p:val>
                                        </p:tav>
                                      </p:tavLst>
                                    </p:anim>
                                    <p:anim calcmode="lin" valueType="num">
                                      <p:cBhvr>
                                        <p:cTn id="11" dur="500" fill="hold"/>
                                        <p:tgtEl>
                                          <p:spTgt spid="209715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矩形 3"/>
          <p:cNvSpPr/>
          <p:nvPr/>
        </p:nvSpPr>
        <p:spPr>
          <a:xfrm>
            <a:off x="0" y="862682"/>
            <a:ext cx="9107488" cy="7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a:p>
        </p:txBody>
      </p:sp>
      <p:sp>
        <p:nvSpPr>
          <p:cNvPr id="1048587" name="矩形 4"/>
          <p:cNvSpPr/>
          <p:nvPr/>
        </p:nvSpPr>
        <p:spPr>
          <a:xfrm>
            <a:off x="6659563" y="862682"/>
            <a:ext cx="2484437" cy="46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a:p>
        </p:txBody>
      </p:sp>
      <p:sp>
        <p:nvSpPr>
          <p:cNvPr id="1048588" name="Freeform 40" descr="© INSCALE GmbH, 26.05.2010 http://www.presentationload.com/"/>
          <p:cNvSpPr/>
          <p:nvPr/>
        </p:nvSpPr>
        <p:spPr bwMode="gray">
          <a:xfrm>
            <a:off x="4325035" y="1062261"/>
            <a:ext cx="4471987" cy="506412"/>
          </a:xfrm>
          <a:custGeom>
            <a:avLst/>
            <a:gdLst/>
            <a:ahLst/>
            <a:cxnLst>
              <a:cxn ang="0">
                <a:pos x="1384" y="114"/>
              </a:cxn>
              <a:cxn ang="0">
                <a:pos x="1362" y="114"/>
              </a:cxn>
              <a:cxn ang="0">
                <a:pos x="1339" y="91"/>
              </a:cxn>
              <a:cxn ang="0">
                <a:pos x="1339" y="23"/>
              </a:cxn>
              <a:cxn ang="0">
                <a:pos x="1316" y="0"/>
              </a:cxn>
              <a:cxn ang="0">
                <a:pos x="91" y="0"/>
              </a:cxn>
              <a:cxn ang="0">
                <a:pos x="69" y="23"/>
              </a:cxn>
              <a:cxn ang="0">
                <a:pos x="69" y="91"/>
              </a:cxn>
              <a:cxn ang="0">
                <a:pos x="46"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2" y="114"/>
                  <a:pt x="1362" y="114"/>
                  <a:pt x="1362" y="114"/>
                </a:cubicBezTo>
                <a:cubicBezTo>
                  <a:pt x="1349" y="114"/>
                  <a:pt x="1339" y="104"/>
                  <a:pt x="1339" y="91"/>
                </a:cubicBezTo>
                <a:cubicBezTo>
                  <a:pt x="1339" y="23"/>
                  <a:pt x="1339" y="23"/>
                  <a:pt x="1339" y="23"/>
                </a:cubicBezTo>
                <a:cubicBezTo>
                  <a:pt x="1339" y="11"/>
                  <a:pt x="1329" y="0"/>
                  <a:pt x="1316" y="0"/>
                </a:cubicBezTo>
                <a:cubicBezTo>
                  <a:pt x="91" y="0"/>
                  <a:pt x="91" y="0"/>
                  <a:pt x="91" y="0"/>
                </a:cubicBezTo>
                <a:cubicBezTo>
                  <a:pt x="79" y="0"/>
                  <a:pt x="69" y="11"/>
                  <a:pt x="69" y="23"/>
                </a:cubicBezTo>
                <a:cubicBezTo>
                  <a:pt x="69" y="91"/>
                  <a:pt x="69" y="91"/>
                  <a:pt x="69" y="91"/>
                </a:cubicBezTo>
                <a:cubicBezTo>
                  <a:pt x="69" y="104"/>
                  <a:pt x="58" y="114"/>
                  <a:pt x="46" y="114"/>
                </a:cubicBezTo>
                <a:cubicBezTo>
                  <a:pt x="23" y="114"/>
                  <a:pt x="23" y="114"/>
                  <a:pt x="23" y="114"/>
                </a:cubicBezTo>
                <a:cubicBezTo>
                  <a:pt x="11" y="114"/>
                  <a:pt x="0" y="124"/>
                  <a:pt x="0" y="137"/>
                </a:cubicBezTo>
                <a:cubicBezTo>
                  <a:pt x="0" y="159"/>
                  <a:pt x="0" y="159"/>
                  <a:pt x="0" y="159"/>
                </a:cubicBezTo>
                <a:cubicBezTo>
                  <a:pt x="1407" y="159"/>
                  <a:pt x="1407" y="159"/>
                  <a:pt x="1407" y="159"/>
                </a:cubicBezTo>
                <a:cubicBezTo>
                  <a:pt x="1407" y="137"/>
                  <a:pt x="1407" y="137"/>
                  <a:pt x="1407" y="137"/>
                </a:cubicBezTo>
                <a:cubicBezTo>
                  <a:pt x="1407" y="124"/>
                  <a:pt x="1397" y="114"/>
                  <a:pt x="1384" y="114"/>
                </a:cubicBezTo>
                <a:close/>
              </a:path>
            </a:pathLst>
          </a:custGeom>
          <a:gradFill rotWithShape="1">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048589" name="Freeform 39" descr="© INSCALE GmbH, 26.05.2010 http://www.presentationload.com/"/>
          <p:cNvSpPr/>
          <p:nvPr/>
        </p:nvSpPr>
        <p:spPr bwMode="gray">
          <a:xfrm>
            <a:off x="340628" y="1062261"/>
            <a:ext cx="4471988" cy="506412"/>
          </a:xfrm>
          <a:custGeom>
            <a:avLst/>
            <a:gdLst/>
            <a:ahLst/>
            <a:cxnLst>
              <a:cxn ang="0">
                <a:pos x="1384" y="114"/>
              </a:cxn>
              <a:cxn ang="0">
                <a:pos x="1361" y="114"/>
              </a:cxn>
              <a:cxn ang="0">
                <a:pos x="1339" y="91"/>
              </a:cxn>
              <a:cxn ang="0">
                <a:pos x="1339" y="23"/>
              </a:cxn>
              <a:cxn ang="0">
                <a:pos x="1316" y="0"/>
              </a:cxn>
              <a:cxn ang="0">
                <a:pos x="91" y="0"/>
              </a:cxn>
              <a:cxn ang="0">
                <a:pos x="68" y="23"/>
              </a:cxn>
              <a:cxn ang="0">
                <a:pos x="68" y="91"/>
              </a:cxn>
              <a:cxn ang="0">
                <a:pos x="45"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1" y="114"/>
                  <a:pt x="1361" y="114"/>
                  <a:pt x="1361" y="114"/>
                </a:cubicBezTo>
                <a:cubicBezTo>
                  <a:pt x="1349" y="114"/>
                  <a:pt x="1339" y="104"/>
                  <a:pt x="1339" y="91"/>
                </a:cubicBezTo>
                <a:cubicBezTo>
                  <a:pt x="1339" y="23"/>
                  <a:pt x="1339" y="23"/>
                  <a:pt x="1339" y="23"/>
                </a:cubicBezTo>
                <a:cubicBezTo>
                  <a:pt x="1339" y="11"/>
                  <a:pt x="1328" y="0"/>
                  <a:pt x="1316" y="0"/>
                </a:cubicBezTo>
                <a:cubicBezTo>
                  <a:pt x="91" y="0"/>
                  <a:pt x="91" y="0"/>
                  <a:pt x="91" y="0"/>
                </a:cubicBezTo>
                <a:cubicBezTo>
                  <a:pt x="78" y="0"/>
                  <a:pt x="68" y="11"/>
                  <a:pt x="68" y="23"/>
                </a:cubicBezTo>
                <a:cubicBezTo>
                  <a:pt x="68" y="91"/>
                  <a:pt x="68" y="91"/>
                  <a:pt x="68" y="91"/>
                </a:cubicBezTo>
                <a:cubicBezTo>
                  <a:pt x="68" y="104"/>
                  <a:pt x="58" y="114"/>
                  <a:pt x="45" y="114"/>
                </a:cubicBezTo>
                <a:cubicBezTo>
                  <a:pt x="23" y="114"/>
                  <a:pt x="23" y="114"/>
                  <a:pt x="23" y="114"/>
                </a:cubicBezTo>
                <a:cubicBezTo>
                  <a:pt x="10" y="114"/>
                  <a:pt x="0" y="124"/>
                  <a:pt x="0" y="137"/>
                </a:cubicBezTo>
                <a:cubicBezTo>
                  <a:pt x="0" y="159"/>
                  <a:pt x="0" y="159"/>
                  <a:pt x="0" y="159"/>
                </a:cubicBezTo>
                <a:cubicBezTo>
                  <a:pt x="1407" y="159"/>
                  <a:pt x="1407" y="159"/>
                  <a:pt x="1407" y="159"/>
                </a:cubicBezTo>
                <a:cubicBezTo>
                  <a:pt x="1407" y="137"/>
                  <a:pt x="1407" y="137"/>
                  <a:pt x="1407" y="137"/>
                </a:cubicBezTo>
                <a:cubicBezTo>
                  <a:pt x="1407" y="124"/>
                  <a:pt x="1396" y="114"/>
                  <a:pt x="1384" y="114"/>
                </a:cubicBezTo>
                <a:close/>
              </a:path>
            </a:pathLst>
          </a:custGeom>
          <a:gradFill rotWithShape="1">
            <a:gsLst>
              <a:gs pos="0">
                <a:srgbClr val="126AA0">
                  <a:gamma/>
                  <a:tint val="60784"/>
                  <a:invGamma/>
                </a:srgbClr>
              </a:gs>
              <a:gs pos="64000">
                <a:srgbClr val="126AA0"/>
              </a:gs>
            </a:gsLst>
            <a:lin ang="5400000" scaled="1"/>
          </a:gradFill>
          <a:ln w="12700" cmpd="sng">
            <a:noFill/>
            <a:rou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048590" name="AutoShape 42" descr="© INSCALE GmbH, 26.05.2010 http://www.presentationload.com/"/>
          <p:cNvSpPr>
            <a:spLocks noChangeArrowheads="1"/>
          </p:cNvSpPr>
          <p:nvPr/>
        </p:nvSpPr>
        <p:spPr bwMode="gray">
          <a:xfrm>
            <a:off x="323850" y="1419447"/>
            <a:ext cx="8496300" cy="5105897"/>
          </a:xfrm>
          <a:prstGeom prst="roundRect">
            <a:avLst>
              <a:gd name="adj" fmla="val 1838"/>
            </a:avLst>
          </a:prstGeom>
          <a:gradFill rotWithShape="1">
            <a:gsLst>
              <a:gs pos="0">
                <a:srgbClr val="126AA0"/>
              </a:gs>
              <a:gs pos="100000">
                <a:srgbClr val="126AA0">
                  <a:gamma/>
                  <a:tint val="18039"/>
                  <a:invGamma/>
                </a:srgbClr>
              </a:gs>
            </a:gsLst>
            <a:lin ang="5400000" scaled="1"/>
          </a:gradFill>
          <a:ln w="9525">
            <a:noFill/>
            <a:round/>
          </a:ln>
        </p:spPr>
        <p:txBody>
          <a:bodyPr/>
          <a:lstStyle/>
          <a:p>
            <a:endParaRPr lang="de-DE">
              <a:solidFill>
                <a:srgbClr val="000000"/>
              </a:solidFill>
              <a:ea typeface="+mn-ea"/>
            </a:endParaRPr>
          </a:p>
        </p:txBody>
      </p:sp>
      <p:sp>
        <p:nvSpPr>
          <p:cNvPr id="1048591" name="Text Box 44" descr="© INSCALE GmbH, 26.05.2010 http://www.presentationload.com/"/>
          <p:cNvSpPr txBox="1">
            <a:spLocks noChangeArrowheads="1"/>
          </p:cNvSpPr>
          <p:nvPr/>
        </p:nvSpPr>
        <p:spPr bwMode="gray">
          <a:xfrm>
            <a:off x="573088" y="1133723"/>
            <a:ext cx="3944937" cy="366713"/>
          </a:xfrm>
          <a:prstGeom prst="rect">
            <a:avLst/>
          </a:prstGeom>
          <a:noFill/>
          <a:ln w="9525">
            <a:noFill/>
            <a:miter lim="800000"/>
          </a:ln>
          <a:effectLst/>
        </p:spPr>
        <p:txBody>
          <a:bodyPr anchor="ctr"/>
          <a:lstStyle/>
          <a:p>
            <a:pPr algn="ctr">
              <a:spcBef>
                <a:spcPct val="50000"/>
              </a:spcBef>
            </a:pPr>
            <a:endParaRPr lang="de-DE" b="1" dirty="0">
              <a:solidFill>
                <a:srgbClr val="FFFFFF"/>
              </a:solidFill>
              <a:latin typeface="+mn-ea"/>
              <a:ea typeface="+mn-ea"/>
            </a:endParaRPr>
          </a:p>
        </p:txBody>
      </p:sp>
      <p:sp>
        <p:nvSpPr>
          <p:cNvPr id="1048592" name="Text Box 48" descr="© INSCALE GmbH, 26.05.2010 http://www.presentationload.com/"/>
          <p:cNvSpPr txBox="1">
            <a:spLocks noChangeArrowheads="1"/>
          </p:cNvSpPr>
          <p:nvPr/>
        </p:nvSpPr>
        <p:spPr bwMode="gray">
          <a:xfrm>
            <a:off x="4613275" y="1052736"/>
            <a:ext cx="3938588" cy="366712"/>
          </a:xfrm>
          <a:prstGeom prst="rect">
            <a:avLst/>
          </a:prstGeom>
          <a:noFill/>
          <a:ln w="9525">
            <a:noFill/>
            <a:miter lim="800000"/>
          </a:ln>
          <a:effectLst/>
        </p:spPr>
        <p:txBody>
          <a:bodyPr anchor="ctr"/>
          <a:lstStyle/>
          <a:p>
            <a:pPr algn="ctr">
              <a:spcBef>
                <a:spcPct val="50000"/>
              </a:spcBef>
            </a:pPr>
            <a:endParaRPr lang="de-DE" sz="1600" dirty="0">
              <a:solidFill>
                <a:srgbClr val="000000"/>
              </a:solidFill>
              <a:ea typeface="+mn-ea"/>
            </a:endParaRPr>
          </a:p>
        </p:txBody>
      </p:sp>
      <p:sp>
        <p:nvSpPr>
          <p:cNvPr id="1048593" name="Rectangle 49" descr="© INSCALE GmbH, 26.05.2010 http://www.presentationload.com/"/>
          <p:cNvSpPr>
            <a:spLocks noChangeArrowheads="1"/>
          </p:cNvSpPr>
          <p:nvPr/>
        </p:nvSpPr>
        <p:spPr bwMode="gray">
          <a:xfrm>
            <a:off x="708160" y="1844824"/>
            <a:ext cx="8208912" cy="4522254"/>
          </a:xfrm>
          <a:prstGeom prst="rect">
            <a:avLst/>
          </a:prstGeom>
          <a:gradFill rotWithShape="1">
            <a:gsLst>
              <a:gs pos="0">
                <a:srgbClr val="FFFFFF"/>
              </a:gs>
              <a:gs pos="100000">
                <a:srgbClr val="DDDDDD"/>
              </a:gs>
            </a:gsLst>
            <a:lin ang="5400000" scaled="1"/>
          </a:gradFill>
          <a:ln w="12700" algn="ctr">
            <a:solidFill>
              <a:srgbClr val="C0C0C0"/>
            </a:solidFill>
            <a:miter lim="800000"/>
          </a:ln>
          <a:effectLst>
            <a:outerShdw blurRad="127000" dist="38100" dir="2700000" algn="tl" rotWithShape="0">
              <a:prstClr val="black">
                <a:alpha val="40000"/>
              </a:prstClr>
            </a:outerShdw>
          </a:effectLst>
        </p:spPr>
        <p:txBody>
          <a:bodyPr lIns="288000" tIns="0" rIns="0" bIns="0" anchor="ctr"/>
          <a:lstStyle/>
          <a:p>
            <a:pPr defTabSz="802005" eaLnBrk="0" hangingPunct="0">
              <a:lnSpc>
                <a:spcPct val="150000"/>
              </a:lnSpc>
            </a:pPr>
            <a:endParaRPr lang="zh-CN" altLang="en-US" b="1" dirty="0">
              <a:solidFill>
                <a:srgbClr val="262626"/>
              </a:solidFill>
              <a:latin typeface="微软雅黑" panose="020B0503020204020204" pitchFamily="34" charset="-122"/>
              <a:ea typeface="微软雅黑" panose="020B0503020204020204" pitchFamily="34" charset="-122"/>
            </a:endParaRPr>
          </a:p>
        </p:txBody>
      </p:sp>
      <p:sp>
        <p:nvSpPr>
          <p:cNvPr id="1048594" name="标题 1"/>
          <p:cNvSpPr>
            <a:spLocks noGrp="1"/>
          </p:cNvSpPr>
          <p:nvPr>
            <p:ph type="title"/>
          </p:nvPr>
        </p:nvSpPr>
        <p:spPr>
          <a:xfrm>
            <a:off x="668410" y="1071786"/>
            <a:ext cx="3816424" cy="641350"/>
          </a:xfrm>
        </p:spPr>
        <p:txBody>
          <a:bodyPr rtlCol="0">
            <a:noAutofit/>
          </a:bodyPr>
          <a:lstStyle/>
          <a:p>
            <a:pPr algn="l" fontAlgn="auto">
              <a:spcAft>
                <a:spcPts val="0"/>
              </a:spcAft>
            </a:pPr>
            <a:r>
              <a:rPr lang="zh-CN" altLang="en-US" sz="2000" b="1" dirty="0">
                <a:solidFill>
                  <a:schemeClr val="tx1">
                    <a:lumMod val="85000"/>
                    <a:lumOff val="15000"/>
                  </a:schemeClr>
                </a:solidFill>
              </a:rPr>
              <a:t>     </a:t>
            </a:r>
            <a:endParaRPr lang="zh-CN" altLang="en-US" sz="2000" b="1" dirty="0">
              <a:solidFill>
                <a:schemeClr val="bg1"/>
              </a:solidFill>
            </a:endParaRPr>
          </a:p>
        </p:txBody>
      </p:sp>
      <p:sp>
        <p:nvSpPr>
          <p:cNvPr id="1048595" name="标题 1"/>
          <p:cNvSpPr txBox="1"/>
          <p:nvPr/>
        </p:nvSpPr>
        <p:spPr bwMode="auto">
          <a:xfrm>
            <a:off x="107504" y="267370"/>
            <a:ext cx="3816424" cy="641350"/>
          </a:xfrm>
          <a:prstGeom prst="rect">
            <a:avLst/>
          </a:prstGeom>
          <a:noFill/>
          <a:ln>
            <a:noFill/>
          </a:ln>
        </p:spPr>
        <p:txBody>
          <a:bodyPr vert="horz" wrap="square" lIns="91440" tIns="45720" rIns="91440" bIns="45720" numCol="1" rtlCol="0" anchor="ctr" anchorCtr="0" compatLnSpc="1">
            <a:no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2pPr>
            <a:lvl3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3pPr>
            <a:lvl4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4pPr>
            <a:lvl5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9pPr>
          </a:lstStyle>
          <a:p>
            <a:pPr algn="l" fontAlgn="auto">
              <a:spcAft>
                <a:spcPts val="0"/>
              </a:spcAft>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一、关于“跑”的概述</a:t>
            </a:r>
          </a:p>
        </p:txBody>
      </p:sp>
      <p:pic>
        <p:nvPicPr>
          <p:cNvPr id="12" name="Picture 54" descr="D:\群体工作\体育俱乐部大联盟\2014年体育俱乐部新VI设计\体育联盟形象设计JPG\透明图\吉祥物.png"/>
          <p:cNvPicPr preferRelativeResize="0">
            <a:picLocks noChangeArrowheads="1"/>
          </p:cNvPicPr>
          <p:nvPr/>
        </p:nvPicPr>
        <p:blipFill rotWithShape="1">
          <a:blip r:embed="rId2" cstate="print"/>
          <a:srcRect l="-1" r="10576"/>
          <a:stretch>
            <a:fillRect/>
          </a:stretch>
        </p:blipFill>
        <p:spPr bwMode="auto">
          <a:xfrm>
            <a:off x="7091958" y="4785146"/>
            <a:ext cx="1728192" cy="2388792"/>
          </a:xfrm>
          <a:prstGeom prst="rect">
            <a:avLst/>
          </a:prstGeom>
          <a:ln>
            <a:noFill/>
          </a:ln>
          <a:effectLst>
            <a:outerShdw blurRad="292100" dist="139700" dir="2700000" algn="tl" rotWithShape="0">
              <a:srgbClr val="333333">
                <a:alpha val="65000"/>
              </a:srgbClr>
            </a:outerShdw>
          </a:effectLst>
        </p:spPr>
      </p:pic>
      <p:sp>
        <p:nvSpPr>
          <p:cNvPr id="2" name="TextBox 1"/>
          <p:cNvSpPr txBox="1"/>
          <p:nvPr/>
        </p:nvSpPr>
        <p:spPr>
          <a:xfrm>
            <a:off x="1043608" y="2204864"/>
            <a:ext cx="6912446" cy="1154162"/>
          </a:xfrm>
          <a:prstGeom prst="rect">
            <a:avLst/>
          </a:prstGeom>
          <a:noFill/>
        </p:spPr>
        <p:txBody>
          <a:bodyPr wrap="square" rtlCol="0">
            <a:spAutoFit/>
          </a:bodyPr>
          <a:lstStyle/>
          <a:p>
            <a:pPr>
              <a:lnSpc>
                <a:spcPct val="150000"/>
              </a:lnSpc>
            </a:pPr>
            <a:r>
              <a:rPr lang="zh-CN" altLang="en-US" sz="2800" b="1" dirty="0">
                <a:latin typeface="微软雅黑" pitchFamily="34" charset="-122"/>
                <a:ea typeface="微软雅黑" pitchFamily="34" charset="-122"/>
              </a:rPr>
              <a:t>跑</a:t>
            </a:r>
            <a:r>
              <a:rPr lang="zh-CN" altLang="en-US" dirty="0">
                <a:latin typeface="微软雅黑" pitchFamily="34" charset="-122"/>
                <a:ea typeface="微软雅黑" pitchFamily="34" charset="-122"/>
              </a:rPr>
              <a:t>：是指人体运用下肢交替蹬地引起位移变化的一种跑步方式。根据跑的距离长短，可分为短跑、中长跑、长跑三类。</a:t>
            </a:r>
          </a:p>
        </p:txBody>
      </p:sp>
      <p:sp>
        <p:nvSpPr>
          <p:cNvPr id="3" name="TextBox 2"/>
          <p:cNvSpPr txBox="1"/>
          <p:nvPr/>
        </p:nvSpPr>
        <p:spPr>
          <a:xfrm>
            <a:off x="963791" y="3573016"/>
            <a:ext cx="6912446" cy="1646605"/>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学校广泛开展的主要是短跑和中长跑</a:t>
            </a:r>
            <a:endParaRPr lang="en-US" altLang="zh-CN" sz="2000" b="1" dirty="0">
              <a:latin typeface="微软雅黑" pitchFamily="34" charset="-122"/>
              <a:ea typeface="微软雅黑" pitchFamily="34" charset="-122"/>
            </a:endParaRPr>
          </a:p>
          <a:p>
            <a:pPr>
              <a:lnSpc>
                <a:spcPct val="150000"/>
              </a:lnSpc>
            </a:pPr>
            <a:r>
              <a:rPr lang="en-US" altLang="zh-CN" dirty="0">
                <a:latin typeface="微软雅黑" pitchFamily="34" charset="-122"/>
                <a:ea typeface="微软雅黑" pitchFamily="34" charset="-122"/>
              </a:rPr>
              <a:t> </a:t>
            </a:r>
          </a:p>
          <a:p>
            <a:pPr>
              <a:lnSpc>
                <a:spcPct val="150000"/>
              </a:lnSpc>
            </a:pPr>
            <a:r>
              <a:rPr lang="zh-CN" altLang="en-US" dirty="0">
                <a:latin typeface="微软雅黑" pitchFamily="34" charset="-122"/>
                <a:ea typeface="微软雅黑" pitchFamily="34" charset="-122"/>
              </a:rPr>
              <a:t>短跑：</a:t>
            </a:r>
            <a:r>
              <a:rPr lang="en-US" altLang="zh-CN" dirty="0">
                <a:latin typeface="微软雅黑" pitchFamily="34" charset="-122"/>
                <a:ea typeface="微软雅黑" pitchFamily="34" charset="-122"/>
              </a:rPr>
              <a:t>50</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100</a:t>
            </a:r>
            <a:r>
              <a:rPr lang="zh-CN" altLang="en-US" dirty="0">
                <a:latin typeface="微软雅黑" pitchFamily="34" charset="-122"/>
                <a:ea typeface="微软雅黑" pitchFamily="34" charset="-122"/>
              </a:rPr>
              <a:t>等</a:t>
            </a:r>
            <a:endParaRPr lang="en-US" altLang="zh-CN" dirty="0">
              <a:latin typeface="微软雅黑" pitchFamily="34" charset="-122"/>
              <a:ea typeface="微软雅黑" pitchFamily="34" charset="-122"/>
            </a:endParaRPr>
          </a:p>
          <a:p>
            <a:pPr>
              <a:lnSpc>
                <a:spcPct val="150000"/>
              </a:lnSpc>
            </a:pPr>
            <a:r>
              <a:rPr lang="zh-CN" altLang="en-US" dirty="0">
                <a:latin typeface="微软雅黑" pitchFamily="34" charset="-122"/>
                <a:ea typeface="微软雅黑" pitchFamily="34" charset="-122"/>
              </a:rPr>
              <a:t>中长跑：</a:t>
            </a:r>
            <a:r>
              <a:rPr lang="en-US" altLang="zh-CN" dirty="0">
                <a:latin typeface="微软雅黑" pitchFamily="34" charset="-122"/>
                <a:ea typeface="微软雅黑" pitchFamily="34" charset="-122"/>
              </a:rPr>
              <a:t>800</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1000</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12</a:t>
            </a:r>
            <a:r>
              <a:rPr lang="zh-CN" altLang="en-US" dirty="0">
                <a:latin typeface="微软雅黑" pitchFamily="34" charset="-122"/>
                <a:ea typeface="微软雅黑" pitchFamily="34" charset="-122"/>
              </a:rPr>
              <a:t>分钟跑等</a:t>
            </a:r>
            <a:endParaRPr lang="en-US" altLang="zh-CN" dirty="0">
              <a:latin typeface="微软雅黑" pitchFamily="34" charset="-122"/>
              <a:ea typeface="微软雅黑" pitchFamily="34" charset="-122"/>
            </a:endParaRPr>
          </a:p>
        </p:txBody>
      </p:sp>
      <p:sp>
        <p:nvSpPr>
          <p:cNvPr id="4" name="椭圆 3"/>
          <p:cNvSpPr/>
          <p:nvPr/>
        </p:nvSpPr>
        <p:spPr>
          <a:xfrm>
            <a:off x="4932040" y="4785146"/>
            <a:ext cx="2448272" cy="1452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itchFamily="34" charset="-122"/>
                <a:ea typeface="微软雅黑" pitchFamily="34" charset="-122"/>
              </a:rPr>
              <a:t>HDU:50</a:t>
            </a:r>
            <a:r>
              <a:rPr lang="zh-CN" altLang="en-US" dirty="0">
                <a:latin typeface="微软雅黑" pitchFamily="34" charset="-122"/>
                <a:ea typeface="微软雅黑" pitchFamily="34" charset="-122"/>
              </a:rPr>
              <a:t>米</a:t>
            </a:r>
            <a:endParaRPr lang="en-US" altLang="zh-CN" dirty="0">
              <a:latin typeface="微软雅黑" pitchFamily="34" charset="-122"/>
              <a:ea typeface="微软雅黑" pitchFamily="34" charset="-122"/>
            </a:endParaRPr>
          </a:p>
          <a:p>
            <a:pPr algn="ctr"/>
            <a:r>
              <a:rPr lang="en-US" altLang="zh-CN" dirty="0">
                <a:latin typeface="微软雅黑" pitchFamily="34" charset="-122"/>
                <a:ea typeface="微软雅黑" pitchFamily="34" charset="-122"/>
              </a:rPr>
              <a:t>800</a:t>
            </a:r>
            <a:r>
              <a:rPr lang="zh-CN" altLang="en-US" dirty="0">
                <a:latin typeface="微软雅黑" pitchFamily="34" charset="-122"/>
                <a:ea typeface="微软雅黑" pitchFamily="34" charset="-122"/>
              </a:rPr>
              <a:t>米（女生）</a:t>
            </a:r>
            <a:r>
              <a:rPr lang="en-US" altLang="zh-CN" dirty="0">
                <a:latin typeface="微软雅黑" pitchFamily="34" charset="-122"/>
                <a:ea typeface="微软雅黑" pitchFamily="34" charset="-122"/>
              </a:rPr>
              <a:t>1000</a:t>
            </a:r>
            <a:r>
              <a:rPr lang="zh-CN" altLang="en-US" dirty="0">
                <a:latin typeface="微软雅黑" pitchFamily="34" charset="-122"/>
                <a:ea typeface="微软雅黑" pitchFamily="34" charset="-122"/>
              </a:rPr>
              <a:t>米（男生）</a:t>
            </a:r>
            <a:endParaRPr lang="en-US" altLang="zh-CN" dirty="0">
              <a:latin typeface="微软雅黑" pitchFamily="34" charset="-122"/>
              <a:ea typeface="微软雅黑" pitchFamily="34" charset="-122"/>
            </a:endParaRPr>
          </a:p>
          <a:p>
            <a:pPr algn="ctr"/>
            <a:r>
              <a:rPr lang="zh-CN" altLang="en-US" dirty="0">
                <a:latin typeface="微软雅黑" pitchFamily="34" charset="-122"/>
                <a:ea typeface="微软雅黑" pitchFamily="34" charset="-122"/>
              </a:rPr>
              <a:t>阳光长跑</a:t>
            </a:r>
          </a:p>
        </p:txBody>
      </p:sp>
    </p:spTree>
    <p:extLst>
      <p:ext uri="{BB962C8B-B14F-4D97-AF65-F5344CB8AC3E}">
        <p14:creationId xmlns:p14="http://schemas.microsoft.com/office/powerpoint/2010/main" val="2476555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048593"/>
                                        </p:tgtEl>
                                        <p:attrNameLst>
                                          <p:attrName>style.visibility</p:attrName>
                                        </p:attrNameLst>
                                      </p:cBhvr>
                                      <p:to>
                                        <p:strVal val="visible"/>
                                      </p:to>
                                    </p:set>
                                    <p:animEffect transition="in" filter="box(in)">
                                      <p:cBhvr>
                                        <p:cTn id="7" dur="500"/>
                                        <p:tgtEl>
                                          <p:spTgt spid="1048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3"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37812"/>
            <a:ext cx="9107488" cy="460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6641307" y="728570"/>
            <a:ext cx="2484437" cy="46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灯片编号占位符 2"/>
          <p:cNvSpPr>
            <a:spLocks noGrp="1"/>
          </p:cNvSpPr>
          <p:nvPr>
            <p:ph type="sldNum" sz="quarter" idx="12"/>
          </p:nvPr>
        </p:nvSpPr>
        <p:spPr/>
        <p:txBody>
          <a:bodyPr/>
          <a:lstStyle/>
          <a:p>
            <a:pPr>
              <a:defRPr/>
            </a:pPr>
            <a:fld id="{4F6CCB3B-DBA4-46A5-87BD-090220E38CC8}" type="slidenum">
              <a:rPr lang="zh-CN" altLang="en-US" smtClean="0"/>
              <a:pPr>
                <a:defRPr/>
              </a:pPr>
              <a:t>5</a:t>
            </a:fld>
            <a:endParaRPr lang="zh-CN" altLang="en-US" dirty="0"/>
          </a:p>
        </p:txBody>
      </p:sp>
      <p:pic>
        <p:nvPicPr>
          <p:cNvPr id="2355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9"/>
          <a:stretch/>
        </p:blipFill>
        <p:spPr bwMode="auto">
          <a:xfrm>
            <a:off x="-11876" y="6309320"/>
            <a:ext cx="9180512" cy="55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标题 1"/>
          <p:cNvSpPr txBox="1">
            <a:spLocks/>
          </p:cNvSpPr>
          <p:nvPr/>
        </p:nvSpPr>
        <p:spPr bwMode="auto">
          <a:xfrm>
            <a:off x="273616" y="231236"/>
            <a:ext cx="3816424" cy="49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微软雅黑" pitchFamily="34" charset="-122"/>
              </a:defRPr>
            </a:lvl2pPr>
            <a:lvl3pPr algn="ctr" rtl="0" fontAlgn="base">
              <a:spcBef>
                <a:spcPct val="0"/>
              </a:spcBef>
              <a:spcAft>
                <a:spcPct val="0"/>
              </a:spcAft>
              <a:defRPr sz="4400">
                <a:solidFill>
                  <a:schemeClr val="tx1"/>
                </a:solidFill>
                <a:latin typeface="Calibri" pitchFamily="34" charset="0"/>
                <a:ea typeface="微软雅黑" pitchFamily="34" charset="-122"/>
              </a:defRPr>
            </a:lvl3pPr>
            <a:lvl4pPr algn="ctr" rtl="0" fontAlgn="base">
              <a:spcBef>
                <a:spcPct val="0"/>
              </a:spcBef>
              <a:spcAft>
                <a:spcPct val="0"/>
              </a:spcAft>
              <a:defRPr sz="4400">
                <a:solidFill>
                  <a:schemeClr val="tx1"/>
                </a:solidFill>
                <a:latin typeface="Calibri" pitchFamily="34" charset="0"/>
                <a:ea typeface="微软雅黑" pitchFamily="34" charset="-122"/>
              </a:defRPr>
            </a:lvl4pPr>
            <a:lvl5pPr algn="ctr" rtl="0" fontAlgn="base">
              <a:spcBef>
                <a:spcPct val="0"/>
              </a:spcBef>
              <a:spcAft>
                <a:spcPct val="0"/>
              </a:spcAft>
              <a:defRPr sz="4400">
                <a:solidFill>
                  <a:schemeClr val="tx1"/>
                </a:solidFill>
                <a:latin typeface="Calibri" pitchFamily="34" charset="0"/>
                <a:ea typeface="微软雅黑" pitchFamily="34" charset="-122"/>
              </a:defRPr>
            </a:lvl5pPr>
            <a:lvl6pPr marL="457200" algn="ctr" rtl="0" fontAlgn="base">
              <a:spcBef>
                <a:spcPct val="0"/>
              </a:spcBef>
              <a:spcAft>
                <a:spcPct val="0"/>
              </a:spcAft>
              <a:defRPr sz="4400">
                <a:solidFill>
                  <a:schemeClr val="tx1"/>
                </a:solidFill>
                <a:latin typeface="Calibri" pitchFamily="34" charset="0"/>
                <a:ea typeface="微软雅黑" pitchFamily="34" charset="-122"/>
              </a:defRPr>
            </a:lvl6pPr>
            <a:lvl7pPr marL="914400" algn="ctr" rtl="0" fontAlgn="base">
              <a:spcBef>
                <a:spcPct val="0"/>
              </a:spcBef>
              <a:spcAft>
                <a:spcPct val="0"/>
              </a:spcAft>
              <a:defRPr sz="4400">
                <a:solidFill>
                  <a:schemeClr val="tx1"/>
                </a:solidFill>
                <a:latin typeface="Calibri" pitchFamily="34" charset="0"/>
                <a:ea typeface="微软雅黑" pitchFamily="34" charset="-122"/>
              </a:defRPr>
            </a:lvl7pPr>
            <a:lvl8pPr marL="1371600" algn="ctr" rtl="0" fontAlgn="base">
              <a:spcBef>
                <a:spcPct val="0"/>
              </a:spcBef>
              <a:spcAft>
                <a:spcPct val="0"/>
              </a:spcAft>
              <a:defRPr sz="4400">
                <a:solidFill>
                  <a:schemeClr val="tx1"/>
                </a:solidFill>
                <a:latin typeface="Calibri" pitchFamily="34" charset="0"/>
                <a:ea typeface="微软雅黑" pitchFamily="34" charset="-122"/>
              </a:defRPr>
            </a:lvl8pPr>
            <a:lvl9pPr marL="1828800" algn="ctr" rtl="0" fontAlgn="base">
              <a:spcBef>
                <a:spcPct val="0"/>
              </a:spcBef>
              <a:spcAft>
                <a:spcPct val="0"/>
              </a:spcAft>
              <a:defRPr sz="4400">
                <a:solidFill>
                  <a:schemeClr val="tx1"/>
                </a:solidFill>
                <a:latin typeface="Calibri" pitchFamily="34" charset="0"/>
                <a:ea typeface="微软雅黑" pitchFamily="34" charset="-122"/>
              </a:defRPr>
            </a:lvl9pPr>
          </a:lstStyle>
          <a:p>
            <a:pPr algn="l" fontAlgn="auto">
              <a:spcAft>
                <a:spcPts val="0"/>
              </a:spcAft>
              <a:defRPr/>
            </a:pPr>
            <a:r>
              <a:rPr kumimoji="1" lang="zh-CN" altLang="en-US" sz="2000" b="1" dirty="0">
                <a:latin typeface="微软雅黑"/>
                <a:ea typeface="微软雅黑"/>
              </a:rPr>
              <a:t>国家学生体质健康标准</a:t>
            </a:r>
            <a:endParaRPr kumimoji="1" lang="ko-KR" altLang="en-US" sz="2000" b="1" dirty="0">
              <a:latin typeface="微软雅黑"/>
              <a:ea typeface="微软雅黑"/>
            </a:endParaRPr>
          </a:p>
        </p:txBody>
      </p:sp>
      <p:pic>
        <p:nvPicPr>
          <p:cNvPr id="17" name="Picture 54" descr="D:\群体工作\体育俱乐部大联盟\2014年体育俱乐部新VI设计\体育联盟形象设计JPG\透明图\吉祥物.png"/>
          <p:cNvPicPr preferRelativeResize="0">
            <a:picLocks noChangeArrowheads="1"/>
          </p:cNvPicPr>
          <p:nvPr/>
        </p:nvPicPr>
        <p:blipFill rotWithShape="1">
          <a:blip r:embed="rId4" cstate="print"/>
          <a:srcRect l="-1" r="10576"/>
          <a:stretch/>
        </p:blipFill>
        <p:spPr bwMode="auto">
          <a:xfrm>
            <a:off x="7636994" y="4211550"/>
            <a:ext cx="1728192" cy="2388792"/>
          </a:xfrm>
          <a:prstGeom prst="rect">
            <a:avLst/>
          </a:prstGeom>
          <a:ln>
            <a:noFill/>
          </a:ln>
          <a:effectLst>
            <a:outerShdw blurRad="292100" dist="139700" dir="2700000" algn="tl" rotWithShape="0">
              <a:srgbClr val="333333">
                <a:alpha val="65000"/>
              </a:srgbClr>
            </a:outerShdw>
          </a:effectLst>
        </p:spPr>
      </p:pic>
      <p:graphicFrame>
        <p:nvGraphicFramePr>
          <p:cNvPr id="6" name="对象 5"/>
          <p:cNvGraphicFramePr>
            <a:graphicFrameLocks noGrp="1" noChangeAspect="1"/>
          </p:cNvGraphicFramePr>
          <p:nvPr>
            <p:extLst>
              <p:ext uri="{D42A27DB-BD31-4B8C-83A1-F6EECF244321}">
                <p14:modId xmlns:p14="http://schemas.microsoft.com/office/powerpoint/2010/main" val="2463308959"/>
              </p:ext>
            </p:extLst>
          </p:nvPr>
        </p:nvGraphicFramePr>
        <p:xfrm>
          <a:off x="1763688" y="876756"/>
          <a:ext cx="5003800" cy="5984875"/>
        </p:xfrm>
        <a:graphic>
          <a:graphicData uri="http://schemas.openxmlformats.org/presentationml/2006/ole">
            <mc:AlternateContent xmlns:mc="http://schemas.openxmlformats.org/markup-compatibility/2006">
              <mc:Choice xmlns:v="urn:schemas-microsoft-com:vml" Requires="v">
                <p:oleObj name="文档" r:id="rId5" imgW="4619440" imgH="5530505" progId="Word.Document.12">
                  <p:embed/>
                </p:oleObj>
              </mc:Choice>
              <mc:Fallback>
                <p:oleObj name="文档" r:id="rId5" imgW="4619440" imgH="5530505" progId="Word.Document.12">
                  <p:embed/>
                  <p:pic>
                    <p:nvPicPr>
                      <p:cNvPr id="0" name="内容占位符 4"/>
                      <p:cNvPicPr>
                        <a:picLocks noGrp="1" noChangeAspect="1" noChangeArrowheads="1"/>
                      </p:cNvPicPr>
                      <p:nvPr/>
                    </p:nvPicPr>
                    <p:blipFill>
                      <a:blip r:embed="rId6"/>
                      <a:srcRect/>
                      <a:stretch>
                        <a:fillRect/>
                      </a:stretch>
                    </p:blipFill>
                    <p:spPr bwMode="auto">
                      <a:xfrm>
                        <a:off x="1763688" y="876756"/>
                        <a:ext cx="5003800" cy="5984875"/>
                      </a:xfrm>
                      <a:prstGeom prst="rect">
                        <a:avLst/>
                      </a:prstGeom>
                      <a:noFill/>
                      <a:ln>
                        <a:noFill/>
                      </a:ln>
                    </p:spPr>
                  </p:pic>
                </p:oleObj>
              </mc:Fallback>
            </mc:AlternateContent>
          </a:graphicData>
        </a:graphic>
      </p:graphicFrame>
    </p:spTree>
    <p:custDataLst>
      <p:tags r:id="rId1"/>
    </p:custDataLst>
    <p:extLst>
      <p:ext uri="{BB962C8B-B14F-4D97-AF65-F5344CB8AC3E}">
        <p14:creationId xmlns:p14="http://schemas.microsoft.com/office/powerpoint/2010/main" val="1294850185"/>
      </p:ext>
    </p:extLst>
  </p:cSld>
  <p:clrMapOvr>
    <a:masterClrMapping/>
  </p:clrMapOvr>
  <p:transition advTm="138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862682"/>
            <a:ext cx="9107488" cy="460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6659563" y="862682"/>
            <a:ext cx="2484437" cy="46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灯片编号占位符 2"/>
          <p:cNvSpPr>
            <a:spLocks noGrp="1"/>
          </p:cNvSpPr>
          <p:nvPr>
            <p:ph type="sldNum" sz="quarter" idx="12"/>
          </p:nvPr>
        </p:nvSpPr>
        <p:spPr/>
        <p:txBody>
          <a:bodyPr/>
          <a:lstStyle/>
          <a:p>
            <a:pPr>
              <a:defRPr/>
            </a:pPr>
            <a:fld id="{4F6CCB3B-DBA4-46A5-87BD-090220E38CC8}" type="slidenum">
              <a:rPr lang="zh-CN" altLang="en-US" smtClean="0"/>
              <a:pPr>
                <a:defRPr/>
              </a:pPr>
              <a:t>6</a:t>
            </a:fld>
            <a:endParaRPr lang="zh-CN" altLang="en-US" dirty="0"/>
          </a:p>
        </p:txBody>
      </p:sp>
      <p:pic>
        <p:nvPicPr>
          <p:cNvPr id="2355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9"/>
          <a:stretch/>
        </p:blipFill>
        <p:spPr bwMode="auto">
          <a:xfrm>
            <a:off x="-11876" y="6309320"/>
            <a:ext cx="9180512" cy="55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标题 1"/>
          <p:cNvSpPr txBox="1">
            <a:spLocks/>
          </p:cNvSpPr>
          <p:nvPr/>
        </p:nvSpPr>
        <p:spPr bwMode="auto">
          <a:xfrm>
            <a:off x="273616" y="231236"/>
            <a:ext cx="3816424" cy="49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微软雅黑" pitchFamily="34" charset="-122"/>
              </a:defRPr>
            </a:lvl2pPr>
            <a:lvl3pPr algn="ctr" rtl="0" fontAlgn="base">
              <a:spcBef>
                <a:spcPct val="0"/>
              </a:spcBef>
              <a:spcAft>
                <a:spcPct val="0"/>
              </a:spcAft>
              <a:defRPr sz="4400">
                <a:solidFill>
                  <a:schemeClr val="tx1"/>
                </a:solidFill>
                <a:latin typeface="Calibri" pitchFamily="34" charset="0"/>
                <a:ea typeface="微软雅黑" pitchFamily="34" charset="-122"/>
              </a:defRPr>
            </a:lvl3pPr>
            <a:lvl4pPr algn="ctr" rtl="0" fontAlgn="base">
              <a:spcBef>
                <a:spcPct val="0"/>
              </a:spcBef>
              <a:spcAft>
                <a:spcPct val="0"/>
              </a:spcAft>
              <a:defRPr sz="4400">
                <a:solidFill>
                  <a:schemeClr val="tx1"/>
                </a:solidFill>
                <a:latin typeface="Calibri" pitchFamily="34" charset="0"/>
                <a:ea typeface="微软雅黑" pitchFamily="34" charset="-122"/>
              </a:defRPr>
            </a:lvl4pPr>
            <a:lvl5pPr algn="ctr" rtl="0" fontAlgn="base">
              <a:spcBef>
                <a:spcPct val="0"/>
              </a:spcBef>
              <a:spcAft>
                <a:spcPct val="0"/>
              </a:spcAft>
              <a:defRPr sz="4400">
                <a:solidFill>
                  <a:schemeClr val="tx1"/>
                </a:solidFill>
                <a:latin typeface="Calibri" pitchFamily="34" charset="0"/>
                <a:ea typeface="微软雅黑" pitchFamily="34" charset="-122"/>
              </a:defRPr>
            </a:lvl5pPr>
            <a:lvl6pPr marL="457200" algn="ctr" rtl="0" fontAlgn="base">
              <a:spcBef>
                <a:spcPct val="0"/>
              </a:spcBef>
              <a:spcAft>
                <a:spcPct val="0"/>
              </a:spcAft>
              <a:defRPr sz="4400">
                <a:solidFill>
                  <a:schemeClr val="tx1"/>
                </a:solidFill>
                <a:latin typeface="Calibri" pitchFamily="34" charset="0"/>
                <a:ea typeface="微软雅黑" pitchFamily="34" charset="-122"/>
              </a:defRPr>
            </a:lvl6pPr>
            <a:lvl7pPr marL="914400" algn="ctr" rtl="0" fontAlgn="base">
              <a:spcBef>
                <a:spcPct val="0"/>
              </a:spcBef>
              <a:spcAft>
                <a:spcPct val="0"/>
              </a:spcAft>
              <a:defRPr sz="4400">
                <a:solidFill>
                  <a:schemeClr val="tx1"/>
                </a:solidFill>
                <a:latin typeface="Calibri" pitchFamily="34" charset="0"/>
                <a:ea typeface="微软雅黑" pitchFamily="34" charset="-122"/>
              </a:defRPr>
            </a:lvl7pPr>
            <a:lvl8pPr marL="1371600" algn="ctr" rtl="0" fontAlgn="base">
              <a:spcBef>
                <a:spcPct val="0"/>
              </a:spcBef>
              <a:spcAft>
                <a:spcPct val="0"/>
              </a:spcAft>
              <a:defRPr sz="4400">
                <a:solidFill>
                  <a:schemeClr val="tx1"/>
                </a:solidFill>
                <a:latin typeface="Calibri" pitchFamily="34" charset="0"/>
                <a:ea typeface="微软雅黑" pitchFamily="34" charset="-122"/>
              </a:defRPr>
            </a:lvl8pPr>
            <a:lvl9pPr marL="1828800" algn="ctr" rtl="0" fontAlgn="base">
              <a:spcBef>
                <a:spcPct val="0"/>
              </a:spcBef>
              <a:spcAft>
                <a:spcPct val="0"/>
              </a:spcAft>
              <a:defRPr sz="4400">
                <a:solidFill>
                  <a:schemeClr val="tx1"/>
                </a:solidFill>
                <a:latin typeface="Calibri" pitchFamily="34" charset="0"/>
                <a:ea typeface="微软雅黑" pitchFamily="34" charset="-122"/>
              </a:defRPr>
            </a:lvl9pPr>
          </a:lstStyle>
          <a:p>
            <a:pPr algn="l" fontAlgn="auto">
              <a:spcAft>
                <a:spcPts val="0"/>
              </a:spcAft>
              <a:defRPr/>
            </a:pPr>
            <a:r>
              <a:rPr kumimoji="1" lang="zh-CN" altLang="en-US" sz="2000" b="1" dirty="0">
                <a:latin typeface="微软雅黑"/>
                <a:ea typeface="微软雅黑"/>
              </a:rPr>
              <a:t>国家学生体质健康标准</a:t>
            </a:r>
            <a:endParaRPr kumimoji="1" lang="ko-KR" altLang="en-US" sz="2000" b="1" dirty="0">
              <a:latin typeface="微软雅黑"/>
              <a:ea typeface="微软雅黑"/>
            </a:endParaRPr>
          </a:p>
        </p:txBody>
      </p:sp>
      <p:pic>
        <p:nvPicPr>
          <p:cNvPr id="17" name="Picture 54" descr="D:\群体工作\体育俱乐部大联盟\2014年体育俱乐部新VI设计\体育联盟形象设计JPG\透明图\吉祥物.png"/>
          <p:cNvPicPr preferRelativeResize="0">
            <a:picLocks noChangeArrowheads="1"/>
          </p:cNvPicPr>
          <p:nvPr/>
        </p:nvPicPr>
        <p:blipFill rotWithShape="1">
          <a:blip r:embed="rId4" cstate="print"/>
          <a:srcRect l="-1" r="10576"/>
          <a:stretch/>
        </p:blipFill>
        <p:spPr bwMode="auto">
          <a:xfrm>
            <a:off x="7379296" y="4243638"/>
            <a:ext cx="1728192" cy="2388792"/>
          </a:xfrm>
          <a:prstGeom prst="rect">
            <a:avLst/>
          </a:prstGeom>
          <a:ln>
            <a:noFill/>
          </a:ln>
          <a:effectLst>
            <a:outerShdw blurRad="292100" dist="139700" dir="2700000" algn="tl" rotWithShape="0">
              <a:srgbClr val="333333">
                <a:alpha val="65000"/>
              </a:srgbClr>
            </a:outerShdw>
          </a:effectLst>
        </p:spPr>
      </p:pic>
      <p:graphicFrame>
        <p:nvGraphicFramePr>
          <p:cNvPr id="2" name="对象 1"/>
          <p:cNvGraphicFramePr>
            <a:graphicFrameLocks noGrp="1" noChangeAspect="1"/>
          </p:cNvGraphicFramePr>
          <p:nvPr>
            <p:extLst>
              <p:ext uri="{D42A27DB-BD31-4B8C-83A1-F6EECF244321}">
                <p14:modId xmlns:p14="http://schemas.microsoft.com/office/powerpoint/2010/main" val="3626289950"/>
              </p:ext>
            </p:extLst>
          </p:nvPr>
        </p:nvGraphicFramePr>
        <p:xfrm>
          <a:off x="899592" y="1124744"/>
          <a:ext cx="4677205" cy="4752528"/>
        </p:xfrm>
        <a:graphic>
          <a:graphicData uri="http://schemas.openxmlformats.org/presentationml/2006/ole">
            <mc:AlternateContent xmlns:mc="http://schemas.openxmlformats.org/markup-compatibility/2006">
              <mc:Choice xmlns:v="urn:schemas-microsoft-com:vml" Requires="v">
                <p:oleObj name="文档" r:id="rId5" imgW="5207191" imgH="5240335" progId="Word.Document.12">
                  <p:embed/>
                </p:oleObj>
              </mc:Choice>
              <mc:Fallback>
                <p:oleObj name="文档" r:id="rId5" imgW="5207191" imgH="5240335" progId="Word.Document.12">
                  <p:embed/>
                  <p:pic>
                    <p:nvPicPr>
                      <p:cNvPr id="0" name="内容占位符 4"/>
                      <p:cNvPicPr>
                        <a:picLocks noGrp="1" noChangeAspect="1" noChangeArrowheads="1"/>
                      </p:cNvPicPr>
                      <p:nvPr/>
                    </p:nvPicPr>
                    <p:blipFill>
                      <a:blip r:embed="rId6"/>
                      <a:srcRect/>
                      <a:stretch>
                        <a:fillRect/>
                      </a:stretch>
                    </p:blipFill>
                    <p:spPr bwMode="auto">
                      <a:xfrm>
                        <a:off x="899592" y="1124744"/>
                        <a:ext cx="4677205" cy="4752528"/>
                      </a:xfrm>
                      <a:prstGeom prst="rect">
                        <a:avLst/>
                      </a:prstGeom>
                      <a:noFill/>
                      <a:ln>
                        <a:noFill/>
                      </a:ln>
                    </p:spPr>
                  </p:pic>
                </p:oleObj>
              </mc:Fallback>
            </mc:AlternateContent>
          </a:graphicData>
        </a:graphic>
      </p:graphicFrame>
      <p:sp>
        <p:nvSpPr>
          <p:cNvPr id="10" name="TextBox 9"/>
          <p:cNvSpPr txBox="1"/>
          <p:nvPr/>
        </p:nvSpPr>
        <p:spPr>
          <a:xfrm>
            <a:off x="5724128" y="1900954"/>
            <a:ext cx="2776962" cy="2308324"/>
          </a:xfrm>
          <a:prstGeom prst="rect">
            <a:avLst/>
          </a:prstGeom>
          <a:noFill/>
        </p:spPr>
        <p:txBody>
          <a:bodyPr wrap="square" rtlCol="0">
            <a:spAutoFit/>
          </a:bodyPr>
          <a:lstStyle/>
          <a:p>
            <a:pPr>
              <a:lnSpc>
                <a:spcPct val="150000"/>
              </a:lnSpc>
            </a:pPr>
            <a:r>
              <a:rPr lang="zh-CN" altLang="en-US" sz="1600" dirty="0">
                <a:latin typeface="微软雅黑" pitchFamily="34" charset="-122"/>
                <a:ea typeface="微软雅黑" pitchFamily="34" charset="-122"/>
              </a:rPr>
              <a:t>附加分：</a:t>
            </a:r>
            <a:endParaRPr lang="en-US" altLang="zh-CN" sz="1600" dirty="0">
              <a:latin typeface="微软雅黑" pitchFamily="34" charset="-122"/>
              <a:ea typeface="微软雅黑" pitchFamily="34" charset="-122"/>
            </a:endParaRPr>
          </a:p>
          <a:p>
            <a:pPr>
              <a:lnSpc>
                <a:spcPct val="150000"/>
              </a:lnSpc>
            </a:pPr>
            <a:endParaRPr lang="en-US" altLang="zh-CN" sz="1600" dirty="0">
              <a:latin typeface="微软雅黑" pitchFamily="34" charset="-122"/>
              <a:ea typeface="微软雅黑" pitchFamily="34" charset="-122"/>
            </a:endParaRPr>
          </a:p>
          <a:p>
            <a:pPr>
              <a:lnSpc>
                <a:spcPct val="150000"/>
              </a:lnSpc>
            </a:pPr>
            <a:r>
              <a:rPr lang="zh-CN" altLang="en-US" sz="1600" dirty="0">
                <a:latin typeface="微软雅黑" pitchFamily="34" charset="-122"/>
                <a:ea typeface="微软雅黑" pitchFamily="34" charset="-122"/>
              </a:rPr>
              <a:t>注</a:t>
            </a:r>
            <a:r>
              <a:rPr lang="en-US" sz="1600" dirty="0">
                <a:latin typeface="微软雅黑" pitchFamily="34" charset="-122"/>
                <a:ea typeface="微软雅黑" pitchFamily="34" charset="-122"/>
              </a:rPr>
              <a:t>: 1000</a:t>
            </a:r>
            <a:r>
              <a:rPr lang="zh-CN" altLang="en-US" sz="1600" dirty="0">
                <a:latin typeface="微软雅黑" pitchFamily="34" charset="-122"/>
                <a:ea typeface="微软雅黑" pitchFamily="34" charset="-122"/>
              </a:rPr>
              <a:t>米跑、</a:t>
            </a:r>
            <a:r>
              <a:rPr lang="en-US" sz="1600" dirty="0">
                <a:latin typeface="微软雅黑" pitchFamily="34" charset="-122"/>
                <a:ea typeface="微软雅黑" pitchFamily="34" charset="-122"/>
              </a:rPr>
              <a:t>800</a:t>
            </a:r>
            <a:r>
              <a:rPr lang="zh-CN" altLang="en-US" sz="1600" dirty="0">
                <a:latin typeface="微软雅黑" pitchFamily="34" charset="-122"/>
                <a:ea typeface="微软雅黑" pitchFamily="34" charset="-122"/>
              </a:rPr>
              <a:t>米跑均为低优指标，学生成绩低于单项评分</a:t>
            </a:r>
            <a:r>
              <a:rPr lang="en-US" sz="1600" dirty="0">
                <a:latin typeface="微软雅黑" pitchFamily="34" charset="-122"/>
                <a:ea typeface="微软雅黑" pitchFamily="34" charset="-122"/>
              </a:rPr>
              <a:t>100</a:t>
            </a:r>
            <a:r>
              <a:rPr lang="zh-CN" altLang="en-US" sz="1600" dirty="0">
                <a:latin typeface="微软雅黑" pitchFamily="34" charset="-122"/>
                <a:ea typeface="微软雅黑" pitchFamily="34" charset="-122"/>
              </a:rPr>
              <a:t>分后，以减少的秒数所对应的分数进行加分</a:t>
            </a:r>
          </a:p>
        </p:txBody>
      </p:sp>
    </p:spTree>
    <p:custDataLst>
      <p:tags r:id="rId1"/>
    </p:custDataLst>
    <p:extLst>
      <p:ext uri="{BB962C8B-B14F-4D97-AF65-F5344CB8AC3E}">
        <p14:creationId xmlns:p14="http://schemas.microsoft.com/office/powerpoint/2010/main" val="1721834465"/>
      </p:ext>
    </p:extLst>
  </p:cSld>
  <p:clrMapOvr>
    <a:masterClrMapping/>
  </p:clrMapOvr>
  <p:transition advTm="138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矩形 3"/>
          <p:cNvSpPr/>
          <p:nvPr/>
        </p:nvSpPr>
        <p:spPr>
          <a:xfrm>
            <a:off x="0" y="862682"/>
            <a:ext cx="9107488" cy="7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a:p>
        </p:txBody>
      </p:sp>
      <p:sp>
        <p:nvSpPr>
          <p:cNvPr id="1048587" name="矩形 4"/>
          <p:cNvSpPr/>
          <p:nvPr/>
        </p:nvSpPr>
        <p:spPr>
          <a:xfrm>
            <a:off x="6659563" y="862682"/>
            <a:ext cx="2484437" cy="46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a:p>
        </p:txBody>
      </p:sp>
      <p:sp>
        <p:nvSpPr>
          <p:cNvPr id="1048588" name="Freeform 40" descr="© INSCALE GmbH, 26.05.2010 http://www.presentationload.com/"/>
          <p:cNvSpPr/>
          <p:nvPr/>
        </p:nvSpPr>
        <p:spPr bwMode="gray">
          <a:xfrm>
            <a:off x="4325035" y="1062261"/>
            <a:ext cx="4471987" cy="506412"/>
          </a:xfrm>
          <a:custGeom>
            <a:avLst/>
            <a:gdLst/>
            <a:ahLst/>
            <a:cxnLst>
              <a:cxn ang="0">
                <a:pos x="1384" y="114"/>
              </a:cxn>
              <a:cxn ang="0">
                <a:pos x="1362" y="114"/>
              </a:cxn>
              <a:cxn ang="0">
                <a:pos x="1339" y="91"/>
              </a:cxn>
              <a:cxn ang="0">
                <a:pos x="1339" y="23"/>
              </a:cxn>
              <a:cxn ang="0">
                <a:pos x="1316" y="0"/>
              </a:cxn>
              <a:cxn ang="0">
                <a:pos x="91" y="0"/>
              </a:cxn>
              <a:cxn ang="0">
                <a:pos x="69" y="23"/>
              </a:cxn>
              <a:cxn ang="0">
                <a:pos x="69" y="91"/>
              </a:cxn>
              <a:cxn ang="0">
                <a:pos x="46"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2" y="114"/>
                  <a:pt x="1362" y="114"/>
                  <a:pt x="1362" y="114"/>
                </a:cubicBezTo>
                <a:cubicBezTo>
                  <a:pt x="1349" y="114"/>
                  <a:pt x="1339" y="104"/>
                  <a:pt x="1339" y="91"/>
                </a:cubicBezTo>
                <a:cubicBezTo>
                  <a:pt x="1339" y="23"/>
                  <a:pt x="1339" y="23"/>
                  <a:pt x="1339" y="23"/>
                </a:cubicBezTo>
                <a:cubicBezTo>
                  <a:pt x="1339" y="11"/>
                  <a:pt x="1329" y="0"/>
                  <a:pt x="1316" y="0"/>
                </a:cubicBezTo>
                <a:cubicBezTo>
                  <a:pt x="91" y="0"/>
                  <a:pt x="91" y="0"/>
                  <a:pt x="91" y="0"/>
                </a:cubicBezTo>
                <a:cubicBezTo>
                  <a:pt x="79" y="0"/>
                  <a:pt x="69" y="11"/>
                  <a:pt x="69" y="23"/>
                </a:cubicBezTo>
                <a:cubicBezTo>
                  <a:pt x="69" y="91"/>
                  <a:pt x="69" y="91"/>
                  <a:pt x="69" y="91"/>
                </a:cubicBezTo>
                <a:cubicBezTo>
                  <a:pt x="69" y="104"/>
                  <a:pt x="58" y="114"/>
                  <a:pt x="46" y="114"/>
                </a:cubicBezTo>
                <a:cubicBezTo>
                  <a:pt x="23" y="114"/>
                  <a:pt x="23" y="114"/>
                  <a:pt x="23" y="114"/>
                </a:cubicBezTo>
                <a:cubicBezTo>
                  <a:pt x="11" y="114"/>
                  <a:pt x="0" y="124"/>
                  <a:pt x="0" y="137"/>
                </a:cubicBezTo>
                <a:cubicBezTo>
                  <a:pt x="0" y="159"/>
                  <a:pt x="0" y="159"/>
                  <a:pt x="0" y="159"/>
                </a:cubicBezTo>
                <a:cubicBezTo>
                  <a:pt x="1407" y="159"/>
                  <a:pt x="1407" y="159"/>
                  <a:pt x="1407" y="159"/>
                </a:cubicBezTo>
                <a:cubicBezTo>
                  <a:pt x="1407" y="137"/>
                  <a:pt x="1407" y="137"/>
                  <a:pt x="1407" y="137"/>
                </a:cubicBezTo>
                <a:cubicBezTo>
                  <a:pt x="1407" y="124"/>
                  <a:pt x="1397" y="114"/>
                  <a:pt x="1384" y="114"/>
                </a:cubicBezTo>
                <a:close/>
              </a:path>
            </a:pathLst>
          </a:custGeom>
          <a:gradFill rotWithShape="1">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048589" name="Freeform 39" descr="© INSCALE GmbH, 26.05.2010 http://www.presentationload.com/"/>
          <p:cNvSpPr/>
          <p:nvPr/>
        </p:nvSpPr>
        <p:spPr bwMode="gray">
          <a:xfrm>
            <a:off x="340628" y="1062261"/>
            <a:ext cx="4471988" cy="506412"/>
          </a:xfrm>
          <a:custGeom>
            <a:avLst/>
            <a:gdLst/>
            <a:ahLst/>
            <a:cxnLst>
              <a:cxn ang="0">
                <a:pos x="1384" y="114"/>
              </a:cxn>
              <a:cxn ang="0">
                <a:pos x="1361" y="114"/>
              </a:cxn>
              <a:cxn ang="0">
                <a:pos x="1339" y="91"/>
              </a:cxn>
              <a:cxn ang="0">
                <a:pos x="1339" y="23"/>
              </a:cxn>
              <a:cxn ang="0">
                <a:pos x="1316" y="0"/>
              </a:cxn>
              <a:cxn ang="0">
                <a:pos x="91" y="0"/>
              </a:cxn>
              <a:cxn ang="0">
                <a:pos x="68" y="23"/>
              </a:cxn>
              <a:cxn ang="0">
                <a:pos x="68" y="91"/>
              </a:cxn>
              <a:cxn ang="0">
                <a:pos x="45"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1" y="114"/>
                  <a:pt x="1361" y="114"/>
                  <a:pt x="1361" y="114"/>
                </a:cubicBezTo>
                <a:cubicBezTo>
                  <a:pt x="1349" y="114"/>
                  <a:pt x="1339" y="104"/>
                  <a:pt x="1339" y="91"/>
                </a:cubicBezTo>
                <a:cubicBezTo>
                  <a:pt x="1339" y="23"/>
                  <a:pt x="1339" y="23"/>
                  <a:pt x="1339" y="23"/>
                </a:cubicBezTo>
                <a:cubicBezTo>
                  <a:pt x="1339" y="11"/>
                  <a:pt x="1328" y="0"/>
                  <a:pt x="1316" y="0"/>
                </a:cubicBezTo>
                <a:cubicBezTo>
                  <a:pt x="91" y="0"/>
                  <a:pt x="91" y="0"/>
                  <a:pt x="91" y="0"/>
                </a:cubicBezTo>
                <a:cubicBezTo>
                  <a:pt x="78" y="0"/>
                  <a:pt x="68" y="11"/>
                  <a:pt x="68" y="23"/>
                </a:cubicBezTo>
                <a:cubicBezTo>
                  <a:pt x="68" y="91"/>
                  <a:pt x="68" y="91"/>
                  <a:pt x="68" y="91"/>
                </a:cubicBezTo>
                <a:cubicBezTo>
                  <a:pt x="68" y="104"/>
                  <a:pt x="58" y="114"/>
                  <a:pt x="45" y="114"/>
                </a:cubicBezTo>
                <a:cubicBezTo>
                  <a:pt x="23" y="114"/>
                  <a:pt x="23" y="114"/>
                  <a:pt x="23" y="114"/>
                </a:cubicBezTo>
                <a:cubicBezTo>
                  <a:pt x="10" y="114"/>
                  <a:pt x="0" y="124"/>
                  <a:pt x="0" y="137"/>
                </a:cubicBezTo>
                <a:cubicBezTo>
                  <a:pt x="0" y="159"/>
                  <a:pt x="0" y="159"/>
                  <a:pt x="0" y="159"/>
                </a:cubicBezTo>
                <a:cubicBezTo>
                  <a:pt x="1407" y="159"/>
                  <a:pt x="1407" y="159"/>
                  <a:pt x="1407" y="159"/>
                </a:cubicBezTo>
                <a:cubicBezTo>
                  <a:pt x="1407" y="137"/>
                  <a:pt x="1407" y="137"/>
                  <a:pt x="1407" y="137"/>
                </a:cubicBezTo>
                <a:cubicBezTo>
                  <a:pt x="1407" y="124"/>
                  <a:pt x="1396" y="114"/>
                  <a:pt x="1384" y="114"/>
                </a:cubicBezTo>
                <a:close/>
              </a:path>
            </a:pathLst>
          </a:custGeom>
          <a:gradFill rotWithShape="1">
            <a:gsLst>
              <a:gs pos="0">
                <a:srgbClr val="126AA0">
                  <a:gamma/>
                  <a:tint val="60784"/>
                  <a:invGamma/>
                </a:srgbClr>
              </a:gs>
              <a:gs pos="64000">
                <a:srgbClr val="126AA0"/>
              </a:gs>
            </a:gsLst>
            <a:lin ang="5400000" scaled="1"/>
          </a:gradFill>
          <a:ln w="12700" cmpd="sng">
            <a:noFill/>
            <a:rou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048590" name="AutoShape 42" descr="© INSCALE GmbH, 26.05.2010 http://www.presentationload.com/"/>
          <p:cNvSpPr>
            <a:spLocks noChangeArrowheads="1"/>
          </p:cNvSpPr>
          <p:nvPr/>
        </p:nvSpPr>
        <p:spPr bwMode="gray">
          <a:xfrm>
            <a:off x="323850" y="1419447"/>
            <a:ext cx="8496300" cy="5105897"/>
          </a:xfrm>
          <a:prstGeom prst="roundRect">
            <a:avLst>
              <a:gd name="adj" fmla="val 1838"/>
            </a:avLst>
          </a:prstGeom>
          <a:gradFill rotWithShape="1">
            <a:gsLst>
              <a:gs pos="0">
                <a:srgbClr val="126AA0"/>
              </a:gs>
              <a:gs pos="100000">
                <a:srgbClr val="126AA0">
                  <a:gamma/>
                  <a:tint val="18039"/>
                  <a:invGamma/>
                </a:srgbClr>
              </a:gs>
            </a:gsLst>
            <a:lin ang="5400000" scaled="1"/>
          </a:gradFill>
          <a:ln w="9525">
            <a:noFill/>
            <a:round/>
          </a:ln>
        </p:spPr>
        <p:txBody>
          <a:bodyPr/>
          <a:lstStyle/>
          <a:p>
            <a:endParaRPr lang="de-DE">
              <a:solidFill>
                <a:srgbClr val="000000"/>
              </a:solidFill>
              <a:ea typeface="+mn-ea"/>
            </a:endParaRPr>
          </a:p>
        </p:txBody>
      </p:sp>
      <p:sp>
        <p:nvSpPr>
          <p:cNvPr id="1048591" name="Text Box 44" descr="© INSCALE GmbH, 26.05.2010 http://www.presentationload.com/"/>
          <p:cNvSpPr txBox="1">
            <a:spLocks noChangeArrowheads="1"/>
          </p:cNvSpPr>
          <p:nvPr/>
        </p:nvSpPr>
        <p:spPr bwMode="gray">
          <a:xfrm>
            <a:off x="573088" y="1133723"/>
            <a:ext cx="3944937" cy="366713"/>
          </a:xfrm>
          <a:prstGeom prst="rect">
            <a:avLst/>
          </a:prstGeom>
          <a:noFill/>
          <a:ln w="9525">
            <a:noFill/>
            <a:miter lim="800000"/>
          </a:ln>
          <a:effectLst/>
        </p:spPr>
        <p:txBody>
          <a:bodyPr anchor="ctr"/>
          <a:lstStyle/>
          <a:p>
            <a:pPr algn="ctr">
              <a:spcBef>
                <a:spcPct val="50000"/>
              </a:spcBef>
            </a:pPr>
            <a:endParaRPr lang="de-DE" b="1" dirty="0">
              <a:solidFill>
                <a:srgbClr val="FFFFFF"/>
              </a:solidFill>
              <a:latin typeface="+mn-ea"/>
              <a:ea typeface="+mn-ea"/>
            </a:endParaRPr>
          </a:p>
        </p:txBody>
      </p:sp>
      <p:sp>
        <p:nvSpPr>
          <p:cNvPr id="1048592" name="Text Box 48" descr="© INSCALE GmbH, 26.05.2010 http://www.presentationload.com/"/>
          <p:cNvSpPr txBox="1">
            <a:spLocks noChangeArrowheads="1"/>
          </p:cNvSpPr>
          <p:nvPr/>
        </p:nvSpPr>
        <p:spPr bwMode="gray">
          <a:xfrm>
            <a:off x="4613275" y="1052736"/>
            <a:ext cx="3938588" cy="366712"/>
          </a:xfrm>
          <a:prstGeom prst="rect">
            <a:avLst/>
          </a:prstGeom>
          <a:noFill/>
          <a:ln w="9525">
            <a:noFill/>
            <a:miter lim="800000"/>
          </a:ln>
          <a:effectLst/>
        </p:spPr>
        <p:txBody>
          <a:bodyPr anchor="ctr"/>
          <a:lstStyle/>
          <a:p>
            <a:pPr algn="ctr">
              <a:spcBef>
                <a:spcPct val="50000"/>
              </a:spcBef>
            </a:pPr>
            <a:endParaRPr lang="de-DE" sz="1600" dirty="0">
              <a:solidFill>
                <a:srgbClr val="000000"/>
              </a:solidFill>
              <a:ea typeface="+mn-ea"/>
            </a:endParaRPr>
          </a:p>
        </p:txBody>
      </p:sp>
      <p:sp>
        <p:nvSpPr>
          <p:cNvPr id="1048593" name="Rectangle 49" descr="© INSCALE GmbH, 26.05.2010 http://www.presentationload.com/"/>
          <p:cNvSpPr>
            <a:spLocks noChangeArrowheads="1"/>
          </p:cNvSpPr>
          <p:nvPr/>
        </p:nvSpPr>
        <p:spPr bwMode="gray">
          <a:xfrm>
            <a:off x="708160" y="1844824"/>
            <a:ext cx="8208912" cy="4522254"/>
          </a:xfrm>
          <a:prstGeom prst="rect">
            <a:avLst/>
          </a:prstGeom>
          <a:gradFill rotWithShape="1">
            <a:gsLst>
              <a:gs pos="0">
                <a:srgbClr val="FFFFFF"/>
              </a:gs>
              <a:gs pos="100000">
                <a:srgbClr val="DDDDDD"/>
              </a:gs>
            </a:gsLst>
            <a:lin ang="5400000" scaled="1"/>
          </a:gradFill>
          <a:ln w="12700" algn="ctr">
            <a:solidFill>
              <a:srgbClr val="C0C0C0"/>
            </a:solidFill>
            <a:miter lim="800000"/>
          </a:ln>
          <a:effectLst>
            <a:outerShdw blurRad="127000" dist="38100" dir="2700000" algn="tl" rotWithShape="0">
              <a:prstClr val="black">
                <a:alpha val="40000"/>
              </a:prstClr>
            </a:outerShdw>
          </a:effectLst>
        </p:spPr>
        <p:txBody>
          <a:bodyPr lIns="288000" tIns="0" rIns="0" bIns="0" anchor="ctr"/>
          <a:lstStyle/>
          <a:p>
            <a:pPr defTabSz="802005" eaLnBrk="0" hangingPunct="0">
              <a:lnSpc>
                <a:spcPct val="150000"/>
              </a:lnSpc>
            </a:pPr>
            <a:endParaRPr lang="zh-CN" altLang="en-US" b="1" dirty="0">
              <a:solidFill>
                <a:srgbClr val="262626"/>
              </a:solidFill>
              <a:latin typeface="微软雅黑" panose="020B0503020204020204" pitchFamily="34" charset="-122"/>
              <a:ea typeface="微软雅黑" panose="020B0503020204020204" pitchFamily="34" charset="-122"/>
            </a:endParaRPr>
          </a:p>
        </p:txBody>
      </p:sp>
      <p:sp>
        <p:nvSpPr>
          <p:cNvPr id="1048594" name="标题 1"/>
          <p:cNvSpPr>
            <a:spLocks noGrp="1"/>
          </p:cNvSpPr>
          <p:nvPr>
            <p:ph type="title"/>
          </p:nvPr>
        </p:nvSpPr>
        <p:spPr>
          <a:xfrm>
            <a:off x="668410" y="1071786"/>
            <a:ext cx="3816424" cy="641350"/>
          </a:xfrm>
        </p:spPr>
        <p:txBody>
          <a:bodyPr rtlCol="0">
            <a:noAutofit/>
          </a:bodyPr>
          <a:lstStyle/>
          <a:p>
            <a:pPr algn="l" fontAlgn="auto">
              <a:spcAft>
                <a:spcPts val="0"/>
              </a:spcAft>
            </a:pPr>
            <a:r>
              <a:rPr lang="zh-CN" altLang="en-US" sz="2000" b="1" dirty="0">
                <a:solidFill>
                  <a:schemeClr val="tx1">
                    <a:lumMod val="85000"/>
                    <a:lumOff val="15000"/>
                  </a:schemeClr>
                </a:solidFill>
              </a:rPr>
              <a:t>     </a:t>
            </a:r>
            <a:endParaRPr lang="zh-CN" altLang="en-US" sz="2000" b="1" dirty="0">
              <a:solidFill>
                <a:schemeClr val="bg1"/>
              </a:solidFill>
            </a:endParaRPr>
          </a:p>
        </p:txBody>
      </p:sp>
      <p:sp>
        <p:nvSpPr>
          <p:cNvPr id="1048595" name="标题 1"/>
          <p:cNvSpPr txBox="1"/>
          <p:nvPr/>
        </p:nvSpPr>
        <p:spPr bwMode="auto">
          <a:xfrm>
            <a:off x="107504" y="267370"/>
            <a:ext cx="3816424" cy="641350"/>
          </a:xfrm>
          <a:prstGeom prst="rect">
            <a:avLst/>
          </a:prstGeom>
          <a:noFill/>
          <a:ln>
            <a:noFill/>
          </a:ln>
        </p:spPr>
        <p:txBody>
          <a:bodyPr vert="horz" wrap="square" lIns="91440" tIns="45720" rIns="91440" bIns="45720" numCol="1" rtlCol="0" anchor="ctr" anchorCtr="0" compatLnSpc="1">
            <a:no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2pPr>
            <a:lvl3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3pPr>
            <a:lvl4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4pPr>
            <a:lvl5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9pPr>
          </a:lstStyle>
          <a:p>
            <a:pPr algn="l" fontAlgn="auto">
              <a:spcAft>
                <a:spcPts val="0"/>
              </a:spcAft>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一、关于“跑”的概述</a:t>
            </a:r>
          </a:p>
        </p:txBody>
      </p:sp>
      <p:pic>
        <p:nvPicPr>
          <p:cNvPr id="12" name="Picture 54" descr="D:\群体工作\体育俱乐部大联盟\2014年体育俱乐部新VI设计\体育联盟形象设计JPG\透明图\吉祥物.png"/>
          <p:cNvPicPr preferRelativeResize="0">
            <a:picLocks noChangeArrowheads="1"/>
          </p:cNvPicPr>
          <p:nvPr/>
        </p:nvPicPr>
        <p:blipFill rotWithShape="1">
          <a:blip r:embed="rId2" cstate="print"/>
          <a:srcRect l="-1" r="10576"/>
          <a:stretch>
            <a:fillRect/>
          </a:stretch>
        </p:blipFill>
        <p:spPr bwMode="auto">
          <a:xfrm>
            <a:off x="7302698" y="4484048"/>
            <a:ext cx="1728192" cy="2388792"/>
          </a:xfrm>
          <a:prstGeom prst="rect">
            <a:avLst/>
          </a:prstGeom>
          <a:ln>
            <a:noFill/>
          </a:ln>
          <a:effectLst>
            <a:outerShdw blurRad="292100" dist="139700" dir="2700000" algn="tl" rotWithShape="0">
              <a:srgbClr val="333333">
                <a:alpha val="65000"/>
              </a:srgbClr>
            </a:outerShdw>
          </a:effectLst>
        </p:spPr>
      </p:pic>
      <p:sp>
        <p:nvSpPr>
          <p:cNvPr id="2" name="TextBox 1"/>
          <p:cNvSpPr txBox="1"/>
          <p:nvPr/>
        </p:nvSpPr>
        <p:spPr>
          <a:xfrm>
            <a:off x="1043608" y="2204864"/>
            <a:ext cx="6912446" cy="3139321"/>
          </a:xfrm>
          <a:prstGeom prst="rect">
            <a:avLst/>
          </a:prstGeom>
          <a:noFill/>
        </p:spPr>
        <p:txBody>
          <a:bodyPr wrap="square" rtlCol="0">
            <a:spAutoFit/>
          </a:bodyPr>
          <a:lstStyle/>
          <a:p>
            <a:pPr>
              <a:lnSpc>
                <a:spcPct val="150000"/>
              </a:lnSpc>
            </a:pPr>
            <a:r>
              <a:rPr lang="zh-CN" altLang="en-US" b="1" dirty="0">
                <a:latin typeface="微软雅黑" pitchFamily="34" charset="-122"/>
                <a:ea typeface="微软雅黑" pitchFamily="34" charset="-122"/>
              </a:rPr>
              <a:t>短跑</a:t>
            </a:r>
            <a:r>
              <a:rPr lang="zh-CN" altLang="en-US" dirty="0">
                <a:latin typeface="微软雅黑" pitchFamily="34" charset="-122"/>
                <a:ea typeface="微软雅黑" pitchFamily="34" charset="-122"/>
              </a:rPr>
              <a:t>：主要反映的是人体的速度素质。</a:t>
            </a:r>
            <a:endParaRPr lang="en-US" altLang="zh-CN" dirty="0">
              <a:latin typeface="微软雅黑" pitchFamily="34" charset="-122"/>
              <a:ea typeface="微软雅黑" pitchFamily="34" charset="-122"/>
            </a:endParaRPr>
          </a:p>
          <a:p>
            <a:pPr>
              <a:lnSpc>
                <a:spcPct val="150000"/>
              </a:lnSpc>
            </a:pP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速度素质是指：人体快速运动的能力，反映着机体运动的加速度和最大速度的能力。</a:t>
            </a:r>
            <a:endParaRPr lang="en-US" altLang="zh-CN" dirty="0">
              <a:latin typeface="微软雅黑" pitchFamily="34" charset="-122"/>
              <a:ea typeface="微软雅黑" pitchFamily="34" charset="-122"/>
            </a:endParaRPr>
          </a:p>
          <a:p>
            <a:r>
              <a:rPr lang="zh-CN" altLang="en-US" dirty="0"/>
              <a:t>       </a:t>
            </a:r>
            <a:endParaRPr lang="en-US" altLang="zh-CN" dirty="0"/>
          </a:p>
          <a:p>
            <a:endParaRPr lang="en-US" altLang="zh-CN" dirty="0"/>
          </a:p>
          <a:p>
            <a:pPr>
              <a:lnSpc>
                <a:spcPct val="150000"/>
              </a:lnSpc>
            </a:pPr>
            <a:r>
              <a:rPr lang="zh-CN" altLang="en-US" b="1" dirty="0">
                <a:latin typeface="微软雅黑" pitchFamily="34" charset="-122"/>
                <a:ea typeface="微软雅黑" pitchFamily="34" charset="-122"/>
              </a:rPr>
              <a:t>中长跑</a:t>
            </a:r>
            <a:r>
              <a:rPr lang="zh-CN" altLang="en-US" dirty="0">
                <a:latin typeface="微软雅黑" pitchFamily="34" charset="-122"/>
                <a:ea typeface="微软雅黑" pitchFamily="34" charset="-122"/>
              </a:rPr>
              <a:t>：主要反映的是人体的耐力素质。</a:t>
            </a:r>
            <a:endParaRPr lang="en-US" altLang="zh-CN" dirty="0">
              <a:latin typeface="微软雅黑" pitchFamily="34" charset="-122"/>
              <a:ea typeface="微软雅黑" pitchFamily="34" charset="-122"/>
            </a:endParaRPr>
          </a:p>
          <a:p>
            <a:pPr>
              <a:lnSpc>
                <a:spcPct val="150000"/>
              </a:lnSpc>
            </a:pP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耐力素质是指：有机体在较长的时间内，保持特定强度负荷或动作质量的能力</a:t>
            </a:r>
          </a:p>
        </p:txBody>
      </p:sp>
      <p:sp>
        <p:nvSpPr>
          <p:cNvPr id="5" name="爆炸形 1 4"/>
          <p:cNvSpPr/>
          <p:nvPr/>
        </p:nvSpPr>
        <p:spPr>
          <a:xfrm>
            <a:off x="5436096" y="1747664"/>
            <a:ext cx="1655862" cy="1033264"/>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微软雅黑" pitchFamily="34" charset="-122"/>
                <a:ea typeface="微软雅黑" pitchFamily="34" charset="-122"/>
              </a:rPr>
              <a:t>快</a:t>
            </a:r>
          </a:p>
        </p:txBody>
      </p:sp>
      <p:sp>
        <p:nvSpPr>
          <p:cNvPr id="17" name="爆炸形 1 16"/>
          <p:cNvSpPr/>
          <p:nvPr/>
        </p:nvSpPr>
        <p:spPr>
          <a:xfrm>
            <a:off x="4677828" y="4780126"/>
            <a:ext cx="1672668" cy="1313169"/>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微软雅黑" pitchFamily="34" charset="-122"/>
                <a:ea typeface="微软雅黑" pitchFamily="34" charset="-122"/>
              </a:rPr>
              <a:t>久</a:t>
            </a:r>
          </a:p>
        </p:txBody>
      </p:sp>
    </p:spTree>
    <p:extLst>
      <p:ext uri="{BB962C8B-B14F-4D97-AF65-F5344CB8AC3E}">
        <p14:creationId xmlns:p14="http://schemas.microsoft.com/office/powerpoint/2010/main" val="3256658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048593"/>
                                        </p:tgtEl>
                                        <p:attrNameLst>
                                          <p:attrName>style.visibility</p:attrName>
                                        </p:attrNameLst>
                                      </p:cBhvr>
                                      <p:to>
                                        <p:strVal val="visible"/>
                                      </p:to>
                                    </p:set>
                                    <p:animEffect transition="in" filter="box(in)">
                                      <p:cBhvr>
                                        <p:cTn id="7" dur="500"/>
                                        <p:tgtEl>
                                          <p:spTgt spid="1048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3"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矩形 3"/>
          <p:cNvSpPr/>
          <p:nvPr/>
        </p:nvSpPr>
        <p:spPr>
          <a:xfrm>
            <a:off x="0" y="862682"/>
            <a:ext cx="9107488" cy="7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a:p>
        </p:txBody>
      </p:sp>
      <p:sp>
        <p:nvSpPr>
          <p:cNvPr id="1048587" name="矩形 4"/>
          <p:cNvSpPr/>
          <p:nvPr/>
        </p:nvSpPr>
        <p:spPr>
          <a:xfrm>
            <a:off x="6659563" y="862682"/>
            <a:ext cx="2484437" cy="46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a:p>
        </p:txBody>
      </p:sp>
      <p:sp>
        <p:nvSpPr>
          <p:cNvPr id="1048588" name="Freeform 40" descr="© INSCALE GmbH, 26.05.2010 http://www.presentationload.com/"/>
          <p:cNvSpPr/>
          <p:nvPr/>
        </p:nvSpPr>
        <p:spPr bwMode="gray">
          <a:xfrm>
            <a:off x="4325035" y="1062261"/>
            <a:ext cx="4471987" cy="506412"/>
          </a:xfrm>
          <a:custGeom>
            <a:avLst/>
            <a:gdLst/>
            <a:ahLst/>
            <a:cxnLst>
              <a:cxn ang="0">
                <a:pos x="1384" y="114"/>
              </a:cxn>
              <a:cxn ang="0">
                <a:pos x="1362" y="114"/>
              </a:cxn>
              <a:cxn ang="0">
                <a:pos x="1339" y="91"/>
              </a:cxn>
              <a:cxn ang="0">
                <a:pos x="1339" y="23"/>
              </a:cxn>
              <a:cxn ang="0">
                <a:pos x="1316" y="0"/>
              </a:cxn>
              <a:cxn ang="0">
                <a:pos x="91" y="0"/>
              </a:cxn>
              <a:cxn ang="0">
                <a:pos x="69" y="23"/>
              </a:cxn>
              <a:cxn ang="0">
                <a:pos x="69" y="91"/>
              </a:cxn>
              <a:cxn ang="0">
                <a:pos x="46"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2" y="114"/>
                  <a:pt x="1362" y="114"/>
                  <a:pt x="1362" y="114"/>
                </a:cubicBezTo>
                <a:cubicBezTo>
                  <a:pt x="1349" y="114"/>
                  <a:pt x="1339" y="104"/>
                  <a:pt x="1339" y="91"/>
                </a:cubicBezTo>
                <a:cubicBezTo>
                  <a:pt x="1339" y="23"/>
                  <a:pt x="1339" y="23"/>
                  <a:pt x="1339" y="23"/>
                </a:cubicBezTo>
                <a:cubicBezTo>
                  <a:pt x="1339" y="11"/>
                  <a:pt x="1329" y="0"/>
                  <a:pt x="1316" y="0"/>
                </a:cubicBezTo>
                <a:cubicBezTo>
                  <a:pt x="91" y="0"/>
                  <a:pt x="91" y="0"/>
                  <a:pt x="91" y="0"/>
                </a:cubicBezTo>
                <a:cubicBezTo>
                  <a:pt x="79" y="0"/>
                  <a:pt x="69" y="11"/>
                  <a:pt x="69" y="23"/>
                </a:cubicBezTo>
                <a:cubicBezTo>
                  <a:pt x="69" y="91"/>
                  <a:pt x="69" y="91"/>
                  <a:pt x="69" y="91"/>
                </a:cubicBezTo>
                <a:cubicBezTo>
                  <a:pt x="69" y="104"/>
                  <a:pt x="58" y="114"/>
                  <a:pt x="46" y="114"/>
                </a:cubicBezTo>
                <a:cubicBezTo>
                  <a:pt x="23" y="114"/>
                  <a:pt x="23" y="114"/>
                  <a:pt x="23" y="114"/>
                </a:cubicBezTo>
                <a:cubicBezTo>
                  <a:pt x="11" y="114"/>
                  <a:pt x="0" y="124"/>
                  <a:pt x="0" y="137"/>
                </a:cubicBezTo>
                <a:cubicBezTo>
                  <a:pt x="0" y="159"/>
                  <a:pt x="0" y="159"/>
                  <a:pt x="0" y="159"/>
                </a:cubicBezTo>
                <a:cubicBezTo>
                  <a:pt x="1407" y="159"/>
                  <a:pt x="1407" y="159"/>
                  <a:pt x="1407" y="159"/>
                </a:cubicBezTo>
                <a:cubicBezTo>
                  <a:pt x="1407" y="137"/>
                  <a:pt x="1407" y="137"/>
                  <a:pt x="1407" y="137"/>
                </a:cubicBezTo>
                <a:cubicBezTo>
                  <a:pt x="1407" y="124"/>
                  <a:pt x="1397" y="114"/>
                  <a:pt x="1384" y="114"/>
                </a:cubicBezTo>
                <a:close/>
              </a:path>
            </a:pathLst>
          </a:custGeom>
          <a:gradFill rotWithShape="1">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048589" name="Freeform 39" descr="© INSCALE GmbH, 26.05.2010 http://www.presentationload.com/"/>
          <p:cNvSpPr/>
          <p:nvPr/>
        </p:nvSpPr>
        <p:spPr bwMode="gray">
          <a:xfrm>
            <a:off x="340628" y="1062261"/>
            <a:ext cx="4471988" cy="506412"/>
          </a:xfrm>
          <a:custGeom>
            <a:avLst/>
            <a:gdLst/>
            <a:ahLst/>
            <a:cxnLst>
              <a:cxn ang="0">
                <a:pos x="1384" y="114"/>
              </a:cxn>
              <a:cxn ang="0">
                <a:pos x="1361" y="114"/>
              </a:cxn>
              <a:cxn ang="0">
                <a:pos x="1339" y="91"/>
              </a:cxn>
              <a:cxn ang="0">
                <a:pos x="1339" y="23"/>
              </a:cxn>
              <a:cxn ang="0">
                <a:pos x="1316" y="0"/>
              </a:cxn>
              <a:cxn ang="0">
                <a:pos x="91" y="0"/>
              </a:cxn>
              <a:cxn ang="0">
                <a:pos x="68" y="23"/>
              </a:cxn>
              <a:cxn ang="0">
                <a:pos x="68" y="91"/>
              </a:cxn>
              <a:cxn ang="0">
                <a:pos x="45"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1" y="114"/>
                  <a:pt x="1361" y="114"/>
                  <a:pt x="1361" y="114"/>
                </a:cubicBezTo>
                <a:cubicBezTo>
                  <a:pt x="1349" y="114"/>
                  <a:pt x="1339" y="104"/>
                  <a:pt x="1339" y="91"/>
                </a:cubicBezTo>
                <a:cubicBezTo>
                  <a:pt x="1339" y="23"/>
                  <a:pt x="1339" y="23"/>
                  <a:pt x="1339" y="23"/>
                </a:cubicBezTo>
                <a:cubicBezTo>
                  <a:pt x="1339" y="11"/>
                  <a:pt x="1328" y="0"/>
                  <a:pt x="1316" y="0"/>
                </a:cubicBezTo>
                <a:cubicBezTo>
                  <a:pt x="91" y="0"/>
                  <a:pt x="91" y="0"/>
                  <a:pt x="91" y="0"/>
                </a:cubicBezTo>
                <a:cubicBezTo>
                  <a:pt x="78" y="0"/>
                  <a:pt x="68" y="11"/>
                  <a:pt x="68" y="23"/>
                </a:cubicBezTo>
                <a:cubicBezTo>
                  <a:pt x="68" y="91"/>
                  <a:pt x="68" y="91"/>
                  <a:pt x="68" y="91"/>
                </a:cubicBezTo>
                <a:cubicBezTo>
                  <a:pt x="68" y="104"/>
                  <a:pt x="58" y="114"/>
                  <a:pt x="45" y="114"/>
                </a:cubicBezTo>
                <a:cubicBezTo>
                  <a:pt x="23" y="114"/>
                  <a:pt x="23" y="114"/>
                  <a:pt x="23" y="114"/>
                </a:cubicBezTo>
                <a:cubicBezTo>
                  <a:pt x="10" y="114"/>
                  <a:pt x="0" y="124"/>
                  <a:pt x="0" y="137"/>
                </a:cubicBezTo>
                <a:cubicBezTo>
                  <a:pt x="0" y="159"/>
                  <a:pt x="0" y="159"/>
                  <a:pt x="0" y="159"/>
                </a:cubicBezTo>
                <a:cubicBezTo>
                  <a:pt x="1407" y="159"/>
                  <a:pt x="1407" y="159"/>
                  <a:pt x="1407" y="159"/>
                </a:cubicBezTo>
                <a:cubicBezTo>
                  <a:pt x="1407" y="137"/>
                  <a:pt x="1407" y="137"/>
                  <a:pt x="1407" y="137"/>
                </a:cubicBezTo>
                <a:cubicBezTo>
                  <a:pt x="1407" y="124"/>
                  <a:pt x="1396" y="114"/>
                  <a:pt x="1384" y="114"/>
                </a:cubicBezTo>
                <a:close/>
              </a:path>
            </a:pathLst>
          </a:custGeom>
          <a:gradFill rotWithShape="1">
            <a:gsLst>
              <a:gs pos="0">
                <a:srgbClr val="126AA0">
                  <a:gamma/>
                  <a:tint val="60784"/>
                  <a:invGamma/>
                </a:srgbClr>
              </a:gs>
              <a:gs pos="64000">
                <a:srgbClr val="126AA0"/>
              </a:gs>
            </a:gsLst>
            <a:lin ang="5400000" scaled="1"/>
          </a:gradFill>
          <a:ln w="12700" cmpd="sng">
            <a:noFill/>
            <a:rou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048590" name="AutoShape 42" descr="© INSCALE GmbH, 26.05.2010 http://www.presentationload.com/"/>
          <p:cNvSpPr>
            <a:spLocks noChangeArrowheads="1"/>
          </p:cNvSpPr>
          <p:nvPr/>
        </p:nvSpPr>
        <p:spPr bwMode="gray">
          <a:xfrm>
            <a:off x="323850" y="1419447"/>
            <a:ext cx="8496300" cy="5105897"/>
          </a:xfrm>
          <a:prstGeom prst="roundRect">
            <a:avLst>
              <a:gd name="adj" fmla="val 1838"/>
            </a:avLst>
          </a:prstGeom>
          <a:gradFill rotWithShape="1">
            <a:gsLst>
              <a:gs pos="0">
                <a:srgbClr val="126AA0"/>
              </a:gs>
              <a:gs pos="100000">
                <a:srgbClr val="126AA0">
                  <a:gamma/>
                  <a:tint val="18039"/>
                  <a:invGamma/>
                </a:srgbClr>
              </a:gs>
            </a:gsLst>
            <a:lin ang="5400000" scaled="1"/>
          </a:gradFill>
          <a:ln w="9525">
            <a:noFill/>
            <a:round/>
          </a:ln>
        </p:spPr>
        <p:txBody>
          <a:bodyPr/>
          <a:lstStyle/>
          <a:p>
            <a:endParaRPr lang="de-DE">
              <a:solidFill>
                <a:srgbClr val="000000"/>
              </a:solidFill>
              <a:ea typeface="+mn-ea"/>
            </a:endParaRPr>
          </a:p>
        </p:txBody>
      </p:sp>
      <p:sp>
        <p:nvSpPr>
          <p:cNvPr id="1048591" name="Text Box 44" descr="© INSCALE GmbH, 26.05.2010 http://www.presentationload.com/"/>
          <p:cNvSpPr txBox="1">
            <a:spLocks noChangeArrowheads="1"/>
          </p:cNvSpPr>
          <p:nvPr/>
        </p:nvSpPr>
        <p:spPr bwMode="gray">
          <a:xfrm>
            <a:off x="573088" y="1133723"/>
            <a:ext cx="3944937" cy="366713"/>
          </a:xfrm>
          <a:prstGeom prst="rect">
            <a:avLst/>
          </a:prstGeom>
          <a:noFill/>
          <a:ln w="9525">
            <a:noFill/>
            <a:miter lim="800000"/>
          </a:ln>
          <a:effectLst/>
        </p:spPr>
        <p:txBody>
          <a:bodyPr anchor="ctr"/>
          <a:lstStyle/>
          <a:p>
            <a:pPr algn="ctr">
              <a:spcBef>
                <a:spcPct val="50000"/>
              </a:spcBef>
            </a:pPr>
            <a:endParaRPr lang="de-DE" b="1" dirty="0">
              <a:solidFill>
                <a:srgbClr val="FFFFFF"/>
              </a:solidFill>
              <a:latin typeface="+mn-ea"/>
              <a:ea typeface="+mn-ea"/>
            </a:endParaRPr>
          </a:p>
        </p:txBody>
      </p:sp>
      <p:sp>
        <p:nvSpPr>
          <p:cNvPr id="1048592" name="Text Box 48" descr="© INSCALE GmbH, 26.05.2010 http://www.presentationload.com/"/>
          <p:cNvSpPr txBox="1">
            <a:spLocks noChangeArrowheads="1"/>
          </p:cNvSpPr>
          <p:nvPr/>
        </p:nvSpPr>
        <p:spPr bwMode="gray">
          <a:xfrm>
            <a:off x="4613275" y="1052736"/>
            <a:ext cx="3938588" cy="366712"/>
          </a:xfrm>
          <a:prstGeom prst="rect">
            <a:avLst/>
          </a:prstGeom>
          <a:noFill/>
          <a:ln w="9525">
            <a:noFill/>
            <a:miter lim="800000"/>
          </a:ln>
          <a:effectLst/>
        </p:spPr>
        <p:txBody>
          <a:bodyPr anchor="ctr"/>
          <a:lstStyle/>
          <a:p>
            <a:pPr algn="ctr">
              <a:spcBef>
                <a:spcPct val="50000"/>
              </a:spcBef>
            </a:pPr>
            <a:endParaRPr lang="de-DE" sz="1600" dirty="0">
              <a:solidFill>
                <a:srgbClr val="000000"/>
              </a:solidFill>
              <a:ea typeface="+mn-ea"/>
            </a:endParaRPr>
          </a:p>
        </p:txBody>
      </p:sp>
      <p:sp>
        <p:nvSpPr>
          <p:cNvPr id="1048593" name="Rectangle 49" descr="© INSCALE GmbH, 26.05.2010 http://www.presentationload.com/"/>
          <p:cNvSpPr>
            <a:spLocks noChangeArrowheads="1"/>
          </p:cNvSpPr>
          <p:nvPr/>
        </p:nvSpPr>
        <p:spPr bwMode="gray">
          <a:xfrm>
            <a:off x="708160" y="1844824"/>
            <a:ext cx="8208912" cy="4522254"/>
          </a:xfrm>
          <a:prstGeom prst="rect">
            <a:avLst/>
          </a:prstGeom>
          <a:gradFill rotWithShape="1">
            <a:gsLst>
              <a:gs pos="0">
                <a:srgbClr val="FFFFFF"/>
              </a:gs>
              <a:gs pos="100000">
                <a:srgbClr val="DDDDDD"/>
              </a:gs>
            </a:gsLst>
            <a:lin ang="5400000" scaled="1"/>
          </a:gradFill>
          <a:ln w="12700" algn="ctr">
            <a:solidFill>
              <a:srgbClr val="C0C0C0"/>
            </a:solidFill>
            <a:miter lim="800000"/>
          </a:ln>
          <a:effectLst>
            <a:outerShdw blurRad="127000" dist="38100" dir="2700000" algn="tl" rotWithShape="0">
              <a:prstClr val="black">
                <a:alpha val="40000"/>
              </a:prstClr>
            </a:outerShdw>
          </a:effectLst>
        </p:spPr>
        <p:txBody>
          <a:bodyPr lIns="288000" tIns="0" rIns="0" bIns="0" anchor="ctr"/>
          <a:lstStyle/>
          <a:p>
            <a:pPr defTabSz="802005" eaLnBrk="0" hangingPunct="0">
              <a:lnSpc>
                <a:spcPct val="150000"/>
              </a:lnSpc>
            </a:pPr>
            <a:endParaRPr lang="zh-CN" altLang="en-US" b="1" dirty="0">
              <a:solidFill>
                <a:srgbClr val="262626"/>
              </a:solidFill>
              <a:latin typeface="微软雅黑" panose="020B0503020204020204" pitchFamily="34" charset="-122"/>
              <a:ea typeface="微软雅黑" panose="020B0503020204020204" pitchFamily="34" charset="-122"/>
            </a:endParaRPr>
          </a:p>
        </p:txBody>
      </p:sp>
      <p:sp>
        <p:nvSpPr>
          <p:cNvPr id="1048594" name="标题 1"/>
          <p:cNvSpPr>
            <a:spLocks noGrp="1"/>
          </p:cNvSpPr>
          <p:nvPr>
            <p:ph type="title"/>
          </p:nvPr>
        </p:nvSpPr>
        <p:spPr>
          <a:xfrm>
            <a:off x="668410" y="1071786"/>
            <a:ext cx="3816424" cy="641350"/>
          </a:xfrm>
        </p:spPr>
        <p:txBody>
          <a:bodyPr rtlCol="0">
            <a:noAutofit/>
          </a:bodyPr>
          <a:lstStyle/>
          <a:p>
            <a:pPr algn="l" fontAlgn="auto">
              <a:spcAft>
                <a:spcPts val="0"/>
              </a:spcAft>
            </a:pPr>
            <a:r>
              <a:rPr lang="zh-CN" altLang="en-US" sz="2000" b="1" dirty="0">
                <a:solidFill>
                  <a:schemeClr val="tx1">
                    <a:lumMod val="85000"/>
                    <a:lumOff val="15000"/>
                  </a:schemeClr>
                </a:solidFill>
              </a:rPr>
              <a:t>     </a:t>
            </a:r>
            <a:endParaRPr lang="zh-CN" altLang="en-US" sz="2000" b="1" dirty="0">
              <a:solidFill>
                <a:schemeClr val="bg1"/>
              </a:solidFill>
            </a:endParaRPr>
          </a:p>
        </p:txBody>
      </p:sp>
      <p:sp>
        <p:nvSpPr>
          <p:cNvPr id="1048595" name="标题 1"/>
          <p:cNvSpPr txBox="1"/>
          <p:nvPr/>
        </p:nvSpPr>
        <p:spPr bwMode="auto">
          <a:xfrm>
            <a:off x="107504" y="267370"/>
            <a:ext cx="3816424" cy="641350"/>
          </a:xfrm>
          <a:prstGeom prst="rect">
            <a:avLst/>
          </a:prstGeom>
          <a:noFill/>
          <a:ln>
            <a:noFill/>
          </a:ln>
        </p:spPr>
        <p:txBody>
          <a:bodyPr vert="horz" wrap="square" lIns="91440" tIns="45720" rIns="91440" bIns="45720" numCol="1" rtlCol="0" anchor="ctr" anchorCtr="0" compatLnSpc="1">
            <a:no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2pPr>
            <a:lvl3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3pPr>
            <a:lvl4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4pPr>
            <a:lvl5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9pPr>
          </a:lstStyle>
          <a:p>
            <a:pPr algn="l" fontAlgn="auto">
              <a:spcAft>
                <a:spcPts val="0"/>
              </a:spcAft>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一、关于“跑”的概述</a:t>
            </a:r>
          </a:p>
        </p:txBody>
      </p:sp>
      <p:pic>
        <p:nvPicPr>
          <p:cNvPr id="12" name="Picture 54" descr="D:\群体工作\体育俱乐部大联盟\2014年体育俱乐部新VI设计\体育联盟形象设计JPG\透明图\吉祥物.png"/>
          <p:cNvPicPr preferRelativeResize="0">
            <a:picLocks noChangeArrowheads="1"/>
          </p:cNvPicPr>
          <p:nvPr/>
        </p:nvPicPr>
        <p:blipFill rotWithShape="1">
          <a:blip r:embed="rId2" cstate="print"/>
          <a:srcRect l="-1" r="10576"/>
          <a:stretch>
            <a:fillRect/>
          </a:stretch>
        </p:blipFill>
        <p:spPr bwMode="auto">
          <a:xfrm>
            <a:off x="7524328" y="4484234"/>
            <a:ext cx="1728192" cy="2388792"/>
          </a:xfrm>
          <a:prstGeom prst="rect">
            <a:avLst/>
          </a:prstGeom>
          <a:ln>
            <a:noFill/>
          </a:ln>
          <a:effectLst>
            <a:outerShdw blurRad="292100" dist="139700" dir="2700000" algn="tl" rotWithShape="0">
              <a:srgbClr val="333333">
                <a:alpha val="65000"/>
              </a:srgbClr>
            </a:outerShdw>
          </a:effectLst>
        </p:spPr>
      </p:pic>
      <p:sp>
        <p:nvSpPr>
          <p:cNvPr id="2" name="TextBox 1"/>
          <p:cNvSpPr txBox="1"/>
          <p:nvPr/>
        </p:nvSpPr>
        <p:spPr>
          <a:xfrm>
            <a:off x="868811" y="1844824"/>
            <a:ext cx="7683051" cy="6140142"/>
          </a:xfrm>
          <a:prstGeom prst="rect">
            <a:avLst/>
          </a:prstGeom>
          <a:noFill/>
        </p:spPr>
        <p:txBody>
          <a:bodyPr wrap="square" rtlCol="0">
            <a:spAutoFit/>
          </a:bodyPr>
          <a:lstStyle/>
          <a:p>
            <a:pPr>
              <a:lnSpc>
                <a:spcPct val="150000"/>
              </a:lnSpc>
            </a:pPr>
            <a:r>
              <a:rPr lang="zh-CN" altLang="en-US" sz="2400" b="1" dirty="0">
                <a:latin typeface="微软雅黑" pitchFamily="34" charset="-122"/>
                <a:ea typeface="微软雅黑" pitchFamily="34" charset="-122"/>
              </a:rPr>
              <a:t>影响“跑” 的因素：</a:t>
            </a:r>
            <a:endParaRPr lang="en-US" altLang="zh-CN" sz="2400" b="1" dirty="0">
              <a:latin typeface="微软雅黑" pitchFamily="34" charset="-122"/>
              <a:ea typeface="微软雅黑" pitchFamily="34" charset="-122"/>
            </a:endParaRPr>
          </a:p>
          <a:p>
            <a:pPr>
              <a:lnSpc>
                <a:spcPct val="150000"/>
              </a:lnSpc>
            </a:pPr>
            <a:r>
              <a:rPr lang="en-US" altLang="zh-CN" b="1" dirty="0">
                <a:latin typeface="微软雅黑" pitchFamily="34" charset="-122"/>
                <a:ea typeface="微软雅黑" pitchFamily="34" charset="-122"/>
              </a:rPr>
              <a:t>1</a:t>
            </a:r>
            <a:r>
              <a:rPr lang="zh-CN" altLang="en-US" b="1" dirty="0">
                <a:latin typeface="微软雅黑" pitchFamily="34" charset="-122"/>
                <a:ea typeface="微软雅黑" pitchFamily="34" charset="-122"/>
              </a:rPr>
              <a:t>、跑的技术动作</a:t>
            </a:r>
            <a:endParaRPr lang="en-US" altLang="zh-CN" b="1" dirty="0">
              <a:latin typeface="微软雅黑" pitchFamily="34" charset="-122"/>
              <a:ea typeface="微软雅黑" pitchFamily="34" charset="-122"/>
            </a:endParaRPr>
          </a:p>
          <a:p>
            <a:pPr>
              <a:lnSpc>
                <a:spcPct val="150000"/>
              </a:lnSpc>
            </a:pP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形成一个正确的跑步动作是“跑” 的效率高低的基础。</a:t>
            </a:r>
            <a:endParaRPr lang="en-US" altLang="zh-CN" dirty="0">
              <a:latin typeface="微软雅黑" pitchFamily="34" charset="-122"/>
              <a:ea typeface="微软雅黑" pitchFamily="34" charset="-122"/>
            </a:endParaRPr>
          </a:p>
          <a:p>
            <a:pPr>
              <a:lnSpc>
                <a:spcPct val="150000"/>
              </a:lnSpc>
            </a:pPr>
            <a:endParaRPr lang="en-US" altLang="zh-CN" dirty="0">
              <a:latin typeface="微软雅黑" pitchFamily="34" charset="-122"/>
              <a:ea typeface="微软雅黑" pitchFamily="34" charset="-122"/>
            </a:endParaRPr>
          </a:p>
          <a:p>
            <a:pPr>
              <a:lnSpc>
                <a:spcPct val="150000"/>
              </a:lnSpc>
            </a:pPr>
            <a:r>
              <a:rPr lang="en-US" altLang="zh-CN" b="1" dirty="0">
                <a:latin typeface="微软雅黑" pitchFamily="34" charset="-122"/>
                <a:ea typeface="微软雅黑" pitchFamily="34" charset="-122"/>
              </a:rPr>
              <a:t>2</a:t>
            </a:r>
            <a:r>
              <a:rPr lang="zh-CN" altLang="en-US" b="1" dirty="0">
                <a:latin typeface="微软雅黑" pitchFamily="34" charset="-122"/>
                <a:ea typeface="微软雅黑" pitchFamily="34" charset="-122"/>
              </a:rPr>
              <a:t>、个体的身体素质</a:t>
            </a:r>
            <a:endParaRPr lang="en-US" altLang="zh-CN" b="1" dirty="0">
              <a:latin typeface="微软雅黑" pitchFamily="34" charset="-122"/>
              <a:ea typeface="微软雅黑" pitchFamily="34" charset="-122"/>
            </a:endParaRPr>
          </a:p>
          <a:p>
            <a:pPr>
              <a:lnSpc>
                <a:spcPct val="150000"/>
              </a:lnSpc>
            </a:pP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“跑”是一项全身性运动，需要全面发展的身体素质，尤其是速度素质、耐力素质、力量素质、灵敏素质等。</a:t>
            </a:r>
            <a:endParaRPr lang="en-US" altLang="zh-CN" dirty="0">
              <a:latin typeface="微软雅黑" pitchFamily="34" charset="-122"/>
              <a:ea typeface="微软雅黑" pitchFamily="34" charset="-122"/>
            </a:endParaRPr>
          </a:p>
          <a:p>
            <a:pPr>
              <a:lnSpc>
                <a:spcPct val="150000"/>
              </a:lnSpc>
            </a:pPr>
            <a:endParaRPr lang="en-US" altLang="zh-CN" dirty="0">
              <a:latin typeface="微软雅黑" pitchFamily="34" charset="-122"/>
              <a:ea typeface="微软雅黑" pitchFamily="34" charset="-122"/>
            </a:endParaRPr>
          </a:p>
          <a:p>
            <a:pPr>
              <a:lnSpc>
                <a:spcPct val="150000"/>
              </a:lnSpc>
            </a:pPr>
            <a:r>
              <a:rPr lang="en-US" altLang="zh-CN" b="1" dirty="0">
                <a:latin typeface="微软雅黑" pitchFamily="34" charset="-122"/>
                <a:ea typeface="微软雅黑" pitchFamily="34" charset="-122"/>
              </a:rPr>
              <a:t>3</a:t>
            </a:r>
            <a:r>
              <a:rPr lang="zh-CN" altLang="en-US" b="1" dirty="0">
                <a:latin typeface="微软雅黑" pitchFamily="34" charset="-122"/>
                <a:ea typeface="微软雅黑" pitchFamily="34" charset="-122"/>
              </a:rPr>
              <a:t>、个体的心理特征</a:t>
            </a:r>
            <a:endParaRPr lang="en-US" altLang="zh-CN" b="1" dirty="0">
              <a:latin typeface="微软雅黑" pitchFamily="34" charset="-122"/>
              <a:ea typeface="微软雅黑" pitchFamily="34" charset="-122"/>
            </a:endParaRPr>
          </a:p>
          <a:p>
            <a:pPr>
              <a:lnSpc>
                <a:spcPct val="150000"/>
              </a:lnSpc>
            </a:pP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存在个体化差异的心理特征也是影响“跑”的很重要一个因素</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71000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048593"/>
                                        </p:tgtEl>
                                        <p:attrNameLst>
                                          <p:attrName>style.visibility</p:attrName>
                                        </p:attrNameLst>
                                      </p:cBhvr>
                                      <p:to>
                                        <p:strVal val="visible"/>
                                      </p:to>
                                    </p:set>
                                    <p:animEffect transition="in" filter="box(in)">
                                      <p:cBhvr>
                                        <p:cTn id="7" dur="500"/>
                                        <p:tgtEl>
                                          <p:spTgt spid="1048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3"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矩形 3"/>
          <p:cNvSpPr/>
          <p:nvPr/>
        </p:nvSpPr>
        <p:spPr>
          <a:xfrm>
            <a:off x="0" y="862682"/>
            <a:ext cx="9107488" cy="7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a:p>
        </p:txBody>
      </p:sp>
      <p:sp>
        <p:nvSpPr>
          <p:cNvPr id="1048587" name="矩形 4"/>
          <p:cNvSpPr/>
          <p:nvPr/>
        </p:nvSpPr>
        <p:spPr>
          <a:xfrm>
            <a:off x="6659563" y="862682"/>
            <a:ext cx="2484437" cy="46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pPr>
            <a:endParaRPr lang="zh-CN" altLang="en-US"/>
          </a:p>
        </p:txBody>
      </p:sp>
      <p:sp>
        <p:nvSpPr>
          <p:cNvPr id="1048588" name="Freeform 40" descr="© INSCALE GmbH, 26.05.2010 http://www.presentationload.com/"/>
          <p:cNvSpPr/>
          <p:nvPr/>
        </p:nvSpPr>
        <p:spPr bwMode="gray">
          <a:xfrm>
            <a:off x="4325035" y="1062261"/>
            <a:ext cx="4471987" cy="506412"/>
          </a:xfrm>
          <a:custGeom>
            <a:avLst/>
            <a:gdLst/>
            <a:ahLst/>
            <a:cxnLst>
              <a:cxn ang="0">
                <a:pos x="1384" y="114"/>
              </a:cxn>
              <a:cxn ang="0">
                <a:pos x="1362" y="114"/>
              </a:cxn>
              <a:cxn ang="0">
                <a:pos x="1339" y="91"/>
              </a:cxn>
              <a:cxn ang="0">
                <a:pos x="1339" y="23"/>
              </a:cxn>
              <a:cxn ang="0">
                <a:pos x="1316" y="0"/>
              </a:cxn>
              <a:cxn ang="0">
                <a:pos x="91" y="0"/>
              </a:cxn>
              <a:cxn ang="0">
                <a:pos x="69" y="23"/>
              </a:cxn>
              <a:cxn ang="0">
                <a:pos x="69" y="91"/>
              </a:cxn>
              <a:cxn ang="0">
                <a:pos x="46"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2" y="114"/>
                  <a:pt x="1362" y="114"/>
                  <a:pt x="1362" y="114"/>
                </a:cubicBezTo>
                <a:cubicBezTo>
                  <a:pt x="1349" y="114"/>
                  <a:pt x="1339" y="104"/>
                  <a:pt x="1339" y="91"/>
                </a:cubicBezTo>
                <a:cubicBezTo>
                  <a:pt x="1339" y="23"/>
                  <a:pt x="1339" y="23"/>
                  <a:pt x="1339" y="23"/>
                </a:cubicBezTo>
                <a:cubicBezTo>
                  <a:pt x="1339" y="11"/>
                  <a:pt x="1329" y="0"/>
                  <a:pt x="1316" y="0"/>
                </a:cubicBezTo>
                <a:cubicBezTo>
                  <a:pt x="91" y="0"/>
                  <a:pt x="91" y="0"/>
                  <a:pt x="91" y="0"/>
                </a:cubicBezTo>
                <a:cubicBezTo>
                  <a:pt x="79" y="0"/>
                  <a:pt x="69" y="11"/>
                  <a:pt x="69" y="23"/>
                </a:cubicBezTo>
                <a:cubicBezTo>
                  <a:pt x="69" y="91"/>
                  <a:pt x="69" y="91"/>
                  <a:pt x="69" y="91"/>
                </a:cubicBezTo>
                <a:cubicBezTo>
                  <a:pt x="69" y="104"/>
                  <a:pt x="58" y="114"/>
                  <a:pt x="46" y="114"/>
                </a:cubicBezTo>
                <a:cubicBezTo>
                  <a:pt x="23" y="114"/>
                  <a:pt x="23" y="114"/>
                  <a:pt x="23" y="114"/>
                </a:cubicBezTo>
                <a:cubicBezTo>
                  <a:pt x="11" y="114"/>
                  <a:pt x="0" y="124"/>
                  <a:pt x="0" y="137"/>
                </a:cubicBezTo>
                <a:cubicBezTo>
                  <a:pt x="0" y="159"/>
                  <a:pt x="0" y="159"/>
                  <a:pt x="0" y="159"/>
                </a:cubicBezTo>
                <a:cubicBezTo>
                  <a:pt x="1407" y="159"/>
                  <a:pt x="1407" y="159"/>
                  <a:pt x="1407" y="159"/>
                </a:cubicBezTo>
                <a:cubicBezTo>
                  <a:pt x="1407" y="137"/>
                  <a:pt x="1407" y="137"/>
                  <a:pt x="1407" y="137"/>
                </a:cubicBezTo>
                <a:cubicBezTo>
                  <a:pt x="1407" y="124"/>
                  <a:pt x="1397" y="114"/>
                  <a:pt x="1384" y="114"/>
                </a:cubicBezTo>
                <a:close/>
              </a:path>
            </a:pathLst>
          </a:custGeom>
          <a:gradFill rotWithShape="1">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048589" name="Freeform 39" descr="© INSCALE GmbH, 26.05.2010 http://www.presentationload.com/"/>
          <p:cNvSpPr/>
          <p:nvPr/>
        </p:nvSpPr>
        <p:spPr bwMode="gray">
          <a:xfrm>
            <a:off x="340628" y="1062261"/>
            <a:ext cx="4471988" cy="506412"/>
          </a:xfrm>
          <a:custGeom>
            <a:avLst/>
            <a:gdLst/>
            <a:ahLst/>
            <a:cxnLst>
              <a:cxn ang="0">
                <a:pos x="1384" y="114"/>
              </a:cxn>
              <a:cxn ang="0">
                <a:pos x="1361" y="114"/>
              </a:cxn>
              <a:cxn ang="0">
                <a:pos x="1339" y="91"/>
              </a:cxn>
              <a:cxn ang="0">
                <a:pos x="1339" y="23"/>
              </a:cxn>
              <a:cxn ang="0">
                <a:pos x="1316" y="0"/>
              </a:cxn>
              <a:cxn ang="0">
                <a:pos x="91" y="0"/>
              </a:cxn>
              <a:cxn ang="0">
                <a:pos x="68" y="23"/>
              </a:cxn>
              <a:cxn ang="0">
                <a:pos x="68" y="91"/>
              </a:cxn>
              <a:cxn ang="0">
                <a:pos x="45"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1" y="114"/>
                  <a:pt x="1361" y="114"/>
                  <a:pt x="1361" y="114"/>
                </a:cubicBezTo>
                <a:cubicBezTo>
                  <a:pt x="1349" y="114"/>
                  <a:pt x="1339" y="104"/>
                  <a:pt x="1339" y="91"/>
                </a:cubicBezTo>
                <a:cubicBezTo>
                  <a:pt x="1339" y="23"/>
                  <a:pt x="1339" y="23"/>
                  <a:pt x="1339" y="23"/>
                </a:cubicBezTo>
                <a:cubicBezTo>
                  <a:pt x="1339" y="11"/>
                  <a:pt x="1328" y="0"/>
                  <a:pt x="1316" y="0"/>
                </a:cubicBezTo>
                <a:cubicBezTo>
                  <a:pt x="91" y="0"/>
                  <a:pt x="91" y="0"/>
                  <a:pt x="91" y="0"/>
                </a:cubicBezTo>
                <a:cubicBezTo>
                  <a:pt x="78" y="0"/>
                  <a:pt x="68" y="11"/>
                  <a:pt x="68" y="23"/>
                </a:cubicBezTo>
                <a:cubicBezTo>
                  <a:pt x="68" y="91"/>
                  <a:pt x="68" y="91"/>
                  <a:pt x="68" y="91"/>
                </a:cubicBezTo>
                <a:cubicBezTo>
                  <a:pt x="68" y="104"/>
                  <a:pt x="58" y="114"/>
                  <a:pt x="45" y="114"/>
                </a:cubicBezTo>
                <a:cubicBezTo>
                  <a:pt x="23" y="114"/>
                  <a:pt x="23" y="114"/>
                  <a:pt x="23" y="114"/>
                </a:cubicBezTo>
                <a:cubicBezTo>
                  <a:pt x="10" y="114"/>
                  <a:pt x="0" y="124"/>
                  <a:pt x="0" y="137"/>
                </a:cubicBezTo>
                <a:cubicBezTo>
                  <a:pt x="0" y="159"/>
                  <a:pt x="0" y="159"/>
                  <a:pt x="0" y="159"/>
                </a:cubicBezTo>
                <a:cubicBezTo>
                  <a:pt x="1407" y="159"/>
                  <a:pt x="1407" y="159"/>
                  <a:pt x="1407" y="159"/>
                </a:cubicBezTo>
                <a:cubicBezTo>
                  <a:pt x="1407" y="137"/>
                  <a:pt x="1407" y="137"/>
                  <a:pt x="1407" y="137"/>
                </a:cubicBezTo>
                <a:cubicBezTo>
                  <a:pt x="1407" y="124"/>
                  <a:pt x="1396" y="114"/>
                  <a:pt x="1384" y="114"/>
                </a:cubicBezTo>
                <a:close/>
              </a:path>
            </a:pathLst>
          </a:custGeom>
          <a:gradFill rotWithShape="1">
            <a:gsLst>
              <a:gs pos="0">
                <a:srgbClr val="126AA0">
                  <a:gamma/>
                  <a:tint val="60784"/>
                  <a:invGamma/>
                </a:srgbClr>
              </a:gs>
              <a:gs pos="64000">
                <a:srgbClr val="126AA0"/>
              </a:gs>
            </a:gsLst>
            <a:lin ang="5400000" scaled="1"/>
          </a:gradFill>
          <a:ln w="12700" cmpd="sng">
            <a:noFill/>
            <a:rou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048590" name="AutoShape 42" descr="© INSCALE GmbH, 26.05.2010 http://www.presentationload.com/"/>
          <p:cNvSpPr>
            <a:spLocks noChangeArrowheads="1"/>
          </p:cNvSpPr>
          <p:nvPr/>
        </p:nvSpPr>
        <p:spPr bwMode="gray">
          <a:xfrm>
            <a:off x="323850" y="1419447"/>
            <a:ext cx="8496300" cy="5105897"/>
          </a:xfrm>
          <a:prstGeom prst="roundRect">
            <a:avLst>
              <a:gd name="adj" fmla="val 1838"/>
            </a:avLst>
          </a:prstGeom>
          <a:gradFill rotWithShape="1">
            <a:gsLst>
              <a:gs pos="0">
                <a:srgbClr val="126AA0"/>
              </a:gs>
              <a:gs pos="100000">
                <a:srgbClr val="126AA0">
                  <a:gamma/>
                  <a:tint val="18039"/>
                  <a:invGamma/>
                </a:srgbClr>
              </a:gs>
            </a:gsLst>
            <a:lin ang="5400000" scaled="1"/>
          </a:gradFill>
          <a:ln w="9525">
            <a:noFill/>
            <a:round/>
          </a:ln>
        </p:spPr>
        <p:txBody>
          <a:bodyPr/>
          <a:lstStyle/>
          <a:p>
            <a:endParaRPr lang="de-DE">
              <a:solidFill>
                <a:srgbClr val="000000"/>
              </a:solidFill>
              <a:ea typeface="+mn-ea"/>
            </a:endParaRPr>
          </a:p>
        </p:txBody>
      </p:sp>
      <p:sp>
        <p:nvSpPr>
          <p:cNvPr id="1048591" name="Text Box 44" descr="© INSCALE GmbH, 26.05.2010 http://www.presentationload.com/"/>
          <p:cNvSpPr txBox="1">
            <a:spLocks noChangeArrowheads="1"/>
          </p:cNvSpPr>
          <p:nvPr/>
        </p:nvSpPr>
        <p:spPr bwMode="gray">
          <a:xfrm>
            <a:off x="573088" y="1133723"/>
            <a:ext cx="3944937" cy="366713"/>
          </a:xfrm>
          <a:prstGeom prst="rect">
            <a:avLst/>
          </a:prstGeom>
          <a:noFill/>
          <a:ln w="9525">
            <a:noFill/>
            <a:miter lim="800000"/>
          </a:ln>
          <a:effectLst/>
        </p:spPr>
        <p:txBody>
          <a:bodyPr anchor="ctr"/>
          <a:lstStyle/>
          <a:p>
            <a:pPr algn="ctr">
              <a:spcBef>
                <a:spcPct val="50000"/>
              </a:spcBef>
            </a:pPr>
            <a:endParaRPr lang="de-DE" b="1" dirty="0">
              <a:solidFill>
                <a:srgbClr val="FFFFFF"/>
              </a:solidFill>
              <a:latin typeface="+mn-ea"/>
              <a:ea typeface="+mn-ea"/>
            </a:endParaRPr>
          </a:p>
        </p:txBody>
      </p:sp>
      <p:sp>
        <p:nvSpPr>
          <p:cNvPr id="1048592" name="Text Box 48" descr="© INSCALE GmbH, 26.05.2010 http://www.presentationload.com/"/>
          <p:cNvSpPr txBox="1">
            <a:spLocks noChangeArrowheads="1"/>
          </p:cNvSpPr>
          <p:nvPr/>
        </p:nvSpPr>
        <p:spPr bwMode="gray">
          <a:xfrm>
            <a:off x="4613275" y="1052736"/>
            <a:ext cx="3938588" cy="366712"/>
          </a:xfrm>
          <a:prstGeom prst="rect">
            <a:avLst/>
          </a:prstGeom>
          <a:noFill/>
          <a:ln w="9525">
            <a:noFill/>
            <a:miter lim="800000"/>
          </a:ln>
          <a:effectLst/>
        </p:spPr>
        <p:txBody>
          <a:bodyPr anchor="ctr"/>
          <a:lstStyle/>
          <a:p>
            <a:pPr algn="ctr">
              <a:spcBef>
                <a:spcPct val="50000"/>
              </a:spcBef>
            </a:pPr>
            <a:endParaRPr lang="de-DE" sz="1600" dirty="0">
              <a:solidFill>
                <a:srgbClr val="000000"/>
              </a:solidFill>
              <a:ea typeface="+mn-ea"/>
            </a:endParaRPr>
          </a:p>
        </p:txBody>
      </p:sp>
      <p:sp>
        <p:nvSpPr>
          <p:cNvPr id="1048593" name="Rectangle 49" descr="© INSCALE GmbH, 26.05.2010 http://www.presentationload.com/"/>
          <p:cNvSpPr>
            <a:spLocks noChangeArrowheads="1"/>
          </p:cNvSpPr>
          <p:nvPr/>
        </p:nvSpPr>
        <p:spPr bwMode="gray">
          <a:xfrm>
            <a:off x="708160" y="1844824"/>
            <a:ext cx="8208912" cy="4522254"/>
          </a:xfrm>
          <a:prstGeom prst="rect">
            <a:avLst/>
          </a:prstGeom>
          <a:gradFill rotWithShape="1">
            <a:gsLst>
              <a:gs pos="0">
                <a:srgbClr val="FFFFFF"/>
              </a:gs>
              <a:gs pos="100000">
                <a:srgbClr val="DDDDDD"/>
              </a:gs>
            </a:gsLst>
            <a:lin ang="5400000" scaled="1"/>
          </a:gradFill>
          <a:ln w="12700" algn="ctr">
            <a:solidFill>
              <a:srgbClr val="C0C0C0"/>
            </a:solidFill>
            <a:miter lim="800000"/>
          </a:ln>
          <a:effectLst>
            <a:outerShdw blurRad="127000" dist="38100" dir="2700000" algn="tl" rotWithShape="0">
              <a:prstClr val="black">
                <a:alpha val="40000"/>
              </a:prstClr>
            </a:outerShdw>
          </a:effectLst>
        </p:spPr>
        <p:txBody>
          <a:bodyPr lIns="288000" tIns="0" rIns="0" bIns="0" anchor="ctr"/>
          <a:lstStyle/>
          <a:p>
            <a:pPr defTabSz="802005" eaLnBrk="0" hangingPunct="0">
              <a:lnSpc>
                <a:spcPct val="150000"/>
              </a:lnSpc>
            </a:pPr>
            <a:endParaRPr lang="zh-CN" altLang="en-US" b="1" dirty="0">
              <a:solidFill>
                <a:srgbClr val="262626"/>
              </a:solidFill>
              <a:latin typeface="微软雅黑" panose="020B0503020204020204" pitchFamily="34" charset="-122"/>
              <a:ea typeface="微软雅黑" panose="020B0503020204020204" pitchFamily="34" charset="-122"/>
            </a:endParaRPr>
          </a:p>
        </p:txBody>
      </p:sp>
      <p:sp>
        <p:nvSpPr>
          <p:cNvPr id="1048594" name="标题 1"/>
          <p:cNvSpPr>
            <a:spLocks noGrp="1"/>
          </p:cNvSpPr>
          <p:nvPr>
            <p:ph type="title"/>
          </p:nvPr>
        </p:nvSpPr>
        <p:spPr>
          <a:xfrm>
            <a:off x="668410" y="1071786"/>
            <a:ext cx="3816424" cy="641350"/>
          </a:xfrm>
        </p:spPr>
        <p:txBody>
          <a:bodyPr rtlCol="0">
            <a:noAutofit/>
          </a:bodyPr>
          <a:lstStyle/>
          <a:p>
            <a:pPr algn="l" fontAlgn="auto">
              <a:spcAft>
                <a:spcPts val="0"/>
              </a:spcAft>
            </a:pPr>
            <a:r>
              <a:rPr lang="zh-CN" altLang="en-US" sz="2000" b="1" dirty="0">
                <a:solidFill>
                  <a:schemeClr val="tx1">
                    <a:lumMod val="85000"/>
                    <a:lumOff val="15000"/>
                  </a:schemeClr>
                </a:solidFill>
              </a:rPr>
              <a:t>     </a:t>
            </a:r>
            <a:endParaRPr lang="zh-CN" altLang="en-US" sz="2000" b="1" dirty="0">
              <a:solidFill>
                <a:schemeClr val="bg1"/>
              </a:solidFill>
            </a:endParaRPr>
          </a:p>
        </p:txBody>
      </p:sp>
      <p:sp>
        <p:nvSpPr>
          <p:cNvPr id="1048595" name="标题 1"/>
          <p:cNvSpPr txBox="1"/>
          <p:nvPr/>
        </p:nvSpPr>
        <p:spPr bwMode="auto">
          <a:xfrm>
            <a:off x="102568" y="267370"/>
            <a:ext cx="3816424" cy="641350"/>
          </a:xfrm>
          <a:prstGeom prst="rect">
            <a:avLst/>
          </a:prstGeom>
          <a:noFill/>
          <a:ln>
            <a:noFill/>
          </a:ln>
        </p:spPr>
        <p:txBody>
          <a:bodyPr vert="horz" wrap="square" lIns="91440" tIns="45720" rIns="91440" bIns="45720" numCol="1" rtlCol="0" anchor="ctr" anchorCtr="0" compatLnSpc="1">
            <a:no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2pPr>
            <a:lvl3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3pPr>
            <a:lvl4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4pPr>
            <a:lvl5pPr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6pPr>
            <a:lvl7pPr marL="9144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7pPr>
            <a:lvl8pPr marL="13716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8pPr>
            <a:lvl9pPr marL="18288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defRPr>
            </a:lvl9pPr>
          </a:lstStyle>
          <a:p>
            <a:pPr algn="l" fontAlgn="auto">
              <a:spcAft>
                <a:spcPts val="0"/>
              </a:spcAft>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二、跑的技术分析</a:t>
            </a:r>
          </a:p>
        </p:txBody>
      </p:sp>
      <p:sp>
        <p:nvSpPr>
          <p:cNvPr id="2" name="TextBox 1"/>
          <p:cNvSpPr txBox="1"/>
          <p:nvPr/>
        </p:nvSpPr>
        <p:spPr>
          <a:xfrm>
            <a:off x="994703" y="5157192"/>
            <a:ext cx="6912446" cy="923330"/>
          </a:xfrm>
          <a:prstGeom prst="rect">
            <a:avLst/>
          </a:prstGeom>
          <a:noFill/>
        </p:spPr>
        <p:txBody>
          <a:bodyPr wrap="square" rtlCol="0">
            <a:spAutoFit/>
          </a:bodyPr>
          <a:lstStyle/>
          <a:p>
            <a:r>
              <a:rPr lang="zh-CN" altLang="en-US" dirty="0">
                <a:latin typeface="微软雅黑" pitchFamily="34" charset="-122"/>
                <a:ea typeface="微软雅黑" pitchFamily="34" charset="-122"/>
              </a:rPr>
              <a:t>根据跑的技术动作可分为五个阶段（图示）</a:t>
            </a:r>
            <a:endParaRPr lang="en-US" altLang="zh-CN" dirty="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zh-CN" altLang="en-US" dirty="0">
                <a:latin typeface="微软雅黑" pitchFamily="34" charset="-122"/>
                <a:ea typeface="微软雅黑" pitchFamily="34" charset="-122"/>
              </a:rPr>
              <a:t>前腾空期</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中腾空期</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后腾空期</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前支撑期</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后支撑期</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992" y="1820628"/>
            <a:ext cx="7760928" cy="3120540"/>
          </a:xfrm>
          <a:prstGeom prst="rect">
            <a:avLst/>
          </a:prstGeom>
        </p:spPr>
      </p:pic>
      <p:pic>
        <p:nvPicPr>
          <p:cNvPr id="12" name="Picture 54" descr="D:\群体工作\体育俱乐部大联盟\2014年体育俱乐部新VI设计\体育联盟形象设计JPG\透明图\吉祥物.png"/>
          <p:cNvPicPr preferRelativeResize="0">
            <a:picLocks noChangeArrowheads="1"/>
          </p:cNvPicPr>
          <p:nvPr/>
        </p:nvPicPr>
        <p:blipFill rotWithShape="1">
          <a:blip r:embed="rId3" cstate="print"/>
          <a:srcRect l="-1" r="10576"/>
          <a:stretch>
            <a:fillRect/>
          </a:stretch>
        </p:blipFill>
        <p:spPr bwMode="auto">
          <a:xfrm>
            <a:off x="7379296" y="4469208"/>
            <a:ext cx="1728192" cy="23887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1000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048593"/>
                                        </p:tgtEl>
                                        <p:attrNameLst>
                                          <p:attrName>style.visibility</p:attrName>
                                        </p:attrNameLst>
                                      </p:cBhvr>
                                      <p:to>
                                        <p:strVal val="visible"/>
                                      </p:to>
                                    </p:set>
                                    <p:animEffect transition="in" filter="box(in)">
                                      <p:cBhvr>
                                        <p:cTn id="7" dur="500"/>
                                        <p:tgtEl>
                                          <p:spTgt spid="1048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3"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2"/>
</p:tagLst>
</file>

<file path=ppt/tags/tag2.xml><?xml version="1.0" encoding="utf-8"?>
<p:tagLst xmlns:a="http://schemas.openxmlformats.org/drawingml/2006/main" xmlns:r="http://schemas.openxmlformats.org/officeDocument/2006/relationships" xmlns:p="http://schemas.openxmlformats.org/presentationml/2006/main">
  <p:tag name="TIMING" val="|0.2"/>
</p:tagLst>
</file>

<file path=ppt/theme/theme1.xml><?xml version="1.0" encoding="utf-8"?>
<a:theme xmlns:a="http://schemas.openxmlformats.org/drawingml/2006/main" name="南信大PPT蓝灰色">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华丽">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4760</TotalTime>
  <Words>1728</Words>
  <Application>Microsoft Office PowerPoint</Application>
  <PresentationFormat>全屏显示(4:3)</PresentationFormat>
  <Paragraphs>195</Paragraphs>
  <Slides>24</Slides>
  <Notes>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37" baseType="lpstr">
      <vt:lpstr>Gulim</vt:lpstr>
      <vt:lpstr>HY견명조</vt:lpstr>
      <vt:lpstr>黑体</vt:lpstr>
      <vt:lpstr>华文琥珀</vt:lpstr>
      <vt:lpstr>宋体</vt:lpstr>
      <vt:lpstr>微软雅黑</vt:lpstr>
      <vt:lpstr>Arial</vt:lpstr>
      <vt:lpstr>Calibri</vt:lpstr>
      <vt:lpstr>Footlight MT Light</vt:lpstr>
      <vt:lpstr>Goudy Old Style</vt:lpstr>
      <vt:lpstr>Times New Roman</vt:lpstr>
      <vt:lpstr>南信大PPT蓝灰色</vt:lpstr>
      <vt:lpstr>文档</vt:lpstr>
      <vt:lpstr>PowerPoint 演示文稿</vt:lpstr>
      <vt:lpstr>     </vt:lpstr>
      <vt:lpstr>PowerPoint 演示文稿</vt:lpstr>
      <vt:lpstr>     </vt:lpstr>
      <vt:lpstr>PowerPoint 演示文稿</vt:lpstr>
      <vt:lpstr>PowerPoint 演示文稿</vt:lpstr>
      <vt:lpstr>     </vt:lpstr>
      <vt:lpstr>     </vt:lpstr>
      <vt:lpstr>     </vt:lpstr>
      <vt:lpstr>     </vt:lpstr>
      <vt:lpstr>     </vt:lpstr>
      <vt:lpstr>PowerPoint 演示文稿</vt:lpstr>
      <vt:lpstr>     </vt:lpstr>
      <vt:lpstr>     </vt:lpstr>
      <vt:lpstr>     </vt:lpstr>
      <vt:lpstr>     </vt:lpstr>
      <vt:lpstr>     </vt:lpstr>
      <vt:lpstr>     </vt:lpstr>
      <vt:lpstr>     </vt:lpstr>
      <vt:lpstr>     </vt:lpstr>
      <vt:lpstr>     </vt:lpstr>
      <vt:lpstr>     </vt:lpstr>
      <vt:lpstr>     </vt:lpstr>
      <vt:lpstr>PowerPoint 演示文稿</vt:lpstr>
    </vt:vector>
  </TitlesOfParts>
  <Company>NUIST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南京信息工程大学汇报</dc:title>
  <dc:creator>guoyang</dc:creator>
  <cp:lastModifiedBy>张 春晓</cp:lastModifiedBy>
  <cp:revision>106</cp:revision>
  <dcterms:created xsi:type="dcterms:W3CDTF">2014-04-14T14:37:00Z</dcterms:created>
  <dcterms:modified xsi:type="dcterms:W3CDTF">2023-08-31T18:12:47Z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