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97"/>
  </p:notesMasterIdLst>
  <p:handoutMasterIdLst>
    <p:handoutMasterId r:id="rId98"/>
  </p:handoutMasterIdLst>
  <p:sldIdLst>
    <p:sldId id="256" r:id="rId2"/>
    <p:sldId id="257" r:id="rId3"/>
    <p:sldId id="318" r:id="rId4"/>
    <p:sldId id="317" r:id="rId5"/>
    <p:sldId id="322" r:id="rId6"/>
    <p:sldId id="320"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258" r:id="rId21"/>
    <p:sldId id="346" r:id="rId22"/>
    <p:sldId id="349" r:id="rId23"/>
    <p:sldId id="353" r:id="rId24"/>
    <p:sldId id="354" r:id="rId25"/>
    <p:sldId id="355" r:id="rId26"/>
    <p:sldId id="350" r:id="rId27"/>
    <p:sldId id="356" r:id="rId28"/>
    <p:sldId id="357" r:id="rId29"/>
    <p:sldId id="358" r:id="rId30"/>
    <p:sldId id="351" r:id="rId31"/>
    <p:sldId id="359" r:id="rId32"/>
    <p:sldId id="360" r:id="rId33"/>
    <p:sldId id="361" r:id="rId34"/>
    <p:sldId id="362" r:id="rId35"/>
    <p:sldId id="352" r:id="rId36"/>
    <p:sldId id="363" r:id="rId37"/>
    <p:sldId id="364" r:id="rId38"/>
    <p:sldId id="365" r:id="rId39"/>
    <p:sldId id="366" r:id="rId40"/>
    <p:sldId id="367" r:id="rId41"/>
    <p:sldId id="368" r:id="rId42"/>
    <p:sldId id="369" r:id="rId43"/>
    <p:sldId id="370" r:id="rId44"/>
    <p:sldId id="371" r:id="rId45"/>
    <p:sldId id="372" r:id="rId46"/>
    <p:sldId id="281" r:id="rId47"/>
    <p:sldId id="282" r:id="rId48"/>
    <p:sldId id="373" r:id="rId49"/>
    <p:sldId id="374" r:id="rId50"/>
    <p:sldId id="375"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0" r:id="rId79"/>
    <p:sldId id="411" r:id="rId80"/>
    <p:sldId id="412" r:id="rId81"/>
    <p:sldId id="413" r:id="rId82"/>
    <p:sldId id="414" r:id="rId83"/>
    <p:sldId id="415"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94749" autoAdjust="0"/>
  </p:normalViewPr>
  <p:slideViewPr>
    <p:cSldViewPr>
      <p:cViewPr varScale="1">
        <p:scale>
          <a:sx n="37" d="100"/>
          <a:sy n="37" d="100"/>
        </p:scale>
        <p:origin x="393" y="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2020/11/27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2020/11/27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a:t>单击此处编辑母版文本样式</a:t>
            </a:r>
            <a:endParaRPr lang="en-US" altLang="zh-CN" dirty="0"/>
          </a:p>
        </p:txBody>
      </p:sp>
      <p:sp>
        <p:nvSpPr>
          <p:cNvPr id="9" name="日期占位符 8"/>
          <p:cNvSpPr>
            <a:spLocks noGrp="1"/>
          </p:cNvSpPr>
          <p:nvPr>
            <p:ph type="dt" sz="half" idx="10"/>
          </p:nvPr>
        </p:nvSpPr>
        <p:spPr/>
        <p:txBody>
          <a:bodyPr/>
          <a:lstStyle/>
          <a:p>
            <a:fld id="{DE3B03C8-02EF-460A-A21C-E744A7B52EF2}" type="datetime1">
              <a:rPr lang="zh-CN" altLang="en-US" smtClean="0"/>
              <a:pPr/>
              <a:t>2020/11/27</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a:t>/TP</a:t>
            </a:r>
            <a:endParaRPr lang="zh-CN" altLang="en-US" dirty="0"/>
          </a:p>
        </p:txBody>
      </p:sp>
      <p:sp>
        <p:nvSpPr>
          <p:cNvPr id="11" name="页脚占位符 10"/>
          <p:cNvSpPr>
            <a:spLocks noGrp="1"/>
          </p:cNvSpPr>
          <p:nvPr>
            <p:ph type="ftr" sz="quarter" idx="12"/>
          </p:nvPr>
        </p:nvSpPr>
        <p:spPr/>
        <p:txBody>
          <a:bodyPr/>
          <a:lstStyle/>
          <a:p>
            <a:r>
              <a:rPr lang="en-US" altLang="zh-CN" dirty="0"/>
              <a:t>Dr. </a:t>
            </a:r>
            <a:r>
              <a:rPr lang="zh-CN" altLang="en-US" dirty="0"/>
              <a:t>沙行勉</a:t>
            </a:r>
          </a:p>
        </p:txBody>
      </p:sp>
      <p:sp>
        <p:nvSpPr>
          <p:cNvPr id="12" name="标题 11"/>
          <p:cNvSpPr>
            <a:spLocks noGrp="1"/>
          </p:cNvSpPr>
          <p:nvPr>
            <p:ph type="title" hasCustomPrompt="1"/>
          </p:nvPr>
        </p:nvSpPr>
        <p:spPr/>
        <p:txBody>
          <a:bodyPr/>
          <a:lstStyle>
            <a:lvl1pPr>
              <a:defRPr sz="4000"/>
            </a:lvl1pPr>
          </a:lstStyle>
          <a:p>
            <a:r>
              <a:rPr lang="zh-CN" altLang="en-US" dirty="0"/>
              <a:t>第</a:t>
            </a:r>
            <a:r>
              <a:rPr lang="en-US" altLang="zh-CN" dirty="0"/>
              <a:t>X</a:t>
            </a:r>
            <a:r>
              <a:rPr lang="zh-CN" altLang="en-US" dirty="0"/>
              <a:t>章 </a:t>
            </a:r>
            <a:r>
              <a:rPr lang="en-US" altLang="zh-CN" dirty="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a:t>第</a:t>
            </a:r>
            <a:r>
              <a:rPr lang="en-US" altLang="zh-CN" dirty="0"/>
              <a:t>X</a:t>
            </a:r>
            <a:r>
              <a:rPr lang="zh-CN" altLang="en-US" dirty="0"/>
              <a:t>节 </a:t>
            </a:r>
            <a:r>
              <a:rPr lang="en-US" altLang="zh-CN" dirty="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a:t>单击此处编辑母版文本样式</a:t>
            </a:r>
          </a:p>
        </p:txBody>
      </p:sp>
    </p:spTree>
    <p:extLst>
      <p:ext uri="{BB962C8B-B14F-4D97-AF65-F5344CB8AC3E}">
        <p14:creationId xmlns:p14="http://schemas.microsoft.com/office/powerpoint/2010/main"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4E55854C-21C8-4E58-9757-5AAD61B82AA3}"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a:t>&lt;</a:t>
            </a:r>
            <a:r>
              <a:rPr lang="zh-CN" altLang="en-US" dirty="0"/>
              <a:t>程序</a:t>
            </a:r>
            <a:r>
              <a:rPr lang="en-US" altLang="zh-CN" dirty="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a:t>单击此处编辑母版文本样式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BC809277-13B0-4DC7-9985-D4678B4C186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a:t>点击图片插入</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CB624578-9185-4ED2-A2FE-4C4053656A84}"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说明</a:t>
            </a:r>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a:t>点击图片插入</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2020/11/27</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a:t>Dr. </a:t>
            </a:r>
            <a:r>
              <a:rPr lang="zh-CN" altLang="en-US" dirty="0"/>
              <a:t>沙行勉</a:t>
            </a:r>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3.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6.bin"/><Relationship Id="rId18" Type="http://schemas.openxmlformats.org/officeDocument/2006/relationships/oleObject" Target="../embeddings/oleObject8.bin"/><Relationship Id="rId3" Type="http://schemas.openxmlformats.org/officeDocument/2006/relationships/image" Target="../media/image18.png"/><Relationship Id="rId7" Type="http://schemas.openxmlformats.org/officeDocument/2006/relationships/image" Target="../media/image11.wmf"/><Relationship Id="rId12" Type="http://schemas.openxmlformats.org/officeDocument/2006/relationships/image" Target="../media/image13.wmf"/><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7.bin"/><Relationship Id="rId20" Type="http://schemas.openxmlformats.org/officeDocument/2006/relationships/image" Target="../media/image21.png"/><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5.bin"/><Relationship Id="rId5" Type="http://schemas.openxmlformats.org/officeDocument/2006/relationships/image" Target="../media/image10.wmf"/><Relationship Id="rId15" Type="http://schemas.openxmlformats.org/officeDocument/2006/relationships/image" Target="../media/image20.png"/><Relationship Id="rId10" Type="http://schemas.openxmlformats.org/officeDocument/2006/relationships/image" Target="../media/image19.png"/><Relationship Id="rId19" Type="http://schemas.openxmlformats.org/officeDocument/2006/relationships/image" Target="../media/image16.wmf"/><Relationship Id="rId4" Type="http://schemas.openxmlformats.org/officeDocument/2006/relationships/oleObject" Target="../embeddings/oleObject2.bin"/><Relationship Id="rId9" Type="http://schemas.openxmlformats.org/officeDocument/2006/relationships/image" Target="../media/image12.wmf"/><Relationship Id="rId14" Type="http://schemas.openxmlformats.org/officeDocument/2006/relationships/image" Target="../media/image14.wmf"/></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25.png"/><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6.png"/><Relationship Id="rId5"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2.bin"/><Relationship Id="rId10" Type="http://schemas.openxmlformats.org/officeDocument/2006/relationships/image" Target="../media/image32.png"/><Relationship Id="rId4" Type="http://schemas.openxmlformats.org/officeDocument/2006/relationships/image" Target="../media/image19.wmf"/><Relationship Id="rId9"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4.png"/><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人工智能与机器学习简介</a:t>
            </a:r>
            <a:endParaRPr lang="en-US" altLang="zh-CN" dirty="0"/>
          </a:p>
          <a:p>
            <a:r>
              <a:rPr lang="zh-CN" altLang="en-US" dirty="0"/>
              <a:t>最小二乘分类器</a:t>
            </a:r>
            <a:endParaRPr lang="en-US" altLang="zh-CN" dirty="0"/>
          </a:p>
          <a:p>
            <a:r>
              <a:rPr lang="en-US" altLang="zh-CN" dirty="0"/>
              <a:t>Logistic</a:t>
            </a:r>
            <a:r>
              <a:rPr lang="zh-CN" altLang="en-US" dirty="0"/>
              <a:t>分类器</a:t>
            </a:r>
            <a:endParaRPr lang="en-US" altLang="zh-CN" dirty="0"/>
          </a:p>
          <a:p>
            <a:r>
              <a:rPr lang="zh-CN" altLang="en-US" dirty="0"/>
              <a:t>朴素贝叶斯分类器</a:t>
            </a:r>
            <a:endParaRPr lang="en-US" altLang="zh-CN" dirty="0"/>
          </a:p>
          <a:p>
            <a:r>
              <a:rPr lang="zh-CN" altLang="en-US" dirty="0"/>
              <a:t>人工神经网络</a:t>
            </a:r>
            <a:endParaRPr lang="en-US" altLang="zh-CN" dirty="0"/>
          </a:p>
          <a:p>
            <a:r>
              <a:rPr lang="zh-CN" altLang="en-US" dirty="0"/>
              <a:t>深度学习</a:t>
            </a:r>
            <a:endParaRPr lang="en-US" altLang="zh-CN" dirty="0"/>
          </a:p>
        </p:txBody>
      </p:sp>
      <p:sp>
        <p:nvSpPr>
          <p:cNvPr id="3" name="日期占位符 2"/>
          <p:cNvSpPr>
            <a:spLocks noGrp="1"/>
          </p:cNvSpPr>
          <p:nvPr>
            <p:ph type="dt" sz="half" idx="10"/>
          </p:nvPr>
        </p:nvSpPr>
        <p:spPr/>
        <p:txBody>
          <a:bodyPr/>
          <a:lstStyle/>
          <a:p>
            <a:fld id="{DE3B03C8-02EF-460A-A21C-E744A7B52EF2}" type="datetime1">
              <a:rPr lang="zh-CN" altLang="en-US" smtClean="0"/>
              <a:pPr/>
              <a:t>2020/11/27</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a:t>/TP</a:t>
            </a:r>
            <a:endParaRPr lang="zh-CN" altLang="en-US" dirty="0"/>
          </a:p>
        </p:txBody>
      </p:sp>
      <p:sp>
        <p:nvSpPr>
          <p:cNvPr id="5" name="页脚占位符 4"/>
          <p:cNvSpPr>
            <a:spLocks noGrp="1"/>
          </p:cNvSpPr>
          <p:nvPr>
            <p:ph type="ftr" sz="quarter" idx="12"/>
          </p:nvPr>
        </p:nvSpPr>
        <p:spPr/>
        <p:txBody>
          <a:bodyPr/>
          <a:lstStyle/>
          <a:p>
            <a:r>
              <a:rPr lang="en-US" altLang="zh-CN"/>
              <a:t>Dr. </a:t>
            </a:r>
            <a:r>
              <a:rPr lang="zh-CN" altLang="en-US"/>
              <a:t>沙行勉</a:t>
            </a:r>
            <a:endParaRPr lang="zh-CN" altLang="en-US" dirty="0"/>
          </a:p>
        </p:txBody>
      </p:sp>
      <p:sp>
        <p:nvSpPr>
          <p:cNvPr id="6" name="标题 5"/>
          <p:cNvSpPr>
            <a:spLocks noGrp="1"/>
          </p:cNvSpPr>
          <p:nvPr>
            <p:ph type="title"/>
          </p:nvPr>
        </p:nvSpPr>
        <p:spPr/>
        <p:txBody>
          <a:bodyPr/>
          <a:lstStyle/>
          <a:p>
            <a:r>
              <a:rPr lang="zh-CN" altLang="en-US" dirty="0"/>
              <a:t>第</a:t>
            </a:r>
            <a:r>
              <a:rPr lang="en-US" altLang="zh-CN" dirty="0"/>
              <a:t>10</a:t>
            </a:r>
            <a:r>
              <a:rPr lang="zh-CN" altLang="en-US" dirty="0"/>
              <a:t>章 机器学习概论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idx="1"/>
          </p:nvPr>
        </p:nvSpPr>
        <p:spPr/>
        <p:txBody>
          <a:bodyPr>
            <a:normAutofit/>
          </a:bodyPr>
          <a:lstStyle/>
          <a:p>
            <a:pPr marL="0" indent="0">
              <a:buNone/>
            </a:pPr>
            <a:r>
              <a:rPr lang="zh-CN" altLang="en-US" sz="2200" dirty="0"/>
              <a:t>在对博弈树采取深度优先的搜索策略时</a:t>
            </a:r>
            <a:r>
              <a:rPr lang="en-US" altLang="zh-CN" sz="2200" dirty="0"/>
              <a:t>, </a:t>
            </a:r>
            <a:r>
              <a:rPr lang="zh-CN" altLang="en-US" sz="2200" dirty="0"/>
              <a:t>从左路分枝的叶节点倒推得到某一层 </a:t>
            </a:r>
            <a:r>
              <a:rPr lang="en-US" altLang="zh-CN" sz="2200" dirty="0"/>
              <a:t>MAX</a:t>
            </a:r>
            <a:r>
              <a:rPr lang="zh-CN" altLang="en-US" sz="2200" dirty="0"/>
              <a:t>节点的值</a:t>
            </a:r>
            <a:r>
              <a:rPr lang="en-US" altLang="zh-CN" sz="2200" dirty="0"/>
              <a:t>, </a:t>
            </a:r>
            <a:r>
              <a:rPr lang="zh-CN" altLang="en-US" sz="2200" dirty="0"/>
              <a:t>可表示目前着法的最佳效用值</a:t>
            </a:r>
            <a:r>
              <a:rPr lang="en-US" altLang="zh-CN" sz="2200" dirty="0"/>
              <a:t>, </a:t>
            </a:r>
            <a:r>
              <a:rPr lang="zh-CN" altLang="en-US" sz="2200" dirty="0"/>
              <a:t>记为</a:t>
            </a:r>
            <a:r>
              <a:rPr lang="en-US" altLang="zh-CN" sz="2200" dirty="0"/>
              <a:t>α, </a:t>
            </a:r>
            <a:r>
              <a:rPr lang="zh-CN" altLang="en-US" sz="2200" dirty="0"/>
              <a:t>此值可作为 </a:t>
            </a:r>
            <a:r>
              <a:rPr lang="en-US" altLang="zh-CN" sz="2200" dirty="0"/>
              <a:t>MAX </a:t>
            </a:r>
            <a:r>
              <a:rPr lang="zh-CN" altLang="en-US" sz="2200" dirty="0"/>
              <a:t>方着法效用值的下界。在搜索其他子节点时</a:t>
            </a:r>
            <a:r>
              <a:rPr lang="en-US" altLang="zh-CN" sz="2200" dirty="0"/>
              <a:t>, </a:t>
            </a:r>
            <a:r>
              <a:rPr lang="zh-CN" altLang="en-US" sz="2200" dirty="0"/>
              <a:t>即探讨另一着法时</a:t>
            </a:r>
            <a:r>
              <a:rPr lang="en-US" altLang="zh-CN" sz="2200" dirty="0"/>
              <a:t>, </a:t>
            </a:r>
            <a:r>
              <a:rPr lang="zh-CN" altLang="en-US" sz="2200" dirty="0"/>
              <a:t>如果发现一个回合</a:t>
            </a:r>
            <a:r>
              <a:rPr lang="en-US" altLang="zh-CN" sz="2200" dirty="0"/>
              <a:t>(2 </a:t>
            </a:r>
            <a:r>
              <a:rPr lang="zh-CN" altLang="en-US" sz="2200" dirty="0"/>
              <a:t>步棋</a:t>
            </a:r>
            <a:r>
              <a:rPr lang="en-US" altLang="zh-CN" sz="2200" dirty="0"/>
              <a:t>) </a:t>
            </a:r>
            <a:r>
              <a:rPr lang="zh-CN" altLang="en-US" sz="2200" dirty="0"/>
              <a:t>之后评估值变差</a:t>
            </a:r>
            <a:r>
              <a:rPr lang="en-US" altLang="zh-CN" sz="2200" dirty="0"/>
              <a:t>, </a:t>
            </a:r>
            <a:r>
              <a:rPr lang="zh-CN" altLang="en-US" sz="2200" dirty="0"/>
              <a:t>即子节点评估值低于下界</a:t>
            </a:r>
            <a:r>
              <a:rPr lang="en-US" altLang="zh-CN" sz="2200" dirty="0"/>
              <a:t>α </a:t>
            </a:r>
            <a:r>
              <a:rPr lang="zh-CN" altLang="en-US" sz="2200" dirty="0"/>
              <a:t>值</a:t>
            </a:r>
            <a:r>
              <a:rPr lang="en-US" altLang="zh-CN" sz="2200" dirty="0"/>
              <a:t>, </a:t>
            </a:r>
            <a:r>
              <a:rPr lang="zh-CN" altLang="en-US" sz="2200" dirty="0"/>
              <a:t>则可以剪掉此枝</a:t>
            </a:r>
            <a:r>
              <a:rPr lang="en-US" altLang="zh-CN" sz="2200" dirty="0"/>
              <a:t>(</a:t>
            </a:r>
            <a:r>
              <a:rPr lang="zh-CN" altLang="en-US" sz="2200" dirty="0"/>
              <a:t>以该子节点为根的子树</a:t>
            </a:r>
            <a:r>
              <a:rPr lang="en-US" altLang="zh-CN" sz="2200" dirty="0"/>
              <a:t>), </a:t>
            </a:r>
            <a:r>
              <a:rPr lang="zh-CN" altLang="en-US" sz="2200" dirty="0"/>
              <a:t>即不再考虑此子节点的延伸</a:t>
            </a:r>
            <a:r>
              <a:rPr lang="en-US" altLang="zh-CN" sz="2200" dirty="0"/>
              <a:t>, </a:t>
            </a:r>
            <a:r>
              <a:rPr lang="zh-CN" altLang="en-US" sz="2200" dirty="0"/>
              <a:t>此类剪枝称为</a:t>
            </a:r>
            <a:r>
              <a:rPr lang="en-US" altLang="zh-CN" sz="2200" dirty="0"/>
              <a:t>α </a:t>
            </a:r>
            <a:r>
              <a:rPr lang="zh-CN" altLang="en-US" sz="2200" dirty="0"/>
              <a:t>剪枝。 也就是说</a:t>
            </a:r>
            <a:r>
              <a:rPr lang="en-US" altLang="zh-CN" sz="2200" dirty="0"/>
              <a:t>, </a:t>
            </a:r>
            <a:r>
              <a:rPr lang="zh-CN" altLang="en-US" sz="2200" dirty="0"/>
              <a:t>如果当前的最大值大于其后继节点的最小值</a:t>
            </a:r>
            <a:r>
              <a:rPr lang="en-US" altLang="zh-CN" sz="2200" dirty="0"/>
              <a:t>,</a:t>
            </a:r>
            <a:r>
              <a:rPr lang="zh-CN" altLang="en-US" sz="2200" dirty="0"/>
              <a:t>那么就不要再探索最小子树了</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Alpha</a:t>
            </a:r>
            <a:r>
              <a:rPr lang="zh-CN" altLang="en-US" b="0" dirty="0"/>
              <a:t>剪枝</a:t>
            </a:r>
          </a:p>
        </p:txBody>
      </p:sp>
    </p:spTree>
    <p:extLst>
      <p:ext uri="{BB962C8B-B14F-4D97-AF65-F5344CB8AC3E}">
        <p14:creationId xmlns:p14="http://schemas.microsoft.com/office/powerpoint/2010/main" val="208416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idx="1"/>
          </p:nvPr>
        </p:nvSpPr>
        <p:spPr/>
        <p:txBody>
          <a:bodyPr>
            <a:normAutofit/>
          </a:bodyPr>
          <a:lstStyle/>
          <a:p>
            <a:pPr marL="0" indent="0">
              <a:buNone/>
            </a:pPr>
            <a:br>
              <a:rPr lang="zh-CN" altLang="en-US" dirty="0"/>
            </a:br>
            <a:endParaRPr lang="zh-CN" altLang="en-US"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Alpha</a:t>
            </a:r>
            <a:r>
              <a:rPr lang="zh-CN" altLang="en-US" b="0" dirty="0"/>
              <a:t>剪枝</a:t>
            </a: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1276476" y="1753245"/>
            <a:ext cx="6591047" cy="4032448"/>
          </a:xfrm>
          <a:prstGeom prst="rect">
            <a:avLst/>
          </a:prstGeom>
          <a:noFill/>
          <a:ln>
            <a:noFill/>
          </a:ln>
        </p:spPr>
      </p:pic>
    </p:spTree>
    <p:extLst>
      <p:ext uri="{BB962C8B-B14F-4D97-AF65-F5344CB8AC3E}">
        <p14:creationId xmlns:p14="http://schemas.microsoft.com/office/powerpoint/2010/main" val="2855881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idx="1"/>
          </p:nvPr>
        </p:nvSpPr>
        <p:spPr/>
        <p:txBody>
          <a:bodyPr>
            <a:normAutofit/>
          </a:bodyPr>
          <a:lstStyle/>
          <a:p>
            <a:pPr marL="0" indent="0">
              <a:buNone/>
            </a:pPr>
            <a:r>
              <a:rPr lang="zh-CN" altLang="zh-CN" sz="2200" dirty="0"/>
              <a:t>由左路分枝的叶节点倒推得到某一层</a:t>
            </a:r>
            <a:r>
              <a:rPr lang="en-US" altLang="zh-CN" sz="2200" dirty="0"/>
              <a:t>MIN</a:t>
            </a:r>
            <a:r>
              <a:rPr lang="zh-CN" altLang="zh-CN" sz="2200" dirty="0"/>
              <a:t>节点的值，可表示目前对方着法的钳制值，记为</a:t>
            </a:r>
            <a:r>
              <a:rPr lang="en-US" altLang="zh-CN" sz="2200" dirty="0"/>
              <a:t>β</a:t>
            </a:r>
            <a:r>
              <a:rPr lang="zh-CN" altLang="zh-CN" sz="2200" dirty="0"/>
              <a:t>。此</a:t>
            </a:r>
            <a:r>
              <a:rPr lang="en-US" altLang="zh-CN" sz="2200" dirty="0"/>
              <a:t>β</a:t>
            </a:r>
            <a:r>
              <a:rPr lang="zh-CN" altLang="zh-CN" sz="2200" dirty="0"/>
              <a:t>值可作为</a:t>
            </a:r>
            <a:r>
              <a:rPr lang="en-US" altLang="zh-CN" sz="2200" dirty="0"/>
              <a:t>MAX</a:t>
            </a:r>
            <a:r>
              <a:rPr lang="zh-CN" altLang="zh-CN" sz="2200" dirty="0"/>
              <a:t>方无法实现着法指标的上界。在搜索该</a:t>
            </a:r>
            <a:r>
              <a:rPr lang="en-US" altLang="zh-CN" sz="2200" dirty="0"/>
              <a:t>MIN</a:t>
            </a:r>
            <a:r>
              <a:rPr lang="zh-CN" altLang="zh-CN" sz="2200" dirty="0"/>
              <a:t>节点的其它子节点，即探讨另外着法时，如果发现一个回合之后钳制局面减弱，即子节点评估值高于上界</a:t>
            </a:r>
            <a:r>
              <a:rPr lang="en-US" altLang="zh-CN" sz="2200" dirty="0"/>
              <a:t>β</a:t>
            </a:r>
            <a:r>
              <a:rPr lang="zh-CN" altLang="zh-CN" sz="2200" dirty="0"/>
              <a:t>值，则便可以剪掉此枝，即不再考虑此子节点的延伸。此类剪枝称为</a:t>
            </a:r>
            <a:r>
              <a:rPr lang="en-US" altLang="zh-CN" sz="2200" dirty="0"/>
              <a:t>β</a:t>
            </a:r>
            <a:r>
              <a:rPr lang="zh-CN" altLang="zh-CN" sz="2200" dirty="0"/>
              <a:t>剪枝。也就是说，如果当前的最小值小于后继节点的最大值，就不要再往下看最大值树了</a:t>
            </a:r>
            <a:endParaRPr lang="zh-CN" altLang="en-US"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Beta</a:t>
            </a:r>
            <a:r>
              <a:rPr lang="zh-CN" altLang="en-US" b="0" dirty="0"/>
              <a:t>剪枝</a:t>
            </a:r>
          </a:p>
        </p:txBody>
      </p:sp>
    </p:spTree>
    <p:extLst>
      <p:ext uri="{BB962C8B-B14F-4D97-AF65-F5344CB8AC3E}">
        <p14:creationId xmlns:p14="http://schemas.microsoft.com/office/powerpoint/2010/main" val="356471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Beta</a:t>
            </a:r>
            <a:r>
              <a:rPr lang="zh-CN" altLang="en-US" b="0" dirty="0"/>
              <a:t>剪枝</a:t>
            </a:r>
          </a:p>
        </p:txBody>
      </p:sp>
      <p:pic>
        <p:nvPicPr>
          <p:cNvPr id="7" name="内容占位符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208883"/>
            <a:ext cx="7056784" cy="4236342"/>
          </a:xfrm>
          <a:prstGeom prst="rect">
            <a:avLst/>
          </a:prstGeom>
          <a:noFill/>
          <a:ln>
            <a:noFill/>
          </a:ln>
        </p:spPr>
      </p:pic>
    </p:spTree>
    <p:extLst>
      <p:ext uri="{BB962C8B-B14F-4D97-AF65-F5344CB8AC3E}">
        <p14:creationId xmlns:p14="http://schemas.microsoft.com/office/powerpoint/2010/main" val="425469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zh-CN" altLang="zh-CN" dirty="0"/>
              <a:t>机器学习是一种通过某种模型，利用数据训练其模型的相关参数，然后使用训练后的模型对未知数据进行预测的一种技术</a:t>
            </a:r>
            <a:endParaRPr lang="en-US" altLang="zh-CN" dirty="0"/>
          </a:p>
          <a:p>
            <a:pPr marL="342900" indent="-342900">
              <a:buFont typeface="Arial" panose="020B0604020202020204" pitchFamily="34" charset="0"/>
              <a:buChar char="•"/>
            </a:pPr>
            <a:r>
              <a:rPr lang="zh-CN" altLang="zh-CN" dirty="0"/>
              <a:t>应用领域：数据挖掘、数据分类、计算机视觉、自然语言处理、生物特征识别、搜索引擎、医学诊断、语音和手写识别等</a:t>
            </a:r>
          </a:p>
          <a:p>
            <a:pPr marL="342900" indent="-342900">
              <a:buFont typeface="Arial" panose="020B0604020202020204" pitchFamily="34" charset="0"/>
              <a:buChar char="•"/>
            </a:pPr>
            <a:r>
              <a:rPr lang="zh-CN" altLang="zh-CN" dirty="0"/>
              <a:t>机器学习的目标是从经验中学习、抽象并形成知识，最终应用于推断之中</a:t>
            </a:r>
            <a:endParaRPr lang="en-US" altLang="zh-CN" dirty="0"/>
          </a:p>
          <a:p>
            <a:pPr marL="342900" indent="-342900">
              <a:buFont typeface="Arial" panose="020B0604020202020204" pitchFamily="34" charset="0"/>
              <a:buChar char="•"/>
            </a:pPr>
            <a:r>
              <a:rPr lang="zh-CN" altLang="zh-CN" dirty="0"/>
              <a:t>分类：有监督学习，无监督学习和强化学习</a:t>
            </a:r>
            <a:endParaRPr lang="zh-CN" altLang="en-US"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机器学习简介</a:t>
            </a:r>
          </a:p>
        </p:txBody>
      </p:sp>
    </p:spTree>
    <p:extLst>
      <p:ext uri="{BB962C8B-B14F-4D97-AF65-F5344CB8AC3E}">
        <p14:creationId xmlns:p14="http://schemas.microsoft.com/office/powerpoint/2010/main" val="468303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755576" y="1412776"/>
                <a:ext cx="7632848" cy="4713387"/>
              </a:xfrm>
            </p:spPr>
            <p:txBody>
              <a:bodyPr>
                <a:normAutofit/>
              </a:bodyPr>
              <a:lstStyle/>
              <a:p>
                <a:pPr marL="0" indent="0">
                  <a:buNone/>
                </a:pPr>
                <a:r>
                  <a:rPr lang="zh-CN" altLang="en-US" sz="2200" dirty="0"/>
                  <a:t>根据已知的部分数据</a:t>
                </a:r>
                <a14:m>
                  <m:oMath xmlns:m="http://schemas.openxmlformats.org/officeDocument/2006/math">
                    <m:r>
                      <a:rPr lang="en-US" altLang="zh-CN" sz="2200" b="0" i="1" smtClean="0">
                        <a:latin typeface="Cambria Math" panose="02040503050406030204" pitchFamily="18" charset="0"/>
                      </a:rPr>
                      <m:t>𝑥</m:t>
                    </m:r>
                  </m:oMath>
                </a14:m>
                <a:r>
                  <a:rPr lang="zh-CN" altLang="en-US" sz="2200" dirty="0"/>
                  <a:t>和其对应的正确结果</a:t>
                </a:r>
                <a14:m>
                  <m:oMath xmlns:m="http://schemas.openxmlformats.org/officeDocument/2006/math">
                    <m:r>
                      <a:rPr lang="en-US" altLang="zh-CN" sz="2200" b="0" i="1" smtClean="0">
                        <a:latin typeface="Cambria Math" panose="02040503050406030204" pitchFamily="18" charset="0"/>
                      </a:rPr>
                      <m:t>𝑡</m:t>
                    </m:r>
                  </m:oMath>
                </a14:m>
                <a:r>
                  <a:rPr lang="zh-CN" altLang="en-US" sz="2200" dirty="0"/>
                  <a:t>，建立数据与结果之间的规则（映射）</a:t>
                </a:r>
                <a14:m>
                  <m:oMath xmlns:m="http://schemas.openxmlformats.org/officeDocument/2006/math">
                    <m:r>
                      <a:rPr lang="en-US" altLang="zh-CN" sz="2200" b="0" i="1" smtClean="0">
                        <a:latin typeface="Cambria Math" panose="02040503050406030204" pitchFamily="18" charset="0"/>
                      </a:rPr>
                      <m:t>𝑓</m:t>
                    </m:r>
                  </m:oMath>
                </a14:m>
                <a:r>
                  <a:rPr lang="zh-CN" altLang="en-US" sz="2200" dirty="0"/>
                  <a:t>。此后，在处理未知的数据</a:t>
                </a:r>
                <a14:m>
                  <m:oMath xmlns:m="http://schemas.openxmlformats.org/officeDocument/2006/math">
                    <m:sSup>
                      <m:sSupPr>
                        <m:ctrlPr>
                          <a:rPr lang="en-US" altLang="zh-CN" sz="2200" i="1" smtClean="0">
                            <a:latin typeface="Cambria Math" panose="02040503050406030204" pitchFamily="18" charset="0"/>
                          </a:rPr>
                        </m:ctrlPr>
                      </m:sSupPr>
                      <m:e>
                        <m:r>
                          <a:rPr lang="en-US" altLang="zh-CN" sz="2200" b="0" i="1" smtClean="0">
                            <a:latin typeface="Cambria Math" panose="02040503050406030204" pitchFamily="18" charset="0"/>
                          </a:rPr>
                          <m:t>𝑥</m:t>
                        </m:r>
                      </m:e>
                      <m:sup>
                        <m:r>
                          <a:rPr lang="en-US" altLang="zh-CN" sz="2200" b="0" i="1" smtClean="0">
                            <a:latin typeface="Cambria Math" panose="02040503050406030204" pitchFamily="18" charset="0"/>
                          </a:rPr>
                          <m:t>′</m:t>
                        </m:r>
                      </m:sup>
                    </m:sSup>
                  </m:oMath>
                </a14:m>
                <a:r>
                  <a:rPr lang="zh-CN" altLang="en-US" sz="2200" dirty="0"/>
                  <a:t>时，利用之前得出的映射，便可以推断出其结果</a:t>
                </a:r>
                <a14:m>
                  <m:oMath xmlns:m="http://schemas.openxmlformats.org/officeDocument/2006/math">
                    <m:sSup>
                      <m:sSupPr>
                        <m:ctrlPr>
                          <a:rPr lang="en-US" altLang="zh-CN" sz="2200" i="1" smtClean="0">
                            <a:latin typeface="Cambria Math" panose="02040503050406030204" pitchFamily="18" charset="0"/>
                          </a:rPr>
                        </m:ctrlPr>
                      </m:sSupPr>
                      <m:e>
                        <m:r>
                          <a:rPr lang="en-US" altLang="zh-CN" sz="2200" b="0" i="1" smtClean="0">
                            <a:latin typeface="Cambria Math" panose="02040503050406030204" pitchFamily="18" charset="0"/>
                          </a:rPr>
                          <m:t>𝑡</m:t>
                        </m:r>
                      </m:e>
                      <m:sup>
                        <m:r>
                          <a:rPr lang="en-US" altLang="zh-CN" sz="2200" b="0" i="1" smtClean="0">
                            <a:latin typeface="Cambria Math" panose="02040503050406030204" pitchFamily="18" charset="0"/>
                          </a:rPr>
                          <m:t>′</m:t>
                        </m:r>
                      </m:sup>
                    </m:sSup>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𝑓</m:t>
                    </m:r>
                    <m:r>
                      <a:rPr lang="en-US" altLang="zh-CN" sz="2200" b="0" i="1" smtClean="0">
                        <a:latin typeface="Cambria Math" panose="02040503050406030204" pitchFamily="18" charset="0"/>
                      </a:rPr>
                      <m:t>(</m:t>
                    </m:r>
                    <m:sSup>
                      <m:sSupPr>
                        <m:ctrlPr>
                          <a:rPr lang="en-US" altLang="zh-CN" sz="2200" b="0" i="1" smtClean="0">
                            <a:latin typeface="Cambria Math" panose="02040503050406030204" pitchFamily="18" charset="0"/>
                          </a:rPr>
                        </m:ctrlPr>
                      </m:sSupPr>
                      <m:e>
                        <m:r>
                          <a:rPr lang="en-US" altLang="zh-CN" sz="2200" b="0" i="1" smtClean="0">
                            <a:latin typeface="Cambria Math" panose="02040503050406030204" pitchFamily="18" charset="0"/>
                          </a:rPr>
                          <m:t>𝑥</m:t>
                        </m:r>
                      </m:e>
                      <m:sup>
                        <m:r>
                          <a:rPr lang="en-US" altLang="zh-CN" sz="2200" b="0" i="1" smtClean="0">
                            <a:latin typeface="Cambria Math" panose="02040503050406030204" pitchFamily="18" charset="0"/>
                          </a:rPr>
                          <m:t>′</m:t>
                        </m:r>
                      </m:sup>
                    </m:sSup>
                    <m:r>
                      <a:rPr lang="en-US" altLang="zh-CN" sz="2200" b="0" i="1" smtClean="0">
                        <a:latin typeface="Cambria Math" panose="02040503050406030204" pitchFamily="18" charset="0"/>
                      </a:rPr>
                      <m:t>)</m:t>
                    </m:r>
                  </m:oMath>
                </a14:m>
                <a:r>
                  <a:rPr lang="zh-CN" altLang="en-US" sz="2200" dirty="0"/>
                  <a:t>。根据结果</a:t>
                </a:r>
                <a14:m>
                  <m:oMath xmlns:m="http://schemas.openxmlformats.org/officeDocument/2006/math">
                    <m:r>
                      <a:rPr lang="en-US" altLang="zh-CN" sz="2200" b="0" i="1" smtClean="0">
                        <a:latin typeface="Cambria Math" panose="02040503050406030204" pitchFamily="18" charset="0"/>
                      </a:rPr>
                      <m:t>𝑡</m:t>
                    </m:r>
                  </m:oMath>
                </a14:m>
                <a:r>
                  <a:rPr lang="zh-CN" altLang="en-US" sz="2200" dirty="0"/>
                  <a:t>的连续性，有监督学习被分为回归（</a:t>
                </a:r>
                <a:r>
                  <a:rPr lang="en-US" altLang="zh-CN" sz="2200" dirty="0"/>
                  <a:t>regression</a:t>
                </a:r>
                <a:r>
                  <a:rPr lang="zh-CN" altLang="en-US" sz="2200" dirty="0"/>
                  <a:t>）和分类（</a:t>
                </a:r>
                <a:r>
                  <a:rPr lang="en-US" altLang="zh-CN" sz="2200" dirty="0"/>
                  <a:t>classification</a:t>
                </a:r>
                <a:r>
                  <a:rPr lang="zh-CN" altLang="en-US" sz="2200" dirty="0"/>
                  <a:t>）两个大类。如果</a:t>
                </a:r>
                <a14:m>
                  <m:oMath xmlns:m="http://schemas.openxmlformats.org/officeDocument/2006/math">
                    <m:r>
                      <a:rPr lang="en-US" altLang="zh-CN" sz="2200" b="0" i="1" smtClean="0">
                        <a:latin typeface="Cambria Math" panose="02040503050406030204" pitchFamily="18" charset="0"/>
                      </a:rPr>
                      <m:t>𝑡</m:t>
                    </m:r>
                  </m:oMath>
                </a14:m>
                <a:r>
                  <a:rPr lang="zh-CN" altLang="en-US" sz="2200" dirty="0"/>
                  <a:t>是连续的，则称为回归问题；反之，则称为分类问题。</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755576" y="1412776"/>
                <a:ext cx="7632848" cy="4713387"/>
              </a:xfrm>
              <a:blipFill>
                <a:blip r:embed="rId2"/>
                <a:stretch>
                  <a:fillRect l="-1038" r="-639"/>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有监督学习</a:t>
            </a:r>
          </a:p>
        </p:txBody>
      </p:sp>
    </p:spTree>
    <p:extLst>
      <p:ext uri="{BB962C8B-B14F-4D97-AF65-F5344CB8AC3E}">
        <p14:creationId xmlns:p14="http://schemas.microsoft.com/office/powerpoint/2010/main" val="2351797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graphicFrame>
        <p:nvGraphicFramePr>
          <p:cNvPr id="7" name="内容占位符 6"/>
          <p:cNvGraphicFramePr>
            <a:graphicFrameLocks noGrp="1"/>
          </p:cNvGraphicFramePr>
          <p:nvPr>
            <p:ph idx="1"/>
            <p:extLst>
              <p:ext uri="{D42A27DB-BD31-4B8C-83A1-F6EECF244321}">
                <p14:modId xmlns:p14="http://schemas.microsoft.com/office/powerpoint/2010/main" val="1811383530"/>
              </p:ext>
            </p:extLst>
          </p:nvPr>
        </p:nvGraphicFramePr>
        <p:xfrm>
          <a:off x="1126257" y="1484784"/>
          <a:ext cx="6686102" cy="1872208"/>
        </p:xfrm>
        <a:graphic>
          <a:graphicData uri="http://schemas.openxmlformats.org/drawingml/2006/table">
            <a:tbl>
              <a:tblPr firstRow="1" firstCol="1" bandRow="1"/>
              <a:tblGrid>
                <a:gridCol w="1557233">
                  <a:extLst>
                    <a:ext uri="{9D8B030D-6E8A-4147-A177-3AD203B41FA5}">
                      <a16:colId xmlns:a16="http://schemas.microsoft.com/office/drawing/2014/main" val="685191269"/>
                    </a:ext>
                  </a:extLst>
                </a:gridCol>
                <a:gridCol w="1708891">
                  <a:extLst>
                    <a:ext uri="{9D8B030D-6E8A-4147-A177-3AD203B41FA5}">
                      <a16:colId xmlns:a16="http://schemas.microsoft.com/office/drawing/2014/main" val="2386150325"/>
                    </a:ext>
                  </a:extLst>
                </a:gridCol>
                <a:gridCol w="1862745">
                  <a:extLst>
                    <a:ext uri="{9D8B030D-6E8A-4147-A177-3AD203B41FA5}">
                      <a16:colId xmlns:a16="http://schemas.microsoft.com/office/drawing/2014/main" val="2460504611"/>
                    </a:ext>
                  </a:extLst>
                </a:gridCol>
                <a:gridCol w="1557233">
                  <a:extLst>
                    <a:ext uri="{9D8B030D-6E8A-4147-A177-3AD203B41FA5}">
                      <a16:colId xmlns:a16="http://schemas.microsoft.com/office/drawing/2014/main" val="151014711"/>
                    </a:ext>
                  </a:extLst>
                </a:gridCol>
              </a:tblGrid>
              <a:tr h="234026">
                <a:tc>
                  <a:txBody>
                    <a:bodyPr/>
                    <a:lstStyle/>
                    <a:p>
                      <a:pPr algn="ctr">
                        <a:spcAft>
                          <a:spcPts val="0"/>
                        </a:spcAft>
                      </a:pPr>
                      <a:r>
                        <a:rPr lang="zh-CN" sz="1100" b="1" kern="0">
                          <a:solidFill>
                            <a:srgbClr val="000000"/>
                          </a:solidFill>
                          <a:effectLst/>
                          <a:latin typeface="Times New Roman" panose="02020603050405020304" pitchFamily="18" charset="0"/>
                          <a:ea typeface="等线" panose="02010600030101010101" pitchFamily="2" charset="-122"/>
                          <a:cs typeface="宋体" panose="02010600030101010101" pitchFamily="2" charset="-122"/>
                        </a:rPr>
                        <a:t>血糖浓度</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Times New Roman" panose="02020603050405020304" pitchFamily="18" charset="0"/>
                          <a:ea typeface="等线" panose="02010600030101010101" pitchFamily="2" charset="-122"/>
                          <a:cs typeface="宋体" panose="02010600030101010101" pitchFamily="2" charset="-122"/>
                        </a:rPr>
                        <a:t>舒张血压</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Times New Roman" panose="02020603050405020304" pitchFamily="18" charset="0"/>
                          <a:ea typeface="等线" panose="02010600030101010101" pitchFamily="2" charset="-122"/>
                          <a:cs typeface="宋体" panose="02010600030101010101" pitchFamily="2" charset="-122"/>
                        </a:rPr>
                        <a:t>年龄</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zh-CN" sz="1100" b="1" kern="0">
                          <a:solidFill>
                            <a:srgbClr val="000000"/>
                          </a:solidFill>
                          <a:effectLst/>
                          <a:latin typeface="Times New Roman" panose="02020603050405020304" pitchFamily="18" charset="0"/>
                          <a:ea typeface="等线" panose="02010600030101010101" pitchFamily="2" charset="-122"/>
                          <a:cs typeface="宋体" panose="02010600030101010101" pitchFamily="2" charset="-122"/>
                        </a:rPr>
                        <a:t>是否患病</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250357306"/>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148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72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50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Yes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54405470"/>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85</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66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31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No</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641516989"/>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89</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66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No</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269748652"/>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78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50</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Yes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503842860"/>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197</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70</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53</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Yes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188480541"/>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166</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72</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51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Yes</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203680816"/>
                  </a:ext>
                </a:extLst>
              </a:tr>
              <a:tr h="234026">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118</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84</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31</a:t>
                      </a:r>
                      <a:endParaRPr lang="zh-CN" sz="1200" kern="10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Aft>
                          <a:spcPts val="0"/>
                        </a:spcAft>
                      </a:pPr>
                      <a:r>
                        <a:rPr lang="en-US" sz="11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Yes</a:t>
                      </a:r>
                      <a:endParaRPr lang="zh-CN" sz="1200" kern="1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707797363"/>
                  </a:ext>
                </a:extLst>
              </a:tr>
            </a:tbl>
          </a:graphicData>
        </a:graphic>
      </p:graphicFrame>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有监督学习例子</a:t>
            </a:r>
            <a:r>
              <a:rPr lang="en-US" altLang="zh-CN" b="0" dirty="0"/>
              <a:t>—</a:t>
            </a:r>
            <a:r>
              <a:rPr lang="zh-CN" altLang="en-US" b="0" dirty="0"/>
              <a:t>糖尿病判断</a:t>
            </a:r>
          </a:p>
        </p:txBody>
      </p:sp>
      <p:sp>
        <p:nvSpPr>
          <p:cNvPr id="9" name="文本框 8"/>
          <p:cNvSpPr txBox="1"/>
          <p:nvPr/>
        </p:nvSpPr>
        <p:spPr>
          <a:xfrm>
            <a:off x="652884" y="3501008"/>
            <a:ext cx="7807548" cy="2277547"/>
          </a:xfrm>
          <a:prstGeom prst="rect">
            <a:avLst/>
          </a:prstGeom>
          <a:noFill/>
        </p:spPr>
        <p:txBody>
          <a:bodyPr wrap="square" rtlCol="0">
            <a:spAutoFit/>
          </a:bodyPr>
          <a:lstStyle/>
          <a:p>
            <a:r>
              <a:rPr lang="zh-CN" altLang="zh-CN" sz="2200" dirty="0"/>
              <a:t>获得</a:t>
            </a:r>
            <a:r>
              <a:rPr lang="zh-CN" altLang="en-US" sz="2200" dirty="0"/>
              <a:t>一位</a:t>
            </a:r>
            <a:r>
              <a:rPr lang="zh-CN" altLang="zh-CN" sz="2200" dirty="0"/>
              <a:t>病人的血糖浓度、舒张血压和年龄数据分别为</a:t>
            </a:r>
            <a:r>
              <a:rPr lang="en-US" altLang="zh-CN" sz="2200" dirty="0"/>
              <a:t>131</a:t>
            </a:r>
            <a:r>
              <a:rPr lang="zh-CN" altLang="zh-CN" sz="2200" dirty="0"/>
              <a:t>，</a:t>
            </a:r>
            <a:r>
              <a:rPr lang="en-US" altLang="zh-CN" sz="2200" dirty="0"/>
              <a:t>80</a:t>
            </a:r>
            <a:r>
              <a:rPr lang="zh-CN" altLang="zh-CN" sz="2200" dirty="0"/>
              <a:t>，</a:t>
            </a:r>
            <a:r>
              <a:rPr lang="en-US" altLang="zh-CN" sz="2200" dirty="0"/>
              <a:t>37</a:t>
            </a:r>
            <a:r>
              <a:rPr lang="zh-CN" altLang="zh-CN" sz="2200" dirty="0"/>
              <a:t>。由于你基本不可能遇到和已记录指标完全一样的病人，你需要判断这个病人是否患了糖尿病</a:t>
            </a:r>
            <a:r>
              <a:rPr lang="zh-CN" altLang="en-US" sz="2200" dirty="0"/>
              <a:t>，这是一个分类问题</a:t>
            </a:r>
            <a:endParaRPr lang="en-US" altLang="zh-CN" sz="2200" dirty="0"/>
          </a:p>
          <a:p>
            <a:pPr>
              <a:spcBef>
                <a:spcPts val="1200"/>
              </a:spcBef>
            </a:pPr>
            <a:r>
              <a:rPr lang="zh-CN" altLang="en-US" sz="2200" dirty="0"/>
              <a:t>机器学习就是让计算机根据已有的数据来学习并总结出病人的病理指标和患糖尿病之间的关系，从而能够判断一个新的病人是否患了糖尿病。</a:t>
            </a:r>
          </a:p>
        </p:txBody>
      </p:sp>
    </p:spTree>
    <p:extLst>
      <p:ext uri="{BB962C8B-B14F-4D97-AF65-F5344CB8AC3E}">
        <p14:creationId xmlns:p14="http://schemas.microsoft.com/office/powerpoint/2010/main" val="45174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idx="1"/>
          </p:nvPr>
        </p:nvSpPr>
        <p:spPr/>
        <p:txBody>
          <a:bodyPr>
            <a:normAutofit/>
          </a:bodyPr>
          <a:lstStyle/>
          <a:p>
            <a:pPr marL="0" indent="0">
              <a:buNone/>
            </a:pPr>
            <a:r>
              <a:rPr lang="zh-CN" altLang="en-US" sz="2200" dirty="0"/>
              <a:t>无监督学习一般是指从一堆感兴趣的数据中直接学习数据的属性。和有监督学习不同，无监督学习中只有数据 ，所有的数据没有任何的标签。根据学习目标的不同，常见的无监督学习问题主要有聚类</a:t>
            </a:r>
            <a:r>
              <a:rPr lang="en-US" altLang="zh-CN" sz="2200" dirty="0"/>
              <a:t>(clustering)</a:t>
            </a:r>
            <a:r>
              <a:rPr lang="zh-CN" altLang="en-US" sz="2200" dirty="0"/>
              <a:t>、降维</a:t>
            </a:r>
            <a:r>
              <a:rPr lang="en-US" altLang="zh-CN" sz="2200" dirty="0"/>
              <a:t>(dimensionality reduction)</a:t>
            </a:r>
            <a:r>
              <a:rPr lang="zh-CN" altLang="en-US" sz="2200" dirty="0"/>
              <a:t>、特征提取</a:t>
            </a:r>
            <a:r>
              <a:rPr lang="en-US" altLang="zh-CN" sz="2200" dirty="0"/>
              <a:t>(feature extraction)</a:t>
            </a:r>
            <a:r>
              <a:rPr lang="zh-CN" altLang="en-US" sz="2200" dirty="0"/>
              <a:t>三大类。聚类是无监督学习中最常见的问题，其目的在于把相似的东西聚在一起形成类别。降维和特征提取的目的在于将多维度的数据在低维空间中表示，同时保证信息丢失尽可能少。</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无监督学习</a:t>
            </a:r>
          </a:p>
        </p:txBody>
      </p:sp>
    </p:spTree>
    <p:extLst>
      <p:ext uri="{BB962C8B-B14F-4D97-AF65-F5344CB8AC3E}">
        <p14:creationId xmlns:p14="http://schemas.microsoft.com/office/powerpoint/2010/main" val="3330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内容占位符 5"/>
          <p:cNvSpPr>
            <a:spLocks noGrp="1"/>
          </p:cNvSpPr>
          <p:nvPr>
            <p:ph idx="1"/>
          </p:nvPr>
        </p:nvSpPr>
        <p:spPr/>
        <p:txBody>
          <a:bodyPr>
            <a:noAutofit/>
          </a:bodyPr>
          <a:lstStyle/>
          <a:p>
            <a:pPr marL="0" indent="0">
              <a:lnSpc>
                <a:spcPct val="100000"/>
              </a:lnSpc>
              <a:buNone/>
            </a:pPr>
            <a:r>
              <a:rPr lang="zh-CN" altLang="zh-CN" sz="2200" dirty="0"/>
              <a:t>无监督学习在社交网络和商品推荐中有着广泛的应用，例如电商平台中的“猜你喜欢”功能。当你浏览了某商品</a:t>
            </a:r>
            <a:r>
              <a:rPr lang="en-US" altLang="zh-CN" sz="2200" dirty="0"/>
              <a:t>A</a:t>
            </a:r>
            <a:r>
              <a:rPr lang="zh-CN" altLang="zh-CN" sz="2200" dirty="0"/>
              <a:t>后，系统会自动推荐很多与</a:t>
            </a:r>
            <a:r>
              <a:rPr lang="en-US" altLang="zh-CN" sz="2200" dirty="0"/>
              <a:t>A</a:t>
            </a:r>
            <a:r>
              <a:rPr lang="zh-CN" altLang="zh-CN" sz="2200" dirty="0"/>
              <a:t>类似的商品给你，这里面就用到了无监督学习的知识。电商平台的后台系统会预先对所有的商品进行聚类，把具有相似性质的商品聚在一起。假如你浏览的商品</a:t>
            </a:r>
            <a:r>
              <a:rPr lang="en-US" altLang="zh-CN" sz="2200" dirty="0"/>
              <a:t>A</a:t>
            </a:r>
            <a:r>
              <a:rPr lang="zh-CN" altLang="zh-CN" sz="2200" dirty="0"/>
              <a:t>属于类别</a:t>
            </a:r>
            <a:r>
              <a:rPr lang="en-US" altLang="zh-CN" sz="2200" dirty="0"/>
              <a:t>X</a:t>
            </a:r>
            <a:r>
              <a:rPr lang="zh-CN" altLang="zh-CN" sz="2200" dirty="0"/>
              <a:t>，那么系统就会将类</a:t>
            </a:r>
            <a:r>
              <a:rPr lang="en-US" altLang="zh-CN" sz="2200" dirty="0"/>
              <a:t>X</a:t>
            </a:r>
            <a:r>
              <a:rPr lang="zh-CN" altLang="zh-CN" sz="2200" dirty="0"/>
              <a:t>中的其他商品推荐给你，从而吸引你购买商品，增加平台收入。需要注意的是，系统并不清楚类</a:t>
            </a:r>
            <a:r>
              <a:rPr lang="en-US" altLang="zh-CN" sz="2200" dirty="0"/>
              <a:t>X</a:t>
            </a:r>
            <a:r>
              <a:rPr lang="zh-CN" altLang="zh-CN" sz="2200" dirty="0"/>
              <a:t>具体是什么商品，它只知道这些商品很类似。另一个例子是电商平台中的“购买了该产品的用户还购买了”的功能。和“猜你喜欢”的原理类似，该功能的实现方法是对用户的购买习惯进行聚类。如果一些用户购物行为比较相似，例如都经常购买电子产品，那么这些用户就会被归到一个类别中。之后，该类别中任意一个用户购买的商品将会被推荐给该类别中的其他用户。</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无监督学习应用</a:t>
            </a:r>
          </a:p>
        </p:txBody>
      </p:sp>
    </p:spTree>
    <p:extLst>
      <p:ext uri="{BB962C8B-B14F-4D97-AF65-F5344CB8AC3E}">
        <p14:creationId xmlns:p14="http://schemas.microsoft.com/office/powerpoint/2010/main" val="1146668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a:p>
        </p:txBody>
      </p:sp>
      <p:sp>
        <p:nvSpPr>
          <p:cNvPr id="6" name="内容占位符 5"/>
          <p:cNvSpPr>
            <a:spLocks noGrp="1"/>
          </p:cNvSpPr>
          <p:nvPr>
            <p:ph idx="1"/>
          </p:nvPr>
        </p:nvSpPr>
        <p:spPr/>
        <p:txBody>
          <a:bodyPr>
            <a:normAutofit/>
          </a:bodyPr>
          <a:lstStyle/>
          <a:p>
            <a:pPr marL="0" indent="0">
              <a:buNone/>
            </a:pPr>
            <a:r>
              <a:rPr lang="zh-CN" altLang="zh-CN" sz="2200" dirty="0"/>
              <a:t>相较于有监督学习和无监督学习通过事先给定的数据进行学习，强化学习更为智能，它能够与外界环境进行交互式学习。具体而言，外界环境将对学习结果进行反馈（奖励或惩罚），使得算法在学习过程中能不断优化自己的策略，获得更多更好的奖励。强化学习目前主要应用在电子游戏和机器人设计之中，例如</a:t>
            </a:r>
            <a:r>
              <a:rPr lang="en-US" altLang="zh-CN" sz="2200" dirty="0"/>
              <a:t>Alpha Go</a:t>
            </a:r>
            <a:r>
              <a:rPr lang="zh-CN" altLang="zh-CN" sz="2200" dirty="0"/>
              <a:t>就用到了强化学习的技术。此外，强化学习也广泛运用于无人驾驶、机械臂控制等领域。</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强化学习</a:t>
            </a:r>
          </a:p>
        </p:txBody>
      </p:sp>
    </p:spTree>
    <p:extLst>
      <p:ext uri="{BB962C8B-B14F-4D97-AF65-F5344CB8AC3E}">
        <p14:creationId xmlns:p14="http://schemas.microsoft.com/office/powerpoint/2010/main" val="89106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 人工智能与机器学习简介</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normAutofit/>
          </a:bodyPr>
          <a:lstStyle/>
          <a:p>
            <a:pPr>
              <a:buFont typeface="Arial" panose="020B0604020202020204" pitchFamily="34" charset="0"/>
              <a:buChar char="•"/>
            </a:pPr>
            <a:r>
              <a:rPr lang="zh-CN" altLang="en-US" sz="2200" dirty="0"/>
              <a:t>人工智能简介</a:t>
            </a:r>
            <a:endParaRPr lang="en-US" altLang="zh-CN" sz="2200" dirty="0"/>
          </a:p>
          <a:p>
            <a:pPr>
              <a:buFont typeface="Arial" panose="020B0604020202020204" pitchFamily="34" charset="0"/>
              <a:buChar char="•"/>
            </a:pPr>
            <a:r>
              <a:rPr lang="en-US" altLang="zh-CN" sz="2200" dirty="0"/>
              <a:t>Alpha-Beta</a:t>
            </a:r>
            <a:r>
              <a:rPr lang="zh-CN" altLang="en-US" sz="2200" dirty="0"/>
              <a:t>剪枝搜索</a:t>
            </a:r>
            <a:endParaRPr lang="en-US" altLang="zh-CN" sz="2200" dirty="0"/>
          </a:p>
          <a:p>
            <a:pPr>
              <a:buFont typeface="Arial" panose="020B0604020202020204" pitchFamily="34" charset="0"/>
              <a:buChar char="•"/>
            </a:pPr>
            <a:r>
              <a:rPr lang="zh-CN" altLang="en-US" sz="2200" dirty="0"/>
              <a:t>机器学习简介</a:t>
            </a:r>
            <a:endParaRPr lang="en-US" altLang="zh-C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 最小二乘分类器</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6" name="内容占位符 5"/>
          <p:cNvSpPr>
            <a:spLocks noGrp="1"/>
          </p:cNvSpPr>
          <p:nvPr>
            <p:ph idx="1"/>
          </p:nvPr>
        </p:nvSpPr>
        <p:spPr/>
        <p:txBody>
          <a:bodyPr>
            <a:normAutofit/>
          </a:bodyPr>
          <a:lstStyle/>
          <a:p>
            <a:pPr marL="342900" indent="-342900">
              <a:buFont typeface="Arial" panose="020B0604020202020204" pitchFamily="34" charset="0"/>
              <a:buChar char="•"/>
            </a:pPr>
            <a:r>
              <a:rPr lang="zh-CN" altLang="en-US" sz="2200" dirty="0"/>
              <a:t>求解一元线性回归问题</a:t>
            </a:r>
            <a:endParaRPr lang="en-US" altLang="zh-CN" sz="2200" dirty="0"/>
          </a:p>
          <a:p>
            <a:pPr marL="342900" indent="-342900">
              <a:buFont typeface="Arial" panose="020B0604020202020204" pitchFamily="34" charset="0"/>
              <a:buChar char="•"/>
            </a:pPr>
            <a:r>
              <a:rPr lang="zh-CN" altLang="en-US" sz="2200" dirty="0"/>
              <a:t>寻找最优超平面</a:t>
            </a:r>
            <a:endParaRPr lang="en-US" altLang="zh-CN" sz="2200" dirty="0"/>
          </a:p>
          <a:p>
            <a:pPr marL="342900" indent="-342900">
              <a:buFont typeface="Arial" panose="020B0604020202020204" pitchFamily="34" charset="0"/>
              <a:buChar char="•"/>
            </a:pPr>
            <a:r>
              <a:rPr lang="zh-CN" altLang="en-US" sz="2200" dirty="0"/>
              <a:t>求解糖尿病判断问题</a:t>
            </a:r>
            <a:endParaRPr lang="en-US" altLang="zh-CN"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a:bodyPr>
              <a:lstStyle/>
              <a:p>
                <a:pPr marL="0" indent="0">
                  <a:buNone/>
                </a:pPr>
                <a:r>
                  <a:rPr lang="zh-CN" altLang="en-US" sz="2200" dirty="0"/>
                  <a:t>一元线性回归问题的定义如下</a:t>
                </a:r>
                <a:r>
                  <a:rPr lang="en-US" altLang="zh-CN" sz="2200" dirty="0"/>
                  <a:t>: </a:t>
                </a:r>
                <a:r>
                  <a:rPr lang="zh-CN" altLang="en-US" sz="2200" dirty="0"/>
                  <a:t>已知变量</a:t>
                </a:r>
                <a:r>
                  <a:rPr lang="en-US" altLang="zh-CN" sz="2200" dirty="0"/>
                  <a:t>x </a:t>
                </a:r>
                <a:r>
                  <a:rPr lang="zh-CN" altLang="en-US" sz="2200" dirty="0"/>
                  <a:t>、</a:t>
                </a:r>
                <a:r>
                  <a:rPr lang="en-US" altLang="zh-CN" sz="2200" dirty="0"/>
                  <a:t>y </a:t>
                </a:r>
                <a:r>
                  <a:rPr lang="zh-CN" altLang="en-US" sz="2200" dirty="0"/>
                  <a:t>服从线性方程</a:t>
                </a:r>
                <a14:m>
                  <m:oMath xmlns:m="http://schemas.openxmlformats.org/officeDocument/2006/math">
                    <m:r>
                      <a:rPr lang="en-US" altLang="zh-CN" sz="2200" i="1" smtClean="0">
                        <a:latin typeface="Cambria Math" panose="02040503050406030204" pitchFamily="18" charset="0"/>
                      </a:rPr>
                      <m:t>𝑦</m:t>
                    </m:r>
                    <m:r>
                      <a:rPr lang="en-US" altLang="zh-CN" sz="2200" i="1">
                        <a:latin typeface="Cambria Math" panose="02040503050406030204" pitchFamily="18" charset="0"/>
                      </a:rPr>
                      <m:t>=</m:t>
                    </m:r>
                    <m:r>
                      <a:rPr lang="en-US" altLang="zh-CN" sz="2200" i="1">
                        <a:latin typeface="Cambria Math" panose="02040503050406030204" pitchFamily="18" charset="0"/>
                      </a:rPr>
                      <m:t>𝑘𝑥</m:t>
                    </m:r>
                    <m:r>
                      <a:rPr lang="en-US" altLang="zh-CN" sz="2200" i="1">
                        <a:latin typeface="Cambria Math" panose="02040503050406030204" pitchFamily="18" charset="0"/>
                      </a:rPr>
                      <m:t>+</m:t>
                    </m:r>
                    <m:r>
                      <a:rPr lang="en-US" altLang="zh-CN" sz="2200" i="1">
                        <a:latin typeface="Cambria Math" panose="02040503050406030204" pitchFamily="18" charset="0"/>
                      </a:rPr>
                      <m:t>𝑏</m:t>
                    </m:r>
                  </m:oMath>
                </a14:m>
                <a:r>
                  <a:rPr lang="en-US" altLang="zh-CN" sz="2200" dirty="0"/>
                  <a:t>, </a:t>
                </a:r>
                <a:r>
                  <a:rPr lang="zh-CN" altLang="en-US" sz="2200" dirty="0"/>
                  <a:t>其中</a:t>
                </a:r>
                <a14:m>
                  <m:oMath xmlns:m="http://schemas.openxmlformats.org/officeDocument/2006/math">
                    <m:r>
                      <a:rPr lang="en-US" altLang="zh-CN" sz="2200" i="1">
                        <a:latin typeface="Cambria Math" panose="02040503050406030204" pitchFamily="18" charset="0"/>
                      </a:rPr>
                      <m:t>𝑘</m:t>
                    </m:r>
                  </m:oMath>
                </a14:m>
                <a:r>
                  <a:rPr lang="zh-CN" altLang="en-US" sz="2200" dirty="0"/>
                  <a:t>和</a:t>
                </a:r>
                <a14:m>
                  <m:oMath xmlns:m="http://schemas.openxmlformats.org/officeDocument/2006/math">
                    <m:r>
                      <a:rPr lang="en-US" altLang="zh-CN" sz="2200" i="1" dirty="0">
                        <a:latin typeface="Cambria Math" panose="02040503050406030204" pitchFamily="18" charset="0"/>
                      </a:rPr>
                      <m:t>𝑏</m:t>
                    </m:r>
                  </m:oMath>
                </a14:m>
                <a:r>
                  <a:rPr lang="zh-CN" altLang="en-US" sz="2200" dirty="0"/>
                  <a:t>是未知数</a:t>
                </a:r>
                <a:r>
                  <a:rPr lang="en-US" altLang="zh-CN" sz="2200" dirty="0"/>
                  <a:t>; </a:t>
                </a:r>
                <a:r>
                  <a:rPr lang="zh-CN" altLang="en-US" sz="2200" dirty="0"/>
                  <a:t>并且预先获取了</a:t>
                </a:r>
                <a14:m>
                  <m:oMath xmlns:m="http://schemas.openxmlformats.org/officeDocument/2006/math">
                    <m:r>
                      <a:rPr lang="en-US" altLang="zh-CN" sz="2200" i="1">
                        <a:latin typeface="Cambria Math" panose="02040503050406030204" pitchFamily="18" charset="0"/>
                      </a:rPr>
                      <m:t>𝑛</m:t>
                    </m:r>
                  </m:oMath>
                </a14:m>
                <a:r>
                  <a:rPr lang="zh-CN" altLang="en-US" sz="2200" dirty="0"/>
                  <a:t>个样本点及其对应的值</a:t>
                </a:r>
                <a14:m>
                  <m:oMath xmlns:m="http://schemas.openxmlformats.org/officeDocument/2006/math">
                    <m:r>
                      <a:rPr lang="es-ES" altLang="zh-CN" sz="2200" i="1">
                        <a:latin typeface="Cambria Math" panose="02040503050406030204" pitchFamily="18" charset="0"/>
                      </a:rPr>
                      <m:t>(</m:t>
                    </m:r>
                    <m:sSub>
                      <m:sSubPr>
                        <m:ctrlPr>
                          <a:rPr lang="es-ES" altLang="zh-CN" sz="220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1</m:t>
                        </m:r>
                      </m:sub>
                    </m:sSub>
                    <m:r>
                      <a:rPr lang="es-ES" altLang="zh-CN" sz="2200" i="1" dirty="0" smtClean="0">
                        <a:latin typeface="Cambria Math" panose="02040503050406030204" pitchFamily="18" charset="0"/>
                      </a:rPr>
                      <m:t> </m:t>
                    </m:r>
                    <m:r>
                      <a:rPr lang="es-ES" altLang="zh-CN" sz="2200" i="1">
                        <a:latin typeface="Cambria Math" panose="02040503050406030204" pitchFamily="18" charset="0"/>
                      </a:rPr>
                      <m:t>,</m:t>
                    </m:r>
                    <m:sSub>
                      <m:sSubPr>
                        <m:ctrlPr>
                          <a:rPr lang="es-ES" altLang="zh-CN" sz="220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1</m:t>
                        </m:r>
                      </m:sub>
                    </m:sSub>
                    <m:r>
                      <a:rPr lang="es-ES" altLang="zh-CN" sz="2200" i="1">
                        <a:latin typeface="Cambria Math" panose="02040503050406030204" pitchFamily="18" charset="0"/>
                      </a:rPr>
                      <m:t>),(</m:t>
                    </m:r>
                    <m:sSub>
                      <m:sSubPr>
                        <m:ctrlPr>
                          <a:rPr lang="es-E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2</m:t>
                        </m:r>
                      </m:sub>
                    </m:sSub>
                    <m:r>
                      <a:rPr lang="es-ES" altLang="zh-CN" sz="2200" i="1" dirty="0">
                        <a:latin typeface="Cambria Math" panose="02040503050406030204" pitchFamily="18" charset="0"/>
                      </a:rPr>
                      <m:t> </m:t>
                    </m:r>
                    <m:r>
                      <a:rPr lang="es-ES" altLang="zh-CN" sz="2200" i="1">
                        <a:latin typeface="Cambria Math" panose="02040503050406030204" pitchFamily="18" charset="0"/>
                      </a:rPr>
                      <m:t>,</m:t>
                    </m:r>
                    <m:sSub>
                      <m:sSubPr>
                        <m:ctrlPr>
                          <a:rPr lang="es-E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b="0" i="1" smtClean="0">
                            <a:latin typeface="Cambria Math" panose="02040503050406030204" pitchFamily="18" charset="0"/>
                          </a:rPr>
                          <m:t>2</m:t>
                        </m:r>
                      </m:sub>
                    </m:sSub>
                    <m:r>
                      <a:rPr lang="es-ES" altLang="zh-CN" sz="2200" i="1">
                        <a:latin typeface="Cambria Math" panose="02040503050406030204" pitchFamily="18" charset="0"/>
                      </a:rPr>
                      <m:t>),…,(</m:t>
                    </m:r>
                    <m:sSub>
                      <m:sSubPr>
                        <m:ctrlPr>
                          <a:rPr lang="es-E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b="0" i="1" smtClean="0">
                            <a:latin typeface="Cambria Math" panose="02040503050406030204" pitchFamily="18" charset="0"/>
                          </a:rPr>
                          <m:t>𝑛</m:t>
                        </m:r>
                      </m:sub>
                    </m:sSub>
                    <m:r>
                      <a:rPr lang="es-ES" altLang="zh-CN" sz="2200" i="1" dirty="0">
                        <a:latin typeface="Cambria Math" panose="02040503050406030204" pitchFamily="18" charset="0"/>
                      </a:rPr>
                      <m:t> </m:t>
                    </m:r>
                    <m:r>
                      <a:rPr lang="es-ES" altLang="zh-CN" sz="2200" i="1">
                        <a:latin typeface="Cambria Math" panose="02040503050406030204" pitchFamily="18" charset="0"/>
                      </a:rPr>
                      <m:t>,</m:t>
                    </m:r>
                    <m:sSub>
                      <m:sSubPr>
                        <m:ctrlPr>
                          <a:rPr lang="es-ES"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b="0" i="1" smtClean="0">
                            <a:latin typeface="Cambria Math" panose="02040503050406030204" pitchFamily="18" charset="0"/>
                          </a:rPr>
                          <m:t>𝑛</m:t>
                        </m:r>
                      </m:sub>
                    </m:sSub>
                    <m:r>
                      <a:rPr lang="es-ES" altLang="zh-CN" sz="2200" i="1" smtClean="0">
                        <a:latin typeface="Cambria Math" panose="02040503050406030204" pitchFamily="18" charset="0"/>
                      </a:rPr>
                      <m:t>)</m:t>
                    </m:r>
                  </m:oMath>
                </a14:m>
                <a:r>
                  <a:rPr lang="en-US" altLang="zh-CN" sz="2200" dirty="0"/>
                  <a:t>, </a:t>
                </a:r>
                <a:r>
                  <a:rPr lang="zh-CN" altLang="en-US" sz="2200" dirty="0"/>
                  <a:t>如何确定未知参数</a:t>
                </a:r>
                <a14:m>
                  <m:oMath xmlns:m="http://schemas.openxmlformats.org/officeDocument/2006/math">
                    <m:r>
                      <a:rPr lang="en-US" altLang="zh-CN" sz="2200" i="1">
                        <a:latin typeface="Cambria Math" panose="02040503050406030204" pitchFamily="18" charset="0"/>
                      </a:rPr>
                      <m:t>𝑘</m:t>
                    </m:r>
                  </m:oMath>
                </a14:m>
                <a:r>
                  <a:rPr lang="zh-CN" altLang="en-US" sz="2200" dirty="0"/>
                  <a:t>和</a:t>
                </a:r>
                <a14:m>
                  <m:oMath xmlns:m="http://schemas.openxmlformats.org/officeDocument/2006/math">
                    <m:r>
                      <a:rPr lang="en-US" altLang="zh-CN" sz="2200" i="1" dirty="0">
                        <a:latin typeface="Cambria Math" panose="02040503050406030204" pitchFamily="18" charset="0"/>
                      </a:rPr>
                      <m:t>𝑏</m:t>
                    </m:r>
                  </m:oMath>
                </a14:m>
                <a:r>
                  <a:rPr lang="en-US" altLang="zh-CN" sz="2200" dirty="0"/>
                  <a:t>, </a:t>
                </a:r>
                <a:r>
                  <a:rPr lang="zh-CN" altLang="en-US" sz="2200" dirty="0"/>
                  <a:t>使得对于任意未知的</a:t>
                </a:r>
                <a14:m>
                  <m:oMath xmlns:m="http://schemas.openxmlformats.org/officeDocument/2006/math">
                    <m:r>
                      <a:rPr lang="en-US" altLang="zh-CN" sz="2200" i="1">
                        <a:latin typeface="Cambria Math" panose="02040503050406030204" pitchFamily="18" charset="0"/>
                      </a:rPr>
                      <m:t>𝑥</m:t>
                    </m:r>
                  </m:oMath>
                </a14:m>
                <a:r>
                  <a:rPr lang="en-US" altLang="zh-CN" sz="2200" dirty="0"/>
                  <a:t>, </a:t>
                </a:r>
                <a:r>
                  <a:rPr lang="zh-CN" altLang="en-US" sz="2200" dirty="0"/>
                  <a:t>可以通过函数</a:t>
                </a:r>
                <a14:m>
                  <m:oMath xmlns:m="http://schemas.openxmlformats.org/officeDocument/2006/math">
                    <m:r>
                      <a:rPr lang="en-US" altLang="zh-CN" sz="2200" b="0" i="1" smtClean="0">
                        <a:latin typeface="Cambria Math" panose="02040503050406030204" pitchFamily="18" charset="0"/>
                      </a:rPr>
                      <m:t>𝑓</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m:t>
                    </m:r>
                  </m:oMath>
                </a14:m>
                <a:r>
                  <a:rPr lang="zh-CN" altLang="en-US" sz="2200" dirty="0"/>
                  <a:t>获取</a:t>
                </a:r>
                <a14:m>
                  <m:oMath xmlns:m="http://schemas.openxmlformats.org/officeDocument/2006/math">
                    <m:r>
                      <a:rPr lang="en-US" altLang="zh-CN" sz="2200" b="0" i="1" dirty="0" smtClean="0">
                        <a:latin typeface="Cambria Math" panose="02040503050406030204" pitchFamily="18" charset="0"/>
                      </a:rPr>
                      <m:t>𝑥</m:t>
                    </m:r>
                  </m:oMath>
                </a14:m>
                <a:r>
                  <a:rPr lang="zh-CN" altLang="en-US" sz="2200" dirty="0"/>
                  <a:t>所对应的</a:t>
                </a:r>
                <a14:m>
                  <m:oMath xmlns:m="http://schemas.openxmlformats.org/officeDocument/2006/math">
                    <m:r>
                      <a:rPr lang="en-US" altLang="zh-CN" sz="2200" i="1">
                        <a:latin typeface="Cambria Math" panose="02040503050406030204" pitchFamily="18" charset="0"/>
                      </a:rPr>
                      <m:t>𝑦</m:t>
                    </m:r>
                  </m:oMath>
                </a14:m>
                <a:r>
                  <a:rPr lang="zh-CN" altLang="en-US" sz="2200" dirty="0"/>
                  <a:t>值</a:t>
                </a:r>
                <a:r>
                  <a:rPr lang="en-US" altLang="zh-CN" sz="2200" dirty="0"/>
                  <a:t>?</a:t>
                </a:r>
                <a:endParaRPr lang="zh-CN" altLang="en-US"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r="-733"/>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求解一元线性回归问题</a:t>
            </a:r>
            <a:r>
              <a:rPr lang="en-US" altLang="zh-CN" b="0" dirty="0"/>
              <a:t>-1</a:t>
            </a:r>
            <a:endParaRPr lang="zh-CN" altLang="en-US" b="0" dirty="0"/>
          </a:p>
        </p:txBody>
      </p:sp>
    </p:spTree>
    <p:extLst>
      <p:ext uri="{BB962C8B-B14F-4D97-AF65-F5344CB8AC3E}">
        <p14:creationId xmlns:p14="http://schemas.microsoft.com/office/powerpoint/2010/main" val="1736388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880184" y="1367965"/>
                <a:ext cx="7488832" cy="2531875"/>
              </a:xfrm>
            </p:spPr>
            <p:txBody>
              <a:bodyPr>
                <a:noAutofit/>
              </a:bodyPr>
              <a:lstStyle/>
              <a:p>
                <a:pPr marL="0" indent="0">
                  <a:lnSpc>
                    <a:spcPct val="100000"/>
                  </a:lnSpc>
                  <a:buNone/>
                </a:pPr>
                <a:r>
                  <a:rPr lang="zh-CN" altLang="en-US" sz="2200" dirty="0"/>
                  <a:t>由于这</a:t>
                </a:r>
                <a14:m>
                  <m:oMath xmlns:m="http://schemas.openxmlformats.org/officeDocument/2006/math">
                    <m:r>
                      <a:rPr lang="en-US" altLang="zh-CN" sz="2200" i="1">
                        <a:latin typeface="Cambria Math" panose="02040503050406030204" pitchFamily="18" charset="0"/>
                      </a:rPr>
                      <m:t>𝑛</m:t>
                    </m:r>
                  </m:oMath>
                </a14:m>
                <a:r>
                  <a:rPr lang="zh-CN" altLang="en-US" sz="2200" dirty="0"/>
                  <a:t>个样本点一般不在一条直线上</a:t>
                </a:r>
                <a:r>
                  <a:rPr lang="en-US" altLang="zh-CN" sz="2200" dirty="0"/>
                  <a:t>, </a:t>
                </a:r>
                <a:r>
                  <a:rPr lang="zh-CN" altLang="en-US" sz="2200" dirty="0"/>
                  <a:t>我们就想选出一条“最好”的直线能尽可能地“靠近”所有的样本点</a:t>
                </a:r>
                <a:r>
                  <a:rPr lang="en-US" altLang="zh-CN" sz="2200" dirty="0"/>
                  <a:t>, </a:t>
                </a:r>
                <a:r>
                  <a:rPr lang="zh-CN" altLang="en-US" sz="2200" dirty="0"/>
                  <a:t>因此我们需要建立一个用来评价直线优劣的标准。 </a:t>
                </a:r>
                <a:br>
                  <a:rPr lang="zh-CN" altLang="en-US" sz="2200" dirty="0"/>
                </a:br>
                <a:r>
                  <a:rPr lang="zh-CN" altLang="en-US" sz="2200" dirty="0"/>
                  <a:t>对于最小二乘法来说</a:t>
                </a:r>
                <a:r>
                  <a:rPr lang="en-US" altLang="zh-CN" sz="2200" dirty="0"/>
                  <a:t>, </a:t>
                </a:r>
                <a:r>
                  <a:rPr lang="zh-CN" altLang="en-US" sz="2200" dirty="0"/>
                  <a:t>它的评判标准是预测值和实际值的误差平方的总和。 误差平方和值越小</a:t>
                </a:r>
                <a:r>
                  <a:rPr lang="en-US" altLang="zh-CN" sz="2200" dirty="0"/>
                  <a:t>, </a:t>
                </a:r>
                <a:r>
                  <a:rPr lang="zh-CN" altLang="en-US" sz="2200" dirty="0"/>
                  <a:t>说明得到的直线越优。 误差平方和的计算如下</a:t>
                </a:r>
                <a:r>
                  <a:rPr lang="en-US" altLang="zh-CN" sz="2200" dirty="0"/>
                  <a:t>:</a:t>
                </a:r>
                <a:r>
                  <a:rPr lang="zh-CN" altLang="en-US" sz="2200" dirty="0"/>
                  <a:t> </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880184" y="1367965"/>
                <a:ext cx="7488832" cy="2531875"/>
              </a:xfrm>
              <a:blipFill>
                <a:blip r:embed="rId3"/>
                <a:stretch>
                  <a:fillRect l="-1058" t="-2163"/>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求解一元线性回归问题</a:t>
            </a:r>
            <a:r>
              <a:rPr lang="en-US" altLang="zh-CN" b="0" dirty="0"/>
              <a:t>-2</a:t>
            </a:r>
            <a:endParaRPr lang="zh-CN" altLang="en-US" b="0" dirty="0"/>
          </a:p>
        </p:txBody>
      </p:sp>
      <p:graphicFrame>
        <p:nvGraphicFramePr>
          <p:cNvPr id="7" name="对象 6"/>
          <p:cNvGraphicFramePr>
            <a:graphicFrameLocks noChangeAspect="1"/>
          </p:cNvGraphicFramePr>
          <p:nvPr>
            <p:extLst>
              <p:ext uri="{D42A27DB-BD31-4B8C-83A1-F6EECF244321}">
                <p14:modId xmlns:p14="http://schemas.microsoft.com/office/powerpoint/2010/main" val="400768890"/>
              </p:ext>
            </p:extLst>
          </p:nvPr>
        </p:nvGraphicFramePr>
        <p:xfrm>
          <a:off x="3059832" y="3678019"/>
          <a:ext cx="2739577" cy="648072"/>
        </p:xfrm>
        <a:graphic>
          <a:graphicData uri="http://schemas.openxmlformats.org/presentationml/2006/ole">
            <mc:AlternateContent xmlns:mc="http://schemas.openxmlformats.org/markup-compatibility/2006">
              <mc:Choice xmlns:v="urn:schemas-microsoft-com:vml" Requires="v">
                <p:oleObj spid="_x0000_s4214" name="Equation" r:id="rId4" imgW="1765300" imgH="431800" progId="Equation.DSMT4">
                  <p:embed/>
                </p:oleObj>
              </mc:Choice>
              <mc:Fallback>
                <p:oleObj name="Equation" r:id="rId4" imgW="17653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832" y="3678019"/>
                        <a:ext cx="2739577" cy="64807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0" name="文本框 9"/>
              <p:cNvSpPr txBox="1"/>
              <p:nvPr/>
            </p:nvSpPr>
            <p:spPr>
              <a:xfrm>
                <a:off x="899592" y="4550473"/>
                <a:ext cx="7416824" cy="1107996"/>
              </a:xfrm>
              <a:prstGeom prst="rect">
                <a:avLst/>
              </a:prstGeom>
              <a:noFill/>
            </p:spPr>
            <p:txBody>
              <a:bodyPr wrap="square" rtlCol="0">
                <a:spAutoFit/>
              </a:bodyPr>
              <a:lstStyle/>
              <a:p>
                <a:r>
                  <a:rPr lang="zh-CN" altLang="en-US" sz="2200" dirty="0"/>
                  <a:t>其中</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𝑖</m:t>
                        </m:r>
                      </m:sub>
                    </m:sSub>
                  </m:oMath>
                </a14:m>
                <a:r>
                  <a:rPr lang="zh-CN" altLang="en-US" sz="2200" dirty="0"/>
                  <a:t>是实际值，</a:t>
                </a:r>
                <a14:m>
                  <m:oMath xmlns:m="http://schemas.openxmlformats.org/officeDocument/2006/math">
                    <m:r>
                      <a:rPr lang="en-US" altLang="zh-CN" sz="2200" b="0" i="1" smtClean="0">
                        <a:latin typeface="Cambria Math" panose="02040503050406030204" pitchFamily="18" charset="0"/>
                      </a:rPr>
                      <m:t>𝑘</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𝑏</m:t>
                    </m:r>
                  </m:oMath>
                </a14:m>
                <a:r>
                  <a:rPr lang="zh-CN" altLang="en-US" sz="2200" dirty="0"/>
                  <a:t>则是预测值，我们的目标就是求取最优的参数</a:t>
                </a:r>
                <a14:m>
                  <m:oMath xmlns:m="http://schemas.openxmlformats.org/officeDocument/2006/math">
                    <m:r>
                      <a:rPr lang="en-US" altLang="zh-CN" sz="2200" b="0" i="1" smtClean="0">
                        <a:latin typeface="Cambria Math" panose="02040503050406030204" pitchFamily="18" charset="0"/>
                      </a:rPr>
                      <m:t>𝑘</m:t>
                    </m:r>
                  </m:oMath>
                </a14:m>
                <a:r>
                  <a:rPr lang="zh-CN" altLang="en-US" sz="2200" dirty="0"/>
                  <a:t>和</a:t>
                </a:r>
                <a14:m>
                  <m:oMath xmlns:m="http://schemas.openxmlformats.org/officeDocument/2006/math">
                    <m:r>
                      <a:rPr lang="en-US" altLang="zh-CN" sz="2200" b="0" i="1" dirty="0" smtClean="0">
                        <a:latin typeface="Cambria Math" panose="02040503050406030204" pitchFamily="18" charset="0"/>
                      </a:rPr>
                      <m:t>𝑏</m:t>
                    </m:r>
                  </m:oMath>
                </a14:m>
                <a:r>
                  <a:rPr lang="zh-CN" altLang="en-US" sz="2200" dirty="0"/>
                  <a:t>使得函数</a:t>
                </a:r>
                <a14:m>
                  <m:oMath xmlns:m="http://schemas.openxmlformats.org/officeDocument/2006/math">
                    <m:r>
                      <a:rPr lang="en-US" altLang="zh-CN" sz="2200" b="0" i="1" smtClean="0">
                        <a:latin typeface="Cambria Math" panose="02040503050406030204" pitchFamily="18" charset="0"/>
                      </a:rPr>
                      <m:t>𝐽</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𝑘</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𝑏</m:t>
                    </m:r>
                    <m:r>
                      <a:rPr lang="en-US" altLang="zh-CN" sz="2200" b="0" i="1" smtClean="0">
                        <a:latin typeface="Cambria Math" panose="02040503050406030204" pitchFamily="18" charset="0"/>
                      </a:rPr>
                      <m:t>)</m:t>
                    </m:r>
                  </m:oMath>
                </a14:m>
                <a:r>
                  <a:rPr lang="zh-CN" altLang="en-US" sz="2200" dirty="0"/>
                  <a:t>的值达到最小，也就是让误差值最小。</a:t>
                </a:r>
              </a:p>
            </p:txBody>
          </p:sp>
        </mc:Choice>
        <mc:Fallback xmlns="">
          <p:sp>
            <p:nvSpPr>
              <p:cNvPr id="10" name="文本框 9"/>
              <p:cNvSpPr txBox="1">
                <a:spLocks noRot="1" noChangeAspect="1" noMove="1" noResize="1" noEditPoints="1" noAdjustHandles="1" noChangeArrowheads="1" noChangeShapeType="1" noTextEdit="1"/>
              </p:cNvSpPr>
              <p:nvPr/>
            </p:nvSpPr>
            <p:spPr>
              <a:xfrm>
                <a:off x="899592" y="4550473"/>
                <a:ext cx="7416824" cy="1107996"/>
              </a:xfrm>
              <a:prstGeom prst="rect">
                <a:avLst/>
              </a:prstGeom>
              <a:blipFill>
                <a:blip r:embed="rId6"/>
                <a:stretch>
                  <a:fillRect l="-1069" t="-4945" r="-1069" b="-8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5444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fontScale="92500" lnSpcReduction="20000"/>
              </a:bodyPr>
              <a:lstStyle/>
              <a:p>
                <a:pPr marL="0" indent="0">
                  <a:lnSpc>
                    <a:spcPct val="120000"/>
                  </a:lnSpc>
                  <a:buNone/>
                </a:pPr>
                <a:r>
                  <a:rPr lang="zh-CN" altLang="en-US" dirty="0"/>
                  <a:t>我们使用坐标图和例子来更加形象地介绍预测值和实际值的误差。 在图中一共有</a:t>
                </a:r>
                <a:r>
                  <a:rPr lang="en-US" altLang="zh-CN" dirty="0"/>
                  <a:t>3</a:t>
                </a:r>
                <a:r>
                  <a:rPr lang="zh-CN" altLang="en-US" dirty="0"/>
                  <a:t>个样本点</a:t>
                </a:r>
                <a:r>
                  <a:rPr lang="en-US" altLang="zh-CN" dirty="0"/>
                  <a:t>, </a:t>
                </a:r>
                <a:r>
                  <a:rPr lang="zh-CN" altLang="en-US" dirty="0"/>
                  <a:t>每个样本点用黑点标识。 假设最终得到的函数</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就是图中的直线</a:t>
                </a:r>
                <a:r>
                  <a:rPr lang="en-US" altLang="zh-CN" dirty="0"/>
                  <a:t>(</a:t>
                </a:r>
                <a:r>
                  <a:rPr lang="zh-CN" altLang="en-US" dirty="0"/>
                  <a:t>只是假设</a:t>
                </a:r>
                <a:r>
                  <a:rPr lang="en-US" altLang="zh-CN" dirty="0"/>
                  <a:t>, </a:t>
                </a:r>
                <a:r>
                  <a:rPr lang="zh-CN" altLang="en-US" dirty="0"/>
                  <a:t>最终的结果以计算为准</a:t>
                </a:r>
                <a:r>
                  <a:rPr lang="en-US" altLang="zh-CN" dirty="0"/>
                  <a:t>), </a:t>
                </a:r>
                <a:r>
                  <a:rPr lang="zh-CN" altLang="en-US" dirty="0"/>
                  <a:t>那么对于样本点</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zh-CN" altLang="en-US" dirty="0"/>
                  <a:t>来说</a:t>
                </a:r>
                <a:r>
                  <a:rPr lang="en-US" altLang="zh-CN" dirty="0"/>
                  <a:t>, </a:t>
                </a:r>
                <a:r>
                  <a:rPr lang="zh-CN" altLang="en-US" dirty="0"/>
                  <a:t>该回归直线根据</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给出的预测值为</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e>
                    </m:acc>
                    <m:r>
                      <a:rPr lang="en-US" altLang="zh-CN" b="0" i="1" smtClean="0">
                        <a:latin typeface="Cambria Math" panose="02040503050406030204" pitchFamily="18" charset="0"/>
                      </a:rPr>
                      <m:t>=</m:t>
                    </m:r>
                    <m:r>
                      <a:rPr lang="en-US" altLang="zh-CN" b="0" i="1" smtClean="0">
                        <a:latin typeface="Cambria Math" panose="02040503050406030204" pitchFamily="18" charset="0"/>
                      </a:rPr>
                      <m:t>𝑘</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en-US" altLang="zh-CN" dirty="0"/>
                  <a:t>, </a:t>
                </a:r>
                <a:r>
                  <a:rPr lang="zh-CN" altLang="en-US" dirty="0"/>
                  <a:t>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a14:m>
                <a:r>
                  <a:rPr lang="zh-CN" altLang="en-US" dirty="0"/>
                  <a:t>对应的实际值是</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a14:m>
                <a:r>
                  <a:rPr lang="en-US" altLang="zh-CN" dirty="0"/>
                  <a:t>, </a:t>
                </a:r>
                <a:r>
                  <a:rPr lang="zh-CN" altLang="en-US" dirty="0"/>
                  <a:t>因此这两者之间就形成了误差值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e>
                    </m:acc>
                  </m:oMath>
                </a14:m>
                <a:r>
                  <a:rPr lang="en-US" altLang="zh-CN" dirty="0"/>
                  <a:t>=</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𝑟</m:t>
                        </m:r>
                      </m:e>
                      <m:sub>
                        <m:r>
                          <a:rPr lang="en-US" altLang="zh-CN" b="0" i="1" dirty="0" smtClean="0">
                            <a:latin typeface="Cambria Math" panose="02040503050406030204" pitchFamily="18" charset="0"/>
                          </a:rPr>
                          <m:t>1</m:t>
                        </m:r>
                      </m:sub>
                    </m:sSub>
                  </m:oMath>
                </a14:m>
                <a:r>
                  <a:rPr lang="zh-CN" altLang="en-US" dirty="0"/>
                  <a:t>。一元线性回归的目的就是寻找一条能最小化所有样本点的误差平方总和的最优直线。如何求解未知参数</a:t>
                </a:r>
                <a14:m>
                  <m:oMath xmlns:m="http://schemas.openxmlformats.org/officeDocument/2006/math">
                    <m:r>
                      <a:rPr lang="en-US" altLang="zh-CN" b="0" i="1" smtClean="0">
                        <a:latin typeface="Cambria Math" panose="02040503050406030204" pitchFamily="18" charset="0"/>
                      </a:rPr>
                      <m:t>𝑘</m:t>
                    </m:r>
                  </m:oMath>
                </a14:m>
                <a:r>
                  <a:rPr lang="zh-CN" altLang="en-US" dirty="0"/>
                  <a:t>和</a:t>
                </a:r>
                <a14:m>
                  <m:oMath xmlns:m="http://schemas.openxmlformats.org/officeDocument/2006/math">
                    <m:r>
                      <a:rPr lang="en-US" altLang="zh-CN" b="0" i="1" dirty="0" smtClean="0">
                        <a:latin typeface="Cambria Math" panose="02040503050406030204" pitchFamily="18" charset="0"/>
                      </a:rPr>
                      <m:t>𝑏</m:t>
                    </m:r>
                  </m:oMath>
                </a14:m>
                <a:r>
                  <a:rPr lang="zh-CN" altLang="en-US" dirty="0"/>
                  <a:t>呢</a:t>
                </a:r>
                <a:r>
                  <a:rPr lang="en-US" altLang="zh-CN" dirty="0"/>
                  <a:t>, </a:t>
                </a:r>
                <a:r>
                  <a:rPr lang="zh-CN" altLang="en-US" dirty="0"/>
                  <a:t>我们可以知道</a:t>
                </a:r>
                <a:r>
                  <a:rPr lang="en-US" altLang="zh-CN" dirty="0"/>
                  <a:t>,</a:t>
                </a:r>
                <a:r>
                  <a:rPr lang="zh-CN" altLang="en-US" dirty="0"/>
                  <a:t>误差平方和公式就是求</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1</m:t>
                            </m:r>
                          </m:sub>
                        </m:sSub>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2</m:t>
                            </m:r>
                          </m:sub>
                        </m:sSub>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b="0" i="1" smtClean="0">
                                <a:latin typeface="Cambria Math" panose="02040503050406030204" pitchFamily="18" charset="0"/>
                              </a:rPr>
                              <m:t>3</m:t>
                            </m:r>
                          </m:sub>
                        </m:sSub>
                      </m:e>
                      <m:sup>
                        <m:r>
                          <a:rPr lang="en-US" altLang="zh-CN" i="1">
                            <a:latin typeface="Cambria Math" panose="02040503050406030204" pitchFamily="18" charset="0"/>
                          </a:rPr>
                          <m:t>2</m:t>
                        </m:r>
                      </m:sup>
                    </m:sSup>
                  </m:oMath>
                </a14:m>
                <a:r>
                  <a:rPr lang="zh-CN" altLang="en-US" dirty="0"/>
                  <a:t>的最小值。代入坐标点</a:t>
                </a:r>
                <a:r>
                  <a:rPr lang="en-US" altLang="zh-CN" dirty="0"/>
                  <a:t>, </a:t>
                </a:r>
                <a:r>
                  <a:rPr lang="zh-CN" altLang="en-US" dirty="0"/>
                  <a:t>得到</a:t>
                </a:r>
                <a:r>
                  <a:rPr lang="en-US" altLang="zh-CN" dirty="0"/>
                  <a:t>J = (10- (10k +b))</a:t>
                </a:r>
                <a:r>
                  <a:rPr lang="en-US" altLang="zh-CN" baseline="30000" dirty="0"/>
                  <a:t>2</a:t>
                </a:r>
                <a:r>
                  <a:rPr lang="en-US" altLang="zh-CN" dirty="0"/>
                  <a:t> + (45- 20k +b)</a:t>
                </a:r>
                <a:r>
                  <a:rPr lang="en-US" altLang="zh-CN" baseline="30000" dirty="0"/>
                  <a:t>2</a:t>
                </a:r>
                <a:r>
                  <a:rPr lang="en-US" altLang="zh-CN" dirty="0"/>
                  <a:t> + (42- 40k +b)</a:t>
                </a:r>
                <a:r>
                  <a:rPr lang="en-US" altLang="zh-CN" baseline="30000" dirty="0"/>
                  <a:t>2</a:t>
                </a:r>
                <a:r>
                  <a:rPr lang="en-US" altLang="zh-CN" dirty="0"/>
                  <a:t> </a:t>
                </a:r>
                <a:r>
                  <a:rPr lang="zh-CN" altLang="en-US" dirty="0"/>
                  <a:t>。求解</a:t>
                </a:r>
                <a:r>
                  <a:rPr lang="en-US" altLang="zh-CN" dirty="0"/>
                  <a:t>J </a:t>
                </a:r>
                <a:r>
                  <a:rPr lang="zh-CN" altLang="en-US" dirty="0"/>
                  <a:t>的最小值</a:t>
                </a:r>
                <a:r>
                  <a:rPr lang="en-US" altLang="zh-CN" dirty="0"/>
                  <a:t>, </a:t>
                </a:r>
                <a:r>
                  <a:rPr lang="zh-CN" altLang="en-US" dirty="0"/>
                  <a:t>需要高数 的 求 偏 导 知 识</a:t>
                </a:r>
                <a:r>
                  <a:rPr lang="en-US" altLang="zh-CN" dirty="0"/>
                  <a:t>, </a:t>
                </a:r>
                <a:r>
                  <a:rPr lang="zh-CN" altLang="en-US" dirty="0"/>
                  <a:t>具 体 求 解 过 程 这 里 就 不 讲 了</a:t>
                </a:r>
                <a:r>
                  <a:rPr lang="en-US" altLang="zh-CN" dirty="0"/>
                  <a:t>, </a:t>
                </a:r>
                <a:r>
                  <a:rPr lang="zh-CN" altLang="en-US" dirty="0"/>
                  <a:t>最 后 得 到</a:t>
                </a:r>
                <a:r>
                  <a:rPr lang="en-US" altLang="zh-CN" dirty="0"/>
                  <a:t>k =1. 4009 </a:t>
                </a:r>
                <a:r>
                  <a:rPr lang="zh-CN" altLang="en-US" dirty="0"/>
                  <a:t>和</a:t>
                </a:r>
                <a:r>
                  <a:rPr lang="en-US" altLang="zh-CN" dirty="0"/>
                  <a:t>b =-0.3482, </a:t>
                </a:r>
                <a:r>
                  <a:rPr lang="zh-CN" altLang="en-US" dirty="0"/>
                  <a:t>就可以得到这条直线。</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t="-1035" r="-2850"/>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求解一元线性回归问题</a:t>
            </a:r>
            <a:r>
              <a:rPr lang="en-US" altLang="zh-CN" b="0" dirty="0"/>
              <a:t>-3</a:t>
            </a:r>
            <a:endParaRPr lang="zh-CN" altLang="en-US" b="0" dirty="0"/>
          </a:p>
        </p:txBody>
      </p:sp>
    </p:spTree>
    <p:extLst>
      <p:ext uri="{BB962C8B-B14F-4D97-AF65-F5344CB8AC3E}">
        <p14:creationId xmlns:p14="http://schemas.microsoft.com/office/powerpoint/2010/main" val="2008104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求解一元线性回归问题</a:t>
            </a:r>
            <a:r>
              <a:rPr lang="en-US" altLang="zh-CN" b="0" dirty="0"/>
              <a:t>-4</a:t>
            </a:r>
            <a:endParaRPr lang="zh-CN" altLang="en-US" b="0" dirty="0"/>
          </a:p>
        </p:txBody>
      </p:sp>
      <p:pic>
        <p:nvPicPr>
          <p:cNvPr id="7" name="内容占位符 6"/>
          <p:cNvPicPr>
            <a:picLocks noGrp="1"/>
          </p:cNvPicPr>
          <p:nvPr>
            <p:ph idx="1"/>
          </p:nvPr>
        </p:nvPicPr>
        <p:blipFill>
          <a:blip r:embed="rId2"/>
          <a:stretch>
            <a:fillRect/>
          </a:stretch>
        </p:blipFill>
        <p:spPr>
          <a:xfrm>
            <a:off x="1547664" y="1628800"/>
            <a:ext cx="6106091" cy="4216909"/>
          </a:xfrm>
          <a:prstGeom prst="rect">
            <a:avLst/>
          </a:prstGeom>
        </p:spPr>
      </p:pic>
    </p:spTree>
    <p:extLst>
      <p:ext uri="{BB962C8B-B14F-4D97-AF65-F5344CB8AC3E}">
        <p14:creationId xmlns:p14="http://schemas.microsoft.com/office/powerpoint/2010/main" val="3964642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6" name="内容占位符 5"/>
          <p:cNvSpPr>
            <a:spLocks noGrp="1"/>
          </p:cNvSpPr>
          <p:nvPr>
            <p:ph idx="1"/>
          </p:nvPr>
        </p:nvSpPr>
        <p:spPr>
          <a:xfrm>
            <a:off x="899592" y="1268760"/>
            <a:ext cx="7488832" cy="4713387"/>
          </a:xfrm>
        </p:spPr>
        <p:txBody>
          <a:bodyPr>
            <a:normAutofit/>
          </a:bodyPr>
          <a:lstStyle/>
          <a:p>
            <a:pPr marL="0" indent="0">
              <a:buNone/>
            </a:pPr>
            <a:r>
              <a:rPr lang="zh-CN" altLang="zh-CN" sz="2200" dirty="0"/>
              <a:t>我们可以利用线性回归取得一个函数作为分类的标准，如图所示。在这些数据上使用最小二乘法后，我们得到了图中所示的直线。该直线将这些点分成了两部分。这提示我们可以利用最小二乘的理论来构建分类器。</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求解一元线性回归问题</a:t>
            </a:r>
            <a:r>
              <a:rPr lang="en-US" altLang="zh-CN" b="0" dirty="0"/>
              <a:t>-5</a:t>
            </a:r>
            <a:endParaRPr lang="zh-CN" altLang="en-US" b="0" dirty="0"/>
          </a:p>
        </p:txBody>
      </p:sp>
      <p:pic>
        <p:nvPicPr>
          <p:cNvPr id="7" name="图片 6" descr="E:\System\Desktop\Figure_1.png"/>
          <p:cNvPicPr/>
          <p:nvPr/>
        </p:nvPicPr>
        <p:blipFill rotWithShape="1">
          <a:blip r:embed="rId2" cstate="print">
            <a:extLst>
              <a:ext uri="{28A0092B-C50C-407E-A947-70E740481C1C}">
                <a14:useLocalDpi xmlns:a14="http://schemas.microsoft.com/office/drawing/2010/main" val="0"/>
              </a:ext>
            </a:extLst>
          </a:blip>
          <a:srcRect l="8130" t="8310" r="9360" b="6414"/>
          <a:stretch/>
        </p:blipFill>
        <p:spPr bwMode="auto">
          <a:xfrm>
            <a:off x="2483768" y="3356992"/>
            <a:ext cx="3960440" cy="306633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465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-1</a:t>
            </a:r>
            <a:endParaRPr lang="zh-CN" altLang="en-US" b="0" dirty="0"/>
          </a:p>
        </p:txBody>
      </p:sp>
      <mc:AlternateContent xmlns:mc="http://schemas.openxmlformats.org/markup-compatibility/2006" xmlns:a14="http://schemas.microsoft.com/office/drawing/2010/main">
        <mc:Choice Requires="a14">
          <p:sp>
            <p:nvSpPr>
              <p:cNvPr id="2" name="文本框 1"/>
              <p:cNvSpPr txBox="1"/>
              <p:nvPr/>
            </p:nvSpPr>
            <p:spPr>
              <a:xfrm>
                <a:off x="470330" y="1167849"/>
                <a:ext cx="6840334" cy="430887"/>
              </a:xfrm>
              <a:prstGeom prst="rect">
                <a:avLst/>
              </a:prstGeom>
              <a:noFill/>
            </p:spPr>
            <p:txBody>
              <a:bodyPr wrap="none" rtlCol="0">
                <a:spAutoFit/>
              </a:bodyPr>
              <a:lstStyle/>
              <a:p>
                <a:r>
                  <a:rPr lang="zh-CN" altLang="en-US" sz="2200" dirty="0"/>
                  <a:t>首先，对于一个</a:t>
                </a:r>
                <a14:m>
                  <m:oMath xmlns:m="http://schemas.openxmlformats.org/officeDocument/2006/math">
                    <m:r>
                      <a:rPr lang="en-US" altLang="zh-CN" sz="2200" b="0" i="1" smtClean="0">
                        <a:latin typeface="Cambria Math" panose="02040503050406030204" pitchFamily="18" charset="0"/>
                      </a:rPr>
                      <m:t>𝑛</m:t>
                    </m:r>
                  </m:oMath>
                </a14:m>
                <a:r>
                  <a:rPr lang="zh-CN" altLang="en-US" sz="2200" dirty="0"/>
                  <a:t>维空间，它的超平面可以表示为方程</a:t>
                </a:r>
              </a:p>
            </p:txBody>
          </p:sp>
        </mc:Choice>
        <mc:Fallback xmlns="">
          <p:sp>
            <p:nvSpPr>
              <p:cNvPr id="2" name="文本框 1"/>
              <p:cNvSpPr txBox="1">
                <a:spLocks noRot="1" noChangeAspect="1" noMove="1" noResize="1" noEditPoints="1" noAdjustHandles="1" noChangeArrowheads="1" noChangeShapeType="1" noTextEdit="1"/>
              </p:cNvSpPr>
              <p:nvPr/>
            </p:nvSpPr>
            <p:spPr>
              <a:xfrm>
                <a:off x="470330" y="1167849"/>
                <a:ext cx="6840334" cy="430887"/>
              </a:xfrm>
              <a:prstGeom prst="rect">
                <a:avLst/>
              </a:prstGeom>
              <a:blipFill>
                <a:blip r:embed="rId3"/>
                <a:stretch>
                  <a:fillRect l="-1159" t="-15714" r="-446" b="-22857"/>
                </a:stretch>
              </a:blipFill>
            </p:spPr>
            <p:txBody>
              <a:bodyPr/>
              <a:lstStyle/>
              <a:p>
                <a:r>
                  <a:rPr lang="zh-CN" altLang="en-US">
                    <a:noFill/>
                  </a:rPr>
                  <a:t> </a:t>
                </a:r>
              </a:p>
            </p:txBody>
          </p:sp>
        </mc:Fallback>
      </mc:AlternateContent>
      <p:sp>
        <p:nvSpPr>
          <p:cNvPr id="11"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1600361126"/>
              </p:ext>
            </p:extLst>
          </p:nvPr>
        </p:nvGraphicFramePr>
        <p:xfrm>
          <a:off x="1907704" y="1638471"/>
          <a:ext cx="4798179" cy="431836"/>
        </p:xfrm>
        <a:graphic>
          <a:graphicData uri="http://schemas.openxmlformats.org/presentationml/2006/ole">
            <mc:AlternateContent xmlns:mc="http://schemas.openxmlformats.org/markup-compatibility/2006">
              <mc:Choice xmlns:v="urn:schemas-microsoft-com:vml" Requires="v">
                <p:oleObj spid="_x0000_s5777" name="Equation" r:id="rId4" imgW="2857500" imgH="254000" progId="Equation.DSMT4">
                  <p:embed/>
                </p:oleObj>
              </mc:Choice>
              <mc:Fallback>
                <p:oleObj name="Equation" r:id="rId4" imgW="2857500" imgH="254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704" y="1638471"/>
                        <a:ext cx="4798179" cy="431836"/>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926770195"/>
              </p:ext>
            </p:extLst>
          </p:nvPr>
        </p:nvGraphicFramePr>
        <p:xfrm>
          <a:off x="611559" y="2116449"/>
          <a:ext cx="1811393" cy="436675"/>
        </p:xfrm>
        <a:graphic>
          <a:graphicData uri="http://schemas.openxmlformats.org/presentationml/2006/ole">
            <mc:AlternateContent xmlns:mc="http://schemas.openxmlformats.org/markup-compatibility/2006">
              <mc:Choice xmlns:v="urn:schemas-microsoft-com:vml" Requires="v">
                <p:oleObj spid="_x0000_s5778" name="Equation" r:id="rId6" imgW="1054100" imgH="254000" progId="Equation.DSMT4">
                  <p:embed/>
                </p:oleObj>
              </mc:Choice>
              <mc:Fallback>
                <p:oleObj name="Equation" r:id="rId6" imgW="1054100" imgH="2540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59" y="2116449"/>
                        <a:ext cx="1811393" cy="436675"/>
                      </a:xfrm>
                      <a:prstGeom prst="rect">
                        <a:avLst/>
                      </a:prstGeom>
                      <a:noFill/>
                    </p:spPr>
                  </p:pic>
                </p:oleObj>
              </mc:Fallback>
            </mc:AlternateContent>
          </a:graphicData>
        </a:graphic>
      </p:graphicFrame>
      <p:sp>
        <p:nvSpPr>
          <p:cNvPr id="15" name="文本框 14"/>
          <p:cNvSpPr txBox="1"/>
          <p:nvPr/>
        </p:nvSpPr>
        <p:spPr>
          <a:xfrm>
            <a:off x="2422952" y="2166072"/>
            <a:ext cx="2159566" cy="430887"/>
          </a:xfrm>
          <a:prstGeom prst="rect">
            <a:avLst/>
          </a:prstGeom>
          <a:noFill/>
        </p:spPr>
        <p:txBody>
          <a:bodyPr wrap="none" rtlCol="0">
            <a:spAutoFit/>
          </a:bodyPr>
          <a:lstStyle/>
          <a:p>
            <a:r>
              <a:rPr lang="zh-CN" altLang="en-US" sz="2200" dirty="0"/>
              <a:t>表示特征向量，</a:t>
            </a:r>
            <a:endParaRPr lang="en-US" altLang="zh-CN" sz="2200" dirty="0"/>
          </a:p>
        </p:txBody>
      </p:sp>
      <p:graphicFrame>
        <p:nvGraphicFramePr>
          <p:cNvPr id="17" name="对象 16"/>
          <p:cNvGraphicFramePr>
            <a:graphicFrameLocks noChangeAspect="1"/>
          </p:cNvGraphicFramePr>
          <p:nvPr>
            <p:extLst>
              <p:ext uri="{D42A27DB-BD31-4B8C-83A1-F6EECF244321}">
                <p14:modId xmlns:p14="http://schemas.microsoft.com/office/powerpoint/2010/main" val="2608426169"/>
              </p:ext>
            </p:extLst>
          </p:nvPr>
        </p:nvGraphicFramePr>
        <p:xfrm>
          <a:off x="4218923" y="2147131"/>
          <a:ext cx="1736294" cy="464158"/>
        </p:xfrm>
        <a:graphic>
          <a:graphicData uri="http://schemas.openxmlformats.org/presentationml/2006/ole">
            <mc:AlternateContent xmlns:mc="http://schemas.openxmlformats.org/markup-compatibility/2006">
              <mc:Choice xmlns:v="urn:schemas-microsoft-com:vml" Requires="v">
                <p:oleObj spid="_x0000_s5779" name="Equation" r:id="rId8" imgW="952087" imgH="253890" progId="Equation.DSMT4">
                  <p:embed/>
                </p:oleObj>
              </mc:Choice>
              <mc:Fallback>
                <p:oleObj name="Equation" r:id="rId8" imgW="952087" imgH="25389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8923" y="2147131"/>
                        <a:ext cx="1736294" cy="464158"/>
                      </a:xfrm>
                      <a:prstGeom prst="rect">
                        <a:avLst/>
                      </a:prstGeom>
                      <a:noFill/>
                    </p:spPr>
                  </p:pic>
                </p:oleObj>
              </mc:Fallback>
            </mc:AlternateContent>
          </a:graphicData>
        </a:graphic>
      </p:graphicFrame>
      <p:sp>
        <p:nvSpPr>
          <p:cNvPr id="18" name="文本框 17"/>
          <p:cNvSpPr txBox="1"/>
          <p:nvPr/>
        </p:nvSpPr>
        <p:spPr>
          <a:xfrm>
            <a:off x="5942473" y="2185420"/>
            <a:ext cx="1877437" cy="430887"/>
          </a:xfrm>
          <a:prstGeom prst="rect">
            <a:avLst/>
          </a:prstGeom>
          <a:noFill/>
        </p:spPr>
        <p:txBody>
          <a:bodyPr wrap="none" rtlCol="0">
            <a:spAutoFit/>
          </a:bodyPr>
          <a:lstStyle/>
          <a:p>
            <a:r>
              <a:rPr lang="zh-CN" altLang="en-US" sz="2200" dirty="0"/>
              <a:t>表示参数向量</a:t>
            </a:r>
          </a:p>
        </p:txBody>
      </p:sp>
      <p:sp>
        <p:nvSpPr>
          <p:cNvPr id="19" name="文本框 18"/>
          <p:cNvSpPr txBox="1"/>
          <p:nvPr/>
        </p:nvSpPr>
        <p:spPr>
          <a:xfrm>
            <a:off x="537888" y="2642783"/>
            <a:ext cx="4814138" cy="430887"/>
          </a:xfrm>
          <a:prstGeom prst="rect">
            <a:avLst/>
          </a:prstGeom>
          <a:noFill/>
        </p:spPr>
        <p:txBody>
          <a:bodyPr wrap="none" rtlCol="0">
            <a:spAutoFit/>
          </a:bodyPr>
          <a:lstStyle/>
          <a:p>
            <a:r>
              <a:rPr lang="zh-CN" altLang="zh-CN" sz="2200" dirty="0"/>
              <a:t>方程中的</a:t>
            </a:r>
            <a:r>
              <a:rPr lang="en-US" altLang="zh-CN" sz="2200" b="1" dirty="0" err="1"/>
              <a:t>wx</a:t>
            </a:r>
            <a:r>
              <a:rPr lang="zh-CN" altLang="zh-CN" sz="2200" dirty="0"/>
              <a:t>代表</a:t>
            </a:r>
            <a:r>
              <a:rPr lang="en-US" altLang="zh-CN" sz="2200" b="1" dirty="0"/>
              <a:t>w</a:t>
            </a:r>
            <a:r>
              <a:rPr lang="zh-CN" altLang="zh-CN" sz="2200" dirty="0"/>
              <a:t>与</a:t>
            </a:r>
            <a:r>
              <a:rPr lang="en-US" altLang="zh-CN" sz="2200" b="1" dirty="0"/>
              <a:t>x</a:t>
            </a:r>
            <a:r>
              <a:rPr lang="zh-CN" altLang="zh-CN" sz="2200" dirty="0"/>
              <a:t>两个向量的内积</a:t>
            </a:r>
            <a:endParaRPr lang="zh-CN" altLang="en-US" sz="2200" dirty="0"/>
          </a:p>
        </p:txBody>
      </p:sp>
      <mc:AlternateContent xmlns:mc="http://schemas.openxmlformats.org/markup-compatibility/2006" xmlns:a14="http://schemas.microsoft.com/office/drawing/2010/main">
        <mc:Choice Requires="a14">
          <p:sp>
            <p:nvSpPr>
              <p:cNvPr id="20" name="文本框 19"/>
              <p:cNvSpPr txBox="1"/>
              <p:nvPr/>
            </p:nvSpPr>
            <p:spPr>
              <a:xfrm>
                <a:off x="537888" y="3089757"/>
                <a:ext cx="6102183" cy="430887"/>
              </a:xfrm>
              <a:prstGeom prst="rect">
                <a:avLst/>
              </a:prstGeom>
              <a:noFill/>
            </p:spPr>
            <p:txBody>
              <a:bodyPr wrap="none" rtlCol="0">
                <a:spAutoFit/>
              </a:bodyPr>
              <a:lstStyle/>
              <a:p>
                <a14:m>
                  <m:oMath xmlns:m="http://schemas.openxmlformats.org/officeDocument/2006/math">
                    <m:r>
                      <a:rPr lang="en-US" altLang="zh-CN" sz="2200" b="0" i="1" smtClean="0">
                        <a:latin typeface="Cambria Math" panose="02040503050406030204" pitchFamily="18" charset="0"/>
                      </a:rPr>
                      <m:t>𝑏</m:t>
                    </m:r>
                  </m:oMath>
                </a14:m>
                <a:r>
                  <a:rPr lang="zh-CN" altLang="en-US" sz="2200" dirty="0"/>
                  <a:t>为常数项，如果</a:t>
                </a:r>
                <a14:m>
                  <m:oMath xmlns:m="http://schemas.openxmlformats.org/officeDocument/2006/math">
                    <m:r>
                      <a:rPr lang="en-US" altLang="zh-CN" sz="2200" b="0" i="1" smtClean="0">
                        <a:latin typeface="Cambria Math" panose="02040503050406030204" pitchFamily="18" charset="0"/>
                      </a:rPr>
                      <m:t>𝑏</m:t>
                    </m:r>
                    <m:r>
                      <a:rPr lang="en-US" altLang="zh-CN" sz="2200" b="0" i="1" smtClean="0">
                        <a:latin typeface="Cambria Math" panose="02040503050406030204" pitchFamily="18" charset="0"/>
                      </a:rPr>
                      <m:t>=0</m:t>
                    </m:r>
                  </m:oMath>
                </a14:m>
                <a:r>
                  <a:rPr lang="zh-CN" altLang="en-US" sz="2200" dirty="0"/>
                  <a:t>，则说明该平面过原点。</a:t>
                </a:r>
              </a:p>
            </p:txBody>
          </p:sp>
        </mc:Choice>
        <mc:Fallback xmlns="">
          <p:sp>
            <p:nvSpPr>
              <p:cNvPr id="20" name="文本框 19"/>
              <p:cNvSpPr txBox="1">
                <a:spLocks noRot="1" noChangeAspect="1" noMove="1" noResize="1" noEditPoints="1" noAdjustHandles="1" noChangeArrowheads="1" noChangeShapeType="1" noTextEdit="1"/>
              </p:cNvSpPr>
              <p:nvPr/>
            </p:nvSpPr>
            <p:spPr>
              <a:xfrm>
                <a:off x="537888" y="3089757"/>
                <a:ext cx="6102183" cy="430887"/>
              </a:xfrm>
              <a:prstGeom prst="rect">
                <a:avLst/>
              </a:prstGeom>
              <a:blipFill>
                <a:blip r:embed="rId10"/>
                <a:stretch>
                  <a:fillRect l="-100" t="-15493" r="-699" b="-21127"/>
                </a:stretch>
              </a:blipFill>
            </p:spPr>
            <p:txBody>
              <a:bodyPr/>
              <a:lstStyle/>
              <a:p>
                <a:r>
                  <a:rPr lang="zh-CN" altLang="en-US">
                    <a:noFill/>
                  </a:rPr>
                  <a:t> </a:t>
                </a:r>
              </a:p>
            </p:txBody>
          </p:sp>
        </mc:Fallback>
      </mc:AlternateContent>
      <p:sp>
        <p:nvSpPr>
          <p:cNvPr id="26" name="文本框 25"/>
          <p:cNvSpPr txBox="1"/>
          <p:nvPr/>
        </p:nvSpPr>
        <p:spPr>
          <a:xfrm>
            <a:off x="516489" y="3555776"/>
            <a:ext cx="4416594" cy="430887"/>
          </a:xfrm>
          <a:prstGeom prst="rect">
            <a:avLst/>
          </a:prstGeom>
          <a:noFill/>
        </p:spPr>
        <p:txBody>
          <a:bodyPr wrap="none" rtlCol="0">
            <a:spAutoFit/>
          </a:bodyPr>
          <a:lstStyle/>
          <a:p>
            <a:r>
              <a:rPr lang="zh-CN" altLang="zh-CN" sz="2200" dirty="0"/>
              <a:t>如果空间的维度是二维，则我们有</a:t>
            </a:r>
            <a:endParaRPr lang="zh-CN" altLang="en-US" sz="2200" dirty="0"/>
          </a:p>
        </p:txBody>
      </p:sp>
      <p:graphicFrame>
        <p:nvGraphicFramePr>
          <p:cNvPr id="28" name="对象 27"/>
          <p:cNvGraphicFramePr>
            <a:graphicFrameLocks noChangeAspect="1"/>
          </p:cNvGraphicFramePr>
          <p:nvPr>
            <p:extLst>
              <p:ext uri="{D42A27DB-BD31-4B8C-83A1-F6EECF244321}">
                <p14:modId xmlns:p14="http://schemas.microsoft.com/office/powerpoint/2010/main" val="3133794018"/>
              </p:ext>
            </p:extLst>
          </p:nvPr>
        </p:nvGraphicFramePr>
        <p:xfrm>
          <a:off x="4860032" y="3596174"/>
          <a:ext cx="999225" cy="379987"/>
        </p:xfrm>
        <a:graphic>
          <a:graphicData uri="http://schemas.openxmlformats.org/presentationml/2006/ole">
            <mc:AlternateContent xmlns:mc="http://schemas.openxmlformats.org/markup-compatibility/2006">
              <mc:Choice xmlns:v="urn:schemas-microsoft-com:vml" Requires="v">
                <p:oleObj spid="_x0000_s5780" name="Equation" r:id="rId11" imgW="698197" imgH="253890" progId="Equation.DSMT4">
                  <p:embed/>
                </p:oleObj>
              </mc:Choice>
              <mc:Fallback>
                <p:oleObj name="Equation" r:id="rId11" imgW="698197" imgH="25389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60032" y="3596174"/>
                        <a:ext cx="999225" cy="379987"/>
                      </a:xfrm>
                      <a:prstGeom prst="rect">
                        <a:avLst/>
                      </a:prstGeom>
                      <a:noFill/>
                    </p:spPr>
                  </p:pic>
                </p:oleObj>
              </mc:Fallback>
            </mc:AlternateContent>
          </a:graphicData>
        </a:graphic>
      </p:graphicFrame>
      <p:graphicFrame>
        <p:nvGraphicFramePr>
          <p:cNvPr id="30" name="对象 29"/>
          <p:cNvGraphicFramePr>
            <a:graphicFrameLocks noChangeAspect="1"/>
          </p:cNvGraphicFramePr>
          <p:nvPr>
            <p:extLst>
              <p:ext uri="{D42A27DB-BD31-4B8C-83A1-F6EECF244321}">
                <p14:modId xmlns:p14="http://schemas.microsoft.com/office/powerpoint/2010/main" val="2865054535"/>
              </p:ext>
            </p:extLst>
          </p:nvPr>
        </p:nvGraphicFramePr>
        <p:xfrm>
          <a:off x="5940152" y="3596174"/>
          <a:ext cx="1106137" cy="364216"/>
        </p:xfrm>
        <a:graphic>
          <a:graphicData uri="http://schemas.openxmlformats.org/presentationml/2006/ole">
            <mc:AlternateContent xmlns:mc="http://schemas.openxmlformats.org/markup-compatibility/2006">
              <mc:Choice xmlns:v="urn:schemas-microsoft-com:vml" Requires="v">
                <p:oleObj spid="_x0000_s5781" name="Equation" r:id="rId13" imgW="787058" imgH="253890" progId="Equation.DSMT4">
                  <p:embed/>
                </p:oleObj>
              </mc:Choice>
              <mc:Fallback>
                <p:oleObj name="Equation" r:id="rId13" imgW="787058" imgH="25389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0152" y="3596174"/>
                        <a:ext cx="1106137" cy="364216"/>
                      </a:xfrm>
                      <a:prstGeom prst="rect">
                        <a:avLst/>
                      </a:prstGeom>
                      <a:noFill/>
                    </p:spPr>
                  </p:pic>
                </p:oleObj>
              </mc:Fallback>
            </mc:AlternateContent>
          </a:graphicData>
        </a:graphic>
      </p:graphicFrame>
      <p:sp>
        <p:nvSpPr>
          <p:cNvPr id="46" name="文本框 45"/>
          <p:cNvSpPr txBox="1"/>
          <p:nvPr/>
        </p:nvSpPr>
        <p:spPr>
          <a:xfrm>
            <a:off x="516489" y="3990059"/>
            <a:ext cx="7369325" cy="430887"/>
          </a:xfrm>
          <a:prstGeom prst="rect">
            <a:avLst/>
          </a:prstGeom>
          <a:noFill/>
        </p:spPr>
        <p:txBody>
          <a:bodyPr wrap="none" rtlCol="0">
            <a:spAutoFit/>
          </a:bodyPr>
          <a:lstStyle/>
          <a:p>
            <a:r>
              <a:rPr lang="zh-CN" altLang="zh-CN" sz="2200" dirty="0"/>
              <a:t>注意在此我们不用</a:t>
            </a:r>
            <a:r>
              <a:rPr lang="en-US" altLang="zh-CN" sz="2200" dirty="0"/>
              <a:t>x</a:t>
            </a:r>
            <a:r>
              <a:rPr lang="zh-CN" altLang="en-US" sz="2200" dirty="0"/>
              <a:t>和</a:t>
            </a:r>
            <a:r>
              <a:rPr lang="en-US" altLang="zh-CN" sz="2200" dirty="0"/>
              <a:t> y</a:t>
            </a:r>
            <a:r>
              <a:rPr lang="zh-CN" altLang="zh-CN" sz="2200" dirty="0"/>
              <a:t>表示二维</a:t>
            </a:r>
            <a:r>
              <a:rPr lang="en-US" altLang="zh-CN" sz="2200" dirty="0"/>
              <a:t>, </a:t>
            </a:r>
            <a:r>
              <a:rPr lang="zh-CN" altLang="zh-CN" sz="2200" dirty="0"/>
              <a:t>而是用</a:t>
            </a:r>
            <a:r>
              <a:rPr lang="en-US" altLang="zh-CN" sz="2200" dirty="0"/>
              <a:t>x1</a:t>
            </a:r>
            <a:r>
              <a:rPr lang="zh-CN" altLang="zh-CN" sz="2200" dirty="0"/>
              <a:t>和</a:t>
            </a:r>
            <a:r>
              <a:rPr lang="en-US" altLang="zh-CN" sz="2200" dirty="0"/>
              <a:t>x2</a:t>
            </a:r>
            <a:r>
              <a:rPr lang="zh-CN" altLang="zh-CN" sz="2200" dirty="0"/>
              <a:t>表示二维。</a:t>
            </a:r>
            <a:endParaRPr lang="zh-CN" altLang="en-US" sz="2200" dirty="0"/>
          </a:p>
        </p:txBody>
      </p:sp>
      <mc:AlternateContent xmlns:mc="http://schemas.openxmlformats.org/markup-compatibility/2006" xmlns:a14="http://schemas.microsoft.com/office/drawing/2010/main">
        <mc:Choice Requires="a14">
          <p:sp>
            <p:nvSpPr>
              <p:cNvPr id="47" name="文本框 46"/>
              <p:cNvSpPr txBox="1"/>
              <p:nvPr/>
            </p:nvSpPr>
            <p:spPr>
              <a:xfrm>
                <a:off x="516489" y="4468769"/>
                <a:ext cx="4481227" cy="430887"/>
              </a:xfrm>
              <a:prstGeom prst="rect">
                <a:avLst/>
              </a:prstGeom>
              <a:noFill/>
            </p:spPr>
            <p:txBody>
              <a:bodyPr wrap="none" rtlCol="0">
                <a:spAutoFit/>
              </a:bodyPr>
              <a:lstStyle/>
              <a:p>
                <a:r>
                  <a:rPr lang="zh-CN" altLang="en-US" sz="2200" dirty="0"/>
                  <a:t>我们将</a:t>
                </a:r>
                <a:r>
                  <a:rPr lang="en-US" altLang="zh-CN" sz="2200" b="1" dirty="0"/>
                  <a:t>x</a:t>
                </a:r>
                <a:r>
                  <a:rPr lang="zh-CN" altLang="en-US" sz="2200" dirty="0"/>
                  <a:t>和</a:t>
                </a:r>
                <a:r>
                  <a:rPr lang="en-US" altLang="zh-CN" sz="2200" b="1" dirty="0"/>
                  <a:t>w</a:t>
                </a:r>
                <a:r>
                  <a:rPr lang="zh-CN" altLang="en-US" sz="2200" dirty="0"/>
                  <a:t>代入</a:t>
                </a:r>
                <a14:m>
                  <m:oMath xmlns:m="http://schemas.openxmlformats.org/officeDocument/2006/math">
                    <m:r>
                      <a:rPr lang="en-US" altLang="zh-CN" sz="2200" b="0" i="1" smtClean="0">
                        <a:latin typeface="Cambria Math" panose="02040503050406030204" pitchFamily="18" charset="0"/>
                      </a:rPr>
                      <m:t>𝑔</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𝑥</m:t>
                    </m:r>
                    <m:r>
                      <a:rPr lang="en-US" altLang="zh-CN" sz="2200" b="0" i="1" smtClean="0">
                        <a:latin typeface="Cambria Math" panose="02040503050406030204" pitchFamily="18" charset="0"/>
                      </a:rPr>
                      <m:t>)</m:t>
                    </m:r>
                  </m:oMath>
                </a14:m>
                <a:r>
                  <a:rPr lang="zh-CN" altLang="en-US" sz="2200" dirty="0"/>
                  <a:t>后，可以得到</a:t>
                </a:r>
              </a:p>
            </p:txBody>
          </p:sp>
        </mc:Choice>
        <mc:Fallback xmlns="">
          <p:sp>
            <p:nvSpPr>
              <p:cNvPr id="47" name="文本框 46"/>
              <p:cNvSpPr txBox="1">
                <a:spLocks noRot="1" noChangeAspect="1" noMove="1" noResize="1" noEditPoints="1" noAdjustHandles="1" noChangeArrowheads="1" noChangeShapeType="1" noTextEdit="1"/>
              </p:cNvSpPr>
              <p:nvPr/>
            </p:nvSpPr>
            <p:spPr>
              <a:xfrm>
                <a:off x="516489" y="4468769"/>
                <a:ext cx="4481227" cy="430887"/>
              </a:xfrm>
              <a:prstGeom prst="rect">
                <a:avLst/>
              </a:prstGeom>
              <a:blipFill>
                <a:blip r:embed="rId15"/>
                <a:stretch>
                  <a:fillRect l="-1769" t="-15493" r="-1088" b="-29577"/>
                </a:stretch>
              </a:blipFill>
            </p:spPr>
            <p:txBody>
              <a:bodyPr/>
              <a:lstStyle/>
              <a:p>
                <a:r>
                  <a:rPr lang="zh-CN" altLang="en-US">
                    <a:noFill/>
                  </a:rPr>
                  <a:t> </a:t>
                </a:r>
              </a:p>
            </p:txBody>
          </p:sp>
        </mc:Fallback>
      </mc:AlternateContent>
      <p:graphicFrame>
        <p:nvGraphicFramePr>
          <p:cNvPr id="56" name="对象 55"/>
          <p:cNvGraphicFramePr>
            <a:graphicFrameLocks noChangeAspect="1"/>
          </p:cNvGraphicFramePr>
          <p:nvPr>
            <p:extLst>
              <p:ext uri="{D42A27DB-BD31-4B8C-83A1-F6EECF244321}">
                <p14:modId xmlns:p14="http://schemas.microsoft.com/office/powerpoint/2010/main" val="2915712337"/>
              </p:ext>
            </p:extLst>
          </p:nvPr>
        </p:nvGraphicFramePr>
        <p:xfrm>
          <a:off x="5025939" y="4508064"/>
          <a:ext cx="1850317" cy="382297"/>
        </p:xfrm>
        <a:graphic>
          <a:graphicData uri="http://schemas.openxmlformats.org/presentationml/2006/ole">
            <mc:AlternateContent xmlns:mc="http://schemas.openxmlformats.org/markup-compatibility/2006">
              <mc:Choice xmlns:v="urn:schemas-microsoft-com:vml" Requires="v">
                <p:oleObj spid="_x0000_s5782" name="Equation" r:id="rId16" imgW="1155700" imgH="228600" progId="Equation.DSMT4">
                  <p:embed/>
                </p:oleObj>
              </mc:Choice>
              <mc:Fallback>
                <p:oleObj name="Equation" r:id="rId16" imgW="1155700" imgH="228600" progId="Equation.DSMT4">
                  <p:embed/>
                  <p:pic>
                    <p:nvPicPr>
                      <p:cNvPr id="0" name="Object 5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25939" y="4508064"/>
                        <a:ext cx="1850317" cy="382297"/>
                      </a:xfrm>
                      <a:prstGeom prst="rect">
                        <a:avLst/>
                      </a:prstGeom>
                      <a:noFill/>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438920887"/>
              </p:ext>
            </p:extLst>
          </p:nvPr>
        </p:nvGraphicFramePr>
        <p:xfrm>
          <a:off x="1093247" y="4869160"/>
          <a:ext cx="1534537" cy="698898"/>
        </p:xfrm>
        <a:graphic>
          <a:graphicData uri="http://schemas.openxmlformats.org/presentationml/2006/ole">
            <mc:AlternateContent xmlns:mc="http://schemas.openxmlformats.org/markup-compatibility/2006">
              <mc:Choice xmlns:v="urn:schemas-microsoft-com:vml" Requires="v">
                <p:oleObj spid="_x0000_s5783" name="Equation" r:id="rId18" imgW="965200" imgH="431800" progId="Equation.DSMT4">
                  <p:embed/>
                </p:oleObj>
              </mc:Choice>
              <mc:Fallback>
                <p:oleObj name="Equation" r:id="rId18" imgW="965200" imgH="431800" progId="Equation.DSMT4">
                  <p:embed/>
                  <p:pic>
                    <p:nvPicPr>
                      <p:cNvPr id="0" name="Object 6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93247" y="4869160"/>
                        <a:ext cx="1534537" cy="698898"/>
                      </a:xfrm>
                      <a:prstGeom prst="rect">
                        <a:avLst/>
                      </a:prstGeom>
                      <a:noFill/>
                    </p:spPr>
                  </p:pic>
                </p:oleObj>
              </mc:Fallback>
            </mc:AlternateContent>
          </a:graphicData>
        </a:graphic>
      </p:graphicFrame>
      <p:sp>
        <p:nvSpPr>
          <p:cNvPr id="59" name="文本框 58"/>
          <p:cNvSpPr txBox="1"/>
          <p:nvPr/>
        </p:nvSpPr>
        <p:spPr>
          <a:xfrm>
            <a:off x="537888" y="4945329"/>
            <a:ext cx="466794" cy="430887"/>
          </a:xfrm>
          <a:prstGeom prst="rect">
            <a:avLst/>
          </a:prstGeom>
          <a:noFill/>
        </p:spPr>
        <p:txBody>
          <a:bodyPr wrap="none" rtlCol="0">
            <a:spAutoFit/>
          </a:bodyPr>
          <a:lstStyle/>
          <a:p>
            <a:r>
              <a:rPr lang="zh-CN" altLang="en-US" sz="2200" dirty="0"/>
              <a:t>即</a:t>
            </a:r>
          </a:p>
        </p:txBody>
      </p:sp>
      <mc:AlternateContent xmlns:mc="http://schemas.openxmlformats.org/markup-compatibility/2006" xmlns:a14="http://schemas.microsoft.com/office/drawing/2010/main">
        <mc:Choice Requires="a14">
          <p:sp>
            <p:nvSpPr>
              <p:cNvPr id="60" name="文本框 59"/>
              <p:cNvSpPr txBox="1"/>
              <p:nvPr/>
            </p:nvSpPr>
            <p:spPr>
              <a:xfrm>
                <a:off x="474332" y="5626759"/>
                <a:ext cx="8292976" cy="430887"/>
              </a:xfrm>
              <a:prstGeom prst="rect">
                <a:avLst/>
              </a:prstGeom>
              <a:noFill/>
            </p:spPr>
            <p:txBody>
              <a:bodyPr wrap="none" rtlCol="0">
                <a:spAutoFit/>
              </a:bodyPr>
              <a:lstStyle/>
              <a:p>
                <a:r>
                  <a:rPr lang="zh-CN" altLang="en-US" sz="2200" dirty="0"/>
                  <a:t>该方程和</a:t>
                </a:r>
                <a14:m>
                  <m:oMath xmlns:m="http://schemas.openxmlformats.org/officeDocument/2006/math">
                    <m:r>
                      <a:rPr lang="en-US" altLang="zh-CN" sz="2200" i="1">
                        <a:latin typeface="Cambria Math" panose="02040503050406030204" pitchFamily="18" charset="0"/>
                      </a:rPr>
                      <m:t>𝑦</m:t>
                    </m:r>
                    <m:r>
                      <a:rPr lang="en-US" altLang="zh-CN" sz="2200" i="1">
                        <a:latin typeface="Cambria Math" panose="02040503050406030204" pitchFamily="18" charset="0"/>
                      </a:rPr>
                      <m:t>=</m:t>
                    </m:r>
                    <m:r>
                      <a:rPr lang="en-US" altLang="zh-CN" sz="2200" i="1">
                        <a:latin typeface="Cambria Math" panose="02040503050406030204" pitchFamily="18" charset="0"/>
                      </a:rPr>
                      <m:t>𝑘𝑥</m:t>
                    </m:r>
                    <m:r>
                      <a:rPr lang="en-US" altLang="zh-CN" sz="2200" i="1">
                        <a:latin typeface="Cambria Math" panose="02040503050406030204" pitchFamily="18" charset="0"/>
                      </a:rPr>
                      <m:t>+</m:t>
                    </m:r>
                    <m:r>
                      <a:rPr lang="en-US" altLang="zh-CN" sz="2200" i="1">
                        <a:latin typeface="Cambria Math" panose="02040503050406030204" pitchFamily="18" charset="0"/>
                      </a:rPr>
                      <m:t>𝑏</m:t>
                    </m:r>
                  </m:oMath>
                </a14:m>
                <a:r>
                  <a:rPr lang="zh-CN" altLang="en-US" sz="2200" dirty="0"/>
                  <a:t>其实是统一的，它实际上也代表了一条直线。</a:t>
                </a:r>
              </a:p>
            </p:txBody>
          </p:sp>
        </mc:Choice>
        <mc:Fallback xmlns="">
          <p:sp>
            <p:nvSpPr>
              <p:cNvPr id="60" name="文本框 59"/>
              <p:cNvSpPr txBox="1">
                <a:spLocks noRot="1" noChangeAspect="1" noMove="1" noResize="1" noEditPoints="1" noAdjustHandles="1" noChangeArrowheads="1" noChangeShapeType="1" noTextEdit="1"/>
              </p:cNvSpPr>
              <p:nvPr/>
            </p:nvSpPr>
            <p:spPr>
              <a:xfrm>
                <a:off x="474332" y="5626759"/>
                <a:ext cx="8292976" cy="430887"/>
              </a:xfrm>
              <a:prstGeom prst="rect">
                <a:avLst/>
              </a:prstGeom>
              <a:blipFill>
                <a:blip r:embed="rId20"/>
                <a:stretch>
                  <a:fillRect l="-956" t="-15493" r="-221" b="-225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7576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467544" y="1412776"/>
                <a:ext cx="8244408" cy="4713387"/>
              </a:xfrm>
            </p:spPr>
            <p:txBody>
              <a:bodyPr>
                <a:noAutofit/>
              </a:bodyPr>
              <a:lstStyle/>
              <a:p>
                <a:pPr marL="0" indent="0">
                  <a:lnSpc>
                    <a:spcPct val="120000"/>
                  </a:lnSpc>
                  <a:buNone/>
                </a:pPr>
                <a:r>
                  <a:rPr lang="zh-CN" altLang="en-US" sz="2200" dirty="0"/>
                  <a:t>对于任意特征向量</a:t>
                </a:r>
                <a:r>
                  <a:rPr lang="en-US" altLang="zh-CN" sz="2200" b="1" dirty="0"/>
                  <a:t>x </a:t>
                </a:r>
                <a:r>
                  <a:rPr lang="zh-CN" altLang="en-US" sz="2200" dirty="0"/>
                  <a:t>，代入</a:t>
                </a: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m:t>
                    </m:r>
                  </m:oMath>
                </a14:m>
                <a:r>
                  <a:rPr lang="zh-CN" altLang="en-US" sz="2200" dirty="0"/>
                  <a:t>后有三种可能的结果：</a:t>
                </a:r>
                <a:r>
                  <a:rPr lang="en-US" altLang="zh-CN" sz="2200" dirty="0"/>
                  <a:t> </a:t>
                </a: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)=0</m:t>
                    </m:r>
                    <m:r>
                      <a:rPr lang="zh-CN" altLang="en-US" sz="2200" i="1" smtClean="0">
                        <a:latin typeface="Cambria Math" panose="02040503050406030204" pitchFamily="18" charset="0"/>
                      </a:rPr>
                      <m:t>，</m:t>
                    </m:r>
                  </m:oMath>
                </a14:m>
                <a:r>
                  <a:rPr lang="en-US" altLang="zh-CN" sz="2200" dirty="0"/>
                  <a:t> </a:t>
                </a: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m:t>
                    </m:r>
                  </m:oMath>
                </a14:m>
                <a:r>
                  <a:rPr lang="zh-CN" altLang="en-US" sz="2200" dirty="0"/>
                  <a:t>大于</a:t>
                </a:r>
                <a:r>
                  <a:rPr lang="en-US" altLang="zh-CN" sz="2200" dirty="0"/>
                  <a:t>0</a:t>
                </a:r>
                <a:r>
                  <a:rPr lang="zh-CN" altLang="en-US" sz="2200" dirty="0"/>
                  <a:t>；</a:t>
                </a:r>
                <a:r>
                  <a:rPr lang="en-US" altLang="zh-CN" sz="2200" dirty="0"/>
                  <a:t> </a:t>
                </a: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m:t>
                    </m:r>
                  </m:oMath>
                </a14:m>
                <a:r>
                  <a:rPr lang="zh-CN" altLang="en-US" sz="2200" dirty="0"/>
                  <a:t>值小于</a:t>
                </a:r>
                <a:r>
                  <a:rPr lang="en-US" altLang="zh-CN" sz="2200" dirty="0"/>
                  <a:t>0</a:t>
                </a:r>
                <a:r>
                  <a:rPr lang="zh-CN" altLang="en-US" sz="2200" dirty="0"/>
                  <a:t>。因此，对于任何未知样本</a:t>
                </a:r>
                <a:r>
                  <a:rPr lang="en-US" altLang="zh-CN" sz="2200" b="1" dirty="0"/>
                  <a:t>x </a:t>
                </a:r>
                <a:r>
                  <a:rPr lang="zh-CN" altLang="en-US" sz="2200" dirty="0"/>
                  <a:t>，我们利用</a:t>
                </a:r>
                <a14:m>
                  <m:oMath xmlns:m="http://schemas.openxmlformats.org/officeDocument/2006/math">
                    <m:r>
                      <a:rPr lang="en-US" altLang="zh-CN" sz="2200" i="1">
                        <a:latin typeface="Cambria Math" panose="02040503050406030204" pitchFamily="18" charset="0"/>
                      </a:rPr>
                      <m:t>𝑔</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m:t>
                    </m:r>
                  </m:oMath>
                </a14:m>
                <a:r>
                  <a:rPr lang="zh-CN" altLang="en-US" sz="2200" dirty="0"/>
                  <a:t>即可判断样本</a:t>
                </a:r>
                <a:r>
                  <a:rPr lang="en-US" altLang="zh-CN" sz="2200" b="1" dirty="0"/>
                  <a:t>x</a:t>
                </a:r>
                <a:r>
                  <a:rPr lang="zh-CN" altLang="en-US" sz="2200" dirty="0"/>
                  <a:t>的分类，大于</a:t>
                </a:r>
                <a:r>
                  <a:rPr lang="en-US" altLang="zh-CN" sz="2200" dirty="0"/>
                  <a:t>0</a:t>
                </a:r>
                <a:r>
                  <a:rPr lang="zh-CN" altLang="en-US" sz="2200" dirty="0"/>
                  <a:t>为一类，小于</a:t>
                </a:r>
                <a:r>
                  <a:rPr lang="en-US" altLang="zh-CN" sz="2200" dirty="0"/>
                  <a:t>0</a:t>
                </a:r>
                <a:r>
                  <a:rPr lang="zh-CN" altLang="en-US" sz="2200" dirty="0"/>
                  <a:t>为另一类，等于零的话按照自定规则为任意一类。</a:t>
                </a:r>
                <a:endParaRPr lang="en-US" altLang="zh-CN" sz="2200" dirty="0"/>
              </a:p>
              <a:p>
                <a:pPr marL="0" indent="0">
                  <a:lnSpc>
                    <a:spcPct val="120000"/>
                  </a:lnSpc>
                  <a:buNone/>
                </a:pPr>
                <a:r>
                  <a:rPr lang="zh-CN" altLang="en-US" sz="2200" dirty="0"/>
                  <a:t>为了求取最优的参数</a:t>
                </a:r>
                <a:r>
                  <a:rPr lang="en-US" altLang="zh-CN" sz="2200" b="1" dirty="0"/>
                  <a:t>w</a:t>
                </a:r>
                <a:r>
                  <a:rPr lang="zh-CN" altLang="en-US" sz="2200" dirty="0"/>
                  <a:t>和</a:t>
                </a:r>
                <a14:m>
                  <m:oMath xmlns:m="http://schemas.openxmlformats.org/officeDocument/2006/math">
                    <m:r>
                      <a:rPr lang="en-US" altLang="zh-CN" sz="2200" b="0" i="1" smtClean="0">
                        <a:latin typeface="Cambria Math" panose="02040503050406030204" pitchFamily="18" charset="0"/>
                      </a:rPr>
                      <m:t>𝑏</m:t>
                    </m:r>
                  </m:oMath>
                </a14:m>
                <a:r>
                  <a:rPr lang="zh-CN" altLang="en-US" sz="2200" dirty="0"/>
                  <a:t>，我们需要利用训练集的信息。为了得到较好的超平面作为分类标准，我们需要有较多的样本点来产生此超平面，这些类别已知的样本点称为训练集。</a:t>
                </a:r>
                <a:endParaRPr lang="en-US" altLang="zh-CN" sz="2200" dirty="0"/>
              </a:p>
              <a:p>
                <a:pPr marL="0" indent="0">
                  <a:lnSpc>
                    <a:spcPct val="120000"/>
                  </a:lnSpc>
                  <a:buNone/>
                </a:pPr>
                <a:r>
                  <a:rPr lang="zh-CN" altLang="zh-CN" sz="2200" dirty="0"/>
                  <a:t>最小二乘分类器将训练集中的两类数据分别对应到超平面上下两个部分。</a:t>
                </a:r>
                <a:endParaRPr lang="en-US" altLang="zh-CN" sz="2200" dirty="0"/>
              </a:p>
              <a:p>
                <a:pPr marL="0" indent="0">
                  <a:lnSpc>
                    <a:spcPct val="120000"/>
                  </a:lnSpc>
                  <a:buNone/>
                </a:pPr>
                <a:r>
                  <a:rPr lang="zh-CN" altLang="en-US" sz="2200" dirty="0"/>
                  <a:t>具体来说，由于</a:t>
                </a:r>
                <a14:m>
                  <m:oMath xmlns:m="http://schemas.openxmlformats.org/officeDocument/2006/math">
                    <m:r>
                      <a:rPr lang="en-US" altLang="zh-CN" sz="2200" b="0" i="1" smtClean="0">
                        <a:latin typeface="Cambria Math" panose="02040503050406030204" pitchFamily="18" charset="0"/>
                      </a:rPr>
                      <m:t>𝐶</m:t>
                    </m:r>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b="0" i="1" smtClean="0">
                            <a:latin typeface="Cambria Math" panose="02040503050406030204" pitchFamily="18" charset="0"/>
                          </a:rPr>
                          <m:t>0</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b="0" i="1" smtClean="0">
                            <a:latin typeface="Cambria Math" panose="02040503050406030204" pitchFamily="18" charset="0"/>
                          </a:rPr>
                          <m:t>1</m:t>
                        </m:r>
                      </m:sub>
                    </m:sSub>
                    <m:r>
                      <a:rPr lang="en-US" altLang="zh-CN" sz="2200" b="0" i="1" smtClean="0">
                        <a:latin typeface="Cambria Math" panose="02040503050406030204" pitchFamily="18" charset="0"/>
                      </a:rPr>
                      <m:t>}</m:t>
                    </m:r>
                  </m:oMath>
                </a14:m>
                <a:r>
                  <a:rPr lang="zh-CN" altLang="en-US" sz="2200" dirty="0"/>
                  <a:t>，我们可以将 类的元素打上标签</a:t>
                </a:r>
                <a:r>
                  <a:rPr lang="en-US" altLang="zh-CN" sz="2200" dirty="0"/>
                  <a:t>1</a:t>
                </a:r>
                <a:r>
                  <a:rPr lang="zh-CN" altLang="en-US" sz="2200" dirty="0"/>
                  <a:t>。</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b="0" i="1" smtClean="0">
                            <a:latin typeface="Cambria Math" panose="02040503050406030204" pitchFamily="18" charset="0"/>
                          </a:rPr>
                          <m:t>1</m:t>
                        </m:r>
                      </m:sub>
                    </m:sSub>
                  </m:oMath>
                </a14:m>
                <a:r>
                  <a:rPr lang="zh-CN" altLang="zh-CN" sz="2200" dirty="0"/>
                  <a:t>类元素的标签记为</a:t>
                </a:r>
                <a:r>
                  <a:rPr lang="en-US" altLang="zh-CN" sz="2200" dirty="0"/>
                  <a:t>-1</a:t>
                </a:r>
                <a:r>
                  <a:rPr lang="zh-CN" altLang="zh-CN" sz="2200" dirty="0"/>
                  <a:t>，</a:t>
                </a:r>
                <a:r>
                  <a:rPr lang="en-US" altLang="zh-CN" sz="2200" dirty="0"/>
                  <a:t>1</a:t>
                </a:r>
                <a:r>
                  <a:rPr lang="zh-CN" altLang="zh-CN" sz="2200" dirty="0"/>
                  <a:t>和</a:t>
                </a:r>
                <a:r>
                  <a:rPr lang="en-US" altLang="zh-CN" sz="2200" dirty="0"/>
                  <a:t>-1</a:t>
                </a:r>
                <a:r>
                  <a:rPr lang="zh-CN" altLang="zh-CN" sz="2200" dirty="0"/>
                  <a:t>分别代表样本点在平面的上方和下方。</a:t>
                </a:r>
                <a:endParaRPr lang="en-US" altLang="zh-CN"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467544" y="1412776"/>
                <a:ext cx="8244408" cy="4713387"/>
              </a:xfrm>
              <a:blipFill>
                <a:blip r:embed="rId2"/>
                <a:stretch>
                  <a:fillRect l="-962" t="-647" r="-2071" b="-2070"/>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-2</a:t>
            </a:r>
            <a:endParaRPr lang="zh-CN" altLang="en-US" b="0" dirty="0"/>
          </a:p>
        </p:txBody>
      </p:sp>
      <p:sp>
        <p:nvSpPr>
          <p:cNvPr id="36" name="Rectangle 3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3771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899592" y="1340768"/>
                <a:ext cx="7488832" cy="4713387"/>
              </a:xfrm>
            </p:spPr>
            <p:txBody>
              <a:bodyPr>
                <a:normAutofit/>
              </a:bodyPr>
              <a:lstStyle/>
              <a:p>
                <a:pPr marL="0" indent="0">
                  <a:lnSpc>
                    <a:spcPct val="100000"/>
                  </a:lnSpc>
                  <a:spcBef>
                    <a:spcPts val="0"/>
                  </a:spcBef>
                  <a:buNone/>
                </a:pPr>
                <a:r>
                  <a:rPr lang="zh-CN" altLang="zh-CN" sz="2200" dirty="0"/>
                  <a:t>最小二乘分类器训练过程的目标是求得最优的</a:t>
                </a:r>
                <a:r>
                  <a:rPr lang="en-US" altLang="zh-CN" sz="2200" b="1" dirty="0"/>
                  <a:t>w</a:t>
                </a:r>
                <a:r>
                  <a:rPr lang="zh-CN" altLang="en-US" sz="2200" dirty="0"/>
                  <a:t>和</a:t>
                </a:r>
                <a14:m>
                  <m:oMath xmlns:m="http://schemas.openxmlformats.org/officeDocument/2006/math">
                    <m:r>
                      <a:rPr lang="en-US" altLang="zh-CN" sz="2200" i="1">
                        <a:latin typeface="Cambria Math" panose="02040503050406030204" pitchFamily="18" charset="0"/>
                      </a:rPr>
                      <m:t>𝑏</m:t>
                    </m:r>
                    <m:r>
                      <a:rPr lang="zh-CN" altLang="en-US" sz="2200" i="1">
                        <a:latin typeface="Cambria Math" panose="02040503050406030204" pitchFamily="18" charset="0"/>
                      </a:rPr>
                      <m:t>，</m:t>
                    </m:r>
                  </m:oMath>
                </a14:m>
                <a:r>
                  <a:rPr lang="zh-CN" altLang="zh-CN" sz="2200" dirty="0"/>
                  <a:t>使得对于所有训练集元素</a:t>
                </a:r>
                <a:r>
                  <a:rPr lang="en-US" altLang="zh-CN" sz="2200" dirty="0"/>
                  <a:t>(</a:t>
                </a:r>
                <a14:m>
                  <m:oMath xmlns:m="http://schemas.openxmlformats.org/officeDocument/2006/math">
                    <m:sSup>
                      <m:sSupPr>
                        <m:ctrlPr>
                          <a:rPr lang="en-US" altLang="zh-CN" sz="2200" i="1">
                            <a:latin typeface="Cambria Math" panose="02040503050406030204" pitchFamily="18" charset="0"/>
                          </a:rPr>
                        </m:ctrlPr>
                      </m:sSupPr>
                      <m:e>
                        <m:r>
                          <m:rPr>
                            <m:nor/>
                          </m:rPr>
                          <a:rPr lang="en-US" altLang="zh-CN" sz="2200" b="1" dirty="0"/>
                          <m:t>x</m:t>
                        </m:r>
                      </m:e>
                      <m:sup>
                        <m:r>
                          <m:rPr>
                            <m:sty m:val="p"/>
                          </m:rPr>
                          <a:rPr lang="en-US" altLang="zh-CN" sz="2200" i="1">
                            <a:latin typeface="Cambria Math" panose="02040503050406030204" pitchFamily="18" charset="0"/>
                          </a:rPr>
                          <m:t>i</m:t>
                        </m:r>
                      </m:sup>
                    </m:sSup>
                    <m:r>
                      <a:rPr lang="en-US" altLang="zh-CN" sz="2200" i="1">
                        <a:latin typeface="Cambria Math" panose="02040503050406030204" pitchFamily="18" charset="0"/>
                      </a:rPr>
                      <m:t>,</m:t>
                    </m:r>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𝑡</m:t>
                        </m:r>
                      </m:e>
                      <m:sup>
                        <m:r>
                          <a:rPr lang="en-US" altLang="zh-CN" sz="2200" i="1">
                            <a:latin typeface="Cambria Math" panose="02040503050406030204" pitchFamily="18" charset="0"/>
                          </a:rPr>
                          <m:t>𝑖</m:t>
                        </m:r>
                      </m:sup>
                    </m:sSup>
                  </m:oMath>
                </a14:m>
                <a:r>
                  <a:rPr lang="en-US" altLang="zh-CN" sz="2200" dirty="0"/>
                  <a:t>)</a:t>
                </a:r>
                <a:r>
                  <a:rPr lang="zh-CN" altLang="en-US" sz="2200" dirty="0"/>
                  <a:t>，都有</a:t>
                </a:r>
                <a:endParaRPr lang="en-US" altLang="zh-CN" sz="2200" dirty="0"/>
              </a:p>
              <a:p>
                <a:pPr marL="0" indent="0">
                  <a:buNone/>
                </a:pPr>
                <a:endParaRPr lang="en-US" altLang="zh-CN"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899592" y="1340768"/>
                <a:ext cx="7488832" cy="4713387"/>
              </a:xfrm>
              <a:blipFill>
                <a:blip r:embed="rId3"/>
                <a:stretch>
                  <a:fillRect l="-1059" t="-1294"/>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-3</a:t>
            </a:r>
            <a:endParaRPr lang="zh-CN" altLang="en-US" b="0" dirty="0"/>
          </a:p>
        </p:txBody>
      </p:sp>
      <p:graphicFrame>
        <p:nvGraphicFramePr>
          <p:cNvPr id="7" name="对象 6"/>
          <p:cNvGraphicFramePr>
            <a:graphicFrameLocks noChangeAspect="1"/>
          </p:cNvGraphicFramePr>
          <p:nvPr>
            <p:extLst>
              <p:ext uri="{D42A27DB-BD31-4B8C-83A1-F6EECF244321}">
                <p14:modId xmlns:p14="http://schemas.microsoft.com/office/powerpoint/2010/main" val="2900895560"/>
              </p:ext>
            </p:extLst>
          </p:nvPr>
        </p:nvGraphicFramePr>
        <p:xfrm>
          <a:off x="3319061" y="2209127"/>
          <a:ext cx="2505878" cy="432048"/>
        </p:xfrm>
        <a:graphic>
          <a:graphicData uri="http://schemas.openxmlformats.org/presentationml/2006/ole">
            <mc:AlternateContent xmlns:mc="http://schemas.openxmlformats.org/markup-compatibility/2006">
              <mc:Choice xmlns:v="urn:schemas-microsoft-com:vml" Requires="v">
                <p:oleObj spid="_x0000_s7343" name="Equation" r:id="rId4" imgW="1397000" imgH="241300" progId="Equation.DSMT4">
                  <p:embed/>
                </p:oleObj>
              </mc:Choice>
              <mc:Fallback>
                <p:oleObj name="Equation" r:id="rId4" imgW="1397000" imgH="241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9061" y="2209127"/>
                        <a:ext cx="2505878" cy="43204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9" name="文本框 8"/>
              <p:cNvSpPr txBox="1"/>
              <p:nvPr/>
            </p:nvSpPr>
            <p:spPr>
              <a:xfrm>
                <a:off x="827584" y="2666136"/>
                <a:ext cx="7632848" cy="1457579"/>
              </a:xfrm>
              <a:prstGeom prst="rect">
                <a:avLst/>
              </a:prstGeom>
              <a:noFill/>
            </p:spPr>
            <p:txBody>
              <a:bodyPr wrap="square" rtlCol="0">
                <a:spAutoFit/>
              </a:bodyPr>
              <a:lstStyle/>
              <a:p>
                <a:r>
                  <a:rPr lang="zh-CN" altLang="en-US" sz="2200" dirty="0"/>
                  <a:t>其中</a:t>
                </a:r>
                <a14:m>
                  <m:oMath xmlns:m="http://schemas.openxmlformats.org/officeDocument/2006/math">
                    <m:sSup>
                      <m:sSupPr>
                        <m:ctrlPr>
                          <a:rPr lang="en-US" altLang="zh-CN" sz="2200" i="1" smtClean="0">
                            <a:latin typeface="Cambria Math" panose="02040503050406030204" pitchFamily="18" charset="0"/>
                          </a:rPr>
                        </m:ctrlPr>
                      </m:sSupPr>
                      <m:e>
                        <m:r>
                          <a:rPr lang="en-US" altLang="zh-CN" sz="2200" b="0" i="1" smtClean="0">
                            <a:latin typeface="Cambria Math" panose="02040503050406030204" pitchFamily="18" charset="0"/>
                          </a:rPr>
                          <m:t>𝑡</m:t>
                        </m:r>
                      </m:e>
                      <m:sup>
                        <m:r>
                          <a:rPr lang="en-US" altLang="zh-CN" sz="2200" b="0" i="1" smtClean="0">
                            <a:latin typeface="Cambria Math" panose="02040503050406030204" pitchFamily="18" charset="0"/>
                          </a:rPr>
                          <m:t>𝑖</m:t>
                        </m:r>
                      </m:sup>
                    </m:sSup>
                  </m:oMath>
                </a14:m>
                <a:r>
                  <a:rPr lang="zh-CN" altLang="en-US" sz="2200" dirty="0"/>
                  <a:t>的值就是</a:t>
                </a:r>
                <a:r>
                  <a:rPr lang="en-US" altLang="zh-CN" sz="2200" dirty="0"/>
                  <a:t>1</a:t>
                </a:r>
                <a:r>
                  <a:rPr lang="zh-CN" altLang="en-US" sz="2200" dirty="0"/>
                  <a:t>或</a:t>
                </a:r>
                <a:r>
                  <a:rPr lang="en-US" altLang="zh-CN" sz="2200" dirty="0"/>
                  <a:t>-1</a:t>
                </a:r>
                <a:r>
                  <a:rPr lang="zh-CN" altLang="en-US" sz="2200" dirty="0"/>
                  <a:t>，取决于该样本所属的分类。假设现在训练集里有</a:t>
                </a:r>
                <a:r>
                  <a:rPr lang="en-US" altLang="zh-CN" sz="2200" dirty="0"/>
                  <a:t>N</a:t>
                </a:r>
                <a:r>
                  <a:rPr lang="zh-CN" altLang="en-US" sz="2200" dirty="0"/>
                  <a:t>个点，每个点有</a:t>
                </a:r>
                <a:r>
                  <a:rPr lang="en-US" altLang="zh-CN" sz="2200" dirty="0"/>
                  <a:t>n</a:t>
                </a:r>
                <a:r>
                  <a:rPr lang="zh-CN" altLang="en-US" sz="2200" dirty="0"/>
                  <a:t>个特征，请注意</a:t>
                </a:r>
                <a:r>
                  <a:rPr lang="en-US" altLang="zh-CN" sz="2200" dirty="0"/>
                  <a:t>N</a:t>
                </a:r>
                <a:r>
                  <a:rPr lang="zh-CN" altLang="en-US" sz="2200" dirty="0"/>
                  <a:t>代表有多少个点，所以一般来说</a:t>
                </a:r>
                <a:r>
                  <a:rPr lang="en-US" altLang="zh-CN" sz="2200" dirty="0"/>
                  <a:t>N</a:t>
                </a:r>
                <a:r>
                  <a:rPr lang="zh-CN" altLang="en-US" sz="2200" dirty="0"/>
                  <a:t>是远大于</a:t>
                </a:r>
                <a:r>
                  <a:rPr lang="en-US" altLang="zh-CN" sz="2200" dirty="0"/>
                  <a:t>n</a:t>
                </a:r>
                <a:r>
                  <a:rPr lang="zh-CN" altLang="en-US" sz="2200" dirty="0"/>
                  <a:t>的。将所有的方程写在一个方程组内，得到：</a:t>
                </a:r>
              </a:p>
            </p:txBody>
          </p:sp>
        </mc:Choice>
        <mc:Fallback xmlns="">
          <p:sp>
            <p:nvSpPr>
              <p:cNvPr id="9" name="文本框 8"/>
              <p:cNvSpPr txBox="1">
                <a:spLocks noRot="1" noChangeAspect="1" noMove="1" noResize="1" noEditPoints="1" noAdjustHandles="1" noChangeArrowheads="1" noChangeShapeType="1" noTextEdit="1"/>
              </p:cNvSpPr>
              <p:nvPr/>
            </p:nvSpPr>
            <p:spPr>
              <a:xfrm>
                <a:off x="827584" y="2666136"/>
                <a:ext cx="7632848" cy="1457579"/>
              </a:xfrm>
              <a:prstGeom prst="rect">
                <a:avLst/>
              </a:prstGeom>
              <a:blipFill>
                <a:blip r:embed="rId6"/>
                <a:stretch>
                  <a:fillRect l="-1038" t="-3766" b="-6276"/>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extLst>
              <p:ext uri="{D42A27DB-BD31-4B8C-83A1-F6EECF244321}">
                <p14:modId xmlns:p14="http://schemas.microsoft.com/office/powerpoint/2010/main" val="1443393280"/>
              </p:ext>
            </p:extLst>
          </p:nvPr>
        </p:nvGraphicFramePr>
        <p:xfrm>
          <a:off x="3059832" y="4055833"/>
          <a:ext cx="2569708" cy="1532808"/>
        </p:xfrm>
        <a:graphic>
          <a:graphicData uri="http://schemas.openxmlformats.org/presentationml/2006/ole">
            <mc:AlternateContent xmlns:mc="http://schemas.openxmlformats.org/markup-compatibility/2006">
              <mc:Choice xmlns:v="urn:schemas-microsoft-com:vml" Requires="v">
                <p:oleObj spid="_x0000_s7344" name="Equation" r:id="rId7" imgW="1625600" imgH="990600" progId="Equation.DSMT4">
                  <p:embed/>
                </p:oleObj>
              </mc:Choice>
              <mc:Fallback>
                <p:oleObj name="Equation" r:id="rId7" imgW="1625600" imgH="990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832" y="4055833"/>
                        <a:ext cx="2569708" cy="153280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5" name="文本框 14"/>
              <p:cNvSpPr txBox="1"/>
              <p:nvPr/>
            </p:nvSpPr>
            <p:spPr>
              <a:xfrm>
                <a:off x="899592" y="5606256"/>
                <a:ext cx="5534079" cy="458139"/>
              </a:xfrm>
              <a:prstGeom prst="rect">
                <a:avLst/>
              </a:prstGeom>
              <a:noFill/>
            </p:spPr>
            <p:txBody>
              <a:bodyPr wrap="none" rtlCol="0">
                <a:spAutoFit/>
              </a:bodyPr>
              <a:lstStyle/>
              <a:p>
                <a:r>
                  <a:rPr lang="zh-CN" altLang="en-US" sz="2200" dirty="0"/>
                  <a:t>其中</a:t>
                </a:r>
                <a14:m>
                  <m:oMath xmlns:m="http://schemas.openxmlformats.org/officeDocument/2006/math">
                    <m:sSubSup>
                      <m:sSubSupPr>
                        <m:ctrlPr>
                          <a:rPr lang="en-US" altLang="zh-CN" sz="2200" i="1" smtClean="0">
                            <a:latin typeface="Cambria Math" panose="02040503050406030204" pitchFamily="18" charset="0"/>
                          </a:rPr>
                        </m:ctrlPr>
                      </m:sSubSup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𝑘</m:t>
                        </m:r>
                      </m:sub>
                      <m:sup>
                        <m:r>
                          <a:rPr lang="en-US" altLang="zh-CN" sz="2200" b="0" i="1" smtClean="0">
                            <a:latin typeface="Cambria Math" panose="02040503050406030204" pitchFamily="18" charset="0"/>
                          </a:rPr>
                          <m:t>𝑖</m:t>
                        </m:r>
                      </m:sup>
                    </m:sSubSup>
                  </m:oMath>
                </a14:m>
                <a:r>
                  <a:rPr lang="zh-CN" altLang="en-US" sz="2200" dirty="0"/>
                  <a:t>代表训练集中第</a:t>
                </a:r>
                <a14:m>
                  <m:oMath xmlns:m="http://schemas.openxmlformats.org/officeDocument/2006/math">
                    <m:r>
                      <a:rPr lang="en-US" altLang="zh-CN" sz="2200" b="0" i="1" smtClean="0">
                        <a:latin typeface="Cambria Math" panose="02040503050406030204" pitchFamily="18" charset="0"/>
                      </a:rPr>
                      <m:t>𝑖</m:t>
                    </m:r>
                  </m:oMath>
                </a14:m>
                <a:r>
                  <a:rPr lang="zh-CN" altLang="en-US" sz="2200" dirty="0"/>
                  <a:t>个样本的第</a:t>
                </a:r>
                <a14:m>
                  <m:oMath xmlns:m="http://schemas.openxmlformats.org/officeDocument/2006/math">
                    <m:r>
                      <a:rPr lang="en-US" altLang="zh-CN" sz="2200" b="0" i="1" smtClean="0">
                        <a:latin typeface="Cambria Math" panose="02040503050406030204" pitchFamily="18" charset="0"/>
                      </a:rPr>
                      <m:t>𝑘</m:t>
                    </m:r>
                  </m:oMath>
                </a14:m>
                <a:r>
                  <a:rPr lang="zh-CN" altLang="en-US" sz="2200" dirty="0"/>
                  <a:t>个特征</a:t>
                </a:r>
              </a:p>
            </p:txBody>
          </p:sp>
        </mc:Choice>
        <mc:Fallback xmlns="">
          <p:sp>
            <p:nvSpPr>
              <p:cNvPr id="15" name="文本框 14"/>
              <p:cNvSpPr txBox="1">
                <a:spLocks noRot="1" noChangeAspect="1" noMove="1" noResize="1" noEditPoints="1" noAdjustHandles="1" noChangeArrowheads="1" noChangeShapeType="1" noTextEdit="1"/>
              </p:cNvSpPr>
              <p:nvPr/>
            </p:nvSpPr>
            <p:spPr>
              <a:xfrm>
                <a:off x="899592" y="5606256"/>
                <a:ext cx="5534079" cy="458139"/>
              </a:xfrm>
              <a:prstGeom prst="rect">
                <a:avLst/>
              </a:prstGeom>
              <a:blipFill>
                <a:blip r:embed="rId9"/>
                <a:stretch>
                  <a:fillRect l="-1433" t="-9333" r="-882"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7997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6" name="内容占位符 5"/>
          <p:cNvSpPr>
            <a:spLocks noGrp="1"/>
          </p:cNvSpPr>
          <p:nvPr>
            <p:ph idx="1"/>
          </p:nvPr>
        </p:nvSpPr>
        <p:spPr/>
        <p:txBody>
          <a:bodyPr>
            <a:normAutofit/>
          </a:bodyPr>
          <a:lstStyle/>
          <a:p>
            <a:pPr marL="0" indent="0">
              <a:buNone/>
            </a:pPr>
            <a:r>
              <a:rPr lang="zh-CN" altLang="zh-CN" sz="2000" dirty="0"/>
              <a:t>如果我们记矩阵</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-4</a:t>
            </a:r>
            <a:endParaRPr lang="zh-CN" altLang="en-US" b="0" dirty="0"/>
          </a:p>
        </p:txBody>
      </p:sp>
      <p:graphicFrame>
        <p:nvGraphicFramePr>
          <p:cNvPr id="7" name="对象 6"/>
          <p:cNvGraphicFramePr>
            <a:graphicFrameLocks noChangeAspect="1"/>
          </p:cNvGraphicFramePr>
          <p:nvPr>
            <p:extLst>
              <p:ext uri="{D42A27DB-BD31-4B8C-83A1-F6EECF244321}">
                <p14:modId xmlns:p14="http://schemas.microsoft.com/office/powerpoint/2010/main" val="1392105829"/>
              </p:ext>
            </p:extLst>
          </p:nvPr>
        </p:nvGraphicFramePr>
        <p:xfrm>
          <a:off x="1043608" y="2078314"/>
          <a:ext cx="2004224" cy="1212135"/>
        </p:xfrm>
        <a:graphic>
          <a:graphicData uri="http://schemas.openxmlformats.org/presentationml/2006/ole">
            <mc:AlternateContent xmlns:mc="http://schemas.openxmlformats.org/markup-compatibility/2006">
              <mc:Choice xmlns:v="urn:schemas-microsoft-com:vml" Requires="v">
                <p:oleObj spid="_x0000_s8450" name="Equation" r:id="rId3" imgW="1612900" imgH="939800" progId="Equation.DSMT4">
                  <p:embed/>
                </p:oleObj>
              </mc:Choice>
              <mc:Fallback>
                <p:oleObj name="Equation" r:id="rId3" imgW="1612900" imgH="939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078314"/>
                        <a:ext cx="2004224" cy="1212135"/>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997956262"/>
              </p:ext>
            </p:extLst>
          </p:nvPr>
        </p:nvGraphicFramePr>
        <p:xfrm>
          <a:off x="3347864" y="2078315"/>
          <a:ext cx="720080" cy="1212135"/>
        </p:xfrm>
        <a:graphic>
          <a:graphicData uri="http://schemas.openxmlformats.org/presentationml/2006/ole">
            <mc:AlternateContent xmlns:mc="http://schemas.openxmlformats.org/markup-compatibility/2006">
              <mc:Choice xmlns:v="urn:schemas-microsoft-com:vml" Requires="v">
                <p:oleObj spid="_x0000_s8451" name="Equation" r:id="rId5" imgW="583947" imgH="939392" progId="Equation.DSMT4">
                  <p:embed/>
                </p:oleObj>
              </mc:Choice>
              <mc:Fallback>
                <p:oleObj name="Equation" r:id="rId5" imgW="583947" imgH="93939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2078315"/>
                        <a:ext cx="720080" cy="1212135"/>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604093907"/>
              </p:ext>
            </p:extLst>
          </p:nvPr>
        </p:nvGraphicFramePr>
        <p:xfrm>
          <a:off x="4499992" y="2078314"/>
          <a:ext cx="720080" cy="1212134"/>
        </p:xfrm>
        <a:graphic>
          <a:graphicData uri="http://schemas.openxmlformats.org/presentationml/2006/ole">
            <mc:AlternateContent xmlns:mc="http://schemas.openxmlformats.org/markup-compatibility/2006">
              <mc:Choice xmlns:v="urn:schemas-microsoft-com:vml" Requires="v">
                <p:oleObj spid="_x0000_s8452" name="Equation" r:id="rId7" imgW="583947" imgH="939392" progId="Equation.DSMT4">
                  <p:embed/>
                </p:oleObj>
              </mc:Choice>
              <mc:Fallback>
                <p:oleObj name="Equation" r:id="rId7" imgW="583947" imgH="939392"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2078314"/>
                        <a:ext cx="720080" cy="121213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3" name="文本框 12"/>
              <p:cNvSpPr txBox="1"/>
              <p:nvPr/>
            </p:nvSpPr>
            <p:spPr>
              <a:xfrm>
                <a:off x="827584" y="3429000"/>
                <a:ext cx="7787208" cy="707886"/>
              </a:xfrm>
              <a:prstGeom prst="rect">
                <a:avLst/>
              </a:prstGeom>
              <a:noFill/>
            </p:spPr>
            <p:txBody>
              <a:bodyPr wrap="square" rtlCol="0">
                <a:spAutoFit/>
              </a:bodyPr>
              <a:lstStyle/>
              <a:p>
                <a:r>
                  <a:rPr lang="zh-CN" altLang="en-US" sz="2000" dirty="0"/>
                  <a:t>其中</a:t>
                </a:r>
                <a:r>
                  <a:rPr lang="en-US" altLang="zh-CN" sz="2000" dirty="0"/>
                  <a:t>A</a:t>
                </a:r>
                <a:r>
                  <a:rPr lang="zh-CN" altLang="en-US" sz="2000" dirty="0"/>
                  <a:t>与</a:t>
                </a:r>
                <a:r>
                  <a:rPr lang="en-US" altLang="zh-CN" sz="2000" dirty="0"/>
                  <a:t>L</a:t>
                </a:r>
                <a:r>
                  <a:rPr lang="zh-CN" altLang="en-US" sz="2000" dirty="0"/>
                  <a:t>是已知的，而</a:t>
                </a:r>
                <a:r>
                  <a:rPr lang="en-US" altLang="zh-CN" sz="2000" dirty="0"/>
                  <a:t>u</a:t>
                </a:r>
                <a:r>
                  <a:rPr lang="zh-CN" altLang="en-US" sz="2000" dirty="0"/>
                  <a:t>是未知的，那么上述方程组也可以写成矩阵形式</a:t>
                </a:r>
                <a14:m>
                  <m:oMath xmlns:m="http://schemas.openxmlformats.org/officeDocument/2006/math">
                    <m:r>
                      <m:rPr>
                        <m:nor/>
                      </m:rPr>
                      <a:rPr lang="en-US" altLang="zh-CN" sz="2000" dirty="0"/>
                      <m:t>Au</m:t>
                    </m:r>
                  </m:oMath>
                </a14:m>
                <a:r>
                  <a:rPr lang="en-US" altLang="zh-CN" sz="2000" dirty="0"/>
                  <a:t>= L </a:t>
                </a:r>
                <a:r>
                  <a:rPr lang="zh-CN" altLang="en-US" sz="2000" dirty="0"/>
                  <a:t>。然而在实际情况中，通常</a:t>
                </a:r>
                <a:r>
                  <a:rPr lang="en-US" altLang="zh-CN" sz="2000" dirty="0"/>
                  <a:t>N</a:t>
                </a:r>
                <a:r>
                  <a:rPr lang="zh-CN" altLang="en-US" sz="2000" dirty="0"/>
                  <a:t>远大于</a:t>
                </a:r>
                <a:r>
                  <a:rPr lang="en-US" altLang="zh-CN" sz="2000" dirty="0"/>
                  <a:t>n</a:t>
                </a:r>
                <a:r>
                  <a:rPr lang="zh-CN" altLang="en-US" sz="2000" dirty="0"/>
                  <a:t>，所以常常找不到解。</a:t>
                </a:r>
              </a:p>
            </p:txBody>
          </p:sp>
        </mc:Choice>
        <mc:Fallback xmlns="">
          <p:sp>
            <p:nvSpPr>
              <p:cNvPr id="13" name="文本框 12"/>
              <p:cNvSpPr txBox="1">
                <a:spLocks noRot="1" noChangeAspect="1" noMove="1" noResize="1" noEditPoints="1" noAdjustHandles="1" noChangeArrowheads="1" noChangeShapeType="1" noTextEdit="1"/>
              </p:cNvSpPr>
              <p:nvPr/>
            </p:nvSpPr>
            <p:spPr>
              <a:xfrm>
                <a:off x="827584" y="3429000"/>
                <a:ext cx="7787208" cy="707886"/>
              </a:xfrm>
              <a:prstGeom prst="rect">
                <a:avLst/>
              </a:prstGeom>
              <a:blipFill>
                <a:blip r:embed="rId9"/>
                <a:stretch>
                  <a:fillRect l="-861" t="-7759" r="-3994"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803094" y="4149080"/>
                <a:ext cx="7715200" cy="1631216"/>
              </a:xfrm>
              <a:prstGeom prst="rect">
                <a:avLst/>
              </a:prstGeom>
              <a:noFill/>
            </p:spPr>
            <p:txBody>
              <a:bodyPr wrap="square" rtlCol="0">
                <a:spAutoFit/>
              </a:bodyPr>
              <a:lstStyle/>
              <a:p>
                <a:r>
                  <a:rPr lang="zh-CN" altLang="en-US" sz="2000" dirty="0"/>
                  <a:t>既然找不到参数</a:t>
                </a:r>
                <a:r>
                  <a:rPr lang="en-US" altLang="zh-CN" sz="2000" dirty="0"/>
                  <a:t>u</a:t>
                </a:r>
                <a:r>
                  <a:rPr lang="zh-CN" altLang="en-US" sz="2000" dirty="0"/>
                  <a:t>使得方程组成立，那么我们的目标就变成寻找最优的参数</a:t>
                </a:r>
                <a:r>
                  <a:rPr lang="en-US" altLang="zh-CN" sz="2000" dirty="0"/>
                  <a:t>u</a:t>
                </a:r>
                <a:r>
                  <a:rPr lang="zh-CN" altLang="en-US" sz="2000" dirty="0"/>
                  <a:t>使得的</a:t>
                </a:r>
                <a14:m>
                  <m:oMath xmlns:m="http://schemas.openxmlformats.org/officeDocument/2006/math">
                    <m:sSup>
                      <m:sSupPr>
                        <m:ctrlPr>
                          <a:rPr lang="en-US" altLang="zh-CN" sz="2000" i="1" smtClean="0">
                            <a:latin typeface="Cambria Math" panose="02040503050406030204" pitchFamily="18" charset="0"/>
                          </a:rPr>
                        </m:ctrlPr>
                      </m:sSupPr>
                      <m:e>
                        <m:d>
                          <m:dPr>
                            <m:begChr m:val="|"/>
                            <m:endChr m:val="|"/>
                            <m:ctrlPr>
                              <a:rPr lang="en-US" altLang="zh-CN" sz="2000" i="1" smtClean="0">
                                <a:latin typeface="Cambria Math" panose="02040503050406030204" pitchFamily="18" charset="0"/>
                              </a:rPr>
                            </m:ctrlPr>
                          </m:dPr>
                          <m:e>
                            <m:r>
                              <m:rPr>
                                <m:nor/>
                              </m:rPr>
                              <a:rPr lang="en-US" altLang="zh-CN" sz="2000" dirty="0"/>
                              <m:t>Au</m:t>
                            </m:r>
                            <m:r>
                              <m:rPr>
                                <m:nor/>
                              </m:rPr>
                              <a:rPr lang="en-US" altLang="zh-CN" sz="2000" b="0" i="0" dirty="0" smtClean="0"/>
                              <m:t>−</m:t>
                            </m:r>
                            <m:r>
                              <m:rPr>
                                <m:nor/>
                              </m:rPr>
                              <a:rPr lang="en-US" altLang="zh-CN" sz="2000" dirty="0"/>
                              <m:t> </m:t>
                            </m:r>
                            <m:r>
                              <m:rPr>
                                <m:nor/>
                              </m:rPr>
                              <a:rPr lang="en-US" altLang="zh-CN" sz="2000" dirty="0"/>
                              <m:t>L</m:t>
                            </m:r>
                          </m:e>
                        </m:d>
                      </m:e>
                      <m:sup>
                        <m:r>
                          <a:rPr lang="en-US" altLang="zh-CN" sz="2000" b="0" i="1" smtClean="0">
                            <a:latin typeface="Cambria Math" panose="02040503050406030204" pitchFamily="18" charset="0"/>
                          </a:rPr>
                          <m:t>2</m:t>
                        </m:r>
                      </m:sup>
                    </m:sSup>
                  </m:oMath>
                </a14:m>
                <a:r>
                  <a:rPr lang="zh-CN" altLang="en-US" sz="2000" dirty="0"/>
                  <a:t>值最小。</a:t>
                </a:r>
                <a:endParaRPr lang="en-US" altLang="zh-CN" sz="2000" dirty="0"/>
              </a:p>
              <a:p>
                <a:r>
                  <a:rPr lang="zh-CN" altLang="zh-CN" sz="2000" dirty="0"/>
                  <a:t>请注意，向量</a:t>
                </a:r>
                <a:r>
                  <a:rPr lang="en-US" altLang="zh-CN" sz="2000" dirty="0"/>
                  <a:t>V=(v</a:t>
                </a:r>
                <a:r>
                  <a:rPr lang="en-US" altLang="zh-CN" sz="2000" baseline="-25000" dirty="0"/>
                  <a:t>1</a:t>
                </a:r>
                <a:r>
                  <a:rPr lang="en-US" altLang="zh-CN" sz="2000" dirty="0"/>
                  <a:t>, v</a:t>
                </a:r>
                <a:r>
                  <a:rPr lang="en-US" altLang="zh-CN" sz="2000" baseline="-25000" dirty="0"/>
                  <a:t>2</a:t>
                </a:r>
                <a:r>
                  <a:rPr lang="en-US" altLang="zh-CN" sz="2000" dirty="0"/>
                  <a:t>, v</a:t>
                </a:r>
                <a:r>
                  <a:rPr lang="en-US" altLang="zh-CN" sz="2000" baseline="-25000" dirty="0"/>
                  <a:t>3</a:t>
                </a:r>
                <a:r>
                  <a:rPr lang="en-US" altLang="zh-CN" sz="2000" dirty="0"/>
                  <a:t>)</a:t>
                </a:r>
                <a:r>
                  <a:rPr lang="zh-CN" altLang="zh-CN" sz="2000" dirty="0"/>
                  <a:t>的</a:t>
                </a:r>
                <a:r>
                  <a:rPr lang="en-US" altLang="zh-CN" sz="2000" dirty="0"/>
                  <a:t>|V|</a:t>
                </a:r>
                <a:r>
                  <a:rPr lang="zh-CN" altLang="zh-CN" sz="2000" dirty="0"/>
                  <a:t>是</a:t>
                </a:r>
                <a:r>
                  <a:rPr lang="en-US" altLang="zh-CN" sz="2000" dirty="0"/>
                  <a:t>v</a:t>
                </a:r>
                <a:r>
                  <a:rPr lang="en-US" altLang="zh-CN" sz="2000" baseline="-25000" dirty="0"/>
                  <a:t>1</a:t>
                </a:r>
                <a:r>
                  <a:rPr lang="en-US" altLang="zh-CN" sz="2000" baseline="30000" dirty="0"/>
                  <a:t>2</a:t>
                </a:r>
                <a:r>
                  <a:rPr lang="en-US" altLang="zh-CN" sz="2000" dirty="0"/>
                  <a:t>+v</a:t>
                </a:r>
                <a:r>
                  <a:rPr lang="en-US" altLang="zh-CN" sz="2000" baseline="-25000" dirty="0"/>
                  <a:t>2</a:t>
                </a:r>
                <a:r>
                  <a:rPr lang="en-US" altLang="zh-CN" sz="2000" baseline="30000" dirty="0"/>
                  <a:t>2</a:t>
                </a:r>
                <a:r>
                  <a:rPr lang="en-US" altLang="zh-CN" sz="2000" dirty="0"/>
                  <a:t>+v</a:t>
                </a:r>
                <a:r>
                  <a:rPr lang="en-US" altLang="zh-CN" sz="2000" baseline="-25000" dirty="0"/>
                  <a:t>3</a:t>
                </a:r>
                <a:r>
                  <a:rPr lang="en-US" altLang="zh-CN" sz="2000" baseline="30000" dirty="0"/>
                  <a:t>2</a:t>
                </a:r>
                <a:r>
                  <a:rPr lang="zh-CN" altLang="zh-CN" sz="2000" dirty="0"/>
                  <a:t>的平方根</a:t>
                </a:r>
                <a:r>
                  <a:rPr lang="zh-CN" altLang="en-US" sz="2000" dirty="0"/>
                  <a:t>。</a:t>
                </a:r>
                <a:endParaRPr lang="en-US" altLang="zh-CN" sz="2000" dirty="0"/>
              </a:p>
              <a:p>
                <a:r>
                  <a:rPr lang="zh-CN" altLang="en-US" sz="2000" dirty="0"/>
                  <a:t>也就是说，我们希望找到能使</a:t>
                </a:r>
                <a14:m>
                  <m:oMath xmlns:m="http://schemas.openxmlformats.org/officeDocument/2006/math">
                    <m:r>
                      <m:rPr>
                        <m:nor/>
                      </m:rPr>
                      <a:rPr lang="en-US" altLang="zh-CN" sz="2000" dirty="0"/>
                      <m:t>Au</m:t>
                    </m:r>
                  </m:oMath>
                </a14:m>
                <a:r>
                  <a:rPr lang="zh-CN" altLang="en-US" sz="2000" dirty="0"/>
                  <a:t>和</a:t>
                </a:r>
                <a:r>
                  <a:rPr lang="en-US" altLang="zh-CN" sz="2000" dirty="0"/>
                  <a:t>L</a:t>
                </a:r>
                <a:r>
                  <a:rPr lang="zh-CN" altLang="en-US" sz="2000" dirty="0"/>
                  <a:t>中每一个维度的误差平方和达到最小的</a:t>
                </a:r>
                <a:r>
                  <a:rPr lang="en-US" altLang="zh-CN" sz="2000" dirty="0"/>
                  <a:t>u </a:t>
                </a:r>
                <a:r>
                  <a:rPr lang="zh-CN" altLang="en-US" sz="2000" dirty="0"/>
                  <a:t>，这就是最小二乘法的思想了。</a:t>
                </a:r>
              </a:p>
            </p:txBody>
          </p:sp>
        </mc:Choice>
        <mc:Fallback xmlns="">
          <p:sp>
            <p:nvSpPr>
              <p:cNvPr id="17" name="文本框 16"/>
              <p:cNvSpPr txBox="1">
                <a:spLocks noRot="1" noChangeAspect="1" noMove="1" noResize="1" noEditPoints="1" noAdjustHandles="1" noChangeArrowheads="1" noChangeShapeType="1" noTextEdit="1"/>
              </p:cNvSpPr>
              <p:nvPr/>
            </p:nvSpPr>
            <p:spPr>
              <a:xfrm>
                <a:off x="803094" y="4149080"/>
                <a:ext cx="7715200" cy="1631216"/>
              </a:xfrm>
              <a:prstGeom prst="rect">
                <a:avLst/>
              </a:prstGeom>
              <a:blipFill>
                <a:blip r:embed="rId10"/>
                <a:stretch>
                  <a:fillRect l="-870" t="-3371" r="-632" b="-63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721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6" name="内容占位符 5"/>
          <p:cNvSpPr>
            <a:spLocks noGrp="1"/>
          </p:cNvSpPr>
          <p:nvPr>
            <p:ph idx="1"/>
          </p:nvPr>
        </p:nvSpPr>
        <p:spPr/>
        <p:txBody>
          <a:bodyPr>
            <a:normAutofit/>
          </a:bodyPr>
          <a:lstStyle/>
          <a:p>
            <a:pPr>
              <a:buFont typeface="Arial" panose="020B0604020202020204" pitchFamily="34" charset="0"/>
              <a:buChar char="•"/>
            </a:pPr>
            <a:r>
              <a:rPr lang="zh-CN" altLang="zh-CN" sz="2200" dirty="0"/>
              <a:t>模仿人类思考能力的技术</a:t>
            </a:r>
            <a:r>
              <a:rPr lang="en-US" altLang="zh-CN" sz="2200" dirty="0"/>
              <a:t> </a:t>
            </a:r>
            <a:r>
              <a:rPr lang="zh-CN" altLang="en-US" sz="2200" dirty="0"/>
              <a:t>？</a:t>
            </a:r>
            <a:endParaRPr lang="en-US" altLang="zh-CN" sz="2200" dirty="0"/>
          </a:p>
          <a:p>
            <a:pPr>
              <a:buFont typeface="Arial" panose="020B0604020202020204" pitchFamily="34" charset="0"/>
              <a:buChar char="•"/>
            </a:pPr>
            <a:r>
              <a:rPr lang="zh-CN" altLang="zh-CN" sz="2200" dirty="0"/>
              <a:t>只要是会做出判断的程序</a:t>
            </a:r>
            <a:r>
              <a:rPr lang="en-US" altLang="zh-CN" sz="2200" dirty="0"/>
              <a:t> </a:t>
            </a:r>
            <a:r>
              <a:rPr lang="zh-CN" altLang="en-US" sz="2200" dirty="0"/>
              <a:t>？</a:t>
            </a:r>
            <a:r>
              <a:rPr lang="en-US" altLang="zh-CN" sz="2200" dirty="0"/>
              <a:t>	</a:t>
            </a:r>
          </a:p>
          <a:p>
            <a:pPr>
              <a:buFont typeface="Arial" panose="020B0604020202020204" pitchFamily="34" charset="0"/>
              <a:buChar char="•"/>
            </a:pPr>
            <a:r>
              <a:rPr lang="zh-CN" altLang="zh-CN" sz="2200" dirty="0"/>
              <a:t>必须要体现出足够的知识与常识，其目标是能够与人交流</a:t>
            </a:r>
            <a:r>
              <a:rPr lang="en-US" altLang="zh-CN" sz="2200" dirty="0"/>
              <a:t> </a:t>
            </a:r>
            <a:r>
              <a:rPr lang="zh-CN" altLang="en-US" sz="2200" dirty="0"/>
              <a:t>？</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dirty="0"/>
              <a:t>何谓人工智能？</a:t>
            </a:r>
          </a:p>
        </p:txBody>
      </p:sp>
    </p:spTree>
    <p:extLst>
      <p:ext uri="{BB962C8B-B14F-4D97-AF65-F5344CB8AC3E}">
        <p14:creationId xmlns:p14="http://schemas.microsoft.com/office/powerpoint/2010/main" val="3216325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-5</a:t>
            </a:r>
            <a:endParaRPr lang="zh-CN" altLang="en-US" b="0" dirty="0"/>
          </a:p>
        </p:txBody>
      </p:sp>
      <p:sp>
        <p:nvSpPr>
          <p:cNvPr id="10" name="文本框 9"/>
          <p:cNvSpPr txBox="1"/>
          <p:nvPr/>
        </p:nvSpPr>
        <p:spPr>
          <a:xfrm>
            <a:off x="683568" y="1412776"/>
            <a:ext cx="8003232" cy="1107996"/>
          </a:xfrm>
          <a:prstGeom prst="rect">
            <a:avLst/>
          </a:prstGeom>
          <a:noFill/>
        </p:spPr>
        <p:txBody>
          <a:bodyPr wrap="square" rtlCol="0">
            <a:spAutoFit/>
          </a:bodyPr>
          <a:lstStyle/>
          <a:p>
            <a:r>
              <a:rPr lang="zh-CN" altLang="en-US" sz="2200" dirty="0"/>
              <a:t>求解参数</a:t>
            </a:r>
            <a:r>
              <a:rPr lang="en-US" altLang="zh-CN" sz="2200" dirty="0"/>
              <a:t>u</a:t>
            </a:r>
            <a:r>
              <a:rPr lang="zh-CN" altLang="en-US" sz="2200" dirty="0"/>
              <a:t>的方法有很多，一种是利用梯度下降法迭代求解，另一种是用代数的方法求解。我们会在下一节中详细介绍梯度下降法，在本节我们直接给出代数方法求解得到的公式：</a:t>
            </a:r>
          </a:p>
        </p:txBody>
      </p:sp>
      <p:graphicFrame>
        <p:nvGraphicFramePr>
          <p:cNvPr id="12" name="对象 11"/>
          <p:cNvGraphicFramePr>
            <a:graphicFrameLocks noChangeAspect="1"/>
          </p:cNvGraphicFramePr>
          <p:nvPr>
            <p:extLst>
              <p:ext uri="{D42A27DB-BD31-4B8C-83A1-F6EECF244321}">
                <p14:modId xmlns:p14="http://schemas.microsoft.com/office/powerpoint/2010/main" val="2779047193"/>
              </p:ext>
            </p:extLst>
          </p:nvPr>
        </p:nvGraphicFramePr>
        <p:xfrm>
          <a:off x="3635896" y="2465795"/>
          <a:ext cx="1600635" cy="492503"/>
        </p:xfrm>
        <a:graphic>
          <a:graphicData uri="http://schemas.openxmlformats.org/presentationml/2006/ole">
            <mc:AlternateContent xmlns:mc="http://schemas.openxmlformats.org/markup-compatibility/2006">
              <mc:Choice xmlns:v="urn:schemas-microsoft-com:vml" Requires="v">
                <p:oleObj spid="_x0000_s9300" name="Equation" r:id="rId3" imgW="1104900" imgH="304800" progId="Equation.DSMT4">
                  <p:embed/>
                </p:oleObj>
              </mc:Choice>
              <mc:Fallback>
                <p:oleObj name="Equation" r:id="rId3" imgW="1104900" imgH="3048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6" y="2465795"/>
                        <a:ext cx="1600635" cy="49250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3" name="文本框 12"/>
              <p:cNvSpPr txBox="1"/>
              <p:nvPr/>
            </p:nvSpPr>
            <p:spPr>
              <a:xfrm>
                <a:off x="683568" y="2935849"/>
                <a:ext cx="7859216" cy="2925866"/>
              </a:xfrm>
              <a:prstGeom prst="rect">
                <a:avLst/>
              </a:prstGeom>
              <a:noFill/>
            </p:spPr>
            <p:txBody>
              <a:bodyPr wrap="square" rtlCol="0">
                <a:spAutoFit/>
              </a:bodyPr>
              <a:lstStyle/>
              <a:p>
                <a:r>
                  <a:rPr lang="zh-CN" altLang="en-US" sz="2200" dirty="0"/>
                  <a:t>这个公式的推导过程如下：</a:t>
                </a:r>
              </a:p>
              <a:p>
                <a:r>
                  <a:rPr lang="zh-CN" altLang="en-US" sz="2200" dirty="0"/>
                  <a:t>使得距离最小的向量</a:t>
                </a:r>
                <a:r>
                  <a:rPr lang="en-US" altLang="zh-CN" sz="2200" dirty="0"/>
                  <a:t>u</a:t>
                </a:r>
                <a:r>
                  <a:rPr lang="zh-CN" altLang="en-US" sz="2200" dirty="0"/>
                  <a:t>与使得距离平方最小的向量</a:t>
                </a:r>
                <a:r>
                  <a:rPr lang="en-US" altLang="zh-CN" sz="2200" dirty="0"/>
                  <a:t>u</a:t>
                </a:r>
                <a:r>
                  <a:rPr lang="zh-CN" altLang="en-US" sz="2200" dirty="0"/>
                  <a:t>是相同的，于是我们可以将所求的目标改写为：</a:t>
                </a:r>
                <a:endParaRPr lang="en-US" altLang="zh-CN" sz="2200" dirty="0"/>
              </a:p>
              <a:p>
                <a:pPr/>
                <a14:m>
                  <m:oMathPara xmlns:m="http://schemas.openxmlformats.org/officeDocument/2006/math">
                    <m:oMathParaPr>
                      <m:jc m:val="centerGroup"/>
                    </m:oMathParaPr>
                    <m:oMath xmlns:m="http://schemas.openxmlformats.org/officeDocument/2006/math">
                      <m:func>
                        <m:funcPr>
                          <m:ctrlPr>
                            <a:rPr lang="zh-CN" altLang="zh-CN" sz="2200" i="1">
                              <a:latin typeface="Cambria Math" panose="02040503050406030204" pitchFamily="18" charset="0"/>
                            </a:rPr>
                          </m:ctrlPr>
                        </m:funcPr>
                        <m:fName>
                          <m:limLow>
                            <m:limLowPr>
                              <m:ctrlPr>
                                <a:rPr lang="zh-CN" altLang="zh-CN" sz="2200" i="1">
                                  <a:latin typeface="Cambria Math" panose="02040503050406030204" pitchFamily="18" charset="0"/>
                                </a:rPr>
                              </m:ctrlPr>
                            </m:limLowPr>
                            <m:e>
                              <m:r>
                                <m:rPr>
                                  <m:sty m:val="p"/>
                                </m:rPr>
                                <a:rPr lang="en-US" altLang="zh-CN" sz="2200">
                                  <a:latin typeface="Cambria Math" panose="02040503050406030204" pitchFamily="18" charset="0"/>
                                </a:rPr>
                                <m:t>min</m:t>
                              </m:r>
                            </m:e>
                            <m:lim>
                              <m:r>
                                <a:rPr lang="en-US" altLang="zh-CN" sz="2200" i="1">
                                  <a:latin typeface="Cambria Math" panose="02040503050406030204" pitchFamily="18" charset="0"/>
                                </a:rPr>
                                <m:t>𝑢</m:t>
                              </m:r>
                              <m:r>
                                <a:rPr lang="en-US" altLang="zh-CN" sz="2200" i="1">
                                  <a:latin typeface="Cambria Math" panose="02040503050406030204" pitchFamily="18" charset="0"/>
                                </a:rPr>
                                <m:t>∈</m:t>
                              </m:r>
                              <m:r>
                                <a:rPr lang="en-US" altLang="zh-CN" sz="2200" i="1">
                                  <a:latin typeface="Cambria Math" panose="02040503050406030204" pitchFamily="18" charset="0"/>
                                </a:rPr>
                                <m:t>𝑅</m:t>
                              </m:r>
                            </m:lim>
                          </m:limLow>
                        </m:fName>
                        <m:e>
                          <m:sSup>
                            <m:sSupPr>
                              <m:ctrlPr>
                                <a:rPr lang="zh-CN" altLang="zh-CN" sz="2200" i="1">
                                  <a:latin typeface="Cambria Math" panose="02040503050406030204" pitchFamily="18" charset="0"/>
                                </a:rPr>
                              </m:ctrlPr>
                            </m:sSupPr>
                            <m:e>
                              <m:d>
                                <m:dPr>
                                  <m:begChr m:val="‖"/>
                                  <m:endChr m:val="‖"/>
                                  <m:ctrlPr>
                                    <a:rPr lang="zh-CN" altLang="zh-CN" sz="2200" i="1">
                                      <a:latin typeface="Cambria Math" panose="02040503050406030204" pitchFamily="18" charset="0"/>
                                    </a:rPr>
                                  </m:ctrlPr>
                                </m:dPr>
                                <m:e>
                                  <m:r>
                                    <a:rPr lang="en-US" altLang="zh-CN" sz="2200" i="1">
                                      <a:latin typeface="Cambria Math" panose="02040503050406030204" pitchFamily="18" charset="0"/>
                                    </a:rPr>
                                    <m:t>𝐴𝑢</m:t>
                                  </m:r>
                                  <m:r>
                                    <a:rPr lang="en-US" altLang="zh-CN" sz="2200" i="1">
                                      <a:latin typeface="Cambria Math" panose="02040503050406030204" pitchFamily="18" charset="0"/>
                                    </a:rPr>
                                    <m:t>−</m:t>
                                  </m:r>
                                  <m:r>
                                    <a:rPr lang="en-US" altLang="zh-CN" sz="2200" i="1">
                                      <a:latin typeface="Cambria Math" panose="02040503050406030204" pitchFamily="18" charset="0"/>
                                    </a:rPr>
                                    <m:t>𝐿</m:t>
                                  </m:r>
                                </m:e>
                              </m:d>
                            </m:e>
                            <m:sup>
                              <m:r>
                                <a:rPr lang="en-US" altLang="zh-CN" sz="2200" i="1">
                                  <a:latin typeface="Cambria Math" panose="02040503050406030204" pitchFamily="18" charset="0"/>
                                </a:rPr>
                                <m:t>2</m:t>
                              </m:r>
                            </m:sup>
                          </m:sSup>
                        </m:e>
                      </m:func>
                    </m:oMath>
                  </m:oMathPara>
                </a14:m>
                <a:endParaRPr lang="zh-CN" altLang="zh-CN" sz="2200" dirty="0"/>
              </a:p>
              <a:p>
                <a:r>
                  <a:rPr lang="zh-CN" altLang="zh-CN" sz="2200" dirty="0"/>
                  <a:t>就是求向量</a:t>
                </a:r>
                <a14:m>
                  <m:oMath xmlns:m="http://schemas.openxmlformats.org/officeDocument/2006/math">
                    <m:r>
                      <a:rPr lang="en-US" altLang="zh-CN" sz="2200" i="1">
                        <a:latin typeface="Cambria Math" panose="02040503050406030204" pitchFamily="18" charset="0"/>
                      </a:rPr>
                      <m:t>𝐴𝑢</m:t>
                    </m:r>
                    <m:r>
                      <a:rPr lang="en-US" altLang="zh-CN" sz="2200" i="1">
                        <a:latin typeface="Cambria Math" panose="02040503050406030204" pitchFamily="18" charset="0"/>
                      </a:rPr>
                      <m:t>−</m:t>
                    </m:r>
                    <m:r>
                      <a:rPr lang="en-US" altLang="zh-CN" sz="2200" i="1">
                        <a:latin typeface="Cambria Math" panose="02040503050406030204" pitchFamily="18" charset="0"/>
                      </a:rPr>
                      <m:t>𝐿</m:t>
                    </m:r>
                  </m:oMath>
                </a14:m>
                <a:r>
                  <a:rPr lang="zh-CN" altLang="zh-CN" sz="2200" dirty="0"/>
                  <a:t>的每个元素平方和最小，其中</a:t>
                </a:r>
                <a14:m>
                  <m:oMath xmlns:m="http://schemas.openxmlformats.org/officeDocument/2006/math">
                    <m:r>
                      <a:rPr lang="en-US" altLang="zh-CN" sz="2200" i="1">
                        <a:latin typeface="Cambria Math" panose="02040503050406030204" pitchFamily="18" charset="0"/>
                      </a:rPr>
                      <m:t>𝐴</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𝑅</m:t>
                        </m:r>
                      </m:e>
                      <m:sup>
                        <m:r>
                          <a:rPr lang="en-US" altLang="zh-CN" sz="2200" i="1">
                            <a:latin typeface="Cambria Math" panose="02040503050406030204" pitchFamily="18" charset="0"/>
                          </a:rPr>
                          <m:t>𝑛</m:t>
                        </m:r>
                        <m:r>
                          <a:rPr lang="en-US" altLang="zh-CN" sz="2200" i="1">
                            <a:latin typeface="Cambria Math" panose="02040503050406030204" pitchFamily="18" charset="0"/>
                          </a:rPr>
                          <m:t>∗</m:t>
                        </m:r>
                        <m:r>
                          <a:rPr lang="en-US" altLang="zh-CN" sz="2200" i="1">
                            <a:latin typeface="Cambria Math" panose="02040503050406030204" pitchFamily="18" charset="0"/>
                          </a:rPr>
                          <m:t>𝑛</m:t>
                        </m:r>
                      </m:sup>
                    </m:sSup>
                    <m:r>
                      <a:rPr lang="en-US" altLang="zh-CN" sz="2200" i="1">
                        <a:latin typeface="Cambria Math" panose="02040503050406030204" pitchFamily="18" charset="0"/>
                      </a:rPr>
                      <m:t>,</m:t>
                    </m:r>
                    <m:r>
                      <a:rPr lang="en-US" altLang="zh-CN" sz="2200" i="1">
                        <a:latin typeface="Cambria Math" panose="02040503050406030204" pitchFamily="18" charset="0"/>
                      </a:rPr>
                      <m:t>𝑢</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𝑅</m:t>
                        </m:r>
                      </m:e>
                      <m:sup>
                        <m:r>
                          <a:rPr lang="en-US" altLang="zh-CN" sz="2200" i="1">
                            <a:latin typeface="Cambria Math" panose="02040503050406030204" pitchFamily="18" charset="0"/>
                          </a:rPr>
                          <m:t>𝑛</m:t>
                        </m:r>
                        <m:r>
                          <a:rPr lang="en-US" altLang="zh-CN" sz="2200" i="1">
                            <a:latin typeface="Cambria Math" panose="02040503050406030204" pitchFamily="18" charset="0"/>
                          </a:rPr>
                          <m:t>∗1</m:t>
                        </m:r>
                      </m:sup>
                    </m:sSup>
                    <m:r>
                      <a:rPr lang="en-US" altLang="zh-CN" sz="2200" i="1">
                        <a:latin typeface="Cambria Math" panose="02040503050406030204" pitchFamily="18" charset="0"/>
                      </a:rPr>
                      <m:t>,</m:t>
                    </m:r>
                    <m:r>
                      <a:rPr lang="en-US" altLang="zh-CN" sz="2200" i="1">
                        <a:latin typeface="Cambria Math" panose="02040503050406030204" pitchFamily="18" charset="0"/>
                      </a:rPr>
                      <m:t>𝐿</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𝑅</m:t>
                        </m:r>
                      </m:e>
                      <m:sup>
                        <m:r>
                          <a:rPr lang="en-US" altLang="zh-CN" sz="2200" i="1">
                            <a:latin typeface="Cambria Math" panose="02040503050406030204" pitchFamily="18" charset="0"/>
                          </a:rPr>
                          <m:t>𝑛</m:t>
                        </m:r>
                        <m:r>
                          <a:rPr lang="en-US" altLang="zh-CN" sz="2200" i="1">
                            <a:latin typeface="Cambria Math" panose="02040503050406030204" pitchFamily="18" charset="0"/>
                          </a:rPr>
                          <m:t>∗1</m:t>
                        </m:r>
                      </m:sup>
                    </m:sSup>
                  </m:oMath>
                </a14:m>
                <a:r>
                  <a:rPr lang="zh-CN" altLang="zh-CN" sz="2200" dirty="0"/>
                  <a:t>。</a:t>
                </a:r>
              </a:p>
              <a:p>
                <a:r>
                  <a:rPr lang="zh-CN" altLang="zh-CN" sz="2200" dirty="0"/>
                  <a:t>我们知道，求最极值问题直接对应的就是导数为零，因此我们试图将所给出的原式的矩阵形式求导。</a:t>
                </a:r>
              </a:p>
            </p:txBody>
          </p:sp>
        </mc:Choice>
        <mc:Fallback xmlns="">
          <p:sp>
            <p:nvSpPr>
              <p:cNvPr id="13" name="文本框 12"/>
              <p:cNvSpPr txBox="1">
                <a:spLocks noRot="1" noChangeAspect="1" noMove="1" noResize="1" noEditPoints="1" noAdjustHandles="1" noChangeArrowheads="1" noChangeShapeType="1" noTextEdit="1"/>
              </p:cNvSpPr>
              <p:nvPr/>
            </p:nvSpPr>
            <p:spPr>
              <a:xfrm>
                <a:off x="683568" y="2935849"/>
                <a:ext cx="7859216" cy="2925866"/>
              </a:xfrm>
              <a:prstGeom prst="rect">
                <a:avLst/>
              </a:prstGeom>
              <a:blipFill>
                <a:blip r:embed="rId5"/>
                <a:stretch>
                  <a:fillRect l="-1009" t="-2292" b="-22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672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0" indent="0">
                  <a:lnSpc>
                    <a:spcPct val="130000"/>
                  </a:lnSpc>
                  <a:buNone/>
                </a:pPr>
                <a:r>
                  <a:rPr lang="zh-CN" altLang="zh-CN" sz="2200" dirty="0"/>
                  <a:t>首先我们补充一些实值函数对实向量求导的知识。</a:t>
                </a:r>
              </a:p>
              <a:p>
                <a:pPr marL="0" indent="0">
                  <a:lnSpc>
                    <a:spcPct val="130000"/>
                  </a:lnSpc>
                  <a:buNone/>
                </a:pPr>
                <a:r>
                  <a:rPr lang="zh-CN" altLang="zh-CN" sz="2200" dirty="0"/>
                  <a:t>对于矩阵</a:t>
                </a:r>
                <a14:m>
                  <m:oMath xmlns:m="http://schemas.openxmlformats.org/officeDocument/2006/math">
                    <m:r>
                      <a:rPr lang="en-US" altLang="zh-CN" sz="2200" i="1">
                        <a:latin typeface="Cambria Math" panose="02040503050406030204" pitchFamily="18" charset="0"/>
                      </a:rPr>
                      <m:t>𝐵</m:t>
                    </m:r>
                  </m:oMath>
                </a14:m>
                <a:r>
                  <a:rPr lang="zh-CN" altLang="zh-CN" sz="2200" dirty="0"/>
                  <a:t>，实向量</a:t>
                </a:r>
                <a14:m>
                  <m:oMath xmlns:m="http://schemas.openxmlformats.org/officeDocument/2006/math">
                    <m:r>
                      <a:rPr lang="en-US" altLang="zh-CN" sz="2200" i="1">
                        <a:latin typeface="Cambria Math" panose="02040503050406030204" pitchFamily="18" charset="0"/>
                      </a:rPr>
                      <m:t>𝑎</m:t>
                    </m:r>
                    <m:r>
                      <a:rPr lang="en-US" altLang="zh-CN" sz="2200">
                        <a:latin typeface="Cambria Math" panose="02040503050406030204" pitchFamily="18" charset="0"/>
                      </a:rPr>
                      <m:t>,</m:t>
                    </m:r>
                    <m:r>
                      <a:rPr lang="en-US" altLang="zh-CN" sz="2200" i="1">
                        <a:latin typeface="Cambria Math" panose="02040503050406030204" pitchFamily="18" charset="0"/>
                      </a:rPr>
                      <m:t>𝑥</m:t>
                    </m:r>
                  </m:oMath>
                </a14:m>
                <a:r>
                  <a:rPr lang="en-US" altLang="zh-CN" sz="2200" dirty="0"/>
                  <a:t>,</a:t>
                </a:r>
                <a:r>
                  <a:rPr lang="zh-CN" altLang="zh-CN" sz="2200" dirty="0"/>
                  <a:t>下面三个式子是数学中已知的公式：</a:t>
                </a:r>
              </a:p>
              <a:p>
                <a:pPr marL="0" indent="0">
                  <a:lnSpc>
                    <a:spcPct val="130000"/>
                  </a:lnSpc>
                  <a:buNone/>
                </a:pPr>
                <a14:m>
                  <m:oMathPara xmlns:m="http://schemas.openxmlformats.org/officeDocument/2006/math">
                    <m:oMathParaPr>
                      <m:jc m:val="centerGroup"/>
                    </m:oMathParaPr>
                    <m:oMath xmlns:m="http://schemas.openxmlformats.org/officeDocument/2006/math">
                      <m:f>
                        <m:fPr>
                          <m:ctrlPr>
                            <a:rPr lang="zh-CN" altLang="zh-CN" sz="2200" i="1">
                              <a:latin typeface="Cambria Math" panose="02040503050406030204" pitchFamily="18" charset="0"/>
                            </a:rPr>
                          </m:ctrlPr>
                        </m:fPr>
                        <m:num>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𝑎</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𝑥</m:t>
                              </m:r>
                            </m:e>
                          </m:d>
                        </m:num>
                        <m:den>
                          <m:r>
                            <a:rPr lang="en-US" altLang="zh-CN" sz="2200">
                              <a:latin typeface="Cambria Math" panose="02040503050406030204" pitchFamily="18" charset="0"/>
                            </a:rPr>
                            <m:t>𝜕</m:t>
                          </m:r>
                          <m:r>
                            <a:rPr lang="en-US" altLang="zh-CN" sz="2200" i="1">
                              <a:latin typeface="Cambria Math" panose="02040503050406030204" pitchFamily="18" charset="0"/>
                            </a:rPr>
                            <m:t>𝑥</m:t>
                          </m:r>
                        </m:den>
                      </m:f>
                      <m:r>
                        <a:rPr lang="en-US" altLang="zh-CN" sz="2200" i="1">
                          <a:latin typeface="Cambria Math" panose="02040503050406030204" pitchFamily="18" charset="0"/>
                        </a:rPr>
                        <m:t>=</m:t>
                      </m:r>
                      <m:f>
                        <m:fPr>
                          <m:ctrlPr>
                            <a:rPr lang="zh-CN" altLang="zh-CN" sz="2200" i="1">
                              <a:latin typeface="Cambria Math" panose="02040503050406030204" pitchFamily="18" charset="0"/>
                            </a:rPr>
                          </m:ctrlPr>
                        </m:fPr>
                        <m:num>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𝑥</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𝑎</m:t>
                              </m:r>
                            </m:e>
                          </m:d>
                        </m:num>
                        <m:den>
                          <m:r>
                            <a:rPr lang="en-US" altLang="zh-CN" sz="2200">
                              <a:latin typeface="Cambria Math" panose="02040503050406030204" pitchFamily="18" charset="0"/>
                            </a:rPr>
                            <m:t>𝜕</m:t>
                          </m:r>
                          <m:r>
                            <a:rPr lang="en-US" altLang="zh-CN" sz="2200" i="1">
                              <a:latin typeface="Cambria Math" panose="02040503050406030204" pitchFamily="18" charset="0"/>
                            </a:rPr>
                            <m:t>𝑥</m:t>
                          </m:r>
                        </m:den>
                      </m:f>
                      <m:r>
                        <a:rPr lang="en-US" altLang="zh-CN" sz="2200" i="1">
                          <a:latin typeface="Cambria Math" panose="02040503050406030204" pitchFamily="18" charset="0"/>
                        </a:rPr>
                        <m:t>=</m:t>
                      </m:r>
                      <m:r>
                        <a:rPr lang="en-US" altLang="zh-CN" sz="2200" i="1">
                          <a:latin typeface="Cambria Math" panose="02040503050406030204" pitchFamily="18" charset="0"/>
                        </a:rPr>
                        <m:t>𝑎</m:t>
                      </m:r>
                    </m:oMath>
                  </m:oMathPara>
                </a14:m>
                <a:endParaRPr lang="zh-CN" altLang="zh-CN" sz="2200" dirty="0"/>
              </a:p>
              <a:p>
                <a:pPr marL="0" indent="0">
                  <a:lnSpc>
                    <a:spcPct val="130000"/>
                  </a:lnSpc>
                  <a:buNone/>
                </a:pPr>
                <a14:m>
                  <m:oMathPara xmlns:m="http://schemas.openxmlformats.org/officeDocument/2006/math">
                    <m:oMathParaPr>
                      <m:jc m:val="centerGroup"/>
                    </m:oMathParaPr>
                    <m:oMath xmlns:m="http://schemas.openxmlformats.org/officeDocument/2006/math">
                      <m:f>
                        <m:fPr>
                          <m:ctrlPr>
                            <a:rPr lang="zh-CN" altLang="zh-CN" sz="2200" i="1">
                              <a:latin typeface="Cambria Math" panose="02040503050406030204" pitchFamily="18" charset="0"/>
                            </a:rPr>
                          </m:ctrlPr>
                        </m:fPr>
                        <m:num>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sSup>
                                <m:sSupPr>
                                  <m:ctrlPr>
                                    <a:rPr lang="zh-CN" altLang="zh-CN" sz="2200" i="1">
                                      <a:latin typeface="Cambria Math" panose="02040503050406030204" pitchFamily="18" charset="0"/>
                                    </a:rPr>
                                  </m:ctrlPr>
                                </m:sSupPr>
                                <m:e>
                                  <m:d>
                                    <m:dPr>
                                      <m:begChr m:val="‖"/>
                                      <m:endChr m:val="‖"/>
                                      <m:ctrlPr>
                                        <a:rPr lang="zh-CN" altLang="zh-CN" sz="2200" i="1">
                                          <a:latin typeface="Cambria Math" panose="02040503050406030204" pitchFamily="18" charset="0"/>
                                        </a:rPr>
                                      </m:ctrlPr>
                                    </m:dPr>
                                    <m:e>
                                      <m:r>
                                        <a:rPr lang="en-US" altLang="zh-CN" sz="2200" i="1">
                                          <a:latin typeface="Cambria Math" panose="02040503050406030204" pitchFamily="18" charset="0"/>
                                        </a:rPr>
                                        <m:t>𝑥</m:t>
                                      </m:r>
                                    </m:e>
                                  </m:d>
                                </m:e>
                                <m:sup>
                                  <m:r>
                                    <a:rPr lang="en-US" altLang="zh-CN" sz="2200" i="1">
                                      <a:latin typeface="Cambria Math" panose="02040503050406030204" pitchFamily="18" charset="0"/>
                                    </a:rPr>
                                    <m:t>2</m:t>
                                  </m:r>
                                </m:sup>
                              </m:sSup>
                            </m:e>
                          </m:d>
                        </m:num>
                        <m:den>
                          <m:r>
                            <a:rPr lang="en-US" altLang="zh-CN" sz="2200">
                              <a:latin typeface="Cambria Math" panose="02040503050406030204" pitchFamily="18" charset="0"/>
                            </a:rPr>
                            <m:t>𝜕</m:t>
                          </m:r>
                          <m:r>
                            <a:rPr lang="en-US" altLang="zh-CN" sz="2200" i="1">
                              <a:latin typeface="Cambria Math" panose="02040503050406030204" pitchFamily="18" charset="0"/>
                            </a:rPr>
                            <m:t>𝑥</m:t>
                          </m:r>
                        </m:den>
                      </m:f>
                      <m:r>
                        <a:rPr lang="en-US" altLang="zh-CN" sz="2200" i="1">
                          <a:latin typeface="Cambria Math" panose="02040503050406030204" pitchFamily="18" charset="0"/>
                        </a:rPr>
                        <m:t>=</m:t>
                      </m:r>
                      <m:f>
                        <m:fPr>
                          <m:ctrlPr>
                            <a:rPr lang="zh-CN" altLang="zh-CN" sz="2200" i="1">
                              <a:latin typeface="Cambria Math" panose="02040503050406030204" pitchFamily="18" charset="0"/>
                            </a:rPr>
                          </m:ctrlPr>
                        </m:fPr>
                        <m:num>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𝑥</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𝑥</m:t>
                              </m:r>
                            </m:e>
                          </m:d>
                        </m:num>
                        <m:den>
                          <m:r>
                            <a:rPr lang="en-US" altLang="zh-CN" sz="2200">
                              <a:latin typeface="Cambria Math" panose="02040503050406030204" pitchFamily="18" charset="0"/>
                            </a:rPr>
                            <m:t>𝜕</m:t>
                          </m:r>
                          <m:r>
                            <a:rPr lang="en-US" altLang="zh-CN" sz="2200" i="1">
                              <a:latin typeface="Cambria Math" panose="02040503050406030204" pitchFamily="18" charset="0"/>
                            </a:rPr>
                            <m:t>𝑥</m:t>
                          </m:r>
                        </m:den>
                      </m:f>
                      <m:r>
                        <a:rPr lang="en-US" altLang="zh-CN" sz="2200" i="1">
                          <a:latin typeface="Cambria Math" panose="02040503050406030204" pitchFamily="18" charset="0"/>
                        </a:rPr>
                        <m:t>=2</m:t>
                      </m:r>
                      <m:r>
                        <a:rPr lang="en-US" altLang="zh-CN" sz="2200" i="1">
                          <a:latin typeface="Cambria Math" panose="02040503050406030204" pitchFamily="18" charset="0"/>
                        </a:rPr>
                        <m:t>𝑥</m:t>
                      </m:r>
                    </m:oMath>
                  </m:oMathPara>
                </a14:m>
                <a:endParaRPr lang="zh-CN" altLang="zh-CN" sz="2200" dirty="0"/>
              </a:p>
              <a:p>
                <a:pPr marL="0" indent="0">
                  <a:lnSpc>
                    <a:spcPct val="130000"/>
                  </a:lnSpc>
                  <a:buNone/>
                </a:pPr>
                <a14:m>
                  <m:oMathPara xmlns:m="http://schemas.openxmlformats.org/officeDocument/2006/math">
                    <m:oMathParaPr>
                      <m:jc m:val="centerGroup"/>
                    </m:oMathParaPr>
                    <m:oMath xmlns:m="http://schemas.openxmlformats.org/officeDocument/2006/math">
                      <m:f>
                        <m:fPr>
                          <m:ctrlPr>
                            <a:rPr lang="zh-CN" altLang="zh-CN" sz="2200" i="1">
                              <a:latin typeface="Cambria Math" panose="02040503050406030204" pitchFamily="18" charset="0"/>
                            </a:rPr>
                          </m:ctrlPr>
                        </m:fPr>
                        <m:num>
                          <m:r>
                            <a:rPr lang="en-US" altLang="zh-CN" sz="2200">
                              <a:latin typeface="Cambria Math" panose="02040503050406030204" pitchFamily="18" charset="0"/>
                            </a:rPr>
                            <m:t>𝜕</m:t>
                          </m:r>
                          <m:d>
                            <m:dPr>
                              <m:ctrlPr>
                                <a:rPr lang="zh-CN" altLang="zh-CN" sz="2200" i="1">
                                  <a:latin typeface="Cambria Math" panose="02040503050406030204" pitchFamily="18" charset="0"/>
                                </a:rPr>
                              </m:ctrlPr>
                            </m:dPr>
                            <m:e>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𝑥</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𝐵𝑥</m:t>
                              </m:r>
                            </m:e>
                          </m:d>
                        </m:num>
                        <m:den>
                          <m:r>
                            <a:rPr lang="en-US" altLang="zh-CN" sz="2200">
                              <a:latin typeface="Cambria Math" panose="02040503050406030204" pitchFamily="18" charset="0"/>
                            </a:rPr>
                            <m:t>𝜕</m:t>
                          </m:r>
                          <m:r>
                            <a:rPr lang="en-US" altLang="zh-CN" sz="2200" i="1">
                              <a:latin typeface="Cambria Math" panose="02040503050406030204" pitchFamily="18" charset="0"/>
                            </a:rPr>
                            <m:t>𝑥</m:t>
                          </m:r>
                        </m:den>
                      </m:f>
                      <m:r>
                        <a:rPr lang="en-US" altLang="zh-CN" sz="2200" i="1">
                          <a:latin typeface="Cambria Math" panose="02040503050406030204" pitchFamily="18" charset="0"/>
                        </a:rPr>
                        <m:t>=</m:t>
                      </m:r>
                      <m:r>
                        <a:rPr lang="en-US" altLang="zh-CN" sz="2200" i="1">
                          <a:latin typeface="Cambria Math" panose="02040503050406030204" pitchFamily="18" charset="0"/>
                        </a:rPr>
                        <m:t>𝐵𝑥</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𝐵</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𝑥</m:t>
                      </m:r>
                    </m:oMath>
                  </m:oMathPara>
                </a14:m>
                <a:endParaRPr lang="zh-CN" altLang="zh-CN" sz="2200" dirty="0"/>
              </a:p>
              <a:p>
                <a:pPr marL="0" indent="0">
                  <a:lnSpc>
                    <a:spcPct val="130000"/>
                  </a:lnSpc>
                  <a:buNone/>
                </a:pPr>
                <a:r>
                  <a:rPr lang="zh-CN" altLang="zh-CN" sz="2200" dirty="0"/>
                  <a:t>如果矩阵</a:t>
                </a:r>
                <a14:m>
                  <m:oMath xmlns:m="http://schemas.openxmlformats.org/officeDocument/2006/math">
                    <m:r>
                      <a:rPr lang="en-US" altLang="zh-CN" sz="2200" i="1">
                        <a:latin typeface="Cambria Math" panose="02040503050406030204" pitchFamily="18" charset="0"/>
                      </a:rPr>
                      <m:t>𝐵</m:t>
                    </m:r>
                  </m:oMath>
                </a14:m>
                <a:r>
                  <a:rPr lang="zh-CN" altLang="zh-CN" sz="2200" dirty="0"/>
                  <a:t>是对称的，则有</a:t>
                </a:r>
                <a14:m>
                  <m:oMath xmlns:m="http://schemas.openxmlformats.org/officeDocument/2006/math">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𝐵</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m:t>
                    </m:r>
                    <m:r>
                      <a:rPr lang="en-US" altLang="zh-CN" sz="2200" i="1">
                        <a:latin typeface="Cambria Math" panose="02040503050406030204" pitchFamily="18" charset="0"/>
                      </a:rPr>
                      <m:t>𝐵</m:t>
                    </m:r>
                  </m:oMath>
                </a14:m>
                <a:r>
                  <a:rPr lang="zh-CN" altLang="zh-CN" sz="2200" dirty="0"/>
                  <a:t>，可得</a:t>
                </a:r>
              </a:p>
              <a:p>
                <a:pPr marL="0" indent="0">
                  <a:lnSpc>
                    <a:spcPct val="130000"/>
                  </a:lnSpc>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𝐵𝑥</m:t>
                      </m:r>
                      <m:r>
                        <a:rPr lang="en-US" altLang="zh-CN" sz="2200"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𝐵</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𝑥</m:t>
                      </m:r>
                      <m:r>
                        <a:rPr lang="en-US" altLang="zh-CN" sz="2200" i="1">
                          <a:latin typeface="Cambria Math" panose="02040503050406030204" pitchFamily="18" charset="0"/>
                        </a:rPr>
                        <m:t>=2</m:t>
                      </m:r>
                      <m:r>
                        <a:rPr lang="en-US" altLang="zh-CN" sz="2200" i="1">
                          <a:latin typeface="Cambria Math" panose="02040503050406030204" pitchFamily="18" charset="0"/>
                        </a:rPr>
                        <m:t>𝐵𝑥</m:t>
                      </m:r>
                    </m:oMath>
                  </m:oMathPara>
                </a14:m>
                <a:endParaRPr lang="zh-CN" altLang="zh-CN" sz="2200" dirty="0"/>
              </a:p>
              <a:p>
                <a:pPr marL="0" indent="0">
                  <a:lnSpc>
                    <a:spcPct val="130000"/>
                  </a:lnSpc>
                  <a:buNone/>
                </a:pPr>
                <a:endParaRPr lang="zh-CN" altLang="en-US"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t="-129" r="-4723"/>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-6</a:t>
            </a:r>
            <a:endParaRPr lang="zh-CN" altLang="en-US" b="0" dirty="0"/>
          </a:p>
        </p:txBody>
      </p:sp>
    </p:spTree>
    <p:extLst>
      <p:ext uri="{BB962C8B-B14F-4D97-AF65-F5344CB8AC3E}">
        <p14:creationId xmlns:p14="http://schemas.microsoft.com/office/powerpoint/2010/main" val="276142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fontScale="92500" lnSpcReduction="20000"/>
              </a:bodyPr>
              <a:lstStyle/>
              <a:p>
                <a:pPr marL="0" indent="0">
                  <a:lnSpc>
                    <a:spcPct val="120000"/>
                  </a:lnSpc>
                  <a:buNone/>
                </a:pPr>
                <a:r>
                  <a:rPr lang="zh-CN" altLang="zh-CN" dirty="0"/>
                  <a:t>结合一些矩阵、行列式的知识，我们知道：</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𝐴𝑢</m:t>
                              </m:r>
                              <m:r>
                                <a:rPr lang="en-US" altLang="zh-CN" i="1">
                                  <a:latin typeface="Cambria Math" panose="02040503050406030204" pitchFamily="18" charset="0"/>
                                </a:rPr>
                                <m:t>−</m:t>
                              </m:r>
                              <m:r>
                                <a:rPr lang="en-US" altLang="zh-CN" i="1">
                                  <a:latin typeface="Cambria Math" panose="02040503050406030204" pitchFamily="18" charset="0"/>
                                </a:rPr>
                                <m:t>𝐿</m:t>
                              </m:r>
                            </m:e>
                          </m:d>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r>
                                <a:rPr lang="en-US" altLang="zh-CN" i="1">
                                  <a:latin typeface="Cambria Math" panose="02040503050406030204" pitchFamily="18" charset="0"/>
                                </a:rPr>
                                <m:t>𝐴𝑢</m:t>
                              </m:r>
                              <m:r>
                                <a:rPr lang="en-US" altLang="zh-CN" i="1">
                                  <a:latin typeface="Cambria Math" panose="02040503050406030204" pitchFamily="18" charset="0"/>
                                </a:rPr>
                                <m:t>−</m:t>
                              </m:r>
                              <m:r>
                                <a:rPr lang="en-US" altLang="zh-CN" i="1">
                                  <a:latin typeface="Cambria Math" panose="02040503050406030204" pitchFamily="18" charset="0"/>
                                </a:rPr>
                                <m:t>𝐿</m:t>
                              </m:r>
                            </m:e>
                          </m:d>
                        </m:e>
                        <m:sup>
                          <m:r>
                            <a:rPr lang="en-US" altLang="zh-CN" i="1">
                              <a:latin typeface="Cambria Math" panose="02040503050406030204" pitchFamily="18" charset="0"/>
                            </a:rPr>
                            <m:t>𝑇</m:t>
                          </m:r>
                        </m:sup>
                      </m:sSup>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𝐴𝑢</m:t>
                          </m:r>
                          <m:r>
                            <a:rPr lang="en-US" altLang="zh-CN" i="1">
                              <a:latin typeface="Cambria Math" panose="02040503050406030204" pitchFamily="18" charset="0"/>
                            </a:rPr>
                            <m:t>−</m:t>
                          </m:r>
                          <m:r>
                            <a:rPr lang="en-US" altLang="zh-CN" i="1">
                              <a:latin typeface="Cambria Math" panose="02040503050406030204" pitchFamily="18" charset="0"/>
                            </a:rPr>
                            <m:t>𝐿</m:t>
                          </m:r>
                        </m:e>
                      </m:d>
                    </m:oMath>
                  </m:oMathPara>
                </a14:m>
                <a:endParaRPr lang="zh-CN" altLang="zh-CN" dirty="0"/>
              </a:p>
              <a:p>
                <a:pPr marL="0" indent="0">
                  <a:lnSpc>
                    <a:spcPct val="120000"/>
                  </a:lnSpc>
                  <a:buNone/>
                </a:pPr>
                <a:r>
                  <a:rPr lang="zh-CN" altLang="zh-CN" dirty="0"/>
                  <a:t>接下来，我们对上式展开得到：</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d>
                            <m:dPr>
                              <m:begChr m:val="‖"/>
                              <m:endChr m:val="‖"/>
                              <m:ctrlPr>
                                <a:rPr lang="zh-CN" altLang="zh-CN" i="1">
                                  <a:latin typeface="Cambria Math" panose="02040503050406030204" pitchFamily="18" charset="0"/>
                                </a:rPr>
                              </m:ctrlPr>
                            </m:dPr>
                            <m:e>
                              <m:r>
                                <a:rPr lang="en-US" altLang="zh-CN" i="1">
                                  <a:latin typeface="Cambria Math" panose="02040503050406030204" pitchFamily="18" charset="0"/>
                                </a:rPr>
                                <m:t>𝐴𝑢</m:t>
                              </m:r>
                              <m:r>
                                <a:rPr lang="en-US" altLang="zh-CN" i="1">
                                  <a:latin typeface="Cambria Math" panose="02040503050406030204" pitchFamily="18" charset="0"/>
                                </a:rPr>
                                <m:t>−</m:t>
                              </m:r>
                              <m:r>
                                <a:rPr lang="en-US" altLang="zh-CN" i="1">
                                  <a:latin typeface="Cambria Math" panose="02040503050406030204" pitchFamily="18" charset="0"/>
                                </a:rPr>
                                <m:t>𝐿</m:t>
                              </m:r>
                            </m:e>
                          </m:d>
                        </m:e>
                        <m:sup>
                          <m:r>
                            <a:rPr lang="en-US" altLang="zh-CN" i="1">
                              <a:latin typeface="Cambria Math" panose="02040503050406030204" pitchFamily="18" charset="0"/>
                            </a:rPr>
                            <m:t>2</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r>
                        <a:rPr lang="en-US" altLang="zh-CN" i="1">
                          <a:latin typeface="Cambria Math" panose="02040503050406030204" pitchFamily="18" charset="0"/>
                          <a:hlinkClick r:id="" action="ppaction://noaction"/>
                        </a:rPr>
                        <m:t>𝑢</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𝑇</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oMath>
                  </m:oMathPara>
                </a14:m>
                <a:endParaRPr lang="en-US" altLang="zh-CN" dirty="0"/>
              </a:p>
              <a:p>
                <a:pPr marL="0" indent="0">
                  <a:lnSpc>
                    <a:spcPct val="120000"/>
                  </a:lnSpc>
                  <a:buNone/>
                </a:pPr>
                <a:r>
                  <a:rPr lang="zh-CN" altLang="zh-CN" dirty="0"/>
                  <a:t>然后，我们求其对</a:t>
                </a:r>
                <a14:m>
                  <m:oMath xmlns:m="http://schemas.openxmlformats.org/officeDocument/2006/math">
                    <m:r>
                      <a:rPr lang="en-US" altLang="zh-CN" i="1">
                        <a:latin typeface="Cambria Math" panose="02040503050406030204" pitchFamily="18" charset="0"/>
                      </a:rPr>
                      <m:t>𝑢</m:t>
                    </m:r>
                  </m:oMath>
                </a14:m>
                <a:r>
                  <a:rPr lang="zh-CN" altLang="zh-CN" dirty="0"/>
                  <a:t>的导数。因为</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𝑇</m:t>
                                </m:r>
                              </m:sup>
                            </m:sSup>
                            <m:r>
                              <a:rPr lang="en-US" altLang="zh-CN" i="1">
                                <a:latin typeface="Cambria Math" panose="02040503050406030204" pitchFamily="18" charset="0"/>
                              </a:rPr>
                              <m:t>𝐵𝑥</m:t>
                            </m:r>
                          </m:e>
                        </m:d>
                      </m:num>
                      <m:den>
                        <m:r>
                          <a:rPr lang="en-US" altLang="zh-CN">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i="1">
                        <a:latin typeface="Cambria Math" panose="02040503050406030204" pitchFamily="18" charset="0"/>
                      </a:rPr>
                      <m:t>𝐵𝑥</m:t>
                    </m:r>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𝑇</m:t>
                        </m:r>
                      </m:sup>
                    </m:sSup>
                    <m:r>
                      <a:rPr lang="en-US" altLang="zh-CN" i="1">
                        <a:latin typeface="Cambria Math" panose="02040503050406030204" pitchFamily="18" charset="0"/>
                      </a:rPr>
                      <m:t>𝑥</m:t>
                    </m:r>
                  </m:oMath>
                </a14:m>
                <a:r>
                  <a:rPr lang="zh-CN" altLang="zh-CN" dirty="0"/>
                  <a:t>，所以</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e>
                        </m:d>
                      </m:num>
                      <m:den>
                        <m:r>
                          <a:rPr lang="en-US" altLang="zh-CN">
                            <a:latin typeface="Cambria Math" panose="02040503050406030204" pitchFamily="18" charset="0"/>
                          </a:rPr>
                          <m:t>𝜕</m:t>
                        </m:r>
                        <m:r>
                          <a:rPr lang="en-US" altLang="zh-CN" i="1">
                            <a:latin typeface="Cambria Math" panose="02040503050406030204" pitchFamily="18" charset="0"/>
                          </a:rPr>
                          <m:t>𝑢</m:t>
                        </m:r>
                      </m:den>
                    </m:f>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r>
                      <a:rPr lang="en-US" altLang="zh-CN" i="1">
                        <a:latin typeface="Cambria Math" panose="02040503050406030204" pitchFamily="18" charset="0"/>
                      </a:rPr>
                      <m:t>+</m:t>
                    </m:r>
                    <m:r>
                      <a:rPr lang="en-US" altLang="zh-CN" i="1">
                        <a:latin typeface="Cambria Math" panose="02040503050406030204" pitchFamily="18" charset="0"/>
                      </a:rPr>
                      <m:t>𝐴</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𝑢</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r>
                          <a:rPr lang="en-US" altLang="zh-CN" i="1">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m:t>
                            </m:r>
                          </m:e>
                        </m:d>
                      </m:e>
                      <m:sup>
                        <m:r>
                          <a:rPr lang="en-US" altLang="zh-CN" i="1">
                            <a:latin typeface="Cambria Math" panose="02040503050406030204" pitchFamily="18" charset="0"/>
                          </a:rPr>
                          <m:t>𝑇</m:t>
                        </m:r>
                      </m:sup>
                    </m:sSup>
                    <m:r>
                      <a:rPr lang="en-US" altLang="zh-CN" i="1">
                        <a:latin typeface="Cambria Math" panose="02040503050406030204" pitchFamily="18" charset="0"/>
                      </a:rPr>
                      <m:t>𝑢</m:t>
                    </m:r>
                    <m:r>
                      <a:rPr lang="en-US" altLang="zh-CN">
                        <a:latin typeface="Cambria Math" panose="02040503050406030204" pitchFamily="18" charset="0"/>
                      </a:rPr>
                      <m:t>=</m:t>
                    </m:r>
                    <m:r>
                      <a:rPr lang="en-US" altLang="zh-CN" i="1">
                        <a:latin typeface="Cambria Math" panose="02040503050406030204" pitchFamily="18" charset="0"/>
                      </a:rPr>
                      <m:t>2</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r>
                      <a:rPr lang="en-US" altLang="zh-CN" i="1">
                        <a:latin typeface="Cambria Math" panose="02040503050406030204" pitchFamily="18" charset="0"/>
                      </a:rPr>
                      <m:t> </m:t>
                    </m:r>
                    <m:r>
                      <a:rPr lang="zh-CN" altLang="zh-CN" i="1">
                        <a:latin typeface="Cambria Math" panose="02040503050406030204" pitchFamily="18" charset="0"/>
                      </a:rPr>
                      <m:t>。</m:t>
                    </m:r>
                  </m:oMath>
                </a14:m>
                <a:r>
                  <a:rPr lang="zh-CN" altLang="zh-CN" dirty="0"/>
                  <a:t>对于中间两项</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𝑇</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oMath>
                </a14:m>
                <a:r>
                  <a:rPr lang="zh-CN" altLang="zh-CN" dirty="0"/>
                  <a:t>和</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oMath>
                </a14:m>
                <a:r>
                  <a:rPr lang="zh-CN" altLang="zh-CN" dirty="0"/>
                  <a:t>，求导可得到</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𝑇</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e>
                        </m:d>
                      </m:num>
                      <m:den>
                        <m:r>
                          <a:rPr lang="en-US" altLang="zh-CN">
                            <a:latin typeface="Cambria Math" panose="02040503050406030204" pitchFamily="18" charset="0"/>
                          </a:rPr>
                          <m:t>𝜕</m:t>
                        </m:r>
                        <m:r>
                          <a:rPr lang="en-US" altLang="zh-CN" i="1">
                            <a:latin typeface="Cambria Math" panose="02040503050406030204" pitchFamily="18" charset="0"/>
                          </a:rPr>
                          <m:t>𝑢</m:t>
                        </m:r>
                      </m:den>
                    </m:f>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𝑇</m:t>
                                </m:r>
                              </m:sup>
                            </m:sSup>
                            <m:r>
                              <a:rPr lang="en-US" altLang="zh-CN" i="1">
                                <a:latin typeface="Cambria Math" panose="02040503050406030204" pitchFamily="18" charset="0"/>
                              </a:rPr>
                              <m:t>𝐴𝑢</m:t>
                            </m:r>
                          </m:e>
                        </m:d>
                      </m:num>
                      <m:den>
                        <m:r>
                          <a:rPr lang="en-US" altLang="zh-CN">
                            <a:latin typeface="Cambria Math" panose="02040503050406030204" pitchFamily="18" charset="0"/>
                          </a:rPr>
                          <m:t>𝜕</m:t>
                        </m:r>
                        <m:r>
                          <a:rPr lang="en-US" altLang="zh-CN" i="1">
                            <a:latin typeface="Cambria Math" panose="02040503050406030204" pitchFamily="18" charset="0"/>
                          </a:rPr>
                          <m:t>𝑢</m:t>
                        </m:r>
                      </m:den>
                    </m:f>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oMath>
                </a14:m>
                <a:r>
                  <a:rPr lang="zh-CN" altLang="zh-CN" dirty="0"/>
                  <a:t>；对于最后一项，由于</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oMath>
                </a14:m>
                <a:r>
                  <a:rPr lang="zh-CN" altLang="zh-CN" dirty="0"/>
                  <a:t>与</a:t>
                </a:r>
                <a14:m>
                  <m:oMath xmlns:m="http://schemas.openxmlformats.org/officeDocument/2006/math">
                    <m:r>
                      <a:rPr lang="en-US" altLang="zh-CN" i="1">
                        <a:latin typeface="Cambria Math" panose="02040503050406030204" pitchFamily="18" charset="0"/>
                      </a:rPr>
                      <m:t>𝑢</m:t>
                    </m:r>
                  </m:oMath>
                </a14:m>
                <a:r>
                  <a:rPr lang="zh-CN" altLang="zh-CN" dirty="0"/>
                  <a:t>无关，所以</a:t>
                </a:r>
                <a14:m>
                  <m:oMath xmlns:m="http://schemas.openxmlformats.org/officeDocument/2006/math">
                    <m:f>
                      <m:fPr>
                        <m:ctrlPr>
                          <a:rPr lang="zh-CN" altLang="zh-CN" i="1">
                            <a:latin typeface="Cambria Math" panose="02040503050406030204" pitchFamily="18" charset="0"/>
                          </a:rPr>
                        </m:ctrlPr>
                      </m:fPr>
                      <m:num>
                        <m:r>
                          <a:rPr lang="en-US" altLang="zh-CN">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𝐿</m:t>
                                </m:r>
                              </m:e>
                              <m:sup>
                                <m:r>
                                  <a:rPr lang="en-US" altLang="zh-CN" i="1">
                                    <a:latin typeface="Cambria Math" panose="02040503050406030204" pitchFamily="18" charset="0"/>
                                  </a:rPr>
                                  <m:t>𝑇</m:t>
                                </m:r>
                              </m:sup>
                            </m:sSup>
                            <m:r>
                              <a:rPr lang="en-US" altLang="zh-CN" i="1">
                                <a:latin typeface="Cambria Math" panose="02040503050406030204" pitchFamily="18" charset="0"/>
                              </a:rPr>
                              <m:t>𝐿</m:t>
                            </m:r>
                          </m:e>
                        </m:d>
                      </m:num>
                      <m:den>
                        <m:r>
                          <a:rPr lang="en-US" altLang="zh-CN">
                            <a:latin typeface="Cambria Math" panose="02040503050406030204" pitchFamily="18" charset="0"/>
                          </a:rPr>
                          <m:t>𝜕</m:t>
                        </m:r>
                        <m:r>
                          <a:rPr lang="en-US" altLang="zh-CN" i="1">
                            <a:latin typeface="Cambria Math" panose="02040503050406030204" pitchFamily="18" charset="0"/>
                          </a:rPr>
                          <m:t>𝑢</m:t>
                        </m:r>
                      </m:den>
                    </m:f>
                    <m:r>
                      <a:rPr lang="en-US" altLang="zh-CN" i="1">
                        <a:latin typeface="Cambria Math" panose="02040503050406030204" pitchFamily="18" charset="0"/>
                      </a:rPr>
                      <m:t>=0</m:t>
                    </m:r>
                  </m:oMath>
                </a14:m>
                <a:r>
                  <a:rPr lang="zh-CN" altLang="zh-CN" dirty="0"/>
                  <a:t>。</a:t>
                </a:r>
              </a:p>
              <a:p>
                <a:pPr marL="0" indent="0">
                  <a:lnSpc>
                    <a:spcPct val="120000"/>
                  </a:lnSpc>
                  <a:buNone/>
                </a:pPr>
                <a:endParaRPr lang="zh-CN" altLang="zh-CN" dirty="0"/>
              </a:p>
              <a:p>
                <a:pPr marL="0" indent="0">
                  <a:lnSpc>
                    <a:spcPct val="120000"/>
                  </a:lnSpc>
                  <a:buNone/>
                </a:pPr>
                <a:endParaRPr lang="zh-CN" altLang="en-US"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t="-1294" r="-896"/>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-7</a:t>
            </a:r>
            <a:endParaRPr lang="zh-CN" altLang="en-US" b="0" dirty="0"/>
          </a:p>
        </p:txBody>
      </p:sp>
    </p:spTree>
    <p:extLst>
      <p:ext uri="{BB962C8B-B14F-4D97-AF65-F5344CB8AC3E}">
        <p14:creationId xmlns:p14="http://schemas.microsoft.com/office/powerpoint/2010/main" val="192527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0" indent="0">
                  <a:lnSpc>
                    <a:spcPct val="100000"/>
                  </a:lnSpc>
                  <a:buNone/>
                </a:pPr>
                <a:r>
                  <a:rPr lang="zh-CN" altLang="zh-CN" sz="2200" dirty="0"/>
                  <a:t>所以得到最后求导结果为：</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zh-CN" altLang="zh-CN" sz="2200" i="1">
                              <a:latin typeface="Cambria Math" panose="02040503050406030204" pitchFamily="18" charset="0"/>
                            </a:rPr>
                          </m:ctrlPr>
                        </m:fPr>
                        <m:num>
                          <m:r>
                            <a:rPr lang="en-US" altLang="zh-CN" sz="2200">
                              <a:latin typeface="Cambria Math" panose="02040503050406030204" pitchFamily="18" charset="0"/>
                            </a:rPr>
                            <m:t>𝜕</m:t>
                          </m:r>
                          <m:sSup>
                            <m:sSupPr>
                              <m:ctrlPr>
                                <a:rPr lang="zh-CN" altLang="zh-CN" sz="2200" i="1">
                                  <a:latin typeface="Cambria Math" panose="02040503050406030204" pitchFamily="18" charset="0"/>
                                </a:rPr>
                              </m:ctrlPr>
                            </m:sSupPr>
                            <m:e>
                              <m:d>
                                <m:dPr>
                                  <m:begChr m:val="‖"/>
                                  <m:endChr m:val="‖"/>
                                  <m:ctrlPr>
                                    <a:rPr lang="zh-CN" altLang="zh-CN" sz="2200" i="1">
                                      <a:latin typeface="Cambria Math" panose="02040503050406030204" pitchFamily="18" charset="0"/>
                                    </a:rPr>
                                  </m:ctrlPr>
                                </m:dPr>
                                <m:e>
                                  <m:r>
                                    <a:rPr lang="en-US" altLang="zh-CN" sz="2200" i="1">
                                      <a:latin typeface="Cambria Math" panose="02040503050406030204" pitchFamily="18" charset="0"/>
                                    </a:rPr>
                                    <m:t>𝐴𝑢</m:t>
                                  </m:r>
                                  <m:r>
                                    <a:rPr lang="en-US" altLang="zh-CN" sz="2200" i="1">
                                      <a:latin typeface="Cambria Math" panose="02040503050406030204" pitchFamily="18" charset="0"/>
                                    </a:rPr>
                                    <m:t>−</m:t>
                                  </m:r>
                                  <m:r>
                                    <a:rPr lang="en-US" altLang="zh-CN" sz="2200" i="1">
                                      <a:latin typeface="Cambria Math" panose="02040503050406030204" pitchFamily="18" charset="0"/>
                                    </a:rPr>
                                    <m:t>𝐿</m:t>
                                  </m:r>
                                </m:e>
                              </m:d>
                            </m:e>
                            <m:sup>
                              <m:r>
                                <a:rPr lang="en-US" altLang="zh-CN" sz="2200" i="1">
                                  <a:latin typeface="Cambria Math" panose="02040503050406030204" pitchFamily="18" charset="0"/>
                                </a:rPr>
                                <m:t>2</m:t>
                              </m:r>
                            </m:sup>
                          </m:sSup>
                        </m:num>
                        <m:den>
                          <m:r>
                            <a:rPr lang="en-US" altLang="zh-CN" sz="2200">
                              <a:latin typeface="Cambria Math" panose="02040503050406030204" pitchFamily="18" charset="0"/>
                            </a:rPr>
                            <m:t>𝜕</m:t>
                          </m:r>
                          <m:r>
                            <a:rPr lang="en-US" altLang="zh-CN" sz="2200" i="1">
                              <a:latin typeface="Cambria Math" panose="02040503050406030204" pitchFamily="18" charset="0"/>
                            </a:rPr>
                            <m:t>𝑢</m:t>
                          </m:r>
                        </m:den>
                      </m:f>
                      <m:r>
                        <a:rPr lang="en-US" altLang="zh-CN" sz="2200" i="1">
                          <a:latin typeface="Cambria Math" panose="02040503050406030204" pitchFamily="18" charset="0"/>
                        </a:rPr>
                        <m:t>=</m:t>
                      </m:r>
                      <m:r>
                        <a:rPr lang="en-US" altLang="zh-CN" sz="2200" i="1">
                          <a:latin typeface="Cambria Math" panose="02040503050406030204" pitchFamily="18" charset="0"/>
                          <a:hlinkClick r:id="" action="ppaction://noaction"/>
                        </a:rPr>
                        <m:t>2</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𝐴</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𝐴𝑢</m:t>
                      </m:r>
                      <m:r>
                        <a:rPr lang="en-US" altLang="zh-CN" sz="2200" i="1">
                          <a:latin typeface="Cambria Math" panose="02040503050406030204" pitchFamily="18" charset="0"/>
                        </a:rPr>
                        <m:t>−2</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𝐴</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𝐿</m:t>
                      </m:r>
                    </m:oMath>
                  </m:oMathPara>
                </a14:m>
                <a:endParaRPr lang="zh-CN" altLang="zh-CN" sz="2200" dirty="0"/>
              </a:p>
              <a:p>
                <a:pPr marL="0" indent="0">
                  <a:lnSpc>
                    <a:spcPct val="100000"/>
                  </a:lnSpc>
                  <a:buNone/>
                </a:pPr>
                <a:r>
                  <a:rPr lang="zh-CN" altLang="zh-CN" sz="2200" dirty="0"/>
                  <a:t>令</a:t>
                </a:r>
                <a14:m>
                  <m:oMath xmlns:m="http://schemas.openxmlformats.org/officeDocument/2006/math">
                    <m:r>
                      <a:rPr lang="en-US" altLang="zh-CN" sz="2200" i="1">
                        <a:latin typeface="Cambria Math" panose="02040503050406030204" pitchFamily="18" charset="0"/>
                      </a:rPr>
                      <m:t>2</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𝐴</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𝐴𝑢</m:t>
                    </m:r>
                    <m:r>
                      <a:rPr lang="en-US" altLang="zh-CN" sz="2200" i="1">
                        <a:latin typeface="Cambria Math" panose="02040503050406030204" pitchFamily="18" charset="0"/>
                      </a:rPr>
                      <m:t>−2</m:t>
                    </m:r>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𝐴</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𝐿</m:t>
                    </m:r>
                    <m:r>
                      <a:rPr lang="en-US" altLang="zh-CN" sz="2200" i="1">
                        <a:latin typeface="Cambria Math" panose="02040503050406030204" pitchFamily="18" charset="0"/>
                      </a:rPr>
                      <m:t>=0</m:t>
                    </m:r>
                  </m:oMath>
                </a14:m>
                <a:r>
                  <a:rPr lang="zh-CN" altLang="zh-CN" sz="2200" dirty="0"/>
                  <a:t>解出</a:t>
                </a:r>
                <a14:m>
                  <m:oMath xmlns:m="http://schemas.openxmlformats.org/officeDocument/2006/math">
                    <m:r>
                      <a:rPr lang="en-US" altLang="zh-CN" sz="2200" i="1">
                        <a:latin typeface="Cambria Math" panose="02040503050406030204" pitchFamily="18" charset="0"/>
                      </a:rPr>
                      <m:t>𝑢</m:t>
                    </m:r>
                  </m:oMath>
                </a14:m>
                <a:r>
                  <a:rPr lang="zh-CN" altLang="zh-CN" sz="2200" dirty="0"/>
                  <a:t>，便得到了最小二乘法解的矩阵形式：</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rPr>
                        <m:t>𝑢</m:t>
                      </m:r>
                      <m:r>
                        <a:rPr lang="en-US" altLang="zh-CN" sz="2200">
                          <a:latin typeface="Cambria Math" panose="02040503050406030204" pitchFamily="18" charset="0"/>
                        </a:rPr>
                        <m:t>=</m:t>
                      </m:r>
                      <m:sSup>
                        <m:sSupPr>
                          <m:ctrlPr>
                            <a:rPr lang="zh-CN" altLang="zh-CN" sz="2200" i="1">
                              <a:latin typeface="Cambria Math" panose="02040503050406030204" pitchFamily="18" charset="0"/>
                            </a:rPr>
                          </m:ctrlPr>
                        </m:sSupPr>
                        <m:e>
                          <m:d>
                            <m:dPr>
                              <m:ctrlPr>
                                <a:rPr lang="zh-CN" altLang="zh-CN" sz="2200" i="1">
                                  <a:latin typeface="Cambria Math" panose="02040503050406030204" pitchFamily="18" charset="0"/>
                                </a:rPr>
                              </m:ctrlPr>
                            </m:dPr>
                            <m:e>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𝐴</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𝐴</m:t>
                              </m:r>
                            </m:e>
                          </m:d>
                        </m:e>
                        <m:sup>
                          <m:r>
                            <a:rPr lang="en-US" altLang="zh-CN" sz="2200" i="1">
                              <a:latin typeface="Cambria Math" panose="02040503050406030204" pitchFamily="18" charset="0"/>
                            </a:rPr>
                            <m:t>−1</m:t>
                          </m:r>
                        </m:sup>
                      </m:sSup>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𝐴</m:t>
                          </m:r>
                        </m:e>
                        <m:sup>
                          <m:r>
                            <a:rPr lang="en-US" altLang="zh-CN" sz="2200" i="1">
                              <a:latin typeface="Cambria Math" panose="02040503050406030204" pitchFamily="18" charset="0"/>
                            </a:rPr>
                            <m:t>𝑇</m:t>
                          </m:r>
                        </m:sup>
                      </m:sSup>
                      <m:r>
                        <a:rPr lang="en-US" altLang="zh-CN" sz="2200" i="1">
                          <a:latin typeface="Cambria Math" panose="02040503050406030204" pitchFamily="18" charset="0"/>
                        </a:rPr>
                        <m:t>𝐿</m:t>
                      </m:r>
                    </m:oMath>
                  </m:oMathPara>
                </a14:m>
                <a:endParaRPr lang="en-US" altLang="zh-CN" sz="2200" dirty="0"/>
              </a:p>
              <a:p>
                <a:pPr marL="0" indent="0">
                  <a:lnSpc>
                    <a:spcPct val="100000"/>
                  </a:lnSpc>
                  <a:buNone/>
                </a:pPr>
                <a:r>
                  <a:rPr lang="zh-CN" altLang="en-US" sz="2200" dirty="0"/>
                  <a:t>找到了最优的</a:t>
                </a:r>
                <a:r>
                  <a:rPr lang="en-US" altLang="zh-CN" sz="2200" dirty="0"/>
                  <a:t>u </a:t>
                </a:r>
                <a:r>
                  <a:rPr lang="zh-CN" altLang="en-US" sz="2200" dirty="0"/>
                  <a:t>，也就是</a:t>
                </a:r>
                <a:r>
                  <a:rPr lang="en-US" altLang="zh-CN" sz="2200" b="1" dirty="0"/>
                  <a:t>w</a:t>
                </a:r>
                <a:r>
                  <a:rPr lang="zh-CN" altLang="en-US" sz="2200" dirty="0"/>
                  <a:t>和</a:t>
                </a:r>
                <a14:m>
                  <m:oMath xmlns:m="http://schemas.openxmlformats.org/officeDocument/2006/math">
                    <m:r>
                      <a:rPr lang="en-US" altLang="zh-CN" sz="2200" i="1">
                        <a:latin typeface="Cambria Math" panose="02040503050406030204" pitchFamily="18" charset="0"/>
                      </a:rPr>
                      <m:t>𝑏</m:t>
                    </m:r>
                  </m:oMath>
                </a14:m>
                <a:r>
                  <a:rPr lang="zh-CN" altLang="en-US" sz="2200" dirty="0"/>
                  <a:t>后，我们就确定了一个</a:t>
                </a:r>
                <a14:m>
                  <m:oMath xmlns:m="http://schemas.openxmlformats.org/officeDocument/2006/math">
                    <m:r>
                      <a:rPr lang="en-US" altLang="zh-CN" sz="2200" b="0" i="1" smtClean="0">
                        <a:latin typeface="Cambria Math" panose="02040503050406030204" pitchFamily="18" charset="0"/>
                      </a:rPr>
                      <m:t>𝑛</m:t>
                    </m:r>
                  </m:oMath>
                </a14:m>
                <a:r>
                  <a:rPr lang="zh-CN" altLang="en-US" sz="2200" dirty="0"/>
                  <a:t>维空间中的超平面</a:t>
                </a:r>
                <a:r>
                  <a:rPr lang="en-US" altLang="zh-CN" sz="2200" dirty="0"/>
                  <a:t>g(x)=</a:t>
                </a:r>
                <a:r>
                  <a:rPr lang="en-US" altLang="zh-CN" sz="2200" dirty="0" err="1"/>
                  <a:t>b+wx</a:t>
                </a:r>
                <a:r>
                  <a:rPr lang="zh-CN" altLang="en-US" sz="2200" dirty="0"/>
                  <a:t>便可以对未知数据进行分类了。具体来说，对于未知样本</a:t>
                </a:r>
                <a:r>
                  <a:rPr lang="en-US" altLang="zh-CN" sz="2200" b="1" dirty="0"/>
                  <a:t>x </a:t>
                </a:r>
                <a:r>
                  <a:rPr lang="zh-CN" altLang="en-US" sz="2200" dirty="0"/>
                  <a:t>，如果</a:t>
                </a:r>
                <a:r>
                  <a:rPr lang="en-US" altLang="zh-CN" sz="2200" dirty="0"/>
                  <a:t>g(</a:t>
                </a:r>
                <a:r>
                  <a:rPr lang="en-US" altLang="zh-CN" sz="2200" b="1" dirty="0"/>
                  <a:t>x)</a:t>
                </a:r>
                <a:r>
                  <a:rPr lang="zh-CN" altLang="en-US" sz="2200" dirty="0"/>
                  <a:t>大于</a:t>
                </a:r>
                <a:r>
                  <a:rPr lang="en-US" altLang="zh-CN" sz="2200" dirty="0"/>
                  <a:t>0</a:t>
                </a:r>
                <a:r>
                  <a:rPr lang="zh-CN" altLang="en-US" sz="2200" dirty="0"/>
                  <a:t>，则归为</a:t>
                </a:r>
                <a14:m>
                  <m:oMath xmlns:m="http://schemas.openxmlformats.org/officeDocument/2006/math">
                    <m:sSub>
                      <m:sSubPr>
                        <m:ctrlPr>
                          <a:rPr lang="en-US" altLang="zh-CN" sz="2200" i="1">
                            <a:latin typeface="Cambria Math" panose="02040503050406030204" pitchFamily="18" charset="0"/>
                          </a:rPr>
                        </m:ctrlPr>
                      </m:sSubPr>
                      <m:e>
                        <m:r>
                          <m:rPr>
                            <m:sty m:val="p"/>
                          </m:rPr>
                          <a:rPr lang="en-US" altLang="zh-CN" sz="2200" i="1">
                            <a:latin typeface="Cambria Math" panose="02040503050406030204" pitchFamily="18" charset="0"/>
                          </a:rPr>
                          <m:t>C</m:t>
                        </m:r>
                      </m:e>
                      <m:sub>
                        <m:r>
                          <a:rPr lang="en-US" altLang="zh-CN" sz="2200" i="1">
                            <a:latin typeface="Cambria Math" panose="02040503050406030204" pitchFamily="18" charset="0"/>
                          </a:rPr>
                          <m:t>0</m:t>
                        </m:r>
                      </m:sub>
                    </m:sSub>
                  </m:oMath>
                </a14:m>
                <a:r>
                  <a:rPr lang="zh-CN" altLang="en-US" sz="2200" dirty="0"/>
                  <a:t>类，反之则归为</a:t>
                </a:r>
                <a14:m>
                  <m:oMath xmlns:m="http://schemas.openxmlformats.org/officeDocument/2006/math">
                    <m:sSub>
                      <m:sSubPr>
                        <m:ctrlPr>
                          <a:rPr lang="en-US" altLang="zh-CN" sz="2200" i="1" smtClean="0">
                            <a:latin typeface="Cambria Math" panose="02040503050406030204" pitchFamily="18" charset="0"/>
                          </a:rPr>
                        </m:ctrlPr>
                      </m:sSubPr>
                      <m:e>
                        <m:r>
                          <m:rPr>
                            <m:sty m:val="p"/>
                          </m:rPr>
                          <a:rPr lang="en-US" altLang="zh-CN" sz="2200" i="1">
                            <a:latin typeface="Cambria Math" panose="02040503050406030204" pitchFamily="18" charset="0"/>
                          </a:rPr>
                          <m:t>C</m:t>
                        </m:r>
                      </m:e>
                      <m:sub>
                        <m:r>
                          <a:rPr lang="en-US" altLang="zh-CN" sz="2200" b="0" i="1" smtClean="0">
                            <a:latin typeface="Cambria Math" panose="02040503050406030204" pitchFamily="18" charset="0"/>
                          </a:rPr>
                          <m:t>1</m:t>
                        </m:r>
                      </m:sub>
                    </m:sSub>
                  </m:oMath>
                </a14:m>
                <a:r>
                  <a:rPr lang="zh-CN" altLang="en-US" sz="2200" dirty="0"/>
                  <a:t>类。注意， 刚好等于</a:t>
                </a:r>
                <a:r>
                  <a:rPr lang="en-US" altLang="zh-CN" sz="2200" dirty="0"/>
                  <a:t>0</a:t>
                </a:r>
                <a:r>
                  <a:rPr lang="zh-CN" altLang="en-US" sz="2200" dirty="0"/>
                  <a:t>的概率非常小，因此这种特殊情况对整体分类的正确率影响很小，我们可以人为规定它所属的类别。</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t="-1294" r="-814"/>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寻找最优超平面</a:t>
            </a:r>
            <a:r>
              <a:rPr lang="en-US" altLang="zh-CN" b="0" dirty="0"/>
              <a:t>-8</a:t>
            </a:r>
            <a:endParaRPr lang="zh-CN" altLang="en-US" b="0" dirty="0"/>
          </a:p>
        </p:txBody>
      </p:sp>
    </p:spTree>
    <p:extLst>
      <p:ext uri="{BB962C8B-B14F-4D97-AF65-F5344CB8AC3E}">
        <p14:creationId xmlns:p14="http://schemas.microsoft.com/office/powerpoint/2010/main" val="3393619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6" name="内容占位符 5"/>
          <p:cNvSpPr>
            <a:spLocks noGrp="1"/>
          </p:cNvSpPr>
          <p:nvPr>
            <p:ph idx="1"/>
          </p:nvPr>
        </p:nvSpPr>
        <p:spPr/>
        <p:txBody>
          <a:bodyPr>
            <a:normAutofit fontScale="92500"/>
          </a:bodyPr>
          <a:lstStyle/>
          <a:p>
            <a:pPr marL="0" indent="0">
              <a:lnSpc>
                <a:spcPct val="110000"/>
              </a:lnSpc>
              <a:buNone/>
            </a:pPr>
            <a:r>
              <a:rPr lang="zh-CN" altLang="zh-CN" dirty="0"/>
              <a:t>我们采用了公开的数据集</a:t>
            </a:r>
            <a:r>
              <a:rPr lang="en-US" altLang="zh-CN" dirty="0"/>
              <a:t>Pima.te.csv</a:t>
            </a:r>
            <a:r>
              <a:rPr lang="zh-CN" altLang="zh-CN" dirty="0"/>
              <a:t>，该数据集记录了印第安皮马地区</a:t>
            </a:r>
            <a:r>
              <a:rPr lang="en-US" altLang="zh-CN" dirty="0"/>
              <a:t>21</a:t>
            </a:r>
            <a:r>
              <a:rPr lang="zh-CN" altLang="zh-CN" dirty="0"/>
              <a:t>岁以上的妇女患糖尿病的情况。数据集中一共有</a:t>
            </a:r>
            <a:r>
              <a:rPr lang="en-US" altLang="zh-CN" dirty="0"/>
              <a:t>332</a:t>
            </a:r>
            <a:r>
              <a:rPr lang="zh-CN" altLang="zh-CN" dirty="0"/>
              <a:t>条数据，每条数据包含了</a:t>
            </a:r>
            <a:r>
              <a:rPr lang="en-US" altLang="zh-CN" dirty="0"/>
              <a:t>7</a:t>
            </a:r>
            <a:r>
              <a:rPr lang="zh-CN" altLang="zh-CN" dirty="0"/>
              <a:t>个特征，分别是怀孕的次数、血浆葡萄糖浓度、血压、三头肌皮褶厚度、</a:t>
            </a:r>
            <a:r>
              <a:rPr lang="en-US" altLang="zh-CN" dirty="0"/>
              <a:t>BMI</a:t>
            </a:r>
            <a:r>
              <a:rPr lang="zh-CN" altLang="zh-CN" dirty="0"/>
              <a:t>指数、糖尿病血统功能以及年龄。我们的目标是基于这些已知数据构建一个分类器，从而能根据新病人的上述特征来判断该病人是否患了糖尿病。为了测试分类器的性能，我们将数据中</a:t>
            </a:r>
            <a:r>
              <a:rPr lang="en-US" altLang="zh-CN" dirty="0"/>
              <a:t>232</a:t>
            </a:r>
            <a:r>
              <a:rPr lang="zh-CN" altLang="zh-CN" dirty="0"/>
              <a:t>条数据当作训练集，剩下</a:t>
            </a:r>
            <a:r>
              <a:rPr lang="en-US" altLang="zh-CN" dirty="0"/>
              <a:t>100</a:t>
            </a:r>
            <a:r>
              <a:rPr lang="zh-CN" altLang="zh-CN" dirty="0"/>
              <a:t>条数据作为测试集，用来验证构造的分类器的分类准确率。</a:t>
            </a:r>
            <a:endParaRPr lang="en-US" altLang="zh-CN" dirty="0"/>
          </a:p>
          <a:p>
            <a:pPr marL="0" indent="0">
              <a:lnSpc>
                <a:spcPct val="110000"/>
              </a:lnSpc>
              <a:buNone/>
            </a:pPr>
            <a:r>
              <a:rPr lang="zh-CN" altLang="zh-CN" dirty="0"/>
              <a:t>最小二乘分类器思想简单，并且可以根据数学公式快速求出最优的参数</a:t>
            </a:r>
            <a:r>
              <a:rPr lang="en-US" altLang="zh-CN" dirty="0"/>
              <a:t>u</a:t>
            </a:r>
            <a:r>
              <a:rPr lang="zh-CN" altLang="en-US" dirty="0"/>
              <a:t>，</a:t>
            </a:r>
            <a:r>
              <a:rPr lang="zh-CN" altLang="zh-CN" dirty="0"/>
              <a:t>因此我们可以使用</a:t>
            </a:r>
            <a:r>
              <a:rPr lang="en-US" altLang="zh-CN" dirty="0"/>
              <a:t>Python</a:t>
            </a:r>
            <a:r>
              <a:rPr lang="zh-CN" altLang="zh-CN" dirty="0"/>
              <a:t>写一个最小二乘分类器。</a:t>
            </a:r>
            <a:endParaRPr lang="zh-CN" altLang="en-US"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-1</a:t>
            </a:r>
            <a:endParaRPr lang="zh-CN" altLang="en-US" b="0" dirty="0"/>
          </a:p>
        </p:txBody>
      </p:sp>
    </p:spTree>
    <p:extLst>
      <p:ext uri="{BB962C8B-B14F-4D97-AF65-F5344CB8AC3E}">
        <p14:creationId xmlns:p14="http://schemas.microsoft.com/office/powerpoint/2010/main" val="3241812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pic>
        <p:nvPicPr>
          <p:cNvPr id="2" name="内容占位符 1"/>
          <p:cNvPicPr>
            <a:picLocks noGrp="1" noChangeAspect="1"/>
          </p:cNvPicPr>
          <p:nvPr>
            <p:ph idx="1"/>
          </p:nvPr>
        </p:nvPicPr>
        <p:blipFill>
          <a:blip r:embed="rId2"/>
          <a:stretch>
            <a:fillRect/>
          </a:stretch>
        </p:blipFill>
        <p:spPr>
          <a:xfrm>
            <a:off x="2267744" y="1268760"/>
            <a:ext cx="4054286" cy="4713288"/>
          </a:xfrm>
          <a:prstGeom prst="rect">
            <a:avLst/>
          </a:prstGeom>
        </p:spPr>
      </p:pic>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-2</a:t>
            </a:r>
            <a:endParaRPr lang="zh-CN" altLang="en-US" b="0" dirty="0"/>
          </a:p>
        </p:txBody>
      </p:sp>
    </p:spTree>
    <p:extLst>
      <p:ext uri="{BB962C8B-B14F-4D97-AF65-F5344CB8AC3E}">
        <p14:creationId xmlns:p14="http://schemas.microsoft.com/office/powerpoint/2010/main" val="710663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6" name="内容占位符 5"/>
          <p:cNvSpPr>
            <a:spLocks noGrp="1"/>
          </p:cNvSpPr>
          <p:nvPr>
            <p:ph idx="1"/>
          </p:nvPr>
        </p:nvSpPr>
        <p:spPr/>
        <p:txBody>
          <a:bodyPr>
            <a:normAutofit/>
          </a:bodyPr>
          <a:lstStyle/>
          <a:p>
            <a:pPr marL="0" indent="0">
              <a:lnSpc>
                <a:spcPct val="100000"/>
              </a:lnSpc>
              <a:buNone/>
            </a:pPr>
            <a:r>
              <a:rPr lang="zh-CN" altLang="zh-CN" sz="2200" dirty="0"/>
              <a:t>在</a:t>
            </a:r>
            <a:r>
              <a:rPr lang="en-US" altLang="zh-CN" sz="2200" dirty="0"/>
              <a:t>&lt;</a:t>
            </a:r>
            <a:r>
              <a:rPr lang="zh-CN" altLang="zh-CN" sz="2200" dirty="0"/>
              <a:t>程序：运用最小二乘分类器对糖尿病数据进行分类</a:t>
            </a:r>
            <a:r>
              <a:rPr lang="en-US" altLang="zh-CN" sz="2200" dirty="0"/>
              <a:t>&gt;  part1</a:t>
            </a:r>
            <a:r>
              <a:rPr lang="zh-CN" altLang="zh-CN" sz="2200" dirty="0"/>
              <a:t>中，我们引入了三个库，分别是</a:t>
            </a:r>
            <a:r>
              <a:rPr lang="en-US" altLang="zh-CN" sz="2200" dirty="0"/>
              <a:t>csv</a:t>
            </a:r>
            <a:r>
              <a:rPr lang="zh-CN" altLang="zh-CN" sz="2200" dirty="0"/>
              <a:t>、</a:t>
            </a:r>
            <a:r>
              <a:rPr lang="en-US" altLang="zh-CN" sz="2200" dirty="0" err="1"/>
              <a:t>numpy</a:t>
            </a:r>
            <a:r>
              <a:rPr lang="zh-CN" altLang="zh-CN" sz="2200" dirty="0"/>
              <a:t>以及</a:t>
            </a:r>
            <a:r>
              <a:rPr lang="en-US" altLang="zh-CN" sz="2200" dirty="0" err="1"/>
              <a:t>scikit</a:t>
            </a:r>
            <a:r>
              <a:rPr lang="en-US" altLang="zh-CN" sz="2200" dirty="0"/>
              <a:t>-learn</a:t>
            </a:r>
            <a:r>
              <a:rPr lang="zh-CN" altLang="zh-CN" sz="2200" dirty="0"/>
              <a:t>（</a:t>
            </a:r>
            <a:r>
              <a:rPr lang="en-US" altLang="zh-CN" sz="2200" dirty="0" err="1"/>
              <a:t>sklearn</a:t>
            </a:r>
            <a:r>
              <a:rPr lang="zh-CN" altLang="zh-CN" sz="2200" dirty="0"/>
              <a:t>）。库</a:t>
            </a:r>
            <a:r>
              <a:rPr lang="en-US" altLang="zh-CN" sz="2200" dirty="0"/>
              <a:t>csv</a:t>
            </a:r>
            <a:r>
              <a:rPr lang="zh-CN" altLang="zh-CN" sz="2200" dirty="0"/>
              <a:t>的主要功能是读取和处理</a:t>
            </a:r>
            <a:r>
              <a:rPr lang="en-US" altLang="zh-CN" sz="2200" dirty="0"/>
              <a:t>csv</a:t>
            </a:r>
            <a:r>
              <a:rPr lang="zh-CN" altLang="zh-CN" sz="2200" dirty="0"/>
              <a:t>文件中数据。由于最小二乘分类器的构建中需要对矩阵进行求逆、转置、乘积等运算，我们引入了</a:t>
            </a:r>
            <a:r>
              <a:rPr lang="en-US" altLang="zh-CN" sz="2200" dirty="0" err="1"/>
              <a:t>Numpy</a:t>
            </a:r>
            <a:r>
              <a:rPr lang="zh-CN" altLang="zh-CN" sz="2200" dirty="0"/>
              <a:t>库。</a:t>
            </a:r>
            <a:r>
              <a:rPr lang="en-US" altLang="zh-CN" sz="2200" dirty="0" err="1"/>
              <a:t>Numpy</a:t>
            </a:r>
            <a:r>
              <a:rPr lang="zh-CN" altLang="zh-CN" sz="2200" dirty="0"/>
              <a:t>是一个强大的科学计算库，包含了常用的数据结构——</a:t>
            </a:r>
            <a:r>
              <a:rPr lang="en-US" altLang="zh-CN" sz="2200" dirty="0"/>
              <a:t>N</a:t>
            </a:r>
            <a:r>
              <a:rPr lang="zh-CN" altLang="zh-CN" sz="2200" dirty="0"/>
              <a:t>维数组（</a:t>
            </a:r>
            <a:r>
              <a:rPr lang="en-US" altLang="zh-CN" sz="2200" dirty="0"/>
              <a:t>array</a:t>
            </a:r>
            <a:r>
              <a:rPr lang="zh-CN" altLang="zh-CN" sz="2200" dirty="0"/>
              <a:t>）以及线性代数运算、傅里叶变换等工具函数。此外，我们还使用了</a:t>
            </a:r>
            <a:r>
              <a:rPr lang="en-US" altLang="zh-CN" sz="2200" dirty="0" err="1"/>
              <a:t>sklearn</a:t>
            </a:r>
            <a:r>
              <a:rPr lang="zh-CN" altLang="zh-CN" sz="2200" dirty="0"/>
              <a:t>库中的</a:t>
            </a:r>
            <a:r>
              <a:rPr lang="en-US" altLang="zh-CN" sz="2200" dirty="0"/>
              <a:t>metric</a:t>
            </a:r>
            <a:r>
              <a:rPr lang="zh-CN" altLang="zh-CN" sz="2200" dirty="0"/>
              <a:t>函数，该函数用来计算分类器的性能指标，例如精确率（</a:t>
            </a:r>
            <a:r>
              <a:rPr lang="en-US" altLang="zh-CN" sz="2200" dirty="0"/>
              <a:t>precision</a:t>
            </a:r>
            <a:r>
              <a:rPr lang="zh-CN" altLang="zh-CN" sz="2200" dirty="0"/>
              <a:t>），召回率（</a:t>
            </a:r>
            <a:r>
              <a:rPr lang="en-US" altLang="zh-CN" sz="2200" dirty="0"/>
              <a:t>recall</a:t>
            </a:r>
            <a:r>
              <a:rPr lang="zh-CN" altLang="zh-CN" sz="2200" dirty="0"/>
              <a:t>）等等。</a:t>
            </a:r>
            <a:endParaRPr lang="en-US" altLang="zh-CN"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-3</a:t>
            </a:r>
            <a:endParaRPr lang="zh-CN" altLang="en-US" b="0" dirty="0"/>
          </a:p>
        </p:txBody>
      </p:sp>
    </p:spTree>
    <p:extLst>
      <p:ext uri="{BB962C8B-B14F-4D97-AF65-F5344CB8AC3E}">
        <p14:creationId xmlns:p14="http://schemas.microsoft.com/office/powerpoint/2010/main" val="2566082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6" name="内容占位符 5"/>
          <p:cNvSpPr>
            <a:spLocks noGrp="1"/>
          </p:cNvSpPr>
          <p:nvPr>
            <p:ph idx="1"/>
          </p:nvPr>
        </p:nvSpPr>
        <p:spPr/>
        <p:txBody>
          <a:bodyPr>
            <a:noAutofit/>
          </a:bodyPr>
          <a:lstStyle/>
          <a:p>
            <a:pPr marL="0" indent="0">
              <a:buNone/>
            </a:pPr>
            <a:r>
              <a:rPr lang="zh-CN" altLang="zh-CN" sz="2200" dirty="0"/>
              <a:t>在引入了必要的库之后，我们定义了一些变量和函数。变量</a:t>
            </a:r>
            <a:r>
              <a:rPr lang="en-US" altLang="zh-CN" sz="2200" dirty="0" err="1"/>
              <a:t>trans_table</a:t>
            </a:r>
            <a:r>
              <a:rPr lang="zh-CN" altLang="zh-CN" sz="2200" dirty="0"/>
              <a:t>是一个简单的字典，它负责把</a:t>
            </a:r>
            <a:r>
              <a:rPr lang="en-US" altLang="zh-CN" sz="2200" dirty="0"/>
              <a:t>Yes</a:t>
            </a:r>
            <a:r>
              <a:rPr lang="zh-CN" altLang="zh-CN" sz="2200" dirty="0"/>
              <a:t>转换为数字</a:t>
            </a:r>
            <a:r>
              <a:rPr lang="en-US" altLang="zh-CN" sz="2200" dirty="0"/>
              <a:t>1</a:t>
            </a:r>
            <a:r>
              <a:rPr lang="zh-CN" altLang="zh-CN" sz="2200" dirty="0"/>
              <a:t>，把</a:t>
            </a:r>
            <a:r>
              <a:rPr lang="en-US" altLang="zh-CN" sz="2200" dirty="0"/>
              <a:t>No</a:t>
            </a:r>
            <a:r>
              <a:rPr lang="zh-CN" altLang="zh-CN" sz="2200" dirty="0"/>
              <a:t>转化为数字</a:t>
            </a:r>
            <a:r>
              <a:rPr lang="en-US" altLang="zh-CN" sz="2200" dirty="0"/>
              <a:t>-1</a:t>
            </a:r>
            <a:r>
              <a:rPr lang="zh-CN" altLang="zh-CN" sz="2200" dirty="0"/>
              <a:t>，对应每个类别的标签；变量</a:t>
            </a:r>
            <a:r>
              <a:rPr lang="en-US" altLang="zh-CN" sz="2200" dirty="0"/>
              <a:t>TRAIN_SET_NUM</a:t>
            </a:r>
            <a:r>
              <a:rPr lang="zh-CN" altLang="zh-CN" sz="2200" dirty="0"/>
              <a:t>用来表示训练分类器的数据量，其默认值为之前所述的</a:t>
            </a:r>
            <a:r>
              <a:rPr lang="en-US" altLang="zh-CN" sz="2200" dirty="0"/>
              <a:t>232</a:t>
            </a:r>
            <a:r>
              <a:rPr lang="zh-CN" altLang="zh-CN" sz="2200" dirty="0"/>
              <a:t>。函数</a:t>
            </a:r>
            <a:r>
              <a:rPr lang="en-US" altLang="zh-CN" sz="2200" dirty="0" err="1"/>
              <a:t>arr_float</a:t>
            </a:r>
            <a:r>
              <a:rPr lang="zh-CN" altLang="zh-CN" sz="2200" dirty="0"/>
              <a:t>能够将一个</a:t>
            </a:r>
            <a:r>
              <a:rPr lang="en-US" altLang="zh-CN" sz="2200" dirty="0"/>
              <a:t>list</a:t>
            </a:r>
            <a:r>
              <a:rPr lang="zh-CN" altLang="zh-CN" sz="2200" dirty="0"/>
              <a:t>里面的所有数据转化成</a:t>
            </a:r>
            <a:r>
              <a:rPr lang="en-US" altLang="zh-CN" sz="2200" dirty="0"/>
              <a:t>float</a:t>
            </a:r>
            <a:r>
              <a:rPr lang="zh-CN" altLang="zh-CN" sz="2200" dirty="0"/>
              <a:t>类型。基于上述变量和函数，我们编写了一个从</a:t>
            </a:r>
            <a:r>
              <a:rPr lang="en-US" altLang="zh-CN" sz="2200" dirty="0"/>
              <a:t>csv</a:t>
            </a:r>
            <a:r>
              <a:rPr lang="zh-CN" altLang="zh-CN" sz="2200" dirty="0"/>
              <a:t>中读取数据的函数</a:t>
            </a:r>
            <a:r>
              <a:rPr lang="en-US" altLang="zh-CN" sz="2200" dirty="0" err="1"/>
              <a:t>read_data</a:t>
            </a:r>
            <a:r>
              <a:rPr lang="zh-CN" altLang="zh-CN" sz="2200" dirty="0"/>
              <a:t>。在该函数中，我们按行的顺序读取文件</a:t>
            </a:r>
            <a:r>
              <a:rPr lang="en-US" altLang="zh-CN" sz="2200" dirty="0"/>
              <a:t>Pima.te.csv</a:t>
            </a:r>
            <a:r>
              <a:rPr lang="zh-CN" altLang="zh-CN" sz="2200" dirty="0"/>
              <a:t>中的数据。</a:t>
            </a:r>
            <a:endParaRPr lang="zh-CN" altLang="en-US"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-4</a:t>
            </a:r>
            <a:endParaRPr lang="zh-CN" altLang="en-US" b="0" dirty="0"/>
          </a:p>
        </p:txBody>
      </p:sp>
    </p:spTree>
    <p:extLst>
      <p:ext uri="{BB962C8B-B14F-4D97-AF65-F5344CB8AC3E}">
        <p14:creationId xmlns:p14="http://schemas.microsoft.com/office/powerpoint/2010/main" val="2237769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6" name="内容占位符 5"/>
          <p:cNvSpPr>
            <a:spLocks noGrp="1"/>
          </p:cNvSpPr>
          <p:nvPr>
            <p:ph idx="1"/>
          </p:nvPr>
        </p:nvSpPr>
        <p:spPr/>
        <p:txBody>
          <a:bodyPr>
            <a:normAutofit/>
          </a:bodyPr>
          <a:lstStyle/>
          <a:p>
            <a:pPr marL="0" indent="0">
              <a:lnSpc>
                <a:spcPct val="100000"/>
              </a:lnSpc>
              <a:buNone/>
            </a:pPr>
            <a:r>
              <a:rPr lang="zh-CN" altLang="zh-CN" sz="2200" dirty="0"/>
              <a:t>由于第一行是表头，不是真正的数据，我们需要将其丢弃。我们利用变量</a:t>
            </a:r>
            <a:r>
              <a:rPr lang="en-US" altLang="zh-CN" sz="2200" dirty="0"/>
              <a:t>counter</a:t>
            </a:r>
            <a:r>
              <a:rPr lang="zh-CN" altLang="zh-CN" sz="2200" dirty="0"/>
              <a:t>来表示当前样本数据的编号，如果</a:t>
            </a:r>
            <a:r>
              <a:rPr lang="en-US" altLang="zh-CN" sz="2200" dirty="0"/>
              <a:t>counter</a:t>
            </a:r>
            <a:r>
              <a:rPr lang="zh-CN" altLang="zh-CN" sz="2200" dirty="0"/>
              <a:t>大于</a:t>
            </a:r>
            <a:r>
              <a:rPr lang="en-US" altLang="zh-CN" sz="2200" dirty="0"/>
              <a:t>TRAIN_SET_NUM</a:t>
            </a:r>
            <a:r>
              <a:rPr lang="zh-CN" altLang="zh-CN" sz="2200" dirty="0"/>
              <a:t>，我们将该条数据放入测试集，否则放入训练集。对于每一行数据，第</a:t>
            </a:r>
            <a:r>
              <a:rPr lang="en-US" altLang="zh-CN" sz="2200" dirty="0"/>
              <a:t>1~7</a:t>
            </a:r>
            <a:r>
              <a:rPr lang="zh-CN" altLang="zh-CN" sz="2200" dirty="0"/>
              <a:t>列为样本特征，第</a:t>
            </a:r>
            <a:r>
              <a:rPr lang="en-US" altLang="zh-CN" sz="2200" dirty="0"/>
              <a:t>8</a:t>
            </a:r>
            <a:r>
              <a:rPr lang="zh-CN" altLang="zh-CN" sz="2200" dirty="0"/>
              <a:t>列为标签，我们利用</a:t>
            </a:r>
            <a:r>
              <a:rPr lang="en-US" altLang="zh-CN" sz="2200" dirty="0"/>
              <a:t>list</a:t>
            </a:r>
            <a:r>
              <a:rPr lang="zh-CN" altLang="zh-CN" sz="2200" dirty="0"/>
              <a:t>切片的方式将特征和标签分别存入不同的变量中。由于从</a:t>
            </a:r>
            <a:r>
              <a:rPr lang="en-US" altLang="zh-CN" sz="2200" dirty="0"/>
              <a:t>csv</a:t>
            </a:r>
            <a:r>
              <a:rPr lang="zh-CN" altLang="zh-CN" sz="2200" dirty="0"/>
              <a:t>文件中读取的数据默认为字符串类型，在存储的时候，我们需要手动将元素类型转化为浮点型。最终，我们得到了四个变量</a:t>
            </a:r>
            <a:r>
              <a:rPr lang="en-US" altLang="zh-CN" sz="2200" dirty="0" err="1"/>
              <a:t>tx</a:t>
            </a:r>
            <a:r>
              <a:rPr lang="zh-CN" altLang="zh-CN" sz="2200" dirty="0"/>
              <a:t>、</a:t>
            </a:r>
            <a:r>
              <a:rPr lang="en-US" altLang="zh-CN" sz="2200" dirty="0"/>
              <a:t>ty</a:t>
            </a:r>
            <a:r>
              <a:rPr lang="zh-CN" altLang="zh-CN" sz="2200" dirty="0"/>
              <a:t>、</a:t>
            </a:r>
            <a:r>
              <a:rPr lang="en-US" altLang="zh-CN" sz="2200" dirty="0" err="1"/>
              <a:t>vx</a:t>
            </a:r>
            <a:r>
              <a:rPr lang="zh-CN" altLang="zh-CN" sz="2200" dirty="0"/>
              <a:t>、</a:t>
            </a:r>
            <a:r>
              <a:rPr lang="en-US" altLang="zh-CN" sz="2200" dirty="0" err="1"/>
              <a:t>vy</a:t>
            </a:r>
            <a:r>
              <a:rPr lang="zh-CN" altLang="zh-CN" sz="2200" dirty="0"/>
              <a:t>，分别对应训练集特征、训练集标签、测试集</a:t>
            </a:r>
            <a:r>
              <a:rPr lang="zh-CN" altLang="en-US" sz="2200" dirty="0"/>
              <a:t>特征、测试集标签。</a:t>
            </a:r>
            <a:r>
              <a:rPr lang="zh-CN" altLang="zh-CN" sz="2200" dirty="0"/>
              <a:t>在函数的最后，我们将训练集和测试集数据返回给调用者。</a:t>
            </a:r>
            <a:endParaRPr lang="zh-CN" altLang="en-US" sz="2200" dirty="0"/>
          </a:p>
          <a:p>
            <a:pPr marL="0" indent="0">
              <a:lnSpc>
                <a:spcPct val="100000"/>
              </a:lnSpc>
              <a:buNone/>
            </a:pPr>
            <a:endParaRPr lang="zh-CN" altLang="en-US"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-5</a:t>
            </a:r>
            <a:endParaRPr lang="zh-CN" altLang="en-US" b="0" dirty="0"/>
          </a:p>
        </p:txBody>
      </p:sp>
    </p:spTree>
    <p:extLst>
      <p:ext uri="{BB962C8B-B14F-4D97-AF65-F5344CB8AC3E}">
        <p14:creationId xmlns:p14="http://schemas.microsoft.com/office/powerpoint/2010/main" val="2804810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pic>
        <p:nvPicPr>
          <p:cNvPr id="2" name="内容占位符 1"/>
          <p:cNvPicPr>
            <a:picLocks noGrp="1" noChangeAspect="1"/>
          </p:cNvPicPr>
          <p:nvPr>
            <p:ph idx="1"/>
          </p:nvPr>
        </p:nvPicPr>
        <p:blipFill>
          <a:blip r:embed="rId2"/>
          <a:stretch>
            <a:fillRect/>
          </a:stretch>
        </p:blipFill>
        <p:spPr>
          <a:xfrm>
            <a:off x="1948280" y="1435568"/>
            <a:ext cx="5391902" cy="4667901"/>
          </a:xfrm>
          <a:prstGeom prst="rect">
            <a:avLst/>
          </a:prstGeom>
        </p:spPr>
      </p:pic>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-6</a:t>
            </a:r>
            <a:endParaRPr lang="zh-CN" altLang="en-US" b="0" dirty="0"/>
          </a:p>
        </p:txBody>
      </p:sp>
    </p:spTree>
    <p:extLst>
      <p:ext uri="{BB962C8B-B14F-4D97-AF65-F5344CB8AC3E}">
        <p14:creationId xmlns:p14="http://schemas.microsoft.com/office/powerpoint/2010/main" val="224883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智能判断技术</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idx="1"/>
          </p:nvPr>
        </p:nvSpPr>
        <p:spPr/>
        <p:txBody>
          <a:bodyPr>
            <a:normAutofit/>
          </a:bodyPr>
          <a:lstStyle/>
          <a:p>
            <a:pPr marL="342900" indent="-342900">
              <a:buFont typeface="Arial" panose="020B0604020202020204" pitchFamily="34" charset="0"/>
              <a:buChar char="•"/>
            </a:pPr>
            <a:r>
              <a:rPr lang="zh-CN" altLang="zh-CN" sz="2200" dirty="0"/>
              <a:t>把所有的解都算出来并先存储起来</a:t>
            </a:r>
            <a:endParaRPr lang="en-US" altLang="zh-CN" sz="2200" dirty="0"/>
          </a:p>
          <a:p>
            <a:pPr marL="342900" indent="-342900">
              <a:buFont typeface="Arial" panose="020B0604020202020204" pitchFamily="34" charset="0"/>
              <a:buChar char="•"/>
            </a:pPr>
            <a:r>
              <a:rPr lang="zh-CN" altLang="zh-CN" sz="2200" dirty="0"/>
              <a:t>搜索决策树的方式</a:t>
            </a:r>
            <a:endParaRPr lang="en-US" altLang="zh-CN" sz="2200" dirty="0"/>
          </a:p>
          <a:p>
            <a:pPr marL="342900" indent="-342900">
              <a:buFont typeface="Arial" panose="020B0604020202020204" pitchFamily="34" charset="0"/>
              <a:buChar char="•"/>
            </a:pPr>
            <a:r>
              <a:rPr lang="zh-CN" altLang="zh-CN" sz="2200" dirty="0"/>
              <a:t>基于数学模型来构建判断函数</a:t>
            </a:r>
            <a:endParaRPr lang="en-US" altLang="zh-CN" sz="2200" dirty="0"/>
          </a:p>
          <a:p>
            <a:pPr marL="342900" indent="-342900">
              <a:buFont typeface="Arial" panose="020B0604020202020204" pitchFamily="34" charset="0"/>
              <a:buChar char="•"/>
            </a:pPr>
            <a:r>
              <a:rPr lang="zh-CN" altLang="zh-CN" sz="2200" dirty="0"/>
              <a:t>基于“神经网络”模型</a:t>
            </a:r>
            <a:r>
              <a:rPr lang="zh-CN" altLang="en-US" sz="2200" dirty="0"/>
              <a:t>构建判断函数</a:t>
            </a:r>
            <a:endParaRPr lang="en-US" altLang="zh-CN" sz="2200" dirty="0"/>
          </a:p>
        </p:txBody>
      </p:sp>
      <p:sp>
        <p:nvSpPr>
          <p:cNvPr id="7" name="右大括号 6"/>
          <p:cNvSpPr/>
          <p:nvPr/>
        </p:nvSpPr>
        <p:spPr>
          <a:xfrm>
            <a:off x="6012160" y="2492896"/>
            <a:ext cx="288032" cy="72008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8" name="矩形 7"/>
          <p:cNvSpPr/>
          <p:nvPr/>
        </p:nvSpPr>
        <p:spPr>
          <a:xfrm>
            <a:off x="6300192" y="2640884"/>
            <a:ext cx="2637656" cy="430887"/>
          </a:xfrm>
          <a:prstGeom prst="rect">
            <a:avLst/>
          </a:prstGeom>
        </p:spPr>
        <p:txBody>
          <a:bodyPr wrap="square">
            <a:spAutoFit/>
          </a:bodyPr>
          <a:lstStyle/>
          <a:p>
            <a:r>
              <a:rPr lang="zh-CN" altLang="en-US" sz="2200" dirty="0">
                <a:solidFill>
                  <a:srgbClr val="000000"/>
                </a:solidFill>
                <a:latin typeface="E-BZ"/>
              </a:rPr>
              <a:t>“</a:t>
            </a:r>
            <a:r>
              <a:rPr lang="zh-CN" altLang="en-US" sz="2200" dirty="0">
                <a:solidFill>
                  <a:srgbClr val="000000"/>
                </a:solidFill>
                <a:latin typeface="FZSSK--GBK1-0"/>
              </a:rPr>
              <a:t>机器学习</a:t>
            </a:r>
            <a:r>
              <a:rPr lang="zh-CN" altLang="en-US" sz="2200" dirty="0">
                <a:solidFill>
                  <a:srgbClr val="000000"/>
                </a:solidFill>
                <a:latin typeface="E-BZ"/>
              </a:rPr>
              <a:t>”范畴</a:t>
            </a:r>
            <a:endParaRPr lang="zh-CN" altLang="en-US" sz="2200" dirty="0"/>
          </a:p>
        </p:txBody>
      </p:sp>
      <p:sp>
        <p:nvSpPr>
          <p:cNvPr id="9" name="文本框 8"/>
          <p:cNvSpPr txBox="1"/>
          <p:nvPr/>
        </p:nvSpPr>
        <p:spPr>
          <a:xfrm>
            <a:off x="490364" y="4198857"/>
            <a:ext cx="8064896" cy="769441"/>
          </a:xfrm>
          <a:prstGeom prst="rect">
            <a:avLst/>
          </a:prstGeom>
          <a:noFill/>
        </p:spPr>
        <p:txBody>
          <a:bodyPr wrap="square" rtlCol="0">
            <a:spAutoFit/>
          </a:bodyPr>
          <a:lstStyle/>
          <a:p>
            <a:pPr algn="ctr"/>
            <a:r>
              <a:rPr lang="zh-CN" altLang="en-US" sz="2200" dirty="0"/>
              <a:t>机器学习并不等于人工智能</a:t>
            </a:r>
            <a:r>
              <a:rPr lang="en-US" altLang="zh-CN" sz="2200" dirty="0"/>
              <a:t>, </a:t>
            </a:r>
            <a:r>
              <a:rPr lang="zh-CN" altLang="en-US" sz="2200" dirty="0"/>
              <a:t>它是人工智能的重要部分</a:t>
            </a:r>
            <a:endParaRPr lang="en-US" altLang="zh-CN" sz="2200" dirty="0"/>
          </a:p>
          <a:p>
            <a:pPr algn="ctr"/>
            <a:r>
              <a:rPr lang="zh-CN" altLang="en-US" sz="2200" dirty="0"/>
              <a:t>人工智能的发展还有着漫漫长路</a:t>
            </a:r>
          </a:p>
        </p:txBody>
      </p:sp>
    </p:spTree>
    <p:extLst>
      <p:ext uri="{BB962C8B-B14F-4D97-AF65-F5344CB8AC3E}">
        <p14:creationId xmlns:p14="http://schemas.microsoft.com/office/powerpoint/2010/main" val="3440792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a:bodyPr>
              <a:lstStyle/>
              <a:p>
                <a:pPr marL="0" indent="0">
                  <a:lnSpc>
                    <a:spcPct val="110000"/>
                  </a:lnSpc>
                  <a:buNone/>
                </a:pPr>
                <a:r>
                  <a:rPr lang="zh-CN" altLang="en-US" sz="2200" dirty="0"/>
                  <a:t>在</a:t>
                </a:r>
                <a:r>
                  <a:rPr lang="en-US" altLang="zh-CN" sz="2200" dirty="0"/>
                  <a:t>&lt;</a:t>
                </a:r>
                <a:r>
                  <a:rPr lang="zh-CN" altLang="en-US" sz="2200" dirty="0"/>
                  <a:t>程序：运用最小二乘分类器对糖尿病数据进行分类</a:t>
                </a:r>
                <a:r>
                  <a:rPr lang="en-US" altLang="zh-CN" sz="2200" dirty="0"/>
                  <a:t>&gt;  part 2</a:t>
                </a:r>
                <a:r>
                  <a:rPr lang="zh-CN" altLang="en-US" sz="2200" dirty="0"/>
                  <a:t>中，我们首先利用训练集构建最小二乘分类器，即求得最优的参数</a:t>
                </a:r>
                <a:r>
                  <a:rPr lang="en-US" altLang="zh-CN" sz="2200" b="1" dirty="0">
                    <a:solidFill>
                      <a:prstClr val="black"/>
                    </a:solidFill>
                    <a:latin typeface="Calibri"/>
                  </a:rPr>
                  <a:t>u</a:t>
                </a:r>
                <a:r>
                  <a:rPr lang="en-US" altLang="zh-CN" sz="2200" dirty="0">
                    <a:solidFill>
                      <a:prstClr val="black"/>
                    </a:solidFill>
                    <a:latin typeface="Calibri"/>
                  </a:rPr>
                  <a:t> </a:t>
                </a:r>
                <a:r>
                  <a:rPr lang="zh-CN" altLang="en-US" sz="2200" dirty="0"/>
                  <a:t>。为此我们需要根据训练集中的数据构造矩阵</a:t>
                </a:r>
                <a:r>
                  <a:rPr lang="en-US" altLang="zh-CN" sz="2200" b="1" dirty="0"/>
                  <a:t>A</a:t>
                </a:r>
                <a:r>
                  <a:rPr lang="zh-CN" altLang="en-US" sz="2200" dirty="0"/>
                  <a:t>以及向量</a:t>
                </a:r>
                <a:r>
                  <a:rPr lang="en-US" altLang="zh-CN" sz="2200" b="1" dirty="0"/>
                  <a:t>L</a:t>
                </a:r>
                <a:r>
                  <a:rPr lang="zh-CN" altLang="en-US" sz="2200" dirty="0"/>
                  <a:t>。在该段程序中里面我们频繁用到了</a:t>
                </a:r>
                <a:r>
                  <a:rPr lang="en-US" altLang="zh-CN" sz="2200" dirty="0"/>
                  <a:t>array</a:t>
                </a:r>
                <a:r>
                  <a:rPr lang="zh-CN" altLang="en-US" sz="2200" dirty="0"/>
                  <a:t>函数，该函数的主要功能是创建任意大小的矩阵。向量</a:t>
                </a:r>
                <a:r>
                  <a:rPr lang="en-US" altLang="zh-CN" sz="2200" b="1" dirty="0"/>
                  <a:t>L</a:t>
                </a:r>
                <a:r>
                  <a:rPr lang="zh-CN" altLang="en-US" sz="2200" dirty="0"/>
                  <a:t>的构造比较简单，可以直接根据变量</a:t>
                </a:r>
                <a:r>
                  <a:rPr lang="en-US" altLang="zh-CN" sz="2200" dirty="0"/>
                  <a:t>ty</a:t>
                </a:r>
                <a:r>
                  <a:rPr lang="zh-CN" altLang="en-US" sz="2200" dirty="0"/>
                  <a:t>来构造，需要注意的是，直接根据</a:t>
                </a:r>
                <a:r>
                  <a:rPr lang="en-US" altLang="zh-CN" sz="2200" dirty="0"/>
                  <a:t>ty</a:t>
                </a:r>
                <a:r>
                  <a:rPr lang="zh-CN" altLang="en-US" sz="2200" dirty="0"/>
                  <a:t>构造完的向量是一个行向量，需要进行转置操作才能得到向量</a:t>
                </a:r>
                <a:r>
                  <a:rPr lang="en-US" altLang="zh-CN" sz="2200" b="1" dirty="0"/>
                  <a:t>L </a:t>
                </a:r>
                <a:r>
                  <a:rPr lang="zh-CN" altLang="en-US" sz="2200" dirty="0"/>
                  <a:t>。矩阵</a:t>
                </a:r>
                <a:r>
                  <a:rPr lang="en-US" altLang="zh-CN" sz="2200" b="1" dirty="0"/>
                  <a:t>A</a:t>
                </a:r>
                <a:r>
                  <a:rPr lang="zh-CN" altLang="en-US" sz="2200" dirty="0"/>
                  <a:t>主要根据</a:t>
                </a:r>
                <a:r>
                  <a:rPr lang="en-US" altLang="zh-CN" sz="2200" dirty="0" err="1"/>
                  <a:t>tx</a:t>
                </a:r>
                <a:r>
                  <a:rPr lang="zh-CN" altLang="en-US" sz="2200" dirty="0"/>
                  <a:t>来构造，从之前的推导中可以看出，矩阵</a:t>
                </a:r>
                <a:r>
                  <a:rPr lang="en-US" altLang="zh-CN" sz="2200" b="1" dirty="0"/>
                  <a:t>A</a:t>
                </a:r>
                <a:r>
                  <a:rPr lang="zh-CN" altLang="en-US" sz="2200" dirty="0"/>
                  <a:t>的每一行就是数字</a:t>
                </a:r>
                <a:r>
                  <a:rPr lang="en-US" altLang="zh-CN" sz="2200" dirty="0"/>
                  <a:t>1</a:t>
                </a:r>
                <a:r>
                  <a:rPr lang="zh-CN" altLang="en-US" sz="2200" dirty="0"/>
                  <a:t>加上一个样本的特征向量。因此，我们只需要在</a:t>
                </a:r>
                <a:r>
                  <a:rPr lang="en-US" altLang="zh-CN" sz="2200" dirty="0" err="1"/>
                  <a:t>tx</a:t>
                </a:r>
                <a:r>
                  <a:rPr lang="zh-CN" altLang="en-US" sz="2200" dirty="0"/>
                  <a:t>中的每个元素前添加一个</a:t>
                </a:r>
                <a:r>
                  <a:rPr lang="en-US" altLang="zh-CN" sz="2200" dirty="0"/>
                  <a:t>1</a:t>
                </a:r>
                <a:r>
                  <a:rPr lang="zh-CN" altLang="en-US" sz="2200" dirty="0"/>
                  <a:t>即可得到矩阵</a:t>
                </a:r>
                <a:r>
                  <a:rPr lang="en-US" altLang="zh-CN" sz="2200" b="1" dirty="0"/>
                  <a:t>A </a:t>
                </a:r>
                <a:r>
                  <a:rPr lang="zh-CN" altLang="en-US" sz="2200" dirty="0"/>
                  <a:t>。最后，我们利用公式</a:t>
                </a:r>
                <a14:m>
                  <m:oMath xmlns:m="http://schemas.openxmlformats.org/officeDocument/2006/math">
                    <m:r>
                      <m:rPr>
                        <m:nor/>
                      </m:rPr>
                      <a:rPr lang="en-US" altLang="zh-CN" sz="2200" b="1" dirty="0">
                        <a:solidFill>
                          <a:prstClr val="black"/>
                        </a:solidFill>
                        <a:latin typeface="Calibri"/>
                      </a:rPr>
                      <m:t>u</m:t>
                    </m:r>
                    <m:sSup>
                      <m:sSupPr>
                        <m:ctrlPr>
                          <a:rPr lang="en-US" altLang="zh-CN" sz="2200" b="1" i="1" dirty="0" smtClean="0">
                            <a:solidFill>
                              <a:prstClr val="black"/>
                            </a:solidFill>
                            <a:latin typeface="Cambria Math" panose="02040503050406030204" pitchFamily="18" charset="0"/>
                          </a:rPr>
                        </m:ctrlPr>
                      </m:sSupPr>
                      <m:e>
                        <m:r>
                          <a:rPr lang="en-US" altLang="zh-CN" sz="2200" b="1" i="1" dirty="0" smtClean="0">
                            <a:solidFill>
                              <a:prstClr val="black"/>
                            </a:solidFill>
                            <a:latin typeface="Cambria Math" panose="02040503050406030204" pitchFamily="18" charset="0"/>
                          </a:rPr>
                          <m:t>=(</m:t>
                        </m:r>
                        <m:sSup>
                          <m:sSupPr>
                            <m:ctrlPr>
                              <a:rPr lang="en-US" altLang="zh-CN" sz="2200" b="1" i="1" dirty="0" smtClean="0">
                                <a:solidFill>
                                  <a:prstClr val="black"/>
                                </a:solidFill>
                                <a:latin typeface="Cambria Math" panose="02040503050406030204" pitchFamily="18" charset="0"/>
                              </a:rPr>
                            </m:ctrlPr>
                          </m:sSupPr>
                          <m:e>
                            <m:r>
                              <a:rPr lang="en-US" altLang="zh-CN" sz="2200" b="1" i="1" dirty="0" smtClean="0">
                                <a:solidFill>
                                  <a:prstClr val="black"/>
                                </a:solidFill>
                                <a:latin typeface="Cambria Math" panose="02040503050406030204" pitchFamily="18" charset="0"/>
                              </a:rPr>
                              <m:t>𝑨</m:t>
                            </m:r>
                          </m:e>
                          <m:sup>
                            <m:r>
                              <a:rPr lang="en-US" altLang="zh-CN" sz="2200" b="1" i="1" dirty="0" smtClean="0">
                                <a:solidFill>
                                  <a:prstClr val="black"/>
                                </a:solidFill>
                                <a:latin typeface="Cambria Math" panose="02040503050406030204" pitchFamily="18" charset="0"/>
                              </a:rPr>
                              <m:t>𝑻</m:t>
                            </m:r>
                          </m:sup>
                        </m:sSup>
                        <m:r>
                          <m:rPr>
                            <m:sty m:val="p"/>
                          </m:rPr>
                          <a:rPr lang="en-US" altLang="zh-CN" sz="2200" b="1" i="1" dirty="0">
                            <a:solidFill>
                              <a:prstClr val="black"/>
                            </a:solidFill>
                            <a:latin typeface="Cambria Math" panose="02040503050406030204" pitchFamily="18" charset="0"/>
                          </a:rPr>
                          <m:t>A</m:t>
                        </m:r>
                        <m:r>
                          <a:rPr lang="en-US" altLang="zh-CN" sz="2200" b="1" i="1" dirty="0" smtClean="0">
                            <a:solidFill>
                              <a:prstClr val="black"/>
                            </a:solidFill>
                            <a:latin typeface="Cambria Math" panose="02040503050406030204" pitchFamily="18" charset="0"/>
                          </a:rPr>
                          <m:t>)</m:t>
                        </m:r>
                      </m:e>
                      <m:sup>
                        <m:r>
                          <a:rPr lang="en-US" altLang="zh-CN" sz="2200" b="1" i="1" dirty="0" smtClean="0">
                            <a:solidFill>
                              <a:prstClr val="black"/>
                            </a:solidFill>
                            <a:latin typeface="Cambria Math" panose="02040503050406030204" pitchFamily="18" charset="0"/>
                          </a:rPr>
                          <m:t>−</m:t>
                        </m:r>
                        <m:r>
                          <a:rPr lang="en-US" altLang="zh-CN" sz="2200" b="1" i="1" dirty="0" smtClean="0">
                            <a:solidFill>
                              <a:prstClr val="black"/>
                            </a:solidFill>
                            <a:latin typeface="Cambria Math" panose="02040503050406030204" pitchFamily="18" charset="0"/>
                          </a:rPr>
                          <m:t>𝟏</m:t>
                        </m:r>
                      </m:sup>
                    </m:sSup>
                    <m:sSup>
                      <m:sSupPr>
                        <m:ctrlPr>
                          <a:rPr lang="en-US" altLang="zh-CN" sz="2200" b="1" i="1" dirty="0" smtClean="0">
                            <a:solidFill>
                              <a:prstClr val="black"/>
                            </a:solidFill>
                            <a:latin typeface="Cambria Math" panose="02040503050406030204" pitchFamily="18" charset="0"/>
                          </a:rPr>
                        </m:ctrlPr>
                      </m:sSupPr>
                      <m:e>
                        <m:r>
                          <a:rPr lang="en-US" altLang="zh-CN" sz="2200" b="1" i="1" dirty="0" smtClean="0">
                            <a:solidFill>
                              <a:prstClr val="black"/>
                            </a:solidFill>
                            <a:latin typeface="Cambria Math" panose="02040503050406030204" pitchFamily="18" charset="0"/>
                          </a:rPr>
                          <m:t>𝑨</m:t>
                        </m:r>
                      </m:e>
                      <m:sup>
                        <m:r>
                          <a:rPr lang="en-US" altLang="zh-CN" sz="2200" b="1" i="1" dirty="0" smtClean="0">
                            <a:solidFill>
                              <a:prstClr val="black"/>
                            </a:solidFill>
                            <a:latin typeface="Cambria Math" panose="02040503050406030204" pitchFamily="18" charset="0"/>
                          </a:rPr>
                          <m:t>𝑻</m:t>
                        </m:r>
                      </m:sup>
                    </m:sSup>
                    <m:r>
                      <a:rPr lang="en-US" altLang="zh-CN" sz="2200" b="1" i="1" dirty="0" smtClean="0">
                        <a:solidFill>
                          <a:prstClr val="black"/>
                        </a:solidFill>
                        <a:latin typeface="Cambria Math" panose="02040503050406030204" pitchFamily="18" charset="0"/>
                      </a:rPr>
                      <m:t>𝑳</m:t>
                    </m:r>
                  </m:oMath>
                </a14:m>
                <a:r>
                  <a:rPr lang="zh-CN" altLang="en-US" sz="2200" dirty="0"/>
                  <a:t>计算出参数</a:t>
                </a:r>
                <a:r>
                  <a:rPr lang="en-US" altLang="zh-CN" sz="2200" b="1" dirty="0">
                    <a:solidFill>
                      <a:prstClr val="black"/>
                    </a:solidFill>
                    <a:latin typeface="Calibri"/>
                  </a:rPr>
                  <a:t>u </a:t>
                </a:r>
                <a:r>
                  <a:rPr lang="zh-CN" altLang="en-US" sz="2200" dirty="0"/>
                  <a:t>，便完成了最小二乘分类器的构建。</a:t>
                </a:r>
                <a:endParaRPr lang="en-US" altLang="zh-CN"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t="-1294"/>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-7</a:t>
            </a:r>
            <a:endParaRPr lang="zh-CN" altLang="en-US" b="0" dirty="0"/>
          </a:p>
        </p:txBody>
      </p:sp>
    </p:spTree>
    <p:extLst>
      <p:ext uri="{BB962C8B-B14F-4D97-AF65-F5344CB8AC3E}">
        <p14:creationId xmlns:p14="http://schemas.microsoft.com/office/powerpoint/2010/main" val="2074353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6" name="内容占位符 5"/>
          <p:cNvSpPr>
            <a:spLocks noGrp="1"/>
          </p:cNvSpPr>
          <p:nvPr>
            <p:ph idx="1"/>
          </p:nvPr>
        </p:nvSpPr>
        <p:spPr/>
        <p:txBody>
          <a:bodyPr>
            <a:normAutofit/>
          </a:bodyPr>
          <a:lstStyle/>
          <a:p>
            <a:pPr marL="0" indent="0">
              <a:lnSpc>
                <a:spcPct val="100000"/>
              </a:lnSpc>
              <a:buNone/>
            </a:pPr>
            <a:r>
              <a:rPr lang="zh-CN" altLang="en-US" sz="2200" dirty="0"/>
              <a:t>接下来，我们利用测试集中的数据检测该分类器的性能。对于测试集中的每个样本，通过计算它的特征向量</a:t>
            </a:r>
            <a:r>
              <a:rPr lang="en-US" altLang="zh-CN" sz="2200" b="1" dirty="0"/>
              <a:t>x</a:t>
            </a:r>
            <a:r>
              <a:rPr lang="zh-CN" altLang="en-US" sz="2200" dirty="0"/>
              <a:t>和向量</a:t>
            </a:r>
            <a:r>
              <a:rPr lang="en-US" altLang="zh-CN" sz="2200" b="1" dirty="0">
                <a:solidFill>
                  <a:prstClr val="black"/>
                </a:solidFill>
                <a:latin typeface="Calibri"/>
              </a:rPr>
              <a:t>u</a:t>
            </a:r>
            <a:r>
              <a:rPr lang="zh-CN" altLang="en-US" sz="2200" dirty="0"/>
              <a:t>的点积，即可对该样本进行分类。需要注意的是，样本的特征向量前需要添加一个数字</a:t>
            </a:r>
            <a:r>
              <a:rPr lang="en-US" altLang="zh-CN" sz="2200" dirty="0"/>
              <a:t>1</a:t>
            </a:r>
            <a:r>
              <a:rPr lang="zh-CN" altLang="en-US" sz="2200" dirty="0"/>
              <a:t>才能和</a:t>
            </a:r>
            <a:r>
              <a:rPr lang="en-US" altLang="zh-CN" sz="2200" b="1" dirty="0">
                <a:solidFill>
                  <a:prstClr val="black"/>
                </a:solidFill>
                <a:latin typeface="Calibri"/>
              </a:rPr>
              <a:t>u</a:t>
            </a:r>
            <a:r>
              <a:rPr lang="zh-CN" altLang="en-US" sz="2200" dirty="0"/>
              <a:t>做点积，即</a:t>
            </a:r>
            <a:endParaRPr lang="en-US" altLang="zh-CN" sz="2200" dirty="0"/>
          </a:p>
          <a:p>
            <a:pPr marL="0" indent="0">
              <a:buNone/>
            </a:pPr>
            <a:endParaRPr lang="zh-CN" altLang="en-US"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-8</a:t>
            </a:r>
            <a:endParaRPr lang="zh-CN" altLang="en-US" b="0" dirty="0"/>
          </a:p>
        </p:txBody>
      </p:sp>
      <p:graphicFrame>
        <p:nvGraphicFramePr>
          <p:cNvPr id="15" name="对象 14"/>
          <p:cNvGraphicFramePr>
            <a:graphicFrameLocks noChangeAspect="1"/>
          </p:cNvGraphicFramePr>
          <p:nvPr>
            <p:extLst>
              <p:ext uri="{D42A27DB-BD31-4B8C-83A1-F6EECF244321}">
                <p14:modId xmlns:p14="http://schemas.microsoft.com/office/powerpoint/2010/main" val="1115888653"/>
              </p:ext>
            </p:extLst>
          </p:nvPr>
        </p:nvGraphicFramePr>
        <p:xfrm>
          <a:off x="3131840" y="2908432"/>
          <a:ext cx="2592288" cy="648072"/>
        </p:xfrm>
        <a:graphic>
          <a:graphicData uri="http://schemas.openxmlformats.org/presentationml/2006/ole">
            <mc:AlternateContent xmlns:mc="http://schemas.openxmlformats.org/markup-compatibility/2006">
              <mc:Choice xmlns:v="urn:schemas-microsoft-com:vml" Requires="v">
                <p:oleObj spid="_x0000_s14401" name="Equation" r:id="rId3" imgW="1866900" imgH="457200" progId="Equation.DSMT4">
                  <p:embed/>
                </p:oleObj>
              </mc:Choice>
              <mc:Fallback>
                <p:oleObj name="Equation" r:id="rId3" imgW="1866900" imgH="457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2908432"/>
                        <a:ext cx="2592288" cy="648072"/>
                      </a:xfrm>
                      <a:prstGeom prst="rect">
                        <a:avLst/>
                      </a:prstGeom>
                      <a:noFill/>
                    </p:spPr>
                  </p:pic>
                </p:oleObj>
              </mc:Fallback>
            </mc:AlternateContent>
          </a:graphicData>
        </a:graphic>
      </p:graphicFrame>
      <p:sp>
        <p:nvSpPr>
          <p:cNvPr id="16" name="文本框 15"/>
          <p:cNvSpPr txBox="1"/>
          <p:nvPr/>
        </p:nvSpPr>
        <p:spPr>
          <a:xfrm>
            <a:off x="899592" y="3614472"/>
            <a:ext cx="7344816" cy="1446550"/>
          </a:xfrm>
          <a:prstGeom prst="rect">
            <a:avLst/>
          </a:prstGeom>
          <a:noFill/>
        </p:spPr>
        <p:txBody>
          <a:bodyPr wrap="square" rtlCol="0">
            <a:spAutoFit/>
          </a:bodyPr>
          <a:lstStyle/>
          <a:p>
            <a:r>
              <a:rPr lang="zh-CN" altLang="zh-CN" sz="2200" dirty="0"/>
              <a:t>如果点积</a:t>
            </a:r>
            <a:r>
              <a:rPr lang="en-US" altLang="zh-CN" sz="2200" dirty="0"/>
              <a:t>value</a:t>
            </a:r>
            <a:r>
              <a:rPr lang="zh-CN" altLang="zh-CN" sz="2200" dirty="0"/>
              <a:t>大于</a:t>
            </a:r>
            <a:r>
              <a:rPr lang="en-US" altLang="zh-CN" sz="2200" dirty="0"/>
              <a:t>0</a:t>
            </a:r>
            <a:r>
              <a:rPr lang="zh-CN" altLang="zh-CN" sz="2200" dirty="0"/>
              <a:t>，则归为</a:t>
            </a:r>
            <a:r>
              <a:rPr lang="en-US" altLang="zh-CN" sz="2200" dirty="0"/>
              <a:t>1</a:t>
            </a:r>
            <a:r>
              <a:rPr lang="zh-CN" altLang="zh-CN" sz="2200" dirty="0"/>
              <a:t>类，否则归为</a:t>
            </a:r>
            <a:r>
              <a:rPr lang="en-US" altLang="zh-CN" sz="2200" dirty="0"/>
              <a:t>-1</a:t>
            </a:r>
            <a:r>
              <a:rPr lang="zh-CN" altLang="zh-CN" sz="2200" dirty="0"/>
              <a:t>类。我们将每一个样本的分类结果依次放入</a:t>
            </a:r>
            <a:r>
              <a:rPr lang="en-US" altLang="zh-CN" sz="2200" dirty="0"/>
              <a:t>list</a:t>
            </a:r>
            <a:r>
              <a:rPr lang="zh-CN" altLang="zh-CN" sz="2200" dirty="0"/>
              <a:t>型变量</a:t>
            </a:r>
            <a:r>
              <a:rPr lang="en-US" altLang="zh-CN" sz="2200" dirty="0"/>
              <a:t>predicted</a:t>
            </a:r>
            <a:r>
              <a:rPr lang="zh-CN" altLang="zh-CN" sz="2200" dirty="0"/>
              <a:t>中。将预测结果</a:t>
            </a:r>
            <a:r>
              <a:rPr lang="en-US" altLang="zh-CN" sz="2200" dirty="0"/>
              <a:t>predicted</a:t>
            </a:r>
            <a:r>
              <a:rPr lang="zh-CN" altLang="zh-CN" sz="2200" dirty="0"/>
              <a:t>以及正确结果</a:t>
            </a:r>
            <a:r>
              <a:rPr lang="en-US" altLang="zh-CN" sz="2200" dirty="0" err="1"/>
              <a:t>vy</a:t>
            </a:r>
            <a:r>
              <a:rPr lang="zh-CN" altLang="zh-CN" sz="2200" dirty="0"/>
              <a:t>输入评价函数，得到相应的输出如下。</a:t>
            </a:r>
          </a:p>
        </p:txBody>
      </p:sp>
      <p:graphicFrame>
        <p:nvGraphicFramePr>
          <p:cNvPr id="19" name="表格 18"/>
          <p:cNvGraphicFramePr>
            <a:graphicFrameLocks noGrp="1"/>
          </p:cNvGraphicFramePr>
          <p:nvPr>
            <p:extLst>
              <p:ext uri="{D42A27DB-BD31-4B8C-83A1-F6EECF244321}">
                <p14:modId xmlns:p14="http://schemas.microsoft.com/office/powerpoint/2010/main" val="1200747621"/>
              </p:ext>
            </p:extLst>
          </p:nvPr>
        </p:nvGraphicFramePr>
        <p:xfrm>
          <a:off x="2123728" y="5270130"/>
          <a:ext cx="5040560" cy="975360"/>
        </p:xfrm>
        <a:graphic>
          <a:graphicData uri="http://schemas.openxmlformats.org/drawingml/2006/table">
            <a:tbl>
              <a:tblPr firstRow="1" firstCol="1" bandRow="1"/>
              <a:tblGrid>
                <a:gridCol w="1008112">
                  <a:extLst>
                    <a:ext uri="{9D8B030D-6E8A-4147-A177-3AD203B41FA5}">
                      <a16:colId xmlns:a16="http://schemas.microsoft.com/office/drawing/2014/main" val="498862188"/>
                    </a:ext>
                  </a:extLst>
                </a:gridCol>
                <a:gridCol w="1008112">
                  <a:extLst>
                    <a:ext uri="{9D8B030D-6E8A-4147-A177-3AD203B41FA5}">
                      <a16:colId xmlns:a16="http://schemas.microsoft.com/office/drawing/2014/main" val="4280374902"/>
                    </a:ext>
                  </a:extLst>
                </a:gridCol>
                <a:gridCol w="1008112">
                  <a:extLst>
                    <a:ext uri="{9D8B030D-6E8A-4147-A177-3AD203B41FA5}">
                      <a16:colId xmlns:a16="http://schemas.microsoft.com/office/drawing/2014/main" val="2477155138"/>
                    </a:ext>
                  </a:extLst>
                </a:gridCol>
                <a:gridCol w="1008112">
                  <a:extLst>
                    <a:ext uri="{9D8B030D-6E8A-4147-A177-3AD203B41FA5}">
                      <a16:colId xmlns:a16="http://schemas.microsoft.com/office/drawing/2014/main" val="2454960627"/>
                    </a:ext>
                  </a:extLst>
                </a:gridCol>
                <a:gridCol w="1008112">
                  <a:extLst>
                    <a:ext uri="{9D8B030D-6E8A-4147-A177-3AD203B41FA5}">
                      <a16:colId xmlns:a16="http://schemas.microsoft.com/office/drawing/2014/main" val="3541685805"/>
                    </a:ext>
                  </a:extLst>
                </a:gridCol>
              </a:tblGrid>
              <a:tr h="180975">
                <a:tc>
                  <a:txBody>
                    <a:bodyPr/>
                    <a:lstStyle/>
                    <a:p>
                      <a:endParaRPr lang="zh-CN" sz="1200">
                        <a:effectLst/>
                        <a:latin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precision</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recall</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f1-score</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support</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283484182"/>
                  </a:ext>
                </a:extLst>
              </a:tr>
              <a:tr h="180975">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0.9</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70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699267512"/>
                  </a:ext>
                </a:extLst>
              </a:tr>
              <a:tr h="180975">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0.78</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0.7</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0.74</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30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345646592"/>
                  </a:ext>
                </a:extLst>
              </a:tr>
              <a:tr h="180975">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avg/total</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0.85</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0.85</a:t>
                      </a:r>
                      <a:endParaRPr lang="zh-CN" sz="18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100</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602104146"/>
                  </a:ext>
                </a:extLst>
              </a:tr>
            </a:tbl>
          </a:graphicData>
        </a:graphic>
      </p:graphicFrame>
      <p:sp>
        <p:nvSpPr>
          <p:cNvPr id="20" name="Rectangle 13"/>
          <p:cNvSpPr>
            <a:spLocks noChangeArrowheads="1"/>
          </p:cNvSpPr>
          <p:nvPr/>
        </p:nvSpPr>
        <p:spPr bwMode="auto">
          <a:xfrm>
            <a:off x="3311860" y="4840195"/>
            <a:ext cx="22322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 6] </a:t>
            </a: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 21]]</a:t>
            </a:r>
            <a:endParaRPr kumimoji="0" lang="en-US" altLang="zh-CN" sz="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92283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0" indent="0">
                  <a:lnSpc>
                    <a:spcPct val="100000"/>
                  </a:lnSpc>
                  <a:buNone/>
                </a:pPr>
                <a:r>
                  <a:rPr lang="zh-CN" altLang="en-US" sz="2200" dirty="0"/>
                  <a:t>可以发现，输出中没有直接给出算法在测试集中的识别率（或叫正确率，也就是在测试集中识别正确的比率），而是给出了四个数字和每一个类别的精确率（</a:t>
                </a:r>
                <a:r>
                  <a:rPr lang="en-US" altLang="zh-CN" sz="2200" dirty="0"/>
                  <a:t>precision</a:t>
                </a:r>
                <a:r>
                  <a:rPr lang="zh-CN" altLang="en-US" sz="2200" dirty="0"/>
                  <a:t>），召回率（</a:t>
                </a:r>
                <a:r>
                  <a:rPr lang="en-US" altLang="zh-CN" sz="2200" dirty="0"/>
                  <a:t>recall</a:t>
                </a:r>
                <a:r>
                  <a:rPr lang="zh-CN" altLang="en-US" sz="2200" dirty="0"/>
                  <a:t>）等指标。这主要是因为在机器学习中，识别率往往不能全面反映算法的性能，因此学者们引入了表格中的各种性能指标，下面我们将对输出结果逐一进行解释。</a:t>
                </a:r>
              </a:p>
              <a:p>
                <a:pPr marL="0" indent="0">
                  <a:lnSpc>
                    <a:spcPct val="100000"/>
                  </a:lnSpc>
                  <a:buNone/>
                </a:pPr>
                <a:r>
                  <a:rPr lang="zh-CN" altLang="en-US" sz="2200" dirty="0"/>
                  <a:t>最上面的四个数字</a:t>
                </a:r>
                <a:r>
                  <a:rPr lang="en-US" altLang="zh-CN" sz="2200" dirty="0"/>
                  <a:t>64,6,9,21</a:t>
                </a:r>
                <a:r>
                  <a:rPr lang="zh-CN" altLang="en-US" sz="2200" dirty="0"/>
                  <a:t>分别代表类别</a:t>
                </a:r>
                <a:r>
                  <a:rPr lang="en-US" altLang="zh-CN" sz="2200" dirty="0"/>
                  <a:t>-1</a:t>
                </a:r>
                <a:r>
                  <a:rPr lang="zh-CN" altLang="en-US" sz="2200" dirty="0"/>
                  <a:t>识别正确、类别</a:t>
                </a:r>
                <a:r>
                  <a:rPr lang="en-US" altLang="zh-CN" sz="2200" dirty="0"/>
                  <a:t>-1</a:t>
                </a:r>
                <a:r>
                  <a:rPr lang="zh-CN" altLang="en-US" sz="2200" dirty="0"/>
                  <a:t>识别错误、类别</a:t>
                </a:r>
                <a:r>
                  <a:rPr lang="en-US" altLang="zh-CN" sz="2200" dirty="0"/>
                  <a:t>1</a:t>
                </a:r>
                <a:r>
                  <a:rPr lang="zh-CN" altLang="en-US" sz="2200" dirty="0"/>
                  <a:t>识别错误以及类别</a:t>
                </a:r>
                <a:r>
                  <a:rPr lang="en-US" altLang="zh-CN" sz="2200" dirty="0"/>
                  <a:t>1 </a:t>
                </a:r>
                <a:r>
                  <a:rPr lang="zh-CN" altLang="en-US" sz="2200" dirty="0"/>
                  <a:t>识别正确的数量。通过这四个数字我们可以很简单的算出该分类器的正确率为</a:t>
                </a:r>
                <a14:m>
                  <m:oMath xmlns:m="http://schemas.openxmlformats.org/officeDocument/2006/math">
                    <m:f>
                      <m:fPr>
                        <m:type m:val="lin"/>
                        <m:ctrlPr>
                          <a:rPr lang="zh-CN" altLang="en-US" sz="2200" i="1">
                            <a:latin typeface="Cambria Math" panose="02040503050406030204" pitchFamily="18" charset="0"/>
                          </a:rPr>
                        </m:ctrlPr>
                      </m:fPr>
                      <m:num>
                        <m:d>
                          <m:dPr>
                            <m:ctrlPr>
                              <a:rPr lang="zh-CN" altLang="en-US" sz="2200" i="1">
                                <a:latin typeface="Cambria Math" panose="02040503050406030204" pitchFamily="18" charset="0"/>
                              </a:rPr>
                            </m:ctrlPr>
                          </m:dPr>
                          <m:e>
                            <m:r>
                              <a:rPr lang="zh-CN" altLang="en-US" sz="2200">
                                <a:latin typeface="Cambria Math" panose="02040503050406030204" pitchFamily="18" charset="0"/>
                              </a:rPr>
                              <m:t>64+21</m:t>
                            </m:r>
                          </m:e>
                        </m:d>
                      </m:num>
                      <m:den>
                        <m:d>
                          <m:dPr>
                            <m:ctrlPr>
                              <a:rPr lang="zh-CN" altLang="en-US" sz="2200" i="1">
                                <a:latin typeface="Cambria Math" panose="02040503050406030204" pitchFamily="18" charset="0"/>
                              </a:rPr>
                            </m:ctrlPr>
                          </m:dPr>
                          <m:e>
                            <m:r>
                              <a:rPr lang="zh-CN" altLang="en-US" sz="2200">
                                <a:latin typeface="Cambria Math" panose="02040503050406030204" pitchFamily="18" charset="0"/>
                              </a:rPr>
                              <m:t>64+6+21+9</m:t>
                            </m:r>
                          </m:e>
                        </m:d>
                      </m:den>
                    </m:f>
                    <m:r>
                      <a:rPr lang="zh-CN" altLang="en-US" sz="2200">
                        <a:latin typeface="Cambria Math" panose="02040503050406030204" pitchFamily="18" charset="0"/>
                      </a:rPr>
                      <m:t>=0.85</m:t>
                    </m:r>
                  </m:oMath>
                </a14:m>
                <a:r>
                  <a:rPr lang="zh-CN" altLang="en-US" sz="2200" dirty="0"/>
                  <a:t> 。</a:t>
                </a:r>
              </a:p>
              <a:p>
                <a:pPr marL="0" indent="0">
                  <a:lnSpc>
                    <a:spcPct val="100000"/>
                  </a:lnSpc>
                  <a:buNone/>
                </a:pPr>
                <a:endParaRPr lang="zh-CN" altLang="en-US"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t="-1035" r="-814"/>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求解糖尿病判断问题</a:t>
            </a:r>
            <a:r>
              <a:rPr lang="en-US" altLang="zh-CN" b="0" dirty="0"/>
              <a:t>-9</a:t>
            </a:r>
            <a:endParaRPr lang="zh-CN" altLang="en-US" b="0" dirty="0"/>
          </a:p>
        </p:txBody>
      </p:sp>
    </p:spTree>
    <p:extLst>
      <p:ext uri="{BB962C8B-B14F-4D97-AF65-F5344CB8AC3E}">
        <p14:creationId xmlns:p14="http://schemas.microsoft.com/office/powerpoint/2010/main" val="2406981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内容占位符 5"/>
          <p:cNvSpPr>
            <a:spLocks noGrp="1"/>
          </p:cNvSpPr>
          <p:nvPr>
            <p:ph idx="1"/>
          </p:nvPr>
        </p:nvSpPr>
        <p:spPr>
          <a:xfrm>
            <a:off x="899592" y="1412777"/>
            <a:ext cx="7488832" cy="4896544"/>
          </a:xfrm>
        </p:spPr>
        <p:txBody>
          <a:bodyPr>
            <a:normAutofit/>
          </a:bodyPr>
          <a:lstStyle/>
          <a:p>
            <a:pPr marL="0" indent="0">
              <a:lnSpc>
                <a:spcPct val="120000"/>
              </a:lnSpc>
              <a:buNone/>
            </a:pPr>
            <a:r>
              <a:rPr lang="zh-CN" altLang="en-US" sz="2200" dirty="0"/>
              <a:t>每一个类别的精确率、召回率指标也是根据上述四个数字计算的。</a:t>
            </a:r>
            <a:endParaRPr lang="en-US" altLang="zh-CN" sz="2200" dirty="0"/>
          </a:p>
          <a:p>
            <a:pPr marL="0" indent="0">
              <a:lnSpc>
                <a:spcPct val="120000"/>
              </a:lnSpc>
              <a:buNone/>
            </a:pPr>
            <a:r>
              <a:rPr lang="zh-CN" altLang="en-US" sz="2200" dirty="0"/>
              <a:t>对于类别</a:t>
            </a:r>
            <a:r>
              <a:rPr lang="en-US" altLang="zh-CN" sz="2200" dirty="0"/>
              <a:t>c</a:t>
            </a:r>
            <a:r>
              <a:rPr lang="zh-CN" altLang="en-US" sz="2200" dirty="0"/>
              <a:t>，精确率（</a:t>
            </a:r>
            <a:r>
              <a:rPr lang="en-US" altLang="zh-CN" sz="2200" dirty="0"/>
              <a:t>precision</a:t>
            </a:r>
            <a:r>
              <a:rPr lang="zh-CN" altLang="en-US" sz="2200" dirty="0"/>
              <a:t>）表示在测试集的</a:t>
            </a:r>
            <a:r>
              <a:rPr lang="en-US" altLang="zh-CN" sz="2200" dirty="0"/>
              <a:t>c</a:t>
            </a:r>
            <a:r>
              <a:rPr lang="zh-CN" altLang="en-US" sz="2200" dirty="0"/>
              <a:t>类样本中有多少比例是识别正确的，这就是</a:t>
            </a:r>
            <a:r>
              <a:rPr lang="en-US" altLang="zh-CN" sz="2200" dirty="0"/>
              <a:t>c</a:t>
            </a:r>
            <a:r>
              <a:rPr lang="zh-CN" altLang="en-US" sz="2200" dirty="0"/>
              <a:t>类的精确率。例如，对于类别</a:t>
            </a:r>
            <a:r>
              <a:rPr lang="en-US" altLang="zh-CN" sz="2200" dirty="0"/>
              <a:t>-1</a:t>
            </a:r>
            <a:r>
              <a:rPr lang="zh-CN" altLang="en-US" sz="2200" dirty="0"/>
              <a:t>来说，测试集中有</a:t>
            </a:r>
            <a:r>
              <a:rPr lang="en-US" altLang="zh-CN" sz="2200" dirty="0"/>
              <a:t>73</a:t>
            </a:r>
            <a:r>
              <a:rPr lang="zh-CN" altLang="en-US" sz="2200" dirty="0"/>
              <a:t>个（</a:t>
            </a:r>
            <a:r>
              <a:rPr lang="en-US" altLang="zh-CN" sz="2200" dirty="0"/>
              <a:t>64+9</a:t>
            </a:r>
            <a:r>
              <a:rPr lang="zh-CN" altLang="en-US" sz="2200" dirty="0"/>
              <a:t>）</a:t>
            </a:r>
            <a:r>
              <a:rPr lang="en-US" altLang="zh-CN" sz="2200" dirty="0"/>
              <a:t>-1</a:t>
            </a:r>
            <a:r>
              <a:rPr lang="zh-CN" altLang="en-US" sz="2200" dirty="0"/>
              <a:t>类的样本，但只有其中</a:t>
            </a:r>
            <a:r>
              <a:rPr lang="en-US" altLang="zh-CN" sz="2200" dirty="0"/>
              <a:t>64</a:t>
            </a:r>
            <a:r>
              <a:rPr lang="zh-CN" altLang="en-US" sz="2200" dirty="0"/>
              <a:t>个是识别正确的，因此其精确率约为</a:t>
            </a:r>
            <a:r>
              <a:rPr lang="en-US" altLang="zh-CN" sz="2200" dirty="0"/>
              <a:t>88%</a:t>
            </a:r>
            <a:r>
              <a:rPr lang="zh-CN" altLang="en-US" sz="2200" dirty="0"/>
              <a:t>。</a:t>
            </a:r>
            <a:endParaRPr lang="en-US" altLang="zh-CN" sz="2200" dirty="0"/>
          </a:p>
          <a:p>
            <a:pPr marL="0" indent="0">
              <a:lnSpc>
                <a:spcPct val="120000"/>
              </a:lnSpc>
              <a:buNone/>
            </a:pPr>
            <a:r>
              <a:rPr lang="zh-CN" altLang="en-US" sz="2200" dirty="0"/>
              <a:t>召回率（</a:t>
            </a:r>
            <a:r>
              <a:rPr lang="en-US" altLang="zh-CN" sz="2200" dirty="0"/>
              <a:t>recall</a:t>
            </a:r>
            <a:r>
              <a:rPr lang="zh-CN" altLang="en-US" sz="2200" dirty="0"/>
              <a:t>）表示在识别结果为 类的样本中，有多少识别正确的比例。拿类别</a:t>
            </a:r>
            <a:r>
              <a:rPr lang="en-US" altLang="zh-CN" sz="2200" dirty="0"/>
              <a:t>-1</a:t>
            </a:r>
            <a:r>
              <a:rPr lang="zh-CN" altLang="en-US" sz="2200" dirty="0"/>
              <a:t>举例，它验证出的结果中有</a:t>
            </a:r>
            <a:r>
              <a:rPr lang="en-US" altLang="zh-CN" sz="2200" dirty="0"/>
              <a:t>70</a:t>
            </a:r>
            <a:r>
              <a:rPr lang="zh-CN" altLang="en-US" sz="2200" dirty="0"/>
              <a:t>（</a:t>
            </a:r>
            <a:r>
              <a:rPr lang="en-US" altLang="zh-CN" sz="2200" dirty="0"/>
              <a:t>64+6</a:t>
            </a:r>
            <a:r>
              <a:rPr lang="zh-CN" altLang="en-US" sz="2200" dirty="0"/>
              <a:t>）个识别为</a:t>
            </a:r>
            <a:r>
              <a:rPr lang="en-US" altLang="zh-CN" sz="2200" dirty="0"/>
              <a:t>-1</a:t>
            </a:r>
            <a:r>
              <a:rPr lang="zh-CN" altLang="en-US" sz="2200" dirty="0"/>
              <a:t>类的样本，其中有</a:t>
            </a:r>
            <a:r>
              <a:rPr lang="en-US" altLang="zh-CN" sz="2200" dirty="0"/>
              <a:t>64</a:t>
            </a:r>
            <a:r>
              <a:rPr lang="zh-CN" altLang="en-US" sz="2200" dirty="0"/>
              <a:t>个是识别正确的，因此其召回率为</a:t>
            </a:r>
            <a:r>
              <a:rPr lang="en-US" altLang="zh-CN" sz="2200" dirty="0"/>
              <a:t>91%</a:t>
            </a:r>
            <a:r>
              <a:rPr lang="zh-CN" altLang="en-US" sz="2200" dirty="0"/>
              <a:t>。</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zh-CN" dirty="0"/>
              <a:t>精确率与召回率</a:t>
            </a:r>
            <a:endParaRPr lang="zh-CN" altLang="en-US" b="0" dirty="0"/>
          </a:p>
        </p:txBody>
      </p:sp>
      <p:sp>
        <p:nvSpPr>
          <p:cNvPr id="18" name="Rectangle 13"/>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74608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0" indent="0">
                  <a:buNone/>
                </a:pPr>
                <a:r>
                  <a:rPr lang="zh-CN" altLang="en-US" sz="2200" dirty="0"/>
                  <a:t>指标</a:t>
                </a:r>
                <a:r>
                  <a:rPr lang="en-US" altLang="zh-CN" sz="2200" dirty="0"/>
                  <a:t>F1</a:t>
                </a:r>
                <a:r>
                  <a:rPr lang="zh-CN" altLang="en-US" sz="2200" dirty="0"/>
                  <a:t>分数（</a:t>
                </a:r>
                <a:r>
                  <a:rPr lang="en-US" altLang="zh-CN" sz="2200" dirty="0"/>
                  <a:t>f1-score</a:t>
                </a:r>
                <a:r>
                  <a:rPr lang="zh-CN" altLang="en-US" sz="2200" dirty="0"/>
                  <a:t>）是对分类性能的一个综合考量，它是根据精确率和召回率计算的，具体计算方法如下：</a:t>
                </a:r>
                <a:endParaRPr lang="en-US" altLang="zh-CN" sz="2200" dirty="0"/>
              </a:p>
              <a:p>
                <a:pPr marL="0" indent="0">
                  <a:buNone/>
                </a:pPr>
                <a14:m>
                  <m:oMathPara xmlns:m="http://schemas.openxmlformats.org/officeDocument/2006/math">
                    <m:oMathParaPr>
                      <m:jc m:val="centerGroup"/>
                    </m:oMathParaPr>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𝑓</m:t>
                          </m:r>
                        </m:e>
                        <m:sub>
                          <m:r>
                            <a:rPr lang="zh-CN" altLang="en-US" sz="2200">
                              <a:latin typeface="Cambria Math" panose="02040503050406030204" pitchFamily="18" charset="0"/>
                            </a:rPr>
                            <m:t>1</m:t>
                          </m:r>
                        </m:sub>
                      </m:sSub>
                      <m:r>
                        <a:rPr lang="zh-CN" altLang="en-US" sz="2200">
                          <a:latin typeface="Cambria Math" panose="02040503050406030204" pitchFamily="18" charset="0"/>
                        </a:rPr>
                        <m:t>−</m:t>
                      </m:r>
                      <m:r>
                        <a:rPr lang="zh-CN" altLang="en-US" sz="2200" i="1">
                          <a:latin typeface="Cambria Math" panose="02040503050406030204" pitchFamily="18" charset="0"/>
                        </a:rPr>
                        <m:t>𝑠𝑐𝑜𝑟𝑒</m:t>
                      </m:r>
                      <m:r>
                        <a:rPr lang="zh-CN" altLang="en-US" sz="2200">
                          <a:latin typeface="Cambria Math" panose="02040503050406030204" pitchFamily="18" charset="0"/>
                        </a:rPr>
                        <m:t>=2×</m:t>
                      </m:r>
                      <m:f>
                        <m:fPr>
                          <m:ctrlPr>
                            <a:rPr lang="zh-CN" altLang="en-US" sz="2200" i="1">
                              <a:latin typeface="Cambria Math" panose="02040503050406030204" pitchFamily="18" charset="0"/>
                            </a:rPr>
                          </m:ctrlPr>
                        </m:fPr>
                        <m:num>
                          <m:r>
                            <a:rPr lang="zh-CN" altLang="en-US" sz="2200" i="1">
                              <a:latin typeface="Cambria Math" panose="02040503050406030204" pitchFamily="18" charset="0"/>
                            </a:rPr>
                            <m:t>𝑝𝑟𝑒𝑐𝑖𝑠𝑖𝑜𝑛</m:t>
                          </m:r>
                          <m:r>
                            <a:rPr lang="zh-CN" altLang="en-US" sz="2200">
                              <a:latin typeface="Cambria Math" panose="02040503050406030204" pitchFamily="18" charset="0"/>
                            </a:rPr>
                            <m:t>⋅</m:t>
                          </m:r>
                          <m:r>
                            <a:rPr lang="zh-CN" altLang="en-US" sz="2200" i="1">
                              <a:latin typeface="Cambria Math" panose="02040503050406030204" pitchFamily="18" charset="0"/>
                            </a:rPr>
                            <m:t>𝑟𝑒𝑐𝑎𝑙𝑙</m:t>
                          </m:r>
                        </m:num>
                        <m:den>
                          <m:r>
                            <a:rPr lang="zh-CN" altLang="en-US" sz="2200" i="1">
                              <a:latin typeface="Cambria Math" panose="02040503050406030204" pitchFamily="18" charset="0"/>
                            </a:rPr>
                            <m:t>𝑝𝑟𝑒𝑐𝑖𝑠𝑖𝑜𝑛</m:t>
                          </m:r>
                          <m:r>
                            <a:rPr lang="zh-CN" altLang="en-US" sz="2200">
                              <a:latin typeface="Cambria Math" panose="02040503050406030204" pitchFamily="18" charset="0"/>
                            </a:rPr>
                            <m:t>+</m:t>
                          </m:r>
                          <m:r>
                            <a:rPr lang="zh-CN" altLang="en-US" sz="2200" i="1">
                              <a:latin typeface="Cambria Math" panose="02040503050406030204" pitchFamily="18" charset="0"/>
                            </a:rPr>
                            <m:t>𝑟𝑒𝑐𝑎𝑙𝑙</m:t>
                          </m:r>
                        </m:den>
                      </m:f>
                    </m:oMath>
                  </m:oMathPara>
                </a14:m>
                <a:endParaRPr lang="en-US" altLang="zh-CN" sz="2200" dirty="0"/>
              </a:p>
              <a:p>
                <a:pPr marL="0" indent="0">
                  <a:buNone/>
                </a:pPr>
                <a:r>
                  <a:rPr lang="zh-CN" altLang="zh-CN" sz="2200" dirty="0"/>
                  <a:t>很明显的，</a:t>
                </a:r>
                <a:r>
                  <a:rPr lang="en-US" altLang="zh-CN" sz="2200" dirty="0"/>
                  <a:t>f1-score</a:t>
                </a:r>
                <a:r>
                  <a:rPr lang="zh-CN" altLang="zh-CN" sz="2200" dirty="0"/>
                  <a:t>会小于等于</a:t>
                </a:r>
                <a:r>
                  <a:rPr lang="en-US" altLang="zh-CN" sz="2200" dirty="0"/>
                  <a:t>1</a:t>
                </a:r>
                <a:r>
                  <a:rPr lang="zh-CN" altLang="zh-CN" sz="2200" dirty="0"/>
                  <a:t>。至于最后的</a:t>
                </a:r>
                <a:r>
                  <a:rPr lang="en-US" altLang="zh-CN" sz="2200" dirty="0"/>
                  <a:t>support</a:t>
                </a:r>
                <a:r>
                  <a:rPr lang="zh-CN" altLang="zh-CN" sz="2200" dirty="0"/>
                  <a:t>指标，它表示该类别在测试集中的数量。如果一个问题可以用多种分类器解决，在实际应用中一般会选择</a:t>
                </a:r>
                <a:r>
                  <a:rPr lang="en-US" altLang="zh-CN" sz="2200" dirty="0"/>
                  <a:t>F1</a:t>
                </a:r>
                <a:r>
                  <a:rPr lang="zh-CN" altLang="zh-CN" sz="2200" dirty="0"/>
                  <a:t>分数最大的那个分类器。</a:t>
                </a:r>
                <a:endParaRPr lang="zh-CN" altLang="en-US" sz="2200" dirty="0"/>
              </a:p>
              <a:p>
                <a:pPr marL="0" indent="0">
                  <a:buNone/>
                </a:pPr>
                <a:endParaRPr lang="zh-CN" altLang="en-US"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1059" r="-977"/>
                </a:stretch>
              </a:blipFill>
            </p:spPr>
            <p:txBody>
              <a:bodyPr/>
              <a:lstStyle/>
              <a:p>
                <a:r>
                  <a:rPr lang="zh-CN" altLang="en-US">
                    <a:noFill/>
                  </a:rPr>
                  <a:t> </a:t>
                </a:r>
              </a:p>
            </p:txBody>
          </p:sp>
        </mc:Fallback>
      </mc:AlternateContent>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F1</a:t>
            </a:r>
            <a:r>
              <a:rPr lang="zh-CN" altLang="en-US" b="0" dirty="0"/>
              <a:t>分数</a:t>
            </a:r>
          </a:p>
        </p:txBody>
      </p:sp>
    </p:spTree>
    <p:extLst>
      <p:ext uri="{BB962C8B-B14F-4D97-AF65-F5344CB8AC3E}">
        <p14:creationId xmlns:p14="http://schemas.microsoft.com/office/powerpoint/2010/main" val="12197937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内容占位符 5"/>
          <p:cNvSpPr>
            <a:spLocks noGrp="1"/>
          </p:cNvSpPr>
          <p:nvPr>
            <p:ph idx="1"/>
          </p:nvPr>
        </p:nvSpPr>
        <p:spPr>
          <a:xfrm>
            <a:off x="827584" y="1371408"/>
            <a:ext cx="7488832" cy="4713387"/>
          </a:xfrm>
        </p:spPr>
        <p:txBody>
          <a:bodyPr>
            <a:noAutofit/>
          </a:bodyPr>
          <a:lstStyle/>
          <a:p>
            <a:pPr marL="0" indent="0">
              <a:lnSpc>
                <a:spcPct val="100000"/>
              </a:lnSpc>
              <a:spcBef>
                <a:spcPts val="0"/>
              </a:spcBef>
              <a:buNone/>
            </a:pPr>
            <a:r>
              <a:rPr lang="zh-CN" altLang="zh-CN" sz="2200" dirty="0"/>
              <a:t>最小二乘分类器实现简单，并且具有较快的分类速度，但它也存在一些问题。</a:t>
            </a:r>
            <a:endParaRPr lang="en-US" altLang="zh-CN" sz="2200" dirty="0"/>
          </a:p>
          <a:p>
            <a:pPr marL="342900" indent="-342900">
              <a:lnSpc>
                <a:spcPct val="100000"/>
              </a:lnSpc>
              <a:spcBef>
                <a:spcPts val="0"/>
              </a:spcBef>
              <a:buFont typeface="Arial" panose="020B0604020202020204" pitchFamily="34" charset="0"/>
              <a:buChar char="•"/>
            </a:pPr>
            <a:r>
              <a:rPr lang="zh-CN" altLang="zh-CN" sz="2200" dirty="0"/>
              <a:t>首先就是它的识别率不够高，当然这其中很大一部分原因是此例中训练数据有限。</a:t>
            </a:r>
            <a:endParaRPr lang="en-US" altLang="zh-CN" sz="2200" dirty="0"/>
          </a:p>
          <a:p>
            <a:pPr marL="342900" indent="-342900">
              <a:lnSpc>
                <a:spcPct val="100000"/>
              </a:lnSpc>
              <a:spcBef>
                <a:spcPts val="0"/>
              </a:spcBef>
              <a:buFont typeface="Arial" panose="020B0604020202020204" pitchFamily="34" charset="0"/>
              <a:buChar char="•"/>
            </a:pPr>
            <a:r>
              <a:rPr lang="zh-CN" altLang="zh-CN" sz="2200" dirty="0"/>
              <a:t>另外一个就是最小二乘分类器作为一个线性分类器，有一些难以克服的缺点。比如说最小二乘分类器无法对线性不可分的数据进行分类。</a:t>
            </a:r>
            <a:endParaRPr lang="en-US" altLang="zh-CN" sz="2200" dirty="0"/>
          </a:p>
          <a:p>
            <a:pPr marL="0" indent="0">
              <a:lnSpc>
                <a:spcPct val="100000"/>
              </a:lnSpc>
              <a:spcBef>
                <a:spcPts val="0"/>
              </a:spcBef>
              <a:buNone/>
            </a:pPr>
            <a:r>
              <a:rPr lang="zh-CN" altLang="zh-CN" sz="2200" dirty="0"/>
              <a:t>此时，我们可以尝试用支持向量机来做分类，它的主要思想是先将数据映射到可线性分割的高维空间中，然后在高维空间中构建超平面进行分类。</a:t>
            </a:r>
          </a:p>
          <a:p>
            <a:pPr marL="0" indent="0">
              <a:lnSpc>
                <a:spcPct val="100000"/>
              </a:lnSpc>
              <a:spcBef>
                <a:spcPts val="0"/>
              </a:spcBef>
              <a:buNone/>
            </a:pPr>
            <a:r>
              <a:rPr lang="zh-CN" altLang="zh-CN" sz="2200" dirty="0"/>
              <a:t>此外，最小二乘分类器对抗异常值的能力较差，如果样本中有一些异常值，构建出来的分类器误差很大。这其中的主要原因是最小二乘分类器对每一个样本点一视同仁，认为其都具有相同的权重。</a:t>
            </a:r>
            <a:endParaRPr lang="zh-CN" altLang="en-US"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最小二乘分类器总结</a:t>
            </a:r>
          </a:p>
        </p:txBody>
      </p:sp>
    </p:spTree>
    <p:extLst>
      <p:ext uri="{BB962C8B-B14F-4D97-AF65-F5344CB8AC3E}">
        <p14:creationId xmlns:p14="http://schemas.microsoft.com/office/powerpoint/2010/main" val="3324068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 </a:t>
            </a:r>
            <a:r>
              <a:rPr lang="en-US" altLang="zh-CN" dirty="0"/>
              <a:t>Logistic</a:t>
            </a:r>
            <a:r>
              <a:rPr lang="zh-CN" altLang="en-US" dirty="0"/>
              <a:t>分类器</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marL="144000" indent="0">
                  <a:lnSpc>
                    <a:spcPct val="100000"/>
                  </a:lnSpc>
                  <a:spcBef>
                    <a:spcPts val="0"/>
                  </a:spcBef>
                  <a:buNone/>
                </a:pPr>
                <a:r>
                  <a:rPr lang="en-US" altLang="zh-CN" sz="2200" dirty="0"/>
                  <a:t>Logistic</a:t>
                </a:r>
                <a:r>
                  <a:rPr lang="zh-CN" altLang="zh-CN" sz="2200" dirty="0"/>
                  <a:t>分类器以事件发生概率的含义为基础，定义一个类似概率的函数，利用这个函数来判断事件类别。对于训练集中的样本，我们希望能得到一个函数，它的值介于</a:t>
                </a:r>
                <a:r>
                  <a:rPr lang="en-US" altLang="zh-CN" sz="2200" dirty="0"/>
                  <a:t>0</a:t>
                </a:r>
                <a:r>
                  <a:rPr lang="zh-CN" altLang="zh-CN" sz="2200" dirty="0"/>
                  <a:t>与</a:t>
                </a:r>
                <a:r>
                  <a:rPr lang="en-US" altLang="zh-CN" sz="2200" dirty="0"/>
                  <a:t>1</a:t>
                </a:r>
                <a:r>
                  <a:rPr lang="zh-CN" altLang="zh-CN" sz="2200" dirty="0"/>
                  <a:t>之间，类似于概率的意义，使得训练集分类正确的概率能最大化。</a:t>
                </a:r>
              </a:p>
              <a:p>
                <a:pPr marL="144000" indent="0">
                  <a:lnSpc>
                    <a:spcPct val="100000"/>
                  </a:lnSpc>
                  <a:spcBef>
                    <a:spcPts val="0"/>
                  </a:spcBef>
                  <a:buNone/>
                </a:pPr>
                <a:r>
                  <a:rPr lang="zh-CN" altLang="en-US" sz="2200" dirty="0"/>
                  <a:t>上述模型的构建主要分为两步：（</a:t>
                </a:r>
                <a:r>
                  <a:rPr lang="en-US" altLang="zh-CN" sz="2200" dirty="0"/>
                  <a:t>1</a:t>
                </a:r>
                <a:r>
                  <a:rPr lang="zh-CN" altLang="en-US" sz="2200" dirty="0"/>
                  <a:t>）通过引入参数</a:t>
                </a:r>
                <a14:m>
                  <m:oMath xmlns:m="http://schemas.openxmlformats.org/officeDocument/2006/math">
                    <m:r>
                      <a:rPr lang="en-US" altLang="zh-CN" sz="2200" i="1">
                        <a:latin typeface="Cambria Math" panose="02040503050406030204" pitchFamily="18" charset="0"/>
                      </a:rPr>
                      <m:t>𝑤</m:t>
                    </m:r>
                    <m:r>
                      <a:rPr lang="en-US" altLang="zh-CN" sz="2200" i="1">
                        <a:latin typeface="Cambria Math" panose="02040503050406030204" pitchFamily="18" charset="0"/>
                      </a:rPr>
                      <m:t>,</m:t>
                    </m:r>
                    <m:r>
                      <a:rPr lang="en-US" altLang="zh-CN" sz="2200" i="1">
                        <a:latin typeface="Cambria Math" panose="02040503050406030204" pitchFamily="18" charset="0"/>
                      </a:rPr>
                      <m:t>𝑏</m:t>
                    </m:r>
                  </m:oMath>
                </a14:m>
                <a:r>
                  <a:rPr lang="zh-CN" altLang="en-US" sz="2200" dirty="0"/>
                  <a:t>对输入</a:t>
                </a:r>
                <a14:m>
                  <m:oMath xmlns:m="http://schemas.openxmlformats.org/officeDocument/2006/math">
                    <m:r>
                      <a:rPr lang="en-US" altLang="zh-CN" sz="2200" i="1">
                        <a:latin typeface="Cambria Math" panose="02040503050406030204" pitchFamily="18" charset="0"/>
                      </a:rPr>
                      <m:t>𝑥</m:t>
                    </m:r>
                  </m:oMath>
                </a14:m>
                <a:r>
                  <a:rPr lang="zh-CN" altLang="en-US" sz="2200" dirty="0"/>
                  <a:t>的特征属性进行加权，得到</a:t>
                </a:r>
                <a14:m>
                  <m:oMath xmlns:m="http://schemas.openxmlformats.org/officeDocument/2006/math">
                    <m:r>
                      <a:rPr lang="en-US" altLang="zh-CN" sz="2200" i="1">
                        <a:latin typeface="Cambria Math" panose="02040503050406030204" pitchFamily="18" charset="0"/>
                      </a:rPr>
                      <m:t>𝑧</m:t>
                    </m:r>
                    <m:r>
                      <a:rPr lang="en-US" altLang="zh-CN" sz="2200" i="1">
                        <a:latin typeface="Cambria Math" panose="02040503050406030204" pitchFamily="18" charset="0"/>
                      </a:rPr>
                      <m:t>=</m:t>
                    </m:r>
                    <m:r>
                      <a:rPr lang="en-US" altLang="zh-CN" sz="2200" b="1">
                        <a:latin typeface="Cambria Math" panose="02040503050406030204" pitchFamily="18" charset="0"/>
                      </a:rPr>
                      <m:t>𝐰𝐱</m:t>
                    </m:r>
                    <m:r>
                      <a:rPr lang="en-US" altLang="zh-CN" sz="2200" i="1">
                        <a:latin typeface="Cambria Math" panose="02040503050406030204" pitchFamily="18" charset="0"/>
                      </a:rPr>
                      <m:t>+</m:t>
                    </m:r>
                    <m:r>
                      <a:rPr lang="en-US" altLang="zh-CN" sz="2200" i="1">
                        <a:latin typeface="Cambria Math" panose="02040503050406030204" pitchFamily="18" charset="0"/>
                      </a:rPr>
                      <m:t>𝑏</m:t>
                    </m:r>
                  </m:oMath>
                </a14:m>
                <a:r>
                  <a:rPr lang="zh-CN" altLang="en-US" sz="2200" dirty="0"/>
                  <a:t>，其中</a:t>
                </a:r>
                <a14:m>
                  <m:oMath xmlns:m="http://schemas.openxmlformats.org/officeDocument/2006/math">
                    <m:r>
                      <a:rPr lang="en-US" altLang="zh-CN" sz="2200" i="1">
                        <a:latin typeface="Cambria Math" panose="02040503050406030204" pitchFamily="18" charset="0"/>
                      </a:rPr>
                      <m:t>𝑧</m:t>
                    </m:r>
                    <m:r>
                      <a:rPr lang="en-US" altLang="zh-CN" sz="2200" i="1">
                        <a:latin typeface="Cambria Math" panose="02040503050406030204" pitchFamily="18" charset="0"/>
                        <a:ea typeface="Cambria Math" panose="02040503050406030204" pitchFamily="18" charset="0"/>
                      </a:rPr>
                      <m:t>∈(−∞,∞)</m:t>
                    </m:r>
                  </m:oMath>
                </a14:m>
                <a:r>
                  <a:rPr lang="zh-CN" altLang="en-US" sz="2200" dirty="0"/>
                  <a:t>是一个实数；（</a:t>
                </a:r>
                <a:r>
                  <a:rPr lang="en-US" altLang="zh-CN" sz="2200" dirty="0"/>
                  <a:t>2</a:t>
                </a:r>
                <a:r>
                  <a:rPr lang="zh-CN" altLang="en-US" sz="2200" dirty="0"/>
                  <a:t>）引入</a:t>
                </a:r>
                <a:r>
                  <a:rPr lang="en-US" altLang="zh-CN" sz="2200" dirty="0"/>
                  <a:t>sigmoid</a:t>
                </a:r>
                <a:r>
                  <a:rPr lang="zh-CN" altLang="en-US" sz="2200" dirty="0"/>
                  <a:t>函数将</a:t>
                </a:r>
                <a14:m>
                  <m:oMath xmlns:m="http://schemas.openxmlformats.org/officeDocument/2006/math">
                    <m:r>
                      <a:rPr lang="en-US" altLang="zh-CN" sz="2200" i="1">
                        <a:latin typeface="Cambria Math" panose="02040503050406030204" pitchFamily="18" charset="0"/>
                      </a:rPr>
                      <m:t>𝑧</m:t>
                    </m:r>
                  </m:oMath>
                </a14:m>
                <a:r>
                  <a:rPr lang="zh-CN" altLang="en-US" sz="2200" dirty="0"/>
                  <a:t>映射到区间</a:t>
                </a:r>
                <a:r>
                  <a:rPr lang="en-US" altLang="zh-CN" sz="2200" dirty="0"/>
                  <a:t>0</a:t>
                </a:r>
                <a:r>
                  <a:rPr lang="zh-CN" altLang="en-US" sz="2200" dirty="0"/>
                  <a:t>到</a:t>
                </a:r>
                <a:r>
                  <a:rPr lang="en-US" altLang="zh-CN" sz="2200" dirty="0"/>
                  <a:t>1</a:t>
                </a:r>
                <a:r>
                  <a:rPr lang="zh-CN" altLang="en-US" sz="2200" dirty="0"/>
                  <a:t>中，并把这个值作为样本属于类</a:t>
                </a:r>
                <a14:m>
                  <m:oMath xmlns:m="http://schemas.openxmlformats.org/officeDocument/2006/math">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𝐶</m:t>
                        </m:r>
                      </m:e>
                      <m:sub>
                        <m:r>
                          <a:rPr lang="en-US" altLang="zh-CN" sz="2200" i="1" dirty="0">
                            <a:latin typeface="Cambria Math" panose="02040503050406030204" pitchFamily="18" charset="0"/>
                          </a:rPr>
                          <m:t>1</m:t>
                        </m:r>
                      </m:sub>
                    </m:sSub>
                    <m:r>
                      <a:rPr lang="zh-CN" altLang="en-US" sz="2200" i="1" dirty="0">
                        <a:latin typeface="Cambria Math" panose="02040503050406030204" pitchFamily="18" charset="0"/>
                      </a:rPr>
                      <m:t> </m:t>
                    </m:r>
                  </m:oMath>
                </a14:m>
                <a:r>
                  <a:rPr lang="zh-CN" altLang="en-US" sz="2200" dirty="0"/>
                  <a:t>的概率</a:t>
                </a:r>
                <a14:m>
                  <m:oMath xmlns:m="http://schemas.openxmlformats.org/officeDocument/2006/math">
                    <m:r>
                      <a:rPr lang="en-US" altLang="zh-CN" sz="2200" i="1">
                        <a:latin typeface="Cambria Math" panose="02040503050406030204" pitchFamily="18" charset="0"/>
                      </a:rPr>
                      <m:t>𝑝</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m:t>
                    </m:r>
                  </m:oMath>
                </a14:m>
                <a:r>
                  <a:rPr lang="zh-CN" altLang="en-US" sz="2200" dirty="0"/>
                  <a:t>，即</a:t>
                </a:r>
                <a:endParaRPr lang="en-US" altLang="zh-CN" sz="2200" dirty="0"/>
              </a:p>
              <a:p>
                <a:pPr marL="14400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2200" b="1" i="1">
                          <a:latin typeface="Cambria Math" panose="02040503050406030204" pitchFamily="18" charset="0"/>
                        </a:rPr>
                        <m:t>𝒑</m:t>
                      </m:r>
                      <m:d>
                        <m:dPr>
                          <m:ctrlPr>
                            <a:rPr lang="zh-CN" altLang="zh-CN" sz="2200" i="1">
                              <a:latin typeface="Cambria Math" panose="02040503050406030204" pitchFamily="18" charset="0"/>
                            </a:rPr>
                          </m:ctrlPr>
                        </m:dPr>
                        <m:e>
                          <m:r>
                            <a:rPr lang="en-US" altLang="zh-CN" sz="2200" b="1" i="1">
                              <a:latin typeface="Cambria Math" panose="02040503050406030204" pitchFamily="18" charset="0"/>
                            </a:rPr>
                            <m:t>𝒙</m:t>
                          </m:r>
                        </m:e>
                      </m:d>
                      <m:r>
                        <a:rPr lang="en-US" altLang="zh-CN" sz="2200" b="1" i="1">
                          <a:latin typeface="Cambria Math" panose="02040503050406030204" pitchFamily="18" charset="0"/>
                        </a:rPr>
                        <m:t>=</m:t>
                      </m:r>
                      <m:r>
                        <a:rPr lang="en-US" altLang="zh-CN" sz="2200" b="1" i="1">
                          <a:latin typeface="Cambria Math" panose="02040503050406030204" pitchFamily="18" charset="0"/>
                        </a:rPr>
                        <m:t>𝒉</m:t>
                      </m:r>
                      <m:d>
                        <m:dPr>
                          <m:ctrlPr>
                            <a:rPr lang="zh-CN" altLang="zh-CN" sz="2200" i="1">
                              <a:latin typeface="Cambria Math" panose="02040503050406030204" pitchFamily="18" charset="0"/>
                            </a:rPr>
                          </m:ctrlPr>
                        </m:dPr>
                        <m:e>
                          <m:r>
                            <a:rPr lang="en-US" altLang="zh-CN" sz="2200" b="1" i="1">
                              <a:latin typeface="Cambria Math" panose="02040503050406030204" pitchFamily="18" charset="0"/>
                            </a:rPr>
                            <m:t>𝒛</m:t>
                          </m:r>
                        </m:e>
                      </m:d>
                      <m:r>
                        <a:rPr lang="en-US" altLang="zh-CN" sz="2200" b="1" i="1">
                          <a:latin typeface="Cambria Math" panose="02040503050406030204" pitchFamily="18" charset="0"/>
                        </a:rPr>
                        <m:t>=</m:t>
                      </m:r>
                      <m:f>
                        <m:fPr>
                          <m:ctrlPr>
                            <a:rPr lang="zh-CN" altLang="zh-CN" sz="2200" i="1">
                              <a:latin typeface="Cambria Math" panose="02040503050406030204" pitchFamily="18" charset="0"/>
                            </a:rPr>
                          </m:ctrlPr>
                        </m:fPr>
                        <m:num>
                          <m:r>
                            <a:rPr lang="en-US" altLang="zh-CN" sz="2200" b="1" i="1">
                              <a:latin typeface="Cambria Math" panose="02040503050406030204" pitchFamily="18" charset="0"/>
                            </a:rPr>
                            <m:t>𝟏</m:t>
                          </m:r>
                        </m:num>
                        <m:den>
                          <m:r>
                            <a:rPr lang="en-US" altLang="zh-CN" sz="2200" b="1" i="1">
                              <a:latin typeface="Cambria Math" panose="02040503050406030204" pitchFamily="18" charset="0"/>
                            </a:rPr>
                            <m:t>𝟏</m:t>
                          </m:r>
                          <m:r>
                            <a:rPr lang="en-US" altLang="zh-CN" sz="2200" b="1"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b="1" i="1">
                                  <a:latin typeface="Cambria Math" panose="02040503050406030204" pitchFamily="18" charset="0"/>
                                </a:rPr>
                                <m:t>𝒆</m:t>
                              </m:r>
                            </m:e>
                            <m:sup>
                              <m:r>
                                <a:rPr lang="en-US" altLang="zh-CN" sz="2200" b="1" i="1">
                                  <a:latin typeface="Cambria Math" panose="02040503050406030204" pitchFamily="18" charset="0"/>
                                </a:rPr>
                                <m:t>−</m:t>
                              </m:r>
                              <m:r>
                                <a:rPr lang="en-US" altLang="zh-CN" sz="2200" b="1" i="1">
                                  <a:latin typeface="Cambria Math" panose="02040503050406030204" pitchFamily="18" charset="0"/>
                                </a:rPr>
                                <m:t>𝒛</m:t>
                              </m:r>
                            </m:sup>
                          </m:sSup>
                        </m:den>
                      </m:f>
                      <m:r>
                        <a:rPr lang="en-US" altLang="zh-CN" sz="2200" b="1" i="1">
                          <a:latin typeface="Cambria Math" panose="02040503050406030204" pitchFamily="18" charset="0"/>
                        </a:rPr>
                        <m:t>=</m:t>
                      </m:r>
                      <m:f>
                        <m:fPr>
                          <m:ctrlPr>
                            <a:rPr lang="zh-CN" altLang="zh-CN" sz="2200" i="1">
                              <a:latin typeface="Cambria Math" panose="02040503050406030204" pitchFamily="18" charset="0"/>
                            </a:rPr>
                          </m:ctrlPr>
                        </m:fPr>
                        <m:num>
                          <m:r>
                            <a:rPr lang="en-US" altLang="zh-CN" sz="2200" b="1" i="1">
                              <a:latin typeface="Cambria Math" panose="02040503050406030204" pitchFamily="18" charset="0"/>
                            </a:rPr>
                            <m:t>𝟏</m:t>
                          </m:r>
                        </m:num>
                        <m:den>
                          <m:r>
                            <a:rPr lang="en-US" altLang="zh-CN" sz="2200" b="1" i="1">
                              <a:latin typeface="Cambria Math" panose="02040503050406030204" pitchFamily="18" charset="0"/>
                            </a:rPr>
                            <m:t>𝟏</m:t>
                          </m:r>
                          <m:r>
                            <a:rPr lang="en-US" altLang="zh-CN" sz="2200" b="1" i="1">
                              <a:latin typeface="Cambria Math" panose="02040503050406030204" pitchFamily="18" charset="0"/>
                            </a:rPr>
                            <m:t>+</m:t>
                          </m:r>
                          <m:sSup>
                            <m:sSupPr>
                              <m:ctrlPr>
                                <a:rPr lang="zh-CN" altLang="zh-CN" sz="2200" i="1">
                                  <a:latin typeface="Cambria Math" panose="02040503050406030204" pitchFamily="18" charset="0"/>
                                </a:rPr>
                              </m:ctrlPr>
                            </m:sSupPr>
                            <m:e>
                              <m:r>
                                <a:rPr lang="en-US" altLang="zh-CN" sz="2200" b="1" i="1">
                                  <a:latin typeface="Cambria Math" panose="02040503050406030204" pitchFamily="18" charset="0"/>
                                </a:rPr>
                                <m:t>𝒆</m:t>
                              </m:r>
                            </m:e>
                            <m:sup>
                              <m:r>
                                <a:rPr lang="en-US" altLang="zh-CN" sz="2200" b="1" i="1">
                                  <a:latin typeface="Cambria Math" panose="02040503050406030204" pitchFamily="18" charset="0"/>
                                </a:rPr>
                                <m:t>−</m:t>
                              </m:r>
                              <m:r>
                                <a:rPr lang="en-US" altLang="zh-CN" sz="2200" b="1" i="1">
                                  <a:latin typeface="Cambria Math" panose="02040503050406030204" pitchFamily="18" charset="0"/>
                                </a:rPr>
                                <m:t>𝒘𝒙</m:t>
                              </m:r>
                              <m:r>
                                <a:rPr lang="zh-CN" altLang="en-US" sz="2200" b="1" i="1">
                                  <a:latin typeface="Cambria Math" panose="02040503050406030204" pitchFamily="18" charset="0"/>
                                </a:rPr>
                                <m:t>−</m:t>
                              </m:r>
                              <m:r>
                                <a:rPr lang="en-US" altLang="zh-CN" sz="2200" b="1" i="1">
                                  <a:latin typeface="Cambria Math" panose="02040503050406030204" pitchFamily="18" charset="0"/>
                                </a:rPr>
                                <m:t>𝒃</m:t>
                              </m:r>
                            </m:sup>
                          </m:sSup>
                        </m:den>
                      </m:f>
                    </m:oMath>
                  </m:oMathPara>
                </a14:m>
                <a:endParaRPr lang="zh-CN" altLang="en-US" sz="2200" dirty="0"/>
              </a:p>
              <a:p>
                <a:pPr marL="144000" indent="0">
                  <a:lnSpc>
                    <a:spcPct val="100000"/>
                  </a:lnSpc>
                  <a:spcBef>
                    <a:spcPts val="0"/>
                  </a:spcBef>
                  <a:buNone/>
                </a:pPr>
                <a:endParaRPr lang="zh-CN" altLang="en-US"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t="-1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4840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Sigmoid</a:t>
            </a:r>
            <a:r>
              <a:rPr lang="zh-CN" altLang="en-US" dirty="0"/>
              <a:t>函数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dirty="0"/>
              <a:t>Dr. </a:t>
            </a:r>
            <a:r>
              <a:rPr lang="zh-CN" altLang="en-US" dirty="0"/>
              <a:t>沙行勉</a:t>
            </a:r>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a:bodyPr>
              <a:lstStyle/>
              <a:p>
                <a:pPr indent="0"/>
                <a:r>
                  <a:rPr lang="zh-CN" altLang="zh-CN" sz="2200" dirty="0"/>
                  <a:t>上式中函数</a:t>
                </a:r>
                <a14:m>
                  <m:oMath xmlns:m="http://schemas.openxmlformats.org/officeDocument/2006/math">
                    <m:r>
                      <a:rPr lang="zh-CN" altLang="en-US" sz="2200" i="1">
                        <a:latin typeface="Cambria Math" panose="02040503050406030204" pitchFamily="18" charset="0"/>
                      </a:rPr>
                      <m:t>h</m:t>
                    </m:r>
                    <m:d>
                      <m:dPr>
                        <m:ctrlPr>
                          <a:rPr lang="zh-CN" altLang="en-US" sz="2200" i="1">
                            <a:latin typeface="Cambria Math" panose="02040503050406030204" pitchFamily="18" charset="0"/>
                          </a:rPr>
                        </m:ctrlPr>
                      </m:dPr>
                      <m:e>
                        <m:r>
                          <a:rPr lang="zh-CN" altLang="en-US" sz="2200" i="1">
                            <a:latin typeface="Cambria Math" panose="02040503050406030204" pitchFamily="18" charset="0"/>
                          </a:rPr>
                          <m:t>𝑧</m:t>
                        </m:r>
                      </m:e>
                    </m:d>
                    <m:r>
                      <a:rPr lang="zh-CN" altLang="en-US" sz="2200">
                        <a:latin typeface="Cambria Math" panose="02040503050406030204" pitchFamily="18" charset="0"/>
                      </a:rPr>
                      <m:t>=</m:t>
                    </m:r>
                    <m:sSup>
                      <m:sSupPr>
                        <m:ctrlPr>
                          <a:rPr lang="zh-CN" altLang="en-US" sz="2200" i="1">
                            <a:latin typeface="Cambria Math" panose="02040503050406030204" pitchFamily="18" charset="0"/>
                          </a:rPr>
                        </m:ctrlPr>
                      </m:sSupPr>
                      <m:e>
                        <m:d>
                          <m:dPr>
                            <m:ctrlPr>
                              <a:rPr lang="zh-CN" altLang="en-US" sz="2200" i="1">
                                <a:latin typeface="Cambria Math" panose="02040503050406030204" pitchFamily="18" charset="0"/>
                              </a:rPr>
                            </m:ctrlPr>
                          </m:dPr>
                          <m:e>
                            <m:r>
                              <a:rPr lang="zh-CN" altLang="en-US" sz="2200">
                                <a:latin typeface="Cambria Math" panose="02040503050406030204" pitchFamily="18" charset="0"/>
                              </a:rPr>
                              <m:t>1+</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𝑒</m:t>
                                </m:r>
                              </m:e>
                              <m:sup>
                                <m:r>
                                  <a:rPr lang="zh-CN" altLang="en-US" sz="2200">
                                    <a:latin typeface="Cambria Math" panose="02040503050406030204" pitchFamily="18" charset="0"/>
                                  </a:rPr>
                                  <m:t>−</m:t>
                                </m:r>
                                <m:r>
                                  <a:rPr lang="zh-CN" altLang="en-US" sz="2200" i="1">
                                    <a:latin typeface="Cambria Math" panose="02040503050406030204" pitchFamily="18" charset="0"/>
                                  </a:rPr>
                                  <m:t>𝑧</m:t>
                                </m:r>
                              </m:sup>
                            </m:sSup>
                          </m:e>
                        </m:d>
                      </m:e>
                      <m:sup>
                        <m:r>
                          <a:rPr lang="zh-CN" altLang="en-US" sz="2200">
                            <a:latin typeface="Cambria Math" panose="02040503050406030204" pitchFamily="18" charset="0"/>
                          </a:rPr>
                          <m:t>−1</m:t>
                        </m:r>
                      </m:sup>
                    </m:sSup>
                  </m:oMath>
                </a14:m>
                <a:r>
                  <a:rPr lang="zh-CN" altLang="zh-CN" sz="2200" dirty="0"/>
                  <a:t>即为</a:t>
                </a:r>
                <a:r>
                  <a:rPr lang="en-US" altLang="zh-CN" sz="2200" dirty="0"/>
                  <a:t>sigmoid</a:t>
                </a:r>
                <a:r>
                  <a:rPr lang="zh-CN" altLang="zh-CN" sz="2200" dirty="0"/>
                  <a:t>函数（也叫</a:t>
                </a:r>
                <a:r>
                  <a:rPr lang="en-US" altLang="zh-CN" sz="2200" dirty="0"/>
                  <a:t>logistic</a:t>
                </a:r>
                <a:r>
                  <a:rPr lang="zh-CN" altLang="zh-CN" sz="2200" dirty="0"/>
                  <a:t>函数），它的函数图像如图</a:t>
                </a:r>
                <a:endParaRPr lang="zh-CN" altLang="en-US" sz="2200" dirty="0"/>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963" t="-129"/>
                </a:stretch>
              </a:blipFill>
            </p:spPr>
            <p:txBody>
              <a:bodyPr/>
              <a:lstStyle/>
              <a:p>
                <a:r>
                  <a:rPr lang="zh-CN" altLang="en-US">
                    <a:noFill/>
                  </a:rPr>
                  <a:t> </a:t>
                </a:r>
              </a:p>
            </p:txBody>
          </p:sp>
        </mc:Fallback>
      </mc:AlternateContent>
      <p:pic>
        <p:nvPicPr>
          <p:cNvPr id="11" name="图片 10" descr="E:\System\Desktop\123.png"/>
          <p:cNvPicPr/>
          <p:nvPr/>
        </p:nvPicPr>
        <p:blipFill rotWithShape="1">
          <a:blip r:embed="rId3">
            <a:extLst>
              <a:ext uri="{28A0092B-C50C-407E-A947-70E740481C1C}">
                <a14:useLocalDpi xmlns:a14="http://schemas.microsoft.com/office/drawing/2010/main" val="0"/>
              </a:ext>
            </a:extLst>
          </a:blip>
          <a:srcRect l="11994" t="10026" r="8564" b="3685"/>
          <a:stretch/>
        </p:blipFill>
        <p:spPr bwMode="auto">
          <a:xfrm>
            <a:off x="2771800" y="2262704"/>
            <a:ext cx="2449830" cy="2159635"/>
          </a:xfrm>
          <a:prstGeom prst="rect">
            <a:avLst/>
          </a:prstGeom>
          <a:noFill/>
          <a:ln>
            <a:noFill/>
          </a:ln>
          <a:extLst>
            <a:ext uri="{53640926-AAD7-44D8-BBD7-CCE9431645EC}">
              <a14:shadowObscured xmlns:a14="http://schemas.microsoft.com/office/drawing/2010/main"/>
            </a:ext>
          </a:extLst>
        </p:spPr>
      </p:pic>
      <p:sp>
        <p:nvSpPr>
          <p:cNvPr id="12" name="文本框 11"/>
          <p:cNvSpPr txBox="1"/>
          <p:nvPr/>
        </p:nvSpPr>
        <p:spPr>
          <a:xfrm>
            <a:off x="534380" y="4329032"/>
            <a:ext cx="8075240" cy="1557927"/>
          </a:xfrm>
          <a:prstGeom prst="rect">
            <a:avLst/>
          </a:prstGeom>
          <a:noFill/>
        </p:spPr>
        <p:txBody>
          <a:bodyPr wrap="square" rtlCol="0">
            <a:spAutoFit/>
          </a:bodyPr>
          <a:lstStyle/>
          <a:p>
            <a:pPr>
              <a:lnSpc>
                <a:spcPct val="150000"/>
              </a:lnSpc>
            </a:pPr>
            <a:r>
              <a:rPr lang="zh-CN" altLang="zh-CN" sz="2200" dirty="0"/>
              <a:t>之所以采用</a:t>
            </a:r>
            <a:r>
              <a:rPr lang="en-US" altLang="zh-CN" sz="2200" dirty="0"/>
              <a:t>sigmoid</a:t>
            </a:r>
            <a:r>
              <a:rPr lang="zh-CN" altLang="zh-CN" sz="2200" dirty="0"/>
              <a:t>函数，是因为该函数具有很多优良的性质。其中一个重要的性质就是它非常光滑（无限阶可导），且其一阶导数恰好为</a:t>
            </a:r>
          </a:p>
        </p:txBody>
      </p:sp>
      <mc:AlternateContent xmlns:mc="http://schemas.openxmlformats.org/markup-compatibility/2006" xmlns:a14="http://schemas.microsoft.com/office/drawing/2010/main">
        <mc:Choice Requires="a14">
          <p:sp>
            <p:nvSpPr>
              <p:cNvPr id="13" name="矩形 12"/>
              <p:cNvSpPr/>
              <p:nvPr/>
            </p:nvSpPr>
            <p:spPr>
              <a:xfrm>
                <a:off x="2631564" y="5436992"/>
                <a:ext cx="3880871" cy="6630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h</m:t>
                      </m:r>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𝑧</m:t>
                              </m:r>
                            </m:sup>
                          </m:sSup>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r>
                                        <a:rPr lang="zh-CN" altLang="en-US" i="1">
                                          <a:latin typeface="Cambria Math" panose="02040503050406030204" pitchFamily="18" charset="0"/>
                                        </a:rPr>
                                        <m:t>𝑧</m:t>
                                      </m:r>
                                    </m:sup>
                                  </m:sSup>
                                </m:e>
                              </m:d>
                            </m:e>
                            <m:sup>
                              <m:r>
                                <a:rPr lang="zh-CN" altLang="en-US" i="0">
                                  <a:latin typeface="Cambria Math" panose="02040503050406030204" pitchFamily="18" charset="0"/>
                                </a:rPr>
                                <m:t>2</m:t>
                              </m:r>
                            </m:sup>
                          </m:sSup>
                        </m:den>
                      </m:f>
                      <m:r>
                        <a:rPr lang="zh-CN" altLang="en-US" i="0">
                          <a:latin typeface="Cambria Math" panose="02040503050406030204" pitchFamily="18" charset="0"/>
                        </a:rPr>
                        <m:t>=</m:t>
                      </m:r>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h</m:t>
                          </m:r>
                          <m:d>
                            <m:dPr>
                              <m:ctrlPr>
                                <a:rPr lang="zh-CN" altLang="en-US" i="1">
                                  <a:latin typeface="Cambria Math" panose="02040503050406030204" pitchFamily="18" charset="0"/>
                                </a:rPr>
                              </m:ctrlPr>
                            </m:dPr>
                            <m:e>
                              <m:r>
                                <a:rPr lang="zh-CN" altLang="en-US" i="1">
                                  <a:latin typeface="Cambria Math" panose="02040503050406030204" pitchFamily="18" charset="0"/>
                                </a:rPr>
                                <m:t>𝑧</m:t>
                              </m:r>
                            </m:e>
                          </m:d>
                        </m:e>
                      </m:d>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2631564" y="5436992"/>
                <a:ext cx="3880871" cy="66306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3315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目标函数</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lvl="0" indent="0">
                  <a:lnSpc>
                    <a:spcPct val="100000"/>
                  </a:lnSpc>
                </a:pPr>
                <a:r>
                  <a:rPr lang="zh-CN" altLang="en-US" sz="2200" dirty="0"/>
                  <a:t>对于任意训练样本</a:t>
                </a:r>
                <a14:m>
                  <m:oMath xmlns:m="http://schemas.openxmlformats.org/officeDocument/2006/math">
                    <m:r>
                      <a:rPr lang="zh-CN" altLang="en-US" sz="2200" b="1">
                        <a:latin typeface="Cambria Math" panose="02040503050406030204" pitchFamily="18" charset="0"/>
                      </a:rPr>
                      <m:t>𝐱</m:t>
                    </m:r>
                  </m:oMath>
                </a14:m>
                <a:r>
                  <a:rPr lang="zh-CN" altLang="en-US" sz="2200" dirty="0"/>
                  <a:t>，其分类正确的概率可以表示为</a:t>
                </a:r>
                <a14:m>
                  <m:oMath xmlns:m="http://schemas.openxmlformats.org/officeDocument/2006/math">
                    <m:r>
                      <a:rPr lang="zh-CN" altLang="en-US" sz="2200" i="1">
                        <a:latin typeface="Cambria Math" panose="02040503050406030204" pitchFamily="18" charset="0"/>
                      </a:rPr>
                      <m:t>𝑝</m:t>
                    </m:r>
                    <m:sSup>
                      <m:sSupPr>
                        <m:ctrlPr>
                          <a:rPr lang="zh-CN" altLang="en-US" sz="2200" i="1">
                            <a:latin typeface="Cambria Math" panose="02040503050406030204" pitchFamily="18" charset="0"/>
                          </a:rPr>
                        </m:ctrlPr>
                      </m:sSupPr>
                      <m:e>
                        <m:d>
                          <m:dPr>
                            <m:ctrlPr>
                              <a:rPr lang="zh-CN" altLang="en-US" sz="2200" i="1">
                                <a:latin typeface="Cambria Math" panose="02040503050406030204" pitchFamily="18" charset="0"/>
                              </a:rPr>
                            </m:ctrlPr>
                          </m:dPr>
                          <m:e>
                            <m:r>
                              <a:rPr lang="zh-CN" altLang="en-US" sz="2200" b="1">
                                <a:latin typeface="Cambria Math" panose="02040503050406030204" pitchFamily="18" charset="0"/>
                              </a:rPr>
                              <m:t>𝐱</m:t>
                            </m:r>
                          </m:e>
                        </m:d>
                      </m:e>
                      <m:sup>
                        <m:r>
                          <a:rPr lang="zh-CN" altLang="en-US" sz="2200" i="1">
                            <a:latin typeface="Cambria Math" panose="02040503050406030204" pitchFamily="18" charset="0"/>
                          </a:rPr>
                          <m:t>𝑡</m:t>
                        </m:r>
                      </m:sup>
                    </m:sSup>
                    <m:sSup>
                      <m:sSupPr>
                        <m:ctrlPr>
                          <a:rPr lang="zh-CN" altLang="en-US" sz="2200" i="1">
                            <a:latin typeface="Cambria Math" panose="02040503050406030204" pitchFamily="18" charset="0"/>
                          </a:rPr>
                        </m:ctrlPr>
                      </m:sSupPr>
                      <m:e>
                        <m:d>
                          <m:dPr>
                            <m:ctrlPr>
                              <a:rPr lang="zh-CN" altLang="en-US" sz="2200" i="1">
                                <a:latin typeface="Cambria Math" panose="02040503050406030204" pitchFamily="18" charset="0"/>
                              </a:rPr>
                            </m:ctrlPr>
                          </m:dPr>
                          <m:e>
                            <m:r>
                              <a:rPr lang="zh-CN" altLang="en-US" sz="2200">
                                <a:latin typeface="Cambria Math" panose="02040503050406030204" pitchFamily="18" charset="0"/>
                              </a:rPr>
                              <m:t>1−</m:t>
                            </m:r>
                            <m:r>
                              <a:rPr lang="zh-CN" altLang="en-US" sz="2200" i="1">
                                <a:latin typeface="Cambria Math" panose="02040503050406030204" pitchFamily="18" charset="0"/>
                              </a:rPr>
                              <m:t>𝑝</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𝐱</m:t>
                                </m:r>
                              </m:e>
                            </m:d>
                          </m:e>
                        </m:d>
                      </m:e>
                      <m:sup>
                        <m:r>
                          <a:rPr lang="zh-CN" altLang="en-US" sz="2200">
                            <a:latin typeface="Cambria Math" panose="02040503050406030204" pitchFamily="18" charset="0"/>
                          </a:rPr>
                          <m:t>1−</m:t>
                        </m:r>
                        <m:r>
                          <a:rPr lang="zh-CN" altLang="en-US" sz="2200" i="1">
                            <a:latin typeface="Cambria Math" panose="02040503050406030204" pitchFamily="18" charset="0"/>
                          </a:rPr>
                          <m:t>𝑡</m:t>
                        </m:r>
                      </m:sup>
                    </m:sSup>
                  </m:oMath>
                </a14:m>
                <a:r>
                  <a:rPr lang="zh-CN" altLang="en-US" sz="2200" dirty="0"/>
                  <a:t>。多个样本分类正确的概率就是将所有样本分类正确的概率相乘，得到如下函数：</a:t>
                </a:r>
                <a:endParaRPr lang="en-US" altLang="zh-CN" sz="2200" dirty="0"/>
              </a:p>
              <a:p>
                <a:pPr lvl="0" indent="0">
                  <a:lnSpc>
                    <a:spcPct val="100000"/>
                  </a:lnSpc>
                </a:pPr>
                <a14:m>
                  <m:oMathPara xmlns:m="http://schemas.openxmlformats.org/officeDocument/2006/math">
                    <m:oMathParaPr>
                      <m:jc m:val="centerGroup"/>
                    </m:oMathParaPr>
                    <m:oMath xmlns:m="http://schemas.openxmlformats.org/officeDocument/2006/math">
                      <m:r>
                        <a:rPr lang="zh-CN" altLang="en-US" sz="2000" i="1">
                          <a:solidFill>
                            <a:prstClr val="black"/>
                          </a:solidFill>
                          <a:latin typeface="Cambria Math" panose="02040503050406030204" pitchFamily="18" charset="0"/>
                        </a:rPr>
                        <m:t>𝐿</m:t>
                      </m:r>
                      <m:d>
                        <m:dPr>
                          <m:ctrlPr>
                            <a:rPr lang="zh-CN" altLang="en-US" sz="2000" i="1">
                              <a:solidFill>
                                <a:prstClr val="black"/>
                              </a:solidFill>
                              <a:latin typeface="Cambria Math" panose="02040503050406030204" pitchFamily="18" charset="0"/>
                            </a:rPr>
                          </m:ctrlPr>
                        </m:dPr>
                        <m:e>
                          <m:r>
                            <a:rPr lang="zh-CN" altLang="en-US" sz="2000" b="1">
                              <a:solidFill>
                                <a:prstClr val="black"/>
                              </a:solidFill>
                              <a:latin typeface="Cambria Math" panose="02040503050406030204" pitchFamily="18" charset="0"/>
                            </a:rPr>
                            <m:t>𝐰</m:t>
                          </m:r>
                          <m:r>
                            <a:rPr lang="zh-CN" altLang="en-US" sz="2000">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𝑏</m:t>
                          </m:r>
                        </m:e>
                      </m:d>
                      <m:r>
                        <a:rPr lang="zh-CN" altLang="en-US" sz="2000">
                          <a:solidFill>
                            <a:prstClr val="black"/>
                          </a:solidFill>
                          <a:latin typeface="Cambria Math" panose="02040503050406030204" pitchFamily="18" charset="0"/>
                        </a:rPr>
                        <m:t>=</m:t>
                      </m:r>
                      <m:nary>
                        <m:naryPr>
                          <m:chr m:val="∏"/>
                          <m:limLoc m:val="undOvr"/>
                          <m:grow m:val="on"/>
                          <m:ctrlPr>
                            <a:rPr lang="zh-CN" altLang="en-US" sz="2000" i="1">
                              <a:solidFill>
                                <a:prstClr val="black"/>
                              </a:solidFill>
                              <a:latin typeface="Cambria Math" panose="02040503050406030204" pitchFamily="18" charset="0"/>
                            </a:rPr>
                          </m:ctrlPr>
                        </m:naryPr>
                        <m:sub>
                          <m:r>
                            <a:rPr lang="zh-CN" altLang="en-US" sz="2000" i="1">
                              <a:solidFill>
                                <a:prstClr val="black"/>
                              </a:solidFill>
                              <a:latin typeface="Cambria Math" panose="02040503050406030204" pitchFamily="18" charset="0"/>
                            </a:rPr>
                            <m:t>𝑖</m:t>
                          </m:r>
                          <m:r>
                            <a:rPr lang="zh-CN" altLang="en-US" sz="2000">
                              <a:solidFill>
                                <a:prstClr val="black"/>
                              </a:solidFill>
                              <a:latin typeface="Cambria Math" panose="02040503050406030204" pitchFamily="18" charset="0"/>
                            </a:rPr>
                            <m:t>=1</m:t>
                          </m:r>
                        </m:sub>
                        <m:sup>
                          <m:r>
                            <a:rPr lang="zh-CN" altLang="en-US" sz="2000" i="1">
                              <a:solidFill>
                                <a:prstClr val="black"/>
                              </a:solidFill>
                              <a:latin typeface="Cambria Math" panose="02040503050406030204" pitchFamily="18" charset="0"/>
                            </a:rPr>
                            <m:t>𝑁</m:t>
                          </m:r>
                        </m:sup>
                        <m:e>
                          <m:r>
                            <a:rPr lang="zh-CN" altLang="en-US" sz="2000" i="1">
                              <a:solidFill>
                                <a:prstClr val="black"/>
                              </a:solidFill>
                              <a:latin typeface="Cambria Math" panose="02040503050406030204" pitchFamily="18" charset="0"/>
                            </a:rPr>
                            <m:t>𝑝</m:t>
                          </m:r>
                          <m:sSup>
                            <m:sSupPr>
                              <m:ctrlPr>
                                <a:rPr lang="zh-CN" altLang="en-US" sz="2000" i="1">
                                  <a:solidFill>
                                    <a:prstClr val="black"/>
                                  </a:solidFill>
                                  <a:latin typeface="Cambria Math" panose="02040503050406030204" pitchFamily="18" charset="0"/>
                                </a:rPr>
                              </m:ctrlPr>
                            </m:sSupPr>
                            <m:e>
                              <m:d>
                                <m:dPr>
                                  <m:ctrlPr>
                                    <a:rPr lang="zh-CN" altLang="en-US" sz="2000" i="1">
                                      <a:solidFill>
                                        <a:prstClr val="black"/>
                                      </a:solidFill>
                                      <a:latin typeface="Cambria Math" panose="02040503050406030204" pitchFamily="18" charset="0"/>
                                    </a:rPr>
                                  </m:ctrlPr>
                                </m:dPr>
                                <m:e>
                                  <m:sSup>
                                    <m:sSupPr>
                                      <m:ctrlPr>
                                        <a:rPr lang="zh-CN" altLang="en-US" sz="2000" i="1">
                                          <a:solidFill>
                                            <a:prstClr val="black"/>
                                          </a:solidFill>
                                          <a:latin typeface="Cambria Math" panose="02040503050406030204" pitchFamily="18" charset="0"/>
                                        </a:rPr>
                                      </m:ctrlPr>
                                    </m:sSupPr>
                                    <m:e>
                                      <m:r>
                                        <a:rPr lang="zh-CN" altLang="en-US" sz="2000" b="1">
                                          <a:solidFill>
                                            <a:prstClr val="black"/>
                                          </a:solidFill>
                                          <a:latin typeface="Cambria Math" panose="02040503050406030204" pitchFamily="18" charset="0"/>
                                        </a:rPr>
                                        <m:t>𝐱</m:t>
                                      </m:r>
                                    </m:e>
                                    <m:sup>
                                      <m:r>
                                        <a:rPr lang="zh-CN" altLang="en-US" sz="2000" i="1">
                                          <a:solidFill>
                                            <a:prstClr val="black"/>
                                          </a:solidFill>
                                          <a:latin typeface="Cambria Math" panose="02040503050406030204" pitchFamily="18" charset="0"/>
                                        </a:rPr>
                                        <m:t>𝑖</m:t>
                                      </m:r>
                                    </m:sup>
                                  </m:sSup>
                                </m:e>
                              </m:d>
                            </m:e>
                            <m:sup>
                              <m:sSup>
                                <m:sSupPr>
                                  <m:ctrlPr>
                                    <a:rPr lang="zh-CN" altLang="en-US" sz="2000" i="1">
                                      <a:solidFill>
                                        <a:prstClr val="black"/>
                                      </a:solidFill>
                                      <a:latin typeface="Cambria Math" panose="02040503050406030204" pitchFamily="18" charset="0"/>
                                    </a:rPr>
                                  </m:ctrlPr>
                                </m:sSupPr>
                                <m:e>
                                  <m:r>
                                    <a:rPr lang="zh-CN" altLang="en-US" sz="2000" i="1">
                                      <a:solidFill>
                                        <a:prstClr val="black"/>
                                      </a:solidFill>
                                      <a:latin typeface="Cambria Math" panose="02040503050406030204" pitchFamily="18" charset="0"/>
                                    </a:rPr>
                                    <m:t>𝑡</m:t>
                                  </m:r>
                                </m:e>
                                <m:sup>
                                  <m:r>
                                    <a:rPr lang="zh-CN" altLang="en-US" sz="2000" i="1">
                                      <a:solidFill>
                                        <a:prstClr val="black"/>
                                      </a:solidFill>
                                      <a:latin typeface="Cambria Math" panose="02040503050406030204" pitchFamily="18" charset="0"/>
                                    </a:rPr>
                                    <m:t>𝑖</m:t>
                                  </m:r>
                                </m:sup>
                              </m:sSup>
                            </m:sup>
                          </m:sSup>
                          <m:sSup>
                            <m:sSupPr>
                              <m:ctrlPr>
                                <a:rPr lang="zh-CN" altLang="en-US" sz="2000" i="1">
                                  <a:solidFill>
                                    <a:prstClr val="black"/>
                                  </a:solidFill>
                                  <a:latin typeface="Cambria Math" panose="02040503050406030204" pitchFamily="18" charset="0"/>
                                </a:rPr>
                              </m:ctrlPr>
                            </m:sSupPr>
                            <m:e>
                              <m:d>
                                <m:dPr>
                                  <m:ctrlPr>
                                    <a:rPr lang="zh-CN" altLang="en-US" sz="2000" i="1">
                                      <a:solidFill>
                                        <a:prstClr val="black"/>
                                      </a:solidFill>
                                      <a:latin typeface="Cambria Math" panose="02040503050406030204" pitchFamily="18" charset="0"/>
                                    </a:rPr>
                                  </m:ctrlPr>
                                </m:dPr>
                                <m:e>
                                  <m:r>
                                    <a:rPr lang="zh-CN" altLang="en-US" sz="2000">
                                      <a:solidFill>
                                        <a:prstClr val="black"/>
                                      </a:solidFill>
                                      <a:latin typeface="Cambria Math" panose="02040503050406030204" pitchFamily="18" charset="0"/>
                                    </a:rPr>
                                    <m:t>1−</m:t>
                                  </m:r>
                                  <m:r>
                                    <a:rPr lang="zh-CN" altLang="en-US" sz="2000" i="1">
                                      <a:solidFill>
                                        <a:prstClr val="black"/>
                                      </a:solidFill>
                                      <a:latin typeface="Cambria Math" panose="02040503050406030204" pitchFamily="18" charset="0"/>
                                    </a:rPr>
                                    <m:t>𝑝</m:t>
                                  </m:r>
                                  <m:d>
                                    <m:dPr>
                                      <m:ctrlPr>
                                        <a:rPr lang="zh-CN" altLang="en-US" sz="2000" i="1">
                                          <a:solidFill>
                                            <a:prstClr val="black"/>
                                          </a:solidFill>
                                          <a:latin typeface="Cambria Math" panose="02040503050406030204" pitchFamily="18" charset="0"/>
                                        </a:rPr>
                                      </m:ctrlPr>
                                    </m:dPr>
                                    <m:e>
                                      <m:sSup>
                                        <m:sSupPr>
                                          <m:ctrlPr>
                                            <a:rPr lang="zh-CN" altLang="en-US" sz="2000" i="1">
                                              <a:solidFill>
                                                <a:prstClr val="black"/>
                                              </a:solidFill>
                                              <a:latin typeface="Cambria Math" panose="02040503050406030204" pitchFamily="18" charset="0"/>
                                            </a:rPr>
                                          </m:ctrlPr>
                                        </m:sSupPr>
                                        <m:e>
                                          <m:r>
                                            <a:rPr lang="zh-CN" altLang="en-US" sz="2000" b="1">
                                              <a:solidFill>
                                                <a:prstClr val="black"/>
                                              </a:solidFill>
                                              <a:latin typeface="Cambria Math" panose="02040503050406030204" pitchFamily="18" charset="0"/>
                                            </a:rPr>
                                            <m:t>𝐱</m:t>
                                          </m:r>
                                        </m:e>
                                        <m:sup>
                                          <m:r>
                                            <a:rPr lang="zh-CN" altLang="en-US" sz="2000" i="1">
                                              <a:solidFill>
                                                <a:prstClr val="black"/>
                                              </a:solidFill>
                                              <a:latin typeface="Cambria Math" panose="02040503050406030204" pitchFamily="18" charset="0"/>
                                            </a:rPr>
                                            <m:t>𝑖</m:t>
                                          </m:r>
                                        </m:sup>
                                      </m:sSup>
                                    </m:e>
                                  </m:d>
                                </m:e>
                              </m:d>
                            </m:e>
                            <m:sup>
                              <m:r>
                                <a:rPr lang="zh-CN" altLang="en-US" sz="2000">
                                  <a:solidFill>
                                    <a:prstClr val="black"/>
                                  </a:solidFill>
                                  <a:latin typeface="Cambria Math" panose="02040503050406030204" pitchFamily="18" charset="0"/>
                                </a:rPr>
                                <m:t>1−</m:t>
                              </m:r>
                              <m:sSup>
                                <m:sSupPr>
                                  <m:ctrlPr>
                                    <a:rPr lang="zh-CN" altLang="en-US" sz="2000" i="1">
                                      <a:solidFill>
                                        <a:prstClr val="black"/>
                                      </a:solidFill>
                                      <a:latin typeface="Cambria Math" panose="02040503050406030204" pitchFamily="18" charset="0"/>
                                    </a:rPr>
                                  </m:ctrlPr>
                                </m:sSupPr>
                                <m:e>
                                  <m:r>
                                    <a:rPr lang="zh-CN" altLang="en-US" sz="2000" i="1">
                                      <a:solidFill>
                                        <a:prstClr val="black"/>
                                      </a:solidFill>
                                      <a:latin typeface="Cambria Math" panose="02040503050406030204" pitchFamily="18" charset="0"/>
                                    </a:rPr>
                                    <m:t>𝑡</m:t>
                                  </m:r>
                                </m:e>
                                <m:sup>
                                  <m:r>
                                    <a:rPr lang="zh-CN" altLang="en-US" sz="2000" i="1">
                                      <a:solidFill>
                                        <a:prstClr val="black"/>
                                      </a:solidFill>
                                      <a:latin typeface="Cambria Math" panose="02040503050406030204" pitchFamily="18" charset="0"/>
                                    </a:rPr>
                                    <m:t>𝑖</m:t>
                                  </m:r>
                                </m:sup>
                              </m:sSup>
                            </m:sup>
                          </m:sSup>
                        </m:e>
                      </m:nary>
                    </m:oMath>
                  </m:oMathPara>
                </a14:m>
                <a:endParaRPr lang="en-US" altLang="zh-CN" sz="2000" dirty="0"/>
              </a:p>
              <a:p>
                <a:pPr indent="0">
                  <a:spcBef>
                    <a:spcPts val="1200"/>
                  </a:spcBef>
                </a:pPr>
                <a:r>
                  <a:rPr lang="zh-CN" altLang="en-US" sz="2200" dirty="0"/>
                  <a:t>由于函数</a:t>
                </a:r>
                <a14:m>
                  <m:oMath xmlns:m="http://schemas.openxmlformats.org/officeDocument/2006/math">
                    <m:r>
                      <a:rPr lang="zh-CN" altLang="en-US" sz="2200" i="1">
                        <a:latin typeface="Cambria Math" panose="02040503050406030204" pitchFamily="18" charset="0"/>
                      </a:rPr>
                      <m:t>𝑝</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𝐱</m:t>
                        </m:r>
                      </m:e>
                    </m:d>
                  </m:oMath>
                </a14:m>
                <a:r>
                  <a:rPr lang="zh-CN" altLang="en-US" sz="2200" dirty="0"/>
                  <a:t>中有参数</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，最终得到的函数 是变量</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的函数。可以看出，函数</a:t>
                </a:r>
                <a14:m>
                  <m:oMath xmlns:m="http://schemas.openxmlformats.org/officeDocument/2006/math">
                    <m:r>
                      <a:rPr lang="zh-CN" altLang="en-US" sz="2200" i="1">
                        <a:latin typeface="Cambria Math" panose="02040503050406030204" pitchFamily="18" charset="0"/>
                      </a:rPr>
                      <m:t>𝐿</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的值越接近</a:t>
                </a:r>
                <a:r>
                  <a:rPr lang="en-US" altLang="zh-CN" sz="2200" dirty="0"/>
                  <a:t>1</a:t>
                </a:r>
                <a:r>
                  <a:rPr lang="zh-CN" altLang="en-US" sz="2200" dirty="0"/>
                  <a:t>，则说明分类器分类的结果越准确。因此我们的目标就是求出能使</a:t>
                </a:r>
                <a14:m>
                  <m:oMath xmlns:m="http://schemas.openxmlformats.org/officeDocument/2006/math">
                    <m:r>
                      <a:rPr lang="zh-CN" altLang="en-US" sz="2200" i="1">
                        <a:latin typeface="Cambria Math" panose="02040503050406030204" pitchFamily="18" charset="0"/>
                      </a:rPr>
                      <m:t>𝐿</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达到最大值的参数</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963" t="-16559" r="-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97426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梯度下降法</a:t>
            </a:r>
            <a:r>
              <a:rPr lang="en-US" altLang="zh-CN" dirty="0"/>
              <a:t>-1</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6" name="内容占位符 5"/>
          <p:cNvSpPr>
            <a:spLocks noGrp="1"/>
          </p:cNvSpPr>
          <p:nvPr>
            <p:ph idx="1"/>
          </p:nvPr>
        </p:nvSpPr>
        <p:spPr/>
        <p:txBody>
          <a:bodyPr/>
          <a:lstStyle/>
          <a:p>
            <a:pPr indent="0"/>
            <a:r>
              <a:rPr lang="zh-CN" altLang="zh-CN" sz="2200" dirty="0"/>
              <a:t>将问题从一个最大化问题转化为一个最小化问题。通过负对数变换，我们得到：</a:t>
            </a:r>
          </a:p>
          <a:p>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1043608" y="2204864"/>
                <a:ext cx="7056784" cy="8712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𝐽</m:t>
                      </m:r>
                      <m:d>
                        <m:dPr>
                          <m:ctrlPr>
                            <a:rPr lang="zh-CN" altLang="en-US" i="1">
                              <a:latin typeface="Cambria Math" panose="02040503050406030204" pitchFamily="18" charset="0"/>
                            </a:rPr>
                          </m:ctrlPr>
                        </m:dPr>
                        <m:e>
                          <m:r>
                            <a:rPr lang="zh-CN" altLang="en-US" b="1" i="0">
                              <a:latin typeface="Cambria Math" panose="02040503050406030204" pitchFamily="18" charset="0"/>
                            </a:rPr>
                            <m:t>𝐰</m:t>
                          </m:r>
                          <m:r>
                            <a:rPr lang="zh-CN" altLang="en-US" b="0" i="0">
                              <a:latin typeface="Cambria Math" panose="02040503050406030204" pitchFamily="18" charset="0"/>
                            </a:rPr>
                            <m:t>,</m:t>
                          </m:r>
                          <m:r>
                            <a:rPr lang="zh-CN" altLang="en-US" b="0" i="1">
                              <a:latin typeface="Cambria Math" panose="02040503050406030204" pitchFamily="18" charset="0"/>
                            </a:rPr>
                            <m:t>𝑏</m:t>
                          </m:r>
                        </m:e>
                      </m:d>
                      <m:r>
                        <a:rPr lang="zh-CN" altLang="en-US" b="0" i="0">
                          <a:latin typeface="Cambria Math" panose="02040503050406030204" pitchFamily="18" charset="0"/>
                        </a:rPr>
                        <m:t>=−</m:t>
                      </m:r>
                      <m:r>
                        <m:rPr>
                          <m:sty m:val="p"/>
                        </m:rPr>
                        <a:rPr lang="zh-CN" altLang="en-US" b="0" i="0">
                          <a:latin typeface="Cambria Math" panose="02040503050406030204" pitchFamily="18" charset="0"/>
                        </a:rPr>
                        <m:t>ln</m:t>
                      </m:r>
                      <m:d>
                        <m:dPr>
                          <m:ctrlPr>
                            <a:rPr lang="zh-CN" altLang="en-US" b="0" i="1">
                              <a:latin typeface="Cambria Math" panose="02040503050406030204" pitchFamily="18" charset="0"/>
                            </a:rPr>
                          </m:ctrlPr>
                        </m:dPr>
                        <m:e>
                          <m:r>
                            <a:rPr lang="zh-CN" altLang="en-US" b="0" i="1">
                              <a:latin typeface="Cambria Math" panose="02040503050406030204" pitchFamily="18" charset="0"/>
                            </a:rPr>
                            <m:t>𝐿</m:t>
                          </m:r>
                          <m:d>
                            <m:dPr>
                              <m:ctrlPr>
                                <a:rPr lang="zh-CN" altLang="en-US" b="0" i="1">
                                  <a:latin typeface="Cambria Math" panose="02040503050406030204" pitchFamily="18" charset="0"/>
                                </a:rPr>
                              </m:ctrlPr>
                            </m:dPr>
                            <m:e>
                              <m:r>
                                <a:rPr lang="zh-CN" altLang="en-US" b="1" i="0">
                                  <a:latin typeface="Cambria Math" panose="02040503050406030204" pitchFamily="18" charset="0"/>
                                </a:rPr>
                                <m:t>𝐰</m:t>
                              </m:r>
                              <m:r>
                                <a:rPr lang="zh-CN" altLang="en-US" b="0" i="0">
                                  <a:latin typeface="Cambria Math" panose="02040503050406030204" pitchFamily="18" charset="0"/>
                                </a:rPr>
                                <m:t>,</m:t>
                              </m:r>
                              <m:r>
                                <a:rPr lang="zh-CN" altLang="en-US" b="0" i="1">
                                  <a:latin typeface="Cambria Math" panose="02040503050406030204" pitchFamily="18" charset="0"/>
                                </a:rPr>
                                <m:t>𝑏</m:t>
                              </m:r>
                            </m:e>
                          </m:d>
                        </m:e>
                      </m:d>
                      <m:r>
                        <a:rPr lang="zh-CN" altLang="en-US" b="0" i="0">
                          <a:latin typeface="Cambria Math" panose="02040503050406030204" pitchFamily="18" charset="0"/>
                        </a:rPr>
                        <m:t>=−</m:t>
                      </m:r>
                      <m:nary>
                        <m:naryPr>
                          <m:chr m:val="∑"/>
                          <m:limLoc m:val="undOvr"/>
                          <m:grow m:val="on"/>
                          <m:ctrlPr>
                            <a:rPr lang="zh-CN" altLang="en-US" b="0" i="1">
                              <a:latin typeface="Cambria Math" panose="02040503050406030204" pitchFamily="18" charset="0"/>
                            </a:rPr>
                          </m:ctrlPr>
                        </m:naryPr>
                        <m:sub>
                          <m:r>
                            <a:rPr lang="zh-CN" altLang="en-US" b="0" i="1">
                              <a:latin typeface="Cambria Math" panose="02040503050406030204" pitchFamily="18" charset="0"/>
                            </a:rPr>
                            <m:t>𝑖</m:t>
                          </m:r>
                          <m:r>
                            <a:rPr lang="zh-CN" altLang="en-US" b="0" i="0">
                              <a:latin typeface="Cambria Math" panose="02040503050406030204" pitchFamily="18" charset="0"/>
                            </a:rPr>
                            <m:t>=1</m:t>
                          </m:r>
                        </m:sub>
                        <m:sup>
                          <m:r>
                            <a:rPr lang="zh-CN" altLang="en-US" b="0" i="1">
                              <a:latin typeface="Cambria Math" panose="02040503050406030204" pitchFamily="18" charset="0"/>
                            </a:rPr>
                            <m:t>𝑁</m:t>
                          </m:r>
                        </m:sup>
                        <m:e>
                          <m:sSup>
                            <m:sSupPr>
                              <m:ctrlPr>
                                <a:rPr lang="zh-CN" altLang="en-US" b="0" i="1">
                                  <a:latin typeface="Cambria Math" panose="02040503050406030204" pitchFamily="18" charset="0"/>
                                </a:rPr>
                              </m:ctrlPr>
                            </m:sSupPr>
                            <m:e>
                              <m:r>
                                <a:rPr lang="zh-CN" altLang="en-US" b="0" i="1">
                                  <a:latin typeface="Cambria Math" panose="02040503050406030204" pitchFamily="18" charset="0"/>
                                </a:rPr>
                                <m:t>𝑡</m:t>
                              </m:r>
                            </m:e>
                            <m:sup>
                              <m:r>
                                <a:rPr lang="zh-CN" altLang="en-US" b="0" i="1">
                                  <a:latin typeface="Cambria Math" panose="02040503050406030204" pitchFamily="18" charset="0"/>
                                </a:rPr>
                                <m:t>𝑖</m:t>
                              </m:r>
                            </m:sup>
                          </m:sSup>
                          <m:r>
                            <m:rPr>
                              <m:sty m:val="p"/>
                            </m:rPr>
                            <a:rPr lang="zh-CN" altLang="en-US" b="0" i="0">
                              <a:latin typeface="Cambria Math" panose="02040503050406030204" pitchFamily="18" charset="0"/>
                            </a:rPr>
                            <m:t>ln</m:t>
                          </m:r>
                          <m:d>
                            <m:dPr>
                              <m:ctrlPr>
                                <a:rPr lang="zh-CN" altLang="en-US" b="0" i="1">
                                  <a:latin typeface="Cambria Math" panose="02040503050406030204" pitchFamily="18" charset="0"/>
                                </a:rPr>
                              </m:ctrlPr>
                            </m:dPr>
                            <m:e>
                              <m:r>
                                <a:rPr lang="zh-CN" altLang="en-US" b="0" i="1">
                                  <a:latin typeface="Cambria Math" panose="02040503050406030204" pitchFamily="18" charset="0"/>
                                </a:rPr>
                                <m:t>𝑝</m:t>
                              </m:r>
                              <m:d>
                                <m:dPr>
                                  <m:ctrlPr>
                                    <a:rPr lang="zh-CN" altLang="en-US" b="0" i="1">
                                      <a:latin typeface="Cambria Math" panose="02040503050406030204" pitchFamily="18" charset="0"/>
                                    </a:rPr>
                                  </m:ctrlPr>
                                </m:dPr>
                                <m:e>
                                  <m:sSup>
                                    <m:sSupPr>
                                      <m:ctrlPr>
                                        <a:rPr lang="zh-CN" altLang="en-US" b="0" i="1">
                                          <a:latin typeface="Cambria Math" panose="02040503050406030204" pitchFamily="18" charset="0"/>
                                        </a:rPr>
                                      </m:ctrlPr>
                                    </m:sSupPr>
                                    <m:e>
                                      <m:r>
                                        <a:rPr lang="zh-CN" altLang="en-US" b="1" i="0">
                                          <a:latin typeface="Cambria Math" panose="02040503050406030204" pitchFamily="18" charset="0"/>
                                        </a:rPr>
                                        <m:t>𝐱</m:t>
                                      </m:r>
                                    </m:e>
                                    <m:sup>
                                      <m:r>
                                        <a:rPr lang="zh-CN" altLang="en-US" b="0" i="1">
                                          <a:latin typeface="Cambria Math" panose="02040503050406030204" pitchFamily="18" charset="0"/>
                                        </a:rPr>
                                        <m:t>𝑖</m:t>
                                      </m:r>
                                    </m:sup>
                                  </m:sSup>
                                </m:e>
                              </m:d>
                            </m:e>
                          </m:d>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p>
                                <m:sSupPr>
                                  <m:ctrlPr>
                                    <a:rPr lang="zh-CN" altLang="en-US" b="0" i="1">
                                      <a:latin typeface="Cambria Math" panose="02040503050406030204" pitchFamily="18" charset="0"/>
                                    </a:rPr>
                                  </m:ctrlPr>
                                </m:sSupPr>
                                <m:e>
                                  <m:r>
                                    <a:rPr lang="zh-CN" altLang="en-US" b="0" i="1">
                                      <a:latin typeface="Cambria Math" panose="02040503050406030204" pitchFamily="18" charset="0"/>
                                    </a:rPr>
                                    <m:t>𝑡</m:t>
                                  </m:r>
                                </m:e>
                                <m:sup>
                                  <m:r>
                                    <a:rPr lang="zh-CN" altLang="en-US" b="0" i="1">
                                      <a:latin typeface="Cambria Math" panose="02040503050406030204" pitchFamily="18" charset="0"/>
                                    </a:rPr>
                                    <m:t>𝑖</m:t>
                                  </m:r>
                                </m:sup>
                              </m:sSup>
                            </m:e>
                          </m:d>
                          <m:r>
                            <m:rPr>
                              <m:sty m:val="p"/>
                            </m:rPr>
                            <a:rPr lang="zh-CN" altLang="en-US" b="0" i="0">
                              <a:latin typeface="Cambria Math" panose="02040503050406030204" pitchFamily="18" charset="0"/>
                            </a:rPr>
                            <m:t>ln</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r>
                                <a:rPr lang="zh-CN" altLang="en-US" b="0" i="1">
                                  <a:latin typeface="Cambria Math" panose="02040503050406030204" pitchFamily="18" charset="0"/>
                                </a:rPr>
                                <m:t>𝑝</m:t>
                              </m:r>
                              <m:d>
                                <m:dPr>
                                  <m:ctrlPr>
                                    <a:rPr lang="zh-CN" altLang="en-US" b="0" i="1">
                                      <a:latin typeface="Cambria Math" panose="02040503050406030204" pitchFamily="18" charset="0"/>
                                    </a:rPr>
                                  </m:ctrlPr>
                                </m:dPr>
                                <m:e>
                                  <m:sSup>
                                    <m:sSupPr>
                                      <m:ctrlPr>
                                        <a:rPr lang="zh-CN" altLang="en-US" b="0" i="1">
                                          <a:latin typeface="Cambria Math" panose="02040503050406030204" pitchFamily="18" charset="0"/>
                                        </a:rPr>
                                      </m:ctrlPr>
                                    </m:sSupPr>
                                    <m:e>
                                      <m:r>
                                        <a:rPr lang="zh-CN" altLang="en-US" b="1" i="0">
                                          <a:latin typeface="Cambria Math" panose="02040503050406030204" pitchFamily="18" charset="0"/>
                                        </a:rPr>
                                        <m:t>𝐱</m:t>
                                      </m:r>
                                    </m:e>
                                    <m:sup>
                                      <m:r>
                                        <a:rPr lang="zh-CN" altLang="en-US" b="0" i="1">
                                          <a:latin typeface="Cambria Math" panose="02040503050406030204" pitchFamily="18" charset="0"/>
                                        </a:rPr>
                                        <m:t>𝑖</m:t>
                                      </m:r>
                                    </m:sup>
                                  </m:sSup>
                                </m:e>
                              </m:d>
                            </m:e>
                          </m:d>
                        </m:e>
                      </m:nary>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043608" y="2204864"/>
                <a:ext cx="7056784" cy="87126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57200" y="3068960"/>
                <a:ext cx="8075240" cy="3081421"/>
              </a:xfrm>
              <a:prstGeom prst="rect">
                <a:avLst/>
              </a:prstGeom>
              <a:noFill/>
            </p:spPr>
            <p:txBody>
              <a:bodyPr wrap="square" rtlCol="0">
                <a:spAutoFit/>
              </a:bodyPr>
              <a:lstStyle/>
              <a:p>
                <a:pPr>
                  <a:lnSpc>
                    <a:spcPct val="150000"/>
                  </a:lnSpc>
                </a:pPr>
                <a:r>
                  <a:rPr lang="zh-CN" altLang="en-US" sz="2200" dirty="0"/>
                  <a:t>此时，函数</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的最小值点即为函数</a:t>
                </a:r>
                <a14:m>
                  <m:oMath xmlns:m="http://schemas.openxmlformats.org/officeDocument/2006/math">
                    <m:r>
                      <a:rPr lang="zh-CN" altLang="en-US" sz="2200" i="1">
                        <a:latin typeface="Cambria Math" panose="02040503050406030204" pitchFamily="18" charset="0"/>
                      </a:rPr>
                      <m:t>𝐿</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的最大值点。为了求得</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 的最小值点，我们首先给</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赋一个初值</a:t>
                </a:r>
                <a14:m>
                  <m:oMath xmlns:m="http://schemas.openxmlformats.org/officeDocument/2006/math">
                    <m:sSub>
                      <m:sSubPr>
                        <m:ctrlPr>
                          <a:rPr lang="zh-CN" altLang="en-US" sz="2200" b="1" i="1">
                            <a:latin typeface="Cambria Math" panose="02040503050406030204" pitchFamily="18" charset="0"/>
                          </a:rPr>
                        </m:ctrlPr>
                      </m:sSubPr>
                      <m:e>
                        <m:r>
                          <a:rPr lang="zh-CN" altLang="en-US" sz="2200" b="1">
                            <a:latin typeface="Cambria Math" panose="02040503050406030204" pitchFamily="18" charset="0"/>
                          </a:rPr>
                          <m:t>𝐰</m:t>
                        </m:r>
                      </m:e>
                      <m:sub>
                        <m:r>
                          <a:rPr lang="zh-CN" altLang="en-US" sz="2200" b="1">
                            <a:latin typeface="Cambria Math" panose="02040503050406030204" pitchFamily="18" charset="0"/>
                          </a:rPr>
                          <m:t>𝟎</m:t>
                        </m:r>
                      </m:sub>
                    </m:sSub>
                  </m:oMath>
                </a14:m>
                <a:r>
                  <a:rPr lang="zh-CN" altLang="en-US" sz="2200" dirty="0"/>
                  <a:t>和</a:t>
                </a:r>
                <a14:m>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𝑏</m:t>
                        </m:r>
                      </m:e>
                      <m:sub>
                        <m:r>
                          <a:rPr lang="zh-CN" altLang="en-US" sz="2200">
                            <a:latin typeface="Cambria Math" panose="02040503050406030204" pitchFamily="18" charset="0"/>
                          </a:rPr>
                          <m:t>0</m:t>
                        </m:r>
                      </m:sub>
                    </m:sSub>
                  </m:oMath>
                </a14:m>
                <a:r>
                  <a:rPr lang="zh-CN" altLang="en-US" sz="2200" dirty="0"/>
                  <a:t>，接下来我们求取梯度方向，即求函数</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对参数</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的导函数在</a:t>
                </a:r>
                <a14:m>
                  <m:oMath xmlns:m="http://schemas.openxmlformats.org/officeDocument/2006/math">
                    <m:sSub>
                      <m:sSubPr>
                        <m:ctrlPr>
                          <a:rPr lang="zh-CN" altLang="en-US" sz="2200" b="1" i="1">
                            <a:latin typeface="Cambria Math" panose="02040503050406030204" pitchFamily="18" charset="0"/>
                          </a:rPr>
                        </m:ctrlPr>
                      </m:sSubPr>
                      <m:e>
                        <m:r>
                          <a:rPr lang="zh-CN" altLang="en-US" sz="2200" b="1">
                            <a:latin typeface="Cambria Math" panose="02040503050406030204" pitchFamily="18" charset="0"/>
                          </a:rPr>
                          <m:t>𝐰</m:t>
                        </m:r>
                      </m:e>
                      <m:sub>
                        <m:r>
                          <a:rPr lang="zh-CN" altLang="en-US" sz="2200" b="1">
                            <a:latin typeface="Cambria Math" panose="02040503050406030204" pitchFamily="18" charset="0"/>
                          </a:rPr>
                          <m:t>𝟎</m:t>
                        </m:r>
                      </m:sub>
                    </m:sSub>
                  </m:oMath>
                </a14:m>
                <a:r>
                  <a:rPr lang="zh-CN" altLang="en-US" sz="2200" dirty="0"/>
                  <a:t>和</a:t>
                </a:r>
                <a14:m>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𝑏</m:t>
                        </m:r>
                      </m:e>
                      <m:sub>
                        <m:r>
                          <a:rPr lang="zh-CN" altLang="en-US" sz="2200">
                            <a:latin typeface="Cambria Math" panose="02040503050406030204" pitchFamily="18" charset="0"/>
                          </a:rPr>
                          <m:t>0</m:t>
                        </m:r>
                      </m:sub>
                    </m:sSub>
                  </m:oMath>
                </a14:m>
                <a:r>
                  <a:rPr lang="zh-CN" altLang="en-US" sz="2200" dirty="0"/>
                  <a:t>处的取值。由于函数</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是一个多元函数，我们需要在求</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对参数</a:t>
                </a:r>
                <a14:m>
                  <m:oMath xmlns:m="http://schemas.openxmlformats.org/officeDocument/2006/math">
                    <m:r>
                      <a:rPr lang="zh-CN" altLang="en-US" sz="2200" b="1">
                        <a:latin typeface="Cambria Math" panose="02040503050406030204" pitchFamily="18" charset="0"/>
                      </a:rPr>
                      <m:t>𝐰</m:t>
                    </m:r>
                  </m:oMath>
                </a14:m>
                <a:r>
                  <a:rPr lang="zh-CN" altLang="en-US" sz="2200" dirty="0"/>
                  <a:t>的导数时需要将</a:t>
                </a:r>
                <a14:m>
                  <m:oMath xmlns:m="http://schemas.openxmlformats.org/officeDocument/2006/math">
                    <m:r>
                      <a:rPr lang="zh-CN" altLang="en-US" sz="2200" i="1">
                        <a:latin typeface="Cambria Math" panose="02040503050406030204" pitchFamily="18" charset="0"/>
                      </a:rPr>
                      <m:t>𝑏</m:t>
                    </m:r>
                  </m:oMath>
                </a14:m>
                <a:r>
                  <a:rPr lang="zh-CN" altLang="en-US" sz="2200" dirty="0"/>
                  <a:t>当成常量，求出的导函数称为</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对参数</a:t>
                </a:r>
                <a14:m>
                  <m:oMath xmlns:m="http://schemas.openxmlformats.org/officeDocument/2006/math">
                    <m:r>
                      <a:rPr lang="zh-CN" altLang="en-US" sz="2200" b="1">
                        <a:latin typeface="Cambria Math" panose="02040503050406030204" pitchFamily="18" charset="0"/>
                      </a:rPr>
                      <m:t>𝐰</m:t>
                    </m:r>
                  </m:oMath>
                </a14:m>
                <a:r>
                  <a:rPr lang="zh-CN" altLang="en-US" sz="2200" dirty="0"/>
                  <a:t>的偏导数。</a:t>
                </a:r>
              </a:p>
            </p:txBody>
          </p:sp>
        </mc:Choice>
        <mc:Fallback xmlns="">
          <p:sp>
            <p:nvSpPr>
              <p:cNvPr id="9" name="文本框 8"/>
              <p:cNvSpPr txBox="1">
                <a:spLocks noRot="1" noChangeAspect="1" noMove="1" noResize="1" noEditPoints="1" noAdjustHandles="1" noChangeArrowheads="1" noChangeShapeType="1" noTextEdit="1"/>
              </p:cNvSpPr>
              <p:nvPr/>
            </p:nvSpPr>
            <p:spPr>
              <a:xfrm>
                <a:off x="457200" y="3068960"/>
                <a:ext cx="8075240" cy="3081421"/>
              </a:xfrm>
              <a:prstGeom prst="rect">
                <a:avLst/>
              </a:prstGeom>
              <a:blipFill>
                <a:blip r:embed="rId3"/>
                <a:stretch>
                  <a:fillRect l="-981" r="-906" b="-21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6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idx="1"/>
          </p:nvPr>
        </p:nvSpPr>
        <p:spPr/>
        <p:txBody>
          <a:bodyPr>
            <a:noAutofit/>
          </a:bodyPr>
          <a:lstStyle/>
          <a:p>
            <a:pPr>
              <a:lnSpc>
                <a:spcPct val="100000"/>
              </a:lnSpc>
              <a:buFont typeface="Arial" panose="020B0604020202020204" pitchFamily="34" charset="0"/>
              <a:buChar char="•"/>
            </a:pPr>
            <a:r>
              <a:rPr lang="en-US" altLang="zh-CN" sz="2200" dirty="0"/>
              <a:t>1950</a:t>
            </a:r>
            <a:r>
              <a:rPr lang="zh-CN" altLang="en-US" sz="2200" dirty="0"/>
              <a:t>年，图灵测试 </a:t>
            </a:r>
            <a:endParaRPr lang="en-US" altLang="zh-CN" sz="2200" dirty="0"/>
          </a:p>
          <a:p>
            <a:pPr>
              <a:lnSpc>
                <a:spcPct val="100000"/>
              </a:lnSpc>
              <a:buFont typeface="Arial" panose="020B0604020202020204" pitchFamily="34" charset="0"/>
              <a:buChar char="•"/>
            </a:pPr>
            <a:r>
              <a:rPr lang="en-US" altLang="zh-CN" sz="2200" dirty="0"/>
              <a:t>1956 </a:t>
            </a:r>
            <a:r>
              <a:rPr lang="zh-CN" altLang="en-US" sz="2200" dirty="0"/>
              <a:t>年，达特茅斯会议，约翰</a:t>
            </a:r>
            <a:r>
              <a:rPr lang="en-US" altLang="zh-CN" sz="2200" dirty="0"/>
              <a:t>· </a:t>
            </a:r>
            <a:r>
              <a:rPr lang="zh-CN" altLang="en-US" sz="2200" dirty="0"/>
              <a:t>麦卡锡提出了“人工智能”一词</a:t>
            </a:r>
            <a:endParaRPr lang="en-US" altLang="zh-CN" sz="2200" dirty="0"/>
          </a:p>
          <a:p>
            <a:pPr>
              <a:lnSpc>
                <a:spcPct val="100000"/>
              </a:lnSpc>
              <a:buFont typeface="Arial" panose="020B0604020202020204" pitchFamily="34" charset="0"/>
              <a:buChar char="•"/>
            </a:pPr>
            <a:r>
              <a:rPr lang="zh-CN" altLang="en-US" sz="2200" dirty="0"/>
              <a:t>人工智能的第一次高峰是</a:t>
            </a:r>
            <a:r>
              <a:rPr lang="en-US" altLang="zh-CN" sz="2200" dirty="0"/>
              <a:t>1956 </a:t>
            </a:r>
            <a:r>
              <a:rPr lang="zh-CN" altLang="en-US" sz="2200" dirty="0"/>
              <a:t>年之后长达十余年的时间</a:t>
            </a:r>
            <a:endParaRPr lang="en-US" altLang="zh-CN" sz="2200" dirty="0"/>
          </a:p>
          <a:p>
            <a:pPr>
              <a:lnSpc>
                <a:spcPct val="100000"/>
              </a:lnSpc>
              <a:buFont typeface="Arial" panose="020B0604020202020204" pitchFamily="34" charset="0"/>
              <a:buChar char="•"/>
            </a:pPr>
            <a:r>
              <a:rPr lang="en-US" altLang="zh-CN" sz="2200" dirty="0"/>
              <a:t>20 </a:t>
            </a:r>
            <a:r>
              <a:rPr lang="zh-CN" altLang="en-US" sz="2200" dirty="0"/>
              <a:t>世纪</a:t>
            </a:r>
            <a:r>
              <a:rPr lang="en-US" altLang="zh-CN" sz="2200" dirty="0"/>
              <a:t>70 </a:t>
            </a:r>
            <a:r>
              <a:rPr lang="zh-CN" altLang="en-US" sz="2200" dirty="0"/>
              <a:t>年代</a:t>
            </a:r>
            <a:r>
              <a:rPr lang="en-US" altLang="zh-CN" sz="2200" dirty="0"/>
              <a:t>, </a:t>
            </a:r>
            <a:r>
              <a:rPr lang="zh-CN" altLang="en-US" sz="2200" dirty="0"/>
              <a:t>人工智能进入了第一个低谷期</a:t>
            </a:r>
            <a:endParaRPr lang="en-US" altLang="zh-CN" sz="2200" dirty="0"/>
          </a:p>
          <a:p>
            <a:pPr>
              <a:lnSpc>
                <a:spcPct val="100000"/>
              </a:lnSpc>
              <a:buFont typeface="Arial" panose="020B0604020202020204" pitchFamily="34" charset="0"/>
              <a:buChar char="•"/>
            </a:pPr>
            <a:r>
              <a:rPr lang="en-US" altLang="zh-CN" sz="2200" dirty="0"/>
              <a:t>1980 </a:t>
            </a:r>
            <a:r>
              <a:rPr lang="zh-CN" altLang="en-US" sz="2200" dirty="0"/>
              <a:t>年</a:t>
            </a:r>
            <a:r>
              <a:rPr lang="en-US" altLang="zh-CN" sz="2200" dirty="0"/>
              <a:t>, </a:t>
            </a:r>
            <a:r>
              <a:rPr lang="zh-CN" altLang="en-US" sz="2200" dirty="0"/>
              <a:t>美国卡内基梅隆大学设计了名为 </a:t>
            </a:r>
            <a:r>
              <a:rPr lang="en-US" altLang="zh-CN" sz="2200" dirty="0"/>
              <a:t>XCON </a:t>
            </a:r>
            <a:r>
              <a:rPr lang="zh-CN" altLang="en-US" sz="2200" dirty="0"/>
              <a:t>的“专家系统” </a:t>
            </a:r>
            <a:endParaRPr lang="en-US" altLang="zh-CN" sz="2200" dirty="0"/>
          </a:p>
          <a:p>
            <a:pPr>
              <a:lnSpc>
                <a:spcPct val="100000"/>
              </a:lnSpc>
              <a:buFont typeface="Arial" panose="020B0604020202020204" pitchFamily="34" charset="0"/>
              <a:buChar char="•"/>
            </a:pPr>
            <a:r>
              <a:rPr lang="en-US" altLang="zh-CN" sz="2200" dirty="0"/>
              <a:t>1997 </a:t>
            </a:r>
            <a:r>
              <a:rPr lang="zh-CN" altLang="en-US" sz="2200" dirty="0"/>
              <a:t>年</a:t>
            </a:r>
            <a:r>
              <a:rPr lang="en-US" altLang="zh-CN" sz="2200" dirty="0"/>
              <a:t>5 </a:t>
            </a:r>
            <a:r>
              <a:rPr lang="zh-CN" altLang="en-US" sz="2200" dirty="0"/>
              <a:t>月</a:t>
            </a:r>
            <a:r>
              <a:rPr lang="en-US" altLang="zh-CN" sz="2200" dirty="0"/>
              <a:t>11 </a:t>
            </a:r>
            <a:r>
              <a:rPr lang="zh-CN" altLang="en-US" sz="2200" dirty="0"/>
              <a:t>日</a:t>
            </a:r>
            <a:r>
              <a:rPr lang="en-US" altLang="zh-CN" sz="2200" dirty="0"/>
              <a:t>, IBM </a:t>
            </a:r>
            <a:r>
              <a:rPr lang="zh-CN" altLang="en-US" sz="2200" dirty="0"/>
              <a:t>公司的计算机系统“深蓝”战胜了国际象棋世界冠军卡斯帕罗夫</a:t>
            </a:r>
            <a:endParaRPr lang="en-US" altLang="zh-CN" sz="2200" dirty="0"/>
          </a:p>
          <a:p>
            <a:pPr>
              <a:lnSpc>
                <a:spcPct val="100000"/>
              </a:lnSpc>
              <a:buFont typeface="Arial" panose="020B0604020202020204" pitchFamily="34" charset="0"/>
              <a:buChar char="•"/>
            </a:pPr>
            <a:r>
              <a:rPr lang="en-US" altLang="zh-CN" sz="2200" dirty="0"/>
              <a:t>2013 </a:t>
            </a:r>
            <a:r>
              <a:rPr lang="zh-CN" altLang="en-US" sz="2200" dirty="0"/>
              <a:t>年</a:t>
            </a:r>
            <a:r>
              <a:rPr lang="en-US" altLang="zh-CN" sz="2200" dirty="0"/>
              <a:t>, </a:t>
            </a:r>
            <a:r>
              <a:rPr lang="zh-CN" altLang="en-US" sz="2200" dirty="0"/>
              <a:t>深度学习算法被广泛运用在产品开发中</a:t>
            </a:r>
            <a:endParaRPr lang="en-US" altLang="zh-CN" sz="2200" dirty="0"/>
          </a:p>
          <a:p>
            <a:pPr>
              <a:lnSpc>
                <a:spcPct val="100000"/>
              </a:lnSpc>
              <a:buFont typeface="Arial" panose="020B0604020202020204" pitchFamily="34" charset="0"/>
              <a:buChar char="•"/>
            </a:pPr>
            <a:r>
              <a:rPr lang="en-US" altLang="zh-CN" sz="2200" dirty="0"/>
              <a:t>2016 </a:t>
            </a:r>
            <a:r>
              <a:rPr lang="zh-CN" altLang="en-US" sz="2200" dirty="0"/>
              <a:t>年</a:t>
            </a:r>
            <a:r>
              <a:rPr lang="en-US" altLang="zh-CN" sz="2200" dirty="0"/>
              <a:t>3</a:t>
            </a:r>
            <a:r>
              <a:rPr lang="zh-CN" altLang="en-US" sz="2200" dirty="0"/>
              <a:t>月</a:t>
            </a:r>
            <a:r>
              <a:rPr lang="en-US" altLang="zh-CN" sz="2200" dirty="0"/>
              <a:t>, </a:t>
            </a:r>
            <a:r>
              <a:rPr lang="zh-CN" altLang="en-US" sz="2200" dirty="0"/>
              <a:t>谷歌公司旗下的 </a:t>
            </a:r>
            <a:r>
              <a:rPr lang="en-US" altLang="zh-CN" sz="2200" dirty="0" err="1"/>
              <a:t>AlphaGo</a:t>
            </a:r>
            <a:r>
              <a:rPr lang="en-US" altLang="zh-CN" sz="2200" dirty="0"/>
              <a:t> </a:t>
            </a:r>
            <a:r>
              <a:rPr lang="zh-CN" altLang="en-US" sz="2200" dirty="0"/>
              <a:t>战胜围棋世界冠军李世石</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dirty="0"/>
              <a:t>人工智能简介</a:t>
            </a:r>
          </a:p>
        </p:txBody>
      </p:sp>
    </p:spTree>
    <p:extLst>
      <p:ext uri="{BB962C8B-B14F-4D97-AF65-F5344CB8AC3E}">
        <p14:creationId xmlns:p14="http://schemas.microsoft.com/office/powerpoint/2010/main" val="2065164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梯度下降法</a:t>
            </a:r>
            <a:r>
              <a:rPr lang="en-US" altLang="zh-CN" dirty="0"/>
              <a:t>-2</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Autofit/>
              </a:bodyPr>
              <a:lstStyle/>
              <a:p>
                <a:pPr indent="0"/>
                <a:r>
                  <a:rPr lang="zh-CN" altLang="en-US" sz="2200" dirty="0"/>
                  <a:t>同理，在求取对参数</a:t>
                </a:r>
                <a14:m>
                  <m:oMath xmlns:m="http://schemas.openxmlformats.org/officeDocument/2006/math">
                    <m:r>
                      <a:rPr lang="zh-CN" altLang="en-US" sz="2200" i="1">
                        <a:latin typeface="Cambria Math" panose="02040503050406030204" pitchFamily="18" charset="0"/>
                      </a:rPr>
                      <m:t>𝑏</m:t>
                    </m:r>
                  </m:oMath>
                </a14:m>
                <a:r>
                  <a:rPr lang="zh-CN" altLang="en-US" sz="2200" dirty="0"/>
                  <a:t>的偏导数时需要将参数</a:t>
                </a:r>
                <a14:m>
                  <m:oMath xmlns:m="http://schemas.openxmlformats.org/officeDocument/2006/math">
                    <m:r>
                      <a:rPr lang="zh-CN" altLang="en-US" sz="2200" b="1">
                        <a:latin typeface="Cambria Math" panose="02040503050406030204" pitchFamily="18" charset="0"/>
                      </a:rPr>
                      <m:t>𝐰</m:t>
                    </m:r>
                  </m:oMath>
                </a14:m>
                <a:r>
                  <a:rPr lang="zh-CN" altLang="en-US" sz="2200" dirty="0"/>
                  <a:t>看成常量。此外，我们还需要注意参数</a:t>
                </a:r>
                <a14:m>
                  <m:oMath xmlns:m="http://schemas.openxmlformats.org/officeDocument/2006/math">
                    <m:r>
                      <a:rPr lang="zh-CN" altLang="en-US" sz="2200" b="1">
                        <a:latin typeface="Cambria Math" panose="02040503050406030204" pitchFamily="18" charset="0"/>
                      </a:rPr>
                      <m:t>𝐰</m:t>
                    </m:r>
                  </m:oMath>
                </a14:m>
                <a:r>
                  <a:rPr lang="zh-CN" altLang="en-US" sz="2200" dirty="0"/>
                  <a:t>是一个向量，在求导时需要对其每一个分量</a:t>
                </a:r>
                <a14:m>
                  <m:oMath xmlns:m="http://schemas.openxmlformats.org/officeDocument/2006/math">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𝑤</m:t>
                        </m:r>
                      </m:e>
                      <m:sub>
                        <m:r>
                          <a:rPr lang="zh-CN" altLang="en-US" sz="2200" i="1">
                            <a:latin typeface="Cambria Math" panose="02040503050406030204" pitchFamily="18" charset="0"/>
                          </a:rPr>
                          <m:t>𝑘</m:t>
                        </m:r>
                      </m:sub>
                    </m:sSub>
                  </m:oMath>
                </a14:m>
                <a:r>
                  <a:rPr lang="zh-CN" altLang="en-US" sz="2200" dirty="0"/>
                  <a:t>分别求导，具体过程如下：</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963" t="-129"/>
                </a:stretch>
              </a:blipFill>
            </p:spPr>
            <p:txBody>
              <a:bodyPr/>
              <a:lstStyle/>
              <a:p>
                <a:r>
                  <a:rPr lang="zh-CN" altLang="en-US">
                    <a:noFill/>
                  </a:rPr>
                  <a:t> </a:t>
                </a:r>
              </a:p>
            </p:txBody>
          </p:sp>
        </mc:Fallback>
      </mc:AlternateContent>
      <p:sp>
        <p:nvSpPr>
          <p:cNvPr id="16" name="矩形 15"/>
          <p:cNvSpPr/>
          <p:nvPr/>
        </p:nvSpPr>
        <p:spPr>
          <a:xfrm>
            <a:off x="4313563" y="3244334"/>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17" name="矩形 16"/>
              <p:cNvSpPr/>
              <p:nvPr/>
            </p:nvSpPr>
            <p:spPr>
              <a:xfrm>
                <a:off x="930297" y="3068960"/>
                <a:ext cx="6951262" cy="19130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1600" i="1" smtClean="0">
                              <a:latin typeface="Cambria Math" panose="02040503050406030204" pitchFamily="18" charset="0"/>
                            </a:rPr>
                          </m:ctrlPr>
                        </m:mPr>
                        <m:mr>
                          <m:e>
                            <m:sSub>
                              <m:sSubPr>
                                <m:ctrlPr>
                                  <a:rPr lang="zh-CN" altLang="en-US" sz="1600" i="1">
                                    <a:latin typeface="Cambria Math" panose="02040503050406030204" pitchFamily="18" charset="0"/>
                                  </a:rPr>
                                </m:ctrlPr>
                              </m:sSubPr>
                              <m:e>
                                <m:sSup>
                                  <m:sSupPr>
                                    <m:ctrlPr>
                                      <a:rPr lang="zh-CN" altLang="en-US" sz="1600" i="1">
                                        <a:latin typeface="Cambria Math" panose="02040503050406030204" pitchFamily="18" charset="0"/>
                                      </a:rPr>
                                    </m:ctrlPr>
                                  </m:sSupPr>
                                  <m:e>
                                    <m:r>
                                      <a:rPr lang="zh-CN" altLang="en-US" sz="1600" i="1">
                                        <a:latin typeface="Cambria Math" panose="02040503050406030204" pitchFamily="18" charset="0"/>
                                      </a:rPr>
                                      <m:t>𝐽</m:t>
                                    </m:r>
                                  </m:e>
                                  <m:sup>
                                    <m:r>
                                      <a:rPr lang="zh-CN" altLang="en-US" sz="1600" i="0">
                                        <a:latin typeface="Cambria Math" panose="02040503050406030204" pitchFamily="18" charset="0"/>
                                      </a:rPr>
                                      <m:t>′</m:t>
                                    </m:r>
                                  </m:sup>
                                </m:sSup>
                              </m:e>
                              <m:sub>
                                <m:sSub>
                                  <m:sSubPr>
                                    <m:ctrlPr>
                                      <a:rPr lang="zh-CN" altLang="en-US" sz="1600" i="1">
                                        <a:latin typeface="Cambria Math" panose="02040503050406030204" pitchFamily="18" charset="0"/>
                                      </a:rPr>
                                    </m:ctrlPr>
                                  </m:sSubPr>
                                  <m:e>
                                    <m:r>
                                      <a:rPr lang="zh-CN" altLang="en-US" sz="1600" i="1">
                                        <a:latin typeface="Cambria Math" panose="02040503050406030204" pitchFamily="18" charset="0"/>
                                      </a:rPr>
                                      <m:t>𝑤</m:t>
                                    </m:r>
                                  </m:e>
                                  <m:sub>
                                    <m:r>
                                      <a:rPr lang="zh-CN" altLang="en-US" sz="1600" i="1">
                                        <a:latin typeface="Cambria Math" panose="02040503050406030204" pitchFamily="18" charset="0"/>
                                      </a:rPr>
                                      <m:t>𝑘</m:t>
                                    </m:r>
                                  </m:sub>
                                </m:sSub>
                              </m:sub>
                            </m:sSub>
                            <m:d>
                              <m:dPr>
                                <m:ctrlPr>
                                  <a:rPr lang="zh-CN" altLang="en-US" sz="1600" i="1">
                                    <a:latin typeface="Cambria Math" panose="02040503050406030204" pitchFamily="18" charset="0"/>
                                  </a:rPr>
                                </m:ctrlPr>
                              </m:dPr>
                              <m:e>
                                <m:r>
                                  <a:rPr lang="zh-CN" altLang="en-US" sz="1600" b="1" i="0">
                                    <a:latin typeface="Cambria Math" panose="02040503050406030204" pitchFamily="18" charset="0"/>
                                  </a:rPr>
                                  <m:t>𝐰</m:t>
                                </m:r>
                                <m:r>
                                  <a:rPr lang="zh-CN" altLang="en-US" sz="1600" b="0" i="0">
                                    <a:latin typeface="Cambria Math" panose="02040503050406030204" pitchFamily="18" charset="0"/>
                                  </a:rPr>
                                  <m:t>,</m:t>
                                </m:r>
                                <m:r>
                                  <a:rPr lang="zh-CN" altLang="en-US" sz="1600" b="0" i="1">
                                    <a:latin typeface="Cambria Math" panose="02040503050406030204" pitchFamily="18" charset="0"/>
                                  </a:rPr>
                                  <m:t>𝑏</m:t>
                                </m:r>
                              </m:e>
                            </m:d>
                            <m:r>
                              <a:rPr lang="zh-CN" altLang="en-US" sz="1600" b="0" i="0">
                                <a:latin typeface="Cambria Math" panose="02040503050406030204" pitchFamily="18" charset="0"/>
                              </a:rPr>
                              <m:t>=</m:t>
                            </m:r>
                            <m:f>
                              <m:fPr>
                                <m:ctrlPr>
                                  <a:rPr lang="zh-CN" altLang="en-US" sz="1600" b="0" i="1">
                                    <a:latin typeface="Cambria Math" panose="02040503050406030204" pitchFamily="18" charset="0"/>
                                  </a:rPr>
                                </m:ctrlPr>
                              </m:fPr>
                              <m:num>
                                <m:r>
                                  <a:rPr lang="zh-CN" altLang="en-US" sz="1600" b="0" i="0">
                                    <a:latin typeface="Cambria Math" panose="02040503050406030204" pitchFamily="18" charset="0"/>
                                  </a:rPr>
                                  <m:t>𝜕</m:t>
                                </m:r>
                                <m:r>
                                  <a:rPr lang="zh-CN" altLang="en-US" sz="1600" b="0" i="1">
                                    <a:latin typeface="Cambria Math" panose="02040503050406030204" pitchFamily="18" charset="0"/>
                                  </a:rPr>
                                  <m:t>𝐽</m:t>
                                </m:r>
                                <m:d>
                                  <m:dPr>
                                    <m:ctrlPr>
                                      <a:rPr lang="zh-CN" altLang="en-US" sz="1600" b="0" i="1">
                                        <a:latin typeface="Cambria Math" panose="02040503050406030204" pitchFamily="18" charset="0"/>
                                      </a:rPr>
                                    </m:ctrlPr>
                                  </m:dPr>
                                  <m:e>
                                    <m:r>
                                      <a:rPr lang="zh-CN" altLang="en-US" sz="1600" b="1" i="0">
                                        <a:latin typeface="Cambria Math" panose="02040503050406030204" pitchFamily="18" charset="0"/>
                                      </a:rPr>
                                      <m:t>𝐰</m:t>
                                    </m:r>
                                    <m:r>
                                      <a:rPr lang="zh-CN" altLang="en-US" sz="1600" b="0" i="0">
                                        <a:latin typeface="Cambria Math" panose="02040503050406030204" pitchFamily="18" charset="0"/>
                                      </a:rPr>
                                      <m:t>,</m:t>
                                    </m:r>
                                    <m:r>
                                      <a:rPr lang="zh-CN" altLang="en-US" sz="1600" b="0" i="1">
                                        <a:latin typeface="Cambria Math" panose="02040503050406030204" pitchFamily="18" charset="0"/>
                                      </a:rPr>
                                      <m:t>𝑏</m:t>
                                    </m:r>
                                  </m:e>
                                </m:d>
                              </m:num>
                              <m:den>
                                <m:r>
                                  <a:rPr lang="zh-CN" altLang="en-US" sz="1600" b="0" i="0">
                                    <a:latin typeface="Cambria Math" panose="02040503050406030204" pitchFamily="18" charset="0"/>
                                  </a:rPr>
                                  <m:t>𝜕</m:t>
                                </m:r>
                                <m:sSub>
                                  <m:sSubPr>
                                    <m:ctrlPr>
                                      <a:rPr lang="zh-CN" altLang="en-US" sz="1600" b="0" i="1">
                                        <a:latin typeface="Cambria Math" panose="02040503050406030204" pitchFamily="18" charset="0"/>
                                      </a:rPr>
                                    </m:ctrlPr>
                                  </m:sSubPr>
                                  <m:e>
                                    <m:r>
                                      <a:rPr lang="zh-CN" altLang="en-US" sz="1600" b="0" i="1">
                                        <a:latin typeface="Cambria Math" panose="02040503050406030204" pitchFamily="18" charset="0"/>
                                      </a:rPr>
                                      <m:t>𝑤</m:t>
                                    </m:r>
                                  </m:e>
                                  <m:sub>
                                    <m:r>
                                      <a:rPr lang="zh-CN" altLang="en-US" sz="1600" b="0" i="1">
                                        <a:latin typeface="Cambria Math" panose="02040503050406030204" pitchFamily="18" charset="0"/>
                                      </a:rPr>
                                      <m:t>𝑘</m:t>
                                    </m:r>
                                  </m:sub>
                                </m:sSub>
                              </m:den>
                            </m:f>
                            <m:r>
                              <a:rPr lang="zh-CN" altLang="en-US" sz="1600" b="0" i="0">
                                <a:latin typeface="Cambria Math" panose="02040503050406030204" pitchFamily="18" charset="0"/>
                              </a:rPr>
                              <m:t>=−</m:t>
                            </m:r>
                            <m:nary>
                              <m:naryPr>
                                <m:chr m:val="∑"/>
                                <m:limLoc m:val="undOvr"/>
                                <m:grow m:val="on"/>
                                <m:ctrlPr>
                                  <a:rPr lang="zh-CN" altLang="en-US" sz="1600" b="0" i="1">
                                    <a:latin typeface="Cambria Math" panose="02040503050406030204" pitchFamily="18" charset="0"/>
                                  </a:rPr>
                                </m:ctrlPr>
                              </m:naryPr>
                              <m:sub>
                                <m:r>
                                  <a:rPr lang="zh-CN" altLang="en-US" sz="1600" b="0" i="1">
                                    <a:latin typeface="Cambria Math" panose="02040503050406030204" pitchFamily="18" charset="0"/>
                                  </a:rPr>
                                  <m:t>𝑖</m:t>
                                </m:r>
                                <m:r>
                                  <a:rPr lang="zh-CN" altLang="en-US" sz="1600" b="0" i="0">
                                    <a:latin typeface="Cambria Math" panose="02040503050406030204" pitchFamily="18" charset="0"/>
                                  </a:rPr>
                                  <m:t>=1</m:t>
                                </m:r>
                              </m:sub>
                              <m:sup>
                                <m:r>
                                  <a:rPr lang="zh-CN" altLang="en-US" sz="1600" b="0" i="1">
                                    <a:latin typeface="Cambria Math" panose="02040503050406030204" pitchFamily="18" charset="0"/>
                                  </a:rPr>
                                  <m:t>𝑁</m:t>
                                </m:r>
                              </m:sup>
                              <m:e>
                                <m:d>
                                  <m:dPr>
                                    <m:ctrlPr>
                                      <a:rPr lang="zh-CN" altLang="en-US" sz="1600" b="0" i="1">
                                        <a:latin typeface="Cambria Math" panose="02040503050406030204" pitchFamily="18" charset="0"/>
                                      </a:rPr>
                                    </m:ctrlPr>
                                  </m:dPr>
                                  <m:e>
                                    <m:f>
                                      <m:fPr>
                                        <m:ctrlPr>
                                          <a:rPr lang="zh-CN" altLang="en-US" sz="1600" b="0" i="1">
                                            <a:latin typeface="Cambria Math" panose="02040503050406030204" pitchFamily="18" charset="0"/>
                                          </a:rPr>
                                        </m:ctrlPr>
                                      </m:fPr>
                                      <m:num>
                                        <m:sSup>
                                          <m:sSupPr>
                                            <m:ctrlPr>
                                              <a:rPr lang="zh-CN" altLang="en-US" sz="1600" b="0" i="1">
                                                <a:latin typeface="Cambria Math" panose="02040503050406030204" pitchFamily="18" charset="0"/>
                                              </a:rPr>
                                            </m:ctrlPr>
                                          </m:sSupPr>
                                          <m:e>
                                            <m:r>
                                              <a:rPr lang="zh-CN" altLang="en-US" sz="1600" b="0" i="1">
                                                <a:latin typeface="Cambria Math" panose="02040503050406030204" pitchFamily="18" charset="0"/>
                                              </a:rPr>
                                              <m:t>𝑡</m:t>
                                            </m:r>
                                          </m:e>
                                          <m:sup>
                                            <m:r>
                                              <a:rPr lang="zh-CN" altLang="en-US" sz="1600" b="0" i="1">
                                                <a:latin typeface="Cambria Math" panose="02040503050406030204" pitchFamily="18" charset="0"/>
                                              </a:rPr>
                                              <m:t>𝑖</m:t>
                                            </m:r>
                                          </m:sup>
                                        </m:sSup>
                                      </m:num>
                                      <m:den>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den>
                                    </m:f>
                                    <m:r>
                                      <a:rPr lang="zh-CN" altLang="en-US" sz="1600" b="0" i="0">
                                        <a:latin typeface="Cambria Math" panose="02040503050406030204" pitchFamily="18" charset="0"/>
                                      </a:rPr>
                                      <m:t>−</m:t>
                                    </m:r>
                                    <m:f>
                                      <m:fPr>
                                        <m:ctrlPr>
                                          <a:rPr lang="zh-CN" altLang="en-US" sz="1600" b="0" i="1">
                                            <a:latin typeface="Cambria Math" panose="02040503050406030204" pitchFamily="18" charset="0"/>
                                          </a:rPr>
                                        </m:ctrlPr>
                                      </m:fPr>
                                      <m:num>
                                        <m:r>
                                          <a:rPr lang="zh-CN" altLang="en-US" sz="1600" b="0" i="0">
                                            <a:latin typeface="Cambria Math" panose="02040503050406030204" pitchFamily="18" charset="0"/>
                                          </a:rPr>
                                          <m:t>1−</m:t>
                                        </m:r>
                                        <m:sSup>
                                          <m:sSupPr>
                                            <m:ctrlPr>
                                              <a:rPr lang="zh-CN" altLang="en-US" sz="1600" b="0" i="1">
                                                <a:latin typeface="Cambria Math" panose="02040503050406030204" pitchFamily="18" charset="0"/>
                                              </a:rPr>
                                            </m:ctrlPr>
                                          </m:sSupPr>
                                          <m:e>
                                            <m:r>
                                              <a:rPr lang="zh-CN" altLang="en-US" sz="1600" b="0" i="1">
                                                <a:latin typeface="Cambria Math" panose="02040503050406030204" pitchFamily="18" charset="0"/>
                                              </a:rPr>
                                              <m:t>𝑡</m:t>
                                            </m:r>
                                          </m:e>
                                          <m:sup>
                                            <m:r>
                                              <a:rPr lang="zh-CN" altLang="en-US" sz="1600" b="0" i="1">
                                                <a:latin typeface="Cambria Math" panose="02040503050406030204" pitchFamily="18" charset="0"/>
                                              </a:rPr>
                                              <m:t>𝑖</m:t>
                                            </m:r>
                                          </m:sup>
                                        </m:sSup>
                                      </m:num>
                                      <m:den>
                                        <m:r>
                                          <a:rPr lang="zh-CN" altLang="en-US" sz="1600" b="0" i="0">
                                            <a:latin typeface="Cambria Math" panose="02040503050406030204" pitchFamily="18" charset="0"/>
                                          </a:rPr>
                                          <m:t>1−</m:t>
                                        </m:r>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den>
                                    </m:f>
                                  </m:e>
                                </m:d>
                                <m:r>
                                  <a:rPr lang="zh-CN" altLang="en-US" sz="1600" b="0" i="0">
                                    <a:latin typeface="Cambria Math" panose="02040503050406030204" pitchFamily="18" charset="0"/>
                                  </a:rPr>
                                  <m:t>⋅</m:t>
                                </m:r>
                                <m:f>
                                  <m:fPr>
                                    <m:ctrlPr>
                                      <a:rPr lang="zh-CN" altLang="en-US" sz="1600" b="0" i="1">
                                        <a:latin typeface="Cambria Math" panose="02040503050406030204" pitchFamily="18" charset="0"/>
                                      </a:rPr>
                                    </m:ctrlPr>
                                  </m:fPr>
                                  <m:num>
                                    <m:r>
                                      <a:rPr lang="zh-CN" altLang="en-US" sz="1600" b="0" i="0">
                                        <a:latin typeface="Cambria Math" panose="02040503050406030204" pitchFamily="18" charset="0"/>
                                      </a:rPr>
                                      <m:t>𝜕</m:t>
                                    </m:r>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num>
                                  <m:den>
                                    <m:r>
                                      <a:rPr lang="zh-CN" altLang="en-US" sz="1600" b="0" i="0">
                                        <a:latin typeface="Cambria Math" panose="02040503050406030204" pitchFamily="18" charset="0"/>
                                      </a:rPr>
                                      <m:t>𝜕</m:t>
                                    </m:r>
                                    <m:r>
                                      <a:rPr lang="zh-CN" altLang="en-US" sz="1600" b="0" i="1">
                                        <a:latin typeface="Cambria Math" panose="02040503050406030204" pitchFamily="18" charset="0"/>
                                      </a:rPr>
                                      <m:t>𝑧</m:t>
                                    </m:r>
                                  </m:den>
                                </m:f>
                              </m:e>
                            </m:nary>
                            <m:r>
                              <a:rPr lang="zh-CN" altLang="en-US" sz="1600" b="0" i="0">
                                <a:latin typeface="Cambria Math" panose="02040503050406030204" pitchFamily="18" charset="0"/>
                              </a:rPr>
                              <m:t>⋅</m:t>
                            </m:r>
                            <m:f>
                              <m:fPr>
                                <m:ctrlPr>
                                  <a:rPr lang="zh-CN" altLang="en-US" sz="1600" b="0" i="1">
                                    <a:latin typeface="Cambria Math" panose="02040503050406030204" pitchFamily="18" charset="0"/>
                                  </a:rPr>
                                </m:ctrlPr>
                              </m:fPr>
                              <m:num>
                                <m:r>
                                  <a:rPr lang="zh-CN" altLang="en-US" sz="1600" b="0" i="0">
                                    <a:latin typeface="Cambria Math" panose="02040503050406030204" pitchFamily="18" charset="0"/>
                                  </a:rPr>
                                  <m:t>𝜕</m:t>
                                </m:r>
                                <m:r>
                                  <a:rPr lang="zh-CN" altLang="en-US" sz="1600" b="0" i="1">
                                    <a:latin typeface="Cambria Math" panose="02040503050406030204" pitchFamily="18" charset="0"/>
                                  </a:rPr>
                                  <m:t>𝑧</m:t>
                                </m:r>
                              </m:num>
                              <m:den>
                                <m:r>
                                  <a:rPr lang="zh-CN" altLang="en-US" sz="1600" b="0" i="0">
                                    <a:latin typeface="Cambria Math" panose="02040503050406030204" pitchFamily="18" charset="0"/>
                                  </a:rPr>
                                  <m:t>𝜕</m:t>
                                </m:r>
                                <m:sSub>
                                  <m:sSubPr>
                                    <m:ctrlPr>
                                      <a:rPr lang="zh-CN" altLang="en-US" sz="1600" b="0" i="1">
                                        <a:latin typeface="Cambria Math" panose="02040503050406030204" pitchFamily="18" charset="0"/>
                                      </a:rPr>
                                    </m:ctrlPr>
                                  </m:sSubPr>
                                  <m:e>
                                    <m:r>
                                      <a:rPr lang="zh-CN" altLang="en-US" sz="1600" b="0" i="1">
                                        <a:latin typeface="Cambria Math" panose="02040503050406030204" pitchFamily="18" charset="0"/>
                                      </a:rPr>
                                      <m:t>𝑤</m:t>
                                    </m:r>
                                  </m:e>
                                  <m:sub>
                                    <m:r>
                                      <a:rPr lang="zh-CN" altLang="en-US" sz="1600" b="0" i="1">
                                        <a:latin typeface="Cambria Math" panose="02040503050406030204" pitchFamily="18" charset="0"/>
                                      </a:rPr>
                                      <m:t>𝑘</m:t>
                                    </m:r>
                                  </m:sub>
                                </m:sSub>
                              </m:den>
                            </m:f>
                          </m:e>
                        </m:mr>
                        <m:mr>
                          <m:e>
                            <m:r>
                              <a:rPr lang="zh-CN" altLang="en-US" sz="1600" b="0" i="0">
                                <a:latin typeface="Cambria Math" panose="02040503050406030204" pitchFamily="18" charset="0"/>
                              </a:rPr>
                              <m:t>=−</m:t>
                            </m:r>
                            <m:nary>
                              <m:naryPr>
                                <m:chr m:val="∑"/>
                                <m:limLoc m:val="undOvr"/>
                                <m:grow m:val="on"/>
                                <m:ctrlPr>
                                  <a:rPr lang="zh-CN" altLang="en-US" sz="1600" b="0" i="1">
                                    <a:latin typeface="Cambria Math" panose="02040503050406030204" pitchFamily="18" charset="0"/>
                                  </a:rPr>
                                </m:ctrlPr>
                              </m:naryPr>
                              <m:sub>
                                <m:r>
                                  <a:rPr lang="zh-CN" altLang="en-US" sz="1600" b="0" i="1">
                                    <a:latin typeface="Cambria Math" panose="02040503050406030204" pitchFamily="18" charset="0"/>
                                  </a:rPr>
                                  <m:t>𝑖</m:t>
                                </m:r>
                                <m:r>
                                  <a:rPr lang="zh-CN" altLang="en-US" sz="1600" b="0" i="0">
                                    <a:latin typeface="Cambria Math" panose="02040503050406030204" pitchFamily="18" charset="0"/>
                                  </a:rPr>
                                  <m:t>=1</m:t>
                                </m:r>
                              </m:sub>
                              <m:sup>
                                <m:r>
                                  <a:rPr lang="zh-CN" altLang="en-US" sz="1600" b="0" i="1">
                                    <a:latin typeface="Cambria Math" panose="02040503050406030204" pitchFamily="18" charset="0"/>
                                  </a:rPr>
                                  <m:t>𝑁</m:t>
                                </m:r>
                              </m:sup>
                              <m:e>
                                <m:d>
                                  <m:dPr>
                                    <m:ctrlPr>
                                      <a:rPr lang="zh-CN" altLang="en-US" sz="1600" b="0" i="1">
                                        <a:latin typeface="Cambria Math" panose="02040503050406030204" pitchFamily="18" charset="0"/>
                                      </a:rPr>
                                    </m:ctrlPr>
                                  </m:dPr>
                                  <m:e>
                                    <m:f>
                                      <m:fPr>
                                        <m:ctrlPr>
                                          <a:rPr lang="zh-CN" altLang="en-US" sz="1600" b="0" i="1">
                                            <a:latin typeface="Cambria Math" panose="02040503050406030204" pitchFamily="18" charset="0"/>
                                          </a:rPr>
                                        </m:ctrlPr>
                                      </m:fPr>
                                      <m:num>
                                        <m:sSup>
                                          <m:sSupPr>
                                            <m:ctrlPr>
                                              <a:rPr lang="zh-CN" altLang="en-US" sz="1600" b="0" i="1">
                                                <a:latin typeface="Cambria Math" panose="02040503050406030204" pitchFamily="18" charset="0"/>
                                              </a:rPr>
                                            </m:ctrlPr>
                                          </m:sSupPr>
                                          <m:e>
                                            <m:r>
                                              <a:rPr lang="zh-CN" altLang="en-US" sz="1600" b="0" i="1">
                                                <a:latin typeface="Cambria Math" panose="02040503050406030204" pitchFamily="18" charset="0"/>
                                              </a:rPr>
                                              <m:t>𝑡</m:t>
                                            </m:r>
                                          </m:e>
                                          <m:sup>
                                            <m:r>
                                              <a:rPr lang="zh-CN" altLang="en-US" sz="1600" b="0" i="1">
                                                <a:latin typeface="Cambria Math" panose="02040503050406030204" pitchFamily="18" charset="0"/>
                                              </a:rPr>
                                              <m:t>𝑖</m:t>
                                            </m:r>
                                          </m:sup>
                                        </m:sSup>
                                        <m:r>
                                          <a:rPr lang="zh-CN" altLang="en-US" sz="1600" b="0" i="0">
                                            <a:latin typeface="Cambria Math" panose="02040503050406030204" pitchFamily="18" charset="0"/>
                                          </a:rPr>
                                          <m:t>−</m:t>
                                        </m:r>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num>
                                      <m:den>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r>
                                          <a:rPr lang="zh-CN" altLang="en-US" sz="1600" b="0" i="0">
                                            <a:latin typeface="Cambria Math" panose="02040503050406030204" pitchFamily="18" charset="0"/>
                                          </a:rPr>
                                          <m:t>⋅</m:t>
                                        </m:r>
                                        <m:d>
                                          <m:dPr>
                                            <m:ctrlPr>
                                              <a:rPr lang="zh-CN" altLang="en-US" sz="1600" b="0" i="1">
                                                <a:latin typeface="Cambria Math" panose="02040503050406030204" pitchFamily="18" charset="0"/>
                                              </a:rPr>
                                            </m:ctrlPr>
                                          </m:dPr>
                                          <m:e>
                                            <m:r>
                                              <a:rPr lang="zh-CN" altLang="en-US" sz="1600" b="0" i="0">
                                                <a:latin typeface="Cambria Math" panose="02040503050406030204" pitchFamily="18" charset="0"/>
                                              </a:rPr>
                                              <m:t>1−</m:t>
                                            </m:r>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e>
                                        </m:d>
                                      </m:den>
                                    </m:f>
                                  </m:e>
                                </m:d>
                                <m:r>
                                  <a:rPr lang="zh-CN" altLang="en-US" sz="1600" b="0" i="0">
                                    <a:latin typeface="Cambria Math" panose="02040503050406030204" pitchFamily="18" charset="0"/>
                                  </a:rPr>
                                  <m:t>⋅</m:t>
                                </m:r>
                              </m:e>
                            </m:nary>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r>
                              <a:rPr lang="zh-CN" altLang="en-US" sz="1600" b="0" i="0">
                                <a:latin typeface="Cambria Math" panose="02040503050406030204" pitchFamily="18" charset="0"/>
                              </a:rPr>
                              <m:t>⋅</m:t>
                            </m:r>
                            <m:d>
                              <m:dPr>
                                <m:ctrlPr>
                                  <a:rPr lang="zh-CN" altLang="en-US" sz="1600" b="0" i="1">
                                    <a:latin typeface="Cambria Math" panose="02040503050406030204" pitchFamily="18" charset="0"/>
                                  </a:rPr>
                                </m:ctrlPr>
                              </m:dPr>
                              <m:e>
                                <m:r>
                                  <a:rPr lang="zh-CN" altLang="en-US" sz="1600" b="0" i="0">
                                    <a:latin typeface="Cambria Math" panose="02040503050406030204" pitchFamily="18" charset="0"/>
                                  </a:rPr>
                                  <m:t>1−</m:t>
                                </m:r>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e>
                            </m:d>
                            <m:r>
                              <a:rPr lang="zh-CN" altLang="en-US" sz="1600" b="0" i="0">
                                <a:latin typeface="Cambria Math" panose="02040503050406030204" pitchFamily="18" charset="0"/>
                              </a:rPr>
                              <m:t>⋅</m:t>
                            </m:r>
                            <m:sSubSup>
                              <m:sSubSupPr>
                                <m:ctrlPr>
                                  <a:rPr lang="zh-CN" altLang="en-US" sz="1600" b="0" i="1">
                                    <a:latin typeface="Cambria Math" panose="02040503050406030204" pitchFamily="18" charset="0"/>
                                  </a:rPr>
                                </m:ctrlPr>
                              </m:sSubSupPr>
                              <m:e>
                                <m:r>
                                  <a:rPr lang="zh-CN" altLang="en-US" sz="1600" b="0" i="1">
                                    <a:latin typeface="Cambria Math" panose="02040503050406030204" pitchFamily="18" charset="0"/>
                                  </a:rPr>
                                  <m:t>𝑥</m:t>
                                </m:r>
                              </m:e>
                              <m:sub>
                                <m:r>
                                  <a:rPr lang="zh-CN" altLang="en-US" sz="1600" b="0" i="1">
                                    <a:latin typeface="Cambria Math" panose="02040503050406030204" pitchFamily="18" charset="0"/>
                                  </a:rPr>
                                  <m:t>𝑘</m:t>
                                </m:r>
                              </m:sub>
                              <m:sup>
                                <m:r>
                                  <a:rPr lang="zh-CN" altLang="en-US" sz="1600" b="0" i="1">
                                    <a:latin typeface="Cambria Math" panose="02040503050406030204" pitchFamily="18" charset="0"/>
                                  </a:rPr>
                                  <m:t>𝑖</m:t>
                                </m:r>
                              </m:sup>
                            </m:sSubSup>
                            <m:r>
                              <a:rPr lang="zh-CN" altLang="en-US" sz="1600" b="0" i="0">
                                <a:latin typeface="Cambria Math" panose="02040503050406030204" pitchFamily="18" charset="0"/>
                              </a:rPr>
                              <m:t>=</m:t>
                            </m:r>
                            <m:nary>
                              <m:naryPr>
                                <m:chr m:val="∑"/>
                                <m:limLoc m:val="undOvr"/>
                                <m:grow m:val="on"/>
                                <m:ctrlPr>
                                  <a:rPr lang="zh-CN" altLang="en-US" sz="1600" b="0" i="1">
                                    <a:latin typeface="Cambria Math" panose="02040503050406030204" pitchFamily="18" charset="0"/>
                                  </a:rPr>
                                </m:ctrlPr>
                              </m:naryPr>
                              <m:sub>
                                <m:r>
                                  <a:rPr lang="zh-CN" altLang="en-US" sz="1600" b="0" i="1">
                                    <a:latin typeface="Cambria Math" panose="02040503050406030204" pitchFamily="18" charset="0"/>
                                  </a:rPr>
                                  <m:t>𝑖</m:t>
                                </m:r>
                                <m:r>
                                  <a:rPr lang="zh-CN" altLang="en-US" sz="1600" b="0" i="0">
                                    <a:latin typeface="Cambria Math" panose="02040503050406030204" pitchFamily="18" charset="0"/>
                                  </a:rPr>
                                  <m:t>=1</m:t>
                                </m:r>
                              </m:sub>
                              <m:sup>
                                <m:r>
                                  <a:rPr lang="zh-CN" altLang="en-US" sz="1600" b="0" i="1">
                                    <a:latin typeface="Cambria Math" panose="02040503050406030204" pitchFamily="18" charset="0"/>
                                  </a:rPr>
                                  <m:t>𝑁</m:t>
                                </m:r>
                              </m:sup>
                              <m:e>
                                <m:d>
                                  <m:dPr>
                                    <m:ctrlPr>
                                      <a:rPr lang="zh-CN" altLang="en-US" sz="1600" b="0" i="1">
                                        <a:latin typeface="Cambria Math" panose="02040503050406030204" pitchFamily="18" charset="0"/>
                                      </a:rPr>
                                    </m:ctrlPr>
                                  </m:dPr>
                                  <m:e>
                                    <m:r>
                                      <a:rPr lang="zh-CN" altLang="en-US" sz="1600" b="0" i="1">
                                        <a:latin typeface="Cambria Math" panose="02040503050406030204" pitchFamily="18" charset="0"/>
                                      </a:rPr>
                                      <m:t>𝑝</m:t>
                                    </m:r>
                                    <m:d>
                                      <m:dPr>
                                        <m:ctrlPr>
                                          <a:rPr lang="zh-CN" altLang="en-US" sz="1600" b="0" i="1">
                                            <a:latin typeface="Cambria Math" panose="02040503050406030204" pitchFamily="18" charset="0"/>
                                          </a:rPr>
                                        </m:ctrlPr>
                                      </m:dPr>
                                      <m:e>
                                        <m:sSup>
                                          <m:sSupPr>
                                            <m:ctrlPr>
                                              <a:rPr lang="zh-CN" altLang="en-US" sz="1600" b="0" i="1">
                                                <a:latin typeface="Cambria Math" panose="02040503050406030204" pitchFamily="18" charset="0"/>
                                              </a:rPr>
                                            </m:ctrlPr>
                                          </m:sSupPr>
                                          <m:e>
                                            <m:r>
                                              <a:rPr lang="zh-CN" altLang="en-US" sz="1600" b="1" i="0">
                                                <a:latin typeface="Cambria Math" panose="02040503050406030204" pitchFamily="18" charset="0"/>
                                              </a:rPr>
                                              <m:t>𝐱</m:t>
                                            </m:r>
                                          </m:e>
                                          <m:sup>
                                            <m:r>
                                              <a:rPr lang="zh-CN" altLang="en-US" sz="1600" b="0" i="1">
                                                <a:latin typeface="Cambria Math" panose="02040503050406030204" pitchFamily="18" charset="0"/>
                                              </a:rPr>
                                              <m:t>𝑖</m:t>
                                            </m:r>
                                          </m:sup>
                                        </m:sSup>
                                      </m:e>
                                    </m:d>
                                    <m:r>
                                      <a:rPr lang="zh-CN" altLang="en-US" sz="1600" b="0" i="0">
                                        <a:latin typeface="Cambria Math" panose="02040503050406030204" pitchFamily="18" charset="0"/>
                                      </a:rPr>
                                      <m:t>−</m:t>
                                    </m:r>
                                    <m:sSup>
                                      <m:sSupPr>
                                        <m:ctrlPr>
                                          <a:rPr lang="zh-CN" altLang="en-US" sz="1600" b="0" i="1">
                                            <a:latin typeface="Cambria Math" panose="02040503050406030204" pitchFamily="18" charset="0"/>
                                          </a:rPr>
                                        </m:ctrlPr>
                                      </m:sSupPr>
                                      <m:e>
                                        <m:r>
                                          <a:rPr lang="zh-CN" altLang="en-US" sz="1600" b="0" i="1">
                                            <a:latin typeface="Cambria Math" panose="02040503050406030204" pitchFamily="18" charset="0"/>
                                          </a:rPr>
                                          <m:t>𝑡</m:t>
                                        </m:r>
                                      </m:e>
                                      <m:sup>
                                        <m:r>
                                          <a:rPr lang="zh-CN" altLang="en-US" sz="1600" b="0" i="1">
                                            <a:latin typeface="Cambria Math" panose="02040503050406030204" pitchFamily="18" charset="0"/>
                                          </a:rPr>
                                          <m:t>𝑖</m:t>
                                        </m:r>
                                      </m:sup>
                                    </m:sSup>
                                  </m:e>
                                </m:d>
                                <m:sSubSup>
                                  <m:sSubSupPr>
                                    <m:ctrlPr>
                                      <a:rPr lang="zh-CN" altLang="en-US" sz="1600" b="0" i="1">
                                        <a:latin typeface="Cambria Math" panose="02040503050406030204" pitchFamily="18" charset="0"/>
                                      </a:rPr>
                                    </m:ctrlPr>
                                  </m:sSubSupPr>
                                  <m:e>
                                    <m:r>
                                      <a:rPr lang="zh-CN" altLang="en-US" sz="1600" b="0" i="1">
                                        <a:latin typeface="Cambria Math" panose="02040503050406030204" pitchFamily="18" charset="0"/>
                                      </a:rPr>
                                      <m:t>𝑥</m:t>
                                    </m:r>
                                  </m:e>
                                  <m:sub>
                                    <m:r>
                                      <a:rPr lang="zh-CN" altLang="en-US" sz="1600" b="0" i="1">
                                        <a:latin typeface="Cambria Math" panose="02040503050406030204" pitchFamily="18" charset="0"/>
                                      </a:rPr>
                                      <m:t>𝑘</m:t>
                                    </m:r>
                                  </m:sub>
                                  <m:sup>
                                    <m:r>
                                      <a:rPr lang="zh-CN" altLang="en-US" sz="1600" b="0" i="1">
                                        <a:latin typeface="Cambria Math" panose="02040503050406030204" pitchFamily="18" charset="0"/>
                                      </a:rPr>
                                      <m:t>𝑖</m:t>
                                    </m:r>
                                  </m:sup>
                                </m:sSubSup>
                              </m:e>
                            </m:nary>
                          </m:e>
                        </m:mr>
                      </m:m>
                    </m:oMath>
                  </m:oMathPara>
                </a14:m>
                <a:endParaRPr lang="zh-CN" altLang="en-US" sz="1600" dirty="0"/>
              </a:p>
            </p:txBody>
          </p:sp>
        </mc:Choice>
        <mc:Fallback xmlns="">
          <p:sp>
            <p:nvSpPr>
              <p:cNvPr id="17" name="矩形 16"/>
              <p:cNvSpPr>
                <a:spLocks noRot="1" noChangeAspect="1" noMove="1" noResize="1" noEditPoints="1" noAdjustHandles="1" noChangeArrowheads="1" noChangeShapeType="1" noTextEdit="1"/>
              </p:cNvSpPr>
              <p:nvPr/>
            </p:nvSpPr>
            <p:spPr>
              <a:xfrm>
                <a:off x="930297" y="3068960"/>
                <a:ext cx="6951262" cy="191308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941668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梯度下降法</a:t>
            </a:r>
            <a:r>
              <a:rPr lang="en-US" altLang="zh-CN" dirty="0"/>
              <a:t>-3</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normAutofit/>
              </a:bodyPr>
              <a:lstStyle/>
              <a:p>
                <a:pPr indent="0"/>
                <a:r>
                  <a:rPr lang="zh-CN" altLang="en-US" sz="2200" dirty="0"/>
                  <a:t>同理，我们可以求得</a:t>
                </a:r>
                <a14:m>
                  <m:oMath xmlns:m="http://schemas.openxmlformats.org/officeDocument/2006/math">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𝐰</m:t>
                        </m:r>
                        <m:r>
                          <a:rPr lang="zh-CN" altLang="en-US" sz="2200">
                            <a:latin typeface="Cambria Math" panose="02040503050406030204" pitchFamily="18" charset="0"/>
                          </a:rPr>
                          <m:t>,</m:t>
                        </m:r>
                        <m:r>
                          <a:rPr lang="zh-CN" altLang="en-US" sz="2200" i="1">
                            <a:latin typeface="Cambria Math" panose="02040503050406030204" pitchFamily="18" charset="0"/>
                          </a:rPr>
                          <m:t>𝑏</m:t>
                        </m:r>
                      </m:e>
                    </m:d>
                  </m:oMath>
                </a14:m>
                <a:r>
                  <a:rPr lang="zh-CN" altLang="en-US" sz="2200" dirty="0"/>
                  <a:t>对参数</a:t>
                </a:r>
                <a14:m>
                  <m:oMath xmlns:m="http://schemas.openxmlformats.org/officeDocument/2006/math">
                    <m:r>
                      <a:rPr lang="zh-CN" altLang="en-US" sz="2200" i="1">
                        <a:latin typeface="Cambria Math" panose="02040503050406030204" pitchFamily="18" charset="0"/>
                      </a:rPr>
                      <m:t>𝑏</m:t>
                    </m:r>
                  </m:oMath>
                </a14:m>
                <a:r>
                  <a:rPr lang="zh-CN" altLang="en-US" sz="2200" dirty="0"/>
                  <a:t>的偏导数为</a:t>
                </a: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2"/>
                <a:stretch>
                  <a:fillRect l="-963" t="-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555776" y="1988840"/>
                <a:ext cx="4675382" cy="1044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200" i="1">
                              <a:latin typeface="Cambria Math" panose="02040503050406030204" pitchFamily="18" charset="0"/>
                            </a:rPr>
                          </m:ctrlPr>
                        </m:sSubPr>
                        <m:e>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𝐽</m:t>
                              </m:r>
                            </m:e>
                            <m:sup>
                              <m:r>
                                <a:rPr lang="zh-CN" altLang="en-US" sz="2200" i="0">
                                  <a:latin typeface="Cambria Math" panose="02040503050406030204" pitchFamily="18" charset="0"/>
                                </a:rPr>
                                <m:t>′</m:t>
                              </m:r>
                            </m:sup>
                          </m:sSup>
                        </m:e>
                        <m:sub>
                          <m:r>
                            <a:rPr lang="zh-CN" altLang="en-US" sz="2200" i="1">
                              <a:latin typeface="Cambria Math" panose="02040503050406030204" pitchFamily="18" charset="0"/>
                            </a:rPr>
                            <m:t>𝑏</m:t>
                          </m:r>
                        </m:sub>
                      </m:sSub>
                      <m:d>
                        <m:dPr>
                          <m:ctrlPr>
                            <a:rPr lang="zh-CN" altLang="en-US" sz="2200" i="1">
                              <a:latin typeface="Cambria Math" panose="02040503050406030204" pitchFamily="18" charset="0"/>
                            </a:rPr>
                          </m:ctrlPr>
                        </m:dPr>
                        <m:e>
                          <m:r>
                            <a:rPr lang="zh-CN" altLang="en-US" sz="2200" b="1" i="0">
                              <a:latin typeface="Cambria Math" panose="02040503050406030204" pitchFamily="18" charset="0"/>
                            </a:rPr>
                            <m:t>𝐰</m:t>
                          </m:r>
                          <m:r>
                            <a:rPr lang="zh-CN" altLang="en-US" sz="2200" b="0" i="0">
                              <a:latin typeface="Cambria Math" panose="02040503050406030204" pitchFamily="18" charset="0"/>
                            </a:rPr>
                            <m:t>,</m:t>
                          </m:r>
                          <m:r>
                            <a:rPr lang="zh-CN" altLang="en-US" sz="2200" b="0" i="1">
                              <a:latin typeface="Cambria Math" panose="02040503050406030204" pitchFamily="18" charset="0"/>
                            </a:rPr>
                            <m:t>𝑏</m:t>
                          </m:r>
                        </m:e>
                      </m:d>
                      <m:r>
                        <a:rPr lang="zh-CN" altLang="en-US" sz="2200" b="0" i="0">
                          <a:latin typeface="Cambria Math" panose="02040503050406030204" pitchFamily="18" charset="0"/>
                        </a:rPr>
                        <m:t>=</m:t>
                      </m:r>
                      <m:f>
                        <m:fPr>
                          <m:ctrlPr>
                            <a:rPr lang="zh-CN" altLang="en-US" sz="2200" b="0" i="1">
                              <a:latin typeface="Cambria Math" panose="02040503050406030204" pitchFamily="18" charset="0"/>
                            </a:rPr>
                          </m:ctrlPr>
                        </m:fPr>
                        <m:num>
                          <m:r>
                            <a:rPr lang="zh-CN" altLang="en-US" sz="2200" b="0" i="0">
                              <a:latin typeface="Cambria Math" panose="02040503050406030204" pitchFamily="18" charset="0"/>
                            </a:rPr>
                            <m:t>𝜕</m:t>
                          </m:r>
                          <m:r>
                            <a:rPr lang="zh-CN" altLang="en-US" sz="2200" b="0" i="1">
                              <a:latin typeface="Cambria Math" panose="02040503050406030204" pitchFamily="18" charset="0"/>
                            </a:rPr>
                            <m:t>𝐽</m:t>
                          </m:r>
                          <m:d>
                            <m:dPr>
                              <m:ctrlPr>
                                <a:rPr lang="zh-CN" altLang="en-US" sz="2200" b="0" i="1">
                                  <a:latin typeface="Cambria Math" panose="02040503050406030204" pitchFamily="18" charset="0"/>
                                </a:rPr>
                              </m:ctrlPr>
                            </m:dPr>
                            <m:e>
                              <m:r>
                                <a:rPr lang="zh-CN" altLang="en-US" sz="2200" b="1" i="0">
                                  <a:latin typeface="Cambria Math" panose="02040503050406030204" pitchFamily="18" charset="0"/>
                                </a:rPr>
                                <m:t>𝐰</m:t>
                              </m:r>
                              <m:r>
                                <a:rPr lang="zh-CN" altLang="en-US" sz="2200" b="0" i="0">
                                  <a:latin typeface="Cambria Math" panose="02040503050406030204" pitchFamily="18" charset="0"/>
                                </a:rPr>
                                <m:t>,</m:t>
                              </m:r>
                              <m:r>
                                <a:rPr lang="zh-CN" altLang="en-US" sz="2200" b="0" i="1">
                                  <a:latin typeface="Cambria Math" panose="02040503050406030204" pitchFamily="18" charset="0"/>
                                </a:rPr>
                                <m:t>𝑏</m:t>
                              </m:r>
                            </m:e>
                          </m:d>
                        </m:num>
                        <m:den>
                          <m:r>
                            <a:rPr lang="zh-CN" altLang="en-US" sz="2200" b="0" i="0">
                              <a:latin typeface="Cambria Math" panose="02040503050406030204" pitchFamily="18" charset="0"/>
                            </a:rPr>
                            <m:t>𝜕</m:t>
                          </m:r>
                          <m:r>
                            <a:rPr lang="zh-CN" altLang="en-US" sz="2200" b="0" i="1">
                              <a:latin typeface="Cambria Math" panose="02040503050406030204" pitchFamily="18" charset="0"/>
                            </a:rPr>
                            <m:t>𝑏</m:t>
                          </m:r>
                        </m:den>
                      </m:f>
                      <m:r>
                        <a:rPr lang="zh-CN" altLang="en-US" sz="2200" b="0" i="0">
                          <a:latin typeface="Cambria Math" panose="02040503050406030204" pitchFamily="18" charset="0"/>
                        </a:rPr>
                        <m:t>=</m:t>
                      </m:r>
                      <m:nary>
                        <m:naryPr>
                          <m:chr m:val="∑"/>
                          <m:limLoc m:val="undOvr"/>
                          <m:grow m:val="on"/>
                          <m:ctrlPr>
                            <a:rPr lang="zh-CN" altLang="en-US" sz="2200" b="0" i="1">
                              <a:latin typeface="Cambria Math" panose="02040503050406030204" pitchFamily="18" charset="0"/>
                            </a:rPr>
                          </m:ctrlPr>
                        </m:naryPr>
                        <m:sub>
                          <m:r>
                            <a:rPr lang="zh-CN" altLang="en-US" sz="2200" b="0" i="1">
                              <a:latin typeface="Cambria Math" panose="02040503050406030204" pitchFamily="18" charset="0"/>
                            </a:rPr>
                            <m:t>𝑖</m:t>
                          </m:r>
                          <m:r>
                            <a:rPr lang="zh-CN" altLang="en-US" sz="2200" b="0" i="0">
                              <a:latin typeface="Cambria Math" panose="02040503050406030204" pitchFamily="18" charset="0"/>
                            </a:rPr>
                            <m:t>=1</m:t>
                          </m:r>
                        </m:sub>
                        <m:sup>
                          <m:r>
                            <a:rPr lang="zh-CN" altLang="en-US" sz="2200" b="0" i="1">
                              <a:latin typeface="Cambria Math" panose="02040503050406030204" pitchFamily="18" charset="0"/>
                            </a:rPr>
                            <m:t>𝑁</m:t>
                          </m:r>
                        </m:sup>
                        <m:e>
                          <m:r>
                            <a:rPr lang="zh-CN" altLang="en-US" sz="2200" b="0" i="1">
                              <a:latin typeface="Cambria Math" panose="02040503050406030204" pitchFamily="18" charset="0"/>
                            </a:rPr>
                            <m:t>𝑝</m:t>
                          </m:r>
                          <m:d>
                            <m:dPr>
                              <m:ctrlPr>
                                <a:rPr lang="zh-CN" altLang="en-US" sz="2200" b="0" i="1">
                                  <a:latin typeface="Cambria Math" panose="02040503050406030204" pitchFamily="18" charset="0"/>
                                </a:rPr>
                              </m:ctrlPr>
                            </m:dPr>
                            <m:e>
                              <m:sSup>
                                <m:sSupPr>
                                  <m:ctrlPr>
                                    <a:rPr lang="zh-CN" altLang="en-US" sz="2200" b="0" i="1">
                                      <a:latin typeface="Cambria Math" panose="02040503050406030204" pitchFamily="18" charset="0"/>
                                    </a:rPr>
                                  </m:ctrlPr>
                                </m:sSupPr>
                                <m:e>
                                  <m:r>
                                    <a:rPr lang="zh-CN" altLang="en-US" sz="2200" b="1" i="0">
                                      <a:latin typeface="Cambria Math" panose="02040503050406030204" pitchFamily="18" charset="0"/>
                                    </a:rPr>
                                    <m:t>𝐱</m:t>
                                  </m:r>
                                </m:e>
                                <m:sup>
                                  <m:r>
                                    <a:rPr lang="zh-CN" altLang="en-US" sz="2200" b="0" i="1">
                                      <a:latin typeface="Cambria Math" panose="02040503050406030204" pitchFamily="18" charset="0"/>
                                    </a:rPr>
                                    <m:t>𝑖</m:t>
                                  </m:r>
                                </m:sup>
                              </m:sSup>
                            </m:e>
                          </m:d>
                          <m:r>
                            <a:rPr lang="zh-CN" altLang="en-US" sz="2200" b="0" i="0">
                              <a:latin typeface="Cambria Math" panose="02040503050406030204" pitchFamily="18" charset="0"/>
                            </a:rPr>
                            <m:t>−</m:t>
                          </m:r>
                          <m:sSup>
                            <m:sSupPr>
                              <m:ctrlPr>
                                <a:rPr lang="zh-CN" altLang="en-US" sz="2200" b="0" i="1">
                                  <a:latin typeface="Cambria Math" panose="02040503050406030204" pitchFamily="18" charset="0"/>
                                </a:rPr>
                              </m:ctrlPr>
                            </m:sSupPr>
                            <m:e>
                              <m:r>
                                <a:rPr lang="zh-CN" altLang="en-US" sz="2200" b="0" i="1">
                                  <a:latin typeface="Cambria Math" panose="02040503050406030204" pitchFamily="18" charset="0"/>
                                </a:rPr>
                                <m:t>𝑡</m:t>
                              </m:r>
                            </m:e>
                            <m:sup>
                              <m:r>
                                <a:rPr lang="zh-CN" altLang="en-US" sz="2200" b="0" i="1">
                                  <a:latin typeface="Cambria Math" panose="02040503050406030204" pitchFamily="18" charset="0"/>
                                </a:rPr>
                                <m:t>𝑖</m:t>
                              </m:r>
                            </m:sup>
                          </m:sSup>
                        </m:e>
                      </m:nary>
                    </m:oMath>
                  </m:oMathPara>
                </a14:m>
                <a:endParaRPr lang="zh-CN" altLang="en-US" sz="2200" dirty="0"/>
              </a:p>
            </p:txBody>
          </p:sp>
        </mc:Choice>
        <mc:Fallback xmlns="">
          <p:sp>
            <p:nvSpPr>
              <p:cNvPr id="12" name="矩形 11"/>
              <p:cNvSpPr>
                <a:spLocks noRot="1" noChangeAspect="1" noMove="1" noResize="1" noEditPoints="1" noAdjustHandles="1" noChangeArrowheads="1" noChangeShapeType="1" noTextEdit="1"/>
              </p:cNvSpPr>
              <p:nvPr/>
            </p:nvSpPr>
            <p:spPr>
              <a:xfrm>
                <a:off x="2555776" y="1988840"/>
                <a:ext cx="4675382" cy="1044260"/>
              </a:xfrm>
              <a:prstGeom prst="rect">
                <a:avLst/>
              </a:prstGeom>
              <a:blipFill>
                <a:blip r:embed="rId3"/>
                <a:stretch>
                  <a:fillRect/>
                </a:stretch>
              </a:blipFill>
            </p:spPr>
            <p:txBody>
              <a:bodyPr/>
              <a:lstStyle/>
              <a:p>
                <a:r>
                  <a:rPr lang="zh-CN" altLang="en-US">
                    <a:noFill/>
                  </a:rPr>
                  <a:t> </a:t>
                </a:r>
              </a:p>
            </p:txBody>
          </p:sp>
        </mc:Fallback>
      </mc:AlternateContent>
      <p:sp>
        <p:nvSpPr>
          <p:cNvPr id="13" name="文本框 12"/>
          <p:cNvSpPr txBox="1"/>
          <p:nvPr/>
        </p:nvSpPr>
        <p:spPr>
          <a:xfrm>
            <a:off x="498376" y="2790735"/>
            <a:ext cx="8147248" cy="542264"/>
          </a:xfrm>
          <a:prstGeom prst="rect">
            <a:avLst/>
          </a:prstGeom>
          <a:noFill/>
        </p:spPr>
        <p:txBody>
          <a:bodyPr wrap="square" rtlCol="0">
            <a:spAutoFit/>
          </a:bodyPr>
          <a:lstStyle/>
          <a:p>
            <a:pPr>
              <a:lnSpc>
                <a:spcPct val="150000"/>
              </a:lnSpc>
            </a:pPr>
            <a:r>
              <a:rPr lang="zh-CN" altLang="zh-CN" sz="2200" dirty="0"/>
              <a:t>接下来，我们可以将参数沿着负梯度方向进行迭代更新，即</a:t>
            </a:r>
          </a:p>
        </p:txBody>
      </p:sp>
      <mc:AlternateContent xmlns:mc="http://schemas.openxmlformats.org/markup-compatibility/2006" xmlns:a14="http://schemas.microsoft.com/office/drawing/2010/main">
        <mc:Choice Requires="a14">
          <p:sp>
            <p:nvSpPr>
              <p:cNvPr id="14" name="矩形 13"/>
              <p:cNvSpPr/>
              <p:nvPr/>
            </p:nvSpPr>
            <p:spPr>
              <a:xfrm>
                <a:off x="2555776" y="3349542"/>
                <a:ext cx="4719305" cy="5990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2200" i="1">
                              <a:latin typeface="Cambria Math" panose="02040503050406030204" pitchFamily="18" charset="0"/>
                            </a:rPr>
                          </m:ctrlPr>
                        </m:sSubSupPr>
                        <m:e>
                          <m:r>
                            <a:rPr lang="zh-CN" altLang="en-US" sz="2200" i="1">
                              <a:latin typeface="Cambria Math" panose="02040503050406030204" pitchFamily="18" charset="0"/>
                            </a:rPr>
                            <m:t>𝑤</m:t>
                          </m:r>
                        </m:e>
                        <m:sub>
                          <m:r>
                            <a:rPr lang="zh-CN" altLang="en-US" sz="2200" i="1">
                              <a:latin typeface="Cambria Math" panose="02040503050406030204" pitchFamily="18" charset="0"/>
                            </a:rPr>
                            <m:t>𝑘</m:t>
                          </m:r>
                        </m:sub>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e>
                          </m:d>
                        </m:sup>
                      </m:sSubSup>
                      <m:r>
                        <a:rPr lang="zh-CN" altLang="en-US" sz="2200" i="0">
                          <a:latin typeface="Cambria Math" panose="02040503050406030204" pitchFamily="18" charset="0"/>
                        </a:rPr>
                        <m:t>=</m:t>
                      </m:r>
                      <m:sSubSup>
                        <m:sSubSupPr>
                          <m:ctrlPr>
                            <a:rPr lang="zh-CN" altLang="en-US" sz="2200" i="1">
                              <a:latin typeface="Cambria Math" panose="02040503050406030204" pitchFamily="18" charset="0"/>
                            </a:rPr>
                          </m:ctrlPr>
                        </m:sSubSupPr>
                        <m:e>
                          <m:r>
                            <a:rPr lang="zh-CN" altLang="en-US" sz="2200" i="1">
                              <a:latin typeface="Cambria Math" panose="02040503050406030204" pitchFamily="18" charset="0"/>
                            </a:rPr>
                            <m:t>𝑤</m:t>
                          </m:r>
                        </m:e>
                        <m:sub>
                          <m:r>
                            <a:rPr lang="zh-CN" altLang="en-US" sz="2200" i="1">
                              <a:latin typeface="Cambria Math" panose="02040503050406030204" pitchFamily="18" charset="0"/>
                            </a:rPr>
                            <m:t>𝑘</m:t>
                          </m:r>
                        </m:sub>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r>
                                <a:rPr lang="zh-CN" altLang="en-US" sz="2200" i="0">
                                  <a:latin typeface="Cambria Math" panose="02040503050406030204" pitchFamily="18" charset="0"/>
                                </a:rPr>
                                <m:t>−1</m:t>
                              </m:r>
                            </m:e>
                          </m:d>
                        </m:sup>
                      </m:sSubSup>
                      <m:r>
                        <a:rPr lang="zh-CN" altLang="en-US" sz="2200" i="0">
                          <a:latin typeface="Cambria Math" panose="02040503050406030204" pitchFamily="18" charset="0"/>
                        </a:rPr>
                        <m:t>−</m:t>
                      </m:r>
                      <m:r>
                        <a:rPr lang="zh-CN" altLang="en-US" sz="2200" i="1">
                          <a:latin typeface="Cambria Math" panose="02040503050406030204" pitchFamily="18" charset="0"/>
                        </a:rPr>
                        <m:t>𝜂</m:t>
                      </m:r>
                      <m:sSub>
                        <m:sSubPr>
                          <m:ctrlPr>
                            <a:rPr lang="zh-CN" altLang="en-US" sz="2200" i="1">
                              <a:latin typeface="Cambria Math" panose="02040503050406030204" pitchFamily="18" charset="0"/>
                            </a:rPr>
                          </m:ctrlPr>
                        </m:sSubPr>
                        <m:e>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𝐽</m:t>
                              </m:r>
                            </m:e>
                            <m:sup>
                              <m:r>
                                <a:rPr lang="zh-CN" altLang="en-US" sz="2200" i="0">
                                  <a:latin typeface="Cambria Math" panose="02040503050406030204" pitchFamily="18" charset="0"/>
                                </a:rPr>
                                <m:t>′</m:t>
                              </m:r>
                            </m:sup>
                          </m:sSup>
                        </m:e>
                        <m:sub>
                          <m:sSub>
                            <m:sSubPr>
                              <m:ctrlPr>
                                <a:rPr lang="zh-CN" altLang="en-US" sz="2200" i="1">
                                  <a:latin typeface="Cambria Math" panose="02040503050406030204" pitchFamily="18" charset="0"/>
                                </a:rPr>
                              </m:ctrlPr>
                            </m:sSubPr>
                            <m:e>
                              <m:r>
                                <a:rPr lang="zh-CN" altLang="en-US" sz="2200" i="1">
                                  <a:latin typeface="Cambria Math" panose="02040503050406030204" pitchFamily="18" charset="0"/>
                                </a:rPr>
                                <m:t>𝑤</m:t>
                              </m:r>
                            </m:e>
                            <m:sub>
                              <m:r>
                                <a:rPr lang="zh-CN" altLang="en-US" sz="2200" i="1">
                                  <a:latin typeface="Cambria Math" panose="02040503050406030204" pitchFamily="18" charset="0"/>
                                </a:rPr>
                                <m:t>𝑘</m:t>
                              </m:r>
                            </m:sub>
                          </m:sSub>
                        </m:sub>
                      </m:sSub>
                      <m:d>
                        <m:dPr>
                          <m:ctrlPr>
                            <a:rPr lang="zh-CN" altLang="en-US" sz="2200" i="1">
                              <a:latin typeface="Cambria Math" panose="02040503050406030204" pitchFamily="18" charset="0"/>
                            </a:rPr>
                          </m:ctrlPr>
                        </m:dPr>
                        <m:e>
                          <m:sSubSup>
                            <m:sSubSupPr>
                              <m:ctrlPr>
                                <a:rPr lang="zh-CN" altLang="en-US" sz="2200" i="1">
                                  <a:latin typeface="Cambria Math" panose="02040503050406030204" pitchFamily="18" charset="0"/>
                                </a:rPr>
                              </m:ctrlPr>
                            </m:sSubSupPr>
                            <m:e>
                              <m:r>
                                <a:rPr lang="zh-CN" altLang="en-US" sz="2200" i="1">
                                  <a:latin typeface="Cambria Math" panose="02040503050406030204" pitchFamily="18" charset="0"/>
                                </a:rPr>
                                <m:t>𝑤</m:t>
                              </m:r>
                            </m:e>
                            <m:sub>
                              <m:r>
                                <a:rPr lang="zh-CN" altLang="en-US" sz="2200" i="1">
                                  <a:latin typeface="Cambria Math" panose="02040503050406030204" pitchFamily="18" charset="0"/>
                                </a:rPr>
                                <m:t>𝑘</m:t>
                              </m:r>
                            </m:sub>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r>
                                    <a:rPr lang="zh-CN" altLang="en-US" sz="2200" i="0">
                                      <a:latin typeface="Cambria Math" panose="02040503050406030204" pitchFamily="18" charset="0"/>
                                    </a:rPr>
                                    <m:t>−1</m:t>
                                  </m:r>
                                </m:e>
                              </m:d>
                            </m:sup>
                          </m:sSubSup>
                          <m:r>
                            <a:rPr lang="zh-CN" altLang="en-US" sz="2200" i="0">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𝑏</m:t>
                              </m:r>
                            </m:e>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r>
                                    <a:rPr lang="zh-CN" altLang="en-US" sz="2200" i="0">
                                      <a:latin typeface="Cambria Math" panose="02040503050406030204" pitchFamily="18" charset="0"/>
                                    </a:rPr>
                                    <m:t>−1</m:t>
                                  </m:r>
                                </m:e>
                              </m:d>
                            </m:sup>
                          </m:sSup>
                        </m:e>
                      </m:d>
                    </m:oMath>
                  </m:oMathPara>
                </a14:m>
                <a:endParaRPr lang="zh-CN" altLang="en-US" sz="2200" dirty="0"/>
              </a:p>
            </p:txBody>
          </p:sp>
        </mc:Choice>
        <mc:Fallback xmlns="">
          <p:sp>
            <p:nvSpPr>
              <p:cNvPr id="14" name="矩形 13"/>
              <p:cNvSpPr>
                <a:spLocks noRot="1" noChangeAspect="1" noMove="1" noResize="1" noEditPoints="1" noAdjustHandles="1" noChangeArrowheads="1" noChangeShapeType="1" noTextEdit="1"/>
              </p:cNvSpPr>
              <p:nvPr/>
            </p:nvSpPr>
            <p:spPr>
              <a:xfrm>
                <a:off x="2555776" y="3349542"/>
                <a:ext cx="4719305" cy="59901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555776" y="3954837"/>
                <a:ext cx="4363952" cy="4903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𝑏</m:t>
                          </m:r>
                        </m:e>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e>
                          </m:d>
                        </m:sup>
                      </m:sSup>
                      <m:r>
                        <a:rPr lang="zh-CN" altLang="en-US" sz="2200" i="0">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𝑏</m:t>
                          </m:r>
                        </m:e>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r>
                                <a:rPr lang="zh-CN" altLang="en-US" sz="2200" i="0">
                                  <a:latin typeface="Cambria Math" panose="02040503050406030204" pitchFamily="18" charset="0"/>
                                </a:rPr>
                                <m:t>−1</m:t>
                              </m:r>
                            </m:e>
                          </m:d>
                        </m:sup>
                      </m:sSup>
                      <m:r>
                        <a:rPr lang="zh-CN" altLang="en-US" sz="2200" i="0">
                          <a:latin typeface="Cambria Math" panose="02040503050406030204" pitchFamily="18" charset="0"/>
                        </a:rPr>
                        <m:t>−</m:t>
                      </m:r>
                      <m:r>
                        <a:rPr lang="zh-CN" altLang="en-US" sz="2200" i="1">
                          <a:latin typeface="Cambria Math" panose="02040503050406030204" pitchFamily="18" charset="0"/>
                        </a:rPr>
                        <m:t>𝜂</m:t>
                      </m:r>
                      <m:sSub>
                        <m:sSubPr>
                          <m:ctrlPr>
                            <a:rPr lang="zh-CN" altLang="en-US" sz="2200" i="1">
                              <a:latin typeface="Cambria Math" panose="02040503050406030204" pitchFamily="18" charset="0"/>
                            </a:rPr>
                          </m:ctrlPr>
                        </m:sSubPr>
                        <m:e>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𝐽</m:t>
                              </m:r>
                            </m:e>
                            <m:sup>
                              <m:r>
                                <a:rPr lang="zh-CN" altLang="en-US" sz="2200" i="0">
                                  <a:latin typeface="Cambria Math" panose="02040503050406030204" pitchFamily="18" charset="0"/>
                                </a:rPr>
                                <m:t>′</m:t>
                              </m:r>
                            </m:sup>
                          </m:sSup>
                        </m:e>
                        <m:sub>
                          <m:r>
                            <a:rPr lang="zh-CN" altLang="en-US" sz="2200" i="1">
                              <a:latin typeface="Cambria Math" panose="02040503050406030204" pitchFamily="18" charset="0"/>
                            </a:rPr>
                            <m:t>𝑏</m:t>
                          </m:r>
                        </m:sub>
                      </m:sSub>
                      <m:d>
                        <m:dPr>
                          <m:ctrlPr>
                            <a:rPr lang="zh-CN" altLang="en-US" sz="2200" i="1">
                              <a:latin typeface="Cambria Math" panose="02040503050406030204" pitchFamily="18" charset="0"/>
                            </a:rPr>
                          </m:ctrlPr>
                        </m:dPr>
                        <m:e>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𝑤</m:t>
                              </m:r>
                            </m:e>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r>
                                    <a:rPr lang="zh-CN" altLang="en-US" sz="2200" i="0">
                                      <a:latin typeface="Cambria Math" panose="02040503050406030204" pitchFamily="18" charset="0"/>
                                    </a:rPr>
                                    <m:t>−1</m:t>
                                  </m:r>
                                </m:e>
                              </m:d>
                            </m:sup>
                          </m:sSup>
                          <m:r>
                            <a:rPr lang="zh-CN" altLang="en-US" sz="2200" i="0">
                              <a:latin typeface="Cambria Math" panose="02040503050406030204" pitchFamily="18" charset="0"/>
                            </a:rPr>
                            <m:t>,</m:t>
                          </m:r>
                          <m:sSup>
                            <m:sSupPr>
                              <m:ctrlPr>
                                <a:rPr lang="zh-CN" altLang="en-US" sz="2200" i="1">
                                  <a:latin typeface="Cambria Math" panose="02040503050406030204" pitchFamily="18" charset="0"/>
                                </a:rPr>
                              </m:ctrlPr>
                            </m:sSupPr>
                            <m:e>
                              <m:r>
                                <a:rPr lang="zh-CN" altLang="en-US" sz="2200" i="1">
                                  <a:latin typeface="Cambria Math" panose="02040503050406030204" pitchFamily="18" charset="0"/>
                                </a:rPr>
                                <m:t>𝑏</m:t>
                              </m:r>
                            </m:e>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r>
                                    <a:rPr lang="zh-CN" altLang="en-US" sz="2200" i="0">
                                      <a:latin typeface="Cambria Math" panose="02040503050406030204" pitchFamily="18" charset="0"/>
                                    </a:rPr>
                                    <m:t>−1</m:t>
                                  </m:r>
                                </m:e>
                              </m:d>
                            </m:sup>
                          </m:sSup>
                        </m:e>
                      </m:d>
                    </m:oMath>
                  </m:oMathPara>
                </a14:m>
                <a:endParaRPr lang="zh-CN" altLang="en-US" sz="2200" dirty="0"/>
              </a:p>
            </p:txBody>
          </p:sp>
        </mc:Choice>
        <mc:Fallback xmlns="">
          <p:sp>
            <p:nvSpPr>
              <p:cNvPr id="15" name="矩形 14"/>
              <p:cNvSpPr>
                <a:spLocks noRot="1" noChangeAspect="1" noMove="1" noResize="1" noEditPoints="1" noAdjustHandles="1" noChangeArrowheads="1" noChangeShapeType="1" noTextEdit="1"/>
              </p:cNvSpPr>
              <p:nvPr/>
            </p:nvSpPr>
            <p:spPr>
              <a:xfrm>
                <a:off x="2555776" y="3954837"/>
                <a:ext cx="4363952" cy="490327"/>
              </a:xfrm>
              <a:prstGeom prst="rect">
                <a:avLst/>
              </a:prstGeom>
              <a:blipFill>
                <a:blip r:embed="rId5"/>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498376" y="4471133"/>
                <a:ext cx="7848872" cy="1686231"/>
              </a:xfrm>
              <a:prstGeom prst="rect">
                <a:avLst/>
              </a:prstGeom>
              <a:noFill/>
            </p:spPr>
            <p:txBody>
              <a:bodyPr wrap="square" rtlCol="0">
                <a:spAutoFit/>
              </a:bodyPr>
              <a:lstStyle/>
              <a:p>
                <a:pPr>
                  <a:lnSpc>
                    <a:spcPct val="150000"/>
                  </a:lnSpc>
                </a:pPr>
                <a:r>
                  <a:rPr lang="zh-CN" altLang="en-US" sz="2200" dirty="0"/>
                  <a:t>其中符号</a:t>
                </a:r>
                <a14:m>
                  <m:oMath xmlns:m="http://schemas.openxmlformats.org/officeDocument/2006/math">
                    <m:sSubSup>
                      <m:sSubSupPr>
                        <m:ctrlPr>
                          <a:rPr lang="zh-CN" altLang="en-US" sz="2200" i="1">
                            <a:latin typeface="Cambria Math" panose="02040503050406030204" pitchFamily="18" charset="0"/>
                          </a:rPr>
                        </m:ctrlPr>
                      </m:sSubSupPr>
                      <m:e>
                        <m:r>
                          <a:rPr lang="zh-CN" altLang="en-US" sz="2200" i="1">
                            <a:latin typeface="Cambria Math" panose="02040503050406030204" pitchFamily="18" charset="0"/>
                          </a:rPr>
                          <m:t>𝑤</m:t>
                        </m:r>
                      </m:e>
                      <m:sub>
                        <m:r>
                          <a:rPr lang="zh-CN" altLang="en-US" sz="2200" i="1">
                            <a:latin typeface="Cambria Math" panose="02040503050406030204" pitchFamily="18" charset="0"/>
                          </a:rPr>
                          <m:t>𝑘</m:t>
                        </m:r>
                      </m:sub>
                      <m:sup>
                        <m:d>
                          <m:dPr>
                            <m:ctrlPr>
                              <a:rPr lang="zh-CN" altLang="en-US" sz="2200" i="1">
                                <a:latin typeface="Cambria Math" panose="02040503050406030204" pitchFamily="18" charset="0"/>
                              </a:rPr>
                            </m:ctrlPr>
                          </m:dPr>
                          <m:e>
                            <m:r>
                              <a:rPr lang="zh-CN" altLang="en-US" sz="2200" i="1">
                                <a:latin typeface="Cambria Math" panose="02040503050406030204" pitchFamily="18" charset="0"/>
                              </a:rPr>
                              <m:t>𝑖</m:t>
                            </m:r>
                          </m:e>
                        </m:d>
                      </m:sup>
                    </m:sSubSup>
                  </m:oMath>
                </a14:m>
                <a:r>
                  <a:rPr lang="zh-CN" altLang="en-US" sz="2200" dirty="0"/>
                  <a:t>表示参数</a:t>
                </a:r>
                <a14:m>
                  <m:oMath xmlns:m="http://schemas.openxmlformats.org/officeDocument/2006/math">
                    <m:r>
                      <a:rPr lang="zh-CN" altLang="en-US" sz="2200" b="1">
                        <a:latin typeface="Cambria Math" panose="02040503050406030204" pitchFamily="18" charset="0"/>
                      </a:rPr>
                      <m:t>𝐰</m:t>
                    </m:r>
                  </m:oMath>
                </a14:m>
                <a:r>
                  <a:rPr lang="zh-CN" altLang="en-US" sz="2200" dirty="0"/>
                  <a:t>第</a:t>
                </a:r>
                <a14:m>
                  <m:oMath xmlns:m="http://schemas.openxmlformats.org/officeDocument/2006/math">
                    <m:r>
                      <a:rPr lang="zh-CN" altLang="en-US" sz="2200" i="1">
                        <a:latin typeface="Cambria Math" panose="02040503050406030204" pitchFamily="18" charset="0"/>
                      </a:rPr>
                      <m:t>𝑘</m:t>
                    </m:r>
                  </m:oMath>
                </a14:m>
                <a:r>
                  <a:rPr lang="zh-CN" altLang="en-US" sz="2200" dirty="0"/>
                  <a:t>个分量在第</a:t>
                </a:r>
                <a14:m>
                  <m:oMath xmlns:m="http://schemas.openxmlformats.org/officeDocument/2006/math">
                    <m:r>
                      <a:rPr lang="zh-CN" altLang="en-US" sz="2200" i="1">
                        <a:latin typeface="Cambria Math" panose="02040503050406030204" pitchFamily="18" charset="0"/>
                      </a:rPr>
                      <m:t>𝑖</m:t>
                    </m:r>
                  </m:oMath>
                </a14:m>
                <a:r>
                  <a:rPr lang="zh-CN" altLang="en-US" sz="2200" dirty="0"/>
                  <a:t>次迭代的值，其他符号同理。通过上述方式不断更新参数</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的值，直到达到终止条件。</a:t>
                </a:r>
              </a:p>
            </p:txBody>
          </p:sp>
        </mc:Choice>
        <mc:Fallback xmlns="">
          <p:sp>
            <p:nvSpPr>
              <p:cNvPr id="16" name="文本框 15"/>
              <p:cNvSpPr txBox="1">
                <a:spLocks noRot="1" noChangeAspect="1" noMove="1" noResize="1" noEditPoints="1" noAdjustHandles="1" noChangeArrowheads="1" noChangeShapeType="1" noTextEdit="1"/>
              </p:cNvSpPr>
              <p:nvPr/>
            </p:nvSpPr>
            <p:spPr>
              <a:xfrm>
                <a:off x="498376" y="4471133"/>
                <a:ext cx="7848872" cy="1686231"/>
              </a:xfrm>
              <a:prstGeom prst="rect">
                <a:avLst/>
              </a:prstGeom>
              <a:blipFill>
                <a:blip r:embed="rId6"/>
                <a:stretch>
                  <a:fillRect l="-1010" r="-1010" b="-50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7266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梯度下降法</a:t>
            </a:r>
            <a:r>
              <a:rPr lang="en-US" altLang="zh-CN" dirty="0"/>
              <a:t>-4</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a:p>
        </p:txBody>
      </p:sp>
      <p:sp>
        <p:nvSpPr>
          <p:cNvPr id="6" name="内容占位符 5"/>
          <p:cNvSpPr>
            <a:spLocks noGrp="1"/>
          </p:cNvSpPr>
          <p:nvPr>
            <p:ph idx="1"/>
          </p:nvPr>
        </p:nvSpPr>
        <p:spPr>
          <a:xfrm>
            <a:off x="457200" y="1196752"/>
            <a:ext cx="8229600" cy="4713387"/>
          </a:xfrm>
        </p:spPr>
        <p:txBody>
          <a:bodyPr>
            <a:normAutofit/>
          </a:bodyPr>
          <a:lstStyle/>
          <a:p>
            <a:pPr marL="342900" indent="-342900">
              <a:buFont typeface="Arial" panose="020B0604020202020204" pitchFamily="34" charset="0"/>
              <a:buChar char="•"/>
            </a:pPr>
            <a:r>
              <a:rPr lang="zh-CN" altLang="zh-CN" sz="2200" dirty="0"/>
              <a:t>超过了指定的迭代次数</a:t>
            </a:r>
            <a:endParaRPr lang="en-US" altLang="zh-CN" sz="2200" dirty="0"/>
          </a:p>
          <a:p>
            <a:pPr marL="342900" indent="-342900">
              <a:buFont typeface="Arial" panose="020B0604020202020204" pitchFamily="34" charset="0"/>
              <a:buChar char="•"/>
            </a:pPr>
            <a:r>
              <a:rPr lang="zh-CN" altLang="zh-CN" sz="2200" dirty="0"/>
              <a:t>函数值在两次迭代间的差值趋近于</a:t>
            </a:r>
            <a:r>
              <a:rPr lang="en-US" altLang="zh-CN" sz="2200" dirty="0"/>
              <a:t>0</a:t>
            </a:r>
            <a:r>
              <a:rPr lang="zh-CN" altLang="zh-CN" sz="2200" dirty="0"/>
              <a:t>，即</a:t>
            </a:r>
            <a:endParaRPr lang="en-US" altLang="zh-CN" sz="2200" dirty="0"/>
          </a:p>
          <a:p>
            <a:pPr indent="0"/>
            <a:endParaRPr lang="en-US" altLang="zh-CN" sz="2200" dirty="0"/>
          </a:p>
          <a:p>
            <a:pPr marL="342900" indent="-342900">
              <a:lnSpc>
                <a:spcPct val="200000"/>
              </a:lnSpc>
              <a:buFont typeface="Arial" panose="020B0604020202020204" pitchFamily="34" charset="0"/>
              <a:buChar char="•"/>
            </a:pPr>
            <a:r>
              <a:rPr lang="zh-CN" altLang="zh-CN" sz="2200" dirty="0"/>
              <a:t>梯度方向的值趋于</a:t>
            </a:r>
            <a:r>
              <a:rPr lang="en-US" altLang="zh-CN" sz="2200" dirty="0"/>
              <a:t>0</a:t>
            </a:r>
            <a:r>
              <a:rPr lang="zh-CN" altLang="zh-CN" sz="2200" dirty="0"/>
              <a:t>，即</a:t>
            </a:r>
            <a:endParaRPr lang="zh-CN" altLang="en-US" sz="2200" dirty="0"/>
          </a:p>
        </p:txBody>
      </p:sp>
      <mc:AlternateContent xmlns:mc="http://schemas.openxmlformats.org/markup-compatibility/2006" xmlns:a14="http://schemas.microsoft.com/office/drawing/2010/main">
        <mc:Choice Requires="a14">
          <p:sp>
            <p:nvSpPr>
              <p:cNvPr id="7" name="矩形 6"/>
              <p:cNvSpPr/>
              <p:nvPr/>
            </p:nvSpPr>
            <p:spPr>
              <a:xfrm>
                <a:off x="2448708" y="2132438"/>
                <a:ext cx="4596964" cy="480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a:latin typeface="Cambria Math" panose="02040503050406030204" pitchFamily="18" charset="0"/>
                        </a:rPr>
                        <m:t>|</m:t>
                      </m:r>
                      <m:r>
                        <a:rPr lang="zh-CN" altLang="en-US" sz="2200" i="1">
                          <a:latin typeface="Cambria Math" panose="02040503050406030204" pitchFamily="18" charset="0"/>
                        </a:rPr>
                        <m:t>𝐽</m:t>
                      </m:r>
                      <m:d>
                        <m:dPr>
                          <m:ctrlPr>
                            <a:rPr lang="zh-CN" altLang="en-US" sz="2200" i="1">
                              <a:latin typeface="Cambria Math" panose="02040503050406030204" pitchFamily="18" charset="0"/>
                            </a:rPr>
                          </m:ctrlPr>
                        </m:dPr>
                        <m:e>
                          <m:sSup>
                            <m:sSupPr>
                              <m:ctrlPr>
                                <a:rPr lang="zh-CN" altLang="en-US" sz="2200" i="1">
                                  <a:latin typeface="Cambria Math" panose="02040503050406030204" pitchFamily="18" charset="0"/>
                                </a:rPr>
                              </m:ctrlPr>
                            </m:sSupPr>
                            <m:e>
                              <m:r>
                                <a:rPr lang="zh-CN" altLang="en-US" sz="2200" b="1" i="0">
                                  <a:latin typeface="Cambria Math" panose="02040503050406030204" pitchFamily="18" charset="0"/>
                                </a:rPr>
                                <m:t>𝐰</m:t>
                              </m:r>
                            </m:e>
                            <m:sup>
                              <m:d>
                                <m:dPr>
                                  <m:ctrlPr>
                                    <a:rPr lang="zh-CN" altLang="en-US" sz="2200" b="1" i="1">
                                      <a:latin typeface="Cambria Math" panose="02040503050406030204" pitchFamily="18" charset="0"/>
                                    </a:rPr>
                                  </m:ctrlPr>
                                </m:dPr>
                                <m:e>
                                  <m:r>
                                    <a:rPr lang="zh-CN" altLang="en-US" sz="2200" b="0" i="1">
                                      <a:latin typeface="Cambria Math" panose="02040503050406030204" pitchFamily="18" charset="0"/>
                                    </a:rPr>
                                    <m:t>𝑖</m:t>
                                  </m:r>
                                </m:e>
                              </m:d>
                            </m:sup>
                          </m:sSup>
                          <m:r>
                            <a:rPr lang="zh-CN" altLang="en-US" sz="2200" b="0" i="0">
                              <a:latin typeface="Cambria Math" panose="02040503050406030204" pitchFamily="18" charset="0"/>
                            </a:rPr>
                            <m:t>,</m:t>
                          </m:r>
                          <m:sSup>
                            <m:sSupPr>
                              <m:ctrlPr>
                                <a:rPr lang="zh-CN" altLang="en-US" sz="2200" b="0" i="1">
                                  <a:latin typeface="Cambria Math" panose="02040503050406030204" pitchFamily="18" charset="0"/>
                                </a:rPr>
                              </m:ctrlPr>
                            </m:sSupPr>
                            <m:e>
                              <m:r>
                                <a:rPr lang="zh-CN" altLang="en-US" sz="2200" b="0" i="1">
                                  <a:latin typeface="Cambria Math" panose="02040503050406030204" pitchFamily="18" charset="0"/>
                                </a:rPr>
                                <m:t>𝑏</m:t>
                              </m:r>
                            </m:e>
                            <m:sup>
                              <m:d>
                                <m:dPr>
                                  <m:ctrlPr>
                                    <a:rPr lang="zh-CN" altLang="en-US" sz="2200" b="0" i="1">
                                      <a:latin typeface="Cambria Math" panose="02040503050406030204" pitchFamily="18" charset="0"/>
                                    </a:rPr>
                                  </m:ctrlPr>
                                </m:dPr>
                                <m:e>
                                  <m:r>
                                    <a:rPr lang="zh-CN" altLang="en-US" sz="2200" b="0" i="1">
                                      <a:latin typeface="Cambria Math" panose="02040503050406030204" pitchFamily="18" charset="0"/>
                                    </a:rPr>
                                    <m:t>𝑖</m:t>
                                  </m:r>
                                </m:e>
                              </m:d>
                            </m:sup>
                          </m:sSup>
                        </m:e>
                      </m:d>
                      <m:r>
                        <a:rPr lang="zh-CN" altLang="en-US" sz="2200" b="0" i="0">
                          <a:latin typeface="Cambria Math" panose="02040503050406030204" pitchFamily="18" charset="0"/>
                        </a:rPr>
                        <m:t>−</m:t>
                      </m:r>
                      <m:r>
                        <a:rPr lang="zh-CN" altLang="en-US" sz="2200" b="0" i="1">
                          <a:latin typeface="Cambria Math" panose="02040503050406030204" pitchFamily="18" charset="0"/>
                        </a:rPr>
                        <m:t>𝐽</m:t>
                      </m:r>
                      <m:d>
                        <m:dPr>
                          <m:ctrlPr>
                            <a:rPr lang="zh-CN" altLang="en-US" sz="2200" b="0" i="1">
                              <a:latin typeface="Cambria Math" panose="02040503050406030204" pitchFamily="18" charset="0"/>
                            </a:rPr>
                          </m:ctrlPr>
                        </m:dPr>
                        <m:e>
                          <m:sSup>
                            <m:sSupPr>
                              <m:ctrlPr>
                                <a:rPr lang="zh-CN" altLang="en-US" sz="2200" b="0" i="1">
                                  <a:latin typeface="Cambria Math" panose="02040503050406030204" pitchFamily="18" charset="0"/>
                                </a:rPr>
                              </m:ctrlPr>
                            </m:sSupPr>
                            <m:e>
                              <m:r>
                                <a:rPr lang="zh-CN" altLang="en-US" sz="2200" b="1" i="0">
                                  <a:latin typeface="Cambria Math" panose="02040503050406030204" pitchFamily="18" charset="0"/>
                                </a:rPr>
                                <m:t>𝐰</m:t>
                              </m:r>
                            </m:e>
                            <m:sup>
                              <m:d>
                                <m:dPr>
                                  <m:ctrlPr>
                                    <a:rPr lang="zh-CN" altLang="en-US" sz="2200" b="1" i="1">
                                      <a:latin typeface="Cambria Math" panose="02040503050406030204" pitchFamily="18" charset="0"/>
                                    </a:rPr>
                                  </m:ctrlPr>
                                </m:dPr>
                                <m:e>
                                  <m:r>
                                    <a:rPr lang="zh-CN" altLang="en-US" sz="2200" b="0" i="1">
                                      <a:latin typeface="Cambria Math" panose="02040503050406030204" pitchFamily="18" charset="0"/>
                                    </a:rPr>
                                    <m:t>𝑖</m:t>
                                  </m:r>
                                  <m:r>
                                    <a:rPr lang="zh-CN" altLang="en-US" sz="2200" b="0" i="0">
                                      <a:latin typeface="Cambria Math" panose="02040503050406030204" pitchFamily="18" charset="0"/>
                                    </a:rPr>
                                    <m:t>−1</m:t>
                                  </m:r>
                                </m:e>
                              </m:d>
                            </m:sup>
                          </m:sSup>
                          <m:r>
                            <a:rPr lang="zh-CN" altLang="en-US" sz="2200" b="0" i="0">
                              <a:latin typeface="Cambria Math" panose="02040503050406030204" pitchFamily="18" charset="0"/>
                            </a:rPr>
                            <m:t>,</m:t>
                          </m:r>
                          <m:sSup>
                            <m:sSupPr>
                              <m:ctrlPr>
                                <a:rPr lang="zh-CN" altLang="en-US" sz="2200" b="0" i="1">
                                  <a:latin typeface="Cambria Math" panose="02040503050406030204" pitchFamily="18" charset="0"/>
                                </a:rPr>
                              </m:ctrlPr>
                            </m:sSupPr>
                            <m:e>
                              <m:r>
                                <a:rPr lang="zh-CN" altLang="en-US" sz="2200" b="0" i="1">
                                  <a:latin typeface="Cambria Math" panose="02040503050406030204" pitchFamily="18" charset="0"/>
                                </a:rPr>
                                <m:t>𝑏</m:t>
                              </m:r>
                            </m:e>
                            <m:sup>
                              <m:d>
                                <m:dPr>
                                  <m:ctrlPr>
                                    <a:rPr lang="zh-CN" altLang="en-US" sz="2200" b="0" i="1">
                                      <a:latin typeface="Cambria Math" panose="02040503050406030204" pitchFamily="18" charset="0"/>
                                    </a:rPr>
                                  </m:ctrlPr>
                                </m:dPr>
                                <m:e>
                                  <m:r>
                                    <a:rPr lang="zh-CN" altLang="en-US" sz="2200" b="0" i="1">
                                      <a:latin typeface="Cambria Math" panose="02040503050406030204" pitchFamily="18" charset="0"/>
                                    </a:rPr>
                                    <m:t>𝑖</m:t>
                                  </m:r>
                                  <m:r>
                                    <a:rPr lang="zh-CN" altLang="en-US" sz="2200" b="0" i="0">
                                      <a:latin typeface="Cambria Math" panose="02040503050406030204" pitchFamily="18" charset="0"/>
                                    </a:rPr>
                                    <m:t>−1</m:t>
                                  </m:r>
                                </m:e>
                              </m:d>
                            </m:sup>
                          </m:sSup>
                        </m:e>
                      </m:d>
                      <m:r>
                        <a:rPr lang="zh-CN" altLang="en-US" sz="2200" b="0" i="0">
                          <a:latin typeface="Cambria Math" panose="02040503050406030204" pitchFamily="18" charset="0"/>
                        </a:rPr>
                        <m:t>|&lt;</m:t>
                      </m:r>
                      <m:r>
                        <a:rPr lang="zh-CN" altLang="en-US" sz="2200" b="0" i="1">
                          <a:latin typeface="Cambria Math" panose="02040503050406030204" pitchFamily="18" charset="0"/>
                        </a:rPr>
                        <m:t>𝜀</m:t>
                      </m:r>
                    </m:oMath>
                  </m:oMathPara>
                </a14:m>
                <a:endParaRPr lang="zh-CN" altLang="en-US" sz="2200" dirty="0"/>
              </a:p>
            </p:txBody>
          </p:sp>
        </mc:Choice>
        <mc:Fallback xmlns="">
          <p:sp>
            <p:nvSpPr>
              <p:cNvPr id="7" name="矩形 6"/>
              <p:cNvSpPr>
                <a:spLocks noRot="1" noChangeAspect="1" noMove="1" noResize="1" noEditPoints="1" noAdjustHandles="1" noChangeArrowheads="1" noChangeShapeType="1" noTextEdit="1"/>
              </p:cNvSpPr>
              <p:nvPr/>
            </p:nvSpPr>
            <p:spPr>
              <a:xfrm>
                <a:off x="2448708" y="2132438"/>
                <a:ext cx="4596964" cy="480966"/>
              </a:xfrm>
              <a:prstGeom prst="rect">
                <a:avLst/>
              </a:prstGeom>
              <a:blipFill>
                <a:blip r:embed="rId2"/>
                <a:stretch>
                  <a:fillRect b="-11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483768" y="3154384"/>
                <a:ext cx="2396618" cy="4809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200">
                          <a:latin typeface="Cambria Math" panose="02040503050406030204" pitchFamily="18" charset="0"/>
                        </a:rPr>
                        <m:t>|</m:t>
                      </m:r>
                      <m:r>
                        <a:rPr lang="zh-CN" altLang="en-US" sz="2200" i="1">
                          <a:latin typeface="Cambria Math" panose="02040503050406030204" pitchFamily="18" charset="0"/>
                        </a:rPr>
                        <m:t>𝐽</m:t>
                      </m:r>
                      <m:r>
                        <a:rPr lang="zh-CN" altLang="en-US" sz="2200" i="0">
                          <a:latin typeface="Cambria Math" panose="02040503050406030204" pitchFamily="18" charset="0"/>
                        </a:rPr>
                        <m:t>′</m:t>
                      </m:r>
                      <m:d>
                        <m:dPr>
                          <m:ctrlPr>
                            <a:rPr lang="zh-CN" altLang="en-US" sz="2200" i="1">
                              <a:latin typeface="Cambria Math" panose="02040503050406030204" pitchFamily="18" charset="0"/>
                            </a:rPr>
                          </m:ctrlPr>
                        </m:dPr>
                        <m:e>
                          <m:sSup>
                            <m:sSupPr>
                              <m:ctrlPr>
                                <a:rPr lang="zh-CN" altLang="en-US" sz="2200" i="1">
                                  <a:latin typeface="Cambria Math" panose="02040503050406030204" pitchFamily="18" charset="0"/>
                                </a:rPr>
                              </m:ctrlPr>
                            </m:sSupPr>
                            <m:e>
                              <m:r>
                                <a:rPr lang="zh-CN" altLang="en-US" sz="2200" b="1" i="0">
                                  <a:latin typeface="Cambria Math" panose="02040503050406030204" pitchFamily="18" charset="0"/>
                                </a:rPr>
                                <m:t>𝐰</m:t>
                              </m:r>
                            </m:e>
                            <m:sup>
                              <m:d>
                                <m:dPr>
                                  <m:ctrlPr>
                                    <a:rPr lang="zh-CN" altLang="en-US" sz="2200" b="1" i="1">
                                      <a:latin typeface="Cambria Math" panose="02040503050406030204" pitchFamily="18" charset="0"/>
                                    </a:rPr>
                                  </m:ctrlPr>
                                </m:dPr>
                                <m:e>
                                  <m:r>
                                    <a:rPr lang="zh-CN" altLang="en-US" sz="2200" b="0" i="1">
                                      <a:latin typeface="Cambria Math" panose="02040503050406030204" pitchFamily="18" charset="0"/>
                                    </a:rPr>
                                    <m:t>𝑖</m:t>
                                  </m:r>
                                </m:e>
                              </m:d>
                            </m:sup>
                          </m:sSup>
                          <m:r>
                            <a:rPr lang="zh-CN" altLang="en-US" sz="2200" b="0" i="0">
                              <a:latin typeface="Cambria Math" panose="02040503050406030204" pitchFamily="18" charset="0"/>
                            </a:rPr>
                            <m:t>,</m:t>
                          </m:r>
                          <m:sSup>
                            <m:sSupPr>
                              <m:ctrlPr>
                                <a:rPr lang="zh-CN" altLang="en-US" sz="2200" b="0" i="1">
                                  <a:latin typeface="Cambria Math" panose="02040503050406030204" pitchFamily="18" charset="0"/>
                                </a:rPr>
                              </m:ctrlPr>
                            </m:sSupPr>
                            <m:e>
                              <m:r>
                                <a:rPr lang="zh-CN" altLang="en-US" sz="2200" b="0" i="1">
                                  <a:latin typeface="Cambria Math" panose="02040503050406030204" pitchFamily="18" charset="0"/>
                                </a:rPr>
                                <m:t>𝑏</m:t>
                              </m:r>
                            </m:e>
                            <m:sup>
                              <m:d>
                                <m:dPr>
                                  <m:ctrlPr>
                                    <a:rPr lang="zh-CN" altLang="en-US" sz="2200" b="0" i="1">
                                      <a:latin typeface="Cambria Math" panose="02040503050406030204" pitchFamily="18" charset="0"/>
                                    </a:rPr>
                                  </m:ctrlPr>
                                </m:dPr>
                                <m:e>
                                  <m:r>
                                    <a:rPr lang="zh-CN" altLang="en-US" sz="2200" b="0" i="1">
                                      <a:latin typeface="Cambria Math" panose="02040503050406030204" pitchFamily="18" charset="0"/>
                                    </a:rPr>
                                    <m:t>𝑖</m:t>
                                  </m:r>
                                </m:e>
                              </m:d>
                            </m:sup>
                          </m:sSup>
                        </m:e>
                      </m:d>
                      <m:r>
                        <a:rPr lang="zh-CN" altLang="en-US" sz="2200" b="0" i="0">
                          <a:latin typeface="Cambria Math" panose="02040503050406030204" pitchFamily="18" charset="0"/>
                        </a:rPr>
                        <m:t>|&lt;</m:t>
                      </m:r>
                      <m:r>
                        <a:rPr lang="zh-CN" altLang="en-US" sz="2200" b="0" i="1">
                          <a:latin typeface="Cambria Math" panose="02040503050406030204" pitchFamily="18" charset="0"/>
                        </a:rPr>
                        <m:t>𝜀</m:t>
                      </m:r>
                    </m:oMath>
                  </m:oMathPara>
                </a14:m>
                <a:endParaRPr lang="zh-CN" altLang="en-US" sz="2200" dirty="0"/>
              </a:p>
            </p:txBody>
          </p:sp>
        </mc:Choice>
        <mc:Fallback xmlns="">
          <p:sp>
            <p:nvSpPr>
              <p:cNvPr id="8" name="矩形 7"/>
              <p:cNvSpPr>
                <a:spLocks noRot="1" noChangeAspect="1" noMove="1" noResize="1" noEditPoints="1" noAdjustHandles="1" noChangeArrowheads="1" noChangeShapeType="1" noTextEdit="1"/>
              </p:cNvSpPr>
              <p:nvPr/>
            </p:nvSpPr>
            <p:spPr>
              <a:xfrm>
                <a:off x="2483768" y="3154384"/>
                <a:ext cx="2396618" cy="480966"/>
              </a:xfrm>
              <a:prstGeom prst="rect">
                <a:avLst/>
              </a:prstGeom>
              <a:blipFill>
                <a:blip r:embed="rId3"/>
                <a:stretch>
                  <a:fillRect b="-11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02636" y="3609598"/>
                <a:ext cx="8201812" cy="2123658"/>
              </a:xfrm>
              <a:prstGeom prst="rect">
                <a:avLst/>
              </a:prstGeom>
              <a:noFill/>
            </p:spPr>
            <p:txBody>
              <a:bodyPr wrap="square" rtlCol="0">
                <a:spAutoFit/>
              </a:bodyPr>
              <a:lstStyle/>
              <a:p>
                <a:pPr>
                  <a:lnSpc>
                    <a:spcPct val="150000"/>
                  </a:lnSpc>
                </a:pPr>
                <a:r>
                  <a:rPr lang="zh-CN" altLang="en-US" sz="2200" dirty="0"/>
                  <a:t>达到终止条件后，取最后一次迭代中参数</a:t>
                </a:r>
                <a14:m>
                  <m:oMath xmlns:m="http://schemas.openxmlformats.org/officeDocument/2006/math">
                    <m:r>
                      <a:rPr lang="zh-CN" altLang="en-US" sz="2200" b="1">
                        <a:latin typeface="Cambria Math" panose="02040503050406030204" pitchFamily="18" charset="0"/>
                      </a:rPr>
                      <m:t>𝐰</m:t>
                    </m:r>
                  </m:oMath>
                </a14:m>
                <a:r>
                  <a:rPr lang="zh-CN" altLang="en-US" sz="2200" dirty="0"/>
                  <a:t>和</a:t>
                </a:r>
                <a14:m>
                  <m:oMath xmlns:m="http://schemas.openxmlformats.org/officeDocument/2006/math">
                    <m:r>
                      <a:rPr lang="zh-CN" altLang="en-US" sz="2200" i="1">
                        <a:latin typeface="Cambria Math" panose="02040503050406030204" pitchFamily="18" charset="0"/>
                      </a:rPr>
                      <m:t>𝑏</m:t>
                    </m:r>
                  </m:oMath>
                </a14:m>
                <a:r>
                  <a:rPr lang="zh-CN" altLang="en-US" sz="2200" dirty="0"/>
                  <a:t>的值作为最终的参数值，</a:t>
                </a:r>
                <a:r>
                  <a:rPr lang="en-US" altLang="zh-CN" sz="2200" dirty="0"/>
                  <a:t>Logistic</a:t>
                </a:r>
                <a:r>
                  <a:rPr lang="zh-CN" altLang="en-US" sz="2200" dirty="0"/>
                  <a:t>分类器便构建完成，对于任何新的待分类数据</a:t>
                </a:r>
                <a14:m>
                  <m:oMath xmlns:m="http://schemas.openxmlformats.org/officeDocument/2006/math">
                    <m:r>
                      <a:rPr lang="zh-CN" altLang="en-US" sz="2200" b="1">
                        <a:latin typeface="Cambria Math" panose="02040503050406030204" pitchFamily="18" charset="0"/>
                      </a:rPr>
                      <m:t>𝐱</m:t>
                    </m:r>
                  </m:oMath>
                </a14:m>
                <a:r>
                  <a:rPr lang="zh-CN" altLang="en-US" sz="2200" dirty="0"/>
                  <a:t>，我们便能够根据</a:t>
                </a:r>
                <a14:m>
                  <m:oMath xmlns:m="http://schemas.openxmlformats.org/officeDocument/2006/math">
                    <m:r>
                      <a:rPr lang="zh-CN" altLang="en-US" sz="2200" i="1">
                        <a:latin typeface="Cambria Math" panose="02040503050406030204" pitchFamily="18" charset="0"/>
                      </a:rPr>
                      <m:t>𝑝</m:t>
                    </m:r>
                    <m:d>
                      <m:dPr>
                        <m:ctrlPr>
                          <a:rPr lang="zh-CN" altLang="en-US" sz="2200" i="1">
                            <a:latin typeface="Cambria Math" panose="02040503050406030204" pitchFamily="18" charset="0"/>
                          </a:rPr>
                        </m:ctrlPr>
                      </m:dPr>
                      <m:e>
                        <m:r>
                          <a:rPr lang="zh-CN" altLang="en-US" sz="2200" b="1">
                            <a:latin typeface="Cambria Math" panose="02040503050406030204" pitchFamily="18" charset="0"/>
                          </a:rPr>
                          <m:t>𝐱</m:t>
                        </m:r>
                      </m:e>
                    </m:d>
                  </m:oMath>
                </a14:m>
                <a:r>
                  <a:rPr lang="zh-CN" altLang="en-US" sz="2200" dirty="0"/>
                  <a:t>的值来决定其所属的类别了，如果以概率</a:t>
                </a:r>
                <a:r>
                  <a:rPr lang="en-US" altLang="zh-CN" sz="2200" dirty="0"/>
                  <a:t>0.5</a:t>
                </a:r>
                <a:r>
                  <a:rPr lang="zh-CN" altLang="en-US" sz="2200" dirty="0"/>
                  <a:t>为分类界限的话，当</a:t>
                </a:r>
                <a:r>
                  <a:rPr lang="en-US" altLang="zh-CN" sz="2200" dirty="0"/>
                  <a:t>p(x)</a:t>
                </a:r>
                <a:r>
                  <a:rPr lang="zh-CN" altLang="en-US" sz="2200" dirty="0"/>
                  <a:t>小于</a:t>
                </a:r>
                <a:r>
                  <a:rPr lang="en-US" altLang="zh-CN" sz="2200" dirty="0"/>
                  <a:t>0.5</a:t>
                </a:r>
                <a:r>
                  <a:rPr lang="zh-CN" altLang="en-US" sz="2200" dirty="0"/>
                  <a:t>时归类</a:t>
                </a:r>
                <a:r>
                  <a:rPr lang="en-US" altLang="zh-CN" sz="2200" dirty="0"/>
                  <a:t>C</a:t>
                </a:r>
                <a:r>
                  <a:rPr lang="en-US" altLang="zh-CN" sz="2200" baseline="-25000" dirty="0"/>
                  <a:t>0</a:t>
                </a:r>
                <a:r>
                  <a:rPr lang="zh-CN" altLang="en-US" sz="2200" dirty="0"/>
                  <a:t>为；否则，将</a:t>
                </a:r>
                <a14:m>
                  <m:oMath xmlns:m="http://schemas.openxmlformats.org/officeDocument/2006/math">
                    <m:r>
                      <a:rPr lang="zh-CN" altLang="en-US" sz="2200" b="1">
                        <a:latin typeface="Cambria Math" panose="02040503050406030204" pitchFamily="18" charset="0"/>
                      </a:rPr>
                      <m:t>𝐱</m:t>
                    </m:r>
                  </m:oMath>
                </a14:m>
                <a:r>
                  <a:rPr lang="zh-CN" altLang="en-US" sz="2200" dirty="0"/>
                  <a:t>分类到</a:t>
                </a:r>
                <a:r>
                  <a:rPr lang="en-US" altLang="zh-CN" sz="2200" dirty="0"/>
                  <a:t>C</a:t>
                </a:r>
                <a:r>
                  <a:rPr lang="en-US" altLang="zh-CN" sz="2200" baseline="-25000" dirty="0"/>
                  <a:t>1</a:t>
                </a:r>
                <a:r>
                  <a:rPr lang="zh-CN" altLang="en-US" sz="2200" dirty="0"/>
                  <a:t>中。</a:t>
                </a:r>
              </a:p>
            </p:txBody>
          </p:sp>
        </mc:Choice>
        <mc:Fallback xmlns="">
          <p:sp>
            <p:nvSpPr>
              <p:cNvPr id="9" name="文本框 8"/>
              <p:cNvSpPr txBox="1">
                <a:spLocks noRot="1" noChangeAspect="1" noMove="1" noResize="1" noEditPoints="1" noAdjustHandles="1" noChangeArrowheads="1" noChangeShapeType="1" noTextEdit="1"/>
              </p:cNvSpPr>
              <p:nvPr/>
            </p:nvSpPr>
            <p:spPr>
              <a:xfrm>
                <a:off x="402636" y="3609598"/>
                <a:ext cx="8201812" cy="2123658"/>
              </a:xfrm>
              <a:prstGeom prst="rect">
                <a:avLst/>
              </a:prstGeom>
              <a:blipFill>
                <a:blip r:embed="rId4"/>
                <a:stretch>
                  <a:fillRect l="-967" r="-4312" b="-25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570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求解糖尿病判断问题</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10" name="文本框 2"/>
          <p:cNvSpPr txBox="1">
            <a:spLocks noChangeArrowheads="1"/>
          </p:cNvSpPr>
          <p:nvPr/>
        </p:nvSpPr>
        <p:spPr bwMode="auto">
          <a:xfrm>
            <a:off x="539552" y="1988840"/>
            <a:ext cx="3816424" cy="29025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 &lt;</a:t>
            </a:r>
            <a:r>
              <a:rPr lang="zh-CN" sz="1200" kern="100">
                <a:effectLst/>
                <a:latin typeface="Times New Roman" panose="02020603050405020304" pitchFamily="18" charset="0"/>
                <a:ea typeface="宋体" panose="02010600030101010101" pitchFamily="2" charset="-122"/>
                <a:cs typeface="宋体" panose="02010600030101010101" pitchFamily="2" charset="-122"/>
              </a:rPr>
              <a:t>程序：运用</a:t>
            </a:r>
            <a:r>
              <a:rPr lang="en-US" sz="1200" kern="100">
                <a:effectLst/>
                <a:latin typeface="Times New Roman" panose="02020603050405020304" pitchFamily="18" charset="0"/>
                <a:ea typeface="宋体" panose="02010600030101010101" pitchFamily="2" charset="-122"/>
                <a:cs typeface="宋体" panose="02010600030101010101" pitchFamily="2" charset="-122"/>
              </a:rPr>
              <a:t>Logistic</a:t>
            </a:r>
            <a:r>
              <a:rPr lang="zh-CN" sz="1200" kern="100">
                <a:effectLst/>
                <a:latin typeface="Times New Roman" panose="02020603050405020304" pitchFamily="18" charset="0"/>
                <a:ea typeface="宋体" panose="02010600030101010101" pitchFamily="2" charset="-122"/>
                <a:cs typeface="宋体" panose="02010600030101010101" pitchFamily="2" charset="-122"/>
              </a:rPr>
              <a:t>分类器对糖尿病数据进行分类</a:t>
            </a:r>
            <a:r>
              <a:rPr lang="en-US" sz="1200" kern="100">
                <a:effectLst/>
                <a:latin typeface="Times New Roman" panose="02020603050405020304" pitchFamily="18" charset="0"/>
                <a:ea typeface="宋体" panose="02010600030101010101" pitchFamily="2" charset="-122"/>
                <a:cs typeface="宋体" panose="02010600030101010101" pitchFamily="2" charset="-122"/>
              </a:rPr>
              <a:t>&gt;</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import csv</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from sklearn import metrics</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from sklearn.linear_model import LogisticRegression</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TRAIN_SET_NUM = 232</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trans_table = {"Yes":1,"No":0}</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 </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tx,ty,vx,vy = read_data()</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 </a:t>
            </a:r>
            <a:r>
              <a:rPr lang="zh-CN" sz="1200" kern="100">
                <a:effectLst/>
                <a:latin typeface="Times New Roman" panose="02020603050405020304" pitchFamily="18" charset="0"/>
                <a:ea typeface="宋体" panose="02010600030101010101" pitchFamily="2" charset="-122"/>
                <a:cs typeface="宋体" panose="02010600030101010101" pitchFamily="2" charset="-122"/>
              </a:rPr>
              <a:t>分类器训练和测试</a:t>
            </a: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model = LogisticRegression() ; model.fit(tx, ty)</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predicted = model.predict(vx)</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print(metrics.confusion_matrix(vy, predicted))</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a:effectLst/>
                <a:latin typeface="Times New Roman" panose="02020603050405020304" pitchFamily="18" charset="0"/>
                <a:ea typeface="宋体" panose="02010600030101010101" pitchFamily="2" charset="-122"/>
                <a:cs typeface="宋体" panose="02010600030101010101" pitchFamily="2" charset="-122"/>
              </a:rPr>
              <a:t>print(metrics.classification_report(vy, predicted))</a:t>
            </a:r>
            <a:endParaRPr lang="zh-CN" sz="1200" kern="10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1" name="文本框 10"/>
          <p:cNvSpPr txBox="1"/>
          <p:nvPr/>
        </p:nvSpPr>
        <p:spPr>
          <a:xfrm>
            <a:off x="4499992" y="1146017"/>
            <a:ext cx="4356484" cy="4832092"/>
          </a:xfrm>
          <a:prstGeom prst="rect">
            <a:avLst/>
          </a:prstGeom>
          <a:noFill/>
        </p:spPr>
        <p:txBody>
          <a:bodyPr wrap="square" rtlCol="0">
            <a:spAutoFit/>
          </a:bodyPr>
          <a:lstStyle/>
          <a:p>
            <a:pPr marL="342900" indent="-342900">
              <a:buFont typeface="Arial" panose="020B0604020202020204" pitchFamily="34" charset="0"/>
              <a:buChar char="•"/>
            </a:pPr>
            <a:r>
              <a:rPr lang="zh-CN" altLang="zh-CN" sz="2200" dirty="0"/>
              <a:t>引入必要的库以及模块</a:t>
            </a:r>
            <a:endParaRPr lang="en-US" altLang="zh-CN" sz="2200" dirty="0"/>
          </a:p>
          <a:p>
            <a:pPr marL="342900" indent="-342900">
              <a:buFont typeface="Arial" panose="020B0604020202020204" pitchFamily="34" charset="0"/>
              <a:buChar char="•"/>
            </a:pPr>
            <a:r>
              <a:rPr lang="zh-CN" altLang="zh-CN" sz="2200" dirty="0"/>
              <a:t>定义了两个有用的全局变量。需要注意的是，</a:t>
            </a:r>
            <a:r>
              <a:rPr lang="en-US" altLang="zh-CN" sz="2200" dirty="0" err="1"/>
              <a:t>trans_table</a:t>
            </a:r>
            <a:r>
              <a:rPr lang="zh-CN" altLang="zh-CN" sz="2200" dirty="0"/>
              <a:t>不再将</a:t>
            </a:r>
            <a:r>
              <a:rPr lang="en-US" altLang="zh-CN" sz="2200" dirty="0"/>
              <a:t>No</a:t>
            </a:r>
            <a:r>
              <a:rPr lang="zh-CN" altLang="zh-CN" sz="2200" dirty="0"/>
              <a:t>映射为</a:t>
            </a:r>
            <a:r>
              <a:rPr lang="en-US" altLang="zh-CN" sz="2200" dirty="0"/>
              <a:t>-1</a:t>
            </a:r>
            <a:r>
              <a:rPr lang="zh-CN" altLang="zh-CN" sz="2200" dirty="0"/>
              <a:t>了，而是映射成</a:t>
            </a:r>
            <a:r>
              <a:rPr lang="en-US" altLang="zh-CN" sz="2200" dirty="0"/>
              <a:t>0</a:t>
            </a:r>
          </a:p>
          <a:p>
            <a:pPr marL="342900" indent="-342900">
              <a:buFont typeface="Arial" panose="020B0604020202020204" pitchFamily="34" charset="0"/>
              <a:buChar char="•"/>
            </a:pPr>
            <a:r>
              <a:rPr lang="zh-CN" altLang="zh-CN" sz="2200" dirty="0"/>
              <a:t>使用</a:t>
            </a:r>
            <a:r>
              <a:rPr lang="en-US" altLang="zh-CN" sz="2200" dirty="0" err="1"/>
              <a:t>read_data</a:t>
            </a:r>
            <a:r>
              <a:rPr lang="zh-CN" altLang="zh-CN" sz="2200" dirty="0"/>
              <a:t>函数读取训练集和测试集数据</a:t>
            </a:r>
            <a:endParaRPr lang="en-US" altLang="zh-CN" sz="2200" dirty="0"/>
          </a:p>
          <a:p>
            <a:pPr marL="342900" indent="-342900">
              <a:buFont typeface="Arial" panose="020B0604020202020204" pitchFamily="34" charset="0"/>
              <a:buChar char="•"/>
            </a:pPr>
            <a:r>
              <a:rPr lang="zh-CN" altLang="zh-CN" sz="2200" dirty="0"/>
              <a:t>使用代码</a:t>
            </a:r>
            <a:r>
              <a:rPr lang="en-US" altLang="zh-CN" sz="2200" dirty="0"/>
              <a:t>model = </a:t>
            </a:r>
            <a:r>
              <a:rPr lang="en-US" altLang="zh-CN" sz="2200" dirty="0" err="1"/>
              <a:t>LogisticRegression</a:t>
            </a:r>
            <a:r>
              <a:rPr lang="en-US" altLang="zh-CN" sz="2200" dirty="0"/>
              <a:t>()</a:t>
            </a:r>
            <a:r>
              <a:rPr lang="zh-CN" altLang="zh-CN" sz="2200" dirty="0"/>
              <a:t>创建了一个默认的</a:t>
            </a:r>
            <a:r>
              <a:rPr lang="en-US" altLang="zh-CN" sz="2200" dirty="0"/>
              <a:t>Logistic</a:t>
            </a:r>
            <a:r>
              <a:rPr lang="zh-CN" altLang="zh-CN" sz="2200" dirty="0"/>
              <a:t>分类器</a:t>
            </a:r>
            <a:endParaRPr lang="en-US" altLang="zh-CN" sz="2200" dirty="0"/>
          </a:p>
          <a:p>
            <a:pPr marL="342900" indent="-342900">
              <a:buFont typeface="Arial" panose="020B0604020202020204" pitchFamily="34" charset="0"/>
              <a:buChar char="•"/>
            </a:pPr>
            <a:r>
              <a:rPr lang="zh-CN" altLang="zh-CN" sz="2200" dirty="0"/>
              <a:t>调用模型的</a:t>
            </a:r>
            <a:r>
              <a:rPr lang="en-US" altLang="zh-CN" sz="2200" dirty="0"/>
              <a:t>fit</a:t>
            </a:r>
            <a:r>
              <a:rPr lang="zh-CN" altLang="zh-CN" sz="2200" dirty="0"/>
              <a:t>方法并输入训练集样本和其对应的标签</a:t>
            </a:r>
            <a:endParaRPr lang="en-US" altLang="zh-CN" sz="2200" dirty="0"/>
          </a:p>
          <a:p>
            <a:pPr marL="342900" indent="-342900">
              <a:buFont typeface="Arial" panose="020B0604020202020204" pitchFamily="34" charset="0"/>
              <a:buChar char="•"/>
            </a:pPr>
            <a:r>
              <a:rPr lang="zh-CN" altLang="zh-CN" sz="2200" dirty="0"/>
              <a:t>模型训练完成后，我们调用模型的</a:t>
            </a:r>
            <a:r>
              <a:rPr lang="en-US" altLang="zh-CN" sz="2200" dirty="0"/>
              <a:t>predict</a:t>
            </a:r>
            <a:r>
              <a:rPr lang="zh-CN" altLang="zh-CN" sz="2200" dirty="0"/>
              <a:t>方法，完成对测试集中所有样本的分类</a:t>
            </a:r>
            <a:endParaRPr lang="en-US" altLang="zh-CN" sz="2200" dirty="0"/>
          </a:p>
        </p:txBody>
      </p:sp>
    </p:spTree>
    <p:extLst>
      <p:ext uri="{BB962C8B-B14F-4D97-AF65-F5344CB8AC3E}">
        <p14:creationId xmlns:p14="http://schemas.microsoft.com/office/powerpoint/2010/main" val="89891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Logistic</a:t>
            </a:r>
            <a:r>
              <a:rPr lang="zh-CN" altLang="en-US" dirty="0"/>
              <a:t>分类器总结</a:t>
            </a:r>
          </a:p>
        </p:txBody>
      </p:sp>
      <p:sp>
        <p:nvSpPr>
          <p:cNvPr id="3" name="日期占位符 2"/>
          <p:cNvSpPr>
            <a:spLocks noGrp="1"/>
          </p:cNvSpPr>
          <p:nvPr>
            <p:ph type="dt" sz="half" idx="10"/>
          </p:nvPr>
        </p:nvSpPr>
        <p:spPr/>
        <p:txBody>
          <a:bodyPr/>
          <a:lstStyle/>
          <a:p>
            <a:fld id="{DB5C99A0-5F28-4A51-9F65-EDAD62957D17}"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6" name="内容占位符 5"/>
          <p:cNvSpPr>
            <a:spLocks noGrp="1"/>
          </p:cNvSpPr>
          <p:nvPr>
            <p:ph idx="1"/>
          </p:nvPr>
        </p:nvSpPr>
        <p:spPr/>
        <p:txBody>
          <a:bodyPr>
            <a:normAutofit/>
          </a:bodyPr>
          <a:lstStyle/>
          <a:p>
            <a:pPr marL="342900" indent="-342900">
              <a:buFont typeface="Arial" panose="020B0604020202020204" pitchFamily="34" charset="0"/>
              <a:buChar char="•"/>
            </a:pPr>
            <a:r>
              <a:rPr lang="zh-CN" altLang="zh-CN" sz="2200" dirty="0"/>
              <a:t>一个性能优良的线性分类器，在工业界依旧有很广泛的运用</a:t>
            </a:r>
            <a:endParaRPr lang="en-US" altLang="zh-CN" sz="2200" dirty="0"/>
          </a:p>
          <a:p>
            <a:pPr marL="342900" indent="-342900">
              <a:buFont typeface="Arial" panose="020B0604020202020204" pitchFamily="34" charset="0"/>
              <a:buChar char="•"/>
            </a:pPr>
            <a:r>
              <a:rPr lang="zh-CN" altLang="en-US" sz="2200" dirty="0"/>
              <a:t>实现较为简单，并且拥有较快的分类速度，同时有良好的抗干扰性。当原始数据里面有较多噪音和异常点的时候，采用</a:t>
            </a:r>
            <a:r>
              <a:rPr lang="en-US" altLang="zh-CN" sz="2200" dirty="0"/>
              <a:t>Logistic</a:t>
            </a:r>
            <a:r>
              <a:rPr lang="zh-CN" altLang="en-US" sz="2200" dirty="0"/>
              <a:t>分类器能有更好的性能表现</a:t>
            </a:r>
            <a:endParaRPr lang="en-US" altLang="zh-CN" sz="2200" dirty="0"/>
          </a:p>
          <a:p>
            <a:pPr marL="342900" indent="-342900">
              <a:buFont typeface="Arial" panose="020B0604020202020204" pitchFamily="34" charset="0"/>
              <a:buChar char="•"/>
            </a:pPr>
            <a:r>
              <a:rPr lang="en-US" altLang="zh-CN" sz="2200" dirty="0"/>
              <a:t>Logistic</a:t>
            </a:r>
            <a:r>
              <a:rPr lang="zh-CN" altLang="en-US" sz="2200" dirty="0"/>
              <a:t>分类器也有自己的缺点，即容易欠拟合，导致准确率不高。在实际应用中，可以通过加大训练数据量解决这个问题</a:t>
            </a:r>
            <a:endParaRPr lang="en-US" altLang="zh-CN" sz="2200" dirty="0"/>
          </a:p>
        </p:txBody>
      </p:sp>
    </p:spTree>
    <p:extLst>
      <p:ext uri="{BB962C8B-B14F-4D97-AF65-F5344CB8AC3E}">
        <p14:creationId xmlns:p14="http://schemas.microsoft.com/office/powerpoint/2010/main" val="25187365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a:t>4</a:t>
            </a:r>
            <a:r>
              <a:rPr lang="zh-CN" altLang="en-US"/>
              <a:t>节 </a:t>
            </a:r>
            <a:r>
              <a:rPr lang="zh-CN" altLang="zh-CN" dirty="0"/>
              <a:t>朴素贝叶斯分类器</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fontScale="92500" lnSpcReduction="10000"/>
              </a:bodyPr>
              <a:lstStyle/>
              <a:p>
                <a:pPr marL="0" indent="457200">
                  <a:buNone/>
                </a:pPr>
                <a:r>
                  <a:rPr lang="zh-CN" altLang="en-US" sz="2000" kern="100" dirty="0">
                    <a:cs typeface="Times New Roman" panose="02020603050405020304" pitchFamily="18" charset="0"/>
                  </a:rPr>
                  <a:t>前面已经</a:t>
                </a:r>
                <a:r>
                  <a:rPr lang="zh-CN" altLang="zh-CN" sz="2000" kern="100" dirty="0">
                    <a:cs typeface="Times New Roman" panose="02020603050405020304" pitchFamily="18" charset="0"/>
                  </a:rPr>
                  <a:t>介绍了两种分类器，它们主要用于解决二分类问题。然而在实际生活中，我们难免会遇到一些多分类问题。例如车牌识别系统，它需要判断输入图像中的字符是数字</a:t>
                </a:r>
                <a:r>
                  <a:rPr lang="en-US" altLang="zh-CN" sz="2000" kern="100" dirty="0"/>
                  <a:t>0-9</a:t>
                </a:r>
                <a:r>
                  <a:rPr lang="zh-CN" altLang="zh-CN" sz="2000" kern="100" dirty="0">
                    <a:cs typeface="Times New Roman" panose="02020603050405020304" pitchFamily="18" charset="0"/>
                  </a:rPr>
                  <a:t>，还是字母</a:t>
                </a:r>
                <a:r>
                  <a:rPr lang="en-US" altLang="zh-CN" sz="2000" kern="100" dirty="0"/>
                  <a:t>A-Z</a:t>
                </a:r>
                <a:r>
                  <a:rPr lang="zh-CN" altLang="en-US" sz="2000" kern="100" dirty="0"/>
                  <a:t>。</a:t>
                </a:r>
                <a:endParaRPr lang="en-US" altLang="zh-CN" sz="2000" kern="100" dirty="0"/>
              </a:p>
              <a:p>
                <a:pPr marL="0" indent="457200">
                  <a:buNone/>
                </a:pPr>
                <a:r>
                  <a:rPr lang="zh-CN" altLang="zh-CN" sz="2000" kern="100" dirty="0">
                    <a:cs typeface="Times New Roman" panose="02020603050405020304" pitchFamily="18" charset="0"/>
                  </a:rPr>
                  <a:t>朴素贝叶斯方法将分类的过程看作一个已知结果（特征），求最可能导致该结果的因素（分类）的问题</a:t>
                </a:r>
                <a:r>
                  <a:rPr lang="zh-CN" altLang="en-US" sz="2000" kern="100" dirty="0">
                    <a:cs typeface="Times New Roman" panose="02020603050405020304" pitchFamily="18" charset="0"/>
                  </a:rPr>
                  <a:t>。</a:t>
                </a:r>
                <a:r>
                  <a:rPr lang="zh-CN" altLang="zh-CN" sz="2000" kern="100" dirty="0">
                    <a:cs typeface="Times New Roman" panose="02020603050405020304" pitchFamily="18" charset="0"/>
                  </a:rPr>
                  <a:t>例如你已经知道某病人的收缩压为</a:t>
                </a:r>
                <a:r>
                  <a:rPr lang="en-US" altLang="zh-CN" sz="2000" kern="100" dirty="0"/>
                  <a:t>145</a:t>
                </a:r>
                <a:r>
                  <a:rPr lang="zh-CN" altLang="zh-CN" sz="2000" kern="100" dirty="0">
                    <a:cs typeface="Times New Roman" panose="02020603050405020304" pitchFamily="18" charset="0"/>
                  </a:rPr>
                  <a:t>毫米汞柱（偏高），你想判断该病人是患了糖尿病、感冒还是高血压。</a:t>
                </a:r>
                <a:r>
                  <a:rPr lang="zh-CN" altLang="en-US" sz="2000" kern="100" dirty="0">
                    <a:cs typeface="Times New Roman" panose="02020603050405020304" pitchFamily="18" charset="0"/>
                  </a:rPr>
                  <a:t>在此例子中，收缩压为</a:t>
                </a:r>
                <a:r>
                  <a:rPr lang="en-US" altLang="zh-CN" sz="2000" kern="100" dirty="0">
                    <a:cs typeface="Times New Roman" panose="02020603050405020304" pitchFamily="18" charset="0"/>
                  </a:rPr>
                  <a:t>145</a:t>
                </a:r>
                <a:r>
                  <a:rPr lang="zh-CN" altLang="en-US" sz="2000" kern="100" dirty="0">
                    <a:cs typeface="Times New Roman" panose="02020603050405020304" pitchFamily="18" charset="0"/>
                  </a:rPr>
                  <a:t>就是样本的特征，而糖尿病、感冒、高血压就是已知分类。为了对样本进行分类，我们实际上就是求在收缩压为</a:t>
                </a:r>
                <a:r>
                  <a:rPr lang="en-US" altLang="zh-CN" sz="2000" kern="100" dirty="0">
                    <a:cs typeface="Times New Roman" panose="02020603050405020304" pitchFamily="18" charset="0"/>
                  </a:rPr>
                  <a:t>145</a:t>
                </a:r>
                <a:r>
                  <a:rPr lang="zh-CN" altLang="en-US" sz="2000" kern="100" dirty="0">
                    <a:cs typeface="Times New Roman" panose="02020603050405020304" pitchFamily="18" charset="0"/>
                  </a:rPr>
                  <a:t>的情况下，得糖尿病、感冒以及高血压的条件概率分别是多少，即求概率</a:t>
                </a:r>
                <a:r>
                  <a:rPr lang="en-US" altLang="zh-CN" sz="2000" b="1" i="1" kern="100" dirty="0">
                    <a:cs typeface="Times New Roman" panose="02020603050405020304" pitchFamily="18" charset="0"/>
                  </a:rPr>
                  <a:t>P(</a:t>
                </a:r>
                <a:r>
                  <a:rPr lang="en-US" altLang="zh-CN" sz="2000" b="1" i="1" kern="100" dirty="0" err="1">
                    <a:cs typeface="Times New Roman" panose="02020603050405020304" pitchFamily="18" charset="0"/>
                  </a:rPr>
                  <a:t>C_i</a:t>
                </a:r>
                <a:r>
                  <a:rPr lang="en-US" altLang="zh-CN" sz="2000" b="1" i="1" kern="100" dirty="0">
                    <a:cs typeface="Times New Roman" panose="02020603050405020304" pitchFamily="18" charset="0"/>
                  </a:rPr>
                  <a:t> |x)</a:t>
                </a:r>
                <a:r>
                  <a:rPr lang="zh-CN" altLang="en-US" sz="2000" b="1" i="1" kern="100" dirty="0">
                    <a:cs typeface="Times New Roman" panose="02020603050405020304" pitchFamily="18" charset="0"/>
                  </a:rPr>
                  <a:t> </a:t>
                </a:r>
                <a:r>
                  <a:rPr lang="zh-CN" altLang="en-US" sz="2000" kern="100" dirty="0">
                    <a:cs typeface="Times New Roman" panose="02020603050405020304" pitchFamily="18" charset="0"/>
                  </a:rPr>
                  <a:t>，其中</a:t>
                </a:r>
                <a14:m>
                  <m:oMath xmlns:m="http://schemas.openxmlformats.org/officeDocument/2006/math">
                    <m:r>
                      <a:rPr lang="en-US" altLang="zh-CN" b="0" i="1">
                        <a:latin typeface="Cambria Math" panose="02040503050406030204" pitchFamily="18" charset="0"/>
                      </a:rPr>
                      <m:t>𝑥</m:t>
                    </m:r>
                  </m:oMath>
                </a14:m>
                <a:r>
                  <a:rPr lang="zh-CN" altLang="en-US" sz="2000" kern="100" dirty="0">
                    <a:cs typeface="Times New Roman" panose="02020603050405020304" pitchFamily="18" charset="0"/>
                  </a:rPr>
                  <a:t>表示样本的特征， </a:t>
                </a:r>
                <a14:m>
                  <m:oMath xmlns:m="http://schemas.openxmlformats.org/officeDocument/2006/math">
                    <m:sSub>
                      <m:sSubPr>
                        <m:ctrlPr>
                          <a:rPr lang="zh-CN" altLang="zh-CN" i="1">
                            <a:latin typeface="Cambria Math" panose="02040503050406030204" pitchFamily="18" charset="0"/>
                          </a:rPr>
                        </m:ctrlPr>
                      </m:sSubPr>
                      <m:e>
                        <m:r>
                          <a:rPr lang="en-US" altLang="zh-CN" b="0" i="1">
                            <a:latin typeface="Cambria Math" panose="02040503050406030204" pitchFamily="18" charset="0"/>
                          </a:rPr>
                          <m:t>𝐶</m:t>
                        </m:r>
                      </m:e>
                      <m:sub>
                        <m:r>
                          <a:rPr lang="en-US" altLang="zh-CN" b="0" i="1">
                            <a:latin typeface="Cambria Math" panose="02040503050406030204" pitchFamily="18" charset="0"/>
                          </a:rPr>
                          <m:t>𝑖</m:t>
                        </m:r>
                      </m:sub>
                    </m:sSub>
                  </m:oMath>
                </a14:m>
                <a:r>
                  <a:rPr lang="zh-CN" altLang="en-US" sz="2000" kern="100" dirty="0">
                    <a:cs typeface="Times New Roman" panose="02020603050405020304" pitchFamily="18" charset="0"/>
                  </a:rPr>
                  <a:t>代表第</a:t>
                </a:r>
                <a14:m>
                  <m:oMath xmlns:m="http://schemas.openxmlformats.org/officeDocument/2006/math">
                    <m:r>
                      <a:rPr lang="en-US" altLang="zh-CN" i="1">
                        <a:latin typeface="Cambria Math" panose="02040503050406030204" pitchFamily="18" charset="0"/>
                      </a:rPr>
                      <m:t>𝑖</m:t>
                    </m:r>
                  </m:oMath>
                </a14:m>
                <a:r>
                  <a:rPr lang="zh-CN" altLang="en-US" sz="2000" kern="100" dirty="0">
                    <a:cs typeface="Times New Roman" panose="02020603050405020304" pitchFamily="18" charset="0"/>
                  </a:rPr>
                  <a:t>个分类。朴素贝叶斯分类器就可以根据概率的大小判断他得了什么病（判断样本属于什么类别）。</a:t>
                </a:r>
                <a:endParaRPr lang="en-US" altLang="zh-CN" sz="2000" kern="100" dirty="0"/>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229600" cy="4713387"/>
              </a:xfrm>
              <a:blipFill>
                <a:blip r:embed="rId2"/>
                <a:stretch>
                  <a:fillRect l="-741"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9478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1890192" cy="782960"/>
          </a:xfrm>
        </p:spPr>
        <p:txBody>
          <a:bodyPr>
            <a:normAutofit/>
          </a:bodyPr>
          <a:lstStyle/>
          <a:p>
            <a:r>
              <a:rPr lang="zh-CN" altLang="en-US" sz="3200" dirty="0"/>
              <a:t>条件概率</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a:bodyPr>
              <a:lstStyle/>
              <a:p>
                <a:pPr marL="0" indent="457200">
                  <a:buNone/>
                </a:pPr>
                <a:r>
                  <a:rPr lang="zh-CN" altLang="en-US" sz="2000" kern="100" dirty="0">
                    <a:cs typeface="Times New Roman" panose="02020603050405020304" pitchFamily="18" charset="0"/>
                  </a:rPr>
                  <a:t>我们在此简单回忆一下条件概率的意义和计算方法。</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在生活中，我们经常需要计算在某事件</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已经发生的情况下，事件</a:t>
                </a:r>
                <a:r>
                  <a:rPr lang="en-US" altLang="zh-CN" sz="2000" kern="100" dirty="0">
                    <a:cs typeface="Times New Roman" panose="02020603050405020304" pitchFamily="18" charset="0"/>
                  </a:rPr>
                  <a:t>B</a:t>
                </a:r>
                <a:r>
                  <a:rPr lang="zh-CN" altLang="en-US" sz="2000" kern="100" dirty="0">
                    <a:cs typeface="Times New Roman" panose="02020603050405020304" pitchFamily="18" charset="0"/>
                  </a:rPr>
                  <a:t>发生的概率。例如在刮风（事件</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）的情况下，求下雨（事件</a:t>
                </a:r>
                <a:r>
                  <a:rPr lang="en-US" altLang="zh-CN" sz="2000" kern="100" dirty="0">
                    <a:cs typeface="Times New Roman" panose="02020603050405020304" pitchFamily="18" charset="0"/>
                  </a:rPr>
                  <a:t>B</a:t>
                </a:r>
                <a:r>
                  <a:rPr lang="zh-CN" altLang="en-US" sz="2000" kern="100" dirty="0">
                    <a:cs typeface="Times New Roman" panose="02020603050405020304" pitchFamily="18" charset="0"/>
                  </a:rPr>
                  <a:t>）的概率，这就是一个条件概率的问题，一般记作符号 </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𝐵</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𝐴</m:t>
                        </m:r>
                      </m:e>
                    </m:d>
                  </m:oMath>
                </a14:m>
                <a:r>
                  <a:rPr lang="zh-CN" altLang="en-US" sz="2000" kern="100" dirty="0">
                    <a:cs typeface="Times New Roman" panose="02020603050405020304" pitchFamily="18" charset="0"/>
                  </a:rPr>
                  <a:t>。如图所示，如果事件</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和</a:t>
                </a:r>
                <a:r>
                  <a:rPr lang="en-US" altLang="zh-CN" sz="2000" kern="100" dirty="0">
                    <a:cs typeface="Times New Roman" panose="02020603050405020304" pitchFamily="18" charset="0"/>
                  </a:rPr>
                  <a:t>B</a:t>
                </a:r>
                <a:r>
                  <a:rPr lang="zh-CN" altLang="en-US" sz="2000" kern="100" dirty="0">
                    <a:cs typeface="Times New Roman" panose="02020603050405020304" pitchFamily="18" charset="0"/>
                  </a:rPr>
                  <a:t>独立，那么</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事件是否发生对</a:t>
                </a:r>
                <a:r>
                  <a:rPr lang="en-US" altLang="zh-CN" sz="2000" kern="100" dirty="0">
                    <a:cs typeface="Times New Roman" panose="02020603050405020304" pitchFamily="18" charset="0"/>
                  </a:rPr>
                  <a:t>B</a:t>
                </a:r>
                <a:r>
                  <a:rPr lang="zh-CN" altLang="en-US" sz="2000" kern="100" dirty="0">
                    <a:cs typeface="Times New Roman" panose="02020603050405020304" pitchFamily="18" charset="0"/>
                  </a:rPr>
                  <a:t>事件发生的概率没有任何影响。因此，当</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a:t>
                </a:r>
                <a:r>
                  <a:rPr lang="en-US" altLang="zh-CN" sz="2000" kern="100" dirty="0">
                    <a:cs typeface="Times New Roman" panose="02020603050405020304" pitchFamily="18" charset="0"/>
                  </a:rPr>
                  <a:t>B</a:t>
                </a:r>
                <a:r>
                  <a:rPr lang="zh-CN" altLang="en-US" sz="2000" kern="100" dirty="0">
                    <a:cs typeface="Times New Roman" panose="02020603050405020304" pitchFamily="18" charset="0"/>
                  </a:rPr>
                  <a:t>独立时，我们有条件概率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𝐵</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𝐴</m:t>
                        </m:r>
                      </m:e>
                    </m:d>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𝐵</m:t>
                        </m:r>
                      </m:e>
                    </m:d>
                  </m:oMath>
                </a14:m>
                <a:r>
                  <a:rPr lang="zh-CN" altLang="en-US" sz="2000" kern="100" dirty="0">
                    <a:cs typeface="Times New Roman" panose="02020603050405020304" pitchFamily="18" charset="0"/>
                  </a:rPr>
                  <a:t> 。</a:t>
                </a:r>
                <a:r>
                  <a:rPr lang="zh-CN" altLang="zh-CN" sz="2000" kern="100" dirty="0">
                    <a:cs typeface="Times New Roman" panose="02020603050405020304" pitchFamily="18" charset="0"/>
                  </a:rPr>
                  <a:t>当事件</a:t>
                </a:r>
                <a:r>
                  <a:rPr lang="en-US" altLang="zh-CN" sz="2000" kern="100" dirty="0"/>
                  <a:t>A</a:t>
                </a:r>
                <a:r>
                  <a:rPr lang="zh-CN" altLang="zh-CN" sz="2000" kern="100" dirty="0">
                    <a:cs typeface="Times New Roman" panose="02020603050405020304" pitchFamily="18" charset="0"/>
                  </a:rPr>
                  <a:t>、</a:t>
                </a:r>
                <a:r>
                  <a:rPr lang="en-US" altLang="zh-CN" sz="2000" kern="100" dirty="0"/>
                  <a:t>B</a:t>
                </a:r>
                <a:r>
                  <a:rPr lang="zh-CN" altLang="zh-CN" sz="2000" kern="100" dirty="0">
                    <a:cs typeface="Times New Roman" panose="02020603050405020304" pitchFamily="18" charset="0"/>
                  </a:rPr>
                  <a:t>之间存在一定的联系时，</a:t>
                </a:r>
                <a:r>
                  <a:rPr lang="zh-CN" altLang="en-US" sz="2000" kern="100" dirty="0">
                    <a:cs typeface="Times New Roman" panose="02020603050405020304" pitchFamily="18" charset="0"/>
                  </a:rPr>
                  <a:t>条件概率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𝐵</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𝐴</m:t>
                        </m:r>
                      </m:e>
                    </m:d>
                  </m:oMath>
                </a14:m>
                <a:r>
                  <a:rPr lang="zh-CN" altLang="en-US" sz="2000" kern="100" dirty="0">
                    <a:cs typeface="Times New Roman" panose="02020603050405020304" pitchFamily="18" charset="0"/>
                  </a:rPr>
                  <a:t>的值就是区域</a:t>
                </a:r>
                <a:r>
                  <a:rPr lang="en-US" altLang="zh-CN" sz="2000" kern="100" dirty="0">
                    <a:cs typeface="Times New Roman" panose="02020603050405020304" pitchFamily="18" charset="0"/>
                  </a:rPr>
                  <a:t>AB</a:t>
                </a:r>
                <a:r>
                  <a:rPr lang="zh-CN" altLang="en-US" sz="2000" kern="100" dirty="0">
                    <a:cs typeface="Times New Roman" panose="02020603050405020304" pitchFamily="18" charset="0"/>
                  </a:rPr>
                  <a:t>占区域</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的面积比，即</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𝐵</m:t>
                        </m:r>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𝐴</m:t>
                        </m:r>
                      </m:e>
                    </m:d>
                    <m:r>
                      <a:rPr lang="en-US" altLang="zh-CN" sz="2000" i="1" kern="100">
                        <a:latin typeface="Cambria Math" panose="02040503050406030204" pitchFamily="18" charset="0"/>
                        <a:cs typeface="Times New Roman" panose="02020603050405020304" pitchFamily="18" charset="0"/>
                      </a:rPr>
                      <m:t>=</m:t>
                    </m:r>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𝐴𝐵</m:t>
                            </m:r>
                          </m:e>
                        </m:d>
                      </m:num>
                      <m:den>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𝐴</m:t>
                            </m:r>
                          </m:e>
                        </m:d>
                      </m:den>
                    </m:f>
                  </m:oMath>
                </a14:m>
                <a:endParaRPr lang="en-US" altLang="zh-CN" sz="20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229600" cy="4713387"/>
              </a:xfrm>
              <a:blipFill>
                <a:blip r:embed="rId2"/>
                <a:stretch>
                  <a:fillRect l="-815" r="-2963"/>
                </a:stretch>
              </a:blipFill>
            </p:spPr>
            <p:txBody>
              <a:bodyPr/>
              <a:lstStyle/>
              <a:p>
                <a:r>
                  <a:rPr lang="zh-CN" altLang="en-US">
                    <a:noFill/>
                  </a:rPr>
                  <a:t> </a:t>
                </a:r>
              </a:p>
            </p:txBody>
          </p:sp>
        </mc:Fallback>
      </mc:AlternateContent>
      <p:pic>
        <p:nvPicPr>
          <p:cNvPr id="21" name="图片 20" descr="E:\System\Desktop\sha_book\figures\cond_prob.png">
            <a:extLst>
              <a:ext uri="{FF2B5EF4-FFF2-40B4-BE49-F238E27FC236}">
                <a16:creationId xmlns:a16="http://schemas.microsoft.com/office/drawing/2014/main" id="{FF8C40FF-ECE4-4EC6-AE98-D939F73AD8E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0388" y="4730710"/>
            <a:ext cx="4010660" cy="1578610"/>
          </a:xfrm>
          <a:prstGeom prst="rect">
            <a:avLst/>
          </a:prstGeom>
          <a:noFill/>
          <a:ln>
            <a:noFill/>
          </a:ln>
        </p:spPr>
      </p:pic>
    </p:spTree>
    <p:extLst>
      <p:ext uri="{BB962C8B-B14F-4D97-AF65-F5344CB8AC3E}">
        <p14:creationId xmlns:p14="http://schemas.microsoft.com/office/powerpoint/2010/main" val="3468083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7200" y="1124744"/>
                <a:ext cx="8229600" cy="4713387"/>
              </a:xfrm>
            </p:spPr>
            <p:txBody>
              <a:bodyPr>
                <a:noAutofit/>
              </a:bodyPr>
              <a:lstStyle/>
              <a:p>
                <a:pPr marL="0" indent="457200">
                  <a:buNone/>
                </a:pPr>
                <a:r>
                  <a:rPr lang="zh-CN" altLang="en-US" sz="1800" kern="100" dirty="0">
                    <a:cs typeface="Times New Roman" panose="02020603050405020304" pitchFamily="18" charset="0"/>
                  </a:rPr>
                  <a:t>有了条件概率的概念后，接下来讨论如何求取条件概率</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r>
                          <a:rPr lang="en-US" altLang="zh-CN" sz="1800" i="1" kern="100">
                            <a:latin typeface="Cambria Math" panose="02040503050406030204" pitchFamily="18" charset="0"/>
                            <a:cs typeface="Times New Roman" panose="02020603050405020304" pitchFamily="18" charset="0"/>
                          </a:rPr>
                          <m:t>|</m:t>
                        </m:r>
                        <m:r>
                          <a:rPr lang="en-US" altLang="zh-CN" sz="1800" b="1" i="1" kern="100">
                            <a:latin typeface="Cambria Math" panose="02040503050406030204" pitchFamily="18" charset="0"/>
                            <a:cs typeface="Times New Roman" panose="02020603050405020304" pitchFamily="18" charset="0"/>
                          </a:rPr>
                          <m:t>𝒙</m:t>
                        </m:r>
                      </m:e>
                    </m:d>
                  </m:oMath>
                </a14:m>
                <a:r>
                  <a:rPr lang="zh-CN" altLang="en-US" sz="1800" kern="100" dirty="0">
                    <a:cs typeface="Times New Roman" panose="02020603050405020304" pitchFamily="18" charset="0"/>
                  </a:rPr>
                  <a:t> 。事实上，已知结果求原因的条件概率很难计算。贝叶斯公式的出现可以通过条件概率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𝒙</m:t>
                        </m:r>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oMath>
                </a14:m>
                <a:r>
                  <a:rPr lang="zh-CN" altLang="en-US" sz="1800" kern="100" dirty="0">
                    <a:cs typeface="Times New Roman" panose="02020603050405020304" pitchFamily="18" charset="0"/>
                  </a:rPr>
                  <a:t>来计算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r>
                          <a:rPr lang="en-US" altLang="zh-CN" sz="1800" i="1" kern="100">
                            <a:latin typeface="Cambria Math" panose="02040503050406030204" pitchFamily="18" charset="0"/>
                            <a:cs typeface="Times New Roman" panose="02020603050405020304" pitchFamily="18" charset="0"/>
                          </a:rPr>
                          <m:t>|</m:t>
                        </m:r>
                        <m:r>
                          <a:rPr lang="en-US" altLang="zh-CN" sz="1800" b="1" i="1" kern="100">
                            <a:latin typeface="Cambria Math" panose="02040503050406030204" pitchFamily="18" charset="0"/>
                            <a:cs typeface="Times New Roman" panose="02020603050405020304" pitchFamily="18" charset="0"/>
                          </a:rPr>
                          <m:t>𝒙</m:t>
                        </m:r>
                      </m:e>
                    </m:d>
                  </m:oMath>
                </a14:m>
                <a:r>
                  <a:rPr lang="zh-CN" altLang="en-US" sz="1800" kern="100" dirty="0">
                    <a:cs typeface="Times New Roman" panose="02020603050405020304" pitchFamily="18" charset="0"/>
                  </a:rPr>
                  <a:t> 。</a:t>
                </a:r>
                <a:endParaRPr lang="en-US" altLang="zh-CN" sz="1800" kern="100" dirty="0">
                  <a:cs typeface="Times New Roman" panose="02020603050405020304" pitchFamily="18" charset="0"/>
                </a:endParaRPr>
              </a:p>
              <a:p>
                <a:pPr marL="0" indent="457200">
                  <a:buNone/>
                </a:pPr>
                <a:r>
                  <a:rPr lang="zh-CN" altLang="zh-CN" sz="1800" kern="100" dirty="0">
                    <a:cs typeface="Times New Roman" panose="02020603050405020304" pitchFamily="18" charset="0"/>
                  </a:rPr>
                  <a:t>由于事件</a:t>
                </a:r>
                <a:r>
                  <a:rPr lang="en-US" altLang="zh-CN" sz="1800" kern="100" dirty="0"/>
                  <a:t>A</a:t>
                </a:r>
                <a:r>
                  <a:rPr lang="zh-CN" altLang="zh-CN" sz="1800" kern="100" dirty="0">
                    <a:cs typeface="Times New Roman" panose="02020603050405020304" pitchFamily="18" charset="0"/>
                  </a:rPr>
                  <a:t>和</a:t>
                </a:r>
                <a:r>
                  <a:rPr lang="en-US" altLang="zh-CN" sz="1800" kern="100" dirty="0"/>
                  <a:t>B</a:t>
                </a:r>
                <a:r>
                  <a:rPr lang="zh-CN" altLang="zh-CN" sz="1800" kern="100" dirty="0">
                    <a:cs typeface="Times New Roman" panose="02020603050405020304" pitchFamily="18" charset="0"/>
                  </a:rPr>
                  <a:t>一起发生的概率和事件</a:t>
                </a:r>
                <a:r>
                  <a:rPr lang="en-US" altLang="zh-CN" sz="1800" kern="100" dirty="0"/>
                  <a:t>B</a:t>
                </a:r>
                <a:r>
                  <a:rPr lang="zh-CN" altLang="zh-CN" sz="1800" kern="100" dirty="0">
                    <a:cs typeface="Times New Roman" panose="02020603050405020304" pitchFamily="18" charset="0"/>
                  </a:rPr>
                  <a:t>和</a:t>
                </a:r>
                <a:r>
                  <a:rPr lang="en-US" altLang="zh-CN" sz="1800" kern="100" dirty="0"/>
                  <a:t>A</a:t>
                </a:r>
                <a:r>
                  <a:rPr lang="zh-CN" altLang="zh-CN" sz="1800" kern="100" dirty="0">
                    <a:cs typeface="Times New Roman" panose="02020603050405020304" pitchFamily="18" charset="0"/>
                  </a:rPr>
                  <a:t>一起发生的概率是相同的，有：</a:t>
                </a:r>
                <a:r>
                  <a:rPr lang="en-US" altLang="zh-CN" sz="1800" kern="100" dirty="0">
                    <a:cs typeface="Times New Roman" panose="02020603050405020304" pitchFamily="18" charset="0"/>
                  </a:rPr>
                  <a:t>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m:t>
                        </m:r>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𝐴</m:t>
                        </m:r>
                      </m:e>
                    </m:d>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𝐴</m:t>
                        </m:r>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𝐵𝐴</m:t>
                        </m:r>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𝐴𝐵</m:t>
                        </m:r>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𝐴</m:t>
                        </m:r>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𝐵</m:t>
                        </m:r>
                      </m:e>
                    </m:d>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m:t>
                        </m:r>
                      </m:e>
                    </m:d>
                  </m:oMath>
                </a14:m>
                <a:r>
                  <a:rPr lang="zh-CN" altLang="en-US" sz="1800" kern="100" dirty="0">
                    <a:cs typeface="Times New Roman" panose="02020603050405020304" pitchFamily="18" charset="0"/>
                  </a:rPr>
                  <a:t>其中</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m:t>
                        </m:r>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𝐴</m:t>
                        </m:r>
                      </m:e>
                    </m:d>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𝐴</m:t>
                        </m:r>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𝐵𝐴</m:t>
                        </m:r>
                      </m:e>
                    </m:d>
                  </m:oMath>
                </a14:m>
                <a:r>
                  <a:rPr lang="zh-CN" altLang="en-US" sz="1800" kern="100" dirty="0">
                    <a:cs typeface="Times New Roman" panose="02020603050405020304" pitchFamily="18" charset="0"/>
                  </a:rPr>
                  <a:t>其实就是条件概率公式的另一种形式，对上式进行简单的变换，就可以得到贝叶斯公式</a:t>
                </a:r>
                <a:endParaRPr lang="en-US" altLang="zh-CN" sz="1800" kern="100" dirty="0">
                  <a:cs typeface="Times New Roman" panose="02020603050405020304" pitchFamily="18" charset="0"/>
                </a:endParaRPr>
              </a:p>
              <a:p>
                <a:pPr marL="0" indent="457200">
                  <a:lnSpc>
                    <a:spcPct val="100000"/>
                  </a:lnSpc>
                  <a:buNone/>
                </a:pPr>
                <a14:m>
                  <m:oMathPara xmlns:m="http://schemas.openxmlformats.org/officeDocument/2006/math">
                    <m:oMathParaPr>
                      <m:jc m:val="center"/>
                    </m:oMathParaPr>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𝐴</m:t>
                          </m:r>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𝐵</m:t>
                          </m:r>
                        </m:e>
                      </m:d>
                      <m:r>
                        <a:rPr lang="en-US" altLang="zh-CN" sz="1800" i="1" kern="100">
                          <a:latin typeface="Cambria Math" panose="02040503050406030204" pitchFamily="18" charset="0"/>
                          <a:cs typeface="Times New Roman" panose="02020603050405020304" pitchFamily="18" charset="0"/>
                        </a:rPr>
                        <m:t>=</m:t>
                      </m:r>
                      <m:f>
                        <m:fPr>
                          <m:ctrlPr>
                            <a:rPr lang="zh-CN" altLang="zh-CN" sz="1800" i="1">
                              <a:latin typeface="Cambria Math" panose="02040503050406030204" pitchFamily="18" charset="0"/>
                              <a:ea typeface="Cambria Math" panose="02040503050406030204" pitchFamily="18" charset="0"/>
                            </a:rPr>
                          </m:ctrlPr>
                        </m:fPr>
                        <m:num>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m:t>
                              </m:r>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𝐴</m:t>
                              </m:r>
                            </m:e>
                          </m:d>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𝐴</m:t>
                              </m:r>
                            </m:e>
                          </m:d>
                        </m:num>
                        <m:den>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𝐵</m:t>
                              </m:r>
                            </m:e>
                          </m:d>
                        </m:den>
                      </m:f>
                    </m:oMath>
                  </m:oMathPara>
                </a14:m>
                <a:endParaRPr lang="en-US" altLang="zh-CN" sz="1800" kern="100" dirty="0">
                  <a:cs typeface="Times New Roman" panose="02020603050405020304" pitchFamily="18" charset="0"/>
                </a:endParaRPr>
              </a:p>
              <a:p>
                <a:pPr marL="0" indent="457200">
                  <a:lnSpc>
                    <a:spcPct val="100000"/>
                  </a:lnSpc>
                  <a:buNone/>
                </a:pPr>
                <a:r>
                  <a:rPr lang="zh-CN" altLang="en-US" sz="1800" kern="100" dirty="0">
                    <a:cs typeface="Times New Roman" panose="02020603050405020304" pitchFamily="18" charset="0"/>
                  </a:rPr>
                  <a:t>我们可以利用贝叶斯公式来求条件概率</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r>
                          <a:rPr lang="en-US" altLang="zh-CN" sz="1800" i="1" kern="100">
                            <a:latin typeface="Cambria Math" panose="02040503050406030204" pitchFamily="18" charset="0"/>
                            <a:cs typeface="Times New Roman" panose="02020603050405020304" pitchFamily="18" charset="0"/>
                          </a:rPr>
                          <m:t>|</m:t>
                        </m:r>
                        <m:r>
                          <a:rPr lang="en-US" altLang="zh-CN" sz="1800" b="1" i="1" kern="100">
                            <a:latin typeface="Cambria Math" panose="02040503050406030204" pitchFamily="18" charset="0"/>
                            <a:cs typeface="Times New Roman" panose="02020603050405020304" pitchFamily="18" charset="0"/>
                          </a:rPr>
                          <m:t>𝒙</m:t>
                        </m:r>
                      </m:e>
                    </m:d>
                  </m:oMath>
                </a14:m>
                <a:r>
                  <a:rPr lang="zh-CN" altLang="en-US" sz="1800" kern="100" dirty="0">
                    <a:cs typeface="Times New Roman" panose="02020603050405020304" pitchFamily="18" charset="0"/>
                  </a:rPr>
                  <a:t> ，即</a:t>
                </a:r>
                <a:endParaRPr lang="en-US" altLang="zh-CN" sz="1800" i="1" kern="100" dirty="0">
                  <a:latin typeface="Cambria Math" panose="02040503050406030204" pitchFamily="18" charset="0"/>
                  <a:cs typeface="Times New Roman" panose="02020603050405020304" pitchFamily="18" charset="0"/>
                </a:endParaRPr>
              </a:p>
              <a:p>
                <a:pPr marL="0" indent="457200">
                  <a:buNone/>
                </a:pPr>
                <a14:m>
                  <m:oMathPara xmlns:m="http://schemas.openxmlformats.org/officeDocument/2006/math">
                    <m:oMathParaPr>
                      <m:jc m:val="center"/>
                    </m:oMathParaPr>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𝑥</m:t>
                          </m:r>
                        </m:e>
                      </m:d>
                      <m:r>
                        <a:rPr lang="en-US" altLang="zh-CN" sz="1800" i="1" kern="100">
                          <a:latin typeface="Cambria Math" panose="02040503050406030204" pitchFamily="18" charset="0"/>
                          <a:cs typeface="Times New Roman" panose="02020603050405020304" pitchFamily="18" charset="0"/>
                        </a:rPr>
                        <m:t>=</m:t>
                      </m:r>
                      <m:f>
                        <m:fPr>
                          <m:ctrlPr>
                            <a:rPr lang="zh-CN" altLang="zh-CN" sz="1800" i="1">
                              <a:latin typeface="Cambria Math" panose="02040503050406030204" pitchFamily="18" charset="0"/>
                              <a:ea typeface="Cambria Math" panose="02040503050406030204" pitchFamily="18" charset="0"/>
                            </a:rPr>
                          </m:ctrlPr>
                        </m:fPr>
                        <m:num>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𝑥</m:t>
                              </m:r>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num>
                        <m:den>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𝑥</m:t>
                              </m:r>
                            </m:e>
                          </m:d>
                        </m:den>
                      </m:f>
                    </m:oMath>
                  </m:oMathPara>
                </a14:m>
                <a:endParaRPr lang="en-US" altLang="zh-CN" sz="1800" kern="100" dirty="0">
                  <a:cs typeface="Times New Roman" panose="02020603050405020304" pitchFamily="18" charset="0"/>
                </a:endParaRPr>
              </a:p>
              <a:p>
                <a:pPr marL="0" indent="457200">
                  <a:lnSpc>
                    <a:spcPct val="100000"/>
                  </a:lnSpc>
                  <a:buNone/>
                </a:pPr>
                <a:r>
                  <a:rPr lang="zh-CN" altLang="en-US" sz="1800" kern="100" dirty="0">
                    <a:cs typeface="Times New Roman" panose="02020603050405020304" pitchFamily="18" charset="0"/>
                  </a:rPr>
                  <a:t>基于以上，我们只需要求得</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𝒙</m:t>
                        </m:r>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oMath>
                </a14:m>
                <a:r>
                  <a:rPr lang="zh-CN" altLang="en-US" sz="1800" kern="100" dirty="0">
                    <a:cs typeface="Times New Roman" panose="02020603050405020304" pitchFamily="18" charset="0"/>
                  </a:rPr>
                  <a:t>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oMath>
                </a14:m>
                <a:r>
                  <a:rPr lang="zh-CN" altLang="en-US" sz="1800" kern="100" dirty="0">
                    <a:cs typeface="Times New Roman" panose="02020603050405020304" pitchFamily="18" charset="0"/>
                  </a:rPr>
                  <a:t>、</a:t>
                </a:r>
                <a:r>
                  <a:rPr lang="en-US" altLang="zh-CN" sz="1800" dirty="0"/>
                  <a:t>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𝒙</m:t>
                        </m:r>
                      </m:e>
                    </m:d>
                  </m:oMath>
                </a14:m>
                <a:r>
                  <a:rPr lang="zh-CN" altLang="en-US" sz="1800" kern="100" dirty="0">
                    <a:cs typeface="Times New Roman" panose="02020603050405020304" pitchFamily="18" charset="0"/>
                  </a:rPr>
                  <a:t>便可以求出概率 </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r>
                          <a:rPr lang="en-US" altLang="zh-CN" sz="1800" i="1" kern="100">
                            <a:latin typeface="Cambria Math" panose="02040503050406030204" pitchFamily="18" charset="0"/>
                            <a:cs typeface="Times New Roman" panose="02020603050405020304" pitchFamily="18" charset="0"/>
                          </a:rPr>
                          <m:t>|</m:t>
                        </m:r>
                        <m:r>
                          <a:rPr lang="en-US" altLang="zh-CN" sz="1800" b="1" i="1" kern="100">
                            <a:latin typeface="Cambria Math" panose="02040503050406030204" pitchFamily="18" charset="0"/>
                            <a:cs typeface="Times New Roman" panose="02020603050405020304" pitchFamily="18" charset="0"/>
                          </a:rPr>
                          <m:t>𝒙</m:t>
                        </m:r>
                      </m:e>
                    </m:d>
                  </m:oMath>
                </a14:m>
                <a:r>
                  <a:rPr lang="zh-CN" altLang="en-US" sz="1800" kern="100" dirty="0">
                    <a:cs typeface="Times New Roman" panose="02020603050405020304" pitchFamily="18" charset="0"/>
                  </a:rPr>
                  <a:t>的值。 </a:t>
                </a:r>
                <a14:m>
                  <m:oMath xmlns:m="http://schemas.openxmlformats.org/officeDocument/2006/math">
                    <m:r>
                      <a:rPr lang="zh-CN" altLang="en-US" sz="1800" i="1" kern="100" dirty="0">
                        <a:latin typeface="Cambria Math" panose="02040503050406030204" pitchFamily="18" charset="0"/>
                        <a:cs typeface="Times New Roman" panose="02020603050405020304" pitchFamily="18" charset="0"/>
                      </a:rPr>
                      <m:t>而</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𝒙</m:t>
                        </m:r>
                      </m:e>
                    </m:d>
                  </m:oMath>
                </a14:m>
                <a:r>
                  <a:rPr lang="zh-CN" altLang="en-US" sz="1800" kern="100" dirty="0">
                    <a:cs typeface="Times New Roman" panose="02020603050405020304" pitchFamily="18" charset="0"/>
                  </a:rPr>
                  <a:t>的计算一般是可以省略的。</a:t>
                </a:r>
                <a:endParaRPr lang="en-US" altLang="zh-CN" sz="18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7200" y="1124744"/>
                <a:ext cx="8229600" cy="4713387"/>
              </a:xfrm>
              <a:blipFill>
                <a:blip r:embed="rId2"/>
                <a:stretch>
                  <a:fillRect l="-593" r="-296" b="-7374"/>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659186EE-7486-4295-8654-CCC628F1C392}"/>
              </a:ext>
            </a:extLst>
          </p:cNvPr>
          <p:cNvSpPr>
            <a:spLocks noGrp="1"/>
          </p:cNvSpPr>
          <p:nvPr>
            <p:ph type="title"/>
          </p:nvPr>
        </p:nvSpPr>
        <p:spPr>
          <a:xfrm>
            <a:off x="457200" y="485800"/>
            <a:ext cx="1890192" cy="782960"/>
          </a:xfrm>
        </p:spPr>
        <p:txBody>
          <a:bodyPr>
            <a:normAutofit/>
          </a:bodyPr>
          <a:lstStyle/>
          <a:p>
            <a:r>
              <a:rPr lang="zh-CN" altLang="en-US" sz="3200" dirty="0"/>
              <a:t>条件概率</a:t>
            </a:r>
          </a:p>
        </p:txBody>
      </p:sp>
    </p:spTree>
    <p:extLst>
      <p:ext uri="{BB962C8B-B14F-4D97-AF65-F5344CB8AC3E}">
        <p14:creationId xmlns:p14="http://schemas.microsoft.com/office/powerpoint/2010/main" val="2054645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a:bodyPr>
              <a:lstStyle/>
              <a:p>
                <a:pPr marL="0" indent="457200">
                  <a:buNone/>
                </a:pPr>
                <a:r>
                  <a:rPr lang="zh-CN" altLang="en-US" sz="2000" kern="100" dirty="0">
                    <a:cs typeface="Times New Roman" panose="02020603050405020304" pitchFamily="18" charset="0"/>
                  </a:rPr>
                  <a:t>接下来我们介绍如何求取概率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𝑖</m:t>
                            </m:r>
                          </m:sub>
                        </m:sSub>
                      </m:e>
                    </m:d>
                  </m:oMath>
                </a14:m>
                <a:r>
                  <a:rPr lang="zh-CN" altLang="en-US" sz="2000" kern="100" dirty="0">
                    <a:cs typeface="Times New Roman" panose="02020603050405020304" pitchFamily="18" charset="0"/>
                  </a:rPr>
                  <a:t>以及</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𝒙</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𝑖</m:t>
                            </m:r>
                          </m:sub>
                        </m:sSub>
                      </m:e>
                    </m:d>
                  </m:oMath>
                </a14:m>
                <a:r>
                  <a:rPr lang="zh-CN" altLang="en-US" sz="2000" kern="100" dirty="0">
                    <a:cs typeface="Times New Roman" panose="02020603050405020304" pitchFamily="18" charset="0"/>
                  </a:rPr>
                  <a:t>。</a:t>
                </a:r>
                <a:r>
                  <a:rPr lang="zh-CN" altLang="zh-CN" sz="2000" kern="100" dirty="0">
                    <a:cs typeface="Times New Roman" panose="02020603050405020304" pitchFamily="18" charset="0"/>
                  </a:rPr>
                  <a:t>对于概率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𝑖</m:t>
                            </m:r>
                          </m:sub>
                        </m:sSub>
                      </m:e>
                    </m:d>
                  </m:oMath>
                </a14:m>
                <a:r>
                  <a:rPr lang="zh-CN" altLang="zh-CN" sz="2000" kern="100" dirty="0">
                    <a:cs typeface="Times New Roman" panose="02020603050405020304" pitchFamily="18" charset="0"/>
                  </a:rPr>
                  <a:t>，通过统计训练集中类别</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𝑖</m:t>
                        </m:r>
                      </m:sub>
                    </m:sSub>
                  </m:oMath>
                </a14:m>
                <a:r>
                  <a:rPr lang="zh-CN" altLang="zh-CN" sz="2000" kern="100" dirty="0">
                    <a:cs typeface="Times New Roman" panose="02020603050405020304" pitchFamily="18" charset="0"/>
                  </a:rPr>
                  <a:t>所占的比例便可以得到。对于概率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𝒙</m:t>
                        </m:r>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𝑖</m:t>
                            </m:r>
                          </m:sub>
                        </m:sSub>
                      </m:e>
                    </m:d>
                  </m:oMath>
                </a14:m>
                <a:r>
                  <a:rPr lang="zh-CN" altLang="zh-CN" sz="2000" kern="100" dirty="0">
                    <a:cs typeface="Times New Roman" panose="02020603050405020304" pitchFamily="18" charset="0"/>
                  </a:rPr>
                  <a:t>，它的计算过程要稍微复杂一些，但这比求概率</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𝑃</m:t>
                    </m:r>
                    <m:d>
                      <m:dPr>
                        <m:ctrlPr>
                          <a:rPr lang="zh-CN" altLang="zh-CN" sz="2000" i="1">
                            <a:latin typeface="Cambria Math" panose="02040503050406030204" pitchFamily="18" charset="0"/>
                            <a:ea typeface="Cambria Math" panose="02040503050406030204" pitchFamily="18" charset="0"/>
                          </a:rPr>
                        </m:ctrlPr>
                      </m:dPr>
                      <m:e>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𝐶</m:t>
                            </m:r>
                          </m:e>
                          <m:sub>
                            <m:r>
                              <a:rPr lang="en-US" altLang="zh-CN" sz="2000" i="1" kern="100">
                                <a:latin typeface="Cambria Math" panose="02040503050406030204" pitchFamily="18" charset="0"/>
                                <a:cs typeface="Times New Roman" panose="02020603050405020304" pitchFamily="18" charset="0"/>
                              </a:rPr>
                              <m:t>𝑖</m:t>
                            </m:r>
                          </m:sub>
                        </m:sSub>
                        <m:r>
                          <a:rPr lang="en-US" altLang="zh-CN" sz="2000" i="1" kern="100">
                            <a:latin typeface="Cambria Math" panose="02040503050406030204" pitchFamily="18" charset="0"/>
                            <a:cs typeface="Times New Roman" panose="02020603050405020304" pitchFamily="18" charset="0"/>
                          </a:rPr>
                          <m:t>|</m:t>
                        </m:r>
                        <m:r>
                          <a:rPr lang="en-US" altLang="zh-CN" sz="2000" b="1" i="1" kern="100">
                            <a:latin typeface="Cambria Math" panose="02040503050406030204" pitchFamily="18" charset="0"/>
                            <a:cs typeface="Times New Roman" panose="02020603050405020304" pitchFamily="18" charset="0"/>
                          </a:rPr>
                          <m:t>𝒙</m:t>
                        </m:r>
                      </m:e>
                    </m:d>
                  </m:oMath>
                </a14:m>
                <a:r>
                  <a:rPr lang="zh-CN" altLang="zh-CN" sz="2000" kern="100" dirty="0">
                    <a:cs typeface="Times New Roman" panose="02020603050405020304" pitchFamily="18" charset="0"/>
                  </a:rPr>
                  <a:t>简单很多。</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我们依旧采用本节开始提到的例子来讲解如何求</a:t>
                </a:r>
                <a:r>
                  <a:rPr lang="en-US" altLang="zh-CN" sz="2000" i="1" kern="100" dirty="0">
                    <a:cs typeface="Times New Roman" panose="02020603050405020304" pitchFamily="18" charset="0"/>
                  </a:rPr>
                  <a:t>P(</a:t>
                </a:r>
                <a:r>
                  <a:rPr lang="en-US" altLang="zh-CN" sz="2000" i="1" kern="100" dirty="0" err="1">
                    <a:cs typeface="Times New Roman" panose="02020603050405020304" pitchFamily="18" charset="0"/>
                  </a:rPr>
                  <a:t>x|Ci</a:t>
                </a:r>
                <a:r>
                  <a:rPr lang="en-US" altLang="zh-CN" sz="2000" i="1" kern="100" dirty="0">
                    <a:cs typeface="Times New Roman" panose="02020603050405020304" pitchFamily="18" charset="0"/>
                  </a:rPr>
                  <a:t> )</a:t>
                </a:r>
                <a:r>
                  <a:rPr lang="zh-CN" altLang="en-US" sz="2000" kern="100" dirty="0">
                    <a:cs typeface="Times New Roman" panose="02020603050405020304" pitchFamily="18" charset="0"/>
                  </a:rPr>
                  <a:t>，即概率</a:t>
                </a:r>
                <a:r>
                  <a:rPr lang="en-US" altLang="zh-CN" sz="2000" kern="100" dirty="0">
                    <a:cs typeface="Times New Roman" panose="02020603050405020304" pitchFamily="18" charset="0"/>
                  </a:rPr>
                  <a:t>P(</a:t>
                </a:r>
                <a:r>
                  <a:rPr lang="zh-CN" altLang="en-US" sz="2000" kern="100" dirty="0">
                    <a:cs typeface="Times New Roman" panose="02020603050405020304" pitchFamily="18" charset="0"/>
                  </a:rPr>
                  <a:t>收缩压</a:t>
                </a:r>
                <a:r>
                  <a:rPr lang="en-US" altLang="zh-CN" sz="2000" kern="100" dirty="0">
                    <a:cs typeface="Times New Roman" panose="02020603050405020304" pitchFamily="18" charset="0"/>
                  </a:rPr>
                  <a:t>=145|</a:t>
                </a:r>
                <a:r>
                  <a:rPr lang="zh-CN" altLang="en-US" sz="2000" kern="100" dirty="0">
                    <a:cs typeface="Times New Roman" panose="02020603050405020304" pitchFamily="18" charset="0"/>
                  </a:rPr>
                  <a:t>患高血压</a:t>
                </a:r>
                <a:r>
                  <a:rPr lang="en-US" altLang="zh-CN" sz="2000" kern="100" dirty="0">
                    <a:cs typeface="Times New Roman" panose="02020603050405020304" pitchFamily="18" charset="0"/>
                  </a:rPr>
                  <a:t>)</a:t>
                </a:r>
                <a:r>
                  <a:rPr lang="zh-CN" altLang="en-US" sz="2000" kern="100" dirty="0">
                    <a:cs typeface="Times New Roman" panose="02020603050405020304" pitchFamily="18" charset="0"/>
                  </a:rPr>
                  <a:t>。首先，我们需要收集一些患高血压的病人的收缩压数据。之后，利用统计学方法估计收缩压服从的分布。最后，根据分布求收缩压为</a:t>
                </a:r>
                <a:r>
                  <a:rPr lang="en-US" altLang="zh-CN" sz="2000" kern="100" dirty="0">
                    <a:cs typeface="Times New Roman" panose="02020603050405020304" pitchFamily="18" charset="0"/>
                  </a:rPr>
                  <a:t>145</a:t>
                </a:r>
                <a:r>
                  <a:rPr lang="zh-CN" altLang="en-US" sz="2000" kern="100" dirty="0">
                    <a:cs typeface="Times New Roman" panose="02020603050405020304" pitchFamily="18" charset="0"/>
                  </a:rPr>
                  <a:t>的概率即可。该方法解决了两个问题：（</a:t>
                </a:r>
                <a:r>
                  <a:rPr lang="en-US" altLang="zh-CN" sz="2000" kern="100" dirty="0">
                    <a:cs typeface="Times New Roman" panose="02020603050405020304" pitchFamily="18" charset="0"/>
                  </a:rPr>
                  <a:t>1</a:t>
                </a:r>
                <a:r>
                  <a:rPr lang="zh-CN" altLang="en-US" sz="2000" kern="100" dirty="0">
                    <a:cs typeface="Times New Roman" panose="02020603050405020304" pitchFamily="18" charset="0"/>
                  </a:rPr>
                  <a:t>）询问高血压病人的收缩压不会让人感觉不适，数据获取简单；（</a:t>
                </a:r>
                <a:r>
                  <a:rPr lang="en-US" altLang="zh-CN" sz="2000" kern="100" dirty="0">
                    <a:cs typeface="Times New Roman" panose="02020603050405020304" pitchFamily="18" charset="0"/>
                  </a:rPr>
                  <a:t>2</a:t>
                </a:r>
                <a:r>
                  <a:rPr lang="zh-CN" altLang="en-US" sz="2000" kern="100" dirty="0">
                    <a:cs typeface="Times New Roman" panose="02020603050405020304" pitchFamily="18" charset="0"/>
                  </a:rPr>
                  <a:t>）即使数据中缺少收缩压为</a:t>
                </a:r>
                <a:r>
                  <a:rPr lang="en-US" altLang="zh-CN" sz="2000" kern="100" dirty="0">
                    <a:cs typeface="Times New Roman" panose="02020603050405020304" pitchFamily="18" charset="0"/>
                  </a:rPr>
                  <a:t>145</a:t>
                </a:r>
                <a:r>
                  <a:rPr lang="zh-CN" altLang="en-US" sz="2000" kern="100" dirty="0">
                    <a:cs typeface="Times New Roman" panose="02020603050405020304" pitchFamily="18" charset="0"/>
                  </a:rPr>
                  <a:t>的样本，我们亦可计算出相应的概率。</a:t>
                </a: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229600" cy="4713387"/>
              </a:xfrm>
              <a:blipFill>
                <a:blip r:embed="rId2"/>
                <a:stretch>
                  <a:fillRect l="-815" r="-444"/>
                </a:stretch>
              </a:blipFill>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0134AB9F-9F18-4B54-BC22-84721AE6C603}"/>
              </a:ext>
            </a:extLst>
          </p:cNvPr>
          <p:cNvSpPr>
            <a:spLocks noGrp="1"/>
          </p:cNvSpPr>
          <p:nvPr>
            <p:ph type="title"/>
          </p:nvPr>
        </p:nvSpPr>
        <p:spPr>
          <a:xfrm>
            <a:off x="457200" y="485800"/>
            <a:ext cx="1890192" cy="782960"/>
          </a:xfrm>
        </p:spPr>
        <p:txBody>
          <a:bodyPr>
            <a:normAutofit/>
          </a:bodyPr>
          <a:lstStyle/>
          <a:p>
            <a:r>
              <a:rPr lang="zh-CN" altLang="en-US" sz="3200" dirty="0"/>
              <a:t>条件概率</a:t>
            </a:r>
          </a:p>
        </p:txBody>
      </p:sp>
    </p:spTree>
    <p:extLst>
      <p:ext uri="{BB962C8B-B14F-4D97-AF65-F5344CB8AC3E}">
        <p14:creationId xmlns:p14="http://schemas.microsoft.com/office/powerpoint/2010/main" val="942263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5554960" cy="782960"/>
          </a:xfrm>
        </p:spPr>
        <p:txBody>
          <a:bodyPr>
            <a:normAutofit/>
          </a:bodyPr>
          <a:lstStyle/>
          <a:p>
            <a:r>
              <a:rPr lang="zh-CN" altLang="en-US" sz="3200" kern="100" dirty="0">
                <a:cs typeface="Times New Roman" panose="02020603050405020304" pitchFamily="18" charset="0"/>
              </a:rPr>
              <a:t>朴素贝叶斯分类器的分类过程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93204" y="1412776"/>
                <a:ext cx="8229600" cy="4549893"/>
              </a:xfrm>
            </p:spPr>
            <p:txBody>
              <a:bodyPr>
                <a:noAutofit/>
              </a:bodyPr>
              <a:lstStyle/>
              <a:p>
                <a:pPr marL="0" lvl="0" indent="0">
                  <a:lnSpc>
                    <a:spcPct val="100000"/>
                  </a:lnSpc>
                  <a:buNone/>
                </a:pPr>
                <a:r>
                  <a:rPr lang="en-US" altLang="zh-CN" sz="1800" kern="100" dirty="0">
                    <a:cs typeface="Times New Roman" panose="02020603050405020304" pitchFamily="18" charset="0"/>
                  </a:rPr>
                  <a:t>        </a:t>
                </a:r>
                <a:r>
                  <a:rPr lang="zh-CN" altLang="en-US" sz="1800" kern="100" dirty="0">
                    <a:cs typeface="Times New Roman" panose="02020603050405020304" pitchFamily="18" charset="0"/>
                  </a:rPr>
                  <a:t>在了解了求</a:t>
                </a:r>
                <a14:m>
                  <m:oMath xmlns:m="http://schemas.openxmlformats.org/officeDocument/2006/math">
                    <m:r>
                      <a:rPr lang="en-US" altLang="zh-CN" sz="1800" i="1" kern="100">
                        <a:solidFill>
                          <a:prstClr val="black"/>
                        </a:solidFill>
                        <a:latin typeface="Cambria Math" panose="02040503050406030204" pitchFamily="18" charset="0"/>
                        <a:cs typeface="Times New Roman" panose="02020603050405020304" pitchFamily="18" charset="0"/>
                      </a:rPr>
                      <m:t>𝑃</m:t>
                    </m:r>
                    <m:d>
                      <m:dPr>
                        <m:ctrlPr>
                          <a:rPr lang="zh-CN" altLang="zh-CN" sz="1800" i="1">
                            <a:solidFill>
                              <a:prstClr val="black"/>
                            </a:solidFill>
                            <a:latin typeface="Cambria Math" panose="02040503050406030204" pitchFamily="18" charset="0"/>
                            <a:ea typeface="Cambria Math" panose="02040503050406030204" pitchFamily="18" charset="0"/>
                          </a:rPr>
                        </m:ctrlPr>
                      </m:dPr>
                      <m:e>
                        <m:r>
                          <a:rPr lang="en-US" altLang="zh-CN" sz="1800" b="1" i="1" kern="100">
                            <a:solidFill>
                              <a:prstClr val="black"/>
                            </a:solidFill>
                            <a:latin typeface="Cambria Math" panose="02040503050406030204" pitchFamily="18" charset="0"/>
                            <a:cs typeface="Times New Roman" panose="02020603050405020304" pitchFamily="18" charset="0"/>
                          </a:rPr>
                          <m:t>𝒙</m:t>
                        </m:r>
                        <m:r>
                          <a:rPr lang="en-US" altLang="zh-CN" sz="1800" i="1" kern="100">
                            <a:solidFill>
                              <a:prstClr val="black"/>
                            </a:solidFill>
                            <a:latin typeface="Cambria Math" panose="02040503050406030204" pitchFamily="18" charset="0"/>
                            <a:cs typeface="Times New Roman" panose="02020603050405020304" pitchFamily="18" charset="0"/>
                          </a:rPr>
                          <m:t>|</m:t>
                        </m:r>
                        <m:sSub>
                          <m:sSubPr>
                            <m:ctrlPr>
                              <a:rPr lang="zh-CN" altLang="zh-CN" sz="1800" i="1">
                                <a:solidFill>
                                  <a:prstClr val="black"/>
                                </a:solidFill>
                                <a:latin typeface="Cambria Math" panose="02040503050406030204" pitchFamily="18" charset="0"/>
                                <a:ea typeface="Cambria Math" panose="02040503050406030204" pitchFamily="18" charset="0"/>
                              </a:rPr>
                            </m:ctrlPr>
                          </m:sSubPr>
                          <m:e>
                            <m:r>
                              <a:rPr lang="en-US" altLang="zh-CN" sz="1800" i="1" kern="100">
                                <a:solidFill>
                                  <a:prstClr val="black"/>
                                </a:solidFill>
                                <a:latin typeface="Cambria Math" panose="02040503050406030204" pitchFamily="18" charset="0"/>
                                <a:cs typeface="Times New Roman" panose="02020603050405020304" pitchFamily="18" charset="0"/>
                              </a:rPr>
                              <m:t>𝐶</m:t>
                            </m:r>
                          </m:e>
                          <m:sub>
                            <m:r>
                              <a:rPr lang="en-US" altLang="zh-CN" sz="1800" i="1" kern="100">
                                <a:solidFill>
                                  <a:prstClr val="black"/>
                                </a:solidFill>
                                <a:latin typeface="Cambria Math" panose="02040503050406030204" pitchFamily="18" charset="0"/>
                                <a:cs typeface="Times New Roman" panose="02020603050405020304" pitchFamily="18" charset="0"/>
                              </a:rPr>
                              <m:t>𝑖</m:t>
                            </m:r>
                          </m:sub>
                        </m:sSub>
                      </m:e>
                    </m:d>
                  </m:oMath>
                </a14:m>
                <a:r>
                  <a:rPr lang="zh-CN" altLang="en-US" sz="1800" kern="100" dirty="0">
                    <a:cs typeface="Times New Roman" panose="02020603050405020304" pitchFamily="18" charset="0"/>
                  </a:rPr>
                  <a:t>和</a:t>
                </a:r>
                <a14:m>
                  <m:oMath xmlns:m="http://schemas.openxmlformats.org/officeDocument/2006/math">
                    <m:r>
                      <a:rPr lang="en-US" altLang="zh-CN" sz="1800" i="1" kern="100">
                        <a:solidFill>
                          <a:prstClr val="black"/>
                        </a:solidFill>
                        <a:latin typeface="Cambria Math" panose="02040503050406030204" pitchFamily="18" charset="0"/>
                        <a:cs typeface="Times New Roman" panose="02020603050405020304" pitchFamily="18" charset="0"/>
                      </a:rPr>
                      <m:t>𝑃</m:t>
                    </m:r>
                    <m:d>
                      <m:dPr>
                        <m:ctrlPr>
                          <a:rPr lang="zh-CN" altLang="zh-CN" sz="1800" i="1">
                            <a:solidFill>
                              <a:prstClr val="black"/>
                            </a:solidFill>
                            <a:latin typeface="Cambria Math" panose="02040503050406030204" pitchFamily="18" charset="0"/>
                            <a:ea typeface="Cambria Math" panose="02040503050406030204" pitchFamily="18" charset="0"/>
                          </a:rPr>
                        </m:ctrlPr>
                      </m:dPr>
                      <m:e>
                        <m:sSub>
                          <m:sSubPr>
                            <m:ctrlPr>
                              <a:rPr lang="zh-CN" altLang="zh-CN" sz="1800" i="1">
                                <a:solidFill>
                                  <a:prstClr val="black"/>
                                </a:solidFill>
                                <a:latin typeface="Cambria Math" panose="02040503050406030204" pitchFamily="18" charset="0"/>
                                <a:ea typeface="Cambria Math" panose="02040503050406030204" pitchFamily="18" charset="0"/>
                              </a:rPr>
                            </m:ctrlPr>
                          </m:sSubPr>
                          <m:e>
                            <m:r>
                              <a:rPr lang="en-US" altLang="zh-CN" sz="1800" i="1" kern="100">
                                <a:solidFill>
                                  <a:prstClr val="black"/>
                                </a:solidFill>
                                <a:latin typeface="Cambria Math" panose="02040503050406030204" pitchFamily="18" charset="0"/>
                                <a:cs typeface="Times New Roman" panose="02020603050405020304" pitchFamily="18" charset="0"/>
                              </a:rPr>
                              <m:t>𝐶</m:t>
                            </m:r>
                          </m:e>
                          <m:sub>
                            <m:r>
                              <a:rPr lang="en-US" altLang="zh-CN" sz="1800" i="1" kern="100">
                                <a:solidFill>
                                  <a:prstClr val="black"/>
                                </a:solidFill>
                                <a:latin typeface="Cambria Math" panose="02040503050406030204" pitchFamily="18" charset="0"/>
                                <a:cs typeface="Times New Roman" panose="02020603050405020304" pitchFamily="18" charset="0"/>
                              </a:rPr>
                              <m:t>𝑖</m:t>
                            </m:r>
                          </m:sub>
                        </m:sSub>
                      </m:e>
                    </m:d>
                  </m:oMath>
                </a14:m>
                <a:r>
                  <a:rPr lang="zh-CN" altLang="en-US" sz="1800" kern="100" dirty="0">
                    <a:cs typeface="Times New Roman" panose="02020603050405020304" pitchFamily="18" charset="0"/>
                  </a:rPr>
                  <a:t>的方法后，我们只需要对所有的类别分别计算</a:t>
                </a:r>
                <a14:m>
                  <m:oMath xmlns:m="http://schemas.openxmlformats.org/officeDocument/2006/math">
                    <m:r>
                      <a:rPr lang="en-US" altLang="zh-CN" sz="1800" i="1" kern="100">
                        <a:solidFill>
                          <a:prstClr val="black"/>
                        </a:solidFill>
                        <a:latin typeface="Cambria Math" panose="02040503050406030204" pitchFamily="18" charset="0"/>
                        <a:cs typeface="Times New Roman" panose="02020603050405020304" pitchFamily="18" charset="0"/>
                      </a:rPr>
                      <m:t>𝑃</m:t>
                    </m:r>
                    <m:d>
                      <m:dPr>
                        <m:ctrlPr>
                          <a:rPr lang="zh-CN" altLang="zh-CN" sz="1800" i="1">
                            <a:solidFill>
                              <a:prstClr val="black"/>
                            </a:solidFill>
                            <a:latin typeface="Cambria Math" panose="02040503050406030204" pitchFamily="18" charset="0"/>
                            <a:ea typeface="Cambria Math" panose="02040503050406030204" pitchFamily="18" charset="0"/>
                          </a:rPr>
                        </m:ctrlPr>
                      </m:dPr>
                      <m:e>
                        <m:r>
                          <a:rPr lang="en-US" altLang="zh-CN" sz="1800" b="1" i="1" kern="100">
                            <a:solidFill>
                              <a:prstClr val="black"/>
                            </a:solidFill>
                            <a:latin typeface="Cambria Math" panose="02040503050406030204" pitchFamily="18" charset="0"/>
                            <a:cs typeface="Times New Roman" panose="02020603050405020304" pitchFamily="18" charset="0"/>
                          </a:rPr>
                          <m:t>𝒙</m:t>
                        </m:r>
                        <m:r>
                          <a:rPr lang="en-US" altLang="zh-CN" sz="1800" i="1" kern="100">
                            <a:solidFill>
                              <a:prstClr val="black"/>
                            </a:solidFill>
                            <a:latin typeface="Cambria Math" panose="02040503050406030204" pitchFamily="18" charset="0"/>
                            <a:cs typeface="Times New Roman" panose="02020603050405020304" pitchFamily="18" charset="0"/>
                          </a:rPr>
                          <m:t>|</m:t>
                        </m:r>
                        <m:sSub>
                          <m:sSubPr>
                            <m:ctrlPr>
                              <a:rPr lang="zh-CN" altLang="zh-CN" sz="1800" i="1">
                                <a:solidFill>
                                  <a:prstClr val="black"/>
                                </a:solidFill>
                                <a:latin typeface="Cambria Math" panose="02040503050406030204" pitchFamily="18" charset="0"/>
                                <a:ea typeface="Cambria Math" panose="02040503050406030204" pitchFamily="18" charset="0"/>
                              </a:rPr>
                            </m:ctrlPr>
                          </m:sSubPr>
                          <m:e>
                            <m:r>
                              <a:rPr lang="en-US" altLang="zh-CN" sz="1800" i="1" kern="100">
                                <a:solidFill>
                                  <a:prstClr val="black"/>
                                </a:solidFill>
                                <a:latin typeface="Cambria Math" panose="02040503050406030204" pitchFamily="18" charset="0"/>
                                <a:cs typeface="Times New Roman" panose="02020603050405020304" pitchFamily="18" charset="0"/>
                              </a:rPr>
                              <m:t>𝐶</m:t>
                            </m:r>
                          </m:e>
                          <m:sub>
                            <m:r>
                              <a:rPr lang="en-US" altLang="zh-CN" sz="1800" i="1" kern="100">
                                <a:solidFill>
                                  <a:prstClr val="black"/>
                                </a:solidFill>
                                <a:latin typeface="Cambria Math" panose="02040503050406030204" pitchFamily="18" charset="0"/>
                                <a:cs typeface="Times New Roman" panose="02020603050405020304" pitchFamily="18" charset="0"/>
                              </a:rPr>
                              <m:t>𝑖</m:t>
                            </m:r>
                          </m:sub>
                        </m:sSub>
                      </m:e>
                    </m:d>
                    <m:r>
                      <a:rPr lang="en-US" altLang="zh-CN" sz="1800" i="1">
                        <a:latin typeface="Cambria Math" panose="02040503050406030204" pitchFamily="18" charset="0"/>
                      </a:rPr>
                      <m:t>×</m:t>
                    </m:r>
                    <m:r>
                      <a:rPr lang="en-US" altLang="zh-CN" sz="1800" i="1" kern="100">
                        <a:solidFill>
                          <a:prstClr val="black"/>
                        </a:solidFill>
                        <a:latin typeface="Cambria Math" panose="02040503050406030204" pitchFamily="18" charset="0"/>
                        <a:cs typeface="Times New Roman" panose="02020603050405020304" pitchFamily="18" charset="0"/>
                      </a:rPr>
                      <m:t>𝑃</m:t>
                    </m:r>
                    <m:d>
                      <m:dPr>
                        <m:ctrlPr>
                          <a:rPr lang="zh-CN" altLang="zh-CN" sz="1800" i="1">
                            <a:solidFill>
                              <a:prstClr val="black"/>
                            </a:solidFill>
                            <a:latin typeface="Cambria Math" panose="02040503050406030204" pitchFamily="18" charset="0"/>
                            <a:ea typeface="Cambria Math" panose="02040503050406030204" pitchFamily="18" charset="0"/>
                          </a:rPr>
                        </m:ctrlPr>
                      </m:dPr>
                      <m:e>
                        <m:sSub>
                          <m:sSubPr>
                            <m:ctrlPr>
                              <a:rPr lang="zh-CN" altLang="zh-CN" sz="1800" i="1">
                                <a:solidFill>
                                  <a:prstClr val="black"/>
                                </a:solidFill>
                                <a:latin typeface="Cambria Math" panose="02040503050406030204" pitchFamily="18" charset="0"/>
                                <a:ea typeface="Cambria Math" panose="02040503050406030204" pitchFamily="18" charset="0"/>
                              </a:rPr>
                            </m:ctrlPr>
                          </m:sSubPr>
                          <m:e>
                            <m:r>
                              <a:rPr lang="en-US" altLang="zh-CN" sz="1800" i="1" kern="100">
                                <a:solidFill>
                                  <a:prstClr val="black"/>
                                </a:solidFill>
                                <a:latin typeface="Cambria Math" panose="02040503050406030204" pitchFamily="18" charset="0"/>
                                <a:cs typeface="Times New Roman" panose="02020603050405020304" pitchFamily="18" charset="0"/>
                              </a:rPr>
                              <m:t>𝐶</m:t>
                            </m:r>
                          </m:e>
                          <m:sub>
                            <m:r>
                              <a:rPr lang="en-US" altLang="zh-CN" sz="1800" i="1" kern="100">
                                <a:solidFill>
                                  <a:prstClr val="black"/>
                                </a:solidFill>
                                <a:latin typeface="Cambria Math" panose="02040503050406030204" pitchFamily="18" charset="0"/>
                                <a:cs typeface="Times New Roman" panose="02020603050405020304" pitchFamily="18" charset="0"/>
                              </a:rPr>
                              <m:t>𝑖</m:t>
                            </m:r>
                          </m:sub>
                        </m:sSub>
                      </m:e>
                    </m:d>
                    <m:r>
                      <a:rPr lang="en-US" altLang="zh-CN" sz="1800" i="1" kern="100">
                        <a:solidFill>
                          <a:prstClr val="black"/>
                        </a:solidFill>
                        <a:latin typeface="Cambria Math" panose="02040503050406030204" pitchFamily="18" charset="0"/>
                        <a:cs typeface="Times New Roman" panose="02020603050405020304" pitchFamily="18" charset="0"/>
                      </a:rPr>
                      <m:t> </m:t>
                    </m:r>
                  </m:oMath>
                </a14:m>
                <a:r>
                  <a:rPr lang="zh-CN" altLang="en-US" sz="1800" kern="100" dirty="0">
                    <a:cs typeface="Times New Roman" panose="02020603050405020304" pitchFamily="18" charset="0"/>
                  </a:rPr>
                  <a:t>，并选取值最大的那个类别</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𝑚𝑎𝑥</m:t>
                        </m:r>
                      </m:sub>
                    </m:sSub>
                  </m:oMath>
                </a14:m>
                <a:r>
                  <a:rPr lang="zh-CN" altLang="en-US" sz="1800" kern="100" dirty="0">
                    <a:cs typeface="Times New Roman" panose="02020603050405020304" pitchFamily="18" charset="0"/>
                  </a:rPr>
                  <a:t>作为样本</a:t>
                </a:r>
                <a:r>
                  <a:rPr lang="en-US" altLang="zh-CN" sz="1800" b="1" i="1" kern="100" dirty="0">
                    <a:cs typeface="Times New Roman" panose="02020603050405020304" pitchFamily="18" charset="0"/>
                  </a:rPr>
                  <a:t>x</a:t>
                </a:r>
                <a:r>
                  <a:rPr lang="zh-CN" altLang="en-US" sz="1800" kern="100" dirty="0">
                    <a:cs typeface="Times New Roman" panose="02020603050405020304" pitchFamily="18" charset="0"/>
                  </a:rPr>
                  <a:t>的分类即可完成朴素贝叶斯分类器的分类过程，即</a:t>
                </a:r>
                <a:endParaRPr lang="en-US" altLang="zh-CN" sz="1800" kern="100" dirty="0">
                  <a:cs typeface="Times New Roman" panose="02020603050405020304" pitchFamily="18" charset="0"/>
                </a:endParaRPr>
              </a:p>
              <a:p>
                <a:pPr marL="0" lvl="0" indent="0">
                  <a:lnSpc>
                    <a:spcPct val="100000"/>
                  </a:lnSpc>
                  <a:buNone/>
                </a:pPr>
                <a14:m>
                  <m:oMathPara xmlns:m="http://schemas.openxmlformats.org/officeDocument/2006/math">
                    <m:oMathParaPr>
                      <m:jc m:val="centerGroup"/>
                    </m:oMathParaPr>
                    <m:oMath xmlns:m="http://schemas.openxmlformats.org/officeDocument/2006/math">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smtClean="0">
                              <a:latin typeface="Cambria Math" panose="02040503050406030204" pitchFamily="18" charset="0"/>
                              <a:cs typeface="Times New Roman" panose="02020603050405020304" pitchFamily="18" charset="0"/>
                            </a:rPr>
                            <m:t>𝑚𝑎𝑥</m:t>
                          </m:r>
                        </m:sub>
                      </m:sSub>
                      <m:r>
                        <a:rPr lang="en-US" altLang="zh-CN" sz="1800" i="1" kern="100">
                          <a:latin typeface="Cambria Math" panose="02040503050406030204" pitchFamily="18" charset="0"/>
                          <a:cs typeface="Times New Roman" panose="02020603050405020304" pitchFamily="18" charset="0"/>
                        </a:rPr>
                        <m:t>=</m:t>
                      </m:r>
                      <m:func>
                        <m:funcPr>
                          <m:ctrlPr>
                            <a:rPr lang="zh-CN" altLang="zh-CN" sz="1800" i="1">
                              <a:latin typeface="Cambria Math" panose="02040503050406030204" pitchFamily="18" charset="0"/>
                              <a:ea typeface="Cambria Math" panose="02040503050406030204" pitchFamily="18" charset="0"/>
                            </a:rPr>
                          </m:ctrlPr>
                        </m:funcPr>
                        <m:fName>
                          <m:r>
                            <a:rPr lang="en-US" altLang="zh-CN" sz="1800" i="1" kern="100">
                              <a:latin typeface="Cambria Math" panose="02040503050406030204" pitchFamily="18" charset="0"/>
                              <a:cs typeface="Times New Roman" panose="02020603050405020304" pitchFamily="18" charset="0"/>
                            </a:rPr>
                            <m:t>𝑎𝑟𝑔</m:t>
                          </m:r>
                        </m:fName>
                        <m:e>
                          <m:limLow>
                            <m:limLowPr>
                              <m:ctrlPr>
                                <a:rPr lang="zh-CN" altLang="zh-CN" sz="1800" i="1">
                                  <a:latin typeface="Cambria Math" panose="02040503050406030204" pitchFamily="18" charset="0"/>
                                  <a:ea typeface="Cambria Math" panose="02040503050406030204" pitchFamily="18" charset="0"/>
                                </a:rPr>
                              </m:ctrlPr>
                            </m:limLowPr>
                            <m:e>
                              <m:r>
                                <a:rPr lang="en-US" altLang="zh-CN" sz="1800" i="1" kern="100">
                                  <a:latin typeface="Cambria Math" panose="02040503050406030204" pitchFamily="18" charset="0"/>
                                  <a:cs typeface="Times New Roman" panose="02020603050405020304" pitchFamily="18" charset="0"/>
                                </a:rPr>
                                <m:t>𝑚𝑎𝑥</m:t>
                              </m:r>
                            </m:e>
                            <m:lim>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lim>
                          </m:limLow>
                        </m:e>
                      </m:func>
                      <m:d>
                        <m:dPr>
                          <m:begChr m:val="{"/>
                          <m:endChr m:val="}"/>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𝑥</m:t>
                              </m:r>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r>
                            <a:rPr lang="en-US" altLang="zh-CN" sz="1800" i="1" kern="100">
                              <a:latin typeface="Cambria Math" panose="020405030504060302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e>
                      </m:d>
                    </m:oMath>
                  </m:oMathPara>
                </a14:m>
                <a:endParaRPr lang="en-US" altLang="zh-CN" sz="1800" kern="100" dirty="0">
                  <a:cs typeface="Times New Roman" panose="02020603050405020304" pitchFamily="18" charset="0"/>
                </a:endParaRPr>
              </a:p>
              <a:p>
                <a:pPr marL="0" indent="457200" algn="just">
                  <a:lnSpc>
                    <a:spcPct val="100000"/>
                  </a:lnSpc>
                  <a:spcAft>
                    <a:spcPts val="0"/>
                  </a:spcAft>
                  <a:buNone/>
                </a:pPr>
                <a:r>
                  <a:rPr lang="zh-CN" altLang="zh-CN" sz="1800" kern="100" dirty="0"/>
                  <a:t>贝叶斯分类器的思想很符合人类在分类时的思考过程，其分类过程主要可以分为以下三个阶段：</a:t>
                </a:r>
              </a:p>
              <a:p>
                <a:pPr marL="0" indent="457200" algn="just">
                  <a:lnSpc>
                    <a:spcPct val="100000"/>
                  </a:lnSpc>
                  <a:spcAft>
                    <a:spcPts val="0"/>
                  </a:spcAft>
                  <a:buNone/>
                </a:pPr>
                <a:r>
                  <a:rPr lang="zh-CN" altLang="zh-CN" sz="1800" b="1" kern="100" dirty="0"/>
                  <a:t>第一阶段</a:t>
                </a:r>
                <a:r>
                  <a:rPr lang="zh-CN" altLang="zh-CN" sz="1800" kern="100" dirty="0"/>
                  <a:t>是准备工作，主要是特征选择以及数据收集。需要注意的是各特征之间要尽可能相互独立。</a:t>
                </a:r>
              </a:p>
              <a:p>
                <a:pPr marL="0" indent="457200" algn="just">
                  <a:lnSpc>
                    <a:spcPct val="100000"/>
                  </a:lnSpc>
                  <a:spcAft>
                    <a:spcPts val="0"/>
                  </a:spcAft>
                  <a:buNone/>
                </a:pPr>
                <a:r>
                  <a:rPr lang="zh-CN" altLang="zh-CN" sz="1800" b="1" kern="100" dirty="0"/>
                  <a:t>第二阶段</a:t>
                </a:r>
                <a:r>
                  <a:rPr lang="zh-CN" altLang="zh-CN" sz="1800" kern="100" dirty="0"/>
                  <a:t>是训练过程，需要根据输入的训练集进行训练，形成一个朴素贝叶斯分类器。训练的实质就是根据输入数据求取概率</a:t>
                </a:r>
                <a14:m>
                  <m:oMath xmlns:m="http://schemas.openxmlformats.org/officeDocument/2006/math">
                    <m:r>
                      <a:rPr lang="en-US" altLang="zh-CN" sz="1800" i="1" kern="100">
                        <a:latin typeface="Cambria Math" panose="02040503050406030204" pitchFamily="18" charset="0"/>
                      </a:rPr>
                      <m:t>𝑃</m:t>
                    </m:r>
                    <m:d>
                      <m:dPr>
                        <m:ctrlPr>
                          <a:rPr lang="zh-CN" altLang="zh-CN" sz="1800" i="1" kern="100">
                            <a:latin typeface="Cambria Math" panose="02040503050406030204" pitchFamily="18" charset="0"/>
                            <a:ea typeface="Cambria Math" panose="02040503050406030204" pitchFamily="18" charset="0"/>
                          </a:rPr>
                        </m:ctrlPr>
                      </m:dPr>
                      <m:e>
                        <m:sSub>
                          <m:sSubPr>
                            <m:ctrlPr>
                              <a:rPr lang="zh-CN" altLang="zh-CN" sz="1800" i="1" kern="100">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rPr>
                              <m:t>𝐶</m:t>
                            </m:r>
                          </m:e>
                          <m:sub>
                            <m:r>
                              <a:rPr lang="en-US" altLang="zh-CN" sz="1800" i="1" kern="100">
                                <a:latin typeface="Cambria Math" panose="02040503050406030204" pitchFamily="18" charset="0"/>
                              </a:rPr>
                              <m:t>𝑖</m:t>
                            </m:r>
                          </m:sub>
                        </m:sSub>
                      </m:e>
                    </m:d>
                  </m:oMath>
                </a14:m>
                <a:r>
                  <a:rPr lang="zh-CN" altLang="zh-CN" sz="1800" kern="100" dirty="0"/>
                  <a:t>以及</a:t>
                </a:r>
                <a14:m>
                  <m:oMath xmlns:m="http://schemas.openxmlformats.org/officeDocument/2006/math">
                    <m:r>
                      <a:rPr lang="en-US" altLang="zh-CN" sz="1800" i="1" kern="100">
                        <a:latin typeface="Cambria Math" panose="02040503050406030204" pitchFamily="18" charset="0"/>
                      </a:rPr>
                      <m:t>𝑃</m:t>
                    </m:r>
                    <m:d>
                      <m:dPr>
                        <m:ctrlPr>
                          <a:rPr lang="zh-CN" altLang="zh-CN" sz="1800" i="1" kern="100">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rPr>
                          <m:t>𝒙</m:t>
                        </m:r>
                        <m:r>
                          <a:rPr lang="en-US" altLang="zh-CN" sz="1800" i="1" kern="100">
                            <a:latin typeface="Cambria Math" panose="02040503050406030204" pitchFamily="18" charset="0"/>
                          </a:rPr>
                          <m:t>|</m:t>
                        </m:r>
                        <m:sSub>
                          <m:sSubPr>
                            <m:ctrlPr>
                              <a:rPr lang="zh-CN" altLang="zh-CN" sz="1800" i="1" kern="100">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rPr>
                              <m:t>𝐶</m:t>
                            </m:r>
                          </m:e>
                          <m:sub>
                            <m:r>
                              <a:rPr lang="en-US" altLang="zh-CN" sz="1800" i="1" kern="100">
                                <a:latin typeface="Cambria Math" panose="02040503050406030204" pitchFamily="18" charset="0"/>
                              </a:rPr>
                              <m:t>𝑖</m:t>
                            </m:r>
                          </m:sub>
                        </m:sSub>
                      </m:e>
                    </m:d>
                  </m:oMath>
                </a14:m>
                <a:r>
                  <a:rPr lang="zh-CN" altLang="zh-CN" sz="1800" kern="100" dirty="0"/>
                  <a:t>，为接下来的分类过程做准备。</a:t>
                </a:r>
              </a:p>
              <a:p>
                <a:pPr marL="0" indent="457200">
                  <a:lnSpc>
                    <a:spcPct val="100000"/>
                  </a:lnSpc>
                  <a:buNone/>
                </a:pPr>
                <a:r>
                  <a:rPr lang="zh-CN" altLang="zh-CN" sz="1800" b="1" kern="100" dirty="0">
                    <a:cs typeface="Times New Roman" panose="02020603050405020304" pitchFamily="18" charset="0"/>
                  </a:rPr>
                  <a:t>第三阶段</a:t>
                </a:r>
                <a:r>
                  <a:rPr lang="zh-CN" altLang="zh-CN" sz="1800" kern="100" dirty="0">
                    <a:cs typeface="Times New Roman" panose="02020603050405020304" pitchFamily="18" charset="0"/>
                  </a:rPr>
                  <a:t>是使用训练好的分类器对未知样本</a:t>
                </a:r>
                <a14:m>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𝒙</m:t>
                    </m:r>
                  </m:oMath>
                </a14:m>
                <a:r>
                  <a:rPr lang="zh-CN" altLang="zh-CN" sz="1800" kern="100" dirty="0">
                    <a:cs typeface="Times New Roman" panose="02020603050405020304" pitchFamily="18" charset="0"/>
                  </a:rPr>
                  <a:t>进行分类。我们对于每一个分类计算概率</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𝒙</m:t>
                        </m:r>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1</m:t>
                            </m:r>
                          </m:sub>
                        </m:sSub>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𝑥</m:t>
                            </m:r>
                          </m:e>
                          <m:sub>
                            <m:r>
                              <a:rPr lang="en-US" altLang="zh-CN" sz="1800" i="1" kern="100">
                                <a:latin typeface="Cambria Math" panose="02040503050406030204" pitchFamily="18" charset="0"/>
                                <a:cs typeface="Times New Roman" panose="02020603050405020304" pitchFamily="18" charset="0"/>
                              </a:rPr>
                              <m:t>𝑛</m:t>
                            </m:r>
                          </m:sub>
                        </m:sSub>
                        <m:r>
                          <a:rPr lang="en-US" altLang="zh-CN" sz="1800" i="1" kern="100">
                            <a:latin typeface="Cambria Math" panose="02040503050406030204" pitchFamily="18" charset="0"/>
                            <a:cs typeface="Times New Roman" panose="02020603050405020304" pitchFamily="18" charset="0"/>
                          </a:rPr>
                          <m:t>|</m:t>
                        </m:r>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𝑃</m:t>
                    </m:r>
                    <m:d>
                      <m:dPr>
                        <m:ctrlPr>
                          <a:rPr lang="zh-CN" altLang="zh-CN" sz="1800" i="1">
                            <a:latin typeface="Cambria Math" panose="02040503050406030204" pitchFamily="18" charset="0"/>
                            <a:ea typeface="Cambria Math" panose="02040503050406030204" pitchFamily="18" charset="0"/>
                          </a:rPr>
                        </m:ctrlPr>
                      </m:dPr>
                      <m:e>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𝑖</m:t>
                            </m:r>
                          </m:sub>
                        </m:sSub>
                      </m:e>
                    </m:d>
                  </m:oMath>
                </a14:m>
                <a:r>
                  <a:rPr lang="zh-CN" altLang="zh-CN" sz="1800" kern="100" dirty="0">
                    <a:cs typeface="Times New Roman" panose="02020603050405020304" pitchFamily="18" charset="0"/>
                  </a:rPr>
                  <a:t>，并挑选能使上述概率最大的分类</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rPr>
                        </m:ctrlPr>
                      </m:sSubPr>
                      <m:e>
                        <m:r>
                          <a:rPr lang="en-US" altLang="zh-CN" sz="1800" i="1" kern="100">
                            <a:latin typeface="Cambria Math" panose="02040503050406030204" pitchFamily="18" charset="0"/>
                            <a:cs typeface="Times New Roman" panose="02020603050405020304" pitchFamily="18" charset="0"/>
                          </a:rPr>
                          <m:t>𝐶</m:t>
                        </m:r>
                      </m:e>
                      <m:sub>
                        <m:r>
                          <a:rPr lang="en-US" altLang="zh-CN" sz="1800" i="1" kern="100">
                            <a:latin typeface="Cambria Math" panose="02040503050406030204" pitchFamily="18" charset="0"/>
                            <a:cs typeface="Times New Roman" panose="02020603050405020304" pitchFamily="18" charset="0"/>
                          </a:rPr>
                          <m:t>𝑚𝑎𝑥</m:t>
                        </m:r>
                      </m:sub>
                    </m:sSub>
                  </m:oMath>
                </a14:m>
                <a:r>
                  <a:rPr lang="zh-CN" altLang="zh-CN" sz="1800" kern="100" dirty="0">
                    <a:cs typeface="Times New Roman" panose="02020603050405020304" pitchFamily="18" charset="0"/>
                  </a:rPr>
                  <a:t>作为未知样本</a:t>
                </a:r>
                <a14:m>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𝒙</m:t>
                    </m:r>
                  </m:oMath>
                </a14:m>
                <a:r>
                  <a:rPr lang="zh-CN" altLang="zh-CN" sz="1800" kern="100" dirty="0">
                    <a:cs typeface="Times New Roman" panose="02020603050405020304" pitchFamily="18" charset="0"/>
                  </a:rPr>
                  <a:t>的分类</a:t>
                </a:r>
                <a:endParaRPr lang="en-US" altLang="zh-CN" sz="18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93204" y="1412776"/>
                <a:ext cx="8229600" cy="4549893"/>
              </a:xfrm>
              <a:blipFill>
                <a:blip r:embed="rId2"/>
                <a:stretch>
                  <a:fillRect l="-667" t="-1072"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943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idx="1"/>
          </p:nvPr>
        </p:nvSpPr>
        <p:spPr/>
        <p:txBody>
          <a:bodyPr>
            <a:noAutofit/>
          </a:bodyPr>
          <a:lstStyle/>
          <a:p>
            <a:pPr>
              <a:lnSpc>
                <a:spcPct val="100000"/>
              </a:lnSpc>
              <a:buFont typeface="Arial" panose="020B0604020202020204" pitchFamily="34" charset="0"/>
              <a:buChar char="•"/>
            </a:pPr>
            <a:r>
              <a:rPr lang="zh-CN" altLang="en-US" sz="2200" b="1" dirty="0"/>
              <a:t>策略网络</a:t>
            </a:r>
            <a:endParaRPr lang="en-US" altLang="zh-CN" sz="2200" b="1" dirty="0"/>
          </a:p>
          <a:p>
            <a:pPr marL="0" indent="0">
              <a:lnSpc>
                <a:spcPct val="100000"/>
              </a:lnSpc>
              <a:buNone/>
            </a:pPr>
            <a:r>
              <a:rPr lang="zh-CN" altLang="en-US" sz="2200" dirty="0"/>
              <a:t>基本执行单纯的监督式学习算法</a:t>
            </a:r>
            <a:r>
              <a:rPr lang="en-US" altLang="zh-CN" sz="2200" dirty="0"/>
              <a:t>, </a:t>
            </a:r>
            <a:r>
              <a:rPr lang="zh-CN" altLang="en-US" sz="2200" dirty="0"/>
              <a:t>通过大量获取世界职业棋手的棋谱</a:t>
            </a:r>
            <a:r>
              <a:rPr lang="en-US" altLang="zh-CN" sz="2200" dirty="0"/>
              <a:t>,</a:t>
            </a:r>
            <a:r>
              <a:rPr lang="zh-CN" altLang="en-US" sz="2200" dirty="0"/>
              <a:t>以此来预测对手最有可能的落子位置。在这个网络中</a:t>
            </a:r>
            <a:r>
              <a:rPr lang="en-US" altLang="zh-CN" sz="2200" dirty="0"/>
              <a:t>, </a:t>
            </a:r>
            <a:r>
              <a:rPr lang="zh-CN" altLang="en-US" sz="2200" dirty="0"/>
              <a:t>完全不用去思考赢这件事</a:t>
            </a:r>
            <a:r>
              <a:rPr lang="en-US" altLang="zh-CN" sz="2200" dirty="0"/>
              <a:t>, </a:t>
            </a:r>
            <a:r>
              <a:rPr lang="zh-CN" altLang="en-US" sz="2200" dirty="0"/>
              <a:t>只需要能够预测对手的落子即可</a:t>
            </a:r>
            <a:endParaRPr lang="en-US" altLang="zh-CN" sz="2200" dirty="0"/>
          </a:p>
          <a:p>
            <a:pPr>
              <a:lnSpc>
                <a:spcPct val="100000"/>
              </a:lnSpc>
              <a:buFont typeface="Arial" panose="020B0604020202020204" pitchFamily="34" charset="0"/>
              <a:buChar char="•"/>
            </a:pPr>
            <a:r>
              <a:rPr lang="zh-CN" altLang="en-US" sz="2200" b="1" dirty="0"/>
              <a:t>评价网络 </a:t>
            </a:r>
            <a:endParaRPr lang="en-US" altLang="zh-CN" sz="2200" b="1" dirty="0"/>
          </a:p>
          <a:p>
            <a:pPr marL="0" indent="0">
              <a:lnSpc>
                <a:spcPct val="100000"/>
              </a:lnSpc>
              <a:buNone/>
            </a:pPr>
            <a:r>
              <a:rPr lang="zh-CN" altLang="en-US" sz="2200" dirty="0"/>
              <a:t>关注在目前局势下每个落子位置的最后胜率</a:t>
            </a:r>
            <a:r>
              <a:rPr lang="en-US" altLang="zh-CN" sz="2200" dirty="0"/>
              <a:t>(</a:t>
            </a:r>
            <a:r>
              <a:rPr lang="zh-CN" altLang="en-US" sz="2200" dirty="0"/>
              <a:t>也就是所谓的整体棋局</a:t>
            </a:r>
            <a:r>
              <a:rPr lang="en-US" altLang="zh-CN" sz="2200" dirty="0"/>
              <a:t>), </a:t>
            </a:r>
            <a:r>
              <a:rPr lang="zh-CN" altLang="en-US" sz="2200" dirty="0"/>
              <a:t>而不是短期的攻城略地</a:t>
            </a:r>
            <a:endParaRPr lang="en-US" altLang="zh-CN" sz="2200" dirty="0"/>
          </a:p>
          <a:p>
            <a:pPr marL="0" indent="0">
              <a:lnSpc>
                <a:spcPct val="100000"/>
              </a:lnSpc>
              <a:buNone/>
            </a:pPr>
            <a:endParaRPr lang="en-US" altLang="zh-CN" sz="2200" dirty="0"/>
          </a:p>
          <a:p>
            <a:pPr marL="0" indent="0">
              <a:lnSpc>
                <a:spcPct val="100000"/>
              </a:lnSpc>
              <a:buNone/>
            </a:pPr>
            <a:r>
              <a:rPr lang="zh-CN" altLang="en-US" sz="2200" dirty="0"/>
              <a:t>最终</a:t>
            </a:r>
            <a:r>
              <a:rPr lang="en-US" altLang="zh-CN" sz="2200" dirty="0"/>
              <a:t>, </a:t>
            </a:r>
            <a:r>
              <a:rPr lang="en-US" altLang="zh-CN" sz="2200" dirty="0" err="1"/>
              <a:t>AlphaGo</a:t>
            </a:r>
            <a:r>
              <a:rPr lang="zh-CN" altLang="en-US" sz="2200" dirty="0"/>
              <a:t>会快速运用</a:t>
            </a:r>
            <a:r>
              <a:rPr lang="zh-CN" altLang="en-US" sz="2200" b="1" dirty="0"/>
              <a:t>蒙特卡罗搜索树</a:t>
            </a:r>
            <a:r>
              <a:rPr lang="zh-CN" altLang="en-US" sz="2200" dirty="0"/>
              <a:t>在有限的组合中来计算最佳解</a:t>
            </a:r>
            <a:endParaRPr lang="en-US" altLang="zh-CN" sz="2200" dirty="0"/>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dirty="0" err="1"/>
              <a:t>AlphaGo</a:t>
            </a:r>
            <a:endParaRPr lang="zh-CN" altLang="en-US" dirty="0"/>
          </a:p>
        </p:txBody>
      </p:sp>
    </p:spTree>
    <p:extLst>
      <p:ext uri="{BB962C8B-B14F-4D97-AF65-F5344CB8AC3E}">
        <p14:creationId xmlns:p14="http://schemas.microsoft.com/office/powerpoint/2010/main" val="4048103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85800"/>
            <a:ext cx="4330824" cy="782960"/>
          </a:xfrm>
        </p:spPr>
        <p:txBody>
          <a:bodyPr>
            <a:normAutofit/>
          </a:bodyPr>
          <a:lstStyle/>
          <a:p>
            <a:r>
              <a:rPr lang="zh-CN" altLang="zh-CN" sz="3200" dirty="0"/>
              <a:t>朴素贝叶斯分类器</a:t>
            </a:r>
            <a:r>
              <a:rPr lang="zh-CN" altLang="en-US" sz="3200" dirty="0"/>
              <a:t>例子</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a:bodyPr>
          <a:lstStyle/>
          <a:p>
            <a:pPr marL="0" indent="457200">
              <a:buNone/>
            </a:pPr>
            <a:r>
              <a:rPr lang="zh-CN" altLang="en-US" sz="2000" kern="100" dirty="0">
                <a:cs typeface="Times New Roman" panose="02020603050405020304" pitchFamily="18" charset="0"/>
              </a:rPr>
              <a:t>为了帮助读者更好的理解朴素贝叶斯分类器，本文挑选了一个非常简单的例子来说明具体的训练以及分类过程。</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在该例子中，每一个样本有四个特征，分别为天气、温度、湿度以及是否起风。对于每一个特征，它们的取值都是离散的，我们需要根据上述四个特征来预测某运动员是否会出去打球。</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如下表所示，我们已经事先获取到了所有的训练集数据。我们的目的是预测未知样本</a:t>
            </a:r>
            <a:r>
              <a:rPr lang="en-US" altLang="zh-CN" sz="2000" b="1" kern="100" dirty="0">
                <a:cs typeface="Times New Roman" panose="02020603050405020304" pitchFamily="18" charset="0"/>
              </a:rPr>
              <a:t>x</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下雨，凉爽，高，否</a:t>
            </a:r>
            <a:r>
              <a:rPr lang="en-US" altLang="zh-CN" sz="2000" i="1" kern="100" dirty="0">
                <a:cs typeface="Times New Roman" panose="02020603050405020304" pitchFamily="18" charset="0"/>
              </a:rPr>
              <a:t>)</a:t>
            </a:r>
            <a:r>
              <a:rPr lang="zh-CN" altLang="en-US" sz="2000" kern="100" dirty="0">
                <a:cs typeface="Times New Roman" panose="02020603050405020304" pitchFamily="18" charset="0"/>
              </a:rPr>
              <a:t>所属的类别，即判断运动员在该天气条件下是否会出去运动。接下来介绍训练分类器的方法。</a:t>
            </a:r>
            <a:endParaRPr lang="en-US" altLang="zh-CN" sz="2000" kern="100" dirty="0">
              <a:cs typeface="Times New Roman" panose="02020603050405020304" pitchFamily="18" charset="0"/>
            </a:endParaRPr>
          </a:p>
          <a:p>
            <a:pPr marL="0" indent="457200">
              <a:buNone/>
            </a:pPr>
            <a:endParaRPr lang="en-US" altLang="zh-CN" sz="2000" kern="100" dirty="0"/>
          </a:p>
        </p:txBody>
      </p:sp>
    </p:spTree>
    <p:extLst>
      <p:ext uri="{BB962C8B-B14F-4D97-AF65-F5344CB8AC3E}">
        <p14:creationId xmlns:p14="http://schemas.microsoft.com/office/powerpoint/2010/main" val="1948535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graphicFrame>
        <p:nvGraphicFramePr>
          <p:cNvPr id="6" name="表格 5">
            <a:extLst>
              <a:ext uri="{FF2B5EF4-FFF2-40B4-BE49-F238E27FC236}">
                <a16:creationId xmlns:a16="http://schemas.microsoft.com/office/drawing/2014/main" id="{4D4A4EBB-5453-45BE-A521-7B3225A52A64}"/>
              </a:ext>
            </a:extLst>
          </p:cNvPr>
          <p:cNvGraphicFramePr>
            <a:graphicFrameLocks noGrp="1"/>
          </p:cNvGraphicFramePr>
          <p:nvPr>
            <p:extLst/>
          </p:nvPr>
        </p:nvGraphicFramePr>
        <p:xfrm>
          <a:off x="1619672" y="1794581"/>
          <a:ext cx="5976663" cy="3951495"/>
        </p:xfrm>
        <a:graphic>
          <a:graphicData uri="http://schemas.openxmlformats.org/drawingml/2006/table">
            <a:tbl>
              <a:tblPr firstRow="1" firstCol="1" bandRow="1"/>
              <a:tblGrid>
                <a:gridCol w="1195333">
                  <a:extLst>
                    <a:ext uri="{9D8B030D-6E8A-4147-A177-3AD203B41FA5}">
                      <a16:colId xmlns:a16="http://schemas.microsoft.com/office/drawing/2014/main" val="63406473"/>
                    </a:ext>
                  </a:extLst>
                </a:gridCol>
                <a:gridCol w="1195333">
                  <a:extLst>
                    <a:ext uri="{9D8B030D-6E8A-4147-A177-3AD203B41FA5}">
                      <a16:colId xmlns:a16="http://schemas.microsoft.com/office/drawing/2014/main" val="2360074727"/>
                    </a:ext>
                  </a:extLst>
                </a:gridCol>
                <a:gridCol w="1195333">
                  <a:extLst>
                    <a:ext uri="{9D8B030D-6E8A-4147-A177-3AD203B41FA5}">
                      <a16:colId xmlns:a16="http://schemas.microsoft.com/office/drawing/2014/main" val="4055509459"/>
                    </a:ext>
                  </a:extLst>
                </a:gridCol>
                <a:gridCol w="834286">
                  <a:extLst>
                    <a:ext uri="{9D8B030D-6E8A-4147-A177-3AD203B41FA5}">
                      <a16:colId xmlns:a16="http://schemas.microsoft.com/office/drawing/2014/main" val="2692532482"/>
                    </a:ext>
                  </a:extLst>
                </a:gridCol>
                <a:gridCol w="1556378">
                  <a:extLst>
                    <a:ext uri="{9D8B030D-6E8A-4147-A177-3AD203B41FA5}">
                      <a16:colId xmlns:a16="http://schemas.microsoft.com/office/drawing/2014/main" val="1635556894"/>
                    </a:ext>
                  </a:extLst>
                </a:gridCol>
              </a:tblGrid>
              <a:tr h="263433">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rPr>
                        <a:t>天气</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rPr>
                        <a:t>温度</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rPr>
                        <a:t>湿度</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rPr>
                        <a:t>起风</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b="1" kern="100">
                          <a:effectLst/>
                          <a:latin typeface="Times New Roman" panose="02020603050405020304" pitchFamily="18" charset="0"/>
                          <a:ea typeface="宋体" panose="02010600030101010101" pitchFamily="2" charset="-122"/>
                        </a:rPr>
                        <a:t>类别（标签）</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7267367"/>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炎热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不去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64895"/>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炎热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不去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9018008"/>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炎热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dirty="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346324"/>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下雨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dirty="0">
                          <a:effectLst/>
                          <a:latin typeface="Times New Roman" panose="02020603050405020304" pitchFamily="18" charset="0"/>
                          <a:ea typeface="宋体" panose="02010600030101010101" pitchFamily="2" charset="-122"/>
                        </a:rPr>
                        <a:t>适中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372898"/>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下雨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凉爽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4881747"/>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下雨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凉爽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不去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39015"/>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凉爽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7091072"/>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适中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不去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6532286"/>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凉爽</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820547"/>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下雨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适中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4713128"/>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适中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3157123"/>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适中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3682033"/>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阴天</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炎热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正常</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058065"/>
                  </a:ext>
                </a:extLst>
              </a:tr>
              <a:tr h="263433">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下雨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适中</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高</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a:effectLst/>
                          <a:latin typeface="Times New Roman" panose="02020603050405020304" pitchFamily="18" charset="0"/>
                          <a:ea typeface="宋体" panose="02010600030101010101" pitchFamily="2" charset="-122"/>
                        </a:rPr>
                        <a:t>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r>
                        <a:rPr lang="zh-CN" sz="1600" kern="100" dirty="0">
                          <a:effectLst/>
                          <a:latin typeface="Times New Roman" panose="02020603050405020304" pitchFamily="18" charset="0"/>
                          <a:ea typeface="宋体" panose="02010600030101010101" pitchFamily="2" charset="-122"/>
                        </a:rPr>
                        <a:t>不去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7917740"/>
                  </a:ext>
                </a:extLst>
              </a:tr>
            </a:tbl>
          </a:graphicData>
        </a:graphic>
      </p:graphicFrame>
      <p:sp>
        <p:nvSpPr>
          <p:cNvPr id="7" name="矩形 6">
            <a:extLst>
              <a:ext uri="{FF2B5EF4-FFF2-40B4-BE49-F238E27FC236}">
                <a16:creationId xmlns:a16="http://schemas.microsoft.com/office/drawing/2014/main" id="{EE1947EE-EE56-419A-88FD-BE9689D8FB89}"/>
              </a:ext>
            </a:extLst>
          </p:cNvPr>
          <p:cNvSpPr/>
          <p:nvPr/>
        </p:nvSpPr>
        <p:spPr>
          <a:xfrm>
            <a:off x="3902586" y="1300098"/>
            <a:ext cx="1338828" cy="369332"/>
          </a:xfrm>
          <a:prstGeom prst="rect">
            <a:avLst/>
          </a:prstGeom>
        </p:spPr>
        <p:txBody>
          <a:bodyPr wrap="none">
            <a:spAutoFit/>
          </a:bodyPr>
          <a:lstStyle/>
          <a:p>
            <a:r>
              <a:rPr lang="zh-CN" altLang="en-US" kern="100" dirty="0">
                <a:cs typeface="Times New Roman" panose="02020603050405020304" pitchFamily="18" charset="0"/>
              </a:rPr>
              <a:t>训练集数据</a:t>
            </a:r>
            <a:endParaRPr lang="zh-CN" altLang="en-US" dirty="0"/>
          </a:p>
        </p:txBody>
      </p:sp>
      <p:sp>
        <p:nvSpPr>
          <p:cNvPr id="10" name="标题 1">
            <a:extLst>
              <a:ext uri="{FF2B5EF4-FFF2-40B4-BE49-F238E27FC236}">
                <a16:creationId xmlns:a16="http://schemas.microsoft.com/office/drawing/2014/main" id="{85FF3CB8-AB5F-4107-9D0A-E3224EB6117C}"/>
              </a:ext>
            </a:extLst>
          </p:cNvPr>
          <p:cNvSpPr>
            <a:spLocks noGrp="1"/>
          </p:cNvSpPr>
          <p:nvPr>
            <p:ph type="title"/>
          </p:nvPr>
        </p:nvSpPr>
        <p:spPr>
          <a:xfrm>
            <a:off x="457200" y="485800"/>
            <a:ext cx="4330824" cy="782960"/>
          </a:xfrm>
        </p:spPr>
        <p:txBody>
          <a:bodyPr>
            <a:normAutofit/>
          </a:bodyPr>
          <a:lstStyle/>
          <a:p>
            <a:r>
              <a:rPr lang="zh-CN" altLang="zh-CN" sz="3200" dirty="0"/>
              <a:t>朴素贝叶斯分类器</a:t>
            </a:r>
            <a:r>
              <a:rPr lang="zh-CN" altLang="en-US" sz="3200" dirty="0"/>
              <a:t>例子</a:t>
            </a:r>
          </a:p>
        </p:txBody>
      </p:sp>
    </p:spTree>
    <p:extLst>
      <p:ext uri="{BB962C8B-B14F-4D97-AF65-F5344CB8AC3E}">
        <p14:creationId xmlns:p14="http://schemas.microsoft.com/office/powerpoint/2010/main" val="2586430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fontScale="85000" lnSpcReduction="10000"/>
              </a:bodyPr>
              <a:lstStyle/>
              <a:p>
                <a:pPr marL="0" indent="457200">
                  <a:buNone/>
                </a:pPr>
                <a:r>
                  <a:rPr lang="zh-CN" altLang="zh-CN" sz="2100" kern="100" dirty="0">
                    <a:cs typeface="Times New Roman" panose="02020603050405020304" pitchFamily="18" charset="0"/>
                  </a:rPr>
                  <a:t>我们需要根据训练集数据求取概率</a:t>
                </a:r>
                <a14:m>
                  <m:oMath xmlns:m="http://schemas.openxmlformats.org/officeDocument/2006/math">
                    <m:r>
                      <a:rPr lang="en-US" altLang="zh-CN" sz="2100" i="1" kern="100">
                        <a:latin typeface="Cambria Math" panose="02040503050406030204" pitchFamily="18" charset="0"/>
                        <a:cs typeface="Times New Roman" panose="02020603050405020304" pitchFamily="18" charset="0"/>
                      </a:rPr>
                      <m:t>𝑃</m:t>
                    </m:r>
                    <m:d>
                      <m:dPr>
                        <m:ctrlPr>
                          <a:rPr lang="zh-CN" altLang="zh-CN" sz="2100" i="1">
                            <a:latin typeface="Cambria Math" panose="02040503050406030204" pitchFamily="18" charset="0"/>
                            <a:ea typeface="Cambria Math" panose="02040503050406030204" pitchFamily="18" charset="0"/>
                          </a:rPr>
                        </m:ctrlPr>
                      </m:dPr>
                      <m:e>
                        <m:sSub>
                          <m:sSubPr>
                            <m:ctrlPr>
                              <a:rPr lang="zh-CN" altLang="zh-CN" sz="2100" i="1">
                                <a:latin typeface="Cambria Math" panose="02040503050406030204" pitchFamily="18" charset="0"/>
                                <a:ea typeface="Cambria Math" panose="02040503050406030204" pitchFamily="18" charset="0"/>
                              </a:rPr>
                            </m:ctrlPr>
                          </m:sSubPr>
                          <m:e>
                            <m:r>
                              <a:rPr lang="en-US" altLang="zh-CN" sz="2100" i="1" kern="100">
                                <a:latin typeface="Cambria Math" panose="02040503050406030204" pitchFamily="18" charset="0"/>
                                <a:cs typeface="Times New Roman" panose="02020603050405020304" pitchFamily="18" charset="0"/>
                              </a:rPr>
                              <m:t>𝐶</m:t>
                            </m:r>
                          </m:e>
                          <m:sub>
                            <m:r>
                              <a:rPr lang="en-US" altLang="zh-CN" sz="2100" i="1" kern="100">
                                <a:latin typeface="Cambria Math" panose="02040503050406030204" pitchFamily="18" charset="0"/>
                                <a:cs typeface="Times New Roman" panose="02020603050405020304" pitchFamily="18" charset="0"/>
                              </a:rPr>
                              <m:t>𝑖</m:t>
                            </m:r>
                          </m:sub>
                        </m:sSub>
                      </m:e>
                    </m:d>
                  </m:oMath>
                </a14:m>
                <a:r>
                  <a:rPr lang="zh-CN" altLang="zh-CN" sz="2100" kern="100" dirty="0">
                    <a:cs typeface="Times New Roman" panose="02020603050405020304" pitchFamily="18" charset="0"/>
                  </a:rPr>
                  <a:t>以及</a:t>
                </a:r>
                <a14:m>
                  <m:oMath xmlns:m="http://schemas.openxmlformats.org/officeDocument/2006/math">
                    <m:r>
                      <a:rPr lang="en-US" altLang="zh-CN" sz="2100" i="1" kern="100">
                        <a:latin typeface="Cambria Math" panose="02040503050406030204" pitchFamily="18" charset="0"/>
                        <a:cs typeface="Times New Roman" panose="02020603050405020304" pitchFamily="18" charset="0"/>
                      </a:rPr>
                      <m:t>𝑃</m:t>
                    </m:r>
                    <m:d>
                      <m:dPr>
                        <m:ctrlPr>
                          <a:rPr lang="zh-CN" altLang="zh-CN" sz="2100" i="1">
                            <a:latin typeface="Cambria Math" panose="02040503050406030204" pitchFamily="18" charset="0"/>
                            <a:ea typeface="Cambria Math" panose="02040503050406030204" pitchFamily="18" charset="0"/>
                          </a:rPr>
                        </m:ctrlPr>
                      </m:dPr>
                      <m:e>
                        <m:r>
                          <a:rPr lang="en-US" altLang="zh-CN" sz="2100" b="1" i="1" kern="100">
                            <a:latin typeface="Cambria Math" panose="02040503050406030204" pitchFamily="18" charset="0"/>
                            <a:cs typeface="Times New Roman" panose="02020603050405020304" pitchFamily="18" charset="0"/>
                          </a:rPr>
                          <m:t>𝒙</m:t>
                        </m:r>
                        <m:r>
                          <a:rPr lang="en-US" altLang="zh-CN" sz="2100" i="1" kern="100">
                            <a:latin typeface="Cambria Math" panose="02040503050406030204" pitchFamily="18" charset="0"/>
                            <a:cs typeface="Times New Roman" panose="02020603050405020304" pitchFamily="18" charset="0"/>
                          </a:rPr>
                          <m:t>|</m:t>
                        </m:r>
                        <m:sSub>
                          <m:sSubPr>
                            <m:ctrlPr>
                              <a:rPr lang="zh-CN" altLang="zh-CN" sz="2100" i="1">
                                <a:latin typeface="Cambria Math" panose="02040503050406030204" pitchFamily="18" charset="0"/>
                                <a:ea typeface="Cambria Math" panose="02040503050406030204" pitchFamily="18" charset="0"/>
                              </a:rPr>
                            </m:ctrlPr>
                          </m:sSubPr>
                          <m:e>
                            <m:r>
                              <a:rPr lang="en-US" altLang="zh-CN" sz="2100" i="1" kern="100">
                                <a:latin typeface="Cambria Math" panose="02040503050406030204" pitchFamily="18" charset="0"/>
                                <a:cs typeface="Times New Roman" panose="02020603050405020304" pitchFamily="18" charset="0"/>
                              </a:rPr>
                              <m:t>𝐶</m:t>
                            </m:r>
                          </m:e>
                          <m:sub>
                            <m:r>
                              <a:rPr lang="en-US" altLang="zh-CN" sz="2100" i="1" kern="100">
                                <a:latin typeface="Cambria Math" panose="02040503050406030204" pitchFamily="18" charset="0"/>
                                <a:cs typeface="Times New Roman" panose="02020603050405020304" pitchFamily="18" charset="0"/>
                              </a:rPr>
                              <m:t>𝑖</m:t>
                            </m:r>
                          </m:sub>
                        </m:sSub>
                      </m:e>
                    </m:d>
                  </m:oMath>
                </a14:m>
                <a:r>
                  <a:rPr lang="zh-CN" altLang="zh-CN" sz="2100" kern="100" dirty="0">
                    <a:cs typeface="Times New Roman" panose="02020603050405020304" pitchFamily="18" charset="0"/>
                  </a:rPr>
                  <a:t>。在本例中，我们只有两个分类：即去和不去，因此我们可以得到</a:t>
                </a:r>
                <a14:m>
                  <m:oMath xmlns:m="http://schemas.openxmlformats.org/officeDocument/2006/math">
                    <m:r>
                      <a:rPr lang="en-US" altLang="zh-CN" sz="2100" i="1" kern="100">
                        <a:latin typeface="Cambria Math" panose="02040503050406030204" pitchFamily="18" charset="0"/>
                        <a:cs typeface="Times New Roman" panose="02020603050405020304" pitchFamily="18" charset="0"/>
                      </a:rPr>
                      <m:t>𝑃</m:t>
                    </m:r>
                    <m:d>
                      <m:dPr>
                        <m:ctrlPr>
                          <a:rPr lang="zh-CN" altLang="zh-CN" sz="2100" i="1">
                            <a:latin typeface="Cambria Math" panose="02040503050406030204" pitchFamily="18" charset="0"/>
                            <a:ea typeface="Cambria Math" panose="02040503050406030204" pitchFamily="18" charset="0"/>
                          </a:rPr>
                        </m:ctrlPr>
                      </m:dPr>
                      <m:e>
                        <m:sSub>
                          <m:sSubPr>
                            <m:ctrlPr>
                              <a:rPr lang="zh-CN" altLang="zh-CN" sz="2100" i="1">
                                <a:latin typeface="Cambria Math" panose="02040503050406030204" pitchFamily="18" charset="0"/>
                                <a:ea typeface="Cambria Math" panose="02040503050406030204" pitchFamily="18" charset="0"/>
                              </a:rPr>
                            </m:ctrlPr>
                          </m:sSubPr>
                          <m:e>
                            <m:r>
                              <a:rPr lang="en-US" altLang="zh-CN" sz="2100" i="1" kern="100">
                                <a:latin typeface="Cambria Math" panose="02040503050406030204" pitchFamily="18" charset="0"/>
                                <a:cs typeface="Times New Roman" panose="02020603050405020304" pitchFamily="18" charset="0"/>
                              </a:rPr>
                              <m:t>𝐶</m:t>
                            </m:r>
                          </m:e>
                          <m:sub>
                            <m:r>
                              <a:rPr lang="en-US" altLang="zh-CN" sz="2100" i="1" kern="100">
                                <a:latin typeface="Cambria Math" panose="02040503050406030204" pitchFamily="18" charset="0"/>
                                <a:cs typeface="Times New Roman" panose="02020603050405020304" pitchFamily="18" charset="0"/>
                              </a:rPr>
                              <m:t>0</m:t>
                            </m:r>
                          </m:sub>
                        </m:sSub>
                      </m:e>
                    </m:d>
                    <m:r>
                      <a:rPr lang="en-US" altLang="zh-CN" sz="2100" i="1" kern="100">
                        <a:latin typeface="Cambria Math" panose="02040503050406030204" pitchFamily="18" charset="0"/>
                        <a:cs typeface="Times New Roman" panose="02020603050405020304" pitchFamily="18" charset="0"/>
                      </a:rPr>
                      <m:t>=</m:t>
                    </m:r>
                    <m:r>
                      <a:rPr lang="en-US" altLang="zh-CN" sz="2100" i="1" kern="100">
                        <a:latin typeface="Cambria Math" panose="02040503050406030204" pitchFamily="18" charset="0"/>
                        <a:cs typeface="Times New Roman" panose="02020603050405020304" pitchFamily="18" charset="0"/>
                      </a:rPr>
                      <m:t>𝑃</m:t>
                    </m:r>
                    <m:d>
                      <m:dPr>
                        <m:ctrlPr>
                          <a:rPr lang="zh-CN" altLang="zh-CN" sz="2100" i="1">
                            <a:latin typeface="Cambria Math" panose="02040503050406030204" pitchFamily="18" charset="0"/>
                            <a:ea typeface="Cambria Math" panose="02040503050406030204" pitchFamily="18" charset="0"/>
                          </a:rPr>
                        </m:ctrlPr>
                      </m:dPr>
                      <m:e>
                        <m:r>
                          <a:rPr lang="zh-CN" altLang="zh-CN" sz="2100" i="1" kern="100">
                            <a:latin typeface="Cambria Math" panose="02040503050406030204" pitchFamily="18" charset="0"/>
                            <a:cs typeface="Times New Roman" panose="02020603050405020304" pitchFamily="18" charset="0"/>
                          </a:rPr>
                          <m:t>去</m:t>
                        </m:r>
                      </m:e>
                    </m:d>
                    <m:r>
                      <a:rPr lang="en-US" altLang="zh-CN" sz="2100" i="1" kern="100">
                        <a:latin typeface="Cambria Math" panose="02040503050406030204" pitchFamily="18" charset="0"/>
                        <a:cs typeface="Times New Roman" panose="02020603050405020304" pitchFamily="18" charset="0"/>
                      </a:rPr>
                      <m:t>=9/14</m:t>
                    </m:r>
                  </m:oMath>
                </a14:m>
                <a:r>
                  <a:rPr lang="zh-CN" altLang="zh-CN" sz="2100" kern="100" dirty="0">
                    <a:cs typeface="Times New Roman" panose="02020603050405020304" pitchFamily="18" charset="0"/>
                  </a:rPr>
                  <a:t>，而</a:t>
                </a:r>
                <a14:m>
                  <m:oMath xmlns:m="http://schemas.openxmlformats.org/officeDocument/2006/math">
                    <m:r>
                      <a:rPr lang="en-US" altLang="zh-CN" sz="2100" i="1" kern="100">
                        <a:latin typeface="Cambria Math" panose="02040503050406030204" pitchFamily="18" charset="0"/>
                        <a:cs typeface="Times New Roman" panose="02020603050405020304" pitchFamily="18" charset="0"/>
                      </a:rPr>
                      <m:t>𝑃</m:t>
                    </m:r>
                    <m:d>
                      <m:dPr>
                        <m:ctrlPr>
                          <a:rPr lang="zh-CN" altLang="zh-CN" sz="2100" i="1">
                            <a:latin typeface="Cambria Math" panose="02040503050406030204" pitchFamily="18" charset="0"/>
                            <a:ea typeface="Cambria Math" panose="02040503050406030204" pitchFamily="18" charset="0"/>
                          </a:rPr>
                        </m:ctrlPr>
                      </m:dPr>
                      <m:e>
                        <m:sSub>
                          <m:sSubPr>
                            <m:ctrlPr>
                              <a:rPr lang="zh-CN" altLang="zh-CN" sz="2100" i="1">
                                <a:latin typeface="Cambria Math" panose="02040503050406030204" pitchFamily="18" charset="0"/>
                                <a:ea typeface="Cambria Math" panose="02040503050406030204" pitchFamily="18" charset="0"/>
                              </a:rPr>
                            </m:ctrlPr>
                          </m:sSubPr>
                          <m:e>
                            <m:r>
                              <a:rPr lang="en-US" altLang="zh-CN" sz="2100" i="1" kern="100">
                                <a:latin typeface="Cambria Math" panose="02040503050406030204" pitchFamily="18" charset="0"/>
                                <a:cs typeface="Times New Roman" panose="02020603050405020304" pitchFamily="18" charset="0"/>
                              </a:rPr>
                              <m:t>𝐶</m:t>
                            </m:r>
                          </m:e>
                          <m:sub>
                            <m:r>
                              <a:rPr lang="en-US" altLang="zh-CN" sz="2100" i="1" kern="100">
                                <a:latin typeface="Cambria Math" panose="02040503050406030204" pitchFamily="18" charset="0"/>
                                <a:cs typeface="Times New Roman" panose="02020603050405020304" pitchFamily="18" charset="0"/>
                              </a:rPr>
                              <m:t>1</m:t>
                            </m:r>
                          </m:sub>
                        </m:sSub>
                      </m:e>
                    </m:d>
                    <m:r>
                      <a:rPr lang="en-US" altLang="zh-CN" sz="2100" i="1" kern="100">
                        <a:latin typeface="Cambria Math" panose="02040503050406030204" pitchFamily="18" charset="0"/>
                        <a:cs typeface="Times New Roman" panose="02020603050405020304" pitchFamily="18" charset="0"/>
                      </a:rPr>
                      <m:t>=</m:t>
                    </m:r>
                    <m:r>
                      <a:rPr lang="en-US" altLang="zh-CN" sz="2100" i="1" kern="100">
                        <a:latin typeface="Cambria Math" panose="02040503050406030204" pitchFamily="18" charset="0"/>
                        <a:cs typeface="Times New Roman" panose="02020603050405020304" pitchFamily="18" charset="0"/>
                      </a:rPr>
                      <m:t>𝑃</m:t>
                    </m:r>
                    <m:d>
                      <m:dPr>
                        <m:ctrlPr>
                          <a:rPr lang="zh-CN" altLang="zh-CN" sz="2100" i="1">
                            <a:latin typeface="Cambria Math" panose="02040503050406030204" pitchFamily="18" charset="0"/>
                            <a:ea typeface="Cambria Math" panose="02040503050406030204" pitchFamily="18" charset="0"/>
                          </a:rPr>
                        </m:ctrlPr>
                      </m:dPr>
                      <m:e>
                        <m:r>
                          <a:rPr lang="zh-CN" altLang="zh-CN" sz="2100" i="1" kern="100">
                            <a:latin typeface="Cambria Math" panose="02040503050406030204" pitchFamily="18" charset="0"/>
                            <a:cs typeface="Times New Roman" panose="02020603050405020304" pitchFamily="18" charset="0"/>
                          </a:rPr>
                          <m:t>不去</m:t>
                        </m:r>
                      </m:e>
                    </m:d>
                    <m:r>
                      <m:rPr>
                        <m:nor/>
                      </m:rPr>
                      <a:rPr lang="en-US" altLang="zh-CN" sz="2100" kern="100">
                        <a:latin typeface="Cambria Math" panose="02040503050406030204" pitchFamily="18" charset="0"/>
                        <a:cs typeface="Times New Roman" panose="02020603050405020304" pitchFamily="18" charset="0"/>
                      </a:rPr>
                      <m:t>=5</m:t>
                    </m:r>
                    <m:r>
                      <a:rPr lang="en-US" altLang="zh-CN" sz="2100" kern="100">
                        <a:latin typeface="Cambria Math" panose="02040503050406030204" pitchFamily="18" charset="0"/>
                        <a:cs typeface="Times New Roman" panose="02020603050405020304" pitchFamily="18" charset="0"/>
                      </a:rPr>
                      <m:t>/14</m:t>
                    </m:r>
                  </m:oMath>
                </a14:m>
                <a:r>
                  <a:rPr lang="zh-CN" altLang="zh-CN" sz="2100" kern="100" dirty="0">
                    <a:cs typeface="Times New Roman" panose="02020603050405020304" pitchFamily="18" charset="0"/>
                  </a:rPr>
                  <a:t>。</a:t>
                </a:r>
                <a:endParaRPr lang="en-US" altLang="zh-CN" sz="2100" kern="100" dirty="0">
                  <a:cs typeface="Times New Roman" panose="02020603050405020304" pitchFamily="18" charset="0"/>
                </a:endParaRPr>
              </a:p>
              <a:p>
                <a:pPr marL="0" indent="457200">
                  <a:buNone/>
                </a:pPr>
                <a:r>
                  <a:rPr lang="zh-CN" altLang="zh-CN" sz="2100" dirty="0">
                    <a:latin typeface="+mn-ea"/>
                  </a:rPr>
                  <a:t>对于概率</a:t>
                </a:r>
                <a14:m>
                  <m:oMath xmlns:m="http://schemas.openxmlformats.org/officeDocument/2006/math">
                    <m:r>
                      <a:rPr lang="en-US" altLang="zh-CN" sz="2100" i="1">
                        <a:latin typeface="Cambria Math" panose="02040503050406030204" pitchFamily="18" charset="0"/>
                      </a:rPr>
                      <m:t>𝑃</m:t>
                    </m:r>
                    <m:d>
                      <m:dPr>
                        <m:ctrlPr>
                          <a:rPr lang="zh-CN" altLang="zh-CN" sz="2100" i="1">
                            <a:latin typeface="Cambria Math" panose="02040503050406030204" pitchFamily="18" charset="0"/>
                          </a:rPr>
                        </m:ctrlPr>
                      </m:dPr>
                      <m:e>
                        <m:r>
                          <a:rPr lang="en-US" altLang="zh-CN" sz="2100" b="1" i="1">
                            <a:latin typeface="Cambria Math" panose="02040503050406030204" pitchFamily="18" charset="0"/>
                          </a:rPr>
                          <m:t>𝒙</m:t>
                        </m:r>
                        <m:r>
                          <a:rPr lang="en-US" altLang="zh-CN" sz="2100" i="1">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𝐶</m:t>
                            </m:r>
                          </m:e>
                          <m:sub>
                            <m:r>
                              <a:rPr lang="en-US" altLang="zh-CN" sz="2100" i="1">
                                <a:latin typeface="Cambria Math" panose="02040503050406030204" pitchFamily="18" charset="0"/>
                              </a:rPr>
                              <m:t>𝑖</m:t>
                            </m:r>
                          </m:sub>
                        </m:sSub>
                      </m:e>
                    </m:d>
                  </m:oMath>
                </a14:m>
                <a:r>
                  <a:rPr lang="zh-CN" altLang="zh-CN" sz="2100" dirty="0">
                    <a:latin typeface="+mn-ea"/>
                  </a:rPr>
                  <a:t>，由于本例中有</a:t>
                </a:r>
                <a:r>
                  <a:rPr lang="en-US" altLang="zh-CN" sz="2100" dirty="0">
                    <a:latin typeface="+mn-ea"/>
                  </a:rPr>
                  <a:t>4</a:t>
                </a:r>
                <a:r>
                  <a:rPr lang="zh-CN" altLang="zh-CN" sz="2100" dirty="0">
                    <a:latin typeface="+mn-ea"/>
                  </a:rPr>
                  <a:t>个特征属性和</a:t>
                </a:r>
                <a:r>
                  <a:rPr lang="en-US" altLang="zh-CN" sz="2100" dirty="0">
                    <a:latin typeface="+mn-ea"/>
                  </a:rPr>
                  <a:t>2</a:t>
                </a:r>
                <a:r>
                  <a:rPr lang="zh-CN" altLang="zh-CN" sz="2100" dirty="0">
                    <a:latin typeface="+mn-ea"/>
                  </a:rPr>
                  <a:t>个分类，因此我们一共需要确定</a:t>
                </a:r>
                <a:r>
                  <a:rPr lang="en-US" altLang="zh-CN" sz="2100" dirty="0">
                    <a:latin typeface="+mn-ea"/>
                  </a:rPr>
                  <a:t>8</a:t>
                </a:r>
                <a:r>
                  <a:rPr lang="zh-CN" altLang="zh-CN" sz="2100" dirty="0">
                    <a:latin typeface="+mn-ea"/>
                  </a:rPr>
                  <a:t>个分布律。我们只介绍如何求取</a:t>
                </a:r>
                <a14:m>
                  <m:oMath xmlns:m="http://schemas.openxmlformats.org/officeDocument/2006/math">
                    <m:r>
                      <a:rPr lang="en-US" altLang="zh-CN" sz="2100" i="1">
                        <a:latin typeface="Cambria Math" panose="02040503050406030204" pitchFamily="18" charset="0"/>
                      </a:rPr>
                      <m:t>𝑃</m:t>
                    </m:r>
                    <m:d>
                      <m:dPr>
                        <m:ctrlPr>
                          <a:rPr lang="zh-CN" altLang="zh-CN" sz="2100" i="1">
                            <a:latin typeface="Cambria Math" panose="02040503050406030204" pitchFamily="18" charset="0"/>
                          </a:rPr>
                        </m:ctrlPr>
                      </m:dPr>
                      <m:e>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𝑥</m:t>
                            </m:r>
                          </m:e>
                          <m:sub>
                            <m:r>
                              <a:rPr lang="en-US" altLang="zh-CN" sz="2100" i="1">
                                <a:latin typeface="Cambria Math" panose="02040503050406030204" pitchFamily="18" charset="0"/>
                              </a:rPr>
                              <m:t>1</m:t>
                            </m:r>
                          </m:sub>
                        </m:sSub>
                        <m:r>
                          <a:rPr lang="en-US" altLang="zh-CN" sz="2100" i="1">
                            <a:latin typeface="Cambria Math" panose="02040503050406030204" pitchFamily="18" charset="0"/>
                          </a:rPr>
                          <m:t>|</m:t>
                        </m:r>
                        <m:sSub>
                          <m:sSubPr>
                            <m:ctrlPr>
                              <a:rPr lang="zh-CN" altLang="zh-CN" sz="2100" i="1">
                                <a:latin typeface="Cambria Math" panose="02040503050406030204" pitchFamily="18" charset="0"/>
                              </a:rPr>
                            </m:ctrlPr>
                          </m:sSubPr>
                          <m:e>
                            <m:r>
                              <a:rPr lang="en-US" altLang="zh-CN" sz="2100" i="1">
                                <a:latin typeface="Cambria Math" panose="02040503050406030204" pitchFamily="18" charset="0"/>
                              </a:rPr>
                              <m:t>𝐶</m:t>
                            </m:r>
                          </m:e>
                          <m:sub>
                            <m:r>
                              <a:rPr lang="en-US" altLang="zh-CN" sz="2100" i="1">
                                <a:latin typeface="Cambria Math" panose="02040503050406030204" pitchFamily="18" charset="0"/>
                              </a:rPr>
                              <m:t>0</m:t>
                            </m:r>
                          </m:sub>
                        </m:sSub>
                      </m:e>
                    </m:d>
                  </m:oMath>
                </a14:m>
                <a:r>
                  <a:rPr lang="zh-CN" altLang="zh-CN" sz="2100" dirty="0">
                    <a:latin typeface="+mn-ea"/>
                  </a:rPr>
                  <a:t>，即</a:t>
                </a:r>
                <a14:m>
                  <m:oMath xmlns:m="http://schemas.openxmlformats.org/officeDocument/2006/math">
                    <m:r>
                      <a:rPr lang="en-US" altLang="zh-CN" sz="2100" i="1">
                        <a:latin typeface="Cambria Math" panose="02040503050406030204" pitchFamily="18" charset="0"/>
                      </a:rPr>
                      <m:t>𝑃</m:t>
                    </m:r>
                    <m:d>
                      <m:dPr>
                        <m:ctrlPr>
                          <a:rPr lang="zh-CN" altLang="zh-CN" sz="2100" i="1">
                            <a:latin typeface="Cambria Math" panose="02040503050406030204" pitchFamily="18" charset="0"/>
                          </a:rPr>
                        </m:ctrlPr>
                      </m:dPr>
                      <m:e>
                        <m:r>
                          <a:rPr lang="zh-CN" altLang="zh-CN" sz="2100" i="1">
                            <a:latin typeface="Cambria Math" panose="02040503050406030204" pitchFamily="18" charset="0"/>
                          </a:rPr>
                          <m:t>天气</m:t>
                        </m:r>
                        <m:r>
                          <a:rPr lang="en-US" altLang="zh-CN" sz="2100" i="1">
                            <a:latin typeface="Cambria Math" panose="02040503050406030204" pitchFamily="18" charset="0"/>
                          </a:rPr>
                          <m:t>|</m:t>
                        </m:r>
                        <m:r>
                          <a:rPr lang="zh-CN" altLang="zh-CN" sz="2100" i="1">
                            <a:latin typeface="Cambria Math" panose="02040503050406030204" pitchFamily="18" charset="0"/>
                          </a:rPr>
                          <m:t>去</m:t>
                        </m:r>
                      </m:e>
                    </m:d>
                  </m:oMath>
                </a14:m>
                <a:r>
                  <a:rPr lang="zh-CN" altLang="zh-CN" sz="2100" dirty="0">
                    <a:latin typeface="+mn-ea"/>
                  </a:rPr>
                  <a:t>的分布律，其他分布律的计算类似。我们先把数据中所有类别为去的样本选出来，一共得到九条数据。在这九条数据中，天气为晴天的有</a:t>
                </a:r>
                <a:r>
                  <a:rPr lang="en-US" altLang="zh-CN" sz="2100" dirty="0">
                    <a:latin typeface="+mn-ea"/>
                  </a:rPr>
                  <a:t>2</a:t>
                </a:r>
                <a:r>
                  <a:rPr lang="zh-CN" altLang="zh-CN" sz="2100" dirty="0">
                    <a:latin typeface="+mn-ea"/>
                  </a:rPr>
                  <a:t>条，阴天有</a:t>
                </a:r>
                <a:r>
                  <a:rPr lang="en-US" altLang="zh-CN" sz="2100" dirty="0">
                    <a:latin typeface="+mn-ea"/>
                  </a:rPr>
                  <a:t>4</a:t>
                </a:r>
                <a:r>
                  <a:rPr lang="zh-CN" altLang="zh-CN" sz="2100" dirty="0">
                    <a:latin typeface="+mn-ea"/>
                  </a:rPr>
                  <a:t>条，下雨有</a:t>
                </a:r>
                <a:r>
                  <a:rPr lang="en-US" altLang="zh-CN" sz="2100" dirty="0">
                    <a:latin typeface="+mn-ea"/>
                  </a:rPr>
                  <a:t>3</a:t>
                </a:r>
                <a:r>
                  <a:rPr lang="zh-CN" altLang="zh-CN" sz="2100" dirty="0">
                    <a:latin typeface="+mn-ea"/>
                  </a:rPr>
                  <a:t>条。因此我们可以得到</a:t>
                </a:r>
                <a14:m>
                  <m:oMath xmlns:m="http://schemas.openxmlformats.org/officeDocument/2006/math">
                    <m:r>
                      <a:rPr lang="en-US" altLang="zh-CN" sz="2100" i="1">
                        <a:latin typeface="Cambria Math" panose="02040503050406030204" pitchFamily="18" charset="0"/>
                      </a:rPr>
                      <m:t>𝑃</m:t>
                    </m:r>
                    <m:d>
                      <m:dPr>
                        <m:ctrlPr>
                          <a:rPr lang="zh-CN" altLang="zh-CN" sz="2100" i="1">
                            <a:latin typeface="Cambria Math" panose="02040503050406030204" pitchFamily="18" charset="0"/>
                          </a:rPr>
                        </m:ctrlPr>
                      </m:dPr>
                      <m:e>
                        <m:r>
                          <a:rPr lang="zh-CN" altLang="zh-CN" sz="2100" i="1">
                            <a:latin typeface="Cambria Math" panose="02040503050406030204" pitchFamily="18" charset="0"/>
                          </a:rPr>
                          <m:t>天气</m:t>
                        </m:r>
                        <m:r>
                          <a:rPr lang="en-US" altLang="zh-CN" sz="2100" i="1">
                            <a:latin typeface="Cambria Math" panose="02040503050406030204" pitchFamily="18" charset="0"/>
                          </a:rPr>
                          <m:t>|</m:t>
                        </m:r>
                        <m:r>
                          <a:rPr lang="zh-CN" altLang="zh-CN" sz="2100" i="1">
                            <a:latin typeface="Cambria Math" panose="02040503050406030204" pitchFamily="18" charset="0"/>
                          </a:rPr>
                          <m:t>去</m:t>
                        </m:r>
                      </m:e>
                    </m:d>
                  </m:oMath>
                </a14:m>
                <a:r>
                  <a:rPr lang="zh-CN" altLang="zh-CN" sz="2100" dirty="0">
                    <a:latin typeface="+mn-ea"/>
                  </a:rPr>
                  <a:t>的分布律为</a:t>
                </a:r>
                <a:endParaRPr lang="en-US" altLang="zh-CN" sz="2100" dirty="0">
                  <a:latin typeface="+mn-ea"/>
                </a:endParaRPr>
              </a:p>
              <a:p>
                <a:pPr marL="0" indent="0" algn="ctr">
                  <a:buNone/>
                </a:pPr>
                <a:r>
                  <a:rPr lang="zh-CN" altLang="en-US" sz="2100" dirty="0">
                    <a:latin typeface="+mn-ea"/>
                  </a:rPr>
                  <a:t>表</a:t>
                </a:r>
                <a:r>
                  <a:rPr lang="en-US" altLang="zh-CN" sz="2100" dirty="0">
                    <a:latin typeface="+mn-ea"/>
                  </a:rPr>
                  <a:t> </a:t>
                </a:r>
                <a:r>
                  <a:rPr lang="en-US" altLang="zh-CN" sz="2100" b="1" i="1" dirty="0">
                    <a:latin typeface="+mn-ea"/>
                  </a:rPr>
                  <a:t>P</a:t>
                </a:r>
                <a:r>
                  <a:rPr lang="en-US" altLang="zh-CN" sz="2100" dirty="0">
                    <a:latin typeface="+mn-ea"/>
                  </a:rPr>
                  <a:t>(</a:t>
                </a:r>
                <a:r>
                  <a:rPr lang="zh-CN" altLang="en-US" sz="2100" b="1" i="1" dirty="0">
                    <a:latin typeface="+mn-ea"/>
                  </a:rPr>
                  <a:t>天气</a:t>
                </a:r>
                <a:r>
                  <a:rPr lang="en-US" altLang="zh-CN" sz="2100" b="1" i="1" dirty="0">
                    <a:latin typeface="+mn-ea"/>
                  </a:rPr>
                  <a:t>|</a:t>
                </a:r>
                <a:r>
                  <a:rPr lang="zh-CN" altLang="en-US" sz="2100" b="1" i="1" dirty="0">
                    <a:latin typeface="+mn-ea"/>
                  </a:rPr>
                  <a:t>去</a:t>
                </a:r>
                <a:r>
                  <a:rPr lang="en-US" altLang="zh-CN" sz="2100" dirty="0">
                    <a:latin typeface="+mn-ea"/>
                  </a:rPr>
                  <a:t>)</a:t>
                </a:r>
                <a:r>
                  <a:rPr lang="zh-CN" altLang="en-US" sz="2100" dirty="0">
                    <a:latin typeface="+mn-ea"/>
                  </a:rPr>
                  <a:t>的分布律</a:t>
                </a:r>
                <a:endParaRPr lang="zh-CN" altLang="zh-CN" sz="2100" dirty="0">
                  <a:latin typeface="+mn-ea"/>
                </a:endParaRPr>
              </a:p>
              <a:p>
                <a:pPr marL="0" indent="457200">
                  <a:buNone/>
                </a:pPr>
                <a:endParaRPr lang="en-US" altLang="zh-CN" sz="2000" kern="100" dirty="0"/>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229600" cy="4713387"/>
              </a:xfrm>
              <a:blipFill>
                <a:blip r:embed="rId2"/>
                <a:stretch>
                  <a:fillRect l="-667" r="-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A601A7FF-0D6D-4203-BE81-1631CD54D532}"/>
                  </a:ext>
                </a:extLst>
              </p:cNvPr>
              <p:cNvGraphicFramePr>
                <a:graphicFrameLocks noGrp="1"/>
              </p:cNvGraphicFramePr>
              <p:nvPr>
                <p:extLst/>
              </p:nvPr>
            </p:nvGraphicFramePr>
            <p:xfrm>
              <a:off x="3275856" y="4907117"/>
              <a:ext cx="2520280" cy="1088215"/>
            </p:xfrm>
            <a:graphic>
              <a:graphicData uri="http://schemas.openxmlformats.org/drawingml/2006/table">
                <a:tbl>
                  <a:tblPr firstRow="1" firstCol="1" bandRow="1"/>
                  <a:tblGrid>
                    <a:gridCol w="2520280">
                      <a:extLst>
                        <a:ext uri="{9D8B030D-6E8A-4147-A177-3AD203B41FA5}">
                          <a16:colId xmlns:a16="http://schemas.microsoft.com/office/drawing/2014/main" val="3433659148"/>
                        </a:ext>
                      </a:extLst>
                    </a:gridCol>
                  </a:tblGrid>
                  <a:tr h="36383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altLang="en-US"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altLang="en-US" sz="1600" i="1" kern="100">
                                        <a:effectLst/>
                                        <a:latin typeface="Cambria Math" panose="02040503050406030204" pitchFamily="18" charset="0"/>
                                        <a:ea typeface="宋体" panose="02010600030101010101" pitchFamily="2" charset="-122"/>
                                      </a:rPr>
                                      <m:t>晴天</m:t>
                                    </m:r>
                                    <m:r>
                                      <a:rPr lang="en-US" sz="1600" i="1" kern="100">
                                        <a:effectLst/>
                                        <a:latin typeface="Cambria Math" panose="02040503050406030204" pitchFamily="18" charset="0"/>
                                        <a:ea typeface="宋体" panose="02010600030101010101" pitchFamily="2" charset="-122"/>
                                      </a:rPr>
                                      <m:t>|</m:t>
                                    </m:r>
                                    <m:r>
                                      <a:rPr lang="zh-CN" altLang="en-US" sz="1600" i="1" kern="100">
                                        <a:effectLst/>
                                        <a:latin typeface="Cambria Math" panose="02040503050406030204" pitchFamily="18" charset="0"/>
                                        <a:ea typeface="宋体" panose="02010600030101010101" pitchFamily="2" charset="-122"/>
                                      </a:rPr>
                                      <m:t>去</m:t>
                                    </m:r>
                                  </m:e>
                                </m:d>
                                <m:r>
                                  <m:rPr>
                                    <m:nor/>
                                  </m:rPr>
                                  <a:rPr lang="en-US" sz="1600" i="1" kern="100">
                                    <a:effectLst/>
                                    <a:latin typeface="Times New Roman" panose="02020603050405020304" pitchFamily="18" charset="0"/>
                                    <a:ea typeface="宋体" panose="02010600030101010101" pitchFamily="2" charset="-122"/>
                                    <a:cs typeface="Times New Roman" panose="02020603050405020304" pitchFamily="18" charset="0"/>
                                  </a:rPr>
                                  <m:t>=2/9</m:t>
                                </m:r>
                              </m:oMath>
                            </m:oMathPara>
                          </a14:m>
                          <a:endParaRPr lang="zh-CN" sz="16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083085"/>
                      </a:ext>
                    </a:extLst>
                  </a:tr>
                  <a:tr h="360543">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altLang="en-US"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altLang="en-US" sz="1600" i="1" kern="100">
                                        <a:effectLst/>
                                        <a:latin typeface="Cambria Math" panose="02040503050406030204" pitchFamily="18" charset="0"/>
                                        <a:ea typeface="宋体" panose="02010600030101010101" pitchFamily="2" charset="-122"/>
                                      </a:rPr>
                                      <m:t>阴天</m:t>
                                    </m:r>
                                    <m:r>
                                      <a:rPr lang="en-US" sz="1600" i="1" kern="100">
                                        <a:effectLst/>
                                        <a:latin typeface="Cambria Math" panose="02040503050406030204" pitchFamily="18" charset="0"/>
                                        <a:ea typeface="宋体" panose="02010600030101010101" pitchFamily="2" charset="-122"/>
                                      </a:rPr>
                                      <m:t>|</m:t>
                                    </m:r>
                                    <m:r>
                                      <a:rPr lang="zh-CN" altLang="en-US" sz="1600" i="1" kern="100">
                                        <a:effectLst/>
                                        <a:latin typeface="Cambria Math" panose="02040503050406030204" pitchFamily="18" charset="0"/>
                                        <a:ea typeface="宋体" panose="02010600030101010101" pitchFamily="2" charset="-122"/>
                                      </a:rPr>
                                      <m:t>去</m:t>
                                    </m:r>
                                  </m:e>
                                </m:d>
                                <m:r>
                                  <m:rPr>
                                    <m:nor/>
                                  </m:rPr>
                                  <a:rPr lang="en-US" sz="1600" i="1" kern="100">
                                    <a:effectLst/>
                                    <a:latin typeface="Times New Roman" panose="02020603050405020304" pitchFamily="18" charset="0"/>
                                    <a:ea typeface="宋体" panose="02010600030101010101" pitchFamily="2" charset="-122"/>
                                    <a:cs typeface="Times New Roman" panose="02020603050405020304" pitchFamily="18" charset="0"/>
                                  </a:rPr>
                                  <m:t>=4/9</m:t>
                                </m:r>
                              </m:oMath>
                            </m:oMathPara>
                          </a14:m>
                          <a:endParaRPr lang="zh-CN" sz="16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3674106"/>
                      </a:ext>
                    </a:extLst>
                  </a:tr>
                  <a:tr h="36383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altLang="en-US"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altLang="en-US" sz="1600" i="1" kern="100">
                                        <a:effectLst/>
                                        <a:latin typeface="Cambria Math" panose="02040503050406030204" pitchFamily="18" charset="0"/>
                                        <a:ea typeface="宋体" panose="02010600030101010101" pitchFamily="2" charset="-122"/>
                                      </a:rPr>
                                      <m:t>下雨</m:t>
                                    </m:r>
                                    <m:r>
                                      <a:rPr lang="en-US" sz="1600" i="1" kern="100">
                                        <a:effectLst/>
                                        <a:latin typeface="Cambria Math" panose="02040503050406030204" pitchFamily="18" charset="0"/>
                                        <a:ea typeface="宋体" panose="02010600030101010101" pitchFamily="2" charset="-122"/>
                                      </a:rPr>
                                      <m:t>|</m:t>
                                    </m:r>
                                    <m:r>
                                      <a:rPr lang="zh-CN" altLang="en-US" sz="1600" i="1" kern="100">
                                        <a:effectLst/>
                                        <a:latin typeface="Cambria Math" panose="02040503050406030204" pitchFamily="18" charset="0"/>
                                        <a:ea typeface="宋体" panose="02010600030101010101" pitchFamily="2" charset="-122"/>
                                      </a:rPr>
                                      <m:t>去</m:t>
                                    </m:r>
                                  </m:e>
                                </m:d>
                                <m:r>
                                  <m:rPr>
                                    <m:nor/>
                                  </m:rPr>
                                  <a:rPr lang="en-US" sz="1600" i="1" kern="100">
                                    <a:effectLst/>
                                    <a:latin typeface="Times New Roman" panose="02020603050405020304" pitchFamily="18" charset="0"/>
                                    <a:ea typeface="宋体" panose="02010600030101010101" pitchFamily="2" charset="-122"/>
                                    <a:cs typeface="Times New Roman" panose="02020603050405020304" pitchFamily="18" charset="0"/>
                                  </a:rPr>
                                  <m:t>=3/9</m:t>
                                </m:r>
                              </m:oMath>
                            </m:oMathPara>
                          </a14:m>
                          <a:endParaRPr lang="zh-CN" sz="1600" i="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976151"/>
                      </a:ext>
                    </a:extLst>
                  </a:tr>
                </a:tbl>
              </a:graphicData>
            </a:graphic>
          </p:graphicFrame>
        </mc:Choice>
        <mc:Fallback xmlns="">
          <p:graphicFrame>
            <p:nvGraphicFramePr>
              <p:cNvPr id="6" name="表格 5">
                <a:extLst>
                  <a:ext uri="{FF2B5EF4-FFF2-40B4-BE49-F238E27FC236}">
                    <a16:creationId xmlns:a16="http://schemas.microsoft.com/office/drawing/2014/main" id="{A601A7FF-0D6D-4203-BE81-1631CD54D532}"/>
                  </a:ext>
                </a:extLst>
              </p:cNvPr>
              <p:cNvGraphicFramePr>
                <a:graphicFrameLocks noGrp="1"/>
              </p:cNvGraphicFramePr>
              <p:nvPr>
                <p:extLst>
                  <p:ext uri="{D42A27DB-BD31-4B8C-83A1-F6EECF244321}">
                    <p14:modId xmlns:p14="http://schemas.microsoft.com/office/powerpoint/2010/main" val="4237184147"/>
                  </p:ext>
                </p:extLst>
              </p:nvPr>
            </p:nvGraphicFramePr>
            <p:xfrm>
              <a:off x="3275856" y="4907117"/>
              <a:ext cx="2520280" cy="1088215"/>
            </p:xfrm>
            <a:graphic>
              <a:graphicData uri="http://schemas.openxmlformats.org/drawingml/2006/table">
                <a:tbl>
                  <a:tblPr firstRow="1" firstCol="1" bandRow="1"/>
                  <a:tblGrid>
                    <a:gridCol w="2520280">
                      <a:extLst>
                        <a:ext uri="{9D8B030D-6E8A-4147-A177-3AD203B41FA5}">
                          <a16:colId xmlns:a16="http://schemas.microsoft.com/office/drawing/2014/main" val="3433659148"/>
                        </a:ext>
                      </a:extLst>
                    </a:gridCol>
                  </a:tblGrid>
                  <a:tr h="36383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2" t="-1667" r="-483" b="-203333"/>
                          </a:stretch>
                        </a:blipFill>
                      </a:tcPr>
                    </a:tc>
                    <a:extLst>
                      <a:ext uri="{0D108BD9-81ED-4DB2-BD59-A6C34878D82A}">
                        <a16:rowId xmlns:a16="http://schemas.microsoft.com/office/drawing/2014/main" val="1156083085"/>
                      </a:ext>
                    </a:extLst>
                  </a:tr>
                  <a:tr h="360543">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2" t="-101667" r="-483" b="-103333"/>
                          </a:stretch>
                        </a:blipFill>
                      </a:tcPr>
                    </a:tc>
                    <a:extLst>
                      <a:ext uri="{0D108BD9-81ED-4DB2-BD59-A6C34878D82A}">
                        <a16:rowId xmlns:a16="http://schemas.microsoft.com/office/drawing/2014/main" val="1183674106"/>
                      </a:ext>
                    </a:extLst>
                  </a:tr>
                  <a:tr h="36383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2" t="-201667" r="-483" b="-3333"/>
                          </a:stretch>
                        </a:blipFill>
                      </a:tcPr>
                    </a:tc>
                    <a:extLst>
                      <a:ext uri="{0D108BD9-81ED-4DB2-BD59-A6C34878D82A}">
                        <a16:rowId xmlns:a16="http://schemas.microsoft.com/office/drawing/2014/main" val="2499976151"/>
                      </a:ext>
                    </a:extLst>
                  </a:tr>
                </a:tbl>
              </a:graphicData>
            </a:graphic>
          </p:graphicFrame>
        </mc:Fallback>
      </mc:AlternateContent>
      <p:sp>
        <p:nvSpPr>
          <p:cNvPr id="10" name="标题 1">
            <a:extLst>
              <a:ext uri="{FF2B5EF4-FFF2-40B4-BE49-F238E27FC236}">
                <a16:creationId xmlns:a16="http://schemas.microsoft.com/office/drawing/2014/main" id="{16725376-500F-4033-8A11-ECA288364791}"/>
              </a:ext>
            </a:extLst>
          </p:cNvPr>
          <p:cNvSpPr>
            <a:spLocks noGrp="1"/>
          </p:cNvSpPr>
          <p:nvPr>
            <p:ph type="title"/>
          </p:nvPr>
        </p:nvSpPr>
        <p:spPr>
          <a:xfrm>
            <a:off x="457200" y="485800"/>
            <a:ext cx="4330824" cy="782960"/>
          </a:xfrm>
        </p:spPr>
        <p:txBody>
          <a:bodyPr>
            <a:normAutofit/>
          </a:bodyPr>
          <a:lstStyle/>
          <a:p>
            <a:r>
              <a:rPr lang="zh-CN" altLang="zh-CN" sz="3200" dirty="0"/>
              <a:t>朴素贝叶斯分类器</a:t>
            </a:r>
            <a:r>
              <a:rPr lang="zh-CN" altLang="en-US" sz="3200" dirty="0"/>
              <a:t>例子</a:t>
            </a:r>
          </a:p>
        </p:txBody>
      </p:sp>
    </p:spTree>
    <p:extLst>
      <p:ext uri="{BB962C8B-B14F-4D97-AF65-F5344CB8AC3E}">
        <p14:creationId xmlns:p14="http://schemas.microsoft.com/office/powerpoint/2010/main" val="101465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a:bodyPr>
              <a:lstStyle/>
              <a:p>
                <a:pPr marL="0" indent="457200">
                  <a:buNone/>
                </a:pPr>
                <a:r>
                  <a:rPr lang="zh-CN" altLang="zh-CN" sz="2000" kern="100" dirty="0">
                    <a:cs typeface="Times New Roman" panose="02020603050405020304" pitchFamily="18" charset="0"/>
                  </a:rPr>
                  <a:t>同理，我们还可以求得其他所有的分布律，为了方便展示，我们将所有的分布律放在同一个表格中</a:t>
                </a:r>
                <a:r>
                  <a:rPr lang="zh-CN" altLang="en-US" sz="2000" kern="100" dirty="0">
                    <a:cs typeface="Times New Roman" panose="02020603050405020304" pitchFamily="18" charset="0"/>
                  </a:rPr>
                  <a:t>。</a:t>
                </a:r>
                <a:endParaRPr lang="en-US" altLang="zh-CN" sz="2000" kern="100" dirty="0">
                  <a:cs typeface="Times New Roman" panose="02020603050405020304" pitchFamily="18" charset="0"/>
                </a:endParaRPr>
              </a:p>
              <a:p>
                <a:pPr marL="0" indent="457200" algn="ctr">
                  <a:lnSpc>
                    <a:spcPct val="100000"/>
                  </a:lnSpc>
                  <a:buNone/>
                </a:pPr>
                <a:r>
                  <a:rPr lang="en-US" altLang="zh-CN" dirty="0"/>
                  <a:t> </a:t>
                </a:r>
                <a14:m>
                  <m:oMath xmlns:m="http://schemas.openxmlformats.org/officeDocument/2006/math">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b="1" i="1">
                            <a:latin typeface="Cambria Math" panose="02040503050406030204" pitchFamily="18" charset="0"/>
                          </a:rPr>
                          <m:t>𝒙</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𝐶</m:t>
                            </m:r>
                          </m:e>
                          <m:sub>
                            <m:r>
                              <a:rPr lang="en-US" altLang="zh-CN" sz="1800" i="1">
                                <a:latin typeface="Cambria Math" panose="02040503050406030204" pitchFamily="18" charset="0"/>
                              </a:rPr>
                              <m:t>𝑖</m:t>
                            </m:r>
                          </m:sub>
                        </m:sSub>
                      </m:e>
                    </m:d>
                  </m:oMath>
                </a14:m>
                <a:r>
                  <a:rPr lang="zh-CN" altLang="zh-CN" sz="1800" dirty="0">
                    <a:cs typeface="Times New Roman" panose="02020603050405020304" pitchFamily="18" charset="0"/>
                  </a:rPr>
                  <a:t>分布律</a:t>
                </a:r>
              </a:p>
              <a:p>
                <a:pPr marL="0" indent="457200">
                  <a:buNone/>
                </a:pPr>
                <a:endParaRPr lang="en-US" altLang="zh-CN" sz="2000" kern="100" dirty="0"/>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229600" cy="4713387"/>
              </a:xfrm>
              <a:blipFill>
                <a:blip r:embed="rId2"/>
                <a:stretch>
                  <a:fillRect l="-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E81A09AC-8086-4DD2-8D16-B58F9EEA9D4F}"/>
                  </a:ext>
                </a:extLst>
              </p:cNvPr>
              <p:cNvGraphicFramePr>
                <a:graphicFrameLocks noGrp="1"/>
              </p:cNvGraphicFramePr>
              <p:nvPr>
                <p:extLst/>
              </p:nvPr>
            </p:nvGraphicFramePr>
            <p:xfrm>
              <a:off x="2347392" y="2720861"/>
              <a:ext cx="4968552" cy="3574260"/>
            </p:xfrm>
            <a:graphic>
              <a:graphicData uri="http://schemas.openxmlformats.org/drawingml/2006/table">
                <a:tbl>
                  <a:tblPr firstRow="1" firstCol="1" bandRow="1"/>
                  <a:tblGrid>
                    <a:gridCol w="2484276">
                      <a:extLst>
                        <a:ext uri="{9D8B030D-6E8A-4147-A177-3AD203B41FA5}">
                          <a16:colId xmlns:a16="http://schemas.microsoft.com/office/drawing/2014/main" val="2625290285"/>
                        </a:ext>
                      </a:extLst>
                    </a:gridCol>
                    <a:gridCol w="2484276">
                      <a:extLst>
                        <a:ext uri="{9D8B030D-6E8A-4147-A177-3AD203B41FA5}">
                          <a16:colId xmlns:a16="http://schemas.microsoft.com/office/drawing/2014/main" val="2433493163"/>
                        </a:ext>
                      </a:extLst>
                    </a:gridCol>
                  </a:tblGrid>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晴天</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=2/9</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晴天</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=3/5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9806030"/>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阴天</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=4/9</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阴天</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=0</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392963"/>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下雨</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=3/9</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天气</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下雨</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=2/5</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779097"/>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温度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炎热</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=2/9</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温度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炎热</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=2/5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108171"/>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kern="100">
                                        <a:effectLst/>
                                        <a:latin typeface="Cambria Math" panose="02040503050406030204" pitchFamily="18" charset="0"/>
                                        <a:ea typeface="宋体" panose="02010600030101010101" pitchFamily="2" charset="-122"/>
                                      </a:rPr>
                                      <m:t>温度</m:t>
                                    </m:r>
                                    <m:r>
                                      <a:rPr lang="en-US" sz="1600" kern="100">
                                        <a:effectLst/>
                                        <a:latin typeface="Cambria Math" panose="02040503050406030204" pitchFamily="18" charset="0"/>
                                        <a:ea typeface="宋体" panose="02010600030101010101" pitchFamily="2" charset="-122"/>
                                      </a:rPr>
                                      <m:t>=</m:t>
                                    </m:r>
                                    <m:r>
                                      <a:rPr lang="zh-CN" sz="1600" kern="100">
                                        <a:effectLst/>
                                        <a:latin typeface="Cambria Math" panose="02040503050406030204" pitchFamily="18" charset="0"/>
                                        <a:ea typeface="宋体" panose="02010600030101010101" pitchFamily="2" charset="-122"/>
                                      </a:rPr>
                                      <m:t>适中</m:t>
                                    </m:r>
                                    <m:r>
                                      <a:rPr lang="en-US" sz="1600" kern="100">
                                        <a:effectLst/>
                                        <a:latin typeface="Cambria Math" panose="02040503050406030204" pitchFamily="18" charset="0"/>
                                        <a:ea typeface="宋体" panose="02010600030101010101" pitchFamily="2" charset="-122"/>
                                      </a:rPr>
                                      <m:t>|</m:t>
                                    </m:r>
                                    <m:r>
                                      <a:rPr lang="zh-CN" sz="1600"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=4/9</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kern="100">
                                        <a:effectLst/>
                                        <a:latin typeface="Cambria Math" panose="02040503050406030204" pitchFamily="18" charset="0"/>
                                        <a:ea typeface="宋体" panose="02010600030101010101" pitchFamily="2" charset="-122"/>
                                      </a:rPr>
                                      <m:t>温度</m:t>
                                    </m:r>
                                    <m:r>
                                      <a:rPr lang="en-US" sz="1600" kern="100">
                                        <a:effectLst/>
                                        <a:latin typeface="Cambria Math" panose="02040503050406030204" pitchFamily="18" charset="0"/>
                                        <a:ea typeface="宋体" panose="02010600030101010101" pitchFamily="2" charset="-122"/>
                                      </a:rPr>
                                      <m:t>=</m:t>
                                    </m:r>
                                    <m:r>
                                      <a:rPr lang="zh-CN" sz="1600" kern="100">
                                        <a:effectLst/>
                                        <a:latin typeface="Cambria Math" panose="02040503050406030204" pitchFamily="18" charset="0"/>
                                        <a:ea typeface="宋体" panose="02010600030101010101" pitchFamily="2" charset="-122"/>
                                      </a:rPr>
                                      <m:t>适中</m:t>
                                    </m:r>
                                    <m:r>
                                      <a:rPr lang="en-US" sz="1600" kern="100">
                                        <a:effectLst/>
                                        <a:latin typeface="Cambria Math" panose="02040503050406030204" pitchFamily="18" charset="0"/>
                                        <a:ea typeface="宋体" panose="02010600030101010101" pitchFamily="2" charset="-122"/>
                                      </a:rPr>
                                      <m:t>|</m:t>
                                    </m:r>
                                    <m:r>
                                      <a:rPr lang="zh-CN" sz="1600"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=2/5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1435949"/>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温度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凉爽</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=3/9</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温度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凉爽</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=1/5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1140107"/>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湿度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高</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=3/9</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湿度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高</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=4/5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9998726"/>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湿度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正常</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=6/9</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湿度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正常</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=1/5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811643"/>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起风</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是</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=3/9</m:t>
                                </m:r>
                              </m:oMath>
                            </m:oMathPara>
                          </a14:m>
                          <a:endParaRPr lang="zh-CN" sz="1600" kern="10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起风</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是</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=3/5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4678644"/>
                      </a:ext>
                    </a:extLst>
                  </a:tr>
                  <a:tr h="357426">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起风</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去</m:t>
                                    </m:r>
                                  </m:e>
                                </m:d>
                                <m:r>
                                  <m:rPr>
                                    <m:nor/>
                                  </m:rPr>
                                  <a:rPr lang="en-US" sz="1600" kern="100">
                                    <a:effectLst/>
                                    <a:latin typeface="Cambria Math" panose="02040503050406030204" pitchFamily="18" charset="0"/>
                                    <a:ea typeface="宋体" panose="02010600030101010101" pitchFamily="2" charset="-122"/>
                                  </a:rPr>
                                  <m:t>=6/9</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000"/>
                            </a:lnSpc>
                            <a:spcAft>
                              <a:spcPts val="0"/>
                            </a:spcAft>
                          </a:pPr>
                          <a14:m>
                            <m:oMathPara xmlns:m="http://schemas.openxmlformats.org/officeDocument/2006/math">
                              <m:oMathParaPr>
                                <m:jc m:val="centerGroup"/>
                              </m:oMathParaPr>
                              <m:oMath xmlns:m="http://schemas.openxmlformats.org/officeDocument/2006/math">
                                <m:r>
                                  <a:rPr lang="en-US" sz="1600" i="1" kern="100">
                                    <a:effectLst/>
                                    <a:latin typeface="Cambria Math" panose="02040503050406030204" pitchFamily="18" charset="0"/>
                                    <a:ea typeface="宋体" panose="02010600030101010101" pitchFamily="2" charset="-122"/>
                                  </a:rPr>
                                  <m:t>𝑃</m:t>
                                </m:r>
                                <m:d>
                                  <m:dPr>
                                    <m:ctrlPr>
                                      <a:rPr lang="zh-CN" sz="1600" i="1" kern="100">
                                        <a:effectLst/>
                                        <a:latin typeface="Cambria Math" panose="02040503050406030204" pitchFamily="18" charset="0"/>
                                        <a:ea typeface="Cambria Math" panose="02040503050406030204" pitchFamily="18" charset="0"/>
                                      </a:rPr>
                                    </m:ctrlPr>
                                  </m:dPr>
                                  <m:e>
                                    <m:r>
                                      <a:rPr lang="zh-CN" sz="1600" i="1" kern="100">
                                        <a:effectLst/>
                                        <a:latin typeface="Cambria Math" panose="02040503050406030204" pitchFamily="18" charset="0"/>
                                        <a:ea typeface="宋体" panose="02010600030101010101" pitchFamily="2" charset="-122"/>
                                      </a:rPr>
                                      <m:t>起风</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否</m:t>
                                    </m:r>
                                    <m:r>
                                      <a:rPr lang="en-US" sz="1600" i="1" kern="100">
                                        <a:effectLst/>
                                        <a:latin typeface="Cambria Math" panose="02040503050406030204" pitchFamily="18" charset="0"/>
                                        <a:ea typeface="宋体" panose="02010600030101010101" pitchFamily="2" charset="-122"/>
                                      </a:rPr>
                                      <m:t>|</m:t>
                                    </m:r>
                                    <m:r>
                                      <a:rPr lang="zh-CN" sz="1600" i="1" kern="100">
                                        <a:effectLst/>
                                        <a:latin typeface="Cambria Math" panose="02040503050406030204" pitchFamily="18" charset="0"/>
                                        <a:ea typeface="宋体" panose="02010600030101010101" pitchFamily="2" charset="-122"/>
                                      </a:rPr>
                                      <m:t>不去</m:t>
                                    </m:r>
                                  </m:e>
                                </m:d>
                                <m:r>
                                  <m:rPr>
                                    <m:nor/>
                                  </m:rPr>
                                  <a:rPr lang="en-US" sz="1600" kern="100">
                                    <a:effectLst/>
                                    <a:latin typeface="Cambria Math" panose="02040503050406030204" pitchFamily="18" charset="0"/>
                                    <a:ea typeface="宋体" panose="02010600030101010101" pitchFamily="2" charset="-122"/>
                                  </a:rPr>
                                  <m:t>=2/5</m:t>
                                </m:r>
                              </m:oMath>
                            </m:oMathPara>
                          </a14:m>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3513257"/>
                      </a:ext>
                    </a:extLst>
                  </a:tr>
                </a:tbl>
              </a:graphicData>
            </a:graphic>
          </p:graphicFrame>
        </mc:Choice>
        <mc:Fallback xmlns="">
          <p:graphicFrame>
            <p:nvGraphicFramePr>
              <p:cNvPr id="7" name="表格 6">
                <a:extLst>
                  <a:ext uri="{FF2B5EF4-FFF2-40B4-BE49-F238E27FC236}">
                    <a16:creationId xmlns:a16="http://schemas.microsoft.com/office/drawing/2014/main" id="{E81A09AC-8086-4DD2-8D16-B58F9EEA9D4F}"/>
                  </a:ext>
                </a:extLst>
              </p:cNvPr>
              <p:cNvGraphicFramePr>
                <a:graphicFrameLocks noGrp="1"/>
              </p:cNvGraphicFramePr>
              <p:nvPr>
                <p:extLst>
                  <p:ext uri="{D42A27DB-BD31-4B8C-83A1-F6EECF244321}">
                    <p14:modId xmlns:p14="http://schemas.microsoft.com/office/powerpoint/2010/main" val="1622135839"/>
                  </p:ext>
                </p:extLst>
              </p:nvPr>
            </p:nvGraphicFramePr>
            <p:xfrm>
              <a:off x="2347392" y="2720861"/>
              <a:ext cx="4968552" cy="3574260"/>
            </p:xfrm>
            <a:graphic>
              <a:graphicData uri="http://schemas.openxmlformats.org/drawingml/2006/table">
                <a:tbl>
                  <a:tblPr firstRow="1" firstCol="1" bandRow="1"/>
                  <a:tblGrid>
                    <a:gridCol w="2484276">
                      <a:extLst>
                        <a:ext uri="{9D8B030D-6E8A-4147-A177-3AD203B41FA5}">
                          <a16:colId xmlns:a16="http://schemas.microsoft.com/office/drawing/2014/main" val="2625290285"/>
                        </a:ext>
                      </a:extLst>
                    </a:gridCol>
                    <a:gridCol w="2484276">
                      <a:extLst>
                        <a:ext uri="{9D8B030D-6E8A-4147-A177-3AD203B41FA5}">
                          <a16:colId xmlns:a16="http://schemas.microsoft.com/office/drawing/2014/main" val="2433493163"/>
                        </a:ext>
                      </a:extLst>
                    </a:gridCol>
                  </a:tblGrid>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1695" r="-100490" b="-900000"/>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1695" r="-490" b="-900000"/>
                          </a:stretch>
                        </a:blipFill>
                      </a:tcPr>
                    </a:tc>
                    <a:extLst>
                      <a:ext uri="{0D108BD9-81ED-4DB2-BD59-A6C34878D82A}">
                        <a16:rowId xmlns:a16="http://schemas.microsoft.com/office/drawing/2014/main" val="1339806030"/>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103448" r="-100490" b="-81551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103448" r="-490" b="-815517"/>
                          </a:stretch>
                        </a:blipFill>
                      </a:tcPr>
                    </a:tc>
                    <a:extLst>
                      <a:ext uri="{0D108BD9-81ED-4DB2-BD59-A6C34878D82A}">
                        <a16:rowId xmlns:a16="http://schemas.microsoft.com/office/drawing/2014/main" val="3469392963"/>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200000" r="-100490" b="-70169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200000" r="-490" b="-701695"/>
                          </a:stretch>
                        </a:blipFill>
                      </a:tcPr>
                    </a:tc>
                    <a:extLst>
                      <a:ext uri="{0D108BD9-81ED-4DB2-BD59-A6C34878D82A}">
                        <a16:rowId xmlns:a16="http://schemas.microsoft.com/office/drawing/2014/main" val="4161779097"/>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300000" r="-100490" b="-60169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300000" r="-490" b="-601695"/>
                          </a:stretch>
                        </a:blipFill>
                      </a:tcPr>
                    </a:tc>
                    <a:extLst>
                      <a:ext uri="{0D108BD9-81ED-4DB2-BD59-A6C34878D82A}">
                        <a16:rowId xmlns:a16="http://schemas.microsoft.com/office/drawing/2014/main" val="3704108171"/>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400000" r="-100490" b="-50169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400000" r="-490" b="-501695"/>
                          </a:stretch>
                        </a:blipFill>
                      </a:tcPr>
                    </a:tc>
                    <a:extLst>
                      <a:ext uri="{0D108BD9-81ED-4DB2-BD59-A6C34878D82A}">
                        <a16:rowId xmlns:a16="http://schemas.microsoft.com/office/drawing/2014/main" val="2821435949"/>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508621" r="-100490" b="-41034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508621" r="-490" b="-410345"/>
                          </a:stretch>
                        </a:blipFill>
                      </a:tcPr>
                    </a:tc>
                    <a:extLst>
                      <a:ext uri="{0D108BD9-81ED-4DB2-BD59-A6C34878D82A}">
                        <a16:rowId xmlns:a16="http://schemas.microsoft.com/office/drawing/2014/main" val="531140107"/>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598305" r="-100490" b="-303390"/>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598305" r="-490" b="-303390"/>
                          </a:stretch>
                        </a:blipFill>
                      </a:tcPr>
                    </a:tc>
                    <a:extLst>
                      <a:ext uri="{0D108BD9-81ED-4DB2-BD59-A6C34878D82A}">
                        <a16:rowId xmlns:a16="http://schemas.microsoft.com/office/drawing/2014/main" val="3469998726"/>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698305" r="-100490" b="-203390"/>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698305" r="-490" b="-203390"/>
                          </a:stretch>
                        </a:blipFill>
                      </a:tcPr>
                    </a:tc>
                    <a:extLst>
                      <a:ext uri="{0D108BD9-81ED-4DB2-BD59-A6C34878D82A}">
                        <a16:rowId xmlns:a16="http://schemas.microsoft.com/office/drawing/2014/main" val="514811643"/>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812069" r="-100490" b="-10689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812069" r="-490" b="-106897"/>
                          </a:stretch>
                        </a:blipFill>
                      </a:tcPr>
                    </a:tc>
                    <a:extLst>
                      <a:ext uri="{0D108BD9-81ED-4DB2-BD59-A6C34878D82A}">
                        <a16:rowId xmlns:a16="http://schemas.microsoft.com/office/drawing/2014/main" val="2414678644"/>
                      </a:ext>
                    </a:extLst>
                  </a:tr>
                  <a:tr h="357426">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45" t="-896610" r="-100490" b="-508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00245" t="-896610" r="-490" b="-5085"/>
                          </a:stretch>
                        </a:blipFill>
                      </a:tcPr>
                    </a:tc>
                    <a:extLst>
                      <a:ext uri="{0D108BD9-81ED-4DB2-BD59-A6C34878D82A}">
                        <a16:rowId xmlns:a16="http://schemas.microsoft.com/office/drawing/2014/main" val="4213513257"/>
                      </a:ext>
                    </a:extLst>
                  </a:tr>
                </a:tbl>
              </a:graphicData>
            </a:graphic>
          </p:graphicFrame>
        </mc:Fallback>
      </mc:AlternateContent>
      <p:sp>
        <p:nvSpPr>
          <p:cNvPr id="10" name="标题 1">
            <a:extLst>
              <a:ext uri="{FF2B5EF4-FFF2-40B4-BE49-F238E27FC236}">
                <a16:creationId xmlns:a16="http://schemas.microsoft.com/office/drawing/2014/main" id="{3EBBA650-9AD6-4F80-97F4-3E34C4702A9B}"/>
              </a:ext>
            </a:extLst>
          </p:cNvPr>
          <p:cNvSpPr>
            <a:spLocks noGrp="1"/>
          </p:cNvSpPr>
          <p:nvPr>
            <p:ph type="title"/>
          </p:nvPr>
        </p:nvSpPr>
        <p:spPr>
          <a:xfrm>
            <a:off x="457200" y="485800"/>
            <a:ext cx="4330824" cy="782960"/>
          </a:xfrm>
        </p:spPr>
        <p:txBody>
          <a:bodyPr>
            <a:normAutofit/>
          </a:bodyPr>
          <a:lstStyle/>
          <a:p>
            <a:r>
              <a:rPr lang="zh-CN" altLang="zh-CN" sz="3200" dirty="0"/>
              <a:t>朴素贝叶斯分类器</a:t>
            </a:r>
            <a:r>
              <a:rPr lang="zh-CN" altLang="en-US" sz="3200" dirty="0"/>
              <a:t>例子</a:t>
            </a:r>
          </a:p>
        </p:txBody>
      </p:sp>
    </p:spTree>
    <p:extLst>
      <p:ext uri="{BB962C8B-B14F-4D97-AF65-F5344CB8AC3E}">
        <p14:creationId xmlns:p14="http://schemas.microsoft.com/office/powerpoint/2010/main" val="16358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fontScale="92500" lnSpcReduction="20000"/>
          </a:bodyPr>
          <a:lstStyle/>
          <a:p>
            <a:pPr marL="0" indent="457200">
              <a:buNone/>
            </a:pPr>
            <a:r>
              <a:rPr lang="zh-CN" altLang="en-US" sz="2000" kern="100" dirty="0">
                <a:cs typeface="Times New Roman" panose="02020603050405020304" pitchFamily="18" charset="0"/>
              </a:rPr>
              <a:t>求得上述所有的概率以及分布律后，贝叶斯分类器的</a:t>
            </a:r>
            <a:r>
              <a:rPr lang="zh-CN" altLang="en-US" sz="2000" b="1" kern="100" dirty="0">
                <a:cs typeface="Times New Roman" panose="02020603050405020304" pitchFamily="18" charset="0"/>
              </a:rPr>
              <a:t>训练过程</a:t>
            </a:r>
            <a:r>
              <a:rPr lang="zh-CN" altLang="en-US" sz="2000" kern="100" dirty="0">
                <a:cs typeface="Times New Roman" panose="02020603050405020304" pitchFamily="18" charset="0"/>
              </a:rPr>
              <a:t>就结束了。接下来，我们便可以使用该分类器对未知样本</a:t>
            </a:r>
            <a:r>
              <a:rPr lang="en-US" altLang="zh-CN" sz="2000" b="1" kern="100" dirty="0">
                <a:cs typeface="Times New Roman" panose="02020603050405020304" pitchFamily="18" charset="0"/>
              </a:rPr>
              <a:t>x</a:t>
            </a:r>
            <a:r>
              <a:rPr lang="zh-CN" altLang="en-US" sz="2000" kern="100" dirty="0">
                <a:cs typeface="Times New Roman" panose="02020603050405020304" pitchFamily="18" charset="0"/>
              </a:rPr>
              <a:t>进行</a:t>
            </a:r>
            <a:r>
              <a:rPr lang="zh-CN" altLang="en-US" sz="2000" b="1" kern="100" dirty="0">
                <a:cs typeface="Times New Roman" panose="02020603050405020304" pitchFamily="18" charset="0"/>
              </a:rPr>
              <a:t>分类</a:t>
            </a:r>
            <a:r>
              <a:rPr lang="zh-CN" altLang="en-US" sz="2000" kern="100" dirty="0">
                <a:cs typeface="Times New Roman" panose="02020603050405020304" pitchFamily="18" charset="0"/>
              </a:rPr>
              <a:t>。我们分别求概率</a:t>
            </a:r>
            <a:r>
              <a:rPr lang="en-US" altLang="zh-CN" sz="2000" kern="100" dirty="0">
                <a:cs typeface="Times New Roman" panose="02020603050405020304" pitchFamily="18" charset="0"/>
              </a:rPr>
              <a:t>:</a:t>
            </a:r>
          </a:p>
          <a:p>
            <a:pPr marL="0" indent="457200">
              <a:buNone/>
            </a:pP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去</a:t>
            </a: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下雨</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凉爽</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高</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去</a:t>
            </a:r>
            <a:r>
              <a:rPr lang="en-US" altLang="zh-CN" sz="2000" i="1" kern="100" dirty="0">
                <a:cs typeface="Times New Roman" panose="02020603050405020304" pitchFamily="18" charset="0"/>
              </a:rPr>
              <a:t>)=</a:t>
            </a:r>
          </a:p>
          <a:p>
            <a:pPr marL="0" indent="457200">
              <a:buNone/>
            </a:pPr>
            <a:r>
              <a:rPr lang="en-US" altLang="zh-CN" sz="2000" i="1" kern="100" dirty="0">
                <a:cs typeface="Times New Roman" panose="02020603050405020304" pitchFamily="18" charset="0"/>
              </a:rPr>
              <a:t> 9/14*P(</a:t>
            </a:r>
            <a:r>
              <a:rPr lang="zh-CN" altLang="en-US" sz="2000" i="1" kern="100" dirty="0">
                <a:cs typeface="Times New Roman" panose="02020603050405020304" pitchFamily="18" charset="0"/>
              </a:rPr>
              <a:t>天气</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下雨</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去</a:t>
            </a: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温度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凉爽</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去</a:t>
            </a:r>
            <a:r>
              <a:rPr lang="en-US" altLang="zh-CN" sz="2000" i="1" kern="100" dirty="0">
                <a:cs typeface="Times New Roman" panose="02020603050405020304" pitchFamily="18" charset="0"/>
              </a:rPr>
              <a:t>)</a:t>
            </a:r>
          </a:p>
          <a:p>
            <a:pPr marL="0" indent="457200">
              <a:buNone/>
            </a:pP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湿度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高</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去</a:t>
            </a: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起风</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去</a:t>
            </a:r>
            <a:r>
              <a:rPr lang="en-US" altLang="zh-CN" sz="2000" i="1" kern="100" dirty="0">
                <a:cs typeface="Times New Roman" panose="02020603050405020304" pitchFamily="18" charset="0"/>
              </a:rPr>
              <a:t>)=9/14*3/9*3/9*3/9*6/9≈</a:t>
            </a:r>
            <a:r>
              <a:rPr lang="en-US" altLang="zh-CN" sz="2000" kern="100" dirty="0">
                <a:cs typeface="Times New Roman" panose="02020603050405020304" pitchFamily="18" charset="0"/>
              </a:rPr>
              <a:t>0.03175</a:t>
            </a:r>
          </a:p>
          <a:p>
            <a:pPr marL="0" indent="0">
              <a:spcBef>
                <a:spcPts val="0"/>
              </a:spcBef>
              <a:buNone/>
            </a:pPr>
            <a:r>
              <a:rPr lang="zh-CN" altLang="en-US" sz="2000" kern="100" dirty="0">
                <a:cs typeface="Times New Roman" panose="02020603050405020304" pitchFamily="18" charset="0"/>
              </a:rPr>
              <a:t>以及：</a:t>
            </a:r>
          </a:p>
          <a:p>
            <a:pPr marL="0" indent="457200">
              <a:buNone/>
            </a:pP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不去</a:t>
            </a: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下雨</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凉爽</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高</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不去</a:t>
            </a:r>
            <a:r>
              <a:rPr lang="en-US" altLang="zh-CN" sz="2000" i="1" kern="100" dirty="0">
                <a:cs typeface="Times New Roman" panose="02020603050405020304" pitchFamily="18" charset="0"/>
              </a:rPr>
              <a:t>)=</a:t>
            </a:r>
          </a:p>
          <a:p>
            <a:pPr marL="0" indent="457200">
              <a:buNone/>
            </a:pPr>
            <a:r>
              <a:rPr lang="en-US" altLang="zh-CN" sz="2000" i="1" kern="100" dirty="0">
                <a:cs typeface="Times New Roman" panose="02020603050405020304" pitchFamily="18" charset="0"/>
              </a:rPr>
              <a:t> 5/14*P(</a:t>
            </a:r>
            <a:r>
              <a:rPr lang="zh-CN" altLang="en-US" sz="2000" i="1" kern="100" dirty="0">
                <a:cs typeface="Times New Roman" panose="02020603050405020304" pitchFamily="18" charset="0"/>
              </a:rPr>
              <a:t>天气</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下雨</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不去</a:t>
            </a: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温度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凉爽</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不去</a:t>
            </a:r>
            <a:r>
              <a:rPr lang="en-US" altLang="zh-CN" sz="2000" i="1" kern="100" dirty="0">
                <a:cs typeface="Times New Roman" panose="02020603050405020304" pitchFamily="18" charset="0"/>
              </a:rPr>
              <a:t>)</a:t>
            </a:r>
          </a:p>
          <a:p>
            <a:pPr marL="0" indent="457200">
              <a:buNone/>
            </a:pP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湿度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高</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不去</a:t>
            </a:r>
            <a:r>
              <a:rPr lang="en-US" altLang="zh-CN" sz="2000" i="1" kern="100" dirty="0">
                <a:cs typeface="Times New Roman" panose="02020603050405020304" pitchFamily="18" charset="0"/>
              </a:rPr>
              <a:t>)*P(</a:t>
            </a:r>
            <a:r>
              <a:rPr lang="zh-CN" altLang="en-US" sz="2000" i="1" kern="100" dirty="0">
                <a:cs typeface="Times New Roman" panose="02020603050405020304" pitchFamily="18" charset="0"/>
              </a:rPr>
              <a:t>起风</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否</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不去</a:t>
            </a:r>
            <a:r>
              <a:rPr lang="en-US" altLang="zh-CN" sz="2000" i="1" kern="100" dirty="0">
                <a:cs typeface="Times New Roman" panose="02020603050405020304" pitchFamily="18" charset="0"/>
              </a:rPr>
              <a:t>)=5/14*2/5*1/5*4/5*2/5≈</a:t>
            </a:r>
            <a:r>
              <a:rPr lang="en-US" altLang="zh-CN" sz="2000" kern="100" dirty="0">
                <a:cs typeface="Times New Roman" panose="02020603050405020304" pitchFamily="18" charset="0"/>
              </a:rPr>
              <a:t>0.00914</a:t>
            </a:r>
          </a:p>
          <a:p>
            <a:pPr marL="0" indent="457200">
              <a:buNone/>
            </a:pPr>
            <a:r>
              <a:rPr lang="zh-CN" altLang="en-US" sz="2000" kern="100" dirty="0">
                <a:cs typeface="Times New Roman" panose="02020603050405020304" pitchFamily="18" charset="0"/>
              </a:rPr>
              <a:t>由此可以看出，在</a:t>
            </a:r>
            <a:r>
              <a:rPr lang="en-US" altLang="zh-CN" sz="2000" b="1" kern="100" dirty="0">
                <a:cs typeface="Times New Roman" panose="02020603050405020304" pitchFamily="18" charset="0"/>
              </a:rPr>
              <a:t>x</a:t>
            </a:r>
            <a:r>
              <a:rPr lang="en-US" altLang="zh-CN" sz="2000" i="1" kern="100" dirty="0">
                <a:cs typeface="Times New Roman" panose="02020603050405020304" pitchFamily="18" charset="0"/>
              </a:rPr>
              <a:t>=(</a:t>
            </a:r>
            <a:r>
              <a:rPr lang="zh-CN" altLang="en-US" sz="2000" i="1" kern="100" dirty="0">
                <a:cs typeface="Times New Roman" panose="02020603050405020304" pitchFamily="18" charset="0"/>
              </a:rPr>
              <a:t>下雨，凉爽，高，否</a:t>
            </a:r>
            <a:r>
              <a:rPr lang="en-US" altLang="zh-CN" sz="2000" i="1" kern="100" dirty="0">
                <a:cs typeface="Times New Roman" panose="02020603050405020304" pitchFamily="18" charset="0"/>
              </a:rPr>
              <a:t>)</a:t>
            </a:r>
            <a:r>
              <a:rPr lang="zh-CN" altLang="en-US" sz="2000" kern="100" dirty="0">
                <a:cs typeface="Times New Roman" panose="02020603050405020304" pitchFamily="18" charset="0"/>
              </a:rPr>
              <a:t>的情况下，他去打球的</a:t>
            </a:r>
            <a:r>
              <a:rPr lang="zh-CN" altLang="en-US" sz="2000" b="1" kern="100" dirty="0">
                <a:cs typeface="Times New Roman" panose="02020603050405020304" pitchFamily="18" charset="0"/>
              </a:rPr>
              <a:t>可能性更大</a:t>
            </a:r>
            <a:r>
              <a:rPr lang="zh-CN" altLang="en-US" sz="2000" kern="100" dirty="0">
                <a:cs typeface="Times New Roman" panose="02020603050405020304" pitchFamily="18" charset="0"/>
              </a:rPr>
              <a:t>，也就是说我们应该把这个样本分到“去”这个分类中。</a:t>
            </a: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a:p>
            <a:pPr marL="0" indent="457200">
              <a:buNone/>
            </a:pPr>
            <a:endParaRPr lang="en-US" altLang="zh-CN" sz="2000" i="1" kern="100" dirty="0">
              <a:cs typeface="Times New Roman" panose="02020603050405020304" pitchFamily="18" charset="0"/>
            </a:endParaRPr>
          </a:p>
          <a:p>
            <a:pPr marL="0" indent="457200">
              <a:buNone/>
            </a:pPr>
            <a:endParaRPr lang="en-US" altLang="zh-CN" sz="2000" kern="100" dirty="0"/>
          </a:p>
        </p:txBody>
      </p:sp>
      <p:sp>
        <p:nvSpPr>
          <p:cNvPr id="10" name="标题 1">
            <a:extLst>
              <a:ext uri="{FF2B5EF4-FFF2-40B4-BE49-F238E27FC236}">
                <a16:creationId xmlns:a16="http://schemas.microsoft.com/office/drawing/2014/main" id="{4D5A82F1-33B7-43EF-A7F0-8E51DE952684}"/>
              </a:ext>
            </a:extLst>
          </p:cNvPr>
          <p:cNvSpPr>
            <a:spLocks noGrp="1"/>
          </p:cNvSpPr>
          <p:nvPr>
            <p:ph type="title"/>
          </p:nvPr>
        </p:nvSpPr>
        <p:spPr>
          <a:xfrm>
            <a:off x="457200" y="485800"/>
            <a:ext cx="4330824" cy="782960"/>
          </a:xfrm>
        </p:spPr>
        <p:txBody>
          <a:bodyPr>
            <a:normAutofit/>
          </a:bodyPr>
          <a:lstStyle/>
          <a:p>
            <a:r>
              <a:rPr lang="zh-CN" altLang="zh-CN" sz="3200" dirty="0"/>
              <a:t>朴素贝叶斯分类器</a:t>
            </a:r>
            <a:r>
              <a:rPr lang="zh-CN" altLang="en-US" sz="3200" dirty="0"/>
              <a:t>例子</a:t>
            </a:r>
          </a:p>
        </p:txBody>
      </p:sp>
    </p:spTree>
    <p:extLst>
      <p:ext uri="{BB962C8B-B14F-4D97-AF65-F5344CB8AC3E}">
        <p14:creationId xmlns:p14="http://schemas.microsoft.com/office/powerpoint/2010/main" val="20843386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 y="498984"/>
            <a:ext cx="5915000" cy="782960"/>
          </a:xfrm>
        </p:spPr>
        <p:txBody>
          <a:bodyPr>
            <a:normAutofit/>
          </a:bodyPr>
          <a:lstStyle/>
          <a:p>
            <a:r>
              <a:rPr lang="zh-CN" altLang="en-US" sz="3200" kern="100" dirty="0">
                <a:cs typeface="Times New Roman" panose="02020603050405020304" pitchFamily="18" charset="0"/>
              </a:rPr>
              <a:t>朴素贝叶斯分类器识别手写数字</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a:bodyPr>
          <a:lstStyle/>
          <a:p>
            <a:pPr marL="0" indent="457200">
              <a:buNone/>
            </a:pPr>
            <a:r>
              <a:rPr lang="zh-CN" altLang="en-US" sz="2000" kern="100" dirty="0">
                <a:cs typeface="Times New Roman" panose="02020603050405020304" pitchFamily="18" charset="0"/>
              </a:rPr>
              <a:t>接下来再举一个利用朴素贝叶斯分类器识别手写数字的例子。我们的数据来源是著名的手写数字数据集</a:t>
            </a:r>
            <a:r>
              <a:rPr lang="en-US" altLang="zh-CN" sz="2000" kern="100" dirty="0">
                <a:cs typeface="Times New Roman" panose="02020603050405020304" pitchFamily="18" charset="0"/>
              </a:rPr>
              <a:t>MNIST </a:t>
            </a:r>
            <a:r>
              <a:rPr lang="zh-CN" altLang="en-US" sz="2000" kern="100" dirty="0">
                <a:cs typeface="Times New Roman" panose="02020603050405020304" pitchFamily="18" charset="0"/>
              </a:rPr>
              <a:t>。</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与之前的糖尿病问题不同，本例中的输入是数字图片，而不是确定的特征向量，我们需要自己将图片转化成特征向量。因此在本例中，我们直接将数字图像的像素点按行顺序展开成一个长度为</a:t>
            </a:r>
            <a:r>
              <a:rPr lang="en-US" altLang="zh-CN" sz="2000" kern="100" dirty="0">
                <a:cs typeface="Times New Roman" panose="02020603050405020304" pitchFamily="18" charset="0"/>
              </a:rPr>
              <a:t>784</a:t>
            </a:r>
            <a:r>
              <a:rPr lang="zh-CN" altLang="en-US" sz="2000" kern="100" dirty="0">
                <a:cs typeface="Times New Roman" panose="02020603050405020304" pitchFamily="18" charset="0"/>
              </a:rPr>
              <a:t>的向量，并把该向量作为该图像的特征向量。特征向量中每一个维度的值为</a:t>
            </a:r>
            <a:r>
              <a:rPr lang="en-US" altLang="zh-CN" sz="2000" kern="100" dirty="0">
                <a:cs typeface="Times New Roman" panose="02020603050405020304" pitchFamily="18" charset="0"/>
              </a:rPr>
              <a:t>0</a:t>
            </a:r>
            <a:r>
              <a:rPr lang="zh-CN" altLang="en-US" sz="2000" kern="100" dirty="0">
                <a:cs typeface="Times New Roman" panose="02020603050405020304" pitchFamily="18" charset="0"/>
              </a:rPr>
              <a:t>或</a:t>
            </a:r>
            <a:r>
              <a:rPr lang="en-US" altLang="zh-CN" sz="2000" kern="100" dirty="0">
                <a:cs typeface="Times New Roman" panose="02020603050405020304" pitchFamily="18" charset="0"/>
              </a:rPr>
              <a:t>1</a:t>
            </a:r>
            <a:r>
              <a:rPr lang="zh-CN" altLang="en-US" sz="2000" kern="100" dirty="0">
                <a:cs typeface="Times New Roman" panose="02020603050405020304" pitchFamily="18" charset="0"/>
              </a:rPr>
              <a:t>，代表像素点的颜色为白色或黑色。</a:t>
            </a:r>
            <a:endParaRPr lang="en-US" altLang="zh-CN" sz="2000" kern="100" dirty="0"/>
          </a:p>
        </p:txBody>
      </p:sp>
    </p:spTree>
    <p:extLst>
      <p:ext uri="{BB962C8B-B14F-4D97-AF65-F5344CB8AC3E}">
        <p14:creationId xmlns:p14="http://schemas.microsoft.com/office/powerpoint/2010/main" val="250043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a:p>
        </p:txBody>
      </p:sp>
      <p:sp>
        <p:nvSpPr>
          <p:cNvPr id="7" name="文本框 2">
            <a:extLst>
              <a:ext uri="{FF2B5EF4-FFF2-40B4-BE49-F238E27FC236}">
                <a16:creationId xmlns:a16="http://schemas.microsoft.com/office/drawing/2014/main" id="{89BFF4E7-A440-49D1-B4F3-B6B4A490EE1B}"/>
              </a:ext>
            </a:extLst>
          </p:cNvPr>
          <p:cNvSpPr txBox="1">
            <a:spLocks noChangeArrowheads="1"/>
          </p:cNvSpPr>
          <p:nvPr/>
        </p:nvSpPr>
        <p:spPr bwMode="auto">
          <a:xfrm>
            <a:off x="1887537" y="749490"/>
            <a:ext cx="5368925" cy="55632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#coding=utf8</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程序：运用</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Bayes</a:t>
            </a:r>
            <a:r>
              <a:rPr lang="zh-CN" sz="1200" kern="100" dirty="0">
                <a:effectLst/>
                <a:latin typeface="Times New Roman" panose="02020603050405020304" pitchFamily="18" charset="0"/>
                <a:ea typeface="宋体" panose="02010600030101010101" pitchFamily="2" charset="-122"/>
                <a:cs typeface="宋体" panose="02010600030101010101" pitchFamily="2" charset="-122"/>
              </a:rPr>
              <a:t>分类器识别手写体数字</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from copy import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deepcopy</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from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sklearn</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import metrics</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from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sklearn.naive_bayes</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import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BernoulliNB</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TRAIN_NUM=10000;VERIFY_NUM=1000</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def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read_file_data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fname,count,size,offset</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f = open(</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fname</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rb</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filedata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f.read</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f.close</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bytearray</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filedata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ret = [] ; cur = offset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in range(0,count):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if size == 1:</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ret.append</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[cur])</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cur+=1 ; continue</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temp =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for r in range(0,size):</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temp.append</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fdata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[cur]);cur+=1</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ret.append</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deepcopy</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(temp))</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return ret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tx</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read_file_data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("./MNIST/train-images-idx3-ubyte",TRAIN_NUM,28*28,16)</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ty=</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read_file_data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("./MNIST/train-labels-idx1-ubyte",TRAIN_NUM,1,8)</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vx</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read_file_data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("./MNIST/t10k-images-idx3-ubyte",VERIFY_NUM,28*28,16)</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vy</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read_file_data</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("./MNIST/t10k-labels-idx1-ubyte",VERIFY_NUM,1,8)</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model =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BernoulliNB</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model.fit</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tx,ty</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predicted =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model.predict</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vx</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print </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metrics.classification_report</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200" kern="100" dirty="0" err="1">
                <a:effectLst/>
                <a:latin typeface="Times New Roman" panose="02020603050405020304" pitchFamily="18" charset="0"/>
                <a:ea typeface="宋体" panose="02010600030101010101" pitchFamily="2" charset="-122"/>
                <a:cs typeface="宋体" panose="02010600030101010101" pitchFamily="2" charset="-122"/>
              </a:rPr>
              <a:t>vy</a:t>
            </a:r>
            <a:r>
              <a:rPr lang="en-US" sz="1200" kern="100" dirty="0">
                <a:effectLst/>
                <a:latin typeface="Times New Roman" panose="02020603050405020304" pitchFamily="18" charset="0"/>
                <a:ea typeface="宋体" panose="02010600030101010101" pitchFamily="2" charset="-122"/>
                <a:cs typeface="宋体" panose="02010600030101010101" pitchFamily="2" charset="-122"/>
              </a:rPr>
              <a:t>, predicted)</a:t>
            </a:r>
            <a:endParaRPr lang="zh-CN" sz="12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243627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 y="341990"/>
            <a:ext cx="5915000" cy="782960"/>
          </a:xfrm>
        </p:spPr>
        <p:txBody>
          <a:bodyPr>
            <a:normAutofit/>
          </a:bodyPr>
          <a:lstStyle/>
          <a:p>
            <a:r>
              <a:rPr lang="zh-CN" altLang="en-US" sz="3200" kern="100" dirty="0">
                <a:cs typeface="Times New Roman" panose="02020603050405020304" pitchFamily="18" charset="0"/>
              </a:rPr>
              <a:t>朴素贝叶斯分类器识别手写数字</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a:p>
        </p:txBody>
      </p:sp>
      <p:graphicFrame>
        <p:nvGraphicFramePr>
          <p:cNvPr id="6" name="内容占位符 5">
            <a:extLst>
              <a:ext uri="{FF2B5EF4-FFF2-40B4-BE49-F238E27FC236}">
                <a16:creationId xmlns:a16="http://schemas.microsoft.com/office/drawing/2014/main" id="{220AE5EE-7A10-49A2-8CFD-8D690A629C0F}"/>
              </a:ext>
            </a:extLst>
          </p:cNvPr>
          <p:cNvGraphicFramePr>
            <a:graphicFrameLocks noGrp="1"/>
          </p:cNvGraphicFramePr>
          <p:nvPr>
            <p:ph idx="1"/>
            <p:extLst/>
          </p:nvPr>
        </p:nvGraphicFramePr>
        <p:xfrm>
          <a:off x="1674909" y="1196752"/>
          <a:ext cx="5097290" cy="2926080"/>
        </p:xfrm>
        <a:graphic>
          <a:graphicData uri="http://schemas.openxmlformats.org/drawingml/2006/table">
            <a:tbl>
              <a:tblPr firstRow="1" firstCol="1" bandRow="1"/>
              <a:tblGrid>
                <a:gridCol w="1019458">
                  <a:extLst>
                    <a:ext uri="{9D8B030D-6E8A-4147-A177-3AD203B41FA5}">
                      <a16:colId xmlns:a16="http://schemas.microsoft.com/office/drawing/2014/main" val="1682396433"/>
                    </a:ext>
                  </a:extLst>
                </a:gridCol>
                <a:gridCol w="1019458">
                  <a:extLst>
                    <a:ext uri="{9D8B030D-6E8A-4147-A177-3AD203B41FA5}">
                      <a16:colId xmlns:a16="http://schemas.microsoft.com/office/drawing/2014/main" val="1819965015"/>
                    </a:ext>
                  </a:extLst>
                </a:gridCol>
                <a:gridCol w="1019458">
                  <a:extLst>
                    <a:ext uri="{9D8B030D-6E8A-4147-A177-3AD203B41FA5}">
                      <a16:colId xmlns:a16="http://schemas.microsoft.com/office/drawing/2014/main" val="2982454971"/>
                    </a:ext>
                  </a:extLst>
                </a:gridCol>
                <a:gridCol w="1019458">
                  <a:extLst>
                    <a:ext uri="{9D8B030D-6E8A-4147-A177-3AD203B41FA5}">
                      <a16:colId xmlns:a16="http://schemas.microsoft.com/office/drawing/2014/main" val="3955562200"/>
                    </a:ext>
                  </a:extLst>
                </a:gridCol>
                <a:gridCol w="1019458">
                  <a:extLst>
                    <a:ext uri="{9D8B030D-6E8A-4147-A177-3AD203B41FA5}">
                      <a16:colId xmlns:a16="http://schemas.microsoft.com/office/drawing/2014/main" val="2994362864"/>
                    </a:ext>
                  </a:extLst>
                </a:gridCol>
              </a:tblGrid>
              <a:tr h="235101">
                <a:tc>
                  <a:txBody>
                    <a:bodyPr/>
                    <a:lstStyle/>
                    <a:p>
                      <a:endParaRPr lang="zh-CN" sz="1600">
                        <a:effectLst/>
                        <a:latin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precision</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recall</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f1-score</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support</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031006915"/>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85</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102841471"/>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126</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854519538"/>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2</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0.92</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0.86</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116</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996801335"/>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0.69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107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238851688"/>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0.75</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110</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69123879"/>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5</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0.62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0.67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826002658"/>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6</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0.86</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0.82</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872935146"/>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99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3403226527"/>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8</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0.73</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0.69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89</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920068984"/>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9</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0.67</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0.88</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0.76</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94</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419995017"/>
                  </a:ext>
                </a:extLst>
              </a:tr>
              <a:tr h="235101">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avg/total</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0.82</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a:solidFill>
                            <a:srgbClr val="000000"/>
                          </a:solidFill>
                          <a:effectLst/>
                          <a:latin typeface="等线" panose="02010600030101010101" pitchFamily="2" charset="-122"/>
                          <a:ea typeface="宋体" panose="02010600030101010101" pitchFamily="2" charset="-122"/>
                          <a:cs typeface="宋体" panose="02010600030101010101" pitchFamily="2" charset="-122"/>
                        </a:rPr>
                        <a:t>0.81</a:t>
                      </a:r>
                      <a:endParaRPr lang="zh-CN" sz="1600" kern="10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tc>
                  <a:txBody>
                    <a:bodyPr/>
                    <a:lstStyle/>
                    <a:p>
                      <a:pPr algn="ctr">
                        <a:spcAft>
                          <a:spcPts val="0"/>
                        </a:spcAft>
                      </a:pPr>
                      <a:r>
                        <a:rPr lang="en-US" sz="16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1000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lnL>
                      <a:noFill/>
                    </a:lnL>
                    <a:lnR>
                      <a:noFill/>
                    </a:lnR>
                    <a:lnT>
                      <a:noFill/>
                    </a:lnT>
                    <a:lnB>
                      <a:noFill/>
                    </a:lnB>
                  </a:tcPr>
                </a:tc>
                <a:extLst>
                  <a:ext uri="{0D108BD9-81ED-4DB2-BD59-A6C34878D82A}">
                    <a16:rowId xmlns:a16="http://schemas.microsoft.com/office/drawing/2014/main" val="1467570418"/>
                  </a:ext>
                </a:extLst>
              </a:tr>
            </a:tbl>
          </a:graphicData>
        </a:graphic>
      </p:graphicFrame>
      <p:sp>
        <p:nvSpPr>
          <p:cNvPr id="8" name="矩形 7">
            <a:extLst>
              <a:ext uri="{FF2B5EF4-FFF2-40B4-BE49-F238E27FC236}">
                <a16:creationId xmlns:a16="http://schemas.microsoft.com/office/drawing/2014/main" id="{086000D7-6F53-4AF1-93EB-7488A6B43F5B}"/>
              </a:ext>
            </a:extLst>
          </p:cNvPr>
          <p:cNvSpPr/>
          <p:nvPr/>
        </p:nvSpPr>
        <p:spPr>
          <a:xfrm>
            <a:off x="683568" y="4365104"/>
            <a:ext cx="8136904" cy="1631216"/>
          </a:xfrm>
          <a:prstGeom prst="rect">
            <a:avLst/>
          </a:prstGeom>
        </p:spPr>
        <p:txBody>
          <a:bodyPr wrap="square">
            <a:spAutoFit/>
          </a:bodyPr>
          <a:lstStyle/>
          <a:p>
            <a:r>
              <a:rPr lang="en-US" altLang="zh-CN" sz="2000" dirty="0">
                <a:latin typeface="+mj-ea"/>
                <a:ea typeface="+mj-ea"/>
              </a:rPr>
              <a:t>    </a:t>
            </a:r>
            <a:r>
              <a:rPr lang="zh-CN" altLang="en-US" sz="2000" dirty="0">
                <a:latin typeface="+mj-ea"/>
                <a:ea typeface="+mj-ea"/>
              </a:rPr>
              <a:t>程序输出结果如上，输出结果显示，朴素贝叶斯分类器的平均精确率、召回率以及</a:t>
            </a:r>
            <a:r>
              <a:rPr lang="en-US" altLang="zh-CN" sz="2000" dirty="0">
                <a:latin typeface="+mj-ea"/>
                <a:ea typeface="+mj-ea"/>
              </a:rPr>
              <a:t>F1</a:t>
            </a:r>
            <a:r>
              <a:rPr lang="zh-CN" altLang="en-US" sz="2000" dirty="0">
                <a:latin typeface="+mj-ea"/>
                <a:ea typeface="+mj-ea"/>
              </a:rPr>
              <a:t>分数分别为</a:t>
            </a:r>
            <a:r>
              <a:rPr lang="en-US" altLang="zh-CN" sz="2000" dirty="0">
                <a:latin typeface="+mj-ea"/>
                <a:ea typeface="+mj-ea"/>
              </a:rPr>
              <a:t>82%</a:t>
            </a:r>
            <a:r>
              <a:rPr lang="zh-CN" altLang="en-US" sz="2000" dirty="0">
                <a:latin typeface="+mj-ea"/>
                <a:ea typeface="+mj-ea"/>
              </a:rPr>
              <a:t>，</a:t>
            </a:r>
            <a:r>
              <a:rPr lang="en-US" altLang="zh-CN" sz="2000" dirty="0">
                <a:latin typeface="+mj-ea"/>
                <a:ea typeface="+mj-ea"/>
              </a:rPr>
              <a:t>81%</a:t>
            </a:r>
            <a:r>
              <a:rPr lang="zh-CN" altLang="en-US" sz="2000" dirty="0">
                <a:latin typeface="+mj-ea"/>
                <a:ea typeface="+mj-ea"/>
              </a:rPr>
              <a:t>和</a:t>
            </a:r>
            <a:r>
              <a:rPr lang="en-US" altLang="zh-CN" sz="2000" dirty="0">
                <a:latin typeface="+mj-ea"/>
                <a:ea typeface="+mj-ea"/>
              </a:rPr>
              <a:t>0.81</a:t>
            </a:r>
            <a:r>
              <a:rPr lang="zh-CN" altLang="en-US" sz="2000" dirty="0">
                <a:latin typeface="+mj-ea"/>
                <a:ea typeface="+mj-ea"/>
              </a:rPr>
              <a:t>。此外，数字</a:t>
            </a:r>
            <a:r>
              <a:rPr lang="en-US" altLang="zh-CN" sz="2000" dirty="0">
                <a:latin typeface="+mj-ea"/>
                <a:ea typeface="+mj-ea"/>
              </a:rPr>
              <a:t>5,8</a:t>
            </a:r>
            <a:r>
              <a:rPr lang="zh-CN" altLang="en-US" sz="2000" dirty="0">
                <a:latin typeface="+mj-ea"/>
                <a:ea typeface="+mj-ea"/>
              </a:rPr>
              <a:t>的召回率低于</a:t>
            </a:r>
            <a:r>
              <a:rPr lang="en-US" altLang="zh-CN" sz="2000" dirty="0">
                <a:latin typeface="+mj-ea"/>
                <a:ea typeface="+mj-ea"/>
              </a:rPr>
              <a:t>0.7</a:t>
            </a:r>
            <a:r>
              <a:rPr lang="zh-CN" altLang="en-US" sz="2000" dirty="0">
                <a:latin typeface="+mj-ea"/>
                <a:ea typeface="+mj-ea"/>
              </a:rPr>
              <a:t>，说明它们经常被识别为别的数字。数字</a:t>
            </a:r>
            <a:r>
              <a:rPr lang="en-US" altLang="zh-CN" sz="2000" dirty="0">
                <a:latin typeface="+mj-ea"/>
                <a:ea typeface="+mj-ea"/>
              </a:rPr>
              <a:t>3,5,8,9</a:t>
            </a:r>
            <a:r>
              <a:rPr lang="zh-CN" altLang="en-US" sz="2000" dirty="0">
                <a:latin typeface="+mj-ea"/>
                <a:ea typeface="+mj-ea"/>
              </a:rPr>
              <a:t>的精确率都低于</a:t>
            </a:r>
            <a:r>
              <a:rPr lang="en-US" altLang="zh-CN" sz="2000" dirty="0">
                <a:latin typeface="+mj-ea"/>
                <a:ea typeface="+mj-ea"/>
              </a:rPr>
              <a:t>0.75</a:t>
            </a:r>
            <a:r>
              <a:rPr lang="zh-CN" altLang="en-US" sz="2000" dirty="0">
                <a:latin typeface="+mj-ea"/>
                <a:ea typeface="+mj-ea"/>
              </a:rPr>
              <a:t>，说明经常有数字被错误的识别成这几个数字。这些信息有助于我们了解分类器的缺陷，从而对模型进行优化。</a:t>
            </a:r>
          </a:p>
        </p:txBody>
      </p:sp>
    </p:spTree>
    <p:extLst>
      <p:ext uri="{BB962C8B-B14F-4D97-AF65-F5344CB8AC3E}">
        <p14:creationId xmlns:p14="http://schemas.microsoft.com/office/powerpoint/2010/main" val="11642677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 y="341990"/>
            <a:ext cx="5915000" cy="782960"/>
          </a:xfrm>
        </p:spPr>
        <p:txBody>
          <a:bodyPr>
            <a:normAutofit/>
          </a:bodyPr>
          <a:lstStyle/>
          <a:p>
            <a:r>
              <a:rPr lang="zh-CN" altLang="en-US" sz="3200" kern="100" dirty="0">
                <a:cs typeface="Times New Roman" panose="02020603050405020304" pitchFamily="18" charset="0"/>
              </a:rPr>
              <a:t>朴素贝叶斯分类器识别手写数字</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39343"/>
          </a:xfrm>
        </p:spPr>
        <p:txBody>
          <a:bodyPr>
            <a:normAutofit fontScale="92500" lnSpcReduction="10000"/>
          </a:bodyPr>
          <a:lstStyle/>
          <a:p>
            <a:pPr marL="0" indent="457200">
              <a:buNone/>
            </a:pPr>
            <a:r>
              <a:rPr lang="zh-CN" altLang="en-US" sz="2000" kern="100" dirty="0">
                <a:cs typeface="Times New Roman" panose="02020603050405020304" pitchFamily="18" charset="0"/>
              </a:rPr>
              <a:t>在</a:t>
            </a:r>
            <a:r>
              <a:rPr lang="en-US" altLang="zh-CN" sz="2000" kern="100" dirty="0">
                <a:cs typeface="Times New Roman" panose="02020603050405020304" pitchFamily="18" charset="0"/>
              </a:rPr>
              <a:t>&lt;</a:t>
            </a:r>
            <a:r>
              <a:rPr lang="zh-CN" altLang="en-US" sz="2000" kern="100" dirty="0">
                <a:cs typeface="Times New Roman" panose="02020603050405020304" pitchFamily="18" charset="0"/>
              </a:rPr>
              <a:t>程序：运用</a:t>
            </a:r>
            <a:r>
              <a:rPr lang="en-US" altLang="zh-CN" sz="2000" kern="100" dirty="0">
                <a:cs typeface="Times New Roman" panose="02020603050405020304" pitchFamily="18" charset="0"/>
              </a:rPr>
              <a:t>Bayes</a:t>
            </a:r>
            <a:r>
              <a:rPr lang="zh-CN" altLang="en-US" sz="2000" kern="100" dirty="0">
                <a:cs typeface="Times New Roman" panose="02020603050405020304" pitchFamily="18" charset="0"/>
              </a:rPr>
              <a:t>分类器识别手写体数字</a:t>
            </a:r>
            <a:r>
              <a:rPr lang="en-US" altLang="zh-CN" sz="2000" kern="100" dirty="0">
                <a:cs typeface="Times New Roman" panose="02020603050405020304" pitchFamily="18" charset="0"/>
              </a:rPr>
              <a:t>&gt;</a:t>
            </a:r>
            <a:r>
              <a:rPr lang="zh-CN" altLang="en-US" sz="2000" kern="100" dirty="0">
                <a:cs typeface="Times New Roman" panose="02020603050405020304" pitchFamily="18" charset="0"/>
              </a:rPr>
              <a:t>中，我们使用的</a:t>
            </a:r>
            <a:r>
              <a:rPr lang="en-US" altLang="zh-CN" sz="2000" kern="100" dirty="0" err="1">
                <a:cs typeface="Times New Roman" panose="02020603050405020304" pitchFamily="18" charset="0"/>
              </a:rPr>
              <a:t>BernoulliNB</a:t>
            </a:r>
            <a:r>
              <a:rPr lang="zh-CN" altLang="en-US" sz="2000" kern="100" dirty="0">
                <a:cs typeface="Times New Roman" panose="02020603050405020304" pitchFamily="18" charset="0"/>
              </a:rPr>
              <a:t>模块，即伯努利朴素贝叶斯分类器；而在</a:t>
            </a:r>
            <a:r>
              <a:rPr lang="en-US" altLang="zh-CN" sz="2000" kern="100" dirty="0">
                <a:cs typeface="Times New Roman" panose="02020603050405020304" pitchFamily="18" charset="0"/>
              </a:rPr>
              <a:t>&lt;</a:t>
            </a:r>
            <a:r>
              <a:rPr lang="zh-CN" altLang="en-US" sz="2000" kern="100" dirty="0">
                <a:cs typeface="Times New Roman" panose="02020603050405020304" pitchFamily="18" charset="0"/>
              </a:rPr>
              <a:t>程序：运用朴素贝叶斯分类器对糖尿病数据进行分类</a:t>
            </a:r>
            <a:r>
              <a:rPr lang="en-US" altLang="zh-CN" sz="2000" kern="100" dirty="0">
                <a:cs typeface="Times New Roman" panose="02020603050405020304" pitchFamily="18" charset="0"/>
              </a:rPr>
              <a:t>&gt;</a:t>
            </a:r>
            <a:r>
              <a:rPr lang="zh-CN" altLang="en-US" sz="2000" kern="100" dirty="0">
                <a:cs typeface="Times New Roman" panose="02020603050405020304" pitchFamily="18" charset="0"/>
              </a:rPr>
              <a:t>中，我们使用的</a:t>
            </a:r>
            <a:r>
              <a:rPr lang="en-US" altLang="zh-CN" sz="2000" kern="100" dirty="0" err="1">
                <a:cs typeface="Times New Roman" panose="02020603050405020304" pitchFamily="18" charset="0"/>
              </a:rPr>
              <a:t>GaussianNB</a:t>
            </a:r>
            <a:r>
              <a:rPr lang="zh-CN" altLang="en-US" sz="2000" kern="100" dirty="0">
                <a:cs typeface="Times New Roman" panose="02020603050405020304" pitchFamily="18" charset="0"/>
              </a:rPr>
              <a:t>模块，即高斯朴素贝叶斯分类器。</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这里的主要原因是，糖尿病问题中每一个特征取值是连续的，因此我们假设该特征取值服从高斯分布。在手写数字识别中，由于每个特征的取值只有</a:t>
            </a:r>
            <a:r>
              <a:rPr lang="en-US" altLang="zh-CN" sz="2000" kern="100" dirty="0">
                <a:cs typeface="Times New Roman" panose="02020603050405020304" pitchFamily="18" charset="0"/>
              </a:rPr>
              <a:t>0</a:t>
            </a:r>
            <a:r>
              <a:rPr lang="zh-CN" altLang="en-US" sz="2000" kern="100" dirty="0">
                <a:cs typeface="Times New Roman" panose="02020603050405020304" pitchFamily="18" charset="0"/>
              </a:rPr>
              <a:t>和</a:t>
            </a:r>
            <a:r>
              <a:rPr lang="en-US" altLang="zh-CN" sz="2000" kern="100" dirty="0">
                <a:cs typeface="Times New Roman" panose="02020603050405020304" pitchFamily="18" charset="0"/>
              </a:rPr>
              <a:t>1</a:t>
            </a:r>
            <a:r>
              <a:rPr lang="zh-CN" altLang="en-US" sz="2000" kern="100" dirty="0">
                <a:cs typeface="Times New Roman" panose="02020603050405020304" pitchFamily="18" charset="0"/>
              </a:rPr>
              <a:t>两种，假设其服从高斯分布显然不合理，因此我们假设它服从伯努利分布。事实上，如果使用</a:t>
            </a:r>
            <a:r>
              <a:rPr lang="en-US" altLang="zh-CN" sz="2000" kern="100" dirty="0" err="1">
                <a:cs typeface="Times New Roman" panose="02020603050405020304" pitchFamily="18" charset="0"/>
              </a:rPr>
              <a:t>GaussianNB</a:t>
            </a:r>
            <a:r>
              <a:rPr lang="zh-CN" altLang="en-US" sz="2000" kern="100" dirty="0">
                <a:cs typeface="Times New Roman" panose="02020603050405020304" pitchFamily="18" charset="0"/>
              </a:rPr>
              <a:t>来做手写数字识别，其精确率只有</a:t>
            </a:r>
            <a:r>
              <a:rPr lang="en-US" altLang="zh-CN" sz="2000" kern="100" dirty="0">
                <a:cs typeface="Times New Roman" panose="02020603050405020304" pitchFamily="18" charset="0"/>
              </a:rPr>
              <a:t>55%</a:t>
            </a:r>
            <a:r>
              <a:rPr lang="zh-CN" altLang="en-US" sz="2000" kern="100" dirty="0">
                <a:cs typeface="Times New Roman" panose="02020603050405020304" pitchFamily="18" charset="0"/>
              </a:rPr>
              <a:t>，和</a:t>
            </a:r>
            <a:r>
              <a:rPr lang="en-US" altLang="zh-CN" sz="2000" kern="100" dirty="0" err="1">
                <a:cs typeface="Times New Roman" panose="02020603050405020304" pitchFamily="18" charset="0"/>
              </a:rPr>
              <a:t>BernoulliNB</a:t>
            </a:r>
            <a:r>
              <a:rPr lang="zh-CN" altLang="en-US" sz="2000" kern="100" dirty="0">
                <a:cs typeface="Times New Roman" panose="02020603050405020304" pitchFamily="18" charset="0"/>
              </a:rPr>
              <a:t>的性能差距非常大。因此，了解分类器的工作原理是非常重要的，如果一味的对所有问题使用同一种贝叶斯分类器，那分类结果可能会很差。</a:t>
            </a:r>
            <a:endParaRPr lang="en-US" altLang="zh-CN" sz="2000" kern="100" dirty="0">
              <a:cs typeface="Times New Roman" panose="02020603050405020304" pitchFamily="18" charset="0"/>
            </a:endParaRPr>
          </a:p>
        </p:txBody>
      </p:sp>
    </p:spTree>
    <p:extLst>
      <p:ext uri="{BB962C8B-B14F-4D97-AF65-F5344CB8AC3E}">
        <p14:creationId xmlns:p14="http://schemas.microsoft.com/office/powerpoint/2010/main" val="2919553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5</a:t>
            </a:r>
            <a:r>
              <a:rPr lang="zh-CN" altLang="en-US" dirty="0"/>
              <a:t>节 </a:t>
            </a:r>
            <a:r>
              <a:rPr lang="zh-CN" altLang="zh-CN" dirty="0"/>
              <a:t>人工神经网络</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713387"/>
          </a:xfrm>
        </p:spPr>
        <p:txBody>
          <a:bodyPr>
            <a:normAutofit fontScale="85000" lnSpcReduction="10000"/>
          </a:bodyPr>
          <a:lstStyle/>
          <a:p>
            <a:pPr marL="0" indent="457200">
              <a:buNone/>
            </a:pPr>
            <a:r>
              <a:rPr lang="zh-CN" altLang="en-US" sz="2000" kern="100" dirty="0">
                <a:cs typeface="Times New Roman" panose="02020603050405020304" pitchFamily="18" charset="0"/>
              </a:rPr>
              <a:t>在前述三节中，我们讨论了三种分类方法，这些分类方法经过学术界和工业界的共同改进，解决了生活中大量的问题。然而，对于有些问题来说，运用上述分类方法依旧难以解决。例如在朴素贝叶斯分类器中提到的手写数字识别问题，即使在数以万计的样本上进行训练，贝叶斯分类器的识别率也只有</a:t>
            </a:r>
            <a:r>
              <a:rPr lang="en-US" altLang="zh-CN" sz="2000" kern="100" dirty="0">
                <a:cs typeface="Times New Roman" panose="02020603050405020304" pitchFamily="18" charset="0"/>
              </a:rPr>
              <a:t>81%</a:t>
            </a:r>
            <a:r>
              <a:rPr lang="zh-CN" altLang="en-US" sz="2000" kern="100" dirty="0">
                <a:cs typeface="Times New Roman" panose="02020603050405020304" pitchFamily="18" charset="0"/>
              </a:rPr>
              <a:t>左右，这样的识别率是肯定不能应用在实际生活中的。</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这其中的主要原因是，对于手写数字识别来说，它的样本特征难以表示。在糖尿病问题中，每一个病人已经被抽象成一个特征向量，它包含一些事先确定好的特征；而在手写数字识别问题中，我们将样本（</a:t>
            </a:r>
            <a:r>
              <a:rPr lang="en-US" altLang="zh-CN" sz="2000" kern="100" dirty="0">
                <a:cs typeface="Times New Roman" panose="02020603050405020304" pitchFamily="18" charset="0"/>
              </a:rPr>
              <a:t>28*28</a:t>
            </a:r>
            <a:r>
              <a:rPr lang="zh-CN" altLang="en-US" sz="2000" kern="100" dirty="0">
                <a:cs typeface="Times New Roman" panose="02020603050405020304" pitchFamily="18" charset="0"/>
              </a:rPr>
              <a:t>的二值图片）按行顺序展开的向量作为该样本的特征向量。显然，对于后者来说，它的特征向量仅仅是数据的另一种表示形式，并没有刻画样本的特征。这样的特征向量会将重要的信息（特征）和不重要的信息（噪音）一同输入分类器，从而影响分类器的准确率。即使拥有大量的训练样本，分类器的识别率也难以提升。</a:t>
            </a:r>
            <a:endParaRPr lang="en-US" altLang="zh-CN" sz="2000" kern="100" dirty="0"/>
          </a:p>
        </p:txBody>
      </p:sp>
    </p:spTree>
    <p:extLst>
      <p:ext uri="{BB962C8B-B14F-4D97-AF65-F5344CB8AC3E}">
        <p14:creationId xmlns:p14="http://schemas.microsoft.com/office/powerpoint/2010/main" val="37871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idx="1"/>
          </p:nvPr>
        </p:nvSpPr>
        <p:spPr/>
        <p:txBody>
          <a:bodyPr>
            <a:normAutofit fontScale="92500" lnSpcReduction="20000"/>
          </a:bodyPr>
          <a:lstStyle/>
          <a:p>
            <a:pPr>
              <a:buFont typeface="Arial" panose="020B0604020202020204" pitchFamily="34" charset="0"/>
              <a:buChar char="•"/>
            </a:pPr>
            <a:r>
              <a:rPr lang="zh-CN" altLang="en-US" b="1" dirty="0"/>
              <a:t>选取：</a:t>
            </a:r>
            <a:r>
              <a:rPr lang="zh-CN" altLang="en-US" dirty="0"/>
              <a:t>根据目前的状态</a:t>
            </a:r>
            <a:r>
              <a:rPr lang="en-US" altLang="zh-CN" dirty="0"/>
              <a:t>, </a:t>
            </a:r>
            <a:r>
              <a:rPr lang="zh-CN" altLang="en-US" dirty="0"/>
              <a:t>选择几种可能的对手落子模式 </a:t>
            </a:r>
            <a:endParaRPr lang="en-US" altLang="zh-CN" dirty="0"/>
          </a:p>
          <a:p>
            <a:pPr>
              <a:buFont typeface="Arial" panose="020B0604020202020204" pitchFamily="34" charset="0"/>
              <a:buChar char="•"/>
            </a:pPr>
            <a:r>
              <a:rPr lang="zh-CN" altLang="en-US" b="1" dirty="0"/>
              <a:t>展开： </a:t>
            </a:r>
            <a:r>
              <a:rPr lang="zh-CN" altLang="en-US" dirty="0"/>
              <a:t>根据对手的落子</a:t>
            </a:r>
            <a:r>
              <a:rPr lang="en-US" altLang="zh-CN" dirty="0"/>
              <a:t>, </a:t>
            </a:r>
            <a:r>
              <a:rPr lang="zh-CN" altLang="en-US" dirty="0"/>
              <a:t>展开至我方胜率最大的落子模式</a:t>
            </a:r>
            <a:r>
              <a:rPr lang="en-US" altLang="zh-CN" dirty="0"/>
              <a:t>( </a:t>
            </a:r>
            <a:r>
              <a:rPr lang="zh-CN" altLang="en-US" dirty="0"/>
              <a:t>称为一阶蒙特卡罗树</a:t>
            </a:r>
            <a:r>
              <a:rPr lang="en-US" altLang="zh-CN" dirty="0"/>
              <a:t>)</a:t>
            </a:r>
            <a:r>
              <a:rPr lang="zh-CN" altLang="en-US" dirty="0"/>
              <a:t> </a:t>
            </a:r>
            <a:endParaRPr lang="en-US" altLang="zh-CN" dirty="0"/>
          </a:p>
          <a:p>
            <a:pPr>
              <a:buFont typeface="Arial" panose="020B0604020202020204" pitchFamily="34" charset="0"/>
              <a:buChar char="•"/>
            </a:pPr>
            <a:r>
              <a:rPr lang="zh-CN" altLang="en-US" b="1" dirty="0"/>
              <a:t>评估：</a:t>
            </a:r>
            <a:r>
              <a:rPr lang="zh-CN" altLang="en-US" dirty="0"/>
              <a:t>评估最佳落子</a:t>
            </a:r>
            <a:r>
              <a:rPr lang="en-US" altLang="zh-CN" dirty="0"/>
              <a:t>(</a:t>
            </a:r>
            <a:r>
              <a:rPr lang="en-US" altLang="zh-CN" dirty="0" err="1"/>
              <a:t>AlphaGo</a:t>
            </a:r>
            <a:r>
              <a:rPr lang="en-US" altLang="zh-CN" dirty="0"/>
              <a:t> </a:t>
            </a:r>
            <a:r>
              <a:rPr lang="zh-CN" altLang="en-US" dirty="0"/>
              <a:t>该下在哪</a:t>
            </a:r>
            <a:r>
              <a:rPr lang="en-US" altLang="zh-CN" dirty="0"/>
              <a:t>), </a:t>
            </a:r>
            <a:r>
              <a:rPr lang="zh-CN" altLang="en-US" dirty="0"/>
              <a:t>一种方式是将落子后的棋局“丢”到评价网络来评估胜率</a:t>
            </a:r>
            <a:r>
              <a:rPr lang="en-US" altLang="zh-CN" dirty="0"/>
              <a:t>, </a:t>
            </a:r>
            <a:r>
              <a:rPr lang="zh-CN" altLang="en-US" dirty="0"/>
              <a:t>另一种方式则是建立更深度的蒙特卡罗搜索树</a:t>
            </a:r>
            <a:r>
              <a:rPr lang="en-US" altLang="zh-CN" dirty="0"/>
              <a:t>( </a:t>
            </a:r>
            <a:r>
              <a:rPr lang="zh-CN" altLang="en-US" dirty="0"/>
              <a:t>多预测几阶可能的结果</a:t>
            </a:r>
            <a:r>
              <a:rPr lang="en-US" altLang="zh-CN" dirty="0"/>
              <a:t>)</a:t>
            </a:r>
          </a:p>
          <a:p>
            <a:pPr>
              <a:buFont typeface="Arial" panose="020B0604020202020204" pitchFamily="34" charset="0"/>
              <a:buChar char="•"/>
            </a:pPr>
            <a:r>
              <a:rPr lang="zh-CN" altLang="en-US" b="1" dirty="0"/>
              <a:t>倒传导：</a:t>
            </a:r>
            <a:r>
              <a:rPr lang="zh-CN" altLang="en-US" dirty="0"/>
              <a:t>在决定我方的最佳落子位置后</a:t>
            </a:r>
            <a:r>
              <a:rPr lang="en-US" altLang="zh-CN" dirty="0"/>
              <a:t>, </a:t>
            </a:r>
            <a:r>
              <a:rPr lang="zh-CN" altLang="en-US" dirty="0"/>
              <a:t>快速地根据这个位置</a:t>
            </a:r>
            <a:r>
              <a:rPr lang="en-US" altLang="zh-CN" dirty="0"/>
              <a:t>, </a:t>
            </a:r>
            <a:r>
              <a:rPr lang="zh-CN" altLang="en-US" dirty="0"/>
              <a:t>向下通过策略网络评估对手可能的下一步</a:t>
            </a:r>
            <a:r>
              <a:rPr lang="en-US" altLang="zh-CN" dirty="0"/>
              <a:t>, </a:t>
            </a:r>
            <a:r>
              <a:rPr lang="zh-CN" altLang="en-US" dirty="0"/>
              <a:t>并进行对应的搜索评估。</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zh-CN" altLang="en-US" b="0" dirty="0"/>
              <a:t>蒙特卡罗搜索树步骤</a:t>
            </a:r>
          </a:p>
        </p:txBody>
      </p:sp>
    </p:spTree>
    <p:extLst>
      <p:ext uri="{BB962C8B-B14F-4D97-AF65-F5344CB8AC3E}">
        <p14:creationId xmlns:p14="http://schemas.microsoft.com/office/powerpoint/2010/main" val="11525955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1450504" cy="782960"/>
          </a:xfrm>
        </p:spPr>
        <p:txBody>
          <a:bodyPr>
            <a:normAutofit/>
          </a:bodyPr>
          <a:lstStyle/>
          <a:p>
            <a:r>
              <a:rPr lang="zh-CN" altLang="en-US" sz="3200" dirty="0"/>
              <a:t>神经元</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2504663"/>
          </a:xfrm>
        </p:spPr>
        <p:txBody>
          <a:bodyPr>
            <a:normAutofit fontScale="85000" lnSpcReduction="20000"/>
          </a:bodyPr>
          <a:lstStyle/>
          <a:p>
            <a:pPr marL="0" indent="457200">
              <a:buNone/>
            </a:pPr>
            <a:r>
              <a:rPr lang="zh-CN" altLang="en-US" sz="2000" kern="100" dirty="0">
                <a:cs typeface="Times New Roman" panose="02020603050405020304" pitchFamily="18" charset="0"/>
              </a:rPr>
              <a:t>神经元是构成人体神经系统的基本单位。下图展示了神经元的基本结构，主要由细胞体，树突，轴突，突触组成，每个组成部分都有着自己的功能。树突作为每个神经元的输入通道，来获取其他神经元传递的电位，经过神经细胞处理为一个信号量，再经过轴突和突触抑制或增强信号量，并传给下一个神经元。我们可以把神经细胞想象成一个计算单元，神经细胞对输入的信号量作处理，产生新的信号量，其信号量值超过某个阈值时，表现为‘是’，反之，表现为‘否’，若表现为‘是’，我们称此神经细胞被“激活”。</a:t>
            </a:r>
            <a:endParaRPr lang="en-US" altLang="zh-CN" sz="2000" kern="100" dirty="0">
              <a:cs typeface="Times New Roman" panose="02020603050405020304" pitchFamily="18" charset="0"/>
            </a:endParaRPr>
          </a:p>
        </p:txBody>
      </p:sp>
      <p:pic>
        <p:nvPicPr>
          <p:cNvPr id="7" name="图片 6">
            <a:extLst>
              <a:ext uri="{FF2B5EF4-FFF2-40B4-BE49-F238E27FC236}">
                <a16:creationId xmlns:a16="http://schemas.microsoft.com/office/drawing/2014/main" id="{E7ADF20A-F7A7-413C-A395-ABEEC1549EE6}"/>
              </a:ext>
            </a:extLst>
          </p:cNvPr>
          <p:cNvPicPr>
            <a:picLocks noChangeAspect="1"/>
          </p:cNvPicPr>
          <p:nvPr/>
        </p:nvPicPr>
        <p:blipFill>
          <a:blip r:embed="rId2"/>
          <a:stretch>
            <a:fillRect/>
          </a:stretch>
        </p:blipFill>
        <p:spPr>
          <a:xfrm>
            <a:off x="4070621" y="3446241"/>
            <a:ext cx="3453707" cy="2903673"/>
          </a:xfrm>
          <a:prstGeom prst="rect">
            <a:avLst/>
          </a:prstGeom>
        </p:spPr>
      </p:pic>
    </p:spTree>
    <p:extLst>
      <p:ext uri="{BB962C8B-B14F-4D97-AF65-F5344CB8AC3E}">
        <p14:creationId xmlns:p14="http://schemas.microsoft.com/office/powerpoint/2010/main" val="4015356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316628" cy="782960"/>
          </a:xfrm>
        </p:spPr>
        <p:txBody>
          <a:bodyPr>
            <a:normAutofit fontScale="90000"/>
          </a:bodyPr>
          <a:lstStyle/>
          <a:p>
            <a:r>
              <a:rPr lang="zh-CN" altLang="zh-CN" dirty="0"/>
              <a:t>感知器模型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2867136"/>
          </a:xfrm>
        </p:spPr>
        <p:txBody>
          <a:bodyPr>
            <a:normAutofit fontScale="92500" lnSpcReduction="20000"/>
          </a:bodyPr>
          <a:lstStyle/>
          <a:p>
            <a:pPr marL="0" indent="457200">
              <a:buNone/>
            </a:pPr>
            <a:r>
              <a:rPr lang="zh-CN" altLang="en-US" sz="2000" kern="100" dirty="0">
                <a:cs typeface="Times New Roman" panose="02020603050405020304" pitchFamily="18" charset="0"/>
              </a:rPr>
              <a:t>受生物神经元启发，提出了影响深远的“感知器（</a:t>
            </a:r>
            <a:r>
              <a:rPr lang="en-US" altLang="zh-CN" sz="2000" kern="100" dirty="0">
                <a:cs typeface="Times New Roman" panose="02020603050405020304" pitchFamily="18" charset="0"/>
              </a:rPr>
              <a:t>perceptron</a:t>
            </a:r>
            <a:r>
              <a:rPr lang="zh-CN" altLang="en-US" sz="2000" kern="100" dirty="0">
                <a:cs typeface="Times New Roman" panose="02020603050405020304" pitchFamily="18" charset="0"/>
              </a:rPr>
              <a:t>）”模型。与生物神经元类似，它也包括信号输入，信号处理和信号输出三个部分。感知器的输入为实数向量</a:t>
            </a:r>
            <a:r>
              <a:rPr lang="en-US" altLang="zh-CN" sz="2000" b="1" i="1" kern="100" dirty="0">
                <a:cs typeface="Times New Roman" panose="02020603050405020304" pitchFamily="18" charset="0"/>
              </a:rPr>
              <a:t>x</a:t>
            </a:r>
            <a:r>
              <a:rPr lang="zh-CN" altLang="en-US" sz="2000" kern="100" dirty="0">
                <a:cs typeface="Times New Roman" panose="02020603050405020304" pitchFamily="18" charset="0"/>
              </a:rPr>
              <a:t>，信号处理单元将输入</a:t>
            </a:r>
            <a:r>
              <a:rPr lang="en-US" altLang="zh-CN" sz="2000" b="1" i="1" kern="100" dirty="0">
                <a:cs typeface="Times New Roman" panose="02020603050405020304" pitchFamily="18" charset="0"/>
              </a:rPr>
              <a:t>x</a:t>
            </a:r>
            <a:r>
              <a:rPr lang="zh-CN" altLang="en-US" sz="2000" kern="100" dirty="0">
                <a:cs typeface="Times New Roman" panose="02020603050405020304" pitchFamily="18" charset="0"/>
              </a:rPr>
              <a:t>和权值向量</a:t>
            </a:r>
            <a:r>
              <a:rPr lang="en-US" altLang="zh-CN" sz="2000" b="1" i="1" kern="100" dirty="0">
                <a:cs typeface="Times New Roman" panose="02020603050405020304" pitchFamily="18" charset="0"/>
              </a:rPr>
              <a:t>w</a:t>
            </a:r>
            <a:r>
              <a:rPr lang="zh-CN" altLang="en-US" sz="2000" kern="100" dirty="0">
                <a:cs typeface="Times New Roman" panose="02020603050405020304" pitchFamily="18" charset="0"/>
              </a:rPr>
              <a:t>做线性加权，得到结果</a:t>
            </a:r>
            <a:r>
              <a:rPr lang="en-US" altLang="zh-CN" sz="2000" b="1" i="1" kern="100" dirty="0" err="1">
                <a:cs typeface="Times New Roman" panose="02020603050405020304" pitchFamily="18" charset="0"/>
              </a:rPr>
              <a:t>wx</a:t>
            </a:r>
            <a:r>
              <a:rPr lang="zh-CN" altLang="en-US" sz="2000" kern="100" dirty="0">
                <a:cs typeface="Times New Roman" panose="02020603050405020304" pitchFamily="18" charset="0"/>
              </a:rPr>
              <a:t>。之后，该结果会被送入一个函数</a:t>
            </a:r>
            <a:r>
              <a:rPr lang="en-US" altLang="zh-CN" sz="2000" b="1" i="1" kern="100" dirty="0">
                <a:cs typeface="Times New Roman" panose="02020603050405020304" pitchFamily="18" charset="0"/>
              </a:rPr>
              <a:t>f</a:t>
            </a:r>
            <a:r>
              <a:rPr lang="zh-CN" altLang="en-US" sz="2000" kern="100" dirty="0">
                <a:cs typeface="Times New Roman" panose="02020603050405020304" pitchFamily="18" charset="0"/>
              </a:rPr>
              <a:t>中，它对结果进行处理，并将处理后的结果作为感知器的输出。这个函数</a:t>
            </a:r>
            <a:r>
              <a:rPr lang="en-US" altLang="zh-CN" sz="2000" b="1" i="1" kern="100" dirty="0">
                <a:cs typeface="Times New Roman" panose="02020603050405020304" pitchFamily="18" charset="0"/>
              </a:rPr>
              <a:t>f</a:t>
            </a:r>
            <a:r>
              <a:rPr lang="zh-CN" altLang="en-US" sz="2000" kern="100" dirty="0">
                <a:cs typeface="Times New Roman" panose="02020603050405020304" pitchFamily="18" charset="0"/>
              </a:rPr>
              <a:t>一般称为“激活函数（</a:t>
            </a:r>
            <a:r>
              <a:rPr lang="en-US" altLang="zh-CN" sz="2000" kern="100" dirty="0">
                <a:cs typeface="Times New Roman" panose="02020603050405020304" pitchFamily="18" charset="0"/>
              </a:rPr>
              <a:t>activation function</a:t>
            </a:r>
            <a:r>
              <a:rPr lang="zh-CN" altLang="en-US" sz="2000" kern="100" dirty="0">
                <a:cs typeface="Times New Roman" panose="02020603050405020304" pitchFamily="18" charset="0"/>
              </a:rPr>
              <a:t>）”，它的主要作用是在模型中加入非线性因素，增强模型的表达能力。</a:t>
            </a:r>
            <a:endParaRPr lang="en-US" altLang="zh-CN" sz="2000" kern="100" dirty="0">
              <a:cs typeface="Times New Roman" panose="02020603050405020304" pitchFamily="18" charset="0"/>
            </a:endParaRPr>
          </a:p>
        </p:txBody>
      </p:sp>
      <p:pic>
        <p:nvPicPr>
          <p:cNvPr id="6" name="图片 5">
            <a:extLst>
              <a:ext uri="{FF2B5EF4-FFF2-40B4-BE49-F238E27FC236}">
                <a16:creationId xmlns:a16="http://schemas.microsoft.com/office/drawing/2014/main" id="{1E4BFA18-0968-448E-B900-715420BE634B}"/>
              </a:ext>
            </a:extLst>
          </p:cNvPr>
          <p:cNvPicPr>
            <a:picLocks noChangeAspect="1"/>
          </p:cNvPicPr>
          <p:nvPr/>
        </p:nvPicPr>
        <p:blipFill>
          <a:blip r:embed="rId2"/>
          <a:stretch>
            <a:fillRect/>
          </a:stretch>
        </p:blipFill>
        <p:spPr>
          <a:xfrm>
            <a:off x="3275856" y="3789040"/>
            <a:ext cx="4194179" cy="2363328"/>
          </a:xfrm>
          <a:prstGeom prst="rect">
            <a:avLst/>
          </a:prstGeom>
        </p:spPr>
      </p:pic>
    </p:spTree>
    <p:extLst>
      <p:ext uri="{BB962C8B-B14F-4D97-AF65-F5344CB8AC3E}">
        <p14:creationId xmlns:p14="http://schemas.microsoft.com/office/powerpoint/2010/main" val="3528269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316628" cy="782960"/>
          </a:xfrm>
        </p:spPr>
        <p:txBody>
          <a:bodyPr>
            <a:normAutofit fontScale="90000"/>
          </a:bodyPr>
          <a:lstStyle/>
          <a:p>
            <a:r>
              <a:rPr lang="zh-CN" altLang="zh-CN" dirty="0"/>
              <a:t>感知器模型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72</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595328"/>
          </a:xfrm>
        </p:spPr>
        <p:txBody>
          <a:bodyPr>
            <a:normAutofit fontScale="92500"/>
          </a:bodyPr>
          <a:lstStyle/>
          <a:p>
            <a:pPr marL="0" indent="457200">
              <a:buNone/>
            </a:pPr>
            <a:r>
              <a:rPr lang="zh-CN" altLang="en-US" sz="2000" kern="100" dirty="0">
                <a:cs typeface="Times New Roman" panose="02020603050405020304" pitchFamily="18" charset="0"/>
              </a:rPr>
              <a:t>激活函数有很多种，包括跃迁函数，</a:t>
            </a:r>
            <a:r>
              <a:rPr lang="en-US" altLang="zh-CN" sz="2000" kern="100" dirty="0">
                <a:cs typeface="Times New Roman" panose="02020603050405020304" pitchFamily="18" charset="0"/>
              </a:rPr>
              <a:t>sigmoid</a:t>
            </a:r>
            <a:r>
              <a:rPr lang="zh-CN" altLang="en-US" sz="2000" kern="100" dirty="0">
                <a:cs typeface="Times New Roman" panose="02020603050405020304" pitchFamily="18" charset="0"/>
              </a:rPr>
              <a:t>函数，</a:t>
            </a:r>
            <a:r>
              <a:rPr lang="en-US" altLang="zh-CN" sz="2000" kern="100" dirty="0">
                <a:cs typeface="Times New Roman" panose="02020603050405020304" pitchFamily="18" charset="0"/>
              </a:rPr>
              <a:t>tanh</a:t>
            </a:r>
            <a:r>
              <a:rPr lang="zh-CN" altLang="en-US" sz="2000" kern="100" dirty="0">
                <a:cs typeface="Times New Roman" panose="02020603050405020304" pitchFamily="18" charset="0"/>
              </a:rPr>
              <a:t>函数等等。跃迁函数可以将感知器的输出映射到</a:t>
            </a:r>
            <a:r>
              <a:rPr lang="en-US" altLang="zh-CN" sz="2000" kern="100" dirty="0">
                <a:cs typeface="Times New Roman" panose="02020603050405020304" pitchFamily="18" charset="0"/>
              </a:rPr>
              <a:t>0/1</a:t>
            </a:r>
            <a:r>
              <a:rPr lang="zh-CN" altLang="en-US" sz="2000" kern="100" dirty="0">
                <a:cs typeface="Times New Roman" panose="02020603050405020304" pitchFamily="18" charset="0"/>
              </a:rPr>
              <a:t>这两个数字上。也就是说，如果</a:t>
            </a:r>
            <a:r>
              <a:rPr lang="en-US" altLang="zh-CN" sz="2000" b="1" i="1" kern="100" dirty="0" err="1">
                <a:cs typeface="Times New Roman" panose="02020603050405020304" pitchFamily="18" charset="0"/>
              </a:rPr>
              <a:t>wx</a:t>
            </a:r>
            <a:r>
              <a:rPr lang="zh-CN" altLang="en-US" sz="2000" kern="100" dirty="0">
                <a:cs typeface="Times New Roman" panose="02020603050405020304" pitchFamily="18" charset="0"/>
              </a:rPr>
              <a:t>大于某个阈值，则感知器的输出为</a:t>
            </a:r>
            <a:r>
              <a:rPr lang="en-US" altLang="zh-CN" sz="2000" kern="100" dirty="0">
                <a:cs typeface="Times New Roman" panose="02020603050405020304" pitchFamily="18" charset="0"/>
              </a:rPr>
              <a:t>1</a:t>
            </a:r>
            <a:r>
              <a:rPr lang="zh-CN" altLang="en-US" sz="2000" kern="100" dirty="0">
                <a:cs typeface="Times New Roman" panose="02020603050405020304" pitchFamily="18" charset="0"/>
              </a:rPr>
              <a:t>，否则感知器的输出为</a:t>
            </a:r>
            <a:r>
              <a:rPr lang="en-US" altLang="zh-CN" sz="2000" kern="100" dirty="0">
                <a:cs typeface="Times New Roman" panose="02020603050405020304" pitchFamily="18" charset="0"/>
              </a:rPr>
              <a:t>0</a:t>
            </a:r>
            <a:r>
              <a:rPr lang="zh-CN" altLang="en-US" sz="2000" kern="100" dirty="0">
                <a:cs typeface="Times New Roman" panose="02020603050405020304" pitchFamily="18" charset="0"/>
              </a:rPr>
              <a:t>。至于</a:t>
            </a:r>
            <a:r>
              <a:rPr lang="en-US" altLang="zh-CN" sz="2000" kern="100" dirty="0">
                <a:cs typeface="Times New Roman" panose="02020603050405020304" pitchFamily="18" charset="0"/>
              </a:rPr>
              <a:t>sigmoid</a:t>
            </a:r>
            <a:r>
              <a:rPr lang="zh-CN" altLang="en-US" sz="2000" kern="100" dirty="0">
                <a:cs typeface="Times New Roman" panose="02020603050405020304" pitchFamily="18" charset="0"/>
              </a:rPr>
              <a:t>函数，和我们在</a:t>
            </a:r>
            <a:r>
              <a:rPr lang="en-US" altLang="zh-CN" sz="2000" kern="100" dirty="0">
                <a:cs typeface="Times New Roman" panose="02020603050405020304" pitchFamily="18" charset="0"/>
              </a:rPr>
              <a:t>10.3</a:t>
            </a:r>
            <a:r>
              <a:rPr lang="zh-CN" altLang="en-US" sz="2000" kern="100" dirty="0">
                <a:cs typeface="Times New Roman" panose="02020603050405020304" pitchFamily="18" charset="0"/>
              </a:rPr>
              <a:t>节讨论的那样，它可以将感知器的输出映射到区间</a:t>
            </a:r>
            <a:r>
              <a:rPr lang="en-US" altLang="zh-CN" sz="2000" kern="100" dirty="0">
                <a:cs typeface="Times New Roman" panose="02020603050405020304" pitchFamily="18" charset="0"/>
              </a:rPr>
              <a:t>[0,1]</a:t>
            </a:r>
            <a:r>
              <a:rPr lang="zh-CN" altLang="en-US" sz="2000" kern="100" dirty="0">
                <a:cs typeface="Times New Roman" panose="02020603050405020304" pitchFamily="18" charset="0"/>
              </a:rPr>
              <a:t>。</a:t>
            </a:r>
            <a:r>
              <a:rPr lang="en-US" altLang="zh-CN" sz="2000" kern="100" dirty="0">
                <a:cs typeface="Times New Roman" panose="02020603050405020304" pitchFamily="18" charset="0"/>
              </a:rPr>
              <a:t>tanh</a:t>
            </a:r>
            <a:r>
              <a:rPr lang="zh-CN" altLang="en-US" sz="2000" kern="100" dirty="0">
                <a:cs typeface="Times New Roman" panose="02020603050405020304" pitchFamily="18" charset="0"/>
              </a:rPr>
              <a:t>函数和</a:t>
            </a:r>
            <a:r>
              <a:rPr lang="en-US" altLang="zh-CN" sz="2000" kern="100" dirty="0">
                <a:cs typeface="Times New Roman" panose="02020603050405020304" pitchFamily="18" charset="0"/>
              </a:rPr>
              <a:t>sigmoid</a:t>
            </a:r>
            <a:r>
              <a:rPr lang="zh-CN" altLang="en-US" sz="2000" kern="100" dirty="0">
                <a:cs typeface="Times New Roman" panose="02020603050405020304" pitchFamily="18" charset="0"/>
              </a:rPr>
              <a:t>函数类似，它将感知器的输出映射到区间</a:t>
            </a:r>
            <a:r>
              <a:rPr lang="en-US" altLang="zh-CN" sz="2000" kern="100" dirty="0">
                <a:cs typeface="Times New Roman" panose="02020603050405020304" pitchFamily="18" charset="0"/>
              </a:rPr>
              <a:t>[-1,1]</a:t>
            </a:r>
            <a:r>
              <a:rPr lang="zh-CN" altLang="en-US" sz="2000" kern="100" dirty="0">
                <a:cs typeface="Times New Roman" panose="02020603050405020304" pitchFamily="18" charset="0"/>
              </a:rPr>
              <a:t>。</a:t>
            </a: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我们可以将感知器模型的输出</a:t>
            </a:r>
            <a:r>
              <a:rPr lang="en-US" altLang="zh-CN" sz="2000" b="1" i="1" kern="100" dirty="0">
                <a:cs typeface="Times New Roman" panose="02020603050405020304" pitchFamily="18" charset="0"/>
              </a:rPr>
              <a:t>r</a:t>
            </a:r>
            <a:r>
              <a:rPr lang="zh-CN" altLang="en-US" sz="2000" kern="100" dirty="0">
                <a:cs typeface="Times New Roman" panose="02020603050405020304" pitchFamily="18" charset="0"/>
              </a:rPr>
              <a:t>用方程</a:t>
            </a:r>
            <a:r>
              <a:rPr lang="en-US" altLang="zh-CN" sz="2000" b="1" i="1" kern="100" dirty="0">
                <a:cs typeface="Times New Roman" panose="02020603050405020304" pitchFamily="18" charset="0"/>
              </a:rPr>
              <a:t>r=f(</a:t>
            </a:r>
            <a:r>
              <a:rPr lang="en-US" altLang="zh-CN" sz="2000" b="1" i="1" kern="100" dirty="0" err="1">
                <a:cs typeface="Times New Roman" panose="02020603050405020304" pitchFamily="18" charset="0"/>
              </a:rPr>
              <a:t>wx</a:t>
            </a:r>
            <a:r>
              <a:rPr lang="en-US" altLang="zh-CN" sz="2000" b="1" i="1" kern="100" dirty="0">
                <a:cs typeface="Times New Roman" panose="02020603050405020304" pitchFamily="18" charset="0"/>
              </a:rPr>
              <a:t>)</a:t>
            </a:r>
            <a:r>
              <a:rPr lang="zh-CN" altLang="en-US" sz="2000" kern="100" dirty="0">
                <a:cs typeface="Times New Roman" panose="02020603050405020304" pitchFamily="18" charset="0"/>
              </a:rPr>
              <a:t>表示，其中</a:t>
            </a:r>
            <a:r>
              <a:rPr lang="en-US" altLang="zh-CN" sz="2000" b="1" i="1" kern="100" dirty="0">
                <a:cs typeface="Times New Roman" panose="02020603050405020304" pitchFamily="18" charset="0"/>
              </a:rPr>
              <a:t>x</a:t>
            </a:r>
            <a:r>
              <a:rPr lang="zh-CN" altLang="en-US" sz="2000" kern="100" dirty="0">
                <a:cs typeface="Times New Roman" panose="02020603050405020304" pitchFamily="18" charset="0"/>
              </a:rPr>
              <a:t>表示输入，</a:t>
            </a:r>
            <a:r>
              <a:rPr lang="en-US" altLang="zh-CN" sz="2000" b="1" i="1" kern="100" dirty="0">
                <a:cs typeface="Times New Roman" panose="02020603050405020304" pitchFamily="18" charset="0"/>
              </a:rPr>
              <a:t>w</a:t>
            </a:r>
            <a:r>
              <a:rPr lang="zh-CN" altLang="en-US" sz="2000" kern="100" dirty="0">
                <a:cs typeface="Times New Roman" panose="02020603050405020304" pitchFamily="18" charset="0"/>
              </a:rPr>
              <a:t>表示权重参数，</a:t>
            </a:r>
            <a:r>
              <a:rPr lang="en-US" altLang="zh-CN" sz="2000" b="1" i="1" kern="100" dirty="0">
                <a:cs typeface="Times New Roman" panose="02020603050405020304" pitchFamily="18" charset="0"/>
              </a:rPr>
              <a:t>f</a:t>
            </a:r>
            <a:r>
              <a:rPr lang="zh-CN" altLang="en-US" sz="2000" kern="100" dirty="0">
                <a:cs typeface="Times New Roman" panose="02020603050405020304" pitchFamily="18" charset="0"/>
              </a:rPr>
              <a:t>表示激活函数。虽然感知器结构简单，但它也可以用来解决一些简单分类问题。在确定了激活函数后，对于任意的输入样本</a:t>
            </a:r>
            <a:r>
              <a:rPr lang="en-US" altLang="zh-CN" sz="2000" kern="100" dirty="0">
                <a:cs typeface="Times New Roman" panose="02020603050405020304" pitchFamily="18" charset="0"/>
              </a:rPr>
              <a:t>x</a:t>
            </a:r>
            <a:r>
              <a:rPr lang="zh-CN" altLang="en-US" sz="2000" kern="100" dirty="0">
                <a:cs typeface="Times New Roman" panose="02020603050405020304" pitchFamily="18" charset="0"/>
              </a:rPr>
              <a:t>，感知器都有对应的输出</a:t>
            </a:r>
            <a:r>
              <a:rPr lang="en-US" altLang="zh-CN" sz="2000" b="1" i="1" kern="100" dirty="0">
                <a:cs typeface="Times New Roman" panose="02020603050405020304" pitchFamily="18" charset="0"/>
              </a:rPr>
              <a:t>r</a:t>
            </a:r>
            <a:r>
              <a:rPr lang="zh-CN" altLang="en-US" sz="2000" kern="100" dirty="0">
                <a:cs typeface="Times New Roman" panose="02020603050405020304" pitchFamily="18" charset="0"/>
              </a:rPr>
              <a:t>。我们可以利用训练集对感知器进行训练，确定最佳的参数</a:t>
            </a:r>
            <a:r>
              <a:rPr lang="en-US" altLang="zh-CN" sz="2000" b="1" i="1" kern="100" dirty="0">
                <a:cs typeface="Times New Roman" panose="02020603050405020304" pitchFamily="18" charset="0"/>
              </a:rPr>
              <a:t>w</a:t>
            </a:r>
            <a:r>
              <a:rPr lang="zh-CN" altLang="en-US" sz="2000" kern="100" dirty="0">
                <a:cs typeface="Times New Roman" panose="02020603050405020304" pitchFamily="18" charset="0"/>
              </a:rPr>
              <a:t>，使得感知器的输出</a:t>
            </a:r>
            <a:r>
              <a:rPr lang="en-US" altLang="zh-CN" sz="2000" b="1" i="1" kern="100" dirty="0">
                <a:cs typeface="Times New Roman" panose="02020603050405020304" pitchFamily="18" charset="0"/>
              </a:rPr>
              <a:t>r</a:t>
            </a:r>
            <a:r>
              <a:rPr lang="zh-CN" altLang="en-US" sz="2000" kern="100" dirty="0">
                <a:cs typeface="Times New Roman" panose="02020603050405020304" pitchFamily="18" charset="0"/>
              </a:rPr>
              <a:t>和我们期望的输出</a:t>
            </a:r>
            <a:r>
              <a:rPr lang="en-US" altLang="zh-CN" sz="2000" b="1" i="1" kern="100" dirty="0">
                <a:cs typeface="Times New Roman" panose="02020603050405020304" pitchFamily="18" charset="0"/>
              </a:rPr>
              <a:t>t</a:t>
            </a:r>
            <a:r>
              <a:rPr lang="zh-CN" altLang="en-US" sz="2000" kern="100" dirty="0">
                <a:cs typeface="Times New Roman" panose="02020603050405020304" pitchFamily="18" charset="0"/>
              </a:rPr>
              <a:t>尽可能相同。</a:t>
            </a:r>
            <a:endParaRPr lang="en-US" altLang="zh-CN" sz="2000" kern="100" dirty="0">
              <a:cs typeface="Times New Roman" panose="02020603050405020304" pitchFamily="18" charset="0"/>
            </a:endParaRPr>
          </a:p>
        </p:txBody>
      </p:sp>
    </p:spTree>
    <p:extLst>
      <p:ext uri="{BB962C8B-B14F-4D97-AF65-F5344CB8AC3E}">
        <p14:creationId xmlns:p14="http://schemas.microsoft.com/office/powerpoint/2010/main" val="1270800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316628" cy="782960"/>
          </a:xfrm>
        </p:spPr>
        <p:txBody>
          <a:bodyPr>
            <a:normAutofit fontScale="90000"/>
          </a:bodyPr>
          <a:lstStyle/>
          <a:p>
            <a:r>
              <a:rPr lang="zh-CN" altLang="zh-CN" dirty="0"/>
              <a:t>感知器模型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73</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451312"/>
              </a:xfrm>
            </p:spPr>
            <p:txBody>
              <a:bodyPr>
                <a:normAutofit fontScale="92500"/>
              </a:bodyPr>
              <a:lstStyle/>
              <a:p>
                <a:pPr marL="0" indent="457200">
                  <a:buNone/>
                </a:pPr>
                <a:r>
                  <a:rPr lang="zh-CN" altLang="en-US" sz="2000" kern="100" dirty="0">
                    <a:cs typeface="Times New Roman" panose="02020603050405020304" pitchFamily="18" charset="0"/>
                  </a:rPr>
                  <a:t>定义误差函数为训练集中感知器输出和期望输出的差值平方和，即</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𝐸</m:t>
                      </m:r>
                      <m:d>
                        <m:dPr>
                          <m:ctrlPr>
                            <a:rPr lang="zh-CN" altLang="zh-CN" i="1">
                              <a:latin typeface="Cambria Math" panose="02040503050406030204" pitchFamily="18" charset="0"/>
                            </a:rPr>
                          </m:ctrlPr>
                        </m:dPr>
                        <m:e>
                          <m:r>
                            <a:rPr lang="en-US" altLang="zh-CN" i="1">
                              <a:latin typeface="Cambria Math" panose="02040503050406030204" pitchFamily="18" charset="0"/>
                            </a:rPr>
                            <m:t>𝑤</m:t>
                          </m:r>
                        </m:e>
                      </m:d>
                      <m:r>
                        <a:rPr lang="en-US" altLang="zh-CN" i="1">
                          <a:latin typeface="Cambria Math" panose="02040503050406030204" pitchFamily="18" charset="0"/>
                        </a:rPr>
                        <m:t>=</m:t>
                      </m:r>
                      <m:nary>
                        <m:naryPr>
                          <m:chr m:val="∑"/>
                          <m:supHide m:val="on"/>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zh-CN" altLang="zh-CN" i="1">
                              <a:latin typeface="Cambria Math" panose="02040503050406030204" pitchFamily="18" charset="0"/>
                            </a:rPr>
                            <m:t>∈</m:t>
                          </m:r>
                          <m:r>
                            <a:rPr lang="en-US" altLang="zh-CN" i="1">
                              <a:latin typeface="Cambria Math" panose="02040503050406030204" pitchFamily="18" charset="0"/>
                            </a:rPr>
                            <m:t>𝑇</m:t>
                          </m:r>
                        </m:sub>
                        <m:sup/>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𝑥</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𝑟</m:t>
                                      </m:r>
                                    </m:e>
                                    <m:sub>
                                      <m:r>
                                        <a:rPr lang="en-US" altLang="zh-CN" i="1">
                                          <a:latin typeface="Cambria Math" panose="02040503050406030204" pitchFamily="18" charset="0"/>
                                        </a:rPr>
                                        <m:t>𝑥</m:t>
                                      </m:r>
                                    </m:sub>
                                  </m:sSub>
                                </m:e>
                              </m:d>
                            </m:e>
                            <m:sup>
                              <m:r>
                                <a:rPr lang="en-US" altLang="zh-CN" i="1">
                                  <a:latin typeface="Cambria Math" panose="02040503050406030204" pitchFamily="18" charset="0"/>
                                </a:rPr>
                                <m:t>2</m:t>
                              </m:r>
                            </m:sup>
                          </m:sSup>
                        </m:e>
                      </m:nary>
                      <m:r>
                        <a:rPr lang="en-US" altLang="zh-CN" i="1">
                          <a:latin typeface="Cambria Math" panose="02040503050406030204" pitchFamily="18" charset="0"/>
                        </a:rPr>
                        <m:t>=</m:t>
                      </m:r>
                      <m:nary>
                        <m:naryPr>
                          <m:chr m:val="∑"/>
                          <m:supHide m:val="on"/>
                          <m:ctrlPr>
                            <a:rPr lang="zh-CN" altLang="zh-CN" i="1">
                              <a:latin typeface="Cambria Math" panose="02040503050406030204" pitchFamily="18" charset="0"/>
                            </a:rPr>
                          </m:ctrlPr>
                        </m:naryPr>
                        <m:sub>
                          <m:r>
                            <a:rPr lang="en-US" altLang="zh-CN" i="1">
                              <a:latin typeface="Cambria Math" panose="02040503050406030204" pitchFamily="18" charset="0"/>
                            </a:rPr>
                            <m:t>𝑥</m:t>
                          </m:r>
                          <m:r>
                            <a:rPr lang="zh-CN" altLang="zh-CN" i="1">
                              <a:latin typeface="Cambria Math" panose="02040503050406030204" pitchFamily="18" charset="0"/>
                            </a:rPr>
                            <m:t>∈</m:t>
                          </m:r>
                          <m:r>
                            <a:rPr lang="en-US" altLang="zh-CN" i="1">
                              <a:latin typeface="Cambria Math" panose="02040503050406030204" pitchFamily="18" charset="0"/>
                            </a:rPr>
                            <m:t>𝑇</m:t>
                          </m:r>
                        </m:sub>
                        <m:sup/>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𝑥</m:t>
                                      </m:r>
                                    </m:sub>
                                  </m:sSub>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𝑤𝑥</m:t>
                                      </m:r>
                                    </m:e>
                                  </m:d>
                                </m:e>
                              </m:d>
                            </m:e>
                            <m:sup>
                              <m:r>
                                <a:rPr lang="en-US" altLang="zh-CN" i="1">
                                  <a:latin typeface="Cambria Math" panose="02040503050406030204" pitchFamily="18" charset="0"/>
                                </a:rPr>
                                <m:t>2</m:t>
                              </m:r>
                            </m:sup>
                          </m:sSup>
                        </m:e>
                      </m:nary>
                      <m:r>
                        <a:rPr lang="en-US" altLang="zh-CN" i="1">
                          <a:latin typeface="Cambria Math" panose="02040503050406030204" pitchFamily="18" charset="0"/>
                        </a:rPr>
                        <m:t>=</m:t>
                      </m:r>
                      <m:nary>
                        <m:naryPr>
                          <m:chr m:val="∑"/>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𝑖</m:t>
                                      </m:r>
                                    </m:sup>
                                  </m:sSup>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𝑤</m:t>
                                      </m:r>
                                      <m:sSup>
                                        <m:sSupPr>
                                          <m:ctrlPr>
                                            <a:rPr lang="zh-CN"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𝑖</m:t>
                                          </m:r>
                                        </m:sup>
                                      </m:sSup>
                                    </m:e>
                                  </m:d>
                                </m:e>
                              </m:d>
                            </m:e>
                            <m:sup>
                              <m:r>
                                <a:rPr lang="en-US" altLang="zh-CN" i="1">
                                  <a:latin typeface="Cambria Math" panose="02040503050406030204" pitchFamily="18" charset="0"/>
                                </a:rPr>
                                <m:t>2</m:t>
                              </m:r>
                            </m:sup>
                          </m:sSup>
                        </m:e>
                      </m:nary>
                    </m:oMath>
                  </m:oMathPara>
                </a14:m>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其中，</a:t>
                </a:r>
                <a:r>
                  <a:rPr lang="en-US" altLang="zh-CN" sz="2000" b="1" i="1" kern="100" dirty="0">
                    <a:cs typeface="Times New Roman" panose="02020603050405020304" pitchFamily="18" charset="0"/>
                  </a:rPr>
                  <a:t>T</a:t>
                </a:r>
                <a:r>
                  <a:rPr lang="zh-CN" altLang="en-US" sz="2000" kern="100" dirty="0">
                    <a:cs typeface="Times New Roman" panose="02020603050405020304" pitchFamily="18" charset="0"/>
                  </a:rPr>
                  <a:t>表示全体的训练样本集合，</a:t>
                </a:r>
                <a:r>
                  <a:rPr lang="zh-CN" altLang="zh-CN" sz="2000" dirty="0">
                    <a:ea typeface="Cambria Math" panose="02040503050406030204" pitchFamily="18" charset="0"/>
                  </a:rPr>
                  <a:t>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𝑡</m:t>
                        </m:r>
                      </m:e>
                      <m:sub>
                        <m:r>
                          <a:rPr lang="en-US" altLang="zh-CN" sz="2000" b="1" i="1" kern="100">
                            <a:latin typeface="Cambria Math" panose="02040503050406030204" pitchFamily="18" charset="0"/>
                            <a:cs typeface="Times New Roman" panose="02020603050405020304" pitchFamily="18" charset="0"/>
                          </a:rPr>
                          <m:t>𝒙</m:t>
                        </m:r>
                      </m:sub>
                    </m:sSub>
                  </m:oMath>
                </a14:m>
                <a:r>
                  <a:rPr lang="zh-CN" altLang="en-US" sz="2000" kern="100" dirty="0">
                    <a:cs typeface="Times New Roman" panose="02020603050405020304" pitchFamily="18" charset="0"/>
                  </a:rPr>
                  <a:t>表示样本</a:t>
                </a:r>
                <a:r>
                  <a:rPr lang="en-US" altLang="zh-CN" sz="2000" b="1" i="1" kern="100" dirty="0">
                    <a:cs typeface="Times New Roman" panose="02020603050405020304" pitchFamily="18" charset="0"/>
                  </a:rPr>
                  <a:t>x</a:t>
                </a:r>
                <a:r>
                  <a:rPr lang="zh-CN" altLang="en-US" sz="2000" kern="100" dirty="0">
                    <a:cs typeface="Times New Roman" panose="02020603050405020304" pitchFamily="18" charset="0"/>
                  </a:rPr>
                  <a:t>的标签（期望输出），</a:t>
                </a:r>
                <a:r>
                  <a:rPr lang="zh-CN" altLang="zh-CN" sz="2000" dirty="0">
                    <a:ea typeface="Cambria Math" panose="02040503050406030204" pitchFamily="18" charset="0"/>
                  </a:rPr>
                  <a:t>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𝑟</m:t>
                        </m:r>
                      </m:e>
                      <m:sub>
                        <m:r>
                          <a:rPr lang="en-US" altLang="zh-CN" sz="2000" b="1" i="1" kern="100">
                            <a:latin typeface="Cambria Math" panose="02040503050406030204" pitchFamily="18" charset="0"/>
                            <a:cs typeface="Times New Roman" panose="02020603050405020304" pitchFamily="18" charset="0"/>
                          </a:rPr>
                          <m:t>𝒙</m:t>
                        </m:r>
                      </m:sub>
                    </m:sSub>
                  </m:oMath>
                </a14:m>
                <a:r>
                  <a:rPr lang="zh-CN" altLang="en-US" sz="2000" kern="100" dirty="0">
                    <a:cs typeface="Times New Roman" panose="02020603050405020304" pitchFamily="18" charset="0"/>
                  </a:rPr>
                  <a:t>代表感知器在输入为样本</a:t>
                </a:r>
                <a:r>
                  <a:rPr lang="en-US" altLang="zh-CN" sz="2000" b="1" i="1" kern="100" dirty="0">
                    <a:cs typeface="Times New Roman" panose="02020603050405020304" pitchFamily="18" charset="0"/>
                  </a:rPr>
                  <a:t>x</a:t>
                </a:r>
                <a:r>
                  <a:rPr lang="zh-CN" altLang="en-US" sz="2000" kern="100" dirty="0">
                    <a:cs typeface="Times New Roman" panose="02020603050405020304" pitchFamily="18" charset="0"/>
                  </a:rPr>
                  <a:t>时的输出。训练感知器的目标就是找到能使</a:t>
                </a:r>
                <a:r>
                  <a:rPr lang="en-US" altLang="zh-CN" sz="2000" i="1" kern="100" dirty="0">
                    <a:cs typeface="Times New Roman" panose="02020603050405020304" pitchFamily="18" charset="0"/>
                  </a:rPr>
                  <a:t>E(</a:t>
                </a:r>
                <a:r>
                  <a:rPr lang="en-US" altLang="zh-CN" sz="2000" b="1" kern="100" dirty="0">
                    <a:cs typeface="Times New Roman" panose="02020603050405020304" pitchFamily="18" charset="0"/>
                  </a:rPr>
                  <a:t>w</a:t>
                </a:r>
                <a:r>
                  <a:rPr lang="en-US" altLang="zh-CN" sz="2000" i="1" kern="100" dirty="0">
                    <a:cs typeface="Times New Roman" panose="02020603050405020304" pitchFamily="18" charset="0"/>
                  </a:rPr>
                  <a:t>)</a:t>
                </a:r>
                <a:r>
                  <a:rPr lang="zh-CN" altLang="en-US" sz="2000" kern="100" dirty="0">
                    <a:cs typeface="Times New Roman" panose="02020603050405020304" pitchFamily="18" charset="0"/>
                  </a:rPr>
                  <a:t>函数值最小的参数</a:t>
                </a:r>
                <a:r>
                  <a:rPr lang="en-US" altLang="zh-CN" sz="2000" b="1" i="1" kern="100" dirty="0">
                    <a:cs typeface="Times New Roman" panose="02020603050405020304" pitchFamily="18" charset="0"/>
                  </a:rPr>
                  <a:t>w</a:t>
                </a:r>
                <a:r>
                  <a:rPr lang="zh-CN" altLang="en-US" sz="2000" kern="100" dirty="0">
                    <a:cs typeface="Times New Roman" panose="02020603050405020304" pitchFamily="18" charset="0"/>
                  </a:rPr>
                  <a:t>。我们同样使用梯度下降法求取最优的参数</a:t>
                </a:r>
                <a:r>
                  <a:rPr lang="en-US" altLang="zh-CN" sz="2000" b="1" i="1" kern="100" dirty="0">
                    <a:cs typeface="Times New Roman" panose="02020603050405020304" pitchFamily="18" charset="0"/>
                  </a:rPr>
                  <a:t>w</a:t>
                </a:r>
                <a:r>
                  <a:rPr lang="zh-CN" altLang="en-US" sz="2000" b="1" kern="100" dirty="0">
                    <a:cs typeface="Times New Roman" panose="02020603050405020304" pitchFamily="18" charset="0"/>
                  </a:rPr>
                  <a:t>。</a:t>
                </a:r>
                <a:r>
                  <a:rPr lang="zh-CN" altLang="en-US" sz="2000" kern="100" dirty="0">
                    <a:cs typeface="Times New Roman" panose="02020603050405020304" pitchFamily="18" charset="0"/>
                  </a:rPr>
                  <a:t>在此，我们重点介绍如何求偏导数</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sSup>
                          <m:sSupPr>
                            <m:ctrlPr>
                              <a:rPr lang="zh-CN" altLang="zh-CN" sz="2000" i="1">
                                <a:latin typeface="Cambria Math" panose="02040503050406030204" pitchFamily="18" charset="0"/>
                                <a:ea typeface="Cambria Math" panose="02040503050406030204" pitchFamily="18" charset="0"/>
                              </a:rPr>
                            </m:ctrlPr>
                          </m:sSupPr>
                          <m:e>
                            <m:r>
                              <a:rPr lang="en-US" altLang="zh-CN" sz="2000" i="1" kern="100">
                                <a:latin typeface="Cambria Math" panose="02040503050406030204" pitchFamily="18" charset="0"/>
                                <a:cs typeface="Times New Roman" panose="02020603050405020304" pitchFamily="18" charset="0"/>
                              </a:rPr>
                              <m:t>𝐸</m:t>
                            </m:r>
                          </m:e>
                          <m:sup>
                            <m:r>
                              <a:rPr lang="en-US" altLang="zh-CN" sz="2000" i="1" kern="100">
                                <a:latin typeface="Cambria Math" panose="02040503050406030204" pitchFamily="18" charset="0"/>
                                <a:cs typeface="Times New Roman" panose="02020603050405020304" pitchFamily="18" charset="0"/>
                              </a:rPr>
                              <m:t>′</m:t>
                            </m:r>
                          </m:sup>
                        </m:sSup>
                      </m:e>
                      <m:sub>
                        <m:r>
                          <a:rPr lang="en-US" altLang="zh-CN" sz="2000" b="1" i="1" kern="100">
                            <a:latin typeface="Cambria Math" panose="02040503050406030204" pitchFamily="18" charset="0"/>
                            <a:cs typeface="Times New Roman" panose="02020603050405020304" pitchFamily="18" charset="0"/>
                          </a:rPr>
                          <m:t>𝒘</m:t>
                        </m:r>
                      </m:sub>
                    </m:sSub>
                  </m:oMath>
                </a14:m>
                <a:r>
                  <a:rPr lang="zh-CN" altLang="en-US" sz="2000" kern="100" dirty="0">
                    <a:cs typeface="Times New Roman" panose="02020603050405020304" pitchFamily="18" charset="0"/>
                  </a:rPr>
                  <a:t>。由于</a:t>
                </a:r>
                <a:r>
                  <a:rPr lang="en-US" altLang="zh-CN" sz="2000" kern="100" dirty="0">
                    <a:cs typeface="Times New Roman" panose="02020603050405020304" pitchFamily="18" charset="0"/>
                  </a:rPr>
                  <a:t>w</a:t>
                </a:r>
                <a:r>
                  <a:rPr lang="zh-CN" altLang="en-US" sz="2000" kern="100" dirty="0">
                    <a:cs typeface="Times New Roman" panose="02020603050405020304" pitchFamily="18" charset="0"/>
                  </a:rPr>
                  <a:t>是一个向量，我们有</a:t>
                </a:r>
                <a:endParaRPr lang="en-US" altLang="zh-CN" sz="2000" kern="100" dirty="0">
                  <a:cs typeface="Times New Roman" panose="02020603050405020304" pitchFamily="18" charset="0"/>
                </a:endParaRPr>
              </a:p>
              <a:p>
                <a:pPr marL="0" indent="45720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sSup>
                            <m:sSupPr>
                              <m:ctrlPr>
                                <a:rPr lang="zh-CN" altLang="zh-CN" sz="2000" i="1">
                                  <a:latin typeface="Cambria Math" panose="02040503050406030204" pitchFamily="18" charset="0"/>
                                  <a:ea typeface="Cambria Math" panose="02040503050406030204" pitchFamily="18" charset="0"/>
                                </a:rPr>
                              </m:ctrlPr>
                            </m:sSupPr>
                            <m:e>
                              <m:r>
                                <a:rPr lang="en-US" altLang="zh-CN" sz="2000" i="1" kern="100">
                                  <a:latin typeface="Cambria Math" panose="02040503050406030204" pitchFamily="18" charset="0"/>
                                  <a:cs typeface="Times New Roman" panose="02020603050405020304" pitchFamily="18" charset="0"/>
                                </a:rPr>
                                <m:t>𝐸</m:t>
                              </m:r>
                            </m:e>
                            <m:sup>
                              <m:r>
                                <a:rPr lang="en-US" altLang="zh-CN" sz="2000" i="1" kern="100">
                                  <a:latin typeface="Cambria Math" panose="02040503050406030204" pitchFamily="18" charset="0"/>
                                </a:rPr>
                                <m:t>′</m:t>
                              </m:r>
                            </m:sup>
                          </m:sSup>
                        </m:e>
                        <m:sub>
                          <m:r>
                            <a:rPr lang="en-US" altLang="zh-CN" sz="2000" i="1" kern="100">
                              <a:latin typeface="Cambria Math" panose="02040503050406030204" pitchFamily="18" charset="0"/>
                              <a:cs typeface="Times New Roman" panose="02020603050405020304" pitchFamily="18" charset="0"/>
                            </a:rPr>
                            <m:t>𝑤</m:t>
                          </m:r>
                        </m:sub>
                      </m:sSub>
                      <m:r>
                        <a:rPr lang="en-US" altLang="zh-CN" sz="2000" i="1" kern="100">
                          <a:latin typeface="Cambria Math" panose="02040503050406030204" pitchFamily="18" charset="0"/>
                          <a:cs typeface="Times New Roman" panose="02020603050405020304" pitchFamily="18" charset="0"/>
                        </a:rPr>
                        <m:t>=</m:t>
                      </m:r>
                      <m:d>
                        <m:dPr>
                          <m:ctrlPr>
                            <a:rPr lang="zh-CN" altLang="zh-CN" sz="2000" i="1">
                              <a:latin typeface="Cambria Math" panose="02040503050406030204" pitchFamily="18" charset="0"/>
                              <a:ea typeface="Cambria Math" panose="02040503050406030204" pitchFamily="18" charset="0"/>
                            </a:rPr>
                          </m:ctrlPr>
                        </m:dPr>
                        <m:e>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rPr>
                                <m:t>𝜕</m:t>
                              </m:r>
                              <m:r>
                                <a:rPr lang="en-US" altLang="zh-CN" sz="2000" i="1" kern="100">
                                  <a:latin typeface="Cambria Math" panose="02040503050406030204" pitchFamily="18" charset="0"/>
                                  <a:cs typeface="Times New Roman" panose="02020603050405020304" pitchFamily="18" charset="0"/>
                                </a:rPr>
                                <m:t>𝐸</m:t>
                              </m:r>
                            </m:num>
                            <m:den>
                              <m:r>
                                <a:rPr lang="en-US" altLang="zh-CN" sz="2000" i="1" kern="100">
                                  <a:latin typeface="Cambria Math" panose="020405030504060302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𝑤</m:t>
                                  </m:r>
                                </m:e>
                                <m:sub>
                                  <m:r>
                                    <a:rPr lang="en-US" altLang="zh-CN" sz="2000" i="1" kern="100">
                                      <a:latin typeface="Cambria Math" panose="02040503050406030204" pitchFamily="18" charset="0"/>
                                      <a:cs typeface="Times New Roman" panose="02020603050405020304" pitchFamily="18" charset="0"/>
                                    </a:rPr>
                                    <m:t>1</m:t>
                                  </m:r>
                                </m:sub>
                              </m:sSub>
                            </m:den>
                          </m:f>
                          <m:r>
                            <a:rPr lang="en-US" altLang="zh-CN" sz="2000" i="1" kern="100">
                              <a:latin typeface="Cambria Math" panose="02040503050406030204" pitchFamily="18" charset="0"/>
                              <a:cs typeface="Times New Roman" panose="02020603050405020304" pitchFamily="18" charset="0"/>
                            </a:rPr>
                            <m:t>,</m:t>
                          </m:r>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rPr>
                                <m:t>𝜕</m:t>
                              </m:r>
                              <m:r>
                                <a:rPr lang="en-US" altLang="zh-CN" sz="2000" i="1" kern="100">
                                  <a:latin typeface="Cambria Math" panose="02040503050406030204" pitchFamily="18" charset="0"/>
                                  <a:cs typeface="Times New Roman" panose="02020603050405020304" pitchFamily="18" charset="0"/>
                                </a:rPr>
                                <m:t>𝐸</m:t>
                              </m:r>
                            </m:num>
                            <m:den>
                              <m:r>
                                <a:rPr lang="en-US" altLang="zh-CN" sz="2000" i="1" kern="100">
                                  <a:latin typeface="Cambria Math" panose="020405030504060302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𝑤</m:t>
                                  </m:r>
                                </m:e>
                                <m:sub>
                                  <m:r>
                                    <a:rPr lang="en-US" altLang="zh-CN" sz="2000" i="1" kern="100">
                                      <a:latin typeface="Cambria Math" panose="02040503050406030204" pitchFamily="18" charset="0"/>
                                      <a:cs typeface="Times New Roman" panose="02020603050405020304" pitchFamily="18" charset="0"/>
                                    </a:rPr>
                                    <m:t>2</m:t>
                                  </m:r>
                                </m:sub>
                              </m:sSub>
                            </m:den>
                          </m:f>
                          <m:r>
                            <a:rPr lang="en-US" altLang="zh-CN" sz="2000" i="1" kern="100">
                              <a:latin typeface="Cambria Math" panose="02040503050406030204" pitchFamily="18" charset="0"/>
                              <a:cs typeface="Times New Roman" panose="02020603050405020304" pitchFamily="18" charset="0"/>
                            </a:rPr>
                            <m:t>,...,</m:t>
                          </m:r>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rPr>
                                <m:t>𝜕</m:t>
                              </m:r>
                              <m:r>
                                <a:rPr lang="en-US" altLang="zh-CN" sz="2000" i="1" kern="100">
                                  <a:latin typeface="Cambria Math" panose="02040503050406030204" pitchFamily="18" charset="0"/>
                                  <a:cs typeface="Times New Roman" panose="02020603050405020304" pitchFamily="18" charset="0"/>
                                </a:rPr>
                                <m:t>𝐸</m:t>
                              </m:r>
                            </m:num>
                            <m:den>
                              <m:r>
                                <a:rPr lang="en-US" altLang="zh-CN" sz="2000" i="1" kern="100">
                                  <a:latin typeface="Cambria Math" panose="020405030504060302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𝑤</m:t>
                                  </m:r>
                                </m:e>
                                <m:sub>
                                  <m:r>
                                    <a:rPr lang="en-US" altLang="zh-CN" sz="2000" i="1" kern="100">
                                      <a:latin typeface="Cambria Math" panose="02040503050406030204" pitchFamily="18" charset="0"/>
                                      <a:cs typeface="Times New Roman" panose="02020603050405020304" pitchFamily="18" charset="0"/>
                                    </a:rPr>
                                    <m:t>𝑛</m:t>
                                  </m:r>
                                </m:sub>
                              </m:sSub>
                            </m:den>
                          </m:f>
                        </m:e>
                      </m:d>
                    </m:oMath>
                  </m:oMathPara>
                </a14:m>
                <a:endParaRPr lang="en-US" altLang="zh-CN" sz="20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229600" cy="4451312"/>
              </a:xfrm>
              <a:blipFill>
                <a:blip r:embed="rId2"/>
                <a:stretch>
                  <a:fillRect l="-741" r="-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2180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316628" cy="782960"/>
          </a:xfrm>
        </p:spPr>
        <p:txBody>
          <a:bodyPr>
            <a:normAutofit fontScale="90000"/>
          </a:bodyPr>
          <a:lstStyle/>
          <a:p>
            <a:r>
              <a:rPr lang="zh-CN" altLang="zh-CN" dirty="0"/>
              <a:t>感知器模型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74</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229600" cy="4451312"/>
          </a:xfrm>
        </p:spPr>
        <p:txBody>
          <a:bodyPr>
            <a:normAutofit/>
          </a:bodyPr>
          <a:lstStyle/>
          <a:p>
            <a:pPr marL="0" indent="457200">
              <a:buNone/>
            </a:pPr>
            <a:r>
              <a:rPr lang="zh-CN" altLang="en-US" sz="2000" kern="100" dirty="0">
                <a:cs typeface="Times New Roman" panose="02020603050405020304" pitchFamily="18" charset="0"/>
              </a:rPr>
              <a:t>其中</a:t>
            </a: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p:txBody>
      </p:sp>
      <p:pic>
        <p:nvPicPr>
          <p:cNvPr id="7" name="图片 6">
            <a:extLst>
              <a:ext uri="{FF2B5EF4-FFF2-40B4-BE49-F238E27FC236}">
                <a16:creationId xmlns:a16="http://schemas.microsoft.com/office/drawing/2014/main" id="{266EE627-C6FC-439B-B62E-2EA3DA9B19AB}"/>
              </a:ext>
            </a:extLst>
          </p:cNvPr>
          <p:cNvPicPr>
            <a:picLocks noChangeAspect="1"/>
          </p:cNvPicPr>
          <p:nvPr/>
        </p:nvPicPr>
        <p:blipFill>
          <a:blip r:embed="rId2"/>
          <a:stretch>
            <a:fillRect/>
          </a:stretch>
        </p:blipFill>
        <p:spPr>
          <a:xfrm>
            <a:off x="1966384" y="1263485"/>
            <a:ext cx="4181475" cy="1466850"/>
          </a:xfrm>
          <a:prstGeom prst="rect">
            <a:avLst/>
          </a:prstGeom>
        </p:spPr>
      </p:pic>
      <p:sp>
        <p:nvSpPr>
          <p:cNvPr id="8" name="矩形 7">
            <a:extLst>
              <a:ext uri="{FF2B5EF4-FFF2-40B4-BE49-F238E27FC236}">
                <a16:creationId xmlns:a16="http://schemas.microsoft.com/office/drawing/2014/main" id="{946AEF4C-EBE1-4D76-A026-79FC5237D060}"/>
              </a:ext>
            </a:extLst>
          </p:cNvPr>
          <p:cNvSpPr/>
          <p:nvPr/>
        </p:nvSpPr>
        <p:spPr>
          <a:xfrm>
            <a:off x="590212" y="2957586"/>
            <a:ext cx="1730698" cy="348813"/>
          </a:xfrm>
          <a:prstGeom prst="rect">
            <a:avLst/>
          </a:prstGeom>
        </p:spPr>
        <p:txBody>
          <a:bodyPr wrap="square">
            <a:spAutoFit/>
          </a:bodyPr>
          <a:lstStyle/>
          <a:p>
            <a:pPr indent="304800" algn="just">
              <a:lnSpc>
                <a:spcPts val="2000"/>
              </a:lnSpc>
              <a:spcAft>
                <a:spcPts val="0"/>
              </a:spcAft>
            </a:pPr>
            <a:r>
              <a:rPr lang="zh-CN" altLang="zh-CN" kern="100" dirty="0">
                <a:latin typeface="Times New Roman" panose="02020603050405020304" pitchFamily="18" charset="0"/>
              </a:rPr>
              <a:t>如果我们令</a:t>
            </a:r>
          </a:p>
        </p:txBody>
      </p:sp>
      <p:pic>
        <p:nvPicPr>
          <p:cNvPr id="10" name="图片 9">
            <a:extLst>
              <a:ext uri="{FF2B5EF4-FFF2-40B4-BE49-F238E27FC236}">
                <a16:creationId xmlns:a16="http://schemas.microsoft.com/office/drawing/2014/main" id="{FE40D722-8521-4412-A974-573E98D05B40}"/>
              </a:ext>
            </a:extLst>
          </p:cNvPr>
          <p:cNvPicPr>
            <a:picLocks noChangeAspect="1"/>
          </p:cNvPicPr>
          <p:nvPr/>
        </p:nvPicPr>
        <p:blipFill>
          <a:blip r:embed="rId3"/>
          <a:stretch>
            <a:fillRect/>
          </a:stretch>
        </p:blipFill>
        <p:spPr>
          <a:xfrm>
            <a:off x="2362268" y="2868870"/>
            <a:ext cx="4276725" cy="3457575"/>
          </a:xfrm>
          <a:prstGeom prst="rect">
            <a:avLst/>
          </a:prstGeom>
        </p:spPr>
      </p:pic>
    </p:spTree>
    <p:extLst>
      <p:ext uri="{BB962C8B-B14F-4D97-AF65-F5344CB8AC3E}">
        <p14:creationId xmlns:p14="http://schemas.microsoft.com/office/powerpoint/2010/main" val="1073234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316628" cy="782960"/>
          </a:xfrm>
        </p:spPr>
        <p:txBody>
          <a:bodyPr>
            <a:normAutofit fontScale="90000"/>
          </a:bodyPr>
          <a:lstStyle/>
          <a:p>
            <a:r>
              <a:rPr lang="zh-CN" altLang="zh-CN" dirty="0"/>
              <a:t>感知器模型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75</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281944"/>
                <a:ext cx="8365300" cy="3515208"/>
              </a:xfrm>
            </p:spPr>
            <p:txBody>
              <a:bodyPr>
                <a:normAutofit/>
              </a:bodyPr>
              <a:lstStyle/>
              <a:p>
                <a:pPr marL="0" indent="457200">
                  <a:buNone/>
                </a:pPr>
                <a:r>
                  <a:rPr lang="zh-CN" altLang="en-US" sz="2000" kern="100" dirty="0">
                    <a:cs typeface="Times New Roman" panose="02020603050405020304" pitchFamily="18" charset="0"/>
                  </a:rPr>
                  <a:t>我们就可以发现</a:t>
                </a:r>
                <a14:m>
                  <m:oMath xmlns:m="http://schemas.openxmlformats.org/officeDocument/2006/math">
                    <m:f>
                      <m:fPr>
                        <m:ctrlPr>
                          <a:rPr lang="zh-CN" altLang="zh-CN" sz="2000" i="1">
                            <a:latin typeface="Cambria Math" panose="02040503050406030204" pitchFamily="18" charset="0"/>
                            <a:ea typeface="Cambria Math" panose="02040503050406030204" pitchFamily="18" charset="0"/>
                          </a:rPr>
                        </m:ctrlPr>
                      </m:fPr>
                      <m:num>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𝐸</m:t>
                        </m:r>
                      </m:num>
                      <m:den>
                        <m:r>
                          <a:rPr lang="en-US" altLang="zh-CN" sz="2000" i="1" kern="1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pitchFamily="18" charset="0"/>
                                <a:ea typeface="Cambria Math" panose="02040503050406030204" pitchFamily="18" charset="0"/>
                              </a:rPr>
                            </m:ctrlPr>
                          </m:sSubPr>
                          <m:e>
                            <m:r>
                              <a:rPr lang="en-US" altLang="zh-CN" sz="2000" i="1" kern="100">
                                <a:latin typeface="Cambria Math" panose="02040503050406030204" pitchFamily="18" charset="0"/>
                                <a:cs typeface="Times New Roman" panose="02020603050405020304" pitchFamily="18" charset="0"/>
                              </a:rPr>
                              <m:t>𝑤</m:t>
                            </m:r>
                          </m:e>
                          <m:sub>
                            <m:r>
                              <a:rPr lang="en-US" altLang="zh-CN" sz="2000" i="1" kern="100">
                                <a:latin typeface="Cambria Math" panose="02040503050406030204" pitchFamily="18" charset="0"/>
                                <a:cs typeface="Times New Roman" panose="02020603050405020304" pitchFamily="18" charset="0"/>
                              </a:rPr>
                              <m:t>𝑘</m:t>
                            </m:r>
                          </m:sub>
                        </m:sSub>
                      </m:den>
                    </m:f>
                  </m:oMath>
                </a14:m>
                <a:r>
                  <a:rPr lang="zh-CN" altLang="en-US" sz="2000" kern="100" dirty="0">
                    <a:cs typeface="Times New Roman" panose="02020603050405020304" pitchFamily="18" charset="0"/>
                  </a:rPr>
                  <a:t>刚好为</a:t>
                </a:r>
                <a:r>
                  <a:rPr lang="en-US" altLang="zh-CN" sz="2000" kern="100" dirty="0">
                    <a:cs typeface="Times New Roman" panose="02020603050405020304" pitchFamily="18" charset="0"/>
                  </a:rPr>
                  <a:t>A⋅L</a:t>
                </a:r>
                <a:r>
                  <a:rPr lang="zh-CN" altLang="en-US" sz="2000" kern="100" dirty="0">
                    <a:cs typeface="Times New Roman" panose="02020603050405020304" pitchFamily="18" charset="0"/>
                  </a:rPr>
                  <a:t>（是一个</a:t>
                </a:r>
                <a:r>
                  <a:rPr lang="en-US" altLang="zh-CN" sz="2000" i="1" kern="100" dirty="0">
                    <a:cs typeface="Times New Roman" panose="02020603050405020304" pitchFamily="18" charset="0"/>
                  </a:rPr>
                  <a:t>n</a:t>
                </a:r>
                <a:r>
                  <a:rPr lang="en-US" altLang="zh-CN" sz="2000" kern="100" dirty="0">
                    <a:cs typeface="Times New Roman" panose="02020603050405020304" pitchFamily="18" charset="0"/>
                  </a:rPr>
                  <a:t>×1</a:t>
                </a:r>
                <a:r>
                  <a:rPr lang="zh-CN" altLang="en-US" sz="2000" kern="100" dirty="0">
                    <a:cs typeface="Times New Roman" panose="02020603050405020304" pitchFamily="18" charset="0"/>
                  </a:rPr>
                  <a:t>的向量）的第</a:t>
                </a:r>
                <a:r>
                  <a:rPr lang="en-US" altLang="zh-CN" sz="2000" i="1" kern="100" dirty="0">
                    <a:cs typeface="Times New Roman" panose="02020603050405020304" pitchFamily="18" charset="0"/>
                  </a:rPr>
                  <a:t>k</a:t>
                </a:r>
                <a:r>
                  <a:rPr lang="zh-CN" altLang="en-US" sz="2000" kern="100" dirty="0">
                    <a:cs typeface="Times New Roman" panose="02020603050405020304" pitchFamily="18" charset="0"/>
                  </a:rPr>
                  <a:t>个元素。因此：</a:t>
                </a:r>
                <a:endParaRPr lang="en-US" altLang="zh-CN" sz="2000" kern="100" dirty="0">
                  <a:cs typeface="Times New Roman" panose="02020603050405020304" pitchFamily="18" charset="0"/>
                </a:endParaRPr>
              </a:p>
              <a:p>
                <a:pPr marL="0" indent="457200">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Cambria Math" panose="02040503050406030204" pitchFamily="18" charset="0"/>
                            </a:rPr>
                          </m:ctrlPr>
                        </m:sSubPr>
                        <m:e>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𝑬</m:t>
                              </m:r>
                            </m:e>
                            <m:sup>
                              <m:r>
                                <a:rPr lang="en-US" altLang="zh-CN" sz="2000" b="1" i="1" kern="100">
                                  <a:latin typeface="Cambria Math" panose="02040503050406030204" pitchFamily="18" charset="0"/>
                                </a:rPr>
                                <m:t>′</m:t>
                              </m:r>
                            </m:sup>
                          </m:sSup>
                        </m:e>
                        <m:sub>
                          <m:r>
                            <a:rPr lang="en-US" altLang="zh-CN" sz="2000" b="1" i="1" kern="100">
                              <a:latin typeface="Cambria Math" panose="02040503050406030204" pitchFamily="18" charset="0"/>
                              <a:cs typeface="Times New Roman" panose="02020603050405020304" pitchFamily="18" charset="0"/>
                            </a:rPr>
                            <m:t>𝒘</m:t>
                          </m:r>
                        </m:sub>
                      </m:sSub>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𝒘</m:t>
                          </m:r>
                        </m:e>
                      </m:d>
                      <m:r>
                        <a:rPr lang="en-US" altLang="zh-CN" sz="2000" b="1" i="1" kern="100">
                          <a:latin typeface="Cambria Math" panose="02040503050406030204" pitchFamily="18" charset="0"/>
                          <a:cs typeface="Times New Roman" panose="02020603050405020304" pitchFamily="18" charset="0"/>
                        </a:rPr>
                        <m:t>=</m:t>
                      </m:r>
                      <m:r>
                        <a:rPr lang="en-US" altLang="zh-CN" sz="2000" b="1" i="1" kern="100">
                          <a:latin typeface="Cambria Math" panose="02040503050406030204" pitchFamily="18" charset="0"/>
                        </a:rPr>
                        <m:t>−</m:t>
                      </m:r>
                      <m:r>
                        <a:rPr lang="en-US" altLang="zh-CN" sz="2000" b="1" i="1" kern="100">
                          <a:latin typeface="Cambria Math" panose="02040503050406030204" pitchFamily="18" charset="0"/>
                          <a:cs typeface="Times New Roman" panose="02020603050405020304" pitchFamily="18" charset="0"/>
                        </a:rPr>
                        <m:t>𝟐</m:t>
                      </m:r>
                      <m:r>
                        <a:rPr lang="en-US" altLang="zh-CN" sz="2000" b="1" i="1" kern="100">
                          <a:latin typeface="Cambria Math" panose="02040503050406030204" pitchFamily="18" charset="0"/>
                          <a:cs typeface="Times New Roman" panose="02020603050405020304" pitchFamily="18" charset="0"/>
                        </a:rPr>
                        <m:t>𝑨</m:t>
                      </m:r>
                      <m:r>
                        <a:rPr lang="en-US" altLang="zh-CN" sz="2000" b="1" i="1" kern="100">
                          <a:latin typeface="Cambria Math" panose="02040503050406030204" pitchFamily="18" charset="0"/>
                          <a:cs typeface="Cambria Math" panose="02040503050406030204" pitchFamily="18" charset="0"/>
                        </a:rPr>
                        <m:t>⋅</m:t>
                      </m:r>
                      <m:r>
                        <a:rPr lang="en-US" altLang="zh-CN" sz="2000" b="1" i="1" kern="100">
                          <a:latin typeface="Cambria Math" panose="02040503050406030204" pitchFamily="18" charset="0"/>
                          <a:cs typeface="Times New Roman" panose="02020603050405020304" pitchFamily="18" charset="0"/>
                        </a:rPr>
                        <m:t>𝑳</m:t>
                      </m:r>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𝒘</m:t>
                          </m:r>
                        </m:e>
                      </m:d>
                    </m:oMath>
                  </m:oMathPara>
                </a14:m>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之后，利用公式</a:t>
                </a:r>
                <a14:m>
                  <m:oMath xmlns:m="http://schemas.openxmlformats.org/officeDocument/2006/math">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𝒘</m:t>
                        </m:r>
                      </m:e>
                      <m:sup>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𝑖</m:t>
                            </m:r>
                            <m:r>
                              <a:rPr lang="en-US" altLang="zh-CN" sz="2000" i="1" kern="100">
                                <a:latin typeface="Cambria Math" panose="02040503050406030204" pitchFamily="18" charset="0"/>
                                <a:cs typeface="Times New Roman" panose="02020603050405020304" pitchFamily="18" charset="0"/>
                              </a:rPr>
                              <m:t>+1</m:t>
                            </m:r>
                          </m:e>
                        </m:d>
                      </m:sup>
                    </m:sSup>
                    <m:r>
                      <a:rPr lang="en-US" altLang="zh-CN" sz="2000" i="1" kern="100">
                        <a:latin typeface="Cambria Math" panose="02040503050406030204" pitchFamily="18" charset="0"/>
                        <a:cs typeface="Times New Roman" panose="02020603050405020304" pitchFamily="18" charset="0"/>
                      </a:rPr>
                      <m:t>=</m:t>
                    </m:r>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𝒘</m:t>
                        </m:r>
                      </m:e>
                      <m:sup>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𝑖</m:t>
                            </m:r>
                          </m:e>
                        </m:d>
                      </m:sup>
                    </m:sSup>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𝜂</m:t>
                    </m:r>
                    <m:r>
                      <a:rPr lang="en-US" altLang="zh-CN" sz="2000" i="1" kern="100">
                        <a:latin typeface="Cambria Math" panose="02040503050406030204" pitchFamily="18" charset="0"/>
                        <a:cs typeface="Times New Roman" panose="02020603050405020304" pitchFamily="18" charset="0"/>
                      </a:rPr>
                      <m:t>2</m:t>
                    </m:r>
                    <m:r>
                      <a:rPr lang="en-US" altLang="zh-CN" sz="2000" b="1" i="1" kern="100">
                        <a:latin typeface="Cambria Math" panose="02040503050406030204" pitchFamily="18" charset="0"/>
                        <a:cs typeface="Times New Roman" panose="02020603050405020304" pitchFamily="18" charset="0"/>
                      </a:rPr>
                      <m:t>𝑨</m:t>
                    </m:r>
                    <m:r>
                      <a:rPr lang="en-US" altLang="zh-CN" sz="2000" i="1" kern="100">
                        <a:latin typeface="Cambria Math" panose="02040503050406030204" pitchFamily="18" charset="0"/>
                        <a:cs typeface="Times New Roman" panose="02020603050405020304" pitchFamily="18" charset="0"/>
                      </a:rPr>
                      <m:t>⋅</m:t>
                    </m:r>
                    <m:r>
                      <a:rPr lang="en-US" altLang="zh-CN" sz="2000" b="1" i="1" kern="100">
                        <a:latin typeface="Cambria Math" panose="02040503050406030204" pitchFamily="18" charset="0"/>
                        <a:cs typeface="Times New Roman" panose="02020603050405020304" pitchFamily="18" charset="0"/>
                      </a:rPr>
                      <m:t>𝑳</m:t>
                    </m:r>
                    <m:d>
                      <m:dPr>
                        <m:ctrlPr>
                          <a:rPr lang="zh-CN" altLang="zh-CN" sz="2000" i="1">
                            <a:latin typeface="Cambria Math" panose="02040503050406030204" pitchFamily="18" charset="0"/>
                            <a:ea typeface="Cambria Math" panose="02040503050406030204" pitchFamily="18" charset="0"/>
                          </a:rPr>
                        </m:ctrlPr>
                      </m:dPr>
                      <m:e>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𝒘</m:t>
                            </m:r>
                          </m:e>
                          <m:sup>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𝑖</m:t>
                                </m:r>
                              </m:e>
                            </m:d>
                          </m:sup>
                        </m:sSup>
                      </m:e>
                    </m:d>
                  </m:oMath>
                </a14:m>
                <a:r>
                  <a:rPr lang="zh-CN" altLang="en-US" sz="2000" kern="100" dirty="0">
                    <a:cs typeface="Times New Roman" panose="02020603050405020304" pitchFamily="18" charset="0"/>
                  </a:rPr>
                  <a:t>不断迭代，直到遇到终止条件，即可得到最优的参数</a:t>
                </a:r>
                <a:r>
                  <a:rPr lang="en-US" altLang="zh-CN" sz="2000" b="1" i="1" kern="100" dirty="0">
                    <a:cs typeface="Times New Roman" panose="02020603050405020304" pitchFamily="18" charset="0"/>
                  </a:rPr>
                  <a:t>w</a:t>
                </a:r>
                <a:r>
                  <a:rPr lang="zh-CN" altLang="en-US" sz="2000" kern="100" dirty="0">
                    <a:cs typeface="Times New Roman" panose="02020603050405020304" pitchFamily="18" charset="0"/>
                  </a:rPr>
                  <a:t>（参考</a:t>
                </a:r>
                <a:r>
                  <a:rPr lang="en-US" altLang="zh-CN" sz="2000" kern="100" dirty="0">
                    <a:cs typeface="Times New Roman" panose="02020603050405020304" pitchFamily="18" charset="0"/>
                  </a:rPr>
                  <a:t>10.3</a:t>
                </a:r>
                <a:r>
                  <a:rPr lang="zh-CN" altLang="en-US" sz="2000" kern="100" dirty="0">
                    <a:cs typeface="Times New Roman" panose="02020603050405020304" pitchFamily="18" charset="0"/>
                  </a:rPr>
                  <a:t>节）。</a:t>
                </a:r>
                <a:endParaRPr lang="en-US" altLang="zh-CN" sz="20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281944"/>
                <a:ext cx="8365300" cy="3515208"/>
              </a:xfrm>
              <a:blipFill>
                <a:blip r:embed="rId2"/>
                <a:stretch>
                  <a:fillRect l="-8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7649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3540764" cy="782960"/>
          </a:xfrm>
        </p:spPr>
        <p:txBody>
          <a:bodyPr>
            <a:normAutofit fontScale="90000"/>
          </a:bodyPr>
          <a:lstStyle/>
          <a:p>
            <a:r>
              <a:rPr lang="zh-CN" altLang="en-US" kern="100" dirty="0">
                <a:cs typeface="Times New Roman" panose="02020603050405020304" pitchFamily="18" charset="0"/>
              </a:rPr>
              <a:t>感知器的训练示例</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76</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365300" cy="4811352"/>
          </a:xfrm>
        </p:spPr>
        <p:txBody>
          <a:bodyPr>
            <a:normAutofit/>
          </a:bodyPr>
          <a:lstStyle/>
          <a:p>
            <a:pPr marL="0" indent="457200">
              <a:buNone/>
            </a:pPr>
            <a:r>
              <a:rPr lang="zh-CN" altLang="en-US" sz="2000" kern="100" dirty="0">
                <a:cs typeface="Times New Roman" panose="02020603050405020304" pitchFamily="18" charset="0"/>
              </a:rPr>
              <a:t>为了更好的理解感知器的训练过程，我们介绍一个简单的小例子。假设我们需要判断某人的患病情况并且我们已经有了四个训练样本：</a:t>
            </a:r>
            <a:r>
              <a:rPr lang="en-US" altLang="zh-CN" sz="2000" kern="100" dirty="0">
                <a:cs typeface="Times New Roman" panose="02020603050405020304" pitchFamily="18" charset="0"/>
              </a:rPr>
              <a:t>A</a:t>
            </a:r>
            <a:r>
              <a:rPr lang="zh-CN" altLang="en-US" sz="2000" kern="100" dirty="0">
                <a:cs typeface="Times New Roman" panose="02020603050405020304" pitchFamily="18" charset="0"/>
              </a:rPr>
              <a:t>，</a:t>
            </a:r>
            <a:r>
              <a:rPr lang="en-US" altLang="zh-CN" sz="2000" kern="100" dirty="0">
                <a:cs typeface="Times New Roman" panose="02020603050405020304" pitchFamily="18" charset="0"/>
              </a:rPr>
              <a:t>B</a:t>
            </a:r>
            <a:r>
              <a:rPr lang="zh-CN" altLang="en-US" sz="2000" kern="100" dirty="0">
                <a:cs typeface="Times New Roman" panose="02020603050405020304" pitchFamily="18" charset="0"/>
              </a:rPr>
              <a:t>，</a:t>
            </a:r>
            <a:r>
              <a:rPr lang="en-US" altLang="zh-CN" sz="2000" kern="100" dirty="0">
                <a:cs typeface="Times New Roman" panose="02020603050405020304" pitchFamily="18" charset="0"/>
              </a:rPr>
              <a:t>C</a:t>
            </a:r>
            <a:r>
              <a:rPr lang="zh-CN" altLang="en-US" sz="2000" kern="100" dirty="0">
                <a:cs typeface="Times New Roman" panose="02020603050405020304" pitchFamily="18" charset="0"/>
              </a:rPr>
              <a:t>，</a:t>
            </a:r>
            <a:r>
              <a:rPr lang="en-US" altLang="zh-CN" sz="2000" kern="100" dirty="0">
                <a:cs typeface="Times New Roman" panose="02020603050405020304" pitchFamily="18" charset="0"/>
              </a:rPr>
              <a:t>D</a:t>
            </a:r>
            <a:r>
              <a:rPr lang="zh-CN" altLang="en-US" sz="2000" kern="100" dirty="0">
                <a:cs typeface="Times New Roman" panose="02020603050405020304" pitchFamily="18" charset="0"/>
              </a:rPr>
              <a:t>。每个样本有三个特征，每个特征的取值有</a:t>
            </a:r>
            <a:r>
              <a:rPr lang="en-US" altLang="zh-CN" sz="2000" kern="100" dirty="0">
                <a:cs typeface="Times New Roman" panose="02020603050405020304" pitchFamily="18" charset="0"/>
              </a:rPr>
              <a:t>0/1</a:t>
            </a:r>
            <a:r>
              <a:rPr lang="zh-CN" altLang="en-US" sz="2000" kern="100" dirty="0">
                <a:cs typeface="Times New Roman" panose="02020603050405020304" pitchFamily="18" charset="0"/>
              </a:rPr>
              <a:t>两种，用来反映这个人是否具备这些症状，</a:t>
            </a:r>
            <a:r>
              <a:rPr lang="en-US" altLang="zh-CN" sz="2000" kern="100" dirty="0">
                <a:cs typeface="Times New Roman" panose="02020603050405020304" pitchFamily="18" charset="0"/>
              </a:rPr>
              <a:t>0</a:t>
            </a:r>
            <a:r>
              <a:rPr lang="zh-CN" altLang="en-US" sz="2000" kern="100" dirty="0">
                <a:cs typeface="Times New Roman" panose="02020603050405020304" pitchFamily="18" charset="0"/>
              </a:rPr>
              <a:t>表示没有，</a:t>
            </a:r>
            <a:r>
              <a:rPr lang="en-US" altLang="zh-CN" sz="2000" kern="100" dirty="0">
                <a:cs typeface="Times New Roman" panose="02020603050405020304" pitchFamily="18" charset="0"/>
              </a:rPr>
              <a:t>1</a:t>
            </a:r>
            <a:r>
              <a:rPr lang="zh-CN" altLang="en-US" sz="2000" kern="100" dirty="0">
                <a:cs typeface="Times New Roman" panose="02020603050405020304" pitchFamily="18" charset="0"/>
              </a:rPr>
              <a:t>表示有。具体的样本数据如下表所示：</a:t>
            </a: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如果现在又出现一个人</a:t>
            </a:r>
            <a:r>
              <a:rPr lang="en-US" altLang="zh-CN" sz="2000" kern="100" dirty="0">
                <a:cs typeface="Times New Roman" panose="02020603050405020304" pitchFamily="18" charset="0"/>
              </a:rPr>
              <a:t>E</a:t>
            </a:r>
            <a:r>
              <a:rPr lang="zh-CN" altLang="en-US" sz="2000" kern="100" dirty="0">
                <a:cs typeface="Times New Roman" panose="02020603050405020304" pitchFamily="18" charset="0"/>
              </a:rPr>
              <a:t>，他的特征情况如下，如何利用感知器去判断它是否患病呢？</a:t>
            </a: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CACEBB3B-943D-4539-9156-0293BDBC4F5C}"/>
              </a:ext>
            </a:extLst>
          </p:cNvPr>
          <p:cNvGraphicFramePr>
            <a:graphicFrameLocks noGrp="1"/>
          </p:cNvGraphicFramePr>
          <p:nvPr>
            <p:extLst/>
          </p:nvPr>
        </p:nvGraphicFramePr>
        <p:xfrm>
          <a:off x="2051720" y="3284984"/>
          <a:ext cx="4608512" cy="1219200"/>
        </p:xfrm>
        <a:graphic>
          <a:graphicData uri="http://schemas.openxmlformats.org/drawingml/2006/table">
            <a:tbl>
              <a:tblPr firstRow="1" firstCol="1" bandRow="1"/>
              <a:tblGrid>
                <a:gridCol w="899795">
                  <a:extLst>
                    <a:ext uri="{9D8B030D-6E8A-4147-A177-3AD203B41FA5}">
                      <a16:colId xmlns:a16="http://schemas.microsoft.com/office/drawing/2014/main" val="3411283889"/>
                    </a:ext>
                  </a:extLst>
                </a:gridCol>
                <a:gridCol w="899795">
                  <a:extLst>
                    <a:ext uri="{9D8B030D-6E8A-4147-A177-3AD203B41FA5}">
                      <a16:colId xmlns:a16="http://schemas.microsoft.com/office/drawing/2014/main" val="1076035753"/>
                    </a:ext>
                  </a:extLst>
                </a:gridCol>
                <a:gridCol w="899795">
                  <a:extLst>
                    <a:ext uri="{9D8B030D-6E8A-4147-A177-3AD203B41FA5}">
                      <a16:colId xmlns:a16="http://schemas.microsoft.com/office/drawing/2014/main" val="1114866373"/>
                    </a:ext>
                  </a:extLst>
                </a:gridCol>
                <a:gridCol w="899795">
                  <a:extLst>
                    <a:ext uri="{9D8B030D-6E8A-4147-A177-3AD203B41FA5}">
                      <a16:colId xmlns:a16="http://schemas.microsoft.com/office/drawing/2014/main" val="3327594105"/>
                    </a:ext>
                  </a:extLst>
                </a:gridCol>
                <a:gridCol w="1009332">
                  <a:extLst>
                    <a:ext uri="{9D8B030D-6E8A-4147-A177-3AD203B41FA5}">
                      <a16:colId xmlns:a16="http://schemas.microsoft.com/office/drawing/2014/main" val="1329097139"/>
                    </a:ext>
                  </a:extLst>
                </a:gridCol>
              </a:tblGrid>
              <a:tr h="179705">
                <a:tc>
                  <a:txBody>
                    <a:bodyPr/>
                    <a:lstStyle/>
                    <a:p>
                      <a:pPr algn="ctr">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样本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症状</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症状</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症状</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是否患病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446778"/>
                  </a:ext>
                </a:extLst>
              </a:tr>
              <a:tr h="179705">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713432"/>
                  </a:ext>
                </a:extLst>
              </a:tr>
              <a:tr h="179705">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5409593"/>
                  </a:ext>
                </a:extLst>
              </a:tr>
              <a:tr h="179705">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4590622"/>
                  </a:ext>
                </a:extLst>
              </a:tr>
              <a:tr h="179705">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478345"/>
                  </a:ext>
                </a:extLst>
              </a:tr>
            </a:tbl>
          </a:graphicData>
        </a:graphic>
      </p:graphicFrame>
      <p:graphicFrame>
        <p:nvGraphicFramePr>
          <p:cNvPr id="8" name="表格 7">
            <a:extLst>
              <a:ext uri="{FF2B5EF4-FFF2-40B4-BE49-F238E27FC236}">
                <a16:creationId xmlns:a16="http://schemas.microsoft.com/office/drawing/2014/main" id="{6BFA4256-3F2A-4B9E-92E0-56EA48EAC0F0}"/>
              </a:ext>
            </a:extLst>
          </p:cNvPr>
          <p:cNvGraphicFramePr>
            <a:graphicFrameLocks noGrp="1"/>
          </p:cNvGraphicFramePr>
          <p:nvPr>
            <p:extLst/>
          </p:nvPr>
        </p:nvGraphicFramePr>
        <p:xfrm>
          <a:off x="2512806" y="5673356"/>
          <a:ext cx="4435460" cy="576934"/>
        </p:xfrm>
        <a:graphic>
          <a:graphicData uri="http://schemas.openxmlformats.org/drawingml/2006/table">
            <a:tbl>
              <a:tblPr firstRow="1" firstCol="1" bandRow="1"/>
              <a:tblGrid>
                <a:gridCol w="1108865">
                  <a:extLst>
                    <a:ext uri="{9D8B030D-6E8A-4147-A177-3AD203B41FA5}">
                      <a16:colId xmlns:a16="http://schemas.microsoft.com/office/drawing/2014/main" val="656443395"/>
                    </a:ext>
                  </a:extLst>
                </a:gridCol>
                <a:gridCol w="1108865">
                  <a:extLst>
                    <a:ext uri="{9D8B030D-6E8A-4147-A177-3AD203B41FA5}">
                      <a16:colId xmlns:a16="http://schemas.microsoft.com/office/drawing/2014/main" val="732802092"/>
                    </a:ext>
                  </a:extLst>
                </a:gridCol>
                <a:gridCol w="1108865">
                  <a:extLst>
                    <a:ext uri="{9D8B030D-6E8A-4147-A177-3AD203B41FA5}">
                      <a16:colId xmlns:a16="http://schemas.microsoft.com/office/drawing/2014/main" val="2381676021"/>
                    </a:ext>
                  </a:extLst>
                </a:gridCol>
                <a:gridCol w="1108865">
                  <a:extLst>
                    <a:ext uri="{9D8B030D-6E8A-4147-A177-3AD203B41FA5}">
                      <a16:colId xmlns:a16="http://schemas.microsoft.com/office/drawing/2014/main" val="3048395943"/>
                    </a:ext>
                  </a:extLst>
                </a:gridCol>
              </a:tblGrid>
              <a:tr h="288467">
                <a:tc>
                  <a:txBody>
                    <a:bodyPr/>
                    <a:lstStyle/>
                    <a:p>
                      <a:pPr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未知样本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症状</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症状</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症状</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052893"/>
                  </a:ext>
                </a:extLst>
              </a:tr>
              <a:tr h="288467">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8669294"/>
                  </a:ext>
                </a:extLst>
              </a:tr>
            </a:tbl>
          </a:graphicData>
        </a:graphic>
      </p:graphicFrame>
    </p:spTree>
    <p:extLst>
      <p:ext uri="{BB962C8B-B14F-4D97-AF65-F5344CB8AC3E}">
        <p14:creationId xmlns:p14="http://schemas.microsoft.com/office/powerpoint/2010/main" val="30581574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rmAutofit fontScale="90000"/>
          </a:bodyPr>
          <a:lstStyle/>
          <a:p>
            <a:r>
              <a:rPr lang="zh-CN" altLang="zh-CN" dirty="0"/>
              <a:t>感知器</a:t>
            </a:r>
            <a:r>
              <a:rPr lang="zh-CN" altLang="en-US" kern="100" dirty="0">
                <a:cs typeface="Times New Roman" panose="02020603050405020304" pitchFamily="18" charset="0"/>
              </a:rPr>
              <a:t>的训练</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77</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365300" cy="4811352"/>
          </a:xfrm>
        </p:spPr>
        <p:txBody>
          <a:bodyPr>
            <a:normAutofit/>
          </a:bodyPr>
          <a:lstStyle/>
          <a:p>
            <a:pPr marL="0" indent="457200">
              <a:buNone/>
            </a:pPr>
            <a:r>
              <a:rPr lang="zh-CN" altLang="en-US" sz="2000" kern="100" dirty="0">
                <a:cs typeface="Times New Roman" panose="02020603050405020304" pitchFamily="18" charset="0"/>
              </a:rPr>
              <a:t>我们取感知器的激活函数为</a:t>
            </a:r>
            <a:r>
              <a:rPr lang="en-US" altLang="zh-CN" sz="2000" kern="100" dirty="0">
                <a:cs typeface="Times New Roman" panose="02020603050405020304" pitchFamily="18" charset="0"/>
              </a:rPr>
              <a:t>sigmoid</a:t>
            </a:r>
            <a:r>
              <a:rPr lang="zh-CN" altLang="en-US" sz="2000" kern="100" dirty="0">
                <a:cs typeface="Times New Roman" panose="02020603050405020304" pitchFamily="18" charset="0"/>
              </a:rPr>
              <a:t>函数，学习速率</a:t>
            </a:r>
            <a:r>
              <a:rPr lang="en-US" altLang="zh-CN" sz="2000" kern="100" dirty="0">
                <a:cs typeface="Times New Roman" panose="02020603050405020304" pitchFamily="18" charset="0"/>
              </a:rPr>
              <a:t>η</a:t>
            </a:r>
            <a:r>
              <a:rPr lang="zh-CN" altLang="en-US" sz="2000" kern="100" dirty="0">
                <a:cs typeface="Times New Roman" panose="02020603050405020304" pitchFamily="18" charset="0"/>
              </a:rPr>
              <a:t>为</a:t>
            </a:r>
            <a:r>
              <a:rPr lang="en-US" altLang="zh-CN" sz="2000" kern="100" dirty="0">
                <a:cs typeface="Times New Roman" panose="02020603050405020304" pitchFamily="18" charset="0"/>
              </a:rPr>
              <a:t>0.5</a:t>
            </a:r>
            <a:r>
              <a:rPr lang="zh-CN" altLang="en-US" sz="2000" kern="100" dirty="0">
                <a:cs typeface="Times New Roman" panose="02020603050405020304" pitchFamily="18" charset="0"/>
              </a:rPr>
              <a:t>，使用</a:t>
            </a:r>
            <a:r>
              <a:rPr lang="en-US" altLang="zh-CN" sz="2000" kern="100" dirty="0">
                <a:cs typeface="Times New Roman" panose="02020603050405020304" pitchFamily="18" charset="0"/>
              </a:rPr>
              <a:t>python</a:t>
            </a:r>
            <a:r>
              <a:rPr lang="zh-CN" altLang="en-US" sz="2000" kern="100" dirty="0">
                <a:cs typeface="Times New Roman" panose="02020603050405020304" pitchFamily="18" charset="0"/>
              </a:rPr>
              <a:t>完成感知器的训练和未知样本</a:t>
            </a:r>
            <a:r>
              <a:rPr lang="en-US" altLang="zh-CN" sz="2000" kern="100" dirty="0">
                <a:cs typeface="Times New Roman" panose="02020603050405020304" pitchFamily="18" charset="0"/>
              </a:rPr>
              <a:t>E</a:t>
            </a:r>
            <a:r>
              <a:rPr lang="zh-CN" altLang="en-US" sz="2000" kern="100" dirty="0">
                <a:cs typeface="Times New Roman" panose="02020603050405020304" pitchFamily="18" charset="0"/>
              </a:rPr>
              <a:t>的分类。</a:t>
            </a:r>
            <a:endParaRPr lang="en-US" altLang="zh-CN" sz="2000" kern="100" dirty="0">
              <a:cs typeface="Times New Roman" panose="02020603050405020304" pitchFamily="18" charset="0"/>
            </a:endParaRPr>
          </a:p>
          <a:p>
            <a:pPr marL="0" indent="457200">
              <a:buNone/>
            </a:pPr>
            <a:endParaRPr lang="en-US" altLang="zh-CN" sz="2000" kern="100" dirty="0">
              <a:cs typeface="Times New Roman" panose="02020603050405020304" pitchFamily="18" charset="0"/>
            </a:endParaRPr>
          </a:p>
        </p:txBody>
      </p:sp>
      <p:sp>
        <p:nvSpPr>
          <p:cNvPr id="10" name="Text Box 210">
            <a:extLst>
              <a:ext uri="{FF2B5EF4-FFF2-40B4-BE49-F238E27FC236}">
                <a16:creationId xmlns:a16="http://schemas.microsoft.com/office/drawing/2014/main" id="{C611B71C-6EE0-4CCC-ACD0-1256C384DB88}"/>
              </a:ext>
            </a:extLst>
          </p:cNvPr>
          <p:cNvSpPr txBox="1">
            <a:spLocks noChangeArrowheads="1"/>
          </p:cNvSpPr>
          <p:nvPr/>
        </p:nvSpPr>
        <p:spPr bwMode="auto">
          <a:xfrm>
            <a:off x="971600" y="2348880"/>
            <a:ext cx="7013485" cy="32141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#&lt;</a:t>
            </a: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程序：用感知器判断是否患病</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numpy</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exp, array, random, dot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train_set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array([[0, 0, 1], [1, 1, 1], [1, 0, 1], [0, 1, 1]]).T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label_set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array([[0, 1, 1, 0]]).T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weight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random.random</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((3, 1))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train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for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in range(200):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out = 1 / (1+exp(-(dot(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train_set.T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weight))))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weight += dot(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train_set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label_set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out) * out * (1 - out))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classify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new_sample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array([1, 0, 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print('possibility:', 1.0 / float(1 + exp(-dot(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new_sample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weight))))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58276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rmAutofit fontScale="90000"/>
          </a:bodyPr>
          <a:lstStyle/>
          <a:p>
            <a:r>
              <a:rPr lang="zh-CN" altLang="zh-CN" dirty="0"/>
              <a:t>感知器</a:t>
            </a:r>
            <a:r>
              <a:rPr lang="zh-CN" altLang="en-US" dirty="0"/>
              <a:t>的训练</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78</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2798699"/>
              </a:xfrm>
            </p:spPr>
            <p:txBody>
              <a:bodyPr>
                <a:normAutofit fontScale="92500" lnSpcReduction="10000"/>
              </a:bodyPr>
              <a:lstStyle/>
              <a:p>
                <a:pPr marL="0" indent="457200">
                  <a:buNone/>
                </a:pPr>
                <a:r>
                  <a:rPr lang="zh-CN" altLang="en-US" sz="2000" kern="100" dirty="0">
                    <a:cs typeface="Times New Roman" panose="02020603050405020304" pitchFamily="18" charset="0"/>
                  </a:rPr>
                  <a:t>我们一共训练感知器</a:t>
                </a:r>
                <a:r>
                  <a:rPr lang="en-US" altLang="zh-CN" sz="2000" kern="100" dirty="0">
                    <a:cs typeface="Times New Roman" panose="02020603050405020304" pitchFamily="18" charset="0"/>
                  </a:rPr>
                  <a:t>200</a:t>
                </a:r>
                <a:r>
                  <a:rPr lang="zh-CN" altLang="en-US" sz="2000" kern="100" dirty="0">
                    <a:cs typeface="Times New Roman" panose="02020603050405020304" pitchFamily="18" charset="0"/>
                  </a:rPr>
                  <a:t>次。在循环的第一行，我们利用了</a:t>
                </a:r>
                <a:r>
                  <a:rPr lang="en-US" altLang="zh-CN" sz="2000" kern="100" dirty="0" err="1">
                    <a:cs typeface="Times New Roman" panose="02020603050405020304" pitchFamily="18" charset="0"/>
                  </a:rPr>
                  <a:t>numpy</a:t>
                </a:r>
                <a:r>
                  <a:rPr lang="zh-CN" altLang="en-US" sz="2000" kern="100" dirty="0">
                    <a:cs typeface="Times New Roman" panose="02020603050405020304" pitchFamily="18" charset="0"/>
                  </a:rPr>
                  <a:t>向量运算的特性来计算</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𝑓</m:t>
                    </m:r>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𝒘</m:t>
                        </m:r>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𝒙</m:t>
                            </m:r>
                          </m:e>
                          <m:sup>
                            <m:r>
                              <a:rPr lang="en-US" altLang="zh-CN" sz="2000" i="1" kern="100">
                                <a:latin typeface="Cambria Math" panose="02040503050406030204" pitchFamily="18" charset="0"/>
                                <a:cs typeface="Times New Roman" panose="02020603050405020304" pitchFamily="18" charset="0"/>
                              </a:rPr>
                              <m:t>𝑖</m:t>
                            </m:r>
                          </m:sup>
                        </m:sSup>
                      </m:e>
                    </m:d>
                  </m:oMath>
                </a14:m>
                <a:r>
                  <a:rPr lang="zh-CN" altLang="en-US" sz="2000" kern="100" dirty="0">
                    <a:cs typeface="Times New Roman" panose="02020603050405020304" pitchFamily="18" charset="0"/>
                  </a:rPr>
                  <a:t>。</a:t>
                </a:r>
                <a:r>
                  <a:rPr lang="en-US" altLang="zh-CN" sz="2000" kern="100" dirty="0">
                    <a:cs typeface="Times New Roman" panose="02020603050405020304" pitchFamily="18" charset="0"/>
                  </a:rPr>
                  <a:t>dot(</a:t>
                </a:r>
                <a:r>
                  <a:rPr lang="en-US" altLang="zh-CN" sz="2000" kern="100" dirty="0" err="1">
                    <a:cs typeface="Times New Roman" panose="02020603050405020304" pitchFamily="18" charset="0"/>
                  </a:rPr>
                  <a:t>train_set.T</a:t>
                </a:r>
                <a:r>
                  <a:rPr lang="en-US" altLang="zh-CN" sz="2000" kern="100" dirty="0">
                    <a:cs typeface="Times New Roman" panose="02020603050405020304" pitchFamily="18" charset="0"/>
                  </a:rPr>
                  <a:t>, weight)</a:t>
                </a:r>
                <a:r>
                  <a:rPr lang="zh-CN" altLang="en-US" sz="2000" kern="100" dirty="0">
                    <a:cs typeface="Times New Roman" panose="02020603050405020304" pitchFamily="18" charset="0"/>
                  </a:rPr>
                  <a:t>的结果是一个一维向量，输入函数</a:t>
                </a:r>
                <a:r>
                  <a:rPr lang="en-US" altLang="zh-CN" sz="2000" kern="100" dirty="0">
                    <a:cs typeface="Times New Roman" panose="02020603050405020304" pitchFamily="18" charset="0"/>
                  </a:rPr>
                  <a:t>exp</a:t>
                </a:r>
                <a:r>
                  <a:rPr lang="zh-CN" altLang="en-US" sz="2000" kern="100" dirty="0">
                    <a:cs typeface="Times New Roman" panose="02020603050405020304" pitchFamily="18" charset="0"/>
                  </a:rPr>
                  <a:t>中，可以一次性对向量中的每一个元素进行指数运算，其结果依旧是一个向量。最后通过加法和除法，我们便可以得到</a:t>
                </a:r>
                <a:r>
                  <a:rPr lang="en-US" altLang="zh-CN" sz="2000" kern="100" dirty="0">
                    <a:cs typeface="Times New Roman" panose="02020603050405020304" pitchFamily="18" charset="0"/>
                  </a:rPr>
                  <a:t>4×1</a:t>
                </a:r>
                <a:r>
                  <a:rPr lang="zh-CN" altLang="en-US" sz="2000" kern="100" dirty="0">
                    <a:cs typeface="Times New Roman" panose="02020603050405020304" pitchFamily="18" charset="0"/>
                  </a:rPr>
                  <a:t>的列向量</a:t>
                </a:r>
                <a:r>
                  <a:rPr lang="en-US" altLang="zh-CN" sz="2000" kern="100" dirty="0">
                    <a:cs typeface="Times New Roman" panose="02020603050405020304" pitchFamily="18" charset="0"/>
                  </a:rPr>
                  <a:t>out</a:t>
                </a:r>
                <a:r>
                  <a:rPr lang="zh-CN" altLang="en-US" sz="2000" kern="100" dirty="0">
                    <a:cs typeface="Times New Roman" panose="02020603050405020304" pitchFamily="18" charset="0"/>
                  </a:rPr>
                  <a:t>，它每一个元素对应一个样本的</a:t>
                </a:r>
                <a14:m>
                  <m:oMath xmlns:m="http://schemas.openxmlformats.org/officeDocument/2006/math">
                    <m:r>
                      <a:rPr lang="en-US" altLang="zh-CN" sz="2000" i="1" kern="100">
                        <a:latin typeface="Cambria Math" panose="02040503050406030204" pitchFamily="18" charset="0"/>
                        <a:cs typeface="Times New Roman" panose="02020603050405020304" pitchFamily="18" charset="0"/>
                      </a:rPr>
                      <m:t>𝑓</m:t>
                    </m:r>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𝒘</m:t>
                        </m:r>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𝒙</m:t>
                            </m:r>
                          </m:e>
                          <m:sup>
                            <m:r>
                              <a:rPr lang="en-US" altLang="zh-CN" sz="2000" i="1" kern="100">
                                <a:latin typeface="Cambria Math" panose="02040503050406030204" pitchFamily="18" charset="0"/>
                                <a:cs typeface="Times New Roman" panose="02020603050405020304" pitchFamily="18" charset="0"/>
                              </a:rPr>
                              <m:t>𝑖</m:t>
                            </m:r>
                          </m:sup>
                        </m:sSup>
                      </m:e>
                    </m:d>
                  </m:oMath>
                </a14:m>
                <a:r>
                  <a:rPr lang="zh-CN" altLang="en-US" sz="2000" kern="100" dirty="0">
                    <a:cs typeface="Times New Roman" panose="02020603050405020304" pitchFamily="18" charset="0"/>
                  </a:rPr>
                  <a:t>。在循环的第二行，我们使用公式</a:t>
                </a:r>
                <a14:m>
                  <m:oMath xmlns:m="http://schemas.openxmlformats.org/officeDocument/2006/math">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𝒘</m:t>
                        </m:r>
                      </m:e>
                      <m:sup>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𝑖</m:t>
                            </m:r>
                            <m:r>
                              <a:rPr lang="en-US" altLang="zh-CN" sz="2000" i="1" kern="100">
                                <a:latin typeface="Cambria Math" panose="02040503050406030204" pitchFamily="18" charset="0"/>
                                <a:cs typeface="Times New Roman" panose="02020603050405020304" pitchFamily="18" charset="0"/>
                              </a:rPr>
                              <m:t>+1</m:t>
                            </m:r>
                          </m:e>
                        </m:d>
                      </m:sup>
                    </m:sSup>
                    <m:r>
                      <a:rPr lang="en-US" altLang="zh-CN" sz="2000" i="1" kern="100">
                        <a:latin typeface="Cambria Math" panose="02040503050406030204" pitchFamily="18" charset="0"/>
                        <a:cs typeface="Times New Roman" panose="02020603050405020304" pitchFamily="18" charset="0"/>
                      </a:rPr>
                      <m:t>=</m:t>
                    </m:r>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𝒘</m:t>
                        </m:r>
                      </m:e>
                      <m:sup>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𝑖</m:t>
                            </m:r>
                          </m:e>
                        </m:d>
                      </m:sup>
                    </m:sSup>
                    <m:r>
                      <a:rPr lang="en-US" altLang="zh-CN" sz="2000" i="1" kern="100">
                        <a:latin typeface="Cambria Math" panose="02040503050406030204" pitchFamily="18" charset="0"/>
                        <a:cs typeface="Times New Roman" panose="02020603050405020304" pitchFamily="18" charset="0"/>
                      </a:rPr>
                      <m:t>+</m:t>
                    </m:r>
                    <m:r>
                      <a:rPr lang="en-US" altLang="zh-CN" sz="2000" i="1" kern="100">
                        <a:latin typeface="Cambria Math" panose="02040503050406030204" pitchFamily="18" charset="0"/>
                        <a:cs typeface="Times New Roman" panose="02020603050405020304" pitchFamily="18" charset="0"/>
                      </a:rPr>
                      <m:t>𝜂</m:t>
                    </m:r>
                    <m:r>
                      <a:rPr lang="en-US" altLang="zh-CN" sz="2000" i="1" kern="100">
                        <a:latin typeface="Cambria Math" panose="02040503050406030204" pitchFamily="18" charset="0"/>
                        <a:cs typeface="Times New Roman" panose="02020603050405020304" pitchFamily="18" charset="0"/>
                      </a:rPr>
                      <m:t>2</m:t>
                    </m:r>
                    <m:r>
                      <a:rPr lang="en-US" altLang="zh-CN" sz="2000" b="1" i="1" kern="100">
                        <a:latin typeface="Cambria Math" panose="02040503050406030204" pitchFamily="18" charset="0"/>
                        <a:cs typeface="Times New Roman" panose="02020603050405020304" pitchFamily="18" charset="0"/>
                      </a:rPr>
                      <m:t>𝑨</m:t>
                    </m:r>
                    <m:r>
                      <a:rPr lang="en-US" altLang="zh-CN" sz="2000" i="1" kern="100">
                        <a:latin typeface="Cambria Math" panose="02040503050406030204" pitchFamily="18" charset="0"/>
                        <a:cs typeface="Times New Roman" panose="02020603050405020304" pitchFamily="18" charset="0"/>
                      </a:rPr>
                      <m:t>⋅</m:t>
                    </m:r>
                    <m:r>
                      <a:rPr lang="en-US" altLang="zh-CN" sz="2000" b="1" i="1" kern="100">
                        <a:latin typeface="Cambria Math" panose="02040503050406030204" pitchFamily="18" charset="0"/>
                        <a:cs typeface="Times New Roman" panose="02020603050405020304" pitchFamily="18" charset="0"/>
                      </a:rPr>
                      <m:t>𝑳</m:t>
                    </m:r>
                    <m:d>
                      <m:dPr>
                        <m:ctrlPr>
                          <a:rPr lang="zh-CN" altLang="zh-CN" sz="2000" i="1">
                            <a:latin typeface="Cambria Math" panose="02040503050406030204" pitchFamily="18" charset="0"/>
                            <a:ea typeface="Cambria Math" panose="02040503050406030204" pitchFamily="18" charset="0"/>
                          </a:rPr>
                        </m:ctrlPr>
                      </m:dPr>
                      <m:e>
                        <m:sSup>
                          <m:sSupPr>
                            <m:ctrlPr>
                              <a:rPr lang="zh-CN" altLang="zh-CN" sz="2000" i="1">
                                <a:latin typeface="Cambria Math" panose="02040503050406030204" pitchFamily="18" charset="0"/>
                                <a:ea typeface="Cambria Math" panose="02040503050406030204" pitchFamily="18" charset="0"/>
                              </a:rPr>
                            </m:ctrlPr>
                          </m:sSupPr>
                          <m:e>
                            <m:r>
                              <a:rPr lang="en-US" altLang="zh-CN" sz="2000" b="1" i="1" kern="100">
                                <a:latin typeface="Cambria Math" panose="02040503050406030204" pitchFamily="18" charset="0"/>
                                <a:cs typeface="Times New Roman" panose="02020603050405020304" pitchFamily="18" charset="0"/>
                              </a:rPr>
                              <m:t>𝒘</m:t>
                            </m:r>
                          </m:e>
                          <m:sup>
                            <m:d>
                              <m:dPr>
                                <m:ctrlPr>
                                  <a:rPr lang="zh-CN" altLang="zh-CN" sz="2000" i="1">
                                    <a:latin typeface="Cambria Math" panose="02040503050406030204" pitchFamily="18" charset="0"/>
                                    <a:ea typeface="Cambria Math" panose="02040503050406030204" pitchFamily="18" charset="0"/>
                                  </a:rPr>
                                </m:ctrlPr>
                              </m:dPr>
                              <m:e>
                                <m:r>
                                  <a:rPr lang="en-US" altLang="zh-CN" sz="2000" i="1" kern="100">
                                    <a:latin typeface="Cambria Math" panose="02040503050406030204" pitchFamily="18" charset="0"/>
                                    <a:cs typeface="Times New Roman" panose="02020603050405020304" pitchFamily="18" charset="0"/>
                                  </a:rPr>
                                  <m:t>𝑖</m:t>
                                </m:r>
                              </m:e>
                            </m:d>
                          </m:sup>
                        </m:sSup>
                      </m:e>
                    </m:d>
                  </m:oMath>
                </a14:m>
                <a:r>
                  <a:rPr lang="zh-CN" altLang="en-US" sz="2000" kern="100" dirty="0">
                    <a:cs typeface="Times New Roman" panose="02020603050405020304" pitchFamily="18" charset="0"/>
                  </a:rPr>
                  <a:t>对</a:t>
                </a:r>
                <a:r>
                  <a:rPr lang="en-US" altLang="zh-CN" sz="2000" kern="100" dirty="0">
                    <a:cs typeface="Times New Roman" panose="02020603050405020304" pitchFamily="18" charset="0"/>
                  </a:rPr>
                  <a:t>w</a:t>
                </a:r>
                <a:r>
                  <a:rPr lang="zh-CN" altLang="en-US" sz="2000" kern="100" dirty="0">
                    <a:cs typeface="Times New Roman" panose="02020603050405020304" pitchFamily="18" charset="0"/>
                  </a:rPr>
                  <a:t>进行调整。在这里，我们着重介绍</a:t>
                </a:r>
                <a14:m>
                  <m:oMath xmlns:m="http://schemas.openxmlformats.org/officeDocument/2006/math">
                    <m:r>
                      <a:rPr lang="en-US" altLang="zh-CN" sz="2000" b="1" i="1" kern="100">
                        <a:latin typeface="Cambria Math" panose="02040503050406030204" pitchFamily="18" charset="0"/>
                        <a:cs typeface="Times New Roman" panose="02020603050405020304" pitchFamily="18" charset="0"/>
                      </a:rPr>
                      <m:t>𝑳</m:t>
                    </m:r>
                    <m:d>
                      <m:dPr>
                        <m:ctrlPr>
                          <a:rPr lang="zh-CN" altLang="zh-CN" sz="2000" i="1">
                            <a:latin typeface="Cambria Math" panose="02040503050406030204" pitchFamily="18" charset="0"/>
                            <a:ea typeface="Cambria Math" panose="02040503050406030204" pitchFamily="18" charset="0"/>
                          </a:rPr>
                        </m:ctrlPr>
                      </m:dPr>
                      <m:e>
                        <m:r>
                          <a:rPr lang="en-US" altLang="zh-CN" sz="2000" b="1" i="1" kern="100">
                            <a:latin typeface="Cambria Math" panose="02040503050406030204" pitchFamily="18" charset="0"/>
                            <a:cs typeface="Times New Roman" panose="02020603050405020304" pitchFamily="18" charset="0"/>
                          </a:rPr>
                          <m:t>𝒘</m:t>
                        </m:r>
                      </m:e>
                    </m:d>
                  </m:oMath>
                </a14:m>
                <a:r>
                  <a:rPr lang="zh-CN" altLang="en-US" sz="2000" kern="100" dirty="0">
                    <a:cs typeface="Times New Roman" panose="02020603050405020304" pitchFamily="18" charset="0"/>
                  </a:rPr>
                  <a:t>的构造。事实上，</a:t>
                </a:r>
                <a:endParaRPr lang="en-US" altLang="zh-CN" sz="20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183980"/>
                <a:ext cx="8482676" cy="2798699"/>
              </a:xfrm>
              <a:blipFill>
                <a:blip r:embed="rId2"/>
                <a:stretch>
                  <a:fillRect l="-719" r="-57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C0083B5-5185-4D83-A4DE-B8AF19B6A45D}"/>
              </a:ext>
            </a:extLst>
          </p:cNvPr>
          <p:cNvPicPr>
            <a:picLocks noChangeAspect="1"/>
          </p:cNvPicPr>
          <p:nvPr/>
        </p:nvPicPr>
        <p:blipFill>
          <a:blip r:embed="rId3"/>
          <a:stretch>
            <a:fillRect/>
          </a:stretch>
        </p:blipFill>
        <p:spPr>
          <a:xfrm>
            <a:off x="817054" y="4153274"/>
            <a:ext cx="7581900" cy="1990725"/>
          </a:xfrm>
          <a:prstGeom prst="rect">
            <a:avLst/>
          </a:prstGeom>
        </p:spPr>
      </p:pic>
    </p:spTree>
    <p:extLst>
      <p:ext uri="{BB962C8B-B14F-4D97-AF65-F5344CB8AC3E}">
        <p14:creationId xmlns:p14="http://schemas.microsoft.com/office/powerpoint/2010/main" val="26668559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rmAutofit fontScale="90000"/>
          </a:bodyPr>
          <a:lstStyle/>
          <a:p>
            <a:r>
              <a:rPr lang="zh-CN" altLang="zh-CN" dirty="0"/>
              <a:t>感知器</a:t>
            </a:r>
            <a:r>
              <a:rPr lang="zh-CN" altLang="en-US" kern="100" dirty="0">
                <a:cs typeface="Times New Roman" panose="02020603050405020304" pitchFamily="18" charset="0"/>
              </a:rPr>
              <a:t>的训练</a:t>
            </a:r>
            <a:endParaRPr lang="zh-CN" altLang="en-US"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79</a:t>
            </a:fld>
            <a:endParaRPr lang="zh-CN" altLang="en-US"/>
          </a:p>
        </p:txBody>
      </p:sp>
      <mc:AlternateContent xmlns:mc="http://schemas.openxmlformats.org/markup-compatibility/2006" xmlns:a14="http://schemas.microsoft.com/office/drawing/2010/main">
        <mc:Choice Requires="a14">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a:bodyPr>
              <a:lstStyle/>
              <a:p>
                <a:pPr marL="0" indent="457200">
                  <a:buNone/>
                </a:pPr>
                <a:r>
                  <a:rPr lang="zh-CN" altLang="zh-CN" sz="1800" kern="100" dirty="0">
                    <a:cs typeface="Times New Roman" panose="02020603050405020304" pitchFamily="18" charset="0"/>
                  </a:rPr>
                  <a:t>注意这里的运算符“</a:t>
                </a:r>
                <a:r>
                  <a:rPr lang="en-US" altLang="zh-CN" sz="1800" kern="100" dirty="0"/>
                  <a:t>*</a:t>
                </a:r>
                <a:r>
                  <a:rPr lang="zh-CN" altLang="zh-CN" sz="1800" kern="100" dirty="0">
                    <a:cs typeface="Times New Roman" panose="02020603050405020304" pitchFamily="18" charset="0"/>
                  </a:rPr>
                  <a:t>”指向量对应位置元素相乘，而不是矩阵乘法。另外，对于</a:t>
                </a:r>
                <a:r>
                  <a:rPr lang="en-US" altLang="zh-CN" sz="1800" kern="100" dirty="0"/>
                  <a:t>sigmoid</a:t>
                </a:r>
                <a:r>
                  <a:rPr lang="zh-CN" altLang="zh-CN" sz="1800" kern="100" dirty="0">
                    <a:cs typeface="Times New Roman" panose="02020603050405020304" pitchFamily="18" charset="0"/>
                  </a:rPr>
                  <a:t>函数，我们有</a:t>
                </a:r>
                <a14:m>
                  <m:oMath xmlns:m="http://schemas.openxmlformats.org/officeDocument/2006/math">
                    <m:sSup>
                      <m:sSupPr>
                        <m:ctrlPr>
                          <a:rPr lang="zh-CN" altLang="zh-CN" sz="1800" i="1">
                            <a:latin typeface="Cambria Math" panose="02040503050406030204" pitchFamily="18" charset="0"/>
                            <a:ea typeface="Cambria Math" panose="02040503050406030204" pitchFamily="18" charset="0"/>
                          </a:rPr>
                        </m:ctrlPr>
                      </m:sSupPr>
                      <m:e>
                        <m:r>
                          <a:rPr lang="en-US" altLang="zh-CN" sz="1800" i="1" kern="100">
                            <a:latin typeface="Cambria Math" panose="02040503050406030204" pitchFamily="18" charset="0"/>
                            <a:cs typeface="Times New Roman" panose="02020603050405020304" pitchFamily="18" charset="0"/>
                          </a:rPr>
                          <m:t>𝑓</m:t>
                        </m:r>
                      </m:e>
                      <m:sup>
                        <m:r>
                          <a:rPr lang="en-US" altLang="zh-CN" sz="1800" i="1" kern="100">
                            <a:latin typeface="Cambria Math" panose="02040503050406030204" pitchFamily="18" charset="0"/>
                          </a:rPr>
                          <m:t>′</m:t>
                        </m:r>
                      </m:sup>
                    </m:sSup>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𝒘</m:t>
                        </m:r>
                        <m:sSup>
                          <m:sSupPr>
                            <m:ctrlPr>
                              <a:rPr lang="zh-CN" altLang="zh-CN" sz="1800" i="1">
                                <a:latin typeface="Cambria Math" panose="02040503050406030204" pitchFamily="18" charset="0"/>
                                <a:ea typeface="Cambria Math" panose="02040503050406030204" pitchFamily="18" charset="0"/>
                              </a:rPr>
                            </m:ctrlPr>
                          </m:sSupPr>
                          <m:e>
                            <m:r>
                              <a:rPr lang="en-US" altLang="zh-CN" sz="1800" b="1" i="1" kern="100">
                                <a:latin typeface="Cambria Math" panose="02040503050406030204" pitchFamily="18" charset="0"/>
                                <a:cs typeface="Times New Roman" panose="02020603050405020304" pitchFamily="18" charset="0"/>
                              </a:rPr>
                              <m:t>𝒙</m:t>
                            </m:r>
                          </m:e>
                          <m:sup>
                            <m:r>
                              <a:rPr lang="en-US" altLang="zh-CN" sz="1800" i="1" kern="100">
                                <a:latin typeface="Cambria Math" panose="02040503050406030204" pitchFamily="18" charset="0"/>
                                <a:cs typeface="Times New Roman" panose="02020603050405020304" pitchFamily="18" charset="0"/>
                              </a:rPr>
                              <m:t>𝑖</m:t>
                            </m:r>
                          </m:sup>
                        </m:sSup>
                      </m:e>
                    </m:d>
                    <m:r>
                      <a:rPr lang="en-US" altLang="zh-CN" sz="1800" i="1" kern="100">
                        <a:latin typeface="Cambria Math" panose="02040503050406030204" pitchFamily="18" charset="0"/>
                        <a:cs typeface="Times New Roman" panose="02020603050405020304" pitchFamily="18" charset="0"/>
                      </a:rPr>
                      <m:t>=</m:t>
                    </m:r>
                    <m:r>
                      <a:rPr lang="en-US" altLang="zh-CN" sz="1800" i="1" kern="100">
                        <a:latin typeface="Cambria Math" panose="02040503050406030204" pitchFamily="18" charset="0"/>
                        <a:cs typeface="Times New Roman" panose="02020603050405020304" pitchFamily="18" charset="0"/>
                      </a:rPr>
                      <m:t>𝑓</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𝒘</m:t>
                        </m:r>
                        <m:sSup>
                          <m:sSupPr>
                            <m:ctrlPr>
                              <a:rPr lang="zh-CN" altLang="zh-CN" sz="1800" i="1">
                                <a:latin typeface="Cambria Math" panose="02040503050406030204" pitchFamily="18" charset="0"/>
                                <a:ea typeface="Cambria Math" panose="02040503050406030204" pitchFamily="18" charset="0"/>
                              </a:rPr>
                            </m:ctrlPr>
                          </m:sSupPr>
                          <m:e>
                            <m:r>
                              <a:rPr lang="en-US" altLang="zh-CN" sz="1800" b="1" i="1" kern="100">
                                <a:latin typeface="Cambria Math" panose="02040503050406030204" pitchFamily="18" charset="0"/>
                                <a:cs typeface="Times New Roman" panose="02020603050405020304" pitchFamily="18" charset="0"/>
                              </a:rPr>
                              <m:t>𝒙</m:t>
                            </m:r>
                          </m:e>
                          <m:sup>
                            <m:r>
                              <a:rPr lang="en-US" altLang="zh-CN" sz="1800" i="1" kern="100">
                                <a:latin typeface="Cambria Math" panose="02040503050406030204" pitchFamily="18" charset="0"/>
                                <a:cs typeface="Times New Roman" panose="02020603050405020304" pitchFamily="18" charset="0"/>
                              </a:rPr>
                              <m:t>𝑖</m:t>
                            </m:r>
                          </m:sup>
                        </m:sSup>
                      </m:e>
                    </m:d>
                    <m:d>
                      <m:dPr>
                        <m:ctrlPr>
                          <a:rPr lang="zh-CN" altLang="zh-CN" sz="1800" i="1">
                            <a:latin typeface="Cambria Math" panose="02040503050406030204" pitchFamily="18" charset="0"/>
                            <a:ea typeface="Cambria Math" panose="02040503050406030204" pitchFamily="18" charset="0"/>
                          </a:rPr>
                        </m:ctrlPr>
                      </m:dPr>
                      <m:e>
                        <m:r>
                          <a:rPr lang="en-US" altLang="zh-CN" sz="1800" i="1" kern="100">
                            <a:latin typeface="Cambria Math" panose="02040503050406030204" pitchFamily="18" charset="0"/>
                            <a:cs typeface="Times New Roman" panose="02020603050405020304" pitchFamily="18" charset="0"/>
                          </a:rPr>
                          <m:t>1</m:t>
                        </m:r>
                        <m:r>
                          <a:rPr lang="en-US" altLang="zh-CN" sz="1800" i="1" kern="100">
                            <a:latin typeface="Cambria Math" panose="02040503050406030204" pitchFamily="18" charset="0"/>
                          </a:rPr>
                          <m:t>−</m:t>
                        </m:r>
                        <m:r>
                          <a:rPr lang="en-US" altLang="zh-CN" sz="1800" i="1" kern="100">
                            <a:latin typeface="Cambria Math" panose="02040503050406030204" pitchFamily="18" charset="0"/>
                            <a:cs typeface="Times New Roman" panose="02020603050405020304" pitchFamily="18" charset="0"/>
                          </a:rPr>
                          <m:t>𝑓</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𝒘</m:t>
                            </m:r>
                            <m:sSup>
                              <m:sSupPr>
                                <m:ctrlPr>
                                  <a:rPr lang="zh-CN" altLang="zh-CN" sz="1800" i="1">
                                    <a:latin typeface="Cambria Math" panose="02040503050406030204" pitchFamily="18" charset="0"/>
                                    <a:ea typeface="Cambria Math" panose="02040503050406030204" pitchFamily="18" charset="0"/>
                                  </a:rPr>
                                </m:ctrlPr>
                              </m:sSupPr>
                              <m:e>
                                <m:r>
                                  <a:rPr lang="en-US" altLang="zh-CN" sz="1800" b="1" i="1" kern="100">
                                    <a:latin typeface="Cambria Math" panose="02040503050406030204" pitchFamily="18" charset="0"/>
                                    <a:cs typeface="Times New Roman" panose="02020603050405020304" pitchFamily="18" charset="0"/>
                                  </a:rPr>
                                  <m:t>𝒙</m:t>
                                </m:r>
                              </m:e>
                              <m:sup>
                                <m:r>
                                  <a:rPr lang="en-US" altLang="zh-CN" sz="1800" i="1" kern="100">
                                    <a:latin typeface="Cambria Math" panose="02040503050406030204" pitchFamily="18" charset="0"/>
                                    <a:cs typeface="Times New Roman" panose="02020603050405020304" pitchFamily="18" charset="0"/>
                                  </a:rPr>
                                  <m:t>𝑖</m:t>
                                </m:r>
                              </m:sup>
                            </m:sSup>
                          </m:e>
                        </m:d>
                      </m:e>
                    </m:d>
                  </m:oMath>
                </a14:m>
                <a:r>
                  <a:rPr lang="zh-CN" altLang="zh-CN" sz="1800" kern="100" dirty="0">
                    <a:cs typeface="Times New Roman" panose="02020603050405020304" pitchFamily="18" charset="0"/>
                  </a:rPr>
                  <a:t>。因此，在此例中</a:t>
                </a:r>
                <a:endParaRPr lang="en-US" altLang="zh-CN" sz="1800" i="1" kern="100" dirty="0">
                  <a:latin typeface="Cambria Math" panose="02040503050406030204" pitchFamily="18" charset="0"/>
                  <a:cs typeface="Times New Roman" panose="02020603050405020304" pitchFamily="18" charset="0"/>
                </a:endParaRPr>
              </a:p>
              <a:p>
                <a:pPr marL="0" indent="457200">
                  <a:buNone/>
                </a:pPr>
                <a14:m>
                  <m:oMathPara xmlns:m="http://schemas.openxmlformats.org/officeDocument/2006/math">
                    <m:oMathParaPr>
                      <m:jc m:val="centerGroup"/>
                    </m:oMathParaPr>
                    <m:oMath xmlns:m="http://schemas.openxmlformats.org/officeDocument/2006/math">
                      <m:r>
                        <a:rPr lang="en-US" altLang="zh-CN" sz="1800" b="1" i="1" kern="100">
                          <a:latin typeface="Cambria Math" panose="02040503050406030204" pitchFamily="18" charset="0"/>
                          <a:cs typeface="Times New Roman" panose="02020603050405020304" pitchFamily="18" charset="0"/>
                        </a:rPr>
                        <m:t>𝑳</m:t>
                      </m:r>
                      <m:d>
                        <m:dPr>
                          <m:ctrlPr>
                            <a:rPr lang="zh-CN" altLang="zh-CN" sz="1800" b="1"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𝒘</m:t>
                          </m:r>
                        </m:e>
                      </m:d>
                      <m:r>
                        <a:rPr lang="en-US" altLang="zh-CN" sz="1800" b="1" i="1" kern="100">
                          <a:latin typeface="Cambria Math" panose="02040503050406030204" pitchFamily="18" charset="0"/>
                          <a:cs typeface="Times New Roman" panose="02020603050405020304" pitchFamily="18" charset="0"/>
                        </a:rPr>
                        <m:t>=</m:t>
                      </m:r>
                      <m:d>
                        <m:dPr>
                          <m:ctrlPr>
                            <a:rPr lang="zh-CN" altLang="zh-CN" sz="1800" b="1"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𝒍𝒂𝒃𝒆𝒍</m:t>
                          </m:r>
                          <m:func>
                            <m:funcPr>
                              <m:ctrlPr>
                                <a:rPr lang="zh-CN" altLang="zh-CN" sz="1800" b="1" i="1">
                                  <a:latin typeface="Cambria Math" panose="02040503050406030204" pitchFamily="18" charset="0"/>
                                  <a:ea typeface="Cambria Math" panose="02040503050406030204" pitchFamily="18" charset="0"/>
                                </a:rPr>
                              </m:ctrlPr>
                            </m:funcPr>
                            <m:fName>
                              <m:r>
                                <a:rPr lang="en-US" altLang="zh-CN" sz="1800" b="1" i="1" kern="100">
                                  <a:latin typeface="Cambria Math" panose="02040503050406030204" pitchFamily="18" charset="0"/>
                                  <a:cs typeface="Times New Roman" panose="02020603050405020304" pitchFamily="18" charset="0"/>
                                </a:rPr>
                                <m:t>_</m:t>
                              </m:r>
                            </m:fName>
                            <m:e>
                              <m:r>
                                <a:rPr lang="en-US" altLang="zh-CN" sz="1800" b="1" i="1" kern="100">
                                  <a:latin typeface="Cambria Math" panose="02040503050406030204" pitchFamily="18" charset="0"/>
                                  <a:cs typeface="Times New Roman" panose="02020603050405020304" pitchFamily="18" charset="0"/>
                                </a:rPr>
                                <m:t>𝒔</m:t>
                              </m:r>
                            </m:e>
                          </m:func>
                          <m:r>
                            <a:rPr lang="en-US" altLang="zh-CN" sz="1800" b="1" i="1" kern="100">
                              <a:latin typeface="Cambria Math" panose="02040503050406030204" pitchFamily="18" charset="0"/>
                              <a:cs typeface="Times New Roman" panose="02020603050405020304" pitchFamily="18" charset="0"/>
                            </a:rPr>
                            <m:t>𝒆𝒕</m:t>
                          </m:r>
                          <m:r>
                            <a:rPr lang="en-US" altLang="zh-CN" sz="1800" b="1" i="1" kern="100">
                              <a:latin typeface="Cambria Math" panose="02040503050406030204" pitchFamily="18" charset="0"/>
                            </a:rPr>
                            <m:t>−</m:t>
                          </m:r>
                          <m:r>
                            <a:rPr lang="en-US" altLang="zh-CN" sz="1800" b="1" i="1" kern="100">
                              <a:latin typeface="Cambria Math" panose="02040503050406030204" pitchFamily="18" charset="0"/>
                              <a:cs typeface="Times New Roman" panose="02020603050405020304" pitchFamily="18" charset="0"/>
                            </a:rPr>
                            <m:t>𝒐𝒖𝒕</m:t>
                          </m:r>
                        </m:e>
                      </m:d>
                      <m:r>
                        <a:rPr lang="en-US" altLang="zh-CN" sz="1800" b="1" i="1" kern="100">
                          <a:latin typeface="Cambria Math" panose="02040503050406030204" pitchFamily="18" charset="0"/>
                        </a:rPr>
                        <m:t>∗</m:t>
                      </m:r>
                      <m:sSup>
                        <m:sSupPr>
                          <m:ctrlPr>
                            <a:rPr lang="zh-CN" altLang="zh-CN" sz="1800" b="1" i="1">
                              <a:latin typeface="Cambria Math" panose="02040503050406030204" pitchFamily="18" charset="0"/>
                              <a:ea typeface="Cambria Math" panose="02040503050406030204" pitchFamily="18" charset="0"/>
                            </a:rPr>
                          </m:ctrlPr>
                        </m:sSupPr>
                        <m:e>
                          <m:r>
                            <a:rPr lang="en-US" altLang="zh-CN" sz="1800" b="1" i="1" kern="100">
                              <a:latin typeface="Cambria Math" panose="02040503050406030204" pitchFamily="18" charset="0"/>
                              <a:cs typeface="Times New Roman" panose="02020603050405020304" pitchFamily="18" charset="0"/>
                            </a:rPr>
                            <m:t>𝒇</m:t>
                          </m:r>
                        </m:e>
                        <m:sup>
                          <m:r>
                            <a:rPr lang="en-US" altLang="zh-CN" sz="1800" b="1" i="1" kern="100">
                              <a:latin typeface="Cambria Math" panose="02040503050406030204" pitchFamily="18" charset="0"/>
                            </a:rPr>
                            <m:t>′</m:t>
                          </m:r>
                        </m:sup>
                      </m:sSup>
                      <m:d>
                        <m:dPr>
                          <m:ctrlPr>
                            <a:rPr lang="zh-CN" altLang="zh-CN" sz="1800" b="1"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𝒘𝒙</m:t>
                          </m:r>
                        </m:e>
                      </m:d>
                      <m:r>
                        <a:rPr lang="en-US" altLang="zh-CN" sz="1800" b="1" i="1" kern="100">
                          <a:latin typeface="Cambria Math" panose="02040503050406030204" pitchFamily="18" charset="0"/>
                          <a:cs typeface="Times New Roman" panose="02020603050405020304" pitchFamily="18" charset="0"/>
                        </a:rPr>
                        <m:t>=</m:t>
                      </m:r>
                      <m:d>
                        <m:dPr>
                          <m:ctrlPr>
                            <a:rPr lang="zh-CN" altLang="zh-CN" sz="1800" b="1"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𝒍𝒂𝒃𝒆𝒍</m:t>
                          </m:r>
                          <m:func>
                            <m:funcPr>
                              <m:ctrlPr>
                                <a:rPr lang="zh-CN" altLang="zh-CN" sz="1800" b="1" i="1">
                                  <a:latin typeface="Cambria Math" panose="02040503050406030204" pitchFamily="18" charset="0"/>
                                  <a:ea typeface="Cambria Math" panose="02040503050406030204" pitchFamily="18" charset="0"/>
                                </a:rPr>
                              </m:ctrlPr>
                            </m:funcPr>
                            <m:fName>
                              <m:r>
                                <a:rPr lang="en-US" altLang="zh-CN" sz="1800" b="1" i="1" kern="100">
                                  <a:latin typeface="Cambria Math" panose="02040503050406030204" pitchFamily="18" charset="0"/>
                                  <a:cs typeface="Times New Roman" panose="02020603050405020304" pitchFamily="18" charset="0"/>
                                </a:rPr>
                                <m:t>_</m:t>
                              </m:r>
                            </m:fName>
                            <m:e>
                              <m:r>
                                <a:rPr lang="en-US" altLang="zh-CN" sz="1800" b="1" i="1" kern="100">
                                  <a:latin typeface="Cambria Math" panose="02040503050406030204" pitchFamily="18" charset="0"/>
                                  <a:cs typeface="Times New Roman" panose="02020603050405020304" pitchFamily="18" charset="0"/>
                                </a:rPr>
                                <m:t>𝒔</m:t>
                              </m:r>
                            </m:e>
                          </m:func>
                          <m:r>
                            <a:rPr lang="en-US" altLang="zh-CN" sz="1800" b="1" i="1" kern="100">
                              <a:latin typeface="Cambria Math" panose="02040503050406030204" pitchFamily="18" charset="0"/>
                              <a:cs typeface="Times New Roman" panose="02020603050405020304" pitchFamily="18" charset="0"/>
                            </a:rPr>
                            <m:t>𝒆𝒕</m:t>
                          </m:r>
                          <m:r>
                            <a:rPr lang="en-US" altLang="zh-CN" sz="1800" b="1" i="1" kern="100">
                              <a:latin typeface="Cambria Math" panose="02040503050406030204" pitchFamily="18" charset="0"/>
                            </a:rPr>
                            <m:t>−</m:t>
                          </m:r>
                          <m:r>
                            <a:rPr lang="en-US" altLang="zh-CN" sz="1800" b="1" i="1" kern="100">
                              <a:latin typeface="Cambria Math" panose="02040503050406030204" pitchFamily="18" charset="0"/>
                              <a:cs typeface="Times New Roman" panose="02020603050405020304" pitchFamily="18" charset="0"/>
                            </a:rPr>
                            <m:t>𝒐𝒖𝒕</m:t>
                          </m:r>
                        </m:e>
                      </m:d>
                      <m:r>
                        <a:rPr lang="en-US" altLang="zh-CN" sz="1800" b="1" i="1" kern="100">
                          <a:latin typeface="Cambria Math" panose="02040503050406030204" pitchFamily="18" charset="0"/>
                        </a:rPr>
                        <m:t>∗</m:t>
                      </m:r>
                      <m:r>
                        <a:rPr lang="en-US" altLang="zh-CN" sz="1800" b="1" i="1" kern="100">
                          <a:latin typeface="Cambria Math" panose="02040503050406030204" pitchFamily="18" charset="0"/>
                          <a:cs typeface="Times New Roman" panose="02020603050405020304" pitchFamily="18" charset="0"/>
                        </a:rPr>
                        <m:t>𝒐𝒖𝒕</m:t>
                      </m:r>
                      <m:r>
                        <a:rPr lang="en-US" altLang="zh-CN" sz="1800" b="1" i="1" kern="100">
                          <a:latin typeface="Cambria Math" panose="02040503050406030204" pitchFamily="18" charset="0"/>
                        </a:rPr>
                        <m:t>∗</m:t>
                      </m:r>
                      <m:d>
                        <m:dPr>
                          <m:ctrlPr>
                            <a:rPr lang="zh-CN" altLang="zh-CN" sz="1800" b="1"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𝟏</m:t>
                          </m:r>
                          <m:r>
                            <a:rPr lang="en-US" altLang="zh-CN" sz="1800" b="1" i="1" kern="100">
                              <a:latin typeface="Cambria Math" panose="02040503050406030204" pitchFamily="18" charset="0"/>
                            </a:rPr>
                            <m:t>−</m:t>
                          </m:r>
                          <m:r>
                            <a:rPr lang="en-US" altLang="zh-CN" sz="1800" b="1" i="1" kern="100">
                              <a:latin typeface="Cambria Math" panose="02040503050406030204" pitchFamily="18" charset="0"/>
                              <a:cs typeface="Times New Roman" panose="02020603050405020304" pitchFamily="18" charset="0"/>
                            </a:rPr>
                            <m:t>𝒐𝒖𝒕</m:t>
                          </m:r>
                        </m:e>
                      </m:d>
                    </m:oMath>
                  </m:oMathPara>
                </a14:m>
                <a:endParaRPr lang="en-US" altLang="zh-CN" sz="1800" b="1" kern="100" dirty="0">
                  <a:cs typeface="Times New Roman" panose="02020603050405020304" pitchFamily="18" charset="0"/>
                </a:endParaRPr>
              </a:p>
              <a:p>
                <a:pPr marL="0" indent="457200">
                  <a:buNone/>
                </a:pPr>
                <a:r>
                  <a:rPr lang="zh-CN" altLang="en-US" sz="1800" kern="100" dirty="0">
                    <a:cs typeface="Times New Roman" panose="02020603050405020304" pitchFamily="18" charset="0"/>
                  </a:rPr>
                  <a:t>最后，对于未知样本</a:t>
                </a:r>
                <a:r>
                  <a:rPr lang="en-US" altLang="zh-CN" sz="1800" kern="100" dirty="0">
                    <a:cs typeface="Times New Roman" panose="02020603050405020304" pitchFamily="18" charset="0"/>
                  </a:rPr>
                  <a:t>E</a:t>
                </a:r>
                <a:r>
                  <a:rPr lang="zh-CN" altLang="en-US" sz="1800" kern="100" dirty="0">
                    <a:cs typeface="Times New Roman" panose="02020603050405020304" pitchFamily="18" charset="0"/>
                  </a:rPr>
                  <a:t>，其特征</a:t>
                </a:r>
                <a:r>
                  <a:rPr lang="en-US" altLang="zh-CN" sz="1800" b="1" i="1" kern="100" dirty="0">
                    <a:cs typeface="Times New Roman" panose="02020603050405020304" pitchFamily="18" charset="0"/>
                  </a:rPr>
                  <a:t>x</a:t>
                </a:r>
                <a:r>
                  <a:rPr lang="en-US" altLang="zh-CN" sz="1800" kern="100" dirty="0">
                    <a:cs typeface="Times New Roman" panose="02020603050405020304" pitchFamily="18" charset="0"/>
                  </a:rPr>
                  <a:t>=(1,0,0)</a:t>
                </a:r>
                <a:r>
                  <a:rPr lang="zh-CN" altLang="en-US" sz="1800" kern="100" dirty="0">
                    <a:cs typeface="Times New Roman" panose="02020603050405020304" pitchFamily="18" charset="0"/>
                  </a:rPr>
                  <a:t>，代入</a:t>
                </a:r>
                <a14:m>
                  <m:oMath xmlns:m="http://schemas.openxmlformats.org/officeDocument/2006/math">
                    <m:r>
                      <a:rPr lang="en-US" altLang="zh-CN" sz="1800" i="1" kern="100">
                        <a:latin typeface="Cambria Math" panose="02040503050406030204" pitchFamily="18" charset="0"/>
                        <a:cs typeface="Times New Roman" panose="02020603050405020304" pitchFamily="18" charset="0"/>
                      </a:rPr>
                      <m:t>𝑓</m:t>
                    </m:r>
                    <m:d>
                      <m:dPr>
                        <m:ctrlPr>
                          <a:rPr lang="zh-CN" altLang="zh-CN" sz="1800" i="1">
                            <a:latin typeface="Cambria Math" panose="02040503050406030204" pitchFamily="18" charset="0"/>
                            <a:ea typeface="Cambria Math" panose="02040503050406030204" pitchFamily="18" charset="0"/>
                          </a:rPr>
                        </m:ctrlPr>
                      </m:dPr>
                      <m:e>
                        <m:r>
                          <a:rPr lang="en-US" altLang="zh-CN" sz="1800" b="1" i="1" kern="100">
                            <a:latin typeface="Cambria Math" panose="02040503050406030204" pitchFamily="18" charset="0"/>
                            <a:cs typeface="Times New Roman" panose="02020603050405020304" pitchFamily="18" charset="0"/>
                          </a:rPr>
                          <m:t>𝒘𝒙</m:t>
                        </m:r>
                      </m:e>
                    </m:d>
                  </m:oMath>
                </a14:m>
                <a:r>
                  <a:rPr lang="zh-CN" altLang="en-US" sz="1800" kern="100" dirty="0">
                    <a:cs typeface="Times New Roman" panose="02020603050405020304" pitchFamily="18" charset="0"/>
                  </a:rPr>
                  <a:t>后得到如下输出：</a:t>
                </a:r>
              </a:p>
              <a:p>
                <a:pPr marL="0" indent="457200">
                  <a:buNone/>
                </a:pPr>
                <a:r>
                  <a:rPr lang="en-US" altLang="zh-CN" sz="1800" kern="100" dirty="0">
                    <a:cs typeface="Times New Roman" panose="02020603050405020304" pitchFamily="18" charset="0"/>
                  </a:rPr>
                  <a:t>('possibility:', 0.9956881664804735)</a:t>
                </a:r>
              </a:p>
              <a:p>
                <a:pPr marL="0" indent="457200">
                  <a:buNone/>
                </a:pPr>
                <a:r>
                  <a:rPr lang="zh-CN" altLang="en-US" sz="1800" kern="100" dirty="0">
                    <a:cs typeface="Times New Roman" panose="02020603050405020304" pitchFamily="18" charset="0"/>
                  </a:rPr>
                  <a:t>这说明病人</a:t>
                </a:r>
                <a:r>
                  <a:rPr lang="en-US" altLang="zh-CN" sz="1800" kern="100" dirty="0">
                    <a:cs typeface="Times New Roman" panose="02020603050405020304" pitchFamily="18" charset="0"/>
                  </a:rPr>
                  <a:t>E</a:t>
                </a:r>
                <a:r>
                  <a:rPr lang="zh-CN" altLang="en-US" sz="1800" kern="100" dirty="0">
                    <a:cs typeface="Times New Roman" panose="02020603050405020304" pitchFamily="18" charset="0"/>
                  </a:rPr>
                  <a:t>患病的概率达到了</a:t>
                </a:r>
                <a:r>
                  <a:rPr lang="en-US" altLang="zh-CN" sz="1800" kern="100" dirty="0">
                    <a:cs typeface="Times New Roman" panose="02020603050405020304" pitchFamily="18" charset="0"/>
                  </a:rPr>
                  <a:t>99%</a:t>
                </a:r>
                <a:r>
                  <a:rPr lang="zh-CN" altLang="en-US" sz="1800" kern="100" dirty="0">
                    <a:cs typeface="Times New Roman" panose="02020603050405020304" pitchFamily="18" charset="0"/>
                  </a:rPr>
                  <a:t>以上，因此我们将他分到类别</a:t>
                </a:r>
                <a:r>
                  <a:rPr lang="en-US" altLang="zh-CN" sz="1800" kern="100" dirty="0">
                    <a:cs typeface="Times New Roman" panose="02020603050405020304" pitchFamily="18" charset="0"/>
                  </a:rPr>
                  <a:t>1</a:t>
                </a:r>
                <a:r>
                  <a:rPr lang="zh-CN" altLang="en-US" sz="1800" kern="100" dirty="0">
                    <a:cs typeface="Times New Roman" panose="02020603050405020304" pitchFamily="18" charset="0"/>
                  </a:rPr>
                  <a:t>之中。</a:t>
                </a:r>
                <a:endParaRPr lang="en-US" altLang="zh-CN" sz="1800" kern="100" dirty="0">
                  <a:cs typeface="Times New Roman" panose="02020603050405020304" pitchFamily="18" charset="0"/>
                </a:endParaRPr>
              </a:p>
              <a:p>
                <a:pPr marL="0" indent="457200">
                  <a:buNone/>
                </a:pPr>
                <a:r>
                  <a:rPr lang="zh-CN" altLang="en-US" sz="1800" kern="100" dirty="0">
                    <a:cs typeface="Times New Roman" panose="02020603050405020304" pitchFamily="18" charset="0"/>
                  </a:rPr>
                  <a:t>感知器的训练过程和</a:t>
                </a:r>
                <a:r>
                  <a:rPr lang="en-US" altLang="zh-CN" sz="1800" kern="100" dirty="0">
                    <a:cs typeface="Times New Roman" panose="02020603050405020304" pitchFamily="18" charset="0"/>
                  </a:rPr>
                  <a:t>Logistic</a:t>
                </a:r>
                <a:r>
                  <a:rPr lang="zh-CN" altLang="en-US" sz="1800" kern="100" dirty="0">
                    <a:cs typeface="Times New Roman" panose="02020603050405020304" pitchFamily="18" charset="0"/>
                  </a:rPr>
                  <a:t>分类器相似，差别主要在于误差函数上。这是因为感知器是一个比较灵活的分类模型，如果将激活函数设为</a:t>
                </a:r>
                <a:r>
                  <a:rPr lang="en-US" altLang="zh-CN" sz="1800" b="1" i="1" kern="100" dirty="0">
                    <a:cs typeface="Times New Roman" panose="02020603050405020304" pitchFamily="18" charset="0"/>
                  </a:rPr>
                  <a:t>f(x)=x</a:t>
                </a:r>
                <a:r>
                  <a:rPr lang="zh-CN" altLang="en-US" sz="1800" kern="100" dirty="0">
                    <a:cs typeface="Times New Roman" panose="02020603050405020304" pitchFamily="18" charset="0"/>
                  </a:rPr>
                  <a:t>，感知器模型便和最小二乘分类器类似。</a:t>
                </a:r>
                <a:endParaRPr lang="en-US" altLang="zh-CN" sz="1800" kern="100" dirty="0">
                  <a:cs typeface="Times New Roman" panose="02020603050405020304" pitchFamily="18" charset="0"/>
                </a:endParaRPr>
              </a:p>
            </p:txBody>
          </p:sp>
        </mc:Choice>
        <mc:Fallback xmlns="">
          <p:sp>
            <p:nvSpPr>
              <p:cNvPr id="9" name="内容占位符 5">
                <a:extLst>
                  <a:ext uri="{FF2B5EF4-FFF2-40B4-BE49-F238E27FC236}">
                    <a16:creationId xmlns:a16="http://schemas.microsoft.com/office/drawing/2014/main" id="{5F81BAC5-7E2A-43FD-A77D-B91CC172CFAC}"/>
                  </a:ext>
                </a:extLst>
              </p:cNvPr>
              <p:cNvSpPr>
                <a:spLocks noGrp="1" noRot="1" noChangeAspect="1" noMove="1" noResize="1" noEditPoints="1" noAdjustHandles="1" noChangeArrowheads="1" noChangeShapeType="1" noTextEdit="1"/>
              </p:cNvSpPr>
              <p:nvPr>
                <p:ph idx="1"/>
              </p:nvPr>
            </p:nvSpPr>
            <p:spPr>
              <a:xfrm>
                <a:off x="455172" y="1183980"/>
                <a:ext cx="8482676" cy="4765300"/>
              </a:xfrm>
              <a:blipFill>
                <a:blip r:embed="rId2"/>
                <a:stretch>
                  <a:fillRect l="-647" r="-5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654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idx="1"/>
          </p:nvPr>
        </p:nvSpPr>
        <p:spPr/>
        <p:txBody>
          <a:bodyPr>
            <a:normAutofit fontScale="92500" lnSpcReduction="20000"/>
          </a:bodyPr>
          <a:lstStyle/>
          <a:p>
            <a:pPr marL="0" indent="0">
              <a:buNone/>
            </a:pPr>
            <a:r>
              <a:rPr lang="zh-CN" altLang="en-US" dirty="0"/>
              <a:t>考虑甲与乙两人博弈。 甲方下棋时</a:t>
            </a:r>
            <a:r>
              <a:rPr lang="en-US" altLang="zh-CN" dirty="0"/>
              <a:t>, </a:t>
            </a:r>
            <a:r>
              <a:rPr lang="zh-CN" altLang="en-US" dirty="0"/>
              <a:t>要选择最好的一步</a:t>
            </a:r>
            <a:r>
              <a:rPr lang="en-US" altLang="zh-CN" dirty="0"/>
              <a:t>, </a:t>
            </a:r>
            <a:r>
              <a:rPr lang="zh-CN" altLang="en-US" dirty="0"/>
              <a:t>每一个可能的下棋点在搜索树中表示为一个子节点</a:t>
            </a:r>
            <a:r>
              <a:rPr lang="en-US" altLang="zh-CN" dirty="0"/>
              <a:t>, </a:t>
            </a:r>
            <a:r>
              <a:rPr lang="zh-CN" altLang="en-US" dirty="0"/>
              <a:t>对于每一个子节点都会计算出</a:t>
            </a:r>
            <a:r>
              <a:rPr lang="zh-CN" altLang="en-US" b="1" dirty="0"/>
              <a:t>“效用值”</a:t>
            </a:r>
            <a:r>
              <a:rPr lang="en-US" altLang="zh-CN" dirty="0"/>
              <a:t>, </a:t>
            </a:r>
            <a:r>
              <a:rPr lang="zh-CN" altLang="en-US" dirty="0"/>
              <a:t>代表甲方如果选择此步的有利分数值</a:t>
            </a:r>
            <a:r>
              <a:rPr lang="en-US" altLang="zh-CN" dirty="0"/>
              <a:t>, </a:t>
            </a:r>
            <a:r>
              <a:rPr lang="zh-CN" altLang="en-US" dirty="0"/>
              <a:t>效用值越大对甲方越好。 我们可以将甲方定为 </a:t>
            </a:r>
            <a:r>
              <a:rPr lang="en-US" altLang="zh-CN" b="1" dirty="0"/>
              <a:t>MAX </a:t>
            </a:r>
            <a:r>
              <a:rPr lang="zh-CN" altLang="en-US" b="1" dirty="0"/>
              <a:t>方</a:t>
            </a:r>
            <a:r>
              <a:rPr lang="en-US" altLang="zh-CN" dirty="0"/>
              <a:t>, </a:t>
            </a:r>
            <a:r>
              <a:rPr lang="zh-CN" altLang="en-US" dirty="0"/>
              <a:t>它选择着法时总是对其子节点的效用值取极大值</a:t>
            </a:r>
            <a:r>
              <a:rPr lang="en-US" altLang="zh-CN" dirty="0"/>
              <a:t>, </a:t>
            </a:r>
            <a:r>
              <a:rPr lang="zh-CN" altLang="en-US" dirty="0"/>
              <a:t>即选择对自己最为有利的着法。 同理</a:t>
            </a:r>
            <a:r>
              <a:rPr lang="en-US" altLang="zh-CN" dirty="0"/>
              <a:t>, </a:t>
            </a:r>
            <a:r>
              <a:rPr lang="zh-CN" altLang="en-US" dirty="0"/>
              <a:t>可以将乙方定为</a:t>
            </a:r>
            <a:r>
              <a:rPr lang="zh-CN" altLang="en-US" b="1" dirty="0"/>
              <a:t> </a:t>
            </a:r>
            <a:r>
              <a:rPr lang="en-US" altLang="zh-CN" b="1" dirty="0"/>
              <a:t>MIN </a:t>
            </a:r>
            <a:r>
              <a:rPr lang="zh-CN" altLang="en-US" b="1" dirty="0"/>
              <a:t>方</a:t>
            </a:r>
            <a:r>
              <a:rPr lang="en-US" altLang="zh-CN" dirty="0"/>
              <a:t>,</a:t>
            </a:r>
            <a:r>
              <a:rPr lang="zh-CN" altLang="en-US" dirty="0"/>
              <a:t>由于效用值代表对甲方有利的分数值</a:t>
            </a:r>
            <a:r>
              <a:rPr lang="en-US" altLang="zh-CN" dirty="0"/>
              <a:t>, </a:t>
            </a:r>
            <a:r>
              <a:rPr lang="zh-CN" altLang="en-US" dirty="0"/>
              <a:t>乙方选择着法时总是对其子节点的效用值取最小值</a:t>
            </a:r>
            <a:r>
              <a:rPr lang="en-US" altLang="zh-CN" dirty="0"/>
              <a:t>,</a:t>
            </a:r>
            <a:r>
              <a:rPr lang="zh-CN" altLang="en-US" dirty="0"/>
              <a:t>即选择对甲方最为不利的走法。 模拟博弈的过程</a:t>
            </a:r>
            <a:r>
              <a:rPr lang="en-US" altLang="zh-CN" dirty="0"/>
              <a:t>, </a:t>
            </a:r>
            <a:r>
              <a:rPr lang="zh-CN" altLang="en-US" dirty="0"/>
              <a:t>就是 </a:t>
            </a:r>
            <a:r>
              <a:rPr lang="en-US" altLang="zh-CN" dirty="0"/>
              <a:t>MAX </a:t>
            </a:r>
            <a:r>
              <a:rPr lang="zh-CN" altLang="en-US" dirty="0"/>
              <a:t>和 </a:t>
            </a:r>
            <a:r>
              <a:rPr lang="en-US" altLang="zh-CN" dirty="0"/>
              <a:t>MIN </a:t>
            </a:r>
            <a:r>
              <a:rPr lang="zh-CN" altLang="en-US" dirty="0"/>
              <a:t>的交互考量</a:t>
            </a:r>
            <a:r>
              <a:rPr lang="en-US" altLang="zh-CN" dirty="0"/>
              <a:t>, </a:t>
            </a:r>
            <a:r>
              <a:rPr lang="zh-CN" altLang="en-US" dirty="0"/>
              <a:t>整个模拟</a:t>
            </a:r>
            <a:r>
              <a:rPr lang="en-US" altLang="zh-CN" dirty="0"/>
              <a:t>(</a:t>
            </a:r>
            <a:r>
              <a:rPr lang="zh-CN" altLang="en-US" dirty="0"/>
              <a:t>或称为搜索</a:t>
            </a:r>
            <a:r>
              <a:rPr lang="en-US" altLang="zh-CN" dirty="0"/>
              <a:t>) </a:t>
            </a:r>
            <a:r>
              <a:rPr lang="zh-CN" altLang="en-US" dirty="0"/>
              <a:t>的过程构建出一棵博弈搜索树。 </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Alpha-Beta </a:t>
            </a:r>
            <a:r>
              <a:rPr lang="zh-CN" altLang="en-US" b="0" dirty="0"/>
              <a:t>剪枝搜索</a:t>
            </a:r>
          </a:p>
        </p:txBody>
      </p:sp>
    </p:spTree>
    <p:extLst>
      <p:ext uri="{BB962C8B-B14F-4D97-AF65-F5344CB8AC3E}">
        <p14:creationId xmlns:p14="http://schemas.microsoft.com/office/powerpoint/2010/main" val="27305525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rmAutofit/>
          </a:bodyPr>
          <a:lstStyle/>
          <a:p>
            <a:r>
              <a:rPr lang="zh-CN" altLang="en-US" sz="3200" dirty="0"/>
              <a:t>人工神经网络</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80</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a:bodyPr>
          <a:lstStyle/>
          <a:p>
            <a:pPr marL="0" indent="457200">
              <a:buNone/>
            </a:pPr>
            <a:r>
              <a:rPr lang="zh-CN" altLang="en-US" sz="2100" kern="100" dirty="0">
                <a:cs typeface="Times New Roman" panose="02020603050405020304" pitchFamily="18" charset="0"/>
              </a:rPr>
              <a:t>由于感知器模型只有一层神经元，其特征表述能力和学习能力都十分有限。一些学者发现感知器模型甚至无法解决简单的异或问题 。因此，研究人员提出用多个感知器组成的互连神经网络模型来增强对复杂函数的逼近能力，这种模型称为“人工神经网络”。</a:t>
            </a:r>
            <a:endParaRPr lang="en-US" altLang="zh-CN" sz="21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一般来说，一个人工神经网络主要包含一个输入层，一个输出层，以及至少一个隐藏层。隐藏层不接受外界信号，也不向外界发出信号，它的多少决定了该神经网络对复杂函数的逼近能力。神经网络中的每一个节点都可以看作是一个简单的感知器，每个节点可与其他若干节点之间建立连接关系，这些连接关系一般都配有相应的权重。</a:t>
            </a:r>
            <a:endParaRPr lang="en-US" altLang="zh-CN" sz="2000" kern="100" dirty="0">
              <a:cs typeface="Times New Roman" panose="02020603050405020304" pitchFamily="18" charset="0"/>
            </a:endParaRPr>
          </a:p>
        </p:txBody>
      </p:sp>
    </p:spTree>
    <p:extLst>
      <p:ext uri="{BB962C8B-B14F-4D97-AF65-F5344CB8AC3E}">
        <p14:creationId xmlns:p14="http://schemas.microsoft.com/office/powerpoint/2010/main" val="13631005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rmAutofit/>
          </a:bodyPr>
          <a:lstStyle/>
          <a:p>
            <a:r>
              <a:rPr lang="en-US" altLang="zh-CN" sz="3200" dirty="0"/>
              <a:t>BP</a:t>
            </a:r>
            <a:r>
              <a:rPr lang="zh-CN" altLang="en-US" sz="3200" dirty="0"/>
              <a:t>神经网络</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81</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1"/>
            <a:ext cx="8482676" cy="2442342"/>
          </a:xfrm>
        </p:spPr>
        <p:txBody>
          <a:bodyPr>
            <a:normAutofit fontScale="92500" lnSpcReduction="20000"/>
          </a:bodyPr>
          <a:lstStyle/>
          <a:p>
            <a:pPr marL="0" indent="457200">
              <a:buNone/>
            </a:pP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是一种典型的前向网络，即每层神经元只接收前一层的输出作为输入，并将产生的输出传到下一层神经元。它的训练过程包含了两个阶段，第一阶段是信号的前向传播，得到输出与实际的误差值。第二阶段是误差的反向传播，将误差分摊给每一层的所有神经元并对相应的权值进行调整。与感知器类似，</a:t>
            </a: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神经网络同样使用梯度下降法对神经元之间的连接权值进行调整。当误差减少到可接受的范围内或者达到预设的最大迭代次数停止网络的训练。</a:t>
            </a:r>
            <a:endParaRPr lang="en-US" altLang="zh-CN" sz="2000" kern="100" dirty="0">
              <a:cs typeface="Times New Roman" panose="02020603050405020304" pitchFamily="18" charset="0"/>
            </a:endParaRPr>
          </a:p>
        </p:txBody>
      </p:sp>
      <p:pic>
        <p:nvPicPr>
          <p:cNvPr id="6" name="图片 5">
            <a:extLst>
              <a:ext uri="{FF2B5EF4-FFF2-40B4-BE49-F238E27FC236}">
                <a16:creationId xmlns:a16="http://schemas.microsoft.com/office/drawing/2014/main" id="{4A76941F-EB50-456A-A219-B99E1C0ABF16}"/>
              </a:ext>
            </a:extLst>
          </p:cNvPr>
          <p:cNvPicPr>
            <a:picLocks noChangeAspect="1"/>
          </p:cNvPicPr>
          <p:nvPr/>
        </p:nvPicPr>
        <p:blipFill>
          <a:blip r:embed="rId2"/>
          <a:stretch>
            <a:fillRect/>
          </a:stretch>
        </p:blipFill>
        <p:spPr>
          <a:xfrm>
            <a:off x="2384039" y="3626322"/>
            <a:ext cx="4107549" cy="2313666"/>
          </a:xfrm>
          <a:prstGeom prst="rect">
            <a:avLst/>
          </a:prstGeom>
        </p:spPr>
      </p:pic>
      <p:sp>
        <p:nvSpPr>
          <p:cNvPr id="7" name="矩形 6">
            <a:extLst>
              <a:ext uri="{FF2B5EF4-FFF2-40B4-BE49-F238E27FC236}">
                <a16:creationId xmlns:a16="http://schemas.microsoft.com/office/drawing/2014/main" id="{15108B8C-D697-43B7-8AC6-B716C21A7BBA}"/>
              </a:ext>
            </a:extLst>
          </p:cNvPr>
          <p:cNvSpPr/>
          <p:nvPr/>
        </p:nvSpPr>
        <p:spPr>
          <a:xfrm>
            <a:off x="3737722" y="5939988"/>
            <a:ext cx="1813317" cy="369332"/>
          </a:xfrm>
          <a:prstGeom prst="rect">
            <a:avLst/>
          </a:prstGeom>
        </p:spPr>
        <p:txBody>
          <a:bodyPr wrap="none">
            <a:spAutoFit/>
          </a:bodyPr>
          <a:lstStyle/>
          <a:p>
            <a:r>
              <a:rPr lang="en-US" altLang="zh-CN" dirty="0"/>
              <a:t>BP</a:t>
            </a:r>
            <a:r>
              <a:rPr lang="zh-CN" altLang="en-US" dirty="0"/>
              <a:t>神经网络模型</a:t>
            </a:r>
          </a:p>
        </p:txBody>
      </p:sp>
    </p:spTree>
    <p:extLst>
      <p:ext uri="{BB962C8B-B14F-4D97-AF65-F5344CB8AC3E}">
        <p14:creationId xmlns:p14="http://schemas.microsoft.com/office/powerpoint/2010/main" val="15631450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rmAutofit/>
          </a:bodyPr>
          <a:lstStyle/>
          <a:p>
            <a:r>
              <a:rPr lang="zh-CN" altLang="en-US" sz="3200" dirty="0"/>
              <a:t>人工神经网络</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82</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85000" lnSpcReduction="10000"/>
          </a:bodyPr>
          <a:lstStyle/>
          <a:p>
            <a:pPr marL="0" indent="457200">
              <a:buNone/>
            </a:pP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神经网络的提出解决了很多感知器无法解决的问题，但是</a:t>
            </a: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神经网络也有一些缺点，制约了它的进一步发展。首先，因为</a:t>
            </a: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神经网络本质上使用了梯度下降的思想，所以优化目标函数复杂，网络收敛速度缓慢，甚至可能无法收敛。其次，</a:t>
            </a: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神经网络对初始权重十分敏感，训练中有较大的可能性会收敛到局部最优解。最后，</a:t>
            </a:r>
            <a:r>
              <a:rPr lang="en-US" altLang="zh-CN" sz="2100" kern="100" dirty="0">
                <a:cs typeface="Times New Roman" panose="02020603050405020304" pitchFamily="18" charset="0"/>
              </a:rPr>
              <a:t>BP</a:t>
            </a:r>
            <a:r>
              <a:rPr lang="zh-CN" altLang="en-US" sz="2100" kern="100" dirty="0">
                <a:cs typeface="Times New Roman" panose="02020603050405020304" pitchFamily="18" charset="0"/>
              </a:rPr>
              <a:t>神经网络容易出现过拟合 的现象，导致分类器在训练样本的准确率很高，但是实际解决具体问题时准确率低下。</a:t>
            </a:r>
            <a:endParaRPr lang="en-US" altLang="zh-CN" sz="2100" kern="100" dirty="0">
              <a:cs typeface="Times New Roman" panose="02020603050405020304" pitchFamily="18" charset="0"/>
            </a:endParaRPr>
          </a:p>
          <a:p>
            <a:pPr marL="0" indent="457200">
              <a:buNone/>
            </a:pPr>
            <a:r>
              <a:rPr lang="zh-CN" altLang="en-US" sz="2000" kern="100" dirty="0">
                <a:cs typeface="Times New Roman" panose="02020603050405020304" pitchFamily="18" charset="0"/>
              </a:rPr>
              <a:t>除了</a:t>
            </a:r>
            <a:r>
              <a:rPr lang="en-US" altLang="zh-CN" sz="2000" kern="100" dirty="0">
                <a:cs typeface="Times New Roman" panose="02020603050405020304" pitchFamily="18" charset="0"/>
              </a:rPr>
              <a:t>BP</a:t>
            </a:r>
            <a:r>
              <a:rPr lang="zh-CN" altLang="en-US" sz="2000" kern="100" dirty="0">
                <a:cs typeface="Times New Roman" panose="02020603050405020304" pitchFamily="18" charset="0"/>
              </a:rPr>
              <a:t>神经网络，还有一些其他的神经网络如</a:t>
            </a:r>
            <a:r>
              <a:rPr lang="en-US" altLang="zh-CN" sz="2000" kern="100" dirty="0">
                <a:cs typeface="Times New Roman" panose="02020603050405020304" pitchFamily="18" charset="0"/>
              </a:rPr>
              <a:t>Hopfield</a:t>
            </a:r>
            <a:r>
              <a:rPr lang="zh-CN" altLang="en-US" sz="2000" kern="100" dirty="0">
                <a:cs typeface="Times New Roman" panose="02020603050405020304" pitchFamily="18" charset="0"/>
              </a:rPr>
              <a:t>神经网络，径向基函数（</a:t>
            </a:r>
            <a:r>
              <a:rPr lang="en-US" altLang="zh-CN" sz="2000" kern="100" dirty="0">
                <a:cs typeface="Times New Roman" panose="02020603050405020304" pitchFamily="18" charset="0"/>
              </a:rPr>
              <a:t>RBF</a:t>
            </a:r>
            <a:r>
              <a:rPr lang="zh-CN" altLang="en-US" sz="2000" kern="100" dirty="0">
                <a:cs typeface="Times New Roman" panose="02020603050405020304" pitchFamily="18" charset="0"/>
              </a:rPr>
              <a:t>）神经网络。然而，这些神经网络也有自身的缺陷。为了逼近更加复杂的函数，隐藏层的节点数和层数越来越大，这会引入过多的参数，导致训练复杂度过高，甚至出现无法收敛的问题。此外，上述多层神经网络仍然需要人为提取原始数据的特征作为输入，才能有较好的分类效果。然而，特征选择对一些类型的数据很难，我们需要忽略不相关的变量，同时保留有用的信息，这个尺度很难掌握。</a:t>
            </a:r>
            <a:endParaRPr lang="en-US" altLang="zh-CN" sz="2000" kern="100" dirty="0">
              <a:cs typeface="Times New Roman" panose="02020603050405020304" pitchFamily="18" charset="0"/>
            </a:endParaRPr>
          </a:p>
        </p:txBody>
      </p:sp>
    </p:spTree>
    <p:extLst>
      <p:ext uri="{BB962C8B-B14F-4D97-AF65-F5344CB8AC3E}">
        <p14:creationId xmlns:p14="http://schemas.microsoft.com/office/powerpoint/2010/main" val="3408365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0326" y="401020"/>
            <a:ext cx="3312368" cy="782960"/>
          </a:xfrm>
        </p:spPr>
        <p:txBody>
          <a:bodyPr>
            <a:normAutofit/>
          </a:bodyPr>
          <a:lstStyle/>
          <a:p>
            <a:pPr lvl="0"/>
            <a:r>
              <a:rPr lang="zh-CN" altLang="en-US" dirty="0"/>
              <a:t>第</a:t>
            </a:r>
            <a:r>
              <a:rPr lang="en-US" altLang="zh-CN" dirty="0"/>
              <a:t>6</a:t>
            </a:r>
            <a:r>
              <a:rPr lang="zh-CN" altLang="en-US" dirty="0"/>
              <a:t>节 </a:t>
            </a:r>
            <a:r>
              <a:rPr lang="zh-CN" altLang="zh-CN" dirty="0"/>
              <a:t>深度学习</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83</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92500"/>
          </a:bodyPr>
          <a:lstStyle/>
          <a:p>
            <a:pPr marL="0" indent="457200">
              <a:buNone/>
            </a:pPr>
            <a:r>
              <a:rPr lang="zh-CN" altLang="en-US" sz="2100" kern="100" dirty="0">
                <a:cs typeface="Times New Roman" panose="02020603050405020304" pitchFamily="18" charset="0"/>
              </a:rPr>
              <a:t>深度学习是由</a:t>
            </a:r>
            <a:r>
              <a:rPr lang="en-US" altLang="zh-CN" sz="2100" kern="100" dirty="0">
                <a:cs typeface="Times New Roman" panose="02020603050405020304" pitchFamily="18" charset="0"/>
              </a:rPr>
              <a:t>Hinton</a:t>
            </a:r>
            <a:r>
              <a:rPr lang="zh-CN" altLang="en-US" sz="2100" kern="100" dirty="0">
                <a:cs typeface="Times New Roman" panose="02020603050405020304" pitchFamily="18" charset="0"/>
              </a:rPr>
              <a:t>等人于</a:t>
            </a:r>
            <a:r>
              <a:rPr lang="en-US" altLang="zh-CN" sz="2100" kern="100" dirty="0">
                <a:cs typeface="Times New Roman" panose="02020603050405020304" pitchFamily="18" charset="0"/>
              </a:rPr>
              <a:t>2006</a:t>
            </a:r>
            <a:r>
              <a:rPr lang="zh-CN" altLang="en-US" sz="2100" kern="100" dirty="0">
                <a:cs typeface="Times New Roman" panose="02020603050405020304" pitchFamily="18" charset="0"/>
              </a:rPr>
              <a:t>年提出的概念。此后，短短几年时间里，深度学习颠覆了语音识别、图像分类、文本理解等众多领域的算法设计思路，大大加快了科技进步的脚步。随着数据量的爆炸增长，以及</a:t>
            </a:r>
            <a:r>
              <a:rPr lang="en-US" altLang="zh-CN" sz="2100" kern="100" dirty="0">
                <a:cs typeface="Times New Roman" panose="02020603050405020304" pitchFamily="18" charset="0"/>
              </a:rPr>
              <a:t>CPU</a:t>
            </a:r>
            <a:r>
              <a:rPr lang="zh-CN" altLang="en-US" sz="2100" kern="100" dirty="0">
                <a:cs typeface="Times New Roman" panose="02020603050405020304" pitchFamily="18" charset="0"/>
              </a:rPr>
              <a:t>和</a:t>
            </a:r>
            <a:r>
              <a:rPr lang="en-US" altLang="zh-CN" sz="2100" kern="100" dirty="0">
                <a:cs typeface="Times New Roman" panose="02020603050405020304" pitchFamily="18" charset="0"/>
              </a:rPr>
              <a:t>GPU</a:t>
            </a:r>
            <a:r>
              <a:rPr lang="zh-CN" altLang="en-US" sz="2100" kern="100" dirty="0">
                <a:cs typeface="Times New Roman" panose="02020603050405020304" pitchFamily="18" charset="0"/>
              </a:rPr>
              <a:t>的计算能力的不断增强，如今深度学习已经广泛应用于人类生活中，例如语音识别，自动驾驶技术等，大大方便了人们的生活。</a:t>
            </a:r>
            <a:endParaRPr lang="en-US" altLang="zh-CN" sz="2100" kern="100" dirty="0">
              <a:cs typeface="Times New Roman" panose="02020603050405020304" pitchFamily="18" charset="0"/>
            </a:endParaRPr>
          </a:p>
          <a:p>
            <a:pPr marL="0" indent="457200">
              <a:buNone/>
            </a:pPr>
            <a:r>
              <a:rPr lang="zh-CN" altLang="en-US" sz="2100" kern="100" dirty="0">
                <a:cs typeface="Times New Roman" panose="02020603050405020304" pitchFamily="18" charset="0"/>
              </a:rPr>
              <a:t>区别于传统的多层神经网络，深度学习在初值选取和训练机制等方面完全不同。首先，传统多层神经网络的初值是随机生成的，这很容易使网络在训练时收敛到局部最优解。其次，传统多层神经网络在训练时对整个神经网络同时进行训练，这会导致网络训练的时间复杂度过高，尤其在隐藏层较多情况下，会导致神经网络严重欠拟合（没有充分学习到样本的特征）。</a:t>
            </a:r>
            <a:endParaRPr lang="en-US" altLang="zh-CN" sz="2100" kern="100" dirty="0">
              <a:cs typeface="Times New Roman" panose="02020603050405020304" pitchFamily="18" charset="0"/>
            </a:endParaRPr>
          </a:p>
        </p:txBody>
      </p:sp>
    </p:spTree>
    <p:extLst>
      <p:ext uri="{BB962C8B-B14F-4D97-AF65-F5344CB8AC3E}">
        <p14:creationId xmlns:p14="http://schemas.microsoft.com/office/powerpoint/2010/main" val="4274242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5172" y="341990"/>
            <a:ext cx="2748676" cy="782960"/>
          </a:xfrm>
        </p:spPr>
        <p:txBody>
          <a:bodyPr>
            <a:noAutofit/>
          </a:bodyPr>
          <a:lstStyle/>
          <a:p>
            <a:pPr lvl="0"/>
            <a:r>
              <a:rPr lang="zh-CN" altLang="zh-CN" sz="3200" dirty="0"/>
              <a:t>深度学习</a:t>
            </a:r>
            <a:r>
              <a:rPr lang="zh-CN" altLang="en-US" sz="3200" dirty="0"/>
              <a:t>简介</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84</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85000" lnSpcReduction="10000"/>
          </a:bodyPr>
          <a:lstStyle/>
          <a:p>
            <a:pPr marL="0" indent="457200">
              <a:buNone/>
            </a:pPr>
            <a:r>
              <a:rPr lang="zh-CN" altLang="en-US" sz="2100" kern="100" dirty="0">
                <a:cs typeface="Times New Roman" panose="02020603050405020304" pitchFamily="18" charset="0"/>
              </a:rPr>
              <a:t>深度学习采用了不同的训练机制，克服了多层神经网络中的训练问题，其训练过程主要包含两个阶段。第一阶段主要通过学习输入数据的结构，得到网络的初始权值，这个初值更接近全局最优，因此网络的训练有较大的可能性收敛到全局最优解。第二阶段主要是对神经网络进行逐层训练和优化，因此可以大大减小训练的复杂度。正因为如此，深度学习的训练复杂度不会随隐含层的增加而呈指数级增加，使得神经网络可以包含更多的隐含层，增加模型的表达能力。</a:t>
            </a:r>
          </a:p>
          <a:p>
            <a:pPr marL="0" indent="457200">
              <a:buNone/>
            </a:pPr>
            <a:r>
              <a:rPr lang="zh-CN" altLang="en-US" sz="2100" kern="100" dirty="0">
                <a:cs typeface="Times New Roman" panose="02020603050405020304" pitchFamily="18" charset="0"/>
              </a:rPr>
              <a:t>深度学习最强大的地方在于设计者可以自己设计每一个隐藏层的功能，从而让整个网络可以自己学习输入数据的特征，不需要人为的进行特征选择。对于图像这种特征难以表示的数据类型，深度学习有着巨大的优势。例如在图像领域应用十分广泛的卷积神经网络（</a:t>
            </a:r>
            <a:r>
              <a:rPr lang="en-US" altLang="zh-CN" sz="2100" kern="100" dirty="0">
                <a:cs typeface="Times New Roman" panose="02020603050405020304" pitchFamily="18" charset="0"/>
              </a:rPr>
              <a:t>Convolutional Neural Network</a:t>
            </a:r>
            <a:r>
              <a:rPr lang="zh-CN" altLang="en-US" sz="2100" kern="100" dirty="0">
                <a:cs typeface="Times New Roman" panose="02020603050405020304" pitchFamily="18" charset="0"/>
              </a:rPr>
              <a:t>，</a:t>
            </a:r>
            <a:r>
              <a:rPr lang="en-US" altLang="zh-CN" sz="2100" kern="100" dirty="0">
                <a:cs typeface="Times New Roman" panose="02020603050405020304" pitchFamily="18" charset="0"/>
              </a:rPr>
              <a:t>CNN</a:t>
            </a:r>
            <a:r>
              <a:rPr lang="zh-CN" altLang="en-US" sz="2100" kern="100" dirty="0">
                <a:cs typeface="Times New Roman" panose="02020603050405020304" pitchFamily="18" charset="0"/>
              </a:rPr>
              <a:t>），它模拟了视觉信号在人类大脑中的加工过程，网络中每个隐含层功能明确，可以自动提取图像的特征，例如图像的轮廓、边缘等信息，并完成分类。</a:t>
            </a:r>
          </a:p>
        </p:txBody>
      </p:sp>
    </p:spTree>
    <p:extLst>
      <p:ext uri="{BB962C8B-B14F-4D97-AF65-F5344CB8AC3E}">
        <p14:creationId xmlns:p14="http://schemas.microsoft.com/office/powerpoint/2010/main" val="27147324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5616624" cy="782960"/>
          </a:xfrm>
        </p:spPr>
        <p:txBody>
          <a:bodyPr>
            <a:noAutofit/>
          </a:bodyPr>
          <a:lstStyle/>
          <a:p>
            <a:pPr lvl="0"/>
            <a:r>
              <a:rPr lang="zh-CN" altLang="zh-CN" sz="3200" dirty="0"/>
              <a:t>深度学习识别手写数字</a:t>
            </a:r>
            <a:r>
              <a:rPr lang="en-US" altLang="zh-CN" sz="3200" dirty="0"/>
              <a:t>-</a:t>
            </a:r>
            <a:r>
              <a:rPr lang="zh-CN" altLang="en-US" sz="3200" kern="100" dirty="0">
                <a:cs typeface="Times New Roman" panose="02020603050405020304" pitchFamily="18" charset="0"/>
              </a:rPr>
              <a:t>初始化</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85</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92500"/>
          </a:bodyPr>
          <a:lstStyle/>
          <a:p>
            <a:pPr marL="0" indent="457200">
              <a:buNone/>
            </a:pPr>
            <a:r>
              <a:rPr lang="zh-CN" altLang="en-US" sz="2100" kern="100" dirty="0">
                <a:cs typeface="Times New Roman" panose="02020603050405020304" pitchFamily="18" charset="0"/>
              </a:rPr>
              <a:t>在</a:t>
            </a:r>
            <a:r>
              <a:rPr lang="en-US" altLang="zh-CN" sz="2100" kern="100" dirty="0">
                <a:cs typeface="Times New Roman" panose="02020603050405020304" pitchFamily="18" charset="0"/>
              </a:rPr>
              <a:t>10.4</a:t>
            </a:r>
            <a:r>
              <a:rPr lang="zh-CN" altLang="en-US" sz="2100" kern="100" dirty="0">
                <a:cs typeface="Times New Roman" panose="02020603050405020304" pitchFamily="18" charset="0"/>
              </a:rPr>
              <a:t>节中，我们使用了朴素贝叶斯分类器对手写数字进行了识别，但其识别率并不高，只有</a:t>
            </a:r>
            <a:r>
              <a:rPr lang="en-US" altLang="zh-CN" sz="2100" kern="100" dirty="0">
                <a:cs typeface="Times New Roman" panose="02020603050405020304" pitchFamily="18" charset="0"/>
              </a:rPr>
              <a:t>80%</a:t>
            </a:r>
            <a:r>
              <a:rPr lang="zh-CN" altLang="en-US" sz="2100" kern="100" dirty="0">
                <a:cs typeface="Times New Roman" panose="02020603050405020304" pitchFamily="18" charset="0"/>
              </a:rPr>
              <a:t>左右，距离实际应用仍有较大的距离。接下来，我们介绍如何使用深度学习的方法来识别手写数字。实验使用的数据集和之前相同，即</a:t>
            </a:r>
            <a:r>
              <a:rPr lang="en-US" altLang="zh-CN" sz="2100" kern="100" dirty="0">
                <a:cs typeface="Times New Roman" panose="02020603050405020304" pitchFamily="18" charset="0"/>
              </a:rPr>
              <a:t>MNIST</a:t>
            </a:r>
            <a:r>
              <a:rPr lang="zh-CN" altLang="en-US" sz="2100" kern="100" dirty="0">
                <a:cs typeface="Times New Roman" panose="02020603050405020304" pitchFamily="18" charset="0"/>
              </a:rPr>
              <a:t>手写数字数据集。</a:t>
            </a:r>
            <a:endParaRPr lang="en-US" altLang="zh-CN" sz="2100" kern="100" dirty="0">
              <a:cs typeface="Times New Roman" panose="02020603050405020304" pitchFamily="18" charset="0"/>
            </a:endParaRPr>
          </a:p>
          <a:p>
            <a:pPr marL="0" indent="457200">
              <a:buNone/>
            </a:pPr>
            <a:r>
              <a:rPr lang="zh-CN" altLang="en-US" sz="2100" kern="100" dirty="0">
                <a:cs typeface="Times New Roman" panose="02020603050405020304" pitchFamily="18" charset="0"/>
              </a:rPr>
              <a:t>由于本程序较长，我们分成两个部分分别介绍。我们先介绍程序的初始化部分，包括库的引入以及数据的导入，即格式化。在</a:t>
            </a:r>
            <a:r>
              <a:rPr lang="en-US" altLang="zh-CN" sz="2100" kern="100" dirty="0">
                <a:cs typeface="Times New Roman" panose="02020603050405020304" pitchFamily="18" charset="0"/>
              </a:rPr>
              <a:t>&lt;</a:t>
            </a:r>
            <a:r>
              <a:rPr lang="zh-CN" altLang="en-US" sz="2100" kern="100" dirty="0">
                <a:cs typeface="Times New Roman" panose="02020603050405020304" pitchFamily="18" charset="0"/>
              </a:rPr>
              <a:t>程序：利用深度学习进行手写数字识别 </a:t>
            </a:r>
            <a:r>
              <a:rPr lang="en-US" altLang="zh-CN" sz="2100" kern="100" dirty="0">
                <a:cs typeface="Times New Roman" panose="02020603050405020304" pitchFamily="18" charset="0"/>
              </a:rPr>
              <a:t>p1&gt;</a:t>
            </a:r>
            <a:r>
              <a:rPr lang="zh-CN" altLang="en-US" sz="2100" kern="100" dirty="0">
                <a:cs typeface="Times New Roman" panose="02020603050405020304" pitchFamily="18" charset="0"/>
              </a:rPr>
              <a:t>中，我们主要使用了</a:t>
            </a:r>
            <a:r>
              <a:rPr lang="en-US" altLang="zh-CN" sz="2100" kern="100" dirty="0">
                <a:cs typeface="Times New Roman" panose="02020603050405020304" pitchFamily="18" charset="0"/>
              </a:rPr>
              <a:t>Python</a:t>
            </a:r>
            <a:r>
              <a:rPr lang="zh-CN" altLang="en-US" sz="2100" kern="100" dirty="0">
                <a:cs typeface="Times New Roman" panose="02020603050405020304" pitchFamily="18" charset="0"/>
              </a:rPr>
              <a:t>的</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库。它的主要优势在于可以支持卷积神经网络（</a:t>
            </a:r>
            <a:r>
              <a:rPr lang="en-US" altLang="zh-CN" sz="2100" kern="100" dirty="0">
                <a:cs typeface="Times New Roman" panose="02020603050405020304" pitchFamily="18" charset="0"/>
              </a:rPr>
              <a:t>CNN</a:t>
            </a:r>
            <a:r>
              <a:rPr lang="zh-CN" altLang="en-US" sz="2100" kern="100" dirty="0">
                <a:cs typeface="Times New Roman" panose="02020603050405020304" pitchFamily="18" charset="0"/>
              </a:rPr>
              <a:t>）和循环神经网络（</a:t>
            </a:r>
            <a:r>
              <a:rPr lang="en-US" altLang="zh-CN" sz="2100" kern="100" dirty="0">
                <a:cs typeface="Times New Roman" panose="02020603050405020304" pitchFamily="18" charset="0"/>
              </a:rPr>
              <a:t>RNN</a:t>
            </a:r>
            <a:r>
              <a:rPr lang="zh-CN" altLang="en-US" sz="2100" kern="100" dirty="0">
                <a:cs typeface="Times New Roman" panose="02020603050405020304" pitchFamily="18" charset="0"/>
              </a:rPr>
              <a:t>），以及二者的结合，另外它还可以在</a:t>
            </a:r>
            <a:r>
              <a:rPr lang="en-US" altLang="zh-CN" sz="2100" kern="100" dirty="0">
                <a:cs typeface="Times New Roman" panose="02020603050405020304" pitchFamily="18" charset="0"/>
              </a:rPr>
              <a:t>CPU</a:t>
            </a:r>
            <a:r>
              <a:rPr lang="zh-CN" altLang="en-US" sz="2100" kern="100" dirty="0">
                <a:cs typeface="Times New Roman" panose="02020603050405020304" pitchFamily="18" charset="0"/>
              </a:rPr>
              <a:t>和</a:t>
            </a:r>
            <a:r>
              <a:rPr lang="en-US" altLang="zh-CN" sz="2100" kern="100" dirty="0">
                <a:cs typeface="Times New Roman" panose="02020603050405020304" pitchFamily="18" charset="0"/>
              </a:rPr>
              <a:t>GPU</a:t>
            </a:r>
            <a:r>
              <a:rPr lang="zh-CN" altLang="en-US" sz="2100" kern="100" dirty="0">
                <a:cs typeface="Times New Roman" panose="02020603050405020304" pitchFamily="18" charset="0"/>
              </a:rPr>
              <a:t>之间很好地切换。我们从</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中导入了需要的模型、网络层、数据集等，下面我们将一一介绍。</a:t>
            </a:r>
          </a:p>
          <a:p>
            <a:pPr marL="0" indent="457200">
              <a:buNone/>
            </a:pPr>
            <a:endParaRPr lang="zh-CN" altLang="en-US" sz="2100" kern="100" dirty="0">
              <a:cs typeface="Times New Roman" panose="02020603050405020304" pitchFamily="18" charset="0"/>
            </a:endParaRPr>
          </a:p>
        </p:txBody>
      </p:sp>
    </p:spTree>
    <p:extLst>
      <p:ext uri="{BB962C8B-B14F-4D97-AF65-F5344CB8AC3E}">
        <p14:creationId xmlns:p14="http://schemas.microsoft.com/office/powerpoint/2010/main" val="21977355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5688632" cy="782960"/>
          </a:xfrm>
        </p:spPr>
        <p:txBody>
          <a:bodyPr>
            <a:noAutofit/>
          </a:bodyPr>
          <a:lstStyle/>
          <a:p>
            <a:pPr lvl="0"/>
            <a:r>
              <a:rPr lang="zh-CN" altLang="zh-CN" sz="3200" dirty="0"/>
              <a:t>深度学习识别手写数字</a:t>
            </a:r>
            <a:r>
              <a:rPr lang="en-US" altLang="zh-CN" sz="3200" dirty="0"/>
              <a:t>-</a:t>
            </a:r>
            <a:r>
              <a:rPr lang="zh-CN" altLang="en-US" sz="3200" kern="100" dirty="0">
                <a:cs typeface="Times New Roman" panose="02020603050405020304" pitchFamily="18" charset="0"/>
              </a:rPr>
              <a:t>初始化</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86</a:t>
            </a:fld>
            <a:endParaRPr lang="zh-CN" altLang="en-US"/>
          </a:p>
        </p:txBody>
      </p:sp>
      <p:sp>
        <p:nvSpPr>
          <p:cNvPr id="10" name="Text Box 210">
            <a:extLst>
              <a:ext uri="{FF2B5EF4-FFF2-40B4-BE49-F238E27FC236}">
                <a16:creationId xmlns:a16="http://schemas.microsoft.com/office/drawing/2014/main" id="{58340F0D-F2D5-4ABB-877C-9A28C8523BC9}"/>
              </a:ext>
            </a:extLst>
          </p:cNvPr>
          <p:cNvSpPr txBox="1">
            <a:spLocks noChangeArrowheads="1"/>
          </p:cNvSpPr>
          <p:nvPr/>
        </p:nvSpPr>
        <p:spPr bwMode="auto">
          <a:xfrm>
            <a:off x="1288807" y="1412776"/>
            <a:ext cx="6048672" cy="428835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#&lt;</a:t>
            </a: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程序：利用深度学习进行手写数字识别 </a:t>
            </a: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p1&gt;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keras.models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Sequential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keras.layers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Dense, Dropout, Flatten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keras.layers.convolutional</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Conv2D, MaxPooling2D</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keras.datasets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mnist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keras.utils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np_utils</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from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keras.optimizers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import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Adadelta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batch_size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128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num_classes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10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epochs = 10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mnist.load_data</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X_train.reshape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X_train.shape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 28, 28 ,1).</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astype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('float32')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X_test.reshape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X_test.shape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 28, 28, 1).</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astype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('float32')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255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255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np_utils.to_categorical</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num_classes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np_utils.to_categorical</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num_classes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46637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5832648" cy="782960"/>
          </a:xfrm>
        </p:spPr>
        <p:txBody>
          <a:bodyPr>
            <a:noAutofit/>
          </a:bodyPr>
          <a:lstStyle/>
          <a:p>
            <a:pPr lvl="0"/>
            <a:r>
              <a:rPr lang="zh-CN" altLang="zh-CN" sz="3200" dirty="0"/>
              <a:t>深度学习识别手写数字</a:t>
            </a:r>
            <a:r>
              <a:rPr lang="en-US" altLang="zh-CN" sz="3200" dirty="0"/>
              <a:t>-</a:t>
            </a:r>
            <a:r>
              <a:rPr lang="zh-CN" altLang="en-US" sz="3200" kern="100" dirty="0">
                <a:cs typeface="Times New Roman" panose="02020603050405020304" pitchFamily="18" charset="0"/>
              </a:rPr>
              <a:t>初始化</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87</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92500" lnSpcReduction="20000"/>
          </a:bodyPr>
          <a:lstStyle/>
          <a:p>
            <a:pPr marL="0" indent="457200">
              <a:buNone/>
            </a:pPr>
            <a:r>
              <a:rPr lang="en-US" altLang="zh-CN" sz="2100" kern="100" dirty="0">
                <a:cs typeface="Times New Roman" panose="02020603050405020304" pitchFamily="18" charset="0"/>
              </a:rPr>
              <a:t>Sequential</a:t>
            </a:r>
            <a:r>
              <a:rPr lang="zh-CN" altLang="en-US" sz="2100" kern="100" dirty="0">
                <a:cs typeface="Times New Roman" panose="02020603050405020304" pitchFamily="18" charset="0"/>
              </a:rPr>
              <a:t>是</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中常用的网络模型，之后会具体介绍。</a:t>
            </a:r>
            <a:r>
              <a:rPr lang="en-US" altLang="zh-CN" sz="2100" kern="100" dirty="0">
                <a:cs typeface="Times New Roman" panose="02020603050405020304" pitchFamily="18" charset="0"/>
              </a:rPr>
              <a:t>Dense, Dropout</a:t>
            </a:r>
            <a:r>
              <a:rPr lang="zh-CN" altLang="en-US" sz="2100" kern="100" dirty="0">
                <a:cs typeface="Times New Roman" panose="02020603050405020304" pitchFamily="18" charset="0"/>
              </a:rPr>
              <a:t>和</a:t>
            </a:r>
            <a:r>
              <a:rPr lang="en-US" altLang="zh-CN" sz="2100" kern="100" dirty="0">
                <a:cs typeface="Times New Roman" panose="02020603050405020304" pitchFamily="18" charset="0"/>
              </a:rPr>
              <a:t>Flatten</a:t>
            </a:r>
            <a:r>
              <a:rPr lang="zh-CN" altLang="en-US" sz="2100" kern="100" dirty="0">
                <a:cs typeface="Times New Roman" panose="02020603050405020304" pitchFamily="18" charset="0"/>
              </a:rPr>
              <a:t>是</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中比较常用的网络层，其中</a:t>
            </a:r>
            <a:r>
              <a:rPr lang="en-US" altLang="zh-CN" sz="2100" kern="100" dirty="0">
                <a:cs typeface="Times New Roman" panose="02020603050405020304" pitchFamily="18" charset="0"/>
              </a:rPr>
              <a:t>Dense</a:t>
            </a:r>
            <a:r>
              <a:rPr lang="zh-CN" altLang="en-US" sz="2100" kern="100" dirty="0">
                <a:cs typeface="Times New Roman" panose="02020603050405020304" pitchFamily="18" charset="0"/>
              </a:rPr>
              <a:t>层就是常用的全连接层，</a:t>
            </a:r>
            <a:r>
              <a:rPr lang="en-US" altLang="zh-CN" sz="2100" kern="100" dirty="0">
                <a:cs typeface="Times New Roman" panose="02020603050405020304" pitchFamily="18" charset="0"/>
              </a:rPr>
              <a:t>Dropout</a:t>
            </a:r>
            <a:r>
              <a:rPr lang="zh-CN" altLang="en-US" sz="2100" kern="100" dirty="0">
                <a:cs typeface="Times New Roman" panose="02020603050405020304" pitchFamily="18" charset="0"/>
              </a:rPr>
              <a:t>层用于防止数据的过拟合，</a:t>
            </a:r>
            <a:r>
              <a:rPr lang="en-US" altLang="zh-CN" sz="2100" kern="100" dirty="0">
                <a:cs typeface="Times New Roman" panose="02020603050405020304" pitchFamily="18" charset="0"/>
              </a:rPr>
              <a:t>Flatten</a:t>
            </a:r>
            <a:r>
              <a:rPr lang="zh-CN" altLang="en-US" sz="2100" kern="100" dirty="0">
                <a:cs typeface="Times New Roman" panose="02020603050405020304" pitchFamily="18" charset="0"/>
              </a:rPr>
              <a:t>层常用于卷积层和全连接层之间的过渡。</a:t>
            </a:r>
            <a:endParaRPr lang="en-US" altLang="zh-CN" sz="2100" kern="100" dirty="0">
              <a:cs typeface="Times New Roman" panose="02020603050405020304" pitchFamily="18" charset="0"/>
            </a:endParaRPr>
          </a:p>
          <a:p>
            <a:pPr marL="0" indent="457200">
              <a:buNone/>
            </a:pPr>
            <a:r>
              <a:rPr lang="zh-CN" altLang="en-US" sz="2100" kern="100" dirty="0">
                <a:cs typeface="Times New Roman" panose="02020603050405020304" pitchFamily="18" charset="0"/>
              </a:rPr>
              <a:t>此外，我们在本例中还引入了两类卷积神经网络层，它们的主要功能是提取数据的特征。第一个是二维的卷积层</a:t>
            </a:r>
            <a:r>
              <a:rPr lang="en-US" altLang="zh-CN" sz="2100" kern="100" dirty="0">
                <a:cs typeface="Times New Roman" panose="02020603050405020304" pitchFamily="18" charset="0"/>
              </a:rPr>
              <a:t>Conv2D</a:t>
            </a:r>
            <a:r>
              <a:rPr lang="zh-CN" altLang="en-US" sz="2100" kern="100" dirty="0">
                <a:cs typeface="Times New Roman" panose="02020603050405020304" pitchFamily="18" charset="0"/>
              </a:rPr>
              <a:t>，它对输入图像进行卷积操作，从而形成一个该图像特有的特征向量。我们可以想象有一个移动的窗口从输入矩阵（输入图像以矩阵的形式存储）的第一个位置开始不断往后移动，任意时刻通过非线性变换，将这个窗口内的像素值转换为某个特征值。随着窗口不断往后移动，就不断地产生对应的特征值，最后得到一个特征向量，这就是图像的卷积过程。第二个引入的卷积神经网络层是池化层</a:t>
            </a:r>
            <a:r>
              <a:rPr lang="en-US" altLang="zh-CN" sz="2100" kern="100" dirty="0">
                <a:cs typeface="Times New Roman" panose="02020603050405020304" pitchFamily="18" charset="0"/>
              </a:rPr>
              <a:t>MaxPooling2D</a:t>
            </a:r>
            <a:r>
              <a:rPr lang="zh-CN" altLang="en-US" sz="2100" kern="100" dirty="0">
                <a:cs typeface="Times New Roman" panose="02020603050405020304" pitchFamily="18" charset="0"/>
              </a:rPr>
              <a:t>，它可以保证特征的位置与旋转不变性，同时还可以对卷积层的输出进行降维。</a:t>
            </a:r>
          </a:p>
        </p:txBody>
      </p:sp>
    </p:spTree>
    <p:extLst>
      <p:ext uri="{BB962C8B-B14F-4D97-AF65-F5344CB8AC3E}">
        <p14:creationId xmlns:p14="http://schemas.microsoft.com/office/powerpoint/2010/main" val="23238753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5616624" cy="782960"/>
          </a:xfrm>
        </p:spPr>
        <p:txBody>
          <a:bodyPr>
            <a:noAutofit/>
          </a:bodyPr>
          <a:lstStyle/>
          <a:p>
            <a:pPr lvl="0"/>
            <a:r>
              <a:rPr lang="zh-CN" altLang="zh-CN" sz="3200" dirty="0"/>
              <a:t>深度学习识别手写数字</a:t>
            </a:r>
            <a:r>
              <a:rPr lang="en-US" altLang="zh-CN" sz="3200" dirty="0"/>
              <a:t>-</a:t>
            </a:r>
            <a:r>
              <a:rPr lang="zh-CN" altLang="en-US" sz="3200" kern="100" dirty="0">
                <a:cs typeface="Times New Roman" panose="02020603050405020304" pitchFamily="18" charset="0"/>
              </a:rPr>
              <a:t>初始化</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88</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92500"/>
          </a:bodyPr>
          <a:lstStyle/>
          <a:p>
            <a:pPr marL="0" indent="457200">
              <a:buNone/>
            </a:pPr>
            <a:r>
              <a:rPr lang="zh-CN" altLang="en-US" sz="2100" kern="100" dirty="0">
                <a:cs typeface="Times New Roman" panose="02020603050405020304" pitchFamily="18" charset="0"/>
              </a:rPr>
              <a:t>最后，我们从</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直接导入了</a:t>
            </a:r>
            <a:r>
              <a:rPr lang="en-US" altLang="zh-CN" sz="2100" kern="100" dirty="0" err="1">
                <a:cs typeface="Times New Roman" panose="02020603050405020304" pitchFamily="18" charset="0"/>
              </a:rPr>
              <a:t>mnist</a:t>
            </a:r>
            <a:r>
              <a:rPr lang="zh-CN" altLang="en-US" sz="2100" kern="100" dirty="0">
                <a:cs typeface="Times New Roman" panose="02020603050405020304" pitchFamily="18" charset="0"/>
              </a:rPr>
              <a:t>数据集以及经过</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优化过的</a:t>
            </a:r>
            <a:r>
              <a:rPr lang="en-US" altLang="zh-CN" sz="2100" kern="100" dirty="0" err="1">
                <a:cs typeface="Times New Roman" panose="02020603050405020304" pitchFamily="18" charset="0"/>
              </a:rPr>
              <a:t>numpy</a:t>
            </a:r>
            <a:r>
              <a:rPr lang="zh-CN" altLang="en-US" sz="2100" kern="100" dirty="0">
                <a:cs typeface="Times New Roman" panose="02020603050405020304" pitchFamily="18" charset="0"/>
              </a:rPr>
              <a:t>库</a:t>
            </a:r>
            <a:r>
              <a:rPr lang="en-US" altLang="zh-CN" sz="2100" kern="100" dirty="0">
                <a:cs typeface="Times New Roman" panose="02020603050405020304" pitchFamily="18" charset="0"/>
              </a:rPr>
              <a:t>np_utils</a:t>
            </a:r>
            <a:r>
              <a:rPr lang="zh-CN" altLang="en-US" sz="2100" kern="100" dirty="0">
                <a:cs typeface="Times New Roman" panose="02020603050405020304" pitchFamily="18" charset="0"/>
              </a:rPr>
              <a:t>。此外还用到了一个优化器</a:t>
            </a:r>
            <a:r>
              <a:rPr lang="en-US" altLang="zh-CN" sz="2100" kern="100" dirty="0" err="1">
                <a:cs typeface="Times New Roman" panose="02020603050405020304" pitchFamily="18" charset="0"/>
              </a:rPr>
              <a:t>Adadelta</a:t>
            </a:r>
            <a:r>
              <a:rPr lang="zh-CN" altLang="en-US" sz="2100" kern="100" dirty="0">
                <a:cs typeface="Times New Roman" panose="02020603050405020304" pitchFamily="18" charset="0"/>
              </a:rPr>
              <a:t>，优化器是编译</a:t>
            </a:r>
            <a:r>
              <a:rPr lang="en-US" altLang="zh-CN" sz="2100" kern="100" dirty="0" err="1">
                <a:cs typeface="Times New Roman" panose="02020603050405020304" pitchFamily="18" charset="0"/>
              </a:rPr>
              <a:t>Keras</a:t>
            </a:r>
            <a:r>
              <a:rPr lang="zh-CN" altLang="en-US" sz="2100" kern="100" dirty="0">
                <a:cs typeface="Times New Roman" panose="02020603050405020304" pitchFamily="18" charset="0"/>
              </a:rPr>
              <a:t>模型必要的参数之一，可以在编译之前初始化一个优化器对象传入，也可以直接传递一个预定义的优化器名，若传递一个预定义的优化器，则优化器的参数为默认参数。</a:t>
            </a:r>
            <a:endParaRPr lang="en-US" altLang="zh-CN" sz="2100" kern="100" dirty="0">
              <a:cs typeface="Times New Roman" panose="02020603050405020304" pitchFamily="18" charset="0"/>
            </a:endParaRPr>
          </a:p>
          <a:p>
            <a:pPr marL="0" indent="457200">
              <a:buNone/>
            </a:pPr>
            <a:r>
              <a:rPr lang="zh-CN" altLang="en-US" sz="2100" kern="100" dirty="0">
                <a:cs typeface="Times New Roman" panose="02020603050405020304" pitchFamily="18" charset="0"/>
              </a:rPr>
              <a:t>我们通过</a:t>
            </a:r>
            <a:r>
              <a:rPr lang="en-US" altLang="zh-CN" sz="2100" kern="100" dirty="0" err="1">
                <a:cs typeface="Times New Roman" panose="02020603050405020304" pitchFamily="18" charset="0"/>
              </a:rPr>
              <a:t>mnist.load_data</a:t>
            </a:r>
            <a:r>
              <a:rPr lang="zh-CN" altLang="en-US" sz="2100" kern="100" dirty="0">
                <a:cs typeface="Times New Roman" panose="02020603050405020304" pitchFamily="18" charset="0"/>
              </a:rPr>
              <a:t>分别载入训练集和测试集，并做一些简单的预处理。通过调用</a:t>
            </a:r>
            <a:r>
              <a:rPr lang="en-US" altLang="zh-CN" sz="2100" kern="100" dirty="0">
                <a:cs typeface="Times New Roman" panose="02020603050405020304" pitchFamily="18" charset="0"/>
              </a:rPr>
              <a:t>reshape</a:t>
            </a:r>
            <a:r>
              <a:rPr lang="zh-CN" altLang="en-US" sz="2100" kern="100" dirty="0">
                <a:cs typeface="Times New Roman" panose="02020603050405020304" pitchFamily="18" charset="0"/>
              </a:rPr>
              <a:t>函数，我们将输入处理为</a:t>
            </a:r>
            <a:r>
              <a:rPr lang="en-US" altLang="zh-CN" sz="2100" kern="100" dirty="0">
                <a:cs typeface="Times New Roman" panose="02020603050405020304" pitchFamily="18" charset="0"/>
              </a:rPr>
              <a:t>28*28</a:t>
            </a:r>
            <a:r>
              <a:rPr lang="zh-CN" altLang="en-US" sz="2100" kern="100" dirty="0">
                <a:cs typeface="Times New Roman" panose="02020603050405020304" pitchFamily="18" charset="0"/>
              </a:rPr>
              <a:t>像素的灰度图片，每一个像素点的值在</a:t>
            </a:r>
            <a:r>
              <a:rPr lang="en-US" altLang="zh-CN" sz="2100" kern="100" dirty="0">
                <a:cs typeface="Times New Roman" panose="02020603050405020304" pitchFamily="18" charset="0"/>
              </a:rPr>
              <a:t>0</a:t>
            </a:r>
            <a:r>
              <a:rPr lang="zh-CN" altLang="en-US" sz="2100" kern="100" dirty="0">
                <a:cs typeface="Times New Roman" panose="02020603050405020304" pitchFamily="18" charset="0"/>
              </a:rPr>
              <a:t>到</a:t>
            </a:r>
            <a:r>
              <a:rPr lang="en-US" altLang="zh-CN" sz="2100" kern="100" dirty="0">
                <a:cs typeface="Times New Roman" panose="02020603050405020304" pitchFamily="18" charset="0"/>
              </a:rPr>
              <a:t>255</a:t>
            </a:r>
            <a:r>
              <a:rPr lang="zh-CN" altLang="en-US" sz="2100" kern="100" dirty="0">
                <a:cs typeface="Times New Roman" panose="02020603050405020304" pitchFamily="18" charset="0"/>
              </a:rPr>
              <a:t>之间。通过</a:t>
            </a:r>
            <a:r>
              <a:rPr lang="en-US" altLang="zh-CN" sz="2100" kern="100" dirty="0" err="1">
                <a:cs typeface="Times New Roman" panose="02020603050405020304" pitchFamily="18" charset="0"/>
              </a:rPr>
              <a:t>astype</a:t>
            </a:r>
            <a:r>
              <a:rPr lang="zh-CN" altLang="en-US" sz="2100" kern="100" dirty="0">
                <a:cs typeface="Times New Roman" panose="02020603050405020304" pitchFamily="18" charset="0"/>
              </a:rPr>
              <a:t>函数，我们把数据类型转化为浮点数类型，提高运算时的精度。之后，我们将图片的像素值除以</a:t>
            </a:r>
            <a:r>
              <a:rPr lang="en-US" altLang="zh-CN" sz="2100" kern="100" dirty="0">
                <a:cs typeface="Times New Roman" panose="02020603050405020304" pitchFamily="18" charset="0"/>
              </a:rPr>
              <a:t>255</a:t>
            </a:r>
            <a:r>
              <a:rPr lang="zh-CN" altLang="en-US" sz="2100" kern="100" dirty="0">
                <a:cs typeface="Times New Roman" panose="02020603050405020304" pitchFamily="18" charset="0"/>
              </a:rPr>
              <a:t>，让像素值在</a:t>
            </a:r>
            <a:r>
              <a:rPr lang="en-US" altLang="zh-CN" sz="2100" kern="100" dirty="0">
                <a:cs typeface="Times New Roman" panose="02020603050405020304" pitchFamily="18" charset="0"/>
              </a:rPr>
              <a:t>[0,1]</a:t>
            </a:r>
            <a:r>
              <a:rPr lang="zh-CN" altLang="en-US" sz="2100" kern="100" dirty="0">
                <a:cs typeface="Times New Roman" panose="02020603050405020304" pitchFamily="18" charset="0"/>
              </a:rPr>
              <a:t>之间。最后。通过</a:t>
            </a:r>
            <a:r>
              <a:rPr lang="en-US" altLang="zh-CN" sz="2100" kern="100" dirty="0" err="1">
                <a:cs typeface="Times New Roman" panose="02020603050405020304" pitchFamily="18" charset="0"/>
              </a:rPr>
              <a:t>np_utils</a:t>
            </a:r>
            <a:r>
              <a:rPr lang="zh-CN" altLang="en-US" sz="2100" kern="100" dirty="0">
                <a:cs typeface="Times New Roman" panose="02020603050405020304" pitchFamily="18" charset="0"/>
              </a:rPr>
              <a:t>中</a:t>
            </a:r>
            <a:r>
              <a:rPr lang="en-US" altLang="zh-CN" sz="2100" kern="100" dirty="0" err="1">
                <a:cs typeface="Times New Roman" panose="02020603050405020304" pitchFamily="18" charset="0"/>
              </a:rPr>
              <a:t>to_categorical</a:t>
            </a:r>
            <a:r>
              <a:rPr lang="zh-CN" altLang="en-US" sz="2100" kern="100" dirty="0">
                <a:cs typeface="Times New Roman" panose="02020603050405020304" pitchFamily="18" charset="0"/>
              </a:rPr>
              <a:t>函数，我们将测试集和训练集的标签转化为数字</a:t>
            </a:r>
            <a:r>
              <a:rPr lang="en-US" altLang="zh-CN" sz="2100" kern="100" dirty="0">
                <a:cs typeface="Times New Roman" panose="02020603050405020304" pitchFamily="18" charset="0"/>
              </a:rPr>
              <a:t>0-9</a:t>
            </a:r>
            <a:r>
              <a:rPr lang="zh-CN" altLang="en-US" sz="2100" kern="100" dirty="0">
                <a:cs typeface="Times New Roman" panose="02020603050405020304" pitchFamily="18" charset="0"/>
              </a:rPr>
              <a:t>十个类别，这样我们便完成了所有的初始化工作。</a:t>
            </a:r>
          </a:p>
          <a:p>
            <a:pPr marL="0" indent="457200">
              <a:buNone/>
            </a:pPr>
            <a:endParaRPr lang="zh-CN" altLang="en-US" sz="2100" kern="100" dirty="0">
              <a:cs typeface="Times New Roman" panose="02020603050405020304" pitchFamily="18" charset="0"/>
            </a:endParaRPr>
          </a:p>
        </p:txBody>
      </p:sp>
    </p:spTree>
    <p:extLst>
      <p:ext uri="{BB962C8B-B14F-4D97-AF65-F5344CB8AC3E}">
        <p14:creationId xmlns:p14="http://schemas.microsoft.com/office/powerpoint/2010/main" val="42514131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6984776" cy="782960"/>
          </a:xfrm>
        </p:spPr>
        <p:txBody>
          <a:bodyPr>
            <a:noAutofit/>
          </a:bodyPr>
          <a:lstStyle/>
          <a:p>
            <a:pPr lvl="0"/>
            <a:r>
              <a:rPr lang="zh-CN" altLang="zh-CN" sz="3200" dirty="0"/>
              <a:t>深度学习识别手写数字</a:t>
            </a:r>
            <a:r>
              <a:rPr lang="en-US" altLang="zh-CN" sz="3200" dirty="0"/>
              <a:t>-</a:t>
            </a:r>
            <a:r>
              <a:rPr lang="zh-CN" altLang="en-US" sz="3200" dirty="0"/>
              <a:t>构建神经网络</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89</a:t>
            </a:fld>
            <a:endParaRPr lang="zh-CN" altLang="en-US"/>
          </a:p>
        </p:txBody>
      </p:sp>
      <p:sp>
        <p:nvSpPr>
          <p:cNvPr id="10" name="Text Box 210">
            <a:extLst>
              <a:ext uri="{FF2B5EF4-FFF2-40B4-BE49-F238E27FC236}">
                <a16:creationId xmlns:a16="http://schemas.microsoft.com/office/drawing/2014/main" id="{7DD9D17E-54B2-48CD-BD60-954A9C52A20C}"/>
              </a:ext>
            </a:extLst>
          </p:cNvPr>
          <p:cNvSpPr txBox="1">
            <a:spLocks noChangeArrowheads="1"/>
          </p:cNvSpPr>
          <p:nvPr/>
        </p:nvSpPr>
        <p:spPr bwMode="auto">
          <a:xfrm>
            <a:off x="1557683" y="1196752"/>
            <a:ext cx="6100641" cy="47807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gn="l">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#&lt;</a:t>
            </a:r>
            <a:r>
              <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rPr>
              <a:t>程序：利用深度学习进行手写数字识别 </a:t>
            </a: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p2&gt;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model = Sequential()</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685800" indent="-685800"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(Conv2D(filters=64,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kernel_size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=(3, 3), activation='</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relu</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input_shape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=(28, 28, 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(MaxPooling2D(</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pool_size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 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(Conv2D(filters=64,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kernel_size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=(3, 3), activation='</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relu</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(MaxPooling2D(</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pool_size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 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(Dropout(0.5))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(Flatten())</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(Dense(128, activation='</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relu</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model.add</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(Dense(</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num_classes</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activation='</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softmax</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990600" indent="-990600"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model.compile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(loss='</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categorical_crossentropy</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optimizer=</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Adadelta</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metrics=['accuracy'])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533400" indent="-533400" algn="l">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model.fit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Y_train</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batch_size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batch_size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epochs= epochs, verbose=1,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validation_data</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X_test,Y_test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score =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model.evaluate</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X_test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Y_test</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 verbose=0)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print('Test loss:', score[0])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print('Test accuracy:', score[1])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666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idx="1"/>
          </p:nvPr>
        </p:nvSpPr>
        <p:spPr/>
        <p:txBody>
          <a:bodyPr>
            <a:normAutofit fontScale="92500" lnSpcReduction="20000"/>
          </a:bodyPr>
          <a:lstStyle/>
          <a:p>
            <a:pPr>
              <a:buFont typeface="Arial" panose="020B0604020202020204" pitchFamily="34" charset="0"/>
              <a:buChar char="•"/>
            </a:pPr>
            <a:r>
              <a:rPr lang="zh-CN" altLang="en-US" dirty="0"/>
              <a:t>当一个 </a:t>
            </a:r>
            <a:r>
              <a:rPr lang="en-US" altLang="zh-CN" dirty="0"/>
              <a:t>MIN </a:t>
            </a:r>
            <a:r>
              <a:rPr lang="zh-CN" altLang="en-US" dirty="0"/>
              <a:t>节点的</a:t>
            </a:r>
            <a:r>
              <a:rPr lang="en-US" altLang="zh-CN" dirty="0"/>
              <a:t>β </a:t>
            </a:r>
            <a:r>
              <a:rPr lang="zh-CN" altLang="en-US" dirty="0"/>
              <a:t>值小于或等于其任何一个父节点</a:t>
            </a:r>
            <a:r>
              <a:rPr lang="en-US" altLang="zh-CN" dirty="0"/>
              <a:t>(MAX </a:t>
            </a:r>
            <a:r>
              <a:rPr lang="zh-CN" altLang="en-US" dirty="0"/>
              <a:t>节点</a:t>
            </a:r>
            <a:r>
              <a:rPr lang="en-US" altLang="zh-CN" dirty="0"/>
              <a:t>) </a:t>
            </a:r>
            <a:r>
              <a:rPr lang="zh-CN" altLang="en-US" dirty="0"/>
              <a:t>的</a:t>
            </a:r>
            <a:r>
              <a:rPr lang="en-US" altLang="zh-CN" dirty="0"/>
              <a:t>α </a:t>
            </a:r>
            <a:r>
              <a:rPr lang="zh-CN" altLang="en-US" dirty="0"/>
              <a:t>值时</a:t>
            </a:r>
            <a:r>
              <a:rPr lang="en-US" altLang="zh-CN" dirty="0"/>
              <a:t>, </a:t>
            </a:r>
            <a:r>
              <a:rPr lang="zh-CN" altLang="en-US" dirty="0"/>
              <a:t>减掉该节点的所有子节点</a:t>
            </a:r>
            <a:endParaRPr lang="en-US" altLang="zh-CN" dirty="0"/>
          </a:p>
          <a:p>
            <a:pPr>
              <a:buFont typeface="Arial" panose="020B0604020202020204" pitchFamily="34" charset="0"/>
              <a:buChar char="•"/>
            </a:pPr>
            <a:r>
              <a:rPr lang="zh-CN" altLang="en-US" dirty="0"/>
              <a:t>当一个 </a:t>
            </a:r>
            <a:r>
              <a:rPr lang="en-US" altLang="zh-CN" dirty="0"/>
              <a:t>MAX </a:t>
            </a:r>
            <a:r>
              <a:rPr lang="zh-CN" altLang="en-US" dirty="0"/>
              <a:t>节点的</a:t>
            </a:r>
            <a:r>
              <a:rPr lang="en-US" altLang="zh-CN" dirty="0"/>
              <a:t>α </a:t>
            </a:r>
            <a:r>
              <a:rPr lang="zh-CN" altLang="en-US" dirty="0"/>
              <a:t>值大于或等于任何一个父节点</a:t>
            </a:r>
            <a:r>
              <a:rPr lang="en-US" altLang="zh-CN" dirty="0"/>
              <a:t>(MIN </a:t>
            </a:r>
            <a:r>
              <a:rPr lang="zh-CN" altLang="en-US" dirty="0"/>
              <a:t>节点</a:t>
            </a:r>
            <a:r>
              <a:rPr lang="en-US" altLang="zh-CN" dirty="0"/>
              <a:t>) </a:t>
            </a:r>
            <a:r>
              <a:rPr lang="zh-CN" altLang="en-US" dirty="0"/>
              <a:t>的</a:t>
            </a:r>
            <a:r>
              <a:rPr lang="en-US" altLang="zh-CN" dirty="0"/>
              <a:t>β </a:t>
            </a:r>
            <a:r>
              <a:rPr lang="zh-CN" altLang="en-US" dirty="0"/>
              <a:t>值时</a:t>
            </a:r>
            <a:r>
              <a:rPr lang="en-US" altLang="zh-CN" dirty="0"/>
              <a:t>, </a:t>
            </a:r>
            <a:r>
              <a:rPr lang="zh-CN" altLang="en-US" dirty="0"/>
              <a:t>减掉该节点的所有子节点</a:t>
            </a:r>
            <a:endParaRPr lang="en-US" altLang="zh-CN" dirty="0"/>
          </a:p>
          <a:p>
            <a:pPr marL="0" indent="0">
              <a:buNone/>
            </a:pPr>
            <a:endParaRPr lang="en-US" altLang="zh-CN" dirty="0"/>
          </a:p>
          <a:p>
            <a:pPr marL="0" indent="0">
              <a:buNone/>
            </a:pPr>
            <a:r>
              <a:rPr lang="zh-CN" altLang="en-US" dirty="0"/>
              <a:t>在搜寻时</a:t>
            </a:r>
            <a:r>
              <a:rPr lang="en-US" altLang="zh-CN" dirty="0"/>
              <a:t>, MAX </a:t>
            </a:r>
            <a:r>
              <a:rPr lang="zh-CN" altLang="en-US" dirty="0"/>
              <a:t>节点所记录的当前最大有效值称为 </a:t>
            </a:r>
            <a:r>
              <a:rPr lang="en-US" altLang="zh-CN" dirty="0"/>
              <a:t>Alpha </a:t>
            </a:r>
            <a:r>
              <a:rPr lang="zh-CN" altLang="en-US" dirty="0"/>
              <a:t>值</a:t>
            </a:r>
            <a:r>
              <a:rPr lang="en-US" altLang="zh-CN" dirty="0"/>
              <a:t>, MIN </a:t>
            </a:r>
            <a:r>
              <a:rPr lang="zh-CN" altLang="en-US" dirty="0"/>
              <a:t>节点所记录的当前最小值称为 </a:t>
            </a:r>
            <a:r>
              <a:rPr lang="en-US" altLang="zh-CN" dirty="0"/>
              <a:t>Beta </a:t>
            </a:r>
            <a:r>
              <a:rPr lang="zh-CN" altLang="en-US" dirty="0"/>
              <a:t>值。请注意</a:t>
            </a:r>
            <a:r>
              <a:rPr lang="en-US" altLang="zh-CN" dirty="0"/>
              <a:t>, Alpha </a:t>
            </a:r>
            <a:r>
              <a:rPr lang="zh-CN" altLang="en-US" dirty="0"/>
              <a:t>值可 能 会 随 着 搜 寻 而 改 变</a:t>
            </a:r>
            <a:r>
              <a:rPr lang="en-US" altLang="zh-CN" dirty="0"/>
              <a:t>, </a:t>
            </a:r>
            <a:r>
              <a:rPr lang="zh-CN" altLang="en-US" dirty="0"/>
              <a:t>当 子 节 点 有 新 的 值 比 当 前 的 </a:t>
            </a:r>
            <a:r>
              <a:rPr lang="en-US" altLang="zh-CN" dirty="0"/>
              <a:t>Alpha </a:t>
            </a:r>
            <a:r>
              <a:rPr lang="zh-CN" altLang="en-US" dirty="0"/>
              <a:t>值 大 时</a:t>
            </a:r>
            <a:r>
              <a:rPr lang="en-US" altLang="zh-CN" dirty="0"/>
              <a:t>,Alpha </a:t>
            </a:r>
            <a:r>
              <a:rPr lang="zh-CN" altLang="en-US" dirty="0"/>
              <a:t>值会取较大值。 明显地</a:t>
            </a:r>
            <a:r>
              <a:rPr lang="en-US" altLang="zh-CN" dirty="0"/>
              <a:t>, Alpha </a:t>
            </a:r>
            <a:r>
              <a:rPr lang="zh-CN" altLang="en-US" dirty="0"/>
              <a:t>值只会随着搜寻变大或不变</a:t>
            </a:r>
            <a:r>
              <a:rPr lang="en-US" altLang="zh-CN" dirty="0"/>
              <a:t>, </a:t>
            </a:r>
            <a:r>
              <a:rPr lang="zh-CN" altLang="en-US" dirty="0"/>
              <a:t>而 </a:t>
            </a:r>
            <a:r>
              <a:rPr lang="en-US" altLang="zh-CN" dirty="0"/>
              <a:t>Beta </a:t>
            </a:r>
            <a:r>
              <a:rPr lang="zh-CN" altLang="en-US" dirty="0"/>
              <a:t>值只可能变小或不变。 </a:t>
            </a:r>
          </a:p>
        </p:txBody>
      </p:sp>
      <p:sp>
        <p:nvSpPr>
          <p:cNvPr id="8" name="标题 1"/>
          <p:cNvSpPr>
            <a:spLocks noGrp="1"/>
          </p:cNvSpPr>
          <p:nvPr>
            <p:ph type="title"/>
          </p:nvPr>
        </p:nvSpPr>
        <p:spPr>
          <a:xfrm>
            <a:off x="457200" y="548680"/>
            <a:ext cx="8229600" cy="638944"/>
          </a:xfrm>
        </p:spPr>
        <p:txBody>
          <a:bodyPr>
            <a:normAutofit fontScale="90000"/>
          </a:bodyPr>
          <a:lstStyle/>
          <a:p>
            <a:pPr algn="l"/>
            <a:r>
              <a:rPr lang="en-US" altLang="zh-CN" b="0" dirty="0"/>
              <a:t>Alpha-Beta </a:t>
            </a:r>
            <a:r>
              <a:rPr lang="zh-CN" altLang="en-US" b="0" dirty="0"/>
              <a:t>剪枝算法的基本原理</a:t>
            </a:r>
          </a:p>
        </p:txBody>
      </p:sp>
    </p:spTree>
    <p:extLst>
      <p:ext uri="{BB962C8B-B14F-4D97-AF65-F5344CB8AC3E}">
        <p14:creationId xmlns:p14="http://schemas.microsoft.com/office/powerpoint/2010/main" val="10379147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7560840" cy="782960"/>
          </a:xfrm>
        </p:spPr>
        <p:txBody>
          <a:bodyPr>
            <a:noAutofit/>
          </a:bodyPr>
          <a:lstStyle/>
          <a:p>
            <a:pPr lvl="0"/>
            <a:r>
              <a:rPr lang="zh-CN" altLang="zh-CN" sz="3200" dirty="0"/>
              <a:t>深度学习识别手写数字</a:t>
            </a:r>
            <a:r>
              <a:rPr lang="en-US" altLang="zh-CN" sz="3200" dirty="0"/>
              <a:t>-</a:t>
            </a:r>
            <a:r>
              <a:rPr lang="zh-CN" altLang="en-US" sz="3200" dirty="0"/>
              <a:t>构建神经网络</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90</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5125340"/>
          </a:xfrm>
        </p:spPr>
        <p:txBody>
          <a:bodyPr>
            <a:normAutofit fontScale="77500" lnSpcReduction="20000"/>
          </a:bodyPr>
          <a:lstStyle/>
          <a:p>
            <a:pPr marL="0" indent="457200">
              <a:buNone/>
            </a:pPr>
            <a:r>
              <a:rPr lang="zh-CN" altLang="en-US" sz="2300" kern="100" dirty="0">
                <a:cs typeface="Times New Roman" panose="02020603050405020304" pitchFamily="18" charset="0"/>
              </a:rPr>
              <a:t>在</a:t>
            </a:r>
            <a:r>
              <a:rPr lang="en-US" altLang="zh-CN" sz="2300" kern="100" dirty="0">
                <a:cs typeface="Times New Roman" panose="02020603050405020304" pitchFamily="18" charset="0"/>
              </a:rPr>
              <a:t>&lt;</a:t>
            </a:r>
            <a:r>
              <a:rPr lang="zh-CN" altLang="en-US" sz="2300" kern="100" dirty="0">
                <a:cs typeface="Times New Roman" panose="02020603050405020304" pitchFamily="18" charset="0"/>
              </a:rPr>
              <a:t>程序：利用深度学习进行手写数字识别 </a:t>
            </a:r>
            <a:r>
              <a:rPr lang="en-US" altLang="zh-CN" sz="2300" kern="100" dirty="0">
                <a:cs typeface="Times New Roman" panose="02020603050405020304" pitchFamily="18" charset="0"/>
              </a:rPr>
              <a:t>p2&gt;</a:t>
            </a:r>
            <a:r>
              <a:rPr lang="zh-CN" altLang="en-US" sz="2300" kern="100" dirty="0">
                <a:cs typeface="Times New Roman" panose="02020603050405020304" pitchFamily="18" charset="0"/>
              </a:rPr>
              <a:t>中，我们首先创建了一个</a:t>
            </a:r>
            <a:r>
              <a:rPr lang="en-US" altLang="zh-CN" sz="2300" kern="100" dirty="0">
                <a:cs typeface="Times New Roman" panose="02020603050405020304" pitchFamily="18" charset="0"/>
              </a:rPr>
              <a:t>Sequential</a:t>
            </a:r>
            <a:r>
              <a:rPr lang="zh-CN" altLang="en-US" sz="2300" kern="100" dirty="0">
                <a:cs typeface="Times New Roman" panose="02020603050405020304" pitchFamily="18" charset="0"/>
              </a:rPr>
              <a:t>模型对象，再通过该对象中的</a:t>
            </a:r>
            <a:r>
              <a:rPr lang="en-US" altLang="zh-CN" sz="2300" kern="100" dirty="0">
                <a:cs typeface="Times New Roman" panose="02020603050405020304" pitchFamily="18" charset="0"/>
              </a:rPr>
              <a:t>add</a:t>
            </a:r>
            <a:r>
              <a:rPr lang="zh-CN" altLang="en-US" sz="2300" kern="100" dirty="0">
                <a:cs typeface="Times New Roman" panose="02020603050405020304" pitchFamily="18" charset="0"/>
              </a:rPr>
              <a:t>方法，我们一共添加了</a:t>
            </a:r>
            <a:r>
              <a:rPr lang="en-US" altLang="zh-CN" sz="2300" kern="100" dirty="0">
                <a:cs typeface="Times New Roman" panose="02020603050405020304" pitchFamily="18" charset="0"/>
              </a:rPr>
              <a:t>8</a:t>
            </a:r>
            <a:r>
              <a:rPr lang="zh-CN" altLang="en-US" sz="2300" kern="100" dirty="0">
                <a:cs typeface="Times New Roman" panose="02020603050405020304" pitchFamily="18" charset="0"/>
              </a:rPr>
              <a:t>个神经网络层。</a:t>
            </a:r>
            <a:endParaRPr lang="en-US" altLang="zh-CN" sz="2300" kern="100" dirty="0">
              <a:cs typeface="Times New Roman" panose="02020603050405020304" pitchFamily="18" charset="0"/>
            </a:endParaRPr>
          </a:p>
          <a:p>
            <a:pPr marL="0" indent="457200">
              <a:buNone/>
            </a:pPr>
            <a:r>
              <a:rPr lang="zh-CN" altLang="en-US" sz="2300" kern="100" dirty="0">
                <a:cs typeface="Times New Roman" panose="02020603050405020304" pitchFamily="18" charset="0"/>
              </a:rPr>
              <a:t>首先我们添加了一个二维卷积层</a:t>
            </a:r>
            <a:r>
              <a:rPr lang="en-US" altLang="zh-CN" sz="2300" kern="100" dirty="0">
                <a:cs typeface="Times New Roman" panose="02020603050405020304" pitchFamily="18" charset="0"/>
              </a:rPr>
              <a:t>Conv2D</a:t>
            </a:r>
            <a:r>
              <a:rPr lang="zh-CN" altLang="en-US" sz="2300" kern="100" dirty="0">
                <a:cs typeface="Times New Roman" panose="02020603050405020304" pitchFamily="18" charset="0"/>
              </a:rPr>
              <a:t>。由于它是</a:t>
            </a:r>
            <a:r>
              <a:rPr lang="en-US" altLang="zh-CN" sz="2300" kern="100" dirty="0">
                <a:cs typeface="Times New Roman" panose="02020603050405020304" pitchFamily="18" charset="0"/>
              </a:rPr>
              <a:t>Sequential</a:t>
            </a:r>
            <a:r>
              <a:rPr lang="zh-CN" altLang="en-US" sz="2300" kern="100" dirty="0">
                <a:cs typeface="Times New Roman" panose="02020603050405020304" pitchFamily="18" charset="0"/>
              </a:rPr>
              <a:t>模型的第一层，需要知道输入数据的情况，因此需要接受一个和输入形状相关的参数，即</a:t>
            </a:r>
            <a:r>
              <a:rPr lang="en-US" altLang="zh-CN" sz="2300" kern="100" dirty="0" err="1">
                <a:cs typeface="Times New Roman" panose="02020603050405020304" pitchFamily="18" charset="0"/>
              </a:rPr>
              <a:t>input_shape</a:t>
            </a:r>
            <a:r>
              <a:rPr lang="en-US" altLang="zh-CN" sz="2300" kern="100" dirty="0">
                <a:cs typeface="Times New Roman" panose="02020603050405020304" pitchFamily="18" charset="0"/>
              </a:rPr>
              <a:t> = (28, 28, 1)</a:t>
            </a:r>
            <a:r>
              <a:rPr lang="zh-CN" altLang="en-US" sz="2300" kern="100" dirty="0">
                <a:cs typeface="Times New Roman" panose="02020603050405020304" pitchFamily="18" charset="0"/>
              </a:rPr>
              <a:t>。参数</a:t>
            </a:r>
            <a:r>
              <a:rPr lang="en-US" altLang="zh-CN" sz="2300" kern="100" dirty="0">
                <a:cs typeface="Times New Roman" panose="02020603050405020304" pitchFamily="18" charset="0"/>
              </a:rPr>
              <a:t>filters</a:t>
            </a:r>
            <a:r>
              <a:rPr lang="zh-CN" altLang="en-US" sz="2300" kern="100" dirty="0">
                <a:cs typeface="Times New Roman" panose="02020603050405020304" pitchFamily="18" charset="0"/>
              </a:rPr>
              <a:t>表示卷积核的数目，即输出的维度。为了增强卷积层的表现能力，一般会使用多个卷积核从而得到多个特征值。参数</a:t>
            </a:r>
            <a:r>
              <a:rPr lang="en-US" altLang="zh-CN" sz="2300" kern="100" dirty="0" err="1">
                <a:cs typeface="Times New Roman" panose="02020603050405020304" pitchFamily="18" charset="0"/>
              </a:rPr>
              <a:t>kernel_size</a:t>
            </a:r>
            <a:r>
              <a:rPr lang="zh-CN" altLang="en-US" sz="2300" kern="100" dirty="0">
                <a:cs typeface="Times New Roman" panose="02020603050405020304" pitchFamily="18" charset="0"/>
              </a:rPr>
              <a:t>表示卷积核的大小，</a:t>
            </a:r>
            <a:r>
              <a:rPr lang="en-US" altLang="zh-CN" sz="2300" kern="100" dirty="0">
                <a:cs typeface="Times New Roman" panose="02020603050405020304" pitchFamily="18" charset="0"/>
              </a:rPr>
              <a:t>activation</a:t>
            </a:r>
            <a:r>
              <a:rPr lang="zh-CN" altLang="en-US" sz="2300" kern="100" dirty="0">
                <a:cs typeface="Times New Roman" panose="02020603050405020304" pitchFamily="18" charset="0"/>
              </a:rPr>
              <a:t>表示用到的激活函数。对于该网络层，我们采用了</a:t>
            </a:r>
            <a:r>
              <a:rPr lang="en-US" altLang="zh-CN" sz="2300" kern="100" dirty="0" err="1">
                <a:cs typeface="Times New Roman" panose="02020603050405020304" pitchFamily="18" charset="0"/>
              </a:rPr>
              <a:t>relu</a:t>
            </a:r>
            <a:r>
              <a:rPr lang="zh-CN" altLang="en-US" sz="2300" kern="100" dirty="0">
                <a:cs typeface="Times New Roman" panose="02020603050405020304" pitchFamily="18" charset="0"/>
              </a:rPr>
              <a:t>函数作为整个网络层的激活函数，它的功能是将负数转为</a:t>
            </a:r>
            <a:r>
              <a:rPr lang="en-US" altLang="zh-CN" sz="2300" kern="100" dirty="0">
                <a:cs typeface="Times New Roman" panose="02020603050405020304" pitchFamily="18" charset="0"/>
              </a:rPr>
              <a:t>0</a:t>
            </a:r>
            <a:r>
              <a:rPr lang="zh-CN" altLang="en-US" sz="2300" kern="100" dirty="0">
                <a:cs typeface="Times New Roman" panose="02020603050405020304" pitchFamily="18" charset="0"/>
              </a:rPr>
              <a:t>，正数维持不变。如果不指定激活函数，则默认不使用任何激活函数。</a:t>
            </a:r>
          </a:p>
          <a:p>
            <a:pPr marL="0" indent="457200">
              <a:buNone/>
            </a:pPr>
            <a:r>
              <a:rPr lang="zh-CN" altLang="en-US" sz="2300" kern="100" dirty="0">
                <a:cs typeface="Times New Roman" panose="02020603050405020304" pitchFamily="18" charset="0"/>
              </a:rPr>
              <a:t>在加入卷积层后，通常我们会添加池化层用来对卷积层输出的结果进行降维。因此我们加入了一个</a:t>
            </a:r>
            <a:r>
              <a:rPr lang="en-US" altLang="zh-CN" sz="2300" kern="100" dirty="0">
                <a:cs typeface="Times New Roman" panose="02020603050405020304" pitchFamily="18" charset="0"/>
              </a:rPr>
              <a:t>MaxPooling2D</a:t>
            </a:r>
            <a:r>
              <a:rPr lang="zh-CN" altLang="en-US" sz="2300" kern="100" dirty="0">
                <a:cs typeface="Times New Roman" panose="02020603050405020304" pitchFamily="18" charset="0"/>
              </a:rPr>
              <a:t>层，其中</a:t>
            </a:r>
            <a:r>
              <a:rPr lang="en-US" altLang="zh-CN" sz="2300" kern="100" dirty="0" err="1">
                <a:cs typeface="Times New Roman" panose="02020603050405020304" pitchFamily="18" charset="0"/>
              </a:rPr>
              <a:t>pool_size</a:t>
            </a:r>
            <a:r>
              <a:rPr lang="en-US" altLang="zh-CN" sz="2300" kern="100" dirty="0">
                <a:cs typeface="Times New Roman" panose="02020603050405020304" pitchFamily="18" charset="0"/>
              </a:rPr>
              <a:t>=(2, 2)</a:t>
            </a:r>
            <a:r>
              <a:rPr lang="zh-CN" altLang="en-US" sz="2300" kern="100" dirty="0">
                <a:cs typeface="Times New Roman" panose="02020603050405020304" pitchFamily="18" charset="0"/>
              </a:rPr>
              <a:t>表示将图片在两个维度上均降低为原维度的一半。在此之后，我们继续添加一组卷积层和池化层用来提取更加复杂的特征，参数设置和之前基本相同。</a:t>
            </a:r>
          </a:p>
          <a:p>
            <a:pPr marL="0" indent="457200">
              <a:buNone/>
            </a:pPr>
            <a:endParaRPr lang="en-US" altLang="zh-CN" sz="2100" kern="100" dirty="0">
              <a:cs typeface="Times New Roman" panose="02020603050405020304" pitchFamily="18" charset="0"/>
            </a:endParaRPr>
          </a:p>
        </p:txBody>
      </p:sp>
    </p:spTree>
    <p:extLst>
      <p:ext uri="{BB962C8B-B14F-4D97-AF65-F5344CB8AC3E}">
        <p14:creationId xmlns:p14="http://schemas.microsoft.com/office/powerpoint/2010/main" val="2900796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6840760" cy="782960"/>
          </a:xfrm>
        </p:spPr>
        <p:txBody>
          <a:bodyPr>
            <a:noAutofit/>
          </a:bodyPr>
          <a:lstStyle/>
          <a:p>
            <a:pPr lvl="0"/>
            <a:r>
              <a:rPr lang="zh-CN" altLang="zh-CN" sz="3200" dirty="0"/>
              <a:t>深度学习识别手写数字</a:t>
            </a:r>
            <a:r>
              <a:rPr lang="en-US" altLang="zh-CN" sz="3200" dirty="0"/>
              <a:t>-</a:t>
            </a:r>
            <a:r>
              <a:rPr lang="zh-CN" altLang="en-US" sz="3200" dirty="0"/>
              <a:t>构建神经网络</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91</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92500" lnSpcReduction="20000"/>
          </a:bodyPr>
          <a:lstStyle/>
          <a:p>
            <a:pPr marL="0" indent="457200">
              <a:buNone/>
            </a:pPr>
            <a:r>
              <a:rPr lang="zh-CN" altLang="en-US" sz="2100" kern="100" dirty="0">
                <a:cs typeface="Times New Roman" panose="02020603050405020304" pitchFamily="18" charset="0"/>
              </a:rPr>
              <a:t>为了防止网络出现过拟合现象，我们加入一个</a:t>
            </a:r>
            <a:r>
              <a:rPr lang="en-US" altLang="zh-CN" sz="2100" kern="100" dirty="0">
                <a:cs typeface="Times New Roman" panose="02020603050405020304" pitchFamily="18" charset="0"/>
              </a:rPr>
              <a:t>Dropout</a:t>
            </a:r>
            <a:r>
              <a:rPr lang="zh-CN" altLang="en-US" sz="2100" kern="100" dirty="0">
                <a:cs typeface="Times New Roman" panose="02020603050405020304" pitchFamily="18" charset="0"/>
              </a:rPr>
              <a:t>层，</a:t>
            </a:r>
            <a:r>
              <a:rPr lang="en-US" altLang="zh-CN" sz="2100" kern="100" dirty="0">
                <a:cs typeface="Times New Roman" panose="02020603050405020304" pitchFamily="18" charset="0"/>
              </a:rPr>
              <a:t>Dropout</a:t>
            </a:r>
            <a:r>
              <a:rPr lang="zh-CN" altLang="en-US" sz="2100" kern="100" dirty="0">
                <a:cs typeface="Times New Roman" panose="02020603050405020304" pitchFamily="18" charset="0"/>
              </a:rPr>
              <a:t>层会在训练过程中，每次对参数进行调整更新时，按照一定的概率随机关闭神经元，这里的</a:t>
            </a:r>
            <a:r>
              <a:rPr lang="en-US" altLang="zh-CN" sz="2100" kern="100" dirty="0">
                <a:cs typeface="Times New Roman" panose="02020603050405020304" pitchFamily="18" charset="0"/>
              </a:rPr>
              <a:t>0.5</a:t>
            </a:r>
            <a:r>
              <a:rPr lang="zh-CN" altLang="en-US" sz="2100" kern="100" dirty="0">
                <a:cs typeface="Times New Roman" panose="02020603050405020304" pitchFamily="18" charset="0"/>
              </a:rPr>
              <a:t>就是断开神经元的概率；这样做可以忽略某些输入，防止网络陷入局部最优解。同时它可以提高网络的泛化能力，防止过拟合现象。</a:t>
            </a:r>
          </a:p>
          <a:p>
            <a:pPr marL="0" indent="457200">
              <a:buNone/>
            </a:pPr>
            <a:r>
              <a:rPr lang="zh-CN" altLang="en-US" sz="2100" kern="100" dirty="0">
                <a:cs typeface="Times New Roman" panose="02020603050405020304" pitchFamily="18" charset="0"/>
              </a:rPr>
              <a:t>在提取了输入数据的特征后，我们便要加入对特征进行分类的全连接层。不过在此之前，我们应该先加入</a:t>
            </a:r>
            <a:r>
              <a:rPr lang="en-US" altLang="zh-CN" sz="2100" kern="100" dirty="0">
                <a:cs typeface="Times New Roman" panose="02020603050405020304" pitchFamily="18" charset="0"/>
              </a:rPr>
              <a:t>Flatten</a:t>
            </a:r>
            <a:r>
              <a:rPr lang="zh-CN" altLang="en-US" sz="2100" kern="100" dirty="0">
                <a:cs typeface="Times New Roman" panose="02020603050405020304" pitchFamily="18" charset="0"/>
              </a:rPr>
              <a:t>层，将多维的输入按行展开成一维向量，过渡到全连接层。我们添加了两个全连接层用于对特征进行分类。</a:t>
            </a:r>
            <a:r>
              <a:rPr lang="en-US" altLang="zh-CN" sz="2100" kern="100" dirty="0">
                <a:cs typeface="Times New Roman" panose="02020603050405020304" pitchFamily="18" charset="0"/>
              </a:rPr>
              <a:t>Dense</a:t>
            </a:r>
            <a:r>
              <a:rPr lang="zh-CN" altLang="en-US" sz="2100" kern="100" dirty="0">
                <a:cs typeface="Times New Roman" panose="02020603050405020304" pitchFamily="18" charset="0"/>
              </a:rPr>
              <a:t>层包括两个参数，第一个参数表示该层输出的维度，第二个参数表示所使用的激活函数。在第一个</a:t>
            </a:r>
            <a:r>
              <a:rPr lang="en-US" altLang="zh-CN" sz="2100" kern="100" dirty="0">
                <a:cs typeface="Times New Roman" panose="02020603050405020304" pitchFamily="18" charset="0"/>
              </a:rPr>
              <a:t>Dense</a:t>
            </a:r>
            <a:r>
              <a:rPr lang="zh-CN" altLang="en-US" sz="2100" kern="100" dirty="0">
                <a:cs typeface="Times New Roman" panose="02020603050405020304" pitchFamily="18" charset="0"/>
              </a:rPr>
              <a:t>层中，我们使用</a:t>
            </a:r>
            <a:r>
              <a:rPr lang="en-US" altLang="zh-CN" sz="2100" kern="100" dirty="0" err="1">
                <a:cs typeface="Times New Roman" panose="02020603050405020304" pitchFamily="18" charset="0"/>
              </a:rPr>
              <a:t>relu</a:t>
            </a:r>
            <a:r>
              <a:rPr lang="zh-CN" altLang="en-US" sz="2100" kern="100" dirty="0">
                <a:cs typeface="Times New Roman" panose="02020603050405020304" pitchFamily="18" charset="0"/>
              </a:rPr>
              <a:t>作为激活函数；在第二个</a:t>
            </a:r>
            <a:r>
              <a:rPr lang="en-US" altLang="zh-CN" sz="2100" kern="100" dirty="0">
                <a:cs typeface="Times New Roman" panose="02020603050405020304" pitchFamily="18" charset="0"/>
              </a:rPr>
              <a:t>Dense</a:t>
            </a:r>
            <a:r>
              <a:rPr lang="zh-CN" altLang="en-US" sz="2100" kern="100" dirty="0">
                <a:cs typeface="Times New Roman" panose="02020603050405020304" pitchFamily="18" charset="0"/>
              </a:rPr>
              <a:t>层中，我们使用了</a:t>
            </a:r>
            <a:r>
              <a:rPr lang="en-US" altLang="zh-CN" sz="2100" kern="100" dirty="0" err="1">
                <a:cs typeface="Times New Roman" panose="02020603050405020304" pitchFamily="18" charset="0"/>
              </a:rPr>
              <a:t>softmax</a:t>
            </a:r>
            <a:r>
              <a:rPr lang="zh-CN" altLang="en-US" sz="2100" kern="100" dirty="0">
                <a:cs typeface="Times New Roman" panose="02020603050405020304" pitchFamily="18" charset="0"/>
              </a:rPr>
              <a:t>函数作为激活函数。</a:t>
            </a:r>
            <a:r>
              <a:rPr lang="en-US" altLang="zh-CN" sz="2100" kern="100" dirty="0" err="1">
                <a:cs typeface="Times New Roman" panose="02020603050405020304" pitchFamily="18" charset="0"/>
              </a:rPr>
              <a:t>Softmax</a:t>
            </a:r>
            <a:r>
              <a:rPr lang="zh-CN" altLang="en-US" sz="2100" kern="100" dirty="0">
                <a:cs typeface="Times New Roman" panose="02020603050405020304" pitchFamily="18" charset="0"/>
              </a:rPr>
              <a:t>函数常用于多分类过程中，它将多个神经元的输出，映射到区间</a:t>
            </a:r>
            <a:r>
              <a:rPr lang="en-US" altLang="zh-CN" sz="2100" kern="100" dirty="0">
                <a:cs typeface="Times New Roman" panose="02020603050405020304" pitchFamily="18" charset="0"/>
              </a:rPr>
              <a:t>[0,1]</a:t>
            </a:r>
            <a:r>
              <a:rPr lang="zh-CN" altLang="en-US" sz="2100" kern="100" dirty="0">
                <a:cs typeface="Times New Roman" panose="02020603050405020304" pitchFamily="18" charset="0"/>
              </a:rPr>
              <a:t>内，并把它看成概率来理解，从而进行多分类。</a:t>
            </a:r>
            <a:endParaRPr lang="en-US" altLang="zh-CN" sz="2100" kern="100" dirty="0">
              <a:cs typeface="Times New Roman" panose="02020603050405020304" pitchFamily="18" charset="0"/>
            </a:endParaRPr>
          </a:p>
        </p:txBody>
      </p:sp>
    </p:spTree>
    <p:extLst>
      <p:ext uri="{BB962C8B-B14F-4D97-AF65-F5344CB8AC3E}">
        <p14:creationId xmlns:p14="http://schemas.microsoft.com/office/powerpoint/2010/main" val="7462861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6264696" cy="782960"/>
          </a:xfrm>
        </p:spPr>
        <p:txBody>
          <a:bodyPr>
            <a:noAutofit/>
          </a:bodyPr>
          <a:lstStyle/>
          <a:p>
            <a:pPr lvl="0"/>
            <a:r>
              <a:rPr lang="zh-CN" altLang="zh-CN" sz="3200" dirty="0"/>
              <a:t>深度学习识别手写数字</a:t>
            </a:r>
            <a:r>
              <a:rPr lang="en-US" altLang="zh-CN" sz="3200" dirty="0"/>
              <a:t>-</a:t>
            </a:r>
            <a:r>
              <a:rPr lang="zh-CN" altLang="en-US" sz="3200" dirty="0"/>
              <a:t>训练网络</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92</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045220"/>
          </a:xfrm>
        </p:spPr>
        <p:txBody>
          <a:bodyPr>
            <a:noAutofit/>
          </a:bodyPr>
          <a:lstStyle/>
          <a:p>
            <a:pPr marL="0" indent="457200">
              <a:buNone/>
            </a:pPr>
            <a:r>
              <a:rPr lang="zh-CN" altLang="en-US" sz="1800" kern="100" dirty="0">
                <a:cs typeface="Times New Roman" panose="02020603050405020304" pitchFamily="18" charset="0"/>
              </a:rPr>
              <a:t>添加完所有的网络层后，深度学习网络便构建完成了。不过在对网络进行训练之前，我们还需要对训练过程进行配置。我们需要添加一些参数，并对我们创建的这个模型进行编译。我们可以通过调用</a:t>
            </a:r>
            <a:r>
              <a:rPr lang="en-US" altLang="zh-CN" sz="1800" kern="100" dirty="0">
                <a:cs typeface="Times New Roman" panose="02020603050405020304" pitchFamily="18" charset="0"/>
              </a:rPr>
              <a:t>compile</a:t>
            </a:r>
            <a:r>
              <a:rPr lang="zh-CN" altLang="en-US" sz="1800" kern="100" dirty="0">
                <a:cs typeface="Times New Roman" panose="02020603050405020304" pitchFamily="18" charset="0"/>
              </a:rPr>
              <a:t>函数来完成模型的编译工作。</a:t>
            </a:r>
            <a:r>
              <a:rPr lang="en-US" altLang="zh-CN" sz="1800" kern="100" dirty="0">
                <a:cs typeface="Times New Roman" panose="02020603050405020304" pitchFamily="18" charset="0"/>
              </a:rPr>
              <a:t>compile</a:t>
            </a:r>
            <a:r>
              <a:rPr lang="zh-CN" altLang="en-US" sz="1800" kern="100" dirty="0">
                <a:cs typeface="Times New Roman" panose="02020603050405020304" pitchFamily="18" charset="0"/>
              </a:rPr>
              <a:t>函数接受三个参数：第一个是优化器，一般可以直接使用</a:t>
            </a:r>
            <a:r>
              <a:rPr lang="en-US" altLang="zh-CN" sz="1800" kern="100" dirty="0" err="1">
                <a:cs typeface="Times New Roman" panose="02020603050405020304" pitchFamily="18" charset="0"/>
              </a:rPr>
              <a:t>Keras</a:t>
            </a:r>
            <a:r>
              <a:rPr lang="zh-CN" altLang="en-US" sz="1800" kern="100" dirty="0">
                <a:cs typeface="Times New Roman" panose="02020603050405020304" pitchFamily="18" charset="0"/>
              </a:rPr>
              <a:t>预定义的优化器，如</a:t>
            </a:r>
            <a:r>
              <a:rPr lang="en-US" altLang="zh-CN" sz="1800" kern="100" dirty="0">
                <a:cs typeface="Times New Roman" panose="02020603050405020304" pitchFamily="18" charset="0"/>
              </a:rPr>
              <a:t>SGD</a:t>
            </a:r>
            <a:r>
              <a:rPr lang="zh-CN" altLang="en-US" sz="1800" kern="100" dirty="0">
                <a:cs typeface="Times New Roman" panose="02020603050405020304" pitchFamily="18" charset="0"/>
              </a:rPr>
              <a:t>，</a:t>
            </a:r>
            <a:r>
              <a:rPr lang="en-US" altLang="zh-CN" sz="1800" kern="100" dirty="0" err="1">
                <a:cs typeface="Times New Roman" panose="02020603050405020304" pitchFamily="18" charset="0"/>
              </a:rPr>
              <a:t>RMSprop</a:t>
            </a:r>
            <a:r>
              <a:rPr lang="zh-CN" altLang="en-US" sz="1800" kern="100" dirty="0">
                <a:cs typeface="Times New Roman" panose="02020603050405020304" pitchFamily="18" charset="0"/>
              </a:rPr>
              <a:t>，</a:t>
            </a:r>
            <a:r>
              <a:rPr lang="en-US" altLang="zh-CN" sz="1800" kern="100" dirty="0" err="1">
                <a:cs typeface="Times New Roman" panose="02020603050405020304" pitchFamily="18" charset="0"/>
              </a:rPr>
              <a:t>Adagrad</a:t>
            </a:r>
            <a:r>
              <a:rPr lang="zh-CN" altLang="en-US" sz="1800" kern="100" dirty="0">
                <a:cs typeface="Times New Roman" panose="02020603050405020304" pitchFamily="18" charset="0"/>
              </a:rPr>
              <a:t>，</a:t>
            </a:r>
            <a:r>
              <a:rPr lang="en-US" altLang="zh-CN" sz="1800" kern="100" dirty="0" err="1">
                <a:cs typeface="Times New Roman" panose="02020603050405020304" pitchFamily="18" charset="0"/>
              </a:rPr>
              <a:t>Adadelta</a:t>
            </a:r>
            <a:r>
              <a:rPr lang="zh-CN" altLang="en-US" sz="1800" kern="100" dirty="0">
                <a:cs typeface="Times New Roman" panose="02020603050405020304" pitchFamily="18" charset="0"/>
              </a:rPr>
              <a:t>等，我们这里使用的是</a:t>
            </a:r>
            <a:r>
              <a:rPr lang="en-US" altLang="zh-CN" sz="1800" kern="100" dirty="0" err="1">
                <a:cs typeface="Times New Roman" panose="02020603050405020304" pitchFamily="18" charset="0"/>
              </a:rPr>
              <a:t>Adadelta</a:t>
            </a:r>
            <a:r>
              <a:rPr lang="zh-CN" altLang="en-US" sz="1800" kern="100" dirty="0">
                <a:cs typeface="Times New Roman" panose="02020603050405020304" pitchFamily="18" charset="0"/>
              </a:rPr>
              <a:t>；第二个参数是损失函数（</a:t>
            </a:r>
            <a:r>
              <a:rPr lang="en-US" altLang="zh-CN" sz="1800" kern="100" dirty="0">
                <a:cs typeface="Times New Roman" panose="02020603050405020304" pitchFamily="18" charset="0"/>
              </a:rPr>
              <a:t>loss function</a:t>
            </a:r>
            <a:r>
              <a:rPr lang="zh-CN" altLang="en-US" sz="1800" kern="100" dirty="0">
                <a:cs typeface="Times New Roman" panose="02020603050405020304" pitchFamily="18" charset="0"/>
              </a:rPr>
              <a:t>），损失函数的主要作用是反映模型预测结果和实际数据之间的差距，衡量模型预测的好坏；第三个参数是一个列表，包含了一个或多个的性能指标，它可以是一个预定义指标的名字，或是用户提供的一个函数。在本例中，我们只使用了’</a:t>
            </a:r>
            <a:r>
              <a:rPr lang="en-US" altLang="zh-CN" sz="1800" kern="100" dirty="0">
                <a:cs typeface="Times New Roman" panose="02020603050405020304" pitchFamily="18" charset="0"/>
              </a:rPr>
              <a:t>accuracy’</a:t>
            </a:r>
            <a:r>
              <a:rPr lang="zh-CN" altLang="en-US" sz="1800" kern="100" dirty="0">
                <a:cs typeface="Times New Roman" panose="02020603050405020304" pitchFamily="18" charset="0"/>
              </a:rPr>
              <a:t>指标，用来反映模型的准确性。</a:t>
            </a:r>
          </a:p>
          <a:p>
            <a:pPr marL="0" indent="457200">
              <a:buNone/>
            </a:pPr>
            <a:endParaRPr lang="en-US" altLang="zh-CN" sz="1800" kern="100" dirty="0">
              <a:cs typeface="Times New Roman" panose="02020603050405020304" pitchFamily="18" charset="0"/>
            </a:endParaRPr>
          </a:p>
        </p:txBody>
      </p:sp>
    </p:spTree>
    <p:extLst>
      <p:ext uri="{BB962C8B-B14F-4D97-AF65-F5344CB8AC3E}">
        <p14:creationId xmlns:p14="http://schemas.microsoft.com/office/powerpoint/2010/main" val="6634921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6264696" cy="782960"/>
          </a:xfrm>
        </p:spPr>
        <p:txBody>
          <a:bodyPr>
            <a:noAutofit/>
          </a:bodyPr>
          <a:lstStyle/>
          <a:p>
            <a:pPr lvl="0"/>
            <a:r>
              <a:rPr lang="zh-CN" altLang="zh-CN" sz="3200" dirty="0"/>
              <a:t>深度学习识别手写数字</a:t>
            </a:r>
            <a:r>
              <a:rPr lang="en-US" altLang="zh-CN" sz="3200" dirty="0"/>
              <a:t>-</a:t>
            </a:r>
            <a:r>
              <a:rPr lang="zh-CN" altLang="en-US" sz="3200" dirty="0"/>
              <a:t>训练网络</a:t>
            </a:r>
            <a:endParaRPr lang="zh-CN" altLang="zh-CN" sz="3200"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93</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5053332"/>
          </a:xfrm>
        </p:spPr>
        <p:txBody>
          <a:bodyPr>
            <a:noAutofit/>
          </a:bodyPr>
          <a:lstStyle/>
          <a:p>
            <a:pPr marL="0" indent="457200">
              <a:buNone/>
            </a:pPr>
            <a:r>
              <a:rPr lang="zh-CN" altLang="en-US" sz="1800" kern="100" dirty="0">
                <a:cs typeface="Times New Roman" panose="02020603050405020304" pitchFamily="18" charset="0"/>
              </a:rPr>
              <a:t>完成编译后，我们便可以对模型进行训练。和朴素贝叶斯等分类器相似，只需调用</a:t>
            </a:r>
            <a:r>
              <a:rPr lang="en-US" altLang="zh-CN" sz="1800" kern="100" dirty="0">
                <a:cs typeface="Times New Roman" panose="02020603050405020304" pitchFamily="18" charset="0"/>
              </a:rPr>
              <a:t>fit</a:t>
            </a:r>
            <a:r>
              <a:rPr lang="zh-CN" altLang="en-US" sz="1800" kern="100" dirty="0">
                <a:cs typeface="Times New Roman" panose="02020603050405020304" pitchFamily="18" charset="0"/>
              </a:rPr>
              <a:t>函数，便可以完成模型的训练。我们在参数中指定了训练的迭代次数</a:t>
            </a:r>
            <a:r>
              <a:rPr lang="en-US" altLang="zh-CN" sz="1800" kern="100" dirty="0">
                <a:cs typeface="Times New Roman" panose="02020603050405020304" pitchFamily="18" charset="0"/>
              </a:rPr>
              <a:t>epoch</a:t>
            </a:r>
            <a:r>
              <a:rPr lang="zh-CN" altLang="en-US" sz="1800" kern="100" dirty="0">
                <a:cs typeface="Times New Roman" panose="02020603050405020304" pitchFamily="18" charset="0"/>
              </a:rPr>
              <a:t>，</a:t>
            </a:r>
            <a:r>
              <a:rPr lang="en-US" altLang="zh-CN" sz="1800" kern="100" dirty="0" err="1">
                <a:cs typeface="Times New Roman" panose="02020603050405020304" pitchFamily="18" charset="0"/>
              </a:rPr>
              <a:t>batch_size</a:t>
            </a:r>
            <a:r>
              <a:rPr lang="zh-CN" altLang="en-US" sz="1800" kern="100" dirty="0">
                <a:cs typeface="Times New Roman" panose="02020603050405020304" pitchFamily="18" charset="0"/>
              </a:rPr>
              <a:t>以及相应的训练数据。在本例中我们只有损失和</a:t>
            </a:r>
            <a:r>
              <a:rPr lang="en-US" altLang="zh-CN" sz="1800" kern="100" dirty="0">
                <a:cs typeface="Times New Roman" panose="02020603050405020304" pitchFamily="18" charset="0"/>
              </a:rPr>
              <a:t>accuracy</a:t>
            </a:r>
            <a:r>
              <a:rPr lang="zh-CN" altLang="en-US" sz="1800" kern="100" dirty="0">
                <a:cs typeface="Times New Roman" panose="02020603050405020304" pitchFamily="18" charset="0"/>
              </a:rPr>
              <a:t>两个指标，我们将其</a:t>
            </a:r>
            <a:r>
              <a:rPr lang="en-US" altLang="zh-CN" sz="1800" kern="100" dirty="0">
                <a:cs typeface="Times New Roman" panose="02020603050405020304" pitchFamily="18" charset="0"/>
              </a:rPr>
              <a:t>print</a:t>
            </a:r>
            <a:r>
              <a:rPr lang="zh-CN" altLang="en-US" sz="1800" kern="100" dirty="0">
                <a:cs typeface="Times New Roman" panose="02020603050405020304" pitchFamily="18" charset="0"/>
              </a:rPr>
              <a:t>出来，得到的结果如下：</a:t>
            </a:r>
          </a:p>
          <a:p>
            <a:pPr marL="0" indent="457200">
              <a:buNone/>
            </a:pPr>
            <a:r>
              <a:rPr lang="en-US" altLang="zh-CN" sz="1800" kern="100" dirty="0">
                <a:cs typeface="Times New Roman" panose="02020603050405020304" pitchFamily="18" charset="0"/>
              </a:rPr>
              <a:t>('Test loss:', 0.025408282418624729)</a:t>
            </a:r>
          </a:p>
          <a:p>
            <a:pPr marL="0" indent="457200">
              <a:buNone/>
            </a:pPr>
            <a:r>
              <a:rPr lang="en-US" altLang="zh-CN" sz="1800" kern="100" dirty="0">
                <a:cs typeface="Times New Roman" panose="02020603050405020304" pitchFamily="18" charset="0"/>
              </a:rPr>
              <a:t>('Test accuracy:', 0.99139999999999995)</a:t>
            </a:r>
          </a:p>
          <a:p>
            <a:pPr marL="0" indent="457200">
              <a:buNone/>
            </a:pPr>
            <a:r>
              <a:rPr lang="zh-CN" altLang="en-US" sz="1800" kern="100" dirty="0">
                <a:cs typeface="Times New Roman" panose="02020603050405020304" pitchFamily="18" charset="0"/>
              </a:rPr>
              <a:t>可以看出，我们构建的神经网络可以很好的完成手写数字识别的任务，在测试集中的识别率达到了</a:t>
            </a:r>
            <a:r>
              <a:rPr lang="en-US" altLang="zh-CN" sz="1800" kern="100" dirty="0">
                <a:cs typeface="Times New Roman" panose="02020603050405020304" pitchFamily="18" charset="0"/>
              </a:rPr>
              <a:t>99.14%</a:t>
            </a:r>
            <a:r>
              <a:rPr lang="zh-CN" altLang="en-US" sz="1800" kern="100" dirty="0">
                <a:cs typeface="Times New Roman" panose="02020603050405020304" pitchFamily="18" charset="0"/>
              </a:rPr>
              <a:t>，相比朴素贝叶斯分类器有显著的提升。这里的主要原因是神经网络可以自己学习输入数据的特征，从而能更好的区分样本，达到更高的分类精度。另外，神经网络相比传统机器学习方法的另一个优势就是它在数据量较大的时候性能提升较快。</a:t>
            </a:r>
            <a:r>
              <a:rPr lang="en-US" altLang="zh-CN" sz="1800" kern="100" dirty="0">
                <a:cs typeface="Times New Roman" panose="02020603050405020304" pitchFamily="18" charset="0"/>
              </a:rPr>
              <a:t>MNIST</a:t>
            </a:r>
            <a:r>
              <a:rPr lang="zh-CN" altLang="en-US" sz="1800" kern="100" dirty="0">
                <a:cs typeface="Times New Roman" panose="02020603050405020304" pitchFamily="18" charset="0"/>
              </a:rPr>
              <a:t>的训练集中共有</a:t>
            </a:r>
            <a:r>
              <a:rPr lang="en-US" altLang="zh-CN" sz="1800" kern="100" dirty="0">
                <a:cs typeface="Times New Roman" panose="02020603050405020304" pitchFamily="18" charset="0"/>
              </a:rPr>
              <a:t>6</a:t>
            </a:r>
            <a:r>
              <a:rPr lang="zh-CN" altLang="en-US" sz="1800" kern="100" dirty="0">
                <a:cs typeface="Times New Roman" panose="02020603050405020304" pitchFamily="18" charset="0"/>
              </a:rPr>
              <a:t>万张手写数字图片，数据量较大，充分利用了神经网络的优势。</a:t>
            </a:r>
          </a:p>
          <a:p>
            <a:pPr marL="0" indent="457200">
              <a:buNone/>
            </a:pPr>
            <a:endParaRPr lang="en-US" altLang="zh-CN" sz="1800" kern="100" dirty="0">
              <a:cs typeface="Times New Roman" panose="02020603050405020304" pitchFamily="18" charset="0"/>
            </a:endParaRPr>
          </a:p>
        </p:txBody>
      </p:sp>
    </p:spTree>
    <p:extLst>
      <p:ext uri="{BB962C8B-B14F-4D97-AF65-F5344CB8AC3E}">
        <p14:creationId xmlns:p14="http://schemas.microsoft.com/office/powerpoint/2010/main" val="27767166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4392488" cy="782960"/>
          </a:xfrm>
        </p:spPr>
        <p:txBody>
          <a:bodyPr>
            <a:noAutofit/>
          </a:bodyPr>
          <a:lstStyle/>
          <a:p>
            <a:pPr lvl="0"/>
            <a:r>
              <a:rPr lang="zh-CN" altLang="zh-CN" sz="3200" dirty="0"/>
              <a:t>深度学习识别手写数字</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94</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lnSpcReduction="10000"/>
          </a:bodyPr>
          <a:lstStyle/>
          <a:p>
            <a:pPr marL="0" indent="457200">
              <a:buNone/>
            </a:pPr>
            <a:r>
              <a:rPr lang="zh-CN" altLang="en-US" sz="2100" kern="100" dirty="0">
                <a:cs typeface="Times New Roman" panose="02020603050405020304" pitchFamily="18" charset="0"/>
              </a:rPr>
              <a:t>以上我们所有的测试都是基于</a:t>
            </a:r>
            <a:r>
              <a:rPr lang="en-US" altLang="zh-CN" sz="2100" kern="100" dirty="0">
                <a:cs typeface="Times New Roman" panose="02020603050405020304" pitchFamily="18" charset="0"/>
              </a:rPr>
              <a:t>MNIST</a:t>
            </a:r>
            <a:r>
              <a:rPr lang="zh-CN" altLang="en-US" sz="2100" kern="100" dirty="0">
                <a:cs typeface="Times New Roman" panose="02020603050405020304" pitchFamily="18" charset="0"/>
              </a:rPr>
              <a:t>手写数字数据集，我们还可以自己手写一个数字对我们得到的神经网络进行测试。笔者首先在纸上写了一个数字‘</a:t>
            </a:r>
            <a:r>
              <a:rPr lang="en-US" altLang="zh-CN" sz="2100" kern="100" dirty="0">
                <a:cs typeface="Times New Roman" panose="02020603050405020304" pitchFamily="18" charset="0"/>
              </a:rPr>
              <a:t>2’</a:t>
            </a:r>
            <a:r>
              <a:rPr lang="zh-CN" altLang="en-US" sz="2100" kern="100" dirty="0">
                <a:cs typeface="Times New Roman" panose="02020603050405020304" pitchFamily="18" charset="0"/>
              </a:rPr>
              <a:t>，然后利用手机相机拍摄，将得到的图片发送给电脑。之后用一些图像处理软件，把图片处理为我们输入层指定的大小为</a:t>
            </a:r>
            <a:r>
              <a:rPr lang="en-US" altLang="zh-CN" sz="2100" kern="100" dirty="0">
                <a:cs typeface="Times New Roman" panose="02020603050405020304" pitchFamily="18" charset="0"/>
              </a:rPr>
              <a:t>28*28</a:t>
            </a:r>
            <a:r>
              <a:rPr lang="zh-CN" altLang="en-US" sz="2100" kern="100" dirty="0">
                <a:cs typeface="Times New Roman" panose="02020603050405020304" pitchFamily="18" charset="0"/>
              </a:rPr>
              <a:t>的灰度图像，如下图所示：</a:t>
            </a:r>
            <a:endParaRPr lang="en-US" altLang="zh-CN" sz="2100" kern="100" dirty="0">
              <a:cs typeface="Times New Roman" panose="02020603050405020304" pitchFamily="18" charset="0"/>
            </a:endParaRPr>
          </a:p>
          <a:p>
            <a:pPr marL="0" indent="457200">
              <a:buNone/>
            </a:pPr>
            <a:endParaRPr lang="en-US" altLang="zh-CN" sz="2100" kern="100" dirty="0">
              <a:cs typeface="Times New Roman" panose="02020603050405020304" pitchFamily="18" charset="0"/>
            </a:endParaRPr>
          </a:p>
          <a:p>
            <a:pPr marL="0" indent="457200">
              <a:buNone/>
            </a:pPr>
            <a:r>
              <a:rPr lang="zh-CN" altLang="en-US" sz="2100" kern="100" dirty="0">
                <a:cs typeface="Times New Roman" panose="02020603050405020304" pitchFamily="18" charset="0"/>
              </a:rPr>
              <a:t>接着我们编写</a:t>
            </a:r>
            <a:r>
              <a:rPr lang="en-US" altLang="zh-CN" sz="2100" kern="100" dirty="0">
                <a:cs typeface="Times New Roman" panose="02020603050405020304" pitchFamily="18" charset="0"/>
              </a:rPr>
              <a:t>Python</a:t>
            </a:r>
            <a:r>
              <a:rPr lang="zh-CN" altLang="en-US" sz="2100" kern="100" dirty="0">
                <a:cs typeface="Times New Roman" panose="02020603050405020304" pitchFamily="18" charset="0"/>
              </a:rPr>
              <a:t>代码来验证之前训练好的模型是否能够正确识别我们自己手写的数字。在</a:t>
            </a:r>
            <a:r>
              <a:rPr lang="en-US" altLang="zh-CN" sz="2100" kern="100" dirty="0">
                <a:cs typeface="Times New Roman" panose="02020603050405020304" pitchFamily="18" charset="0"/>
              </a:rPr>
              <a:t>&lt;</a:t>
            </a:r>
            <a:r>
              <a:rPr lang="zh-CN" altLang="en-US" sz="2100" kern="100" dirty="0">
                <a:cs typeface="Times New Roman" panose="02020603050405020304" pitchFamily="18" charset="0"/>
              </a:rPr>
              <a:t>程序：利用深度学习进行手写数字识别 </a:t>
            </a:r>
            <a:r>
              <a:rPr lang="en-US" altLang="zh-CN" sz="2100" kern="100" dirty="0">
                <a:cs typeface="Times New Roman" panose="02020603050405020304" pitchFamily="18" charset="0"/>
              </a:rPr>
              <a:t>p3&gt;</a:t>
            </a:r>
            <a:r>
              <a:rPr lang="zh-CN" altLang="en-US" sz="2100" kern="100" dirty="0">
                <a:cs typeface="Times New Roman" panose="02020603050405020304" pitchFamily="18" charset="0"/>
              </a:rPr>
              <a:t>中，我们首先导入</a:t>
            </a:r>
            <a:r>
              <a:rPr lang="en-US" altLang="zh-CN" sz="2100" kern="100" dirty="0" err="1">
                <a:cs typeface="Times New Roman" panose="02020603050405020304" pitchFamily="18" charset="0"/>
              </a:rPr>
              <a:t>numpy</a:t>
            </a:r>
            <a:r>
              <a:rPr lang="zh-CN" altLang="en-US" sz="2100" kern="100" dirty="0">
                <a:cs typeface="Times New Roman" panose="02020603050405020304" pitchFamily="18" charset="0"/>
              </a:rPr>
              <a:t>包以及</a:t>
            </a:r>
            <a:r>
              <a:rPr lang="en-US" altLang="zh-CN" sz="2100" kern="100" dirty="0" err="1">
                <a:cs typeface="Times New Roman" panose="02020603050405020304" pitchFamily="18" charset="0"/>
              </a:rPr>
              <a:t>skimage</a:t>
            </a:r>
            <a:r>
              <a:rPr lang="zh-CN" altLang="en-US" sz="2100" kern="100" dirty="0">
                <a:cs typeface="Times New Roman" panose="02020603050405020304" pitchFamily="18" charset="0"/>
              </a:rPr>
              <a:t>包的</a:t>
            </a:r>
            <a:r>
              <a:rPr lang="en-US" altLang="zh-CN" sz="2100" kern="100" dirty="0" err="1">
                <a:cs typeface="Times New Roman" panose="02020603050405020304" pitchFamily="18" charset="0"/>
              </a:rPr>
              <a:t>io</a:t>
            </a:r>
            <a:r>
              <a:rPr lang="zh-CN" altLang="en-US" sz="2100" kern="100" dirty="0">
                <a:cs typeface="Times New Roman" panose="02020603050405020304" pitchFamily="18" charset="0"/>
              </a:rPr>
              <a:t>模块，其中</a:t>
            </a:r>
            <a:r>
              <a:rPr lang="en-US" altLang="zh-CN" sz="2100" kern="100" dirty="0" err="1">
                <a:cs typeface="Times New Roman" panose="02020603050405020304" pitchFamily="18" charset="0"/>
              </a:rPr>
              <a:t>skimage</a:t>
            </a:r>
            <a:r>
              <a:rPr lang="zh-CN" altLang="en-US" sz="2100" kern="100" dirty="0">
                <a:cs typeface="Times New Roman" panose="02020603050405020304" pitchFamily="18" charset="0"/>
              </a:rPr>
              <a:t>库是</a:t>
            </a:r>
            <a:r>
              <a:rPr lang="en-US" altLang="zh-CN" sz="2100" kern="100" dirty="0">
                <a:cs typeface="Times New Roman" panose="02020603050405020304" pitchFamily="18" charset="0"/>
              </a:rPr>
              <a:t>python</a:t>
            </a:r>
            <a:r>
              <a:rPr lang="zh-CN" altLang="en-US" sz="2100" kern="100" dirty="0">
                <a:cs typeface="Times New Roman" panose="02020603050405020304" pitchFamily="18" charset="0"/>
              </a:rPr>
              <a:t>用来对图像进行处理的一个包。</a:t>
            </a:r>
            <a:endParaRPr lang="en-US" altLang="zh-CN" sz="2100" kern="100" dirty="0">
              <a:cs typeface="Times New Roman" panose="02020603050405020304" pitchFamily="18" charset="0"/>
            </a:endParaRPr>
          </a:p>
        </p:txBody>
      </p:sp>
      <p:pic>
        <p:nvPicPr>
          <p:cNvPr id="6" name="图片 5">
            <a:extLst>
              <a:ext uri="{FF2B5EF4-FFF2-40B4-BE49-F238E27FC236}">
                <a16:creationId xmlns:a16="http://schemas.microsoft.com/office/drawing/2014/main" id="{EF5E37A4-7972-45F7-AAB4-7F1187F653AD}"/>
              </a:ext>
            </a:extLst>
          </p:cNvPr>
          <p:cNvPicPr>
            <a:picLocks noChangeAspect="1"/>
          </p:cNvPicPr>
          <p:nvPr/>
        </p:nvPicPr>
        <p:blipFill>
          <a:blip r:embed="rId2"/>
          <a:stretch>
            <a:fillRect/>
          </a:stretch>
        </p:blipFill>
        <p:spPr>
          <a:xfrm>
            <a:off x="4223923" y="3528853"/>
            <a:ext cx="384081" cy="384081"/>
          </a:xfrm>
          <a:prstGeom prst="rect">
            <a:avLst/>
          </a:prstGeom>
        </p:spPr>
      </p:pic>
    </p:spTree>
    <p:extLst>
      <p:ext uri="{BB962C8B-B14F-4D97-AF65-F5344CB8AC3E}">
        <p14:creationId xmlns:p14="http://schemas.microsoft.com/office/powerpoint/2010/main" val="23643080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4392488" cy="782960"/>
          </a:xfrm>
        </p:spPr>
        <p:txBody>
          <a:bodyPr>
            <a:noAutofit/>
          </a:bodyPr>
          <a:lstStyle/>
          <a:p>
            <a:pPr lvl="0"/>
            <a:r>
              <a:rPr lang="zh-CN" altLang="zh-CN" sz="3200" dirty="0"/>
              <a:t>深度学习识别手写数字</a:t>
            </a:r>
          </a:p>
        </p:txBody>
      </p:sp>
      <p:sp>
        <p:nvSpPr>
          <p:cNvPr id="3" name="日期占位符 2"/>
          <p:cNvSpPr>
            <a:spLocks noGrp="1"/>
          </p:cNvSpPr>
          <p:nvPr>
            <p:ph type="dt" sz="half" idx="10"/>
          </p:nvPr>
        </p:nvSpPr>
        <p:spPr/>
        <p:txBody>
          <a:bodyPr/>
          <a:lstStyle/>
          <a:p>
            <a:fld id="{AA064550-C56E-41EA-A2A8-73166B2D2639}" type="datetime1">
              <a:rPr lang="zh-CN" altLang="en-US" smtClean="0"/>
              <a:pPr/>
              <a:t>2020/11/27</a:t>
            </a:fld>
            <a:endParaRPr lang="zh-CN" altLang="en-US" dirty="0"/>
          </a:p>
        </p:txBody>
      </p:sp>
      <p:sp>
        <p:nvSpPr>
          <p:cNvPr id="4" name="页脚占位符 3"/>
          <p:cNvSpPr>
            <a:spLocks noGrp="1"/>
          </p:cNvSpPr>
          <p:nvPr>
            <p:ph type="ftr" sz="quarter" idx="11"/>
          </p:nvPr>
        </p:nvSpPr>
        <p:spPr/>
        <p:txBody>
          <a:bodyPr/>
          <a:lstStyle/>
          <a:p>
            <a:r>
              <a:rPr lang="en-US" altLang="zh-CN"/>
              <a:t>Dr. </a:t>
            </a:r>
            <a:r>
              <a:rPr lang="zh-CN" altLang="en-US"/>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95</a:t>
            </a:fld>
            <a:endParaRPr lang="zh-CN" altLang="en-US"/>
          </a:p>
        </p:txBody>
      </p:sp>
      <p:sp>
        <p:nvSpPr>
          <p:cNvPr id="9" name="内容占位符 5">
            <a:extLst>
              <a:ext uri="{FF2B5EF4-FFF2-40B4-BE49-F238E27FC236}">
                <a16:creationId xmlns:a16="http://schemas.microsoft.com/office/drawing/2014/main" id="{5F81BAC5-7E2A-43FD-A77D-B91CC172CFAC}"/>
              </a:ext>
            </a:extLst>
          </p:cNvPr>
          <p:cNvSpPr>
            <a:spLocks noGrp="1"/>
          </p:cNvSpPr>
          <p:nvPr>
            <p:ph idx="1"/>
          </p:nvPr>
        </p:nvSpPr>
        <p:spPr>
          <a:xfrm>
            <a:off x="455172" y="1183980"/>
            <a:ext cx="8482676" cy="4765300"/>
          </a:xfrm>
        </p:spPr>
        <p:txBody>
          <a:bodyPr>
            <a:normAutofit fontScale="85000" lnSpcReduction="20000"/>
          </a:bodyPr>
          <a:lstStyle/>
          <a:p>
            <a:pPr marL="0" indent="457200">
              <a:buNone/>
            </a:pPr>
            <a:r>
              <a:rPr lang="zh-CN" altLang="en-US" sz="2100" kern="100" dirty="0">
                <a:cs typeface="Times New Roman" panose="02020603050405020304" pitchFamily="18" charset="0"/>
              </a:rPr>
              <a:t>我们以灰度的方式导入图片，将图片处理为</a:t>
            </a:r>
            <a:r>
              <a:rPr lang="en-US" altLang="zh-CN" sz="2100" kern="100" dirty="0">
                <a:cs typeface="Times New Roman" panose="02020603050405020304" pitchFamily="18" charset="0"/>
              </a:rPr>
              <a:t>28*28</a:t>
            </a:r>
            <a:r>
              <a:rPr lang="zh-CN" altLang="en-US" sz="2100" kern="100" dirty="0">
                <a:cs typeface="Times New Roman" panose="02020603050405020304" pitchFamily="18" charset="0"/>
              </a:rPr>
              <a:t>像素的大小。和之前类似，我们需要将数据转化为浮点型。之后，通过调用</a:t>
            </a:r>
            <a:r>
              <a:rPr lang="en-US" altLang="zh-CN" sz="2100" kern="100" dirty="0">
                <a:cs typeface="Times New Roman" panose="02020603050405020304" pitchFamily="18" charset="0"/>
              </a:rPr>
              <a:t>model</a:t>
            </a:r>
            <a:r>
              <a:rPr lang="zh-CN" altLang="en-US" sz="2100" kern="100" dirty="0">
                <a:cs typeface="Times New Roman" panose="02020603050405020304" pitchFamily="18" charset="0"/>
              </a:rPr>
              <a:t>中的</a:t>
            </a:r>
            <a:r>
              <a:rPr lang="en-US" altLang="zh-CN" sz="2100" kern="100" dirty="0" err="1">
                <a:cs typeface="Times New Roman" panose="02020603050405020304" pitchFamily="18" charset="0"/>
              </a:rPr>
              <a:t>predict_proba</a:t>
            </a:r>
            <a:r>
              <a:rPr lang="zh-CN" altLang="en-US" sz="2100" kern="100" dirty="0">
                <a:cs typeface="Times New Roman" panose="02020603050405020304" pitchFamily="18" charset="0"/>
              </a:rPr>
              <a:t>方法便可以得到输入属于每个分类的概率。调用</a:t>
            </a:r>
            <a:r>
              <a:rPr lang="en-US" altLang="zh-CN" sz="2100" kern="100" dirty="0" err="1">
                <a:cs typeface="Times New Roman" panose="02020603050405020304" pitchFamily="18" charset="0"/>
              </a:rPr>
              <a:t>predict_classes</a:t>
            </a:r>
            <a:r>
              <a:rPr lang="zh-CN" altLang="en-US" sz="2100" kern="100" dirty="0">
                <a:cs typeface="Times New Roman" panose="02020603050405020304" pitchFamily="18" charset="0"/>
              </a:rPr>
              <a:t>则给出最后分类的结果。这里的</a:t>
            </a:r>
            <a:r>
              <a:rPr lang="en-US" altLang="zh-CN" sz="2100" kern="100" dirty="0">
                <a:cs typeface="Times New Roman" panose="02020603050405020304" pitchFamily="18" charset="0"/>
              </a:rPr>
              <a:t>model</a:t>
            </a:r>
            <a:r>
              <a:rPr lang="zh-CN" altLang="en-US" sz="2100" kern="100" dirty="0">
                <a:cs typeface="Times New Roman" panose="02020603050405020304" pitchFamily="18" charset="0"/>
              </a:rPr>
              <a:t>就是我们之前构建并训练好的模型。得到输出结果如下：</a:t>
            </a:r>
          </a:p>
          <a:p>
            <a:pPr marL="0" indent="457200">
              <a:buNone/>
            </a:pPr>
            <a:r>
              <a:rPr lang="en-US" altLang="zh-CN" sz="2100" kern="100" dirty="0">
                <a:cs typeface="Times New Roman" panose="02020603050405020304" pitchFamily="18" charset="0"/>
              </a:rPr>
              <a:t>[  0.06764017   0.00607536   0.51046914   0.0296623  0.06839082 </a:t>
            </a:r>
          </a:p>
          <a:p>
            <a:pPr marL="0" indent="457200">
              <a:buNone/>
            </a:pPr>
            <a:r>
              <a:rPr lang="en-US" altLang="zh-CN" sz="2100" kern="100" dirty="0">
                <a:cs typeface="Times New Roman" panose="02020603050405020304" pitchFamily="18" charset="0"/>
              </a:rPr>
              <a:t>0.00213996   0.01730241   0.00071402   0.2911231  0.00648262  ]</a:t>
            </a:r>
          </a:p>
          <a:p>
            <a:pPr marL="0" indent="457200">
              <a:buNone/>
            </a:pPr>
            <a:r>
              <a:rPr lang="en-US" altLang="zh-CN" sz="2100" kern="100" dirty="0">
                <a:cs typeface="Times New Roman" panose="02020603050405020304" pitchFamily="18" charset="0"/>
              </a:rPr>
              <a:t>2</a:t>
            </a:r>
          </a:p>
          <a:p>
            <a:pPr marL="0" indent="457200">
              <a:buNone/>
            </a:pPr>
            <a:r>
              <a:rPr lang="zh-CN" altLang="en-US" sz="2100" kern="100" dirty="0">
                <a:cs typeface="Times New Roman" panose="02020603050405020304" pitchFamily="18" charset="0"/>
              </a:rPr>
              <a:t>第一个输出是一组向量，向量中的第</a:t>
            </a:r>
            <a:r>
              <a:rPr lang="en-US" altLang="zh-CN" sz="2100" kern="100" dirty="0">
                <a:cs typeface="Times New Roman" panose="02020603050405020304" pitchFamily="18" charset="0"/>
              </a:rPr>
              <a:t>k</a:t>
            </a:r>
            <a:r>
              <a:rPr lang="zh-CN" altLang="en-US" sz="2100" kern="100" dirty="0">
                <a:cs typeface="Times New Roman" panose="02020603050405020304" pitchFamily="18" charset="0"/>
              </a:rPr>
              <a:t>个值分别代表着我们手写的数字为</a:t>
            </a:r>
            <a:r>
              <a:rPr lang="en-US" altLang="zh-CN" sz="2100" kern="100" dirty="0">
                <a:cs typeface="Times New Roman" panose="02020603050405020304" pitchFamily="18" charset="0"/>
              </a:rPr>
              <a:t>k</a:t>
            </a:r>
            <a:r>
              <a:rPr lang="zh-CN" altLang="en-US" sz="2100" kern="100" dirty="0">
                <a:cs typeface="Times New Roman" panose="02020603050405020304" pitchFamily="18" charset="0"/>
              </a:rPr>
              <a:t>的概率，我们可以看到</a:t>
            </a:r>
            <a:r>
              <a:rPr lang="en-US" altLang="zh-CN" sz="2100" kern="100" dirty="0">
                <a:cs typeface="Times New Roman" panose="02020603050405020304" pitchFamily="18" charset="0"/>
              </a:rPr>
              <a:t>0-9</a:t>
            </a:r>
            <a:r>
              <a:rPr lang="zh-CN" altLang="en-US" sz="2100" kern="100" dirty="0">
                <a:cs typeface="Times New Roman" panose="02020603050405020304" pitchFamily="18" charset="0"/>
              </a:rPr>
              <a:t>十个数字中，</a:t>
            </a:r>
            <a:r>
              <a:rPr lang="en-US" altLang="zh-CN" sz="2100" kern="100" dirty="0">
                <a:cs typeface="Times New Roman" panose="02020603050405020304" pitchFamily="18" charset="0"/>
              </a:rPr>
              <a:t>2</a:t>
            </a:r>
            <a:r>
              <a:rPr lang="zh-CN" altLang="en-US" sz="2100" kern="100" dirty="0">
                <a:cs typeface="Times New Roman" panose="02020603050405020304" pitchFamily="18" charset="0"/>
              </a:rPr>
              <a:t>的向量值最大，所以模型将我们手写的数字图片识别为</a:t>
            </a:r>
            <a:r>
              <a:rPr lang="en-US" altLang="zh-CN" sz="2100" kern="100" dirty="0">
                <a:cs typeface="Times New Roman" panose="02020603050405020304" pitchFamily="18" charset="0"/>
              </a:rPr>
              <a:t>2</a:t>
            </a:r>
            <a:r>
              <a:rPr lang="zh-CN" altLang="en-US" sz="2100" kern="100" dirty="0">
                <a:cs typeface="Times New Roman" panose="02020603050405020304" pitchFamily="18" charset="0"/>
              </a:rPr>
              <a:t>（第二个输出），识别结果正确。</a:t>
            </a:r>
          </a:p>
          <a:p>
            <a:pPr marL="0" indent="457200">
              <a:buNone/>
            </a:pPr>
            <a:r>
              <a:rPr lang="zh-CN" altLang="en-US" sz="2100" kern="100" dirty="0">
                <a:cs typeface="Times New Roman" panose="02020603050405020304" pitchFamily="18" charset="0"/>
              </a:rPr>
              <a:t>通过以上结果，我们可以看出深度神经网络的功能十分强大。相比于朴素贝叶斯分类器，它的识别率很高，已经达到了</a:t>
            </a:r>
            <a:r>
              <a:rPr lang="en-US" altLang="zh-CN" sz="2100" kern="100" dirty="0">
                <a:cs typeface="Times New Roman" panose="02020603050405020304" pitchFamily="18" charset="0"/>
              </a:rPr>
              <a:t>99%</a:t>
            </a:r>
            <a:r>
              <a:rPr lang="zh-CN" altLang="en-US" sz="2100" kern="100" dirty="0">
                <a:cs typeface="Times New Roman" panose="02020603050405020304" pitchFamily="18" charset="0"/>
              </a:rPr>
              <a:t>的级别，距离实际使用已经不远了。</a:t>
            </a:r>
          </a:p>
        </p:txBody>
      </p:sp>
    </p:spTree>
    <p:extLst>
      <p:ext uri="{BB962C8B-B14F-4D97-AF65-F5344CB8AC3E}">
        <p14:creationId xmlns:p14="http://schemas.microsoft.com/office/powerpoint/2010/main" val="2329503018"/>
      </p:ext>
    </p:extLst>
  </p:cSld>
  <p:clrMapOvr>
    <a:masterClrMapping/>
  </p:clrMapOvr>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nSpc>
            <a:spcPct val="150000"/>
          </a:lnSpc>
          <a:defRPr sz="2000" dirty="0"/>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TotalTime>
  <Words>13867</Words>
  <Application>Microsoft Office PowerPoint</Application>
  <PresentationFormat>全屏显示(4:3)</PresentationFormat>
  <Paragraphs>980</Paragraphs>
  <Slides>95</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95</vt:i4>
      </vt:variant>
    </vt:vector>
  </HeadingPairs>
  <TitlesOfParts>
    <vt:vector size="105" baseType="lpstr">
      <vt:lpstr>E-BZ</vt:lpstr>
      <vt:lpstr>FZSSK--GBK1-0</vt:lpstr>
      <vt:lpstr>等线</vt:lpstr>
      <vt:lpstr>宋体</vt:lpstr>
      <vt:lpstr>Arial</vt:lpstr>
      <vt:lpstr>Calibri</vt:lpstr>
      <vt:lpstr>Cambria Math</vt:lpstr>
      <vt:lpstr>Times New Roman</vt:lpstr>
      <vt:lpstr>章信息</vt:lpstr>
      <vt:lpstr>Equation</vt:lpstr>
      <vt:lpstr>第10章 机器学习概论</vt:lpstr>
      <vt:lpstr>第1节 人工智能与机器学习简介</vt:lpstr>
      <vt:lpstr>何谓人工智能？</vt:lpstr>
      <vt:lpstr>智能判断技术</vt:lpstr>
      <vt:lpstr>人工智能简介</vt:lpstr>
      <vt:lpstr>AlphaGo</vt:lpstr>
      <vt:lpstr>蒙特卡罗搜索树步骤</vt:lpstr>
      <vt:lpstr>Alpha-Beta 剪枝搜索</vt:lpstr>
      <vt:lpstr>Alpha-Beta 剪枝算法的基本原理</vt:lpstr>
      <vt:lpstr>Alpha剪枝</vt:lpstr>
      <vt:lpstr>Alpha剪枝</vt:lpstr>
      <vt:lpstr>Beta剪枝</vt:lpstr>
      <vt:lpstr>Beta剪枝</vt:lpstr>
      <vt:lpstr>机器学习简介</vt:lpstr>
      <vt:lpstr>有监督学习</vt:lpstr>
      <vt:lpstr>有监督学习例子—糖尿病判断</vt:lpstr>
      <vt:lpstr>无监督学习</vt:lpstr>
      <vt:lpstr>无监督学习应用</vt:lpstr>
      <vt:lpstr>强化学习</vt:lpstr>
      <vt:lpstr>第2节 最小二乘分类器</vt:lpstr>
      <vt:lpstr>求解一元线性回归问题-1</vt:lpstr>
      <vt:lpstr>求解一元线性回归问题-2</vt:lpstr>
      <vt:lpstr>求解一元线性回归问题-3</vt:lpstr>
      <vt:lpstr>求解一元线性回归问题-4</vt:lpstr>
      <vt:lpstr>求解一元线性回归问题-5</vt:lpstr>
      <vt:lpstr>寻找最优超平面-1</vt:lpstr>
      <vt:lpstr>寻找最优超平面-2</vt:lpstr>
      <vt:lpstr>寻找最优超平面-3</vt:lpstr>
      <vt:lpstr>寻找最优超平面-4</vt:lpstr>
      <vt:lpstr>寻找最优超平面-5</vt:lpstr>
      <vt:lpstr>寻找最优超平面-6</vt:lpstr>
      <vt:lpstr>寻找最优超平面-7</vt:lpstr>
      <vt:lpstr>寻找最优超平面-8</vt:lpstr>
      <vt:lpstr>求解糖尿病判断问题-1</vt:lpstr>
      <vt:lpstr>求解糖尿病判断问题-2</vt:lpstr>
      <vt:lpstr>求解糖尿病判断问题-3</vt:lpstr>
      <vt:lpstr>求解糖尿病判断问题-4</vt:lpstr>
      <vt:lpstr>求解糖尿病判断问题-5</vt:lpstr>
      <vt:lpstr>求解糖尿病判断问题-6</vt:lpstr>
      <vt:lpstr>求解糖尿病判断问题-7</vt:lpstr>
      <vt:lpstr>求解糖尿病判断问题-8</vt:lpstr>
      <vt:lpstr>求解糖尿病判断问题-9</vt:lpstr>
      <vt:lpstr>精确率与召回率</vt:lpstr>
      <vt:lpstr>F1分数</vt:lpstr>
      <vt:lpstr>最小二乘分类器总结</vt:lpstr>
      <vt:lpstr>第3节 Logistic分类器</vt:lpstr>
      <vt:lpstr>Sigmoid函数</vt:lpstr>
      <vt:lpstr>目标函数</vt:lpstr>
      <vt:lpstr>梯度下降法-1</vt:lpstr>
      <vt:lpstr>梯度下降法-2</vt:lpstr>
      <vt:lpstr>梯度下降法-3</vt:lpstr>
      <vt:lpstr>梯度下降法-4</vt:lpstr>
      <vt:lpstr>求解糖尿病判断问题</vt:lpstr>
      <vt:lpstr>Logistic分类器总结</vt:lpstr>
      <vt:lpstr>第4节 朴素贝叶斯分类器</vt:lpstr>
      <vt:lpstr>条件概率</vt:lpstr>
      <vt:lpstr>条件概率</vt:lpstr>
      <vt:lpstr>条件概率</vt:lpstr>
      <vt:lpstr>朴素贝叶斯分类器的分类过程</vt:lpstr>
      <vt:lpstr>朴素贝叶斯分类器例子</vt:lpstr>
      <vt:lpstr>朴素贝叶斯分类器例子</vt:lpstr>
      <vt:lpstr>朴素贝叶斯分类器例子</vt:lpstr>
      <vt:lpstr>朴素贝叶斯分类器例子</vt:lpstr>
      <vt:lpstr>朴素贝叶斯分类器例子</vt:lpstr>
      <vt:lpstr>朴素贝叶斯分类器识别手写数字</vt:lpstr>
      <vt:lpstr>PowerPoint 演示文稿</vt:lpstr>
      <vt:lpstr>朴素贝叶斯分类器识别手写数字</vt:lpstr>
      <vt:lpstr>朴素贝叶斯分类器识别手写数字</vt:lpstr>
      <vt:lpstr>第5节 人工神经网络</vt:lpstr>
      <vt:lpstr>神经元</vt:lpstr>
      <vt:lpstr>感知器模型</vt:lpstr>
      <vt:lpstr>感知器模型</vt:lpstr>
      <vt:lpstr>感知器模型</vt:lpstr>
      <vt:lpstr>感知器模型</vt:lpstr>
      <vt:lpstr>感知器模型</vt:lpstr>
      <vt:lpstr>感知器的训练示例</vt:lpstr>
      <vt:lpstr>感知器的训练</vt:lpstr>
      <vt:lpstr>感知器的训练</vt:lpstr>
      <vt:lpstr>感知器的训练</vt:lpstr>
      <vt:lpstr>人工神经网络</vt:lpstr>
      <vt:lpstr>BP神经网络</vt:lpstr>
      <vt:lpstr>人工神经网络</vt:lpstr>
      <vt:lpstr>第6节 深度学习</vt:lpstr>
      <vt:lpstr>深度学习简介</vt:lpstr>
      <vt:lpstr>深度学习识别手写数字-初始化</vt:lpstr>
      <vt:lpstr>深度学习识别手写数字-初始化</vt:lpstr>
      <vt:lpstr>深度学习识别手写数字-初始化</vt:lpstr>
      <vt:lpstr>深度学习识别手写数字-初始化</vt:lpstr>
      <vt:lpstr>深度学习识别手写数字-构建神经网络</vt:lpstr>
      <vt:lpstr>深度学习识别手写数字-构建神经网络</vt:lpstr>
      <vt:lpstr>深度学习识别手写数字-构建神经网络</vt:lpstr>
      <vt:lpstr>深度学习识别手写数字-训练网络</vt:lpstr>
      <vt:lpstr>深度学习识别手写数字-训练网络</vt:lpstr>
      <vt:lpstr>深度学习识别手写数字</vt:lpstr>
      <vt:lpstr>深度学习识别手写数字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Edwin Sha</cp:lastModifiedBy>
  <cp:revision>210</cp:revision>
  <dcterms:created xsi:type="dcterms:W3CDTF">2014-06-13T02:51:02Z</dcterms:created>
  <dcterms:modified xsi:type="dcterms:W3CDTF">2020-11-26T23:05:26Z</dcterms:modified>
</cp:coreProperties>
</file>