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handoutMasterIdLst>
    <p:handoutMasterId r:id="rId98"/>
  </p:handoutMasterIdLst>
  <p:sldIdLst>
    <p:sldId id="256" r:id="rId2"/>
    <p:sldId id="257" r:id="rId3"/>
    <p:sldId id="267" r:id="rId4"/>
    <p:sldId id="268" r:id="rId5"/>
    <p:sldId id="269" r:id="rId6"/>
    <p:sldId id="270" r:id="rId7"/>
    <p:sldId id="258" r:id="rId8"/>
    <p:sldId id="272" r:id="rId9"/>
    <p:sldId id="271" r:id="rId10"/>
    <p:sldId id="273" r:id="rId11"/>
    <p:sldId id="277" r:id="rId12"/>
    <p:sldId id="278" r:id="rId13"/>
    <p:sldId id="274" r:id="rId14"/>
    <p:sldId id="279" r:id="rId15"/>
    <p:sldId id="276" r:id="rId16"/>
    <p:sldId id="280" r:id="rId17"/>
    <p:sldId id="281" r:id="rId18"/>
    <p:sldId id="283" r:id="rId19"/>
    <p:sldId id="286" r:id="rId20"/>
    <p:sldId id="287" r:id="rId21"/>
    <p:sldId id="285" r:id="rId22"/>
    <p:sldId id="288" r:id="rId23"/>
    <p:sldId id="289" r:id="rId24"/>
    <p:sldId id="290" r:id="rId25"/>
    <p:sldId id="259" r:id="rId26"/>
    <p:sldId id="291" r:id="rId27"/>
    <p:sldId id="294" r:id="rId28"/>
    <p:sldId id="292" r:id="rId29"/>
    <p:sldId id="295" r:id="rId30"/>
    <p:sldId id="293" r:id="rId31"/>
    <p:sldId id="296" r:id="rId32"/>
    <p:sldId id="297" r:id="rId33"/>
    <p:sldId id="298" r:id="rId34"/>
    <p:sldId id="299" r:id="rId35"/>
    <p:sldId id="302" r:id="rId36"/>
    <p:sldId id="300" r:id="rId37"/>
    <p:sldId id="303" r:id="rId38"/>
    <p:sldId id="304" r:id="rId39"/>
    <p:sldId id="305" r:id="rId40"/>
    <p:sldId id="306" r:id="rId41"/>
    <p:sldId id="361" r:id="rId42"/>
    <p:sldId id="362" r:id="rId43"/>
    <p:sldId id="363" r:id="rId44"/>
    <p:sldId id="364" r:id="rId45"/>
    <p:sldId id="365" r:id="rId46"/>
    <p:sldId id="307" r:id="rId47"/>
    <p:sldId id="260" r:id="rId48"/>
    <p:sldId id="308" r:id="rId49"/>
    <p:sldId id="309" r:id="rId50"/>
    <p:sldId id="310" r:id="rId51"/>
    <p:sldId id="311" r:id="rId52"/>
    <p:sldId id="312" r:id="rId53"/>
    <p:sldId id="313" r:id="rId54"/>
    <p:sldId id="314" r:id="rId55"/>
    <p:sldId id="315" r:id="rId56"/>
    <p:sldId id="316" r:id="rId57"/>
    <p:sldId id="318" r:id="rId58"/>
    <p:sldId id="319" r:id="rId59"/>
    <p:sldId id="320" r:id="rId60"/>
    <p:sldId id="321" r:id="rId61"/>
    <p:sldId id="322" r:id="rId62"/>
    <p:sldId id="323" r:id="rId63"/>
    <p:sldId id="324" r:id="rId64"/>
    <p:sldId id="325" r:id="rId65"/>
    <p:sldId id="326" r:id="rId66"/>
    <p:sldId id="327" r:id="rId67"/>
    <p:sldId id="329" r:id="rId68"/>
    <p:sldId id="328" r:id="rId69"/>
    <p:sldId id="331" r:id="rId70"/>
    <p:sldId id="332" r:id="rId71"/>
    <p:sldId id="261" r:id="rId72"/>
    <p:sldId id="333" r:id="rId73"/>
    <p:sldId id="335" r:id="rId74"/>
    <p:sldId id="336" r:id="rId75"/>
    <p:sldId id="337" r:id="rId76"/>
    <p:sldId id="338" r:id="rId77"/>
    <p:sldId id="340" r:id="rId78"/>
    <p:sldId id="344" r:id="rId79"/>
    <p:sldId id="345" r:id="rId80"/>
    <p:sldId id="347" r:id="rId81"/>
    <p:sldId id="346" r:id="rId82"/>
    <p:sldId id="348" r:id="rId83"/>
    <p:sldId id="349" r:id="rId84"/>
    <p:sldId id="350" r:id="rId85"/>
    <p:sldId id="352" r:id="rId86"/>
    <p:sldId id="353" r:id="rId87"/>
    <p:sldId id="354" r:id="rId88"/>
    <p:sldId id="355" r:id="rId89"/>
    <p:sldId id="356" r:id="rId90"/>
    <p:sldId id="339" r:id="rId91"/>
    <p:sldId id="262" r:id="rId92"/>
    <p:sldId id="357" r:id="rId93"/>
    <p:sldId id="358" r:id="rId94"/>
    <p:sldId id="359" r:id="rId95"/>
    <p:sldId id="360" r:id="rId9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77"/>
    <a:srgbClr val="FF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61" autoAdjust="0"/>
    <p:restoredTop sz="94749" autoAdjust="0"/>
  </p:normalViewPr>
  <p:slideViewPr>
    <p:cSldViewPr>
      <p:cViewPr varScale="1">
        <p:scale>
          <a:sx n="108" d="100"/>
          <a:sy n="108" d="100"/>
        </p:scale>
        <p:origin x="12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9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FC381A-CE65-4813-BED0-776FAC66C572}" type="datetimeFigureOut">
              <a:rPr lang="zh-CN" altLang="en-US" smtClean="0"/>
              <a:pPr/>
              <a:t>2020/11/28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D9186F-9B45-4DB0-8129-BD29134D7F60}" type="slidenum">
              <a:rPr lang="zh-CN" altLang="en-US" smtClean="0"/>
              <a:pPr/>
              <a:t>‹#›</a:t>
            </a:fld>
            <a:endParaRPr lang="zh-CN" altLang="en-US"/>
          </a:p>
        </p:txBody>
      </p:sp>
    </p:spTree>
    <p:extLst>
      <p:ext uri="{BB962C8B-B14F-4D97-AF65-F5344CB8AC3E}">
        <p14:creationId xmlns:p14="http://schemas.microsoft.com/office/powerpoint/2010/main" val="37248401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4DD75-99C4-49CA-9217-DF0243A0988E}" type="datetimeFigureOut">
              <a:rPr lang="zh-CN" altLang="en-US" smtClean="0"/>
              <a:pPr/>
              <a:t>2020/11/28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14260-B4A6-43B0-826B-A95EFC910B24}" type="slidenum">
              <a:rPr lang="zh-CN" altLang="en-US" smtClean="0"/>
              <a:pPr/>
              <a:t>‹#›</a:t>
            </a:fld>
            <a:endParaRPr lang="zh-CN" altLang="en-US"/>
          </a:p>
        </p:txBody>
      </p:sp>
    </p:spTree>
    <p:extLst>
      <p:ext uri="{BB962C8B-B14F-4D97-AF65-F5344CB8AC3E}">
        <p14:creationId xmlns:p14="http://schemas.microsoft.com/office/powerpoint/2010/main" val="49698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71564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40490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0040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1367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8" name="内容占位符 2"/>
          <p:cNvSpPr>
            <a:spLocks noGrp="1"/>
          </p:cNvSpPr>
          <p:nvPr>
            <p:ph idx="1"/>
          </p:nvPr>
        </p:nvSpPr>
        <p:spPr>
          <a:xfrm>
            <a:off x="899592" y="1412776"/>
            <a:ext cx="7488832" cy="4713387"/>
          </a:xfrm>
        </p:spPr>
        <p:txBody>
          <a:bodyPr>
            <a:normAutofit/>
          </a:bodyPr>
          <a:lstStyle>
            <a:lvl1pPr>
              <a:lnSpc>
                <a:spcPct val="150000"/>
              </a:lnSpc>
              <a:buFont typeface="+mj-lt"/>
              <a:buAutoNum type="arabicPeriod"/>
              <a:defRPr sz="2400" b="1"/>
            </a:lvl1pPr>
            <a:lvl2pPr indent="0">
              <a:buFontTx/>
              <a:buNone/>
              <a:defRPr sz="2000"/>
            </a:lvl2pPr>
          </a:lstStyle>
          <a:p>
            <a:pPr lvl="0"/>
            <a:r>
              <a:rPr lang="zh-CN" altLang="en-US" dirty="0"/>
              <a:t>单击此处编辑母版文本样式</a:t>
            </a:r>
            <a:endParaRPr lang="en-US" altLang="zh-CN" dirty="0"/>
          </a:p>
        </p:txBody>
      </p:sp>
      <p:sp>
        <p:nvSpPr>
          <p:cNvPr id="9" name="日期占位符 8"/>
          <p:cNvSpPr>
            <a:spLocks noGrp="1"/>
          </p:cNvSpPr>
          <p:nvPr>
            <p:ph type="dt" sz="half" idx="10"/>
          </p:nvPr>
        </p:nvSpPr>
        <p:spPr/>
        <p:txBody>
          <a:bodyPr/>
          <a:lstStyle/>
          <a:p>
            <a:fld id="{DE3B03C8-02EF-460A-A21C-E744A7B52EF2}" type="datetime1">
              <a:rPr lang="zh-CN" altLang="en-US" smtClean="0"/>
              <a:pPr/>
              <a:t>2020/11/28</a:t>
            </a:fld>
            <a:endParaRPr lang="zh-CN" altLang="en-US" dirty="0"/>
          </a:p>
        </p:txBody>
      </p:sp>
      <p:sp>
        <p:nvSpPr>
          <p:cNvPr id="10" name="灯片编号占位符 9"/>
          <p:cNvSpPr>
            <a:spLocks noGrp="1"/>
          </p:cNvSpPr>
          <p:nvPr>
            <p:ph type="sldNum" sz="quarter" idx="11"/>
          </p:nvPr>
        </p:nvSpPr>
        <p:spPr/>
        <p:txBody>
          <a:bodyPr/>
          <a:lstStyle/>
          <a:p>
            <a:fld id="{75B6CC0E-6B2B-427F-9144-B8378FB03372}" type="slidenum">
              <a:rPr lang="zh-CN" altLang="en-US" smtClean="0"/>
              <a:pPr/>
              <a:t>‹#›</a:t>
            </a:fld>
            <a:r>
              <a:rPr lang="en-US" altLang="zh-CN"/>
              <a:t>/TP</a:t>
            </a:r>
            <a:endParaRPr lang="zh-CN" altLang="en-US" dirty="0"/>
          </a:p>
        </p:txBody>
      </p:sp>
      <p:sp>
        <p:nvSpPr>
          <p:cNvPr id="11" name="页脚占位符 10"/>
          <p:cNvSpPr>
            <a:spLocks noGrp="1"/>
          </p:cNvSpPr>
          <p:nvPr>
            <p:ph type="ftr" sz="quarter" idx="12"/>
          </p:nvPr>
        </p:nvSpPr>
        <p:spPr/>
        <p:txBody>
          <a:bodyPr/>
          <a:lstStyle/>
          <a:p>
            <a:r>
              <a:rPr lang="en-US" altLang="zh-CN" dirty="0"/>
              <a:t>Dr. </a:t>
            </a:r>
            <a:r>
              <a:rPr lang="zh-CN" altLang="en-US" dirty="0"/>
              <a:t>沙行勉</a:t>
            </a:r>
          </a:p>
        </p:txBody>
      </p:sp>
      <p:sp>
        <p:nvSpPr>
          <p:cNvPr id="12" name="标题 11"/>
          <p:cNvSpPr>
            <a:spLocks noGrp="1"/>
          </p:cNvSpPr>
          <p:nvPr>
            <p:ph type="title" hasCustomPrompt="1"/>
          </p:nvPr>
        </p:nvSpPr>
        <p:spPr/>
        <p:txBody>
          <a:bodyPr/>
          <a:lstStyle>
            <a:lvl1pPr>
              <a:defRPr sz="4000"/>
            </a:lvl1pPr>
          </a:lstStyle>
          <a:p>
            <a:r>
              <a:rPr lang="zh-CN" altLang="en-US" dirty="0"/>
              <a:t>第</a:t>
            </a:r>
            <a:r>
              <a:rPr lang="en-US" altLang="zh-CN" dirty="0"/>
              <a:t>X</a:t>
            </a:r>
            <a:r>
              <a:rPr lang="zh-CN" altLang="en-US" dirty="0"/>
              <a:t>章 </a:t>
            </a:r>
            <a:r>
              <a:rPr lang="en-US" altLang="zh-CN" dirty="0"/>
              <a:t>XXXXXX</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485800"/>
            <a:ext cx="8229600" cy="782960"/>
          </a:xfrm>
        </p:spPr>
        <p:txBody>
          <a:bodyPr>
            <a:normAutofit/>
          </a:bodyPr>
          <a:lstStyle>
            <a:lvl1pPr>
              <a:defRPr sz="3600"/>
            </a:lvl1pPr>
          </a:lstStyle>
          <a:p>
            <a:r>
              <a:rPr lang="zh-CN" altLang="en-US" dirty="0"/>
              <a:t>第</a:t>
            </a:r>
            <a:r>
              <a:rPr lang="en-US" altLang="zh-CN" dirty="0"/>
              <a:t>X</a:t>
            </a:r>
            <a:r>
              <a:rPr lang="zh-CN" altLang="en-US" dirty="0"/>
              <a:t>节 </a:t>
            </a:r>
            <a:r>
              <a:rPr lang="en-US" altLang="zh-CN" dirty="0"/>
              <a:t>XXXXXX</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899592" y="1412776"/>
            <a:ext cx="7488832" cy="4713387"/>
          </a:xfrm>
        </p:spPr>
        <p:txBody>
          <a:bodyPr/>
          <a:lstStyle>
            <a:lvl1pPr>
              <a:lnSpc>
                <a:spcPct val="150000"/>
              </a:lnSpc>
              <a:buFont typeface="+mj-lt"/>
              <a:buAutoNum type="arabicPeriod"/>
              <a:defRPr sz="2400"/>
            </a:lvl1pPr>
            <a:lvl2pPr indent="0">
              <a:buFontTx/>
              <a:buNone/>
              <a:defRPr sz="2000"/>
            </a:lvl2pPr>
          </a:lstStyle>
          <a:p>
            <a:pPr lvl="0"/>
            <a:r>
              <a:rPr lang="zh-CN" altLang="en-US" dirty="0"/>
              <a:t>单击此处编辑母版文本样式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lstStyle>
            <a:lvl1pPr marL="0" indent="720000">
              <a:lnSpc>
                <a:spcPct val="130000"/>
              </a:lnSpc>
              <a:spcBef>
                <a:spcPts val="0"/>
              </a:spcBef>
              <a:buFont typeface="Arial"/>
              <a:buNone/>
              <a:defRPr sz="2400"/>
            </a:lvl1pPr>
            <a:lvl2pPr indent="0">
              <a:buFontTx/>
              <a:buNone/>
              <a:defRPr sz="2000"/>
            </a:lvl2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normAutofit/>
          </a:bodyPr>
          <a:lstStyle>
            <a:lvl1pPr marL="0" indent="457200">
              <a:lnSpc>
                <a:spcPct val="130000"/>
              </a:lnSpc>
              <a:spcBef>
                <a:spcPts val="0"/>
              </a:spcBef>
              <a:buFont typeface="Arial"/>
              <a:buNone/>
              <a:defRPr sz="1800" baseline="0"/>
            </a:lvl1pPr>
            <a:lvl2pPr indent="0">
              <a:buFontTx/>
              <a:buNone/>
              <a:defRPr sz="2000"/>
            </a:lvl2pPr>
          </a:lstStyle>
          <a:p>
            <a:pPr lvl="0"/>
            <a:r>
              <a:rPr lang="zh-CN" altLang="en-US" dirty="0"/>
              <a:t>单击此处编辑母版文本样式</a:t>
            </a:r>
          </a:p>
        </p:txBody>
      </p:sp>
    </p:spTree>
    <p:extLst>
      <p:ext uri="{BB962C8B-B14F-4D97-AF65-F5344CB8AC3E}">
        <p14:creationId xmlns:p14="http://schemas.microsoft.com/office/powerpoint/2010/main" val="346928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4E55854C-21C8-4E58-9757-5AAD61B82AA3}"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3"/>
          <p:cNvSpPr>
            <a:spLocks noGrp="1"/>
          </p:cNvSpPr>
          <p:nvPr>
            <p:ph sz="half" idx="2" hasCustomPrompt="1"/>
          </p:nvPr>
        </p:nvSpPr>
        <p:spPr>
          <a:xfrm>
            <a:off x="5364088" y="1340768"/>
            <a:ext cx="3322712" cy="47853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1600" b="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a:t>&lt;</a:t>
            </a:r>
            <a:r>
              <a:rPr lang="zh-CN" altLang="en-US" dirty="0"/>
              <a:t>程序</a:t>
            </a:r>
            <a:r>
              <a:rPr lang="en-US" altLang="zh-CN" dirty="0"/>
              <a:t>&gt;</a:t>
            </a:r>
          </a:p>
          <a:p>
            <a:pPr lvl="0"/>
            <a:endParaRPr lang="zh-CN" altLang="en-US" dirty="0"/>
          </a:p>
        </p:txBody>
      </p:sp>
      <p:sp>
        <p:nvSpPr>
          <p:cNvPr id="9" name="内容占位符 2"/>
          <p:cNvSpPr>
            <a:spLocks noGrp="1"/>
          </p:cNvSpPr>
          <p:nvPr>
            <p:ph idx="1"/>
          </p:nvPr>
        </p:nvSpPr>
        <p:spPr>
          <a:xfrm>
            <a:off x="467544" y="1340768"/>
            <a:ext cx="4762872" cy="4785395"/>
          </a:xfrm>
        </p:spPr>
        <p:txBody>
          <a:bodyPr>
            <a:normAutofit/>
          </a:bodyPr>
          <a:lstStyle>
            <a:lvl1pPr>
              <a:lnSpc>
                <a:spcPct val="130000"/>
              </a:lnSpc>
              <a:spcBef>
                <a:spcPts val="0"/>
              </a:spcBef>
              <a:buFont typeface="+mj-lt"/>
              <a:buAutoNum type="arabicPeriod"/>
              <a:defRPr sz="1800" baseline="0"/>
            </a:lvl1pPr>
            <a:lvl2pPr indent="0">
              <a:buFontTx/>
              <a:buNone/>
              <a:defRPr sz="2000"/>
            </a:lvl2pPr>
          </a:lstStyle>
          <a:p>
            <a:pPr lvl="0"/>
            <a:r>
              <a:rPr lang="zh-CN" altLang="en-US" dirty="0"/>
              <a:t>单击此处编辑母版文本样式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6" name="内容占位符 2"/>
          <p:cNvSpPr>
            <a:spLocks noGrp="1"/>
          </p:cNvSpPr>
          <p:nvPr>
            <p:ph sz="half" idx="1" hasCustomPrompt="1"/>
          </p:nvPr>
        </p:nvSpPr>
        <p:spPr>
          <a:xfrm>
            <a:off x="457200" y="1340768"/>
            <a:ext cx="4690864" cy="4785395"/>
          </a:xfrm>
        </p:spPr>
        <p:txBody>
          <a:bodyPr>
            <a:normAutofit/>
          </a:bodyPr>
          <a:lstStyle>
            <a:lvl1pPr marL="0" indent="514350">
              <a:lnSpc>
                <a:spcPct val="130000"/>
              </a:lnSpc>
              <a:spcBef>
                <a:spcPts val="0"/>
              </a:spcBef>
              <a:buFont typeface="Arial"/>
              <a:buChar char="•"/>
              <a:defRPr lang="zh-CN" altLang="en-US" sz="1800" kern="1200" baseline="0" dirty="0" smtClean="0">
                <a:solidFill>
                  <a:schemeClr val="tx1"/>
                </a:solidFill>
                <a:latin typeface="+mn-lt"/>
                <a:ea typeface="+mn-ea"/>
                <a:cs typeface="+mn-cs"/>
              </a:defRPr>
            </a:lvl1pPr>
            <a:lvl2pPr>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marL="514350" lvl="0" indent="-514350" algn="l" defTabSz="914400" rtl="0" eaLnBrk="1" latinLnBrk="0" hangingPunct="1">
              <a:lnSpc>
                <a:spcPct val="200000"/>
              </a:lnSpc>
              <a:spcBef>
                <a:spcPct val="20000"/>
              </a:spcBef>
              <a:buFont typeface="Arial"/>
              <a:buChar char="•"/>
            </a:pPr>
            <a:r>
              <a:rPr lang="zh-CN" altLang="en-US" dirty="0"/>
              <a:t>图片说明</a:t>
            </a:r>
          </a:p>
        </p:txBody>
      </p:sp>
      <p:sp>
        <p:nvSpPr>
          <p:cNvPr id="9" name="图片占位符 8"/>
          <p:cNvSpPr>
            <a:spLocks noGrp="1"/>
          </p:cNvSpPr>
          <p:nvPr>
            <p:ph type="pic" sz="quarter" idx="13" hasCustomPrompt="1"/>
          </p:nvPr>
        </p:nvSpPr>
        <p:spPr>
          <a:xfrm>
            <a:off x="5364163" y="1341438"/>
            <a:ext cx="3455987" cy="4751387"/>
          </a:xfrm>
        </p:spPr>
        <p:txBody>
          <a:bodyPr>
            <a:normAutofit/>
          </a:bodyPr>
          <a:lstStyle>
            <a:lvl1pPr>
              <a:buNone/>
              <a:defRPr sz="1600"/>
            </a:lvl1pPr>
          </a:lstStyle>
          <a:p>
            <a:r>
              <a:rPr lang="zh-CN" altLang="en-US" dirty="0"/>
              <a:t>点击图片插入</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CB624578-9185-4ED2-A2FE-4C4053656A84}"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8" name="内容占位符 3"/>
          <p:cNvSpPr>
            <a:spLocks noGrp="1"/>
          </p:cNvSpPr>
          <p:nvPr>
            <p:ph sz="half" idx="13" hasCustomPrompt="1"/>
          </p:nvPr>
        </p:nvSpPr>
        <p:spPr>
          <a:xfrm>
            <a:off x="467544" y="3933056"/>
            <a:ext cx="8219256" cy="2160240"/>
          </a:xfrm>
        </p:spPr>
        <p:txBody>
          <a:bodyPr>
            <a:norm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说明</a:t>
            </a:r>
          </a:p>
        </p:txBody>
      </p:sp>
      <p:sp>
        <p:nvSpPr>
          <p:cNvPr id="10" name="图片占位符 9"/>
          <p:cNvSpPr>
            <a:spLocks noGrp="1"/>
          </p:cNvSpPr>
          <p:nvPr>
            <p:ph type="pic" sz="quarter" idx="14" hasCustomPrompt="1"/>
          </p:nvPr>
        </p:nvSpPr>
        <p:spPr>
          <a:xfrm>
            <a:off x="468313" y="1412875"/>
            <a:ext cx="8207375" cy="2376488"/>
          </a:xfrm>
        </p:spPr>
        <p:txBody>
          <a:bodyPr>
            <a:normAutofit/>
          </a:bodyPr>
          <a:lstStyle>
            <a:lvl1pPr>
              <a:buNone/>
              <a:defRPr sz="1600"/>
            </a:lvl1pPr>
          </a:lstStyle>
          <a:p>
            <a:r>
              <a:rPr lang="zh-CN" altLang="en-US" dirty="0"/>
              <a:t>点击图片插入</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48680"/>
            <a:ext cx="8229600" cy="638944"/>
          </a:xfrm>
          <a:prstGeom prst="rect">
            <a:avLst/>
          </a:prstGeom>
        </p:spPr>
        <p:txBody>
          <a:bodyPr vert="horz" lIns="91440" tIns="45720" rIns="91440" bIns="45720" rtlCol="0" anchor="ctr">
            <a:noAutofit/>
          </a:bodyPr>
          <a:lstStyle/>
          <a:p>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3059832" y="6309320"/>
            <a:ext cx="30963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3B03C8-02EF-460A-A21C-E744A7B52EF2}" type="datetime1">
              <a:rPr lang="zh-CN" altLang="en-US" smtClean="0"/>
              <a:pPr/>
              <a:t>2020/11/28</a:t>
            </a:fld>
            <a:endParaRPr lang="zh-CN" altLang="en-US" dirty="0"/>
          </a:p>
        </p:txBody>
      </p:sp>
      <p:sp>
        <p:nvSpPr>
          <p:cNvPr id="5" name="页脚占位符 4"/>
          <p:cNvSpPr>
            <a:spLocks noGrp="1"/>
          </p:cNvSpPr>
          <p:nvPr>
            <p:ph type="ftr" sz="quarter" idx="3"/>
          </p:nvPr>
        </p:nvSpPr>
        <p:spPr>
          <a:xfrm>
            <a:off x="323528" y="6309320"/>
            <a:ext cx="2023864" cy="365125"/>
          </a:xfrm>
          <a:prstGeom prst="rect">
            <a:avLst/>
          </a:prstGeom>
        </p:spPr>
        <p:txBody>
          <a:bodyPr vert="horz" lIns="91440" tIns="45720" rIns="91440" bIns="45720" rtlCol="0" anchor="ctr"/>
          <a:lstStyle>
            <a:lvl1pPr algn="l">
              <a:defRPr sz="1400" b="1">
                <a:solidFill>
                  <a:srgbClr val="C00000"/>
                </a:solidFill>
              </a:defRPr>
            </a:lvl1pPr>
          </a:lstStyle>
          <a:p>
            <a:r>
              <a:rPr lang="en-US" altLang="zh-CN" dirty="0"/>
              <a:t>Dr. </a:t>
            </a:r>
            <a:r>
              <a:rPr lang="zh-CN" altLang="en-US" dirty="0"/>
              <a:t>沙行勉</a:t>
            </a:r>
          </a:p>
        </p:txBody>
      </p:sp>
      <p:sp>
        <p:nvSpPr>
          <p:cNvPr id="6" name="灯片编号占位符 5"/>
          <p:cNvSpPr>
            <a:spLocks noGrp="1"/>
          </p:cNvSpPr>
          <p:nvPr>
            <p:ph type="sldNum" sz="quarter" idx="4"/>
          </p:nvPr>
        </p:nvSpPr>
        <p:spPr>
          <a:xfrm>
            <a:off x="6804248" y="6309320"/>
            <a:ext cx="2133600" cy="365125"/>
          </a:xfrm>
          <a:prstGeom prst="rect">
            <a:avLst/>
          </a:prstGeom>
        </p:spPr>
        <p:txBody>
          <a:bodyPr vert="horz" lIns="91440" tIns="45720" rIns="91440" bIns="45720" rtlCol="0" anchor="ctr"/>
          <a:lstStyle>
            <a:lvl1pPr algn="r">
              <a:defRPr sz="1200">
                <a:solidFill>
                  <a:srgbClr val="C00000"/>
                </a:solidFill>
              </a:defRPr>
            </a:lvl1pPr>
          </a:lstStyle>
          <a:p>
            <a:fld id="{75B6CC0E-6B2B-427F-9144-B8378FB03372}" type="slidenum">
              <a:rPr lang="zh-CN" altLang="en-US" smtClean="0"/>
              <a:pPr/>
              <a:t>‹#›</a:t>
            </a:fld>
            <a:r>
              <a:rPr lang="en-US" altLang="zh-CN" dirty="0"/>
              <a:t>/TP</a:t>
            </a:r>
            <a:endParaRPr lang="zh-CN" altLang="en-US" dirty="0"/>
          </a:p>
        </p:txBody>
      </p:sp>
      <p:sp>
        <p:nvSpPr>
          <p:cNvPr id="7" name="页脚占位符 4"/>
          <p:cNvSpPr txBox="1">
            <a:spLocks/>
          </p:cNvSpPr>
          <p:nvPr userDrawn="1"/>
        </p:nvSpPr>
        <p:spPr>
          <a:xfrm>
            <a:off x="1403648" y="44625"/>
            <a:ext cx="6336704" cy="360040"/>
          </a:xfrm>
          <a:prstGeom prst="rect">
            <a:avLst/>
          </a:prstGeom>
        </p:spPr>
        <p:txBody>
          <a:bodyPr vert="horz" lIns="91440" tIns="45720" rIns="91440" bIns="45720" rtlCol="0" anchor="ctr"/>
          <a:lstStyle>
            <a:lvl1pPr algn="l">
              <a:defRPr sz="1200" b="1">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计算机科学导论</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以</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Python</a:t>
            </a: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为舟</a:t>
            </a:r>
          </a:p>
        </p:txBody>
      </p:sp>
    </p:spTree>
  </p:cSld>
  <p:clrMap bg1="lt1" tx1="dk1" bg2="lt2" tx2="dk2" accent1="accent1" accent2="accent2" accent3="accent3" accent4="accent4" accent5="accent5" accent6="accent6" hlink="hlink" folHlink="folHlink"/>
  <p:sldLayoutIdLst>
    <p:sldLayoutId id="2147483661" r:id="rId1"/>
    <p:sldLayoutId id="2147483658" r:id="rId2"/>
    <p:sldLayoutId id="2147483662" r:id="rId3"/>
    <p:sldLayoutId id="2147483666" r:id="rId4"/>
    <p:sldLayoutId id="2147483663" r:id="rId5"/>
    <p:sldLayoutId id="2147483664" r:id="rId6"/>
    <p:sldLayoutId id="2147483665" r:id="rId7"/>
  </p:sldLayoutIdLst>
  <p:hf hdr="0"/>
  <p:txStyles>
    <p:titleStyle>
      <a:lvl1pPr algn="ctr" defTabSz="914400" rtl="0" eaLnBrk="1" latinLnBrk="0" hangingPunct="1">
        <a:spcBef>
          <a:spcPct val="0"/>
        </a:spcBef>
        <a:buNone/>
        <a:defRPr lang="zh-CN" altLang="en-US" sz="3200" b="1" kern="1200" dirty="0" smtClean="0">
          <a:solidFill>
            <a:srgbClr val="C60000"/>
          </a:solidFill>
          <a:latin typeface="+mj-lt"/>
          <a:ea typeface="宋体" charset="-122"/>
          <a:cs typeface="+mj-cs"/>
        </a:defRPr>
      </a:lvl1pPr>
    </p:titleStyle>
    <p:bodyStyle>
      <a:lvl1pPr marL="514350" indent="-514350" algn="l" defTabSz="914400" rtl="0" eaLnBrk="1" latinLnBrk="0" hangingPunct="1">
        <a:lnSpc>
          <a:spcPct val="20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6.emf"/><Relationship Id="rId4" Type="http://schemas.openxmlformats.org/officeDocument/2006/relationships/oleObject" Target="../embeddings/oleObject6.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29.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 Id="rId4" Type="http://schemas.openxmlformats.org/officeDocument/2006/relationships/image" Target="../media/image33.jpeg"/></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34.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36.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进位制的概念</a:t>
            </a:r>
            <a:endParaRPr lang="en-US" altLang="zh-CN" dirty="0"/>
          </a:p>
          <a:p>
            <a:r>
              <a:rPr lang="zh-CN" altLang="en-US" dirty="0"/>
              <a:t>不同进制间的转换</a:t>
            </a:r>
            <a:endParaRPr lang="en-US" altLang="zh-CN" dirty="0"/>
          </a:p>
          <a:p>
            <a:r>
              <a:rPr lang="zh-CN" altLang="en-US" dirty="0"/>
              <a:t>计算机中的二进制四则运算</a:t>
            </a:r>
            <a:endParaRPr lang="en-US" altLang="zh-CN" dirty="0"/>
          </a:p>
          <a:p>
            <a:r>
              <a:rPr lang="zh-CN" altLang="en-US" dirty="0"/>
              <a:t>一切都是逻辑（</a:t>
            </a:r>
            <a:r>
              <a:rPr lang="en-US" altLang="zh-CN" dirty="0"/>
              <a:t>Logic</a:t>
            </a:r>
            <a:r>
              <a:rPr lang="zh-CN" altLang="en-US" dirty="0"/>
              <a:t>）</a:t>
            </a:r>
            <a:endParaRPr lang="en-US" altLang="zh-CN" dirty="0"/>
          </a:p>
          <a:p>
            <a:r>
              <a:rPr lang="zh-CN" altLang="en-US" dirty="0"/>
              <a:t>计算机中的存储</a:t>
            </a:r>
            <a:endParaRPr lang="en-US" altLang="zh-CN" dirty="0"/>
          </a:p>
          <a:p>
            <a:r>
              <a:rPr lang="zh-CN" altLang="en-US" dirty="0"/>
              <a:t>谈</a:t>
            </a:r>
            <a:r>
              <a:rPr lang="en-US" altLang="zh-CN" dirty="0"/>
              <a:t>0</a:t>
            </a:r>
            <a:r>
              <a:rPr lang="zh-CN" altLang="en-US" dirty="0"/>
              <a:t>与</a:t>
            </a:r>
            <a:r>
              <a:rPr lang="en-US" altLang="zh-CN" dirty="0"/>
              <a:t>1</a:t>
            </a:r>
            <a:r>
              <a:rPr lang="zh-CN" altLang="en-US" dirty="0"/>
              <a:t>的美</a:t>
            </a:r>
          </a:p>
        </p:txBody>
      </p:sp>
      <p:sp>
        <p:nvSpPr>
          <p:cNvPr id="3" name="日期占位符 2"/>
          <p:cNvSpPr>
            <a:spLocks noGrp="1"/>
          </p:cNvSpPr>
          <p:nvPr>
            <p:ph type="dt" sz="half" idx="10"/>
          </p:nvPr>
        </p:nvSpPr>
        <p:spPr/>
        <p:txBody>
          <a:bodyPr/>
          <a:lstStyle/>
          <a:p>
            <a:fld id="{DE3B03C8-02EF-460A-A21C-E744A7B52EF2}" type="datetime1">
              <a:rPr lang="zh-CN" altLang="en-US" smtClean="0"/>
              <a:pPr/>
              <a:t>2020/11/28</a:t>
            </a:fld>
            <a:endParaRPr lang="zh-CN" altLang="en-US" dirty="0"/>
          </a:p>
        </p:txBody>
      </p:sp>
      <p:sp>
        <p:nvSpPr>
          <p:cNvPr id="4" name="灯片编号占位符 3"/>
          <p:cNvSpPr>
            <a:spLocks noGrp="1"/>
          </p:cNvSpPr>
          <p:nvPr>
            <p:ph type="sldNum" sz="quarter" idx="11"/>
          </p:nvPr>
        </p:nvSpPr>
        <p:spPr/>
        <p:txBody>
          <a:bodyPr/>
          <a:lstStyle/>
          <a:p>
            <a:fld id="{75B6CC0E-6B2B-427F-9144-B8378FB03372}" type="slidenum">
              <a:rPr lang="zh-CN" altLang="en-US" smtClean="0"/>
              <a:pPr/>
              <a:t>1</a:t>
            </a:fld>
            <a:r>
              <a:rPr lang="en-US" altLang="zh-CN"/>
              <a:t>/TP</a:t>
            </a:r>
            <a:endParaRPr lang="zh-CN" altLang="en-US" dirty="0"/>
          </a:p>
        </p:txBody>
      </p:sp>
      <p:sp>
        <p:nvSpPr>
          <p:cNvPr id="5" name="页脚占位符 4"/>
          <p:cNvSpPr>
            <a:spLocks noGrp="1"/>
          </p:cNvSpPr>
          <p:nvPr>
            <p:ph type="ftr" sz="quarter" idx="12"/>
          </p:nvPr>
        </p:nvSpPr>
        <p:spPr/>
        <p:txBody>
          <a:bodyPr/>
          <a:lstStyle/>
          <a:p>
            <a:r>
              <a:rPr lang="en-US" altLang="zh-CN"/>
              <a:t>Dr. </a:t>
            </a:r>
            <a:r>
              <a:rPr lang="zh-CN" altLang="en-US"/>
              <a:t>沙行勉</a:t>
            </a:r>
            <a:endParaRPr lang="zh-CN" altLang="en-US" dirty="0"/>
          </a:p>
        </p:txBody>
      </p:sp>
      <p:sp>
        <p:nvSpPr>
          <p:cNvPr id="6" name="标题 5"/>
          <p:cNvSpPr>
            <a:spLocks noGrp="1"/>
          </p:cNvSpPr>
          <p:nvPr>
            <p:ph type="title"/>
          </p:nvPr>
        </p:nvSpPr>
        <p:spPr/>
        <p:txBody>
          <a:bodyPr/>
          <a:lstStyle/>
          <a:p>
            <a:r>
              <a:rPr lang="zh-CN" altLang="en-US" dirty="0"/>
              <a:t>第</a:t>
            </a:r>
            <a:r>
              <a:rPr lang="en-US" altLang="zh-CN" dirty="0"/>
              <a:t>2</a:t>
            </a:r>
            <a:r>
              <a:rPr lang="zh-CN" altLang="en-US" dirty="0"/>
              <a:t>章 神奇的</a:t>
            </a:r>
            <a:r>
              <a:rPr lang="en-US" altLang="zh-CN" dirty="0"/>
              <a:t>0</a:t>
            </a:r>
            <a:r>
              <a:rPr lang="zh-CN" altLang="en-US" dirty="0"/>
              <a:t>与</a:t>
            </a:r>
            <a:r>
              <a:rPr lang="en-US" altLang="zh-CN" dirty="0"/>
              <a:t>1</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二进制数转换为十进制数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a:t>
            </a:fld>
            <a:endParaRPr lang="zh-CN" altLang="en-US"/>
          </a:p>
        </p:txBody>
      </p:sp>
      <p:sp>
        <p:nvSpPr>
          <p:cNvPr id="6" name="内容占位符 5"/>
          <p:cNvSpPr>
            <a:spLocks noGrp="1"/>
          </p:cNvSpPr>
          <p:nvPr>
            <p:ph idx="1"/>
          </p:nvPr>
        </p:nvSpPr>
        <p:spPr/>
        <p:txBody>
          <a:bodyPr>
            <a:normAutofit/>
          </a:bodyPr>
          <a:lstStyle/>
          <a:p>
            <a:r>
              <a:rPr lang="zh-CN" altLang="zh-CN" sz="2000" b="1" dirty="0"/>
              <a:t>计算机并不是用查表的方式来转换进制的</a:t>
            </a:r>
            <a:r>
              <a:rPr lang="zh-CN" altLang="zh-CN" sz="2000" dirty="0"/>
              <a:t>，实际上，计算机里的进制转换是通过一定的</a:t>
            </a:r>
            <a:r>
              <a:rPr lang="zh-CN" altLang="zh-CN" sz="2000" b="1" dirty="0"/>
              <a:t>“算法”</a:t>
            </a:r>
            <a:r>
              <a:rPr lang="zh-CN" altLang="zh-CN" sz="2000" dirty="0"/>
              <a:t>完成的。</a:t>
            </a:r>
            <a:endParaRPr lang="en-US" altLang="zh-CN" sz="2000" dirty="0"/>
          </a:p>
          <a:p>
            <a:r>
              <a:rPr lang="zh-CN" altLang="zh-CN" sz="2000" dirty="0"/>
              <a:t>请回顾二进制数的组成：</a:t>
            </a:r>
            <a:endParaRPr lang="en-US" altLang="zh-CN" sz="2000" dirty="0"/>
          </a:p>
          <a:p>
            <a:pPr indent="0">
              <a:buFont typeface="Arial" pitchFamily="34" charset="0"/>
              <a:buChar char="•"/>
            </a:pPr>
            <a:r>
              <a:rPr lang="en-US" altLang="zh-CN" sz="2000" dirty="0"/>
              <a:t>  110110101</a:t>
            </a:r>
            <a:r>
              <a:rPr lang="en-US" altLang="zh-CN" sz="2000" baseline="-25000" dirty="0"/>
              <a:t>2</a:t>
            </a:r>
            <a:r>
              <a:rPr lang="en-US" altLang="zh-CN" sz="2000" dirty="0"/>
              <a:t>=1</a:t>
            </a:r>
            <a:r>
              <a:rPr lang="zh-CN" altLang="zh-CN" sz="2000" dirty="0"/>
              <a:t>×</a:t>
            </a:r>
            <a:r>
              <a:rPr lang="en-US" altLang="zh-CN" sz="2000" dirty="0"/>
              <a:t>2</a:t>
            </a:r>
            <a:r>
              <a:rPr lang="en-US" altLang="zh-CN" sz="2000" baseline="30000" dirty="0"/>
              <a:t>8</a:t>
            </a:r>
            <a:r>
              <a:rPr lang="en-US" altLang="zh-CN" sz="2000" dirty="0"/>
              <a:t>+1</a:t>
            </a:r>
            <a:r>
              <a:rPr lang="zh-CN" altLang="zh-CN" sz="2000" dirty="0"/>
              <a:t>×</a:t>
            </a:r>
            <a:r>
              <a:rPr lang="en-US" altLang="zh-CN" sz="2000" dirty="0"/>
              <a:t>2</a:t>
            </a:r>
            <a:r>
              <a:rPr lang="en-US" altLang="zh-CN" sz="2000" baseline="30000" dirty="0"/>
              <a:t>7</a:t>
            </a:r>
            <a:r>
              <a:rPr lang="en-US" altLang="zh-CN" sz="2000" dirty="0"/>
              <a:t>+0</a:t>
            </a:r>
            <a:r>
              <a:rPr lang="zh-CN" altLang="zh-CN" sz="2000" dirty="0"/>
              <a:t>×</a:t>
            </a:r>
            <a:r>
              <a:rPr lang="en-US" altLang="zh-CN" sz="2000" dirty="0"/>
              <a:t>2</a:t>
            </a:r>
            <a:r>
              <a:rPr lang="en-US" altLang="zh-CN" sz="2000" baseline="30000" dirty="0"/>
              <a:t>6</a:t>
            </a:r>
            <a:r>
              <a:rPr lang="en-US" altLang="zh-CN" sz="2000" dirty="0"/>
              <a:t>+1</a:t>
            </a:r>
            <a:r>
              <a:rPr lang="zh-CN" altLang="zh-CN" sz="2000" dirty="0"/>
              <a:t>×</a:t>
            </a:r>
            <a:r>
              <a:rPr lang="en-US" altLang="zh-CN" sz="2000" dirty="0"/>
              <a:t>2</a:t>
            </a:r>
            <a:r>
              <a:rPr lang="en-US" altLang="zh-CN" sz="2000" baseline="30000" dirty="0"/>
              <a:t>5</a:t>
            </a:r>
            <a:r>
              <a:rPr lang="en-US" altLang="zh-CN" sz="2000" dirty="0"/>
              <a:t>+1</a:t>
            </a:r>
            <a:r>
              <a:rPr lang="zh-CN" altLang="zh-CN" sz="2000" dirty="0"/>
              <a:t>×</a:t>
            </a:r>
            <a:r>
              <a:rPr lang="en-US" altLang="zh-CN" sz="2000" dirty="0"/>
              <a:t>2</a:t>
            </a:r>
            <a:r>
              <a:rPr lang="en-US" altLang="zh-CN" sz="2000" baseline="30000" dirty="0"/>
              <a:t>4</a:t>
            </a:r>
            <a:r>
              <a:rPr lang="en-US" altLang="zh-CN" sz="2000" dirty="0"/>
              <a:t>+0</a:t>
            </a:r>
            <a:r>
              <a:rPr lang="zh-CN" altLang="zh-CN" sz="2000" dirty="0"/>
              <a:t>×</a:t>
            </a:r>
            <a:r>
              <a:rPr lang="en-US" altLang="zh-CN" sz="2000" dirty="0"/>
              <a:t>2</a:t>
            </a:r>
            <a:r>
              <a:rPr lang="en-US" altLang="zh-CN" sz="2000" baseline="30000" dirty="0"/>
              <a:t>3</a:t>
            </a:r>
            <a:r>
              <a:rPr lang="en-US" altLang="zh-CN" sz="2000" dirty="0"/>
              <a:t>+1</a:t>
            </a:r>
            <a:r>
              <a:rPr lang="zh-CN" altLang="zh-CN" sz="2000" dirty="0"/>
              <a:t>×</a:t>
            </a:r>
            <a:r>
              <a:rPr lang="en-US" altLang="zh-CN" sz="2000" dirty="0"/>
              <a:t>2</a:t>
            </a:r>
            <a:r>
              <a:rPr lang="en-US" altLang="zh-CN" sz="2000" baseline="30000" dirty="0"/>
              <a:t>2</a:t>
            </a:r>
            <a:r>
              <a:rPr lang="en-US" altLang="zh-CN" sz="2000" dirty="0"/>
              <a:t>+0</a:t>
            </a:r>
            <a:r>
              <a:rPr lang="zh-CN" altLang="zh-CN" sz="2000" dirty="0"/>
              <a:t>×</a:t>
            </a:r>
            <a:r>
              <a:rPr lang="en-US" altLang="zh-CN" sz="2000" dirty="0"/>
              <a:t>2</a:t>
            </a:r>
            <a:r>
              <a:rPr lang="en-US" altLang="zh-CN" sz="2000" baseline="30000" dirty="0"/>
              <a:t>1</a:t>
            </a:r>
            <a:r>
              <a:rPr lang="en-US" altLang="zh-CN" sz="2000" dirty="0"/>
              <a:t>+1</a:t>
            </a:r>
            <a:r>
              <a:rPr lang="zh-CN" altLang="zh-CN" sz="2000" dirty="0"/>
              <a:t>×</a:t>
            </a:r>
            <a:r>
              <a:rPr lang="en-US" altLang="zh-CN" sz="2000" dirty="0"/>
              <a:t>2</a:t>
            </a:r>
            <a:r>
              <a:rPr lang="en-US" altLang="zh-CN" sz="2000" baseline="30000" dirty="0"/>
              <a:t>0</a:t>
            </a:r>
            <a:endParaRPr lang="zh-CN" altLang="zh-CN" sz="2000" dirty="0"/>
          </a:p>
          <a:p>
            <a:r>
              <a:rPr lang="zh-CN" altLang="zh-CN" sz="2000" dirty="0"/>
              <a:t>将二进制数的每一位都用一个符号替代，例如第</a:t>
            </a:r>
            <a:r>
              <a:rPr lang="en-US" altLang="zh-CN" sz="2000" dirty="0" err="1"/>
              <a:t>i</a:t>
            </a:r>
            <a:r>
              <a:rPr lang="zh-CN" altLang="zh-CN" sz="2000" dirty="0"/>
              <a:t>位记为</a:t>
            </a:r>
            <a:r>
              <a:rPr lang="en-US" altLang="zh-CN" sz="2000" dirty="0" err="1"/>
              <a:t>a</a:t>
            </a:r>
            <a:r>
              <a:rPr lang="en-US" altLang="zh-CN" sz="2000" baseline="-25000" dirty="0" err="1"/>
              <a:t>i</a:t>
            </a:r>
            <a:r>
              <a:rPr lang="zh-CN" altLang="zh-CN" sz="2000" dirty="0"/>
              <a:t>，那么</a:t>
            </a:r>
            <a:r>
              <a:rPr lang="en-US" altLang="zh-CN" sz="2000" dirty="0" err="1"/>
              <a:t>n+1</a:t>
            </a:r>
            <a:r>
              <a:rPr lang="zh-CN" altLang="zh-CN" sz="2000" dirty="0"/>
              <a:t>位二进制数</a:t>
            </a:r>
            <a:r>
              <a:rPr lang="en-US" altLang="zh-CN" sz="2000" dirty="0"/>
              <a:t>A</a:t>
            </a:r>
            <a:r>
              <a:rPr lang="zh-CN" altLang="zh-CN" sz="2000" dirty="0"/>
              <a:t>就可以表示为</a:t>
            </a:r>
            <a:r>
              <a:rPr lang="en-US" altLang="zh-CN" sz="2000" dirty="0"/>
              <a:t>A = </a:t>
            </a:r>
            <a:r>
              <a:rPr lang="en-US" altLang="zh-CN" sz="2000" dirty="0" err="1"/>
              <a:t>a</a:t>
            </a:r>
            <a:r>
              <a:rPr lang="en-US" altLang="zh-CN" sz="2000" baseline="-25000" dirty="0" err="1"/>
              <a:t>n</a:t>
            </a:r>
            <a:r>
              <a:rPr lang="en-US" altLang="zh-CN" sz="2000" dirty="0" err="1"/>
              <a:t>a</a:t>
            </a:r>
            <a:r>
              <a:rPr lang="en-US" altLang="zh-CN" sz="2000" baseline="-25000" dirty="0" err="1"/>
              <a:t>n</a:t>
            </a:r>
            <a:r>
              <a:rPr lang="en-US" altLang="zh-CN" sz="2000" baseline="-25000" dirty="0"/>
              <a:t>-1</a:t>
            </a:r>
            <a:r>
              <a:rPr lang="en-US" altLang="zh-CN" sz="2000" dirty="0"/>
              <a:t>…</a:t>
            </a:r>
            <a:r>
              <a:rPr lang="en-US" altLang="zh-CN" sz="2000" dirty="0" err="1"/>
              <a:t>a</a:t>
            </a:r>
            <a:r>
              <a:rPr lang="en-US" altLang="zh-CN" sz="2000" baseline="-25000" dirty="0" err="1"/>
              <a:t>1</a:t>
            </a:r>
            <a:r>
              <a:rPr lang="en-US" altLang="zh-CN" sz="2000" dirty="0" err="1"/>
              <a:t>a</a:t>
            </a:r>
            <a:r>
              <a:rPr lang="en-US" altLang="zh-CN" sz="2000" baseline="-25000" dirty="0" err="1"/>
              <a:t>0</a:t>
            </a:r>
            <a:r>
              <a:rPr lang="zh-CN" altLang="zh-CN" sz="2000" dirty="0"/>
              <a:t>。那么，二进制数</a:t>
            </a:r>
            <a:r>
              <a:rPr lang="en-US" altLang="zh-CN" sz="2000" dirty="0"/>
              <a:t>A</a:t>
            </a:r>
            <a:r>
              <a:rPr lang="zh-CN" altLang="zh-CN" sz="2000" dirty="0"/>
              <a:t>转换为十进制数的算法就是</a:t>
            </a:r>
            <a:r>
              <a:rPr lang="en-US" altLang="zh-CN" sz="2000" dirty="0"/>
              <a:t>:</a:t>
            </a:r>
            <a:endParaRPr lang="zh-CN" altLang="zh-CN" sz="2000" dirty="0"/>
          </a:p>
          <a:p>
            <a:pPr indent="0" algn="ctr"/>
            <a:r>
              <a:rPr lang="en-US" altLang="zh-CN" sz="2400" b="1" dirty="0">
                <a:solidFill>
                  <a:srgbClr val="FF0000"/>
                </a:solidFill>
              </a:rPr>
              <a:t>A =</a:t>
            </a:r>
            <a:r>
              <a:rPr lang="en-US" altLang="zh-CN" sz="2400" b="1" dirty="0" err="1">
                <a:solidFill>
                  <a:srgbClr val="FF0000"/>
                </a:solidFill>
              </a:rPr>
              <a:t>a</a:t>
            </a:r>
            <a:r>
              <a:rPr lang="en-US" altLang="zh-CN" sz="2400" b="1" baseline="-25000" dirty="0" err="1">
                <a:solidFill>
                  <a:srgbClr val="FF0000"/>
                </a:solidFill>
              </a:rPr>
              <a:t>n</a:t>
            </a:r>
            <a:r>
              <a:rPr lang="en-US" altLang="zh-CN" sz="2400" b="1" dirty="0" err="1">
                <a:solidFill>
                  <a:srgbClr val="FF0000"/>
                </a:solidFill>
              </a:rPr>
              <a:t>×2</a:t>
            </a:r>
            <a:r>
              <a:rPr lang="en-US" altLang="zh-CN" sz="2400" b="1" baseline="30000" dirty="0" err="1">
                <a:solidFill>
                  <a:srgbClr val="FF0000"/>
                </a:solidFill>
              </a:rPr>
              <a:t>n</a:t>
            </a:r>
            <a:r>
              <a:rPr lang="en-US" altLang="zh-CN" sz="2400" b="1" dirty="0" err="1">
                <a:solidFill>
                  <a:srgbClr val="FF0000"/>
                </a:solidFill>
              </a:rPr>
              <a:t>+a</a:t>
            </a:r>
            <a:r>
              <a:rPr lang="en-US" altLang="zh-CN" sz="2400" b="1" baseline="-25000" dirty="0" err="1">
                <a:solidFill>
                  <a:srgbClr val="FF0000"/>
                </a:solidFill>
              </a:rPr>
              <a:t>n</a:t>
            </a:r>
            <a:r>
              <a:rPr lang="en-US" altLang="zh-CN" sz="2400" b="1" baseline="-25000" dirty="0">
                <a:solidFill>
                  <a:srgbClr val="FF0000"/>
                </a:solidFill>
              </a:rPr>
              <a:t>-</a:t>
            </a:r>
            <a:r>
              <a:rPr lang="en-US" altLang="zh-CN" sz="2400" b="1" baseline="-25000" dirty="0" err="1">
                <a:solidFill>
                  <a:srgbClr val="FF0000"/>
                </a:solidFill>
              </a:rPr>
              <a:t>1</a:t>
            </a:r>
            <a:r>
              <a:rPr lang="en-US" altLang="zh-CN" sz="2400" b="1" dirty="0" err="1">
                <a:solidFill>
                  <a:srgbClr val="FF0000"/>
                </a:solidFill>
              </a:rPr>
              <a:t>×2</a:t>
            </a:r>
            <a:r>
              <a:rPr lang="en-US" altLang="zh-CN" sz="2400" b="1" baseline="30000" dirty="0" err="1">
                <a:solidFill>
                  <a:srgbClr val="FF0000"/>
                </a:solidFill>
              </a:rPr>
              <a:t>n</a:t>
            </a:r>
            <a:r>
              <a:rPr lang="en-US" altLang="zh-CN" sz="2400" b="1" baseline="30000" dirty="0">
                <a:solidFill>
                  <a:srgbClr val="FF0000"/>
                </a:solidFill>
              </a:rPr>
              <a:t>-1</a:t>
            </a:r>
            <a:r>
              <a:rPr lang="en-US" altLang="zh-CN" sz="2400" b="1" dirty="0">
                <a:solidFill>
                  <a:srgbClr val="FF0000"/>
                </a:solidFill>
              </a:rPr>
              <a:t>+…+</a:t>
            </a:r>
            <a:r>
              <a:rPr lang="en-US" altLang="zh-CN" sz="2400" b="1" dirty="0" err="1">
                <a:solidFill>
                  <a:srgbClr val="FF0000"/>
                </a:solidFill>
              </a:rPr>
              <a:t>a</a:t>
            </a:r>
            <a:r>
              <a:rPr lang="en-US" altLang="zh-CN" sz="2400" b="1" baseline="-25000" dirty="0" err="1">
                <a:solidFill>
                  <a:srgbClr val="FF0000"/>
                </a:solidFill>
              </a:rPr>
              <a:t>1</a:t>
            </a:r>
            <a:r>
              <a:rPr lang="en-US" altLang="zh-CN" sz="2400" b="1" dirty="0" err="1">
                <a:solidFill>
                  <a:srgbClr val="FF0000"/>
                </a:solidFill>
              </a:rPr>
              <a:t>×2</a:t>
            </a:r>
            <a:r>
              <a:rPr lang="en-US" altLang="zh-CN" sz="2400" b="1" baseline="30000" dirty="0" err="1">
                <a:solidFill>
                  <a:srgbClr val="FF0000"/>
                </a:solidFill>
              </a:rPr>
              <a:t>1</a:t>
            </a:r>
            <a:r>
              <a:rPr lang="en-US" altLang="zh-CN" sz="2400" b="1" dirty="0" err="1">
                <a:solidFill>
                  <a:srgbClr val="FF0000"/>
                </a:solidFill>
              </a:rPr>
              <a:t>+a</a:t>
            </a:r>
            <a:r>
              <a:rPr lang="en-US" altLang="zh-CN" sz="2400" b="1" baseline="-25000" dirty="0" err="1">
                <a:solidFill>
                  <a:srgbClr val="FF0000"/>
                </a:solidFill>
              </a:rPr>
              <a:t>0</a:t>
            </a:r>
            <a:r>
              <a:rPr lang="en-US" altLang="zh-CN" sz="2400" b="1" dirty="0" err="1">
                <a:solidFill>
                  <a:srgbClr val="FF0000"/>
                </a:solidFill>
              </a:rPr>
              <a:t>×2</a:t>
            </a:r>
            <a:r>
              <a:rPr lang="en-US" altLang="zh-CN" sz="2400" b="1" baseline="30000" dirty="0" err="1">
                <a:solidFill>
                  <a:srgbClr val="FF0000"/>
                </a:solidFill>
              </a:rPr>
              <a:t>0</a:t>
            </a:r>
            <a:r>
              <a:rPr lang="en-US" altLang="zh-CN" sz="2400" b="1" baseline="30000" dirty="0">
                <a:solidFill>
                  <a:srgbClr val="FF0000"/>
                </a:solidFill>
              </a:rPr>
              <a:t> </a:t>
            </a:r>
            <a:endParaRPr lang="zh-CN" altLang="zh-CN" sz="2400" b="1" dirty="0">
              <a:solidFill>
                <a:srgbClr val="FF0000"/>
              </a:solidFill>
            </a:endParaRPr>
          </a:p>
          <a:p>
            <a:endParaRPr lang="en-US" altLang="zh-CN" sz="2000" dirty="0"/>
          </a:p>
          <a:p>
            <a:endParaRPr lang="en-US" altLang="zh-CN" sz="2000" dirty="0"/>
          </a:p>
          <a:p>
            <a:endParaRPr lang="en-US" altLang="zh-CN" sz="2000" dirty="0"/>
          </a:p>
          <a:p>
            <a:pPr indent="0"/>
            <a:endParaRPr lang="en-US" altLang="zh-CN" sz="2000" b="1" dirty="0"/>
          </a:p>
          <a:p>
            <a:pPr indent="0"/>
            <a:endParaRPr lang="en-US" altLang="zh-CN" sz="2000" b="1" dirty="0"/>
          </a:p>
          <a:p>
            <a:pPr indent="0"/>
            <a:endParaRPr lang="en-US" altLang="zh-CN" sz="2000" b="1"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程序示例</a:t>
            </a:r>
            <a:r>
              <a:rPr lang="en-US" altLang="zh-CN" dirty="0"/>
              <a:t>-</a:t>
            </a:r>
            <a:r>
              <a:rPr lang="zh-CN" altLang="en-US" dirty="0"/>
              <a:t>二到十进制的转换</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a:t>
            </a:fld>
            <a:endParaRPr lang="zh-CN" altLang="en-US"/>
          </a:p>
        </p:txBody>
      </p:sp>
      <p:sp>
        <p:nvSpPr>
          <p:cNvPr id="6" name="内容占位符 5"/>
          <p:cNvSpPr>
            <a:spLocks noGrp="1"/>
          </p:cNvSpPr>
          <p:nvPr>
            <p:ph idx="1"/>
          </p:nvPr>
        </p:nvSpPr>
        <p:spPr>
          <a:xfrm>
            <a:off x="457200" y="1412776"/>
            <a:ext cx="4618856" cy="4896544"/>
          </a:xfrm>
        </p:spPr>
        <p:txBody>
          <a:bodyPr>
            <a:normAutofit fontScale="70000" lnSpcReduction="20000"/>
          </a:bodyPr>
          <a:lstStyle/>
          <a:p>
            <a:pPr marL="514350" indent="-514350">
              <a:buFont typeface="+mj-lt"/>
              <a:buAutoNum type="arabicPeriod"/>
            </a:pPr>
            <a:r>
              <a:rPr lang="zh-CN" altLang="zh-CN" sz="2900" dirty="0"/>
              <a:t>程序定义了一个变量</a:t>
            </a:r>
            <a:r>
              <a:rPr lang="en-US" altLang="zh-CN" sz="2900" dirty="0"/>
              <a:t>d</a:t>
            </a:r>
            <a:r>
              <a:rPr lang="zh-CN" altLang="zh-CN" sz="2900" dirty="0"/>
              <a:t>来存放转换后的十进制数值，并把</a:t>
            </a:r>
            <a:r>
              <a:rPr lang="en-US" altLang="zh-CN" sz="2900" dirty="0"/>
              <a:t>d</a:t>
            </a:r>
            <a:r>
              <a:rPr lang="zh-CN" altLang="zh-CN" sz="2900" dirty="0"/>
              <a:t>的初始化值设为</a:t>
            </a:r>
            <a:r>
              <a:rPr lang="en-US" altLang="zh-CN" sz="2900" dirty="0"/>
              <a:t>0</a:t>
            </a:r>
            <a:r>
              <a:rPr lang="zh-CN" altLang="zh-CN" sz="2900" dirty="0"/>
              <a:t>。</a:t>
            </a:r>
            <a:endParaRPr lang="en-US" altLang="zh-CN" sz="2900" dirty="0"/>
          </a:p>
          <a:p>
            <a:pPr marL="514350" indent="-514350">
              <a:buFont typeface="+mj-lt"/>
              <a:buAutoNum type="arabicPeriod"/>
            </a:pPr>
            <a:r>
              <a:rPr lang="zh-CN" altLang="zh-CN" sz="2900" dirty="0"/>
              <a:t>在“</a:t>
            </a:r>
            <a:r>
              <a:rPr lang="en-US" altLang="zh-CN" sz="2900" dirty="0"/>
              <a:t>for</a:t>
            </a:r>
            <a:r>
              <a:rPr lang="zh-CN" altLang="zh-CN" sz="2900" dirty="0"/>
              <a:t>”循环中实现对二进制数每一位数值和位权的乘积和累加。</a:t>
            </a:r>
            <a:endParaRPr lang="en-US" altLang="zh-CN" sz="2900" dirty="0"/>
          </a:p>
          <a:p>
            <a:pPr marL="514350" indent="-514350">
              <a:buFont typeface="+mj-lt"/>
              <a:buAutoNum type="arabicPeriod"/>
            </a:pPr>
            <a:endParaRPr lang="en-US" altLang="zh-CN" sz="2900" dirty="0"/>
          </a:p>
          <a:p>
            <a:pPr marL="514350" indent="-514350">
              <a:buFont typeface="+mj-lt"/>
              <a:buAutoNum type="arabicPeriod"/>
            </a:pPr>
            <a:r>
              <a:rPr lang="zh-CN" altLang="zh-CN" sz="2900" dirty="0"/>
              <a:t>函数</a:t>
            </a:r>
            <a:r>
              <a:rPr lang="en-US" altLang="zh-CN" sz="2900" dirty="0" err="1"/>
              <a:t>len</a:t>
            </a:r>
            <a:r>
              <a:rPr lang="en-US" altLang="zh-CN" sz="2900" dirty="0"/>
              <a:t>(b)</a:t>
            </a:r>
            <a:r>
              <a:rPr lang="zh-CN" altLang="zh-CN" sz="2900" dirty="0"/>
              <a:t>获得的是</a:t>
            </a:r>
            <a:r>
              <a:rPr lang="zh-CN" altLang="zh-CN" sz="2900" b="1" dirty="0"/>
              <a:t>字符串</a:t>
            </a:r>
            <a:r>
              <a:rPr lang="en-US" altLang="zh-CN" sz="2900" b="1" dirty="0"/>
              <a:t>b</a:t>
            </a:r>
            <a:r>
              <a:rPr lang="zh-CN" altLang="zh-CN" sz="2900" b="1" dirty="0"/>
              <a:t>的长度</a:t>
            </a:r>
            <a:r>
              <a:rPr lang="zh-CN" altLang="en-US" sz="2900" dirty="0"/>
              <a:t>，</a:t>
            </a:r>
            <a:r>
              <a:rPr lang="zh-CN" altLang="zh-CN" sz="2900" dirty="0"/>
              <a:t>例如</a:t>
            </a:r>
            <a:r>
              <a:rPr lang="en-US" altLang="zh-CN" sz="2900" dirty="0" err="1"/>
              <a:t>len</a:t>
            </a:r>
            <a:r>
              <a:rPr lang="en-US" altLang="zh-CN" sz="2900" dirty="0"/>
              <a:t>("1010")=4</a:t>
            </a:r>
            <a:r>
              <a:rPr lang="zh-CN" altLang="zh-CN" sz="2900" dirty="0"/>
              <a:t>。</a:t>
            </a:r>
            <a:endParaRPr lang="en-US" altLang="zh-CN" sz="2900" dirty="0"/>
          </a:p>
          <a:p>
            <a:pPr marL="514350" indent="-514350">
              <a:buFont typeface="+mj-lt"/>
              <a:buAutoNum type="arabicPeriod"/>
            </a:pPr>
            <a:r>
              <a:rPr lang="zh-CN" altLang="zh-CN" sz="2900" dirty="0"/>
              <a:t>字符串</a:t>
            </a:r>
            <a:r>
              <a:rPr lang="en-US" altLang="zh-CN" sz="2900" dirty="0"/>
              <a:t>b</a:t>
            </a:r>
            <a:r>
              <a:rPr lang="zh-CN" altLang="en-US" sz="2900" dirty="0"/>
              <a:t>其实</a:t>
            </a:r>
            <a:r>
              <a:rPr lang="zh-CN" altLang="zh-CN" sz="2900" dirty="0"/>
              <a:t>是一个</a:t>
            </a:r>
            <a:r>
              <a:rPr lang="zh-CN" altLang="zh-CN" sz="2900" b="1" dirty="0"/>
              <a:t>数组</a:t>
            </a:r>
            <a:r>
              <a:rPr lang="zh-CN" altLang="en-US" sz="2900" dirty="0"/>
              <a:t>，</a:t>
            </a:r>
            <a:r>
              <a:rPr lang="en-US" altLang="zh-CN" sz="2900" b="1" dirty="0"/>
              <a:t>b[0]</a:t>
            </a:r>
            <a:r>
              <a:rPr lang="zh-CN" altLang="zh-CN" sz="2900" b="1" dirty="0"/>
              <a:t>表示数组的第一个单元，存放的是二进制数的最高位</a:t>
            </a:r>
            <a:r>
              <a:rPr lang="zh-CN" altLang="en-US" sz="2900" dirty="0"/>
              <a:t>，</a:t>
            </a:r>
            <a:r>
              <a:rPr lang="zh-CN" altLang="zh-CN" sz="2900" dirty="0"/>
              <a:t>位权为</a:t>
            </a:r>
            <a:r>
              <a:rPr lang="en-US" altLang="zh-CN" sz="2900" dirty="0" err="1"/>
              <a:t>2</a:t>
            </a:r>
            <a:r>
              <a:rPr lang="en-US" altLang="zh-CN" sz="2900" baseline="30000" dirty="0" err="1"/>
              <a:t>len</a:t>
            </a:r>
            <a:r>
              <a:rPr lang="en-US" altLang="zh-CN" sz="2900" baseline="30000" dirty="0"/>
              <a:t>(b)-</a:t>
            </a:r>
            <a:r>
              <a:rPr lang="en-US" altLang="zh-CN" sz="2900" baseline="30000" dirty="0" err="1"/>
              <a:t>i</a:t>
            </a:r>
            <a:r>
              <a:rPr lang="en-US" altLang="zh-CN" sz="2900" baseline="30000" dirty="0"/>
              <a:t>-1</a:t>
            </a:r>
            <a:r>
              <a:rPr lang="zh-CN" altLang="zh-CN" sz="2900" dirty="0"/>
              <a:t>。</a:t>
            </a:r>
            <a:r>
              <a:rPr lang="zh-CN" altLang="en-US" sz="2900" dirty="0"/>
              <a:t> </a:t>
            </a:r>
            <a:r>
              <a:rPr lang="en-US" altLang="zh-CN" sz="2900" dirty="0"/>
              <a:t>b[</a:t>
            </a:r>
            <a:r>
              <a:rPr lang="en-US" altLang="zh-CN" sz="2900" dirty="0" err="1"/>
              <a:t>len</a:t>
            </a:r>
            <a:r>
              <a:rPr lang="en-US" altLang="zh-CN" sz="2900" dirty="0"/>
              <a:t>(b)-1]</a:t>
            </a:r>
            <a:r>
              <a:rPr lang="zh-CN" altLang="zh-CN" sz="2900" dirty="0"/>
              <a:t>表示数组的最后一个单元。</a:t>
            </a:r>
            <a:endParaRPr lang="en-US" altLang="zh-CN" sz="2900" dirty="0"/>
          </a:p>
          <a:p>
            <a:pPr marL="514350" indent="-514350">
              <a:buFont typeface="+mj-lt"/>
              <a:buAutoNum type="arabicPeriod"/>
            </a:pPr>
            <a:r>
              <a:rPr lang="zh-CN" altLang="en-US" sz="2900" dirty="0"/>
              <a:t>第</a:t>
            </a:r>
            <a:r>
              <a:rPr lang="en-US" altLang="zh-CN" sz="2900" dirty="0"/>
              <a:t>6</a:t>
            </a:r>
            <a:r>
              <a:rPr lang="zh-CN" altLang="en-US" sz="2900" dirty="0"/>
              <a:t>行语句</a:t>
            </a:r>
            <a:r>
              <a:rPr lang="zh-CN" altLang="zh-CN" sz="2900" dirty="0"/>
              <a:t>计算位权</a:t>
            </a:r>
            <a:endParaRPr lang="en-US" altLang="zh-CN" sz="2900" dirty="0"/>
          </a:p>
          <a:p>
            <a:endParaRPr lang="en-US" altLang="zh-CN" sz="2000" b="1" dirty="0"/>
          </a:p>
          <a:p>
            <a:endParaRPr lang="en-US" altLang="zh-CN" sz="2400" dirty="0"/>
          </a:p>
          <a:p>
            <a:endParaRPr lang="en-US" altLang="zh-CN" sz="2400" dirty="0"/>
          </a:p>
          <a:p>
            <a:endParaRPr lang="en-US" altLang="zh-CN" sz="2400" dirty="0"/>
          </a:p>
          <a:p>
            <a:pPr indent="0"/>
            <a:endParaRPr lang="en-US" altLang="zh-CN" sz="2400" b="1" dirty="0"/>
          </a:p>
          <a:p>
            <a:pPr indent="0"/>
            <a:endParaRPr lang="en-US" altLang="zh-CN" sz="2400" b="1" dirty="0"/>
          </a:p>
          <a:p>
            <a:pPr indent="0"/>
            <a:endParaRPr lang="en-US" altLang="zh-CN" sz="2400" b="1" dirty="0"/>
          </a:p>
          <a:p>
            <a:endParaRPr lang="zh-CN" altLang="en-US" sz="2000" dirty="0"/>
          </a:p>
        </p:txBody>
      </p:sp>
      <p:sp>
        <p:nvSpPr>
          <p:cNvPr id="7" name="内容占位符 5"/>
          <p:cNvSpPr txBox="1">
            <a:spLocks/>
          </p:cNvSpPr>
          <p:nvPr/>
        </p:nvSpPr>
        <p:spPr>
          <a:xfrm>
            <a:off x="5076056" y="1340768"/>
            <a:ext cx="3744416" cy="4785395"/>
          </a:xfrm>
          <a:prstGeom prst="rect">
            <a:avLst/>
          </a:prstGeom>
        </p:spPr>
        <p:txBody>
          <a:bodyPr>
            <a:normAutofit/>
          </a:bodyPr>
          <a:lstStyle/>
          <a:p>
            <a:pPr marL="514350" indent="-514350">
              <a:spcBef>
                <a:spcPct val="20000"/>
              </a:spcBef>
              <a:buFont typeface="+mj-lt"/>
              <a:buAutoNum type="arabicPeriod"/>
            </a:pPr>
            <a:r>
              <a:rPr kumimoji="0" lang="en-US" altLang="zh-CN"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a:t>
            </a:r>
            <a:r>
              <a:rPr lang="zh-CN" altLang="zh-CN" sz="2000" b="1" dirty="0">
                <a:latin typeface="Times New Roman" pitchFamily="18" charset="0"/>
                <a:cs typeface="Times New Roman" pitchFamily="18" charset="0"/>
              </a:rPr>
              <a:t>程序</a:t>
            </a:r>
            <a:r>
              <a:rPr lang="en-US" altLang="zh-CN" sz="2000" b="1" dirty="0">
                <a:latin typeface="Times New Roman" pitchFamily="18" charset="0"/>
                <a:cs typeface="Times New Roman" pitchFamily="18" charset="0"/>
              </a:rPr>
              <a:t>2.1</a:t>
            </a:r>
            <a:r>
              <a:rPr lang="zh-CN" altLang="zh-CN"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2-to-10</a:t>
            </a:r>
            <a:r>
              <a:rPr lang="zh-CN" altLang="zh-CN" sz="2000" b="1" dirty="0">
                <a:latin typeface="Times New Roman" pitchFamily="18" charset="0"/>
                <a:cs typeface="Times New Roman" pitchFamily="18" charset="0"/>
              </a:rPr>
              <a:t>进制转换</a:t>
            </a:r>
            <a:r>
              <a:rPr lang="en-US" altLang="zh-CN" sz="2000" b="1" dirty="0">
                <a:latin typeface="Times New Roman" pitchFamily="18" charset="0"/>
                <a:cs typeface="Times New Roman" pitchFamily="18" charset="0"/>
              </a:rPr>
              <a:t>&gt;</a:t>
            </a:r>
            <a:endParaRPr kumimoji="0" lang="zh-CN" altLang="zh-CN"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514350" indent="-514350">
              <a:spcBef>
                <a:spcPct val="20000"/>
              </a:spcBef>
              <a:buFont typeface="+mj-lt"/>
              <a:buAutoNum type="arabicPeriod"/>
            </a:pPr>
            <a:r>
              <a:rPr lang="en-US" altLang="zh-CN" sz="2000" dirty="0">
                <a:latin typeface="Times New Roman" pitchFamily="18" charset="0"/>
                <a:cs typeface="Times New Roman" pitchFamily="18" charset="0"/>
              </a:rPr>
              <a:t>b=input(“Please enter a binary number:”)</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d=0; </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for </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 in range(</a:t>
            </a:r>
            <a:r>
              <a:rPr lang="en-US" altLang="zh-CN" sz="2000" dirty="0" err="1">
                <a:latin typeface="Times New Roman" pitchFamily="18" charset="0"/>
                <a:cs typeface="Times New Roman" pitchFamily="18" charset="0"/>
              </a:rPr>
              <a:t>0,len</a:t>
            </a:r>
            <a:r>
              <a:rPr lang="en-US" altLang="zh-CN" sz="2000" dirty="0">
                <a:latin typeface="Times New Roman" pitchFamily="18" charset="0"/>
                <a:cs typeface="Times New Roman" pitchFamily="18" charset="0"/>
              </a:rPr>
              <a:t>(b)):</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if b[</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 == '1':</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weight = 2**(</a:t>
            </a:r>
            <a:r>
              <a:rPr lang="en-US" altLang="zh-CN" sz="2000" dirty="0" err="1">
                <a:latin typeface="Times New Roman" pitchFamily="18" charset="0"/>
                <a:cs typeface="Times New Roman" pitchFamily="18" charset="0"/>
              </a:rPr>
              <a:t>len</a:t>
            </a:r>
            <a:r>
              <a:rPr lang="en-US" altLang="zh-CN" sz="2000" dirty="0">
                <a:latin typeface="Times New Roman" pitchFamily="18" charset="0"/>
                <a:cs typeface="Times New Roman" pitchFamily="18" charset="0"/>
              </a:rPr>
              <a:t>(b)-</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-1)</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d = </a:t>
            </a:r>
            <a:r>
              <a:rPr lang="en-US" altLang="zh-CN" sz="2000" dirty="0" err="1">
                <a:latin typeface="Times New Roman" pitchFamily="18" charset="0"/>
                <a:cs typeface="Times New Roman" pitchFamily="18" charset="0"/>
              </a:rPr>
              <a:t>d+weight</a:t>
            </a:r>
            <a:r>
              <a:rPr lang="en-US" altLang="zh-CN" sz="2000" dirty="0">
                <a:latin typeface="Times New Roman" pitchFamily="18" charset="0"/>
                <a:cs typeface="Times New Roman" pitchFamily="18" charset="0"/>
              </a:rPr>
              <a:t>;</a:t>
            </a:r>
            <a:endParaRPr lang="zh-CN" altLang="zh-CN" sz="2000" dirty="0">
              <a:latin typeface="Times New Roman" pitchFamily="18" charset="0"/>
              <a:cs typeface="Times New Roman" pitchFamily="18" charset="0"/>
            </a:endParaRPr>
          </a:p>
          <a:p>
            <a:pPr marL="514350" indent="-514350">
              <a:spcBef>
                <a:spcPct val="20000"/>
              </a:spcBef>
              <a:buFont typeface="+mj-lt"/>
              <a:buAutoNum type="arabicPeriod"/>
            </a:pPr>
            <a:r>
              <a:rPr lang="en-US" altLang="zh-CN" sz="2000" dirty="0">
                <a:latin typeface="Times New Roman" pitchFamily="18" charset="0"/>
                <a:cs typeface="Times New Roman" pitchFamily="18" charset="0"/>
              </a:rPr>
              <a:t>print(d)</a:t>
            </a:r>
            <a:endParaRPr kumimoji="0"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514350" marR="0" lvl="0" indent="-514350" algn="l" defTabSz="914400" rtl="0" eaLnBrk="1" fontAlgn="auto" latinLnBrk="0" hangingPunct="1">
              <a:lnSpc>
                <a:spcPct val="200000"/>
              </a:lnSpc>
              <a:spcBef>
                <a:spcPct val="20000"/>
              </a:spcBef>
              <a:spcAft>
                <a:spcPts val="0"/>
              </a:spcAft>
              <a:buClrTx/>
              <a:buSzTx/>
              <a:buFont typeface="+mj-lt"/>
              <a:buAutoNum type="arabicPeriod"/>
              <a:tabLst/>
              <a:defRPr/>
            </a:pPr>
            <a:endPar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程序示例</a:t>
            </a:r>
            <a:r>
              <a:rPr lang="en-US" altLang="zh-CN" dirty="0"/>
              <a:t>-</a:t>
            </a:r>
            <a:r>
              <a:rPr lang="zh-CN" altLang="en-US" dirty="0"/>
              <a:t>改进后二到十进制的转换</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12</a:t>
            </a:fld>
            <a:endParaRPr lang="zh-CN" altLang="en-US"/>
          </a:p>
        </p:txBody>
      </p:sp>
      <p:sp>
        <p:nvSpPr>
          <p:cNvPr id="6" name="内容占位符 5"/>
          <p:cNvSpPr>
            <a:spLocks noGrp="1"/>
          </p:cNvSpPr>
          <p:nvPr>
            <p:ph idx="1"/>
          </p:nvPr>
        </p:nvSpPr>
        <p:spPr>
          <a:xfrm>
            <a:off x="457200" y="1412776"/>
            <a:ext cx="4618856" cy="4896544"/>
          </a:xfrm>
        </p:spPr>
        <p:txBody>
          <a:bodyPr>
            <a:normAutofit fontScale="92500"/>
          </a:bodyPr>
          <a:lstStyle/>
          <a:p>
            <a:pPr marL="180000" indent="-180000"/>
            <a:r>
              <a:rPr lang="zh-CN" altLang="zh-CN" sz="2200" b="1" dirty="0"/>
              <a:t>计算机中执行指数运算往往比单纯的加减乘除运算要复杂得多，因此也比较</a:t>
            </a:r>
            <a:r>
              <a:rPr lang="zh-CN" altLang="zh-CN" sz="2200" b="1" dirty="0">
                <a:solidFill>
                  <a:srgbClr val="FF0000"/>
                </a:solidFill>
              </a:rPr>
              <a:t>费时</a:t>
            </a:r>
            <a:r>
              <a:rPr lang="zh-CN" altLang="zh-CN" sz="2200" b="1" dirty="0"/>
              <a:t>。</a:t>
            </a:r>
            <a:r>
              <a:rPr lang="zh-CN" altLang="zh-CN" sz="2200" dirty="0"/>
              <a:t>为了更快地完成进制转换，对前面的</a:t>
            </a:r>
            <a:r>
              <a:rPr lang="en-US" altLang="zh-CN" sz="2200" dirty="0"/>
              <a:t>python</a:t>
            </a:r>
            <a:r>
              <a:rPr lang="zh-CN" altLang="zh-CN" sz="2200" dirty="0"/>
              <a:t>程序进行了改进。</a:t>
            </a:r>
            <a:endParaRPr lang="en-US" altLang="zh-CN" sz="2200" dirty="0"/>
          </a:p>
          <a:p>
            <a:pPr marL="180000" indent="-180000">
              <a:buFont typeface="Arial" pitchFamily="34" charset="0"/>
              <a:buChar char="•"/>
            </a:pPr>
            <a:endParaRPr lang="en-US" altLang="zh-CN" sz="2200" dirty="0"/>
          </a:p>
          <a:p>
            <a:pPr marL="457200" indent="-457200">
              <a:buFont typeface="+mj-lt"/>
              <a:buAutoNum type="arabicPeriod"/>
            </a:pPr>
            <a:r>
              <a:rPr lang="zh-CN" altLang="zh-CN" sz="2200" b="1" dirty="0"/>
              <a:t>首先算出二进制数最高位的位权</a:t>
            </a:r>
            <a:r>
              <a:rPr lang="zh-CN" altLang="zh-CN" sz="2200" dirty="0"/>
              <a:t>，即</a:t>
            </a:r>
            <a:r>
              <a:rPr lang="en-US" altLang="zh-CN" sz="2200" dirty="0"/>
              <a:t>weight=2**(</a:t>
            </a:r>
            <a:r>
              <a:rPr lang="en-US" altLang="zh-CN" sz="2200" dirty="0" err="1"/>
              <a:t>len</a:t>
            </a:r>
            <a:r>
              <a:rPr lang="en-US" altLang="zh-CN" sz="2200" dirty="0"/>
              <a:t>(b)-1)</a:t>
            </a:r>
            <a:r>
              <a:rPr lang="zh-CN" altLang="en-US" sz="2200" dirty="0"/>
              <a:t>。</a:t>
            </a:r>
            <a:endParaRPr lang="en-US" altLang="zh-CN" sz="2200" dirty="0"/>
          </a:p>
          <a:p>
            <a:pPr marL="457200" indent="-457200">
              <a:buFont typeface="+mj-lt"/>
              <a:buAutoNum type="arabicPeriod"/>
            </a:pPr>
            <a:r>
              <a:rPr lang="zh-CN" altLang="zh-CN" sz="2200" dirty="0"/>
              <a:t>在随后的</a:t>
            </a:r>
            <a:r>
              <a:rPr lang="en-US" altLang="zh-CN" sz="2200" dirty="0"/>
              <a:t>for</a:t>
            </a:r>
            <a:r>
              <a:rPr lang="zh-CN" altLang="zh-CN" sz="2200" dirty="0"/>
              <a:t>循环中，不需要重复计算</a:t>
            </a:r>
            <a:r>
              <a:rPr lang="en-US" altLang="zh-CN" sz="2200" dirty="0"/>
              <a:t>2</a:t>
            </a:r>
            <a:r>
              <a:rPr lang="zh-CN" altLang="zh-CN" sz="2200" dirty="0"/>
              <a:t>的</a:t>
            </a:r>
            <a:r>
              <a:rPr lang="en-US" altLang="zh-CN" sz="2200" dirty="0" err="1"/>
              <a:t>i</a:t>
            </a:r>
            <a:r>
              <a:rPr lang="zh-CN" altLang="zh-CN" sz="2200" dirty="0"/>
              <a:t>次方幂了，而是用</a:t>
            </a:r>
            <a:r>
              <a:rPr lang="zh-CN" altLang="zh-CN" sz="2200" b="1" dirty="0"/>
              <a:t>整数除法</a:t>
            </a:r>
            <a:r>
              <a:rPr lang="zh-CN" altLang="zh-CN" sz="2200" dirty="0"/>
              <a:t>，即</a:t>
            </a:r>
            <a:r>
              <a:rPr lang="en-US" altLang="zh-CN" sz="2200" dirty="0"/>
              <a:t>weight=weight//2</a:t>
            </a:r>
            <a:r>
              <a:rPr lang="zh-CN" altLang="zh-CN" sz="2200" dirty="0"/>
              <a:t>，得到每一位的位权</a:t>
            </a:r>
            <a:r>
              <a:rPr lang="zh-CN" altLang="en-US" sz="2200" dirty="0"/>
              <a:t>。</a:t>
            </a:r>
            <a:endParaRPr lang="en-US" altLang="zh-CN" sz="2200" dirty="0"/>
          </a:p>
          <a:p>
            <a:pPr marL="457200" indent="-457200">
              <a:buFont typeface="+mj-lt"/>
              <a:buAutoNum type="arabicPeriod"/>
            </a:pPr>
            <a:r>
              <a:rPr lang="zh-CN" altLang="en-US" sz="2200" dirty="0"/>
              <a:t>第</a:t>
            </a:r>
            <a:r>
              <a:rPr lang="en-US" altLang="zh-CN" sz="2200" dirty="0"/>
              <a:t>8</a:t>
            </a:r>
            <a:r>
              <a:rPr lang="zh-CN" altLang="en-US" sz="2200" dirty="0"/>
              <a:t>行中的“</a:t>
            </a:r>
            <a:r>
              <a:rPr lang="en-US" altLang="zh-CN" sz="2200" dirty="0"/>
              <a:t>//</a:t>
            </a:r>
            <a:r>
              <a:rPr lang="zh-CN" altLang="en-US" sz="2200" dirty="0"/>
              <a:t>”</a:t>
            </a:r>
            <a:r>
              <a:rPr lang="zh-CN" altLang="zh-CN" sz="2200" dirty="0"/>
              <a:t>是整数除法</a:t>
            </a:r>
            <a:endParaRPr lang="en-US" altLang="zh-CN" sz="2200" dirty="0"/>
          </a:p>
          <a:p>
            <a:endParaRPr lang="en-US" altLang="zh-CN" sz="2400" dirty="0"/>
          </a:p>
          <a:p>
            <a:pPr indent="0"/>
            <a:endParaRPr lang="en-US" altLang="zh-CN" sz="2400" b="1" dirty="0"/>
          </a:p>
          <a:p>
            <a:pPr indent="0"/>
            <a:endParaRPr lang="en-US" altLang="zh-CN" sz="2400" b="1" dirty="0"/>
          </a:p>
          <a:p>
            <a:pPr indent="0"/>
            <a:endParaRPr lang="en-US" altLang="zh-CN" sz="2400" b="1" dirty="0"/>
          </a:p>
          <a:p>
            <a:endParaRPr lang="zh-CN" altLang="en-US" sz="2000" dirty="0"/>
          </a:p>
        </p:txBody>
      </p:sp>
      <p:sp>
        <p:nvSpPr>
          <p:cNvPr id="7" name="内容占位符 5"/>
          <p:cNvSpPr txBox="1">
            <a:spLocks/>
          </p:cNvSpPr>
          <p:nvPr/>
        </p:nvSpPr>
        <p:spPr>
          <a:xfrm>
            <a:off x="5076056" y="1340768"/>
            <a:ext cx="3744416" cy="4785395"/>
          </a:xfrm>
          <a:prstGeom prst="rect">
            <a:avLst/>
          </a:prstGeom>
        </p:spPr>
        <p:txBody>
          <a:bodyPr>
            <a:normAutofit/>
          </a:bodyPr>
          <a:lstStyle/>
          <a:p>
            <a:pPr marL="514350" indent="-514350">
              <a:spcBef>
                <a:spcPct val="20000"/>
              </a:spcBef>
              <a:buFont typeface="+mj-lt"/>
              <a:buAutoNum type="arabicPeriod"/>
            </a:pPr>
            <a:r>
              <a:rPr kumimoji="0" lang="en-US" altLang="zh-CN"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a:t>
            </a:r>
            <a:r>
              <a:rPr lang="zh-CN" altLang="zh-CN" sz="2000" b="1" dirty="0">
                <a:latin typeface="Times New Roman" pitchFamily="18" charset="0"/>
                <a:cs typeface="Times New Roman" pitchFamily="18" charset="0"/>
              </a:rPr>
              <a:t>程序</a:t>
            </a:r>
            <a:r>
              <a:rPr lang="en-US" altLang="zh-CN" sz="2000" b="1" dirty="0">
                <a:latin typeface="Times New Roman" pitchFamily="18" charset="0"/>
                <a:cs typeface="Times New Roman" pitchFamily="18" charset="0"/>
              </a:rPr>
              <a:t>2.2</a:t>
            </a:r>
            <a:r>
              <a:rPr lang="zh-CN" altLang="zh-CN" sz="2000" b="1" dirty="0">
                <a:latin typeface="Times New Roman" pitchFamily="18" charset="0"/>
                <a:cs typeface="Times New Roman" pitchFamily="18" charset="0"/>
              </a:rPr>
              <a:t>：改进后的</a:t>
            </a:r>
            <a:r>
              <a:rPr lang="en-US" altLang="zh-CN" sz="2000" b="1" dirty="0">
                <a:latin typeface="Times New Roman" pitchFamily="18" charset="0"/>
                <a:cs typeface="Times New Roman" pitchFamily="18" charset="0"/>
              </a:rPr>
              <a:t>2-to-10</a:t>
            </a:r>
            <a:r>
              <a:rPr lang="zh-CN" altLang="zh-CN" sz="2000" b="1" dirty="0">
                <a:latin typeface="Times New Roman" pitchFamily="18" charset="0"/>
                <a:cs typeface="Times New Roman" pitchFamily="18" charset="0"/>
              </a:rPr>
              <a:t>进制转换</a:t>
            </a:r>
            <a:r>
              <a:rPr lang="en-US" altLang="zh-CN" sz="2000" b="1" dirty="0">
                <a:latin typeface="Times New Roman" pitchFamily="18" charset="0"/>
                <a:cs typeface="Times New Roman" pitchFamily="18" charset="0"/>
              </a:rPr>
              <a:t>&gt;</a:t>
            </a:r>
            <a:endParaRPr kumimoji="0" lang="zh-CN" altLang="zh-CN"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514350" indent="-514350">
              <a:spcBef>
                <a:spcPct val="20000"/>
              </a:spcBef>
              <a:buFont typeface="+mj-lt"/>
              <a:buAutoNum type="arabicPeriod"/>
            </a:pPr>
            <a:r>
              <a:rPr lang="en-US" altLang="zh-CN" sz="2000" dirty="0">
                <a:latin typeface="Times New Roman" pitchFamily="18" charset="0"/>
                <a:cs typeface="Times New Roman" pitchFamily="18" charset="0"/>
              </a:rPr>
              <a:t>b=input(“Please enter a binary number:”)</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d=0; </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weight=2**(</a:t>
            </a:r>
            <a:r>
              <a:rPr lang="en-US" altLang="zh-CN" sz="2000" dirty="0" err="1">
                <a:latin typeface="Times New Roman" pitchFamily="18" charset="0"/>
                <a:cs typeface="Times New Roman" pitchFamily="18" charset="0"/>
              </a:rPr>
              <a:t>len</a:t>
            </a:r>
            <a:r>
              <a:rPr lang="en-US" altLang="zh-CN" sz="2000" dirty="0">
                <a:latin typeface="Times New Roman" pitchFamily="18" charset="0"/>
                <a:cs typeface="Times New Roman" pitchFamily="18" charset="0"/>
              </a:rPr>
              <a:t>(b)-1);</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for </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 in range(</a:t>
            </a:r>
            <a:r>
              <a:rPr lang="en-US" altLang="zh-CN" sz="2000" dirty="0" err="1">
                <a:latin typeface="Times New Roman" pitchFamily="18" charset="0"/>
                <a:cs typeface="Times New Roman" pitchFamily="18" charset="0"/>
              </a:rPr>
              <a:t>0,len</a:t>
            </a:r>
            <a:r>
              <a:rPr lang="en-US" altLang="zh-CN" sz="2000" dirty="0">
                <a:latin typeface="Times New Roman" pitchFamily="18" charset="0"/>
                <a:cs typeface="Times New Roman" pitchFamily="18" charset="0"/>
              </a:rPr>
              <a:t>(b)):</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if b[</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 == '1':</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d = </a:t>
            </a:r>
            <a:r>
              <a:rPr lang="en-US" altLang="zh-CN" sz="2000" dirty="0" err="1">
                <a:latin typeface="Times New Roman" pitchFamily="18" charset="0"/>
                <a:cs typeface="Times New Roman" pitchFamily="18" charset="0"/>
              </a:rPr>
              <a:t>d+weight</a:t>
            </a:r>
            <a:r>
              <a:rPr lang="en-US" altLang="zh-CN" sz="2000" dirty="0">
                <a:latin typeface="Times New Roman" pitchFamily="18" charset="0"/>
                <a:cs typeface="Times New Roman" pitchFamily="18" charset="0"/>
              </a:rPr>
              <a:t>;</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weight=weight//2;       </a:t>
            </a:r>
            <a:endParaRPr lang="zh-CN" altLang="zh-CN" sz="2000" dirty="0">
              <a:latin typeface="Times New Roman" pitchFamily="18" charset="0"/>
              <a:cs typeface="Times New Roman" pitchFamily="18" charset="0"/>
            </a:endParaRPr>
          </a:p>
          <a:p>
            <a:pPr marL="514350" indent="-514350">
              <a:spcBef>
                <a:spcPct val="20000"/>
              </a:spcBef>
              <a:buFont typeface="+mj-lt"/>
              <a:buAutoNum type="arabicPeriod"/>
            </a:pPr>
            <a:r>
              <a:rPr lang="en-US" altLang="zh-CN" sz="2000" dirty="0">
                <a:latin typeface="Times New Roman" pitchFamily="18" charset="0"/>
                <a:cs typeface="Times New Roman" pitchFamily="18" charset="0"/>
              </a:rPr>
              <a:t>print(d)</a:t>
            </a:r>
            <a:endParaRPr kumimoji="0" lang="zh-CN"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zh-CN" altLang="en-US" dirty="0"/>
              <a:t>进制数转换为十进制数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13</a:t>
            </a:fld>
            <a:endParaRPr lang="zh-CN" altLang="en-US"/>
          </a:p>
        </p:txBody>
      </p:sp>
      <p:sp>
        <p:nvSpPr>
          <p:cNvPr id="6" name="内容占位符 5"/>
          <p:cNvSpPr>
            <a:spLocks noGrp="1"/>
          </p:cNvSpPr>
          <p:nvPr>
            <p:ph idx="1"/>
          </p:nvPr>
        </p:nvSpPr>
        <p:spPr>
          <a:xfrm>
            <a:off x="457200" y="1412776"/>
            <a:ext cx="8229600" cy="4896544"/>
          </a:xfrm>
        </p:spPr>
        <p:txBody>
          <a:bodyPr>
            <a:normAutofit lnSpcReduction="10000"/>
          </a:bodyPr>
          <a:lstStyle/>
          <a:p>
            <a:r>
              <a:rPr lang="zh-CN" altLang="zh-CN" sz="2000" dirty="0"/>
              <a:t>把</a:t>
            </a:r>
            <a:r>
              <a:rPr lang="zh-CN" altLang="en-US" sz="2000" dirty="0"/>
              <a:t>前页的</a:t>
            </a:r>
            <a:r>
              <a:rPr lang="zh-CN" altLang="zh-CN" sz="2000" dirty="0"/>
              <a:t>进制转换算法推广到把</a:t>
            </a:r>
            <a:r>
              <a:rPr lang="en-US" altLang="zh-CN" sz="2000" dirty="0"/>
              <a:t>R</a:t>
            </a:r>
            <a:r>
              <a:rPr lang="zh-CN" altLang="zh-CN" sz="2000" dirty="0"/>
              <a:t>进制数转换为十进制数的算法。</a:t>
            </a:r>
            <a:endParaRPr lang="en-US" altLang="zh-CN" sz="2000" b="1" dirty="0"/>
          </a:p>
          <a:p>
            <a:r>
              <a:rPr lang="en-US" altLang="zh-CN" sz="2000" b="1" dirty="0"/>
              <a:t>R</a:t>
            </a:r>
            <a:r>
              <a:rPr lang="zh-CN" altLang="zh-CN" sz="2000" b="1" dirty="0"/>
              <a:t>进制中各位的位权是以</a:t>
            </a:r>
            <a:r>
              <a:rPr lang="en-US" altLang="zh-CN" sz="2000" b="1" dirty="0"/>
              <a:t>R</a:t>
            </a:r>
            <a:r>
              <a:rPr lang="zh-CN" altLang="zh-CN" sz="2000" b="1" dirty="0"/>
              <a:t>为底的幂。</a:t>
            </a:r>
            <a:endParaRPr lang="en-US" altLang="zh-CN" sz="2000" b="1" dirty="0"/>
          </a:p>
          <a:p>
            <a:r>
              <a:rPr lang="zh-CN" altLang="zh-CN" sz="2000" dirty="0"/>
              <a:t>对于一个</a:t>
            </a:r>
            <a:r>
              <a:rPr lang="en-US" altLang="zh-CN" sz="2000" dirty="0"/>
              <a:t>R</a:t>
            </a:r>
            <a:r>
              <a:rPr lang="zh-CN" altLang="zh-CN" sz="2000" dirty="0"/>
              <a:t>进制数</a:t>
            </a:r>
            <a:r>
              <a:rPr lang="en-US" altLang="zh-CN" sz="2000" dirty="0"/>
              <a:t>A=</a:t>
            </a:r>
            <a:r>
              <a:rPr lang="en-US" altLang="zh-CN" sz="2000" dirty="0" err="1"/>
              <a:t>a</a:t>
            </a:r>
            <a:r>
              <a:rPr lang="en-US" altLang="zh-CN" sz="2000" baseline="-25000" dirty="0" err="1"/>
              <a:t>n</a:t>
            </a:r>
            <a:r>
              <a:rPr lang="en-US" altLang="zh-CN" sz="2000" dirty="0" err="1"/>
              <a:t>a</a:t>
            </a:r>
            <a:r>
              <a:rPr lang="en-US" altLang="zh-CN" sz="2000" baseline="-25000" dirty="0" err="1"/>
              <a:t>n</a:t>
            </a:r>
            <a:r>
              <a:rPr lang="en-US" altLang="zh-CN" sz="2000" baseline="-25000" dirty="0"/>
              <a:t>-1</a:t>
            </a:r>
            <a:r>
              <a:rPr lang="en-US" altLang="zh-CN" sz="2000" dirty="0"/>
              <a:t>…</a:t>
            </a:r>
            <a:r>
              <a:rPr lang="en-US" altLang="zh-CN" sz="2000" dirty="0" err="1"/>
              <a:t>a</a:t>
            </a:r>
            <a:r>
              <a:rPr lang="en-US" altLang="zh-CN" sz="2000" baseline="-25000" dirty="0" err="1"/>
              <a:t>i</a:t>
            </a:r>
            <a:r>
              <a:rPr lang="en-US" altLang="zh-CN" sz="2000" dirty="0"/>
              <a:t>…</a:t>
            </a:r>
            <a:r>
              <a:rPr lang="en-US" altLang="zh-CN" sz="2000" dirty="0" err="1"/>
              <a:t>a</a:t>
            </a:r>
            <a:r>
              <a:rPr lang="en-US" altLang="zh-CN" sz="2000" baseline="-25000" dirty="0" err="1"/>
              <a:t>1</a:t>
            </a:r>
            <a:r>
              <a:rPr lang="en-US" altLang="zh-CN" sz="2000" dirty="0" err="1"/>
              <a:t>a</a:t>
            </a:r>
            <a:r>
              <a:rPr lang="en-US" altLang="zh-CN" sz="2000" baseline="-25000" dirty="0" err="1"/>
              <a:t>0</a:t>
            </a:r>
            <a:r>
              <a:rPr lang="zh-CN" altLang="zh-CN" sz="2000" dirty="0"/>
              <a:t>而言，它的一个数位</a:t>
            </a:r>
            <a:r>
              <a:rPr lang="en-US" altLang="zh-CN" sz="2000" dirty="0" err="1"/>
              <a:t>a</a:t>
            </a:r>
            <a:r>
              <a:rPr lang="en-US" altLang="zh-CN" sz="2000" baseline="-25000" dirty="0" err="1"/>
              <a:t>i</a:t>
            </a:r>
            <a:r>
              <a:rPr lang="zh-CN" altLang="zh-CN" sz="2000" dirty="0"/>
              <a:t>乘以该位的位权就得到该位的值，把每一位的值加起来就得到</a:t>
            </a:r>
            <a:r>
              <a:rPr lang="en-US" altLang="zh-CN" sz="2000" dirty="0"/>
              <a:t>R</a:t>
            </a:r>
            <a:r>
              <a:rPr lang="zh-CN" altLang="zh-CN" sz="2000" dirty="0"/>
              <a:t>进制数</a:t>
            </a:r>
            <a:r>
              <a:rPr lang="en-US" altLang="zh-CN" sz="2000" dirty="0"/>
              <a:t>A</a:t>
            </a:r>
            <a:r>
              <a:rPr lang="zh-CN" altLang="zh-CN" sz="2000" dirty="0"/>
              <a:t>在十进制中的值：</a:t>
            </a:r>
          </a:p>
          <a:p>
            <a:r>
              <a:rPr lang="en-US" altLang="zh-CN" sz="2000" dirty="0"/>
              <a:t>A=</a:t>
            </a:r>
            <a:r>
              <a:rPr lang="en-US" altLang="zh-CN" sz="2000" dirty="0" err="1"/>
              <a:t>a</a:t>
            </a:r>
            <a:r>
              <a:rPr lang="en-US" altLang="zh-CN" sz="2000" baseline="-25000" dirty="0" err="1"/>
              <a:t>n</a:t>
            </a:r>
            <a:r>
              <a:rPr lang="en-US" altLang="zh-CN" sz="2000" dirty="0" err="1"/>
              <a:t>a</a:t>
            </a:r>
            <a:r>
              <a:rPr lang="en-US" altLang="zh-CN" sz="2000" baseline="-25000" dirty="0" err="1"/>
              <a:t>n</a:t>
            </a:r>
            <a:r>
              <a:rPr lang="en-US" altLang="zh-CN" sz="2000" baseline="-25000" dirty="0"/>
              <a:t>-1</a:t>
            </a:r>
            <a:r>
              <a:rPr lang="en-US" altLang="zh-CN" sz="2000" dirty="0"/>
              <a:t>…</a:t>
            </a:r>
            <a:r>
              <a:rPr lang="en-US" altLang="zh-CN" sz="2000" dirty="0" err="1"/>
              <a:t>a</a:t>
            </a:r>
            <a:r>
              <a:rPr lang="en-US" altLang="zh-CN" sz="2000" baseline="-25000" dirty="0" err="1"/>
              <a:t>i</a:t>
            </a:r>
            <a:r>
              <a:rPr lang="en-US" altLang="zh-CN" sz="2000" dirty="0"/>
              <a:t>…</a:t>
            </a:r>
            <a:r>
              <a:rPr lang="en-US" altLang="zh-CN" sz="2000" dirty="0" err="1"/>
              <a:t>a</a:t>
            </a:r>
            <a:r>
              <a:rPr lang="en-US" altLang="zh-CN" sz="2000" baseline="-25000" dirty="0" err="1"/>
              <a:t>1</a:t>
            </a:r>
            <a:r>
              <a:rPr lang="en-US" altLang="zh-CN" sz="2000" dirty="0" err="1"/>
              <a:t>a</a:t>
            </a:r>
            <a:r>
              <a:rPr lang="en-US" altLang="zh-CN" sz="2000" baseline="-25000" dirty="0" err="1"/>
              <a:t>0</a:t>
            </a:r>
            <a:r>
              <a:rPr lang="en-US" altLang="zh-CN" sz="2000" baseline="-25000" dirty="0"/>
              <a:t> </a:t>
            </a:r>
            <a:r>
              <a:rPr lang="en-US" altLang="zh-CN" sz="2000" dirty="0"/>
              <a:t>= </a:t>
            </a:r>
            <a:r>
              <a:rPr lang="en-US" altLang="zh-CN" sz="2000" dirty="0" err="1"/>
              <a:t>a</a:t>
            </a:r>
            <a:r>
              <a:rPr lang="en-US" altLang="zh-CN" sz="2000" baseline="-25000" dirty="0" err="1"/>
              <a:t>n</a:t>
            </a:r>
            <a:r>
              <a:rPr lang="en-US" altLang="zh-CN" sz="2000" dirty="0" err="1"/>
              <a:t>×R</a:t>
            </a:r>
            <a:r>
              <a:rPr lang="en-US" altLang="zh-CN" sz="2000" baseline="30000" dirty="0" err="1"/>
              <a:t>n</a:t>
            </a:r>
            <a:r>
              <a:rPr lang="en-US" altLang="zh-CN" sz="2000" dirty="0" err="1"/>
              <a:t>+a</a:t>
            </a:r>
            <a:r>
              <a:rPr lang="en-US" altLang="zh-CN" sz="2000" baseline="-25000" dirty="0" err="1"/>
              <a:t>n</a:t>
            </a:r>
            <a:r>
              <a:rPr lang="en-US" altLang="zh-CN" sz="2000" baseline="-25000" dirty="0"/>
              <a:t>-</a:t>
            </a:r>
            <a:r>
              <a:rPr lang="en-US" altLang="zh-CN" sz="2000" baseline="-25000" dirty="0" err="1"/>
              <a:t>1</a:t>
            </a:r>
            <a:r>
              <a:rPr lang="en-US" altLang="zh-CN" sz="2000" dirty="0" err="1"/>
              <a:t>×R</a:t>
            </a:r>
            <a:r>
              <a:rPr lang="en-US" altLang="zh-CN" sz="2000" baseline="30000" dirty="0" err="1"/>
              <a:t>n</a:t>
            </a:r>
            <a:r>
              <a:rPr lang="en-US" altLang="zh-CN" sz="2000" baseline="30000" dirty="0"/>
              <a:t>-1</a:t>
            </a:r>
            <a:r>
              <a:rPr lang="en-US" altLang="zh-CN" sz="2000" dirty="0"/>
              <a:t>+…+</a:t>
            </a:r>
            <a:r>
              <a:rPr lang="en-US" altLang="zh-CN" sz="2000" dirty="0" err="1"/>
              <a:t>a</a:t>
            </a:r>
            <a:r>
              <a:rPr lang="en-US" altLang="zh-CN" sz="2000" baseline="-25000" dirty="0" err="1"/>
              <a:t>i</a:t>
            </a:r>
            <a:r>
              <a:rPr lang="en-US" altLang="zh-CN" sz="2000" dirty="0" err="1"/>
              <a:t>×R</a:t>
            </a:r>
            <a:r>
              <a:rPr lang="en-US" altLang="zh-CN" sz="2000" baseline="30000" dirty="0" err="1"/>
              <a:t>i</a:t>
            </a:r>
            <a:r>
              <a:rPr lang="en-US" altLang="zh-CN" sz="2000" dirty="0"/>
              <a:t>+…+</a:t>
            </a:r>
            <a:r>
              <a:rPr lang="en-US" altLang="zh-CN" sz="2000" dirty="0" err="1"/>
              <a:t>a</a:t>
            </a:r>
            <a:r>
              <a:rPr lang="en-US" altLang="zh-CN" sz="2000" baseline="-25000" dirty="0" err="1"/>
              <a:t>1</a:t>
            </a:r>
            <a:r>
              <a:rPr lang="en-US" altLang="zh-CN" sz="2000" dirty="0" err="1"/>
              <a:t>×R</a:t>
            </a:r>
            <a:r>
              <a:rPr lang="en-US" altLang="zh-CN" sz="2000" baseline="30000" dirty="0" err="1"/>
              <a:t>1</a:t>
            </a:r>
            <a:r>
              <a:rPr lang="en-US" altLang="zh-CN" sz="2000" dirty="0" err="1"/>
              <a:t>+a</a:t>
            </a:r>
            <a:r>
              <a:rPr lang="en-US" altLang="zh-CN" sz="2000" baseline="-25000" dirty="0" err="1"/>
              <a:t>0</a:t>
            </a:r>
            <a:r>
              <a:rPr lang="en-US" altLang="zh-CN" sz="2000" dirty="0" err="1"/>
              <a:t>×R</a:t>
            </a:r>
            <a:r>
              <a:rPr lang="en-US" altLang="zh-CN" sz="2000" baseline="30000" dirty="0" err="1"/>
              <a:t>0</a:t>
            </a:r>
            <a:r>
              <a:rPr lang="zh-CN" altLang="zh-CN" sz="2000" dirty="0"/>
              <a:t>，</a:t>
            </a:r>
            <a:endParaRPr lang="en-US" altLang="zh-CN" sz="2000" dirty="0"/>
          </a:p>
          <a:p>
            <a:r>
              <a:rPr lang="zh-CN" altLang="zh-CN" sz="2000" dirty="0"/>
              <a:t>其中</a:t>
            </a:r>
            <a:r>
              <a:rPr lang="en-US" altLang="zh-CN" sz="2000" dirty="0"/>
              <a:t>n</a:t>
            </a:r>
            <a:r>
              <a:rPr lang="zh-CN" altLang="zh-CN" sz="2000" dirty="0"/>
              <a:t>和</a:t>
            </a:r>
            <a:r>
              <a:rPr lang="en-US" altLang="zh-CN" sz="2000" dirty="0" err="1"/>
              <a:t>i</a:t>
            </a:r>
            <a:r>
              <a:rPr lang="zh-CN" altLang="zh-CN" sz="2000" dirty="0"/>
              <a:t>为正整数，且</a:t>
            </a:r>
            <a:r>
              <a:rPr lang="en-US" altLang="zh-CN" sz="2000" dirty="0"/>
              <a:t>0</a:t>
            </a:r>
            <a:r>
              <a:rPr lang="zh-CN" altLang="zh-CN" sz="2000" dirty="0"/>
              <a:t>≤</a:t>
            </a:r>
            <a:r>
              <a:rPr lang="en-US" altLang="zh-CN" sz="2000" dirty="0" err="1"/>
              <a:t>i</a:t>
            </a:r>
            <a:r>
              <a:rPr lang="zh-CN" altLang="zh-CN" sz="2000" dirty="0"/>
              <a:t>＜</a:t>
            </a:r>
            <a:r>
              <a:rPr lang="en-US" altLang="zh-CN" sz="2000" dirty="0"/>
              <a:t>n</a:t>
            </a:r>
            <a:r>
              <a:rPr lang="zh-CN" altLang="zh-CN" sz="2000" dirty="0"/>
              <a:t>，</a:t>
            </a:r>
            <a:r>
              <a:rPr lang="en-US" altLang="zh-CN" sz="2000" dirty="0" err="1"/>
              <a:t>R</a:t>
            </a:r>
            <a:r>
              <a:rPr lang="en-US" altLang="zh-CN" sz="2000" baseline="30000" dirty="0" err="1"/>
              <a:t>i</a:t>
            </a:r>
            <a:r>
              <a:rPr lang="zh-CN" altLang="zh-CN" sz="2000" dirty="0"/>
              <a:t>是第</a:t>
            </a:r>
            <a:r>
              <a:rPr lang="en-US" altLang="zh-CN" sz="2000" dirty="0" err="1"/>
              <a:t>i</a:t>
            </a:r>
            <a:r>
              <a:rPr lang="zh-CN" altLang="zh-CN" sz="2000" dirty="0"/>
              <a:t>位的权。数如前面所说，在</a:t>
            </a:r>
            <a:r>
              <a:rPr lang="en-US" altLang="zh-CN" sz="2000" dirty="0"/>
              <a:t>R</a:t>
            </a:r>
            <a:r>
              <a:rPr lang="zh-CN" altLang="zh-CN" sz="2000" dirty="0"/>
              <a:t>进制中的数使用</a:t>
            </a:r>
            <a:r>
              <a:rPr lang="en-US" altLang="zh-CN" sz="2000" dirty="0"/>
              <a:t>0~(R-1)</a:t>
            </a:r>
            <a:r>
              <a:rPr lang="zh-CN" altLang="zh-CN" sz="2000" dirty="0"/>
              <a:t>个数符号来表示，因此，数</a:t>
            </a:r>
            <a:r>
              <a:rPr lang="en-US" altLang="zh-CN" sz="2000" dirty="0" err="1"/>
              <a:t>a</a:t>
            </a:r>
            <a:r>
              <a:rPr lang="en-US" altLang="zh-CN" sz="2000" baseline="-25000" dirty="0" err="1"/>
              <a:t>i</a:t>
            </a:r>
            <a:r>
              <a:rPr lang="zh-CN" altLang="zh-CN" sz="2000" dirty="0"/>
              <a:t>应满足</a:t>
            </a:r>
            <a:r>
              <a:rPr lang="en-US" altLang="zh-CN" sz="2000" dirty="0"/>
              <a:t>0</a:t>
            </a:r>
            <a:r>
              <a:rPr lang="zh-CN" altLang="zh-CN" sz="2000" dirty="0"/>
              <a:t>≤</a:t>
            </a:r>
            <a:r>
              <a:rPr lang="en-US" altLang="zh-CN" sz="2000" dirty="0" err="1"/>
              <a:t>a</a:t>
            </a:r>
            <a:r>
              <a:rPr lang="en-US" altLang="zh-CN" sz="2000" baseline="-25000" dirty="0" err="1"/>
              <a:t>i</a:t>
            </a:r>
            <a:r>
              <a:rPr lang="zh-CN" altLang="zh-CN" sz="2000" dirty="0"/>
              <a:t>＜</a:t>
            </a:r>
            <a:r>
              <a:rPr lang="en-US" altLang="zh-CN" sz="2000" dirty="0"/>
              <a:t>R</a:t>
            </a:r>
            <a:r>
              <a:rPr lang="zh-CN" altLang="zh-CN" sz="2000" dirty="0"/>
              <a:t>。</a:t>
            </a:r>
            <a:r>
              <a:rPr lang="zh-CN" altLang="zh-CN" sz="2000" b="1" dirty="0"/>
              <a:t>通过这个算法，计算机就能很容易地对各种进制进行转换。</a:t>
            </a:r>
            <a:endParaRPr lang="en-US" altLang="zh-CN" sz="2000" b="1" dirty="0"/>
          </a:p>
          <a:p>
            <a:endParaRPr lang="en-US" altLang="zh-CN" sz="2000" b="1" dirty="0"/>
          </a:p>
          <a:p>
            <a:r>
              <a:rPr lang="zh-CN" altLang="zh-CN" sz="2000" dirty="0"/>
              <a:t>例如将八进制数</a:t>
            </a:r>
            <a:r>
              <a:rPr lang="en-US" altLang="zh-CN" sz="2000" dirty="0"/>
              <a:t>1023</a:t>
            </a:r>
            <a:r>
              <a:rPr lang="en-US" altLang="zh-CN" sz="2000" baseline="-25000" dirty="0"/>
              <a:t>8</a:t>
            </a:r>
            <a:r>
              <a:rPr lang="zh-CN" altLang="zh-CN" sz="2000" dirty="0"/>
              <a:t>转换为十进制数的例子：</a:t>
            </a:r>
          </a:p>
          <a:p>
            <a:r>
              <a:rPr lang="en-US" altLang="zh-CN" sz="2000" dirty="0"/>
              <a:t> (1023)</a:t>
            </a:r>
            <a:r>
              <a:rPr lang="en-US" altLang="zh-CN" sz="2000" baseline="-25000" dirty="0"/>
              <a:t>8</a:t>
            </a:r>
            <a:r>
              <a:rPr lang="en-US" altLang="zh-CN" sz="2000" dirty="0"/>
              <a:t> = 1×8</a:t>
            </a:r>
            <a:r>
              <a:rPr lang="en-US" altLang="zh-CN" sz="2000" baseline="30000" dirty="0"/>
              <a:t>3</a:t>
            </a:r>
            <a:r>
              <a:rPr lang="en-US" altLang="zh-CN" sz="2000" dirty="0"/>
              <a:t>+0×8</a:t>
            </a:r>
            <a:r>
              <a:rPr lang="en-US" altLang="zh-CN" sz="2000" baseline="30000" dirty="0"/>
              <a:t>2</a:t>
            </a:r>
            <a:r>
              <a:rPr lang="en-US" altLang="zh-CN" sz="2000" dirty="0"/>
              <a:t>+2×8</a:t>
            </a:r>
            <a:r>
              <a:rPr lang="en-US" altLang="zh-CN" sz="2000" baseline="30000" dirty="0"/>
              <a:t>1</a:t>
            </a:r>
            <a:r>
              <a:rPr lang="en-US" altLang="zh-CN" sz="2000" dirty="0"/>
              <a:t>+3×8</a:t>
            </a:r>
            <a:r>
              <a:rPr lang="en-US" altLang="zh-CN" sz="2000" baseline="30000" dirty="0"/>
              <a:t>0</a:t>
            </a:r>
            <a:r>
              <a:rPr lang="en-US" altLang="zh-CN" sz="2000" dirty="0"/>
              <a:t> = 512</a:t>
            </a:r>
            <a:r>
              <a:rPr lang="en-US" altLang="zh-CN" sz="2000" baseline="-25000" dirty="0"/>
              <a:t>10 </a:t>
            </a:r>
            <a:r>
              <a:rPr lang="en-US" altLang="zh-CN" sz="2000" dirty="0"/>
              <a:t>+ 16</a:t>
            </a:r>
            <a:r>
              <a:rPr lang="en-US" altLang="zh-CN" sz="2000" baseline="-25000" dirty="0"/>
              <a:t>10 </a:t>
            </a:r>
            <a:r>
              <a:rPr lang="en-US" altLang="zh-CN" sz="2000" dirty="0"/>
              <a:t>+ 3</a:t>
            </a:r>
            <a:r>
              <a:rPr lang="en-US" altLang="zh-CN" sz="2000" baseline="-25000" dirty="0"/>
              <a:t>10</a:t>
            </a:r>
            <a:r>
              <a:rPr lang="en-US" altLang="zh-CN" sz="2000" dirty="0"/>
              <a:t> = (531)</a:t>
            </a:r>
            <a:r>
              <a:rPr lang="en-US" altLang="zh-CN" sz="2000" baseline="-25000" dirty="0"/>
              <a:t>10</a:t>
            </a:r>
            <a:r>
              <a:rPr lang="zh-CN" altLang="zh-CN" sz="2000" dirty="0"/>
              <a:t>。</a:t>
            </a:r>
          </a:p>
          <a:p>
            <a:r>
              <a:rPr lang="zh-CN" altLang="zh-CN" sz="2000" dirty="0"/>
              <a:t>即八进制数</a:t>
            </a:r>
            <a:r>
              <a:rPr lang="en-US" altLang="zh-CN" sz="2000" dirty="0"/>
              <a:t>1023</a:t>
            </a:r>
            <a:r>
              <a:rPr lang="zh-CN" altLang="zh-CN" sz="2000" dirty="0"/>
              <a:t>的数值等于十进制数</a:t>
            </a:r>
            <a:r>
              <a:rPr lang="en-US" altLang="zh-CN" sz="2000" dirty="0"/>
              <a:t>531</a:t>
            </a:r>
            <a:r>
              <a:rPr lang="zh-CN" altLang="zh-CN" sz="2000" dirty="0"/>
              <a:t>的数值。</a:t>
            </a:r>
            <a:endParaRPr lang="en-US" altLang="zh-CN" sz="2000" dirty="0"/>
          </a:p>
          <a:p>
            <a:endParaRPr lang="en-US" altLang="zh-CN" sz="2000" b="1" dirty="0"/>
          </a:p>
          <a:p>
            <a:endParaRPr lang="en-US" altLang="zh-CN" sz="2400" dirty="0"/>
          </a:p>
          <a:p>
            <a:endParaRPr lang="en-US" altLang="zh-CN" sz="2400" dirty="0"/>
          </a:p>
          <a:p>
            <a:endParaRPr lang="en-US" altLang="zh-CN" sz="2400" dirty="0"/>
          </a:p>
          <a:p>
            <a:pPr indent="0"/>
            <a:endParaRPr lang="en-US" altLang="zh-CN" sz="2400" b="1" dirty="0"/>
          </a:p>
          <a:p>
            <a:pPr indent="0"/>
            <a:endParaRPr lang="en-US" altLang="zh-CN" sz="2400" b="1" dirty="0"/>
          </a:p>
          <a:p>
            <a:pPr indent="0"/>
            <a:endParaRPr lang="en-US" altLang="zh-CN" sz="2400" b="1" dirty="0"/>
          </a:p>
          <a:p>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zh-CN" altLang="en-US" dirty="0"/>
              <a:t>进制数转换为十进制数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14</a:t>
            </a:fld>
            <a:endParaRPr lang="zh-CN" altLang="en-US"/>
          </a:p>
        </p:txBody>
      </p:sp>
      <p:sp>
        <p:nvSpPr>
          <p:cNvPr id="6" name="内容占位符 5"/>
          <p:cNvSpPr>
            <a:spLocks noGrp="1"/>
          </p:cNvSpPr>
          <p:nvPr>
            <p:ph idx="1"/>
          </p:nvPr>
        </p:nvSpPr>
        <p:spPr/>
        <p:txBody>
          <a:bodyPr>
            <a:normAutofit fontScale="92500" lnSpcReduction="10000"/>
          </a:bodyPr>
          <a:lstStyle/>
          <a:p>
            <a:r>
              <a:rPr lang="zh-CN" altLang="zh-CN" sz="2200" b="1" dirty="0"/>
              <a:t>小数的进制转换算法与整数的转换算法基本相同。</a:t>
            </a:r>
            <a:r>
              <a:rPr lang="zh-CN" altLang="zh-CN" sz="2200" dirty="0"/>
              <a:t>将基数为</a:t>
            </a:r>
            <a:r>
              <a:rPr lang="en-US" altLang="zh-CN" sz="2200" dirty="0"/>
              <a:t>R</a:t>
            </a:r>
            <a:r>
              <a:rPr lang="zh-CN" altLang="zh-CN" sz="2200" dirty="0"/>
              <a:t>的小数转换为十进制，只要将各个数位数与相应位权的乘积相累加，就可以得到相对应的十进制数。</a:t>
            </a:r>
            <a:endParaRPr lang="en-US" altLang="zh-CN" sz="2200" dirty="0"/>
          </a:p>
          <a:p>
            <a:r>
              <a:rPr lang="zh-CN" altLang="zh-CN" sz="2200" dirty="0"/>
              <a:t>当从</a:t>
            </a:r>
            <a:r>
              <a:rPr lang="en-US" altLang="zh-CN" sz="2200" dirty="0"/>
              <a:t>R</a:t>
            </a:r>
            <a:r>
              <a:rPr lang="zh-CN" altLang="zh-CN" sz="2200" dirty="0"/>
              <a:t>进制转换到十进制时，可以把小数点作为起点，分别向左右两边进行，即对其整数部分和小数部分分别转换。</a:t>
            </a:r>
          </a:p>
          <a:p>
            <a:endParaRPr lang="en-US" altLang="zh-CN" sz="2200" dirty="0"/>
          </a:p>
          <a:p>
            <a:r>
              <a:rPr lang="zh-CN" altLang="en-US" sz="2200" dirty="0"/>
              <a:t>写</a:t>
            </a:r>
            <a:r>
              <a:rPr lang="en-US" altLang="zh-CN" sz="2200" dirty="0"/>
              <a:t>Python</a:t>
            </a:r>
            <a:r>
              <a:rPr lang="zh-CN" altLang="en-US" sz="2200" dirty="0"/>
              <a:t>程序时，</a:t>
            </a:r>
            <a:r>
              <a:rPr lang="zh-CN" altLang="zh-CN" sz="2200" dirty="0"/>
              <a:t>可以利用一个</a:t>
            </a:r>
            <a:r>
              <a:rPr lang="en-US" altLang="zh-CN" sz="2200" dirty="0"/>
              <a:t>Python</a:t>
            </a:r>
            <a:r>
              <a:rPr lang="zh-CN" altLang="zh-CN" sz="2200" dirty="0"/>
              <a:t>自带的字符函数</a:t>
            </a:r>
            <a:r>
              <a:rPr lang="en-US" altLang="zh-CN" sz="2200" b="1" dirty="0"/>
              <a:t>partition()</a:t>
            </a:r>
            <a:r>
              <a:rPr lang="zh-CN" altLang="zh-CN" sz="2200" dirty="0"/>
              <a:t>来找出小数点前面的字串和小数点后面的字串。</a:t>
            </a:r>
            <a:endParaRPr lang="en-US" altLang="zh-CN" sz="2200" dirty="0"/>
          </a:p>
          <a:p>
            <a:r>
              <a:rPr lang="zh-CN" altLang="zh-CN" sz="2200" dirty="0"/>
              <a:t>例如：输入一个二进制小数，并将其分解为整数部分字符串和小数部分字符串的实际操作结果为：</a:t>
            </a:r>
          </a:p>
          <a:p>
            <a:r>
              <a:rPr lang="en-US" altLang="zh-CN" sz="2200" dirty="0"/>
              <a:t>&gt;&gt;&gt; bin=”1101.01”</a:t>
            </a:r>
            <a:endParaRPr lang="zh-CN" altLang="zh-CN" sz="2200" dirty="0"/>
          </a:p>
          <a:p>
            <a:r>
              <a:rPr lang="en-US" altLang="zh-CN" sz="2200" dirty="0"/>
              <a:t>&gt;&gt;&gt; (</a:t>
            </a:r>
            <a:r>
              <a:rPr lang="en-US" altLang="zh-CN" sz="2200" dirty="0" err="1"/>
              <a:t>x,t,y</a:t>
            </a:r>
            <a:r>
              <a:rPr lang="en-US" altLang="zh-CN" sz="2200" dirty="0"/>
              <a:t>) =</a:t>
            </a:r>
            <a:r>
              <a:rPr lang="en-US" altLang="zh-CN" sz="2200" dirty="0" err="1"/>
              <a:t>bin.partition</a:t>
            </a:r>
            <a:r>
              <a:rPr lang="en-US" altLang="zh-CN" sz="2200" dirty="0"/>
              <a:t>(‘.’)  #</a:t>
            </a:r>
            <a:r>
              <a:rPr lang="zh-CN" altLang="zh-CN" sz="2200" dirty="0"/>
              <a:t>结果是</a:t>
            </a:r>
            <a:r>
              <a:rPr lang="en-US" altLang="zh-CN" sz="2200" dirty="0"/>
              <a:t>x=’1101’, t=’.’,  y=’01’</a:t>
            </a:r>
            <a:endParaRPr lang="zh-CN" altLang="zh-CN" sz="2200" dirty="0"/>
          </a:p>
          <a:p>
            <a:endParaRPr lang="en-US" altLang="zh-CN" sz="2400" dirty="0"/>
          </a:p>
          <a:p>
            <a:endParaRPr lang="en-US" altLang="zh-CN" sz="2400" dirty="0"/>
          </a:p>
          <a:p>
            <a:endParaRPr lang="en-US" altLang="zh-CN" sz="2400" dirty="0"/>
          </a:p>
          <a:p>
            <a:pPr indent="0"/>
            <a:endParaRPr lang="en-US" altLang="zh-CN" sz="2400" b="1" dirty="0"/>
          </a:p>
          <a:p>
            <a:pPr indent="0"/>
            <a:endParaRPr lang="en-US" altLang="zh-CN" sz="2400" b="1" dirty="0"/>
          </a:p>
          <a:p>
            <a:pPr indent="0"/>
            <a:endParaRPr lang="en-US" altLang="zh-CN" sz="2400" b="1" dirty="0"/>
          </a:p>
          <a:p>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十进制数转换为二进制数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15</a:t>
            </a:fld>
            <a:endParaRPr lang="zh-CN" altLang="en-US"/>
          </a:p>
        </p:txBody>
      </p:sp>
      <p:sp>
        <p:nvSpPr>
          <p:cNvPr id="6" name="内容占位符 5"/>
          <p:cNvSpPr>
            <a:spLocks noGrp="1"/>
          </p:cNvSpPr>
          <p:nvPr>
            <p:ph idx="1"/>
          </p:nvPr>
        </p:nvSpPr>
        <p:spPr/>
        <p:txBody>
          <a:bodyPr>
            <a:normAutofit lnSpcReduction="10000"/>
          </a:bodyPr>
          <a:lstStyle/>
          <a:p>
            <a:r>
              <a:rPr lang="zh-CN" altLang="zh-CN" sz="2000" b="1" dirty="0">
                <a:solidFill>
                  <a:srgbClr val="FF0000"/>
                </a:solidFill>
              </a:rPr>
              <a:t>将十进制数转换为二进制数就是要把这个数分解为若干二进制位权的和</a:t>
            </a:r>
            <a:r>
              <a:rPr lang="zh-CN" altLang="en-US" sz="2000" b="1" dirty="0">
                <a:solidFill>
                  <a:srgbClr val="FF0000"/>
                </a:solidFill>
              </a:rPr>
              <a:t>，</a:t>
            </a:r>
            <a:r>
              <a:rPr lang="zh-CN" altLang="zh-CN" sz="2000" b="1" dirty="0">
                <a:solidFill>
                  <a:srgbClr val="FF0000"/>
                </a:solidFill>
              </a:rPr>
              <a:t>十进制数的大小一定处于两个二进制位权之间。</a:t>
            </a:r>
            <a:endParaRPr lang="en-US" altLang="zh-CN" sz="2000" b="1" dirty="0">
              <a:solidFill>
                <a:srgbClr val="FF0000"/>
              </a:solidFill>
            </a:endParaRPr>
          </a:p>
          <a:p>
            <a:r>
              <a:rPr lang="zh-CN" altLang="en-US" sz="2000" dirty="0"/>
              <a:t>例如通过下表</a:t>
            </a:r>
            <a:r>
              <a:rPr lang="zh-CN" altLang="zh-CN" sz="2000" dirty="0"/>
              <a:t>将十进制数</a:t>
            </a:r>
            <a:r>
              <a:rPr lang="en-US" altLang="zh-CN" sz="2000" dirty="0"/>
              <a:t>437</a:t>
            </a:r>
            <a:r>
              <a:rPr lang="zh-CN" altLang="zh-CN" sz="2000" dirty="0"/>
              <a:t>转换为二进制数</a:t>
            </a:r>
            <a:r>
              <a:rPr lang="zh-CN" altLang="en-US" sz="2000" dirty="0"/>
              <a:t>：</a:t>
            </a:r>
            <a:endParaRPr lang="en-US" altLang="zh-CN" sz="2000" dirty="0"/>
          </a:p>
          <a:p>
            <a:endParaRPr lang="en-US" altLang="zh-CN" sz="2000" dirty="0"/>
          </a:p>
          <a:p>
            <a:endParaRPr lang="en-US" altLang="zh-CN" sz="2000" dirty="0"/>
          </a:p>
          <a:p>
            <a:endParaRPr lang="en-US" altLang="zh-CN" sz="2000" dirty="0"/>
          </a:p>
          <a:p>
            <a:pPr marL="360000" indent="-360000">
              <a:buFont typeface="Arial" pitchFamily="34" charset="0"/>
              <a:buChar char="•"/>
            </a:pPr>
            <a:r>
              <a:rPr lang="zh-CN" altLang="zh-CN" sz="2000" dirty="0"/>
              <a:t>首先选择</a:t>
            </a:r>
            <a:r>
              <a:rPr lang="zh-CN" altLang="zh-CN" sz="2000" b="1" dirty="0"/>
              <a:t>不大于</a:t>
            </a:r>
            <a:r>
              <a:rPr lang="en-US" altLang="zh-CN" sz="2000" b="1" dirty="0"/>
              <a:t>437</a:t>
            </a:r>
            <a:r>
              <a:rPr lang="zh-CN" altLang="zh-CN" sz="2000" b="1" dirty="0"/>
              <a:t>的最大的位权，即</a:t>
            </a:r>
            <a:r>
              <a:rPr lang="en-US" altLang="zh-CN" sz="2000" b="1" dirty="0"/>
              <a:t>2</a:t>
            </a:r>
            <a:r>
              <a:rPr lang="en-US" altLang="zh-CN" sz="2000" b="1" baseline="30000" dirty="0"/>
              <a:t>8</a:t>
            </a:r>
            <a:r>
              <a:rPr lang="en-US" altLang="zh-CN" sz="2000" b="1" dirty="0"/>
              <a:t>=256</a:t>
            </a:r>
            <a:r>
              <a:rPr lang="zh-CN" altLang="zh-CN" sz="2000" b="1" dirty="0"/>
              <a:t>。</a:t>
            </a:r>
            <a:r>
              <a:rPr lang="zh-CN" altLang="zh-CN" sz="2000" dirty="0"/>
              <a:t>于是，</a:t>
            </a:r>
            <a:r>
              <a:rPr lang="en-US" altLang="zh-CN" sz="2000" dirty="0"/>
              <a:t>437</a:t>
            </a:r>
            <a:r>
              <a:rPr lang="zh-CN" altLang="zh-CN" sz="2000" dirty="0"/>
              <a:t>就分解为</a:t>
            </a:r>
            <a:r>
              <a:rPr lang="en-US" altLang="zh-CN" sz="2000" dirty="0"/>
              <a:t>256+181</a:t>
            </a:r>
            <a:r>
              <a:rPr lang="zh-CN" altLang="zh-CN" sz="2000" dirty="0"/>
              <a:t>两个数和</a:t>
            </a:r>
            <a:r>
              <a:rPr lang="zh-CN" altLang="en-US" sz="2000" dirty="0"/>
              <a:t>。</a:t>
            </a:r>
            <a:endParaRPr lang="en-US" altLang="zh-CN" sz="2000" dirty="0"/>
          </a:p>
          <a:p>
            <a:pPr marL="360000" indent="-360000">
              <a:buFont typeface="Arial" pitchFamily="34" charset="0"/>
              <a:buChar char="•"/>
            </a:pPr>
            <a:r>
              <a:rPr lang="zh-CN" altLang="zh-CN" sz="2000" dirty="0"/>
              <a:t>然后再选择不大于</a:t>
            </a:r>
            <a:r>
              <a:rPr lang="en-US" altLang="zh-CN" sz="2000" dirty="0"/>
              <a:t>181</a:t>
            </a:r>
            <a:r>
              <a:rPr lang="zh-CN" altLang="zh-CN" sz="2000" dirty="0"/>
              <a:t>的最大位权，即</a:t>
            </a:r>
            <a:r>
              <a:rPr lang="en-US" altLang="zh-CN" sz="2000" dirty="0"/>
              <a:t>2</a:t>
            </a:r>
            <a:r>
              <a:rPr lang="en-US" altLang="zh-CN" sz="2000" baseline="30000" dirty="0"/>
              <a:t>7</a:t>
            </a:r>
            <a:r>
              <a:rPr lang="en-US" altLang="zh-CN" sz="2000" dirty="0"/>
              <a:t>=128</a:t>
            </a:r>
            <a:r>
              <a:rPr lang="zh-CN" altLang="zh-CN" sz="2000" dirty="0"/>
              <a:t>。于是</a:t>
            </a:r>
            <a:r>
              <a:rPr lang="zh-CN" altLang="en-US" sz="2000" dirty="0"/>
              <a:t>，</a:t>
            </a:r>
            <a:r>
              <a:rPr lang="en-US" altLang="zh-CN" sz="2000" dirty="0"/>
              <a:t>437</a:t>
            </a:r>
            <a:r>
              <a:rPr lang="zh-CN" altLang="zh-CN" sz="2000" dirty="0"/>
              <a:t>就分解为</a:t>
            </a:r>
            <a:r>
              <a:rPr lang="en-US" altLang="zh-CN" sz="2000" dirty="0"/>
              <a:t>256+128+53......</a:t>
            </a:r>
          </a:p>
          <a:p>
            <a:pPr marL="360000" indent="-360000">
              <a:buFont typeface="Arial" pitchFamily="34" charset="0"/>
              <a:buChar char="•"/>
            </a:pPr>
            <a:r>
              <a:rPr lang="zh-CN" altLang="zh-CN" sz="2000" dirty="0"/>
              <a:t>以此类推</a:t>
            </a:r>
            <a:r>
              <a:rPr lang="en-US" altLang="zh-CN" sz="2000" dirty="0"/>
              <a:t>,</a:t>
            </a:r>
            <a:r>
              <a:rPr lang="zh-CN" altLang="zh-CN" sz="2000" dirty="0"/>
              <a:t>可得出</a:t>
            </a:r>
            <a:r>
              <a:rPr lang="en-US" altLang="zh-CN" sz="2000" dirty="0"/>
              <a:t>437=256+128+32+16+4+1</a:t>
            </a:r>
            <a:r>
              <a:rPr lang="zh-CN" altLang="zh-CN" sz="2000" dirty="0"/>
              <a:t>。</a:t>
            </a:r>
            <a:endParaRPr lang="en-US" altLang="zh-CN" sz="2000" dirty="0"/>
          </a:p>
          <a:p>
            <a:pPr marL="360000" indent="-360000">
              <a:buFont typeface="Arial" pitchFamily="34" charset="0"/>
              <a:buChar char="•"/>
            </a:pPr>
            <a:r>
              <a:rPr lang="zh-CN" altLang="zh-CN" sz="2000" dirty="0"/>
              <a:t>查看表</a:t>
            </a:r>
            <a:r>
              <a:rPr lang="en-US" altLang="zh-CN" sz="2000" dirty="0"/>
              <a:t>2.5</a:t>
            </a:r>
            <a:r>
              <a:rPr lang="zh-CN" altLang="zh-CN" sz="2000" dirty="0"/>
              <a:t>的二进制位权值，得到</a:t>
            </a:r>
            <a:r>
              <a:rPr lang="en-US" altLang="zh-CN" sz="2000" dirty="0"/>
              <a:t>437</a:t>
            </a:r>
            <a:r>
              <a:rPr lang="zh-CN" altLang="zh-CN" sz="2000" dirty="0"/>
              <a:t>的二进制为</a:t>
            </a:r>
            <a:r>
              <a:rPr lang="en-US" altLang="zh-CN" sz="2000" dirty="0"/>
              <a:t>110110101</a:t>
            </a:r>
            <a:r>
              <a:rPr lang="en-US" altLang="zh-CN" sz="2000" baseline="-25000" dirty="0"/>
              <a:t>2</a:t>
            </a:r>
            <a:r>
              <a:rPr lang="zh-CN" altLang="zh-CN" sz="2000" dirty="0"/>
              <a:t>。</a:t>
            </a:r>
          </a:p>
          <a:p>
            <a:endParaRPr lang="zh-CN" altLang="zh-CN" sz="2000" dirty="0"/>
          </a:p>
          <a:p>
            <a:endParaRPr lang="zh-CN" altLang="en-US" dirty="0"/>
          </a:p>
        </p:txBody>
      </p:sp>
      <p:graphicFrame>
        <p:nvGraphicFramePr>
          <p:cNvPr id="7" name="表格 6"/>
          <p:cNvGraphicFramePr>
            <a:graphicFrameLocks noGrp="1"/>
          </p:cNvGraphicFramePr>
          <p:nvPr/>
        </p:nvGraphicFramePr>
        <p:xfrm>
          <a:off x="1043608" y="2636912"/>
          <a:ext cx="6480718" cy="939014"/>
        </p:xfrm>
        <a:graphic>
          <a:graphicData uri="http://schemas.openxmlformats.org/drawingml/2006/table">
            <a:tbl>
              <a:tblPr/>
              <a:tblGrid>
                <a:gridCol w="1616767">
                  <a:extLst>
                    <a:ext uri="{9D8B030D-6E8A-4147-A177-3AD203B41FA5}">
                      <a16:colId xmlns:a16="http://schemas.microsoft.com/office/drawing/2014/main" val="20000"/>
                    </a:ext>
                  </a:extLst>
                </a:gridCol>
                <a:gridCol w="540439">
                  <a:extLst>
                    <a:ext uri="{9D8B030D-6E8A-4147-A177-3AD203B41FA5}">
                      <a16:colId xmlns:a16="http://schemas.microsoft.com/office/drawing/2014/main" val="20001"/>
                    </a:ext>
                  </a:extLst>
                </a:gridCol>
                <a:gridCol w="540439">
                  <a:extLst>
                    <a:ext uri="{9D8B030D-6E8A-4147-A177-3AD203B41FA5}">
                      <a16:colId xmlns:a16="http://schemas.microsoft.com/office/drawing/2014/main" val="20002"/>
                    </a:ext>
                  </a:extLst>
                </a:gridCol>
                <a:gridCol w="540439">
                  <a:extLst>
                    <a:ext uri="{9D8B030D-6E8A-4147-A177-3AD203B41FA5}">
                      <a16:colId xmlns:a16="http://schemas.microsoft.com/office/drawing/2014/main" val="20003"/>
                    </a:ext>
                  </a:extLst>
                </a:gridCol>
                <a:gridCol w="540439">
                  <a:extLst>
                    <a:ext uri="{9D8B030D-6E8A-4147-A177-3AD203B41FA5}">
                      <a16:colId xmlns:a16="http://schemas.microsoft.com/office/drawing/2014/main" val="20004"/>
                    </a:ext>
                  </a:extLst>
                </a:gridCol>
                <a:gridCol w="540439">
                  <a:extLst>
                    <a:ext uri="{9D8B030D-6E8A-4147-A177-3AD203B41FA5}">
                      <a16:colId xmlns:a16="http://schemas.microsoft.com/office/drawing/2014/main" val="20005"/>
                    </a:ext>
                  </a:extLst>
                </a:gridCol>
                <a:gridCol w="540439">
                  <a:extLst>
                    <a:ext uri="{9D8B030D-6E8A-4147-A177-3AD203B41FA5}">
                      <a16:colId xmlns:a16="http://schemas.microsoft.com/office/drawing/2014/main" val="20006"/>
                    </a:ext>
                  </a:extLst>
                </a:gridCol>
                <a:gridCol w="540439">
                  <a:extLst>
                    <a:ext uri="{9D8B030D-6E8A-4147-A177-3AD203B41FA5}">
                      <a16:colId xmlns:a16="http://schemas.microsoft.com/office/drawing/2014/main" val="20007"/>
                    </a:ext>
                  </a:extLst>
                </a:gridCol>
                <a:gridCol w="540439">
                  <a:extLst>
                    <a:ext uri="{9D8B030D-6E8A-4147-A177-3AD203B41FA5}">
                      <a16:colId xmlns:a16="http://schemas.microsoft.com/office/drawing/2014/main" val="20008"/>
                    </a:ext>
                  </a:extLst>
                </a:gridCol>
                <a:gridCol w="540439">
                  <a:extLst>
                    <a:ext uri="{9D8B030D-6E8A-4147-A177-3AD203B41FA5}">
                      <a16:colId xmlns:a16="http://schemas.microsoft.com/office/drawing/2014/main" val="20009"/>
                    </a:ext>
                  </a:extLst>
                </a:gridCol>
              </a:tblGrid>
              <a:tr h="303345">
                <a:tc>
                  <a:txBody>
                    <a:bodyPr/>
                    <a:lstStyle/>
                    <a:p>
                      <a:pPr algn="ctr">
                        <a:spcAft>
                          <a:spcPts val="0"/>
                        </a:spcAft>
                      </a:pPr>
                      <a:r>
                        <a:rPr lang="zh-CN" sz="2000" kern="100" dirty="0">
                          <a:latin typeface="Times New Roman"/>
                          <a:ea typeface="宋体"/>
                          <a:cs typeface="Times New Roman"/>
                        </a:rPr>
                        <a:t>十进制值</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256</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128</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黑体"/>
                        </a:rPr>
                        <a:t>64</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32</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16</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8</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黑体"/>
                        </a:rPr>
                        <a:t>4</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3345">
                <a:tc>
                  <a:txBody>
                    <a:bodyPr/>
                    <a:lstStyle/>
                    <a:p>
                      <a:pPr algn="ctr">
                        <a:spcAft>
                          <a:spcPts val="0"/>
                        </a:spcAft>
                      </a:pPr>
                      <a:r>
                        <a:rPr lang="zh-CN" sz="2000" kern="100" dirty="0">
                          <a:latin typeface="Times New Roman"/>
                          <a:ea typeface="宋体"/>
                          <a:cs typeface="Times New Roman"/>
                        </a:rPr>
                        <a:t>二进制位权</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8</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7</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6</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5</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4</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3</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2</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黑体"/>
                        </a:rPr>
                        <a:t>2</a:t>
                      </a:r>
                      <a:r>
                        <a:rPr lang="en-US" sz="2000" kern="100" baseline="30000" dirty="0">
                          <a:latin typeface="Times New Roman"/>
                          <a:ea typeface="宋体"/>
                          <a:cs typeface="黑体"/>
                        </a:rPr>
                        <a:t>0</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9414">
                <a:tc>
                  <a:txBody>
                    <a:bodyPr/>
                    <a:lstStyle/>
                    <a:p>
                      <a:pPr algn="ctr">
                        <a:spcAft>
                          <a:spcPts val="0"/>
                        </a:spcAft>
                      </a:pPr>
                      <a:r>
                        <a:rPr lang="en-US" sz="2000" kern="100" dirty="0">
                          <a:latin typeface="Times New Roman"/>
                          <a:ea typeface="宋体"/>
                          <a:cs typeface="黑体"/>
                        </a:rPr>
                        <a:t>B</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黑体"/>
                        </a:rPr>
                        <a:t>0</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黑体"/>
                        </a:rPr>
                        <a:t>1</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黑体"/>
                        </a:rPr>
                        <a:t>1</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十进制数转换为二进制数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16</a:t>
            </a:fld>
            <a:endParaRPr lang="zh-CN" altLang="en-US"/>
          </a:p>
        </p:txBody>
      </p:sp>
      <p:sp>
        <p:nvSpPr>
          <p:cNvPr id="6" name="内容占位符 5"/>
          <p:cNvSpPr>
            <a:spLocks noGrp="1"/>
          </p:cNvSpPr>
          <p:nvPr>
            <p:ph idx="1"/>
          </p:nvPr>
        </p:nvSpPr>
        <p:spPr/>
        <p:txBody>
          <a:bodyPr>
            <a:normAutofit/>
          </a:bodyPr>
          <a:lstStyle/>
          <a:p>
            <a:r>
              <a:rPr lang="zh-CN" altLang="en-US" sz="2000" dirty="0"/>
              <a:t>计算机不用查表的方法，用算法把十进制数转换为二进制数。</a:t>
            </a:r>
            <a:endParaRPr lang="en-US" altLang="zh-CN" sz="2000" dirty="0"/>
          </a:p>
          <a:p>
            <a:r>
              <a:rPr lang="zh-CN" altLang="zh-CN" sz="2000" b="1" dirty="0"/>
              <a:t>基本思想是先求出转换后二进制数的最低位，然后依次算出高位。</a:t>
            </a:r>
            <a:endParaRPr lang="en-US" altLang="zh-CN" sz="2000" b="1" dirty="0"/>
          </a:p>
          <a:p>
            <a:endParaRPr lang="zh-CN" altLang="zh-CN" sz="2000" dirty="0"/>
          </a:p>
          <a:p>
            <a:r>
              <a:rPr lang="zh-CN" altLang="zh-CN" sz="2000" dirty="0"/>
              <a:t>输入一个十进制数</a:t>
            </a:r>
            <a:r>
              <a:rPr lang="en-US" altLang="zh-CN" sz="2000" dirty="0"/>
              <a:t>x</a:t>
            </a:r>
            <a:r>
              <a:rPr lang="zh-CN" altLang="zh-CN" sz="2000" dirty="0"/>
              <a:t>，输出</a:t>
            </a:r>
            <a:r>
              <a:rPr lang="en-US" altLang="zh-CN" sz="2000" dirty="0"/>
              <a:t>x</a:t>
            </a:r>
            <a:r>
              <a:rPr lang="zh-CN" altLang="zh-CN" sz="2000" dirty="0"/>
              <a:t>的二进制数。其算法步骤如下：</a:t>
            </a:r>
          </a:p>
          <a:p>
            <a:pPr marL="997200" lvl="0" indent="-457200">
              <a:buFont typeface="+mj-lt"/>
              <a:buAutoNum type="arabicPeriod"/>
            </a:pPr>
            <a:r>
              <a:rPr lang="zh-CN" altLang="zh-CN" sz="2000" dirty="0"/>
              <a:t>将</a:t>
            </a:r>
            <a:r>
              <a:rPr lang="en-US" altLang="zh-CN" sz="2000" dirty="0"/>
              <a:t>x</a:t>
            </a:r>
            <a:r>
              <a:rPr lang="zh-CN" altLang="zh-CN" sz="2000" dirty="0"/>
              <a:t>除以</a:t>
            </a:r>
            <a:r>
              <a:rPr lang="en-US" altLang="zh-CN" sz="2000" dirty="0"/>
              <a:t>2</a:t>
            </a:r>
            <a:r>
              <a:rPr lang="zh-CN" altLang="zh-CN" sz="2000" dirty="0"/>
              <a:t>；</a:t>
            </a:r>
          </a:p>
          <a:p>
            <a:pPr marL="997200" lvl="0" indent="-457200">
              <a:buFont typeface="+mj-lt"/>
              <a:buAutoNum type="arabicPeriod"/>
            </a:pPr>
            <a:r>
              <a:rPr lang="zh-CN" altLang="zh-CN" sz="2000" dirty="0"/>
              <a:t>记录所得的余数</a:t>
            </a:r>
            <a:r>
              <a:rPr lang="en-US" altLang="zh-CN" sz="2000" dirty="0"/>
              <a:t>r</a:t>
            </a:r>
            <a:r>
              <a:rPr lang="zh-CN" altLang="zh-CN" sz="2000" dirty="0"/>
              <a:t>（必然是</a:t>
            </a:r>
            <a:r>
              <a:rPr lang="en-US" altLang="zh-CN" sz="2000" dirty="0"/>
              <a:t>0</a:t>
            </a:r>
            <a:r>
              <a:rPr lang="zh-CN" altLang="zh-CN" sz="2000" dirty="0"/>
              <a:t>或</a:t>
            </a:r>
            <a:r>
              <a:rPr lang="en-US" altLang="zh-CN" sz="2000" dirty="0"/>
              <a:t>1</a:t>
            </a:r>
            <a:r>
              <a:rPr lang="zh-CN" altLang="zh-CN" sz="2000" dirty="0"/>
              <a:t>）；</a:t>
            </a:r>
          </a:p>
          <a:p>
            <a:pPr marL="997200" lvl="0" indent="-457200">
              <a:buFont typeface="+mj-lt"/>
              <a:buAutoNum type="arabicPeriod"/>
            </a:pPr>
            <a:r>
              <a:rPr lang="zh-CN" altLang="zh-CN" sz="2000" dirty="0"/>
              <a:t>用得到的商作为新的被除数</a:t>
            </a:r>
            <a:r>
              <a:rPr lang="en-US" altLang="zh-CN" sz="2000" dirty="0"/>
              <a:t>x</a:t>
            </a:r>
            <a:r>
              <a:rPr lang="zh-CN" altLang="zh-CN" sz="2000" dirty="0"/>
              <a:t>；</a:t>
            </a:r>
          </a:p>
          <a:p>
            <a:pPr marL="997200" lvl="0" indent="-457200">
              <a:buFont typeface="+mj-lt"/>
              <a:buAutoNum type="arabicPeriod"/>
            </a:pPr>
            <a:r>
              <a:rPr lang="zh-CN" altLang="zh-CN" sz="2000" dirty="0"/>
              <a:t>重复步骤</a:t>
            </a:r>
            <a:r>
              <a:rPr lang="en-US" altLang="zh-CN" sz="2000" dirty="0"/>
              <a:t>1</a:t>
            </a:r>
            <a:r>
              <a:rPr lang="zh-CN" altLang="zh-CN" sz="2000" dirty="0"/>
              <a:t>到</a:t>
            </a:r>
            <a:r>
              <a:rPr lang="en-US" altLang="zh-CN" sz="2000" dirty="0"/>
              <a:t>3</a:t>
            </a:r>
            <a:r>
              <a:rPr lang="zh-CN" altLang="zh-CN" sz="2000" dirty="0"/>
              <a:t>，直到</a:t>
            </a:r>
            <a:r>
              <a:rPr lang="en-US" altLang="zh-CN" sz="2000" dirty="0"/>
              <a:t>x</a:t>
            </a:r>
            <a:r>
              <a:rPr lang="zh-CN" altLang="zh-CN" sz="2000" dirty="0"/>
              <a:t>为</a:t>
            </a:r>
            <a:r>
              <a:rPr lang="en-US" altLang="zh-CN" sz="2000" dirty="0"/>
              <a:t>0</a:t>
            </a:r>
            <a:r>
              <a:rPr lang="zh-CN" altLang="zh-CN" sz="2000" dirty="0"/>
              <a:t>。</a:t>
            </a:r>
          </a:p>
          <a:p>
            <a:pPr marL="997200" lvl="0" indent="-457200">
              <a:buFont typeface="+mj-lt"/>
              <a:buAutoNum type="arabicPeriod"/>
            </a:pPr>
            <a:r>
              <a:rPr lang="zh-CN" altLang="zh-CN" sz="2000" dirty="0"/>
              <a:t>倒序输出每次除法得到的余数，所得的</a:t>
            </a:r>
            <a:r>
              <a:rPr lang="en-US" altLang="zh-CN" sz="2000" dirty="0"/>
              <a:t>0</a:t>
            </a:r>
            <a:r>
              <a:rPr lang="zh-CN" altLang="zh-CN" sz="2000" dirty="0"/>
              <a:t>、</a:t>
            </a:r>
            <a:r>
              <a:rPr lang="en-US" altLang="zh-CN" sz="2000" dirty="0"/>
              <a:t>1</a:t>
            </a:r>
            <a:r>
              <a:rPr lang="zh-CN" altLang="zh-CN" sz="2000" dirty="0"/>
              <a:t>字符串就是</a:t>
            </a:r>
            <a:r>
              <a:rPr lang="en-US" altLang="zh-CN" sz="2000" dirty="0"/>
              <a:t>x</a:t>
            </a:r>
            <a:r>
              <a:rPr lang="zh-CN" altLang="zh-CN" sz="2000" dirty="0"/>
              <a:t>的二进制数。</a:t>
            </a:r>
          </a:p>
          <a:p>
            <a:endParaRPr lang="zh-CN" altLang="zh-CN" sz="2000" dirty="0"/>
          </a:p>
          <a:p>
            <a:endParaRPr lang="zh-CN" altLang="zh-CN" sz="2000"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十进制数转换为二进制数</a:t>
            </a:r>
            <a:r>
              <a:rPr lang="en-US" altLang="zh-CN" dirty="0"/>
              <a:t>-</a:t>
            </a:r>
            <a:r>
              <a:rPr lang="zh-CN" altLang="en-US" dirty="0"/>
              <a:t>例子</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17</a:t>
            </a:fld>
            <a:endParaRPr lang="zh-CN" altLang="en-US"/>
          </a:p>
        </p:txBody>
      </p:sp>
      <p:sp>
        <p:nvSpPr>
          <p:cNvPr id="6" name="内容占位符 5"/>
          <p:cNvSpPr>
            <a:spLocks noGrp="1"/>
          </p:cNvSpPr>
          <p:nvPr>
            <p:ph idx="1"/>
          </p:nvPr>
        </p:nvSpPr>
        <p:spPr/>
        <p:txBody>
          <a:bodyPr>
            <a:normAutofit/>
          </a:bodyPr>
          <a:lstStyle/>
          <a:p>
            <a:r>
              <a:rPr lang="zh-CN" altLang="zh-CN" sz="2000" dirty="0"/>
              <a:t>例如将十进制数</a:t>
            </a:r>
            <a:r>
              <a:rPr lang="en-US" altLang="zh-CN" sz="2000" dirty="0"/>
              <a:t>19</a:t>
            </a:r>
            <a:r>
              <a:rPr lang="zh-CN" altLang="zh-CN" sz="2000" dirty="0"/>
              <a:t>转换为二进制数的步骤为：</a:t>
            </a:r>
          </a:p>
          <a:p>
            <a:pPr marL="720000" lvl="0">
              <a:buFont typeface="+mj-lt"/>
              <a:buAutoNum type="arabicPeriod"/>
            </a:pPr>
            <a:r>
              <a:rPr lang="en-US" altLang="zh-CN" sz="2000" dirty="0"/>
              <a:t>19 / 2 =9 </a:t>
            </a:r>
            <a:r>
              <a:rPr lang="zh-CN" altLang="zh-CN" sz="2000" dirty="0"/>
              <a:t>余</a:t>
            </a:r>
            <a:r>
              <a:rPr lang="en-US" altLang="zh-CN" sz="2000" dirty="0"/>
              <a:t>1</a:t>
            </a:r>
            <a:r>
              <a:rPr lang="zh-CN" altLang="zh-CN" sz="2000" dirty="0"/>
              <a:t>，代表二进制的最低位是</a:t>
            </a:r>
            <a:r>
              <a:rPr lang="en-US" altLang="zh-CN" sz="2000" dirty="0"/>
              <a:t>1</a:t>
            </a:r>
            <a:r>
              <a:rPr lang="zh-CN" altLang="zh-CN" sz="2000" dirty="0"/>
              <a:t>；以此类推，</a:t>
            </a:r>
          </a:p>
          <a:p>
            <a:pPr marL="720000" lvl="0">
              <a:buFont typeface="+mj-lt"/>
              <a:buAutoNum type="arabicPeriod"/>
            </a:pPr>
            <a:r>
              <a:rPr lang="en-US" altLang="zh-CN" sz="2000" dirty="0"/>
              <a:t>9 / 2 = 4 </a:t>
            </a:r>
            <a:r>
              <a:rPr lang="zh-CN" altLang="zh-CN" sz="2000" dirty="0"/>
              <a:t>余</a:t>
            </a:r>
            <a:r>
              <a:rPr lang="en-US" altLang="zh-CN" sz="2000" dirty="0"/>
              <a:t> 1</a:t>
            </a:r>
            <a:endParaRPr lang="zh-CN" altLang="zh-CN" sz="2000" dirty="0"/>
          </a:p>
          <a:p>
            <a:pPr marL="720000" lvl="0">
              <a:buFont typeface="+mj-lt"/>
              <a:buAutoNum type="arabicPeriod"/>
            </a:pPr>
            <a:r>
              <a:rPr lang="en-US" altLang="zh-CN" sz="2000" dirty="0"/>
              <a:t>4 / 2 = 2 </a:t>
            </a:r>
            <a:r>
              <a:rPr lang="zh-CN" altLang="zh-CN" sz="2000" dirty="0"/>
              <a:t>余</a:t>
            </a:r>
            <a:r>
              <a:rPr lang="en-US" altLang="zh-CN" sz="2000" dirty="0"/>
              <a:t> 0</a:t>
            </a:r>
            <a:endParaRPr lang="zh-CN" altLang="zh-CN" sz="2000" dirty="0"/>
          </a:p>
          <a:p>
            <a:pPr marL="720000" lvl="0">
              <a:buFont typeface="+mj-lt"/>
              <a:buAutoNum type="arabicPeriod"/>
            </a:pPr>
            <a:r>
              <a:rPr lang="en-US" altLang="zh-CN" sz="2000" dirty="0"/>
              <a:t>2 / 2 = 1 </a:t>
            </a:r>
            <a:r>
              <a:rPr lang="zh-CN" altLang="zh-CN" sz="2000" dirty="0"/>
              <a:t>余</a:t>
            </a:r>
            <a:r>
              <a:rPr lang="en-US" altLang="zh-CN" sz="2000" dirty="0"/>
              <a:t> 0</a:t>
            </a:r>
            <a:endParaRPr lang="zh-CN" altLang="zh-CN" sz="2000" dirty="0"/>
          </a:p>
          <a:p>
            <a:pPr marL="720000" lvl="0">
              <a:buFont typeface="+mj-lt"/>
              <a:buAutoNum type="arabicPeriod"/>
            </a:pPr>
            <a:r>
              <a:rPr lang="en-US" altLang="zh-CN" sz="2000" dirty="0"/>
              <a:t>1 / 2 = 0 </a:t>
            </a:r>
            <a:r>
              <a:rPr lang="zh-CN" altLang="zh-CN" sz="2000" dirty="0"/>
              <a:t>余</a:t>
            </a:r>
            <a:r>
              <a:rPr lang="en-US" altLang="zh-CN" sz="2000" dirty="0"/>
              <a:t> 1</a:t>
            </a:r>
            <a:endParaRPr lang="zh-CN" altLang="zh-CN" sz="2000" dirty="0"/>
          </a:p>
          <a:p>
            <a:pPr marL="720000">
              <a:buFont typeface="+mj-lt"/>
              <a:buAutoNum type="arabicPeriod"/>
            </a:pPr>
            <a:r>
              <a:rPr lang="zh-CN" altLang="zh-CN" sz="2000" dirty="0"/>
              <a:t>按逆序输出的结果是</a:t>
            </a:r>
            <a:r>
              <a:rPr lang="en-US" altLang="zh-CN" sz="2000" dirty="0"/>
              <a:t>19</a:t>
            </a:r>
            <a:r>
              <a:rPr lang="en-US" altLang="zh-CN" sz="2000" baseline="-25000" dirty="0"/>
              <a:t>10</a:t>
            </a:r>
            <a:r>
              <a:rPr lang="en-US" altLang="zh-CN" sz="2000" dirty="0"/>
              <a:t> = 10011</a:t>
            </a:r>
            <a:r>
              <a:rPr lang="en-US" altLang="zh-CN" sz="2000" baseline="-25000" dirty="0"/>
              <a:t>2</a:t>
            </a:r>
            <a:r>
              <a:rPr lang="zh-CN" altLang="zh-CN" sz="2000" dirty="0"/>
              <a:t>。</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程序示例</a:t>
            </a:r>
            <a:r>
              <a:rPr lang="en-US" altLang="zh-CN" dirty="0"/>
              <a:t>-</a:t>
            </a:r>
            <a:r>
              <a:rPr lang="zh-CN" altLang="en-US" dirty="0"/>
              <a:t>十进制数转换为二进制数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18</a:t>
            </a:fld>
            <a:endParaRPr lang="zh-CN" altLang="en-US"/>
          </a:p>
        </p:txBody>
      </p:sp>
      <p:sp>
        <p:nvSpPr>
          <p:cNvPr id="6" name="内容占位符 5"/>
          <p:cNvSpPr>
            <a:spLocks noGrp="1"/>
          </p:cNvSpPr>
          <p:nvPr>
            <p:ph idx="1"/>
          </p:nvPr>
        </p:nvSpPr>
        <p:spPr>
          <a:xfrm>
            <a:off x="457200" y="1412776"/>
            <a:ext cx="4618856" cy="4896544"/>
          </a:xfrm>
        </p:spPr>
        <p:txBody>
          <a:bodyPr>
            <a:normAutofit/>
          </a:bodyPr>
          <a:lstStyle/>
          <a:p>
            <a:pPr marL="457200" indent="-457200">
              <a:buFont typeface="+mj-lt"/>
              <a:buAutoNum type="arabicPeriod"/>
            </a:pPr>
            <a:r>
              <a:rPr lang="zh-CN" altLang="zh-CN" sz="2000" dirty="0"/>
              <a:t>用</a:t>
            </a:r>
            <a:r>
              <a:rPr lang="en-US" altLang="zh-CN" sz="2000" dirty="0"/>
              <a:t>while</a:t>
            </a:r>
            <a:r>
              <a:rPr lang="zh-CN" altLang="zh-CN" sz="2000" dirty="0"/>
              <a:t>循环实现算法的第</a:t>
            </a:r>
            <a:r>
              <a:rPr lang="en-US" altLang="zh-CN" sz="2000" dirty="0"/>
              <a:t>1</a:t>
            </a:r>
            <a:r>
              <a:rPr lang="zh-CN" altLang="zh-CN" sz="2000" dirty="0"/>
              <a:t>到第</a:t>
            </a:r>
            <a:r>
              <a:rPr lang="en-US" altLang="zh-CN" sz="2000" dirty="0"/>
              <a:t>4</a:t>
            </a:r>
            <a:r>
              <a:rPr lang="zh-CN" altLang="zh-CN" sz="2000" dirty="0"/>
              <a:t>步，只要商不为</a:t>
            </a:r>
            <a:r>
              <a:rPr lang="en-US" altLang="zh-CN" sz="2000" dirty="0"/>
              <a:t>0</a:t>
            </a:r>
            <a:r>
              <a:rPr lang="zh-CN" altLang="zh-CN" sz="2000" dirty="0"/>
              <a:t>，就继续循环。</a:t>
            </a:r>
            <a:endParaRPr lang="en-US" altLang="zh-CN" sz="2000" dirty="0"/>
          </a:p>
          <a:p>
            <a:pPr marL="457200" indent="-457200">
              <a:buFont typeface="+mj-lt"/>
              <a:buAutoNum type="arabicPeriod"/>
            </a:pPr>
            <a:r>
              <a:rPr lang="zh-CN" altLang="zh-CN" sz="2000" dirty="0"/>
              <a:t>用变量</a:t>
            </a:r>
            <a:r>
              <a:rPr lang="en-US" altLang="zh-CN" sz="2000" dirty="0"/>
              <a:t>r = x % 2</a:t>
            </a:r>
            <a:r>
              <a:rPr lang="zh-CN" altLang="zh-CN" sz="2000" dirty="0"/>
              <a:t>计算</a:t>
            </a:r>
            <a:r>
              <a:rPr lang="en-US" altLang="zh-CN" sz="2000" dirty="0"/>
              <a:t>x</a:t>
            </a:r>
            <a:r>
              <a:rPr lang="zh-CN" altLang="zh-CN" sz="2000" dirty="0"/>
              <a:t>被</a:t>
            </a:r>
            <a:r>
              <a:rPr lang="en-US" altLang="zh-CN" sz="2000" dirty="0"/>
              <a:t>2</a:t>
            </a:r>
            <a:r>
              <a:rPr lang="zh-CN" altLang="zh-CN" sz="2000" dirty="0"/>
              <a:t>除所得的余数</a:t>
            </a:r>
            <a:r>
              <a:rPr lang="zh-CN" altLang="en-US" sz="2000" dirty="0"/>
              <a:t>。</a:t>
            </a:r>
            <a:endParaRPr lang="en-US" altLang="zh-CN" sz="2000" dirty="0"/>
          </a:p>
          <a:p>
            <a:pPr marL="457200" indent="-457200">
              <a:buFont typeface="+mj-lt"/>
              <a:buAutoNum type="arabicPeriod"/>
            </a:pPr>
            <a:r>
              <a:rPr lang="zh-CN" altLang="zh-CN" sz="2000" dirty="0"/>
              <a:t>用运算</a:t>
            </a:r>
            <a:r>
              <a:rPr lang="en-US" altLang="zh-CN" sz="2000" dirty="0"/>
              <a:t>x = x//2</a:t>
            </a:r>
            <a:r>
              <a:rPr lang="zh-CN" altLang="zh-CN" sz="2000" dirty="0"/>
              <a:t>获得</a:t>
            </a:r>
            <a:r>
              <a:rPr lang="en-US" altLang="zh-CN" sz="2000" dirty="0"/>
              <a:t>x</a:t>
            </a:r>
            <a:r>
              <a:rPr lang="zh-CN" altLang="zh-CN" sz="2000" dirty="0"/>
              <a:t>被</a:t>
            </a:r>
            <a:r>
              <a:rPr lang="en-US" altLang="zh-CN" sz="2000" dirty="0"/>
              <a:t>2</a:t>
            </a:r>
            <a:r>
              <a:rPr lang="zh-CN" altLang="zh-CN" sz="2000" dirty="0"/>
              <a:t>整除所得的商</a:t>
            </a:r>
            <a:r>
              <a:rPr lang="zh-CN" altLang="en-US" sz="2000" dirty="0"/>
              <a:t>。</a:t>
            </a:r>
            <a:endParaRPr lang="en-US" altLang="zh-CN" sz="2000" dirty="0"/>
          </a:p>
          <a:p>
            <a:pPr marL="457200" indent="-457200">
              <a:buFont typeface="+mj-lt"/>
              <a:buAutoNum type="arabicPeriod"/>
            </a:pPr>
            <a:endParaRPr lang="en-US" altLang="zh-CN" sz="2000" dirty="0"/>
          </a:p>
          <a:p>
            <a:pPr marL="457200" indent="-457200">
              <a:buFont typeface="+mj-lt"/>
              <a:buAutoNum type="arabicPeriod"/>
            </a:pPr>
            <a:r>
              <a:rPr lang="zh-CN" altLang="zh-CN" sz="2000" dirty="0"/>
              <a:t>用运算</a:t>
            </a:r>
            <a:r>
              <a:rPr lang="en-US" altLang="zh-CN" sz="2000" dirty="0" err="1"/>
              <a:t>Rs</a:t>
            </a:r>
            <a:r>
              <a:rPr lang="en-US" altLang="zh-CN" sz="2000" dirty="0"/>
              <a:t> = [r]+</a:t>
            </a:r>
            <a:r>
              <a:rPr lang="en-US" altLang="zh-CN" sz="2000" dirty="0" err="1"/>
              <a:t>Rs</a:t>
            </a:r>
            <a:r>
              <a:rPr lang="zh-CN" altLang="zh-CN" sz="2000" dirty="0"/>
              <a:t>获得一个</a:t>
            </a:r>
            <a:r>
              <a:rPr lang="zh-CN" altLang="zh-CN" sz="2000" b="1" dirty="0"/>
              <a:t>列表结构（</a:t>
            </a:r>
            <a:r>
              <a:rPr lang="en-US" altLang="zh-CN" sz="2000" b="1" dirty="0"/>
              <a:t>list</a:t>
            </a:r>
            <a:r>
              <a:rPr lang="zh-CN" altLang="zh-CN" sz="2000" b="1" dirty="0"/>
              <a:t>）</a:t>
            </a:r>
            <a:r>
              <a:rPr lang="en-US" altLang="zh-CN" sz="2000" dirty="0" err="1"/>
              <a:t>Rs</a:t>
            </a:r>
            <a:r>
              <a:rPr lang="zh-CN" altLang="zh-CN" sz="2000" dirty="0"/>
              <a:t>，并把余数</a:t>
            </a:r>
            <a:r>
              <a:rPr lang="en-US" altLang="zh-CN" sz="2000" dirty="0"/>
              <a:t>r</a:t>
            </a:r>
            <a:r>
              <a:rPr lang="zh-CN" altLang="zh-CN" sz="2000" dirty="0"/>
              <a:t>加入列表的头部。</a:t>
            </a:r>
          </a:p>
          <a:p>
            <a:pPr marL="457200" indent="-457200">
              <a:buFont typeface="+mj-lt"/>
              <a:buAutoNum type="arabicPeriod"/>
            </a:pPr>
            <a:r>
              <a:rPr lang="zh-CN" altLang="en-US" sz="2000" dirty="0"/>
              <a:t>第</a:t>
            </a:r>
            <a:r>
              <a:rPr lang="en-US" altLang="zh-CN" sz="2000" dirty="0"/>
              <a:t>9~10</a:t>
            </a:r>
            <a:r>
              <a:rPr lang="zh-CN" altLang="en-US" sz="2000" dirty="0"/>
              <a:t>行的“</a:t>
            </a:r>
            <a:r>
              <a:rPr lang="en-US" altLang="zh-CN" sz="2000" dirty="0"/>
              <a:t>for</a:t>
            </a:r>
            <a:r>
              <a:rPr lang="zh-CN" altLang="en-US" sz="2000" dirty="0"/>
              <a:t>”循环是</a:t>
            </a:r>
            <a:r>
              <a:rPr lang="zh-CN" altLang="zh-CN" sz="2000" dirty="0"/>
              <a:t>从最高位到最低位依次输出</a:t>
            </a:r>
            <a:r>
              <a:rPr lang="zh-CN" altLang="en-US" sz="2000" dirty="0"/>
              <a:t>结果</a:t>
            </a:r>
            <a:r>
              <a:rPr lang="zh-CN" altLang="zh-CN" sz="2000" dirty="0"/>
              <a:t>。</a:t>
            </a:r>
            <a:endParaRPr lang="en-US" altLang="zh-CN" sz="2400" dirty="0"/>
          </a:p>
          <a:p>
            <a:pPr indent="0"/>
            <a:endParaRPr lang="en-US" altLang="zh-CN" sz="2400" b="1" dirty="0"/>
          </a:p>
          <a:p>
            <a:pPr indent="0"/>
            <a:endParaRPr lang="en-US" altLang="zh-CN" sz="2400" b="1" dirty="0"/>
          </a:p>
          <a:p>
            <a:pPr indent="0"/>
            <a:endParaRPr lang="en-US" altLang="zh-CN" sz="2400" b="1" dirty="0"/>
          </a:p>
          <a:p>
            <a:endParaRPr lang="zh-CN" altLang="en-US" sz="2000" dirty="0"/>
          </a:p>
        </p:txBody>
      </p:sp>
      <p:sp>
        <p:nvSpPr>
          <p:cNvPr id="7" name="内容占位符 5"/>
          <p:cNvSpPr txBox="1">
            <a:spLocks/>
          </p:cNvSpPr>
          <p:nvPr/>
        </p:nvSpPr>
        <p:spPr>
          <a:xfrm>
            <a:off x="5076056" y="1340768"/>
            <a:ext cx="3744416" cy="4785395"/>
          </a:xfrm>
          <a:prstGeom prst="rect">
            <a:avLst/>
          </a:prstGeom>
        </p:spPr>
        <p:txBody>
          <a:bodyPr>
            <a:normAutofit/>
          </a:bodyPr>
          <a:lstStyle/>
          <a:p>
            <a:pPr marL="514350" indent="-514350">
              <a:spcBef>
                <a:spcPct val="20000"/>
              </a:spcBef>
              <a:buFont typeface="+mj-lt"/>
              <a:buAutoNum type="arabicPeriod"/>
            </a:pPr>
            <a:r>
              <a:rPr kumimoji="0" lang="en-US" altLang="zh-CN"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a:t>
            </a:r>
            <a:r>
              <a:rPr lang="zh-CN" altLang="zh-CN" sz="2000" b="1" dirty="0">
                <a:latin typeface="Times New Roman" pitchFamily="18" charset="0"/>
                <a:cs typeface="Times New Roman" pitchFamily="18" charset="0"/>
              </a:rPr>
              <a:t>程序</a:t>
            </a:r>
            <a:r>
              <a:rPr lang="en-US" altLang="zh-CN" sz="2000" b="1" dirty="0">
                <a:latin typeface="Times New Roman" pitchFamily="18" charset="0"/>
                <a:cs typeface="Times New Roman" pitchFamily="18" charset="0"/>
              </a:rPr>
              <a:t>2.3</a:t>
            </a:r>
            <a:r>
              <a:rPr lang="zh-CN" altLang="zh-CN" sz="2000" b="1" dirty="0">
                <a:latin typeface="Times New Roman" pitchFamily="18" charset="0"/>
                <a:cs typeface="Times New Roman" pitchFamily="18" charset="0"/>
              </a:rPr>
              <a:t>：整数的</a:t>
            </a:r>
            <a:r>
              <a:rPr lang="en-US" altLang="zh-CN" sz="2000" b="1" dirty="0">
                <a:latin typeface="Times New Roman" pitchFamily="18" charset="0"/>
                <a:cs typeface="Times New Roman" pitchFamily="18" charset="0"/>
              </a:rPr>
              <a:t>10-to-2</a:t>
            </a:r>
            <a:r>
              <a:rPr lang="zh-CN" altLang="zh-CN" sz="2000" b="1" dirty="0">
                <a:latin typeface="Times New Roman" pitchFamily="18" charset="0"/>
                <a:cs typeface="Times New Roman" pitchFamily="18" charset="0"/>
              </a:rPr>
              <a:t>进制转换</a:t>
            </a:r>
            <a:r>
              <a:rPr lang="en-US" altLang="zh-CN" sz="2000" b="1" dirty="0">
                <a:latin typeface="Times New Roman" pitchFamily="18" charset="0"/>
                <a:cs typeface="Times New Roman" pitchFamily="18" charset="0"/>
              </a:rPr>
              <a:t>&gt;</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x= </a:t>
            </a:r>
            <a:r>
              <a:rPr lang="en-US" altLang="zh-CN" sz="2000" dirty="0" err="1">
                <a:latin typeface="Times New Roman" pitchFamily="18" charset="0"/>
                <a:cs typeface="Times New Roman" pitchFamily="18" charset="0"/>
              </a:rPr>
              <a:t>int</a:t>
            </a:r>
            <a:r>
              <a:rPr lang="en-US" altLang="zh-CN" sz="2000" dirty="0">
                <a:latin typeface="Times New Roman" pitchFamily="18" charset="0"/>
                <a:cs typeface="Times New Roman" pitchFamily="18" charset="0"/>
              </a:rPr>
              <a:t>(input("Please enter a decimal number:"))</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r = 0;</a:t>
            </a:r>
          </a:p>
          <a:p>
            <a:pPr marL="514350" indent="-514350">
              <a:spcBef>
                <a:spcPct val="20000"/>
              </a:spcBef>
              <a:buFont typeface="+mj-lt"/>
              <a:buAutoNum type="arabicPeriod"/>
            </a:pPr>
            <a:r>
              <a:rPr lang="en-US" altLang="zh-CN" sz="2000" dirty="0" err="1">
                <a:latin typeface="Times New Roman" pitchFamily="18" charset="0"/>
                <a:cs typeface="Times New Roman" pitchFamily="18" charset="0"/>
              </a:rPr>
              <a:t>Rs</a:t>
            </a:r>
            <a:r>
              <a:rPr lang="en-US" altLang="zh-CN" sz="2000" dirty="0">
                <a:latin typeface="Times New Roman" pitchFamily="18" charset="0"/>
                <a:cs typeface="Times New Roman" pitchFamily="18" charset="0"/>
              </a:rPr>
              <a:t> = [];</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while(x != 0):</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r = x% 2</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x = x//2</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Rs</a:t>
            </a:r>
            <a:r>
              <a:rPr lang="en-US" altLang="zh-CN" sz="2000" dirty="0">
                <a:latin typeface="Times New Roman" pitchFamily="18" charset="0"/>
                <a:cs typeface="Times New Roman" pitchFamily="18" charset="0"/>
              </a:rPr>
              <a:t> = [r]+</a:t>
            </a:r>
            <a:r>
              <a:rPr lang="en-US" altLang="zh-CN" sz="2000" dirty="0" err="1">
                <a:latin typeface="Times New Roman" pitchFamily="18" charset="0"/>
                <a:cs typeface="Times New Roman" pitchFamily="18" charset="0"/>
              </a:rPr>
              <a:t>Rs</a:t>
            </a:r>
            <a:endParaRPr lang="en-US" altLang="zh-CN" sz="2000" dirty="0">
              <a:latin typeface="Times New Roman" pitchFamily="18" charset="0"/>
              <a:cs typeface="Times New Roman" pitchFamily="18" charset="0"/>
            </a:endParaRPr>
          </a:p>
          <a:p>
            <a:pPr marL="514350" indent="-514350">
              <a:spcBef>
                <a:spcPct val="20000"/>
              </a:spcBef>
              <a:buFont typeface="+mj-lt"/>
              <a:buAutoNum type="arabicPeriod"/>
            </a:pPr>
            <a:r>
              <a:rPr lang="en-US" altLang="zh-CN" sz="2000" dirty="0">
                <a:latin typeface="Times New Roman" pitchFamily="18" charset="0"/>
                <a:cs typeface="Times New Roman" pitchFamily="18" charset="0"/>
              </a:rPr>
              <a:t>for </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 in range(</a:t>
            </a:r>
            <a:r>
              <a:rPr lang="en-US" altLang="zh-CN" sz="2000" dirty="0" err="1">
                <a:latin typeface="Times New Roman" pitchFamily="18" charset="0"/>
                <a:cs typeface="Times New Roman" pitchFamily="18" charset="0"/>
              </a:rPr>
              <a:t>0,len</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Rs</a:t>
            </a:r>
            <a:r>
              <a:rPr lang="en-US" altLang="zh-CN" sz="2000" dirty="0">
                <a:latin typeface="Times New Roman" pitchFamily="18" charset="0"/>
                <a:cs typeface="Times New Roman" pitchFamily="18" charset="0"/>
              </a:rPr>
              <a:t>)): </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print(</a:t>
            </a:r>
            <a:r>
              <a:rPr lang="en-US" altLang="zh-CN" sz="2000" dirty="0" err="1">
                <a:latin typeface="Times New Roman" pitchFamily="18" charset="0"/>
                <a:cs typeface="Times New Roman" pitchFamily="18" charset="0"/>
              </a:rPr>
              <a:t>Rs</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],end='‘) </a:t>
            </a:r>
            <a:endParaRPr lang="zh-CN" altLang="zh-CN"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程序示例</a:t>
            </a:r>
            <a:r>
              <a:rPr lang="en-US" altLang="zh-CN" dirty="0"/>
              <a:t>-</a:t>
            </a:r>
            <a:r>
              <a:rPr lang="zh-CN" altLang="en-US" dirty="0"/>
              <a:t>列表（</a:t>
            </a:r>
            <a:r>
              <a:rPr lang="en-US" altLang="zh-CN" dirty="0"/>
              <a:t>List</a:t>
            </a:r>
            <a:r>
              <a:rPr lang="zh-CN" altLang="en-US" dirty="0"/>
              <a:t>）的涵义</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19</a:t>
            </a:fld>
            <a:endParaRPr lang="zh-CN" altLang="en-US" dirty="0"/>
          </a:p>
        </p:txBody>
      </p:sp>
      <p:sp>
        <p:nvSpPr>
          <p:cNvPr id="6" name="内容占位符 5"/>
          <p:cNvSpPr>
            <a:spLocks noGrp="1"/>
          </p:cNvSpPr>
          <p:nvPr>
            <p:ph idx="1"/>
          </p:nvPr>
        </p:nvSpPr>
        <p:spPr>
          <a:xfrm>
            <a:off x="457200" y="1412776"/>
            <a:ext cx="8363272" cy="4713387"/>
          </a:xfrm>
        </p:spPr>
        <p:txBody>
          <a:bodyPr>
            <a:noAutofit/>
          </a:bodyPr>
          <a:lstStyle/>
          <a:p>
            <a:pPr marL="360000" indent="-360000">
              <a:buFont typeface="Arial" pitchFamily="34" charset="0"/>
              <a:buChar char="•"/>
            </a:pPr>
            <a:r>
              <a:rPr lang="zh-CN" altLang="zh-CN" sz="2000" dirty="0"/>
              <a:t>列表是一组</a:t>
            </a:r>
            <a:r>
              <a:rPr lang="zh-CN" altLang="zh-CN" sz="2000" b="1" dirty="0">
                <a:solidFill>
                  <a:srgbClr val="FF0000"/>
                </a:solidFill>
              </a:rPr>
              <a:t>按顺序排列</a:t>
            </a:r>
            <a:r>
              <a:rPr lang="zh-CN" altLang="zh-CN" sz="2000" dirty="0"/>
              <a:t>的元素的集合。</a:t>
            </a:r>
            <a:endParaRPr lang="en-US" altLang="zh-CN" sz="2000" dirty="0"/>
          </a:p>
          <a:p>
            <a:pPr marL="360000" indent="-360000">
              <a:buFont typeface="Arial" pitchFamily="34" charset="0"/>
              <a:buChar char="•"/>
            </a:pPr>
            <a:r>
              <a:rPr lang="zh-CN" altLang="zh-CN" sz="2000" dirty="0"/>
              <a:t>和字符串一样，</a:t>
            </a:r>
            <a:r>
              <a:rPr lang="en-US" altLang="zh-CN" sz="2000" dirty="0"/>
              <a:t>Python</a:t>
            </a:r>
            <a:r>
              <a:rPr lang="zh-CN" altLang="zh-CN" sz="2000" dirty="0"/>
              <a:t>的列表也通过</a:t>
            </a:r>
            <a:r>
              <a:rPr lang="zh-CN" altLang="zh-CN" sz="2000" b="1" dirty="0">
                <a:solidFill>
                  <a:srgbClr val="FF0000"/>
                </a:solidFill>
              </a:rPr>
              <a:t>索引（</a:t>
            </a:r>
            <a:r>
              <a:rPr lang="en-US" altLang="zh-CN" sz="2000" b="1" dirty="0">
                <a:solidFill>
                  <a:srgbClr val="FF0000"/>
                </a:solidFill>
              </a:rPr>
              <a:t>index</a:t>
            </a:r>
            <a:r>
              <a:rPr lang="zh-CN" altLang="zh-CN" sz="2000" b="1" dirty="0">
                <a:solidFill>
                  <a:srgbClr val="FF0000"/>
                </a:solidFill>
              </a:rPr>
              <a:t>）</a:t>
            </a:r>
            <a:r>
              <a:rPr lang="zh-CN" altLang="zh-CN" sz="2000" dirty="0"/>
              <a:t>引用其中的元素</a:t>
            </a:r>
            <a:r>
              <a:rPr lang="zh-CN" altLang="en-US" sz="2000" dirty="0"/>
              <a:t>。</a:t>
            </a:r>
            <a:r>
              <a:rPr lang="zh-CN" altLang="zh-CN" sz="2000" dirty="0"/>
              <a:t>从列表的最左端开始，依次是</a:t>
            </a:r>
            <a:r>
              <a:rPr lang="en-US" altLang="zh-CN" sz="2000" dirty="0"/>
              <a:t>L[0]</a:t>
            </a:r>
            <a:r>
              <a:rPr lang="zh-CN" altLang="zh-CN" sz="2000" dirty="0"/>
              <a:t>，</a:t>
            </a:r>
            <a:r>
              <a:rPr lang="en-US" altLang="zh-CN" sz="2000" dirty="0"/>
              <a:t>L[1]</a:t>
            </a:r>
            <a:r>
              <a:rPr lang="zh-CN" altLang="zh-CN" sz="2000" dirty="0"/>
              <a:t>，</a:t>
            </a:r>
            <a:r>
              <a:rPr lang="en-US" altLang="zh-CN" sz="2000" dirty="0"/>
              <a:t>L[2]......</a:t>
            </a:r>
            <a:r>
              <a:rPr lang="zh-CN" altLang="zh-CN" sz="2000" dirty="0"/>
              <a:t>。</a:t>
            </a:r>
            <a:endParaRPr lang="en-US" altLang="zh-CN" sz="2000" dirty="0"/>
          </a:p>
          <a:p>
            <a:endParaRPr lang="en-US" altLang="zh-CN" sz="2000" dirty="0"/>
          </a:p>
          <a:p>
            <a:endParaRPr lang="en-US" altLang="zh-CN" sz="2000" dirty="0"/>
          </a:p>
          <a:p>
            <a:pPr algn="ctr"/>
            <a:endParaRPr lang="en-US" altLang="zh-CN" sz="2000" dirty="0"/>
          </a:p>
          <a:p>
            <a:pPr indent="0" algn="ctr"/>
            <a:r>
              <a:rPr lang="zh-CN" altLang="zh-CN" sz="2000" b="1" dirty="0"/>
              <a:t>可以把列表想象成一串按顺序编号的盒子</a:t>
            </a:r>
          </a:p>
          <a:p>
            <a:r>
              <a:rPr lang="zh-CN" altLang="zh-CN" sz="2000" dirty="0"/>
              <a:t>在前面十进制到二进制数的转换程序中，</a:t>
            </a:r>
            <a:r>
              <a:rPr lang="en-US" altLang="zh-CN" sz="2000" dirty="0" err="1"/>
              <a:t>Rs</a:t>
            </a:r>
            <a:r>
              <a:rPr lang="en-US" altLang="zh-CN" sz="2000" dirty="0"/>
              <a:t>=[r]+</a:t>
            </a:r>
            <a:r>
              <a:rPr lang="en-US" altLang="zh-CN" sz="2000" dirty="0" err="1"/>
              <a:t>Rs</a:t>
            </a:r>
            <a:r>
              <a:rPr lang="zh-CN" altLang="zh-CN" sz="2000" dirty="0"/>
              <a:t>这个运算把</a:t>
            </a:r>
            <a:r>
              <a:rPr lang="en-US" altLang="zh-CN" sz="2000" dirty="0"/>
              <a:t>[r]</a:t>
            </a:r>
            <a:r>
              <a:rPr lang="zh-CN" altLang="zh-CN" sz="2000" dirty="0"/>
              <a:t>作为一个列表元素加入列表</a:t>
            </a:r>
            <a:r>
              <a:rPr lang="en-US" altLang="zh-CN" sz="2000" dirty="0" err="1"/>
              <a:t>Rs</a:t>
            </a:r>
            <a:r>
              <a:rPr lang="zh-CN" altLang="zh-CN" sz="2000" dirty="0"/>
              <a:t>的头部。</a:t>
            </a:r>
            <a:endParaRPr lang="en-US" altLang="zh-CN" sz="2000" dirty="0"/>
          </a:p>
          <a:p>
            <a:r>
              <a:rPr lang="zh-CN" altLang="zh-CN" sz="2000" dirty="0"/>
              <a:t>例如对于列表</a:t>
            </a:r>
            <a:r>
              <a:rPr lang="en-US" altLang="zh-CN" sz="2000" dirty="0" err="1"/>
              <a:t>Rs</a:t>
            </a:r>
            <a:r>
              <a:rPr lang="en-US" altLang="zh-CN" sz="2000" dirty="0"/>
              <a:t>=[1,1,1]</a:t>
            </a:r>
            <a:r>
              <a:rPr lang="zh-CN" altLang="zh-CN" sz="2000" dirty="0"/>
              <a:t>，执行运算</a:t>
            </a:r>
            <a:r>
              <a:rPr lang="en-US" altLang="zh-CN" sz="2000" dirty="0" err="1"/>
              <a:t>Rs</a:t>
            </a:r>
            <a:r>
              <a:rPr lang="en-US" altLang="zh-CN" sz="2000" dirty="0"/>
              <a:t>=[0]+</a:t>
            </a:r>
            <a:r>
              <a:rPr lang="en-US" altLang="zh-CN" sz="2000" dirty="0" err="1"/>
              <a:t>Rs</a:t>
            </a:r>
            <a:r>
              <a:rPr lang="zh-CN" altLang="zh-CN" sz="2000" dirty="0"/>
              <a:t>后，</a:t>
            </a:r>
            <a:r>
              <a:rPr lang="en-US" altLang="zh-CN" sz="2000" dirty="0" err="1"/>
              <a:t>Rs</a:t>
            </a:r>
            <a:r>
              <a:rPr lang="zh-CN" altLang="zh-CN" sz="2000" dirty="0"/>
              <a:t>的内容就变成了</a:t>
            </a:r>
            <a:r>
              <a:rPr lang="en-US" altLang="zh-CN" sz="2000" dirty="0"/>
              <a:t>[0,1,1,1]</a:t>
            </a:r>
            <a:r>
              <a:rPr lang="zh-CN" altLang="zh-CN" sz="2000" dirty="0"/>
              <a:t>。</a:t>
            </a:r>
          </a:p>
          <a:p>
            <a:endParaRPr lang="zh-CN" altLang="en-US" sz="2000" dirty="0"/>
          </a:p>
        </p:txBody>
      </p:sp>
      <p:sp>
        <p:nvSpPr>
          <p:cNvPr id="3279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2769" name="Group 1"/>
          <p:cNvGrpSpPr>
            <a:grpSpLocks noChangeAspect="1"/>
          </p:cNvGrpSpPr>
          <p:nvPr/>
        </p:nvGrpSpPr>
        <p:grpSpPr bwMode="auto">
          <a:xfrm>
            <a:off x="2267744" y="2852936"/>
            <a:ext cx="4485498" cy="936104"/>
            <a:chOff x="0" y="0"/>
            <a:chExt cx="4024" cy="840"/>
          </a:xfrm>
        </p:grpSpPr>
        <p:sp>
          <p:nvSpPr>
            <p:cNvPr id="32796" name="AutoShape 28"/>
            <p:cNvSpPr>
              <a:spLocks noChangeAspect="1" noChangeArrowheads="1" noTextEdit="1"/>
            </p:cNvSpPr>
            <p:nvPr/>
          </p:nvSpPr>
          <p:spPr bwMode="auto">
            <a:xfrm>
              <a:off x="0" y="0"/>
              <a:ext cx="4024" cy="840"/>
            </a:xfrm>
            <a:prstGeom prst="rect">
              <a:avLst/>
            </a:prstGeom>
            <a:noFill/>
          </p:spPr>
          <p:txBody>
            <a:bodyPr vert="horz" wrap="square" lIns="91440" tIns="45720" rIns="91440" bIns="45720" numCol="1" anchor="t" anchorCtr="0" compatLnSpc="1">
              <a:prstTxWarp prst="textNoShape">
                <a:avLst/>
              </a:prstTxWarp>
            </a:bodyPr>
            <a:lstStyle/>
            <a:p>
              <a:endParaRPr lang="zh-CN" altLang="en-US" sz="2000"/>
            </a:p>
          </p:txBody>
        </p:sp>
        <p:sp>
          <p:nvSpPr>
            <p:cNvPr id="32795" name="Rectangle 27"/>
            <p:cNvSpPr>
              <a:spLocks noChangeArrowheads="1"/>
            </p:cNvSpPr>
            <p:nvPr/>
          </p:nvSpPr>
          <p:spPr bwMode="auto">
            <a:xfrm>
              <a:off x="241" y="286"/>
              <a:ext cx="3627" cy="401"/>
            </a:xfrm>
            <a:prstGeom prst="rect">
              <a:avLst/>
            </a:prstGeom>
            <a:noFill/>
            <a:ln w="16" cap="rnd">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2794" name="Rectangle 26"/>
            <p:cNvSpPr>
              <a:spLocks noChangeArrowheads="1"/>
            </p:cNvSpPr>
            <p:nvPr/>
          </p:nvSpPr>
          <p:spPr bwMode="auto">
            <a:xfrm>
              <a:off x="697" y="286"/>
              <a:ext cx="455" cy="401"/>
            </a:xfrm>
            <a:prstGeom prst="rect">
              <a:avLst/>
            </a:prstGeom>
            <a:noFill/>
            <a:ln w="8" cap="rnd">
              <a:solidFill>
                <a:srgbClr val="0C0C0C"/>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2793" name="Rectangle 25"/>
            <p:cNvSpPr>
              <a:spLocks noChangeArrowheads="1"/>
            </p:cNvSpPr>
            <p:nvPr/>
          </p:nvSpPr>
          <p:spPr bwMode="auto">
            <a:xfrm>
              <a:off x="864" y="33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92" name="Rectangle 24"/>
            <p:cNvSpPr>
              <a:spLocks noChangeArrowheads="1"/>
            </p:cNvSpPr>
            <p:nvPr/>
          </p:nvSpPr>
          <p:spPr bwMode="auto">
            <a:xfrm>
              <a:off x="1152" y="286"/>
              <a:ext cx="457" cy="401"/>
            </a:xfrm>
            <a:prstGeom prst="rect">
              <a:avLst/>
            </a:prstGeom>
            <a:noFill/>
            <a:ln w="8" cap="rnd">
              <a:solidFill>
                <a:srgbClr val="0C0C0C"/>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2791" name="Rectangle 23"/>
            <p:cNvSpPr>
              <a:spLocks noChangeArrowheads="1"/>
            </p:cNvSpPr>
            <p:nvPr/>
          </p:nvSpPr>
          <p:spPr bwMode="auto">
            <a:xfrm>
              <a:off x="1320" y="33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90" name="Rectangle 22"/>
            <p:cNvSpPr>
              <a:spLocks noChangeArrowheads="1"/>
            </p:cNvSpPr>
            <p:nvPr/>
          </p:nvSpPr>
          <p:spPr bwMode="auto">
            <a:xfrm>
              <a:off x="1609" y="286"/>
              <a:ext cx="456" cy="401"/>
            </a:xfrm>
            <a:prstGeom prst="rect">
              <a:avLst/>
            </a:prstGeom>
            <a:noFill/>
            <a:ln w="8" cap="rnd">
              <a:solidFill>
                <a:srgbClr val="0C0C0C"/>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2789" name="Rectangle 21"/>
            <p:cNvSpPr>
              <a:spLocks noChangeArrowheads="1"/>
            </p:cNvSpPr>
            <p:nvPr/>
          </p:nvSpPr>
          <p:spPr bwMode="auto">
            <a:xfrm>
              <a:off x="1776" y="33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88" name="Rectangle 20"/>
            <p:cNvSpPr>
              <a:spLocks noChangeArrowheads="1"/>
            </p:cNvSpPr>
            <p:nvPr/>
          </p:nvSpPr>
          <p:spPr bwMode="auto">
            <a:xfrm>
              <a:off x="241" y="286"/>
              <a:ext cx="456" cy="401"/>
            </a:xfrm>
            <a:prstGeom prst="rect">
              <a:avLst/>
            </a:prstGeom>
            <a:noFill/>
            <a:ln w="8" cap="rnd">
              <a:solidFill>
                <a:srgbClr val="0C0C0C"/>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2787" name="Rectangle 19"/>
            <p:cNvSpPr>
              <a:spLocks noChangeArrowheads="1"/>
            </p:cNvSpPr>
            <p:nvPr/>
          </p:nvSpPr>
          <p:spPr bwMode="auto">
            <a:xfrm>
              <a:off x="408" y="33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86" name="Rectangle 18"/>
            <p:cNvSpPr>
              <a:spLocks noChangeArrowheads="1"/>
            </p:cNvSpPr>
            <p:nvPr/>
          </p:nvSpPr>
          <p:spPr bwMode="auto">
            <a:xfrm>
              <a:off x="2065" y="286"/>
              <a:ext cx="455" cy="401"/>
            </a:xfrm>
            <a:prstGeom prst="rect">
              <a:avLst/>
            </a:prstGeom>
            <a:noFill/>
            <a:ln w="8" cap="rnd">
              <a:solidFill>
                <a:srgbClr val="0C0C0C"/>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2785" name="Rectangle 17"/>
            <p:cNvSpPr>
              <a:spLocks noChangeArrowheads="1"/>
            </p:cNvSpPr>
            <p:nvPr/>
          </p:nvSpPr>
          <p:spPr bwMode="auto">
            <a:xfrm>
              <a:off x="2232" y="33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84" name="Rectangle 16"/>
            <p:cNvSpPr>
              <a:spLocks noChangeArrowheads="1"/>
            </p:cNvSpPr>
            <p:nvPr/>
          </p:nvSpPr>
          <p:spPr bwMode="auto">
            <a:xfrm>
              <a:off x="2520" y="286"/>
              <a:ext cx="456" cy="401"/>
            </a:xfrm>
            <a:prstGeom prst="rect">
              <a:avLst/>
            </a:prstGeom>
            <a:noFill/>
            <a:ln w="8" cap="rnd">
              <a:solidFill>
                <a:srgbClr val="0C0C0C"/>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2783" name="Rectangle 15"/>
            <p:cNvSpPr>
              <a:spLocks noChangeArrowheads="1"/>
            </p:cNvSpPr>
            <p:nvPr/>
          </p:nvSpPr>
          <p:spPr bwMode="auto">
            <a:xfrm>
              <a:off x="2688" y="33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9</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82" name="Rectangle 14"/>
            <p:cNvSpPr>
              <a:spLocks noChangeArrowheads="1"/>
            </p:cNvSpPr>
            <p:nvPr/>
          </p:nvSpPr>
          <p:spPr bwMode="auto">
            <a:xfrm>
              <a:off x="2976" y="286"/>
              <a:ext cx="456" cy="401"/>
            </a:xfrm>
            <a:prstGeom prst="rect">
              <a:avLst/>
            </a:prstGeom>
            <a:noFill/>
            <a:ln w="8" cap="rnd">
              <a:solidFill>
                <a:srgbClr val="0C0C0C"/>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2781" name="Rectangle 13"/>
            <p:cNvSpPr>
              <a:spLocks noChangeArrowheads="1"/>
            </p:cNvSpPr>
            <p:nvPr/>
          </p:nvSpPr>
          <p:spPr bwMode="auto">
            <a:xfrm>
              <a:off x="3144" y="33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80" name="Rectangle 12"/>
            <p:cNvSpPr>
              <a:spLocks noChangeArrowheads="1"/>
            </p:cNvSpPr>
            <p:nvPr/>
          </p:nvSpPr>
          <p:spPr bwMode="auto">
            <a:xfrm>
              <a:off x="3432" y="286"/>
              <a:ext cx="436" cy="401"/>
            </a:xfrm>
            <a:prstGeom prst="rect">
              <a:avLst/>
            </a:prstGeom>
            <a:noFill/>
            <a:ln w="8" cap="rnd">
              <a:solidFill>
                <a:srgbClr val="0C0C0C"/>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2779" name="Rectangle 11"/>
            <p:cNvSpPr>
              <a:spLocks noChangeArrowheads="1"/>
            </p:cNvSpPr>
            <p:nvPr/>
          </p:nvSpPr>
          <p:spPr bwMode="auto">
            <a:xfrm>
              <a:off x="3590" y="33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78" name="Rectangle 10"/>
            <p:cNvSpPr>
              <a:spLocks noChangeArrowheads="1"/>
            </p:cNvSpPr>
            <p:nvPr/>
          </p:nvSpPr>
          <p:spPr bwMode="auto">
            <a:xfrm>
              <a:off x="237" y="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77" name="Rectangle 9"/>
            <p:cNvSpPr>
              <a:spLocks noChangeArrowheads="1"/>
            </p:cNvSpPr>
            <p:nvPr/>
          </p:nvSpPr>
          <p:spPr bwMode="auto">
            <a:xfrm>
              <a:off x="683" y="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76" name="Rectangle 8"/>
            <p:cNvSpPr>
              <a:spLocks noChangeArrowheads="1"/>
            </p:cNvSpPr>
            <p:nvPr/>
          </p:nvSpPr>
          <p:spPr bwMode="auto">
            <a:xfrm>
              <a:off x="1169" y="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2775" name="Rectangle 7"/>
            <p:cNvSpPr>
              <a:spLocks noChangeArrowheads="1"/>
            </p:cNvSpPr>
            <p:nvPr/>
          </p:nvSpPr>
          <p:spPr bwMode="auto">
            <a:xfrm>
              <a:off x="1615" y="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74" name="Rectangle 6"/>
            <p:cNvSpPr>
              <a:spLocks noChangeArrowheads="1"/>
            </p:cNvSpPr>
            <p:nvPr/>
          </p:nvSpPr>
          <p:spPr bwMode="auto">
            <a:xfrm>
              <a:off x="2076" y="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73" name="Rectangle 5"/>
            <p:cNvSpPr>
              <a:spLocks noChangeArrowheads="1"/>
            </p:cNvSpPr>
            <p:nvPr/>
          </p:nvSpPr>
          <p:spPr bwMode="auto">
            <a:xfrm>
              <a:off x="2532" y="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72" name="Rectangle 4"/>
            <p:cNvSpPr>
              <a:spLocks noChangeArrowheads="1"/>
            </p:cNvSpPr>
            <p:nvPr/>
          </p:nvSpPr>
          <p:spPr bwMode="auto">
            <a:xfrm>
              <a:off x="2973" y="1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6</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71" name="Rectangle 3"/>
            <p:cNvSpPr>
              <a:spLocks noChangeArrowheads="1"/>
            </p:cNvSpPr>
            <p:nvPr/>
          </p:nvSpPr>
          <p:spPr bwMode="auto">
            <a:xfrm>
              <a:off x="3429" y="7"/>
              <a:ext cx="115"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7</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2770" name="Rectangle 2"/>
            <p:cNvSpPr>
              <a:spLocks noChangeArrowheads="1"/>
            </p:cNvSpPr>
            <p:nvPr/>
          </p:nvSpPr>
          <p:spPr bwMode="auto">
            <a:xfrm>
              <a:off x="50" y="379"/>
              <a:ext cx="141" cy="27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L</a:t>
              </a:r>
              <a:endParaRPr kumimoji="0" lang="en-US"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进位制的概念</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a:t>
            </a:fld>
            <a:endParaRPr lang="zh-CN" altLang="en-US"/>
          </a:p>
        </p:txBody>
      </p:sp>
      <p:sp>
        <p:nvSpPr>
          <p:cNvPr id="6" name="内容占位符 5"/>
          <p:cNvSpPr>
            <a:spLocks noGrp="1"/>
          </p:cNvSpPr>
          <p:nvPr>
            <p:ph idx="1"/>
          </p:nvPr>
        </p:nvSpPr>
        <p:spPr/>
        <p:txBody>
          <a:bodyPr/>
          <a:lstStyle/>
          <a:p>
            <a:r>
              <a:rPr lang="zh-CN" altLang="en-US" dirty="0"/>
              <a:t>十进制（</a:t>
            </a:r>
            <a:r>
              <a:rPr lang="en-US" altLang="zh-CN" dirty="0"/>
              <a:t>Decimal)</a:t>
            </a:r>
          </a:p>
          <a:p>
            <a:r>
              <a:rPr lang="zh-CN" altLang="en-US" dirty="0"/>
              <a:t>二进制（</a:t>
            </a:r>
            <a:r>
              <a:rPr lang="en-US" altLang="zh-CN" dirty="0"/>
              <a:t>Binary</a:t>
            </a:r>
            <a:r>
              <a:rPr lang="zh-CN" altLang="en-US" dirty="0"/>
              <a:t>）</a:t>
            </a:r>
            <a:endParaRPr lang="en-US" altLang="zh-CN" dirty="0"/>
          </a:p>
          <a:p>
            <a:r>
              <a:rPr lang="zh-CN" altLang="en-US" dirty="0"/>
              <a:t>八进制（</a:t>
            </a:r>
            <a:r>
              <a:rPr lang="en-US" altLang="zh-CN" dirty="0" err="1"/>
              <a:t>Octonary</a:t>
            </a:r>
            <a:r>
              <a:rPr lang="zh-CN" altLang="en-US" dirty="0"/>
              <a:t>）与十六进制（</a:t>
            </a:r>
            <a:r>
              <a:rPr lang="en-US" altLang="zh-CN" dirty="0"/>
              <a:t>Hexadecimal</a:t>
            </a:r>
            <a:r>
              <a:rPr lang="zh-CN" altLang="en-US" dirty="0"/>
              <a:t>）</a:t>
            </a:r>
            <a:r>
              <a:rPr lang="en-US" altLang="zh-CN" dirty="0"/>
              <a:t> </a:t>
            </a:r>
          </a:p>
          <a:p>
            <a:r>
              <a:rPr lang="zh-CN" altLang="en-US" dirty="0"/>
              <a:t>基数（</a:t>
            </a:r>
            <a:r>
              <a:rPr lang="en-US" altLang="zh-CN" dirty="0"/>
              <a:t>Base</a:t>
            </a:r>
            <a:r>
              <a:rPr lang="zh-CN" altLang="en-US" dirty="0"/>
              <a:t>）与位权（</a:t>
            </a:r>
            <a:r>
              <a:rPr lang="en-US" altLang="zh-CN" dirty="0"/>
              <a:t>Weight</a:t>
            </a:r>
            <a:r>
              <a:rPr lang="zh-CN" alt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程序示例</a:t>
            </a:r>
            <a:r>
              <a:rPr lang="en-US" altLang="zh-CN" dirty="0"/>
              <a:t>-</a:t>
            </a:r>
            <a:r>
              <a:rPr lang="zh-CN" altLang="en-US" dirty="0"/>
              <a:t>用递归把十进制数转换为二进制数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20</a:t>
            </a:fld>
            <a:endParaRPr lang="zh-CN" altLang="en-US"/>
          </a:p>
        </p:txBody>
      </p:sp>
      <p:sp>
        <p:nvSpPr>
          <p:cNvPr id="6" name="内容占位符 5"/>
          <p:cNvSpPr>
            <a:spLocks noGrp="1"/>
          </p:cNvSpPr>
          <p:nvPr>
            <p:ph idx="1"/>
          </p:nvPr>
        </p:nvSpPr>
        <p:spPr>
          <a:xfrm>
            <a:off x="457200" y="1412776"/>
            <a:ext cx="4618856" cy="4896544"/>
          </a:xfrm>
        </p:spPr>
        <p:txBody>
          <a:bodyPr>
            <a:normAutofit fontScale="92500" lnSpcReduction="10000"/>
          </a:bodyPr>
          <a:lstStyle/>
          <a:p>
            <a:pPr marL="457200" indent="-457200">
              <a:buFont typeface="+mj-lt"/>
              <a:buAutoNum type="arabicPeriod"/>
            </a:pPr>
            <a:r>
              <a:rPr lang="zh-CN" altLang="zh-CN" sz="2200" b="1" dirty="0">
                <a:solidFill>
                  <a:srgbClr val="FF0000"/>
                </a:solidFill>
              </a:rPr>
              <a:t>递归方式的基本概念就是问题的结果是由小问题的结果构建而成的。</a:t>
            </a:r>
            <a:r>
              <a:rPr lang="zh-CN" altLang="zh-CN" sz="2200" dirty="0"/>
              <a:t>不管输入给函数的数（叫做参数）是什么，算法</a:t>
            </a:r>
            <a:r>
              <a:rPr lang="zh-CN" altLang="en-US" sz="2200" dirty="0"/>
              <a:t>都</a:t>
            </a:r>
            <a:r>
              <a:rPr lang="zh-CN" altLang="zh-CN" sz="2200" dirty="0"/>
              <a:t>一样。</a:t>
            </a:r>
          </a:p>
          <a:p>
            <a:pPr marL="457200" indent="-457200">
              <a:buFont typeface="+mj-lt"/>
              <a:buAutoNum type="arabicPeriod"/>
            </a:pPr>
            <a:r>
              <a:rPr lang="zh-CN" altLang="en-US" sz="2200" dirty="0"/>
              <a:t>定义</a:t>
            </a:r>
            <a:r>
              <a:rPr lang="zh-CN" altLang="zh-CN" sz="2200" dirty="0"/>
              <a:t>函数</a:t>
            </a:r>
            <a:r>
              <a:rPr lang="en-US" altLang="zh-CN" sz="2200" dirty="0"/>
              <a:t>convert(x)</a:t>
            </a:r>
            <a:r>
              <a:rPr lang="zh-CN" altLang="zh-CN" sz="2200" dirty="0"/>
              <a:t>，输入一个十进制整数</a:t>
            </a:r>
            <a:r>
              <a:rPr lang="en-US" altLang="zh-CN" sz="2200" dirty="0"/>
              <a:t>x</a:t>
            </a:r>
            <a:r>
              <a:rPr lang="zh-CN" altLang="zh-CN" sz="2200" dirty="0"/>
              <a:t>，输出</a:t>
            </a:r>
            <a:r>
              <a:rPr lang="en-US" altLang="zh-CN" sz="2200" dirty="0"/>
              <a:t>x</a:t>
            </a:r>
            <a:r>
              <a:rPr lang="zh-CN" altLang="zh-CN" sz="2200" dirty="0"/>
              <a:t>对应的二进制整数。</a:t>
            </a:r>
            <a:endParaRPr lang="en-US" altLang="zh-CN" sz="2200" dirty="0"/>
          </a:p>
          <a:p>
            <a:pPr marL="457200" indent="-457200">
              <a:buFont typeface="+mj-lt"/>
              <a:buAutoNum type="arabicPeriod"/>
            </a:pPr>
            <a:r>
              <a:rPr lang="zh-CN" altLang="zh-CN" sz="2200" dirty="0"/>
              <a:t>首先判断这个十进制数是否小于</a:t>
            </a:r>
            <a:r>
              <a:rPr lang="en-US" altLang="zh-CN" sz="2200" dirty="0"/>
              <a:t>2</a:t>
            </a:r>
            <a:r>
              <a:rPr lang="zh-CN" altLang="en-US" sz="2200" dirty="0"/>
              <a:t>，</a:t>
            </a:r>
            <a:r>
              <a:rPr lang="zh-CN" altLang="zh-CN" sz="2200" dirty="0"/>
              <a:t>小于</a:t>
            </a:r>
            <a:r>
              <a:rPr lang="en-US" altLang="zh-CN" sz="2200" dirty="0"/>
              <a:t>2</a:t>
            </a:r>
            <a:r>
              <a:rPr lang="zh-CN" altLang="zh-CN" sz="2200" dirty="0"/>
              <a:t>可以直接返回结果。</a:t>
            </a:r>
            <a:endParaRPr lang="en-US" altLang="zh-CN" sz="2200" dirty="0"/>
          </a:p>
          <a:p>
            <a:pPr marL="457200" indent="-457200">
              <a:buFont typeface="+mj-lt"/>
              <a:buAutoNum type="arabicPeriod"/>
            </a:pPr>
            <a:r>
              <a:rPr lang="zh-CN" altLang="zh-CN" sz="2200" dirty="0"/>
              <a:t>否则就用</a:t>
            </a:r>
            <a:r>
              <a:rPr lang="en-US" altLang="zh-CN" sz="2200" dirty="0"/>
              <a:t>r = </a:t>
            </a:r>
            <a:r>
              <a:rPr lang="en-US" altLang="zh-CN" sz="2200" dirty="0" err="1"/>
              <a:t>x%2</a:t>
            </a:r>
            <a:r>
              <a:rPr lang="zh-CN" altLang="zh-CN" sz="2200" dirty="0"/>
              <a:t>计算此时</a:t>
            </a:r>
            <a:r>
              <a:rPr lang="en-US" altLang="zh-CN" sz="2200" dirty="0"/>
              <a:t>x</a:t>
            </a:r>
            <a:r>
              <a:rPr lang="zh-CN" altLang="zh-CN" sz="2200" dirty="0"/>
              <a:t>除以</a:t>
            </a:r>
            <a:r>
              <a:rPr lang="en-US" altLang="zh-CN" sz="2200" dirty="0"/>
              <a:t>2</a:t>
            </a:r>
            <a:r>
              <a:rPr lang="zh-CN" altLang="zh-CN" sz="2200" dirty="0"/>
              <a:t>的余数，并计算</a:t>
            </a:r>
            <a:r>
              <a:rPr lang="en-US" altLang="zh-CN" sz="2200" dirty="0"/>
              <a:t>x</a:t>
            </a:r>
            <a:r>
              <a:rPr lang="zh-CN" altLang="zh-CN" sz="2200" dirty="0"/>
              <a:t>除以</a:t>
            </a:r>
            <a:r>
              <a:rPr lang="en-US" altLang="zh-CN" sz="2200" dirty="0"/>
              <a:t>2</a:t>
            </a:r>
            <a:r>
              <a:rPr lang="zh-CN" altLang="zh-CN" sz="2200" dirty="0"/>
              <a:t>的商</a:t>
            </a:r>
            <a:r>
              <a:rPr lang="zh-CN" altLang="en-US" sz="2200" dirty="0"/>
              <a:t>。</a:t>
            </a:r>
            <a:endParaRPr lang="en-US" altLang="zh-CN" sz="2200" dirty="0"/>
          </a:p>
          <a:p>
            <a:pPr marL="457200" indent="-457200">
              <a:buFont typeface="+mj-lt"/>
              <a:buAutoNum type="arabicPeriod"/>
            </a:pPr>
            <a:r>
              <a:rPr lang="zh-CN" altLang="zh-CN" sz="2200" dirty="0"/>
              <a:t>然后再次调用函数</a:t>
            </a:r>
            <a:r>
              <a:rPr lang="en-US" altLang="zh-CN" sz="2200" dirty="0"/>
              <a:t>convert(x)</a:t>
            </a:r>
            <a:r>
              <a:rPr lang="zh-CN" altLang="zh-CN" sz="2200" dirty="0"/>
              <a:t>，对新的</a:t>
            </a:r>
            <a:r>
              <a:rPr lang="en-US" altLang="zh-CN" sz="2200" dirty="0"/>
              <a:t>x</a:t>
            </a:r>
            <a:r>
              <a:rPr lang="zh-CN" altLang="zh-CN" sz="2200" dirty="0"/>
              <a:t>作同样的计算，并记录此次的余数。</a:t>
            </a:r>
            <a:endParaRPr lang="en-US" altLang="zh-CN" sz="2200" dirty="0"/>
          </a:p>
          <a:p>
            <a:pPr indent="0"/>
            <a:endParaRPr lang="en-US" altLang="zh-CN" sz="2400" b="1" dirty="0"/>
          </a:p>
          <a:p>
            <a:pPr indent="0"/>
            <a:endParaRPr lang="en-US" altLang="zh-CN" sz="2400" b="1" dirty="0"/>
          </a:p>
          <a:p>
            <a:pPr indent="0"/>
            <a:endParaRPr lang="en-US" altLang="zh-CN" sz="2400" b="1" dirty="0"/>
          </a:p>
          <a:p>
            <a:endParaRPr lang="zh-CN" altLang="en-US" sz="2000" dirty="0"/>
          </a:p>
        </p:txBody>
      </p:sp>
      <p:sp>
        <p:nvSpPr>
          <p:cNvPr id="7" name="内容占位符 5"/>
          <p:cNvSpPr txBox="1">
            <a:spLocks/>
          </p:cNvSpPr>
          <p:nvPr/>
        </p:nvSpPr>
        <p:spPr>
          <a:xfrm>
            <a:off x="5076056" y="1340768"/>
            <a:ext cx="3744416" cy="4785395"/>
          </a:xfrm>
          <a:prstGeom prst="rect">
            <a:avLst/>
          </a:prstGeom>
        </p:spPr>
        <p:txBody>
          <a:bodyPr>
            <a:normAutofit/>
          </a:bodyPr>
          <a:lstStyle/>
          <a:p>
            <a:pPr marL="514350" indent="-514350">
              <a:spcBef>
                <a:spcPct val="20000"/>
              </a:spcBef>
              <a:buFont typeface="+mj-lt"/>
              <a:buAutoNum type="arabicPeriod"/>
            </a:pPr>
            <a:r>
              <a:rPr kumimoji="0" lang="en-US" altLang="zh-CN"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a:t>
            </a:r>
            <a:r>
              <a:rPr lang="zh-CN" altLang="zh-CN" sz="2000" b="1" dirty="0">
                <a:latin typeface="Times New Roman" pitchFamily="18" charset="0"/>
                <a:cs typeface="Times New Roman" pitchFamily="18" charset="0"/>
              </a:rPr>
              <a:t>程序</a:t>
            </a:r>
            <a:r>
              <a:rPr lang="en-US" altLang="zh-CN" sz="2000" b="1" dirty="0">
                <a:latin typeface="Times New Roman" pitchFamily="18" charset="0"/>
                <a:cs typeface="Times New Roman" pitchFamily="18" charset="0"/>
              </a:rPr>
              <a:t>2.4</a:t>
            </a:r>
            <a:r>
              <a:rPr lang="zh-CN" altLang="zh-CN" sz="2000" b="1" dirty="0">
                <a:latin typeface="Times New Roman" pitchFamily="18" charset="0"/>
                <a:cs typeface="Times New Roman" pitchFamily="18" charset="0"/>
              </a:rPr>
              <a:t>：整数的</a:t>
            </a:r>
            <a:r>
              <a:rPr lang="en-US" altLang="zh-CN" sz="2000" b="1" dirty="0">
                <a:latin typeface="Times New Roman" pitchFamily="18" charset="0"/>
                <a:cs typeface="Times New Roman" pitchFamily="18" charset="0"/>
              </a:rPr>
              <a:t>10-to-2</a:t>
            </a:r>
            <a:r>
              <a:rPr lang="zh-CN" altLang="zh-CN" sz="2000" b="1" dirty="0">
                <a:latin typeface="Times New Roman" pitchFamily="18" charset="0"/>
                <a:cs typeface="Times New Roman" pitchFamily="18" charset="0"/>
              </a:rPr>
              <a:t>进制转换</a:t>
            </a:r>
            <a:r>
              <a:rPr lang="en-US" altLang="zh-CN" sz="2000" b="1" dirty="0">
                <a:latin typeface="Times New Roman" pitchFamily="18" charset="0"/>
                <a:cs typeface="Times New Roman" pitchFamily="18" charset="0"/>
              </a:rPr>
              <a:t>-</a:t>
            </a:r>
            <a:r>
              <a:rPr lang="zh-CN" altLang="zh-CN" sz="2000" b="1" dirty="0">
                <a:latin typeface="Times New Roman" pitchFamily="18" charset="0"/>
                <a:cs typeface="Times New Roman" pitchFamily="18" charset="0"/>
              </a:rPr>
              <a:t>递归</a:t>
            </a:r>
            <a:r>
              <a:rPr lang="en-US" altLang="zh-CN" sz="2000" b="1" dirty="0">
                <a:latin typeface="Times New Roman" pitchFamily="18" charset="0"/>
                <a:cs typeface="Times New Roman" pitchFamily="18" charset="0"/>
              </a:rPr>
              <a:t>&gt;</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def convert(x):</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if x&lt;2: return([x])</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r= </a:t>
            </a:r>
            <a:r>
              <a:rPr lang="en-US" altLang="zh-CN" sz="2000" dirty="0" err="1">
                <a:latin typeface="Times New Roman" pitchFamily="18" charset="0"/>
                <a:cs typeface="Times New Roman" pitchFamily="18" charset="0"/>
              </a:rPr>
              <a:t>x%2</a:t>
            </a:r>
            <a:r>
              <a:rPr lang="en-US" altLang="zh-CN" sz="2000" dirty="0">
                <a:latin typeface="Times New Roman" pitchFamily="18" charset="0"/>
                <a:cs typeface="Times New Roman" pitchFamily="18" charset="0"/>
              </a:rPr>
              <a:t>;</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return(convert(x//2)+[r])</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num = </a:t>
            </a:r>
            <a:r>
              <a:rPr lang="en-US" altLang="zh-CN" sz="2000" dirty="0" err="1">
                <a:latin typeface="Times New Roman" pitchFamily="18" charset="0"/>
                <a:cs typeface="Times New Roman" pitchFamily="18" charset="0"/>
              </a:rPr>
              <a:t>int</a:t>
            </a:r>
            <a:r>
              <a:rPr lang="en-US" altLang="zh-CN" sz="2000" dirty="0">
                <a:latin typeface="Times New Roman" pitchFamily="18" charset="0"/>
                <a:cs typeface="Times New Roman" pitchFamily="18" charset="0"/>
              </a:rPr>
              <a:t>(input("Please enter a decimal number:"))</a:t>
            </a:r>
          </a:p>
          <a:p>
            <a:pPr marL="514350" indent="-514350">
              <a:spcBef>
                <a:spcPct val="20000"/>
              </a:spcBef>
              <a:buFont typeface="+mj-lt"/>
              <a:buAutoNum type="arabicPeriod"/>
            </a:pPr>
            <a:r>
              <a:rPr lang="en-US" altLang="zh-CN" sz="2000" dirty="0" err="1">
                <a:latin typeface="Times New Roman" pitchFamily="18" charset="0"/>
                <a:cs typeface="Times New Roman" pitchFamily="18" charset="0"/>
              </a:rPr>
              <a:t>Rs</a:t>
            </a:r>
            <a:r>
              <a:rPr lang="en-US" altLang="zh-CN" sz="2000" dirty="0">
                <a:latin typeface="Times New Roman" pitchFamily="18" charset="0"/>
                <a:cs typeface="Times New Roman" pitchFamily="18" charset="0"/>
              </a:rPr>
              <a:t>= convert(num)</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for </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 in range(0, </a:t>
            </a:r>
            <a:r>
              <a:rPr lang="en-US" altLang="zh-CN" sz="2000" dirty="0" err="1">
                <a:latin typeface="Times New Roman" pitchFamily="18" charset="0"/>
                <a:cs typeface="Times New Roman" pitchFamily="18" charset="0"/>
              </a:rPr>
              <a:t>len</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Rs</a:t>
            </a:r>
            <a:r>
              <a:rPr lang="en-US" altLang="zh-CN" sz="2000" dirty="0">
                <a:latin typeface="Times New Roman" pitchFamily="18" charset="0"/>
                <a:cs typeface="Times New Roman" pitchFamily="18" charset="0"/>
              </a:rPr>
              <a:t>)):</a:t>
            </a:r>
          </a:p>
          <a:p>
            <a:pPr marL="514350" indent="-514350">
              <a:spcBef>
                <a:spcPct val="20000"/>
              </a:spcBef>
              <a:buFont typeface="+mj-lt"/>
              <a:buAutoNum type="arabicPeriod"/>
            </a:pPr>
            <a:r>
              <a:rPr lang="en-US" altLang="zh-CN" sz="2000" dirty="0">
                <a:latin typeface="Times New Roman" pitchFamily="18" charset="0"/>
                <a:cs typeface="Times New Roman" pitchFamily="18" charset="0"/>
              </a:rPr>
              <a:t>      print (</a:t>
            </a:r>
            <a:r>
              <a:rPr lang="en-US" altLang="zh-CN" sz="2000" dirty="0" err="1">
                <a:latin typeface="Times New Roman" pitchFamily="18" charset="0"/>
                <a:cs typeface="Times New Roman" pitchFamily="18" charset="0"/>
              </a:rPr>
              <a:t>Rs</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],end=''</a:t>
            </a:r>
            <a:endParaRPr lang="zh-CN" altLang="zh-CN"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十进制数转换为</a:t>
            </a:r>
            <a:r>
              <a:rPr lang="en-US" altLang="zh-CN" dirty="0"/>
              <a:t>R</a:t>
            </a:r>
            <a:r>
              <a:rPr lang="zh-CN" altLang="en-US" dirty="0"/>
              <a:t>进制数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21</a:t>
            </a:fld>
            <a:endParaRPr lang="zh-CN" altLang="en-US"/>
          </a:p>
        </p:txBody>
      </p:sp>
      <p:sp>
        <p:nvSpPr>
          <p:cNvPr id="6" name="内容占位符 5"/>
          <p:cNvSpPr>
            <a:spLocks noGrp="1"/>
          </p:cNvSpPr>
          <p:nvPr>
            <p:ph idx="1"/>
          </p:nvPr>
        </p:nvSpPr>
        <p:spPr/>
        <p:txBody>
          <a:bodyPr/>
          <a:lstStyle/>
          <a:p>
            <a:r>
              <a:rPr lang="zh-CN" altLang="zh-CN" sz="2000" dirty="0"/>
              <a:t>十进制</a:t>
            </a:r>
            <a:r>
              <a:rPr lang="zh-CN" altLang="zh-CN" sz="2000" b="1" dirty="0"/>
              <a:t>整数</a:t>
            </a:r>
            <a:r>
              <a:rPr lang="en-US" altLang="zh-CN" sz="2000" dirty="0"/>
              <a:t>x</a:t>
            </a:r>
            <a:r>
              <a:rPr lang="zh-CN" altLang="zh-CN" sz="2000" dirty="0"/>
              <a:t>转换为</a:t>
            </a:r>
            <a:r>
              <a:rPr lang="en-US" altLang="zh-CN" sz="2000" dirty="0"/>
              <a:t>R</a:t>
            </a:r>
            <a:r>
              <a:rPr lang="zh-CN" altLang="zh-CN" sz="2000" dirty="0"/>
              <a:t>进制整数的算法称为“</a:t>
            </a:r>
            <a:r>
              <a:rPr lang="zh-CN" altLang="zh-CN" sz="2000" b="1" dirty="0"/>
              <a:t>除</a:t>
            </a:r>
            <a:r>
              <a:rPr lang="en-US" altLang="zh-CN" sz="2000" b="1" dirty="0"/>
              <a:t>R</a:t>
            </a:r>
            <a:r>
              <a:rPr lang="zh-CN" altLang="zh-CN" sz="2000" b="1" dirty="0"/>
              <a:t>取余法</a:t>
            </a:r>
            <a:r>
              <a:rPr lang="zh-CN" altLang="zh-CN" sz="2000" dirty="0"/>
              <a:t>” ，其算法如下：</a:t>
            </a:r>
          </a:p>
          <a:p>
            <a:r>
              <a:rPr lang="zh-CN" altLang="zh-CN" sz="2000" b="1" dirty="0"/>
              <a:t>输入：</a:t>
            </a:r>
            <a:r>
              <a:rPr lang="zh-CN" altLang="zh-CN" sz="2000" dirty="0"/>
              <a:t>十进制</a:t>
            </a:r>
            <a:r>
              <a:rPr lang="zh-CN" altLang="en-US" sz="2000" dirty="0"/>
              <a:t>整</a:t>
            </a:r>
            <a:r>
              <a:rPr lang="zh-CN" altLang="zh-CN" sz="2000" dirty="0"/>
              <a:t>数</a:t>
            </a:r>
            <a:r>
              <a:rPr lang="en-US" altLang="zh-CN" sz="2000" dirty="0"/>
              <a:t>x</a:t>
            </a:r>
            <a:r>
              <a:rPr lang="zh-CN" altLang="zh-CN" sz="2000" dirty="0"/>
              <a:t>；</a:t>
            </a:r>
            <a:endParaRPr lang="en-US" altLang="zh-CN" sz="2000" dirty="0"/>
          </a:p>
          <a:p>
            <a:r>
              <a:rPr lang="zh-CN" altLang="zh-CN" sz="2000" b="1" dirty="0"/>
              <a:t>输出：</a:t>
            </a:r>
            <a:r>
              <a:rPr lang="en-US" altLang="zh-CN" sz="2000" dirty="0"/>
              <a:t>x</a:t>
            </a:r>
            <a:r>
              <a:rPr lang="zh-CN" altLang="zh-CN" sz="2000" dirty="0"/>
              <a:t>的</a:t>
            </a:r>
            <a:r>
              <a:rPr lang="en-US" altLang="zh-CN" sz="2000" dirty="0"/>
              <a:t>R</a:t>
            </a:r>
            <a:r>
              <a:rPr lang="zh-CN" altLang="zh-CN" sz="2000" dirty="0"/>
              <a:t>进制</a:t>
            </a:r>
            <a:r>
              <a:rPr lang="zh-CN" altLang="en-US" sz="2000" dirty="0"/>
              <a:t>整</a:t>
            </a:r>
            <a:r>
              <a:rPr lang="zh-CN" altLang="zh-CN" sz="2000" dirty="0"/>
              <a:t>数。</a:t>
            </a:r>
            <a:endParaRPr lang="en-US" altLang="zh-CN" sz="2000" dirty="0"/>
          </a:p>
          <a:p>
            <a:pPr marL="457200">
              <a:buFont typeface="+mj-lt"/>
              <a:buAutoNum type="arabicPeriod"/>
            </a:pPr>
            <a:r>
              <a:rPr lang="zh-CN" altLang="zh-CN" sz="2000" dirty="0">
                <a:latin typeface="Times New Roman" pitchFamily="18" charset="0"/>
                <a:cs typeface="Times New Roman" pitchFamily="18" charset="0"/>
              </a:rPr>
              <a:t>将</a:t>
            </a:r>
            <a:r>
              <a:rPr lang="en-US" altLang="zh-CN" sz="2000" dirty="0">
                <a:latin typeface="Times New Roman" pitchFamily="18" charset="0"/>
                <a:cs typeface="Times New Roman" pitchFamily="18" charset="0"/>
              </a:rPr>
              <a:t>x</a:t>
            </a:r>
            <a:r>
              <a:rPr lang="zh-CN" altLang="zh-CN" sz="2000" dirty="0">
                <a:latin typeface="Times New Roman" pitchFamily="18" charset="0"/>
                <a:cs typeface="Times New Roman" pitchFamily="18" charset="0"/>
              </a:rPr>
              <a:t>除以</a:t>
            </a:r>
            <a:r>
              <a:rPr lang="en-US" altLang="zh-CN" sz="2000" dirty="0">
                <a:latin typeface="Times New Roman" pitchFamily="18" charset="0"/>
                <a:cs typeface="Times New Roman" pitchFamily="18" charset="0"/>
              </a:rPr>
              <a:t>R</a:t>
            </a:r>
            <a:r>
              <a:rPr lang="zh-CN" altLang="zh-CN"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457200">
              <a:buFont typeface="+mj-lt"/>
              <a:buAutoNum type="arabicPeriod"/>
            </a:pPr>
            <a:r>
              <a:rPr lang="zh-CN" altLang="zh-CN" sz="2000" dirty="0">
                <a:latin typeface="Times New Roman" pitchFamily="18" charset="0"/>
                <a:cs typeface="Times New Roman" pitchFamily="18" charset="0"/>
              </a:rPr>
              <a:t>记录所得余数</a:t>
            </a:r>
            <a:r>
              <a:rPr lang="en-US" altLang="zh-CN" sz="2000" dirty="0">
                <a:latin typeface="Times New Roman" pitchFamily="18" charset="0"/>
                <a:cs typeface="Times New Roman" pitchFamily="18" charset="0"/>
              </a:rPr>
              <a:t>r</a:t>
            </a:r>
            <a:r>
              <a:rPr lang="zh-CN" altLang="zh-CN" sz="2000" dirty="0">
                <a:latin typeface="Times New Roman" pitchFamily="18" charset="0"/>
                <a:cs typeface="Times New Roman" pitchFamily="18" charset="0"/>
              </a:rPr>
              <a:t>（其中，</a:t>
            </a:r>
            <a:r>
              <a:rPr lang="en-US" altLang="zh-CN" sz="2000" dirty="0">
                <a:latin typeface="Times New Roman" pitchFamily="18" charset="0"/>
                <a:cs typeface="Times New Roman" pitchFamily="18" charset="0"/>
              </a:rPr>
              <a:t>0</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r</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R-1</a:t>
            </a:r>
            <a:r>
              <a:rPr lang="zh-CN" altLang="zh-CN"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457200">
              <a:buFont typeface="+mj-lt"/>
              <a:buAutoNum type="arabicPeriod"/>
            </a:pPr>
            <a:r>
              <a:rPr lang="zh-CN" altLang="zh-CN" sz="2000" dirty="0">
                <a:latin typeface="Times New Roman" pitchFamily="18" charset="0"/>
                <a:cs typeface="Times New Roman" pitchFamily="18" charset="0"/>
              </a:rPr>
              <a:t>用得到的商作为新的被除数</a:t>
            </a:r>
            <a:r>
              <a:rPr lang="en-US" altLang="zh-CN" sz="2000" dirty="0">
                <a:latin typeface="Times New Roman" pitchFamily="18" charset="0"/>
                <a:cs typeface="Times New Roman" pitchFamily="18" charset="0"/>
              </a:rPr>
              <a:t>x</a:t>
            </a:r>
            <a:r>
              <a:rPr lang="zh-CN" altLang="zh-CN"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457200">
              <a:buFont typeface="+mj-lt"/>
              <a:buAutoNum type="arabicPeriod"/>
            </a:pPr>
            <a:r>
              <a:rPr lang="zh-CN" altLang="zh-CN" sz="2000" dirty="0">
                <a:latin typeface="Times New Roman" pitchFamily="18" charset="0"/>
                <a:cs typeface="Times New Roman" pitchFamily="18" charset="0"/>
              </a:rPr>
              <a:t>重复步骤</a:t>
            </a:r>
            <a:r>
              <a:rPr lang="en-US" altLang="zh-CN" sz="2000" dirty="0">
                <a:latin typeface="Times New Roman" pitchFamily="18" charset="0"/>
                <a:cs typeface="Times New Roman" pitchFamily="18" charset="0"/>
              </a:rPr>
              <a:t>1</a:t>
            </a:r>
            <a:r>
              <a:rPr lang="zh-CN" altLang="zh-CN" sz="2000" dirty="0">
                <a:latin typeface="Times New Roman" pitchFamily="18" charset="0"/>
                <a:cs typeface="Times New Roman" pitchFamily="18" charset="0"/>
              </a:rPr>
              <a:t>到</a:t>
            </a:r>
            <a:r>
              <a:rPr lang="en-US" altLang="zh-CN" sz="2000" dirty="0">
                <a:latin typeface="Times New Roman" pitchFamily="18" charset="0"/>
                <a:cs typeface="Times New Roman" pitchFamily="18" charset="0"/>
              </a:rPr>
              <a:t>3</a:t>
            </a:r>
            <a:r>
              <a:rPr lang="zh-CN" altLang="zh-CN" sz="2000" dirty="0">
                <a:latin typeface="Times New Roman" pitchFamily="18" charset="0"/>
                <a:cs typeface="Times New Roman" pitchFamily="18" charset="0"/>
              </a:rPr>
              <a:t>，直到</a:t>
            </a:r>
            <a:r>
              <a:rPr lang="en-US" altLang="zh-CN" sz="2000" dirty="0">
                <a:latin typeface="Times New Roman" pitchFamily="18" charset="0"/>
                <a:cs typeface="Times New Roman" pitchFamily="18" charset="0"/>
              </a:rPr>
              <a:t>x</a:t>
            </a:r>
            <a:r>
              <a:rPr lang="zh-CN" altLang="zh-CN" sz="2000" dirty="0">
                <a:latin typeface="Times New Roman" pitchFamily="18" charset="0"/>
                <a:cs typeface="Times New Roman" pitchFamily="18" charset="0"/>
              </a:rPr>
              <a:t>为</a:t>
            </a:r>
            <a:r>
              <a:rPr lang="en-US" altLang="zh-CN" sz="2000" dirty="0">
                <a:latin typeface="Times New Roman" pitchFamily="18" charset="0"/>
                <a:cs typeface="Times New Roman" pitchFamily="18" charset="0"/>
              </a:rPr>
              <a:t>0</a:t>
            </a:r>
            <a:r>
              <a:rPr lang="zh-CN" altLang="zh-CN"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457200">
              <a:buFont typeface="+mj-lt"/>
              <a:buAutoNum type="arabicPeriod"/>
            </a:pPr>
            <a:r>
              <a:rPr lang="zh-CN" altLang="zh-CN" sz="2000" dirty="0">
                <a:latin typeface="Times New Roman" pitchFamily="18" charset="0"/>
                <a:cs typeface="Times New Roman" pitchFamily="18" charset="0"/>
              </a:rPr>
              <a:t>倒序输出每次除法得到的余数，就是要求的</a:t>
            </a:r>
            <a:r>
              <a:rPr lang="en-US" altLang="zh-CN" sz="2000" dirty="0">
                <a:latin typeface="Times New Roman" pitchFamily="18" charset="0"/>
                <a:cs typeface="Times New Roman" pitchFamily="18" charset="0"/>
              </a:rPr>
              <a:t>R</a:t>
            </a:r>
            <a:r>
              <a:rPr lang="zh-CN" altLang="zh-CN" sz="2000" dirty="0">
                <a:latin typeface="Times New Roman" pitchFamily="18" charset="0"/>
                <a:cs typeface="Times New Roman" pitchFamily="18" charset="0"/>
              </a:rPr>
              <a:t>进制数。</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十进制数转换为</a:t>
            </a:r>
            <a:r>
              <a:rPr lang="en-US" altLang="zh-CN" dirty="0"/>
              <a:t>R</a:t>
            </a:r>
            <a:r>
              <a:rPr lang="zh-CN" altLang="en-US" dirty="0"/>
              <a:t>进制数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22</a:t>
            </a:fld>
            <a:endParaRPr lang="zh-CN" altLang="en-US"/>
          </a:p>
        </p:txBody>
      </p:sp>
      <p:sp>
        <p:nvSpPr>
          <p:cNvPr id="6" name="内容占位符 5"/>
          <p:cNvSpPr>
            <a:spLocks noGrp="1"/>
          </p:cNvSpPr>
          <p:nvPr>
            <p:ph idx="1"/>
          </p:nvPr>
        </p:nvSpPr>
        <p:spPr/>
        <p:txBody>
          <a:bodyPr>
            <a:normAutofit/>
          </a:bodyPr>
          <a:lstStyle/>
          <a:p>
            <a:r>
              <a:rPr lang="zh-CN" altLang="zh-CN" sz="2000" dirty="0"/>
              <a:t>把十进制</a:t>
            </a:r>
            <a:r>
              <a:rPr lang="zh-CN" altLang="zh-CN" sz="2000" b="1" dirty="0"/>
              <a:t>小数</a:t>
            </a:r>
            <a:r>
              <a:rPr lang="zh-CN" altLang="zh-CN" sz="2000" dirty="0"/>
              <a:t>转换为</a:t>
            </a:r>
            <a:r>
              <a:rPr lang="en-US" altLang="zh-CN" sz="2000" dirty="0"/>
              <a:t>R</a:t>
            </a:r>
            <a:r>
              <a:rPr lang="zh-CN" altLang="zh-CN" sz="2000" dirty="0"/>
              <a:t>进制小数的方法和整数的进制转换方法类似，称为“</a:t>
            </a:r>
            <a:r>
              <a:rPr lang="zh-CN" altLang="zh-CN" sz="2000" b="1" dirty="0"/>
              <a:t>乘</a:t>
            </a:r>
            <a:r>
              <a:rPr lang="en-US" altLang="zh-CN" sz="2000" b="1" dirty="0"/>
              <a:t>R</a:t>
            </a:r>
            <a:r>
              <a:rPr lang="zh-CN" altLang="zh-CN" sz="2000" b="1" dirty="0"/>
              <a:t>取整法</a:t>
            </a:r>
            <a:r>
              <a:rPr lang="zh-CN" altLang="zh-CN" sz="2000" dirty="0"/>
              <a:t>”，其算法如下：</a:t>
            </a:r>
          </a:p>
          <a:p>
            <a:r>
              <a:rPr lang="zh-CN" altLang="zh-CN" sz="2000" b="1" dirty="0"/>
              <a:t>输入：</a:t>
            </a:r>
            <a:r>
              <a:rPr lang="zh-CN" altLang="zh-CN" sz="2000" dirty="0"/>
              <a:t>十进制小数</a:t>
            </a:r>
            <a:r>
              <a:rPr lang="en-US" altLang="zh-CN" sz="2000" dirty="0"/>
              <a:t>x</a:t>
            </a:r>
            <a:r>
              <a:rPr lang="zh-CN" altLang="zh-CN" sz="2000" dirty="0"/>
              <a:t>；</a:t>
            </a:r>
            <a:endParaRPr lang="en-US" altLang="zh-CN" sz="2000" dirty="0"/>
          </a:p>
          <a:p>
            <a:r>
              <a:rPr lang="zh-CN" altLang="zh-CN" sz="2000" b="1" dirty="0"/>
              <a:t>输出：</a:t>
            </a:r>
            <a:r>
              <a:rPr lang="en-US" altLang="zh-CN" sz="2000" dirty="0"/>
              <a:t>x</a:t>
            </a:r>
            <a:r>
              <a:rPr lang="zh-CN" altLang="zh-CN" sz="2000" dirty="0"/>
              <a:t>的</a:t>
            </a:r>
            <a:r>
              <a:rPr lang="en-US" altLang="zh-CN" sz="2000" dirty="0"/>
              <a:t>R</a:t>
            </a:r>
            <a:r>
              <a:rPr lang="zh-CN" altLang="zh-CN" sz="2000" dirty="0"/>
              <a:t>进制小数。</a:t>
            </a:r>
            <a:endParaRPr lang="en-US" altLang="zh-CN" sz="2000" dirty="0"/>
          </a:p>
          <a:p>
            <a:pPr marL="457200">
              <a:buFont typeface="+mj-lt"/>
              <a:buAutoNum type="arabicPeriod"/>
            </a:pPr>
            <a:r>
              <a:rPr lang="zh-CN" altLang="zh-CN" sz="2000" dirty="0">
                <a:latin typeface="Times New Roman" pitchFamily="18" charset="0"/>
                <a:cs typeface="Times New Roman" pitchFamily="18" charset="0"/>
              </a:rPr>
              <a:t>将</a:t>
            </a:r>
            <a:r>
              <a:rPr lang="en-US" altLang="zh-CN" sz="2000" dirty="0">
                <a:latin typeface="Times New Roman" pitchFamily="18" charset="0"/>
                <a:cs typeface="Times New Roman" pitchFamily="18" charset="0"/>
              </a:rPr>
              <a:t>x</a:t>
            </a:r>
            <a:r>
              <a:rPr lang="zh-CN" altLang="zh-CN" sz="2000" dirty="0">
                <a:latin typeface="Times New Roman" pitchFamily="18" charset="0"/>
                <a:cs typeface="Times New Roman" pitchFamily="18" charset="0"/>
              </a:rPr>
              <a:t>除以</a:t>
            </a:r>
            <a:r>
              <a:rPr lang="en-US" altLang="zh-CN" sz="2000" dirty="0">
                <a:latin typeface="Times New Roman" pitchFamily="18" charset="0"/>
                <a:cs typeface="Times New Roman" pitchFamily="18" charset="0"/>
              </a:rPr>
              <a:t>R</a:t>
            </a:r>
            <a:r>
              <a:rPr lang="zh-CN" altLang="zh-CN"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457200">
              <a:buFont typeface="+mj-lt"/>
              <a:buAutoNum type="arabicPeriod"/>
            </a:pPr>
            <a:r>
              <a:rPr lang="en-US" altLang="zh-CN" sz="2000" dirty="0"/>
              <a:t>R</a:t>
            </a:r>
            <a:r>
              <a:rPr lang="zh-CN" altLang="zh-CN" sz="2000" dirty="0"/>
              <a:t>乘以</a:t>
            </a:r>
            <a:r>
              <a:rPr lang="en-US" altLang="zh-CN" sz="2000" dirty="0"/>
              <a:t>x</a:t>
            </a:r>
            <a:r>
              <a:rPr lang="zh-CN" altLang="zh-CN" sz="2000" dirty="0"/>
              <a:t>的小数部分；</a:t>
            </a:r>
            <a:endParaRPr lang="en-US" altLang="zh-CN" sz="2000" dirty="0"/>
          </a:p>
          <a:p>
            <a:pPr marL="457200">
              <a:buFont typeface="+mj-lt"/>
              <a:buAutoNum type="arabicPeriod"/>
            </a:pPr>
            <a:r>
              <a:rPr lang="zh-CN" altLang="zh-CN" sz="2000" dirty="0"/>
              <a:t>取乘积的</a:t>
            </a:r>
            <a:r>
              <a:rPr lang="zh-CN" altLang="en-US" sz="2000" dirty="0"/>
              <a:t>整数部分</a:t>
            </a:r>
            <a:r>
              <a:rPr lang="zh-CN" altLang="zh-CN" sz="2000" dirty="0"/>
              <a:t>作为转换后</a:t>
            </a:r>
            <a:r>
              <a:rPr lang="en-US" altLang="zh-CN" sz="2000" dirty="0"/>
              <a:t>R</a:t>
            </a:r>
            <a:r>
              <a:rPr lang="zh-CN" altLang="zh-CN" sz="2000" dirty="0"/>
              <a:t>进制数的小数点后第</a:t>
            </a:r>
            <a:r>
              <a:rPr lang="en-US" altLang="zh-CN" sz="2000" dirty="0"/>
              <a:t>1</a:t>
            </a:r>
            <a:r>
              <a:rPr lang="zh-CN" altLang="zh-CN" sz="2000" dirty="0"/>
              <a:t>位；</a:t>
            </a:r>
            <a:endParaRPr lang="en-US" altLang="zh-CN" sz="2000" dirty="0"/>
          </a:p>
          <a:p>
            <a:pPr marL="457200">
              <a:buFont typeface="+mj-lt"/>
              <a:buAutoNum type="arabicPeriod"/>
            </a:pPr>
            <a:r>
              <a:rPr lang="zh-CN" altLang="zh-CN" sz="2000" dirty="0"/>
              <a:t>乘积的小数部分作为新的</a:t>
            </a:r>
            <a:r>
              <a:rPr lang="en-US" altLang="zh-CN" sz="2000" dirty="0"/>
              <a:t>x</a:t>
            </a:r>
            <a:r>
              <a:rPr lang="zh-CN" altLang="zh-CN" sz="2000" dirty="0"/>
              <a:t>；</a:t>
            </a:r>
            <a:endParaRPr lang="en-US" altLang="zh-CN" sz="2000" dirty="0"/>
          </a:p>
          <a:p>
            <a:pPr marL="457200">
              <a:buFont typeface="+mj-lt"/>
              <a:buAutoNum type="arabicPeriod"/>
            </a:pPr>
            <a:r>
              <a:rPr lang="zh-CN" altLang="zh-CN" sz="2000" dirty="0"/>
              <a:t>重复步骤</a:t>
            </a:r>
            <a:r>
              <a:rPr lang="en-US" altLang="zh-CN" sz="2000" dirty="0"/>
              <a:t>1-3</a:t>
            </a:r>
            <a:r>
              <a:rPr lang="zh-CN" altLang="zh-CN" sz="2000" dirty="0"/>
              <a:t>，直到乘积为</a:t>
            </a:r>
            <a:r>
              <a:rPr lang="en-US" altLang="zh-CN" sz="2000" dirty="0"/>
              <a:t>0</a:t>
            </a:r>
            <a:r>
              <a:rPr lang="zh-CN" altLang="zh-CN" sz="2000" dirty="0"/>
              <a:t>，或已得到足够精度的</a:t>
            </a:r>
            <a:r>
              <a:rPr lang="en-US" altLang="zh-CN" sz="2000" dirty="0"/>
              <a:t>小</a:t>
            </a:r>
            <a:r>
              <a:rPr lang="zh-CN" altLang="en-US" sz="2000" dirty="0"/>
              <a:t>数</a:t>
            </a:r>
            <a:r>
              <a:rPr lang="zh-CN" altLang="zh-CN" sz="2000" dirty="0"/>
              <a:t>为止。</a:t>
            </a:r>
            <a:endParaRPr lang="en-US" altLang="zh-CN" sz="2000" dirty="0"/>
          </a:p>
          <a:p>
            <a:pPr marL="457200">
              <a:buFont typeface="+mj-lt"/>
              <a:buAutoNum type="arabicPeriod"/>
            </a:pPr>
            <a:r>
              <a:rPr lang="zh-CN" altLang="zh-CN" sz="2000" dirty="0"/>
              <a:t>输出所得到的</a:t>
            </a:r>
            <a:r>
              <a:rPr lang="en-US" altLang="zh-CN" sz="2000" dirty="0"/>
              <a:t>R</a:t>
            </a:r>
            <a:r>
              <a:rPr lang="zh-CN" altLang="zh-CN" sz="2000" dirty="0"/>
              <a:t>进制小数。</a:t>
            </a:r>
          </a:p>
          <a:p>
            <a:pPr marL="457200">
              <a:buFont typeface="+mj-lt"/>
              <a:buAutoNum type="arabicPeriod"/>
            </a:pPr>
            <a:endParaRPr lang="zh-CN" altLang="zh-CN" dirty="0">
              <a:latin typeface="Times New Roman" pitchFamily="18" charset="0"/>
              <a:cs typeface="Times New Roman" pitchFamily="18" charset="0"/>
            </a:endParaRP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二、八、十六进制的巧妙转换</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23</a:t>
            </a:fld>
            <a:endParaRPr lang="zh-CN" altLang="en-US"/>
          </a:p>
        </p:txBody>
      </p:sp>
      <p:sp>
        <p:nvSpPr>
          <p:cNvPr id="6" name="内容占位符 5"/>
          <p:cNvSpPr>
            <a:spLocks noGrp="1"/>
          </p:cNvSpPr>
          <p:nvPr>
            <p:ph idx="1"/>
          </p:nvPr>
        </p:nvSpPr>
        <p:spPr/>
        <p:txBody>
          <a:bodyPr>
            <a:normAutofit/>
          </a:bodyPr>
          <a:lstStyle/>
          <a:p>
            <a:r>
              <a:rPr lang="en-US" altLang="zh-CN" sz="2000" dirty="0"/>
              <a:t>2</a:t>
            </a:r>
            <a:r>
              <a:rPr lang="en-US" altLang="zh-CN" sz="2000" baseline="30000" dirty="0"/>
              <a:t>3 </a:t>
            </a:r>
            <a:r>
              <a:rPr lang="en-US" altLang="zh-CN" sz="2000" dirty="0"/>
              <a:t>= 8</a:t>
            </a:r>
            <a:r>
              <a:rPr lang="en-US" altLang="zh-CN" sz="2000" baseline="30000" dirty="0"/>
              <a:t>1</a:t>
            </a:r>
            <a:r>
              <a:rPr lang="zh-CN" altLang="zh-CN" sz="2000" dirty="0"/>
              <a:t>，</a:t>
            </a:r>
            <a:r>
              <a:rPr lang="en-US" altLang="zh-CN" sz="2000" dirty="0"/>
              <a:t>2</a:t>
            </a:r>
            <a:r>
              <a:rPr lang="en-US" altLang="zh-CN" sz="2000" baseline="30000" dirty="0"/>
              <a:t>4 </a:t>
            </a:r>
            <a:r>
              <a:rPr lang="en-US" altLang="zh-CN" sz="2000" dirty="0"/>
              <a:t>= 16</a:t>
            </a:r>
            <a:r>
              <a:rPr lang="en-US" altLang="zh-CN" sz="2000" baseline="30000" dirty="0"/>
              <a:t>1  </a:t>
            </a:r>
            <a:r>
              <a:rPr lang="en-US" altLang="zh-CN" sz="2000" dirty="0">
                <a:sym typeface="Wingdings" pitchFamily="2" charset="2"/>
              </a:rPr>
              <a:t> </a:t>
            </a:r>
            <a:r>
              <a:rPr lang="zh-CN" altLang="zh-CN" sz="2000" dirty="0"/>
              <a:t>八进制数的一位可以表示为二进制数的三位，十六进制数的一位可以表示为二进制数的四位。</a:t>
            </a:r>
            <a:endParaRPr lang="en-US" altLang="zh-CN" sz="2000" dirty="0"/>
          </a:p>
          <a:p>
            <a:endParaRPr lang="en-US" altLang="zh-CN" sz="2000" dirty="0"/>
          </a:p>
          <a:p>
            <a:pPr marL="360000" indent="-360000">
              <a:buFont typeface="Arial" pitchFamily="34" charset="0"/>
              <a:buChar char="•"/>
            </a:pPr>
            <a:r>
              <a:rPr lang="zh-CN" altLang="zh-CN" sz="2000" b="1" dirty="0"/>
              <a:t>“三位一并法”</a:t>
            </a:r>
            <a:r>
              <a:rPr lang="zh-CN" altLang="en-US" sz="2000" dirty="0"/>
              <a:t>：</a:t>
            </a:r>
            <a:r>
              <a:rPr lang="zh-CN" altLang="zh-CN" sz="2000" dirty="0"/>
              <a:t>以三位为一个单元划分二进制数，每个单元可以</a:t>
            </a:r>
            <a:r>
              <a:rPr lang="zh-CN" altLang="zh-CN" sz="2000" b="1" dirty="0"/>
              <a:t>独立地</a:t>
            </a:r>
            <a:r>
              <a:rPr lang="zh-CN" altLang="zh-CN" sz="2000" dirty="0"/>
              <a:t>转换为一个八进制数位。</a:t>
            </a:r>
            <a:endParaRPr lang="en-US" altLang="zh-CN" sz="2000" dirty="0"/>
          </a:p>
          <a:p>
            <a:pPr marL="360000" indent="-360000">
              <a:buFont typeface="Arial" pitchFamily="34" charset="0"/>
              <a:buChar char="•"/>
            </a:pPr>
            <a:r>
              <a:rPr lang="zh-CN" altLang="zh-CN" sz="2000" b="1" dirty="0"/>
              <a:t>“四位一并法”：</a:t>
            </a:r>
            <a:r>
              <a:rPr lang="zh-CN" altLang="zh-CN" sz="2000" dirty="0"/>
              <a:t>以四位为一个单元划分二进制数，每个单元可以</a:t>
            </a:r>
            <a:r>
              <a:rPr lang="zh-CN" altLang="zh-CN" sz="2000" b="1" dirty="0"/>
              <a:t>独立地</a:t>
            </a:r>
            <a:r>
              <a:rPr lang="zh-CN" altLang="zh-CN" sz="2000" dirty="0"/>
              <a:t>转换为一个十六进制数位。</a:t>
            </a:r>
            <a:endParaRPr lang="en-US" altLang="zh-CN" sz="2000" dirty="0"/>
          </a:p>
          <a:p>
            <a:pPr marL="360000" indent="-360000">
              <a:buFont typeface="Arial" pitchFamily="34" charset="0"/>
              <a:buChar char="•"/>
            </a:pPr>
            <a:r>
              <a:rPr lang="zh-CN" altLang="zh-CN" sz="2000" dirty="0"/>
              <a:t>在转换时要注意二进制数的高位</a:t>
            </a:r>
            <a:r>
              <a:rPr lang="en-US" altLang="zh-CN" sz="2000" dirty="0"/>
              <a:t>0</a:t>
            </a:r>
            <a:r>
              <a:rPr lang="zh-CN" altLang="zh-CN" sz="2000" dirty="0"/>
              <a:t>位数不足时需要补足。</a:t>
            </a:r>
            <a:endParaRPr lang="en-US" altLang="zh-CN" sz="2000" dirty="0"/>
          </a:p>
          <a:p>
            <a:pPr marL="360000" indent="-360000"/>
            <a:endParaRPr lang="en-US" altLang="zh-CN" sz="2000" dirty="0"/>
          </a:p>
          <a:p>
            <a:pPr marL="360000" indent="-360000"/>
            <a:r>
              <a:rPr lang="en-US" altLang="zh-CN" sz="2000" dirty="0"/>
              <a:t>	</a:t>
            </a:r>
            <a:r>
              <a:rPr lang="zh-CN" altLang="zh-CN" sz="2000" dirty="0"/>
              <a:t>例如：</a:t>
            </a:r>
            <a:r>
              <a:rPr lang="en-US" altLang="zh-CN" sz="2000" dirty="0"/>
              <a:t>1100010</a:t>
            </a:r>
            <a:r>
              <a:rPr lang="en-US" altLang="zh-CN" sz="2000" baseline="-25000" dirty="0"/>
              <a:t>2</a:t>
            </a:r>
            <a:r>
              <a:rPr lang="en-US" altLang="zh-CN" sz="2000" dirty="0"/>
              <a:t>=001 100 010</a:t>
            </a:r>
            <a:r>
              <a:rPr lang="en-US" altLang="zh-CN" sz="2000" baseline="-25000" dirty="0"/>
              <a:t>2</a:t>
            </a:r>
            <a:r>
              <a:rPr lang="en-US" altLang="zh-CN" sz="2000" dirty="0"/>
              <a:t>=142</a:t>
            </a:r>
            <a:r>
              <a:rPr lang="en-US" altLang="zh-CN" sz="2000" baseline="-25000" dirty="0"/>
              <a:t>8</a:t>
            </a:r>
            <a:r>
              <a:rPr lang="zh-CN" altLang="zh-CN" sz="2000" dirty="0"/>
              <a:t>，注意最左边单元的位数不足，前端补了</a:t>
            </a:r>
            <a:r>
              <a:rPr lang="en-US" altLang="zh-CN" sz="2000" dirty="0"/>
              <a:t>2</a:t>
            </a:r>
            <a:r>
              <a:rPr lang="zh-CN" altLang="zh-CN" sz="2000" dirty="0"/>
              <a:t>个</a:t>
            </a:r>
            <a:r>
              <a:rPr lang="en-US" altLang="zh-CN" sz="2000" dirty="0"/>
              <a:t>0</a:t>
            </a:r>
            <a:r>
              <a:rPr lang="zh-CN" altLang="zh-CN" sz="2000" dirty="0"/>
              <a:t>。</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24</a:t>
            </a:fld>
            <a:endParaRPr lang="zh-CN" altLang="en-US"/>
          </a:p>
        </p:txBody>
      </p:sp>
      <p:sp>
        <p:nvSpPr>
          <p:cNvPr id="6" name="内容占位符 5"/>
          <p:cNvSpPr>
            <a:spLocks noGrp="1"/>
          </p:cNvSpPr>
          <p:nvPr>
            <p:ph idx="1"/>
          </p:nvPr>
        </p:nvSpPr>
        <p:spPr>
          <a:xfrm>
            <a:off x="457200" y="1412776"/>
            <a:ext cx="8435280" cy="4713387"/>
          </a:xfrm>
        </p:spPr>
        <p:txBody>
          <a:bodyPr/>
          <a:lstStyle/>
          <a:p>
            <a:pPr marL="360000" indent="-360000">
              <a:buFont typeface="Arial" pitchFamily="34" charset="0"/>
              <a:buChar char="•"/>
            </a:pPr>
            <a:r>
              <a:rPr lang="en-US" altLang="zh-CN" sz="2000" b="1" dirty="0"/>
              <a:t>R</a:t>
            </a:r>
            <a:r>
              <a:rPr lang="zh-CN" altLang="zh-CN" sz="2000" b="1" dirty="0"/>
              <a:t>进制数转换为十进制数</a:t>
            </a:r>
            <a:r>
              <a:rPr lang="zh-CN" altLang="zh-CN" sz="2000" dirty="0"/>
              <a:t>时，将各位数与它的位权乘积相累加，即一个二进制数</a:t>
            </a:r>
            <a:r>
              <a:rPr lang="en-US" altLang="zh-CN" sz="2000" dirty="0" err="1"/>
              <a:t>a</a:t>
            </a:r>
            <a:r>
              <a:rPr lang="en-US" altLang="zh-CN" sz="2000" baseline="-25000" dirty="0" err="1"/>
              <a:t>n</a:t>
            </a:r>
            <a:r>
              <a:rPr lang="en-US" altLang="zh-CN" sz="2000" dirty="0" err="1"/>
              <a:t>a</a:t>
            </a:r>
            <a:r>
              <a:rPr lang="en-US" altLang="zh-CN" sz="2000" baseline="-25000" dirty="0" err="1"/>
              <a:t>n</a:t>
            </a:r>
            <a:r>
              <a:rPr lang="en-US" altLang="zh-CN" sz="2000" baseline="-25000" dirty="0"/>
              <a:t>-1</a:t>
            </a:r>
            <a:r>
              <a:rPr lang="en-US" altLang="zh-CN" sz="2000" dirty="0"/>
              <a:t>...</a:t>
            </a:r>
            <a:r>
              <a:rPr lang="en-US" altLang="zh-CN" sz="2000" dirty="0" err="1"/>
              <a:t>a</a:t>
            </a:r>
            <a:r>
              <a:rPr lang="en-US" altLang="zh-CN" sz="2000" baseline="-25000" dirty="0" err="1"/>
              <a:t>1</a:t>
            </a:r>
            <a:r>
              <a:rPr lang="en-US" altLang="zh-CN" sz="2000" dirty="0" err="1"/>
              <a:t>a</a:t>
            </a:r>
            <a:r>
              <a:rPr lang="en-US" altLang="zh-CN" sz="2000" baseline="-25000" dirty="0" err="1"/>
              <a:t>0</a:t>
            </a:r>
            <a:r>
              <a:rPr lang="zh-CN" altLang="zh-CN" sz="2000" dirty="0"/>
              <a:t>在十进制中的值</a:t>
            </a:r>
            <a:r>
              <a:rPr lang="en-US" altLang="zh-CN" sz="2000" dirty="0"/>
              <a:t>A=</a:t>
            </a:r>
            <a:r>
              <a:rPr lang="en-US" altLang="zh-CN" sz="2000" dirty="0" err="1"/>
              <a:t>a</a:t>
            </a:r>
            <a:r>
              <a:rPr lang="en-US" altLang="zh-CN" sz="2000" baseline="-25000" dirty="0" err="1"/>
              <a:t>n</a:t>
            </a:r>
            <a:r>
              <a:rPr lang="en-US" altLang="zh-CN" sz="2000" dirty="0" err="1"/>
              <a:t>×R</a:t>
            </a:r>
            <a:r>
              <a:rPr lang="en-US" altLang="zh-CN" sz="2000" baseline="30000" dirty="0" err="1"/>
              <a:t>n</a:t>
            </a:r>
            <a:r>
              <a:rPr lang="en-US" altLang="zh-CN" sz="2000" dirty="0" err="1"/>
              <a:t>+a</a:t>
            </a:r>
            <a:r>
              <a:rPr lang="en-US" altLang="zh-CN" sz="2000" baseline="-25000" dirty="0" err="1"/>
              <a:t>n</a:t>
            </a:r>
            <a:r>
              <a:rPr lang="en-US" altLang="zh-CN" sz="2000" baseline="-25000" dirty="0"/>
              <a:t>-</a:t>
            </a:r>
            <a:r>
              <a:rPr lang="en-US" altLang="zh-CN" sz="2000" baseline="-25000" dirty="0" err="1"/>
              <a:t>1</a:t>
            </a:r>
            <a:r>
              <a:rPr lang="en-US" altLang="zh-CN" sz="2000" dirty="0" err="1"/>
              <a:t>×R</a:t>
            </a:r>
            <a:r>
              <a:rPr lang="en-US" altLang="zh-CN" sz="2000" baseline="30000" dirty="0" err="1"/>
              <a:t>n</a:t>
            </a:r>
            <a:r>
              <a:rPr lang="en-US" altLang="zh-CN" sz="2000" baseline="30000" dirty="0"/>
              <a:t>-1</a:t>
            </a:r>
            <a:r>
              <a:rPr lang="en-US" altLang="zh-CN" sz="2000" dirty="0"/>
              <a:t>+…+</a:t>
            </a:r>
            <a:r>
              <a:rPr lang="en-US" altLang="zh-CN" sz="2000" dirty="0" err="1"/>
              <a:t>a</a:t>
            </a:r>
            <a:r>
              <a:rPr lang="en-US" altLang="zh-CN" sz="2000" baseline="-25000" dirty="0" err="1"/>
              <a:t>1</a:t>
            </a:r>
            <a:r>
              <a:rPr lang="en-US" altLang="zh-CN" sz="2000" dirty="0" err="1"/>
              <a:t>×R</a:t>
            </a:r>
            <a:r>
              <a:rPr lang="en-US" altLang="zh-CN" sz="2000" baseline="30000" dirty="0" err="1"/>
              <a:t>1</a:t>
            </a:r>
            <a:r>
              <a:rPr lang="en-US" altLang="zh-CN" sz="2000" dirty="0" err="1"/>
              <a:t>+a</a:t>
            </a:r>
            <a:r>
              <a:rPr lang="en-US" altLang="zh-CN" sz="2000" baseline="-25000" dirty="0" err="1"/>
              <a:t>0</a:t>
            </a:r>
            <a:r>
              <a:rPr lang="en-US" altLang="zh-CN" sz="2000" dirty="0" err="1"/>
              <a:t>×R</a:t>
            </a:r>
            <a:r>
              <a:rPr lang="en-US" altLang="zh-CN" sz="2000" baseline="30000" dirty="0" err="1"/>
              <a:t>0</a:t>
            </a:r>
            <a:r>
              <a:rPr lang="zh-CN" altLang="zh-CN" sz="2000" dirty="0"/>
              <a:t>。</a:t>
            </a:r>
            <a:endParaRPr lang="en-US" altLang="zh-CN" sz="2000" dirty="0"/>
          </a:p>
          <a:p>
            <a:pPr marL="360000" indent="-360000">
              <a:buFont typeface="Arial" pitchFamily="34" charset="0"/>
              <a:buChar char="•"/>
            </a:pPr>
            <a:r>
              <a:rPr lang="zh-CN" altLang="zh-CN" sz="2000" b="1" dirty="0"/>
              <a:t>十进制整数转换成</a:t>
            </a:r>
            <a:r>
              <a:rPr lang="en-US" altLang="zh-CN" sz="2000" b="1" dirty="0"/>
              <a:t>R</a:t>
            </a:r>
            <a:r>
              <a:rPr lang="zh-CN" altLang="zh-CN" sz="2000" b="1" dirty="0"/>
              <a:t>进制整数</a:t>
            </a:r>
            <a:r>
              <a:rPr lang="zh-CN" altLang="zh-CN" sz="2000" dirty="0"/>
              <a:t>：可用十进制整数连续地除以</a:t>
            </a:r>
            <a:r>
              <a:rPr lang="en-US" altLang="zh-CN" sz="2000" dirty="0"/>
              <a:t>R</a:t>
            </a:r>
            <a:r>
              <a:rPr lang="zh-CN" altLang="zh-CN" sz="2000" dirty="0"/>
              <a:t>，每次除法获得的余数即为相应</a:t>
            </a:r>
            <a:r>
              <a:rPr lang="en-US" altLang="zh-CN" sz="2000" dirty="0"/>
              <a:t>R</a:t>
            </a:r>
            <a:r>
              <a:rPr lang="zh-CN" altLang="zh-CN" sz="2000" dirty="0"/>
              <a:t>进制数一位，最后按逆序输出结果。此方法称为</a:t>
            </a:r>
            <a:r>
              <a:rPr lang="en-US" altLang="zh-CN" sz="2000" dirty="0"/>
              <a:t>“</a:t>
            </a:r>
            <a:r>
              <a:rPr lang="zh-CN" altLang="zh-CN" sz="2000" b="1" dirty="0"/>
              <a:t>除</a:t>
            </a:r>
            <a:r>
              <a:rPr lang="en-US" altLang="zh-CN" sz="2000" b="1" dirty="0"/>
              <a:t>R</a:t>
            </a:r>
            <a:r>
              <a:rPr lang="zh-CN" altLang="zh-CN" sz="2000" b="1" dirty="0"/>
              <a:t>取余法</a:t>
            </a:r>
            <a:r>
              <a:rPr lang="en-US" altLang="zh-CN" sz="2000" dirty="0"/>
              <a:t>”</a:t>
            </a:r>
            <a:r>
              <a:rPr lang="zh-CN" altLang="zh-CN" sz="2000" dirty="0"/>
              <a:t>。</a:t>
            </a:r>
            <a:endParaRPr lang="en-US" altLang="zh-CN" sz="2000" dirty="0"/>
          </a:p>
          <a:p>
            <a:pPr marL="360000" indent="-360000">
              <a:buFont typeface="Arial" pitchFamily="34" charset="0"/>
              <a:buChar char="•"/>
            </a:pPr>
            <a:r>
              <a:rPr lang="zh-CN" altLang="zh-CN" sz="2000" b="1" dirty="0"/>
              <a:t>十进制小数转换成</a:t>
            </a:r>
            <a:r>
              <a:rPr lang="en-US" altLang="zh-CN" sz="2000" b="1" dirty="0"/>
              <a:t>R</a:t>
            </a:r>
            <a:r>
              <a:rPr lang="zh-CN" altLang="zh-CN" sz="2000" b="1" dirty="0"/>
              <a:t>进制小数</a:t>
            </a:r>
            <a:r>
              <a:rPr lang="zh-CN" altLang="zh-CN" sz="2000" dirty="0"/>
              <a:t>：可用十进制的小数连续地乘以</a:t>
            </a:r>
            <a:r>
              <a:rPr lang="en-US" altLang="zh-CN" sz="2000" dirty="0"/>
              <a:t>R</a:t>
            </a:r>
            <a:r>
              <a:rPr lang="zh-CN" altLang="zh-CN" sz="2000" dirty="0"/>
              <a:t>，用得到的整数部分组成</a:t>
            </a:r>
            <a:r>
              <a:rPr lang="en-US" altLang="zh-CN" sz="2000" dirty="0"/>
              <a:t>R</a:t>
            </a:r>
            <a:r>
              <a:rPr lang="zh-CN" altLang="zh-CN" sz="2000" dirty="0"/>
              <a:t>进制的小数，最后按顺序输出结果。此法称为</a:t>
            </a:r>
            <a:r>
              <a:rPr lang="en-US" altLang="zh-CN" sz="2000" dirty="0"/>
              <a:t>“</a:t>
            </a:r>
            <a:r>
              <a:rPr lang="zh-CN" altLang="zh-CN" sz="2000" b="1" dirty="0"/>
              <a:t>乘</a:t>
            </a:r>
            <a:r>
              <a:rPr lang="en-US" altLang="zh-CN" sz="2000" b="1" dirty="0"/>
              <a:t>R</a:t>
            </a:r>
            <a:r>
              <a:rPr lang="zh-CN" altLang="zh-CN" sz="2000" b="1" dirty="0"/>
              <a:t>取整法</a:t>
            </a:r>
            <a:r>
              <a:rPr lang="en-US" altLang="zh-CN" sz="2000" dirty="0"/>
              <a:t>”</a:t>
            </a:r>
            <a:r>
              <a:rPr lang="zh-CN" altLang="zh-CN" sz="2000" dirty="0"/>
              <a:t>。</a:t>
            </a:r>
            <a:endParaRPr lang="en-US" altLang="zh-CN" sz="2000" dirty="0"/>
          </a:p>
          <a:p>
            <a:pPr marL="360000" indent="-360000">
              <a:buFont typeface="Arial" pitchFamily="34" charset="0"/>
              <a:buChar char="•"/>
            </a:pPr>
            <a:r>
              <a:rPr lang="zh-CN" altLang="zh-CN" sz="2000" dirty="0"/>
              <a:t>对于二进制数和八进制数、十六进制数之间的转换，</a:t>
            </a:r>
            <a:r>
              <a:rPr lang="zh-CN" altLang="en-US" sz="2000" dirty="0"/>
              <a:t>有</a:t>
            </a:r>
            <a:r>
              <a:rPr lang="zh-CN" altLang="zh-CN" sz="2000" dirty="0"/>
              <a:t>简便快速的“</a:t>
            </a:r>
            <a:r>
              <a:rPr lang="zh-CN" altLang="zh-CN" sz="2000" b="1" dirty="0"/>
              <a:t>三位一并法</a:t>
            </a:r>
            <a:r>
              <a:rPr lang="zh-CN" altLang="zh-CN" sz="2000" dirty="0"/>
              <a:t>”和“</a:t>
            </a:r>
            <a:r>
              <a:rPr lang="zh-CN" altLang="zh-CN" sz="2000" b="1" dirty="0"/>
              <a:t>四位一并法</a:t>
            </a:r>
            <a:r>
              <a:rPr lang="zh-CN" altLang="zh-CN" sz="2000" dirty="0"/>
              <a:t>”。</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节计算机中的二进制四则运算</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25</a:t>
            </a:fld>
            <a:endParaRPr lang="zh-CN" altLang="en-US"/>
          </a:p>
        </p:txBody>
      </p:sp>
      <p:sp>
        <p:nvSpPr>
          <p:cNvPr id="6" name="内容占位符 5"/>
          <p:cNvSpPr>
            <a:spLocks noGrp="1"/>
          </p:cNvSpPr>
          <p:nvPr>
            <p:ph idx="1"/>
          </p:nvPr>
        </p:nvSpPr>
        <p:spPr/>
        <p:txBody>
          <a:bodyPr/>
          <a:lstStyle/>
          <a:p>
            <a:r>
              <a:rPr lang="zh-CN" altLang="en-US" dirty="0"/>
              <a:t>中央处理器</a:t>
            </a:r>
            <a:r>
              <a:rPr lang="en-US" altLang="zh-CN" dirty="0"/>
              <a:t>(CPU)</a:t>
            </a:r>
            <a:r>
              <a:rPr lang="zh-CN" altLang="en-US" dirty="0"/>
              <a:t>及其位数</a:t>
            </a:r>
            <a:endParaRPr lang="en-US" altLang="zh-CN" dirty="0"/>
          </a:p>
          <a:p>
            <a:r>
              <a:rPr lang="zh-CN" altLang="en-US" dirty="0"/>
              <a:t>无符号整数与加法</a:t>
            </a:r>
            <a:endParaRPr lang="en-US" altLang="zh-CN" dirty="0"/>
          </a:p>
          <a:p>
            <a:r>
              <a:rPr lang="zh-CN" altLang="en-US" dirty="0"/>
              <a:t>乘法与除法</a:t>
            </a:r>
            <a:endParaRPr lang="en-US" altLang="zh-CN" dirty="0"/>
          </a:p>
          <a:p>
            <a:r>
              <a:rPr lang="zh-CN" altLang="en-US" dirty="0"/>
              <a:t>带符号整数的减法</a:t>
            </a:r>
            <a:endParaRPr lang="en-US" altLang="zh-CN" dirty="0"/>
          </a:p>
          <a:p>
            <a:r>
              <a:rPr lang="zh-CN" altLang="en-US" dirty="0"/>
              <a:t>小数</a:t>
            </a:r>
            <a:r>
              <a:rPr lang="en-US" altLang="zh-CN" dirty="0"/>
              <a:t>—</a:t>
            </a:r>
            <a:r>
              <a:rPr lang="zh-CN" altLang="en-US" dirty="0"/>
              <a:t>浮点数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CPU截图1.jpg"/>
          <p:cNvPicPr>
            <a:picLocks noChangeAspect="1"/>
          </p:cNvPicPr>
          <p:nvPr/>
        </p:nvPicPr>
        <p:blipFill>
          <a:blip r:embed="rId2" cstate="print"/>
          <a:stretch>
            <a:fillRect/>
          </a:stretch>
        </p:blipFill>
        <p:spPr>
          <a:xfrm>
            <a:off x="4049583" y="2270318"/>
            <a:ext cx="3502720" cy="2022778"/>
          </a:xfrm>
          <a:prstGeom prst="rect">
            <a:avLst/>
          </a:prstGeom>
        </p:spPr>
      </p:pic>
      <p:pic>
        <p:nvPicPr>
          <p:cNvPr id="8" name="图片 7" descr="CPU截图2.jpg"/>
          <p:cNvPicPr>
            <a:picLocks noChangeAspect="1"/>
          </p:cNvPicPr>
          <p:nvPr/>
        </p:nvPicPr>
        <p:blipFill>
          <a:blip r:embed="rId3" cstate="print"/>
          <a:stretch>
            <a:fillRect/>
          </a:stretch>
        </p:blipFill>
        <p:spPr>
          <a:xfrm>
            <a:off x="899592" y="2132856"/>
            <a:ext cx="2880320" cy="1549327"/>
          </a:xfrm>
          <a:prstGeom prst="rect">
            <a:avLst/>
          </a:prstGeom>
        </p:spPr>
      </p:pic>
      <p:sp>
        <p:nvSpPr>
          <p:cNvPr id="2" name="标题 1"/>
          <p:cNvSpPr>
            <a:spLocks noGrp="1"/>
          </p:cNvSpPr>
          <p:nvPr>
            <p:ph type="title"/>
          </p:nvPr>
        </p:nvSpPr>
        <p:spPr/>
        <p:txBody>
          <a:bodyPr/>
          <a:lstStyle/>
          <a:p>
            <a:r>
              <a:rPr lang="zh-CN" altLang="zh-CN" dirty="0"/>
              <a:t>中央处理器</a:t>
            </a:r>
            <a:r>
              <a:rPr lang="zh-CN" altLang="en-US" dirty="0"/>
              <a:t>及其位数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26</a:t>
            </a:fld>
            <a:endParaRPr lang="zh-CN" altLang="en-US"/>
          </a:p>
        </p:txBody>
      </p:sp>
      <p:sp>
        <p:nvSpPr>
          <p:cNvPr id="6" name="内容占位符 5"/>
          <p:cNvSpPr>
            <a:spLocks noGrp="1"/>
          </p:cNvSpPr>
          <p:nvPr>
            <p:ph idx="1"/>
          </p:nvPr>
        </p:nvSpPr>
        <p:spPr>
          <a:xfrm>
            <a:off x="457200" y="1268760"/>
            <a:ext cx="8229600" cy="4968552"/>
          </a:xfrm>
        </p:spPr>
        <p:txBody>
          <a:bodyPr>
            <a:noAutofit/>
          </a:bodyPr>
          <a:lstStyle/>
          <a:p>
            <a:r>
              <a:rPr lang="zh-CN" altLang="zh-CN" sz="2000" dirty="0"/>
              <a:t>中央处理器</a:t>
            </a:r>
            <a:r>
              <a:rPr lang="en-US" altLang="zh-CN" sz="2000" dirty="0"/>
              <a:t>(Central Processing Unit</a:t>
            </a:r>
            <a:r>
              <a:rPr lang="zh-CN" altLang="zh-CN" sz="2000" dirty="0"/>
              <a:t>，即</a:t>
            </a:r>
            <a:r>
              <a:rPr lang="en-US" altLang="zh-CN" sz="2000" dirty="0"/>
              <a:t>CPU)</a:t>
            </a:r>
            <a:r>
              <a:rPr lang="zh-CN" altLang="zh-CN" sz="2000" dirty="0"/>
              <a:t>是进行各种运算的硬件</a:t>
            </a:r>
            <a:r>
              <a:rPr lang="zh-CN" altLang="en-US" sz="2000" dirty="0"/>
              <a:t>，</a:t>
            </a:r>
            <a:r>
              <a:rPr lang="zh-CN" altLang="zh-CN" sz="2000" dirty="0"/>
              <a:t>是一个非常小的集成电路芯片</a:t>
            </a:r>
            <a:r>
              <a:rPr lang="zh-CN" altLang="en-US" sz="2000" dirty="0"/>
              <a:t>，</a:t>
            </a:r>
            <a:r>
              <a:rPr lang="zh-CN" altLang="zh-CN" sz="2000" dirty="0"/>
              <a:t>通过</a:t>
            </a:r>
            <a:r>
              <a:rPr lang="zh-CN" altLang="zh-CN" sz="2000" b="1" dirty="0"/>
              <a:t>引脚</a:t>
            </a:r>
            <a:r>
              <a:rPr lang="en-US" altLang="zh-CN" sz="2000" b="1" dirty="0"/>
              <a:t>(pin)</a:t>
            </a:r>
            <a:r>
              <a:rPr lang="zh-CN" altLang="zh-CN" sz="2000" dirty="0"/>
              <a:t>与外部连接并交换数据</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b="1" dirty="0"/>
          </a:p>
          <a:p>
            <a:pPr marL="360000" indent="-360000">
              <a:buFont typeface="Arial" pitchFamily="34" charset="0"/>
              <a:buChar char="•"/>
            </a:pPr>
            <a:endParaRPr lang="en-US" altLang="zh-CN" sz="2000" b="1" dirty="0"/>
          </a:p>
          <a:p>
            <a:pPr marL="360000" indent="-360000">
              <a:buFont typeface="Arial" pitchFamily="34" charset="0"/>
              <a:buChar char="•"/>
            </a:pPr>
            <a:r>
              <a:rPr lang="zh-CN" altLang="zh-CN" sz="2000" b="1" dirty="0"/>
              <a:t>每一根引脚一次只能传输</a:t>
            </a:r>
            <a:r>
              <a:rPr lang="en-US" altLang="zh-CN" sz="2000" b="1" dirty="0"/>
              <a:t>0</a:t>
            </a:r>
            <a:r>
              <a:rPr lang="zh-CN" altLang="zh-CN" sz="2000" b="1" dirty="0"/>
              <a:t>或</a:t>
            </a:r>
            <a:r>
              <a:rPr lang="en-US" altLang="zh-CN" sz="2000" b="1" dirty="0"/>
              <a:t>1</a:t>
            </a:r>
            <a:r>
              <a:rPr lang="zh-CN" altLang="zh-CN" sz="2000" b="1" dirty="0"/>
              <a:t>的一个比特。</a:t>
            </a:r>
            <a:endParaRPr lang="en-US" altLang="zh-CN" sz="2000" b="1" dirty="0"/>
          </a:p>
          <a:p>
            <a:pPr marL="360000" indent="-360000">
              <a:buFont typeface="Arial" pitchFamily="34" charset="0"/>
              <a:buChar char="•"/>
            </a:pPr>
            <a:r>
              <a:rPr lang="zh-CN" altLang="zh-CN" sz="2000" dirty="0"/>
              <a:t>引脚的数量</a:t>
            </a:r>
            <a:r>
              <a:rPr lang="zh-CN" altLang="en-US" sz="2000" dirty="0"/>
              <a:t>就是</a:t>
            </a:r>
            <a:r>
              <a:rPr lang="en-US" altLang="zh-CN" sz="2000" dirty="0"/>
              <a:t>CPU</a:t>
            </a:r>
            <a:r>
              <a:rPr lang="zh-CN" altLang="en-US" sz="2000" dirty="0"/>
              <a:t>的</a:t>
            </a:r>
            <a:r>
              <a:rPr lang="zh-CN" altLang="en-US" sz="2000" b="1" dirty="0"/>
              <a:t>位数</a:t>
            </a:r>
            <a:r>
              <a:rPr lang="zh-CN" altLang="en-US" sz="2000" dirty="0"/>
              <a:t>，</a:t>
            </a:r>
            <a:r>
              <a:rPr lang="en-US" altLang="zh-CN" sz="2000" dirty="0">
                <a:solidFill>
                  <a:srgbClr val="FF0000"/>
                </a:solidFill>
              </a:rPr>
              <a:t>32</a:t>
            </a:r>
            <a:r>
              <a:rPr lang="zh-CN" altLang="en-US" sz="2000" dirty="0">
                <a:solidFill>
                  <a:srgbClr val="FF0000"/>
                </a:solidFill>
              </a:rPr>
              <a:t>位</a:t>
            </a:r>
            <a:r>
              <a:rPr lang="en-US" altLang="zh-CN" sz="2000" dirty="0">
                <a:solidFill>
                  <a:srgbClr val="FF0000"/>
                </a:solidFill>
              </a:rPr>
              <a:t>CPU</a:t>
            </a:r>
            <a:r>
              <a:rPr lang="zh-CN" altLang="en-US" sz="2000" dirty="0">
                <a:solidFill>
                  <a:srgbClr val="FF0000"/>
                </a:solidFill>
              </a:rPr>
              <a:t>就有</a:t>
            </a:r>
            <a:r>
              <a:rPr lang="en-US" altLang="zh-CN" sz="2000" dirty="0">
                <a:solidFill>
                  <a:srgbClr val="FF0000"/>
                </a:solidFill>
              </a:rPr>
              <a:t>32</a:t>
            </a:r>
            <a:r>
              <a:rPr lang="zh-CN" altLang="en-US" sz="2000" dirty="0">
                <a:solidFill>
                  <a:srgbClr val="FF0000"/>
                </a:solidFill>
              </a:rPr>
              <a:t>根数据引脚。</a:t>
            </a:r>
            <a:endParaRPr lang="en-US" altLang="zh-CN" sz="2000" dirty="0">
              <a:solidFill>
                <a:srgbClr val="FF0000"/>
              </a:solidFill>
            </a:endParaRPr>
          </a:p>
          <a:p>
            <a:endParaRPr lang="zh-CN" altLang="en-US" sz="2000" dirty="0"/>
          </a:p>
        </p:txBody>
      </p:sp>
      <p:cxnSp>
        <p:nvCxnSpPr>
          <p:cNvPr id="10" name="直接箭头连接符 9"/>
          <p:cNvCxnSpPr/>
          <p:nvPr/>
        </p:nvCxnSpPr>
        <p:spPr>
          <a:xfrm flipH="1">
            <a:off x="4932040" y="2132856"/>
            <a:ext cx="288032" cy="11521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419872" y="2132856"/>
            <a:ext cx="1800200" cy="64807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268760"/>
            <a:ext cx="8229600" cy="4968552"/>
          </a:xfrm>
        </p:spPr>
        <p:txBody>
          <a:bodyPr>
            <a:noAutofit/>
          </a:bodyPr>
          <a:lstStyle/>
          <a:p>
            <a:pPr marL="360000" indent="-360000">
              <a:buFont typeface="Arial" pitchFamily="34" charset="0"/>
              <a:buChar char="•"/>
            </a:pPr>
            <a:r>
              <a:rPr lang="en-US" altLang="zh-CN" sz="2000" dirty="0"/>
              <a:t>CPU</a:t>
            </a:r>
            <a:r>
              <a:rPr lang="zh-CN" altLang="zh-CN" sz="2000" dirty="0"/>
              <a:t>一次只能够处理有限数位的二进制数</a:t>
            </a:r>
            <a:r>
              <a:rPr lang="zh-CN" altLang="en-US" sz="2000" dirty="0"/>
              <a:t>。</a:t>
            </a:r>
            <a:endParaRPr lang="en-US" altLang="zh-CN" sz="2000" dirty="0"/>
          </a:p>
          <a:p>
            <a:pPr marL="360000" indent="-360000">
              <a:buFont typeface="Arial" pitchFamily="34" charset="0"/>
              <a:buChar char="•"/>
            </a:pPr>
            <a:r>
              <a:rPr lang="zh-CN" altLang="zh-CN" sz="2000" dirty="0"/>
              <a:t>现在的计算机一般能一次能处理</a:t>
            </a:r>
            <a:r>
              <a:rPr lang="en-US" altLang="zh-CN" sz="2000" dirty="0"/>
              <a:t>32</a:t>
            </a:r>
            <a:r>
              <a:rPr lang="zh-CN" altLang="zh-CN" sz="2000" dirty="0"/>
              <a:t>个或</a:t>
            </a:r>
            <a:r>
              <a:rPr lang="en-US" altLang="zh-CN" sz="2000" dirty="0"/>
              <a:t>64</a:t>
            </a:r>
            <a:r>
              <a:rPr lang="zh-CN" altLang="zh-CN" sz="2000" dirty="0"/>
              <a:t>个比特的数据</a:t>
            </a:r>
            <a:r>
              <a:rPr lang="zh-CN" altLang="en-US" sz="2000" dirty="0"/>
              <a:t>，</a:t>
            </a:r>
            <a:r>
              <a:rPr lang="zh-CN" altLang="zh-CN" sz="2000" dirty="0"/>
              <a:t>计算机能直接处理的最大的二进制整数是</a:t>
            </a:r>
            <a:r>
              <a:rPr lang="en-US" altLang="zh-CN" sz="2000" dirty="0"/>
              <a:t>2</a:t>
            </a:r>
            <a:r>
              <a:rPr lang="en-US" altLang="zh-CN" sz="2000" baseline="30000" dirty="0"/>
              <a:t>32</a:t>
            </a:r>
            <a:r>
              <a:rPr lang="zh-CN" altLang="zh-CN" sz="2000" dirty="0"/>
              <a:t>或</a:t>
            </a:r>
            <a:r>
              <a:rPr lang="en-US" altLang="zh-CN" sz="2000" dirty="0"/>
              <a:t>2</a:t>
            </a:r>
            <a:r>
              <a:rPr lang="en-US" altLang="zh-CN" sz="2000" baseline="30000" dirty="0"/>
              <a:t>64</a:t>
            </a:r>
            <a:r>
              <a:rPr lang="zh-CN" altLang="zh-CN" sz="2000" dirty="0"/>
              <a:t>。</a:t>
            </a:r>
            <a:endParaRPr lang="en-US" altLang="zh-CN" sz="2000" dirty="0"/>
          </a:p>
          <a:p>
            <a:pPr marL="360000" indent="-360000">
              <a:buFont typeface="Arial" pitchFamily="34" charset="0"/>
              <a:buChar char="•"/>
            </a:pPr>
            <a:endParaRPr lang="en-US" altLang="zh-CN" sz="2000" dirty="0"/>
          </a:p>
          <a:p>
            <a:pPr marL="360000" indent="-360000" algn="ctr"/>
            <a:r>
              <a:rPr lang="zh-CN" altLang="en-US" sz="2000" b="1" dirty="0"/>
              <a:t>如何表示正整数与负整数？</a:t>
            </a:r>
            <a:endParaRPr lang="en-US" altLang="zh-CN" sz="2000" b="1" dirty="0"/>
          </a:p>
          <a:p>
            <a:pPr marL="360000" indent="-360000" algn="ctr"/>
            <a:endParaRPr lang="en-US" altLang="zh-CN" sz="2000" b="1" dirty="0"/>
          </a:p>
          <a:p>
            <a:pPr marL="360000" indent="-360000"/>
            <a:r>
              <a:rPr lang="zh-CN" altLang="zh-CN" sz="2000" dirty="0"/>
              <a:t>计算机通常把整数分为两类</a:t>
            </a:r>
            <a:r>
              <a:rPr lang="zh-CN" altLang="en-US" sz="2000" dirty="0"/>
              <a:t>：</a:t>
            </a:r>
            <a:endParaRPr lang="en-US" altLang="zh-CN" sz="2000" dirty="0"/>
          </a:p>
          <a:p>
            <a:pPr marL="457200" indent="-457200">
              <a:buFont typeface="+mj-lt"/>
              <a:buAutoNum type="arabicPeriod"/>
            </a:pPr>
            <a:r>
              <a:rPr lang="zh-CN" altLang="zh-CN" sz="2000" b="1" dirty="0">
                <a:solidFill>
                  <a:srgbClr val="FF0000"/>
                </a:solidFill>
              </a:rPr>
              <a:t>无符号整数</a:t>
            </a:r>
            <a:r>
              <a:rPr lang="en-US" altLang="zh-CN" sz="2000" b="1" dirty="0">
                <a:solidFill>
                  <a:srgbClr val="FF0000"/>
                </a:solidFill>
              </a:rPr>
              <a:t>(unsigned integer)</a:t>
            </a:r>
            <a:r>
              <a:rPr lang="zh-CN" altLang="zh-CN" sz="2000" dirty="0"/>
              <a:t>，表示的是</a:t>
            </a:r>
            <a:r>
              <a:rPr lang="zh-CN" altLang="zh-CN" sz="2000" b="1" dirty="0"/>
              <a:t>非负整数</a:t>
            </a:r>
            <a:r>
              <a:rPr lang="zh-CN" altLang="en-US" sz="2000" dirty="0"/>
              <a:t>，</a:t>
            </a:r>
            <a:r>
              <a:rPr lang="en-US" altLang="zh-CN" sz="2000" dirty="0"/>
              <a:t>n</a:t>
            </a:r>
            <a:r>
              <a:rPr lang="zh-CN" altLang="zh-CN" sz="2000" dirty="0"/>
              <a:t>位计算机能表示</a:t>
            </a:r>
            <a:r>
              <a:rPr lang="en-US" altLang="zh-CN" sz="2000" dirty="0"/>
              <a:t>[0, </a:t>
            </a:r>
            <a:r>
              <a:rPr lang="en-US" altLang="zh-CN" sz="2000" dirty="0" err="1"/>
              <a:t>2</a:t>
            </a:r>
            <a:r>
              <a:rPr lang="en-US" altLang="zh-CN" sz="2000" baseline="30000" dirty="0" err="1"/>
              <a:t>n</a:t>
            </a:r>
            <a:r>
              <a:rPr lang="en-US" altLang="zh-CN" sz="2000" dirty="0"/>
              <a:t>-1]</a:t>
            </a:r>
            <a:r>
              <a:rPr lang="zh-CN" altLang="zh-CN" sz="2000" dirty="0"/>
              <a:t>范围内的所有整数；</a:t>
            </a:r>
            <a:endParaRPr lang="en-US" altLang="zh-CN" sz="2000" dirty="0"/>
          </a:p>
          <a:p>
            <a:pPr marL="457200" indent="-457200">
              <a:buFont typeface="+mj-lt"/>
              <a:buAutoNum type="arabicPeriod"/>
            </a:pPr>
            <a:r>
              <a:rPr lang="zh-CN" altLang="zh-CN" sz="2000" b="1" dirty="0">
                <a:solidFill>
                  <a:srgbClr val="FF0000"/>
                </a:solidFill>
              </a:rPr>
              <a:t>带符号整数</a:t>
            </a:r>
            <a:r>
              <a:rPr lang="en-US" altLang="zh-CN" sz="2000" b="1" dirty="0">
                <a:solidFill>
                  <a:srgbClr val="FF0000"/>
                </a:solidFill>
              </a:rPr>
              <a:t>(signed integer)</a:t>
            </a:r>
            <a:r>
              <a:rPr lang="zh-CN" altLang="zh-CN" sz="2000" dirty="0"/>
              <a:t>，可以表示</a:t>
            </a:r>
            <a:r>
              <a:rPr lang="zh-CN" altLang="zh-CN" sz="2000" b="1" dirty="0"/>
              <a:t>正整数、负整数和</a:t>
            </a:r>
            <a:r>
              <a:rPr lang="en-US" altLang="zh-CN" sz="2000" b="1" dirty="0"/>
              <a:t>0</a:t>
            </a:r>
            <a:r>
              <a:rPr lang="zh-CN" altLang="zh-CN" sz="2000" dirty="0"/>
              <a:t>，因此需要</a:t>
            </a:r>
            <a:r>
              <a:rPr lang="zh-CN" altLang="zh-CN" sz="2000" b="1" dirty="0"/>
              <a:t>占用一个比特位来表示整数的正负符号</a:t>
            </a:r>
            <a:r>
              <a:rPr lang="zh-CN" altLang="zh-CN" sz="2000" dirty="0"/>
              <a:t>，所能表示的正整数范围就会变小。</a:t>
            </a:r>
          </a:p>
          <a:p>
            <a:pPr marL="360000" indent="-360000">
              <a:buFont typeface="Arial" pitchFamily="34" charset="0"/>
              <a:buChar char="•"/>
            </a:pPr>
            <a:endParaRPr lang="zh-CN" altLang="zh-CN" sz="2000" dirty="0"/>
          </a:p>
          <a:p>
            <a:endParaRPr lang="zh-CN" altLang="en-US" sz="2000" dirty="0"/>
          </a:p>
        </p:txBody>
      </p:sp>
      <p:sp>
        <p:nvSpPr>
          <p:cNvPr id="2" name="标题 1"/>
          <p:cNvSpPr>
            <a:spLocks noGrp="1"/>
          </p:cNvSpPr>
          <p:nvPr>
            <p:ph type="title"/>
          </p:nvPr>
        </p:nvSpPr>
        <p:spPr/>
        <p:txBody>
          <a:bodyPr/>
          <a:lstStyle/>
          <a:p>
            <a:r>
              <a:rPr lang="zh-CN" altLang="zh-CN" dirty="0"/>
              <a:t>中央处理器</a:t>
            </a:r>
            <a:r>
              <a:rPr lang="zh-CN" altLang="en-US" dirty="0"/>
              <a:t>及其位数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无符号整数与加法</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28</a:t>
            </a:fld>
            <a:endParaRPr lang="zh-CN" altLang="en-US"/>
          </a:p>
        </p:txBody>
      </p:sp>
      <p:sp>
        <p:nvSpPr>
          <p:cNvPr id="6" name="内容占位符 5"/>
          <p:cNvSpPr>
            <a:spLocks noGrp="1"/>
          </p:cNvSpPr>
          <p:nvPr>
            <p:ph idx="1"/>
          </p:nvPr>
        </p:nvSpPr>
        <p:spPr/>
        <p:txBody>
          <a:bodyPr>
            <a:normAutofit/>
          </a:bodyPr>
          <a:lstStyle/>
          <a:p>
            <a:pPr indent="0"/>
            <a:r>
              <a:rPr lang="zh-CN" altLang="zh-CN" sz="2000" dirty="0"/>
              <a:t>对于无符号整数，</a:t>
            </a:r>
            <a:r>
              <a:rPr lang="en-US" altLang="zh-CN" sz="2000" dirty="0"/>
              <a:t>n</a:t>
            </a:r>
            <a:r>
              <a:rPr lang="zh-CN" altLang="zh-CN" sz="2000" dirty="0"/>
              <a:t>个比特所能表示的</a:t>
            </a:r>
            <a:r>
              <a:rPr lang="zh-CN" altLang="zh-CN" sz="2000" b="1" dirty="0"/>
              <a:t>最大数是</a:t>
            </a:r>
            <a:r>
              <a:rPr lang="en-US" altLang="zh-CN" sz="2000" b="1" dirty="0" err="1"/>
              <a:t>2</a:t>
            </a:r>
            <a:r>
              <a:rPr lang="en-US" altLang="zh-CN" sz="2000" b="1" baseline="30000" dirty="0" err="1"/>
              <a:t>n</a:t>
            </a:r>
            <a:r>
              <a:rPr lang="zh-CN" altLang="zh-CN" sz="2000" dirty="0"/>
              <a:t>。</a:t>
            </a:r>
            <a:endParaRPr lang="en-US" altLang="zh-CN" sz="2000" dirty="0"/>
          </a:p>
          <a:p>
            <a:pPr marL="720000" indent="-360000">
              <a:buFont typeface="Arial" pitchFamily="34" charset="0"/>
              <a:buChar char="•"/>
            </a:pPr>
            <a:r>
              <a:rPr lang="zh-CN" altLang="zh-CN" sz="2000" dirty="0"/>
              <a:t>用</a:t>
            </a:r>
            <a:r>
              <a:rPr lang="en-US" altLang="zh-CN" sz="2000" dirty="0"/>
              <a:t>8</a:t>
            </a:r>
            <a:r>
              <a:rPr lang="zh-CN" altLang="zh-CN" sz="2000" dirty="0"/>
              <a:t>个比特位表示的最大整数是</a:t>
            </a:r>
            <a:r>
              <a:rPr lang="en-US" altLang="zh-CN" sz="2000" dirty="0"/>
              <a:t>2</a:t>
            </a:r>
            <a:r>
              <a:rPr lang="en-US" altLang="zh-CN" sz="2000" baseline="30000" dirty="0"/>
              <a:t>8</a:t>
            </a:r>
            <a:r>
              <a:rPr lang="zh-CN" altLang="zh-CN" sz="2000" dirty="0"/>
              <a:t>。</a:t>
            </a:r>
            <a:endParaRPr lang="en-US" altLang="zh-CN" sz="2000" dirty="0"/>
          </a:p>
          <a:p>
            <a:pPr marL="720000" indent="-360000">
              <a:buFont typeface="Arial" pitchFamily="34" charset="0"/>
              <a:buChar char="•"/>
            </a:pPr>
            <a:r>
              <a:rPr lang="en-US" altLang="zh-CN" sz="2000" dirty="0"/>
              <a:t>8</a:t>
            </a:r>
            <a:r>
              <a:rPr lang="zh-CN" altLang="zh-CN" sz="2000" dirty="0"/>
              <a:t>个比特能够表示</a:t>
            </a:r>
            <a:r>
              <a:rPr lang="en-US" altLang="zh-CN" sz="2000" dirty="0"/>
              <a:t>[0, 255]</a:t>
            </a:r>
            <a:r>
              <a:rPr lang="zh-CN" altLang="zh-CN" sz="2000" dirty="0"/>
              <a:t>之间的所有二进制整数。</a:t>
            </a:r>
            <a:r>
              <a:rPr lang="en-US" altLang="zh-CN" sz="2000" dirty="0"/>
              <a:t>00000000</a:t>
            </a:r>
            <a:r>
              <a:rPr lang="en-US" altLang="zh-CN" sz="2000" baseline="-25000" dirty="0"/>
              <a:t>2</a:t>
            </a:r>
            <a:r>
              <a:rPr lang="zh-CN" altLang="zh-CN" sz="2000" dirty="0"/>
              <a:t>表示</a:t>
            </a:r>
            <a:r>
              <a:rPr lang="en-US" altLang="zh-CN" sz="2000" dirty="0"/>
              <a:t>0</a:t>
            </a:r>
            <a:r>
              <a:rPr lang="zh-CN" altLang="zh-CN" sz="2000" dirty="0"/>
              <a:t>，</a:t>
            </a:r>
            <a:r>
              <a:rPr lang="en-US" altLang="zh-CN" sz="2000" dirty="0"/>
              <a:t>00000001</a:t>
            </a:r>
            <a:r>
              <a:rPr lang="en-US" altLang="zh-CN" sz="2000" baseline="-25000" dirty="0"/>
              <a:t>2</a:t>
            </a:r>
            <a:r>
              <a:rPr lang="zh-CN" altLang="zh-CN" sz="2000" dirty="0"/>
              <a:t>表示</a:t>
            </a:r>
            <a:r>
              <a:rPr lang="en-US" altLang="zh-CN" sz="2000" dirty="0"/>
              <a:t>1</a:t>
            </a:r>
            <a:r>
              <a:rPr lang="zh-CN" altLang="zh-CN" sz="2000" dirty="0"/>
              <a:t>，</a:t>
            </a:r>
            <a:r>
              <a:rPr lang="en-US" altLang="zh-CN" sz="2000" dirty="0"/>
              <a:t>11111111</a:t>
            </a:r>
            <a:r>
              <a:rPr lang="en-US" altLang="zh-CN" sz="2000" baseline="-25000" dirty="0"/>
              <a:t>2</a:t>
            </a:r>
            <a:r>
              <a:rPr lang="zh-CN" altLang="zh-CN" sz="2000" dirty="0"/>
              <a:t>表示</a:t>
            </a:r>
            <a:r>
              <a:rPr lang="en-US" altLang="zh-CN" sz="2000" dirty="0"/>
              <a:t>255</a:t>
            </a:r>
            <a:r>
              <a:rPr lang="zh-CN" altLang="en-US" sz="2000" dirty="0"/>
              <a:t>。</a:t>
            </a:r>
            <a:endParaRPr lang="en-US" altLang="zh-CN" sz="2000" dirty="0"/>
          </a:p>
          <a:p>
            <a:pPr marL="360000" indent="-360000">
              <a:buFont typeface="Arial" pitchFamily="34" charset="0"/>
              <a:buChar char="•"/>
            </a:pPr>
            <a:endParaRPr lang="en-US" altLang="zh-CN" sz="2000" dirty="0"/>
          </a:p>
          <a:p>
            <a:r>
              <a:rPr lang="zh-CN" altLang="zh-CN" sz="2000" dirty="0"/>
              <a:t>在二进制加法中遵循“</a:t>
            </a:r>
            <a:r>
              <a:rPr lang="zh-CN" altLang="zh-CN" sz="2000" b="1" dirty="0"/>
              <a:t>逢二进位</a:t>
            </a:r>
            <a:r>
              <a:rPr lang="zh-CN" altLang="zh-CN" sz="2000" dirty="0"/>
              <a:t>”的法则，即两数对应的位相加与前一位的进位的和，大于</a:t>
            </a:r>
            <a:r>
              <a:rPr lang="en-US" altLang="zh-CN" sz="2000" dirty="0"/>
              <a:t>1</a:t>
            </a:r>
            <a:r>
              <a:rPr lang="zh-CN" altLang="zh-CN" sz="2000" dirty="0"/>
              <a:t>则产生进位，把小于等于</a:t>
            </a:r>
            <a:r>
              <a:rPr lang="en-US" altLang="zh-CN" sz="2000" dirty="0"/>
              <a:t>1</a:t>
            </a:r>
            <a:r>
              <a:rPr lang="zh-CN" altLang="zh-CN" sz="2000" dirty="0"/>
              <a:t>的部分记为两数相加后该位的值。</a:t>
            </a:r>
            <a:endParaRPr lang="en-US" altLang="zh-CN" sz="2000" dirty="0"/>
          </a:p>
          <a:p>
            <a:endParaRPr lang="zh-CN" altLang="zh-CN" sz="2000" dirty="0"/>
          </a:p>
          <a:p>
            <a:endParaRPr lang="zh-CN" altLang="en-US" sz="2000" dirty="0"/>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961" name="Object 1"/>
          <p:cNvGraphicFramePr>
            <a:graphicFrameLocks noChangeAspect="1"/>
          </p:cNvGraphicFramePr>
          <p:nvPr/>
        </p:nvGraphicFramePr>
        <p:xfrm>
          <a:off x="2555775" y="4653136"/>
          <a:ext cx="2808313" cy="1091779"/>
        </p:xfrm>
        <a:graphic>
          <a:graphicData uri="http://schemas.openxmlformats.org/presentationml/2006/ole">
            <mc:AlternateContent xmlns:mc="http://schemas.openxmlformats.org/markup-compatibility/2006">
              <mc:Choice xmlns:v="urn:schemas-microsoft-com:vml" Requires="v">
                <p:oleObj spid="_x0000_s40973" name="Visio" r:id="rId3" imgW="2159743" imgH="835067" progId="Visio.Drawing.11">
                  <p:embed/>
                </p:oleObj>
              </mc:Choice>
              <mc:Fallback>
                <p:oleObj name="Visio" r:id="rId3" imgW="2159743" imgH="835067"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5" y="4653136"/>
                        <a:ext cx="2808313" cy="1091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无符号整数与加法</a:t>
            </a:r>
            <a:r>
              <a:rPr lang="en-US" altLang="zh-CN" dirty="0"/>
              <a:t>—</a:t>
            </a:r>
            <a:r>
              <a:rPr lang="zh-CN" altLang="en-US" dirty="0"/>
              <a:t>溢出</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29</a:t>
            </a:fld>
            <a:endParaRPr lang="zh-CN" altLang="en-US"/>
          </a:p>
        </p:txBody>
      </p:sp>
      <p:sp>
        <p:nvSpPr>
          <p:cNvPr id="6" name="内容占位符 5"/>
          <p:cNvSpPr>
            <a:spLocks noGrp="1"/>
          </p:cNvSpPr>
          <p:nvPr>
            <p:ph idx="1"/>
          </p:nvPr>
        </p:nvSpPr>
        <p:spPr/>
        <p:txBody>
          <a:bodyPr>
            <a:normAutofit/>
          </a:bodyPr>
          <a:lstStyle/>
          <a:p>
            <a:r>
              <a:rPr lang="zh-CN" altLang="zh-CN" sz="2000" b="1" dirty="0">
                <a:solidFill>
                  <a:srgbClr val="C00000"/>
                </a:solidFill>
              </a:rPr>
              <a:t>溢出（</a:t>
            </a:r>
            <a:r>
              <a:rPr lang="en-US" altLang="zh-CN" sz="2000" b="1" dirty="0">
                <a:solidFill>
                  <a:srgbClr val="C00000"/>
                </a:solidFill>
              </a:rPr>
              <a:t>overflow</a:t>
            </a:r>
            <a:r>
              <a:rPr lang="zh-CN" altLang="zh-CN" sz="2000" b="1" dirty="0">
                <a:solidFill>
                  <a:srgbClr val="C00000"/>
                </a:solidFill>
              </a:rPr>
              <a:t>）</a:t>
            </a:r>
            <a:r>
              <a:rPr lang="zh-CN" altLang="en-US" sz="2000" b="1" dirty="0">
                <a:solidFill>
                  <a:srgbClr val="C00000"/>
                </a:solidFill>
              </a:rPr>
              <a:t>：</a:t>
            </a:r>
            <a:r>
              <a:rPr lang="zh-CN" altLang="zh-CN" sz="2000" b="1" dirty="0"/>
              <a:t>无符号整数</a:t>
            </a:r>
            <a:r>
              <a:rPr lang="zh-CN" altLang="en-US" sz="2000" b="1" dirty="0"/>
              <a:t>加法的一种异常情况</a:t>
            </a:r>
            <a:r>
              <a:rPr lang="zh-CN" altLang="zh-CN" sz="2000" b="1" dirty="0"/>
              <a:t>，</a:t>
            </a:r>
            <a:r>
              <a:rPr lang="zh-CN" altLang="en-US" sz="2000" b="1" dirty="0"/>
              <a:t>即</a:t>
            </a:r>
            <a:r>
              <a:rPr lang="zh-CN" altLang="zh-CN" sz="2000" b="1" dirty="0"/>
              <a:t>两个整数相加的和的位数大于这两个数的位数</a:t>
            </a:r>
            <a:r>
              <a:rPr lang="zh-CN" altLang="zh-CN" sz="2000" dirty="0"/>
              <a:t>。</a:t>
            </a:r>
            <a:endParaRPr lang="en-US" altLang="zh-CN" sz="2000" dirty="0"/>
          </a:p>
          <a:p>
            <a:r>
              <a:rPr lang="zh-CN" altLang="en-US" sz="2000" dirty="0"/>
              <a:t>例如</a:t>
            </a:r>
            <a:r>
              <a:rPr lang="zh-CN" altLang="zh-CN" sz="2000" dirty="0"/>
              <a:t>对于只能处理</a:t>
            </a:r>
            <a:r>
              <a:rPr lang="en-US" altLang="zh-CN" sz="2000" dirty="0"/>
              <a:t>8</a:t>
            </a:r>
            <a:r>
              <a:rPr lang="zh-CN" altLang="zh-CN" sz="2000" dirty="0"/>
              <a:t>位整数的计算机而言，</a:t>
            </a:r>
            <a:r>
              <a:rPr lang="zh-CN" altLang="en-US" sz="2000" dirty="0"/>
              <a:t>这个</a:t>
            </a:r>
            <a:r>
              <a:rPr lang="zh-CN" altLang="zh-CN" sz="2000" dirty="0"/>
              <a:t>二进制加法的和造成</a:t>
            </a:r>
            <a:r>
              <a:rPr lang="zh-CN" altLang="en-US" sz="2000" dirty="0"/>
              <a:t>了</a:t>
            </a:r>
            <a:r>
              <a:rPr lang="zh-CN" altLang="zh-CN" sz="2000" dirty="0"/>
              <a:t>溢出</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zh-CN" sz="2000" dirty="0"/>
              <a:t>从算术上看，“</a:t>
            </a:r>
            <a:r>
              <a:rPr lang="en-US" altLang="zh-CN" sz="2000" dirty="0"/>
              <a:t>137+136=17</a:t>
            </a:r>
            <a:r>
              <a:rPr lang="zh-CN" altLang="zh-CN" sz="2000" dirty="0"/>
              <a:t>”的结果显然是错误的。而在计算机中产生这类错误的</a:t>
            </a:r>
            <a:r>
              <a:rPr lang="zh-CN" altLang="zh-CN" sz="2000" b="1" dirty="0">
                <a:solidFill>
                  <a:srgbClr val="C00000"/>
                </a:solidFill>
              </a:rPr>
              <a:t>原因是两数相加的和超过了</a:t>
            </a:r>
            <a:r>
              <a:rPr lang="en-US" altLang="zh-CN" sz="2000" b="1" dirty="0">
                <a:solidFill>
                  <a:srgbClr val="C00000"/>
                </a:solidFill>
              </a:rPr>
              <a:t>CPU</a:t>
            </a:r>
            <a:r>
              <a:rPr lang="zh-CN" altLang="zh-CN" sz="2000" b="1" dirty="0">
                <a:solidFill>
                  <a:srgbClr val="C00000"/>
                </a:solidFill>
              </a:rPr>
              <a:t>所能处理的最大无符号整数</a:t>
            </a:r>
            <a:r>
              <a:rPr lang="en-US" altLang="zh-CN" sz="2000" b="1" dirty="0">
                <a:solidFill>
                  <a:srgbClr val="C00000"/>
                </a:solidFill>
              </a:rPr>
              <a:t>2</a:t>
            </a:r>
            <a:r>
              <a:rPr lang="en-US" altLang="zh-CN" sz="2000" b="1" baseline="30000" dirty="0">
                <a:solidFill>
                  <a:srgbClr val="C00000"/>
                </a:solidFill>
              </a:rPr>
              <a:t>8</a:t>
            </a:r>
            <a:r>
              <a:rPr lang="zh-CN" altLang="zh-CN" sz="2000" dirty="0"/>
              <a:t>，即</a:t>
            </a:r>
            <a:r>
              <a:rPr lang="en-US" altLang="zh-CN" sz="2000" dirty="0"/>
              <a:t>255</a:t>
            </a:r>
            <a:r>
              <a:rPr lang="zh-CN" altLang="zh-CN" sz="2000" dirty="0"/>
              <a:t>。</a:t>
            </a:r>
            <a:r>
              <a:rPr lang="zh-CN" altLang="zh-CN" sz="2000" b="1" dirty="0"/>
              <a:t>溢出发生时，</a:t>
            </a:r>
            <a:r>
              <a:rPr lang="en-US" altLang="zh-CN" sz="2000" b="1" dirty="0"/>
              <a:t>CPU</a:t>
            </a:r>
            <a:r>
              <a:rPr lang="zh-CN" altLang="zh-CN" sz="2000" b="1" dirty="0"/>
              <a:t>会报错</a:t>
            </a:r>
            <a:r>
              <a:rPr lang="zh-CN" altLang="zh-CN" sz="2000" dirty="0"/>
              <a:t>。</a:t>
            </a:r>
          </a:p>
          <a:p>
            <a:pPr indent="0"/>
            <a:endParaRPr lang="en-US" altLang="zh-CN" sz="2000" dirty="0"/>
          </a:p>
          <a:p>
            <a:pPr marL="720000" indent="-360000">
              <a:buFont typeface="Arial" pitchFamily="34" charset="0"/>
              <a:buChar char="•"/>
            </a:pPr>
            <a:endParaRPr lang="en-US" altLang="zh-CN" sz="2000" dirty="0"/>
          </a:p>
          <a:p>
            <a:pPr marL="360000" indent="-360000">
              <a:buFont typeface="Arial" pitchFamily="34" charset="0"/>
              <a:buChar char="•"/>
            </a:pPr>
            <a:endParaRPr lang="en-US" altLang="zh-CN" sz="2000" dirty="0"/>
          </a:p>
          <a:p>
            <a:endParaRPr lang="zh-CN" altLang="zh-CN" sz="2000" dirty="0"/>
          </a:p>
          <a:p>
            <a:endParaRPr lang="zh-CN" altLang="en-US" sz="2000" dirty="0"/>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7" name="Object 3"/>
          <p:cNvGraphicFramePr>
            <a:graphicFrameLocks noChangeAspect="1"/>
          </p:cNvGraphicFramePr>
          <p:nvPr/>
        </p:nvGraphicFramePr>
        <p:xfrm>
          <a:off x="2843808" y="2740858"/>
          <a:ext cx="2592288" cy="1128249"/>
        </p:xfrm>
        <a:graphic>
          <a:graphicData uri="http://schemas.openxmlformats.org/presentationml/2006/ole">
            <mc:AlternateContent xmlns:mc="http://schemas.openxmlformats.org/markup-compatibility/2006">
              <mc:Choice xmlns:v="urn:schemas-microsoft-com:vml" Requires="v">
                <p:oleObj spid="_x0000_s47119" name="Visio" r:id="rId3" imgW="2303783" imgH="1016894" progId="Visio.Drawing.11">
                  <p:embed/>
                </p:oleObj>
              </mc:Choice>
              <mc:Fallback>
                <p:oleObj name="Visio" r:id="rId3" imgW="2303783" imgH="1016894" progId="Visio.Drawing.1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740858"/>
                        <a:ext cx="2592288" cy="1128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直接箭头连接符 11"/>
          <p:cNvCxnSpPr/>
          <p:nvPr/>
        </p:nvCxnSpPr>
        <p:spPr>
          <a:xfrm flipV="1">
            <a:off x="3419872" y="3748970"/>
            <a:ext cx="0"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75856" y="3460938"/>
            <a:ext cx="2016224" cy="288032"/>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419872" y="3501008"/>
            <a:ext cx="1944216" cy="28803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059832" y="4109010"/>
            <a:ext cx="697627" cy="400110"/>
          </a:xfrm>
          <a:prstGeom prst="rect">
            <a:avLst/>
          </a:prstGeom>
          <a:noFill/>
        </p:spPr>
        <p:txBody>
          <a:bodyPr wrap="square" rtlCol="0">
            <a:spAutoFit/>
          </a:bodyPr>
          <a:lstStyle/>
          <a:p>
            <a:r>
              <a:rPr lang="zh-CN" altLang="en-US" sz="2000" dirty="0">
                <a:solidFill>
                  <a:srgbClr val="FF0000"/>
                </a:solidFill>
              </a:rPr>
              <a:t>舍弃</a:t>
            </a:r>
          </a:p>
        </p:txBody>
      </p:sp>
      <p:sp>
        <p:nvSpPr>
          <p:cNvPr id="22" name="TextBox 21"/>
          <p:cNvSpPr txBox="1"/>
          <p:nvPr/>
        </p:nvSpPr>
        <p:spPr>
          <a:xfrm>
            <a:off x="5436096" y="3460938"/>
            <a:ext cx="2088232" cy="400110"/>
          </a:xfrm>
          <a:prstGeom prst="rect">
            <a:avLst/>
          </a:prstGeom>
          <a:noFill/>
        </p:spPr>
        <p:txBody>
          <a:bodyPr wrap="square" rtlCol="0">
            <a:spAutoFit/>
          </a:bodyPr>
          <a:lstStyle/>
          <a:p>
            <a:r>
              <a:rPr lang="zh-CN" altLang="en-US" sz="2000" b="1" dirty="0">
                <a:solidFill>
                  <a:srgbClr val="C00000"/>
                </a:solidFill>
                <a:sym typeface="Wingdings" pitchFamily="2" charset="2"/>
              </a:rPr>
              <a:t>实际结果（错误）</a:t>
            </a:r>
            <a:endParaRPr lang="zh-CN" altLang="en-US" sz="2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9"/>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2"/>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2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1" grpId="0"/>
      <p:bldP spid="21" grpId="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十进制（</a:t>
            </a:r>
            <a:r>
              <a:rPr lang="en-US" altLang="zh-CN" dirty="0"/>
              <a:t>Decimal</a:t>
            </a:r>
            <a:r>
              <a:rPr lang="zh-CN" altLang="en-US" dirty="0"/>
              <a:t>）</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a:t>
            </a:fld>
            <a:endParaRPr lang="zh-CN" altLang="en-US"/>
          </a:p>
        </p:txBody>
      </p:sp>
      <p:sp>
        <p:nvSpPr>
          <p:cNvPr id="6" name="内容占位符 5"/>
          <p:cNvSpPr>
            <a:spLocks noGrp="1"/>
          </p:cNvSpPr>
          <p:nvPr>
            <p:ph idx="1"/>
          </p:nvPr>
        </p:nvSpPr>
        <p:spPr/>
        <p:txBody>
          <a:bodyPr>
            <a:normAutofit/>
          </a:bodyPr>
          <a:lstStyle/>
          <a:p>
            <a:pPr indent="0"/>
            <a:r>
              <a:rPr lang="zh-CN" altLang="zh-CN" sz="2000" dirty="0"/>
              <a:t>十进制的整数</a:t>
            </a:r>
            <a:r>
              <a:rPr lang="en-US" altLang="zh-CN" sz="2000" dirty="0"/>
              <a:t>391</a:t>
            </a:r>
            <a:r>
              <a:rPr lang="zh-CN" altLang="zh-CN" sz="2000" dirty="0"/>
              <a:t>，观察可发现该数具有</a:t>
            </a:r>
            <a:r>
              <a:rPr lang="en-US" altLang="zh-CN" sz="2000" dirty="0"/>
              <a:t>2</a:t>
            </a:r>
            <a:r>
              <a:rPr lang="zh-CN" altLang="zh-CN" sz="2000" dirty="0"/>
              <a:t>个性质</a:t>
            </a:r>
            <a:r>
              <a:rPr lang="en-US" altLang="zh-CN" sz="2000" dirty="0"/>
              <a:t>:</a:t>
            </a:r>
          </a:p>
          <a:p>
            <a:pPr lvl="0">
              <a:buFont typeface="Arial" pitchFamily="34" charset="0"/>
              <a:buChar char="•"/>
            </a:pPr>
            <a:r>
              <a:rPr lang="zh-CN" altLang="zh-CN" sz="2000" dirty="0"/>
              <a:t>每一位都介于</a:t>
            </a:r>
            <a:r>
              <a:rPr lang="en-US" altLang="zh-CN" sz="2000" dirty="0"/>
              <a:t>0~9</a:t>
            </a:r>
            <a:r>
              <a:rPr lang="zh-CN" altLang="zh-CN" sz="2000" dirty="0"/>
              <a:t>之间；</a:t>
            </a:r>
          </a:p>
          <a:p>
            <a:pPr lvl="0">
              <a:buFont typeface="Arial" pitchFamily="34" charset="0"/>
              <a:buChar char="•"/>
            </a:pPr>
            <a:r>
              <a:rPr lang="zh-CN" altLang="zh-CN" sz="2000" dirty="0"/>
              <a:t>这个数可以分解成为</a:t>
            </a:r>
            <a:r>
              <a:rPr lang="en-US" altLang="zh-CN" sz="2000" dirty="0"/>
              <a:t>391</a:t>
            </a:r>
            <a:r>
              <a:rPr lang="en-US" altLang="zh-CN" sz="2000" baseline="-25000" dirty="0"/>
              <a:t>10</a:t>
            </a:r>
            <a:r>
              <a:rPr lang="en-US" altLang="zh-CN" sz="2000" dirty="0"/>
              <a:t>=3×10</a:t>
            </a:r>
            <a:r>
              <a:rPr lang="en-US" altLang="zh-CN" sz="2000" baseline="30000" dirty="0"/>
              <a:t>2</a:t>
            </a:r>
            <a:r>
              <a:rPr lang="en-US" altLang="zh-CN" sz="2000" dirty="0"/>
              <a:t>+9×10</a:t>
            </a:r>
            <a:r>
              <a:rPr lang="en-US" altLang="zh-CN" sz="2000" baseline="30000" dirty="0"/>
              <a:t>1</a:t>
            </a:r>
            <a:r>
              <a:rPr lang="en-US" altLang="zh-CN" sz="2000" dirty="0"/>
              <a:t>+1×10</a:t>
            </a:r>
            <a:r>
              <a:rPr lang="en-US" altLang="zh-CN" sz="2000" baseline="30000" dirty="0"/>
              <a:t>0</a:t>
            </a:r>
            <a:r>
              <a:rPr lang="zh-CN" altLang="zh-CN" sz="2000" dirty="0"/>
              <a:t>。</a:t>
            </a:r>
          </a:p>
          <a:p>
            <a:endParaRPr lang="en-US" altLang="zh-CN" sz="2000" dirty="0"/>
          </a:p>
          <a:p>
            <a:pPr indent="0" algn="ctr"/>
            <a:r>
              <a:rPr lang="zh-CN" altLang="zh-CN" sz="2400" b="1" dirty="0">
                <a:solidFill>
                  <a:srgbClr val="FF0000"/>
                </a:solidFill>
              </a:rPr>
              <a:t>逢十向高位进一</a:t>
            </a:r>
            <a:endParaRPr lang="en-US" altLang="zh-CN" sz="2400" b="1" dirty="0">
              <a:solidFill>
                <a:srgbClr val="FF0000"/>
              </a:solidFill>
            </a:endParaRPr>
          </a:p>
          <a:p>
            <a:endParaRPr lang="en-US" altLang="zh-CN" sz="2000" b="1" dirty="0">
              <a:solidFill>
                <a:srgbClr val="FF0000"/>
              </a:solidFill>
            </a:endParaRPr>
          </a:p>
          <a:p>
            <a:r>
              <a:rPr lang="zh-CN" altLang="zh-CN" sz="2000" dirty="0"/>
              <a:t>我们通常用数的</a:t>
            </a:r>
            <a:r>
              <a:rPr lang="zh-CN" altLang="zh-CN" sz="2000" b="1" dirty="0"/>
              <a:t>右下标</a:t>
            </a:r>
            <a:r>
              <a:rPr lang="zh-CN" altLang="zh-CN" sz="2000" dirty="0"/>
              <a:t>，表明它的进位制，例如</a:t>
            </a:r>
            <a:r>
              <a:rPr lang="en-US" altLang="zh-CN" sz="2000" dirty="0"/>
              <a:t>391</a:t>
            </a:r>
            <a:r>
              <a:rPr lang="en-US" altLang="zh-CN" sz="2000" baseline="-25000" dirty="0"/>
              <a:t>10</a:t>
            </a:r>
            <a:r>
              <a:rPr lang="zh-CN" altLang="zh-CN" sz="2000" dirty="0"/>
              <a:t>就表示一个十进制数</a:t>
            </a:r>
            <a:r>
              <a:rPr lang="en-US" altLang="zh-CN" sz="2000" dirty="0"/>
              <a:t>391</a:t>
            </a:r>
            <a:r>
              <a:rPr lang="zh-CN" altLang="zh-CN" sz="2000" dirty="0"/>
              <a:t>。有的书也用</a:t>
            </a:r>
            <a:r>
              <a:rPr lang="en-US" altLang="zh-CN" sz="2000" dirty="0"/>
              <a:t>(391)</a:t>
            </a:r>
            <a:r>
              <a:rPr lang="en-US" altLang="zh-CN" sz="2000" baseline="-25000" dirty="0"/>
              <a:t>10</a:t>
            </a:r>
            <a:r>
              <a:rPr lang="zh-CN" altLang="zh-CN" sz="2000" dirty="0"/>
              <a:t>表示同样的意义。</a:t>
            </a:r>
            <a:r>
              <a:rPr lang="zh-CN" altLang="zh-CN" sz="2000" b="1" dirty="0"/>
              <a:t>在这本书里，我们约定如果一个数不加下标就默认它是十进制数。</a:t>
            </a:r>
            <a:endParaRPr lang="zh-CN" altLang="zh-CN" sz="2000" dirty="0"/>
          </a:p>
          <a:p>
            <a:endParaRPr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乘法与除法</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30</a:t>
            </a:fld>
            <a:endParaRPr lang="zh-CN" altLang="en-US"/>
          </a:p>
        </p:txBody>
      </p:sp>
      <p:sp>
        <p:nvSpPr>
          <p:cNvPr id="6" name="内容占位符 5"/>
          <p:cNvSpPr>
            <a:spLocks noGrp="1"/>
          </p:cNvSpPr>
          <p:nvPr>
            <p:ph idx="1"/>
          </p:nvPr>
        </p:nvSpPr>
        <p:spPr/>
        <p:txBody>
          <a:bodyPr>
            <a:noAutofit/>
          </a:bodyPr>
          <a:lstStyle/>
          <a:p>
            <a:r>
              <a:rPr lang="zh-CN" altLang="zh-CN" sz="2000" dirty="0"/>
              <a:t>二进制的乘法和除法的运算规则和十进制的</a:t>
            </a:r>
            <a:r>
              <a:rPr lang="zh-CN" altLang="zh-CN" sz="2000" b="1" dirty="0"/>
              <a:t>运算规则是一样的</a:t>
            </a:r>
            <a:r>
              <a:rPr lang="zh-CN" altLang="en-US" sz="2000" b="1" dirty="0"/>
              <a:t>。</a:t>
            </a:r>
            <a:endParaRPr lang="zh-CN"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indent="0" algn="ctr"/>
            <a:endParaRPr lang="en-US" altLang="zh-CN" sz="2000" dirty="0"/>
          </a:p>
          <a:p>
            <a:pPr indent="0" algn="ctr"/>
            <a:r>
              <a:rPr lang="zh-CN" altLang="zh-CN" sz="2000" b="1" dirty="0">
                <a:solidFill>
                  <a:srgbClr val="C00000"/>
                </a:solidFill>
              </a:rPr>
              <a:t>二进制乘法</a:t>
            </a:r>
            <a:r>
              <a:rPr lang="zh-CN" altLang="zh-CN" sz="2000" b="1" dirty="0"/>
              <a:t>是由基本的二进制加法和移位操作所完成的</a:t>
            </a:r>
            <a:endParaRPr lang="en-US" altLang="zh-CN" sz="2000" dirty="0"/>
          </a:p>
          <a:p>
            <a:endParaRPr lang="en-US" altLang="zh-CN" sz="2000" dirty="0"/>
          </a:p>
          <a:p>
            <a:r>
              <a:rPr lang="zh-CN" altLang="zh-CN" sz="2000" dirty="0"/>
              <a:t>当两个二进制数的位数之和大于或等于计算机所能处理的位数</a:t>
            </a:r>
            <a:r>
              <a:rPr lang="en-US" altLang="zh-CN" sz="2000" dirty="0"/>
              <a:t>n</a:t>
            </a:r>
            <a:r>
              <a:rPr lang="zh-CN" altLang="zh-CN" sz="2000" dirty="0"/>
              <a:t>时，乘法的结果很可能超过</a:t>
            </a:r>
            <a:r>
              <a:rPr lang="en-US" altLang="zh-CN" sz="2000" dirty="0"/>
              <a:t>n</a:t>
            </a:r>
            <a:r>
              <a:rPr lang="zh-CN" altLang="zh-CN" sz="2000" dirty="0"/>
              <a:t>位，也就是出现溢出。</a:t>
            </a:r>
            <a:endParaRPr lang="en-US" altLang="zh-CN" sz="2000" dirty="0"/>
          </a:p>
          <a:p>
            <a:r>
              <a:rPr lang="zh-CN" altLang="zh-CN" sz="2000" dirty="0"/>
              <a:t>绝大部分计算机系统都有处理溢出的机制</a:t>
            </a:r>
            <a:r>
              <a:rPr lang="zh-CN" altLang="en-US" sz="2000" dirty="0"/>
              <a:t>，</a:t>
            </a:r>
            <a:r>
              <a:rPr lang="zh-CN" altLang="zh-CN" sz="2000" dirty="0"/>
              <a:t>这里不再作深入讨论。</a:t>
            </a:r>
          </a:p>
          <a:p>
            <a:endParaRPr lang="zh-CN" altLang="en-US" sz="2000" dirty="0"/>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37" name="Object 1"/>
          <p:cNvGraphicFramePr>
            <a:graphicFrameLocks noChangeAspect="1"/>
          </p:cNvGraphicFramePr>
          <p:nvPr/>
        </p:nvGraphicFramePr>
        <p:xfrm>
          <a:off x="2627784" y="1844824"/>
          <a:ext cx="4032448" cy="2304256"/>
        </p:xfrm>
        <a:graphic>
          <a:graphicData uri="http://schemas.openxmlformats.org/presentationml/2006/ole">
            <mc:AlternateContent xmlns:mc="http://schemas.openxmlformats.org/markup-compatibility/2006">
              <mc:Choice xmlns:v="urn:schemas-microsoft-com:vml" Requires="v">
                <p:oleObj spid="_x0000_s39949" name="Visio" r:id="rId3" imgW="2890527" imgH="1697342" progId="Visio.Drawing.11">
                  <p:embed/>
                </p:oleObj>
              </mc:Choice>
              <mc:Fallback>
                <p:oleObj name="Visio" r:id="rId3" imgW="2890527" imgH="1697342"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844824"/>
                        <a:ext cx="4032448" cy="2304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乘法与除法</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31</a:t>
            </a:fld>
            <a:endParaRPr lang="zh-CN" altLang="en-US"/>
          </a:p>
        </p:txBody>
      </p:sp>
      <p:sp>
        <p:nvSpPr>
          <p:cNvPr id="6" name="内容占位符 5"/>
          <p:cNvSpPr>
            <a:spLocks noGrp="1"/>
          </p:cNvSpPr>
          <p:nvPr>
            <p:ph idx="1"/>
          </p:nvPr>
        </p:nvSpPr>
        <p:spPr/>
        <p:txBody>
          <a:bodyPr>
            <a:noAutofit/>
          </a:bodyPr>
          <a:lstStyle/>
          <a:p>
            <a:pPr indent="0" algn="ctr"/>
            <a:r>
              <a:rPr lang="zh-CN" altLang="zh-CN" sz="2000" b="1" dirty="0">
                <a:solidFill>
                  <a:srgbClr val="C00000"/>
                </a:solidFill>
              </a:rPr>
              <a:t>二进制</a:t>
            </a:r>
            <a:r>
              <a:rPr lang="zh-CN" altLang="en-US" sz="2000" b="1" dirty="0">
                <a:solidFill>
                  <a:srgbClr val="C00000"/>
                </a:solidFill>
              </a:rPr>
              <a:t>除</a:t>
            </a:r>
            <a:r>
              <a:rPr lang="zh-CN" altLang="zh-CN" sz="2000" b="1" dirty="0">
                <a:solidFill>
                  <a:srgbClr val="C00000"/>
                </a:solidFill>
              </a:rPr>
              <a:t>法</a:t>
            </a:r>
            <a:r>
              <a:rPr lang="zh-CN" altLang="zh-CN" sz="2000" b="1" dirty="0"/>
              <a:t>是由基本的二进制减法和移位操作完成</a:t>
            </a:r>
            <a:endParaRPr lang="en-US" altLang="zh-CN" sz="2000" b="1"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zh-CN" sz="2000" dirty="0"/>
              <a:t>从最高位开始，在被除数中取和除数同样多的位数，所得数值减去除数，直至所得的余数小于除数，这个余数和被除数中的剩余位数拼接成新的数，取其中和除数同样多的位数，并减去除数</a:t>
            </a:r>
            <a:r>
              <a:rPr lang="en-US" altLang="zh-CN" sz="2000" dirty="0"/>
              <a:t>......</a:t>
            </a:r>
            <a:r>
              <a:rPr lang="zh-CN" altLang="zh-CN" sz="2000" dirty="0"/>
              <a:t>重复这个过程直到被除数的最后一位。</a:t>
            </a:r>
            <a:endParaRPr lang="zh-CN" altLang="en-US" sz="2000" dirty="0"/>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37" name="Object 1"/>
          <p:cNvGraphicFramePr>
            <a:graphicFrameLocks noChangeAspect="1"/>
          </p:cNvGraphicFramePr>
          <p:nvPr/>
        </p:nvGraphicFramePr>
        <p:xfrm>
          <a:off x="1979712" y="2060848"/>
          <a:ext cx="3960440" cy="2304256"/>
        </p:xfrm>
        <a:graphic>
          <a:graphicData uri="http://schemas.openxmlformats.org/presentationml/2006/ole">
            <mc:AlternateContent xmlns:mc="http://schemas.openxmlformats.org/markup-compatibility/2006">
              <mc:Choice xmlns:v="urn:schemas-microsoft-com:vml" Requires="v">
                <p:oleObj spid="_x0000_s48142" name="Visio" r:id="rId3" imgW="2890527" imgH="1697342" progId="Visio.Drawing.11">
                  <p:embed/>
                </p:oleObj>
              </mc:Choice>
              <mc:Fallback>
                <p:oleObj name="Visio" r:id="rId3" imgW="2890527" imgH="1697342" progId="Visio.Drawing.1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060848"/>
                        <a:ext cx="3960440" cy="2304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带符号数的减法</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32</a:t>
            </a:fld>
            <a:endParaRPr lang="zh-CN" altLang="en-US"/>
          </a:p>
        </p:txBody>
      </p:sp>
      <p:sp>
        <p:nvSpPr>
          <p:cNvPr id="6" name="内容占位符 5"/>
          <p:cNvSpPr>
            <a:spLocks noGrp="1"/>
          </p:cNvSpPr>
          <p:nvPr>
            <p:ph idx="1"/>
          </p:nvPr>
        </p:nvSpPr>
        <p:spPr>
          <a:xfrm>
            <a:off x="457200" y="1340768"/>
            <a:ext cx="8229600" cy="4713387"/>
          </a:xfrm>
        </p:spPr>
        <p:txBody>
          <a:bodyPr/>
          <a:lstStyle/>
          <a:p>
            <a:r>
              <a:rPr lang="zh-CN" altLang="zh-CN" sz="2000" dirty="0"/>
              <a:t>减法其实可以看作对负数的加法</a:t>
            </a:r>
            <a:r>
              <a:rPr lang="en-US" altLang="zh-CN" sz="2000" dirty="0"/>
              <a:t> </a:t>
            </a:r>
            <a:r>
              <a:rPr lang="en-US" altLang="zh-CN" sz="2000" dirty="0">
                <a:sym typeface="Wingdings" pitchFamily="2" charset="2"/>
              </a:rPr>
              <a:t> </a:t>
            </a:r>
            <a:r>
              <a:rPr lang="zh-CN" altLang="zh-CN" sz="2000" dirty="0"/>
              <a:t>如何在计算机的世界里表示负数</a:t>
            </a:r>
            <a:r>
              <a:rPr lang="en-US" altLang="zh-CN" sz="2000" dirty="0"/>
              <a:t>?</a:t>
            </a:r>
          </a:p>
          <a:p>
            <a:r>
              <a:rPr lang="zh-CN" altLang="zh-CN" sz="2000" dirty="0"/>
              <a:t>在带符号数的运算中，计算机</a:t>
            </a:r>
            <a:r>
              <a:rPr lang="zh-CN" altLang="en-US" sz="2000" dirty="0"/>
              <a:t>用</a:t>
            </a:r>
            <a:r>
              <a:rPr lang="en-US" altLang="zh-CN" sz="2000" dirty="0"/>
              <a:t>1</a:t>
            </a:r>
            <a:r>
              <a:rPr lang="zh-CN" altLang="en-US" sz="2000" dirty="0"/>
              <a:t>个比特表示该整数的符号，</a:t>
            </a:r>
            <a:r>
              <a:rPr lang="zh-CN" altLang="zh-CN" sz="2000" dirty="0"/>
              <a:t>把一半的数定义为负数。</a:t>
            </a:r>
            <a:endParaRPr lang="en-US" altLang="zh-CN" sz="2000" dirty="0"/>
          </a:p>
          <a:p>
            <a:endParaRPr lang="en-US" altLang="zh-CN" dirty="0"/>
          </a:p>
        </p:txBody>
      </p:sp>
      <p:graphicFrame>
        <p:nvGraphicFramePr>
          <p:cNvPr id="9" name="表格 8"/>
          <p:cNvGraphicFramePr>
            <a:graphicFrameLocks noGrp="1"/>
          </p:cNvGraphicFramePr>
          <p:nvPr/>
        </p:nvGraphicFramePr>
        <p:xfrm>
          <a:off x="1524000" y="2681191"/>
          <a:ext cx="6144344" cy="3456382"/>
        </p:xfrm>
        <a:graphic>
          <a:graphicData uri="http://schemas.openxmlformats.org/drawingml/2006/table">
            <a:tbl>
              <a:tblPr/>
              <a:tblGrid>
                <a:gridCol w="1446076">
                  <a:extLst>
                    <a:ext uri="{9D8B030D-6E8A-4147-A177-3AD203B41FA5}">
                      <a16:colId xmlns:a16="http://schemas.microsoft.com/office/drawing/2014/main" val="20000"/>
                    </a:ext>
                  </a:extLst>
                </a:gridCol>
                <a:gridCol w="1446076">
                  <a:extLst>
                    <a:ext uri="{9D8B030D-6E8A-4147-A177-3AD203B41FA5}">
                      <a16:colId xmlns:a16="http://schemas.microsoft.com/office/drawing/2014/main" val="20001"/>
                    </a:ext>
                  </a:extLst>
                </a:gridCol>
                <a:gridCol w="1596008">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893602">
                <a:tc>
                  <a:txBody>
                    <a:bodyPr/>
                    <a:lstStyle/>
                    <a:p>
                      <a:pPr algn="ctr">
                        <a:spcAft>
                          <a:spcPts val="0"/>
                        </a:spcAft>
                      </a:pPr>
                      <a:r>
                        <a:rPr lang="zh-CN" sz="1800" kern="100" dirty="0">
                          <a:latin typeface="Times New Roman" pitchFamily="18" charset="0"/>
                          <a:ea typeface="宋体"/>
                          <a:cs typeface="Times New Roman" pitchFamily="18" charset="0"/>
                        </a:rPr>
                        <a:t>十进制数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Times New Roman" pitchFamily="18" charset="0"/>
                          <a:ea typeface="宋体"/>
                          <a:cs typeface="Times New Roman" pitchFamily="18" charset="0"/>
                        </a:rPr>
                        <a:t>无符号整数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pitchFamily="18" charset="0"/>
                          <a:ea typeface="宋体"/>
                          <a:cs typeface="Times New Roman" pitchFamily="18" charset="0"/>
                        </a:rPr>
                        <a:t>带符号整数</a:t>
                      </a:r>
                    </a:p>
                    <a:p>
                      <a:pPr algn="ctr">
                        <a:spcAft>
                          <a:spcPts val="0"/>
                        </a:spcAft>
                      </a:pPr>
                      <a:r>
                        <a:rPr lang="zh-CN" sz="1800" b="1" kern="100" dirty="0">
                          <a:latin typeface="Times New Roman" pitchFamily="18" charset="0"/>
                          <a:ea typeface="宋体"/>
                          <a:cs typeface="Times New Roman" pitchFamily="18" charset="0"/>
                        </a:rPr>
                        <a:t>对应方式</a:t>
                      </a:r>
                      <a:r>
                        <a:rPr lang="en-US" altLang="zh-CN" sz="1800" b="1" dirty="0">
                          <a:latin typeface="Times New Roman" pitchFamily="18" charset="0"/>
                          <a:cs typeface="Times New Roman" pitchFamily="18" charset="0"/>
                        </a:rPr>
                        <a:t>(1)</a:t>
                      </a:r>
                      <a:endParaRPr lang="zh-CN" sz="1800" b="1"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pitchFamily="18" charset="0"/>
                          <a:ea typeface="宋体"/>
                          <a:cs typeface="Times New Roman" pitchFamily="18" charset="0"/>
                        </a:rPr>
                        <a:t>带符号整数</a:t>
                      </a:r>
                    </a:p>
                    <a:p>
                      <a:pPr algn="ctr">
                        <a:spcAft>
                          <a:spcPts val="0"/>
                        </a:spcAft>
                      </a:pPr>
                      <a:r>
                        <a:rPr lang="zh-CN" sz="1800" b="1" kern="100" dirty="0">
                          <a:latin typeface="Times New Roman" pitchFamily="18" charset="0"/>
                          <a:ea typeface="宋体"/>
                          <a:cs typeface="Times New Roman" pitchFamily="18" charset="0"/>
                        </a:rPr>
                        <a:t>对应方式</a:t>
                      </a:r>
                      <a:r>
                        <a:rPr lang="en-US" altLang="zh-CN" sz="1800" b="1" dirty="0">
                          <a:latin typeface="Times New Roman" pitchFamily="18" charset="0"/>
                          <a:cs typeface="Times New Roman" pitchFamily="18" charset="0"/>
                        </a:rPr>
                        <a:t>(2)</a:t>
                      </a:r>
                      <a:endParaRPr lang="zh-CN" sz="1800" b="1"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3559">
                <a:tc>
                  <a:txBody>
                    <a:bodyPr/>
                    <a:lstStyle/>
                    <a:p>
                      <a:pPr algn="ctr">
                        <a:spcAft>
                          <a:spcPts val="0"/>
                        </a:spcAft>
                      </a:pPr>
                      <a:r>
                        <a:rPr lang="en-US" sz="1800" b="1" kern="100" dirty="0">
                          <a:solidFill>
                            <a:srgbClr val="C00000"/>
                          </a:solidFill>
                          <a:latin typeface="Times New Roman" pitchFamily="18" charset="0"/>
                          <a:ea typeface="宋体"/>
                          <a:cs typeface="Times New Roman" pitchFamily="18" charset="0"/>
                        </a:rPr>
                        <a:t>255</a:t>
                      </a:r>
                      <a:endParaRPr lang="zh-CN" sz="1800" b="1" kern="100" dirty="0">
                        <a:solidFill>
                          <a:srgbClr val="C0000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C00000"/>
                          </a:solidFill>
                          <a:latin typeface="Times New Roman" pitchFamily="18" charset="0"/>
                          <a:ea typeface="宋体"/>
                          <a:cs typeface="Times New Roman" pitchFamily="18" charset="0"/>
                        </a:rPr>
                        <a:t>11111111</a:t>
                      </a:r>
                      <a:endParaRPr lang="zh-CN" sz="1800" b="1" kern="100" dirty="0">
                        <a:solidFill>
                          <a:srgbClr val="C0000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C00000"/>
                          </a:solidFill>
                          <a:latin typeface="Times New Roman" pitchFamily="18" charset="0"/>
                          <a:ea typeface="宋体"/>
                          <a:cs typeface="Times New Roman" pitchFamily="18" charset="0"/>
                        </a:rPr>
                        <a:t>-128</a:t>
                      </a:r>
                      <a:endParaRPr lang="zh-CN" sz="1800" b="1" kern="100" dirty="0">
                        <a:solidFill>
                          <a:srgbClr val="C0000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C00000"/>
                          </a:solidFill>
                          <a:latin typeface="Times New Roman" pitchFamily="18" charset="0"/>
                          <a:ea typeface="宋体"/>
                          <a:cs typeface="Times New Roman" pitchFamily="18" charset="0"/>
                        </a:rPr>
                        <a:t>-1</a:t>
                      </a:r>
                      <a:endParaRPr lang="zh-CN" sz="1800" b="1" kern="100" dirty="0">
                        <a:solidFill>
                          <a:srgbClr val="C0000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559">
                <a:tc>
                  <a:txBody>
                    <a:bodyPr/>
                    <a:lstStyle/>
                    <a:p>
                      <a:pPr algn="ctr">
                        <a:spcAft>
                          <a:spcPts val="0"/>
                        </a:spcAft>
                      </a:pPr>
                      <a:r>
                        <a:rPr lang="en-US" sz="1800" kern="100">
                          <a:latin typeface="Times New Roman" pitchFamily="18" charset="0"/>
                          <a:ea typeface="宋体"/>
                          <a:cs typeface="Times New Roman" pitchFamily="18" charset="0"/>
                        </a:rPr>
                        <a:t>254</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itchFamily="18" charset="0"/>
                          <a:ea typeface="宋体"/>
                          <a:cs typeface="Times New Roman" pitchFamily="18" charset="0"/>
                        </a:rPr>
                        <a:t>11111110</a:t>
                      </a:r>
                      <a:endParaRPr lang="zh-CN" sz="18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itchFamily="18" charset="0"/>
                          <a:ea typeface="宋体"/>
                          <a:cs typeface="Times New Roman" pitchFamily="18" charset="0"/>
                        </a:rPr>
                        <a:t>-127</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itchFamily="18" charset="0"/>
                          <a:ea typeface="宋体"/>
                          <a:cs typeface="Times New Roman" pitchFamily="18" charset="0"/>
                        </a:rPr>
                        <a:t>-2</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559">
                <a:tc>
                  <a:txBody>
                    <a:bodyPr/>
                    <a:lstStyle/>
                    <a:p>
                      <a:pPr algn="ctr">
                        <a:spcAft>
                          <a:spcPts val="0"/>
                        </a:spcAft>
                      </a:pPr>
                      <a:r>
                        <a:rPr lang="en-US" sz="1800" kern="100">
                          <a:latin typeface="Times New Roman" pitchFamily="18" charset="0"/>
                          <a:ea typeface="宋体"/>
                          <a:cs typeface="Times New Roman" pitchFamily="18" charset="0"/>
                        </a:rPr>
                        <a:t>…</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itchFamily="18" charset="0"/>
                          <a:ea typeface="宋体"/>
                          <a:cs typeface="Times New Roman" pitchFamily="18" charset="0"/>
                        </a:rPr>
                        <a:t>…</a:t>
                      </a:r>
                      <a:endParaRPr lang="zh-CN" sz="18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itchFamily="18" charset="0"/>
                          <a:ea typeface="宋体"/>
                          <a:cs typeface="Times New Roman" pitchFamily="18" charset="0"/>
                        </a:rPr>
                        <a:t>…</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itchFamily="18" charset="0"/>
                          <a:ea typeface="宋体"/>
                          <a:cs typeface="Times New Roman" pitchFamily="18" charset="0"/>
                        </a:rPr>
                        <a:t>…</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559">
                <a:tc>
                  <a:txBody>
                    <a:bodyPr/>
                    <a:lstStyle/>
                    <a:p>
                      <a:pPr algn="ctr">
                        <a:spcAft>
                          <a:spcPts val="0"/>
                        </a:spcAft>
                      </a:pPr>
                      <a:r>
                        <a:rPr lang="en-US" sz="1800" b="1" kern="100" dirty="0">
                          <a:solidFill>
                            <a:srgbClr val="C00000"/>
                          </a:solidFill>
                          <a:latin typeface="Times New Roman" pitchFamily="18" charset="0"/>
                          <a:ea typeface="宋体"/>
                          <a:cs typeface="Times New Roman" pitchFamily="18" charset="0"/>
                        </a:rPr>
                        <a:t>128</a:t>
                      </a:r>
                      <a:endParaRPr lang="zh-CN" sz="1800" b="1" kern="100" dirty="0">
                        <a:solidFill>
                          <a:srgbClr val="C0000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C00000"/>
                          </a:solidFill>
                          <a:latin typeface="Times New Roman" pitchFamily="18" charset="0"/>
                          <a:ea typeface="宋体"/>
                          <a:cs typeface="Times New Roman" pitchFamily="18" charset="0"/>
                        </a:rPr>
                        <a:t>10000000</a:t>
                      </a:r>
                      <a:endParaRPr lang="zh-CN" sz="1800" b="1" kern="100" dirty="0">
                        <a:solidFill>
                          <a:srgbClr val="C0000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C00000"/>
                          </a:solidFill>
                          <a:latin typeface="Times New Roman" pitchFamily="18" charset="0"/>
                          <a:ea typeface="宋体"/>
                          <a:cs typeface="Times New Roman" pitchFamily="18" charset="0"/>
                        </a:rPr>
                        <a:t>-1</a:t>
                      </a:r>
                      <a:endParaRPr lang="zh-CN" sz="1800" b="1" kern="100" dirty="0">
                        <a:solidFill>
                          <a:srgbClr val="C0000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C00000"/>
                          </a:solidFill>
                          <a:latin typeface="Times New Roman" pitchFamily="18" charset="0"/>
                          <a:ea typeface="宋体"/>
                          <a:cs typeface="Times New Roman" pitchFamily="18" charset="0"/>
                        </a:rPr>
                        <a:t>-128</a:t>
                      </a:r>
                      <a:endParaRPr lang="zh-CN" sz="1800" b="1" kern="100" dirty="0">
                        <a:solidFill>
                          <a:srgbClr val="C0000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3559">
                <a:tc>
                  <a:txBody>
                    <a:bodyPr/>
                    <a:lstStyle/>
                    <a:p>
                      <a:pPr algn="ctr">
                        <a:spcAft>
                          <a:spcPts val="0"/>
                        </a:spcAft>
                      </a:pPr>
                      <a:r>
                        <a:rPr lang="en-US" sz="1800" kern="100">
                          <a:latin typeface="Times New Roman" pitchFamily="18" charset="0"/>
                          <a:ea typeface="宋体"/>
                          <a:cs typeface="Times New Roman" pitchFamily="18" charset="0"/>
                        </a:rPr>
                        <a:t>127</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itchFamily="18" charset="0"/>
                          <a:ea typeface="宋体"/>
                          <a:cs typeface="Times New Roman" pitchFamily="18" charset="0"/>
                        </a:rPr>
                        <a:t>01111111</a:t>
                      </a:r>
                      <a:endParaRPr lang="zh-CN" sz="18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itchFamily="18" charset="0"/>
                          <a:ea typeface="宋体"/>
                          <a:cs typeface="Times New Roman" pitchFamily="18" charset="0"/>
                        </a:rPr>
                        <a:t>127</a:t>
                      </a:r>
                      <a:endParaRPr lang="zh-CN" sz="18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itchFamily="18" charset="0"/>
                          <a:ea typeface="宋体"/>
                          <a:cs typeface="Times New Roman" pitchFamily="18" charset="0"/>
                        </a:rPr>
                        <a:t>127</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3559">
                <a:tc>
                  <a:txBody>
                    <a:bodyPr/>
                    <a:lstStyle/>
                    <a:p>
                      <a:pPr algn="ctr">
                        <a:spcAft>
                          <a:spcPts val="0"/>
                        </a:spcAft>
                      </a:pPr>
                      <a:r>
                        <a:rPr lang="en-US" sz="1800" kern="100">
                          <a:latin typeface="Times New Roman" pitchFamily="18" charset="0"/>
                          <a:ea typeface="宋体"/>
                          <a:cs typeface="Times New Roman" pitchFamily="18" charset="0"/>
                        </a:rPr>
                        <a:t>126</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itchFamily="18" charset="0"/>
                          <a:ea typeface="宋体"/>
                          <a:cs typeface="Times New Roman" pitchFamily="18" charset="0"/>
                        </a:rPr>
                        <a:t>01111110</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itchFamily="18" charset="0"/>
                          <a:ea typeface="宋体"/>
                          <a:cs typeface="Times New Roman" pitchFamily="18" charset="0"/>
                        </a:rPr>
                        <a:t>126</a:t>
                      </a:r>
                      <a:endParaRPr lang="zh-CN" sz="18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itchFamily="18" charset="0"/>
                          <a:ea typeface="宋体"/>
                          <a:cs typeface="Times New Roman" pitchFamily="18" charset="0"/>
                        </a:rPr>
                        <a:t>126</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3559">
                <a:tc>
                  <a:txBody>
                    <a:bodyPr/>
                    <a:lstStyle/>
                    <a:p>
                      <a:pPr algn="ctr">
                        <a:spcAft>
                          <a:spcPts val="0"/>
                        </a:spcAft>
                      </a:pPr>
                      <a:r>
                        <a:rPr lang="en-US" sz="1800" kern="100">
                          <a:latin typeface="Times New Roman" pitchFamily="18" charset="0"/>
                          <a:ea typeface="宋体"/>
                          <a:cs typeface="Times New Roman" pitchFamily="18" charset="0"/>
                        </a:rPr>
                        <a:t>…</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itchFamily="18" charset="0"/>
                          <a:ea typeface="宋体"/>
                          <a:cs typeface="Times New Roman" pitchFamily="18" charset="0"/>
                        </a:rPr>
                        <a:t>…</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itchFamily="18" charset="0"/>
                          <a:ea typeface="宋体"/>
                          <a:cs typeface="Times New Roman" pitchFamily="18" charset="0"/>
                        </a:rPr>
                        <a:t>…</a:t>
                      </a:r>
                      <a:endParaRPr lang="zh-CN" sz="18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itchFamily="18" charset="0"/>
                          <a:ea typeface="宋体"/>
                          <a:cs typeface="Times New Roman" pitchFamily="18" charset="0"/>
                        </a:rPr>
                        <a:t>…</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7867">
                <a:tc>
                  <a:txBody>
                    <a:bodyPr/>
                    <a:lstStyle/>
                    <a:p>
                      <a:pPr algn="ctr">
                        <a:spcAft>
                          <a:spcPts val="0"/>
                        </a:spcAft>
                      </a:pPr>
                      <a:r>
                        <a:rPr lang="en-US" sz="1800" kern="100">
                          <a:latin typeface="Times New Roman" pitchFamily="18" charset="0"/>
                          <a:ea typeface="宋体"/>
                          <a:cs typeface="Times New Roman" pitchFamily="18" charset="0"/>
                        </a:rPr>
                        <a:t>0</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itchFamily="18" charset="0"/>
                          <a:ea typeface="宋体"/>
                          <a:cs typeface="Times New Roman" pitchFamily="18" charset="0"/>
                        </a:rPr>
                        <a:t>00000000</a:t>
                      </a:r>
                      <a:endParaRPr lang="zh-CN" sz="18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itchFamily="18" charset="0"/>
                          <a:ea typeface="宋体"/>
                          <a:cs typeface="Times New Roman" pitchFamily="18" charset="0"/>
                        </a:rPr>
                        <a:t>00000000</a:t>
                      </a:r>
                      <a:endParaRPr lang="zh-CN" sz="18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itchFamily="18" charset="0"/>
                          <a:ea typeface="宋体"/>
                          <a:cs typeface="Times New Roman" pitchFamily="18" charset="0"/>
                        </a:rPr>
                        <a:t>00000000</a:t>
                      </a:r>
                      <a:endParaRPr lang="zh-CN" sz="18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带符号数的减法</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对应方式</a:t>
            </a:r>
            <a:r>
              <a:rPr lang="en-US" altLang="zh-CN" dirty="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33</a:t>
            </a:fld>
            <a:endParaRPr lang="zh-CN" altLang="en-US"/>
          </a:p>
        </p:txBody>
      </p:sp>
      <p:sp>
        <p:nvSpPr>
          <p:cNvPr id="6" name="内容占位符 5"/>
          <p:cNvSpPr>
            <a:spLocks noGrp="1"/>
          </p:cNvSpPr>
          <p:nvPr>
            <p:ph idx="1"/>
          </p:nvPr>
        </p:nvSpPr>
        <p:spPr>
          <a:xfrm>
            <a:off x="457200" y="1340768"/>
            <a:ext cx="8229600" cy="4713387"/>
          </a:xfrm>
        </p:spPr>
        <p:txBody>
          <a:bodyPr>
            <a:normAutofit/>
          </a:bodyPr>
          <a:lstStyle/>
          <a:p>
            <a:endParaRPr lang="en-US" altLang="zh-CN" sz="2000" dirty="0"/>
          </a:p>
          <a:p>
            <a:endParaRPr lang="en-US" altLang="zh-CN" sz="2000" dirty="0"/>
          </a:p>
          <a:p>
            <a:endParaRPr lang="en-US" altLang="zh-CN" sz="2000" dirty="0"/>
          </a:p>
          <a:p>
            <a:endParaRPr lang="en-US" altLang="zh-CN" sz="2000" dirty="0"/>
          </a:p>
          <a:p>
            <a:r>
              <a:rPr lang="zh-CN" altLang="zh-CN" sz="2000" dirty="0"/>
              <a:t>将上面的式子转换成十进制后，竟然出现了</a:t>
            </a:r>
            <a:r>
              <a:rPr lang="en-US" altLang="zh-CN" sz="2000" dirty="0"/>
              <a:t>-1+1= -2</a:t>
            </a:r>
            <a:r>
              <a:rPr lang="zh-CN" altLang="zh-CN" sz="2000" dirty="0"/>
              <a:t>的结果</a:t>
            </a:r>
            <a:r>
              <a:rPr lang="zh-CN" altLang="en-US" sz="2000" dirty="0"/>
              <a:t>，同样地：</a:t>
            </a:r>
            <a:endParaRPr lang="en-US" altLang="zh-CN" sz="2000" dirty="0"/>
          </a:p>
          <a:p>
            <a:endParaRPr lang="en-US" altLang="zh-CN" sz="2000" dirty="0"/>
          </a:p>
          <a:p>
            <a:endParaRPr lang="en-US" altLang="zh-CN" sz="2000" dirty="0"/>
          </a:p>
          <a:p>
            <a:endParaRPr lang="en-US" altLang="zh-CN" sz="2000" dirty="0"/>
          </a:p>
          <a:p>
            <a:r>
              <a:rPr lang="zh-CN" altLang="en-US" sz="2000" dirty="0"/>
              <a:t>出现了</a:t>
            </a:r>
            <a:r>
              <a:rPr lang="en-US" altLang="zh-CN" sz="2000" dirty="0"/>
              <a:t>-127+1 = -128</a:t>
            </a:r>
            <a:r>
              <a:rPr lang="zh-CN" altLang="en-US" sz="2000" dirty="0"/>
              <a:t>的结果。</a:t>
            </a:r>
            <a:endParaRPr lang="en-US" altLang="zh-CN" sz="2000" dirty="0"/>
          </a:p>
          <a:p>
            <a:endParaRPr lang="en-US" altLang="zh-CN" sz="2000" dirty="0"/>
          </a:p>
          <a:p>
            <a:r>
              <a:rPr lang="zh-CN" altLang="en-US" sz="2000" dirty="0"/>
              <a:t>显然</a:t>
            </a:r>
            <a:r>
              <a:rPr lang="zh-CN" altLang="zh-CN" sz="2000" b="1" dirty="0"/>
              <a:t>采取对应方式</a:t>
            </a:r>
            <a:r>
              <a:rPr lang="en-US" altLang="zh-CN" sz="2000" b="1" dirty="0"/>
              <a:t>(1)</a:t>
            </a:r>
            <a:r>
              <a:rPr lang="zh-CN" altLang="zh-CN" sz="2000" b="1" dirty="0"/>
              <a:t>来表示负数会造成计算错误</a:t>
            </a:r>
            <a:r>
              <a:rPr lang="zh-CN" altLang="en-US" sz="2000" dirty="0"/>
              <a:t>。</a:t>
            </a:r>
            <a:endParaRPr lang="en-US" altLang="zh-CN" sz="2000" dirty="0"/>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descr="算式.jpg"/>
          <p:cNvPicPr>
            <a:picLocks noChangeAspect="1"/>
          </p:cNvPicPr>
          <p:nvPr/>
        </p:nvPicPr>
        <p:blipFill>
          <a:blip r:embed="rId2" cstate="print"/>
          <a:stretch>
            <a:fillRect/>
          </a:stretch>
        </p:blipFill>
        <p:spPr>
          <a:xfrm>
            <a:off x="3059833" y="1916833"/>
            <a:ext cx="2356309" cy="1008111"/>
          </a:xfrm>
          <a:prstGeom prst="rect">
            <a:avLst/>
          </a:prstGeom>
        </p:spPr>
      </p:pic>
      <p:pic>
        <p:nvPicPr>
          <p:cNvPr id="13" name="图片 12" descr="算式2.jpg"/>
          <p:cNvPicPr>
            <a:picLocks noChangeAspect="1"/>
          </p:cNvPicPr>
          <p:nvPr/>
        </p:nvPicPr>
        <p:blipFill>
          <a:blip r:embed="rId3" cstate="print"/>
          <a:stretch>
            <a:fillRect/>
          </a:stretch>
        </p:blipFill>
        <p:spPr>
          <a:xfrm>
            <a:off x="2987825" y="3429000"/>
            <a:ext cx="2710725" cy="10801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第二种有符号算式1.jpg"/>
          <p:cNvPicPr>
            <a:picLocks noChangeAspect="1"/>
          </p:cNvPicPr>
          <p:nvPr/>
        </p:nvPicPr>
        <p:blipFill>
          <a:blip r:embed="rId2" cstate="print"/>
          <a:stretch>
            <a:fillRect/>
          </a:stretch>
        </p:blipFill>
        <p:spPr>
          <a:xfrm>
            <a:off x="3059832" y="1484784"/>
            <a:ext cx="2808312" cy="1120488"/>
          </a:xfrm>
          <a:prstGeom prst="rect">
            <a:avLst/>
          </a:prstGeom>
        </p:spPr>
      </p:pic>
      <p:sp>
        <p:nvSpPr>
          <p:cNvPr id="2" name="标题 1"/>
          <p:cNvSpPr>
            <a:spLocks noGrp="1"/>
          </p:cNvSpPr>
          <p:nvPr>
            <p:ph type="title"/>
          </p:nvPr>
        </p:nvSpPr>
        <p:spPr/>
        <p:txBody>
          <a:bodyPr/>
          <a:lstStyle/>
          <a:p>
            <a:r>
              <a:rPr lang="zh-CN" altLang="en-US" dirty="0">
                <a:latin typeface="Times New Roman" pitchFamily="18" charset="0"/>
                <a:cs typeface="Times New Roman" pitchFamily="18" charset="0"/>
              </a:rPr>
              <a:t>带符号数的减法</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对应方式</a:t>
            </a: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34</a:t>
            </a:fld>
            <a:endParaRPr lang="zh-CN" altLang="en-US"/>
          </a:p>
        </p:txBody>
      </p:sp>
      <p:sp>
        <p:nvSpPr>
          <p:cNvPr id="6" name="内容占位符 5"/>
          <p:cNvSpPr>
            <a:spLocks noGrp="1"/>
          </p:cNvSpPr>
          <p:nvPr>
            <p:ph idx="1"/>
          </p:nvPr>
        </p:nvSpPr>
        <p:spPr>
          <a:xfrm>
            <a:off x="457200" y="1340768"/>
            <a:ext cx="8507288" cy="4713387"/>
          </a:xfrm>
        </p:spPr>
        <p:txBody>
          <a:bodyPr>
            <a:normAutofit/>
          </a:bodyPr>
          <a:lstStyle/>
          <a:p>
            <a:endParaRPr lang="en-US" altLang="zh-CN" sz="2000" dirty="0"/>
          </a:p>
          <a:p>
            <a:endParaRPr lang="en-US" altLang="zh-CN" sz="2000" dirty="0"/>
          </a:p>
          <a:p>
            <a:endParaRPr lang="en-US" altLang="zh-CN" sz="2000" dirty="0"/>
          </a:p>
          <a:p>
            <a:r>
              <a:rPr lang="zh-CN" altLang="zh-CN" sz="2000" dirty="0"/>
              <a:t>上面加法的最终结果产生溢出，最高位的进位自然丢失，如果将结果转换回十进制数即为</a:t>
            </a:r>
            <a:r>
              <a:rPr lang="en-US" altLang="zh-CN" sz="2000" dirty="0"/>
              <a:t>0</a:t>
            </a:r>
            <a:r>
              <a:rPr lang="zh-CN" altLang="zh-CN" sz="2000" dirty="0"/>
              <a:t>，结果正确。</a:t>
            </a:r>
            <a:endParaRPr lang="en-US" altLang="zh-CN" sz="2000" dirty="0"/>
          </a:p>
          <a:p>
            <a:endParaRPr lang="en-US" altLang="zh-CN" sz="2000" dirty="0"/>
          </a:p>
          <a:p>
            <a:endParaRPr lang="en-US" altLang="zh-CN" sz="2000" dirty="0"/>
          </a:p>
          <a:p>
            <a:endParaRPr lang="en-US" altLang="zh-CN" sz="2000" dirty="0"/>
          </a:p>
          <a:p>
            <a:r>
              <a:rPr lang="zh-CN" altLang="zh-CN" sz="2000" dirty="0"/>
              <a:t>验证</a:t>
            </a:r>
            <a:r>
              <a:rPr lang="en-US" altLang="zh-CN" sz="2000" dirty="0"/>
              <a:t>-1+2=1</a:t>
            </a:r>
            <a:r>
              <a:rPr lang="zh-CN" altLang="zh-CN" sz="2000" dirty="0"/>
              <a:t>的二进制加法</a:t>
            </a:r>
            <a:r>
              <a:rPr lang="zh-CN" altLang="en-US" sz="2000" dirty="0"/>
              <a:t>，结果也正确。</a:t>
            </a:r>
            <a:endParaRPr lang="en-US" altLang="zh-CN" sz="2000" dirty="0"/>
          </a:p>
          <a:p>
            <a:endParaRPr lang="en-US" altLang="zh-CN" sz="2000" dirty="0"/>
          </a:p>
          <a:p>
            <a:pPr indent="0" algn="just"/>
            <a:r>
              <a:rPr lang="zh-CN" altLang="zh-CN" sz="2000" b="1" dirty="0"/>
              <a:t>计算机用</a:t>
            </a:r>
            <a:r>
              <a:rPr lang="zh-CN" altLang="en-US" sz="2000" b="1" dirty="0"/>
              <a:t>第</a:t>
            </a:r>
            <a:r>
              <a:rPr lang="en-US" altLang="zh-CN" sz="2000" b="1" dirty="0"/>
              <a:t>(2)</a:t>
            </a:r>
            <a:r>
              <a:rPr lang="zh-CN" altLang="en-US" sz="2000" b="1" dirty="0"/>
              <a:t>种对应方式</a:t>
            </a:r>
            <a:r>
              <a:rPr lang="zh-CN" altLang="zh-CN" sz="2000" b="1" dirty="0"/>
              <a:t>表示负数</a:t>
            </a:r>
            <a:r>
              <a:rPr lang="zh-CN" altLang="en-US" sz="2000" b="1" dirty="0"/>
              <a:t>，也就是所谓的</a:t>
            </a:r>
            <a:r>
              <a:rPr lang="zh-CN" altLang="en-US" sz="2000" b="1" dirty="0">
                <a:solidFill>
                  <a:srgbClr val="C00000"/>
                </a:solidFill>
              </a:rPr>
              <a:t>补码</a:t>
            </a:r>
            <a:r>
              <a:rPr lang="en-US" altLang="zh-CN" sz="2000" b="1" dirty="0">
                <a:solidFill>
                  <a:srgbClr val="C00000"/>
                </a:solidFill>
              </a:rPr>
              <a:t>(2's complement) </a:t>
            </a:r>
            <a:endParaRPr lang="en-US" altLang="zh-CN" sz="2000" b="1" dirty="0"/>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第二种有符号算式2.jpg"/>
          <p:cNvPicPr>
            <a:picLocks noChangeAspect="1"/>
          </p:cNvPicPr>
          <p:nvPr/>
        </p:nvPicPr>
        <p:blipFill>
          <a:blip r:embed="rId3" cstate="print"/>
          <a:stretch>
            <a:fillRect/>
          </a:stretch>
        </p:blipFill>
        <p:spPr>
          <a:xfrm>
            <a:off x="3128261" y="3356992"/>
            <a:ext cx="2883899" cy="115212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带符号数的减法</a:t>
            </a:r>
            <a:r>
              <a:rPr lang="en-US" altLang="zh-CN" dirty="0"/>
              <a:t>-</a:t>
            </a:r>
            <a:r>
              <a:rPr lang="zh-CN" altLang="en-US" dirty="0"/>
              <a:t>补码与真值</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35</a:t>
            </a:fld>
            <a:endParaRPr lang="zh-CN" altLang="en-US"/>
          </a:p>
        </p:txBody>
      </p:sp>
      <p:sp>
        <p:nvSpPr>
          <p:cNvPr id="6" name="内容占位符 5"/>
          <p:cNvSpPr>
            <a:spLocks noGrp="1"/>
          </p:cNvSpPr>
          <p:nvPr>
            <p:ph idx="1"/>
          </p:nvPr>
        </p:nvSpPr>
        <p:spPr>
          <a:xfrm>
            <a:off x="457200" y="1340768"/>
            <a:ext cx="8229600" cy="4713387"/>
          </a:xfrm>
        </p:spPr>
        <p:txBody>
          <a:bodyPr>
            <a:noAutofit/>
          </a:bodyPr>
          <a:lstStyle/>
          <a:p>
            <a:pPr marL="457200" indent="-457200">
              <a:buClr>
                <a:schemeClr val="accent6">
                  <a:lumMod val="75000"/>
                </a:schemeClr>
              </a:buClr>
              <a:buFont typeface="Wingdings" pitchFamily="2" charset="2"/>
              <a:buChar char="u"/>
            </a:pPr>
            <a:r>
              <a:rPr lang="zh-CN" altLang="en-US" sz="2000" dirty="0"/>
              <a:t>使用补码的情况下，</a:t>
            </a:r>
            <a:r>
              <a:rPr lang="zh-CN" altLang="zh-CN" sz="2000" dirty="0"/>
              <a:t>在一个</a:t>
            </a:r>
            <a:r>
              <a:rPr lang="en-US" altLang="zh-CN" sz="2000" dirty="0"/>
              <a:t>n</a:t>
            </a:r>
            <a:r>
              <a:rPr lang="zh-CN" altLang="zh-CN" sz="2000" dirty="0"/>
              <a:t>位的</a:t>
            </a:r>
            <a:r>
              <a:rPr lang="en-US" altLang="zh-CN" sz="2000" dirty="0"/>
              <a:t>CPU</a:t>
            </a:r>
            <a:r>
              <a:rPr lang="zh-CN" altLang="zh-CN" sz="2000" dirty="0"/>
              <a:t>中</a:t>
            </a:r>
            <a:r>
              <a:rPr lang="zh-CN" altLang="en-US" sz="2000" dirty="0"/>
              <a:t>，</a:t>
            </a:r>
            <a:r>
              <a:rPr lang="zh-CN" altLang="zh-CN" sz="2000" dirty="0"/>
              <a:t>对于任意一个正整数</a:t>
            </a:r>
            <a:r>
              <a:rPr lang="en-US" altLang="zh-CN" sz="2000" dirty="0"/>
              <a:t>x</a:t>
            </a:r>
            <a:r>
              <a:rPr lang="zh-CN" altLang="zh-CN" sz="2000" dirty="0"/>
              <a:t>，</a:t>
            </a:r>
            <a:r>
              <a:rPr lang="en-US" altLang="zh-CN" sz="2000" dirty="0"/>
              <a:t>   </a:t>
            </a:r>
            <a:r>
              <a:rPr lang="zh-CN" altLang="zh-CN" sz="2000" dirty="0"/>
              <a:t>它的负数</a:t>
            </a:r>
            <a:r>
              <a:rPr lang="en-US" altLang="zh-CN" sz="2000" dirty="0"/>
              <a:t>-x</a:t>
            </a:r>
            <a:r>
              <a:rPr lang="zh-CN" altLang="zh-CN" sz="2000" dirty="0"/>
              <a:t>所对应的无符号十进制整数是</a:t>
            </a:r>
            <a:r>
              <a:rPr lang="en-US" altLang="zh-CN" sz="2000" dirty="0" err="1"/>
              <a:t>2</a:t>
            </a:r>
            <a:r>
              <a:rPr lang="en-US" altLang="zh-CN" sz="2000" baseline="30000" dirty="0" err="1"/>
              <a:t>n</a:t>
            </a:r>
            <a:r>
              <a:rPr lang="en-US" altLang="zh-CN" sz="2000" dirty="0"/>
              <a:t>-x</a:t>
            </a:r>
            <a:r>
              <a:rPr lang="zh-CN" altLang="zh-CN" sz="2000" dirty="0"/>
              <a:t>。</a:t>
            </a:r>
            <a:endParaRPr lang="en-US" altLang="zh-CN" sz="2000" dirty="0"/>
          </a:p>
          <a:p>
            <a:pPr>
              <a:buClr>
                <a:schemeClr val="accent6">
                  <a:lumMod val="75000"/>
                </a:schemeClr>
              </a:buClr>
              <a:buFont typeface="Wingdings" pitchFamily="2" charset="2"/>
              <a:buChar char="u"/>
            </a:pPr>
            <a:r>
              <a:rPr lang="zh-CN" altLang="en-US" sz="2000" dirty="0"/>
              <a:t>在补码表示中，</a:t>
            </a:r>
            <a:r>
              <a:rPr lang="zh-CN" altLang="zh-CN" sz="2000" dirty="0"/>
              <a:t>一个带符号整数的二进制数值被称为“</a:t>
            </a:r>
            <a:r>
              <a:rPr lang="zh-CN" altLang="zh-CN" sz="2000" b="1" dirty="0"/>
              <a:t>真值</a:t>
            </a:r>
            <a:r>
              <a:rPr lang="zh-CN" altLang="zh-CN" sz="2000" dirty="0"/>
              <a:t>”</a:t>
            </a:r>
            <a:endParaRPr lang="en-US" altLang="zh-CN" sz="2000" dirty="0"/>
          </a:p>
          <a:p>
            <a:pPr>
              <a:buClr>
                <a:schemeClr val="accent6">
                  <a:lumMod val="75000"/>
                </a:schemeClr>
              </a:buClr>
              <a:buFont typeface="Wingdings" pitchFamily="2" charset="2"/>
              <a:buChar char="u"/>
            </a:pPr>
            <a:r>
              <a:rPr lang="zh-CN" altLang="en-US" sz="2000" dirty="0"/>
              <a:t>真值的最高位通常用来表示这个带符号整数的符号：</a:t>
            </a:r>
            <a:endParaRPr lang="en-US" altLang="zh-CN" sz="2000" dirty="0"/>
          </a:p>
          <a:p>
            <a:pPr>
              <a:buClr>
                <a:schemeClr val="accent6">
                  <a:lumMod val="75000"/>
                </a:schemeClr>
              </a:buClr>
            </a:pPr>
            <a:r>
              <a:rPr lang="en-US" altLang="zh-CN" sz="2000" b="1" dirty="0">
                <a:solidFill>
                  <a:srgbClr val="C00000"/>
                </a:solidFill>
              </a:rPr>
              <a:t>0</a:t>
            </a:r>
            <a:r>
              <a:rPr lang="zh-CN" altLang="en-US" sz="2000" b="1" dirty="0">
                <a:solidFill>
                  <a:srgbClr val="C00000"/>
                </a:solidFill>
              </a:rPr>
              <a:t>表示是正数，</a:t>
            </a:r>
            <a:r>
              <a:rPr lang="en-US" altLang="zh-CN" sz="2000" b="1" dirty="0">
                <a:solidFill>
                  <a:srgbClr val="C00000"/>
                </a:solidFill>
              </a:rPr>
              <a:t>1</a:t>
            </a:r>
            <a:r>
              <a:rPr lang="zh-CN" altLang="en-US" sz="2000" b="1" dirty="0">
                <a:solidFill>
                  <a:srgbClr val="C00000"/>
                </a:solidFill>
              </a:rPr>
              <a:t>表示负数。</a:t>
            </a:r>
            <a:endParaRPr lang="en-US" altLang="zh-CN" sz="2000" b="1" dirty="0">
              <a:solidFill>
                <a:srgbClr val="C00000"/>
              </a:solidFill>
            </a:endParaRPr>
          </a:p>
        </p:txBody>
      </p:sp>
      <p:graphicFrame>
        <p:nvGraphicFramePr>
          <p:cNvPr id="9" name="表格 8"/>
          <p:cNvGraphicFramePr>
            <a:graphicFrameLocks noGrp="1"/>
          </p:cNvGraphicFramePr>
          <p:nvPr/>
        </p:nvGraphicFramePr>
        <p:xfrm>
          <a:off x="2915816" y="3429000"/>
          <a:ext cx="3024336" cy="2880322"/>
        </p:xfrm>
        <a:graphic>
          <a:graphicData uri="http://schemas.openxmlformats.org/drawingml/2006/table">
            <a:tbl>
              <a:tblPr/>
              <a:tblGrid>
                <a:gridCol w="1134127">
                  <a:extLst>
                    <a:ext uri="{9D8B030D-6E8A-4147-A177-3AD203B41FA5}">
                      <a16:colId xmlns:a16="http://schemas.microsoft.com/office/drawing/2014/main" val="20000"/>
                    </a:ext>
                  </a:extLst>
                </a:gridCol>
                <a:gridCol w="840950">
                  <a:extLst>
                    <a:ext uri="{9D8B030D-6E8A-4147-A177-3AD203B41FA5}">
                      <a16:colId xmlns:a16="http://schemas.microsoft.com/office/drawing/2014/main" val="20001"/>
                    </a:ext>
                  </a:extLst>
                </a:gridCol>
                <a:gridCol w="1049259">
                  <a:extLst>
                    <a:ext uri="{9D8B030D-6E8A-4147-A177-3AD203B41FA5}">
                      <a16:colId xmlns:a16="http://schemas.microsoft.com/office/drawing/2014/main" val="20002"/>
                    </a:ext>
                  </a:extLst>
                </a:gridCol>
              </a:tblGrid>
              <a:tr h="341284">
                <a:tc>
                  <a:txBody>
                    <a:bodyPr/>
                    <a:lstStyle/>
                    <a:p>
                      <a:pPr algn="ctr">
                        <a:spcAft>
                          <a:spcPts val="0"/>
                        </a:spcAft>
                      </a:pPr>
                      <a:r>
                        <a:rPr lang="zh-CN" sz="1600" b="1" kern="100" dirty="0">
                          <a:latin typeface="Times New Roman" pitchFamily="18" charset="0"/>
                          <a:ea typeface="宋体"/>
                          <a:cs typeface="Times New Roman" pitchFamily="18" charset="0"/>
                        </a:rPr>
                        <a:t>十进制数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600" b="1" kern="100" dirty="0">
                          <a:latin typeface="Times New Roman" pitchFamily="18" charset="0"/>
                          <a:ea typeface="宋体"/>
                          <a:cs typeface="Times New Roman" pitchFamily="18" charset="0"/>
                        </a:rPr>
                        <a:t>补码</a:t>
                      </a:r>
                      <a:endParaRPr lang="zh-CN" sz="1600" b="1"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600" b="1" kern="100" dirty="0">
                          <a:latin typeface="Times New Roman" pitchFamily="18" charset="0"/>
                          <a:ea typeface="宋体"/>
                          <a:cs typeface="Times New Roman" pitchFamily="18" charset="0"/>
                        </a:rPr>
                        <a:t>真值</a:t>
                      </a:r>
                      <a:endParaRPr lang="zh-CN" sz="1600" b="1"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1497">
                <a:tc>
                  <a:txBody>
                    <a:bodyPr/>
                    <a:lstStyle/>
                    <a:p>
                      <a:pPr algn="ctr">
                        <a:spcAft>
                          <a:spcPts val="0"/>
                        </a:spcAft>
                      </a:pPr>
                      <a:r>
                        <a:rPr lang="en-US" sz="1600" b="1" kern="100" dirty="0">
                          <a:solidFill>
                            <a:srgbClr val="00B050"/>
                          </a:solidFill>
                          <a:latin typeface="Times New Roman" pitchFamily="18" charset="0"/>
                          <a:ea typeface="宋体"/>
                          <a:cs typeface="Times New Roman" pitchFamily="18" charset="0"/>
                        </a:rPr>
                        <a:t>255</a:t>
                      </a:r>
                      <a:endParaRPr lang="zh-CN" sz="1600" b="1" kern="100" dirty="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00B050"/>
                          </a:solidFill>
                          <a:latin typeface="Times New Roman" pitchFamily="18" charset="0"/>
                          <a:ea typeface="宋体"/>
                          <a:cs typeface="Times New Roman" pitchFamily="18" charset="0"/>
                        </a:rPr>
                        <a:t>-1</a:t>
                      </a:r>
                      <a:endParaRPr lang="zh-CN" sz="1600" b="1" kern="100" dirty="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00B050"/>
                          </a:solidFill>
                          <a:latin typeface="Times New Roman" pitchFamily="18" charset="0"/>
                          <a:ea typeface="宋体"/>
                          <a:cs typeface="Times New Roman" pitchFamily="18" charset="0"/>
                        </a:rPr>
                        <a:t>11111111</a:t>
                      </a:r>
                      <a:endParaRPr lang="zh-CN" sz="1600" b="1" kern="100" dirty="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1497">
                <a:tc>
                  <a:txBody>
                    <a:bodyPr/>
                    <a:lstStyle/>
                    <a:p>
                      <a:pPr algn="ctr">
                        <a:spcAft>
                          <a:spcPts val="0"/>
                        </a:spcAft>
                      </a:pPr>
                      <a:r>
                        <a:rPr lang="en-US" sz="1600" kern="100" dirty="0">
                          <a:solidFill>
                            <a:srgbClr val="00B050"/>
                          </a:solidFill>
                          <a:latin typeface="Times New Roman" pitchFamily="18" charset="0"/>
                          <a:ea typeface="宋体"/>
                          <a:cs typeface="Times New Roman" pitchFamily="18" charset="0"/>
                        </a:rPr>
                        <a:t>254</a:t>
                      </a:r>
                      <a:endParaRPr lang="zh-CN" sz="1600" kern="100" dirty="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B050"/>
                          </a:solidFill>
                          <a:latin typeface="Times New Roman" pitchFamily="18" charset="0"/>
                          <a:ea typeface="宋体"/>
                          <a:cs typeface="Times New Roman" pitchFamily="18" charset="0"/>
                        </a:rPr>
                        <a:t>-2</a:t>
                      </a:r>
                      <a:endParaRPr lang="zh-CN" sz="1600" kern="100" dirty="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B050"/>
                          </a:solidFill>
                          <a:latin typeface="Times New Roman" pitchFamily="18" charset="0"/>
                          <a:ea typeface="宋体"/>
                          <a:cs typeface="Times New Roman" pitchFamily="18" charset="0"/>
                        </a:rPr>
                        <a:t>11111110</a:t>
                      </a:r>
                      <a:endParaRPr lang="zh-CN" sz="1600" kern="100" dirty="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1497">
                <a:tc>
                  <a:txBody>
                    <a:bodyPr/>
                    <a:lstStyle/>
                    <a:p>
                      <a:pPr algn="ctr">
                        <a:spcAft>
                          <a:spcPts val="0"/>
                        </a:spcAft>
                      </a:pPr>
                      <a:r>
                        <a:rPr lang="en-US" sz="1600" kern="100">
                          <a:solidFill>
                            <a:srgbClr val="00B050"/>
                          </a:solidFill>
                          <a:latin typeface="Times New Roman" pitchFamily="18" charset="0"/>
                          <a:ea typeface="宋体"/>
                          <a:cs typeface="Times New Roman" pitchFamily="18" charset="0"/>
                        </a:rPr>
                        <a:t>…</a:t>
                      </a:r>
                      <a:endParaRPr lang="zh-CN" sz="1600" kern="10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B050"/>
                          </a:solidFill>
                          <a:latin typeface="Times New Roman" pitchFamily="18" charset="0"/>
                          <a:ea typeface="宋体"/>
                          <a:cs typeface="Times New Roman" pitchFamily="18" charset="0"/>
                        </a:rPr>
                        <a:t>…</a:t>
                      </a:r>
                      <a:endParaRPr lang="zh-CN" sz="1600" kern="100" dirty="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B050"/>
                          </a:solidFill>
                          <a:latin typeface="Times New Roman" pitchFamily="18" charset="0"/>
                          <a:ea typeface="宋体"/>
                          <a:cs typeface="Times New Roman" pitchFamily="18" charset="0"/>
                        </a:rPr>
                        <a:t>…</a:t>
                      </a:r>
                      <a:endParaRPr lang="zh-CN" sz="1600" kern="100" dirty="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1497">
                <a:tc>
                  <a:txBody>
                    <a:bodyPr/>
                    <a:lstStyle/>
                    <a:p>
                      <a:pPr algn="ctr">
                        <a:spcAft>
                          <a:spcPts val="0"/>
                        </a:spcAft>
                      </a:pPr>
                      <a:r>
                        <a:rPr lang="en-US" sz="1600" b="0" kern="100" dirty="0">
                          <a:solidFill>
                            <a:srgbClr val="00B050"/>
                          </a:solidFill>
                          <a:latin typeface="Times New Roman" pitchFamily="18" charset="0"/>
                          <a:ea typeface="宋体"/>
                          <a:cs typeface="Times New Roman" pitchFamily="18" charset="0"/>
                        </a:rPr>
                        <a:t>128</a:t>
                      </a:r>
                      <a:endParaRPr lang="zh-CN" sz="1600" b="0" kern="100" dirty="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B050"/>
                          </a:solidFill>
                          <a:latin typeface="Times New Roman" pitchFamily="18" charset="0"/>
                          <a:ea typeface="宋体"/>
                          <a:cs typeface="Times New Roman" pitchFamily="18" charset="0"/>
                        </a:rPr>
                        <a:t>-128</a:t>
                      </a:r>
                      <a:endParaRPr lang="zh-CN" sz="1600" b="0" kern="100" dirty="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B050"/>
                          </a:solidFill>
                          <a:latin typeface="Times New Roman" pitchFamily="18" charset="0"/>
                          <a:ea typeface="宋体"/>
                          <a:cs typeface="Times New Roman" pitchFamily="18" charset="0"/>
                        </a:rPr>
                        <a:t>10000000</a:t>
                      </a:r>
                      <a:endParaRPr lang="zh-CN" sz="1600" b="0" kern="100" dirty="0">
                        <a:solidFill>
                          <a:srgbClr val="00B05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1497">
                <a:tc>
                  <a:txBody>
                    <a:bodyPr/>
                    <a:lstStyle/>
                    <a:p>
                      <a:pPr algn="ctr">
                        <a:spcAft>
                          <a:spcPts val="0"/>
                        </a:spcAft>
                      </a:pPr>
                      <a:r>
                        <a:rPr lang="en-US" sz="1600" kern="100" dirty="0">
                          <a:solidFill>
                            <a:srgbClr val="0070C0"/>
                          </a:solidFill>
                          <a:latin typeface="Times New Roman" pitchFamily="18" charset="0"/>
                          <a:ea typeface="宋体"/>
                          <a:cs typeface="Times New Roman" pitchFamily="18" charset="0"/>
                        </a:rPr>
                        <a:t>127</a:t>
                      </a:r>
                      <a:endParaRPr lang="zh-CN" sz="1600" kern="100" dirty="0">
                        <a:solidFill>
                          <a:srgbClr val="0070C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70C0"/>
                          </a:solidFill>
                          <a:latin typeface="Times New Roman" pitchFamily="18" charset="0"/>
                          <a:ea typeface="宋体"/>
                          <a:cs typeface="Times New Roman" pitchFamily="18" charset="0"/>
                        </a:rPr>
                        <a:t>127</a:t>
                      </a:r>
                      <a:endParaRPr lang="zh-CN" sz="1600" kern="100" dirty="0">
                        <a:solidFill>
                          <a:srgbClr val="0070C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70C0"/>
                          </a:solidFill>
                          <a:latin typeface="Times New Roman" pitchFamily="18" charset="0"/>
                          <a:ea typeface="宋体"/>
                          <a:cs typeface="Times New Roman" pitchFamily="18" charset="0"/>
                        </a:rPr>
                        <a:t>01111111</a:t>
                      </a:r>
                      <a:endParaRPr lang="zh-CN" sz="1600" kern="100" dirty="0">
                        <a:solidFill>
                          <a:srgbClr val="0070C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1497">
                <a:tc>
                  <a:txBody>
                    <a:bodyPr/>
                    <a:lstStyle/>
                    <a:p>
                      <a:pPr algn="ctr">
                        <a:spcAft>
                          <a:spcPts val="0"/>
                        </a:spcAft>
                      </a:pPr>
                      <a:r>
                        <a:rPr lang="en-US" sz="1600" kern="100" dirty="0">
                          <a:solidFill>
                            <a:srgbClr val="0070C0"/>
                          </a:solidFill>
                          <a:latin typeface="Times New Roman" pitchFamily="18" charset="0"/>
                          <a:ea typeface="宋体"/>
                          <a:cs typeface="Times New Roman" pitchFamily="18" charset="0"/>
                        </a:rPr>
                        <a:t>126</a:t>
                      </a:r>
                      <a:endParaRPr lang="zh-CN" sz="1600" kern="100" dirty="0">
                        <a:solidFill>
                          <a:srgbClr val="0070C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70C0"/>
                          </a:solidFill>
                          <a:latin typeface="Times New Roman" pitchFamily="18" charset="0"/>
                          <a:ea typeface="宋体"/>
                          <a:cs typeface="Times New Roman" pitchFamily="18" charset="0"/>
                        </a:rPr>
                        <a:t>126</a:t>
                      </a:r>
                      <a:endParaRPr lang="zh-CN" sz="1600" kern="100" dirty="0">
                        <a:solidFill>
                          <a:srgbClr val="0070C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70C0"/>
                          </a:solidFill>
                          <a:latin typeface="Times New Roman" pitchFamily="18" charset="0"/>
                          <a:ea typeface="宋体"/>
                          <a:cs typeface="Times New Roman" pitchFamily="18" charset="0"/>
                        </a:rPr>
                        <a:t>01111110</a:t>
                      </a:r>
                      <a:endParaRPr lang="zh-CN" sz="1600" kern="100" dirty="0">
                        <a:solidFill>
                          <a:srgbClr val="0070C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1497">
                <a:tc>
                  <a:txBody>
                    <a:bodyPr/>
                    <a:lstStyle/>
                    <a:p>
                      <a:pPr algn="ctr">
                        <a:spcAft>
                          <a:spcPts val="0"/>
                        </a:spcAft>
                      </a:pPr>
                      <a:r>
                        <a:rPr lang="en-US" sz="1600" kern="100">
                          <a:solidFill>
                            <a:srgbClr val="0070C0"/>
                          </a:solidFill>
                          <a:latin typeface="Times New Roman" pitchFamily="18" charset="0"/>
                          <a:ea typeface="宋体"/>
                          <a:cs typeface="Times New Roman" pitchFamily="18" charset="0"/>
                        </a:rPr>
                        <a:t>…</a:t>
                      </a:r>
                      <a:endParaRPr lang="zh-CN" sz="1600" kern="100">
                        <a:solidFill>
                          <a:srgbClr val="0070C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70C0"/>
                          </a:solidFill>
                          <a:latin typeface="Times New Roman" pitchFamily="18" charset="0"/>
                          <a:ea typeface="宋体"/>
                          <a:cs typeface="Times New Roman" pitchFamily="18" charset="0"/>
                        </a:rPr>
                        <a:t>…</a:t>
                      </a:r>
                      <a:endParaRPr lang="zh-CN" sz="1600" kern="100" dirty="0">
                        <a:solidFill>
                          <a:srgbClr val="0070C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70C0"/>
                          </a:solidFill>
                          <a:latin typeface="Times New Roman" pitchFamily="18" charset="0"/>
                          <a:ea typeface="宋体"/>
                          <a:cs typeface="Times New Roman" pitchFamily="18" charset="0"/>
                        </a:rPr>
                        <a:t>…</a:t>
                      </a:r>
                      <a:endParaRPr lang="zh-CN" sz="1600" kern="100" dirty="0">
                        <a:solidFill>
                          <a:srgbClr val="0070C0"/>
                        </a:solidFill>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98559">
                <a:tc>
                  <a:txBody>
                    <a:bodyPr/>
                    <a:lstStyle/>
                    <a:p>
                      <a:pPr algn="ctr">
                        <a:spcAft>
                          <a:spcPts val="0"/>
                        </a:spcAft>
                      </a:pPr>
                      <a:r>
                        <a:rPr lang="en-US" sz="1600" kern="100" dirty="0">
                          <a:latin typeface="Times New Roman" pitchFamily="18" charset="0"/>
                          <a:ea typeface="宋体"/>
                          <a:cs typeface="Times New Roman" pitchFamily="18" charset="0"/>
                        </a:rPr>
                        <a:t>0</a:t>
                      </a:r>
                      <a:endParaRPr lang="zh-CN" sz="16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Times New Roman" pitchFamily="18" charset="0"/>
                          <a:ea typeface="宋体"/>
                          <a:cs typeface="Times New Roman" pitchFamily="18" charset="0"/>
                        </a:rPr>
                        <a:t>00000000</a:t>
                      </a:r>
                      <a:endParaRPr lang="zh-CN" sz="16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Times New Roman" pitchFamily="18" charset="0"/>
                          <a:ea typeface="宋体"/>
                          <a:cs typeface="Times New Roman" pitchFamily="18" charset="0"/>
                        </a:rPr>
                        <a:t>00000000</a:t>
                      </a:r>
                      <a:endParaRPr lang="zh-CN" sz="16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340768"/>
            <a:ext cx="8229600" cy="4713387"/>
          </a:xfrm>
        </p:spPr>
        <p:txBody>
          <a:bodyPr>
            <a:normAutofit/>
          </a:bodyPr>
          <a:lstStyle/>
          <a:p>
            <a:r>
              <a:rPr lang="zh-CN" altLang="en-US" sz="2000" dirty="0"/>
              <a:t>负数</a:t>
            </a:r>
            <a:r>
              <a:rPr lang="en-US" altLang="zh-CN" sz="2000" dirty="0"/>
              <a:t>-x</a:t>
            </a:r>
            <a:r>
              <a:rPr lang="zh-CN" altLang="en-US" sz="2000" dirty="0"/>
              <a:t>的补码通过正整数</a:t>
            </a:r>
            <a:r>
              <a:rPr lang="en-US" altLang="zh-CN" sz="2000" dirty="0"/>
              <a:t>x</a:t>
            </a:r>
            <a:r>
              <a:rPr lang="zh-CN" altLang="zh-CN" sz="2000" dirty="0"/>
              <a:t>的</a:t>
            </a:r>
            <a:r>
              <a:rPr lang="zh-CN" altLang="zh-CN" sz="2000" b="1" dirty="0"/>
              <a:t>反码加</a:t>
            </a:r>
            <a:r>
              <a:rPr lang="en-US" altLang="zh-CN" sz="2000" b="1" dirty="0"/>
              <a:t>1</a:t>
            </a:r>
            <a:r>
              <a:rPr lang="zh-CN" altLang="en-US" sz="2000" dirty="0"/>
              <a:t>得到。</a:t>
            </a:r>
            <a:endParaRPr lang="en-US" altLang="zh-CN" sz="2000" dirty="0"/>
          </a:p>
          <a:p>
            <a:pPr indent="0"/>
            <a:r>
              <a:rPr lang="en-US" altLang="zh-CN" sz="2000" b="1" dirty="0"/>
              <a:t>            </a:t>
            </a:r>
            <a:endParaRPr lang="en-US" altLang="zh-CN" sz="2000" dirty="0"/>
          </a:p>
          <a:p>
            <a:endParaRPr lang="en-US" altLang="zh-CN" sz="2000" dirty="0"/>
          </a:p>
          <a:p>
            <a:endParaRPr lang="en-US" altLang="zh-CN" sz="2000" dirty="0"/>
          </a:p>
          <a:p>
            <a:endParaRPr lang="en-US" altLang="zh-CN" sz="2000" dirty="0"/>
          </a:p>
          <a:p>
            <a:r>
              <a:rPr lang="zh-CN" altLang="zh-CN" sz="2000" dirty="0"/>
              <a:t>例如在</a:t>
            </a:r>
            <a:r>
              <a:rPr lang="en-US" altLang="zh-CN" sz="2000" dirty="0"/>
              <a:t>8</a:t>
            </a:r>
            <a:r>
              <a:rPr lang="zh-CN" altLang="zh-CN" sz="2000" dirty="0"/>
              <a:t>位的</a:t>
            </a:r>
            <a:r>
              <a:rPr lang="en-US" altLang="zh-CN" sz="2000" dirty="0"/>
              <a:t>CPU</a:t>
            </a:r>
            <a:r>
              <a:rPr lang="zh-CN" altLang="zh-CN" sz="2000" dirty="0"/>
              <a:t>中，</a:t>
            </a:r>
            <a:r>
              <a:rPr lang="en-US" altLang="zh-CN" sz="2000" dirty="0"/>
              <a:t>7</a:t>
            </a:r>
            <a:r>
              <a:rPr lang="zh-CN" altLang="en-US" sz="2000" dirty="0"/>
              <a:t>转变为</a:t>
            </a:r>
            <a:r>
              <a:rPr lang="en-US" altLang="zh-CN" sz="2000" dirty="0"/>
              <a:t>-7</a:t>
            </a:r>
            <a:r>
              <a:rPr lang="zh-CN" altLang="zh-CN" sz="2000" dirty="0"/>
              <a:t>是</a:t>
            </a:r>
            <a:endParaRPr lang="en-US" altLang="zh-CN" sz="2000" dirty="0"/>
          </a:p>
          <a:p>
            <a:r>
              <a:rPr lang="en-US" altLang="zh-CN" sz="2000" dirty="0"/>
              <a:t>00000111</a:t>
            </a:r>
            <a:r>
              <a:rPr lang="en-US" altLang="zh-CN" sz="2000" baseline="-25000" dirty="0"/>
              <a:t>2                 </a:t>
            </a:r>
            <a:r>
              <a:rPr lang="en-US" altLang="zh-CN" sz="2000" dirty="0"/>
              <a:t>11111000</a:t>
            </a:r>
            <a:r>
              <a:rPr lang="en-US" altLang="zh-CN" sz="2000" baseline="-25000" dirty="0"/>
              <a:t>2</a:t>
            </a:r>
            <a:r>
              <a:rPr lang="zh-CN" altLang="zh-CN" sz="2000" dirty="0"/>
              <a:t> ，然后加</a:t>
            </a:r>
            <a:r>
              <a:rPr lang="en-US" altLang="zh-CN" sz="2000" dirty="0"/>
              <a:t>1</a:t>
            </a:r>
            <a:r>
              <a:rPr lang="zh-CN" altLang="zh-CN" sz="2000" dirty="0"/>
              <a:t>，得到</a:t>
            </a:r>
            <a:r>
              <a:rPr lang="en-US" altLang="zh-CN" sz="2000" dirty="0"/>
              <a:t>-7=11111001</a:t>
            </a:r>
            <a:r>
              <a:rPr lang="en-US" altLang="zh-CN" sz="2000" baseline="-25000" dirty="0"/>
              <a:t>2</a:t>
            </a:r>
            <a:r>
              <a:rPr lang="zh-CN" altLang="zh-CN" sz="2000" dirty="0"/>
              <a:t>。</a:t>
            </a:r>
            <a:endParaRPr lang="en-US" altLang="zh-CN" sz="2000" dirty="0"/>
          </a:p>
          <a:p>
            <a:endParaRPr lang="en-US" altLang="zh-CN" sz="2000" dirty="0"/>
          </a:p>
          <a:p>
            <a:r>
              <a:rPr lang="zh-CN" altLang="zh-CN" sz="2000" dirty="0"/>
              <a:t>由</a:t>
            </a:r>
            <a:r>
              <a:rPr lang="en-US" altLang="zh-CN" sz="2000" dirty="0"/>
              <a:t>-7</a:t>
            </a:r>
            <a:r>
              <a:rPr lang="zh-CN" altLang="zh-CN" sz="2000" dirty="0"/>
              <a:t>的带符号二进制负数计算获得正整数</a:t>
            </a:r>
            <a:r>
              <a:rPr lang="en-US" altLang="zh-CN" sz="2000" dirty="0"/>
              <a:t>7</a:t>
            </a:r>
            <a:r>
              <a:rPr lang="zh-CN" altLang="zh-CN" sz="2000" dirty="0"/>
              <a:t>的过程是：</a:t>
            </a:r>
            <a:endParaRPr lang="en-US" altLang="zh-CN" sz="2000" dirty="0"/>
          </a:p>
          <a:p>
            <a:r>
              <a:rPr lang="en-US" altLang="zh-CN" sz="2000" dirty="0"/>
              <a:t>11111001</a:t>
            </a:r>
            <a:r>
              <a:rPr lang="en-US" altLang="zh-CN" sz="2000" baseline="-25000" dirty="0"/>
              <a:t>2</a:t>
            </a:r>
            <a:r>
              <a:rPr lang="en-US" altLang="zh-CN" sz="2000" dirty="0"/>
              <a:t>             00000110</a:t>
            </a:r>
            <a:r>
              <a:rPr lang="en-US" altLang="zh-CN" sz="2000" baseline="-25000" dirty="0"/>
              <a:t>2</a:t>
            </a:r>
            <a:r>
              <a:rPr lang="zh-CN" altLang="zh-CN" sz="2000" dirty="0"/>
              <a:t>，再加</a:t>
            </a:r>
            <a:r>
              <a:rPr lang="en-US" altLang="zh-CN" sz="2000" dirty="0"/>
              <a:t>1</a:t>
            </a:r>
            <a:r>
              <a:rPr lang="zh-CN" altLang="zh-CN" sz="2000" dirty="0"/>
              <a:t>，则得到</a:t>
            </a:r>
            <a:r>
              <a:rPr lang="en-US" altLang="zh-CN" sz="2000" dirty="0"/>
              <a:t>00000111</a:t>
            </a:r>
            <a:r>
              <a:rPr lang="en-US" altLang="zh-CN" sz="2000" baseline="-25000" dirty="0"/>
              <a:t>2</a:t>
            </a:r>
            <a:r>
              <a:rPr lang="en-US" altLang="zh-CN" sz="2000" dirty="0"/>
              <a:t>=7</a:t>
            </a:r>
            <a:r>
              <a:rPr lang="zh-CN" altLang="zh-CN" sz="2000" dirty="0"/>
              <a:t>。</a:t>
            </a:r>
            <a:endParaRPr lang="en-US" altLang="zh-CN" sz="2000" dirty="0"/>
          </a:p>
          <a:p>
            <a:pPr algn="ctr"/>
            <a:endParaRPr lang="en-US" altLang="zh-CN" sz="2000" b="1" dirty="0">
              <a:solidFill>
                <a:srgbClr val="C00000"/>
              </a:solidFill>
            </a:endParaRPr>
          </a:p>
        </p:txBody>
      </p:sp>
      <p:sp>
        <p:nvSpPr>
          <p:cNvPr id="23" name="圆角矩形 22"/>
          <p:cNvSpPr/>
          <p:nvPr/>
        </p:nvSpPr>
        <p:spPr>
          <a:xfrm>
            <a:off x="1115616" y="1844824"/>
            <a:ext cx="6696744" cy="144016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b="1" dirty="0">
                <a:solidFill>
                  <a:schemeClr val="tx1"/>
                </a:solidFill>
                <a:latin typeface="Times New Roman" pitchFamily="18" charset="0"/>
                <a:cs typeface="Times New Roman" pitchFamily="18" charset="0"/>
              </a:rPr>
              <a:t>反码（</a:t>
            </a:r>
            <a:r>
              <a:rPr lang="en-US" altLang="zh-CN" sz="2000" b="1" dirty="0">
                <a:solidFill>
                  <a:schemeClr val="tx1"/>
                </a:solidFill>
                <a:latin typeface="Times New Roman" pitchFamily="18" charset="0"/>
                <a:cs typeface="Times New Roman" pitchFamily="18" charset="0"/>
              </a:rPr>
              <a:t>1‘s complement</a:t>
            </a:r>
            <a:r>
              <a:rPr lang="zh-CN" altLang="zh-CN" sz="2000" b="1" dirty="0">
                <a:solidFill>
                  <a:schemeClr val="tx1"/>
                </a:solidFill>
                <a:latin typeface="Times New Roman" pitchFamily="18" charset="0"/>
                <a:cs typeface="Times New Roman" pitchFamily="18" charset="0"/>
              </a:rPr>
              <a:t>）</a:t>
            </a:r>
            <a:endParaRPr lang="en-US" altLang="zh-CN" sz="2000" b="1" dirty="0">
              <a:solidFill>
                <a:schemeClr val="tx1"/>
              </a:solidFill>
              <a:latin typeface="Times New Roman" pitchFamily="18" charset="0"/>
              <a:cs typeface="Times New Roman" pitchFamily="18" charset="0"/>
            </a:endParaRPr>
          </a:p>
          <a:p>
            <a:pPr algn="ctr"/>
            <a:r>
              <a:rPr lang="zh-CN" altLang="en-US" sz="2000" b="1" dirty="0">
                <a:solidFill>
                  <a:schemeClr val="tx1"/>
                </a:solidFill>
                <a:latin typeface="Times New Roman" pitchFamily="18" charset="0"/>
                <a:cs typeface="Times New Roman" pitchFamily="18" charset="0"/>
              </a:rPr>
              <a:t>按位取反，</a:t>
            </a:r>
            <a:r>
              <a:rPr lang="zh-CN" altLang="zh-CN" sz="2000" dirty="0">
                <a:solidFill>
                  <a:schemeClr val="tx1"/>
                </a:solidFill>
                <a:latin typeface="Times New Roman" pitchFamily="18" charset="0"/>
                <a:cs typeface="Times New Roman" pitchFamily="18" charset="0"/>
              </a:rPr>
              <a:t>原来是</a:t>
            </a:r>
            <a:r>
              <a:rPr lang="en-US" altLang="zh-CN" sz="2000" dirty="0">
                <a:solidFill>
                  <a:schemeClr val="tx1"/>
                </a:solidFill>
                <a:latin typeface="Times New Roman" pitchFamily="18" charset="0"/>
                <a:cs typeface="Times New Roman" pitchFamily="18" charset="0"/>
              </a:rPr>
              <a:t>0</a:t>
            </a:r>
            <a:r>
              <a:rPr lang="zh-CN" altLang="zh-CN" sz="2000" dirty="0">
                <a:solidFill>
                  <a:schemeClr val="tx1"/>
                </a:solidFill>
                <a:latin typeface="Times New Roman" pitchFamily="18" charset="0"/>
                <a:cs typeface="Times New Roman" pitchFamily="18" charset="0"/>
              </a:rPr>
              <a:t>的位变为</a:t>
            </a:r>
            <a:r>
              <a:rPr lang="en-US" altLang="zh-CN" sz="2000" dirty="0">
                <a:solidFill>
                  <a:schemeClr val="tx1"/>
                </a:solidFill>
                <a:latin typeface="Times New Roman" pitchFamily="18" charset="0"/>
                <a:cs typeface="Times New Roman" pitchFamily="18" charset="0"/>
              </a:rPr>
              <a:t>1</a:t>
            </a:r>
            <a:r>
              <a:rPr lang="zh-CN" altLang="zh-CN" sz="2000" dirty="0">
                <a:solidFill>
                  <a:schemeClr val="tx1"/>
                </a:solidFill>
                <a:latin typeface="Times New Roman" pitchFamily="18" charset="0"/>
                <a:cs typeface="Times New Roman" pitchFamily="18" charset="0"/>
              </a:rPr>
              <a:t>，原来是</a:t>
            </a:r>
            <a:r>
              <a:rPr lang="en-US" altLang="zh-CN" sz="2000" dirty="0">
                <a:solidFill>
                  <a:schemeClr val="tx1"/>
                </a:solidFill>
                <a:latin typeface="Times New Roman" pitchFamily="18" charset="0"/>
                <a:cs typeface="Times New Roman" pitchFamily="18" charset="0"/>
              </a:rPr>
              <a:t>1</a:t>
            </a:r>
            <a:r>
              <a:rPr lang="zh-CN" altLang="zh-CN" sz="2000" dirty="0">
                <a:solidFill>
                  <a:schemeClr val="tx1"/>
                </a:solidFill>
                <a:latin typeface="Times New Roman" pitchFamily="18" charset="0"/>
                <a:cs typeface="Times New Roman" pitchFamily="18" charset="0"/>
              </a:rPr>
              <a:t>的位变为</a:t>
            </a:r>
            <a:r>
              <a:rPr lang="en-US" altLang="zh-CN" sz="2000" dirty="0">
                <a:solidFill>
                  <a:schemeClr val="tx1"/>
                </a:solidFill>
                <a:latin typeface="Times New Roman" pitchFamily="18" charset="0"/>
                <a:cs typeface="Times New Roman" pitchFamily="18" charset="0"/>
              </a:rPr>
              <a:t>0</a:t>
            </a:r>
          </a:p>
          <a:p>
            <a:pPr algn="ctr"/>
            <a:endParaRPr lang="en-US" altLang="zh-CN" sz="2000" dirty="0">
              <a:solidFill>
                <a:schemeClr val="tx1"/>
              </a:solidFill>
              <a:latin typeface="Times New Roman" pitchFamily="18" charset="0"/>
              <a:cs typeface="Times New Roman" pitchFamily="18" charset="0"/>
            </a:endParaRPr>
          </a:p>
          <a:p>
            <a:pPr algn="ctr"/>
            <a:endParaRPr lang="zh-CN" altLang="en-US" dirty="0">
              <a:latin typeface="Times New Roman" pitchFamily="18" charset="0"/>
              <a:cs typeface="Times New Roman" pitchFamily="18" charset="0"/>
            </a:endParaRPr>
          </a:p>
        </p:txBody>
      </p:sp>
      <p:sp>
        <p:nvSpPr>
          <p:cNvPr id="2" name="标题 1"/>
          <p:cNvSpPr>
            <a:spLocks noGrp="1"/>
          </p:cNvSpPr>
          <p:nvPr>
            <p:ph type="title"/>
          </p:nvPr>
        </p:nvSpPr>
        <p:spPr/>
        <p:txBody>
          <a:bodyPr/>
          <a:lstStyle/>
          <a:p>
            <a:r>
              <a:rPr lang="zh-CN" altLang="en-US" dirty="0"/>
              <a:t>带符号数的减法</a:t>
            </a:r>
            <a:r>
              <a:rPr lang="en-US" altLang="zh-CN" dirty="0"/>
              <a:t>-</a:t>
            </a:r>
            <a:r>
              <a:rPr lang="zh-CN" altLang="en-US" dirty="0"/>
              <a:t>补码与反码</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36</a:t>
            </a:fld>
            <a:endParaRPr lang="zh-CN" altLang="en-US"/>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3491880" y="2564904"/>
            <a:ext cx="432048" cy="707886"/>
          </a:xfrm>
          <a:prstGeom prst="rect">
            <a:avLst/>
          </a:prstGeom>
          <a:solidFill>
            <a:schemeClr val="accent6">
              <a:lumMod val="20000"/>
              <a:lumOff val="80000"/>
            </a:schemeClr>
          </a:solidFill>
        </p:spPr>
        <p:txBody>
          <a:bodyPr wrap="square" rtlCol="0">
            <a:spAutoFit/>
          </a:bodyPr>
          <a:lstStyle/>
          <a:p>
            <a:r>
              <a:rPr lang="en-US" altLang="zh-CN" sz="2000" dirty="0">
                <a:latin typeface="Times New Roman" pitchFamily="18" charset="0"/>
                <a:cs typeface="Times New Roman" pitchFamily="18" charset="0"/>
              </a:rPr>
              <a:t>0        1</a:t>
            </a:r>
            <a:endParaRPr lang="zh-CN" altLang="en-US" sz="2000" dirty="0">
              <a:latin typeface="Times New Roman" pitchFamily="18" charset="0"/>
              <a:cs typeface="Times New Roman" pitchFamily="18" charset="0"/>
            </a:endParaRPr>
          </a:p>
        </p:txBody>
      </p:sp>
      <p:sp>
        <p:nvSpPr>
          <p:cNvPr id="16" name="TextBox 15"/>
          <p:cNvSpPr txBox="1"/>
          <p:nvPr/>
        </p:nvSpPr>
        <p:spPr>
          <a:xfrm>
            <a:off x="4644008" y="2564904"/>
            <a:ext cx="432048" cy="707886"/>
          </a:xfrm>
          <a:prstGeom prst="rect">
            <a:avLst/>
          </a:prstGeom>
          <a:solidFill>
            <a:srgbClr val="FFC000"/>
          </a:solidFill>
        </p:spPr>
        <p:txBody>
          <a:bodyPr wrap="square" rtlCol="0">
            <a:spAutoFit/>
          </a:bodyPr>
          <a:lstStyle/>
          <a:p>
            <a:r>
              <a:rPr lang="en-US" altLang="zh-CN" sz="2000" dirty="0">
                <a:latin typeface="Times New Roman" pitchFamily="18" charset="0"/>
                <a:cs typeface="Times New Roman" pitchFamily="18" charset="0"/>
              </a:rPr>
              <a:t>1        0</a:t>
            </a:r>
            <a:endParaRPr lang="zh-CN" altLang="en-US" sz="2000" dirty="0">
              <a:latin typeface="Times New Roman" pitchFamily="18" charset="0"/>
              <a:cs typeface="Times New Roman" pitchFamily="18" charset="0"/>
            </a:endParaRPr>
          </a:p>
        </p:txBody>
      </p:sp>
      <p:cxnSp>
        <p:nvCxnSpPr>
          <p:cNvPr id="19" name="直接箭头连接符 18"/>
          <p:cNvCxnSpPr/>
          <p:nvPr/>
        </p:nvCxnSpPr>
        <p:spPr>
          <a:xfrm>
            <a:off x="3779912" y="3068960"/>
            <a:ext cx="936104"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195736" y="5157192"/>
            <a:ext cx="648072"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7904" y="2780928"/>
            <a:ext cx="1011815" cy="338554"/>
          </a:xfrm>
          <a:prstGeom prst="rect">
            <a:avLst/>
          </a:prstGeom>
          <a:noFill/>
        </p:spPr>
        <p:txBody>
          <a:bodyPr wrap="none" rtlCol="0">
            <a:spAutoFit/>
          </a:bodyPr>
          <a:lstStyle/>
          <a:p>
            <a:r>
              <a:rPr lang="zh-CN" altLang="en-US" sz="1600" b="1" dirty="0">
                <a:solidFill>
                  <a:schemeClr val="accent6">
                    <a:lumMod val="75000"/>
                  </a:schemeClr>
                </a:solidFill>
              </a:rPr>
              <a:t>按位取反</a:t>
            </a:r>
          </a:p>
        </p:txBody>
      </p:sp>
      <p:sp>
        <p:nvSpPr>
          <p:cNvPr id="22" name="TextBox 21"/>
          <p:cNvSpPr txBox="1"/>
          <p:nvPr/>
        </p:nvSpPr>
        <p:spPr>
          <a:xfrm>
            <a:off x="2195736" y="4797152"/>
            <a:ext cx="646331" cy="646331"/>
          </a:xfrm>
          <a:prstGeom prst="rect">
            <a:avLst/>
          </a:prstGeom>
          <a:noFill/>
        </p:spPr>
        <p:txBody>
          <a:bodyPr wrap="square" rtlCol="0">
            <a:spAutoFit/>
          </a:bodyPr>
          <a:lstStyle/>
          <a:p>
            <a:r>
              <a:rPr lang="zh-CN" altLang="en-US" b="1" dirty="0">
                <a:solidFill>
                  <a:schemeClr val="accent6">
                    <a:lumMod val="75000"/>
                  </a:schemeClr>
                </a:solidFill>
              </a:rPr>
              <a:t>按位取反</a:t>
            </a:r>
          </a:p>
        </p:txBody>
      </p:sp>
      <p:cxnSp>
        <p:nvCxnSpPr>
          <p:cNvPr id="13" name="直接箭头连接符 12"/>
          <p:cNvCxnSpPr/>
          <p:nvPr/>
        </p:nvCxnSpPr>
        <p:spPr>
          <a:xfrm>
            <a:off x="3779912" y="2780928"/>
            <a:ext cx="936104"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195736" y="4005064"/>
            <a:ext cx="648072"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23728" y="3645024"/>
            <a:ext cx="646331" cy="646331"/>
          </a:xfrm>
          <a:prstGeom prst="rect">
            <a:avLst/>
          </a:prstGeom>
          <a:noFill/>
        </p:spPr>
        <p:txBody>
          <a:bodyPr wrap="square" rtlCol="0">
            <a:spAutoFit/>
          </a:bodyPr>
          <a:lstStyle/>
          <a:p>
            <a:r>
              <a:rPr lang="zh-CN" altLang="en-US" b="1" dirty="0">
                <a:solidFill>
                  <a:schemeClr val="accent6">
                    <a:lumMod val="75000"/>
                  </a:schemeClr>
                </a:solidFill>
              </a:rPr>
              <a:t>按位取反</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带符号数的减法</a:t>
            </a:r>
            <a:r>
              <a:rPr lang="en-US" altLang="zh-CN" dirty="0"/>
              <a:t>-</a:t>
            </a:r>
            <a:r>
              <a:rPr lang="zh-CN" altLang="en-US" dirty="0"/>
              <a:t>补码</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37</a:t>
            </a:fld>
            <a:endParaRPr lang="zh-CN" altLang="en-US"/>
          </a:p>
        </p:txBody>
      </p:sp>
      <p:sp>
        <p:nvSpPr>
          <p:cNvPr id="6" name="内容占位符 5"/>
          <p:cNvSpPr>
            <a:spLocks noGrp="1"/>
          </p:cNvSpPr>
          <p:nvPr>
            <p:ph idx="1"/>
          </p:nvPr>
        </p:nvSpPr>
        <p:spPr>
          <a:xfrm>
            <a:off x="457200" y="1340768"/>
            <a:ext cx="8229600" cy="4713387"/>
          </a:xfrm>
        </p:spPr>
        <p:txBody>
          <a:bodyPr>
            <a:normAutofit/>
          </a:bodyPr>
          <a:lstStyle/>
          <a:p>
            <a:r>
              <a:rPr lang="en-US" altLang="zh-CN" sz="2000" dirty="0"/>
              <a:t>		</a:t>
            </a:r>
          </a:p>
          <a:p>
            <a:endParaRPr lang="en-US" altLang="zh-CN" sz="2000" dirty="0"/>
          </a:p>
          <a:p>
            <a:endParaRPr lang="en-US" altLang="zh-CN" sz="2000" dirty="0"/>
          </a:p>
          <a:p>
            <a:endParaRPr lang="en-US" altLang="zh-CN" sz="2000" dirty="0"/>
          </a:p>
          <a:p>
            <a:endParaRPr lang="en-US" altLang="zh-CN" sz="2000" dirty="0"/>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83568" y="1484784"/>
            <a:ext cx="8182048" cy="4370427"/>
          </a:xfrm>
          <a:prstGeom prst="rect">
            <a:avLst/>
          </a:prstGeom>
          <a:noFill/>
        </p:spPr>
        <p:txBody>
          <a:bodyPr wrap="none" rtlCol="0">
            <a:spAutoFit/>
          </a:bodyPr>
          <a:lstStyle/>
          <a:p>
            <a:r>
              <a:rPr lang="zh-CN" altLang="en-US" sz="2000" b="1" dirty="0">
                <a:latin typeface="Times New Roman" pitchFamily="18" charset="0"/>
                <a:cs typeface="Times New Roman" pitchFamily="18" charset="0"/>
              </a:rPr>
              <a:t>回顾：</a:t>
            </a:r>
            <a:r>
              <a:rPr lang="en-US" altLang="zh-CN" sz="2000" b="1" dirty="0">
                <a:latin typeface="Times New Roman" pitchFamily="18" charset="0"/>
                <a:cs typeface="Times New Roman" pitchFamily="18" charset="0"/>
              </a:rPr>
              <a:t> </a:t>
            </a:r>
          </a:p>
          <a:p>
            <a:pPr lvl="1">
              <a:buClr>
                <a:srgbClr val="00B050"/>
              </a:buClr>
              <a:buFont typeface="Wingdings" pitchFamily="2" charset="2"/>
              <a:buChar char="u"/>
            </a:pPr>
            <a:r>
              <a:rPr lang="zh-CN" altLang="en-US" sz="2000" dirty="0">
                <a:latin typeface="Times New Roman" pitchFamily="18" charset="0"/>
                <a:cs typeface="Times New Roman" pitchFamily="18" charset="0"/>
              </a:rPr>
              <a:t>用负数的加法表示带符号整数的减法</a:t>
            </a:r>
            <a:endParaRPr lang="en-US" altLang="zh-CN" sz="2000" dirty="0">
              <a:latin typeface="Times New Roman" pitchFamily="18" charset="0"/>
              <a:cs typeface="Times New Roman" pitchFamily="18" charset="0"/>
            </a:endParaRPr>
          </a:p>
          <a:p>
            <a:pPr lvl="1">
              <a:buClr>
                <a:srgbClr val="00B050"/>
              </a:buClr>
              <a:buFont typeface="Wingdings" pitchFamily="2" charset="2"/>
              <a:buChar char="u"/>
            </a:pPr>
            <a:r>
              <a:rPr lang="zh-CN" altLang="en-US" sz="2000" dirty="0">
                <a:latin typeface="Times New Roman" pitchFamily="18" charset="0"/>
                <a:cs typeface="Times New Roman" pitchFamily="18" charset="0"/>
              </a:rPr>
              <a:t>用补码表示带符号整数，包括负整数、正整数和</a:t>
            </a:r>
            <a:r>
              <a:rPr lang="en-US" altLang="zh-CN" sz="2000" dirty="0">
                <a:latin typeface="Times New Roman" pitchFamily="18" charset="0"/>
                <a:cs typeface="Times New Roman" pitchFamily="18" charset="0"/>
              </a:rPr>
              <a:t>0</a:t>
            </a:r>
          </a:p>
          <a:p>
            <a:pPr lvl="1">
              <a:buClr>
                <a:srgbClr val="00B050"/>
              </a:buClr>
              <a:buFont typeface="Wingdings" pitchFamily="2" charset="2"/>
              <a:buChar char="u"/>
            </a:pPr>
            <a:r>
              <a:rPr lang="zh-CN" altLang="zh-CN" sz="2000" dirty="0">
                <a:latin typeface="Times New Roman" pitchFamily="18" charset="0"/>
                <a:cs typeface="Times New Roman" pitchFamily="18" charset="0"/>
              </a:rPr>
              <a:t>一个带符号整数的二进制数值被称为“真值”</a:t>
            </a:r>
            <a:endParaRPr lang="en-US" altLang="zh-CN" sz="2000" dirty="0">
              <a:latin typeface="Times New Roman" pitchFamily="18" charset="0"/>
              <a:cs typeface="Times New Roman" pitchFamily="18" charset="0"/>
            </a:endParaRPr>
          </a:p>
          <a:p>
            <a:pPr lvl="1">
              <a:buClr>
                <a:srgbClr val="00B050"/>
              </a:buClr>
              <a:buFont typeface="Wingdings" pitchFamily="2" charset="2"/>
              <a:buChar char="u"/>
            </a:pPr>
            <a:r>
              <a:rPr lang="zh-CN" altLang="en-US" sz="2000" dirty="0">
                <a:latin typeface="Times New Roman" pitchFamily="18" charset="0"/>
                <a:cs typeface="Times New Roman" pitchFamily="18" charset="0"/>
              </a:rPr>
              <a:t>一个二进制数值的反码就是对它“按位取反”</a:t>
            </a:r>
            <a:endParaRPr lang="en-US" altLang="zh-CN" sz="2000" dirty="0">
              <a:latin typeface="Times New Roman" pitchFamily="18" charset="0"/>
              <a:cs typeface="Times New Roman" pitchFamily="18" charset="0"/>
            </a:endParaRPr>
          </a:p>
          <a:p>
            <a:pPr lvl="1">
              <a:buClr>
                <a:srgbClr val="00B050"/>
              </a:buClr>
              <a:buFont typeface="Wingdings" pitchFamily="2" charset="2"/>
              <a:buChar char="u"/>
            </a:pPr>
            <a:r>
              <a:rPr lang="zh-CN" altLang="en-US" sz="2000" b="1" dirty="0">
                <a:solidFill>
                  <a:srgbClr val="C00000"/>
                </a:solidFill>
                <a:latin typeface="Times New Roman" pitchFamily="18" charset="0"/>
                <a:cs typeface="Times New Roman" pitchFamily="18" charset="0"/>
              </a:rPr>
              <a:t>十进制整数</a:t>
            </a:r>
            <a:r>
              <a:rPr lang="en-US" altLang="zh-CN" sz="2000" b="1" dirty="0">
                <a:solidFill>
                  <a:srgbClr val="C00000"/>
                </a:solidFill>
                <a:latin typeface="Times New Roman" pitchFamily="18" charset="0"/>
                <a:cs typeface="Times New Roman" pitchFamily="18" charset="0"/>
              </a:rPr>
              <a:t>-x</a:t>
            </a:r>
            <a:r>
              <a:rPr lang="zh-CN" altLang="en-US" sz="2000" b="1" dirty="0">
                <a:solidFill>
                  <a:srgbClr val="C00000"/>
                </a:solidFill>
                <a:latin typeface="Times New Roman" pitchFamily="18" charset="0"/>
                <a:cs typeface="Times New Roman" pitchFamily="18" charset="0"/>
              </a:rPr>
              <a:t>的补码</a:t>
            </a:r>
            <a:r>
              <a:rPr lang="en-US" altLang="zh-CN" sz="2000" b="1" dirty="0">
                <a:solidFill>
                  <a:srgbClr val="C00000"/>
                </a:solidFill>
                <a:latin typeface="Times New Roman" pitchFamily="18" charset="0"/>
                <a:cs typeface="Times New Roman" pitchFamily="18" charset="0"/>
              </a:rPr>
              <a:t>  = </a:t>
            </a:r>
            <a:r>
              <a:rPr lang="zh-CN" altLang="en-US" sz="2000" b="1" dirty="0">
                <a:solidFill>
                  <a:srgbClr val="C00000"/>
                </a:solidFill>
                <a:latin typeface="Times New Roman" pitchFamily="18" charset="0"/>
                <a:cs typeface="Times New Roman" pitchFamily="18" charset="0"/>
              </a:rPr>
              <a:t>十进制整数</a:t>
            </a:r>
            <a:r>
              <a:rPr lang="en-US" altLang="zh-CN" sz="2000" b="1" dirty="0">
                <a:solidFill>
                  <a:srgbClr val="C00000"/>
                </a:solidFill>
                <a:latin typeface="Times New Roman" pitchFamily="18" charset="0"/>
                <a:cs typeface="Times New Roman" pitchFamily="18" charset="0"/>
              </a:rPr>
              <a:t>x</a:t>
            </a:r>
            <a:r>
              <a:rPr lang="zh-CN" altLang="en-US" sz="2000" b="1" dirty="0">
                <a:solidFill>
                  <a:srgbClr val="C00000"/>
                </a:solidFill>
                <a:latin typeface="Times New Roman" pitchFamily="18" charset="0"/>
                <a:cs typeface="Times New Roman" pitchFamily="18" charset="0"/>
              </a:rPr>
              <a:t>的真值的反码 </a:t>
            </a:r>
            <a:r>
              <a:rPr lang="en-US" altLang="zh-CN" sz="2000" b="1" dirty="0">
                <a:solidFill>
                  <a:srgbClr val="C00000"/>
                </a:solidFill>
                <a:latin typeface="Times New Roman" pitchFamily="18" charset="0"/>
                <a:cs typeface="Times New Roman" pitchFamily="18" charset="0"/>
              </a:rPr>
              <a:t>+1</a:t>
            </a:r>
          </a:p>
          <a:p>
            <a:pPr marL="0" lvl="1">
              <a:buClr>
                <a:srgbClr val="00B050"/>
              </a:buClr>
            </a:pPr>
            <a:endParaRPr lang="en-US" altLang="zh-CN" sz="2000" b="1" dirty="0">
              <a:solidFill>
                <a:srgbClr val="C00000"/>
              </a:solidFill>
              <a:latin typeface="Times New Roman" pitchFamily="18" charset="0"/>
              <a:cs typeface="Times New Roman" pitchFamily="18" charset="0"/>
            </a:endParaRPr>
          </a:p>
          <a:p>
            <a:pPr marL="0" lvl="1">
              <a:buClr>
                <a:srgbClr val="00B050"/>
              </a:buClr>
            </a:pPr>
            <a:endParaRPr lang="en-US" altLang="zh-CN" sz="2000" b="1" dirty="0">
              <a:solidFill>
                <a:srgbClr val="C00000"/>
              </a:solidFill>
              <a:latin typeface="Times New Roman" pitchFamily="18" charset="0"/>
              <a:cs typeface="Times New Roman" pitchFamily="18" charset="0"/>
            </a:endParaRPr>
          </a:p>
          <a:p>
            <a:pPr marL="0" lvl="1">
              <a:buClr>
                <a:srgbClr val="00B050"/>
              </a:buClr>
            </a:pPr>
            <a:r>
              <a:rPr lang="zh-CN" altLang="en-US" sz="2000" b="1" dirty="0">
                <a:latin typeface="Times New Roman" pitchFamily="18" charset="0"/>
                <a:cs typeface="Times New Roman" pitchFamily="18" charset="0"/>
              </a:rPr>
              <a:t>问题：</a:t>
            </a:r>
            <a:r>
              <a:rPr lang="en-US" altLang="zh-CN" sz="2000" b="1" dirty="0">
                <a:latin typeface="Times New Roman" pitchFamily="18" charset="0"/>
                <a:cs typeface="Times New Roman" pitchFamily="18" charset="0"/>
              </a:rPr>
              <a:t> </a:t>
            </a:r>
          </a:p>
          <a:p>
            <a:pPr marL="0" lvl="1">
              <a:buClr>
                <a:srgbClr val="00B050"/>
              </a:buClr>
            </a:pPr>
            <a:r>
              <a:rPr lang="en-US" altLang="zh-CN" sz="2000" b="1" dirty="0">
                <a:latin typeface="Times New Roman" pitchFamily="18" charset="0"/>
                <a:cs typeface="Times New Roman" pitchFamily="18" charset="0"/>
              </a:rPr>
              <a:t>        </a:t>
            </a:r>
            <a:r>
              <a:rPr lang="zh-CN" altLang="en-US" sz="2000" b="1" dirty="0">
                <a:latin typeface="Times New Roman" pitchFamily="18" charset="0"/>
                <a:cs typeface="Times New Roman" pitchFamily="18" charset="0"/>
              </a:rPr>
              <a:t>补码表示的带符号数如何做加法？是否存在异常情况，例如溢出？</a:t>
            </a:r>
            <a:endParaRPr lang="en-US" altLang="zh-CN" sz="2000" b="1" dirty="0">
              <a:latin typeface="Times New Roman" pitchFamily="18" charset="0"/>
              <a:cs typeface="Times New Roman" pitchFamily="18" charset="0"/>
            </a:endParaRPr>
          </a:p>
          <a:p>
            <a:pPr lvl="1">
              <a:buClr>
                <a:srgbClr val="00B050"/>
              </a:buClr>
            </a:pPr>
            <a:r>
              <a:rPr lang="en-US" altLang="zh-CN" sz="2000" b="1" dirty="0">
                <a:solidFill>
                  <a:srgbClr val="C00000"/>
                </a:solidFill>
                <a:latin typeface="Times New Roman" pitchFamily="18" charset="0"/>
                <a:cs typeface="Times New Roman" pitchFamily="18" charset="0"/>
              </a:rPr>
              <a:t> </a:t>
            </a:r>
          </a:p>
          <a:p>
            <a:pPr lvl="1">
              <a:buClr>
                <a:srgbClr val="00B050"/>
              </a:buClr>
              <a:buFont typeface="Wingdings" pitchFamily="2" charset="2"/>
              <a:buChar char="u"/>
            </a:pPr>
            <a:endParaRPr lang="en-US" altLang="zh-CN" sz="2000" b="1" dirty="0">
              <a:solidFill>
                <a:srgbClr val="C00000"/>
              </a:solidFill>
              <a:latin typeface="Times New Roman" pitchFamily="18" charset="0"/>
              <a:cs typeface="Times New Roman" pitchFamily="18" charset="0"/>
            </a:endParaRPr>
          </a:p>
          <a:p>
            <a:pPr lvl="1">
              <a:buClr>
                <a:srgbClr val="00B050"/>
              </a:buClr>
              <a:buFont typeface="Wingdings" pitchFamily="2" charset="2"/>
              <a:buChar char="u"/>
            </a:pPr>
            <a:endParaRPr lang="en-US" altLang="zh-CN" sz="2000" b="1" dirty="0">
              <a:solidFill>
                <a:srgbClr val="C00000"/>
              </a:solidFill>
              <a:latin typeface="Times New Roman" pitchFamily="18" charset="0"/>
              <a:cs typeface="Times New Roman" pitchFamily="18" charset="0"/>
            </a:endParaRP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带符号数的减法</a:t>
            </a:r>
            <a:r>
              <a:rPr lang="en-US" altLang="zh-CN" dirty="0"/>
              <a:t>-</a:t>
            </a:r>
            <a:r>
              <a:rPr lang="zh-CN" altLang="en-US" dirty="0"/>
              <a:t>补码的加法</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38</a:t>
            </a:fld>
            <a:endParaRPr lang="zh-CN" altLang="en-US"/>
          </a:p>
        </p:txBody>
      </p:sp>
      <p:sp>
        <p:nvSpPr>
          <p:cNvPr id="6" name="内容占位符 5"/>
          <p:cNvSpPr>
            <a:spLocks noGrp="1"/>
          </p:cNvSpPr>
          <p:nvPr>
            <p:ph idx="1"/>
          </p:nvPr>
        </p:nvSpPr>
        <p:spPr>
          <a:xfrm>
            <a:off x="457200" y="1340768"/>
            <a:ext cx="8229600" cy="4713387"/>
          </a:xfrm>
        </p:spPr>
        <p:txBody>
          <a:bodyPr>
            <a:normAutofit/>
          </a:bodyPr>
          <a:lstStyle/>
          <a:p>
            <a:r>
              <a:rPr lang="en-US" altLang="zh-CN" sz="2000" dirty="0"/>
              <a:t>		</a:t>
            </a:r>
          </a:p>
          <a:p>
            <a:endParaRPr lang="en-US" altLang="zh-CN" sz="2000" dirty="0"/>
          </a:p>
          <a:p>
            <a:endParaRPr lang="en-US" altLang="zh-CN" sz="2000" dirty="0"/>
          </a:p>
          <a:p>
            <a:endParaRPr lang="en-US" altLang="zh-CN" sz="2000" dirty="0"/>
          </a:p>
          <a:p>
            <a:endParaRPr lang="en-US" altLang="zh-CN" sz="2000" dirty="0"/>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83569" y="1484784"/>
            <a:ext cx="8208912" cy="4708981"/>
          </a:xfrm>
          <a:prstGeom prst="rect">
            <a:avLst/>
          </a:prstGeom>
          <a:noFill/>
        </p:spPr>
        <p:txBody>
          <a:bodyPr wrap="square" rtlCol="0">
            <a:spAutoFit/>
          </a:bodyPr>
          <a:lstStyle/>
          <a:p>
            <a:pPr>
              <a:lnSpc>
                <a:spcPct val="125000"/>
              </a:lnSpc>
              <a:buClr>
                <a:srgbClr val="00B050"/>
              </a:buClr>
              <a:buFont typeface="Wingdings" pitchFamily="2" charset="2"/>
              <a:buChar char="l"/>
            </a:pPr>
            <a:r>
              <a:rPr lang="zh-CN" altLang="zh-CN" sz="2000" dirty="0">
                <a:latin typeface="Times New Roman" pitchFamily="18" charset="0"/>
                <a:cs typeface="Times New Roman" pitchFamily="18" charset="0"/>
              </a:rPr>
              <a:t>在用补码方式表示</a:t>
            </a:r>
            <a:r>
              <a:rPr lang="en-US" altLang="zh-CN" sz="2000" dirty="0">
                <a:latin typeface="Times New Roman" pitchFamily="18" charset="0"/>
                <a:cs typeface="Times New Roman" pitchFamily="18" charset="0"/>
              </a:rPr>
              <a:t>n</a:t>
            </a:r>
            <a:r>
              <a:rPr lang="zh-CN" altLang="zh-CN" sz="2000" dirty="0">
                <a:latin typeface="Times New Roman" pitchFamily="18" charset="0"/>
                <a:cs typeface="Times New Roman" pitchFamily="18" charset="0"/>
              </a:rPr>
              <a:t>位带符号整数时，最大数是</a:t>
            </a:r>
            <a:r>
              <a:rPr lang="en-US" altLang="zh-CN" sz="2000" dirty="0" err="1">
                <a:latin typeface="Times New Roman" pitchFamily="18" charset="0"/>
                <a:cs typeface="Times New Roman" pitchFamily="18" charset="0"/>
              </a:rPr>
              <a:t>2</a:t>
            </a:r>
            <a:r>
              <a:rPr lang="en-US" altLang="zh-CN" sz="2000" baseline="30000" dirty="0" err="1">
                <a:latin typeface="Times New Roman" pitchFamily="18" charset="0"/>
                <a:cs typeface="Times New Roman" pitchFamily="18" charset="0"/>
              </a:rPr>
              <a:t>n</a:t>
            </a:r>
            <a:r>
              <a:rPr lang="en-US" altLang="zh-CN" sz="2000" baseline="30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-1</a:t>
            </a:r>
            <a:r>
              <a:rPr lang="zh-CN" altLang="zh-CN" sz="2000" dirty="0">
                <a:latin typeface="Times New Roman" pitchFamily="18" charset="0"/>
                <a:cs typeface="Times New Roman" pitchFamily="18" charset="0"/>
              </a:rPr>
              <a:t>，最小数是</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2</a:t>
            </a:r>
            <a:r>
              <a:rPr lang="en-US" altLang="zh-CN" sz="2000" baseline="30000" dirty="0" err="1">
                <a:latin typeface="Times New Roman" pitchFamily="18" charset="0"/>
                <a:cs typeface="Times New Roman" pitchFamily="18" charset="0"/>
              </a:rPr>
              <a:t>n</a:t>
            </a:r>
            <a:r>
              <a:rPr lang="en-US" altLang="zh-CN" sz="2000" baseline="30000" dirty="0">
                <a:latin typeface="Times New Roman" pitchFamily="18" charset="0"/>
                <a:cs typeface="Times New Roman" pitchFamily="18" charset="0"/>
              </a:rPr>
              <a:t>-1</a:t>
            </a:r>
          </a:p>
          <a:p>
            <a:pPr>
              <a:lnSpc>
                <a:spcPct val="125000"/>
              </a:lnSpc>
              <a:buClr>
                <a:srgbClr val="00B050"/>
              </a:buClr>
              <a:buFont typeface="Wingdings" pitchFamily="2" charset="2"/>
              <a:buChar char="l"/>
            </a:pPr>
            <a:r>
              <a:rPr lang="zh-CN" altLang="zh-CN" sz="2000" dirty="0">
                <a:latin typeface="Times New Roman" pitchFamily="18" charset="0"/>
                <a:cs typeface="Times New Roman" pitchFamily="18" charset="0"/>
              </a:rPr>
              <a:t>由于在计算机中存在位数的限制，整数溢出的问题是不可避免的。</a:t>
            </a:r>
            <a:endParaRPr lang="en-US" altLang="zh-CN" sz="2000" dirty="0">
              <a:latin typeface="Times New Roman" pitchFamily="18" charset="0"/>
              <a:cs typeface="Times New Roman" pitchFamily="18" charset="0"/>
            </a:endParaRPr>
          </a:p>
          <a:p>
            <a:pPr>
              <a:lnSpc>
                <a:spcPct val="125000"/>
              </a:lnSpc>
              <a:buClr>
                <a:srgbClr val="00B050"/>
              </a:buClr>
            </a:pPr>
            <a:r>
              <a:rPr lang="zh-CN" altLang="en-US" sz="2000" b="1" dirty="0">
                <a:latin typeface="Times New Roman" pitchFamily="18" charset="0"/>
                <a:cs typeface="Times New Roman" pitchFamily="18" charset="0"/>
              </a:rPr>
              <a:t>例</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 </a:t>
            </a:r>
          </a:p>
          <a:p>
            <a:pPr>
              <a:lnSpc>
                <a:spcPct val="125000"/>
              </a:lnSpc>
              <a:buClr>
                <a:srgbClr val="00B050"/>
              </a:buClr>
            </a:pPr>
            <a:endParaRPr lang="en-US" altLang="zh-CN" sz="2000" dirty="0">
              <a:latin typeface="Times New Roman" pitchFamily="18" charset="0"/>
              <a:cs typeface="Times New Roman" pitchFamily="18" charset="0"/>
            </a:endParaRPr>
          </a:p>
          <a:p>
            <a:pPr>
              <a:lnSpc>
                <a:spcPct val="125000"/>
              </a:lnSpc>
              <a:buClr>
                <a:srgbClr val="00B050"/>
              </a:buClr>
            </a:pPr>
            <a:endParaRPr lang="en-US" altLang="zh-CN" sz="2000" dirty="0">
              <a:latin typeface="Times New Roman" pitchFamily="18" charset="0"/>
              <a:cs typeface="Times New Roman" pitchFamily="18" charset="0"/>
            </a:endParaRPr>
          </a:p>
          <a:p>
            <a:pPr>
              <a:lnSpc>
                <a:spcPct val="125000"/>
              </a:lnSpc>
              <a:buClr>
                <a:srgbClr val="00B050"/>
              </a:buClr>
            </a:pPr>
            <a:r>
              <a:rPr lang="zh-CN" altLang="zh-CN" sz="2000" dirty="0">
                <a:latin typeface="Times New Roman" pitchFamily="18" charset="0"/>
                <a:cs typeface="Times New Roman" pitchFamily="18" charset="0"/>
              </a:rPr>
              <a:t>因为</a:t>
            </a:r>
            <a:r>
              <a:rPr lang="en-US" altLang="zh-CN" sz="2000" dirty="0">
                <a:latin typeface="Times New Roman" pitchFamily="18" charset="0"/>
                <a:cs typeface="Times New Roman" pitchFamily="18" charset="0"/>
              </a:rPr>
              <a:t>120+30=150&gt;127</a:t>
            </a:r>
            <a:r>
              <a:rPr lang="zh-CN" altLang="zh-CN" sz="2000" dirty="0">
                <a:latin typeface="Times New Roman" pitchFamily="18" charset="0"/>
                <a:cs typeface="Times New Roman" pitchFamily="18" charset="0"/>
              </a:rPr>
              <a:t>，超过了</a:t>
            </a:r>
            <a:r>
              <a:rPr lang="en-US" altLang="zh-CN" sz="2000" dirty="0">
                <a:latin typeface="Times New Roman" pitchFamily="18" charset="0"/>
                <a:cs typeface="Times New Roman" pitchFamily="18" charset="0"/>
              </a:rPr>
              <a:t>8</a:t>
            </a:r>
            <a:r>
              <a:rPr lang="zh-CN" altLang="zh-CN" sz="2000" dirty="0">
                <a:latin typeface="Times New Roman" pitchFamily="18" charset="0"/>
                <a:cs typeface="Times New Roman" pitchFamily="18" charset="0"/>
              </a:rPr>
              <a:t>位补码能够表示的最大值，导致溢出。</a:t>
            </a:r>
          </a:p>
          <a:p>
            <a:pPr>
              <a:lnSpc>
                <a:spcPct val="125000"/>
              </a:lnSpc>
              <a:buClr>
                <a:srgbClr val="00B050"/>
              </a:buClr>
            </a:pPr>
            <a:endParaRPr lang="en-US" altLang="zh-CN" sz="2000" dirty="0">
              <a:latin typeface="Times New Roman" pitchFamily="18" charset="0"/>
              <a:cs typeface="Times New Roman" pitchFamily="18" charset="0"/>
            </a:endParaRPr>
          </a:p>
          <a:p>
            <a:pPr>
              <a:lnSpc>
                <a:spcPct val="125000"/>
              </a:lnSpc>
              <a:buClr>
                <a:srgbClr val="00B050"/>
              </a:buClr>
            </a:pPr>
            <a:r>
              <a:rPr lang="zh-CN" altLang="en-US" sz="2000" b="1" dirty="0">
                <a:latin typeface="Times New Roman" pitchFamily="18" charset="0"/>
                <a:cs typeface="Times New Roman" pitchFamily="18" charset="0"/>
              </a:rPr>
              <a:t>例</a:t>
            </a:r>
            <a:r>
              <a:rPr lang="en-US" altLang="zh-CN" sz="2000" b="1" dirty="0">
                <a:latin typeface="Times New Roman" pitchFamily="18" charset="0"/>
                <a:cs typeface="Times New Roman" pitchFamily="18" charset="0"/>
              </a:rPr>
              <a:t>2</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a:lnSpc>
                <a:spcPct val="125000"/>
              </a:lnSpc>
              <a:buClr>
                <a:srgbClr val="00B050"/>
              </a:buClr>
            </a:pPr>
            <a:endParaRPr lang="en-US" altLang="zh-CN" sz="2000" dirty="0">
              <a:latin typeface="Times New Roman" pitchFamily="18" charset="0"/>
              <a:cs typeface="Times New Roman" pitchFamily="18" charset="0"/>
            </a:endParaRPr>
          </a:p>
          <a:p>
            <a:pPr>
              <a:lnSpc>
                <a:spcPct val="125000"/>
              </a:lnSpc>
              <a:buClr>
                <a:srgbClr val="00B050"/>
              </a:buClr>
            </a:pPr>
            <a:endParaRPr lang="en-US" altLang="zh-CN" sz="2000" dirty="0">
              <a:latin typeface="Times New Roman" pitchFamily="18" charset="0"/>
              <a:cs typeface="Times New Roman" pitchFamily="18" charset="0"/>
            </a:endParaRPr>
          </a:p>
          <a:p>
            <a:pPr>
              <a:lnSpc>
                <a:spcPct val="125000"/>
              </a:lnSpc>
              <a:buClr>
                <a:srgbClr val="00B050"/>
              </a:buClr>
            </a:pPr>
            <a:r>
              <a:rPr lang="zh-CN" altLang="zh-CN" sz="2000" dirty="0">
                <a:latin typeface="Times New Roman" pitchFamily="18" charset="0"/>
                <a:cs typeface="Times New Roman" pitchFamily="18" charset="0"/>
              </a:rPr>
              <a:t>由于最高位（第</a:t>
            </a:r>
            <a:r>
              <a:rPr lang="en-US" altLang="zh-CN" sz="2000" dirty="0">
                <a:latin typeface="Times New Roman" pitchFamily="18" charset="0"/>
                <a:cs typeface="Times New Roman" pitchFamily="18" charset="0"/>
              </a:rPr>
              <a:t>8</a:t>
            </a:r>
            <a:r>
              <a:rPr lang="zh-CN" altLang="zh-CN" sz="2000" dirty="0">
                <a:latin typeface="Times New Roman" pitchFamily="18" charset="0"/>
                <a:cs typeface="Times New Roman" pitchFamily="18" charset="0"/>
              </a:rPr>
              <a:t>位）的进位丢失，使得</a:t>
            </a:r>
            <a:r>
              <a:rPr lang="en-US" altLang="zh-CN" sz="2000" dirty="0">
                <a:latin typeface="Times New Roman" pitchFamily="18" charset="0"/>
                <a:cs typeface="Times New Roman" pitchFamily="18" charset="0"/>
              </a:rPr>
              <a:t>(-120)+(-30)</a:t>
            </a:r>
            <a:r>
              <a:rPr lang="zh-CN" altLang="zh-CN" sz="2000" dirty="0">
                <a:latin typeface="Times New Roman" pitchFamily="18" charset="0"/>
                <a:cs typeface="Times New Roman" pitchFamily="18" charset="0"/>
              </a:rPr>
              <a:t>的结果竟然成为正数</a:t>
            </a:r>
            <a:r>
              <a:rPr lang="en-US" altLang="zh-CN" sz="2000" dirty="0">
                <a:latin typeface="Times New Roman" pitchFamily="18" charset="0"/>
                <a:cs typeface="Times New Roman" pitchFamily="18" charset="0"/>
              </a:rPr>
              <a:t>106</a:t>
            </a:r>
            <a:r>
              <a:rPr lang="zh-CN" altLang="zh-CN" sz="2000" dirty="0">
                <a:latin typeface="Times New Roman" pitchFamily="18" charset="0"/>
                <a:cs typeface="Times New Roman" pitchFamily="18" charset="0"/>
              </a:rPr>
              <a:t>。超出了</a:t>
            </a:r>
            <a:r>
              <a:rPr lang="en-US" altLang="zh-CN" sz="2000" dirty="0">
                <a:latin typeface="Times New Roman" pitchFamily="18" charset="0"/>
                <a:cs typeface="Times New Roman" pitchFamily="18" charset="0"/>
              </a:rPr>
              <a:t>8</a:t>
            </a:r>
            <a:r>
              <a:rPr lang="zh-CN" altLang="zh-CN" sz="2000" dirty="0">
                <a:latin typeface="Times New Roman" pitchFamily="18" charset="0"/>
                <a:cs typeface="Times New Roman" pitchFamily="18" charset="0"/>
              </a:rPr>
              <a:t>位补码能够表示的最小值，因而导致溢出。</a:t>
            </a:r>
            <a:endParaRPr lang="zh-CN" altLang="en-US" dirty="0">
              <a:latin typeface="Times New Roman" pitchFamily="18" charset="0"/>
              <a:cs typeface="Times New Roman" pitchFamily="18" charset="0"/>
            </a:endParaRPr>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第二种有符号算式4.jpg"/>
          <p:cNvPicPr>
            <a:picLocks noChangeAspect="1"/>
          </p:cNvPicPr>
          <p:nvPr/>
        </p:nvPicPr>
        <p:blipFill>
          <a:blip r:embed="rId2" cstate="print"/>
          <a:stretch>
            <a:fillRect/>
          </a:stretch>
        </p:blipFill>
        <p:spPr>
          <a:xfrm>
            <a:off x="2915816" y="4365104"/>
            <a:ext cx="2501472" cy="913344"/>
          </a:xfrm>
          <a:prstGeom prst="rect">
            <a:avLst/>
          </a:prstGeom>
        </p:spPr>
      </p:pic>
      <p:pic>
        <p:nvPicPr>
          <p:cNvPr id="13" name="图片 12" descr="第二种有符号算式3.jpg"/>
          <p:cNvPicPr>
            <a:picLocks noChangeAspect="1"/>
          </p:cNvPicPr>
          <p:nvPr/>
        </p:nvPicPr>
        <p:blipFill>
          <a:blip r:embed="rId3" cstate="print"/>
          <a:stretch>
            <a:fillRect/>
          </a:stretch>
        </p:blipFill>
        <p:spPr>
          <a:xfrm>
            <a:off x="2915816" y="2492896"/>
            <a:ext cx="2448272" cy="93360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带符号数的减法</a:t>
            </a:r>
            <a:r>
              <a:rPr lang="en-US" altLang="zh-CN" dirty="0"/>
              <a:t>-</a:t>
            </a:r>
            <a:r>
              <a:rPr lang="zh-CN" altLang="en-US" dirty="0"/>
              <a:t>补码的加法</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39</a:t>
            </a:fld>
            <a:endParaRPr lang="zh-CN" altLang="en-US"/>
          </a:p>
        </p:txBody>
      </p:sp>
      <p:sp>
        <p:nvSpPr>
          <p:cNvPr id="6" name="内容占位符 5"/>
          <p:cNvSpPr>
            <a:spLocks noGrp="1"/>
          </p:cNvSpPr>
          <p:nvPr>
            <p:ph idx="1"/>
          </p:nvPr>
        </p:nvSpPr>
        <p:spPr>
          <a:xfrm>
            <a:off x="457200" y="1340768"/>
            <a:ext cx="8229600" cy="4713387"/>
          </a:xfrm>
        </p:spPr>
        <p:txBody>
          <a:bodyPr>
            <a:normAutofit/>
          </a:bodyPr>
          <a:lstStyle/>
          <a:p>
            <a:r>
              <a:rPr lang="en-US" altLang="zh-CN" sz="2000" dirty="0"/>
              <a:t>		</a:t>
            </a:r>
          </a:p>
          <a:p>
            <a:endParaRPr lang="en-US" altLang="zh-CN" sz="2000" dirty="0"/>
          </a:p>
          <a:p>
            <a:endParaRPr lang="en-US" altLang="zh-CN" sz="2000" dirty="0"/>
          </a:p>
          <a:p>
            <a:endParaRPr lang="en-US" altLang="zh-CN" sz="2000" dirty="0"/>
          </a:p>
          <a:p>
            <a:endParaRPr lang="en-US" altLang="zh-CN" sz="2000" dirty="0"/>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83569" y="1484784"/>
            <a:ext cx="8208912" cy="4170372"/>
          </a:xfrm>
          <a:prstGeom prst="rect">
            <a:avLst/>
          </a:prstGeom>
          <a:noFill/>
        </p:spPr>
        <p:txBody>
          <a:bodyPr wrap="square" rtlCol="0">
            <a:spAutoFit/>
          </a:bodyPr>
          <a:lstStyle/>
          <a:p>
            <a:r>
              <a:rPr lang="zh-CN" altLang="zh-CN" sz="2000" dirty="0">
                <a:latin typeface="Times New Roman" pitchFamily="18" charset="0"/>
                <a:cs typeface="Times New Roman" pitchFamily="18" charset="0"/>
              </a:rPr>
              <a:t>在使用</a:t>
            </a:r>
            <a:r>
              <a:rPr lang="en-US" altLang="zh-CN" sz="2000" dirty="0">
                <a:latin typeface="Times New Roman" pitchFamily="18" charset="0"/>
                <a:cs typeface="Times New Roman" pitchFamily="18" charset="0"/>
              </a:rPr>
              <a:t>n</a:t>
            </a:r>
            <a:r>
              <a:rPr lang="zh-CN" altLang="zh-CN" sz="2000" dirty="0">
                <a:latin typeface="Times New Roman" pitchFamily="18" charset="0"/>
                <a:cs typeface="Times New Roman" pitchFamily="18" charset="0"/>
              </a:rPr>
              <a:t>位补码的计算机中，带符号数的加法会产生以下</a:t>
            </a:r>
            <a:r>
              <a:rPr lang="en-US" altLang="zh-CN" sz="2000" dirty="0">
                <a:latin typeface="Times New Roman" pitchFamily="18" charset="0"/>
                <a:cs typeface="Times New Roman" pitchFamily="18" charset="0"/>
              </a:rPr>
              <a:t>3</a:t>
            </a:r>
            <a:r>
              <a:rPr lang="zh-CN" altLang="zh-CN" sz="2000" dirty="0">
                <a:latin typeface="Times New Roman" pitchFamily="18" charset="0"/>
                <a:cs typeface="Times New Roman" pitchFamily="18" charset="0"/>
              </a:rPr>
              <a:t>种情况：</a:t>
            </a:r>
            <a:endParaRPr lang="en-US" altLang="zh-CN" sz="2000" dirty="0">
              <a:latin typeface="Times New Roman" pitchFamily="18" charset="0"/>
              <a:cs typeface="Times New Roman" pitchFamily="18" charset="0"/>
            </a:endParaRPr>
          </a:p>
          <a:p>
            <a:endParaRPr lang="zh-CN" altLang="zh-CN" sz="2000" dirty="0">
              <a:latin typeface="Times New Roman" pitchFamily="18" charset="0"/>
              <a:cs typeface="Times New Roman" pitchFamily="18" charset="0"/>
            </a:endParaRPr>
          </a:p>
          <a:p>
            <a:pPr marL="457200" indent="-457200">
              <a:lnSpc>
                <a:spcPct val="125000"/>
              </a:lnSpc>
              <a:buClr>
                <a:srgbClr val="00B050"/>
              </a:buClr>
              <a:buFont typeface="Wingdings" pitchFamily="2" charset="2"/>
              <a:buChar char="u"/>
            </a:pPr>
            <a:r>
              <a:rPr lang="zh-CN" altLang="zh-CN" sz="2000" b="1" dirty="0">
                <a:latin typeface="Times New Roman" pitchFamily="18" charset="0"/>
                <a:cs typeface="Times New Roman" pitchFamily="18" charset="0"/>
              </a:rPr>
              <a:t>正溢出</a:t>
            </a:r>
            <a:r>
              <a:rPr lang="en-US" altLang="zh-CN" sz="2000" b="1" dirty="0">
                <a:latin typeface="Times New Roman" pitchFamily="18" charset="0"/>
                <a:cs typeface="Times New Roman" pitchFamily="18" charset="0"/>
              </a:rPr>
              <a:t>(Positive overflow)</a:t>
            </a:r>
            <a:r>
              <a:rPr lang="zh-CN" altLang="en-US" sz="2000" b="1" dirty="0">
                <a:latin typeface="Times New Roman" pitchFamily="18" charset="0"/>
                <a:cs typeface="Times New Roman" pitchFamily="18" charset="0"/>
              </a:rPr>
              <a:t>：</a:t>
            </a:r>
            <a:r>
              <a:rPr lang="zh-CN" altLang="zh-CN" sz="2000" b="1" dirty="0">
                <a:solidFill>
                  <a:srgbClr val="C00000"/>
                </a:solidFill>
                <a:latin typeface="Times New Roman" pitchFamily="18" charset="0"/>
                <a:cs typeface="Times New Roman" pitchFamily="18" charset="0"/>
              </a:rPr>
              <a:t>两个正数</a:t>
            </a:r>
            <a:r>
              <a:rPr lang="en-US" altLang="zh-CN" sz="2000" b="1" dirty="0">
                <a:solidFill>
                  <a:srgbClr val="C00000"/>
                </a:solidFill>
                <a:latin typeface="Times New Roman" pitchFamily="18" charset="0"/>
                <a:cs typeface="Times New Roman" pitchFamily="18" charset="0"/>
              </a:rPr>
              <a:t>x</a:t>
            </a:r>
            <a:r>
              <a:rPr lang="zh-CN" altLang="zh-CN" sz="2000" b="1" dirty="0">
                <a:solidFill>
                  <a:srgbClr val="C00000"/>
                </a:solidFill>
                <a:latin typeface="Times New Roman" pitchFamily="18" charset="0"/>
                <a:cs typeface="Times New Roman" pitchFamily="18" charset="0"/>
              </a:rPr>
              <a:t>和</a:t>
            </a:r>
            <a:r>
              <a:rPr lang="en-US" altLang="zh-CN" sz="2000" b="1" dirty="0">
                <a:solidFill>
                  <a:srgbClr val="C00000"/>
                </a:solidFill>
                <a:latin typeface="Times New Roman" pitchFamily="18" charset="0"/>
                <a:cs typeface="Times New Roman" pitchFamily="18" charset="0"/>
              </a:rPr>
              <a:t>y</a:t>
            </a:r>
            <a:r>
              <a:rPr lang="zh-CN" altLang="zh-CN" sz="2000" b="1" dirty="0">
                <a:solidFill>
                  <a:srgbClr val="C00000"/>
                </a:solidFill>
                <a:latin typeface="Times New Roman" pitchFamily="18" charset="0"/>
                <a:cs typeface="Times New Roman" pitchFamily="18" charset="0"/>
              </a:rPr>
              <a:t>相加，如果结果的最高位是</a:t>
            </a:r>
            <a:r>
              <a:rPr lang="en-US" altLang="zh-CN" sz="2000" b="1" dirty="0">
                <a:solidFill>
                  <a:srgbClr val="C00000"/>
                </a:solidFill>
                <a:latin typeface="Times New Roman" pitchFamily="18" charset="0"/>
                <a:cs typeface="Times New Roman" pitchFamily="18" charset="0"/>
              </a:rPr>
              <a:t>1</a:t>
            </a:r>
            <a:r>
              <a:rPr lang="zh-CN" altLang="zh-CN" sz="2000" b="1" dirty="0">
                <a:solidFill>
                  <a:srgbClr val="C00000"/>
                </a:solidFill>
                <a:latin typeface="Times New Roman" pitchFamily="18" charset="0"/>
                <a:cs typeface="Times New Roman" pitchFamily="18" charset="0"/>
              </a:rPr>
              <a:t>，就代表溢出</a:t>
            </a:r>
            <a:r>
              <a:rPr lang="zh-CN" altLang="en-US" sz="2000" b="1" dirty="0">
                <a:solidFill>
                  <a:srgbClr val="C00000"/>
                </a:solidFill>
                <a:latin typeface="Times New Roman" pitchFamily="18" charset="0"/>
                <a:cs typeface="Times New Roman" pitchFamily="18" charset="0"/>
              </a:rPr>
              <a:t>。</a:t>
            </a:r>
            <a:r>
              <a:rPr lang="zh-CN" altLang="zh-CN" sz="2000" dirty="0">
                <a:latin typeface="Times New Roman" pitchFamily="18" charset="0"/>
                <a:cs typeface="Times New Roman" pitchFamily="18" charset="0"/>
              </a:rPr>
              <a:t>例如</a:t>
            </a:r>
            <a:r>
              <a:rPr lang="en-US" altLang="zh-CN" sz="2000" dirty="0">
                <a:latin typeface="Times New Roman" pitchFamily="18" charset="0"/>
                <a:cs typeface="Times New Roman" pitchFamily="18" charset="0"/>
              </a:rPr>
              <a:t>120+30= 01111000</a:t>
            </a:r>
            <a:r>
              <a:rPr lang="en-US" altLang="zh-CN" sz="2000" baseline="-25000" dirty="0">
                <a:latin typeface="Times New Roman" pitchFamily="18" charset="0"/>
                <a:cs typeface="Times New Roman" pitchFamily="18" charset="0"/>
              </a:rPr>
              <a:t>2</a:t>
            </a:r>
            <a:r>
              <a:rPr lang="en-US" altLang="zh-CN" sz="2000" dirty="0">
                <a:latin typeface="Times New Roman" pitchFamily="18" charset="0"/>
                <a:cs typeface="Times New Roman" pitchFamily="18" charset="0"/>
              </a:rPr>
              <a:t> + 00011110</a:t>
            </a:r>
            <a:r>
              <a:rPr lang="en-US" altLang="zh-CN" sz="2000" baseline="-25000" dirty="0">
                <a:latin typeface="Times New Roman" pitchFamily="18" charset="0"/>
                <a:cs typeface="Times New Roman" pitchFamily="18" charset="0"/>
              </a:rPr>
              <a:t>2</a:t>
            </a:r>
            <a:r>
              <a:rPr lang="en-US" altLang="zh-CN" sz="2000" dirty="0">
                <a:latin typeface="Times New Roman" pitchFamily="18" charset="0"/>
                <a:cs typeface="Times New Roman" pitchFamily="18" charset="0"/>
              </a:rPr>
              <a:t> = 10010110</a:t>
            </a:r>
            <a:r>
              <a:rPr lang="en-US" altLang="zh-CN" sz="2000" baseline="-25000" dirty="0">
                <a:latin typeface="Times New Roman" pitchFamily="18" charset="0"/>
                <a:cs typeface="Times New Roman" pitchFamily="18" charset="0"/>
              </a:rPr>
              <a:t>2</a:t>
            </a:r>
            <a:r>
              <a:rPr lang="zh-CN" altLang="zh-CN" sz="2000" dirty="0">
                <a:latin typeface="Times New Roman" pitchFamily="18" charset="0"/>
                <a:cs typeface="Times New Roman" pitchFamily="18" charset="0"/>
              </a:rPr>
              <a:t>，第八位为</a:t>
            </a:r>
            <a:r>
              <a:rPr lang="en-US" altLang="zh-CN" sz="2000" dirty="0">
                <a:latin typeface="Times New Roman" pitchFamily="18" charset="0"/>
                <a:cs typeface="Times New Roman" pitchFamily="18" charset="0"/>
              </a:rPr>
              <a:t>1</a:t>
            </a:r>
            <a:r>
              <a:rPr lang="zh-CN" altLang="zh-CN" sz="2000" dirty="0">
                <a:latin typeface="Times New Roman" pitchFamily="18" charset="0"/>
                <a:cs typeface="Times New Roman" pitchFamily="18" charset="0"/>
              </a:rPr>
              <a:t>，说明出现正溢出。</a:t>
            </a:r>
            <a:endParaRPr lang="en-US" altLang="zh-CN" sz="2000" dirty="0">
              <a:latin typeface="Times New Roman" pitchFamily="18" charset="0"/>
              <a:cs typeface="Times New Roman" pitchFamily="18" charset="0"/>
            </a:endParaRPr>
          </a:p>
          <a:p>
            <a:pPr marL="457200" indent="-457200">
              <a:lnSpc>
                <a:spcPct val="125000"/>
              </a:lnSpc>
              <a:buClr>
                <a:srgbClr val="00B050"/>
              </a:buClr>
              <a:buFont typeface="Wingdings" pitchFamily="2" charset="2"/>
              <a:buChar char="u"/>
            </a:pPr>
            <a:endParaRPr lang="en-US" altLang="zh-CN" sz="2000" dirty="0">
              <a:latin typeface="Times New Roman" pitchFamily="18" charset="0"/>
              <a:cs typeface="Times New Roman" pitchFamily="18" charset="0"/>
            </a:endParaRPr>
          </a:p>
          <a:p>
            <a:pPr marL="457200" indent="-457200">
              <a:lnSpc>
                <a:spcPct val="125000"/>
              </a:lnSpc>
              <a:buClr>
                <a:srgbClr val="00B050"/>
              </a:buClr>
              <a:buFont typeface="Wingdings" pitchFamily="2" charset="2"/>
              <a:buChar char="u"/>
            </a:pPr>
            <a:r>
              <a:rPr lang="zh-CN" altLang="en-US" sz="2000" dirty="0">
                <a:latin typeface="Times New Roman" pitchFamily="18" charset="0"/>
                <a:cs typeface="Times New Roman" pitchFamily="18" charset="0"/>
              </a:rPr>
              <a:t>不产生溢出。即</a:t>
            </a:r>
            <a:r>
              <a:rPr lang="zh-CN" altLang="zh-CN" sz="2000" b="1" dirty="0">
                <a:latin typeface="Times New Roman" pitchFamily="18" charset="0"/>
                <a:cs typeface="Times New Roman" pitchFamily="18" charset="0"/>
              </a:rPr>
              <a:t>一正一负相加</a:t>
            </a:r>
            <a:r>
              <a:rPr lang="zh-CN" altLang="en-US" sz="2000" dirty="0">
                <a:latin typeface="Times New Roman" pitchFamily="18" charset="0"/>
                <a:cs typeface="Times New Roman" pitchFamily="18" charset="0"/>
              </a:rPr>
              <a:t>的情况</a:t>
            </a:r>
            <a:r>
              <a:rPr lang="zh-CN" altLang="zh-CN"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457200" indent="-457200">
              <a:lnSpc>
                <a:spcPct val="125000"/>
              </a:lnSpc>
              <a:buClr>
                <a:srgbClr val="00B050"/>
              </a:buClr>
              <a:buFont typeface="Wingdings" pitchFamily="2" charset="2"/>
              <a:buChar char="u"/>
            </a:pPr>
            <a:endParaRPr lang="en-US" altLang="zh-CN" sz="2000" dirty="0">
              <a:latin typeface="Times New Roman" pitchFamily="18" charset="0"/>
              <a:cs typeface="Times New Roman" pitchFamily="18" charset="0"/>
            </a:endParaRPr>
          </a:p>
          <a:p>
            <a:pPr marL="457200" indent="-457200">
              <a:lnSpc>
                <a:spcPct val="125000"/>
              </a:lnSpc>
              <a:buClr>
                <a:srgbClr val="00B050"/>
              </a:buClr>
              <a:buFont typeface="Wingdings" pitchFamily="2" charset="2"/>
              <a:buChar char="u"/>
            </a:pPr>
            <a:r>
              <a:rPr lang="zh-CN" altLang="zh-CN" sz="2000" b="1" dirty="0">
                <a:latin typeface="Times New Roman" pitchFamily="18" charset="0"/>
                <a:cs typeface="Times New Roman" pitchFamily="18" charset="0"/>
              </a:rPr>
              <a:t>负溢出</a:t>
            </a:r>
            <a:r>
              <a:rPr lang="en-US" altLang="zh-CN" sz="2000" b="1" dirty="0">
                <a:latin typeface="Times New Roman" pitchFamily="18" charset="0"/>
                <a:cs typeface="Times New Roman" pitchFamily="18" charset="0"/>
              </a:rPr>
              <a:t>(Negative overflow)</a:t>
            </a:r>
            <a:r>
              <a:rPr lang="zh-CN" altLang="en-US" sz="2000" b="1" dirty="0">
                <a:latin typeface="Times New Roman" pitchFamily="18" charset="0"/>
                <a:cs typeface="Times New Roman" pitchFamily="18" charset="0"/>
              </a:rPr>
              <a:t>：</a:t>
            </a:r>
            <a:r>
              <a:rPr lang="zh-CN" altLang="zh-CN" sz="2000" b="1" dirty="0">
                <a:solidFill>
                  <a:srgbClr val="C00000"/>
                </a:solidFill>
                <a:latin typeface="Times New Roman" pitchFamily="18" charset="0"/>
                <a:cs typeface="Times New Roman" pitchFamily="18" charset="0"/>
              </a:rPr>
              <a:t>两个负数相加</a:t>
            </a:r>
            <a:r>
              <a:rPr lang="zh-CN" altLang="en-US" sz="2000" b="1" dirty="0">
                <a:solidFill>
                  <a:srgbClr val="C00000"/>
                </a:solidFill>
                <a:latin typeface="Times New Roman" pitchFamily="18" charset="0"/>
                <a:cs typeface="Times New Roman" pitchFamily="18" charset="0"/>
              </a:rPr>
              <a:t>，</a:t>
            </a:r>
            <a:r>
              <a:rPr lang="zh-CN" altLang="zh-CN" sz="2000" b="1" dirty="0">
                <a:solidFill>
                  <a:srgbClr val="C00000"/>
                </a:solidFill>
                <a:latin typeface="Times New Roman" pitchFamily="18" charset="0"/>
                <a:cs typeface="Times New Roman" pitchFamily="18" charset="0"/>
              </a:rPr>
              <a:t>最高位（第</a:t>
            </a:r>
            <a:r>
              <a:rPr lang="en-US" altLang="zh-CN" sz="2000" b="1" dirty="0">
                <a:solidFill>
                  <a:srgbClr val="C00000"/>
                </a:solidFill>
                <a:latin typeface="Times New Roman" pitchFamily="18" charset="0"/>
                <a:cs typeface="Times New Roman" pitchFamily="18" charset="0"/>
              </a:rPr>
              <a:t>n</a:t>
            </a:r>
            <a:r>
              <a:rPr lang="zh-CN" altLang="zh-CN" sz="2000" b="1" dirty="0">
                <a:solidFill>
                  <a:srgbClr val="C00000"/>
                </a:solidFill>
                <a:latin typeface="Times New Roman" pitchFamily="18" charset="0"/>
                <a:cs typeface="Times New Roman" pitchFamily="18" charset="0"/>
              </a:rPr>
              <a:t>位）为</a:t>
            </a:r>
            <a:r>
              <a:rPr lang="en-US" altLang="zh-CN" sz="2000" b="1" dirty="0">
                <a:solidFill>
                  <a:srgbClr val="C00000"/>
                </a:solidFill>
                <a:latin typeface="Times New Roman" pitchFamily="18" charset="0"/>
                <a:cs typeface="Times New Roman" pitchFamily="18" charset="0"/>
              </a:rPr>
              <a:t>0</a:t>
            </a:r>
            <a:r>
              <a:rPr lang="zh-CN" altLang="zh-CN" sz="2000" b="1" dirty="0">
                <a:solidFill>
                  <a:srgbClr val="C00000"/>
                </a:solidFill>
                <a:latin typeface="Times New Roman" pitchFamily="18" charset="0"/>
                <a:cs typeface="Times New Roman" pitchFamily="18" charset="0"/>
              </a:rPr>
              <a:t>则代表溢出</a:t>
            </a:r>
            <a:r>
              <a:rPr lang="zh-CN" altLang="zh-CN" sz="2000" dirty="0">
                <a:latin typeface="Times New Roman" pitchFamily="18" charset="0"/>
                <a:cs typeface="Times New Roman" pitchFamily="18" charset="0"/>
              </a:rPr>
              <a:t>。例如，</a:t>
            </a:r>
            <a:r>
              <a:rPr lang="en-US" altLang="zh-CN" sz="2000" dirty="0">
                <a:latin typeface="Times New Roman" pitchFamily="18" charset="0"/>
                <a:cs typeface="Times New Roman" pitchFamily="18" charset="0"/>
              </a:rPr>
              <a:t>(-120) + (-30)= 10001000</a:t>
            </a:r>
            <a:r>
              <a:rPr lang="en-US" altLang="zh-CN" sz="2000" baseline="-25000" dirty="0">
                <a:latin typeface="Times New Roman" pitchFamily="18" charset="0"/>
                <a:cs typeface="Times New Roman" pitchFamily="18" charset="0"/>
              </a:rPr>
              <a:t>2</a:t>
            </a:r>
            <a:r>
              <a:rPr lang="en-US" altLang="zh-CN" sz="2000" dirty="0">
                <a:latin typeface="Times New Roman" pitchFamily="18" charset="0"/>
                <a:cs typeface="Times New Roman" pitchFamily="18" charset="0"/>
              </a:rPr>
              <a:t>+ 11100010</a:t>
            </a:r>
            <a:r>
              <a:rPr lang="en-US" altLang="zh-CN" sz="2000" baseline="-25000" dirty="0">
                <a:latin typeface="Times New Roman" pitchFamily="18" charset="0"/>
                <a:cs typeface="Times New Roman" pitchFamily="18" charset="0"/>
              </a:rPr>
              <a:t>2</a:t>
            </a:r>
            <a:r>
              <a:rPr lang="en-US" altLang="zh-CN" sz="2000" dirty="0">
                <a:latin typeface="Times New Roman" pitchFamily="18" charset="0"/>
                <a:cs typeface="Times New Roman" pitchFamily="18" charset="0"/>
              </a:rPr>
              <a:t> = 101101010</a:t>
            </a:r>
            <a:r>
              <a:rPr lang="en-US" altLang="zh-CN" sz="2000" baseline="-25000" dirty="0">
                <a:latin typeface="Times New Roman" pitchFamily="18" charset="0"/>
                <a:cs typeface="Times New Roman" pitchFamily="18" charset="0"/>
              </a:rPr>
              <a:t>2</a:t>
            </a:r>
            <a:r>
              <a:rPr lang="zh-CN" altLang="zh-CN" sz="2000" dirty="0">
                <a:latin typeface="Times New Roman" pitchFamily="18" charset="0"/>
                <a:cs typeface="Times New Roman" pitchFamily="18" charset="0"/>
              </a:rPr>
              <a:t>，第</a:t>
            </a:r>
            <a:r>
              <a:rPr lang="en-US" altLang="zh-CN" sz="2000" dirty="0">
                <a:latin typeface="Times New Roman" pitchFamily="18" charset="0"/>
                <a:cs typeface="Times New Roman" pitchFamily="18" charset="0"/>
              </a:rPr>
              <a:t>8</a:t>
            </a:r>
            <a:r>
              <a:rPr lang="zh-CN" altLang="zh-CN" sz="2000" dirty="0">
                <a:latin typeface="Times New Roman" pitchFamily="18" charset="0"/>
                <a:cs typeface="Times New Roman" pitchFamily="18" charset="0"/>
              </a:rPr>
              <a:t>位为</a:t>
            </a:r>
            <a:r>
              <a:rPr lang="en-US" altLang="zh-CN" sz="2000" dirty="0">
                <a:latin typeface="Times New Roman" pitchFamily="18" charset="0"/>
                <a:cs typeface="Times New Roman" pitchFamily="18" charset="0"/>
              </a:rPr>
              <a:t>0</a:t>
            </a:r>
            <a:r>
              <a:rPr lang="zh-CN" altLang="zh-CN" sz="2000" dirty="0">
                <a:latin typeface="Times New Roman" pitchFamily="18" charset="0"/>
                <a:cs typeface="Times New Roman" pitchFamily="18" charset="0"/>
              </a:rPr>
              <a:t>，说明出现负溢出。</a:t>
            </a:r>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a:t>
            </a:r>
            <a:r>
              <a:rPr lang="en-US" altLang="zh-CN" dirty="0"/>
              <a:t>Binary</a:t>
            </a:r>
            <a:r>
              <a:rPr lang="zh-CN" altLang="en-US" dirty="0"/>
              <a:t>）</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a:t>
            </a:fld>
            <a:endParaRPr lang="zh-CN" altLang="en-US"/>
          </a:p>
        </p:txBody>
      </p:sp>
      <p:sp>
        <p:nvSpPr>
          <p:cNvPr id="6" name="内容占位符 5"/>
          <p:cNvSpPr>
            <a:spLocks noGrp="1"/>
          </p:cNvSpPr>
          <p:nvPr>
            <p:ph idx="1"/>
          </p:nvPr>
        </p:nvSpPr>
        <p:spPr/>
        <p:txBody>
          <a:bodyPr>
            <a:normAutofit/>
          </a:bodyPr>
          <a:lstStyle/>
          <a:p>
            <a:pPr marL="360000" indent="-360000">
              <a:buFont typeface="Arial" pitchFamily="34" charset="0"/>
              <a:buChar char="•"/>
            </a:pPr>
            <a:r>
              <a:rPr lang="zh-CN" altLang="zh-CN" sz="2000" dirty="0"/>
              <a:t>二进制是</a:t>
            </a:r>
            <a:r>
              <a:rPr lang="zh-CN" altLang="zh-CN" sz="2000" b="1" dirty="0"/>
              <a:t>逢二进位</a:t>
            </a:r>
            <a:r>
              <a:rPr lang="zh-CN" altLang="en-US" sz="2000" b="1" dirty="0"/>
              <a:t>，</a:t>
            </a:r>
            <a:r>
              <a:rPr lang="zh-CN" altLang="zh-CN" sz="2000" dirty="0"/>
              <a:t>二进制的数是由</a:t>
            </a:r>
            <a:r>
              <a:rPr lang="en-US" altLang="zh-CN" sz="2000" b="1" dirty="0"/>
              <a:t>0</a:t>
            </a:r>
            <a:r>
              <a:rPr lang="zh-CN" altLang="zh-CN" sz="2000" b="1" dirty="0"/>
              <a:t>或</a:t>
            </a:r>
            <a:r>
              <a:rPr lang="en-US" altLang="zh-CN" sz="2000" b="1" dirty="0"/>
              <a:t>1</a:t>
            </a:r>
            <a:r>
              <a:rPr lang="zh-CN" altLang="zh-CN" sz="2000" dirty="0"/>
              <a:t>组成的。</a:t>
            </a:r>
            <a:endParaRPr lang="en-US" altLang="zh-CN" sz="2000" dirty="0"/>
          </a:p>
          <a:p>
            <a:pPr marL="360000" indent="-360000">
              <a:buFont typeface="Arial" pitchFamily="34" charset="0"/>
              <a:buChar char="•"/>
            </a:pPr>
            <a:r>
              <a:rPr lang="zh-CN" altLang="zh-CN" sz="2000" dirty="0"/>
              <a:t>十进制中的</a:t>
            </a:r>
            <a:r>
              <a:rPr lang="en-US" altLang="zh-CN" sz="2000" dirty="0"/>
              <a:t>0</a:t>
            </a:r>
            <a:r>
              <a:rPr lang="zh-CN" altLang="zh-CN" sz="2000" dirty="0"/>
              <a:t>、</a:t>
            </a:r>
            <a:r>
              <a:rPr lang="en-US" altLang="zh-CN" sz="2000" dirty="0"/>
              <a:t>1</a:t>
            </a:r>
            <a:r>
              <a:rPr lang="zh-CN" altLang="zh-CN" sz="2000" dirty="0"/>
              <a:t>、</a:t>
            </a:r>
            <a:r>
              <a:rPr lang="en-US" altLang="zh-CN" sz="2000" dirty="0"/>
              <a:t>2</a:t>
            </a:r>
            <a:r>
              <a:rPr lang="zh-CN" altLang="zh-CN" sz="2000" dirty="0"/>
              <a:t>、</a:t>
            </a:r>
            <a:r>
              <a:rPr lang="en-US" altLang="zh-CN" sz="2000" dirty="0"/>
              <a:t>3</a:t>
            </a:r>
            <a:r>
              <a:rPr lang="zh-CN" altLang="zh-CN" sz="2000" dirty="0"/>
              <a:t>、</a:t>
            </a:r>
            <a:r>
              <a:rPr lang="en-US" altLang="zh-CN" sz="2000" dirty="0"/>
              <a:t>4</a:t>
            </a:r>
            <a:r>
              <a:rPr lang="zh-CN" altLang="zh-CN" sz="2000" dirty="0"/>
              <a:t>，在二进制中对应的用</a:t>
            </a:r>
            <a:r>
              <a:rPr lang="en-US" altLang="zh-CN" sz="2000" dirty="0"/>
              <a:t>0</a:t>
            </a:r>
            <a:r>
              <a:rPr lang="zh-CN" altLang="zh-CN" sz="2000" dirty="0"/>
              <a:t>、</a:t>
            </a:r>
            <a:r>
              <a:rPr lang="en-US" altLang="zh-CN" sz="2000" dirty="0"/>
              <a:t>1</a:t>
            </a:r>
            <a:r>
              <a:rPr lang="zh-CN" altLang="zh-CN" sz="2000" dirty="0"/>
              <a:t>、</a:t>
            </a:r>
            <a:r>
              <a:rPr lang="en-US" altLang="zh-CN" sz="2000" dirty="0"/>
              <a:t>10</a:t>
            </a:r>
            <a:r>
              <a:rPr lang="zh-CN" altLang="zh-CN" sz="2000" dirty="0"/>
              <a:t>、</a:t>
            </a:r>
            <a:r>
              <a:rPr lang="en-US" altLang="zh-CN" sz="2000" dirty="0"/>
              <a:t>11</a:t>
            </a:r>
            <a:r>
              <a:rPr lang="zh-CN" altLang="zh-CN" sz="2000" dirty="0"/>
              <a:t>、</a:t>
            </a:r>
            <a:r>
              <a:rPr lang="en-US" altLang="zh-CN" sz="2000" dirty="0"/>
              <a:t>100</a:t>
            </a:r>
            <a:r>
              <a:rPr lang="zh-CN" altLang="zh-CN" sz="2000" dirty="0"/>
              <a:t>来表示。</a:t>
            </a:r>
          </a:p>
          <a:p>
            <a:pPr algn="ctr"/>
            <a:r>
              <a:rPr lang="zh-CN" altLang="zh-CN" sz="2400" b="1" dirty="0">
                <a:solidFill>
                  <a:srgbClr val="FF0000"/>
                </a:solidFill>
              </a:rPr>
              <a:t>计算机采用的是二进制</a:t>
            </a:r>
            <a:endParaRPr lang="en-US" altLang="zh-CN" sz="2400" b="1" dirty="0">
              <a:solidFill>
                <a:srgbClr val="FF0000"/>
              </a:solidFill>
            </a:endParaRPr>
          </a:p>
          <a:p>
            <a:r>
              <a:rPr lang="zh-CN" altLang="zh-CN" sz="2000" dirty="0"/>
              <a:t>在计算机的世界里，二进制数的</a:t>
            </a:r>
            <a:r>
              <a:rPr lang="en-US" altLang="zh-CN" sz="2000" dirty="0"/>
              <a:t>1</a:t>
            </a:r>
            <a:r>
              <a:rPr lang="zh-CN" altLang="zh-CN" sz="2000" dirty="0"/>
              <a:t>位称为</a:t>
            </a:r>
            <a:r>
              <a:rPr lang="en-US" altLang="zh-CN" sz="2000" dirty="0"/>
              <a:t>1</a:t>
            </a:r>
            <a:r>
              <a:rPr lang="zh-CN" altLang="zh-CN" sz="2000" b="1" dirty="0"/>
              <a:t>比特（</a:t>
            </a:r>
            <a:r>
              <a:rPr lang="en-US" altLang="zh-CN" sz="2000" b="1" dirty="0"/>
              <a:t>bit</a:t>
            </a:r>
            <a:r>
              <a:rPr lang="zh-CN" altLang="zh-CN" sz="2000" b="1" dirty="0"/>
              <a:t>）</a:t>
            </a:r>
            <a:r>
              <a:rPr lang="zh-CN" altLang="zh-CN" sz="2000" dirty="0"/>
              <a:t>，把连续的</a:t>
            </a:r>
            <a:r>
              <a:rPr lang="en-US" altLang="zh-CN" sz="2000" dirty="0"/>
              <a:t>8</a:t>
            </a:r>
            <a:r>
              <a:rPr lang="zh-CN" altLang="zh-CN" sz="2000" dirty="0"/>
              <a:t>个比特称为一个</a:t>
            </a:r>
            <a:r>
              <a:rPr lang="zh-CN" altLang="zh-CN" sz="2000" b="1" dirty="0"/>
              <a:t>字节（</a:t>
            </a:r>
            <a:r>
              <a:rPr lang="en-US" altLang="zh-CN" sz="2000" b="1" dirty="0"/>
              <a:t>byte</a:t>
            </a:r>
            <a:r>
              <a:rPr lang="zh-CN" altLang="zh-CN" sz="2000" b="1" dirty="0"/>
              <a:t>）</a:t>
            </a:r>
            <a:r>
              <a:rPr lang="zh-CN" altLang="zh-CN" sz="2000" dirty="0"/>
              <a:t>。</a:t>
            </a:r>
            <a:endParaRPr lang="en-US" altLang="zh-CN" sz="2000" dirty="0"/>
          </a:p>
          <a:p>
            <a:endParaRPr lang="en-US" altLang="zh-CN" sz="2000" dirty="0"/>
          </a:p>
          <a:p>
            <a:r>
              <a:rPr lang="zh-CN" altLang="zh-CN" sz="2000" dirty="0"/>
              <a:t>二进制只有两个十进制数</a:t>
            </a:r>
            <a:r>
              <a:rPr lang="en-US" altLang="zh-CN" sz="2000" dirty="0"/>
              <a:t>8(=2</a:t>
            </a:r>
            <a:r>
              <a:rPr lang="en-US" altLang="zh-CN" sz="2000" baseline="30000" dirty="0"/>
              <a:t>3</a:t>
            </a:r>
            <a:r>
              <a:rPr lang="en-US" altLang="zh-CN" sz="2000" dirty="0"/>
              <a:t>)</a:t>
            </a:r>
            <a:r>
              <a:rPr lang="zh-CN" altLang="zh-CN" sz="2000" dirty="0"/>
              <a:t>用二进制表示需要</a:t>
            </a:r>
            <a:r>
              <a:rPr lang="en-US" altLang="zh-CN" sz="2000" dirty="0"/>
              <a:t>3</a:t>
            </a:r>
            <a:r>
              <a:rPr lang="zh-CN" altLang="zh-CN" sz="2000" dirty="0"/>
              <a:t>个比特，十进制数</a:t>
            </a:r>
            <a:r>
              <a:rPr lang="en-US" altLang="zh-CN" sz="2000" dirty="0"/>
              <a:t>4096(=2</a:t>
            </a:r>
            <a:r>
              <a:rPr lang="en-US" altLang="zh-CN" sz="2000" baseline="30000" dirty="0"/>
              <a:t>12</a:t>
            </a:r>
            <a:r>
              <a:rPr lang="en-US" altLang="zh-CN" sz="2000" dirty="0"/>
              <a:t>)</a:t>
            </a:r>
            <a:r>
              <a:rPr lang="zh-CN" altLang="zh-CN" sz="2000" dirty="0"/>
              <a:t>用二进制表示需要</a:t>
            </a:r>
            <a:r>
              <a:rPr lang="en-US" altLang="zh-CN" sz="2000" dirty="0"/>
              <a:t>12</a:t>
            </a:r>
            <a:r>
              <a:rPr lang="zh-CN" altLang="zh-CN" sz="2000" dirty="0"/>
              <a:t>个比特。</a:t>
            </a:r>
            <a:endParaRPr lang="en-US" altLang="zh-CN" sz="2000" dirty="0"/>
          </a:p>
          <a:p>
            <a:pPr indent="-457200"/>
            <a:r>
              <a:rPr lang="en-US" altLang="zh-CN" sz="2000" dirty="0"/>
              <a:t>       </a:t>
            </a:r>
            <a:r>
              <a:rPr lang="zh-CN" altLang="zh-CN" sz="2000" dirty="0"/>
              <a:t>二进制数的长度随着数值增大快速增长。因为二进制只有两个可用的数，较大的数就需要用很多位比特来表示。</a:t>
            </a:r>
            <a:endParaRPr lang="zh-CN" altLang="en-US" sz="2000" b="1"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r>
              <a:rPr lang="en-US" altLang="zh-CN" dirty="0"/>
              <a:t>—</a:t>
            </a:r>
            <a:r>
              <a:rPr lang="zh-CN" altLang="en-US" dirty="0"/>
              <a:t>浮点数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40</a:t>
            </a:fld>
            <a:endParaRPr lang="zh-CN" altLang="en-US"/>
          </a:p>
        </p:txBody>
      </p:sp>
      <p:sp>
        <p:nvSpPr>
          <p:cNvPr id="6" name="内容占位符 5"/>
          <p:cNvSpPr>
            <a:spLocks noGrp="1"/>
          </p:cNvSpPr>
          <p:nvPr>
            <p:ph idx="1"/>
          </p:nvPr>
        </p:nvSpPr>
        <p:spPr/>
        <p:txBody>
          <a:bodyPr>
            <a:normAutofit lnSpcReduction="10000"/>
          </a:bodyPr>
          <a:lstStyle/>
          <a:p>
            <a:pPr marL="457200" indent="-457200">
              <a:buClr>
                <a:srgbClr val="00B050"/>
              </a:buClr>
              <a:buFont typeface="Wingdings" pitchFamily="2" charset="2"/>
              <a:buChar char="l"/>
            </a:pPr>
            <a:r>
              <a:rPr lang="zh-CN" altLang="zh-CN" sz="2000" dirty="0"/>
              <a:t>在计算机中整数以外的其他数（</a:t>
            </a:r>
            <a:r>
              <a:rPr lang="zh-CN" altLang="zh-CN" sz="2000" b="1" dirty="0"/>
              <a:t>带小数的数</a:t>
            </a:r>
            <a:r>
              <a:rPr lang="zh-CN" altLang="zh-CN" sz="2000" dirty="0"/>
              <a:t>）被称为浮点数</a:t>
            </a:r>
            <a:r>
              <a:rPr lang="en-US" altLang="zh-CN" sz="2000" dirty="0"/>
              <a:t>(Floating number)</a:t>
            </a:r>
          </a:p>
          <a:p>
            <a:pPr>
              <a:buClr>
                <a:srgbClr val="00B050"/>
              </a:buClr>
              <a:buFont typeface="Wingdings" pitchFamily="2" charset="2"/>
              <a:buChar char="l"/>
            </a:pPr>
            <a:r>
              <a:rPr lang="zh-CN" altLang="zh-CN" sz="2000" dirty="0"/>
              <a:t>浮点运算的规则和整数的运算规则相同</a:t>
            </a:r>
            <a:endParaRPr lang="en-US" altLang="zh-CN" sz="2000" dirty="0"/>
          </a:p>
          <a:p>
            <a:pPr marL="457200" indent="-457200">
              <a:buClr>
                <a:srgbClr val="00B050"/>
              </a:buClr>
              <a:buFont typeface="Wingdings" pitchFamily="2" charset="2"/>
              <a:buChar char="l"/>
            </a:pPr>
            <a:r>
              <a:rPr lang="zh-CN" altLang="zh-CN" sz="2000" dirty="0"/>
              <a:t>计算机使用类似科学记数的方法表示浮点数</a:t>
            </a:r>
            <a:r>
              <a:rPr lang="zh-CN" altLang="en-US" sz="2000" dirty="0"/>
              <a:t>，包括指数</a:t>
            </a:r>
            <a:r>
              <a:rPr lang="en-US" altLang="zh-CN" sz="2000" dirty="0"/>
              <a:t>e</a:t>
            </a:r>
            <a:r>
              <a:rPr lang="zh-CN" altLang="en-US" sz="2000" dirty="0"/>
              <a:t>和尾数</a:t>
            </a:r>
            <a:r>
              <a:rPr lang="en-US" altLang="zh-CN" sz="2000" dirty="0"/>
              <a:t>m</a:t>
            </a:r>
            <a:r>
              <a:rPr lang="zh-CN" altLang="en-US" sz="2000" dirty="0"/>
              <a:t>以及带符号数的符号位</a:t>
            </a:r>
            <a:r>
              <a:rPr lang="en-US" altLang="zh-CN" sz="2000" dirty="0"/>
              <a:t>s</a:t>
            </a:r>
          </a:p>
          <a:p>
            <a:pPr indent="0">
              <a:buClr>
                <a:srgbClr val="00B050"/>
              </a:buClr>
            </a:pPr>
            <a:r>
              <a:rPr lang="zh-CN" altLang="zh-CN" sz="2000" dirty="0"/>
              <a:t>二进制浮点数</a:t>
            </a:r>
            <a:r>
              <a:rPr lang="en-US" altLang="zh-CN" sz="2000" dirty="0"/>
              <a:t>1.011</a:t>
            </a:r>
            <a:r>
              <a:rPr lang="zh-CN" altLang="zh-CN" sz="2000" dirty="0"/>
              <a:t>×</a:t>
            </a:r>
            <a:r>
              <a:rPr lang="en-US" altLang="zh-CN" sz="2000" dirty="0"/>
              <a:t>2</a:t>
            </a:r>
            <a:r>
              <a:rPr lang="en-US" altLang="zh-CN" sz="2000" baseline="30000" dirty="0"/>
              <a:t>010</a:t>
            </a:r>
            <a:r>
              <a:rPr lang="zh-CN" altLang="zh-CN" sz="2000" dirty="0"/>
              <a:t>在计算机中存为</a:t>
            </a:r>
            <a:r>
              <a:rPr lang="zh-CN" altLang="en-US" sz="2000" dirty="0"/>
              <a:t>：</a:t>
            </a:r>
            <a:endParaRPr lang="en-US" altLang="zh-CN" sz="2000" dirty="0"/>
          </a:p>
          <a:p>
            <a:pPr indent="0">
              <a:buClr>
                <a:srgbClr val="00B050"/>
              </a:buClr>
            </a:pPr>
            <a:endParaRPr lang="en-US" altLang="zh-CN" sz="2000" dirty="0"/>
          </a:p>
          <a:p>
            <a:pPr indent="0">
              <a:buClr>
                <a:srgbClr val="00B050"/>
              </a:buClr>
            </a:pPr>
            <a:endParaRPr lang="en-US" altLang="zh-CN" sz="2000" dirty="0"/>
          </a:p>
          <a:p>
            <a:pPr indent="0">
              <a:buClr>
                <a:srgbClr val="00B050"/>
              </a:buClr>
            </a:pPr>
            <a:endParaRPr lang="en-US" altLang="zh-CN" sz="2000" dirty="0"/>
          </a:p>
          <a:p>
            <a:pPr indent="0">
              <a:buClr>
                <a:srgbClr val="00B050"/>
              </a:buClr>
            </a:pPr>
            <a:r>
              <a:rPr lang="zh-CN" altLang="en-US" sz="2000" dirty="0"/>
              <a:t>现代计算机常用单精度浮</a:t>
            </a:r>
            <a:r>
              <a:rPr lang="zh-CN" altLang="zh-CN" sz="2000" dirty="0"/>
              <a:t>点数</a:t>
            </a:r>
            <a:r>
              <a:rPr lang="zh-CN" altLang="en-US" sz="2000" dirty="0"/>
              <a:t>（</a:t>
            </a:r>
            <a:r>
              <a:rPr lang="en-US" altLang="zh-CN" sz="2000" dirty="0"/>
              <a:t> 32</a:t>
            </a:r>
            <a:r>
              <a:rPr lang="zh-CN" altLang="zh-CN" sz="2000" dirty="0"/>
              <a:t>位</a:t>
            </a:r>
            <a:r>
              <a:rPr lang="zh-CN" altLang="en-US" sz="2000" dirty="0"/>
              <a:t>）</a:t>
            </a:r>
            <a:r>
              <a:rPr lang="zh-CN" altLang="zh-CN" sz="2000" dirty="0"/>
              <a:t>和</a:t>
            </a:r>
            <a:r>
              <a:rPr lang="zh-CN" altLang="en-US" sz="2000" dirty="0"/>
              <a:t>双精度（</a:t>
            </a:r>
            <a:r>
              <a:rPr lang="en-US" altLang="zh-CN" sz="2000" dirty="0"/>
              <a:t> 64</a:t>
            </a:r>
            <a:r>
              <a:rPr lang="zh-CN" altLang="zh-CN" sz="2000" dirty="0"/>
              <a:t>位</a:t>
            </a:r>
            <a:r>
              <a:rPr lang="zh-CN" altLang="en-US" sz="2000" dirty="0"/>
              <a:t>）浮</a:t>
            </a:r>
            <a:r>
              <a:rPr lang="zh-CN" altLang="zh-CN" sz="2000" dirty="0"/>
              <a:t>点数</a:t>
            </a:r>
            <a:r>
              <a:rPr lang="zh-CN" altLang="en-US" sz="2000" dirty="0"/>
              <a:t>。</a:t>
            </a:r>
            <a:endParaRPr lang="en-US" altLang="zh-CN" sz="2000" dirty="0"/>
          </a:p>
          <a:p>
            <a:pPr indent="0">
              <a:buClr>
                <a:srgbClr val="00B050"/>
              </a:buClr>
            </a:pPr>
            <a:r>
              <a:rPr lang="zh-CN" altLang="zh-CN" sz="2000" dirty="0"/>
              <a:t>浮点运算比整数运算更为复杂</a:t>
            </a:r>
            <a:r>
              <a:rPr lang="zh-CN" altLang="en-US" sz="2000" dirty="0"/>
              <a:t>，</a:t>
            </a:r>
            <a:r>
              <a:rPr lang="zh-CN" altLang="zh-CN" sz="2000" dirty="0"/>
              <a:t>世界上的超级电脑都是按照浮点运算性能排名的。</a:t>
            </a:r>
          </a:p>
          <a:p>
            <a:pPr indent="0">
              <a:buClr>
                <a:srgbClr val="00B050"/>
              </a:buClr>
            </a:pPr>
            <a:endParaRPr lang="en-US" altLang="zh-CN" sz="2000" dirty="0"/>
          </a:p>
          <a:p>
            <a:pPr indent="0">
              <a:buClr>
                <a:srgbClr val="00B050"/>
              </a:buClr>
            </a:pPr>
            <a:endParaRPr lang="en-US" altLang="zh-CN" sz="2000" dirty="0"/>
          </a:p>
          <a:p>
            <a:pPr indent="0">
              <a:buClr>
                <a:srgbClr val="00B050"/>
              </a:buClr>
            </a:pPr>
            <a:endParaRPr lang="en-US" altLang="zh-CN" sz="2000" dirty="0"/>
          </a:p>
          <a:p>
            <a:endParaRPr lang="zh-CN" altLang="en-US" sz="2000" dirty="0"/>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5233" name="Object 1"/>
          <p:cNvGraphicFramePr>
            <a:graphicFrameLocks noChangeAspect="1"/>
          </p:cNvGraphicFramePr>
          <p:nvPr/>
        </p:nvGraphicFramePr>
        <p:xfrm>
          <a:off x="2483768" y="3717032"/>
          <a:ext cx="3960440" cy="930724"/>
        </p:xfrm>
        <a:graphic>
          <a:graphicData uri="http://schemas.openxmlformats.org/presentationml/2006/ole">
            <mc:AlternateContent xmlns:mc="http://schemas.openxmlformats.org/markup-compatibility/2006">
              <mc:Choice xmlns:v="urn:schemas-microsoft-com:vml" Requires="v">
                <p:oleObj spid="_x0000_s95245" name="Visio" r:id="rId3" imgW="3385744" imgH="757985" progId="Visio.Drawing.11">
                  <p:embed/>
                </p:oleObj>
              </mc:Choice>
              <mc:Fallback>
                <p:oleObj name="Visio" r:id="rId3" imgW="3385744" imgH="757985"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717032"/>
                        <a:ext cx="3960440" cy="9307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r>
              <a:rPr lang="en-US" altLang="zh-CN" dirty="0"/>
              <a:t>—</a:t>
            </a:r>
            <a:r>
              <a:rPr lang="zh-CN" altLang="en-US" dirty="0"/>
              <a:t>浮点数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41</a:t>
            </a:fld>
            <a:endParaRPr lang="zh-CN" altLang="en-US"/>
          </a:p>
        </p:txBody>
      </p:sp>
      <p:sp>
        <p:nvSpPr>
          <p:cNvPr id="6" name="内容占位符 5"/>
          <p:cNvSpPr>
            <a:spLocks noGrp="1"/>
          </p:cNvSpPr>
          <p:nvPr>
            <p:ph idx="1"/>
          </p:nvPr>
        </p:nvSpPr>
        <p:spPr/>
        <p:txBody>
          <a:bodyPr>
            <a:normAutofit/>
          </a:bodyPr>
          <a:lstStyle/>
          <a:p>
            <a:pPr indent="0">
              <a:buClr>
                <a:srgbClr val="00B050"/>
              </a:buClr>
            </a:pPr>
            <a:r>
              <a:rPr lang="zh-CN" altLang="en-US" sz="2000" dirty="0"/>
              <a:t>大</a:t>
            </a:r>
            <a:r>
              <a:rPr lang="zh-CN" altLang="zh-CN" sz="2000" dirty="0"/>
              <a:t>家在做浮点数运算时，有时会遇到精度丢失的问题，即结果与预期有偏差。为什么会出现这种状况？</a:t>
            </a:r>
            <a:endParaRPr lang="en-US" altLang="zh-CN" sz="2000" dirty="0"/>
          </a:p>
          <a:p>
            <a:pPr indent="0">
              <a:buClr>
                <a:srgbClr val="00B050"/>
              </a:buClr>
            </a:pPr>
            <a:r>
              <a:rPr lang="en-US" altLang="zh-CN" sz="2000" dirty="0"/>
              <a:t>       </a:t>
            </a:r>
            <a:r>
              <a:rPr lang="zh-CN" altLang="zh-CN" sz="2000" dirty="0"/>
              <a:t>真正的原因要从计算机保存浮点数的原理说起。计算机是以</a:t>
            </a:r>
            <a:r>
              <a:rPr lang="zh-CN" altLang="zh-CN" sz="2000" b="1" dirty="0"/>
              <a:t>二进制</a:t>
            </a:r>
            <a:r>
              <a:rPr lang="zh-CN" altLang="zh-CN" sz="2000" dirty="0"/>
              <a:t>的方式存储数字的。在前面的学习中，我们学会了如何将十进制小数转换为二进制。但是在使用中我们会发现，有些十进制的小数我们无法用二进制小数准确表示。比如十进制小数</a:t>
            </a:r>
            <a:r>
              <a:rPr lang="en-US" altLang="zh-CN" sz="2000" dirty="0"/>
              <a:t>0.6</a:t>
            </a:r>
            <a:r>
              <a:rPr lang="zh-CN" altLang="zh-CN" sz="2000" dirty="0"/>
              <a:t>，如果我们不限制位数，小数点后的位数将会是无穷的。所以我们只能通过不断增加二进制的长度来提高精确度。工业界为了有统一的标准，这就出现了</a:t>
            </a:r>
            <a:r>
              <a:rPr lang="en-US" altLang="zh-CN" sz="2000" dirty="0"/>
              <a:t>IEEE</a:t>
            </a:r>
            <a:r>
              <a:rPr lang="zh-CN" altLang="zh-CN" sz="2000" dirty="0"/>
              <a:t>二进制浮点数算术标准（</a:t>
            </a:r>
            <a:r>
              <a:rPr lang="en-US" altLang="zh-CN" sz="2000" b="1" dirty="0"/>
              <a:t>IEEE754</a:t>
            </a:r>
            <a:r>
              <a:rPr lang="zh-CN" altLang="zh-CN" sz="2000" dirty="0"/>
              <a:t>）。在此标准下，一个浮点数最多是用</a:t>
            </a:r>
            <a:r>
              <a:rPr lang="en-US" altLang="zh-CN" sz="2000" dirty="0"/>
              <a:t>64</a:t>
            </a:r>
            <a:r>
              <a:rPr lang="zh-CN" altLang="zh-CN" sz="2000" dirty="0"/>
              <a:t>位来存放，所以会有精确度的损失。</a:t>
            </a:r>
            <a:endParaRPr lang="zh-CN" altLang="en-US" sz="2000" dirty="0"/>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04041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r>
              <a:rPr lang="en-US" altLang="zh-CN" dirty="0"/>
              <a:t>—</a:t>
            </a:r>
            <a:r>
              <a:rPr lang="zh-CN" altLang="en-US" dirty="0"/>
              <a:t>浮点数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42</a:t>
            </a:fld>
            <a:endParaRPr lang="zh-CN" altLang="en-US"/>
          </a:p>
        </p:txBody>
      </p:sp>
      <p:sp>
        <p:nvSpPr>
          <p:cNvPr id="6" name="内容占位符 5"/>
          <p:cNvSpPr>
            <a:spLocks noGrp="1"/>
          </p:cNvSpPr>
          <p:nvPr>
            <p:ph idx="1"/>
          </p:nvPr>
        </p:nvSpPr>
        <p:spPr/>
        <p:txBody>
          <a:bodyPr>
            <a:normAutofit/>
          </a:bodyPr>
          <a:lstStyle/>
          <a:p>
            <a:r>
              <a:rPr lang="zh-CN" altLang="zh-CN" sz="2000" dirty="0"/>
              <a:t>根据</a:t>
            </a:r>
            <a:r>
              <a:rPr lang="en-US" altLang="zh-CN" sz="2000" dirty="0"/>
              <a:t>IEEE754</a:t>
            </a:r>
            <a:r>
              <a:rPr lang="zh-CN" altLang="zh-CN" sz="2000" dirty="0"/>
              <a:t>的规定，每个二进制浮点数都有以下几个部分组成：符号位</a:t>
            </a:r>
            <a:r>
              <a:rPr lang="en-US" altLang="zh-CN" sz="2000" dirty="0"/>
              <a:t>s</a:t>
            </a:r>
            <a:r>
              <a:rPr lang="zh-CN" altLang="zh-CN" sz="2000" dirty="0"/>
              <a:t>，指数</a:t>
            </a:r>
            <a:r>
              <a:rPr lang="en-US" altLang="zh-CN" sz="2000" dirty="0"/>
              <a:t>e</a:t>
            </a:r>
            <a:r>
              <a:rPr lang="zh-CN" altLang="zh-CN" sz="2000" dirty="0"/>
              <a:t>和尾数</a:t>
            </a:r>
            <a:r>
              <a:rPr lang="en-US" altLang="zh-CN" sz="2000" dirty="0"/>
              <a:t>m</a:t>
            </a:r>
            <a:r>
              <a:rPr lang="zh-CN" altLang="zh-CN" sz="2000" dirty="0"/>
              <a:t>。一个浮点数</a:t>
            </a:r>
            <a:r>
              <a:rPr lang="en-US" altLang="zh-CN" sz="2000" dirty="0"/>
              <a:t>a </a:t>
            </a:r>
            <a:r>
              <a:rPr lang="zh-CN" altLang="zh-CN" sz="2000" dirty="0"/>
              <a:t>表示为 </a:t>
            </a:r>
            <a:r>
              <a:rPr lang="en-US" altLang="zh-CN" sz="2000" dirty="0"/>
              <a:t>± m × 2</a:t>
            </a:r>
            <a:r>
              <a:rPr lang="en-US" altLang="zh-CN" sz="2000" baseline="30000" dirty="0"/>
              <a:t>e</a:t>
            </a:r>
            <a:r>
              <a:rPr lang="zh-CN" altLang="zh-CN" sz="2000" dirty="0"/>
              <a:t>，其中，符号位</a:t>
            </a:r>
            <a:r>
              <a:rPr lang="en-US" altLang="zh-CN" sz="2000" dirty="0"/>
              <a:t>s=0</a:t>
            </a:r>
            <a:r>
              <a:rPr lang="zh-CN" altLang="zh-CN" sz="2000" dirty="0"/>
              <a:t>如果</a:t>
            </a:r>
            <a:r>
              <a:rPr lang="en-US" altLang="zh-CN" sz="2000" dirty="0"/>
              <a:t>a</a:t>
            </a:r>
            <a:r>
              <a:rPr lang="zh-CN" altLang="zh-CN" sz="2000" dirty="0"/>
              <a:t>为正数，否则是</a:t>
            </a:r>
            <a:r>
              <a:rPr lang="en-US" altLang="zh-CN" sz="2000" dirty="0"/>
              <a:t>1</a:t>
            </a:r>
            <a:r>
              <a:rPr lang="zh-CN" altLang="zh-CN" sz="2000" dirty="0"/>
              <a:t>。</a:t>
            </a:r>
            <a:r>
              <a:rPr lang="zh-CN" altLang="en-US" sz="2000" dirty="0"/>
              <a:t>尾数</a:t>
            </a:r>
            <a:r>
              <a:rPr lang="en-US" altLang="zh-CN" sz="2000" dirty="0"/>
              <a:t>m</a:t>
            </a:r>
            <a:r>
              <a:rPr lang="zh-CN" altLang="zh-CN" sz="2000" dirty="0"/>
              <a:t>是表示形如 </a:t>
            </a:r>
            <a:r>
              <a:rPr lang="en-US" altLang="zh-CN" sz="2000" dirty="0"/>
              <a:t>1.ddd...</a:t>
            </a:r>
            <a:r>
              <a:rPr lang="en-US" altLang="zh-CN" sz="2000" dirty="0" err="1"/>
              <a:t>ddd</a:t>
            </a:r>
            <a:r>
              <a:rPr lang="zh-CN" altLang="zh-CN" sz="2000" dirty="0"/>
              <a:t>的数（每一位</a:t>
            </a:r>
            <a:r>
              <a:rPr lang="en-US" altLang="zh-CN" sz="2000" dirty="0"/>
              <a:t>d</a:t>
            </a:r>
            <a:r>
              <a:rPr lang="zh-CN" altLang="zh-CN" sz="2000" dirty="0"/>
              <a:t>是</a:t>
            </a:r>
            <a:r>
              <a:rPr lang="en-US" altLang="zh-CN" sz="2000" dirty="0"/>
              <a:t>0</a:t>
            </a:r>
            <a:r>
              <a:rPr lang="zh-CN" altLang="zh-CN" sz="2000" dirty="0"/>
              <a:t>或</a:t>
            </a:r>
            <a:r>
              <a:rPr lang="en-US" altLang="zh-CN" sz="2000" dirty="0"/>
              <a:t>1</a:t>
            </a:r>
            <a:r>
              <a:rPr lang="zh-CN" altLang="zh-CN" sz="2000" dirty="0"/>
              <a:t>），我们不需要存储</a:t>
            </a:r>
            <a:r>
              <a:rPr lang="en-US" altLang="zh-CN" sz="2000" dirty="0"/>
              <a:t>m</a:t>
            </a:r>
            <a:r>
              <a:rPr lang="zh-CN" altLang="zh-CN" sz="2000" dirty="0"/>
              <a:t>最前面的</a:t>
            </a:r>
            <a:r>
              <a:rPr lang="en-US" altLang="zh-CN" sz="2000" dirty="0"/>
              <a:t>1</a:t>
            </a:r>
            <a:r>
              <a:rPr lang="zh-CN" altLang="zh-CN" sz="2000" dirty="0"/>
              <a:t>（小数点前一定是</a:t>
            </a:r>
            <a:r>
              <a:rPr lang="en-US" altLang="zh-CN" sz="2000" dirty="0"/>
              <a:t>1</a:t>
            </a:r>
            <a:r>
              <a:rPr lang="zh-CN" altLang="zh-CN" sz="2000" dirty="0"/>
              <a:t>）和小数点，所以尾数</a:t>
            </a:r>
            <a:r>
              <a:rPr lang="en-US" altLang="zh-CN" sz="2000" dirty="0"/>
              <a:t>m</a:t>
            </a:r>
            <a:r>
              <a:rPr lang="zh-CN" altLang="zh-CN" sz="2000" dirty="0"/>
              <a:t>部分只存储小数点后的那些</a:t>
            </a:r>
            <a:r>
              <a:rPr lang="en-US" altLang="zh-CN" sz="2000" dirty="0"/>
              <a:t>d</a:t>
            </a:r>
            <a:r>
              <a:rPr lang="zh-CN" altLang="zh-CN" sz="2000" dirty="0"/>
              <a:t>值，而精准度则是取决于能存储多少位</a:t>
            </a:r>
            <a:r>
              <a:rPr lang="en-US" altLang="zh-CN" sz="2000" dirty="0"/>
              <a:t>d</a:t>
            </a:r>
            <a:r>
              <a:rPr lang="zh-CN" altLang="zh-CN" sz="2000" dirty="0"/>
              <a:t>值。注意，指数</a:t>
            </a:r>
            <a:r>
              <a:rPr lang="en-US" altLang="zh-CN" sz="2000" dirty="0"/>
              <a:t>e</a:t>
            </a:r>
            <a:r>
              <a:rPr lang="zh-CN" altLang="zh-CN" sz="2000" dirty="0"/>
              <a:t>可以为正也可以为负数，</a:t>
            </a:r>
            <a:r>
              <a:rPr lang="en-US" altLang="zh-CN" sz="2000" dirty="0"/>
              <a:t>IEEE 754</a:t>
            </a:r>
            <a:r>
              <a:rPr lang="zh-CN" altLang="zh-CN" sz="2000" dirty="0"/>
              <a:t>不用补码方式，它用其特殊方式来表示正负指数值。以</a:t>
            </a:r>
            <a:r>
              <a:rPr lang="en-US" altLang="zh-CN" sz="2000" dirty="0"/>
              <a:t>1.011</a:t>
            </a:r>
            <a:r>
              <a:rPr lang="en-US" altLang="zh-CN" sz="2000" baseline="-25000" dirty="0"/>
              <a:t>2</a:t>
            </a:r>
            <a:r>
              <a:rPr lang="en-US" altLang="zh-CN" sz="2000" dirty="0"/>
              <a:t>×2</a:t>
            </a:r>
            <a:r>
              <a:rPr lang="en-US" altLang="zh-CN" sz="2000" baseline="30000" dirty="0"/>
              <a:t>2</a:t>
            </a:r>
            <a:r>
              <a:rPr lang="zh-CN" altLang="zh-CN" sz="2000" dirty="0"/>
              <a:t>为例，这是个正数，所以符号位</a:t>
            </a:r>
            <a:r>
              <a:rPr lang="en-US" altLang="zh-CN" sz="2000" dirty="0"/>
              <a:t>s</a:t>
            </a:r>
            <a:r>
              <a:rPr lang="zh-CN" altLang="zh-CN" sz="2000" dirty="0"/>
              <a:t>是</a:t>
            </a:r>
            <a:r>
              <a:rPr lang="en-US" altLang="zh-CN" sz="2000" dirty="0"/>
              <a:t>0</a:t>
            </a:r>
            <a:r>
              <a:rPr lang="zh-CN" altLang="zh-CN" sz="2000" dirty="0"/>
              <a:t>，尾数</a:t>
            </a:r>
            <a:r>
              <a:rPr lang="en-US" altLang="zh-CN" sz="2000" dirty="0"/>
              <a:t>m</a:t>
            </a:r>
            <a:r>
              <a:rPr lang="zh-CN" altLang="zh-CN" sz="2000" dirty="0"/>
              <a:t>存储</a:t>
            </a:r>
            <a:r>
              <a:rPr lang="en-US" altLang="zh-CN" sz="2000" dirty="0"/>
              <a:t>011</a:t>
            </a:r>
            <a:r>
              <a:rPr lang="zh-CN" altLang="zh-CN" sz="2000" dirty="0"/>
              <a:t>部分，指数</a:t>
            </a:r>
            <a:r>
              <a:rPr lang="en-US" altLang="zh-CN" sz="2000" dirty="0"/>
              <a:t>e</a:t>
            </a:r>
            <a:r>
              <a:rPr lang="zh-CN" altLang="zh-CN" sz="2000" dirty="0"/>
              <a:t>则是</a:t>
            </a:r>
            <a:r>
              <a:rPr lang="en-US" altLang="zh-CN" sz="2000" dirty="0"/>
              <a:t>2</a:t>
            </a:r>
            <a:r>
              <a:rPr lang="zh-CN" altLang="zh-CN" sz="2000" dirty="0"/>
              <a:t>。</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69642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r>
              <a:rPr lang="en-US" altLang="zh-CN" dirty="0"/>
              <a:t>—</a:t>
            </a:r>
            <a:r>
              <a:rPr lang="zh-CN" altLang="en-US" dirty="0"/>
              <a:t>浮点数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43</a:t>
            </a:fld>
            <a:endParaRPr lang="zh-CN" altLang="en-US"/>
          </a:p>
        </p:txBody>
      </p:sp>
      <p:sp>
        <p:nvSpPr>
          <p:cNvPr id="6" name="内容占位符 5"/>
          <p:cNvSpPr>
            <a:spLocks noGrp="1"/>
          </p:cNvSpPr>
          <p:nvPr>
            <p:ph idx="1"/>
          </p:nvPr>
        </p:nvSpPr>
        <p:spPr/>
        <p:txBody>
          <a:bodyPr>
            <a:normAutofit/>
          </a:bodyPr>
          <a:lstStyle/>
          <a:p>
            <a:r>
              <a:rPr lang="zh-CN" altLang="zh-CN" dirty="0"/>
              <a:t>现代计算机中通常用</a:t>
            </a:r>
            <a:r>
              <a:rPr lang="en-US" altLang="zh-CN" dirty="0"/>
              <a:t>32</a:t>
            </a:r>
            <a:r>
              <a:rPr lang="zh-CN" altLang="zh-CN" dirty="0"/>
              <a:t>位或</a:t>
            </a:r>
            <a:r>
              <a:rPr lang="en-US" altLang="zh-CN" dirty="0"/>
              <a:t>64</a:t>
            </a:r>
            <a:r>
              <a:rPr lang="zh-CN" altLang="zh-CN" dirty="0"/>
              <a:t>位存放浮点数，分别叫作单精度和双精度浮点数。</a:t>
            </a:r>
            <a:r>
              <a:rPr lang="en-US" altLang="zh-CN" dirty="0"/>
              <a:t>IEEE754</a:t>
            </a:r>
            <a:r>
              <a:rPr lang="zh-CN" altLang="zh-CN" dirty="0"/>
              <a:t>的单精度浮点数共</a:t>
            </a:r>
            <a:r>
              <a:rPr lang="en-US" altLang="zh-CN" dirty="0"/>
              <a:t>32</a:t>
            </a:r>
            <a:r>
              <a:rPr lang="zh-CN" altLang="zh-CN" dirty="0"/>
              <a:t>位，其中</a:t>
            </a:r>
            <a:r>
              <a:rPr lang="en-US" altLang="zh-CN" dirty="0"/>
              <a:t>23</a:t>
            </a:r>
            <a:r>
              <a:rPr lang="zh-CN" altLang="zh-CN" dirty="0"/>
              <a:t>位表示尾数，</a:t>
            </a:r>
            <a:r>
              <a:rPr lang="en-US" altLang="zh-CN" dirty="0"/>
              <a:t>8</a:t>
            </a:r>
            <a:r>
              <a:rPr lang="zh-CN" altLang="zh-CN" dirty="0"/>
              <a:t>位表示指数，</a:t>
            </a:r>
            <a:r>
              <a:rPr lang="en-US" altLang="zh-CN" dirty="0"/>
              <a:t>1</a:t>
            </a:r>
            <a:r>
              <a:rPr lang="zh-CN" altLang="zh-CN" dirty="0"/>
              <a:t>位表示符号数。这里要特别说明一下，</a:t>
            </a:r>
            <a:r>
              <a:rPr lang="en-US" altLang="zh-CN" dirty="0"/>
              <a:t>IEEE754</a:t>
            </a:r>
            <a:r>
              <a:rPr lang="zh-CN" altLang="zh-CN" dirty="0"/>
              <a:t>中规定，指数部分的正负是通过中间数的偏移来表示的。单精度浮点数的指数部分是由</a:t>
            </a:r>
            <a:r>
              <a:rPr lang="en-US" altLang="zh-CN" dirty="0"/>
              <a:t>8</a:t>
            </a:r>
            <a:r>
              <a:rPr lang="zh-CN" altLang="zh-CN" dirty="0"/>
              <a:t>位组成，那么它的中间数的真值是</a:t>
            </a:r>
            <a:r>
              <a:rPr lang="en-US" altLang="zh-CN" dirty="0"/>
              <a:t>127</a:t>
            </a:r>
            <a:r>
              <a:rPr lang="zh-CN" altLang="zh-CN" dirty="0"/>
              <a:t>（</a:t>
            </a:r>
            <a:r>
              <a:rPr lang="en-US" altLang="zh-CN" dirty="0"/>
              <a:t>01111111</a:t>
            </a:r>
            <a:r>
              <a:rPr lang="zh-CN" altLang="zh-CN" dirty="0"/>
              <a:t>），也就是真值</a:t>
            </a:r>
            <a:r>
              <a:rPr lang="en-US" altLang="zh-CN" dirty="0"/>
              <a:t>127</a:t>
            </a:r>
            <a:r>
              <a:rPr lang="zh-CN" altLang="zh-CN" dirty="0"/>
              <a:t>代表指数</a:t>
            </a:r>
            <a:r>
              <a:rPr lang="en-US" altLang="zh-CN" dirty="0"/>
              <a:t>0</a:t>
            </a:r>
            <a:r>
              <a:rPr lang="zh-CN" altLang="zh-CN" dirty="0"/>
              <a:t>，真值</a:t>
            </a:r>
            <a:r>
              <a:rPr lang="en-US" altLang="zh-CN" dirty="0"/>
              <a:t>126 (01111110)</a:t>
            </a:r>
            <a:r>
              <a:rPr lang="zh-CN" altLang="zh-CN" dirty="0"/>
              <a:t>代表指数</a:t>
            </a:r>
            <a:r>
              <a:rPr lang="en-US" altLang="zh-CN" dirty="0"/>
              <a:t>-1</a:t>
            </a:r>
            <a:r>
              <a:rPr lang="zh-CN" altLang="zh-CN" dirty="0"/>
              <a:t>，真值</a:t>
            </a:r>
            <a:r>
              <a:rPr lang="en-US" altLang="zh-CN" dirty="0"/>
              <a:t>128 (10000000) </a:t>
            </a:r>
            <a:r>
              <a:rPr lang="zh-CN" altLang="zh-CN" dirty="0"/>
              <a:t>代表指数</a:t>
            </a:r>
            <a:r>
              <a:rPr lang="en-US" altLang="zh-CN" dirty="0"/>
              <a:t>1</a:t>
            </a:r>
            <a:r>
              <a:rPr lang="zh-CN" altLang="zh-CN" dirty="0"/>
              <a:t>，真值</a:t>
            </a:r>
            <a:r>
              <a:rPr lang="en-US" altLang="zh-CN" dirty="0"/>
              <a:t>129 (10000001) </a:t>
            </a:r>
            <a:r>
              <a:rPr lang="zh-CN" altLang="zh-CN" dirty="0"/>
              <a:t>代表指数</a:t>
            </a:r>
            <a:r>
              <a:rPr lang="en-US" altLang="zh-CN" dirty="0"/>
              <a:t>2</a:t>
            </a:r>
            <a:r>
              <a:rPr lang="zh-CN" altLang="zh-CN" dirty="0"/>
              <a:t>，以此类推。例如二进制浮点数</a:t>
            </a:r>
            <a:r>
              <a:rPr lang="en-US" altLang="zh-CN" dirty="0"/>
              <a:t>1.011</a:t>
            </a:r>
            <a:r>
              <a:rPr lang="zh-CN" altLang="zh-CN" dirty="0"/>
              <a:t>×</a:t>
            </a:r>
            <a:r>
              <a:rPr lang="en-US" altLang="zh-CN" dirty="0"/>
              <a:t>2</a:t>
            </a:r>
            <a:r>
              <a:rPr lang="en-US" altLang="zh-CN" baseline="30000" dirty="0"/>
              <a:t>2</a:t>
            </a:r>
            <a:r>
              <a:rPr lang="zh-CN" altLang="zh-CN" dirty="0"/>
              <a:t>以单精度的形式在计算机中的存储如</a:t>
            </a:r>
            <a:r>
              <a:rPr lang="zh-CN" altLang="en-US" dirty="0"/>
              <a:t>下</a:t>
            </a:r>
            <a:r>
              <a:rPr lang="zh-CN" altLang="zh-CN" dirty="0"/>
              <a:t>图所示。</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05F291E9-616E-45C0-AA90-C256D2715830}"/>
              </a:ext>
            </a:extLst>
          </p:cNvPr>
          <p:cNvGraphicFramePr>
            <a:graphicFrameLocks noChangeAspect="1"/>
          </p:cNvGraphicFramePr>
          <p:nvPr>
            <p:extLst>
              <p:ext uri="{D42A27DB-BD31-4B8C-83A1-F6EECF244321}">
                <p14:modId xmlns:p14="http://schemas.microsoft.com/office/powerpoint/2010/main" val="728820863"/>
              </p:ext>
            </p:extLst>
          </p:nvPr>
        </p:nvGraphicFramePr>
        <p:xfrm>
          <a:off x="1764717" y="4005064"/>
          <a:ext cx="5614566" cy="1872208"/>
        </p:xfrm>
        <a:graphic>
          <a:graphicData uri="http://schemas.openxmlformats.org/presentationml/2006/ole">
            <mc:AlternateContent xmlns:mc="http://schemas.openxmlformats.org/markup-compatibility/2006">
              <mc:Choice xmlns:v="urn:schemas-microsoft-com:vml" Requires="v">
                <p:oleObj spid="_x0000_s157702" name="Visio" r:id="rId3" imgW="2190743" imgH="1457209" progId="Visio.Drawing.15">
                  <p:embed/>
                </p:oleObj>
              </mc:Choice>
              <mc:Fallback>
                <p:oleObj name="Visio" r:id="rId3" imgW="2190743" imgH="1457209"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t="24864" b="24864"/>
                      <a:stretch>
                        <a:fillRect/>
                      </a:stretch>
                    </p:blipFill>
                    <p:spPr bwMode="auto">
                      <a:xfrm>
                        <a:off x="1764717" y="4005064"/>
                        <a:ext cx="5614566" cy="1872208"/>
                      </a:xfrm>
                      <a:prstGeom prst="rect">
                        <a:avLst/>
                      </a:prstGeom>
                      <a:noFill/>
                    </p:spPr>
                  </p:pic>
                </p:oleObj>
              </mc:Fallback>
            </mc:AlternateContent>
          </a:graphicData>
        </a:graphic>
      </p:graphicFrame>
    </p:spTree>
    <p:extLst>
      <p:ext uri="{BB962C8B-B14F-4D97-AF65-F5344CB8AC3E}">
        <p14:creationId xmlns:p14="http://schemas.microsoft.com/office/powerpoint/2010/main" val="3870521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r>
              <a:rPr lang="en-US" altLang="zh-CN" dirty="0"/>
              <a:t>—</a:t>
            </a:r>
            <a:r>
              <a:rPr lang="zh-CN" altLang="en-US" dirty="0"/>
              <a:t>浮点数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44</a:t>
            </a:fld>
            <a:endParaRPr lang="zh-CN" altLang="en-US"/>
          </a:p>
        </p:txBody>
      </p:sp>
      <p:sp>
        <p:nvSpPr>
          <p:cNvPr id="6" name="内容占位符 5"/>
          <p:cNvSpPr>
            <a:spLocks noGrp="1"/>
          </p:cNvSpPr>
          <p:nvPr>
            <p:ph idx="1"/>
          </p:nvPr>
        </p:nvSpPr>
        <p:spPr/>
        <p:txBody>
          <a:bodyPr>
            <a:normAutofit lnSpcReduction="10000"/>
          </a:bodyPr>
          <a:lstStyle/>
          <a:p>
            <a:r>
              <a:rPr lang="zh-CN" altLang="zh-CN" b="1" dirty="0"/>
              <a:t>注意</a:t>
            </a:r>
            <a:r>
              <a:rPr lang="zh-CN" altLang="zh-CN" dirty="0"/>
              <a:t>，二进制浮点数整数部分的</a:t>
            </a:r>
            <a:r>
              <a:rPr lang="en-US" altLang="zh-CN" dirty="0"/>
              <a:t>1</a:t>
            </a:r>
            <a:r>
              <a:rPr lang="zh-CN" altLang="zh-CN" dirty="0"/>
              <a:t>是默认不存储的，而是只存放尾数的小数部分。如果小数部分不足</a:t>
            </a:r>
            <a:r>
              <a:rPr lang="en-US" altLang="zh-CN" dirty="0"/>
              <a:t>23</a:t>
            </a:r>
            <a:r>
              <a:rPr lang="zh-CN" altLang="zh-CN" dirty="0"/>
              <a:t>位，则在不足的位补</a:t>
            </a:r>
            <a:r>
              <a:rPr lang="en-US" altLang="zh-CN" dirty="0"/>
              <a:t>0</a:t>
            </a:r>
            <a:r>
              <a:rPr lang="zh-CN" altLang="zh-CN" dirty="0"/>
              <a:t>。因为</a:t>
            </a:r>
            <a:r>
              <a:rPr lang="en-US" altLang="zh-CN" dirty="0"/>
              <a:t>101.1</a:t>
            </a:r>
            <a:r>
              <a:rPr lang="zh-CN" altLang="zh-CN" dirty="0"/>
              <a:t>是正数，所以符号位是</a:t>
            </a:r>
            <a:r>
              <a:rPr lang="en-US" altLang="zh-CN" dirty="0"/>
              <a:t>0</a:t>
            </a:r>
            <a:r>
              <a:rPr lang="zh-CN" altLang="zh-CN" dirty="0"/>
              <a:t>，</a:t>
            </a:r>
            <a:r>
              <a:rPr lang="en-US" altLang="zh-CN" dirty="0"/>
              <a:t>101.1</a:t>
            </a:r>
            <a:r>
              <a:rPr lang="zh-CN" altLang="zh-CN" dirty="0"/>
              <a:t>的指数部分是</a:t>
            </a:r>
            <a:r>
              <a:rPr lang="en-US" altLang="zh-CN" dirty="0"/>
              <a:t>2</a:t>
            </a:r>
            <a:r>
              <a:rPr lang="zh-CN" altLang="zh-CN" dirty="0"/>
              <a:t>，表示为</a:t>
            </a:r>
            <a:r>
              <a:rPr lang="en-US" altLang="zh-CN" dirty="0"/>
              <a:t>01111111+2</a:t>
            </a:r>
            <a:r>
              <a:rPr lang="zh-CN" altLang="zh-CN" dirty="0"/>
              <a:t>，即</a:t>
            </a:r>
            <a:r>
              <a:rPr lang="en-US" altLang="zh-CN" dirty="0"/>
              <a:t>10000001</a:t>
            </a:r>
            <a:r>
              <a:rPr lang="zh-CN" altLang="zh-CN" dirty="0"/>
              <a:t>。最后的尾数部分填入小数部分</a:t>
            </a:r>
            <a:r>
              <a:rPr lang="en-US" altLang="zh-CN" dirty="0"/>
              <a:t>011</a:t>
            </a:r>
            <a:r>
              <a:rPr lang="zh-CN" altLang="zh-CN" dirty="0"/>
              <a:t>，不足</a:t>
            </a:r>
            <a:r>
              <a:rPr lang="en-US" altLang="zh-CN" dirty="0"/>
              <a:t>23</a:t>
            </a:r>
            <a:r>
              <a:rPr lang="zh-CN" altLang="zh-CN" dirty="0"/>
              <a:t>位的地方补</a:t>
            </a:r>
            <a:r>
              <a:rPr lang="en-US" altLang="zh-CN" dirty="0"/>
              <a:t>0</a:t>
            </a:r>
            <a:r>
              <a:rPr lang="zh-CN" altLang="zh-CN" dirty="0"/>
              <a:t>即可。如果指数是负数时，例如二进制浮点数</a:t>
            </a:r>
            <a:r>
              <a:rPr lang="en-US" altLang="zh-CN" dirty="0"/>
              <a:t>1.011</a:t>
            </a:r>
            <a:r>
              <a:rPr lang="zh-CN" altLang="zh-CN" dirty="0"/>
              <a:t>×</a:t>
            </a:r>
            <a:r>
              <a:rPr lang="en-US" altLang="zh-CN" dirty="0"/>
              <a:t>2</a:t>
            </a:r>
            <a:r>
              <a:rPr lang="en-US" altLang="zh-CN" baseline="30000" dirty="0"/>
              <a:t>-2</a:t>
            </a:r>
            <a:r>
              <a:rPr lang="zh-CN" altLang="zh-CN" dirty="0"/>
              <a:t>，同样是单精度浮点数时，它的指数部分就可以表示为</a:t>
            </a:r>
            <a:r>
              <a:rPr lang="en-US" altLang="zh-CN" dirty="0"/>
              <a:t>01111111-2</a:t>
            </a:r>
            <a:r>
              <a:rPr lang="zh-CN" altLang="zh-CN" dirty="0"/>
              <a:t>，即</a:t>
            </a:r>
            <a:r>
              <a:rPr lang="en-US" altLang="zh-CN" dirty="0"/>
              <a:t>01111101</a:t>
            </a:r>
            <a:r>
              <a:rPr lang="zh-CN" altLang="zh-CN" dirty="0"/>
              <a:t>。</a:t>
            </a:r>
          </a:p>
          <a:p>
            <a:r>
              <a:rPr lang="en-US" altLang="zh-CN" dirty="0"/>
              <a:t>IEEE754</a:t>
            </a:r>
            <a:r>
              <a:rPr lang="zh-CN" altLang="zh-CN" dirty="0"/>
              <a:t>同样也为双精度浮点数制定了标准，双精度浮点数共</a:t>
            </a:r>
            <a:r>
              <a:rPr lang="en-US" altLang="zh-CN" dirty="0"/>
              <a:t>64</a:t>
            </a:r>
            <a:r>
              <a:rPr lang="zh-CN" altLang="zh-CN" dirty="0"/>
              <a:t>位。和单精度浮点数一样，由符号位，指数和尾数三部分组成。不同的是尾数部分由</a:t>
            </a:r>
            <a:r>
              <a:rPr lang="en-US" altLang="zh-CN" dirty="0"/>
              <a:t>52</a:t>
            </a:r>
            <a:r>
              <a:rPr lang="zh-CN" altLang="zh-CN" dirty="0"/>
              <a:t>位组成，指数</a:t>
            </a:r>
            <a:r>
              <a:rPr lang="en-US" altLang="zh-CN" dirty="0"/>
              <a:t>e</a:t>
            </a:r>
            <a:r>
              <a:rPr lang="zh-CN" altLang="zh-CN" dirty="0"/>
              <a:t>变成了</a:t>
            </a:r>
            <a:r>
              <a:rPr lang="en-US" altLang="zh-CN" dirty="0"/>
              <a:t>11</a:t>
            </a:r>
            <a:r>
              <a:rPr lang="zh-CN" altLang="zh-CN" dirty="0"/>
              <a:t>位，相应的中间数也变为了</a:t>
            </a:r>
            <a:r>
              <a:rPr lang="en-US" altLang="zh-CN" dirty="0"/>
              <a:t>01111111111</a:t>
            </a:r>
            <a:r>
              <a:rPr lang="zh-CN" altLang="zh-CN" dirty="0"/>
              <a:t>。本书介绍了浮点数的基本表示法，有些</a:t>
            </a:r>
            <a:r>
              <a:rPr lang="en-US" altLang="zh-CN" dirty="0"/>
              <a:t>IEEE 754</a:t>
            </a:r>
            <a:r>
              <a:rPr lang="zh-CN" altLang="zh-CN" dirty="0"/>
              <a:t>特殊数的表示法则不作介绍。浮点数的运算也有其特别之处，这部分内容将在计算机系统的相关课程中讨论，本书不深入讲解。显然，浮点运算比整数运算更为复杂。一般较好的计算机都有专门的浮点运算单元。浮点运算通常是对计算机性能的一大考验。世界上的超级计算机都是按照浮点运算性能排名的。</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745749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r>
              <a:rPr lang="en-US" altLang="zh-CN" dirty="0"/>
              <a:t>—</a:t>
            </a:r>
            <a:r>
              <a:rPr lang="zh-CN" altLang="en-US" dirty="0"/>
              <a:t>浮点数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45</a:t>
            </a:fld>
            <a:endParaRPr lang="zh-CN" altLang="en-US"/>
          </a:p>
        </p:txBody>
      </p:sp>
      <p:sp>
        <p:nvSpPr>
          <p:cNvPr id="6" name="内容占位符 5"/>
          <p:cNvSpPr>
            <a:spLocks noGrp="1"/>
          </p:cNvSpPr>
          <p:nvPr>
            <p:ph idx="1"/>
          </p:nvPr>
        </p:nvSpPr>
        <p:spPr/>
        <p:txBody>
          <a:bodyPr>
            <a:normAutofit/>
          </a:bodyPr>
          <a:lstStyle/>
          <a:p>
            <a:r>
              <a:rPr lang="zh-CN" altLang="zh-CN" dirty="0"/>
              <a:t>为什么</a:t>
            </a:r>
            <a:r>
              <a:rPr lang="en-US" altLang="zh-CN" dirty="0"/>
              <a:t>IEEE 754</a:t>
            </a:r>
            <a:r>
              <a:rPr lang="zh-CN" altLang="zh-CN" dirty="0"/>
              <a:t>的指数部分不采用补码，而用中间数的偏移来表示正负？这是为了方便两个指数做大小比较和计算两指数的差距。以二个浮点数做加法或比较大小为例，首先要比较指数大小，更正指数值使得二个小数点对齐，用</a:t>
            </a:r>
            <a:r>
              <a:rPr lang="en-US" altLang="zh-CN" dirty="0"/>
              <a:t>IEEE754</a:t>
            </a:r>
            <a:r>
              <a:rPr lang="zh-CN" altLang="zh-CN" dirty="0"/>
              <a:t>的指数存放法，二指数的差距可以简单地用他们的真值算出来，例如，两个浮点数的指数为</a:t>
            </a:r>
            <a:r>
              <a:rPr lang="en-US" altLang="zh-CN" dirty="0"/>
              <a:t>3 </a:t>
            </a:r>
            <a:r>
              <a:rPr lang="zh-CN" altLang="zh-CN" dirty="0"/>
              <a:t>和</a:t>
            </a:r>
            <a:r>
              <a:rPr lang="en-US" altLang="zh-CN" dirty="0"/>
              <a:t>-1</a:t>
            </a:r>
            <a:r>
              <a:rPr lang="zh-CN" altLang="zh-CN" dirty="0"/>
              <a:t>， 那么</a:t>
            </a:r>
            <a:r>
              <a:rPr lang="en-US" altLang="zh-CN" dirty="0"/>
              <a:t>IEEE 754 </a:t>
            </a:r>
            <a:r>
              <a:rPr lang="zh-CN" altLang="zh-CN" dirty="0"/>
              <a:t>会分别存放真值</a:t>
            </a:r>
            <a:r>
              <a:rPr lang="en-US" altLang="zh-CN" dirty="0"/>
              <a:t>127+3=130 </a:t>
            </a:r>
            <a:r>
              <a:rPr lang="zh-CN" altLang="zh-CN" dirty="0"/>
              <a:t>和</a:t>
            </a:r>
            <a:r>
              <a:rPr lang="en-US" altLang="zh-CN" dirty="0"/>
              <a:t> 127-1=126</a:t>
            </a:r>
            <a:r>
              <a:rPr lang="zh-CN" altLang="zh-CN" dirty="0"/>
              <a:t>。从真值中就可以辨别</a:t>
            </a:r>
            <a:r>
              <a:rPr lang="en-US" altLang="zh-CN" dirty="0"/>
              <a:t>130 </a:t>
            </a:r>
            <a:r>
              <a:rPr lang="zh-CN" altLang="zh-CN" dirty="0"/>
              <a:t>大于</a:t>
            </a:r>
            <a:r>
              <a:rPr lang="en-US" altLang="zh-CN" dirty="0"/>
              <a:t> 126</a:t>
            </a:r>
            <a:r>
              <a:rPr lang="zh-CN" altLang="zh-CN" dirty="0"/>
              <a:t>， 并且他们的差距是</a:t>
            </a:r>
            <a:r>
              <a:rPr lang="en-US" altLang="zh-CN" dirty="0"/>
              <a:t> 130 – 126 =4</a:t>
            </a:r>
            <a:r>
              <a:rPr lang="zh-CN" altLang="zh-CN" dirty="0"/>
              <a:t>。这使得浮点运算的硬件比较容易实现。</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04233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46</a:t>
            </a:fld>
            <a:endParaRPr lang="zh-CN" altLang="en-US"/>
          </a:p>
        </p:txBody>
      </p:sp>
      <p:sp>
        <p:nvSpPr>
          <p:cNvPr id="6" name="内容占位符 5"/>
          <p:cNvSpPr>
            <a:spLocks noGrp="1"/>
          </p:cNvSpPr>
          <p:nvPr>
            <p:ph idx="1"/>
          </p:nvPr>
        </p:nvSpPr>
        <p:spPr>
          <a:xfrm>
            <a:off x="457200" y="1268760"/>
            <a:ext cx="8229600" cy="4857403"/>
          </a:xfrm>
        </p:spPr>
        <p:txBody>
          <a:bodyPr>
            <a:normAutofit fontScale="92500" lnSpcReduction="10000"/>
          </a:bodyPr>
          <a:lstStyle/>
          <a:p>
            <a:pPr marL="360000" indent="-360000">
              <a:buClr>
                <a:srgbClr val="00B050"/>
              </a:buClr>
              <a:buFont typeface="Wingdings" pitchFamily="2" charset="2"/>
              <a:buChar char="l"/>
            </a:pPr>
            <a:r>
              <a:rPr lang="zh-CN" altLang="zh-CN" sz="2200" dirty="0"/>
              <a:t>无符号整数只能表示非负整数</a:t>
            </a:r>
            <a:r>
              <a:rPr lang="zh-CN" altLang="en-US" sz="2200" dirty="0"/>
              <a:t>，</a:t>
            </a:r>
            <a:r>
              <a:rPr lang="zh-CN" altLang="zh-CN" sz="2200" dirty="0"/>
              <a:t>带符号整数可以表示正整数、零和负整数</a:t>
            </a:r>
            <a:endParaRPr lang="en-US" altLang="zh-CN" sz="2200" dirty="0"/>
          </a:p>
          <a:p>
            <a:pPr marL="360000" indent="-360000">
              <a:buClr>
                <a:srgbClr val="00B050"/>
              </a:buClr>
              <a:buFont typeface="Wingdings" pitchFamily="2" charset="2"/>
              <a:buChar char="l"/>
            </a:pPr>
            <a:r>
              <a:rPr lang="zh-CN" altLang="zh-CN" sz="2200" dirty="0"/>
              <a:t>带符号整数的补码编码方法</a:t>
            </a:r>
            <a:r>
              <a:rPr lang="zh-CN" altLang="en-US" sz="2200" dirty="0"/>
              <a:t>（真值、反码）</a:t>
            </a:r>
            <a:endParaRPr lang="en-US" altLang="zh-CN" sz="2200" dirty="0"/>
          </a:p>
          <a:p>
            <a:pPr marL="360000" indent="-360000">
              <a:buClr>
                <a:srgbClr val="00B050"/>
              </a:buClr>
              <a:buFont typeface="Wingdings" pitchFamily="2" charset="2"/>
              <a:buChar char="l"/>
            </a:pPr>
            <a:r>
              <a:rPr lang="zh-CN" altLang="zh-CN" sz="2200" dirty="0"/>
              <a:t>对于</a:t>
            </a:r>
            <a:r>
              <a:rPr lang="en-US" altLang="zh-CN" sz="2200" dirty="0"/>
              <a:t>n</a:t>
            </a:r>
            <a:r>
              <a:rPr lang="zh-CN" altLang="zh-CN" sz="2200" dirty="0"/>
              <a:t>位计算机，无符号整数能表示的最大值是</a:t>
            </a:r>
            <a:r>
              <a:rPr lang="en-US" altLang="zh-CN" sz="2200" dirty="0" err="1"/>
              <a:t>2</a:t>
            </a:r>
            <a:r>
              <a:rPr lang="en-US" altLang="zh-CN" sz="2200" baseline="30000" dirty="0" err="1"/>
              <a:t>n</a:t>
            </a:r>
            <a:r>
              <a:rPr lang="en-US" altLang="zh-CN" sz="2200" dirty="0"/>
              <a:t>-1</a:t>
            </a:r>
            <a:r>
              <a:rPr lang="zh-CN" altLang="zh-CN" sz="2200" dirty="0"/>
              <a:t>，最小值是</a:t>
            </a:r>
            <a:r>
              <a:rPr lang="en-US" altLang="zh-CN" sz="2200" dirty="0"/>
              <a:t>0</a:t>
            </a:r>
            <a:r>
              <a:rPr lang="zh-CN" altLang="zh-CN" sz="2200" dirty="0"/>
              <a:t>；而带符号整数的补码所能表示的最大值是</a:t>
            </a:r>
            <a:r>
              <a:rPr lang="en-US" altLang="zh-CN" sz="2200" dirty="0" err="1"/>
              <a:t>2</a:t>
            </a:r>
            <a:r>
              <a:rPr lang="en-US" altLang="zh-CN" sz="2200" baseline="30000" dirty="0" err="1"/>
              <a:t>n</a:t>
            </a:r>
            <a:r>
              <a:rPr lang="en-US" altLang="zh-CN" sz="2200" baseline="30000" dirty="0"/>
              <a:t>-1</a:t>
            </a:r>
            <a:r>
              <a:rPr lang="en-US" altLang="zh-CN" sz="2200" dirty="0"/>
              <a:t>-1</a:t>
            </a:r>
            <a:r>
              <a:rPr lang="zh-CN" altLang="zh-CN" sz="2200" dirty="0"/>
              <a:t>，最小值是</a:t>
            </a:r>
            <a:r>
              <a:rPr lang="en-US" altLang="zh-CN" sz="2200" dirty="0"/>
              <a:t>-</a:t>
            </a:r>
            <a:r>
              <a:rPr lang="en-US" altLang="zh-CN" sz="2200" dirty="0" err="1"/>
              <a:t>2</a:t>
            </a:r>
            <a:r>
              <a:rPr lang="en-US" altLang="zh-CN" sz="2200" baseline="30000" dirty="0" err="1"/>
              <a:t>n</a:t>
            </a:r>
            <a:r>
              <a:rPr lang="en-US" altLang="zh-CN" sz="2200" baseline="30000" dirty="0"/>
              <a:t>-1</a:t>
            </a:r>
            <a:r>
              <a:rPr lang="zh-CN" altLang="zh-CN" sz="2200" dirty="0"/>
              <a:t>。</a:t>
            </a:r>
          </a:p>
          <a:p>
            <a:pPr marL="360000" indent="-360000">
              <a:buClr>
                <a:srgbClr val="00B050"/>
              </a:buClr>
              <a:buFont typeface="Wingdings" pitchFamily="2" charset="2"/>
              <a:buChar char="l"/>
            </a:pPr>
            <a:r>
              <a:rPr lang="zh-CN" altLang="zh-CN" sz="2200" dirty="0"/>
              <a:t>四则运算都可以用加法完成。一切都是加法。在计算机中，我们只需要一种实现加法的硬件就能完成所有的四则运算。</a:t>
            </a:r>
          </a:p>
          <a:p>
            <a:pPr marL="360000" indent="-360000">
              <a:buClr>
                <a:srgbClr val="00B050"/>
              </a:buClr>
              <a:buFont typeface="Wingdings" pitchFamily="2" charset="2"/>
              <a:buChar char="l"/>
            </a:pPr>
            <a:r>
              <a:rPr lang="zh-CN" altLang="zh-CN" sz="2200" dirty="0"/>
              <a:t>在无符号整数的加法中，只可能产生一种溢出，可以通过结果</a:t>
            </a:r>
            <a:r>
              <a:rPr lang="en-US" altLang="zh-CN" sz="2200" dirty="0"/>
              <a:t>s</a:t>
            </a:r>
            <a:r>
              <a:rPr lang="zh-CN" altLang="zh-CN" sz="2200" dirty="0"/>
              <a:t>与加数</a:t>
            </a:r>
            <a:r>
              <a:rPr lang="en-US" altLang="zh-CN" sz="2200" dirty="0"/>
              <a:t>x</a:t>
            </a:r>
            <a:r>
              <a:rPr lang="zh-CN" altLang="zh-CN" sz="2200" dirty="0"/>
              <a:t>的关系判断是否溢出。</a:t>
            </a:r>
            <a:endParaRPr lang="en-US" altLang="zh-CN" sz="2200" dirty="0"/>
          </a:p>
          <a:p>
            <a:pPr marL="360000" indent="-360000">
              <a:buClr>
                <a:srgbClr val="00B050"/>
              </a:buClr>
              <a:buFont typeface="Wingdings" pitchFamily="2" charset="2"/>
              <a:buChar char="l"/>
            </a:pPr>
            <a:r>
              <a:rPr lang="zh-CN" altLang="zh-CN" sz="2200" dirty="0"/>
              <a:t>在带符号整数的加法中，可能出现正溢出和负溢出两种情况，正溢出是指两个正整数相加的和成为负数，负溢出是指两个负整数相加的和成为正数。</a:t>
            </a:r>
          </a:p>
          <a:p>
            <a:pPr marL="360000" indent="-360000">
              <a:buClr>
                <a:srgbClr val="00B050"/>
              </a:buClr>
              <a:buFont typeface="Wingdings" pitchFamily="2" charset="2"/>
              <a:buChar char="l"/>
            </a:pPr>
            <a:r>
              <a:rPr lang="zh-CN" altLang="zh-CN" sz="2200" dirty="0"/>
              <a:t>计算机通常把浮点数分为符号位、指数、尾数</a:t>
            </a:r>
            <a:r>
              <a:rPr lang="en-US" altLang="zh-CN" sz="2200" dirty="0"/>
              <a:t>3</a:t>
            </a:r>
            <a:r>
              <a:rPr lang="zh-CN" altLang="zh-CN" sz="2200" dirty="0"/>
              <a:t>个部分存放</a:t>
            </a:r>
          </a:p>
          <a:p>
            <a:pPr>
              <a:buClr>
                <a:srgbClr val="00B050"/>
              </a:buClr>
            </a:pP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 一切都是逻辑（</a:t>
            </a:r>
            <a:r>
              <a:rPr lang="en-US" altLang="zh-CN" dirty="0"/>
              <a:t>Logic</a:t>
            </a:r>
            <a:r>
              <a:rPr lang="zh-CN" altLang="en-US" dirty="0"/>
              <a:t>）</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47</a:t>
            </a:fld>
            <a:endParaRPr lang="zh-CN" altLang="en-US"/>
          </a:p>
        </p:txBody>
      </p:sp>
      <p:sp>
        <p:nvSpPr>
          <p:cNvPr id="6" name="内容占位符 5"/>
          <p:cNvSpPr>
            <a:spLocks noGrp="1"/>
          </p:cNvSpPr>
          <p:nvPr>
            <p:ph idx="1"/>
          </p:nvPr>
        </p:nvSpPr>
        <p:spPr/>
        <p:txBody>
          <a:bodyPr/>
          <a:lstStyle/>
          <a:p>
            <a:r>
              <a:rPr lang="zh-CN" altLang="en-US" dirty="0"/>
              <a:t>什么是逻辑运算</a:t>
            </a:r>
            <a:endParaRPr lang="en-US" altLang="zh-CN" dirty="0"/>
          </a:p>
          <a:p>
            <a:r>
              <a:rPr lang="zh-CN" altLang="en-US" dirty="0"/>
              <a:t>电路实现逻辑</a:t>
            </a:r>
            <a:endParaRPr lang="en-US" altLang="zh-CN" dirty="0"/>
          </a:p>
          <a:p>
            <a:r>
              <a:rPr lang="zh-CN" altLang="en-US" dirty="0"/>
              <a:t>用逻辑做加法</a:t>
            </a:r>
            <a:endParaRPr lang="en-US" altLang="zh-CN" dirty="0"/>
          </a:p>
          <a:p>
            <a:r>
              <a:rPr lang="zh-CN" altLang="en-US" dirty="0"/>
              <a:t>加法与控制语句</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880" y="3959054"/>
            <a:ext cx="2780952" cy="2485714"/>
          </a:xfrm>
          <a:prstGeom prst="rect">
            <a:avLst/>
          </a:prstGeom>
        </p:spPr>
      </p:pic>
      <p:sp>
        <p:nvSpPr>
          <p:cNvPr id="2" name="标题 1"/>
          <p:cNvSpPr>
            <a:spLocks noGrp="1"/>
          </p:cNvSpPr>
          <p:nvPr>
            <p:ph type="title"/>
          </p:nvPr>
        </p:nvSpPr>
        <p:spPr/>
        <p:txBody>
          <a:bodyPr/>
          <a:lstStyle/>
          <a:p>
            <a:r>
              <a:rPr lang="zh-CN" altLang="en-US" dirty="0"/>
              <a:t>什么是逻辑运算</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48</a:t>
            </a:fld>
            <a:endParaRPr lang="zh-CN" altLang="en-US"/>
          </a:p>
        </p:txBody>
      </p:sp>
      <p:sp>
        <p:nvSpPr>
          <p:cNvPr id="6" name="内容占位符 5"/>
          <p:cNvSpPr>
            <a:spLocks noGrp="1"/>
          </p:cNvSpPr>
          <p:nvPr>
            <p:ph idx="1"/>
          </p:nvPr>
        </p:nvSpPr>
        <p:spPr>
          <a:xfrm>
            <a:off x="457200" y="1412776"/>
            <a:ext cx="8480648" cy="4715069"/>
          </a:xfrm>
        </p:spPr>
        <p:txBody>
          <a:bodyPr>
            <a:normAutofit/>
          </a:bodyPr>
          <a:lstStyle/>
          <a:p>
            <a:pPr indent="0"/>
            <a:r>
              <a:rPr lang="zh-CN" altLang="zh-CN" sz="2000" dirty="0"/>
              <a:t>在计算机中没有真正做加法运算的电路，因为电子元件</a:t>
            </a:r>
            <a:r>
              <a:rPr lang="zh-CN" altLang="zh-CN" sz="2000" b="1" dirty="0"/>
              <a:t>不能“计算”</a:t>
            </a:r>
            <a:r>
              <a:rPr lang="zh-CN" altLang="zh-CN" sz="2000" dirty="0"/>
              <a:t>结果</a:t>
            </a:r>
            <a:endParaRPr lang="en-US" altLang="zh-CN" sz="2000" dirty="0"/>
          </a:p>
          <a:p>
            <a:pPr indent="0"/>
            <a:r>
              <a:rPr lang="zh-CN" altLang="zh-CN" sz="2000" dirty="0"/>
              <a:t>计算机里面的电子元件就像是一道道闸门，门的“开”与“关”</a:t>
            </a:r>
            <a:r>
              <a:rPr lang="zh-CN" altLang="en-US" sz="2000" dirty="0"/>
              <a:t>对应逻辑的</a:t>
            </a:r>
            <a:r>
              <a:rPr lang="zh-CN" altLang="zh-CN" sz="2000" dirty="0"/>
              <a:t>“</a:t>
            </a:r>
            <a:r>
              <a:rPr lang="en-US" altLang="zh-CN" sz="2000" dirty="0"/>
              <a:t>0</a:t>
            </a:r>
            <a:r>
              <a:rPr lang="zh-CN" altLang="zh-CN" sz="2000" dirty="0"/>
              <a:t>”与“</a:t>
            </a:r>
            <a:r>
              <a:rPr lang="en-US" altLang="zh-CN" sz="2000" dirty="0"/>
              <a:t>1</a:t>
            </a:r>
            <a:r>
              <a:rPr lang="zh-CN" altLang="zh-CN" sz="2000" dirty="0"/>
              <a:t>”</a:t>
            </a:r>
            <a:r>
              <a:rPr lang="zh-CN" altLang="en-US" sz="2000" dirty="0"/>
              <a:t>两种状态，</a:t>
            </a:r>
            <a:r>
              <a:rPr lang="zh-CN" altLang="zh-CN" sz="2000" dirty="0"/>
              <a:t>决定了电路的导通或断开</a:t>
            </a:r>
            <a:endParaRPr lang="en-US" altLang="zh-CN" sz="2000" dirty="0"/>
          </a:p>
          <a:p>
            <a:pPr indent="0"/>
            <a:r>
              <a:rPr lang="zh-CN" altLang="zh-CN" sz="2000" b="1" dirty="0"/>
              <a:t>基本运算是由</a:t>
            </a:r>
            <a:r>
              <a:rPr lang="en-US" altLang="zh-CN" sz="2000" b="1" dirty="0"/>
              <a:t>0</a:t>
            </a:r>
            <a:r>
              <a:rPr lang="zh-CN" altLang="zh-CN" sz="2000" b="1" dirty="0"/>
              <a:t>与</a:t>
            </a:r>
            <a:r>
              <a:rPr lang="en-US" altLang="zh-CN" sz="2000" b="1" dirty="0"/>
              <a:t>1</a:t>
            </a:r>
            <a:r>
              <a:rPr lang="zh-CN" altLang="zh-CN" sz="2000" b="1" dirty="0"/>
              <a:t>的逻辑运算衍生而来</a:t>
            </a:r>
            <a:r>
              <a:rPr lang="zh-CN" altLang="zh-CN" sz="2000" dirty="0"/>
              <a:t>，这也就是计算机的电子电路能够实现二进制计算的原因</a:t>
            </a: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8931" y="3623999"/>
            <a:ext cx="3785069" cy="2662307"/>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3328" y="3151974"/>
            <a:ext cx="2590800" cy="2045208"/>
          </a:xfrm>
          <a:prstGeom prst="rect">
            <a:avLst/>
          </a:prstGeom>
        </p:spPr>
      </p:pic>
    </p:spTree>
    <p:extLst>
      <p:ext uri="{BB962C8B-B14F-4D97-AF65-F5344CB8AC3E}">
        <p14:creationId xmlns:p14="http://schemas.microsoft.com/office/powerpoint/2010/main" val="2498969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什么是逻辑运算</a:t>
            </a:r>
            <a:r>
              <a:rPr lang="en-US" altLang="zh-CN" dirty="0"/>
              <a:t>-</a:t>
            </a:r>
            <a:r>
              <a:rPr lang="zh-CN" altLang="en-US" dirty="0"/>
              <a:t>逻辑变量与运算符</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49</a:t>
            </a:fld>
            <a:endParaRPr lang="zh-CN" altLang="en-US"/>
          </a:p>
        </p:txBody>
      </p:sp>
      <p:sp>
        <p:nvSpPr>
          <p:cNvPr id="6" name="内容占位符 5"/>
          <p:cNvSpPr>
            <a:spLocks noGrp="1"/>
          </p:cNvSpPr>
          <p:nvPr>
            <p:ph idx="1"/>
          </p:nvPr>
        </p:nvSpPr>
        <p:spPr/>
        <p:txBody>
          <a:bodyPr>
            <a:noAutofit/>
          </a:bodyPr>
          <a:lstStyle/>
          <a:p>
            <a:pPr marL="285750" indent="-285750">
              <a:buClr>
                <a:srgbClr val="00B050"/>
              </a:buClr>
              <a:buFont typeface="Wingdings" panose="05000000000000000000" pitchFamily="2" charset="2"/>
              <a:buChar char="l"/>
            </a:pPr>
            <a:r>
              <a:rPr lang="zh-CN" altLang="zh-CN" sz="2000" dirty="0"/>
              <a:t>逻辑运算是对逻辑变量和逻辑运算符号的组合序列所作的</a:t>
            </a:r>
            <a:r>
              <a:rPr lang="zh-CN" altLang="zh-CN" sz="2000" b="1" dirty="0"/>
              <a:t>逻辑推理</a:t>
            </a:r>
            <a:r>
              <a:rPr lang="zh-CN" altLang="zh-CN" sz="2000" dirty="0"/>
              <a:t>。</a:t>
            </a:r>
            <a:endParaRPr lang="en-US" altLang="zh-CN" sz="2000" dirty="0"/>
          </a:p>
          <a:p>
            <a:pPr marL="285750" indent="-285750">
              <a:buClr>
                <a:srgbClr val="00B050"/>
              </a:buClr>
              <a:buFont typeface="Wingdings" panose="05000000000000000000" pitchFamily="2" charset="2"/>
              <a:buChar char="l"/>
            </a:pPr>
            <a:endParaRPr lang="en-US" altLang="zh-CN" sz="2000" dirty="0"/>
          </a:p>
          <a:p>
            <a:pPr marL="285750" indent="-285750">
              <a:buClr>
                <a:srgbClr val="00B050"/>
              </a:buClr>
              <a:buFont typeface="Wingdings" panose="05000000000000000000" pitchFamily="2" charset="2"/>
              <a:buChar char="l"/>
            </a:pPr>
            <a:r>
              <a:rPr lang="zh-CN" altLang="zh-CN" sz="2000" dirty="0"/>
              <a:t>逻辑运算的变量只有两个，它们代表</a:t>
            </a:r>
            <a:r>
              <a:rPr lang="zh-CN" altLang="zh-CN" sz="2000" b="1" dirty="0"/>
              <a:t>两种对立的逻辑状态</a:t>
            </a:r>
            <a:r>
              <a:rPr lang="zh-CN" altLang="en-US" sz="2000" dirty="0"/>
              <a:t>。</a:t>
            </a:r>
            <a:endParaRPr lang="en-US" altLang="zh-CN" sz="2000" dirty="0"/>
          </a:p>
          <a:p>
            <a:pPr marL="1028700" lvl="1" indent="-285750">
              <a:buClr>
                <a:schemeClr val="accent6">
                  <a:lumMod val="75000"/>
                </a:schemeClr>
              </a:buClr>
              <a:buFont typeface="Wingdings" panose="05000000000000000000" pitchFamily="2" charset="2"/>
              <a:buChar char="u"/>
            </a:pPr>
            <a:r>
              <a:rPr lang="zh-CN" altLang="zh-CN" sz="1800" dirty="0"/>
              <a:t>真</a:t>
            </a:r>
            <a:r>
              <a:rPr lang="en-US" altLang="zh-CN" sz="1800" dirty="0"/>
              <a:t>—</a:t>
            </a:r>
            <a:r>
              <a:rPr lang="zh-CN" altLang="en-US" sz="1800" dirty="0"/>
              <a:t>假</a:t>
            </a:r>
            <a:r>
              <a:rPr lang="zh-CN" altLang="zh-CN" sz="1800" dirty="0"/>
              <a:t>、是</a:t>
            </a:r>
            <a:r>
              <a:rPr lang="en-US" altLang="zh-CN" sz="1800" dirty="0"/>
              <a:t>—</a:t>
            </a:r>
            <a:r>
              <a:rPr lang="zh-CN" altLang="en-US" sz="1800" dirty="0"/>
              <a:t>否</a:t>
            </a:r>
            <a:r>
              <a:rPr lang="zh-CN" altLang="zh-CN" sz="1800" dirty="0"/>
              <a:t>、有</a:t>
            </a:r>
            <a:r>
              <a:rPr lang="en-US" altLang="zh-CN" sz="1800" dirty="0"/>
              <a:t>—</a:t>
            </a:r>
            <a:r>
              <a:rPr lang="zh-CN" altLang="en-US" sz="1800" dirty="0"/>
              <a:t>无 </a:t>
            </a:r>
            <a:r>
              <a:rPr lang="zh-CN" altLang="en-US" sz="1800" dirty="0">
                <a:solidFill>
                  <a:srgbClr val="FF0000"/>
                </a:solidFill>
              </a:rPr>
              <a:t> </a:t>
            </a:r>
            <a:r>
              <a:rPr lang="en-US" altLang="zh-CN" sz="1800" dirty="0">
                <a:solidFill>
                  <a:srgbClr val="FF0000"/>
                </a:solidFill>
                <a:sym typeface="Wingdings" panose="05000000000000000000" pitchFamily="2" charset="2"/>
              </a:rPr>
              <a:t></a:t>
            </a:r>
            <a:r>
              <a:rPr lang="en-US" altLang="zh-CN" sz="1800" b="1" dirty="0">
                <a:solidFill>
                  <a:srgbClr val="FF0000"/>
                </a:solidFill>
                <a:sym typeface="Wingdings" panose="05000000000000000000" pitchFamily="2" charset="2"/>
              </a:rPr>
              <a:t> </a:t>
            </a:r>
            <a:r>
              <a:rPr lang="en-US" altLang="zh-CN" sz="1800" b="1" dirty="0">
                <a:latin typeface="Times New Roman" panose="02020603050405020304" pitchFamily="18" charset="0"/>
                <a:cs typeface="Times New Roman" panose="02020603050405020304" pitchFamily="18" charset="0"/>
                <a:sym typeface="Wingdings" panose="05000000000000000000" pitchFamily="2" charset="2"/>
              </a:rPr>
              <a:t>1 — 0 </a:t>
            </a:r>
            <a:endParaRPr lang="en-US" altLang="zh-CN" sz="1800" b="1" dirty="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l"/>
            </a:pPr>
            <a:r>
              <a:rPr lang="zh-CN" altLang="zh-CN" sz="2000" dirty="0"/>
              <a:t>逻辑运算的基本运算</a:t>
            </a:r>
            <a:r>
              <a:rPr lang="zh-CN" altLang="en-US" sz="2000" dirty="0"/>
              <a:t>：</a:t>
            </a:r>
            <a:endParaRPr lang="en-US" altLang="zh-CN" sz="2000" dirty="0"/>
          </a:p>
          <a:p>
            <a:pPr marL="1085850" lvl="1" indent="-342900">
              <a:buClr>
                <a:schemeClr val="accent6">
                  <a:lumMod val="75000"/>
                </a:schemeClr>
              </a:buClr>
              <a:buFont typeface="Wingdings" panose="05000000000000000000" pitchFamily="2" charset="2"/>
              <a:buChar char="u"/>
            </a:pPr>
            <a:r>
              <a:rPr lang="zh-CN" altLang="zh-CN" dirty="0">
                <a:latin typeface="Times New Roman" panose="02020603050405020304" pitchFamily="18" charset="0"/>
              </a:rPr>
              <a:t>与（</a:t>
            </a:r>
            <a:r>
              <a:rPr lang="en-US" altLang="zh-CN" dirty="0">
                <a:latin typeface="Times New Roman" panose="02020603050405020304" pitchFamily="18" charset="0"/>
              </a:rPr>
              <a:t>AND</a:t>
            </a:r>
            <a:r>
              <a:rPr lang="zh-CN" altLang="zh-CN" dirty="0">
                <a:latin typeface="Times New Roman" panose="02020603050405020304" pitchFamily="18" charset="0"/>
              </a:rPr>
              <a:t>）</a:t>
            </a:r>
            <a:r>
              <a:rPr lang="zh-CN" altLang="en-US" dirty="0">
                <a:latin typeface="Times New Roman" panose="02020603050405020304" pitchFamily="18" charset="0"/>
              </a:rPr>
              <a:t>：</a:t>
            </a:r>
            <a:r>
              <a:rPr lang="zh-CN" altLang="zh-CN" dirty="0">
                <a:latin typeface="Times New Roman" panose="02020603050405020304" pitchFamily="18" charset="0"/>
              </a:rPr>
              <a:t>代表逻辑运算的</a:t>
            </a:r>
            <a:r>
              <a:rPr lang="zh-CN" altLang="zh-CN" b="1" dirty="0">
                <a:latin typeface="Times New Roman" panose="02020603050405020304" pitchFamily="18" charset="0"/>
              </a:rPr>
              <a:t>乘法</a:t>
            </a:r>
            <a:r>
              <a:rPr lang="zh-CN" altLang="en-US" dirty="0">
                <a:latin typeface="Times New Roman" panose="02020603050405020304" pitchFamily="18" charset="0"/>
              </a:rPr>
              <a:t>，运算</a:t>
            </a:r>
            <a:r>
              <a:rPr lang="zh-CN" altLang="zh-CN" dirty="0">
                <a:latin typeface="Times New Roman" panose="02020603050405020304" pitchFamily="18" charset="0"/>
              </a:rPr>
              <a:t>符号</a:t>
            </a:r>
            <a:r>
              <a:rPr lang="zh-CN" altLang="en-US" dirty="0">
                <a:latin typeface="Times New Roman" panose="02020603050405020304" pitchFamily="18" charset="0"/>
              </a:rPr>
              <a:t>是</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marL="1085850" lvl="1" indent="-342900">
              <a:buClr>
                <a:schemeClr val="accent6">
                  <a:lumMod val="75000"/>
                </a:schemeClr>
              </a:buClr>
              <a:buFont typeface="Wingdings" panose="05000000000000000000" pitchFamily="2" charset="2"/>
              <a:buChar char="u"/>
            </a:pPr>
            <a:r>
              <a:rPr lang="zh-CN" altLang="zh-CN" dirty="0">
                <a:latin typeface="Times New Roman" panose="02020603050405020304" pitchFamily="18" charset="0"/>
              </a:rPr>
              <a:t>或（</a:t>
            </a:r>
            <a:r>
              <a:rPr lang="en-US" altLang="zh-CN" dirty="0">
                <a:latin typeface="Times New Roman" panose="02020603050405020304" pitchFamily="18" charset="0"/>
              </a:rPr>
              <a:t>OR</a:t>
            </a:r>
            <a:r>
              <a:rPr lang="zh-CN" altLang="zh-CN" dirty="0">
                <a:latin typeface="Times New Roman" panose="02020603050405020304" pitchFamily="18" charset="0"/>
              </a:rPr>
              <a:t>）</a:t>
            </a:r>
            <a:r>
              <a:rPr lang="zh-CN" altLang="en-US" dirty="0">
                <a:latin typeface="Times New Roman" panose="02020603050405020304" pitchFamily="18" charset="0"/>
              </a:rPr>
              <a:t>：</a:t>
            </a:r>
            <a:r>
              <a:rPr lang="zh-CN" altLang="zh-CN" dirty="0">
                <a:latin typeface="Times New Roman" panose="02020603050405020304" pitchFamily="18" charset="0"/>
              </a:rPr>
              <a:t>代表逻辑运算的</a:t>
            </a:r>
            <a:r>
              <a:rPr lang="zh-CN" altLang="zh-CN" b="1" dirty="0">
                <a:latin typeface="Times New Roman" panose="02020603050405020304" pitchFamily="18" charset="0"/>
              </a:rPr>
              <a:t>加法</a:t>
            </a:r>
            <a:r>
              <a:rPr lang="zh-CN" altLang="zh-CN" dirty="0">
                <a:latin typeface="Times New Roman" panose="02020603050405020304" pitchFamily="18" charset="0"/>
              </a:rPr>
              <a:t>，</a:t>
            </a:r>
            <a:r>
              <a:rPr lang="zh-CN" altLang="en-US" dirty="0">
                <a:latin typeface="Times New Roman" panose="02020603050405020304" pitchFamily="18" charset="0"/>
              </a:rPr>
              <a:t>运算</a:t>
            </a:r>
            <a:r>
              <a:rPr lang="zh-CN" altLang="zh-CN" dirty="0">
                <a:latin typeface="Times New Roman" panose="02020603050405020304" pitchFamily="18" charset="0"/>
              </a:rPr>
              <a:t>符号</a:t>
            </a:r>
            <a:r>
              <a:rPr lang="zh-CN" altLang="en-US" dirty="0">
                <a:latin typeface="Times New Roman" panose="02020603050405020304" pitchFamily="18" charset="0"/>
              </a:rPr>
              <a:t>是</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marL="1085850" lvl="1" indent="-342900">
              <a:buClr>
                <a:schemeClr val="accent6">
                  <a:lumMod val="75000"/>
                </a:schemeClr>
              </a:buClr>
              <a:buFont typeface="Wingdings" panose="05000000000000000000" pitchFamily="2" charset="2"/>
              <a:buChar char="u"/>
            </a:pPr>
            <a:r>
              <a:rPr lang="zh-CN" altLang="zh-CN" dirty="0">
                <a:latin typeface="Times New Roman" panose="02020603050405020304" pitchFamily="18" charset="0"/>
              </a:rPr>
              <a:t>非（</a:t>
            </a:r>
            <a:r>
              <a:rPr lang="en-US" altLang="zh-CN" dirty="0">
                <a:latin typeface="Times New Roman" panose="02020603050405020304" pitchFamily="18" charset="0"/>
              </a:rPr>
              <a:t>NOT</a:t>
            </a:r>
            <a:r>
              <a:rPr lang="zh-CN" altLang="zh-CN" dirty="0">
                <a:latin typeface="Times New Roman" panose="02020603050405020304" pitchFamily="18" charset="0"/>
              </a:rPr>
              <a:t>）</a:t>
            </a:r>
            <a:r>
              <a:rPr lang="zh-CN" altLang="en-US" dirty="0">
                <a:latin typeface="Times New Roman" panose="02020603050405020304" pitchFamily="18" charset="0"/>
              </a:rPr>
              <a:t>：</a:t>
            </a:r>
            <a:r>
              <a:rPr lang="zh-CN" altLang="zh-CN" dirty="0">
                <a:latin typeface="Times New Roman" panose="02020603050405020304" pitchFamily="18" charset="0"/>
              </a:rPr>
              <a:t>代表逻辑上的</a:t>
            </a:r>
            <a:r>
              <a:rPr lang="zh-CN" altLang="zh-CN" b="1" dirty="0">
                <a:latin typeface="Times New Roman" panose="02020603050405020304" pitchFamily="18" charset="0"/>
              </a:rPr>
              <a:t>否定</a:t>
            </a:r>
            <a:r>
              <a:rPr lang="zh-CN" altLang="zh-CN" dirty="0">
                <a:latin typeface="Times New Roman" panose="02020603050405020304" pitchFamily="18" charset="0"/>
              </a:rPr>
              <a:t>，</a:t>
            </a:r>
            <a:r>
              <a:rPr lang="zh-CN" altLang="en-US" dirty="0">
                <a:latin typeface="Times New Roman" panose="02020603050405020304" pitchFamily="18" charset="0"/>
              </a:rPr>
              <a:t>运算</a:t>
            </a:r>
            <a:r>
              <a:rPr lang="zh-CN" altLang="zh-CN" dirty="0"/>
              <a:t>符号是“﹁”</a:t>
            </a:r>
            <a:endParaRPr lang="en-US" altLang="zh-CN" dirty="0">
              <a:latin typeface="Times New Roman" panose="02020603050405020304" pitchFamily="18" charset="0"/>
            </a:endParaRPr>
          </a:p>
          <a:p>
            <a:pPr marL="285750" indent="-285750">
              <a:buClr>
                <a:srgbClr val="00B050"/>
              </a:buClr>
              <a:buFont typeface="Wingdings" panose="05000000000000000000" pitchFamily="2" charset="2"/>
              <a:buChar char="l"/>
            </a:pPr>
            <a:r>
              <a:rPr lang="zh-CN" altLang="en-US" sz="2000" dirty="0"/>
              <a:t>“与”和“或”都操作两个逻辑变量，而“非”只操作一个逻辑变量</a:t>
            </a:r>
            <a:endParaRPr lang="en-US" altLang="zh-CN" sz="2000" dirty="0"/>
          </a:p>
          <a:p>
            <a:pPr marL="285750" indent="-285750">
              <a:buClr>
                <a:srgbClr val="00B050"/>
              </a:buClr>
              <a:buFont typeface="Wingdings" panose="05000000000000000000" pitchFamily="2" charset="2"/>
              <a:buChar char="l"/>
            </a:pPr>
            <a:r>
              <a:rPr lang="zh-CN" altLang="zh-CN" sz="2000" dirty="0"/>
              <a:t>逻辑变量</a:t>
            </a:r>
            <a:r>
              <a:rPr lang="en-US" altLang="zh-CN" sz="2000" dirty="0"/>
              <a:t>A</a:t>
            </a:r>
            <a:r>
              <a:rPr lang="zh-CN" altLang="zh-CN" sz="2000" dirty="0"/>
              <a:t>的“非”</a:t>
            </a:r>
            <a:r>
              <a:rPr lang="zh-CN" altLang="en-US" sz="2000" dirty="0"/>
              <a:t>是</a:t>
            </a:r>
            <a:r>
              <a:rPr lang="zh-CN" altLang="zh-CN" sz="2000" dirty="0"/>
              <a:t>在</a:t>
            </a:r>
            <a:r>
              <a:rPr lang="en-US" altLang="zh-CN" sz="2000" dirty="0"/>
              <a:t>A</a:t>
            </a:r>
            <a:r>
              <a:rPr lang="zh-CN" altLang="zh-CN" sz="2000" dirty="0"/>
              <a:t>上面加一短横表示，</a:t>
            </a:r>
            <a:r>
              <a:rPr lang="zh-CN" altLang="en-US" sz="2000" dirty="0"/>
              <a:t>即</a:t>
            </a:r>
            <a:r>
              <a:rPr lang="en-US" altLang="zh-CN" sz="2000" dirty="0"/>
              <a:t>Ā</a:t>
            </a:r>
            <a:r>
              <a:rPr lang="zh-CN" altLang="zh-CN" sz="2000" dirty="0"/>
              <a:t>（念作“</a:t>
            </a:r>
            <a:r>
              <a:rPr lang="en-US" altLang="zh-CN" sz="2000" dirty="0"/>
              <a:t>A bar</a:t>
            </a:r>
            <a:r>
              <a:rPr lang="zh-CN" altLang="zh-CN" sz="2000" dirty="0"/>
              <a:t>”）</a:t>
            </a:r>
            <a:endParaRPr lang="en-US" altLang="zh-CN" sz="2000" dirty="0"/>
          </a:p>
          <a:p>
            <a:pPr marL="285750" indent="-285750">
              <a:buClr>
                <a:srgbClr val="00B050"/>
              </a:buClr>
              <a:buFont typeface="Wingdings" panose="05000000000000000000" pitchFamily="2" charset="2"/>
              <a:buChar char="l"/>
            </a:pPr>
            <a:endParaRPr lang="en-US" altLang="zh-CN" sz="2000" dirty="0"/>
          </a:p>
          <a:p>
            <a:pPr marL="285750" indent="-285750">
              <a:buClr>
                <a:srgbClr val="00B050"/>
              </a:buClr>
              <a:buFont typeface="Wingdings" panose="05000000000000000000" pitchFamily="2" charset="2"/>
              <a:buChar char="l"/>
            </a:pPr>
            <a:r>
              <a:rPr lang="zh-CN" altLang="zh-CN" sz="2000" b="1" dirty="0"/>
              <a:t>逻辑运算的结果也只能是</a:t>
            </a:r>
            <a:r>
              <a:rPr lang="en-US" altLang="zh-CN" sz="2000" b="1" dirty="0"/>
              <a:t>0</a:t>
            </a:r>
            <a:r>
              <a:rPr lang="zh-CN" altLang="zh-CN" sz="2000" b="1" dirty="0"/>
              <a:t>或</a:t>
            </a:r>
            <a:r>
              <a:rPr lang="en-US" altLang="zh-CN" sz="2000" b="1" dirty="0"/>
              <a:t>1</a:t>
            </a:r>
            <a:r>
              <a:rPr lang="zh-CN" altLang="zh-CN" sz="2000" dirty="0"/>
              <a:t>，代表逻辑推理上的“真”或“假”。</a:t>
            </a:r>
            <a:endParaRPr lang="zh-CN" altLang="en-US" sz="2000" dirty="0"/>
          </a:p>
        </p:txBody>
      </p:sp>
    </p:spTree>
    <p:extLst>
      <p:ext uri="{BB962C8B-B14F-4D97-AF65-F5344CB8AC3E}">
        <p14:creationId xmlns:p14="http://schemas.microsoft.com/office/powerpoint/2010/main" val="98613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八进制（</a:t>
            </a:r>
            <a:r>
              <a:rPr lang="en-US" altLang="zh-CN" dirty="0" err="1"/>
              <a:t>Octonary</a:t>
            </a:r>
            <a:r>
              <a:rPr lang="zh-CN" altLang="en-US" dirty="0"/>
              <a:t>）与十六进制（</a:t>
            </a:r>
            <a:r>
              <a:rPr lang="en-US" altLang="zh-CN" dirty="0" err="1"/>
              <a:t>Hexdecimal</a:t>
            </a:r>
            <a:r>
              <a:rPr lang="zh-CN" altLang="en-US" dirty="0"/>
              <a:t>）</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a:t>
            </a:fld>
            <a:endParaRPr lang="zh-CN" altLang="en-US"/>
          </a:p>
        </p:txBody>
      </p:sp>
      <p:sp>
        <p:nvSpPr>
          <p:cNvPr id="6" name="内容占位符 5"/>
          <p:cNvSpPr>
            <a:spLocks noGrp="1"/>
          </p:cNvSpPr>
          <p:nvPr>
            <p:ph idx="1"/>
          </p:nvPr>
        </p:nvSpPr>
        <p:spPr/>
        <p:txBody>
          <a:bodyPr>
            <a:normAutofit/>
          </a:bodyPr>
          <a:lstStyle/>
          <a:p>
            <a:r>
              <a:rPr lang="zh-CN" altLang="en-US" sz="2000" dirty="0"/>
              <a:t>八</a:t>
            </a:r>
            <a:r>
              <a:rPr lang="zh-CN" altLang="zh-CN" sz="2000" dirty="0"/>
              <a:t>进制数的一位数表示</a:t>
            </a:r>
            <a:r>
              <a:rPr lang="en-US" altLang="zh-CN" sz="2000" dirty="0"/>
              <a:t>0~7</a:t>
            </a:r>
            <a:r>
              <a:rPr lang="zh-CN" altLang="zh-CN" sz="2000" dirty="0"/>
              <a:t>之间的数值</a:t>
            </a:r>
            <a:r>
              <a:rPr lang="zh-CN" altLang="en-US" sz="2000" dirty="0"/>
              <a:t>，</a:t>
            </a:r>
            <a:r>
              <a:rPr lang="zh-CN" altLang="en-US" sz="2000" b="1" dirty="0"/>
              <a:t>逢八进位</a:t>
            </a:r>
            <a:r>
              <a:rPr lang="zh-CN" altLang="en-US" sz="2000" dirty="0"/>
              <a:t>，八</a:t>
            </a:r>
            <a:r>
              <a:rPr lang="zh-CN" altLang="zh-CN" sz="2000" dirty="0"/>
              <a:t>进制的数是由</a:t>
            </a:r>
            <a:r>
              <a:rPr lang="en-US" altLang="zh-CN" sz="2000" b="1" dirty="0"/>
              <a:t>0~7</a:t>
            </a:r>
            <a:r>
              <a:rPr lang="zh-CN" altLang="zh-CN" sz="2000" dirty="0"/>
              <a:t>组成的。</a:t>
            </a:r>
            <a:endParaRPr lang="en-US" altLang="zh-CN" sz="2000" dirty="0"/>
          </a:p>
          <a:p>
            <a:r>
              <a:rPr lang="zh-CN" altLang="zh-CN" sz="2000" dirty="0"/>
              <a:t>十六进制数的一位数表示</a:t>
            </a:r>
            <a:r>
              <a:rPr lang="en-US" altLang="zh-CN" sz="2000" dirty="0"/>
              <a:t>0~15</a:t>
            </a:r>
            <a:r>
              <a:rPr lang="zh-CN" altLang="zh-CN" sz="2000" dirty="0"/>
              <a:t>之间的数值，</a:t>
            </a:r>
            <a:r>
              <a:rPr lang="zh-CN" altLang="en-US" sz="2000" b="1" dirty="0"/>
              <a:t>逢十六进位</a:t>
            </a:r>
            <a:r>
              <a:rPr lang="zh-CN" altLang="en-US" sz="2000" dirty="0"/>
              <a:t>，</a:t>
            </a:r>
            <a:r>
              <a:rPr lang="zh-CN" altLang="zh-CN" sz="2000" dirty="0"/>
              <a:t>而人类世界的十进制数位只能表示</a:t>
            </a:r>
            <a:r>
              <a:rPr lang="en-US" altLang="zh-CN" sz="2000" dirty="0"/>
              <a:t>0~9</a:t>
            </a:r>
            <a:r>
              <a:rPr lang="zh-CN" altLang="zh-CN" sz="2000" dirty="0"/>
              <a:t>因此在十六进制中，我们用</a:t>
            </a:r>
            <a:r>
              <a:rPr lang="en-US" altLang="zh-CN" sz="2000" dirty="0"/>
              <a:t>A</a:t>
            </a:r>
            <a:r>
              <a:rPr lang="zh-CN" altLang="zh-CN" sz="2000" dirty="0"/>
              <a:t>、</a:t>
            </a:r>
            <a:r>
              <a:rPr lang="en-US" altLang="zh-CN" sz="2000" dirty="0"/>
              <a:t>B</a:t>
            </a:r>
            <a:r>
              <a:rPr lang="zh-CN" altLang="zh-CN" sz="2000" dirty="0"/>
              <a:t>、</a:t>
            </a:r>
            <a:r>
              <a:rPr lang="en-US" altLang="zh-CN" sz="2000" dirty="0"/>
              <a:t>C</a:t>
            </a:r>
            <a:r>
              <a:rPr lang="zh-CN" altLang="zh-CN" sz="2000" dirty="0"/>
              <a:t>、</a:t>
            </a:r>
            <a:r>
              <a:rPr lang="en-US" altLang="zh-CN" sz="2000" dirty="0"/>
              <a:t>D</a:t>
            </a:r>
            <a:r>
              <a:rPr lang="zh-CN" altLang="zh-CN" sz="2000" dirty="0"/>
              <a:t>、</a:t>
            </a:r>
            <a:r>
              <a:rPr lang="en-US" altLang="zh-CN" sz="2000" dirty="0"/>
              <a:t>E</a:t>
            </a:r>
            <a:r>
              <a:rPr lang="zh-CN" altLang="zh-CN" sz="2000" dirty="0"/>
              <a:t>、</a:t>
            </a:r>
            <a:r>
              <a:rPr lang="en-US" altLang="zh-CN" sz="2000" dirty="0"/>
              <a:t>F</a:t>
            </a:r>
            <a:r>
              <a:rPr lang="zh-CN" altLang="zh-CN" sz="2000" dirty="0"/>
              <a:t>分别代表十进制的</a:t>
            </a:r>
            <a:r>
              <a:rPr lang="en-US" altLang="zh-CN" sz="2000" dirty="0"/>
              <a:t>10</a:t>
            </a:r>
            <a:r>
              <a:rPr lang="zh-CN" altLang="zh-CN" sz="2000" dirty="0"/>
              <a:t>、</a:t>
            </a:r>
            <a:r>
              <a:rPr lang="en-US" altLang="zh-CN" sz="2000" dirty="0"/>
              <a:t>11</a:t>
            </a:r>
            <a:r>
              <a:rPr lang="zh-CN" altLang="zh-CN" sz="2000" dirty="0"/>
              <a:t>、</a:t>
            </a:r>
            <a:r>
              <a:rPr lang="en-US" altLang="zh-CN" sz="2000" dirty="0"/>
              <a:t>12</a:t>
            </a:r>
            <a:r>
              <a:rPr lang="zh-CN" altLang="zh-CN" sz="2000" dirty="0"/>
              <a:t>、</a:t>
            </a:r>
            <a:r>
              <a:rPr lang="en-US" altLang="zh-CN" sz="2000" dirty="0"/>
              <a:t>13</a:t>
            </a:r>
            <a:r>
              <a:rPr lang="zh-CN" altLang="zh-CN" sz="2000" dirty="0"/>
              <a:t>、</a:t>
            </a:r>
            <a:r>
              <a:rPr lang="en-US" altLang="zh-CN" sz="2000" dirty="0"/>
              <a:t>14</a:t>
            </a:r>
            <a:r>
              <a:rPr lang="zh-CN" altLang="zh-CN" sz="2000" dirty="0"/>
              <a:t>、</a:t>
            </a:r>
            <a:r>
              <a:rPr lang="en-US" altLang="zh-CN" sz="2000" dirty="0"/>
              <a:t>15</a:t>
            </a:r>
            <a:r>
              <a:rPr lang="zh-CN" altLang="zh-CN" sz="2000" dirty="0"/>
              <a:t>。</a:t>
            </a:r>
            <a:endParaRPr lang="en-US" altLang="zh-CN" sz="2000" dirty="0"/>
          </a:p>
          <a:p>
            <a:pPr>
              <a:buFont typeface="Arial" pitchFamily="34" charset="0"/>
              <a:buChar char="•"/>
            </a:pPr>
            <a:endParaRPr lang="en-US" altLang="zh-CN" sz="2000" dirty="0"/>
          </a:p>
          <a:p>
            <a:endParaRPr lang="zh-CN" altLang="en-US" sz="2000" dirty="0"/>
          </a:p>
        </p:txBody>
      </p:sp>
      <p:graphicFrame>
        <p:nvGraphicFramePr>
          <p:cNvPr id="8" name="表格 7"/>
          <p:cNvGraphicFramePr>
            <a:graphicFrameLocks noGrp="1"/>
          </p:cNvGraphicFramePr>
          <p:nvPr/>
        </p:nvGraphicFramePr>
        <p:xfrm>
          <a:off x="323528" y="3717032"/>
          <a:ext cx="8352929" cy="1666022"/>
        </p:xfrm>
        <a:graphic>
          <a:graphicData uri="http://schemas.openxmlformats.org/drawingml/2006/table">
            <a:tbl>
              <a:tblPr/>
              <a:tblGrid>
                <a:gridCol w="2053999">
                  <a:extLst>
                    <a:ext uri="{9D8B030D-6E8A-4147-A177-3AD203B41FA5}">
                      <a16:colId xmlns:a16="http://schemas.microsoft.com/office/drawing/2014/main" val="20000"/>
                    </a:ext>
                  </a:extLst>
                </a:gridCol>
                <a:gridCol w="958533">
                  <a:extLst>
                    <a:ext uri="{9D8B030D-6E8A-4147-A177-3AD203B41FA5}">
                      <a16:colId xmlns:a16="http://schemas.microsoft.com/office/drawing/2014/main" val="20001"/>
                    </a:ext>
                  </a:extLst>
                </a:gridCol>
                <a:gridCol w="1574733">
                  <a:extLst>
                    <a:ext uri="{9D8B030D-6E8A-4147-A177-3AD203B41FA5}">
                      <a16:colId xmlns:a16="http://schemas.microsoft.com/office/drawing/2014/main" val="20002"/>
                    </a:ext>
                  </a:extLst>
                </a:gridCol>
                <a:gridCol w="3765664">
                  <a:extLst>
                    <a:ext uri="{9D8B030D-6E8A-4147-A177-3AD203B41FA5}">
                      <a16:colId xmlns:a16="http://schemas.microsoft.com/office/drawing/2014/main" val="20003"/>
                    </a:ext>
                  </a:extLst>
                </a:gridCol>
              </a:tblGrid>
              <a:tr h="432048">
                <a:tc>
                  <a:txBody>
                    <a:bodyPr/>
                    <a:lstStyle/>
                    <a:p>
                      <a:pPr algn="ctr">
                        <a:spcAft>
                          <a:spcPts val="0"/>
                        </a:spcAft>
                      </a:pPr>
                      <a:r>
                        <a:rPr lang="zh-CN" sz="2000" b="1" kern="100" dirty="0">
                          <a:solidFill>
                            <a:srgbClr val="000000"/>
                          </a:solidFill>
                          <a:latin typeface="Times New Roman"/>
                          <a:ea typeface="宋体"/>
                          <a:cs typeface="Times New Roman"/>
                        </a:rPr>
                        <a:t>进制</a:t>
                      </a:r>
                      <a:endParaRPr lang="zh-CN" sz="2000" kern="100" dirty="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2000" b="1" kern="100">
                          <a:solidFill>
                            <a:srgbClr val="000000"/>
                          </a:solidFill>
                          <a:latin typeface="Times New Roman"/>
                          <a:ea typeface="宋体"/>
                          <a:cs typeface="Times New Roman"/>
                        </a:rPr>
                        <a:t>基数</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2000" b="1" kern="100">
                          <a:solidFill>
                            <a:srgbClr val="000000"/>
                          </a:solidFill>
                          <a:latin typeface="Times New Roman"/>
                          <a:ea typeface="宋体"/>
                          <a:cs typeface="Times New Roman"/>
                        </a:rPr>
                        <a:t>进位原则</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2000" b="1" kern="100">
                          <a:solidFill>
                            <a:srgbClr val="000000"/>
                          </a:solidFill>
                          <a:latin typeface="Times New Roman"/>
                          <a:ea typeface="宋体"/>
                          <a:cs typeface="Times New Roman"/>
                        </a:rPr>
                        <a:t>基本符号</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33974">
                <a:tc>
                  <a:txBody>
                    <a:bodyPr/>
                    <a:lstStyle/>
                    <a:p>
                      <a:pPr algn="ctr">
                        <a:spcAft>
                          <a:spcPts val="0"/>
                        </a:spcAft>
                      </a:pPr>
                      <a:r>
                        <a:rPr lang="zh-CN" sz="2000" kern="100" dirty="0">
                          <a:solidFill>
                            <a:srgbClr val="000000"/>
                          </a:solidFill>
                          <a:latin typeface="Times New Roman"/>
                          <a:ea typeface="宋体"/>
                          <a:cs typeface="Times New Roman"/>
                        </a:rPr>
                        <a:t>二进制（</a:t>
                      </a:r>
                      <a:r>
                        <a:rPr lang="en-US" sz="2000" kern="100" dirty="0">
                          <a:solidFill>
                            <a:srgbClr val="000000"/>
                          </a:solidFill>
                          <a:latin typeface="Times New Roman"/>
                          <a:ea typeface="宋体"/>
                          <a:cs typeface="黑体"/>
                        </a:rPr>
                        <a:t>Bin</a:t>
                      </a:r>
                      <a:r>
                        <a:rPr lang="zh-CN" sz="2000" kern="100" dirty="0">
                          <a:solidFill>
                            <a:srgbClr val="000000"/>
                          </a:solidFill>
                          <a:latin typeface="Times New Roman"/>
                          <a:ea typeface="宋体"/>
                          <a:cs typeface="Times New Roman"/>
                        </a:rPr>
                        <a:t>）</a:t>
                      </a:r>
                      <a:endParaRPr lang="zh-CN" sz="2000" kern="100" dirty="0">
                        <a:latin typeface="Calibri"/>
                        <a:ea typeface="宋体"/>
                        <a:cs typeface="黑体"/>
                      </a:endParaRPr>
                    </a:p>
                    <a:p>
                      <a:pPr algn="ctr">
                        <a:spcAft>
                          <a:spcPts val="0"/>
                        </a:spcAft>
                      </a:pPr>
                      <a:r>
                        <a:rPr lang="zh-CN" sz="2000" kern="100" dirty="0">
                          <a:solidFill>
                            <a:srgbClr val="000000"/>
                          </a:solidFill>
                          <a:latin typeface="Times New Roman"/>
                          <a:ea typeface="宋体"/>
                          <a:cs typeface="Times New Roman"/>
                        </a:rPr>
                        <a:t>八进制（</a:t>
                      </a:r>
                      <a:r>
                        <a:rPr lang="en-US" sz="2000" kern="100" dirty="0">
                          <a:solidFill>
                            <a:srgbClr val="000000"/>
                          </a:solidFill>
                          <a:latin typeface="Times New Roman"/>
                          <a:ea typeface="宋体"/>
                          <a:cs typeface="黑体"/>
                        </a:rPr>
                        <a:t>Oct</a:t>
                      </a:r>
                      <a:r>
                        <a:rPr lang="zh-CN" sz="2000" kern="100" dirty="0">
                          <a:solidFill>
                            <a:srgbClr val="000000"/>
                          </a:solidFill>
                          <a:latin typeface="Times New Roman"/>
                          <a:ea typeface="宋体"/>
                          <a:cs typeface="Times New Roman"/>
                        </a:rPr>
                        <a:t>）</a:t>
                      </a:r>
                      <a:endParaRPr lang="zh-CN" sz="2000" kern="100" dirty="0">
                        <a:latin typeface="Calibri"/>
                        <a:ea typeface="宋体"/>
                        <a:cs typeface="黑体"/>
                      </a:endParaRPr>
                    </a:p>
                    <a:p>
                      <a:pPr algn="ctr">
                        <a:spcAft>
                          <a:spcPts val="0"/>
                        </a:spcAft>
                      </a:pPr>
                      <a:r>
                        <a:rPr lang="zh-CN" sz="2000" kern="100" dirty="0">
                          <a:solidFill>
                            <a:srgbClr val="000000"/>
                          </a:solidFill>
                          <a:latin typeface="Times New Roman"/>
                          <a:ea typeface="宋体"/>
                          <a:cs typeface="Times New Roman"/>
                        </a:rPr>
                        <a:t>十进制（</a:t>
                      </a:r>
                      <a:r>
                        <a:rPr lang="en-US" sz="2000" kern="100" dirty="0">
                          <a:solidFill>
                            <a:srgbClr val="000000"/>
                          </a:solidFill>
                          <a:latin typeface="Times New Roman"/>
                          <a:ea typeface="宋体"/>
                          <a:cs typeface="黑体"/>
                        </a:rPr>
                        <a:t>Dec</a:t>
                      </a:r>
                      <a:r>
                        <a:rPr lang="zh-CN" sz="2000" kern="100" dirty="0">
                          <a:solidFill>
                            <a:srgbClr val="000000"/>
                          </a:solidFill>
                          <a:latin typeface="Times New Roman"/>
                          <a:ea typeface="宋体"/>
                          <a:cs typeface="Times New Roman"/>
                        </a:rPr>
                        <a:t>）</a:t>
                      </a:r>
                      <a:endParaRPr lang="zh-CN" sz="2000" kern="100" dirty="0">
                        <a:latin typeface="Calibri"/>
                        <a:ea typeface="宋体"/>
                        <a:cs typeface="黑体"/>
                      </a:endParaRPr>
                    </a:p>
                    <a:p>
                      <a:pPr algn="ctr">
                        <a:spcAft>
                          <a:spcPts val="0"/>
                        </a:spcAft>
                      </a:pPr>
                      <a:r>
                        <a:rPr lang="zh-CN" sz="2000" kern="100" dirty="0">
                          <a:solidFill>
                            <a:srgbClr val="000000"/>
                          </a:solidFill>
                          <a:latin typeface="Times New Roman"/>
                          <a:ea typeface="宋体"/>
                          <a:cs typeface="Times New Roman"/>
                        </a:rPr>
                        <a:t>十六进制（</a:t>
                      </a:r>
                      <a:r>
                        <a:rPr lang="en-US" sz="2000" kern="100" dirty="0">
                          <a:solidFill>
                            <a:srgbClr val="000000"/>
                          </a:solidFill>
                          <a:latin typeface="Times New Roman"/>
                          <a:ea typeface="宋体"/>
                          <a:cs typeface="黑体"/>
                        </a:rPr>
                        <a:t>Hex</a:t>
                      </a:r>
                      <a:r>
                        <a:rPr lang="zh-CN" sz="2000" kern="100" dirty="0">
                          <a:solidFill>
                            <a:srgbClr val="000000"/>
                          </a:solidFill>
                          <a:latin typeface="Times New Roman"/>
                          <a:ea typeface="宋体"/>
                          <a:cs typeface="Times New Roman"/>
                        </a:rPr>
                        <a:t>）</a:t>
                      </a:r>
                      <a:endParaRPr lang="zh-CN" sz="2000" kern="100" dirty="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dirty="0">
                          <a:solidFill>
                            <a:srgbClr val="000000"/>
                          </a:solidFill>
                          <a:latin typeface="Times New Roman"/>
                          <a:ea typeface="宋体"/>
                          <a:cs typeface="黑体"/>
                        </a:rPr>
                        <a:t>2</a:t>
                      </a:r>
                      <a:endParaRPr lang="zh-CN" sz="2000" kern="100" dirty="0">
                        <a:latin typeface="Calibri"/>
                        <a:ea typeface="宋体"/>
                        <a:cs typeface="黑体"/>
                      </a:endParaRPr>
                    </a:p>
                    <a:p>
                      <a:pPr algn="ctr">
                        <a:spcAft>
                          <a:spcPts val="0"/>
                        </a:spcAft>
                      </a:pPr>
                      <a:r>
                        <a:rPr lang="en-US" sz="2000" kern="100" dirty="0">
                          <a:solidFill>
                            <a:srgbClr val="000000"/>
                          </a:solidFill>
                          <a:latin typeface="Times New Roman"/>
                          <a:ea typeface="宋体"/>
                          <a:cs typeface="黑体"/>
                        </a:rPr>
                        <a:t>8</a:t>
                      </a:r>
                      <a:endParaRPr lang="zh-CN" sz="2000" kern="100" dirty="0">
                        <a:latin typeface="Calibri"/>
                        <a:ea typeface="宋体"/>
                        <a:cs typeface="黑体"/>
                      </a:endParaRPr>
                    </a:p>
                    <a:p>
                      <a:pPr algn="ctr">
                        <a:spcAft>
                          <a:spcPts val="0"/>
                        </a:spcAft>
                      </a:pPr>
                      <a:r>
                        <a:rPr lang="en-US" sz="2000" kern="100" dirty="0">
                          <a:solidFill>
                            <a:srgbClr val="000000"/>
                          </a:solidFill>
                          <a:latin typeface="Times New Roman"/>
                          <a:ea typeface="宋体"/>
                          <a:cs typeface="黑体"/>
                        </a:rPr>
                        <a:t>10</a:t>
                      </a:r>
                      <a:endParaRPr lang="zh-CN" sz="2000" kern="100" dirty="0">
                        <a:latin typeface="Calibri"/>
                        <a:ea typeface="宋体"/>
                        <a:cs typeface="黑体"/>
                      </a:endParaRPr>
                    </a:p>
                    <a:p>
                      <a:pPr algn="ctr">
                        <a:spcAft>
                          <a:spcPts val="0"/>
                        </a:spcAft>
                      </a:pPr>
                      <a:r>
                        <a:rPr lang="en-US" sz="2000" kern="100" dirty="0">
                          <a:solidFill>
                            <a:srgbClr val="000000"/>
                          </a:solidFill>
                          <a:latin typeface="Times New Roman"/>
                          <a:ea typeface="宋体"/>
                          <a:cs typeface="黑体"/>
                        </a:rPr>
                        <a:t>16</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2000" kern="100" dirty="0">
                          <a:solidFill>
                            <a:srgbClr val="000000"/>
                          </a:solidFill>
                          <a:latin typeface="Times New Roman"/>
                          <a:ea typeface="宋体"/>
                          <a:cs typeface="Times New Roman"/>
                        </a:rPr>
                        <a:t>逢</a:t>
                      </a:r>
                      <a:r>
                        <a:rPr lang="en-US" sz="2000" kern="100" dirty="0">
                          <a:solidFill>
                            <a:srgbClr val="000000"/>
                          </a:solidFill>
                          <a:latin typeface="Times New Roman"/>
                          <a:ea typeface="宋体"/>
                          <a:cs typeface="黑体"/>
                        </a:rPr>
                        <a:t>2</a:t>
                      </a:r>
                      <a:r>
                        <a:rPr lang="zh-CN" sz="2000" kern="100" dirty="0">
                          <a:solidFill>
                            <a:srgbClr val="000000"/>
                          </a:solidFill>
                          <a:latin typeface="Times New Roman"/>
                          <a:ea typeface="宋体"/>
                          <a:cs typeface="Times New Roman"/>
                        </a:rPr>
                        <a:t>进</a:t>
                      </a:r>
                      <a:r>
                        <a:rPr lang="en-US" sz="2000" kern="100" dirty="0">
                          <a:solidFill>
                            <a:srgbClr val="000000"/>
                          </a:solidFill>
                          <a:latin typeface="Times New Roman"/>
                          <a:ea typeface="宋体"/>
                          <a:cs typeface="黑体"/>
                        </a:rPr>
                        <a:t>1</a:t>
                      </a:r>
                      <a:endParaRPr lang="zh-CN" sz="2000" kern="100" dirty="0">
                        <a:latin typeface="Calibri"/>
                        <a:ea typeface="宋体"/>
                        <a:cs typeface="黑体"/>
                      </a:endParaRPr>
                    </a:p>
                    <a:p>
                      <a:pPr algn="ctr">
                        <a:spcAft>
                          <a:spcPts val="0"/>
                        </a:spcAft>
                      </a:pPr>
                      <a:r>
                        <a:rPr lang="zh-CN" sz="2000" kern="100" dirty="0">
                          <a:solidFill>
                            <a:srgbClr val="000000"/>
                          </a:solidFill>
                          <a:latin typeface="Times New Roman"/>
                          <a:ea typeface="宋体"/>
                          <a:cs typeface="Times New Roman"/>
                        </a:rPr>
                        <a:t>逢</a:t>
                      </a:r>
                      <a:r>
                        <a:rPr lang="en-US" sz="2000" kern="100" dirty="0">
                          <a:solidFill>
                            <a:srgbClr val="000000"/>
                          </a:solidFill>
                          <a:latin typeface="Times New Roman"/>
                          <a:ea typeface="宋体"/>
                          <a:cs typeface="黑体"/>
                        </a:rPr>
                        <a:t>8</a:t>
                      </a:r>
                      <a:r>
                        <a:rPr lang="zh-CN" sz="2000" kern="100" dirty="0">
                          <a:solidFill>
                            <a:srgbClr val="000000"/>
                          </a:solidFill>
                          <a:latin typeface="Times New Roman"/>
                          <a:ea typeface="宋体"/>
                          <a:cs typeface="Times New Roman"/>
                        </a:rPr>
                        <a:t>进</a:t>
                      </a:r>
                      <a:r>
                        <a:rPr lang="en-US" sz="2000" kern="100" dirty="0">
                          <a:solidFill>
                            <a:srgbClr val="000000"/>
                          </a:solidFill>
                          <a:latin typeface="Times New Roman"/>
                          <a:ea typeface="宋体"/>
                          <a:cs typeface="黑体"/>
                        </a:rPr>
                        <a:t>1</a:t>
                      </a:r>
                      <a:endParaRPr lang="zh-CN" sz="2000" kern="100" dirty="0">
                        <a:latin typeface="Calibri"/>
                        <a:ea typeface="宋体"/>
                        <a:cs typeface="黑体"/>
                      </a:endParaRPr>
                    </a:p>
                    <a:p>
                      <a:pPr algn="ctr">
                        <a:spcAft>
                          <a:spcPts val="0"/>
                        </a:spcAft>
                      </a:pPr>
                      <a:r>
                        <a:rPr lang="zh-CN" sz="2000" kern="100" dirty="0">
                          <a:solidFill>
                            <a:srgbClr val="000000"/>
                          </a:solidFill>
                          <a:latin typeface="Times New Roman"/>
                          <a:ea typeface="宋体"/>
                          <a:cs typeface="Times New Roman"/>
                        </a:rPr>
                        <a:t>逢</a:t>
                      </a:r>
                      <a:r>
                        <a:rPr lang="en-US" sz="2000" kern="100" dirty="0">
                          <a:solidFill>
                            <a:srgbClr val="000000"/>
                          </a:solidFill>
                          <a:latin typeface="Times New Roman"/>
                          <a:ea typeface="宋体"/>
                          <a:cs typeface="黑体"/>
                        </a:rPr>
                        <a:t>10</a:t>
                      </a:r>
                      <a:r>
                        <a:rPr lang="zh-CN" sz="2000" kern="100" dirty="0">
                          <a:solidFill>
                            <a:srgbClr val="000000"/>
                          </a:solidFill>
                          <a:latin typeface="Times New Roman"/>
                          <a:ea typeface="宋体"/>
                          <a:cs typeface="Times New Roman"/>
                        </a:rPr>
                        <a:t>进</a:t>
                      </a:r>
                      <a:r>
                        <a:rPr lang="en-US" sz="2000" kern="100" dirty="0">
                          <a:solidFill>
                            <a:srgbClr val="000000"/>
                          </a:solidFill>
                          <a:latin typeface="Times New Roman"/>
                          <a:ea typeface="宋体"/>
                          <a:cs typeface="黑体"/>
                        </a:rPr>
                        <a:t>1</a:t>
                      </a:r>
                      <a:endParaRPr lang="zh-CN" sz="2000" kern="100" dirty="0">
                        <a:latin typeface="Calibri"/>
                        <a:ea typeface="宋体"/>
                        <a:cs typeface="黑体"/>
                      </a:endParaRPr>
                    </a:p>
                    <a:p>
                      <a:pPr algn="ctr">
                        <a:spcAft>
                          <a:spcPts val="0"/>
                        </a:spcAft>
                      </a:pPr>
                      <a:r>
                        <a:rPr lang="zh-CN" sz="2000" kern="100" dirty="0">
                          <a:solidFill>
                            <a:srgbClr val="000000"/>
                          </a:solidFill>
                          <a:latin typeface="Times New Roman"/>
                          <a:ea typeface="宋体"/>
                          <a:cs typeface="Times New Roman"/>
                        </a:rPr>
                        <a:t>逢</a:t>
                      </a:r>
                      <a:r>
                        <a:rPr lang="en-US" sz="2000" kern="100" dirty="0">
                          <a:solidFill>
                            <a:srgbClr val="000000"/>
                          </a:solidFill>
                          <a:latin typeface="Times New Roman"/>
                          <a:ea typeface="宋体"/>
                          <a:cs typeface="黑体"/>
                        </a:rPr>
                        <a:t>16</a:t>
                      </a:r>
                      <a:r>
                        <a:rPr lang="zh-CN" sz="2000" kern="100" dirty="0">
                          <a:solidFill>
                            <a:srgbClr val="000000"/>
                          </a:solidFill>
                          <a:latin typeface="Times New Roman"/>
                          <a:ea typeface="宋体"/>
                          <a:cs typeface="Times New Roman"/>
                        </a:rPr>
                        <a:t>进</a:t>
                      </a:r>
                      <a:r>
                        <a:rPr lang="en-US" sz="2000" kern="100" dirty="0">
                          <a:solidFill>
                            <a:srgbClr val="000000"/>
                          </a:solidFill>
                          <a:latin typeface="Times New Roman"/>
                          <a:ea typeface="宋体"/>
                          <a:cs typeface="黑体"/>
                        </a:rPr>
                        <a:t>1</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dirty="0">
                          <a:solidFill>
                            <a:srgbClr val="000000"/>
                          </a:solidFill>
                          <a:latin typeface="Times New Roman"/>
                          <a:ea typeface="宋体"/>
                          <a:cs typeface="黑体"/>
                        </a:rPr>
                        <a:t>0,1</a:t>
                      </a:r>
                      <a:endParaRPr lang="zh-CN" sz="2000" kern="100" dirty="0">
                        <a:latin typeface="Calibri"/>
                        <a:ea typeface="宋体"/>
                        <a:cs typeface="黑体"/>
                      </a:endParaRPr>
                    </a:p>
                    <a:p>
                      <a:pPr algn="ctr">
                        <a:spcAft>
                          <a:spcPts val="0"/>
                        </a:spcAft>
                      </a:pPr>
                      <a:r>
                        <a:rPr lang="en-US" sz="2000" kern="100" dirty="0">
                          <a:solidFill>
                            <a:srgbClr val="000000"/>
                          </a:solidFill>
                          <a:latin typeface="Times New Roman"/>
                          <a:ea typeface="宋体"/>
                          <a:cs typeface="黑体"/>
                        </a:rPr>
                        <a:t>0,1,2,3,4,5,6,7</a:t>
                      </a:r>
                      <a:endParaRPr lang="zh-CN" sz="2000" kern="100" dirty="0">
                        <a:latin typeface="Calibri"/>
                        <a:ea typeface="宋体"/>
                        <a:cs typeface="黑体"/>
                      </a:endParaRPr>
                    </a:p>
                    <a:p>
                      <a:pPr algn="ctr">
                        <a:spcAft>
                          <a:spcPts val="0"/>
                        </a:spcAft>
                      </a:pPr>
                      <a:r>
                        <a:rPr lang="en-US" sz="2000" kern="100" dirty="0">
                          <a:solidFill>
                            <a:srgbClr val="000000"/>
                          </a:solidFill>
                          <a:latin typeface="Times New Roman"/>
                          <a:ea typeface="宋体"/>
                          <a:cs typeface="黑体"/>
                        </a:rPr>
                        <a:t>0,1,2,3,4,5,6,7,8,9</a:t>
                      </a:r>
                      <a:endParaRPr lang="zh-CN" sz="2000" kern="100" dirty="0">
                        <a:latin typeface="Calibri"/>
                        <a:ea typeface="宋体"/>
                        <a:cs typeface="黑体"/>
                      </a:endParaRPr>
                    </a:p>
                    <a:p>
                      <a:pPr algn="ctr">
                        <a:spcAft>
                          <a:spcPts val="0"/>
                        </a:spcAft>
                      </a:pPr>
                      <a:r>
                        <a:rPr lang="en-US" sz="2000" kern="100" dirty="0" err="1">
                          <a:solidFill>
                            <a:srgbClr val="000000"/>
                          </a:solidFill>
                          <a:latin typeface="Times New Roman"/>
                          <a:ea typeface="宋体"/>
                          <a:cs typeface="黑体"/>
                        </a:rPr>
                        <a:t>0,1,2,3,4,5,6,7,8,9,A,B,C,D,E,F</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什么是逻辑运算</a:t>
            </a:r>
            <a:r>
              <a:rPr lang="en-US" altLang="zh-CN" dirty="0"/>
              <a:t>-</a:t>
            </a:r>
            <a:r>
              <a:rPr lang="zh-CN" altLang="en-US" dirty="0"/>
              <a:t>真值表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50</a:t>
            </a:fld>
            <a:endParaRPr lang="zh-CN" altLang="en-US"/>
          </a:p>
        </p:txBody>
      </p:sp>
      <p:sp>
        <p:nvSpPr>
          <p:cNvPr id="6" name="内容占位符 5"/>
          <p:cNvSpPr>
            <a:spLocks noGrp="1"/>
          </p:cNvSpPr>
          <p:nvPr>
            <p:ph idx="1"/>
          </p:nvPr>
        </p:nvSpPr>
        <p:spPr>
          <a:xfrm>
            <a:off x="529280" y="1337826"/>
            <a:ext cx="8363272" cy="948714"/>
          </a:xfrm>
        </p:spPr>
        <p:txBody>
          <a:bodyPr>
            <a:normAutofit/>
          </a:bodyPr>
          <a:lstStyle/>
          <a:p>
            <a:pPr indent="0"/>
            <a:r>
              <a:rPr lang="zh-CN" altLang="zh-CN" sz="2000" dirty="0"/>
              <a:t>为了运算方便，把逻辑变量和逻辑运算的结果列在一张表里</a:t>
            </a:r>
            <a:endParaRPr lang="en-US" altLang="zh-CN" sz="2000" dirty="0"/>
          </a:p>
          <a:p>
            <a:pPr indent="0"/>
            <a:r>
              <a:rPr lang="zh-CN" altLang="zh-CN" sz="2000" dirty="0"/>
              <a:t>这张表称为</a:t>
            </a:r>
            <a:r>
              <a:rPr lang="zh-CN" altLang="zh-CN" sz="2000" b="1" dirty="0"/>
              <a:t>真值表（</a:t>
            </a:r>
            <a:r>
              <a:rPr lang="en-US" altLang="zh-CN" sz="2000" b="1" dirty="0"/>
              <a:t>Truth table</a:t>
            </a:r>
            <a:r>
              <a:rPr lang="zh-CN" altLang="zh-CN" sz="2000" b="1" dirty="0"/>
              <a:t>）</a:t>
            </a:r>
            <a:endParaRPr lang="en-US" altLang="zh-CN" sz="2000" dirty="0"/>
          </a:p>
          <a:p>
            <a:endParaRPr lang="zh-CN" altLang="en-US" sz="2000" dirty="0"/>
          </a:p>
        </p:txBody>
      </p:sp>
      <p:graphicFrame>
        <p:nvGraphicFramePr>
          <p:cNvPr id="8" name="表格 7"/>
          <p:cNvGraphicFramePr>
            <a:graphicFrameLocks noGrp="1"/>
          </p:cNvGraphicFramePr>
          <p:nvPr>
            <p:extLst>
              <p:ext uri="{D42A27DB-BD31-4B8C-83A1-F6EECF244321}">
                <p14:modId xmlns:p14="http://schemas.microsoft.com/office/powerpoint/2010/main" val="3918631503"/>
              </p:ext>
            </p:extLst>
          </p:nvPr>
        </p:nvGraphicFramePr>
        <p:xfrm>
          <a:off x="611560" y="2498875"/>
          <a:ext cx="2832331" cy="2739099"/>
        </p:xfrm>
        <a:graphic>
          <a:graphicData uri="http://schemas.openxmlformats.org/drawingml/2006/table">
            <a:tbl>
              <a:tblPr firstRow="1" firstCol="1" bandRow="1"/>
              <a:tblGrid>
                <a:gridCol w="472803">
                  <a:extLst>
                    <a:ext uri="{9D8B030D-6E8A-4147-A177-3AD203B41FA5}">
                      <a16:colId xmlns:a16="http://schemas.microsoft.com/office/drawing/2014/main" val="20000"/>
                    </a:ext>
                  </a:extLst>
                </a:gridCol>
                <a:gridCol w="501519">
                  <a:extLst>
                    <a:ext uri="{9D8B030D-6E8A-4147-A177-3AD203B41FA5}">
                      <a16:colId xmlns:a16="http://schemas.microsoft.com/office/drawing/2014/main" val="20001"/>
                    </a:ext>
                  </a:extLst>
                </a:gridCol>
                <a:gridCol w="611783">
                  <a:extLst>
                    <a:ext uri="{9D8B030D-6E8A-4147-A177-3AD203B41FA5}">
                      <a16:colId xmlns:a16="http://schemas.microsoft.com/office/drawing/2014/main" val="20002"/>
                    </a:ext>
                  </a:extLst>
                </a:gridCol>
                <a:gridCol w="718151">
                  <a:extLst>
                    <a:ext uri="{9D8B030D-6E8A-4147-A177-3AD203B41FA5}">
                      <a16:colId xmlns:a16="http://schemas.microsoft.com/office/drawing/2014/main" val="20003"/>
                    </a:ext>
                  </a:extLst>
                </a:gridCol>
                <a:gridCol w="528075">
                  <a:extLst>
                    <a:ext uri="{9D8B030D-6E8A-4147-A177-3AD203B41FA5}">
                      <a16:colId xmlns:a16="http://schemas.microsoft.com/office/drawing/2014/main" val="20004"/>
                    </a:ext>
                  </a:extLst>
                </a:gridCol>
              </a:tblGrid>
              <a:tr h="539263">
                <a:tc>
                  <a:txBody>
                    <a:bodyPr/>
                    <a:lstStyle/>
                    <a:p>
                      <a:pPr algn="ctr">
                        <a:spcAft>
                          <a:spcPts val="0"/>
                        </a:spcAft>
                      </a:pPr>
                      <a:r>
                        <a:rPr lang="en-US" sz="2000" b="1" kern="100" dirty="0">
                          <a:effectLst/>
                          <a:latin typeface="Times New Roman" panose="02020603050405020304" pitchFamily="18" charset="0"/>
                          <a:ea typeface="楷体" panose="02010609060101010101" pitchFamily="49" charset="-122"/>
                          <a:cs typeface="黑体" panose="02010609060101010101" pitchFamily="49" charset="-122"/>
                        </a:rPr>
                        <a:t>A</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Times New Roman" panose="02020603050405020304" pitchFamily="18" charset="0"/>
                          <a:ea typeface="楷体" panose="02010609060101010101" pitchFamily="49" charset="-122"/>
                          <a:cs typeface="黑体" panose="02010609060101010101" pitchFamily="49" charset="-122"/>
                        </a:rPr>
                        <a:t>B</a:t>
                      </a:r>
                      <a:endParaRPr lang="zh-CN" sz="200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Times New Roman" panose="02020603050405020304" pitchFamily="18" charset="0"/>
                          <a:ea typeface="楷体" panose="02010609060101010101" pitchFamily="49" charset="-122"/>
                          <a:cs typeface="黑体" panose="02010609060101010101" pitchFamily="49" charset="-122"/>
                        </a:rPr>
                        <a:t>Ā</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Times New Roman" panose="02020603050405020304" pitchFamily="18" charset="0"/>
                          <a:ea typeface="楷体" panose="02010609060101010101" pitchFamily="49" charset="-122"/>
                          <a:cs typeface="黑体" panose="02010609060101010101" pitchFamily="49" charset="-122"/>
                        </a:rPr>
                        <a:t>AND</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spcAft>
                          <a:spcPts val="0"/>
                        </a:spcAft>
                      </a:pPr>
                      <a:r>
                        <a:rPr lang="en-US" sz="2000" b="1" kern="100" dirty="0">
                          <a:effectLst/>
                          <a:latin typeface="Times New Roman" panose="02020603050405020304" pitchFamily="18" charset="0"/>
                          <a:ea typeface="楷体" panose="02010609060101010101" pitchFamily="49" charset="-122"/>
                          <a:cs typeface="黑体" panose="02010609060101010101" pitchFamily="49" charset="-122"/>
                        </a:rPr>
                        <a:t>OR</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612086">
                <a:tc>
                  <a:txBody>
                    <a:bodyPr/>
                    <a:lstStyle/>
                    <a:p>
                      <a:pPr algn="ctr">
                        <a:spcAft>
                          <a:spcPts val="0"/>
                        </a:spcAft>
                      </a:pPr>
                      <a:r>
                        <a:rPr lang="en-US" sz="2000" kern="100">
                          <a:effectLst/>
                          <a:latin typeface="Times New Roman" panose="02020603050405020304" pitchFamily="18" charset="0"/>
                          <a:ea typeface="楷体" panose="02010609060101010101" pitchFamily="49" charset="-122"/>
                          <a:cs typeface="黑体" panose="02010609060101010101" pitchFamily="49" charset="-122"/>
                        </a:rPr>
                        <a:t>0</a:t>
                      </a:r>
                      <a:endParaRPr lang="zh-CN" sz="200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楷体" panose="02010609060101010101" pitchFamily="49" charset="-122"/>
                          <a:cs typeface="黑体" panose="02010609060101010101" pitchFamily="49" charset="-122"/>
                        </a:rPr>
                        <a:t>0</a:t>
                      </a:r>
                      <a:endParaRPr lang="zh-CN" sz="200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楷体" panose="02010609060101010101" pitchFamily="49" charset="-122"/>
                          <a:cs typeface="黑体" panose="02010609060101010101" pitchFamily="49" charset="-122"/>
                        </a:rPr>
                        <a:t>1</a:t>
                      </a:r>
                      <a:endParaRPr lang="zh-CN" sz="200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panose="02020603050405020304" pitchFamily="18" charset="0"/>
                          <a:ea typeface="楷体" panose="02010609060101010101" pitchFamily="49" charset="-122"/>
                          <a:cs typeface="黑体" panose="02010609060101010101" pitchFamily="49" charset="-122"/>
                        </a:rPr>
                        <a:t>0</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spcAft>
                          <a:spcPts val="0"/>
                        </a:spcAft>
                      </a:pPr>
                      <a:r>
                        <a:rPr lang="en-US" sz="2000" kern="100" dirty="0">
                          <a:effectLst/>
                          <a:latin typeface="Times New Roman" panose="02020603050405020304" pitchFamily="18" charset="0"/>
                          <a:ea typeface="楷体" panose="02010609060101010101" pitchFamily="49" charset="-122"/>
                          <a:cs typeface="黑体" panose="02010609060101010101" pitchFamily="49" charset="-122"/>
                        </a:rPr>
                        <a:t>0</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539263">
                <a:tc>
                  <a:txBody>
                    <a:bodyPr/>
                    <a:lstStyle/>
                    <a:p>
                      <a:pPr algn="ctr">
                        <a:spcAft>
                          <a:spcPts val="0"/>
                        </a:spcAft>
                      </a:pPr>
                      <a:r>
                        <a:rPr lang="en-US" sz="2000" kern="100">
                          <a:effectLst/>
                          <a:latin typeface="Times New Roman" panose="02020603050405020304" pitchFamily="18" charset="0"/>
                          <a:ea typeface="楷体" panose="02010609060101010101" pitchFamily="49" charset="-122"/>
                          <a:cs typeface="黑体" panose="02010609060101010101" pitchFamily="49" charset="-122"/>
                        </a:rPr>
                        <a:t>0</a:t>
                      </a:r>
                      <a:endParaRPr lang="zh-CN" sz="200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楷体" panose="02010609060101010101" pitchFamily="49" charset="-122"/>
                          <a:cs typeface="黑体" panose="02010609060101010101" pitchFamily="49" charset="-122"/>
                        </a:rPr>
                        <a:t>1</a:t>
                      </a:r>
                      <a:endParaRPr lang="zh-CN" sz="200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panose="02020603050405020304" pitchFamily="18" charset="0"/>
                          <a:ea typeface="楷体" panose="02010609060101010101" pitchFamily="49" charset="-122"/>
                          <a:cs typeface="黑体" panose="02010609060101010101" pitchFamily="49" charset="-122"/>
                        </a:rPr>
                        <a:t>1</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panose="02020603050405020304" pitchFamily="18" charset="0"/>
                          <a:ea typeface="楷体" panose="02010609060101010101" pitchFamily="49" charset="-122"/>
                          <a:cs typeface="黑体" panose="02010609060101010101" pitchFamily="49" charset="-122"/>
                        </a:rPr>
                        <a:t>0</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spcAft>
                          <a:spcPts val="0"/>
                        </a:spcAft>
                      </a:pPr>
                      <a:r>
                        <a:rPr lang="en-US" sz="2000" kern="100" dirty="0">
                          <a:effectLst/>
                          <a:latin typeface="Times New Roman" panose="02020603050405020304" pitchFamily="18" charset="0"/>
                          <a:ea typeface="楷体" panose="02010609060101010101" pitchFamily="49" charset="-122"/>
                          <a:cs typeface="黑体" panose="02010609060101010101" pitchFamily="49" charset="-122"/>
                        </a:rPr>
                        <a:t>1</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509224">
                <a:tc>
                  <a:txBody>
                    <a:bodyPr/>
                    <a:lstStyle/>
                    <a:p>
                      <a:pPr algn="ctr">
                        <a:spcAft>
                          <a:spcPts val="0"/>
                        </a:spcAft>
                      </a:pPr>
                      <a:r>
                        <a:rPr lang="en-US" sz="2000" kern="100">
                          <a:effectLst/>
                          <a:latin typeface="Times New Roman" panose="02020603050405020304" pitchFamily="18" charset="0"/>
                          <a:ea typeface="楷体" panose="02010609060101010101" pitchFamily="49" charset="-122"/>
                          <a:cs typeface="黑体" panose="02010609060101010101" pitchFamily="49" charset="-122"/>
                        </a:rPr>
                        <a:t>1</a:t>
                      </a:r>
                      <a:endParaRPr lang="zh-CN" sz="200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楷体" panose="02010609060101010101" pitchFamily="49" charset="-122"/>
                          <a:cs typeface="黑体" panose="02010609060101010101" pitchFamily="49" charset="-122"/>
                        </a:rPr>
                        <a:t>0</a:t>
                      </a:r>
                      <a:endParaRPr lang="zh-CN" sz="200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楷体" panose="02010609060101010101" pitchFamily="49" charset="-122"/>
                          <a:cs typeface="黑体" panose="02010609060101010101" pitchFamily="49" charset="-122"/>
                        </a:rPr>
                        <a:t>0</a:t>
                      </a:r>
                      <a:endParaRPr lang="zh-CN" sz="200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panose="02020603050405020304" pitchFamily="18" charset="0"/>
                          <a:ea typeface="楷体" panose="02010609060101010101" pitchFamily="49" charset="-122"/>
                          <a:cs typeface="黑体" panose="02010609060101010101" pitchFamily="49" charset="-122"/>
                        </a:rPr>
                        <a:t>0</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spcAft>
                          <a:spcPts val="0"/>
                        </a:spcAft>
                      </a:pPr>
                      <a:r>
                        <a:rPr lang="en-US" sz="2000" kern="100" dirty="0">
                          <a:effectLst/>
                          <a:latin typeface="Times New Roman" panose="02020603050405020304" pitchFamily="18" charset="0"/>
                          <a:ea typeface="楷体" panose="02010609060101010101" pitchFamily="49" charset="-122"/>
                          <a:cs typeface="黑体" panose="02010609060101010101" pitchFamily="49" charset="-122"/>
                        </a:rPr>
                        <a:t>1</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539263">
                <a:tc>
                  <a:txBody>
                    <a:bodyPr/>
                    <a:lstStyle/>
                    <a:p>
                      <a:pPr algn="ctr">
                        <a:spcAft>
                          <a:spcPts val="0"/>
                        </a:spcAft>
                      </a:pPr>
                      <a:r>
                        <a:rPr lang="en-US" sz="2000" kern="100">
                          <a:effectLst/>
                          <a:latin typeface="Times New Roman" panose="02020603050405020304" pitchFamily="18" charset="0"/>
                          <a:ea typeface="楷体" panose="02010609060101010101" pitchFamily="49" charset="-122"/>
                          <a:cs typeface="黑体" panose="02010609060101010101" pitchFamily="49" charset="-122"/>
                        </a:rPr>
                        <a:t>1</a:t>
                      </a:r>
                      <a:endParaRPr lang="zh-CN" sz="200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panose="02020603050405020304" pitchFamily="18" charset="0"/>
                          <a:ea typeface="楷体" panose="02010609060101010101" pitchFamily="49" charset="-122"/>
                          <a:cs typeface="黑体" panose="02010609060101010101" pitchFamily="49" charset="-122"/>
                        </a:rPr>
                        <a:t>1</a:t>
                      </a:r>
                      <a:endParaRPr lang="zh-CN" sz="2000" kern="10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panose="02020603050405020304" pitchFamily="18" charset="0"/>
                          <a:ea typeface="楷体" panose="02010609060101010101" pitchFamily="49" charset="-122"/>
                          <a:cs typeface="黑体" panose="02010609060101010101" pitchFamily="49" charset="-122"/>
                        </a:rPr>
                        <a:t>0</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panose="02020603050405020304" pitchFamily="18" charset="0"/>
                          <a:ea typeface="楷体" panose="02010609060101010101" pitchFamily="49" charset="-122"/>
                          <a:cs typeface="黑体" panose="02010609060101010101" pitchFamily="49" charset="-122"/>
                        </a:rPr>
                        <a:t>1</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spcAft>
                          <a:spcPts val="0"/>
                        </a:spcAft>
                      </a:pPr>
                      <a:r>
                        <a:rPr lang="en-US" sz="2000" kern="100" dirty="0">
                          <a:effectLst/>
                          <a:latin typeface="Times New Roman" panose="02020603050405020304" pitchFamily="18" charset="0"/>
                          <a:ea typeface="楷体" panose="02010609060101010101" pitchFamily="49" charset="-122"/>
                          <a:cs typeface="黑体" panose="02010609060101010101" pitchFamily="49" charset="-122"/>
                        </a:rPr>
                        <a:t>1</a:t>
                      </a:r>
                      <a:endParaRPr lang="zh-CN" sz="2000" kern="100" dirty="0">
                        <a:effectLst/>
                        <a:latin typeface="Calibri" panose="020F0502020204030204" pitchFamily="34" charset="0"/>
                        <a:ea typeface="宋体" panose="02010600030101010101" pitchFamily="2" charset="-122"/>
                        <a:cs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
        <p:nvSpPr>
          <p:cNvPr id="9" name="文本框 8"/>
          <p:cNvSpPr txBox="1"/>
          <p:nvPr/>
        </p:nvSpPr>
        <p:spPr>
          <a:xfrm>
            <a:off x="3555686" y="2913985"/>
            <a:ext cx="5432058" cy="400110"/>
          </a:xfrm>
          <a:prstGeom prst="rect">
            <a:avLst/>
          </a:prstGeom>
          <a:solidFill>
            <a:schemeClr val="accent5">
              <a:lumMod val="20000"/>
              <a:lumOff val="80000"/>
            </a:schemeClr>
          </a:solid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并且</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时，</a:t>
            </a:r>
            <a:r>
              <a:rPr lang="en-US" altLang="zh-CN" sz="2000" dirty="0">
                <a:latin typeface="Times New Roman" panose="02020603050405020304" pitchFamily="18" charset="0"/>
                <a:cs typeface="Times New Roman" panose="02020603050405020304" pitchFamily="18" charset="0"/>
              </a:rPr>
              <a:t>A </a:t>
            </a:r>
            <a:r>
              <a:rPr lang="en-US" altLang="zh-CN" sz="2000" b="1" dirty="0">
                <a:latin typeface="Times New Roman" panose="02020603050405020304" pitchFamily="18" charset="0"/>
                <a:cs typeface="Times New Roman" panose="02020603050405020304" pitchFamily="18" charset="0"/>
              </a:rPr>
              <a:t>AND</a:t>
            </a:r>
            <a:r>
              <a:rPr lang="en-US" altLang="zh-CN" sz="2000" dirty="0">
                <a:latin typeface="Times New Roman" panose="02020603050405020304" pitchFamily="18" charset="0"/>
                <a:cs typeface="Times New Roman" panose="02020603050405020304" pitchFamily="18" charset="0"/>
              </a:rPr>
              <a:t> B</a:t>
            </a:r>
            <a:r>
              <a:rPr lang="zh-CN" altLang="zh-CN" sz="2000" dirty="0">
                <a:latin typeface="Times New Roman" panose="02020603050405020304" pitchFamily="18" charset="0"/>
                <a:cs typeface="Times New Roman" panose="02020603050405020304" pitchFamily="18" charset="0"/>
              </a:rPr>
              <a:t>的运算结果才为</a:t>
            </a:r>
            <a:r>
              <a:rPr lang="en-US" altLang="zh-CN" sz="2000" dirty="0">
                <a:latin typeface="Times New Roman" panose="02020603050405020304" pitchFamily="18" charset="0"/>
                <a:cs typeface="Times New Roman" panose="02020603050405020304" pitchFamily="18" charset="0"/>
              </a:rPr>
              <a:t>1</a:t>
            </a:r>
          </a:p>
        </p:txBody>
      </p:sp>
      <p:sp>
        <p:nvSpPr>
          <p:cNvPr id="10" name="矩形 9"/>
          <p:cNvSpPr/>
          <p:nvPr/>
        </p:nvSpPr>
        <p:spPr>
          <a:xfrm>
            <a:off x="3555686" y="4613066"/>
            <a:ext cx="5398778" cy="400110"/>
          </a:xfrm>
          <a:prstGeom prst="rect">
            <a:avLst/>
          </a:prstGeom>
          <a:solidFill>
            <a:schemeClr val="accent6">
              <a:lumMod val="20000"/>
              <a:lumOff val="80000"/>
            </a:schemeClr>
          </a:solidFill>
        </p:spPr>
        <p:txBody>
          <a:bodyPr wrap="square">
            <a:spAutoFit/>
          </a:bodyPr>
          <a:lstStyle/>
          <a:p>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或</a:t>
            </a:r>
            <a:r>
              <a:rPr lang="en-US" altLang="zh-CN" sz="2000" dirty="0">
                <a:latin typeface="Times New Roman" panose="02020603050405020304" pitchFamily="18" charset="0"/>
                <a:cs typeface="Times New Roman" panose="02020603050405020304" pitchFamily="18" charset="0"/>
              </a:rPr>
              <a:t>B</a:t>
            </a:r>
            <a:r>
              <a:rPr lang="zh-CN" altLang="zh-CN" sz="2000" dirty="0">
                <a:latin typeface="Times New Roman" panose="02020603050405020304" pitchFamily="18" charset="0"/>
                <a:cs typeface="Times New Roman" panose="02020603050405020304" pitchFamily="18" charset="0"/>
              </a:rPr>
              <a:t>中的任何一个为</a:t>
            </a: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 </a:t>
            </a:r>
            <a:r>
              <a:rPr lang="en-US" altLang="zh-CN" sz="2000" b="1" dirty="0">
                <a:latin typeface="Times New Roman" panose="02020603050405020304" pitchFamily="18" charset="0"/>
                <a:cs typeface="Times New Roman" panose="02020603050405020304" pitchFamily="18" charset="0"/>
              </a:rPr>
              <a:t>OR</a:t>
            </a:r>
            <a:r>
              <a:rPr lang="en-US" altLang="zh-CN" sz="2000" dirty="0">
                <a:latin typeface="Times New Roman" panose="02020603050405020304" pitchFamily="18" charset="0"/>
                <a:cs typeface="Times New Roman" panose="02020603050405020304" pitchFamily="18" charset="0"/>
              </a:rPr>
              <a:t> B</a:t>
            </a:r>
            <a:r>
              <a:rPr lang="zh-CN" altLang="zh-CN" sz="2000" dirty="0">
                <a:latin typeface="Times New Roman" panose="02020603050405020304" pitchFamily="18" charset="0"/>
                <a:cs typeface="Times New Roman" panose="02020603050405020304" pitchFamily="18" charset="0"/>
              </a:rPr>
              <a:t>的</a:t>
            </a:r>
            <a:r>
              <a:rPr lang="zh-CN" altLang="en-US" sz="2000" dirty="0">
                <a:latin typeface="Times New Roman" panose="02020603050405020304" pitchFamily="18" charset="0"/>
                <a:cs typeface="Times New Roman" panose="02020603050405020304" pitchFamily="18" charset="0"/>
              </a:rPr>
              <a:t>结果</a:t>
            </a:r>
            <a:r>
              <a:rPr lang="zh-CN" altLang="zh-CN" sz="2000" dirty="0">
                <a:latin typeface="Times New Roman" panose="02020603050405020304" pitchFamily="18" charset="0"/>
                <a:cs typeface="Times New Roman" panose="02020603050405020304" pitchFamily="18" charset="0"/>
              </a:rPr>
              <a:t>即为</a:t>
            </a: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p:txBody>
      </p:sp>
      <p:sp>
        <p:nvSpPr>
          <p:cNvPr id="11" name="矩形 10"/>
          <p:cNvSpPr/>
          <p:nvPr/>
        </p:nvSpPr>
        <p:spPr>
          <a:xfrm>
            <a:off x="3555686" y="4139964"/>
            <a:ext cx="5398778" cy="400110"/>
          </a:xfrm>
          <a:prstGeom prst="rect">
            <a:avLst/>
          </a:prstGeom>
          <a:solidFill>
            <a:schemeClr val="accent6">
              <a:lumMod val="20000"/>
              <a:lumOff val="80000"/>
            </a:schemeClr>
          </a:solidFill>
        </p:spPr>
        <p:txBody>
          <a:bodyPr wrap="square">
            <a:spAutoFit/>
          </a:bodyPr>
          <a:lstStyle/>
          <a:p>
            <a:r>
              <a:rPr lang="en-US" altLang="zh-CN" sz="2000" dirty="0">
                <a:latin typeface="Times New Roman" panose="02020603050405020304" pitchFamily="18" charset="0"/>
                <a:cs typeface="Times New Roman" panose="02020603050405020304" pitchFamily="18" charset="0"/>
              </a:rPr>
              <a:t>A</a:t>
            </a:r>
            <a:r>
              <a:rPr lang="zh-CN" altLang="zh-CN"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B</a:t>
            </a:r>
            <a:r>
              <a:rPr lang="zh-CN" altLang="zh-CN" sz="2000" dirty="0">
                <a:latin typeface="Times New Roman" panose="02020603050405020304" pitchFamily="18" charset="0"/>
                <a:cs typeface="Times New Roman" panose="02020603050405020304" pitchFamily="18" charset="0"/>
              </a:rPr>
              <a:t>都为</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时，</a:t>
            </a:r>
            <a:r>
              <a:rPr lang="en-US" altLang="zh-CN" sz="2000" dirty="0">
                <a:latin typeface="Times New Roman" panose="02020603050405020304" pitchFamily="18" charset="0"/>
                <a:cs typeface="Times New Roman" panose="02020603050405020304" pitchFamily="18" charset="0"/>
              </a:rPr>
              <a:t>A </a:t>
            </a:r>
            <a:r>
              <a:rPr lang="en-US" altLang="zh-CN" sz="2000" b="1" dirty="0">
                <a:latin typeface="Times New Roman" panose="02020603050405020304" pitchFamily="18" charset="0"/>
                <a:cs typeface="Times New Roman" panose="02020603050405020304" pitchFamily="18" charset="0"/>
              </a:rPr>
              <a:t>OR</a:t>
            </a:r>
            <a:r>
              <a:rPr lang="en-US" altLang="zh-CN" sz="2000" dirty="0">
                <a:latin typeface="Times New Roman" panose="02020603050405020304" pitchFamily="18" charset="0"/>
                <a:cs typeface="Times New Roman" panose="02020603050405020304" pitchFamily="18" charset="0"/>
              </a:rPr>
              <a:t> B</a:t>
            </a:r>
            <a:r>
              <a:rPr lang="zh-CN" altLang="zh-CN" sz="2000" dirty="0">
                <a:latin typeface="Times New Roman" panose="02020603050405020304" pitchFamily="18" charset="0"/>
                <a:cs typeface="Times New Roman" panose="02020603050405020304" pitchFamily="18" charset="0"/>
              </a:rPr>
              <a:t>的运算结果才为</a:t>
            </a: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p:txBody>
      </p:sp>
      <p:sp>
        <p:nvSpPr>
          <p:cNvPr id="12" name="矩形 11"/>
          <p:cNvSpPr/>
          <p:nvPr/>
        </p:nvSpPr>
        <p:spPr>
          <a:xfrm>
            <a:off x="3555686" y="3415634"/>
            <a:ext cx="5432058" cy="400110"/>
          </a:xfrm>
          <a:prstGeom prst="rect">
            <a:avLst/>
          </a:prstGeom>
          <a:solidFill>
            <a:schemeClr val="accent5">
              <a:lumMod val="20000"/>
              <a:lumOff val="80000"/>
            </a:schemeClr>
          </a:solidFill>
        </p:spPr>
        <p:txBody>
          <a:bodyPr wrap="square">
            <a:spAutoFit/>
          </a:bodyPr>
          <a:lstStyle/>
          <a:p>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或</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中的任何一个为</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 </a:t>
            </a:r>
            <a:r>
              <a:rPr lang="en-US" altLang="zh-CN" sz="2000" b="1" dirty="0">
                <a:latin typeface="Times New Roman" panose="02020603050405020304" pitchFamily="18" charset="0"/>
                <a:cs typeface="Times New Roman" panose="02020603050405020304" pitchFamily="18" charset="0"/>
              </a:rPr>
              <a:t>AND</a:t>
            </a:r>
            <a:r>
              <a:rPr lang="en-US" altLang="zh-CN" sz="2000" dirty="0">
                <a:latin typeface="Times New Roman" panose="02020603050405020304" pitchFamily="18" charset="0"/>
                <a:cs typeface="Times New Roman" panose="02020603050405020304" pitchFamily="18" charset="0"/>
              </a:rPr>
              <a:t> B</a:t>
            </a:r>
            <a:r>
              <a:rPr lang="zh-CN" altLang="zh-CN" sz="2000" dirty="0">
                <a:latin typeface="Times New Roman" panose="02020603050405020304" pitchFamily="18" charset="0"/>
                <a:cs typeface="Times New Roman" panose="02020603050405020304" pitchFamily="18" charset="0"/>
              </a:rPr>
              <a:t>的</a:t>
            </a:r>
            <a:r>
              <a:rPr lang="zh-CN" altLang="en-US" sz="2000" dirty="0">
                <a:latin typeface="Times New Roman" panose="02020603050405020304" pitchFamily="18" charset="0"/>
                <a:cs typeface="Times New Roman" panose="02020603050405020304" pitchFamily="18" charset="0"/>
              </a:rPr>
              <a:t>结果即为</a:t>
            </a:r>
            <a:r>
              <a:rPr lang="en-US" altLang="zh-CN" sz="2000"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1617882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什么是逻辑运算</a:t>
            </a:r>
            <a:r>
              <a:rPr lang="en-US" altLang="zh-CN" dirty="0"/>
              <a:t>-</a:t>
            </a:r>
            <a:r>
              <a:rPr lang="zh-CN" altLang="en-US" dirty="0"/>
              <a:t>运算优先级</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51</a:t>
            </a:fld>
            <a:endParaRPr lang="zh-CN" altLang="en-US"/>
          </a:p>
        </p:txBody>
      </p:sp>
      <p:sp>
        <p:nvSpPr>
          <p:cNvPr id="6" name="内容占位符 5"/>
          <p:cNvSpPr>
            <a:spLocks noGrp="1"/>
          </p:cNvSpPr>
          <p:nvPr>
            <p:ph idx="1"/>
          </p:nvPr>
        </p:nvSpPr>
        <p:spPr/>
        <p:txBody>
          <a:bodyPr/>
          <a:lstStyle/>
          <a:p>
            <a:pPr indent="0"/>
            <a:r>
              <a:rPr lang="en-US" altLang="zh-CN" dirty="0"/>
              <a:t>       </a:t>
            </a:r>
            <a:r>
              <a:rPr lang="zh-CN" altLang="zh-CN" dirty="0"/>
              <a:t>在逻辑运算中，</a:t>
            </a:r>
            <a:r>
              <a:rPr lang="zh-CN" altLang="zh-CN" b="1" dirty="0"/>
              <a:t>“非”运算的优先级最高</a:t>
            </a:r>
            <a:r>
              <a:rPr lang="zh-CN" altLang="zh-CN" dirty="0"/>
              <a:t>，“与”、“或”运算的优先级相同。</a:t>
            </a:r>
            <a:endParaRPr lang="en-US" altLang="zh-CN" dirty="0"/>
          </a:p>
          <a:p>
            <a:pPr indent="0"/>
            <a:endParaRPr lang="en-US" altLang="zh-CN" dirty="0"/>
          </a:p>
          <a:p>
            <a:r>
              <a:rPr lang="zh-CN" altLang="zh-CN" dirty="0"/>
              <a:t>例如计算逻辑式﹁</a:t>
            </a:r>
            <a:r>
              <a:rPr lang="en-US" altLang="zh-CN" dirty="0"/>
              <a:t>A</a:t>
            </a:r>
            <a:r>
              <a:rPr lang="zh-CN" altLang="zh-CN" dirty="0"/>
              <a:t>∨</a:t>
            </a:r>
            <a:r>
              <a:rPr lang="en-US" altLang="zh-CN" dirty="0"/>
              <a:t>B</a:t>
            </a:r>
            <a:r>
              <a:rPr lang="zh-CN" altLang="zh-CN" dirty="0"/>
              <a:t>时，首先计算﹁</a:t>
            </a:r>
            <a:r>
              <a:rPr lang="en-US" altLang="zh-CN" dirty="0"/>
              <a:t>A</a:t>
            </a:r>
            <a:r>
              <a:rPr lang="zh-CN" altLang="zh-CN" dirty="0"/>
              <a:t>，然后再进行“或”运算，相当于计算</a:t>
            </a:r>
            <a:r>
              <a:rPr lang="en-US" altLang="zh-CN" dirty="0"/>
              <a:t>(</a:t>
            </a:r>
            <a:r>
              <a:rPr lang="zh-CN" altLang="zh-CN" dirty="0"/>
              <a:t>﹁</a:t>
            </a:r>
            <a:r>
              <a:rPr lang="en-US" altLang="zh-CN" dirty="0"/>
              <a:t>A)</a:t>
            </a:r>
            <a:r>
              <a:rPr lang="zh-CN" altLang="zh-CN" dirty="0"/>
              <a:t>∨</a:t>
            </a:r>
            <a:r>
              <a:rPr lang="en-US" altLang="zh-CN" dirty="0"/>
              <a:t>B</a:t>
            </a:r>
            <a:r>
              <a:rPr lang="zh-CN" altLang="zh-CN" dirty="0"/>
              <a:t>。而不是先算</a:t>
            </a:r>
            <a:r>
              <a:rPr lang="en-US" altLang="zh-CN" dirty="0"/>
              <a:t>A</a:t>
            </a:r>
            <a:r>
              <a:rPr lang="zh-CN" altLang="zh-CN" dirty="0"/>
              <a:t>∨</a:t>
            </a:r>
            <a:r>
              <a:rPr lang="en-US" altLang="zh-CN" dirty="0"/>
              <a:t>B</a:t>
            </a:r>
            <a:r>
              <a:rPr lang="zh-CN" altLang="zh-CN" dirty="0"/>
              <a:t>，再做非运算。</a:t>
            </a:r>
            <a:endParaRPr lang="en-US" altLang="zh-CN" dirty="0"/>
          </a:p>
          <a:p>
            <a:r>
              <a:rPr lang="zh-CN" altLang="zh-CN" dirty="0"/>
              <a:t>逻辑式</a:t>
            </a:r>
            <a:r>
              <a:rPr lang="en-US" altLang="zh-CN" dirty="0"/>
              <a:t>(</a:t>
            </a:r>
            <a:r>
              <a:rPr lang="zh-CN" altLang="zh-CN" dirty="0"/>
              <a:t>﹁</a:t>
            </a:r>
            <a:r>
              <a:rPr lang="en-US" altLang="zh-CN" dirty="0"/>
              <a:t>A)</a:t>
            </a:r>
            <a:r>
              <a:rPr lang="zh-CN" altLang="zh-CN" dirty="0"/>
              <a:t>∨</a:t>
            </a:r>
            <a:r>
              <a:rPr lang="en-US" altLang="zh-CN" dirty="0"/>
              <a:t>B</a:t>
            </a:r>
            <a:r>
              <a:rPr lang="zh-CN" altLang="zh-CN" dirty="0"/>
              <a:t>和逻辑式﹁</a:t>
            </a:r>
            <a:r>
              <a:rPr lang="en-US" altLang="zh-CN" dirty="0"/>
              <a:t>(A</a:t>
            </a:r>
            <a:r>
              <a:rPr lang="zh-CN" altLang="zh-CN" dirty="0"/>
              <a:t>∨</a:t>
            </a:r>
            <a:r>
              <a:rPr lang="en-US" altLang="zh-CN" dirty="0"/>
              <a:t>B)</a:t>
            </a:r>
            <a:r>
              <a:rPr lang="zh-CN" altLang="zh-CN" dirty="0"/>
              <a:t>的含义</a:t>
            </a:r>
            <a:r>
              <a:rPr lang="zh-CN" altLang="en-US" dirty="0"/>
              <a:t>完全不同</a:t>
            </a:r>
            <a:r>
              <a:rPr lang="zh-CN" altLang="zh-CN" dirty="0"/>
              <a:t>。如果用自然语言表述，我们把前一个式子念作“非</a:t>
            </a:r>
            <a:r>
              <a:rPr lang="en-US" altLang="zh-CN" dirty="0"/>
              <a:t>A</a:t>
            </a:r>
            <a:r>
              <a:rPr lang="zh-CN" altLang="zh-CN" dirty="0"/>
              <a:t>和</a:t>
            </a:r>
            <a:r>
              <a:rPr lang="en-US" altLang="zh-CN" dirty="0"/>
              <a:t>B</a:t>
            </a:r>
            <a:r>
              <a:rPr lang="zh-CN" altLang="zh-CN" dirty="0"/>
              <a:t>的或”，把后一个式子念作“</a:t>
            </a:r>
            <a:r>
              <a:rPr lang="en-US" altLang="zh-CN" dirty="0"/>
              <a:t>A</a:t>
            </a:r>
            <a:r>
              <a:rPr lang="zh-CN" altLang="zh-CN" dirty="0"/>
              <a:t>或</a:t>
            </a:r>
            <a:r>
              <a:rPr lang="en-US" altLang="zh-CN" dirty="0"/>
              <a:t>B</a:t>
            </a:r>
            <a:r>
              <a:rPr lang="zh-CN" altLang="zh-CN" dirty="0"/>
              <a:t>的非”。</a:t>
            </a:r>
          </a:p>
          <a:p>
            <a:endParaRPr lang="en-US" altLang="zh-CN" dirty="0"/>
          </a:p>
          <a:p>
            <a:r>
              <a:rPr lang="zh-CN" altLang="zh-CN" dirty="0"/>
              <a:t>有了基本逻辑运算的真值表和运算规则，就可以正确地完成逻辑运算。</a:t>
            </a:r>
          </a:p>
          <a:p>
            <a:endParaRPr lang="zh-CN" altLang="en-US" dirty="0"/>
          </a:p>
        </p:txBody>
      </p:sp>
    </p:spTree>
    <p:extLst>
      <p:ext uri="{BB962C8B-B14F-4D97-AF65-F5344CB8AC3E}">
        <p14:creationId xmlns:p14="http://schemas.microsoft.com/office/powerpoint/2010/main" val="3140747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电路实现逻辑</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52</a:t>
            </a:fld>
            <a:endParaRPr lang="zh-CN" altLang="en-US"/>
          </a:p>
        </p:txBody>
      </p:sp>
      <p:sp>
        <p:nvSpPr>
          <p:cNvPr id="6" name="内容占位符 5"/>
          <p:cNvSpPr>
            <a:spLocks noGrp="1"/>
          </p:cNvSpPr>
          <p:nvPr>
            <p:ph idx="1"/>
          </p:nvPr>
        </p:nvSpPr>
        <p:spPr/>
        <p:txBody>
          <a:bodyPr>
            <a:normAutofit/>
          </a:bodyPr>
          <a:lstStyle/>
          <a:p>
            <a:r>
              <a:rPr lang="zh-CN" altLang="en-US" sz="2000" dirty="0"/>
              <a:t>计算机电路中用晶体管实现逻辑。</a:t>
            </a:r>
            <a:endParaRPr lang="en-US" altLang="zh-CN" sz="2000" dirty="0"/>
          </a:p>
          <a:p>
            <a:r>
              <a:rPr lang="zh-CN" altLang="zh-CN" sz="2000" dirty="0"/>
              <a:t>晶体管是以半导体材料为基础的元件，例如各种</a:t>
            </a:r>
            <a:r>
              <a:rPr lang="zh-CN" altLang="en-US" sz="2000" dirty="0"/>
              <a:t>半导体</a:t>
            </a:r>
            <a:r>
              <a:rPr lang="zh-CN" altLang="zh-CN" sz="2000" dirty="0"/>
              <a:t>材料制成的二极管、三极管、场效应管、</a:t>
            </a:r>
            <a:r>
              <a:rPr lang="zh-CN" altLang="en-US" sz="2000" dirty="0"/>
              <a:t>可控硅</a:t>
            </a:r>
            <a:r>
              <a:rPr lang="zh-CN" altLang="zh-CN" sz="2000" dirty="0"/>
              <a:t>等。</a:t>
            </a:r>
            <a:endParaRPr lang="en-US" altLang="zh-CN" sz="2000" dirty="0"/>
          </a:p>
          <a:p>
            <a:r>
              <a:rPr lang="zh-CN" altLang="en-US" sz="2000" dirty="0"/>
              <a:t>现在</a:t>
            </a:r>
            <a:r>
              <a:rPr lang="zh-CN" altLang="zh-CN" sz="2000" dirty="0"/>
              <a:t>计算机芯片制造者已经可以用大规模生产的方式在几个平方毫米的半导体晶片上实现数百万个晶体管</a:t>
            </a:r>
            <a:r>
              <a:rPr lang="zh-CN" altLang="en-US" sz="2000" dirty="0"/>
              <a:t>。</a:t>
            </a:r>
          </a:p>
        </p:txBody>
      </p:sp>
      <p:sp>
        <p:nvSpPr>
          <p:cNvPr id="1044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4449" name="图片 183" descr="File:Bardeen Shockley Brattain 1948.JPG"/>
          <p:cNvPicPr>
            <a:picLocks noChangeAspect="1" noChangeArrowheads="1"/>
          </p:cNvPicPr>
          <p:nvPr/>
        </p:nvPicPr>
        <p:blipFill>
          <a:blip r:embed="rId2" cstate="print"/>
          <a:srcRect/>
          <a:stretch>
            <a:fillRect/>
          </a:stretch>
        </p:blipFill>
        <p:spPr bwMode="auto">
          <a:xfrm>
            <a:off x="1403648" y="3501008"/>
            <a:ext cx="2736304" cy="2179602"/>
          </a:xfrm>
          <a:prstGeom prst="rect">
            <a:avLst/>
          </a:prstGeom>
          <a:noFill/>
        </p:spPr>
      </p:pic>
      <p:sp>
        <p:nvSpPr>
          <p:cNvPr id="104451" name="Rectangle 3"/>
          <p:cNvSpPr>
            <a:spLocks noChangeArrowheads="1"/>
          </p:cNvSpPr>
          <p:nvPr/>
        </p:nvSpPr>
        <p:spPr bwMode="auto">
          <a:xfrm>
            <a:off x="1187624" y="5661248"/>
            <a:ext cx="3024336"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晶体管发明者</a:t>
            </a:r>
            <a:r>
              <a:rPr lang="en-US" altLang="zh-CN" sz="1600" dirty="0">
                <a:latin typeface="Times New Roman" pitchFamily="18" charset="0"/>
                <a:cs typeface="Times New Roman" pitchFamily="18" charset="0"/>
              </a:rPr>
              <a:t>John Bardeen, William Shockley, Walter Brattain</a:t>
            </a:r>
            <a:endPar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p:txBody>
      </p:sp>
      <p:sp>
        <p:nvSpPr>
          <p:cNvPr id="1044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4454" name="Rectangle 6"/>
          <p:cNvSpPr>
            <a:spLocks noChangeArrowheads="1"/>
          </p:cNvSpPr>
          <p:nvPr/>
        </p:nvSpPr>
        <p:spPr bwMode="auto">
          <a:xfrm>
            <a:off x="4644008" y="5826750"/>
            <a:ext cx="280831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zh-CN" altLang="en-US" sz="1600" dirty="0">
                <a:latin typeface="宋体" pitchFamily="2" charset="-122"/>
                <a:ea typeface="宋体" pitchFamily="2" charset="-122"/>
                <a:cs typeface="Times New Roman" pitchFamily="18" charset="0"/>
              </a:rPr>
              <a:t>几种不同封装大小的晶体管</a:t>
            </a:r>
            <a:endPar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p:txBody>
      </p:sp>
      <p:sp>
        <p:nvSpPr>
          <p:cNvPr id="1044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4455" name="图片 0" descr="Transistorer_(croped).jpg"/>
          <p:cNvPicPr>
            <a:picLocks noChangeAspect="1" noChangeArrowheads="1"/>
          </p:cNvPicPr>
          <p:nvPr/>
        </p:nvPicPr>
        <p:blipFill>
          <a:blip r:embed="rId3" cstate="print"/>
          <a:srcRect/>
          <a:stretch>
            <a:fillRect/>
          </a:stretch>
        </p:blipFill>
        <p:spPr bwMode="auto">
          <a:xfrm>
            <a:off x="5004048" y="3429000"/>
            <a:ext cx="2088232" cy="2400919"/>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电路实现逻辑</a:t>
            </a:r>
            <a:r>
              <a:rPr lang="en-US" altLang="zh-CN" dirty="0"/>
              <a:t>-</a:t>
            </a:r>
            <a:r>
              <a:rPr lang="zh-CN" altLang="en-US" dirty="0"/>
              <a:t>晶体管</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53</a:t>
            </a:fld>
            <a:endParaRPr lang="zh-CN" altLang="en-US"/>
          </a:p>
        </p:txBody>
      </p:sp>
      <p:sp>
        <p:nvSpPr>
          <p:cNvPr id="6" name="内容占位符 5"/>
          <p:cNvSpPr>
            <a:spLocks noGrp="1"/>
          </p:cNvSpPr>
          <p:nvPr>
            <p:ph idx="1"/>
          </p:nvPr>
        </p:nvSpPr>
        <p:spPr>
          <a:xfrm>
            <a:off x="457200" y="1340768"/>
            <a:ext cx="8229600" cy="4713387"/>
          </a:xfrm>
        </p:spPr>
        <p:txBody>
          <a:bodyPr/>
          <a:lstStyle/>
          <a:p>
            <a:r>
              <a:rPr lang="zh-CN" altLang="zh-CN" dirty="0"/>
              <a:t>我们可以通过控制晶体管的电源来控制它们开或关的状态</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dirty="0"/>
              <a:t> 		</a:t>
            </a:r>
          </a:p>
          <a:p>
            <a:pPr algn="ctr"/>
            <a:r>
              <a:rPr lang="en-US" altLang="zh-CN" dirty="0"/>
              <a:t>		</a:t>
            </a:r>
            <a:r>
              <a:rPr lang="zh-CN" altLang="en-US" dirty="0"/>
              <a:t>图示为一个</a:t>
            </a:r>
            <a:r>
              <a:rPr lang="zh-CN" altLang="zh-CN" dirty="0"/>
              <a:t>三极管</a:t>
            </a:r>
            <a:endParaRPr lang="en-US" altLang="zh-CN" dirty="0"/>
          </a:p>
          <a:p>
            <a:pPr algn="ctr"/>
            <a:r>
              <a:rPr lang="zh-CN" altLang="en-US" dirty="0"/>
              <a:t>称为三极管是</a:t>
            </a:r>
            <a:r>
              <a:rPr lang="zh-CN" altLang="zh-CN" dirty="0"/>
              <a:t>因为</a:t>
            </a:r>
            <a:r>
              <a:rPr lang="zh-CN" altLang="en-US" dirty="0"/>
              <a:t>它</a:t>
            </a:r>
            <a:r>
              <a:rPr lang="zh-CN" altLang="zh-CN" dirty="0"/>
              <a:t>有</a:t>
            </a:r>
            <a:r>
              <a:rPr lang="en-US" altLang="zh-CN" dirty="0"/>
              <a:t>D</a:t>
            </a:r>
            <a:r>
              <a:rPr lang="zh-CN" altLang="zh-CN" dirty="0"/>
              <a:t>、</a:t>
            </a:r>
            <a:r>
              <a:rPr lang="en-US" altLang="zh-CN" dirty="0"/>
              <a:t>S</a:t>
            </a:r>
            <a:r>
              <a:rPr lang="zh-CN" altLang="zh-CN" dirty="0"/>
              <a:t>和</a:t>
            </a:r>
            <a:r>
              <a:rPr lang="en-US" altLang="zh-CN" dirty="0"/>
              <a:t>G</a:t>
            </a:r>
            <a:r>
              <a:rPr lang="zh-CN" altLang="zh-CN" dirty="0"/>
              <a:t>三个引脚</a:t>
            </a:r>
          </a:p>
        </p:txBody>
      </p:sp>
      <p:pic>
        <p:nvPicPr>
          <p:cNvPr id="116737" name="Picture 1" descr="C:\Users\John\AppData\Roaming\Tencent\Users\164844138\QQ\WinTemp\RichOle\{XVP_$65FYY2IZM)F%(9{%2.jpg"/>
          <p:cNvPicPr>
            <a:picLocks noChangeAspect="1" noChangeArrowheads="1"/>
          </p:cNvPicPr>
          <p:nvPr/>
        </p:nvPicPr>
        <p:blipFill>
          <a:blip r:embed="rId2" cstate="print"/>
          <a:srcRect/>
          <a:stretch>
            <a:fillRect/>
          </a:stretch>
        </p:blipFill>
        <p:spPr bwMode="auto">
          <a:xfrm>
            <a:off x="4355976" y="2289770"/>
            <a:ext cx="1800199" cy="2579390"/>
          </a:xfrm>
          <a:prstGeom prst="rect">
            <a:avLst/>
          </a:prstGeom>
          <a:noFill/>
        </p:spPr>
      </p:pic>
      <p:sp>
        <p:nvSpPr>
          <p:cNvPr id="9" name="矩形 8"/>
          <p:cNvSpPr/>
          <p:nvPr/>
        </p:nvSpPr>
        <p:spPr>
          <a:xfrm>
            <a:off x="1183314" y="2145754"/>
            <a:ext cx="3172663" cy="369332"/>
          </a:xfrm>
          <a:prstGeom prst="rect">
            <a:avLst/>
          </a:prstGeom>
          <a:ln w="19050">
            <a:solidFill>
              <a:srgbClr val="C00000"/>
            </a:solidFill>
          </a:ln>
        </p:spPr>
        <p:txBody>
          <a:bodyPr wrap="none">
            <a:spAutoFit/>
          </a:bodyPr>
          <a:lstStyle/>
          <a:p>
            <a:r>
              <a:rPr lang="en-US" altLang="zh-CN" b="1" dirty="0">
                <a:latin typeface="Times New Roman" pitchFamily="18" charset="0"/>
                <a:cs typeface="Times New Roman" pitchFamily="18" charset="0"/>
              </a:rPr>
              <a:t>D</a:t>
            </a:r>
            <a:r>
              <a:rPr lang="zh-CN" altLang="zh-CN" b="1" dirty="0">
                <a:latin typeface="Times New Roman" pitchFamily="18" charset="0"/>
                <a:cs typeface="Times New Roman" pitchFamily="18" charset="0"/>
              </a:rPr>
              <a:t>端代表高电压</a:t>
            </a:r>
            <a:r>
              <a:rPr lang="zh-CN" altLang="zh-CN" dirty="0">
                <a:latin typeface="Times New Roman" pitchFamily="18" charset="0"/>
                <a:cs typeface="Times New Roman" pitchFamily="18" charset="0"/>
              </a:rPr>
              <a:t>，通常都是</a:t>
            </a:r>
            <a:r>
              <a:rPr lang="en-US" altLang="zh-CN" dirty="0" err="1">
                <a:latin typeface="Times New Roman" pitchFamily="18" charset="0"/>
                <a:cs typeface="Times New Roman" pitchFamily="18" charset="0"/>
              </a:rPr>
              <a:t>5V</a:t>
            </a:r>
            <a:endParaRPr lang="zh-CN" altLang="en-US" dirty="0">
              <a:latin typeface="Times New Roman" pitchFamily="18" charset="0"/>
              <a:cs typeface="Times New Roman" pitchFamily="18" charset="0"/>
            </a:endParaRPr>
          </a:p>
        </p:txBody>
      </p:sp>
      <p:cxnSp>
        <p:nvCxnSpPr>
          <p:cNvPr id="11" name="直接箭头连接符 10"/>
          <p:cNvCxnSpPr/>
          <p:nvPr/>
        </p:nvCxnSpPr>
        <p:spPr>
          <a:xfrm>
            <a:off x="4355977" y="2361778"/>
            <a:ext cx="1008111" cy="72008"/>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7544" y="2865834"/>
            <a:ext cx="3528392" cy="2031325"/>
          </a:xfrm>
          <a:prstGeom prst="rect">
            <a:avLst/>
          </a:prstGeom>
          <a:ln w="19050">
            <a:solidFill>
              <a:srgbClr val="C00000"/>
            </a:solidFill>
          </a:ln>
        </p:spPr>
        <p:txBody>
          <a:bodyPr wrap="square">
            <a:spAutoFit/>
          </a:bodyPr>
          <a:lstStyle/>
          <a:p>
            <a:r>
              <a:rPr lang="en-US" altLang="zh-CN" b="1" dirty="0">
                <a:latin typeface="Times New Roman" pitchFamily="18" charset="0"/>
                <a:cs typeface="Times New Roman" pitchFamily="18" charset="0"/>
              </a:rPr>
              <a:t>G</a:t>
            </a:r>
            <a:r>
              <a:rPr lang="zh-CN" altLang="zh-CN" b="1" dirty="0">
                <a:latin typeface="Times New Roman" pitchFamily="18" charset="0"/>
                <a:cs typeface="Times New Roman" pitchFamily="18" charset="0"/>
              </a:rPr>
              <a:t>端代表输入信号</a:t>
            </a:r>
            <a:r>
              <a:rPr lang="zh-CN" altLang="zh-CN"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r>
              <a:rPr lang="zh-CN" altLang="zh-CN" dirty="0">
                <a:latin typeface="Times New Roman" pitchFamily="18" charset="0"/>
                <a:cs typeface="Times New Roman" pitchFamily="18" charset="0"/>
              </a:rPr>
              <a:t>晶体管就像一个开关一样：</a:t>
            </a:r>
            <a:endParaRPr lang="en-US" altLang="zh-CN" dirty="0">
              <a:latin typeface="Times New Roman" pitchFamily="18" charset="0"/>
              <a:cs typeface="Times New Roman" pitchFamily="18" charset="0"/>
            </a:endParaRPr>
          </a:p>
          <a:p>
            <a:pPr>
              <a:buClr>
                <a:srgbClr val="00B050"/>
              </a:buClr>
              <a:buFont typeface="Arial" pitchFamily="34" charset="0"/>
              <a:buChar char="•"/>
            </a:pPr>
            <a:r>
              <a:rPr lang="zh-CN" altLang="zh-CN" dirty="0">
                <a:latin typeface="Times New Roman" pitchFamily="18" charset="0"/>
                <a:cs typeface="Times New Roman" pitchFamily="18" charset="0"/>
              </a:rPr>
              <a:t>当</a:t>
            </a:r>
            <a:r>
              <a:rPr lang="en-US" altLang="zh-CN" dirty="0">
                <a:latin typeface="Times New Roman" pitchFamily="18" charset="0"/>
                <a:cs typeface="Times New Roman" pitchFamily="18" charset="0"/>
              </a:rPr>
              <a:t>G</a:t>
            </a:r>
            <a:r>
              <a:rPr lang="zh-CN" altLang="zh-CN" dirty="0">
                <a:latin typeface="Times New Roman" pitchFamily="18" charset="0"/>
                <a:cs typeface="Times New Roman" pitchFamily="18" charset="0"/>
              </a:rPr>
              <a:t>输入是高电压的时候，代表输入逻辑</a:t>
            </a:r>
            <a:r>
              <a:rPr lang="en-US" altLang="zh-CN" dirty="0">
                <a:latin typeface="Times New Roman" pitchFamily="18" charset="0"/>
                <a:cs typeface="Times New Roman" pitchFamily="18" charset="0"/>
              </a:rPr>
              <a:t>G=1</a:t>
            </a:r>
            <a:r>
              <a:rPr lang="zh-CN" altLang="zh-CN" dirty="0">
                <a:latin typeface="Times New Roman" pitchFamily="18" charset="0"/>
                <a:cs typeface="Times New Roman" pitchFamily="18" charset="0"/>
              </a:rPr>
              <a:t>，晶体管导通；</a:t>
            </a:r>
            <a:endParaRPr lang="en-US" altLang="zh-CN" dirty="0">
              <a:latin typeface="Times New Roman" pitchFamily="18" charset="0"/>
              <a:cs typeface="Times New Roman" pitchFamily="18" charset="0"/>
            </a:endParaRPr>
          </a:p>
          <a:p>
            <a:pPr>
              <a:buClr>
                <a:srgbClr val="00B050"/>
              </a:buClr>
              <a:buFont typeface="Arial" pitchFamily="34" charset="0"/>
              <a:buChar char="•"/>
            </a:pPr>
            <a:endParaRPr lang="en-US" altLang="zh-CN" dirty="0">
              <a:latin typeface="Times New Roman" pitchFamily="18" charset="0"/>
              <a:cs typeface="Times New Roman" pitchFamily="18" charset="0"/>
            </a:endParaRPr>
          </a:p>
          <a:p>
            <a:pPr>
              <a:buClr>
                <a:srgbClr val="00B050"/>
              </a:buClr>
              <a:buFont typeface="Arial" pitchFamily="34" charset="0"/>
              <a:buChar char="•"/>
            </a:pPr>
            <a:r>
              <a:rPr lang="zh-CN" altLang="zh-CN" dirty="0">
                <a:latin typeface="Times New Roman" pitchFamily="18" charset="0"/>
                <a:cs typeface="Times New Roman" pitchFamily="18" charset="0"/>
              </a:rPr>
              <a:t>当</a:t>
            </a:r>
            <a:r>
              <a:rPr lang="en-US" altLang="zh-CN" dirty="0">
                <a:latin typeface="Times New Roman" pitchFamily="18" charset="0"/>
                <a:cs typeface="Times New Roman" pitchFamily="18" charset="0"/>
              </a:rPr>
              <a:t>G</a:t>
            </a:r>
            <a:r>
              <a:rPr lang="zh-CN" altLang="zh-CN" dirty="0">
                <a:latin typeface="Times New Roman" pitchFamily="18" charset="0"/>
                <a:cs typeface="Times New Roman" pitchFamily="18" charset="0"/>
              </a:rPr>
              <a:t>输入是低电压的时候，代表输入逻辑</a:t>
            </a:r>
            <a:r>
              <a:rPr lang="en-US" altLang="zh-CN" dirty="0">
                <a:latin typeface="Times New Roman" pitchFamily="18" charset="0"/>
                <a:cs typeface="Times New Roman" pitchFamily="18" charset="0"/>
              </a:rPr>
              <a:t>G=0</a:t>
            </a:r>
            <a:r>
              <a:rPr lang="zh-CN" altLang="zh-CN" dirty="0">
                <a:latin typeface="Times New Roman" pitchFamily="18" charset="0"/>
                <a:cs typeface="Times New Roman" pitchFamily="18" charset="0"/>
              </a:rPr>
              <a:t>，晶体管就不通。</a:t>
            </a:r>
            <a:endParaRPr lang="zh-CN" altLang="en-US" dirty="0">
              <a:latin typeface="Times New Roman" pitchFamily="18" charset="0"/>
              <a:cs typeface="Times New Roman" pitchFamily="18" charset="0"/>
            </a:endParaRPr>
          </a:p>
        </p:txBody>
      </p:sp>
      <p:cxnSp>
        <p:nvCxnSpPr>
          <p:cNvPr id="15" name="直接箭头连接符 14"/>
          <p:cNvCxnSpPr>
            <a:stCxn id="14" idx="3"/>
          </p:cNvCxnSpPr>
          <p:nvPr/>
        </p:nvCxnSpPr>
        <p:spPr>
          <a:xfrm flipV="1">
            <a:off x="3995936" y="3369891"/>
            <a:ext cx="504056" cy="511606"/>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660232" y="4305994"/>
            <a:ext cx="1224136" cy="646331"/>
          </a:xfrm>
          <a:prstGeom prst="rect">
            <a:avLst/>
          </a:prstGeom>
          <a:ln w="19050">
            <a:solidFill>
              <a:srgbClr val="C00000"/>
            </a:solidFill>
          </a:ln>
        </p:spPr>
        <p:txBody>
          <a:bodyPr wrap="square">
            <a:spAutoFit/>
          </a:bodyPr>
          <a:lstStyle/>
          <a:p>
            <a:r>
              <a:rPr lang="en-US" altLang="zh-CN" dirty="0">
                <a:latin typeface="Times New Roman" pitchFamily="18" charset="0"/>
                <a:cs typeface="Times New Roman" pitchFamily="18" charset="0"/>
              </a:rPr>
              <a:t>S</a:t>
            </a:r>
            <a:r>
              <a:rPr lang="zh-CN" altLang="zh-CN" dirty="0">
                <a:latin typeface="Times New Roman" pitchFamily="18" charset="0"/>
                <a:cs typeface="Times New Roman" pitchFamily="18" charset="0"/>
              </a:rPr>
              <a:t>端接地，也就是</a:t>
            </a:r>
            <a:r>
              <a:rPr lang="en-US" altLang="zh-CN" dirty="0" err="1">
                <a:latin typeface="Times New Roman" pitchFamily="18" charset="0"/>
                <a:cs typeface="Times New Roman" pitchFamily="18" charset="0"/>
              </a:rPr>
              <a:t>0V</a:t>
            </a:r>
            <a:endParaRPr lang="zh-CN" altLang="en-US" dirty="0">
              <a:latin typeface="Times New Roman" pitchFamily="18" charset="0"/>
              <a:cs typeface="Times New Roman" pitchFamily="18" charset="0"/>
            </a:endParaRPr>
          </a:p>
        </p:txBody>
      </p:sp>
      <p:cxnSp>
        <p:nvCxnSpPr>
          <p:cNvPr id="17" name="直接箭头连接符 16"/>
          <p:cNvCxnSpPr>
            <a:stCxn id="16" idx="1"/>
          </p:cNvCxnSpPr>
          <p:nvPr/>
        </p:nvCxnSpPr>
        <p:spPr>
          <a:xfrm flipH="1">
            <a:off x="5652120" y="4629160"/>
            <a:ext cx="1008112" cy="108882"/>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电路实现逻辑</a:t>
            </a:r>
            <a:r>
              <a:rPr lang="en-US" altLang="zh-CN" dirty="0"/>
              <a:t>-</a:t>
            </a:r>
            <a:r>
              <a:rPr lang="zh-CN" altLang="en-US" dirty="0"/>
              <a:t>非门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54</a:t>
            </a:fld>
            <a:endParaRPr lang="zh-CN" altLang="en-US"/>
          </a:p>
        </p:txBody>
      </p:sp>
      <p:sp>
        <p:nvSpPr>
          <p:cNvPr id="6" name="内容占位符 5"/>
          <p:cNvSpPr>
            <a:spLocks noGrp="1"/>
          </p:cNvSpPr>
          <p:nvPr>
            <p:ph idx="1"/>
          </p:nvPr>
        </p:nvSpPr>
        <p:spPr/>
        <p:txBody>
          <a:bodyPr>
            <a:noAutofit/>
          </a:bodyPr>
          <a:lstStyle/>
          <a:p>
            <a:r>
              <a:rPr lang="zh-CN" altLang="zh-CN" sz="2000" dirty="0"/>
              <a:t>输入电压经过“非门”后，输出的结果正好与输入相反。</a:t>
            </a: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zh-CN" sz="2000" dirty="0"/>
              <a:t>比如输入电压</a:t>
            </a:r>
            <a:r>
              <a:rPr lang="en-US" altLang="zh-CN" sz="2000" dirty="0"/>
              <a:t>1</a:t>
            </a:r>
            <a:r>
              <a:rPr lang="zh-CN" altLang="zh-CN" sz="2000" dirty="0"/>
              <a:t>，图里的晶体管导通，输出电压的线路就接地了，只好输出</a:t>
            </a:r>
            <a:r>
              <a:rPr lang="en-US" altLang="zh-CN" sz="2000" dirty="0"/>
              <a:t>0</a:t>
            </a:r>
            <a:r>
              <a:rPr lang="zh-CN" altLang="zh-CN" sz="2000" dirty="0"/>
              <a:t>；而输入电压</a:t>
            </a:r>
            <a:r>
              <a:rPr lang="en-US" altLang="zh-CN" sz="2000" dirty="0"/>
              <a:t>0</a:t>
            </a:r>
            <a:r>
              <a:rPr lang="zh-CN" altLang="zh-CN" sz="2000" dirty="0"/>
              <a:t>，图里的晶体管断开，输出电压的线路就变成了高电压，只好输出</a:t>
            </a:r>
            <a:r>
              <a:rPr lang="en-US" altLang="zh-CN" sz="2000" dirty="0"/>
              <a:t>1</a:t>
            </a:r>
            <a:r>
              <a:rPr lang="zh-CN" altLang="zh-CN" sz="2000" dirty="0"/>
              <a:t>。</a:t>
            </a:r>
            <a:endParaRPr lang="zh-CN" altLang="en-US" sz="2000" dirty="0"/>
          </a:p>
        </p:txBody>
      </p:sp>
      <p:sp>
        <p:nvSpPr>
          <p:cNvPr id="1187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 name="Picture 4" descr="E:\百度云同步盘\我的文档\计算机导论\非门.jpg"/>
          <p:cNvPicPr>
            <a:picLocks noChangeAspect="1" noChangeArrowheads="1"/>
          </p:cNvPicPr>
          <p:nvPr/>
        </p:nvPicPr>
        <p:blipFill>
          <a:blip r:embed="rId2" cstate="print"/>
          <a:srcRect r="1459"/>
          <a:stretch>
            <a:fillRect/>
          </a:stretch>
        </p:blipFill>
        <p:spPr bwMode="auto">
          <a:xfrm>
            <a:off x="3059832" y="1844823"/>
            <a:ext cx="2376264" cy="3240088"/>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电路实现逻辑</a:t>
            </a:r>
            <a:r>
              <a:rPr lang="en-US" altLang="zh-CN" dirty="0"/>
              <a:t>-</a:t>
            </a:r>
            <a:r>
              <a:rPr lang="zh-CN" altLang="en-US" dirty="0"/>
              <a:t>与门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55</a:t>
            </a:fld>
            <a:endParaRPr lang="zh-CN" altLang="en-US"/>
          </a:p>
        </p:txBody>
      </p:sp>
      <p:sp>
        <p:nvSpPr>
          <p:cNvPr id="6" name="内容占位符 5"/>
          <p:cNvSpPr>
            <a:spLocks noGrp="1"/>
          </p:cNvSpPr>
          <p:nvPr>
            <p:ph idx="1"/>
          </p:nvPr>
        </p:nvSpPr>
        <p:spPr>
          <a:xfrm>
            <a:off x="467544" y="5013176"/>
            <a:ext cx="8229600" cy="1296144"/>
          </a:xfrm>
        </p:spPr>
        <p:txBody>
          <a:bodyPr>
            <a:noAutofit/>
          </a:bodyPr>
          <a:lstStyle/>
          <a:p>
            <a:r>
              <a:rPr lang="zh-CN" altLang="zh-CN" sz="2000" b="1" dirty="0"/>
              <a:t>把两个晶体管的输入电压</a:t>
            </a:r>
            <a:r>
              <a:rPr lang="en-US" altLang="zh-CN" sz="2000" b="1" dirty="0"/>
              <a:t>A</a:t>
            </a:r>
            <a:r>
              <a:rPr lang="zh-CN" altLang="zh-CN" sz="2000" b="1" dirty="0"/>
              <a:t>和</a:t>
            </a:r>
            <a:r>
              <a:rPr lang="en-US" altLang="zh-CN" sz="2000" b="1" dirty="0"/>
              <a:t>B</a:t>
            </a:r>
            <a:r>
              <a:rPr lang="zh-CN" altLang="zh-CN" sz="2000" b="1" dirty="0"/>
              <a:t>串联起来可以实现与门。</a:t>
            </a:r>
            <a:endParaRPr lang="en-US" altLang="zh-CN" sz="2000" b="1" dirty="0"/>
          </a:p>
          <a:p>
            <a:r>
              <a:rPr lang="zh-CN" altLang="zh-CN" sz="2000" dirty="0"/>
              <a:t>只有输入电压</a:t>
            </a:r>
            <a:r>
              <a:rPr lang="en-US" altLang="zh-CN" sz="2000" dirty="0"/>
              <a:t>A</a:t>
            </a:r>
            <a:r>
              <a:rPr lang="zh-CN" altLang="zh-CN" sz="2000" dirty="0"/>
              <a:t>和</a:t>
            </a:r>
            <a:r>
              <a:rPr lang="en-US" altLang="zh-CN" sz="2000" dirty="0"/>
              <a:t>B</a:t>
            </a:r>
            <a:r>
              <a:rPr lang="zh-CN" altLang="zh-CN" sz="2000" dirty="0"/>
              <a:t>同时为</a:t>
            </a:r>
            <a:r>
              <a:rPr lang="en-US" altLang="zh-CN" sz="2000" dirty="0"/>
              <a:t>1</a:t>
            </a:r>
            <a:r>
              <a:rPr lang="zh-CN" altLang="zh-CN" sz="2000" dirty="0"/>
              <a:t>时，这条电路才</a:t>
            </a:r>
            <a:r>
              <a:rPr lang="zh-CN" altLang="en-US" sz="2000" dirty="0"/>
              <a:t>会</a:t>
            </a:r>
            <a:r>
              <a:rPr lang="zh-CN" altLang="zh-CN" sz="2000" dirty="0"/>
              <a:t>导通，最后经过非门得到的输出结果是</a:t>
            </a:r>
            <a:r>
              <a:rPr lang="en-US" altLang="zh-CN" sz="2000" dirty="0"/>
              <a:t>1</a:t>
            </a:r>
            <a:r>
              <a:rPr lang="zh-CN" altLang="zh-CN" sz="2000" dirty="0"/>
              <a:t>。非门的电路表示符号是图中带小圆点</a:t>
            </a:r>
            <a:r>
              <a:rPr lang="zh-CN" altLang="en-US" sz="2000" dirty="0"/>
              <a:t>的</a:t>
            </a:r>
            <a:r>
              <a:rPr lang="zh-CN" altLang="zh-CN" sz="2000" dirty="0"/>
              <a:t>三角形。</a:t>
            </a:r>
          </a:p>
          <a:p>
            <a:endParaRPr lang="zh-CN" altLang="en-US" sz="2000" dirty="0"/>
          </a:p>
        </p:txBody>
      </p:sp>
      <p:pic>
        <p:nvPicPr>
          <p:cNvPr id="10" name="Picture 3" descr="E:\百度云同步盘\我的文档\计算机导论\与门.jpg"/>
          <p:cNvPicPr>
            <a:picLocks noChangeAspect="1" noChangeArrowheads="1"/>
          </p:cNvPicPr>
          <p:nvPr/>
        </p:nvPicPr>
        <p:blipFill>
          <a:blip r:embed="rId2" cstate="print"/>
          <a:srcRect/>
          <a:stretch>
            <a:fillRect/>
          </a:stretch>
        </p:blipFill>
        <p:spPr bwMode="auto">
          <a:xfrm>
            <a:off x="2699792" y="1340769"/>
            <a:ext cx="3591766" cy="3744416"/>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电路实现逻辑</a:t>
            </a:r>
            <a:r>
              <a:rPr lang="en-US" altLang="zh-CN" dirty="0"/>
              <a:t>-</a:t>
            </a:r>
            <a:r>
              <a:rPr lang="zh-CN" altLang="en-US" dirty="0"/>
              <a:t>或门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56</a:t>
            </a:fld>
            <a:endParaRPr lang="zh-CN" altLang="en-US"/>
          </a:p>
        </p:txBody>
      </p:sp>
      <p:sp>
        <p:nvSpPr>
          <p:cNvPr id="6" name="内容占位符 5"/>
          <p:cNvSpPr>
            <a:spLocks noGrp="1"/>
          </p:cNvSpPr>
          <p:nvPr>
            <p:ph idx="1"/>
          </p:nvPr>
        </p:nvSpPr>
        <p:spPr/>
        <p:txBody>
          <a:bodyPr>
            <a:noAutofit/>
          </a:bodyPr>
          <a:lstStyle/>
          <a:p>
            <a:endParaRPr lang="zh-CN"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zh-CN" sz="2000" b="1" dirty="0"/>
              <a:t>把两个晶体管的输入电压</a:t>
            </a:r>
            <a:r>
              <a:rPr lang="en-US" altLang="zh-CN" sz="2000" b="1" dirty="0"/>
              <a:t>A</a:t>
            </a:r>
            <a:r>
              <a:rPr lang="zh-CN" altLang="zh-CN" sz="2000" b="1" dirty="0"/>
              <a:t>和</a:t>
            </a:r>
            <a:r>
              <a:rPr lang="en-US" altLang="zh-CN" sz="2000" b="1" dirty="0"/>
              <a:t>B</a:t>
            </a:r>
            <a:r>
              <a:rPr lang="zh-CN" altLang="zh-CN" sz="2000" b="1" dirty="0"/>
              <a:t>并联起来可以实现或门</a:t>
            </a:r>
            <a:r>
              <a:rPr lang="zh-CN" altLang="en-US" sz="2000" b="1" dirty="0"/>
              <a:t>。</a:t>
            </a:r>
            <a:endParaRPr lang="en-US" altLang="zh-CN" sz="2000" b="1" dirty="0"/>
          </a:p>
          <a:p>
            <a:r>
              <a:rPr lang="zh-CN" altLang="zh-CN" sz="2000" dirty="0"/>
              <a:t>只有当输入电压</a:t>
            </a:r>
            <a:r>
              <a:rPr lang="en-US" altLang="zh-CN" sz="2000" dirty="0"/>
              <a:t>A</a:t>
            </a:r>
            <a:r>
              <a:rPr lang="zh-CN" altLang="zh-CN" sz="2000" dirty="0"/>
              <a:t>和</a:t>
            </a:r>
            <a:r>
              <a:rPr lang="en-US" altLang="zh-CN" sz="2000" dirty="0"/>
              <a:t>B</a:t>
            </a:r>
            <a:r>
              <a:rPr lang="zh-CN" altLang="zh-CN" sz="2000" dirty="0"/>
              <a:t>同时为</a:t>
            </a:r>
            <a:r>
              <a:rPr lang="en-US" altLang="zh-CN" sz="2000" dirty="0"/>
              <a:t>0</a:t>
            </a:r>
            <a:r>
              <a:rPr lang="zh-CN" altLang="zh-CN" sz="2000" dirty="0"/>
              <a:t>时，这条电路才会成为断开的状态，最后经过非门得到的输出电压是</a:t>
            </a:r>
            <a:r>
              <a:rPr lang="en-US" altLang="zh-CN" sz="2000" dirty="0"/>
              <a:t>0</a:t>
            </a:r>
            <a:r>
              <a:rPr lang="zh-CN" altLang="zh-CN" sz="2000" dirty="0"/>
              <a:t>；在</a:t>
            </a:r>
            <a:r>
              <a:rPr lang="en-US" altLang="zh-CN" sz="2000" dirty="0"/>
              <a:t>A</a:t>
            </a:r>
            <a:r>
              <a:rPr lang="zh-CN" altLang="zh-CN" sz="2000" dirty="0"/>
              <a:t>或</a:t>
            </a:r>
            <a:r>
              <a:rPr lang="en-US" altLang="zh-CN" sz="2000" dirty="0"/>
              <a:t>B</a:t>
            </a:r>
            <a:r>
              <a:rPr lang="zh-CN" altLang="zh-CN" sz="2000" dirty="0"/>
              <a:t>中的任意个电极输入电压</a:t>
            </a:r>
            <a:r>
              <a:rPr lang="en-US" altLang="zh-CN" sz="2000" dirty="0"/>
              <a:t>1</a:t>
            </a:r>
            <a:r>
              <a:rPr lang="zh-CN" altLang="zh-CN" sz="2000" dirty="0"/>
              <a:t>，这条路都会导通，最终经过非门的输出结果也就会变成</a:t>
            </a:r>
            <a:r>
              <a:rPr lang="en-US" altLang="zh-CN" sz="2000" dirty="0"/>
              <a:t>1</a:t>
            </a:r>
            <a:r>
              <a:rPr lang="zh-CN" altLang="zh-CN" sz="2000" dirty="0"/>
              <a:t>。</a:t>
            </a:r>
          </a:p>
        </p:txBody>
      </p:sp>
      <p:sp>
        <p:nvSpPr>
          <p:cNvPr id="1187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8789" name="Picture 5" descr="E:\百度云同步盘\我的文档\计算机导论\或门.jpg"/>
          <p:cNvPicPr>
            <a:picLocks noChangeAspect="1" noChangeArrowheads="1"/>
          </p:cNvPicPr>
          <p:nvPr/>
        </p:nvPicPr>
        <p:blipFill>
          <a:blip r:embed="rId2" cstate="print"/>
          <a:srcRect t="535" r="409" b="535"/>
          <a:stretch>
            <a:fillRect/>
          </a:stretch>
        </p:blipFill>
        <p:spPr bwMode="auto">
          <a:xfrm>
            <a:off x="2339752" y="1356934"/>
            <a:ext cx="4341365" cy="3296202"/>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用逻辑做加法</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57</a:t>
            </a:fld>
            <a:endParaRPr lang="zh-CN" altLang="en-US"/>
          </a:p>
        </p:txBody>
      </p:sp>
      <p:sp>
        <p:nvSpPr>
          <p:cNvPr id="6" name="内容占位符 5"/>
          <p:cNvSpPr>
            <a:spLocks noGrp="1"/>
          </p:cNvSpPr>
          <p:nvPr>
            <p:ph idx="1"/>
          </p:nvPr>
        </p:nvSpPr>
        <p:spPr>
          <a:xfrm>
            <a:off x="457200" y="1412777"/>
            <a:ext cx="8229600" cy="1728192"/>
          </a:xfrm>
        </p:spPr>
        <p:txBody>
          <a:bodyPr/>
          <a:lstStyle/>
          <a:p>
            <a:pPr>
              <a:buClr>
                <a:srgbClr val="00B050"/>
              </a:buClr>
              <a:buFont typeface="Wingdings" pitchFamily="2" charset="2"/>
              <a:buChar char="u"/>
            </a:pPr>
            <a:r>
              <a:rPr lang="zh-CN" altLang="zh-CN" sz="2000" dirty="0"/>
              <a:t>二进制数的加法在计算机里是</a:t>
            </a:r>
            <a:r>
              <a:rPr lang="zh-CN" altLang="zh-CN" sz="2000" b="1" dirty="0"/>
              <a:t>由每一个比特位的加法组成</a:t>
            </a:r>
            <a:r>
              <a:rPr lang="zh-CN" altLang="en-US" sz="2000" b="1" dirty="0"/>
              <a:t>的</a:t>
            </a:r>
            <a:endParaRPr lang="en-US" altLang="zh-CN" sz="2000" b="1" dirty="0"/>
          </a:p>
          <a:p>
            <a:pPr>
              <a:buClr>
                <a:srgbClr val="00B050"/>
              </a:buClr>
              <a:buFont typeface="Wingdings" pitchFamily="2" charset="2"/>
              <a:buChar char="u"/>
            </a:pPr>
            <a:r>
              <a:rPr lang="zh-CN" altLang="zh-CN" sz="2000" dirty="0"/>
              <a:t>而每一位的的加法都需要</a:t>
            </a:r>
            <a:r>
              <a:rPr lang="en-US" altLang="zh-CN" sz="2000" dirty="0"/>
              <a:t>3</a:t>
            </a:r>
            <a:r>
              <a:rPr lang="zh-CN" altLang="zh-CN" sz="2000" dirty="0"/>
              <a:t>个输入，并产生</a:t>
            </a:r>
            <a:r>
              <a:rPr lang="en-US" altLang="zh-CN" sz="2000" dirty="0"/>
              <a:t>2</a:t>
            </a:r>
            <a:r>
              <a:rPr lang="zh-CN" altLang="zh-CN" sz="2000" dirty="0"/>
              <a:t>个输出</a:t>
            </a:r>
            <a:endParaRPr lang="en-US" altLang="zh-CN" sz="2000" dirty="0"/>
          </a:p>
          <a:p>
            <a:pPr>
              <a:buClr>
                <a:srgbClr val="00B050"/>
              </a:buClr>
              <a:buFont typeface="Wingdings" pitchFamily="2" charset="2"/>
              <a:buChar char="u"/>
            </a:pPr>
            <a:r>
              <a:rPr lang="en-US" altLang="zh-CN" sz="2000" dirty="0"/>
              <a:t>3</a:t>
            </a:r>
            <a:r>
              <a:rPr lang="zh-CN" altLang="zh-CN" sz="2000" dirty="0"/>
              <a:t>个输入分别是</a:t>
            </a:r>
            <a:r>
              <a:rPr lang="zh-CN" altLang="zh-CN" sz="2000" b="1" dirty="0"/>
              <a:t>两个相加位</a:t>
            </a:r>
            <a:r>
              <a:rPr lang="zh-CN" altLang="zh-CN" sz="2000" dirty="0"/>
              <a:t>和</a:t>
            </a:r>
            <a:r>
              <a:rPr lang="zh-CN" altLang="zh-CN" sz="2000" b="1" dirty="0"/>
              <a:t>一个由相邻低位产生的进位</a:t>
            </a:r>
            <a:endParaRPr lang="en-US" altLang="zh-CN" sz="2000" b="1" dirty="0"/>
          </a:p>
          <a:p>
            <a:pPr>
              <a:buClr>
                <a:srgbClr val="00B050"/>
              </a:buClr>
              <a:buFont typeface="Wingdings" pitchFamily="2" charset="2"/>
              <a:buChar char="u"/>
            </a:pPr>
            <a:r>
              <a:rPr lang="en-US" altLang="zh-CN" sz="2000" dirty="0"/>
              <a:t>2</a:t>
            </a:r>
            <a:r>
              <a:rPr lang="zh-CN" altLang="zh-CN" sz="2000" dirty="0"/>
              <a:t>个输出分别是一个相加得到的二进制数位和一个进位</a:t>
            </a:r>
          </a:p>
          <a:p>
            <a:pPr>
              <a:buClr>
                <a:srgbClr val="00B050"/>
              </a:buClr>
              <a:buFont typeface="Wingdings" pitchFamily="2" charset="2"/>
              <a:buChar char="u"/>
            </a:pPr>
            <a:endParaRPr lang="zh-CN" altLang="en-US" dirty="0"/>
          </a:p>
        </p:txBody>
      </p:sp>
      <p:pic>
        <p:nvPicPr>
          <p:cNvPr id="12" name="图片 11" descr="半加器1.jpg"/>
          <p:cNvPicPr>
            <a:picLocks noChangeAspect="1"/>
          </p:cNvPicPr>
          <p:nvPr/>
        </p:nvPicPr>
        <p:blipFill>
          <a:blip r:embed="rId2" cstate="print"/>
          <a:stretch>
            <a:fillRect/>
          </a:stretch>
        </p:blipFill>
        <p:spPr>
          <a:xfrm>
            <a:off x="683568" y="3789040"/>
            <a:ext cx="3600400" cy="1289863"/>
          </a:xfrm>
          <a:prstGeom prst="rect">
            <a:avLst/>
          </a:prstGeom>
        </p:spPr>
      </p:pic>
      <p:pic>
        <p:nvPicPr>
          <p:cNvPr id="15" name="图片 14" descr="全加器1.jpg"/>
          <p:cNvPicPr>
            <a:picLocks noChangeAspect="1"/>
          </p:cNvPicPr>
          <p:nvPr/>
        </p:nvPicPr>
        <p:blipFill>
          <a:blip r:embed="rId3" cstate="print"/>
          <a:stretch>
            <a:fillRect/>
          </a:stretch>
        </p:blipFill>
        <p:spPr>
          <a:xfrm>
            <a:off x="4860032" y="3733454"/>
            <a:ext cx="3568133" cy="1279722"/>
          </a:xfrm>
          <a:prstGeom prst="rect">
            <a:avLst/>
          </a:prstGeom>
        </p:spPr>
      </p:pic>
      <p:sp>
        <p:nvSpPr>
          <p:cNvPr id="16" name="TextBox 15"/>
          <p:cNvSpPr txBox="1"/>
          <p:nvPr/>
        </p:nvSpPr>
        <p:spPr>
          <a:xfrm>
            <a:off x="539552" y="5157192"/>
            <a:ext cx="3816424" cy="646331"/>
          </a:xfrm>
          <a:prstGeom prst="rect">
            <a:avLst/>
          </a:prstGeom>
          <a:noFill/>
        </p:spPr>
        <p:txBody>
          <a:bodyPr wrap="square" rtlCol="0">
            <a:spAutoFit/>
          </a:bodyPr>
          <a:lstStyle/>
          <a:p>
            <a:r>
              <a:rPr lang="zh-CN" altLang="en-US" b="1" dirty="0">
                <a:latin typeface="Times New Roman" pitchFamily="18" charset="0"/>
                <a:cs typeface="Times New Roman" pitchFamily="18" charset="0"/>
              </a:rPr>
              <a:t>半加器</a:t>
            </a:r>
            <a:r>
              <a:rPr lang="en-US" altLang="zh-CN" b="1" dirty="0">
                <a:latin typeface="Times New Roman" pitchFamily="18" charset="0"/>
                <a:cs typeface="Times New Roman" pitchFamily="18" charset="0"/>
              </a:rPr>
              <a:t>(</a:t>
            </a:r>
            <a:r>
              <a:rPr lang="en-US" altLang="zh-CN" b="1" dirty="0" err="1">
                <a:latin typeface="Times New Roman" pitchFamily="18" charset="0"/>
                <a:cs typeface="Times New Roman" pitchFamily="18" charset="0"/>
              </a:rPr>
              <a:t>Halfadder</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 </a:t>
            </a:r>
            <a:r>
              <a:rPr lang="zh-CN" altLang="en-US" dirty="0">
                <a:latin typeface="Times New Roman" pitchFamily="18" charset="0"/>
                <a:cs typeface="Times New Roman" pitchFamily="18" charset="0"/>
              </a:rPr>
              <a:t>：两个输入，没有进位</a:t>
            </a:r>
            <a:r>
              <a:rPr lang="en-US" altLang="zh-CN" dirty="0">
                <a:latin typeface="Times New Roman" pitchFamily="18" charset="0"/>
                <a:cs typeface="Times New Roman" pitchFamily="18" charset="0"/>
              </a:rPr>
              <a:t>C</a:t>
            </a:r>
            <a:r>
              <a:rPr lang="zh-CN" altLang="en-US" dirty="0">
                <a:latin typeface="Times New Roman" pitchFamily="18" charset="0"/>
                <a:cs typeface="Times New Roman" pitchFamily="18" charset="0"/>
              </a:rPr>
              <a:t>作为输入</a:t>
            </a:r>
          </a:p>
        </p:txBody>
      </p:sp>
      <p:sp>
        <p:nvSpPr>
          <p:cNvPr id="17" name="TextBox 16"/>
          <p:cNvSpPr txBox="1"/>
          <p:nvPr/>
        </p:nvSpPr>
        <p:spPr>
          <a:xfrm>
            <a:off x="5004048" y="5157192"/>
            <a:ext cx="3280065" cy="369332"/>
          </a:xfrm>
          <a:prstGeom prst="rect">
            <a:avLst/>
          </a:prstGeom>
          <a:noFill/>
        </p:spPr>
        <p:txBody>
          <a:bodyPr wrap="none" rtlCol="0">
            <a:spAutoFit/>
          </a:bodyPr>
          <a:lstStyle/>
          <a:p>
            <a:r>
              <a:rPr lang="zh-CN" altLang="en-US" b="1" dirty="0">
                <a:latin typeface="Times New Roman" pitchFamily="18" charset="0"/>
                <a:cs typeface="Times New Roman" pitchFamily="18" charset="0"/>
              </a:rPr>
              <a:t>全加器</a:t>
            </a:r>
            <a:r>
              <a:rPr lang="en-US" altLang="zh-CN" b="1" dirty="0">
                <a:latin typeface="Times New Roman" pitchFamily="18" charset="0"/>
                <a:cs typeface="Times New Roman" pitchFamily="18" charset="0"/>
              </a:rPr>
              <a:t>(Full adder)</a:t>
            </a:r>
            <a:r>
              <a:rPr lang="zh-CN" altLang="en-US" b="1" dirty="0">
                <a:latin typeface="Times New Roman" pitchFamily="18" charset="0"/>
                <a:cs typeface="Times New Roman" pitchFamily="18" charset="0"/>
              </a:rPr>
              <a:t> </a:t>
            </a:r>
            <a:r>
              <a:rPr lang="zh-CN" altLang="en-US" dirty="0">
                <a:latin typeface="Times New Roman" pitchFamily="18" charset="0"/>
                <a:cs typeface="Times New Roman" pitchFamily="18" charset="0"/>
              </a:rPr>
              <a:t>：三个输入</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用逻辑做加法</a:t>
            </a:r>
            <a:r>
              <a:rPr lang="en-US" altLang="zh-CN" dirty="0"/>
              <a:t>-</a:t>
            </a:r>
            <a:r>
              <a:rPr lang="zh-CN" altLang="en-US" dirty="0"/>
              <a:t>半加器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58</a:t>
            </a:fld>
            <a:endParaRPr lang="zh-CN" altLang="en-US"/>
          </a:p>
        </p:txBody>
      </p:sp>
      <p:sp>
        <p:nvSpPr>
          <p:cNvPr id="6" name="内容占位符 5"/>
          <p:cNvSpPr>
            <a:spLocks noGrp="1"/>
          </p:cNvSpPr>
          <p:nvPr>
            <p:ph idx="1"/>
          </p:nvPr>
        </p:nvSpPr>
        <p:spPr>
          <a:xfrm>
            <a:off x="457200" y="1412776"/>
            <a:ext cx="8229600" cy="4824535"/>
          </a:xfrm>
        </p:spPr>
        <p:txBody>
          <a:bodyPr>
            <a:normAutofit/>
          </a:bodyPr>
          <a:lstStyle/>
          <a:p>
            <a:r>
              <a:rPr lang="zh-CN" altLang="zh-CN" sz="2000" dirty="0"/>
              <a:t>半加器的输入是两个</a:t>
            </a:r>
            <a:r>
              <a:rPr lang="en-US" altLang="zh-CN" sz="2000" dirty="0"/>
              <a:t>1</a:t>
            </a:r>
            <a:r>
              <a:rPr lang="zh-CN" altLang="zh-CN" sz="2000" dirty="0"/>
              <a:t>位的二进制数</a:t>
            </a:r>
            <a:r>
              <a:rPr lang="en-US" altLang="zh-CN" sz="2000" dirty="0"/>
              <a:t>A</a:t>
            </a:r>
            <a:r>
              <a:rPr lang="zh-CN" altLang="zh-CN" sz="2000" dirty="0"/>
              <a:t>和</a:t>
            </a:r>
            <a:r>
              <a:rPr lang="en-US" altLang="zh-CN" sz="2000" dirty="0"/>
              <a:t>B</a:t>
            </a:r>
            <a:r>
              <a:rPr lang="zh-CN" altLang="zh-CN" sz="2000" dirty="0"/>
              <a:t>，它们的值是</a:t>
            </a:r>
            <a:r>
              <a:rPr lang="en-US" altLang="zh-CN" sz="2000" dirty="0"/>
              <a:t>0</a:t>
            </a:r>
            <a:r>
              <a:rPr lang="zh-CN" altLang="zh-CN" sz="2000" dirty="0"/>
              <a:t>或</a:t>
            </a:r>
            <a:r>
              <a:rPr lang="en-US" altLang="zh-CN" sz="2000" dirty="0"/>
              <a:t>1</a:t>
            </a:r>
            <a:r>
              <a:rPr lang="zh-CN" altLang="zh-CN" sz="2000" dirty="0"/>
              <a:t>；经过加法器的运算之后，给出两个</a:t>
            </a:r>
            <a:r>
              <a:rPr lang="en-US" altLang="zh-CN" sz="2000" dirty="0"/>
              <a:t>1</a:t>
            </a:r>
            <a:r>
              <a:rPr lang="zh-CN" altLang="zh-CN" sz="2000" dirty="0"/>
              <a:t>位的输出，一个是加法所产生的低位，称为“和”（</a:t>
            </a:r>
            <a:r>
              <a:rPr lang="en-US" altLang="zh-CN" sz="2000" dirty="0"/>
              <a:t>sum</a:t>
            </a:r>
            <a:r>
              <a:rPr lang="zh-CN" altLang="zh-CN" sz="2000" dirty="0"/>
              <a:t>）；另一个是加法所产生的进位（</a:t>
            </a:r>
            <a:r>
              <a:rPr lang="en-US" altLang="zh-CN" sz="2000" dirty="0"/>
              <a:t>carry</a:t>
            </a:r>
            <a:r>
              <a:rPr lang="zh-CN" altLang="zh-CN" sz="2000" dirty="0"/>
              <a:t>）。</a:t>
            </a:r>
            <a:endParaRPr lang="en-US" altLang="zh-CN" sz="2000" dirty="0"/>
          </a:p>
          <a:p>
            <a:endParaRPr lang="en-US" altLang="zh-CN" sz="2000" dirty="0"/>
          </a:p>
          <a:p>
            <a:endParaRPr lang="en-US" altLang="zh-CN" sz="2000" dirty="0"/>
          </a:p>
          <a:p>
            <a:endParaRPr lang="zh-CN" altLang="zh-CN" sz="2000" dirty="0"/>
          </a:p>
          <a:p>
            <a:pPr lvl="1">
              <a:buClr>
                <a:srgbClr val="00B050"/>
              </a:buClr>
              <a:buFont typeface="Wingdings" pitchFamily="2" charset="2"/>
              <a:buChar char="u"/>
            </a:pPr>
            <a:endParaRPr lang="en-US" altLang="zh-CN" dirty="0">
              <a:latin typeface="Times New Roman" pitchFamily="18" charset="0"/>
              <a:cs typeface="Times New Roman" pitchFamily="18" charset="0"/>
            </a:endParaRPr>
          </a:p>
          <a:p>
            <a:pPr lvl="1">
              <a:buClr>
                <a:srgbClr val="00B050"/>
              </a:buClr>
              <a:buFont typeface="Wingdings" pitchFamily="2" charset="2"/>
              <a:buChar char="u"/>
            </a:pPr>
            <a:endParaRPr lang="en-US" altLang="zh-CN" dirty="0">
              <a:latin typeface="Times New Roman" pitchFamily="18" charset="0"/>
              <a:cs typeface="Times New Roman" pitchFamily="18" charset="0"/>
            </a:endParaRPr>
          </a:p>
          <a:p>
            <a:pPr lvl="1">
              <a:buClr>
                <a:srgbClr val="00B050"/>
              </a:buClr>
              <a:buFont typeface="Wingdings" pitchFamily="2" charset="2"/>
              <a:buChar char="u"/>
            </a:pPr>
            <a:r>
              <a:rPr lang="en-US" altLang="zh-CN" dirty="0">
                <a:latin typeface="Times New Roman" pitchFamily="18" charset="0"/>
                <a:cs typeface="Times New Roman" pitchFamily="18" charset="0"/>
              </a:rPr>
              <a:t>A = 0</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B = 0</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Sum= 0</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Carry= 0</a:t>
            </a:r>
            <a:r>
              <a:rPr lang="zh-CN" altLang="zh-CN" dirty="0">
                <a:latin typeface="Times New Roman" pitchFamily="18" charset="0"/>
                <a:cs typeface="Times New Roman" pitchFamily="18" charset="0"/>
              </a:rPr>
              <a:t>，即和为</a:t>
            </a:r>
            <a:r>
              <a:rPr lang="en-US" altLang="zh-CN" dirty="0">
                <a:latin typeface="Times New Roman" pitchFamily="18" charset="0"/>
                <a:cs typeface="Times New Roman" pitchFamily="18" charset="0"/>
              </a:rPr>
              <a:t>0</a:t>
            </a:r>
            <a:r>
              <a:rPr lang="zh-CN" altLang="zh-CN" dirty="0">
                <a:latin typeface="Times New Roman" pitchFamily="18" charset="0"/>
                <a:cs typeface="Times New Roman" pitchFamily="18" charset="0"/>
              </a:rPr>
              <a:t>且没有进位；</a:t>
            </a:r>
            <a:endParaRPr lang="en-US" altLang="zh-CN" dirty="0">
              <a:latin typeface="Times New Roman" pitchFamily="18" charset="0"/>
              <a:cs typeface="Times New Roman" pitchFamily="18" charset="0"/>
            </a:endParaRPr>
          </a:p>
          <a:p>
            <a:pPr lvl="1">
              <a:buClr>
                <a:srgbClr val="00B050"/>
              </a:buClr>
              <a:buFont typeface="Wingdings" pitchFamily="2" charset="2"/>
              <a:buChar char="u"/>
            </a:pPr>
            <a:r>
              <a:rPr lang="en-US" altLang="zh-CN" dirty="0">
                <a:latin typeface="Times New Roman" pitchFamily="18" charset="0"/>
                <a:cs typeface="Times New Roman" pitchFamily="18" charset="0"/>
              </a:rPr>
              <a:t>A = 0</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B = 1</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Sum= 1</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Carry= 0</a:t>
            </a:r>
            <a:r>
              <a:rPr lang="zh-CN" altLang="zh-CN" dirty="0">
                <a:latin typeface="Times New Roman" pitchFamily="18" charset="0"/>
                <a:cs typeface="Times New Roman" pitchFamily="18" charset="0"/>
              </a:rPr>
              <a:t>，即和为</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且没有进位；</a:t>
            </a:r>
            <a:endParaRPr lang="en-US" altLang="zh-CN" dirty="0">
              <a:latin typeface="Times New Roman" pitchFamily="18" charset="0"/>
              <a:cs typeface="Times New Roman" pitchFamily="18" charset="0"/>
            </a:endParaRPr>
          </a:p>
          <a:p>
            <a:pPr lvl="1">
              <a:buClr>
                <a:srgbClr val="00B050"/>
              </a:buClr>
              <a:buFont typeface="Wingdings" pitchFamily="2" charset="2"/>
              <a:buChar char="u"/>
            </a:pPr>
            <a:r>
              <a:rPr lang="en-US" altLang="zh-CN" dirty="0">
                <a:latin typeface="Times New Roman" pitchFamily="18" charset="0"/>
                <a:cs typeface="Times New Roman" pitchFamily="18" charset="0"/>
              </a:rPr>
              <a:t>A = 1</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B = 0</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Sum= 1</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Carry= 0</a:t>
            </a:r>
            <a:r>
              <a:rPr lang="zh-CN" altLang="zh-CN" dirty="0">
                <a:latin typeface="Times New Roman" pitchFamily="18" charset="0"/>
                <a:cs typeface="Times New Roman" pitchFamily="18" charset="0"/>
              </a:rPr>
              <a:t>，即和为</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且没有进位；</a:t>
            </a:r>
            <a:endParaRPr lang="en-US" altLang="zh-CN" dirty="0">
              <a:latin typeface="Times New Roman" pitchFamily="18" charset="0"/>
              <a:cs typeface="Times New Roman" pitchFamily="18" charset="0"/>
            </a:endParaRPr>
          </a:p>
          <a:p>
            <a:pPr lvl="1">
              <a:buClr>
                <a:srgbClr val="00B050"/>
              </a:buClr>
              <a:buFont typeface="Wingdings" pitchFamily="2" charset="2"/>
              <a:buChar char="u"/>
            </a:pPr>
            <a:r>
              <a:rPr lang="en-US" altLang="zh-CN" dirty="0">
                <a:latin typeface="Times New Roman" pitchFamily="18" charset="0"/>
                <a:cs typeface="Times New Roman" pitchFamily="18" charset="0"/>
              </a:rPr>
              <a:t>A = 1</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B = 1</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Sum= 0</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Carry= 1</a:t>
            </a:r>
            <a:r>
              <a:rPr lang="zh-CN" altLang="zh-CN" dirty="0">
                <a:latin typeface="Times New Roman" pitchFamily="18" charset="0"/>
                <a:cs typeface="Times New Roman" pitchFamily="18" charset="0"/>
              </a:rPr>
              <a:t>，即和为</a:t>
            </a:r>
            <a:r>
              <a:rPr lang="en-US" altLang="zh-CN" dirty="0">
                <a:latin typeface="Times New Roman" pitchFamily="18" charset="0"/>
                <a:cs typeface="Times New Roman" pitchFamily="18" charset="0"/>
              </a:rPr>
              <a:t>0</a:t>
            </a:r>
            <a:r>
              <a:rPr lang="zh-CN" altLang="zh-CN" dirty="0">
                <a:latin typeface="Times New Roman" pitchFamily="18" charset="0"/>
                <a:cs typeface="Times New Roman" pitchFamily="18" charset="0"/>
              </a:rPr>
              <a:t>且进位为</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a:t>
            </a:r>
          </a:p>
          <a:p>
            <a:pPr>
              <a:buClr>
                <a:srgbClr val="00B050"/>
              </a:buClr>
              <a:buFont typeface="Wingdings" pitchFamily="2" charset="2"/>
              <a:buChar char="u"/>
            </a:pPr>
            <a:endParaRPr lang="zh-CN" altLang="en-US" dirty="0"/>
          </a:p>
        </p:txBody>
      </p:sp>
      <p:pic>
        <p:nvPicPr>
          <p:cNvPr id="11" name="图片 10" descr="半加器1.jpg"/>
          <p:cNvPicPr>
            <a:picLocks noChangeAspect="1"/>
          </p:cNvPicPr>
          <p:nvPr/>
        </p:nvPicPr>
        <p:blipFill>
          <a:blip r:embed="rId2" cstate="print"/>
          <a:stretch>
            <a:fillRect/>
          </a:stretch>
        </p:blipFill>
        <p:spPr>
          <a:xfrm>
            <a:off x="2339752" y="2852936"/>
            <a:ext cx="4220921" cy="151216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用逻辑做加法</a:t>
            </a:r>
            <a:r>
              <a:rPr lang="en-US" altLang="zh-CN" dirty="0"/>
              <a:t>-</a:t>
            </a:r>
            <a:r>
              <a:rPr lang="zh-CN" altLang="en-US" dirty="0"/>
              <a:t>半加器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59</a:t>
            </a:fld>
            <a:endParaRPr lang="zh-CN" altLang="en-US"/>
          </a:p>
        </p:txBody>
      </p:sp>
      <p:sp>
        <p:nvSpPr>
          <p:cNvPr id="6" name="内容占位符 5"/>
          <p:cNvSpPr>
            <a:spLocks noGrp="1"/>
          </p:cNvSpPr>
          <p:nvPr>
            <p:ph idx="1"/>
          </p:nvPr>
        </p:nvSpPr>
        <p:spPr>
          <a:xfrm>
            <a:off x="457200" y="1412776"/>
            <a:ext cx="8229600" cy="4824535"/>
          </a:xfrm>
        </p:spPr>
        <p:txBody>
          <a:bodyPr>
            <a:normAutofit/>
          </a:bodyPr>
          <a:lstStyle/>
          <a:p>
            <a:pPr lvl="1">
              <a:buClr>
                <a:srgbClr val="00B050"/>
              </a:buClr>
              <a:buFont typeface="Wingdings" pitchFamily="2" charset="2"/>
              <a:buChar char="u"/>
            </a:pPr>
            <a:endParaRPr lang="en-US" altLang="zh-CN" dirty="0">
              <a:latin typeface="Times New Roman" pitchFamily="18" charset="0"/>
              <a:cs typeface="Times New Roman" pitchFamily="18" charset="0"/>
            </a:endParaRPr>
          </a:p>
          <a:p>
            <a:pPr lvl="1">
              <a:buClr>
                <a:srgbClr val="00B050"/>
              </a:buClr>
              <a:buFont typeface="Wingdings" pitchFamily="2" charset="2"/>
              <a:buChar char="u"/>
            </a:pPr>
            <a:endParaRPr lang="en-US" altLang="zh-CN" dirty="0">
              <a:latin typeface="Times New Roman" pitchFamily="18" charset="0"/>
              <a:cs typeface="Times New Roman" pitchFamily="18" charset="0"/>
            </a:endParaRPr>
          </a:p>
          <a:p>
            <a:pPr lvl="1">
              <a:buClr>
                <a:srgbClr val="00B050"/>
              </a:buClr>
              <a:buFont typeface="Wingdings" pitchFamily="2" charset="2"/>
              <a:buChar char="u"/>
            </a:pPr>
            <a:endParaRPr lang="en-US" altLang="zh-CN" dirty="0">
              <a:latin typeface="Times New Roman" pitchFamily="18" charset="0"/>
              <a:cs typeface="Times New Roman" pitchFamily="18" charset="0"/>
            </a:endParaRPr>
          </a:p>
          <a:p>
            <a:pPr lvl="1">
              <a:buClr>
                <a:srgbClr val="00B050"/>
              </a:buClr>
              <a:buFont typeface="Wingdings" pitchFamily="2" charset="2"/>
              <a:buChar char="u"/>
            </a:pPr>
            <a:endParaRPr lang="en-US" altLang="zh-CN" dirty="0">
              <a:latin typeface="Times New Roman" pitchFamily="18" charset="0"/>
              <a:cs typeface="Times New Roman" pitchFamily="18" charset="0"/>
            </a:endParaRPr>
          </a:p>
          <a:p>
            <a:pPr>
              <a:buClr>
                <a:srgbClr val="00B050"/>
              </a:buClr>
              <a:buFont typeface="Wingdings" pitchFamily="2" charset="2"/>
              <a:buChar char="u"/>
            </a:pPr>
            <a:r>
              <a:rPr lang="en-US" altLang="zh-CN" sz="2000" dirty="0">
                <a:latin typeface="Times New Roman" pitchFamily="18" charset="0"/>
                <a:cs typeface="Times New Roman" pitchFamily="18" charset="0"/>
              </a:rPr>
              <a:t>A = 0</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B = 0</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Sum= 0</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Carry= 0</a:t>
            </a:r>
          </a:p>
          <a:p>
            <a:pPr>
              <a:buClr>
                <a:srgbClr val="00B050"/>
              </a:buClr>
              <a:buFont typeface="Wingdings" pitchFamily="2" charset="2"/>
              <a:buChar char="u"/>
            </a:pPr>
            <a:r>
              <a:rPr lang="en-US" altLang="zh-CN" sz="2000" dirty="0">
                <a:latin typeface="Times New Roman" pitchFamily="18" charset="0"/>
                <a:cs typeface="Times New Roman" pitchFamily="18" charset="0"/>
              </a:rPr>
              <a:t>A = 0</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B = 1</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Sum= 1</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Carry= 0</a:t>
            </a:r>
          </a:p>
          <a:p>
            <a:pPr>
              <a:buClr>
                <a:srgbClr val="00B050"/>
              </a:buClr>
              <a:buFont typeface="Wingdings" pitchFamily="2" charset="2"/>
              <a:buChar char="u"/>
            </a:pPr>
            <a:r>
              <a:rPr lang="en-US" altLang="zh-CN" sz="2000" dirty="0">
                <a:latin typeface="Times New Roman" pitchFamily="18" charset="0"/>
                <a:cs typeface="Times New Roman" pitchFamily="18" charset="0"/>
              </a:rPr>
              <a:t>A = 1</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B = 0</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Sum= 1</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Carry= 0</a:t>
            </a:r>
          </a:p>
          <a:p>
            <a:pPr>
              <a:buClr>
                <a:srgbClr val="00B050"/>
              </a:buClr>
              <a:buFont typeface="Wingdings" pitchFamily="2" charset="2"/>
              <a:buChar char="u"/>
            </a:pPr>
            <a:r>
              <a:rPr lang="en-US" altLang="zh-CN" sz="2000" dirty="0">
                <a:latin typeface="Times New Roman" pitchFamily="18" charset="0"/>
                <a:cs typeface="Times New Roman" pitchFamily="18" charset="0"/>
              </a:rPr>
              <a:t>A = 1</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B = 1</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Sum= 0</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Carry= 1</a:t>
            </a:r>
            <a:endParaRPr lang="zh-CN" altLang="zh-CN" dirty="0">
              <a:latin typeface="Times New Roman" pitchFamily="18" charset="0"/>
              <a:cs typeface="Times New Roman" pitchFamily="18" charset="0"/>
            </a:endParaRPr>
          </a:p>
          <a:p>
            <a:pPr>
              <a:buClr>
                <a:srgbClr val="00B050"/>
              </a:buClr>
              <a:buFont typeface="Wingdings" pitchFamily="2" charset="2"/>
              <a:buChar char="u"/>
            </a:pPr>
            <a:endParaRPr lang="zh-CN" altLang="en-US" dirty="0"/>
          </a:p>
        </p:txBody>
      </p:sp>
      <p:graphicFrame>
        <p:nvGraphicFramePr>
          <p:cNvPr id="8" name="表格 7"/>
          <p:cNvGraphicFramePr>
            <a:graphicFrameLocks noGrp="1"/>
          </p:cNvGraphicFramePr>
          <p:nvPr/>
        </p:nvGraphicFramePr>
        <p:xfrm>
          <a:off x="5652120" y="2348880"/>
          <a:ext cx="2736304" cy="2736305"/>
        </p:xfrm>
        <a:graphic>
          <a:graphicData uri="http://schemas.openxmlformats.org/drawingml/2006/table">
            <a:tbl>
              <a:tblPr/>
              <a:tblGrid>
                <a:gridCol w="597939">
                  <a:extLst>
                    <a:ext uri="{9D8B030D-6E8A-4147-A177-3AD203B41FA5}">
                      <a16:colId xmlns:a16="http://schemas.microsoft.com/office/drawing/2014/main" val="20000"/>
                    </a:ext>
                  </a:extLst>
                </a:gridCol>
                <a:gridCol w="597939">
                  <a:extLst>
                    <a:ext uri="{9D8B030D-6E8A-4147-A177-3AD203B41FA5}">
                      <a16:colId xmlns:a16="http://schemas.microsoft.com/office/drawing/2014/main" val="20001"/>
                    </a:ext>
                  </a:extLst>
                </a:gridCol>
                <a:gridCol w="676330">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tblGrid>
              <a:tr h="562606">
                <a:tc>
                  <a:txBody>
                    <a:bodyPr/>
                    <a:lstStyle/>
                    <a:p>
                      <a:pPr algn="ctr">
                        <a:spcAft>
                          <a:spcPts val="0"/>
                        </a:spcAft>
                      </a:pPr>
                      <a:r>
                        <a:rPr lang="en-US" sz="2000" b="1" kern="100" dirty="0">
                          <a:latin typeface="Times New Roman"/>
                          <a:ea typeface="楷体"/>
                          <a:cs typeface="黑体"/>
                        </a:rPr>
                        <a:t>A</a:t>
                      </a:r>
                      <a:endParaRPr lang="zh-CN" sz="2000" kern="100" dirty="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a:ea typeface="楷体"/>
                          <a:cs typeface="黑体"/>
                        </a:rPr>
                        <a:t>B</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a:ea typeface="宋体"/>
                          <a:cs typeface="黑体"/>
                        </a:rPr>
                        <a:t>Sum</a:t>
                      </a:r>
                      <a:endParaRPr lang="zh-CN" sz="20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cs typeface="黑体"/>
                        </a:rPr>
                        <a:t>Carry</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1036">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楷体"/>
                          <a:cs typeface="黑体"/>
                        </a:rPr>
                        <a:t>0</a:t>
                      </a:r>
                      <a:endParaRPr lang="zh-CN" sz="2000" kern="100" dirty="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1036">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1</a:t>
                      </a:r>
                      <a:endParaRPr lang="zh-CN" sz="20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20591">
                <a:tc>
                  <a:txBody>
                    <a:bodyPr/>
                    <a:lstStyle/>
                    <a:p>
                      <a:pPr algn="ctr">
                        <a:spcAft>
                          <a:spcPts val="0"/>
                        </a:spcAft>
                      </a:pPr>
                      <a:r>
                        <a:rPr lang="en-US" sz="2000" kern="100" dirty="0">
                          <a:latin typeface="Times New Roman"/>
                          <a:ea typeface="楷体"/>
                          <a:cs typeface="黑体"/>
                        </a:rPr>
                        <a:t>1</a:t>
                      </a:r>
                      <a:endParaRPr lang="zh-CN" sz="2000" kern="100" dirty="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1</a:t>
                      </a:r>
                      <a:endParaRPr lang="zh-CN" sz="20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1036">
                <a:tc>
                  <a:txBody>
                    <a:bodyPr/>
                    <a:lstStyle/>
                    <a:p>
                      <a:pPr algn="ctr">
                        <a:spcAft>
                          <a:spcPts val="0"/>
                        </a:spcAft>
                      </a:pPr>
                      <a:r>
                        <a:rPr lang="en-US" sz="2000" kern="100" dirty="0">
                          <a:latin typeface="Times New Roman"/>
                          <a:ea typeface="楷体"/>
                          <a:cs typeface="黑体"/>
                        </a:rPr>
                        <a:t>1</a:t>
                      </a:r>
                      <a:endParaRPr lang="zh-CN" sz="2000" kern="100" dirty="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楷体"/>
                          <a:cs typeface="黑体"/>
                        </a:rPr>
                        <a:t>1</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楷体"/>
                          <a:cs typeface="黑体"/>
                        </a:rPr>
                        <a:t>0</a:t>
                      </a:r>
                      <a:endParaRPr lang="zh-CN" sz="2000" kern="100" dirty="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楷体"/>
                          <a:cs typeface="黑体"/>
                        </a:rPr>
                        <a:t>1</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右箭头 8"/>
          <p:cNvSpPr/>
          <p:nvPr/>
        </p:nvSpPr>
        <p:spPr>
          <a:xfrm>
            <a:off x="4716016" y="3356992"/>
            <a:ext cx="792088" cy="504056"/>
          </a:xfrm>
          <a:prstGeom prst="rightArrow">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940152" y="1916832"/>
            <a:ext cx="2160240" cy="400110"/>
          </a:xfrm>
          <a:prstGeom prst="rect">
            <a:avLst/>
          </a:prstGeom>
          <a:noFill/>
        </p:spPr>
        <p:txBody>
          <a:bodyPr wrap="square" rtlCol="0">
            <a:spAutoFit/>
          </a:bodyPr>
          <a:lstStyle/>
          <a:p>
            <a:r>
              <a:rPr lang="zh-CN" altLang="en-US" sz="2000" b="1" dirty="0">
                <a:solidFill>
                  <a:srgbClr val="FF0000"/>
                </a:solidFill>
              </a:rPr>
              <a:t>半加器的真值表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基数（</a:t>
            </a:r>
            <a:r>
              <a:rPr lang="en-US" altLang="zh-CN" dirty="0"/>
              <a:t>Base</a:t>
            </a:r>
            <a:r>
              <a:rPr lang="zh-CN" altLang="en-US" dirty="0"/>
              <a:t>）与位权（</a:t>
            </a:r>
            <a:r>
              <a:rPr lang="en-US" altLang="zh-CN" dirty="0"/>
              <a:t>Weight</a:t>
            </a:r>
            <a:r>
              <a:rPr lang="zh-CN" altLang="en-US" dirty="0"/>
              <a:t>）</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a:t>
            </a:fld>
            <a:endParaRPr lang="zh-CN" altLang="en-US"/>
          </a:p>
        </p:txBody>
      </p:sp>
      <p:sp>
        <p:nvSpPr>
          <p:cNvPr id="6" name="内容占位符 5"/>
          <p:cNvSpPr>
            <a:spLocks noGrp="1"/>
          </p:cNvSpPr>
          <p:nvPr>
            <p:ph idx="1"/>
          </p:nvPr>
        </p:nvSpPr>
        <p:spPr/>
        <p:txBody>
          <a:bodyPr>
            <a:noAutofit/>
          </a:bodyPr>
          <a:lstStyle/>
          <a:p>
            <a:pPr marL="360000" indent="-360000">
              <a:buFont typeface="Arial" pitchFamily="34" charset="0"/>
              <a:buChar char="•"/>
            </a:pPr>
            <a:r>
              <a:rPr lang="zh-CN" altLang="zh-CN" sz="2000" dirty="0"/>
              <a:t>如果某一个进制采用</a:t>
            </a:r>
            <a:r>
              <a:rPr lang="en-US" altLang="zh-CN" sz="2000" i="1" dirty="0"/>
              <a:t>R</a:t>
            </a:r>
            <a:r>
              <a:rPr lang="zh-CN" altLang="zh-CN" sz="2000" dirty="0"/>
              <a:t>个基本符号，我们就称它为基</a:t>
            </a:r>
            <a:r>
              <a:rPr lang="en-US" altLang="zh-CN" sz="2000" i="1" dirty="0"/>
              <a:t>R</a:t>
            </a:r>
            <a:r>
              <a:rPr lang="zh-CN" altLang="zh-CN" sz="2000" dirty="0"/>
              <a:t>进制，</a:t>
            </a:r>
            <a:r>
              <a:rPr lang="en-US" altLang="zh-CN" sz="2000" i="1" dirty="0"/>
              <a:t>R</a:t>
            </a:r>
            <a:r>
              <a:rPr lang="zh-CN" altLang="zh-CN" sz="2000" dirty="0"/>
              <a:t>称为进制的</a:t>
            </a:r>
            <a:r>
              <a:rPr lang="en-US" altLang="zh-CN" sz="2000" dirty="0"/>
              <a:t>“</a:t>
            </a:r>
            <a:r>
              <a:rPr lang="zh-CN" altLang="zh-CN" sz="2000" b="1" dirty="0"/>
              <a:t>基数（</a:t>
            </a:r>
            <a:r>
              <a:rPr lang="en-US" altLang="zh-CN" sz="2000" b="1" dirty="0"/>
              <a:t>base</a:t>
            </a:r>
            <a:r>
              <a:rPr lang="zh-CN" altLang="zh-CN" sz="2000" b="1" dirty="0"/>
              <a:t>）</a:t>
            </a:r>
            <a:r>
              <a:rPr lang="en-US" altLang="zh-CN" sz="2000" dirty="0"/>
              <a:t>”</a:t>
            </a:r>
            <a:r>
              <a:rPr lang="zh-CN" altLang="zh-CN" sz="2000" dirty="0"/>
              <a:t>。例如二进制的基数是</a:t>
            </a:r>
            <a:r>
              <a:rPr lang="en-US" altLang="zh-CN" sz="2000" dirty="0"/>
              <a:t>2</a:t>
            </a:r>
            <a:r>
              <a:rPr lang="zh-CN" altLang="zh-CN" sz="2000" dirty="0"/>
              <a:t>，十进制的基数是</a:t>
            </a:r>
            <a:r>
              <a:rPr lang="en-US" altLang="zh-CN" sz="2000" dirty="0"/>
              <a:t>10</a:t>
            </a:r>
            <a:r>
              <a:rPr lang="zh-CN" altLang="zh-CN" sz="2000" dirty="0"/>
              <a:t>。</a:t>
            </a:r>
            <a:endParaRPr lang="en-US" altLang="zh-CN" sz="2000" dirty="0"/>
          </a:p>
          <a:p>
            <a:pPr marL="360000" indent="-360000">
              <a:buFont typeface="Arial" pitchFamily="34" charset="0"/>
              <a:buChar char="•"/>
            </a:pPr>
            <a:r>
              <a:rPr lang="zh-CN" altLang="zh-CN" sz="2000" dirty="0"/>
              <a:t>进制中每一位的单位值称为</a:t>
            </a:r>
            <a:r>
              <a:rPr lang="en-US" altLang="zh-CN" sz="2000" dirty="0"/>
              <a:t>“</a:t>
            </a:r>
            <a:r>
              <a:rPr lang="zh-CN" altLang="zh-CN" sz="2000" b="1" dirty="0"/>
              <a:t>位权（</a:t>
            </a:r>
            <a:r>
              <a:rPr lang="en-US" altLang="zh-CN" sz="2000" b="1" dirty="0"/>
              <a:t>weight</a:t>
            </a:r>
            <a:r>
              <a:rPr lang="zh-CN" altLang="zh-CN" sz="2000" b="1" dirty="0"/>
              <a:t>）</a:t>
            </a:r>
            <a:r>
              <a:rPr lang="en-US" altLang="zh-CN" sz="2000" dirty="0"/>
              <a:t>”</a:t>
            </a:r>
            <a:r>
              <a:rPr lang="zh-CN" altLang="zh-CN" sz="2000" dirty="0"/>
              <a:t>。在整数部分，最低位的位权为</a:t>
            </a:r>
            <a:r>
              <a:rPr lang="en-US" altLang="zh-CN" sz="2000" i="1" dirty="0" err="1"/>
              <a:t>R</a:t>
            </a:r>
            <a:r>
              <a:rPr lang="en-US" altLang="zh-CN" sz="2000" i="1" baseline="30000" dirty="0" err="1"/>
              <a:t>0</a:t>
            </a:r>
            <a:r>
              <a:rPr lang="zh-CN" altLang="zh-CN" sz="2000" dirty="0"/>
              <a:t>，第</a:t>
            </a:r>
            <a:r>
              <a:rPr lang="en-US" altLang="zh-CN" sz="2000" dirty="0" err="1"/>
              <a:t>i</a:t>
            </a:r>
            <a:r>
              <a:rPr lang="zh-CN" altLang="zh-CN" sz="2000" dirty="0"/>
              <a:t>位的位权为</a:t>
            </a:r>
            <a:r>
              <a:rPr lang="en-US" altLang="zh-CN" sz="2000" b="1" i="1" dirty="0" err="1"/>
              <a:t>R</a:t>
            </a:r>
            <a:r>
              <a:rPr lang="en-US" altLang="zh-CN" sz="2000" b="1" i="1" baseline="30000" dirty="0" err="1"/>
              <a:t>i</a:t>
            </a:r>
            <a:r>
              <a:rPr lang="zh-CN" altLang="zh-CN" sz="2000" dirty="0"/>
              <a:t>；对于小数部分，小数点向右第</a:t>
            </a:r>
            <a:r>
              <a:rPr lang="en-US" altLang="zh-CN" sz="2000" i="1" dirty="0"/>
              <a:t>j</a:t>
            </a:r>
            <a:r>
              <a:rPr lang="zh-CN" altLang="zh-CN" sz="2000" dirty="0"/>
              <a:t>位的位权</a:t>
            </a:r>
            <a:r>
              <a:rPr lang="en-US" altLang="zh-CN" sz="2000" b="1" i="1" dirty="0"/>
              <a:t>R</a:t>
            </a:r>
            <a:r>
              <a:rPr lang="en-US" altLang="zh-CN" sz="2000" b="1" i="1" baseline="30000" dirty="0"/>
              <a:t>-j</a:t>
            </a:r>
            <a:r>
              <a:rPr lang="zh-CN" altLang="zh-CN" sz="2000" dirty="0"/>
              <a:t>。</a:t>
            </a:r>
            <a:endParaRPr lang="en-US" altLang="zh-CN" sz="2000" dirty="0"/>
          </a:p>
          <a:p>
            <a:endParaRPr lang="zh-CN" altLang="zh-CN" sz="2000" dirty="0"/>
          </a:p>
          <a:p>
            <a:r>
              <a:rPr lang="zh-CN" altLang="zh-CN" sz="2000" dirty="0"/>
              <a:t>在十进制中，个位的位权是</a:t>
            </a:r>
            <a:r>
              <a:rPr lang="en-US" altLang="zh-CN" sz="2000" dirty="0"/>
              <a:t>10</a:t>
            </a:r>
            <a:r>
              <a:rPr lang="en-US" altLang="zh-CN" sz="2000" baseline="30000" dirty="0"/>
              <a:t>0</a:t>
            </a:r>
            <a:r>
              <a:rPr lang="zh-CN" altLang="zh-CN" sz="2000" dirty="0"/>
              <a:t>，百位的位权是</a:t>
            </a:r>
            <a:r>
              <a:rPr lang="en-US" altLang="zh-CN" sz="2000" dirty="0"/>
              <a:t>10</a:t>
            </a:r>
            <a:r>
              <a:rPr lang="en-US" altLang="zh-CN" sz="2000" baseline="30000" dirty="0"/>
              <a:t>2</a:t>
            </a:r>
            <a:r>
              <a:rPr lang="zh-CN" altLang="zh-CN" sz="2000" dirty="0"/>
              <a:t>，所以数</a:t>
            </a:r>
            <a:r>
              <a:rPr lang="en-US" altLang="zh-CN" sz="2000" dirty="0"/>
              <a:t>7</a:t>
            </a:r>
            <a:r>
              <a:rPr lang="zh-CN" altLang="zh-CN" sz="2000" dirty="0"/>
              <a:t>在个位时，它的值是</a:t>
            </a:r>
            <a:r>
              <a:rPr lang="en-US" altLang="zh-CN" sz="2000" dirty="0"/>
              <a:t>7</a:t>
            </a:r>
            <a:r>
              <a:rPr lang="zh-CN" altLang="zh-CN" sz="2000" dirty="0"/>
              <a:t>，在百位时它的值就是</a:t>
            </a:r>
            <a:r>
              <a:rPr lang="en-US" altLang="zh-CN" sz="2000" dirty="0"/>
              <a:t>700 = 7</a:t>
            </a:r>
            <a:r>
              <a:rPr lang="zh-CN" altLang="zh-CN" sz="2000" dirty="0"/>
              <a:t>×</a:t>
            </a:r>
            <a:r>
              <a:rPr lang="en-US" altLang="zh-CN" sz="2000" dirty="0"/>
              <a:t>10</a:t>
            </a:r>
            <a:r>
              <a:rPr lang="en-US" altLang="zh-CN" sz="2000" baseline="30000" dirty="0"/>
              <a:t>2</a:t>
            </a:r>
            <a:r>
              <a:rPr lang="zh-CN" altLang="zh-CN" sz="2000" dirty="0"/>
              <a:t>。在二进制中，最低位的位权是</a:t>
            </a:r>
            <a:r>
              <a:rPr lang="en-US" altLang="zh-CN" sz="2000" dirty="0"/>
              <a:t>1=2</a:t>
            </a:r>
            <a:r>
              <a:rPr lang="en-US" altLang="zh-CN" sz="2000" baseline="30000" dirty="0"/>
              <a:t>0</a:t>
            </a:r>
            <a:r>
              <a:rPr lang="zh-CN" altLang="zh-CN" sz="2000" dirty="0"/>
              <a:t>，所以数</a:t>
            </a:r>
            <a:r>
              <a:rPr lang="en-US" altLang="zh-CN" sz="2000" dirty="0"/>
              <a:t>1</a:t>
            </a:r>
            <a:r>
              <a:rPr lang="zh-CN" altLang="zh-CN" sz="2000" dirty="0"/>
              <a:t>在最低位的值是</a:t>
            </a:r>
            <a:r>
              <a:rPr lang="en-US" altLang="zh-CN" sz="2000" dirty="0"/>
              <a:t>1 = 1</a:t>
            </a:r>
            <a:r>
              <a:rPr lang="zh-CN" altLang="zh-CN" sz="2000" dirty="0"/>
              <a:t>×</a:t>
            </a:r>
            <a:r>
              <a:rPr lang="en-US" altLang="zh-CN" sz="2000" dirty="0"/>
              <a:t>2</a:t>
            </a:r>
            <a:r>
              <a:rPr lang="en-US" altLang="zh-CN" sz="2000" baseline="30000" dirty="0"/>
              <a:t>0</a:t>
            </a:r>
            <a:r>
              <a:rPr lang="zh-CN" altLang="zh-CN" sz="2000" dirty="0"/>
              <a:t>。</a:t>
            </a:r>
            <a:endParaRPr lang="en-US" altLang="zh-CN" sz="2000" dirty="0"/>
          </a:p>
          <a:p>
            <a:r>
              <a:rPr lang="zh-CN" altLang="zh-CN" sz="2000" b="1" dirty="0"/>
              <a:t>小数是同样的道理</a:t>
            </a:r>
            <a:r>
              <a:rPr lang="zh-CN" altLang="en-US" sz="2000" b="1" dirty="0"/>
              <a:t>。</a:t>
            </a:r>
            <a:endParaRPr lang="zh-CN" altLang="zh-CN" sz="2000" dirty="0"/>
          </a:p>
          <a:p>
            <a:endParaRPr lang="zh-CN" alt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用逻辑做加法</a:t>
            </a:r>
            <a:r>
              <a:rPr lang="en-US" altLang="zh-CN" dirty="0"/>
              <a:t>-</a:t>
            </a:r>
            <a:r>
              <a:rPr lang="zh-CN" altLang="en-US" dirty="0"/>
              <a:t>半加器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60</a:t>
            </a:fld>
            <a:endParaRPr lang="zh-CN" altLang="en-US"/>
          </a:p>
        </p:txBody>
      </p:sp>
      <p:sp>
        <p:nvSpPr>
          <p:cNvPr id="6" name="内容占位符 5"/>
          <p:cNvSpPr>
            <a:spLocks noGrp="1"/>
          </p:cNvSpPr>
          <p:nvPr>
            <p:ph idx="1"/>
          </p:nvPr>
        </p:nvSpPr>
        <p:spPr>
          <a:xfrm>
            <a:off x="457200" y="3140968"/>
            <a:ext cx="8507288" cy="3168352"/>
          </a:xfrm>
        </p:spPr>
        <p:txBody>
          <a:bodyPr>
            <a:normAutofit/>
          </a:bodyPr>
          <a:lstStyle/>
          <a:p>
            <a:pPr marL="0" lvl="1">
              <a:buClr>
                <a:srgbClr val="00B050"/>
              </a:buClr>
            </a:pPr>
            <a:r>
              <a:rPr lang="zh-CN" altLang="en-US" dirty="0">
                <a:latin typeface="Times New Roman" pitchFamily="18" charset="0"/>
                <a:cs typeface="Times New Roman" pitchFamily="18" charset="0"/>
              </a:rPr>
              <a:t>观察真值表发现：</a:t>
            </a:r>
            <a:endParaRPr lang="en-US" altLang="zh-CN" dirty="0">
              <a:latin typeface="Times New Roman" pitchFamily="18" charset="0"/>
              <a:cs typeface="Times New Roman" pitchFamily="18" charset="0"/>
            </a:endParaRPr>
          </a:p>
          <a:p>
            <a:pPr marL="457200" indent="-457200">
              <a:buClr>
                <a:srgbClr val="00B050"/>
              </a:buClr>
              <a:buFont typeface="Wingdings" pitchFamily="2" charset="2"/>
              <a:buChar char="l"/>
            </a:pPr>
            <a:r>
              <a:rPr lang="en-US" altLang="zh-CN" sz="2000" dirty="0">
                <a:cs typeface="Times New Roman" pitchFamily="18" charset="0"/>
              </a:rPr>
              <a:t>Carry</a:t>
            </a:r>
            <a:r>
              <a:rPr lang="zh-CN" altLang="en-US" sz="2000" dirty="0">
                <a:cs typeface="Times New Roman" pitchFamily="18" charset="0"/>
              </a:rPr>
              <a:t>：</a:t>
            </a:r>
            <a:r>
              <a:rPr lang="zh-CN" altLang="zh-CN" sz="2000" dirty="0">
                <a:cs typeface="Times New Roman" pitchFamily="18" charset="0"/>
              </a:rPr>
              <a:t>只有当输入</a:t>
            </a:r>
            <a:r>
              <a:rPr lang="en-US" altLang="zh-CN" sz="2000" dirty="0">
                <a:cs typeface="Times New Roman" pitchFamily="18" charset="0"/>
              </a:rPr>
              <a:t>A</a:t>
            </a:r>
            <a:r>
              <a:rPr lang="zh-CN" altLang="zh-CN" sz="2000" dirty="0">
                <a:cs typeface="Times New Roman" pitchFamily="18" charset="0"/>
              </a:rPr>
              <a:t>和</a:t>
            </a:r>
            <a:r>
              <a:rPr lang="en-US" altLang="zh-CN" sz="2000" dirty="0">
                <a:cs typeface="Times New Roman" pitchFamily="18" charset="0"/>
              </a:rPr>
              <a:t>B</a:t>
            </a:r>
            <a:r>
              <a:rPr lang="zh-CN" altLang="zh-CN" sz="2000" dirty="0">
                <a:cs typeface="Times New Roman" pitchFamily="18" charset="0"/>
              </a:rPr>
              <a:t>同时为</a:t>
            </a:r>
            <a:r>
              <a:rPr lang="en-US" altLang="zh-CN" sz="2000" dirty="0">
                <a:cs typeface="Times New Roman" pitchFamily="18" charset="0"/>
              </a:rPr>
              <a:t>1</a:t>
            </a:r>
            <a:r>
              <a:rPr lang="zh-CN" altLang="zh-CN" sz="2000" dirty="0">
                <a:cs typeface="Times New Roman" pitchFamily="18" charset="0"/>
              </a:rPr>
              <a:t>时，</a:t>
            </a:r>
            <a:r>
              <a:rPr lang="en-US" altLang="zh-CN" sz="2000" dirty="0">
                <a:cs typeface="Times New Roman" pitchFamily="18" charset="0"/>
              </a:rPr>
              <a:t>Carry</a:t>
            </a:r>
            <a:r>
              <a:rPr lang="zh-CN" altLang="zh-CN" sz="2000" dirty="0">
                <a:cs typeface="Times New Roman" pitchFamily="18" charset="0"/>
              </a:rPr>
              <a:t>的值才可能为</a:t>
            </a:r>
            <a:r>
              <a:rPr lang="en-US" altLang="zh-CN" sz="2000" dirty="0">
                <a:cs typeface="Times New Roman" pitchFamily="18" charset="0"/>
              </a:rPr>
              <a:t>1  </a:t>
            </a:r>
          </a:p>
          <a:p>
            <a:pPr marL="457200" indent="-457200">
              <a:buClr>
                <a:srgbClr val="00B050"/>
              </a:buClr>
            </a:pPr>
            <a:r>
              <a:rPr lang="en-US" altLang="zh-CN" sz="2000" dirty="0">
                <a:cs typeface="Times New Roman" pitchFamily="18" charset="0"/>
              </a:rPr>
              <a:t>			</a:t>
            </a:r>
            <a:r>
              <a:rPr lang="en-US" altLang="zh-CN" sz="2000" b="1" dirty="0">
                <a:solidFill>
                  <a:srgbClr val="C00000"/>
                </a:solidFill>
                <a:cs typeface="Times New Roman" pitchFamily="18" charset="0"/>
              </a:rPr>
              <a:t>Carry= A</a:t>
            </a:r>
            <a:r>
              <a:rPr lang="zh-CN" altLang="zh-CN" sz="2000" b="1" dirty="0">
                <a:solidFill>
                  <a:srgbClr val="C00000"/>
                </a:solidFill>
                <a:cs typeface="Times New Roman" pitchFamily="18" charset="0"/>
              </a:rPr>
              <a:t>∧</a:t>
            </a:r>
            <a:r>
              <a:rPr lang="en-US" altLang="zh-CN" sz="2000" b="1" dirty="0">
                <a:solidFill>
                  <a:srgbClr val="C00000"/>
                </a:solidFill>
                <a:cs typeface="Times New Roman" pitchFamily="18" charset="0"/>
              </a:rPr>
              <a:t>B</a:t>
            </a:r>
          </a:p>
          <a:p>
            <a:pPr marL="457200" indent="-457200">
              <a:buClr>
                <a:srgbClr val="00B050"/>
              </a:buClr>
              <a:buFont typeface="Wingdings" pitchFamily="2" charset="2"/>
              <a:buChar char="l"/>
            </a:pPr>
            <a:r>
              <a:rPr lang="en-US" altLang="zh-CN" sz="2000" dirty="0">
                <a:cs typeface="Times New Roman" pitchFamily="18" charset="0"/>
              </a:rPr>
              <a:t>Sum</a:t>
            </a:r>
            <a:r>
              <a:rPr lang="zh-CN" altLang="en-US" sz="2000" dirty="0">
                <a:cs typeface="Times New Roman" pitchFamily="18" charset="0"/>
              </a:rPr>
              <a:t>：</a:t>
            </a:r>
            <a:r>
              <a:rPr lang="en-US" altLang="zh-CN" sz="2000" dirty="0">
                <a:cs typeface="Times New Roman" pitchFamily="18" charset="0"/>
              </a:rPr>
              <a:t>Sum</a:t>
            </a:r>
            <a:r>
              <a:rPr lang="zh-CN" altLang="zh-CN" sz="2000" dirty="0">
                <a:cs typeface="Times New Roman" pitchFamily="18" charset="0"/>
              </a:rPr>
              <a:t>为</a:t>
            </a:r>
            <a:r>
              <a:rPr lang="en-US" altLang="zh-CN" sz="2000" dirty="0">
                <a:cs typeface="Times New Roman" pitchFamily="18" charset="0"/>
              </a:rPr>
              <a:t>1</a:t>
            </a:r>
            <a:r>
              <a:rPr lang="zh-CN" altLang="zh-CN" sz="2000" dirty="0">
                <a:cs typeface="Times New Roman" pitchFamily="18" charset="0"/>
              </a:rPr>
              <a:t>的情况在真值表里出现了两次</a:t>
            </a:r>
            <a:endParaRPr lang="en-US" altLang="zh-CN" sz="2000" dirty="0">
              <a:cs typeface="Times New Roman" pitchFamily="18" charset="0"/>
            </a:endParaRPr>
          </a:p>
          <a:p>
            <a:pPr marL="838800" lvl="1" indent="-457200">
              <a:buClr>
                <a:srgbClr val="00B050"/>
              </a:buClr>
              <a:buFont typeface="Wingdings" pitchFamily="2" charset="2"/>
              <a:buChar char="u"/>
            </a:pP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为</a:t>
            </a:r>
            <a:r>
              <a:rPr lang="en-US" altLang="zh-CN" dirty="0">
                <a:latin typeface="Times New Roman" pitchFamily="18" charset="0"/>
                <a:cs typeface="Times New Roman" pitchFamily="18" charset="0"/>
              </a:rPr>
              <a:t>0</a:t>
            </a:r>
            <a:r>
              <a:rPr lang="zh-CN" altLang="zh-CN" dirty="0">
                <a:latin typeface="Times New Roman" pitchFamily="18" charset="0"/>
                <a:cs typeface="Times New Roman" pitchFamily="18" charset="0"/>
              </a:rPr>
              <a:t>且</a:t>
            </a:r>
            <a:r>
              <a:rPr lang="en-US" altLang="zh-CN" dirty="0">
                <a:latin typeface="Times New Roman" pitchFamily="18" charset="0"/>
                <a:cs typeface="Times New Roman" pitchFamily="18" charset="0"/>
              </a:rPr>
              <a:t>B</a:t>
            </a:r>
            <a:r>
              <a:rPr lang="zh-CN" altLang="zh-CN" dirty="0">
                <a:latin typeface="Times New Roman" pitchFamily="18" charset="0"/>
                <a:cs typeface="Times New Roman" pitchFamily="18" charset="0"/>
              </a:rPr>
              <a:t>为</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时，</a:t>
            </a:r>
            <a:r>
              <a:rPr lang="en-US" altLang="zh-CN" dirty="0">
                <a:latin typeface="Times New Roman" pitchFamily="18" charset="0"/>
                <a:cs typeface="Times New Roman" pitchFamily="18" charset="0"/>
              </a:rPr>
              <a:t>Sum</a:t>
            </a:r>
            <a:r>
              <a:rPr lang="zh-CN" altLang="zh-CN" dirty="0">
                <a:latin typeface="Times New Roman" pitchFamily="18" charset="0"/>
                <a:cs typeface="Times New Roman" pitchFamily="18" charset="0"/>
              </a:rPr>
              <a:t>为</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，这个逻辑关系可以表示为</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B=1</a:t>
            </a:r>
            <a:r>
              <a:rPr lang="zh-CN" altLang="zh-CN"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838800" lvl="1" indent="-457200">
              <a:buClr>
                <a:srgbClr val="00B050"/>
              </a:buClr>
              <a:buFont typeface="Wingdings" pitchFamily="2" charset="2"/>
              <a:buChar char="u"/>
            </a:pPr>
            <a:r>
              <a:rPr lang="en-US" altLang="zh-CN" dirty="0">
                <a:latin typeface="Times New Roman" pitchFamily="18" charset="0"/>
                <a:cs typeface="Times New Roman" pitchFamily="18" charset="0"/>
              </a:rPr>
              <a:t>2</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为</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且</a:t>
            </a:r>
            <a:r>
              <a:rPr lang="en-US" altLang="zh-CN" dirty="0">
                <a:latin typeface="Times New Roman" pitchFamily="18" charset="0"/>
                <a:cs typeface="Times New Roman" pitchFamily="18" charset="0"/>
              </a:rPr>
              <a:t>B</a:t>
            </a:r>
            <a:r>
              <a:rPr lang="zh-CN" altLang="zh-CN" dirty="0">
                <a:latin typeface="Times New Roman" pitchFamily="18" charset="0"/>
                <a:cs typeface="Times New Roman" pitchFamily="18" charset="0"/>
              </a:rPr>
              <a:t>为</a:t>
            </a:r>
            <a:r>
              <a:rPr lang="en-US" altLang="zh-CN" dirty="0">
                <a:latin typeface="Times New Roman" pitchFamily="18" charset="0"/>
                <a:cs typeface="Times New Roman" pitchFamily="18" charset="0"/>
              </a:rPr>
              <a:t>0</a:t>
            </a:r>
            <a:r>
              <a:rPr lang="zh-CN" altLang="zh-CN" dirty="0">
                <a:latin typeface="Times New Roman" pitchFamily="18" charset="0"/>
                <a:cs typeface="Times New Roman" pitchFamily="18" charset="0"/>
              </a:rPr>
              <a:t>时，</a:t>
            </a:r>
            <a:r>
              <a:rPr lang="en-US" altLang="zh-CN" dirty="0">
                <a:latin typeface="Times New Roman" pitchFamily="18" charset="0"/>
                <a:cs typeface="Times New Roman" pitchFamily="18" charset="0"/>
              </a:rPr>
              <a:t>Sum</a:t>
            </a:r>
            <a:r>
              <a:rPr lang="zh-CN" altLang="zh-CN" dirty="0">
                <a:latin typeface="Times New Roman" pitchFamily="18" charset="0"/>
                <a:cs typeface="Times New Roman" pitchFamily="18" charset="0"/>
              </a:rPr>
              <a:t>为</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，这个逻辑关系可以表示为﹁</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B=1</a:t>
            </a:r>
            <a:r>
              <a:rPr lang="zh-CN" altLang="zh-CN"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838800" lvl="1" indent="-457200">
              <a:buClr>
                <a:srgbClr val="00B050"/>
              </a:buClr>
              <a:buFont typeface="Wingdings" pitchFamily="2" charset="2"/>
              <a:buChar char="u"/>
            </a:pPr>
            <a:r>
              <a:rPr lang="zh-CN" altLang="zh-CN" dirty="0">
                <a:latin typeface="Times New Roman" pitchFamily="18" charset="0"/>
                <a:cs typeface="Times New Roman" pitchFamily="18" charset="0"/>
              </a:rPr>
              <a:t>这两种情况中只要有一种情况成立，</a:t>
            </a:r>
            <a:r>
              <a:rPr lang="en-US" altLang="zh-CN" dirty="0">
                <a:latin typeface="Times New Roman" pitchFamily="18" charset="0"/>
                <a:cs typeface="Times New Roman" pitchFamily="18" charset="0"/>
              </a:rPr>
              <a:t>Sum</a:t>
            </a:r>
            <a:r>
              <a:rPr lang="zh-CN" altLang="zh-CN" dirty="0">
                <a:latin typeface="Times New Roman" pitchFamily="18" charset="0"/>
                <a:cs typeface="Times New Roman" pitchFamily="18" charset="0"/>
              </a:rPr>
              <a:t>即为</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838800" lvl="1" indent="-457200">
              <a:buClr>
                <a:srgbClr val="00B050"/>
              </a:buClr>
            </a:pPr>
            <a:r>
              <a:rPr lang="en-US" altLang="zh-CN" dirty="0">
                <a:latin typeface="Times New Roman" pitchFamily="18" charset="0"/>
                <a:cs typeface="Times New Roman" pitchFamily="18" charset="0"/>
              </a:rPr>
              <a:t>			</a:t>
            </a:r>
            <a:r>
              <a:rPr lang="en-US" altLang="zh-CN" b="1" dirty="0">
                <a:solidFill>
                  <a:srgbClr val="C00000"/>
                </a:solidFill>
                <a:latin typeface="Times New Roman" pitchFamily="18" charset="0"/>
                <a:cs typeface="Times New Roman" pitchFamily="18" charset="0"/>
              </a:rPr>
              <a:t>Sum= (A</a:t>
            </a:r>
            <a:r>
              <a:rPr lang="zh-CN" altLang="zh-CN" b="1" dirty="0">
                <a:solidFill>
                  <a:srgbClr val="C00000"/>
                </a:solidFill>
                <a:latin typeface="Times New Roman" pitchFamily="18" charset="0"/>
                <a:cs typeface="Times New Roman" pitchFamily="18" charset="0"/>
              </a:rPr>
              <a:t>∧﹁</a:t>
            </a:r>
            <a:r>
              <a:rPr lang="en-US" altLang="zh-CN" b="1" dirty="0">
                <a:solidFill>
                  <a:srgbClr val="C00000"/>
                </a:solidFill>
                <a:latin typeface="Times New Roman" pitchFamily="18" charset="0"/>
                <a:cs typeface="Times New Roman" pitchFamily="18" charset="0"/>
              </a:rPr>
              <a:t>B)</a:t>
            </a:r>
            <a:r>
              <a:rPr lang="zh-CN" altLang="zh-CN" b="1" dirty="0">
                <a:solidFill>
                  <a:srgbClr val="C00000"/>
                </a:solidFill>
                <a:latin typeface="Times New Roman" pitchFamily="18" charset="0"/>
                <a:cs typeface="Times New Roman" pitchFamily="18" charset="0"/>
              </a:rPr>
              <a:t>∨</a:t>
            </a:r>
            <a:r>
              <a:rPr lang="en-US" altLang="zh-CN" b="1" dirty="0">
                <a:solidFill>
                  <a:srgbClr val="C00000"/>
                </a:solidFill>
                <a:latin typeface="Times New Roman" pitchFamily="18" charset="0"/>
                <a:cs typeface="Times New Roman" pitchFamily="18" charset="0"/>
              </a:rPr>
              <a:t>(</a:t>
            </a:r>
            <a:r>
              <a:rPr lang="zh-CN" altLang="zh-CN" b="1" dirty="0">
                <a:solidFill>
                  <a:srgbClr val="C00000"/>
                </a:solidFill>
                <a:latin typeface="Times New Roman" pitchFamily="18" charset="0"/>
                <a:cs typeface="Times New Roman" pitchFamily="18" charset="0"/>
              </a:rPr>
              <a:t>﹁</a:t>
            </a:r>
            <a:r>
              <a:rPr lang="en-US" altLang="zh-CN" b="1" dirty="0">
                <a:solidFill>
                  <a:srgbClr val="C00000"/>
                </a:solidFill>
                <a:latin typeface="Times New Roman" pitchFamily="18" charset="0"/>
                <a:cs typeface="Times New Roman" pitchFamily="18" charset="0"/>
              </a:rPr>
              <a:t>A</a:t>
            </a:r>
            <a:r>
              <a:rPr lang="zh-CN" altLang="zh-CN" b="1" dirty="0">
                <a:solidFill>
                  <a:srgbClr val="C00000"/>
                </a:solidFill>
                <a:latin typeface="Times New Roman" pitchFamily="18" charset="0"/>
                <a:cs typeface="Times New Roman" pitchFamily="18" charset="0"/>
              </a:rPr>
              <a:t>∧</a:t>
            </a:r>
            <a:r>
              <a:rPr lang="en-US" altLang="zh-CN" b="1" dirty="0">
                <a:solidFill>
                  <a:srgbClr val="C00000"/>
                </a:solidFill>
                <a:latin typeface="Times New Roman" pitchFamily="18" charset="0"/>
                <a:cs typeface="Times New Roman" pitchFamily="18" charset="0"/>
              </a:rPr>
              <a:t>B)</a:t>
            </a:r>
            <a:r>
              <a:rPr lang="zh-CN" altLang="zh-CN" dirty="0">
                <a:latin typeface="Times New Roman" pitchFamily="18" charset="0"/>
                <a:cs typeface="Times New Roman" pitchFamily="18" charset="0"/>
              </a:rPr>
              <a:t>。</a:t>
            </a:r>
          </a:p>
          <a:p>
            <a:pPr>
              <a:buClr>
                <a:srgbClr val="00B050"/>
              </a:buClr>
              <a:buFont typeface="Wingdings" pitchFamily="2" charset="2"/>
              <a:buChar char="u"/>
            </a:pPr>
            <a:endParaRPr lang="zh-CN" altLang="en-US" sz="2000" dirty="0">
              <a:cs typeface="Times New Roman" pitchFamily="18" charset="0"/>
            </a:endParaRPr>
          </a:p>
        </p:txBody>
      </p:sp>
      <p:graphicFrame>
        <p:nvGraphicFramePr>
          <p:cNvPr id="8" name="表格 7"/>
          <p:cNvGraphicFramePr>
            <a:graphicFrameLocks noGrp="1"/>
          </p:cNvGraphicFramePr>
          <p:nvPr/>
        </p:nvGraphicFramePr>
        <p:xfrm>
          <a:off x="3203848" y="1340768"/>
          <a:ext cx="2880319" cy="1800199"/>
        </p:xfrm>
        <a:graphic>
          <a:graphicData uri="http://schemas.openxmlformats.org/drawingml/2006/table">
            <a:tbl>
              <a:tblPr/>
              <a:tblGrid>
                <a:gridCol w="629409">
                  <a:extLst>
                    <a:ext uri="{9D8B030D-6E8A-4147-A177-3AD203B41FA5}">
                      <a16:colId xmlns:a16="http://schemas.microsoft.com/office/drawing/2014/main" val="20000"/>
                    </a:ext>
                  </a:extLst>
                </a:gridCol>
                <a:gridCol w="629409">
                  <a:extLst>
                    <a:ext uri="{9D8B030D-6E8A-4147-A177-3AD203B41FA5}">
                      <a16:colId xmlns:a16="http://schemas.microsoft.com/office/drawing/2014/main" val="20001"/>
                    </a:ext>
                  </a:extLst>
                </a:gridCol>
                <a:gridCol w="792520">
                  <a:extLst>
                    <a:ext uri="{9D8B030D-6E8A-4147-A177-3AD203B41FA5}">
                      <a16:colId xmlns:a16="http://schemas.microsoft.com/office/drawing/2014/main" val="20002"/>
                    </a:ext>
                  </a:extLst>
                </a:gridCol>
                <a:gridCol w="828981">
                  <a:extLst>
                    <a:ext uri="{9D8B030D-6E8A-4147-A177-3AD203B41FA5}">
                      <a16:colId xmlns:a16="http://schemas.microsoft.com/office/drawing/2014/main" val="20003"/>
                    </a:ext>
                  </a:extLst>
                </a:gridCol>
              </a:tblGrid>
              <a:tr h="466396">
                <a:tc>
                  <a:txBody>
                    <a:bodyPr/>
                    <a:lstStyle/>
                    <a:p>
                      <a:pPr algn="ctr">
                        <a:spcAft>
                          <a:spcPts val="0"/>
                        </a:spcAft>
                      </a:pPr>
                      <a:r>
                        <a:rPr lang="en-US" sz="2000" b="1" kern="100" dirty="0">
                          <a:latin typeface="Times New Roman"/>
                          <a:ea typeface="楷体"/>
                          <a:cs typeface="黑体"/>
                        </a:rPr>
                        <a:t>A</a:t>
                      </a:r>
                      <a:endParaRPr lang="zh-CN" sz="2000" kern="100" dirty="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楷体"/>
                          <a:cs typeface="黑体"/>
                        </a:rPr>
                        <a:t>B</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宋体"/>
                          <a:cs typeface="黑体"/>
                        </a:rPr>
                        <a:t>Sum</a:t>
                      </a:r>
                      <a:endParaRPr lang="zh-CN" sz="2000" kern="100" dirty="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a:ea typeface="宋体"/>
                          <a:cs typeface="黑体"/>
                        </a:rPr>
                        <a:t>Carry</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8121">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楷体"/>
                          <a:cs typeface="黑体"/>
                        </a:rPr>
                        <a:t>0</a:t>
                      </a:r>
                      <a:endParaRPr lang="zh-CN" sz="2000" kern="100" dirty="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8121">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1</a:t>
                      </a:r>
                      <a:endParaRPr lang="zh-CN" sz="20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9440">
                <a:tc>
                  <a:txBody>
                    <a:bodyPr/>
                    <a:lstStyle/>
                    <a:p>
                      <a:pPr algn="ctr">
                        <a:spcAft>
                          <a:spcPts val="0"/>
                        </a:spcAft>
                      </a:pPr>
                      <a:r>
                        <a:rPr lang="en-US" sz="2000" kern="100" dirty="0">
                          <a:latin typeface="Times New Roman"/>
                          <a:ea typeface="楷体"/>
                          <a:cs typeface="黑体"/>
                        </a:rPr>
                        <a:t>1</a:t>
                      </a:r>
                      <a:endParaRPr lang="zh-CN" sz="2000" kern="100" dirty="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1</a:t>
                      </a:r>
                      <a:endParaRPr lang="zh-CN" sz="20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楷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8121">
                <a:tc>
                  <a:txBody>
                    <a:bodyPr/>
                    <a:lstStyle/>
                    <a:p>
                      <a:pPr algn="ctr">
                        <a:spcAft>
                          <a:spcPts val="0"/>
                        </a:spcAft>
                      </a:pPr>
                      <a:r>
                        <a:rPr lang="en-US" sz="2000" kern="100" dirty="0">
                          <a:latin typeface="Times New Roman"/>
                          <a:ea typeface="楷体"/>
                          <a:cs typeface="黑体"/>
                        </a:rPr>
                        <a:t>1</a:t>
                      </a:r>
                      <a:endParaRPr lang="zh-CN" sz="2000" kern="100" dirty="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楷体"/>
                          <a:cs typeface="黑体"/>
                        </a:rPr>
                        <a:t>1</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楷体"/>
                          <a:cs typeface="黑体"/>
                        </a:rPr>
                        <a:t>0</a:t>
                      </a:r>
                      <a:endParaRPr lang="zh-CN" sz="2000" kern="100" dirty="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楷体"/>
                          <a:cs typeface="黑体"/>
                        </a:rPr>
                        <a:t>1</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TextBox 9"/>
          <p:cNvSpPr txBox="1"/>
          <p:nvPr/>
        </p:nvSpPr>
        <p:spPr>
          <a:xfrm>
            <a:off x="971600" y="2060848"/>
            <a:ext cx="2160240" cy="400110"/>
          </a:xfrm>
          <a:prstGeom prst="rect">
            <a:avLst/>
          </a:prstGeom>
          <a:noFill/>
        </p:spPr>
        <p:txBody>
          <a:bodyPr wrap="square" rtlCol="0">
            <a:spAutoFit/>
          </a:bodyPr>
          <a:lstStyle/>
          <a:p>
            <a:r>
              <a:rPr lang="zh-CN" altLang="en-US" sz="2000" b="1" dirty="0">
                <a:solidFill>
                  <a:srgbClr val="FF0000"/>
                </a:solidFill>
              </a:rPr>
              <a:t>半加器的真值表：</a:t>
            </a:r>
          </a:p>
        </p:txBody>
      </p:sp>
      <p:sp>
        <p:nvSpPr>
          <p:cNvPr id="12" name="右箭头 11"/>
          <p:cNvSpPr/>
          <p:nvPr/>
        </p:nvSpPr>
        <p:spPr>
          <a:xfrm>
            <a:off x="1475656" y="3933055"/>
            <a:ext cx="792088" cy="360040"/>
          </a:xfrm>
          <a:prstGeom prst="rightArrow">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1475656" y="5805263"/>
            <a:ext cx="792088" cy="360040"/>
          </a:xfrm>
          <a:prstGeom prst="rightArrow">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用逻辑做加法</a:t>
            </a:r>
            <a:r>
              <a:rPr lang="en-US" altLang="zh-CN" dirty="0"/>
              <a:t>-</a:t>
            </a:r>
            <a:r>
              <a:rPr lang="zh-CN" altLang="en-US" dirty="0"/>
              <a:t>半加器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61</a:t>
            </a:fld>
            <a:endParaRPr lang="zh-CN" altLang="en-US"/>
          </a:p>
        </p:txBody>
      </p:sp>
      <p:sp>
        <p:nvSpPr>
          <p:cNvPr id="6" name="内容占位符 5"/>
          <p:cNvSpPr>
            <a:spLocks noGrp="1"/>
          </p:cNvSpPr>
          <p:nvPr>
            <p:ph idx="1"/>
          </p:nvPr>
        </p:nvSpPr>
        <p:spPr>
          <a:xfrm>
            <a:off x="457200" y="1340768"/>
            <a:ext cx="8507288" cy="4968552"/>
          </a:xfrm>
        </p:spPr>
        <p:txBody>
          <a:bodyPr>
            <a:normAutofit/>
          </a:bodyPr>
          <a:lstStyle/>
          <a:p>
            <a:pPr marL="457200" indent="-457200">
              <a:buClr>
                <a:srgbClr val="00B050"/>
              </a:buClr>
            </a:pPr>
            <a:r>
              <a:rPr lang="zh-CN" altLang="zh-CN" dirty="0"/>
              <a:t>为了方便起见，我们常在写逻辑算式时</a:t>
            </a:r>
            <a:r>
              <a:rPr lang="zh-CN" altLang="zh-CN" b="1" dirty="0"/>
              <a:t>省略逻辑与的符号</a:t>
            </a:r>
            <a:r>
              <a:rPr lang="zh-CN" altLang="zh-CN" dirty="0"/>
              <a:t>，并且</a:t>
            </a:r>
            <a:r>
              <a:rPr lang="zh-CN" altLang="zh-CN" b="1" dirty="0"/>
              <a:t>用“</a:t>
            </a:r>
            <a:r>
              <a:rPr lang="en-US" altLang="zh-CN" b="1" dirty="0"/>
              <a:t>+</a:t>
            </a:r>
            <a:r>
              <a:rPr lang="zh-CN" altLang="zh-CN" b="1" dirty="0"/>
              <a:t>”和“</a:t>
            </a:r>
            <a:r>
              <a:rPr lang="en-US" altLang="zh-CN" b="1" dirty="0"/>
              <a:t>bar</a:t>
            </a:r>
            <a:r>
              <a:rPr lang="zh-CN" altLang="en-US" b="1" dirty="0"/>
              <a:t>”</a:t>
            </a:r>
            <a:endParaRPr lang="en-US" altLang="zh-CN" b="1" dirty="0"/>
          </a:p>
          <a:p>
            <a:pPr indent="-457200">
              <a:buClr>
                <a:srgbClr val="00B050"/>
              </a:buClr>
            </a:pPr>
            <a:r>
              <a:rPr lang="zh-CN" altLang="zh-CN" b="1" dirty="0"/>
              <a:t>代替逻辑或和相应变量的非运算</a:t>
            </a:r>
            <a:r>
              <a:rPr lang="zh-CN" altLang="zh-CN" dirty="0"/>
              <a:t>。例如</a:t>
            </a:r>
            <a:r>
              <a:rPr lang="zh-CN" altLang="en-US" dirty="0"/>
              <a:t>：</a:t>
            </a:r>
            <a:endParaRPr lang="en-US" altLang="zh-CN" dirty="0"/>
          </a:p>
          <a:p>
            <a:pPr indent="-457200">
              <a:buClr>
                <a:srgbClr val="00B050"/>
              </a:buClr>
            </a:pPr>
            <a:r>
              <a:rPr lang="en-US" altLang="zh-CN" sz="2000" b="1" dirty="0">
                <a:solidFill>
                  <a:srgbClr val="C00000"/>
                </a:solidFill>
                <a:cs typeface="Times New Roman" pitchFamily="18" charset="0"/>
              </a:rPr>
              <a:t> Carry= A</a:t>
            </a:r>
            <a:r>
              <a:rPr lang="zh-CN" altLang="zh-CN" sz="2000" b="1" dirty="0">
                <a:solidFill>
                  <a:srgbClr val="C00000"/>
                </a:solidFill>
                <a:cs typeface="Times New Roman" pitchFamily="18" charset="0"/>
              </a:rPr>
              <a:t>∧</a:t>
            </a:r>
            <a:r>
              <a:rPr lang="en-US" altLang="zh-CN" sz="2000" b="1" dirty="0">
                <a:solidFill>
                  <a:srgbClr val="C00000"/>
                </a:solidFill>
                <a:cs typeface="Times New Roman" pitchFamily="18" charset="0"/>
              </a:rPr>
              <a:t>B</a:t>
            </a:r>
            <a:r>
              <a:rPr lang="zh-CN" altLang="en-US" sz="2000" b="1" dirty="0">
                <a:solidFill>
                  <a:srgbClr val="C00000"/>
                </a:solidFill>
                <a:cs typeface="Times New Roman" pitchFamily="18" charset="0"/>
              </a:rPr>
              <a:t>，</a:t>
            </a:r>
            <a:r>
              <a:rPr lang="en-US" altLang="zh-CN" sz="2000" b="1" dirty="0">
                <a:solidFill>
                  <a:srgbClr val="C00000"/>
                </a:solidFill>
                <a:cs typeface="Times New Roman" pitchFamily="18" charset="0"/>
              </a:rPr>
              <a:t>Sum= (A</a:t>
            </a:r>
            <a:r>
              <a:rPr lang="zh-CN" altLang="zh-CN" sz="2000" b="1" dirty="0">
                <a:solidFill>
                  <a:srgbClr val="C00000"/>
                </a:solidFill>
                <a:cs typeface="Times New Roman" pitchFamily="18" charset="0"/>
              </a:rPr>
              <a:t>∧﹁</a:t>
            </a:r>
            <a:r>
              <a:rPr lang="en-US" altLang="zh-CN" sz="2000" b="1" dirty="0">
                <a:solidFill>
                  <a:srgbClr val="C00000"/>
                </a:solidFill>
                <a:cs typeface="Times New Roman" pitchFamily="18" charset="0"/>
              </a:rPr>
              <a:t>B)</a:t>
            </a:r>
            <a:r>
              <a:rPr lang="zh-CN" altLang="zh-CN" sz="2000" b="1" dirty="0">
                <a:solidFill>
                  <a:srgbClr val="C00000"/>
                </a:solidFill>
                <a:cs typeface="Times New Roman" pitchFamily="18" charset="0"/>
              </a:rPr>
              <a:t>∨</a:t>
            </a:r>
            <a:r>
              <a:rPr lang="en-US" altLang="zh-CN" sz="2000" b="1" dirty="0">
                <a:solidFill>
                  <a:srgbClr val="C00000"/>
                </a:solidFill>
                <a:cs typeface="Times New Roman" pitchFamily="18" charset="0"/>
              </a:rPr>
              <a:t>(</a:t>
            </a:r>
            <a:r>
              <a:rPr lang="zh-CN" altLang="zh-CN" sz="2000" b="1" dirty="0">
                <a:solidFill>
                  <a:srgbClr val="C00000"/>
                </a:solidFill>
                <a:cs typeface="Times New Roman" pitchFamily="18" charset="0"/>
              </a:rPr>
              <a:t>﹁</a:t>
            </a:r>
            <a:r>
              <a:rPr lang="en-US" altLang="zh-CN" sz="2000" b="1" dirty="0">
                <a:solidFill>
                  <a:srgbClr val="C00000"/>
                </a:solidFill>
                <a:cs typeface="Times New Roman" pitchFamily="18" charset="0"/>
              </a:rPr>
              <a:t>A</a:t>
            </a:r>
            <a:r>
              <a:rPr lang="zh-CN" altLang="zh-CN" sz="2000" b="1" dirty="0">
                <a:solidFill>
                  <a:srgbClr val="C00000"/>
                </a:solidFill>
                <a:cs typeface="Times New Roman" pitchFamily="18" charset="0"/>
              </a:rPr>
              <a:t>∧</a:t>
            </a:r>
            <a:r>
              <a:rPr lang="en-US" altLang="zh-CN" sz="2000" b="1" dirty="0">
                <a:solidFill>
                  <a:srgbClr val="C00000"/>
                </a:solidFill>
                <a:cs typeface="Times New Roman" pitchFamily="18" charset="0"/>
              </a:rPr>
              <a:t>B) </a:t>
            </a:r>
            <a:r>
              <a:rPr lang="zh-CN" altLang="zh-CN" dirty="0"/>
              <a:t>改写为</a:t>
            </a:r>
            <a:r>
              <a:rPr lang="en-US" altLang="zh-CN" dirty="0"/>
              <a:t>Carry=AB</a:t>
            </a:r>
            <a:r>
              <a:rPr lang="zh-CN" altLang="zh-CN" dirty="0"/>
              <a:t>，</a:t>
            </a:r>
            <a:r>
              <a:rPr lang="en-US" altLang="zh-CN" dirty="0"/>
              <a:t>Sum=               </a:t>
            </a:r>
            <a:r>
              <a:rPr lang="zh-CN" altLang="zh-CN" dirty="0"/>
              <a:t>。</a:t>
            </a:r>
            <a:endParaRPr lang="en-US" altLang="zh-CN" dirty="0"/>
          </a:p>
          <a:p>
            <a:pPr indent="-457200">
              <a:buClr>
                <a:srgbClr val="00B050"/>
              </a:buClr>
            </a:pPr>
            <a:endParaRPr lang="en-US" altLang="zh-CN" dirty="0"/>
          </a:p>
          <a:p>
            <a:pPr indent="-457200">
              <a:buClr>
                <a:srgbClr val="00B050"/>
              </a:buClr>
            </a:pPr>
            <a:r>
              <a:rPr lang="zh-CN" altLang="zh-CN" dirty="0"/>
              <a:t>我们可以根据这种逻辑运算的符号画出图示的电路设计图</a:t>
            </a:r>
            <a:r>
              <a:rPr lang="zh-CN" altLang="en-US" dirty="0"/>
              <a:t>：</a:t>
            </a:r>
            <a:endParaRPr lang="zh-CN" altLang="zh-CN" sz="1400" dirty="0"/>
          </a:p>
          <a:p>
            <a:pPr>
              <a:buClr>
                <a:srgbClr val="00B050"/>
              </a:buClr>
              <a:buFont typeface="Wingdings" pitchFamily="2" charset="2"/>
              <a:buChar char="u"/>
            </a:pPr>
            <a:endParaRPr lang="zh-CN" altLang="en-US" sz="2000" dirty="0">
              <a:cs typeface="Times New Roman" pitchFamily="18" charset="0"/>
            </a:endParaRPr>
          </a:p>
        </p:txBody>
      </p:sp>
      <p:pic>
        <p:nvPicPr>
          <p:cNvPr id="124929" name="Picture 1" descr="C:\Users\John\AppData\Roaming\Tencent\Users\164844138\QQ\WinTemp\RichOle\E)S%CJR4ML8OYGXC1@6XH$A.jpg"/>
          <p:cNvPicPr>
            <a:picLocks noChangeAspect="1" noChangeArrowheads="1"/>
          </p:cNvPicPr>
          <p:nvPr/>
        </p:nvPicPr>
        <p:blipFill>
          <a:blip r:embed="rId3" cstate="print"/>
          <a:srcRect/>
          <a:stretch>
            <a:fillRect/>
          </a:stretch>
        </p:blipFill>
        <p:spPr bwMode="auto">
          <a:xfrm>
            <a:off x="7884368" y="2176599"/>
            <a:ext cx="792088" cy="244289"/>
          </a:xfrm>
          <a:prstGeom prst="rect">
            <a:avLst/>
          </a:prstGeom>
          <a:noFill/>
        </p:spPr>
      </p:pic>
      <p:sp>
        <p:nvSpPr>
          <p:cNvPr id="1249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4930" name="Object 2"/>
          <p:cNvGraphicFramePr>
            <a:graphicFrameLocks noChangeAspect="1"/>
          </p:cNvGraphicFramePr>
          <p:nvPr/>
        </p:nvGraphicFramePr>
        <p:xfrm>
          <a:off x="1115616" y="3288951"/>
          <a:ext cx="6494720" cy="2732337"/>
        </p:xfrm>
        <a:graphic>
          <a:graphicData uri="http://schemas.openxmlformats.org/presentationml/2006/ole">
            <mc:AlternateContent xmlns:mc="http://schemas.openxmlformats.org/markup-compatibility/2006">
              <mc:Choice xmlns:v="urn:schemas-microsoft-com:vml" Requires="v">
                <p:oleObj spid="_x0000_s124938" name="Visio" r:id="rId4" imgW="2553793" imgH="1037968" progId="Visio.Drawing.11">
                  <p:embed/>
                </p:oleObj>
              </mc:Choice>
              <mc:Fallback>
                <p:oleObj name="Visio" r:id="rId4" imgW="2553793" imgH="1037968"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288951"/>
                        <a:ext cx="6494720" cy="273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用逻辑做加法</a:t>
            </a:r>
            <a:r>
              <a:rPr lang="en-US" altLang="zh-CN" dirty="0"/>
              <a:t>-</a:t>
            </a:r>
            <a:r>
              <a:rPr lang="zh-CN" altLang="en-US" dirty="0"/>
              <a:t>全加器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62</a:t>
            </a:fld>
            <a:endParaRPr lang="zh-CN" altLang="en-US"/>
          </a:p>
        </p:txBody>
      </p:sp>
      <p:sp>
        <p:nvSpPr>
          <p:cNvPr id="6" name="内容占位符 5"/>
          <p:cNvSpPr>
            <a:spLocks noGrp="1"/>
          </p:cNvSpPr>
          <p:nvPr>
            <p:ph idx="1"/>
          </p:nvPr>
        </p:nvSpPr>
        <p:spPr>
          <a:xfrm>
            <a:off x="457200" y="1340768"/>
            <a:ext cx="8507288" cy="4968552"/>
          </a:xfrm>
        </p:spPr>
        <p:txBody>
          <a:bodyPr>
            <a:noAutofit/>
          </a:bodyPr>
          <a:lstStyle/>
          <a:p>
            <a:r>
              <a:rPr lang="zh-CN" altLang="zh-CN" sz="2000" dirty="0"/>
              <a:t>实现多位加法需要全加器，只要在半加器的基础上做一个小小改进，就可以得到全加器。</a:t>
            </a:r>
            <a:endParaRPr lang="en-US" altLang="zh-CN" sz="2000" dirty="0"/>
          </a:p>
          <a:p>
            <a:r>
              <a:rPr lang="zh-CN" altLang="zh-CN" sz="2000" dirty="0"/>
              <a:t>半加器的没有进位输入，而</a:t>
            </a:r>
            <a:r>
              <a:rPr lang="zh-CN" altLang="zh-CN" sz="2000" b="1" dirty="0"/>
              <a:t>全加器需要输入低位的进位</a:t>
            </a:r>
            <a:r>
              <a:rPr lang="zh-CN" altLang="en-US" sz="2000" dirty="0"/>
              <a:t>，全加器如下图所示：</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a:buClr>
                <a:schemeClr val="accent6">
                  <a:lumMod val="75000"/>
                </a:schemeClr>
              </a:buClr>
              <a:buFont typeface="Wingdings" pitchFamily="2" charset="2"/>
              <a:buChar char="l"/>
            </a:pPr>
            <a:r>
              <a:rPr lang="en-US" altLang="zh-CN" sz="2000" dirty="0"/>
              <a:t>3</a:t>
            </a:r>
            <a:r>
              <a:rPr lang="zh-CN" altLang="zh-CN" sz="2000" dirty="0"/>
              <a:t>个输入</a:t>
            </a:r>
            <a:r>
              <a:rPr lang="zh-CN" altLang="en-US" sz="2000" dirty="0"/>
              <a:t>：</a:t>
            </a:r>
            <a:r>
              <a:rPr lang="en-US" altLang="zh-CN" sz="2000" dirty="0"/>
              <a:t>A</a:t>
            </a:r>
            <a:r>
              <a:rPr lang="zh-CN" altLang="zh-CN" sz="2000" dirty="0"/>
              <a:t>和</a:t>
            </a:r>
            <a:r>
              <a:rPr lang="en-US" altLang="zh-CN" sz="2000" dirty="0"/>
              <a:t>B</a:t>
            </a:r>
            <a:r>
              <a:rPr lang="zh-CN" altLang="zh-CN" sz="2000" dirty="0"/>
              <a:t>是两个加数，</a:t>
            </a:r>
            <a:r>
              <a:rPr lang="en-US" altLang="zh-CN" sz="2000" dirty="0" err="1"/>
              <a:t>C</a:t>
            </a:r>
            <a:r>
              <a:rPr lang="en-US" altLang="zh-CN" sz="2000" baseline="-25000" dirty="0" err="1"/>
              <a:t>i</a:t>
            </a:r>
            <a:r>
              <a:rPr lang="zh-CN" altLang="zh-CN" sz="2000" dirty="0"/>
              <a:t>是从下一位获得的进位。</a:t>
            </a:r>
            <a:endParaRPr lang="en-US" altLang="zh-CN" sz="2000" dirty="0"/>
          </a:p>
          <a:p>
            <a:pPr>
              <a:buClr>
                <a:schemeClr val="accent6">
                  <a:lumMod val="75000"/>
                </a:schemeClr>
              </a:buClr>
              <a:buFont typeface="Wingdings" pitchFamily="2" charset="2"/>
              <a:buChar char="l"/>
            </a:pPr>
            <a:r>
              <a:rPr lang="zh-CN" altLang="zh-CN" sz="2000" dirty="0"/>
              <a:t>两个输出</a:t>
            </a:r>
            <a:r>
              <a:rPr lang="zh-CN" altLang="en-US" sz="2000" dirty="0"/>
              <a:t>：</a:t>
            </a:r>
            <a:r>
              <a:rPr lang="zh-CN" altLang="zh-CN" sz="2000" dirty="0"/>
              <a:t>给上一位的进位</a:t>
            </a:r>
            <a:r>
              <a:rPr lang="en-US" altLang="zh-CN" sz="2000" dirty="0"/>
              <a:t>C</a:t>
            </a:r>
            <a:r>
              <a:rPr lang="en-US" altLang="zh-CN" sz="2000" baseline="-25000" dirty="0"/>
              <a:t>o</a:t>
            </a:r>
            <a:r>
              <a:rPr lang="zh-CN" altLang="zh-CN" sz="2000" dirty="0"/>
              <a:t>，以及两数相加的和在该位的值</a:t>
            </a:r>
            <a:r>
              <a:rPr lang="en-US" altLang="zh-CN" sz="2000" dirty="0"/>
              <a:t>Sum</a:t>
            </a:r>
            <a:r>
              <a:rPr lang="zh-CN" altLang="zh-CN" sz="2000" dirty="0"/>
              <a:t>。</a:t>
            </a:r>
          </a:p>
          <a:p>
            <a:pPr>
              <a:buClr>
                <a:srgbClr val="00B050"/>
              </a:buClr>
            </a:pPr>
            <a:endParaRPr lang="en-US" altLang="zh-CN" sz="2400" dirty="0">
              <a:cs typeface="Times New Roman" pitchFamily="18" charset="0"/>
            </a:endParaRPr>
          </a:p>
          <a:p>
            <a:pPr>
              <a:buClr>
                <a:srgbClr val="00B050"/>
              </a:buClr>
            </a:pPr>
            <a:endParaRPr lang="zh-CN" altLang="en-US" sz="2400" dirty="0">
              <a:cs typeface="Times New Roman" pitchFamily="18" charset="0"/>
            </a:endParaRPr>
          </a:p>
        </p:txBody>
      </p:sp>
      <p:sp>
        <p:nvSpPr>
          <p:cNvPr id="1249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6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6979" name="Object 3"/>
          <p:cNvGraphicFramePr>
            <a:graphicFrameLocks noChangeAspect="1"/>
          </p:cNvGraphicFramePr>
          <p:nvPr/>
        </p:nvGraphicFramePr>
        <p:xfrm>
          <a:off x="3059832" y="2492896"/>
          <a:ext cx="3305913" cy="2376264"/>
        </p:xfrm>
        <a:graphic>
          <a:graphicData uri="http://schemas.openxmlformats.org/presentationml/2006/ole">
            <mc:AlternateContent xmlns:mc="http://schemas.openxmlformats.org/markup-compatibility/2006">
              <mc:Choice xmlns:v="urn:schemas-microsoft-com:vml" Requires="v">
                <p:oleObj spid="_x0000_s126987" name="Visio" r:id="rId3" imgW="1112072" imgH="790910" progId="Visio.Drawing.11">
                  <p:embed/>
                </p:oleObj>
              </mc:Choice>
              <mc:Fallback>
                <p:oleObj name="Visio" r:id="rId3" imgW="1112072" imgH="790910"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2492896"/>
                        <a:ext cx="3305913" cy="2376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用逻辑做加法</a:t>
            </a:r>
            <a:r>
              <a:rPr lang="en-US" altLang="zh-CN" dirty="0"/>
              <a:t>-</a:t>
            </a:r>
            <a:r>
              <a:rPr lang="zh-CN" altLang="en-US" dirty="0"/>
              <a:t>全加器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63</a:t>
            </a:fld>
            <a:endParaRPr lang="zh-CN" altLang="en-US"/>
          </a:p>
        </p:txBody>
      </p:sp>
      <p:sp>
        <p:nvSpPr>
          <p:cNvPr id="6" name="内容占位符 5"/>
          <p:cNvSpPr>
            <a:spLocks noGrp="1"/>
          </p:cNvSpPr>
          <p:nvPr>
            <p:ph idx="1"/>
          </p:nvPr>
        </p:nvSpPr>
        <p:spPr>
          <a:xfrm>
            <a:off x="539552" y="2276872"/>
            <a:ext cx="2314600" cy="432048"/>
          </a:xfrm>
        </p:spPr>
        <p:txBody>
          <a:bodyPr>
            <a:normAutofit lnSpcReduction="10000"/>
          </a:bodyPr>
          <a:lstStyle/>
          <a:p>
            <a:r>
              <a:rPr lang="zh-CN" altLang="zh-CN" b="1" dirty="0">
                <a:solidFill>
                  <a:srgbClr val="FF0000"/>
                </a:solidFill>
              </a:rPr>
              <a:t>全加器的真值表</a:t>
            </a:r>
            <a:r>
              <a:rPr lang="zh-CN" altLang="en-US" b="1" dirty="0">
                <a:solidFill>
                  <a:srgbClr val="FF0000"/>
                </a:solidFill>
              </a:rPr>
              <a:t>：</a:t>
            </a:r>
            <a:endParaRPr lang="en-US" altLang="zh-CN" b="1"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pPr>
              <a:buClr>
                <a:srgbClr val="00B050"/>
              </a:buClr>
              <a:buFont typeface="Wingdings" pitchFamily="2" charset="2"/>
              <a:buChar char="u"/>
            </a:pPr>
            <a:endParaRPr lang="zh-CN" altLang="en-US" sz="2000" dirty="0">
              <a:solidFill>
                <a:srgbClr val="FF0000"/>
              </a:solidFill>
              <a:cs typeface="Times New Roman" pitchFamily="18" charset="0"/>
            </a:endParaRPr>
          </a:p>
        </p:txBody>
      </p:sp>
      <p:sp>
        <p:nvSpPr>
          <p:cNvPr id="1249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6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p:cNvGraphicFramePr>
            <a:graphicFrameLocks noGrp="1"/>
          </p:cNvGraphicFramePr>
          <p:nvPr/>
        </p:nvGraphicFramePr>
        <p:xfrm>
          <a:off x="3059831" y="1320160"/>
          <a:ext cx="3024337" cy="2468880"/>
        </p:xfrm>
        <a:graphic>
          <a:graphicData uri="http://schemas.openxmlformats.org/drawingml/2006/table">
            <a:tbl>
              <a:tblPr/>
              <a:tblGrid>
                <a:gridCol w="504697">
                  <a:extLst>
                    <a:ext uri="{9D8B030D-6E8A-4147-A177-3AD203B41FA5}">
                      <a16:colId xmlns:a16="http://schemas.microsoft.com/office/drawing/2014/main" val="20000"/>
                    </a:ext>
                  </a:extLst>
                </a:gridCol>
                <a:gridCol w="504697">
                  <a:extLst>
                    <a:ext uri="{9D8B030D-6E8A-4147-A177-3AD203B41FA5}">
                      <a16:colId xmlns:a16="http://schemas.microsoft.com/office/drawing/2014/main" val="20001"/>
                    </a:ext>
                  </a:extLst>
                </a:gridCol>
                <a:gridCol w="635488">
                  <a:extLst>
                    <a:ext uri="{9D8B030D-6E8A-4147-A177-3AD203B41FA5}">
                      <a16:colId xmlns:a16="http://schemas.microsoft.com/office/drawing/2014/main" val="20002"/>
                    </a:ext>
                  </a:extLst>
                </a:gridCol>
                <a:gridCol w="635488">
                  <a:extLst>
                    <a:ext uri="{9D8B030D-6E8A-4147-A177-3AD203B41FA5}">
                      <a16:colId xmlns:a16="http://schemas.microsoft.com/office/drawing/2014/main" val="20003"/>
                    </a:ext>
                  </a:extLst>
                </a:gridCol>
                <a:gridCol w="743967">
                  <a:extLst>
                    <a:ext uri="{9D8B030D-6E8A-4147-A177-3AD203B41FA5}">
                      <a16:colId xmlns:a16="http://schemas.microsoft.com/office/drawing/2014/main" val="20004"/>
                    </a:ext>
                  </a:extLst>
                </a:gridCol>
              </a:tblGrid>
              <a:tr h="256028">
                <a:tc>
                  <a:txBody>
                    <a:bodyPr/>
                    <a:lstStyle/>
                    <a:p>
                      <a:pPr algn="ctr">
                        <a:spcAft>
                          <a:spcPts val="0"/>
                        </a:spcAft>
                      </a:pPr>
                      <a:r>
                        <a:rPr lang="en-US" sz="1800" b="1" kern="100" dirty="0">
                          <a:latin typeface="Times New Roman"/>
                          <a:ea typeface="楷体"/>
                          <a:cs typeface="黑体"/>
                        </a:rPr>
                        <a:t>A</a:t>
                      </a:r>
                      <a:endParaRPr lang="zh-CN" sz="1800" kern="100" dirty="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楷体"/>
                          <a:cs typeface="黑体"/>
                        </a:rPr>
                        <a:t>B</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楷体"/>
                          <a:cs typeface="黑体"/>
                        </a:rPr>
                        <a:t>C</a:t>
                      </a:r>
                      <a:r>
                        <a:rPr lang="en-US" sz="1800" b="1" kern="100" baseline="-25000">
                          <a:latin typeface="Times New Roman"/>
                          <a:ea typeface="楷体"/>
                          <a:cs typeface="黑体"/>
                        </a:rPr>
                        <a:t>i</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楷体"/>
                          <a:cs typeface="黑体"/>
                        </a:rPr>
                        <a:t>Sum</a:t>
                      </a:r>
                      <a:endParaRPr lang="zh-CN" sz="1800" kern="100" dirty="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a:ea typeface="楷体"/>
                          <a:cs typeface="黑体"/>
                        </a:rPr>
                        <a:t>C</a:t>
                      </a:r>
                      <a:r>
                        <a:rPr lang="en-US" sz="1800" b="1" kern="100" baseline="-25000" dirty="0">
                          <a:latin typeface="Times New Roman"/>
                          <a:ea typeface="楷体"/>
                          <a:cs typeface="黑体"/>
                        </a:rPr>
                        <a:t>o</a:t>
                      </a:r>
                      <a:endParaRPr lang="zh-CN" sz="18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6028">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6028">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6028">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6028">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楷体"/>
                          <a:cs typeface="黑体"/>
                        </a:rPr>
                        <a:t>1</a:t>
                      </a:r>
                      <a:endParaRPr lang="zh-CN" sz="18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6028">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6028">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6028">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0</a:t>
                      </a:r>
                      <a:endParaRPr lang="zh-CN" sz="18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6028">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楷体"/>
                          <a:cs typeface="黑体"/>
                        </a:rPr>
                        <a:t>1</a:t>
                      </a:r>
                      <a:endParaRPr lang="zh-CN" sz="18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楷体"/>
                          <a:cs typeface="黑体"/>
                        </a:rPr>
                        <a:t>1</a:t>
                      </a:r>
                      <a:endParaRPr lang="zh-CN" sz="1800" kern="100">
                        <a:latin typeface="Calibri"/>
                        <a:ea typeface="宋体"/>
                        <a:cs typeface="黑体"/>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楷体"/>
                          <a:cs typeface="黑体"/>
                        </a:rPr>
                        <a:t>1</a:t>
                      </a:r>
                      <a:endParaRPr lang="zh-CN" sz="18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2" name="内容占位符 5"/>
          <p:cNvSpPr txBox="1">
            <a:spLocks/>
          </p:cNvSpPr>
          <p:nvPr/>
        </p:nvSpPr>
        <p:spPr>
          <a:xfrm>
            <a:off x="467544" y="3429000"/>
            <a:ext cx="8507288" cy="3168352"/>
          </a:xfrm>
          <a:prstGeom prst="rect">
            <a:avLst/>
          </a:prstGeom>
        </p:spPr>
        <p:txBody>
          <a:bodyPr vert="horz" lIns="91440" tIns="45720" rIns="91440" bIns="45720" rtlCol="0">
            <a:normAutofit/>
          </a:bodyPr>
          <a:lstStyle/>
          <a:p>
            <a:pPr marL="0" marR="0" lvl="1" indent="0" algn="l" defTabSz="914400" rtl="0" eaLnBrk="1" fontAlgn="auto" latinLnBrk="0" hangingPunct="1">
              <a:lnSpc>
                <a:spcPct val="100000"/>
              </a:lnSpc>
              <a:spcBef>
                <a:spcPct val="20000"/>
              </a:spcBef>
              <a:spcAft>
                <a:spcPts val="0"/>
              </a:spcAft>
              <a:buClr>
                <a:srgbClr val="00B050"/>
              </a:buClr>
              <a:buSzTx/>
              <a:buFontTx/>
              <a:buNone/>
              <a:tabLst/>
              <a:defRPr/>
            </a:pPr>
            <a:r>
              <a:rPr kumimoji="0" lang="zh-CN"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观察真值表发现：</a:t>
            </a:r>
            <a:endParaRPr kumimoji="0" lang="en-US"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457200" lvl="0" indent="-457200">
              <a:lnSpc>
                <a:spcPct val="130000"/>
              </a:lnSpc>
              <a:buClr>
                <a:srgbClr val="00B050"/>
              </a:buClr>
              <a:buFont typeface="Wingdings" pitchFamily="2" charset="2"/>
              <a:buChar char="l"/>
            </a:pPr>
            <a:r>
              <a:rPr kumimoji="0" lang="en-US"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Carry</a:t>
            </a:r>
            <a:r>
              <a:rPr kumimoji="0" lang="zh-CN"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r>
              <a:rPr lang="zh-CN" altLang="zh-CN" sz="2000" dirty="0">
                <a:latin typeface="Times New Roman" pitchFamily="18" charset="0"/>
                <a:cs typeface="Times New Roman" pitchFamily="18" charset="0"/>
              </a:rPr>
              <a:t>只要</a:t>
            </a:r>
            <a:r>
              <a:rPr lang="en-US" altLang="zh-CN" sz="2000" dirty="0">
                <a:latin typeface="Times New Roman" pitchFamily="18" charset="0"/>
                <a:cs typeface="Times New Roman" pitchFamily="18" charset="0"/>
              </a:rPr>
              <a:t>A</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B</a:t>
            </a:r>
            <a:r>
              <a:rPr lang="zh-CN"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C</a:t>
            </a:r>
            <a:r>
              <a:rPr lang="en-US" altLang="zh-CN" sz="2000" baseline="-25000" dirty="0" err="1">
                <a:latin typeface="Times New Roman" pitchFamily="18" charset="0"/>
                <a:cs typeface="Times New Roman" pitchFamily="18" charset="0"/>
              </a:rPr>
              <a:t>i</a:t>
            </a:r>
            <a:r>
              <a:rPr lang="zh-CN" altLang="zh-CN" sz="2000" dirty="0">
                <a:latin typeface="Times New Roman" pitchFamily="18" charset="0"/>
                <a:cs typeface="Times New Roman" pitchFamily="18" charset="0"/>
              </a:rPr>
              <a:t>中有任意两个输入的值是</a:t>
            </a:r>
            <a:r>
              <a:rPr lang="en-US" altLang="zh-CN" sz="2000" dirty="0">
                <a:latin typeface="Times New Roman" pitchFamily="18" charset="0"/>
                <a:cs typeface="Times New Roman" pitchFamily="18" charset="0"/>
              </a:rPr>
              <a:t>1</a:t>
            </a:r>
            <a:r>
              <a:rPr lang="zh-CN" altLang="zh-CN" sz="2000" dirty="0">
                <a:latin typeface="Times New Roman" pitchFamily="18" charset="0"/>
                <a:cs typeface="Times New Roman" pitchFamily="18" charset="0"/>
              </a:rPr>
              <a:t>，不管余下的一个输入值是多少，</a:t>
            </a:r>
            <a:r>
              <a:rPr lang="en-US" altLang="zh-CN" sz="2000" dirty="0">
                <a:latin typeface="Times New Roman" pitchFamily="18" charset="0"/>
                <a:cs typeface="Times New Roman" pitchFamily="18" charset="0"/>
              </a:rPr>
              <a:t>C</a:t>
            </a:r>
            <a:r>
              <a:rPr lang="en-US" altLang="zh-CN" sz="2000" baseline="-25000" dirty="0">
                <a:latin typeface="Times New Roman" pitchFamily="18" charset="0"/>
                <a:cs typeface="Times New Roman" pitchFamily="18" charset="0"/>
              </a:rPr>
              <a:t>o</a:t>
            </a:r>
            <a:r>
              <a:rPr lang="zh-CN" altLang="zh-CN" sz="2000" dirty="0">
                <a:latin typeface="Times New Roman" pitchFamily="18" charset="0"/>
                <a:cs typeface="Times New Roman" pitchFamily="18" charset="0"/>
              </a:rPr>
              <a:t>一定会是</a:t>
            </a:r>
            <a:r>
              <a:rPr lang="en-US" altLang="zh-CN" sz="2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  </a:t>
            </a:r>
            <a:endParaRPr lang="en-US" altLang="zh-CN" sz="2000" dirty="0">
              <a:latin typeface="Times New Roman" pitchFamily="18" charset="0"/>
              <a:cs typeface="Times New Roman" pitchFamily="18" charset="0"/>
            </a:endParaRPr>
          </a:p>
          <a:p>
            <a:pPr marL="457200" lvl="0" indent="-457200">
              <a:lnSpc>
                <a:spcPct val="130000"/>
              </a:lnSpc>
              <a:buClr>
                <a:srgbClr val="00B050"/>
              </a:buClr>
            </a:pP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                   </a:t>
            </a:r>
            <a:r>
              <a:rPr lang="en-US" altLang="zh-CN" sz="2000" b="1" dirty="0">
                <a:solidFill>
                  <a:srgbClr val="C00000"/>
                </a:solidFill>
                <a:latin typeface="Times New Roman" pitchFamily="18" charset="0"/>
                <a:cs typeface="Times New Roman" pitchFamily="18" charset="0"/>
              </a:rPr>
              <a:t>C</a:t>
            </a:r>
            <a:r>
              <a:rPr lang="en-US" altLang="zh-CN" sz="2000" b="1" baseline="-25000" dirty="0">
                <a:solidFill>
                  <a:srgbClr val="C00000"/>
                </a:solidFill>
                <a:latin typeface="Times New Roman" pitchFamily="18" charset="0"/>
                <a:cs typeface="Times New Roman" pitchFamily="18" charset="0"/>
              </a:rPr>
              <a:t>o</a:t>
            </a:r>
            <a:r>
              <a:rPr lang="en-US" altLang="zh-CN" sz="2000" b="1" dirty="0">
                <a:solidFill>
                  <a:srgbClr val="C00000"/>
                </a:solidFill>
                <a:latin typeface="Times New Roman" pitchFamily="18" charset="0"/>
                <a:cs typeface="Times New Roman" pitchFamily="18" charset="0"/>
              </a:rPr>
              <a:t>=</a:t>
            </a:r>
            <a:r>
              <a:rPr lang="en-US" altLang="zh-CN" sz="2000" b="1" dirty="0" err="1">
                <a:solidFill>
                  <a:srgbClr val="C00000"/>
                </a:solidFill>
                <a:latin typeface="Times New Roman" pitchFamily="18" charset="0"/>
                <a:cs typeface="Times New Roman" pitchFamily="18" charset="0"/>
              </a:rPr>
              <a:t>AB+AC</a:t>
            </a:r>
            <a:r>
              <a:rPr lang="en-US" altLang="zh-CN" sz="2000" b="1" baseline="-25000" dirty="0" err="1">
                <a:solidFill>
                  <a:srgbClr val="C00000"/>
                </a:solidFill>
                <a:latin typeface="Times New Roman" pitchFamily="18" charset="0"/>
                <a:cs typeface="Times New Roman" pitchFamily="18" charset="0"/>
              </a:rPr>
              <a:t>i</a:t>
            </a:r>
            <a:r>
              <a:rPr lang="en-US" altLang="zh-CN" sz="2000" b="1" dirty="0" err="1">
                <a:solidFill>
                  <a:srgbClr val="C00000"/>
                </a:solidFill>
                <a:latin typeface="Times New Roman" pitchFamily="18" charset="0"/>
                <a:cs typeface="Times New Roman" pitchFamily="18" charset="0"/>
              </a:rPr>
              <a:t>+BC</a:t>
            </a:r>
            <a:r>
              <a:rPr lang="en-US" altLang="zh-CN" sz="2000" b="1" baseline="-25000" dirty="0" err="1">
                <a:solidFill>
                  <a:srgbClr val="C00000"/>
                </a:solidFill>
                <a:latin typeface="Times New Roman" pitchFamily="18" charset="0"/>
                <a:cs typeface="Times New Roman" pitchFamily="18" charset="0"/>
              </a:rPr>
              <a:t>i</a:t>
            </a:r>
            <a:r>
              <a:rPr kumimoji="0" lang="en-US"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en-US" altLang="zh-CN" sz="2000" b="1" i="0" u="none" strike="noStrike" kern="1200" cap="none" spc="0" normalizeH="0" baseline="0" noProof="0" dirty="0">
              <a:ln>
                <a:noFill/>
              </a:ln>
              <a:solidFill>
                <a:srgbClr val="C00000"/>
              </a:solidFill>
              <a:effectLst/>
              <a:uLnTx/>
              <a:uFillTx/>
              <a:latin typeface="Times New Roman" pitchFamily="18" charset="0"/>
              <a:cs typeface="Times New Roman" pitchFamily="18" charset="0"/>
            </a:endParaRPr>
          </a:p>
          <a:p>
            <a:pPr marL="457200" lvl="0" indent="-457200">
              <a:lnSpc>
                <a:spcPct val="130000"/>
              </a:lnSpc>
              <a:buClr>
                <a:srgbClr val="00B050"/>
              </a:buClr>
              <a:buFont typeface="Wingdings" pitchFamily="2" charset="2"/>
              <a:buChar char="l"/>
            </a:pPr>
            <a:r>
              <a:rPr kumimoji="0" lang="en-US"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Sum</a:t>
            </a:r>
            <a:r>
              <a:rPr kumimoji="0" lang="zh-CN"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r>
              <a:rPr lang="zh-CN" altLang="zh-CN" sz="2000" dirty="0">
                <a:latin typeface="Times New Roman" pitchFamily="18" charset="0"/>
                <a:cs typeface="Times New Roman" pitchFamily="18" charset="0"/>
              </a:rPr>
              <a:t>有</a:t>
            </a:r>
            <a:r>
              <a:rPr lang="en-US" altLang="zh-CN" sz="2000" dirty="0">
                <a:latin typeface="Times New Roman" pitchFamily="18" charset="0"/>
                <a:cs typeface="Times New Roman" pitchFamily="18" charset="0"/>
              </a:rPr>
              <a:t>4</a:t>
            </a:r>
            <a:r>
              <a:rPr lang="zh-CN" altLang="zh-CN" sz="2000" dirty="0">
                <a:latin typeface="Times New Roman" pitchFamily="18" charset="0"/>
                <a:cs typeface="Times New Roman" pitchFamily="18" charset="0"/>
              </a:rPr>
              <a:t>种情况会使得</a:t>
            </a:r>
            <a:r>
              <a:rPr lang="en-US" altLang="zh-CN" sz="2000" dirty="0">
                <a:latin typeface="Times New Roman" pitchFamily="18" charset="0"/>
                <a:cs typeface="Times New Roman" pitchFamily="18" charset="0"/>
              </a:rPr>
              <a:t>Sum</a:t>
            </a:r>
            <a:r>
              <a:rPr lang="zh-CN" altLang="zh-CN" sz="2000" dirty="0">
                <a:latin typeface="Times New Roman" pitchFamily="18" charset="0"/>
                <a:cs typeface="Times New Roman" pitchFamily="18" charset="0"/>
              </a:rPr>
              <a:t>的取值为</a:t>
            </a:r>
            <a:r>
              <a:rPr lang="en-US" altLang="zh-CN" sz="2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a:t>
            </a:r>
            <a:r>
              <a:rPr kumimoji="0" lang="zh-CN"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这</a:t>
            </a:r>
            <a:r>
              <a:rPr kumimoji="0" lang="zh-CN"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四</a:t>
            </a:r>
            <a:r>
              <a:rPr kumimoji="0" lang="zh-CN"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种情况中只要有一种情况成立，</a:t>
            </a:r>
            <a:r>
              <a:rPr kumimoji="0" lang="en-US"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Sum</a:t>
            </a:r>
            <a:r>
              <a:rPr kumimoji="0" lang="zh-CN"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即为</a:t>
            </a:r>
            <a:r>
              <a:rPr kumimoji="0" lang="en-US"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1</a:t>
            </a:r>
            <a:r>
              <a:rPr kumimoji="0" lang="zh-CN"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en-US"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38800" lvl="1" indent="-457200">
              <a:spcBef>
                <a:spcPct val="20000"/>
              </a:spcBef>
              <a:buClr>
                <a:srgbClr val="00B050"/>
              </a:buClr>
            </a:pPr>
            <a:r>
              <a:rPr kumimoji="0" lang="en-US"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1200" cap="none" spc="0" normalizeH="0" baseline="0" noProof="0" dirty="0">
                <a:ln>
                  <a:noFill/>
                </a:ln>
                <a:solidFill>
                  <a:srgbClr val="C00000"/>
                </a:solidFill>
                <a:effectLst/>
                <a:uLnTx/>
                <a:uFillTx/>
                <a:latin typeface="Times New Roman" pitchFamily="18" charset="0"/>
                <a:cs typeface="Times New Roman" pitchFamily="18" charset="0"/>
              </a:rPr>
              <a:t>Sum=  </a:t>
            </a:r>
            <a:r>
              <a:rPr lang="en-US" altLang="zh-CN" sz="2000" b="1" dirty="0" err="1">
                <a:solidFill>
                  <a:srgbClr val="C00000"/>
                </a:solidFill>
                <a:latin typeface="Times New Roman" pitchFamily="18" charset="0"/>
                <a:cs typeface="Times New Roman" pitchFamily="18" charset="0"/>
              </a:rPr>
              <a:t>ABC</a:t>
            </a:r>
            <a:r>
              <a:rPr lang="en-US" altLang="zh-CN" sz="2000" b="1" baseline="-25000" dirty="0" err="1">
                <a:solidFill>
                  <a:srgbClr val="C00000"/>
                </a:solidFill>
                <a:latin typeface="Times New Roman" pitchFamily="18" charset="0"/>
                <a:cs typeface="Times New Roman" pitchFamily="18" charset="0"/>
              </a:rPr>
              <a:t>i</a:t>
            </a:r>
            <a:r>
              <a:rPr lang="en-US" altLang="zh-CN" sz="2000" b="1" dirty="0">
                <a:solidFill>
                  <a:srgbClr val="C00000"/>
                </a:solidFill>
                <a:latin typeface="Times New Roman" pitchFamily="18" charset="0"/>
                <a:cs typeface="Times New Roman" pitchFamily="18" charset="0"/>
              </a:rPr>
              <a:t> + </a:t>
            </a:r>
            <a:r>
              <a:rPr lang="en-US" altLang="zh-CN" sz="2000" b="1" dirty="0" err="1">
                <a:solidFill>
                  <a:srgbClr val="C00000"/>
                </a:solidFill>
                <a:latin typeface="Times New Roman" pitchFamily="18" charset="0"/>
                <a:cs typeface="Times New Roman" pitchFamily="18" charset="0"/>
              </a:rPr>
              <a:t>ABC</a:t>
            </a:r>
            <a:r>
              <a:rPr lang="en-US" altLang="zh-CN" sz="2000" b="1" baseline="-25000" dirty="0" err="1">
                <a:solidFill>
                  <a:srgbClr val="C00000"/>
                </a:solidFill>
                <a:latin typeface="Times New Roman" pitchFamily="18" charset="0"/>
                <a:cs typeface="Times New Roman" pitchFamily="18" charset="0"/>
              </a:rPr>
              <a:t>i</a:t>
            </a:r>
            <a:r>
              <a:rPr lang="en-US" altLang="zh-CN" sz="2000" b="1" dirty="0">
                <a:solidFill>
                  <a:srgbClr val="C00000"/>
                </a:solidFill>
                <a:latin typeface="Times New Roman" pitchFamily="18" charset="0"/>
                <a:cs typeface="Times New Roman" pitchFamily="18" charset="0"/>
              </a:rPr>
              <a:t> +</a:t>
            </a:r>
            <a:r>
              <a:rPr lang="en-US" altLang="zh-CN" sz="2000" b="1" dirty="0" err="1">
                <a:solidFill>
                  <a:srgbClr val="C00000"/>
                </a:solidFill>
                <a:latin typeface="Times New Roman" pitchFamily="18" charset="0"/>
                <a:cs typeface="Times New Roman" pitchFamily="18" charset="0"/>
              </a:rPr>
              <a:t>ABC</a:t>
            </a:r>
            <a:r>
              <a:rPr lang="en-US" altLang="zh-CN" sz="2000" b="1" baseline="-25000" dirty="0" err="1">
                <a:solidFill>
                  <a:srgbClr val="C00000"/>
                </a:solidFill>
                <a:latin typeface="Times New Roman" pitchFamily="18" charset="0"/>
                <a:cs typeface="Times New Roman" pitchFamily="18" charset="0"/>
              </a:rPr>
              <a:t>i</a:t>
            </a:r>
            <a:r>
              <a:rPr lang="en-US" altLang="zh-CN" sz="2000" b="1" baseline="-25000" dirty="0">
                <a:solidFill>
                  <a:srgbClr val="C00000"/>
                </a:solidFill>
                <a:latin typeface="Times New Roman" pitchFamily="18" charset="0"/>
                <a:cs typeface="Times New Roman" pitchFamily="18" charset="0"/>
              </a:rPr>
              <a:t> </a:t>
            </a:r>
            <a:r>
              <a:rPr lang="en-US" altLang="zh-CN" sz="2000" b="1" dirty="0">
                <a:solidFill>
                  <a:srgbClr val="C00000"/>
                </a:solidFill>
                <a:latin typeface="Times New Roman" pitchFamily="18" charset="0"/>
                <a:cs typeface="Times New Roman" pitchFamily="18" charset="0"/>
              </a:rPr>
              <a:t>+</a:t>
            </a:r>
            <a:r>
              <a:rPr lang="en-US" altLang="zh-CN" sz="2000" b="1" dirty="0" err="1">
                <a:solidFill>
                  <a:srgbClr val="C00000"/>
                </a:solidFill>
                <a:latin typeface="Times New Roman" pitchFamily="18" charset="0"/>
                <a:cs typeface="Times New Roman" pitchFamily="18" charset="0"/>
              </a:rPr>
              <a:t>ABC</a:t>
            </a:r>
            <a:r>
              <a:rPr lang="en-US" altLang="zh-CN" sz="2000" b="1" baseline="-25000" dirty="0" err="1">
                <a:solidFill>
                  <a:srgbClr val="C00000"/>
                </a:solidFill>
                <a:latin typeface="Times New Roman" pitchFamily="18" charset="0"/>
                <a:cs typeface="Times New Roman" pitchFamily="18" charset="0"/>
              </a:rPr>
              <a:t>i</a:t>
            </a:r>
            <a:r>
              <a:rPr lang="en-US" altLang="zh-CN" sz="2000" b="1" baseline="-25000" dirty="0">
                <a:solidFill>
                  <a:srgbClr val="C00000"/>
                </a:solidFill>
                <a:latin typeface="Times New Roman" pitchFamily="18" charset="0"/>
                <a:cs typeface="Times New Roman" pitchFamily="18" charset="0"/>
              </a:rPr>
              <a:t> </a:t>
            </a:r>
            <a:r>
              <a:rPr kumimoji="0" lang="zh-CN" altLang="zh-C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p>
          <a:p>
            <a:pPr marL="0" marR="0" lvl="0" indent="457200" algn="l" defTabSz="914400" rtl="0" eaLnBrk="1" fontAlgn="auto" latinLnBrk="0" hangingPunct="1">
              <a:lnSpc>
                <a:spcPct val="130000"/>
              </a:lnSpc>
              <a:spcBef>
                <a:spcPts val="0"/>
              </a:spcBef>
              <a:spcAft>
                <a:spcPts val="0"/>
              </a:spcAft>
              <a:buClr>
                <a:srgbClr val="00B050"/>
              </a:buClr>
              <a:buSzTx/>
              <a:buFont typeface="Wingdings" pitchFamily="2" charset="2"/>
              <a:buChar char="u"/>
              <a:tabLst/>
              <a:defRPr/>
            </a:pPr>
            <a:endParaRPr kumimoji="0" lang="zh-CN"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3" name="右箭头 12"/>
          <p:cNvSpPr/>
          <p:nvPr/>
        </p:nvSpPr>
        <p:spPr>
          <a:xfrm>
            <a:off x="1043608" y="4581128"/>
            <a:ext cx="792088" cy="360040"/>
          </a:xfrm>
          <a:prstGeom prst="rightArrow">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043608" y="5805264"/>
            <a:ext cx="792088" cy="360040"/>
          </a:xfrm>
          <a:prstGeom prst="rightArrow">
            <a:avLst/>
          </a:prstGeom>
          <a:solidFill>
            <a:schemeClr val="accent6">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0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8" name="直接连接符 17"/>
          <p:cNvCxnSpPr/>
          <p:nvPr/>
        </p:nvCxnSpPr>
        <p:spPr>
          <a:xfrm>
            <a:off x="4355976" y="5877272"/>
            <a:ext cx="14401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139952" y="5877272"/>
            <a:ext cx="14401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788024" y="5877272"/>
            <a:ext cx="14401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148064" y="5877272"/>
            <a:ext cx="14401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724128" y="5877272"/>
            <a:ext cx="14401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580112" y="5877272"/>
            <a:ext cx="14401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程序示例</a:t>
            </a:r>
            <a:r>
              <a:rPr lang="en-US" altLang="zh-CN" dirty="0"/>
              <a:t>-</a:t>
            </a:r>
            <a:r>
              <a:rPr lang="zh-CN" altLang="en-US" dirty="0"/>
              <a:t>全加器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64</a:t>
            </a:fld>
            <a:endParaRPr lang="zh-CN" altLang="en-US"/>
          </a:p>
        </p:txBody>
      </p:sp>
      <p:sp>
        <p:nvSpPr>
          <p:cNvPr id="6" name="内容占位符 5"/>
          <p:cNvSpPr>
            <a:spLocks noGrp="1"/>
          </p:cNvSpPr>
          <p:nvPr>
            <p:ph idx="1"/>
          </p:nvPr>
        </p:nvSpPr>
        <p:spPr>
          <a:xfrm>
            <a:off x="457200" y="1412776"/>
            <a:ext cx="4618856" cy="4896544"/>
          </a:xfrm>
        </p:spPr>
        <p:txBody>
          <a:bodyPr>
            <a:noAutofit/>
          </a:bodyPr>
          <a:lstStyle/>
          <a:p>
            <a:pPr marL="457200" indent="-457200">
              <a:buFont typeface="+mj-lt"/>
              <a:buAutoNum type="arabicPeriod"/>
            </a:pPr>
            <a:r>
              <a:rPr lang="zh-CN" altLang="en-US" sz="2000" dirty="0"/>
              <a:t>程序</a:t>
            </a:r>
            <a:r>
              <a:rPr lang="zh-CN" altLang="zh-CN" sz="2000" dirty="0"/>
              <a:t>直接使用</a:t>
            </a:r>
            <a:r>
              <a:rPr lang="en-US" altLang="zh-CN" sz="2000" dirty="0"/>
              <a:t>Python</a:t>
            </a:r>
            <a:r>
              <a:rPr lang="zh-CN" altLang="zh-CN" sz="2000" dirty="0"/>
              <a:t>中的逻辑运算符表达了全加器的逻辑算式。</a:t>
            </a:r>
            <a:endParaRPr lang="en-US" altLang="zh-CN" sz="2000" dirty="0"/>
          </a:p>
          <a:p>
            <a:pPr marL="457200" indent="-457200">
              <a:buFont typeface="+mj-lt"/>
              <a:buAutoNum type="arabicPeriod"/>
            </a:pPr>
            <a:r>
              <a:rPr lang="zh-CN" altLang="zh-CN" sz="2000" dirty="0"/>
              <a:t>程序的三个输入是加数</a:t>
            </a:r>
            <a:r>
              <a:rPr lang="en-US" altLang="zh-CN" sz="2000" dirty="0"/>
              <a:t>a</a:t>
            </a:r>
            <a:r>
              <a:rPr lang="zh-CN" altLang="zh-CN" sz="2000" dirty="0"/>
              <a:t>、被加数</a:t>
            </a:r>
            <a:r>
              <a:rPr lang="en-US" altLang="zh-CN" sz="2000" dirty="0"/>
              <a:t>b</a:t>
            </a:r>
            <a:r>
              <a:rPr lang="zh-CN" altLang="zh-CN" sz="2000" dirty="0"/>
              <a:t>，和进位</a:t>
            </a:r>
            <a:r>
              <a:rPr lang="en-US" altLang="zh-CN" sz="2000" dirty="0"/>
              <a:t>c</a:t>
            </a:r>
            <a:r>
              <a:rPr lang="zh-CN" altLang="zh-CN" sz="2000" dirty="0"/>
              <a:t>；两个输出分别是</a:t>
            </a:r>
            <a:r>
              <a:rPr lang="en-US" altLang="zh-CN" sz="2000" dirty="0"/>
              <a:t>Sum</a:t>
            </a:r>
            <a:r>
              <a:rPr lang="zh-CN" altLang="zh-CN" sz="2000" dirty="0"/>
              <a:t>和向左邻位的进位</a:t>
            </a:r>
            <a:r>
              <a:rPr lang="en-US" altLang="zh-CN" sz="2000" dirty="0"/>
              <a:t>Carry</a:t>
            </a:r>
            <a:r>
              <a:rPr lang="zh-CN" altLang="zh-CN" sz="2000" dirty="0"/>
              <a:t>。</a:t>
            </a:r>
            <a:endParaRPr lang="en-US" altLang="zh-CN" sz="2000" dirty="0"/>
          </a:p>
          <a:p>
            <a:pPr marL="457200" indent="-457200">
              <a:buFont typeface="+mj-lt"/>
              <a:buAutoNum type="arabicPeriod"/>
            </a:pPr>
            <a:r>
              <a:rPr lang="zh-CN" altLang="zh-CN" sz="2000" b="1" dirty="0"/>
              <a:t>程序中的“</a:t>
            </a:r>
            <a:r>
              <a:rPr lang="en-US" altLang="zh-CN" sz="2000" b="1" dirty="0"/>
              <a:t>and</a:t>
            </a:r>
            <a:r>
              <a:rPr lang="zh-CN" altLang="zh-CN" sz="2000" b="1" dirty="0"/>
              <a:t>”是逻辑与的运算符，“</a:t>
            </a:r>
            <a:r>
              <a:rPr lang="en-US" altLang="zh-CN" sz="2000" b="1" dirty="0"/>
              <a:t>or</a:t>
            </a:r>
            <a:r>
              <a:rPr lang="zh-CN" altLang="zh-CN" sz="2000" b="1" dirty="0"/>
              <a:t>”是逻辑或的运算符，“</a:t>
            </a:r>
            <a:r>
              <a:rPr lang="en-US" altLang="zh-CN" sz="2000" b="1" dirty="0"/>
              <a:t>not</a:t>
            </a:r>
            <a:r>
              <a:rPr lang="zh-CN" altLang="zh-CN" sz="2000" b="1" dirty="0"/>
              <a:t>”是逻辑非的运算符。</a:t>
            </a:r>
            <a:endParaRPr lang="en-US" altLang="zh-CN" sz="2000" b="1" dirty="0"/>
          </a:p>
          <a:p>
            <a:pPr marL="457200" indent="-457200">
              <a:buFont typeface="+mj-lt"/>
              <a:buAutoNum type="arabicPeriod"/>
            </a:pPr>
            <a:r>
              <a:rPr lang="zh-CN" altLang="zh-CN" sz="2000" b="1" dirty="0"/>
              <a:t>反斜杠 “</a:t>
            </a:r>
            <a:r>
              <a:rPr lang="en-US" altLang="zh-CN" sz="2000" b="1" dirty="0"/>
              <a:t>\</a:t>
            </a:r>
            <a:r>
              <a:rPr lang="zh-CN" altLang="zh-CN" sz="2000" b="1" dirty="0"/>
              <a:t>”</a:t>
            </a:r>
            <a:r>
              <a:rPr lang="zh-CN" altLang="zh-CN" sz="2000" dirty="0"/>
              <a:t>表示一个长语句在下一行的继续，这是</a:t>
            </a:r>
            <a:r>
              <a:rPr lang="en-US" altLang="zh-CN" sz="2000" dirty="0"/>
              <a:t>Python</a:t>
            </a:r>
            <a:r>
              <a:rPr lang="zh-CN" altLang="zh-CN" sz="2000" dirty="0"/>
              <a:t>语言为了便于大家使用而提供的一个语句连接符号。</a:t>
            </a:r>
          </a:p>
          <a:p>
            <a:pPr indent="0"/>
            <a:endParaRPr lang="en-US" altLang="zh-CN" sz="2000" b="1" dirty="0"/>
          </a:p>
          <a:p>
            <a:pPr indent="0"/>
            <a:endParaRPr lang="en-US" altLang="zh-CN" sz="2000" b="1" dirty="0"/>
          </a:p>
          <a:p>
            <a:pPr indent="0"/>
            <a:endParaRPr lang="en-US" altLang="zh-CN" sz="2000" b="1" dirty="0"/>
          </a:p>
          <a:p>
            <a:endParaRPr lang="zh-CN" altLang="en-US" sz="2000" dirty="0"/>
          </a:p>
        </p:txBody>
      </p:sp>
      <p:sp>
        <p:nvSpPr>
          <p:cNvPr id="7" name="内容占位符 5"/>
          <p:cNvSpPr txBox="1">
            <a:spLocks/>
          </p:cNvSpPr>
          <p:nvPr/>
        </p:nvSpPr>
        <p:spPr>
          <a:xfrm>
            <a:off x="5076056" y="1340768"/>
            <a:ext cx="3888432" cy="4785395"/>
          </a:xfrm>
          <a:prstGeom prst="rect">
            <a:avLst/>
          </a:prstGeom>
        </p:spPr>
        <p:txBody>
          <a:bodyPr>
            <a:normAutofit/>
          </a:bodyPr>
          <a:lstStyle/>
          <a:p>
            <a:pPr marL="360000" indent="-360000">
              <a:buFont typeface="+mj-lt"/>
              <a:buAutoNum type="arabicPeriod"/>
            </a:pPr>
            <a:r>
              <a:rPr lang="en-US" altLang="zh-CN" b="1" dirty="0">
                <a:latin typeface="Times New Roman" pitchFamily="18" charset="0"/>
                <a:cs typeface="Times New Roman" pitchFamily="18" charset="0"/>
              </a:rPr>
              <a:t>#&lt;</a:t>
            </a:r>
            <a:r>
              <a:rPr lang="zh-CN" altLang="zh-CN" b="1" dirty="0">
                <a:latin typeface="Times New Roman" pitchFamily="18" charset="0"/>
                <a:cs typeface="Times New Roman" pitchFamily="18" charset="0"/>
              </a:rPr>
              <a:t>程序</a:t>
            </a:r>
            <a:r>
              <a:rPr lang="en-US" altLang="zh-CN" b="1" dirty="0">
                <a:latin typeface="Times New Roman" pitchFamily="18" charset="0"/>
                <a:cs typeface="Times New Roman" pitchFamily="18" charset="0"/>
              </a:rPr>
              <a:t>: </a:t>
            </a:r>
            <a:r>
              <a:rPr lang="zh-CN" altLang="zh-CN" b="1" dirty="0">
                <a:latin typeface="Times New Roman" pitchFamily="18" charset="0"/>
                <a:cs typeface="Times New Roman" pitchFamily="18" charset="0"/>
              </a:rPr>
              <a:t>全加器</a:t>
            </a:r>
            <a:r>
              <a:rPr lang="en-US" altLang="zh-CN" b="1" dirty="0">
                <a:latin typeface="Times New Roman" pitchFamily="18" charset="0"/>
                <a:cs typeface="Times New Roman" pitchFamily="18" charset="0"/>
              </a:rPr>
              <a:t>&gt;</a:t>
            </a:r>
          </a:p>
          <a:p>
            <a:pPr marL="360000" indent="-360000">
              <a:buFont typeface="+mj-lt"/>
              <a:buAutoNum type="arabicPeriod"/>
            </a:pPr>
            <a:r>
              <a:rPr lang="en-US" altLang="zh-CN" dirty="0">
                <a:latin typeface="Times New Roman" pitchFamily="18" charset="0"/>
                <a:cs typeface="Times New Roman" pitchFamily="18" charset="0"/>
              </a:rPr>
              <a:t>def FA(</a:t>
            </a:r>
            <a:r>
              <a:rPr lang="en-US" altLang="zh-CN" dirty="0" err="1">
                <a:latin typeface="Times New Roman" pitchFamily="18" charset="0"/>
                <a:cs typeface="Times New Roman" pitchFamily="18" charset="0"/>
              </a:rPr>
              <a:t>a,b,c</a:t>
            </a:r>
            <a:r>
              <a:rPr lang="en-US" altLang="zh-CN" dirty="0">
                <a:latin typeface="Times New Roman" pitchFamily="18" charset="0"/>
                <a:cs typeface="Times New Roman" pitchFamily="18" charset="0"/>
              </a:rPr>
              <a:t>):  # Full adder</a:t>
            </a:r>
          </a:p>
          <a:p>
            <a:pPr marL="360000" indent="-720000">
              <a:buFont typeface="+mj-lt"/>
              <a:buAutoNum type="arabicPeriod"/>
            </a:pPr>
            <a:r>
              <a:rPr lang="en-US" altLang="zh-CN" dirty="0">
                <a:latin typeface="Times New Roman" pitchFamily="18" charset="0"/>
                <a:cs typeface="Times New Roman" pitchFamily="18" charset="0"/>
              </a:rPr>
              <a:t>Carry = (a and b) or (b and   c)</a:t>
            </a:r>
          </a:p>
          <a:p>
            <a:pPr marL="360000" indent="-720000"/>
            <a:r>
              <a:rPr lang="en-US" altLang="zh-CN" dirty="0">
                <a:latin typeface="Times New Roman" pitchFamily="18" charset="0"/>
                <a:cs typeface="Times New Roman" pitchFamily="18" charset="0"/>
              </a:rPr>
              <a:t>		or (a and c)</a:t>
            </a:r>
          </a:p>
          <a:p>
            <a:pPr marL="360000" indent="-720000">
              <a:buFont typeface="+mj-lt"/>
              <a:buAutoNum type="arabicPeriod" startAt="4"/>
            </a:pPr>
            <a:r>
              <a:rPr lang="en-US" altLang="zh-CN" dirty="0">
                <a:latin typeface="Times New Roman" pitchFamily="18" charset="0"/>
                <a:cs typeface="Times New Roman" pitchFamily="18" charset="0"/>
              </a:rPr>
              <a:t>Sum = (a and b and c) or (a and</a:t>
            </a:r>
          </a:p>
          <a:p>
            <a:pPr marL="360000" indent="-720000"/>
            <a:r>
              <a:rPr lang="en-US" altLang="zh-CN" dirty="0">
                <a:latin typeface="Times New Roman" pitchFamily="18" charset="0"/>
                <a:cs typeface="Times New Roman" pitchFamily="18" charset="0"/>
              </a:rPr>
              <a:t>		(not b) and (not c)) \  </a:t>
            </a:r>
          </a:p>
          <a:p>
            <a:pPr marL="360000" indent="-720000"/>
            <a:r>
              <a:rPr lang="en-US" altLang="zh-CN" dirty="0">
                <a:latin typeface="Times New Roman" pitchFamily="18" charset="0"/>
                <a:cs typeface="Times New Roman" pitchFamily="18" charset="0"/>
              </a:rPr>
              <a:t>		or ((not a) and b and (not c)) \</a:t>
            </a:r>
          </a:p>
          <a:p>
            <a:pPr marL="360000" indent="-720000"/>
            <a:r>
              <a:rPr lang="en-US" altLang="zh-CN" dirty="0">
                <a:latin typeface="Times New Roman" pitchFamily="18" charset="0"/>
                <a:cs typeface="Times New Roman" pitchFamily="18" charset="0"/>
              </a:rPr>
              <a:t>		or ((not a) and (not b) and c)</a:t>
            </a:r>
          </a:p>
          <a:p>
            <a:pPr marL="342900" indent="-342900">
              <a:buFont typeface="+mj-lt"/>
              <a:buAutoNum type="arabicPeriod" startAt="5"/>
            </a:pPr>
            <a:r>
              <a:rPr lang="en-US" altLang="zh-CN" dirty="0">
                <a:latin typeface="Times New Roman" pitchFamily="18" charset="0"/>
                <a:cs typeface="Times New Roman" pitchFamily="18" charset="0"/>
              </a:rPr>
              <a:t>return Carry, Sum</a:t>
            </a:r>
            <a:endParaRPr lang="zh-CN" altLang="zh-CN" dirty="0">
              <a:latin typeface="Times New Roman" pitchFamily="18" charset="0"/>
              <a:cs typeface="Times New Roman" pitchFamily="18" charset="0"/>
            </a:endParaRPr>
          </a:p>
          <a:p>
            <a:pPr marL="514350" indent="-514350">
              <a:spcBef>
                <a:spcPct val="20000"/>
              </a:spcBef>
              <a:buFont typeface="+mj-lt"/>
              <a:buAutoNum type="arabicPeriod" startAt="5"/>
            </a:pPr>
            <a:endParaRPr lang="zh-CN" altLang="zh-CN" sz="20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用逻辑做加法</a:t>
            </a:r>
            <a:r>
              <a:rPr lang="en-US" altLang="zh-CN" dirty="0"/>
              <a:t>-</a:t>
            </a:r>
            <a:r>
              <a:rPr lang="zh-CN" altLang="en-US" dirty="0"/>
              <a:t>涟波进位加法器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65</a:t>
            </a:fld>
            <a:endParaRPr lang="zh-CN" altLang="en-US"/>
          </a:p>
        </p:txBody>
      </p:sp>
      <p:sp>
        <p:nvSpPr>
          <p:cNvPr id="6" name="内容占位符 5"/>
          <p:cNvSpPr>
            <a:spLocks noGrp="1"/>
          </p:cNvSpPr>
          <p:nvPr>
            <p:ph idx="1"/>
          </p:nvPr>
        </p:nvSpPr>
        <p:spPr>
          <a:xfrm>
            <a:off x="457200" y="1340768"/>
            <a:ext cx="8507288" cy="4968552"/>
          </a:xfrm>
        </p:spPr>
        <p:txBody>
          <a:bodyPr>
            <a:noAutofit/>
          </a:bodyPr>
          <a:lstStyle/>
          <a:p>
            <a:r>
              <a:rPr lang="zh-CN" altLang="en-US" sz="2000" dirty="0"/>
              <a:t>涟波进位加法器</a:t>
            </a:r>
            <a:r>
              <a:rPr lang="en-US" altLang="zh-CN" sz="2000" dirty="0"/>
              <a:t>(Ripple-carry adder)</a:t>
            </a:r>
            <a:r>
              <a:rPr lang="zh-CN" altLang="en-US" sz="2000" dirty="0"/>
              <a:t>：</a:t>
            </a:r>
            <a:r>
              <a:rPr lang="zh-CN" altLang="zh-CN" sz="2000" b="1" dirty="0"/>
              <a:t>把多个</a:t>
            </a:r>
            <a:r>
              <a:rPr lang="en-US" altLang="zh-CN" sz="2000" b="1" dirty="0"/>
              <a:t>1</a:t>
            </a:r>
            <a:r>
              <a:rPr lang="zh-CN" altLang="zh-CN" sz="2000" b="1" dirty="0"/>
              <a:t>位全加器串联起来，组成一个多位的加法器</a:t>
            </a:r>
            <a:r>
              <a:rPr lang="zh-CN" altLang="zh-CN"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marL="360000" indent="-360000">
              <a:buClr>
                <a:schemeClr val="accent6">
                  <a:lumMod val="75000"/>
                </a:schemeClr>
              </a:buClr>
              <a:buFont typeface="Wingdings" pitchFamily="2" charset="2"/>
              <a:buChar char="u"/>
            </a:pPr>
            <a:endParaRPr lang="en-US" altLang="zh-CN" dirty="0"/>
          </a:p>
          <a:p>
            <a:pPr marL="360000" indent="-360000">
              <a:buClr>
                <a:schemeClr val="accent6">
                  <a:lumMod val="75000"/>
                </a:schemeClr>
              </a:buClr>
              <a:buFont typeface="Wingdings" pitchFamily="2" charset="2"/>
              <a:buChar char="u"/>
            </a:pPr>
            <a:r>
              <a:rPr lang="zh-CN" altLang="zh-CN" dirty="0"/>
              <a:t>串联方式中，每个全加器计算一位加法，只需要简单地将一个全加器输出的进位连接到与其左邻的全加器的输入进位。</a:t>
            </a:r>
            <a:endParaRPr lang="en-US" altLang="zh-CN" dirty="0"/>
          </a:p>
          <a:p>
            <a:pPr marL="360000" indent="-360000">
              <a:buClr>
                <a:schemeClr val="accent6">
                  <a:lumMod val="75000"/>
                </a:schemeClr>
              </a:buClr>
              <a:buFont typeface="Wingdings" pitchFamily="2" charset="2"/>
              <a:buChar char="u"/>
            </a:pPr>
            <a:r>
              <a:rPr lang="zh-CN" altLang="zh-CN" b="1" dirty="0">
                <a:solidFill>
                  <a:srgbClr val="C00000"/>
                </a:solidFill>
              </a:rPr>
              <a:t>如果要计算第</a:t>
            </a:r>
            <a:r>
              <a:rPr lang="en-US" altLang="zh-CN" b="1" dirty="0" err="1">
                <a:solidFill>
                  <a:srgbClr val="C00000"/>
                </a:solidFill>
              </a:rPr>
              <a:t>i</a:t>
            </a:r>
            <a:r>
              <a:rPr lang="zh-CN" altLang="zh-CN" b="1" dirty="0">
                <a:solidFill>
                  <a:srgbClr val="C00000"/>
                </a:solidFill>
              </a:rPr>
              <a:t>位的值，必须先计算出第</a:t>
            </a:r>
            <a:r>
              <a:rPr lang="en-US" altLang="zh-CN" b="1" dirty="0">
                <a:solidFill>
                  <a:srgbClr val="C00000"/>
                </a:solidFill>
              </a:rPr>
              <a:t>0</a:t>
            </a:r>
            <a:r>
              <a:rPr lang="zh-CN" altLang="zh-CN" b="1" dirty="0">
                <a:solidFill>
                  <a:srgbClr val="C00000"/>
                </a:solidFill>
              </a:rPr>
              <a:t>到</a:t>
            </a:r>
            <a:r>
              <a:rPr lang="en-US" altLang="zh-CN" b="1" dirty="0" err="1">
                <a:solidFill>
                  <a:srgbClr val="C00000"/>
                </a:solidFill>
              </a:rPr>
              <a:t>i</a:t>
            </a:r>
            <a:r>
              <a:rPr lang="en-US" altLang="zh-CN" b="1" dirty="0">
                <a:solidFill>
                  <a:srgbClr val="C00000"/>
                </a:solidFill>
              </a:rPr>
              <a:t>-1</a:t>
            </a:r>
            <a:r>
              <a:rPr lang="zh-CN" altLang="zh-CN" b="1" dirty="0">
                <a:solidFill>
                  <a:srgbClr val="C00000"/>
                </a:solidFill>
              </a:rPr>
              <a:t>位的所有加法。</a:t>
            </a:r>
            <a:endParaRPr lang="en-US" altLang="zh-CN" b="1" dirty="0">
              <a:solidFill>
                <a:srgbClr val="C00000"/>
              </a:solidFill>
            </a:endParaRPr>
          </a:p>
          <a:p>
            <a:pPr marL="360000" indent="-360000">
              <a:buClr>
                <a:schemeClr val="accent6">
                  <a:lumMod val="75000"/>
                </a:schemeClr>
              </a:buClr>
              <a:buFont typeface="Wingdings" pitchFamily="2" charset="2"/>
              <a:buChar char="u"/>
            </a:pPr>
            <a:r>
              <a:rPr lang="zh-CN" altLang="zh-CN" dirty="0"/>
              <a:t>最右端的全加器执行最低位的加法，它进位输入</a:t>
            </a:r>
            <a:r>
              <a:rPr lang="en-US" altLang="zh-CN" dirty="0" err="1"/>
              <a:t>C</a:t>
            </a:r>
            <a:r>
              <a:rPr lang="en-US" altLang="zh-CN" baseline="-25000" dirty="0" err="1"/>
              <a:t>0</a:t>
            </a:r>
            <a:r>
              <a:rPr lang="zh-CN" altLang="zh-CN" dirty="0"/>
              <a:t>通常置为常量</a:t>
            </a:r>
            <a:r>
              <a:rPr lang="en-US" altLang="zh-CN" dirty="0"/>
              <a:t>0</a:t>
            </a:r>
            <a:r>
              <a:rPr lang="zh-CN" altLang="zh-CN" dirty="0"/>
              <a:t>。也可以直接用一个半加器执行最低位的加法。</a:t>
            </a:r>
            <a:endParaRPr lang="zh-CN" altLang="en-US" sz="2000" dirty="0">
              <a:cs typeface="Times New Roman" pitchFamily="18" charset="0"/>
            </a:endParaRPr>
          </a:p>
        </p:txBody>
      </p:sp>
      <p:sp>
        <p:nvSpPr>
          <p:cNvPr id="1249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6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9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9027" name="Object 3"/>
          <p:cNvGraphicFramePr>
            <a:graphicFrameLocks noChangeAspect="1"/>
          </p:cNvGraphicFramePr>
          <p:nvPr/>
        </p:nvGraphicFramePr>
        <p:xfrm>
          <a:off x="1115616" y="2348880"/>
          <a:ext cx="7381875" cy="1944687"/>
        </p:xfrm>
        <a:graphic>
          <a:graphicData uri="http://schemas.openxmlformats.org/presentationml/2006/ole">
            <mc:AlternateContent xmlns:mc="http://schemas.openxmlformats.org/markup-compatibility/2006">
              <mc:Choice xmlns:v="urn:schemas-microsoft-com:vml" Requires="v">
                <p:oleObj spid="_x0000_s129035" name="Visio" r:id="rId3" imgW="3023386" imgH="807256" progId="Visio.Drawing.11">
                  <p:embed/>
                </p:oleObj>
              </mc:Choice>
              <mc:Fallback>
                <p:oleObj name="Visio" r:id="rId3" imgW="3023386" imgH="807256"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348880"/>
                        <a:ext cx="7381875" cy="194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程序示例</a:t>
            </a:r>
            <a:r>
              <a:rPr lang="en-US" altLang="zh-CN" dirty="0"/>
              <a:t>-</a:t>
            </a:r>
            <a:r>
              <a:rPr lang="zh-CN" altLang="zh-CN" dirty="0"/>
              <a:t>程序：完整的加法器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66</a:t>
            </a:fld>
            <a:endParaRPr lang="zh-CN" altLang="en-US"/>
          </a:p>
        </p:txBody>
      </p:sp>
      <p:sp>
        <p:nvSpPr>
          <p:cNvPr id="6" name="内容占位符 5"/>
          <p:cNvSpPr>
            <a:spLocks noGrp="1"/>
          </p:cNvSpPr>
          <p:nvPr>
            <p:ph idx="1"/>
          </p:nvPr>
        </p:nvSpPr>
        <p:spPr>
          <a:xfrm>
            <a:off x="251520" y="1412776"/>
            <a:ext cx="4824536" cy="4896544"/>
          </a:xfrm>
        </p:spPr>
        <p:txBody>
          <a:bodyPr>
            <a:noAutofit/>
          </a:bodyPr>
          <a:lstStyle/>
          <a:p>
            <a:pPr marL="457200" indent="-457200">
              <a:buFont typeface="+mj-lt"/>
              <a:buAutoNum type="arabicPeriod"/>
            </a:pPr>
            <a:r>
              <a:rPr lang="zh-CN" altLang="zh-CN" sz="2000" dirty="0"/>
              <a:t>两个输入</a:t>
            </a:r>
            <a:r>
              <a:rPr lang="en-US" altLang="zh-CN" sz="2000" dirty="0"/>
              <a:t>x</a:t>
            </a:r>
            <a:r>
              <a:rPr lang="zh-CN" altLang="zh-CN" sz="2000" dirty="0"/>
              <a:t>和</a:t>
            </a:r>
            <a:r>
              <a:rPr lang="en-US" altLang="zh-CN" sz="2000" dirty="0"/>
              <a:t>y</a:t>
            </a:r>
            <a:r>
              <a:rPr lang="zh-CN" altLang="zh-CN" sz="2000" dirty="0"/>
              <a:t>，分别代表被加数和加数；有两个输出，分别是进位</a:t>
            </a:r>
            <a:r>
              <a:rPr lang="en-US" altLang="zh-CN" sz="2000" dirty="0"/>
              <a:t>Carry</a:t>
            </a:r>
            <a:r>
              <a:rPr lang="zh-CN" altLang="zh-CN" sz="2000" dirty="0"/>
              <a:t>和存放加法结果的列表</a:t>
            </a:r>
            <a:r>
              <a:rPr lang="en-US" altLang="zh-CN" sz="2000" dirty="0"/>
              <a:t>L</a:t>
            </a:r>
            <a:r>
              <a:rPr lang="zh-CN" altLang="zh-CN" sz="2000" dirty="0"/>
              <a:t>。</a:t>
            </a:r>
            <a:endParaRPr lang="en-US" altLang="zh-CN" sz="2000" dirty="0"/>
          </a:p>
          <a:p>
            <a:pPr marL="457200" indent="-457200">
              <a:buFont typeface="+mj-lt"/>
              <a:buAutoNum type="arabicPeriod"/>
            </a:pPr>
            <a:r>
              <a:rPr lang="zh-CN" altLang="zh-CN" sz="2000" dirty="0"/>
              <a:t>两个</a:t>
            </a:r>
            <a:r>
              <a:rPr lang="en-US" altLang="zh-CN" sz="2000" dirty="0"/>
              <a:t>while</a:t>
            </a:r>
            <a:r>
              <a:rPr lang="zh-CN" altLang="zh-CN" sz="2000" dirty="0"/>
              <a:t>循环在位数较少的数前面补</a:t>
            </a:r>
            <a:r>
              <a:rPr lang="en-US" altLang="zh-CN" sz="2000" dirty="0"/>
              <a:t>0</a:t>
            </a:r>
            <a:r>
              <a:rPr lang="zh-CN" altLang="zh-CN" sz="2000" dirty="0"/>
              <a:t>，直到两个数的位数相同。</a:t>
            </a:r>
            <a:endParaRPr lang="en-US" altLang="zh-CN" sz="2000" dirty="0"/>
          </a:p>
          <a:p>
            <a:pPr marL="457200" indent="-457200">
              <a:buFont typeface="+mj-lt"/>
              <a:buAutoNum type="arabicPeriod"/>
            </a:pPr>
            <a:r>
              <a:rPr lang="en-US" altLang="zh-CN" sz="2000" dirty="0"/>
              <a:t>for</a:t>
            </a:r>
            <a:r>
              <a:rPr lang="zh-CN" altLang="zh-CN" sz="2000" dirty="0"/>
              <a:t>循环从二进制数的最低位开始</a:t>
            </a:r>
            <a:r>
              <a:rPr lang="zh-CN" altLang="en-US" sz="2000" dirty="0"/>
              <a:t>，</a:t>
            </a:r>
            <a:r>
              <a:rPr lang="zh-CN" altLang="zh-CN" sz="2000" b="1" dirty="0">
                <a:solidFill>
                  <a:srgbClr val="C00000"/>
                </a:solidFill>
              </a:rPr>
              <a:t>调用全加器函数</a:t>
            </a:r>
            <a:r>
              <a:rPr lang="en-US" altLang="zh-CN" sz="2000" b="1" dirty="0">
                <a:solidFill>
                  <a:srgbClr val="C00000"/>
                </a:solidFill>
              </a:rPr>
              <a:t>FA(x[</a:t>
            </a:r>
            <a:r>
              <a:rPr lang="en-US" altLang="zh-CN" sz="2000" b="1" dirty="0" err="1">
                <a:solidFill>
                  <a:srgbClr val="C00000"/>
                </a:solidFill>
              </a:rPr>
              <a:t>i</a:t>
            </a:r>
            <a:r>
              <a:rPr lang="en-US" altLang="zh-CN" sz="2000" b="1" dirty="0">
                <a:solidFill>
                  <a:srgbClr val="C00000"/>
                </a:solidFill>
              </a:rPr>
              <a:t>],y[</a:t>
            </a:r>
            <a:r>
              <a:rPr lang="en-US" altLang="zh-CN" sz="2000" b="1" dirty="0" err="1">
                <a:solidFill>
                  <a:srgbClr val="C00000"/>
                </a:solidFill>
              </a:rPr>
              <a:t>i</a:t>
            </a:r>
            <a:r>
              <a:rPr lang="en-US" altLang="zh-CN" sz="2000" b="1" dirty="0">
                <a:solidFill>
                  <a:srgbClr val="C00000"/>
                </a:solidFill>
              </a:rPr>
              <a:t>],Carry)</a:t>
            </a:r>
            <a:r>
              <a:rPr lang="zh-CN" altLang="zh-CN" sz="2000" b="1" dirty="0">
                <a:solidFill>
                  <a:srgbClr val="C00000"/>
                </a:solidFill>
              </a:rPr>
              <a:t>对输入的每一位依次做加法</a:t>
            </a:r>
            <a:r>
              <a:rPr lang="zh-CN" altLang="en-US" sz="2000" dirty="0"/>
              <a:t>。</a:t>
            </a:r>
            <a:endParaRPr lang="en-US" altLang="zh-CN" sz="2000" dirty="0"/>
          </a:p>
          <a:p>
            <a:pPr marL="457200" indent="-457200">
              <a:buFont typeface="+mj-lt"/>
              <a:buAutoNum type="arabicPeriod"/>
            </a:pPr>
            <a:r>
              <a:rPr lang="zh-CN" altLang="zh-CN" sz="2000" dirty="0"/>
              <a:t>用</a:t>
            </a:r>
            <a:r>
              <a:rPr lang="en-US" altLang="zh-CN" sz="2000" dirty="0"/>
              <a:t>Python</a:t>
            </a:r>
            <a:r>
              <a:rPr lang="zh-CN" altLang="zh-CN" sz="2000" dirty="0"/>
              <a:t>实现的加法器利用了</a:t>
            </a:r>
            <a:r>
              <a:rPr lang="en-US" altLang="zh-CN" sz="2000" dirty="0"/>
              <a:t>Python</a:t>
            </a:r>
            <a:r>
              <a:rPr lang="zh-CN" altLang="zh-CN" sz="2000" dirty="0"/>
              <a:t>语言所定义的列表的性质</a:t>
            </a:r>
            <a:r>
              <a:rPr lang="zh-CN" altLang="en-US" sz="2000" dirty="0"/>
              <a:t>，</a:t>
            </a:r>
            <a:r>
              <a:rPr lang="zh-CN" altLang="zh-CN" sz="2000" dirty="0"/>
              <a:t>没有位数限制。</a:t>
            </a:r>
            <a:r>
              <a:rPr lang="zh-CN" altLang="zh-CN" sz="2000" b="1" dirty="0"/>
              <a:t>如果换成用硬件电路设计的加法器，就会受到各种硬件资源的制约</a:t>
            </a:r>
            <a:r>
              <a:rPr lang="zh-CN" altLang="en-US" sz="2000" dirty="0"/>
              <a:t>。</a:t>
            </a:r>
            <a:endParaRPr lang="en-US" altLang="zh-CN" sz="2000" b="1" dirty="0"/>
          </a:p>
          <a:p>
            <a:pPr indent="0"/>
            <a:endParaRPr lang="en-US" altLang="zh-CN" sz="2000" b="1" dirty="0"/>
          </a:p>
          <a:p>
            <a:endParaRPr lang="zh-CN" altLang="en-US" sz="2000" dirty="0"/>
          </a:p>
        </p:txBody>
      </p:sp>
      <p:sp>
        <p:nvSpPr>
          <p:cNvPr id="7" name="内容占位符 5"/>
          <p:cNvSpPr txBox="1">
            <a:spLocks/>
          </p:cNvSpPr>
          <p:nvPr/>
        </p:nvSpPr>
        <p:spPr>
          <a:xfrm>
            <a:off x="5076056" y="1340768"/>
            <a:ext cx="3888432" cy="4785395"/>
          </a:xfrm>
          <a:prstGeom prst="rect">
            <a:avLst/>
          </a:prstGeom>
        </p:spPr>
        <p:txBody>
          <a:bodyPr>
            <a:normAutofit/>
          </a:bodyPr>
          <a:lstStyle/>
          <a:p>
            <a:pPr marL="360000" indent="-360000">
              <a:lnSpc>
                <a:spcPct val="125000"/>
              </a:lnSpc>
            </a:pPr>
            <a:r>
              <a:rPr lang="en-US" altLang="zh-CN" b="1" dirty="0">
                <a:latin typeface="Times New Roman" pitchFamily="18" charset="0"/>
                <a:cs typeface="Times New Roman" pitchFamily="18" charset="0"/>
              </a:rPr>
              <a:t>1.  #&lt;</a:t>
            </a:r>
            <a:r>
              <a:rPr lang="zh-CN" altLang="zh-CN" b="1" dirty="0">
                <a:latin typeface="Times New Roman" pitchFamily="18" charset="0"/>
                <a:cs typeface="Times New Roman" pitchFamily="18" charset="0"/>
              </a:rPr>
              <a:t>程序：完整的加法器</a:t>
            </a:r>
            <a:r>
              <a:rPr lang="en-US" altLang="zh-CN" b="1" dirty="0">
                <a:latin typeface="Times New Roman" pitchFamily="18" charset="0"/>
                <a:cs typeface="Times New Roman" pitchFamily="18" charset="0"/>
              </a:rPr>
              <a:t> Carry Ripple adder &gt;</a:t>
            </a:r>
          </a:p>
          <a:p>
            <a:pPr marL="360000" indent="-360000">
              <a:lnSpc>
                <a:spcPct val="125000"/>
              </a:lnSpc>
            </a:pPr>
            <a:r>
              <a:rPr lang="en-US" altLang="zh-CN" dirty="0">
                <a:latin typeface="Times New Roman" pitchFamily="18" charset="0"/>
                <a:cs typeface="Times New Roman" pitchFamily="18" charset="0"/>
              </a:rPr>
              <a:t>2.  def  add(</a:t>
            </a:r>
            <a:r>
              <a:rPr lang="en-US" altLang="zh-CN" dirty="0" err="1">
                <a:latin typeface="Times New Roman" pitchFamily="18" charset="0"/>
                <a:cs typeface="Times New Roman" pitchFamily="18" charset="0"/>
              </a:rPr>
              <a:t>x,y</a:t>
            </a:r>
            <a:r>
              <a:rPr lang="en-US" altLang="zh-CN" dirty="0">
                <a:latin typeface="Times New Roman" pitchFamily="18" charset="0"/>
                <a:cs typeface="Times New Roman" pitchFamily="18" charset="0"/>
              </a:rPr>
              <a:t>):</a:t>
            </a:r>
          </a:p>
          <a:p>
            <a:pPr marL="360000" indent="-360000">
              <a:lnSpc>
                <a:spcPct val="125000"/>
              </a:lnSpc>
            </a:pPr>
            <a:r>
              <a:rPr lang="en-US" altLang="zh-CN" dirty="0">
                <a:latin typeface="Times New Roman" pitchFamily="18" charset="0"/>
                <a:cs typeface="Times New Roman" pitchFamily="18" charset="0"/>
              </a:rPr>
              <a:t>3.  while </a:t>
            </a:r>
            <a:r>
              <a:rPr lang="en-US" altLang="zh-CN" dirty="0" err="1">
                <a:latin typeface="Times New Roman" pitchFamily="18" charset="0"/>
                <a:cs typeface="Times New Roman" pitchFamily="18" charset="0"/>
              </a:rPr>
              <a:t>len</a:t>
            </a:r>
            <a:r>
              <a:rPr lang="en-US" altLang="zh-CN" dirty="0">
                <a:latin typeface="Times New Roman" pitchFamily="18" charset="0"/>
                <a:cs typeface="Times New Roman" pitchFamily="18" charset="0"/>
              </a:rPr>
              <a:t>(x) &lt; </a:t>
            </a:r>
            <a:r>
              <a:rPr lang="en-US" altLang="zh-CN" dirty="0" err="1">
                <a:latin typeface="Times New Roman" pitchFamily="18" charset="0"/>
                <a:cs typeface="Times New Roman" pitchFamily="18" charset="0"/>
              </a:rPr>
              <a:t>len</a:t>
            </a:r>
            <a:r>
              <a:rPr lang="en-US" altLang="zh-CN" dirty="0">
                <a:latin typeface="Times New Roman" pitchFamily="18" charset="0"/>
                <a:cs typeface="Times New Roman" pitchFamily="18" charset="0"/>
              </a:rPr>
              <a:t>(y): x = [False]+x</a:t>
            </a:r>
          </a:p>
          <a:p>
            <a:pPr marL="360000" indent="-360000">
              <a:lnSpc>
                <a:spcPct val="125000"/>
              </a:lnSpc>
            </a:pPr>
            <a:r>
              <a:rPr lang="en-US" altLang="zh-CN" dirty="0">
                <a:latin typeface="Times New Roman" pitchFamily="18" charset="0"/>
                <a:cs typeface="Times New Roman" pitchFamily="18" charset="0"/>
              </a:rPr>
              <a:t>4.  while </a:t>
            </a:r>
            <a:r>
              <a:rPr lang="en-US" altLang="zh-CN" dirty="0" err="1">
                <a:latin typeface="Times New Roman" pitchFamily="18" charset="0"/>
                <a:cs typeface="Times New Roman" pitchFamily="18" charset="0"/>
              </a:rPr>
              <a:t>len</a:t>
            </a:r>
            <a:r>
              <a:rPr lang="en-US" altLang="zh-CN" dirty="0">
                <a:latin typeface="Times New Roman" pitchFamily="18" charset="0"/>
                <a:cs typeface="Times New Roman" pitchFamily="18" charset="0"/>
              </a:rPr>
              <a:t>(y) &lt; </a:t>
            </a:r>
            <a:r>
              <a:rPr lang="en-US" altLang="zh-CN" dirty="0" err="1">
                <a:latin typeface="Times New Roman" pitchFamily="18" charset="0"/>
                <a:cs typeface="Times New Roman" pitchFamily="18" charset="0"/>
              </a:rPr>
              <a:t>len</a:t>
            </a:r>
            <a:r>
              <a:rPr lang="en-US" altLang="zh-CN" dirty="0">
                <a:latin typeface="Times New Roman" pitchFamily="18" charset="0"/>
                <a:cs typeface="Times New Roman" pitchFamily="18" charset="0"/>
              </a:rPr>
              <a:t>(x): y = [False]+y  </a:t>
            </a:r>
          </a:p>
          <a:p>
            <a:pPr marL="360000" indent="-360000">
              <a:lnSpc>
                <a:spcPct val="125000"/>
              </a:lnSpc>
            </a:pPr>
            <a:r>
              <a:rPr lang="en-US" altLang="zh-CN" dirty="0">
                <a:latin typeface="Times New Roman" pitchFamily="18" charset="0"/>
                <a:cs typeface="Times New Roman" pitchFamily="18" charset="0"/>
              </a:rPr>
              <a:t>5.  L=[];Carry=False</a:t>
            </a:r>
            <a:endParaRPr lang="zh-CN" altLang="zh-CN" dirty="0">
              <a:latin typeface="Times New Roman" pitchFamily="18" charset="0"/>
              <a:cs typeface="Times New Roman" pitchFamily="18" charset="0"/>
            </a:endParaRPr>
          </a:p>
          <a:p>
            <a:pPr>
              <a:lnSpc>
                <a:spcPct val="125000"/>
              </a:lnSpc>
            </a:pPr>
            <a:r>
              <a:rPr lang="en-US" altLang="zh-CN" dirty="0">
                <a:latin typeface="Times New Roman" pitchFamily="18" charset="0"/>
                <a:cs typeface="Times New Roman" pitchFamily="18" charset="0"/>
              </a:rPr>
              <a:t>6.  for </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 in range(</a:t>
            </a:r>
            <a:r>
              <a:rPr lang="en-US" altLang="zh-CN" dirty="0" err="1">
                <a:latin typeface="Times New Roman" pitchFamily="18" charset="0"/>
                <a:cs typeface="Times New Roman" pitchFamily="18" charset="0"/>
              </a:rPr>
              <a:t>len</a:t>
            </a:r>
            <a:r>
              <a:rPr lang="en-US" altLang="zh-CN" dirty="0">
                <a:latin typeface="Times New Roman" pitchFamily="18" charset="0"/>
                <a:cs typeface="Times New Roman" pitchFamily="18" charset="0"/>
              </a:rPr>
              <a:t>(x)-1,-1,-1):</a:t>
            </a:r>
            <a:endParaRPr lang="zh-CN" altLang="zh-CN" dirty="0">
              <a:latin typeface="Times New Roman" pitchFamily="18" charset="0"/>
              <a:cs typeface="Times New Roman" pitchFamily="18" charset="0"/>
            </a:endParaRPr>
          </a:p>
          <a:p>
            <a:pPr>
              <a:lnSpc>
                <a:spcPct val="125000"/>
              </a:lnSpc>
            </a:pPr>
            <a:r>
              <a:rPr lang="en-US" altLang="zh-CN" dirty="0">
                <a:latin typeface="Times New Roman" pitchFamily="18" charset="0"/>
                <a:cs typeface="Times New Roman" pitchFamily="18" charset="0"/>
              </a:rPr>
              <a:t>7.     </a:t>
            </a:r>
            <a:r>
              <a:rPr lang="en-US" altLang="zh-CN" dirty="0" err="1">
                <a:solidFill>
                  <a:srgbClr val="FF0000"/>
                </a:solidFill>
                <a:latin typeface="Times New Roman" pitchFamily="18" charset="0"/>
                <a:cs typeface="Times New Roman" pitchFamily="18" charset="0"/>
              </a:rPr>
              <a:t>Carry,Sum</a:t>
            </a:r>
            <a:r>
              <a:rPr lang="en-US" altLang="zh-CN" dirty="0">
                <a:solidFill>
                  <a:srgbClr val="FF0000"/>
                </a:solidFill>
                <a:latin typeface="Times New Roman" pitchFamily="18" charset="0"/>
                <a:cs typeface="Times New Roman" pitchFamily="18" charset="0"/>
              </a:rPr>
              <a:t>=FA(x[</a:t>
            </a:r>
            <a:r>
              <a:rPr lang="en-US" altLang="zh-CN" dirty="0" err="1">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],y[</a:t>
            </a:r>
            <a:r>
              <a:rPr lang="en-US" altLang="zh-CN" dirty="0" err="1">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],Carry)</a:t>
            </a:r>
            <a:endParaRPr lang="zh-CN" altLang="zh-CN" dirty="0">
              <a:solidFill>
                <a:srgbClr val="FF0000"/>
              </a:solidFill>
              <a:latin typeface="Times New Roman" pitchFamily="18" charset="0"/>
              <a:cs typeface="Times New Roman" pitchFamily="18" charset="0"/>
            </a:endParaRPr>
          </a:p>
          <a:p>
            <a:pPr>
              <a:lnSpc>
                <a:spcPct val="125000"/>
              </a:lnSpc>
            </a:pPr>
            <a:r>
              <a:rPr lang="en-US" altLang="zh-CN" dirty="0">
                <a:latin typeface="Times New Roman" pitchFamily="18" charset="0"/>
                <a:cs typeface="Times New Roman" pitchFamily="18" charset="0"/>
              </a:rPr>
              <a:t>8.     L=L+[Sum]</a:t>
            </a:r>
            <a:endParaRPr lang="zh-CN" altLang="zh-CN" dirty="0">
              <a:latin typeface="Times New Roman" pitchFamily="18" charset="0"/>
              <a:cs typeface="Times New Roman" pitchFamily="18" charset="0"/>
            </a:endParaRPr>
          </a:p>
          <a:p>
            <a:pPr>
              <a:lnSpc>
                <a:spcPct val="125000"/>
              </a:lnSpc>
            </a:pPr>
            <a:r>
              <a:rPr lang="en-US" altLang="zh-CN" dirty="0">
                <a:latin typeface="Times New Roman" pitchFamily="18" charset="0"/>
                <a:cs typeface="Times New Roman" pitchFamily="18" charset="0"/>
              </a:rPr>
              <a:t>9.  return (Carry, L)</a:t>
            </a:r>
            <a:endParaRPr lang="zh-CN" altLang="zh-CN" dirty="0">
              <a:latin typeface="Times New Roman" pitchFamily="18" charset="0"/>
              <a:cs typeface="Times New Roman" pitchFamily="18" charset="0"/>
            </a:endParaRPr>
          </a:p>
          <a:p>
            <a:pPr marL="514350" indent="-514350">
              <a:spcBef>
                <a:spcPct val="20000"/>
              </a:spcBef>
              <a:buFont typeface="+mj-lt"/>
              <a:buAutoNum type="arabicPeriod" startAt="5"/>
            </a:pPr>
            <a:endParaRPr lang="zh-CN" altLang="zh-CN" sz="20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使用Carry ripple adder的乘法器.png"/>
          <p:cNvPicPr/>
          <p:nvPr/>
        </p:nvPicPr>
        <p:blipFill>
          <a:blip r:embed="rId2" cstate="print"/>
          <a:stretch>
            <a:fillRect/>
          </a:stretch>
        </p:blipFill>
        <p:spPr>
          <a:xfrm>
            <a:off x="2555776" y="1268760"/>
            <a:ext cx="6264696" cy="5040560"/>
          </a:xfrm>
          <a:prstGeom prst="rect">
            <a:avLst/>
          </a:prstGeom>
        </p:spPr>
      </p:pic>
      <p:sp>
        <p:nvSpPr>
          <p:cNvPr id="2" name="标题 1"/>
          <p:cNvSpPr>
            <a:spLocks noGrp="1"/>
          </p:cNvSpPr>
          <p:nvPr>
            <p:ph type="title"/>
          </p:nvPr>
        </p:nvSpPr>
        <p:spPr/>
        <p:txBody>
          <a:bodyPr/>
          <a:lstStyle/>
          <a:p>
            <a:r>
              <a:rPr lang="zh-CN" altLang="en-US" dirty="0"/>
              <a:t>用逻辑做加法</a:t>
            </a:r>
            <a:r>
              <a:rPr lang="en-US" altLang="zh-CN" dirty="0"/>
              <a:t>-</a:t>
            </a:r>
            <a:r>
              <a:rPr lang="zh-CN" altLang="en-US" dirty="0"/>
              <a:t>乘法器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67</a:t>
            </a:fld>
            <a:endParaRPr lang="zh-CN" altLang="en-US"/>
          </a:p>
        </p:txBody>
      </p:sp>
      <p:sp>
        <p:nvSpPr>
          <p:cNvPr id="6" name="内容占位符 5"/>
          <p:cNvSpPr>
            <a:spLocks noGrp="1"/>
          </p:cNvSpPr>
          <p:nvPr>
            <p:ph idx="1"/>
          </p:nvPr>
        </p:nvSpPr>
        <p:spPr>
          <a:xfrm>
            <a:off x="251520" y="1340768"/>
            <a:ext cx="4896544" cy="4176464"/>
          </a:xfrm>
        </p:spPr>
        <p:txBody>
          <a:bodyPr>
            <a:noAutofit/>
          </a:bodyPr>
          <a:lstStyle/>
          <a:p>
            <a:pPr indent="0"/>
            <a:r>
              <a:rPr lang="zh-CN" altLang="en-US" sz="2000" dirty="0">
                <a:cs typeface="Times New Roman" pitchFamily="18" charset="0"/>
              </a:rPr>
              <a:t>前面说过，乘法可以用加法和移位操作实现，那么请看</a:t>
            </a:r>
            <a:r>
              <a:rPr lang="zh-CN" altLang="en-US" sz="2000" b="1" dirty="0">
                <a:cs typeface="Times New Roman" pitchFamily="18" charset="0"/>
              </a:rPr>
              <a:t>使用涟波进位加法器组成的乘法器</a:t>
            </a:r>
            <a:r>
              <a:rPr lang="zh-CN" altLang="en-US" sz="2000" dirty="0">
                <a:cs typeface="Times New Roman" pitchFamily="18" charset="0"/>
              </a:rPr>
              <a:t>：</a:t>
            </a:r>
          </a:p>
        </p:txBody>
      </p:sp>
      <p:sp>
        <p:nvSpPr>
          <p:cNvPr id="1249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6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9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程序示例</a:t>
            </a:r>
            <a:r>
              <a:rPr lang="en-US" altLang="zh-CN" dirty="0"/>
              <a:t>-</a:t>
            </a:r>
            <a:r>
              <a:rPr lang="zh-CN" altLang="zh-CN" dirty="0"/>
              <a:t>程序：</a:t>
            </a:r>
            <a:r>
              <a:rPr lang="zh-CN" altLang="en-US" dirty="0"/>
              <a:t>乘法器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68</a:t>
            </a:fld>
            <a:endParaRPr lang="zh-CN" altLang="en-US"/>
          </a:p>
        </p:txBody>
      </p:sp>
      <p:sp>
        <p:nvSpPr>
          <p:cNvPr id="6" name="内容占位符 5"/>
          <p:cNvSpPr>
            <a:spLocks noGrp="1"/>
          </p:cNvSpPr>
          <p:nvPr>
            <p:ph idx="1"/>
          </p:nvPr>
        </p:nvSpPr>
        <p:spPr>
          <a:xfrm>
            <a:off x="251520" y="1412776"/>
            <a:ext cx="4824536" cy="4896544"/>
          </a:xfrm>
        </p:spPr>
        <p:txBody>
          <a:bodyPr>
            <a:noAutofit/>
          </a:bodyPr>
          <a:lstStyle/>
          <a:p>
            <a:pPr marL="360000" indent="-360000">
              <a:buFont typeface="+mj-lt"/>
              <a:buAutoNum type="arabicPeriod"/>
            </a:pPr>
            <a:r>
              <a:rPr lang="zh-CN" altLang="zh-CN" sz="2000" dirty="0"/>
              <a:t>两个输入</a:t>
            </a:r>
            <a:r>
              <a:rPr lang="en-US" altLang="zh-CN" sz="2000" dirty="0"/>
              <a:t>x</a:t>
            </a:r>
            <a:r>
              <a:rPr lang="zh-CN" altLang="zh-CN" sz="2000" dirty="0"/>
              <a:t>和</a:t>
            </a:r>
            <a:r>
              <a:rPr lang="en-US" altLang="zh-CN" sz="2000" dirty="0"/>
              <a:t>y</a:t>
            </a:r>
            <a:r>
              <a:rPr lang="zh-CN" altLang="zh-CN" sz="2000" dirty="0"/>
              <a:t>，分别代表被加数和程序</a:t>
            </a:r>
            <a:r>
              <a:rPr lang="en-US" altLang="zh-CN" sz="2000" dirty="0"/>
              <a:t>for</a:t>
            </a:r>
            <a:r>
              <a:rPr lang="zh-CN" altLang="zh-CN" sz="2000" dirty="0"/>
              <a:t>循环所产生的乘法过程的部分和存放在列表</a:t>
            </a:r>
            <a:r>
              <a:rPr lang="en-US" altLang="zh-CN" sz="2000" dirty="0"/>
              <a:t>S</a:t>
            </a:r>
            <a:r>
              <a:rPr lang="zh-CN" altLang="zh-CN" sz="2000" dirty="0"/>
              <a:t>中。</a:t>
            </a:r>
            <a:endParaRPr lang="en-US" altLang="zh-CN" sz="2000" dirty="0"/>
          </a:p>
          <a:p>
            <a:pPr marL="360000" indent="-360000">
              <a:buFont typeface="+mj-lt"/>
              <a:buAutoNum type="arabicPeriod"/>
            </a:pPr>
            <a:r>
              <a:rPr lang="zh-CN" altLang="zh-CN" sz="2000" dirty="0"/>
              <a:t>在每一次循环中，判断</a:t>
            </a:r>
            <a:r>
              <a:rPr lang="en-US" altLang="zh-CN" sz="2000" dirty="0"/>
              <a:t>y</a:t>
            </a:r>
            <a:r>
              <a:rPr lang="zh-CN" altLang="zh-CN" sz="2000" dirty="0"/>
              <a:t>的当前位是否为</a:t>
            </a:r>
            <a:r>
              <a:rPr lang="en-US" altLang="zh-CN" sz="2000" dirty="0"/>
              <a:t>1</a:t>
            </a:r>
            <a:r>
              <a:rPr lang="zh-CN" altLang="zh-CN" sz="2000" dirty="0"/>
              <a:t>，</a:t>
            </a:r>
            <a:r>
              <a:rPr lang="zh-CN" altLang="en-US" sz="2000" b="1" dirty="0">
                <a:solidFill>
                  <a:srgbClr val="C00000"/>
                </a:solidFill>
              </a:rPr>
              <a:t>为</a:t>
            </a:r>
            <a:r>
              <a:rPr lang="en-US" altLang="zh-CN" sz="2000" b="1" dirty="0">
                <a:solidFill>
                  <a:srgbClr val="C00000"/>
                </a:solidFill>
              </a:rPr>
              <a:t>1</a:t>
            </a:r>
            <a:r>
              <a:rPr lang="zh-CN" altLang="zh-CN" sz="2000" b="1" dirty="0">
                <a:solidFill>
                  <a:srgbClr val="C00000"/>
                </a:solidFill>
              </a:rPr>
              <a:t>就在当前结果</a:t>
            </a:r>
            <a:r>
              <a:rPr lang="en-US" altLang="zh-CN" sz="2000" b="1" dirty="0">
                <a:solidFill>
                  <a:srgbClr val="C00000"/>
                </a:solidFill>
              </a:rPr>
              <a:t>S</a:t>
            </a:r>
            <a:r>
              <a:rPr lang="zh-CN" altLang="zh-CN" sz="2000" b="1" dirty="0">
                <a:solidFill>
                  <a:srgbClr val="C00000"/>
                </a:solidFill>
              </a:rPr>
              <a:t>上加被乘数</a:t>
            </a:r>
            <a:r>
              <a:rPr lang="en-US" altLang="zh-CN" sz="2000" b="1" dirty="0">
                <a:solidFill>
                  <a:srgbClr val="C00000"/>
                </a:solidFill>
              </a:rPr>
              <a:t>x</a:t>
            </a:r>
            <a:r>
              <a:rPr lang="zh-CN" altLang="zh-CN" sz="2000" dirty="0"/>
              <a:t>，即“</a:t>
            </a:r>
            <a:r>
              <a:rPr lang="en-US" altLang="zh-CN" sz="2000" dirty="0" err="1"/>
              <a:t>C,S</a:t>
            </a:r>
            <a:r>
              <a:rPr lang="en-US" altLang="zh-CN" sz="2000" dirty="0"/>
              <a:t>=add(</a:t>
            </a:r>
            <a:r>
              <a:rPr lang="en-US" altLang="zh-CN" sz="2000" dirty="0" err="1"/>
              <a:t>S,x</a:t>
            </a:r>
            <a:r>
              <a:rPr lang="en-US" altLang="zh-CN" sz="2000" dirty="0"/>
              <a:t>)</a:t>
            </a:r>
            <a:r>
              <a:rPr lang="zh-CN" altLang="zh-CN" sz="2000" dirty="0"/>
              <a:t>”。</a:t>
            </a:r>
            <a:endParaRPr lang="en-US" altLang="zh-CN" sz="2000" dirty="0"/>
          </a:p>
          <a:p>
            <a:pPr marL="360000" indent="-360000">
              <a:buFont typeface="+mj-lt"/>
              <a:buAutoNum type="arabicPeriod"/>
            </a:pPr>
            <a:r>
              <a:rPr lang="zh-CN" altLang="zh-CN" sz="2000" dirty="0"/>
              <a:t>如果</a:t>
            </a:r>
            <a:r>
              <a:rPr lang="en-US" altLang="zh-CN" sz="2000" dirty="0"/>
              <a:t>S</a:t>
            </a:r>
            <a:r>
              <a:rPr lang="zh-CN" altLang="zh-CN" sz="2000" dirty="0"/>
              <a:t>和</a:t>
            </a:r>
            <a:r>
              <a:rPr lang="en-US" altLang="zh-CN" sz="2000" dirty="0"/>
              <a:t>x</a:t>
            </a:r>
            <a:r>
              <a:rPr lang="zh-CN" altLang="zh-CN" sz="2000" dirty="0"/>
              <a:t>的加法产生进位，</a:t>
            </a:r>
            <a:r>
              <a:rPr lang="zh-CN" altLang="en-US" sz="2000" dirty="0"/>
              <a:t>就将其</a:t>
            </a:r>
            <a:r>
              <a:rPr lang="zh-CN" altLang="zh-CN" sz="2000" dirty="0"/>
              <a:t>加入列表</a:t>
            </a:r>
            <a:r>
              <a:rPr lang="en-US" altLang="zh-CN" sz="2000" dirty="0"/>
              <a:t>S</a:t>
            </a:r>
            <a:r>
              <a:rPr lang="zh-CN" altLang="zh-CN" sz="2000" dirty="0"/>
              <a:t>，即“</a:t>
            </a:r>
            <a:r>
              <a:rPr lang="en-US" altLang="zh-CN" sz="2000" dirty="0"/>
              <a:t>if C==True: S=[C]+S</a:t>
            </a:r>
            <a:r>
              <a:rPr lang="zh-CN" altLang="zh-CN" sz="2000" dirty="0"/>
              <a:t>”。</a:t>
            </a:r>
            <a:endParaRPr lang="en-US" altLang="zh-CN" sz="2000" dirty="0"/>
          </a:p>
          <a:p>
            <a:pPr marL="360000" indent="-360000">
              <a:buFont typeface="+mj-lt"/>
              <a:buAutoNum type="arabicPeriod"/>
            </a:pPr>
            <a:r>
              <a:rPr lang="zh-CN" altLang="zh-CN" sz="2000" dirty="0"/>
              <a:t>每完成一位乘法，加法器就需要把被乘数</a:t>
            </a:r>
            <a:r>
              <a:rPr lang="en-US" altLang="zh-CN" sz="2000" dirty="0"/>
              <a:t>x</a:t>
            </a:r>
            <a:r>
              <a:rPr lang="zh-CN" altLang="zh-CN" sz="2000" dirty="0"/>
              <a:t>向左移</a:t>
            </a:r>
            <a:r>
              <a:rPr lang="en-US" altLang="zh-CN" sz="2000" dirty="0"/>
              <a:t>1</a:t>
            </a:r>
            <a:r>
              <a:rPr lang="zh-CN" altLang="zh-CN" sz="2000" dirty="0"/>
              <a:t>位。这个</a:t>
            </a:r>
            <a:r>
              <a:rPr lang="zh-CN" altLang="zh-CN" sz="2000" b="1" dirty="0">
                <a:solidFill>
                  <a:srgbClr val="C00000"/>
                </a:solidFill>
              </a:rPr>
              <a:t>程序把左移被加数</a:t>
            </a:r>
            <a:r>
              <a:rPr lang="en-US" altLang="zh-CN" sz="2000" b="1" dirty="0">
                <a:solidFill>
                  <a:srgbClr val="C00000"/>
                </a:solidFill>
              </a:rPr>
              <a:t>x</a:t>
            </a:r>
            <a:r>
              <a:rPr lang="zh-CN" altLang="zh-CN" sz="2000" b="1" dirty="0">
                <a:solidFill>
                  <a:srgbClr val="C00000"/>
                </a:solidFill>
              </a:rPr>
              <a:t>的方法在</a:t>
            </a:r>
            <a:r>
              <a:rPr lang="en-US" altLang="zh-CN" sz="2000" b="1" dirty="0">
                <a:solidFill>
                  <a:srgbClr val="C00000"/>
                </a:solidFill>
              </a:rPr>
              <a:t>x</a:t>
            </a:r>
            <a:r>
              <a:rPr lang="zh-CN" altLang="zh-CN" sz="2000" b="1" dirty="0">
                <a:solidFill>
                  <a:srgbClr val="C00000"/>
                </a:solidFill>
              </a:rPr>
              <a:t>的后面增加一个元素</a:t>
            </a:r>
            <a:r>
              <a:rPr lang="en-US" altLang="zh-CN" sz="2000" b="1" dirty="0">
                <a:solidFill>
                  <a:srgbClr val="C00000"/>
                </a:solidFill>
              </a:rPr>
              <a:t>False</a:t>
            </a:r>
            <a:r>
              <a:rPr lang="zh-CN" altLang="zh-CN" sz="2000" b="1" dirty="0">
                <a:solidFill>
                  <a:srgbClr val="C00000"/>
                </a:solidFill>
              </a:rPr>
              <a:t>，即“</a:t>
            </a:r>
            <a:r>
              <a:rPr lang="en-US" altLang="zh-CN" sz="2000" b="1" dirty="0">
                <a:solidFill>
                  <a:srgbClr val="C00000"/>
                </a:solidFill>
              </a:rPr>
              <a:t>x=x+[False]</a:t>
            </a:r>
            <a:r>
              <a:rPr lang="zh-CN" altLang="zh-CN" sz="2000" b="1" dirty="0">
                <a:solidFill>
                  <a:srgbClr val="C00000"/>
                </a:solidFill>
              </a:rPr>
              <a:t>”</a:t>
            </a:r>
            <a:r>
              <a:rPr lang="zh-CN" altLang="zh-CN" sz="2000" dirty="0"/>
              <a:t>。</a:t>
            </a:r>
          </a:p>
          <a:p>
            <a:pPr marL="457200" indent="-457200">
              <a:buFont typeface="+mj-lt"/>
              <a:buAutoNum type="arabicPeriod"/>
            </a:pPr>
            <a:r>
              <a:rPr lang="zh-CN" altLang="en-US" sz="2000" dirty="0"/>
              <a:t>。</a:t>
            </a:r>
            <a:endParaRPr lang="en-US" altLang="zh-CN" sz="2000" b="1" dirty="0"/>
          </a:p>
          <a:p>
            <a:pPr indent="0"/>
            <a:endParaRPr lang="en-US" altLang="zh-CN" sz="2000" b="1" dirty="0"/>
          </a:p>
          <a:p>
            <a:endParaRPr lang="zh-CN" altLang="en-US" sz="2000" dirty="0"/>
          </a:p>
        </p:txBody>
      </p:sp>
      <p:sp>
        <p:nvSpPr>
          <p:cNvPr id="7" name="内容占位符 5"/>
          <p:cNvSpPr txBox="1">
            <a:spLocks/>
          </p:cNvSpPr>
          <p:nvPr/>
        </p:nvSpPr>
        <p:spPr>
          <a:xfrm>
            <a:off x="5076056" y="1340768"/>
            <a:ext cx="3888432" cy="4785395"/>
          </a:xfrm>
          <a:prstGeom prst="rect">
            <a:avLst/>
          </a:prstGeom>
        </p:spPr>
        <p:txBody>
          <a:bodyPr>
            <a:normAutofit/>
          </a:bodyPr>
          <a:lstStyle/>
          <a:p>
            <a:pPr marL="360000" indent="-360000">
              <a:lnSpc>
                <a:spcPct val="125000"/>
              </a:lnSpc>
            </a:pPr>
            <a:r>
              <a:rPr lang="en-US" altLang="zh-CN" b="1" dirty="0">
                <a:latin typeface="Times New Roman" pitchFamily="18" charset="0"/>
                <a:cs typeface="Times New Roman" pitchFamily="18" charset="0"/>
              </a:rPr>
              <a:t>1.  #&lt;</a:t>
            </a:r>
            <a:r>
              <a:rPr lang="zh-CN" altLang="zh-CN" b="1" dirty="0">
                <a:latin typeface="Times New Roman" pitchFamily="18" charset="0"/>
                <a:cs typeface="Times New Roman" pitchFamily="18" charset="0"/>
              </a:rPr>
              <a:t>程序：乘法器</a:t>
            </a:r>
            <a:r>
              <a:rPr lang="en-US" altLang="zh-CN" b="1" dirty="0">
                <a:latin typeface="Times New Roman" pitchFamily="18" charset="0"/>
                <a:cs typeface="Times New Roman" pitchFamily="18" charset="0"/>
              </a:rPr>
              <a:t>&gt;</a:t>
            </a:r>
            <a:endParaRPr lang="zh-CN"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2.  def multiplier(</a:t>
            </a:r>
            <a:r>
              <a:rPr lang="en-US" altLang="zh-CN" dirty="0" err="1">
                <a:latin typeface="Times New Roman" pitchFamily="18" charset="0"/>
                <a:cs typeface="Times New Roman" pitchFamily="18" charset="0"/>
              </a:rPr>
              <a:t>x,y</a:t>
            </a:r>
            <a:r>
              <a:rPr lang="en-US" altLang="zh-CN" dirty="0">
                <a:latin typeface="Times New Roman" pitchFamily="18" charset="0"/>
                <a:cs typeface="Times New Roman" pitchFamily="18" charset="0"/>
              </a:rPr>
              <a:t>):    # </a:t>
            </a:r>
            <a:r>
              <a:rPr lang="zh-CN" altLang="zh-CN" dirty="0">
                <a:latin typeface="Times New Roman" pitchFamily="18" charset="0"/>
                <a:cs typeface="Times New Roman" pitchFamily="18" charset="0"/>
              </a:rPr>
              <a:t>求</a:t>
            </a:r>
            <a:r>
              <a:rPr lang="en-US" altLang="zh-CN" dirty="0">
                <a:latin typeface="Times New Roman" pitchFamily="18" charset="0"/>
                <a:cs typeface="Times New Roman" pitchFamily="18" charset="0"/>
              </a:rPr>
              <a:t>x*y</a:t>
            </a:r>
          </a:p>
          <a:p>
            <a:r>
              <a:rPr lang="en-US" altLang="zh-CN" dirty="0">
                <a:latin typeface="Times New Roman" pitchFamily="18" charset="0"/>
                <a:cs typeface="Times New Roman" pitchFamily="18" charset="0"/>
              </a:rPr>
              <a:t>3.  S=[];</a:t>
            </a:r>
            <a:endParaRPr lang="zh-CN"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4.  for </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 in range(</a:t>
            </a:r>
            <a:r>
              <a:rPr lang="en-US" altLang="zh-CN" dirty="0" err="1">
                <a:latin typeface="Times New Roman" pitchFamily="18" charset="0"/>
                <a:cs typeface="Times New Roman" pitchFamily="18" charset="0"/>
              </a:rPr>
              <a:t>len</a:t>
            </a:r>
            <a:r>
              <a:rPr lang="en-US" altLang="zh-CN" dirty="0">
                <a:latin typeface="Times New Roman" pitchFamily="18" charset="0"/>
                <a:cs typeface="Times New Roman" pitchFamily="18" charset="0"/>
              </a:rPr>
              <a:t>(y)-1,-1,-1):</a:t>
            </a:r>
            <a:endParaRPr lang="zh-CN"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5.       if y[</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 == True</a:t>
            </a:r>
            <a:endParaRPr lang="zh-CN"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6.            </a:t>
            </a:r>
            <a:r>
              <a:rPr lang="en-US" altLang="zh-CN" dirty="0">
                <a:solidFill>
                  <a:srgbClr val="FF0000"/>
                </a:solidFill>
                <a:latin typeface="Times New Roman" pitchFamily="18" charset="0"/>
                <a:cs typeface="Times New Roman" pitchFamily="18" charset="0"/>
              </a:rPr>
              <a:t>C, S=add(</a:t>
            </a:r>
            <a:r>
              <a:rPr lang="en-US" altLang="zh-CN" dirty="0" err="1">
                <a:solidFill>
                  <a:srgbClr val="FF0000"/>
                </a:solidFill>
                <a:latin typeface="Times New Roman" pitchFamily="18" charset="0"/>
                <a:cs typeface="Times New Roman" pitchFamily="18" charset="0"/>
              </a:rPr>
              <a:t>S,x</a:t>
            </a:r>
            <a:r>
              <a:rPr lang="en-US" altLang="zh-CN" dirty="0">
                <a:solidFill>
                  <a:srgbClr val="FF0000"/>
                </a:solidFill>
                <a:latin typeface="Times New Roman" pitchFamily="18" charset="0"/>
                <a:cs typeface="Times New Roman" pitchFamily="18" charset="0"/>
              </a:rPr>
              <a:t>)  #</a:t>
            </a:r>
            <a:r>
              <a:rPr lang="zh-CN" altLang="en-US" dirty="0">
                <a:solidFill>
                  <a:srgbClr val="FF0000"/>
                </a:solidFill>
                <a:latin typeface="Times New Roman" pitchFamily="18" charset="0"/>
                <a:cs typeface="Times New Roman" pitchFamily="18" charset="0"/>
              </a:rPr>
              <a:t>加法</a:t>
            </a:r>
            <a:endParaRPr lang="zh-CN" altLang="zh-CN" dirty="0">
              <a:solidFill>
                <a:srgbClr val="FF0000"/>
              </a:solidFill>
              <a:latin typeface="Times New Roman" pitchFamily="18" charset="0"/>
              <a:cs typeface="Times New Roman" pitchFamily="18" charset="0"/>
            </a:endParaRPr>
          </a:p>
          <a:p>
            <a:r>
              <a:rPr lang="en-US" altLang="zh-CN" dirty="0">
                <a:latin typeface="Times New Roman" pitchFamily="18" charset="0"/>
                <a:cs typeface="Times New Roman" pitchFamily="18" charset="0"/>
              </a:rPr>
              <a:t>7.            if C==True: S=[C]+S</a:t>
            </a:r>
            <a:endParaRPr lang="zh-CN"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8.       </a:t>
            </a:r>
            <a:r>
              <a:rPr lang="en-US" altLang="zh-CN" dirty="0">
                <a:solidFill>
                  <a:srgbClr val="FF0000"/>
                </a:solidFill>
                <a:latin typeface="Times New Roman" pitchFamily="18" charset="0"/>
                <a:cs typeface="Times New Roman" pitchFamily="18" charset="0"/>
              </a:rPr>
              <a:t>x=x+[False]	       #</a:t>
            </a:r>
            <a:r>
              <a:rPr lang="zh-CN" altLang="en-US" dirty="0">
                <a:solidFill>
                  <a:srgbClr val="FF0000"/>
                </a:solidFill>
                <a:latin typeface="Times New Roman" pitchFamily="18" charset="0"/>
                <a:cs typeface="Times New Roman" pitchFamily="18" charset="0"/>
              </a:rPr>
              <a:t>移位</a:t>
            </a:r>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9.  return(S)</a:t>
            </a:r>
            <a:endParaRPr lang="zh-CN" altLang="zh-CN" dirty="0">
              <a:latin typeface="Times New Roman" pitchFamily="18" charset="0"/>
              <a:cs typeface="Times New Roman" pitchFamily="18" charset="0"/>
            </a:endParaRPr>
          </a:p>
          <a:p>
            <a:pPr marL="514350" indent="-514350">
              <a:spcBef>
                <a:spcPct val="20000"/>
              </a:spcBef>
              <a:buFont typeface="+mj-lt"/>
              <a:buAutoNum type="arabicPeriod" startAt="5"/>
            </a:pPr>
            <a:endParaRPr lang="zh-CN" altLang="zh-CN" sz="2000"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加法与控制语句</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69</a:t>
            </a:fld>
            <a:endParaRPr lang="zh-CN" altLang="en-US"/>
          </a:p>
        </p:txBody>
      </p:sp>
      <p:sp>
        <p:nvSpPr>
          <p:cNvPr id="6" name="内容占位符 5"/>
          <p:cNvSpPr>
            <a:spLocks noGrp="1"/>
          </p:cNvSpPr>
          <p:nvPr>
            <p:ph idx="1"/>
          </p:nvPr>
        </p:nvSpPr>
        <p:spPr>
          <a:xfrm>
            <a:off x="251520" y="1340768"/>
            <a:ext cx="8568952" cy="4824536"/>
          </a:xfrm>
        </p:spPr>
        <p:txBody>
          <a:bodyPr>
            <a:noAutofit/>
          </a:bodyPr>
          <a:lstStyle/>
          <a:p>
            <a:r>
              <a:rPr lang="zh-CN" altLang="zh-CN" sz="2000" dirty="0"/>
              <a:t>对于计算机而言，</a:t>
            </a:r>
            <a:r>
              <a:rPr lang="zh-CN" altLang="zh-CN" sz="2000" b="1" dirty="0"/>
              <a:t>所有的控制语句对控制条件的判断都可以转变成加法</a:t>
            </a:r>
            <a:r>
              <a:rPr lang="zh-CN" altLang="zh-CN" sz="2000" dirty="0"/>
              <a:t>，即变成加法器上的最基本的操作。</a:t>
            </a:r>
            <a:endParaRPr lang="en-US" altLang="zh-CN" sz="2000" dirty="0"/>
          </a:p>
          <a:p>
            <a:pPr indent="0"/>
            <a:endParaRPr lang="zh-CN" altLang="en-US" sz="2000" dirty="0">
              <a:cs typeface="Times New Roman" pitchFamily="18" charset="0"/>
            </a:endParaRPr>
          </a:p>
        </p:txBody>
      </p:sp>
      <p:sp>
        <p:nvSpPr>
          <p:cNvPr id="1249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69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9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圆角矩形 12"/>
          <p:cNvSpPr/>
          <p:nvPr/>
        </p:nvSpPr>
        <p:spPr>
          <a:xfrm>
            <a:off x="2843808" y="2276872"/>
            <a:ext cx="3672408" cy="136815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a:solidFill>
                  <a:schemeClr val="tx1"/>
                </a:solidFill>
                <a:latin typeface="Times New Roman" pitchFamily="18" charset="0"/>
                <a:cs typeface="Times New Roman" pitchFamily="18" charset="0"/>
              </a:rPr>
              <a:t>if bin[</a:t>
            </a:r>
            <a:r>
              <a:rPr lang="en-US" altLang="zh-CN" sz="2000" dirty="0" err="1">
                <a:solidFill>
                  <a:schemeClr val="tx1"/>
                </a:solidFill>
                <a:latin typeface="Times New Roman" pitchFamily="18" charset="0"/>
                <a:cs typeface="Times New Roman" pitchFamily="18" charset="0"/>
              </a:rPr>
              <a:t>i</a:t>
            </a:r>
            <a:r>
              <a:rPr lang="en-US" altLang="zh-CN" sz="2000" dirty="0">
                <a:solidFill>
                  <a:schemeClr val="tx1"/>
                </a:solidFill>
                <a:latin typeface="Times New Roman" pitchFamily="18" charset="0"/>
                <a:cs typeface="Times New Roman" pitchFamily="18" charset="0"/>
              </a:rPr>
              <a:t>] == </a:t>
            </a:r>
            <a:r>
              <a:rPr lang="en-US" altLang="zh-CN" sz="2000" dirty="0" err="1">
                <a:solidFill>
                  <a:schemeClr val="tx1"/>
                </a:solidFill>
                <a:latin typeface="Times New Roman" pitchFamily="18" charset="0"/>
                <a:cs typeface="Times New Roman" pitchFamily="18" charset="0"/>
              </a:rPr>
              <a:t>str</a:t>
            </a:r>
            <a:r>
              <a:rPr lang="en-US" altLang="zh-CN" sz="2000" dirty="0">
                <a:solidFill>
                  <a:schemeClr val="tx1"/>
                </a:solidFill>
                <a:latin typeface="Times New Roman" pitchFamily="18" charset="0"/>
                <a:cs typeface="Times New Roman" pitchFamily="18" charset="0"/>
              </a:rPr>
              <a:t>(1):</a:t>
            </a:r>
            <a:endParaRPr lang="zh-CN" altLang="zh-CN" sz="2000" dirty="0">
              <a:solidFill>
                <a:schemeClr val="tx1"/>
              </a:solidFill>
              <a:latin typeface="Times New Roman" pitchFamily="18" charset="0"/>
              <a:cs typeface="Times New Roman" pitchFamily="18" charset="0"/>
            </a:endParaRPr>
          </a:p>
          <a:p>
            <a:pPr indent="457200"/>
            <a:r>
              <a:rPr lang="en-US" altLang="zh-CN" sz="2000" dirty="0">
                <a:solidFill>
                  <a:schemeClr val="tx1"/>
                </a:solidFill>
                <a:latin typeface="Times New Roman" pitchFamily="18" charset="0"/>
                <a:cs typeface="Times New Roman" pitchFamily="18" charset="0"/>
              </a:rPr>
              <a:t>weight = 2**(</a:t>
            </a:r>
            <a:r>
              <a:rPr lang="en-US" altLang="zh-CN" sz="2000" dirty="0" err="1">
                <a:solidFill>
                  <a:schemeClr val="tx1"/>
                </a:solidFill>
                <a:latin typeface="Times New Roman" pitchFamily="18" charset="0"/>
                <a:cs typeface="Times New Roman" pitchFamily="18" charset="0"/>
              </a:rPr>
              <a:t>len</a:t>
            </a:r>
            <a:r>
              <a:rPr lang="en-US" altLang="zh-CN" sz="2000" dirty="0">
                <a:solidFill>
                  <a:schemeClr val="tx1"/>
                </a:solidFill>
                <a:latin typeface="Times New Roman" pitchFamily="18" charset="0"/>
                <a:cs typeface="Times New Roman" pitchFamily="18" charset="0"/>
              </a:rPr>
              <a:t>(bin)-</a:t>
            </a:r>
            <a:r>
              <a:rPr lang="en-US" altLang="zh-CN" sz="2000" dirty="0" err="1">
                <a:solidFill>
                  <a:schemeClr val="tx1"/>
                </a:solidFill>
                <a:latin typeface="Times New Roman" pitchFamily="18" charset="0"/>
                <a:cs typeface="Times New Roman" pitchFamily="18" charset="0"/>
              </a:rPr>
              <a:t>i</a:t>
            </a:r>
            <a:r>
              <a:rPr lang="en-US" altLang="zh-CN" sz="2000" dirty="0">
                <a:solidFill>
                  <a:schemeClr val="tx1"/>
                </a:solidFill>
                <a:latin typeface="Times New Roman" pitchFamily="18" charset="0"/>
                <a:cs typeface="Times New Roman" pitchFamily="18" charset="0"/>
              </a:rPr>
              <a:t>-1)</a:t>
            </a:r>
          </a:p>
          <a:p>
            <a:pPr indent="457200"/>
            <a:r>
              <a:rPr lang="en-US" altLang="zh-CN" sz="2000" dirty="0" err="1">
                <a:solidFill>
                  <a:schemeClr val="tx1"/>
                </a:solidFill>
                <a:latin typeface="Times New Roman" pitchFamily="18" charset="0"/>
                <a:cs typeface="Times New Roman" pitchFamily="18" charset="0"/>
              </a:rPr>
              <a:t>dec</a:t>
            </a:r>
            <a:r>
              <a:rPr lang="en-US" altLang="zh-CN" sz="2000" dirty="0">
                <a:solidFill>
                  <a:schemeClr val="tx1"/>
                </a:solidFill>
                <a:latin typeface="Times New Roman" pitchFamily="18" charset="0"/>
                <a:cs typeface="Times New Roman" pitchFamily="18" charset="0"/>
              </a:rPr>
              <a:t> = </a:t>
            </a:r>
            <a:r>
              <a:rPr lang="en-US" altLang="zh-CN" sz="2000" dirty="0" err="1">
                <a:solidFill>
                  <a:schemeClr val="tx1"/>
                </a:solidFill>
                <a:latin typeface="Times New Roman" pitchFamily="18" charset="0"/>
                <a:cs typeface="Times New Roman" pitchFamily="18" charset="0"/>
              </a:rPr>
              <a:t>dec</a:t>
            </a:r>
            <a:r>
              <a:rPr lang="en-US" altLang="zh-CN" sz="2000" dirty="0">
                <a:solidFill>
                  <a:schemeClr val="tx1"/>
                </a:solidFill>
                <a:latin typeface="Times New Roman" pitchFamily="18" charset="0"/>
                <a:cs typeface="Times New Roman" pitchFamily="18" charset="0"/>
              </a:rPr>
              <a:t> + weight;</a:t>
            </a:r>
            <a:endParaRPr lang="zh-CN" altLang="en-US" sz="2000" dirty="0">
              <a:solidFill>
                <a:schemeClr val="tx1"/>
              </a:solidFill>
              <a:latin typeface="Times New Roman" pitchFamily="18" charset="0"/>
              <a:cs typeface="Times New Roman" pitchFamily="18" charset="0"/>
            </a:endParaRPr>
          </a:p>
        </p:txBody>
      </p:sp>
      <p:sp>
        <p:nvSpPr>
          <p:cNvPr id="15" name="矩形 14"/>
          <p:cNvSpPr/>
          <p:nvPr/>
        </p:nvSpPr>
        <p:spPr>
          <a:xfrm>
            <a:off x="899592" y="3789040"/>
            <a:ext cx="7632848" cy="1477328"/>
          </a:xfrm>
          <a:prstGeom prst="rect">
            <a:avLst/>
          </a:prstGeom>
          <a:ln w="19050">
            <a:solidFill>
              <a:srgbClr val="00B050"/>
            </a:solidFill>
          </a:ln>
        </p:spPr>
        <p:txBody>
          <a:bodyPr wrap="square">
            <a:spAutoFit/>
          </a:bodyPr>
          <a:lstStyle/>
          <a:p>
            <a:r>
              <a:rPr lang="zh-CN" altLang="zh-CN" dirty="0">
                <a:latin typeface="Times New Roman" pitchFamily="18" charset="0"/>
                <a:cs typeface="Times New Roman" pitchFamily="18" charset="0"/>
              </a:rPr>
              <a:t>可以让</a:t>
            </a:r>
            <a:r>
              <a:rPr lang="zh-CN" altLang="en-US" dirty="0">
                <a:latin typeface="Times New Roman" pitchFamily="18" charset="0"/>
                <a:cs typeface="Times New Roman" pitchFamily="18" charset="0"/>
              </a:rPr>
              <a:t>上面</a:t>
            </a:r>
            <a:r>
              <a:rPr lang="zh-CN" altLang="zh-CN" dirty="0">
                <a:latin typeface="Times New Roman" pitchFamily="18" charset="0"/>
                <a:cs typeface="Times New Roman" pitchFamily="18" charset="0"/>
              </a:rPr>
              <a:t>程序里的</a:t>
            </a:r>
            <a:r>
              <a:rPr lang="en-US" altLang="zh-CN" dirty="0">
                <a:latin typeface="Times New Roman" pitchFamily="18" charset="0"/>
                <a:cs typeface="Times New Roman" pitchFamily="18" charset="0"/>
              </a:rPr>
              <a:t>if</a:t>
            </a:r>
            <a:r>
              <a:rPr lang="zh-CN" altLang="zh-CN" dirty="0">
                <a:latin typeface="Times New Roman" pitchFamily="18" charset="0"/>
                <a:cs typeface="Times New Roman" pitchFamily="18" charset="0"/>
              </a:rPr>
              <a:t>语句判断条件变成是计算机可以执行的</a:t>
            </a:r>
            <a:r>
              <a:rPr lang="zh-CN" altLang="zh-CN" b="1" dirty="0">
                <a:solidFill>
                  <a:srgbClr val="C00000"/>
                </a:solidFill>
                <a:latin typeface="Times New Roman" pitchFamily="18" charset="0"/>
                <a:cs typeface="Times New Roman" pitchFamily="18" charset="0"/>
              </a:rPr>
              <a:t>减法运算：</a:t>
            </a:r>
            <a:r>
              <a:rPr lang="en-US" altLang="zh-CN" b="1" dirty="0">
                <a:latin typeface="Times New Roman" pitchFamily="18" charset="0"/>
                <a:cs typeface="Times New Roman" pitchFamily="18" charset="0"/>
              </a:rPr>
              <a:t>bin[</a:t>
            </a:r>
            <a:r>
              <a:rPr lang="en-US" altLang="zh-CN" b="1" dirty="0" err="1">
                <a:latin typeface="Times New Roman" pitchFamily="18" charset="0"/>
                <a:cs typeface="Times New Roman" pitchFamily="18" charset="0"/>
              </a:rPr>
              <a:t>i</a:t>
            </a:r>
            <a:r>
              <a:rPr lang="en-US" altLang="zh-CN" b="1" dirty="0">
                <a:latin typeface="Times New Roman" pitchFamily="18" charset="0"/>
                <a:cs typeface="Times New Roman" pitchFamily="18" charset="0"/>
              </a:rPr>
              <a:t>] - </a:t>
            </a:r>
            <a:r>
              <a:rPr lang="en-US" altLang="zh-CN" b="1" dirty="0" err="1">
                <a:latin typeface="Times New Roman" pitchFamily="18" charset="0"/>
                <a:cs typeface="Times New Roman" pitchFamily="18" charset="0"/>
              </a:rPr>
              <a:t>str</a:t>
            </a:r>
            <a:r>
              <a:rPr lang="en-US" altLang="zh-CN" b="1" dirty="0">
                <a:latin typeface="Times New Roman" pitchFamily="18" charset="0"/>
                <a:cs typeface="Times New Roman" pitchFamily="18" charset="0"/>
              </a:rPr>
              <a:t>(1)</a:t>
            </a:r>
            <a:endParaRPr lang="en-US" altLang="zh-CN" dirty="0">
              <a:latin typeface="Times New Roman" pitchFamily="18" charset="0"/>
              <a:cs typeface="Times New Roman" pitchFamily="18" charset="0"/>
            </a:endParaRPr>
          </a:p>
          <a:p>
            <a:pPr marL="457200" indent="-457200">
              <a:buClr>
                <a:srgbClr val="00B050"/>
              </a:buClr>
              <a:buFont typeface="Wingdings" pitchFamily="2" charset="2"/>
              <a:buChar char="u"/>
            </a:pPr>
            <a:r>
              <a:rPr lang="zh-CN" altLang="zh-CN" dirty="0">
                <a:latin typeface="Times New Roman" pitchFamily="18" charset="0"/>
                <a:cs typeface="Times New Roman" pitchFamily="18" charset="0"/>
              </a:rPr>
              <a:t>如果它结果为</a:t>
            </a:r>
            <a:r>
              <a:rPr lang="en-US" altLang="zh-CN" dirty="0">
                <a:latin typeface="Times New Roman" pitchFamily="18" charset="0"/>
                <a:cs typeface="Times New Roman" pitchFamily="18" charset="0"/>
              </a:rPr>
              <a:t>0</a:t>
            </a:r>
            <a:r>
              <a:rPr lang="zh-CN" altLang="zh-CN" dirty="0">
                <a:latin typeface="Times New Roman" pitchFamily="18" charset="0"/>
                <a:cs typeface="Times New Roman" pitchFamily="18" charset="0"/>
              </a:rPr>
              <a:t>，则</a:t>
            </a:r>
            <a:r>
              <a:rPr lang="en-US" altLang="zh-CN" dirty="0">
                <a:latin typeface="Times New Roman" pitchFamily="18" charset="0"/>
                <a:cs typeface="Times New Roman" pitchFamily="18" charset="0"/>
              </a:rPr>
              <a:t>if</a:t>
            </a:r>
            <a:r>
              <a:rPr lang="zh-CN" altLang="zh-CN" dirty="0">
                <a:latin typeface="Times New Roman" pitchFamily="18" charset="0"/>
                <a:cs typeface="Times New Roman" pitchFamily="18" charset="0"/>
              </a:rPr>
              <a:t>语句的判断条件成立，因此可以接着执行后续语句；</a:t>
            </a:r>
            <a:endParaRPr lang="en-US" altLang="zh-CN" dirty="0">
              <a:latin typeface="Times New Roman" pitchFamily="18" charset="0"/>
              <a:cs typeface="Times New Roman" pitchFamily="18" charset="0"/>
            </a:endParaRPr>
          </a:p>
          <a:p>
            <a:pPr marL="457200" indent="-457200">
              <a:buClr>
                <a:srgbClr val="00B050"/>
              </a:buClr>
              <a:buFont typeface="Wingdings" pitchFamily="2" charset="2"/>
              <a:buChar char="u"/>
            </a:pPr>
            <a:r>
              <a:rPr lang="zh-CN" altLang="zh-CN" dirty="0">
                <a:latin typeface="Times New Roman" pitchFamily="18" charset="0"/>
                <a:cs typeface="Times New Roman" pitchFamily="18" charset="0"/>
              </a:rPr>
              <a:t>否则，如果判断条件不成立，程序将直接跳转到</a:t>
            </a:r>
            <a:r>
              <a:rPr lang="en-US" altLang="zh-CN" dirty="0">
                <a:latin typeface="Times New Roman" pitchFamily="18" charset="0"/>
                <a:cs typeface="Times New Roman" pitchFamily="18" charset="0"/>
              </a:rPr>
              <a:t>print(</a:t>
            </a:r>
            <a:r>
              <a:rPr lang="en-US" altLang="zh-CN" dirty="0" err="1">
                <a:latin typeface="Times New Roman" pitchFamily="18" charset="0"/>
                <a:cs typeface="Times New Roman" pitchFamily="18" charset="0"/>
              </a:rPr>
              <a:t>dec</a:t>
            </a:r>
            <a:r>
              <a:rPr lang="en-US" altLang="zh-CN" dirty="0">
                <a:latin typeface="Times New Roman" pitchFamily="18" charset="0"/>
                <a:cs typeface="Times New Roman" pitchFamily="18" charset="0"/>
              </a:rPr>
              <a:t>)</a:t>
            </a:r>
            <a:r>
              <a:rPr lang="zh-CN" altLang="zh-CN" dirty="0">
                <a:latin typeface="Times New Roman" pitchFamily="18" charset="0"/>
                <a:cs typeface="Times New Roman" pitchFamily="18" charset="0"/>
              </a:rPr>
              <a:t>语句。</a:t>
            </a:r>
            <a:endParaRPr lang="zh-CN" altLang="en-US" dirty="0">
              <a:latin typeface="Times New Roman" pitchFamily="18" charset="0"/>
              <a:cs typeface="Times New Roman" pitchFamily="18" charset="0"/>
            </a:endParaRPr>
          </a:p>
        </p:txBody>
      </p:sp>
      <p:sp>
        <p:nvSpPr>
          <p:cNvPr id="16" name="矩形 15"/>
          <p:cNvSpPr/>
          <p:nvPr/>
        </p:nvSpPr>
        <p:spPr>
          <a:xfrm>
            <a:off x="899592" y="5373216"/>
            <a:ext cx="7632848" cy="646331"/>
          </a:xfrm>
          <a:prstGeom prst="rect">
            <a:avLst/>
          </a:prstGeom>
        </p:spPr>
        <p:txBody>
          <a:bodyPr wrap="square">
            <a:spAutoFit/>
          </a:bodyPr>
          <a:lstStyle/>
          <a:p>
            <a:r>
              <a:rPr lang="zh-CN" altLang="zh-CN" b="1" dirty="0"/>
              <a:t>用加法电路</a:t>
            </a:r>
            <a:r>
              <a:rPr lang="zh-CN" altLang="en-US" b="1" dirty="0"/>
              <a:t>可以</a:t>
            </a:r>
            <a:r>
              <a:rPr lang="zh-CN" altLang="zh-CN" b="1" dirty="0"/>
              <a:t>实现所有的运算</a:t>
            </a:r>
            <a:r>
              <a:rPr lang="zh-CN" altLang="en-US" b="1" dirty="0"/>
              <a:t>，包括减法运算，所以可以用加法电路实现程序的控制语句。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不同进制间的转换</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a:t>
            </a:fld>
            <a:endParaRPr lang="zh-CN" altLang="en-US"/>
          </a:p>
        </p:txBody>
      </p:sp>
      <p:sp>
        <p:nvSpPr>
          <p:cNvPr id="6" name="内容占位符 5"/>
          <p:cNvSpPr>
            <a:spLocks noGrp="1"/>
          </p:cNvSpPr>
          <p:nvPr>
            <p:ph idx="1"/>
          </p:nvPr>
        </p:nvSpPr>
        <p:spPr/>
        <p:txBody>
          <a:bodyPr/>
          <a:lstStyle/>
          <a:p>
            <a:r>
              <a:rPr lang="zh-CN" altLang="en-US" dirty="0"/>
              <a:t>二进制数转换为十进制数</a:t>
            </a:r>
            <a:endParaRPr lang="en-US" altLang="zh-CN" dirty="0"/>
          </a:p>
          <a:p>
            <a:r>
              <a:rPr lang="en-US" altLang="zh-CN" dirty="0"/>
              <a:t>R</a:t>
            </a:r>
            <a:r>
              <a:rPr lang="zh-CN" altLang="en-US" dirty="0"/>
              <a:t>进制数转换为十进制数</a:t>
            </a:r>
            <a:endParaRPr lang="en-US" altLang="zh-CN" dirty="0"/>
          </a:p>
          <a:p>
            <a:r>
              <a:rPr lang="zh-CN" altLang="en-US" dirty="0"/>
              <a:t>十进制数转换为二进制数</a:t>
            </a:r>
            <a:endParaRPr lang="en-US" altLang="zh-CN" dirty="0"/>
          </a:p>
          <a:p>
            <a:r>
              <a:rPr lang="zh-CN" altLang="en-US" dirty="0"/>
              <a:t>十进制数转换为</a:t>
            </a:r>
            <a:r>
              <a:rPr lang="en-US" altLang="zh-CN" dirty="0"/>
              <a:t>R</a:t>
            </a:r>
            <a:r>
              <a:rPr lang="zh-CN" altLang="en-US" dirty="0"/>
              <a:t>进制数</a:t>
            </a:r>
            <a:endParaRPr lang="en-US" altLang="zh-CN" dirty="0"/>
          </a:p>
          <a:p>
            <a:r>
              <a:rPr lang="zh-CN" altLang="en-US" dirty="0"/>
              <a:t>二、八、十六进制的巧妙转换</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70</a:t>
            </a:fld>
            <a:endParaRPr lang="zh-CN" altLang="en-US"/>
          </a:p>
        </p:txBody>
      </p:sp>
      <p:sp>
        <p:nvSpPr>
          <p:cNvPr id="6" name="内容占位符 5"/>
          <p:cNvSpPr>
            <a:spLocks noGrp="1"/>
          </p:cNvSpPr>
          <p:nvPr>
            <p:ph idx="1"/>
          </p:nvPr>
        </p:nvSpPr>
        <p:spPr/>
        <p:txBody>
          <a:bodyPr/>
          <a:lstStyle/>
          <a:p>
            <a:pPr marL="457200" indent="-457200">
              <a:buClr>
                <a:srgbClr val="00B050"/>
              </a:buClr>
              <a:buFont typeface="Wingdings" pitchFamily="2" charset="2"/>
              <a:buChar char="l"/>
            </a:pPr>
            <a:r>
              <a:rPr lang="zh-CN" altLang="zh-CN" sz="2000" dirty="0"/>
              <a:t>我们体认到计算机世界里的</a:t>
            </a:r>
            <a:r>
              <a:rPr lang="en-US" altLang="zh-CN" sz="2000" dirty="0"/>
              <a:t>0</a:t>
            </a:r>
            <a:r>
              <a:rPr lang="zh-CN" altLang="zh-CN" sz="2000" dirty="0"/>
              <a:t>与</a:t>
            </a:r>
            <a:r>
              <a:rPr lang="en-US" altLang="zh-CN" sz="2000" dirty="0"/>
              <a:t>1</a:t>
            </a:r>
            <a:r>
              <a:rPr lang="zh-CN" altLang="zh-CN" sz="2000" dirty="0"/>
              <a:t>不仅仅组成了二进制数，而且和逻辑中的“真”与“假”建立了对应关系。</a:t>
            </a:r>
            <a:endParaRPr lang="en-US" altLang="zh-CN" sz="2000" dirty="0"/>
          </a:p>
          <a:p>
            <a:pPr marL="457200" indent="-457200">
              <a:buClr>
                <a:srgbClr val="00B050"/>
              </a:buClr>
              <a:buFont typeface="Wingdings" pitchFamily="2" charset="2"/>
              <a:buChar char="l"/>
            </a:pPr>
            <a:r>
              <a:rPr lang="zh-CN" altLang="en-US" sz="2000" dirty="0"/>
              <a:t>这种</a:t>
            </a:r>
            <a:r>
              <a:rPr lang="zh-CN" altLang="zh-CN" sz="2000" dirty="0"/>
              <a:t>对应关系让计算机有能力通过逻辑运算实现最基本的加法运算，进而实现所有的数值运算，以及控制语句的判断条件。</a:t>
            </a:r>
            <a:endParaRPr lang="en-US" altLang="zh-CN" sz="2000" dirty="0"/>
          </a:p>
          <a:p>
            <a:pPr marL="457200" indent="-457200">
              <a:buClr>
                <a:srgbClr val="00B050"/>
              </a:buClr>
              <a:buFont typeface="Wingdings" pitchFamily="2" charset="2"/>
              <a:buChar char="l"/>
            </a:pPr>
            <a:r>
              <a:rPr lang="zh-CN" altLang="zh-CN" sz="2000" dirty="0"/>
              <a:t>构成计算机的电子电路所能做“计算”其实都是逻辑运算。</a:t>
            </a:r>
          </a:p>
          <a:p>
            <a:pPr marL="457200" indent="-457200">
              <a:buClr>
                <a:srgbClr val="00B050"/>
              </a:buClr>
              <a:buFont typeface="Wingdings" pitchFamily="2" charset="2"/>
              <a:buChar char="l"/>
            </a:pPr>
            <a:r>
              <a:rPr lang="en-US" altLang="zh-CN" sz="2000" dirty="0"/>
              <a:t>0</a:t>
            </a:r>
            <a:r>
              <a:rPr lang="zh-CN" altLang="zh-CN" sz="2000" dirty="0"/>
              <a:t>与</a:t>
            </a:r>
            <a:r>
              <a:rPr lang="en-US" altLang="zh-CN" sz="2000" dirty="0"/>
              <a:t>1</a:t>
            </a:r>
            <a:r>
              <a:rPr lang="zh-CN" altLang="zh-CN" sz="2000" dirty="0"/>
              <a:t>把其他所有进制的数转换为计算机中的电子电路所能表达和运算的二进制数。也为我们打通了数值计算和逻辑运算之间的界限，使我们看到二者通融的本质。</a:t>
            </a:r>
          </a:p>
          <a:p>
            <a:pPr marL="457200" indent="-457200">
              <a:buClr>
                <a:srgbClr val="00B050"/>
              </a:buClr>
              <a:buFont typeface="Wingdings" pitchFamily="2" charset="2"/>
              <a:buChar char="l"/>
            </a:pPr>
            <a:r>
              <a:rPr lang="zh-CN" altLang="zh-CN" sz="2000" b="1" dirty="0"/>
              <a:t>在计算机中，一切都是逻辑</a:t>
            </a:r>
            <a:r>
              <a:rPr lang="zh-CN" altLang="zh-CN" sz="2000" dirty="0"/>
              <a:t>，一切都归功于神奇的</a:t>
            </a:r>
            <a:r>
              <a:rPr lang="en-US" altLang="zh-CN" sz="2000" dirty="0"/>
              <a:t>0</a:t>
            </a:r>
            <a:r>
              <a:rPr lang="zh-CN" altLang="zh-CN" sz="2000" dirty="0"/>
              <a:t>与</a:t>
            </a:r>
            <a:r>
              <a:rPr lang="en-US" altLang="zh-CN" sz="2000" dirty="0"/>
              <a:t>1</a:t>
            </a:r>
            <a:r>
              <a:rPr lang="zh-CN" altLang="zh-CN" sz="2000" dirty="0"/>
              <a:t>！</a:t>
            </a:r>
          </a:p>
          <a:p>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 计算机中的存储</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71</a:t>
            </a:fld>
            <a:endParaRPr lang="zh-CN" altLang="en-US"/>
          </a:p>
        </p:txBody>
      </p:sp>
      <p:sp>
        <p:nvSpPr>
          <p:cNvPr id="6" name="内容占位符 5"/>
          <p:cNvSpPr>
            <a:spLocks noGrp="1"/>
          </p:cNvSpPr>
          <p:nvPr>
            <p:ph idx="1"/>
          </p:nvPr>
        </p:nvSpPr>
        <p:spPr/>
        <p:txBody>
          <a:bodyPr/>
          <a:lstStyle/>
          <a:p>
            <a:r>
              <a:rPr lang="zh-CN" altLang="en-US" dirty="0"/>
              <a:t>数据的存储形式</a:t>
            </a:r>
            <a:endParaRPr lang="en-US" altLang="zh-CN" dirty="0"/>
          </a:p>
          <a:p>
            <a:r>
              <a:rPr lang="zh-CN" altLang="en-US" dirty="0"/>
              <a:t>存储设备</a:t>
            </a:r>
            <a:endParaRPr lang="en-US" altLang="zh-CN" dirty="0"/>
          </a:p>
          <a:p>
            <a:pPr>
              <a:buNone/>
            </a:pP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数据的存储形式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72</a:t>
            </a:fld>
            <a:endParaRPr lang="zh-CN" altLang="en-US"/>
          </a:p>
        </p:txBody>
      </p:sp>
      <p:sp>
        <p:nvSpPr>
          <p:cNvPr id="6" name="内容占位符 5"/>
          <p:cNvSpPr>
            <a:spLocks noGrp="1"/>
          </p:cNvSpPr>
          <p:nvPr>
            <p:ph idx="1"/>
          </p:nvPr>
        </p:nvSpPr>
        <p:spPr/>
        <p:txBody>
          <a:bodyPr/>
          <a:lstStyle/>
          <a:p>
            <a:pPr marL="360000" indent="-360000">
              <a:buClr>
                <a:srgbClr val="00B050"/>
              </a:buClr>
              <a:buFont typeface="Wingdings" pitchFamily="2" charset="2"/>
              <a:buChar char="l"/>
            </a:pPr>
            <a:r>
              <a:rPr lang="zh-CN" altLang="zh-CN" dirty="0"/>
              <a:t>计算机用</a:t>
            </a:r>
            <a:r>
              <a:rPr lang="zh-CN" altLang="zh-CN" b="1" dirty="0">
                <a:solidFill>
                  <a:srgbClr val="C00000"/>
                </a:solidFill>
              </a:rPr>
              <a:t>二进制数的组合</a:t>
            </a:r>
            <a:r>
              <a:rPr lang="zh-CN" altLang="zh-CN" dirty="0"/>
              <a:t>来表达所有需要保持的信息，这些二进制数的组合按照</a:t>
            </a:r>
            <a:r>
              <a:rPr lang="zh-CN" altLang="zh-CN" b="1" dirty="0">
                <a:solidFill>
                  <a:srgbClr val="C00000"/>
                </a:solidFill>
              </a:rPr>
              <a:t>一定的规则</a:t>
            </a:r>
            <a:r>
              <a:rPr lang="zh-CN" altLang="zh-CN" dirty="0"/>
              <a:t>存放就形成了计算机里的数据。</a:t>
            </a:r>
          </a:p>
          <a:p>
            <a:pPr marL="360000" indent="-360000">
              <a:buClr>
                <a:srgbClr val="00B050"/>
              </a:buClr>
              <a:buFont typeface="Wingdings" pitchFamily="2" charset="2"/>
              <a:buChar char="l"/>
            </a:pPr>
            <a:r>
              <a:rPr lang="zh-CN" altLang="zh-CN" b="1" dirty="0"/>
              <a:t>二进制数的数值</a:t>
            </a:r>
            <a:r>
              <a:rPr lang="en-US" altLang="zh-CN" b="1" dirty="0"/>
              <a:t>0</a:t>
            </a:r>
            <a:r>
              <a:rPr lang="zh-CN" altLang="zh-CN" b="1" dirty="0"/>
              <a:t>或</a:t>
            </a:r>
            <a:r>
              <a:rPr lang="en-US" altLang="zh-CN" b="1" dirty="0"/>
              <a:t>1</a:t>
            </a:r>
            <a:r>
              <a:rPr lang="zh-CN" altLang="zh-CN" b="1" dirty="0"/>
              <a:t>的存储方式跟随着物理介质的特性</a:t>
            </a:r>
            <a:r>
              <a:rPr lang="zh-CN" altLang="en-US" b="1" dirty="0"/>
              <a:t>不同</a:t>
            </a:r>
            <a:r>
              <a:rPr lang="zh-CN" altLang="zh-CN" b="1" dirty="0"/>
              <a:t>而不同</a:t>
            </a:r>
            <a:r>
              <a:rPr lang="zh-CN" altLang="zh-CN" dirty="0"/>
              <a:t>，基本是利用物理材料的电信号、磁信号之类的状态来存储</a:t>
            </a:r>
            <a:r>
              <a:rPr lang="en-US" altLang="zh-CN" dirty="0"/>
              <a:t>0</a:t>
            </a:r>
            <a:r>
              <a:rPr lang="zh-CN" altLang="zh-CN" dirty="0"/>
              <a:t>或</a:t>
            </a:r>
            <a:r>
              <a:rPr lang="en-US" altLang="zh-CN" dirty="0"/>
              <a:t>1</a:t>
            </a:r>
            <a:r>
              <a:rPr lang="zh-CN" altLang="zh-CN" dirty="0"/>
              <a:t>。这些载体就称为</a:t>
            </a:r>
            <a:r>
              <a:rPr lang="zh-CN" altLang="zh-CN" b="1" dirty="0"/>
              <a:t>存储介质</a:t>
            </a:r>
            <a:r>
              <a:rPr lang="zh-CN" altLang="zh-CN" dirty="0"/>
              <a:t>。</a:t>
            </a:r>
            <a:endParaRPr lang="en-US" altLang="zh-CN" dirty="0"/>
          </a:p>
          <a:p>
            <a:pPr marL="360000" indent="-360000">
              <a:buClr>
                <a:srgbClr val="00B050"/>
              </a:buClr>
              <a:buFont typeface="Wingdings" pitchFamily="2" charset="2"/>
              <a:buChar char="l"/>
            </a:pPr>
            <a:r>
              <a:rPr lang="zh-CN" altLang="zh-CN" dirty="0"/>
              <a:t>存储介质和辅助数据存储和数据读写的电路、设备等组合在一起，构成了存储设备，例如我们常用的内存、磁盘、</a:t>
            </a:r>
            <a:r>
              <a:rPr lang="en-US" altLang="zh-CN" dirty="0"/>
              <a:t>U</a:t>
            </a:r>
            <a:r>
              <a:rPr lang="zh-CN" altLang="zh-CN" dirty="0"/>
              <a:t>盘等</a:t>
            </a:r>
            <a:r>
              <a:rPr lang="zh-CN" altLang="en-US" dirty="0"/>
              <a:t>。</a:t>
            </a:r>
          </a:p>
        </p:txBody>
      </p:sp>
      <p:pic>
        <p:nvPicPr>
          <p:cNvPr id="7" name="图片 6" descr="U盘.JPG"/>
          <p:cNvPicPr>
            <a:picLocks noChangeAspect="1"/>
          </p:cNvPicPr>
          <p:nvPr/>
        </p:nvPicPr>
        <p:blipFill>
          <a:blip r:embed="rId2" cstate="print"/>
          <a:stretch>
            <a:fillRect/>
          </a:stretch>
        </p:blipFill>
        <p:spPr>
          <a:xfrm>
            <a:off x="6012160" y="4149080"/>
            <a:ext cx="2882883" cy="1800200"/>
          </a:xfrm>
          <a:prstGeom prst="rect">
            <a:avLst/>
          </a:prstGeom>
        </p:spPr>
      </p:pic>
      <p:pic>
        <p:nvPicPr>
          <p:cNvPr id="8" name="图片 7" descr="磁盘.jpg"/>
          <p:cNvPicPr>
            <a:picLocks noChangeAspect="1"/>
          </p:cNvPicPr>
          <p:nvPr/>
        </p:nvPicPr>
        <p:blipFill>
          <a:blip r:embed="rId3" cstate="print"/>
          <a:stretch>
            <a:fillRect/>
          </a:stretch>
        </p:blipFill>
        <p:spPr>
          <a:xfrm>
            <a:off x="3131840" y="3933056"/>
            <a:ext cx="2736304" cy="2243133"/>
          </a:xfrm>
          <a:prstGeom prst="rect">
            <a:avLst/>
          </a:prstGeom>
        </p:spPr>
      </p:pic>
      <p:pic>
        <p:nvPicPr>
          <p:cNvPr id="9" name="图片 8" descr="内存条.jpg"/>
          <p:cNvPicPr>
            <a:picLocks noChangeAspect="1"/>
          </p:cNvPicPr>
          <p:nvPr/>
        </p:nvPicPr>
        <p:blipFill>
          <a:blip r:embed="rId4" cstate="print"/>
          <a:srcRect l="854" t="11949" r="1280" b="10811"/>
          <a:stretch>
            <a:fillRect/>
          </a:stretch>
        </p:blipFill>
        <p:spPr>
          <a:xfrm>
            <a:off x="683568" y="4149080"/>
            <a:ext cx="2554966" cy="1512168"/>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数据的存储形式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73</a:t>
            </a:fld>
            <a:endParaRPr lang="zh-CN" altLang="en-US"/>
          </a:p>
        </p:txBody>
      </p:sp>
      <p:sp>
        <p:nvSpPr>
          <p:cNvPr id="6" name="内容占位符 5"/>
          <p:cNvSpPr>
            <a:spLocks noGrp="1"/>
          </p:cNvSpPr>
          <p:nvPr>
            <p:ph idx="1"/>
          </p:nvPr>
        </p:nvSpPr>
        <p:spPr/>
        <p:txBody>
          <a:bodyPr>
            <a:normAutofit/>
          </a:bodyPr>
          <a:lstStyle/>
          <a:p>
            <a:r>
              <a:rPr lang="zh-CN" altLang="zh-CN" sz="2000" b="1" dirty="0"/>
              <a:t>在计算机内部，各种信息都是以二进制编码的形式存储的。</a:t>
            </a:r>
            <a:endParaRPr lang="en-US" altLang="zh-CN" sz="2000" b="1" dirty="0"/>
          </a:p>
          <a:p>
            <a:r>
              <a:rPr lang="zh-CN" altLang="zh-CN" sz="2000" dirty="0"/>
              <a:t>在二进制编码中，指定不同数量的</a:t>
            </a:r>
            <a:r>
              <a:rPr lang="en-US" altLang="zh-CN" sz="2000" dirty="0"/>
              <a:t>0</a:t>
            </a:r>
            <a:r>
              <a:rPr lang="zh-CN" altLang="zh-CN" sz="2000" dirty="0"/>
              <a:t>或</a:t>
            </a:r>
            <a:r>
              <a:rPr lang="en-US" altLang="zh-CN" sz="2000" dirty="0"/>
              <a:t>1</a:t>
            </a:r>
            <a:r>
              <a:rPr lang="zh-CN" altLang="zh-CN" sz="2000" dirty="0"/>
              <a:t>形成的不同的组合表示不同的意义。编码往往用到一大串</a:t>
            </a:r>
            <a:r>
              <a:rPr lang="en-US" altLang="zh-CN" sz="2000" dirty="0"/>
              <a:t>0</a:t>
            </a:r>
            <a:r>
              <a:rPr lang="zh-CN" altLang="zh-CN" sz="2000" dirty="0"/>
              <a:t>或</a:t>
            </a:r>
            <a:r>
              <a:rPr lang="en-US" altLang="zh-CN" sz="2000" dirty="0"/>
              <a:t>1</a:t>
            </a:r>
            <a:r>
              <a:rPr lang="zh-CN" altLang="zh-CN" sz="2000" dirty="0"/>
              <a:t>，必须要按照一定规则对这些信息进行分割和识别才能获得有用的信息</a:t>
            </a:r>
            <a:r>
              <a:rPr lang="zh-CN" altLang="en-US" sz="2000" dirty="0"/>
              <a:t>。</a:t>
            </a:r>
            <a:endParaRPr lang="en-US" altLang="zh-CN" sz="2000" dirty="0"/>
          </a:p>
          <a:p>
            <a:endParaRPr lang="en-US" altLang="zh-CN" sz="2000" dirty="0"/>
          </a:p>
          <a:p>
            <a:endParaRPr lang="zh-CN" altLang="zh-CN" sz="2000" dirty="0"/>
          </a:p>
          <a:p>
            <a:r>
              <a:rPr lang="zh-CN" altLang="zh-CN" sz="2000" dirty="0"/>
              <a:t>计算机普通把单位信息分成以下三种</a:t>
            </a:r>
            <a:r>
              <a:rPr lang="zh-CN" altLang="en-US" sz="2000" dirty="0"/>
              <a:t>：</a:t>
            </a:r>
            <a:endParaRPr lang="en-US" altLang="zh-CN" sz="2000" dirty="0"/>
          </a:p>
          <a:p>
            <a:pPr marL="360000" indent="-360000">
              <a:buClr>
                <a:schemeClr val="accent6">
                  <a:lumMod val="75000"/>
                </a:schemeClr>
              </a:buClr>
              <a:buFont typeface="Wingdings" pitchFamily="2" charset="2"/>
              <a:buChar char="u"/>
            </a:pPr>
            <a:r>
              <a:rPr lang="zh-CN" altLang="zh-CN" sz="2000" b="1" dirty="0"/>
              <a:t>位</a:t>
            </a:r>
            <a:r>
              <a:rPr lang="en-US" altLang="zh-CN" sz="2000" b="1" dirty="0"/>
              <a:t>(</a:t>
            </a:r>
            <a:r>
              <a:rPr lang="zh-CN" altLang="zh-CN" sz="2000" b="1" dirty="0"/>
              <a:t>或称为“比特”，</a:t>
            </a:r>
            <a:r>
              <a:rPr lang="en-US" altLang="zh-CN" sz="2000" b="1" dirty="0"/>
              <a:t>bit)</a:t>
            </a:r>
            <a:r>
              <a:rPr lang="zh-CN" altLang="en-US" sz="2000" dirty="0"/>
              <a:t>：</a:t>
            </a:r>
            <a:r>
              <a:rPr lang="zh-CN" altLang="zh-CN" sz="2000" dirty="0"/>
              <a:t>一个</a:t>
            </a:r>
            <a:r>
              <a:rPr lang="en-US" altLang="zh-CN" sz="2000" dirty="0"/>
              <a:t>1</a:t>
            </a:r>
            <a:r>
              <a:rPr lang="zh-CN" altLang="zh-CN" sz="2000" dirty="0"/>
              <a:t>或一个</a:t>
            </a:r>
            <a:r>
              <a:rPr lang="en-US" altLang="zh-CN" sz="2000" dirty="0"/>
              <a:t>0</a:t>
            </a:r>
            <a:r>
              <a:rPr lang="zh-CN" altLang="zh-CN" sz="2000" dirty="0"/>
              <a:t>即一个位。</a:t>
            </a:r>
          </a:p>
          <a:p>
            <a:pPr marL="360000" indent="-360000">
              <a:buClr>
                <a:schemeClr val="accent6">
                  <a:lumMod val="75000"/>
                </a:schemeClr>
              </a:buClr>
              <a:buFont typeface="Wingdings" pitchFamily="2" charset="2"/>
              <a:buChar char="u"/>
            </a:pPr>
            <a:r>
              <a:rPr lang="zh-CN" altLang="zh-CN" sz="2000" b="1" dirty="0"/>
              <a:t>字节</a:t>
            </a:r>
            <a:r>
              <a:rPr lang="en-US" altLang="zh-CN" sz="2000" b="1" dirty="0"/>
              <a:t>(Byte)</a:t>
            </a:r>
            <a:r>
              <a:rPr lang="zh-CN" altLang="zh-CN" sz="2000" dirty="0"/>
              <a:t>：一个字节由</a:t>
            </a:r>
            <a:r>
              <a:rPr lang="en-US" altLang="zh-CN" sz="2000" dirty="0"/>
              <a:t>8</a:t>
            </a:r>
            <a:r>
              <a:rPr lang="zh-CN" altLang="zh-CN" sz="2000" dirty="0"/>
              <a:t>位二进制数组成（</a:t>
            </a:r>
            <a:r>
              <a:rPr lang="en-US" altLang="zh-CN" sz="2000" dirty="0"/>
              <a:t>1 Byte=</a:t>
            </a:r>
            <a:r>
              <a:rPr lang="en-US" altLang="zh-CN" sz="2000" dirty="0" err="1"/>
              <a:t>8bit</a:t>
            </a:r>
            <a:r>
              <a:rPr lang="zh-CN" altLang="zh-CN" sz="2000" dirty="0"/>
              <a:t>）。</a:t>
            </a:r>
            <a:endParaRPr lang="en-US" altLang="zh-CN" sz="2000" dirty="0"/>
          </a:p>
          <a:p>
            <a:pPr marL="360000" indent="-360000">
              <a:buClr>
                <a:schemeClr val="accent6">
                  <a:lumMod val="75000"/>
                </a:schemeClr>
              </a:buClr>
              <a:buFont typeface="Wingdings" pitchFamily="2" charset="2"/>
              <a:buChar char="u"/>
            </a:pPr>
            <a:r>
              <a:rPr lang="zh-CN" altLang="zh-CN" sz="2000" b="1" dirty="0"/>
              <a:t>字</a:t>
            </a:r>
            <a:r>
              <a:rPr lang="en-US" altLang="zh-CN" sz="2000" b="1" dirty="0"/>
              <a:t>(Word)</a:t>
            </a:r>
            <a:r>
              <a:rPr lang="zh-CN" altLang="zh-CN" sz="2000" dirty="0"/>
              <a:t>：字是字节的组合，</a:t>
            </a:r>
            <a:r>
              <a:rPr lang="en-US" altLang="zh-CN" sz="2000" dirty="0"/>
              <a:t>CPU</a:t>
            </a:r>
            <a:r>
              <a:rPr lang="zh-CN" altLang="zh-CN" sz="2000" dirty="0"/>
              <a:t>可以用“字”为单位来读写数据。大部分</a:t>
            </a:r>
            <a:r>
              <a:rPr lang="en-US" altLang="zh-CN" sz="2000" dirty="0"/>
              <a:t>CPU</a:t>
            </a:r>
            <a:r>
              <a:rPr lang="zh-CN" altLang="zh-CN" sz="2000" dirty="0"/>
              <a:t>的字长是</a:t>
            </a:r>
            <a:r>
              <a:rPr lang="en-US" altLang="zh-CN" sz="2000" dirty="0"/>
              <a:t>32</a:t>
            </a:r>
            <a:r>
              <a:rPr lang="zh-CN" altLang="zh-CN" sz="2000" dirty="0"/>
              <a:t>位（</a:t>
            </a:r>
            <a:r>
              <a:rPr lang="en-US" altLang="zh-CN" sz="2000" dirty="0"/>
              <a:t>4</a:t>
            </a:r>
            <a:r>
              <a:rPr lang="zh-CN" altLang="zh-CN" sz="2000" dirty="0"/>
              <a:t>个字节）或</a:t>
            </a:r>
            <a:r>
              <a:rPr lang="en-US" altLang="zh-CN" sz="2000" dirty="0"/>
              <a:t>64</a:t>
            </a:r>
            <a:r>
              <a:rPr lang="zh-CN" altLang="zh-CN" sz="2000" dirty="0"/>
              <a:t>位（</a:t>
            </a:r>
            <a:r>
              <a:rPr lang="en-US" altLang="zh-CN" sz="2000" dirty="0"/>
              <a:t>8</a:t>
            </a:r>
            <a:r>
              <a:rPr lang="zh-CN" altLang="zh-CN" sz="2000" dirty="0"/>
              <a:t>个字节）。</a:t>
            </a:r>
            <a:endParaRPr lang="en-US" altLang="zh-CN" sz="20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6193" name="Object 1"/>
          <p:cNvGraphicFramePr>
            <a:graphicFrameLocks noChangeAspect="1"/>
          </p:cNvGraphicFramePr>
          <p:nvPr/>
        </p:nvGraphicFramePr>
        <p:xfrm>
          <a:off x="1835696" y="3068960"/>
          <a:ext cx="5763372" cy="648072"/>
        </p:xfrm>
        <a:graphic>
          <a:graphicData uri="http://schemas.openxmlformats.org/presentationml/2006/ole">
            <mc:AlternateContent xmlns:mc="http://schemas.openxmlformats.org/markup-compatibility/2006">
              <mc:Choice xmlns:v="urn:schemas-microsoft-com:vml" Requires="v">
                <p:oleObj spid="_x0000_s136201" name="Visio" r:id="rId3" imgW="21376532" imgH="2224537" progId="Visio.Drawing.11">
                  <p:embed/>
                </p:oleObj>
              </mc:Choice>
              <mc:Fallback>
                <p:oleObj name="Visio" r:id="rId3" imgW="21376532" imgH="2224537"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068960"/>
                        <a:ext cx="5763372"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数据的存储形式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74</a:t>
            </a:fld>
            <a:endParaRPr lang="zh-CN" altLang="en-US"/>
          </a:p>
        </p:txBody>
      </p:sp>
      <p:sp>
        <p:nvSpPr>
          <p:cNvPr id="6" name="内容占位符 5"/>
          <p:cNvSpPr>
            <a:spLocks noGrp="1"/>
          </p:cNvSpPr>
          <p:nvPr>
            <p:ph idx="1"/>
          </p:nvPr>
        </p:nvSpPr>
        <p:spPr>
          <a:xfrm>
            <a:off x="395536" y="1556792"/>
            <a:ext cx="8640960" cy="4713387"/>
          </a:xfrm>
        </p:spPr>
        <p:txBody>
          <a:bodyPr>
            <a:normAutofit/>
          </a:bodyPr>
          <a:lstStyle/>
          <a:p>
            <a:r>
              <a:rPr lang="zh-CN" altLang="en-US" sz="2000" dirty="0"/>
              <a:t>字</a:t>
            </a:r>
            <a:r>
              <a:rPr lang="zh-CN" altLang="zh-CN" sz="2000" dirty="0"/>
              <a:t>节是信息存储中常用的基本单位。计算机的存储器（包括内存与外存）通常也是以多少字节来表示它的容量。常用的单位有</a:t>
            </a:r>
            <a:r>
              <a:rPr lang="zh-CN" altLang="en-US" sz="2000" dirty="0"/>
              <a:t>：</a:t>
            </a:r>
            <a:endParaRPr lang="en-US" altLang="zh-CN" sz="2000" dirty="0"/>
          </a:p>
          <a:p>
            <a:pPr marL="1200150" lvl="1" indent="-457200">
              <a:buClr>
                <a:schemeClr val="accent6">
                  <a:lumMod val="75000"/>
                </a:schemeClr>
              </a:buClr>
              <a:buFont typeface="Wingdings" pitchFamily="2" charset="2"/>
              <a:buChar char="u"/>
            </a:pPr>
            <a:r>
              <a:rPr lang="en-US" altLang="zh-CN" sz="1800" dirty="0">
                <a:latin typeface="Times New Roman" pitchFamily="18" charset="0"/>
                <a:cs typeface="Times New Roman" pitchFamily="18" charset="0"/>
              </a:rPr>
              <a:t>KB (Kilobyte)</a:t>
            </a:r>
            <a:r>
              <a:rPr lang="zh-CN" altLang="en-US" sz="1800" dirty="0">
                <a:latin typeface="Times New Roman" pitchFamily="18" charset="0"/>
                <a:cs typeface="Times New Roman" pitchFamily="18" charset="0"/>
              </a:rPr>
              <a:t>：</a:t>
            </a:r>
            <a:r>
              <a:rPr lang="en-US" altLang="zh-CN" sz="1800" dirty="0">
                <a:latin typeface="Times New Roman" pitchFamily="18" charset="0"/>
                <a:cs typeface="Times New Roman" pitchFamily="18" charset="0"/>
              </a:rPr>
              <a:t>K</a:t>
            </a:r>
            <a:r>
              <a:rPr lang="zh-CN" altLang="zh-CN" sz="1800" dirty="0">
                <a:latin typeface="Times New Roman" pitchFamily="18" charset="0"/>
                <a:cs typeface="Times New Roman" pitchFamily="18" charset="0"/>
              </a:rPr>
              <a:t>代表</a:t>
            </a:r>
            <a:r>
              <a:rPr lang="en-US" altLang="zh-CN" sz="1800" dirty="0">
                <a:latin typeface="Times New Roman" pitchFamily="18" charset="0"/>
                <a:cs typeface="Times New Roman" pitchFamily="18" charset="0"/>
              </a:rPr>
              <a:t>2</a:t>
            </a:r>
            <a:r>
              <a:rPr lang="en-US" altLang="zh-CN" sz="1800" baseline="30000" dirty="0">
                <a:latin typeface="Times New Roman" pitchFamily="18" charset="0"/>
                <a:cs typeface="Times New Roman" pitchFamily="18" charset="0"/>
              </a:rPr>
              <a:t>10</a:t>
            </a:r>
            <a:r>
              <a:rPr lang="en-US" altLang="zh-CN" sz="1800" dirty="0">
                <a:latin typeface="Times New Roman" pitchFamily="18" charset="0"/>
                <a:cs typeface="Times New Roman" pitchFamily="18" charset="0"/>
              </a:rPr>
              <a:t> </a:t>
            </a:r>
            <a:r>
              <a:rPr lang="zh-CN"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1KB</a:t>
            </a:r>
            <a:r>
              <a:rPr lang="en-US" altLang="zh-CN" sz="1800" dirty="0">
                <a:latin typeface="Times New Roman" pitchFamily="18" charset="0"/>
                <a:cs typeface="Times New Roman" pitchFamily="18" charset="0"/>
              </a:rPr>
              <a:t>=2</a:t>
            </a:r>
            <a:r>
              <a:rPr lang="en-US" altLang="zh-CN" sz="1800" baseline="30000" dirty="0">
                <a:latin typeface="Times New Roman" pitchFamily="18" charset="0"/>
                <a:cs typeface="Times New Roman" pitchFamily="18" charset="0"/>
              </a:rPr>
              <a:t>10 </a:t>
            </a:r>
            <a:r>
              <a:rPr lang="en-US" altLang="zh-CN" sz="1800" dirty="0">
                <a:latin typeface="Times New Roman" pitchFamily="18" charset="0"/>
                <a:cs typeface="Times New Roman" pitchFamily="18" charset="0"/>
              </a:rPr>
              <a:t>B=</a:t>
            </a:r>
            <a:r>
              <a:rPr lang="en-US" altLang="zh-CN" sz="1800" dirty="0" err="1">
                <a:latin typeface="Times New Roman" pitchFamily="18" charset="0"/>
                <a:cs typeface="Times New Roman" pitchFamily="18" charset="0"/>
              </a:rPr>
              <a:t>1024B</a:t>
            </a:r>
            <a:r>
              <a:rPr lang="zh-CN" altLang="zh-CN" sz="1800" dirty="0">
                <a:latin typeface="Times New Roman" pitchFamily="18" charset="0"/>
                <a:cs typeface="Times New Roman" pitchFamily="18" charset="0"/>
              </a:rPr>
              <a:t>；</a:t>
            </a:r>
            <a:endParaRPr lang="en-US" altLang="zh-CN" sz="1800" dirty="0">
              <a:latin typeface="Times New Roman" pitchFamily="18" charset="0"/>
              <a:cs typeface="Times New Roman" pitchFamily="18" charset="0"/>
            </a:endParaRPr>
          </a:p>
          <a:p>
            <a:pPr marL="1200150" lvl="1" indent="-457200">
              <a:buClr>
                <a:schemeClr val="accent6">
                  <a:lumMod val="75000"/>
                </a:schemeClr>
              </a:buClr>
              <a:buFont typeface="Wingdings" pitchFamily="2" charset="2"/>
              <a:buChar char="u"/>
            </a:pPr>
            <a:r>
              <a:rPr lang="en-US" altLang="zh-CN" sz="1800" dirty="0">
                <a:latin typeface="Times New Roman" pitchFamily="18" charset="0"/>
                <a:cs typeface="Times New Roman" pitchFamily="18" charset="0"/>
              </a:rPr>
              <a:t>MB (Megabyte ) </a:t>
            </a:r>
            <a:r>
              <a:rPr lang="zh-CN" altLang="en-US" sz="1800" dirty="0">
                <a:latin typeface="Times New Roman" pitchFamily="18" charset="0"/>
                <a:cs typeface="Times New Roman" pitchFamily="18" charset="0"/>
              </a:rPr>
              <a:t>：</a:t>
            </a:r>
            <a:r>
              <a:rPr lang="en-US" altLang="zh-CN" sz="1800" dirty="0">
                <a:latin typeface="Times New Roman" pitchFamily="18" charset="0"/>
                <a:cs typeface="Times New Roman" pitchFamily="18" charset="0"/>
              </a:rPr>
              <a:t>M</a:t>
            </a:r>
            <a:r>
              <a:rPr lang="zh-CN" altLang="zh-CN" sz="1800" dirty="0">
                <a:latin typeface="Times New Roman" pitchFamily="18" charset="0"/>
                <a:cs typeface="Times New Roman" pitchFamily="18" charset="0"/>
              </a:rPr>
              <a:t>代表</a:t>
            </a:r>
            <a:r>
              <a:rPr lang="en-US" altLang="zh-CN" sz="1800" dirty="0">
                <a:latin typeface="Times New Roman" pitchFamily="18" charset="0"/>
                <a:cs typeface="Times New Roman" pitchFamily="18" charset="0"/>
              </a:rPr>
              <a:t>2</a:t>
            </a:r>
            <a:r>
              <a:rPr lang="en-US" altLang="zh-CN" sz="1800" baseline="30000" dirty="0">
                <a:latin typeface="Times New Roman" pitchFamily="18" charset="0"/>
                <a:cs typeface="Times New Roman" pitchFamily="18" charset="0"/>
              </a:rPr>
              <a:t>20 </a:t>
            </a:r>
            <a:r>
              <a:rPr lang="zh-CN"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1MB</a:t>
            </a:r>
            <a:r>
              <a:rPr lang="en-US"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1024KB</a:t>
            </a:r>
            <a:r>
              <a:rPr lang="zh-CN" altLang="zh-CN" sz="1800" dirty="0">
                <a:latin typeface="Times New Roman" pitchFamily="18" charset="0"/>
                <a:cs typeface="Times New Roman" pitchFamily="18" charset="0"/>
              </a:rPr>
              <a:t> ；</a:t>
            </a:r>
            <a:endParaRPr lang="en-US" altLang="zh-CN" sz="1800" dirty="0">
              <a:latin typeface="Times New Roman" pitchFamily="18" charset="0"/>
              <a:cs typeface="Times New Roman" pitchFamily="18" charset="0"/>
            </a:endParaRPr>
          </a:p>
          <a:p>
            <a:pPr marL="1200150" lvl="1" indent="-457200">
              <a:buClr>
                <a:schemeClr val="accent6">
                  <a:lumMod val="75000"/>
                </a:schemeClr>
              </a:buClr>
              <a:buFont typeface="Wingdings" pitchFamily="2" charset="2"/>
              <a:buChar char="u"/>
            </a:pPr>
            <a:r>
              <a:rPr lang="en-US" altLang="zh-CN" sz="1800" dirty="0">
                <a:latin typeface="Times New Roman" pitchFamily="18" charset="0"/>
                <a:cs typeface="Times New Roman" pitchFamily="18" charset="0"/>
              </a:rPr>
              <a:t>GB (Gigabyte) </a:t>
            </a:r>
            <a:r>
              <a:rPr lang="zh-CN" altLang="en-US" sz="1800" dirty="0">
                <a:latin typeface="Times New Roman" pitchFamily="18" charset="0"/>
                <a:cs typeface="Times New Roman" pitchFamily="18" charset="0"/>
              </a:rPr>
              <a:t>：</a:t>
            </a:r>
            <a:r>
              <a:rPr lang="en-US" altLang="zh-CN" sz="1800" dirty="0">
                <a:latin typeface="Times New Roman" pitchFamily="18" charset="0"/>
                <a:cs typeface="Times New Roman" pitchFamily="18" charset="0"/>
              </a:rPr>
              <a:t>G</a:t>
            </a:r>
            <a:r>
              <a:rPr lang="zh-CN" altLang="zh-CN" sz="1800" dirty="0">
                <a:latin typeface="Times New Roman" pitchFamily="18" charset="0"/>
                <a:cs typeface="Times New Roman" pitchFamily="18" charset="0"/>
              </a:rPr>
              <a:t>代表</a:t>
            </a:r>
            <a:r>
              <a:rPr lang="en-US" altLang="zh-CN" sz="1800" dirty="0">
                <a:latin typeface="Times New Roman" pitchFamily="18" charset="0"/>
                <a:cs typeface="Times New Roman" pitchFamily="18" charset="0"/>
              </a:rPr>
              <a:t>2</a:t>
            </a:r>
            <a:r>
              <a:rPr lang="en-US" altLang="zh-CN" sz="1800" baseline="30000" dirty="0">
                <a:latin typeface="Times New Roman" pitchFamily="18" charset="0"/>
                <a:cs typeface="Times New Roman" pitchFamily="18" charset="0"/>
              </a:rPr>
              <a:t>30</a:t>
            </a:r>
            <a:r>
              <a:rPr lang="en-US" altLang="zh-CN" sz="1800" dirty="0">
                <a:latin typeface="Times New Roman" pitchFamily="18" charset="0"/>
                <a:cs typeface="Times New Roman" pitchFamily="18" charset="0"/>
              </a:rPr>
              <a:t> </a:t>
            </a:r>
            <a:r>
              <a:rPr lang="zh-CN"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1GB</a:t>
            </a:r>
            <a:r>
              <a:rPr lang="en-US"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1024MB</a:t>
            </a:r>
            <a:r>
              <a:rPr lang="zh-CN" altLang="zh-CN" sz="1800" dirty="0">
                <a:latin typeface="Times New Roman" pitchFamily="18" charset="0"/>
                <a:cs typeface="Times New Roman" pitchFamily="18" charset="0"/>
              </a:rPr>
              <a:t>；</a:t>
            </a:r>
            <a:endParaRPr lang="en-US" altLang="zh-CN" sz="1800" dirty="0">
              <a:latin typeface="Times New Roman" pitchFamily="18" charset="0"/>
              <a:cs typeface="Times New Roman" pitchFamily="18" charset="0"/>
            </a:endParaRPr>
          </a:p>
          <a:p>
            <a:pPr marL="1200150" lvl="1" indent="-457200">
              <a:buClr>
                <a:schemeClr val="accent6">
                  <a:lumMod val="75000"/>
                </a:schemeClr>
              </a:buClr>
              <a:buFont typeface="Wingdings" pitchFamily="2" charset="2"/>
              <a:buChar char="u"/>
            </a:pPr>
            <a:r>
              <a:rPr lang="en-US" altLang="zh-CN" sz="1800" dirty="0">
                <a:latin typeface="Times New Roman" pitchFamily="18" charset="0"/>
                <a:cs typeface="Times New Roman" pitchFamily="18" charset="0"/>
              </a:rPr>
              <a:t>TB (Terabyte) </a:t>
            </a:r>
            <a:r>
              <a:rPr lang="zh-CN" altLang="en-US" sz="1800" dirty="0">
                <a:latin typeface="Times New Roman" pitchFamily="18" charset="0"/>
                <a:cs typeface="Times New Roman" pitchFamily="18" charset="0"/>
              </a:rPr>
              <a:t>：</a:t>
            </a:r>
            <a:r>
              <a:rPr lang="en-US" altLang="zh-CN" sz="1800" dirty="0">
                <a:latin typeface="Times New Roman" pitchFamily="18" charset="0"/>
                <a:cs typeface="Times New Roman" pitchFamily="18" charset="0"/>
              </a:rPr>
              <a:t>T</a:t>
            </a:r>
            <a:r>
              <a:rPr lang="zh-CN" altLang="zh-CN" sz="1800" dirty="0">
                <a:latin typeface="Times New Roman" pitchFamily="18" charset="0"/>
                <a:cs typeface="Times New Roman" pitchFamily="18" charset="0"/>
              </a:rPr>
              <a:t>代表</a:t>
            </a:r>
            <a:r>
              <a:rPr lang="en-US" altLang="zh-CN" sz="1800" dirty="0">
                <a:latin typeface="Times New Roman" pitchFamily="18" charset="0"/>
                <a:cs typeface="Times New Roman" pitchFamily="18" charset="0"/>
              </a:rPr>
              <a:t>2</a:t>
            </a:r>
            <a:r>
              <a:rPr lang="en-US" altLang="zh-CN" sz="1800" baseline="30000" dirty="0">
                <a:latin typeface="Times New Roman" pitchFamily="18" charset="0"/>
                <a:cs typeface="Times New Roman" pitchFamily="18" charset="0"/>
              </a:rPr>
              <a:t>40</a:t>
            </a:r>
            <a:r>
              <a:rPr lang="en-US" altLang="zh-CN" sz="1800" dirty="0">
                <a:latin typeface="Times New Roman" pitchFamily="18" charset="0"/>
                <a:cs typeface="Times New Roman" pitchFamily="18" charset="0"/>
              </a:rPr>
              <a:t> </a:t>
            </a:r>
            <a:r>
              <a:rPr lang="zh-CN"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1TB</a:t>
            </a:r>
            <a:r>
              <a:rPr lang="en-US"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1024GB</a:t>
            </a:r>
            <a:r>
              <a:rPr lang="zh-CN" altLang="en-US" sz="1800" dirty="0">
                <a:latin typeface="Times New Roman" pitchFamily="18" charset="0"/>
                <a:cs typeface="Times New Roman" pitchFamily="18" charset="0"/>
              </a:rPr>
              <a:t>；</a:t>
            </a:r>
            <a:endParaRPr lang="en-US" altLang="zh-CN" sz="1800" dirty="0">
              <a:latin typeface="Times New Roman" pitchFamily="18" charset="0"/>
              <a:cs typeface="Times New Roman" pitchFamily="18" charset="0"/>
            </a:endParaRPr>
          </a:p>
          <a:p>
            <a:pPr marL="1200150" lvl="1" indent="-457200">
              <a:buClr>
                <a:schemeClr val="accent6">
                  <a:lumMod val="75000"/>
                </a:schemeClr>
              </a:buClr>
              <a:buFont typeface="Wingdings" pitchFamily="2" charset="2"/>
              <a:buChar char="u"/>
            </a:pPr>
            <a:r>
              <a:rPr lang="en-US" altLang="zh-CN" sz="1800" dirty="0" err="1">
                <a:latin typeface="Times New Roman" pitchFamily="18" charset="0"/>
                <a:cs typeface="Times New Roman" pitchFamily="18" charset="0"/>
              </a:rPr>
              <a:t>PB</a:t>
            </a:r>
            <a:r>
              <a:rPr lang="en-US" altLang="zh-CN" sz="1800" dirty="0">
                <a:latin typeface="Times New Roman" pitchFamily="18" charset="0"/>
                <a:cs typeface="Times New Roman" pitchFamily="18" charset="0"/>
              </a:rPr>
              <a:t> (</a:t>
            </a:r>
            <a:r>
              <a:rPr lang="en-US" altLang="zh-CN" sz="1800" dirty="0" err="1">
                <a:latin typeface="Times New Roman" pitchFamily="18" charset="0"/>
                <a:cs typeface="Times New Roman" pitchFamily="18" charset="0"/>
              </a:rPr>
              <a:t>Petabyte</a:t>
            </a:r>
            <a:r>
              <a:rPr lang="en-US" altLang="zh-CN" sz="1800" dirty="0">
                <a:latin typeface="Times New Roman" pitchFamily="18" charset="0"/>
                <a:cs typeface="Times New Roman" pitchFamily="18" charset="0"/>
              </a:rPr>
              <a:t>) </a:t>
            </a:r>
            <a:r>
              <a:rPr lang="zh-CN" altLang="en-US" sz="1800" dirty="0">
                <a:latin typeface="Times New Roman" pitchFamily="18" charset="0"/>
                <a:cs typeface="Times New Roman" pitchFamily="18" charset="0"/>
              </a:rPr>
              <a:t>：</a:t>
            </a:r>
            <a:r>
              <a:rPr lang="en-US" altLang="zh-CN" sz="1800" dirty="0">
                <a:latin typeface="Times New Roman" pitchFamily="18" charset="0"/>
                <a:cs typeface="Times New Roman" pitchFamily="18" charset="0"/>
              </a:rPr>
              <a:t>P</a:t>
            </a:r>
            <a:r>
              <a:rPr lang="zh-CN" altLang="zh-CN" sz="1800" dirty="0">
                <a:latin typeface="Times New Roman" pitchFamily="18" charset="0"/>
                <a:cs typeface="Times New Roman" pitchFamily="18" charset="0"/>
              </a:rPr>
              <a:t>代表</a:t>
            </a:r>
            <a:r>
              <a:rPr lang="en-US" altLang="zh-CN" sz="1800" dirty="0">
                <a:latin typeface="Times New Roman" pitchFamily="18" charset="0"/>
                <a:cs typeface="Times New Roman" pitchFamily="18" charset="0"/>
              </a:rPr>
              <a:t>2</a:t>
            </a:r>
            <a:r>
              <a:rPr lang="en-US" altLang="zh-CN" sz="1800" baseline="30000" dirty="0">
                <a:latin typeface="Times New Roman" pitchFamily="18" charset="0"/>
                <a:cs typeface="Times New Roman" pitchFamily="18" charset="0"/>
              </a:rPr>
              <a:t>50</a:t>
            </a:r>
            <a:r>
              <a:rPr lang="en-US" altLang="zh-CN" sz="1800" dirty="0">
                <a:latin typeface="Times New Roman" pitchFamily="18" charset="0"/>
                <a:cs typeface="Times New Roman" pitchFamily="18" charset="0"/>
              </a:rPr>
              <a:t> </a:t>
            </a:r>
            <a:r>
              <a:rPr lang="zh-CN"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1PB</a:t>
            </a:r>
            <a:r>
              <a:rPr lang="en-US"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1024TB</a:t>
            </a:r>
            <a:r>
              <a:rPr lang="en-US" altLang="zh-CN" sz="1800" dirty="0">
                <a:latin typeface="Times New Roman" pitchFamily="18" charset="0"/>
                <a:cs typeface="Times New Roman" pitchFamily="18" charset="0"/>
              </a:rPr>
              <a:t> </a:t>
            </a:r>
            <a:r>
              <a:rPr lang="zh-CN" altLang="en-US" sz="1800" dirty="0">
                <a:latin typeface="Times New Roman" pitchFamily="18" charset="0"/>
                <a:cs typeface="Times New Roman" pitchFamily="18" charset="0"/>
              </a:rPr>
              <a:t>；</a:t>
            </a:r>
            <a:endParaRPr lang="en-US" altLang="zh-CN" sz="1800" dirty="0">
              <a:latin typeface="Times New Roman" pitchFamily="18" charset="0"/>
              <a:cs typeface="Times New Roman" pitchFamily="18" charset="0"/>
            </a:endParaRPr>
          </a:p>
          <a:p>
            <a:pPr marL="1200150" lvl="1" indent="-457200">
              <a:buClr>
                <a:schemeClr val="accent6">
                  <a:lumMod val="75000"/>
                </a:schemeClr>
              </a:buClr>
              <a:buFont typeface="Wingdings" pitchFamily="2" charset="2"/>
              <a:buChar char="u"/>
            </a:pPr>
            <a:r>
              <a:rPr lang="en-US" altLang="zh-CN" sz="1800" dirty="0" err="1">
                <a:latin typeface="Times New Roman" pitchFamily="18" charset="0"/>
                <a:cs typeface="Times New Roman" pitchFamily="18" charset="0"/>
              </a:rPr>
              <a:t>EB</a:t>
            </a:r>
            <a:r>
              <a:rPr lang="en-US" altLang="zh-CN" sz="1800" dirty="0">
                <a:latin typeface="Times New Roman" pitchFamily="18" charset="0"/>
                <a:cs typeface="Times New Roman" pitchFamily="18" charset="0"/>
              </a:rPr>
              <a:t> (Exabyte)</a:t>
            </a:r>
            <a:r>
              <a:rPr lang="zh-CN" altLang="zh-CN" sz="1800" dirty="0">
                <a:latin typeface="Times New Roman" pitchFamily="18" charset="0"/>
                <a:cs typeface="Times New Roman" pitchFamily="18" charset="0"/>
              </a:rPr>
              <a:t> </a:t>
            </a:r>
            <a:r>
              <a:rPr lang="zh-CN" altLang="en-US" sz="1800" dirty="0">
                <a:latin typeface="Times New Roman" pitchFamily="18" charset="0"/>
                <a:cs typeface="Times New Roman" pitchFamily="18" charset="0"/>
              </a:rPr>
              <a:t>：</a:t>
            </a:r>
            <a:r>
              <a:rPr lang="en-US" altLang="zh-CN" sz="1800" dirty="0">
                <a:latin typeface="Times New Roman" pitchFamily="18" charset="0"/>
                <a:cs typeface="Times New Roman" pitchFamily="18" charset="0"/>
              </a:rPr>
              <a:t>E</a:t>
            </a:r>
            <a:r>
              <a:rPr lang="zh-CN" altLang="zh-CN" sz="1800" dirty="0">
                <a:latin typeface="Times New Roman" pitchFamily="18" charset="0"/>
                <a:cs typeface="Times New Roman" pitchFamily="18" charset="0"/>
              </a:rPr>
              <a:t>代表</a:t>
            </a:r>
            <a:r>
              <a:rPr lang="en-US" altLang="zh-CN" sz="1800" dirty="0">
                <a:latin typeface="Times New Roman" pitchFamily="18" charset="0"/>
                <a:cs typeface="Times New Roman" pitchFamily="18" charset="0"/>
              </a:rPr>
              <a:t>2</a:t>
            </a:r>
            <a:r>
              <a:rPr lang="en-US" altLang="zh-CN" sz="1800" baseline="30000" dirty="0">
                <a:latin typeface="Times New Roman" pitchFamily="18" charset="0"/>
                <a:cs typeface="Times New Roman" pitchFamily="18" charset="0"/>
              </a:rPr>
              <a:t>60</a:t>
            </a:r>
            <a:r>
              <a:rPr lang="en-US" altLang="zh-CN" sz="1800" dirty="0">
                <a:latin typeface="Times New Roman" pitchFamily="18" charset="0"/>
                <a:cs typeface="Times New Roman" pitchFamily="18" charset="0"/>
              </a:rPr>
              <a:t> </a:t>
            </a:r>
            <a:r>
              <a:rPr lang="zh-CN" altLang="en-US"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1EB</a:t>
            </a:r>
            <a:r>
              <a:rPr lang="en-US"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1024PB</a:t>
            </a:r>
            <a:r>
              <a:rPr lang="zh-CN" altLang="zh-CN" sz="1800" dirty="0">
                <a:latin typeface="Times New Roman" pitchFamily="18" charset="0"/>
                <a:cs typeface="Times New Roman" pitchFamily="18" charset="0"/>
              </a:rPr>
              <a:t>。</a:t>
            </a:r>
            <a:endParaRPr lang="en-US" altLang="zh-CN" sz="1800" dirty="0">
              <a:latin typeface="Times New Roman" pitchFamily="18" charset="0"/>
              <a:cs typeface="Times New Roman" pitchFamily="18" charset="0"/>
            </a:endParaRPr>
          </a:p>
          <a:p>
            <a:endParaRPr lang="en-US" altLang="zh-CN" sz="2000" dirty="0"/>
          </a:p>
          <a:p>
            <a:r>
              <a:rPr lang="zh-CN" altLang="en-US" sz="2000" dirty="0"/>
              <a:t>这些</a:t>
            </a:r>
            <a:r>
              <a:rPr lang="zh-CN" altLang="zh-CN" sz="2000" dirty="0"/>
              <a:t>符号在不同场合有不统一的定义。通常在谈容量时用的是二进制的一套定义方法；在谈论计算机性能时常用的是单位制；而谈速度的时用的是十进制的一套定义。</a:t>
            </a:r>
            <a:r>
              <a:rPr lang="zh-CN" altLang="en-US" sz="2000" dirty="0"/>
              <a:t>例如网络传输就是用的十进制。</a:t>
            </a:r>
            <a:endParaRPr lang="en-US" altLang="zh-CN" sz="2000" dirty="0"/>
          </a:p>
          <a:p>
            <a:pPr marL="1200150" lvl="1" indent="-457200">
              <a:buClr>
                <a:schemeClr val="accent6">
                  <a:lumMod val="75000"/>
                </a:schemeClr>
              </a:buClr>
            </a:pPr>
            <a:endParaRPr lang="en-US" altLang="zh-CN"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数据的存储形式</a:t>
            </a:r>
            <a:r>
              <a:rPr lang="en-US" altLang="zh-CN" dirty="0"/>
              <a:t>—</a:t>
            </a:r>
            <a:r>
              <a:rPr lang="zh-CN" altLang="en-US" dirty="0"/>
              <a:t>符号的编码方式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75</a:t>
            </a:fld>
            <a:endParaRPr lang="zh-CN" altLang="en-US"/>
          </a:p>
        </p:txBody>
      </p:sp>
      <p:sp>
        <p:nvSpPr>
          <p:cNvPr id="6" name="内容占位符 5"/>
          <p:cNvSpPr>
            <a:spLocks noGrp="1"/>
          </p:cNvSpPr>
          <p:nvPr>
            <p:ph idx="1"/>
          </p:nvPr>
        </p:nvSpPr>
        <p:spPr>
          <a:xfrm>
            <a:off x="457200" y="1412776"/>
            <a:ext cx="8435280" cy="4713387"/>
          </a:xfrm>
        </p:spPr>
        <p:txBody>
          <a:bodyPr>
            <a:normAutofit/>
          </a:bodyPr>
          <a:lstStyle/>
          <a:p>
            <a:pPr indent="-360000">
              <a:buClr>
                <a:srgbClr val="00B050"/>
              </a:buClr>
              <a:buFont typeface="Wingdings" pitchFamily="2" charset="2"/>
              <a:buChar char="l"/>
            </a:pPr>
            <a:r>
              <a:rPr lang="en-US" altLang="zh-CN" b="1" dirty="0">
                <a:cs typeface="Times New Roman" pitchFamily="18" charset="0"/>
              </a:rPr>
              <a:t>ASCII</a:t>
            </a:r>
            <a:r>
              <a:rPr lang="zh-CN" altLang="zh-CN" b="1" dirty="0">
                <a:cs typeface="Times New Roman" pitchFamily="18" charset="0"/>
              </a:rPr>
              <a:t>码</a:t>
            </a:r>
            <a:r>
              <a:rPr lang="zh-CN" altLang="en-US" dirty="0">
                <a:cs typeface="Times New Roman" pitchFamily="18" charset="0"/>
              </a:rPr>
              <a:t>：</a:t>
            </a:r>
            <a:r>
              <a:rPr lang="en-US" altLang="zh-CN" dirty="0">
                <a:cs typeface="Times New Roman" pitchFamily="18" charset="0"/>
              </a:rPr>
              <a:t> </a:t>
            </a:r>
            <a:r>
              <a:rPr lang="zh-CN" altLang="zh-CN" dirty="0">
                <a:cs typeface="Times New Roman" pitchFamily="18" charset="0"/>
              </a:rPr>
              <a:t>美国信息交换标准码</a:t>
            </a:r>
            <a:r>
              <a:rPr lang="zh-CN" altLang="en-US" dirty="0">
                <a:cs typeface="Times New Roman" pitchFamily="18" charset="0"/>
              </a:rPr>
              <a:t>，</a:t>
            </a:r>
            <a:r>
              <a:rPr lang="en-US" altLang="zh-CN" dirty="0">
                <a:cs typeface="Times New Roman" pitchFamily="18" charset="0"/>
              </a:rPr>
              <a:t>American Standard Code for Information Interchange</a:t>
            </a:r>
          </a:p>
          <a:p>
            <a:pPr marL="720000" lvl="1" indent="-360000">
              <a:buClr>
                <a:schemeClr val="accent6">
                  <a:lumMod val="75000"/>
                </a:schemeClr>
              </a:buClr>
              <a:buFont typeface="Wingdings" pitchFamily="2" charset="2"/>
              <a:buChar char="u"/>
            </a:pPr>
            <a:r>
              <a:rPr lang="en-US" altLang="zh-CN" sz="1800" dirty="0">
                <a:latin typeface="Times New Roman" pitchFamily="18" charset="0"/>
                <a:cs typeface="Times New Roman" pitchFamily="18" charset="0"/>
              </a:rPr>
              <a:t>10</a:t>
            </a:r>
            <a:r>
              <a:rPr lang="zh-CN" altLang="zh-CN" sz="1800" dirty="0">
                <a:latin typeface="Times New Roman" pitchFamily="18" charset="0"/>
                <a:cs typeface="Times New Roman" pitchFamily="18" charset="0"/>
              </a:rPr>
              <a:t>个数</a:t>
            </a:r>
            <a:r>
              <a:rPr lang="zh-CN" altLang="en-US" sz="1800" dirty="0">
                <a:latin typeface="Times New Roman" pitchFamily="18" charset="0"/>
                <a:cs typeface="Times New Roman" pitchFamily="18" charset="0"/>
              </a:rPr>
              <a:t>、</a:t>
            </a:r>
            <a:r>
              <a:rPr lang="zh-CN" altLang="zh-CN" sz="1800" dirty="0">
                <a:latin typeface="Times New Roman" pitchFamily="18" charset="0"/>
                <a:cs typeface="Times New Roman" pitchFamily="18" charset="0"/>
              </a:rPr>
              <a:t>大小写英文字母和专用字符</a:t>
            </a:r>
            <a:r>
              <a:rPr lang="zh-CN" altLang="en-US" sz="1800" dirty="0">
                <a:latin typeface="Times New Roman" pitchFamily="18" charset="0"/>
                <a:cs typeface="Times New Roman" pitchFamily="18" charset="0"/>
              </a:rPr>
              <a:t>等</a:t>
            </a:r>
            <a:r>
              <a:rPr lang="en-US" altLang="zh-CN" sz="1800" dirty="0">
                <a:latin typeface="Times New Roman" pitchFamily="18" charset="0"/>
                <a:cs typeface="Times New Roman" pitchFamily="18" charset="0"/>
              </a:rPr>
              <a:t>95</a:t>
            </a:r>
            <a:r>
              <a:rPr lang="zh-CN" altLang="zh-CN" sz="1800" dirty="0">
                <a:latin typeface="Times New Roman" pitchFamily="18" charset="0"/>
                <a:cs typeface="Times New Roman" pitchFamily="18" charset="0"/>
              </a:rPr>
              <a:t>种可打印字符和</a:t>
            </a:r>
            <a:r>
              <a:rPr lang="en-US" altLang="zh-CN" sz="1800" dirty="0">
                <a:latin typeface="Times New Roman" pitchFamily="18" charset="0"/>
                <a:cs typeface="Times New Roman" pitchFamily="18" charset="0"/>
              </a:rPr>
              <a:t>33</a:t>
            </a:r>
            <a:r>
              <a:rPr lang="zh-CN" altLang="zh-CN" sz="1800" dirty="0">
                <a:latin typeface="Times New Roman" pitchFamily="18" charset="0"/>
                <a:cs typeface="Times New Roman" pitchFamily="18" charset="0"/>
              </a:rPr>
              <a:t>个控制字符</a:t>
            </a:r>
            <a:endParaRPr lang="en-US" altLang="zh-CN" sz="1800" dirty="0">
              <a:latin typeface="Times New Roman" pitchFamily="18" charset="0"/>
              <a:cs typeface="Times New Roman" pitchFamily="18" charset="0"/>
            </a:endParaRPr>
          </a:p>
          <a:p>
            <a:pPr marL="720000" lvl="1" indent="-360000">
              <a:buClr>
                <a:schemeClr val="accent6">
                  <a:lumMod val="75000"/>
                </a:schemeClr>
              </a:buClr>
              <a:buFont typeface="Wingdings" pitchFamily="2" charset="2"/>
              <a:buChar char="u"/>
            </a:pPr>
            <a:r>
              <a:rPr lang="zh-CN" altLang="zh-CN" sz="1800" dirty="0">
                <a:latin typeface="Times New Roman" pitchFamily="18" charset="0"/>
                <a:cs typeface="Times New Roman" pitchFamily="18" charset="0"/>
              </a:rPr>
              <a:t>使用</a:t>
            </a:r>
            <a:r>
              <a:rPr lang="en-US" altLang="zh-CN" sz="1800" dirty="0">
                <a:latin typeface="Times New Roman" pitchFamily="18" charset="0"/>
                <a:cs typeface="Times New Roman" pitchFamily="18" charset="0"/>
              </a:rPr>
              <a:t>1</a:t>
            </a:r>
            <a:r>
              <a:rPr lang="zh-CN" altLang="zh-CN" sz="1800" dirty="0">
                <a:latin typeface="Times New Roman" pitchFamily="18" charset="0"/>
                <a:cs typeface="Times New Roman" pitchFamily="18" charset="0"/>
              </a:rPr>
              <a:t>个字节中的</a:t>
            </a:r>
            <a:r>
              <a:rPr lang="en-US" altLang="zh-CN" sz="1800" dirty="0">
                <a:latin typeface="Times New Roman" pitchFamily="18" charset="0"/>
                <a:cs typeface="Times New Roman" pitchFamily="18" charset="0"/>
              </a:rPr>
              <a:t>7</a:t>
            </a:r>
            <a:r>
              <a:rPr lang="zh-CN" altLang="zh-CN" sz="1800" dirty="0">
                <a:latin typeface="Times New Roman" pitchFamily="18" charset="0"/>
                <a:cs typeface="Times New Roman" pitchFamily="18" charset="0"/>
              </a:rPr>
              <a:t>位二进制数来表示一个字符，最多可表示</a:t>
            </a:r>
            <a:r>
              <a:rPr lang="en-US" altLang="zh-CN" sz="1800" dirty="0">
                <a:latin typeface="Times New Roman" pitchFamily="18" charset="0"/>
                <a:cs typeface="Times New Roman" pitchFamily="18" charset="0"/>
              </a:rPr>
              <a:t>128</a:t>
            </a:r>
            <a:r>
              <a:rPr lang="zh-CN" altLang="zh-CN" sz="1800" dirty="0">
                <a:latin typeface="Times New Roman" pitchFamily="18" charset="0"/>
                <a:cs typeface="Times New Roman" pitchFamily="18" charset="0"/>
              </a:rPr>
              <a:t>个字符</a:t>
            </a:r>
            <a:endParaRPr lang="en-US" altLang="zh-CN" sz="1800" dirty="0">
              <a:latin typeface="Times New Roman" pitchFamily="18" charset="0"/>
              <a:cs typeface="Times New Roman" pitchFamily="18" charset="0"/>
            </a:endParaRPr>
          </a:p>
          <a:p>
            <a:pPr marL="720000" lvl="1" indent="-360000">
              <a:buClr>
                <a:schemeClr val="accent6">
                  <a:lumMod val="75000"/>
                </a:schemeClr>
              </a:buClr>
              <a:buFont typeface="Wingdings" pitchFamily="2" charset="2"/>
              <a:buChar char="u"/>
            </a:pPr>
            <a:r>
              <a:rPr lang="en-US" altLang="zh-CN" sz="1800" dirty="0">
                <a:latin typeface="Times New Roman" pitchFamily="18" charset="0"/>
                <a:cs typeface="Times New Roman" pitchFamily="18" charset="0"/>
              </a:rPr>
              <a:t>Python</a:t>
            </a:r>
            <a:r>
              <a:rPr lang="zh-CN" altLang="zh-CN" sz="1800" dirty="0">
                <a:latin typeface="Times New Roman" pitchFamily="18" charset="0"/>
                <a:cs typeface="Times New Roman" pitchFamily="18" charset="0"/>
              </a:rPr>
              <a:t>函数</a:t>
            </a:r>
            <a:r>
              <a:rPr lang="en-US" altLang="zh-CN" sz="1800" dirty="0" err="1">
                <a:latin typeface="Times New Roman" pitchFamily="18" charset="0"/>
                <a:cs typeface="Times New Roman" pitchFamily="18" charset="0"/>
              </a:rPr>
              <a:t>ord</a:t>
            </a:r>
            <a:r>
              <a:rPr lang="en-US" altLang="zh-CN" sz="1800" dirty="0">
                <a:latin typeface="Times New Roman" pitchFamily="18" charset="0"/>
                <a:cs typeface="Times New Roman" pitchFamily="18" charset="0"/>
              </a:rPr>
              <a:t>()</a:t>
            </a:r>
            <a:r>
              <a:rPr lang="zh-CN" altLang="zh-CN" sz="1800" dirty="0">
                <a:latin typeface="Times New Roman" pitchFamily="18" charset="0"/>
                <a:cs typeface="Times New Roman" pitchFamily="18" charset="0"/>
              </a:rPr>
              <a:t>和</a:t>
            </a:r>
            <a:r>
              <a:rPr lang="en-US" altLang="zh-CN" sz="1800" dirty="0" err="1">
                <a:latin typeface="Times New Roman" pitchFamily="18" charset="0"/>
                <a:cs typeface="Times New Roman" pitchFamily="18" charset="0"/>
              </a:rPr>
              <a:t>chr</a:t>
            </a:r>
            <a:r>
              <a:rPr lang="en-US" altLang="zh-CN" sz="1800" dirty="0">
                <a:latin typeface="Times New Roman" pitchFamily="18" charset="0"/>
                <a:cs typeface="Times New Roman" pitchFamily="18" charset="0"/>
              </a:rPr>
              <a:t>()</a:t>
            </a:r>
            <a:r>
              <a:rPr lang="zh-CN" altLang="zh-CN" sz="1800" dirty="0">
                <a:latin typeface="Times New Roman" pitchFamily="18" charset="0"/>
                <a:cs typeface="Times New Roman" pitchFamily="18" charset="0"/>
              </a:rPr>
              <a:t>分别在字符和对应的</a:t>
            </a:r>
            <a:r>
              <a:rPr lang="en-US" altLang="zh-CN" sz="1800" dirty="0">
                <a:latin typeface="Times New Roman" pitchFamily="18" charset="0"/>
                <a:cs typeface="Times New Roman" pitchFamily="18" charset="0"/>
              </a:rPr>
              <a:t>ASCII</a:t>
            </a:r>
            <a:r>
              <a:rPr lang="zh-CN" altLang="zh-CN" sz="1800" dirty="0">
                <a:latin typeface="Times New Roman" pitchFamily="18" charset="0"/>
                <a:cs typeface="Times New Roman" pitchFamily="18" charset="0"/>
              </a:rPr>
              <a:t>码数值之间进行转换</a:t>
            </a:r>
            <a:endParaRPr lang="en-US" altLang="zh-CN" sz="1800" dirty="0">
              <a:latin typeface="Times New Roman" pitchFamily="18" charset="0"/>
              <a:cs typeface="Times New Roman" pitchFamily="18" charset="0"/>
            </a:endParaRPr>
          </a:p>
          <a:p>
            <a:pPr indent="-360000">
              <a:buClr>
                <a:srgbClr val="00B050"/>
              </a:buClr>
              <a:buFont typeface="Wingdings" pitchFamily="2" charset="2"/>
              <a:buChar char="l"/>
            </a:pPr>
            <a:r>
              <a:rPr lang="en-US" altLang="zh-CN" b="1" dirty="0" err="1">
                <a:cs typeface="Times New Roman" pitchFamily="18" charset="0"/>
              </a:rPr>
              <a:t>GBK</a:t>
            </a:r>
            <a:r>
              <a:rPr lang="zh-CN" altLang="zh-CN" b="1" dirty="0">
                <a:cs typeface="Times New Roman" pitchFamily="18" charset="0"/>
              </a:rPr>
              <a:t>字符集</a:t>
            </a:r>
            <a:r>
              <a:rPr lang="zh-CN" altLang="en-US" dirty="0">
                <a:cs typeface="Times New Roman" pitchFamily="18" charset="0"/>
              </a:rPr>
              <a:t>：</a:t>
            </a:r>
            <a:r>
              <a:rPr lang="zh-CN" altLang="zh-CN" dirty="0">
                <a:cs typeface="Times New Roman" pitchFamily="18" charset="0"/>
              </a:rPr>
              <a:t>即国家标准扩展字符集</a:t>
            </a:r>
            <a:r>
              <a:rPr lang="zh-CN" altLang="en-US" dirty="0">
                <a:cs typeface="Times New Roman" pitchFamily="18" charset="0"/>
              </a:rPr>
              <a:t>，</a:t>
            </a:r>
            <a:r>
              <a:rPr lang="zh-CN" altLang="zh-CN" dirty="0">
                <a:cs typeface="Times New Roman" pitchFamily="18" charset="0"/>
              </a:rPr>
              <a:t>指明了计算机中如何表示汉字。</a:t>
            </a:r>
            <a:endParaRPr lang="en-US" altLang="zh-CN" dirty="0">
              <a:cs typeface="Times New Roman" pitchFamily="18" charset="0"/>
            </a:endParaRPr>
          </a:p>
          <a:p>
            <a:pPr marL="720000" indent="-360000">
              <a:buClr>
                <a:schemeClr val="accent6">
                  <a:lumMod val="75000"/>
                </a:schemeClr>
              </a:buClr>
              <a:buFont typeface="Wingdings" pitchFamily="2" charset="2"/>
              <a:buChar char="u"/>
            </a:pPr>
            <a:r>
              <a:rPr lang="zh-CN" altLang="zh-CN" dirty="0">
                <a:cs typeface="Times New Roman" pitchFamily="18" charset="0"/>
              </a:rPr>
              <a:t>目前的</a:t>
            </a:r>
            <a:r>
              <a:rPr lang="en-US" altLang="zh-CN" dirty="0" err="1">
                <a:cs typeface="Times New Roman" pitchFamily="18" charset="0"/>
              </a:rPr>
              <a:t>GBK</a:t>
            </a:r>
            <a:r>
              <a:rPr lang="zh-CN" altLang="zh-CN" dirty="0">
                <a:cs typeface="Times New Roman" pitchFamily="18" charset="0"/>
              </a:rPr>
              <a:t>中用两个字节代表一个汉字，所以</a:t>
            </a:r>
            <a:r>
              <a:rPr lang="en-US" altLang="zh-CN" dirty="0" err="1">
                <a:cs typeface="Times New Roman" pitchFamily="18" charset="0"/>
              </a:rPr>
              <a:t>GBK</a:t>
            </a:r>
            <a:r>
              <a:rPr lang="zh-CN" altLang="zh-CN" dirty="0">
                <a:cs typeface="Times New Roman" pitchFamily="18" charset="0"/>
              </a:rPr>
              <a:t>字符集最多表示</a:t>
            </a:r>
            <a:r>
              <a:rPr lang="en-US" altLang="zh-CN" dirty="0">
                <a:cs typeface="Times New Roman" pitchFamily="18" charset="0"/>
              </a:rPr>
              <a:t>216=65536</a:t>
            </a:r>
            <a:r>
              <a:rPr lang="zh-CN" altLang="zh-CN" dirty="0">
                <a:cs typeface="Times New Roman" pitchFamily="18" charset="0"/>
              </a:rPr>
              <a:t>个汉字，目前表示了</a:t>
            </a:r>
            <a:r>
              <a:rPr lang="en-US" altLang="zh-CN" dirty="0">
                <a:cs typeface="Times New Roman" pitchFamily="18" charset="0"/>
              </a:rPr>
              <a:t>21886</a:t>
            </a:r>
            <a:r>
              <a:rPr lang="zh-CN" altLang="zh-CN" dirty="0">
                <a:cs typeface="Times New Roman" pitchFamily="18" charset="0"/>
              </a:rPr>
              <a:t>个汉字。</a:t>
            </a:r>
            <a:endParaRPr lang="en-US" altLang="zh-CN" dirty="0">
              <a:cs typeface="Times New Roman" pitchFamily="18" charset="0"/>
            </a:endParaRPr>
          </a:p>
          <a:p>
            <a:pPr indent="360000">
              <a:buClr>
                <a:srgbClr val="00B050"/>
              </a:buClr>
              <a:buFont typeface="Wingdings" pitchFamily="2" charset="2"/>
              <a:buChar char="l"/>
            </a:pPr>
            <a:r>
              <a:rPr lang="zh-CN" altLang="zh-CN" b="1" dirty="0">
                <a:cs typeface="Times New Roman" pitchFamily="18" charset="0"/>
              </a:rPr>
              <a:t>统一字符编码</a:t>
            </a:r>
            <a:r>
              <a:rPr lang="en-US" altLang="zh-CN" b="1" dirty="0">
                <a:cs typeface="Times New Roman" pitchFamily="18" charset="0"/>
              </a:rPr>
              <a:t>Unicode</a:t>
            </a:r>
            <a:r>
              <a:rPr lang="zh-CN" altLang="en-US" b="1" dirty="0">
                <a:cs typeface="Times New Roman" pitchFamily="18" charset="0"/>
              </a:rPr>
              <a:t>：</a:t>
            </a:r>
            <a:r>
              <a:rPr lang="zh-CN" altLang="zh-CN" dirty="0"/>
              <a:t>国际上普遍适用的统一字符编码</a:t>
            </a:r>
            <a:r>
              <a:rPr lang="en-US" altLang="zh-CN" dirty="0"/>
              <a:t>Unicode</a:t>
            </a:r>
          </a:p>
          <a:p>
            <a:pPr marL="720000" indent="-360000">
              <a:buClr>
                <a:schemeClr val="accent6">
                  <a:lumMod val="75000"/>
                </a:schemeClr>
              </a:buClr>
              <a:buFont typeface="Wingdings" pitchFamily="2" charset="2"/>
              <a:buChar char="u"/>
            </a:pPr>
            <a:r>
              <a:rPr lang="en-US" altLang="zh-CN" dirty="0"/>
              <a:t>Unicode</a:t>
            </a:r>
            <a:r>
              <a:rPr lang="zh-CN" altLang="zh-CN" dirty="0"/>
              <a:t>只有一个字符集，字符</a:t>
            </a:r>
            <a:r>
              <a:rPr lang="zh-CN" altLang="en-US" dirty="0"/>
              <a:t>有两个字节的</a:t>
            </a:r>
            <a:r>
              <a:rPr lang="zh-CN" altLang="zh-CN" dirty="0"/>
              <a:t>确定</a:t>
            </a:r>
            <a:r>
              <a:rPr lang="zh-CN" altLang="en-US" dirty="0"/>
              <a:t>编码，即</a:t>
            </a:r>
            <a:r>
              <a:rPr lang="en-US" altLang="zh-CN" dirty="0" err="1"/>
              <a:t>UCS</a:t>
            </a:r>
            <a:r>
              <a:rPr lang="en-US" altLang="zh-CN" dirty="0"/>
              <a:t>-2</a:t>
            </a:r>
          </a:p>
          <a:p>
            <a:pPr marL="720000" indent="-360000">
              <a:buClr>
                <a:schemeClr val="accent6">
                  <a:lumMod val="75000"/>
                </a:schemeClr>
              </a:buClr>
              <a:buFont typeface="Wingdings" pitchFamily="2" charset="2"/>
              <a:buChar char="u"/>
            </a:pPr>
            <a:r>
              <a:rPr lang="en-US" altLang="zh-CN" dirty="0"/>
              <a:t>Unicode</a:t>
            </a:r>
            <a:r>
              <a:rPr lang="zh-CN" altLang="zh-CN" dirty="0"/>
              <a:t>对于不同的计算机系统平台有不同的实现方式，</a:t>
            </a:r>
            <a:r>
              <a:rPr lang="zh-CN" altLang="en-US" dirty="0"/>
              <a:t>即</a:t>
            </a:r>
            <a:r>
              <a:rPr lang="zh-CN" altLang="zh-CN" dirty="0"/>
              <a:t>常说的</a:t>
            </a:r>
            <a:r>
              <a:rPr lang="en-US" altLang="zh-CN" dirty="0"/>
              <a:t>Unicode</a:t>
            </a:r>
            <a:r>
              <a:rPr lang="zh-CN" altLang="zh-CN" dirty="0"/>
              <a:t>转换格式（</a:t>
            </a:r>
            <a:r>
              <a:rPr lang="en-US" altLang="zh-CN" dirty="0"/>
              <a:t>Unicode Transformation Format</a:t>
            </a:r>
            <a:r>
              <a:rPr lang="zh-CN" altLang="zh-CN" dirty="0"/>
              <a:t>，简称为</a:t>
            </a:r>
            <a:r>
              <a:rPr lang="en-US" altLang="zh-CN" dirty="0" err="1"/>
              <a:t>UTF</a:t>
            </a:r>
            <a:r>
              <a:rPr lang="zh-CN" altLang="zh-CN" dirty="0"/>
              <a:t>），例如</a:t>
            </a:r>
            <a:r>
              <a:rPr lang="en-US" altLang="zh-CN" dirty="0" err="1"/>
              <a:t>UTF</a:t>
            </a:r>
            <a:r>
              <a:rPr lang="en-US" altLang="zh-CN" dirty="0"/>
              <a:t>-8</a:t>
            </a:r>
            <a:r>
              <a:rPr lang="zh-CN" altLang="en-US" dirty="0"/>
              <a:t>、</a:t>
            </a:r>
            <a:r>
              <a:rPr lang="en-US" altLang="zh-CN" dirty="0" err="1"/>
              <a:t>UTF</a:t>
            </a:r>
            <a:r>
              <a:rPr lang="en-US" altLang="zh-CN" dirty="0"/>
              <a:t>-16 LE</a:t>
            </a:r>
            <a:r>
              <a:rPr lang="zh-CN" altLang="en-US" dirty="0"/>
              <a:t>等</a:t>
            </a:r>
            <a:endParaRPr lang="zh-CN" altLang="en-US" b="1" dirty="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数据的存储形式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76</a:t>
            </a:fld>
            <a:endParaRPr lang="zh-CN" altLang="en-US"/>
          </a:p>
        </p:txBody>
      </p:sp>
      <p:sp>
        <p:nvSpPr>
          <p:cNvPr id="6" name="内容占位符 5"/>
          <p:cNvSpPr>
            <a:spLocks noGrp="1"/>
          </p:cNvSpPr>
          <p:nvPr>
            <p:ph idx="1"/>
          </p:nvPr>
        </p:nvSpPr>
        <p:spPr/>
        <p:txBody>
          <a:bodyPr>
            <a:noAutofit/>
          </a:bodyPr>
          <a:lstStyle/>
          <a:p>
            <a:r>
              <a:rPr lang="zh-CN" altLang="zh-CN" sz="2000" dirty="0"/>
              <a:t>在计算机内部，汉字编码和字符编码是共存的，而对不同的信息有不同的处理方式，那我们应该如何区分它们呢？</a:t>
            </a:r>
            <a:endParaRPr lang="en-US" altLang="zh-CN" sz="2000" dirty="0"/>
          </a:p>
          <a:p>
            <a:r>
              <a:rPr lang="zh-CN" altLang="zh-CN" sz="2000" b="1" dirty="0"/>
              <a:t>方法之一就是</a:t>
            </a:r>
            <a:r>
              <a:rPr lang="en-US" altLang="zh-CN" sz="2000" b="1" dirty="0"/>
              <a:t>ASCII</a:t>
            </a:r>
            <a:r>
              <a:rPr lang="zh-CN" altLang="zh-CN" sz="2000" b="1" dirty="0"/>
              <a:t>码所用字节最高位置为</a:t>
            </a:r>
            <a:r>
              <a:rPr lang="en-US" altLang="zh-CN" sz="2000" b="1" dirty="0"/>
              <a:t>“0”</a:t>
            </a:r>
            <a:r>
              <a:rPr lang="zh-CN" altLang="zh-CN" sz="2000" b="1" dirty="0"/>
              <a:t>，而对于双字节的国标码，将两个字节的最高位都置成</a:t>
            </a:r>
            <a:r>
              <a:rPr lang="en-US" altLang="zh-CN" sz="2000" b="1" dirty="0"/>
              <a:t>“1”</a:t>
            </a:r>
            <a:r>
              <a:rPr lang="zh-CN" altLang="zh-CN" sz="2000" b="1" dirty="0"/>
              <a:t>，然后由软件（或硬件）根据字节最高位来判断。</a:t>
            </a:r>
          </a:p>
          <a:p>
            <a:endParaRPr lang="en-US" altLang="zh-CN" sz="2000" dirty="0"/>
          </a:p>
          <a:p>
            <a:r>
              <a:rPr lang="zh-CN" altLang="zh-CN" sz="2000" dirty="0"/>
              <a:t>计算机里用二进制编码的形式存储各种信息，仅仅用</a:t>
            </a:r>
            <a:r>
              <a:rPr lang="en-US" altLang="zh-CN" sz="2000" dirty="0"/>
              <a:t>0</a:t>
            </a:r>
            <a:r>
              <a:rPr lang="zh-CN" altLang="zh-CN" sz="2000" dirty="0"/>
              <a:t>和</a:t>
            </a:r>
            <a:r>
              <a:rPr lang="en-US" altLang="zh-CN" sz="2000" dirty="0"/>
              <a:t>1</a:t>
            </a:r>
            <a:r>
              <a:rPr lang="zh-CN" altLang="zh-CN" sz="2000" dirty="0"/>
              <a:t>就可以表示世间所有的数、数学符号、汉字、英文、拉丁文和其他各种语言文字</a:t>
            </a:r>
            <a:r>
              <a:rPr lang="zh-CN" altLang="en-US" sz="2000" dirty="0"/>
              <a:t>。</a:t>
            </a:r>
            <a:endParaRPr lang="zh-CN" altLang="zh-CN" sz="2000" dirty="0"/>
          </a:p>
          <a:p>
            <a:r>
              <a:rPr lang="zh-CN" altLang="zh-CN" sz="2000" dirty="0"/>
              <a:t>然而，</a:t>
            </a:r>
            <a:r>
              <a:rPr lang="zh-CN" altLang="en-US" sz="2000" dirty="0"/>
              <a:t>这些组织方式和编码</a:t>
            </a:r>
            <a:r>
              <a:rPr lang="zh-CN" altLang="zh-CN" sz="2000" dirty="0"/>
              <a:t>都是逻辑上的概念，都是形式上的组织方式，与真实计算机里存放数据的寄存器、缓存、内存和磁盘等等看上去毫无关联！所以接下来就要讲解计算机是用物理设备表达与存储</a:t>
            </a:r>
            <a:r>
              <a:rPr lang="en-US" altLang="zh-CN" sz="2000" dirty="0"/>
              <a:t>0</a:t>
            </a:r>
            <a:r>
              <a:rPr lang="zh-CN" altLang="zh-CN" sz="2000" dirty="0"/>
              <a:t>与</a:t>
            </a:r>
            <a:r>
              <a:rPr lang="en-US" altLang="zh-CN" sz="2000" dirty="0"/>
              <a:t>1</a:t>
            </a:r>
            <a:r>
              <a:rPr lang="zh-CN" altLang="zh-CN" sz="2000" dirty="0"/>
              <a:t>的相关内容。</a:t>
            </a:r>
          </a:p>
          <a:p>
            <a:endParaRPr lang="zh-CN" altLang="en-US"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存储设备</a:t>
            </a:r>
            <a:r>
              <a:rPr lang="en-US" altLang="zh-CN" dirty="0"/>
              <a:t>—</a:t>
            </a:r>
            <a:r>
              <a:rPr lang="zh-CN" altLang="en-US" dirty="0"/>
              <a:t>存储层次</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77</a:t>
            </a:fld>
            <a:endParaRPr lang="zh-CN" altLang="en-US"/>
          </a:p>
        </p:txBody>
      </p:sp>
      <p:sp>
        <p:nvSpPr>
          <p:cNvPr id="6" name="内容占位符 5"/>
          <p:cNvSpPr>
            <a:spLocks noGrp="1"/>
          </p:cNvSpPr>
          <p:nvPr>
            <p:ph idx="1"/>
          </p:nvPr>
        </p:nvSpPr>
        <p:spPr/>
        <p:txBody>
          <a:bodyPr>
            <a:normAutofit/>
          </a:bodyPr>
          <a:lstStyle/>
          <a:p>
            <a:pPr indent="-3960000"/>
            <a:r>
              <a:rPr lang="zh-CN" altLang="zh-CN" sz="2000" b="1" dirty="0"/>
              <a:t>存储设备</a:t>
            </a:r>
            <a:r>
              <a:rPr lang="zh-CN" altLang="en-US" sz="2000" b="1" dirty="0"/>
              <a:t>：</a:t>
            </a:r>
            <a:r>
              <a:rPr lang="zh-CN" altLang="zh-CN" sz="2000" dirty="0"/>
              <a:t>存放</a:t>
            </a:r>
            <a:r>
              <a:rPr lang="en-US" altLang="zh-CN" sz="2000" dirty="0"/>
              <a:t>0</a:t>
            </a:r>
            <a:r>
              <a:rPr lang="zh-CN" altLang="zh-CN" sz="2000" dirty="0"/>
              <a:t>和</a:t>
            </a:r>
            <a:r>
              <a:rPr lang="en-US" altLang="zh-CN" sz="2000" dirty="0"/>
              <a:t>1</a:t>
            </a:r>
            <a:r>
              <a:rPr lang="zh-CN" altLang="zh-CN" sz="2000" dirty="0"/>
              <a:t>组成的二进制信息的物理载体称为存储介质，存储介质加上配套电路等组件就组成了存储设备。</a:t>
            </a:r>
            <a:endParaRPr lang="en-US" altLang="zh-CN" sz="2000" dirty="0"/>
          </a:p>
          <a:p>
            <a:pPr indent="-3960000"/>
            <a:r>
              <a:rPr lang="zh-CN" altLang="zh-CN" sz="2000" dirty="0"/>
              <a:t>现在计算机里常用的存储设备以下几类：</a:t>
            </a:r>
          </a:p>
          <a:p>
            <a:pPr marL="720000" indent="-360000">
              <a:buClr>
                <a:schemeClr val="accent6">
                  <a:lumMod val="75000"/>
                </a:schemeClr>
              </a:buClr>
              <a:buFont typeface="Wingdings" pitchFamily="2" charset="2"/>
              <a:buChar char="u"/>
            </a:pPr>
            <a:r>
              <a:rPr lang="zh-CN" altLang="zh-CN" sz="2000" b="1" dirty="0"/>
              <a:t>寄存器</a:t>
            </a:r>
            <a:r>
              <a:rPr lang="en-US" altLang="zh-CN" sz="2000" b="1" dirty="0"/>
              <a:t> (Register)</a:t>
            </a:r>
            <a:endParaRPr lang="en-US" altLang="zh-CN" sz="2000" dirty="0"/>
          </a:p>
          <a:p>
            <a:pPr marL="720000" indent="-360000">
              <a:buClr>
                <a:schemeClr val="accent6">
                  <a:lumMod val="75000"/>
                </a:schemeClr>
              </a:buClr>
              <a:buFont typeface="Wingdings" pitchFamily="2" charset="2"/>
              <a:buChar char="u"/>
            </a:pPr>
            <a:r>
              <a:rPr lang="zh-CN" altLang="zh-CN" sz="2000" b="1" dirty="0"/>
              <a:t>高速缓存</a:t>
            </a:r>
            <a:r>
              <a:rPr lang="en-US" altLang="zh-CN" sz="2000" b="1" dirty="0"/>
              <a:t>(Cache )</a:t>
            </a:r>
            <a:endParaRPr lang="en-US" altLang="zh-CN" sz="2000" dirty="0"/>
          </a:p>
          <a:p>
            <a:pPr marL="720000" indent="-360000">
              <a:buClr>
                <a:schemeClr val="accent6">
                  <a:lumMod val="75000"/>
                </a:schemeClr>
              </a:buClr>
              <a:buFont typeface="Wingdings" pitchFamily="2" charset="2"/>
              <a:buChar char="u"/>
            </a:pPr>
            <a:r>
              <a:rPr lang="zh-CN" altLang="zh-CN" sz="2000" b="1" dirty="0"/>
              <a:t>内存</a:t>
            </a:r>
            <a:r>
              <a:rPr lang="en-US" altLang="zh-CN" sz="2000" b="1" dirty="0"/>
              <a:t>(Main memory)</a:t>
            </a:r>
            <a:endParaRPr lang="en-US" altLang="zh-CN" sz="2000" dirty="0"/>
          </a:p>
          <a:p>
            <a:pPr marL="720000" indent="-360000">
              <a:buClr>
                <a:schemeClr val="accent6">
                  <a:lumMod val="75000"/>
                </a:schemeClr>
              </a:buClr>
              <a:buFont typeface="Wingdings" pitchFamily="2" charset="2"/>
              <a:buChar char="u"/>
            </a:pPr>
            <a:r>
              <a:rPr lang="zh-CN" altLang="zh-CN" sz="2000" b="1" dirty="0"/>
              <a:t>外存</a:t>
            </a:r>
            <a:r>
              <a:rPr lang="en-US" altLang="zh-CN" sz="2000" b="1" dirty="0"/>
              <a:t>(Storage)</a:t>
            </a:r>
            <a:endParaRPr lang="zh-CN" altLang="zh-CN" sz="2000" dirty="0"/>
          </a:p>
          <a:p>
            <a:endParaRPr lang="en-US" altLang="zh-CN" dirty="0"/>
          </a:p>
          <a:p>
            <a:endParaRPr lang="en-US" altLang="zh-CN" dirty="0"/>
          </a:p>
          <a:p>
            <a:endParaRPr lang="zh-CN" altLang="en-US" dirty="0"/>
          </a:p>
        </p:txBody>
      </p:sp>
      <p:sp>
        <p:nvSpPr>
          <p:cNvPr id="144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4388" name="AutoShape 4" descr="C:\Users\John\AppData\Roaming\Tencent\Users\164844138\QQ\WinTemp\RichOle\R0~6YKK(R12HFIS]USZ5X.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44389" name="AutoShape 5" descr="C:\Users\John\AppData\Roaming\Tencent\Users\164844138\QQ\WinTemp\RichOle\R0~6YKK(R12HFIS]USZ5X.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2" name="图片 21" descr="存储层次.jpg"/>
          <p:cNvPicPr>
            <a:picLocks noChangeAspect="1"/>
          </p:cNvPicPr>
          <p:nvPr/>
        </p:nvPicPr>
        <p:blipFill>
          <a:blip r:embed="rId2" cstate="print"/>
          <a:stretch>
            <a:fillRect/>
          </a:stretch>
        </p:blipFill>
        <p:spPr>
          <a:xfrm>
            <a:off x="4644008" y="2708920"/>
            <a:ext cx="4336016" cy="3312368"/>
          </a:xfrm>
          <a:prstGeom prst="rect">
            <a:avLst/>
          </a:prstGeom>
        </p:spPr>
      </p:pic>
      <p:sp>
        <p:nvSpPr>
          <p:cNvPr id="23" name="矩形 22"/>
          <p:cNvSpPr/>
          <p:nvPr/>
        </p:nvSpPr>
        <p:spPr>
          <a:xfrm>
            <a:off x="179512" y="4653136"/>
            <a:ext cx="4572000" cy="923330"/>
          </a:xfrm>
          <a:prstGeom prst="rect">
            <a:avLst/>
          </a:prstGeom>
        </p:spPr>
        <p:txBody>
          <a:bodyPr>
            <a:spAutoFit/>
          </a:bodyPr>
          <a:lstStyle/>
          <a:p>
            <a:r>
              <a:rPr lang="zh-CN" altLang="en-US" dirty="0">
                <a:latin typeface="Times New Roman" pitchFamily="18" charset="0"/>
                <a:cs typeface="Times New Roman" pitchFamily="18" charset="0"/>
              </a:rPr>
              <a:t>图示是</a:t>
            </a:r>
            <a:r>
              <a:rPr lang="zh-CN" altLang="zh-CN" dirty="0">
                <a:latin typeface="Times New Roman" pitchFamily="18" charset="0"/>
                <a:cs typeface="Times New Roman" pitchFamily="18" charset="0"/>
              </a:rPr>
              <a:t>目前计算机系统最基础的存储层次</a:t>
            </a:r>
            <a:r>
              <a:rPr lang="zh-CN" altLang="en-US" dirty="0">
                <a:latin typeface="Times New Roman" pitchFamily="18" charset="0"/>
                <a:cs typeface="Times New Roman" pitchFamily="18" charset="0"/>
              </a:rPr>
              <a:t>：</a:t>
            </a:r>
            <a:r>
              <a:rPr lang="zh-CN" altLang="zh-CN" b="1" dirty="0">
                <a:latin typeface="Times New Roman" pitchFamily="18" charset="0"/>
                <a:cs typeface="Times New Roman" pitchFamily="18" charset="0"/>
              </a:rPr>
              <a:t>速度越快价格越高容量越小，离</a:t>
            </a:r>
            <a:r>
              <a:rPr lang="en-US" altLang="zh-CN" b="1" dirty="0">
                <a:latin typeface="Times New Roman" pitchFamily="18" charset="0"/>
                <a:cs typeface="Times New Roman" pitchFamily="18" charset="0"/>
              </a:rPr>
              <a:t>CPU</a:t>
            </a:r>
            <a:r>
              <a:rPr lang="zh-CN" altLang="zh-CN" b="1" dirty="0">
                <a:latin typeface="Times New Roman" pitchFamily="18" charset="0"/>
                <a:cs typeface="Times New Roman" pitchFamily="18" charset="0"/>
              </a:rPr>
              <a:t>越近；速度越慢价格越低容量越大，离</a:t>
            </a:r>
            <a:r>
              <a:rPr lang="en-US" altLang="zh-CN" b="1" dirty="0">
                <a:latin typeface="Times New Roman" pitchFamily="18" charset="0"/>
                <a:cs typeface="Times New Roman" pitchFamily="18" charset="0"/>
              </a:rPr>
              <a:t>CPU</a:t>
            </a:r>
            <a:r>
              <a:rPr lang="zh-CN" altLang="zh-CN" b="1" dirty="0">
                <a:latin typeface="Times New Roman" pitchFamily="18" charset="0"/>
                <a:cs typeface="Times New Roman" pitchFamily="18" charset="0"/>
              </a:rPr>
              <a:t>越远</a:t>
            </a:r>
            <a:r>
              <a:rPr lang="zh-CN" altLang="en-US" b="1" dirty="0">
                <a:latin typeface="Times New Roman" pitchFamily="18" charset="0"/>
                <a:cs typeface="Times New Roman" pitchFamily="18" charset="0"/>
              </a:rPr>
              <a:t>。</a:t>
            </a:r>
            <a:endParaRPr lang="en-US" altLang="zh-CN" b="1" dirty="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存储设备</a:t>
            </a:r>
            <a:r>
              <a:rPr lang="en-US" altLang="zh-CN" dirty="0"/>
              <a:t>—</a:t>
            </a:r>
            <a:r>
              <a:rPr lang="zh-CN" altLang="en-US" dirty="0"/>
              <a:t>寄存器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78</a:t>
            </a:fld>
            <a:endParaRPr lang="zh-CN" altLang="en-US"/>
          </a:p>
        </p:txBody>
      </p:sp>
      <p:pic>
        <p:nvPicPr>
          <p:cNvPr id="15" name="图片 14" descr="存储层次.jpg"/>
          <p:cNvPicPr>
            <a:picLocks noChangeAspect="1"/>
          </p:cNvPicPr>
          <p:nvPr/>
        </p:nvPicPr>
        <p:blipFill>
          <a:blip r:embed="rId2" cstate="print"/>
          <a:stretch>
            <a:fillRect/>
          </a:stretch>
        </p:blipFill>
        <p:spPr>
          <a:xfrm>
            <a:off x="251520" y="1844824"/>
            <a:ext cx="4241755" cy="3240360"/>
          </a:xfrm>
          <a:prstGeom prst="rect">
            <a:avLst/>
          </a:prstGeom>
        </p:spPr>
      </p:pic>
      <p:sp>
        <p:nvSpPr>
          <p:cNvPr id="18" name="线形标注 2 17"/>
          <p:cNvSpPr/>
          <p:nvPr/>
        </p:nvSpPr>
        <p:spPr>
          <a:xfrm>
            <a:off x="4860032" y="1340768"/>
            <a:ext cx="4104456" cy="4752528"/>
          </a:xfrm>
          <a:prstGeom prst="borderCallout2">
            <a:avLst>
              <a:gd name="adj1" fmla="val 2154"/>
              <a:gd name="adj2" fmla="val -966"/>
              <a:gd name="adj3" fmla="val 2530"/>
              <a:gd name="adj4" fmla="val -15418"/>
              <a:gd name="adj5" fmla="val 21322"/>
              <a:gd name="adj6" fmla="val -53373"/>
            </a:avLst>
          </a:prstGeom>
          <a:ln>
            <a:solidFill>
              <a:srgbClr val="00B050"/>
            </a:solidFill>
            <a:headEnd type="triangle" w="med" len="med"/>
            <a:tailEnd type="none" w="med" len="med"/>
          </a:ln>
          <a:effectLst/>
        </p:spPr>
        <p:style>
          <a:lnRef idx="2">
            <a:schemeClr val="accent3"/>
          </a:lnRef>
          <a:fillRef idx="1">
            <a:schemeClr val="lt1"/>
          </a:fillRef>
          <a:effectRef idx="0">
            <a:schemeClr val="accent3"/>
          </a:effectRef>
          <a:fontRef idx="minor">
            <a:schemeClr val="dk1"/>
          </a:fontRef>
        </p:style>
        <p:txBody>
          <a:bodyPr rtlCol="0" anchor="ctr"/>
          <a:lstStyle/>
          <a:p>
            <a:pPr marL="360000" indent="-360000">
              <a:buClr>
                <a:srgbClr val="00B050"/>
              </a:buClr>
            </a:pPr>
            <a:r>
              <a:rPr lang="zh-CN" altLang="zh-CN" sz="2000" b="1" dirty="0">
                <a:latin typeface="Times New Roman" pitchFamily="18" charset="0"/>
                <a:cs typeface="Times New Roman" pitchFamily="18" charset="0"/>
              </a:rPr>
              <a:t>寄存器</a:t>
            </a:r>
            <a:r>
              <a:rPr lang="en-US" altLang="zh-CN" sz="2000" b="1" dirty="0">
                <a:latin typeface="Times New Roman" pitchFamily="18" charset="0"/>
                <a:cs typeface="Times New Roman" pitchFamily="18" charset="0"/>
              </a:rPr>
              <a:t> (Register)</a:t>
            </a:r>
            <a:r>
              <a:rPr lang="zh-CN" altLang="zh-CN"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dirty="0">
                <a:latin typeface="Times New Roman" pitchFamily="18" charset="0"/>
                <a:cs typeface="Times New Roman" pitchFamily="18" charset="0"/>
              </a:rPr>
              <a:t>处于</a:t>
            </a:r>
            <a:r>
              <a:rPr lang="en-US" altLang="zh-CN" sz="2000" dirty="0">
                <a:latin typeface="Times New Roman" pitchFamily="18" charset="0"/>
                <a:cs typeface="Times New Roman" pitchFamily="18" charset="0"/>
              </a:rPr>
              <a:t>CPU</a:t>
            </a:r>
            <a:r>
              <a:rPr lang="zh-CN" altLang="zh-CN" sz="2000" dirty="0">
                <a:latin typeface="Times New Roman" pitchFamily="18" charset="0"/>
                <a:cs typeface="Times New Roman" pitchFamily="18" charset="0"/>
              </a:rPr>
              <a:t>内部，和算术逻辑单元</a:t>
            </a:r>
            <a:r>
              <a:rPr lang="en-US" altLang="zh-CN" sz="2000" dirty="0">
                <a:latin typeface="Times New Roman" pitchFamily="18" charset="0"/>
                <a:cs typeface="Times New Roman" pitchFamily="18" charset="0"/>
              </a:rPr>
              <a:t>(Arithmetic Logic Unit, </a:t>
            </a:r>
            <a:r>
              <a:rPr lang="en-US" altLang="zh-CN" sz="2000" dirty="0" err="1">
                <a:latin typeface="Times New Roman" pitchFamily="18" charset="0"/>
                <a:cs typeface="Times New Roman" pitchFamily="18" charset="0"/>
              </a:rPr>
              <a:t>ALU</a:t>
            </a:r>
            <a:r>
              <a:rPr lang="en-US" altLang="zh-CN" sz="2000" dirty="0">
                <a:latin typeface="Times New Roman" pitchFamily="18" charset="0"/>
                <a:cs typeface="Times New Roman" pitchFamily="18" charset="0"/>
              </a:rPr>
              <a:t>)</a:t>
            </a:r>
            <a:r>
              <a:rPr lang="zh-CN" altLang="zh-CN" sz="2000" dirty="0">
                <a:latin typeface="Times New Roman" pitchFamily="18" charset="0"/>
                <a:cs typeface="Times New Roman" pitchFamily="18" charset="0"/>
              </a:rPr>
              <a:t>直接相连</a:t>
            </a:r>
            <a:endParaRPr lang="en-US" altLang="zh-CN" sz="2000"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dirty="0">
                <a:latin typeface="Times New Roman" pitchFamily="18" charset="0"/>
                <a:cs typeface="Times New Roman" pitchFamily="18" charset="0"/>
              </a:rPr>
              <a:t>寄存器读写数据的速度（访问速度）是数百皮秒（</a:t>
            </a:r>
            <a:r>
              <a:rPr lang="en-US" altLang="zh-CN" sz="2000" dirty="0">
                <a:latin typeface="Times New Roman" pitchFamily="18" charset="0"/>
                <a:cs typeface="Times New Roman" pitchFamily="18" charset="0"/>
              </a:rPr>
              <a:t>1</a:t>
            </a:r>
            <a:r>
              <a:rPr lang="zh-CN" altLang="zh-CN" sz="2000" dirty="0">
                <a:latin typeface="Times New Roman" pitchFamily="18" charset="0"/>
                <a:cs typeface="Times New Roman" pitchFamily="18" charset="0"/>
              </a:rPr>
              <a:t>皮秒</a:t>
            </a:r>
            <a:r>
              <a:rPr lang="en-US" altLang="zh-CN" sz="2000" dirty="0">
                <a:latin typeface="Times New Roman" pitchFamily="18" charset="0"/>
                <a:cs typeface="Times New Roman" pitchFamily="18" charset="0"/>
              </a:rPr>
              <a:t>=10</a:t>
            </a:r>
            <a:r>
              <a:rPr lang="en-US" altLang="zh-CN" sz="2000" baseline="30000" dirty="0">
                <a:latin typeface="Times New Roman" pitchFamily="18" charset="0"/>
                <a:cs typeface="Times New Roman" pitchFamily="18" charset="0"/>
              </a:rPr>
              <a:t>-12</a:t>
            </a:r>
            <a:r>
              <a:rPr lang="zh-CN" altLang="zh-CN" sz="2000" dirty="0">
                <a:latin typeface="Times New Roman" pitchFamily="18" charset="0"/>
                <a:cs typeface="Times New Roman" pitchFamily="18" charset="0"/>
              </a:rPr>
              <a:t>秒），</a:t>
            </a:r>
            <a:r>
              <a:rPr lang="zh-CN" altLang="zh-CN" sz="2000" b="1" dirty="0">
                <a:latin typeface="Times New Roman" pitchFamily="18" charset="0"/>
                <a:cs typeface="Times New Roman" pitchFamily="18" charset="0"/>
              </a:rPr>
              <a:t>非常接近</a:t>
            </a:r>
            <a:r>
              <a:rPr lang="en-US" altLang="zh-CN" sz="2000" b="1" dirty="0" err="1">
                <a:latin typeface="Times New Roman" pitchFamily="18" charset="0"/>
                <a:cs typeface="Times New Roman" pitchFamily="18" charset="0"/>
              </a:rPr>
              <a:t>ALU</a:t>
            </a:r>
            <a:r>
              <a:rPr lang="zh-CN" altLang="zh-CN" sz="2000" b="1" dirty="0">
                <a:latin typeface="Times New Roman" pitchFamily="18" charset="0"/>
                <a:cs typeface="Times New Roman" pitchFamily="18" charset="0"/>
              </a:rPr>
              <a:t>的计算速度。</a:t>
            </a:r>
            <a:endParaRPr lang="en-US" altLang="zh-CN" sz="2000" b="1"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dirty="0">
                <a:latin typeface="Times New Roman" pitchFamily="18" charset="0"/>
                <a:cs typeface="Times New Roman" pitchFamily="18" charset="0"/>
              </a:rPr>
              <a:t>因为很昂贵，所以寄存器的容量极小，</a:t>
            </a:r>
            <a:r>
              <a:rPr lang="zh-CN" altLang="zh-CN" sz="2000" b="1" dirty="0">
                <a:latin typeface="Times New Roman" pitchFamily="18" charset="0"/>
                <a:cs typeface="Times New Roman" pitchFamily="18" charset="0"/>
              </a:rPr>
              <a:t>通常只有数百个字节的大小。</a:t>
            </a:r>
            <a:endParaRPr lang="en-US" altLang="zh-CN" sz="2000" b="1"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b="1" dirty="0">
                <a:solidFill>
                  <a:srgbClr val="C00000"/>
                </a:solidFill>
                <a:latin typeface="Times New Roman" pitchFamily="18" charset="0"/>
                <a:cs typeface="Times New Roman" pitchFamily="18" charset="0"/>
              </a:rPr>
              <a:t>普通运算时需要将数据先放到</a:t>
            </a:r>
            <a:r>
              <a:rPr lang="en-US" altLang="zh-CN" sz="2000" b="1" dirty="0">
                <a:solidFill>
                  <a:srgbClr val="C00000"/>
                </a:solidFill>
                <a:latin typeface="Times New Roman" pitchFamily="18" charset="0"/>
                <a:cs typeface="Times New Roman" pitchFamily="18" charset="0"/>
              </a:rPr>
              <a:t>CPU</a:t>
            </a:r>
            <a:r>
              <a:rPr lang="zh-CN" altLang="zh-CN" sz="2000" b="1" dirty="0">
                <a:solidFill>
                  <a:srgbClr val="C00000"/>
                </a:solidFill>
                <a:latin typeface="Times New Roman" pitchFamily="18" charset="0"/>
                <a:cs typeface="Times New Roman" pitchFamily="18" charset="0"/>
              </a:rPr>
              <a:t>中的寄存器里，然后</a:t>
            </a:r>
            <a:r>
              <a:rPr lang="en-US" altLang="zh-CN" sz="2000" b="1" dirty="0" err="1">
                <a:solidFill>
                  <a:srgbClr val="C00000"/>
                </a:solidFill>
                <a:latin typeface="Times New Roman" pitchFamily="18" charset="0"/>
                <a:cs typeface="Times New Roman" pitchFamily="18" charset="0"/>
              </a:rPr>
              <a:t>ALU</a:t>
            </a:r>
            <a:r>
              <a:rPr lang="zh-CN" altLang="zh-CN" sz="2000" b="1" dirty="0">
                <a:solidFill>
                  <a:srgbClr val="C00000"/>
                </a:solidFill>
                <a:latin typeface="Times New Roman" pitchFamily="18" charset="0"/>
                <a:cs typeface="Times New Roman" pitchFamily="18" charset="0"/>
              </a:rPr>
              <a:t>对寄存器的值做计算，再存回寄存器里。</a:t>
            </a:r>
            <a:endParaRPr lang="zh-CN" altLang="en-US" sz="2000" b="1" dirty="0">
              <a:solidFill>
                <a:srgbClr val="C00000"/>
              </a:solidFill>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存储设备</a:t>
            </a:r>
            <a:r>
              <a:rPr lang="en-US" altLang="zh-CN" dirty="0"/>
              <a:t>—</a:t>
            </a:r>
            <a:r>
              <a:rPr lang="zh-CN" altLang="en-US" dirty="0"/>
              <a:t>高速缓存</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79</a:t>
            </a:fld>
            <a:endParaRPr lang="zh-CN" altLang="en-US"/>
          </a:p>
        </p:txBody>
      </p:sp>
      <p:pic>
        <p:nvPicPr>
          <p:cNvPr id="15" name="图片 14" descr="存储层次.jpg"/>
          <p:cNvPicPr>
            <a:picLocks noChangeAspect="1"/>
          </p:cNvPicPr>
          <p:nvPr/>
        </p:nvPicPr>
        <p:blipFill>
          <a:blip r:embed="rId2" cstate="print"/>
          <a:stretch>
            <a:fillRect/>
          </a:stretch>
        </p:blipFill>
        <p:spPr>
          <a:xfrm>
            <a:off x="251520" y="1844824"/>
            <a:ext cx="4241755" cy="3240360"/>
          </a:xfrm>
          <a:prstGeom prst="rect">
            <a:avLst/>
          </a:prstGeom>
        </p:spPr>
      </p:pic>
      <p:sp>
        <p:nvSpPr>
          <p:cNvPr id="18" name="线形标注 2 17"/>
          <p:cNvSpPr/>
          <p:nvPr/>
        </p:nvSpPr>
        <p:spPr>
          <a:xfrm>
            <a:off x="4716016" y="1340768"/>
            <a:ext cx="4248472" cy="4752528"/>
          </a:xfrm>
          <a:prstGeom prst="borderCallout2">
            <a:avLst>
              <a:gd name="adj1" fmla="val 2154"/>
              <a:gd name="adj2" fmla="val -966"/>
              <a:gd name="adj3" fmla="val 2530"/>
              <a:gd name="adj4" fmla="val -15418"/>
              <a:gd name="adj5" fmla="val 31327"/>
              <a:gd name="adj6" fmla="val -43231"/>
            </a:avLst>
          </a:prstGeom>
          <a:ln>
            <a:solidFill>
              <a:schemeClr val="accent6">
                <a:lumMod val="75000"/>
              </a:schemeClr>
            </a:solidFill>
            <a:headEnd type="triangle" w="med" len="med"/>
            <a:tailEnd type="none" w="med" len="med"/>
          </a:ln>
          <a:effectLst/>
        </p:spPr>
        <p:style>
          <a:lnRef idx="2">
            <a:schemeClr val="accent3"/>
          </a:lnRef>
          <a:fillRef idx="1">
            <a:schemeClr val="lt1"/>
          </a:fillRef>
          <a:effectRef idx="0">
            <a:schemeClr val="accent3"/>
          </a:effectRef>
          <a:fontRef idx="minor">
            <a:schemeClr val="dk1"/>
          </a:fontRef>
        </p:style>
        <p:txBody>
          <a:bodyPr rtlCol="0" anchor="ctr"/>
          <a:lstStyle/>
          <a:p>
            <a:pPr marL="360000" indent="-360000">
              <a:buClr>
                <a:srgbClr val="00B050"/>
              </a:buClr>
            </a:pPr>
            <a:r>
              <a:rPr lang="zh-CN" altLang="en-US" sz="2000" b="1" dirty="0">
                <a:latin typeface="Times New Roman" pitchFamily="18" charset="0"/>
                <a:cs typeface="Times New Roman" pitchFamily="18" charset="0"/>
              </a:rPr>
              <a:t>高速缓存</a:t>
            </a:r>
            <a:r>
              <a:rPr lang="en-US" altLang="zh-CN" sz="2000" b="1" dirty="0">
                <a:latin typeface="Times New Roman" pitchFamily="18" charset="0"/>
                <a:cs typeface="Times New Roman" pitchFamily="18" charset="0"/>
              </a:rPr>
              <a:t> (Cache)</a:t>
            </a:r>
            <a:r>
              <a:rPr lang="zh-CN" altLang="zh-CN"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dirty="0">
                <a:latin typeface="Times New Roman" pitchFamily="18" charset="0"/>
                <a:cs typeface="Times New Roman" pitchFamily="18" charset="0"/>
              </a:rPr>
              <a:t>通常是由静态随机存储器（</a:t>
            </a:r>
            <a:r>
              <a:rPr lang="en-US" altLang="zh-CN" sz="2000" dirty="0">
                <a:latin typeface="Times New Roman" pitchFamily="18" charset="0"/>
                <a:cs typeface="Times New Roman" pitchFamily="18" charset="0"/>
              </a:rPr>
              <a:t>Static Random Access Memory</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SRAM</a:t>
            </a:r>
            <a:r>
              <a:rPr lang="zh-CN" altLang="zh-CN" sz="2000" dirty="0">
                <a:latin typeface="Times New Roman" pitchFamily="18" charset="0"/>
                <a:cs typeface="Times New Roman" pitchFamily="18" charset="0"/>
              </a:rPr>
              <a:t>）制成</a:t>
            </a:r>
            <a:r>
              <a:rPr lang="zh-CN" altLang="en-US" sz="2000" dirty="0">
                <a:latin typeface="Times New Roman" pitchFamily="18" charset="0"/>
                <a:cs typeface="Times New Roman" pitchFamily="18" charset="0"/>
              </a:rPr>
              <a:t>，</a:t>
            </a:r>
            <a:r>
              <a:rPr lang="zh-CN" altLang="zh-CN" sz="2000" dirty="0">
                <a:latin typeface="Times New Roman" pitchFamily="18" charset="0"/>
                <a:cs typeface="Times New Roman" pitchFamily="18" charset="0"/>
              </a:rPr>
              <a:t>它是</a:t>
            </a:r>
            <a:r>
              <a:rPr lang="zh-CN" altLang="zh-CN" sz="2000" dirty="0">
                <a:solidFill>
                  <a:schemeClr val="tx1"/>
                </a:solidFill>
                <a:latin typeface="Times New Roman" pitchFamily="18" charset="0"/>
                <a:cs typeface="Times New Roman" pitchFamily="18" charset="0"/>
              </a:rPr>
              <a:t>一种较快速的存储介质，而且不需要刷新电路即能保存它内部存储的数据</a:t>
            </a:r>
            <a:r>
              <a:rPr lang="zh-CN" altLang="en-US" sz="2000" dirty="0">
                <a:solidFill>
                  <a:schemeClr val="tx1"/>
                </a:solidFill>
                <a:latin typeface="Times New Roman" pitchFamily="18" charset="0"/>
                <a:cs typeface="Times New Roman" pitchFamily="18" charset="0"/>
              </a:rPr>
              <a:t>。</a:t>
            </a:r>
            <a:endParaRPr lang="en-US" altLang="zh-CN" sz="2000" dirty="0">
              <a:solidFill>
                <a:schemeClr val="tx1"/>
              </a:solidFill>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dirty="0">
                <a:latin typeface="Times New Roman" pitchFamily="18" charset="0"/>
                <a:cs typeface="Times New Roman" pitchFamily="18" charset="0"/>
              </a:rPr>
              <a:t>速度比寄存器慢，容量比寄存器大，比寄存器要便宜些。</a:t>
            </a:r>
            <a:endParaRPr lang="en-US" altLang="zh-CN" sz="2000"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b="1" dirty="0">
                <a:solidFill>
                  <a:srgbClr val="C00000"/>
                </a:solidFill>
                <a:latin typeface="Times New Roman" pitchFamily="18" charset="0"/>
                <a:cs typeface="Times New Roman" pitchFamily="18" charset="0"/>
              </a:rPr>
              <a:t>实际计算机里的</a:t>
            </a:r>
            <a:r>
              <a:rPr lang="en-US" altLang="zh-CN" sz="2000" b="1" dirty="0">
                <a:solidFill>
                  <a:srgbClr val="C00000"/>
                </a:solidFill>
                <a:latin typeface="Times New Roman" pitchFamily="18" charset="0"/>
                <a:cs typeface="Times New Roman" pitchFamily="18" charset="0"/>
              </a:rPr>
              <a:t>Cache</a:t>
            </a:r>
            <a:r>
              <a:rPr lang="zh-CN" altLang="zh-CN" sz="2000" b="1" dirty="0">
                <a:solidFill>
                  <a:srgbClr val="C00000"/>
                </a:solidFill>
                <a:latin typeface="Times New Roman" pitchFamily="18" charset="0"/>
                <a:cs typeface="Times New Roman" pitchFamily="18" charset="0"/>
              </a:rPr>
              <a:t>可以分作</a:t>
            </a:r>
            <a:r>
              <a:rPr lang="en-US" altLang="zh-CN" sz="2000" b="1" dirty="0">
                <a:solidFill>
                  <a:srgbClr val="C00000"/>
                </a:solidFill>
                <a:latin typeface="Times New Roman" pitchFamily="18" charset="0"/>
                <a:cs typeface="Times New Roman" pitchFamily="18" charset="0"/>
              </a:rPr>
              <a:t>1</a:t>
            </a:r>
            <a:r>
              <a:rPr lang="zh-CN" altLang="zh-CN" sz="2000" b="1" dirty="0">
                <a:solidFill>
                  <a:srgbClr val="C00000"/>
                </a:solidFill>
                <a:latin typeface="Times New Roman" pitchFamily="18" charset="0"/>
                <a:cs typeface="Times New Roman" pitchFamily="18" charset="0"/>
              </a:rPr>
              <a:t>到</a:t>
            </a:r>
            <a:r>
              <a:rPr lang="en-US" altLang="zh-CN" sz="2000" b="1" dirty="0">
                <a:solidFill>
                  <a:srgbClr val="C00000"/>
                </a:solidFill>
                <a:latin typeface="Times New Roman" pitchFamily="18" charset="0"/>
                <a:cs typeface="Times New Roman" pitchFamily="18" charset="0"/>
              </a:rPr>
              <a:t>3</a:t>
            </a:r>
            <a:r>
              <a:rPr lang="zh-CN" altLang="zh-CN" sz="2000" b="1" dirty="0">
                <a:solidFill>
                  <a:srgbClr val="C00000"/>
                </a:solidFill>
                <a:latin typeface="Times New Roman" pitchFamily="18" charset="0"/>
                <a:cs typeface="Times New Roman" pitchFamily="18" charset="0"/>
              </a:rPr>
              <a:t>级</a:t>
            </a:r>
            <a:r>
              <a:rPr lang="zh-CN" altLang="zh-CN" sz="2000" dirty="0">
                <a:latin typeface="Times New Roman" pitchFamily="18" charset="0"/>
                <a:cs typeface="Times New Roman" pitchFamily="18" charset="0"/>
              </a:rPr>
              <a:t>，通常</a:t>
            </a:r>
            <a:r>
              <a:rPr lang="en-US" altLang="zh-CN" sz="2000" dirty="0">
                <a:latin typeface="Times New Roman" pitchFamily="18" charset="0"/>
                <a:cs typeface="Times New Roman" pitchFamily="18" charset="0"/>
              </a:rPr>
              <a:t>1</a:t>
            </a:r>
            <a:r>
              <a:rPr lang="zh-CN" altLang="zh-CN" sz="2000" dirty="0">
                <a:latin typeface="Times New Roman" pitchFamily="18" charset="0"/>
                <a:cs typeface="Times New Roman" pitchFamily="18" charset="0"/>
              </a:rPr>
              <a:t>级</a:t>
            </a:r>
            <a:r>
              <a:rPr lang="en-US" altLang="zh-CN" sz="2000" dirty="0">
                <a:latin typeface="Times New Roman" pitchFamily="18" charset="0"/>
                <a:cs typeface="Times New Roman" pitchFamily="18" charset="0"/>
              </a:rPr>
              <a:t>Cache</a:t>
            </a:r>
            <a:r>
              <a:rPr lang="zh-CN" altLang="zh-CN" sz="2000" dirty="0">
                <a:latin typeface="Times New Roman" pitchFamily="18" charset="0"/>
                <a:cs typeface="Times New Roman" pitchFamily="18" charset="0"/>
              </a:rPr>
              <a:t>的访问速度是</a:t>
            </a:r>
            <a:r>
              <a:rPr lang="en-US" altLang="zh-CN" sz="2000" dirty="0">
                <a:latin typeface="Times New Roman" pitchFamily="18" charset="0"/>
                <a:cs typeface="Times New Roman" pitchFamily="18" charset="0"/>
              </a:rPr>
              <a:t>1~2</a:t>
            </a:r>
            <a:r>
              <a:rPr lang="zh-CN" altLang="zh-CN" sz="2000" dirty="0">
                <a:latin typeface="Times New Roman" pitchFamily="18" charset="0"/>
                <a:cs typeface="Times New Roman" pitchFamily="18" charset="0"/>
              </a:rPr>
              <a:t>纳秒（</a:t>
            </a:r>
            <a:r>
              <a:rPr lang="en-US" altLang="zh-CN" sz="2000" dirty="0">
                <a:latin typeface="Times New Roman" pitchFamily="18" charset="0"/>
                <a:cs typeface="Times New Roman" pitchFamily="18" charset="0"/>
              </a:rPr>
              <a:t>ns</a:t>
            </a:r>
            <a:r>
              <a:rPr lang="zh-CN" altLang="zh-CN" sz="2000" dirty="0">
                <a:latin typeface="Times New Roman" pitchFamily="18" charset="0"/>
                <a:cs typeface="Times New Roman" pitchFamily="18" charset="0"/>
              </a:rPr>
              <a:t>），容量是</a:t>
            </a:r>
            <a:r>
              <a:rPr lang="en-US" altLang="zh-CN" sz="2000" dirty="0" err="1">
                <a:latin typeface="Times New Roman" pitchFamily="18" charset="0"/>
                <a:cs typeface="Times New Roman" pitchFamily="18" charset="0"/>
              </a:rPr>
              <a:t>64KB</a:t>
            </a:r>
            <a:r>
              <a:rPr lang="zh-CN" altLang="zh-CN" sz="2000" dirty="0">
                <a:latin typeface="Times New Roman" pitchFamily="18" charset="0"/>
                <a:cs typeface="Times New Roman" pitchFamily="18" charset="0"/>
              </a:rPr>
              <a:t>。其后两级的速度在</a:t>
            </a:r>
            <a:r>
              <a:rPr lang="en-US" altLang="zh-CN" sz="2000" dirty="0" err="1">
                <a:latin typeface="Times New Roman" pitchFamily="18" charset="0"/>
                <a:cs typeface="Times New Roman" pitchFamily="18" charset="0"/>
              </a:rPr>
              <a:t>5~20ns</a:t>
            </a:r>
            <a:r>
              <a:rPr lang="zh-CN" altLang="zh-CN" sz="2000" dirty="0">
                <a:latin typeface="Times New Roman" pitchFamily="18" charset="0"/>
                <a:cs typeface="Times New Roman" pitchFamily="18" charset="0"/>
              </a:rPr>
              <a:t>之间，容量在</a:t>
            </a:r>
            <a:r>
              <a:rPr lang="en-US" altLang="zh-CN" sz="2000" dirty="0" err="1">
                <a:latin typeface="Times New Roman" pitchFamily="18" charset="0"/>
                <a:cs typeface="Times New Roman" pitchFamily="18" charset="0"/>
              </a:rPr>
              <a:t>256KB~4MB</a:t>
            </a:r>
            <a:r>
              <a:rPr lang="zh-CN" altLang="zh-CN" sz="2000" dirty="0">
                <a:latin typeface="Times New Roman" pitchFamily="18" charset="0"/>
                <a:cs typeface="Times New Roman" pitchFamily="18" charset="0"/>
              </a:rPr>
              <a:t>之间。</a:t>
            </a:r>
            <a:endParaRPr lang="en-US" altLang="zh-CN"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进制转换</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a:t>
            </a:fld>
            <a:endParaRPr lang="zh-CN" altLang="en-US"/>
          </a:p>
        </p:txBody>
      </p:sp>
      <p:sp>
        <p:nvSpPr>
          <p:cNvPr id="6" name="内容占位符 5"/>
          <p:cNvSpPr>
            <a:spLocks noGrp="1"/>
          </p:cNvSpPr>
          <p:nvPr>
            <p:ph idx="1"/>
          </p:nvPr>
        </p:nvSpPr>
        <p:spPr/>
        <p:txBody>
          <a:bodyPr>
            <a:normAutofit/>
          </a:bodyPr>
          <a:lstStyle/>
          <a:p>
            <a:pPr indent="0" algn="ctr"/>
            <a:r>
              <a:rPr lang="zh-CN" altLang="zh-CN" sz="2400" b="1" dirty="0"/>
              <a:t>任何整数都可用各种进制表示</a:t>
            </a:r>
            <a:endParaRPr lang="en-US" altLang="zh-CN" sz="2400" b="1" dirty="0"/>
          </a:p>
          <a:p>
            <a:endParaRPr lang="en-US" altLang="zh-CN" sz="2400" dirty="0"/>
          </a:p>
          <a:p>
            <a:r>
              <a:rPr lang="zh-CN" altLang="en-US" sz="2400" dirty="0"/>
              <a:t>如何证明？</a:t>
            </a:r>
            <a:endParaRPr lang="en-US" altLang="zh-CN" sz="2400" dirty="0"/>
          </a:p>
          <a:p>
            <a:r>
              <a:rPr lang="zh-CN" altLang="zh-CN" sz="2400" dirty="0"/>
              <a:t>最简单的证明方式就是任意</a:t>
            </a:r>
            <a:r>
              <a:rPr lang="en-US" altLang="zh-CN" sz="2400" dirty="0"/>
              <a:t>R</a:t>
            </a:r>
            <a:r>
              <a:rPr lang="zh-CN" altLang="zh-CN" sz="2400" dirty="0"/>
              <a:t>进制的数，都可以转换成十进制的形式</a:t>
            </a:r>
            <a:r>
              <a:rPr lang="zh-CN" altLang="en-US" sz="2400" dirty="0"/>
              <a:t>：</a:t>
            </a:r>
            <a:endParaRPr lang="zh-CN" altLang="zh-CN" sz="2400" dirty="0"/>
          </a:p>
          <a:p>
            <a:r>
              <a:rPr lang="en-US" altLang="zh-CN" sz="2400" b="1" dirty="0" err="1"/>
              <a:t>R</a:t>
            </a:r>
            <a:r>
              <a:rPr lang="en-US" altLang="zh-CN" sz="2000" b="1" dirty="0" err="1"/>
              <a:t>1</a:t>
            </a:r>
            <a:r>
              <a:rPr lang="zh-CN" altLang="en-US" sz="2400" b="1" dirty="0"/>
              <a:t>进制                十进制               </a:t>
            </a:r>
            <a:r>
              <a:rPr lang="en-US" altLang="zh-CN" sz="2400" b="1" dirty="0" err="1"/>
              <a:t>R</a:t>
            </a:r>
            <a:r>
              <a:rPr lang="en-US" altLang="zh-CN" sz="2000" b="1" dirty="0" err="1"/>
              <a:t>2</a:t>
            </a:r>
            <a:r>
              <a:rPr lang="zh-CN" altLang="en-US" sz="2400" b="1" dirty="0"/>
              <a:t>进制 </a:t>
            </a:r>
            <a:endParaRPr lang="en-US" altLang="zh-CN" sz="2400" b="1" dirty="0"/>
          </a:p>
          <a:p>
            <a:endParaRPr lang="zh-CN" altLang="en-US" sz="2400" dirty="0"/>
          </a:p>
        </p:txBody>
      </p:sp>
      <p:cxnSp>
        <p:nvCxnSpPr>
          <p:cNvPr id="8" name="直接箭头连接符 7"/>
          <p:cNvCxnSpPr/>
          <p:nvPr/>
        </p:nvCxnSpPr>
        <p:spPr>
          <a:xfrm>
            <a:off x="2123728" y="4077072"/>
            <a:ext cx="864096" cy="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211960" y="4077072"/>
            <a:ext cx="864096" cy="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存储设备</a:t>
            </a:r>
            <a:r>
              <a:rPr lang="en-US" altLang="zh-CN" dirty="0"/>
              <a:t>—</a:t>
            </a:r>
            <a:r>
              <a:rPr lang="zh-CN" altLang="en-US" dirty="0"/>
              <a:t>内存</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80</a:t>
            </a:fld>
            <a:endParaRPr lang="zh-CN" altLang="en-US"/>
          </a:p>
        </p:txBody>
      </p:sp>
      <p:pic>
        <p:nvPicPr>
          <p:cNvPr id="15" name="图片 14" descr="存储层次.jpg"/>
          <p:cNvPicPr>
            <a:picLocks noChangeAspect="1"/>
          </p:cNvPicPr>
          <p:nvPr/>
        </p:nvPicPr>
        <p:blipFill>
          <a:blip r:embed="rId2" cstate="print"/>
          <a:stretch>
            <a:fillRect/>
          </a:stretch>
        </p:blipFill>
        <p:spPr>
          <a:xfrm>
            <a:off x="251520" y="1844824"/>
            <a:ext cx="4241755" cy="3240360"/>
          </a:xfrm>
          <a:prstGeom prst="rect">
            <a:avLst/>
          </a:prstGeom>
        </p:spPr>
      </p:pic>
      <p:sp>
        <p:nvSpPr>
          <p:cNvPr id="18" name="线形标注 2 17"/>
          <p:cNvSpPr/>
          <p:nvPr/>
        </p:nvSpPr>
        <p:spPr>
          <a:xfrm>
            <a:off x="4860032" y="1340768"/>
            <a:ext cx="4104456" cy="4752528"/>
          </a:xfrm>
          <a:prstGeom prst="borderCallout2">
            <a:avLst>
              <a:gd name="adj1" fmla="val 33708"/>
              <a:gd name="adj2" fmla="val -743"/>
              <a:gd name="adj3" fmla="val 33699"/>
              <a:gd name="adj4" fmla="val -16309"/>
              <a:gd name="adj5" fmla="val 50375"/>
              <a:gd name="adj6" fmla="val -37110"/>
            </a:avLst>
          </a:prstGeom>
          <a:ln>
            <a:solidFill>
              <a:srgbClr val="F9F977"/>
            </a:solidFill>
            <a:headEnd type="triangle" w="med" len="med"/>
            <a:tailEnd type="none" w="med" len="med"/>
          </a:ln>
          <a:effectLst/>
        </p:spPr>
        <p:style>
          <a:lnRef idx="2">
            <a:schemeClr val="accent3"/>
          </a:lnRef>
          <a:fillRef idx="1">
            <a:schemeClr val="lt1"/>
          </a:fillRef>
          <a:effectRef idx="0">
            <a:schemeClr val="accent3"/>
          </a:effectRef>
          <a:fontRef idx="minor">
            <a:schemeClr val="dk1"/>
          </a:fontRef>
        </p:style>
        <p:txBody>
          <a:bodyPr rtlCol="0" anchor="ctr"/>
          <a:lstStyle/>
          <a:p>
            <a:pPr marL="360000" indent="-360000">
              <a:buClr>
                <a:srgbClr val="00B050"/>
              </a:buClr>
            </a:pPr>
            <a:r>
              <a:rPr lang="zh-CN" altLang="en-US" sz="2000" b="1" dirty="0">
                <a:latin typeface="Times New Roman" pitchFamily="18" charset="0"/>
                <a:cs typeface="Times New Roman" pitchFamily="18" charset="0"/>
              </a:rPr>
              <a:t>内存</a:t>
            </a:r>
            <a:r>
              <a:rPr lang="zh-CN" altLang="zh-CN"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dirty="0">
                <a:latin typeface="Times New Roman" pitchFamily="18" charset="0"/>
                <a:cs typeface="Times New Roman" pitchFamily="18" charset="0"/>
              </a:rPr>
              <a:t>又叫主存，内存通常由动态随机访问存储器（</a:t>
            </a:r>
            <a:r>
              <a:rPr lang="en-US" altLang="zh-CN" sz="2000" dirty="0">
                <a:latin typeface="Times New Roman" pitchFamily="18" charset="0"/>
                <a:cs typeface="Times New Roman" pitchFamily="18" charset="0"/>
              </a:rPr>
              <a:t>Dynamic Random Access Memory, DRAM</a:t>
            </a:r>
            <a:r>
              <a:rPr lang="zh-CN" altLang="zh-CN" sz="2000" dirty="0">
                <a:latin typeface="Times New Roman" pitchFamily="18" charset="0"/>
                <a:cs typeface="Times New Roman" pitchFamily="18" charset="0"/>
              </a:rPr>
              <a:t>）制成</a:t>
            </a:r>
            <a:endParaRPr lang="en-US" altLang="zh-CN" sz="2000"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dirty="0">
                <a:latin typeface="Times New Roman" pitchFamily="18" charset="0"/>
                <a:cs typeface="Times New Roman" pitchFamily="18" charset="0"/>
              </a:rPr>
              <a:t>它比</a:t>
            </a:r>
            <a:r>
              <a:rPr lang="en-US" altLang="zh-CN" sz="2000" dirty="0">
                <a:latin typeface="Times New Roman" pitchFamily="18" charset="0"/>
                <a:cs typeface="Times New Roman" pitchFamily="18" charset="0"/>
              </a:rPr>
              <a:t>SRAM</a:t>
            </a:r>
            <a:r>
              <a:rPr lang="zh-CN" altLang="zh-CN" sz="2000" dirty="0">
                <a:latin typeface="Times New Roman" pitchFamily="18" charset="0"/>
                <a:cs typeface="Times New Roman" pitchFamily="18" charset="0"/>
              </a:rPr>
              <a:t>要便宜许多</a:t>
            </a:r>
            <a:r>
              <a:rPr lang="zh-CN" altLang="en-US" sz="2000" dirty="0">
                <a:latin typeface="Times New Roman" pitchFamily="18" charset="0"/>
                <a:cs typeface="Times New Roman" pitchFamily="18" charset="0"/>
              </a:rPr>
              <a:t>，容量也要大得多</a:t>
            </a:r>
            <a:r>
              <a:rPr lang="zh-CN" altLang="zh-CN"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dirty="0">
                <a:latin typeface="Times New Roman" pitchFamily="18" charset="0"/>
                <a:cs typeface="Times New Roman" pitchFamily="18" charset="0"/>
              </a:rPr>
              <a:t>内存的速度在</a:t>
            </a:r>
            <a:r>
              <a:rPr lang="en-US" altLang="zh-CN" sz="2000" dirty="0" err="1">
                <a:latin typeface="Times New Roman" pitchFamily="18" charset="0"/>
                <a:cs typeface="Times New Roman" pitchFamily="18" charset="0"/>
              </a:rPr>
              <a:t>50~100ns</a:t>
            </a:r>
            <a:r>
              <a:rPr lang="zh-CN" altLang="zh-CN" sz="2000" dirty="0">
                <a:latin typeface="Times New Roman" pitchFamily="18" charset="0"/>
                <a:cs typeface="Times New Roman" pitchFamily="18" charset="0"/>
              </a:rPr>
              <a:t>之间，现在常用的内存容量都在几百</a:t>
            </a:r>
            <a:r>
              <a:rPr lang="en-US" altLang="zh-CN" sz="2000" dirty="0">
                <a:latin typeface="Times New Roman" pitchFamily="18" charset="0"/>
                <a:cs typeface="Times New Roman" pitchFamily="18" charset="0"/>
              </a:rPr>
              <a:t>MB</a:t>
            </a:r>
            <a:r>
              <a:rPr lang="zh-CN" altLang="zh-CN" sz="2000" dirty="0">
                <a:latin typeface="Times New Roman" pitchFamily="18" charset="0"/>
                <a:cs typeface="Times New Roman" pitchFamily="18" charset="0"/>
              </a:rPr>
              <a:t>到数</a:t>
            </a:r>
            <a:r>
              <a:rPr lang="en-US" altLang="zh-CN" sz="2000" dirty="0">
                <a:latin typeface="Times New Roman" pitchFamily="18" charset="0"/>
                <a:cs typeface="Times New Roman" pitchFamily="18" charset="0"/>
              </a:rPr>
              <a:t>GB</a:t>
            </a:r>
            <a:r>
              <a:rPr lang="zh-CN" altLang="zh-CN" sz="2000" dirty="0">
                <a:latin typeface="Times New Roman" pitchFamily="18" charset="0"/>
                <a:cs typeface="Times New Roman" pitchFamily="18" charset="0"/>
              </a:rPr>
              <a:t>之间</a:t>
            </a:r>
            <a:r>
              <a:rPr lang="zh-CN" altLang="en-US" sz="2000" dirty="0">
                <a:latin typeface="Times New Roman" pitchFamily="18" charset="0"/>
                <a:cs typeface="Times New Roman" pitchFamily="18" charset="0"/>
              </a:rPr>
              <a:t>。</a:t>
            </a:r>
            <a:r>
              <a:rPr lang="zh-CN" altLang="zh-CN" sz="2000" dirty="0">
                <a:latin typeface="Times New Roman" pitchFamily="18" charset="0"/>
                <a:cs typeface="Times New Roman" pitchFamily="18" charset="0"/>
              </a:rPr>
              <a:t>有的高端计算机或者其他特殊用途的地方（例如大型数据库）的内存甚至会用到数十</a:t>
            </a:r>
            <a:r>
              <a:rPr lang="en-US" altLang="zh-CN" sz="2000" dirty="0">
                <a:latin typeface="Times New Roman" pitchFamily="18" charset="0"/>
                <a:cs typeface="Times New Roman" pitchFamily="18" charset="0"/>
              </a:rPr>
              <a:t>GB</a:t>
            </a:r>
            <a:r>
              <a:rPr lang="zh-CN" altLang="zh-CN" sz="2000" dirty="0">
                <a:latin typeface="Times New Roman" pitchFamily="18" charset="0"/>
                <a:cs typeface="Times New Roman" pitchFamily="18" charset="0"/>
              </a:rPr>
              <a:t>到数</a:t>
            </a:r>
            <a:r>
              <a:rPr lang="en-US" altLang="zh-CN" sz="2000" dirty="0">
                <a:latin typeface="Times New Roman" pitchFamily="18" charset="0"/>
                <a:cs typeface="Times New Roman" pitchFamily="18" charset="0"/>
              </a:rPr>
              <a:t>TB</a:t>
            </a:r>
            <a:r>
              <a:rPr lang="zh-CN" altLang="zh-CN" sz="2000" dirty="0">
                <a:latin typeface="Times New Roman" pitchFamily="18" charset="0"/>
                <a:cs typeface="Times New Roman" pitchFamily="18" charset="0"/>
              </a:rPr>
              <a:t>的</a:t>
            </a:r>
            <a:r>
              <a:rPr lang="en-US" altLang="zh-CN" sz="2000" dirty="0">
                <a:latin typeface="Times New Roman" pitchFamily="18" charset="0"/>
                <a:cs typeface="Times New Roman" pitchFamily="18" charset="0"/>
              </a:rPr>
              <a:t>DRAM</a:t>
            </a:r>
            <a:r>
              <a:rPr lang="zh-CN" altLang="zh-CN"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b="1" dirty="0">
                <a:solidFill>
                  <a:srgbClr val="C00000"/>
                </a:solidFill>
                <a:latin typeface="Times New Roman" pitchFamily="18" charset="0"/>
                <a:cs typeface="Times New Roman" pitchFamily="18" charset="0"/>
              </a:rPr>
              <a:t>程序普通执行时的信息，包括程序指令和很多用到的数据都存放在内存中。</a:t>
            </a:r>
            <a:endParaRPr lang="zh-CN" altLang="en-US" sz="2000" b="1" dirty="0">
              <a:solidFill>
                <a:srgbClr val="C00000"/>
              </a:solidFill>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存储设备</a:t>
            </a:r>
            <a:r>
              <a:rPr lang="en-US" altLang="zh-CN" dirty="0"/>
              <a:t>—</a:t>
            </a:r>
            <a:r>
              <a:rPr lang="zh-CN" altLang="en-US" dirty="0"/>
              <a:t>外存</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81</a:t>
            </a:fld>
            <a:endParaRPr lang="zh-CN" altLang="en-US"/>
          </a:p>
        </p:txBody>
      </p:sp>
      <p:pic>
        <p:nvPicPr>
          <p:cNvPr id="15" name="图片 14" descr="存储层次.jpg"/>
          <p:cNvPicPr>
            <a:picLocks noChangeAspect="1"/>
          </p:cNvPicPr>
          <p:nvPr/>
        </p:nvPicPr>
        <p:blipFill>
          <a:blip r:embed="rId2" cstate="print"/>
          <a:stretch>
            <a:fillRect/>
          </a:stretch>
        </p:blipFill>
        <p:spPr>
          <a:xfrm>
            <a:off x="251520" y="1844824"/>
            <a:ext cx="4241755" cy="3240360"/>
          </a:xfrm>
          <a:prstGeom prst="rect">
            <a:avLst/>
          </a:prstGeom>
        </p:spPr>
      </p:pic>
      <p:sp>
        <p:nvSpPr>
          <p:cNvPr id="18" name="线形标注 2 17"/>
          <p:cNvSpPr/>
          <p:nvPr/>
        </p:nvSpPr>
        <p:spPr>
          <a:xfrm>
            <a:off x="4860032" y="1340768"/>
            <a:ext cx="4104456" cy="4752528"/>
          </a:xfrm>
          <a:prstGeom prst="borderCallout2">
            <a:avLst>
              <a:gd name="adj1" fmla="val 45637"/>
              <a:gd name="adj2" fmla="val -75"/>
              <a:gd name="adj3" fmla="val 45821"/>
              <a:gd name="adj4" fmla="val -20319"/>
              <a:gd name="adj5" fmla="val 64228"/>
              <a:gd name="adj6" fmla="val -29758"/>
            </a:avLst>
          </a:prstGeom>
          <a:ln>
            <a:solidFill>
              <a:srgbClr val="7030A0"/>
            </a:solidFill>
            <a:headEnd type="triangle" w="med" len="med"/>
            <a:tailEnd type="none" w="med" len="med"/>
          </a:ln>
          <a:effectLst/>
        </p:spPr>
        <p:style>
          <a:lnRef idx="2">
            <a:schemeClr val="accent3"/>
          </a:lnRef>
          <a:fillRef idx="1">
            <a:schemeClr val="lt1"/>
          </a:fillRef>
          <a:effectRef idx="0">
            <a:schemeClr val="accent3"/>
          </a:effectRef>
          <a:fontRef idx="minor">
            <a:schemeClr val="dk1"/>
          </a:fontRef>
        </p:style>
        <p:txBody>
          <a:bodyPr rtlCol="0" anchor="ctr"/>
          <a:lstStyle/>
          <a:p>
            <a:pPr marL="360000" indent="-360000">
              <a:buClr>
                <a:srgbClr val="00B050"/>
              </a:buClr>
            </a:pPr>
            <a:r>
              <a:rPr lang="zh-CN" altLang="en-US" sz="2000" b="1" dirty="0">
                <a:latin typeface="Times New Roman" pitchFamily="18" charset="0"/>
                <a:cs typeface="Times New Roman" pitchFamily="18" charset="0"/>
              </a:rPr>
              <a:t>外存</a:t>
            </a:r>
            <a:r>
              <a:rPr lang="zh-CN" altLang="zh-CN"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dirty="0">
                <a:latin typeface="Times New Roman" pitchFamily="18" charset="0"/>
                <a:cs typeface="Times New Roman" pitchFamily="18" charset="0"/>
              </a:rPr>
              <a:t>外存一般指比内存速度更慢容量更大的存储器</a:t>
            </a:r>
            <a:endParaRPr lang="en-US" altLang="zh-CN" sz="2000"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b="1" dirty="0">
                <a:solidFill>
                  <a:srgbClr val="C00000"/>
                </a:solidFill>
                <a:latin typeface="Times New Roman" pitchFamily="18" charset="0"/>
                <a:cs typeface="Times New Roman" pitchFamily="18" charset="0"/>
              </a:rPr>
              <a:t>外存的一个显著特征是数据断电后不丢失，而当前以上三种存储在断电后都会丢失数据。</a:t>
            </a:r>
            <a:endParaRPr lang="en-US" altLang="zh-CN" sz="2000" b="1" dirty="0">
              <a:solidFill>
                <a:srgbClr val="C00000"/>
              </a:solidFill>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dirty="0">
                <a:latin typeface="Times New Roman" pitchFamily="18" charset="0"/>
                <a:cs typeface="Times New Roman" pitchFamily="18" charset="0"/>
              </a:rPr>
              <a:t>通常就是我们所说的硬盘。现在常用的外存有磁盘（</a:t>
            </a:r>
            <a:r>
              <a:rPr lang="en-US" altLang="zh-CN" sz="2000" dirty="0" err="1">
                <a:latin typeface="Times New Roman" pitchFamily="18" charset="0"/>
                <a:cs typeface="Times New Roman" pitchFamily="18" charset="0"/>
              </a:rPr>
              <a:t>Magenetic</a:t>
            </a:r>
            <a:r>
              <a:rPr lang="en-US" altLang="zh-CN" sz="2000" dirty="0">
                <a:latin typeface="Times New Roman" pitchFamily="18" charset="0"/>
                <a:cs typeface="Times New Roman" pitchFamily="18" charset="0"/>
              </a:rPr>
              <a:t> disk</a:t>
            </a:r>
            <a:r>
              <a:rPr lang="zh-CN" altLang="zh-CN" sz="2000" dirty="0">
                <a:latin typeface="Times New Roman" pitchFamily="18" charset="0"/>
                <a:cs typeface="Times New Roman" pitchFamily="18" charset="0"/>
              </a:rPr>
              <a:t>）和固态硬盘（也叫</a:t>
            </a:r>
            <a:r>
              <a:rPr lang="en-US" altLang="zh-CN" sz="2000" dirty="0" err="1">
                <a:latin typeface="Times New Roman" pitchFamily="18" charset="0"/>
                <a:cs typeface="Times New Roman" pitchFamily="18" charset="0"/>
              </a:rPr>
              <a:t>SSD</a:t>
            </a:r>
            <a:r>
              <a:rPr lang="zh-CN" altLang="zh-CN" sz="2000" dirty="0">
                <a:latin typeface="Times New Roman" pitchFamily="18" charset="0"/>
                <a:cs typeface="Times New Roman" pitchFamily="18" charset="0"/>
              </a:rPr>
              <a:t>），比</a:t>
            </a:r>
            <a:r>
              <a:rPr lang="en-US" altLang="zh-CN" sz="2000" dirty="0">
                <a:latin typeface="Times New Roman" pitchFamily="18" charset="0"/>
                <a:cs typeface="Times New Roman" pitchFamily="18" charset="0"/>
              </a:rPr>
              <a:t>DRAM</a:t>
            </a:r>
            <a:r>
              <a:rPr lang="zh-CN" altLang="zh-CN" sz="2000" dirty="0">
                <a:latin typeface="Times New Roman" pitchFamily="18" charset="0"/>
                <a:cs typeface="Times New Roman" pitchFamily="18" charset="0"/>
              </a:rPr>
              <a:t>要便宜许多。</a:t>
            </a:r>
            <a:endParaRPr lang="en-US" altLang="zh-CN" sz="2000" dirty="0">
              <a:latin typeface="Times New Roman" pitchFamily="18" charset="0"/>
              <a:cs typeface="Times New Roman" pitchFamily="18" charset="0"/>
            </a:endParaRPr>
          </a:p>
          <a:p>
            <a:pPr marL="360000" indent="-360000">
              <a:buClr>
                <a:srgbClr val="00B050"/>
              </a:buClr>
              <a:buFont typeface="Wingdings" pitchFamily="2" charset="2"/>
              <a:buChar char="u"/>
            </a:pPr>
            <a:r>
              <a:rPr lang="zh-CN" altLang="zh-CN" sz="2000" dirty="0">
                <a:latin typeface="Times New Roman" pitchFamily="18" charset="0"/>
                <a:cs typeface="Times New Roman" pitchFamily="18" charset="0"/>
              </a:rPr>
              <a:t>外存的访问速度可能是微秒级（比如</a:t>
            </a:r>
            <a:r>
              <a:rPr lang="en-US" altLang="zh-CN" sz="2000" dirty="0">
                <a:latin typeface="Times New Roman" pitchFamily="18" charset="0"/>
                <a:cs typeface="Times New Roman" pitchFamily="18" charset="0"/>
              </a:rPr>
              <a:t>Flash memory</a:t>
            </a:r>
            <a:r>
              <a:rPr lang="zh-CN" altLang="zh-CN" sz="2000" dirty="0">
                <a:latin typeface="Times New Roman" pitchFamily="18" charset="0"/>
                <a:cs typeface="Times New Roman" pitchFamily="18" charset="0"/>
              </a:rPr>
              <a:t>）、毫秒级（磁盘），容量一般都是</a:t>
            </a:r>
            <a:r>
              <a:rPr lang="en-US" altLang="zh-CN" sz="2000" dirty="0">
                <a:latin typeface="Times New Roman" pitchFamily="18" charset="0"/>
                <a:cs typeface="Times New Roman" pitchFamily="18" charset="0"/>
              </a:rPr>
              <a:t>GB</a:t>
            </a:r>
            <a:r>
              <a:rPr lang="zh-CN" altLang="zh-CN" sz="2000" dirty="0">
                <a:latin typeface="Times New Roman" pitchFamily="18" charset="0"/>
                <a:cs typeface="Times New Roman" pitchFamily="18" charset="0"/>
              </a:rPr>
              <a:t>或</a:t>
            </a:r>
            <a:r>
              <a:rPr lang="en-US" altLang="zh-CN" sz="2000" dirty="0">
                <a:latin typeface="Times New Roman" pitchFamily="18" charset="0"/>
                <a:cs typeface="Times New Roman" pitchFamily="18" charset="0"/>
              </a:rPr>
              <a:t>TB</a:t>
            </a:r>
            <a:r>
              <a:rPr lang="zh-CN" altLang="zh-CN" sz="2000" dirty="0">
                <a:latin typeface="Times New Roman" pitchFamily="18" charset="0"/>
                <a:cs typeface="Times New Roman" pitchFamily="18" charset="0"/>
              </a:rPr>
              <a:t>级别。</a:t>
            </a:r>
            <a:endParaRPr lang="zh-CN" altLang="en-US" sz="2000" dirty="0">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存储设备</a:t>
            </a:r>
            <a:r>
              <a:rPr lang="en-US" altLang="zh-CN" dirty="0"/>
              <a:t>—</a:t>
            </a:r>
            <a:r>
              <a:rPr lang="zh-CN" altLang="en-US" dirty="0"/>
              <a:t>缓存的概念</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82</a:t>
            </a:fld>
            <a:endParaRPr lang="zh-CN" altLang="en-US"/>
          </a:p>
        </p:txBody>
      </p:sp>
      <p:sp>
        <p:nvSpPr>
          <p:cNvPr id="6" name="内容占位符 5"/>
          <p:cNvSpPr>
            <a:spLocks noGrp="1"/>
          </p:cNvSpPr>
          <p:nvPr>
            <p:ph idx="1"/>
          </p:nvPr>
        </p:nvSpPr>
        <p:spPr/>
        <p:txBody>
          <a:bodyPr>
            <a:normAutofit/>
          </a:bodyPr>
          <a:lstStyle/>
          <a:p>
            <a:r>
              <a:rPr lang="zh-CN" altLang="zh-CN" sz="2000" dirty="0"/>
              <a:t>有</a:t>
            </a:r>
            <a:r>
              <a:rPr lang="en-US" altLang="zh-CN" sz="2000" dirty="0"/>
              <a:t>2</a:t>
            </a:r>
            <a:r>
              <a:rPr lang="zh-CN" altLang="zh-CN" sz="2000" dirty="0"/>
              <a:t>个单位叫做</a:t>
            </a:r>
            <a:r>
              <a:rPr lang="en-US" altLang="zh-CN" sz="2000" dirty="0"/>
              <a:t>A</a:t>
            </a:r>
            <a:r>
              <a:rPr lang="zh-CN" altLang="zh-CN" sz="2000" dirty="0"/>
              <a:t>和</a:t>
            </a:r>
            <a:r>
              <a:rPr lang="en-US" altLang="zh-CN" sz="2000" dirty="0"/>
              <a:t>B</a:t>
            </a:r>
            <a:r>
              <a:rPr lang="zh-CN" altLang="zh-CN" sz="2000" dirty="0"/>
              <a:t>（</a:t>
            </a:r>
            <a:r>
              <a:rPr lang="en-US" altLang="zh-CN" sz="2000" dirty="0"/>
              <a:t>A</a:t>
            </a:r>
            <a:r>
              <a:rPr lang="zh-CN" altLang="zh-CN" sz="2000" dirty="0"/>
              <a:t>可想成是</a:t>
            </a:r>
            <a:r>
              <a:rPr lang="en-US" altLang="zh-CN" sz="2000" dirty="0"/>
              <a:t>CPU</a:t>
            </a:r>
            <a:r>
              <a:rPr lang="zh-CN" altLang="zh-CN" sz="2000" dirty="0"/>
              <a:t>，</a:t>
            </a:r>
            <a:r>
              <a:rPr lang="en-US" altLang="zh-CN" sz="2000" dirty="0"/>
              <a:t>B</a:t>
            </a:r>
            <a:r>
              <a:rPr lang="zh-CN" altLang="zh-CN" sz="2000" dirty="0"/>
              <a:t>可想成是存储单元或另一台电脑等），</a:t>
            </a:r>
            <a:r>
              <a:rPr lang="en-US" altLang="zh-CN" sz="2000" dirty="0"/>
              <a:t>A</a:t>
            </a:r>
            <a:r>
              <a:rPr lang="zh-CN" altLang="zh-CN" sz="2000" dirty="0"/>
              <a:t>和</a:t>
            </a:r>
            <a:r>
              <a:rPr lang="en-US" altLang="zh-CN" sz="2000" dirty="0"/>
              <a:t>B</a:t>
            </a:r>
            <a:r>
              <a:rPr lang="zh-CN" altLang="zh-CN" sz="2000" dirty="0"/>
              <a:t>有段距离，而</a:t>
            </a:r>
            <a:r>
              <a:rPr lang="en-US" altLang="zh-CN" sz="2000" dirty="0"/>
              <a:t>A</a:t>
            </a:r>
            <a:r>
              <a:rPr lang="zh-CN" altLang="zh-CN" sz="2000" dirty="0"/>
              <a:t>要对存在</a:t>
            </a:r>
            <a:r>
              <a:rPr lang="en-US" altLang="zh-CN" sz="2000" dirty="0"/>
              <a:t>B</a:t>
            </a:r>
            <a:r>
              <a:rPr lang="zh-CN" altLang="zh-CN" sz="2000" dirty="0"/>
              <a:t>的数据块</a:t>
            </a:r>
            <a:r>
              <a:rPr lang="en-US" altLang="zh-CN" sz="2000" dirty="0"/>
              <a:t>X</a:t>
            </a:r>
            <a:r>
              <a:rPr lang="zh-CN" altLang="zh-CN" sz="2000" dirty="0"/>
              <a:t>做</a:t>
            </a:r>
            <a:r>
              <a:rPr lang="en-US" altLang="zh-CN" sz="2000" dirty="0"/>
              <a:t>1000</a:t>
            </a:r>
            <a:r>
              <a:rPr lang="zh-CN" altLang="zh-CN" sz="2000" dirty="0"/>
              <a:t>次左右的计算。从</a:t>
            </a:r>
            <a:r>
              <a:rPr lang="en-US" altLang="zh-CN" sz="2000" dirty="0"/>
              <a:t>A</a:t>
            </a:r>
            <a:r>
              <a:rPr lang="zh-CN" altLang="zh-CN" sz="2000" dirty="0"/>
              <a:t>到</a:t>
            </a:r>
            <a:r>
              <a:rPr lang="en-US" altLang="zh-CN" sz="2000" dirty="0"/>
              <a:t>B</a:t>
            </a:r>
            <a:r>
              <a:rPr lang="zh-CN" altLang="zh-CN" sz="2000" dirty="0"/>
              <a:t>读取数据要花</a:t>
            </a:r>
            <a:r>
              <a:rPr lang="en-US" altLang="zh-CN" sz="2000" dirty="0"/>
              <a:t>1</a:t>
            </a:r>
            <a:r>
              <a:rPr lang="zh-CN" altLang="zh-CN" sz="2000" dirty="0"/>
              <a:t>秒时间，而在</a:t>
            </a:r>
            <a:r>
              <a:rPr lang="en-US" altLang="zh-CN" sz="2000" dirty="0"/>
              <a:t>A</a:t>
            </a:r>
            <a:r>
              <a:rPr lang="zh-CN" altLang="zh-CN" sz="2000" dirty="0"/>
              <a:t>里面每次做计算仅花</a:t>
            </a:r>
            <a:r>
              <a:rPr lang="en-US" altLang="zh-CN" sz="2000" dirty="0"/>
              <a:t>1</a:t>
            </a:r>
            <a:r>
              <a:rPr lang="zh-CN" altLang="zh-CN" sz="2000" dirty="0"/>
              <a:t>微秒（相对秒级，微妙可以忽略不计）。有二种方案：</a:t>
            </a:r>
          </a:p>
          <a:p>
            <a:r>
              <a:rPr lang="zh-CN" altLang="zh-CN" sz="2000" dirty="0"/>
              <a:t>方案一</a:t>
            </a:r>
            <a:r>
              <a:rPr lang="zh-CN" altLang="en-US" sz="2000" dirty="0"/>
              <a:t>：</a:t>
            </a:r>
            <a:r>
              <a:rPr lang="zh-CN" altLang="zh-CN" sz="2000" dirty="0"/>
              <a:t>每次计算</a:t>
            </a:r>
            <a:r>
              <a:rPr lang="en-US" altLang="zh-CN" sz="2000" dirty="0"/>
              <a:t>A</a:t>
            </a:r>
            <a:r>
              <a:rPr lang="zh-CN" altLang="zh-CN" sz="2000" dirty="0"/>
              <a:t>都从</a:t>
            </a:r>
            <a:r>
              <a:rPr lang="en-US" altLang="zh-CN" sz="2000" dirty="0"/>
              <a:t>B</a:t>
            </a:r>
            <a:r>
              <a:rPr lang="zh-CN" altLang="zh-CN" sz="2000" dirty="0"/>
              <a:t>中读数据，做</a:t>
            </a:r>
            <a:r>
              <a:rPr lang="en-US" altLang="zh-CN" sz="2000" dirty="0"/>
              <a:t>1000</a:t>
            </a:r>
            <a:r>
              <a:rPr lang="zh-CN" altLang="zh-CN" sz="2000" dirty="0"/>
              <a:t>次就要花</a:t>
            </a:r>
            <a:r>
              <a:rPr lang="en-US" altLang="zh-CN" sz="2000" dirty="0"/>
              <a:t>1000</a:t>
            </a:r>
            <a:r>
              <a:rPr lang="zh-CN" altLang="zh-CN" sz="2000" dirty="0"/>
              <a:t>秒以上。</a:t>
            </a:r>
          </a:p>
          <a:p>
            <a:r>
              <a:rPr lang="zh-CN" altLang="zh-CN" sz="2000" dirty="0"/>
              <a:t>方案二</a:t>
            </a:r>
            <a:r>
              <a:rPr lang="zh-CN" altLang="en-US" sz="2000" dirty="0"/>
              <a:t>：</a:t>
            </a:r>
            <a:r>
              <a:rPr lang="zh-CN" altLang="zh-CN" sz="2000" dirty="0"/>
              <a:t>先把数据块</a:t>
            </a:r>
            <a:r>
              <a:rPr lang="en-US" altLang="zh-CN" sz="2000" dirty="0"/>
              <a:t>X</a:t>
            </a:r>
            <a:r>
              <a:rPr lang="zh-CN" altLang="zh-CN" sz="2000" dirty="0"/>
              <a:t>读取到</a:t>
            </a:r>
            <a:r>
              <a:rPr lang="en-US" altLang="zh-CN" sz="2000" dirty="0"/>
              <a:t>A</a:t>
            </a:r>
            <a:r>
              <a:rPr lang="zh-CN" altLang="zh-CN" sz="2000" dirty="0"/>
              <a:t>中“缓存”起来，然后在</a:t>
            </a:r>
            <a:r>
              <a:rPr lang="en-US" altLang="zh-CN" sz="2000" dirty="0"/>
              <a:t>A</a:t>
            </a:r>
            <a:r>
              <a:rPr lang="zh-CN" altLang="zh-CN" sz="2000" dirty="0"/>
              <a:t>在它的缓存内做快速计算，算完后</a:t>
            </a:r>
            <a:r>
              <a:rPr lang="en-US" altLang="zh-CN" sz="2000" dirty="0"/>
              <a:t>A</a:t>
            </a:r>
            <a:r>
              <a:rPr lang="zh-CN" altLang="zh-CN" sz="2000" dirty="0"/>
              <a:t>将结果从缓存再存回</a:t>
            </a:r>
            <a:r>
              <a:rPr lang="en-US" altLang="zh-CN" sz="2000" dirty="0"/>
              <a:t>B</a:t>
            </a:r>
            <a:r>
              <a:rPr lang="zh-CN" altLang="zh-CN" sz="2000" dirty="0"/>
              <a:t>。这样总共不过花近似</a:t>
            </a:r>
            <a:r>
              <a:rPr lang="en-US" altLang="zh-CN" sz="2000" dirty="0"/>
              <a:t>2</a:t>
            </a:r>
            <a:r>
              <a:rPr lang="zh-CN" altLang="zh-CN" sz="2000" dirty="0"/>
              <a:t>秒的时间罢了。</a:t>
            </a:r>
          </a:p>
          <a:p>
            <a:endParaRPr lang="en-US" altLang="zh-CN" sz="2000" dirty="0"/>
          </a:p>
          <a:p>
            <a:r>
              <a:rPr lang="zh-CN" altLang="zh-CN" sz="2000" dirty="0"/>
              <a:t>方案二比方案一要快非常多。这就是现在计算系统所用的概念—</a:t>
            </a:r>
            <a:r>
              <a:rPr lang="zh-CN" altLang="zh-CN" sz="2000" b="1" dirty="0">
                <a:solidFill>
                  <a:srgbClr val="C00000"/>
                </a:solidFill>
              </a:rPr>
              <a:t>充分利用靠近</a:t>
            </a:r>
            <a:r>
              <a:rPr lang="en-US" altLang="zh-CN" sz="2000" b="1" dirty="0">
                <a:solidFill>
                  <a:srgbClr val="C00000"/>
                </a:solidFill>
              </a:rPr>
              <a:t>CPU</a:t>
            </a:r>
            <a:r>
              <a:rPr lang="zh-CN" altLang="zh-CN" sz="2000" b="1" dirty="0">
                <a:solidFill>
                  <a:srgbClr val="C00000"/>
                </a:solidFill>
              </a:rPr>
              <a:t>的存储层次作“缓存”</a:t>
            </a:r>
            <a:r>
              <a:rPr lang="zh-CN" altLang="zh-CN" sz="2000" dirty="0"/>
              <a:t>。</a:t>
            </a:r>
            <a:endParaRPr lang="zh-CN" altLang="en-US"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存储设备</a:t>
            </a:r>
            <a:r>
              <a:rPr lang="en-US" altLang="zh-CN" dirty="0"/>
              <a:t>—</a:t>
            </a:r>
            <a:r>
              <a:rPr lang="zh-CN" altLang="en-US" dirty="0"/>
              <a:t>显存</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83</a:t>
            </a:fld>
            <a:endParaRPr lang="zh-CN" altLang="en-US"/>
          </a:p>
        </p:txBody>
      </p:sp>
      <p:sp>
        <p:nvSpPr>
          <p:cNvPr id="6" name="内容占位符 5"/>
          <p:cNvSpPr>
            <a:spLocks noGrp="1"/>
          </p:cNvSpPr>
          <p:nvPr>
            <p:ph idx="1"/>
          </p:nvPr>
        </p:nvSpPr>
        <p:spPr/>
        <p:txBody>
          <a:bodyPr>
            <a:noAutofit/>
          </a:bodyPr>
          <a:lstStyle/>
          <a:p>
            <a:pPr marL="360000" indent="-360000">
              <a:buClr>
                <a:srgbClr val="00B050"/>
              </a:buClr>
              <a:buFont typeface="Wingdings" pitchFamily="2" charset="2"/>
              <a:buChar char="l"/>
            </a:pPr>
            <a:r>
              <a:rPr lang="zh-CN" altLang="zh-CN" sz="2000" b="1" dirty="0"/>
              <a:t>显存（</a:t>
            </a:r>
            <a:r>
              <a:rPr lang="en-US" altLang="zh-CN" sz="2000" b="1" dirty="0"/>
              <a:t>Video memory</a:t>
            </a:r>
            <a:r>
              <a:rPr lang="zh-CN" altLang="zh-CN" sz="2000" b="1" dirty="0"/>
              <a:t>）：</a:t>
            </a:r>
            <a:r>
              <a:rPr lang="zh-CN" altLang="zh-CN" sz="2000" dirty="0"/>
              <a:t>全称是显示存储器，专门用来存储要显示的图像数据。图像数据数量巨大，更新速度极快，如果用内存来存放这些数据可能大幅降低系统性能。显存的材料一般和内存一样，都是</a:t>
            </a:r>
            <a:r>
              <a:rPr lang="en-US" altLang="zh-CN" sz="2000" dirty="0"/>
              <a:t>DRAM</a:t>
            </a:r>
            <a:r>
              <a:rPr lang="zh-CN" altLang="zh-CN" sz="2000" dirty="0"/>
              <a:t>，大小也比较相近，低端的只有数百</a:t>
            </a:r>
            <a:r>
              <a:rPr lang="en-US" altLang="zh-CN" sz="2000" dirty="0"/>
              <a:t>MB</a:t>
            </a:r>
            <a:r>
              <a:rPr lang="zh-CN" altLang="zh-CN" sz="2000" dirty="0"/>
              <a:t>，中高端的配置都在</a:t>
            </a:r>
            <a:r>
              <a:rPr lang="en-US" altLang="zh-CN" sz="2000" dirty="0"/>
              <a:t>GB</a:t>
            </a:r>
            <a:r>
              <a:rPr lang="zh-CN" altLang="zh-CN" sz="2000" dirty="0"/>
              <a:t>级别。</a:t>
            </a:r>
            <a:endParaRPr lang="en-US" altLang="zh-CN" sz="2000" dirty="0"/>
          </a:p>
          <a:p>
            <a:pPr marL="360000" indent="-360000">
              <a:buClr>
                <a:srgbClr val="00B050"/>
              </a:buClr>
              <a:buFont typeface="Wingdings" pitchFamily="2" charset="2"/>
              <a:buChar char="l"/>
            </a:pPr>
            <a:endParaRPr lang="en-US" altLang="zh-CN" sz="2000" dirty="0"/>
          </a:p>
          <a:p>
            <a:pPr marL="360000" indent="-360000">
              <a:buClr>
                <a:srgbClr val="00B050"/>
              </a:buClr>
              <a:buFont typeface="Wingdings" pitchFamily="2" charset="2"/>
              <a:buChar char="l"/>
            </a:pPr>
            <a:r>
              <a:rPr lang="zh-CN" altLang="en-US" sz="2000" b="1" dirty="0"/>
              <a:t>像素</a:t>
            </a:r>
            <a:r>
              <a:rPr lang="zh-CN" altLang="zh-CN" sz="2000" b="1" dirty="0"/>
              <a:t>点（</a:t>
            </a:r>
            <a:r>
              <a:rPr lang="en-US" altLang="zh-CN" sz="2000" b="1" dirty="0"/>
              <a:t>Pixel</a:t>
            </a:r>
            <a:r>
              <a:rPr lang="zh-CN" altLang="zh-CN" sz="2000" b="1" dirty="0"/>
              <a:t>）</a:t>
            </a:r>
            <a:r>
              <a:rPr lang="zh-CN" altLang="en-US" sz="2000" dirty="0"/>
              <a:t>：即显示器</a:t>
            </a:r>
            <a:r>
              <a:rPr lang="zh-CN" altLang="zh-CN" sz="2000" dirty="0"/>
              <a:t>上显示画面</a:t>
            </a:r>
            <a:r>
              <a:rPr lang="zh-CN" altLang="en-US" sz="2000" dirty="0"/>
              <a:t>的</a:t>
            </a:r>
            <a:r>
              <a:rPr lang="zh-CN" altLang="zh-CN" sz="2000" dirty="0"/>
              <a:t>一个个很小的点，当画面的分辨率是</a:t>
            </a:r>
            <a:r>
              <a:rPr lang="en-US" altLang="zh-CN" sz="2000" dirty="0"/>
              <a:t>1024</a:t>
            </a:r>
            <a:r>
              <a:rPr lang="zh-CN" altLang="zh-CN" sz="2000" dirty="0"/>
              <a:t>×</a:t>
            </a:r>
            <a:r>
              <a:rPr lang="en-US" altLang="zh-CN" sz="2000" dirty="0"/>
              <a:t>768</a:t>
            </a:r>
            <a:r>
              <a:rPr lang="zh-CN" altLang="zh-CN" sz="2000" dirty="0"/>
              <a:t>时，就代表有</a:t>
            </a:r>
            <a:r>
              <a:rPr lang="en-US" altLang="zh-CN" sz="2000" dirty="0"/>
              <a:t>1024</a:t>
            </a:r>
            <a:r>
              <a:rPr lang="zh-CN" altLang="zh-CN" sz="2000" dirty="0"/>
              <a:t>×</a:t>
            </a:r>
            <a:r>
              <a:rPr lang="en-US" altLang="zh-CN" sz="2000" dirty="0"/>
              <a:t>768</a:t>
            </a:r>
            <a:r>
              <a:rPr lang="zh-CN" altLang="zh-CN" sz="2000" dirty="0"/>
              <a:t>这么多的</a:t>
            </a:r>
            <a:r>
              <a:rPr lang="zh-CN" altLang="en-US" sz="2000" dirty="0"/>
              <a:t>像素点</a:t>
            </a:r>
            <a:r>
              <a:rPr lang="zh-CN" altLang="zh-CN" sz="2000" dirty="0"/>
              <a:t>。</a:t>
            </a:r>
            <a:endParaRPr lang="en-US" altLang="zh-CN" sz="2000" dirty="0"/>
          </a:p>
          <a:p>
            <a:pPr marL="360000" indent="-360000">
              <a:buClr>
                <a:srgbClr val="00B050"/>
              </a:buClr>
              <a:buFont typeface="Wingdings" pitchFamily="2" charset="2"/>
              <a:buChar char="l"/>
            </a:pPr>
            <a:r>
              <a:rPr lang="zh-CN" altLang="zh-CN" sz="2000" dirty="0"/>
              <a:t>每个像素点都用</a:t>
            </a:r>
            <a:r>
              <a:rPr lang="en-US" altLang="zh-CN" sz="2000" dirty="0"/>
              <a:t>4</a:t>
            </a:r>
            <a:r>
              <a:rPr lang="zh-CN" altLang="zh-CN" sz="2000" dirty="0"/>
              <a:t>至</a:t>
            </a:r>
            <a:r>
              <a:rPr lang="en-US" altLang="zh-CN" sz="2000" dirty="0"/>
              <a:t>64</a:t>
            </a:r>
            <a:r>
              <a:rPr lang="zh-CN" altLang="zh-CN" sz="2000" dirty="0"/>
              <a:t>位的数据来控制它的亮度和色彩，各类色彩不过就是红绿蓝（</a:t>
            </a:r>
            <a:r>
              <a:rPr lang="en-US" altLang="zh-CN" sz="2000" dirty="0" err="1"/>
              <a:t>RGB</a:t>
            </a:r>
            <a:r>
              <a:rPr lang="zh-CN" altLang="zh-CN" sz="2000" dirty="0"/>
              <a:t>）三原色依照不同比率所组合而成的。</a:t>
            </a:r>
            <a:endParaRPr lang="en-US" altLang="zh-CN" sz="2000" dirty="0"/>
          </a:p>
          <a:p>
            <a:endParaRPr lang="en-US" altLang="zh-CN" sz="2000" dirty="0"/>
          </a:p>
          <a:p>
            <a:endParaRPr lang="zh-CN" altLang="zh-CN" sz="2000" dirty="0"/>
          </a:p>
          <a:p>
            <a:endParaRPr lang="zh-CN" altLang="en-US"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存储设备</a:t>
            </a:r>
            <a:r>
              <a:rPr lang="en-US" altLang="zh-CN" dirty="0"/>
              <a:t>—</a:t>
            </a:r>
            <a:r>
              <a:rPr lang="zh-CN" altLang="en-US" dirty="0"/>
              <a:t>显存</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84</a:t>
            </a:fld>
            <a:endParaRPr lang="zh-CN" altLang="en-US"/>
          </a:p>
        </p:txBody>
      </p:sp>
      <p:sp>
        <p:nvSpPr>
          <p:cNvPr id="6" name="内容占位符 5"/>
          <p:cNvSpPr>
            <a:spLocks noGrp="1"/>
          </p:cNvSpPr>
          <p:nvPr>
            <p:ph idx="1"/>
          </p:nvPr>
        </p:nvSpPr>
        <p:spPr/>
        <p:txBody>
          <a:bodyPr>
            <a:noAutofit/>
          </a:bodyPr>
          <a:lstStyle/>
          <a:p>
            <a:pPr marL="360000" indent="-360000">
              <a:buClr>
                <a:srgbClr val="00B050"/>
              </a:buClr>
              <a:buFont typeface="Wingdings" pitchFamily="2" charset="2"/>
              <a:buChar char="l"/>
            </a:pPr>
            <a:r>
              <a:rPr lang="zh-CN" altLang="zh-CN" sz="2000" b="1" dirty="0"/>
              <a:t>帧（</a:t>
            </a:r>
            <a:r>
              <a:rPr lang="en-US" altLang="zh-CN" sz="2000" b="1" dirty="0"/>
              <a:t>frame</a:t>
            </a:r>
            <a:r>
              <a:rPr lang="zh-CN" altLang="zh-CN" sz="2000" b="1" dirty="0"/>
              <a:t>）</a:t>
            </a:r>
            <a:r>
              <a:rPr lang="zh-CN" altLang="en-US" sz="2000" b="1" dirty="0"/>
              <a:t>：</a:t>
            </a:r>
            <a:r>
              <a:rPr lang="zh-CN" altLang="en-US" sz="2000" dirty="0"/>
              <a:t>像素</a:t>
            </a:r>
            <a:r>
              <a:rPr lang="zh-CN" altLang="zh-CN" sz="2000" dirty="0"/>
              <a:t>点在一个瞬间构成一</a:t>
            </a:r>
            <a:r>
              <a:rPr lang="en-US" altLang="zh-CN" sz="2000" dirty="0"/>
              <a:t>幅</a:t>
            </a:r>
            <a:r>
              <a:rPr lang="zh-CN" altLang="zh-CN" sz="2000" dirty="0"/>
              <a:t>图形画面</a:t>
            </a:r>
            <a:r>
              <a:rPr lang="zh-CN" altLang="en-US" sz="2000" dirty="0"/>
              <a:t>。</a:t>
            </a:r>
            <a:r>
              <a:rPr lang="zh-CN" altLang="zh-CN" sz="2000" dirty="0"/>
              <a:t>画面的连续变换就形成了人眼看到的动画或</a:t>
            </a:r>
            <a:r>
              <a:rPr lang="zh-CN" altLang="en-US" sz="2000" dirty="0"/>
              <a:t>视频</a:t>
            </a:r>
            <a:r>
              <a:rPr lang="zh-CN" altLang="zh-CN" sz="2000" dirty="0"/>
              <a:t>。</a:t>
            </a:r>
            <a:endParaRPr lang="en-US" altLang="zh-CN" sz="2000" dirty="0"/>
          </a:p>
          <a:p>
            <a:pPr marL="360000" indent="-360000">
              <a:buClr>
                <a:srgbClr val="00B050"/>
              </a:buClr>
            </a:pPr>
            <a:r>
              <a:rPr lang="en-US" altLang="zh-CN" sz="2000" dirty="0"/>
              <a:t>		</a:t>
            </a:r>
            <a:r>
              <a:rPr lang="zh-CN" altLang="zh-CN" sz="2000" dirty="0"/>
              <a:t>为了保持画面流畅，要输出和要处理的多幅帧的像素数据非常多，更新也非常频繁，所以好的计算机往往都配置专门的显存来保存这些像素的数据，达到缓冲效果，再交由显示图像用的芯片和</a:t>
            </a:r>
            <a:r>
              <a:rPr lang="en-US" altLang="zh-CN" sz="2000" dirty="0"/>
              <a:t>CPU</a:t>
            </a:r>
            <a:r>
              <a:rPr lang="zh-CN" altLang="zh-CN" sz="2000" dirty="0"/>
              <a:t>进行处理和调配，最后把运算结果转化为图形输出到显示器上。</a:t>
            </a:r>
            <a:endParaRPr lang="en-US" altLang="zh-CN" sz="2000" dirty="0"/>
          </a:p>
          <a:p>
            <a:pPr marL="360000" indent="-360000">
              <a:buClr>
                <a:srgbClr val="00B050"/>
              </a:buClr>
              <a:buFont typeface="Wingdings" pitchFamily="2" charset="2"/>
              <a:buChar char="l"/>
            </a:pPr>
            <a:r>
              <a:rPr lang="zh-CN" altLang="zh-CN" sz="2000" b="1" dirty="0"/>
              <a:t>帧率（</a:t>
            </a:r>
            <a:r>
              <a:rPr lang="en-US" altLang="zh-CN" sz="2000" b="1" dirty="0"/>
              <a:t>Frame rate</a:t>
            </a:r>
            <a:r>
              <a:rPr lang="zh-CN" altLang="zh-CN" sz="2000" b="1" dirty="0"/>
              <a:t>）</a:t>
            </a:r>
            <a:r>
              <a:rPr lang="zh-CN" altLang="en-US" sz="2000" b="1" dirty="0"/>
              <a:t>：</a:t>
            </a:r>
            <a:r>
              <a:rPr lang="zh-CN" altLang="en-US" sz="2000" dirty="0"/>
              <a:t>即</a:t>
            </a:r>
            <a:r>
              <a:rPr lang="zh-CN" altLang="zh-CN" sz="2000" dirty="0"/>
              <a:t>每秒显示的帧数（</a:t>
            </a:r>
            <a:r>
              <a:rPr lang="en-US" altLang="zh-CN" sz="2000" dirty="0"/>
              <a:t>FPS</a:t>
            </a:r>
            <a:r>
              <a:rPr lang="zh-CN" altLang="zh-CN" sz="2000" dirty="0"/>
              <a:t>，</a:t>
            </a:r>
            <a:r>
              <a:rPr lang="en-US" altLang="zh-CN" sz="2000" dirty="0"/>
              <a:t>Frame per second</a:t>
            </a:r>
            <a:r>
              <a:rPr lang="zh-CN" altLang="zh-CN" sz="2000" dirty="0"/>
              <a:t>），也叫做和画面的流畅度是有关系的，高的帧率可以得到更流畅、更逼真的画面。一般来说</a:t>
            </a:r>
            <a:r>
              <a:rPr lang="en-US" altLang="zh-CN" sz="2000" dirty="0" err="1"/>
              <a:t>30fps</a:t>
            </a:r>
            <a:r>
              <a:rPr lang="zh-CN" altLang="zh-CN" sz="2000" dirty="0"/>
              <a:t>就可以有流畅的画面。而</a:t>
            </a:r>
            <a:r>
              <a:rPr lang="en-US" altLang="zh-CN" sz="2000" dirty="0" err="1"/>
              <a:t>60fps</a:t>
            </a:r>
            <a:r>
              <a:rPr lang="zh-CN" altLang="zh-CN" sz="2000" dirty="0"/>
              <a:t>就更为逼真和流畅了，但是高</a:t>
            </a:r>
            <a:r>
              <a:rPr lang="en-US" altLang="zh-CN" sz="2000" dirty="0"/>
              <a:t>fps</a:t>
            </a:r>
            <a:r>
              <a:rPr lang="zh-CN" altLang="zh-CN" sz="2000" dirty="0"/>
              <a:t>需要对显卡的性能有更高的要求。</a:t>
            </a:r>
          </a:p>
          <a:p>
            <a:endParaRPr lang="en-US" altLang="zh-CN" sz="2000" dirty="0"/>
          </a:p>
          <a:p>
            <a:endParaRPr lang="zh-CN" altLang="zh-CN" sz="2000" dirty="0"/>
          </a:p>
          <a:p>
            <a:endParaRPr lang="zh-CN" alt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存储设备</a:t>
            </a:r>
            <a:r>
              <a:rPr lang="en-US" altLang="zh-CN" dirty="0"/>
              <a:t>—</a:t>
            </a:r>
            <a:r>
              <a:rPr lang="zh-CN" altLang="en-US" dirty="0"/>
              <a:t>用晶体管制成</a:t>
            </a:r>
            <a:r>
              <a:rPr lang="en-US" altLang="zh-CN" dirty="0"/>
              <a:t>DRAM</a:t>
            </a:r>
            <a:r>
              <a:rPr lang="zh-CN" altLang="en-US" dirty="0"/>
              <a:t>和</a:t>
            </a:r>
            <a:r>
              <a:rPr lang="en-US" altLang="zh-CN" dirty="0"/>
              <a:t>SRAM</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85</a:t>
            </a:fld>
            <a:endParaRPr lang="zh-CN" altLang="en-US"/>
          </a:p>
        </p:txBody>
      </p:sp>
      <p:sp>
        <p:nvSpPr>
          <p:cNvPr id="6" name="内容占位符 5"/>
          <p:cNvSpPr>
            <a:spLocks noGrp="1"/>
          </p:cNvSpPr>
          <p:nvPr>
            <p:ph idx="1"/>
          </p:nvPr>
        </p:nvSpPr>
        <p:spPr>
          <a:xfrm>
            <a:off x="457200" y="1412776"/>
            <a:ext cx="5915000" cy="4713387"/>
          </a:xfrm>
        </p:spPr>
        <p:txBody>
          <a:bodyPr>
            <a:normAutofit/>
          </a:bodyPr>
          <a:lstStyle/>
          <a:p>
            <a:pPr marL="360000" indent="-360000">
              <a:buClr>
                <a:srgbClr val="00B050"/>
              </a:buClr>
              <a:buFont typeface="Wingdings" pitchFamily="2" charset="2"/>
              <a:buChar char="l"/>
            </a:pPr>
            <a:r>
              <a:rPr lang="en-US" altLang="zh-CN" sz="2000" dirty="0"/>
              <a:t>DRAM</a:t>
            </a:r>
            <a:r>
              <a:rPr lang="zh-CN" altLang="zh-CN" sz="2000" dirty="0"/>
              <a:t>和</a:t>
            </a:r>
            <a:r>
              <a:rPr lang="en-US" altLang="zh-CN" sz="2000" dirty="0"/>
              <a:t>SRAM</a:t>
            </a:r>
            <a:r>
              <a:rPr lang="zh-CN" altLang="zh-CN" sz="2000" dirty="0"/>
              <a:t>都是用许多晶体管组成的存储结构</a:t>
            </a:r>
            <a:r>
              <a:rPr lang="zh-CN" altLang="en-US" sz="2000" dirty="0"/>
              <a:t>，</a:t>
            </a:r>
            <a:r>
              <a:rPr lang="zh-CN" altLang="zh-CN" sz="2000" dirty="0"/>
              <a:t>一个</a:t>
            </a:r>
            <a:r>
              <a:rPr lang="en-US" altLang="zh-CN" sz="2000" dirty="0"/>
              <a:t>DRAM</a:t>
            </a:r>
            <a:r>
              <a:rPr lang="zh-CN" altLang="zh-CN" sz="2000" dirty="0"/>
              <a:t>的存储单元仅仅是由一个晶体管加上一个电容组合而成，表示一个</a:t>
            </a:r>
            <a:r>
              <a:rPr lang="en-US" altLang="zh-CN" sz="2000" dirty="0"/>
              <a:t>bit</a:t>
            </a:r>
            <a:r>
              <a:rPr lang="zh-CN" altLang="zh-CN" sz="2000" dirty="0"/>
              <a:t>。</a:t>
            </a:r>
            <a:endParaRPr lang="en-US" altLang="zh-CN" sz="2000" dirty="0"/>
          </a:p>
          <a:p>
            <a:pPr marL="360000" indent="-360000">
              <a:buClr>
                <a:srgbClr val="00B050"/>
              </a:buClr>
              <a:buFont typeface="Wingdings" pitchFamily="2" charset="2"/>
              <a:buChar char="l"/>
            </a:pPr>
            <a:r>
              <a:rPr lang="zh-CN" altLang="zh-CN" sz="2000" dirty="0"/>
              <a:t>电容里存储的电荷数量用来表示这个</a:t>
            </a:r>
            <a:r>
              <a:rPr lang="en-US" altLang="zh-CN" sz="2000" dirty="0"/>
              <a:t>bit</a:t>
            </a:r>
            <a:r>
              <a:rPr lang="zh-CN" altLang="zh-CN" sz="2000" dirty="0"/>
              <a:t>是</a:t>
            </a:r>
            <a:r>
              <a:rPr lang="en-US" altLang="zh-CN" sz="2000" dirty="0"/>
              <a:t>0</a:t>
            </a:r>
            <a:r>
              <a:rPr lang="zh-CN" altLang="zh-CN" sz="2000" dirty="0"/>
              <a:t>或</a:t>
            </a:r>
            <a:r>
              <a:rPr lang="en-US" altLang="zh-CN" sz="2000" dirty="0"/>
              <a:t>1</a:t>
            </a:r>
            <a:r>
              <a:rPr lang="zh-CN" altLang="zh-CN" sz="2000" dirty="0"/>
              <a:t>。</a:t>
            </a:r>
          </a:p>
          <a:p>
            <a:pPr marL="360000" indent="-360000">
              <a:buClr>
                <a:srgbClr val="00B050"/>
              </a:buClr>
              <a:buFont typeface="Wingdings" pitchFamily="2" charset="2"/>
              <a:buChar char="l"/>
            </a:pPr>
            <a:r>
              <a:rPr lang="zh-CN" altLang="zh-CN" sz="2000" dirty="0"/>
              <a:t>由于电容会一直慢慢漏电，漏电到一定程度就无法保存这个存储单元的信息。所以</a:t>
            </a:r>
            <a:r>
              <a:rPr lang="zh-CN" altLang="zh-CN" sz="2000" b="1" dirty="0">
                <a:solidFill>
                  <a:srgbClr val="C00000"/>
                </a:solidFill>
              </a:rPr>
              <a:t>规定每隔一定时间就刷新一次</a:t>
            </a:r>
            <a:r>
              <a:rPr lang="en-US" altLang="zh-CN" sz="2000" b="1" dirty="0">
                <a:solidFill>
                  <a:srgbClr val="C00000"/>
                </a:solidFill>
              </a:rPr>
              <a:t>DRAM</a:t>
            </a:r>
            <a:r>
              <a:rPr lang="zh-CN" altLang="zh-CN" sz="2000" dirty="0"/>
              <a:t>，也就是给电容充电，所以它叫动态存储单元。</a:t>
            </a:r>
          </a:p>
          <a:p>
            <a:endParaRPr lang="zh-CN" altLang="en-US" sz="2000" dirty="0"/>
          </a:p>
        </p:txBody>
      </p:sp>
      <p:sp>
        <p:nvSpPr>
          <p:cNvPr id="149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9505" name="Object 1"/>
          <p:cNvGraphicFramePr>
            <a:graphicFrameLocks noChangeAspect="1"/>
          </p:cNvGraphicFramePr>
          <p:nvPr/>
        </p:nvGraphicFramePr>
        <p:xfrm>
          <a:off x="6516216" y="1916832"/>
          <a:ext cx="2192340" cy="2952328"/>
        </p:xfrm>
        <a:graphic>
          <a:graphicData uri="http://schemas.openxmlformats.org/presentationml/2006/ole">
            <mc:AlternateContent xmlns:mc="http://schemas.openxmlformats.org/markup-compatibility/2006">
              <mc:Choice xmlns:v="urn:schemas-microsoft-com:vml" Requires="v">
                <p:oleObj spid="_x0000_s156682" name="Visio" r:id="rId3" imgW="1112072" imgH="1490984" progId="Visio.Drawing.11">
                  <p:embed/>
                </p:oleObj>
              </mc:Choice>
              <mc:Fallback>
                <p:oleObj name="Visio" r:id="rId3" imgW="1112072" imgH="149098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6832"/>
                        <a:ext cx="2192340" cy="295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存储设备</a:t>
            </a:r>
            <a:r>
              <a:rPr lang="en-US" altLang="zh-CN" dirty="0"/>
              <a:t>—</a:t>
            </a:r>
            <a:r>
              <a:rPr lang="zh-CN" altLang="en-US" dirty="0"/>
              <a:t>用晶体管制成</a:t>
            </a:r>
            <a:r>
              <a:rPr lang="en-US" altLang="zh-CN" dirty="0"/>
              <a:t>DRAM</a:t>
            </a:r>
            <a:r>
              <a:rPr lang="zh-CN" altLang="en-US" dirty="0"/>
              <a:t>和</a:t>
            </a:r>
            <a:r>
              <a:rPr lang="en-US" altLang="zh-CN" dirty="0"/>
              <a:t>SRAM</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86</a:t>
            </a:fld>
            <a:endParaRPr lang="zh-CN" altLang="en-US"/>
          </a:p>
        </p:txBody>
      </p:sp>
      <p:sp>
        <p:nvSpPr>
          <p:cNvPr id="6" name="内容占位符 5"/>
          <p:cNvSpPr>
            <a:spLocks noGrp="1"/>
          </p:cNvSpPr>
          <p:nvPr>
            <p:ph idx="1"/>
          </p:nvPr>
        </p:nvSpPr>
        <p:spPr/>
        <p:txBody>
          <a:bodyPr>
            <a:normAutofit/>
          </a:bodyPr>
          <a:lstStyle/>
          <a:p>
            <a:pPr marL="360000" indent="-360000">
              <a:buClr>
                <a:srgbClr val="00B050"/>
              </a:buClr>
              <a:buFont typeface="Wingdings" pitchFamily="2" charset="2"/>
              <a:buChar char="l"/>
            </a:pPr>
            <a:r>
              <a:rPr lang="zh-CN" altLang="zh-CN" dirty="0"/>
              <a:t>在高速缓存里，使用的是另一种更为复杂快速的存储单元，也就是静态存储单元</a:t>
            </a:r>
            <a:r>
              <a:rPr lang="en-US" altLang="zh-CN" dirty="0"/>
              <a:t>—SRAM</a:t>
            </a:r>
            <a:r>
              <a:rPr lang="zh-CN" altLang="zh-CN" dirty="0"/>
              <a:t>。</a:t>
            </a:r>
            <a:endParaRPr lang="en-US" altLang="zh-CN" dirty="0"/>
          </a:p>
          <a:p>
            <a:pPr marL="360000" indent="-360000">
              <a:buClr>
                <a:srgbClr val="00B050"/>
              </a:buClr>
              <a:buFont typeface="Wingdings" pitchFamily="2" charset="2"/>
              <a:buChar char="l"/>
            </a:pPr>
            <a:r>
              <a:rPr lang="en-US" altLang="zh-CN" dirty="0"/>
              <a:t>SRAM</a:t>
            </a:r>
            <a:r>
              <a:rPr lang="zh-CN" altLang="zh-CN" dirty="0"/>
              <a:t>不需要充电，它用多达</a:t>
            </a:r>
            <a:r>
              <a:rPr lang="zh-CN" altLang="zh-CN" b="1" dirty="0"/>
              <a:t>六个晶体管</a:t>
            </a:r>
            <a:r>
              <a:rPr lang="zh-CN" altLang="zh-CN" dirty="0"/>
              <a:t>组成了一个循环的结构。</a:t>
            </a:r>
          </a:p>
          <a:p>
            <a:pPr marL="360000" indent="-360000">
              <a:buClr>
                <a:srgbClr val="00B050"/>
              </a:buClr>
              <a:buFont typeface="Wingdings" pitchFamily="2" charset="2"/>
              <a:buChar char="l"/>
            </a:pPr>
            <a:r>
              <a:rPr lang="zh-CN" altLang="zh-CN" dirty="0"/>
              <a:t>同样是存储一个</a:t>
            </a:r>
            <a:r>
              <a:rPr lang="en-US" altLang="zh-CN" dirty="0"/>
              <a:t>bit</a:t>
            </a:r>
            <a:r>
              <a:rPr lang="zh-CN" altLang="zh-CN" dirty="0"/>
              <a:t>，</a:t>
            </a:r>
            <a:r>
              <a:rPr lang="en-US" altLang="zh-CN" dirty="0"/>
              <a:t>SRAM</a:t>
            </a:r>
            <a:r>
              <a:rPr lang="zh-CN" altLang="zh-CN" dirty="0"/>
              <a:t>用</a:t>
            </a:r>
            <a:r>
              <a:rPr lang="en-US" altLang="zh-CN" dirty="0"/>
              <a:t>6</a:t>
            </a:r>
            <a:r>
              <a:rPr lang="zh-CN" altLang="zh-CN" dirty="0"/>
              <a:t>个晶体管实现了更快更靠谱的性能，不需要定时刷新也能保证数据不丢失。</a:t>
            </a:r>
            <a:endParaRPr lang="en-US" altLang="zh-CN" dirty="0"/>
          </a:p>
          <a:p>
            <a:pPr marL="360000" indent="-360000">
              <a:buClr>
                <a:srgbClr val="00B050"/>
              </a:buClr>
              <a:buFont typeface="Wingdings" pitchFamily="2" charset="2"/>
              <a:buChar char="l"/>
            </a:pPr>
            <a:r>
              <a:rPr lang="en-US" altLang="zh-CN" dirty="0"/>
              <a:t>SRAM</a:t>
            </a:r>
            <a:r>
              <a:rPr lang="zh-CN" altLang="zh-CN" dirty="0"/>
              <a:t>相比</a:t>
            </a:r>
            <a:r>
              <a:rPr lang="en-US" altLang="zh-CN" dirty="0"/>
              <a:t>DRAM</a:t>
            </a:r>
            <a:r>
              <a:rPr lang="zh-CN" altLang="zh-CN" dirty="0"/>
              <a:t>的缺点也很明显，那就是同样存储量的</a:t>
            </a:r>
            <a:r>
              <a:rPr lang="en-US" altLang="zh-CN" dirty="0"/>
              <a:t>SRAM</a:t>
            </a:r>
            <a:r>
              <a:rPr lang="zh-CN" altLang="zh-CN" dirty="0"/>
              <a:t>需要</a:t>
            </a:r>
            <a:r>
              <a:rPr lang="en-US" altLang="zh-CN" dirty="0"/>
              <a:t>6</a:t>
            </a:r>
            <a:r>
              <a:rPr lang="zh-CN" altLang="zh-CN" dirty="0"/>
              <a:t>倍于</a:t>
            </a:r>
            <a:r>
              <a:rPr lang="en-US" altLang="zh-CN" dirty="0"/>
              <a:t>DRAM</a:t>
            </a:r>
            <a:r>
              <a:rPr lang="zh-CN" altLang="zh-CN" dirty="0"/>
              <a:t>的晶体管，而且硬件的面积也增大了很多</a:t>
            </a:r>
            <a:r>
              <a:rPr lang="zh-CN" altLang="en-US" dirty="0"/>
              <a:t>，相应地，价格要贵很多</a:t>
            </a:r>
            <a:r>
              <a:rPr lang="zh-CN" altLang="zh-CN" dirty="0"/>
              <a:t>。</a:t>
            </a:r>
          </a:p>
          <a:p>
            <a:pPr marL="360000" indent="-360000">
              <a:buClr>
                <a:srgbClr val="00B050"/>
              </a:buClr>
              <a:buFont typeface="Wingdings" pitchFamily="2" charset="2"/>
              <a:buChar char="l"/>
            </a:pPr>
            <a:r>
              <a:rPr lang="zh-CN" altLang="zh-CN" dirty="0"/>
              <a:t>晶体管需要通电才能表达</a:t>
            </a:r>
            <a:r>
              <a:rPr lang="en-US" altLang="zh-CN" dirty="0"/>
              <a:t>0</a:t>
            </a:r>
            <a:r>
              <a:rPr lang="zh-CN" altLang="zh-CN" dirty="0"/>
              <a:t>或</a:t>
            </a:r>
            <a:r>
              <a:rPr lang="en-US" altLang="zh-CN" dirty="0"/>
              <a:t>1</a:t>
            </a:r>
            <a:r>
              <a:rPr lang="zh-CN" altLang="zh-CN" dirty="0"/>
              <a:t>，一旦掉电就会丢失保存的信息</a:t>
            </a:r>
            <a:r>
              <a:rPr lang="zh-CN" altLang="en-US" dirty="0"/>
              <a:t>，</a:t>
            </a:r>
            <a:r>
              <a:rPr lang="zh-CN" altLang="en-US" b="1" dirty="0">
                <a:solidFill>
                  <a:srgbClr val="C00000"/>
                </a:solidFill>
              </a:rPr>
              <a:t>所以断电后</a:t>
            </a:r>
            <a:r>
              <a:rPr lang="en-US" altLang="zh-CN" b="1" dirty="0">
                <a:solidFill>
                  <a:srgbClr val="C00000"/>
                </a:solidFill>
              </a:rPr>
              <a:t>DRAM</a:t>
            </a:r>
            <a:r>
              <a:rPr lang="zh-CN" altLang="en-US" b="1" dirty="0">
                <a:solidFill>
                  <a:srgbClr val="C00000"/>
                </a:solidFill>
              </a:rPr>
              <a:t>和</a:t>
            </a:r>
            <a:r>
              <a:rPr lang="en-US" altLang="zh-CN" b="1" dirty="0">
                <a:solidFill>
                  <a:srgbClr val="C00000"/>
                </a:solidFill>
              </a:rPr>
              <a:t>SRAM</a:t>
            </a:r>
            <a:r>
              <a:rPr lang="zh-CN" altLang="en-US" b="1" dirty="0">
                <a:solidFill>
                  <a:srgbClr val="C00000"/>
                </a:solidFill>
              </a:rPr>
              <a:t>都会丢失信息</a:t>
            </a:r>
            <a:r>
              <a:rPr lang="zh-CN" altLang="zh-CN" dirty="0"/>
              <a:t>。</a:t>
            </a:r>
          </a:p>
          <a:p>
            <a:endParaRPr lang="zh-CN" altLang="en-US" dirty="0"/>
          </a:p>
        </p:txBody>
      </p:sp>
      <p:sp>
        <p:nvSpPr>
          <p:cNvPr id="149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磁盘.jpg"/>
          <p:cNvPicPr>
            <a:picLocks noChangeAspect="1"/>
          </p:cNvPicPr>
          <p:nvPr/>
        </p:nvPicPr>
        <p:blipFill>
          <a:blip r:embed="rId2" cstate="print"/>
          <a:stretch>
            <a:fillRect/>
          </a:stretch>
        </p:blipFill>
        <p:spPr>
          <a:xfrm>
            <a:off x="3275856" y="3645024"/>
            <a:ext cx="3263341" cy="2675181"/>
          </a:xfrm>
          <a:prstGeom prst="rect">
            <a:avLst/>
          </a:prstGeom>
        </p:spPr>
      </p:pic>
      <p:sp>
        <p:nvSpPr>
          <p:cNvPr id="2" name="标题 1"/>
          <p:cNvSpPr>
            <a:spLocks noGrp="1"/>
          </p:cNvSpPr>
          <p:nvPr>
            <p:ph type="title"/>
          </p:nvPr>
        </p:nvSpPr>
        <p:spPr/>
        <p:txBody>
          <a:bodyPr/>
          <a:lstStyle/>
          <a:p>
            <a:pPr lvl="0"/>
            <a:r>
              <a:rPr lang="zh-CN" altLang="en-US" dirty="0"/>
              <a:t>存储设备</a:t>
            </a:r>
            <a:r>
              <a:rPr lang="en-US" altLang="zh-CN" dirty="0"/>
              <a:t>—</a:t>
            </a:r>
            <a:r>
              <a:rPr lang="zh-CN" altLang="en-US" dirty="0"/>
              <a:t>掉</a:t>
            </a:r>
            <a:r>
              <a:rPr lang="zh-CN" altLang="zh-CN" dirty="0"/>
              <a:t>电也能用的存储介质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87</a:t>
            </a:fld>
            <a:endParaRPr lang="zh-CN" altLang="en-US"/>
          </a:p>
        </p:txBody>
      </p:sp>
      <p:sp>
        <p:nvSpPr>
          <p:cNvPr id="6" name="内容占位符 5"/>
          <p:cNvSpPr>
            <a:spLocks noGrp="1"/>
          </p:cNvSpPr>
          <p:nvPr>
            <p:ph idx="1"/>
          </p:nvPr>
        </p:nvSpPr>
        <p:spPr/>
        <p:txBody>
          <a:bodyPr>
            <a:noAutofit/>
          </a:bodyPr>
          <a:lstStyle/>
          <a:p>
            <a:pPr indent="360000">
              <a:lnSpc>
                <a:spcPct val="100000"/>
              </a:lnSpc>
              <a:buClr>
                <a:srgbClr val="00B050"/>
              </a:buClr>
              <a:buFont typeface="Wingdings" pitchFamily="2" charset="2"/>
              <a:buChar char="l"/>
            </a:pPr>
            <a:r>
              <a:rPr lang="zh-CN" altLang="zh-CN" sz="2000" b="1" dirty="0"/>
              <a:t>磁盘</a:t>
            </a:r>
            <a:endParaRPr lang="en-US" altLang="zh-CN" sz="2000" b="1" dirty="0"/>
          </a:p>
          <a:p>
            <a:pPr marL="540000" indent="-360000">
              <a:lnSpc>
                <a:spcPct val="100000"/>
              </a:lnSpc>
              <a:buClr>
                <a:schemeClr val="accent6">
                  <a:lumMod val="75000"/>
                </a:schemeClr>
              </a:buClr>
              <a:buFont typeface="Wingdings" pitchFamily="2" charset="2"/>
              <a:buChar char="u"/>
            </a:pPr>
            <a:r>
              <a:rPr lang="zh-CN" altLang="zh-CN" sz="2000" dirty="0"/>
              <a:t>磁盘</a:t>
            </a:r>
            <a:r>
              <a:rPr lang="zh-CN" altLang="en-US" sz="2000" dirty="0"/>
              <a:t>是</a:t>
            </a:r>
            <a:r>
              <a:rPr lang="zh-CN" altLang="zh-CN" sz="2000" dirty="0"/>
              <a:t>用一层薄薄的磁性材料来存储信息，每一个</a:t>
            </a:r>
            <a:r>
              <a:rPr lang="en-US" altLang="zh-CN" sz="2000" dirty="0"/>
              <a:t>bit</a:t>
            </a:r>
            <a:r>
              <a:rPr lang="zh-CN" altLang="zh-CN" sz="2000" dirty="0"/>
              <a:t>位的不同磁场方向就分别代表了</a:t>
            </a:r>
            <a:r>
              <a:rPr lang="en-US" altLang="zh-CN" sz="2000" dirty="0"/>
              <a:t>0</a:t>
            </a:r>
            <a:r>
              <a:rPr lang="zh-CN" altLang="zh-CN" sz="2000" dirty="0"/>
              <a:t>或</a:t>
            </a:r>
            <a:r>
              <a:rPr lang="en-US" altLang="zh-CN" sz="2000" dirty="0"/>
              <a:t>1</a:t>
            </a:r>
            <a:r>
              <a:rPr lang="zh-CN" altLang="zh-CN" sz="2000" dirty="0"/>
              <a:t>，用磁头上的电流方向就可以改变磁场的方向，从而改变存储的信息。</a:t>
            </a:r>
            <a:endParaRPr lang="en-US" altLang="zh-CN" sz="2000" dirty="0"/>
          </a:p>
          <a:p>
            <a:pPr marL="540000" indent="-360000">
              <a:lnSpc>
                <a:spcPct val="100000"/>
              </a:lnSpc>
              <a:buClr>
                <a:schemeClr val="accent6">
                  <a:lumMod val="75000"/>
                </a:schemeClr>
              </a:buClr>
              <a:buFont typeface="Wingdings" pitchFamily="2" charset="2"/>
              <a:buChar char="u"/>
            </a:pPr>
            <a:r>
              <a:rPr lang="zh-CN" altLang="zh-CN" sz="2000" dirty="0"/>
              <a:t>磁盘用磁性材料组成了密度更大更密的一些磁片，把很多磁片叠在一起就做成了磁盘，这样就可以用比较小的体积存储更多的数据。</a:t>
            </a:r>
            <a:endParaRPr lang="en-US" altLang="zh-CN" sz="2000" dirty="0"/>
          </a:p>
          <a:p>
            <a:pPr marL="540000" indent="-360000">
              <a:lnSpc>
                <a:spcPct val="100000"/>
              </a:lnSpc>
              <a:buClr>
                <a:schemeClr val="accent6">
                  <a:lumMod val="75000"/>
                </a:schemeClr>
              </a:buClr>
              <a:buFont typeface="Wingdings" pitchFamily="2" charset="2"/>
              <a:buChar char="u"/>
            </a:pPr>
            <a:r>
              <a:rPr lang="zh-CN" altLang="zh-CN" sz="2000" dirty="0"/>
              <a:t>这种磁性材料的造价低，所以硬盘相对于内存要便宜得多。</a:t>
            </a:r>
            <a:r>
              <a:rPr lang="en-US" altLang="zh-CN" sz="2000" dirty="0"/>
              <a:t>2014</a:t>
            </a:r>
            <a:r>
              <a:rPr lang="zh-CN" altLang="zh-CN" sz="2000" dirty="0"/>
              <a:t>年</a:t>
            </a:r>
            <a:r>
              <a:rPr lang="en-US" altLang="zh-CN" sz="2000" dirty="0" err="1"/>
              <a:t>1TB</a:t>
            </a:r>
            <a:r>
              <a:rPr lang="zh-CN" altLang="zh-CN" sz="2000" dirty="0"/>
              <a:t>的硬盘只要</a:t>
            </a:r>
            <a:r>
              <a:rPr lang="en-US" altLang="zh-CN" sz="2000" dirty="0"/>
              <a:t>400</a:t>
            </a:r>
            <a:r>
              <a:rPr lang="zh-CN" altLang="zh-CN" sz="2000" dirty="0"/>
              <a:t>元左右。</a:t>
            </a:r>
          </a:p>
          <a:p>
            <a:pPr>
              <a:lnSpc>
                <a:spcPct val="100000"/>
              </a:lnSpc>
            </a:pPr>
            <a:endParaRPr lang="zh-CN" altLang="en-US" sz="20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存储设备</a:t>
            </a:r>
            <a:r>
              <a:rPr lang="en-US" altLang="zh-CN" dirty="0"/>
              <a:t>—</a:t>
            </a:r>
            <a:r>
              <a:rPr lang="zh-CN" altLang="en-US" dirty="0"/>
              <a:t>掉</a:t>
            </a:r>
            <a:r>
              <a:rPr lang="zh-CN" altLang="zh-CN" dirty="0"/>
              <a:t>电也能用的存储介质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88</a:t>
            </a:fld>
            <a:endParaRPr lang="zh-CN" altLang="en-US"/>
          </a:p>
        </p:txBody>
      </p:sp>
      <p:sp>
        <p:nvSpPr>
          <p:cNvPr id="6" name="内容占位符 5"/>
          <p:cNvSpPr>
            <a:spLocks noGrp="1"/>
          </p:cNvSpPr>
          <p:nvPr>
            <p:ph idx="1"/>
          </p:nvPr>
        </p:nvSpPr>
        <p:spPr/>
        <p:txBody>
          <a:bodyPr>
            <a:noAutofit/>
          </a:bodyPr>
          <a:lstStyle/>
          <a:p>
            <a:pPr indent="360000">
              <a:lnSpc>
                <a:spcPct val="100000"/>
              </a:lnSpc>
              <a:buClr>
                <a:srgbClr val="00B050"/>
              </a:buClr>
              <a:buFont typeface="Wingdings" pitchFamily="2" charset="2"/>
              <a:buChar char="l"/>
            </a:pPr>
            <a:r>
              <a:rPr lang="zh-CN" altLang="zh-CN" sz="2000" b="1" dirty="0"/>
              <a:t>闪存（</a:t>
            </a:r>
            <a:r>
              <a:rPr lang="en-US" altLang="zh-CN" sz="2000" b="1" dirty="0"/>
              <a:t>flash memory</a:t>
            </a:r>
            <a:r>
              <a:rPr lang="zh-CN" altLang="zh-CN" sz="2000" b="1" dirty="0"/>
              <a:t>）</a:t>
            </a:r>
            <a:endParaRPr lang="en-US" altLang="zh-CN" sz="2000" dirty="0"/>
          </a:p>
          <a:p>
            <a:pPr marL="540000" indent="-360000">
              <a:lnSpc>
                <a:spcPct val="100000"/>
              </a:lnSpc>
              <a:buClr>
                <a:schemeClr val="accent6">
                  <a:lumMod val="75000"/>
                </a:schemeClr>
              </a:buClr>
              <a:buFont typeface="Wingdings" pitchFamily="2" charset="2"/>
              <a:buChar char="u"/>
            </a:pPr>
            <a:r>
              <a:rPr lang="zh-CN" altLang="zh-CN" sz="2000" dirty="0"/>
              <a:t>常用的闪存就是</a:t>
            </a:r>
            <a:r>
              <a:rPr lang="en-US" altLang="zh-CN" sz="2000" dirty="0"/>
              <a:t>U</a:t>
            </a:r>
            <a:r>
              <a:rPr lang="zh-CN" altLang="zh-CN" sz="2000" dirty="0"/>
              <a:t>盘，还有高端电脑喜欢配置的固态硬盘</a:t>
            </a:r>
            <a:r>
              <a:rPr lang="en-US" altLang="zh-CN" sz="2000" dirty="0"/>
              <a:t>(</a:t>
            </a:r>
            <a:r>
              <a:rPr lang="en-US" altLang="zh-CN" sz="2000" dirty="0" err="1"/>
              <a:t>SSD</a:t>
            </a:r>
            <a:r>
              <a:rPr lang="en-US" altLang="zh-CN" sz="2000" dirty="0"/>
              <a:t>)</a:t>
            </a:r>
            <a:r>
              <a:rPr lang="zh-CN" altLang="zh-CN" sz="2000" dirty="0"/>
              <a:t>。</a:t>
            </a:r>
            <a:endParaRPr lang="en-US" altLang="zh-CN" sz="2000" dirty="0"/>
          </a:p>
          <a:p>
            <a:pPr marL="540000" indent="-360000">
              <a:lnSpc>
                <a:spcPct val="100000"/>
              </a:lnSpc>
              <a:buClr>
                <a:schemeClr val="accent6">
                  <a:lumMod val="75000"/>
                </a:schemeClr>
              </a:buClr>
              <a:buFont typeface="Wingdings" pitchFamily="2" charset="2"/>
              <a:buChar char="u"/>
            </a:pPr>
            <a:r>
              <a:rPr lang="zh-CN" altLang="zh-CN" sz="2000" dirty="0"/>
              <a:t>闪存使用的是一种改进的晶体管，它使用的一种材料可以保存很多电荷，而且电荷漏掉的速度很慢，可以看成是一种断电也能用的存储介质。</a:t>
            </a:r>
            <a:endParaRPr lang="en-US" altLang="zh-CN" sz="2000" dirty="0"/>
          </a:p>
          <a:p>
            <a:pPr marL="540000" indent="-360000">
              <a:lnSpc>
                <a:spcPct val="100000"/>
              </a:lnSpc>
              <a:buClr>
                <a:schemeClr val="accent6">
                  <a:lumMod val="75000"/>
                </a:schemeClr>
              </a:buClr>
              <a:buFont typeface="Wingdings" pitchFamily="2" charset="2"/>
              <a:buChar char="u"/>
            </a:pPr>
            <a:r>
              <a:rPr lang="zh-CN" altLang="zh-CN" sz="2000" dirty="0"/>
              <a:t>的闪存要比磁盘昂贵许多，</a:t>
            </a:r>
            <a:r>
              <a:rPr lang="en-US" altLang="zh-CN" sz="2000" dirty="0"/>
              <a:t>2014</a:t>
            </a:r>
            <a:r>
              <a:rPr lang="zh-CN" altLang="zh-CN" sz="2000" dirty="0"/>
              <a:t>年</a:t>
            </a:r>
            <a:r>
              <a:rPr lang="en-US" altLang="zh-CN" sz="2000" dirty="0" err="1"/>
              <a:t>500G</a:t>
            </a:r>
            <a:r>
              <a:rPr lang="zh-CN" altLang="zh-CN" sz="2000" dirty="0"/>
              <a:t>的</a:t>
            </a:r>
            <a:r>
              <a:rPr lang="en-US" altLang="zh-CN" sz="2000" dirty="0" err="1"/>
              <a:t>SSD</a:t>
            </a:r>
            <a:r>
              <a:rPr lang="zh-CN" altLang="zh-CN" sz="2000" dirty="0"/>
              <a:t>要卖到</a:t>
            </a:r>
            <a:r>
              <a:rPr lang="en-US" altLang="zh-CN" sz="2000" dirty="0"/>
              <a:t>2000</a:t>
            </a:r>
            <a:r>
              <a:rPr lang="zh-CN" altLang="zh-CN" sz="2000" dirty="0"/>
              <a:t>元以上。</a:t>
            </a:r>
          </a:p>
          <a:p>
            <a:pPr>
              <a:lnSpc>
                <a:spcPct val="100000"/>
              </a:lnSpc>
            </a:pPr>
            <a:endParaRPr lang="zh-CN" altLang="en-US" sz="2000" dirty="0"/>
          </a:p>
        </p:txBody>
      </p:sp>
      <p:pic>
        <p:nvPicPr>
          <p:cNvPr id="7" name="图片 6" descr="U盘.JPG"/>
          <p:cNvPicPr>
            <a:picLocks noChangeAspect="1"/>
          </p:cNvPicPr>
          <p:nvPr/>
        </p:nvPicPr>
        <p:blipFill>
          <a:blip r:embed="rId2" cstate="print"/>
          <a:stretch>
            <a:fillRect/>
          </a:stretch>
        </p:blipFill>
        <p:spPr>
          <a:xfrm>
            <a:off x="1185061" y="3789040"/>
            <a:ext cx="2882883" cy="1800200"/>
          </a:xfrm>
          <a:prstGeom prst="rect">
            <a:avLst/>
          </a:prstGeom>
        </p:spPr>
      </p:pic>
      <p:pic>
        <p:nvPicPr>
          <p:cNvPr id="159745" name="Picture 1" descr="C:\Users\John\AppData\Roaming\Tencent\Users\164844138\QQ\WinTemp\RichOle\8C(N]@U859~0R{UT6R[@`)B.jpg"/>
          <p:cNvPicPr>
            <a:picLocks noChangeAspect="1" noChangeArrowheads="1"/>
          </p:cNvPicPr>
          <p:nvPr/>
        </p:nvPicPr>
        <p:blipFill>
          <a:blip r:embed="rId3" cstate="print"/>
          <a:srcRect/>
          <a:stretch>
            <a:fillRect/>
          </a:stretch>
        </p:blipFill>
        <p:spPr bwMode="auto">
          <a:xfrm>
            <a:off x="4379724" y="3356992"/>
            <a:ext cx="3216612" cy="2736304"/>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存储设备</a:t>
            </a:r>
            <a:r>
              <a:rPr lang="en-US" altLang="zh-CN" dirty="0"/>
              <a:t>—</a:t>
            </a:r>
            <a:r>
              <a:rPr lang="zh-CN" altLang="en-US" dirty="0"/>
              <a:t>掉</a:t>
            </a:r>
            <a:r>
              <a:rPr lang="zh-CN" altLang="zh-CN" dirty="0"/>
              <a:t>电也能用的存储介质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89</a:t>
            </a:fld>
            <a:endParaRPr lang="zh-CN" altLang="en-US"/>
          </a:p>
        </p:txBody>
      </p:sp>
      <p:sp>
        <p:nvSpPr>
          <p:cNvPr id="6" name="内容占位符 5"/>
          <p:cNvSpPr>
            <a:spLocks noGrp="1"/>
          </p:cNvSpPr>
          <p:nvPr>
            <p:ph idx="1"/>
          </p:nvPr>
        </p:nvSpPr>
        <p:spPr/>
        <p:txBody>
          <a:bodyPr>
            <a:noAutofit/>
          </a:bodyPr>
          <a:lstStyle/>
          <a:p>
            <a:pPr indent="360000">
              <a:lnSpc>
                <a:spcPct val="125000"/>
              </a:lnSpc>
              <a:buClr>
                <a:srgbClr val="00B050"/>
              </a:buClr>
              <a:buFont typeface="Wingdings" pitchFamily="2" charset="2"/>
              <a:buChar char="l"/>
            </a:pPr>
            <a:r>
              <a:rPr lang="zh-CN" altLang="en-US" sz="2000" b="1" dirty="0"/>
              <a:t>新型非易失性存储介质</a:t>
            </a:r>
            <a:endParaRPr lang="en-US" altLang="zh-CN" sz="2000" b="1" dirty="0"/>
          </a:p>
          <a:p>
            <a:pPr marL="540000" indent="-360000">
              <a:lnSpc>
                <a:spcPct val="125000"/>
              </a:lnSpc>
              <a:buClr>
                <a:schemeClr val="accent6">
                  <a:lumMod val="75000"/>
                </a:schemeClr>
              </a:buClr>
              <a:buFont typeface="Wingdings" pitchFamily="2" charset="2"/>
              <a:buChar char="u"/>
            </a:pPr>
            <a:r>
              <a:rPr lang="zh-CN" altLang="zh-CN" sz="2000" dirty="0"/>
              <a:t>在研究界出现了许多种新的掉电也不丢失信息的存储介质，它们叫做非易失性存储介质。</a:t>
            </a:r>
            <a:endParaRPr lang="en-US" altLang="zh-CN" sz="2000" dirty="0"/>
          </a:p>
          <a:p>
            <a:pPr marL="540000" indent="-360000">
              <a:lnSpc>
                <a:spcPct val="125000"/>
              </a:lnSpc>
              <a:buClr>
                <a:schemeClr val="accent6">
                  <a:lumMod val="75000"/>
                </a:schemeClr>
              </a:buClr>
              <a:buFont typeface="Wingdings" pitchFamily="2" charset="2"/>
              <a:buChar char="u"/>
            </a:pPr>
            <a:r>
              <a:rPr lang="zh-CN" altLang="zh-CN" sz="2000" dirty="0"/>
              <a:t>比如相变存储（</a:t>
            </a:r>
            <a:r>
              <a:rPr lang="en-US" altLang="zh-CN" sz="2000" dirty="0"/>
              <a:t>Phase change memory</a:t>
            </a:r>
            <a:r>
              <a:rPr lang="zh-CN" altLang="zh-CN" sz="2000" dirty="0"/>
              <a:t>）、磁阻存储</a:t>
            </a:r>
            <a:r>
              <a:rPr lang="en-US" altLang="zh-CN" sz="2000" dirty="0"/>
              <a:t>(</a:t>
            </a:r>
            <a:r>
              <a:rPr lang="en-US" altLang="zh-CN" sz="2000" dirty="0" err="1"/>
              <a:t>Memristor</a:t>
            </a:r>
            <a:r>
              <a:rPr lang="en-US" altLang="zh-CN" sz="2000" dirty="0"/>
              <a:t>)</a:t>
            </a:r>
            <a:r>
              <a:rPr lang="zh-CN" altLang="zh-CN" sz="2000" dirty="0"/>
              <a:t>、铁电存储</a:t>
            </a:r>
            <a:r>
              <a:rPr lang="en-US" altLang="zh-CN" sz="2000" dirty="0"/>
              <a:t>(</a:t>
            </a:r>
            <a:r>
              <a:rPr lang="en-US" altLang="zh-CN" sz="2000" dirty="0" err="1"/>
              <a:t>FeRAM</a:t>
            </a:r>
            <a:r>
              <a:rPr lang="en-US" altLang="zh-CN" sz="2000" dirty="0"/>
              <a:t>)</a:t>
            </a:r>
            <a:r>
              <a:rPr lang="zh-CN" altLang="zh-CN" sz="2000" dirty="0"/>
              <a:t>、 磁阻内存</a:t>
            </a:r>
            <a:r>
              <a:rPr lang="en-US" altLang="zh-CN" sz="2000" dirty="0"/>
              <a:t>(</a:t>
            </a:r>
            <a:r>
              <a:rPr lang="en-US" altLang="zh-CN" sz="2000" dirty="0" err="1"/>
              <a:t>MRAM</a:t>
            </a:r>
            <a:r>
              <a:rPr lang="en-US" altLang="zh-CN" sz="2000" dirty="0"/>
              <a:t>)</a:t>
            </a:r>
            <a:r>
              <a:rPr lang="zh-CN" altLang="zh-CN" sz="2000" dirty="0"/>
              <a:t>和</a:t>
            </a:r>
            <a:r>
              <a:rPr lang="en-US" altLang="zh-CN" sz="2000" dirty="0"/>
              <a:t>Domain Wall Memory</a:t>
            </a:r>
            <a:r>
              <a:rPr lang="zh-CN" altLang="zh-CN" sz="2000" dirty="0"/>
              <a:t>等，她们都是用物理材料的不同特性表示逻辑的</a:t>
            </a:r>
            <a:r>
              <a:rPr lang="en-US" altLang="zh-CN" sz="2000" dirty="0"/>
              <a:t>0</a:t>
            </a:r>
            <a:r>
              <a:rPr lang="zh-CN" altLang="zh-CN" sz="2000" dirty="0"/>
              <a:t>和</a:t>
            </a:r>
            <a:r>
              <a:rPr lang="en-US" altLang="zh-CN" sz="2000" dirty="0"/>
              <a:t>1</a:t>
            </a:r>
            <a:r>
              <a:rPr lang="zh-CN" altLang="zh-CN" sz="2000" dirty="0"/>
              <a:t>。例如如果存储单元的材料是晶体的状态就是</a:t>
            </a:r>
            <a:r>
              <a:rPr lang="en-US" altLang="zh-CN" sz="2000" dirty="0"/>
              <a:t>1</a:t>
            </a:r>
            <a:r>
              <a:rPr lang="zh-CN" altLang="zh-CN" sz="2000" dirty="0"/>
              <a:t>，反之就是</a:t>
            </a:r>
            <a:r>
              <a:rPr lang="en-US" altLang="zh-CN" sz="2000" dirty="0"/>
              <a:t>0</a:t>
            </a:r>
            <a:r>
              <a:rPr lang="zh-CN" altLang="zh-CN" sz="2000" dirty="0"/>
              <a:t>。</a:t>
            </a:r>
            <a:endParaRPr lang="en-US" altLang="zh-CN" sz="2000" dirty="0"/>
          </a:p>
          <a:p>
            <a:pPr marL="540000" indent="-360000">
              <a:lnSpc>
                <a:spcPct val="125000"/>
              </a:lnSpc>
              <a:buClr>
                <a:schemeClr val="accent6">
                  <a:lumMod val="75000"/>
                </a:schemeClr>
              </a:buClr>
              <a:buFont typeface="Wingdings" pitchFamily="2" charset="2"/>
              <a:buChar char="u"/>
            </a:pPr>
            <a:r>
              <a:rPr lang="zh-CN" altLang="zh-CN" sz="2000" dirty="0"/>
              <a:t>这些存储介质受自身物理材料特性的影响，具有很多很好的性质，比如</a:t>
            </a:r>
            <a:r>
              <a:rPr lang="zh-CN" altLang="zh-CN" sz="2000" b="1" dirty="0"/>
              <a:t>读的速度和</a:t>
            </a:r>
            <a:r>
              <a:rPr lang="en-US" altLang="zh-CN" sz="2000" b="1" dirty="0"/>
              <a:t>DRAM</a:t>
            </a:r>
            <a:r>
              <a:rPr lang="zh-CN" altLang="zh-CN" sz="2000" b="1" dirty="0"/>
              <a:t>接近，密度大，较便宜，较忍受振动，非易失，较省电等优点</a:t>
            </a:r>
            <a:r>
              <a:rPr lang="zh-CN" altLang="zh-CN" sz="2000" dirty="0"/>
              <a:t>，但是</a:t>
            </a:r>
            <a:r>
              <a:rPr lang="zh-CN" altLang="zh-CN" sz="2000" b="1" dirty="0"/>
              <a:t>缺点是写的速度较慢和擦写次数有限</a:t>
            </a:r>
            <a:r>
              <a:rPr lang="zh-CN" altLang="zh-CN" sz="2000" dirty="0"/>
              <a:t>。现在工业界和一些学校科研机构正在大力研究如何在软硬件方面作改进，使得他们能被实际使用。</a:t>
            </a:r>
          </a:p>
          <a:p>
            <a:pPr>
              <a:lnSpc>
                <a:spcPct val="100000"/>
              </a:lnSpc>
            </a:pP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二进制数转换为十进制数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a:t>
            </a:fld>
            <a:endParaRPr lang="zh-CN" altLang="en-US"/>
          </a:p>
        </p:txBody>
      </p:sp>
      <p:sp>
        <p:nvSpPr>
          <p:cNvPr id="6" name="内容占位符 5"/>
          <p:cNvSpPr>
            <a:spLocks noGrp="1"/>
          </p:cNvSpPr>
          <p:nvPr>
            <p:ph idx="1"/>
          </p:nvPr>
        </p:nvSpPr>
        <p:spPr/>
        <p:txBody>
          <a:bodyPr>
            <a:normAutofit/>
          </a:bodyPr>
          <a:lstStyle/>
          <a:p>
            <a:r>
              <a:rPr lang="zh-CN" altLang="zh-CN" sz="2000" dirty="0"/>
              <a:t>把一个二进制数转换为十进制数的时候，基本方法是用某位的数值（</a:t>
            </a:r>
            <a:r>
              <a:rPr lang="en-US" altLang="zh-CN" sz="2000" dirty="0"/>
              <a:t>0</a:t>
            </a:r>
            <a:r>
              <a:rPr lang="zh-CN" altLang="zh-CN" sz="2000" dirty="0"/>
              <a:t>或者</a:t>
            </a:r>
            <a:r>
              <a:rPr lang="en-US" altLang="zh-CN" sz="2000" dirty="0"/>
              <a:t>1</a:t>
            </a:r>
            <a:r>
              <a:rPr lang="zh-CN" altLang="zh-CN" sz="2000" dirty="0"/>
              <a:t>）乘以该位的位权。</a:t>
            </a:r>
            <a:endParaRPr lang="en-US" altLang="zh-CN" sz="2000" dirty="0"/>
          </a:p>
          <a:p>
            <a:r>
              <a:rPr lang="zh-CN" altLang="en-US" sz="2000" dirty="0"/>
              <a:t>可以利用查表的方法辅助理解。</a:t>
            </a:r>
            <a:endParaRPr lang="en-US" altLang="zh-CN" sz="2000" dirty="0"/>
          </a:p>
          <a:p>
            <a:r>
              <a:rPr lang="zh-CN" altLang="en-US" sz="2000" dirty="0"/>
              <a:t>例如下表：</a:t>
            </a:r>
            <a:endParaRPr lang="en-US" altLang="zh-CN" sz="2000" dirty="0"/>
          </a:p>
          <a:p>
            <a:endParaRPr lang="en-US" altLang="zh-CN" sz="2400" dirty="0"/>
          </a:p>
          <a:p>
            <a:endParaRPr lang="en-US" altLang="zh-CN" sz="2400" dirty="0"/>
          </a:p>
          <a:p>
            <a:endParaRPr lang="en-US" altLang="zh-CN" sz="2400" dirty="0"/>
          </a:p>
          <a:p>
            <a:endParaRPr lang="en-US" altLang="zh-CN" sz="2400" dirty="0"/>
          </a:p>
          <a:p>
            <a:pPr indent="0"/>
            <a:endParaRPr lang="en-US" altLang="zh-CN" sz="2400" b="1" dirty="0"/>
          </a:p>
          <a:p>
            <a:pPr indent="0"/>
            <a:endParaRPr lang="en-US" altLang="zh-CN" sz="2400" b="1" dirty="0"/>
          </a:p>
          <a:p>
            <a:pPr indent="0"/>
            <a:endParaRPr lang="en-US" altLang="zh-CN" sz="2400" b="1" dirty="0"/>
          </a:p>
          <a:p>
            <a:endParaRPr lang="zh-CN" altLang="en-US" sz="2000" dirty="0"/>
          </a:p>
        </p:txBody>
      </p:sp>
      <p:graphicFrame>
        <p:nvGraphicFramePr>
          <p:cNvPr id="7" name="表格 6"/>
          <p:cNvGraphicFramePr>
            <a:graphicFrameLocks noGrp="1"/>
          </p:cNvGraphicFramePr>
          <p:nvPr/>
        </p:nvGraphicFramePr>
        <p:xfrm>
          <a:off x="1115616" y="3140968"/>
          <a:ext cx="6840759" cy="1440160"/>
        </p:xfrm>
        <a:graphic>
          <a:graphicData uri="http://schemas.openxmlformats.org/drawingml/2006/table">
            <a:tbl>
              <a:tblPr/>
              <a:tblGrid>
                <a:gridCol w="1733790">
                  <a:extLst>
                    <a:ext uri="{9D8B030D-6E8A-4147-A177-3AD203B41FA5}">
                      <a16:colId xmlns:a16="http://schemas.microsoft.com/office/drawing/2014/main" val="20000"/>
                    </a:ext>
                  </a:extLst>
                </a:gridCol>
                <a:gridCol w="567441">
                  <a:extLst>
                    <a:ext uri="{9D8B030D-6E8A-4147-A177-3AD203B41FA5}">
                      <a16:colId xmlns:a16="http://schemas.microsoft.com/office/drawing/2014/main" val="20001"/>
                    </a:ext>
                  </a:extLst>
                </a:gridCol>
                <a:gridCol w="567441">
                  <a:extLst>
                    <a:ext uri="{9D8B030D-6E8A-4147-A177-3AD203B41FA5}">
                      <a16:colId xmlns:a16="http://schemas.microsoft.com/office/drawing/2014/main" val="20002"/>
                    </a:ext>
                  </a:extLst>
                </a:gridCol>
                <a:gridCol w="567441">
                  <a:extLst>
                    <a:ext uri="{9D8B030D-6E8A-4147-A177-3AD203B41FA5}">
                      <a16:colId xmlns:a16="http://schemas.microsoft.com/office/drawing/2014/main" val="20003"/>
                    </a:ext>
                  </a:extLst>
                </a:gridCol>
                <a:gridCol w="567441">
                  <a:extLst>
                    <a:ext uri="{9D8B030D-6E8A-4147-A177-3AD203B41FA5}">
                      <a16:colId xmlns:a16="http://schemas.microsoft.com/office/drawing/2014/main" val="20004"/>
                    </a:ext>
                  </a:extLst>
                </a:gridCol>
                <a:gridCol w="567441">
                  <a:extLst>
                    <a:ext uri="{9D8B030D-6E8A-4147-A177-3AD203B41FA5}">
                      <a16:colId xmlns:a16="http://schemas.microsoft.com/office/drawing/2014/main" val="20005"/>
                    </a:ext>
                  </a:extLst>
                </a:gridCol>
                <a:gridCol w="567441">
                  <a:extLst>
                    <a:ext uri="{9D8B030D-6E8A-4147-A177-3AD203B41FA5}">
                      <a16:colId xmlns:a16="http://schemas.microsoft.com/office/drawing/2014/main" val="20006"/>
                    </a:ext>
                  </a:extLst>
                </a:gridCol>
                <a:gridCol w="567441">
                  <a:extLst>
                    <a:ext uri="{9D8B030D-6E8A-4147-A177-3AD203B41FA5}">
                      <a16:colId xmlns:a16="http://schemas.microsoft.com/office/drawing/2014/main" val="20007"/>
                    </a:ext>
                  </a:extLst>
                </a:gridCol>
                <a:gridCol w="567441">
                  <a:extLst>
                    <a:ext uri="{9D8B030D-6E8A-4147-A177-3AD203B41FA5}">
                      <a16:colId xmlns:a16="http://schemas.microsoft.com/office/drawing/2014/main" val="20008"/>
                    </a:ext>
                  </a:extLst>
                </a:gridCol>
                <a:gridCol w="567441">
                  <a:extLst>
                    <a:ext uri="{9D8B030D-6E8A-4147-A177-3AD203B41FA5}">
                      <a16:colId xmlns:a16="http://schemas.microsoft.com/office/drawing/2014/main" val="20009"/>
                    </a:ext>
                  </a:extLst>
                </a:gridCol>
              </a:tblGrid>
              <a:tr h="467079">
                <a:tc>
                  <a:txBody>
                    <a:bodyPr/>
                    <a:lstStyle/>
                    <a:p>
                      <a:pPr algn="ctr">
                        <a:spcAft>
                          <a:spcPts val="0"/>
                        </a:spcAft>
                      </a:pPr>
                      <a:r>
                        <a:rPr lang="en-US" sz="2000" kern="100" dirty="0">
                          <a:latin typeface="Times New Roman"/>
                          <a:ea typeface="宋体"/>
                          <a:cs typeface="黑体"/>
                        </a:rPr>
                        <a:t>B</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7079">
                <a:tc>
                  <a:txBody>
                    <a:bodyPr/>
                    <a:lstStyle/>
                    <a:p>
                      <a:pPr algn="ctr">
                        <a:spcAft>
                          <a:spcPts val="0"/>
                        </a:spcAft>
                      </a:pPr>
                      <a:r>
                        <a:rPr lang="zh-CN" sz="2000" kern="100">
                          <a:latin typeface="Times New Roman"/>
                          <a:ea typeface="宋体"/>
                          <a:cs typeface="Times New Roman"/>
                        </a:rPr>
                        <a:t>二进制位权</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8</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黑体"/>
                        </a:rPr>
                        <a:t>2</a:t>
                      </a:r>
                      <a:r>
                        <a:rPr lang="en-US" sz="2000" kern="100" baseline="30000" dirty="0">
                          <a:latin typeface="Times New Roman"/>
                          <a:ea typeface="宋体"/>
                          <a:cs typeface="黑体"/>
                        </a:rPr>
                        <a:t>7</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6</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5</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4</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3</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2</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1</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r>
                        <a:rPr lang="en-US" sz="2000" kern="100" baseline="30000">
                          <a:latin typeface="Times New Roman"/>
                          <a:ea typeface="宋体"/>
                          <a:cs typeface="黑体"/>
                        </a:rPr>
                        <a:t>0</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6002">
                <a:tc>
                  <a:txBody>
                    <a:bodyPr/>
                    <a:lstStyle/>
                    <a:p>
                      <a:pPr algn="ctr">
                        <a:spcAft>
                          <a:spcPts val="0"/>
                        </a:spcAft>
                      </a:pPr>
                      <a:r>
                        <a:rPr lang="zh-CN" sz="2000" kern="100" dirty="0">
                          <a:latin typeface="Times New Roman"/>
                          <a:ea typeface="宋体"/>
                          <a:cs typeface="Times New Roman"/>
                        </a:rPr>
                        <a:t>十进制值</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黑体"/>
                        </a:rPr>
                        <a:t>256</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128</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64</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32</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16</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8</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4</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黑体"/>
                        </a:rPr>
                        <a:t>2</a:t>
                      </a:r>
                      <a:endParaRPr lang="zh-CN" sz="2000" kern="10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黑体"/>
                        </a:rPr>
                        <a:t>1</a:t>
                      </a:r>
                      <a:endParaRPr lang="zh-CN" sz="2000" kern="100" dirty="0">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Box 7"/>
          <p:cNvSpPr txBox="1"/>
          <p:nvPr/>
        </p:nvSpPr>
        <p:spPr>
          <a:xfrm>
            <a:off x="611560" y="4653136"/>
            <a:ext cx="6864380" cy="1323439"/>
          </a:xfrm>
          <a:prstGeom prst="rect">
            <a:avLst/>
          </a:prstGeom>
          <a:noFill/>
        </p:spPr>
        <p:txBody>
          <a:bodyPr wrap="none" rtlCol="0">
            <a:spAutoFit/>
          </a:bodyPr>
          <a:lstStyle/>
          <a:p>
            <a:pPr indent="0"/>
            <a:r>
              <a:rPr lang="en-US" altLang="zh-CN" sz="2000" b="1" dirty="0">
                <a:latin typeface="Times New Roman" pitchFamily="18" charset="0"/>
                <a:cs typeface="Times New Roman" pitchFamily="18" charset="0"/>
              </a:rPr>
              <a:t>110110101</a:t>
            </a:r>
            <a:r>
              <a:rPr lang="en-US" altLang="zh-CN" sz="2000" b="1" baseline="-25000" dirty="0">
                <a:latin typeface="Times New Roman" pitchFamily="18" charset="0"/>
                <a:cs typeface="Times New Roman" pitchFamily="18" charset="0"/>
              </a:rPr>
              <a:t>2</a:t>
            </a:r>
            <a:r>
              <a:rPr lang="en-US" altLang="zh-CN" sz="2000" b="1" dirty="0">
                <a:latin typeface="Times New Roman" pitchFamily="18" charset="0"/>
                <a:cs typeface="Times New Roman" pitchFamily="18" charset="0"/>
              </a:rPr>
              <a:t> </a:t>
            </a:r>
          </a:p>
          <a:p>
            <a:pPr indent="0"/>
            <a:r>
              <a:rPr lang="en-US" altLang="zh-CN" sz="2000" dirty="0">
                <a:latin typeface="Times New Roman" pitchFamily="18" charset="0"/>
                <a:cs typeface="Times New Roman" pitchFamily="18" charset="0"/>
              </a:rPr>
              <a:t>=1×2</a:t>
            </a:r>
            <a:r>
              <a:rPr lang="en-US" altLang="zh-CN" sz="2000" baseline="30000" dirty="0">
                <a:latin typeface="Times New Roman" pitchFamily="18" charset="0"/>
                <a:cs typeface="Times New Roman" pitchFamily="18" charset="0"/>
              </a:rPr>
              <a:t>8</a:t>
            </a:r>
            <a:r>
              <a:rPr lang="en-US" altLang="zh-CN" sz="2000" dirty="0">
                <a:latin typeface="Times New Roman" pitchFamily="18" charset="0"/>
                <a:cs typeface="Times New Roman" pitchFamily="18" charset="0"/>
              </a:rPr>
              <a:t>+1×2</a:t>
            </a:r>
            <a:r>
              <a:rPr lang="en-US" altLang="zh-CN" sz="2000" baseline="30000" dirty="0">
                <a:latin typeface="Times New Roman" pitchFamily="18" charset="0"/>
                <a:cs typeface="Times New Roman" pitchFamily="18" charset="0"/>
              </a:rPr>
              <a:t>7</a:t>
            </a:r>
            <a:r>
              <a:rPr lang="en-US" altLang="zh-CN" sz="2000" dirty="0">
                <a:latin typeface="Times New Roman" pitchFamily="18" charset="0"/>
                <a:cs typeface="Times New Roman" pitchFamily="18" charset="0"/>
              </a:rPr>
              <a:t>+0×2</a:t>
            </a:r>
            <a:r>
              <a:rPr lang="en-US" altLang="zh-CN" sz="2000" baseline="30000" dirty="0">
                <a:latin typeface="Times New Roman" pitchFamily="18" charset="0"/>
                <a:cs typeface="Times New Roman" pitchFamily="18" charset="0"/>
              </a:rPr>
              <a:t>6</a:t>
            </a:r>
            <a:r>
              <a:rPr lang="en-US" altLang="zh-CN" sz="2000" dirty="0">
                <a:latin typeface="Times New Roman" pitchFamily="18" charset="0"/>
                <a:cs typeface="Times New Roman" pitchFamily="18" charset="0"/>
              </a:rPr>
              <a:t>+1×2</a:t>
            </a:r>
            <a:r>
              <a:rPr lang="en-US" altLang="zh-CN" sz="2000" baseline="30000" dirty="0">
                <a:latin typeface="Times New Roman" pitchFamily="18" charset="0"/>
                <a:cs typeface="Times New Roman" pitchFamily="18" charset="0"/>
              </a:rPr>
              <a:t>5</a:t>
            </a:r>
            <a:r>
              <a:rPr lang="en-US" altLang="zh-CN" sz="2000" dirty="0">
                <a:latin typeface="Times New Roman" pitchFamily="18" charset="0"/>
                <a:cs typeface="Times New Roman" pitchFamily="18" charset="0"/>
              </a:rPr>
              <a:t>+1×2</a:t>
            </a:r>
            <a:r>
              <a:rPr lang="en-US" altLang="zh-CN" sz="2000" baseline="30000" dirty="0">
                <a:latin typeface="Times New Roman" pitchFamily="18" charset="0"/>
                <a:cs typeface="Times New Roman" pitchFamily="18" charset="0"/>
              </a:rPr>
              <a:t>4</a:t>
            </a:r>
            <a:r>
              <a:rPr lang="en-US" altLang="zh-CN" sz="2000" dirty="0">
                <a:latin typeface="Times New Roman" pitchFamily="18" charset="0"/>
                <a:cs typeface="Times New Roman" pitchFamily="18" charset="0"/>
              </a:rPr>
              <a:t>+0×2</a:t>
            </a:r>
            <a:r>
              <a:rPr lang="en-US" altLang="zh-CN" sz="2000" baseline="30000" dirty="0">
                <a:latin typeface="Times New Roman" pitchFamily="18" charset="0"/>
                <a:cs typeface="Times New Roman" pitchFamily="18" charset="0"/>
              </a:rPr>
              <a:t>3</a:t>
            </a:r>
            <a:r>
              <a:rPr lang="en-US" altLang="zh-CN" sz="2000" dirty="0">
                <a:latin typeface="Times New Roman" pitchFamily="18" charset="0"/>
                <a:cs typeface="Times New Roman" pitchFamily="18" charset="0"/>
              </a:rPr>
              <a:t>+1×2</a:t>
            </a:r>
            <a:r>
              <a:rPr lang="en-US" altLang="zh-CN" sz="2000" baseline="30000" dirty="0">
                <a:latin typeface="Times New Roman" pitchFamily="18" charset="0"/>
                <a:cs typeface="Times New Roman" pitchFamily="18" charset="0"/>
              </a:rPr>
              <a:t>2</a:t>
            </a:r>
            <a:r>
              <a:rPr lang="en-US" altLang="zh-CN" sz="2000" dirty="0">
                <a:latin typeface="Times New Roman" pitchFamily="18" charset="0"/>
                <a:cs typeface="Times New Roman" pitchFamily="18" charset="0"/>
              </a:rPr>
              <a:t>+0×2</a:t>
            </a:r>
            <a:r>
              <a:rPr lang="en-US" altLang="zh-CN" sz="2000" baseline="30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+1×2</a:t>
            </a:r>
            <a:r>
              <a:rPr lang="en-US" altLang="zh-CN" sz="2000" baseline="30000" dirty="0">
                <a:latin typeface="Times New Roman" pitchFamily="18" charset="0"/>
                <a:cs typeface="Times New Roman" pitchFamily="18" charset="0"/>
              </a:rPr>
              <a:t>0</a:t>
            </a:r>
          </a:p>
          <a:p>
            <a:pPr indent="0"/>
            <a:r>
              <a:rPr lang="en-US" altLang="zh-CN" sz="2000" dirty="0">
                <a:latin typeface="Times New Roman" pitchFamily="18" charset="0"/>
                <a:cs typeface="Times New Roman" pitchFamily="18" charset="0"/>
              </a:rPr>
              <a:t>=256+128+32+16+4+1</a:t>
            </a:r>
          </a:p>
          <a:p>
            <a:pPr indent="0"/>
            <a:r>
              <a:rPr lang="en-US" altLang="zh-CN" sz="2000"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437</a:t>
            </a:r>
            <a:endParaRPr lang="zh-CN" altLang="zh-CN" sz="2000" dirty="0">
              <a:latin typeface="Times New Roman" pitchFamily="18" charset="0"/>
              <a:cs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90</a:t>
            </a:fld>
            <a:endParaRPr lang="zh-CN" altLang="en-US"/>
          </a:p>
        </p:txBody>
      </p:sp>
      <p:sp>
        <p:nvSpPr>
          <p:cNvPr id="6" name="内容占位符 5"/>
          <p:cNvSpPr>
            <a:spLocks noGrp="1"/>
          </p:cNvSpPr>
          <p:nvPr>
            <p:ph idx="1"/>
          </p:nvPr>
        </p:nvSpPr>
        <p:spPr/>
        <p:txBody>
          <a:bodyPr/>
          <a:lstStyle/>
          <a:p>
            <a:pPr marL="360000" indent="-360000">
              <a:buClr>
                <a:srgbClr val="00B050"/>
              </a:buClr>
              <a:buFont typeface="Wingdings" pitchFamily="2" charset="2"/>
              <a:buChar char="l"/>
            </a:pPr>
            <a:r>
              <a:rPr lang="zh-CN" altLang="zh-CN" dirty="0"/>
              <a:t>计算机里是用二进制编码，用比特、字节、字组织存储单元</a:t>
            </a:r>
            <a:endParaRPr lang="en-US" altLang="zh-CN" dirty="0"/>
          </a:p>
          <a:p>
            <a:pPr marL="360000" indent="-360000">
              <a:buClr>
                <a:srgbClr val="00B050"/>
              </a:buClr>
              <a:buFont typeface="Wingdings" pitchFamily="2" charset="2"/>
              <a:buChar char="l"/>
            </a:pPr>
            <a:r>
              <a:rPr lang="zh-CN" altLang="zh-CN" dirty="0"/>
              <a:t>计算机用晶体管和磁性材料等存储介质的不同物理特性代表</a:t>
            </a:r>
            <a:r>
              <a:rPr lang="en-US" altLang="zh-CN" dirty="0"/>
              <a:t>0</a:t>
            </a:r>
            <a:r>
              <a:rPr lang="zh-CN" altLang="zh-CN" dirty="0"/>
              <a:t>或</a:t>
            </a:r>
            <a:r>
              <a:rPr lang="en-US" altLang="zh-CN" dirty="0"/>
              <a:t>1,</a:t>
            </a:r>
            <a:r>
              <a:rPr lang="zh-CN" altLang="zh-CN" dirty="0"/>
              <a:t>通过把这些物理性质表现的</a:t>
            </a:r>
            <a:r>
              <a:rPr lang="en-US" altLang="zh-CN" dirty="0"/>
              <a:t>0</a:t>
            </a:r>
            <a:r>
              <a:rPr lang="zh-CN" altLang="zh-CN" dirty="0"/>
              <a:t>和</a:t>
            </a:r>
            <a:r>
              <a:rPr lang="en-US" altLang="zh-CN" dirty="0"/>
              <a:t>1</a:t>
            </a:r>
            <a:r>
              <a:rPr lang="zh-CN" altLang="zh-CN" dirty="0"/>
              <a:t>组织成一个个单元</a:t>
            </a:r>
            <a:endParaRPr lang="en-US" altLang="zh-CN" dirty="0"/>
          </a:p>
          <a:p>
            <a:pPr marL="360000" indent="-360000">
              <a:buClr>
                <a:srgbClr val="00B050"/>
              </a:buClr>
              <a:buFont typeface="Wingdings" pitchFamily="2" charset="2"/>
              <a:buChar char="l"/>
            </a:pPr>
            <a:r>
              <a:rPr lang="zh-CN" altLang="zh-CN" dirty="0"/>
              <a:t>这些单元按照一定的方式和规则加以解释，就可以表达整数、浮点数、字符和汉字等等人可以识别和处理的信息</a:t>
            </a:r>
            <a:r>
              <a:rPr lang="zh-CN" altLang="en-US" dirty="0"/>
              <a:t>，</a:t>
            </a:r>
            <a:r>
              <a:rPr lang="en-US" altLang="zh-CN" dirty="0"/>
              <a:t>ASCII</a:t>
            </a:r>
            <a:r>
              <a:rPr lang="zh-CN" altLang="en-US" dirty="0"/>
              <a:t>码，</a:t>
            </a:r>
            <a:r>
              <a:rPr lang="en-US" altLang="zh-CN" dirty="0" err="1"/>
              <a:t>GBK</a:t>
            </a:r>
            <a:r>
              <a:rPr lang="zh-CN" altLang="en-US" dirty="0"/>
              <a:t>编码。</a:t>
            </a:r>
            <a:endParaRPr lang="en-US" altLang="zh-CN" dirty="0"/>
          </a:p>
          <a:p>
            <a:pPr marL="360000" indent="-360000">
              <a:buClr>
                <a:srgbClr val="00B050"/>
              </a:buClr>
              <a:buFont typeface="Wingdings" pitchFamily="2" charset="2"/>
              <a:buChar char="l"/>
            </a:pPr>
            <a:r>
              <a:rPr lang="zh-CN" altLang="en-US" b="1" dirty="0"/>
              <a:t>存储层次：</a:t>
            </a:r>
            <a:r>
              <a:rPr lang="zh-CN" altLang="zh-CN" b="1" dirty="0">
                <a:cs typeface="Times New Roman" pitchFamily="18" charset="0"/>
              </a:rPr>
              <a:t>速度越快价格越高容量越小，离</a:t>
            </a:r>
            <a:r>
              <a:rPr lang="en-US" altLang="zh-CN" b="1" dirty="0">
                <a:cs typeface="Times New Roman" pitchFamily="18" charset="0"/>
              </a:rPr>
              <a:t>CPU</a:t>
            </a:r>
            <a:r>
              <a:rPr lang="zh-CN" altLang="zh-CN" b="1" dirty="0">
                <a:cs typeface="Times New Roman" pitchFamily="18" charset="0"/>
              </a:rPr>
              <a:t>越近；速度越慢价格越低容量越大，离</a:t>
            </a:r>
            <a:r>
              <a:rPr lang="en-US" altLang="zh-CN" b="1" dirty="0">
                <a:cs typeface="Times New Roman" pitchFamily="18" charset="0"/>
              </a:rPr>
              <a:t>CPU</a:t>
            </a:r>
            <a:r>
              <a:rPr lang="zh-CN" altLang="zh-CN" b="1" dirty="0">
                <a:cs typeface="Times New Roman" pitchFamily="18" charset="0"/>
              </a:rPr>
              <a:t>越远</a:t>
            </a:r>
            <a:r>
              <a:rPr lang="zh-CN" altLang="en-US" b="1" dirty="0">
                <a:cs typeface="Times New Roman" pitchFamily="18" charset="0"/>
              </a:rPr>
              <a:t>。</a:t>
            </a:r>
            <a:endParaRPr lang="en-US" altLang="zh-CN" dirty="0"/>
          </a:p>
          <a:p>
            <a:pPr marL="360000" indent="-360000">
              <a:buClr>
                <a:srgbClr val="00B050"/>
              </a:buClr>
              <a:buFont typeface="Wingdings" pitchFamily="2" charset="2"/>
              <a:buChar char="l"/>
            </a:pPr>
            <a:r>
              <a:rPr lang="zh-CN" altLang="zh-CN" dirty="0"/>
              <a:t>计算机中常见的几种存储设备：寄存器、高速缓存、内存、外存和显存</a:t>
            </a:r>
            <a:endParaRPr lang="en-US" altLang="zh-CN" dirty="0"/>
          </a:p>
          <a:p>
            <a:pPr marL="360000" indent="-360000">
              <a:buClr>
                <a:srgbClr val="00B050"/>
              </a:buClr>
              <a:buFont typeface="Wingdings" pitchFamily="2" charset="2"/>
              <a:buChar char="l"/>
            </a:pPr>
            <a:r>
              <a:rPr lang="zh-CN" altLang="zh-CN" dirty="0"/>
              <a:t>计算机中常见的几种存储</a:t>
            </a:r>
            <a:r>
              <a:rPr lang="zh-CN" altLang="en-US" dirty="0"/>
              <a:t>介质：</a:t>
            </a:r>
            <a:r>
              <a:rPr lang="en-US" altLang="zh-CN" dirty="0"/>
              <a:t> SRAM</a:t>
            </a:r>
            <a:r>
              <a:rPr lang="zh-CN" altLang="en-US" dirty="0"/>
              <a:t>、</a:t>
            </a:r>
            <a:r>
              <a:rPr lang="en-US" altLang="zh-CN" dirty="0"/>
              <a:t> DRAM</a:t>
            </a:r>
            <a:r>
              <a:rPr lang="zh-CN" altLang="en-US" dirty="0"/>
              <a:t>、磁盘、闪存</a:t>
            </a:r>
            <a:endParaRPr lang="en-US" altLang="zh-CN" dirty="0"/>
          </a:p>
          <a:p>
            <a:pPr marL="360000" indent="-360000">
              <a:buClr>
                <a:srgbClr val="00B050"/>
              </a:buClr>
              <a:buFont typeface="Wingdings" pitchFamily="2" charset="2"/>
              <a:buChar char="l"/>
            </a:pPr>
            <a:endParaRPr lang="en-US" altLang="zh-CN" dirty="0"/>
          </a:p>
          <a:p>
            <a:pPr marL="360000" indent="-360000">
              <a:buClr>
                <a:srgbClr val="00B050"/>
              </a:buClr>
              <a:buFont typeface="Wingdings" pitchFamily="2" charset="2"/>
              <a:buChar char="l"/>
            </a:pPr>
            <a:endParaRPr lang="zh-CN" altLang="zh-CN" dirty="0"/>
          </a:p>
          <a:p>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6</a:t>
            </a:r>
            <a:r>
              <a:rPr lang="zh-CN" altLang="en-US" dirty="0"/>
              <a:t>节 谈</a:t>
            </a:r>
            <a:r>
              <a:rPr lang="en-US" altLang="zh-CN" dirty="0"/>
              <a:t>0</a:t>
            </a:r>
            <a:r>
              <a:rPr lang="zh-CN" altLang="en-US" dirty="0"/>
              <a:t>与</a:t>
            </a:r>
            <a:r>
              <a:rPr lang="en-US" altLang="zh-CN" dirty="0"/>
              <a:t>1</a:t>
            </a:r>
            <a:r>
              <a:rPr lang="zh-CN" altLang="en-US" dirty="0"/>
              <a:t>的美</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91</a:t>
            </a:fld>
            <a:endParaRPr lang="zh-CN" altLang="en-US"/>
          </a:p>
        </p:txBody>
      </p:sp>
      <p:sp>
        <p:nvSpPr>
          <p:cNvPr id="6" name="内容占位符 5"/>
          <p:cNvSpPr>
            <a:spLocks noGrp="1"/>
          </p:cNvSpPr>
          <p:nvPr>
            <p:ph idx="1"/>
          </p:nvPr>
        </p:nvSpPr>
        <p:spPr/>
        <p:txBody>
          <a:bodyPr/>
          <a:lstStyle/>
          <a:p>
            <a:r>
              <a:rPr lang="zh-CN" altLang="en-US" dirty="0"/>
              <a:t>简单开关的无限大用</a:t>
            </a:r>
            <a:endParaRPr lang="en-US" altLang="zh-CN" dirty="0"/>
          </a:p>
          <a:p>
            <a:r>
              <a:rPr lang="zh-CN" altLang="en-US" dirty="0"/>
              <a:t>二进制逻辑的神奇妙用</a:t>
            </a:r>
            <a:endParaRPr lang="en-US" altLang="zh-CN" dirty="0"/>
          </a:p>
          <a:p>
            <a:r>
              <a:rPr lang="zh-CN" altLang="en-US" dirty="0"/>
              <a:t>亢龙有悔和否极泰来</a:t>
            </a:r>
            <a:endParaRPr lang="en-US" altLang="zh-CN" dirty="0"/>
          </a:p>
          <a:p>
            <a:r>
              <a:rPr lang="zh-CN" altLang="en-US" dirty="0"/>
              <a:t>“若见诸相非相，即见如来”</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简单开关的无限大用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92</a:t>
            </a:fld>
            <a:endParaRPr lang="zh-CN" altLang="en-US"/>
          </a:p>
        </p:txBody>
      </p:sp>
      <p:sp>
        <p:nvSpPr>
          <p:cNvPr id="6" name="内容占位符 5"/>
          <p:cNvSpPr>
            <a:spLocks noGrp="1"/>
          </p:cNvSpPr>
          <p:nvPr>
            <p:ph idx="1"/>
          </p:nvPr>
        </p:nvSpPr>
        <p:spPr/>
        <p:txBody>
          <a:bodyPr/>
          <a:lstStyle/>
          <a:p>
            <a:r>
              <a:rPr lang="zh-CN" altLang="zh-CN" dirty="0"/>
              <a:t>计算机的世界里，无处不见二进制的开关，无处不见</a:t>
            </a:r>
            <a:r>
              <a:rPr lang="en-US" altLang="zh-CN" dirty="0"/>
              <a:t>0</a:t>
            </a:r>
            <a:r>
              <a:rPr lang="zh-CN" altLang="zh-CN" dirty="0"/>
              <a:t>与</a:t>
            </a:r>
            <a:r>
              <a:rPr lang="en-US" altLang="zh-CN" dirty="0"/>
              <a:t>1</a:t>
            </a:r>
            <a:r>
              <a:rPr lang="zh-CN" altLang="zh-CN" dirty="0"/>
              <a:t>的影子。她们是每一颗处理器里的一道道脉冲信号，她们是每一条内存里的晶体管，记录了一个又一个平凡而重要的比特信息，她们是每一块硬盘里的一股股磁力，安心地保存了我们的信息。</a:t>
            </a:r>
          </a:p>
          <a:p>
            <a:r>
              <a:rPr lang="zh-CN" altLang="zh-CN" dirty="0"/>
              <a:t>她们就像空气一样，蔓延在整个信息领域。平凡如现今几乎人手一部的手机，珍贵如超强配置的航空航天器导航装置，小到汽车内的一小块嵌入式设备，大到数百万核的超级电脑，无一不依赖于小小的二进制开关，无不构建于简简单单的</a:t>
            </a:r>
            <a:r>
              <a:rPr lang="en-US" altLang="zh-CN" dirty="0"/>
              <a:t>0</a:t>
            </a:r>
            <a:r>
              <a:rPr lang="zh-CN" altLang="zh-CN" dirty="0"/>
              <a:t>与</a:t>
            </a:r>
            <a:r>
              <a:rPr lang="en-US" altLang="zh-CN" dirty="0"/>
              <a:t>1</a:t>
            </a:r>
            <a:r>
              <a:rPr lang="zh-CN" altLang="zh-CN" dirty="0"/>
              <a:t>之上。</a:t>
            </a:r>
          </a:p>
          <a:p>
            <a:r>
              <a:rPr lang="en-US" altLang="zh-CN" dirty="0"/>
              <a:t>0</a:t>
            </a:r>
            <a:r>
              <a:rPr lang="zh-CN" altLang="zh-CN" dirty="0"/>
              <a:t>与</a:t>
            </a:r>
            <a:r>
              <a:rPr lang="en-US" altLang="zh-CN" dirty="0"/>
              <a:t>1</a:t>
            </a:r>
            <a:r>
              <a:rPr lang="zh-CN" altLang="zh-CN" dirty="0"/>
              <a:t>的二进制开关有无限的大用，她们用自己的身躯构筑了整个信息领域大厦的根基！</a:t>
            </a:r>
          </a:p>
          <a:p>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二进制逻辑的神奇妙用</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93</a:t>
            </a:fld>
            <a:endParaRPr lang="zh-CN" altLang="en-US"/>
          </a:p>
        </p:txBody>
      </p:sp>
      <p:sp>
        <p:nvSpPr>
          <p:cNvPr id="6" name="内容占位符 5"/>
          <p:cNvSpPr>
            <a:spLocks noGrp="1"/>
          </p:cNvSpPr>
          <p:nvPr>
            <p:ph idx="1"/>
          </p:nvPr>
        </p:nvSpPr>
        <p:spPr/>
        <p:txBody>
          <a:bodyPr>
            <a:normAutofit/>
          </a:bodyPr>
          <a:lstStyle/>
          <a:p>
            <a:pPr>
              <a:lnSpc>
                <a:spcPct val="125000"/>
              </a:lnSpc>
            </a:pPr>
            <a:r>
              <a:rPr lang="en-US" altLang="zh-CN" sz="2000" dirty="0"/>
              <a:t>0</a:t>
            </a:r>
            <a:r>
              <a:rPr lang="zh-CN" altLang="zh-CN" sz="2000" dirty="0"/>
              <a:t>与</a:t>
            </a:r>
            <a:r>
              <a:rPr lang="en-US" altLang="zh-CN" sz="2000" dirty="0"/>
              <a:t>1</a:t>
            </a:r>
            <a:r>
              <a:rPr lang="zh-CN" altLang="zh-CN" sz="2000" dirty="0"/>
              <a:t>不仅仅以晶体管这种二进制开关的物理形态存在，她们还以逻辑的形态生活在我们计算机的每一道电流中。</a:t>
            </a:r>
          </a:p>
          <a:p>
            <a:pPr lvl="0" indent="-360000">
              <a:lnSpc>
                <a:spcPct val="125000"/>
              </a:lnSpc>
              <a:buClr>
                <a:srgbClr val="00B050"/>
              </a:buClr>
              <a:buFont typeface="Wingdings" pitchFamily="2" charset="2"/>
              <a:buChar char="l"/>
            </a:pPr>
            <a:r>
              <a:rPr lang="zh-CN" altLang="zh-CN" sz="2000" b="1" dirty="0"/>
              <a:t>所有的运算都可以用逻辑实现</a:t>
            </a:r>
            <a:endParaRPr lang="en-US" altLang="zh-CN" sz="2000" b="1" dirty="0"/>
          </a:p>
          <a:p>
            <a:pPr lvl="1" indent="-360000">
              <a:lnSpc>
                <a:spcPct val="125000"/>
              </a:lnSpc>
              <a:buClr>
                <a:schemeClr val="accent6">
                  <a:lumMod val="75000"/>
                </a:schemeClr>
              </a:buClr>
              <a:buFont typeface="Wingdings" pitchFamily="2" charset="2"/>
              <a:buChar char="u"/>
            </a:pPr>
            <a:r>
              <a:rPr lang="zh-CN" altLang="zh-CN" dirty="0"/>
              <a:t>从数学的意义上讲，逻辑运算也可以做到加法的运算规则</a:t>
            </a:r>
            <a:endParaRPr lang="en-US" altLang="zh-CN" dirty="0"/>
          </a:p>
          <a:p>
            <a:pPr lvl="1" indent="-360000">
              <a:lnSpc>
                <a:spcPct val="125000"/>
              </a:lnSpc>
              <a:buClr>
                <a:schemeClr val="accent6">
                  <a:lumMod val="75000"/>
                </a:schemeClr>
              </a:buClr>
              <a:buFont typeface="Wingdings" pitchFamily="2" charset="2"/>
              <a:buChar char="u"/>
            </a:pPr>
            <a:r>
              <a:rPr lang="zh-CN" altLang="zh-CN" dirty="0"/>
              <a:t>在计算机中利用加法又可以利用补码等编码表示的负数实现减法，用加法器的堆叠实现乘法，借助减法实现除法</a:t>
            </a:r>
            <a:endParaRPr lang="en-US" altLang="zh-CN" dirty="0"/>
          </a:p>
          <a:p>
            <a:pPr lvl="1" indent="-360000">
              <a:lnSpc>
                <a:spcPct val="125000"/>
              </a:lnSpc>
              <a:buClr>
                <a:schemeClr val="accent6">
                  <a:lumMod val="75000"/>
                </a:schemeClr>
              </a:buClr>
            </a:pPr>
            <a:r>
              <a:rPr lang="zh-CN" altLang="zh-CN" dirty="0"/>
              <a:t>所以所有的运算都可以用逻辑实现，计算机的每一次计算都用了逻辑</a:t>
            </a:r>
            <a:endParaRPr lang="en-US" altLang="zh-CN" dirty="0"/>
          </a:p>
          <a:p>
            <a:pPr lvl="0" indent="-360000">
              <a:lnSpc>
                <a:spcPct val="125000"/>
              </a:lnSpc>
              <a:buClr>
                <a:srgbClr val="00B050"/>
              </a:buClr>
              <a:buFont typeface="Wingdings" pitchFamily="2" charset="2"/>
              <a:buChar char="l"/>
            </a:pPr>
            <a:r>
              <a:rPr lang="zh-CN" altLang="zh-CN" sz="2000" b="1" dirty="0"/>
              <a:t>存储也可以借用逻辑实现</a:t>
            </a:r>
            <a:endParaRPr lang="en-US" altLang="zh-CN" sz="2000" b="1" dirty="0"/>
          </a:p>
          <a:p>
            <a:pPr marL="360000" lvl="0" indent="720000">
              <a:lnSpc>
                <a:spcPct val="125000"/>
              </a:lnSpc>
              <a:buClr>
                <a:srgbClr val="00B050"/>
              </a:buClr>
            </a:pPr>
            <a:r>
              <a:rPr lang="zh-CN" altLang="zh-CN" sz="2000" dirty="0"/>
              <a:t>无论是何种存储介质，只要它能表达两个不同的状态，从逻辑上表现两个涵义，就能赋予它</a:t>
            </a:r>
            <a:r>
              <a:rPr lang="en-US" altLang="zh-CN" sz="2000" dirty="0"/>
              <a:t>0</a:t>
            </a:r>
            <a:r>
              <a:rPr lang="zh-CN" altLang="zh-CN" sz="2000" dirty="0"/>
              <a:t>与</a:t>
            </a:r>
            <a:r>
              <a:rPr lang="en-US" altLang="zh-CN" sz="2000" dirty="0"/>
              <a:t>1</a:t>
            </a:r>
            <a:r>
              <a:rPr lang="zh-CN" altLang="zh-CN" sz="2000" dirty="0"/>
              <a:t>的值，就能用来存储信息。每一次存储或者读取数据，都用到了</a:t>
            </a:r>
            <a:r>
              <a:rPr lang="en-US" altLang="zh-CN" sz="2000" dirty="0"/>
              <a:t>0</a:t>
            </a:r>
            <a:r>
              <a:rPr lang="zh-CN" altLang="zh-CN" sz="2000" dirty="0"/>
              <a:t>与</a:t>
            </a:r>
            <a:r>
              <a:rPr lang="en-US" altLang="zh-CN" sz="2000" dirty="0"/>
              <a:t>1</a:t>
            </a:r>
            <a:r>
              <a:rPr lang="zh-CN" altLang="zh-CN" sz="2000" dirty="0"/>
              <a:t>的逻辑。</a:t>
            </a:r>
          </a:p>
          <a:p>
            <a:pPr marL="720000" indent="-360000">
              <a:lnSpc>
                <a:spcPct val="125000"/>
              </a:lnSpc>
              <a:buClr>
                <a:schemeClr val="accent6">
                  <a:lumMod val="75000"/>
                </a:schemeClr>
              </a:buClr>
              <a:buFont typeface="Wingdings" pitchFamily="2" charset="2"/>
              <a:buChar char="u"/>
            </a:pPr>
            <a:endParaRPr lang="zh-CN" altLang="zh-CN" sz="2000" dirty="0"/>
          </a:p>
          <a:p>
            <a:pPr marL="720000" lvl="0" indent="-360000">
              <a:lnSpc>
                <a:spcPct val="125000"/>
              </a:lnSpc>
              <a:buClr>
                <a:schemeClr val="accent6">
                  <a:lumMod val="75000"/>
                </a:schemeClr>
              </a:buClr>
              <a:buFont typeface="Wingdings" pitchFamily="2" charset="2"/>
              <a:buChar char="u"/>
            </a:pPr>
            <a:endParaRPr lang="zh-CN" altLang="zh-CN" sz="2000" dirty="0"/>
          </a:p>
          <a:p>
            <a:pPr>
              <a:lnSpc>
                <a:spcPct val="125000"/>
              </a:lnSpc>
            </a:pPr>
            <a:endParaRPr lang="zh-CN" alt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亢龙有悔和否极泰来</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94</a:t>
            </a:fld>
            <a:endParaRPr lang="zh-CN" altLang="en-US"/>
          </a:p>
        </p:txBody>
      </p:sp>
      <p:sp>
        <p:nvSpPr>
          <p:cNvPr id="6" name="内容占位符 5"/>
          <p:cNvSpPr>
            <a:spLocks noGrp="1"/>
          </p:cNvSpPr>
          <p:nvPr>
            <p:ph idx="1"/>
          </p:nvPr>
        </p:nvSpPr>
        <p:spPr>
          <a:xfrm>
            <a:off x="457200" y="1412776"/>
            <a:ext cx="8229600" cy="5040560"/>
          </a:xfrm>
        </p:spPr>
        <p:txBody>
          <a:bodyPr>
            <a:normAutofit/>
          </a:bodyPr>
          <a:lstStyle/>
          <a:p>
            <a:pPr>
              <a:lnSpc>
                <a:spcPct val="100000"/>
              </a:lnSpc>
              <a:buClr>
                <a:srgbClr val="00B050"/>
              </a:buClr>
              <a:buFont typeface="Wingdings" pitchFamily="2" charset="2"/>
              <a:buChar char="l"/>
            </a:pPr>
            <a:r>
              <a:rPr lang="zh-CN" altLang="zh-CN" sz="2000" b="1" dirty="0"/>
              <a:t>亢龙有悔 </a:t>
            </a:r>
            <a:r>
              <a:rPr lang="zh-CN" altLang="zh-CN" sz="2000" dirty="0"/>
              <a:t>：龙飞到极高处，则有后悔。</a:t>
            </a:r>
            <a:endParaRPr lang="en-US" altLang="zh-CN" sz="2000" dirty="0"/>
          </a:p>
          <a:p>
            <a:pPr>
              <a:lnSpc>
                <a:spcPct val="100000"/>
              </a:lnSpc>
              <a:buClr>
                <a:srgbClr val="00B050"/>
              </a:buClr>
            </a:pPr>
            <a:r>
              <a:rPr lang="zh-CN" altLang="zh-CN" sz="2000" dirty="0"/>
              <a:t>我们知道正数和负数的表示方法。想象我们从全部是</a:t>
            </a:r>
            <a:r>
              <a:rPr lang="en-US" altLang="zh-CN" sz="2000" dirty="0"/>
              <a:t>0</a:t>
            </a:r>
            <a:r>
              <a:rPr lang="zh-CN" altLang="zh-CN" sz="2000" dirty="0"/>
              <a:t>的字节，一个个加</a:t>
            </a:r>
            <a:r>
              <a:rPr lang="en-US" altLang="zh-CN" sz="2000" dirty="0"/>
              <a:t>1</a:t>
            </a:r>
            <a:r>
              <a:rPr lang="zh-CN" altLang="zh-CN" sz="2000" dirty="0"/>
              <a:t>，到了</a:t>
            </a:r>
            <a:r>
              <a:rPr lang="en-US" altLang="zh-CN" sz="2000" dirty="0"/>
              <a:t>01111111</a:t>
            </a:r>
            <a:r>
              <a:rPr lang="zh-CN" altLang="zh-CN" sz="2000" dirty="0"/>
              <a:t>时，加</a:t>
            </a:r>
            <a:r>
              <a:rPr lang="en-US" altLang="zh-CN" sz="2000" dirty="0"/>
              <a:t>1</a:t>
            </a:r>
            <a:r>
              <a:rPr lang="zh-CN" altLang="zh-CN" sz="2000" dirty="0"/>
              <a:t>就变成了</a:t>
            </a:r>
            <a:r>
              <a:rPr lang="en-US" altLang="zh-CN" sz="2000" dirty="0"/>
              <a:t>10000000=</a:t>
            </a:r>
            <a:r>
              <a:rPr lang="zh-CN" altLang="zh-CN" sz="2000" dirty="0"/>
              <a:t>负数的</a:t>
            </a:r>
            <a:r>
              <a:rPr lang="en-US" altLang="zh-CN" sz="2000" dirty="0"/>
              <a:t>-128</a:t>
            </a:r>
            <a:r>
              <a:rPr lang="zh-CN" altLang="zh-CN" sz="2000" dirty="0"/>
              <a:t>。从正数的顶峰，一下子就落入了负数中。从这种变化，是否能领悟到一点人生的道理？</a:t>
            </a:r>
            <a:endParaRPr lang="en-US" altLang="zh-CN" sz="2000" dirty="0"/>
          </a:p>
          <a:p>
            <a:pPr>
              <a:lnSpc>
                <a:spcPct val="100000"/>
              </a:lnSpc>
              <a:buClr>
                <a:srgbClr val="00B050"/>
              </a:buClr>
              <a:buFont typeface="Wingdings" pitchFamily="2" charset="2"/>
              <a:buChar char="l"/>
            </a:pPr>
            <a:r>
              <a:rPr lang="zh-CN" altLang="zh-CN" sz="2000" b="1" dirty="0"/>
              <a:t>否极泰来</a:t>
            </a:r>
            <a:endParaRPr lang="en-US" altLang="zh-CN" sz="2000" dirty="0"/>
          </a:p>
          <a:p>
            <a:pPr>
              <a:lnSpc>
                <a:spcPct val="100000"/>
              </a:lnSpc>
              <a:buClr>
                <a:srgbClr val="00B050"/>
              </a:buClr>
            </a:pPr>
            <a:r>
              <a:rPr lang="zh-CN" altLang="zh-CN" sz="2000" dirty="0"/>
              <a:t>在易经里面的“否卦”是个很不好的卦，但接下来的“泰卦”就通顺了</a:t>
            </a:r>
            <a:r>
              <a:rPr lang="zh-CN" altLang="en-US" sz="2000" dirty="0"/>
              <a:t>。</a:t>
            </a:r>
            <a:r>
              <a:rPr lang="zh-CN" altLang="zh-CN" sz="2000" dirty="0"/>
              <a:t>回头看看正负数</a:t>
            </a:r>
            <a:r>
              <a:rPr lang="zh-CN" altLang="en-US" sz="2000" dirty="0"/>
              <a:t>的</a:t>
            </a:r>
            <a:r>
              <a:rPr lang="zh-CN" altLang="zh-CN" sz="2000" dirty="0"/>
              <a:t>顺序，从</a:t>
            </a:r>
            <a:r>
              <a:rPr lang="en-US" altLang="zh-CN" sz="2000" dirty="0"/>
              <a:t>00000000</a:t>
            </a:r>
            <a:r>
              <a:rPr lang="zh-CN" altLang="zh-CN" sz="2000" dirty="0"/>
              <a:t>一直加</a:t>
            </a:r>
            <a:r>
              <a:rPr lang="en-US" altLang="zh-CN" sz="2000" dirty="0"/>
              <a:t>1</a:t>
            </a:r>
            <a:r>
              <a:rPr lang="zh-CN" altLang="zh-CN" sz="2000" dirty="0"/>
              <a:t>，会到了负数</a:t>
            </a:r>
            <a:r>
              <a:rPr lang="en-US" altLang="zh-CN" sz="2000" dirty="0"/>
              <a:t>10000000</a:t>
            </a:r>
            <a:r>
              <a:rPr lang="zh-CN" altLang="zh-CN" sz="2000" dirty="0"/>
              <a:t>，再往上一直加</a:t>
            </a:r>
            <a:r>
              <a:rPr lang="en-US" altLang="zh-CN" sz="2000" dirty="0"/>
              <a:t>1</a:t>
            </a:r>
            <a:r>
              <a:rPr lang="zh-CN" altLang="zh-CN" sz="2000" dirty="0"/>
              <a:t>，到了</a:t>
            </a:r>
            <a:r>
              <a:rPr lang="en-US" altLang="zh-CN" sz="2000" dirty="0"/>
              <a:t>11111111</a:t>
            </a:r>
            <a:r>
              <a:rPr lang="zh-CN" altLang="zh-CN" sz="2000" dirty="0"/>
              <a:t>后，再忍耐一下，下次加</a:t>
            </a:r>
            <a:r>
              <a:rPr lang="en-US" altLang="zh-CN" sz="2000" dirty="0"/>
              <a:t>1</a:t>
            </a:r>
            <a:r>
              <a:rPr lang="zh-CN" altLang="zh-CN" sz="2000" dirty="0"/>
              <a:t>，去掉了进位（代表虚妄的烦恼），回到了</a:t>
            </a:r>
            <a:r>
              <a:rPr lang="en-US" altLang="zh-CN" sz="2000" dirty="0"/>
              <a:t>0</a:t>
            </a:r>
            <a:r>
              <a:rPr lang="zh-CN" altLang="zh-CN" sz="2000" dirty="0"/>
              <a:t>以及正数的范围了。</a:t>
            </a:r>
            <a:endParaRPr lang="en-US" altLang="zh-CN" sz="2000" dirty="0"/>
          </a:p>
          <a:p>
            <a:pPr>
              <a:lnSpc>
                <a:spcPct val="100000"/>
              </a:lnSpc>
              <a:buClr>
                <a:srgbClr val="00B050"/>
              </a:buClr>
            </a:pPr>
            <a:r>
              <a:rPr lang="zh-CN" altLang="zh-CN" sz="2000" dirty="0"/>
              <a:t>人生也是一样，倒霉的时候要忍耐，要坚持住，还是求进步，只要坚持和进步，总有柳暗花明的一天。。各位，人生不如意事十之八九，要对自己有信心，只要努力、只要坚持，“否极”总会“泰来”。等到“泰来”后，不要猖狂，多虚心，多学习，多关怀，才能久安。</a:t>
            </a:r>
          </a:p>
          <a:p>
            <a:pPr>
              <a:lnSpc>
                <a:spcPct val="100000"/>
              </a:lnSpc>
            </a:pPr>
            <a:endParaRPr lang="zh-CN" altLang="zh-CN" sz="2000" dirty="0"/>
          </a:p>
          <a:p>
            <a:pPr>
              <a:lnSpc>
                <a:spcPct val="100000"/>
              </a:lnSpc>
            </a:pPr>
            <a:endParaRPr lang="zh-CN" altLang="en-US" sz="20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“若见诸相非相，即见如来”</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95</a:t>
            </a:fld>
            <a:endParaRPr lang="zh-CN" altLang="en-US"/>
          </a:p>
        </p:txBody>
      </p:sp>
      <p:sp>
        <p:nvSpPr>
          <p:cNvPr id="6" name="内容占位符 5"/>
          <p:cNvSpPr>
            <a:spLocks noGrp="1"/>
          </p:cNvSpPr>
          <p:nvPr>
            <p:ph idx="1"/>
          </p:nvPr>
        </p:nvSpPr>
        <p:spPr/>
        <p:txBody>
          <a:bodyPr/>
          <a:lstStyle/>
          <a:p>
            <a:r>
              <a:rPr lang="zh-CN" altLang="zh-CN" dirty="0"/>
              <a:t>世间所有的数、语言文字、千奇百怪的符号在计算机中都可以用二进制编码表示，我们输入的符号在计算机看来都不过是一串数。</a:t>
            </a:r>
            <a:endParaRPr lang="en-US" altLang="zh-CN" dirty="0"/>
          </a:p>
          <a:p>
            <a:endParaRPr lang="en-US" altLang="zh-CN" dirty="0"/>
          </a:p>
          <a:p>
            <a:r>
              <a:rPr lang="zh-CN" altLang="zh-CN" dirty="0"/>
              <a:t>我们可以多向计算机学学，不要起分别心，不过就是一串数字或一串声波罢了。如同《金刚经》所说：“若见诸相非相，即见如来。”大家细细体会这个无言可说的智慧吧。</a:t>
            </a:r>
            <a:endParaRPr lang="en-US" altLang="zh-CN" dirty="0"/>
          </a:p>
          <a:p>
            <a:endParaRPr lang="zh-CN" altLang="zh-CN" dirty="0"/>
          </a:p>
          <a:p>
            <a:r>
              <a:rPr lang="zh-CN" altLang="zh-CN" dirty="0"/>
              <a:t>我们尽力做事，不要执着结果，只有不执着结果，才会尽力做事。“他”或“她”或“它”从来就不是你的，哪有什么失去呢？唯有不“患得患失”，才会积极地面对人生。还是金刚经讲得好：“一切有为法，如梦幻泡影，如露亦如电，应作如是观”。</a:t>
            </a:r>
          </a:p>
          <a:p>
            <a:endParaRPr lang="zh-CN" altLang="en-US" dirty="0"/>
          </a:p>
        </p:txBody>
      </p:sp>
    </p:spTree>
  </p:cSld>
  <p:clrMapOvr>
    <a:masterClrMapping/>
  </p:clrMapOvr>
</p:sld>
</file>

<file path=ppt/theme/theme1.xml><?xml version="1.0" encoding="utf-8"?>
<a:theme xmlns:a="http://schemas.openxmlformats.org/drawingml/2006/main" name="章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2891</TotalTime>
  <Words>12634</Words>
  <Application>Microsoft Office PowerPoint</Application>
  <PresentationFormat>全屏显示(4:3)</PresentationFormat>
  <Paragraphs>1376</Paragraphs>
  <Slides>95</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95</vt:i4>
      </vt:variant>
    </vt:vector>
  </HeadingPairs>
  <TitlesOfParts>
    <vt:vector size="105" baseType="lpstr">
      <vt:lpstr>黑体</vt:lpstr>
      <vt:lpstr>楷体</vt:lpstr>
      <vt:lpstr>宋体</vt:lpstr>
      <vt:lpstr>Arial</vt:lpstr>
      <vt:lpstr>Calibri</vt:lpstr>
      <vt:lpstr>Times New Roman</vt:lpstr>
      <vt:lpstr>Wingdings</vt:lpstr>
      <vt:lpstr>章信息</vt:lpstr>
      <vt:lpstr>Visio</vt:lpstr>
      <vt:lpstr>Microsoft Visio 绘图</vt:lpstr>
      <vt:lpstr>第2章 神奇的0与1</vt:lpstr>
      <vt:lpstr>第1节 进位制的概念</vt:lpstr>
      <vt:lpstr>十进制（Decimal）</vt:lpstr>
      <vt:lpstr>二进制（Binary）</vt:lpstr>
      <vt:lpstr>八进制（Octonary）与十六进制（Hexdecimal）</vt:lpstr>
      <vt:lpstr>基数（Base）与位权（Weight）</vt:lpstr>
      <vt:lpstr>第2节 不同进制间的转换</vt:lpstr>
      <vt:lpstr>进制转换</vt:lpstr>
      <vt:lpstr>二进制数转换为十进制数</vt:lpstr>
      <vt:lpstr>二进制数转换为十进制数</vt:lpstr>
      <vt:lpstr>程序示例-二到十进制的转换</vt:lpstr>
      <vt:lpstr>程序示例-改进后二到十进制的转换</vt:lpstr>
      <vt:lpstr>R进制数转换为十进制数</vt:lpstr>
      <vt:lpstr>R进制数转换为十进制数</vt:lpstr>
      <vt:lpstr>十进制数转换为二进制数</vt:lpstr>
      <vt:lpstr>十进制数转换为二进制数</vt:lpstr>
      <vt:lpstr>十进制数转换为二进制数-例子</vt:lpstr>
      <vt:lpstr>程序示例-十进制数转换为二进制数</vt:lpstr>
      <vt:lpstr>程序示例-列表（List）的涵义</vt:lpstr>
      <vt:lpstr>程序示例-用递归把十进制数转换为二进制数</vt:lpstr>
      <vt:lpstr>十进制数转换为R进制数</vt:lpstr>
      <vt:lpstr>十进制数转换为R进制数</vt:lpstr>
      <vt:lpstr>二、八、十六进制的巧妙转换</vt:lpstr>
      <vt:lpstr>小结</vt:lpstr>
      <vt:lpstr>第3节计算机中的二进制四则运算</vt:lpstr>
      <vt:lpstr>中央处理器及其位数</vt:lpstr>
      <vt:lpstr>中央处理器及其位数</vt:lpstr>
      <vt:lpstr>无符号整数与加法</vt:lpstr>
      <vt:lpstr>无符号整数与加法—溢出</vt:lpstr>
      <vt:lpstr>乘法与除法</vt:lpstr>
      <vt:lpstr>乘法与除法</vt:lpstr>
      <vt:lpstr>带符号数的减法</vt:lpstr>
      <vt:lpstr>带符号数的减法-对应方式(1)</vt:lpstr>
      <vt:lpstr>带符号数的减法-对应方式(2)</vt:lpstr>
      <vt:lpstr>带符号数的减法-补码与真值</vt:lpstr>
      <vt:lpstr>带符号数的减法-补码与反码</vt:lpstr>
      <vt:lpstr>带符号数的减法-补码</vt:lpstr>
      <vt:lpstr>带符号数的减法-补码的加法</vt:lpstr>
      <vt:lpstr>带符号数的减法-补码的加法</vt:lpstr>
      <vt:lpstr>小数—浮点数</vt:lpstr>
      <vt:lpstr>小数—浮点数</vt:lpstr>
      <vt:lpstr>小数—浮点数</vt:lpstr>
      <vt:lpstr>小数—浮点数</vt:lpstr>
      <vt:lpstr>小数—浮点数</vt:lpstr>
      <vt:lpstr>小数—浮点数</vt:lpstr>
      <vt:lpstr>小结</vt:lpstr>
      <vt:lpstr>第4节 一切都是逻辑（Logic）</vt:lpstr>
      <vt:lpstr>什么是逻辑运算</vt:lpstr>
      <vt:lpstr>什么是逻辑运算-逻辑变量与运算符</vt:lpstr>
      <vt:lpstr>什么是逻辑运算-真值表</vt:lpstr>
      <vt:lpstr>什么是逻辑运算-运算优先级</vt:lpstr>
      <vt:lpstr>电路实现逻辑</vt:lpstr>
      <vt:lpstr>电路实现逻辑-晶体管</vt:lpstr>
      <vt:lpstr>电路实现逻辑-非门</vt:lpstr>
      <vt:lpstr>电路实现逻辑-与门</vt:lpstr>
      <vt:lpstr>电路实现逻辑-或门</vt:lpstr>
      <vt:lpstr>用逻辑做加法</vt:lpstr>
      <vt:lpstr>用逻辑做加法-半加器</vt:lpstr>
      <vt:lpstr>用逻辑做加法-半加器</vt:lpstr>
      <vt:lpstr>用逻辑做加法-半加器</vt:lpstr>
      <vt:lpstr>用逻辑做加法-半加器</vt:lpstr>
      <vt:lpstr>用逻辑做加法-全加器</vt:lpstr>
      <vt:lpstr>用逻辑做加法-全加器</vt:lpstr>
      <vt:lpstr>程序示例-全加器</vt:lpstr>
      <vt:lpstr>用逻辑做加法-涟波进位加法器</vt:lpstr>
      <vt:lpstr>程序示例-程序：完整的加法器</vt:lpstr>
      <vt:lpstr>用逻辑做加法-乘法器</vt:lpstr>
      <vt:lpstr>程序示例-程序：乘法器</vt:lpstr>
      <vt:lpstr>加法与控制语句</vt:lpstr>
      <vt:lpstr>小结</vt:lpstr>
      <vt:lpstr>第5节 计算机中的存储</vt:lpstr>
      <vt:lpstr>数据的存储形式</vt:lpstr>
      <vt:lpstr>数据的存储形式</vt:lpstr>
      <vt:lpstr>数据的存储形式</vt:lpstr>
      <vt:lpstr>数据的存储形式—符号的编码方式</vt:lpstr>
      <vt:lpstr>数据的存储形式</vt:lpstr>
      <vt:lpstr>存储设备—存储层次</vt:lpstr>
      <vt:lpstr>存储设备—寄存器</vt:lpstr>
      <vt:lpstr>存储设备—高速缓存</vt:lpstr>
      <vt:lpstr>存储设备—内存</vt:lpstr>
      <vt:lpstr>存储设备—外存</vt:lpstr>
      <vt:lpstr>存储设备—缓存的概念</vt:lpstr>
      <vt:lpstr>存储设备—显存</vt:lpstr>
      <vt:lpstr>存储设备—显存</vt:lpstr>
      <vt:lpstr>存储设备—用晶体管制成DRAM和SRAM</vt:lpstr>
      <vt:lpstr>存储设备—用晶体管制成DRAM和SRAM</vt:lpstr>
      <vt:lpstr>存储设备—掉电也能用的存储介质</vt:lpstr>
      <vt:lpstr>存储设备—掉电也能用的存储介质</vt:lpstr>
      <vt:lpstr>存储设备—掉电也能用的存储介质</vt:lpstr>
      <vt:lpstr>小结</vt:lpstr>
      <vt:lpstr>第6节 谈0与1的美</vt:lpstr>
      <vt:lpstr>简单开关的无限大用</vt:lpstr>
      <vt:lpstr>二进制逻辑的神奇妙用</vt:lpstr>
      <vt:lpstr>亢龙有悔和否极泰来</vt:lpstr>
      <vt:lpstr>“若见诸相非相，即见如来”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XuRui</cp:lastModifiedBy>
  <cp:revision>297</cp:revision>
  <dcterms:created xsi:type="dcterms:W3CDTF">2014-06-13T02:51:02Z</dcterms:created>
  <dcterms:modified xsi:type="dcterms:W3CDTF">2020-11-28T01:37:42Z</dcterms:modified>
</cp:coreProperties>
</file>