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8"/>
  </p:notesMasterIdLst>
  <p:handoutMasterIdLst>
    <p:handoutMasterId r:id="rId119"/>
  </p:handoutMasterIdLst>
  <p:sldIdLst>
    <p:sldId id="257" r:id="rId2"/>
    <p:sldId id="265" r:id="rId3"/>
    <p:sldId id="259" r:id="rId4"/>
    <p:sldId id="267" r:id="rId5"/>
    <p:sldId id="266" r:id="rId6"/>
    <p:sldId id="268" r:id="rId7"/>
    <p:sldId id="269" r:id="rId8"/>
    <p:sldId id="272" r:id="rId9"/>
    <p:sldId id="273" r:id="rId10"/>
    <p:sldId id="274" r:id="rId11"/>
    <p:sldId id="351" r:id="rId12"/>
    <p:sldId id="352" r:id="rId13"/>
    <p:sldId id="354" r:id="rId14"/>
    <p:sldId id="355" r:id="rId15"/>
    <p:sldId id="356" r:id="rId16"/>
    <p:sldId id="357" r:id="rId17"/>
    <p:sldId id="358" r:id="rId18"/>
    <p:sldId id="359" r:id="rId19"/>
    <p:sldId id="260" r:id="rId20"/>
    <p:sldId id="307" r:id="rId21"/>
    <p:sldId id="308" r:id="rId22"/>
    <p:sldId id="309" r:id="rId23"/>
    <p:sldId id="310" r:id="rId24"/>
    <p:sldId id="311" r:id="rId25"/>
    <p:sldId id="312" r:id="rId26"/>
    <p:sldId id="313" r:id="rId27"/>
    <p:sldId id="314" r:id="rId28"/>
    <p:sldId id="315" r:id="rId29"/>
    <p:sldId id="370" r:id="rId30"/>
    <p:sldId id="371" r:id="rId31"/>
    <p:sldId id="372" r:id="rId32"/>
    <p:sldId id="373" r:id="rId33"/>
    <p:sldId id="319" r:id="rId34"/>
    <p:sldId id="374" r:id="rId35"/>
    <p:sldId id="375" r:id="rId36"/>
    <p:sldId id="376" r:id="rId37"/>
    <p:sldId id="377" r:id="rId38"/>
    <p:sldId id="324" r:id="rId39"/>
    <p:sldId id="261" r:id="rId40"/>
    <p:sldId id="325" r:id="rId41"/>
    <p:sldId id="326" r:id="rId42"/>
    <p:sldId id="327" r:id="rId43"/>
    <p:sldId id="328" r:id="rId44"/>
    <p:sldId id="364" r:id="rId45"/>
    <p:sldId id="365" r:id="rId46"/>
    <p:sldId id="378" r:id="rId47"/>
    <p:sldId id="366" r:id="rId48"/>
    <p:sldId id="367" r:id="rId49"/>
    <p:sldId id="368" r:id="rId50"/>
    <p:sldId id="362" r:id="rId51"/>
    <p:sldId id="363" r:id="rId52"/>
    <p:sldId id="262" r:id="rId53"/>
    <p:sldId id="288" r:id="rId54"/>
    <p:sldId id="289" r:id="rId55"/>
    <p:sldId id="290" r:id="rId56"/>
    <p:sldId id="291" r:id="rId57"/>
    <p:sldId id="292" r:id="rId58"/>
    <p:sldId id="293" r:id="rId59"/>
    <p:sldId id="294" r:id="rId60"/>
    <p:sldId id="295" r:id="rId61"/>
    <p:sldId id="296" r:id="rId62"/>
    <p:sldId id="297" r:id="rId63"/>
    <p:sldId id="298" r:id="rId64"/>
    <p:sldId id="299" r:id="rId65"/>
    <p:sldId id="300" r:id="rId66"/>
    <p:sldId id="301" r:id="rId67"/>
    <p:sldId id="302" r:id="rId68"/>
    <p:sldId id="303" r:id="rId69"/>
    <p:sldId id="304" r:id="rId70"/>
    <p:sldId id="305" r:id="rId71"/>
    <p:sldId id="306" r:id="rId72"/>
    <p:sldId id="335" r:id="rId73"/>
    <p:sldId id="336" r:id="rId74"/>
    <p:sldId id="337" r:id="rId75"/>
    <p:sldId id="338" r:id="rId76"/>
    <p:sldId id="339" r:id="rId77"/>
    <p:sldId id="342" r:id="rId78"/>
    <p:sldId id="340" r:id="rId79"/>
    <p:sldId id="341" r:id="rId80"/>
    <p:sldId id="343" r:id="rId81"/>
    <p:sldId id="344" r:id="rId82"/>
    <p:sldId id="345" r:id="rId83"/>
    <p:sldId id="346" r:id="rId84"/>
    <p:sldId id="347" r:id="rId85"/>
    <p:sldId id="348" r:id="rId86"/>
    <p:sldId id="349" r:id="rId87"/>
    <p:sldId id="350" r:id="rId88"/>
    <p:sldId id="379" r:id="rId89"/>
    <p:sldId id="380" r:id="rId90"/>
    <p:sldId id="381" r:id="rId91"/>
    <p:sldId id="382" r:id="rId92"/>
    <p:sldId id="383" r:id="rId93"/>
    <p:sldId id="384" r:id="rId94"/>
    <p:sldId id="385" r:id="rId95"/>
    <p:sldId id="386" r:id="rId96"/>
    <p:sldId id="387" r:id="rId97"/>
    <p:sldId id="388" r:id="rId98"/>
    <p:sldId id="390" r:id="rId99"/>
    <p:sldId id="389" r:id="rId100"/>
    <p:sldId id="391" r:id="rId101"/>
    <p:sldId id="392" r:id="rId102"/>
    <p:sldId id="393" r:id="rId103"/>
    <p:sldId id="263" r:id="rId104"/>
    <p:sldId id="275" r:id="rId105"/>
    <p:sldId id="276" r:id="rId106"/>
    <p:sldId id="277" r:id="rId107"/>
    <p:sldId id="278" r:id="rId108"/>
    <p:sldId id="279" r:id="rId109"/>
    <p:sldId id="280" r:id="rId110"/>
    <p:sldId id="281" r:id="rId111"/>
    <p:sldId id="282" r:id="rId112"/>
    <p:sldId id="283" r:id="rId113"/>
    <p:sldId id="284" r:id="rId114"/>
    <p:sldId id="285" r:id="rId115"/>
    <p:sldId id="286" r:id="rId116"/>
    <p:sldId id="287" r:id="rId1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712" autoAdjust="0"/>
  </p:normalViewPr>
  <p:slideViewPr>
    <p:cSldViewPr>
      <p:cViewPr varScale="1">
        <p:scale>
          <a:sx n="113" d="100"/>
          <a:sy n="113" d="100"/>
        </p:scale>
        <p:origin x="93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5" d="100"/>
          <a:sy n="85" d="100"/>
        </p:scale>
        <p:origin x="-99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handoutMaster" Target="handoutMasters/handoutMaster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51.v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image" Target="../media/image4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EFC381A-CE65-4813-BED0-776FAC66C572}" type="datetimeFigureOut">
              <a:rPr lang="zh-CN" altLang="en-US" smtClean="0"/>
              <a:pPr/>
              <a:t>2020/11/28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9D9186F-9B45-4DB0-8129-BD29134D7F60}" type="slidenum">
              <a:rPr lang="zh-CN" altLang="en-US" smtClean="0"/>
              <a:pPr/>
              <a:t>‹#›</a:t>
            </a:fld>
            <a:endParaRPr lang="zh-CN" altLang="en-US"/>
          </a:p>
        </p:txBody>
      </p:sp>
    </p:spTree>
    <p:extLst>
      <p:ext uri="{BB962C8B-B14F-4D97-AF65-F5344CB8AC3E}">
        <p14:creationId xmlns:p14="http://schemas.microsoft.com/office/powerpoint/2010/main" val="372484016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E4DD75-99C4-49CA-9217-DF0243A0988E}" type="datetimeFigureOut">
              <a:rPr lang="zh-CN" altLang="en-US" smtClean="0"/>
              <a:pPr/>
              <a:t>2020/11/28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814260-B4A6-43B0-826B-A95EFC910B24}" type="slidenum">
              <a:rPr lang="zh-CN" altLang="en-US" smtClean="0"/>
              <a:pPr/>
              <a:t>‹#›</a:t>
            </a:fld>
            <a:endParaRPr lang="zh-CN" altLang="en-US"/>
          </a:p>
        </p:txBody>
      </p:sp>
    </p:spTree>
    <p:extLst>
      <p:ext uri="{BB962C8B-B14F-4D97-AF65-F5344CB8AC3E}">
        <p14:creationId xmlns:p14="http://schemas.microsoft.com/office/powerpoint/2010/main" val="496983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章">
    <p:spTree>
      <p:nvGrpSpPr>
        <p:cNvPr id="1" name=""/>
        <p:cNvGrpSpPr/>
        <p:nvPr/>
      </p:nvGrpSpPr>
      <p:grpSpPr>
        <a:xfrm>
          <a:off x="0" y="0"/>
          <a:ext cx="0" cy="0"/>
          <a:chOff x="0" y="0"/>
          <a:chExt cx="0" cy="0"/>
        </a:xfrm>
      </p:grpSpPr>
      <p:sp>
        <p:nvSpPr>
          <p:cNvPr id="8" name="内容占位符 2"/>
          <p:cNvSpPr>
            <a:spLocks noGrp="1"/>
          </p:cNvSpPr>
          <p:nvPr>
            <p:ph idx="1"/>
          </p:nvPr>
        </p:nvSpPr>
        <p:spPr>
          <a:xfrm>
            <a:off x="899592" y="1412776"/>
            <a:ext cx="7488832" cy="4713387"/>
          </a:xfrm>
        </p:spPr>
        <p:txBody>
          <a:bodyPr>
            <a:normAutofit/>
          </a:bodyPr>
          <a:lstStyle>
            <a:lvl1pPr>
              <a:lnSpc>
                <a:spcPct val="150000"/>
              </a:lnSpc>
              <a:buFont typeface="+mj-lt"/>
              <a:buAutoNum type="arabicPeriod"/>
              <a:defRPr sz="2400" b="1"/>
            </a:lvl1pPr>
            <a:lvl2pPr indent="0">
              <a:buFontTx/>
              <a:buNone/>
              <a:defRPr sz="2000"/>
            </a:lvl2pPr>
          </a:lstStyle>
          <a:p>
            <a:pPr lvl="0"/>
            <a:r>
              <a:rPr lang="zh-CN" altLang="en-US" dirty="0"/>
              <a:t>单击此处编辑母版文本样式</a:t>
            </a:r>
            <a:endParaRPr lang="en-US" altLang="zh-CN" dirty="0"/>
          </a:p>
        </p:txBody>
      </p:sp>
      <p:sp>
        <p:nvSpPr>
          <p:cNvPr id="9" name="日期占位符 8"/>
          <p:cNvSpPr>
            <a:spLocks noGrp="1"/>
          </p:cNvSpPr>
          <p:nvPr>
            <p:ph type="dt" sz="half" idx="10"/>
          </p:nvPr>
        </p:nvSpPr>
        <p:spPr/>
        <p:txBody>
          <a:bodyPr/>
          <a:lstStyle/>
          <a:p>
            <a:fld id="{DE3B03C8-02EF-460A-A21C-E744A7B52EF2}" type="datetime1">
              <a:rPr lang="zh-CN" altLang="en-US" smtClean="0"/>
              <a:pPr/>
              <a:t>2020/11/28</a:t>
            </a:fld>
            <a:endParaRPr lang="zh-CN" altLang="en-US" dirty="0"/>
          </a:p>
        </p:txBody>
      </p:sp>
      <p:sp>
        <p:nvSpPr>
          <p:cNvPr id="10" name="灯片编号占位符 9"/>
          <p:cNvSpPr>
            <a:spLocks noGrp="1"/>
          </p:cNvSpPr>
          <p:nvPr>
            <p:ph type="sldNum" sz="quarter" idx="11"/>
          </p:nvPr>
        </p:nvSpPr>
        <p:spPr/>
        <p:txBody>
          <a:bodyPr/>
          <a:lstStyle/>
          <a:p>
            <a:fld id="{75B6CC0E-6B2B-427F-9144-B8378FB03372}" type="slidenum">
              <a:rPr lang="zh-CN" altLang="en-US" smtClean="0"/>
              <a:pPr/>
              <a:t>‹#›</a:t>
            </a:fld>
            <a:r>
              <a:rPr lang="en-US" altLang="zh-CN"/>
              <a:t>/TP</a:t>
            </a:r>
            <a:endParaRPr lang="zh-CN" altLang="en-US" dirty="0"/>
          </a:p>
        </p:txBody>
      </p:sp>
      <p:sp>
        <p:nvSpPr>
          <p:cNvPr id="11" name="页脚占位符 10"/>
          <p:cNvSpPr>
            <a:spLocks noGrp="1"/>
          </p:cNvSpPr>
          <p:nvPr>
            <p:ph type="ftr" sz="quarter" idx="12"/>
          </p:nvPr>
        </p:nvSpPr>
        <p:spPr/>
        <p:txBody>
          <a:bodyPr/>
          <a:lstStyle/>
          <a:p>
            <a:r>
              <a:rPr lang="en-US" altLang="zh-CN" dirty="0"/>
              <a:t>Dr. </a:t>
            </a:r>
            <a:r>
              <a:rPr lang="zh-CN" altLang="en-US" dirty="0"/>
              <a:t>沙行勉</a:t>
            </a:r>
          </a:p>
        </p:txBody>
      </p:sp>
      <p:sp>
        <p:nvSpPr>
          <p:cNvPr id="12" name="标题 11"/>
          <p:cNvSpPr>
            <a:spLocks noGrp="1"/>
          </p:cNvSpPr>
          <p:nvPr>
            <p:ph type="title" hasCustomPrompt="1"/>
          </p:nvPr>
        </p:nvSpPr>
        <p:spPr/>
        <p:txBody>
          <a:bodyPr/>
          <a:lstStyle>
            <a:lvl1pPr>
              <a:defRPr sz="4000" baseline="0">
                <a:latin typeface="Times New Roman" pitchFamily="18" charset="0"/>
              </a:defRPr>
            </a:lvl1pPr>
          </a:lstStyle>
          <a:p>
            <a:r>
              <a:rPr lang="zh-CN" altLang="en-US" dirty="0"/>
              <a:t>第</a:t>
            </a:r>
            <a:r>
              <a:rPr lang="en-US" altLang="zh-CN" dirty="0"/>
              <a:t>X</a:t>
            </a:r>
            <a:r>
              <a:rPr lang="zh-CN" altLang="en-US" dirty="0"/>
              <a:t>章 </a:t>
            </a:r>
            <a:r>
              <a:rPr lang="en-US" altLang="zh-CN" dirty="0"/>
              <a:t>XXXXXX</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57200" y="485800"/>
            <a:ext cx="8229600" cy="782960"/>
          </a:xfrm>
        </p:spPr>
        <p:txBody>
          <a:bodyPr>
            <a:normAutofit/>
          </a:bodyPr>
          <a:lstStyle>
            <a:lvl1pPr>
              <a:defRPr sz="3600" baseline="0">
                <a:latin typeface="Times New Roman" pitchFamily="18" charset="0"/>
              </a:defRPr>
            </a:lvl1pPr>
          </a:lstStyle>
          <a:p>
            <a:r>
              <a:rPr lang="zh-CN" altLang="en-US" dirty="0"/>
              <a:t>第</a:t>
            </a:r>
            <a:r>
              <a:rPr lang="en-US" altLang="zh-CN" dirty="0"/>
              <a:t>X</a:t>
            </a:r>
            <a:r>
              <a:rPr lang="zh-CN" altLang="en-US" dirty="0"/>
              <a:t>节 </a:t>
            </a:r>
            <a:r>
              <a:rPr lang="en-US" altLang="zh-CN" dirty="0"/>
              <a:t>XXXXXX</a:t>
            </a:r>
            <a:endParaRPr lang="zh-CN" altLang="en-US" dirty="0"/>
          </a:p>
        </p:txBody>
      </p:sp>
      <p:sp>
        <p:nvSpPr>
          <p:cNvPr id="3" name="日期占位符 2"/>
          <p:cNvSpPr>
            <a:spLocks noGrp="1"/>
          </p:cNvSpPr>
          <p:nvPr>
            <p:ph type="dt" sz="half" idx="10"/>
          </p:nvPr>
        </p:nvSpPr>
        <p:spPr/>
        <p:txBody>
          <a:bodyPr/>
          <a:lstStyle/>
          <a:p>
            <a:fld id="{AA064550-C56E-41EA-A2A8-73166B2D2639}"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dirty="0"/>
              <a:t>Dr. </a:t>
            </a:r>
            <a:r>
              <a:rPr lang="zh-CN" altLang="en-US" dirty="0"/>
              <a:t>沙行勉</a:t>
            </a:r>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a:t>
            </a:fld>
            <a:endParaRPr lang="zh-CN" altLang="en-US"/>
          </a:p>
        </p:txBody>
      </p:sp>
      <p:sp>
        <p:nvSpPr>
          <p:cNvPr id="7" name="内容占位符 2"/>
          <p:cNvSpPr>
            <a:spLocks noGrp="1"/>
          </p:cNvSpPr>
          <p:nvPr>
            <p:ph idx="1"/>
          </p:nvPr>
        </p:nvSpPr>
        <p:spPr>
          <a:xfrm>
            <a:off x="899592" y="1412776"/>
            <a:ext cx="7488832" cy="4713387"/>
          </a:xfrm>
        </p:spPr>
        <p:txBody>
          <a:bodyPr/>
          <a:lstStyle>
            <a:lvl1pPr>
              <a:lnSpc>
                <a:spcPct val="150000"/>
              </a:lnSpc>
              <a:buFont typeface="+mj-lt"/>
              <a:buAutoNum type="arabicPeriod"/>
              <a:defRPr sz="2400" baseline="0"/>
            </a:lvl1pPr>
            <a:lvl2pPr indent="0">
              <a:buFontTx/>
              <a:buNone/>
              <a:defRPr sz="2000"/>
            </a:lvl2pPr>
          </a:lstStyle>
          <a:p>
            <a:pPr lvl="0"/>
            <a:r>
              <a:rPr lang="zh-CN" altLang="en-US" dirty="0"/>
              <a:t>单击此处编辑母版文本样式</a:t>
            </a:r>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正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baseline="0">
                <a:latin typeface="Times New Roman" pitchFamily="18" charset="0"/>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lvl1pPr>
              <a:defRPr sz="1400"/>
            </a:lvl1pPr>
          </a:lstStyle>
          <a:p>
            <a:r>
              <a:rPr lang="en-US" altLang="zh-CN" dirty="0"/>
              <a:t>Dr. </a:t>
            </a:r>
            <a:r>
              <a:rPr lang="zh-CN" altLang="en-US" dirty="0"/>
              <a:t>沙行勉</a:t>
            </a:r>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a:t>
            </a:fld>
            <a:endParaRPr lang="zh-CN" altLang="en-US"/>
          </a:p>
        </p:txBody>
      </p:sp>
      <p:sp>
        <p:nvSpPr>
          <p:cNvPr id="7" name="内容占位符 2"/>
          <p:cNvSpPr>
            <a:spLocks noGrp="1"/>
          </p:cNvSpPr>
          <p:nvPr>
            <p:ph idx="1"/>
          </p:nvPr>
        </p:nvSpPr>
        <p:spPr>
          <a:xfrm>
            <a:off x="457200" y="1412776"/>
            <a:ext cx="8229600" cy="4713387"/>
          </a:xfrm>
        </p:spPr>
        <p:txBody>
          <a:bodyPr/>
          <a:lstStyle>
            <a:lvl1pPr marL="0" indent="720000">
              <a:lnSpc>
                <a:spcPct val="130000"/>
              </a:lnSpc>
              <a:spcBef>
                <a:spcPts val="0"/>
              </a:spcBef>
              <a:buFont typeface="Arial"/>
              <a:buNone/>
              <a:defRPr sz="2400" baseline="0"/>
            </a:lvl1pPr>
            <a:lvl2pPr indent="0">
              <a:buFontTx/>
              <a:buNone/>
              <a:defRPr sz="2000"/>
            </a:lvl2pPr>
          </a:lstStyle>
          <a:p>
            <a:pPr lvl="0"/>
            <a:r>
              <a:rPr lang="zh-CN" altLang="en-US" dirty="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正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baseline="0">
                <a:latin typeface="Times New Roman" pitchFamily="18" charset="0"/>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lvl1pPr>
              <a:defRPr sz="1400"/>
            </a:lvl1pPr>
          </a:lstStyle>
          <a:p>
            <a:r>
              <a:rPr lang="en-US" altLang="zh-CN" dirty="0"/>
              <a:t>Dr. </a:t>
            </a:r>
            <a:r>
              <a:rPr lang="zh-CN" altLang="en-US" dirty="0"/>
              <a:t>沙行勉</a:t>
            </a:r>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a:t>
            </a:fld>
            <a:endParaRPr lang="zh-CN" altLang="en-US"/>
          </a:p>
        </p:txBody>
      </p:sp>
      <p:sp>
        <p:nvSpPr>
          <p:cNvPr id="7" name="内容占位符 2"/>
          <p:cNvSpPr>
            <a:spLocks noGrp="1"/>
          </p:cNvSpPr>
          <p:nvPr>
            <p:ph idx="1"/>
          </p:nvPr>
        </p:nvSpPr>
        <p:spPr>
          <a:xfrm>
            <a:off x="457200" y="1412776"/>
            <a:ext cx="8229600" cy="4713387"/>
          </a:xfrm>
        </p:spPr>
        <p:txBody>
          <a:bodyPr>
            <a:normAutofit/>
          </a:bodyPr>
          <a:lstStyle>
            <a:lvl1pPr marL="0" indent="457200">
              <a:lnSpc>
                <a:spcPct val="130000"/>
              </a:lnSpc>
              <a:spcBef>
                <a:spcPts val="0"/>
              </a:spcBef>
              <a:buFont typeface="Arial"/>
              <a:buNone/>
              <a:defRPr sz="1800" baseline="0"/>
            </a:lvl1pPr>
            <a:lvl2pPr indent="0">
              <a:buFontTx/>
              <a:buNone/>
              <a:defRPr sz="2000"/>
            </a:lvl2pPr>
          </a:lstStyle>
          <a:p>
            <a:pPr lvl="0"/>
            <a:r>
              <a:rPr lang="zh-CN" altLang="en-US" dirty="0"/>
              <a:t>单击此处编辑母版文本样式</a:t>
            </a:r>
          </a:p>
        </p:txBody>
      </p:sp>
    </p:spTree>
    <p:extLst>
      <p:ext uri="{BB962C8B-B14F-4D97-AF65-F5344CB8AC3E}">
        <p14:creationId xmlns:p14="http://schemas.microsoft.com/office/powerpoint/2010/main" val="3469282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程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baseline="0">
                <a:latin typeface="Times New Roman" pitchFamily="18" charset="0"/>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4E55854C-21C8-4E58-9757-5AAD61B82AA3}"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dirty="0"/>
              <a:t>Dr. </a:t>
            </a:r>
            <a:r>
              <a:rPr lang="zh-CN" altLang="en-US" dirty="0"/>
              <a:t>沙行勉</a:t>
            </a:r>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a:t>
            </a:fld>
            <a:endParaRPr lang="zh-CN" altLang="en-US"/>
          </a:p>
        </p:txBody>
      </p:sp>
      <p:sp>
        <p:nvSpPr>
          <p:cNvPr id="7" name="内容占位符 3"/>
          <p:cNvSpPr>
            <a:spLocks noGrp="1"/>
          </p:cNvSpPr>
          <p:nvPr>
            <p:ph sz="half" idx="2" hasCustomPrompt="1"/>
          </p:nvPr>
        </p:nvSpPr>
        <p:spPr>
          <a:xfrm>
            <a:off x="5364088" y="1340768"/>
            <a:ext cx="3322712" cy="4785395"/>
          </a:xfrm>
        </p:spPr>
        <p:txBody>
          <a:bodyPr>
            <a:normAutofit/>
          </a:bodyPr>
          <a:lstStyle>
            <a:lvl1pPr marL="0" marR="0" indent="0" algn="l" defTabSz="914400" rtl="0" eaLnBrk="1" fontAlgn="auto" latinLnBrk="0" hangingPunct="1">
              <a:lnSpc>
                <a:spcPct val="100000"/>
              </a:lnSpc>
              <a:spcBef>
                <a:spcPts val="0"/>
              </a:spcBef>
              <a:spcAft>
                <a:spcPts val="0"/>
              </a:spcAft>
              <a:buClrTx/>
              <a:buSzTx/>
              <a:buFont typeface="+mj-lt"/>
              <a:buNone/>
              <a:tabLst/>
              <a:defRPr sz="1600" b="0" baseline="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altLang="zh-CN" dirty="0"/>
              <a:t>&lt;</a:t>
            </a:r>
            <a:r>
              <a:rPr lang="zh-CN" altLang="en-US" dirty="0"/>
              <a:t>程序</a:t>
            </a:r>
            <a:r>
              <a:rPr lang="en-US" altLang="zh-CN" dirty="0"/>
              <a:t>&gt;</a:t>
            </a:r>
          </a:p>
          <a:p>
            <a:pPr lvl="0"/>
            <a:endParaRPr lang="zh-CN" altLang="en-US" dirty="0"/>
          </a:p>
        </p:txBody>
      </p:sp>
      <p:sp>
        <p:nvSpPr>
          <p:cNvPr id="9" name="内容占位符 2"/>
          <p:cNvSpPr>
            <a:spLocks noGrp="1"/>
          </p:cNvSpPr>
          <p:nvPr>
            <p:ph idx="1"/>
          </p:nvPr>
        </p:nvSpPr>
        <p:spPr>
          <a:xfrm>
            <a:off x="467544" y="1340768"/>
            <a:ext cx="4762872" cy="4785395"/>
          </a:xfrm>
        </p:spPr>
        <p:txBody>
          <a:bodyPr>
            <a:normAutofit/>
          </a:bodyPr>
          <a:lstStyle>
            <a:lvl1pPr>
              <a:lnSpc>
                <a:spcPct val="130000"/>
              </a:lnSpc>
              <a:spcBef>
                <a:spcPts val="0"/>
              </a:spcBef>
              <a:buFont typeface="+mj-lt"/>
              <a:buAutoNum type="arabicPeriod"/>
              <a:defRPr sz="1800" baseline="0"/>
            </a:lvl1pPr>
            <a:lvl2pPr indent="0">
              <a:buFontTx/>
              <a:buNone/>
              <a:defRPr sz="2000"/>
            </a:lvl2pPr>
          </a:lstStyle>
          <a:p>
            <a:pPr lvl="0"/>
            <a:r>
              <a:rPr lang="zh-CN" altLang="en-US" dirty="0"/>
              <a:t>单击此处编辑母版文本样式</a:t>
            </a:r>
            <a:endParaRPr lang="en-US"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图片1">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BC809277-13B0-4DC7-9985-D4678B4C1869}"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dirty="0"/>
              <a:t>Dr. </a:t>
            </a:r>
            <a:r>
              <a:rPr lang="zh-CN" altLang="en-US" dirty="0"/>
              <a:t>沙行勉</a:t>
            </a:r>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a:t>
            </a:fld>
            <a:endParaRPr lang="zh-CN" altLang="en-US"/>
          </a:p>
        </p:txBody>
      </p:sp>
      <p:sp>
        <p:nvSpPr>
          <p:cNvPr id="6" name="内容占位符 2"/>
          <p:cNvSpPr>
            <a:spLocks noGrp="1"/>
          </p:cNvSpPr>
          <p:nvPr>
            <p:ph sz="half" idx="1" hasCustomPrompt="1"/>
          </p:nvPr>
        </p:nvSpPr>
        <p:spPr>
          <a:xfrm>
            <a:off x="457200" y="1340768"/>
            <a:ext cx="4690864" cy="4785395"/>
          </a:xfrm>
        </p:spPr>
        <p:txBody>
          <a:bodyPr>
            <a:normAutofit/>
          </a:bodyPr>
          <a:lstStyle>
            <a:lvl1pPr marL="0" indent="514350">
              <a:lnSpc>
                <a:spcPct val="130000"/>
              </a:lnSpc>
              <a:spcBef>
                <a:spcPts val="0"/>
              </a:spcBef>
              <a:buFont typeface="Arial"/>
              <a:buChar char="•"/>
              <a:defRPr lang="zh-CN" altLang="en-US" sz="1800" kern="1200" baseline="0" dirty="0" smtClean="0">
                <a:solidFill>
                  <a:schemeClr val="tx1"/>
                </a:solidFill>
                <a:latin typeface="Times New Roman" pitchFamily="18" charset="0"/>
                <a:ea typeface="宋体" pitchFamily="2" charset="-122"/>
                <a:cs typeface="+mn-cs"/>
              </a:defRPr>
            </a:lvl1pPr>
            <a:lvl2pPr>
              <a:buNone/>
              <a:defRPr sz="2400"/>
            </a:lvl2pPr>
            <a:lvl3pPr>
              <a:defRPr sz="2000"/>
            </a:lvl3pPr>
            <a:lvl4pPr>
              <a:defRPr sz="1800"/>
            </a:lvl4pPr>
            <a:lvl5pPr>
              <a:defRPr sz="1800"/>
            </a:lvl5pPr>
            <a:lvl6pPr>
              <a:defRPr sz="1800"/>
            </a:lvl6pPr>
            <a:lvl7pPr>
              <a:defRPr sz="1800"/>
            </a:lvl7pPr>
            <a:lvl8pPr>
              <a:defRPr sz="1800"/>
            </a:lvl8pPr>
            <a:lvl9pPr>
              <a:defRPr sz="1800"/>
            </a:lvl9pPr>
          </a:lstStyle>
          <a:p>
            <a:pPr marL="514350" lvl="0" indent="-514350" algn="l" defTabSz="914400" rtl="0" eaLnBrk="1" latinLnBrk="0" hangingPunct="1">
              <a:lnSpc>
                <a:spcPct val="200000"/>
              </a:lnSpc>
              <a:spcBef>
                <a:spcPct val="20000"/>
              </a:spcBef>
              <a:buFont typeface="Arial"/>
              <a:buChar char="•"/>
            </a:pPr>
            <a:r>
              <a:rPr lang="zh-CN" altLang="en-US" dirty="0"/>
              <a:t>图片说明</a:t>
            </a:r>
          </a:p>
        </p:txBody>
      </p:sp>
      <p:sp>
        <p:nvSpPr>
          <p:cNvPr id="9" name="图片占位符 8"/>
          <p:cNvSpPr>
            <a:spLocks noGrp="1"/>
          </p:cNvSpPr>
          <p:nvPr>
            <p:ph type="pic" sz="quarter" idx="13" hasCustomPrompt="1"/>
          </p:nvPr>
        </p:nvSpPr>
        <p:spPr>
          <a:xfrm>
            <a:off x="5364163" y="1341438"/>
            <a:ext cx="3455987" cy="4751387"/>
          </a:xfrm>
        </p:spPr>
        <p:txBody>
          <a:bodyPr>
            <a:normAutofit/>
          </a:bodyPr>
          <a:lstStyle>
            <a:lvl1pPr>
              <a:buNone/>
              <a:defRPr sz="1600" baseline="0"/>
            </a:lvl1pPr>
          </a:lstStyle>
          <a:p>
            <a:r>
              <a:rPr lang="zh-CN" altLang="en-US" dirty="0"/>
              <a:t>点击图片插入</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图片2">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CB624578-9185-4ED2-A2FE-4C4053656A84}"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dirty="0"/>
              <a:t>Dr. </a:t>
            </a:r>
            <a:r>
              <a:rPr lang="zh-CN" altLang="en-US" dirty="0"/>
              <a:t>沙行勉</a:t>
            </a:r>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a:t>
            </a:fld>
            <a:endParaRPr lang="zh-CN" altLang="en-US"/>
          </a:p>
        </p:txBody>
      </p:sp>
      <p:sp>
        <p:nvSpPr>
          <p:cNvPr id="8" name="内容占位符 3"/>
          <p:cNvSpPr>
            <a:spLocks noGrp="1"/>
          </p:cNvSpPr>
          <p:nvPr>
            <p:ph sz="half" idx="13" hasCustomPrompt="1"/>
          </p:nvPr>
        </p:nvSpPr>
        <p:spPr>
          <a:xfrm>
            <a:off x="467544" y="3933056"/>
            <a:ext cx="8219256" cy="2160240"/>
          </a:xfrm>
        </p:spPr>
        <p:txBody>
          <a:bodyPr>
            <a:normAutofit/>
          </a:bodyPr>
          <a:lstStyle>
            <a:lvl1pPr marL="0" marR="0" indent="0" algn="l" defTabSz="914400" rtl="0" eaLnBrk="1" fontAlgn="auto" latinLnBrk="0" hangingPunct="1">
              <a:lnSpc>
                <a:spcPct val="130000"/>
              </a:lnSpc>
              <a:spcBef>
                <a:spcPts val="0"/>
              </a:spcBef>
              <a:spcAft>
                <a:spcPts val="0"/>
              </a:spcAft>
              <a:buClrTx/>
              <a:buSzTx/>
              <a:buFont typeface="+mj-lt"/>
              <a:buNone/>
              <a:tabLst/>
              <a:defRPr sz="1800" b="0" baseline="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说明</a:t>
            </a:r>
          </a:p>
        </p:txBody>
      </p:sp>
      <p:sp>
        <p:nvSpPr>
          <p:cNvPr id="10" name="图片占位符 9"/>
          <p:cNvSpPr>
            <a:spLocks noGrp="1"/>
          </p:cNvSpPr>
          <p:nvPr>
            <p:ph type="pic" sz="quarter" idx="14" hasCustomPrompt="1"/>
          </p:nvPr>
        </p:nvSpPr>
        <p:spPr>
          <a:xfrm>
            <a:off x="468313" y="1412875"/>
            <a:ext cx="8207375" cy="2376488"/>
          </a:xfrm>
        </p:spPr>
        <p:txBody>
          <a:bodyPr>
            <a:normAutofit/>
          </a:bodyPr>
          <a:lstStyle>
            <a:lvl1pPr>
              <a:buNone/>
              <a:defRPr sz="1600" baseline="0"/>
            </a:lvl1pPr>
          </a:lstStyle>
          <a:p>
            <a:r>
              <a:rPr lang="zh-CN" altLang="en-US" dirty="0"/>
              <a:t>点击图片插入</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548680"/>
            <a:ext cx="8229600" cy="638944"/>
          </a:xfrm>
          <a:prstGeom prst="rect">
            <a:avLst/>
          </a:prstGeom>
        </p:spPr>
        <p:txBody>
          <a:bodyPr vert="horz" lIns="91440" tIns="45720" rIns="91440" bIns="45720" rtlCol="0" anchor="ctr">
            <a:noAutofit/>
          </a:bodyPr>
          <a:lstStyle/>
          <a:p>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p:txBody>
      </p:sp>
      <p:sp>
        <p:nvSpPr>
          <p:cNvPr id="4" name="日期占位符 3"/>
          <p:cNvSpPr>
            <a:spLocks noGrp="1"/>
          </p:cNvSpPr>
          <p:nvPr>
            <p:ph type="dt" sz="half" idx="2"/>
          </p:nvPr>
        </p:nvSpPr>
        <p:spPr>
          <a:xfrm>
            <a:off x="3059832" y="6309320"/>
            <a:ext cx="309634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DE3B03C8-02EF-460A-A21C-E744A7B52EF2}" type="datetime1">
              <a:rPr lang="zh-CN" altLang="en-US" smtClean="0"/>
              <a:pPr/>
              <a:t>2020/11/28</a:t>
            </a:fld>
            <a:endParaRPr lang="zh-CN" altLang="en-US" dirty="0"/>
          </a:p>
        </p:txBody>
      </p:sp>
      <p:sp>
        <p:nvSpPr>
          <p:cNvPr id="5" name="页脚占位符 4"/>
          <p:cNvSpPr>
            <a:spLocks noGrp="1"/>
          </p:cNvSpPr>
          <p:nvPr>
            <p:ph type="ftr" sz="quarter" idx="3"/>
          </p:nvPr>
        </p:nvSpPr>
        <p:spPr>
          <a:xfrm>
            <a:off x="323528" y="6309320"/>
            <a:ext cx="2023864" cy="365125"/>
          </a:xfrm>
          <a:prstGeom prst="rect">
            <a:avLst/>
          </a:prstGeom>
        </p:spPr>
        <p:txBody>
          <a:bodyPr vert="horz" lIns="91440" tIns="45720" rIns="91440" bIns="45720" rtlCol="0" anchor="ctr"/>
          <a:lstStyle>
            <a:lvl1pPr algn="l">
              <a:defRPr sz="1400" b="1">
                <a:solidFill>
                  <a:srgbClr val="C00000"/>
                </a:solidFill>
              </a:defRPr>
            </a:lvl1pPr>
          </a:lstStyle>
          <a:p>
            <a:r>
              <a:rPr lang="en-US" altLang="zh-CN" dirty="0"/>
              <a:t>Dr. </a:t>
            </a:r>
            <a:r>
              <a:rPr lang="zh-CN" altLang="en-US" dirty="0"/>
              <a:t>沙行勉</a:t>
            </a:r>
          </a:p>
        </p:txBody>
      </p:sp>
      <p:sp>
        <p:nvSpPr>
          <p:cNvPr id="6" name="灯片编号占位符 5"/>
          <p:cNvSpPr>
            <a:spLocks noGrp="1"/>
          </p:cNvSpPr>
          <p:nvPr>
            <p:ph type="sldNum" sz="quarter" idx="4"/>
          </p:nvPr>
        </p:nvSpPr>
        <p:spPr>
          <a:xfrm>
            <a:off x="6804248" y="6309320"/>
            <a:ext cx="2133600" cy="365125"/>
          </a:xfrm>
          <a:prstGeom prst="rect">
            <a:avLst/>
          </a:prstGeom>
        </p:spPr>
        <p:txBody>
          <a:bodyPr vert="horz" lIns="91440" tIns="45720" rIns="91440" bIns="45720" rtlCol="0" anchor="ctr"/>
          <a:lstStyle>
            <a:lvl1pPr algn="r">
              <a:defRPr sz="1200">
                <a:solidFill>
                  <a:srgbClr val="C00000"/>
                </a:solidFill>
              </a:defRPr>
            </a:lvl1pPr>
          </a:lstStyle>
          <a:p>
            <a:fld id="{75B6CC0E-6B2B-427F-9144-B8378FB03372}" type="slidenum">
              <a:rPr lang="zh-CN" altLang="en-US" smtClean="0"/>
              <a:pPr/>
              <a:t>‹#›</a:t>
            </a:fld>
            <a:r>
              <a:rPr lang="en-US" altLang="zh-CN" dirty="0"/>
              <a:t>/TP</a:t>
            </a:r>
            <a:endParaRPr lang="zh-CN" altLang="en-US" dirty="0"/>
          </a:p>
        </p:txBody>
      </p:sp>
      <p:sp>
        <p:nvSpPr>
          <p:cNvPr id="7" name="页脚占位符 4"/>
          <p:cNvSpPr txBox="1">
            <a:spLocks/>
          </p:cNvSpPr>
          <p:nvPr userDrawn="1"/>
        </p:nvSpPr>
        <p:spPr>
          <a:xfrm>
            <a:off x="1403648" y="44625"/>
            <a:ext cx="6336704" cy="360040"/>
          </a:xfrm>
          <a:prstGeom prst="rect">
            <a:avLst/>
          </a:prstGeom>
        </p:spPr>
        <p:txBody>
          <a:bodyPr vert="horz" lIns="91440" tIns="45720" rIns="91440" bIns="45720" rtlCol="0" anchor="ctr"/>
          <a:lstStyle>
            <a:lvl1pPr algn="l">
              <a:defRPr sz="1200" b="1">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rPr>
              <a:t>计算机科学导论</a:t>
            </a:r>
            <a:r>
              <a:rPr kumimoji="0" lang="en-US" altLang="zh-CN" sz="1200" b="0" i="0" u="none" strike="noStrike" kern="1200" cap="none" spc="0" normalizeH="0" baseline="0" noProof="0" dirty="0">
                <a:ln>
                  <a:noFill/>
                </a:ln>
                <a:solidFill>
                  <a:schemeClr val="tx1">
                    <a:tint val="75000"/>
                  </a:schemeClr>
                </a:solidFill>
                <a:effectLst/>
                <a:uLnTx/>
                <a:uFillTx/>
                <a:latin typeface="+mn-lt"/>
                <a:ea typeface="+mn-ea"/>
                <a:cs typeface="+mn-cs"/>
              </a:rPr>
              <a:t>——</a:t>
            </a:r>
            <a:r>
              <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rPr>
              <a:t>以</a:t>
            </a:r>
            <a:r>
              <a:rPr kumimoji="0" lang="en-US" altLang="zh-CN" sz="1200" b="0" i="0" u="none" strike="noStrike" kern="1200" cap="none" spc="0" normalizeH="0" baseline="0" noProof="0" dirty="0">
                <a:ln>
                  <a:noFill/>
                </a:ln>
                <a:solidFill>
                  <a:schemeClr val="tx1">
                    <a:tint val="75000"/>
                  </a:schemeClr>
                </a:solidFill>
                <a:effectLst/>
                <a:uLnTx/>
                <a:uFillTx/>
                <a:latin typeface="+mn-lt"/>
                <a:ea typeface="+mn-ea"/>
                <a:cs typeface="+mn-cs"/>
              </a:rPr>
              <a:t>Python</a:t>
            </a:r>
            <a:r>
              <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rPr>
              <a:t>为舟</a:t>
            </a:r>
          </a:p>
        </p:txBody>
      </p:sp>
    </p:spTree>
  </p:cSld>
  <p:clrMap bg1="lt1" tx1="dk1" bg2="lt2" tx2="dk2" accent1="accent1" accent2="accent2" accent3="accent3" accent4="accent4" accent5="accent5" accent6="accent6" hlink="hlink" folHlink="folHlink"/>
  <p:sldLayoutIdLst>
    <p:sldLayoutId id="2147483661" r:id="rId1"/>
    <p:sldLayoutId id="2147483658" r:id="rId2"/>
    <p:sldLayoutId id="2147483662" r:id="rId3"/>
    <p:sldLayoutId id="2147483666" r:id="rId4"/>
    <p:sldLayoutId id="2147483663" r:id="rId5"/>
    <p:sldLayoutId id="2147483664" r:id="rId6"/>
    <p:sldLayoutId id="2147483665" r:id="rId7"/>
  </p:sldLayoutIdLst>
  <p:hf hdr="0"/>
  <p:txStyles>
    <p:titleStyle>
      <a:lvl1pPr algn="ctr" defTabSz="914400" rtl="0" eaLnBrk="1" latinLnBrk="0" hangingPunct="1">
        <a:spcBef>
          <a:spcPct val="0"/>
        </a:spcBef>
        <a:buNone/>
        <a:defRPr lang="zh-CN" altLang="en-US" sz="3200" b="1" kern="1200" baseline="0" dirty="0" smtClean="0">
          <a:solidFill>
            <a:srgbClr val="C60000"/>
          </a:solidFill>
          <a:latin typeface="Times New Roman" pitchFamily="18" charset="0"/>
          <a:ea typeface="宋体" charset="-122"/>
          <a:cs typeface="+mj-cs"/>
        </a:defRPr>
      </a:lvl1pPr>
    </p:titleStyle>
    <p:bodyStyle>
      <a:lvl1pPr marL="514350" indent="-514350" algn="l" defTabSz="914400" rtl="0" eaLnBrk="1" latinLnBrk="0" hangingPunct="1">
        <a:lnSpc>
          <a:spcPct val="200000"/>
        </a:lnSpc>
        <a:spcBef>
          <a:spcPct val="20000"/>
        </a:spcBef>
        <a:buFont typeface="+mj-lt"/>
        <a:buAutoNum type="arabicPeriod"/>
        <a:defRPr sz="2400" kern="1200" baseline="0">
          <a:solidFill>
            <a:schemeClr val="tx1"/>
          </a:solidFill>
          <a:latin typeface="Times New Roman" panose="02020603050405020304" pitchFamily="18" charset="0"/>
          <a:ea typeface="+mn-ea"/>
          <a:cs typeface="+mn-cs"/>
        </a:defRPr>
      </a:lvl1pPr>
      <a:lvl2pPr marL="742950" indent="-285750" algn="l" defTabSz="9144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package" Target="../embeddings/Microsoft_Visio_Drawing5.vsdx"/><Relationship Id="rId2" Type="http://schemas.openxmlformats.org/officeDocument/2006/relationships/slideLayout" Target="../slideLayouts/slideLayout3.xml"/><Relationship Id="rId1" Type="http://schemas.openxmlformats.org/officeDocument/2006/relationships/vmlDrawing" Target="../drawings/vmlDrawing50.vml"/><Relationship Id="rId4" Type="http://schemas.openxmlformats.org/officeDocument/2006/relationships/image" Target="../media/image43.emf"/></Relationships>
</file>

<file path=ppt/slides/_rels/slide101.xml.rels><?xml version="1.0" encoding="UTF-8" standalone="yes"?>
<Relationships xmlns="http://schemas.openxmlformats.org/package/2006/relationships"><Relationship Id="rId3" Type="http://schemas.openxmlformats.org/officeDocument/2006/relationships/package" Target="../embeddings/Microsoft_Visio_Drawing6.vsdx"/><Relationship Id="rId2" Type="http://schemas.openxmlformats.org/officeDocument/2006/relationships/slideLayout" Target="../slideLayouts/slideLayout3.xml"/><Relationship Id="rId1" Type="http://schemas.openxmlformats.org/officeDocument/2006/relationships/vmlDrawing" Target="../drawings/vmlDrawing51.vml"/><Relationship Id="rId6" Type="http://schemas.openxmlformats.org/officeDocument/2006/relationships/image" Target="../media/image45.emf"/><Relationship Id="rId5" Type="http://schemas.openxmlformats.org/officeDocument/2006/relationships/package" Target="../embeddings/Microsoft_Visio_Drawing7.vsdx"/><Relationship Id="rId4" Type="http://schemas.openxmlformats.org/officeDocument/2006/relationships/image" Target="../media/image44.emf"/></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8.vml"/><Relationship Id="rId4" Type="http://schemas.openxmlformats.org/officeDocument/2006/relationships/image" Target="../media/image7.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9.vml"/><Relationship Id="rId4" Type="http://schemas.openxmlformats.org/officeDocument/2006/relationships/image" Target="../media/image8.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10.vml"/><Relationship Id="rId4" Type="http://schemas.openxmlformats.org/officeDocument/2006/relationships/image" Target="../media/image9.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0.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0.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1.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11.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6.xml"/><Relationship Id="rId1" Type="http://schemas.openxmlformats.org/officeDocument/2006/relationships/vmlDrawing" Target="../drawings/vmlDrawing15.vml"/><Relationship Id="rId4" Type="http://schemas.openxmlformats.org/officeDocument/2006/relationships/image" Target="../media/image1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6.xml"/><Relationship Id="rId1" Type="http://schemas.openxmlformats.org/officeDocument/2006/relationships/vmlDrawing" Target="../drawings/vmlDrawing16.vml"/><Relationship Id="rId4" Type="http://schemas.openxmlformats.org/officeDocument/2006/relationships/image" Target="../media/image13.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14.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15.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16.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17.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17.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18.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3.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23.vml"/><Relationship Id="rId4" Type="http://schemas.openxmlformats.org/officeDocument/2006/relationships/image" Target="../media/image19.e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24.vml"/><Relationship Id="rId4" Type="http://schemas.openxmlformats.org/officeDocument/2006/relationships/image" Target="../media/image20.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6.xml"/><Relationship Id="rId1" Type="http://schemas.openxmlformats.org/officeDocument/2006/relationships/vmlDrawing" Target="../drawings/vmlDrawing25.vml"/><Relationship Id="rId4" Type="http://schemas.openxmlformats.org/officeDocument/2006/relationships/image" Target="../media/image21.e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6.xml"/><Relationship Id="rId1" Type="http://schemas.openxmlformats.org/officeDocument/2006/relationships/vmlDrawing" Target="../drawings/vmlDrawing26.vml"/><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4.emf"/></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6.xml"/><Relationship Id="rId1" Type="http://schemas.openxmlformats.org/officeDocument/2006/relationships/vmlDrawing" Target="../drawings/vmlDrawing27.vml"/><Relationship Id="rId4" Type="http://schemas.openxmlformats.org/officeDocument/2006/relationships/image" Target="../media/image21.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28.vml"/><Relationship Id="rId4" Type="http://schemas.openxmlformats.org/officeDocument/2006/relationships/image" Target="../media/image22.e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6.xml"/><Relationship Id="rId1" Type="http://schemas.openxmlformats.org/officeDocument/2006/relationships/vmlDrawing" Target="../drawings/vmlDrawing29.vml"/><Relationship Id="rId4" Type="http://schemas.openxmlformats.org/officeDocument/2006/relationships/image" Target="../media/image23.e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6.xml"/><Relationship Id="rId1" Type="http://schemas.openxmlformats.org/officeDocument/2006/relationships/vmlDrawing" Target="../drawings/vmlDrawing30.vml"/><Relationship Id="rId4" Type="http://schemas.openxmlformats.org/officeDocument/2006/relationships/image" Target="../media/image23.e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6.xml"/><Relationship Id="rId1" Type="http://schemas.openxmlformats.org/officeDocument/2006/relationships/vmlDrawing" Target="../drawings/vmlDrawing31.vml"/><Relationship Id="rId4" Type="http://schemas.openxmlformats.org/officeDocument/2006/relationships/image" Target="../media/image24.emf"/></Relationships>
</file>

<file path=ppt/slides/_rels/slide7.xml.rels><?xml version="1.0" encoding="UTF-8" standalone="yes"?>
<Relationships xmlns="http://schemas.openxmlformats.org/package/2006/relationships"><Relationship Id="rId3" Type="http://schemas.openxmlformats.org/officeDocument/2006/relationships/hyperlink" Target="http://baike.baidu.com/view/6159.htm" TargetMode="External"/><Relationship Id="rId2" Type="http://schemas.openxmlformats.org/officeDocument/2006/relationships/slideLayout" Target="../slideLayouts/slideLayout6.xml"/><Relationship Id="rId1" Type="http://schemas.openxmlformats.org/officeDocument/2006/relationships/vmlDrawing" Target="../drawings/vmlDrawing5.vml"/><Relationship Id="rId5" Type="http://schemas.openxmlformats.org/officeDocument/2006/relationships/image" Target="../media/image4.emf"/><Relationship Id="rId4" Type="http://schemas.openxmlformats.org/officeDocument/2006/relationships/oleObject" Target="../embeddings/oleObject5.bin"/></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6.xml"/><Relationship Id="rId1" Type="http://schemas.openxmlformats.org/officeDocument/2006/relationships/vmlDrawing" Target="../drawings/vmlDrawing32.vml"/><Relationship Id="rId4" Type="http://schemas.openxmlformats.org/officeDocument/2006/relationships/image" Target="../media/image24.e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33.vml"/><Relationship Id="rId4" Type="http://schemas.openxmlformats.org/officeDocument/2006/relationships/image" Target="../media/image25.e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6.xml"/><Relationship Id="rId1" Type="http://schemas.openxmlformats.org/officeDocument/2006/relationships/vmlDrawing" Target="../drawings/vmlDrawing34.vml"/><Relationship Id="rId4" Type="http://schemas.openxmlformats.org/officeDocument/2006/relationships/image" Target="../media/image26.e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6.xml"/><Relationship Id="rId1" Type="http://schemas.openxmlformats.org/officeDocument/2006/relationships/vmlDrawing" Target="../drawings/vmlDrawing35.vml"/><Relationship Id="rId4" Type="http://schemas.openxmlformats.org/officeDocument/2006/relationships/image" Target="../media/image27.e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6.xml"/><Relationship Id="rId1" Type="http://schemas.openxmlformats.org/officeDocument/2006/relationships/vmlDrawing" Target="../drawings/vmlDrawing36.vml"/><Relationship Id="rId4" Type="http://schemas.openxmlformats.org/officeDocument/2006/relationships/image" Target="../media/image28.e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6.xml"/><Relationship Id="rId1" Type="http://schemas.openxmlformats.org/officeDocument/2006/relationships/vmlDrawing" Target="../drawings/vmlDrawing37.vml"/><Relationship Id="rId4" Type="http://schemas.openxmlformats.org/officeDocument/2006/relationships/image" Target="../media/image29.emf"/></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6.xml"/><Relationship Id="rId1" Type="http://schemas.openxmlformats.org/officeDocument/2006/relationships/vmlDrawing" Target="../drawings/vmlDrawing38.vml"/><Relationship Id="rId4" Type="http://schemas.openxmlformats.org/officeDocument/2006/relationships/image" Target="../media/image30.emf"/></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6.xml"/><Relationship Id="rId1" Type="http://schemas.openxmlformats.org/officeDocument/2006/relationships/vmlDrawing" Target="../drawings/vmlDrawing39.vml"/><Relationship Id="rId4" Type="http://schemas.openxmlformats.org/officeDocument/2006/relationships/image" Target="../media/image31.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image" Target="../media/image5.e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6.xml"/><Relationship Id="rId1" Type="http://schemas.openxmlformats.org/officeDocument/2006/relationships/vmlDrawing" Target="../drawings/vmlDrawing40.vml"/><Relationship Id="rId4" Type="http://schemas.openxmlformats.org/officeDocument/2006/relationships/image" Target="../media/image32.emf"/></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6.xml"/><Relationship Id="rId1" Type="http://schemas.openxmlformats.org/officeDocument/2006/relationships/vmlDrawing" Target="../drawings/vmlDrawing41.vml"/><Relationship Id="rId4" Type="http://schemas.openxmlformats.org/officeDocument/2006/relationships/image" Target="../media/image33.emf"/></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6.xml"/><Relationship Id="rId1" Type="http://schemas.openxmlformats.org/officeDocument/2006/relationships/vmlDrawing" Target="../drawings/vmlDrawing42.vml"/><Relationship Id="rId4" Type="http://schemas.openxmlformats.org/officeDocument/2006/relationships/image" Target="../media/image34.emf"/></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6.xml"/><Relationship Id="rId1" Type="http://schemas.openxmlformats.org/officeDocument/2006/relationships/vmlDrawing" Target="../drawings/vmlDrawing43.vml"/><Relationship Id="rId4" Type="http://schemas.openxmlformats.org/officeDocument/2006/relationships/image" Target="../media/image35.emf"/></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6.xml"/><Relationship Id="rId1" Type="http://schemas.openxmlformats.org/officeDocument/2006/relationships/vmlDrawing" Target="../drawings/vmlDrawing44.vml"/><Relationship Id="rId4" Type="http://schemas.openxmlformats.org/officeDocument/2006/relationships/image" Target="../media/image36.emf"/></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7.vml"/><Relationship Id="rId4" Type="http://schemas.openxmlformats.org/officeDocument/2006/relationships/image" Target="../media/image6.e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slideLayout" Target="../slideLayouts/slideLayout3.xml"/><Relationship Id="rId1" Type="http://schemas.openxmlformats.org/officeDocument/2006/relationships/vmlDrawing" Target="../drawings/vmlDrawing45.vml"/><Relationship Id="rId4" Type="http://schemas.openxmlformats.org/officeDocument/2006/relationships/image" Target="../media/image38.emf"/></Relationships>
</file>

<file path=ppt/slides/_rels/slide93.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slideLayout" Target="../slideLayouts/slideLayout3.xml"/><Relationship Id="rId1" Type="http://schemas.openxmlformats.org/officeDocument/2006/relationships/vmlDrawing" Target="../drawings/vmlDrawing46.vml"/><Relationship Id="rId4" Type="http://schemas.openxmlformats.org/officeDocument/2006/relationships/image" Target="../media/image39.emf"/></Relationships>
</file>

<file path=ppt/slides/_rels/slide94.xml.rels><?xml version="1.0" encoding="UTF-8" standalone="yes"?>
<Relationships xmlns="http://schemas.openxmlformats.org/package/2006/relationships"><Relationship Id="rId3" Type="http://schemas.openxmlformats.org/officeDocument/2006/relationships/package" Target="../embeddings/Microsoft_Visio_Drawing2.vsdx"/><Relationship Id="rId2" Type="http://schemas.openxmlformats.org/officeDocument/2006/relationships/slideLayout" Target="../slideLayouts/slideLayout3.xml"/><Relationship Id="rId1" Type="http://schemas.openxmlformats.org/officeDocument/2006/relationships/vmlDrawing" Target="../drawings/vmlDrawing47.vml"/><Relationship Id="rId4" Type="http://schemas.openxmlformats.org/officeDocument/2006/relationships/image" Target="../media/image40.emf"/></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package" Target="../embeddings/Microsoft_Visio_Drawing3.vsdx"/><Relationship Id="rId2" Type="http://schemas.openxmlformats.org/officeDocument/2006/relationships/slideLayout" Target="../slideLayouts/slideLayout3.xml"/><Relationship Id="rId1" Type="http://schemas.openxmlformats.org/officeDocument/2006/relationships/vmlDrawing" Target="../drawings/vmlDrawing48.vml"/><Relationship Id="rId4" Type="http://schemas.openxmlformats.org/officeDocument/2006/relationships/image" Target="../media/image41.emf"/></Relationships>
</file>

<file path=ppt/slides/_rels/slide99.xml.rels><?xml version="1.0" encoding="UTF-8" standalone="yes"?>
<Relationships xmlns="http://schemas.openxmlformats.org/package/2006/relationships"><Relationship Id="rId3" Type="http://schemas.openxmlformats.org/officeDocument/2006/relationships/package" Target="../embeddings/Microsoft_Visio_Drawing4.vsdx"/><Relationship Id="rId2" Type="http://schemas.openxmlformats.org/officeDocument/2006/relationships/slideLayout" Target="../slideLayouts/slideLayout3.xml"/><Relationship Id="rId1" Type="http://schemas.openxmlformats.org/officeDocument/2006/relationships/vmlDrawing" Target="../drawings/vmlDrawing49.vml"/><Relationship Id="rId4" Type="http://schemas.openxmlformats.org/officeDocument/2006/relationships/image" Target="../media/image4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引例</a:t>
            </a:r>
            <a:endParaRPr lang="en-US" altLang="zh-CN" dirty="0"/>
          </a:p>
          <a:p>
            <a:r>
              <a:rPr lang="en-US" altLang="zh-CN" dirty="0"/>
              <a:t>a=a+1</a:t>
            </a:r>
            <a:r>
              <a:rPr lang="zh-CN" altLang="en-US" dirty="0"/>
              <a:t>的执行过程</a:t>
            </a:r>
            <a:endParaRPr lang="en-US" altLang="zh-CN" dirty="0"/>
          </a:p>
          <a:p>
            <a:r>
              <a:rPr lang="zh-CN" altLang="en-US" dirty="0"/>
              <a:t>控制结构的执行</a:t>
            </a:r>
            <a:endParaRPr lang="en-US" altLang="zh-CN" dirty="0"/>
          </a:p>
          <a:p>
            <a:r>
              <a:rPr lang="zh-CN" altLang="en-US" dirty="0"/>
              <a:t>关于</a:t>
            </a:r>
            <a:r>
              <a:rPr lang="en-US" altLang="zh-CN" dirty="0"/>
              <a:t>python</a:t>
            </a:r>
            <a:r>
              <a:rPr lang="zh-CN" altLang="en-US" dirty="0"/>
              <a:t>的函数调用</a:t>
            </a:r>
            <a:endParaRPr lang="en-US" altLang="zh-CN" dirty="0"/>
          </a:p>
          <a:p>
            <a:r>
              <a:rPr lang="zh-CN" altLang="en-US" dirty="0"/>
              <a:t>函数调用过程的分析</a:t>
            </a:r>
            <a:endParaRPr lang="en-US" altLang="zh-CN" dirty="0"/>
          </a:p>
          <a:p>
            <a:r>
              <a:rPr lang="zh-CN" altLang="en-US" dirty="0"/>
              <a:t>几种通用的编程语言</a:t>
            </a:r>
          </a:p>
        </p:txBody>
      </p:sp>
      <p:sp>
        <p:nvSpPr>
          <p:cNvPr id="3" name="日期占位符 2"/>
          <p:cNvSpPr>
            <a:spLocks noGrp="1"/>
          </p:cNvSpPr>
          <p:nvPr>
            <p:ph type="dt" sz="half" idx="10"/>
          </p:nvPr>
        </p:nvSpPr>
        <p:spPr/>
        <p:txBody>
          <a:bodyPr/>
          <a:lstStyle/>
          <a:p>
            <a:fld id="{DE3B03C8-02EF-460A-A21C-E744A7B52EF2}" type="datetime1">
              <a:rPr lang="zh-CN" altLang="en-US" smtClean="0"/>
              <a:pPr/>
              <a:t>2020/11/28</a:t>
            </a:fld>
            <a:endParaRPr lang="zh-CN" altLang="en-US" dirty="0"/>
          </a:p>
        </p:txBody>
      </p:sp>
      <p:sp>
        <p:nvSpPr>
          <p:cNvPr id="4" name="灯片编号占位符 3"/>
          <p:cNvSpPr>
            <a:spLocks noGrp="1"/>
          </p:cNvSpPr>
          <p:nvPr>
            <p:ph type="sldNum" sz="quarter" idx="11"/>
          </p:nvPr>
        </p:nvSpPr>
        <p:spPr/>
        <p:txBody>
          <a:bodyPr/>
          <a:lstStyle/>
          <a:p>
            <a:fld id="{75B6CC0E-6B2B-427F-9144-B8378FB03372}" type="slidenum">
              <a:rPr lang="zh-CN" altLang="en-US" smtClean="0"/>
              <a:pPr/>
              <a:t>1</a:t>
            </a:fld>
            <a:r>
              <a:rPr lang="en-US" altLang="zh-CN"/>
              <a:t>/TP</a:t>
            </a:r>
            <a:endParaRPr lang="zh-CN" altLang="en-US" dirty="0"/>
          </a:p>
        </p:txBody>
      </p:sp>
      <p:sp>
        <p:nvSpPr>
          <p:cNvPr id="5" name="页脚占位符 4"/>
          <p:cNvSpPr>
            <a:spLocks noGrp="1"/>
          </p:cNvSpPr>
          <p:nvPr>
            <p:ph type="ftr" sz="quarter" idx="12"/>
          </p:nvPr>
        </p:nvSpPr>
        <p:spPr/>
        <p:txBody>
          <a:bodyPr/>
          <a:lstStyle/>
          <a:p>
            <a:r>
              <a:rPr lang="en-US" altLang="zh-CN"/>
              <a:t>Dr. </a:t>
            </a:r>
            <a:r>
              <a:rPr lang="zh-CN" altLang="en-US"/>
              <a:t>沙行勉</a:t>
            </a:r>
            <a:endParaRPr lang="zh-CN" altLang="en-US" dirty="0"/>
          </a:p>
        </p:txBody>
      </p:sp>
      <p:sp>
        <p:nvSpPr>
          <p:cNvPr id="6" name="标题 5"/>
          <p:cNvSpPr>
            <a:spLocks noGrp="1"/>
          </p:cNvSpPr>
          <p:nvPr>
            <p:ph type="title"/>
          </p:nvPr>
        </p:nvSpPr>
        <p:spPr/>
        <p:txBody>
          <a:bodyPr/>
          <a:lstStyle/>
          <a:p>
            <a:r>
              <a:rPr lang="zh-CN" altLang="en-US" dirty="0">
                <a:latin typeface="Times New Roman" pitchFamily="18" charset="0"/>
              </a:rPr>
              <a:t>第</a:t>
            </a:r>
            <a:r>
              <a:rPr lang="en-US" altLang="zh-CN" dirty="0">
                <a:latin typeface="Times New Roman" pitchFamily="18" charset="0"/>
              </a:rPr>
              <a:t>3</a:t>
            </a:r>
            <a:r>
              <a:rPr lang="zh-CN" altLang="en-US" dirty="0">
                <a:latin typeface="Times New Roman" pitchFamily="18" charset="0"/>
              </a:rPr>
              <a:t>章  程序是如何执行的</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汇编指令的概念</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dirty="0"/>
              <a:t>Dr. </a:t>
            </a:r>
            <a:r>
              <a:rPr lang="zh-CN" altLang="en-US" dirty="0"/>
              <a:t>沙行勉</a:t>
            </a:r>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10</a:t>
            </a:fld>
            <a:endParaRPr lang="zh-CN" altLang="en-US"/>
          </a:p>
        </p:txBody>
      </p:sp>
      <p:sp>
        <p:nvSpPr>
          <p:cNvPr id="6" name="内容占位符 5"/>
          <p:cNvSpPr>
            <a:spLocks noGrp="1"/>
          </p:cNvSpPr>
          <p:nvPr>
            <p:ph idx="1"/>
          </p:nvPr>
        </p:nvSpPr>
        <p:spPr/>
        <p:txBody>
          <a:bodyPr>
            <a:normAutofit/>
          </a:bodyPr>
          <a:lstStyle/>
          <a:p>
            <a:pPr marL="0" lvl="1">
              <a:spcBef>
                <a:spcPts val="0"/>
              </a:spcBef>
            </a:pPr>
            <a:r>
              <a:rPr lang="zh-CN" altLang="zh-CN" sz="1800" b="1" dirty="0">
                <a:latin typeface="Times New Roman" pitchFamily="18" charset="0"/>
              </a:rPr>
              <a:t>“</a:t>
            </a:r>
            <a:r>
              <a:rPr lang="en-US" altLang="zh-CN" sz="1800" b="1" dirty="0">
                <a:latin typeface="Times New Roman" pitchFamily="18" charset="0"/>
              </a:rPr>
              <a:t>R</a:t>
            </a:r>
            <a:r>
              <a:rPr lang="zh-CN" altLang="zh-CN" sz="1800" b="1" dirty="0">
                <a:latin typeface="Times New Roman" pitchFamily="18" charset="0"/>
              </a:rPr>
              <a:t>赋值”操作——</a:t>
            </a:r>
            <a:r>
              <a:rPr lang="en-US" altLang="zh-CN" sz="1800" b="1" dirty="0" err="1">
                <a:latin typeface="Times New Roman" pitchFamily="18" charset="0"/>
              </a:rPr>
              <a:t>mov</a:t>
            </a:r>
            <a:r>
              <a:rPr lang="zh-CN" altLang="zh-CN" sz="1800" b="1" dirty="0">
                <a:latin typeface="Times New Roman" pitchFamily="18" charset="0"/>
              </a:rPr>
              <a:t>指令</a:t>
            </a:r>
          </a:p>
          <a:p>
            <a:r>
              <a:rPr lang="zh-CN" altLang="zh-CN" sz="1800" dirty="0"/>
              <a:t>程序语句中的“</a:t>
            </a:r>
            <a:r>
              <a:rPr lang="en-US" altLang="zh-CN" sz="1800" dirty="0"/>
              <a:t>R</a:t>
            </a:r>
            <a:r>
              <a:rPr lang="zh-CN" altLang="zh-CN" sz="1800" dirty="0"/>
              <a:t>赋值”，表示给寄存器</a:t>
            </a:r>
            <a:r>
              <a:rPr lang="en-US" altLang="zh-CN" sz="1800" dirty="0"/>
              <a:t>R</a:t>
            </a:r>
            <a:r>
              <a:rPr lang="zh-CN" altLang="zh-CN" sz="1800" dirty="0"/>
              <a:t>中赋一个值。我们设计指令“</a:t>
            </a:r>
            <a:r>
              <a:rPr lang="en-US" altLang="zh-CN" sz="1800" dirty="0" err="1"/>
              <a:t>mov</a:t>
            </a:r>
            <a:r>
              <a:rPr lang="zh-CN" altLang="zh-CN" sz="1800" dirty="0"/>
              <a:t>”表示“</a:t>
            </a:r>
            <a:r>
              <a:rPr lang="en-US" altLang="zh-CN" sz="1800" dirty="0"/>
              <a:t>R</a:t>
            </a:r>
            <a:r>
              <a:rPr lang="zh-CN" altLang="zh-CN" sz="1800" dirty="0"/>
              <a:t>赋值”操作，那么</a:t>
            </a:r>
            <a:r>
              <a:rPr lang="en-US" altLang="zh-CN" sz="1800" dirty="0" err="1"/>
              <a:t>mov</a:t>
            </a:r>
            <a:r>
              <a:rPr lang="zh-CN" altLang="zh-CN" sz="1800" dirty="0"/>
              <a:t>指令中需要有两个操作数，一个操作数是赋给的值，另一个操作数是寄存器。</a:t>
            </a:r>
            <a:endParaRPr lang="en-US" altLang="zh-CN" sz="1800" dirty="0"/>
          </a:p>
          <a:p>
            <a:pPr algn="ctr"/>
            <a:r>
              <a:rPr lang="zh-CN" altLang="zh-CN" sz="1800" b="1" dirty="0"/>
              <a:t>格式</a:t>
            </a:r>
            <a:r>
              <a:rPr lang="en-US" altLang="zh-CN" sz="1800" b="1" dirty="0"/>
              <a:t>1: </a:t>
            </a:r>
            <a:r>
              <a:rPr lang="en-US" altLang="zh-CN" sz="1800" b="1" dirty="0" err="1"/>
              <a:t>mov</a:t>
            </a:r>
            <a:r>
              <a:rPr lang="en-US" altLang="zh-CN" sz="1800" b="1" dirty="0"/>
              <a:t> R1, constant  </a:t>
            </a:r>
            <a:endParaRPr lang="zh-CN" altLang="zh-CN" sz="1800" b="1" dirty="0"/>
          </a:p>
          <a:p>
            <a:r>
              <a:rPr lang="zh-CN" altLang="zh-CN" sz="1800" dirty="0"/>
              <a:t>注</a:t>
            </a:r>
            <a:r>
              <a:rPr lang="en-US" altLang="zh-CN" sz="1800" dirty="0"/>
              <a:t>: </a:t>
            </a:r>
            <a:r>
              <a:rPr lang="en-US" altLang="zh-CN" sz="1800" dirty="0" err="1"/>
              <a:t>mov</a:t>
            </a:r>
            <a:r>
              <a:rPr lang="zh-CN" altLang="zh-CN" sz="1800" dirty="0"/>
              <a:t>指令有两个操作数，前一个是寄存器，后一个是十六进制的常数</a:t>
            </a:r>
          </a:p>
          <a:p>
            <a:endParaRPr lang="en-US" altLang="zh-CN" sz="1800" dirty="0"/>
          </a:p>
          <a:p>
            <a:r>
              <a:rPr lang="zh-CN" altLang="zh-CN" sz="1800" dirty="0"/>
              <a:t>【例</a:t>
            </a:r>
            <a:r>
              <a:rPr lang="en-US" altLang="zh-CN" sz="1800" dirty="0"/>
              <a:t>2</a:t>
            </a:r>
            <a:r>
              <a:rPr lang="zh-CN" altLang="zh-CN" sz="1800" dirty="0"/>
              <a:t>】</a:t>
            </a:r>
            <a:r>
              <a:rPr lang="en-US" altLang="zh-CN" sz="1800" dirty="0" err="1"/>
              <a:t>mov</a:t>
            </a:r>
            <a:r>
              <a:rPr lang="en-US" altLang="zh-CN" sz="1800" dirty="0"/>
              <a:t> R1, 0Ah</a:t>
            </a:r>
            <a:endParaRPr lang="zh-CN" altLang="zh-CN" sz="1800" dirty="0"/>
          </a:p>
          <a:p>
            <a:r>
              <a:rPr lang="zh-CN" altLang="zh-CN" sz="1800" dirty="0"/>
              <a:t>该指令执行的操作，是将一个常数值</a:t>
            </a:r>
            <a:r>
              <a:rPr lang="en-US" altLang="zh-CN" sz="1800" dirty="0"/>
              <a:t>0Ah(</a:t>
            </a:r>
            <a:r>
              <a:rPr lang="zh-CN" altLang="zh-CN" sz="1800" dirty="0"/>
              <a:t>十进制的</a:t>
            </a:r>
            <a:r>
              <a:rPr lang="en-US" altLang="zh-CN" sz="1800" dirty="0"/>
              <a:t>10)</a:t>
            </a:r>
            <a:r>
              <a:rPr lang="zh-CN" altLang="zh-CN" sz="1800" dirty="0"/>
              <a:t>赋给寄存器</a:t>
            </a:r>
            <a:r>
              <a:rPr lang="en-US" altLang="zh-CN" sz="1800" dirty="0"/>
              <a:t>R1</a:t>
            </a:r>
            <a:r>
              <a:rPr lang="zh-CN" altLang="zh-CN" sz="1800" dirty="0"/>
              <a:t>。</a:t>
            </a:r>
          </a:p>
          <a:p>
            <a:pPr algn="ctr"/>
            <a:endParaRPr lang="en-US" altLang="zh-CN" sz="1800" b="1" dirty="0"/>
          </a:p>
          <a:p>
            <a:pPr algn="ctr"/>
            <a:r>
              <a:rPr lang="zh-CN" altLang="zh-CN" sz="1800" b="1" dirty="0"/>
              <a:t>格式</a:t>
            </a:r>
            <a:r>
              <a:rPr lang="en-US" altLang="zh-CN" sz="1800" b="1" dirty="0"/>
              <a:t>2: </a:t>
            </a:r>
            <a:r>
              <a:rPr lang="en-US" altLang="zh-CN" sz="1800" b="1" dirty="0" err="1"/>
              <a:t>mov</a:t>
            </a:r>
            <a:r>
              <a:rPr lang="en-US" altLang="zh-CN" sz="1800" b="1" dirty="0"/>
              <a:t> R2, R1 </a:t>
            </a:r>
            <a:endParaRPr lang="zh-CN" altLang="zh-CN" sz="1800" b="1" dirty="0"/>
          </a:p>
          <a:p>
            <a:r>
              <a:rPr lang="zh-CN" altLang="zh-CN" sz="1800" dirty="0"/>
              <a:t>注</a:t>
            </a:r>
            <a:r>
              <a:rPr lang="en-US" altLang="zh-CN" sz="1800" dirty="0"/>
              <a:t>: </a:t>
            </a:r>
            <a:r>
              <a:rPr lang="en-US" altLang="zh-CN" sz="1800" dirty="0" err="1"/>
              <a:t>mov</a:t>
            </a:r>
            <a:r>
              <a:rPr lang="zh-CN" altLang="zh-CN" sz="1800" dirty="0"/>
              <a:t>指令有两个寄存器操作数</a:t>
            </a:r>
          </a:p>
          <a:p>
            <a:r>
              <a:rPr lang="zh-CN" altLang="zh-CN" sz="1800" dirty="0"/>
              <a:t>该指令执行的操作，是将后一个寄存器</a:t>
            </a:r>
            <a:r>
              <a:rPr lang="en-US" altLang="zh-CN" sz="1800" dirty="0"/>
              <a:t>R1</a:t>
            </a:r>
            <a:r>
              <a:rPr lang="zh-CN" altLang="zh-CN" sz="1800" dirty="0"/>
              <a:t>中的值赋给寄存器</a:t>
            </a:r>
            <a:r>
              <a:rPr lang="en-US" altLang="zh-CN" sz="1800" dirty="0"/>
              <a:t>R2</a:t>
            </a:r>
            <a:r>
              <a:rPr lang="zh-CN" altLang="zh-CN" sz="1800" dirty="0"/>
              <a:t>中。</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SEAL</a:t>
            </a:r>
            <a:r>
              <a:rPr lang="zh-CN" altLang="en-US" dirty="0"/>
              <a:t>中函数调用时栈帧的建立</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100</a:t>
            </a:fld>
            <a:endParaRPr lang="zh-CN" altLang="en-US"/>
          </a:p>
        </p:txBody>
      </p:sp>
      <p:sp>
        <p:nvSpPr>
          <p:cNvPr id="6" name="内容占位符 5"/>
          <p:cNvSpPr>
            <a:spLocks noGrp="1"/>
          </p:cNvSpPr>
          <p:nvPr>
            <p:ph idx="1"/>
          </p:nvPr>
        </p:nvSpPr>
        <p:spPr>
          <a:xfrm>
            <a:off x="794048" y="1374403"/>
            <a:ext cx="3106688" cy="3969561"/>
          </a:xfrm>
        </p:spPr>
        <p:txBody>
          <a:bodyPr>
            <a:normAutofit fontScale="92500"/>
          </a:bodyPr>
          <a:lstStyle/>
          <a:p>
            <a:r>
              <a:rPr lang="zh-CN" altLang="zh-CN" dirty="0"/>
              <a:t>紧接着我们看到三条</a:t>
            </a:r>
            <a:r>
              <a:rPr lang="en-US" altLang="zh-CN" dirty="0"/>
              <a:t>push</a:t>
            </a:r>
            <a:r>
              <a:rPr lang="zh-CN" altLang="zh-CN" dirty="0"/>
              <a:t>指令，分别将</a:t>
            </a:r>
            <a:r>
              <a:rPr lang="en-US" altLang="zh-CN" dirty="0"/>
              <a:t>R2</a:t>
            </a:r>
            <a:r>
              <a:rPr lang="zh-CN" altLang="zh-CN" dirty="0"/>
              <a:t>、</a:t>
            </a:r>
            <a:r>
              <a:rPr lang="en-US" altLang="zh-CN" dirty="0"/>
              <a:t>R3</a:t>
            </a:r>
            <a:r>
              <a:rPr lang="zh-CN" altLang="zh-CN" dirty="0"/>
              <a:t>、</a:t>
            </a:r>
            <a:r>
              <a:rPr lang="en-US" altLang="zh-CN" dirty="0"/>
              <a:t>R4</a:t>
            </a:r>
            <a:r>
              <a:rPr lang="zh-CN" altLang="zh-CN" dirty="0"/>
              <a:t>压入栈中，以确保数据的干净与安全，此时栈的状态如图</a:t>
            </a:r>
            <a:r>
              <a:rPr lang="en-US" altLang="zh-CN" dirty="0"/>
              <a:t>3-33</a:t>
            </a:r>
            <a:r>
              <a:rPr lang="zh-CN" altLang="zh-CN" dirty="0"/>
              <a:t>。参数</a:t>
            </a:r>
            <a:r>
              <a:rPr lang="en-US" altLang="zh-CN" dirty="0"/>
              <a:t>x</a:t>
            </a:r>
            <a:r>
              <a:rPr lang="zh-CN" altLang="zh-CN" dirty="0"/>
              <a:t>的地址是</a:t>
            </a:r>
            <a:r>
              <a:rPr lang="en-US" altLang="zh-CN" dirty="0"/>
              <a:t>2(R15)</a:t>
            </a:r>
            <a:r>
              <a:rPr lang="zh-CN" altLang="zh-CN" dirty="0"/>
              <a:t>，参数</a:t>
            </a:r>
            <a:r>
              <a:rPr lang="en-US" altLang="zh-CN" dirty="0"/>
              <a:t>y</a:t>
            </a:r>
            <a:r>
              <a:rPr lang="zh-CN" altLang="zh-CN" dirty="0"/>
              <a:t>的地址是</a:t>
            </a:r>
            <a:r>
              <a:rPr lang="en-US" altLang="zh-CN" dirty="0"/>
              <a:t>3(R15)</a:t>
            </a:r>
            <a:r>
              <a:rPr lang="zh-CN" altLang="zh-CN" dirty="0"/>
              <a:t>，比较后较小的值由</a:t>
            </a:r>
            <a:r>
              <a:rPr lang="en-US" altLang="zh-CN" dirty="0"/>
              <a:t>R1</a:t>
            </a:r>
            <a:r>
              <a:rPr lang="zh-CN" altLang="zh-CN" dirty="0"/>
              <a:t>返回。</a:t>
            </a:r>
          </a:p>
        </p:txBody>
      </p:sp>
      <p:sp>
        <p:nvSpPr>
          <p:cNvPr id="7" name="Rectangle 2">
            <a:extLst>
              <a:ext uri="{FF2B5EF4-FFF2-40B4-BE49-F238E27FC236}">
                <a16:creationId xmlns:a16="http://schemas.microsoft.com/office/drawing/2014/main" id="{9D0D2576-989B-4201-B8F9-595F1F1EC9F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8">
            <a:extLst>
              <a:ext uri="{FF2B5EF4-FFF2-40B4-BE49-F238E27FC236}">
                <a16:creationId xmlns:a16="http://schemas.microsoft.com/office/drawing/2014/main" id="{C60CC9CA-8304-4AF5-83A5-CF5E40AE6FA8}"/>
              </a:ext>
            </a:extLst>
          </p:cNvPr>
          <p:cNvSpPr>
            <a:spLocks noChangeArrowheads="1"/>
          </p:cNvSpPr>
          <p:nvPr/>
        </p:nvSpPr>
        <p:spPr bwMode="auto">
          <a:xfrm>
            <a:off x="1691680" y="378904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a:extLst>
              <a:ext uri="{FF2B5EF4-FFF2-40B4-BE49-F238E27FC236}">
                <a16:creationId xmlns:a16="http://schemas.microsoft.com/office/drawing/2014/main" id="{D4CA2CE4-2841-4F80-9440-0B4B7A932AA4}"/>
              </a:ext>
            </a:extLst>
          </p:cNvPr>
          <p:cNvSpPr>
            <a:spLocks noChangeArrowheads="1"/>
          </p:cNvSpPr>
          <p:nvPr/>
        </p:nvSpPr>
        <p:spPr bwMode="auto">
          <a:xfrm>
            <a:off x="4946905" y="335918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a:extLst>
              <a:ext uri="{FF2B5EF4-FFF2-40B4-BE49-F238E27FC236}">
                <a16:creationId xmlns:a16="http://schemas.microsoft.com/office/drawing/2014/main" id="{169B88A6-FBCC-4733-B0EC-6EDF988EEFB8}"/>
              </a:ext>
            </a:extLst>
          </p:cNvPr>
          <p:cNvGraphicFramePr>
            <a:graphicFrameLocks noChangeAspect="1"/>
          </p:cNvGraphicFramePr>
          <p:nvPr>
            <p:extLst>
              <p:ext uri="{D42A27DB-BD31-4B8C-83A1-F6EECF244321}">
                <p14:modId xmlns:p14="http://schemas.microsoft.com/office/powerpoint/2010/main" val="2630484715"/>
              </p:ext>
            </p:extLst>
          </p:nvPr>
        </p:nvGraphicFramePr>
        <p:xfrm>
          <a:off x="4619866" y="1533226"/>
          <a:ext cx="2133600" cy="3566382"/>
        </p:xfrm>
        <a:graphic>
          <a:graphicData uri="http://schemas.openxmlformats.org/presentationml/2006/ole">
            <mc:AlternateContent xmlns:mc="http://schemas.openxmlformats.org/markup-compatibility/2006">
              <mc:Choice xmlns:v="urn:schemas-microsoft-com:vml" Requires="v">
                <p:oleObj spid="_x0000_s124937" name="Visio" r:id="rId3" imgW="1305082" imgH="2181336" progId="Visio.Drawing.15">
                  <p:embed/>
                </p:oleObj>
              </mc:Choice>
              <mc:Fallback>
                <p:oleObj name="Visio" r:id="rId3" imgW="1305082" imgH="2181336" progId="Visio.Drawing.15">
                  <p:embed/>
                  <p:pic>
                    <p:nvPicPr>
                      <p:cNvPr id="0" name="对象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9866" y="1533226"/>
                        <a:ext cx="2133600" cy="3566382"/>
                      </a:xfrm>
                      <a:prstGeom prst="rect">
                        <a:avLst/>
                      </a:prstGeom>
                      <a:noFill/>
                    </p:spPr>
                  </p:pic>
                </p:oleObj>
              </mc:Fallback>
            </mc:AlternateContent>
          </a:graphicData>
        </a:graphic>
      </p:graphicFrame>
      <p:sp>
        <p:nvSpPr>
          <p:cNvPr id="13" name="矩形 12">
            <a:extLst>
              <a:ext uri="{FF2B5EF4-FFF2-40B4-BE49-F238E27FC236}">
                <a16:creationId xmlns:a16="http://schemas.microsoft.com/office/drawing/2014/main" id="{532ED6A0-4575-48D4-A24A-3C1F2BBE7268}"/>
              </a:ext>
            </a:extLst>
          </p:cNvPr>
          <p:cNvSpPr/>
          <p:nvPr/>
        </p:nvSpPr>
        <p:spPr>
          <a:xfrm>
            <a:off x="3995936" y="5385559"/>
            <a:ext cx="3191899" cy="369332"/>
          </a:xfrm>
          <a:prstGeom prst="rect">
            <a:avLst/>
          </a:prstGeom>
        </p:spPr>
        <p:txBody>
          <a:bodyPr wrap="none">
            <a:spAutoFit/>
          </a:bodyPr>
          <a:lstStyle/>
          <a:p>
            <a:r>
              <a:rPr lang="zh-CN" altLang="zh-CN" kern="100" dirty="0">
                <a:cs typeface="Times New Roman" panose="02020603050405020304" pitchFamily="18" charset="0"/>
              </a:rPr>
              <a:t>图</a:t>
            </a:r>
            <a:r>
              <a:rPr lang="en-US" altLang="zh-CN" kern="100" dirty="0">
                <a:cs typeface="Times New Roman" panose="02020603050405020304" pitchFamily="18" charset="0"/>
              </a:rPr>
              <a:t>3-33 push</a:t>
            </a:r>
            <a:r>
              <a:rPr lang="zh-CN" altLang="zh-CN" kern="100" dirty="0">
                <a:cs typeface="Times New Roman" panose="02020603050405020304" pitchFamily="18" charset="0"/>
              </a:rPr>
              <a:t>需保护寄存器的值</a:t>
            </a:r>
            <a:endParaRPr lang="zh-CN" altLang="en-US" dirty="0"/>
          </a:p>
        </p:txBody>
      </p:sp>
    </p:spTree>
    <p:extLst>
      <p:ext uri="{BB962C8B-B14F-4D97-AF65-F5344CB8AC3E}">
        <p14:creationId xmlns:p14="http://schemas.microsoft.com/office/powerpoint/2010/main" val="56152229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SEAL</a:t>
            </a:r>
            <a:r>
              <a:rPr lang="zh-CN" altLang="en-US" dirty="0"/>
              <a:t>中函数调用时栈帧的建立</a:t>
            </a:r>
          </a:p>
        </p:txBody>
      </p:sp>
      <p:sp>
        <p:nvSpPr>
          <p:cNvPr id="3" name="日期占位符 2"/>
          <p:cNvSpPr>
            <a:spLocks noGrp="1"/>
          </p:cNvSpPr>
          <p:nvPr>
            <p:ph type="dt" sz="half" idx="10"/>
          </p:nvPr>
        </p:nvSpPr>
        <p:spPr>
          <a:xfrm>
            <a:off x="3059832" y="6309320"/>
            <a:ext cx="3096344" cy="365125"/>
          </a:xfrm>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101</a:t>
            </a:fld>
            <a:endParaRPr lang="zh-CN" altLang="en-US"/>
          </a:p>
        </p:txBody>
      </p:sp>
      <p:sp>
        <p:nvSpPr>
          <p:cNvPr id="6" name="内容占位符 5"/>
          <p:cNvSpPr>
            <a:spLocks noGrp="1"/>
          </p:cNvSpPr>
          <p:nvPr>
            <p:ph idx="1"/>
          </p:nvPr>
        </p:nvSpPr>
        <p:spPr>
          <a:xfrm>
            <a:off x="457200" y="1331638"/>
            <a:ext cx="8229600" cy="2376264"/>
          </a:xfrm>
        </p:spPr>
        <p:txBody>
          <a:bodyPr>
            <a:normAutofit fontScale="70000" lnSpcReduction="20000"/>
          </a:bodyPr>
          <a:lstStyle/>
          <a:p>
            <a:pPr indent="360000"/>
            <a:r>
              <a:rPr lang="zh-CN" altLang="zh-CN" dirty="0"/>
              <a:t>接下来要返回时要执行三条指令，指令</a:t>
            </a:r>
            <a:r>
              <a:rPr lang="en-US" altLang="zh-CN" dirty="0"/>
              <a:t>mov </a:t>
            </a:r>
            <a:r>
              <a:rPr lang="en-US" altLang="zh-CN" dirty="0" err="1"/>
              <a:t>sp</a:t>
            </a:r>
            <a:r>
              <a:rPr lang="en-US" altLang="zh-CN" dirty="0"/>
              <a:t>, R15</a:t>
            </a:r>
            <a:r>
              <a:rPr lang="zh-CN" altLang="zh-CN" dirty="0"/>
              <a:t>把</a:t>
            </a:r>
            <a:r>
              <a:rPr lang="en-US" altLang="zh-CN" dirty="0" err="1"/>
              <a:t>fp</a:t>
            </a:r>
            <a:r>
              <a:rPr lang="zh-CN" altLang="zh-CN" dirty="0"/>
              <a:t>值赋给</a:t>
            </a:r>
            <a:r>
              <a:rPr lang="en-US" altLang="zh-CN" dirty="0" err="1"/>
              <a:t>sp</a:t>
            </a:r>
            <a:r>
              <a:rPr lang="zh-CN" altLang="zh-CN" dirty="0"/>
              <a:t>，即把</a:t>
            </a:r>
            <a:r>
              <a:rPr lang="en-US" altLang="zh-CN" dirty="0" err="1"/>
              <a:t>sp</a:t>
            </a:r>
            <a:r>
              <a:rPr lang="zh-CN" altLang="zh-CN" dirty="0"/>
              <a:t>下移，如图</a:t>
            </a:r>
            <a:r>
              <a:rPr lang="en-US" altLang="zh-CN" dirty="0"/>
              <a:t>3-34(a)</a:t>
            </a:r>
            <a:r>
              <a:rPr lang="zh-CN" altLang="zh-CN" dirty="0"/>
              <a:t>所示；指令</a:t>
            </a:r>
            <a:r>
              <a:rPr lang="en-US" altLang="zh-CN" dirty="0"/>
              <a:t>pop R15</a:t>
            </a:r>
            <a:r>
              <a:rPr lang="zh-CN" altLang="zh-CN" dirty="0"/>
              <a:t>返回主函数的</a:t>
            </a:r>
            <a:r>
              <a:rPr lang="en-US" altLang="zh-CN" dirty="0" err="1"/>
              <a:t>fp</a:t>
            </a:r>
            <a:r>
              <a:rPr lang="zh-CN" altLang="zh-CN" dirty="0"/>
              <a:t>值，如图</a:t>
            </a:r>
            <a:r>
              <a:rPr lang="en-US" altLang="zh-CN" dirty="0"/>
              <a:t>3-34(b)</a:t>
            </a:r>
            <a:r>
              <a:rPr lang="zh-CN" altLang="zh-CN" dirty="0"/>
              <a:t>所示；指令</a:t>
            </a:r>
            <a:r>
              <a:rPr lang="en-US" altLang="zh-CN" dirty="0"/>
              <a:t>ret</a:t>
            </a:r>
            <a:r>
              <a:rPr lang="zh-CN" altLang="zh-CN" dirty="0"/>
              <a:t>，相当于</a:t>
            </a:r>
            <a:r>
              <a:rPr lang="en-US" altLang="zh-CN" dirty="0"/>
              <a:t>pop pc</a:t>
            </a:r>
            <a:r>
              <a:rPr lang="zh-CN" altLang="zh-CN" dirty="0"/>
              <a:t>，也就是返回到主函数调用子函数的下一条指令，在该示例中是第二次调用子函数时进行传参的指令，如图</a:t>
            </a:r>
            <a:r>
              <a:rPr lang="en-US" altLang="zh-CN" dirty="0"/>
              <a:t>3-34(c)</a:t>
            </a:r>
            <a:r>
              <a:rPr lang="zh-CN" altLang="zh-CN" dirty="0"/>
              <a:t>所示。</a:t>
            </a:r>
          </a:p>
          <a:p>
            <a:pPr indent="360000"/>
            <a:r>
              <a:rPr lang="zh-CN" altLang="zh-CN" dirty="0"/>
              <a:t>在此我们假设主函数不将原来的两个参数</a:t>
            </a:r>
            <a:r>
              <a:rPr lang="en-US" altLang="zh-CN" dirty="0"/>
              <a:t>a, b</a:t>
            </a:r>
            <a:r>
              <a:rPr lang="zh-CN" altLang="zh-CN" dirty="0"/>
              <a:t>弹出，这样并不会影响程序的正确性，接下来我们将两个新的参数</a:t>
            </a:r>
            <a:r>
              <a:rPr lang="en-US" altLang="zh-CN" dirty="0"/>
              <a:t>c</a:t>
            </a:r>
            <a:r>
              <a:rPr lang="zh-CN" altLang="zh-CN" dirty="0"/>
              <a:t>和</a:t>
            </a:r>
            <a:r>
              <a:rPr lang="en-US" altLang="zh-CN" dirty="0"/>
              <a:t>R1</a:t>
            </a:r>
            <a:r>
              <a:rPr lang="zh-CN" altLang="zh-CN" dirty="0"/>
              <a:t>依次压入栈中，如图</a:t>
            </a:r>
            <a:r>
              <a:rPr lang="en-US" altLang="zh-CN" dirty="0"/>
              <a:t>3-35</a:t>
            </a:r>
            <a:r>
              <a:rPr lang="zh-CN" altLang="zh-CN" dirty="0"/>
              <a:t>所示，然后再</a:t>
            </a:r>
            <a:r>
              <a:rPr lang="en-US" altLang="zh-CN" dirty="0"/>
              <a:t>call </a:t>
            </a:r>
            <a:r>
              <a:rPr lang="en-US" altLang="zh-CN" dirty="0" err="1"/>
              <a:t>Lget_min</a:t>
            </a:r>
            <a:r>
              <a:rPr lang="zh-CN" altLang="zh-CN" dirty="0"/>
              <a:t>，栈帧的建立方式如前所述，在此就不再赘述了。最后的最小值由</a:t>
            </a:r>
            <a:r>
              <a:rPr lang="en-US" altLang="zh-CN" dirty="0"/>
              <a:t>R1</a:t>
            </a:r>
            <a:r>
              <a:rPr lang="zh-CN" altLang="zh-CN" dirty="0"/>
              <a:t>返回。</a:t>
            </a:r>
          </a:p>
        </p:txBody>
      </p:sp>
      <p:sp>
        <p:nvSpPr>
          <p:cNvPr id="7" name="Rectangle 2">
            <a:extLst>
              <a:ext uri="{FF2B5EF4-FFF2-40B4-BE49-F238E27FC236}">
                <a16:creationId xmlns:a16="http://schemas.microsoft.com/office/drawing/2014/main" id="{9D0D2576-989B-4201-B8F9-595F1F1EC9F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8">
            <a:extLst>
              <a:ext uri="{FF2B5EF4-FFF2-40B4-BE49-F238E27FC236}">
                <a16:creationId xmlns:a16="http://schemas.microsoft.com/office/drawing/2014/main" id="{C60CC9CA-8304-4AF5-83A5-CF5E40AE6FA8}"/>
              </a:ext>
            </a:extLst>
          </p:cNvPr>
          <p:cNvSpPr>
            <a:spLocks noChangeArrowheads="1"/>
          </p:cNvSpPr>
          <p:nvPr/>
        </p:nvSpPr>
        <p:spPr bwMode="auto">
          <a:xfrm>
            <a:off x="1691680" y="378904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a:extLst>
              <a:ext uri="{FF2B5EF4-FFF2-40B4-BE49-F238E27FC236}">
                <a16:creationId xmlns:a16="http://schemas.microsoft.com/office/drawing/2014/main" id="{032B7BAC-E76C-4364-90FF-0294465FD4FB}"/>
              </a:ext>
            </a:extLst>
          </p:cNvPr>
          <p:cNvSpPr>
            <a:spLocks noChangeArrowheads="1"/>
          </p:cNvSpPr>
          <p:nvPr/>
        </p:nvSpPr>
        <p:spPr bwMode="auto">
          <a:xfrm>
            <a:off x="290975" y="3501008"/>
            <a:ext cx="954293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9" name="对象 8">
            <a:extLst>
              <a:ext uri="{FF2B5EF4-FFF2-40B4-BE49-F238E27FC236}">
                <a16:creationId xmlns:a16="http://schemas.microsoft.com/office/drawing/2014/main" id="{777C00CA-160B-4B5C-BDEA-F5CE31FAF310}"/>
              </a:ext>
            </a:extLst>
          </p:cNvPr>
          <p:cNvGraphicFramePr>
            <a:graphicFrameLocks noChangeAspect="1"/>
          </p:cNvGraphicFramePr>
          <p:nvPr>
            <p:extLst>
              <p:ext uri="{D42A27DB-BD31-4B8C-83A1-F6EECF244321}">
                <p14:modId xmlns:p14="http://schemas.microsoft.com/office/powerpoint/2010/main" val="4115799347"/>
              </p:ext>
            </p:extLst>
          </p:nvPr>
        </p:nvGraphicFramePr>
        <p:xfrm>
          <a:off x="290976" y="3501009"/>
          <a:ext cx="5846710" cy="2376262"/>
        </p:xfrm>
        <a:graphic>
          <a:graphicData uri="http://schemas.openxmlformats.org/presentationml/2006/ole">
            <mc:AlternateContent xmlns:mc="http://schemas.openxmlformats.org/markup-compatibility/2006">
              <mc:Choice xmlns:v="urn:schemas-microsoft-com:vml" Requires="v">
                <p:oleObj spid="_x0000_s125967" name="Visio" r:id="rId3" imgW="5038853" imgH="2047921" progId="Visio.Drawing.15">
                  <p:embed/>
                </p:oleObj>
              </mc:Choice>
              <mc:Fallback>
                <p:oleObj name="Visio" r:id="rId3" imgW="5038853" imgH="2047921" progId="Visio.Drawing.15">
                  <p:embed/>
                  <p:pic>
                    <p:nvPicPr>
                      <p:cNvPr id="0" name="对象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976" y="3501009"/>
                        <a:ext cx="5846710" cy="2376262"/>
                      </a:xfrm>
                      <a:prstGeom prst="rect">
                        <a:avLst/>
                      </a:prstGeom>
                      <a:noFill/>
                    </p:spPr>
                  </p:pic>
                </p:oleObj>
              </mc:Fallback>
            </mc:AlternateContent>
          </a:graphicData>
        </a:graphic>
      </p:graphicFrame>
      <p:sp>
        <p:nvSpPr>
          <p:cNvPr id="13" name="矩形 12">
            <a:extLst>
              <a:ext uri="{FF2B5EF4-FFF2-40B4-BE49-F238E27FC236}">
                <a16:creationId xmlns:a16="http://schemas.microsoft.com/office/drawing/2014/main" id="{EE7D95A1-AC5A-42BD-996C-F2EDE542BFC1}"/>
              </a:ext>
            </a:extLst>
          </p:cNvPr>
          <p:cNvSpPr/>
          <p:nvPr/>
        </p:nvSpPr>
        <p:spPr>
          <a:xfrm>
            <a:off x="1626221" y="5877271"/>
            <a:ext cx="2967479" cy="369332"/>
          </a:xfrm>
          <a:prstGeom prst="rect">
            <a:avLst/>
          </a:prstGeom>
        </p:spPr>
        <p:txBody>
          <a:bodyPr wrap="none">
            <a:spAutoFit/>
          </a:bodyPr>
          <a:lstStyle/>
          <a:p>
            <a:r>
              <a:rPr lang="zh-CN" altLang="zh-CN" kern="100" dirty="0">
                <a:cs typeface="Times New Roman" panose="02020603050405020304" pitchFamily="18" charset="0"/>
              </a:rPr>
              <a:t>图</a:t>
            </a:r>
            <a:r>
              <a:rPr lang="en-US" altLang="zh-CN" kern="100" dirty="0">
                <a:cs typeface="Times New Roman" panose="02020603050405020304" pitchFamily="18" charset="0"/>
              </a:rPr>
              <a:t>3-34 </a:t>
            </a:r>
            <a:r>
              <a:rPr lang="zh-CN" altLang="zh-CN" kern="100" dirty="0">
                <a:cs typeface="Times New Roman" panose="02020603050405020304" pitchFamily="18" charset="0"/>
              </a:rPr>
              <a:t>函数返回时栈的状态</a:t>
            </a:r>
            <a:endParaRPr lang="zh-CN" altLang="en-US" dirty="0"/>
          </a:p>
        </p:txBody>
      </p:sp>
      <p:sp>
        <p:nvSpPr>
          <p:cNvPr id="14" name="Rectangle 4">
            <a:extLst>
              <a:ext uri="{FF2B5EF4-FFF2-40B4-BE49-F238E27FC236}">
                <a16:creationId xmlns:a16="http://schemas.microsoft.com/office/drawing/2014/main" id="{BEAFABCA-A149-4F5C-8071-9BB306D84FD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a:extLst>
              <a:ext uri="{FF2B5EF4-FFF2-40B4-BE49-F238E27FC236}">
                <a16:creationId xmlns:a16="http://schemas.microsoft.com/office/drawing/2014/main" id="{49E03365-2D68-4A63-BC87-03494798586B}"/>
              </a:ext>
            </a:extLst>
          </p:cNvPr>
          <p:cNvGraphicFramePr>
            <a:graphicFrameLocks noChangeAspect="1"/>
          </p:cNvGraphicFramePr>
          <p:nvPr>
            <p:extLst>
              <p:ext uri="{D42A27DB-BD31-4B8C-83A1-F6EECF244321}">
                <p14:modId xmlns:p14="http://schemas.microsoft.com/office/powerpoint/2010/main" val="794647564"/>
              </p:ext>
            </p:extLst>
          </p:nvPr>
        </p:nvGraphicFramePr>
        <p:xfrm>
          <a:off x="6636253" y="3346023"/>
          <a:ext cx="1804273" cy="2265219"/>
        </p:xfrm>
        <a:graphic>
          <a:graphicData uri="http://schemas.openxmlformats.org/presentationml/2006/ole">
            <mc:AlternateContent xmlns:mc="http://schemas.openxmlformats.org/markup-compatibility/2006">
              <mc:Choice xmlns:v="urn:schemas-microsoft-com:vml" Requires="v">
                <p:oleObj spid="_x0000_s125968" name="Visio" r:id="rId5" imgW="1305082" imgH="1638196" progId="Visio.Drawing.15">
                  <p:embed/>
                </p:oleObj>
              </mc:Choice>
              <mc:Fallback>
                <p:oleObj name="Visio" r:id="rId5" imgW="1305082" imgH="1638196" progId="Visio.Drawing.15">
                  <p:embed/>
                  <p:pic>
                    <p:nvPicPr>
                      <p:cNvPr id="0" name="对象 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36253" y="3346023"/>
                        <a:ext cx="1804273" cy="2265219"/>
                      </a:xfrm>
                      <a:prstGeom prst="rect">
                        <a:avLst/>
                      </a:prstGeom>
                      <a:noFill/>
                    </p:spPr>
                  </p:pic>
                </p:oleObj>
              </mc:Fallback>
            </mc:AlternateContent>
          </a:graphicData>
        </a:graphic>
      </p:graphicFrame>
      <p:sp>
        <p:nvSpPr>
          <p:cNvPr id="16" name="矩形 15">
            <a:extLst>
              <a:ext uri="{FF2B5EF4-FFF2-40B4-BE49-F238E27FC236}">
                <a16:creationId xmlns:a16="http://schemas.microsoft.com/office/drawing/2014/main" id="{848276CC-892A-434F-A114-E143C0E89F6F}"/>
              </a:ext>
            </a:extLst>
          </p:cNvPr>
          <p:cNvSpPr/>
          <p:nvPr/>
        </p:nvSpPr>
        <p:spPr>
          <a:xfrm>
            <a:off x="6479704" y="5698120"/>
            <a:ext cx="2664296" cy="646331"/>
          </a:xfrm>
          <a:prstGeom prst="rect">
            <a:avLst/>
          </a:prstGeom>
        </p:spPr>
        <p:txBody>
          <a:bodyPr wrap="square">
            <a:spAutoFit/>
          </a:bodyPr>
          <a:lstStyle/>
          <a:p>
            <a:r>
              <a:rPr lang="zh-CN" altLang="zh-CN" kern="100" dirty="0">
                <a:cs typeface="Times New Roman" panose="02020603050405020304" pitchFamily="18" charset="0"/>
              </a:rPr>
              <a:t>图</a:t>
            </a:r>
            <a:r>
              <a:rPr lang="en-US" altLang="zh-CN" kern="100" dirty="0">
                <a:cs typeface="Times New Roman" panose="02020603050405020304" pitchFamily="18" charset="0"/>
              </a:rPr>
              <a:t>3-35 </a:t>
            </a:r>
            <a:r>
              <a:rPr lang="zh-CN" altLang="zh-CN" kern="100" dirty="0">
                <a:cs typeface="Times New Roman" panose="02020603050405020304" pitchFamily="18" charset="0"/>
              </a:rPr>
              <a:t>第二次函数调用传参后栈的状态</a:t>
            </a:r>
            <a:endParaRPr lang="zh-CN" altLang="en-US" dirty="0"/>
          </a:p>
        </p:txBody>
      </p:sp>
    </p:spTree>
    <p:extLst>
      <p:ext uri="{BB962C8B-B14F-4D97-AF65-F5344CB8AC3E}">
        <p14:creationId xmlns:p14="http://schemas.microsoft.com/office/powerpoint/2010/main" val="272876458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SEAL</a:t>
            </a:r>
            <a:r>
              <a:rPr lang="zh-CN" altLang="en-US" dirty="0"/>
              <a:t>中函数调用时栈帧的建立</a:t>
            </a:r>
          </a:p>
        </p:txBody>
      </p:sp>
      <p:sp>
        <p:nvSpPr>
          <p:cNvPr id="3" name="日期占位符 2"/>
          <p:cNvSpPr>
            <a:spLocks noGrp="1"/>
          </p:cNvSpPr>
          <p:nvPr>
            <p:ph type="dt" sz="half" idx="10"/>
          </p:nvPr>
        </p:nvSpPr>
        <p:spPr>
          <a:xfrm>
            <a:off x="3059832" y="6309320"/>
            <a:ext cx="3096344" cy="365125"/>
          </a:xfrm>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102</a:t>
            </a:fld>
            <a:endParaRPr lang="zh-CN" altLang="en-US"/>
          </a:p>
        </p:txBody>
      </p:sp>
      <p:sp>
        <p:nvSpPr>
          <p:cNvPr id="6" name="内容占位符 5"/>
          <p:cNvSpPr>
            <a:spLocks noGrp="1"/>
          </p:cNvSpPr>
          <p:nvPr>
            <p:ph idx="1"/>
          </p:nvPr>
        </p:nvSpPr>
        <p:spPr>
          <a:xfrm>
            <a:off x="457200" y="1331638"/>
            <a:ext cx="8229600" cy="4689650"/>
          </a:xfrm>
        </p:spPr>
        <p:txBody>
          <a:bodyPr>
            <a:normAutofit/>
          </a:bodyPr>
          <a:lstStyle/>
          <a:p>
            <a:pPr indent="360000"/>
            <a:r>
              <a:rPr lang="zh-CN" altLang="zh-CN" b="1" dirty="0"/>
              <a:t>经验谈：</a:t>
            </a:r>
            <a:endParaRPr lang="zh-CN" altLang="zh-CN" dirty="0"/>
          </a:p>
          <a:p>
            <a:pPr indent="360000"/>
            <a:r>
              <a:rPr lang="zh-CN" altLang="zh-CN" dirty="0"/>
              <a:t>此例显示我们依循函数连接的标准规则后，一个函数可以被多次调用而依旧能正确地执行，各位同学也可以试着看递归函数的栈帧如何能依次建立和返回。但是要注意，在程序执行前，栈中要保留足够的空间，使得每个函数调用时能够有足够的空间来建立它的栈帧，尤其对于递归函数而言，栈空间的大小更是重要。</a:t>
            </a:r>
          </a:p>
        </p:txBody>
      </p:sp>
      <p:sp>
        <p:nvSpPr>
          <p:cNvPr id="7" name="Rectangle 2">
            <a:extLst>
              <a:ext uri="{FF2B5EF4-FFF2-40B4-BE49-F238E27FC236}">
                <a16:creationId xmlns:a16="http://schemas.microsoft.com/office/drawing/2014/main" id="{9D0D2576-989B-4201-B8F9-595F1F1EC9F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8">
            <a:extLst>
              <a:ext uri="{FF2B5EF4-FFF2-40B4-BE49-F238E27FC236}">
                <a16:creationId xmlns:a16="http://schemas.microsoft.com/office/drawing/2014/main" id="{C60CC9CA-8304-4AF5-83A5-CF5E40AE6FA8}"/>
              </a:ext>
            </a:extLst>
          </p:cNvPr>
          <p:cNvSpPr>
            <a:spLocks noChangeArrowheads="1"/>
          </p:cNvSpPr>
          <p:nvPr/>
        </p:nvSpPr>
        <p:spPr bwMode="auto">
          <a:xfrm>
            <a:off x="1691680" y="378904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a:extLst>
              <a:ext uri="{FF2B5EF4-FFF2-40B4-BE49-F238E27FC236}">
                <a16:creationId xmlns:a16="http://schemas.microsoft.com/office/drawing/2014/main" id="{032B7BAC-E76C-4364-90FF-0294465FD4FB}"/>
              </a:ext>
            </a:extLst>
          </p:cNvPr>
          <p:cNvSpPr>
            <a:spLocks noChangeArrowheads="1"/>
          </p:cNvSpPr>
          <p:nvPr/>
        </p:nvSpPr>
        <p:spPr bwMode="auto">
          <a:xfrm>
            <a:off x="290975" y="3501008"/>
            <a:ext cx="954293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4" name="Rectangle 4">
            <a:extLst>
              <a:ext uri="{FF2B5EF4-FFF2-40B4-BE49-F238E27FC236}">
                <a16:creationId xmlns:a16="http://schemas.microsoft.com/office/drawing/2014/main" id="{BEAFABCA-A149-4F5C-8071-9BB306D84FD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96810277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itchFamily="18" charset="0"/>
              </a:rPr>
              <a:t>第</a:t>
            </a:r>
            <a:r>
              <a:rPr lang="en-US" altLang="zh-CN" dirty="0">
                <a:latin typeface="Times New Roman" pitchFamily="18" charset="0"/>
              </a:rPr>
              <a:t>6</a:t>
            </a:r>
            <a:r>
              <a:rPr lang="zh-CN" altLang="en-US" dirty="0">
                <a:latin typeface="Times New Roman" pitchFamily="18" charset="0"/>
              </a:rPr>
              <a:t>节 几种通用的编程语言</a:t>
            </a:r>
          </a:p>
        </p:txBody>
      </p:sp>
      <p:sp>
        <p:nvSpPr>
          <p:cNvPr id="3" name="日期占位符 2"/>
          <p:cNvSpPr>
            <a:spLocks noGrp="1"/>
          </p:cNvSpPr>
          <p:nvPr>
            <p:ph type="dt" sz="half" idx="10"/>
          </p:nvPr>
        </p:nvSpPr>
        <p:spPr/>
        <p:txBody>
          <a:bodyPr/>
          <a:lstStyle/>
          <a:p>
            <a:fld id="{AA064550-C56E-41EA-A2A8-73166B2D2639}"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103</a:t>
            </a:fld>
            <a:endParaRPr lang="zh-CN" altLang="en-US"/>
          </a:p>
        </p:txBody>
      </p:sp>
      <p:sp>
        <p:nvSpPr>
          <p:cNvPr id="6" name="内容占位符 5"/>
          <p:cNvSpPr>
            <a:spLocks noGrp="1"/>
          </p:cNvSpPr>
          <p:nvPr>
            <p:ph idx="1"/>
          </p:nvPr>
        </p:nvSpPr>
        <p:spPr/>
        <p:txBody>
          <a:bodyPr/>
          <a:lstStyle/>
          <a:p>
            <a:r>
              <a:rPr lang="en-US" altLang="zh-CN" dirty="0"/>
              <a:t>C</a:t>
            </a:r>
            <a:r>
              <a:rPr lang="zh-CN" altLang="en-US" dirty="0"/>
              <a:t>语言</a:t>
            </a:r>
            <a:endParaRPr lang="en-US" altLang="zh-CN" dirty="0"/>
          </a:p>
          <a:p>
            <a:r>
              <a:rPr lang="en-US" altLang="zh-CN" dirty="0"/>
              <a:t>C++</a:t>
            </a:r>
          </a:p>
          <a:p>
            <a:r>
              <a:rPr lang="en-US" altLang="zh-CN" dirty="0"/>
              <a:t>Java</a:t>
            </a:r>
            <a:r>
              <a:rPr lang="zh-CN" altLang="en-US" dirty="0"/>
              <a:t>语言</a:t>
            </a:r>
            <a:endParaRPr lang="en-US" altLang="zh-CN" dirty="0"/>
          </a:p>
          <a:p>
            <a:endParaRPr lang="zh-CN" alt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语言</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104</a:t>
            </a:fld>
            <a:endParaRPr lang="zh-CN" altLang="en-US"/>
          </a:p>
        </p:txBody>
      </p:sp>
      <p:sp>
        <p:nvSpPr>
          <p:cNvPr id="6" name="内容占位符 5"/>
          <p:cNvSpPr>
            <a:spLocks noGrp="1"/>
          </p:cNvSpPr>
          <p:nvPr>
            <p:ph idx="1"/>
          </p:nvPr>
        </p:nvSpPr>
        <p:spPr/>
        <p:txBody>
          <a:bodyPr/>
          <a:lstStyle/>
          <a:p>
            <a:r>
              <a:rPr lang="en-US" altLang="zh-CN" dirty="0"/>
              <a:t>C</a:t>
            </a:r>
            <a:r>
              <a:rPr lang="zh-CN" altLang="zh-CN" dirty="0"/>
              <a:t>语言，</a:t>
            </a:r>
            <a:r>
              <a:rPr lang="en-US" altLang="zh-CN" dirty="0"/>
              <a:t>1972</a:t>
            </a:r>
            <a:r>
              <a:rPr lang="zh-CN" altLang="zh-CN" dirty="0"/>
              <a:t>年由美国贝尔实验室的</a:t>
            </a:r>
            <a:r>
              <a:rPr lang="en-US" altLang="zh-CN" dirty="0" err="1"/>
              <a:t>D.M.Ritchie</a:t>
            </a:r>
            <a:r>
              <a:rPr lang="zh-CN" altLang="zh-CN" dirty="0"/>
              <a:t>开发成功的。</a:t>
            </a:r>
            <a:r>
              <a:rPr lang="en-US" altLang="zh-CN" dirty="0"/>
              <a:t>C</a:t>
            </a:r>
            <a:r>
              <a:rPr lang="zh-CN" altLang="zh-CN" dirty="0"/>
              <a:t>语言最初只是作为编写</a:t>
            </a:r>
            <a:r>
              <a:rPr lang="en-US" altLang="zh-CN" dirty="0"/>
              <a:t>Unix</a:t>
            </a:r>
            <a:r>
              <a:rPr lang="zh-CN" altLang="zh-CN" dirty="0"/>
              <a:t>操作系统的一种工具，只在贝尔实验室内部使用。经过后来的不断改进，功能更丰富，应用也更广泛了。到</a:t>
            </a:r>
            <a:r>
              <a:rPr lang="en-US" altLang="zh-CN" dirty="0"/>
              <a:t>20</a:t>
            </a:r>
            <a:r>
              <a:rPr lang="zh-CN" altLang="zh-CN" dirty="0"/>
              <a:t>世纪</a:t>
            </a:r>
            <a:r>
              <a:rPr lang="en-US" altLang="zh-CN" dirty="0"/>
              <a:t>80</a:t>
            </a:r>
            <a:r>
              <a:rPr lang="zh-CN" altLang="zh-CN" dirty="0"/>
              <a:t>年代，已经风靡全世界，大多数系统软件和许多应用软件都是用</a:t>
            </a:r>
            <a:r>
              <a:rPr lang="en-US" altLang="zh-CN" dirty="0"/>
              <a:t>C</a:t>
            </a:r>
            <a:r>
              <a:rPr lang="zh-CN" altLang="zh-CN" dirty="0"/>
              <a:t>语言编写的。</a:t>
            </a:r>
            <a:endParaRPr lang="zh-CN" alt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语言</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105</a:t>
            </a:fld>
            <a:endParaRPr lang="zh-CN" altLang="en-US"/>
          </a:p>
        </p:txBody>
      </p:sp>
      <p:sp>
        <p:nvSpPr>
          <p:cNvPr id="6" name="内容占位符 5"/>
          <p:cNvSpPr>
            <a:spLocks noGrp="1"/>
          </p:cNvSpPr>
          <p:nvPr>
            <p:ph idx="1"/>
          </p:nvPr>
        </p:nvSpPr>
        <p:spPr/>
        <p:txBody>
          <a:bodyPr>
            <a:normAutofit lnSpcReduction="10000"/>
          </a:bodyPr>
          <a:lstStyle/>
          <a:p>
            <a:r>
              <a:rPr lang="zh-CN" altLang="zh-CN" dirty="0"/>
              <a:t>提到语言，必须要讲的一个概念就是结构化编程语言或叫做面向过程语言</a:t>
            </a:r>
            <a:r>
              <a:rPr lang="en-US" altLang="zh-CN" dirty="0"/>
              <a:t> (Procedure Oriented Programming)</a:t>
            </a:r>
            <a:r>
              <a:rPr lang="zh-CN" altLang="zh-CN" dirty="0"/>
              <a:t>和面向对象的编程语言</a:t>
            </a:r>
            <a:r>
              <a:rPr lang="en-US" altLang="zh-CN" dirty="0"/>
              <a:t>(Object Oriented Programming)</a:t>
            </a:r>
            <a:r>
              <a:rPr lang="zh-CN" altLang="zh-CN" dirty="0"/>
              <a:t>的区别</a:t>
            </a:r>
            <a:endParaRPr lang="en-US" altLang="zh-CN" dirty="0"/>
          </a:p>
          <a:p>
            <a:endParaRPr lang="en-US" altLang="zh-CN" dirty="0"/>
          </a:p>
          <a:p>
            <a:r>
              <a:rPr lang="zh-CN" altLang="zh-CN" b="1" dirty="0"/>
              <a:t>面向过程的编程</a:t>
            </a:r>
            <a:r>
              <a:rPr lang="zh-CN" altLang="en-US" dirty="0"/>
              <a:t>：</a:t>
            </a:r>
            <a:r>
              <a:rPr lang="zh-CN" altLang="zh-CN" dirty="0"/>
              <a:t>侧重设计一步步的“过程”来解决一个事件；</a:t>
            </a:r>
            <a:endParaRPr lang="en-US" altLang="zh-CN" dirty="0"/>
          </a:p>
          <a:p>
            <a:r>
              <a:rPr lang="zh-CN" altLang="zh-CN" b="1" dirty="0"/>
              <a:t>面向对象的编程</a:t>
            </a:r>
            <a:r>
              <a:rPr lang="zh-CN" altLang="en-US" dirty="0"/>
              <a:t>：</a:t>
            </a:r>
            <a:r>
              <a:rPr lang="zh-CN" altLang="zh-CN" dirty="0"/>
              <a:t>侧重描述一个对象，且描述这个对象的代码可以被多次使用</a:t>
            </a:r>
            <a:endParaRPr lang="en-US" altLang="zh-CN" dirty="0"/>
          </a:p>
          <a:p>
            <a:endParaRPr lang="en-US" altLang="zh-CN" dirty="0"/>
          </a:p>
          <a:p>
            <a:r>
              <a:rPr lang="zh-CN" altLang="en-US" dirty="0"/>
              <a:t>其中</a:t>
            </a:r>
            <a:r>
              <a:rPr lang="en-US" altLang="zh-CN" dirty="0"/>
              <a:t>C</a:t>
            </a:r>
            <a:r>
              <a:rPr lang="zh-CN" altLang="zh-CN" dirty="0"/>
              <a:t>语言是典型的结构化编程语言</a:t>
            </a:r>
            <a:endParaRPr lang="zh-CN" alt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语言</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106</a:t>
            </a:fld>
            <a:endParaRPr lang="zh-CN" altLang="en-US"/>
          </a:p>
        </p:txBody>
      </p:sp>
      <p:sp>
        <p:nvSpPr>
          <p:cNvPr id="6" name="内容占位符 5"/>
          <p:cNvSpPr>
            <a:spLocks noGrp="1"/>
          </p:cNvSpPr>
          <p:nvPr>
            <p:ph idx="1"/>
          </p:nvPr>
        </p:nvSpPr>
        <p:spPr/>
        <p:txBody>
          <a:bodyPr>
            <a:normAutofit/>
          </a:bodyPr>
          <a:lstStyle/>
          <a:p>
            <a:r>
              <a:rPr lang="zh-CN" altLang="zh-CN" sz="1800" dirty="0"/>
              <a:t>例如，我们要计算一个砖头的体积。在面向过程的</a:t>
            </a:r>
            <a:r>
              <a:rPr lang="en-US" altLang="zh-CN" sz="1800" dirty="0"/>
              <a:t>C</a:t>
            </a:r>
            <a:r>
              <a:rPr lang="zh-CN" altLang="zh-CN" sz="1800" dirty="0"/>
              <a:t>语言里面，我们就需要输入长、宽、高这三个数据，相乘之后输出来结果。这个计算乘积的函数与书的关联并不明显。在面向对象的编程中，我们可以定义一个变量形态叫做砖头“类”，这个书除了有长宽高这些数据外，还有计算体积（</a:t>
            </a:r>
            <a:r>
              <a:rPr lang="en-US" altLang="zh-CN" sz="1800" dirty="0" err="1"/>
              <a:t>volumn</a:t>
            </a:r>
            <a:r>
              <a:rPr lang="zh-CN" altLang="zh-CN" sz="1800" dirty="0"/>
              <a:t>（））、表面积（</a:t>
            </a:r>
            <a:r>
              <a:rPr lang="en-US" altLang="zh-CN" sz="1800" dirty="0"/>
              <a:t>surface</a:t>
            </a:r>
            <a:r>
              <a:rPr lang="zh-CN" altLang="zh-CN" sz="1800" dirty="0"/>
              <a:t>（））等等的函数（这些函数叫做“方法”</a:t>
            </a:r>
            <a:r>
              <a:rPr lang="en-US" altLang="zh-CN" sz="1800" dirty="0"/>
              <a:t>-- method</a:t>
            </a:r>
            <a:r>
              <a:rPr lang="zh-CN" altLang="zh-CN" sz="1800" dirty="0"/>
              <a:t>），这些函数是属于这个类的。在程序里可以方便地宣告任何变量为砖头类（例如，变量</a:t>
            </a:r>
            <a:r>
              <a:rPr lang="en-US" altLang="zh-CN" sz="1800" dirty="0"/>
              <a:t>x</a:t>
            </a:r>
            <a:r>
              <a:rPr lang="zh-CN" altLang="zh-CN" sz="1800" dirty="0"/>
              <a:t>），这个变量</a:t>
            </a:r>
            <a:r>
              <a:rPr lang="en-US" altLang="zh-CN" sz="1800" dirty="0"/>
              <a:t>x</a:t>
            </a:r>
            <a:r>
              <a:rPr lang="zh-CN" altLang="zh-CN" sz="1800" dirty="0"/>
              <a:t>叫做一个对象</a:t>
            </a:r>
            <a:r>
              <a:rPr lang="en-US" altLang="zh-CN" sz="1800" dirty="0"/>
              <a:t>(object)</a:t>
            </a:r>
            <a:r>
              <a:rPr lang="zh-CN" altLang="zh-CN" sz="1800" dirty="0"/>
              <a:t>。这个变量不</a:t>
            </a:r>
            <a:r>
              <a:rPr lang="en-US" altLang="zh-CN" sz="1800" dirty="0"/>
              <a:t>x</a:t>
            </a:r>
            <a:r>
              <a:rPr lang="zh-CN" altLang="zh-CN" sz="1800" dirty="0"/>
              <a:t>仅是代表了数据，同时也包含了所有和砖头相关的方法函数。我们要计算</a:t>
            </a:r>
            <a:r>
              <a:rPr lang="en-US" altLang="zh-CN" sz="1800" dirty="0"/>
              <a:t>x</a:t>
            </a:r>
            <a:r>
              <a:rPr lang="zh-CN" altLang="zh-CN" sz="1800" dirty="0"/>
              <a:t>的体积，就用</a:t>
            </a:r>
            <a:r>
              <a:rPr lang="en-US" altLang="zh-CN" sz="1800" dirty="0" err="1"/>
              <a:t>x.volumn</a:t>
            </a:r>
            <a:r>
              <a:rPr lang="en-US" altLang="zh-CN" sz="1800" dirty="0"/>
              <a:t>() </a:t>
            </a:r>
            <a:r>
              <a:rPr lang="zh-CN" altLang="zh-CN" sz="1800" dirty="0"/>
              <a:t>来计算。这只是面向过程和面向对象编程中较小的一个差别，即封装的特征，还有面向对象编程中继承和多态这两个特征</a:t>
            </a:r>
            <a:endParaRPr lang="zh-CN" altLang="en-US" sz="1800"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语言</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107</a:t>
            </a:fld>
            <a:endParaRPr lang="zh-CN" altLang="en-US"/>
          </a:p>
        </p:txBody>
      </p:sp>
      <p:sp>
        <p:nvSpPr>
          <p:cNvPr id="6" name="内容占位符 5"/>
          <p:cNvSpPr>
            <a:spLocks noGrp="1"/>
          </p:cNvSpPr>
          <p:nvPr>
            <p:ph idx="1"/>
          </p:nvPr>
        </p:nvSpPr>
        <p:spPr/>
        <p:txBody>
          <a:bodyPr/>
          <a:lstStyle/>
          <a:p>
            <a:r>
              <a:rPr lang="zh-CN" altLang="zh-CN" dirty="0"/>
              <a:t>最早的面向对象程序设计语言就是</a:t>
            </a:r>
            <a:r>
              <a:rPr lang="en-US" altLang="zh-CN" dirty="0"/>
              <a:t>C++</a:t>
            </a:r>
            <a:r>
              <a:rPr lang="zh-CN" altLang="zh-CN" dirty="0"/>
              <a:t>语言。</a:t>
            </a:r>
            <a:r>
              <a:rPr lang="en-US" altLang="zh-CN" dirty="0"/>
              <a:t>C++</a:t>
            </a:r>
            <a:r>
              <a:rPr lang="zh-CN" altLang="zh-CN" dirty="0"/>
              <a:t>是由</a:t>
            </a:r>
            <a:r>
              <a:rPr lang="en-US" altLang="zh-CN" dirty="0" err="1"/>
              <a:t>AT&amp;TBell</a:t>
            </a:r>
            <a:r>
              <a:rPr lang="en-US" altLang="zh-CN" dirty="0"/>
              <a:t>(</a:t>
            </a:r>
            <a:r>
              <a:rPr lang="zh-CN" altLang="zh-CN" dirty="0"/>
              <a:t>贝尔</a:t>
            </a:r>
            <a:r>
              <a:rPr lang="en-US" altLang="zh-CN" dirty="0"/>
              <a:t>)</a:t>
            </a:r>
            <a:r>
              <a:rPr lang="zh-CN" altLang="zh-CN" dirty="0"/>
              <a:t>实验室的</a:t>
            </a:r>
            <a:r>
              <a:rPr lang="en-US" altLang="zh-CN" dirty="0" err="1"/>
              <a:t>Bjarne</a:t>
            </a:r>
            <a:r>
              <a:rPr lang="en-US" altLang="zh-CN" dirty="0"/>
              <a:t> </a:t>
            </a:r>
            <a:r>
              <a:rPr lang="en-US" altLang="zh-CN" dirty="0" err="1"/>
              <a:t>Stroustrup</a:t>
            </a:r>
            <a:r>
              <a:rPr lang="zh-CN" altLang="zh-CN" dirty="0"/>
              <a:t>博士及其同事于</a:t>
            </a:r>
            <a:r>
              <a:rPr lang="en-US" altLang="zh-CN" dirty="0"/>
              <a:t>20</a:t>
            </a:r>
            <a:r>
              <a:rPr lang="zh-CN" altLang="zh-CN" dirty="0"/>
              <a:t>世纪</a:t>
            </a:r>
            <a:r>
              <a:rPr lang="en-US" altLang="zh-CN" dirty="0"/>
              <a:t>80</a:t>
            </a:r>
            <a:r>
              <a:rPr lang="zh-CN" altLang="zh-CN" dirty="0"/>
              <a:t>年代初在</a:t>
            </a:r>
            <a:r>
              <a:rPr lang="en-US" altLang="zh-CN" dirty="0"/>
              <a:t>C</a:t>
            </a:r>
            <a:r>
              <a:rPr lang="zh-CN" altLang="zh-CN" dirty="0"/>
              <a:t>语言的基础上开发成功的。</a:t>
            </a:r>
            <a:r>
              <a:rPr lang="en-US" altLang="zh-CN" dirty="0"/>
              <a:t>C++</a:t>
            </a:r>
            <a:r>
              <a:rPr lang="zh-CN" altLang="zh-CN" dirty="0"/>
              <a:t>保留了</a:t>
            </a:r>
            <a:r>
              <a:rPr lang="en-US" altLang="zh-CN" dirty="0"/>
              <a:t>C</a:t>
            </a:r>
            <a:r>
              <a:rPr lang="zh-CN" altLang="zh-CN" dirty="0"/>
              <a:t>语言原有的所有优点，增加了面向对象的机制。</a:t>
            </a:r>
            <a:endParaRPr lang="en-US" altLang="zh-CN" dirty="0"/>
          </a:p>
          <a:p>
            <a:endParaRPr lang="en-US" altLang="zh-CN" dirty="0"/>
          </a:p>
          <a:p>
            <a:r>
              <a:rPr lang="zh-CN" altLang="zh-CN" dirty="0"/>
              <a:t>当然，面向过程和面向对象并不是相互对立的，而是相互补充的。</a:t>
            </a:r>
            <a:r>
              <a:rPr lang="en-US" altLang="zh-CN" dirty="0"/>
              <a:t>C++</a:t>
            </a:r>
            <a:r>
              <a:rPr lang="zh-CN" altLang="zh-CN" dirty="0"/>
              <a:t>也可以用来进行面向过程的编程。例如在面向对象编程中，对象的方法，需要使用面向过程的思想来编写。</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语言</a:t>
            </a:r>
          </a:p>
        </p:txBody>
      </p:sp>
      <p:sp>
        <p:nvSpPr>
          <p:cNvPr id="3" name="日期占位符 2"/>
          <p:cNvSpPr>
            <a:spLocks noGrp="1"/>
          </p:cNvSpPr>
          <p:nvPr>
            <p:ph type="dt" sz="half" idx="10"/>
          </p:nvPr>
        </p:nvSpPr>
        <p:spPr/>
        <p:txBody>
          <a:bodyPr/>
          <a:lstStyle/>
          <a:p>
            <a:fld id="{4E55854C-21C8-4E58-9757-5AAD61B82AA3}"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108</a:t>
            </a:fld>
            <a:endParaRPr lang="zh-CN" altLang="en-US"/>
          </a:p>
        </p:txBody>
      </p:sp>
      <p:sp>
        <p:nvSpPr>
          <p:cNvPr id="6" name="内容占位符 5"/>
          <p:cNvSpPr>
            <a:spLocks noGrp="1"/>
          </p:cNvSpPr>
          <p:nvPr>
            <p:ph sz="half" idx="2"/>
          </p:nvPr>
        </p:nvSpPr>
        <p:spPr/>
        <p:txBody>
          <a:bodyPr/>
          <a:lstStyle/>
          <a:p>
            <a:r>
              <a:rPr lang="en-US" altLang="zh-CN" b="1" dirty="0"/>
              <a:t>#&lt;</a:t>
            </a:r>
            <a:r>
              <a:rPr lang="zh-CN" altLang="zh-CN" b="1" dirty="0"/>
              <a:t>程序：</a:t>
            </a:r>
            <a:r>
              <a:rPr lang="en-US" altLang="zh-CN" b="1" dirty="0"/>
              <a:t>C</a:t>
            </a:r>
            <a:r>
              <a:rPr lang="zh-CN" altLang="zh-CN" b="1" dirty="0"/>
              <a:t>中的输出</a:t>
            </a:r>
            <a:r>
              <a:rPr lang="en-US" altLang="zh-CN" b="1" dirty="0"/>
              <a:t>&gt;</a:t>
            </a:r>
            <a:endParaRPr lang="zh-CN" altLang="zh-CN" dirty="0"/>
          </a:p>
          <a:p>
            <a:r>
              <a:rPr lang="en-US" altLang="zh-CN" dirty="0"/>
              <a:t>#include&lt;</a:t>
            </a:r>
            <a:r>
              <a:rPr lang="en-US" altLang="zh-CN" dirty="0" err="1"/>
              <a:t>stdio.h</a:t>
            </a:r>
            <a:r>
              <a:rPr lang="en-US" altLang="zh-CN" dirty="0"/>
              <a:t>&gt;</a:t>
            </a:r>
            <a:endParaRPr lang="zh-CN" altLang="zh-CN" dirty="0"/>
          </a:p>
          <a:p>
            <a:r>
              <a:rPr lang="en-US" altLang="zh-CN" dirty="0"/>
              <a:t>void main(){</a:t>
            </a:r>
            <a:endParaRPr lang="zh-CN" altLang="zh-CN" dirty="0"/>
          </a:p>
          <a:p>
            <a:r>
              <a:rPr lang="en-US" altLang="zh-CN" dirty="0" err="1"/>
              <a:t>printf</a:t>
            </a:r>
            <a:r>
              <a:rPr lang="en-US" altLang="zh-CN" dirty="0"/>
              <a:t>(“%</a:t>
            </a:r>
            <a:r>
              <a:rPr lang="en-US" altLang="zh-CN" dirty="0" err="1"/>
              <a:t>s”,“hello</a:t>
            </a:r>
            <a:r>
              <a:rPr lang="en-US" altLang="zh-CN" dirty="0"/>
              <a:t> world.”);</a:t>
            </a:r>
            <a:endParaRPr lang="zh-CN" altLang="zh-CN" dirty="0"/>
          </a:p>
          <a:p>
            <a:r>
              <a:rPr lang="en-US" altLang="zh-CN" dirty="0"/>
              <a:t>}</a:t>
            </a:r>
            <a:endParaRPr lang="zh-CN" altLang="en-US" dirty="0"/>
          </a:p>
        </p:txBody>
      </p:sp>
      <p:sp>
        <p:nvSpPr>
          <p:cNvPr id="7" name="内容占位符 6"/>
          <p:cNvSpPr>
            <a:spLocks noGrp="1"/>
          </p:cNvSpPr>
          <p:nvPr>
            <p:ph idx="1"/>
          </p:nvPr>
        </p:nvSpPr>
        <p:spPr/>
        <p:txBody>
          <a:bodyPr/>
          <a:lstStyle/>
          <a:p>
            <a:r>
              <a:rPr lang="en-US" altLang="zh-CN" dirty="0" err="1"/>
              <a:t>stdio.h</a:t>
            </a:r>
            <a:r>
              <a:rPr lang="zh-CN" altLang="zh-CN" dirty="0"/>
              <a:t>头文件包含了</a:t>
            </a:r>
            <a:r>
              <a:rPr lang="en-US" altLang="zh-CN" dirty="0"/>
              <a:t>C</a:t>
            </a:r>
            <a:r>
              <a:rPr lang="zh-CN" altLang="zh-CN" dirty="0"/>
              <a:t>标准输入输出库函数相关的定义和声明，所有需要输入或输出的</a:t>
            </a:r>
            <a:r>
              <a:rPr lang="en-US" altLang="zh-CN" dirty="0"/>
              <a:t>C</a:t>
            </a:r>
            <a:r>
              <a:rPr lang="zh-CN" altLang="zh-CN" dirty="0"/>
              <a:t>程序都需要使用这个头文件</a:t>
            </a:r>
            <a:r>
              <a:rPr lang="zh-CN" altLang="en-US" dirty="0"/>
              <a:t>。</a:t>
            </a:r>
            <a:endParaRPr lang="en-US" altLang="zh-CN" dirty="0"/>
          </a:p>
          <a:p>
            <a:endParaRPr lang="en-US" altLang="zh-CN" dirty="0"/>
          </a:p>
          <a:p>
            <a:r>
              <a:rPr lang="en-US" altLang="zh-CN" dirty="0"/>
              <a:t>main</a:t>
            </a:r>
            <a:r>
              <a:rPr lang="zh-CN" altLang="zh-CN" dirty="0"/>
              <a:t>是主函数，即程序的入口点，花括号</a:t>
            </a:r>
            <a:r>
              <a:rPr lang="en-US" altLang="zh-CN" dirty="0"/>
              <a:t>”{...}”</a:t>
            </a:r>
            <a:r>
              <a:rPr lang="zh-CN" altLang="zh-CN" dirty="0"/>
              <a:t>表示</a:t>
            </a:r>
            <a:r>
              <a:rPr lang="en-US" altLang="zh-CN" dirty="0"/>
              <a:t>main</a:t>
            </a:r>
            <a:r>
              <a:rPr lang="zh-CN" altLang="zh-CN" dirty="0"/>
              <a:t>的函数体。</a:t>
            </a:r>
            <a:endParaRPr lang="en-US" altLang="zh-CN" dirty="0"/>
          </a:p>
          <a:p>
            <a:endParaRPr lang="en-US" altLang="zh-CN" dirty="0"/>
          </a:p>
          <a:p>
            <a:r>
              <a:rPr lang="en-US" altLang="zh-CN" dirty="0" err="1"/>
              <a:t>printf</a:t>
            </a:r>
            <a:r>
              <a:rPr lang="zh-CN" altLang="zh-CN" dirty="0"/>
              <a:t>是标准输出函数，其参数分别表示输出格式和输出语句。</a:t>
            </a:r>
            <a:endParaRPr lang="en-US" altLang="zh-CN" dirty="0"/>
          </a:p>
          <a:p>
            <a:endParaRPr lang="en-US" altLang="zh-CN" dirty="0"/>
          </a:p>
          <a:p>
            <a:r>
              <a:rPr lang="en-US" altLang="zh-CN" dirty="0"/>
              <a:t>”%s”</a:t>
            </a:r>
            <a:r>
              <a:rPr lang="zh-CN" altLang="zh-CN" dirty="0"/>
              <a:t>是表示将输出一个字符串，而</a:t>
            </a:r>
            <a:r>
              <a:rPr lang="en-US" altLang="zh-CN" dirty="0"/>
              <a:t>”hello world.”</a:t>
            </a:r>
            <a:r>
              <a:rPr lang="zh-CN" altLang="zh-CN" dirty="0"/>
              <a:t>是将要输出的字符串。</a:t>
            </a:r>
          </a:p>
          <a:p>
            <a:endParaRPr lang="zh-CN" alt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语言</a:t>
            </a:r>
          </a:p>
        </p:txBody>
      </p:sp>
      <p:sp>
        <p:nvSpPr>
          <p:cNvPr id="3" name="日期占位符 2"/>
          <p:cNvSpPr>
            <a:spLocks noGrp="1"/>
          </p:cNvSpPr>
          <p:nvPr>
            <p:ph type="dt" sz="half" idx="10"/>
          </p:nvPr>
        </p:nvSpPr>
        <p:spPr/>
        <p:txBody>
          <a:bodyPr/>
          <a:lstStyle/>
          <a:p>
            <a:fld id="{4E55854C-21C8-4E58-9757-5AAD61B82AA3}"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109</a:t>
            </a:fld>
            <a:endParaRPr lang="zh-CN" altLang="en-US"/>
          </a:p>
        </p:txBody>
      </p:sp>
      <p:sp>
        <p:nvSpPr>
          <p:cNvPr id="6" name="内容占位符 5"/>
          <p:cNvSpPr>
            <a:spLocks noGrp="1"/>
          </p:cNvSpPr>
          <p:nvPr>
            <p:ph sz="half" idx="2"/>
          </p:nvPr>
        </p:nvSpPr>
        <p:spPr>
          <a:xfrm>
            <a:off x="3779912" y="1340768"/>
            <a:ext cx="4906888" cy="4824536"/>
          </a:xfrm>
        </p:spPr>
        <p:txBody>
          <a:bodyPr>
            <a:noAutofit/>
          </a:bodyPr>
          <a:lstStyle/>
          <a:p>
            <a:r>
              <a:rPr lang="en-US" altLang="zh-CN" dirty="0"/>
              <a:t>#include &lt;</a:t>
            </a:r>
            <a:r>
              <a:rPr lang="en-US" altLang="zh-CN" dirty="0" err="1"/>
              <a:t>stdio.h</a:t>
            </a:r>
            <a:r>
              <a:rPr lang="en-US" altLang="zh-CN" dirty="0"/>
              <a:t>&gt;</a:t>
            </a:r>
            <a:endParaRPr lang="zh-CN" altLang="zh-CN" dirty="0"/>
          </a:p>
          <a:p>
            <a:r>
              <a:rPr lang="en-US" altLang="zh-CN" dirty="0"/>
              <a:t>#include &lt;</a:t>
            </a:r>
            <a:r>
              <a:rPr lang="en-US" altLang="zh-CN" dirty="0" err="1"/>
              <a:t>malloc.h</a:t>
            </a:r>
            <a:r>
              <a:rPr lang="en-US" altLang="zh-CN" dirty="0"/>
              <a:t>&gt;</a:t>
            </a:r>
            <a:endParaRPr lang="zh-CN" altLang="zh-CN" dirty="0"/>
          </a:p>
          <a:p>
            <a:r>
              <a:rPr lang="en-US" altLang="zh-CN" dirty="0"/>
              <a:t>void main(){</a:t>
            </a:r>
            <a:endParaRPr lang="zh-CN" altLang="zh-CN" dirty="0"/>
          </a:p>
          <a:p>
            <a:r>
              <a:rPr lang="en-US" altLang="zh-CN" dirty="0"/>
              <a:t>	</a:t>
            </a:r>
            <a:r>
              <a:rPr lang="en-US" altLang="zh-CN" dirty="0" err="1"/>
              <a:t>int</a:t>
            </a:r>
            <a:r>
              <a:rPr lang="en-US" altLang="zh-CN" dirty="0"/>
              <a:t> </a:t>
            </a:r>
            <a:r>
              <a:rPr lang="en-US" altLang="zh-CN" dirty="0" err="1"/>
              <a:t>mx</a:t>
            </a:r>
            <a:r>
              <a:rPr lang="en-US" altLang="zh-CN" dirty="0"/>
              <a:t>[3]={1,2,3};</a:t>
            </a:r>
            <a:endParaRPr lang="zh-CN" altLang="zh-CN" dirty="0"/>
          </a:p>
          <a:p>
            <a:r>
              <a:rPr lang="en-US" altLang="zh-CN" dirty="0"/>
              <a:t>	</a:t>
            </a:r>
            <a:r>
              <a:rPr lang="en-US" altLang="zh-CN" dirty="0" err="1"/>
              <a:t>int</a:t>
            </a:r>
            <a:r>
              <a:rPr lang="en-US" altLang="zh-CN" dirty="0"/>
              <a:t> my[2]={8,9};</a:t>
            </a:r>
            <a:endParaRPr lang="zh-CN" altLang="zh-CN" dirty="0"/>
          </a:p>
          <a:p>
            <a:r>
              <a:rPr lang="en-US" altLang="zh-CN" dirty="0"/>
              <a:t>	</a:t>
            </a:r>
            <a:r>
              <a:rPr lang="en-US" altLang="zh-CN" dirty="0" err="1"/>
              <a:t>int</a:t>
            </a:r>
            <a:r>
              <a:rPr lang="en-US" altLang="zh-CN" dirty="0"/>
              <a:t> </a:t>
            </a:r>
            <a:r>
              <a:rPr lang="en-US" altLang="zh-CN" dirty="0" err="1"/>
              <a:t>i,j</a:t>
            </a:r>
            <a:r>
              <a:rPr lang="en-US" altLang="zh-CN" dirty="0"/>
              <a:t>;</a:t>
            </a:r>
            <a:endParaRPr lang="zh-CN" altLang="zh-CN" dirty="0"/>
          </a:p>
          <a:p>
            <a:r>
              <a:rPr lang="en-US" altLang="zh-CN" dirty="0"/>
              <a:t>	</a:t>
            </a:r>
            <a:r>
              <a:rPr lang="en-US" altLang="zh-CN" dirty="0" err="1"/>
              <a:t>int</a:t>
            </a:r>
            <a:r>
              <a:rPr lang="en-US" altLang="zh-CN" dirty="0"/>
              <a:t> * x = (</a:t>
            </a:r>
            <a:r>
              <a:rPr lang="en-US" altLang="zh-CN" dirty="0" err="1"/>
              <a:t>int</a:t>
            </a:r>
            <a:r>
              <a:rPr lang="en-US" altLang="zh-CN" dirty="0"/>
              <a:t>*)</a:t>
            </a:r>
            <a:r>
              <a:rPr lang="en-US" altLang="zh-CN" dirty="0" err="1"/>
              <a:t>malloc</a:t>
            </a:r>
            <a:r>
              <a:rPr lang="en-US" altLang="zh-CN" dirty="0"/>
              <a:t>(</a:t>
            </a:r>
            <a:r>
              <a:rPr lang="en-US" altLang="zh-CN" dirty="0" err="1"/>
              <a:t>sizeof</a:t>
            </a:r>
            <a:r>
              <a:rPr lang="en-US" altLang="zh-CN" dirty="0"/>
              <a:t>(</a:t>
            </a:r>
            <a:r>
              <a:rPr lang="en-US" altLang="zh-CN" dirty="0" err="1"/>
              <a:t>int</a:t>
            </a:r>
            <a:r>
              <a:rPr lang="en-US" altLang="zh-CN" dirty="0"/>
              <a:t>)*(3+2)); //</a:t>
            </a:r>
            <a:r>
              <a:rPr lang="zh-CN" altLang="zh-CN" dirty="0"/>
              <a:t>动态产生一个新数组</a:t>
            </a:r>
            <a:r>
              <a:rPr lang="en-US" altLang="zh-CN" dirty="0"/>
              <a:t>x,</a:t>
            </a:r>
            <a:r>
              <a:rPr lang="zh-CN" altLang="zh-CN" dirty="0"/>
              <a:t>长度是</a:t>
            </a:r>
            <a:r>
              <a:rPr lang="en-US" altLang="zh-CN" dirty="0"/>
              <a:t>5</a:t>
            </a:r>
            <a:endParaRPr lang="zh-CN" altLang="zh-CN" dirty="0"/>
          </a:p>
          <a:p>
            <a:r>
              <a:rPr lang="en-US" altLang="zh-CN" dirty="0"/>
              <a:t>	for(</a:t>
            </a:r>
            <a:r>
              <a:rPr lang="en-US" altLang="zh-CN" dirty="0" err="1"/>
              <a:t>i</a:t>
            </a:r>
            <a:r>
              <a:rPr lang="en-US" altLang="zh-CN" dirty="0"/>
              <a:t>=0;i&lt;3;i++){	//</a:t>
            </a:r>
            <a:r>
              <a:rPr lang="en-US" altLang="zh-CN" dirty="0" err="1"/>
              <a:t>i</a:t>
            </a:r>
            <a:r>
              <a:rPr lang="en-US" altLang="zh-CN" dirty="0"/>
              <a:t> </a:t>
            </a:r>
            <a:r>
              <a:rPr lang="zh-CN" altLang="zh-CN" dirty="0"/>
              <a:t>是从</a:t>
            </a:r>
            <a:r>
              <a:rPr lang="en-US" altLang="zh-CN" dirty="0"/>
              <a:t>0 </a:t>
            </a:r>
            <a:r>
              <a:rPr lang="zh-CN" altLang="zh-CN" dirty="0"/>
              <a:t>到</a:t>
            </a:r>
            <a:r>
              <a:rPr lang="en-US" altLang="zh-CN" dirty="0"/>
              <a:t>2</a:t>
            </a:r>
            <a:endParaRPr lang="zh-CN" altLang="zh-CN" dirty="0"/>
          </a:p>
          <a:p>
            <a:r>
              <a:rPr lang="en-US" altLang="zh-CN" dirty="0"/>
              <a:t>		x[</a:t>
            </a:r>
            <a:r>
              <a:rPr lang="en-US" altLang="zh-CN" dirty="0" err="1"/>
              <a:t>i</a:t>
            </a:r>
            <a:r>
              <a:rPr lang="en-US" altLang="zh-CN" dirty="0"/>
              <a:t>]=</a:t>
            </a:r>
            <a:r>
              <a:rPr lang="en-US" altLang="zh-CN" dirty="0" err="1"/>
              <a:t>mx</a:t>
            </a:r>
            <a:r>
              <a:rPr lang="en-US" altLang="zh-CN" dirty="0"/>
              <a:t>[</a:t>
            </a:r>
            <a:r>
              <a:rPr lang="en-US" altLang="zh-CN" dirty="0" err="1"/>
              <a:t>i</a:t>
            </a:r>
            <a:r>
              <a:rPr lang="en-US" altLang="zh-CN" dirty="0"/>
              <a:t>];	</a:t>
            </a:r>
            <a:endParaRPr lang="zh-CN" altLang="zh-CN" dirty="0"/>
          </a:p>
          <a:p>
            <a:r>
              <a:rPr lang="en-US" altLang="zh-CN" dirty="0"/>
              <a:t>	}</a:t>
            </a:r>
            <a:endParaRPr lang="zh-CN" altLang="zh-CN" dirty="0"/>
          </a:p>
          <a:p>
            <a:r>
              <a:rPr lang="en-US" altLang="zh-CN" dirty="0"/>
              <a:t>	for(j=0;j&lt;2;j++){		//</a:t>
            </a:r>
            <a:r>
              <a:rPr lang="en-US" altLang="zh-CN" dirty="0" err="1"/>
              <a:t>i</a:t>
            </a:r>
            <a:r>
              <a:rPr lang="en-US" altLang="zh-CN" dirty="0"/>
              <a:t> </a:t>
            </a:r>
            <a:r>
              <a:rPr lang="zh-CN" altLang="zh-CN" dirty="0"/>
              <a:t>是从</a:t>
            </a:r>
            <a:r>
              <a:rPr lang="en-US" altLang="zh-CN" dirty="0"/>
              <a:t>0</a:t>
            </a:r>
            <a:r>
              <a:rPr lang="zh-CN" altLang="zh-CN" dirty="0"/>
              <a:t>到</a:t>
            </a:r>
            <a:r>
              <a:rPr lang="en-US" altLang="zh-CN" dirty="0"/>
              <a:t>1</a:t>
            </a:r>
            <a:endParaRPr lang="zh-CN" altLang="zh-CN" dirty="0"/>
          </a:p>
          <a:p>
            <a:r>
              <a:rPr lang="en-US" altLang="zh-CN" dirty="0"/>
              <a:t>		x[</a:t>
            </a:r>
            <a:r>
              <a:rPr lang="en-US" altLang="zh-CN" dirty="0" err="1"/>
              <a:t>i+j</a:t>
            </a:r>
            <a:r>
              <a:rPr lang="en-US" altLang="zh-CN" dirty="0"/>
              <a:t>]=my[j];</a:t>
            </a:r>
            <a:endParaRPr lang="zh-CN" altLang="zh-CN" dirty="0"/>
          </a:p>
          <a:p>
            <a:r>
              <a:rPr lang="en-US" altLang="zh-CN" dirty="0"/>
              <a:t>	}</a:t>
            </a:r>
            <a:endParaRPr lang="zh-CN" altLang="zh-CN" dirty="0"/>
          </a:p>
          <a:p>
            <a:r>
              <a:rPr lang="en-US" altLang="zh-CN" dirty="0"/>
              <a:t>	for(</a:t>
            </a:r>
            <a:r>
              <a:rPr lang="en-US" altLang="zh-CN" dirty="0" err="1"/>
              <a:t>i</a:t>
            </a:r>
            <a:r>
              <a:rPr lang="en-US" altLang="zh-CN" dirty="0"/>
              <a:t>=0;i&lt;5;i++){		//</a:t>
            </a:r>
            <a:r>
              <a:rPr lang="en-US" altLang="zh-CN" dirty="0" err="1"/>
              <a:t>i</a:t>
            </a:r>
            <a:r>
              <a:rPr lang="en-US" altLang="zh-CN" dirty="0"/>
              <a:t> </a:t>
            </a:r>
            <a:r>
              <a:rPr lang="zh-CN" altLang="zh-CN" dirty="0"/>
              <a:t>是从</a:t>
            </a:r>
            <a:r>
              <a:rPr lang="en-US" altLang="zh-CN" dirty="0"/>
              <a:t>0</a:t>
            </a:r>
            <a:r>
              <a:rPr lang="zh-CN" altLang="zh-CN" dirty="0"/>
              <a:t>到</a:t>
            </a:r>
            <a:r>
              <a:rPr lang="en-US" altLang="zh-CN" dirty="0"/>
              <a:t>4</a:t>
            </a:r>
            <a:endParaRPr lang="zh-CN" altLang="zh-CN" dirty="0"/>
          </a:p>
          <a:p>
            <a:r>
              <a:rPr lang="en-US" altLang="zh-CN" dirty="0"/>
              <a:t>		</a:t>
            </a:r>
            <a:r>
              <a:rPr lang="en-US" altLang="zh-CN" dirty="0" err="1"/>
              <a:t>printf</a:t>
            </a:r>
            <a:r>
              <a:rPr lang="en-US" altLang="zh-CN" dirty="0"/>
              <a:t>("%d ",x[</a:t>
            </a:r>
            <a:r>
              <a:rPr lang="en-US" altLang="zh-CN" dirty="0" err="1"/>
              <a:t>i</a:t>
            </a:r>
            <a:r>
              <a:rPr lang="en-US" altLang="zh-CN" dirty="0"/>
              <a:t>]);</a:t>
            </a:r>
            <a:endParaRPr lang="zh-CN" altLang="zh-CN" dirty="0"/>
          </a:p>
          <a:p>
            <a:r>
              <a:rPr lang="en-US" altLang="zh-CN" dirty="0"/>
              <a:t>	}</a:t>
            </a:r>
            <a:endParaRPr lang="zh-CN" altLang="zh-CN" dirty="0"/>
          </a:p>
          <a:p>
            <a:r>
              <a:rPr lang="en-US" altLang="zh-CN" dirty="0"/>
              <a:t>	</a:t>
            </a:r>
            <a:r>
              <a:rPr lang="en-US" altLang="zh-CN" dirty="0" err="1"/>
              <a:t>printf</a:t>
            </a:r>
            <a:r>
              <a:rPr lang="en-US" altLang="zh-CN" dirty="0"/>
              <a:t>("\n");</a:t>
            </a:r>
          </a:p>
          <a:p>
            <a:r>
              <a:rPr lang="en-US" altLang="zh-CN" dirty="0"/>
              <a:t>}</a:t>
            </a:r>
            <a:endParaRPr lang="zh-CN" altLang="zh-CN" dirty="0"/>
          </a:p>
        </p:txBody>
      </p:sp>
      <p:sp>
        <p:nvSpPr>
          <p:cNvPr id="7" name="内容占位符 6"/>
          <p:cNvSpPr>
            <a:spLocks noGrp="1"/>
          </p:cNvSpPr>
          <p:nvPr>
            <p:ph idx="1"/>
          </p:nvPr>
        </p:nvSpPr>
        <p:spPr>
          <a:xfrm>
            <a:off x="467544" y="1340768"/>
            <a:ext cx="3312368" cy="4785395"/>
          </a:xfrm>
        </p:spPr>
        <p:txBody>
          <a:bodyPr/>
          <a:lstStyle/>
          <a:p>
            <a:pPr>
              <a:buNone/>
            </a:pPr>
            <a:r>
              <a:rPr lang="en-US" altLang="zh-CN" dirty="0"/>
              <a:t>#&lt;</a:t>
            </a:r>
            <a:r>
              <a:rPr lang="zh-CN" altLang="zh-CN" dirty="0"/>
              <a:t>程序：</a:t>
            </a:r>
            <a:r>
              <a:rPr lang="en-US" altLang="zh-CN" dirty="0"/>
              <a:t>Python</a:t>
            </a:r>
            <a:r>
              <a:rPr lang="zh-CN" altLang="zh-CN" dirty="0"/>
              <a:t>数组连起来</a:t>
            </a:r>
            <a:r>
              <a:rPr lang="en-US" altLang="zh-CN" dirty="0"/>
              <a:t>&gt;</a:t>
            </a:r>
            <a:endParaRPr lang="zh-CN" altLang="zh-CN" dirty="0"/>
          </a:p>
          <a:p>
            <a:pPr>
              <a:buNone/>
            </a:pPr>
            <a:r>
              <a:rPr lang="en-US" altLang="zh-CN" dirty="0" err="1"/>
              <a:t>mx</a:t>
            </a:r>
            <a:r>
              <a:rPr lang="en-US" altLang="zh-CN" dirty="0"/>
              <a:t>=[1,2,3]</a:t>
            </a:r>
            <a:endParaRPr lang="zh-CN" altLang="zh-CN" dirty="0"/>
          </a:p>
          <a:p>
            <a:pPr>
              <a:buNone/>
            </a:pPr>
            <a:r>
              <a:rPr lang="en-US" altLang="zh-CN" dirty="0"/>
              <a:t>my=[8,9]</a:t>
            </a:r>
            <a:endParaRPr lang="zh-CN" altLang="zh-CN" dirty="0"/>
          </a:p>
          <a:p>
            <a:pPr>
              <a:buNone/>
            </a:pPr>
            <a:r>
              <a:rPr lang="en-US" altLang="zh-CN" dirty="0"/>
              <a:t>print(</a:t>
            </a:r>
            <a:r>
              <a:rPr lang="en-US" altLang="zh-CN" dirty="0" err="1"/>
              <a:t>mx+my</a:t>
            </a:r>
            <a:r>
              <a:rPr lang="en-US" altLang="zh-CN" dirty="0"/>
              <a:t>)   #</a:t>
            </a:r>
            <a:r>
              <a:rPr lang="zh-CN" altLang="zh-CN" dirty="0"/>
              <a:t>输出</a:t>
            </a:r>
            <a:r>
              <a:rPr lang="en-US" altLang="zh-CN" dirty="0"/>
              <a:t>[1,2,3,8,9]</a:t>
            </a:r>
          </a:p>
          <a:p>
            <a:pPr>
              <a:buNone/>
            </a:pPr>
            <a:endParaRPr lang="en-US" altLang="zh-CN" dirty="0"/>
          </a:p>
          <a:p>
            <a:pPr marL="0" indent="0">
              <a:buNone/>
            </a:pPr>
            <a:endParaRPr lang="en-US" altLang="zh-CN" dirty="0"/>
          </a:p>
          <a:p>
            <a:pPr marL="0" indent="0">
              <a:buNone/>
            </a:pPr>
            <a:r>
              <a:rPr lang="zh-CN" altLang="en-US" dirty="0"/>
              <a:t>*右边的程序是该</a:t>
            </a:r>
            <a:r>
              <a:rPr lang="en-US" altLang="zh-CN" dirty="0"/>
              <a:t>python</a:t>
            </a:r>
            <a:r>
              <a:rPr lang="zh-CN" altLang="en-US" dirty="0"/>
              <a:t>程序的</a:t>
            </a:r>
            <a:r>
              <a:rPr lang="en-US" altLang="zh-CN" dirty="0"/>
              <a:t>C</a:t>
            </a:r>
            <a:r>
              <a:rPr lang="zh-CN" altLang="en-US" dirty="0"/>
              <a:t>语言的实现</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汇编指令的概念</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11</a:t>
            </a:fld>
            <a:endParaRPr lang="zh-CN" altLang="en-US"/>
          </a:p>
        </p:txBody>
      </p:sp>
      <p:sp>
        <p:nvSpPr>
          <p:cNvPr id="6" name="内容占位符 5"/>
          <p:cNvSpPr>
            <a:spLocks noGrp="1"/>
          </p:cNvSpPr>
          <p:nvPr>
            <p:ph idx="1"/>
          </p:nvPr>
        </p:nvSpPr>
        <p:spPr/>
        <p:txBody>
          <a:bodyPr/>
          <a:lstStyle/>
          <a:p>
            <a:pPr marL="0" lvl="1">
              <a:spcBef>
                <a:spcPts val="0"/>
              </a:spcBef>
            </a:pPr>
            <a:r>
              <a:rPr lang="zh-CN" altLang="zh-CN" sz="2400" b="1" dirty="0">
                <a:latin typeface="Times New Roman" pitchFamily="18" charset="0"/>
              </a:rPr>
              <a:t>“</a:t>
            </a:r>
            <a:r>
              <a:rPr lang="en-US" altLang="zh-CN" sz="2400" b="1" dirty="0">
                <a:latin typeface="Times New Roman" pitchFamily="18" charset="0"/>
              </a:rPr>
              <a:t>R</a:t>
            </a:r>
            <a:r>
              <a:rPr lang="zh-CN" altLang="zh-CN" sz="2400" b="1" dirty="0">
                <a:latin typeface="Times New Roman" pitchFamily="18" charset="0"/>
              </a:rPr>
              <a:t>加</a:t>
            </a:r>
            <a:r>
              <a:rPr lang="en-US" altLang="zh-CN" sz="2400" b="1" dirty="0">
                <a:latin typeface="Times New Roman" pitchFamily="18" charset="0"/>
              </a:rPr>
              <a:t>1</a:t>
            </a:r>
            <a:r>
              <a:rPr lang="zh-CN" altLang="zh-CN" sz="2400" b="1" dirty="0">
                <a:latin typeface="Times New Roman" pitchFamily="18" charset="0"/>
              </a:rPr>
              <a:t>”操作——</a:t>
            </a:r>
            <a:r>
              <a:rPr lang="en-US" altLang="zh-CN" sz="2400" b="1" dirty="0">
                <a:latin typeface="Times New Roman" pitchFamily="18" charset="0"/>
              </a:rPr>
              <a:t>add</a:t>
            </a:r>
            <a:r>
              <a:rPr lang="zh-CN" altLang="zh-CN" sz="2400" b="1" dirty="0">
                <a:latin typeface="Times New Roman" pitchFamily="18" charset="0"/>
              </a:rPr>
              <a:t>指令</a:t>
            </a:r>
          </a:p>
          <a:p>
            <a:endParaRPr lang="en-US" altLang="zh-CN" dirty="0"/>
          </a:p>
          <a:p>
            <a:r>
              <a:rPr lang="zh-CN" altLang="zh-CN" dirty="0"/>
              <a:t>程序语句中的“</a:t>
            </a:r>
            <a:r>
              <a:rPr lang="en-US" altLang="zh-CN" dirty="0"/>
              <a:t>R</a:t>
            </a:r>
            <a:r>
              <a:rPr lang="zh-CN" altLang="zh-CN" dirty="0"/>
              <a:t>加</a:t>
            </a:r>
            <a:r>
              <a:rPr lang="en-US" altLang="zh-CN" dirty="0"/>
              <a:t>1</a:t>
            </a:r>
            <a:r>
              <a:rPr lang="zh-CN" altLang="zh-CN" dirty="0"/>
              <a:t>”，表示将寄存器</a:t>
            </a:r>
            <a:r>
              <a:rPr lang="en-US" altLang="zh-CN" dirty="0"/>
              <a:t>R</a:t>
            </a:r>
            <a:r>
              <a:rPr lang="zh-CN" altLang="zh-CN" dirty="0"/>
              <a:t>的值加</a:t>
            </a:r>
            <a:r>
              <a:rPr lang="en-US" altLang="zh-CN" dirty="0"/>
              <a:t>1</a:t>
            </a:r>
            <a:r>
              <a:rPr lang="zh-CN" altLang="zh-CN" dirty="0"/>
              <a:t>。我们设计指令“</a:t>
            </a:r>
            <a:r>
              <a:rPr lang="en-US" altLang="zh-CN" dirty="0"/>
              <a:t>add</a:t>
            </a:r>
            <a:r>
              <a:rPr lang="zh-CN" altLang="zh-CN" dirty="0"/>
              <a:t>”表示“</a:t>
            </a:r>
            <a:r>
              <a:rPr lang="en-US" altLang="zh-CN" dirty="0"/>
              <a:t>R</a:t>
            </a:r>
            <a:r>
              <a:rPr lang="zh-CN" altLang="zh-CN" dirty="0"/>
              <a:t>加</a:t>
            </a:r>
            <a:r>
              <a:rPr lang="en-US" altLang="zh-CN" dirty="0"/>
              <a:t>1</a:t>
            </a:r>
            <a:r>
              <a:rPr lang="zh-CN" altLang="zh-CN" dirty="0"/>
              <a:t>”操作，那么</a:t>
            </a:r>
            <a:r>
              <a:rPr lang="en-US" altLang="zh-CN" dirty="0"/>
              <a:t>add</a:t>
            </a:r>
            <a:r>
              <a:rPr lang="zh-CN" altLang="zh-CN" dirty="0"/>
              <a:t>指令中需要有三个操作数，一个操作数是与变量</a:t>
            </a:r>
            <a:r>
              <a:rPr lang="en-US" altLang="zh-CN" dirty="0"/>
              <a:t>R</a:t>
            </a:r>
            <a:r>
              <a:rPr lang="zh-CN" altLang="zh-CN" dirty="0"/>
              <a:t>相加的值，一个操作数是存储变量</a:t>
            </a:r>
            <a:r>
              <a:rPr lang="en-US" altLang="zh-CN" dirty="0"/>
              <a:t>R</a:t>
            </a:r>
            <a:r>
              <a:rPr lang="zh-CN" altLang="zh-CN" dirty="0"/>
              <a:t>的寄存器，还有一个操作数是存储运算结果的寄存器。</a:t>
            </a:r>
            <a:endParaRPr lang="zh-CN" altLang="zh-CN" sz="1800" dirty="0"/>
          </a:p>
          <a:p>
            <a:endParaRPr lang="zh-CN" alt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110</a:t>
            </a:fld>
            <a:endParaRPr lang="zh-CN" altLang="en-US"/>
          </a:p>
        </p:txBody>
      </p:sp>
      <p:sp>
        <p:nvSpPr>
          <p:cNvPr id="6" name="内容占位符 5"/>
          <p:cNvSpPr>
            <a:spLocks noGrp="1"/>
          </p:cNvSpPr>
          <p:nvPr>
            <p:ph idx="1"/>
          </p:nvPr>
        </p:nvSpPr>
        <p:spPr/>
        <p:txBody>
          <a:bodyPr/>
          <a:lstStyle/>
          <a:p>
            <a:r>
              <a:rPr lang="en-US" altLang="zh-CN" dirty="0"/>
              <a:t>C++</a:t>
            </a:r>
            <a:r>
              <a:rPr lang="zh-CN" altLang="zh-CN" dirty="0"/>
              <a:t>是目前使用最广泛的面向对象程序设计语言。实际上，</a:t>
            </a:r>
            <a:r>
              <a:rPr lang="en-US" altLang="zh-CN" dirty="0"/>
              <a:t>C++</a:t>
            </a:r>
            <a:r>
              <a:rPr lang="zh-CN" altLang="zh-CN" dirty="0"/>
              <a:t>同时支持面向过程式程序设计和面向对象的程序设计。</a:t>
            </a:r>
            <a:r>
              <a:rPr lang="en-US" altLang="zh-CN" dirty="0"/>
              <a:t>C</a:t>
            </a:r>
            <a:r>
              <a:rPr lang="zh-CN" altLang="zh-CN" dirty="0"/>
              <a:t>到</a:t>
            </a:r>
            <a:r>
              <a:rPr lang="en-US" altLang="zh-CN" dirty="0"/>
              <a:t>C++</a:t>
            </a:r>
            <a:r>
              <a:rPr lang="zh-CN" altLang="zh-CN" dirty="0"/>
              <a:t>的演进，是由美国</a:t>
            </a:r>
            <a:r>
              <a:rPr lang="en-US" altLang="zh-CN" dirty="0"/>
              <a:t>AT&amp;T</a:t>
            </a:r>
            <a:r>
              <a:rPr lang="zh-CN" altLang="zh-CN" dirty="0"/>
              <a:t>公司贝尔实验室的</a:t>
            </a:r>
            <a:r>
              <a:rPr lang="en-US" altLang="zh-CN" dirty="0" err="1"/>
              <a:t>Bjarne</a:t>
            </a:r>
            <a:r>
              <a:rPr lang="en-US" altLang="zh-CN" dirty="0"/>
              <a:t> </a:t>
            </a:r>
            <a:r>
              <a:rPr lang="en-US" altLang="zh-CN" dirty="0" err="1"/>
              <a:t>Stroustrup</a:t>
            </a:r>
            <a:r>
              <a:rPr lang="zh-CN" altLang="zh-CN" dirty="0"/>
              <a:t>博士完成的。他在</a:t>
            </a:r>
            <a:r>
              <a:rPr lang="en-US" altLang="zh-CN" dirty="0"/>
              <a:t>C</a:t>
            </a:r>
            <a:r>
              <a:rPr lang="zh-CN" altLang="zh-CN" dirty="0"/>
              <a:t>语言的基础上增加了类的概念，包括类的访问属性、构造方法等等。</a:t>
            </a:r>
          </a:p>
          <a:p>
            <a:r>
              <a:rPr lang="en-US" altLang="zh-CN" dirty="0"/>
              <a:t>C++</a:t>
            </a:r>
            <a:r>
              <a:rPr lang="zh-CN" altLang="zh-CN" dirty="0"/>
              <a:t>提供两种定义类型的构造，即类和结构体。结构体的概念与</a:t>
            </a:r>
            <a:r>
              <a:rPr lang="en-US" altLang="zh-CN" dirty="0"/>
              <a:t>C</a:t>
            </a:r>
            <a:r>
              <a:rPr lang="zh-CN" altLang="zh-CN" dirty="0"/>
              <a:t>语言中的相似。</a:t>
            </a:r>
            <a:endParaRPr lang="zh-CN" alt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endParaRPr lang="zh-CN" altLang="en-US" dirty="0"/>
          </a:p>
        </p:txBody>
      </p:sp>
      <p:sp>
        <p:nvSpPr>
          <p:cNvPr id="3" name="日期占位符 2"/>
          <p:cNvSpPr>
            <a:spLocks noGrp="1"/>
          </p:cNvSpPr>
          <p:nvPr>
            <p:ph type="dt" sz="half" idx="10"/>
          </p:nvPr>
        </p:nvSpPr>
        <p:spPr/>
        <p:txBody>
          <a:bodyPr/>
          <a:lstStyle/>
          <a:p>
            <a:fld id="{4E55854C-21C8-4E58-9757-5AAD61B82AA3}"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111</a:t>
            </a:fld>
            <a:endParaRPr lang="zh-CN" altLang="en-US"/>
          </a:p>
        </p:txBody>
      </p:sp>
      <p:sp>
        <p:nvSpPr>
          <p:cNvPr id="6" name="内容占位符 5"/>
          <p:cNvSpPr>
            <a:spLocks noGrp="1"/>
          </p:cNvSpPr>
          <p:nvPr>
            <p:ph sz="half" idx="2"/>
          </p:nvPr>
        </p:nvSpPr>
        <p:spPr>
          <a:xfrm>
            <a:off x="5508104" y="1484784"/>
            <a:ext cx="3322712" cy="2376264"/>
          </a:xfrm>
        </p:spPr>
        <p:txBody>
          <a:bodyPr/>
          <a:lstStyle/>
          <a:p>
            <a:r>
              <a:rPr lang="en-US" altLang="zh-CN" b="1" dirty="0"/>
              <a:t>#&lt;</a:t>
            </a:r>
            <a:r>
              <a:rPr lang="zh-CN" altLang="zh-CN" b="1" dirty="0"/>
              <a:t>程序：</a:t>
            </a:r>
            <a:r>
              <a:rPr lang="en-US" altLang="zh-CN" b="1" dirty="0"/>
              <a:t>C++</a:t>
            </a:r>
            <a:r>
              <a:rPr lang="zh-CN" altLang="zh-CN" b="1" dirty="0"/>
              <a:t>中的输出</a:t>
            </a:r>
            <a:r>
              <a:rPr lang="en-US" altLang="zh-CN" b="1" dirty="0"/>
              <a:t>&gt;</a:t>
            </a:r>
            <a:endParaRPr lang="zh-CN" altLang="zh-CN" dirty="0"/>
          </a:p>
          <a:p>
            <a:r>
              <a:rPr lang="en-US" altLang="zh-CN" dirty="0"/>
              <a:t>#include  &lt;</a:t>
            </a:r>
            <a:r>
              <a:rPr lang="en-US" altLang="zh-CN" dirty="0" err="1"/>
              <a:t>iostream</a:t>
            </a:r>
            <a:r>
              <a:rPr lang="en-US" altLang="zh-CN" dirty="0"/>
              <a:t>&gt;</a:t>
            </a:r>
            <a:endParaRPr lang="zh-CN" altLang="zh-CN" dirty="0"/>
          </a:p>
          <a:p>
            <a:r>
              <a:rPr lang="en-US" altLang="zh-CN" dirty="0" err="1"/>
              <a:t>int</a:t>
            </a:r>
            <a:r>
              <a:rPr lang="en-US" altLang="zh-CN" dirty="0"/>
              <a:t> main(){</a:t>
            </a:r>
            <a:endParaRPr lang="zh-CN" altLang="zh-CN" dirty="0"/>
          </a:p>
          <a:p>
            <a:r>
              <a:rPr lang="en-US" altLang="zh-CN" dirty="0"/>
              <a:t>      std::</a:t>
            </a:r>
            <a:r>
              <a:rPr lang="en-US" altLang="zh-CN" dirty="0" err="1"/>
              <a:t>cout</a:t>
            </a:r>
            <a:r>
              <a:rPr lang="en-US" altLang="zh-CN" dirty="0"/>
              <a:t>&lt;&lt;”hello world.\n”;</a:t>
            </a:r>
            <a:endParaRPr lang="zh-CN" altLang="zh-CN" dirty="0"/>
          </a:p>
          <a:p>
            <a:r>
              <a:rPr lang="en-US" altLang="zh-CN" dirty="0"/>
              <a:t>}</a:t>
            </a:r>
            <a:endParaRPr lang="zh-CN" altLang="en-US" dirty="0"/>
          </a:p>
        </p:txBody>
      </p:sp>
      <p:sp>
        <p:nvSpPr>
          <p:cNvPr id="7" name="内容占位符 6"/>
          <p:cNvSpPr>
            <a:spLocks noGrp="1"/>
          </p:cNvSpPr>
          <p:nvPr>
            <p:ph idx="1"/>
          </p:nvPr>
        </p:nvSpPr>
        <p:spPr>
          <a:xfrm>
            <a:off x="467544" y="1340769"/>
            <a:ext cx="4762872" cy="2592288"/>
          </a:xfrm>
        </p:spPr>
        <p:txBody>
          <a:bodyPr/>
          <a:lstStyle/>
          <a:p>
            <a:r>
              <a:rPr lang="zh-CN" altLang="zh-CN" dirty="0"/>
              <a:t>这个函数实现输出</a:t>
            </a:r>
            <a:r>
              <a:rPr lang="en-US" altLang="zh-CN" dirty="0"/>
              <a:t>”hello world.”</a:t>
            </a:r>
            <a:r>
              <a:rPr lang="zh-CN" altLang="zh-CN" dirty="0"/>
              <a:t>到屏幕上。</a:t>
            </a:r>
          </a:p>
          <a:p>
            <a:r>
              <a:rPr lang="zh-CN" altLang="zh-CN" dirty="0"/>
              <a:t>程序的</a:t>
            </a:r>
            <a:r>
              <a:rPr lang="en-US" altLang="zh-CN" dirty="0" err="1"/>
              <a:t>iostream</a:t>
            </a:r>
            <a:r>
              <a:rPr lang="zh-CN" altLang="zh-CN" dirty="0"/>
              <a:t>提供了输入输出流设施，任何需要有输入或输出的</a:t>
            </a:r>
            <a:r>
              <a:rPr lang="en-US" altLang="zh-CN" dirty="0"/>
              <a:t>C++</a:t>
            </a:r>
            <a:r>
              <a:rPr lang="zh-CN" altLang="zh-CN" dirty="0"/>
              <a:t>程序都需要包含这个头文件。</a:t>
            </a:r>
            <a:endParaRPr lang="en-US" altLang="zh-CN" dirty="0"/>
          </a:p>
          <a:p>
            <a:r>
              <a:rPr lang="zh-CN" altLang="zh-CN" dirty="0"/>
              <a:t>程序入口点则是</a:t>
            </a:r>
            <a:r>
              <a:rPr lang="en-US" altLang="zh-CN" dirty="0" err="1"/>
              <a:t>int</a:t>
            </a:r>
            <a:r>
              <a:rPr lang="en-US" altLang="zh-CN" dirty="0"/>
              <a:t> main()</a:t>
            </a:r>
            <a:r>
              <a:rPr lang="zh-CN" altLang="zh-CN" dirty="0"/>
              <a:t>，</a:t>
            </a:r>
            <a:r>
              <a:rPr lang="en-US" altLang="zh-CN" dirty="0"/>
              <a:t>main</a:t>
            </a:r>
            <a:r>
              <a:rPr lang="zh-CN" altLang="zh-CN" dirty="0"/>
              <a:t>就是函数名，花括号</a:t>
            </a:r>
            <a:r>
              <a:rPr lang="en-US" altLang="zh-CN" dirty="0"/>
              <a:t>”{...}”</a:t>
            </a:r>
            <a:r>
              <a:rPr lang="zh-CN" altLang="zh-CN" dirty="0"/>
              <a:t>表示</a:t>
            </a:r>
            <a:r>
              <a:rPr lang="en-US" altLang="zh-CN" dirty="0"/>
              <a:t>main</a:t>
            </a:r>
            <a:r>
              <a:rPr lang="zh-CN" altLang="zh-CN" dirty="0"/>
              <a:t>的函数体。后花括号</a:t>
            </a:r>
            <a:r>
              <a:rPr lang="en-US" altLang="zh-CN" dirty="0"/>
              <a:t>”}”</a:t>
            </a:r>
            <a:r>
              <a:rPr lang="zh-CN" altLang="zh-CN" dirty="0"/>
              <a:t>就是程序结束处。</a:t>
            </a:r>
          </a:p>
        </p:txBody>
      </p:sp>
      <p:sp>
        <p:nvSpPr>
          <p:cNvPr id="8" name="内容占位符 6"/>
          <p:cNvSpPr txBox="1">
            <a:spLocks/>
          </p:cNvSpPr>
          <p:nvPr/>
        </p:nvSpPr>
        <p:spPr>
          <a:xfrm>
            <a:off x="467544" y="4005064"/>
            <a:ext cx="7776864" cy="2273499"/>
          </a:xfrm>
          <a:prstGeom prst="rect">
            <a:avLst/>
          </a:prstGeom>
        </p:spPr>
        <p:txBody>
          <a:bodyPr vert="horz" lIns="91440" tIns="45720" rIns="91440" bIns="45720" rtlCol="0">
            <a:normAutofit/>
          </a:bodyPr>
          <a:lstStyle/>
          <a:p>
            <a:pPr marL="514350" marR="0" lvl="0" indent="-514350" algn="l" defTabSz="914400" rtl="0" eaLnBrk="1" fontAlgn="auto" latinLnBrk="0" hangingPunct="1">
              <a:lnSpc>
                <a:spcPct val="130000"/>
              </a:lnSpc>
              <a:spcBef>
                <a:spcPts val="0"/>
              </a:spcBef>
              <a:spcAft>
                <a:spcPts val="0"/>
              </a:spcAft>
              <a:buClrTx/>
              <a:buSzTx/>
              <a:buFont typeface="+mj-lt"/>
              <a:buAutoNum type="arabicPeriod" startAt="4"/>
              <a:tabLst/>
              <a:defRPr/>
            </a:pPr>
            <a:r>
              <a:rPr kumimoji="0" lang="en-US" altLang="zh-CN" sz="1800" b="0" i="0" u="none" strike="noStrike" kern="1200" cap="none" spc="0" normalizeH="0" noProof="0" dirty="0">
                <a:ln>
                  <a:noFill/>
                </a:ln>
                <a:solidFill>
                  <a:schemeClr val="tx1"/>
                </a:solidFill>
                <a:effectLst/>
                <a:uLnTx/>
                <a:uFillTx/>
                <a:latin typeface="Times New Roman" panose="02020603050405020304" pitchFamily="18" charset="0"/>
                <a:ea typeface="+mn-ea"/>
                <a:cs typeface="+mn-cs"/>
              </a:rPr>
              <a:t>std</a:t>
            </a:r>
            <a:r>
              <a:rPr kumimoji="0" lang="zh-CN" altLang="zh-CN" sz="1800" b="0" i="0" u="none" strike="noStrike" kern="1200" cap="none" spc="0" normalizeH="0" noProof="0" dirty="0">
                <a:ln>
                  <a:noFill/>
                </a:ln>
                <a:solidFill>
                  <a:schemeClr val="tx1"/>
                </a:solidFill>
                <a:effectLst/>
                <a:uLnTx/>
                <a:uFillTx/>
                <a:latin typeface="Times New Roman" panose="02020603050405020304" pitchFamily="18" charset="0"/>
                <a:ea typeface="+mn-ea"/>
                <a:cs typeface="+mn-cs"/>
              </a:rPr>
              <a:t>是</a:t>
            </a:r>
            <a:r>
              <a:rPr kumimoji="0" lang="en-US" altLang="zh-CN" sz="1800" b="0" i="0" u="none" strike="noStrike" kern="1200" cap="none" spc="0" normalizeH="0" noProof="0" dirty="0">
                <a:ln>
                  <a:noFill/>
                </a:ln>
                <a:solidFill>
                  <a:schemeClr val="tx1"/>
                </a:solidFill>
                <a:effectLst/>
                <a:uLnTx/>
                <a:uFillTx/>
                <a:latin typeface="Times New Roman" panose="02020603050405020304" pitchFamily="18" charset="0"/>
                <a:ea typeface="+mn-ea"/>
                <a:cs typeface="+mn-cs"/>
              </a:rPr>
              <a:t>”</a:t>
            </a:r>
            <a:r>
              <a:rPr kumimoji="0" lang="zh-CN" altLang="zh-CN" sz="1800" b="0" i="0" u="none" strike="noStrike" kern="1200" cap="none" spc="0" normalizeH="0" noProof="0" dirty="0">
                <a:ln>
                  <a:noFill/>
                </a:ln>
                <a:solidFill>
                  <a:schemeClr val="tx1"/>
                </a:solidFill>
                <a:effectLst/>
                <a:uLnTx/>
                <a:uFillTx/>
                <a:latin typeface="Times New Roman" panose="02020603050405020304" pitchFamily="18" charset="0"/>
                <a:ea typeface="+mn-ea"/>
                <a:cs typeface="+mn-cs"/>
              </a:rPr>
              <a:t>名空间</a:t>
            </a:r>
            <a:r>
              <a:rPr kumimoji="0" lang="en-US" altLang="zh-CN" sz="1800" b="0" i="0" u="none" strike="noStrike" kern="1200" cap="none" spc="0" normalizeH="0" noProof="0" dirty="0">
                <a:ln>
                  <a:noFill/>
                </a:ln>
                <a:solidFill>
                  <a:schemeClr val="tx1"/>
                </a:solidFill>
                <a:effectLst/>
                <a:uLnTx/>
                <a:uFillTx/>
                <a:latin typeface="Times New Roman" panose="02020603050405020304" pitchFamily="18" charset="0"/>
                <a:ea typeface="+mn-ea"/>
                <a:cs typeface="+mn-cs"/>
              </a:rPr>
              <a:t>”</a:t>
            </a:r>
            <a:r>
              <a:rPr kumimoji="0" lang="zh-CN" altLang="zh-CN" sz="1800" b="0" i="0" u="none" strike="noStrike" kern="1200" cap="none" spc="0" normalizeH="0" noProof="0" dirty="0">
                <a:ln>
                  <a:noFill/>
                </a:ln>
                <a:solidFill>
                  <a:schemeClr val="tx1"/>
                </a:solidFill>
                <a:effectLst/>
                <a:uLnTx/>
                <a:uFillTx/>
                <a:latin typeface="Times New Roman" panose="02020603050405020304" pitchFamily="18" charset="0"/>
                <a:ea typeface="+mn-ea"/>
                <a:cs typeface="+mn-cs"/>
              </a:rPr>
              <a:t>，</a:t>
            </a:r>
            <a:r>
              <a:rPr kumimoji="0" lang="en-US" altLang="zh-CN" sz="1800" b="0" i="0" u="none" strike="noStrike" kern="1200" cap="none" spc="0" normalizeH="0" noProof="0" dirty="0" err="1">
                <a:ln>
                  <a:noFill/>
                </a:ln>
                <a:solidFill>
                  <a:schemeClr val="tx1"/>
                </a:solidFill>
                <a:effectLst/>
                <a:uLnTx/>
                <a:uFillTx/>
                <a:latin typeface="Times New Roman" panose="02020603050405020304" pitchFamily="18" charset="0"/>
                <a:ea typeface="+mn-ea"/>
                <a:cs typeface="+mn-cs"/>
              </a:rPr>
              <a:t>cout</a:t>
            </a:r>
            <a:r>
              <a:rPr kumimoji="0" lang="zh-CN" altLang="zh-CN" sz="1800" b="0" i="0" u="none" strike="noStrike" kern="1200" cap="none" spc="0" normalizeH="0" noProof="0" dirty="0">
                <a:ln>
                  <a:noFill/>
                </a:ln>
                <a:solidFill>
                  <a:schemeClr val="tx1"/>
                </a:solidFill>
                <a:effectLst/>
                <a:uLnTx/>
                <a:uFillTx/>
                <a:latin typeface="Times New Roman" panose="02020603050405020304" pitchFamily="18" charset="0"/>
                <a:ea typeface="+mn-ea"/>
                <a:cs typeface="+mn-cs"/>
              </a:rPr>
              <a:t>是标准输出设备的名称，</a:t>
            </a:r>
            <a:r>
              <a:rPr kumimoji="0" lang="en-US" altLang="zh-CN" sz="1800" b="0" i="0" u="none" strike="noStrike" kern="1200" cap="none" spc="0" normalizeH="0" noProof="0" dirty="0">
                <a:ln>
                  <a:noFill/>
                </a:ln>
                <a:solidFill>
                  <a:schemeClr val="tx1"/>
                </a:solidFill>
                <a:effectLst/>
                <a:uLnTx/>
                <a:uFillTx/>
                <a:latin typeface="Times New Roman" panose="02020603050405020304" pitchFamily="18" charset="0"/>
                <a:ea typeface="+mn-ea"/>
                <a:cs typeface="+mn-cs"/>
              </a:rPr>
              <a:t>”&lt;&lt;”</a:t>
            </a:r>
            <a:r>
              <a:rPr kumimoji="0" lang="zh-CN" altLang="zh-CN" sz="1800" b="0" i="0" u="none" strike="noStrike" kern="1200" cap="none" spc="0" normalizeH="0" noProof="0" dirty="0">
                <a:ln>
                  <a:noFill/>
                </a:ln>
                <a:solidFill>
                  <a:schemeClr val="tx1"/>
                </a:solidFill>
                <a:effectLst/>
                <a:uLnTx/>
                <a:uFillTx/>
                <a:latin typeface="Times New Roman" panose="02020603050405020304" pitchFamily="18" charset="0"/>
                <a:ea typeface="+mn-ea"/>
                <a:cs typeface="+mn-cs"/>
              </a:rPr>
              <a:t>是操作命令，表示将其后的字符串输出到屏上。</a:t>
            </a:r>
            <a:endParaRPr kumimoji="0" lang="en-US" altLang="zh-CN" sz="1800" b="0" i="0" u="none" strike="noStrike" kern="1200" cap="none" spc="0" normalizeH="0" noProof="0" dirty="0">
              <a:ln>
                <a:noFill/>
              </a:ln>
              <a:solidFill>
                <a:schemeClr val="tx1"/>
              </a:solidFill>
              <a:effectLst/>
              <a:uLnTx/>
              <a:uFillTx/>
              <a:latin typeface="Times New Roman" panose="02020603050405020304" pitchFamily="18" charset="0"/>
              <a:ea typeface="+mn-ea"/>
              <a:cs typeface="+mn-cs"/>
            </a:endParaRPr>
          </a:p>
          <a:p>
            <a:pPr marL="514350" marR="0" lvl="0" indent="-514350" algn="l" defTabSz="914400" rtl="0" eaLnBrk="1" fontAlgn="auto" latinLnBrk="0" hangingPunct="1">
              <a:lnSpc>
                <a:spcPct val="130000"/>
              </a:lnSpc>
              <a:spcBef>
                <a:spcPts val="0"/>
              </a:spcBef>
              <a:spcAft>
                <a:spcPts val="0"/>
              </a:spcAft>
              <a:buClrTx/>
              <a:buSzTx/>
              <a:buFont typeface="+mj-lt"/>
              <a:buAutoNum type="arabicPeriod" startAt="4"/>
              <a:tabLst/>
              <a:defRPr/>
            </a:pPr>
            <a:r>
              <a:rPr kumimoji="0" lang="en-US" altLang="zh-CN" sz="1800" b="0" i="0" u="none" strike="noStrike" kern="1200" cap="none" spc="0" normalizeH="0" noProof="0" dirty="0">
                <a:ln>
                  <a:noFill/>
                </a:ln>
                <a:solidFill>
                  <a:schemeClr val="tx1"/>
                </a:solidFill>
                <a:effectLst/>
                <a:uLnTx/>
                <a:uFillTx/>
                <a:latin typeface="Times New Roman" panose="02020603050405020304" pitchFamily="18" charset="0"/>
                <a:ea typeface="+mn-ea"/>
                <a:cs typeface="+mn-cs"/>
              </a:rPr>
              <a:t>”std::</a:t>
            </a:r>
            <a:r>
              <a:rPr kumimoji="0" lang="en-US" altLang="zh-CN" sz="1800" b="0" i="0" u="none" strike="noStrike" kern="1200" cap="none" spc="0" normalizeH="0" noProof="0" dirty="0" err="1">
                <a:ln>
                  <a:noFill/>
                </a:ln>
                <a:solidFill>
                  <a:schemeClr val="tx1"/>
                </a:solidFill>
                <a:effectLst/>
                <a:uLnTx/>
                <a:uFillTx/>
                <a:latin typeface="Times New Roman" panose="02020603050405020304" pitchFamily="18" charset="0"/>
                <a:ea typeface="+mn-ea"/>
                <a:cs typeface="+mn-cs"/>
              </a:rPr>
              <a:t>cout</a:t>
            </a:r>
            <a:r>
              <a:rPr kumimoji="0" lang="en-US" altLang="zh-CN" sz="1800" b="0" i="0" u="none" strike="noStrike" kern="1200" cap="none" spc="0" normalizeH="0" noProof="0" dirty="0">
                <a:ln>
                  <a:noFill/>
                </a:ln>
                <a:solidFill>
                  <a:schemeClr val="tx1"/>
                </a:solidFill>
                <a:effectLst/>
                <a:uLnTx/>
                <a:uFillTx/>
                <a:latin typeface="Times New Roman" panose="02020603050405020304" pitchFamily="18" charset="0"/>
                <a:ea typeface="+mn-ea"/>
                <a:cs typeface="+mn-cs"/>
              </a:rPr>
              <a:t>”</a:t>
            </a:r>
            <a:r>
              <a:rPr kumimoji="0" lang="zh-CN" altLang="zh-CN" sz="1800" b="0" i="0" u="none" strike="noStrike" kern="1200" cap="none" spc="0" normalizeH="0" noProof="0" dirty="0">
                <a:ln>
                  <a:noFill/>
                </a:ln>
                <a:solidFill>
                  <a:schemeClr val="tx1"/>
                </a:solidFill>
                <a:effectLst/>
                <a:uLnTx/>
                <a:uFillTx/>
                <a:latin typeface="Times New Roman" panose="02020603050405020304" pitchFamily="18" charset="0"/>
                <a:ea typeface="+mn-ea"/>
                <a:cs typeface="+mn-cs"/>
              </a:rPr>
              <a:t>表示是开发环境提供的标准库中的</a:t>
            </a:r>
            <a:r>
              <a:rPr kumimoji="0" lang="en-US" altLang="zh-CN" sz="1800" b="0" i="0" u="none" strike="noStrike" kern="1200" cap="none" spc="0" normalizeH="0" noProof="0" dirty="0">
                <a:ln>
                  <a:noFill/>
                </a:ln>
                <a:solidFill>
                  <a:schemeClr val="tx1"/>
                </a:solidFill>
                <a:effectLst/>
                <a:uLnTx/>
                <a:uFillTx/>
                <a:latin typeface="Times New Roman" panose="02020603050405020304" pitchFamily="18" charset="0"/>
                <a:ea typeface="+mn-ea"/>
                <a:cs typeface="+mn-cs"/>
              </a:rPr>
              <a:t>”</a:t>
            </a:r>
            <a:r>
              <a:rPr kumimoji="0" lang="en-US" altLang="zh-CN" sz="1800" b="0" i="0" u="none" strike="noStrike" kern="1200" cap="none" spc="0" normalizeH="0" noProof="0" dirty="0" err="1">
                <a:ln>
                  <a:noFill/>
                </a:ln>
                <a:solidFill>
                  <a:schemeClr val="tx1"/>
                </a:solidFill>
                <a:effectLst/>
                <a:uLnTx/>
                <a:uFillTx/>
                <a:latin typeface="Times New Roman" panose="02020603050405020304" pitchFamily="18" charset="0"/>
                <a:ea typeface="+mn-ea"/>
                <a:cs typeface="+mn-cs"/>
              </a:rPr>
              <a:t>cout</a:t>
            </a:r>
            <a:r>
              <a:rPr kumimoji="0" lang="en-US" altLang="zh-CN" sz="1800" b="0" i="0" u="none" strike="noStrike" kern="1200" cap="none" spc="0" normalizeH="0" noProof="0" dirty="0">
                <a:ln>
                  <a:noFill/>
                </a:ln>
                <a:solidFill>
                  <a:schemeClr val="tx1"/>
                </a:solidFill>
                <a:effectLst/>
                <a:uLnTx/>
                <a:uFillTx/>
                <a:latin typeface="Times New Roman" panose="02020603050405020304" pitchFamily="18" charset="0"/>
                <a:ea typeface="+mn-ea"/>
                <a:cs typeface="+mn-cs"/>
              </a:rPr>
              <a:t>”</a:t>
            </a:r>
            <a:r>
              <a:rPr kumimoji="0" lang="zh-CN" altLang="zh-CN" sz="1800" b="0" i="0" u="none" strike="noStrike" kern="1200" cap="none" spc="0" normalizeH="0" noProof="0" dirty="0">
                <a:ln>
                  <a:noFill/>
                </a:ln>
                <a:solidFill>
                  <a:schemeClr val="tx1"/>
                </a:solidFill>
                <a:effectLst/>
                <a:uLnTx/>
                <a:uFillTx/>
                <a:latin typeface="Times New Roman" panose="02020603050405020304" pitchFamily="18" charset="0"/>
                <a:ea typeface="+mn-ea"/>
                <a:cs typeface="+mn-cs"/>
              </a:rPr>
              <a:t>，而不是程序员自己定义的</a:t>
            </a:r>
            <a:r>
              <a:rPr kumimoji="0" lang="en-US" altLang="zh-CN" sz="1800" b="0" i="0" u="none" strike="noStrike" kern="1200" cap="none" spc="0" normalizeH="0" noProof="0" dirty="0">
                <a:ln>
                  <a:noFill/>
                </a:ln>
                <a:solidFill>
                  <a:schemeClr val="tx1"/>
                </a:solidFill>
                <a:effectLst/>
                <a:uLnTx/>
                <a:uFillTx/>
                <a:latin typeface="Times New Roman" panose="02020603050405020304" pitchFamily="18" charset="0"/>
                <a:ea typeface="+mn-ea"/>
                <a:cs typeface="+mn-cs"/>
              </a:rPr>
              <a:t>”</a:t>
            </a:r>
            <a:r>
              <a:rPr kumimoji="0" lang="en-US" altLang="zh-CN" sz="1800" b="0" i="0" u="none" strike="noStrike" kern="1200" cap="none" spc="0" normalizeH="0" noProof="0" dirty="0" err="1">
                <a:ln>
                  <a:noFill/>
                </a:ln>
                <a:solidFill>
                  <a:schemeClr val="tx1"/>
                </a:solidFill>
                <a:effectLst/>
                <a:uLnTx/>
                <a:uFillTx/>
                <a:latin typeface="Times New Roman" panose="02020603050405020304" pitchFamily="18" charset="0"/>
                <a:ea typeface="+mn-ea"/>
                <a:cs typeface="+mn-cs"/>
              </a:rPr>
              <a:t>cout</a:t>
            </a:r>
            <a:r>
              <a:rPr kumimoji="0" lang="en-US" altLang="zh-CN" sz="1800" b="0" i="0" u="none" strike="noStrike" kern="1200" cap="none" spc="0" normalizeH="0" noProof="0" dirty="0">
                <a:ln>
                  <a:noFill/>
                </a:ln>
                <a:solidFill>
                  <a:schemeClr val="tx1"/>
                </a:solidFill>
                <a:effectLst/>
                <a:uLnTx/>
                <a:uFillTx/>
                <a:latin typeface="Times New Roman" panose="02020603050405020304" pitchFamily="18" charset="0"/>
                <a:ea typeface="+mn-ea"/>
                <a:cs typeface="+mn-cs"/>
              </a:rPr>
              <a:t>”</a:t>
            </a:r>
            <a:r>
              <a:rPr kumimoji="0" lang="zh-CN" altLang="zh-CN" sz="1800" b="0" i="0" u="none" strike="noStrike" kern="1200" cap="none" spc="0" normalizeH="0" noProof="0" dirty="0">
                <a:ln>
                  <a:noFill/>
                </a:ln>
                <a:solidFill>
                  <a:schemeClr val="tx1"/>
                </a:solidFill>
                <a:effectLst/>
                <a:uLnTx/>
                <a:uFillTx/>
                <a:latin typeface="Times New Roman" panose="02020603050405020304" pitchFamily="18" charset="0"/>
                <a:ea typeface="+mn-ea"/>
                <a:cs typeface="+mn-cs"/>
              </a:rPr>
              <a:t>。</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endParaRPr lang="zh-CN" altLang="en-US" dirty="0"/>
          </a:p>
        </p:txBody>
      </p:sp>
      <p:sp>
        <p:nvSpPr>
          <p:cNvPr id="3" name="日期占位符 2"/>
          <p:cNvSpPr>
            <a:spLocks noGrp="1"/>
          </p:cNvSpPr>
          <p:nvPr>
            <p:ph type="dt" sz="half" idx="10"/>
          </p:nvPr>
        </p:nvSpPr>
        <p:spPr/>
        <p:txBody>
          <a:bodyPr/>
          <a:lstStyle/>
          <a:p>
            <a:fld id="{4E55854C-21C8-4E58-9757-5AAD61B82AA3}"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112</a:t>
            </a:fld>
            <a:endParaRPr lang="zh-CN" altLang="en-US"/>
          </a:p>
        </p:txBody>
      </p:sp>
      <p:sp>
        <p:nvSpPr>
          <p:cNvPr id="6" name="内容占位符 5"/>
          <p:cNvSpPr>
            <a:spLocks noGrp="1"/>
          </p:cNvSpPr>
          <p:nvPr>
            <p:ph sz="half" idx="2"/>
          </p:nvPr>
        </p:nvSpPr>
        <p:spPr>
          <a:xfrm>
            <a:off x="467544" y="1340768"/>
            <a:ext cx="8219256" cy="4320480"/>
          </a:xfrm>
        </p:spPr>
        <p:txBody>
          <a:bodyPr>
            <a:noAutofit/>
          </a:bodyPr>
          <a:lstStyle/>
          <a:p>
            <a:r>
              <a:rPr lang="en-US" altLang="zh-CN" dirty="0"/>
              <a:t>#include &lt;</a:t>
            </a:r>
            <a:r>
              <a:rPr lang="en-US" altLang="zh-CN" dirty="0" err="1"/>
              <a:t>iostream</a:t>
            </a:r>
            <a:r>
              <a:rPr lang="en-US" altLang="zh-CN" dirty="0"/>
              <a:t>&gt;</a:t>
            </a:r>
            <a:endParaRPr lang="zh-CN" altLang="zh-CN" dirty="0"/>
          </a:p>
          <a:p>
            <a:r>
              <a:rPr lang="en-US" altLang="zh-CN" dirty="0"/>
              <a:t>#include &lt;vector&gt;  //vector </a:t>
            </a:r>
            <a:r>
              <a:rPr lang="zh-CN" altLang="zh-CN" dirty="0"/>
              <a:t>是</a:t>
            </a:r>
            <a:r>
              <a:rPr lang="en-US" altLang="zh-CN" dirty="0"/>
              <a:t>C++</a:t>
            </a:r>
            <a:r>
              <a:rPr lang="zh-CN" altLang="zh-CN" dirty="0"/>
              <a:t>已经有的类模板。比较好用。有点像</a:t>
            </a:r>
            <a:r>
              <a:rPr lang="en-US" altLang="zh-CN" dirty="0"/>
              <a:t>Python</a:t>
            </a:r>
            <a:r>
              <a:rPr lang="zh-CN" altLang="zh-CN" dirty="0"/>
              <a:t>的</a:t>
            </a:r>
            <a:r>
              <a:rPr lang="en-US" altLang="zh-CN" dirty="0"/>
              <a:t>list</a:t>
            </a:r>
            <a:r>
              <a:rPr lang="zh-CN" altLang="zh-CN" dirty="0"/>
              <a:t>。</a:t>
            </a:r>
          </a:p>
          <a:p>
            <a:r>
              <a:rPr lang="en-US" altLang="zh-CN" dirty="0"/>
              <a:t>using namespace std;</a:t>
            </a:r>
            <a:endParaRPr lang="zh-CN" altLang="zh-CN" dirty="0"/>
          </a:p>
          <a:p>
            <a:r>
              <a:rPr lang="en-US" altLang="zh-CN" dirty="0"/>
              <a:t> </a:t>
            </a:r>
            <a:endParaRPr lang="zh-CN" altLang="zh-CN" dirty="0"/>
          </a:p>
          <a:p>
            <a:r>
              <a:rPr lang="en-US" altLang="zh-CN" dirty="0" err="1"/>
              <a:t>int</a:t>
            </a:r>
            <a:r>
              <a:rPr lang="en-US" altLang="zh-CN" dirty="0"/>
              <a:t> main(){</a:t>
            </a:r>
            <a:endParaRPr lang="zh-CN" altLang="zh-CN" dirty="0"/>
          </a:p>
          <a:p>
            <a:r>
              <a:rPr lang="en-US" altLang="zh-CN" dirty="0"/>
              <a:t>	</a:t>
            </a:r>
            <a:r>
              <a:rPr lang="en-US" altLang="zh-CN" dirty="0" err="1"/>
              <a:t>int</a:t>
            </a:r>
            <a:r>
              <a:rPr lang="en-US" altLang="zh-CN" dirty="0"/>
              <a:t> </a:t>
            </a:r>
            <a:r>
              <a:rPr lang="en-US" altLang="zh-CN" dirty="0" err="1"/>
              <a:t>mx</a:t>
            </a:r>
            <a:r>
              <a:rPr lang="en-US" altLang="zh-CN" dirty="0"/>
              <a:t>[3]={1,2,3};</a:t>
            </a:r>
            <a:endParaRPr lang="zh-CN" altLang="zh-CN" dirty="0"/>
          </a:p>
          <a:p>
            <a:r>
              <a:rPr lang="en-US" altLang="zh-CN" dirty="0"/>
              <a:t>	</a:t>
            </a:r>
            <a:r>
              <a:rPr lang="en-US" altLang="zh-CN" dirty="0" err="1"/>
              <a:t>int</a:t>
            </a:r>
            <a:r>
              <a:rPr lang="en-US" altLang="zh-CN" dirty="0"/>
              <a:t> my[2]={8,9};</a:t>
            </a:r>
            <a:endParaRPr lang="zh-CN" altLang="zh-CN" dirty="0"/>
          </a:p>
          <a:p>
            <a:r>
              <a:rPr lang="en-US" altLang="zh-CN" dirty="0"/>
              <a:t>	vector&lt;</a:t>
            </a:r>
            <a:r>
              <a:rPr lang="en-US" altLang="zh-CN" dirty="0" err="1"/>
              <a:t>int</a:t>
            </a:r>
            <a:r>
              <a:rPr lang="en-US" altLang="zh-CN" dirty="0"/>
              <a:t>&gt; x(mx,mx+3);    //</a:t>
            </a:r>
            <a:r>
              <a:rPr lang="zh-CN" altLang="zh-CN" dirty="0"/>
              <a:t>将</a:t>
            </a:r>
            <a:r>
              <a:rPr lang="en-US" altLang="zh-CN" dirty="0" err="1"/>
              <a:t>mx</a:t>
            </a:r>
            <a:r>
              <a:rPr lang="zh-CN" altLang="zh-CN" dirty="0"/>
              <a:t>拷贝到</a:t>
            </a:r>
            <a:r>
              <a:rPr lang="en-US" altLang="zh-CN" dirty="0"/>
              <a:t>x </a:t>
            </a:r>
            <a:r>
              <a:rPr lang="zh-CN" altLang="zh-CN" dirty="0"/>
              <a:t>里面</a:t>
            </a:r>
          </a:p>
          <a:p>
            <a:r>
              <a:rPr lang="en-US" altLang="zh-CN" dirty="0"/>
              <a:t>	for(</a:t>
            </a:r>
            <a:r>
              <a:rPr lang="en-US" altLang="zh-CN" dirty="0" err="1"/>
              <a:t>int</a:t>
            </a:r>
            <a:r>
              <a:rPr lang="en-US" altLang="zh-CN" dirty="0"/>
              <a:t> </a:t>
            </a:r>
            <a:r>
              <a:rPr lang="en-US" altLang="zh-CN" dirty="0" err="1"/>
              <a:t>i</a:t>
            </a:r>
            <a:r>
              <a:rPr lang="en-US" altLang="zh-CN" dirty="0"/>
              <a:t>=0;i&lt;2;i++){</a:t>
            </a:r>
            <a:endParaRPr lang="zh-CN" altLang="zh-CN" dirty="0"/>
          </a:p>
          <a:p>
            <a:r>
              <a:rPr lang="en-US" altLang="zh-CN" dirty="0"/>
              <a:t>		</a:t>
            </a:r>
            <a:r>
              <a:rPr lang="en-US" altLang="zh-CN" dirty="0" err="1"/>
              <a:t>x.push_back</a:t>
            </a:r>
            <a:r>
              <a:rPr lang="en-US" altLang="zh-CN" dirty="0"/>
              <a:t>(my[</a:t>
            </a:r>
            <a:r>
              <a:rPr lang="en-US" altLang="zh-CN" dirty="0" err="1"/>
              <a:t>i</a:t>
            </a:r>
            <a:r>
              <a:rPr lang="en-US" altLang="zh-CN" dirty="0"/>
              <a:t>]);    //</a:t>
            </a:r>
            <a:r>
              <a:rPr lang="zh-CN" altLang="zh-CN" dirty="0"/>
              <a:t>将</a:t>
            </a:r>
            <a:r>
              <a:rPr lang="en-US" altLang="zh-CN" dirty="0"/>
              <a:t>my</a:t>
            </a:r>
            <a:r>
              <a:rPr lang="zh-CN" altLang="zh-CN" dirty="0"/>
              <a:t>依序压入</a:t>
            </a:r>
            <a:r>
              <a:rPr lang="en-US" altLang="zh-CN" dirty="0"/>
              <a:t>x</a:t>
            </a:r>
            <a:r>
              <a:rPr lang="zh-CN" altLang="zh-CN" dirty="0"/>
              <a:t>的末尾</a:t>
            </a:r>
          </a:p>
          <a:p>
            <a:r>
              <a:rPr lang="en-US" altLang="zh-CN" dirty="0"/>
              <a:t>	}</a:t>
            </a:r>
            <a:endParaRPr lang="zh-CN" altLang="zh-CN" dirty="0"/>
          </a:p>
          <a:p>
            <a:r>
              <a:rPr lang="en-US" altLang="zh-CN" dirty="0"/>
              <a:t>	for(vector&lt;</a:t>
            </a:r>
            <a:r>
              <a:rPr lang="en-US" altLang="zh-CN" dirty="0" err="1"/>
              <a:t>int</a:t>
            </a:r>
            <a:r>
              <a:rPr lang="en-US" altLang="zh-CN" dirty="0"/>
              <a:t>&gt;::</a:t>
            </a:r>
            <a:r>
              <a:rPr lang="en-US" altLang="zh-CN" dirty="0" err="1"/>
              <a:t>iterator</a:t>
            </a:r>
            <a:r>
              <a:rPr lang="en-US" altLang="zh-CN" dirty="0"/>
              <a:t> it=</a:t>
            </a:r>
            <a:r>
              <a:rPr lang="en-US" altLang="zh-CN" dirty="0" err="1"/>
              <a:t>x.begin</a:t>
            </a:r>
            <a:r>
              <a:rPr lang="en-US" altLang="zh-CN" dirty="0"/>
              <a:t>();it!=</a:t>
            </a:r>
            <a:r>
              <a:rPr lang="en-US" altLang="zh-CN" dirty="0" err="1"/>
              <a:t>x.end</a:t>
            </a:r>
            <a:r>
              <a:rPr lang="en-US" altLang="zh-CN" dirty="0"/>
              <a:t>();it++){  //</a:t>
            </a:r>
            <a:r>
              <a:rPr lang="zh-CN" altLang="zh-CN" dirty="0"/>
              <a:t>将</a:t>
            </a:r>
            <a:r>
              <a:rPr lang="en-US" altLang="zh-CN" dirty="0"/>
              <a:t>x</a:t>
            </a:r>
            <a:r>
              <a:rPr lang="zh-CN" altLang="zh-CN" dirty="0"/>
              <a:t>从开始依次输出</a:t>
            </a:r>
          </a:p>
          <a:p>
            <a:r>
              <a:rPr lang="en-US" altLang="zh-CN" dirty="0"/>
              <a:t>		</a:t>
            </a:r>
            <a:r>
              <a:rPr lang="en-US" altLang="zh-CN" dirty="0" err="1"/>
              <a:t>cout</a:t>
            </a:r>
            <a:r>
              <a:rPr lang="en-US" altLang="zh-CN" dirty="0"/>
              <a:t>&lt;&lt;*it&lt;&lt;" ";</a:t>
            </a:r>
            <a:endParaRPr lang="zh-CN" altLang="zh-CN" dirty="0"/>
          </a:p>
          <a:p>
            <a:r>
              <a:rPr lang="en-US" altLang="zh-CN" dirty="0"/>
              <a:t>	}</a:t>
            </a:r>
            <a:endParaRPr lang="zh-CN" altLang="zh-CN" dirty="0"/>
          </a:p>
          <a:p>
            <a:r>
              <a:rPr lang="en-US" altLang="zh-CN" dirty="0"/>
              <a:t>	</a:t>
            </a:r>
            <a:r>
              <a:rPr lang="en-US" altLang="zh-CN" dirty="0" err="1"/>
              <a:t>cout</a:t>
            </a:r>
            <a:r>
              <a:rPr lang="en-US" altLang="zh-CN" dirty="0"/>
              <a:t>&lt;&lt;</a:t>
            </a:r>
            <a:r>
              <a:rPr lang="en-US" altLang="zh-CN" dirty="0" err="1"/>
              <a:t>endl</a:t>
            </a:r>
            <a:r>
              <a:rPr lang="en-US" altLang="zh-CN" dirty="0"/>
              <a:t>;</a:t>
            </a:r>
            <a:endParaRPr lang="zh-CN" altLang="zh-CN" dirty="0"/>
          </a:p>
          <a:p>
            <a:r>
              <a:rPr lang="en-US" altLang="zh-CN" dirty="0"/>
              <a:t>	return 0;</a:t>
            </a:r>
            <a:endParaRPr lang="zh-CN" altLang="zh-CN" dirty="0"/>
          </a:p>
          <a:p>
            <a:r>
              <a:rPr lang="en-US" altLang="zh-CN" dirty="0"/>
              <a:t>}</a:t>
            </a:r>
            <a:endParaRPr lang="zh-CN" altLang="zh-CN" dirty="0"/>
          </a:p>
          <a:p>
            <a:endParaRPr lang="zh-CN" altLang="en-US" dirty="0"/>
          </a:p>
        </p:txBody>
      </p:sp>
      <p:sp>
        <p:nvSpPr>
          <p:cNvPr id="7" name="内容占位符 6"/>
          <p:cNvSpPr>
            <a:spLocks noGrp="1"/>
          </p:cNvSpPr>
          <p:nvPr>
            <p:ph idx="1"/>
          </p:nvPr>
        </p:nvSpPr>
        <p:spPr>
          <a:xfrm>
            <a:off x="539552" y="5661248"/>
            <a:ext cx="7992888" cy="464915"/>
          </a:xfrm>
        </p:spPr>
        <p:txBody>
          <a:bodyPr/>
          <a:lstStyle/>
          <a:p>
            <a:pPr>
              <a:buNone/>
            </a:pPr>
            <a:r>
              <a:rPr lang="zh-CN" altLang="zh-CN" dirty="0"/>
              <a:t>以</a:t>
            </a:r>
            <a:r>
              <a:rPr lang="zh-CN" altLang="en-US" dirty="0"/>
              <a:t>上</a:t>
            </a:r>
            <a:r>
              <a:rPr lang="zh-CN" altLang="zh-CN" dirty="0"/>
              <a:t>是两个数组连起来的</a:t>
            </a:r>
            <a:r>
              <a:rPr lang="en-US" altLang="zh-CN" dirty="0"/>
              <a:t>C++</a:t>
            </a:r>
            <a:r>
              <a:rPr lang="zh-CN" altLang="zh-CN" dirty="0"/>
              <a:t>程序</a:t>
            </a:r>
            <a:endParaRPr lang="zh-CN" alt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a:t>
            </a:r>
            <a:r>
              <a:rPr lang="zh-CN" altLang="en-US" dirty="0"/>
              <a:t>语言</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113</a:t>
            </a:fld>
            <a:endParaRPr lang="zh-CN" altLang="en-US"/>
          </a:p>
        </p:txBody>
      </p:sp>
      <p:sp>
        <p:nvSpPr>
          <p:cNvPr id="6" name="内容占位符 5"/>
          <p:cNvSpPr>
            <a:spLocks noGrp="1"/>
          </p:cNvSpPr>
          <p:nvPr>
            <p:ph idx="1"/>
          </p:nvPr>
        </p:nvSpPr>
        <p:spPr/>
        <p:txBody>
          <a:bodyPr/>
          <a:lstStyle/>
          <a:p>
            <a:r>
              <a:rPr lang="en-US" altLang="zh-CN" dirty="0"/>
              <a:t>Java</a:t>
            </a:r>
            <a:r>
              <a:rPr lang="zh-CN" altLang="zh-CN" dirty="0"/>
              <a:t>起源于</a:t>
            </a:r>
            <a:r>
              <a:rPr lang="en-US" altLang="zh-CN" dirty="0"/>
              <a:t>20</a:t>
            </a:r>
            <a:r>
              <a:rPr lang="zh-CN" altLang="zh-CN" dirty="0"/>
              <a:t>世纪</a:t>
            </a:r>
            <a:r>
              <a:rPr lang="en-US" altLang="zh-CN" dirty="0"/>
              <a:t>90</a:t>
            </a:r>
            <a:r>
              <a:rPr lang="zh-CN" altLang="zh-CN" dirty="0"/>
              <a:t>年代初，是在</a:t>
            </a:r>
            <a:r>
              <a:rPr lang="en-US" altLang="zh-CN" dirty="0"/>
              <a:t>Sun</a:t>
            </a:r>
            <a:r>
              <a:rPr lang="zh-CN" altLang="zh-CN" dirty="0"/>
              <a:t>公司的</a:t>
            </a:r>
            <a:r>
              <a:rPr lang="en-US" altLang="zh-CN" dirty="0"/>
              <a:t>Green</a:t>
            </a:r>
            <a:r>
              <a:rPr lang="zh-CN" altLang="zh-CN" dirty="0"/>
              <a:t>项目中，项目小组成员使用</a:t>
            </a:r>
            <a:r>
              <a:rPr lang="en-US" altLang="zh-CN" dirty="0"/>
              <a:t>C++</a:t>
            </a:r>
            <a:r>
              <a:rPr lang="zh-CN" altLang="zh-CN" dirty="0"/>
              <a:t>开发系统时遇到了很多问题，另辟蹊径，开发了这个小型的计算机语言。相对于</a:t>
            </a:r>
            <a:r>
              <a:rPr lang="en-US" altLang="zh-CN" dirty="0"/>
              <a:t>C++</a:t>
            </a:r>
            <a:r>
              <a:rPr lang="zh-CN" altLang="zh-CN" dirty="0"/>
              <a:t>所提供的，这款语言要提供更好的简单性和可靠性。最初它被命名为</a:t>
            </a:r>
            <a:r>
              <a:rPr lang="en-US" altLang="zh-CN" dirty="0"/>
              <a:t>Oak</a:t>
            </a:r>
            <a:r>
              <a:rPr lang="zh-CN" altLang="zh-CN" dirty="0"/>
              <a:t>，即橡树。</a:t>
            </a:r>
            <a:r>
              <a:rPr lang="en-US" altLang="zh-CN" dirty="0"/>
              <a:t> 1995</a:t>
            </a:r>
            <a:r>
              <a:rPr lang="zh-CN" altLang="zh-CN" dirty="0"/>
              <a:t>年，这款语言正式更名为</a:t>
            </a:r>
            <a:r>
              <a:rPr lang="en-US" altLang="zh-CN" dirty="0"/>
              <a:t>Java</a:t>
            </a:r>
            <a:r>
              <a:rPr lang="zh-CN" altLang="zh-CN" dirty="0"/>
              <a:t>。</a:t>
            </a:r>
          </a:p>
          <a:p>
            <a:r>
              <a:rPr lang="en-US" altLang="zh-CN" dirty="0"/>
              <a:t>Java</a:t>
            </a:r>
            <a:r>
              <a:rPr lang="zh-CN" altLang="zh-CN" dirty="0"/>
              <a:t>是印度尼西亚爪哇岛的英文名称，因盛产咖啡而闻名。</a:t>
            </a:r>
            <a:r>
              <a:rPr lang="en-US" altLang="zh-CN" dirty="0"/>
              <a:t>Java</a:t>
            </a:r>
            <a:r>
              <a:rPr lang="zh-CN" altLang="zh-CN" dirty="0"/>
              <a:t>语言的标志就是一杯正冒着热气的咖啡，而且</a:t>
            </a:r>
            <a:r>
              <a:rPr lang="en-US" altLang="zh-CN" dirty="0"/>
              <a:t>Java</a:t>
            </a:r>
            <a:r>
              <a:rPr lang="zh-CN" altLang="zh-CN" dirty="0"/>
              <a:t>语言中的许多库类名称也与咖啡有关，如</a:t>
            </a:r>
            <a:r>
              <a:rPr lang="en-US" altLang="zh-CN" dirty="0"/>
              <a:t>JavaBeans(</a:t>
            </a:r>
            <a:r>
              <a:rPr lang="zh-CN" altLang="zh-CN" dirty="0"/>
              <a:t>咖啡豆</a:t>
            </a:r>
            <a:r>
              <a:rPr lang="en-US" altLang="zh-CN" dirty="0"/>
              <a:t>)</a:t>
            </a:r>
            <a:r>
              <a:rPr lang="zh-CN" altLang="zh-CN" dirty="0"/>
              <a:t>、</a:t>
            </a:r>
            <a:r>
              <a:rPr lang="en-US" altLang="zh-CN" dirty="0" err="1"/>
              <a:t>NetBeans</a:t>
            </a:r>
            <a:r>
              <a:rPr lang="en-US" altLang="zh-CN" dirty="0"/>
              <a:t>(</a:t>
            </a:r>
            <a:r>
              <a:rPr lang="zh-CN" altLang="zh-CN" dirty="0"/>
              <a:t>网络豆</a:t>
            </a:r>
            <a:r>
              <a:rPr lang="en-US" altLang="zh-CN" dirty="0"/>
              <a:t>)</a:t>
            </a:r>
            <a:r>
              <a:rPr lang="zh-CN" altLang="zh-CN" dirty="0"/>
              <a:t>、</a:t>
            </a:r>
            <a:r>
              <a:rPr lang="en-US" altLang="zh-CN" dirty="0" err="1"/>
              <a:t>ObjectBeans</a:t>
            </a:r>
            <a:r>
              <a:rPr lang="en-US" altLang="zh-CN" dirty="0"/>
              <a:t>(</a:t>
            </a:r>
            <a:r>
              <a:rPr lang="zh-CN" altLang="zh-CN" dirty="0"/>
              <a:t>对象豆</a:t>
            </a:r>
            <a:r>
              <a:rPr lang="en-US" altLang="zh-CN" dirty="0"/>
              <a:t>)</a:t>
            </a:r>
            <a:r>
              <a:rPr lang="zh-CN" altLang="zh-CN" dirty="0"/>
              <a:t>等。</a:t>
            </a:r>
            <a:endParaRPr lang="zh-CN" alt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a:t>
            </a:r>
            <a:r>
              <a:rPr lang="zh-CN" altLang="en-US" dirty="0"/>
              <a:t>语言</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114</a:t>
            </a:fld>
            <a:endParaRPr lang="zh-CN" altLang="en-US"/>
          </a:p>
        </p:txBody>
      </p:sp>
      <p:sp>
        <p:nvSpPr>
          <p:cNvPr id="6" name="内容占位符 5"/>
          <p:cNvSpPr>
            <a:spLocks noGrp="1"/>
          </p:cNvSpPr>
          <p:nvPr>
            <p:ph idx="1"/>
          </p:nvPr>
        </p:nvSpPr>
        <p:spPr/>
        <p:txBody>
          <a:bodyPr>
            <a:normAutofit lnSpcReduction="10000"/>
          </a:bodyPr>
          <a:lstStyle/>
          <a:p>
            <a:r>
              <a:rPr lang="zh-CN" altLang="zh-CN" dirty="0"/>
              <a:t>对于</a:t>
            </a:r>
            <a:r>
              <a:rPr lang="en-US" altLang="zh-CN" dirty="0"/>
              <a:t>Java</a:t>
            </a:r>
            <a:r>
              <a:rPr lang="zh-CN" altLang="zh-CN" dirty="0"/>
              <a:t>，我们需要知道它有</a:t>
            </a:r>
            <a:r>
              <a:rPr lang="en-US" altLang="zh-CN" dirty="0"/>
              <a:t>3</a:t>
            </a:r>
            <a:r>
              <a:rPr lang="zh-CN" altLang="zh-CN" dirty="0"/>
              <a:t>个开发平台，即</a:t>
            </a:r>
            <a:r>
              <a:rPr lang="en-US" altLang="zh-CN" dirty="0" err="1"/>
              <a:t>JavaSE</a:t>
            </a:r>
            <a:r>
              <a:rPr lang="en-US" altLang="zh-CN" dirty="0"/>
              <a:t>(Java2 Platform Standard </a:t>
            </a:r>
            <a:r>
              <a:rPr lang="en-US" altLang="zh-CN" dirty="0" err="1"/>
              <a:t>Edition,java</a:t>
            </a:r>
            <a:r>
              <a:rPr lang="zh-CN" altLang="zh-CN" dirty="0"/>
              <a:t>平台标准版</a:t>
            </a:r>
            <a:r>
              <a:rPr lang="en-US" altLang="zh-CN" dirty="0"/>
              <a:t>)</a:t>
            </a:r>
            <a:r>
              <a:rPr lang="zh-CN" altLang="zh-CN" dirty="0"/>
              <a:t>，</a:t>
            </a:r>
            <a:r>
              <a:rPr lang="en-US" altLang="zh-CN" dirty="0" err="1"/>
              <a:t>JavaEE</a:t>
            </a:r>
            <a:r>
              <a:rPr lang="en-US" altLang="zh-CN" dirty="0"/>
              <a:t>(Java2 Platform Enterprise </a:t>
            </a:r>
            <a:r>
              <a:rPr lang="en-US" altLang="zh-CN" dirty="0" err="1"/>
              <a:t>Edition,java</a:t>
            </a:r>
            <a:r>
              <a:rPr lang="zh-CN" altLang="zh-CN" dirty="0"/>
              <a:t>平台企业版</a:t>
            </a:r>
            <a:r>
              <a:rPr lang="en-US" altLang="zh-CN" dirty="0"/>
              <a:t>)</a:t>
            </a:r>
            <a:r>
              <a:rPr lang="zh-CN" altLang="zh-CN" dirty="0"/>
              <a:t>，</a:t>
            </a:r>
            <a:r>
              <a:rPr lang="en-US" altLang="zh-CN" dirty="0" err="1"/>
              <a:t>JavaME</a:t>
            </a:r>
            <a:r>
              <a:rPr lang="en-US" altLang="zh-CN" dirty="0"/>
              <a:t>(Java2 Platform Micro </a:t>
            </a:r>
            <a:r>
              <a:rPr lang="en-US" altLang="zh-CN" dirty="0" err="1"/>
              <a:t>Edition,java</a:t>
            </a:r>
            <a:r>
              <a:rPr lang="zh-CN" altLang="zh-CN" dirty="0"/>
              <a:t>平台微型版</a:t>
            </a:r>
            <a:r>
              <a:rPr lang="en-US" altLang="zh-CN" dirty="0"/>
              <a:t>)</a:t>
            </a:r>
            <a:r>
              <a:rPr lang="zh-CN" altLang="zh-CN" dirty="0"/>
              <a:t>。开发平台，可以简单得理解为开发应用软件时，使用到的一系列的工具（所说的工具，涉及到接口、库等概念，暂时不作详细介绍）。这三种应用平台针对不同的开发需求，如</a:t>
            </a:r>
            <a:r>
              <a:rPr lang="en-US" altLang="zh-CN" dirty="0" err="1"/>
              <a:t>JavaME</a:t>
            </a:r>
            <a:r>
              <a:rPr lang="zh-CN" altLang="zh-CN" dirty="0"/>
              <a:t>主要是为在移动设备和嵌入式设备（如手机、电视机顶盒和打印机）上运行的应用程序提供一个健壮灵活的环境。</a:t>
            </a:r>
          </a:p>
          <a:p>
            <a:endParaRPr lang="en-US" altLang="zh-CN" dirty="0"/>
          </a:p>
          <a:p>
            <a:r>
              <a:rPr lang="zh-CN" altLang="zh-CN" dirty="0"/>
              <a:t>关于开发环境</a:t>
            </a:r>
            <a:r>
              <a:rPr lang="en-US" altLang="zh-CN" dirty="0"/>
              <a:t>Eclipse</a:t>
            </a:r>
            <a:r>
              <a:rPr lang="zh-CN" altLang="zh-CN" dirty="0"/>
              <a:t>、</a:t>
            </a:r>
            <a:r>
              <a:rPr lang="en-US" altLang="zh-CN" dirty="0" err="1"/>
              <a:t>Myeclipse</a:t>
            </a:r>
            <a:r>
              <a:rPr lang="zh-CN" altLang="zh-CN" dirty="0"/>
              <a:t>，以及</a:t>
            </a:r>
            <a:r>
              <a:rPr lang="en-US" altLang="zh-CN" dirty="0"/>
              <a:t>Java Web</a:t>
            </a:r>
            <a:r>
              <a:rPr lang="zh-CN" altLang="zh-CN" dirty="0"/>
              <a:t>应用的</a:t>
            </a:r>
            <a:r>
              <a:rPr lang="en-US" altLang="zh-CN" dirty="0"/>
              <a:t>web</a:t>
            </a:r>
            <a:r>
              <a:rPr lang="zh-CN" altLang="zh-CN" dirty="0"/>
              <a:t>服务器——</a:t>
            </a:r>
            <a:r>
              <a:rPr lang="en-US" altLang="zh-CN" dirty="0"/>
              <a:t>Tomcat</a:t>
            </a:r>
            <a:r>
              <a:rPr lang="zh-CN" altLang="zh-CN" dirty="0"/>
              <a:t>等，在此也不作详细介绍。但是我们要知道，</a:t>
            </a:r>
            <a:r>
              <a:rPr lang="en-US" altLang="zh-CN" dirty="0"/>
              <a:t>Java</a:t>
            </a:r>
            <a:r>
              <a:rPr lang="zh-CN" altLang="zh-CN" dirty="0"/>
              <a:t>语言既可以编写应用程序程序（即在自己的电脑上独立运行，像</a:t>
            </a:r>
            <a:r>
              <a:rPr lang="en-US" altLang="zh-CN" dirty="0"/>
              <a:t>C</a:t>
            </a:r>
            <a:r>
              <a:rPr lang="zh-CN" altLang="zh-CN" dirty="0"/>
              <a:t>语言一样），也可以编写小程序</a:t>
            </a:r>
            <a:r>
              <a:rPr lang="en-US" altLang="zh-CN" dirty="0"/>
              <a:t>(applet)</a:t>
            </a:r>
            <a:r>
              <a:rPr lang="zh-CN" altLang="zh-CN" dirty="0"/>
              <a:t>，存储在服务器上并由浏览器运行，也即是</a:t>
            </a:r>
            <a:r>
              <a:rPr lang="en-US" altLang="zh-CN" dirty="0"/>
              <a:t>web</a:t>
            </a:r>
            <a:r>
              <a:rPr lang="zh-CN" altLang="zh-CN" dirty="0"/>
              <a:t>开发。</a:t>
            </a:r>
          </a:p>
          <a:p>
            <a:endParaRPr lang="en-US" altLang="zh-CN" dirty="0"/>
          </a:p>
          <a:p>
            <a:r>
              <a:rPr lang="zh-CN" altLang="zh-CN" dirty="0"/>
              <a:t>不同于</a:t>
            </a:r>
            <a:r>
              <a:rPr lang="en-US" altLang="zh-CN" dirty="0"/>
              <a:t>C++</a:t>
            </a:r>
            <a:r>
              <a:rPr lang="zh-CN" altLang="zh-CN" dirty="0"/>
              <a:t>语言，</a:t>
            </a:r>
            <a:r>
              <a:rPr lang="en-US" altLang="zh-CN" dirty="0"/>
              <a:t>Java</a:t>
            </a:r>
            <a:r>
              <a:rPr lang="zh-CN" altLang="zh-CN" dirty="0"/>
              <a:t>是纯面向对象的，程序都是由类组成的。</a:t>
            </a:r>
            <a:endParaRPr lang="zh-CN" alt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a:t>
            </a:r>
            <a:r>
              <a:rPr lang="zh-CN" altLang="en-US" dirty="0"/>
              <a:t>语言</a:t>
            </a:r>
          </a:p>
        </p:txBody>
      </p:sp>
      <p:sp>
        <p:nvSpPr>
          <p:cNvPr id="3" name="日期占位符 2"/>
          <p:cNvSpPr>
            <a:spLocks noGrp="1"/>
          </p:cNvSpPr>
          <p:nvPr>
            <p:ph type="dt" sz="half" idx="10"/>
          </p:nvPr>
        </p:nvSpPr>
        <p:spPr/>
        <p:txBody>
          <a:bodyPr/>
          <a:lstStyle/>
          <a:p>
            <a:fld id="{4E55854C-21C8-4E58-9757-5AAD61B82AA3}"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115</a:t>
            </a:fld>
            <a:endParaRPr lang="zh-CN" altLang="en-US"/>
          </a:p>
        </p:txBody>
      </p:sp>
      <p:sp>
        <p:nvSpPr>
          <p:cNvPr id="6" name="内容占位符 5"/>
          <p:cNvSpPr>
            <a:spLocks noGrp="1"/>
          </p:cNvSpPr>
          <p:nvPr>
            <p:ph sz="half" idx="2"/>
          </p:nvPr>
        </p:nvSpPr>
        <p:spPr>
          <a:xfrm>
            <a:off x="4860032" y="1340768"/>
            <a:ext cx="3826768" cy="4785395"/>
          </a:xfrm>
        </p:spPr>
        <p:txBody>
          <a:bodyPr/>
          <a:lstStyle/>
          <a:p>
            <a:r>
              <a:rPr lang="en-US" altLang="zh-CN" b="1" dirty="0"/>
              <a:t>#&lt;</a:t>
            </a:r>
            <a:r>
              <a:rPr lang="zh-CN" altLang="zh-CN" b="1" dirty="0"/>
              <a:t>程序：</a:t>
            </a:r>
            <a:r>
              <a:rPr lang="en-US" altLang="zh-CN" b="1" dirty="0"/>
              <a:t>java</a:t>
            </a:r>
            <a:r>
              <a:rPr lang="zh-CN" altLang="zh-CN" b="1" dirty="0"/>
              <a:t>中的输出</a:t>
            </a:r>
            <a:r>
              <a:rPr lang="en-US" altLang="zh-CN" b="1" dirty="0"/>
              <a:t>&gt;</a:t>
            </a:r>
            <a:endParaRPr lang="zh-CN" altLang="zh-CN" dirty="0"/>
          </a:p>
          <a:p>
            <a:r>
              <a:rPr lang="en-US" altLang="zh-CN" dirty="0"/>
              <a:t>public class </a:t>
            </a:r>
            <a:r>
              <a:rPr lang="en-US" altLang="zh-CN" dirty="0" err="1"/>
              <a:t>doOut</a:t>
            </a:r>
            <a:r>
              <a:rPr lang="en-US" altLang="zh-CN" dirty="0"/>
              <a:t>{</a:t>
            </a:r>
            <a:endParaRPr lang="zh-CN" altLang="zh-CN" dirty="0"/>
          </a:p>
          <a:p>
            <a:r>
              <a:rPr lang="en-US" altLang="zh-CN" dirty="0"/>
              <a:t>Public static void main(String[] </a:t>
            </a:r>
            <a:r>
              <a:rPr lang="en-US" altLang="zh-CN" dirty="0" err="1"/>
              <a:t>args</a:t>
            </a:r>
            <a:r>
              <a:rPr lang="en-US" altLang="zh-CN" dirty="0"/>
              <a:t>){</a:t>
            </a:r>
            <a:endParaRPr lang="zh-CN" altLang="zh-CN" dirty="0"/>
          </a:p>
          <a:p>
            <a:r>
              <a:rPr lang="en-US" altLang="zh-CN" dirty="0"/>
              <a:t>         </a:t>
            </a:r>
            <a:r>
              <a:rPr lang="en-US" altLang="zh-CN" dirty="0" err="1"/>
              <a:t>System.out.println</a:t>
            </a:r>
            <a:r>
              <a:rPr lang="en-US" altLang="zh-CN" dirty="0"/>
              <a:t>(“hello world.”);</a:t>
            </a:r>
            <a:endParaRPr lang="zh-CN" altLang="zh-CN" dirty="0"/>
          </a:p>
          <a:p>
            <a:r>
              <a:rPr lang="en-US" altLang="zh-CN" dirty="0"/>
              <a:t>}</a:t>
            </a:r>
            <a:endParaRPr lang="zh-CN" altLang="zh-CN" dirty="0"/>
          </a:p>
          <a:p>
            <a:r>
              <a:rPr lang="en-US" altLang="zh-CN" dirty="0"/>
              <a:t>}</a:t>
            </a:r>
            <a:endParaRPr lang="zh-CN" altLang="en-US" dirty="0"/>
          </a:p>
        </p:txBody>
      </p:sp>
      <p:sp>
        <p:nvSpPr>
          <p:cNvPr id="7" name="内容占位符 6"/>
          <p:cNvSpPr>
            <a:spLocks noGrp="1"/>
          </p:cNvSpPr>
          <p:nvPr>
            <p:ph idx="1"/>
          </p:nvPr>
        </p:nvSpPr>
        <p:spPr>
          <a:xfrm>
            <a:off x="467544" y="1340768"/>
            <a:ext cx="4176464" cy="3096343"/>
          </a:xfrm>
        </p:spPr>
        <p:txBody>
          <a:bodyPr>
            <a:normAutofit/>
          </a:bodyPr>
          <a:lstStyle/>
          <a:p>
            <a:r>
              <a:rPr lang="zh-CN" altLang="en-US" dirty="0"/>
              <a:t>该程序</a:t>
            </a:r>
            <a:r>
              <a:rPr lang="zh-CN" altLang="zh-CN" dirty="0"/>
              <a:t>只做一个标准输出</a:t>
            </a:r>
            <a:endParaRPr lang="en-US" altLang="zh-CN" dirty="0"/>
          </a:p>
          <a:p>
            <a:endParaRPr lang="en-US" altLang="zh-CN" dirty="0"/>
          </a:p>
          <a:p>
            <a:r>
              <a:rPr lang="en-US" altLang="zh-CN" dirty="0" err="1"/>
              <a:t>System.out.println</a:t>
            </a:r>
            <a:r>
              <a:rPr lang="zh-CN" altLang="zh-CN" dirty="0"/>
              <a:t>是标准输出函数，且输出语句后换行。</a:t>
            </a:r>
            <a:endParaRPr lang="en-US" altLang="zh-CN" dirty="0"/>
          </a:p>
          <a:p>
            <a:endParaRPr lang="en-US" altLang="zh-CN" dirty="0"/>
          </a:p>
          <a:p>
            <a:r>
              <a:rPr lang="zh-CN" altLang="zh-CN" dirty="0"/>
              <a:t>输出语句中不限制输出格式，</a:t>
            </a:r>
            <a:r>
              <a:rPr lang="en-US" altLang="zh-CN" dirty="0"/>
              <a:t>Java</a:t>
            </a:r>
            <a:r>
              <a:rPr lang="zh-CN" altLang="zh-CN" dirty="0"/>
              <a:t>对于所有的输出都作为一个字符串来原样输出。</a:t>
            </a:r>
          </a:p>
          <a:p>
            <a:endParaRPr lang="zh-CN" alt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a:t>
            </a:r>
            <a:r>
              <a:rPr lang="zh-CN" altLang="en-US" dirty="0"/>
              <a:t>语言</a:t>
            </a:r>
          </a:p>
        </p:txBody>
      </p:sp>
      <p:sp>
        <p:nvSpPr>
          <p:cNvPr id="3" name="日期占位符 2"/>
          <p:cNvSpPr>
            <a:spLocks noGrp="1"/>
          </p:cNvSpPr>
          <p:nvPr>
            <p:ph type="dt" sz="half" idx="10"/>
          </p:nvPr>
        </p:nvSpPr>
        <p:spPr/>
        <p:txBody>
          <a:bodyPr/>
          <a:lstStyle/>
          <a:p>
            <a:fld id="{4E55854C-21C8-4E58-9757-5AAD61B82AA3}"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116</a:t>
            </a:fld>
            <a:endParaRPr lang="zh-CN" altLang="en-US"/>
          </a:p>
        </p:txBody>
      </p:sp>
      <p:sp>
        <p:nvSpPr>
          <p:cNvPr id="6" name="内容占位符 5"/>
          <p:cNvSpPr>
            <a:spLocks noGrp="1"/>
          </p:cNvSpPr>
          <p:nvPr>
            <p:ph sz="half" idx="2"/>
          </p:nvPr>
        </p:nvSpPr>
        <p:spPr>
          <a:xfrm>
            <a:off x="467544" y="1196752"/>
            <a:ext cx="6059016" cy="4968552"/>
          </a:xfrm>
        </p:spPr>
        <p:txBody>
          <a:bodyPr>
            <a:noAutofit/>
          </a:bodyPr>
          <a:lstStyle/>
          <a:p>
            <a:r>
              <a:rPr lang="en-US" altLang="zh-CN" dirty="0"/>
              <a:t>import </a:t>
            </a:r>
            <a:r>
              <a:rPr lang="en-US" altLang="zh-CN" dirty="0" err="1"/>
              <a:t>java.util.Vector</a:t>
            </a:r>
            <a:r>
              <a:rPr lang="en-US" altLang="zh-CN" dirty="0"/>
              <a:t>;</a:t>
            </a:r>
            <a:endParaRPr lang="zh-CN" altLang="zh-CN" dirty="0"/>
          </a:p>
          <a:p>
            <a:r>
              <a:rPr lang="en-US" altLang="zh-CN" dirty="0"/>
              <a:t>public class </a:t>
            </a:r>
            <a:r>
              <a:rPr lang="en-US" altLang="zh-CN" dirty="0" err="1"/>
              <a:t>MergeClass</a:t>
            </a:r>
            <a:r>
              <a:rPr lang="en-US" altLang="zh-CN" dirty="0"/>
              <a:t>{</a:t>
            </a:r>
            <a:endParaRPr lang="zh-CN" altLang="zh-CN" dirty="0"/>
          </a:p>
          <a:p>
            <a:r>
              <a:rPr lang="en-US" altLang="zh-CN" dirty="0"/>
              <a:t>     public static void main(String[] </a:t>
            </a:r>
            <a:r>
              <a:rPr lang="en-US" altLang="zh-CN" dirty="0" err="1"/>
              <a:t>args</a:t>
            </a:r>
            <a:r>
              <a:rPr lang="en-US" altLang="zh-CN" dirty="0"/>
              <a:t>){</a:t>
            </a:r>
            <a:endParaRPr lang="zh-CN" altLang="zh-CN" dirty="0"/>
          </a:p>
          <a:p>
            <a:r>
              <a:rPr lang="en-US" altLang="zh-CN" dirty="0"/>
              <a:t>              </a:t>
            </a:r>
            <a:r>
              <a:rPr lang="en-US" altLang="zh-CN" dirty="0" err="1"/>
              <a:t>int</a:t>
            </a:r>
            <a:r>
              <a:rPr lang="en-US" altLang="zh-CN" dirty="0"/>
              <a:t> </a:t>
            </a:r>
            <a:r>
              <a:rPr lang="en-US" altLang="zh-CN" dirty="0" err="1"/>
              <a:t>mx</a:t>
            </a:r>
            <a:r>
              <a:rPr lang="en-US" altLang="zh-CN" dirty="0"/>
              <a:t>[] = {1,2,3} ;</a:t>
            </a:r>
            <a:endParaRPr lang="zh-CN" altLang="zh-CN" dirty="0"/>
          </a:p>
          <a:p>
            <a:r>
              <a:rPr lang="en-US" altLang="zh-CN" dirty="0"/>
              <a:t>              </a:t>
            </a:r>
            <a:r>
              <a:rPr lang="en-US" altLang="zh-CN" dirty="0" err="1"/>
              <a:t>int</a:t>
            </a:r>
            <a:r>
              <a:rPr lang="en-US" altLang="zh-CN" dirty="0"/>
              <a:t> my[] = {8,9};</a:t>
            </a:r>
            <a:endParaRPr lang="zh-CN" altLang="zh-CN" dirty="0"/>
          </a:p>
          <a:p>
            <a:r>
              <a:rPr lang="en-US" altLang="zh-CN" dirty="0"/>
              <a:t>              </a:t>
            </a:r>
            <a:r>
              <a:rPr lang="en-US" altLang="zh-CN" dirty="0" err="1"/>
              <a:t>int</a:t>
            </a:r>
            <a:r>
              <a:rPr lang="en-US" altLang="zh-CN" dirty="0"/>
              <a:t> </a:t>
            </a:r>
            <a:r>
              <a:rPr lang="en-US" altLang="zh-CN" dirty="0" err="1"/>
              <a:t>len_y</a:t>
            </a:r>
            <a:r>
              <a:rPr lang="en-US" altLang="zh-CN" dirty="0"/>
              <a:t> = </a:t>
            </a:r>
            <a:r>
              <a:rPr lang="en-US" altLang="zh-CN" dirty="0" err="1"/>
              <a:t>my.length</a:t>
            </a:r>
            <a:r>
              <a:rPr lang="en-US" altLang="zh-CN" dirty="0"/>
              <a:t>;</a:t>
            </a:r>
            <a:endParaRPr lang="zh-CN" altLang="zh-CN" dirty="0"/>
          </a:p>
          <a:p>
            <a:r>
              <a:rPr lang="en-US" altLang="zh-CN" dirty="0"/>
              <a:t>              Vector x=new Vector();     //x </a:t>
            </a:r>
            <a:r>
              <a:rPr lang="zh-CN" altLang="zh-CN" dirty="0"/>
              <a:t>是个</a:t>
            </a:r>
            <a:r>
              <a:rPr lang="en-US" altLang="zh-CN" dirty="0"/>
              <a:t>Vector</a:t>
            </a:r>
            <a:r>
              <a:rPr lang="zh-CN" altLang="zh-CN" dirty="0"/>
              <a:t>对象</a:t>
            </a:r>
          </a:p>
          <a:p>
            <a:r>
              <a:rPr lang="en-US" altLang="zh-CN" dirty="0"/>
              <a:t>              for(</a:t>
            </a:r>
            <a:r>
              <a:rPr lang="en-US" altLang="zh-CN" dirty="0" err="1"/>
              <a:t>int</a:t>
            </a:r>
            <a:r>
              <a:rPr lang="en-US" altLang="zh-CN" dirty="0"/>
              <a:t> </a:t>
            </a:r>
            <a:r>
              <a:rPr lang="en-US" altLang="zh-CN" dirty="0" err="1"/>
              <a:t>i</a:t>
            </a:r>
            <a:r>
              <a:rPr lang="en-US" altLang="zh-CN" dirty="0"/>
              <a:t> = 0;i&lt;</a:t>
            </a:r>
            <a:r>
              <a:rPr lang="en-US" altLang="zh-CN" dirty="0" err="1"/>
              <a:t>mx.length;i</a:t>
            </a:r>
            <a:r>
              <a:rPr lang="en-US" altLang="zh-CN" dirty="0"/>
              <a:t>++){</a:t>
            </a:r>
            <a:endParaRPr lang="zh-CN" altLang="zh-CN" dirty="0"/>
          </a:p>
          <a:p>
            <a:r>
              <a:rPr lang="en-US" altLang="zh-CN" dirty="0"/>
              <a:t>                   </a:t>
            </a:r>
            <a:r>
              <a:rPr lang="en-US" altLang="zh-CN" dirty="0" err="1"/>
              <a:t>x.add</a:t>
            </a:r>
            <a:r>
              <a:rPr lang="en-US" altLang="zh-CN" dirty="0"/>
              <a:t>(</a:t>
            </a:r>
            <a:r>
              <a:rPr lang="en-US" altLang="zh-CN" dirty="0" err="1"/>
              <a:t>mx</a:t>
            </a:r>
            <a:r>
              <a:rPr lang="en-US" altLang="zh-CN" dirty="0"/>
              <a:t>[</a:t>
            </a:r>
            <a:r>
              <a:rPr lang="en-US" altLang="zh-CN" dirty="0" err="1"/>
              <a:t>i</a:t>
            </a:r>
            <a:r>
              <a:rPr lang="en-US" altLang="zh-CN" dirty="0"/>
              <a:t>]);      // </a:t>
            </a:r>
            <a:r>
              <a:rPr lang="zh-CN" altLang="zh-CN" dirty="0"/>
              <a:t>加入</a:t>
            </a:r>
            <a:r>
              <a:rPr lang="en-US" altLang="zh-CN" dirty="0"/>
              <a:t>(append)</a:t>
            </a:r>
            <a:r>
              <a:rPr lang="en-US" altLang="zh-CN" dirty="0" err="1"/>
              <a:t>mx</a:t>
            </a:r>
            <a:r>
              <a:rPr lang="zh-CN" altLang="zh-CN" dirty="0"/>
              <a:t>的值到</a:t>
            </a:r>
            <a:r>
              <a:rPr lang="en-US" altLang="zh-CN" dirty="0"/>
              <a:t>x</a:t>
            </a:r>
            <a:endParaRPr lang="zh-CN" altLang="zh-CN" dirty="0"/>
          </a:p>
          <a:p>
            <a:r>
              <a:rPr lang="en-US" altLang="zh-CN" dirty="0"/>
              <a:t>              }</a:t>
            </a:r>
            <a:endParaRPr lang="zh-CN" altLang="zh-CN" dirty="0"/>
          </a:p>
          <a:p>
            <a:r>
              <a:rPr lang="en-US" altLang="zh-CN" dirty="0"/>
              <a:t>              for(</a:t>
            </a:r>
            <a:r>
              <a:rPr lang="en-US" altLang="zh-CN" dirty="0" err="1"/>
              <a:t>int</a:t>
            </a:r>
            <a:r>
              <a:rPr lang="en-US" altLang="zh-CN" dirty="0"/>
              <a:t> </a:t>
            </a:r>
            <a:r>
              <a:rPr lang="en-US" altLang="zh-CN" dirty="0" err="1"/>
              <a:t>i</a:t>
            </a:r>
            <a:r>
              <a:rPr lang="en-US" altLang="zh-CN" dirty="0"/>
              <a:t> = 0;i&lt;</a:t>
            </a:r>
            <a:r>
              <a:rPr lang="en-US" altLang="zh-CN" dirty="0" err="1"/>
              <a:t>my.length;i</a:t>
            </a:r>
            <a:r>
              <a:rPr lang="en-US" altLang="zh-CN" dirty="0"/>
              <a:t>++){</a:t>
            </a:r>
            <a:endParaRPr lang="zh-CN" altLang="zh-CN" dirty="0"/>
          </a:p>
          <a:p>
            <a:r>
              <a:rPr lang="en-US" altLang="zh-CN" dirty="0"/>
              <a:t>                   </a:t>
            </a:r>
            <a:r>
              <a:rPr lang="en-US" altLang="zh-CN" dirty="0" err="1"/>
              <a:t>x.add</a:t>
            </a:r>
            <a:r>
              <a:rPr lang="en-US" altLang="zh-CN" dirty="0"/>
              <a:t>(my[</a:t>
            </a:r>
            <a:r>
              <a:rPr lang="en-US" altLang="zh-CN" dirty="0" err="1"/>
              <a:t>i</a:t>
            </a:r>
            <a:r>
              <a:rPr lang="en-US" altLang="zh-CN" dirty="0"/>
              <a:t>]);	// </a:t>
            </a:r>
            <a:r>
              <a:rPr lang="zh-CN" altLang="zh-CN" dirty="0"/>
              <a:t>加入（</a:t>
            </a:r>
            <a:r>
              <a:rPr lang="en-US" altLang="zh-CN" dirty="0"/>
              <a:t>append</a:t>
            </a:r>
            <a:r>
              <a:rPr lang="zh-CN" altLang="zh-CN" dirty="0"/>
              <a:t>）</a:t>
            </a:r>
            <a:r>
              <a:rPr lang="en-US" altLang="zh-CN" dirty="0"/>
              <a:t>my</a:t>
            </a:r>
            <a:r>
              <a:rPr lang="zh-CN" altLang="zh-CN" dirty="0"/>
              <a:t>的值到</a:t>
            </a:r>
            <a:r>
              <a:rPr lang="en-US" altLang="zh-CN" dirty="0"/>
              <a:t>x</a:t>
            </a:r>
            <a:endParaRPr lang="zh-CN" altLang="zh-CN" dirty="0"/>
          </a:p>
          <a:p>
            <a:r>
              <a:rPr lang="en-US" altLang="zh-CN" dirty="0"/>
              <a:t>               }</a:t>
            </a:r>
            <a:endParaRPr lang="zh-CN" altLang="zh-CN" dirty="0"/>
          </a:p>
          <a:p>
            <a:r>
              <a:rPr lang="en-US" altLang="zh-CN" dirty="0"/>
              <a:t>               for(</a:t>
            </a:r>
            <a:r>
              <a:rPr lang="en-US" altLang="zh-CN" dirty="0" err="1"/>
              <a:t>int</a:t>
            </a:r>
            <a:r>
              <a:rPr lang="en-US" altLang="zh-CN" dirty="0"/>
              <a:t> index=0;index&lt;</a:t>
            </a:r>
            <a:r>
              <a:rPr lang="en-US" altLang="zh-CN" dirty="0" err="1"/>
              <a:t>x.size</a:t>
            </a:r>
            <a:r>
              <a:rPr lang="en-US" altLang="zh-CN" dirty="0"/>
              <a:t>();index++){</a:t>
            </a:r>
            <a:endParaRPr lang="zh-CN" altLang="zh-CN" dirty="0"/>
          </a:p>
          <a:p>
            <a:r>
              <a:rPr lang="en-US" altLang="zh-CN" dirty="0"/>
              <a:t>                    </a:t>
            </a:r>
            <a:r>
              <a:rPr lang="en-US" altLang="zh-CN" dirty="0" err="1"/>
              <a:t>System.out.print</a:t>
            </a:r>
            <a:r>
              <a:rPr lang="en-US" altLang="zh-CN" dirty="0"/>
              <a:t>(</a:t>
            </a:r>
            <a:r>
              <a:rPr lang="en-US" altLang="zh-CN" dirty="0" err="1"/>
              <a:t>x.elementAt</a:t>
            </a:r>
            <a:r>
              <a:rPr lang="en-US" altLang="zh-CN" dirty="0"/>
              <a:t>(index)+" ");</a:t>
            </a:r>
            <a:endParaRPr lang="zh-CN" altLang="zh-CN" dirty="0"/>
          </a:p>
          <a:p>
            <a:r>
              <a:rPr lang="en-US" altLang="zh-CN" dirty="0"/>
              <a:t>                }</a:t>
            </a:r>
            <a:endParaRPr lang="zh-CN" altLang="zh-CN" dirty="0"/>
          </a:p>
          <a:p>
            <a:r>
              <a:rPr lang="en-US" altLang="zh-CN" dirty="0"/>
              <a:t>                </a:t>
            </a:r>
            <a:r>
              <a:rPr lang="en-US" altLang="zh-CN" dirty="0" err="1"/>
              <a:t>System.out.print</a:t>
            </a:r>
            <a:r>
              <a:rPr lang="en-US" altLang="zh-CN" dirty="0"/>
              <a:t>("\n");</a:t>
            </a:r>
            <a:endParaRPr lang="zh-CN" altLang="zh-CN" dirty="0"/>
          </a:p>
          <a:p>
            <a:r>
              <a:rPr lang="en-US" altLang="zh-CN" dirty="0"/>
              <a:t>     }</a:t>
            </a:r>
            <a:endParaRPr lang="zh-CN" altLang="zh-CN" dirty="0"/>
          </a:p>
          <a:p>
            <a:r>
              <a:rPr lang="en-US" altLang="zh-CN" dirty="0"/>
              <a:t>}</a:t>
            </a:r>
            <a:endParaRPr lang="zh-CN" altLang="zh-CN" dirty="0"/>
          </a:p>
          <a:p>
            <a:endParaRPr lang="zh-CN" altLang="en-US" dirty="0"/>
          </a:p>
        </p:txBody>
      </p:sp>
      <p:sp>
        <p:nvSpPr>
          <p:cNvPr id="7" name="内容占位符 6"/>
          <p:cNvSpPr>
            <a:spLocks noGrp="1"/>
          </p:cNvSpPr>
          <p:nvPr>
            <p:ph idx="1"/>
          </p:nvPr>
        </p:nvSpPr>
        <p:spPr>
          <a:xfrm>
            <a:off x="4355976" y="5445224"/>
            <a:ext cx="4392488" cy="608931"/>
          </a:xfrm>
        </p:spPr>
        <p:txBody>
          <a:bodyPr>
            <a:normAutofit/>
          </a:bodyPr>
          <a:lstStyle/>
          <a:p>
            <a:pPr marL="0" indent="0">
              <a:buNone/>
            </a:pPr>
            <a:r>
              <a:rPr lang="zh-CN" altLang="en-US" dirty="0"/>
              <a:t>*以上程序</a:t>
            </a:r>
            <a:r>
              <a:rPr lang="zh-CN" altLang="zh-CN" dirty="0"/>
              <a:t>是</a:t>
            </a:r>
            <a:r>
              <a:rPr lang="en-US" altLang="zh-CN" dirty="0"/>
              <a:t>Java</a:t>
            </a:r>
            <a:r>
              <a:rPr lang="zh-CN" altLang="zh-CN" dirty="0"/>
              <a:t>实现数组连起来的程序</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汇编指令的概念</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12</a:t>
            </a:fld>
            <a:endParaRPr lang="zh-CN" altLang="en-US"/>
          </a:p>
        </p:txBody>
      </p:sp>
      <p:sp>
        <p:nvSpPr>
          <p:cNvPr id="6" name="内容占位符 5"/>
          <p:cNvSpPr>
            <a:spLocks noGrp="1"/>
          </p:cNvSpPr>
          <p:nvPr>
            <p:ph idx="1"/>
          </p:nvPr>
        </p:nvSpPr>
        <p:spPr/>
        <p:txBody>
          <a:bodyPr>
            <a:normAutofit fontScale="85000" lnSpcReduction="10000"/>
          </a:bodyPr>
          <a:lstStyle/>
          <a:p>
            <a:pPr algn="ctr"/>
            <a:r>
              <a:rPr lang="zh-CN" altLang="zh-CN" b="1" dirty="0"/>
              <a:t>格式</a:t>
            </a:r>
            <a:r>
              <a:rPr lang="en-US" altLang="zh-CN" b="1" dirty="0"/>
              <a:t>1</a:t>
            </a:r>
            <a:r>
              <a:rPr lang="zh-CN" altLang="zh-CN" b="1" dirty="0"/>
              <a:t>：</a:t>
            </a:r>
            <a:r>
              <a:rPr lang="en-US" altLang="zh-CN" b="1" dirty="0"/>
              <a:t>add  R2, R1, constant</a:t>
            </a:r>
            <a:endParaRPr lang="zh-CN" altLang="zh-CN" sz="1800" b="1" dirty="0"/>
          </a:p>
          <a:p>
            <a:r>
              <a:rPr lang="zh-CN" altLang="zh-CN" dirty="0"/>
              <a:t>注</a:t>
            </a:r>
            <a:r>
              <a:rPr lang="en-US" altLang="zh-CN" dirty="0"/>
              <a:t>: add</a:t>
            </a:r>
            <a:r>
              <a:rPr lang="zh-CN" altLang="zh-CN" dirty="0"/>
              <a:t>指令有三个操作数，一个是常数，后一个是进行运算的寄存器，前一个是存储运算结果的寄存器。</a:t>
            </a:r>
            <a:r>
              <a:rPr lang="en-US" altLang="zh-CN" dirty="0"/>
              <a:t>R2=R1+constand.</a:t>
            </a:r>
            <a:endParaRPr lang="zh-CN" altLang="zh-CN" sz="1800" dirty="0"/>
          </a:p>
          <a:p>
            <a:r>
              <a:rPr lang="en-US" altLang="zh-CN" dirty="0"/>
              <a:t> </a:t>
            </a:r>
            <a:endParaRPr lang="zh-CN" altLang="zh-CN" sz="1800" dirty="0"/>
          </a:p>
          <a:p>
            <a:r>
              <a:rPr lang="zh-CN" altLang="zh-CN" dirty="0"/>
              <a:t>【例</a:t>
            </a:r>
            <a:r>
              <a:rPr lang="en-US" altLang="zh-CN" dirty="0"/>
              <a:t>3</a:t>
            </a:r>
            <a:r>
              <a:rPr lang="zh-CN" altLang="zh-CN" dirty="0"/>
              <a:t>】</a:t>
            </a:r>
            <a:r>
              <a:rPr lang="en-US" altLang="zh-CN" dirty="0"/>
              <a:t>add R1,R1,01h</a:t>
            </a:r>
            <a:endParaRPr lang="zh-CN" altLang="zh-CN" sz="1800" dirty="0"/>
          </a:p>
          <a:p>
            <a:r>
              <a:rPr lang="zh-CN" altLang="zh-CN" dirty="0"/>
              <a:t>该指令表示将寄存器</a:t>
            </a:r>
            <a:r>
              <a:rPr lang="en-US" altLang="zh-CN" dirty="0"/>
              <a:t>R1</a:t>
            </a:r>
            <a:r>
              <a:rPr lang="zh-CN" altLang="zh-CN" dirty="0"/>
              <a:t>中的数值加</a:t>
            </a:r>
            <a:r>
              <a:rPr lang="en-US" altLang="zh-CN" dirty="0"/>
              <a:t>1</a:t>
            </a:r>
            <a:r>
              <a:rPr lang="zh-CN" altLang="zh-CN" dirty="0"/>
              <a:t>，并将结果存回寄存器</a:t>
            </a:r>
            <a:r>
              <a:rPr lang="en-US" altLang="zh-CN" dirty="0"/>
              <a:t>R2</a:t>
            </a:r>
            <a:r>
              <a:rPr lang="zh-CN" altLang="zh-CN" dirty="0"/>
              <a:t>。如果寄存器</a:t>
            </a:r>
            <a:r>
              <a:rPr lang="en-US" altLang="zh-CN" dirty="0"/>
              <a:t>R1</a:t>
            </a:r>
            <a:r>
              <a:rPr lang="zh-CN" altLang="zh-CN" dirty="0"/>
              <a:t>中的值最初是</a:t>
            </a:r>
            <a:r>
              <a:rPr lang="en-US" altLang="zh-CN" dirty="0"/>
              <a:t>06h</a:t>
            </a:r>
            <a:r>
              <a:rPr lang="zh-CN" altLang="zh-CN" dirty="0"/>
              <a:t>，执行该指令后，寄存器</a:t>
            </a:r>
            <a:r>
              <a:rPr lang="en-US" altLang="zh-CN" dirty="0"/>
              <a:t>R1</a:t>
            </a:r>
            <a:r>
              <a:rPr lang="zh-CN" altLang="zh-CN" dirty="0"/>
              <a:t>中的值就为</a:t>
            </a:r>
            <a:r>
              <a:rPr lang="en-US" altLang="zh-CN" dirty="0"/>
              <a:t>07h</a:t>
            </a:r>
            <a:r>
              <a:rPr lang="zh-CN" altLang="zh-CN" dirty="0"/>
              <a:t>。</a:t>
            </a:r>
            <a:endParaRPr lang="zh-CN" altLang="zh-CN" sz="1800" dirty="0"/>
          </a:p>
          <a:p>
            <a:r>
              <a:rPr lang="en-US" altLang="zh-CN" dirty="0"/>
              <a:t> </a:t>
            </a:r>
            <a:endParaRPr lang="zh-CN" altLang="zh-CN" sz="1800" dirty="0"/>
          </a:p>
          <a:p>
            <a:pPr algn="ctr"/>
            <a:r>
              <a:rPr lang="zh-CN" altLang="zh-CN" b="1" dirty="0"/>
              <a:t>格式</a:t>
            </a:r>
            <a:r>
              <a:rPr lang="en-US" altLang="zh-CN" b="1" dirty="0"/>
              <a:t>2:</a:t>
            </a:r>
            <a:r>
              <a:rPr lang="zh-CN" altLang="zh-CN" b="1" dirty="0"/>
              <a:t>：</a:t>
            </a:r>
            <a:r>
              <a:rPr lang="en-US" altLang="zh-CN" b="1" dirty="0"/>
              <a:t>add  R1, R1, R2</a:t>
            </a:r>
            <a:endParaRPr lang="zh-CN" altLang="zh-CN" sz="1800" b="1" dirty="0"/>
          </a:p>
          <a:p>
            <a:r>
              <a:rPr lang="zh-CN" altLang="zh-CN" dirty="0"/>
              <a:t>注</a:t>
            </a:r>
            <a:r>
              <a:rPr lang="en-US" altLang="zh-CN" dirty="0"/>
              <a:t>: add</a:t>
            </a:r>
            <a:r>
              <a:rPr lang="zh-CN" altLang="zh-CN" dirty="0"/>
              <a:t>指令有三个寄存器操作数</a:t>
            </a:r>
            <a:endParaRPr lang="zh-CN" altLang="zh-CN" sz="1800" dirty="0"/>
          </a:p>
          <a:p>
            <a:r>
              <a:rPr lang="zh-CN" altLang="zh-CN" dirty="0"/>
              <a:t>该指令执行的操作，是将后两个寄存器</a:t>
            </a:r>
            <a:r>
              <a:rPr lang="en-US" altLang="zh-CN" dirty="0"/>
              <a:t>R1, R2</a:t>
            </a:r>
            <a:r>
              <a:rPr lang="zh-CN" altLang="zh-CN" dirty="0"/>
              <a:t>中的值相加，结果赋给寄存器</a:t>
            </a:r>
            <a:r>
              <a:rPr lang="en-US" altLang="zh-CN" dirty="0"/>
              <a:t>R1</a:t>
            </a:r>
            <a:r>
              <a:rPr lang="zh-CN" altLang="zh-CN" dirty="0"/>
              <a:t>。也就是</a:t>
            </a:r>
            <a:r>
              <a:rPr lang="en-US" altLang="zh-CN" dirty="0"/>
              <a:t>R1=R1+R2</a:t>
            </a:r>
            <a:r>
              <a:rPr lang="zh-CN" altLang="zh-CN" dirty="0"/>
              <a:t>。</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汇编指令的概念</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13</a:t>
            </a:fld>
            <a:endParaRPr lang="zh-CN" altLang="en-US"/>
          </a:p>
        </p:txBody>
      </p:sp>
      <p:sp>
        <p:nvSpPr>
          <p:cNvPr id="6" name="内容占位符 5"/>
          <p:cNvSpPr>
            <a:spLocks noGrp="1"/>
          </p:cNvSpPr>
          <p:nvPr>
            <p:ph idx="1"/>
          </p:nvPr>
        </p:nvSpPr>
        <p:spPr/>
        <p:txBody>
          <a:bodyPr>
            <a:normAutofit/>
          </a:bodyPr>
          <a:lstStyle/>
          <a:p>
            <a:pPr>
              <a:buFont typeface="Arial" pitchFamily="34" charset="0"/>
              <a:buChar char="•"/>
            </a:pPr>
            <a:r>
              <a:rPr lang="zh-CN" altLang="zh-CN" sz="1800" b="1" dirty="0"/>
              <a:t>减法指令</a:t>
            </a:r>
            <a:r>
              <a:rPr lang="en-US" altLang="zh-CN" sz="1800" b="1" dirty="0"/>
              <a:t> sub</a:t>
            </a:r>
            <a:r>
              <a:rPr lang="zh-CN" altLang="zh-CN" sz="1800" dirty="0"/>
              <a:t>：同</a:t>
            </a:r>
            <a:r>
              <a:rPr lang="en-US" altLang="zh-CN" sz="1800" dirty="0"/>
              <a:t>add</a:t>
            </a:r>
            <a:r>
              <a:rPr lang="zh-CN" altLang="zh-CN" sz="1800" dirty="0"/>
              <a:t>指令的格式一样。“</a:t>
            </a:r>
            <a:r>
              <a:rPr lang="en-US" altLang="zh-CN" sz="1800" dirty="0"/>
              <a:t>sub  R2, R1</a:t>
            </a:r>
            <a:r>
              <a:rPr lang="zh-CN" altLang="zh-CN" sz="1800" dirty="0"/>
              <a:t>，</a:t>
            </a:r>
            <a:r>
              <a:rPr lang="en-US" altLang="zh-CN" sz="1800" dirty="0"/>
              <a:t>constant</a:t>
            </a:r>
            <a:r>
              <a:rPr lang="zh-CN" altLang="zh-CN" sz="1800" dirty="0"/>
              <a:t>”，代表了</a:t>
            </a:r>
            <a:r>
              <a:rPr lang="en-US" altLang="zh-CN" sz="1800" dirty="0"/>
              <a:t>R2 = R1 – constant</a:t>
            </a:r>
            <a:r>
              <a:rPr lang="zh-CN" altLang="zh-CN" sz="1800" dirty="0"/>
              <a:t>。“</a:t>
            </a:r>
            <a:r>
              <a:rPr lang="en-US" altLang="zh-CN" sz="1800" dirty="0"/>
              <a:t>sub  R3, R1, R2</a:t>
            </a:r>
            <a:r>
              <a:rPr lang="zh-CN" altLang="zh-CN" sz="1800" dirty="0"/>
              <a:t>”代表了</a:t>
            </a:r>
            <a:r>
              <a:rPr lang="en-US" altLang="zh-CN" sz="1800" dirty="0"/>
              <a:t>R3=R1-R2</a:t>
            </a:r>
          </a:p>
          <a:p>
            <a:pPr>
              <a:buFont typeface="Arial" pitchFamily="34" charset="0"/>
              <a:buChar char="•"/>
            </a:pPr>
            <a:endParaRPr lang="en-US" altLang="zh-CN" sz="1800" dirty="0"/>
          </a:p>
          <a:p>
            <a:pPr>
              <a:buFont typeface="Arial" pitchFamily="34" charset="0"/>
              <a:buChar char="•"/>
            </a:pPr>
            <a:r>
              <a:rPr lang="zh-CN" altLang="zh-CN" sz="1800" b="1" dirty="0"/>
              <a:t>左移位指令</a:t>
            </a:r>
            <a:r>
              <a:rPr lang="en-US" altLang="zh-CN" sz="1800" b="1" dirty="0" err="1"/>
              <a:t>shiftl</a:t>
            </a:r>
            <a:r>
              <a:rPr lang="zh-CN" altLang="zh-CN" sz="1800" dirty="0"/>
              <a:t>，“</a:t>
            </a:r>
            <a:r>
              <a:rPr lang="en-US" altLang="zh-CN" sz="1800" dirty="0" err="1"/>
              <a:t>shiftl</a:t>
            </a:r>
            <a:r>
              <a:rPr lang="en-US" altLang="zh-CN" sz="1800" dirty="0"/>
              <a:t>  R3,R1</a:t>
            </a:r>
            <a:r>
              <a:rPr lang="zh-CN" altLang="zh-CN" sz="1800" dirty="0"/>
              <a:t>，</a:t>
            </a:r>
            <a:r>
              <a:rPr lang="en-US" altLang="zh-CN" sz="1800" dirty="0"/>
              <a:t>05h</a:t>
            </a:r>
            <a:r>
              <a:rPr lang="zh-CN" altLang="zh-CN" sz="1800" dirty="0"/>
              <a:t>”代表寄存器</a:t>
            </a:r>
            <a:r>
              <a:rPr lang="en-US" altLang="zh-CN" sz="1800" dirty="0"/>
              <a:t>R1</a:t>
            </a:r>
            <a:r>
              <a:rPr lang="zh-CN" altLang="zh-CN" sz="1800" dirty="0"/>
              <a:t>的二进制数左移</a:t>
            </a:r>
            <a:r>
              <a:rPr lang="en-US" altLang="zh-CN" sz="1800" dirty="0"/>
              <a:t>5</a:t>
            </a:r>
            <a:r>
              <a:rPr lang="zh-CN" altLang="zh-CN" sz="1800" dirty="0"/>
              <a:t>位，移出的那</a:t>
            </a:r>
            <a:r>
              <a:rPr lang="en-US" altLang="zh-CN" sz="1800" dirty="0"/>
              <a:t>5</a:t>
            </a:r>
            <a:r>
              <a:rPr lang="zh-CN" altLang="zh-CN" sz="1800" dirty="0"/>
              <a:t>位填</a:t>
            </a:r>
            <a:r>
              <a:rPr lang="en-US" altLang="zh-CN" sz="1800" dirty="0"/>
              <a:t>0</a:t>
            </a:r>
            <a:r>
              <a:rPr lang="zh-CN" altLang="zh-CN" sz="1800" dirty="0"/>
              <a:t>。将最终值存入</a:t>
            </a:r>
            <a:r>
              <a:rPr lang="en-US" altLang="zh-CN" sz="1800" dirty="0"/>
              <a:t>R3</a:t>
            </a:r>
            <a:r>
              <a:rPr lang="zh-CN" altLang="zh-CN" sz="1800" dirty="0"/>
              <a:t>。‘</a:t>
            </a:r>
            <a:r>
              <a:rPr lang="en-US" altLang="zh-CN" sz="1800" dirty="0"/>
              <a:t>05h</a:t>
            </a:r>
            <a:r>
              <a:rPr lang="zh-CN" altLang="zh-CN" sz="1800" dirty="0"/>
              <a:t>’也可以用一个寄存器表示，例如，“</a:t>
            </a:r>
            <a:r>
              <a:rPr lang="en-US" altLang="zh-CN" sz="1800" dirty="0" err="1"/>
              <a:t>shiftl</a:t>
            </a:r>
            <a:r>
              <a:rPr lang="en-US" altLang="zh-CN" sz="1800" dirty="0"/>
              <a:t>  R3, R1, R2”</a:t>
            </a:r>
            <a:r>
              <a:rPr lang="zh-CN" altLang="zh-CN" sz="1800" dirty="0"/>
              <a:t>代表</a:t>
            </a:r>
            <a:r>
              <a:rPr lang="en-US" altLang="zh-CN" sz="1800" dirty="0"/>
              <a:t>R1</a:t>
            </a:r>
            <a:r>
              <a:rPr lang="zh-CN" altLang="zh-CN" sz="1800" dirty="0"/>
              <a:t>的二进制值向左移（</a:t>
            </a:r>
            <a:r>
              <a:rPr lang="en-US" altLang="zh-CN" sz="1800" dirty="0"/>
              <a:t>R2</a:t>
            </a:r>
            <a:r>
              <a:rPr lang="zh-CN" altLang="zh-CN" sz="1800" dirty="0"/>
              <a:t>）位数，存入</a:t>
            </a:r>
            <a:r>
              <a:rPr lang="en-US" altLang="zh-CN" sz="1800" dirty="0"/>
              <a:t>R3</a:t>
            </a:r>
            <a:r>
              <a:rPr lang="zh-CN" altLang="zh-CN" sz="1800" dirty="0"/>
              <a:t>。左移指令就相当于将</a:t>
            </a:r>
            <a:r>
              <a:rPr lang="en-US" altLang="zh-CN" sz="1800" dirty="0"/>
              <a:t>R1</a:t>
            </a:r>
            <a:r>
              <a:rPr lang="zh-CN" altLang="zh-CN" sz="1800" dirty="0"/>
              <a:t>做乘法。</a:t>
            </a:r>
            <a:r>
              <a:rPr lang="en-US" altLang="zh-CN" sz="1800" dirty="0"/>
              <a:t>R1</a:t>
            </a:r>
            <a:r>
              <a:rPr lang="zh-CN" altLang="zh-CN" sz="1800" dirty="0"/>
              <a:t>左移一位，</a:t>
            </a:r>
            <a:r>
              <a:rPr lang="en-US" altLang="zh-CN" sz="1800" dirty="0"/>
              <a:t>R1</a:t>
            </a:r>
            <a:r>
              <a:rPr lang="zh-CN" altLang="zh-CN" sz="1800" dirty="0"/>
              <a:t>值就相当于乘</a:t>
            </a:r>
            <a:r>
              <a:rPr lang="en-US" altLang="zh-CN" sz="1800" dirty="0"/>
              <a:t>2</a:t>
            </a:r>
            <a:r>
              <a:rPr lang="zh-CN" altLang="zh-CN" sz="1800" dirty="0"/>
              <a:t>，</a:t>
            </a:r>
            <a:r>
              <a:rPr lang="en-US" altLang="zh-CN" sz="1800" dirty="0"/>
              <a:t>R1</a:t>
            </a:r>
            <a:r>
              <a:rPr lang="zh-CN" altLang="zh-CN" sz="1800" dirty="0"/>
              <a:t>左移</a:t>
            </a:r>
            <a:r>
              <a:rPr lang="en-US" altLang="zh-CN" sz="1800" dirty="0"/>
              <a:t>2</a:t>
            </a:r>
            <a:r>
              <a:rPr lang="zh-CN" altLang="zh-CN" sz="1800" dirty="0"/>
              <a:t>位，</a:t>
            </a:r>
            <a:r>
              <a:rPr lang="en-US" altLang="zh-CN" sz="1800" dirty="0"/>
              <a:t>R1</a:t>
            </a:r>
            <a:r>
              <a:rPr lang="zh-CN" altLang="zh-CN" sz="1800" dirty="0"/>
              <a:t>值就相当于乘</a:t>
            </a:r>
            <a:r>
              <a:rPr lang="en-US" altLang="zh-CN" sz="1800" dirty="0"/>
              <a:t>4 </a:t>
            </a:r>
            <a:r>
              <a:rPr lang="zh-CN" altLang="zh-CN" sz="1800" dirty="0"/>
              <a:t>。</a:t>
            </a:r>
            <a:endParaRPr lang="en-US" altLang="zh-CN" sz="1800" dirty="0"/>
          </a:p>
          <a:p>
            <a:pPr marL="0" lvl="1" indent="720000">
              <a:lnSpc>
                <a:spcPct val="130000"/>
              </a:lnSpc>
              <a:spcBef>
                <a:spcPts val="0"/>
              </a:spcBef>
              <a:buFont typeface="Arial" pitchFamily="34" charset="0"/>
              <a:buChar char="•"/>
            </a:pPr>
            <a:endParaRPr lang="en-US" altLang="zh-CN" sz="1800" dirty="0">
              <a:latin typeface="Times New Roman" pitchFamily="18" charset="0"/>
            </a:endParaRPr>
          </a:p>
          <a:p>
            <a:pPr marL="0" lvl="1" indent="720000">
              <a:lnSpc>
                <a:spcPct val="130000"/>
              </a:lnSpc>
              <a:spcBef>
                <a:spcPts val="0"/>
              </a:spcBef>
              <a:buFont typeface="Arial" pitchFamily="34" charset="0"/>
              <a:buChar char="•"/>
            </a:pPr>
            <a:r>
              <a:rPr lang="zh-CN" altLang="zh-CN" sz="1800" b="1" dirty="0">
                <a:latin typeface="Times New Roman" pitchFamily="18" charset="0"/>
              </a:rPr>
              <a:t>右移位指令</a:t>
            </a:r>
            <a:r>
              <a:rPr lang="en-US" altLang="zh-CN" sz="1800" b="1" dirty="0" err="1">
                <a:latin typeface="Times New Roman" pitchFamily="18" charset="0"/>
              </a:rPr>
              <a:t>shiftr</a:t>
            </a:r>
            <a:r>
              <a:rPr lang="zh-CN" altLang="zh-CN" sz="1800" dirty="0">
                <a:latin typeface="Times New Roman" pitchFamily="18" charset="0"/>
              </a:rPr>
              <a:t>，向右移位，移完后的那些最高位填</a:t>
            </a:r>
            <a:r>
              <a:rPr lang="en-US" altLang="zh-CN" sz="1800" dirty="0">
                <a:latin typeface="Times New Roman" pitchFamily="18" charset="0"/>
              </a:rPr>
              <a:t>0</a:t>
            </a:r>
            <a:r>
              <a:rPr lang="zh-CN" altLang="zh-CN" sz="1800" dirty="0">
                <a:latin typeface="Times New Roman" pitchFamily="18" charset="0"/>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汇编指令的概念</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14</a:t>
            </a:fld>
            <a:endParaRPr lang="zh-CN" altLang="en-US"/>
          </a:p>
        </p:txBody>
      </p:sp>
      <p:sp>
        <p:nvSpPr>
          <p:cNvPr id="6" name="内容占位符 5"/>
          <p:cNvSpPr>
            <a:spLocks noGrp="1"/>
          </p:cNvSpPr>
          <p:nvPr>
            <p:ph idx="1"/>
          </p:nvPr>
        </p:nvSpPr>
        <p:spPr/>
        <p:txBody>
          <a:bodyPr>
            <a:normAutofit/>
          </a:bodyPr>
          <a:lstStyle/>
          <a:p>
            <a:pPr marL="0" lvl="1">
              <a:spcBef>
                <a:spcPts val="0"/>
              </a:spcBef>
            </a:pPr>
            <a:r>
              <a:rPr lang="zh-CN" altLang="zh-CN" sz="1800" b="1" dirty="0">
                <a:latin typeface="Times New Roman" pitchFamily="18" charset="0"/>
              </a:rPr>
              <a:t>“将</a:t>
            </a:r>
            <a:r>
              <a:rPr lang="en-US" altLang="zh-CN" sz="1800" b="1" dirty="0">
                <a:latin typeface="Times New Roman" pitchFamily="18" charset="0"/>
              </a:rPr>
              <a:t>R</a:t>
            </a:r>
            <a:r>
              <a:rPr lang="zh-CN" altLang="zh-CN" sz="1800" b="1" dirty="0">
                <a:latin typeface="Times New Roman" pitchFamily="18" charset="0"/>
              </a:rPr>
              <a:t>存回</a:t>
            </a:r>
            <a:r>
              <a:rPr lang="en-US" altLang="zh-CN" sz="1800" b="1" dirty="0">
                <a:latin typeface="Times New Roman" pitchFamily="18" charset="0"/>
              </a:rPr>
              <a:t>a</a:t>
            </a:r>
            <a:r>
              <a:rPr lang="zh-CN" altLang="zh-CN" sz="1800" b="1" dirty="0">
                <a:latin typeface="Times New Roman" pitchFamily="18" charset="0"/>
              </a:rPr>
              <a:t>”操作——</a:t>
            </a:r>
            <a:r>
              <a:rPr lang="en-US" altLang="zh-CN" sz="1800" b="1" dirty="0">
                <a:latin typeface="Times New Roman" pitchFamily="18" charset="0"/>
              </a:rPr>
              <a:t>store</a:t>
            </a:r>
            <a:r>
              <a:rPr lang="zh-CN" altLang="zh-CN" sz="1800" b="1" dirty="0">
                <a:latin typeface="Times New Roman" pitchFamily="18" charset="0"/>
              </a:rPr>
              <a:t>指令</a:t>
            </a:r>
          </a:p>
          <a:p>
            <a:r>
              <a:rPr lang="zh-CN" altLang="zh-CN" sz="1800" dirty="0"/>
              <a:t>程序语句中的“存回”，表示</a:t>
            </a:r>
            <a:r>
              <a:rPr lang="en-US" altLang="zh-CN" sz="1800" dirty="0"/>
              <a:t>CPU</a:t>
            </a:r>
            <a:r>
              <a:rPr lang="zh-CN" altLang="zh-CN" sz="1800" dirty="0"/>
              <a:t>将寄存器</a:t>
            </a:r>
            <a:r>
              <a:rPr lang="en-US" altLang="zh-CN" sz="1800" dirty="0"/>
              <a:t>R</a:t>
            </a:r>
            <a:r>
              <a:rPr lang="zh-CN" altLang="zh-CN" sz="1800" dirty="0"/>
              <a:t>存回到主存中。我们设计指令“</a:t>
            </a:r>
            <a:r>
              <a:rPr lang="en-US" altLang="zh-CN" sz="1800" dirty="0"/>
              <a:t>store</a:t>
            </a:r>
            <a:r>
              <a:rPr lang="zh-CN" altLang="zh-CN" sz="1800" dirty="0"/>
              <a:t>”表示“存回</a:t>
            </a:r>
            <a:r>
              <a:rPr lang="en-US" altLang="zh-CN" sz="1800" dirty="0"/>
              <a:t>R</a:t>
            </a:r>
            <a:r>
              <a:rPr lang="zh-CN" altLang="zh-CN" sz="1800" dirty="0"/>
              <a:t>”操作，那么</a:t>
            </a:r>
            <a:r>
              <a:rPr lang="en-US" altLang="zh-CN" sz="1800" dirty="0"/>
              <a:t>store</a:t>
            </a:r>
            <a:r>
              <a:rPr lang="zh-CN" altLang="zh-CN" sz="1800" dirty="0"/>
              <a:t>指令中需要有两个“操作数”，一个操作数是寄存器</a:t>
            </a:r>
            <a:r>
              <a:rPr lang="en-US" altLang="zh-CN" sz="1800" dirty="0"/>
              <a:t>R</a:t>
            </a:r>
            <a:r>
              <a:rPr lang="zh-CN" altLang="zh-CN" sz="1800" dirty="0"/>
              <a:t>，另一个操作数是要存回的地址</a:t>
            </a:r>
            <a:r>
              <a:rPr lang="en-US" altLang="zh-CN" sz="1800" dirty="0"/>
              <a:t>a</a:t>
            </a:r>
            <a:r>
              <a:rPr lang="zh-CN" altLang="zh-CN" sz="1800" dirty="0"/>
              <a:t>。</a:t>
            </a:r>
            <a:endParaRPr lang="en-US" altLang="zh-CN" sz="1800" dirty="0"/>
          </a:p>
          <a:p>
            <a:endParaRPr lang="zh-CN" altLang="zh-CN" sz="1800" dirty="0"/>
          </a:p>
          <a:p>
            <a:pPr algn="ctr"/>
            <a:r>
              <a:rPr lang="zh-CN" altLang="zh-CN" sz="1800" b="1" dirty="0"/>
              <a:t>格式</a:t>
            </a:r>
            <a:r>
              <a:rPr lang="en-US" altLang="zh-CN" sz="1800" b="1" dirty="0"/>
              <a:t>: store  (address), R1</a:t>
            </a:r>
            <a:endParaRPr lang="zh-CN" altLang="zh-CN" sz="1800" b="1" dirty="0"/>
          </a:p>
          <a:p>
            <a:endParaRPr lang="en-US" altLang="zh-CN" sz="1800" dirty="0"/>
          </a:p>
          <a:p>
            <a:r>
              <a:rPr lang="zh-CN" altLang="zh-CN" sz="1800" dirty="0"/>
              <a:t>注：</a:t>
            </a:r>
            <a:r>
              <a:rPr lang="en-US" altLang="zh-CN" sz="1800" dirty="0"/>
              <a:t>address</a:t>
            </a:r>
            <a:r>
              <a:rPr lang="zh-CN" altLang="zh-CN" sz="1800" dirty="0"/>
              <a:t>是内存地址，</a:t>
            </a:r>
            <a:r>
              <a:rPr lang="en-US" altLang="zh-CN" sz="1800" dirty="0"/>
              <a:t>(address)</a:t>
            </a:r>
            <a:r>
              <a:rPr lang="zh-CN" altLang="zh-CN" sz="1800" dirty="0"/>
              <a:t>表示要存回的地址，</a:t>
            </a:r>
            <a:r>
              <a:rPr lang="en-US" altLang="zh-CN" sz="1800" dirty="0"/>
              <a:t>R1</a:t>
            </a:r>
            <a:r>
              <a:rPr lang="zh-CN" altLang="zh-CN" sz="1800" dirty="0"/>
              <a:t>是寄存器。也就是</a:t>
            </a:r>
            <a:r>
              <a:rPr lang="en-US" altLang="zh-CN" sz="1800" dirty="0"/>
              <a:t>(address)=R1</a:t>
            </a:r>
            <a:r>
              <a:rPr lang="zh-CN" altLang="zh-CN" sz="1800" dirty="0"/>
              <a:t>。</a:t>
            </a:r>
          </a:p>
          <a:p>
            <a:endParaRPr lang="en-US" altLang="zh-CN" sz="1800" dirty="0"/>
          </a:p>
          <a:p>
            <a:r>
              <a:rPr lang="zh-CN" altLang="zh-CN" sz="1800" dirty="0"/>
              <a:t>【例</a:t>
            </a:r>
            <a:r>
              <a:rPr lang="en-US" altLang="zh-CN" sz="1800" dirty="0"/>
              <a:t>4</a:t>
            </a:r>
            <a:r>
              <a:rPr lang="zh-CN" altLang="zh-CN" sz="1800" dirty="0"/>
              <a:t>】</a:t>
            </a:r>
            <a:r>
              <a:rPr lang="en-US" altLang="zh-CN" sz="1800" dirty="0"/>
              <a:t>store  (500), R1</a:t>
            </a:r>
          </a:p>
          <a:p>
            <a:r>
              <a:rPr lang="zh-CN" altLang="zh-CN" sz="1800" dirty="0"/>
              <a:t>该指令表示将寄存器</a:t>
            </a:r>
            <a:r>
              <a:rPr lang="en-US" altLang="zh-CN" sz="1800" dirty="0"/>
              <a:t>R1</a:t>
            </a:r>
            <a:r>
              <a:rPr lang="zh-CN" altLang="zh-CN" sz="1800" dirty="0"/>
              <a:t>中的值存回主存地址</a:t>
            </a:r>
            <a:r>
              <a:rPr lang="en-US" altLang="zh-CN" sz="1800" dirty="0"/>
              <a:t>500</a:t>
            </a:r>
            <a:r>
              <a:rPr lang="zh-CN" altLang="zh-CN" sz="1800" dirty="0"/>
              <a:t>处。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a=a+1</a:t>
            </a:r>
            <a:r>
              <a:rPr lang="zh-CN" altLang="en-US" dirty="0"/>
              <a:t>的完整执行过程</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15</a:t>
            </a:fld>
            <a:endParaRPr lang="zh-CN" altLang="en-US"/>
          </a:p>
        </p:txBody>
      </p:sp>
      <p:sp>
        <p:nvSpPr>
          <p:cNvPr id="6" name="内容占位符 5"/>
          <p:cNvSpPr>
            <a:spLocks noGrp="1"/>
          </p:cNvSpPr>
          <p:nvPr>
            <p:ph idx="1"/>
          </p:nvPr>
        </p:nvSpPr>
        <p:spPr/>
        <p:txBody>
          <a:bodyPr/>
          <a:lstStyle/>
          <a:p>
            <a:r>
              <a:rPr lang="zh-CN" altLang="zh-CN" dirty="0"/>
              <a:t>为了让计算机执行</a:t>
            </a:r>
            <a:r>
              <a:rPr lang="en-US" altLang="zh-CN" dirty="0"/>
              <a:t>a=10, a=a+1</a:t>
            </a:r>
            <a:r>
              <a:rPr lang="zh-CN" altLang="zh-CN" dirty="0"/>
              <a:t>程序语句，我们用几条汇编指令来指示</a:t>
            </a:r>
            <a:r>
              <a:rPr lang="en-US" altLang="zh-CN" dirty="0"/>
              <a:t>CPU</a:t>
            </a:r>
            <a:r>
              <a:rPr lang="zh-CN" altLang="zh-CN" dirty="0"/>
              <a:t>的操作。先把</a:t>
            </a:r>
            <a:r>
              <a:rPr lang="en-US" altLang="zh-CN" dirty="0"/>
              <a:t>a=10, a=a+1</a:t>
            </a:r>
            <a:r>
              <a:rPr lang="zh-CN" altLang="zh-CN" dirty="0"/>
              <a:t>这两条程序语句用相应的汇编指令来表示，汇编指令的执行步骤如下：</a:t>
            </a:r>
          </a:p>
          <a:p>
            <a:pPr>
              <a:buFont typeface="Arial" pitchFamily="34" charset="0"/>
              <a:buChar char="•"/>
            </a:pPr>
            <a:endParaRPr lang="en-US" altLang="zh-CN" dirty="0"/>
          </a:p>
          <a:p>
            <a:pPr indent="514800">
              <a:buFont typeface="Arial" pitchFamily="34" charset="0"/>
              <a:buChar char="•"/>
            </a:pPr>
            <a:r>
              <a:rPr lang="zh-CN" altLang="zh-CN" dirty="0"/>
              <a:t>程序开始执行时，变量</a:t>
            </a:r>
            <a:r>
              <a:rPr lang="en-US" altLang="zh-CN" dirty="0"/>
              <a:t>a</a:t>
            </a:r>
            <a:r>
              <a:rPr lang="zh-CN" altLang="zh-CN" dirty="0"/>
              <a:t>存储在主存地址</a:t>
            </a:r>
            <a:r>
              <a:rPr lang="en-US" altLang="zh-CN" dirty="0"/>
              <a:t>1000</a:t>
            </a:r>
            <a:r>
              <a:rPr lang="zh-CN" altLang="zh-CN" dirty="0"/>
              <a:t>处。</a:t>
            </a:r>
            <a:r>
              <a:rPr lang="en-US" altLang="zh-CN" dirty="0"/>
              <a:t>a=10, a=a+1</a:t>
            </a:r>
            <a:r>
              <a:rPr lang="zh-CN" altLang="zh-CN" dirty="0"/>
              <a:t>程序语句有五条汇编指令，从地址</a:t>
            </a:r>
            <a:r>
              <a:rPr lang="en-US" altLang="zh-CN" dirty="0"/>
              <a:t>301</a:t>
            </a:r>
            <a:r>
              <a:rPr lang="zh-CN" altLang="zh-CN" dirty="0"/>
              <a:t>处开始顺序存储每条指令。程序开始执行时，</a:t>
            </a:r>
            <a:r>
              <a:rPr lang="en-US" altLang="zh-CN" dirty="0"/>
              <a:t>PC</a:t>
            </a:r>
            <a:r>
              <a:rPr lang="zh-CN" altLang="zh-CN" dirty="0"/>
              <a:t>指向汇编程序的首地址</a:t>
            </a:r>
            <a:r>
              <a:rPr lang="en-US" altLang="zh-CN" dirty="0"/>
              <a:t>301</a:t>
            </a:r>
            <a:r>
              <a:rPr lang="zh-CN" altLang="zh-CN" dirty="0"/>
              <a:t>处。</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a=a+1</a:t>
            </a:r>
            <a:r>
              <a:rPr lang="zh-CN" altLang="en-US" dirty="0"/>
              <a:t>的完整执行过程</a:t>
            </a:r>
          </a:p>
        </p:txBody>
      </p:sp>
      <p:sp>
        <p:nvSpPr>
          <p:cNvPr id="3" name="日期占位符 2"/>
          <p:cNvSpPr>
            <a:spLocks noGrp="1"/>
          </p:cNvSpPr>
          <p:nvPr>
            <p:ph type="dt" sz="half" idx="10"/>
          </p:nvPr>
        </p:nvSpPr>
        <p:spPr/>
        <p:txBody>
          <a:bodyPr/>
          <a:lstStyle/>
          <a:p>
            <a:fld id="{BC809277-13B0-4DC7-9985-D4678B4C1869}"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16</a:t>
            </a:fld>
            <a:endParaRPr lang="zh-CN" altLang="en-US"/>
          </a:p>
        </p:txBody>
      </p:sp>
      <p:sp>
        <p:nvSpPr>
          <p:cNvPr id="6" name="内容占位符 5"/>
          <p:cNvSpPr>
            <a:spLocks noGrp="1"/>
          </p:cNvSpPr>
          <p:nvPr>
            <p:ph sz="half" idx="1"/>
          </p:nvPr>
        </p:nvSpPr>
        <p:spPr>
          <a:xfrm>
            <a:off x="467544" y="1844824"/>
            <a:ext cx="3898776" cy="3240360"/>
          </a:xfrm>
        </p:spPr>
        <p:txBody>
          <a:bodyPr/>
          <a:lstStyle/>
          <a:p>
            <a:endParaRPr lang="en-US" altLang="zh-CN" dirty="0"/>
          </a:p>
          <a:p>
            <a:r>
              <a:rPr lang="zh-CN" altLang="zh-CN" dirty="0"/>
              <a:t>如</a:t>
            </a:r>
            <a:r>
              <a:rPr lang="zh-CN" altLang="en-US" dirty="0"/>
              <a:t>右</a:t>
            </a:r>
            <a:r>
              <a:rPr lang="zh-CN" altLang="zh-CN" dirty="0"/>
              <a:t>图，</a:t>
            </a:r>
            <a:r>
              <a:rPr lang="en-US" altLang="zh-CN" dirty="0"/>
              <a:t>CPU</a:t>
            </a:r>
            <a:r>
              <a:rPr lang="zh-CN" altLang="zh-CN" dirty="0"/>
              <a:t>从地址</a:t>
            </a:r>
            <a:r>
              <a:rPr lang="en-US" altLang="zh-CN" dirty="0"/>
              <a:t>301</a:t>
            </a:r>
            <a:r>
              <a:rPr lang="zh-CN" altLang="zh-CN" dirty="0"/>
              <a:t>处开始执行，</a:t>
            </a:r>
            <a:r>
              <a:rPr lang="en-US" altLang="zh-CN" dirty="0"/>
              <a:t>PC</a:t>
            </a:r>
            <a:r>
              <a:rPr lang="zh-CN" altLang="zh-CN" dirty="0"/>
              <a:t>值为</a:t>
            </a:r>
            <a:r>
              <a:rPr lang="en-US" altLang="zh-CN" dirty="0"/>
              <a:t>301</a:t>
            </a:r>
            <a:r>
              <a:rPr lang="zh-CN" altLang="zh-CN" dirty="0"/>
              <a:t>，</a:t>
            </a:r>
            <a:r>
              <a:rPr lang="en-US" altLang="zh-CN" dirty="0"/>
              <a:t>CPU</a:t>
            </a:r>
            <a:r>
              <a:rPr lang="zh-CN" altLang="zh-CN" dirty="0"/>
              <a:t>从地址</a:t>
            </a:r>
            <a:r>
              <a:rPr lang="en-US" altLang="zh-CN" dirty="0"/>
              <a:t>301</a:t>
            </a:r>
            <a:r>
              <a:rPr lang="zh-CN" altLang="zh-CN" dirty="0"/>
              <a:t>处读取</a:t>
            </a:r>
            <a:r>
              <a:rPr lang="en-US" altLang="zh-CN" dirty="0"/>
              <a:t>mov</a:t>
            </a:r>
            <a:r>
              <a:rPr lang="zh-CN" altLang="zh-CN" dirty="0"/>
              <a:t>指令到</a:t>
            </a:r>
            <a:r>
              <a:rPr lang="en-US" altLang="zh-CN" dirty="0"/>
              <a:t>IR</a:t>
            </a:r>
            <a:r>
              <a:rPr lang="zh-CN" altLang="zh-CN" dirty="0"/>
              <a:t>，解读并执行</a:t>
            </a:r>
            <a:r>
              <a:rPr lang="en-US" altLang="zh-CN" dirty="0"/>
              <a:t>mov</a:t>
            </a:r>
            <a:r>
              <a:rPr lang="zh-CN" altLang="zh-CN" dirty="0"/>
              <a:t>指令，给寄存器</a:t>
            </a:r>
            <a:r>
              <a:rPr lang="en-US" altLang="zh-CN" dirty="0"/>
              <a:t>R1</a:t>
            </a:r>
            <a:r>
              <a:rPr lang="zh-CN" altLang="zh-CN" dirty="0"/>
              <a:t>中的变量</a:t>
            </a:r>
            <a:r>
              <a:rPr lang="en-US" altLang="zh-CN" dirty="0"/>
              <a:t>a</a:t>
            </a:r>
            <a:r>
              <a:rPr lang="zh-CN" altLang="zh-CN" dirty="0"/>
              <a:t>赋初值</a:t>
            </a:r>
            <a:r>
              <a:rPr lang="en-US" altLang="zh-CN" dirty="0"/>
              <a:t>10</a:t>
            </a:r>
            <a:r>
              <a:rPr lang="zh-CN" altLang="zh-CN" dirty="0"/>
              <a:t>，然后</a:t>
            </a:r>
            <a:r>
              <a:rPr lang="en-US" altLang="zh-CN" dirty="0"/>
              <a:t>PC</a:t>
            </a:r>
            <a:r>
              <a:rPr lang="zh-CN" altLang="zh-CN" dirty="0"/>
              <a:t>加</a:t>
            </a:r>
            <a:r>
              <a:rPr lang="en-US" altLang="zh-CN" dirty="0"/>
              <a:t>1</a:t>
            </a:r>
            <a:r>
              <a:rPr lang="zh-CN" altLang="zh-CN" dirty="0"/>
              <a:t>，指向下一条汇编指令。</a:t>
            </a:r>
            <a:endParaRPr lang="zh-CN" altLang="en-US" dirty="0"/>
          </a:p>
        </p:txBody>
      </p:sp>
      <p:graphicFrame>
        <p:nvGraphicFramePr>
          <p:cNvPr id="8" name="对象 7"/>
          <p:cNvGraphicFramePr>
            <a:graphicFrameLocks noChangeAspect="1"/>
          </p:cNvGraphicFramePr>
          <p:nvPr/>
        </p:nvGraphicFramePr>
        <p:xfrm>
          <a:off x="4283968" y="1628800"/>
          <a:ext cx="4390165" cy="3024336"/>
        </p:xfrm>
        <a:graphic>
          <a:graphicData uri="http://schemas.openxmlformats.org/presentationml/2006/ole">
            <mc:AlternateContent xmlns:mc="http://schemas.openxmlformats.org/markup-compatibility/2006">
              <mc:Choice xmlns:v="urn:schemas-microsoft-com:vml" Requires="v">
                <p:oleObj spid="_x0000_s50229" name="Visio" r:id="rId3" imgW="3429090" imgH="2362053" progId="Visio.Drawing.11">
                  <p:embed/>
                </p:oleObj>
              </mc:Choice>
              <mc:Fallback>
                <p:oleObj name="Visio" r:id="rId3" imgW="3429090" imgH="2362053"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3968" y="1628800"/>
                        <a:ext cx="4390165" cy="3024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a=a+1</a:t>
            </a:r>
            <a:r>
              <a:rPr lang="zh-CN" altLang="en-US" dirty="0"/>
              <a:t>的完整执行过程</a:t>
            </a:r>
          </a:p>
        </p:txBody>
      </p:sp>
      <p:sp>
        <p:nvSpPr>
          <p:cNvPr id="3" name="日期占位符 2"/>
          <p:cNvSpPr>
            <a:spLocks noGrp="1"/>
          </p:cNvSpPr>
          <p:nvPr>
            <p:ph type="dt" sz="half" idx="10"/>
          </p:nvPr>
        </p:nvSpPr>
        <p:spPr/>
        <p:txBody>
          <a:bodyPr/>
          <a:lstStyle/>
          <a:p>
            <a:fld id="{BC809277-13B0-4DC7-9985-D4678B4C1869}"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17</a:t>
            </a:fld>
            <a:endParaRPr lang="zh-CN" altLang="en-US"/>
          </a:p>
        </p:txBody>
      </p:sp>
      <p:sp>
        <p:nvSpPr>
          <p:cNvPr id="6" name="内容占位符 5"/>
          <p:cNvSpPr>
            <a:spLocks noGrp="1"/>
          </p:cNvSpPr>
          <p:nvPr>
            <p:ph sz="half" idx="1"/>
          </p:nvPr>
        </p:nvSpPr>
        <p:spPr>
          <a:xfrm>
            <a:off x="467544" y="1844824"/>
            <a:ext cx="3898776" cy="3240360"/>
          </a:xfrm>
        </p:spPr>
        <p:txBody>
          <a:bodyPr/>
          <a:lstStyle/>
          <a:p>
            <a:pPr lvl="0"/>
            <a:endParaRPr lang="en-US" altLang="zh-CN" dirty="0"/>
          </a:p>
          <a:p>
            <a:pPr lvl="0"/>
            <a:r>
              <a:rPr lang="zh-CN" altLang="zh-CN" dirty="0"/>
              <a:t>如</a:t>
            </a:r>
            <a:r>
              <a:rPr lang="zh-CN" altLang="en-US" dirty="0"/>
              <a:t>右图</a:t>
            </a:r>
            <a:r>
              <a:rPr lang="zh-CN" altLang="zh-CN" dirty="0"/>
              <a:t>，</a:t>
            </a:r>
            <a:r>
              <a:rPr lang="en-US" altLang="zh-CN" dirty="0"/>
              <a:t>PC</a:t>
            </a:r>
            <a:r>
              <a:rPr lang="zh-CN" altLang="zh-CN" dirty="0"/>
              <a:t>值为</a:t>
            </a:r>
            <a:r>
              <a:rPr lang="en-US" altLang="zh-CN" dirty="0"/>
              <a:t>302</a:t>
            </a:r>
            <a:r>
              <a:rPr lang="zh-CN" altLang="zh-CN" dirty="0"/>
              <a:t>，</a:t>
            </a:r>
            <a:r>
              <a:rPr lang="en-US" altLang="zh-CN" dirty="0"/>
              <a:t>CPU</a:t>
            </a:r>
            <a:r>
              <a:rPr lang="zh-CN" altLang="zh-CN" dirty="0"/>
              <a:t>从地址</a:t>
            </a:r>
            <a:r>
              <a:rPr lang="en-US" altLang="zh-CN" dirty="0"/>
              <a:t>302</a:t>
            </a:r>
            <a:r>
              <a:rPr lang="zh-CN" altLang="zh-CN" dirty="0"/>
              <a:t>处读取</a:t>
            </a:r>
            <a:r>
              <a:rPr lang="en-US" altLang="zh-CN" dirty="0"/>
              <a:t>store</a:t>
            </a:r>
            <a:r>
              <a:rPr lang="zh-CN" altLang="zh-CN" dirty="0"/>
              <a:t>指令到</a:t>
            </a:r>
            <a:r>
              <a:rPr lang="en-US" altLang="zh-CN" dirty="0"/>
              <a:t>IR</a:t>
            </a:r>
            <a:r>
              <a:rPr lang="zh-CN" altLang="zh-CN" dirty="0"/>
              <a:t>，解读并执行</a:t>
            </a:r>
            <a:r>
              <a:rPr lang="en-US" altLang="zh-CN" dirty="0"/>
              <a:t>store</a:t>
            </a:r>
            <a:r>
              <a:rPr lang="zh-CN" altLang="zh-CN" dirty="0"/>
              <a:t>指令，将寄存器</a:t>
            </a:r>
            <a:r>
              <a:rPr lang="en-US" altLang="zh-CN" dirty="0"/>
              <a:t>R1</a:t>
            </a:r>
            <a:r>
              <a:rPr lang="zh-CN" altLang="zh-CN" dirty="0"/>
              <a:t>中变量</a:t>
            </a:r>
            <a:r>
              <a:rPr lang="en-US" altLang="zh-CN" dirty="0"/>
              <a:t>a</a:t>
            </a:r>
            <a:r>
              <a:rPr lang="zh-CN" altLang="zh-CN" dirty="0"/>
              <a:t>的值存回主存地址</a:t>
            </a:r>
            <a:r>
              <a:rPr lang="en-US" altLang="zh-CN" dirty="0"/>
              <a:t>1000</a:t>
            </a:r>
            <a:r>
              <a:rPr lang="zh-CN" altLang="zh-CN" dirty="0"/>
              <a:t>处，然后</a:t>
            </a:r>
            <a:r>
              <a:rPr lang="en-US" altLang="zh-CN" dirty="0"/>
              <a:t>PC</a:t>
            </a:r>
            <a:r>
              <a:rPr lang="zh-CN" altLang="zh-CN" dirty="0"/>
              <a:t>加</a:t>
            </a:r>
            <a:r>
              <a:rPr lang="en-US" altLang="zh-CN" dirty="0"/>
              <a:t>1</a:t>
            </a:r>
            <a:r>
              <a:rPr lang="zh-CN" altLang="zh-CN" dirty="0"/>
              <a:t>，指向下一条汇编指令。</a:t>
            </a:r>
          </a:p>
        </p:txBody>
      </p:sp>
      <p:graphicFrame>
        <p:nvGraphicFramePr>
          <p:cNvPr id="8" name="对象 7"/>
          <p:cNvGraphicFramePr>
            <a:graphicFrameLocks noChangeAspect="1"/>
          </p:cNvGraphicFramePr>
          <p:nvPr/>
        </p:nvGraphicFramePr>
        <p:xfrm>
          <a:off x="4283968" y="1628800"/>
          <a:ext cx="4390165" cy="3024336"/>
        </p:xfrm>
        <a:graphic>
          <a:graphicData uri="http://schemas.openxmlformats.org/presentationml/2006/ole">
            <mc:AlternateContent xmlns:mc="http://schemas.openxmlformats.org/markup-compatibility/2006">
              <mc:Choice xmlns:v="urn:schemas-microsoft-com:vml" Requires="v">
                <p:oleObj spid="_x0000_s51253" name="Visio" r:id="rId3" imgW="3429090" imgH="2362053" progId="Visio.Drawing.11">
                  <p:embed/>
                </p:oleObj>
              </mc:Choice>
              <mc:Fallback>
                <p:oleObj name="Visio" r:id="rId3" imgW="3429090" imgH="2362053"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3968" y="1628800"/>
                        <a:ext cx="4390165" cy="3024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a=a+1</a:t>
            </a:r>
            <a:r>
              <a:rPr lang="zh-CN" altLang="en-US" dirty="0"/>
              <a:t>的完整执行过程</a:t>
            </a:r>
          </a:p>
        </p:txBody>
      </p:sp>
      <p:sp>
        <p:nvSpPr>
          <p:cNvPr id="3" name="日期占位符 2"/>
          <p:cNvSpPr>
            <a:spLocks noGrp="1"/>
          </p:cNvSpPr>
          <p:nvPr>
            <p:ph type="dt" sz="half" idx="10"/>
          </p:nvPr>
        </p:nvSpPr>
        <p:spPr/>
        <p:txBody>
          <a:bodyPr/>
          <a:lstStyle/>
          <a:p>
            <a:fld id="{BC809277-13B0-4DC7-9985-D4678B4C1869}"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18</a:t>
            </a:fld>
            <a:endParaRPr lang="zh-CN" altLang="en-US"/>
          </a:p>
        </p:txBody>
      </p:sp>
      <p:sp>
        <p:nvSpPr>
          <p:cNvPr id="6" name="内容占位符 5"/>
          <p:cNvSpPr>
            <a:spLocks noGrp="1"/>
          </p:cNvSpPr>
          <p:nvPr>
            <p:ph sz="half" idx="1"/>
          </p:nvPr>
        </p:nvSpPr>
        <p:spPr>
          <a:xfrm>
            <a:off x="539552" y="2276872"/>
            <a:ext cx="3898776" cy="3096344"/>
          </a:xfrm>
        </p:spPr>
        <p:txBody>
          <a:bodyPr/>
          <a:lstStyle/>
          <a:p>
            <a:pPr lvl="0"/>
            <a:r>
              <a:rPr lang="zh-CN" altLang="zh-CN" dirty="0"/>
              <a:t>如</a:t>
            </a:r>
            <a:r>
              <a:rPr lang="zh-CN" altLang="en-US" dirty="0"/>
              <a:t>右图</a:t>
            </a:r>
            <a:r>
              <a:rPr lang="zh-CN" altLang="zh-CN" dirty="0"/>
              <a:t>，</a:t>
            </a:r>
            <a:r>
              <a:rPr lang="en-US" altLang="zh-CN" dirty="0"/>
              <a:t>PC</a:t>
            </a:r>
            <a:r>
              <a:rPr lang="zh-CN" altLang="zh-CN" dirty="0"/>
              <a:t>值为</a:t>
            </a:r>
            <a:r>
              <a:rPr lang="en-US" altLang="zh-CN" dirty="0"/>
              <a:t>304</a:t>
            </a:r>
            <a:r>
              <a:rPr lang="zh-CN" altLang="zh-CN" dirty="0"/>
              <a:t>，</a:t>
            </a:r>
            <a:r>
              <a:rPr lang="en-US" altLang="zh-CN" dirty="0"/>
              <a:t>CPU</a:t>
            </a:r>
            <a:r>
              <a:rPr lang="zh-CN" altLang="zh-CN" dirty="0"/>
              <a:t>从地址</a:t>
            </a:r>
            <a:r>
              <a:rPr lang="en-US" altLang="zh-CN" dirty="0"/>
              <a:t>304</a:t>
            </a:r>
            <a:r>
              <a:rPr lang="zh-CN" altLang="zh-CN" dirty="0"/>
              <a:t>处读取</a:t>
            </a:r>
            <a:r>
              <a:rPr lang="en-US" altLang="zh-CN" dirty="0"/>
              <a:t>add</a:t>
            </a:r>
            <a:r>
              <a:rPr lang="zh-CN" altLang="zh-CN" dirty="0"/>
              <a:t>指令到</a:t>
            </a:r>
            <a:r>
              <a:rPr lang="en-US" altLang="zh-CN" dirty="0"/>
              <a:t>IR</a:t>
            </a:r>
            <a:r>
              <a:rPr lang="zh-CN" altLang="zh-CN" dirty="0"/>
              <a:t>，解读并执行</a:t>
            </a:r>
            <a:r>
              <a:rPr lang="en-US" altLang="zh-CN" dirty="0"/>
              <a:t>add</a:t>
            </a:r>
            <a:r>
              <a:rPr lang="zh-CN" altLang="zh-CN" dirty="0"/>
              <a:t>指令，将寄存器</a:t>
            </a:r>
            <a:r>
              <a:rPr lang="en-US" altLang="zh-CN" dirty="0"/>
              <a:t>R1</a:t>
            </a:r>
            <a:r>
              <a:rPr lang="zh-CN" altLang="zh-CN" dirty="0"/>
              <a:t>中变量</a:t>
            </a:r>
            <a:r>
              <a:rPr lang="en-US" altLang="zh-CN" dirty="0"/>
              <a:t>a</a:t>
            </a:r>
            <a:r>
              <a:rPr lang="zh-CN" altLang="zh-CN" dirty="0"/>
              <a:t>的值加</a:t>
            </a:r>
            <a:r>
              <a:rPr lang="en-US" altLang="zh-CN" dirty="0"/>
              <a:t>1</a:t>
            </a:r>
            <a:r>
              <a:rPr lang="zh-CN" altLang="zh-CN" dirty="0"/>
              <a:t>，并将结果再存回寄存器</a:t>
            </a:r>
            <a:r>
              <a:rPr lang="en-US" altLang="zh-CN" dirty="0"/>
              <a:t>R1</a:t>
            </a:r>
            <a:r>
              <a:rPr lang="zh-CN" altLang="zh-CN" dirty="0"/>
              <a:t>，然后</a:t>
            </a:r>
            <a:r>
              <a:rPr lang="en-US" altLang="zh-CN" dirty="0"/>
              <a:t>PC</a:t>
            </a:r>
            <a:r>
              <a:rPr lang="zh-CN" altLang="zh-CN" dirty="0"/>
              <a:t>加</a:t>
            </a:r>
            <a:r>
              <a:rPr lang="en-US" altLang="zh-CN" dirty="0"/>
              <a:t>1</a:t>
            </a:r>
            <a:r>
              <a:rPr lang="zh-CN" altLang="zh-CN" dirty="0"/>
              <a:t>，指向下一条汇编指令。</a:t>
            </a:r>
          </a:p>
        </p:txBody>
      </p:sp>
      <p:graphicFrame>
        <p:nvGraphicFramePr>
          <p:cNvPr id="8" name="对象 7"/>
          <p:cNvGraphicFramePr>
            <a:graphicFrameLocks noChangeAspect="1"/>
          </p:cNvGraphicFramePr>
          <p:nvPr/>
        </p:nvGraphicFramePr>
        <p:xfrm>
          <a:off x="4295775" y="1628775"/>
          <a:ext cx="4381500" cy="3028950"/>
        </p:xfrm>
        <a:graphic>
          <a:graphicData uri="http://schemas.openxmlformats.org/presentationml/2006/ole">
            <mc:AlternateContent xmlns:mc="http://schemas.openxmlformats.org/markup-compatibility/2006">
              <mc:Choice xmlns:v="urn:schemas-microsoft-com:vml" Requires="v">
                <p:oleObj spid="_x0000_s52277" name="Visio" r:id="rId3" imgW="3429090" imgH="2362053" progId="Visio.Drawing.11">
                  <p:embed/>
                </p:oleObj>
              </mc:Choice>
              <mc:Fallback>
                <p:oleObj name="Visio" r:id="rId3" imgW="3429090" imgH="2362053"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5775" y="1628775"/>
                        <a:ext cx="4381500" cy="302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itchFamily="18" charset="0"/>
              </a:rPr>
              <a:t>第</a:t>
            </a:r>
            <a:r>
              <a:rPr lang="en-US" altLang="zh-CN" dirty="0">
                <a:latin typeface="Times New Roman" pitchFamily="18" charset="0"/>
              </a:rPr>
              <a:t>3</a:t>
            </a:r>
            <a:r>
              <a:rPr lang="zh-CN" altLang="en-US" dirty="0">
                <a:latin typeface="Times New Roman" pitchFamily="18" charset="0"/>
              </a:rPr>
              <a:t>节 控制结构的执行</a:t>
            </a:r>
          </a:p>
        </p:txBody>
      </p:sp>
      <p:sp>
        <p:nvSpPr>
          <p:cNvPr id="3" name="日期占位符 2"/>
          <p:cNvSpPr>
            <a:spLocks noGrp="1"/>
          </p:cNvSpPr>
          <p:nvPr>
            <p:ph type="dt" sz="half" idx="10"/>
          </p:nvPr>
        </p:nvSpPr>
        <p:spPr/>
        <p:txBody>
          <a:bodyPr/>
          <a:lstStyle/>
          <a:p>
            <a:fld id="{AA064550-C56E-41EA-A2A8-73166B2D2639}"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19</a:t>
            </a:fld>
            <a:endParaRPr lang="zh-CN" altLang="en-US"/>
          </a:p>
        </p:txBody>
      </p:sp>
      <p:sp>
        <p:nvSpPr>
          <p:cNvPr id="6" name="内容占位符 5"/>
          <p:cNvSpPr>
            <a:spLocks noGrp="1"/>
          </p:cNvSpPr>
          <p:nvPr>
            <p:ph idx="1"/>
          </p:nvPr>
        </p:nvSpPr>
        <p:spPr/>
        <p:txBody>
          <a:bodyPr/>
          <a:lstStyle/>
          <a:p>
            <a:r>
              <a:rPr lang="en-US" altLang="zh-CN" dirty="0"/>
              <a:t>if-else</a:t>
            </a:r>
            <a:r>
              <a:rPr lang="zh-CN" altLang="en-US" dirty="0"/>
              <a:t>选择语句</a:t>
            </a:r>
            <a:endParaRPr lang="en-US" altLang="zh-CN" dirty="0"/>
          </a:p>
          <a:p>
            <a:r>
              <a:rPr lang="zh-CN" altLang="en-US" dirty="0"/>
              <a:t>分支跳转指令</a:t>
            </a:r>
            <a:endParaRPr lang="en-US" altLang="zh-CN" dirty="0"/>
          </a:p>
          <a:p>
            <a:r>
              <a:rPr lang="en-US" altLang="zh-CN" dirty="0"/>
              <a:t>if-else</a:t>
            </a:r>
            <a:r>
              <a:rPr lang="zh-CN" altLang="en-US" dirty="0"/>
              <a:t>选择语句的执行</a:t>
            </a:r>
            <a:endParaRPr lang="en-US" altLang="zh-CN" dirty="0"/>
          </a:p>
          <a:p>
            <a:r>
              <a:rPr lang="en-US" altLang="zh-CN" dirty="0"/>
              <a:t>while</a:t>
            </a:r>
            <a:r>
              <a:rPr lang="zh-CN" altLang="en-US" dirty="0"/>
              <a:t>循环语句的执行</a:t>
            </a:r>
            <a:endParaRPr lang="en-US" altLang="zh-CN" dirty="0"/>
          </a:p>
          <a:p>
            <a:r>
              <a:rPr lang="en-US" altLang="zh-CN" dirty="0"/>
              <a:t>for</a:t>
            </a:r>
            <a:r>
              <a:rPr lang="zh-CN" altLang="en-US" dirty="0"/>
              <a:t>循环语句的执行</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600" dirty="0"/>
              <a:t>第</a:t>
            </a:r>
            <a:r>
              <a:rPr lang="en-US" altLang="zh-CN" sz="3600" dirty="0"/>
              <a:t>1</a:t>
            </a:r>
            <a:r>
              <a:rPr lang="zh-CN" altLang="en-US" sz="3600" dirty="0"/>
              <a:t>节 引例</a:t>
            </a:r>
          </a:p>
        </p:txBody>
      </p:sp>
      <p:sp>
        <p:nvSpPr>
          <p:cNvPr id="3" name="日期占位符 2"/>
          <p:cNvSpPr>
            <a:spLocks noGrp="1"/>
          </p:cNvSpPr>
          <p:nvPr>
            <p:ph type="dt" sz="half" idx="10"/>
          </p:nvPr>
        </p:nvSpPr>
        <p:spPr/>
        <p:txBody>
          <a:bodyPr/>
          <a:lstStyle/>
          <a:p>
            <a:fld id="{BC809277-13B0-4DC7-9985-D4678B4C1869}"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a:t>
            </a:fld>
            <a:endParaRPr lang="zh-CN" altLang="en-US"/>
          </a:p>
        </p:txBody>
      </p:sp>
      <p:sp>
        <p:nvSpPr>
          <p:cNvPr id="6" name="内容占位符 5"/>
          <p:cNvSpPr>
            <a:spLocks noGrp="1"/>
          </p:cNvSpPr>
          <p:nvPr>
            <p:ph sz="half" idx="1"/>
          </p:nvPr>
        </p:nvSpPr>
        <p:spPr>
          <a:xfrm>
            <a:off x="457200" y="1340769"/>
            <a:ext cx="5338936" cy="1584176"/>
          </a:xfrm>
        </p:spPr>
        <p:txBody>
          <a:bodyPr/>
          <a:lstStyle/>
          <a:p>
            <a:r>
              <a:rPr lang="zh-CN" altLang="zh-CN" dirty="0"/>
              <a:t>计算机中有两个核心部件，分别是</a:t>
            </a:r>
            <a:r>
              <a:rPr lang="en-US" altLang="zh-CN" dirty="0"/>
              <a:t>CPU</a:t>
            </a:r>
            <a:r>
              <a:rPr lang="zh-CN" altLang="zh-CN" dirty="0"/>
              <a:t>和“主存”。</a:t>
            </a:r>
            <a:r>
              <a:rPr lang="en-US" altLang="zh-CN" dirty="0"/>
              <a:t>CPU</a:t>
            </a:r>
            <a:r>
              <a:rPr lang="zh-CN" altLang="zh-CN" dirty="0"/>
              <a:t>是做运算的，主存存储程序和相关的变量，每一条程序语句和每一个变量在内存中都有相应的内存地址。</a:t>
            </a:r>
            <a:endParaRPr lang="zh-CN" altLang="en-US" dirty="0"/>
          </a:p>
        </p:txBody>
      </p:sp>
      <p:graphicFrame>
        <p:nvGraphicFramePr>
          <p:cNvPr id="14" name="对象 13"/>
          <p:cNvGraphicFramePr>
            <a:graphicFrameLocks noChangeAspect="1"/>
          </p:cNvGraphicFramePr>
          <p:nvPr/>
        </p:nvGraphicFramePr>
        <p:xfrm>
          <a:off x="5817000" y="1124744"/>
          <a:ext cx="2471636" cy="1944216"/>
        </p:xfrm>
        <a:graphic>
          <a:graphicData uri="http://schemas.openxmlformats.org/presentationml/2006/ole">
            <mc:AlternateContent xmlns:mc="http://schemas.openxmlformats.org/markup-compatibility/2006">
              <mc:Choice xmlns:v="urn:schemas-microsoft-com:vml" Requires="v">
                <p:oleObj spid="_x0000_s2105" name="Visio" r:id="rId3" imgW="2276479" imgH="1790873" progId="Visio.Drawing.11">
                  <p:embed/>
                </p:oleObj>
              </mc:Choice>
              <mc:Fallback>
                <p:oleObj name="Visio" r:id="rId3" imgW="2276479" imgH="1790873" progId="Visio.Drawing.11">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7000" y="1124744"/>
                        <a:ext cx="2471636" cy="19442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内容占位符 5"/>
          <p:cNvSpPr txBox="1">
            <a:spLocks/>
          </p:cNvSpPr>
          <p:nvPr/>
        </p:nvSpPr>
        <p:spPr>
          <a:xfrm>
            <a:off x="467544" y="3140968"/>
            <a:ext cx="8064896" cy="2952328"/>
          </a:xfrm>
          <a:prstGeom prst="rect">
            <a:avLst/>
          </a:prstGeom>
        </p:spPr>
        <p:txBody>
          <a:bodyPr vert="horz" lIns="91440" tIns="45720" rIns="91440" bIns="45720" rtlCol="0">
            <a:normAutofit/>
          </a:bodyPr>
          <a:lstStyle/>
          <a:p>
            <a:pPr indent="514350">
              <a:lnSpc>
                <a:spcPct val="130000"/>
              </a:lnSpc>
              <a:buFont typeface="Arial"/>
              <a:buChar char="•"/>
            </a:pPr>
            <a:r>
              <a:rPr lang="en-US" altLang="zh-CN" dirty="0">
                <a:latin typeface="Times New Roman" pitchFamily="18" charset="0"/>
              </a:rPr>
              <a:t>a=a+1</a:t>
            </a:r>
            <a:r>
              <a:rPr lang="zh-CN" altLang="zh-CN" dirty="0">
                <a:latin typeface="Times New Roman" pitchFamily="18" charset="0"/>
              </a:rPr>
              <a:t>的意思是：将等号右边的</a:t>
            </a:r>
            <a:r>
              <a:rPr lang="en-US" altLang="zh-CN" dirty="0">
                <a:latin typeface="Times New Roman" pitchFamily="18" charset="0"/>
              </a:rPr>
              <a:t>a+1</a:t>
            </a:r>
            <a:r>
              <a:rPr lang="zh-CN" altLang="zh-CN" dirty="0">
                <a:latin typeface="Times New Roman" pitchFamily="18" charset="0"/>
              </a:rPr>
              <a:t>计算出，然后将值赋予给等号</a:t>
            </a:r>
            <a:r>
              <a:rPr lang="zh-CN" altLang="en-US" dirty="0">
                <a:latin typeface="Times New Roman" pitchFamily="18" charset="0"/>
              </a:rPr>
              <a:t>左</a:t>
            </a:r>
            <a:r>
              <a:rPr lang="zh-CN" altLang="zh-CN" dirty="0">
                <a:latin typeface="Times New Roman" pitchFamily="18" charset="0"/>
              </a:rPr>
              <a:t>边变量</a:t>
            </a:r>
            <a:r>
              <a:rPr lang="en-US" altLang="zh-CN" dirty="0">
                <a:latin typeface="Times New Roman" pitchFamily="18" charset="0"/>
              </a:rPr>
              <a:t>a</a:t>
            </a:r>
            <a:r>
              <a:rPr lang="zh-CN" altLang="zh-CN" dirty="0">
                <a:latin typeface="Times New Roman" pitchFamily="18" charset="0"/>
              </a:rPr>
              <a:t>。等号右边的“</a:t>
            </a:r>
            <a:r>
              <a:rPr lang="en-US" altLang="zh-CN" dirty="0">
                <a:latin typeface="Times New Roman" pitchFamily="18" charset="0"/>
              </a:rPr>
              <a:t>a</a:t>
            </a:r>
            <a:r>
              <a:rPr lang="zh-CN" altLang="zh-CN" dirty="0">
                <a:latin typeface="Times New Roman" pitchFamily="18" charset="0"/>
              </a:rPr>
              <a:t>”是指变量</a:t>
            </a:r>
            <a:r>
              <a:rPr lang="en-US" altLang="zh-CN" dirty="0">
                <a:latin typeface="Times New Roman" pitchFamily="18" charset="0"/>
              </a:rPr>
              <a:t>a</a:t>
            </a:r>
            <a:r>
              <a:rPr lang="zh-CN" altLang="zh-CN" dirty="0">
                <a:latin typeface="Times New Roman" pitchFamily="18" charset="0"/>
              </a:rPr>
              <a:t>所存的值，而等号左边的“</a:t>
            </a:r>
            <a:r>
              <a:rPr lang="en-US" altLang="zh-CN" dirty="0">
                <a:latin typeface="Times New Roman" pitchFamily="18" charset="0"/>
              </a:rPr>
              <a:t>a</a:t>
            </a:r>
            <a:r>
              <a:rPr lang="zh-CN" altLang="zh-CN" dirty="0">
                <a:latin typeface="Times New Roman" pitchFamily="18" charset="0"/>
              </a:rPr>
              <a:t>”是指变量的位置。</a:t>
            </a:r>
            <a:endParaRPr lang="en-US" altLang="zh-CN" dirty="0">
              <a:latin typeface="Times New Roman" pitchFamily="18" charset="0"/>
            </a:endParaRPr>
          </a:p>
          <a:p>
            <a:pPr indent="514350">
              <a:lnSpc>
                <a:spcPct val="130000"/>
              </a:lnSpc>
              <a:buFont typeface="Arial"/>
              <a:buChar char="•"/>
            </a:pPr>
            <a:endParaRPr lang="en-US" altLang="zh-CN" dirty="0">
              <a:latin typeface="Times New Roman" pitchFamily="18" charset="0"/>
            </a:endParaRPr>
          </a:p>
          <a:p>
            <a:pPr indent="514350">
              <a:lnSpc>
                <a:spcPct val="130000"/>
              </a:lnSpc>
              <a:buFont typeface="Arial"/>
              <a:buChar char="•"/>
            </a:pPr>
            <a:r>
              <a:rPr lang="zh-CN" altLang="zh-CN" dirty="0">
                <a:latin typeface="Times New Roman" pitchFamily="18" charset="0"/>
              </a:rPr>
              <a:t>第一、</a:t>
            </a:r>
            <a:r>
              <a:rPr lang="en-US" altLang="zh-CN" dirty="0">
                <a:latin typeface="Times New Roman" pitchFamily="18" charset="0"/>
              </a:rPr>
              <a:t>CPU</a:t>
            </a:r>
            <a:r>
              <a:rPr lang="zh-CN" altLang="zh-CN" dirty="0">
                <a:latin typeface="Times New Roman" pitchFamily="18" charset="0"/>
              </a:rPr>
              <a:t>先要读程序，从地址</a:t>
            </a:r>
            <a:r>
              <a:rPr lang="en-US" altLang="zh-CN" dirty="0">
                <a:latin typeface="Times New Roman" pitchFamily="18" charset="0"/>
              </a:rPr>
              <a:t>300</a:t>
            </a:r>
            <a:r>
              <a:rPr lang="zh-CN" altLang="zh-CN" dirty="0">
                <a:latin typeface="Times New Roman" pitchFamily="18" charset="0"/>
              </a:rPr>
              <a:t>处读取指令到</a:t>
            </a:r>
            <a:r>
              <a:rPr lang="en-US" altLang="zh-CN" dirty="0">
                <a:latin typeface="Times New Roman" pitchFamily="18" charset="0"/>
              </a:rPr>
              <a:t>CPU</a:t>
            </a:r>
            <a:r>
              <a:rPr lang="zh-CN" altLang="zh-CN" dirty="0">
                <a:latin typeface="Times New Roman" pitchFamily="18" charset="0"/>
              </a:rPr>
              <a:t>中，经过</a:t>
            </a:r>
            <a:r>
              <a:rPr lang="en-US" altLang="zh-CN" dirty="0">
                <a:latin typeface="Times New Roman" pitchFamily="18" charset="0"/>
              </a:rPr>
              <a:t>CPU</a:t>
            </a:r>
            <a:r>
              <a:rPr lang="zh-CN" altLang="zh-CN" dirty="0">
                <a:latin typeface="Times New Roman" pitchFamily="18" charset="0"/>
              </a:rPr>
              <a:t>的分析，</a:t>
            </a:r>
            <a:r>
              <a:rPr lang="en-US" altLang="zh-CN" dirty="0">
                <a:latin typeface="Times New Roman" pitchFamily="18" charset="0"/>
              </a:rPr>
              <a:t>CPU</a:t>
            </a:r>
            <a:r>
              <a:rPr lang="zh-CN" altLang="zh-CN" dirty="0">
                <a:latin typeface="Times New Roman" pitchFamily="18" charset="0"/>
              </a:rPr>
              <a:t>知道接下来将要做的动作</a:t>
            </a:r>
            <a:r>
              <a:rPr lang="zh-CN" altLang="en-US" dirty="0">
                <a:latin typeface="Times New Roman" pitchFamily="18" charset="0"/>
              </a:rPr>
              <a:t>；</a:t>
            </a:r>
            <a:r>
              <a:rPr lang="zh-CN" altLang="zh-CN" dirty="0">
                <a:latin typeface="Times New Roman" pitchFamily="18" charset="0"/>
              </a:rPr>
              <a:t>第二、</a:t>
            </a:r>
            <a:r>
              <a:rPr lang="en-US" altLang="zh-CN" dirty="0">
                <a:latin typeface="Times New Roman" pitchFamily="18" charset="0"/>
              </a:rPr>
              <a:t>CPU</a:t>
            </a:r>
            <a:r>
              <a:rPr lang="zh-CN" altLang="zh-CN" dirty="0">
                <a:latin typeface="Times New Roman" pitchFamily="18" charset="0"/>
              </a:rPr>
              <a:t>会从地址</a:t>
            </a:r>
            <a:r>
              <a:rPr lang="en-US" altLang="zh-CN" dirty="0">
                <a:latin typeface="Times New Roman" pitchFamily="18" charset="0"/>
              </a:rPr>
              <a:t>1000</a:t>
            </a:r>
            <a:r>
              <a:rPr lang="zh-CN" altLang="zh-CN" dirty="0">
                <a:latin typeface="Times New Roman" pitchFamily="18" charset="0"/>
              </a:rPr>
              <a:t>处读</a:t>
            </a:r>
            <a:r>
              <a:rPr lang="en-US" altLang="zh-CN" dirty="0">
                <a:latin typeface="Times New Roman" pitchFamily="18" charset="0"/>
              </a:rPr>
              <a:t>a</a:t>
            </a:r>
            <a:r>
              <a:rPr lang="zh-CN" altLang="zh-CN" dirty="0">
                <a:latin typeface="Times New Roman" pitchFamily="18" charset="0"/>
              </a:rPr>
              <a:t>里存的值</a:t>
            </a:r>
            <a:r>
              <a:rPr lang="zh-CN" altLang="en-US" dirty="0">
                <a:latin typeface="Times New Roman" pitchFamily="18" charset="0"/>
              </a:rPr>
              <a:t>；</a:t>
            </a:r>
            <a:r>
              <a:rPr lang="zh-CN" altLang="zh-CN" dirty="0">
                <a:latin typeface="Times New Roman" pitchFamily="18" charset="0"/>
              </a:rPr>
              <a:t>第三，</a:t>
            </a:r>
            <a:r>
              <a:rPr lang="en-US" altLang="zh-CN" dirty="0">
                <a:latin typeface="Times New Roman" pitchFamily="18" charset="0"/>
              </a:rPr>
              <a:t>CPU</a:t>
            </a:r>
            <a:r>
              <a:rPr lang="zh-CN" altLang="zh-CN" dirty="0">
                <a:latin typeface="Times New Roman" pitchFamily="18" charset="0"/>
              </a:rPr>
              <a:t>把这个值加</a:t>
            </a:r>
            <a:r>
              <a:rPr lang="en-US" altLang="zh-CN" dirty="0">
                <a:latin typeface="Times New Roman" pitchFamily="18" charset="0"/>
              </a:rPr>
              <a:t>1</a:t>
            </a:r>
            <a:r>
              <a:rPr lang="zh-CN" altLang="zh-CN" dirty="0">
                <a:latin typeface="Times New Roman" pitchFamily="18" charset="0"/>
              </a:rPr>
              <a:t>，第四，</a:t>
            </a:r>
            <a:r>
              <a:rPr lang="en-US" altLang="zh-CN" dirty="0">
                <a:latin typeface="Times New Roman" pitchFamily="18" charset="0"/>
              </a:rPr>
              <a:t>CPU</a:t>
            </a:r>
            <a:r>
              <a:rPr lang="zh-CN" altLang="zh-CN" dirty="0">
                <a:latin typeface="Times New Roman" pitchFamily="18" charset="0"/>
              </a:rPr>
              <a:t>将加</a:t>
            </a:r>
            <a:r>
              <a:rPr lang="en-US" altLang="zh-CN" dirty="0">
                <a:latin typeface="Times New Roman" pitchFamily="18" charset="0"/>
              </a:rPr>
              <a:t>1</a:t>
            </a:r>
            <a:r>
              <a:rPr lang="zh-CN" altLang="zh-CN" dirty="0">
                <a:latin typeface="Times New Roman" pitchFamily="18" charset="0"/>
              </a:rPr>
              <a:t>后的结果存回到地址</a:t>
            </a:r>
            <a:r>
              <a:rPr lang="en-US" altLang="zh-CN" dirty="0">
                <a:latin typeface="Times New Roman" pitchFamily="18" charset="0"/>
              </a:rPr>
              <a:t>1000</a:t>
            </a:r>
            <a:r>
              <a:rPr lang="zh-CN" altLang="zh-CN" dirty="0">
                <a:latin typeface="Times New Roman" pitchFamily="18" charset="0"/>
              </a:rPr>
              <a:t>的</a:t>
            </a:r>
            <a:r>
              <a:rPr lang="en-US" altLang="zh-CN" dirty="0">
                <a:latin typeface="Times New Roman" pitchFamily="18" charset="0"/>
              </a:rPr>
              <a:t>a</a:t>
            </a:r>
            <a:r>
              <a:rPr lang="zh-CN" altLang="zh-CN" dirty="0">
                <a:latin typeface="Times New Roman" pitchFamily="18" charset="0"/>
              </a:rPr>
              <a:t>处。</a:t>
            </a:r>
          </a:p>
          <a:p>
            <a:pPr marL="0" marR="0" lvl="0" indent="514350" algn="l" defTabSz="914400" rtl="0" eaLnBrk="1" fontAlgn="auto" latinLnBrk="0" hangingPunct="1">
              <a:lnSpc>
                <a:spcPct val="130000"/>
              </a:lnSpc>
              <a:spcBef>
                <a:spcPts val="0"/>
              </a:spcBef>
              <a:spcAft>
                <a:spcPts val="0"/>
              </a:spcAft>
              <a:buClrTx/>
              <a:buSzTx/>
              <a:buFont typeface="Arial"/>
              <a:buChar char="•"/>
              <a:tabLst/>
              <a:defRPr/>
            </a:pPr>
            <a:endParaRPr kumimoji="0" lang="zh-CN" altLang="en-US" sz="1800" b="0" i="0" u="none" strike="noStrike" kern="1200" cap="none" spc="0" normalizeH="0" noProof="0" dirty="0">
              <a:ln>
                <a:noFill/>
              </a:ln>
              <a:solidFill>
                <a:schemeClr val="tx1"/>
              </a:solidFill>
              <a:effectLst/>
              <a:uLnTx/>
              <a:uFillTx/>
              <a:latin typeface="Times New Roman" pitchFamily="18" charset="0"/>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20</a:t>
            </a:fld>
            <a:endParaRPr lang="zh-CN" altLang="en-US"/>
          </a:p>
        </p:txBody>
      </p:sp>
      <p:sp>
        <p:nvSpPr>
          <p:cNvPr id="10" name="标题 1"/>
          <p:cNvSpPr>
            <a:spLocks noGrp="1"/>
          </p:cNvSpPr>
          <p:nvPr>
            <p:ph type="title"/>
          </p:nvPr>
        </p:nvSpPr>
        <p:spPr>
          <a:xfrm>
            <a:off x="457200" y="548680"/>
            <a:ext cx="8229600" cy="638944"/>
          </a:xfrm>
        </p:spPr>
        <p:txBody>
          <a:bodyPr>
            <a:normAutofit fontScale="90000"/>
          </a:bodyPr>
          <a:lstStyle/>
          <a:p>
            <a:pPr algn="l"/>
            <a:r>
              <a:rPr lang="en-US" altLang="zh-CN" dirty="0"/>
              <a:t>if-else</a:t>
            </a:r>
            <a:r>
              <a:rPr dirty="0"/>
              <a:t>选择语句</a:t>
            </a:r>
            <a:endParaRPr lang="en-US" altLang="zh-CN" dirty="0"/>
          </a:p>
        </p:txBody>
      </p:sp>
      <p:sp>
        <p:nvSpPr>
          <p:cNvPr id="11" name="TextBox 10"/>
          <p:cNvSpPr txBox="1"/>
          <p:nvPr/>
        </p:nvSpPr>
        <p:spPr>
          <a:xfrm>
            <a:off x="500034" y="1285860"/>
            <a:ext cx="8001056" cy="707886"/>
          </a:xfrm>
          <a:prstGeom prst="rect">
            <a:avLst/>
          </a:prstGeom>
          <a:noFill/>
        </p:spPr>
        <p:txBody>
          <a:bodyPr wrap="square" rtlCol="0">
            <a:spAutoFit/>
          </a:bodyPr>
          <a:lstStyle/>
          <a:p>
            <a:r>
              <a:rPr lang="zh-CN" altLang="en-US" sz="2000" dirty="0">
                <a:latin typeface="Times New Roman" pitchFamily="18" charset="0"/>
              </a:rPr>
              <a:t>不同的程序语言，定义了不同的</a:t>
            </a:r>
            <a:r>
              <a:rPr lang="en-US" sz="2000" dirty="0">
                <a:latin typeface="Times New Roman" pitchFamily="18" charset="0"/>
              </a:rPr>
              <a:t>if-else, for</a:t>
            </a:r>
            <a:r>
              <a:rPr lang="zh-CN" altLang="en-US" sz="2000" dirty="0">
                <a:latin typeface="Times New Roman" pitchFamily="18" charset="0"/>
              </a:rPr>
              <a:t>循环控制结构的表达形式。但是</a:t>
            </a:r>
            <a:r>
              <a:rPr lang="en-US" sz="2000" dirty="0">
                <a:latin typeface="Times New Roman" pitchFamily="18" charset="0"/>
              </a:rPr>
              <a:t>if-else, for</a:t>
            </a:r>
            <a:r>
              <a:rPr lang="zh-CN" altLang="en-US" sz="2000" dirty="0">
                <a:latin typeface="Times New Roman" pitchFamily="18" charset="0"/>
              </a:rPr>
              <a:t>循环的执行逻辑是不变的。如图所示</a:t>
            </a:r>
          </a:p>
        </p:txBody>
      </p:sp>
      <p:sp>
        <p:nvSpPr>
          <p:cNvPr id="12" name="TextBox 11"/>
          <p:cNvSpPr txBox="1"/>
          <p:nvPr/>
        </p:nvSpPr>
        <p:spPr>
          <a:xfrm>
            <a:off x="500034" y="2571744"/>
            <a:ext cx="5072098" cy="3108543"/>
          </a:xfrm>
          <a:prstGeom prst="rect">
            <a:avLst/>
          </a:prstGeom>
          <a:noFill/>
        </p:spPr>
        <p:txBody>
          <a:bodyPr wrap="square" rtlCol="0">
            <a:spAutoFit/>
          </a:bodyPr>
          <a:lstStyle/>
          <a:p>
            <a:r>
              <a:rPr lang="en-US" sz="2000" dirty="0">
                <a:latin typeface="Times New Roman" pitchFamily="18" charset="0"/>
              </a:rPr>
              <a:t>if-else</a:t>
            </a:r>
            <a:r>
              <a:rPr lang="zh-CN" altLang="en-US" sz="2000" dirty="0">
                <a:latin typeface="Times New Roman" pitchFamily="18" charset="0"/>
              </a:rPr>
              <a:t>的执行逻辑是：</a:t>
            </a:r>
            <a:endParaRPr lang="en-US" altLang="zh-CN" sz="2000" dirty="0">
              <a:latin typeface="Times New Roman" pitchFamily="18" charset="0"/>
            </a:endParaRPr>
          </a:p>
          <a:p>
            <a:endParaRPr lang="en-US" altLang="zh-CN" sz="2000" dirty="0">
              <a:latin typeface="Times New Roman" pitchFamily="18" charset="0"/>
            </a:endParaRPr>
          </a:p>
          <a:p>
            <a:pPr indent="514800">
              <a:lnSpc>
                <a:spcPct val="130000"/>
              </a:lnSpc>
              <a:buFont typeface="Arial" pitchFamily="34" charset="0"/>
              <a:buChar char="•"/>
            </a:pPr>
            <a:r>
              <a:rPr lang="zh-CN" altLang="en-US" sz="2000" dirty="0">
                <a:latin typeface="Times New Roman" pitchFamily="18" charset="0"/>
              </a:rPr>
              <a:t>先判断</a:t>
            </a:r>
            <a:r>
              <a:rPr lang="en-US" sz="2000" dirty="0">
                <a:latin typeface="Times New Roman" pitchFamily="18" charset="0"/>
              </a:rPr>
              <a:t>if</a:t>
            </a:r>
            <a:r>
              <a:rPr lang="zh-CN" altLang="en-US" sz="2000" dirty="0">
                <a:latin typeface="Times New Roman" pitchFamily="18" charset="0"/>
              </a:rPr>
              <a:t>后面的表达式，如果表达式成立，则执行语句块</a:t>
            </a:r>
            <a:r>
              <a:rPr lang="en-US" sz="2000" dirty="0">
                <a:latin typeface="Times New Roman" pitchFamily="18" charset="0"/>
              </a:rPr>
              <a:t>A</a:t>
            </a:r>
            <a:r>
              <a:rPr lang="zh-CN" altLang="en-US" sz="2000" dirty="0">
                <a:latin typeface="Times New Roman" pitchFamily="18" charset="0"/>
              </a:rPr>
              <a:t>，否则就执行语句块</a:t>
            </a:r>
            <a:r>
              <a:rPr lang="en-US" sz="2000" dirty="0">
                <a:latin typeface="Times New Roman" pitchFamily="18" charset="0"/>
              </a:rPr>
              <a:t>B</a:t>
            </a:r>
            <a:r>
              <a:rPr lang="zh-CN" altLang="en-US" sz="2000" dirty="0">
                <a:latin typeface="Times New Roman" pitchFamily="18" charset="0"/>
              </a:rPr>
              <a:t>。</a:t>
            </a:r>
            <a:endParaRPr lang="en-US" altLang="zh-CN" sz="2000" dirty="0">
              <a:latin typeface="Times New Roman" pitchFamily="18" charset="0"/>
            </a:endParaRPr>
          </a:p>
          <a:p>
            <a:pPr indent="514800">
              <a:lnSpc>
                <a:spcPct val="130000"/>
              </a:lnSpc>
              <a:buFont typeface="Arial" pitchFamily="34" charset="0"/>
              <a:buChar char="•"/>
            </a:pPr>
            <a:endParaRPr lang="en-US" sz="2000" dirty="0">
              <a:latin typeface="Times New Roman" pitchFamily="18" charset="0"/>
            </a:endParaRPr>
          </a:p>
          <a:p>
            <a:pPr indent="514800">
              <a:lnSpc>
                <a:spcPct val="130000"/>
              </a:lnSpc>
              <a:buFont typeface="Arial" pitchFamily="34" charset="0"/>
              <a:buChar char="•"/>
            </a:pPr>
            <a:r>
              <a:rPr lang="en-US" sz="2000" dirty="0">
                <a:latin typeface="Times New Roman" pitchFamily="18" charset="0"/>
              </a:rPr>
              <a:t>if-else</a:t>
            </a:r>
            <a:r>
              <a:rPr lang="zh-CN" altLang="en-US" sz="2000" dirty="0">
                <a:latin typeface="Times New Roman" pitchFamily="18" charset="0"/>
              </a:rPr>
              <a:t>选择语句，只选择其中一个语句块来执行，之后执行</a:t>
            </a:r>
            <a:r>
              <a:rPr lang="en-US" sz="2000" dirty="0">
                <a:latin typeface="Times New Roman" pitchFamily="18" charset="0"/>
              </a:rPr>
              <a:t>if-else</a:t>
            </a:r>
            <a:r>
              <a:rPr lang="zh-CN" altLang="en-US" sz="2000" dirty="0">
                <a:latin typeface="Times New Roman" pitchFamily="18" charset="0"/>
              </a:rPr>
              <a:t>结构后面的语句块。</a:t>
            </a:r>
          </a:p>
        </p:txBody>
      </p:sp>
      <p:graphicFrame>
        <p:nvGraphicFramePr>
          <p:cNvPr id="8" name="对象 7"/>
          <p:cNvGraphicFramePr>
            <a:graphicFrameLocks noChangeAspect="1"/>
          </p:cNvGraphicFramePr>
          <p:nvPr/>
        </p:nvGraphicFramePr>
        <p:xfrm>
          <a:off x="6196764" y="2348880"/>
          <a:ext cx="2008800" cy="2952328"/>
        </p:xfrm>
        <a:graphic>
          <a:graphicData uri="http://schemas.openxmlformats.org/presentationml/2006/ole">
            <mc:AlternateContent xmlns:mc="http://schemas.openxmlformats.org/markup-compatibility/2006">
              <mc:Choice xmlns:v="urn:schemas-microsoft-com:vml" Requires="v">
                <p:oleObj spid="_x0000_s53301" name="Visio" r:id="rId3" imgW="1257165" imgH="1847703" progId="Visio.Drawing.11">
                  <p:embed/>
                </p:oleObj>
              </mc:Choice>
              <mc:Fallback>
                <p:oleObj name="Visio" r:id="rId3" imgW="1257165" imgH="1847703"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6764" y="2348880"/>
                        <a:ext cx="2008800" cy="29523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21</a:t>
            </a:fld>
            <a:endParaRPr lang="zh-CN" altLang="en-US"/>
          </a:p>
        </p:txBody>
      </p:sp>
      <p:sp>
        <p:nvSpPr>
          <p:cNvPr id="8" name="标题 1"/>
          <p:cNvSpPr>
            <a:spLocks noGrp="1"/>
          </p:cNvSpPr>
          <p:nvPr>
            <p:ph type="title"/>
          </p:nvPr>
        </p:nvSpPr>
        <p:spPr>
          <a:xfrm>
            <a:off x="457200" y="548680"/>
            <a:ext cx="8229600" cy="638944"/>
          </a:xfrm>
        </p:spPr>
        <p:txBody>
          <a:bodyPr>
            <a:normAutofit fontScale="90000"/>
          </a:bodyPr>
          <a:lstStyle/>
          <a:p>
            <a:pPr algn="l"/>
            <a:r>
              <a:rPr lang="en-US" altLang="zh-CN" dirty="0"/>
              <a:t>if-else</a:t>
            </a:r>
            <a:r>
              <a:rPr dirty="0"/>
              <a:t>选择语句</a:t>
            </a:r>
            <a:endParaRPr lang="en-US" altLang="zh-CN" dirty="0"/>
          </a:p>
        </p:txBody>
      </p:sp>
      <p:sp>
        <p:nvSpPr>
          <p:cNvPr id="9" name="TextBox 8"/>
          <p:cNvSpPr txBox="1"/>
          <p:nvPr/>
        </p:nvSpPr>
        <p:spPr>
          <a:xfrm>
            <a:off x="500034" y="3000372"/>
            <a:ext cx="4936062" cy="2893100"/>
          </a:xfrm>
          <a:prstGeom prst="rect">
            <a:avLst/>
          </a:prstGeom>
          <a:noFill/>
        </p:spPr>
        <p:txBody>
          <a:bodyPr wrap="square" rtlCol="0">
            <a:spAutoFit/>
          </a:bodyPr>
          <a:lstStyle/>
          <a:p>
            <a:pPr indent="514800">
              <a:lnSpc>
                <a:spcPct val="130000"/>
              </a:lnSpc>
              <a:buFont typeface="Arial" pitchFamily="34" charset="0"/>
              <a:buChar char="•"/>
            </a:pPr>
            <a:r>
              <a:rPr lang="zh-CN" altLang="en-US" sz="2000" dirty="0">
                <a:latin typeface="Times New Roman" pitchFamily="18" charset="0"/>
              </a:rPr>
              <a:t> 情况一，选择顺序执行语句块</a:t>
            </a:r>
            <a:r>
              <a:rPr lang="en-US" sz="2000" dirty="0">
                <a:latin typeface="Times New Roman" pitchFamily="18" charset="0"/>
              </a:rPr>
              <a:t>A</a:t>
            </a:r>
            <a:r>
              <a:rPr lang="zh-CN" altLang="en-US" sz="2000" dirty="0">
                <a:latin typeface="Times New Roman" pitchFamily="18" charset="0"/>
              </a:rPr>
              <a:t>，执行完</a:t>
            </a:r>
            <a:r>
              <a:rPr lang="en-US" sz="2000" dirty="0">
                <a:latin typeface="Times New Roman" pitchFamily="18" charset="0"/>
              </a:rPr>
              <a:t>A</a:t>
            </a:r>
            <a:r>
              <a:rPr lang="zh-CN" altLang="en-US" sz="2000" dirty="0">
                <a:latin typeface="Times New Roman" pitchFamily="18" charset="0"/>
              </a:rPr>
              <a:t>的所有语句后“直接跳转到语句块</a:t>
            </a:r>
            <a:r>
              <a:rPr lang="en-US" sz="2000" dirty="0">
                <a:latin typeface="Times New Roman" pitchFamily="18" charset="0"/>
              </a:rPr>
              <a:t>C</a:t>
            </a:r>
            <a:r>
              <a:rPr lang="zh-CN" altLang="en-US" sz="2000" dirty="0">
                <a:latin typeface="Times New Roman" pitchFamily="18" charset="0"/>
              </a:rPr>
              <a:t>”；</a:t>
            </a:r>
            <a:endParaRPr lang="en-US" altLang="zh-CN" sz="2000" dirty="0">
              <a:latin typeface="Times New Roman" pitchFamily="18" charset="0"/>
            </a:endParaRPr>
          </a:p>
          <a:p>
            <a:pPr indent="514800">
              <a:lnSpc>
                <a:spcPct val="130000"/>
              </a:lnSpc>
            </a:pPr>
            <a:endParaRPr lang="en-US" altLang="zh-CN" sz="2000" dirty="0">
              <a:latin typeface="Times New Roman" pitchFamily="18" charset="0"/>
            </a:endParaRPr>
          </a:p>
          <a:p>
            <a:pPr indent="514800">
              <a:lnSpc>
                <a:spcPct val="130000"/>
              </a:lnSpc>
              <a:buFont typeface="Arial" pitchFamily="34" charset="0"/>
              <a:buChar char="•"/>
            </a:pPr>
            <a:r>
              <a:rPr lang="zh-CN" altLang="en-US" sz="2000" dirty="0">
                <a:latin typeface="Times New Roman" pitchFamily="18" charset="0"/>
              </a:rPr>
              <a:t>情况二，不执行语句块</a:t>
            </a:r>
            <a:r>
              <a:rPr lang="en-US" altLang="zh-CN" sz="2000" dirty="0">
                <a:latin typeface="Times New Roman" pitchFamily="18" charset="0"/>
              </a:rPr>
              <a:t>A</a:t>
            </a:r>
            <a:r>
              <a:rPr lang="zh-CN" altLang="en-US" sz="2000" dirty="0">
                <a:latin typeface="Times New Roman" pitchFamily="18" charset="0"/>
              </a:rPr>
              <a:t>，而是“选择跳转到语句块</a:t>
            </a:r>
            <a:r>
              <a:rPr lang="en-US" altLang="zh-CN" sz="2000" dirty="0">
                <a:latin typeface="Times New Roman" pitchFamily="18" charset="0"/>
              </a:rPr>
              <a:t>B</a:t>
            </a:r>
            <a:r>
              <a:rPr lang="zh-CN" altLang="en-US" sz="2000" dirty="0">
                <a:latin typeface="Times New Roman" pitchFamily="18" charset="0"/>
              </a:rPr>
              <a:t>”，</a:t>
            </a:r>
            <a:r>
              <a:rPr lang="en-US" altLang="zh-CN" sz="2000" dirty="0">
                <a:latin typeface="Times New Roman" pitchFamily="18" charset="0"/>
              </a:rPr>
              <a:t> </a:t>
            </a:r>
            <a:r>
              <a:rPr lang="zh-CN" altLang="en-US" sz="2000" dirty="0">
                <a:latin typeface="Times New Roman" pitchFamily="18" charset="0"/>
              </a:rPr>
              <a:t>执行完</a:t>
            </a:r>
            <a:r>
              <a:rPr lang="en-US" altLang="zh-CN" sz="2000" dirty="0">
                <a:latin typeface="Times New Roman" pitchFamily="18" charset="0"/>
              </a:rPr>
              <a:t>B</a:t>
            </a:r>
            <a:r>
              <a:rPr lang="zh-CN" altLang="en-US" sz="2000" dirty="0">
                <a:latin typeface="Times New Roman" pitchFamily="18" charset="0"/>
              </a:rPr>
              <a:t>的所有语句后，顺序执行语句块</a:t>
            </a:r>
            <a:r>
              <a:rPr lang="en-US" altLang="zh-CN" sz="2000" dirty="0">
                <a:latin typeface="Times New Roman" pitchFamily="18" charset="0"/>
              </a:rPr>
              <a:t>C</a:t>
            </a:r>
            <a:r>
              <a:rPr lang="zh-CN" altLang="en-US" sz="2000" dirty="0">
                <a:latin typeface="Times New Roman" pitchFamily="18" charset="0"/>
              </a:rPr>
              <a:t>。</a:t>
            </a:r>
          </a:p>
        </p:txBody>
      </p:sp>
      <p:sp>
        <p:nvSpPr>
          <p:cNvPr id="10" name="TextBox 9"/>
          <p:cNvSpPr txBox="1"/>
          <p:nvPr/>
        </p:nvSpPr>
        <p:spPr>
          <a:xfrm>
            <a:off x="500034" y="1285860"/>
            <a:ext cx="7286676" cy="1323439"/>
          </a:xfrm>
          <a:prstGeom prst="rect">
            <a:avLst/>
          </a:prstGeom>
          <a:noFill/>
        </p:spPr>
        <p:txBody>
          <a:bodyPr wrap="square" rtlCol="0">
            <a:spAutoFit/>
          </a:bodyPr>
          <a:lstStyle/>
          <a:p>
            <a:r>
              <a:rPr lang="zh-CN" altLang="en-US" sz="2000" dirty="0">
                <a:latin typeface="Times New Roman" pitchFamily="18" charset="0"/>
              </a:rPr>
              <a:t>首先，我们需要比较</a:t>
            </a:r>
            <a:r>
              <a:rPr lang="en-US" sz="2000" dirty="0">
                <a:latin typeface="Times New Roman" pitchFamily="18" charset="0"/>
              </a:rPr>
              <a:t>x</a:t>
            </a:r>
            <a:r>
              <a:rPr lang="zh-CN" altLang="en-US" sz="2000" dirty="0">
                <a:latin typeface="Times New Roman" pitchFamily="18" charset="0"/>
              </a:rPr>
              <a:t>和</a:t>
            </a:r>
            <a:r>
              <a:rPr lang="en-US" sz="2000" dirty="0">
                <a:latin typeface="Times New Roman" pitchFamily="18" charset="0"/>
              </a:rPr>
              <a:t>y</a:t>
            </a:r>
            <a:r>
              <a:rPr lang="zh-CN" altLang="en-US" sz="2000" dirty="0">
                <a:latin typeface="Times New Roman" pitchFamily="18" charset="0"/>
              </a:rPr>
              <a:t>的大小，那么就有一条语句“比较</a:t>
            </a:r>
            <a:r>
              <a:rPr lang="en-US" sz="2000" dirty="0">
                <a:latin typeface="Times New Roman" pitchFamily="18" charset="0"/>
              </a:rPr>
              <a:t>x</a:t>
            </a:r>
            <a:r>
              <a:rPr lang="zh-CN" altLang="en-US" sz="2000" dirty="0">
                <a:latin typeface="Times New Roman" pitchFamily="18" charset="0"/>
              </a:rPr>
              <a:t>是否小于</a:t>
            </a:r>
            <a:r>
              <a:rPr lang="en-US" sz="2000" dirty="0">
                <a:latin typeface="Times New Roman" pitchFamily="18" charset="0"/>
              </a:rPr>
              <a:t>y</a:t>
            </a:r>
            <a:r>
              <a:rPr lang="zh-CN" altLang="en-US" sz="2000" dirty="0">
                <a:latin typeface="Times New Roman" pitchFamily="18" charset="0"/>
              </a:rPr>
              <a:t>”来告诉</a:t>
            </a:r>
            <a:r>
              <a:rPr lang="en-US" sz="2000" dirty="0">
                <a:latin typeface="Times New Roman" pitchFamily="18" charset="0"/>
              </a:rPr>
              <a:t>CPU</a:t>
            </a:r>
            <a:r>
              <a:rPr lang="zh-CN" altLang="en-US" sz="2000" dirty="0">
                <a:latin typeface="Times New Roman" pitchFamily="18" charset="0"/>
              </a:rPr>
              <a:t>应该进行判断操作了。</a:t>
            </a:r>
            <a:endParaRPr lang="en-US" altLang="zh-CN" sz="2000" dirty="0">
              <a:latin typeface="Times New Roman" pitchFamily="18" charset="0"/>
            </a:endParaRPr>
          </a:p>
          <a:p>
            <a:r>
              <a:rPr lang="zh-CN" altLang="en-US" sz="2000" dirty="0">
                <a:latin typeface="Times New Roman" pitchFamily="18" charset="0"/>
              </a:rPr>
              <a:t>接下来，</a:t>
            </a:r>
            <a:r>
              <a:rPr lang="en-US" sz="2000" dirty="0">
                <a:latin typeface="Times New Roman" pitchFamily="18" charset="0"/>
              </a:rPr>
              <a:t>CPU</a:t>
            </a:r>
            <a:r>
              <a:rPr lang="zh-CN" altLang="en-US" sz="2000" dirty="0">
                <a:latin typeface="Times New Roman" pitchFamily="18" charset="0"/>
              </a:rPr>
              <a:t>应该保存这个比较结果，根据比较结果，产生两种执行的情况。</a:t>
            </a:r>
          </a:p>
        </p:txBody>
      </p:sp>
      <p:graphicFrame>
        <p:nvGraphicFramePr>
          <p:cNvPr id="94209" name="Object 1"/>
          <p:cNvGraphicFramePr>
            <a:graphicFrameLocks noChangeAspect="1"/>
          </p:cNvGraphicFramePr>
          <p:nvPr/>
        </p:nvGraphicFramePr>
        <p:xfrm>
          <a:off x="5868144" y="2708920"/>
          <a:ext cx="2009775" cy="2951163"/>
        </p:xfrm>
        <a:graphic>
          <a:graphicData uri="http://schemas.openxmlformats.org/presentationml/2006/ole">
            <mc:AlternateContent xmlns:mc="http://schemas.openxmlformats.org/markup-compatibility/2006">
              <mc:Choice xmlns:v="urn:schemas-microsoft-com:vml" Requires="v">
                <p:oleObj spid="_x0000_s94260" name="Visio" r:id="rId3" imgW="1257165" imgH="1847703" progId="Visio.Drawing.11">
                  <p:embed/>
                </p:oleObj>
              </mc:Choice>
              <mc:Fallback>
                <p:oleObj name="Visio" r:id="rId3" imgW="1257165" imgH="1847703" progId="Visio.Drawing.11">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8144" y="2708920"/>
                        <a:ext cx="2009775" cy="295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22</a:t>
            </a:fld>
            <a:endParaRPr lang="zh-CN" altLang="en-US"/>
          </a:p>
        </p:txBody>
      </p:sp>
      <p:sp>
        <p:nvSpPr>
          <p:cNvPr id="7" name="标题 1"/>
          <p:cNvSpPr>
            <a:spLocks noGrp="1"/>
          </p:cNvSpPr>
          <p:nvPr>
            <p:ph type="title"/>
          </p:nvPr>
        </p:nvSpPr>
        <p:spPr>
          <a:xfrm>
            <a:off x="457200" y="548680"/>
            <a:ext cx="8229600" cy="638944"/>
          </a:xfrm>
        </p:spPr>
        <p:txBody>
          <a:bodyPr>
            <a:normAutofit/>
          </a:bodyPr>
          <a:lstStyle/>
          <a:p>
            <a:pPr lvl="2"/>
            <a:r>
              <a:rPr lang="zh-CN" sz="3200" b="1" dirty="0">
                <a:solidFill>
                  <a:srgbClr val="C00000"/>
                </a:solidFill>
                <a:latin typeface="+mj-ea"/>
                <a:ea typeface="+mj-ea"/>
              </a:rPr>
              <a:t>分支跳转指令</a:t>
            </a:r>
          </a:p>
        </p:txBody>
      </p:sp>
      <p:sp>
        <p:nvSpPr>
          <p:cNvPr id="8" name="TextBox 7"/>
          <p:cNvSpPr txBox="1"/>
          <p:nvPr/>
        </p:nvSpPr>
        <p:spPr>
          <a:xfrm>
            <a:off x="539552" y="1357298"/>
            <a:ext cx="7675786" cy="1015663"/>
          </a:xfrm>
          <a:prstGeom prst="rect">
            <a:avLst/>
          </a:prstGeom>
          <a:noFill/>
        </p:spPr>
        <p:txBody>
          <a:bodyPr wrap="square" rtlCol="0">
            <a:spAutoFit/>
          </a:bodyPr>
          <a:lstStyle/>
          <a:p>
            <a:pPr algn="just"/>
            <a:r>
              <a:rPr lang="zh-CN" altLang="en-US" sz="2000" dirty="0">
                <a:latin typeface="Times New Roman" pitchFamily="18" charset="0"/>
              </a:rPr>
              <a:t>我们要新增几条汇编指令，来指示</a:t>
            </a:r>
            <a:r>
              <a:rPr lang="en-US" sz="2000" dirty="0">
                <a:latin typeface="Times New Roman" pitchFamily="18" charset="0"/>
              </a:rPr>
              <a:t>CPU</a:t>
            </a:r>
            <a:r>
              <a:rPr lang="zh-CN" altLang="en-US" sz="2000" dirty="0">
                <a:latin typeface="Times New Roman" pitchFamily="18" charset="0"/>
              </a:rPr>
              <a:t>执行的操作。“比较</a:t>
            </a:r>
            <a:r>
              <a:rPr lang="en-US" sz="2000" dirty="0">
                <a:latin typeface="Times New Roman" pitchFamily="18" charset="0"/>
              </a:rPr>
              <a:t>x</a:t>
            </a:r>
            <a:r>
              <a:rPr lang="zh-CN" altLang="en-US" sz="2000" dirty="0">
                <a:latin typeface="Times New Roman" pitchFamily="18" charset="0"/>
              </a:rPr>
              <a:t>是否小于</a:t>
            </a:r>
            <a:r>
              <a:rPr lang="en-US" sz="2000" dirty="0">
                <a:latin typeface="Times New Roman" pitchFamily="18" charset="0"/>
              </a:rPr>
              <a:t>y</a:t>
            </a:r>
            <a:r>
              <a:rPr lang="zh-CN" altLang="en-US" sz="2000" dirty="0">
                <a:latin typeface="Times New Roman" pitchFamily="18" charset="0"/>
              </a:rPr>
              <a:t>”，“选择跳转到语句块</a:t>
            </a:r>
            <a:r>
              <a:rPr lang="en-US" sz="2000" dirty="0">
                <a:latin typeface="Times New Roman" pitchFamily="18" charset="0"/>
              </a:rPr>
              <a:t>B</a:t>
            </a:r>
            <a:r>
              <a:rPr lang="zh-CN" altLang="en-US" sz="2000" dirty="0">
                <a:latin typeface="Times New Roman" pitchFamily="18" charset="0"/>
              </a:rPr>
              <a:t>”操作，我们用相应的汇编指令来表示。</a:t>
            </a:r>
          </a:p>
        </p:txBody>
      </p:sp>
      <p:sp>
        <p:nvSpPr>
          <p:cNvPr id="10" name="TextBox 9"/>
          <p:cNvSpPr txBox="1"/>
          <p:nvPr/>
        </p:nvSpPr>
        <p:spPr>
          <a:xfrm>
            <a:off x="539552" y="2780928"/>
            <a:ext cx="8032976" cy="2246769"/>
          </a:xfrm>
          <a:prstGeom prst="rect">
            <a:avLst/>
          </a:prstGeom>
          <a:noFill/>
        </p:spPr>
        <p:txBody>
          <a:bodyPr wrap="square" rtlCol="0">
            <a:spAutoFit/>
          </a:bodyPr>
          <a:lstStyle/>
          <a:p>
            <a:pPr algn="just"/>
            <a:r>
              <a:rPr lang="zh-CN" altLang="en-US" sz="2000" b="1" dirty="0">
                <a:latin typeface="Times New Roman" pitchFamily="18" charset="0"/>
              </a:rPr>
              <a:t>“比较</a:t>
            </a:r>
            <a:r>
              <a:rPr lang="en-US" altLang="zh-CN" sz="2000" b="1" dirty="0">
                <a:latin typeface="Times New Roman" pitchFamily="18" charset="0"/>
              </a:rPr>
              <a:t>x</a:t>
            </a:r>
            <a:r>
              <a:rPr lang="zh-CN" altLang="en-US" sz="2000" b="1" dirty="0">
                <a:latin typeface="Times New Roman" pitchFamily="18" charset="0"/>
              </a:rPr>
              <a:t>是否小于</a:t>
            </a:r>
            <a:r>
              <a:rPr lang="en-US" altLang="zh-CN" sz="2000" b="1" dirty="0">
                <a:latin typeface="Times New Roman" pitchFamily="18" charset="0"/>
              </a:rPr>
              <a:t>y</a:t>
            </a:r>
            <a:r>
              <a:rPr lang="zh-CN" altLang="en-US" sz="2000" b="1" dirty="0">
                <a:latin typeface="Times New Roman" pitchFamily="18" charset="0"/>
              </a:rPr>
              <a:t>”</a:t>
            </a:r>
            <a:r>
              <a:rPr lang="en-US" altLang="zh-CN" sz="2000" b="1" dirty="0">
                <a:latin typeface="Times New Roman" pitchFamily="18" charset="0"/>
              </a:rPr>
              <a:t>——</a:t>
            </a:r>
            <a:r>
              <a:rPr lang="en-US" altLang="zh-CN" sz="2000" b="1" dirty="0" err="1">
                <a:latin typeface="Times New Roman" pitchFamily="18" charset="0"/>
              </a:rPr>
              <a:t>slt</a:t>
            </a:r>
            <a:r>
              <a:rPr lang="zh-CN" altLang="en-US" sz="2000" b="1" dirty="0">
                <a:latin typeface="Times New Roman" pitchFamily="18" charset="0"/>
              </a:rPr>
              <a:t>指令</a:t>
            </a:r>
          </a:p>
          <a:p>
            <a:pPr algn="just"/>
            <a:endParaRPr lang="en-US" altLang="zh-CN" sz="2000" dirty="0">
              <a:latin typeface="Times New Roman" pitchFamily="18" charset="0"/>
            </a:endParaRPr>
          </a:p>
          <a:p>
            <a:pPr algn="just"/>
            <a:r>
              <a:rPr lang="zh-CN" altLang="en-US" sz="2000" dirty="0">
                <a:latin typeface="Times New Roman" pitchFamily="18" charset="0"/>
              </a:rPr>
              <a:t>指令“</a:t>
            </a:r>
            <a:r>
              <a:rPr lang="en-US" sz="2000" dirty="0" err="1">
                <a:latin typeface="Times New Roman" pitchFamily="18" charset="0"/>
              </a:rPr>
              <a:t>slt</a:t>
            </a:r>
            <a:r>
              <a:rPr lang="zh-CN" altLang="en-US" sz="2000" dirty="0">
                <a:latin typeface="Times New Roman" pitchFamily="18" charset="0"/>
              </a:rPr>
              <a:t>”来告诉</a:t>
            </a:r>
            <a:r>
              <a:rPr lang="en-US" sz="2000" dirty="0">
                <a:latin typeface="Times New Roman" pitchFamily="18" charset="0"/>
              </a:rPr>
              <a:t>CPU</a:t>
            </a:r>
            <a:r>
              <a:rPr lang="zh-CN" altLang="en-US" sz="2000" dirty="0">
                <a:latin typeface="Times New Roman" pitchFamily="18" charset="0"/>
              </a:rPr>
              <a:t>进行比较操作，</a:t>
            </a:r>
            <a:r>
              <a:rPr lang="en-US" sz="2000" dirty="0" err="1">
                <a:latin typeface="Times New Roman" pitchFamily="18" charset="0"/>
              </a:rPr>
              <a:t>slt</a:t>
            </a:r>
            <a:r>
              <a:rPr lang="zh-CN" altLang="en-US" sz="2000" dirty="0">
                <a:latin typeface="Times New Roman" pitchFamily="18" charset="0"/>
              </a:rPr>
              <a:t>需要三个操作数，后两个操作数依次是存储变量</a:t>
            </a:r>
            <a:r>
              <a:rPr lang="en-US" sz="2000" dirty="0">
                <a:latin typeface="Times New Roman" pitchFamily="18" charset="0"/>
              </a:rPr>
              <a:t>x</a:t>
            </a:r>
            <a:r>
              <a:rPr lang="zh-CN" altLang="en-US" sz="2000" dirty="0">
                <a:latin typeface="Times New Roman" pitchFamily="18" charset="0"/>
              </a:rPr>
              <a:t>和变量</a:t>
            </a:r>
            <a:r>
              <a:rPr lang="en-US" sz="2000" dirty="0">
                <a:latin typeface="Times New Roman" pitchFamily="18" charset="0"/>
              </a:rPr>
              <a:t>y</a:t>
            </a:r>
            <a:r>
              <a:rPr lang="zh-CN" altLang="en-US" sz="2000" dirty="0">
                <a:latin typeface="Times New Roman" pitchFamily="18" charset="0"/>
              </a:rPr>
              <a:t>的寄存器，另一个寄存器用来保存比较结果</a:t>
            </a:r>
            <a:endParaRPr lang="en-US" altLang="zh-CN" sz="2000" b="1" dirty="0">
              <a:latin typeface="Times New Roman" pitchFamily="18" charset="0"/>
            </a:endParaRPr>
          </a:p>
          <a:p>
            <a:pPr algn="just"/>
            <a:r>
              <a:rPr lang="en-US" altLang="zh-CN" sz="2000" b="1" dirty="0">
                <a:latin typeface="Times New Roman" pitchFamily="18" charset="0"/>
              </a:rPr>
              <a:t>                                     </a:t>
            </a:r>
          </a:p>
          <a:p>
            <a:pPr algn="ctr"/>
            <a:r>
              <a:rPr lang="en-US" altLang="zh-CN" sz="2000" b="1" dirty="0">
                <a:latin typeface="Times New Roman" pitchFamily="18" charset="0"/>
              </a:rPr>
              <a:t>  </a:t>
            </a:r>
            <a:r>
              <a:rPr lang="zh-CN" altLang="en-US" sz="2000" b="1" dirty="0">
                <a:latin typeface="Times New Roman" pitchFamily="18" charset="0"/>
              </a:rPr>
              <a:t> 格式</a:t>
            </a:r>
            <a:r>
              <a:rPr lang="en-US" sz="2000" b="1" dirty="0">
                <a:latin typeface="Times New Roman" pitchFamily="18" charset="0"/>
              </a:rPr>
              <a:t>1</a:t>
            </a:r>
            <a:r>
              <a:rPr lang="zh-CN" altLang="en-US" sz="2000" b="1" dirty="0">
                <a:latin typeface="Times New Roman" pitchFamily="18" charset="0"/>
              </a:rPr>
              <a:t>：</a:t>
            </a:r>
            <a:r>
              <a:rPr lang="en-US" sz="2000" b="1" dirty="0" err="1">
                <a:latin typeface="Times New Roman" pitchFamily="18" charset="0"/>
              </a:rPr>
              <a:t>slt</a:t>
            </a:r>
            <a:r>
              <a:rPr lang="en-US" sz="2000" b="1" dirty="0">
                <a:latin typeface="Times New Roman" pitchFamily="18" charset="0"/>
              </a:rPr>
              <a:t>  R4, R1, R2</a:t>
            </a:r>
            <a:endParaRPr lang="zh-CN" altLang="en-US" sz="2000" b="1" dirty="0">
              <a:latin typeface="Times New Roman" pitchFamily="18" charset="0"/>
            </a:endParaRPr>
          </a:p>
        </p:txBody>
      </p:sp>
      <p:sp>
        <p:nvSpPr>
          <p:cNvPr id="11" name="TextBox 10"/>
          <p:cNvSpPr txBox="1"/>
          <p:nvPr/>
        </p:nvSpPr>
        <p:spPr>
          <a:xfrm>
            <a:off x="539552" y="5078568"/>
            <a:ext cx="8032976" cy="707886"/>
          </a:xfrm>
          <a:prstGeom prst="rect">
            <a:avLst/>
          </a:prstGeom>
          <a:noFill/>
        </p:spPr>
        <p:txBody>
          <a:bodyPr wrap="square" rtlCol="0">
            <a:spAutoFit/>
          </a:bodyPr>
          <a:lstStyle/>
          <a:p>
            <a:pPr algn="just"/>
            <a:r>
              <a:rPr lang="zh-CN" altLang="en-US" sz="2000" dirty="0">
                <a:latin typeface="Times New Roman" pitchFamily="18" charset="0"/>
              </a:rPr>
              <a:t>该指令执行的操作，即比较寄存器</a:t>
            </a:r>
            <a:r>
              <a:rPr lang="en-US" sz="2000" dirty="0">
                <a:latin typeface="Times New Roman" pitchFamily="18" charset="0"/>
              </a:rPr>
              <a:t>R1</a:t>
            </a:r>
            <a:r>
              <a:rPr lang="zh-CN" altLang="en-US" sz="2000" dirty="0">
                <a:latin typeface="Times New Roman" pitchFamily="18" charset="0"/>
              </a:rPr>
              <a:t>中的数值是否小于</a:t>
            </a:r>
            <a:r>
              <a:rPr lang="en-US" sz="2000" dirty="0">
                <a:latin typeface="Times New Roman" pitchFamily="18" charset="0"/>
              </a:rPr>
              <a:t>R2</a:t>
            </a:r>
            <a:r>
              <a:rPr lang="zh-CN" altLang="en-US" sz="2000" dirty="0">
                <a:latin typeface="Times New Roman" pitchFamily="18" charset="0"/>
              </a:rPr>
              <a:t>中的数值，如果小于，则将寄存器</a:t>
            </a:r>
            <a:r>
              <a:rPr lang="en-US" sz="2000" dirty="0">
                <a:latin typeface="Times New Roman" pitchFamily="18" charset="0"/>
              </a:rPr>
              <a:t>R4</a:t>
            </a:r>
            <a:r>
              <a:rPr lang="zh-CN" altLang="en-US" sz="2000" dirty="0">
                <a:latin typeface="Times New Roman" pitchFamily="18" charset="0"/>
              </a:rPr>
              <a:t>置</a:t>
            </a:r>
            <a:r>
              <a:rPr lang="en-US" sz="2000" dirty="0">
                <a:latin typeface="Times New Roman" pitchFamily="18" charset="0"/>
              </a:rPr>
              <a:t>1</a:t>
            </a:r>
            <a:r>
              <a:rPr lang="zh-CN" altLang="en-US" sz="2000" dirty="0">
                <a:latin typeface="Times New Roman" pitchFamily="18" charset="0"/>
              </a:rPr>
              <a:t>，否则置</a:t>
            </a:r>
            <a:r>
              <a:rPr lang="en-US" sz="2000" dirty="0">
                <a:latin typeface="Times New Roman" pitchFamily="18" charset="0"/>
              </a:rPr>
              <a:t>0</a:t>
            </a:r>
            <a:endParaRPr lang="zh-CN" altLang="en-US" sz="2000" b="1" dirty="0">
              <a:latin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23</a:t>
            </a:fld>
            <a:endParaRPr lang="zh-CN" altLang="en-US"/>
          </a:p>
        </p:txBody>
      </p:sp>
      <p:sp>
        <p:nvSpPr>
          <p:cNvPr id="7" name="标题 1"/>
          <p:cNvSpPr>
            <a:spLocks noGrp="1"/>
          </p:cNvSpPr>
          <p:nvPr>
            <p:ph type="title"/>
          </p:nvPr>
        </p:nvSpPr>
        <p:spPr>
          <a:xfrm>
            <a:off x="457200" y="548680"/>
            <a:ext cx="8229600" cy="638944"/>
          </a:xfrm>
        </p:spPr>
        <p:txBody>
          <a:bodyPr>
            <a:normAutofit/>
          </a:bodyPr>
          <a:lstStyle/>
          <a:p>
            <a:pPr lvl="2"/>
            <a:r>
              <a:rPr lang="zh-CN" sz="3200" b="1" dirty="0">
                <a:solidFill>
                  <a:srgbClr val="C00000"/>
                </a:solidFill>
                <a:latin typeface="+mj-ea"/>
                <a:ea typeface="+mj-ea"/>
              </a:rPr>
              <a:t>分支跳转指令</a:t>
            </a:r>
          </a:p>
        </p:txBody>
      </p:sp>
      <p:sp>
        <p:nvSpPr>
          <p:cNvPr id="8" name="TextBox 7"/>
          <p:cNvSpPr txBox="1"/>
          <p:nvPr/>
        </p:nvSpPr>
        <p:spPr>
          <a:xfrm>
            <a:off x="467544" y="1285860"/>
            <a:ext cx="7992888" cy="3785652"/>
          </a:xfrm>
          <a:prstGeom prst="rect">
            <a:avLst/>
          </a:prstGeom>
          <a:noFill/>
        </p:spPr>
        <p:txBody>
          <a:bodyPr wrap="square" rtlCol="0">
            <a:spAutoFit/>
          </a:bodyPr>
          <a:lstStyle/>
          <a:p>
            <a:pPr algn="just"/>
            <a:r>
              <a:rPr lang="zh-CN" altLang="en-US" sz="2000" dirty="0">
                <a:latin typeface="Times New Roman" pitchFamily="18" charset="0"/>
              </a:rPr>
              <a:t>我们还希望</a:t>
            </a:r>
            <a:r>
              <a:rPr lang="en-US" sz="2000" dirty="0" err="1">
                <a:latin typeface="Times New Roman" pitchFamily="18" charset="0"/>
              </a:rPr>
              <a:t>slt</a:t>
            </a:r>
            <a:r>
              <a:rPr lang="zh-CN" altLang="en-US" sz="2000" dirty="0">
                <a:latin typeface="Times New Roman" pitchFamily="18" charset="0"/>
              </a:rPr>
              <a:t>能够比较寄存器中的变量和一个数值的大小。那么</a:t>
            </a:r>
            <a:r>
              <a:rPr lang="en-US" sz="2000" dirty="0" err="1">
                <a:latin typeface="Times New Roman" pitchFamily="18" charset="0"/>
              </a:rPr>
              <a:t>slt</a:t>
            </a:r>
            <a:r>
              <a:rPr lang="zh-CN" altLang="en-US" sz="2000" dirty="0">
                <a:latin typeface="Times New Roman" pitchFamily="18" charset="0"/>
              </a:rPr>
              <a:t>的后两个操作数分别是保存变量的寄存器，常数值，而另一个寄存器用来保存比较结果。</a:t>
            </a:r>
            <a:endParaRPr lang="en-US" altLang="zh-CN" sz="2000" dirty="0">
              <a:latin typeface="Times New Roman" pitchFamily="18" charset="0"/>
            </a:endParaRPr>
          </a:p>
          <a:p>
            <a:pPr algn="just"/>
            <a:endParaRPr lang="en-US" altLang="zh-CN" sz="2000" dirty="0">
              <a:latin typeface="Times New Roman" pitchFamily="18" charset="0"/>
            </a:endParaRPr>
          </a:p>
          <a:p>
            <a:pPr algn="just"/>
            <a:r>
              <a:rPr lang="zh-CN" altLang="en-US" sz="2000" b="1" dirty="0">
                <a:latin typeface="Times New Roman" pitchFamily="18" charset="0"/>
              </a:rPr>
              <a:t>                                      格式</a:t>
            </a:r>
            <a:r>
              <a:rPr lang="en-US" sz="2000" b="1" dirty="0">
                <a:latin typeface="Times New Roman" pitchFamily="18" charset="0"/>
              </a:rPr>
              <a:t>2</a:t>
            </a:r>
            <a:r>
              <a:rPr lang="zh-CN" altLang="en-US" sz="2000" b="1" dirty="0">
                <a:latin typeface="Times New Roman" pitchFamily="18" charset="0"/>
              </a:rPr>
              <a:t>：</a:t>
            </a:r>
            <a:r>
              <a:rPr lang="en-US" sz="2000" b="1" dirty="0" err="1">
                <a:latin typeface="Times New Roman" pitchFamily="18" charset="0"/>
              </a:rPr>
              <a:t>slt</a:t>
            </a:r>
            <a:r>
              <a:rPr lang="en-US" sz="2000" b="1" dirty="0">
                <a:latin typeface="Times New Roman" pitchFamily="18" charset="0"/>
              </a:rPr>
              <a:t>  R4, R1, constant</a:t>
            </a:r>
          </a:p>
          <a:p>
            <a:pPr algn="just"/>
            <a:endParaRPr lang="en-US" sz="2000" b="1" dirty="0">
              <a:latin typeface="Times New Roman" pitchFamily="18" charset="0"/>
            </a:endParaRPr>
          </a:p>
          <a:p>
            <a:pPr algn="just"/>
            <a:r>
              <a:rPr lang="zh-CN" altLang="en-US" sz="2000" dirty="0">
                <a:latin typeface="Times New Roman" pitchFamily="18" charset="0"/>
              </a:rPr>
              <a:t>该指令执行的操作，即比较寄存器</a:t>
            </a:r>
            <a:r>
              <a:rPr lang="en-US" sz="2000" dirty="0">
                <a:latin typeface="Times New Roman" pitchFamily="18" charset="0"/>
              </a:rPr>
              <a:t>R1</a:t>
            </a:r>
            <a:r>
              <a:rPr lang="zh-CN" altLang="en-US" sz="2000" dirty="0">
                <a:latin typeface="Times New Roman" pitchFamily="18" charset="0"/>
              </a:rPr>
              <a:t>和常数值</a:t>
            </a:r>
            <a:r>
              <a:rPr lang="en-US" sz="2000" dirty="0">
                <a:latin typeface="Times New Roman" pitchFamily="18" charset="0"/>
              </a:rPr>
              <a:t>constant</a:t>
            </a:r>
            <a:r>
              <a:rPr lang="zh-CN" altLang="en-US" sz="2000" dirty="0">
                <a:latin typeface="Times New Roman" pitchFamily="18" charset="0"/>
              </a:rPr>
              <a:t>，如果</a:t>
            </a:r>
            <a:r>
              <a:rPr lang="en-US" sz="2000" dirty="0">
                <a:latin typeface="Times New Roman" pitchFamily="18" charset="0"/>
              </a:rPr>
              <a:t>R1</a:t>
            </a:r>
            <a:r>
              <a:rPr lang="zh-CN" altLang="en-US" sz="2000" dirty="0">
                <a:latin typeface="Times New Roman" pitchFamily="18" charset="0"/>
              </a:rPr>
              <a:t>中的数值小于</a:t>
            </a:r>
            <a:r>
              <a:rPr lang="en-US" sz="2000" dirty="0">
                <a:latin typeface="Times New Roman" pitchFamily="18" charset="0"/>
              </a:rPr>
              <a:t>constant</a:t>
            </a:r>
            <a:r>
              <a:rPr lang="zh-CN" altLang="en-US" sz="2000" dirty="0">
                <a:latin typeface="Times New Roman" pitchFamily="18" charset="0"/>
              </a:rPr>
              <a:t>，则寄存器</a:t>
            </a:r>
            <a:r>
              <a:rPr lang="en-US" sz="2000" dirty="0">
                <a:latin typeface="Times New Roman" pitchFamily="18" charset="0"/>
              </a:rPr>
              <a:t>R4</a:t>
            </a:r>
            <a:r>
              <a:rPr lang="zh-CN" altLang="en-US" sz="2000" dirty="0">
                <a:latin typeface="Times New Roman" pitchFamily="18" charset="0"/>
              </a:rPr>
              <a:t>置</a:t>
            </a:r>
            <a:r>
              <a:rPr lang="en-US" sz="2000" dirty="0">
                <a:latin typeface="Times New Roman" pitchFamily="18" charset="0"/>
              </a:rPr>
              <a:t>1</a:t>
            </a:r>
            <a:r>
              <a:rPr lang="zh-CN" altLang="en-US" sz="2000" dirty="0">
                <a:latin typeface="Times New Roman" pitchFamily="18" charset="0"/>
              </a:rPr>
              <a:t>，否则置</a:t>
            </a:r>
            <a:r>
              <a:rPr lang="en-US" sz="2000" dirty="0">
                <a:latin typeface="Times New Roman" pitchFamily="18" charset="0"/>
              </a:rPr>
              <a:t>0</a:t>
            </a:r>
            <a:r>
              <a:rPr lang="zh-CN" altLang="en-US" sz="2000" dirty="0">
                <a:latin typeface="Times New Roman" pitchFamily="18" charset="0"/>
              </a:rPr>
              <a:t>。</a:t>
            </a:r>
            <a:endParaRPr lang="en-US" altLang="zh-CN" sz="2000" dirty="0">
              <a:latin typeface="Times New Roman" pitchFamily="18" charset="0"/>
            </a:endParaRPr>
          </a:p>
          <a:p>
            <a:pPr algn="just"/>
            <a:endParaRPr lang="en-US" altLang="zh-CN" sz="2000" dirty="0">
              <a:latin typeface="Times New Roman" pitchFamily="18" charset="0"/>
            </a:endParaRPr>
          </a:p>
          <a:p>
            <a:r>
              <a:rPr lang="en-US" altLang="zh-CN" sz="2000" dirty="0">
                <a:latin typeface="Times New Roman" pitchFamily="18" charset="0"/>
              </a:rPr>
              <a:t>【</a:t>
            </a:r>
            <a:r>
              <a:rPr lang="zh-CN" altLang="en-US" sz="2000" dirty="0">
                <a:latin typeface="Times New Roman" pitchFamily="18" charset="0"/>
              </a:rPr>
              <a:t>例</a:t>
            </a:r>
            <a:r>
              <a:rPr lang="en-US" altLang="zh-CN" sz="2000" dirty="0">
                <a:latin typeface="Times New Roman" pitchFamily="18" charset="0"/>
              </a:rPr>
              <a:t>5】slt  R4, R1, 0Ah</a:t>
            </a:r>
          </a:p>
          <a:p>
            <a:r>
              <a:rPr lang="zh-CN" altLang="en-US" sz="2000" dirty="0">
                <a:latin typeface="Times New Roman" pitchFamily="18" charset="0"/>
              </a:rPr>
              <a:t>该指令表示，比较</a:t>
            </a:r>
            <a:r>
              <a:rPr lang="en-US" altLang="zh-CN" sz="2000" dirty="0">
                <a:latin typeface="Times New Roman" pitchFamily="18" charset="0"/>
              </a:rPr>
              <a:t>R1</a:t>
            </a:r>
            <a:r>
              <a:rPr lang="zh-CN" altLang="en-US" sz="2000" dirty="0">
                <a:latin typeface="Times New Roman" pitchFamily="18" charset="0"/>
              </a:rPr>
              <a:t>寄存器中的数值是否小于</a:t>
            </a:r>
            <a:r>
              <a:rPr lang="en-US" altLang="zh-CN" sz="2000" dirty="0">
                <a:latin typeface="Times New Roman" pitchFamily="18" charset="0"/>
              </a:rPr>
              <a:t>0Ah(</a:t>
            </a:r>
            <a:r>
              <a:rPr lang="zh-CN" altLang="en-US" sz="2000" dirty="0">
                <a:latin typeface="Times New Roman" pitchFamily="18" charset="0"/>
              </a:rPr>
              <a:t>即十进制的</a:t>
            </a:r>
            <a:r>
              <a:rPr lang="en-US" altLang="zh-CN" sz="2000" dirty="0">
                <a:latin typeface="Times New Roman" pitchFamily="18" charset="0"/>
              </a:rPr>
              <a:t>10)</a:t>
            </a:r>
            <a:r>
              <a:rPr lang="zh-CN" altLang="en-US" sz="2000" dirty="0">
                <a:latin typeface="Times New Roman" pitchFamily="18" charset="0"/>
              </a:rPr>
              <a:t>，如果小于，则</a:t>
            </a:r>
            <a:r>
              <a:rPr lang="en-US" altLang="zh-CN" sz="2000" dirty="0">
                <a:latin typeface="Times New Roman" pitchFamily="18" charset="0"/>
              </a:rPr>
              <a:t>R4</a:t>
            </a:r>
            <a:r>
              <a:rPr lang="zh-CN" altLang="en-US" sz="2000" dirty="0">
                <a:latin typeface="Times New Roman" pitchFamily="18" charset="0"/>
              </a:rPr>
              <a:t>寄存器置</a:t>
            </a:r>
            <a:r>
              <a:rPr lang="en-US" altLang="zh-CN" sz="2000" dirty="0">
                <a:latin typeface="Times New Roman" pitchFamily="18" charset="0"/>
              </a:rPr>
              <a:t>1</a:t>
            </a:r>
            <a:r>
              <a:rPr lang="zh-CN" altLang="en-US" sz="2000" dirty="0">
                <a:latin typeface="Times New Roman" pitchFamily="18" charset="0"/>
              </a:rPr>
              <a:t>，否则置</a:t>
            </a:r>
            <a:r>
              <a:rPr lang="en-US" altLang="zh-CN" sz="2000" dirty="0">
                <a:latin typeface="Times New Roman" pitchFamily="18" charset="0"/>
              </a:rPr>
              <a:t>0</a:t>
            </a:r>
            <a:endParaRPr lang="zh-CN" altLang="en-US" sz="2000" dirty="0">
              <a:latin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24</a:t>
            </a:fld>
            <a:endParaRPr lang="zh-CN" altLang="en-US"/>
          </a:p>
        </p:txBody>
      </p:sp>
      <p:sp>
        <p:nvSpPr>
          <p:cNvPr id="7" name="标题 1"/>
          <p:cNvSpPr>
            <a:spLocks noGrp="1"/>
          </p:cNvSpPr>
          <p:nvPr>
            <p:ph type="title"/>
          </p:nvPr>
        </p:nvSpPr>
        <p:spPr>
          <a:xfrm>
            <a:off x="457200" y="548680"/>
            <a:ext cx="8229600" cy="638944"/>
          </a:xfrm>
        </p:spPr>
        <p:txBody>
          <a:bodyPr>
            <a:normAutofit/>
          </a:bodyPr>
          <a:lstStyle/>
          <a:p>
            <a:pPr lvl="2"/>
            <a:r>
              <a:rPr lang="zh-CN" sz="3200" b="1" dirty="0">
                <a:solidFill>
                  <a:srgbClr val="C00000"/>
                </a:solidFill>
                <a:latin typeface="+mj-ea"/>
                <a:ea typeface="+mj-ea"/>
              </a:rPr>
              <a:t>分支跳转指令</a:t>
            </a:r>
          </a:p>
        </p:txBody>
      </p:sp>
      <p:sp>
        <p:nvSpPr>
          <p:cNvPr id="9" name="TextBox 8"/>
          <p:cNvSpPr txBox="1"/>
          <p:nvPr/>
        </p:nvSpPr>
        <p:spPr>
          <a:xfrm>
            <a:off x="539552" y="1268761"/>
            <a:ext cx="8064896" cy="4552015"/>
          </a:xfrm>
          <a:prstGeom prst="rect">
            <a:avLst/>
          </a:prstGeom>
          <a:noFill/>
        </p:spPr>
        <p:txBody>
          <a:bodyPr wrap="square" rtlCol="0">
            <a:spAutoFit/>
          </a:bodyPr>
          <a:lstStyle/>
          <a:p>
            <a:r>
              <a:rPr lang="zh-CN" altLang="en-US" b="1" dirty="0">
                <a:latin typeface="Times New Roman" pitchFamily="18" charset="0"/>
              </a:rPr>
              <a:t>判断小于或等于指令</a:t>
            </a:r>
            <a:r>
              <a:rPr lang="en-US" altLang="zh-CN" b="1" dirty="0" err="1">
                <a:latin typeface="Times New Roman" pitchFamily="18" charset="0"/>
              </a:rPr>
              <a:t>sle</a:t>
            </a:r>
            <a:r>
              <a:rPr lang="en-US" altLang="zh-CN" b="1" dirty="0">
                <a:latin typeface="Times New Roman" pitchFamily="18" charset="0"/>
              </a:rPr>
              <a:t> </a:t>
            </a:r>
            <a:r>
              <a:rPr lang="zh-CN" altLang="en-US" b="1" dirty="0">
                <a:latin typeface="Times New Roman" pitchFamily="18" charset="0"/>
              </a:rPr>
              <a:t>指令</a:t>
            </a:r>
          </a:p>
          <a:p>
            <a:endParaRPr lang="en-US" altLang="zh-CN" dirty="0">
              <a:latin typeface="Times New Roman" pitchFamily="18" charset="0"/>
            </a:endParaRPr>
          </a:p>
          <a:p>
            <a:r>
              <a:rPr lang="zh-CN" altLang="en-US" dirty="0">
                <a:latin typeface="Times New Roman" pitchFamily="18" charset="0"/>
              </a:rPr>
              <a:t>和</a:t>
            </a:r>
            <a:r>
              <a:rPr lang="en-US" dirty="0" err="1">
                <a:latin typeface="Times New Roman" pitchFamily="18" charset="0"/>
              </a:rPr>
              <a:t>slt</a:t>
            </a:r>
            <a:r>
              <a:rPr lang="zh-CN" altLang="en-US" dirty="0">
                <a:latin typeface="Times New Roman" pitchFamily="18" charset="0"/>
              </a:rPr>
              <a:t>的格式完全一样。例如“</a:t>
            </a:r>
            <a:r>
              <a:rPr lang="en-US" dirty="0" err="1">
                <a:latin typeface="Times New Roman" pitchFamily="18" charset="0"/>
              </a:rPr>
              <a:t>sle</a:t>
            </a:r>
            <a:r>
              <a:rPr lang="en-US" dirty="0">
                <a:latin typeface="Times New Roman" pitchFamily="18" charset="0"/>
              </a:rPr>
              <a:t> R4, R1</a:t>
            </a:r>
            <a:r>
              <a:rPr lang="zh-CN" altLang="en-US" dirty="0">
                <a:latin typeface="Times New Roman" pitchFamily="18" charset="0"/>
              </a:rPr>
              <a:t>，</a:t>
            </a:r>
            <a:r>
              <a:rPr lang="en-US" dirty="0">
                <a:latin typeface="Times New Roman" pitchFamily="18" charset="0"/>
              </a:rPr>
              <a:t> constant</a:t>
            </a:r>
            <a:r>
              <a:rPr lang="zh-CN" altLang="en-US" dirty="0">
                <a:latin typeface="Times New Roman" pitchFamily="18" charset="0"/>
              </a:rPr>
              <a:t>”。即比较寄存器</a:t>
            </a:r>
            <a:r>
              <a:rPr lang="en-US" dirty="0">
                <a:latin typeface="Times New Roman" pitchFamily="18" charset="0"/>
              </a:rPr>
              <a:t>R1</a:t>
            </a:r>
            <a:r>
              <a:rPr lang="zh-CN" altLang="en-US" dirty="0">
                <a:latin typeface="Times New Roman" pitchFamily="18" charset="0"/>
              </a:rPr>
              <a:t>和常数值</a:t>
            </a:r>
            <a:r>
              <a:rPr lang="en-US" dirty="0">
                <a:latin typeface="Times New Roman" pitchFamily="18" charset="0"/>
              </a:rPr>
              <a:t>constant</a:t>
            </a:r>
            <a:r>
              <a:rPr lang="zh-CN" altLang="en-US" dirty="0">
                <a:latin typeface="Times New Roman" pitchFamily="18" charset="0"/>
              </a:rPr>
              <a:t>，如果</a:t>
            </a:r>
            <a:r>
              <a:rPr lang="en-US" dirty="0">
                <a:latin typeface="Times New Roman" pitchFamily="18" charset="0"/>
              </a:rPr>
              <a:t>R1</a:t>
            </a:r>
            <a:r>
              <a:rPr lang="zh-CN" altLang="en-US" dirty="0">
                <a:latin typeface="Times New Roman" pitchFamily="18" charset="0"/>
              </a:rPr>
              <a:t>中的数值小于或等于</a:t>
            </a:r>
            <a:r>
              <a:rPr lang="en-US" dirty="0">
                <a:latin typeface="Times New Roman" pitchFamily="18" charset="0"/>
              </a:rPr>
              <a:t>constant</a:t>
            </a:r>
            <a:r>
              <a:rPr lang="zh-CN" altLang="en-US" dirty="0">
                <a:latin typeface="Times New Roman" pitchFamily="18" charset="0"/>
              </a:rPr>
              <a:t>，则寄存器</a:t>
            </a:r>
            <a:r>
              <a:rPr lang="en-US" dirty="0">
                <a:latin typeface="Times New Roman" pitchFamily="18" charset="0"/>
              </a:rPr>
              <a:t>R4</a:t>
            </a:r>
            <a:r>
              <a:rPr lang="zh-CN" altLang="en-US" dirty="0">
                <a:latin typeface="Times New Roman" pitchFamily="18" charset="0"/>
              </a:rPr>
              <a:t>置</a:t>
            </a:r>
            <a:r>
              <a:rPr lang="en-US" dirty="0">
                <a:latin typeface="Times New Roman" pitchFamily="18" charset="0"/>
              </a:rPr>
              <a:t>1</a:t>
            </a:r>
            <a:r>
              <a:rPr lang="zh-CN" altLang="en-US" dirty="0">
                <a:latin typeface="Times New Roman" pitchFamily="18" charset="0"/>
              </a:rPr>
              <a:t>，否则置</a:t>
            </a:r>
            <a:r>
              <a:rPr lang="en-US" dirty="0">
                <a:latin typeface="Times New Roman" pitchFamily="18" charset="0"/>
              </a:rPr>
              <a:t>0</a:t>
            </a:r>
            <a:r>
              <a:rPr lang="zh-CN" altLang="en-US" dirty="0">
                <a:latin typeface="Times New Roman" pitchFamily="18" charset="0"/>
              </a:rPr>
              <a:t>。</a:t>
            </a:r>
            <a:endParaRPr lang="en-US" altLang="zh-CN" dirty="0">
              <a:latin typeface="Times New Roman" pitchFamily="18" charset="0"/>
            </a:endParaRPr>
          </a:p>
          <a:p>
            <a:endParaRPr lang="en-US" altLang="zh-CN" dirty="0">
              <a:latin typeface="Times New Roman" pitchFamily="18" charset="0"/>
            </a:endParaRPr>
          </a:p>
          <a:p>
            <a:r>
              <a:rPr lang="zh-CN" altLang="en-US" dirty="0">
                <a:latin typeface="Times New Roman" pitchFamily="18" charset="0"/>
              </a:rPr>
              <a:t> </a:t>
            </a:r>
            <a:r>
              <a:rPr lang="zh-CN" altLang="en-US" b="1" dirty="0">
                <a:latin typeface="Times New Roman" pitchFamily="18" charset="0"/>
              </a:rPr>
              <a:t>“选择跳转到语句块”操作</a:t>
            </a:r>
            <a:r>
              <a:rPr lang="en-US" altLang="zh-CN" b="1" dirty="0">
                <a:latin typeface="Times New Roman" pitchFamily="18" charset="0"/>
              </a:rPr>
              <a:t>——</a:t>
            </a:r>
            <a:r>
              <a:rPr lang="en-US" altLang="zh-CN" b="1" dirty="0" err="1">
                <a:latin typeface="Times New Roman" pitchFamily="18" charset="0"/>
              </a:rPr>
              <a:t>beqz</a:t>
            </a:r>
            <a:r>
              <a:rPr lang="zh-CN" altLang="en-US" b="1" dirty="0">
                <a:latin typeface="Times New Roman" pitchFamily="18" charset="0"/>
              </a:rPr>
              <a:t>指令</a:t>
            </a:r>
            <a:endParaRPr lang="en-US" altLang="zh-CN" b="1" dirty="0">
              <a:latin typeface="Times New Roman" pitchFamily="18" charset="0"/>
            </a:endParaRPr>
          </a:p>
          <a:p>
            <a:endParaRPr lang="en-US" altLang="zh-CN" dirty="0">
              <a:latin typeface="Times New Roman" pitchFamily="18" charset="0"/>
            </a:endParaRPr>
          </a:p>
          <a:p>
            <a:pPr indent="514800">
              <a:lnSpc>
                <a:spcPct val="130000"/>
              </a:lnSpc>
              <a:buFont typeface="Arial" pitchFamily="34" charset="0"/>
              <a:buChar char="•"/>
            </a:pPr>
            <a:r>
              <a:rPr lang="en-US" altLang="zh-CN" dirty="0">
                <a:latin typeface="Times New Roman" pitchFamily="18" charset="0"/>
              </a:rPr>
              <a:t>CPU</a:t>
            </a:r>
            <a:r>
              <a:rPr lang="zh-CN" altLang="en-US" dirty="0">
                <a:latin typeface="Times New Roman" pitchFamily="18" charset="0"/>
              </a:rPr>
              <a:t>已经将比较的结果保存到寄存器，接下来，</a:t>
            </a:r>
            <a:r>
              <a:rPr lang="en-US" altLang="zh-CN" dirty="0">
                <a:latin typeface="Times New Roman" pitchFamily="18" charset="0"/>
              </a:rPr>
              <a:t>CPU</a:t>
            </a:r>
            <a:r>
              <a:rPr lang="zh-CN" altLang="en-US" dirty="0">
                <a:latin typeface="Times New Roman" pitchFamily="18" charset="0"/>
              </a:rPr>
              <a:t>根据寄存器中的值 （</a:t>
            </a:r>
            <a:r>
              <a:rPr lang="en-US" altLang="zh-CN" dirty="0">
                <a:latin typeface="Times New Roman" pitchFamily="18" charset="0"/>
              </a:rPr>
              <a:t>0</a:t>
            </a:r>
            <a:r>
              <a:rPr lang="zh-CN" altLang="en-US" dirty="0">
                <a:latin typeface="Times New Roman" pitchFamily="18" charset="0"/>
              </a:rPr>
              <a:t>或</a:t>
            </a:r>
            <a:r>
              <a:rPr lang="en-US" altLang="zh-CN" dirty="0">
                <a:latin typeface="Times New Roman" pitchFamily="18" charset="0"/>
              </a:rPr>
              <a:t>1</a:t>
            </a:r>
            <a:r>
              <a:rPr lang="zh-CN" altLang="en-US" dirty="0">
                <a:latin typeface="Times New Roman" pitchFamily="18" charset="0"/>
              </a:rPr>
              <a:t>）来判断执行哪一个语句块。</a:t>
            </a:r>
            <a:endParaRPr lang="en-US" altLang="zh-CN" dirty="0">
              <a:latin typeface="Times New Roman" pitchFamily="18" charset="0"/>
            </a:endParaRPr>
          </a:p>
          <a:p>
            <a:pPr indent="514800">
              <a:lnSpc>
                <a:spcPct val="130000"/>
              </a:lnSpc>
              <a:buFont typeface="Arial" pitchFamily="34" charset="0"/>
              <a:buChar char="•"/>
            </a:pPr>
            <a:r>
              <a:rPr lang="zh-CN" altLang="en-US" dirty="0">
                <a:latin typeface="Times New Roman" pitchFamily="18" charset="0"/>
              </a:rPr>
              <a:t>指令“</a:t>
            </a:r>
            <a:r>
              <a:rPr lang="en-US" altLang="zh-CN" dirty="0" err="1">
                <a:latin typeface="Times New Roman" pitchFamily="18" charset="0"/>
              </a:rPr>
              <a:t>beqz</a:t>
            </a:r>
            <a:r>
              <a:rPr lang="zh-CN" altLang="en-US" dirty="0">
                <a:latin typeface="Times New Roman" pitchFamily="18" charset="0"/>
              </a:rPr>
              <a:t>”来查看寄存器中的值是否为</a:t>
            </a:r>
            <a:r>
              <a:rPr lang="en-US" altLang="zh-CN" dirty="0">
                <a:latin typeface="Times New Roman" pitchFamily="18" charset="0"/>
              </a:rPr>
              <a:t>0</a:t>
            </a:r>
            <a:r>
              <a:rPr lang="zh-CN" altLang="en-US" dirty="0">
                <a:latin typeface="Times New Roman" pitchFamily="18" charset="0"/>
              </a:rPr>
              <a:t>。如果为</a:t>
            </a:r>
            <a:r>
              <a:rPr lang="en-US" altLang="zh-CN" dirty="0">
                <a:latin typeface="Times New Roman" pitchFamily="18" charset="0"/>
              </a:rPr>
              <a:t>0</a:t>
            </a:r>
            <a:r>
              <a:rPr lang="zh-CN" altLang="en-US" dirty="0">
                <a:latin typeface="Times New Roman" pitchFamily="18" charset="0"/>
              </a:rPr>
              <a:t>，</a:t>
            </a:r>
            <a:r>
              <a:rPr lang="en-US" altLang="zh-CN" dirty="0">
                <a:latin typeface="Times New Roman" pitchFamily="18" charset="0"/>
              </a:rPr>
              <a:t>CPU</a:t>
            </a:r>
            <a:r>
              <a:rPr lang="zh-CN" altLang="en-US" dirty="0">
                <a:latin typeface="Times New Roman" pitchFamily="18" charset="0"/>
              </a:rPr>
              <a:t>将不再按顺序执行下一条语句，而是跳转到另一个语句块。对于将要跳转到的语句块，我们可以用一个“标签（</a:t>
            </a:r>
            <a:r>
              <a:rPr lang="en-US" altLang="zh-CN" dirty="0">
                <a:latin typeface="Times New Roman" pitchFamily="18" charset="0"/>
              </a:rPr>
              <a:t>label</a:t>
            </a:r>
            <a:r>
              <a:rPr lang="zh-CN" altLang="en-US" dirty="0">
                <a:latin typeface="Times New Roman" pitchFamily="18" charset="0"/>
              </a:rPr>
              <a:t>）”来标记。</a:t>
            </a:r>
            <a:endParaRPr lang="en-US" altLang="zh-CN" dirty="0">
              <a:latin typeface="Times New Roman" pitchFamily="18" charset="0"/>
            </a:endParaRPr>
          </a:p>
          <a:p>
            <a:pPr indent="514800">
              <a:lnSpc>
                <a:spcPct val="130000"/>
              </a:lnSpc>
              <a:buFont typeface="Arial" pitchFamily="34" charset="0"/>
              <a:buChar char="•"/>
            </a:pPr>
            <a:r>
              <a:rPr lang="en-US" altLang="zh-CN" dirty="0" err="1">
                <a:latin typeface="Times New Roman" pitchFamily="18" charset="0"/>
              </a:rPr>
              <a:t>beqz</a:t>
            </a:r>
            <a:r>
              <a:rPr lang="zh-CN" altLang="en-US" dirty="0">
                <a:latin typeface="Times New Roman" pitchFamily="18" charset="0"/>
              </a:rPr>
              <a:t>需要两个操作数，前一个操作数是存储比较结果的寄存器，另一个寄存器是一个标签。</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25</a:t>
            </a:fld>
            <a:endParaRPr lang="zh-CN" altLang="en-US"/>
          </a:p>
        </p:txBody>
      </p:sp>
      <p:sp>
        <p:nvSpPr>
          <p:cNvPr id="7" name="标题 1"/>
          <p:cNvSpPr>
            <a:spLocks noGrp="1"/>
          </p:cNvSpPr>
          <p:nvPr>
            <p:ph type="title"/>
          </p:nvPr>
        </p:nvSpPr>
        <p:spPr>
          <a:xfrm>
            <a:off x="457200" y="548680"/>
            <a:ext cx="8229600" cy="638944"/>
          </a:xfrm>
        </p:spPr>
        <p:txBody>
          <a:bodyPr>
            <a:normAutofit/>
          </a:bodyPr>
          <a:lstStyle/>
          <a:p>
            <a:pPr lvl="2"/>
            <a:r>
              <a:rPr lang="zh-CN" sz="3200" b="1" dirty="0">
                <a:solidFill>
                  <a:srgbClr val="C00000"/>
                </a:solidFill>
                <a:latin typeface="+mj-ea"/>
                <a:ea typeface="+mj-ea"/>
              </a:rPr>
              <a:t>分支跳转指令</a:t>
            </a:r>
          </a:p>
        </p:txBody>
      </p:sp>
      <p:sp>
        <p:nvSpPr>
          <p:cNvPr id="9" name="TextBox 8"/>
          <p:cNvSpPr txBox="1"/>
          <p:nvPr/>
        </p:nvSpPr>
        <p:spPr>
          <a:xfrm>
            <a:off x="857224" y="1484784"/>
            <a:ext cx="7500990" cy="4154984"/>
          </a:xfrm>
          <a:prstGeom prst="rect">
            <a:avLst/>
          </a:prstGeom>
          <a:noFill/>
        </p:spPr>
        <p:txBody>
          <a:bodyPr wrap="square" rtlCol="0">
            <a:spAutoFit/>
          </a:bodyPr>
          <a:lstStyle/>
          <a:p>
            <a:pPr algn="ctr"/>
            <a:r>
              <a:rPr lang="zh-CN" altLang="en-US" sz="2400" b="1" dirty="0">
                <a:latin typeface="Times New Roman" pitchFamily="18" charset="0"/>
              </a:rPr>
              <a:t>格式：</a:t>
            </a:r>
            <a:r>
              <a:rPr lang="en-US" altLang="zh-CN" sz="2400" b="1" dirty="0" err="1">
                <a:latin typeface="Times New Roman" pitchFamily="18" charset="0"/>
              </a:rPr>
              <a:t>beqz</a:t>
            </a:r>
            <a:r>
              <a:rPr lang="en-US" altLang="zh-CN" sz="2400" b="1" dirty="0">
                <a:latin typeface="Times New Roman" pitchFamily="18" charset="0"/>
              </a:rPr>
              <a:t>  R4, label</a:t>
            </a:r>
          </a:p>
          <a:p>
            <a:endParaRPr lang="en-US" altLang="zh-CN" sz="2400" dirty="0">
              <a:latin typeface="Times New Roman" pitchFamily="18" charset="0"/>
            </a:endParaRPr>
          </a:p>
          <a:p>
            <a:pPr algn="just"/>
            <a:r>
              <a:rPr lang="zh-CN" altLang="en-US" sz="2400" dirty="0">
                <a:latin typeface="Times New Roman" pitchFamily="18" charset="0"/>
              </a:rPr>
              <a:t>注：“标签”术语第一次在本书中提及，汇编程序中有些指令块用标签</a:t>
            </a:r>
            <a:r>
              <a:rPr lang="en-US" sz="2400" dirty="0">
                <a:latin typeface="Times New Roman" pitchFamily="18" charset="0"/>
              </a:rPr>
              <a:t>label1, label2</a:t>
            </a:r>
            <a:r>
              <a:rPr lang="zh-CN" altLang="en-US" sz="2400" dirty="0">
                <a:latin typeface="Times New Roman" pitchFamily="18" charset="0"/>
              </a:rPr>
              <a:t>等标记，执行时就可以根据条件跳转，或者直接跳转到这些指令块处执行。</a:t>
            </a:r>
            <a:r>
              <a:rPr lang="en-US" sz="2400" dirty="0" err="1">
                <a:latin typeface="Times New Roman" pitchFamily="18" charset="0"/>
              </a:rPr>
              <a:t>beqz</a:t>
            </a:r>
            <a:r>
              <a:rPr lang="zh-CN" altLang="en-US" sz="2400" dirty="0">
                <a:latin typeface="Times New Roman" pitchFamily="18" charset="0"/>
              </a:rPr>
              <a:t>指令是根据条件来跳转的指令。它有两个操作数，一个是保存比较结果寄存器，另一个是标签。</a:t>
            </a:r>
            <a:endParaRPr lang="en-US" altLang="zh-CN" sz="2400" dirty="0">
              <a:latin typeface="Times New Roman" pitchFamily="18" charset="0"/>
            </a:endParaRPr>
          </a:p>
          <a:p>
            <a:pPr algn="just"/>
            <a:endParaRPr lang="en-US" altLang="zh-CN" sz="2400" dirty="0">
              <a:latin typeface="Times New Roman" pitchFamily="18" charset="0"/>
            </a:endParaRPr>
          </a:p>
          <a:p>
            <a:pPr algn="just"/>
            <a:r>
              <a:rPr lang="en-US" altLang="zh-CN" sz="2400" dirty="0">
                <a:latin typeface="Times New Roman" pitchFamily="18" charset="0"/>
              </a:rPr>
              <a:t>【</a:t>
            </a:r>
            <a:r>
              <a:rPr lang="zh-CN" altLang="en-US" sz="2400" dirty="0">
                <a:latin typeface="Times New Roman" pitchFamily="18" charset="0"/>
              </a:rPr>
              <a:t>例</a:t>
            </a:r>
            <a:r>
              <a:rPr lang="en-US" altLang="zh-CN" sz="2400" dirty="0">
                <a:latin typeface="Times New Roman" pitchFamily="18" charset="0"/>
              </a:rPr>
              <a:t>7】beqz  R4, label2</a:t>
            </a:r>
          </a:p>
          <a:p>
            <a:r>
              <a:rPr lang="zh-CN" altLang="en-US" sz="2400" dirty="0">
                <a:latin typeface="Times New Roman" pitchFamily="18" charset="0"/>
              </a:rPr>
              <a:t>该指令表示，如果寄存器</a:t>
            </a:r>
            <a:r>
              <a:rPr lang="en-US" altLang="zh-CN" sz="2400" dirty="0">
                <a:latin typeface="Times New Roman" pitchFamily="18" charset="0"/>
              </a:rPr>
              <a:t>R4</a:t>
            </a:r>
            <a:r>
              <a:rPr lang="zh-CN" altLang="en-US" sz="2400" dirty="0">
                <a:latin typeface="Times New Roman" pitchFamily="18" charset="0"/>
              </a:rPr>
              <a:t>中的数值为零，则跳转到标签</a:t>
            </a:r>
            <a:r>
              <a:rPr lang="en-US" altLang="zh-CN" sz="2400" dirty="0">
                <a:latin typeface="Times New Roman" pitchFamily="18" charset="0"/>
              </a:rPr>
              <a:t>label2</a:t>
            </a:r>
            <a:r>
              <a:rPr lang="zh-CN" altLang="en-US" sz="2400" dirty="0">
                <a:latin typeface="Times New Roman" pitchFamily="18" charset="0"/>
              </a:rPr>
              <a:t>标记的指令块处。</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26</a:t>
            </a:fld>
            <a:endParaRPr lang="zh-CN" altLang="en-US"/>
          </a:p>
        </p:txBody>
      </p:sp>
      <p:sp>
        <p:nvSpPr>
          <p:cNvPr id="8" name="标题 1"/>
          <p:cNvSpPr>
            <a:spLocks noGrp="1"/>
          </p:cNvSpPr>
          <p:nvPr>
            <p:ph type="title"/>
          </p:nvPr>
        </p:nvSpPr>
        <p:spPr>
          <a:xfrm>
            <a:off x="457200" y="548680"/>
            <a:ext cx="8229600" cy="638944"/>
          </a:xfrm>
        </p:spPr>
        <p:txBody>
          <a:bodyPr>
            <a:normAutofit/>
          </a:bodyPr>
          <a:lstStyle/>
          <a:p>
            <a:pPr lvl="2"/>
            <a:r>
              <a:rPr lang="zh-CN" sz="3200" b="1" dirty="0">
                <a:solidFill>
                  <a:srgbClr val="C00000"/>
                </a:solidFill>
                <a:latin typeface="+mj-ea"/>
                <a:ea typeface="+mj-ea"/>
              </a:rPr>
              <a:t>分支跳转指令</a:t>
            </a:r>
          </a:p>
        </p:txBody>
      </p:sp>
      <p:sp>
        <p:nvSpPr>
          <p:cNvPr id="9" name="TextBox 8"/>
          <p:cNvSpPr txBox="1"/>
          <p:nvPr/>
        </p:nvSpPr>
        <p:spPr>
          <a:xfrm>
            <a:off x="642910" y="1428736"/>
            <a:ext cx="8001056" cy="400110"/>
          </a:xfrm>
          <a:prstGeom prst="rect">
            <a:avLst/>
          </a:prstGeom>
          <a:noFill/>
        </p:spPr>
        <p:txBody>
          <a:bodyPr wrap="square" rtlCol="0">
            <a:spAutoFit/>
          </a:bodyPr>
          <a:lstStyle/>
          <a:p>
            <a:pPr lvl="0"/>
            <a:r>
              <a:rPr lang="zh-CN" altLang="en-US" sz="2000" b="1" dirty="0">
                <a:latin typeface="Times New Roman" pitchFamily="18" charset="0"/>
              </a:rPr>
              <a:t>“直接跳转到语句块”操作</a:t>
            </a:r>
            <a:r>
              <a:rPr lang="en-US" altLang="zh-CN" sz="2000" b="1" dirty="0">
                <a:latin typeface="Times New Roman" pitchFamily="18" charset="0"/>
              </a:rPr>
              <a:t>——</a:t>
            </a:r>
            <a:r>
              <a:rPr lang="en-US" sz="2000" b="1" dirty="0" err="1">
                <a:latin typeface="Times New Roman" pitchFamily="18" charset="0"/>
              </a:rPr>
              <a:t>goto</a:t>
            </a:r>
            <a:r>
              <a:rPr lang="zh-CN" altLang="en-US" sz="2000" b="1" dirty="0">
                <a:latin typeface="Times New Roman" pitchFamily="18" charset="0"/>
              </a:rPr>
              <a:t>指令</a:t>
            </a:r>
          </a:p>
        </p:txBody>
      </p:sp>
      <p:sp>
        <p:nvSpPr>
          <p:cNvPr id="2764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304800" algn="l"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格式：</a:t>
            </a:r>
            <a:r>
              <a:rPr kumimoji="0" lang="en-US" altLang="zh-CN" sz="1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goto label</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p:txBody>
      </p:sp>
      <p:sp>
        <p:nvSpPr>
          <p:cNvPr id="12" name="TextBox 11"/>
          <p:cNvSpPr txBox="1"/>
          <p:nvPr/>
        </p:nvSpPr>
        <p:spPr>
          <a:xfrm>
            <a:off x="3000364" y="2211165"/>
            <a:ext cx="2214578" cy="400110"/>
          </a:xfrm>
          <a:prstGeom prst="rect">
            <a:avLst/>
          </a:prstGeom>
          <a:noFill/>
        </p:spPr>
        <p:txBody>
          <a:bodyPr wrap="square" rtlCol="0">
            <a:spAutoFit/>
          </a:bodyPr>
          <a:lstStyle/>
          <a:p>
            <a:r>
              <a:rPr lang="zh-CN" altLang="en-US" sz="2000" b="1" dirty="0">
                <a:latin typeface="Times New Roman" pitchFamily="18" charset="0"/>
              </a:rPr>
              <a:t>格式：</a:t>
            </a:r>
            <a:r>
              <a:rPr lang="en-US" sz="2000" b="1" dirty="0" err="1">
                <a:latin typeface="Times New Roman" pitchFamily="18" charset="0"/>
              </a:rPr>
              <a:t>goto</a:t>
            </a:r>
            <a:r>
              <a:rPr lang="en-US" sz="2000" b="1" dirty="0">
                <a:latin typeface="Times New Roman" pitchFamily="18" charset="0"/>
              </a:rPr>
              <a:t> label</a:t>
            </a:r>
            <a:endParaRPr lang="zh-CN" altLang="en-US" sz="2000" dirty="0">
              <a:latin typeface="Times New Roman" pitchFamily="18" charset="0"/>
            </a:endParaRPr>
          </a:p>
        </p:txBody>
      </p:sp>
      <p:sp>
        <p:nvSpPr>
          <p:cNvPr id="13" name="TextBox 12"/>
          <p:cNvSpPr txBox="1"/>
          <p:nvPr/>
        </p:nvSpPr>
        <p:spPr>
          <a:xfrm>
            <a:off x="683568" y="2986817"/>
            <a:ext cx="7848872" cy="1938992"/>
          </a:xfrm>
          <a:prstGeom prst="rect">
            <a:avLst/>
          </a:prstGeom>
          <a:noFill/>
        </p:spPr>
        <p:txBody>
          <a:bodyPr wrap="square" rtlCol="0">
            <a:spAutoFit/>
          </a:bodyPr>
          <a:lstStyle/>
          <a:p>
            <a:r>
              <a:rPr lang="zh-CN" altLang="en-US" sz="2000" dirty="0">
                <a:latin typeface="Times New Roman" pitchFamily="18" charset="0"/>
              </a:rPr>
              <a:t>注：</a:t>
            </a:r>
            <a:r>
              <a:rPr lang="en-US" sz="2000" dirty="0" err="1">
                <a:latin typeface="Times New Roman" pitchFamily="18" charset="0"/>
              </a:rPr>
              <a:t>beqz</a:t>
            </a:r>
            <a:r>
              <a:rPr lang="zh-CN" altLang="en-US" sz="2000" dirty="0">
                <a:latin typeface="Times New Roman" pitchFamily="18" charset="0"/>
              </a:rPr>
              <a:t>指令是根据条件来选择是否跳转，</a:t>
            </a:r>
            <a:r>
              <a:rPr lang="en-US" sz="2000" dirty="0" err="1">
                <a:latin typeface="Times New Roman" pitchFamily="18" charset="0"/>
              </a:rPr>
              <a:t>goto</a:t>
            </a:r>
            <a:r>
              <a:rPr lang="zh-CN" altLang="en-US" sz="2000" dirty="0">
                <a:latin typeface="Times New Roman" pitchFamily="18" charset="0"/>
              </a:rPr>
              <a:t>指令是告诉</a:t>
            </a:r>
            <a:r>
              <a:rPr lang="en-US" sz="2000" dirty="0">
                <a:latin typeface="Times New Roman" pitchFamily="18" charset="0"/>
              </a:rPr>
              <a:t>CPU</a:t>
            </a:r>
            <a:r>
              <a:rPr lang="zh-CN" altLang="en-US" sz="2000" dirty="0">
                <a:latin typeface="Times New Roman" pitchFamily="18" charset="0"/>
              </a:rPr>
              <a:t>进行直接跳转的指令。它只有一个操作数，即“标签”</a:t>
            </a:r>
            <a:r>
              <a:rPr lang="en-US" sz="2000" dirty="0">
                <a:latin typeface="Times New Roman" pitchFamily="18" charset="0"/>
              </a:rPr>
              <a:t>label</a:t>
            </a:r>
            <a:r>
              <a:rPr lang="zh-CN" altLang="en-US" sz="2000" dirty="0">
                <a:latin typeface="Times New Roman" pitchFamily="18" charset="0"/>
              </a:rPr>
              <a:t>。</a:t>
            </a:r>
            <a:endParaRPr lang="en-US" altLang="zh-CN" sz="2000" dirty="0">
              <a:latin typeface="Times New Roman" pitchFamily="18" charset="0"/>
            </a:endParaRPr>
          </a:p>
          <a:p>
            <a:endParaRPr lang="en-US" altLang="zh-CN" sz="2000" dirty="0">
              <a:latin typeface="Times New Roman" pitchFamily="18" charset="0"/>
            </a:endParaRPr>
          </a:p>
          <a:p>
            <a:r>
              <a:rPr lang="zh-CN" altLang="en-US" sz="2000" dirty="0">
                <a:latin typeface="Times New Roman" pitchFamily="18" charset="0"/>
              </a:rPr>
              <a:t>执行操作：跳转到标签</a:t>
            </a:r>
            <a:r>
              <a:rPr lang="en-US" sz="2000" dirty="0">
                <a:latin typeface="Times New Roman" pitchFamily="18" charset="0"/>
              </a:rPr>
              <a:t>label</a:t>
            </a:r>
            <a:r>
              <a:rPr lang="zh-CN" altLang="en-US" sz="2000" dirty="0">
                <a:latin typeface="Times New Roman" pitchFamily="18" charset="0"/>
              </a:rPr>
              <a:t>标记的指令处</a:t>
            </a:r>
            <a:endParaRPr lang="en-US" altLang="zh-CN" sz="2000" dirty="0">
              <a:latin typeface="Times New Roman" pitchFamily="18" charset="0"/>
            </a:endParaRPr>
          </a:p>
          <a:p>
            <a:endParaRPr lang="en-US" altLang="zh-CN" sz="2000" dirty="0">
              <a:latin typeface="Times New Roman" pitchFamily="18" charset="0"/>
            </a:endParaRPr>
          </a:p>
          <a:p>
            <a:r>
              <a:rPr lang="zh-CN" altLang="en-US" sz="2000" dirty="0">
                <a:latin typeface="Times New Roman" pitchFamily="18" charset="0"/>
              </a:rPr>
              <a:t>例：“</a:t>
            </a:r>
            <a:r>
              <a:rPr lang="en-US" sz="2000" dirty="0" err="1">
                <a:latin typeface="Times New Roman" pitchFamily="18" charset="0"/>
              </a:rPr>
              <a:t>goto</a:t>
            </a:r>
            <a:r>
              <a:rPr lang="en-US" sz="2000" dirty="0">
                <a:latin typeface="Times New Roman" pitchFamily="18" charset="0"/>
              </a:rPr>
              <a:t>  label3</a:t>
            </a:r>
            <a:r>
              <a:rPr lang="zh-CN" altLang="en-US" sz="2000" dirty="0">
                <a:latin typeface="Times New Roman" pitchFamily="18" charset="0"/>
              </a:rPr>
              <a:t>”，表示跳转到标签</a:t>
            </a:r>
            <a:r>
              <a:rPr lang="en-US" sz="2000" dirty="0">
                <a:latin typeface="Times New Roman" pitchFamily="18" charset="0"/>
              </a:rPr>
              <a:t>label3</a:t>
            </a:r>
            <a:r>
              <a:rPr lang="zh-CN" altLang="en-US" sz="2000" dirty="0">
                <a:latin typeface="Times New Roman" pitchFamily="18" charset="0"/>
              </a:rPr>
              <a:t>标记的指令处执行</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27</a:t>
            </a:fld>
            <a:endParaRPr lang="zh-CN" altLang="en-US"/>
          </a:p>
        </p:txBody>
      </p:sp>
      <p:sp>
        <p:nvSpPr>
          <p:cNvPr id="7" name="标题 1"/>
          <p:cNvSpPr>
            <a:spLocks noGrp="1"/>
          </p:cNvSpPr>
          <p:nvPr>
            <p:ph type="title"/>
          </p:nvPr>
        </p:nvSpPr>
        <p:spPr>
          <a:xfrm>
            <a:off x="457200" y="548680"/>
            <a:ext cx="8229600" cy="638944"/>
          </a:xfrm>
        </p:spPr>
        <p:txBody>
          <a:bodyPr>
            <a:normAutofit/>
          </a:bodyPr>
          <a:lstStyle/>
          <a:p>
            <a:pPr lvl="2"/>
            <a:r>
              <a:rPr lang="en-US" sz="3200" b="1" dirty="0">
                <a:solidFill>
                  <a:srgbClr val="C00000"/>
                </a:solidFill>
              </a:rPr>
              <a:t>if-else</a:t>
            </a:r>
            <a:r>
              <a:rPr lang="zh-CN" sz="3200" b="1" dirty="0">
                <a:solidFill>
                  <a:srgbClr val="C00000"/>
                </a:solidFill>
              </a:rPr>
              <a:t>选择语句的执行</a:t>
            </a:r>
          </a:p>
        </p:txBody>
      </p:sp>
      <p:sp>
        <p:nvSpPr>
          <p:cNvPr id="8" name="TextBox 7"/>
          <p:cNvSpPr txBox="1"/>
          <p:nvPr/>
        </p:nvSpPr>
        <p:spPr>
          <a:xfrm>
            <a:off x="571472" y="1428736"/>
            <a:ext cx="7929618" cy="1015663"/>
          </a:xfrm>
          <a:prstGeom prst="rect">
            <a:avLst/>
          </a:prstGeom>
          <a:noFill/>
        </p:spPr>
        <p:txBody>
          <a:bodyPr wrap="square" rtlCol="0">
            <a:spAutoFit/>
          </a:bodyPr>
          <a:lstStyle/>
          <a:p>
            <a:pPr algn="just"/>
            <a:r>
              <a:rPr lang="zh-CN" altLang="en-US" sz="2000" dirty="0">
                <a:latin typeface="Times New Roman" pitchFamily="18" charset="0"/>
              </a:rPr>
              <a:t>在前个小节的</a:t>
            </a:r>
            <a:r>
              <a:rPr lang="en-US" sz="2000" dirty="0">
                <a:latin typeface="Times New Roman" pitchFamily="18" charset="0"/>
              </a:rPr>
              <a:t>if-else</a:t>
            </a:r>
            <a:r>
              <a:rPr lang="zh-CN" altLang="en-US" sz="2000" dirty="0">
                <a:latin typeface="Times New Roman" pitchFamily="18" charset="0"/>
              </a:rPr>
              <a:t>结构中，我们用到两个变量</a:t>
            </a:r>
            <a:r>
              <a:rPr lang="en-US" sz="2000" dirty="0">
                <a:latin typeface="Times New Roman" pitchFamily="18" charset="0"/>
              </a:rPr>
              <a:t>x</a:t>
            </a:r>
            <a:r>
              <a:rPr lang="zh-CN" altLang="en-US" sz="2000" dirty="0">
                <a:latin typeface="Times New Roman" pitchFamily="18" charset="0"/>
              </a:rPr>
              <a:t>和</a:t>
            </a:r>
            <a:r>
              <a:rPr lang="en-US" sz="2000" dirty="0">
                <a:latin typeface="Times New Roman" pitchFamily="18" charset="0"/>
              </a:rPr>
              <a:t>y</a:t>
            </a:r>
            <a:r>
              <a:rPr lang="zh-CN" altLang="en-US" sz="2000" dirty="0">
                <a:latin typeface="Times New Roman" pitchFamily="18" charset="0"/>
              </a:rPr>
              <a:t>在</a:t>
            </a:r>
            <a:r>
              <a:rPr lang="en-US" sz="2000" dirty="0">
                <a:latin typeface="Times New Roman" pitchFamily="18" charset="0"/>
              </a:rPr>
              <a:t>if x&lt;y</a:t>
            </a:r>
            <a:r>
              <a:rPr lang="zh-CN" altLang="en-US" sz="2000" dirty="0">
                <a:latin typeface="Times New Roman" pitchFamily="18" charset="0"/>
              </a:rPr>
              <a:t>中。假定已经把</a:t>
            </a:r>
            <a:r>
              <a:rPr lang="en-US" sz="2000" dirty="0">
                <a:latin typeface="Times New Roman" pitchFamily="18" charset="0"/>
              </a:rPr>
              <a:t>x</a:t>
            </a:r>
            <a:r>
              <a:rPr lang="zh-CN" altLang="en-US" sz="2000" dirty="0">
                <a:latin typeface="Times New Roman" pitchFamily="18" charset="0"/>
              </a:rPr>
              <a:t>和</a:t>
            </a:r>
            <a:r>
              <a:rPr lang="en-US" sz="2000" dirty="0">
                <a:latin typeface="Times New Roman" pitchFamily="18" charset="0"/>
              </a:rPr>
              <a:t>y</a:t>
            </a:r>
            <a:r>
              <a:rPr lang="zh-CN" altLang="en-US" sz="2000" dirty="0">
                <a:latin typeface="Times New Roman" pitchFamily="18" charset="0"/>
              </a:rPr>
              <a:t>分别读取到寄存器</a:t>
            </a:r>
            <a:r>
              <a:rPr lang="en-US" sz="2000" dirty="0">
                <a:latin typeface="Times New Roman" pitchFamily="18" charset="0"/>
              </a:rPr>
              <a:t>R1</a:t>
            </a:r>
            <a:r>
              <a:rPr lang="zh-CN" altLang="en-US" sz="2000" dirty="0">
                <a:latin typeface="Times New Roman" pitchFamily="18" charset="0"/>
              </a:rPr>
              <a:t>和</a:t>
            </a:r>
            <a:r>
              <a:rPr lang="en-US" sz="2000" dirty="0">
                <a:latin typeface="Times New Roman" pitchFamily="18" charset="0"/>
              </a:rPr>
              <a:t>R2</a:t>
            </a:r>
            <a:r>
              <a:rPr lang="zh-CN" altLang="en-US" sz="2000" dirty="0">
                <a:latin typeface="Times New Roman" pitchFamily="18" charset="0"/>
              </a:rPr>
              <a:t>中。用汇编指令表示</a:t>
            </a:r>
            <a:r>
              <a:rPr lang="en-US" sz="2000" dirty="0">
                <a:latin typeface="Times New Roman" pitchFamily="18" charset="0"/>
              </a:rPr>
              <a:t>CPU</a:t>
            </a:r>
            <a:r>
              <a:rPr lang="zh-CN" altLang="en-US" sz="2000" dirty="0">
                <a:latin typeface="Times New Roman" pitchFamily="18" charset="0"/>
              </a:rPr>
              <a:t>在执行</a:t>
            </a:r>
            <a:r>
              <a:rPr lang="en-US" sz="2000" dirty="0">
                <a:latin typeface="Times New Roman" pitchFamily="18" charset="0"/>
              </a:rPr>
              <a:t>if-else</a:t>
            </a:r>
            <a:r>
              <a:rPr lang="zh-CN" altLang="en-US" sz="2000" dirty="0">
                <a:latin typeface="Times New Roman" pitchFamily="18" charset="0"/>
              </a:rPr>
              <a:t>选择语句时的操作，如图所示</a:t>
            </a:r>
          </a:p>
        </p:txBody>
      </p:sp>
      <p:sp>
        <p:nvSpPr>
          <p:cNvPr id="9" name="TextBox 8"/>
          <p:cNvSpPr txBox="1"/>
          <p:nvPr/>
        </p:nvSpPr>
        <p:spPr>
          <a:xfrm>
            <a:off x="539552" y="3014489"/>
            <a:ext cx="4536504" cy="2800767"/>
          </a:xfrm>
          <a:prstGeom prst="rect">
            <a:avLst/>
          </a:prstGeom>
          <a:noFill/>
        </p:spPr>
        <p:txBody>
          <a:bodyPr wrap="square" rtlCol="0">
            <a:spAutoFit/>
          </a:bodyPr>
          <a:lstStyle/>
          <a:p>
            <a:pPr indent="514800" algn="just">
              <a:lnSpc>
                <a:spcPct val="130000"/>
              </a:lnSpc>
              <a:buFont typeface="Arial" pitchFamily="34" charset="0"/>
              <a:buChar char="•"/>
            </a:pPr>
            <a:r>
              <a:rPr lang="en-US" altLang="zh-CN" sz="2000" dirty="0">
                <a:latin typeface="Times New Roman" pitchFamily="18" charset="0"/>
              </a:rPr>
              <a:t> </a:t>
            </a:r>
            <a:r>
              <a:rPr lang="zh-CN" altLang="en-US" sz="2000" dirty="0">
                <a:latin typeface="Times New Roman" pitchFamily="18" charset="0"/>
              </a:rPr>
              <a:t>首先，</a:t>
            </a:r>
            <a:r>
              <a:rPr lang="en-US" sz="2000" dirty="0" err="1">
                <a:latin typeface="Times New Roman" pitchFamily="18" charset="0"/>
              </a:rPr>
              <a:t>slt</a:t>
            </a:r>
            <a:r>
              <a:rPr lang="zh-CN" altLang="en-US" sz="2000" dirty="0">
                <a:latin typeface="Times New Roman" pitchFamily="18" charset="0"/>
              </a:rPr>
              <a:t>指令比较</a:t>
            </a:r>
            <a:r>
              <a:rPr lang="en-US" sz="2000" dirty="0">
                <a:latin typeface="Times New Roman" pitchFamily="18" charset="0"/>
              </a:rPr>
              <a:t>x</a:t>
            </a:r>
            <a:r>
              <a:rPr lang="zh-CN" altLang="en-US" sz="2000" dirty="0">
                <a:latin typeface="Times New Roman" pitchFamily="18" charset="0"/>
              </a:rPr>
              <a:t>和</a:t>
            </a:r>
            <a:r>
              <a:rPr lang="en-US" sz="2000" dirty="0">
                <a:latin typeface="Times New Roman" pitchFamily="18" charset="0"/>
              </a:rPr>
              <a:t>y</a:t>
            </a:r>
            <a:r>
              <a:rPr lang="zh-CN" altLang="en-US" sz="2000" dirty="0">
                <a:latin typeface="Times New Roman" pitchFamily="18" charset="0"/>
              </a:rPr>
              <a:t>的大小，如果</a:t>
            </a:r>
            <a:r>
              <a:rPr lang="en-US" sz="2000" dirty="0">
                <a:latin typeface="Times New Roman" pitchFamily="18" charset="0"/>
              </a:rPr>
              <a:t>x</a:t>
            </a:r>
            <a:r>
              <a:rPr lang="zh-CN" altLang="en-US" sz="2000" dirty="0">
                <a:latin typeface="Times New Roman" pitchFamily="18" charset="0"/>
              </a:rPr>
              <a:t>小于</a:t>
            </a:r>
            <a:r>
              <a:rPr lang="en-US" sz="2000" dirty="0">
                <a:latin typeface="Times New Roman" pitchFamily="18" charset="0"/>
              </a:rPr>
              <a:t>y</a:t>
            </a:r>
            <a:r>
              <a:rPr lang="zh-CN" altLang="en-US" sz="2000" dirty="0">
                <a:latin typeface="Times New Roman" pitchFamily="18" charset="0"/>
              </a:rPr>
              <a:t>，则寄存器</a:t>
            </a:r>
            <a:r>
              <a:rPr lang="en-US" sz="2000" dirty="0">
                <a:latin typeface="Times New Roman" pitchFamily="18" charset="0"/>
              </a:rPr>
              <a:t>R4</a:t>
            </a:r>
            <a:r>
              <a:rPr lang="zh-CN" altLang="en-US" sz="2000" dirty="0">
                <a:latin typeface="Times New Roman" pitchFamily="18" charset="0"/>
              </a:rPr>
              <a:t>置</a:t>
            </a:r>
            <a:r>
              <a:rPr lang="en-US" sz="2000" dirty="0">
                <a:latin typeface="Times New Roman" pitchFamily="18" charset="0"/>
              </a:rPr>
              <a:t>1</a:t>
            </a:r>
            <a:r>
              <a:rPr lang="zh-CN" altLang="en-US" sz="2000" dirty="0">
                <a:latin typeface="Times New Roman" pitchFamily="18" charset="0"/>
              </a:rPr>
              <a:t>，否则置</a:t>
            </a:r>
            <a:r>
              <a:rPr lang="en-US" sz="2000" dirty="0">
                <a:latin typeface="Times New Roman" pitchFamily="18" charset="0"/>
              </a:rPr>
              <a:t>0</a:t>
            </a:r>
            <a:r>
              <a:rPr lang="zh-CN" altLang="en-US" sz="2000" dirty="0">
                <a:latin typeface="Times New Roman" pitchFamily="18" charset="0"/>
              </a:rPr>
              <a:t>；</a:t>
            </a:r>
            <a:endParaRPr lang="en-US" altLang="zh-CN" sz="2000" dirty="0">
              <a:latin typeface="Times New Roman" pitchFamily="18" charset="0"/>
            </a:endParaRPr>
          </a:p>
          <a:p>
            <a:pPr indent="514800" algn="just">
              <a:lnSpc>
                <a:spcPct val="130000"/>
              </a:lnSpc>
              <a:buFont typeface="Arial" pitchFamily="34" charset="0"/>
              <a:buChar char="•"/>
            </a:pPr>
            <a:endParaRPr lang="en-US" altLang="zh-CN" sz="2000" dirty="0">
              <a:latin typeface="Times New Roman" pitchFamily="18" charset="0"/>
            </a:endParaRPr>
          </a:p>
          <a:p>
            <a:pPr indent="514800" algn="just">
              <a:lnSpc>
                <a:spcPct val="130000"/>
              </a:lnSpc>
              <a:buFont typeface="Arial" pitchFamily="34" charset="0"/>
              <a:buChar char="•"/>
            </a:pPr>
            <a:r>
              <a:rPr lang="zh-CN" altLang="en-US" sz="2000" dirty="0">
                <a:latin typeface="Times New Roman" pitchFamily="18" charset="0"/>
              </a:rPr>
              <a:t>之后，</a:t>
            </a:r>
            <a:r>
              <a:rPr lang="en-US" altLang="zh-CN" sz="2000" dirty="0" err="1">
                <a:latin typeface="Times New Roman" pitchFamily="18" charset="0"/>
              </a:rPr>
              <a:t>beqz</a:t>
            </a:r>
            <a:r>
              <a:rPr lang="zh-CN" altLang="en-US" sz="2000" dirty="0">
                <a:latin typeface="Times New Roman" pitchFamily="18" charset="0"/>
              </a:rPr>
              <a:t>指令判断</a:t>
            </a:r>
            <a:r>
              <a:rPr lang="en-US" altLang="zh-CN" sz="2000" dirty="0">
                <a:latin typeface="Times New Roman" pitchFamily="18" charset="0"/>
              </a:rPr>
              <a:t>R4</a:t>
            </a:r>
            <a:r>
              <a:rPr lang="zh-CN" altLang="en-US" sz="2000" dirty="0">
                <a:latin typeface="Times New Roman" pitchFamily="18" charset="0"/>
              </a:rPr>
              <a:t>的值，根据</a:t>
            </a:r>
            <a:r>
              <a:rPr lang="en-US" altLang="zh-CN" sz="2000" dirty="0">
                <a:latin typeface="Times New Roman" pitchFamily="18" charset="0"/>
              </a:rPr>
              <a:t>R4</a:t>
            </a:r>
            <a:r>
              <a:rPr lang="zh-CN" altLang="en-US" sz="2000" dirty="0">
                <a:latin typeface="Times New Roman" pitchFamily="18" charset="0"/>
              </a:rPr>
              <a:t>是否为</a:t>
            </a:r>
            <a:r>
              <a:rPr lang="en-US" altLang="zh-CN" sz="2000" dirty="0">
                <a:latin typeface="Times New Roman" pitchFamily="18" charset="0"/>
              </a:rPr>
              <a:t>0</a:t>
            </a:r>
            <a:r>
              <a:rPr lang="zh-CN" altLang="en-US" sz="2000" dirty="0">
                <a:latin typeface="Times New Roman" pitchFamily="18" charset="0"/>
              </a:rPr>
              <a:t>，有两种执行情况</a:t>
            </a:r>
          </a:p>
          <a:p>
            <a:endParaRPr lang="zh-CN" altLang="en-US" sz="2000" dirty="0">
              <a:latin typeface="Times New Roman" pitchFamily="18" charset="0"/>
            </a:endParaRPr>
          </a:p>
        </p:txBody>
      </p:sp>
      <p:graphicFrame>
        <p:nvGraphicFramePr>
          <p:cNvPr id="11" name="对象 10"/>
          <p:cNvGraphicFramePr>
            <a:graphicFrameLocks noChangeAspect="1"/>
          </p:cNvGraphicFramePr>
          <p:nvPr/>
        </p:nvGraphicFramePr>
        <p:xfrm>
          <a:off x="5292080" y="2204864"/>
          <a:ext cx="3041129" cy="3508995"/>
        </p:xfrm>
        <a:graphic>
          <a:graphicData uri="http://schemas.openxmlformats.org/presentationml/2006/ole">
            <mc:AlternateContent xmlns:mc="http://schemas.openxmlformats.org/markup-compatibility/2006">
              <mc:Choice xmlns:v="urn:schemas-microsoft-com:vml" Requires="v">
                <p:oleObj spid="_x0000_s88116" name="Visio" r:id="rId3" imgW="2105096" imgH="2428955" progId="Visio.Drawing.11">
                  <p:embed/>
                </p:oleObj>
              </mc:Choice>
              <mc:Fallback>
                <p:oleObj name="Visio" r:id="rId3" imgW="2105096" imgH="2428955" progId="Visio.Drawing.11">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080" y="2204864"/>
                        <a:ext cx="3041129" cy="35089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28</a:t>
            </a:fld>
            <a:endParaRPr lang="zh-CN" altLang="en-US"/>
          </a:p>
        </p:txBody>
      </p:sp>
      <p:sp>
        <p:nvSpPr>
          <p:cNvPr id="7" name="标题 1"/>
          <p:cNvSpPr>
            <a:spLocks noGrp="1"/>
          </p:cNvSpPr>
          <p:nvPr>
            <p:ph type="title"/>
          </p:nvPr>
        </p:nvSpPr>
        <p:spPr>
          <a:xfrm>
            <a:off x="457200" y="548680"/>
            <a:ext cx="8229600" cy="638944"/>
          </a:xfrm>
        </p:spPr>
        <p:txBody>
          <a:bodyPr>
            <a:normAutofit/>
          </a:bodyPr>
          <a:lstStyle/>
          <a:p>
            <a:pPr lvl="2"/>
            <a:r>
              <a:rPr lang="en-US" sz="3200" b="1" dirty="0">
                <a:solidFill>
                  <a:srgbClr val="C00000"/>
                </a:solidFill>
              </a:rPr>
              <a:t>if-else</a:t>
            </a:r>
            <a:r>
              <a:rPr lang="zh-CN" sz="3200" b="1" dirty="0">
                <a:solidFill>
                  <a:srgbClr val="C00000"/>
                </a:solidFill>
              </a:rPr>
              <a:t>选择语句的执行</a:t>
            </a:r>
          </a:p>
        </p:txBody>
      </p:sp>
      <p:sp>
        <p:nvSpPr>
          <p:cNvPr id="8" name="TextBox 7"/>
          <p:cNvSpPr txBox="1"/>
          <p:nvPr/>
        </p:nvSpPr>
        <p:spPr>
          <a:xfrm>
            <a:off x="500034" y="1428737"/>
            <a:ext cx="4936062" cy="4493538"/>
          </a:xfrm>
          <a:prstGeom prst="rect">
            <a:avLst/>
          </a:prstGeom>
          <a:noFill/>
        </p:spPr>
        <p:txBody>
          <a:bodyPr wrap="square" rtlCol="0">
            <a:spAutoFit/>
          </a:bodyPr>
          <a:lstStyle/>
          <a:p>
            <a:pPr indent="-514800" algn="just">
              <a:lnSpc>
                <a:spcPct val="130000"/>
              </a:lnSpc>
              <a:buFont typeface="Arial" pitchFamily="34" charset="0"/>
              <a:buChar char="•"/>
            </a:pPr>
            <a:r>
              <a:rPr lang="zh-CN" altLang="en-US" sz="2000" dirty="0">
                <a:latin typeface="Times New Roman" pitchFamily="18" charset="0"/>
              </a:rPr>
              <a:t>其一，</a:t>
            </a:r>
            <a:r>
              <a:rPr lang="en-US" sz="2000" dirty="0">
                <a:latin typeface="Times New Roman" pitchFamily="18" charset="0"/>
              </a:rPr>
              <a:t>R4</a:t>
            </a:r>
            <a:r>
              <a:rPr lang="zh-CN" altLang="en-US" sz="2000" dirty="0">
                <a:latin typeface="Times New Roman" pitchFamily="18" charset="0"/>
              </a:rPr>
              <a:t>为</a:t>
            </a:r>
            <a:r>
              <a:rPr lang="en-US" sz="2000" dirty="0">
                <a:latin typeface="Times New Roman" pitchFamily="18" charset="0"/>
              </a:rPr>
              <a:t>1</a:t>
            </a:r>
            <a:r>
              <a:rPr lang="zh-CN" altLang="en-US" sz="2000" dirty="0">
                <a:latin typeface="Times New Roman" pitchFamily="18" charset="0"/>
              </a:rPr>
              <a:t>，即</a:t>
            </a:r>
            <a:r>
              <a:rPr lang="en-US" sz="2000" dirty="0">
                <a:latin typeface="Times New Roman" pitchFamily="18" charset="0"/>
              </a:rPr>
              <a:t>x</a:t>
            </a:r>
            <a:r>
              <a:rPr lang="zh-CN" altLang="en-US" sz="2000" dirty="0">
                <a:latin typeface="Times New Roman" pitchFamily="18" charset="0"/>
              </a:rPr>
              <a:t>小于</a:t>
            </a:r>
            <a:r>
              <a:rPr lang="en-US" sz="2000" dirty="0">
                <a:latin typeface="Times New Roman" pitchFamily="18" charset="0"/>
              </a:rPr>
              <a:t>y</a:t>
            </a:r>
            <a:r>
              <a:rPr lang="zh-CN" altLang="en-US" sz="2000" dirty="0">
                <a:latin typeface="Times New Roman" pitchFamily="18" charset="0"/>
              </a:rPr>
              <a:t>，则顺序执行语句块</a:t>
            </a:r>
            <a:r>
              <a:rPr lang="en-US" sz="2000" dirty="0">
                <a:latin typeface="Times New Roman" pitchFamily="18" charset="0"/>
              </a:rPr>
              <a:t>A</a:t>
            </a:r>
            <a:r>
              <a:rPr lang="zh-CN" altLang="en-US" sz="2000" dirty="0">
                <a:latin typeface="Times New Roman" pitchFamily="18" charset="0"/>
              </a:rPr>
              <a:t>，也就是程序中</a:t>
            </a:r>
            <a:r>
              <a:rPr lang="en-US" sz="2000" dirty="0">
                <a:latin typeface="Times New Roman" pitchFamily="18" charset="0"/>
              </a:rPr>
              <a:t>”if”</a:t>
            </a:r>
            <a:r>
              <a:rPr lang="zh-CN" altLang="en-US" sz="2000" dirty="0">
                <a:latin typeface="Times New Roman" pitchFamily="18" charset="0"/>
              </a:rPr>
              <a:t>之后的语句。执行完语句块</a:t>
            </a:r>
            <a:r>
              <a:rPr lang="en-US" sz="2000" dirty="0">
                <a:latin typeface="Times New Roman" pitchFamily="18" charset="0"/>
              </a:rPr>
              <a:t>A</a:t>
            </a:r>
            <a:r>
              <a:rPr lang="zh-CN" altLang="en-US" sz="2000" dirty="0">
                <a:latin typeface="Times New Roman" pitchFamily="18" charset="0"/>
              </a:rPr>
              <a:t>的所有语句后，会执行</a:t>
            </a:r>
            <a:r>
              <a:rPr lang="en-US" sz="2000" dirty="0" err="1">
                <a:latin typeface="Times New Roman" pitchFamily="18" charset="0"/>
              </a:rPr>
              <a:t>goto</a:t>
            </a:r>
            <a:r>
              <a:rPr lang="zh-CN" altLang="en-US" sz="2000" dirty="0">
                <a:latin typeface="Times New Roman" pitchFamily="18" charset="0"/>
              </a:rPr>
              <a:t>指令，直接跳转到语句块</a:t>
            </a:r>
            <a:r>
              <a:rPr lang="en-US" sz="2000" dirty="0">
                <a:latin typeface="Times New Roman" pitchFamily="18" charset="0"/>
              </a:rPr>
              <a:t>C</a:t>
            </a:r>
            <a:r>
              <a:rPr lang="zh-CN" altLang="en-US" sz="2000" dirty="0">
                <a:latin typeface="Times New Roman" pitchFamily="18" charset="0"/>
              </a:rPr>
              <a:t>，如图中虚线</a:t>
            </a:r>
            <a:r>
              <a:rPr lang="en-US" sz="2000" dirty="0">
                <a:latin typeface="Times New Roman" pitchFamily="18" charset="0"/>
              </a:rPr>
              <a:t>(2)</a:t>
            </a:r>
            <a:r>
              <a:rPr lang="zh-CN" altLang="en-US" sz="2000" dirty="0">
                <a:latin typeface="Times New Roman" pitchFamily="18" charset="0"/>
              </a:rPr>
              <a:t>所示。</a:t>
            </a:r>
            <a:endParaRPr lang="en-US" altLang="zh-CN" sz="2000" dirty="0">
              <a:latin typeface="Times New Roman" pitchFamily="18" charset="0"/>
            </a:endParaRPr>
          </a:p>
          <a:p>
            <a:pPr indent="-514800" algn="just">
              <a:lnSpc>
                <a:spcPct val="130000"/>
              </a:lnSpc>
              <a:buFont typeface="Arial" pitchFamily="34" charset="0"/>
              <a:buChar char="•"/>
            </a:pPr>
            <a:endParaRPr lang="en-US" altLang="zh-CN" sz="2000" dirty="0">
              <a:latin typeface="Times New Roman" pitchFamily="18" charset="0"/>
            </a:endParaRPr>
          </a:p>
          <a:p>
            <a:pPr indent="-514800" algn="just">
              <a:lnSpc>
                <a:spcPct val="130000"/>
              </a:lnSpc>
              <a:buFont typeface="Arial" pitchFamily="34" charset="0"/>
              <a:buChar char="•"/>
            </a:pPr>
            <a:r>
              <a:rPr lang="zh-CN" altLang="en-US" sz="2000" dirty="0">
                <a:latin typeface="Times New Roman" pitchFamily="18" charset="0"/>
              </a:rPr>
              <a:t>其二，</a:t>
            </a:r>
            <a:r>
              <a:rPr lang="en-US" altLang="zh-CN" sz="2000" dirty="0">
                <a:latin typeface="Times New Roman" pitchFamily="18" charset="0"/>
              </a:rPr>
              <a:t>R4</a:t>
            </a:r>
            <a:r>
              <a:rPr lang="zh-CN" altLang="en-US" sz="2000" dirty="0">
                <a:latin typeface="Times New Roman" pitchFamily="18" charset="0"/>
              </a:rPr>
              <a:t>为</a:t>
            </a:r>
            <a:r>
              <a:rPr lang="en-US" altLang="zh-CN" sz="2000" dirty="0">
                <a:latin typeface="Times New Roman" pitchFamily="18" charset="0"/>
              </a:rPr>
              <a:t>0</a:t>
            </a:r>
            <a:r>
              <a:rPr lang="zh-CN" altLang="en-US" sz="2000" dirty="0">
                <a:latin typeface="Times New Roman" pitchFamily="18" charset="0"/>
              </a:rPr>
              <a:t>，即</a:t>
            </a:r>
            <a:r>
              <a:rPr lang="en-US" altLang="zh-CN" sz="2000" dirty="0">
                <a:latin typeface="Times New Roman" pitchFamily="18" charset="0"/>
              </a:rPr>
              <a:t>x</a:t>
            </a:r>
            <a:r>
              <a:rPr lang="zh-CN" altLang="en-US" sz="2000" dirty="0">
                <a:latin typeface="Times New Roman" pitchFamily="18" charset="0"/>
              </a:rPr>
              <a:t>不小于</a:t>
            </a:r>
            <a:r>
              <a:rPr lang="en-US" altLang="zh-CN" sz="2000" dirty="0">
                <a:latin typeface="Times New Roman" pitchFamily="18" charset="0"/>
              </a:rPr>
              <a:t>y</a:t>
            </a:r>
            <a:r>
              <a:rPr lang="zh-CN" altLang="en-US" sz="2000" dirty="0">
                <a:latin typeface="Times New Roman" pitchFamily="18" charset="0"/>
              </a:rPr>
              <a:t>，则跳转到语句块</a:t>
            </a:r>
            <a:r>
              <a:rPr lang="en-US" altLang="zh-CN" sz="2000" dirty="0">
                <a:latin typeface="Times New Roman" pitchFamily="18" charset="0"/>
              </a:rPr>
              <a:t>B</a:t>
            </a:r>
            <a:r>
              <a:rPr lang="zh-CN" altLang="en-US" sz="2000" dirty="0">
                <a:latin typeface="Times New Roman" pitchFamily="18" charset="0"/>
              </a:rPr>
              <a:t>执行，也就是程序中</a:t>
            </a:r>
            <a:r>
              <a:rPr lang="en-US" altLang="zh-CN" sz="2000" dirty="0">
                <a:latin typeface="Times New Roman" pitchFamily="18" charset="0"/>
              </a:rPr>
              <a:t>”else”</a:t>
            </a:r>
            <a:r>
              <a:rPr lang="zh-CN" altLang="en-US" sz="2000" dirty="0">
                <a:latin typeface="Times New Roman" pitchFamily="18" charset="0"/>
              </a:rPr>
              <a:t>之后的语句，如图中虚线</a:t>
            </a:r>
            <a:r>
              <a:rPr lang="en-US" altLang="zh-CN" sz="2000" dirty="0">
                <a:latin typeface="Times New Roman" pitchFamily="18" charset="0"/>
              </a:rPr>
              <a:t>(1)</a:t>
            </a:r>
            <a:r>
              <a:rPr lang="zh-CN" altLang="en-US" sz="2000" dirty="0">
                <a:latin typeface="Times New Roman" pitchFamily="18" charset="0"/>
              </a:rPr>
              <a:t>所示。执行完语句块</a:t>
            </a:r>
            <a:r>
              <a:rPr lang="en-US" altLang="zh-CN" sz="2000" dirty="0">
                <a:latin typeface="Times New Roman" pitchFamily="18" charset="0"/>
              </a:rPr>
              <a:t>B</a:t>
            </a:r>
            <a:r>
              <a:rPr lang="zh-CN" altLang="en-US" sz="2000" dirty="0">
                <a:latin typeface="Times New Roman" pitchFamily="18" charset="0"/>
              </a:rPr>
              <a:t>中的所有语句后，顺序执行语句块</a:t>
            </a:r>
            <a:r>
              <a:rPr lang="en-US" altLang="zh-CN" sz="2000" dirty="0">
                <a:latin typeface="Times New Roman" pitchFamily="18" charset="0"/>
              </a:rPr>
              <a:t>C</a:t>
            </a:r>
            <a:r>
              <a:rPr lang="zh-CN" altLang="en-US" sz="2000" dirty="0">
                <a:latin typeface="Times New Roman" pitchFamily="18" charset="0"/>
              </a:rPr>
              <a:t>，如图中虚线</a:t>
            </a:r>
            <a:r>
              <a:rPr lang="en-US" altLang="zh-CN" sz="2000" dirty="0">
                <a:latin typeface="Times New Roman" pitchFamily="18" charset="0"/>
              </a:rPr>
              <a:t>(3)</a:t>
            </a:r>
            <a:r>
              <a:rPr lang="zh-CN" altLang="en-US" sz="2000" dirty="0">
                <a:latin typeface="Times New Roman" pitchFamily="18" charset="0"/>
              </a:rPr>
              <a:t>所示。</a:t>
            </a:r>
          </a:p>
        </p:txBody>
      </p:sp>
      <p:graphicFrame>
        <p:nvGraphicFramePr>
          <p:cNvPr id="113665" name="Object 1"/>
          <p:cNvGraphicFramePr>
            <a:graphicFrameLocks noChangeAspect="1"/>
          </p:cNvGraphicFramePr>
          <p:nvPr/>
        </p:nvGraphicFramePr>
        <p:xfrm>
          <a:off x="5724128" y="1412776"/>
          <a:ext cx="3040063" cy="3508375"/>
        </p:xfrm>
        <a:graphic>
          <a:graphicData uri="http://schemas.openxmlformats.org/presentationml/2006/ole">
            <mc:AlternateContent xmlns:mc="http://schemas.openxmlformats.org/markup-compatibility/2006">
              <mc:Choice xmlns:v="urn:schemas-microsoft-com:vml" Requires="v">
                <p:oleObj spid="_x0000_s113716" name="Visio" r:id="rId3" imgW="2105096" imgH="2428955" progId="Visio.Drawing.11">
                  <p:embed/>
                </p:oleObj>
              </mc:Choice>
              <mc:Fallback>
                <p:oleObj name="Visio" r:id="rId3" imgW="2105096" imgH="2428955" progId="Visio.Drawing.11">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128" y="1412776"/>
                        <a:ext cx="3040063" cy="3508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C00000"/>
                </a:solidFill>
              </a:rPr>
              <a:t>if-else</a:t>
            </a:r>
            <a:r>
              <a:rPr lang="zh-CN" altLang="zh-CN" dirty="0">
                <a:solidFill>
                  <a:srgbClr val="C00000"/>
                </a:solidFill>
              </a:rPr>
              <a:t>选择语句的执行</a:t>
            </a:r>
            <a:endParaRPr lang="zh-CN" altLang="en-US" dirty="0"/>
          </a:p>
        </p:txBody>
      </p:sp>
      <p:sp>
        <p:nvSpPr>
          <p:cNvPr id="3" name="日期占位符 2"/>
          <p:cNvSpPr>
            <a:spLocks noGrp="1"/>
          </p:cNvSpPr>
          <p:nvPr>
            <p:ph type="dt" sz="half" idx="10"/>
          </p:nvPr>
        </p:nvSpPr>
        <p:spPr/>
        <p:txBody>
          <a:bodyPr/>
          <a:lstStyle/>
          <a:p>
            <a:fld id="{BC809277-13B0-4DC7-9985-D4678B4C1869}"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29</a:t>
            </a:fld>
            <a:endParaRPr lang="zh-CN" altLang="en-US"/>
          </a:p>
        </p:txBody>
      </p:sp>
      <p:sp>
        <p:nvSpPr>
          <p:cNvPr id="6" name="内容占位符 5"/>
          <p:cNvSpPr>
            <a:spLocks noGrp="1"/>
          </p:cNvSpPr>
          <p:nvPr>
            <p:ph sz="half" idx="1"/>
          </p:nvPr>
        </p:nvSpPr>
        <p:spPr>
          <a:xfrm>
            <a:off x="467544" y="1628800"/>
            <a:ext cx="4690864" cy="1944216"/>
          </a:xfrm>
        </p:spPr>
        <p:txBody>
          <a:bodyPr>
            <a:normAutofit/>
          </a:bodyPr>
          <a:lstStyle/>
          <a:p>
            <a:pPr marL="0" lvl="1" indent="-514800">
              <a:lnSpc>
                <a:spcPct val="130000"/>
              </a:lnSpc>
              <a:spcBef>
                <a:spcPts val="0"/>
              </a:spcBef>
              <a:buFont typeface="+mj-lt"/>
              <a:buAutoNum type="arabicPeriod"/>
            </a:pPr>
            <a:r>
              <a:rPr lang="zh-CN" altLang="zh-CN" sz="2000" dirty="0">
                <a:latin typeface="Times New Roman" pitchFamily="18" charset="0"/>
              </a:rPr>
              <a:t>假定，</a:t>
            </a:r>
            <a:r>
              <a:rPr lang="en-US" altLang="zh-CN" sz="2000" dirty="0">
                <a:latin typeface="Times New Roman" pitchFamily="18" charset="0"/>
              </a:rPr>
              <a:t>if-else</a:t>
            </a:r>
            <a:r>
              <a:rPr lang="zh-CN" altLang="zh-CN" sz="2000" dirty="0">
                <a:latin typeface="Times New Roman" pitchFamily="18" charset="0"/>
              </a:rPr>
              <a:t>选择语句翻译后的汇编指令从地址</a:t>
            </a:r>
            <a:r>
              <a:rPr lang="en-US" altLang="zh-CN" sz="2000" dirty="0">
                <a:latin typeface="Times New Roman" pitchFamily="18" charset="0"/>
              </a:rPr>
              <a:t>304</a:t>
            </a:r>
            <a:r>
              <a:rPr lang="zh-CN" altLang="zh-CN" sz="2000" dirty="0">
                <a:latin typeface="Times New Roman" pitchFamily="18" charset="0"/>
              </a:rPr>
              <a:t>处开始存储在主存，所使用到的变量</a:t>
            </a:r>
            <a:r>
              <a:rPr lang="en-US" altLang="zh-CN" sz="2000" dirty="0">
                <a:latin typeface="Times New Roman" pitchFamily="18" charset="0"/>
              </a:rPr>
              <a:t>x</a:t>
            </a:r>
            <a:r>
              <a:rPr lang="zh-CN" altLang="zh-CN" sz="2000" dirty="0">
                <a:latin typeface="Times New Roman" pitchFamily="18" charset="0"/>
              </a:rPr>
              <a:t>和</a:t>
            </a:r>
            <a:r>
              <a:rPr lang="en-US" altLang="zh-CN" sz="2000" dirty="0">
                <a:latin typeface="Times New Roman" pitchFamily="18" charset="0"/>
              </a:rPr>
              <a:t>y</a:t>
            </a:r>
            <a:r>
              <a:rPr lang="zh-CN" altLang="zh-CN" sz="2000" dirty="0">
                <a:latin typeface="Times New Roman" pitchFamily="18" charset="0"/>
              </a:rPr>
              <a:t>已经从主存地址</a:t>
            </a:r>
            <a:r>
              <a:rPr lang="en-US" altLang="zh-CN" sz="2000" dirty="0">
                <a:latin typeface="Times New Roman" pitchFamily="18" charset="0"/>
              </a:rPr>
              <a:t>1000</a:t>
            </a:r>
            <a:r>
              <a:rPr lang="zh-CN" altLang="zh-CN" sz="2000" dirty="0">
                <a:latin typeface="Times New Roman" pitchFamily="18" charset="0"/>
              </a:rPr>
              <a:t>、</a:t>
            </a:r>
            <a:r>
              <a:rPr lang="en-US" altLang="zh-CN" sz="2000" dirty="0">
                <a:latin typeface="Times New Roman" pitchFamily="18" charset="0"/>
              </a:rPr>
              <a:t>1001</a:t>
            </a:r>
            <a:r>
              <a:rPr lang="zh-CN" altLang="zh-CN" sz="2000" dirty="0">
                <a:latin typeface="Times New Roman" pitchFamily="18" charset="0"/>
              </a:rPr>
              <a:t>处分别读取到寄存器</a:t>
            </a:r>
            <a:r>
              <a:rPr lang="en-US" altLang="zh-CN" sz="2000" dirty="0">
                <a:latin typeface="Times New Roman" pitchFamily="18" charset="0"/>
              </a:rPr>
              <a:t>R1</a:t>
            </a:r>
            <a:r>
              <a:rPr lang="zh-CN" altLang="zh-CN" sz="2000" dirty="0">
                <a:latin typeface="Times New Roman" pitchFamily="18" charset="0"/>
              </a:rPr>
              <a:t>和</a:t>
            </a:r>
            <a:r>
              <a:rPr lang="en-US" altLang="zh-CN" sz="2000" dirty="0">
                <a:latin typeface="Times New Roman" pitchFamily="18" charset="0"/>
              </a:rPr>
              <a:t>R2</a:t>
            </a:r>
            <a:r>
              <a:rPr lang="zh-CN" altLang="zh-CN" sz="2000" dirty="0">
                <a:latin typeface="Times New Roman" pitchFamily="18" charset="0"/>
              </a:rPr>
              <a:t>中。</a:t>
            </a:r>
          </a:p>
        </p:txBody>
      </p:sp>
      <p:graphicFrame>
        <p:nvGraphicFramePr>
          <p:cNvPr id="9" name="对象 8"/>
          <p:cNvGraphicFramePr>
            <a:graphicFrameLocks noChangeAspect="1"/>
          </p:cNvGraphicFramePr>
          <p:nvPr/>
        </p:nvGraphicFramePr>
        <p:xfrm>
          <a:off x="5220072" y="1340768"/>
          <a:ext cx="3524250" cy="2390775"/>
        </p:xfrm>
        <a:graphic>
          <a:graphicData uri="http://schemas.openxmlformats.org/presentationml/2006/ole">
            <mc:AlternateContent xmlns:mc="http://schemas.openxmlformats.org/markup-compatibility/2006">
              <mc:Choice xmlns:v="urn:schemas-microsoft-com:vml" Requires="v">
                <p:oleObj spid="_x0000_s106550" name="Visio" r:id="rId3" imgW="3524302" imgH="2390828" progId="Visio.Drawing.11">
                  <p:embed/>
                </p:oleObj>
              </mc:Choice>
              <mc:Fallback>
                <p:oleObj name="Visio" r:id="rId3" imgW="3524302" imgH="2390828" progId="Visio.Drawing.11">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1340768"/>
                        <a:ext cx="3524250" cy="2390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内容占位符 5"/>
          <p:cNvSpPr txBox="1">
            <a:spLocks/>
          </p:cNvSpPr>
          <p:nvPr/>
        </p:nvSpPr>
        <p:spPr>
          <a:xfrm>
            <a:off x="457200" y="3861048"/>
            <a:ext cx="7859216" cy="2417515"/>
          </a:xfrm>
          <a:prstGeom prst="rect">
            <a:avLst/>
          </a:prstGeom>
        </p:spPr>
        <p:txBody>
          <a:bodyPr vert="horz" lIns="91440" tIns="45720" rIns="91440" bIns="45720" rtlCol="0">
            <a:normAutofit/>
          </a:bodyPr>
          <a:lstStyle/>
          <a:p>
            <a:pPr marL="0" marR="0" lvl="0" indent="514350" algn="l" defTabSz="914400" rtl="0" eaLnBrk="1" fontAlgn="auto" latinLnBrk="0" hangingPunct="1">
              <a:lnSpc>
                <a:spcPct val="130000"/>
              </a:lnSpc>
              <a:spcBef>
                <a:spcPts val="0"/>
              </a:spcBef>
              <a:spcAft>
                <a:spcPts val="0"/>
              </a:spcAft>
              <a:buClrTx/>
              <a:buSzTx/>
              <a:buFont typeface="+mj-lt"/>
              <a:buAutoNum type="arabicPeriod" startAt="2"/>
              <a:tabLst/>
              <a:defRPr/>
            </a:pPr>
            <a:r>
              <a:rPr kumimoji="0" lang="zh-CN" altLang="zh-CN" sz="2000" b="0" i="0" u="none" strike="noStrike" kern="1200" cap="none" spc="0" normalizeH="0" noProof="0" dirty="0">
                <a:ln>
                  <a:noFill/>
                </a:ln>
                <a:solidFill>
                  <a:schemeClr val="tx1"/>
                </a:solidFill>
                <a:effectLst/>
                <a:uLnTx/>
                <a:uFillTx/>
                <a:latin typeface="Times New Roman" pitchFamily="18" charset="0"/>
                <a:ea typeface="宋体" pitchFamily="2" charset="-122"/>
                <a:cs typeface="+mn-cs"/>
              </a:rPr>
              <a:t>如图，执行</a:t>
            </a:r>
            <a:r>
              <a:rPr kumimoji="0" lang="en-US" altLang="zh-CN" sz="2000" b="0" i="0" u="none" strike="noStrike" kern="1200" cap="none" spc="0" normalizeH="0" noProof="0" dirty="0" err="1">
                <a:ln>
                  <a:noFill/>
                </a:ln>
                <a:solidFill>
                  <a:schemeClr val="tx1"/>
                </a:solidFill>
                <a:effectLst/>
                <a:uLnTx/>
                <a:uFillTx/>
                <a:latin typeface="Times New Roman" pitchFamily="18" charset="0"/>
                <a:ea typeface="宋体" pitchFamily="2" charset="-122"/>
                <a:cs typeface="+mn-cs"/>
              </a:rPr>
              <a:t>slt</a:t>
            </a:r>
            <a:r>
              <a:rPr kumimoji="0" lang="zh-CN" altLang="zh-CN" sz="2000" b="0" i="0" u="none" strike="noStrike" kern="1200" cap="none" spc="0" normalizeH="0" noProof="0" dirty="0">
                <a:ln>
                  <a:noFill/>
                </a:ln>
                <a:solidFill>
                  <a:schemeClr val="tx1"/>
                </a:solidFill>
                <a:effectLst/>
                <a:uLnTx/>
                <a:uFillTx/>
                <a:latin typeface="Times New Roman" pitchFamily="18" charset="0"/>
                <a:ea typeface="宋体" pitchFamily="2" charset="-122"/>
                <a:cs typeface="+mn-cs"/>
              </a:rPr>
              <a:t>指令，</a:t>
            </a:r>
            <a:r>
              <a:rPr kumimoji="0" lang="en-US" altLang="zh-CN" sz="2000" b="0" i="0" u="none" strike="noStrike" kern="1200" cap="none" spc="0" normalizeH="0" noProof="0" dirty="0">
                <a:ln>
                  <a:noFill/>
                </a:ln>
                <a:solidFill>
                  <a:schemeClr val="tx1"/>
                </a:solidFill>
                <a:effectLst/>
                <a:uLnTx/>
                <a:uFillTx/>
                <a:latin typeface="Times New Roman" pitchFamily="18" charset="0"/>
                <a:ea typeface="宋体" pitchFamily="2" charset="-122"/>
                <a:cs typeface="+mn-cs"/>
              </a:rPr>
              <a:t>CPU</a:t>
            </a:r>
            <a:r>
              <a:rPr kumimoji="0" lang="zh-CN" altLang="zh-CN" sz="2000" b="0" i="0" u="none" strike="noStrike" kern="1200" cap="none" spc="0" normalizeH="0" noProof="0" dirty="0">
                <a:ln>
                  <a:noFill/>
                </a:ln>
                <a:solidFill>
                  <a:schemeClr val="tx1"/>
                </a:solidFill>
                <a:effectLst/>
                <a:uLnTx/>
                <a:uFillTx/>
                <a:latin typeface="Times New Roman" pitchFamily="18" charset="0"/>
                <a:ea typeface="宋体" pitchFamily="2" charset="-122"/>
                <a:cs typeface="+mn-cs"/>
              </a:rPr>
              <a:t>先将</a:t>
            </a:r>
            <a:r>
              <a:rPr kumimoji="0" lang="en-US" altLang="zh-CN" sz="2000" b="0" i="0" u="none" strike="noStrike" kern="1200" cap="none" spc="0" normalizeH="0" noProof="0" dirty="0" err="1">
                <a:ln>
                  <a:noFill/>
                </a:ln>
                <a:solidFill>
                  <a:schemeClr val="tx1"/>
                </a:solidFill>
                <a:effectLst/>
                <a:uLnTx/>
                <a:uFillTx/>
                <a:latin typeface="Times New Roman" pitchFamily="18" charset="0"/>
                <a:ea typeface="宋体" pitchFamily="2" charset="-122"/>
                <a:cs typeface="+mn-cs"/>
              </a:rPr>
              <a:t>slt</a:t>
            </a:r>
            <a:r>
              <a:rPr kumimoji="0" lang="zh-CN" altLang="zh-CN" sz="2000" b="0" i="0" u="none" strike="noStrike" kern="1200" cap="none" spc="0" normalizeH="0" noProof="0" dirty="0">
                <a:ln>
                  <a:noFill/>
                </a:ln>
                <a:solidFill>
                  <a:schemeClr val="tx1"/>
                </a:solidFill>
                <a:effectLst/>
                <a:uLnTx/>
                <a:uFillTx/>
                <a:latin typeface="Times New Roman" pitchFamily="18" charset="0"/>
                <a:ea typeface="宋体" pitchFamily="2" charset="-122"/>
                <a:cs typeface="+mn-cs"/>
              </a:rPr>
              <a:t>指令读取到指令寄存器</a:t>
            </a:r>
            <a:r>
              <a:rPr kumimoji="0" lang="en-US" altLang="zh-CN" sz="2000" b="0" i="0" u="none" strike="noStrike" kern="1200" cap="none" spc="0" normalizeH="0" noProof="0" dirty="0">
                <a:ln>
                  <a:noFill/>
                </a:ln>
                <a:solidFill>
                  <a:schemeClr val="tx1"/>
                </a:solidFill>
                <a:effectLst/>
                <a:uLnTx/>
                <a:uFillTx/>
                <a:latin typeface="Times New Roman" pitchFamily="18" charset="0"/>
                <a:ea typeface="宋体" pitchFamily="2" charset="-122"/>
                <a:cs typeface="+mn-cs"/>
              </a:rPr>
              <a:t>IR</a:t>
            </a:r>
            <a:r>
              <a:rPr kumimoji="0" lang="zh-CN" altLang="zh-CN" sz="2000" b="0" i="0" u="none" strike="noStrike" kern="1200" cap="none" spc="0" normalizeH="0" noProof="0" dirty="0">
                <a:ln>
                  <a:noFill/>
                </a:ln>
                <a:solidFill>
                  <a:schemeClr val="tx1"/>
                </a:solidFill>
                <a:effectLst/>
                <a:uLnTx/>
                <a:uFillTx/>
                <a:latin typeface="Times New Roman" pitchFamily="18" charset="0"/>
                <a:ea typeface="宋体" pitchFamily="2" charset="-122"/>
                <a:cs typeface="+mn-cs"/>
              </a:rPr>
              <a:t>，进行解读。之后</a:t>
            </a:r>
            <a:r>
              <a:rPr kumimoji="0" lang="en-US" altLang="zh-CN" sz="2000" b="0" i="0" u="none" strike="noStrike" kern="1200" cap="none" spc="0" normalizeH="0" noProof="0" dirty="0">
                <a:ln>
                  <a:noFill/>
                </a:ln>
                <a:solidFill>
                  <a:schemeClr val="tx1"/>
                </a:solidFill>
                <a:effectLst/>
                <a:uLnTx/>
                <a:uFillTx/>
                <a:latin typeface="Times New Roman" pitchFamily="18" charset="0"/>
                <a:ea typeface="宋体" pitchFamily="2" charset="-122"/>
                <a:cs typeface="+mn-cs"/>
              </a:rPr>
              <a:t>CPU</a:t>
            </a:r>
            <a:r>
              <a:rPr kumimoji="0" lang="zh-CN" altLang="zh-CN" sz="2000" b="0" i="0" u="none" strike="noStrike" kern="1200" cap="none" spc="0" normalizeH="0" noProof="0" dirty="0">
                <a:ln>
                  <a:noFill/>
                </a:ln>
                <a:solidFill>
                  <a:schemeClr val="tx1"/>
                </a:solidFill>
                <a:effectLst/>
                <a:uLnTx/>
                <a:uFillTx/>
                <a:latin typeface="Times New Roman" pitchFamily="18" charset="0"/>
                <a:ea typeface="宋体" pitchFamily="2" charset="-122"/>
                <a:cs typeface="+mn-cs"/>
              </a:rPr>
              <a:t>将寄存器</a:t>
            </a:r>
            <a:r>
              <a:rPr kumimoji="0" lang="en-US" altLang="zh-CN" sz="2000" b="0" i="0" u="none" strike="noStrike" kern="1200" cap="none" spc="0" normalizeH="0" noProof="0" dirty="0">
                <a:ln>
                  <a:noFill/>
                </a:ln>
                <a:solidFill>
                  <a:schemeClr val="tx1"/>
                </a:solidFill>
                <a:effectLst/>
                <a:uLnTx/>
                <a:uFillTx/>
                <a:latin typeface="Times New Roman" pitchFamily="18" charset="0"/>
                <a:ea typeface="宋体" pitchFamily="2" charset="-122"/>
                <a:cs typeface="+mn-cs"/>
              </a:rPr>
              <a:t>R1</a:t>
            </a:r>
            <a:r>
              <a:rPr kumimoji="0" lang="zh-CN" altLang="zh-CN" sz="2000" b="0" i="0" u="none" strike="noStrike" kern="1200" cap="none" spc="0" normalizeH="0" noProof="0" dirty="0">
                <a:ln>
                  <a:noFill/>
                </a:ln>
                <a:solidFill>
                  <a:schemeClr val="tx1"/>
                </a:solidFill>
                <a:effectLst/>
                <a:uLnTx/>
                <a:uFillTx/>
                <a:latin typeface="Times New Roman" pitchFamily="18" charset="0"/>
                <a:ea typeface="宋体" pitchFamily="2" charset="-122"/>
                <a:cs typeface="+mn-cs"/>
              </a:rPr>
              <a:t>和寄存器</a:t>
            </a:r>
            <a:r>
              <a:rPr kumimoji="0" lang="en-US" altLang="zh-CN" sz="2000" b="0" i="0" u="none" strike="noStrike" kern="1200" cap="none" spc="0" normalizeH="0" noProof="0" dirty="0">
                <a:ln>
                  <a:noFill/>
                </a:ln>
                <a:solidFill>
                  <a:schemeClr val="tx1"/>
                </a:solidFill>
                <a:effectLst/>
                <a:uLnTx/>
                <a:uFillTx/>
                <a:latin typeface="Times New Roman" pitchFamily="18" charset="0"/>
                <a:ea typeface="宋体" pitchFamily="2" charset="-122"/>
                <a:cs typeface="+mn-cs"/>
              </a:rPr>
              <a:t>R2</a:t>
            </a:r>
            <a:r>
              <a:rPr kumimoji="0" lang="zh-CN" altLang="zh-CN" sz="2000" b="0" i="0" u="none" strike="noStrike" kern="1200" cap="none" spc="0" normalizeH="0" noProof="0" dirty="0">
                <a:ln>
                  <a:noFill/>
                </a:ln>
                <a:solidFill>
                  <a:schemeClr val="tx1"/>
                </a:solidFill>
                <a:effectLst/>
                <a:uLnTx/>
                <a:uFillTx/>
                <a:latin typeface="Times New Roman" pitchFamily="18" charset="0"/>
                <a:ea typeface="宋体" pitchFamily="2" charset="-122"/>
                <a:cs typeface="+mn-cs"/>
              </a:rPr>
              <a:t>中的数值转移到</a:t>
            </a:r>
            <a:r>
              <a:rPr kumimoji="0" lang="en-US" altLang="zh-CN" sz="2000" b="0" i="0" u="none" strike="noStrike" kern="1200" cap="none" spc="0" normalizeH="0" noProof="0" dirty="0">
                <a:ln>
                  <a:noFill/>
                </a:ln>
                <a:solidFill>
                  <a:schemeClr val="tx1"/>
                </a:solidFill>
                <a:effectLst/>
                <a:uLnTx/>
                <a:uFillTx/>
                <a:latin typeface="Times New Roman" pitchFamily="18" charset="0"/>
                <a:ea typeface="宋体" pitchFamily="2" charset="-122"/>
                <a:cs typeface="+mn-cs"/>
              </a:rPr>
              <a:t>ALU</a:t>
            </a:r>
            <a:r>
              <a:rPr kumimoji="0" lang="zh-CN" altLang="zh-CN" sz="2000" b="0" i="0" u="none" strike="noStrike" kern="1200" cap="none" spc="0" normalizeH="0" noProof="0" dirty="0">
                <a:ln>
                  <a:noFill/>
                </a:ln>
                <a:solidFill>
                  <a:schemeClr val="tx1"/>
                </a:solidFill>
                <a:effectLst/>
                <a:uLnTx/>
                <a:uFillTx/>
                <a:latin typeface="Times New Roman" pitchFamily="18" charset="0"/>
                <a:ea typeface="宋体" pitchFamily="2" charset="-122"/>
                <a:cs typeface="+mn-cs"/>
              </a:rPr>
              <a:t>中。对于比较运算，</a:t>
            </a:r>
            <a:r>
              <a:rPr kumimoji="0" lang="en-US" altLang="zh-CN" sz="2000" b="0" i="0" u="none" strike="noStrike" kern="1200" cap="none" spc="0" normalizeH="0" noProof="0" dirty="0">
                <a:ln>
                  <a:noFill/>
                </a:ln>
                <a:solidFill>
                  <a:schemeClr val="tx1"/>
                </a:solidFill>
                <a:effectLst/>
                <a:uLnTx/>
                <a:uFillTx/>
                <a:latin typeface="Times New Roman" pitchFamily="18" charset="0"/>
                <a:ea typeface="宋体" pitchFamily="2" charset="-122"/>
                <a:cs typeface="+mn-cs"/>
              </a:rPr>
              <a:t>ALU</a:t>
            </a:r>
            <a:r>
              <a:rPr kumimoji="0" lang="zh-CN" altLang="zh-CN" sz="2000" b="0" i="0" u="none" strike="noStrike" kern="1200" cap="none" spc="0" normalizeH="0" noProof="0" dirty="0">
                <a:ln>
                  <a:noFill/>
                </a:ln>
                <a:solidFill>
                  <a:schemeClr val="tx1"/>
                </a:solidFill>
                <a:effectLst/>
                <a:uLnTx/>
                <a:uFillTx/>
                <a:latin typeface="Times New Roman" pitchFamily="18" charset="0"/>
                <a:ea typeface="宋体" pitchFamily="2" charset="-122"/>
                <a:cs typeface="+mn-cs"/>
              </a:rPr>
              <a:t>通过对两个数值做减法来判断。最终将比较的结果存回到寄存器</a:t>
            </a:r>
            <a:r>
              <a:rPr kumimoji="0" lang="en-US" altLang="zh-CN" sz="2000" b="0" i="0" u="none" strike="noStrike" kern="1200" cap="none" spc="0" normalizeH="0" noProof="0" dirty="0">
                <a:ln>
                  <a:noFill/>
                </a:ln>
                <a:solidFill>
                  <a:schemeClr val="tx1"/>
                </a:solidFill>
                <a:effectLst/>
                <a:uLnTx/>
                <a:uFillTx/>
                <a:latin typeface="Times New Roman" pitchFamily="18" charset="0"/>
                <a:ea typeface="宋体" pitchFamily="2" charset="-122"/>
                <a:cs typeface="+mn-cs"/>
              </a:rPr>
              <a:t>R4</a:t>
            </a:r>
            <a:r>
              <a:rPr kumimoji="0" lang="zh-CN" altLang="zh-CN" sz="2000" b="0" i="0" u="none" strike="noStrike" kern="1200" cap="none" spc="0" normalizeH="0" noProof="0" dirty="0">
                <a:ln>
                  <a:noFill/>
                </a:ln>
                <a:solidFill>
                  <a:schemeClr val="tx1"/>
                </a:solidFill>
                <a:effectLst/>
                <a:uLnTx/>
                <a:uFillTx/>
                <a:latin typeface="Times New Roman" pitchFamily="18" charset="0"/>
                <a:ea typeface="宋体" pitchFamily="2" charset="-122"/>
                <a:cs typeface="+mn-cs"/>
              </a:rPr>
              <a:t>中。</a:t>
            </a:r>
            <a:r>
              <a:rPr kumimoji="0" lang="en-US" altLang="zh-CN" sz="2000" b="0" i="0" u="none" strike="noStrike" kern="1200" cap="none" spc="0" normalizeH="0" noProof="0" dirty="0">
                <a:ln>
                  <a:noFill/>
                </a:ln>
                <a:solidFill>
                  <a:schemeClr val="tx1"/>
                </a:solidFill>
                <a:effectLst/>
                <a:uLnTx/>
                <a:uFillTx/>
                <a:latin typeface="Times New Roman" pitchFamily="18" charset="0"/>
                <a:ea typeface="宋体" pitchFamily="2" charset="-122"/>
                <a:cs typeface="+mn-cs"/>
              </a:rPr>
              <a:t>PC</a:t>
            </a:r>
            <a:r>
              <a:rPr kumimoji="0" lang="zh-CN" altLang="zh-CN" sz="2000" b="0" i="0" u="none" strike="noStrike" kern="1200" cap="none" spc="0" normalizeH="0" noProof="0" dirty="0">
                <a:ln>
                  <a:noFill/>
                </a:ln>
                <a:solidFill>
                  <a:schemeClr val="tx1"/>
                </a:solidFill>
                <a:effectLst/>
                <a:uLnTx/>
                <a:uFillTx/>
                <a:latin typeface="Times New Roman" pitchFamily="18" charset="0"/>
                <a:ea typeface="宋体" pitchFamily="2" charset="-122"/>
                <a:cs typeface="+mn-cs"/>
              </a:rPr>
              <a:t>加</a:t>
            </a:r>
            <a:r>
              <a:rPr kumimoji="0" lang="en-US" altLang="zh-CN" sz="2000" b="0" i="0" u="none" strike="noStrike" kern="1200" cap="none" spc="0" normalizeH="0" noProof="0" dirty="0">
                <a:ln>
                  <a:noFill/>
                </a:ln>
                <a:solidFill>
                  <a:schemeClr val="tx1"/>
                </a:solidFill>
                <a:effectLst/>
                <a:uLnTx/>
                <a:uFillTx/>
                <a:latin typeface="Times New Roman" pitchFamily="18" charset="0"/>
                <a:ea typeface="宋体" pitchFamily="2" charset="-122"/>
                <a:cs typeface="+mn-cs"/>
              </a:rPr>
              <a:t>1</a:t>
            </a:r>
            <a:r>
              <a:rPr kumimoji="0" lang="zh-CN" altLang="zh-CN" sz="2000" b="0" i="0" u="none" strike="noStrike" kern="1200" cap="none" spc="0" normalizeH="0" noProof="0" dirty="0">
                <a:ln>
                  <a:noFill/>
                </a:ln>
                <a:solidFill>
                  <a:schemeClr val="tx1"/>
                </a:solidFill>
                <a:effectLst/>
                <a:uLnTx/>
                <a:uFillTx/>
                <a:latin typeface="Times New Roman" pitchFamily="18" charset="0"/>
                <a:ea typeface="宋体" pitchFamily="2" charset="-122"/>
                <a:cs typeface="+mn-cs"/>
              </a:rPr>
              <a:t>，指向下一条指令</a:t>
            </a:r>
            <a:r>
              <a:rPr kumimoji="0" lang="en-US" altLang="zh-CN" sz="2000" b="0" i="0" u="none" strike="noStrike" kern="1200" cap="none" spc="0" normalizeH="0" noProof="0" dirty="0" err="1">
                <a:ln>
                  <a:noFill/>
                </a:ln>
                <a:solidFill>
                  <a:schemeClr val="tx1"/>
                </a:solidFill>
                <a:effectLst/>
                <a:uLnTx/>
                <a:uFillTx/>
                <a:latin typeface="Times New Roman" pitchFamily="18" charset="0"/>
                <a:ea typeface="宋体" pitchFamily="2" charset="-122"/>
                <a:cs typeface="+mn-cs"/>
              </a:rPr>
              <a:t>beqz</a:t>
            </a:r>
            <a:r>
              <a:rPr kumimoji="0" lang="zh-CN" altLang="zh-CN" sz="2000" b="0" i="0" u="none" strike="noStrike" kern="1200" cap="none" spc="0" normalizeH="0" noProof="0" dirty="0">
                <a:ln>
                  <a:noFill/>
                </a:ln>
                <a:solidFill>
                  <a:schemeClr val="tx1"/>
                </a:solidFill>
                <a:effectLst/>
                <a:uLnTx/>
                <a:uFillTx/>
                <a:latin typeface="Times New Roman" pitchFamily="18" charset="0"/>
                <a:ea typeface="宋体" pitchFamily="2" charset="-122"/>
                <a:cs typeface="+mn-cs"/>
              </a:rPr>
              <a:t>。</a:t>
            </a:r>
            <a:endParaRPr kumimoji="0" lang="zh-CN" altLang="en-US" sz="2000" b="0" i="0" u="none" strike="noStrike" kern="1200" cap="none" spc="0" normalizeH="0" noProof="0" dirty="0">
              <a:ln>
                <a:noFill/>
              </a:ln>
              <a:solidFill>
                <a:schemeClr val="tx1"/>
              </a:solidFill>
              <a:effectLst/>
              <a:uLnTx/>
              <a:uFillTx/>
              <a:latin typeface="Times New Roman" pitchFamily="18" charset="0"/>
              <a:ea typeface="宋体" pitchFamily="2"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itchFamily="18" charset="0"/>
              </a:rPr>
              <a:t>第</a:t>
            </a:r>
            <a:r>
              <a:rPr lang="en-US" altLang="zh-CN" dirty="0">
                <a:latin typeface="Times New Roman" pitchFamily="18" charset="0"/>
              </a:rPr>
              <a:t>2</a:t>
            </a:r>
            <a:r>
              <a:rPr lang="zh-CN" altLang="en-US" dirty="0">
                <a:latin typeface="Times New Roman" pitchFamily="18" charset="0"/>
              </a:rPr>
              <a:t>节 </a:t>
            </a:r>
            <a:r>
              <a:rPr lang="en-US" altLang="zh-CN" dirty="0">
                <a:latin typeface="Times New Roman" pitchFamily="18" charset="0"/>
              </a:rPr>
              <a:t>a=a+1</a:t>
            </a:r>
            <a:r>
              <a:rPr lang="zh-CN" altLang="en-US" dirty="0">
                <a:latin typeface="Times New Roman" pitchFamily="18" charset="0"/>
              </a:rPr>
              <a:t>的执行过程</a:t>
            </a:r>
          </a:p>
        </p:txBody>
      </p:sp>
      <p:sp>
        <p:nvSpPr>
          <p:cNvPr id="3" name="日期占位符 2"/>
          <p:cNvSpPr>
            <a:spLocks noGrp="1"/>
          </p:cNvSpPr>
          <p:nvPr>
            <p:ph type="dt" sz="half" idx="10"/>
          </p:nvPr>
        </p:nvSpPr>
        <p:spPr/>
        <p:txBody>
          <a:bodyPr/>
          <a:lstStyle/>
          <a:p>
            <a:fld id="{AA064550-C56E-41EA-A2A8-73166B2D2639}"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dirty="0"/>
              <a:t>Dr. </a:t>
            </a:r>
            <a:r>
              <a:rPr lang="zh-CN" altLang="en-US" dirty="0"/>
              <a:t>沙行勉</a:t>
            </a:r>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a:t>
            </a:fld>
            <a:endParaRPr lang="zh-CN" altLang="en-US"/>
          </a:p>
        </p:txBody>
      </p:sp>
      <p:sp>
        <p:nvSpPr>
          <p:cNvPr id="6" name="内容占位符 5"/>
          <p:cNvSpPr>
            <a:spLocks noGrp="1"/>
          </p:cNvSpPr>
          <p:nvPr>
            <p:ph idx="1"/>
          </p:nvPr>
        </p:nvSpPr>
        <p:spPr/>
        <p:txBody>
          <a:bodyPr/>
          <a:lstStyle/>
          <a:p>
            <a:r>
              <a:rPr lang="zh-CN" altLang="en-US" dirty="0"/>
              <a:t>分解“</a:t>
            </a:r>
            <a:r>
              <a:rPr lang="en-US" altLang="zh-CN" dirty="0"/>
              <a:t>a=a+1</a:t>
            </a:r>
            <a:r>
              <a:rPr lang="zh-CN" altLang="en-US" dirty="0"/>
              <a:t>”的执行步骤</a:t>
            </a:r>
            <a:endParaRPr lang="en-US" altLang="zh-CN" dirty="0"/>
          </a:p>
          <a:p>
            <a:r>
              <a:rPr lang="en-US" altLang="zh-CN" dirty="0"/>
              <a:t>CPU</a:t>
            </a:r>
            <a:r>
              <a:rPr lang="zh-CN" altLang="en-US" dirty="0"/>
              <a:t>中的核心部件</a:t>
            </a:r>
            <a:endParaRPr lang="en-US" altLang="zh-CN" dirty="0"/>
          </a:p>
          <a:p>
            <a:r>
              <a:rPr lang="zh-CN" altLang="en-US" dirty="0"/>
              <a:t>汇编指令的概念</a:t>
            </a:r>
            <a:endParaRPr lang="en-US" altLang="zh-CN" dirty="0"/>
          </a:p>
          <a:p>
            <a:r>
              <a:rPr lang="en-US" altLang="zh-CN" dirty="0"/>
              <a:t>a=a+1</a:t>
            </a:r>
            <a:r>
              <a:rPr lang="zh-CN" altLang="en-US" dirty="0"/>
              <a:t>的完整执行过程</a:t>
            </a:r>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C00000"/>
                </a:solidFill>
              </a:rPr>
              <a:t>if-else</a:t>
            </a:r>
            <a:r>
              <a:rPr lang="zh-CN" altLang="zh-CN" dirty="0">
                <a:solidFill>
                  <a:srgbClr val="C00000"/>
                </a:solidFill>
              </a:rPr>
              <a:t>选择语句的执行</a:t>
            </a:r>
            <a:endParaRPr lang="zh-CN" altLang="en-US" dirty="0"/>
          </a:p>
        </p:txBody>
      </p:sp>
      <p:sp>
        <p:nvSpPr>
          <p:cNvPr id="3" name="日期占位符 2"/>
          <p:cNvSpPr>
            <a:spLocks noGrp="1"/>
          </p:cNvSpPr>
          <p:nvPr>
            <p:ph type="dt" sz="half" idx="10"/>
          </p:nvPr>
        </p:nvSpPr>
        <p:spPr/>
        <p:txBody>
          <a:bodyPr/>
          <a:lstStyle/>
          <a:p>
            <a:fld id="{BC809277-13B0-4DC7-9985-D4678B4C1869}"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30</a:t>
            </a:fld>
            <a:endParaRPr lang="zh-CN" altLang="en-US"/>
          </a:p>
        </p:txBody>
      </p:sp>
      <p:sp>
        <p:nvSpPr>
          <p:cNvPr id="6" name="内容占位符 5"/>
          <p:cNvSpPr>
            <a:spLocks noGrp="1"/>
          </p:cNvSpPr>
          <p:nvPr>
            <p:ph sz="half" idx="1"/>
          </p:nvPr>
        </p:nvSpPr>
        <p:spPr>
          <a:xfrm>
            <a:off x="467544" y="1412776"/>
            <a:ext cx="3960440" cy="1224136"/>
          </a:xfrm>
        </p:spPr>
        <p:txBody>
          <a:bodyPr>
            <a:normAutofit/>
          </a:bodyPr>
          <a:lstStyle/>
          <a:p>
            <a:pPr marL="0" lvl="1" indent="-514800">
              <a:lnSpc>
                <a:spcPct val="130000"/>
              </a:lnSpc>
              <a:spcBef>
                <a:spcPts val="0"/>
              </a:spcBef>
              <a:buFont typeface="+mj-lt"/>
              <a:buAutoNum type="arabicPeriod" startAt="3"/>
            </a:pPr>
            <a:r>
              <a:rPr lang="zh-CN" altLang="zh-CN" sz="1800" dirty="0">
                <a:latin typeface="Times New Roman" pitchFamily="18" charset="0"/>
              </a:rPr>
              <a:t>如图，执行</a:t>
            </a:r>
            <a:r>
              <a:rPr lang="en-US" altLang="zh-CN" sz="1800" dirty="0" err="1">
                <a:latin typeface="Times New Roman" pitchFamily="18" charset="0"/>
              </a:rPr>
              <a:t>beqz</a:t>
            </a:r>
            <a:r>
              <a:rPr lang="zh-CN" altLang="zh-CN" sz="1800" dirty="0">
                <a:latin typeface="Times New Roman" pitchFamily="18" charset="0"/>
              </a:rPr>
              <a:t>指令，</a:t>
            </a:r>
            <a:r>
              <a:rPr lang="en-US" altLang="zh-CN" sz="1800" dirty="0">
                <a:latin typeface="Times New Roman" pitchFamily="18" charset="0"/>
              </a:rPr>
              <a:t>CPU</a:t>
            </a:r>
            <a:r>
              <a:rPr lang="zh-CN" altLang="zh-CN" sz="1800" dirty="0">
                <a:latin typeface="Times New Roman" pitchFamily="18" charset="0"/>
              </a:rPr>
              <a:t>先将</a:t>
            </a:r>
            <a:r>
              <a:rPr lang="en-US" altLang="zh-CN" sz="1800" dirty="0" err="1">
                <a:latin typeface="Times New Roman" pitchFamily="18" charset="0"/>
              </a:rPr>
              <a:t>beqz</a:t>
            </a:r>
            <a:r>
              <a:rPr lang="zh-CN" altLang="zh-CN" sz="1800" dirty="0">
                <a:latin typeface="Times New Roman" pitchFamily="18" charset="0"/>
              </a:rPr>
              <a:t>指令读取到指令寄存器</a:t>
            </a:r>
            <a:r>
              <a:rPr lang="en-US" altLang="zh-CN" sz="1800" dirty="0">
                <a:latin typeface="Times New Roman" pitchFamily="18" charset="0"/>
              </a:rPr>
              <a:t>IR</a:t>
            </a:r>
            <a:r>
              <a:rPr lang="zh-CN" altLang="zh-CN" sz="1800" dirty="0">
                <a:latin typeface="Times New Roman" pitchFamily="18" charset="0"/>
              </a:rPr>
              <a:t>，进行解读。之后</a:t>
            </a:r>
            <a:r>
              <a:rPr lang="en-US" altLang="zh-CN" sz="1800" dirty="0">
                <a:latin typeface="Times New Roman" pitchFamily="18" charset="0"/>
              </a:rPr>
              <a:t>CPU</a:t>
            </a:r>
            <a:r>
              <a:rPr lang="zh-CN" altLang="zh-CN" sz="1800" dirty="0">
                <a:latin typeface="Times New Roman" pitchFamily="18" charset="0"/>
              </a:rPr>
              <a:t>判断寄存器</a:t>
            </a:r>
            <a:r>
              <a:rPr lang="en-US" altLang="zh-CN" sz="1800" dirty="0">
                <a:latin typeface="Times New Roman" pitchFamily="18" charset="0"/>
              </a:rPr>
              <a:t>R4</a:t>
            </a:r>
            <a:r>
              <a:rPr lang="zh-CN" altLang="zh-CN" sz="1800" dirty="0">
                <a:latin typeface="Times New Roman" pitchFamily="18" charset="0"/>
              </a:rPr>
              <a:t>的值。</a:t>
            </a:r>
          </a:p>
        </p:txBody>
      </p:sp>
      <p:graphicFrame>
        <p:nvGraphicFramePr>
          <p:cNvPr id="9" name="对象 8"/>
          <p:cNvGraphicFramePr>
            <a:graphicFrameLocks noChangeAspect="1"/>
          </p:cNvGraphicFramePr>
          <p:nvPr/>
        </p:nvGraphicFramePr>
        <p:xfrm>
          <a:off x="4788024" y="620688"/>
          <a:ext cx="3819525" cy="2390775"/>
        </p:xfrm>
        <a:graphic>
          <a:graphicData uri="http://schemas.openxmlformats.org/presentationml/2006/ole">
            <mc:AlternateContent xmlns:mc="http://schemas.openxmlformats.org/markup-compatibility/2006">
              <mc:Choice xmlns:v="urn:schemas-microsoft-com:vml" Requires="v">
                <p:oleObj spid="_x0000_s107573" name="Visio" r:id="rId3" imgW="3828983" imgH="2400180" progId="Visio.Drawing.11">
                  <p:embed/>
                </p:oleObj>
              </mc:Choice>
              <mc:Fallback>
                <p:oleObj name="Visio" r:id="rId3" imgW="3828983" imgH="2400180"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8024" y="620688"/>
                        <a:ext cx="3819525" cy="2390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内容占位符 5"/>
          <p:cNvSpPr txBox="1">
            <a:spLocks/>
          </p:cNvSpPr>
          <p:nvPr/>
        </p:nvSpPr>
        <p:spPr>
          <a:xfrm>
            <a:off x="457200" y="2708920"/>
            <a:ext cx="7859216" cy="3569643"/>
          </a:xfrm>
          <a:prstGeom prst="rect">
            <a:avLst/>
          </a:prstGeom>
        </p:spPr>
        <p:txBody>
          <a:bodyPr vert="horz" lIns="91440" tIns="45720" rIns="91440" bIns="45720" rtlCol="0">
            <a:noAutofit/>
          </a:bodyPr>
          <a:lstStyle/>
          <a:p>
            <a:pPr marL="0" lvl="1" indent="-514800">
              <a:lnSpc>
                <a:spcPct val="130000"/>
              </a:lnSpc>
              <a:buFont typeface="+mj-lt"/>
              <a:buAutoNum type="arabicPeriod" startAt="4"/>
            </a:pPr>
            <a:r>
              <a:rPr lang="zh-CN" altLang="zh-CN" dirty="0">
                <a:latin typeface="Times New Roman" pitchFamily="18" charset="0"/>
              </a:rPr>
              <a:t>变量</a:t>
            </a:r>
            <a:r>
              <a:rPr lang="en-US" altLang="zh-CN" dirty="0">
                <a:latin typeface="Times New Roman" pitchFamily="18" charset="0"/>
              </a:rPr>
              <a:t>x</a:t>
            </a:r>
            <a:r>
              <a:rPr lang="zh-CN" altLang="zh-CN" dirty="0">
                <a:latin typeface="Times New Roman" pitchFamily="18" charset="0"/>
              </a:rPr>
              <a:t>和</a:t>
            </a:r>
            <a:r>
              <a:rPr lang="en-US" altLang="zh-CN" dirty="0">
                <a:latin typeface="Times New Roman" pitchFamily="18" charset="0"/>
              </a:rPr>
              <a:t>y</a:t>
            </a:r>
            <a:r>
              <a:rPr lang="zh-CN" altLang="zh-CN" dirty="0">
                <a:latin typeface="Times New Roman" pitchFamily="18" charset="0"/>
              </a:rPr>
              <a:t>有两种大小关系，若</a:t>
            </a:r>
            <a:r>
              <a:rPr lang="en-US" altLang="zh-CN" dirty="0">
                <a:latin typeface="Times New Roman" pitchFamily="18" charset="0"/>
              </a:rPr>
              <a:t>x</a:t>
            </a:r>
            <a:r>
              <a:rPr lang="zh-CN" altLang="zh-CN" dirty="0">
                <a:latin typeface="Times New Roman" pitchFamily="18" charset="0"/>
              </a:rPr>
              <a:t>不小于</a:t>
            </a:r>
            <a:r>
              <a:rPr lang="en-US" altLang="zh-CN" dirty="0">
                <a:latin typeface="Times New Roman" pitchFamily="18" charset="0"/>
              </a:rPr>
              <a:t>y</a:t>
            </a:r>
            <a:r>
              <a:rPr lang="zh-CN" altLang="zh-CN" dirty="0">
                <a:latin typeface="Times New Roman" pitchFamily="18" charset="0"/>
              </a:rPr>
              <a:t>（</a:t>
            </a:r>
            <a:r>
              <a:rPr lang="en-US" altLang="zh-CN" dirty="0">
                <a:latin typeface="Times New Roman" pitchFamily="18" charset="0"/>
              </a:rPr>
              <a:t>x&gt;=y</a:t>
            </a:r>
            <a:r>
              <a:rPr lang="zh-CN" altLang="zh-CN" dirty="0">
                <a:latin typeface="Times New Roman" pitchFamily="18" charset="0"/>
              </a:rPr>
              <a:t>），</a:t>
            </a:r>
            <a:r>
              <a:rPr lang="en-US" altLang="zh-CN" dirty="0">
                <a:latin typeface="Times New Roman" pitchFamily="18" charset="0"/>
              </a:rPr>
              <a:t>CPU</a:t>
            </a:r>
            <a:r>
              <a:rPr lang="zh-CN" altLang="zh-CN" dirty="0">
                <a:latin typeface="Times New Roman" pitchFamily="18" charset="0"/>
              </a:rPr>
              <a:t>将按照下面的步骤</a:t>
            </a:r>
            <a:r>
              <a:rPr lang="en-US" altLang="zh-CN" dirty="0">
                <a:latin typeface="Times New Roman" pitchFamily="18" charset="0"/>
              </a:rPr>
              <a:t>5</a:t>
            </a:r>
            <a:r>
              <a:rPr lang="zh-CN" altLang="zh-CN" dirty="0">
                <a:latin typeface="Times New Roman" pitchFamily="18" charset="0"/>
              </a:rPr>
              <a:t>和步骤</a:t>
            </a:r>
            <a:r>
              <a:rPr lang="en-US" altLang="zh-CN" dirty="0">
                <a:latin typeface="Times New Roman" pitchFamily="18" charset="0"/>
              </a:rPr>
              <a:t>6</a:t>
            </a:r>
            <a:r>
              <a:rPr lang="zh-CN" altLang="zh-CN" dirty="0">
                <a:latin typeface="Times New Roman" pitchFamily="18" charset="0"/>
              </a:rPr>
              <a:t>执行。否则，按照步骤</a:t>
            </a:r>
            <a:r>
              <a:rPr lang="en-US" altLang="zh-CN" dirty="0">
                <a:latin typeface="Times New Roman" pitchFamily="18" charset="0"/>
              </a:rPr>
              <a:t>7</a:t>
            </a:r>
            <a:r>
              <a:rPr lang="zh-CN" altLang="zh-CN" dirty="0">
                <a:latin typeface="Times New Roman" pitchFamily="18" charset="0"/>
              </a:rPr>
              <a:t>，</a:t>
            </a:r>
            <a:r>
              <a:rPr lang="en-US" altLang="zh-CN" dirty="0">
                <a:latin typeface="Times New Roman" pitchFamily="18" charset="0"/>
              </a:rPr>
              <a:t>8</a:t>
            </a:r>
            <a:r>
              <a:rPr lang="zh-CN" altLang="zh-CN" dirty="0">
                <a:latin typeface="Times New Roman" pitchFamily="18" charset="0"/>
              </a:rPr>
              <a:t>，</a:t>
            </a:r>
            <a:r>
              <a:rPr lang="en-US" altLang="zh-CN" dirty="0">
                <a:latin typeface="Times New Roman" pitchFamily="18" charset="0"/>
              </a:rPr>
              <a:t>9</a:t>
            </a:r>
            <a:r>
              <a:rPr lang="zh-CN" altLang="zh-CN" dirty="0">
                <a:latin typeface="Times New Roman" pitchFamily="18" charset="0"/>
              </a:rPr>
              <a:t>执行。</a:t>
            </a:r>
            <a:endParaRPr lang="en-US" altLang="zh-CN" dirty="0">
              <a:latin typeface="Times New Roman" pitchFamily="18" charset="0"/>
            </a:endParaRPr>
          </a:p>
          <a:p>
            <a:pPr marL="0" lvl="1" indent="-514800">
              <a:lnSpc>
                <a:spcPct val="130000"/>
              </a:lnSpc>
              <a:buFont typeface="+mj-lt"/>
              <a:buAutoNum type="arabicPeriod" startAt="4"/>
            </a:pPr>
            <a:r>
              <a:rPr lang="zh-CN" altLang="zh-CN" dirty="0">
                <a:latin typeface="Times New Roman" pitchFamily="18" charset="0"/>
              </a:rPr>
              <a:t>当</a:t>
            </a:r>
            <a:r>
              <a:rPr lang="en-US" altLang="zh-CN" dirty="0">
                <a:latin typeface="Times New Roman" pitchFamily="18" charset="0"/>
              </a:rPr>
              <a:t>x&gt;=y</a:t>
            </a:r>
            <a:r>
              <a:rPr lang="zh-CN" altLang="zh-CN" dirty="0">
                <a:latin typeface="Times New Roman" pitchFamily="18" charset="0"/>
              </a:rPr>
              <a:t>则</a:t>
            </a:r>
            <a:r>
              <a:rPr lang="en-US" altLang="zh-CN" dirty="0">
                <a:latin typeface="Times New Roman" pitchFamily="18" charset="0"/>
              </a:rPr>
              <a:t>R4</a:t>
            </a:r>
            <a:r>
              <a:rPr lang="zh-CN" altLang="zh-CN" dirty="0">
                <a:latin typeface="Times New Roman" pitchFamily="18" charset="0"/>
              </a:rPr>
              <a:t>中值为</a:t>
            </a:r>
            <a:r>
              <a:rPr lang="en-US" altLang="zh-CN" dirty="0">
                <a:latin typeface="Times New Roman" pitchFamily="18" charset="0"/>
              </a:rPr>
              <a:t>0</a:t>
            </a:r>
            <a:r>
              <a:rPr lang="zh-CN" altLang="zh-CN" dirty="0">
                <a:latin typeface="Times New Roman" pitchFamily="18" charset="0"/>
              </a:rPr>
              <a:t>，则跳转到</a:t>
            </a:r>
            <a:r>
              <a:rPr lang="en-US" altLang="zh-CN" dirty="0">
                <a:latin typeface="Times New Roman" pitchFamily="18" charset="0"/>
              </a:rPr>
              <a:t>label0</a:t>
            </a:r>
            <a:r>
              <a:rPr lang="zh-CN" altLang="zh-CN" dirty="0">
                <a:latin typeface="Times New Roman" pitchFamily="18" charset="0"/>
              </a:rPr>
              <a:t>处执行。如图</a:t>
            </a:r>
            <a:r>
              <a:rPr lang="en-US" altLang="zh-CN" dirty="0">
                <a:latin typeface="Times New Roman" pitchFamily="18" charset="0"/>
              </a:rPr>
              <a:t>3.12</a:t>
            </a:r>
            <a:r>
              <a:rPr lang="zh-CN" altLang="zh-CN" dirty="0">
                <a:latin typeface="Times New Roman" pitchFamily="18" charset="0"/>
              </a:rPr>
              <a:t>中虚线</a:t>
            </a:r>
            <a:r>
              <a:rPr lang="en-US" altLang="zh-CN" dirty="0">
                <a:latin typeface="Times New Roman" pitchFamily="18" charset="0"/>
              </a:rPr>
              <a:t>(2)</a:t>
            </a:r>
            <a:r>
              <a:rPr lang="zh-CN" altLang="zh-CN" dirty="0">
                <a:latin typeface="Times New Roman" pitchFamily="18" charset="0"/>
              </a:rPr>
              <a:t>所示，</a:t>
            </a:r>
            <a:r>
              <a:rPr lang="en-US" altLang="zh-CN" dirty="0">
                <a:latin typeface="Times New Roman" pitchFamily="18" charset="0"/>
              </a:rPr>
              <a:t>PC</a:t>
            </a:r>
            <a:r>
              <a:rPr lang="zh-CN" altLang="zh-CN" dirty="0">
                <a:latin typeface="Times New Roman" pitchFamily="18" charset="0"/>
              </a:rPr>
              <a:t>值变为</a:t>
            </a:r>
            <a:r>
              <a:rPr lang="en-US" altLang="zh-CN" dirty="0">
                <a:latin typeface="Times New Roman" pitchFamily="18" charset="0"/>
              </a:rPr>
              <a:t>401</a:t>
            </a:r>
            <a:r>
              <a:rPr lang="zh-CN" altLang="zh-CN" dirty="0">
                <a:latin typeface="Times New Roman" pitchFamily="18" charset="0"/>
              </a:rPr>
              <a:t>，指向</a:t>
            </a:r>
            <a:r>
              <a:rPr lang="en-US" altLang="zh-CN" dirty="0">
                <a:latin typeface="Times New Roman" pitchFamily="18" charset="0"/>
              </a:rPr>
              <a:t>label0</a:t>
            </a:r>
            <a:r>
              <a:rPr lang="zh-CN" altLang="zh-CN" dirty="0">
                <a:latin typeface="Times New Roman" pitchFamily="18" charset="0"/>
              </a:rPr>
              <a:t>处，即语句块</a:t>
            </a:r>
            <a:r>
              <a:rPr lang="en-US" altLang="zh-CN" dirty="0">
                <a:latin typeface="Times New Roman" pitchFamily="18" charset="0"/>
              </a:rPr>
              <a:t>B</a:t>
            </a:r>
            <a:r>
              <a:rPr lang="zh-CN" altLang="zh-CN" dirty="0">
                <a:latin typeface="Times New Roman" pitchFamily="18" charset="0"/>
              </a:rPr>
              <a:t>的第一条语句。</a:t>
            </a:r>
            <a:endParaRPr lang="en-US" altLang="zh-CN" dirty="0">
              <a:latin typeface="Times New Roman" pitchFamily="18" charset="0"/>
            </a:endParaRPr>
          </a:p>
          <a:p>
            <a:pPr marL="0" lvl="1" indent="-514800">
              <a:lnSpc>
                <a:spcPct val="130000"/>
              </a:lnSpc>
              <a:buFont typeface="+mj-lt"/>
              <a:buAutoNum type="arabicPeriod" startAt="4"/>
            </a:pPr>
            <a:r>
              <a:rPr lang="zh-CN" altLang="zh-CN" dirty="0">
                <a:latin typeface="Times New Roman" pitchFamily="18" charset="0"/>
              </a:rPr>
              <a:t>执行完语句块</a:t>
            </a:r>
            <a:r>
              <a:rPr lang="en-US" altLang="zh-CN" dirty="0">
                <a:latin typeface="Times New Roman" pitchFamily="18" charset="0"/>
              </a:rPr>
              <a:t>B</a:t>
            </a:r>
            <a:r>
              <a:rPr lang="zh-CN" altLang="zh-CN" dirty="0">
                <a:latin typeface="Times New Roman" pitchFamily="18" charset="0"/>
              </a:rPr>
              <a:t>中的所有语句后，结束</a:t>
            </a:r>
            <a:r>
              <a:rPr lang="en-US" altLang="zh-CN" dirty="0">
                <a:latin typeface="Times New Roman" pitchFamily="18" charset="0"/>
              </a:rPr>
              <a:t>if-else</a:t>
            </a:r>
            <a:r>
              <a:rPr lang="zh-CN" altLang="zh-CN" dirty="0">
                <a:latin typeface="Times New Roman" pitchFamily="18" charset="0"/>
              </a:rPr>
              <a:t>选择语句。此后</a:t>
            </a:r>
            <a:r>
              <a:rPr lang="en-US" altLang="zh-CN" dirty="0">
                <a:latin typeface="Times New Roman" pitchFamily="18" charset="0"/>
              </a:rPr>
              <a:t>PC</a:t>
            </a:r>
            <a:r>
              <a:rPr lang="zh-CN" altLang="zh-CN" dirty="0">
                <a:latin typeface="Times New Roman" pitchFamily="18" charset="0"/>
              </a:rPr>
              <a:t>值为</a:t>
            </a:r>
            <a:r>
              <a:rPr lang="en-US" altLang="zh-CN" dirty="0">
                <a:latin typeface="Times New Roman" pitchFamily="18" charset="0"/>
              </a:rPr>
              <a:t>500</a:t>
            </a:r>
            <a:r>
              <a:rPr lang="zh-CN" altLang="zh-CN" dirty="0">
                <a:latin typeface="Times New Roman" pitchFamily="18" charset="0"/>
              </a:rPr>
              <a:t>，顺序执行语句块</a:t>
            </a:r>
            <a:r>
              <a:rPr lang="en-US" altLang="zh-CN" dirty="0">
                <a:latin typeface="Times New Roman" pitchFamily="18" charset="0"/>
              </a:rPr>
              <a:t>C</a:t>
            </a:r>
            <a:r>
              <a:rPr lang="zh-CN" altLang="zh-CN" dirty="0">
                <a:latin typeface="Times New Roman" pitchFamily="18" charset="0"/>
              </a:rPr>
              <a:t>。</a:t>
            </a:r>
            <a:endParaRPr lang="en-US" altLang="zh-CN" dirty="0">
              <a:latin typeface="Times New Roman" pitchFamily="18" charset="0"/>
            </a:endParaRPr>
          </a:p>
          <a:p>
            <a:pPr marL="0" lvl="1" indent="-514800">
              <a:lnSpc>
                <a:spcPct val="130000"/>
              </a:lnSpc>
              <a:buFont typeface="+mj-lt"/>
              <a:buAutoNum type="arabicPeriod" startAt="4"/>
            </a:pPr>
            <a:r>
              <a:rPr lang="zh-CN" altLang="zh-CN" dirty="0">
                <a:latin typeface="Times New Roman" pitchFamily="18" charset="0"/>
              </a:rPr>
              <a:t>当</a:t>
            </a:r>
            <a:r>
              <a:rPr lang="en-US" altLang="zh-CN" dirty="0">
                <a:latin typeface="Times New Roman" pitchFamily="18" charset="0"/>
              </a:rPr>
              <a:t>x&lt;y</a:t>
            </a:r>
            <a:r>
              <a:rPr lang="zh-CN" altLang="zh-CN" dirty="0">
                <a:latin typeface="Times New Roman" pitchFamily="18" charset="0"/>
              </a:rPr>
              <a:t>时，</a:t>
            </a:r>
            <a:r>
              <a:rPr lang="en-US" altLang="zh-CN" dirty="0">
                <a:latin typeface="Times New Roman" pitchFamily="18" charset="0"/>
              </a:rPr>
              <a:t>R4</a:t>
            </a:r>
            <a:r>
              <a:rPr lang="zh-CN" altLang="zh-CN" dirty="0">
                <a:latin typeface="Times New Roman" pitchFamily="18" charset="0"/>
              </a:rPr>
              <a:t>是</a:t>
            </a:r>
            <a:r>
              <a:rPr lang="en-US" altLang="zh-CN" dirty="0">
                <a:latin typeface="Times New Roman" pitchFamily="18" charset="0"/>
              </a:rPr>
              <a:t>1</a:t>
            </a:r>
            <a:r>
              <a:rPr lang="zh-CN" altLang="zh-CN" dirty="0">
                <a:latin typeface="Times New Roman" pitchFamily="18" charset="0"/>
              </a:rPr>
              <a:t>，执行</a:t>
            </a:r>
            <a:r>
              <a:rPr lang="en-US" altLang="zh-CN" dirty="0" err="1">
                <a:latin typeface="Times New Roman" pitchFamily="18" charset="0"/>
              </a:rPr>
              <a:t>beqz</a:t>
            </a:r>
            <a:r>
              <a:rPr lang="zh-CN" altLang="zh-CN" dirty="0">
                <a:latin typeface="Times New Roman" pitchFamily="18" charset="0"/>
              </a:rPr>
              <a:t>指令，不跳转到</a:t>
            </a:r>
            <a:r>
              <a:rPr lang="en-US" altLang="zh-CN" dirty="0">
                <a:latin typeface="Times New Roman" pitchFamily="18" charset="0"/>
              </a:rPr>
              <a:t>label0</a:t>
            </a:r>
            <a:r>
              <a:rPr lang="zh-CN" altLang="zh-CN" dirty="0">
                <a:latin typeface="Times New Roman" pitchFamily="18" charset="0"/>
              </a:rPr>
              <a:t>处执行，而是顺序执行语句块</a:t>
            </a:r>
            <a:r>
              <a:rPr lang="en-US" altLang="zh-CN" dirty="0">
                <a:latin typeface="Times New Roman" pitchFamily="18" charset="0"/>
              </a:rPr>
              <a:t>A</a:t>
            </a:r>
            <a:r>
              <a:rPr lang="zh-CN" altLang="zh-CN" dirty="0">
                <a:latin typeface="Times New Roman" pitchFamily="18" charset="0"/>
              </a:rPr>
              <a:t>的第一条语句。这时</a:t>
            </a:r>
            <a:r>
              <a:rPr lang="en-US" altLang="zh-CN" dirty="0">
                <a:latin typeface="Times New Roman" pitchFamily="18" charset="0"/>
              </a:rPr>
              <a:t>PC</a:t>
            </a:r>
            <a:r>
              <a:rPr lang="zh-CN" altLang="zh-CN" dirty="0">
                <a:latin typeface="Times New Roman" pitchFamily="18" charset="0"/>
              </a:rPr>
              <a:t>的值为</a:t>
            </a:r>
            <a:r>
              <a:rPr lang="en-US" altLang="zh-CN" dirty="0">
                <a:latin typeface="Times New Roman" pitchFamily="18" charset="0"/>
              </a:rPr>
              <a:t>306</a:t>
            </a:r>
            <a:r>
              <a:rPr lang="zh-CN" altLang="zh-CN" dirty="0">
                <a:latin typeface="Times New Roman" pitchFamily="18" charset="0"/>
              </a:rPr>
              <a:t>，指向语句块</a:t>
            </a:r>
            <a:r>
              <a:rPr lang="en-US" altLang="zh-CN" dirty="0">
                <a:latin typeface="Times New Roman" pitchFamily="18" charset="0"/>
              </a:rPr>
              <a:t>A</a:t>
            </a:r>
            <a:r>
              <a:rPr lang="zh-CN" altLang="zh-CN" dirty="0">
                <a:latin typeface="Times New Roman" pitchFamily="18" charset="0"/>
              </a:rPr>
              <a:t>的第一条语句。</a:t>
            </a:r>
            <a:endParaRPr lang="en-US" altLang="zh-CN" dirty="0">
              <a:latin typeface="Times New Roman" pitchFamily="18" charset="0"/>
            </a:endParaRPr>
          </a:p>
          <a:p>
            <a:pPr marL="0" lvl="1" indent="-514800">
              <a:lnSpc>
                <a:spcPct val="130000"/>
              </a:lnSpc>
              <a:buFont typeface="+mj-lt"/>
              <a:buAutoNum type="arabicPeriod" startAt="4"/>
            </a:pPr>
            <a:r>
              <a:rPr lang="en-US" altLang="zh-CN" dirty="0">
                <a:latin typeface="Times New Roman" pitchFamily="18" charset="0"/>
              </a:rPr>
              <a:t>x&gt;y</a:t>
            </a:r>
            <a:r>
              <a:rPr lang="zh-CN" altLang="zh-CN" dirty="0">
                <a:latin typeface="Times New Roman" pitchFamily="18" charset="0"/>
              </a:rPr>
              <a:t>，则顺序执行完语句块</a:t>
            </a:r>
            <a:r>
              <a:rPr lang="en-US" altLang="zh-CN" dirty="0">
                <a:latin typeface="Times New Roman" pitchFamily="18" charset="0"/>
              </a:rPr>
              <a:t>A</a:t>
            </a:r>
            <a:r>
              <a:rPr lang="zh-CN" altLang="zh-CN" dirty="0">
                <a:latin typeface="Times New Roman" pitchFamily="18" charset="0"/>
              </a:rPr>
              <a:t>中的所有语句后，</a:t>
            </a:r>
            <a:r>
              <a:rPr lang="en-US" altLang="zh-CN" dirty="0">
                <a:latin typeface="Times New Roman" pitchFamily="18" charset="0"/>
              </a:rPr>
              <a:t>PC</a:t>
            </a:r>
            <a:r>
              <a:rPr lang="zh-CN" altLang="zh-CN" dirty="0">
                <a:latin typeface="Times New Roman" pitchFamily="18" charset="0"/>
              </a:rPr>
              <a:t>值为</a:t>
            </a:r>
            <a:r>
              <a:rPr lang="en-US" altLang="zh-CN" dirty="0">
                <a:latin typeface="Times New Roman" pitchFamily="18" charset="0"/>
              </a:rPr>
              <a:t>400</a:t>
            </a:r>
            <a:r>
              <a:rPr lang="zh-CN" altLang="zh-CN" dirty="0">
                <a:latin typeface="Times New Roman" pitchFamily="18" charset="0"/>
              </a:rPr>
              <a:t>，指向</a:t>
            </a:r>
            <a:r>
              <a:rPr lang="en-US" altLang="zh-CN" dirty="0" err="1">
                <a:latin typeface="Times New Roman" pitchFamily="18" charset="0"/>
              </a:rPr>
              <a:t>goto</a:t>
            </a:r>
            <a:r>
              <a:rPr lang="zh-CN" altLang="zh-CN" dirty="0">
                <a:latin typeface="Times New Roman" pitchFamily="18" charset="0"/>
              </a:rPr>
              <a:t>指令。</a:t>
            </a:r>
          </a:p>
          <a:p>
            <a:pPr marL="0" marR="0" lvl="0" indent="514350" algn="l" defTabSz="914400" rtl="0" eaLnBrk="1" fontAlgn="auto" latinLnBrk="0" hangingPunct="1">
              <a:lnSpc>
                <a:spcPct val="130000"/>
              </a:lnSpc>
              <a:spcBef>
                <a:spcPts val="0"/>
              </a:spcBef>
              <a:spcAft>
                <a:spcPts val="0"/>
              </a:spcAft>
              <a:buClrTx/>
              <a:buSzTx/>
              <a:buFont typeface="Arial"/>
              <a:buChar char="•"/>
              <a:tabLst/>
              <a:defRPr/>
            </a:pPr>
            <a:endParaRPr kumimoji="0" lang="zh-CN" altLang="en-US" b="0" i="0" u="none" strike="noStrike" kern="1200" cap="none" spc="0" normalizeH="0" noProof="0" dirty="0">
              <a:ln>
                <a:noFill/>
              </a:ln>
              <a:solidFill>
                <a:schemeClr val="tx1"/>
              </a:solidFill>
              <a:effectLst/>
              <a:uLnTx/>
              <a:uFillTx/>
              <a:latin typeface="Times New Roman" pitchFamily="18" charset="0"/>
              <a:ea typeface="宋体" pitchFamily="2" charset="-122"/>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C00000"/>
                </a:solidFill>
              </a:rPr>
              <a:t>if-else</a:t>
            </a:r>
            <a:r>
              <a:rPr lang="zh-CN" altLang="zh-CN" dirty="0">
                <a:solidFill>
                  <a:srgbClr val="C00000"/>
                </a:solidFill>
              </a:rPr>
              <a:t>选择语句的执行</a:t>
            </a:r>
            <a:endParaRPr lang="zh-CN" altLang="en-US" dirty="0"/>
          </a:p>
        </p:txBody>
      </p:sp>
      <p:sp>
        <p:nvSpPr>
          <p:cNvPr id="3" name="日期占位符 2"/>
          <p:cNvSpPr>
            <a:spLocks noGrp="1"/>
          </p:cNvSpPr>
          <p:nvPr>
            <p:ph type="dt" sz="half" idx="10"/>
          </p:nvPr>
        </p:nvSpPr>
        <p:spPr/>
        <p:txBody>
          <a:bodyPr/>
          <a:lstStyle/>
          <a:p>
            <a:fld id="{CB624578-9185-4ED2-A2FE-4C4053656A84}"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31</a:t>
            </a:fld>
            <a:endParaRPr lang="zh-CN" altLang="en-US"/>
          </a:p>
        </p:txBody>
      </p:sp>
      <p:sp>
        <p:nvSpPr>
          <p:cNvPr id="6" name="内容占位符 5"/>
          <p:cNvSpPr>
            <a:spLocks noGrp="1"/>
          </p:cNvSpPr>
          <p:nvPr>
            <p:ph sz="half" idx="13"/>
          </p:nvPr>
        </p:nvSpPr>
        <p:spPr>
          <a:xfrm>
            <a:off x="467544" y="3933056"/>
            <a:ext cx="8219256" cy="1656184"/>
          </a:xfrm>
        </p:spPr>
        <p:txBody>
          <a:bodyPr>
            <a:normAutofit/>
          </a:bodyPr>
          <a:lstStyle/>
          <a:p>
            <a:r>
              <a:rPr lang="zh-CN" altLang="zh-CN" sz="2400" dirty="0"/>
              <a:t>如</a:t>
            </a:r>
            <a:r>
              <a:rPr lang="zh-CN" altLang="en-US" sz="2400" dirty="0"/>
              <a:t>上</a:t>
            </a:r>
            <a:r>
              <a:rPr lang="zh-CN" altLang="zh-CN" sz="2400" dirty="0"/>
              <a:t>图，</a:t>
            </a:r>
            <a:r>
              <a:rPr lang="en-US" altLang="zh-CN" sz="2400" dirty="0"/>
              <a:t>CPU</a:t>
            </a:r>
            <a:r>
              <a:rPr lang="zh-CN" altLang="zh-CN" sz="2400" dirty="0"/>
              <a:t>执行</a:t>
            </a:r>
            <a:r>
              <a:rPr lang="en-US" altLang="zh-CN" sz="2400" dirty="0" err="1"/>
              <a:t>goto</a:t>
            </a:r>
            <a:r>
              <a:rPr lang="zh-CN" altLang="zh-CN" sz="2400" dirty="0"/>
              <a:t>指令，跳转到</a:t>
            </a:r>
            <a:r>
              <a:rPr lang="en-US" altLang="zh-CN" sz="2400" dirty="0"/>
              <a:t>label1</a:t>
            </a:r>
            <a:r>
              <a:rPr lang="zh-CN" altLang="zh-CN" sz="2400" dirty="0"/>
              <a:t>。如图中虚线</a:t>
            </a:r>
            <a:r>
              <a:rPr lang="en-US" altLang="zh-CN" sz="2400" dirty="0"/>
              <a:t>(2)</a:t>
            </a:r>
            <a:r>
              <a:rPr lang="zh-CN" altLang="zh-CN" sz="2400" dirty="0"/>
              <a:t>所示，</a:t>
            </a:r>
            <a:r>
              <a:rPr lang="en-US" altLang="zh-CN" sz="2400" dirty="0"/>
              <a:t>PC</a:t>
            </a:r>
            <a:r>
              <a:rPr lang="zh-CN" altLang="zh-CN" sz="2400" dirty="0"/>
              <a:t>值变为</a:t>
            </a:r>
            <a:r>
              <a:rPr lang="en-US" altLang="zh-CN" sz="2400" dirty="0"/>
              <a:t>500</a:t>
            </a:r>
            <a:r>
              <a:rPr lang="zh-CN" altLang="zh-CN" sz="2400" dirty="0"/>
              <a:t>，直接执行语句块</a:t>
            </a:r>
            <a:r>
              <a:rPr lang="en-US" altLang="zh-CN" sz="2400" dirty="0"/>
              <a:t>C</a:t>
            </a:r>
            <a:r>
              <a:rPr lang="zh-CN" altLang="zh-CN" sz="2400" dirty="0"/>
              <a:t>，结束</a:t>
            </a:r>
            <a:r>
              <a:rPr lang="en-US" altLang="zh-CN" sz="2400" dirty="0"/>
              <a:t>if-else</a:t>
            </a:r>
            <a:r>
              <a:rPr lang="zh-CN" altLang="zh-CN" sz="2400" dirty="0"/>
              <a:t>选择语句。</a:t>
            </a:r>
            <a:endParaRPr lang="zh-CN" altLang="en-US" sz="2400" dirty="0"/>
          </a:p>
        </p:txBody>
      </p:sp>
      <p:graphicFrame>
        <p:nvGraphicFramePr>
          <p:cNvPr id="8" name="对象 7"/>
          <p:cNvGraphicFramePr>
            <a:graphicFrameLocks noChangeAspect="1"/>
          </p:cNvGraphicFramePr>
          <p:nvPr/>
        </p:nvGraphicFramePr>
        <p:xfrm>
          <a:off x="2483768" y="1412776"/>
          <a:ext cx="3876675" cy="2390775"/>
        </p:xfrm>
        <a:graphic>
          <a:graphicData uri="http://schemas.openxmlformats.org/presentationml/2006/ole">
            <mc:AlternateContent xmlns:mc="http://schemas.openxmlformats.org/markup-compatibility/2006">
              <mc:Choice xmlns:v="urn:schemas-microsoft-com:vml" Requires="v">
                <p:oleObj spid="_x0000_s108597" name="Visio" r:id="rId3" imgW="3876769" imgH="2390828" progId="Visio.Drawing.11">
                  <p:embed/>
                </p:oleObj>
              </mc:Choice>
              <mc:Fallback>
                <p:oleObj name="Visio" r:id="rId3" imgW="3876769" imgH="2390828"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1412776"/>
                        <a:ext cx="3876675" cy="2390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C00000"/>
                </a:solidFill>
              </a:rPr>
              <a:t>while</a:t>
            </a:r>
            <a:r>
              <a:rPr lang="zh-CN" altLang="zh-CN" dirty="0">
                <a:solidFill>
                  <a:srgbClr val="C00000"/>
                </a:solidFill>
              </a:rPr>
              <a:t>循环语句的执行</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32</a:t>
            </a:fld>
            <a:endParaRPr lang="zh-CN" altLang="en-US"/>
          </a:p>
        </p:txBody>
      </p:sp>
      <p:sp>
        <p:nvSpPr>
          <p:cNvPr id="6" name="内容占位符 5"/>
          <p:cNvSpPr>
            <a:spLocks noGrp="1"/>
          </p:cNvSpPr>
          <p:nvPr>
            <p:ph idx="1"/>
          </p:nvPr>
        </p:nvSpPr>
        <p:spPr/>
        <p:txBody>
          <a:bodyPr/>
          <a:lstStyle/>
          <a:p>
            <a:r>
              <a:rPr lang="en-US" altLang="zh-CN" dirty="0"/>
              <a:t>while</a:t>
            </a:r>
            <a:r>
              <a:rPr lang="zh-CN" altLang="zh-CN" dirty="0"/>
              <a:t>选择语句根据表达式的真与假来选择其中一个语句块执行。我们需要计算机循环执行某一个语句块，而循环都需要有一个终止条件，那么，我们也可以根据表达式的真与假，来决定是否终止。如果表达式的值为假，我们就终止执行，否则继续重复执行。</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33</a:t>
            </a:fld>
            <a:endParaRPr lang="zh-CN" altLang="en-US"/>
          </a:p>
        </p:txBody>
      </p:sp>
      <p:sp>
        <p:nvSpPr>
          <p:cNvPr id="7" name="标题 1"/>
          <p:cNvSpPr>
            <a:spLocks noGrp="1"/>
          </p:cNvSpPr>
          <p:nvPr>
            <p:ph type="title"/>
          </p:nvPr>
        </p:nvSpPr>
        <p:spPr>
          <a:xfrm>
            <a:off x="285720" y="504040"/>
            <a:ext cx="8229600" cy="638944"/>
          </a:xfrm>
        </p:spPr>
        <p:txBody>
          <a:bodyPr>
            <a:normAutofit/>
          </a:bodyPr>
          <a:lstStyle/>
          <a:p>
            <a:pPr lvl="2"/>
            <a:r>
              <a:rPr lang="en-US" sz="3200" b="1" dirty="0">
                <a:solidFill>
                  <a:srgbClr val="C00000"/>
                </a:solidFill>
              </a:rPr>
              <a:t>while</a:t>
            </a:r>
            <a:r>
              <a:rPr lang="zh-CN" sz="3200" b="1" dirty="0">
                <a:solidFill>
                  <a:srgbClr val="C00000"/>
                </a:solidFill>
              </a:rPr>
              <a:t>循环语句的执行</a:t>
            </a:r>
          </a:p>
        </p:txBody>
      </p:sp>
      <p:sp>
        <p:nvSpPr>
          <p:cNvPr id="11" name="TextBox 10"/>
          <p:cNvSpPr txBox="1"/>
          <p:nvPr/>
        </p:nvSpPr>
        <p:spPr>
          <a:xfrm>
            <a:off x="539552" y="1628800"/>
            <a:ext cx="4429156" cy="3293209"/>
          </a:xfrm>
          <a:prstGeom prst="rect">
            <a:avLst/>
          </a:prstGeom>
          <a:noFill/>
        </p:spPr>
        <p:txBody>
          <a:bodyPr wrap="square" rtlCol="0">
            <a:spAutoFit/>
          </a:bodyPr>
          <a:lstStyle/>
          <a:p>
            <a:pPr indent="-514800">
              <a:lnSpc>
                <a:spcPct val="130000"/>
              </a:lnSpc>
              <a:buFont typeface="Arial" pitchFamily="34" charset="0"/>
              <a:buChar char="•"/>
            </a:pPr>
            <a:r>
              <a:rPr lang="zh-CN" altLang="en-US" sz="2000" dirty="0">
                <a:latin typeface="Times New Roman" pitchFamily="18" charset="0"/>
              </a:rPr>
              <a:t>  比较变量</a:t>
            </a:r>
            <a:r>
              <a:rPr lang="en-US" sz="2000" dirty="0">
                <a:latin typeface="Times New Roman" pitchFamily="18" charset="0"/>
              </a:rPr>
              <a:t>x</a:t>
            </a:r>
            <a:r>
              <a:rPr lang="zh-CN" altLang="en-US" sz="2000" dirty="0">
                <a:latin typeface="Times New Roman" pitchFamily="18" charset="0"/>
              </a:rPr>
              <a:t>和</a:t>
            </a:r>
            <a:r>
              <a:rPr lang="en-US" sz="2000" dirty="0">
                <a:latin typeface="Times New Roman" pitchFamily="18" charset="0"/>
              </a:rPr>
              <a:t>y</a:t>
            </a:r>
            <a:r>
              <a:rPr lang="zh-CN" altLang="en-US" sz="2000" dirty="0">
                <a:latin typeface="Times New Roman" pitchFamily="18" charset="0"/>
              </a:rPr>
              <a:t>的大小，如果</a:t>
            </a:r>
            <a:r>
              <a:rPr lang="en-US" sz="2000" dirty="0">
                <a:latin typeface="Times New Roman" pitchFamily="18" charset="0"/>
              </a:rPr>
              <a:t>x</a:t>
            </a:r>
            <a:r>
              <a:rPr lang="zh-CN" altLang="en-US" sz="2000" dirty="0">
                <a:latin typeface="Times New Roman" pitchFamily="18" charset="0"/>
              </a:rPr>
              <a:t>小于</a:t>
            </a:r>
            <a:r>
              <a:rPr lang="en-US" sz="2000" dirty="0">
                <a:latin typeface="Times New Roman" pitchFamily="18" charset="0"/>
              </a:rPr>
              <a:t>y</a:t>
            </a:r>
            <a:r>
              <a:rPr lang="zh-CN" altLang="en-US" sz="2000" dirty="0">
                <a:latin typeface="Times New Roman" pitchFamily="18" charset="0"/>
              </a:rPr>
              <a:t>，则执 行语句块</a:t>
            </a:r>
            <a:r>
              <a:rPr lang="en-US" sz="2000" dirty="0">
                <a:latin typeface="Times New Roman" pitchFamily="18" charset="0"/>
              </a:rPr>
              <a:t>A</a:t>
            </a:r>
            <a:r>
              <a:rPr lang="zh-CN" altLang="en-US" sz="2000" dirty="0">
                <a:latin typeface="Times New Roman" pitchFamily="18" charset="0"/>
              </a:rPr>
              <a:t>，否则执行语句块</a:t>
            </a:r>
            <a:r>
              <a:rPr lang="en-US" sz="2000" dirty="0">
                <a:latin typeface="Times New Roman" pitchFamily="18" charset="0"/>
              </a:rPr>
              <a:t>B</a:t>
            </a:r>
          </a:p>
          <a:p>
            <a:pPr indent="-514800">
              <a:lnSpc>
                <a:spcPct val="130000"/>
              </a:lnSpc>
              <a:buFont typeface="Arial" pitchFamily="34" charset="0"/>
              <a:buChar char="•"/>
            </a:pPr>
            <a:endParaRPr lang="en-US" altLang="zh-CN" sz="2000" dirty="0">
              <a:latin typeface="Times New Roman" pitchFamily="18" charset="0"/>
            </a:endParaRPr>
          </a:p>
          <a:p>
            <a:pPr indent="-514800">
              <a:lnSpc>
                <a:spcPct val="130000"/>
              </a:lnSpc>
              <a:buFont typeface="Arial" pitchFamily="34" charset="0"/>
              <a:buChar char="•"/>
            </a:pPr>
            <a:r>
              <a:rPr lang="zh-CN" altLang="en-US" sz="2000" dirty="0">
                <a:latin typeface="Times New Roman" pitchFamily="18" charset="0"/>
              </a:rPr>
              <a:t> 重复判断变量</a:t>
            </a:r>
            <a:r>
              <a:rPr lang="en-US" altLang="zh-CN" sz="2000" dirty="0">
                <a:latin typeface="Times New Roman" pitchFamily="18" charset="0"/>
              </a:rPr>
              <a:t>x</a:t>
            </a:r>
            <a:r>
              <a:rPr lang="zh-CN" altLang="en-US" sz="2000" dirty="0">
                <a:latin typeface="Times New Roman" pitchFamily="18" charset="0"/>
              </a:rPr>
              <a:t>是否小于</a:t>
            </a:r>
            <a:r>
              <a:rPr lang="en-US" altLang="zh-CN" sz="2000" dirty="0">
                <a:latin typeface="Times New Roman" pitchFamily="18" charset="0"/>
              </a:rPr>
              <a:t>y</a:t>
            </a:r>
            <a:r>
              <a:rPr lang="zh-CN" altLang="en-US" sz="2000" dirty="0">
                <a:latin typeface="Times New Roman" pitchFamily="18" charset="0"/>
              </a:rPr>
              <a:t>，如果小 于，则重复执行语句块</a:t>
            </a:r>
            <a:r>
              <a:rPr lang="en-US" altLang="zh-CN" sz="2000" dirty="0">
                <a:latin typeface="Times New Roman" pitchFamily="18" charset="0"/>
              </a:rPr>
              <a:t>A</a:t>
            </a:r>
            <a:r>
              <a:rPr lang="zh-CN" altLang="en-US" sz="2000" dirty="0">
                <a:latin typeface="Times New Roman" pitchFamily="18" charset="0"/>
              </a:rPr>
              <a:t>。直到变量 </a:t>
            </a:r>
            <a:r>
              <a:rPr lang="en-US" altLang="zh-CN" sz="2000" dirty="0">
                <a:latin typeface="Times New Roman" pitchFamily="18" charset="0"/>
              </a:rPr>
              <a:t>  x</a:t>
            </a:r>
            <a:r>
              <a:rPr lang="zh-CN" altLang="en-US" sz="2000" dirty="0">
                <a:latin typeface="Times New Roman" pitchFamily="18" charset="0"/>
              </a:rPr>
              <a:t>不再小于</a:t>
            </a:r>
            <a:r>
              <a:rPr lang="en-US" altLang="zh-CN" sz="2000" dirty="0">
                <a:latin typeface="Times New Roman" pitchFamily="18" charset="0"/>
              </a:rPr>
              <a:t>y</a:t>
            </a:r>
            <a:r>
              <a:rPr lang="zh-CN" altLang="en-US" sz="2000" dirty="0">
                <a:latin typeface="Times New Roman" pitchFamily="18" charset="0"/>
              </a:rPr>
              <a:t>，此时不执行语句块</a:t>
            </a:r>
            <a:r>
              <a:rPr lang="en-US" altLang="zh-CN" sz="2000" dirty="0">
                <a:latin typeface="Times New Roman" pitchFamily="18" charset="0"/>
              </a:rPr>
              <a:t>A</a:t>
            </a:r>
            <a:r>
              <a:rPr lang="zh-CN" altLang="en-US" sz="2000" dirty="0">
                <a:latin typeface="Times New Roman" pitchFamily="18" charset="0"/>
              </a:rPr>
              <a:t>，而是结束</a:t>
            </a:r>
            <a:r>
              <a:rPr lang="en-US" altLang="zh-CN" sz="2000" dirty="0">
                <a:latin typeface="Times New Roman" pitchFamily="18" charset="0"/>
              </a:rPr>
              <a:t>while</a:t>
            </a:r>
            <a:r>
              <a:rPr lang="zh-CN" altLang="en-US" sz="2000" dirty="0">
                <a:latin typeface="Times New Roman" pitchFamily="18" charset="0"/>
              </a:rPr>
              <a:t>循环，执行语句块</a:t>
            </a:r>
            <a:r>
              <a:rPr lang="en-US" altLang="zh-CN" sz="2000" dirty="0">
                <a:latin typeface="Times New Roman" pitchFamily="18" charset="0"/>
              </a:rPr>
              <a:t>B</a:t>
            </a:r>
            <a:r>
              <a:rPr lang="zh-CN" altLang="en-US" sz="2000" dirty="0">
                <a:latin typeface="Times New Roman" pitchFamily="18" charset="0"/>
              </a:rPr>
              <a:t>。</a:t>
            </a:r>
            <a:endParaRPr lang="en-US" sz="2000" dirty="0">
              <a:latin typeface="Times New Roman" pitchFamily="18" charset="0"/>
            </a:endParaRPr>
          </a:p>
        </p:txBody>
      </p:sp>
      <p:graphicFrame>
        <p:nvGraphicFramePr>
          <p:cNvPr id="13" name="对象 12"/>
          <p:cNvGraphicFramePr>
            <a:graphicFrameLocks noChangeAspect="1"/>
          </p:cNvGraphicFramePr>
          <p:nvPr/>
        </p:nvGraphicFramePr>
        <p:xfrm>
          <a:off x="5469218" y="1772816"/>
          <a:ext cx="2745871" cy="2952328"/>
        </p:xfrm>
        <a:graphic>
          <a:graphicData uri="http://schemas.openxmlformats.org/presentationml/2006/ole">
            <mc:AlternateContent xmlns:mc="http://schemas.openxmlformats.org/markup-compatibility/2006">
              <mc:Choice xmlns:v="urn:schemas-microsoft-com:vml" Requires="v">
                <p:oleObj spid="_x0000_s82997" name="Visio" r:id="rId3" imgW="1266866" imgH="1362128" progId="Visio.Drawing.11">
                  <p:embed/>
                </p:oleObj>
              </mc:Choice>
              <mc:Fallback>
                <p:oleObj name="Visio" r:id="rId3" imgW="1266866" imgH="1362128"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9218" y="1772816"/>
                        <a:ext cx="2745871" cy="29523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34</a:t>
            </a:fld>
            <a:endParaRPr lang="zh-CN" altLang="en-US"/>
          </a:p>
        </p:txBody>
      </p:sp>
      <p:sp>
        <p:nvSpPr>
          <p:cNvPr id="7" name="标题 1"/>
          <p:cNvSpPr>
            <a:spLocks noGrp="1"/>
          </p:cNvSpPr>
          <p:nvPr>
            <p:ph type="title"/>
          </p:nvPr>
        </p:nvSpPr>
        <p:spPr>
          <a:xfrm>
            <a:off x="285720" y="504040"/>
            <a:ext cx="8229600" cy="638944"/>
          </a:xfrm>
        </p:spPr>
        <p:txBody>
          <a:bodyPr>
            <a:normAutofit/>
          </a:bodyPr>
          <a:lstStyle/>
          <a:p>
            <a:pPr lvl="2"/>
            <a:r>
              <a:rPr lang="en-US" sz="3200" b="1" dirty="0">
                <a:solidFill>
                  <a:srgbClr val="C00000"/>
                </a:solidFill>
              </a:rPr>
              <a:t>while</a:t>
            </a:r>
            <a:r>
              <a:rPr lang="zh-CN" sz="3200" b="1" dirty="0">
                <a:solidFill>
                  <a:srgbClr val="C00000"/>
                </a:solidFill>
              </a:rPr>
              <a:t>循环语句的执行</a:t>
            </a:r>
          </a:p>
        </p:txBody>
      </p:sp>
      <p:sp>
        <p:nvSpPr>
          <p:cNvPr id="11" name="TextBox 10"/>
          <p:cNvSpPr txBox="1"/>
          <p:nvPr/>
        </p:nvSpPr>
        <p:spPr>
          <a:xfrm>
            <a:off x="395536" y="1268760"/>
            <a:ext cx="5256584" cy="5173724"/>
          </a:xfrm>
          <a:prstGeom prst="rect">
            <a:avLst/>
          </a:prstGeom>
          <a:noFill/>
        </p:spPr>
        <p:txBody>
          <a:bodyPr wrap="square" rtlCol="0">
            <a:spAutoFit/>
          </a:bodyPr>
          <a:lstStyle/>
          <a:p>
            <a:pPr marL="0" lvl="1" indent="-514800">
              <a:lnSpc>
                <a:spcPct val="130000"/>
              </a:lnSpc>
              <a:buFont typeface="Arial" pitchFamily="34" charset="0"/>
              <a:buChar char="•"/>
            </a:pPr>
            <a:r>
              <a:rPr lang="en-US" altLang="zh-CN" dirty="0">
                <a:latin typeface="Times New Roman" pitchFamily="18" charset="0"/>
              </a:rPr>
              <a:t>CPU</a:t>
            </a:r>
            <a:r>
              <a:rPr lang="zh-CN" altLang="zh-CN" dirty="0">
                <a:latin typeface="Times New Roman" pitchFamily="18" charset="0"/>
              </a:rPr>
              <a:t>执行</a:t>
            </a:r>
            <a:r>
              <a:rPr lang="en-US" altLang="zh-CN" dirty="0" err="1">
                <a:latin typeface="Times New Roman" pitchFamily="18" charset="0"/>
              </a:rPr>
              <a:t>slt</a:t>
            </a:r>
            <a:r>
              <a:rPr lang="zh-CN" altLang="zh-CN" dirty="0">
                <a:latin typeface="Times New Roman" pitchFamily="18" charset="0"/>
              </a:rPr>
              <a:t>指令，比较寄存器中的变量</a:t>
            </a:r>
            <a:r>
              <a:rPr lang="en-US" altLang="zh-CN" dirty="0">
                <a:latin typeface="Times New Roman" pitchFamily="18" charset="0"/>
              </a:rPr>
              <a:t>x</a:t>
            </a:r>
            <a:r>
              <a:rPr lang="zh-CN" altLang="zh-CN" dirty="0">
                <a:latin typeface="Times New Roman" pitchFamily="18" charset="0"/>
              </a:rPr>
              <a:t>和</a:t>
            </a:r>
            <a:r>
              <a:rPr lang="en-US" altLang="zh-CN" dirty="0">
                <a:latin typeface="Times New Roman" pitchFamily="18" charset="0"/>
              </a:rPr>
              <a:t>y</a:t>
            </a:r>
            <a:r>
              <a:rPr lang="zh-CN" altLang="zh-CN" dirty="0">
                <a:latin typeface="Times New Roman" pitchFamily="18" charset="0"/>
              </a:rPr>
              <a:t>的大小，并将比较结果保存到寄存器</a:t>
            </a:r>
            <a:r>
              <a:rPr lang="en-US" altLang="zh-CN" dirty="0">
                <a:latin typeface="Times New Roman" pitchFamily="18" charset="0"/>
              </a:rPr>
              <a:t>R4</a:t>
            </a:r>
            <a:r>
              <a:rPr lang="zh-CN" altLang="zh-CN" dirty="0">
                <a:latin typeface="Times New Roman" pitchFamily="18" charset="0"/>
              </a:rPr>
              <a:t>中。如果</a:t>
            </a:r>
            <a:r>
              <a:rPr lang="en-US" altLang="zh-CN" dirty="0">
                <a:latin typeface="Times New Roman" pitchFamily="18" charset="0"/>
              </a:rPr>
              <a:t>x</a:t>
            </a:r>
            <a:r>
              <a:rPr lang="zh-CN" altLang="zh-CN" dirty="0">
                <a:latin typeface="Times New Roman" pitchFamily="18" charset="0"/>
              </a:rPr>
              <a:t>小于</a:t>
            </a:r>
            <a:r>
              <a:rPr lang="en-US" altLang="zh-CN" dirty="0">
                <a:latin typeface="Times New Roman" pitchFamily="18" charset="0"/>
              </a:rPr>
              <a:t>y</a:t>
            </a:r>
            <a:r>
              <a:rPr lang="zh-CN" altLang="zh-CN" dirty="0">
                <a:latin typeface="Times New Roman" pitchFamily="18" charset="0"/>
              </a:rPr>
              <a:t>，则</a:t>
            </a:r>
            <a:r>
              <a:rPr lang="en-US" altLang="zh-CN" dirty="0">
                <a:latin typeface="Times New Roman" pitchFamily="18" charset="0"/>
              </a:rPr>
              <a:t>R4</a:t>
            </a:r>
            <a:r>
              <a:rPr lang="zh-CN" altLang="zh-CN" dirty="0">
                <a:latin typeface="Times New Roman" pitchFamily="18" charset="0"/>
              </a:rPr>
              <a:t>置</a:t>
            </a:r>
            <a:r>
              <a:rPr lang="en-US" altLang="zh-CN" dirty="0">
                <a:latin typeface="Times New Roman" pitchFamily="18" charset="0"/>
              </a:rPr>
              <a:t>1</a:t>
            </a:r>
            <a:r>
              <a:rPr lang="zh-CN" altLang="zh-CN" dirty="0">
                <a:latin typeface="Times New Roman" pitchFamily="18" charset="0"/>
              </a:rPr>
              <a:t>，否则置</a:t>
            </a:r>
            <a:r>
              <a:rPr lang="en-US" altLang="zh-CN" dirty="0">
                <a:latin typeface="Times New Roman" pitchFamily="18" charset="0"/>
              </a:rPr>
              <a:t>0</a:t>
            </a:r>
            <a:r>
              <a:rPr lang="zh-CN" altLang="zh-CN" dirty="0">
                <a:latin typeface="Times New Roman" pitchFamily="18" charset="0"/>
              </a:rPr>
              <a:t>。</a:t>
            </a:r>
            <a:endParaRPr lang="en-US" altLang="zh-CN" sz="1400" dirty="0">
              <a:latin typeface="Times New Roman" pitchFamily="18" charset="0"/>
            </a:endParaRPr>
          </a:p>
          <a:p>
            <a:pPr marL="0" lvl="1" indent="-514800">
              <a:lnSpc>
                <a:spcPct val="130000"/>
              </a:lnSpc>
              <a:buFont typeface="Arial" pitchFamily="34" charset="0"/>
              <a:buChar char="•"/>
            </a:pPr>
            <a:r>
              <a:rPr lang="en-US" altLang="zh-CN" dirty="0">
                <a:latin typeface="Times New Roman" pitchFamily="18" charset="0"/>
              </a:rPr>
              <a:t>CPU</a:t>
            </a:r>
            <a:r>
              <a:rPr lang="zh-CN" altLang="zh-CN" dirty="0">
                <a:latin typeface="Times New Roman" pitchFamily="18" charset="0"/>
              </a:rPr>
              <a:t>执行</a:t>
            </a:r>
            <a:r>
              <a:rPr lang="en-US" altLang="zh-CN" dirty="0" err="1">
                <a:latin typeface="Times New Roman" pitchFamily="18" charset="0"/>
              </a:rPr>
              <a:t>beqz</a:t>
            </a:r>
            <a:r>
              <a:rPr lang="zh-CN" altLang="zh-CN" dirty="0">
                <a:latin typeface="Times New Roman" pitchFamily="18" charset="0"/>
              </a:rPr>
              <a:t>指令，如果</a:t>
            </a:r>
            <a:r>
              <a:rPr lang="en-US" altLang="zh-CN" dirty="0">
                <a:latin typeface="Times New Roman" pitchFamily="18" charset="0"/>
              </a:rPr>
              <a:t>R4</a:t>
            </a:r>
            <a:r>
              <a:rPr lang="zh-CN" altLang="zh-CN" dirty="0">
                <a:latin typeface="Times New Roman" pitchFamily="18" charset="0"/>
              </a:rPr>
              <a:t>中值为</a:t>
            </a:r>
            <a:r>
              <a:rPr lang="en-US" altLang="zh-CN" dirty="0">
                <a:latin typeface="Times New Roman" pitchFamily="18" charset="0"/>
              </a:rPr>
              <a:t>0</a:t>
            </a:r>
            <a:r>
              <a:rPr lang="zh-CN" altLang="zh-CN" dirty="0">
                <a:latin typeface="Times New Roman" pitchFamily="18" charset="0"/>
              </a:rPr>
              <a:t>（就是</a:t>
            </a:r>
            <a:r>
              <a:rPr lang="en-US" altLang="zh-CN" dirty="0">
                <a:latin typeface="Times New Roman" pitchFamily="18" charset="0"/>
              </a:rPr>
              <a:t>R1</a:t>
            </a:r>
            <a:r>
              <a:rPr lang="zh-CN" altLang="zh-CN" dirty="0">
                <a:latin typeface="Times New Roman" pitchFamily="18" charset="0"/>
              </a:rPr>
              <a:t>不小于</a:t>
            </a:r>
            <a:r>
              <a:rPr lang="en-US" altLang="zh-CN" dirty="0">
                <a:latin typeface="Times New Roman" pitchFamily="18" charset="0"/>
              </a:rPr>
              <a:t>R2</a:t>
            </a:r>
            <a:r>
              <a:rPr lang="zh-CN" altLang="zh-CN" dirty="0">
                <a:latin typeface="Times New Roman" pitchFamily="18" charset="0"/>
              </a:rPr>
              <a:t>），就跳转，到第五步。否则，</a:t>
            </a:r>
            <a:r>
              <a:rPr lang="en-US" altLang="zh-CN" dirty="0">
                <a:latin typeface="Times New Roman" pitchFamily="18" charset="0"/>
              </a:rPr>
              <a:t>R4=1</a:t>
            </a:r>
            <a:r>
              <a:rPr lang="zh-CN" altLang="zh-CN" dirty="0">
                <a:latin typeface="Times New Roman" pitchFamily="18" charset="0"/>
              </a:rPr>
              <a:t>（即</a:t>
            </a:r>
            <a:r>
              <a:rPr lang="en-US" altLang="zh-CN" dirty="0">
                <a:latin typeface="Times New Roman" pitchFamily="18" charset="0"/>
              </a:rPr>
              <a:t>R1</a:t>
            </a:r>
            <a:r>
              <a:rPr lang="zh-CN" altLang="zh-CN" dirty="0">
                <a:latin typeface="Times New Roman" pitchFamily="18" charset="0"/>
              </a:rPr>
              <a:t>小于</a:t>
            </a:r>
            <a:r>
              <a:rPr lang="en-US" altLang="zh-CN" dirty="0">
                <a:latin typeface="Times New Roman" pitchFamily="18" charset="0"/>
              </a:rPr>
              <a:t>R2</a:t>
            </a:r>
            <a:r>
              <a:rPr lang="zh-CN" altLang="zh-CN" dirty="0">
                <a:latin typeface="Times New Roman" pitchFamily="18" charset="0"/>
              </a:rPr>
              <a:t>），则不跳转，顺序执行第</a:t>
            </a:r>
            <a:r>
              <a:rPr lang="en-US" altLang="zh-CN" dirty="0">
                <a:latin typeface="Times New Roman" pitchFamily="18" charset="0"/>
              </a:rPr>
              <a:t>3</a:t>
            </a:r>
            <a:r>
              <a:rPr lang="zh-CN" altLang="zh-CN" dirty="0">
                <a:latin typeface="Times New Roman" pitchFamily="18" charset="0"/>
              </a:rPr>
              <a:t>步。</a:t>
            </a:r>
            <a:endParaRPr lang="en-US" altLang="zh-CN" sz="1400" dirty="0">
              <a:latin typeface="Times New Roman" pitchFamily="18" charset="0"/>
            </a:endParaRPr>
          </a:p>
          <a:p>
            <a:pPr marL="0" lvl="1" indent="-514800">
              <a:lnSpc>
                <a:spcPct val="130000"/>
              </a:lnSpc>
              <a:buFont typeface="Arial" pitchFamily="34" charset="0"/>
              <a:buChar char="•"/>
            </a:pPr>
            <a:r>
              <a:rPr lang="en-US" altLang="zh-CN" dirty="0">
                <a:latin typeface="Times New Roman" pitchFamily="18" charset="0"/>
              </a:rPr>
              <a:t>CPU</a:t>
            </a:r>
            <a:r>
              <a:rPr lang="zh-CN" altLang="zh-CN" dirty="0">
                <a:latin typeface="Times New Roman" pitchFamily="18" charset="0"/>
              </a:rPr>
              <a:t>顺序执行下一条语句，也就是语句块</a:t>
            </a:r>
            <a:r>
              <a:rPr lang="en-US" altLang="zh-CN" dirty="0">
                <a:latin typeface="Times New Roman" pitchFamily="18" charset="0"/>
              </a:rPr>
              <a:t>A</a:t>
            </a:r>
            <a:r>
              <a:rPr lang="zh-CN" altLang="zh-CN" dirty="0">
                <a:latin typeface="Times New Roman" pitchFamily="18" charset="0"/>
              </a:rPr>
              <a:t>中的第一条语句，并顺序执行完语句块</a:t>
            </a:r>
            <a:r>
              <a:rPr lang="en-US" altLang="zh-CN" dirty="0">
                <a:latin typeface="Times New Roman" pitchFamily="18" charset="0"/>
              </a:rPr>
              <a:t>A</a:t>
            </a:r>
            <a:r>
              <a:rPr lang="zh-CN" altLang="zh-CN" dirty="0">
                <a:latin typeface="Times New Roman" pitchFamily="18" charset="0"/>
              </a:rPr>
              <a:t>中的所有语句。</a:t>
            </a:r>
            <a:endParaRPr lang="en-US" altLang="zh-CN" sz="1400" dirty="0">
              <a:latin typeface="Times New Roman" pitchFamily="18" charset="0"/>
            </a:endParaRPr>
          </a:p>
          <a:p>
            <a:pPr marL="0" lvl="1" indent="-514800">
              <a:lnSpc>
                <a:spcPct val="130000"/>
              </a:lnSpc>
              <a:buFont typeface="Arial" pitchFamily="34" charset="0"/>
              <a:buChar char="•"/>
            </a:pPr>
            <a:r>
              <a:rPr lang="en-US" altLang="zh-CN" dirty="0">
                <a:latin typeface="Times New Roman" pitchFamily="18" charset="0"/>
              </a:rPr>
              <a:t>CPU</a:t>
            </a:r>
            <a:r>
              <a:rPr lang="zh-CN" altLang="zh-CN" dirty="0">
                <a:latin typeface="Times New Roman" pitchFamily="18" charset="0"/>
              </a:rPr>
              <a:t>执行</a:t>
            </a:r>
            <a:r>
              <a:rPr lang="en-US" altLang="zh-CN" dirty="0" err="1">
                <a:latin typeface="Times New Roman" pitchFamily="18" charset="0"/>
              </a:rPr>
              <a:t>goto</a:t>
            </a:r>
            <a:r>
              <a:rPr lang="zh-CN" altLang="zh-CN" dirty="0">
                <a:latin typeface="Times New Roman" pitchFamily="18" charset="0"/>
              </a:rPr>
              <a:t>指令，执行后的结果是跳转到</a:t>
            </a:r>
            <a:r>
              <a:rPr lang="en-US" altLang="zh-CN" dirty="0" err="1">
                <a:latin typeface="Times New Roman" pitchFamily="18" charset="0"/>
              </a:rPr>
              <a:t>slt</a:t>
            </a:r>
            <a:r>
              <a:rPr lang="zh-CN" altLang="zh-CN" dirty="0">
                <a:latin typeface="Times New Roman" pitchFamily="18" charset="0"/>
              </a:rPr>
              <a:t>指令，如图虚线</a:t>
            </a:r>
            <a:r>
              <a:rPr lang="en-US" altLang="zh-CN" dirty="0">
                <a:latin typeface="Times New Roman" pitchFamily="18" charset="0"/>
              </a:rPr>
              <a:t>(1)</a:t>
            </a:r>
            <a:r>
              <a:rPr lang="zh-CN" altLang="zh-CN" dirty="0">
                <a:latin typeface="Times New Roman" pitchFamily="18" charset="0"/>
              </a:rPr>
              <a:t>所示。即跳转到第</a:t>
            </a:r>
            <a:r>
              <a:rPr lang="en-US" altLang="zh-CN" dirty="0">
                <a:latin typeface="Times New Roman" pitchFamily="18" charset="0"/>
              </a:rPr>
              <a:t>1</a:t>
            </a:r>
            <a:r>
              <a:rPr lang="zh-CN" altLang="zh-CN" dirty="0">
                <a:latin typeface="Times New Roman" pitchFamily="18" charset="0"/>
              </a:rPr>
              <a:t>步。</a:t>
            </a:r>
            <a:endParaRPr lang="en-US" altLang="zh-CN" sz="1400" dirty="0">
              <a:latin typeface="Times New Roman" pitchFamily="18" charset="0"/>
            </a:endParaRPr>
          </a:p>
          <a:p>
            <a:pPr marL="0" lvl="1" indent="-514800">
              <a:lnSpc>
                <a:spcPct val="130000"/>
              </a:lnSpc>
              <a:buFont typeface="Arial" pitchFamily="34" charset="0"/>
              <a:buChar char="•"/>
            </a:pPr>
            <a:r>
              <a:rPr lang="zh-CN" altLang="zh-CN" dirty="0">
                <a:latin typeface="Times New Roman" pitchFamily="18" charset="0"/>
              </a:rPr>
              <a:t>结束</a:t>
            </a:r>
            <a:r>
              <a:rPr lang="en-US" altLang="zh-CN" dirty="0">
                <a:latin typeface="Times New Roman" pitchFamily="18" charset="0"/>
              </a:rPr>
              <a:t>while</a:t>
            </a:r>
            <a:r>
              <a:rPr lang="zh-CN" altLang="zh-CN" dirty="0">
                <a:latin typeface="Times New Roman" pitchFamily="18" charset="0"/>
              </a:rPr>
              <a:t>循环结构。跳转到</a:t>
            </a:r>
            <a:r>
              <a:rPr lang="en-US" altLang="zh-CN" dirty="0">
                <a:latin typeface="Times New Roman" pitchFamily="18" charset="0"/>
              </a:rPr>
              <a:t>label0</a:t>
            </a:r>
            <a:r>
              <a:rPr lang="zh-CN" altLang="zh-CN" dirty="0">
                <a:latin typeface="Times New Roman" pitchFamily="18" charset="0"/>
              </a:rPr>
              <a:t>处，执行语句块</a:t>
            </a:r>
            <a:r>
              <a:rPr lang="en-US" altLang="zh-CN" dirty="0">
                <a:latin typeface="Times New Roman" pitchFamily="18" charset="0"/>
              </a:rPr>
              <a:t>B</a:t>
            </a:r>
            <a:r>
              <a:rPr lang="zh-CN" altLang="zh-CN" dirty="0">
                <a:latin typeface="Times New Roman" pitchFamily="18" charset="0"/>
              </a:rPr>
              <a:t>，如图虚线</a:t>
            </a:r>
            <a:r>
              <a:rPr lang="en-US" altLang="zh-CN" dirty="0">
                <a:latin typeface="Times New Roman" pitchFamily="18" charset="0"/>
              </a:rPr>
              <a:t>(2)</a:t>
            </a:r>
            <a:r>
              <a:rPr lang="zh-CN" altLang="zh-CN" dirty="0">
                <a:latin typeface="Times New Roman" pitchFamily="18" charset="0"/>
              </a:rPr>
              <a:t>所示。</a:t>
            </a:r>
            <a:endParaRPr lang="zh-CN" altLang="zh-CN" sz="1400" dirty="0">
              <a:latin typeface="Times New Roman" pitchFamily="18" charset="0"/>
            </a:endParaRPr>
          </a:p>
          <a:p>
            <a:pPr indent="-514800">
              <a:lnSpc>
                <a:spcPct val="130000"/>
              </a:lnSpc>
              <a:buFont typeface="Arial" pitchFamily="34" charset="0"/>
              <a:buChar char="•"/>
            </a:pPr>
            <a:endParaRPr lang="en-US" sz="2000" dirty="0">
              <a:latin typeface="Times New Roman" pitchFamily="18" charset="0"/>
            </a:endParaRPr>
          </a:p>
        </p:txBody>
      </p:sp>
      <p:graphicFrame>
        <p:nvGraphicFramePr>
          <p:cNvPr id="13" name="对象 12"/>
          <p:cNvGraphicFramePr>
            <a:graphicFrameLocks noChangeAspect="1"/>
          </p:cNvGraphicFramePr>
          <p:nvPr/>
        </p:nvGraphicFramePr>
        <p:xfrm>
          <a:off x="5436096" y="1412776"/>
          <a:ext cx="3513554" cy="4293468"/>
        </p:xfrm>
        <a:graphic>
          <a:graphicData uri="http://schemas.openxmlformats.org/presentationml/2006/ole">
            <mc:AlternateContent xmlns:mc="http://schemas.openxmlformats.org/markup-compatibility/2006">
              <mc:Choice xmlns:v="urn:schemas-microsoft-com:vml" Requires="v">
                <p:oleObj spid="_x0000_s109621" name="Visio" r:id="rId3" imgW="1943055" imgH="2381117" progId="Visio.Drawing.11">
                  <p:embed/>
                </p:oleObj>
              </mc:Choice>
              <mc:Fallback>
                <p:oleObj name="Visio" r:id="rId3" imgW="1943055" imgH="2381117"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6096" y="1412776"/>
                        <a:ext cx="3513554" cy="42934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35</a:t>
            </a:fld>
            <a:endParaRPr lang="zh-CN" altLang="en-US"/>
          </a:p>
        </p:txBody>
      </p:sp>
      <p:sp>
        <p:nvSpPr>
          <p:cNvPr id="7" name="标题 1"/>
          <p:cNvSpPr>
            <a:spLocks noGrp="1"/>
          </p:cNvSpPr>
          <p:nvPr>
            <p:ph type="title"/>
          </p:nvPr>
        </p:nvSpPr>
        <p:spPr>
          <a:xfrm>
            <a:off x="285720" y="504040"/>
            <a:ext cx="8229600" cy="638944"/>
          </a:xfrm>
        </p:spPr>
        <p:txBody>
          <a:bodyPr>
            <a:normAutofit/>
          </a:bodyPr>
          <a:lstStyle/>
          <a:p>
            <a:pPr lvl="2"/>
            <a:r>
              <a:rPr lang="en-US" altLang="zh-CN" sz="3200" b="1" dirty="0">
                <a:solidFill>
                  <a:srgbClr val="C00000"/>
                </a:solidFill>
              </a:rPr>
              <a:t>for</a:t>
            </a:r>
            <a:r>
              <a:rPr lang="zh-CN" altLang="zh-CN" sz="3200" b="1" dirty="0">
                <a:solidFill>
                  <a:srgbClr val="C00000"/>
                </a:solidFill>
              </a:rPr>
              <a:t>循环语句的执行</a:t>
            </a:r>
            <a:endParaRPr lang="zh-CN" sz="3200" b="1" dirty="0">
              <a:solidFill>
                <a:srgbClr val="C00000"/>
              </a:solidFill>
            </a:endParaRPr>
          </a:p>
        </p:txBody>
      </p:sp>
      <p:sp>
        <p:nvSpPr>
          <p:cNvPr id="11" name="TextBox 10"/>
          <p:cNvSpPr txBox="1"/>
          <p:nvPr/>
        </p:nvSpPr>
        <p:spPr>
          <a:xfrm>
            <a:off x="395536" y="1268760"/>
            <a:ext cx="4968552" cy="4456220"/>
          </a:xfrm>
          <a:prstGeom prst="rect">
            <a:avLst/>
          </a:prstGeom>
          <a:noFill/>
        </p:spPr>
        <p:txBody>
          <a:bodyPr wrap="square" rtlCol="0">
            <a:spAutoFit/>
          </a:bodyPr>
          <a:lstStyle/>
          <a:p>
            <a:pPr indent="720000">
              <a:lnSpc>
                <a:spcPct val="130000"/>
              </a:lnSpc>
            </a:pPr>
            <a:r>
              <a:rPr lang="zh-CN" altLang="zh-CN" sz="2000" dirty="0">
                <a:latin typeface="Times New Roman" pitchFamily="18" charset="0"/>
              </a:rPr>
              <a:t>不同的程序语言中，定义了不同的</a:t>
            </a:r>
            <a:r>
              <a:rPr lang="en-US" altLang="zh-CN" sz="2000" dirty="0">
                <a:latin typeface="Times New Roman" pitchFamily="18" charset="0"/>
              </a:rPr>
              <a:t>for</a:t>
            </a:r>
            <a:r>
              <a:rPr lang="zh-CN" altLang="zh-CN" sz="2000" dirty="0">
                <a:latin typeface="Times New Roman" pitchFamily="18" charset="0"/>
              </a:rPr>
              <a:t>循环语句形式，但</a:t>
            </a:r>
            <a:r>
              <a:rPr lang="en-US" altLang="zh-CN" sz="2000" dirty="0">
                <a:latin typeface="Times New Roman" pitchFamily="18" charset="0"/>
              </a:rPr>
              <a:t>for</a:t>
            </a:r>
            <a:r>
              <a:rPr lang="zh-CN" altLang="zh-CN" sz="2000" dirty="0">
                <a:latin typeface="Times New Roman" pitchFamily="18" charset="0"/>
              </a:rPr>
              <a:t>循环的执行逻辑却是大同小异。如图为</a:t>
            </a:r>
            <a:r>
              <a:rPr lang="en-US" altLang="zh-CN" sz="2000" dirty="0">
                <a:latin typeface="Times New Roman" pitchFamily="18" charset="0"/>
              </a:rPr>
              <a:t>for</a:t>
            </a:r>
            <a:r>
              <a:rPr lang="zh-CN" altLang="zh-CN" sz="2000" dirty="0">
                <a:latin typeface="Times New Roman" pitchFamily="18" charset="0"/>
              </a:rPr>
              <a:t>循环语句的基本形式。通常，</a:t>
            </a:r>
            <a:r>
              <a:rPr lang="en-US" altLang="zh-CN" sz="2000" dirty="0">
                <a:latin typeface="Times New Roman" pitchFamily="18" charset="0"/>
              </a:rPr>
              <a:t>for</a:t>
            </a:r>
            <a:r>
              <a:rPr lang="zh-CN" altLang="zh-CN" sz="2000" dirty="0">
                <a:latin typeface="Times New Roman" pitchFamily="18" charset="0"/>
              </a:rPr>
              <a:t>循环语句会有一个变量</a:t>
            </a:r>
            <a:r>
              <a:rPr lang="en-US" altLang="zh-CN" sz="2000" dirty="0" err="1">
                <a:latin typeface="Times New Roman" pitchFamily="18" charset="0"/>
              </a:rPr>
              <a:t>i</a:t>
            </a:r>
            <a:r>
              <a:rPr lang="zh-CN" altLang="zh-CN" sz="2000" dirty="0">
                <a:latin typeface="Times New Roman" pitchFamily="18" charset="0"/>
              </a:rPr>
              <a:t>来控制循环次数，每执行一次语句块，变量</a:t>
            </a:r>
            <a:r>
              <a:rPr lang="en-US" altLang="zh-CN" sz="2000" dirty="0" err="1">
                <a:latin typeface="Times New Roman" pitchFamily="18" charset="0"/>
              </a:rPr>
              <a:t>i</a:t>
            </a:r>
            <a:r>
              <a:rPr lang="zh-CN" altLang="zh-CN" sz="2000" dirty="0">
                <a:latin typeface="Times New Roman" pitchFamily="18" charset="0"/>
              </a:rPr>
              <a:t>的值会做相应的变化。假定需要循环执行</a:t>
            </a:r>
            <a:r>
              <a:rPr lang="en-US" altLang="zh-CN" sz="2000" dirty="0">
                <a:latin typeface="Times New Roman" pitchFamily="18" charset="0"/>
              </a:rPr>
              <a:t>10</a:t>
            </a:r>
            <a:r>
              <a:rPr lang="zh-CN" altLang="zh-CN" sz="2000" dirty="0">
                <a:latin typeface="Times New Roman" pitchFamily="18" charset="0"/>
              </a:rPr>
              <a:t>次，变量</a:t>
            </a:r>
            <a:r>
              <a:rPr lang="en-US" altLang="zh-CN" sz="2000" dirty="0" err="1">
                <a:latin typeface="Times New Roman" pitchFamily="18" charset="0"/>
              </a:rPr>
              <a:t>i</a:t>
            </a:r>
            <a:r>
              <a:rPr lang="zh-CN" altLang="zh-CN" sz="2000" dirty="0">
                <a:latin typeface="Times New Roman" pitchFamily="18" charset="0"/>
              </a:rPr>
              <a:t>取初值</a:t>
            </a:r>
            <a:r>
              <a:rPr lang="en-US" altLang="zh-CN" sz="2000" dirty="0">
                <a:latin typeface="Times New Roman" pitchFamily="18" charset="0"/>
              </a:rPr>
              <a:t>0</a:t>
            </a:r>
            <a:r>
              <a:rPr lang="zh-CN" altLang="zh-CN" sz="2000" dirty="0">
                <a:latin typeface="Times New Roman" pitchFamily="18" charset="0"/>
              </a:rPr>
              <a:t>，执行语句块</a:t>
            </a:r>
            <a:r>
              <a:rPr lang="en-US" altLang="zh-CN" sz="2000" dirty="0">
                <a:latin typeface="Times New Roman" pitchFamily="18" charset="0"/>
              </a:rPr>
              <a:t>A</a:t>
            </a:r>
            <a:r>
              <a:rPr lang="zh-CN" altLang="zh-CN" sz="2000" dirty="0">
                <a:latin typeface="Times New Roman" pitchFamily="18" charset="0"/>
              </a:rPr>
              <a:t>。之后变量</a:t>
            </a:r>
            <a:r>
              <a:rPr lang="en-US" altLang="zh-CN" sz="2000" dirty="0" err="1">
                <a:latin typeface="Times New Roman" pitchFamily="18" charset="0"/>
              </a:rPr>
              <a:t>i</a:t>
            </a:r>
            <a:r>
              <a:rPr lang="zh-CN" altLang="zh-CN" sz="2000" dirty="0">
                <a:latin typeface="Times New Roman" pitchFamily="18" charset="0"/>
              </a:rPr>
              <a:t>取值</a:t>
            </a:r>
            <a:r>
              <a:rPr lang="en-US" altLang="zh-CN" sz="2000" dirty="0">
                <a:latin typeface="Times New Roman" pitchFamily="18" charset="0"/>
              </a:rPr>
              <a:t>1</a:t>
            </a:r>
            <a:r>
              <a:rPr lang="zh-CN" altLang="zh-CN" sz="2000" dirty="0">
                <a:latin typeface="Times New Roman" pitchFamily="18" charset="0"/>
              </a:rPr>
              <a:t>，执行语句块</a:t>
            </a:r>
            <a:r>
              <a:rPr lang="en-US" altLang="zh-CN" sz="2000" dirty="0">
                <a:latin typeface="Times New Roman" pitchFamily="18" charset="0"/>
              </a:rPr>
              <a:t>A</a:t>
            </a:r>
            <a:r>
              <a:rPr lang="zh-CN" altLang="zh-CN" sz="2000" dirty="0">
                <a:latin typeface="Times New Roman" pitchFamily="18" charset="0"/>
              </a:rPr>
              <a:t>。接下来变量</a:t>
            </a:r>
            <a:r>
              <a:rPr lang="en-US" altLang="zh-CN" sz="2000" dirty="0" err="1">
                <a:latin typeface="Times New Roman" pitchFamily="18" charset="0"/>
              </a:rPr>
              <a:t>i</a:t>
            </a:r>
            <a:r>
              <a:rPr lang="zh-CN" altLang="zh-CN" sz="2000" dirty="0">
                <a:latin typeface="Times New Roman" pitchFamily="18" charset="0"/>
              </a:rPr>
              <a:t>取值</a:t>
            </a:r>
            <a:r>
              <a:rPr lang="en-US" altLang="zh-CN" sz="2000" dirty="0">
                <a:latin typeface="Times New Roman" pitchFamily="18" charset="0"/>
              </a:rPr>
              <a:t>2</a:t>
            </a:r>
            <a:r>
              <a:rPr lang="zh-CN" altLang="zh-CN" sz="2000" dirty="0">
                <a:latin typeface="Times New Roman" pitchFamily="18" charset="0"/>
              </a:rPr>
              <a:t>，重复执行语句块</a:t>
            </a:r>
            <a:r>
              <a:rPr lang="en-US" altLang="zh-CN" sz="2000" dirty="0">
                <a:latin typeface="Times New Roman" pitchFamily="18" charset="0"/>
              </a:rPr>
              <a:t>A</a:t>
            </a:r>
            <a:r>
              <a:rPr lang="zh-CN" altLang="zh-CN" sz="2000" dirty="0">
                <a:latin typeface="Times New Roman" pitchFamily="18" charset="0"/>
              </a:rPr>
              <a:t>，直到变量</a:t>
            </a:r>
            <a:r>
              <a:rPr lang="en-US" altLang="zh-CN" sz="2000" dirty="0" err="1">
                <a:latin typeface="Times New Roman" pitchFamily="18" charset="0"/>
              </a:rPr>
              <a:t>i</a:t>
            </a:r>
            <a:r>
              <a:rPr lang="zh-CN" altLang="zh-CN" sz="2000" dirty="0">
                <a:latin typeface="Times New Roman" pitchFamily="18" charset="0"/>
              </a:rPr>
              <a:t>的值不再小于</a:t>
            </a:r>
            <a:r>
              <a:rPr lang="en-US" altLang="zh-CN" sz="2000" dirty="0">
                <a:latin typeface="Times New Roman" pitchFamily="18" charset="0"/>
              </a:rPr>
              <a:t>10</a:t>
            </a:r>
            <a:r>
              <a:rPr lang="zh-CN" altLang="zh-CN" sz="2000" dirty="0">
                <a:latin typeface="Times New Roman" pitchFamily="18" charset="0"/>
              </a:rPr>
              <a:t>，就不再重复执行语句块</a:t>
            </a:r>
            <a:r>
              <a:rPr lang="en-US" altLang="zh-CN" sz="2000" dirty="0">
                <a:latin typeface="Times New Roman" pitchFamily="18" charset="0"/>
              </a:rPr>
              <a:t>A</a:t>
            </a:r>
            <a:r>
              <a:rPr lang="zh-CN" altLang="zh-CN" sz="2000" dirty="0">
                <a:latin typeface="Times New Roman" pitchFamily="18" charset="0"/>
              </a:rPr>
              <a:t>，而是终止</a:t>
            </a:r>
            <a:r>
              <a:rPr lang="en-US" altLang="zh-CN" sz="2000" dirty="0">
                <a:latin typeface="Times New Roman" pitchFamily="18" charset="0"/>
              </a:rPr>
              <a:t>for</a:t>
            </a:r>
            <a:r>
              <a:rPr lang="zh-CN" altLang="zh-CN" sz="2000" dirty="0">
                <a:latin typeface="Times New Roman" pitchFamily="18" charset="0"/>
              </a:rPr>
              <a:t>循环，即执行语句块</a:t>
            </a:r>
            <a:r>
              <a:rPr lang="en-US" altLang="zh-CN" sz="2000" dirty="0">
                <a:latin typeface="Times New Roman" pitchFamily="18" charset="0"/>
              </a:rPr>
              <a:t>B</a:t>
            </a:r>
            <a:r>
              <a:rPr lang="zh-CN" altLang="zh-CN" sz="2000" dirty="0">
                <a:latin typeface="Times New Roman" pitchFamily="18" charset="0"/>
              </a:rPr>
              <a:t>。</a:t>
            </a:r>
          </a:p>
        </p:txBody>
      </p:sp>
      <p:graphicFrame>
        <p:nvGraphicFramePr>
          <p:cNvPr id="13" name="对象 12"/>
          <p:cNvGraphicFramePr>
            <a:graphicFrameLocks noChangeAspect="1"/>
          </p:cNvGraphicFramePr>
          <p:nvPr/>
        </p:nvGraphicFramePr>
        <p:xfrm>
          <a:off x="5796136" y="1556792"/>
          <a:ext cx="2714625" cy="2524125"/>
        </p:xfrm>
        <a:graphic>
          <a:graphicData uri="http://schemas.openxmlformats.org/presentationml/2006/ole">
            <mc:AlternateContent xmlns:mc="http://schemas.openxmlformats.org/markup-compatibility/2006">
              <mc:Choice xmlns:v="urn:schemas-microsoft-com:vml" Requires="v">
                <p:oleObj spid="_x0000_s110645" name="Visio" r:id="rId3" imgW="1505077" imgH="1409607" progId="Visio.Drawing.11">
                  <p:embed/>
                </p:oleObj>
              </mc:Choice>
              <mc:Fallback>
                <p:oleObj name="Visio" r:id="rId3" imgW="1505077" imgH="1409607"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6136" y="1556792"/>
                        <a:ext cx="2714625" cy="2524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36</a:t>
            </a:fld>
            <a:endParaRPr lang="zh-CN" altLang="en-US"/>
          </a:p>
        </p:txBody>
      </p:sp>
      <p:sp>
        <p:nvSpPr>
          <p:cNvPr id="7" name="标题 1"/>
          <p:cNvSpPr>
            <a:spLocks noGrp="1"/>
          </p:cNvSpPr>
          <p:nvPr>
            <p:ph type="title"/>
          </p:nvPr>
        </p:nvSpPr>
        <p:spPr>
          <a:xfrm>
            <a:off x="285720" y="504040"/>
            <a:ext cx="8229600" cy="638944"/>
          </a:xfrm>
        </p:spPr>
        <p:txBody>
          <a:bodyPr>
            <a:normAutofit/>
          </a:bodyPr>
          <a:lstStyle/>
          <a:p>
            <a:pPr lvl="2"/>
            <a:r>
              <a:rPr lang="en-US" altLang="zh-CN" sz="3200" b="1" dirty="0">
                <a:solidFill>
                  <a:srgbClr val="C00000"/>
                </a:solidFill>
              </a:rPr>
              <a:t>for</a:t>
            </a:r>
            <a:r>
              <a:rPr lang="zh-CN" altLang="zh-CN" sz="3200" b="1" dirty="0">
                <a:solidFill>
                  <a:srgbClr val="C00000"/>
                </a:solidFill>
              </a:rPr>
              <a:t>循环语句的执行</a:t>
            </a:r>
            <a:endParaRPr lang="zh-CN" sz="3200" b="1" dirty="0">
              <a:solidFill>
                <a:srgbClr val="C00000"/>
              </a:solidFill>
            </a:endParaRPr>
          </a:p>
        </p:txBody>
      </p:sp>
      <p:sp>
        <p:nvSpPr>
          <p:cNvPr id="11" name="TextBox 10"/>
          <p:cNvSpPr txBox="1"/>
          <p:nvPr/>
        </p:nvSpPr>
        <p:spPr>
          <a:xfrm>
            <a:off x="395536" y="1556792"/>
            <a:ext cx="4968552" cy="4093428"/>
          </a:xfrm>
          <a:prstGeom prst="rect">
            <a:avLst/>
          </a:prstGeom>
          <a:noFill/>
        </p:spPr>
        <p:txBody>
          <a:bodyPr wrap="square" rtlCol="0">
            <a:spAutoFit/>
          </a:bodyPr>
          <a:lstStyle/>
          <a:p>
            <a:pPr indent="514800">
              <a:buFont typeface="Arial" pitchFamily="34" charset="0"/>
              <a:buChar char="•"/>
            </a:pPr>
            <a:r>
              <a:rPr lang="zh-CN" altLang="zh-CN" sz="2000" dirty="0">
                <a:latin typeface="Times New Roman" pitchFamily="18" charset="0"/>
              </a:rPr>
              <a:t>第一步，我们有一个变量</a:t>
            </a:r>
            <a:r>
              <a:rPr lang="en-US" altLang="zh-CN" sz="2000" dirty="0" err="1">
                <a:latin typeface="Times New Roman" pitchFamily="18" charset="0"/>
              </a:rPr>
              <a:t>i</a:t>
            </a:r>
            <a:r>
              <a:rPr lang="zh-CN" altLang="zh-CN" sz="2000" dirty="0">
                <a:latin typeface="Times New Roman" pitchFamily="18" charset="0"/>
              </a:rPr>
              <a:t>来记录循环次数，先决定一个寄存器来代表</a:t>
            </a:r>
            <a:r>
              <a:rPr lang="en-US" altLang="zh-CN" sz="2000" dirty="0" err="1">
                <a:latin typeface="Times New Roman" pitchFamily="18" charset="0"/>
              </a:rPr>
              <a:t>i</a:t>
            </a:r>
            <a:r>
              <a:rPr lang="zh-CN" altLang="zh-CN" sz="2000" dirty="0">
                <a:latin typeface="Times New Roman" pitchFamily="18" charset="0"/>
              </a:rPr>
              <a:t>。</a:t>
            </a:r>
            <a:endParaRPr lang="en-US" altLang="zh-CN" sz="2000" dirty="0">
              <a:latin typeface="Times New Roman" pitchFamily="18" charset="0"/>
            </a:endParaRPr>
          </a:p>
          <a:p>
            <a:pPr indent="514800">
              <a:buFont typeface="Arial" pitchFamily="34" charset="0"/>
              <a:buChar char="•"/>
            </a:pPr>
            <a:endParaRPr lang="en-US" altLang="zh-CN" sz="2000" dirty="0">
              <a:latin typeface="Times New Roman" pitchFamily="18" charset="0"/>
            </a:endParaRPr>
          </a:p>
          <a:p>
            <a:pPr indent="514800">
              <a:buFont typeface="Arial" pitchFamily="34" charset="0"/>
              <a:buChar char="•"/>
            </a:pPr>
            <a:r>
              <a:rPr lang="zh-CN" altLang="zh-CN" sz="2000" dirty="0">
                <a:latin typeface="Times New Roman" pitchFamily="18" charset="0"/>
              </a:rPr>
              <a:t>第二步，给变量</a:t>
            </a:r>
            <a:r>
              <a:rPr lang="en-US" altLang="zh-CN" sz="2000" dirty="0" err="1">
                <a:latin typeface="Times New Roman" pitchFamily="18" charset="0"/>
              </a:rPr>
              <a:t>i</a:t>
            </a:r>
            <a:r>
              <a:rPr lang="zh-CN" altLang="zh-CN" sz="2000" dirty="0">
                <a:latin typeface="Times New Roman" pitchFamily="18" charset="0"/>
              </a:rPr>
              <a:t>赋一个初值。</a:t>
            </a:r>
            <a:endParaRPr lang="en-US" altLang="zh-CN" sz="2000" dirty="0">
              <a:latin typeface="Times New Roman" pitchFamily="18" charset="0"/>
            </a:endParaRPr>
          </a:p>
          <a:p>
            <a:pPr indent="514800">
              <a:buFont typeface="Arial" pitchFamily="34" charset="0"/>
              <a:buChar char="•"/>
            </a:pPr>
            <a:endParaRPr lang="en-US" altLang="zh-CN" sz="2000" dirty="0">
              <a:latin typeface="Times New Roman" pitchFamily="18" charset="0"/>
            </a:endParaRPr>
          </a:p>
          <a:p>
            <a:pPr indent="514800">
              <a:buFont typeface="Arial" pitchFamily="34" charset="0"/>
              <a:buChar char="•"/>
            </a:pPr>
            <a:r>
              <a:rPr lang="zh-CN" altLang="zh-CN" sz="2000" dirty="0">
                <a:latin typeface="Times New Roman" pitchFamily="18" charset="0"/>
              </a:rPr>
              <a:t>第三步，比较变量</a:t>
            </a:r>
            <a:r>
              <a:rPr lang="en-US" altLang="zh-CN" sz="2000" dirty="0" err="1">
                <a:latin typeface="Times New Roman" pitchFamily="18" charset="0"/>
              </a:rPr>
              <a:t>i</a:t>
            </a:r>
            <a:r>
              <a:rPr lang="zh-CN" altLang="zh-CN" sz="2000" dirty="0">
                <a:latin typeface="Times New Roman" pitchFamily="18" charset="0"/>
              </a:rPr>
              <a:t>是否小于设定的常数，如果小于，则执行第四步，否则跳转到第五步。</a:t>
            </a:r>
            <a:endParaRPr lang="en-US" altLang="zh-CN" sz="2000" dirty="0">
              <a:latin typeface="Times New Roman" pitchFamily="18" charset="0"/>
            </a:endParaRPr>
          </a:p>
          <a:p>
            <a:pPr indent="514800">
              <a:buFont typeface="Arial" pitchFamily="34" charset="0"/>
              <a:buChar char="•"/>
            </a:pPr>
            <a:endParaRPr lang="en-US" altLang="zh-CN" sz="2000" dirty="0">
              <a:latin typeface="Times New Roman" pitchFamily="18" charset="0"/>
            </a:endParaRPr>
          </a:p>
          <a:p>
            <a:pPr indent="514800">
              <a:buFont typeface="Arial" pitchFamily="34" charset="0"/>
              <a:buChar char="•"/>
            </a:pPr>
            <a:r>
              <a:rPr lang="zh-CN" altLang="zh-CN" sz="2000" dirty="0">
                <a:latin typeface="Times New Roman" pitchFamily="18" charset="0"/>
              </a:rPr>
              <a:t>第四步，执行语句块</a:t>
            </a:r>
            <a:r>
              <a:rPr lang="en-US" altLang="zh-CN" sz="2000" dirty="0">
                <a:latin typeface="Times New Roman" pitchFamily="18" charset="0"/>
              </a:rPr>
              <a:t>A</a:t>
            </a:r>
            <a:r>
              <a:rPr lang="zh-CN" altLang="zh-CN" sz="2000" dirty="0">
                <a:latin typeface="Times New Roman" pitchFamily="18" charset="0"/>
              </a:rPr>
              <a:t>。然后变量</a:t>
            </a:r>
            <a:r>
              <a:rPr lang="en-US" altLang="zh-CN" sz="2000" dirty="0" err="1">
                <a:latin typeface="Times New Roman" pitchFamily="18" charset="0"/>
              </a:rPr>
              <a:t>i</a:t>
            </a:r>
            <a:r>
              <a:rPr lang="zh-CN" altLang="zh-CN" sz="2000" dirty="0">
                <a:latin typeface="Times New Roman" pitchFamily="18" charset="0"/>
              </a:rPr>
              <a:t>加</a:t>
            </a:r>
            <a:r>
              <a:rPr lang="en-US" altLang="zh-CN" sz="2000" dirty="0">
                <a:latin typeface="Times New Roman" pitchFamily="18" charset="0"/>
              </a:rPr>
              <a:t>1</a:t>
            </a:r>
            <a:r>
              <a:rPr lang="zh-CN" altLang="zh-CN" sz="2000" dirty="0">
                <a:latin typeface="Times New Roman" pitchFamily="18" charset="0"/>
              </a:rPr>
              <a:t>，之后直接跳转到第三步。</a:t>
            </a:r>
            <a:endParaRPr lang="en-US" altLang="zh-CN" sz="2000" dirty="0">
              <a:latin typeface="Times New Roman" pitchFamily="18" charset="0"/>
            </a:endParaRPr>
          </a:p>
          <a:p>
            <a:pPr indent="514800">
              <a:buFont typeface="Arial" pitchFamily="34" charset="0"/>
              <a:buChar char="•"/>
            </a:pPr>
            <a:endParaRPr lang="en-US" altLang="zh-CN" sz="2000" dirty="0">
              <a:latin typeface="Times New Roman" pitchFamily="18" charset="0"/>
            </a:endParaRPr>
          </a:p>
          <a:p>
            <a:pPr indent="514800">
              <a:buFont typeface="Arial" pitchFamily="34" charset="0"/>
              <a:buChar char="•"/>
            </a:pPr>
            <a:r>
              <a:rPr lang="zh-CN" altLang="zh-CN" sz="2000" dirty="0">
                <a:latin typeface="Times New Roman" pitchFamily="18" charset="0"/>
              </a:rPr>
              <a:t>第五步，结束</a:t>
            </a:r>
            <a:r>
              <a:rPr lang="en-US" altLang="zh-CN" sz="2000" dirty="0">
                <a:latin typeface="Times New Roman" pitchFamily="18" charset="0"/>
              </a:rPr>
              <a:t>for</a:t>
            </a:r>
            <a:r>
              <a:rPr lang="zh-CN" altLang="zh-CN" sz="2000" dirty="0">
                <a:latin typeface="Times New Roman" pitchFamily="18" charset="0"/>
              </a:rPr>
              <a:t>循环。执行语句块</a:t>
            </a:r>
            <a:r>
              <a:rPr lang="en-US" altLang="zh-CN" sz="2000" dirty="0">
                <a:latin typeface="Times New Roman" pitchFamily="18" charset="0"/>
              </a:rPr>
              <a:t>B</a:t>
            </a:r>
            <a:r>
              <a:rPr lang="zh-CN" altLang="zh-CN" sz="2000" dirty="0">
                <a:latin typeface="Times New Roman" pitchFamily="18" charset="0"/>
              </a:rPr>
              <a:t>。 </a:t>
            </a:r>
          </a:p>
        </p:txBody>
      </p:sp>
      <p:graphicFrame>
        <p:nvGraphicFramePr>
          <p:cNvPr id="13" name="对象 12"/>
          <p:cNvGraphicFramePr>
            <a:graphicFrameLocks noChangeAspect="1"/>
          </p:cNvGraphicFramePr>
          <p:nvPr/>
        </p:nvGraphicFramePr>
        <p:xfrm>
          <a:off x="5796136" y="1556792"/>
          <a:ext cx="2714625" cy="2524125"/>
        </p:xfrm>
        <a:graphic>
          <a:graphicData uri="http://schemas.openxmlformats.org/presentationml/2006/ole">
            <mc:AlternateContent xmlns:mc="http://schemas.openxmlformats.org/markup-compatibility/2006">
              <mc:Choice xmlns:v="urn:schemas-microsoft-com:vml" Requires="v">
                <p:oleObj spid="_x0000_s111669" name="Visio" r:id="rId3" imgW="1505077" imgH="1409607" progId="Visio.Drawing.11">
                  <p:embed/>
                </p:oleObj>
              </mc:Choice>
              <mc:Fallback>
                <p:oleObj name="Visio" r:id="rId3" imgW="1505077" imgH="1409607"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6136" y="1556792"/>
                        <a:ext cx="2714625" cy="2524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37</a:t>
            </a:fld>
            <a:endParaRPr lang="zh-CN" altLang="en-US"/>
          </a:p>
        </p:txBody>
      </p:sp>
      <p:sp>
        <p:nvSpPr>
          <p:cNvPr id="7" name="标题 1"/>
          <p:cNvSpPr>
            <a:spLocks noGrp="1"/>
          </p:cNvSpPr>
          <p:nvPr>
            <p:ph type="title"/>
          </p:nvPr>
        </p:nvSpPr>
        <p:spPr>
          <a:xfrm>
            <a:off x="285720" y="504040"/>
            <a:ext cx="8229600" cy="638944"/>
          </a:xfrm>
        </p:spPr>
        <p:txBody>
          <a:bodyPr>
            <a:normAutofit/>
          </a:bodyPr>
          <a:lstStyle/>
          <a:p>
            <a:pPr lvl="2"/>
            <a:r>
              <a:rPr lang="en-US" altLang="zh-CN" sz="3200" b="1" dirty="0">
                <a:solidFill>
                  <a:srgbClr val="C00000"/>
                </a:solidFill>
              </a:rPr>
              <a:t>for</a:t>
            </a:r>
            <a:r>
              <a:rPr lang="zh-CN" altLang="zh-CN" sz="3200" b="1" dirty="0">
                <a:solidFill>
                  <a:srgbClr val="C00000"/>
                </a:solidFill>
              </a:rPr>
              <a:t>循环语句的执行</a:t>
            </a:r>
            <a:endParaRPr lang="zh-CN" sz="3200" b="1" dirty="0">
              <a:solidFill>
                <a:srgbClr val="C00000"/>
              </a:solidFill>
            </a:endParaRPr>
          </a:p>
        </p:txBody>
      </p:sp>
      <p:sp>
        <p:nvSpPr>
          <p:cNvPr id="11" name="TextBox 10"/>
          <p:cNvSpPr txBox="1"/>
          <p:nvPr/>
        </p:nvSpPr>
        <p:spPr>
          <a:xfrm>
            <a:off x="395536" y="1556792"/>
            <a:ext cx="4968552" cy="4524315"/>
          </a:xfrm>
          <a:prstGeom prst="rect">
            <a:avLst/>
          </a:prstGeom>
          <a:noFill/>
        </p:spPr>
        <p:txBody>
          <a:bodyPr wrap="square" rtlCol="0">
            <a:spAutoFit/>
          </a:bodyPr>
          <a:lstStyle/>
          <a:p>
            <a:pPr lvl="0" indent="-514800">
              <a:buFont typeface="+mj-lt"/>
              <a:buAutoNum type="arabicPeriod"/>
            </a:pPr>
            <a:r>
              <a:rPr lang="en-US" altLang="zh-CN" dirty="0">
                <a:latin typeface="Times New Roman" pitchFamily="18" charset="0"/>
              </a:rPr>
              <a:t>CPU</a:t>
            </a:r>
            <a:r>
              <a:rPr lang="zh-CN" altLang="zh-CN" dirty="0">
                <a:latin typeface="Times New Roman" pitchFamily="18" charset="0"/>
              </a:rPr>
              <a:t>执行</a:t>
            </a:r>
            <a:r>
              <a:rPr lang="en-US" altLang="zh-CN" dirty="0" err="1">
                <a:latin typeface="Times New Roman" pitchFamily="18" charset="0"/>
              </a:rPr>
              <a:t>slt</a:t>
            </a:r>
            <a:r>
              <a:rPr lang="zh-CN" altLang="zh-CN" dirty="0">
                <a:latin typeface="Times New Roman" pitchFamily="18" charset="0"/>
              </a:rPr>
              <a:t>指令，比较寄存器</a:t>
            </a:r>
            <a:r>
              <a:rPr lang="en-US" altLang="zh-CN" dirty="0">
                <a:latin typeface="Times New Roman" pitchFamily="18" charset="0"/>
              </a:rPr>
              <a:t>R1</a:t>
            </a:r>
            <a:r>
              <a:rPr lang="zh-CN" altLang="zh-CN" dirty="0">
                <a:latin typeface="Times New Roman" pitchFamily="18" charset="0"/>
              </a:rPr>
              <a:t>中的变量</a:t>
            </a:r>
            <a:r>
              <a:rPr lang="en-US" altLang="zh-CN" dirty="0" err="1">
                <a:latin typeface="Times New Roman" pitchFamily="18" charset="0"/>
              </a:rPr>
              <a:t>i</a:t>
            </a:r>
            <a:r>
              <a:rPr lang="zh-CN" altLang="zh-CN" dirty="0">
                <a:latin typeface="Times New Roman" pitchFamily="18" charset="0"/>
              </a:rPr>
              <a:t>和</a:t>
            </a:r>
            <a:r>
              <a:rPr lang="en-US" altLang="zh-CN" dirty="0">
                <a:latin typeface="Times New Roman" pitchFamily="18" charset="0"/>
              </a:rPr>
              <a:t>10</a:t>
            </a:r>
            <a:r>
              <a:rPr lang="zh-CN" altLang="zh-CN" dirty="0">
                <a:latin typeface="Times New Roman" pitchFamily="18" charset="0"/>
              </a:rPr>
              <a:t>的大小，并将比较结果保存到寄存器</a:t>
            </a:r>
            <a:r>
              <a:rPr lang="en-US" altLang="zh-CN" dirty="0">
                <a:latin typeface="Times New Roman" pitchFamily="18" charset="0"/>
              </a:rPr>
              <a:t>R4</a:t>
            </a:r>
            <a:r>
              <a:rPr lang="zh-CN" altLang="zh-CN" dirty="0">
                <a:latin typeface="Times New Roman" pitchFamily="18" charset="0"/>
              </a:rPr>
              <a:t>。如果</a:t>
            </a:r>
            <a:r>
              <a:rPr lang="en-US" altLang="zh-CN" dirty="0" err="1">
                <a:latin typeface="Times New Roman" pitchFamily="18" charset="0"/>
              </a:rPr>
              <a:t>i</a:t>
            </a:r>
            <a:r>
              <a:rPr lang="zh-CN" altLang="zh-CN" dirty="0">
                <a:latin typeface="Times New Roman" pitchFamily="18" charset="0"/>
              </a:rPr>
              <a:t>小于</a:t>
            </a:r>
            <a:r>
              <a:rPr lang="en-US" altLang="zh-CN" dirty="0">
                <a:latin typeface="Times New Roman" pitchFamily="18" charset="0"/>
              </a:rPr>
              <a:t>10</a:t>
            </a:r>
            <a:r>
              <a:rPr lang="zh-CN" altLang="zh-CN" dirty="0">
                <a:latin typeface="Times New Roman" pitchFamily="18" charset="0"/>
              </a:rPr>
              <a:t>，则</a:t>
            </a:r>
            <a:r>
              <a:rPr lang="en-US" altLang="zh-CN" dirty="0">
                <a:latin typeface="Times New Roman" pitchFamily="18" charset="0"/>
              </a:rPr>
              <a:t>R4</a:t>
            </a:r>
            <a:r>
              <a:rPr lang="zh-CN" altLang="zh-CN" dirty="0">
                <a:latin typeface="Times New Roman" pitchFamily="18" charset="0"/>
              </a:rPr>
              <a:t>置</a:t>
            </a:r>
            <a:r>
              <a:rPr lang="en-US" altLang="zh-CN" dirty="0">
                <a:latin typeface="Times New Roman" pitchFamily="18" charset="0"/>
              </a:rPr>
              <a:t>1</a:t>
            </a:r>
            <a:r>
              <a:rPr lang="zh-CN" altLang="zh-CN" dirty="0">
                <a:latin typeface="Times New Roman" pitchFamily="18" charset="0"/>
              </a:rPr>
              <a:t>，否则置</a:t>
            </a:r>
            <a:r>
              <a:rPr lang="en-US" altLang="zh-CN" dirty="0">
                <a:latin typeface="Times New Roman" pitchFamily="18" charset="0"/>
              </a:rPr>
              <a:t>0</a:t>
            </a:r>
            <a:r>
              <a:rPr lang="zh-CN" altLang="en-US" dirty="0">
                <a:latin typeface="Times New Roman" pitchFamily="18" charset="0"/>
              </a:rPr>
              <a:t>；</a:t>
            </a:r>
            <a:endParaRPr lang="en-US" altLang="zh-CN" dirty="0">
              <a:latin typeface="Times New Roman" pitchFamily="18" charset="0"/>
            </a:endParaRPr>
          </a:p>
          <a:p>
            <a:pPr lvl="0" indent="-514800">
              <a:buFont typeface="+mj-lt"/>
              <a:buAutoNum type="arabicPeriod"/>
            </a:pPr>
            <a:endParaRPr lang="en-US" altLang="zh-CN" dirty="0">
              <a:latin typeface="Times New Roman" pitchFamily="18" charset="0"/>
            </a:endParaRPr>
          </a:p>
          <a:p>
            <a:pPr lvl="0" indent="-514800">
              <a:buFont typeface="+mj-lt"/>
              <a:buAutoNum type="arabicPeriod"/>
            </a:pPr>
            <a:r>
              <a:rPr lang="en-US" altLang="zh-CN" dirty="0">
                <a:latin typeface="Times New Roman" pitchFamily="18" charset="0"/>
              </a:rPr>
              <a:t>CPU</a:t>
            </a:r>
            <a:r>
              <a:rPr lang="zh-CN" altLang="zh-CN" dirty="0">
                <a:latin typeface="Times New Roman" pitchFamily="18" charset="0"/>
              </a:rPr>
              <a:t>执行</a:t>
            </a:r>
            <a:r>
              <a:rPr lang="en-US" altLang="zh-CN" dirty="0" err="1">
                <a:latin typeface="Times New Roman" pitchFamily="18" charset="0"/>
              </a:rPr>
              <a:t>beqz</a:t>
            </a:r>
            <a:r>
              <a:rPr lang="zh-CN" altLang="zh-CN" dirty="0">
                <a:latin typeface="Times New Roman" pitchFamily="18" charset="0"/>
              </a:rPr>
              <a:t>指令，如果寄存器</a:t>
            </a:r>
            <a:r>
              <a:rPr lang="en-US" altLang="zh-CN" dirty="0">
                <a:latin typeface="Times New Roman" pitchFamily="18" charset="0"/>
              </a:rPr>
              <a:t>R4</a:t>
            </a:r>
            <a:r>
              <a:rPr lang="zh-CN" altLang="zh-CN" dirty="0">
                <a:latin typeface="Times New Roman" pitchFamily="18" charset="0"/>
              </a:rPr>
              <a:t>中值为</a:t>
            </a:r>
            <a:r>
              <a:rPr lang="en-US" altLang="zh-CN" dirty="0">
                <a:latin typeface="Times New Roman" pitchFamily="18" charset="0"/>
              </a:rPr>
              <a:t>1</a:t>
            </a:r>
            <a:r>
              <a:rPr lang="zh-CN" altLang="zh-CN" dirty="0">
                <a:latin typeface="Times New Roman" pitchFamily="18" charset="0"/>
              </a:rPr>
              <a:t>，则顺序执行第</a:t>
            </a:r>
            <a:r>
              <a:rPr lang="en-US" altLang="zh-CN" dirty="0">
                <a:latin typeface="Times New Roman" pitchFamily="18" charset="0"/>
              </a:rPr>
              <a:t>3</a:t>
            </a:r>
            <a:r>
              <a:rPr lang="zh-CN" altLang="zh-CN" dirty="0">
                <a:latin typeface="Times New Roman" pitchFamily="18" charset="0"/>
              </a:rPr>
              <a:t>步，否则跳转到</a:t>
            </a:r>
            <a:r>
              <a:rPr lang="en-US" altLang="zh-CN" dirty="0">
                <a:latin typeface="Times New Roman" pitchFamily="18" charset="0"/>
              </a:rPr>
              <a:t>label0</a:t>
            </a:r>
            <a:r>
              <a:rPr lang="zh-CN" altLang="zh-CN" dirty="0">
                <a:latin typeface="Times New Roman" pitchFamily="18" charset="0"/>
              </a:rPr>
              <a:t>，如图虚线</a:t>
            </a:r>
            <a:r>
              <a:rPr lang="en-US" altLang="zh-CN" dirty="0">
                <a:latin typeface="Times New Roman" pitchFamily="18" charset="0"/>
              </a:rPr>
              <a:t>(2)</a:t>
            </a:r>
            <a:r>
              <a:rPr lang="zh-CN" altLang="zh-CN" dirty="0">
                <a:latin typeface="Times New Roman" pitchFamily="18" charset="0"/>
              </a:rPr>
              <a:t>所示</a:t>
            </a:r>
            <a:r>
              <a:rPr lang="zh-CN" altLang="en-US" dirty="0">
                <a:latin typeface="Times New Roman" pitchFamily="18" charset="0"/>
              </a:rPr>
              <a:t>；</a:t>
            </a:r>
            <a:endParaRPr lang="en-US" altLang="zh-CN" dirty="0">
              <a:latin typeface="Times New Roman" pitchFamily="18" charset="0"/>
            </a:endParaRPr>
          </a:p>
          <a:p>
            <a:pPr lvl="0" indent="-514800">
              <a:buFont typeface="+mj-lt"/>
              <a:buAutoNum type="arabicPeriod"/>
            </a:pPr>
            <a:endParaRPr lang="en-US" altLang="zh-CN" dirty="0">
              <a:latin typeface="Times New Roman" pitchFamily="18" charset="0"/>
            </a:endParaRPr>
          </a:p>
          <a:p>
            <a:pPr lvl="0" indent="-514800">
              <a:buFont typeface="+mj-lt"/>
              <a:buAutoNum type="arabicPeriod"/>
            </a:pPr>
            <a:r>
              <a:rPr lang="en-US" altLang="zh-CN" dirty="0">
                <a:latin typeface="Times New Roman" pitchFamily="18" charset="0"/>
              </a:rPr>
              <a:t>CPU</a:t>
            </a:r>
            <a:r>
              <a:rPr lang="zh-CN" altLang="zh-CN" dirty="0">
                <a:latin typeface="Times New Roman" pitchFamily="18" charset="0"/>
              </a:rPr>
              <a:t>执行语句块</a:t>
            </a:r>
            <a:r>
              <a:rPr lang="en-US" altLang="zh-CN" dirty="0">
                <a:latin typeface="Times New Roman" pitchFamily="18" charset="0"/>
              </a:rPr>
              <a:t>A</a:t>
            </a:r>
            <a:r>
              <a:rPr lang="zh-CN" altLang="zh-CN" dirty="0">
                <a:latin typeface="Times New Roman" pitchFamily="18" charset="0"/>
              </a:rPr>
              <a:t>的第一条指令。之后，</a:t>
            </a:r>
            <a:r>
              <a:rPr lang="en-US" altLang="zh-CN" dirty="0">
                <a:latin typeface="Times New Roman" pitchFamily="18" charset="0"/>
              </a:rPr>
              <a:t>CPU</a:t>
            </a:r>
            <a:r>
              <a:rPr lang="zh-CN" altLang="zh-CN" dirty="0">
                <a:latin typeface="Times New Roman" pitchFamily="18" charset="0"/>
              </a:rPr>
              <a:t>顺序执行完语句块</a:t>
            </a:r>
            <a:r>
              <a:rPr lang="en-US" altLang="zh-CN" dirty="0">
                <a:latin typeface="Times New Roman" pitchFamily="18" charset="0"/>
              </a:rPr>
              <a:t>A</a:t>
            </a:r>
            <a:r>
              <a:rPr lang="zh-CN" altLang="zh-CN" dirty="0">
                <a:latin typeface="Times New Roman" pitchFamily="18" charset="0"/>
              </a:rPr>
              <a:t>的所有语句</a:t>
            </a:r>
            <a:r>
              <a:rPr lang="zh-CN" altLang="en-US" dirty="0">
                <a:latin typeface="Times New Roman" pitchFamily="18" charset="0"/>
              </a:rPr>
              <a:t>；</a:t>
            </a:r>
            <a:endParaRPr lang="en-US" altLang="zh-CN" dirty="0">
              <a:latin typeface="Times New Roman" pitchFamily="18" charset="0"/>
            </a:endParaRPr>
          </a:p>
          <a:p>
            <a:pPr lvl="0" indent="-514800">
              <a:buFont typeface="+mj-lt"/>
              <a:buAutoNum type="arabicPeriod"/>
            </a:pPr>
            <a:endParaRPr lang="en-US" altLang="zh-CN" dirty="0">
              <a:latin typeface="Times New Roman" pitchFamily="18" charset="0"/>
            </a:endParaRPr>
          </a:p>
          <a:p>
            <a:pPr lvl="0" indent="-514800">
              <a:buFont typeface="+mj-lt"/>
              <a:buAutoNum type="arabicPeriod"/>
            </a:pPr>
            <a:r>
              <a:rPr lang="en-US" altLang="zh-CN" dirty="0">
                <a:latin typeface="Times New Roman" pitchFamily="18" charset="0"/>
              </a:rPr>
              <a:t>CPU</a:t>
            </a:r>
            <a:r>
              <a:rPr lang="zh-CN" altLang="zh-CN" dirty="0">
                <a:latin typeface="Times New Roman" pitchFamily="18" charset="0"/>
              </a:rPr>
              <a:t>执行</a:t>
            </a:r>
            <a:r>
              <a:rPr lang="en-US" altLang="zh-CN" dirty="0">
                <a:latin typeface="Times New Roman" pitchFamily="18" charset="0"/>
              </a:rPr>
              <a:t>add</a:t>
            </a:r>
            <a:r>
              <a:rPr lang="zh-CN" altLang="zh-CN" dirty="0">
                <a:latin typeface="Times New Roman" pitchFamily="18" charset="0"/>
              </a:rPr>
              <a:t>指令，给寄存器</a:t>
            </a:r>
            <a:r>
              <a:rPr lang="en-US" altLang="zh-CN" dirty="0">
                <a:latin typeface="Times New Roman" pitchFamily="18" charset="0"/>
              </a:rPr>
              <a:t>R1</a:t>
            </a:r>
            <a:r>
              <a:rPr lang="zh-CN" altLang="zh-CN" dirty="0">
                <a:latin typeface="Times New Roman" pitchFamily="18" charset="0"/>
              </a:rPr>
              <a:t>中的变量</a:t>
            </a:r>
            <a:r>
              <a:rPr lang="en-US" altLang="zh-CN" dirty="0" err="1">
                <a:latin typeface="Times New Roman" pitchFamily="18" charset="0"/>
              </a:rPr>
              <a:t>i</a:t>
            </a:r>
            <a:r>
              <a:rPr lang="zh-CN" altLang="zh-CN" dirty="0">
                <a:latin typeface="Times New Roman" pitchFamily="18" charset="0"/>
              </a:rPr>
              <a:t>加</a:t>
            </a:r>
            <a:r>
              <a:rPr lang="en-US" altLang="zh-CN" dirty="0">
                <a:latin typeface="Times New Roman" pitchFamily="18" charset="0"/>
              </a:rPr>
              <a:t>1</a:t>
            </a:r>
            <a:r>
              <a:rPr lang="zh-CN" altLang="en-US" dirty="0">
                <a:latin typeface="Times New Roman" pitchFamily="18" charset="0"/>
              </a:rPr>
              <a:t>；</a:t>
            </a:r>
            <a:endParaRPr lang="en-US" altLang="zh-CN" dirty="0">
              <a:latin typeface="Times New Roman" pitchFamily="18" charset="0"/>
            </a:endParaRPr>
          </a:p>
          <a:p>
            <a:pPr lvl="0" indent="-514800">
              <a:buFont typeface="+mj-lt"/>
              <a:buAutoNum type="arabicPeriod"/>
            </a:pPr>
            <a:endParaRPr lang="en-US" altLang="zh-CN" dirty="0">
              <a:latin typeface="Times New Roman" pitchFamily="18" charset="0"/>
            </a:endParaRPr>
          </a:p>
          <a:p>
            <a:pPr lvl="0" indent="-514800">
              <a:buFont typeface="+mj-lt"/>
              <a:buAutoNum type="arabicPeriod"/>
            </a:pPr>
            <a:r>
              <a:rPr lang="en-US" altLang="zh-CN" dirty="0">
                <a:latin typeface="Times New Roman" pitchFamily="18" charset="0"/>
              </a:rPr>
              <a:t>CPU</a:t>
            </a:r>
            <a:r>
              <a:rPr lang="zh-CN" altLang="zh-CN" dirty="0">
                <a:latin typeface="Times New Roman" pitchFamily="18" charset="0"/>
              </a:rPr>
              <a:t>执行</a:t>
            </a:r>
            <a:r>
              <a:rPr lang="en-US" altLang="zh-CN" dirty="0" err="1">
                <a:latin typeface="Times New Roman" pitchFamily="18" charset="0"/>
              </a:rPr>
              <a:t>goto</a:t>
            </a:r>
            <a:r>
              <a:rPr lang="zh-CN" altLang="zh-CN" dirty="0">
                <a:latin typeface="Times New Roman" pitchFamily="18" charset="0"/>
              </a:rPr>
              <a:t>指令，执行后的结果是跳转到</a:t>
            </a:r>
            <a:r>
              <a:rPr lang="en-US" altLang="zh-CN" dirty="0" err="1">
                <a:latin typeface="Times New Roman" pitchFamily="18" charset="0"/>
              </a:rPr>
              <a:t>slt</a:t>
            </a:r>
            <a:r>
              <a:rPr lang="zh-CN" altLang="zh-CN" dirty="0">
                <a:latin typeface="Times New Roman" pitchFamily="18" charset="0"/>
              </a:rPr>
              <a:t>指令，如图虚线</a:t>
            </a:r>
            <a:r>
              <a:rPr lang="en-US" altLang="zh-CN" dirty="0">
                <a:latin typeface="Times New Roman" pitchFamily="18" charset="0"/>
              </a:rPr>
              <a:t>(1)</a:t>
            </a:r>
            <a:r>
              <a:rPr lang="zh-CN" altLang="zh-CN" dirty="0">
                <a:latin typeface="Times New Roman" pitchFamily="18" charset="0"/>
              </a:rPr>
              <a:t>所示。即跳转到第</a:t>
            </a:r>
            <a:r>
              <a:rPr lang="en-US" altLang="zh-CN" dirty="0">
                <a:latin typeface="Times New Roman" pitchFamily="18" charset="0"/>
              </a:rPr>
              <a:t>1</a:t>
            </a:r>
            <a:r>
              <a:rPr lang="zh-CN" altLang="zh-CN" dirty="0">
                <a:latin typeface="Times New Roman" pitchFamily="18" charset="0"/>
              </a:rPr>
              <a:t>步。</a:t>
            </a:r>
          </a:p>
        </p:txBody>
      </p:sp>
      <p:graphicFrame>
        <p:nvGraphicFramePr>
          <p:cNvPr id="13" name="对象 12"/>
          <p:cNvGraphicFramePr>
            <a:graphicFrameLocks noChangeAspect="1"/>
          </p:cNvGraphicFramePr>
          <p:nvPr/>
        </p:nvGraphicFramePr>
        <p:xfrm>
          <a:off x="5364088" y="1268760"/>
          <a:ext cx="3505200" cy="4743450"/>
        </p:xfrm>
        <a:graphic>
          <a:graphicData uri="http://schemas.openxmlformats.org/presentationml/2006/ole">
            <mc:AlternateContent xmlns:mc="http://schemas.openxmlformats.org/markup-compatibility/2006">
              <mc:Choice xmlns:v="urn:schemas-microsoft-com:vml" Requires="v">
                <p:oleObj spid="_x0000_s112693" name="Visio" r:id="rId3" imgW="1943055" imgH="2638292" progId="Visio.Drawing.11">
                  <p:embed/>
                </p:oleObj>
              </mc:Choice>
              <mc:Fallback>
                <p:oleObj name="Visio" r:id="rId3" imgW="1943055" imgH="2638292"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088" y="1268760"/>
                        <a:ext cx="3505200" cy="4743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38</a:t>
            </a:fld>
            <a:endParaRPr lang="zh-CN" altLang="en-US"/>
          </a:p>
        </p:txBody>
      </p:sp>
      <p:sp>
        <p:nvSpPr>
          <p:cNvPr id="7" name="标题 1"/>
          <p:cNvSpPr>
            <a:spLocks noGrp="1"/>
          </p:cNvSpPr>
          <p:nvPr>
            <p:ph type="title"/>
          </p:nvPr>
        </p:nvSpPr>
        <p:spPr>
          <a:xfrm>
            <a:off x="285720" y="504040"/>
            <a:ext cx="8229600" cy="638944"/>
          </a:xfrm>
        </p:spPr>
        <p:txBody>
          <a:bodyPr>
            <a:normAutofit/>
          </a:bodyPr>
          <a:lstStyle/>
          <a:p>
            <a:pPr lvl="2"/>
            <a:r>
              <a:rPr lang="en-US" sz="3200" b="1" dirty="0">
                <a:solidFill>
                  <a:srgbClr val="C00000"/>
                </a:solidFill>
              </a:rPr>
              <a:t>for</a:t>
            </a:r>
            <a:r>
              <a:rPr lang="zh-CN" sz="3200" b="1" dirty="0">
                <a:solidFill>
                  <a:srgbClr val="C00000"/>
                </a:solidFill>
              </a:rPr>
              <a:t>循环语句的执行</a:t>
            </a:r>
          </a:p>
        </p:txBody>
      </p:sp>
      <p:sp>
        <p:nvSpPr>
          <p:cNvPr id="8" name="TextBox 7"/>
          <p:cNvSpPr txBox="1"/>
          <p:nvPr/>
        </p:nvSpPr>
        <p:spPr>
          <a:xfrm>
            <a:off x="357158" y="1285860"/>
            <a:ext cx="8358246" cy="4154984"/>
          </a:xfrm>
          <a:prstGeom prst="rect">
            <a:avLst/>
          </a:prstGeom>
          <a:noFill/>
        </p:spPr>
        <p:txBody>
          <a:bodyPr wrap="square" rtlCol="0">
            <a:spAutoFit/>
          </a:bodyPr>
          <a:lstStyle/>
          <a:p>
            <a:pPr indent="720000"/>
            <a:r>
              <a:rPr lang="zh-CN" altLang="en-US" sz="2400" dirty="0">
                <a:latin typeface="Times New Roman" pitchFamily="18" charset="0"/>
              </a:rPr>
              <a:t>其实，</a:t>
            </a:r>
            <a:r>
              <a:rPr lang="en-US" sz="2400" dirty="0">
                <a:latin typeface="Times New Roman" pitchFamily="18" charset="0"/>
              </a:rPr>
              <a:t>for</a:t>
            </a:r>
            <a:r>
              <a:rPr lang="zh-CN" altLang="en-US" sz="2400" dirty="0">
                <a:latin typeface="Times New Roman" pitchFamily="18" charset="0"/>
              </a:rPr>
              <a:t>循环的执行过程和</a:t>
            </a:r>
            <a:r>
              <a:rPr lang="en-US" sz="2400" dirty="0">
                <a:latin typeface="Times New Roman" pitchFamily="18" charset="0"/>
              </a:rPr>
              <a:t>while</a:t>
            </a:r>
            <a:r>
              <a:rPr lang="zh-CN" altLang="en-US" sz="2400" dirty="0">
                <a:latin typeface="Times New Roman" pitchFamily="18" charset="0"/>
              </a:rPr>
              <a:t>循环很相似。在图</a:t>
            </a:r>
            <a:r>
              <a:rPr lang="en-US" sz="2400" dirty="0">
                <a:latin typeface="Times New Roman" pitchFamily="18" charset="0"/>
              </a:rPr>
              <a:t>3.15</a:t>
            </a:r>
            <a:r>
              <a:rPr lang="zh-CN" altLang="en-US" sz="2400" dirty="0">
                <a:latin typeface="Times New Roman" pitchFamily="18" charset="0"/>
              </a:rPr>
              <a:t>中，</a:t>
            </a:r>
            <a:r>
              <a:rPr lang="en-US" sz="2400" dirty="0">
                <a:latin typeface="Times New Roman" pitchFamily="18" charset="0"/>
              </a:rPr>
              <a:t>while</a:t>
            </a:r>
            <a:r>
              <a:rPr lang="zh-CN" altLang="en-US" sz="2400" dirty="0">
                <a:latin typeface="Times New Roman" pitchFamily="18" charset="0"/>
              </a:rPr>
              <a:t>循环的语句块</a:t>
            </a:r>
            <a:r>
              <a:rPr lang="en-US" sz="2400" dirty="0">
                <a:latin typeface="Times New Roman" pitchFamily="18" charset="0"/>
              </a:rPr>
              <a:t>A</a:t>
            </a:r>
            <a:r>
              <a:rPr lang="zh-CN" altLang="en-US" sz="2400" dirty="0">
                <a:latin typeface="Times New Roman" pitchFamily="18" charset="0"/>
              </a:rPr>
              <a:t>中通常也有一条语句来更改循环变量</a:t>
            </a:r>
            <a:r>
              <a:rPr lang="en-US" sz="2400" dirty="0">
                <a:latin typeface="Times New Roman" pitchFamily="18" charset="0"/>
              </a:rPr>
              <a:t>x</a:t>
            </a:r>
            <a:r>
              <a:rPr lang="zh-CN" altLang="en-US" sz="2400" dirty="0">
                <a:latin typeface="Times New Roman" pitchFamily="18" charset="0"/>
              </a:rPr>
              <a:t>的值，否则变量</a:t>
            </a:r>
            <a:r>
              <a:rPr lang="en-US" sz="2400" dirty="0">
                <a:latin typeface="Times New Roman" pitchFamily="18" charset="0"/>
              </a:rPr>
              <a:t>x</a:t>
            </a:r>
            <a:r>
              <a:rPr lang="zh-CN" altLang="en-US" sz="2400" dirty="0">
                <a:latin typeface="Times New Roman" pitchFamily="18" charset="0"/>
              </a:rPr>
              <a:t>一直保持初值，就一直小于</a:t>
            </a:r>
            <a:r>
              <a:rPr lang="en-US" sz="2400" dirty="0">
                <a:latin typeface="Times New Roman" pitchFamily="18" charset="0"/>
              </a:rPr>
              <a:t>10</a:t>
            </a:r>
            <a:r>
              <a:rPr lang="zh-CN" altLang="en-US" sz="2400" dirty="0">
                <a:latin typeface="Times New Roman" pitchFamily="18" charset="0"/>
              </a:rPr>
              <a:t>，那么就会一直执行语句块</a:t>
            </a:r>
            <a:r>
              <a:rPr lang="en-US" sz="2400" dirty="0">
                <a:latin typeface="Times New Roman" pitchFamily="18" charset="0"/>
              </a:rPr>
              <a:t>A</a:t>
            </a:r>
            <a:r>
              <a:rPr lang="zh-CN" altLang="en-US" sz="2400" dirty="0">
                <a:latin typeface="Times New Roman" pitchFamily="18" charset="0"/>
              </a:rPr>
              <a:t>，这就是常说的“死循环”。</a:t>
            </a:r>
            <a:endParaRPr lang="en-US" altLang="zh-CN" sz="2400" dirty="0">
              <a:latin typeface="Times New Roman" pitchFamily="18" charset="0"/>
            </a:endParaRPr>
          </a:p>
          <a:p>
            <a:pPr indent="720000"/>
            <a:endParaRPr lang="en-US" altLang="zh-CN" sz="2400" dirty="0">
              <a:latin typeface="Times New Roman" pitchFamily="18" charset="0"/>
            </a:endParaRPr>
          </a:p>
          <a:p>
            <a:pPr indent="720000"/>
            <a:r>
              <a:rPr lang="zh-CN" altLang="en-US" sz="2400" dirty="0">
                <a:latin typeface="Times New Roman" pitchFamily="18" charset="0"/>
              </a:rPr>
              <a:t>在</a:t>
            </a:r>
            <a:r>
              <a:rPr lang="en-US" altLang="zh-CN" sz="2400" dirty="0">
                <a:latin typeface="Times New Roman" pitchFamily="18" charset="0"/>
              </a:rPr>
              <a:t>Python</a:t>
            </a:r>
            <a:r>
              <a:rPr lang="zh-CN" altLang="en-US" sz="2400" dirty="0">
                <a:latin typeface="Times New Roman" pitchFamily="18" charset="0"/>
              </a:rPr>
              <a:t>中，</a:t>
            </a:r>
            <a:r>
              <a:rPr lang="en-US" altLang="zh-CN" sz="2400" dirty="0">
                <a:latin typeface="Times New Roman" pitchFamily="18" charset="0"/>
              </a:rPr>
              <a:t>for</a:t>
            </a:r>
            <a:r>
              <a:rPr lang="zh-CN" altLang="en-US" sz="2400" dirty="0">
                <a:latin typeface="Times New Roman" pitchFamily="18" charset="0"/>
              </a:rPr>
              <a:t>循环和</a:t>
            </a:r>
            <a:r>
              <a:rPr lang="en-US" altLang="zh-CN" sz="2400" dirty="0">
                <a:latin typeface="Times New Roman" pitchFamily="18" charset="0"/>
              </a:rPr>
              <a:t>while</a:t>
            </a:r>
            <a:r>
              <a:rPr lang="zh-CN" altLang="en-US" sz="2400" dirty="0">
                <a:latin typeface="Times New Roman" pitchFamily="18" charset="0"/>
              </a:rPr>
              <a:t>循环里面可以出现“</a:t>
            </a:r>
            <a:r>
              <a:rPr lang="en-US" altLang="zh-CN" sz="2400" dirty="0">
                <a:latin typeface="Times New Roman" pitchFamily="18" charset="0"/>
              </a:rPr>
              <a:t>break</a:t>
            </a:r>
            <a:r>
              <a:rPr lang="zh-CN" altLang="en-US" sz="2400" dirty="0">
                <a:latin typeface="Times New Roman" pitchFamily="18" charset="0"/>
              </a:rPr>
              <a:t>”语句，只要碰到</a:t>
            </a:r>
            <a:r>
              <a:rPr lang="en-US" altLang="zh-CN" sz="2400" dirty="0">
                <a:latin typeface="Times New Roman" pitchFamily="18" charset="0"/>
              </a:rPr>
              <a:t>break</a:t>
            </a:r>
            <a:r>
              <a:rPr lang="zh-CN" altLang="en-US" sz="2400" dirty="0">
                <a:latin typeface="Times New Roman" pitchFamily="18" charset="0"/>
              </a:rPr>
              <a:t>语句，循环就马上跳出去。后面还可以跟着“</a:t>
            </a:r>
            <a:r>
              <a:rPr lang="en-US" altLang="zh-CN" sz="2400" dirty="0">
                <a:latin typeface="Times New Roman" pitchFamily="18" charset="0"/>
              </a:rPr>
              <a:t>else”</a:t>
            </a:r>
            <a:r>
              <a:rPr lang="zh-CN" altLang="en-US" sz="2400" dirty="0">
                <a:latin typeface="Times New Roman" pitchFamily="18" charset="0"/>
              </a:rPr>
              <a:t>语句，假如跳出循环的原因是因为碰到了</a:t>
            </a:r>
            <a:r>
              <a:rPr lang="en-US" altLang="zh-CN" sz="2400" dirty="0">
                <a:latin typeface="Times New Roman" pitchFamily="18" charset="0"/>
              </a:rPr>
              <a:t>break</a:t>
            </a:r>
            <a:r>
              <a:rPr lang="zh-CN" altLang="en-US" sz="2400" dirty="0">
                <a:latin typeface="Times New Roman" pitchFamily="18" charset="0"/>
              </a:rPr>
              <a:t>而跳出的话，循环后的</a:t>
            </a:r>
            <a:r>
              <a:rPr lang="en-US" altLang="zh-CN" sz="2400" dirty="0">
                <a:latin typeface="Times New Roman" pitchFamily="18" charset="0"/>
              </a:rPr>
              <a:t>else</a:t>
            </a:r>
            <a:r>
              <a:rPr lang="zh-CN" altLang="en-US" sz="2400" dirty="0">
                <a:latin typeface="Times New Roman" pitchFamily="18" charset="0"/>
              </a:rPr>
              <a:t>就不会执行；假如是正常离开循环的话，</a:t>
            </a:r>
            <a:r>
              <a:rPr lang="en-US" altLang="zh-CN" sz="2400" dirty="0">
                <a:latin typeface="Times New Roman" pitchFamily="18" charset="0"/>
              </a:rPr>
              <a:t>else</a:t>
            </a:r>
            <a:r>
              <a:rPr lang="zh-CN" altLang="en-US" sz="2400" dirty="0">
                <a:latin typeface="Times New Roman" pitchFamily="18" charset="0"/>
              </a:rPr>
              <a:t>后面的程序块就会执行。</a:t>
            </a:r>
          </a:p>
          <a:p>
            <a:endParaRPr lang="zh-CN" altLang="en-US" sz="2400" dirty="0">
              <a:latin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itchFamily="18" charset="0"/>
              </a:rPr>
              <a:t>第</a:t>
            </a:r>
            <a:r>
              <a:rPr lang="en-US" altLang="zh-CN" dirty="0">
                <a:latin typeface="Times New Roman" pitchFamily="18" charset="0"/>
              </a:rPr>
              <a:t>4</a:t>
            </a:r>
            <a:r>
              <a:rPr lang="zh-CN" altLang="en-US" dirty="0">
                <a:latin typeface="Times New Roman" pitchFamily="18" charset="0"/>
              </a:rPr>
              <a:t>节 关于</a:t>
            </a:r>
            <a:r>
              <a:rPr lang="en-US" altLang="zh-CN" dirty="0">
                <a:latin typeface="Times New Roman" pitchFamily="18" charset="0"/>
              </a:rPr>
              <a:t>python</a:t>
            </a:r>
            <a:r>
              <a:rPr lang="zh-CN" altLang="en-US" dirty="0">
                <a:latin typeface="Times New Roman" pitchFamily="18" charset="0"/>
              </a:rPr>
              <a:t>的函数调用</a:t>
            </a:r>
          </a:p>
        </p:txBody>
      </p:sp>
      <p:sp>
        <p:nvSpPr>
          <p:cNvPr id="3" name="日期占位符 2"/>
          <p:cNvSpPr>
            <a:spLocks noGrp="1"/>
          </p:cNvSpPr>
          <p:nvPr>
            <p:ph type="dt" sz="half" idx="10"/>
          </p:nvPr>
        </p:nvSpPr>
        <p:spPr/>
        <p:txBody>
          <a:bodyPr/>
          <a:lstStyle/>
          <a:p>
            <a:fld id="{AA064550-C56E-41EA-A2A8-73166B2D2639}"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39</a:t>
            </a:fld>
            <a:endParaRPr lang="zh-CN" altLang="en-US"/>
          </a:p>
        </p:txBody>
      </p:sp>
      <p:sp>
        <p:nvSpPr>
          <p:cNvPr id="6" name="内容占位符 5"/>
          <p:cNvSpPr>
            <a:spLocks noGrp="1"/>
          </p:cNvSpPr>
          <p:nvPr>
            <p:ph idx="1"/>
          </p:nvPr>
        </p:nvSpPr>
        <p:spPr/>
        <p:txBody>
          <a:bodyPr/>
          <a:lstStyle/>
          <a:p>
            <a:r>
              <a:rPr lang="zh-CN" altLang="en-US" dirty="0"/>
              <a:t>函数的基本概念</a:t>
            </a:r>
            <a:endParaRPr lang="en-US" altLang="zh-CN" dirty="0"/>
          </a:p>
          <a:p>
            <a:r>
              <a:rPr lang="en-US" altLang="zh-CN" dirty="0"/>
              <a:t>Python</a:t>
            </a:r>
            <a:r>
              <a:rPr lang="zh-CN" altLang="en-US" dirty="0"/>
              <a:t>函数入门</a:t>
            </a:r>
            <a:endParaRPr lang="en-US" altLang="zh-CN" dirty="0"/>
          </a:p>
          <a:p>
            <a:r>
              <a:rPr lang="zh-CN" altLang="en-US" dirty="0"/>
              <a:t>局部变量</a:t>
            </a:r>
            <a:r>
              <a:rPr lang="en-US" altLang="zh-CN" dirty="0"/>
              <a:t>(Local variables)</a:t>
            </a:r>
            <a:r>
              <a:rPr lang="zh-CN" altLang="en-US" dirty="0"/>
              <a:t>与全局变量</a:t>
            </a:r>
            <a:r>
              <a:rPr lang="en-US" altLang="zh-CN" dirty="0"/>
              <a:t>(Global variables)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分解“</a:t>
            </a:r>
            <a:r>
              <a:rPr lang="en-US" altLang="zh-CN" dirty="0"/>
              <a:t>a=a+1</a:t>
            </a:r>
            <a:r>
              <a:rPr lang="zh-CN" altLang="en-US" dirty="0"/>
              <a:t>”的执行步骤</a:t>
            </a:r>
          </a:p>
        </p:txBody>
      </p:sp>
      <p:sp>
        <p:nvSpPr>
          <p:cNvPr id="3" name="日期占位符 2"/>
          <p:cNvSpPr>
            <a:spLocks noGrp="1"/>
          </p:cNvSpPr>
          <p:nvPr>
            <p:ph type="dt" sz="half" idx="10"/>
          </p:nvPr>
        </p:nvSpPr>
        <p:spPr/>
        <p:txBody>
          <a:bodyPr/>
          <a:lstStyle/>
          <a:p>
            <a:fld id="{BC809277-13B0-4DC7-9985-D4678B4C1869}"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a:t>
            </a:fld>
            <a:endParaRPr lang="zh-CN" altLang="en-US"/>
          </a:p>
        </p:txBody>
      </p:sp>
      <p:sp>
        <p:nvSpPr>
          <p:cNvPr id="6" name="内容占位符 5"/>
          <p:cNvSpPr>
            <a:spLocks noGrp="1"/>
          </p:cNvSpPr>
          <p:nvPr>
            <p:ph sz="half" idx="1"/>
          </p:nvPr>
        </p:nvSpPr>
        <p:spPr>
          <a:xfrm>
            <a:off x="457200" y="1340769"/>
            <a:ext cx="4690864" cy="1872208"/>
          </a:xfrm>
        </p:spPr>
        <p:txBody>
          <a:bodyPr>
            <a:normAutofit/>
          </a:bodyPr>
          <a:lstStyle/>
          <a:p>
            <a:pPr indent="0">
              <a:buNone/>
            </a:pPr>
            <a:r>
              <a:rPr lang="zh-CN" altLang="zh-CN" dirty="0"/>
              <a:t>主存存储三条指令</a:t>
            </a:r>
            <a:r>
              <a:rPr lang="zh-CN" altLang="en-US" dirty="0"/>
              <a:t>：</a:t>
            </a:r>
            <a:endParaRPr lang="en-US" altLang="zh-CN" dirty="0"/>
          </a:p>
          <a:p>
            <a:pPr indent="0">
              <a:buNone/>
            </a:pPr>
            <a:endParaRPr lang="en-US" altLang="zh-CN" dirty="0"/>
          </a:p>
          <a:p>
            <a:r>
              <a:rPr lang="zh-CN" altLang="zh-CN" dirty="0"/>
              <a:t>读取</a:t>
            </a:r>
            <a:r>
              <a:rPr lang="en-US" altLang="zh-CN" dirty="0"/>
              <a:t>a</a:t>
            </a:r>
            <a:r>
              <a:rPr lang="zh-CN" altLang="zh-CN" dirty="0"/>
              <a:t>到</a:t>
            </a:r>
            <a:r>
              <a:rPr lang="en-US" altLang="zh-CN" dirty="0"/>
              <a:t>R</a:t>
            </a:r>
          </a:p>
          <a:p>
            <a:r>
              <a:rPr lang="en-US" altLang="zh-CN" dirty="0"/>
              <a:t>R</a:t>
            </a:r>
            <a:r>
              <a:rPr lang="zh-CN" altLang="zh-CN" dirty="0"/>
              <a:t>加</a:t>
            </a:r>
            <a:r>
              <a:rPr lang="en-US" altLang="zh-CN" dirty="0"/>
              <a:t>1</a:t>
            </a:r>
          </a:p>
          <a:p>
            <a:r>
              <a:rPr lang="zh-CN" altLang="zh-CN" dirty="0"/>
              <a:t>将</a:t>
            </a:r>
            <a:r>
              <a:rPr lang="en-US" altLang="zh-CN" dirty="0"/>
              <a:t>R</a:t>
            </a:r>
            <a:r>
              <a:rPr lang="zh-CN" altLang="zh-CN" dirty="0"/>
              <a:t>存回</a:t>
            </a:r>
            <a:r>
              <a:rPr lang="en-US" altLang="zh-CN" dirty="0"/>
              <a:t>a</a:t>
            </a:r>
            <a:endParaRPr lang="zh-CN" altLang="en-US" dirty="0"/>
          </a:p>
        </p:txBody>
      </p:sp>
      <p:graphicFrame>
        <p:nvGraphicFramePr>
          <p:cNvPr id="21506" name="Object 2"/>
          <p:cNvGraphicFramePr>
            <a:graphicFrameLocks noChangeAspect="1"/>
          </p:cNvGraphicFramePr>
          <p:nvPr/>
        </p:nvGraphicFramePr>
        <p:xfrm>
          <a:off x="5508104" y="1196752"/>
          <a:ext cx="2636515" cy="2073911"/>
        </p:xfrm>
        <a:graphic>
          <a:graphicData uri="http://schemas.openxmlformats.org/presentationml/2006/ole">
            <mc:AlternateContent xmlns:mc="http://schemas.openxmlformats.org/markup-compatibility/2006">
              <mc:Choice xmlns:v="urn:schemas-microsoft-com:vml" Requires="v">
                <p:oleObj spid="_x0000_s21557" name="Visio" r:id="rId3" imgW="2276479" imgH="1790873" progId="Visio.Drawing.11">
                  <p:embed/>
                </p:oleObj>
              </mc:Choice>
              <mc:Fallback>
                <p:oleObj name="Visio" r:id="rId3" imgW="2276479" imgH="1790873"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104" y="1196752"/>
                        <a:ext cx="2636515" cy="20739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内容占位符 5"/>
          <p:cNvSpPr txBox="1">
            <a:spLocks/>
          </p:cNvSpPr>
          <p:nvPr/>
        </p:nvSpPr>
        <p:spPr>
          <a:xfrm>
            <a:off x="467544" y="3284984"/>
            <a:ext cx="8064896" cy="2952328"/>
          </a:xfrm>
          <a:prstGeom prst="rect">
            <a:avLst/>
          </a:prstGeom>
        </p:spPr>
        <p:txBody>
          <a:bodyPr vert="horz" lIns="91440" tIns="45720" rIns="91440" bIns="45720" rtlCol="0">
            <a:normAutofit/>
          </a:bodyPr>
          <a:lstStyle/>
          <a:p>
            <a:pPr lvl="0" indent="514350">
              <a:lnSpc>
                <a:spcPct val="130000"/>
              </a:lnSpc>
              <a:buFont typeface="Arial"/>
              <a:buChar char="•"/>
            </a:pPr>
            <a:r>
              <a:rPr lang="zh-CN" altLang="zh-CN" dirty="0">
                <a:latin typeface="Times New Roman" pitchFamily="18" charset="0"/>
              </a:rPr>
              <a:t>寄存器是</a:t>
            </a:r>
            <a:r>
              <a:rPr lang="en-US" altLang="zh-CN" dirty="0">
                <a:latin typeface="Times New Roman" pitchFamily="18" charset="0"/>
              </a:rPr>
              <a:t>CPU</a:t>
            </a:r>
            <a:r>
              <a:rPr lang="zh-CN" altLang="zh-CN" dirty="0">
                <a:latin typeface="Times New Roman" pitchFamily="18" charset="0"/>
              </a:rPr>
              <a:t>内的存储单元，是有限存储容量的高速存储部件，每一种类的</a:t>
            </a:r>
            <a:r>
              <a:rPr lang="en-US" altLang="zh-CN" dirty="0">
                <a:latin typeface="Times New Roman" pitchFamily="18" charset="0"/>
              </a:rPr>
              <a:t>CPU</a:t>
            </a:r>
            <a:r>
              <a:rPr lang="zh-CN" altLang="zh-CN" dirty="0">
                <a:latin typeface="Times New Roman" pitchFamily="18" charset="0"/>
              </a:rPr>
              <a:t>的寄存器的个数和使用会有少许的不同。但是每一个</a:t>
            </a:r>
            <a:r>
              <a:rPr lang="en-US" altLang="zh-CN" dirty="0">
                <a:latin typeface="Times New Roman" pitchFamily="18" charset="0"/>
              </a:rPr>
              <a:t>CPU</a:t>
            </a:r>
            <a:r>
              <a:rPr lang="zh-CN" altLang="zh-CN" dirty="0">
                <a:latin typeface="Times New Roman" pitchFamily="18" charset="0"/>
              </a:rPr>
              <a:t>都会有通用寄存器来给程序使用的，编号</a:t>
            </a:r>
            <a:r>
              <a:rPr lang="en-US" altLang="zh-CN" dirty="0">
                <a:latin typeface="Times New Roman" pitchFamily="18" charset="0"/>
              </a:rPr>
              <a:t>R1~R32,</a:t>
            </a:r>
            <a:r>
              <a:rPr lang="zh-CN" altLang="zh-CN" dirty="0">
                <a:latin typeface="Times New Roman" pitchFamily="18" charset="0"/>
              </a:rPr>
              <a:t>代表有</a:t>
            </a:r>
            <a:r>
              <a:rPr lang="en-US" altLang="zh-CN" dirty="0">
                <a:latin typeface="Times New Roman" pitchFamily="18" charset="0"/>
              </a:rPr>
              <a:t>32</a:t>
            </a:r>
            <a:r>
              <a:rPr lang="zh-CN" altLang="zh-CN" dirty="0">
                <a:latin typeface="Times New Roman" pitchFamily="18" charset="0"/>
              </a:rPr>
              <a:t>个通用寄存器。</a:t>
            </a:r>
            <a:endParaRPr lang="en-US" altLang="zh-CN" dirty="0">
              <a:latin typeface="Times New Roman" pitchFamily="18" charset="0"/>
            </a:endParaRPr>
          </a:p>
          <a:p>
            <a:pPr lvl="0" indent="514350">
              <a:lnSpc>
                <a:spcPct val="130000"/>
              </a:lnSpc>
              <a:buFont typeface="Arial"/>
              <a:buChar char="•"/>
            </a:pPr>
            <a:r>
              <a:rPr lang="zh-CN" altLang="zh-CN" dirty="0">
                <a:latin typeface="Times New Roman" pitchFamily="18" charset="0"/>
              </a:rPr>
              <a:t>在运算</a:t>
            </a:r>
            <a:r>
              <a:rPr lang="en-US" altLang="zh-CN" dirty="0">
                <a:latin typeface="Times New Roman" pitchFamily="18" charset="0"/>
              </a:rPr>
              <a:t>a=a+1</a:t>
            </a:r>
            <a:r>
              <a:rPr lang="zh-CN" altLang="zh-CN" dirty="0">
                <a:latin typeface="Times New Roman" pitchFamily="18" charset="0"/>
              </a:rPr>
              <a:t>时，首先要把变量</a:t>
            </a:r>
            <a:r>
              <a:rPr lang="en-US" altLang="zh-CN" dirty="0">
                <a:latin typeface="Times New Roman" pitchFamily="18" charset="0"/>
              </a:rPr>
              <a:t>a</a:t>
            </a:r>
            <a:r>
              <a:rPr lang="zh-CN" altLang="zh-CN" dirty="0">
                <a:latin typeface="Times New Roman" pitchFamily="18" charset="0"/>
              </a:rPr>
              <a:t>读取到某一个寄存器</a:t>
            </a:r>
            <a:r>
              <a:rPr lang="en-US" altLang="zh-CN" dirty="0">
                <a:latin typeface="Times New Roman" pitchFamily="18" charset="0"/>
              </a:rPr>
              <a:t>R</a:t>
            </a:r>
            <a:r>
              <a:rPr lang="zh-CN" altLang="zh-CN" dirty="0">
                <a:latin typeface="Times New Roman" pitchFamily="18" charset="0"/>
              </a:rPr>
              <a:t>存储，然后</a:t>
            </a:r>
            <a:r>
              <a:rPr lang="en-US" altLang="zh-CN" dirty="0">
                <a:latin typeface="Times New Roman" pitchFamily="18" charset="0"/>
              </a:rPr>
              <a:t>CPU</a:t>
            </a:r>
            <a:r>
              <a:rPr lang="zh-CN" altLang="zh-CN" dirty="0">
                <a:latin typeface="Times New Roman" pitchFamily="18" charset="0"/>
              </a:rPr>
              <a:t>再对寄存器</a:t>
            </a:r>
            <a:r>
              <a:rPr lang="en-US" altLang="zh-CN" dirty="0">
                <a:latin typeface="Times New Roman" pitchFamily="18" charset="0"/>
              </a:rPr>
              <a:t>R</a:t>
            </a:r>
            <a:r>
              <a:rPr lang="zh-CN" altLang="zh-CN" dirty="0">
                <a:latin typeface="Times New Roman" pitchFamily="18" charset="0"/>
              </a:rPr>
              <a:t>中的值进行运算。运算完成之后，</a:t>
            </a:r>
            <a:r>
              <a:rPr lang="en-US" altLang="zh-CN" dirty="0">
                <a:latin typeface="Times New Roman" pitchFamily="18" charset="0"/>
              </a:rPr>
              <a:t>CPU</a:t>
            </a:r>
            <a:r>
              <a:rPr lang="zh-CN" altLang="zh-CN" dirty="0">
                <a:latin typeface="Times New Roman" pitchFamily="18" charset="0"/>
              </a:rPr>
              <a:t>才会将值存回主存。</a:t>
            </a:r>
            <a:endParaRPr lang="en-US" altLang="zh-CN" dirty="0">
              <a:latin typeface="Times New Roman" pitchFamily="18" charset="0"/>
            </a:endParaRPr>
          </a:p>
          <a:p>
            <a:pPr lvl="0" indent="514350">
              <a:lnSpc>
                <a:spcPct val="130000"/>
              </a:lnSpc>
              <a:buFont typeface="Arial"/>
              <a:buChar char="•"/>
            </a:pPr>
            <a:r>
              <a:rPr lang="zh-CN" altLang="zh-CN" dirty="0">
                <a:latin typeface="Times New Roman" pitchFamily="18" charset="0"/>
              </a:rPr>
              <a:t>现在很多</a:t>
            </a:r>
            <a:r>
              <a:rPr lang="en-US" altLang="zh-CN" dirty="0">
                <a:latin typeface="Times New Roman" pitchFamily="18" charset="0"/>
              </a:rPr>
              <a:t>CPU</a:t>
            </a:r>
            <a:r>
              <a:rPr lang="zh-CN" altLang="zh-CN" dirty="0">
                <a:latin typeface="Times New Roman" pitchFamily="18" charset="0"/>
              </a:rPr>
              <a:t>不能直接对内存做运算，必须要先读到寄存器里，然后在寄存器上做运算，运算完后，再把结果存回内存里。</a:t>
            </a:r>
            <a:endParaRPr kumimoji="0" lang="en-US" altLang="zh-CN" sz="1800" b="0" i="0" u="none" strike="noStrike" kern="1200" cap="none" spc="0" normalizeH="0" noProof="0" dirty="0">
              <a:ln>
                <a:noFill/>
              </a:ln>
              <a:solidFill>
                <a:schemeClr val="tx1"/>
              </a:solidFill>
              <a:effectLst/>
              <a:uLnTx/>
              <a:uFillTx/>
              <a:latin typeface="Times New Roman" pitchFamily="18" charset="0"/>
              <a:ea typeface="宋体" pitchFamily="2" charset="-122"/>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40</a:t>
            </a:fld>
            <a:endParaRPr lang="zh-CN" altLang="en-US"/>
          </a:p>
        </p:txBody>
      </p:sp>
      <p:sp>
        <p:nvSpPr>
          <p:cNvPr id="7" name="标题 1"/>
          <p:cNvSpPr>
            <a:spLocks noGrp="1"/>
          </p:cNvSpPr>
          <p:nvPr>
            <p:ph type="title"/>
          </p:nvPr>
        </p:nvSpPr>
        <p:spPr>
          <a:xfrm>
            <a:off x="285720" y="504040"/>
            <a:ext cx="8229600" cy="638944"/>
          </a:xfrm>
        </p:spPr>
        <p:txBody>
          <a:bodyPr>
            <a:normAutofit/>
          </a:bodyPr>
          <a:lstStyle/>
          <a:p>
            <a:pPr lvl="2"/>
            <a:r>
              <a:rPr lang="zh-CN" sz="3200" b="1" dirty="0">
                <a:solidFill>
                  <a:srgbClr val="C00000"/>
                </a:solidFill>
              </a:rPr>
              <a:t>函数的基本概念</a:t>
            </a:r>
          </a:p>
        </p:txBody>
      </p:sp>
      <p:sp>
        <p:nvSpPr>
          <p:cNvPr id="8" name="TextBox 7"/>
          <p:cNvSpPr txBox="1"/>
          <p:nvPr/>
        </p:nvSpPr>
        <p:spPr>
          <a:xfrm>
            <a:off x="357158" y="1357298"/>
            <a:ext cx="8143932" cy="4275016"/>
          </a:xfrm>
          <a:prstGeom prst="rect">
            <a:avLst/>
          </a:prstGeom>
          <a:noFill/>
        </p:spPr>
        <p:txBody>
          <a:bodyPr wrap="square" rtlCol="0">
            <a:spAutoFit/>
          </a:bodyPr>
          <a:lstStyle/>
          <a:p>
            <a:r>
              <a:rPr lang="zh-CN" altLang="en-US" dirty="0"/>
              <a:t>程序语言中的函数和数学中的函数的基本概念是相似的。程序语言中的函数也有参数，和返回值，以及定义与调用。程序中的函数，就是将一些程序语句结合在一起的部件，通过多次调用，函数可以不止一次地在程序中运行。</a:t>
            </a:r>
            <a:endParaRPr lang="en-US" altLang="zh-CN" dirty="0"/>
          </a:p>
          <a:p>
            <a:endParaRPr lang="en-US" altLang="zh-CN" dirty="0"/>
          </a:p>
          <a:p>
            <a:r>
              <a:rPr lang="zh-CN" altLang="en-US" b="1" dirty="0"/>
              <a:t>程序调用的好处</a:t>
            </a:r>
            <a:endParaRPr lang="en-US" altLang="zh-CN" b="1" dirty="0"/>
          </a:p>
          <a:p>
            <a:endParaRPr lang="en-US" altLang="zh-CN" b="1" dirty="0"/>
          </a:p>
          <a:p>
            <a:pPr indent="514800">
              <a:lnSpc>
                <a:spcPct val="130000"/>
              </a:lnSpc>
              <a:buFont typeface="Arial" pitchFamily="34" charset="0"/>
              <a:buChar char="•"/>
            </a:pPr>
            <a:r>
              <a:rPr lang="zh-CN" altLang="en-US" dirty="0"/>
              <a:t>第一、将大问题分成许多小问题。函数可以将程序分成多个子程序段，程序员可以独立编写各个子程序，实现了程序开发流程的分解。每个函数实现特定的功能，我们可以针对这个函数来撰写程序</a:t>
            </a:r>
            <a:endParaRPr lang="en-US" altLang="zh-CN" dirty="0"/>
          </a:p>
          <a:p>
            <a:pPr indent="514800">
              <a:lnSpc>
                <a:spcPct val="130000"/>
              </a:lnSpc>
              <a:buFont typeface="Arial" pitchFamily="34" charset="0"/>
              <a:buChar char="•"/>
            </a:pPr>
            <a:endParaRPr lang="en-US" altLang="zh-CN" dirty="0"/>
          </a:p>
          <a:p>
            <a:pPr indent="514800">
              <a:lnSpc>
                <a:spcPct val="130000"/>
              </a:lnSpc>
              <a:buFont typeface="Arial" pitchFamily="34" charset="0"/>
              <a:buChar char="•"/>
            </a:pPr>
            <a:r>
              <a:rPr lang="zh-CN" altLang="en-US" dirty="0"/>
              <a:t>第二、便于检测错误。一个函数写好之后，我们会验证其实现的正确性。程序是由多个函数组成的。我们确定了每一个函数是正确后，总程序出错的可能性，就会降低。另外函数的代码量小，也便于检测错误。</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41</a:t>
            </a:fld>
            <a:endParaRPr lang="zh-CN" altLang="en-US"/>
          </a:p>
        </p:txBody>
      </p:sp>
      <p:sp>
        <p:nvSpPr>
          <p:cNvPr id="8" name="标题 1"/>
          <p:cNvSpPr>
            <a:spLocks noGrp="1"/>
          </p:cNvSpPr>
          <p:nvPr>
            <p:ph type="title"/>
          </p:nvPr>
        </p:nvSpPr>
        <p:spPr>
          <a:xfrm>
            <a:off x="285720" y="504040"/>
            <a:ext cx="8229600" cy="638944"/>
          </a:xfrm>
        </p:spPr>
        <p:txBody>
          <a:bodyPr>
            <a:normAutofit/>
          </a:bodyPr>
          <a:lstStyle/>
          <a:p>
            <a:pPr lvl="2"/>
            <a:r>
              <a:rPr lang="zh-CN" sz="3200" b="1" dirty="0">
                <a:solidFill>
                  <a:srgbClr val="C00000"/>
                </a:solidFill>
              </a:rPr>
              <a:t>函数的基本概念</a:t>
            </a:r>
          </a:p>
        </p:txBody>
      </p:sp>
      <p:sp>
        <p:nvSpPr>
          <p:cNvPr id="9" name="TextBox 8"/>
          <p:cNvSpPr txBox="1"/>
          <p:nvPr/>
        </p:nvSpPr>
        <p:spPr>
          <a:xfrm>
            <a:off x="467544" y="1477866"/>
            <a:ext cx="7920880" cy="4330416"/>
          </a:xfrm>
          <a:prstGeom prst="rect">
            <a:avLst/>
          </a:prstGeom>
          <a:noFill/>
        </p:spPr>
        <p:txBody>
          <a:bodyPr wrap="square" rtlCol="0">
            <a:spAutoFit/>
          </a:bodyPr>
          <a:lstStyle/>
          <a:p>
            <a:pPr indent="514800">
              <a:lnSpc>
                <a:spcPct val="130000"/>
              </a:lnSpc>
              <a:buFont typeface="Arial" pitchFamily="34" charset="0"/>
              <a:buChar char="•"/>
            </a:pPr>
            <a:r>
              <a:rPr lang="zh-CN" altLang="en-US" dirty="0">
                <a:latin typeface="Times New Roman" pitchFamily="18" charset="0"/>
              </a:rPr>
              <a:t>第三、实现“封装”和“重用”。封装的意思是隐蔽细节。例如函数</a:t>
            </a:r>
            <a:r>
              <a:rPr lang="en-US" dirty="0">
                <a:latin typeface="Times New Roman" pitchFamily="18" charset="0"/>
              </a:rPr>
              <a:t>GCD(x, y)</a:t>
            </a:r>
            <a:r>
              <a:rPr lang="zh-CN" altLang="en-US" dirty="0">
                <a:latin typeface="Times New Roman" pitchFamily="18" charset="0"/>
              </a:rPr>
              <a:t>是返回</a:t>
            </a:r>
            <a:r>
              <a:rPr lang="en-US" dirty="0">
                <a:latin typeface="Times New Roman" pitchFamily="18" charset="0"/>
              </a:rPr>
              <a:t> x</a:t>
            </a:r>
            <a:r>
              <a:rPr lang="zh-CN" altLang="en-US" dirty="0">
                <a:latin typeface="Times New Roman" pitchFamily="18" charset="0"/>
              </a:rPr>
              <a:t>和</a:t>
            </a:r>
            <a:r>
              <a:rPr lang="en-US" dirty="0">
                <a:latin typeface="Times New Roman" pitchFamily="18" charset="0"/>
              </a:rPr>
              <a:t>y</a:t>
            </a:r>
            <a:r>
              <a:rPr lang="zh-CN" altLang="en-US" dirty="0">
                <a:latin typeface="Times New Roman" pitchFamily="18" charset="0"/>
              </a:rPr>
              <a:t>的最大公约数。“封装”的特点体现在，对于各个求两数的最大公约数</a:t>
            </a:r>
            <a:r>
              <a:rPr lang="en-US" dirty="0">
                <a:latin typeface="Times New Roman" pitchFamily="18" charset="0"/>
              </a:rPr>
              <a:t>GCD</a:t>
            </a:r>
            <a:r>
              <a:rPr lang="zh-CN" altLang="en-US" dirty="0">
                <a:latin typeface="Times New Roman" pitchFamily="18" charset="0"/>
              </a:rPr>
              <a:t>的操作，都只需要传递两个参数</a:t>
            </a:r>
            <a:r>
              <a:rPr lang="en-US" dirty="0">
                <a:latin typeface="Times New Roman" pitchFamily="18" charset="0"/>
              </a:rPr>
              <a:t>x</a:t>
            </a:r>
            <a:r>
              <a:rPr lang="zh-CN" altLang="en-US" dirty="0">
                <a:latin typeface="Times New Roman" pitchFamily="18" charset="0"/>
              </a:rPr>
              <a:t>和</a:t>
            </a:r>
            <a:r>
              <a:rPr lang="en-US" dirty="0">
                <a:latin typeface="Times New Roman" pitchFamily="18" charset="0"/>
              </a:rPr>
              <a:t>y</a:t>
            </a:r>
            <a:r>
              <a:rPr lang="zh-CN" altLang="en-US" dirty="0">
                <a:latin typeface="Times New Roman" pitchFamily="18" charset="0"/>
              </a:rPr>
              <a:t>给函数</a:t>
            </a:r>
            <a:r>
              <a:rPr lang="en-US" dirty="0">
                <a:latin typeface="Times New Roman" pitchFamily="18" charset="0"/>
              </a:rPr>
              <a:t>GCD</a:t>
            </a:r>
            <a:r>
              <a:rPr lang="zh-CN" altLang="en-US" dirty="0">
                <a:latin typeface="Times New Roman" pitchFamily="18" charset="0"/>
              </a:rPr>
              <a:t>，函数</a:t>
            </a:r>
            <a:r>
              <a:rPr lang="en-US" dirty="0">
                <a:latin typeface="Times New Roman" pitchFamily="18" charset="0"/>
              </a:rPr>
              <a:t>GCD</a:t>
            </a:r>
            <a:r>
              <a:rPr lang="zh-CN" altLang="en-US" dirty="0">
                <a:latin typeface="Times New Roman" pitchFamily="18" charset="0"/>
              </a:rPr>
              <a:t>会返回相应的结果，而不必关注</a:t>
            </a:r>
            <a:r>
              <a:rPr lang="en-US" dirty="0">
                <a:latin typeface="Times New Roman" pitchFamily="18" charset="0"/>
              </a:rPr>
              <a:t>GCD</a:t>
            </a:r>
            <a:r>
              <a:rPr lang="zh-CN" altLang="en-US" dirty="0">
                <a:latin typeface="Times New Roman" pitchFamily="18" charset="0"/>
              </a:rPr>
              <a:t>操作的具体实现。“重用”的特点体现在，各个程序都可以直接调用已经写好的</a:t>
            </a:r>
            <a:r>
              <a:rPr lang="en-US" dirty="0">
                <a:latin typeface="Times New Roman" pitchFamily="18" charset="0"/>
              </a:rPr>
              <a:t>GCD</a:t>
            </a:r>
            <a:r>
              <a:rPr lang="zh-CN" altLang="en-US" dirty="0">
                <a:latin typeface="Times New Roman" pitchFamily="18" charset="0"/>
              </a:rPr>
              <a:t>函数来实现最大公约数的计算，而不用重复编写代码。一个写好的函数，可以被多次调用，这种“重用”提高了程序的开发效率。</a:t>
            </a:r>
            <a:endParaRPr lang="en-US" altLang="zh-CN" dirty="0">
              <a:latin typeface="Times New Roman" pitchFamily="18" charset="0"/>
            </a:endParaRPr>
          </a:p>
          <a:p>
            <a:pPr indent="514800">
              <a:lnSpc>
                <a:spcPct val="130000"/>
              </a:lnSpc>
              <a:buFont typeface="Arial" pitchFamily="34" charset="0"/>
              <a:buChar char="•"/>
            </a:pPr>
            <a:endParaRPr lang="en-US" altLang="zh-CN" dirty="0">
              <a:latin typeface="Times New Roman" pitchFamily="18" charset="0"/>
            </a:endParaRPr>
          </a:p>
          <a:p>
            <a:pPr indent="514800">
              <a:lnSpc>
                <a:spcPct val="130000"/>
              </a:lnSpc>
              <a:buFont typeface="Arial" pitchFamily="34" charset="0"/>
              <a:buChar char="•"/>
            </a:pPr>
            <a:r>
              <a:rPr lang="zh-CN" altLang="en-US" dirty="0">
                <a:latin typeface="Times New Roman" pitchFamily="18" charset="0"/>
              </a:rPr>
              <a:t>第四、便于维护。没一个函数都必须要有清楚的界面和注释，包含了功能、输入的参数、返回值的解释等。让人知道怎样调用这个函数。只要函数的界面不变，被调用函数的细节改变是不会影响全局的</a:t>
            </a:r>
          </a:p>
          <a:p>
            <a:endParaRPr lang="zh-CN" altLang="en-US" dirty="0">
              <a:latin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42</a:t>
            </a:fld>
            <a:endParaRPr lang="zh-CN" altLang="en-US"/>
          </a:p>
        </p:txBody>
      </p:sp>
      <p:sp>
        <p:nvSpPr>
          <p:cNvPr id="6" name="标题 1"/>
          <p:cNvSpPr>
            <a:spLocks noGrp="1"/>
          </p:cNvSpPr>
          <p:nvPr>
            <p:ph type="title"/>
          </p:nvPr>
        </p:nvSpPr>
        <p:spPr>
          <a:xfrm>
            <a:off x="285720" y="504040"/>
            <a:ext cx="8229600" cy="638944"/>
          </a:xfrm>
        </p:spPr>
        <p:txBody>
          <a:bodyPr>
            <a:normAutofit/>
          </a:bodyPr>
          <a:lstStyle/>
          <a:p>
            <a:pPr lvl="2"/>
            <a:r>
              <a:rPr lang="en-US" sz="3200" b="1" dirty="0">
                <a:solidFill>
                  <a:srgbClr val="C00000"/>
                </a:solidFill>
              </a:rPr>
              <a:t>Python</a:t>
            </a:r>
            <a:r>
              <a:rPr lang="zh-CN" sz="3200" b="1" dirty="0">
                <a:solidFill>
                  <a:srgbClr val="C00000"/>
                </a:solidFill>
              </a:rPr>
              <a:t>函数入门</a:t>
            </a:r>
          </a:p>
        </p:txBody>
      </p:sp>
      <p:sp>
        <p:nvSpPr>
          <p:cNvPr id="7" name="TextBox 6"/>
          <p:cNvSpPr txBox="1"/>
          <p:nvPr/>
        </p:nvSpPr>
        <p:spPr>
          <a:xfrm>
            <a:off x="571472" y="1285860"/>
            <a:ext cx="7929618" cy="1754326"/>
          </a:xfrm>
          <a:prstGeom prst="rect">
            <a:avLst/>
          </a:prstGeom>
          <a:noFill/>
        </p:spPr>
        <p:txBody>
          <a:bodyPr wrap="square" rtlCol="0">
            <a:spAutoFit/>
          </a:bodyPr>
          <a:lstStyle/>
          <a:p>
            <a:r>
              <a:rPr lang="zh-CN" altLang="en-US" dirty="0">
                <a:latin typeface="Times New Roman" pitchFamily="18" charset="0"/>
              </a:rPr>
              <a:t>对于计算</a:t>
            </a:r>
            <a:r>
              <a:rPr lang="en-US" dirty="0">
                <a:latin typeface="Times New Roman" pitchFamily="18" charset="0"/>
              </a:rPr>
              <a:t>z+ x</a:t>
            </a:r>
            <a:r>
              <a:rPr lang="en-US" altLang="zh-CN" dirty="0">
                <a:latin typeface="Times New Roman" pitchFamily="18" charset="0"/>
              </a:rPr>
              <a:t>×</a:t>
            </a:r>
            <a:r>
              <a:rPr lang="en-US" dirty="0">
                <a:latin typeface="Times New Roman" pitchFamily="18" charset="0"/>
              </a:rPr>
              <a:t>y</a:t>
            </a:r>
            <a:r>
              <a:rPr lang="en-US" baseline="30000" dirty="0">
                <a:latin typeface="Times New Roman" pitchFamily="18" charset="0"/>
              </a:rPr>
              <a:t>2</a:t>
            </a:r>
            <a:r>
              <a:rPr lang="zh-CN" altLang="en-US" dirty="0">
                <a:latin typeface="Times New Roman" pitchFamily="18" charset="0"/>
              </a:rPr>
              <a:t>功能，数学中用函数表达：</a:t>
            </a:r>
            <a:endParaRPr lang="en-US" altLang="zh-CN" dirty="0">
              <a:latin typeface="Times New Roman" pitchFamily="18" charset="0"/>
            </a:endParaRPr>
          </a:p>
          <a:p>
            <a:endParaRPr lang="en-US" altLang="zh-CN" dirty="0">
              <a:latin typeface="Times New Roman" pitchFamily="18" charset="0"/>
            </a:endParaRPr>
          </a:p>
          <a:p>
            <a:pPr marL="342900" lvl="0" indent="-342900">
              <a:buFont typeface="+mj-lt"/>
              <a:buAutoNum type="arabicPeriod"/>
            </a:pPr>
            <a:r>
              <a:rPr lang="zh-CN" altLang="en-US" dirty="0">
                <a:latin typeface="Times New Roman" pitchFamily="18" charset="0"/>
              </a:rPr>
              <a:t>函数定义：</a:t>
            </a:r>
            <a:r>
              <a:rPr lang="en-US" dirty="0">
                <a:latin typeface="Times New Roman" pitchFamily="18" charset="0"/>
              </a:rPr>
              <a:t>f(x, y)= x</a:t>
            </a:r>
            <a:r>
              <a:rPr lang="en-US" altLang="zh-CN" dirty="0">
                <a:latin typeface="Times New Roman" pitchFamily="18" charset="0"/>
              </a:rPr>
              <a:t>×</a:t>
            </a:r>
            <a:r>
              <a:rPr lang="en-US" dirty="0">
                <a:latin typeface="Times New Roman" pitchFamily="18" charset="0"/>
              </a:rPr>
              <a:t>y</a:t>
            </a:r>
            <a:r>
              <a:rPr lang="en-US" baseline="30000" dirty="0">
                <a:latin typeface="Times New Roman" pitchFamily="18" charset="0"/>
              </a:rPr>
              <a:t>2</a:t>
            </a:r>
            <a:endParaRPr lang="zh-CN" altLang="en-US" dirty="0">
              <a:latin typeface="Times New Roman" pitchFamily="18" charset="0"/>
            </a:endParaRPr>
          </a:p>
          <a:p>
            <a:pPr marL="342900" lvl="0" indent="-342900">
              <a:buFont typeface="+mj-lt"/>
              <a:buAutoNum type="arabicPeriod"/>
            </a:pPr>
            <a:r>
              <a:rPr lang="zh-CN" altLang="en-US" dirty="0">
                <a:latin typeface="Times New Roman" pitchFamily="18" charset="0"/>
              </a:rPr>
              <a:t>参数为</a:t>
            </a:r>
            <a:r>
              <a:rPr lang="en-US" dirty="0">
                <a:latin typeface="Times New Roman" pitchFamily="18" charset="0"/>
              </a:rPr>
              <a:t>x</a:t>
            </a:r>
            <a:r>
              <a:rPr lang="zh-CN" altLang="en-US" dirty="0">
                <a:latin typeface="Times New Roman" pitchFamily="18" charset="0"/>
              </a:rPr>
              <a:t>和</a:t>
            </a:r>
            <a:r>
              <a:rPr lang="en-US" dirty="0">
                <a:latin typeface="Times New Roman" pitchFamily="18" charset="0"/>
              </a:rPr>
              <a:t>y</a:t>
            </a:r>
            <a:endParaRPr lang="zh-CN" altLang="en-US" dirty="0">
              <a:latin typeface="Times New Roman" pitchFamily="18" charset="0"/>
            </a:endParaRPr>
          </a:p>
          <a:p>
            <a:pPr marL="342900" lvl="0" indent="-342900">
              <a:buFont typeface="+mj-lt"/>
              <a:buAutoNum type="arabicPeriod"/>
            </a:pPr>
            <a:r>
              <a:rPr lang="zh-CN" altLang="en-US" dirty="0">
                <a:latin typeface="Times New Roman" pitchFamily="18" charset="0"/>
              </a:rPr>
              <a:t>返回值是</a:t>
            </a:r>
            <a:r>
              <a:rPr lang="en-US" dirty="0">
                <a:latin typeface="Times New Roman" pitchFamily="18" charset="0"/>
              </a:rPr>
              <a:t>x</a:t>
            </a:r>
            <a:r>
              <a:rPr lang="en-US" altLang="zh-CN" dirty="0">
                <a:latin typeface="Times New Roman" pitchFamily="18" charset="0"/>
              </a:rPr>
              <a:t>×</a:t>
            </a:r>
            <a:r>
              <a:rPr lang="en-US" dirty="0">
                <a:latin typeface="Times New Roman" pitchFamily="18" charset="0"/>
              </a:rPr>
              <a:t>y</a:t>
            </a:r>
            <a:r>
              <a:rPr lang="en-US" baseline="30000" dirty="0">
                <a:latin typeface="Times New Roman" pitchFamily="18" charset="0"/>
              </a:rPr>
              <a:t>2</a:t>
            </a:r>
            <a:r>
              <a:rPr lang="zh-CN" altLang="en-US" dirty="0">
                <a:latin typeface="Times New Roman" pitchFamily="18" charset="0"/>
              </a:rPr>
              <a:t>的结果</a:t>
            </a:r>
          </a:p>
          <a:p>
            <a:pPr marL="342900" indent="-342900">
              <a:buFont typeface="+mj-lt"/>
              <a:buAutoNum type="arabicPeriod"/>
            </a:pPr>
            <a:r>
              <a:rPr lang="zh-CN" altLang="en-US" dirty="0">
                <a:latin typeface="Times New Roman" pitchFamily="18" charset="0"/>
              </a:rPr>
              <a:t>调用方式为</a:t>
            </a:r>
            <a:r>
              <a:rPr lang="en-US" dirty="0" err="1">
                <a:latin typeface="Times New Roman" pitchFamily="18" charset="0"/>
              </a:rPr>
              <a:t>z+f</a:t>
            </a:r>
            <a:r>
              <a:rPr lang="en-US" dirty="0">
                <a:latin typeface="Times New Roman" pitchFamily="18" charset="0"/>
              </a:rPr>
              <a:t>(a, b)</a:t>
            </a:r>
            <a:r>
              <a:rPr lang="zh-CN" altLang="en-US" dirty="0">
                <a:latin typeface="Times New Roman" pitchFamily="18" charset="0"/>
              </a:rPr>
              <a:t>，</a:t>
            </a:r>
            <a:r>
              <a:rPr lang="en-US" dirty="0">
                <a:latin typeface="Times New Roman" pitchFamily="18" charset="0"/>
              </a:rPr>
              <a:t>a</a:t>
            </a:r>
            <a:r>
              <a:rPr lang="zh-CN" altLang="en-US" dirty="0">
                <a:latin typeface="Times New Roman" pitchFamily="18" charset="0"/>
              </a:rPr>
              <a:t>和</a:t>
            </a:r>
            <a:r>
              <a:rPr lang="en-US" dirty="0">
                <a:latin typeface="Times New Roman" pitchFamily="18" charset="0"/>
              </a:rPr>
              <a:t>b</a:t>
            </a:r>
            <a:r>
              <a:rPr lang="zh-CN" altLang="en-US" dirty="0">
                <a:latin typeface="Times New Roman" pitchFamily="18" charset="0"/>
              </a:rPr>
              <a:t>是分别传递给函数</a:t>
            </a:r>
            <a:r>
              <a:rPr lang="en-US" dirty="0">
                <a:latin typeface="Times New Roman" pitchFamily="18" charset="0"/>
              </a:rPr>
              <a:t>f</a:t>
            </a:r>
            <a:r>
              <a:rPr lang="zh-CN" altLang="en-US" dirty="0">
                <a:latin typeface="Times New Roman" pitchFamily="18" charset="0"/>
              </a:rPr>
              <a:t>的具体数值</a:t>
            </a:r>
          </a:p>
        </p:txBody>
      </p:sp>
      <p:sp>
        <p:nvSpPr>
          <p:cNvPr id="8" name="TextBox 7"/>
          <p:cNvSpPr txBox="1"/>
          <p:nvPr/>
        </p:nvSpPr>
        <p:spPr>
          <a:xfrm>
            <a:off x="642910" y="3214686"/>
            <a:ext cx="6072230" cy="923330"/>
          </a:xfrm>
          <a:prstGeom prst="rect">
            <a:avLst/>
          </a:prstGeom>
          <a:noFill/>
        </p:spPr>
        <p:txBody>
          <a:bodyPr wrap="square" rtlCol="0">
            <a:spAutoFit/>
          </a:bodyPr>
          <a:lstStyle/>
          <a:p>
            <a:r>
              <a:rPr lang="zh-CN" altLang="en-US" dirty="0">
                <a:latin typeface="Times New Roman" pitchFamily="18" charset="0"/>
              </a:rPr>
              <a:t>（</a:t>
            </a:r>
            <a:r>
              <a:rPr lang="en-US" altLang="zh-CN" dirty="0">
                <a:latin typeface="Times New Roman" pitchFamily="18" charset="0"/>
              </a:rPr>
              <a:t>1</a:t>
            </a:r>
            <a:r>
              <a:rPr lang="zh-CN" altLang="en-US" dirty="0">
                <a:latin typeface="Times New Roman" pitchFamily="18" charset="0"/>
              </a:rPr>
              <a:t>）</a:t>
            </a:r>
            <a:r>
              <a:rPr lang="en-US" dirty="0">
                <a:latin typeface="Times New Roman" pitchFamily="18" charset="0"/>
              </a:rPr>
              <a:t>Python</a:t>
            </a:r>
            <a:r>
              <a:rPr lang="zh-CN" altLang="en-US" dirty="0">
                <a:latin typeface="Times New Roman" pitchFamily="18" charset="0"/>
              </a:rPr>
              <a:t>函数表达：</a:t>
            </a:r>
            <a:endParaRPr lang="en-US" altLang="zh-CN" dirty="0">
              <a:latin typeface="Times New Roman" pitchFamily="18" charset="0"/>
            </a:endParaRPr>
          </a:p>
          <a:p>
            <a:pPr lvl="0"/>
            <a:r>
              <a:rPr lang="zh-CN" altLang="en-US" dirty="0">
                <a:latin typeface="Times New Roman" pitchFamily="18" charset="0"/>
              </a:rPr>
              <a:t>函数定义           </a:t>
            </a:r>
            <a:endParaRPr lang="en-US" altLang="zh-CN" dirty="0">
              <a:latin typeface="Times New Roman" pitchFamily="18" charset="0"/>
            </a:endParaRPr>
          </a:p>
          <a:p>
            <a:pPr lvl="0"/>
            <a:r>
              <a:rPr lang="en-US" altLang="zh-CN" dirty="0">
                <a:latin typeface="Times New Roman" pitchFamily="18" charset="0"/>
              </a:rPr>
              <a:t>                                  </a:t>
            </a:r>
            <a:r>
              <a:rPr lang="zh-CN" altLang="en-US" dirty="0">
                <a:latin typeface="Times New Roman" pitchFamily="18" charset="0"/>
              </a:rPr>
              <a:t> </a:t>
            </a:r>
            <a:r>
              <a:rPr lang="en-US" altLang="zh-CN" b="1" dirty="0">
                <a:latin typeface="Times New Roman" pitchFamily="18" charset="0"/>
              </a:rPr>
              <a:t>d</a:t>
            </a:r>
            <a:r>
              <a:rPr lang="en-US" b="1" dirty="0">
                <a:latin typeface="Times New Roman" pitchFamily="18" charset="0"/>
              </a:rPr>
              <a:t>ef  f(x, y):  return x*y*</a:t>
            </a:r>
            <a:r>
              <a:rPr lang="en-US" b="1" dirty="0" err="1">
                <a:latin typeface="Times New Roman" pitchFamily="18" charset="0"/>
              </a:rPr>
              <a:t>y</a:t>
            </a:r>
            <a:endParaRPr lang="zh-CN" altLang="en-US" b="1" dirty="0">
              <a:latin typeface="Times New Roman" pitchFamily="18" charset="0"/>
            </a:endParaRPr>
          </a:p>
        </p:txBody>
      </p:sp>
      <p:sp>
        <p:nvSpPr>
          <p:cNvPr id="9" name="TextBox 8"/>
          <p:cNvSpPr txBox="1"/>
          <p:nvPr/>
        </p:nvSpPr>
        <p:spPr>
          <a:xfrm>
            <a:off x="571472" y="4357694"/>
            <a:ext cx="7786742" cy="923330"/>
          </a:xfrm>
          <a:prstGeom prst="rect">
            <a:avLst/>
          </a:prstGeom>
          <a:noFill/>
        </p:spPr>
        <p:txBody>
          <a:bodyPr wrap="square" rtlCol="0">
            <a:spAutoFit/>
          </a:bodyPr>
          <a:lstStyle/>
          <a:p>
            <a:r>
              <a:rPr lang="en-US" dirty="0">
                <a:latin typeface="Times New Roman" pitchFamily="18" charset="0"/>
              </a:rPr>
              <a:t>Python</a:t>
            </a:r>
            <a:r>
              <a:rPr lang="zh-CN" altLang="en-US" dirty="0">
                <a:latin typeface="Times New Roman" pitchFamily="18" charset="0"/>
              </a:rPr>
              <a:t>函数的定义由关键字</a:t>
            </a:r>
            <a:r>
              <a:rPr lang="en-US" dirty="0">
                <a:latin typeface="Times New Roman" pitchFamily="18" charset="0"/>
              </a:rPr>
              <a:t>def</a:t>
            </a:r>
            <a:r>
              <a:rPr lang="zh-CN" altLang="en-US" dirty="0">
                <a:latin typeface="Times New Roman" pitchFamily="18" charset="0"/>
              </a:rPr>
              <a:t>开始，后面跟上函数名，和括号，括号里面是函数的参数，接着是冒号。最后就是函数体的内容。</a:t>
            </a:r>
            <a:r>
              <a:rPr lang="en-US" dirty="0">
                <a:latin typeface="Times New Roman" pitchFamily="18" charset="0"/>
              </a:rPr>
              <a:t>Python</a:t>
            </a:r>
            <a:r>
              <a:rPr lang="zh-CN" altLang="en-US" dirty="0">
                <a:latin typeface="Times New Roman" pitchFamily="18" charset="0"/>
              </a:rPr>
              <a:t>函数定义的语法形式如下：</a:t>
            </a:r>
          </a:p>
        </p:txBody>
      </p:sp>
      <p:sp>
        <p:nvSpPr>
          <p:cNvPr id="10" name="TextBox 9"/>
          <p:cNvSpPr txBox="1"/>
          <p:nvPr/>
        </p:nvSpPr>
        <p:spPr>
          <a:xfrm>
            <a:off x="2285984" y="5429264"/>
            <a:ext cx="4286280" cy="369332"/>
          </a:xfrm>
          <a:prstGeom prst="rect">
            <a:avLst/>
          </a:prstGeom>
          <a:noFill/>
        </p:spPr>
        <p:txBody>
          <a:bodyPr wrap="square" rtlCol="0">
            <a:spAutoFit/>
          </a:bodyPr>
          <a:lstStyle/>
          <a:p>
            <a:r>
              <a:rPr lang="en-US" b="1" dirty="0">
                <a:latin typeface="Times New Roman" pitchFamily="18" charset="0"/>
              </a:rPr>
              <a:t>def </a:t>
            </a:r>
            <a:r>
              <a:rPr lang="zh-CN" altLang="en-US" b="1" dirty="0">
                <a:latin typeface="Times New Roman" pitchFamily="18" charset="0"/>
              </a:rPr>
              <a:t>函数名</a:t>
            </a:r>
            <a:r>
              <a:rPr lang="en-US" b="1" dirty="0">
                <a:latin typeface="Times New Roman" pitchFamily="18" charset="0"/>
              </a:rPr>
              <a:t>(</a:t>
            </a:r>
            <a:r>
              <a:rPr lang="zh-CN" altLang="en-US" b="1" dirty="0">
                <a:latin typeface="Times New Roman" pitchFamily="18" charset="0"/>
              </a:rPr>
              <a:t>参数</a:t>
            </a:r>
            <a:r>
              <a:rPr lang="en-US" b="1" dirty="0">
                <a:latin typeface="Times New Roman" pitchFamily="18" charset="0"/>
              </a:rPr>
              <a:t>1, </a:t>
            </a:r>
            <a:r>
              <a:rPr lang="zh-CN" altLang="en-US" b="1" dirty="0">
                <a:latin typeface="Times New Roman" pitchFamily="18" charset="0"/>
              </a:rPr>
              <a:t>参数</a:t>
            </a:r>
            <a:r>
              <a:rPr lang="en-US" b="1" dirty="0">
                <a:latin typeface="Times New Roman" pitchFamily="18" charset="0"/>
              </a:rPr>
              <a:t>2, ...): </a:t>
            </a:r>
            <a:r>
              <a:rPr lang="zh-CN" altLang="en-US" b="1" dirty="0">
                <a:latin typeface="Times New Roman" pitchFamily="18" charset="0"/>
              </a:rPr>
              <a:t>函数体</a:t>
            </a:r>
            <a:endParaRPr lang="zh-CN" altLang="en-US" dirty="0">
              <a:latin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43</a:t>
            </a:fld>
            <a:endParaRPr lang="zh-CN" altLang="en-US"/>
          </a:p>
        </p:txBody>
      </p:sp>
      <p:sp>
        <p:nvSpPr>
          <p:cNvPr id="6" name="标题 1"/>
          <p:cNvSpPr>
            <a:spLocks noGrp="1"/>
          </p:cNvSpPr>
          <p:nvPr>
            <p:ph type="title"/>
          </p:nvPr>
        </p:nvSpPr>
        <p:spPr>
          <a:xfrm>
            <a:off x="285720" y="504040"/>
            <a:ext cx="8229600" cy="638944"/>
          </a:xfrm>
        </p:spPr>
        <p:txBody>
          <a:bodyPr>
            <a:normAutofit/>
          </a:bodyPr>
          <a:lstStyle/>
          <a:p>
            <a:pPr lvl="2"/>
            <a:r>
              <a:rPr lang="en-US" sz="3200" b="1" dirty="0">
                <a:solidFill>
                  <a:srgbClr val="C00000"/>
                </a:solidFill>
              </a:rPr>
              <a:t>Python</a:t>
            </a:r>
            <a:r>
              <a:rPr lang="zh-CN" sz="3200" b="1" dirty="0">
                <a:solidFill>
                  <a:srgbClr val="C00000"/>
                </a:solidFill>
              </a:rPr>
              <a:t>函数入门</a:t>
            </a:r>
          </a:p>
        </p:txBody>
      </p:sp>
      <p:sp>
        <p:nvSpPr>
          <p:cNvPr id="7" name="TextBox 6"/>
          <p:cNvSpPr txBox="1"/>
          <p:nvPr/>
        </p:nvSpPr>
        <p:spPr>
          <a:xfrm>
            <a:off x="395536" y="1308730"/>
            <a:ext cx="8248430" cy="2031325"/>
          </a:xfrm>
          <a:prstGeom prst="rect">
            <a:avLst/>
          </a:prstGeom>
          <a:noFill/>
        </p:spPr>
        <p:txBody>
          <a:bodyPr wrap="square" rtlCol="0">
            <a:spAutoFit/>
          </a:bodyPr>
          <a:lstStyle/>
          <a:p>
            <a:r>
              <a:rPr lang="zh-CN" altLang="en-US" dirty="0">
                <a:latin typeface="Times New Roman" pitchFamily="18" charset="0"/>
              </a:rPr>
              <a:t>（</a:t>
            </a:r>
            <a:r>
              <a:rPr lang="en-US" altLang="zh-CN" dirty="0">
                <a:latin typeface="Times New Roman" pitchFamily="18" charset="0"/>
              </a:rPr>
              <a:t>2</a:t>
            </a:r>
            <a:r>
              <a:rPr lang="zh-CN" altLang="en-US" dirty="0">
                <a:latin typeface="Times New Roman" pitchFamily="18" charset="0"/>
              </a:rPr>
              <a:t>）在上面定义的函数</a:t>
            </a:r>
            <a:r>
              <a:rPr lang="en-US" dirty="0">
                <a:latin typeface="Times New Roman" pitchFamily="18" charset="0"/>
              </a:rPr>
              <a:t>f</a:t>
            </a:r>
            <a:r>
              <a:rPr lang="zh-CN" altLang="en-US" dirty="0">
                <a:latin typeface="Times New Roman" pitchFamily="18" charset="0"/>
              </a:rPr>
              <a:t>中，参数也有两个，即</a:t>
            </a:r>
            <a:r>
              <a:rPr lang="en-US" dirty="0">
                <a:latin typeface="Times New Roman" pitchFamily="18" charset="0"/>
              </a:rPr>
              <a:t>x</a:t>
            </a:r>
            <a:r>
              <a:rPr lang="zh-CN" altLang="en-US" dirty="0">
                <a:latin typeface="Times New Roman" pitchFamily="18" charset="0"/>
              </a:rPr>
              <a:t>和</a:t>
            </a:r>
            <a:r>
              <a:rPr lang="en-US" dirty="0">
                <a:latin typeface="Times New Roman" pitchFamily="18" charset="0"/>
              </a:rPr>
              <a:t>y</a:t>
            </a:r>
            <a:r>
              <a:rPr lang="zh-CN" altLang="en-US" dirty="0">
                <a:latin typeface="Times New Roman" pitchFamily="18" charset="0"/>
              </a:rPr>
              <a:t>，这些参数是函数</a:t>
            </a:r>
            <a:r>
              <a:rPr lang="en-US" dirty="0">
                <a:latin typeface="Times New Roman" pitchFamily="18" charset="0"/>
              </a:rPr>
              <a:t>f</a:t>
            </a:r>
            <a:r>
              <a:rPr lang="zh-CN" altLang="en-US" dirty="0">
                <a:latin typeface="Times New Roman" pitchFamily="18" charset="0"/>
              </a:rPr>
              <a:t>的“局部变量”。也就是他们的生命范围只限制在这个函数中。（“局部变量”“全局变量”的相关概念，我们在后面会进行更详细的讲解。）调用函数</a:t>
            </a:r>
            <a:r>
              <a:rPr lang="en-US" dirty="0">
                <a:latin typeface="Times New Roman" pitchFamily="18" charset="0"/>
              </a:rPr>
              <a:t>f</a:t>
            </a:r>
            <a:r>
              <a:rPr lang="zh-CN" altLang="en-US" dirty="0">
                <a:latin typeface="Times New Roman" pitchFamily="18" charset="0"/>
              </a:rPr>
              <a:t>时，会传递实际的值赋给函数</a:t>
            </a:r>
            <a:r>
              <a:rPr lang="en-US" dirty="0">
                <a:latin typeface="Times New Roman" pitchFamily="18" charset="0"/>
              </a:rPr>
              <a:t>f</a:t>
            </a:r>
            <a:r>
              <a:rPr lang="zh-CN" altLang="en-US" dirty="0">
                <a:latin typeface="Times New Roman" pitchFamily="18" charset="0"/>
              </a:rPr>
              <a:t>的参数。每一个函数中都可以有</a:t>
            </a:r>
            <a:r>
              <a:rPr lang="en-US" dirty="0">
                <a:latin typeface="Times New Roman" pitchFamily="18" charset="0"/>
              </a:rPr>
              <a:t>0</a:t>
            </a:r>
            <a:r>
              <a:rPr lang="zh-CN" altLang="en-US" dirty="0">
                <a:latin typeface="Times New Roman" pitchFamily="18" charset="0"/>
              </a:rPr>
              <a:t>个，</a:t>
            </a:r>
            <a:r>
              <a:rPr lang="en-US" dirty="0">
                <a:latin typeface="Times New Roman" pitchFamily="18" charset="0"/>
              </a:rPr>
              <a:t>1</a:t>
            </a:r>
            <a:r>
              <a:rPr lang="zh-CN" altLang="en-US" dirty="0">
                <a:latin typeface="Times New Roman" pitchFamily="18" charset="0"/>
              </a:rPr>
              <a:t>个，或更多个参数，相邻参数之间用逗号隔开。形式如下：</a:t>
            </a:r>
            <a:endParaRPr lang="en-US" altLang="zh-CN" dirty="0">
              <a:latin typeface="Times New Roman" pitchFamily="18" charset="0"/>
            </a:endParaRPr>
          </a:p>
          <a:p>
            <a:endParaRPr lang="en-US" altLang="zh-CN" dirty="0">
              <a:latin typeface="Times New Roman" pitchFamily="18" charset="0"/>
            </a:endParaRPr>
          </a:p>
          <a:p>
            <a:pPr algn="ctr"/>
            <a:r>
              <a:rPr lang="zh-CN" altLang="en-US" b="1" dirty="0">
                <a:latin typeface="Times New Roman" pitchFamily="18" charset="0"/>
              </a:rPr>
              <a:t>参数</a:t>
            </a:r>
            <a:r>
              <a:rPr lang="en-US" b="1" dirty="0">
                <a:latin typeface="Times New Roman" pitchFamily="18" charset="0"/>
              </a:rPr>
              <a:t>1, </a:t>
            </a:r>
            <a:r>
              <a:rPr lang="zh-CN" altLang="en-US" b="1" dirty="0">
                <a:latin typeface="Times New Roman" pitchFamily="18" charset="0"/>
              </a:rPr>
              <a:t>参数</a:t>
            </a:r>
            <a:r>
              <a:rPr lang="en-US" b="1" dirty="0">
                <a:latin typeface="Times New Roman" pitchFamily="18" charset="0"/>
              </a:rPr>
              <a:t>2, </a:t>
            </a:r>
            <a:r>
              <a:rPr lang="zh-CN" altLang="en-US" b="1" dirty="0">
                <a:latin typeface="Times New Roman" pitchFamily="18" charset="0"/>
              </a:rPr>
              <a:t>参数</a:t>
            </a:r>
            <a:r>
              <a:rPr lang="en-US" b="1" dirty="0">
                <a:latin typeface="Times New Roman" pitchFamily="18" charset="0"/>
              </a:rPr>
              <a:t>3, ...</a:t>
            </a:r>
            <a:endParaRPr lang="zh-CN" altLang="en-US" b="1" dirty="0">
              <a:latin typeface="Times New Roman" pitchFamily="18" charset="0"/>
            </a:endParaRPr>
          </a:p>
        </p:txBody>
      </p:sp>
      <p:sp>
        <p:nvSpPr>
          <p:cNvPr id="8" name="TextBox 7"/>
          <p:cNvSpPr txBox="1"/>
          <p:nvPr/>
        </p:nvSpPr>
        <p:spPr>
          <a:xfrm>
            <a:off x="395536" y="3714752"/>
            <a:ext cx="8248430" cy="2031325"/>
          </a:xfrm>
          <a:prstGeom prst="rect">
            <a:avLst/>
          </a:prstGeom>
          <a:noFill/>
        </p:spPr>
        <p:txBody>
          <a:bodyPr wrap="square" rtlCol="0">
            <a:spAutoFit/>
          </a:bodyPr>
          <a:lstStyle/>
          <a:p>
            <a:pPr lvl="0"/>
            <a:r>
              <a:rPr lang="zh-CN" altLang="en-US" dirty="0">
                <a:latin typeface="Times New Roman" pitchFamily="18" charset="0"/>
              </a:rPr>
              <a:t>（</a:t>
            </a:r>
            <a:r>
              <a:rPr lang="en-US" altLang="zh-CN" dirty="0">
                <a:latin typeface="Times New Roman" pitchFamily="18" charset="0"/>
              </a:rPr>
              <a:t>3</a:t>
            </a:r>
            <a:r>
              <a:rPr lang="zh-CN" altLang="en-US" dirty="0">
                <a:latin typeface="Times New Roman" pitchFamily="18" charset="0"/>
              </a:rPr>
              <a:t>）函数</a:t>
            </a:r>
            <a:r>
              <a:rPr lang="en-US" dirty="0">
                <a:latin typeface="Times New Roman" pitchFamily="18" charset="0"/>
              </a:rPr>
              <a:t>f</a:t>
            </a:r>
            <a:r>
              <a:rPr lang="zh-CN" altLang="en-US" dirty="0">
                <a:latin typeface="Times New Roman" pitchFamily="18" charset="0"/>
              </a:rPr>
              <a:t>中有一个关键字“</a:t>
            </a:r>
            <a:r>
              <a:rPr lang="en-US" dirty="0">
                <a:latin typeface="Times New Roman" pitchFamily="18" charset="0"/>
              </a:rPr>
              <a:t>return</a:t>
            </a:r>
            <a:r>
              <a:rPr lang="zh-CN" altLang="en-US" dirty="0">
                <a:latin typeface="Times New Roman" pitchFamily="18" charset="0"/>
              </a:rPr>
              <a:t>”，其后跟的值就是本函数将返回的值，即“返回值”。假设函数</a:t>
            </a:r>
            <a:r>
              <a:rPr lang="en-US" dirty="0">
                <a:latin typeface="Times New Roman" pitchFamily="18" charset="0"/>
              </a:rPr>
              <a:t>f0</a:t>
            </a:r>
            <a:r>
              <a:rPr lang="zh-CN" altLang="en-US" dirty="0">
                <a:latin typeface="Times New Roman" pitchFamily="18" charset="0"/>
              </a:rPr>
              <a:t>调用函数</a:t>
            </a:r>
            <a:r>
              <a:rPr lang="en-US" dirty="0">
                <a:latin typeface="Times New Roman" pitchFamily="18" charset="0"/>
              </a:rPr>
              <a:t>f</a:t>
            </a:r>
            <a:r>
              <a:rPr lang="zh-CN" altLang="en-US" dirty="0">
                <a:latin typeface="Times New Roman" pitchFamily="18" charset="0"/>
              </a:rPr>
              <a:t>，</a:t>
            </a:r>
            <a:r>
              <a:rPr lang="en-US" dirty="0">
                <a:latin typeface="Times New Roman" pitchFamily="18" charset="0"/>
              </a:rPr>
              <a:t>return </a:t>
            </a:r>
            <a:r>
              <a:rPr lang="zh-CN" altLang="en-US" dirty="0">
                <a:latin typeface="Times New Roman" pitchFamily="18" charset="0"/>
              </a:rPr>
              <a:t>语句是将被调用的函数</a:t>
            </a:r>
            <a:r>
              <a:rPr lang="en-US" dirty="0">
                <a:latin typeface="Times New Roman" pitchFamily="18" charset="0"/>
              </a:rPr>
              <a:t>f</a:t>
            </a:r>
            <a:r>
              <a:rPr lang="zh-CN" altLang="en-US" dirty="0">
                <a:latin typeface="Times New Roman" pitchFamily="18" charset="0"/>
              </a:rPr>
              <a:t>的计算结果返回给调用</a:t>
            </a:r>
            <a:r>
              <a:rPr lang="en-US" dirty="0">
                <a:latin typeface="Times New Roman" pitchFamily="18" charset="0"/>
              </a:rPr>
              <a:t>f</a:t>
            </a:r>
            <a:r>
              <a:rPr lang="zh-CN" altLang="en-US" dirty="0">
                <a:latin typeface="Times New Roman" pitchFamily="18" charset="0"/>
              </a:rPr>
              <a:t>的函数（</a:t>
            </a:r>
            <a:r>
              <a:rPr lang="en-US" dirty="0">
                <a:latin typeface="Times New Roman" pitchFamily="18" charset="0"/>
              </a:rPr>
              <a:t>f0</a:t>
            </a:r>
            <a:r>
              <a:rPr lang="zh-CN" altLang="en-US" dirty="0">
                <a:latin typeface="Times New Roman" pitchFamily="18" charset="0"/>
              </a:rPr>
              <a:t>）中的变量。</a:t>
            </a:r>
            <a:r>
              <a:rPr lang="en-US" dirty="0">
                <a:latin typeface="Times New Roman" pitchFamily="18" charset="0"/>
              </a:rPr>
              <a:t>return</a:t>
            </a:r>
            <a:r>
              <a:rPr lang="zh-CN" altLang="en-US" dirty="0">
                <a:latin typeface="Times New Roman" pitchFamily="18" charset="0"/>
              </a:rPr>
              <a:t>关键字后面可以是一个数值，也可以为一个表达式。在执行</a:t>
            </a:r>
            <a:r>
              <a:rPr lang="en-US" dirty="0">
                <a:latin typeface="Times New Roman" pitchFamily="18" charset="0"/>
              </a:rPr>
              <a:t>return</a:t>
            </a:r>
            <a:r>
              <a:rPr lang="zh-CN" altLang="en-US" dirty="0">
                <a:latin typeface="Times New Roman" pitchFamily="18" charset="0"/>
              </a:rPr>
              <a:t>语句后函数结束。一个函数可能有多条</a:t>
            </a:r>
            <a:r>
              <a:rPr lang="en-US" dirty="0">
                <a:latin typeface="Times New Roman" pitchFamily="18" charset="0"/>
              </a:rPr>
              <a:t>return</a:t>
            </a:r>
            <a:r>
              <a:rPr lang="zh-CN" altLang="en-US" dirty="0">
                <a:latin typeface="Times New Roman" pitchFamily="18" charset="0"/>
              </a:rPr>
              <a:t>语句，执行到第一条</a:t>
            </a:r>
            <a:r>
              <a:rPr lang="en-US" dirty="0">
                <a:latin typeface="Times New Roman" pitchFamily="18" charset="0"/>
              </a:rPr>
              <a:t>return</a:t>
            </a:r>
            <a:r>
              <a:rPr lang="zh-CN" altLang="en-US" dirty="0">
                <a:latin typeface="Times New Roman" pitchFamily="18" charset="0"/>
              </a:rPr>
              <a:t>语句时将结束函数。形式如下：</a:t>
            </a:r>
            <a:endParaRPr lang="en-US" altLang="zh-CN" dirty="0">
              <a:latin typeface="Times New Roman" pitchFamily="18" charset="0"/>
            </a:endParaRPr>
          </a:p>
          <a:p>
            <a:pPr lvl="0"/>
            <a:endParaRPr lang="en-US" altLang="zh-CN" dirty="0">
              <a:latin typeface="Times New Roman" pitchFamily="18" charset="0"/>
            </a:endParaRPr>
          </a:p>
          <a:p>
            <a:pPr lvl="0" algn="ctr"/>
            <a:r>
              <a:rPr lang="en-US" b="1" dirty="0">
                <a:latin typeface="Times New Roman" pitchFamily="18" charset="0"/>
              </a:rPr>
              <a:t>return </a:t>
            </a:r>
            <a:r>
              <a:rPr lang="zh-CN" altLang="en-US" b="1" dirty="0">
                <a:latin typeface="Times New Roman" pitchFamily="18" charset="0"/>
              </a:rPr>
              <a:t>返回值或者表达式</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44</a:t>
            </a:fld>
            <a:endParaRPr lang="zh-CN" altLang="en-US"/>
          </a:p>
        </p:txBody>
      </p:sp>
      <p:sp>
        <p:nvSpPr>
          <p:cNvPr id="6" name="标题 1"/>
          <p:cNvSpPr>
            <a:spLocks noGrp="1"/>
          </p:cNvSpPr>
          <p:nvPr>
            <p:ph type="title"/>
          </p:nvPr>
        </p:nvSpPr>
        <p:spPr>
          <a:xfrm>
            <a:off x="285720" y="504040"/>
            <a:ext cx="8229600" cy="638944"/>
          </a:xfrm>
        </p:spPr>
        <p:txBody>
          <a:bodyPr>
            <a:normAutofit/>
          </a:bodyPr>
          <a:lstStyle/>
          <a:p>
            <a:pPr lvl="2"/>
            <a:r>
              <a:rPr lang="en-US" sz="3200" b="1" dirty="0">
                <a:solidFill>
                  <a:srgbClr val="C00000"/>
                </a:solidFill>
              </a:rPr>
              <a:t>Python</a:t>
            </a:r>
            <a:r>
              <a:rPr lang="zh-CN" sz="3200" b="1" dirty="0">
                <a:solidFill>
                  <a:srgbClr val="C00000"/>
                </a:solidFill>
              </a:rPr>
              <a:t>函数入门</a:t>
            </a:r>
          </a:p>
        </p:txBody>
      </p:sp>
      <p:sp>
        <p:nvSpPr>
          <p:cNvPr id="7" name="TextBox 6"/>
          <p:cNvSpPr txBox="1"/>
          <p:nvPr/>
        </p:nvSpPr>
        <p:spPr>
          <a:xfrm>
            <a:off x="395536" y="1291224"/>
            <a:ext cx="7891240" cy="923330"/>
          </a:xfrm>
          <a:prstGeom prst="rect">
            <a:avLst/>
          </a:prstGeom>
          <a:noFill/>
        </p:spPr>
        <p:txBody>
          <a:bodyPr wrap="square" rtlCol="0">
            <a:spAutoFit/>
          </a:bodyPr>
          <a:lstStyle/>
          <a:p>
            <a:r>
              <a:rPr lang="zh-CN" altLang="en-US" dirty="0">
                <a:latin typeface="Times New Roman" pitchFamily="18" charset="0"/>
              </a:rPr>
              <a:t>如果进行调用的函数（</a:t>
            </a:r>
            <a:r>
              <a:rPr lang="en-US" dirty="0">
                <a:latin typeface="Times New Roman" pitchFamily="18" charset="0"/>
              </a:rPr>
              <a:t>f0</a:t>
            </a:r>
            <a:r>
              <a:rPr lang="zh-CN" altLang="en-US" dirty="0">
                <a:latin typeface="Times New Roman" pitchFamily="18" charset="0"/>
              </a:rPr>
              <a:t>）不需要被调函数（</a:t>
            </a:r>
            <a:r>
              <a:rPr lang="en-US" dirty="0">
                <a:latin typeface="Times New Roman" pitchFamily="18" charset="0"/>
              </a:rPr>
              <a:t>f</a:t>
            </a:r>
            <a:r>
              <a:rPr lang="zh-CN" altLang="en-US" dirty="0">
                <a:latin typeface="Times New Roman" pitchFamily="18" charset="0"/>
              </a:rPr>
              <a:t>）返回结果，那么被调函数就不需要</a:t>
            </a:r>
            <a:r>
              <a:rPr lang="en-US" dirty="0">
                <a:latin typeface="Times New Roman" pitchFamily="18" charset="0"/>
              </a:rPr>
              <a:t>return</a:t>
            </a:r>
            <a:r>
              <a:rPr lang="zh-CN" altLang="en-US" dirty="0">
                <a:latin typeface="Times New Roman" pitchFamily="18" charset="0"/>
              </a:rPr>
              <a:t>语句，即没有返回值。当然，</a:t>
            </a:r>
            <a:r>
              <a:rPr lang="en-US" dirty="0">
                <a:latin typeface="Times New Roman" pitchFamily="18" charset="0"/>
              </a:rPr>
              <a:t>python</a:t>
            </a:r>
            <a:r>
              <a:rPr lang="zh-CN" altLang="en-US" dirty="0">
                <a:latin typeface="Times New Roman" pitchFamily="18" charset="0"/>
              </a:rPr>
              <a:t>中的被调函数还可以返回多个值。</a:t>
            </a:r>
          </a:p>
        </p:txBody>
      </p:sp>
      <p:sp>
        <p:nvSpPr>
          <p:cNvPr id="8" name="TextBox 7"/>
          <p:cNvSpPr txBox="1"/>
          <p:nvPr/>
        </p:nvSpPr>
        <p:spPr>
          <a:xfrm>
            <a:off x="395536" y="2500306"/>
            <a:ext cx="7819802" cy="2308324"/>
          </a:xfrm>
          <a:prstGeom prst="rect">
            <a:avLst/>
          </a:prstGeom>
          <a:noFill/>
        </p:spPr>
        <p:txBody>
          <a:bodyPr wrap="square" rtlCol="0">
            <a:spAutoFit/>
          </a:bodyPr>
          <a:lstStyle/>
          <a:p>
            <a:r>
              <a:rPr lang="zh-CN" altLang="en-US" dirty="0">
                <a:latin typeface="Times New Roman" pitchFamily="18" charset="0"/>
              </a:rPr>
              <a:t>（</a:t>
            </a:r>
            <a:r>
              <a:rPr lang="en-US" altLang="zh-CN" dirty="0">
                <a:latin typeface="Times New Roman" pitchFamily="18" charset="0"/>
              </a:rPr>
              <a:t>4</a:t>
            </a:r>
            <a:r>
              <a:rPr lang="zh-CN" altLang="en-US" dirty="0">
                <a:latin typeface="Times New Roman" pitchFamily="18" charset="0"/>
              </a:rPr>
              <a:t>）调用方式为</a:t>
            </a:r>
            <a:r>
              <a:rPr lang="en-US" dirty="0">
                <a:latin typeface="Times New Roman" pitchFamily="18" charset="0"/>
              </a:rPr>
              <a:t>c=f(a, b)</a:t>
            </a:r>
            <a:r>
              <a:rPr lang="zh-CN" altLang="en-US" dirty="0">
                <a:latin typeface="Times New Roman" pitchFamily="18" charset="0"/>
              </a:rPr>
              <a:t>。其中，</a:t>
            </a:r>
            <a:r>
              <a:rPr lang="en-US" dirty="0">
                <a:latin typeface="Times New Roman" pitchFamily="18" charset="0"/>
              </a:rPr>
              <a:t>a</a:t>
            </a:r>
            <a:r>
              <a:rPr lang="zh-CN" altLang="en-US" dirty="0">
                <a:latin typeface="Times New Roman" pitchFamily="18" charset="0"/>
              </a:rPr>
              <a:t>和</a:t>
            </a:r>
            <a:r>
              <a:rPr lang="en-US" dirty="0">
                <a:latin typeface="Times New Roman" pitchFamily="18" charset="0"/>
              </a:rPr>
              <a:t>b</a:t>
            </a:r>
            <a:r>
              <a:rPr lang="zh-CN" altLang="en-US" dirty="0">
                <a:latin typeface="Times New Roman" pitchFamily="18" charset="0"/>
              </a:rPr>
              <a:t>是传递给函数</a:t>
            </a:r>
            <a:r>
              <a:rPr lang="en-US" dirty="0">
                <a:latin typeface="Times New Roman" pitchFamily="18" charset="0"/>
              </a:rPr>
              <a:t>f</a:t>
            </a:r>
            <a:r>
              <a:rPr lang="zh-CN" altLang="en-US" dirty="0">
                <a:latin typeface="Times New Roman" pitchFamily="18" charset="0"/>
              </a:rPr>
              <a:t>的值。比如，在函数</a:t>
            </a:r>
            <a:r>
              <a:rPr lang="en-US" dirty="0">
                <a:latin typeface="Times New Roman" pitchFamily="18" charset="0"/>
              </a:rPr>
              <a:t>f0</a:t>
            </a:r>
            <a:r>
              <a:rPr lang="zh-CN" altLang="en-US" dirty="0">
                <a:latin typeface="Times New Roman" pitchFamily="18" charset="0"/>
              </a:rPr>
              <a:t>中有这样一条语句</a:t>
            </a:r>
            <a:r>
              <a:rPr lang="en-US" dirty="0">
                <a:latin typeface="Times New Roman" pitchFamily="18" charset="0"/>
              </a:rPr>
              <a:t>”c=f(3, 2)”</a:t>
            </a:r>
            <a:r>
              <a:rPr lang="zh-CN" altLang="en-US" dirty="0">
                <a:latin typeface="Times New Roman" pitchFamily="18" charset="0"/>
              </a:rPr>
              <a:t>，</a:t>
            </a:r>
            <a:r>
              <a:rPr lang="en-US" dirty="0">
                <a:latin typeface="Times New Roman" pitchFamily="18" charset="0"/>
              </a:rPr>
              <a:t>3</a:t>
            </a:r>
            <a:r>
              <a:rPr lang="zh-CN" altLang="en-US" dirty="0">
                <a:latin typeface="Times New Roman" pitchFamily="18" charset="0"/>
              </a:rPr>
              <a:t>和</a:t>
            </a:r>
            <a:r>
              <a:rPr lang="en-US" dirty="0">
                <a:latin typeface="Times New Roman" pitchFamily="18" charset="0"/>
              </a:rPr>
              <a:t>2</a:t>
            </a:r>
            <a:r>
              <a:rPr lang="zh-CN" altLang="en-US" dirty="0">
                <a:latin typeface="Times New Roman" pitchFamily="18" charset="0"/>
              </a:rPr>
              <a:t>就是函数</a:t>
            </a:r>
            <a:r>
              <a:rPr lang="en-US" dirty="0">
                <a:latin typeface="Times New Roman" pitchFamily="18" charset="0"/>
              </a:rPr>
              <a:t>f0</a:t>
            </a:r>
            <a:r>
              <a:rPr lang="zh-CN" altLang="en-US" dirty="0">
                <a:latin typeface="Times New Roman" pitchFamily="18" charset="0"/>
              </a:rPr>
              <a:t>传递给函数</a:t>
            </a:r>
            <a:r>
              <a:rPr lang="en-US" dirty="0">
                <a:latin typeface="Times New Roman" pitchFamily="18" charset="0"/>
              </a:rPr>
              <a:t>f</a:t>
            </a:r>
            <a:r>
              <a:rPr lang="zh-CN" altLang="en-US" dirty="0">
                <a:latin typeface="Times New Roman" pitchFamily="18" charset="0"/>
              </a:rPr>
              <a:t>的两个参数，即在</a:t>
            </a:r>
            <a:r>
              <a:rPr lang="en-US" dirty="0">
                <a:latin typeface="Times New Roman" pitchFamily="18" charset="0"/>
              </a:rPr>
              <a:t>f</a:t>
            </a:r>
            <a:r>
              <a:rPr lang="zh-CN" altLang="en-US" dirty="0">
                <a:latin typeface="Times New Roman" pitchFamily="18" charset="0"/>
              </a:rPr>
              <a:t>函数中的局部变量</a:t>
            </a:r>
            <a:r>
              <a:rPr lang="en-US" dirty="0">
                <a:latin typeface="Times New Roman" pitchFamily="18" charset="0"/>
              </a:rPr>
              <a:t>x</a:t>
            </a:r>
            <a:r>
              <a:rPr lang="zh-CN" altLang="en-US" dirty="0">
                <a:latin typeface="Times New Roman" pitchFamily="18" charset="0"/>
              </a:rPr>
              <a:t>和</a:t>
            </a:r>
            <a:r>
              <a:rPr lang="en-US" dirty="0">
                <a:latin typeface="Times New Roman" pitchFamily="18" charset="0"/>
              </a:rPr>
              <a:t>y</a:t>
            </a:r>
            <a:r>
              <a:rPr lang="zh-CN" altLang="en-US" dirty="0">
                <a:latin typeface="Times New Roman" pitchFamily="18" charset="0"/>
              </a:rPr>
              <a:t>的值分别被设为为</a:t>
            </a:r>
            <a:r>
              <a:rPr lang="en-US" dirty="0">
                <a:latin typeface="Times New Roman" pitchFamily="18" charset="0"/>
              </a:rPr>
              <a:t>3</a:t>
            </a:r>
            <a:r>
              <a:rPr lang="zh-CN" altLang="en-US" dirty="0">
                <a:latin typeface="Times New Roman" pitchFamily="18" charset="0"/>
              </a:rPr>
              <a:t>和</a:t>
            </a:r>
            <a:r>
              <a:rPr lang="en-US" dirty="0">
                <a:latin typeface="Times New Roman" pitchFamily="18" charset="0"/>
              </a:rPr>
              <a:t>2</a:t>
            </a:r>
            <a:r>
              <a:rPr lang="zh-CN" altLang="en-US" dirty="0">
                <a:latin typeface="Times New Roman" pitchFamily="18" charset="0"/>
              </a:rPr>
              <a:t>。计算</a:t>
            </a:r>
            <a:r>
              <a:rPr lang="en-US" dirty="0">
                <a:latin typeface="Times New Roman" pitchFamily="18" charset="0"/>
              </a:rPr>
              <a:t>3</a:t>
            </a:r>
            <a:r>
              <a:rPr lang="en-US" altLang="zh-CN" dirty="0">
                <a:latin typeface="Times New Roman" pitchFamily="18" charset="0"/>
              </a:rPr>
              <a:t>×</a:t>
            </a:r>
            <a:r>
              <a:rPr lang="en-US" dirty="0">
                <a:latin typeface="Times New Roman" pitchFamily="18" charset="0"/>
              </a:rPr>
              <a:t>2</a:t>
            </a:r>
            <a:r>
              <a:rPr lang="en-US" altLang="zh-CN" dirty="0">
                <a:latin typeface="Times New Roman" pitchFamily="18" charset="0"/>
              </a:rPr>
              <a:t>×</a:t>
            </a:r>
            <a:r>
              <a:rPr lang="en-US" dirty="0">
                <a:latin typeface="Times New Roman" pitchFamily="18" charset="0"/>
              </a:rPr>
              <a:t>2</a:t>
            </a:r>
            <a:r>
              <a:rPr lang="zh-CN" altLang="en-US" dirty="0">
                <a:latin typeface="Times New Roman" pitchFamily="18" charset="0"/>
              </a:rPr>
              <a:t>的结果并返回，返回的值赋给函数</a:t>
            </a:r>
            <a:r>
              <a:rPr lang="en-US" dirty="0">
                <a:latin typeface="Times New Roman" pitchFamily="18" charset="0"/>
              </a:rPr>
              <a:t>f0</a:t>
            </a:r>
            <a:r>
              <a:rPr lang="zh-CN" altLang="en-US" dirty="0">
                <a:latin typeface="Times New Roman" pitchFamily="18" charset="0"/>
              </a:rPr>
              <a:t>的变量</a:t>
            </a:r>
            <a:r>
              <a:rPr lang="en-US" dirty="0">
                <a:latin typeface="Times New Roman" pitchFamily="18" charset="0"/>
              </a:rPr>
              <a:t>c</a:t>
            </a:r>
            <a:r>
              <a:rPr lang="zh-CN" altLang="en-US" dirty="0">
                <a:latin typeface="Times New Roman" pitchFamily="18" charset="0"/>
              </a:rPr>
              <a:t>。进行函数调用时，函数</a:t>
            </a:r>
            <a:r>
              <a:rPr lang="en-US" dirty="0">
                <a:latin typeface="Times New Roman" pitchFamily="18" charset="0"/>
              </a:rPr>
              <a:t>f0</a:t>
            </a:r>
            <a:r>
              <a:rPr lang="zh-CN" altLang="en-US" dirty="0">
                <a:latin typeface="Times New Roman" pitchFamily="18" charset="0"/>
              </a:rPr>
              <a:t>称为“主调函数”，而函数</a:t>
            </a:r>
            <a:r>
              <a:rPr lang="en-US" dirty="0">
                <a:latin typeface="Times New Roman" pitchFamily="18" charset="0"/>
              </a:rPr>
              <a:t>f</a:t>
            </a:r>
            <a:r>
              <a:rPr lang="zh-CN" altLang="en-US" dirty="0">
                <a:latin typeface="Times New Roman" pitchFamily="18" charset="0"/>
              </a:rPr>
              <a:t>称为“被调用函数”。调用语句形式如下：</a:t>
            </a:r>
            <a:endParaRPr lang="en-US" altLang="zh-CN" dirty="0">
              <a:latin typeface="Times New Roman" pitchFamily="18" charset="0"/>
            </a:endParaRPr>
          </a:p>
          <a:p>
            <a:pPr algn="ctr"/>
            <a:endParaRPr lang="en-US" altLang="zh-CN" b="1" dirty="0">
              <a:latin typeface="Times New Roman" pitchFamily="18" charset="0"/>
            </a:endParaRPr>
          </a:p>
          <a:p>
            <a:pPr algn="ctr"/>
            <a:r>
              <a:rPr lang="zh-CN" altLang="en-US" b="1" dirty="0">
                <a:latin typeface="Times New Roman" pitchFamily="18" charset="0"/>
              </a:rPr>
              <a:t>主调函数中的变量</a:t>
            </a:r>
            <a:r>
              <a:rPr lang="en-US" b="1" dirty="0">
                <a:latin typeface="Times New Roman" pitchFamily="18" charset="0"/>
              </a:rPr>
              <a:t>=</a:t>
            </a:r>
            <a:r>
              <a:rPr lang="zh-CN" altLang="en-US" b="1" dirty="0">
                <a:latin typeface="Times New Roman" pitchFamily="18" charset="0"/>
              </a:rPr>
              <a:t>被调函数名</a:t>
            </a:r>
            <a:r>
              <a:rPr lang="en-US" b="1" dirty="0">
                <a:latin typeface="Times New Roman" pitchFamily="18" charset="0"/>
              </a:rPr>
              <a:t>(</a:t>
            </a:r>
            <a:r>
              <a:rPr lang="zh-CN" altLang="en-US" b="1" dirty="0">
                <a:latin typeface="Times New Roman" pitchFamily="18" charset="0"/>
              </a:rPr>
              <a:t>参数</a:t>
            </a:r>
            <a:r>
              <a:rPr lang="en-US" b="1" dirty="0">
                <a:latin typeface="Times New Roman" pitchFamily="18" charset="0"/>
              </a:rPr>
              <a:t>1, </a:t>
            </a:r>
            <a:r>
              <a:rPr lang="zh-CN" altLang="en-US" b="1" dirty="0">
                <a:latin typeface="Times New Roman" pitchFamily="18" charset="0"/>
              </a:rPr>
              <a:t>实数</a:t>
            </a:r>
            <a:r>
              <a:rPr lang="en-US" b="1" dirty="0">
                <a:latin typeface="Times New Roman" pitchFamily="18" charset="0"/>
              </a:rPr>
              <a:t>2, ...)</a:t>
            </a:r>
            <a:endParaRPr lang="zh-CN" altLang="en-US" b="1" dirty="0">
              <a:latin typeface="Times New Roman" pitchFamily="18" charset="0"/>
            </a:endParaRPr>
          </a:p>
          <a:p>
            <a:r>
              <a:rPr lang="zh-CN" altLang="en-US" dirty="0">
                <a:latin typeface="Times New Roman" pitchFamily="18" charset="0"/>
              </a:rPr>
              <a:t> </a:t>
            </a:r>
          </a:p>
        </p:txBody>
      </p:sp>
      <p:sp>
        <p:nvSpPr>
          <p:cNvPr id="9" name="TextBox 8"/>
          <p:cNvSpPr txBox="1"/>
          <p:nvPr/>
        </p:nvSpPr>
        <p:spPr>
          <a:xfrm>
            <a:off x="5508104" y="4826675"/>
            <a:ext cx="2786082" cy="1569660"/>
          </a:xfrm>
          <a:prstGeom prst="rect">
            <a:avLst/>
          </a:prstGeom>
          <a:noFill/>
        </p:spPr>
        <p:txBody>
          <a:bodyPr wrap="square" rtlCol="0">
            <a:spAutoFit/>
          </a:bodyPr>
          <a:lstStyle/>
          <a:p>
            <a:r>
              <a:rPr lang="en-US" sz="1600" b="1" dirty="0">
                <a:latin typeface="Times New Roman" pitchFamily="18" charset="0"/>
              </a:rPr>
              <a:t>#&lt;</a:t>
            </a:r>
            <a:r>
              <a:rPr lang="zh-CN" altLang="en-US" sz="1600" b="1" dirty="0">
                <a:latin typeface="Times New Roman" pitchFamily="18" charset="0"/>
              </a:rPr>
              <a:t>程序：计算</a:t>
            </a:r>
            <a:r>
              <a:rPr lang="en-US" sz="1600" b="1" dirty="0">
                <a:latin typeface="Times New Roman" pitchFamily="18" charset="0"/>
              </a:rPr>
              <a:t>4+3*2</a:t>
            </a:r>
            <a:r>
              <a:rPr lang="en-US" sz="1600" b="1" baseline="30000" dirty="0">
                <a:latin typeface="Times New Roman" pitchFamily="18" charset="0"/>
              </a:rPr>
              <a:t>2</a:t>
            </a:r>
            <a:r>
              <a:rPr lang="en-US" sz="1600" b="1" dirty="0">
                <a:latin typeface="Times New Roman" pitchFamily="18" charset="0"/>
              </a:rPr>
              <a:t>&gt;</a:t>
            </a:r>
            <a:endParaRPr lang="zh-CN" altLang="en-US" sz="1600" dirty="0">
              <a:latin typeface="Times New Roman" pitchFamily="18" charset="0"/>
            </a:endParaRPr>
          </a:p>
          <a:p>
            <a:r>
              <a:rPr lang="en-US" sz="1600" dirty="0">
                <a:latin typeface="Times New Roman" pitchFamily="18" charset="0"/>
              </a:rPr>
              <a:t>def  f(x, y):</a:t>
            </a:r>
            <a:endParaRPr lang="zh-CN" altLang="en-US" sz="1600" dirty="0">
              <a:latin typeface="Times New Roman" pitchFamily="18" charset="0"/>
            </a:endParaRPr>
          </a:p>
          <a:p>
            <a:r>
              <a:rPr lang="en-US" sz="1600" dirty="0">
                <a:latin typeface="Times New Roman" pitchFamily="18" charset="0"/>
              </a:rPr>
              <a:t>       return x*y*y</a:t>
            </a:r>
            <a:endParaRPr lang="zh-CN" altLang="en-US" sz="1600" dirty="0">
              <a:latin typeface="Times New Roman" pitchFamily="18" charset="0"/>
            </a:endParaRPr>
          </a:p>
          <a:p>
            <a:r>
              <a:rPr lang="en-US" sz="1600" dirty="0">
                <a:latin typeface="Times New Roman" pitchFamily="18" charset="0"/>
              </a:rPr>
              <a:t>#</a:t>
            </a:r>
            <a:r>
              <a:rPr lang="zh-CN" altLang="en-US" sz="1600" dirty="0">
                <a:latin typeface="Times New Roman" pitchFamily="18" charset="0"/>
              </a:rPr>
              <a:t>主函数部分</a:t>
            </a:r>
          </a:p>
          <a:p>
            <a:r>
              <a:rPr lang="en-US" sz="1600" dirty="0">
                <a:latin typeface="Times New Roman" pitchFamily="18" charset="0"/>
              </a:rPr>
              <a:t>c=4+f(3, 2)</a:t>
            </a:r>
            <a:endParaRPr lang="zh-CN" altLang="en-US" sz="1600" dirty="0">
              <a:latin typeface="Times New Roman" pitchFamily="18" charset="0"/>
            </a:endParaRPr>
          </a:p>
          <a:p>
            <a:r>
              <a:rPr lang="en-US" sz="1600" dirty="0">
                <a:latin typeface="Times New Roman" pitchFamily="18" charset="0"/>
              </a:rPr>
              <a:t>print (c)</a:t>
            </a:r>
            <a:endParaRPr lang="zh-CN" altLang="en-US" sz="1600" dirty="0">
              <a:latin typeface="Times New Roman" pitchFamily="18" charset="0"/>
            </a:endParaRPr>
          </a:p>
        </p:txBody>
      </p:sp>
      <p:sp>
        <p:nvSpPr>
          <p:cNvPr id="10" name="TextBox 9"/>
          <p:cNvSpPr txBox="1"/>
          <p:nvPr/>
        </p:nvSpPr>
        <p:spPr>
          <a:xfrm>
            <a:off x="467544" y="4786322"/>
            <a:ext cx="3818704" cy="1200329"/>
          </a:xfrm>
          <a:prstGeom prst="rect">
            <a:avLst/>
          </a:prstGeom>
          <a:noFill/>
        </p:spPr>
        <p:txBody>
          <a:bodyPr wrap="square" rtlCol="0">
            <a:spAutoFit/>
          </a:bodyPr>
          <a:lstStyle/>
          <a:p>
            <a:r>
              <a:rPr lang="zh-CN" altLang="en-US" dirty="0">
                <a:latin typeface="Times New Roman" pitchFamily="18" charset="0"/>
              </a:rPr>
              <a:t>在计算</a:t>
            </a:r>
            <a:r>
              <a:rPr lang="en-US" dirty="0">
                <a:latin typeface="Times New Roman" pitchFamily="18" charset="0"/>
              </a:rPr>
              <a:t>4+3*2</a:t>
            </a:r>
            <a:r>
              <a:rPr lang="zh-CN" altLang="en-US" dirty="0">
                <a:latin typeface="Times New Roman" pitchFamily="18" charset="0"/>
              </a:rPr>
              <a:t>时，使用</a:t>
            </a:r>
            <a:r>
              <a:rPr lang="en-US" dirty="0">
                <a:latin typeface="Times New Roman" pitchFamily="18" charset="0"/>
              </a:rPr>
              <a:t>python</a:t>
            </a:r>
            <a:r>
              <a:rPr lang="zh-CN" altLang="en-US" dirty="0">
                <a:latin typeface="Times New Roman" pitchFamily="18" charset="0"/>
              </a:rPr>
              <a:t>函数的示例</a:t>
            </a:r>
            <a:r>
              <a:rPr lang="en-US" b="1" dirty="0">
                <a:latin typeface="Times New Roman" pitchFamily="18" charset="0"/>
              </a:rPr>
              <a:t>#&lt;</a:t>
            </a:r>
            <a:r>
              <a:rPr lang="zh-CN" altLang="en-US" b="1" dirty="0">
                <a:latin typeface="Times New Roman" pitchFamily="18" charset="0"/>
              </a:rPr>
              <a:t>程序：计算</a:t>
            </a:r>
            <a:r>
              <a:rPr lang="en-US" b="1" dirty="0">
                <a:latin typeface="Times New Roman" pitchFamily="18" charset="0"/>
              </a:rPr>
              <a:t>4+3*2</a:t>
            </a:r>
            <a:r>
              <a:rPr lang="en-US" b="1" baseline="30000" dirty="0">
                <a:latin typeface="Times New Roman" pitchFamily="18" charset="0"/>
              </a:rPr>
              <a:t>2</a:t>
            </a:r>
            <a:r>
              <a:rPr lang="en-US" b="1" dirty="0">
                <a:latin typeface="Times New Roman" pitchFamily="18" charset="0"/>
              </a:rPr>
              <a:t>&gt;</a:t>
            </a:r>
            <a:r>
              <a:rPr lang="zh-CN" altLang="en-US" dirty="0">
                <a:latin typeface="Times New Roman" pitchFamily="18" charset="0"/>
              </a:rPr>
              <a:t>。运行示例程序，将会输出结果</a:t>
            </a:r>
            <a:r>
              <a:rPr lang="en-US" dirty="0">
                <a:latin typeface="Times New Roman" pitchFamily="18" charset="0"/>
              </a:rPr>
              <a:t>16</a:t>
            </a:r>
            <a:endParaRPr lang="zh-CN" altLang="en-US" dirty="0">
              <a:latin typeface="Times New Roman" pitchFamily="18" charset="0"/>
            </a:endParaRPr>
          </a:p>
          <a:p>
            <a:endParaRPr lang="zh-CN" altLang="en-US" dirty="0">
              <a:latin typeface="Times New Roman"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45</a:t>
            </a:fld>
            <a:endParaRPr lang="zh-CN" altLang="en-US"/>
          </a:p>
        </p:txBody>
      </p:sp>
      <p:sp>
        <p:nvSpPr>
          <p:cNvPr id="6" name="标题 1"/>
          <p:cNvSpPr>
            <a:spLocks noGrp="1"/>
          </p:cNvSpPr>
          <p:nvPr>
            <p:ph type="title"/>
          </p:nvPr>
        </p:nvSpPr>
        <p:spPr>
          <a:xfrm>
            <a:off x="285720" y="504040"/>
            <a:ext cx="8229600" cy="638944"/>
          </a:xfrm>
        </p:spPr>
        <p:txBody>
          <a:bodyPr>
            <a:normAutofit/>
          </a:bodyPr>
          <a:lstStyle/>
          <a:p>
            <a:pPr lvl="2"/>
            <a:r>
              <a:rPr lang="zh-CN" sz="3200" b="1" dirty="0">
                <a:solidFill>
                  <a:srgbClr val="C00000"/>
                </a:solidFill>
              </a:rPr>
              <a:t>局部变量与全局变量</a:t>
            </a:r>
          </a:p>
        </p:txBody>
      </p:sp>
      <p:sp>
        <p:nvSpPr>
          <p:cNvPr id="7" name="TextBox 6"/>
          <p:cNvSpPr txBox="1"/>
          <p:nvPr/>
        </p:nvSpPr>
        <p:spPr>
          <a:xfrm>
            <a:off x="428596" y="1357298"/>
            <a:ext cx="8358246" cy="4782848"/>
          </a:xfrm>
          <a:prstGeom prst="rect">
            <a:avLst/>
          </a:prstGeom>
          <a:noFill/>
        </p:spPr>
        <p:txBody>
          <a:bodyPr wrap="square" rtlCol="0">
            <a:spAutoFit/>
          </a:bodyPr>
          <a:lstStyle/>
          <a:p>
            <a:pPr indent="720000">
              <a:lnSpc>
                <a:spcPct val="130000"/>
              </a:lnSpc>
            </a:pPr>
            <a:r>
              <a:rPr lang="zh-CN" altLang="en-US" sz="2400" dirty="0">
                <a:latin typeface="Times New Roman" pitchFamily="18" charset="0"/>
              </a:rPr>
              <a:t>在函数中出现的变量，可以分为局部变量和全局变量。先记起来下面的</a:t>
            </a:r>
            <a:r>
              <a:rPr lang="zh-CN" altLang="en-US" sz="2400" b="1" dirty="0">
                <a:latin typeface="Times New Roman" pitchFamily="18" charset="0"/>
              </a:rPr>
              <a:t>规则：在函数中假如没有</a:t>
            </a:r>
            <a:r>
              <a:rPr lang="en-US" sz="2400" b="1" dirty="0">
                <a:latin typeface="Times New Roman" pitchFamily="18" charset="0"/>
              </a:rPr>
              <a:t>global</a:t>
            </a:r>
            <a:r>
              <a:rPr lang="zh-CN" altLang="en-US" sz="2400" b="1" dirty="0">
                <a:latin typeface="Times New Roman" pitchFamily="18" charset="0"/>
              </a:rPr>
              <a:t>语句，所有在等号左边出现的变量以及参数都是“局部变量”</a:t>
            </a:r>
            <a:r>
              <a:rPr lang="zh-CN" altLang="en-US" sz="2400" dirty="0">
                <a:latin typeface="Times New Roman" pitchFamily="18" charset="0"/>
              </a:rPr>
              <a:t>，它只能被这个函数访问，而不能被其它函数访问。</a:t>
            </a:r>
            <a:endParaRPr lang="en-US" altLang="zh-CN" sz="2400" dirty="0">
              <a:latin typeface="Times New Roman" pitchFamily="18" charset="0"/>
            </a:endParaRPr>
          </a:p>
          <a:p>
            <a:pPr indent="720000">
              <a:lnSpc>
                <a:spcPct val="130000"/>
              </a:lnSpc>
            </a:pPr>
            <a:endParaRPr lang="en-US" altLang="zh-CN" sz="2400" dirty="0">
              <a:latin typeface="Times New Roman" pitchFamily="18" charset="0"/>
            </a:endParaRPr>
          </a:p>
          <a:p>
            <a:pPr indent="720000">
              <a:lnSpc>
                <a:spcPct val="130000"/>
              </a:lnSpc>
            </a:pPr>
            <a:r>
              <a:rPr lang="zh-CN" altLang="en-US" sz="2400" dirty="0">
                <a:latin typeface="Times New Roman" pitchFamily="18" charset="0"/>
              </a:rPr>
              <a:t>本书中的变量就是两层，一层在函数内，一层在函数外。在函数之外被赋值的变量是“全局变量”。我们把局部变量搞清楚后，自然那些在函数中出现的，不是局部变量的变量就是全局变量。</a:t>
            </a:r>
          </a:p>
          <a:p>
            <a:endParaRPr lang="zh-CN" altLang="en-US" sz="2400" dirty="0">
              <a:latin typeface="Times New Roman"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olidFill>
                  <a:srgbClr val="C00000"/>
                </a:solidFill>
              </a:rPr>
              <a:t>局部变量与全局变量</a:t>
            </a:r>
            <a:endParaRPr lang="zh-CN" altLang="en-US" dirty="0"/>
          </a:p>
        </p:txBody>
      </p:sp>
      <p:sp>
        <p:nvSpPr>
          <p:cNvPr id="3" name="日期占位符 2"/>
          <p:cNvSpPr>
            <a:spLocks noGrp="1"/>
          </p:cNvSpPr>
          <p:nvPr>
            <p:ph type="dt" sz="half" idx="10"/>
          </p:nvPr>
        </p:nvSpPr>
        <p:spPr/>
        <p:txBody>
          <a:bodyPr/>
          <a:lstStyle/>
          <a:p>
            <a:fld id="{4E55854C-21C8-4E58-9757-5AAD61B82AA3}"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46</a:t>
            </a:fld>
            <a:endParaRPr lang="zh-CN" altLang="en-US"/>
          </a:p>
        </p:txBody>
      </p:sp>
      <p:sp>
        <p:nvSpPr>
          <p:cNvPr id="6" name="内容占位符 5"/>
          <p:cNvSpPr>
            <a:spLocks noGrp="1"/>
          </p:cNvSpPr>
          <p:nvPr>
            <p:ph sz="half" idx="2"/>
          </p:nvPr>
        </p:nvSpPr>
        <p:spPr>
          <a:xfrm>
            <a:off x="5076056" y="1340769"/>
            <a:ext cx="3610744" cy="2160240"/>
          </a:xfrm>
        </p:spPr>
        <p:txBody>
          <a:bodyPr>
            <a:normAutofit/>
          </a:bodyPr>
          <a:lstStyle/>
          <a:p>
            <a:r>
              <a:rPr lang="en-US" altLang="zh-CN" b="1" dirty="0"/>
              <a:t>#&lt;</a:t>
            </a:r>
            <a:r>
              <a:rPr lang="zh-CN" altLang="zh-CN" b="1" dirty="0"/>
              <a:t>程序：打印局部变量</a:t>
            </a:r>
            <a:r>
              <a:rPr lang="en-US" altLang="zh-CN" b="1" dirty="0"/>
              <a:t>a</a:t>
            </a:r>
            <a:r>
              <a:rPr lang="zh-CN" altLang="zh-CN" b="1" dirty="0"/>
              <a:t>和全局变量</a:t>
            </a:r>
            <a:r>
              <a:rPr lang="en-US" altLang="zh-CN" b="1" dirty="0"/>
              <a:t>a&gt;</a:t>
            </a:r>
            <a:endParaRPr lang="zh-CN" altLang="zh-CN" dirty="0"/>
          </a:p>
          <a:p>
            <a:r>
              <a:rPr lang="en-US" altLang="zh-CN" dirty="0"/>
              <a:t>a=10		#</a:t>
            </a:r>
            <a:r>
              <a:rPr lang="zh-CN" altLang="zh-CN" dirty="0"/>
              <a:t>函数外</a:t>
            </a:r>
          </a:p>
          <a:p>
            <a:r>
              <a:rPr lang="en-US" altLang="zh-CN" dirty="0"/>
              <a:t>def </a:t>
            </a:r>
            <a:r>
              <a:rPr lang="en-US" altLang="zh-CN" dirty="0" err="1"/>
              <a:t>func</a:t>
            </a:r>
            <a:r>
              <a:rPr lang="en-US" altLang="zh-CN" dirty="0"/>
              <a:t>():</a:t>
            </a:r>
            <a:endParaRPr lang="zh-CN" altLang="zh-CN" dirty="0"/>
          </a:p>
          <a:p>
            <a:r>
              <a:rPr lang="en-US" altLang="zh-CN" dirty="0"/>
              <a:t>       a=20    #</a:t>
            </a:r>
            <a:r>
              <a:rPr lang="zh-CN" altLang="zh-CN" dirty="0"/>
              <a:t>函数内，局部变量的赋值，不会改变全局变量。</a:t>
            </a:r>
          </a:p>
          <a:p>
            <a:r>
              <a:rPr lang="en-US" altLang="zh-CN" dirty="0"/>
              <a:t>       print(a)  #</a:t>
            </a:r>
            <a:r>
              <a:rPr lang="zh-CN" altLang="zh-CN" dirty="0"/>
              <a:t>函数内</a:t>
            </a:r>
          </a:p>
          <a:p>
            <a:r>
              <a:rPr lang="en-US" altLang="zh-CN" dirty="0" err="1"/>
              <a:t>func</a:t>
            </a:r>
            <a:r>
              <a:rPr lang="en-US" altLang="zh-CN" dirty="0"/>
              <a:t>()</a:t>
            </a:r>
            <a:endParaRPr lang="zh-CN" altLang="zh-CN" dirty="0"/>
          </a:p>
          <a:p>
            <a:r>
              <a:rPr lang="en-US" altLang="zh-CN" dirty="0"/>
              <a:t>print(a)   #</a:t>
            </a:r>
            <a:r>
              <a:rPr lang="zh-CN" altLang="zh-CN" dirty="0"/>
              <a:t>函数外的</a:t>
            </a:r>
            <a:r>
              <a:rPr lang="en-US" altLang="zh-CN" dirty="0"/>
              <a:t>a</a:t>
            </a:r>
            <a:endParaRPr lang="zh-CN" altLang="zh-CN" dirty="0"/>
          </a:p>
          <a:p>
            <a:endParaRPr lang="zh-CN" altLang="en-US" dirty="0"/>
          </a:p>
        </p:txBody>
      </p:sp>
      <p:sp>
        <p:nvSpPr>
          <p:cNvPr id="7" name="内容占位符 6"/>
          <p:cNvSpPr>
            <a:spLocks noGrp="1"/>
          </p:cNvSpPr>
          <p:nvPr>
            <p:ph idx="1"/>
          </p:nvPr>
        </p:nvSpPr>
        <p:spPr>
          <a:xfrm>
            <a:off x="467544" y="1340768"/>
            <a:ext cx="4680520" cy="4032448"/>
          </a:xfrm>
        </p:spPr>
        <p:txBody>
          <a:bodyPr>
            <a:normAutofit/>
          </a:bodyPr>
          <a:lstStyle/>
          <a:p>
            <a:r>
              <a:rPr lang="zh-CN" altLang="en-US" dirty="0"/>
              <a:t>这里，</a:t>
            </a:r>
            <a:r>
              <a:rPr lang="en-US" altLang="zh-CN" dirty="0" err="1"/>
              <a:t>func</a:t>
            </a:r>
            <a:r>
              <a:rPr lang="zh-CN" altLang="en-US" dirty="0"/>
              <a:t>函数里面和外面的变量名是一样的，都为</a:t>
            </a:r>
            <a:r>
              <a:rPr lang="en-US" altLang="zh-CN" dirty="0"/>
              <a:t>a</a:t>
            </a:r>
            <a:r>
              <a:rPr lang="zh-CN" altLang="en-US" dirty="0"/>
              <a:t>，但输出结果却是不同的。</a:t>
            </a:r>
            <a:endParaRPr lang="en-US" altLang="zh-CN" dirty="0"/>
          </a:p>
          <a:p>
            <a:r>
              <a:rPr lang="en-US" altLang="zh-CN" dirty="0"/>
              <a:t>a=10</a:t>
            </a:r>
            <a:r>
              <a:rPr lang="zh-CN" altLang="en-US" dirty="0"/>
              <a:t>语句中的变量</a:t>
            </a:r>
            <a:r>
              <a:rPr lang="en-US" altLang="zh-CN" dirty="0"/>
              <a:t>a</a:t>
            </a:r>
            <a:r>
              <a:rPr lang="zh-CN" altLang="en-US" dirty="0"/>
              <a:t>是函数外被赋值的变量，称为这个文件的全局变量，而</a:t>
            </a:r>
            <a:r>
              <a:rPr lang="en-US" altLang="zh-CN" dirty="0" err="1"/>
              <a:t>func</a:t>
            </a:r>
            <a:r>
              <a:rPr lang="en-US" altLang="zh-CN" dirty="0"/>
              <a:t>()</a:t>
            </a:r>
            <a:r>
              <a:rPr lang="zh-CN" altLang="en-US" dirty="0"/>
              <a:t>函数中</a:t>
            </a:r>
            <a:r>
              <a:rPr lang="en-US" altLang="zh-CN" dirty="0"/>
              <a:t>a=20</a:t>
            </a:r>
            <a:r>
              <a:rPr lang="zh-CN" altLang="en-US" dirty="0"/>
              <a:t>语句中的变量</a:t>
            </a:r>
            <a:r>
              <a:rPr lang="en-US" altLang="zh-CN" dirty="0"/>
              <a:t>a</a:t>
            </a:r>
            <a:r>
              <a:rPr lang="zh-CN" altLang="en-US" dirty="0"/>
              <a:t>，是在</a:t>
            </a:r>
            <a:r>
              <a:rPr lang="en-US" altLang="zh-CN" dirty="0" err="1"/>
              <a:t>func</a:t>
            </a:r>
            <a:r>
              <a:rPr lang="en-US" altLang="zh-CN" dirty="0"/>
              <a:t>()</a:t>
            </a:r>
            <a:r>
              <a:rPr lang="zh-CN" altLang="en-US" dirty="0"/>
              <a:t>函数中被赋值的（在等号左边），就是局部变量。</a:t>
            </a:r>
            <a:endParaRPr lang="en-US" altLang="zh-CN" dirty="0"/>
          </a:p>
          <a:p>
            <a:r>
              <a:rPr lang="zh-CN" altLang="en-US" dirty="0"/>
              <a:t>外部的变量</a:t>
            </a:r>
            <a:r>
              <a:rPr lang="en-US" altLang="zh-CN" dirty="0"/>
              <a:t>a</a:t>
            </a:r>
            <a:r>
              <a:rPr lang="zh-CN" altLang="en-US" dirty="0"/>
              <a:t>和</a:t>
            </a:r>
            <a:r>
              <a:rPr lang="en-US" altLang="zh-CN" dirty="0" err="1"/>
              <a:t>func</a:t>
            </a:r>
            <a:r>
              <a:rPr lang="en-US" altLang="zh-CN" dirty="0"/>
              <a:t>()</a:t>
            </a:r>
            <a:r>
              <a:rPr lang="zh-CN" altLang="en-US" dirty="0"/>
              <a:t>函数内部的变量</a:t>
            </a:r>
            <a:r>
              <a:rPr lang="en-US" altLang="zh-CN" dirty="0"/>
              <a:t>a</a:t>
            </a:r>
            <a:r>
              <a:rPr lang="zh-CN" altLang="en-US" dirty="0"/>
              <a:t>是不同的变量，只是拥有相同的变量名而已。所以，前面的例子将会输出</a:t>
            </a:r>
            <a:r>
              <a:rPr lang="en-US" altLang="zh-CN" dirty="0"/>
              <a:t>20</a:t>
            </a:r>
            <a:r>
              <a:rPr lang="zh-CN" altLang="en-US" dirty="0"/>
              <a:t>和</a:t>
            </a:r>
            <a:r>
              <a:rPr lang="en-US" altLang="zh-CN" dirty="0"/>
              <a:t>10</a:t>
            </a:r>
            <a:endParaRPr lang="zh-CN" altLang="en-US" dirty="0"/>
          </a:p>
        </p:txBody>
      </p:sp>
      <p:sp>
        <p:nvSpPr>
          <p:cNvPr id="8" name="TextBox 7"/>
          <p:cNvSpPr txBox="1"/>
          <p:nvPr/>
        </p:nvSpPr>
        <p:spPr>
          <a:xfrm>
            <a:off x="5148064" y="3645024"/>
            <a:ext cx="3816424" cy="646331"/>
          </a:xfrm>
          <a:prstGeom prst="rect">
            <a:avLst/>
          </a:prstGeom>
          <a:noFill/>
        </p:spPr>
        <p:txBody>
          <a:bodyPr wrap="square" rtlCol="0">
            <a:spAutoFit/>
          </a:bodyPr>
          <a:lstStyle/>
          <a:p>
            <a:r>
              <a:rPr lang="zh-CN" altLang="en-US" b="1" dirty="0">
                <a:latin typeface="Times New Roman" pitchFamily="18" charset="0"/>
              </a:rPr>
              <a:t>判断函数内部的变量</a:t>
            </a:r>
            <a:r>
              <a:rPr lang="en-US" b="1" dirty="0">
                <a:latin typeface="Times New Roman" pitchFamily="18" charset="0"/>
              </a:rPr>
              <a:t>a</a:t>
            </a:r>
            <a:r>
              <a:rPr lang="zh-CN" altLang="en-US" b="1" dirty="0">
                <a:latin typeface="Times New Roman" pitchFamily="18" charset="0"/>
              </a:rPr>
              <a:t>是否为局部变量的方法：</a:t>
            </a:r>
            <a:endParaRPr lang="zh-CN" altLang="en-US" dirty="0">
              <a:latin typeface="Times New Roman" pitchFamily="18" charset="0"/>
            </a:endParaRPr>
          </a:p>
        </p:txBody>
      </p:sp>
      <p:sp>
        <p:nvSpPr>
          <p:cNvPr id="9" name="TextBox 8"/>
          <p:cNvSpPr txBox="1"/>
          <p:nvPr/>
        </p:nvSpPr>
        <p:spPr>
          <a:xfrm>
            <a:off x="5220072" y="4509120"/>
            <a:ext cx="3672408" cy="923330"/>
          </a:xfrm>
          <a:prstGeom prst="rect">
            <a:avLst/>
          </a:prstGeom>
          <a:noFill/>
        </p:spPr>
        <p:txBody>
          <a:bodyPr wrap="square" rtlCol="0">
            <a:spAutoFit/>
          </a:bodyPr>
          <a:lstStyle/>
          <a:p>
            <a:r>
              <a:rPr lang="en-US" dirty="0">
                <a:latin typeface="Times New Roman" pitchFamily="18" charset="0"/>
              </a:rPr>
              <a:t>1.</a:t>
            </a:r>
            <a:r>
              <a:rPr lang="zh-CN" altLang="en-US" dirty="0">
                <a:latin typeface="Times New Roman" pitchFamily="18" charset="0"/>
              </a:rPr>
              <a:t>不出现在</a:t>
            </a:r>
            <a:r>
              <a:rPr lang="en-US" dirty="0">
                <a:latin typeface="Times New Roman" pitchFamily="18" charset="0"/>
              </a:rPr>
              <a:t>global</a:t>
            </a:r>
            <a:r>
              <a:rPr lang="zh-CN" altLang="en-US" dirty="0">
                <a:latin typeface="Times New Roman" pitchFamily="18" charset="0"/>
              </a:rPr>
              <a:t>语句里面；</a:t>
            </a:r>
            <a:endParaRPr lang="en-US" altLang="zh-CN" dirty="0">
              <a:latin typeface="Times New Roman" pitchFamily="18" charset="0"/>
            </a:endParaRPr>
          </a:p>
          <a:p>
            <a:r>
              <a:rPr lang="en-US" dirty="0">
                <a:latin typeface="Times New Roman" pitchFamily="18" charset="0"/>
              </a:rPr>
              <a:t>2.</a:t>
            </a:r>
            <a:r>
              <a:rPr lang="zh-CN" altLang="en-US" dirty="0">
                <a:latin typeface="Times New Roman" pitchFamily="18" charset="0"/>
              </a:rPr>
              <a:t>出现在函数参数中，或者出现在函数语句的等号左边。</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47</a:t>
            </a:fld>
            <a:endParaRPr lang="zh-CN" altLang="en-US"/>
          </a:p>
        </p:txBody>
      </p:sp>
      <p:sp>
        <p:nvSpPr>
          <p:cNvPr id="6" name="标题 1"/>
          <p:cNvSpPr>
            <a:spLocks noGrp="1"/>
          </p:cNvSpPr>
          <p:nvPr>
            <p:ph type="title"/>
          </p:nvPr>
        </p:nvSpPr>
        <p:spPr>
          <a:xfrm>
            <a:off x="285720" y="504040"/>
            <a:ext cx="8229600" cy="638944"/>
          </a:xfrm>
        </p:spPr>
        <p:txBody>
          <a:bodyPr>
            <a:normAutofit/>
          </a:bodyPr>
          <a:lstStyle/>
          <a:p>
            <a:pPr lvl="2"/>
            <a:r>
              <a:rPr lang="zh-CN" sz="3200" b="1" dirty="0">
                <a:solidFill>
                  <a:srgbClr val="C00000"/>
                </a:solidFill>
              </a:rPr>
              <a:t>局部变量与全局变量</a:t>
            </a:r>
          </a:p>
        </p:txBody>
      </p:sp>
      <p:sp>
        <p:nvSpPr>
          <p:cNvPr id="7" name="TextBox 6"/>
          <p:cNvSpPr txBox="1"/>
          <p:nvPr/>
        </p:nvSpPr>
        <p:spPr>
          <a:xfrm>
            <a:off x="395536" y="1428736"/>
            <a:ext cx="7391174" cy="923330"/>
          </a:xfrm>
          <a:prstGeom prst="rect">
            <a:avLst/>
          </a:prstGeom>
          <a:noFill/>
        </p:spPr>
        <p:txBody>
          <a:bodyPr wrap="square" rtlCol="0">
            <a:spAutoFit/>
          </a:bodyPr>
          <a:lstStyle/>
          <a:p>
            <a:r>
              <a:rPr lang="zh-CN" altLang="en-US" dirty="0">
                <a:latin typeface="Times New Roman" pitchFamily="18" charset="0"/>
              </a:rPr>
              <a:t>如果在函数中使用</a:t>
            </a:r>
            <a:r>
              <a:rPr lang="en-US" dirty="0">
                <a:latin typeface="Times New Roman" pitchFamily="18" charset="0"/>
              </a:rPr>
              <a:t>global</a:t>
            </a:r>
            <a:r>
              <a:rPr lang="zh-CN" altLang="en-US" dirty="0">
                <a:latin typeface="Times New Roman" pitchFamily="18" charset="0"/>
              </a:rPr>
              <a:t>语句来声明变量</a:t>
            </a:r>
            <a:r>
              <a:rPr lang="en-US" dirty="0">
                <a:latin typeface="Times New Roman" pitchFamily="18" charset="0"/>
              </a:rPr>
              <a:t>a</a:t>
            </a:r>
            <a:r>
              <a:rPr lang="zh-CN" altLang="en-US" dirty="0">
                <a:latin typeface="Times New Roman" pitchFamily="18" charset="0"/>
              </a:rPr>
              <a:t>，那么这个变量</a:t>
            </a:r>
            <a:r>
              <a:rPr lang="en-US" dirty="0">
                <a:latin typeface="Times New Roman" pitchFamily="18" charset="0"/>
              </a:rPr>
              <a:t>a</a:t>
            </a:r>
            <a:r>
              <a:rPr lang="zh-CN" altLang="en-US" dirty="0">
                <a:latin typeface="Times New Roman" pitchFamily="18" charset="0"/>
              </a:rPr>
              <a:t>就是全局变量</a:t>
            </a:r>
            <a:r>
              <a:rPr lang="en-US" dirty="0">
                <a:latin typeface="Times New Roman" pitchFamily="18" charset="0"/>
              </a:rPr>
              <a:t>a</a:t>
            </a:r>
            <a:r>
              <a:rPr lang="zh-CN" altLang="en-US" dirty="0">
                <a:latin typeface="Times New Roman" pitchFamily="18" charset="0"/>
              </a:rPr>
              <a:t>。如</a:t>
            </a:r>
            <a:r>
              <a:rPr lang="en-US" b="1" dirty="0">
                <a:latin typeface="Times New Roman" pitchFamily="18" charset="0"/>
              </a:rPr>
              <a:t>#&lt;</a:t>
            </a:r>
            <a:r>
              <a:rPr lang="zh-CN" altLang="en-US" b="1" dirty="0">
                <a:latin typeface="Times New Roman" pitchFamily="18" charset="0"/>
              </a:rPr>
              <a:t>程序：关键字</a:t>
            </a:r>
            <a:r>
              <a:rPr lang="en-US" b="1" dirty="0">
                <a:latin typeface="Times New Roman" pitchFamily="18" charset="0"/>
              </a:rPr>
              <a:t>global</a:t>
            </a:r>
            <a:r>
              <a:rPr lang="zh-CN" altLang="en-US" b="1" dirty="0">
                <a:latin typeface="Times New Roman" pitchFamily="18" charset="0"/>
              </a:rPr>
              <a:t>引用全局变量</a:t>
            </a:r>
            <a:r>
              <a:rPr lang="en-US" b="1" dirty="0">
                <a:latin typeface="Times New Roman" pitchFamily="18" charset="0"/>
              </a:rPr>
              <a:t>&gt;</a:t>
            </a:r>
            <a:r>
              <a:rPr lang="zh-CN" altLang="en-US" dirty="0">
                <a:latin typeface="Times New Roman" pitchFamily="18" charset="0"/>
              </a:rPr>
              <a:t>所示：</a:t>
            </a:r>
            <a:endParaRPr lang="en-US" altLang="zh-CN" dirty="0">
              <a:latin typeface="Times New Roman" pitchFamily="18" charset="0"/>
            </a:endParaRPr>
          </a:p>
          <a:p>
            <a:endParaRPr lang="zh-CN" altLang="en-US" dirty="0">
              <a:latin typeface="Times New Roman" pitchFamily="18" charset="0"/>
            </a:endParaRPr>
          </a:p>
        </p:txBody>
      </p:sp>
      <p:sp>
        <p:nvSpPr>
          <p:cNvPr id="8" name="TextBox 7"/>
          <p:cNvSpPr txBox="1"/>
          <p:nvPr/>
        </p:nvSpPr>
        <p:spPr>
          <a:xfrm>
            <a:off x="357158" y="2500306"/>
            <a:ext cx="4429156" cy="2613023"/>
          </a:xfrm>
          <a:prstGeom prst="rect">
            <a:avLst/>
          </a:prstGeom>
          <a:noFill/>
        </p:spPr>
        <p:txBody>
          <a:bodyPr wrap="square" rtlCol="0">
            <a:spAutoFit/>
          </a:bodyPr>
          <a:lstStyle/>
          <a:p>
            <a:pPr>
              <a:lnSpc>
                <a:spcPct val="130000"/>
              </a:lnSpc>
            </a:pPr>
            <a:r>
              <a:rPr lang="en-US" dirty="0">
                <a:latin typeface="Times New Roman" pitchFamily="18" charset="0"/>
              </a:rPr>
              <a:t>global</a:t>
            </a:r>
            <a:r>
              <a:rPr lang="zh-CN" altLang="en-US" dirty="0">
                <a:latin typeface="Times New Roman" pitchFamily="18" charset="0"/>
              </a:rPr>
              <a:t>语句包含了关键字</a:t>
            </a:r>
            <a:r>
              <a:rPr lang="en-US" dirty="0">
                <a:latin typeface="Times New Roman" pitchFamily="18" charset="0"/>
              </a:rPr>
              <a:t>global</a:t>
            </a:r>
            <a:r>
              <a:rPr lang="zh-CN" altLang="en-US" dirty="0">
                <a:latin typeface="Times New Roman" pitchFamily="18" charset="0"/>
              </a:rPr>
              <a:t>，后面跟着一个或多个又逗号分开的变量名。</a:t>
            </a:r>
          </a:p>
          <a:p>
            <a:pPr>
              <a:lnSpc>
                <a:spcPct val="130000"/>
              </a:lnSpc>
            </a:pPr>
            <a:endParaRPr lang="en-US" altLang="zh-CN" dirty="0">
              <a:latin typeface="Times New Roman" pitchFamily="18" charset="0"/>
            </a:endParaRPr>
          </a:p>
          <a:p>
            <a:pPr>
              <a:lnSpc>
                <a:spcPct val="130000"/>
              </a:lnSpc>
            </a:pPr>
            <a:r>
              <a:rPr lang="zh-CN" altLang="en-US" dirty="0">
                <a:latin typeface="Times New Roman" pitchFamily="18" charset="0"/>
              </a:rPr>
              <a:t>在这个例子中，</a:t>
            </a:r>
            <a:r>
              <a:rPr lang="en-US" dirty="0">
                <a:latin typeface="Times New Roman" pitchFamily="18" charset="0"/>
              </a:rPr>
              <a:t>global</a:t>
            </a:r>
            <a:r>
              <a:rPr lang="zh-CN" altLang="en-US" dirty="0">
                <a:latin typeface="Times New Roman" pitchFamily="18" charset="0"/>
              </a:rPr>
              <a:t>语句后跟着变量</a:t>
            </a:r>
            <a:r>
              <a:rPr lang="en-US" dirty="0">
                <a:latin typeface="Times New Roman" pitchFamily="18" charset="0"/>
              </a:rPr>
              <a:t>a</a:t>
            </a:r>
            <a:r>
              <a:rPr lang="zh-CN" altLang="en-US" dirty="0">
                <a:latin typeface="Times New Roman" pitchFamily="18" charset="0"/>
              </a:rPr>
              <a:t>，表面后面使用的变量</a:t>
            </a:r>
            <a:r>
              <a:rPr lang="en-US" dirty="0">
                <a:latin typeface="Times New Roman" pitchFamily="18" charset="0"/>
              </a:rPr>
              <a:t>a</a:t>
            </a:r>
            <a:r>
              <a:rPr lang="zh-CN" altLang="en-US" dirty="0">
                <a:latin typeface="Times New Roman" pitchFamily="18" charset="0"/>
              </a:rPr>
              <a:t>是全局的。所以，</a:t>
            </a:r>
            <a:r>
              <a:rPr lang="en-US" dirty="0" err="1">
                <a:latin typeface="Times New Roman" pitchFamily="18" charset="0"/>
              </a:rPr>
              <a:t>func</a:t>
            </a:r>
            <a:r>
              <a:rPr lang="en-US" dirty="0">
                <a:latin typeface="Times New Roman" pitchFamily="18" charset="0"/>
              </a:rPr>
              <a:t>()</a:t>
            </a:r>
            <a:r>
              <a:rPr lang="zh-CN" altLang="en-US" dirty="0">
                <a:latin typeface="Times New Roman" pitchFamily="18" charset="0"/>
              </a:rPr>
              <a:t>函数中的</a:t>
            </a:r>
            <a:r>
              <a:rPr lang="en-US" dirty="0">
                <a:latin typeface="Times New Roman" pitchFamily="18" charset="0"/>
              </a:rPr>
              <a:t>a=20</a:t>
            </a:r>
            <a:r>
              <a:rPr lang="zh-CN" altLang="en-US" dirty="0">
                <a:latin typeface="Times New Roman" pitchFamily="18" charset="0"/>
              </a:rPr>
              <a:t>语句会修改全局变量</a:t>
            </a:r>
            <a:r>
              <a:rPr lang="en-US" dirty="0">
                <a:latin typeface="Times New Roman" pitchFamily="18" charset="0"/>
              </a:rPr>
              <a:t>a</a:t>
            </a:r>
            <a:r>
              <a:rPr lang="zh-CN" altLang="en-US" dirty="0">
                <a:latin typeface="Times New Roman" pitchFamily="18" charset="0"/>
              </a:rPr>
              <a:t>的值，程序会输出</a:t>
            </a:r>
            <a:r>
              <a:rPr lang="en-US" dirty="0">
                <a:latin typeface="Times New Roman" pitchFamily="18" charset="0"/>
              </a:rPr>
              <a:t>20</a:t>
            </a:r>
            <a:r>
              <a:rPr lang="zh-CN" altLang="en-US" dirty="0">
                <a:latin typeface="Times New Roman" pitchFamily="18" charset="0"/>
              </a:rPr>
              <a:t>和</a:t>
            </a:r>
            <a:r>
              <a:rPr lang="en-US" dirty="0">
                <a:latin typeface="Times New Roman" pitchFamily="18" charset="0"/>
              </a:rPr>
              <a:t>20</a:t>
            </a:r>
            <a:r>
              <a:rPr lang="zh-CN" altLang="en-US" dirty="0">
                <a:latin typeface="Times New Roman" pitchFamily="18" charset="0"/>
              </a:rPr>
              <a:t>。</a:t>
            </a:r>
          </a:p>
        </p:txBody>
      </p:sp>
      <p:sp>
        <p:nvSpPr>
          <p:cNvPr id="9" name="TextBox 8"/>
          <p:cNvSpPr txBox="1"/>
          <p:nvPr/>
        </p:nvSpPr>
        <p:spPr>
          <a:xfrm>
            <a:off x="5004048" y="2204864"/>
            <a:ext cx="3929090" cy="2554545"/>
          </a:xfrm>
          <a:prstGeom prst="rect">
            <a:avLst/>
          </a:prstGeom>
          <a:noFill/>
        </p:spPr>
        <p:txBody>
          <a:bodyPr wrap="square" rtlCol="0">
            <a:spAutoFit/>
          </a:bodyPr>
          <a:lstStyle/>
          <a:p>
            <a:endParaRPr lang="en-US" altLang="zh-CN" sz="1600" dirty="0">
              <a:latin typeface="Times New Roman" pitchFamily="18" charset="0"/>
            </a:endParaRPr>
          </a:p>
          <a:p>
            <a:r>
              <a:rPr lang="en-US" sz="1600" b="1" dirty="0">
                <a:latin typeface="Times New Roman" pitchFamily="18" charset="0"/>
              </a:rPr>
              <a:t>#&lt;</a:t>
            </a:r>
            <a:r>
              <a:rPr lang="zh-CN" altLang="en-US" sz="1600" b="1" dirty="0">
                <a:latin typeface="Times New Roman" pitchFamily="18" charset="0"/>
              </a:rPr>
              <a:t>程序：关键字</a:t>
            </a:r>
            <a:r>
              <a:rPr lang="en-US" sz="1600" b="1" dirty="0">
                <a:latin typeface="Times New Roman" pitchFamily="18" charset="0"/>
              </a:rPr>
              <a:t>global</a:t>
            </a:r>
            <a:r>
              <a:rPr lang="zh-CN" altLang="en-US" sz="1600" b="1" dirty="0">
                <a:latin typeface="Times New Roman" pitchFamily="18" charset="0"/>
              </a:rPr>
              <a:t>引用全局变量</a:t>
            </a:r>
            <a:r>
              <a:rPr lang="en-US" sz="1600" b="1" dirty="0">
                <a:latin typeface="Times New Roman" pitchFamily="18" charset="0"/>
              </a:rPr>
              <a:t>&gt;</a:t>
            </a:r>
            <a:endParaRPr lang="zh-CN" altLang="en-US" sz="1600" dirty="0">
              <a:latin typeface="Times New Roman" pitchFamily="18" charset="0"/>
            </a:endParaRPr>
          </a:p>
          <a:p>
            <a:r>
              <a:rPr lang="en-US" sz="1600" dirty="0">
                <a:latin typeface="Times New Roman" pitchFamily="18" charset="0"/>
              </a:rPr>
              <a:t>a=10</a:t>
            </a:r>
            <a:endParaRPr lang="zh-CN" altLang="en-US" sz="1600" dirty="0">
              <a:latin typeface="Times New Roman" pitchFamily="18" charset="0"/>
            </a:endParaRPr>
          </a:p>
          <a:p>
            <a:r>
              <a:rPr lang="en-US" sz="1600" dirty="0">
                <a:latin typeface="Times New Roman" pitchFamily="18" charset="0"/>
              </a:rPr>
              <a:t>def </a:t>
            </a:r>
            <a:r>
              <a:rPr lang="en-US" sz="1600" dirty="0" err="1">
                <a:latin typeface="Times New Roman" pitchFamily="18" charset="0"/>
              </a:rPr>
              <a:t>func</a:t>
            </a:r>
            <a:r>
              <a:rPr lang="en-US" sz="1600" dirty="0">
                <a:latin typeface="Times New Roman" pitchFamily="18" charset="0"/>
              </a:rPr>
              <a:t>():</a:t>
            </a:r>
            <a:endParaRPr lang="zh-CN" altLang="en-US" sz="1600" dirty="0">
              <a:latin typeface="Times New Roman" pitchFamily="18" charset="0"/>
            </a:endParaRPr>
          </a:p>
          <a:p>
            <a:r>
              <a:rPr lang="en-US" sz="1600" dirty="0">
                <a:latin typeface="Times New Roman" pitchFamily="18" charset="0"/>
              </a:rPr>
              <a:t>       global  a    #</a:t>
            </a:r>
            <a:r>
              <a:rPr lang="zh-CN" altLang="en-US" sz="1600" dirty="0">
                <a:latin typeface="Times New Roman" pitchFamily="18" charset="0"/>
              </a:rPr>
              <a:t>宣告这个是全局变量。</a:t>
            </a:r>
          </a:p>
          <a:p>
            <a:r>
              <a:rPr lang="en-US" sz="1600" dirty="0">
                <a:latin typeface="Times New Roman" pitchFamily="18" charset="0"/>
              </a:rPr>
              <a:t>       a=20</a:t>
            </a:r>
            <a:endParaRPr lang="zh-CN" altLang="en-US" sz="1600" dirty="0">
              <a:latin typeface="Times New Roman" pitchFamily="18" charset="0"/>
            </a:endParaRPr>
          </a:p>
          <a:p>
            <a:r>
              <a:rPr lang="en-US" sz="1600" dirty="0">
                <a:latin typeface="Times New Roman" pitchFamily="18" charset="0"/>
              </a:rPr>
              <a:t>       print(a)</a:t>
            </a:r>
            <a:endParaRPr lang="zh-CN" altLang="en-US" sz="1600" dirty="0">
              <a:latin typeface="Times New Roman" pitchFamily="18" charset="0"/>
            </a:endParaRPr>
          </a:p>
          <a:p>
            <a:r>
              <a:rPr lang="en-US" sz="1600" dirty="0" err="1">
                <a:latin typeface="Times New Roman" pitchFamily="18" charset="0"/>
              </a:rPr>
              <a:t>func</a:t>
            </a:r>
            <a:r>
              <a:rPr lang="en-US" sz="1600" dirty="0">
                <a:latin typeface="Times New Roman" pitchFamily="18" charset="0"/>
              </a:rPr>
              <a:t>()</a:t>
            </a:r>
            <a:endParaRPr lang="zh-CN" altLang="en-US" sz="1600" dirty="0">
              <a:latin typeface="Times New Roman" pitchFamily="18" charset="0"/>
            </a:endParaRPr>
          </a:p>
          <a:p>
            <a:r>
              <a:rPr lang="en-US" sz="1600" dirty="0">
                <a:latin typeface="Times New Roman" pitchFamily="18" charset="0"/>
              </a:rPr>
              <a:t>print(a)</a:t>
            </a:r>
            <a:endParaRPr lang="zh-CN" altLang="en-US" sz="1600" dirty="0">
              <a:latin typeface="Times New Roman" pitchFamily="18" charset="0"/>
            </a:endParaRPr>
          </a:p>
          <a:p>
            <a:endParaRPr lang="zh-CN" altLang="en-US" sz="1600" dirty="0">
              <a:latin typeface="Times New Roman"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48</a:t>
            </a:fld>
            <a:endParaRPr lang="zh-CN" altLang="en-US"/>
          </a:p>
        </p:txBody>
      </p:sp>
      <p:sp>
        <p:nvSpPr>
          <p:cNvPr id="6" name="标题 1"/>
          <p:cNvSpPr>
            <a:spLocks noGrp="1"/>
          </p:cNvSpPr>
          <p:nvPr>
            <p:ph type="title"/>
          </p:nvPr>
        </p:nvSpPr>
        <p:spPr>
          <a:xfrm>
            <a:off x="285720" y="504040"/>
            <a:ext cx="8229600" cy="638944"/>
          </a:xfrm>
        </p:spPr>
        <p:txBody>
          <a:bodyPr>
            <a:normAutofit/>
          </a:bodyPr>
          <a:lstStyle/>
          <a:p>
            <a:pPr lvl="2"/>
            <a:r>
              <a:rPr lang="zh-CN" sz="3200" b="1" dirty="0">
                <a:solidFill>
                  <a:srgbClr val="C00000"/>
                </a:solidFill>
              </a:rPr>
              <a:t>局部变量与全局变量</a:t>
            </a:r>
          </a:p>
        </p:txBody>
      </p:sp>
      <p:sp>
        <p:nvSpPr>
          <p:cNvPr id="7" name="TextBox 6"/>
          <p:cNvSpPr txBox="1"/>
          <p:nvPr/>
        </p:nvSpPr>
        <p:spPr>
          <a:xfrm>
            <a:off x="539552" y="4365104"/>
            <a:ext cx="7992888" cy="812530"/>
          </a:xfrm>
          <a:prstGeom prst="rect">
            <a:avLst/>
          </a:prstGeom>
          <a:noFill/>
        </p:spPr>
        <p:txBody>
          <a:bodyPr wrap="square" rtlCol="0">
            <a:spAutoFit/>
          </a:bodyPr>
          <a:lstStyle/>
          <a:p>
            <a:pPr>
              <a:lnSpc>
                <a:spcPct val="130000"/>
              </a:lnSpc>
            </a:pPr>
            <a:r>
              <a:rPr lang="zh-CN" altLang="en-US" dirty="0">
                <a:latin typeface="Times New Roman" pitchFamily="18" charset="0"/>
              </a:rPr>
              <a:t>在不使用</a:t>
            </a:r>
            <a:r>
              <a:rPr lang="en-US" dirty="0">
                <a:latin typeface="Times New Roman" pitchFamily="18" charset="0"/>
              </a:rPr>
              <a:t>global</a:t>
            </a:r>
            <a:r>
              <a:rPr lang="zh-CN" altLang="en-US" dirty="0">
                <a:latin typeface="Times New Roman" pitchFamily="18" charset="0"/>
              </a:rPr>
              <a:t>语句声明某变量是全局时，如果这个变量出现在函数语句的等号左边，那么它就是局部变量。</a:t>
            </a:r>
            <a:endParaRPr lang="en-US" altLang="zh-CN" dirty="0">
              <a:latin typeface="Times New Roman" pitchFamily="18" charset="0"/>
            </a:endParaRPr>
          </a:p>
        </p:txBody>
      </p:sp>
      <p:sp>
        <p:nvSpPr>
          <p:cNvPr id="8" name="TextBox 7"/>
          <p:cNvSpPr txBox="1"/>
          <p:nvPr/>
        </p:nvSpPr>
        <p:spPr>
          <a:xfrm>
            <a:off x="539552" y="1268760"/>
            <a:ext cx="8064896" cy="3046988"/>
          </a:xfrm>
          <a:prstGeom prst="rect">
            <a:avLst/>
          </a:prstGeom>
          <a:noFill/>
        </p:spPr>
        <p:txBody>
          <a:bodyPr wrap="square" rtlCol="0">
            <a:spAutoFit/>
          </a:bodyPr>
          <a:lstStyle/>
          <a:p>
            <a:r>
              <a:rPr lang="en-US" sz="1600" b="1" dirty="0">
                <a:latin typeface="Times New Roman" pitchFamily="18" charset="0"/>
              </a:rPr>
              <a:t>#&lt;</a:t>
            </a:r>
            <a:r>
              <a:rPr lang="zh-CN" altLang="en-US" sz="1600" b="1" dirty="0">
                <a:latin typeface="Times New Roman" pitchFamily="18" charset="0"/>
              </a:rPr>
              <a:t>程序：</a:t>
            </a:r>
            <a:r>
              <a:rPr lang="en-US" sz="1600" b="1" dirty="0">
                <a:latin typeface="Times New Roman" pitchFamily="18" charset="0"/>
              </a:rPr>
              <a:t>a, b, c</a:t>
            </a:r>
            <a:r>
              <a:rPr lang="zh-CN" altLang="en-US" sz="1600" b="1" dirty="0">
                <a:latin typeface="Times New Roman" pitchFamily="18" charset="0"/>
              </a:rPr>
              <a:t>是否为局部变量？</a:t>
            </a:r>
            <a:r>
              <a:rPr lang="en-US" sz="1600" b="1" dirty="0">
                <a:latin typeface="Times New Roman" pitchFamily="18" charset="0"/>
              </a:rPr>
              <a:t>&gt;</a:t>
            </a:r>
            <a:endParaRPr lang="zh-CN" altLang="en-US" sz="1600" dirty="0">
              <a:latin typeface="Times New Roman" pitchFamily="18" charset="0"/>
            </a:endParaRPr>
          </a:p>
          <a:p>
            <a:r>
              <a:rPr lang="en-US" sz="1600" dirty="0" err="1">
                <a:latin typeface="Times New Roman" pitchFamily="18" charset="0"/>
              </a:rPr>
              <a:t>b,c</a:t>
            </a:r>
            <a:r>
              <a:rPr lang="en-US" sz="1600" dirty="0">
                <a:latin typeface="Times New Roman" pitchFamily="18" charset="0"/>
              </a:rPr>
              <a:t>=2,4</a:t>
            </a:r>
            <a:endParaRPr lang="zh-CN" altLang="en-US" sz="1600" dirty="0">
              <a:latin typeface="Times New Roman" pitchFamily="18" charset="0"/>
            </a:endParaRPr>
          </a:p>
          <a:p>
            <a:r>
              <a:rPr lang="en-US" sz="1600" dirty="0">
                <a:latin typeface="Times New Roman" pitchFamily="18" charset="0"/>
              </a:rPr>
              <a:t>def </a:t>
            </a:r>
            <a:r>
              <a:rPr lang="en-US" sz="1600" dirty="0" err="1">
                <a:latin typeface="Times New Roman" pitchFamily="18" charset="0"/>
              </a:rPr>
              <a:t>g_func</a:t>
            </a:r>
            <a:r>
              <a:rPr lang="en-US" sz="1600" dirty="0">
                <a:latin typeface="Times New Roman" pitchFamily="18" charset="0"/>
              </a:rPr>
              <a:t>():</a:t>
            </a:r>
            <a:endParaRPr lang="zh-CN" altLang="en-US" sz="1600" dirty="0">
              <a:latin typeface="Times New Roman" pitchFamily="18" charset="0"/>
            </a:endParaRPr>
          </a:p>
          <a:p>
            <a:r>
              <a:rPr lang="en-US" sz="1600" dirty="0">
                <a:latin typeface="Times New Roman" pitchFamily="18" charset="0"/>
              </a:rPr>
              <a:t> 	a=b*c		#a</a:t>
            </a:r>
            <a:r>
              <a:rPr lang="zh-CN" altLang="en-US" sz="1600" dirty="0">
                <a:latin typeface="Times New Roman" pitchFamily="18" charset="0"/>
              </a:rPr>
              <a:t>是局部变量</a:t>
            </a:r>
          </a:p>
          <a:p>
            <a:r>
              <a:rPr lang="en-US" sz="1600" dirty="0">
                <a:latin typeface="Times New Roman" pitchFamily="18" charset="0"/>
              </a:rPr>
              <a:t>                  d=a		#d</a:t>
            </a:r>
            <a:r>
              <a:rPr lang="zh-CN" altLang="en-US" sz="1600" dirty="0">
                <a:latin typeface="Times New Roman" pitchFamily="18" charset="0"/>
              </a:rPr>
              <a:t>是局部变量，其他都是全局变量。</a:t>
            </a:r>
          </a:p>
          <a:p>
            <a:r>
              <a:rPr lang="en-US" sz="1600" dirty="0">
                <a:latin typeface="Times New Roman" pitchFamily="18" charset="0"/>
              </a:rPr>
              <a:t>                   print(</a:t>
            </a:r>
            <a:r>
              <a:rPr lang="en-US" sz="1600" dirty="0" err="1">
                <a:latin typeface="Times New Roman" pitchFamily="18" charset="0"/>
              </a:rPr>
              <a:t>a,d</a:t>
            </a:r>
            <a:r>
              <a:rPr lang="en-US" sz="1600" dirty="0">
                <a:latin typeface="Times New Roman" pitchFamily="18" charset="0"/>
              </a:rPr>
              <a:t>)</a:t>
            </a:r>
            <a:endParaRPr lang="zh-CN" altLang="en-US" sz="1600" dirty="0">
              <a:latin typeface="Times New Roman" pitchFamily="18" charset="0"/>
            </a:endParaRPr>
          </a:p>
          <a:p>
            <a:r>
              <a:rPr lang="en-US" sz="1600" dirty="0" err="1">
                <a:latin typeface="Times New Roman" pitchFamily="18" charset="0"/>
              </a:rPr>
              <a:t>g_func</a:t>
            </a:r>
            <a:r>
              <a:rPr lang="en-US" sz="1600" dirty="0">
                <a:latin typeface="Times New Roman" pitchFamily="18" charset="0"/>
              </a:rPr>
              <a:t>()</a:t>
            </a:r>
            <a:endParaRPr lang="zh-CN" altLang="en-US" sz="1600" dirty="0">
              <a:latin typeface="Times New Roman" pitchFamily="18" charset="0"/>
            </a:endParaRPr>
          </a:p>
          <a:p>
            <a:r>
              <a:rPr lang="en-US" sz="1600" dirty="0">
                <a:latin typeface="Times New Roman" pitchFamily="18" charset="0"/>
              </a:rPr>
              <a:t>print(</a:t>
            </a:r>
            <a:r>
              <a:rPr lang="en-US" sz="1600" dirty="0" err="1">
                <a:latin typeface="Times New Roman" pitchFamily="18" charset="0"/>
              </a:rPr>
              <a:t>b,c</a:t>
            </a:r>
            <a:r>
              <a:rPr lang="en-US" sz="1600" dirty="0">
                <a:latin typeface="Times New Roman" pitchFamily="18" charset="0"/>
              </a:rPr>
              <a:t>)</a:t>
            </a:r>
            <a:endParaRPr lang="zh-CN" altLang="en-US" sz="1600" dirty="0">
              <a:latin typeface="Times New Roman" pitchFamily="18" charset="0"/>
            </a:endParaRPr>
          </a:p>
          <a:p>
            <a:r>
              <a:rPr lang="en-US" sz="1600" dirty="0">
                <a:latin typeface="Times New Roman" pitchFamily="18" charset="0"/>
              </a:rPr>
              <a:t>&gt;&gt;&gt;  #</a:t>
            </a:r>
            <a:r>
              <a:rPr lang="zh-CN" altLang="en-US" sz="1600" dirty="0">
                <a:latin typeface="Times New Roman" pitchFamily="18" charset="0"/>
              </a:rPr>
              <a:t>输出结果</a:t>
            </a:r>
          </a:p>
          <a:p>
            <a:r>
              <a:rPr lang="en-US" sz="1600" dirty="0">
                <a:latin typeface="Times New Roman" pitchFamily="18" charset="0"/>
              </a:rPr>
              <a:t>8  8</a:t>
            </a:r>
            <a:endParaRPr lang="zh-CN" altLang="en-US" sz="1600" dirty="0">
              <a:latin typeface="Times New Roman" pitchFamily="18" charset="0"/>
            </a:endParaRPr>
          </a:p>
          <a:p>
            <a:r>
              <a:rPr lang="en-US" sz="1600" dirty="0">
                <a:latin typeface="Times New Roman" pitchFamily="18" charset="0"/>
              </a:rPr>
              <a:t>2  4</a:t>
            </a:r>
            <a:endParaRPr lang="zh-CN" altLang="en-US" sz="1600" dirty="0">
              <a:latin typeface="Times New Roman" pitchFamily="18" charset="0"/>
            </a:endParaRPr>
          </a:p>
          <a:p>
            <a:endParaRPr lang="zh-CN" altLang="en-US" sz="1600" dirty="0">
              <a:latin typeface="Times New Roman"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49</a:t>
            </a:fld>
            <a:endParaRPr lang="zh-CN" altLang="en-US"/>
          </a:p>
        </p:txBody>
      </p:sp>
      <p:sp>
        <p:nvSpPr>
          <p:cNvPr id="6" name="标题 1"/>
          <p:cNvSpPr>
            <a:spLocks noGrp="1"/>
          </p:cNvSpPr>
          <p:nvPr>
            <p:ph type="title"/>
          </p:nvPr>
        </p:nvSpPr>
        <p:spPr>
          <a:xfrm>
            <a:off x="285720" y="504040"/>
            <a:ext cx="8229600" cy="638944"/>
          </a:xfrm>
        </p:spPr>
        <p:txBody>
          <a:bodyPr>
            <a:normAutofit/>
          </a:bodyPr>
          <a:lstStyle/>
          <a:p>
            <a:pPr lvl="2"/>
            <a:r>
              <a:rPr lang="zh-CN" sz="3200" b="1" dirty="0">
                <a:solidFill>
                  <a:srgbClr val="C00000"/>
                </a:solidFill>
              </a:rPr>
              <a:t>局部变量与全局变量</a:t>
            </a:r>
          </a:p>
        </p:txBody>
      </p:sp>
      <p:sp>
        <p:nvSpPr>
          <p:cNvPr id="7" name="TextBox 6"/>
          <p:cNvSpPr txBox="1"/>
          <p:nvPr/>
        </p:nvSpPr>
        <p:spPr>
          <a:xfrm>
            <a:off x="323528" y="1124744"/>
            <a:ext cx="3063284" cy="3693319"/>
          </a:xfrm>
          <a:prstGeom prst="rect">
            <a:avLst/>
          </a:prstGeom>
          <a:noFill/>
        </p:spPr>
        <p:txBody>
          <a:bodyPr wrap="square" rtlCol="0">
            <a:spAutoFit/>
          </a:bodyPr>
          <a:lstStyle/>
          <a:p>
            <a:pPr indent="514800">
              <a:lnSpc>
                <a:spcPct val="130000"/>
              </a:lnSpc>
              <a:buFont typeface="Arial" pitchFamily="34" charset="0"/>
              <a:buChar char="•"/>
            </a:pPr>
            <a:r>
              <a:rPr lang="zh-CN" altLang="en-US" dirty="0">
                <a:latin typeface="Times New Roman" pitchFamily="18" charset="0"/>
              </a:rPr>
              <a:t>这里的函数</a:t>
            </a:r>
            <a:r>
              <a:rPr lang="en-US" dirty="0" err="1">
                <a:latin typeface="Times New Roman" pitchFamily="18" charset="0"/>
              </a:rPr>
              <a:t>g_func</a:t>
            </a:r>
            <a:r>
              <a:rPr lang="zh-CN" altLang="en-US" dirty="0">
                <a:latin typeface="Times New Roman" pitchFamily="18" charset="0"/>
              </a:rPr>
              <a:t>中，变量</a:t>
            </a:r>
            <a:r>
              <a:rPr lang="en-US" dirty="0">
                <a:latin typeface="Times New Roman" pitchFamily="18" charset="0"/>
              </a:rPr>
              <a:t>a</a:t>
            </a:r>
            <a:r>
              <a:rPr lang="zh-CN" altLang="en-US" dirty="0">
                <a:latin typeface="Times New Roman" pitchFamily="18" charset="0"/>
              </a:rPr>
              <a:t>，</a:t>
            </a:r>
            <a:r>
              <a:rPr lang="en-US" dirty="0">
                <a:latin typeface="Times New Roman" pitchFamily="18" charset="0"/>
              </a:rPr>
              <a:t>d</a:t>
            </a:r>
            <a:r>
              <a:rPr lang="zh-CN" altLang="en-US" dirty="0">
                <a:latin typeface="Times New Roman" pitchFamily="18" charset="0"/>
              </a:rPr>
              <a:t>是局部变量，因为它们没有被声明为</a:t>
            </a:r>
            <a:r>
              <a:rPr lang="en-US" dirty="0">
                <a:latin typeface="Times New Roman" pitchFamily="18" charset="0"/>
              </a:rPr>
              <a:t>global</a:t>
            </a:r>
            <a:r>
              <a:rPr lang="zh-CN" altLang="en-US" dirty="0">
                <a:latin typeface="Times New Roman" pitchFamily="18" charset="0"/>
              </a:rPr>
              <a:t>。</a:t>
            </a:r>
            <a:endParaRPr lang="en-US" altLang="zh-CN" dirty="0">
              <a:latin typeface="Times New Roman" pitchFamily="18" charset="0"/>
            </a:endParaRPr>
          </a:p>
          <a:p>
            <a:pPr indent="514800">
              <a:lnSpc>
                <a:spcPct val="130000"/>
              </a:lnSpc>
              <a:buFont typeface="Arial" pitchFamily="34" charset="0"/>
              <a:buChar char="•"/>
            </a:pPr>
            <a:endParaRPr lang="en-US" altLang="zh-CN" dirty="0">
              <a:latin typeface="Times New Roman" pitchFamily="18" charset="0"/>
            </a:endParaRPr>
          </a:p>
          <a:p>
            <a:pPr indent="514800">
              <a:lnSpc>
                <a:spcPct val="130000"/>
              </a:lnSpc>
              <a:buFont typeface="Arial" pitchFamily="34" charset="0"/>
              <a:buChar char="•"/>
            </a:pPr>
            <a:r>
              <a:rPr lang="zh-CN" altLang="en-US" dirty="0">
                <a:latin typeface="Times New Roman" pitchFamily="18" charset="0"/>
              </a:rPr>
              <a:t>变量</a:t>
            </a:r>
            <a:r>
              <a:rPr lang="en-US" dirty="0">
                <a:latin typeface="Times New Roman" pitchFamily="18" charset="0"/>
              </a:rPr>
              <a:t>b</a:t>
            </a:r>
            <a:r>
              <a:rPr lang="zh-CN" altLang="en-US" dirty="0">
                <a:latin typeface="Times New Roman" pitchFamily="18" charset="0"/>
              </a:rPr>
              <a:t>和</a:t>
            </a:r>
            <a:r>
              <a:rPr lang="en-US" dirty="0">
                <a:latin typeface="Times New Roman" pitchFamily="18" charset="0"/>
              </a:rPr>
              <a:t>c</a:t>
            </a:r>
            <a:r>
              <a:rPr lang="zh-CN" altLang="en-US" dirty="0">
                <a:latin typeface="Times New Roman" pitchFamily="18" charset="0"/>
              </a:rPr>
              <a:t>是全局变量，尽管它们没有被声明为</a:t>
            </a:r>
            <a:r>
              <a:rPr lang="en-US" dirty="0">
                <a:latin typeface="Times New Roman" pitchFamily="18" charset="0"/>
              </a:rPr>
              <a:t>global</a:t>
            </a:r>
            <a:r>
              <a:rPr lang="zh-CN" altLang="en-US" dirty="0">
                <a:latin typeface="Times New Roman" pitchFamily="18" charset="0"/>
              </a:rPr>
              <a:t>，但是它们不是函数的参数，且只是出现函数中语句的等号右边。</a:t>
            </a:r>
          </a:p>
          <a:p>
            <a:pPr>
              <a:lnSpc>
                <a:spcPct val="130000"/>
              </a:lnSpc>
            </a:pPr>
            <a:endParaRPr lang="zh-CN" altLang="en-US" dirty="0">
              <a:latin typeface="Times New Roman" pitchFamily="18" charset="0"/>
            </a:endParaRPr>
          </a:p>
        </p:txBody>
      </p:sp>
      <p:sp>
        <p:nvSpPr>
          <p:cNvPr id="9" name="TextBox 8"/>
          <p:cNvSpPr txBox="1"/>
          <p:nvPr/>
        </p:nvSpPr>
        <p:spPr>
          <a:xfrm>
            <a:off x="3563888" y="1196752"/>
            <a:ext cx="5364088" cy="5078313"/>
          </a:xfrm>
          <a:prstGeom prst="rect">
            <a:avLst/>
          </a:prstGeom>
          <a:noFill/>
        </p:spPr>
        <p:txBody>
          <a:bodyPr wrap="square" rtlCol="0">
            <a:spAutoFit/>
          </a:bodyPr>
          <a:lstStyle/>
          <a:p>
            <a:r>
              <a:rPr lang="en-US" sz="1200" b="1" dirty="0">
                <a:latin typeface="Times New Roman" pitchFamily="18" charset="0"/>
              </a:rPr>
              <a:t>#&lt;</a:t>
            </a:r>
            <a:r>
              <a:rPr lang="zh-CN" altLang="en-US" sz="1200" b="1" dirty="0">
                <a:latin typeface="Times New Roman" pitchFamily="18" charset="0"/>
              </a:rPr>
              <a:t>程序：四则运算例子</a:t>
            </a:r>
            <a:r>
              <a:rPr lang="en-US" sz="1200" b="1" dirty="0">
                <a:latin typeface="Times New Roman" pitchFamily="18" charset="0"/>
              </a:rPr>
              <a:t>&gt;</a:t>
            </a:r>
            <a:endParaRPr lang="zh-CN" altLang="en-US" sz="1200" dirty="0">
              <a:latin typeface="Times New Roman" pitchFamily="18" charset="0"/>
            </a:endParaRPr>
          </a:p>
          <a:p>
            <a:r>
              <a:rPr lang="en-US" sz="1200" dirty="0">
                <a:latin typeface="Times New Roman" pitchFamily="18" charset="0"/>
              </a:rPr>
              <a:t>def </a:t>
            </a:r>
            <a:r>
              <a:rPr lang="en-US" sz="1200" dirty="0" err="1">
                <a:latin typeface="Times New Roman" pitchFamily="18" charset="0"/>
              </a:rPr>
              <a:t>do_div</a:t>
            </a:r>
            <a:r>
              <a:rPr lang="en-US" sz="1200" dirty="0">
                <a:latin typeface="Times New Roman" pitchFamily="18" charset="0"/>
              </a:rPr>
              <a:t>(a, b):</a:t>
            </a:r>
            <a:endParaRPr lang="zh-CN" altLang="en-US" sz="1200" dirty="0">
              <a:latin typeface="Times New Roman" pitchFamily="18" charset="0"/>
            </a:endParaRPr>
          </a:p>
          <a:p>
            <a:r>
              <a:rPr lang="en-US" sz="1200" dirty="0">
                <a:latin typeface="Times New Roman" pitchFamily="18" charset="0"/>
              </a:rPr>
              <a:t>       c=a/b               #a, b, c</a:t>
            </a:r>
            <a:r>
              <a:rPr lang="zh-CN" altLang="en-US" sz="1200" dirty="0">
                <a:latin typeface="Times New Roman" pitchFamily="18" charset="0"/>
              </a:rPr>
              <a:t>都是</a:t>
            </a:r>
            <a:r>
              <a:rPr lang="en-US" sz="1200" dirty="0" err="1">
                <a:latin typeface="Times New Roman" pitchFamily="18" charset="0"/>
              </a:rPr>
              <a:t>do_div</a:t>
            </a:r>
            <a:r>
              <a:rPr lang="en-US" sz="1200" dirty="0">
                <a:latin typeface="Times New Roman" pitchFamily="18" charset="0"/>
              </a:rPr>
              <a:t>()</a:t>
            </a:r>
            <a:r>
              <a:rPr lang="zh-CN" altLang="en-US" sz="1200" dirty="0">
                <a:latin typeface="Times New Roman" pitchFamily="18" charset="0"/>
              </a:rPr>
              <a:t>中的局部变量</a:t>
            </a:r>
          </a:p>
          <a:p>
            <a:r>
              <a:rPr lang="en-US" sz="1200" dirty="0">
                <a:latin typeface="Times New Roman" pitchFamily="18" charset="0"/>
              </a:rPr>
              <a:t>       print (c)   </a:t>
            </a:r>
            <a:endParaRPr lang="zh-CN" altLang="en-US" sz="1200" dirty="0">
              <a:latin typeface="Times New Roman" pitchFamily="18" charset="0"/>
            </a:endParaRPr>
          </a:p>
          <a:p>
            <a:r>
              <a:rPr lang="en-US" sz="1200" dirty="0">
                <a:latin typeface="Times New Roman" pitchFamily="18" charset="0"/>
              </a:rPr>
              <a:t>       return c</a:t>
            </a:r>
            <a:endParaRPr lang="zh-CN" altLang="en-US" sz="1200" dirty="0">
              <a:latin typeface="Times New Roman" pitchFamily="18" charset="0"/>
            </a:endParaRPr>
          </a:p>
          <a:p>
            <a:r>
              <a:rPr lang="en-US" sz="1200" dirty="0">
                <a:latin typeface="Times New Roman" pitchFamily="18" charset="0"/>
              </a:rPr>
              <a:t>def </a:t>
            </a:r>
            <a:r>
              <a:rPr lang="en-US" sz="1200" dirty="0" err="1">
                <a:latin typeface="Times New Roman" pitchFamily="18" charset="0"/>
              </a:rPr>
              <a:t>do_mul</a:t>
            </a:r>
            <a:r>
              <a:rPr lang="en-US" sz="1200" dirty="0">
                <a:latin typeface="Times New Roman" pitchFamily="18" charset="0"/>
              </a:rPr>
              <a:t>(a, b):     </a:t>
            </a:r>
            <a:endParaRPr lang="zh-CN" altLang="en-US" sz="1200" dirty="0">
              <a:latin typeface="Times New Roman" pitchFamily="18" charset="0"/>
            </a:endParaRPr>
          </a:p>
          <a:p>
            <a:r>
              <a:rPr lang="en-US" sz="1200" dirty="0">
                <a:latin typeface="Times New Roman" pitchFamily="18" charset="0"/>
              </a:rPr>
              <a:t>       global c</a:t>
            </a:r>
            <a:endParaRPr lang="zh-CN" altLang="en-US" sz="1200" dirty="0">
              <a:latin typeface="Times New Roman" pitchFamily="18" charset="0"/>
            </a:endParaRPr>
          </a:p>
          <a:p>
            <a:r>
              <a:rPr lang="en-US" sz="1200" dirty="0">
                <a:latin typeface="Times New Roman" pitchFamily="18" charset="0"/>
              </a:rPr>
              <a:t>       c=a*b               #a, b</a:t>
            </a:r>
            <a:r>
              <a:rPr lang="zh-CN" altLang="en-US" sz="1200" dirty="0">
                <a:latin typeface="Times New Roman" pitchFamily="18" charset="0"/>
              </a:rPr>
              <a:t>是</a:t>
            </a:r>
            <a:r>
              <a:rPr lang="en-US" sz="1200" dirty="0" err="1">
                <a:latin typeface="Times New Roman" pitchFamily="18" charset="0"/>
              </a:rPr>
              <a:t>do_mul</a:t>
            </a:r>
            <a:r>
              <a:rPr lang="en-US" sz="1200" dirty="0">
                <a:latin typeface="Times New Roman" pitchFamily="18" charset="0"/>
              </a:rPr>
              <a:t>()</a:t>
            </a:r>
            <a:r>
              <a:rPr lang="zh-CN" altLang="en-US" sz="1200" dirty="0">
                <a:latin typeface="Times New Roman" pitchFamily="18" charset="0"/>
              </a:rPr>
              <a:t>的局部变量，</a:t>
            </a:r>
            <a:r>
              <a:rPr lang="en-US" sz="1200" dirty="0">
                <a:latin typeface="Times New Roman" pitchFamily="18" charset="0"/>
              </a:rPr>
              <a:t>c</a:t>
            </a:r>
            <a:r>
              <a:rPr lang="zh-CN" altLang="en-US" sz="1200" dirty="0">
                <a:latin typeface="Times New Roman" pitchFamily="18" charset="0"/>
              </a:rPr>
              <a:t>是全局变量</a:t>
            </a:r>
          </a:p>
          <a:p>
            <a:r>
              <a:rPr lang="en-US" sz="1200" dirty="0">
                <a:latin typeface="Times New Roman" pitchFamily="18" charset="0"/>
              </a:rPr>
              <a:t>       print (c)</a:t>
            </a:r>
            <a:endParaRPr lang="zh-CN" altLang="en-US" sz="1200" dirty="0">
              <a:latin typeface="Times New Roman" pitchFamily="18" charset="0"/>
            </a:endParaRPr>
          </a:p>
          <a:p>
            <a:r>
              <a:rPr lang="en-US" sz="1200" dirty="0">
                <a:latin typeface="Times New Roman" pitchFamily="18" charset="0"/>
              </a:rPr>
              <a:t>       return c</a:t>
            </a:r>
          </a:p>
          <a:p>
            <a:r>
              <a:rPr lang="en-US" altLang="zh-CN" sz="1200" dirty="0">
                <a:latin typeface="Times New Roman" pitchFamily="18" charset="0"/>
              </a:rPr>
              <a:t>def </a:t>
            </a:r>
            <a:r>
              <a:rPr lang="en-US" altLang="zh-CN" sz="1200" dirty="0" err="1">
                <a:latin typeface="Times New Roman" pitchFamily="18" charset="0"/>
              </a:rPr>
              <a:t>do_sub</a:t>
            </a:r>
            <a:r>
              <a:rPr lang="en-US" altLang="zh-CN" sz="1200" dirty="0">
                <a:latin typeface="Times New Roman" pitchFamily="18" charset="0"/>
              </a:rPr>
              <a:t>(a, b):       </a:t>
            </a:r>
            <a:endParaRPr lang="zh-CN" altLang="en-US" sz="1200" dirty="0">
              <a:latin typeface="Times New Roman" pitchFamily="18" charset="0"/>
            </a:endParaRPr>
          </a:p>
          <a:p>
            <a:r>
              <a:rPr lang="en-US" altLang="zh-CN" sz="1200" dirty="0">
                <a:latin typeface="Times New Roman" pitchFamily="18" charset="0"/>
              </a:rPr>
              <a:t>       c=a-b           		#a, b, c</a:t>
            </a:r>
            <a:r>
              <a:rPr lang="zh-CN" altLang="en-US" sz="1200" dirty="0">
                <a:latin typeface="Times New Roman" pitchFamily="18" charset="0"/>
              </a:rPr>
              <a:t>都是</a:t>
            </a:r>
            <a:r>
              <a:rPr lang="en-US" altLang="zh-CN" sz="1200" dirty="0" err="1">
                <a:latin typeface="Times New Roman" pitchFamily="18" charset="0"/>
              </a:rPr>
              <a:t>do_sub</a:t>
            </a:r>
            <a:r>
              <a:rPr lang="en-US" altLang="zh-CN" sz="1200" dirty="0">
                <a:latin typeface="Times New Roman" pitchFamily="18" charset="0"/>
              </a:rPr>
              <a:t>()</a:t>
            </a:r>
            <a:r>
              <a:rPr lang="zh-CN" altLang="en-US" sz="1200" dirty="0">
                <a:latin typeface="Times New Roman" pitchFamily="18" charset="0"/>
              </a:rPr>
              <a:t>中的局部变量</a:t>
            </a:r>
          </a:p>
          <a:p>
            <a:r>
              <a:rPr lang="en-US" altLang="zh-CN" sz="1200" dirty="0">
                <a:latin typeface="Times New Roman" pitchFamily="18" charset="0"/>
              </a:rPr>
              <a:t>       c=</a:t>
            </a:r>
            <a:r>
              <a:rPr lang="en-US" altLang="zh-CN" sz="1200" dirty="0" err="1">
                <a:latin typeface="Times New Roman" pitchFamily="18" charset="0"/>
              </a:rPr>
              <a:t>do_mul</a:t>
            </a:r>
            <a:r>
              <a:rPr lang="en-US" altLang="zh-CN" sz="1200" dirty="0">
                <a:latin typeface="Times New Roman" pitchFamily="18" charset="0"/>
              </a:rPr>
              <a:t>(c, c)     </a:t>
            </a:r>
            <a:endParaRPr lang="zh-CN" altLang="en-US" sz="1200" dirty="0">
              <a:latin typeface="Times New Roman" pitchFamily="18" charset="0"/>
            </a:endParaRPr>
          </a:p>
          <a:p>
            <a:r>
              <a:rPr lang="en-US" altLang="zh-CN" sz="1200" dirty="0">
                <a:latin typeface="Times New Roman" pitchFamily="18" charset="0"/>
              </a:rPr>
              <a:t>       c=</a:t>
            </a:r>
            <a:r>
              <a:rPr lang="en-US" altLang="zh-CN" sz="1200" dirty="0" err="1">
                <a:latin typeface="Times New Roman" pitchFamily="18" charset="0"/>
              </a:rPr>
              <a:t>do_div</a:t>
            </a:r>
            <a:r>
              <a:rPr lang="en-US" altLang="zh-CN" sz="1200" dirty="0">
                <a:latin typeface="Times New Roman" pitchFamily="18" charset="0"/>
              </a:rPr>
              <a:t>(c, 2)     </a:t>
            </a:r>
            <a:endParaRPr lang="zh-CN" altLang="en-US" sz="1200" dirty="0">
              <a:latin typeface="Times New Roman" pitchFamily="18" charset="0"/>
            </a:endParaRPr>
          </a:p>
          <a:p>
            <a:r>
              <a:rPr lang="en-US" altLang="zh-CN" sz="1200" dirty="0">
                <a:latin typeface="Times New Roman" pitchFamily="18" charset="0"/>
              </a:rPr>
              <a:t>       print (c)           </a:t>
            </a:r>
            <a:endParaRPr lang="zh-CN" altLang="en-US" sz="1200" dirty="0">
              <a:latin typeface="Times New Roman" pitchFamily="18" charset="0"/>
            </a:endParaRPr>
          </a:p>
          <a:p>
            <a:r>
              <a:rPr lang="en-US" altLang="zh-CN" sz="1200" dirty="0">
                <a:latin typeface="Times New Roman" pitchFamily="18" charset="0"/>
              </a:rPr>
              <a:t>       return c          </a:t>
            </a:r>
            <a:endParaRPr lang="zh-CN" altLang="en-US" sz="1200" dirty="0">
              <a:latin typeface="Times New Roman" pitchFamily="18" charset="0"/>
            </a:endParaRPr>
          </a:p>
          <a:p>
            <a:r>
              <a:rPr lang="en-US" altLang="zh-CN" sz="1200" dirty="0">
                <a:latin typeface="Times New Roman" pitchFamily="18" charset="0"/>
              </a:rPr>
              <a:t>def </a:t>
            </a:r>
            <a:r>
              <a:rPr lang="en-US" altLang="zh-CN" sz="1200" dirty="0" err="1">
                <a:latin typeface="Times New Roman" pitchFamily="18" charset="0"/>
              </a:rPr>
              <a:t>do_add</a:t>
            </a:r>
            <a:r>
              <a:rPr lang="en-US" altLang="zh-CN" sz="1200" dirty="0">
                <a:latin typeface="Times New Roman" pitchFamily="18" charset="0"/>
              </a:rPr>
              <a:t>(a, b):      		#</a:t>
            </a:r>
            <a:r>
              <a:rPr lang="zh-CN" altLang="en-US" sz="1200" dirty="0">
                <a:latin typeface="Times New Roman" pitchFamily="18" charset="0"/>
              </a:rPr>
              <a:t>参数</a:t>
            </a:r>
            <a:r>
              <a:rPr lang="en-US" altLang="zh-CN" sz="1200" dirty="0">
                <a:latin typeface="Times New Roman" pitchFamily="18" charset="0"/>
              </a:rPr>
              <a:t>a</a:t>
            </a:r>
            <a:r>
              <a:rPr lang="zh-CN" altLang="en-US" sz="1200" dirty="0">
                <a:latin typeface="Times New Roman" pitchFamily="18" charset="0"/>
              </a:rPr>
              <a:t>和</a:t>
            </a:r>
            <a:r>
              <a:rPr lang="en-US" altLang="zh-CN" sz="1200" dirty="0">
                <a:latin typeface="Times New Roman" pitchFamily="18" charset="0"/>
              </a:rPr>
              <a:t>b</a:t>
            </a:r>
            <a:r>
              <a:rPr lang="zh-CN" altLang="en-US" sz="1200" dirty="0">
                <a:latin typeface="Times New Roman" pitchFamily="18" charset="0"/>
              </a:rPr>
              <a:t>是</a:t>
            </a:r>
            <a:r>
              <a:rPr lang="en-US" altLang="zh-CN" sz="1200" dirty="0" err="1">
                <a:latin typeface="Times New Roman" pitchFamily="18" charset="0"/>
              </a:rPr>
              <a:t>do_add</a:t>
            </a:r>
            <a:r>
              <a:rPr lang="en-US" altLang="zh-CN" sz="1200" dirty="0">
                <a:latin typeface="Times New Roman" pitchFamily="18" charset="0"/>
              </a:rPr>
              <a:t>()</a:t>
            </a:r>
            <a:r>
              <a:rPr lang="zh-CN" altLang="en-US" sz="1200" dirty="0">
                <a:latin typeface="Times New Roman" pitchFamily="18" charset="0"/>
              </a:rPr>
              <a:t>中的局部变量</a:t>
            </a:r>
          </a:p>
          <a:p>
            <a:r>
              <a:rPr lang="en-US" altLang="zh-CN" sz="1200" dirty="0">
                <a:latin typeface="Times New Roman" pitchFamily="18" charset="0"/>
              </a:rPr>
              <a:t>       global c           </a:t>
            </a:r>
            <a:endParaRPr lang="zh-CN" altLang="en-US" sz="1200" dirty="0">
              <a:latin typeface="Times New Roman" pitchFamily="18" charset="0"/>
            </a:endParaRPr>
          </a:p>
          <a:p>
            <a:r>
              <a:rPr lang="en-US" altLang="zh-CN" sz="1200" dirty="0">
                <a:latin typeface="Times New Roman" pitchFamily="18" charset="0"/>
              </a:rPr>
              <a:t>       c=</a:t>
            </a:r>
            <a:r>
              <a:rPr lang="en-US" altLang="zh-CN" sz="1200" dirty="0" err="1">
                <a:latin typeface="Times New Roman" pitchFamily="18" charset="0"/>
              </a:rPr>
              <a:t>a+b</a:t>
            </a:r>
            <a:r>
              <a:rPr lang="en-US" altLang="zh-CN" sz="1200" dirty="0">
                <a:latin typeface="Times New Roman" pitchFamily="18" charset="0"/>
              </a:rPr>
              <a:t>             		#</a:t>
            </a:r>
            <a:r>
              <a:rPr lang="zh-CN" altLang="en-US" sz="1200" dirty="0">
                <a:latin typeface="Times New Roman" pitchFamily="18" charset="0"/>
              </a:rPr>
              <a:t>全局变量</a:t>
            </a:r>
            <a:r>
              <a:rPr lang="en-US" altLang="zh-CN" sz="1200" dirty="0">
                <a:latin typeface="Times New Roman" pitchFamily="18" charset="0"/>
              </a:rPr>
              <a:t>c</a:t>
            </a:r>
            <a:r>
              <a:rPr lang="zh-CN" altLang="en-US" sz="1200" dirty="0">
                <a:latin typeface="Times New Roman" pitchFamily="18" charset="0"/>
              </a:rPr>
              <a:t>，修改了</a:t>
            </a:r>
            <a:r>
              <a:rPr lang="en-US" altLang="zh-CN" sz="1200" dirty="0">
                <a:latin typeface="Times New Roman" pitchFamily="18" charset="0"/>
              </a:rPr>
              <a:t>c</a:t>
            </a:r>
            <a:r>
              <a:rPr lang="zh-CN" altLang="en-US" sz="1200" dirty="0">
                <a:latin typeface="Times New Roman" pitchFamily="18" charset="0"/>
              </a:rPr>
              <a:t>的值</a:t>
            </a:r>
          </a:p>
          <a:p>
            <a:r>
              <a:rPr lang="en-US" altLang="zh-CN" sz="1200" dirty="0">
                <a:latin typeface="Times New Roman" pitchFamily="18" charset="0"/>
              </a:rPr>
              <a:t>       c=</a:t>
            </a:r>
            <a:r>
              <a:rPr lang="en-US" altLang="zh-CN" sz="1200" dirty="0" err="1">
                <a:latin typeface="Times New Roman" pitchFamily="18" charset="0"/>
              </a:rPr>
              <a:t>do_sub</a:t>
            </a:r>
            <a:r>
              <a:rPr lang="en-US" altLang="zh-CN" sz="1200" dirty="0">
                <a:latin typeface="Times New Roman" pitchFamily="18" charset="0"/>
              </a:rPr>
              <a:t>(c, 1)      	#</a:t>
            </a:r>
            <a:r>
              <a:rPr lang="zh-CN" altLang="en-US" sz="1200" dirty="0">
                <a:latin typeface="Times New Roman" pitchFamily="18" charset="0"/>
              </a:rPr>
              <a:t>再次修改了全局变量</a:t>
            </a:r>
            <a:r>
              <a:rPr lang="en-US" altLang="zh-CN" sz="1200" dirty="0">
                <a:latin typeface="Times New Roman" pitchFamily="18" charset="0"/>
              </a:rPr>
              <a:t>c</a:t>
            </a:r>
            <a:r>
              <a:rPr lang="zh-CN" altLang="en-US" sz="1200" dirty="0">
                <a:latin typeface="Times New Roman" pitchFamily="18" charset="0"/>
              </a:rPr>
              <a:t>的值</a:t>
            </a:r>
          </a:p>
          <a:p>
            <a:r>
              <a:rPr lang="en-US" altLang="zh-CN" sz="1200" dirty="0">
                <a:latin typeface="Times New Roman" pitchFamily="18" charset="0"/>
              </a:rPr>
              <a:t>       print (c)         </a:t>
            </a:r>
            <a:endParaRPr lang="zh-CN" altLang="en-US" sz="1200" dirty="0">
              <a:latin typeface="Times New Roman" pitchFamily="18" charset="0"/>
            </a:endParaRPr>
          </a:p>
          <a:p>
            <a:r>
              <a:rPr lang="en-US" altLang="zh-CN" sz="1200" dirty="0">
                <a:latin typeface="Times New Roman" pitchFamily="18" charset="0"/>
              </a:rPr>
              <a:t>#</a:t>
            </a:r>
            <a:r>
              <a:rPr lang="zh-CN" altLang="en-US" sz="1200" dirty="0">
                <a:latin typeface="Times New Roman" pitchFamily="18" charset="0"/>
              </a:rPr>
              <a:t>所有函数外先执行</a:t>
            </a:r>
            <a:r>
              <a:rPr lang="en-US" altLang="zh-CN" sz="1200" dirty="0">
                <a:latin typeface="Times New Roman" pitchFamily="18" charset="0"/>
              </a:rPr>
              <a:t>:</a:t>
            </a:r>
            <a:endParaRPr lang="zh-CN" altLang="en-US" sz="1200" dirty="0">
              <a:latin typeface="Times New Roman" pitchFamily="18" charset="0"/>
            </a:endParaRPr>
          </a:p>
          <a:p>
            <a:r>
              <a:rPr lang="en-US" altLang="zh-CN" sz="1200" dirty="0">
                <a:latin typeface="Times New Roman" pitchFamily="18" charset="0"/>
              </a:rPr>
              <a:t>a=3                   	#</a:t>
            </a:r>
            <a:r>
              <a:rPr lang="zh-CN" altLang="en-US" sz="1200" dirty="0">
                <a:latin typeface="Times New Roman" pitchFamily="18" charset="0"/>
              </a:rPr>
              <a:t>全局变量</a:t>
            </a:r>
            <a:r>
              <a:rPr lang="en-US" altLang="zh-CN" sz="1200" dirty="0">
                <a:latin typeface="Times New Roman" pitchFamily="18" charset="0"/>
              </a:rPr>
              <a:t>a</a:t>
            </a:r>
            <a:endParaRPr lang="zh-CN" altLang="en-US" sz="1200" dirty="0">
              <a:latin typeface="Times New Roman" pitchFamily="18" charset="0"/>
            </a:endParaRPr>
          </a:p>
          <a:p>
            <a:r>
              <a:rPr lang="en-US" altLang="zh-CN" sz="1200" dirty="0">
                <a:latin typeface="Times New Roman" pitchFamily="18" charset="0"/>
              </a:rPr>
              <a:t>b=2                   	#</a:t>
            </a:r>
            <a:r>
              <a:rPr lang="zh-CN" altLang="en-US" sz="1200" dirty="0">
                <a:latin typeface="Times New Roman" pitchFamily="18" charset="0"/>
              </a:rPr>
              <a:t>全局变量</a:t>
            </a:r>
            <a:r>
              <a:rPr lang="en-US" altLang="zh-CN" sz="1200" dirty="0">
                <a:latin typeface="Times New Roman" pitchFamily="18" charset="0"/>
              </a:rPr>
              <a:t>b</a:t>
            </a:r>
            <a:endParaRPr lang="zh-CN" altLang="en-US" sz="1200" dirty="0">
              <a:latin typeface="Times New Roman" pitchFamily="18" charset="0"/>
            </a:endParaRPr>
          </a:p>
          <a:p>
            <a:r>
              <a:rPr lang="en-US" altLang="zh-CN" sz="1200" dirty="0">
                <a:latin typeface="Times New Roman" pitchFamily="18" charset="0"/>
              </a:rPr>
              <a:t>c=1                   	#</a:t>
            </a:r>
            <a:r>
              <a:rPr lang="zh-CN" altLang="en-US" sz="1200" dirty="0">
                <a:latin typeface="Times New Roman" pitchFamily="18" charset="0"/>
              </a:rPr>
              <a:t>全局变量</a:t>
            </a:r>
            <a:r>
              <a:rPr lang="en-US" altLang="zh-CN" sz="1200" dirty="0">
                <a:latin typeface="Times New Roman" pitchFamily="18" charset="0"/>
              </a:rPr>
              <a:t>c</a:t>
            </a:r>
            <a:endParaRPr lang="zh-CN" altLang="en-US" sz="1200" dirty="0">
              <a:latin typeface="Times New Roman" pitchFamily="18" charset="0"/>
            </a:endParaRPr>
          </a:p>
          <a:p>
            <a:r>
              <a:rPr lang="en-US" altLang="zh-CN" sz="1200" dirty="0" err="1">
                <a:latin typeface="Times New Roman" pitchFamily="18" charset="0"/>
              </a:rPr>
              <a:t>do_add</a:t>
            </a:r>
            <a:r>
              <a:rPr lang="en-US" altLang="zh-CN" sz="1200" dirty="0">
                <a:latin typeface="Times New Roman" pitchFamily="18" charset="0"/>
              </a:rPr>
              <a:t>(a, b)            #</a:t>
            </a:r>
            <a:r>
              <a:rPr lang="zh-CN" altLang="en-US" sz="1200" dirty="0">
                <a:latin typeface="Times New Roman" pitchFamily="18" charset="0"/>
              </a:rPr>
              <a:t>全局变量</a:t>
            </a:r>
            <a:r>
              <a:rPr lang="en-US" altLang="zh-CN" sz="1200" dirty="0">
                <a:latin typeface="Times New Roman" pitchFamily="18" charset="0"/>
              </a:rPr>
              <a:t>a</a:t>
            </a:r>
            <a:r>
              <a:rPr lang="zh-CN" altLang="en-US" sz="1200" dirty="0">
                <a:latin typeface="Times New Roman" pitchFamily="18" charset="0"/>
              </a:rPr>
              <a:t>和</a:t>
            </a:r>
            <a:r>
              <a:rPr lang="en-US" altLang="zh-CN" sz="1200" dirty="0">
                <a:latin typeface="Times New Roman" pitchFamily="18" charset="0"/>
              </a:rPr>
              <a:t>b</a:t>
            </a:r>
            <a:r>
              <a:rPr lang="zh-CN" altLang="en-US" sz="1200" dirty="0">
                <a:latin typeface="Times New Roman" pitchFamily="18" charset="0"/>
              </a:rPr>
              <a:t>作为参数传递给</a:t>
            </a:r>
            <a:r>
              <a:rPr lang="en-US" altLang="zh-CN" sz="1200" dirty="0" err="1">
                <a:latin typeface="Times New Roman" pitchFamily="18" charset="0"/>
              </a:rPr>
              <a:t>do_add</a:t>
            </a:r>
            <a:r>
              <a:rPr lang="en-US" altLang="zh-CN" sz="1200" dirty="0">
                <a:latin typeface="Times New Roman" pitchFamily="18" charset="0"/>
              </a:rPr>
              <a:t>()</a:t>
            </a:r>
            <a:endParaRPr lang="zh-CN" altLang="en-US" sz="1200" dirty="0">
              <a:latin typeface="Times New Roman" pitchFamily="18" charset="0"/>
            </a:endParaRPr>
          </a:p>
          <a:p>
            <a:r>
              <a:rPr lang="en-US" altLang="zh-CN" sz="1200" dirty="0">
                <a:latin typeface="Times New Roman" pitchFamily="18" charset="0"/>
              </a:rPr>
              <a:t>print (c)     			#</a:t>
            </a:r>
            <a:r>
              <a:rPr lang="zh-CN" altLang="en-US" sz="1200" dirty="0">
                <a:latin typeface="Times New Roman" pitchFamily="18" charset="0"/>
              </a:rPr>
              <a:t>全局变量</a:t>
            </a:r>
            <a:r>
              <a:rPr lang="en-US" altLang="zh-CN" sz="1200" dirty="0">
                <a:latin typeface="Times New Roman" pitchFamily="18" charset="0"/>
              </a:rPr>
              <a:t>c</a:t>
            </a:r>
            <a:endParaRPr lang="zh-CN" altLang="en-US" sz="1200" dirty="0">
              <a:latin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分解“</a:t>
            </a:r>
            <a:r>
              <a:rPr lang="en-US" altLang="zh-CN" dirty="0"/>
              <a:t>a=a+1</a:t>
            </a:r>
            <a:r>
              <a:rPr lang="zh-CN" altLang="en-US" dirty="0"/>
              <a:t>”的执行步骤</a:t>
            </a:r>
          </a:p>
        </p:txBody>
      </p:sp>
      <p:sp>
        <p:nvSpPr>
          <p:cNvPr id="3" name="日期占位符 2"/>
          <p:cNvSpPr>
            <a:spLocks noGrp="1"/>
          </p:cNvSpPr>
          <p:nvPr>
            <p:ph type="dt" sz="half" idx="10"/>
          </p:nvPr>
        </p:nvSpPr>
        <p:spPr/>
        <p:txBody>
          <a:bodyPr/>
          <a:lstStyle/>
          <a:p>
            <a:fld id="{BC809277-13B0-4DC7-9985-D4678B4C1869}"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a:t>
            </a:fld>
            <a:endParaRPr lang="zh-CN" altLang="en-US"/>
          </a:p>
        </p:txBody>
      </p:sp>
      <p:sp>
        <p:nvSpPr>
          <p:cNvPr id="6" name="内容占位符 5"/>
          <p:cNvSpPr>
            <a:spLocks noGrp="1"/>
          </p:cNvSpPr>
          <p:nvPr>
            <p:ph sz="half" idx="1"/>
          </p:nvPr>
        </p:nvSpPr>
        <p:spPr/>
        <p:txBody>
          <a:bodyPr/>
          <a:lstStyle/>
          <a:p>
            <a:r>
              <a:rPr lang="zh-CN" altLang="zh-CN" dirty="0"/>
              <a:t>第一步，</a:t>
            </a:r>
            <a:r>
              <a:rPr lang="en-US" altLang="zh-CN" dirty="0"/>
              <a:t>CPU</a:t>
            </a:r>
            <a:r>
              <a:rPr lang="zh-CN" altLang="zh-CN" dirty="0"/>
              <a:t>从地址</a:t>
            </a:r>
            <a:r>
              <a:rPr lang="en-US" altLang="zh-CN" dirty="0"/>
              <a:t>300</a:t>
            </a:r>
            <a:r>
              <a:rPr lang="zh-CN" altLang="zh-CN" dirty="0"/>
              <a:t>处读取第一条语句，</a:t>
            </a:r>
            <a:r>
              <a:rPr lang="en-US" altLang="zh-CN" dirty="0"/>
              <a:t>CPU</a:t>
            </a:r>
            <a:r>
              <a:rPr lang="zh-CN" altLang="zh-CN" dirty="0"/>
              <a:t>执行“读取</a:t>
            </a:r>
            <a:r>
              <a:rPr lang="en-US" altLang="zh-CN" dirty="0"/>
              <a:t>a</a:t>
            </a:r>
            <a:r>
              <a:rPr lang="zh-CN" altLang="zh-CN" dirty="0"/>
              <a:t>到</a:t>
            </a:r>
            <a:r>
              <a:rPr lang="en-US" altLang="zh-CN" dirty="0"/>
              <a:t>R</a:t>
            </a:r>
            <a:r>
              <a:rPr lang="zh-CN" altLang="zh-CN" dirty="0"/>
              <a:t>”语句，就会从地址</a:t>
            </a:r>
            <a:r>
              <a:rPr lang="en-US" altLang="zh-CN" dirty="0"/>
              <a:t>1000</a:t>
            </a:r>
            <a:r>
              <a:rPr lang="zh-CN" altLang="zh-CN" dirty="0"/>
              <a:t>处读取变量</a:t>
            </a:r>
            <a:r>
              <a:rPr lang="en-US" altLang="zh-CN" dirty="0"/>
              <a:t>a</a:t>
            </a:r>
            <a:r>
              <a:rPr lang="zh-CN" altLang="zh-CN" dirty="0"/>
              <a:t>的值到寄存器</a:t>
            </a:r>
            <a:r>
              <a:rPr lang="en-US" altLang="zh-CN" dirty="0"/>
              <a:t>R</a:t>
            </a:r>
            <a:r>
              <a:rPr lang="zh-CN" altLang="zh-CN" dirty="0"/>
              <a:t>中。</a:t>
            </a:r>
          </a:p>
          <a:p>
            <a:r>
              <a:rPr lang="zh-CN" altLang="zh-CN" dirty="0"/>
              <a:t>第二步，</a:t>
            </a:r>
            <a:r>
              <a:rPr lang="en-US" altLang="zh-CN" dirty="0"/>
              <a:t>CPU</a:t>
            </a:r>
            <a:r>
              <a:rPr lang="zh-CN" altLang="zh-CN" dirty="0"/>
              <a:t>从地址</a:t>
            </a:r>
            <a:r>
              <a:rPr lang="en-US" altLang="zh-CN" dirty="0"/>
              <a:t>301</a:t>
            </a:r>
            <a:r>
              <a:rPr lang="zh-CN" altLang="zh-CN" dirty="0"/>
              <a:t>处读取第二条语句，执行“</a:t>
            </a:r>
            <a:r>
              <a:rPr lang="en-US" altLang="zh-CN" dirty="0"/>
              <a:t>R</a:t>
            </a:r>
            <a:r>
              <a:rPr lang="zh-CN" altLang="zh-CN" dirty="0"/>
              <a:t>加</a:t>
            </a:r>
            <a:r>
              <a:rPr lang="en-US" altLang="zh-CN" dirty="0"/>
              <a:t>1</a:t>
            </a:r>
            <a:r>
              <a:rPr lang="zh-CN" altLang="zh-CN" dirty="0"/>
              <a:t>”语句，</a:t>
            </a:r>
            <a:r>
              <a:rPr lang="en-US" altLang="zh-CN" dirty="0"/>
              <a:t>CPU</a:t>
            </a:r>
            <a:r>
              <a:rPr lang="zh-CN" altLang="zh-CN" dirty="0"/>
              <a:t>会对</a:t>
            </a:r>
            <a:r>
              <a:rPr lang="en-US" altLang="zh-CN" dirty="0"/>
              <a:t>R</a:t>
            </a:r>
            <a:r>
              <a:rPr lang="zh-CN" altLang="zh-CN" dirty="0"/>
              <a:t>执行加</a:t>
            </a:r>
            <a:r>
              <a:rPr lang="en-US" altLang="zh-CN" dirty="0"/>
              <a:t>1</a:t>
            </a:r>
            <a:r>
              <a:rPr lang="zh-CN" altLang="zh-CN" dirty="0"/>
              <a:t>的操作。</a:t>
            </a:r>
          </a:p>
          <a:p>
            <a:r>
              <a:rPr lang="zh-CN" altLang="zh-CN" dirty="0"/>
              <a:t>第三步，</a:t>
            </a:r>
            <a:r>
              <a:rPr lang="en-US" altLang="zh-CN" dirty="0"/>
              <a:t>CPU</a:t>
            </a:r>
            <a:r>
              <a:rPr lang="zh-CN" altLang="zh-CN" dirty="0"/>
              <a:t>再从地址</a:t>
            </a:r>
            <a:r>
              <a:rPr lang="en-US" altLang="zh-CN" dirty="0"/>
              <a:t>302</a:t>
            </a:r>
            <a:r>
              <a:rPr lang="zh-CN" altLang="zh-CN" dirty="0"/>
              <a:t>处读取第三条语句，执行“将</a:t>
            </a:r>
            <a:r>
              <a:rPr lang="en-US" altLang="zh-CN" dirty="0"/>
              <a:t>R</a:t>
            </a:r>
            <a:r>
              <a:rPr lang="zh-CN" altLang="zh-CN" dirty="0"/>
              <a:t>存回</a:t>
            </a:r>
            <a:r>
              <a:rPr lang="en-US" altLang="zh-CN" dirty="0"/>
              <a:t>a</a:t>
            </a:r>
            <a:r>
              <a:rPr lang="zh-CN" altLang="zh-CN" dirty="0"/>
              <a:t>”语句，就把寄存器</a:t>
            </a:r>
            <a:r>
              <a:rPr lang="en-US" altLang="zh-CN" dirty="0"/>
              <a:t>R</a:t>
            </a:r>
            <a:r>
              <a:rPr lang="zh-CN" altLang="zh-CN" dirty="0"/>
              <a:t>中变量</a:t>
            </a:r>
            <a:r>
              <a:rPr lang="en-US" altLang="zh-CN" dirty="0"/>
              <a:t>a</a:t>
            </a:r>
            <a:r>
              <a:rPr lang="zh-CN" altLang="zh-CN" dirty="0"/>
              <a:t>的值存回到主存中地址</a:t>
            </a:r>
            <a:r>
              <a:rPr lang="en-US" altLang="zh-CN" dirty="0"/>
              <a:t>1000</a:t>
            </a:r>
            <a:r>
              <a:rPr lang="zh-CN" altLang="zh-CN" dirty="0"/>
              <a:t>处。</a:t>
            </a:r>
          </a:p>
        </p:txBody>
      </p:sp>
      <p:graphicFrame>
        <p:nvGraphicFramePr>
          <p:cNvPr id="11" name="对象 10"/>
          <p:cNvGraphicFramePr>
            <a:graphicFrameLocks noChangeAspect="1"/>
          </p:cNvGraphicFramePr>
          <p:nvPr/>
        </p:nvGraphicFramePr>
        <p:xfrm>
          <a:off x="5150542" y="1556792"/>
          <a:ext cx="3570141" cy="2808312"/>
        </p:xfrm>
        <a:graphic>
          <a:graphicData uri="http://schemas.openxmlformats.org/presentationml/2006/ole">
            <mc:AlternateContent xmlns:mc="http://schemas.openxmlformats.org/markup-compatibility/2006">
              <mc:Choice xmlns:v="urn:schemas-microsoft-com:vml" Requires="v">
                <p:oleObj spid="_x0000_s19512" name="Visio" r:id="rId3" imgW="2276479" imgH="1790873" progId="Visio.Drawing.11">
                  <p:embed/>
                </p:oleObj>
              </mc:Choice>
              <mc:Fallback>
                <p:oleObj name="Visio" r:id="rId3" imgW="2276479" imgH="1790873" progId="Visio.Drawing.11">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0542" y="1556792"/>
                        <a:ext cx="3570141" cy="2808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dirty="0"/>
              <a:t>Dr. </a:t>
            </a:r>
            <a:r>
              <a:rPr lang="zh-CN" altLang="en-US" dirty="0"/>
              <a:t>沙行勉</a:t>
            </a:r>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50</a:t>
            </a:fld>
            <a:endParaRPr lang="zh-CN" altLang="en-US"/>
          </a:p>
        </p:txBody>
      </p:sp>
      <p:sp>
        <p:nvSpPr>
          <p:cNvPr id="7" name="标题 1"/>
          <p:cNvSpPr>
            <a:spLocks noGrp="1"/>
          </p:cNvSpPr>
          <p:nvPr>
            <p:ph type="title"/>
          </p:nvPr>
        </p:nvSpPr>
        <p:spPr>
          <a:xfrm>
            <a:off x="285720" y="504040"/>
            <a:ext cx="8229600" cy="638944"/>
          </a:xfrm>
        </p:spPr>
        <p:txBody>
          <a:bodyPr>
            <a:normAutofit/>
          </a:bodyPr>
          <a:lstStyle/>
          <a:p>
            <a:pPr lvl="2"/>
            <a:r>
              <a:rPr lang="zh-CN" sz="3200" b="1" dirty="0">
                <a:solidFill>
                  <a:srgbClr val="C00000"/>
                </a:solidFill>
              </a:rPr>
              <a:t>局部变量与全局变量</a:t>
            </a:r>
          </a:p>
        </p:txBody>
      </p:sp>
      <p:sp>
        <p:nvSpPr>
          <p:cNvPr id="6" name="TextBox 5"/>
          <p:cNvSpPr txBox="1"/>
          <p:nvPr/>
        </p:nvSpPr>
        <p:spPr>
          <a:xfrm>
            <a:off x="395536" y="1285860"/>
            <a:ext cx="7748364" cy="369332"/>
          </a:xfrm>
          <a:prstGeom prst="rect">
            <a:avLst/>
          </a:prstGeom>
          <a:noFill/>
        </p:spPr>
        <p:txBody>
          <a:bodyPr wrap="square" rtlCol="0">
            <a:spAutoFit/>
          </a:bodyPr>
          <a:lstStyle/>
          <a:p>
            <a:r>
              <a:rPr lang="zh-CN" altLang="en-US" dirty="0">
                <a:latin typeface="Times New Roman" pitchFamily="18" charset="0"/>
              </a:rPr>
              <a:t>输出的结果是</a:t>
            </a:r>
            <a:r>
              <a:rPr lang="en-US" dirty="0">
                <a:latin typeface="Times New Roman" pitchFamily="18" charset="0"/>
              </a:rPr>
              <a:t>16, 8, 8, 8, 8</a:t>
            </a:r>
            <a:r>
              <a:rPr lang="zh-CN" altLang="en-US" dirty="0">
                <a:latin typeface="Times New Roman" pitchFamily="18" charset="0"/>
              </a:rPr>
              <a:t>。这个程序的执行过程如下：</a:t>
            </a:r>
          </a:p>
        </p:txBody>
      </p:sp>
      <p:sp>
        <p:nvSpPr>
          <p:cNvPr id="8" name="TextBox 7"/>
          <p:cNvSpPr txBox="1"/>
          <p:nvPr/>
        </p:nvSpPr>
        <p:spPr>
          <a:xfrm>
            <a:off x="395536" y="1857364"/>
            <a:ext cx="7391174" cy="3970318"/>
          </a:xfrm>
          <a:prstGeom prst="rect">
            <a:avLst/>
          </a:prstGeom>
          <a:noFill/>
        </p:spPr>
        <p:txBody>
          <a:bodyPr wrap="square" rtlCol="0">
            <a:spAutoFit/>
          </a:bodyPr>
          <a:lstStyle/>
          <a:p>
            <a:pPr indent="-514800" algn="just">
              <a:buFont typeface="+mj-lt"/>
              <a:buAutoNum type="arabicPeriod"/>
            </a:pPr>
            <a:r>
              <a:rPr lang="zh-CN" altLang="en-US" dirty="0">
                <a:latin typeface="Times New Roman" pitchFamily="18" charset="0"/>
              </a:rPr>
              <a:t>调用</a:t>
            </a:r>
            <a:r>
              <a:rPr lang="en-US" dirty="0" err="1">
                <a:latin typeface="Times New Roman" pitchFamily="18" charset="0"/>
              </a:rPr>
              <a:t>do_add</a:t>
            </a:r>
            <a:r>
              <a:rPr lang="en-US" dirty="0">
                <a:latin typeface="Times New Roman" pitchFamily="18" charset="0"/>
              </a:rPr>
              <a:t>()</a:t>
            </a:r>
            <a:r>
              <a:rPr lang="zh-CN" altLang="en-US" dirty="0">
                <a:latin typeface="Times New Roman" pitchFamily="18" charset="0"/>
              </a:rPr>
              <a:t>函数，将全局变量</a:t>
            </a:r>
            <a:r>
              <a:rPr lang="en-US" dirty="0">
                <a:latin typeface="Times New Roman" pitchFamily="18" charset="0"/>
              </a:rPr>
              <a:t>a</a:t>
            </a:r>
            <a:r>
              <a:rPr lang="zh-CN" altLang="en-US" dirty="0">
                <a:latin typeface="Times New Roman" pitchFamily="18" charset="0"/>
              </a:rPr>
              <a:t>和</a:t>
            </a:r>
            <a:r>
              <a:rPr lang="en-US" dirty="0">
                <a:latin typeface="Times New Roman" pitchFamily="18" charset="0"/>
              </a:rPr>
              <a:t>b</a:t>
            </a:r>
            <a:r>
              <a:rPr lang="zh-CN" altLang="en-US" dirty="0">
                <a:latin typeface="Times New Roman" pitchFamily="18" charset="0"/>
              </a:rPr>
              <a:t>传递给</a:t>
            </a:r>
            <a:r>
              <a:rPr lang="en-US" dirty="0" err="1">
                <a:latin typeface="Times New Roman" pitchFamily="18" charset="0"/>
              </a:rPr>
              <a:t>do_add</a:t>
            </a:r>
            <a:r>
              <a:rPr lang="en-US" dirty="0">
                <a:latin typeface="Times New Roman" pitchFamily="18" charset="0"/>
              </a:rPr>
              <a:t>()</a:t>
            </a:r>
            <a:r>
              <a:rPr lang="zh-CN" altLang="en-US" dirty="0">
                <a:latin typeface="Times New Roman" pitchFamily="18" charset="0"/>
              </a:rPr>
              <a:t>函数；</a:t>
            </a:r>
            <a:endParaRPr lang="en-US" altLang="zh-CN" dirty="0">
              <a:latin typeface="Times New Roman" pitchFamily="18" charset="0"/>
            </a:endParaRPr>
          </a:p>
          <a:p>
            <a:pPr indent="-514800" algn="just">
              <a:buFont typeface="+mj-lt"/>
              <a:buAutoNum type="arabicPeriod"/>
            </a:pPr>
            <a:endParaRPr lang="en-US" altLang="zh-CN" dirty="0">
              <a:latin typeface="Times New Roman" pitchFamily="18" charset="0"/>
            </a:endParaRPr>
          </a:p>
          <a:p>
            <a:pPr indent="-514800" algn="just">
              <a:buFont typeface="+mj-lt"/>
              <a:buAutoNum type="arabicPeriod"/>
            </a:pPr>
            <a:r>
              <a:rPr lang="en-US" altLang="zh-CN" dirty="0" err="1">
                <a:latin typeface="Times New Roman" pitchFamily="18" charset="0"/>
              </a:rPr>
              <a:t>do_add</a:t>
            </a:r>
            <a:r>
              <a:rPr lang="en-US" altLang="zh-CN" dirty="0">
                <a:latin typeface="Times New Roman" pitchFamily="18" charset="0"/>
              </a:rPr>
              <a:t>()</a:t>
            </a:r>
            <a:r>
              <a:rPr lang="zh-CN" altLang="en-US" dirty="0">
                <a:latin typeface="Times New Roman" pitchFamily="18" charset="0"/>
              </a:rPr>
              <a:t>中，声明了全局变量</a:t>
            </a:r>
            <a:r>
              <a:rPr lang="en-US" altLang="zh-CN" dirty="0">
                <a:latin typeface="Times New Roman" pitchFamily="18" charset="0"/>
              </a:rPr>
              <a:t>c</a:t>
            </a:r>
            <a:r>
              <a:rPr lang="zh-CN" altLang="en-US" dirty="0">
                <a:latin typeface="Times New Roman" pitchFamily="18" charset="0"/>
              </a:rPr>
              <a:t>。全局变量</a:t>
            </a:r>
            <a:r>
              <a:rPr lang="en-US" altLang="zh-CN" dirty="0">
                <a:latin typeface="Times New Roman" pitchFamily="18" charset="0"/>
              </a:rPr>
              <a:t>c</a:t>
            </a:r>
            <a:r>
              <a:rPr lang="zh-CN" altLang="en-US" dirty="0">
                <a:latin typeface="Times New Roman" pitchFamily="18" charset="0"/>
              </a:rPr>
              <a:t>的值改为</a:t>
            </a:r>
            <a:r>
              <a:rPr lang="en-US" altLang="zh-CN" dirty="0">
                <a:latin typeface="Times New Roman" pitchFamily="18" charset="0"/>
              </a:rPr>
              <a:t>5</a:t>
            </a:r>
            <a:r>
              <a:rPr lang="zh-CN" altLang="en-US" dirty="0">
                <a:latin typeface="Times New Roman" pitchFamily="18" charset="0"/>
              </a:rPr>
              <a:t>。调用了</a:t>
            </a:r>
            <a:r>
              <a:rPr lang="en-US" altLang="zh-CN" dirty="0" err="1">
                <a:latin typeface="Times New Roman" pitchFamily="18" charset="0"/>
              </a:rPr>
              <a:t>do_sub</a:t>
            </a:r>
            <a:r>
              <a:rPr lang="en-US" altLang="zh-CN" dirty="0">
                <a:latin typeface="Times New Roman" pitchFamily="18" charset="0"/>
              </a:rPr>
              <a:t>()</a:t>
            </a:r>
            <a:r>
              <a:rPr lang="zh-CN" altLang="en-US" dirty="0">
                <a:latin typeface="Times New Roman" pitchFamily="18" charset="0"/>
              </a:rPr>
              <a:t>函数，将全局变量</a:t>
            </a:r>
            <a:r>
              <a:rPr lang="en-US" altLang="zh-CN" dirty="0">
                <a:latin typeface="Times New Roman" pitchFamily="18" charset="0"/>
              </a:rPr>
              <a:t>c</a:t>
            </a:r>
            <a:r>
              <a:rPr lang="zh-CN" altLang="en-US" dirty="0">
                <a:latin typeface="Times New Roman" pitchFamily="18" charset="0"/>
              </a:rPr>
              <a:t>和数字</a:t>
            </a:r>
            <a:r>
              <a:rPr lang="en-US" altLang="zh-CN" dirty="0">
                <a:latin typeface="Times New Roman" pitchFamily="18" charset="0"/>
              </a:rPr>
              <a:t>1</a:t>
            </a:r>
            <a:r>
              <a:rPr lang="zh-CN" altLang="en-US" dirty="0">
                <a:latin typeface="Times New Roman" pitchFamily="18" charset="0"/>
              </a:rPr>
              <a:t>传递给</a:t>
            </a:r>
            <a:r>
              <a:rPr lang="en-US" altLang="zh-CN" dirty="0" err="1">
                <a:latin typeface="Times New Roman" pitchFamily="18" charset="0"/>
              </a:rPr>
              <a:t>do_sub</a:t>
            </a:r>
            <a:r>
              <a:rPr lang="en-US" altLang="zh-CN" dirty="0">
                <a:latin typeface="Times New Roman" pitchFamily="18" charset="0"/>
              </a:rPr>
              <a:t>()</a:t>
            </a:r>
            <a:r>
              <a:rPr lang="zh-CN" altLang="en-US" dirty="0">
                <a:latin typeface="Times New Roman" pitchFamily="18" charset="0"/>
              </a:rPr>
              <a:t>，并将</a:t>
            </a:r>
            <a:r>
              <a:rPr lang="en-US" altLang="zh-CN" dirty="0" err="1">
                <a:latin typeface="Times New Roman" pitchFamily="18" charset="0"/>
              </a:rPr>
              <a:t>do_sub</a:t>
            </a:r>
            <a:r>
              <a:rPr lang="en-US" altLang="zh-CN" dirty="0">
                <a:latin typeface="Times New Roman" pitchFamily="18" charset="0"/>
              </a:rPr>
              <a:t>()</a:t>
            </a:r>
            <a:r>
              <a:rPr lang="zh-CN" altLang="en-US" dirty="0">
                <a:latin typeface="Times New Roman" pitchFamily="18" charset="0"/>
              </a:rPr>
              <a:t>的结果返回给全局变量</a:t>
            </a:r>
            <a:r>
              <a:rPr lang="en-US" altLang="zh-CN" dirty="0">
                <a:latin typeface="Times New Roman" pitchFamily="18" charset="0"/>
              </a:rPr>
              <a:t>c</a:t>
            </a:r>
            <a:r>
              <a:rPr lang="zh-CN" altLang="en-US" dirty="0">
                <a:latin typeface="Times New Roman" pitchFamily="18" charset="0"/>
              </a:rPr>
              <a:t>，即再次修改了</a:t>
            </a:r>
            <a:r>
              <a:rPr lang="en-US" altLang="zh-CN" dirty="0">
                <a:latin typeface="Times New Roman" pitchFamily="18" charset="0"/>
              </a:rPr>
              <a:t>c</a:t>
            </a:r>
            <a:r>
              <a:rPr lang="zh-CN" altLang="en-US" dirty="0">
                <a:latin typeface="Times New Roman" pitchFamily="18" charset="0"/>
              </a:rPr>
              <a:t>的值；</a:t>
            </a:r>
            <a:endParaRPr lang="en-US" altLang="zh-CN" dirty="0">
              <a:latin typeface="Times New Roman" pitchFamily="18" charset="0"/>
            </a:endParaRPr>
          </a:p>
          <a:p>
            <a:pPr indent="-514800" algn="just">
              <a:buFont typeface="+mj-lt"/>
              <a:buAutoNum type="arabicPeriod"/>
            </a:pPr>
            <a:endParaRPr lang="en-US" altLang="zh-CN" dirty="0">
              <a:latin typeface="Times New Roman" pitchFamily="18" charset="0"/>
            </a:endParaRPr>
          </a:p>
          <a:p>
            <a:pPr indent="-514800" algn="just">
              <a:buFont typeface="+mj-lt"/>
              <a:buAutoNum type="arabicPeriod"/>
            </a:pPr>
            <a:r>
              <a:rPr lang="en-US" altLang="zh-CN" dirty="0" err="1">
                <a:latin typeface="Times New Roman" pitchFamily="18" charset="0"/>
              </a:rPr>
              <a:t>do_sub</a:t>
            </a:r>
            <a:r>
              <a:rPr lang="en-US" altLang="zh-CN" dirty="0">
                <a:latin typeface="Times New Roman" pitchFamily="18" charset="0"/>
              </a:rPr>
              <a:t>()</a:t>
            </a:r>
            <a:r>
              <a:rPr lang="zh-CN" altLang="en-US" dirty="0">
                <a:latin typeface="Times New Roman" pitchFamily="18" charset="0"/>
              </a:rPr>
              <a:t>函数将参数</a:t>
            </a:r>
            <a:r>
              <a:rPr lang="en-US" altLang="zh-CN" dirty="0">
                <a:latin typeface="Times New Roman" pitchFamily="18" charset="0"/>
              </a:rPr>
              <a:t>a</a:t>
            </a:r>
            <a:r>
              <a:rPr lang="zh-CN" altLang="en-US" dirty="0">
                <a:latin typeface="Times New Roman" pitchFamily="18" charset="0"/>
              </a:rPr>
              <a:t>和</a:t>
            </a:r>
            <a:r>
              <a:rPr lang="en-US" altLang="zh-CN" dirty="0">
                <a:latin typeface="Times New Roman" pitchFamily="18" charset="0"/>
              </a:rPr>
              <a:t>b</a:t>
            </a:r>
            <a:r>
              <a:rPr lang="zh-CN" altLang="en-US" dirty="0">
                <a:latin typeface="Times New Roman" pitchFamily="18" charset="0"/>
              </a:rPr>
              <a:t>做减法，并将减法结果赋值给局部变量</a:t>
            </a:r>
            <a:r>
              <a:rPr lang="en-US" altLang="zh-CN" dirty="0">
                <a:latin typeface="Times New Roman" pitchFamily="18" charset="0"/>
              </a:rPr>
              <a:t>c</a:t>
            </a:r>
            <a:r>
              <a:rPr lang="zh-CN" altLang="en-US" dirty="0">
                <a:latin typeface="Times New Roman" pitchFamily="18" charset="0"/>
              </a:rPr>
              <a:t>，此时局部变量</a:t>
            </a:r>
            <a:r>
              <a:rPr lang="en-US" altLang="zh-CN" dirty="0">
                <a:latin typeface="Times New Roman" pitchFamily="18" charset="0"/>
              </a:rPr>
              <a:t>c</a:t>
            </a:r>
            <a:r>
              <a:rPr lang="zh-CN" altLang="en-US" dirty="0">
                <a:latin typeface="Times New Roman" pitchFamily="18" charset="0"/>
              </a:rPr>
              <a:t>的值为</a:t>
            </a:r>
            <a:r>
              <a:rPr lang="en-US" altLang="zh-CN" dirty="0">
                <a:latin typeface="Times New Roman" pitchFamily="18" charset="0"/>
              </a:rPr>
              <a:t>4</a:t>
            </a:r>
            <a:r>
              <a:rPr lang="zh-CN" altLang="en-US" dirty="0">
                <a:latin typeface="Times New Roman" pitchFamily="18" charset="0"/>
              </a:rPr>
              <a:t>。注意，此时全局变量</a:t>
            </a:r>
            <a:r>
              <a:rPr lang="en-US" altLang="zh-CN" dirty="0">
                <a:latin typeface="Times New Roman" pitchFamily="18" charset="0"/>
              </a:rPr>
              <a:t>c</a:t>
            </a:r>
            <a:r>
              <a:rPr lang="zh-CN" altLang="en-US" dirty="0">
                <a:latin typeface="Times New Roman" pitchFamily="18" charset="0"/>
              </a:rPr>
              <a:t>的值仍为</a:t>
            </a:r>
            <a:r>
              <a:rPr lang="en-US" altLang="zh-CN" dirty="0">
                <a:latin typeface="Times New Roman" pitchFamily="18" charset="0"/>
              </a:rPr>
              <a:t>5</a:t>
            </a:r>
            <a:r>
              <a:rPr lang="zh-CN" altLang="en-US" dirty="0">
                <a:latin typeface="Times New Roman" pitchFamily="18" charset="0"/>
              </a:rPr>
              <a:t>。调用了</a:t>
            </a:r>
            <a:r>
              <a:rPr lang="en-US" altLang="zh-CN" dirty="0" err="1">
                <a:latin typeface="Times New Roman" pitchFamily="18" charset="0"/>
              </a:rPr>
              <a:t>do_mul</a:t>
            </a:r>
            <a:r>
              <a:rPr lang="en-US" altLang="zh-CN" dirty="0">
                <a:latin typeface="Times New Roman" pitchFamily="18" charset="0"/>
              </a:rPr>
              <a:t>()</a:t>
            </a:r>
            <a:r>
              <a:rPr lang="zh-CN" altLang="en-US" dirty="0">
                <a:latin typeface="Times New Roman" pitchFamily="18" charset="0"/>
              </a:rPr>
              <a:t>函数，将局部变量</a:t>
            </a:r>
            <a:r>
              <a:rPr lang="en-US" altLang="zh-CN" dirty="0">
                <a:latin typeface="Times New Roman" pitchFamily="18" charset="0"/>
              </a:rPr>
              <a:t>c</a:t>
            </a:r>
            <a:r>
              <a:rPr lang="zh-CN" altLang="en-US" dirty="0">
                <a:latin typeface="Times New Roman" pitchFamily="18" charset="0"/>
              </a:rPr>
              <a:t>的值（为</a:t>
            </a:r>
            <a:r>
              <a:rPr lang="en-US" altLang="zh-CN" dirty="0">
                <a:latin typeface="Times New Roman" pitchFamily="18" charset="0"/>
              </a:rPr>
              <a:t>4</a:t>
            </a:r>
            <a:r>
              <a:rPr lang="zh-CN" altLang="en-US" dirty="0">
                <a:latin typeface="Times New Roman" pitchFamily="18" charset="0"/>
              </a:rPr>
              <a:t>）传递给</a:t>
            </a:r>
            <a:r>
              <a:rPr lang="en-US" altLang="zh-CN" dirty="0" err="1">
                <a:latin typeface="Times New Roman" pitchFamily="18" charset="0"/>
              </a:rPr>
              <a:t>do_mul</a:t>
            </a:r>
            <a:r>
              <a:rPr lang="en-US" altLang="zh-CN" dirty="0">
                <a:latin typeface="Times New Roman" pitchFamily="18" charset="0"/>
              </a:rPr>
              <a:t>()</a:t>
            </a:r>
            <a:r>
              <a:rPr lang="zh-CN" altLang="en-US" dirty="0">
                <a:latin typeface="Times New Roman" pitchFamily="18" charset="0"/>
              </a:rPr>
              <a:t>；</a:t>
            </a:r>
            <a:endParaRPr lang="en-US" altLang="zh-CN" dirty="0">
              <a:latin typeface="Times New Roman" pitchFamily="18" charset="0"/>
            </a:endParaRPr>
          </a:p>
          <a:p>
            <a:pPr indent="-514800" algn="just">
              <a:buFont typeface="+mj-lt"/>
              <a:buAutoNum type="arabicPeriod"/>
            </a:pPr>
            <a:endParaRPr lang="en-US" altLang="zh-CN" dirty="0">
              <a:latin typeface="Times New Roman" pitchFamily="18" charset="0"/>
            </a:endParaRPr>
          </a:p>
          <a:p>
            <a:pPr indent="-514800" algn="just">
              <a:buFont typeface="+mj-lt"/>
              <a:buAutoNum type="arabicPeriod"/>
            </a:pPr>
            <a:r>
              <a:rPr lang="en-US" altLang="zh-CN" dirty="0" err="1">
                <a:latin typeface="Times New Roman" pitchFamily="18" charset="0"/>
              </a:rPr>
              <a:t>do_mul</a:t>
            </a:r>
            <a:r>
              <a:rPr lang="en-US" altLang="zh-CN" dirty="0">
                <a:latin typeface="Times New Roman" pitchFamily="18" charset="0"/>
              </a:rPr>
              <a:t>()</a:t>
            </a:r>
            <a:r>
              <a:rPr lang="zh-CN" altLang="en-US" dirty="0">
                <a:latin typeface="Times New Roman" pitchFamily="18" charset="0"/>
              </a:rPr>
              <a:t>函数声明了全局变量</a:t>
            </a:r>
            <a:r>
              <a:rPr lang="en-US" altLang="zh-CN" dirty="0">
                <a:latin typeface="Times New Roman" pitchFamily="18" charset="0"/>
              </a:rPr>
              <a:t>c</a:t>
            </a:r>
            <a:r>
              <a:rPr lang="zh-CN" altLang="en-US" dirty="0">
                <a:latin typeface="Times New Roman" pitchFamily="18" charset="0"/>
              </a:rPr>
              <a:t>，并将参数</a:t>
            </a:r>
            <a:r>
              <a:rPr lang="en-US" altLang="zh-CN" dirty="0">
                <a:latin typeface="Times New Roman" pitchFamily="18" charset="0"/>
              </a:rPr>
              <a:t>a</a:t>
            </a:r>
            <a:r>
              <a:rPr lang="zh-CN" altLang="en-US" dirty="0">
                <a:latin typeface="Times New Roman" pitchFamily="18" charset="0"/>
              </a:rPr>
              <a:t>和</a:t>
            </a:r>
            <a:r>
              <a:rPr lang="en-US" altLang="zh-CN" dirty="0">
                <a:latin typeface="Times New Roman" pitchFamily="18" charset="0"/>
              </a:rPr>
              <a:t>b</a:t>
            </a:r>
            <a:r>
              <a:rPr lang="zh-CN" altLang="en-US" dirty="0">
                <a:latin typeface="Times New Roman" pitchFamily="18" charset="0"/>
              </a:rPr>
              <a:t>相乘的结果赋值全局变量</a:t>
            </a:r>
            <a:r>
              <a:rPr lang="en-US" altLang="zh-CN" dirty="0">
                <a:latin typeface="Times New Roman" pitchFamily="18" charset="0"/>
              </a:rPr>
              <a:t>c</a:t>
            </a:r>
            <a:r>
              <a:rPr lang="zh-CN" altLang="en-US" dirty="0">
                <a:latin typeface="Times New Roman" pitchFamily="18" charset="0"/>
              </a:rPr>
              <a:t>，全局变量</a:t>
            </a:r>
            <a:r>
              <a:rPr lang="en-US" altLang="zh-CN" dirty="0">
                <a:latin typeface="Times New Roman" pitchFamily="18" charset="0"/>
              </a:rPr>
              <a:t>c</a:t>
            </a:r>
            <a:r>
              <a:rPr lang="zh-CN" altLang="en-US" dirty="0">
                <a:latin typeface="Times New Roman" pitchFamily="18" charset="0"/>
              </a:rPr>
              <a:t>的值变为</a:t>
            </a:r>
            <a:r>
              <a:rPr lang="en-US" altLang="zh-CN" dirty="0">
                <a:latin typeface="Times New Roman" pitchFamily="18" charset="0"/>
              </a:rPr>
              <a:t>16</a:t>
            </a:r>
            <a:r>
              <a:rPr lang="zh-CN" altLang="en-US" dirty="0">
                <a:latin typeface="Times New Roman" pitchFamily="18" charset="0"/>
              </a:rPr>
              <a:t>。打印出本程序的第一个结果，即</a:t>
            </a:r>
            <a:r>
              <a:rPr lang="en-US" altLang="zh-CN" dirty="0">
                <a:latin typeface="Times New Roman" pitchFamily="18" charset="0"/>
              </a:rPr>
              <a:t>16</a:t>
            </a:r>
            <a:r>
              <a:rPr lang="zh-CN" altLang="en-US" dirty="0">
                <a:latin typeface="Times New Roman" pitchFamily="18" charset="0"/>
              </a:rPr>
              <a:t>。后将结果返回给</a:t>
            </a:r>
            <a:r>
              <a:rPr lang="en-US" altLang="zh-CN" dirty="0" err="1">
                <a:latin typeface="Times New Roman" pitchFamily="18" charset="0"/>
              </a:rPr>
              <a:t>do_sub</a:t>
            </a:r>
            <a:r>
              <a:rPr lang="en-US" altLang="zh-CN" dirty="0">
                <a:latin typeface="Times New Roman" pitchFamily="18" charset="0"/>
              </a:rPr>
              <a:t>()</a:t>
            </a:r>
            <a:r>
              <a:rPr lang="zh-CN" altLang="en-US" dirty="0">
                <a:latin typeface="Times New Roman" pitchFamily="18" charset="0"/>
              </a:rPr>
              <a:t>的局部变量</a:t>
            </a:r>
            <a:r>
              <a:rPr lang="en-US" altLang="zh-CN" dirty="0">
                <a:latin typeface="Times New Roman" pitchFamily="18" charset="0"/>
              </a:rPr>
              <a:t>c</a:t>
            </a:r>
            <a:r>
              <a:rPr lang="zh-CN" altLang="en-US" dirty="0">
                <a:latin typeface="Times New Roman" pitchFamily="18" charset="0"/>
              </a:rPr>
              <a:t>。也就是说，</a:t>
            </a:r>
            <a:r>
              <a:rPr lang="en-US" altLang="zh-CN" dirty="0" err="1">
                <a:latin typeface="Times New Roman" pitchFamily="18" charset="0"/>
              </a:rPr>
              <a:t>do_sub</a:t>
            </a:r>
            <a:r>
              <a:rPr lang="en-US" altLang="zh-CN" dirty="0">
                <a:latin typeface="Times New Roman" pitchFamily="18" charset="0"/>
              </a:rPr>
              <a:t>()</a:t>
            </a:r>
            <a:r>
              <a:rPr lang="zh-CN" altLang="en-US" dirty="0">
                <a:latin typeface="Times New Roman" pitchFamily="18" charset="0"/>
              </a:rPr>
              <a:t>里的局部变量</a:t>
            </a:r>
            <a:r>
              <a:rPr lang="en-US" altLang="zh-CN" dirty="0">
                <a:latin typeface="Times New Roman" pitchFamily="18" charset="0"/>
              </a:rPr>
              <a:t>c</a:t>
            </a:r>
            <a:r>
              <a:rPr lang="zh-CN" altLang="en-US" dirty="0">
                <a:latin typeface="Times New Roman" pitchFamily="18" charset="0"/>
              </a:rPr>
              <a:t>的值不再是</a:t>
            </a:r>
            <a:r>
              <a:rPr lang="en-US" altLang="zh-CN" dirty="0">
                <a:latin typeface="Times New Roman" pitchFamily="18" charset="0"/>
              </a:rPr>
              <a:t>4</a:t>
            </a:r>
            <a:r>
              <a:rPr lang="zh-CN" altLang="en-US" dirty="0">
                <a:latin typeface="Times New Roman" pitchFamily="18" charset="0"/>
              </a:rPr>
              <a:t>，而是</a:t>
            </a:r>
            <a:r>
              <a:rPr lang="en-US" altLang="zh-CN" dirty="0">
                <a:latin typeface="Times New Roman" pitchFamily="18" charset="0"/>
              </a:rPr>
              <a:t>16</a:t>
            </a:r>
            <a:r>
              <a:rPr lang="zh-CN" altLang="en-US" dirty="0">
                <a:latin typeface="Times New Roman" pitchFamily="18" charset="0"/>
              </a:rPr>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51</a:t>
            </a:fld>
            <a:endParaRPr lang="zh-CN" altLang="en-US"/>
          </a:p>
        </p:txBody>
      </p:sp>
      <p:sp>
        <p:nvSpPr>
          <p:cNvPr id="7" name="标题 1"/>
          <p:cNvSpPr>
            <a:spLocks noGrp="1"/>
          </p:cNvSpPr>
          <p:nvPr>
            <p:ph type="title"/>
          </p:nvPr>
        </p:nvSpPr>
        <p:spPr>
          <a:xfrm>
            <a:off x="285720" y="504040"/>
            <a:ext cx="8229600" cy="638944"/>
          </a:xfrm>
        </p:spPr>
        <p:txBody>
          <a:bodyPr>
            <a:normAutofit/>
          </a:bodyPr>
          <a:lstStyle/>
          <a:p>
            <a:pPr lvl="2"/>
            <a:r>
              <a:rPr lang="zh-CN" sz="3200" b="1" dirty="0">
                <a:solidFill>
                  <a:srgbClr val="C00000"/>
                </a:solidFill>
              </a:rPr>
              <a:t>局部变量与全局变量</a:t>
            </a:r>
          </a:p>
        </p:txBody>
      </p:sp>
      <p:sp>
        <p:nvSpPr>
          <p:cNvPr id="6" name="TextBox 5"/>
          <p:cNvSpPr txBox="1"/>
          <p:nvPr/>
        </p:nvSpPr>
        <p:spPr>
          <a:xfrm>
            <a:off x="395536" y="1388922"/>
            <a:ext cx="7920880" cy="4773614"/>
          </a:xfrm>
          <a:prstGeom prst="rect">
            <a:avLst/>
          </a:prstGeom>
          <a:noFill/>
        </p:spPr>
        <p:txBody>
          <a:bodyPr wrap="square" rtlCol="0">
            <a:spAutoFit/>
          </a:bodyPr>
          <a:lstStyle/>
          <a:p>
            <a:pPr marL="0" lvl="1" indent="-514800">
              <a:lnSpc>
                <a:spcPct val="130000"/>
              </a:lnSpc>
              <a:buFont typeface="+mj-lt"/>
              <a:buAutoNum type="arabicPeriod" startAt="5"/>
            </a:pPr>
            <a:r>
              <a:rPr lang="zh-CN" altLang="en-US" dirty="0">
                <a:latin typeface="Times New Roman" pitchFamily="18" charset="0"/>
              </a:rPr>
              <a:t>调用</a:t>
            </a:r>
            <a:r>
              <a:rPr lang="en-US" dirty="0" err="1">
                <a:latin typeface="Times New Roman" pitchFamily="18" charset="0"/>
              </a:rPr>
              <a:t>do_div</a:t>
            </a:r>
            <a:r>
              <a:rPr lang="en-US" dirty="0">
                <a:latin typeface="Times New Roman" pitchFamily="18" charset="0"/>
              </a:rPr>
              <a:t>()</a:t>
            </a:r>
            <a:r>
              <a:rPr lang="zh-CN" altLang="en-US" dirty="0">
                <a:latin typeface="Times New Roman" pitchFamily="18" charset="0"/>
              </a:rPr>
              <a:t>函数，并将局部变量</a:t>
            </a:r>
            <a:r>
              <a:rPr lang="en-US" dirty="0">
                <a:latin typeface="Times New Roman" pitchFamily="18" charset="0"/>
              </a:rPr>
              <a:t>c</a:t>
            </a:r>
            <a:r>
              <a:rPr lang="zh-CN" altLang="en-US" dirty="0">
                <a:latin typeface="Times New Roman" pitchFamily="18" charset="0"/>
              </a:rPr>
              <a:t>的值（为</a:t>
            </a:r>
            <a:r>
              <a:rPr lang="en-US" dirty="0">
                <a:latin typeface="Times New Roman" pitchFamily="18" charset="0"/>
              </a:rPr>
              <a:t>16</a:t>
            </a:r>
            <a:r>
              <a:rPr lang="zh-CN" altLang="en-US" dirty="0">
                <a:latin typeface="Times New Roman" pitchFamily="18" charset="0"/>
              </a:rPr>
              <a:t>）和数字</a:t>
            </a:r>
            <a:r>
              <a:rPr lang="en-US" dirty="0">
                <a:latin typeface="Times New Roman" pitchFamily="18" charset="0"/>
              </a:rPr>
              <a:t>2</a:t>
            </a:r>
            <a:r>
              <a:rPr lang="zh-CN" altLang="en-US" dirty="0">
                <a:latin typeface="Times New Roman" pitchFamily="18" charset="0"/>
              </a:rPr>
              <a:t>传递给</a:t>
            </a:r>
            <a:r>
              <a:rPr lang="en-US" dirty="0" err="1">
                <a:latin typeface="Times New Roman" pitchFamily="18" charset="0"/>
              </a:rPr>
              <a:t>do_div</a:t>
            </a:r>
            <a:r>
              <a:rPr lang="en-US" dirty="0">
                <a:latin typeface="Times New Roman" pitchFamily="18" charset="0"/>
              </a:rPr>
              <a:t>()</a:t>
            </a:r>
            <a:r>
              <a:rPr lang="zh-CN" altLang="en-US" dirty="0">
                <a:latin typeface="Times New Roman" pitchFamily="18" charset="0"/>
              </a:rPr>
              <a:t>。</a:t>
            </a:r>
            <a:r>
              <a:rPr lang="en-US" dirty="0" err="1">
                <a:latin typeface="Times New Roman" pitchFamily="18" charset="0"/>
              </a:rPr>
              <a:t>do_div</a:t>
            </a:r>
            <a:r>
              <a:rPr lang="en-US" dirty="0">
                <a:latin typeface="Times New Roman" pitchFamily="18" charset="0"/>
              </a:rPr>
              <a:t>()</a:t>
            </a:r>
            <a:r>
              <a:rPr lang="zh-CN" altLang="en-US" dirty="0">
                <a:latin typeface="Times New Roman" pitchFamily="18" charset="0"/>
              </a:rPr>
              <a:t>将参数</a:t>
            </a:r>
            <a:r>
              <a:rPr lang="en-US" dirty="0">
                <a:latin typeface="Times New Roman" pitchFamily="18" charset="0"/>
              </a:rPr>
              <a:t>a</a:t>
            </a:r>
            <a:r>
              <a:rPr lang="zh-CN" altLang="en-US" dirty="0">
                <a:latin typeface="Times New Roman" pitchFamily="18" charset="0"/>
              </a:rPr>
              <a:t>和</a:t>
            </a:r>
            <a:r>
              <a:rPr lang="en-US" dirty="0">
                <a:latin typeface="Times New Roman" pitchFamily="18" charset="0"/>
              </a:rPr>
              <a:t>b</a:t>
            </a:r>
            <a:r>
              <a:rPr lang="zh-CN" altLang="en-US" dirty="0">
                <a:latin typeface="Times New Roman" pitchFamily="18" charset="0"/>
              </a:rPr>
              <a:t>相除的结果赋值给局部变量</a:t>
            </a:r>
            <a:r>
              <a:rPr lang="en-US" dirty="0">
                <a:latin typeface="Times New Roman" pitchFamily="18" charset="0"/>
              </a:rPr>
              <a:t>c</a:t>
            </a:r>
            <a:r>
              <a:rPr lang="zh-CN" altLang="en-US" dirty="0">
                <a:latin typeface="Times New Roman" pitchFamily="18" charset="0"/>
              </a:rPr>
              <a:t>，局部变量</a:t>
            </a:r>
            <a:r>
              <a:rPr lang="en-US" dirty="0">
                <a:latin typeface="Times New Roman" pitchFamily="18" charset="0"/>
              </a:rPr>
              <a:t>c</a:t>
            </a:r>
            <a:r>
              <a:rPr lang="zh-CN" altLang="en-US" dirty="0">
                <a:latin typeface="Times New Roman" pitchFamily="18" charset="0"/>
              </a:rPr>
              <a:t>的值为</a:t>
            </a:r>
            <a:r>
              <a:rPr lang="en-US" dirty="0">
                <a:latin typeface="Times New Roman" pitchFamily="18" charset="0"/>
              </a:rPr>
              <a:t>8</a:t>
            </a:r>
            <a:r>
              <a:rPr lang="zh-CN" altLang="en-US" dirty="0">
                <a:latin typeface="Times New Roman" pitchFamily="18" charset="0"/>
              </a:rPr>
              <a:t>。注意，此时全局变量</a:t>
            </a:r>
            <a:r>
              <a:rPr lang="en-US" dirty="0">
                <a:latin typeface="Times New Roman" pitchFamily="18" charset="0"/>
              </a:rPr>
              <a:t>c</a:t>
            </a:r>
            <a:r>
              <a:rPr lang="zh-CN" altLang="en-US" dirty="0">
                <a:latin typeface="Times New Roman" pitchFamily="18" charset="0"/>
              </a:rPr>
              <a:t>的值仍为</a:t>
            </a:r>
            <a:r>
              <a:rPr lang="en-US" dirty="0">
                <a:latin typeface="Times New Roman" pitchFamily="18" charset="0"/>
              </a:rPr>
              <a:t>16</a:t>
            </a:r>
            <a:r>
              <a:rPr lang="zh-CN" altLang="en-US" dirty="0">
                <a:latin typeface="Times New Roman" pitchFamily="18" charset="0"/>
              </a:rPr>
              <a:t>。打印出本程序的第二个结果，即局部变量</a:t>
            </a:r>
            <a:r>
              <a:rPr lang="en-US" dirty="0">
                <a:latin typeface="Times New Roman" pitchFamily="18" charset="0"/>
              </a:rPr>
              <a:t>c</a:t>
            </a:r>
            <a:r>
              <a:rPr lang="zh-CN" altLang="en-US" dirty="0">
                <a:latin typeface="Times New Roman" pitchFamily="18" charset="0"/>
              </a:rPr>
              <a:t>的值</a:t>
            </a:r>
            <a:r>
              <a:rPr lang="en-US" dirty="0">
                <a:latin typeface="Times New Roman" pitchFamily="18" charset="0"/>
              </a:rPr>
              <a:t>8</a:t>
            </a:r>
            <a:r>
              <a:rPr lang="zh-CN" altLang="en-US" dirty="0">
                <a:latin typeface="Times New Roman" pitchFamily="18" charset="0"/>
              </a:rPr>
              <a:t>。后将局部变量</a:t>
            </a:r>
            <a:r>
              <a:rPr lang="en-US" dirty="0">
                <a:latin typeface="Times New Roman" pitchFamily="18" charset="0"/>
              </a:rPr>
              <a:t>c</a:t>
            </a:r>
            <a:r>
              <a:rPr lang="zh-CN" altLang="en-US" dirty="0">
                <a:latin typeface="Times New Roman" pitchFamily="18" charset="0"/>
              </a:rPr>
              <a:t>的值</a:t>
            </a:r>
            <a:r>
              <a:rPr lang="en-US" dirty="0">
                <a:latin typeface="Times New Roman" pitchFamily="18" charset="0"/>
              </a:rPr>
              <a:t>8</a:t>
            </a:r>
            <a:r>
              <a:rPr lang="zh-CN" altLang="en-US" dirty="0">
                <a:latin typeface="Times New Roman" pitchFamily="18" charset="0"/>
              </a:rPr>
              <a:t>返回给</a:t>
            </a:r>
            <a:r>
              <a:rPr lang="en-US" dirty="0" err="1">
                <a:latin typeface="Times New Roman" pitchFamily="18" charset="0"/>
              </a:rPr>
              <a:t>do_sub</a:t>
            </a:r>
            <a:r>
              <a:rPr lang="en-US" dirty="0">
                <a:latin typeface="Times New Roman" pitchFamily="18" charset="0"/>
              </a:rPr>
              <a:t>()</a:t>
            </a:r>
            <a:r>
              <a:rPr lang="zh-CN" altLang="en-US" dirty="0">
                <a:latin typeface="Times New Roman" pitchFamily="18" charset="0"/>
              </a:rPr>
              <a:t>的局部变量</a:t>
            </a:r>
            <a:r>
              <a:rPr lang="en-US" dirty="0">
                <a:latin typeface="Times New Roman" pitchFamily="18" charset="0"/>
              </a:rPr>
              <a:t>c</a:t>
            </a:r>
            <a:r>
              <a:rPr lang="zh-CN" altLang="en-US" dirty="0">
                <a:latin typeface="Times New Roman" pitchFamily="18" charset="0"/>
              </a:rPr>
              <a:t>；</a:t>
            </a:r>
            <a:endParaRPr lang="en-US" altLang="zh-CN" dirty="0">
              <a:latin typeface="Times New Roman" pitchFamily="18" charset="0"/>
            </a:endParaRPr>
          </a:p>
          <a:p>
            <a:pPr marL="0" lvl="1" indent="-514800">
              <a:lnSpc>
                <a:spcPct val="130000"/>
              </a:lnSpc>
              <a:buFont typeface="+mj-lt"/>
              <a:buAutoNum type="arabicPeriod" startAt="5"/>
            </a:pPr>
            <a:endParaRPr lang="en-US" altLang="zh-CN" dirty="0">
              <a:latin typeface="Times New Roman" pitchFamily="18" charset="0"/>
            </a:endParaRPr>
          </a:p>
          <a:p>
            <a:pPr marL="0" lvl="1" indent="-514800">
              <a:lnSpc>
                <a:spcPct val="130000"/>
              </a:lnSpc>
              <a:buFont typeface="+mj-lt"/>
              <a:buAutoNum type="arabicPeriod" startAt="5"/>
            </a:pPr>
            <a:r>
              <a:rPr lang="zh-CN" altLang="en-US" dirty="0">
                <a:latin typeface="Times New Roman" pitchFamily="18" charset="0"/>
              </a:rPr>
              <a:t>调用</a:t>
            </a:r>
            <a:r>
              <a:rPr lang="en-US" altLang="zh-CN" dirty="0" err="1">
                <a:latin typeface="Times New Roman" pitchFamily="18" charset="0"/>
              </a:rPr>
              <a:t>do_div</a:t>
            </a:r>
            <a:r>
              <a:rPr lang="en-US" altLang="zh-CN" dirty="0">
                <a:latin typeface="Times New Roman" pitchFamily="18" charset="0"/>
              </a:rPr>
              <a:t>()</a:t>
            </a:r>
            <a:r>
              <a:rPr lang="zh-CN" altLang="en-US" dirty="0">
                <a:latin typeface="Times New Roman" pitchFamily="18" charset="0"/>
              </a:rPr>
              <a:t>的过程结束，程序返回到</a:t>
            </a:r>
            <a:r>
              <a:rPr lang="en-US" altLang="zh-CN" dirty="0" err="1">
                <a:latin typeface="Times New Roman" pitchFamily="18" charset="0"/>
              </a:rPr>
              <a:t>do_sub</a:t>
            </a:r>
            <a:r>
              <a:rPr lang="en-US" altLang="zh-CN" dirty="0">
                <a:latin typeface="Times New Roman" pitchFamily="18" charset="0"/>
              </a:rPr>
              <a:t>()</a:t>
            </a:r>
            <a:r>
              <a:rPr lang="zh-CN" altLang="en-US" dirty="0">
                <a:latin typeface="Times New Roman" pitchFamily="18" charset="0"/>
              </a:rPr>
              <a:t>，打印出本程序的第三个结果，即</a:t>
            </a:r>
            <a:r>
              <a:rPr lang="en-US" altLang="zh-CN" dirty="0" err="1">
                <a:latin typeface="Times New Roman" pitchFamily="18" charset="0"/>
              </a:rPr>
              <a:t>do_sub</a:t>
            </a:r>
            <a:r>
              <a:rPr lang="en-US" altLang="zh-CN" dirty="0">
                <a:latin typeface="Times New Roman" pitchFamily="18" charset="0"/>
              </a:rPr>
              <a:t>()</a:t>
            </a:r>
            <a:r>
              <a:rPr lang="zh-CN" altLang="en-US" dirty="0">
                <a:latin typeface="Times New Roman" pitchFamily="18" charset="0"/>
              </a:rPr>
              <a:t>的局部变量</a:t>
            </a:r>
            <a:r>
              <a:rPr lang="en-US" altLang="zh-CN" dirty="0">
                <a:latin typeface="Times New Roman" pitchFamily="18" charset="0"/>
              </a:rPr>
              <a:t>c</a:t>
            </a:r>
            <a:r>
              <a:rPr lang="zh-CN" altLang="en-US" dirty="0">
                <a:latin typeface="Times New Roman" pitchFamily="18" charset="0"/>
              </a:rPr>
              <a:t>的值</a:t>
            </a:r>
            <a:r>
              <a:rPr lang="en-US" altLang="zh-CN" dirty="0">
                <a:latin typeface="Times New Roman" pitchFamily="18" charset="0"/>
              </a:rPr>
              <a:t>8</a:t>
            </a:r>
            <a:r>
              <a:rPr lang="zh-CN" altLang="en-US" dirty="0">
                <a:latin typeface="Times New Roman" pitchFamily="18" charset="0"/>
              </a:rPr>
              <a:t>；</a:t>
            </a:r>
            <a:endParaRPr lang="en-US" altLang="zh-CN" dirty="0">
              <a:latin typeface="Times New Roman" pitchFamily="18" charset="0"/>
            </a:endParaRPr>
          </a:p>
          <a:p>
            <a:pPr marL="0" lvl="1" indent="-514800">
              <a:lnSpc>
                <a:spcPct val="130000"/>
              </a:lnSpc>
              <a:buFont typeface="+mj-lt"/>
              <a:buAutoNum type="arabicPeriod" startAt="5"/>
            </a:pPr>
            <a:endParaRPr lang="en-US" altLang="zh-CN" dirty="0">
              <a:latin typeface="Times New Roman" pitchFamily="18" charset="0"/>
            </a:endParaRPr>
          </a:p>
          <a:p>
            <a:pPr marL="0" lvl="1" indent="-514800">
              <a:lnSpc>
                <a:spcPct val="130000"/>
              </a:lnSpc>
              <a:buFont typeface="+mj-lt"/>
              <a:buAutoNum type="arabicPeriod" startAt="5"/>
            </a:pPr>
            <a:r>
              <a:rPr lang="zh-CN" altLang="en-US" dirty="0">
                <a:latin typeface="Times New Roman" pitchFamily="18" charset="0"/>
              </a:rPr>
              <a:t>调用</a:t>
            </a:r>
            <a:r>
              <a:rPr lang="en-US" altLang="zh-CN" dirty="0" err="1">
                <a:latin typeface="Times New Roman" pitchFamily="18" charset="0"/>
              </a:rPr>
              <a:t>do_sub</a:t>
            </a:r>
            <a:r>
              <a:rPr lang="en-US" altLang="zh-CN" dirty="0">
                <a:latin typeface="Times New Roman" pitchFamily="18" charset="0"/>
              </a:rPr>
              <a:t>()</a:t>
            </a:r>
            <a:r>
              <a:rPr lang="zh-CN" altLang="en-US" dirty="0">
                <a:latin typeface="Times New Roman" pitchFamily="18" charset="0"/>
              </a:rPr>
              <a:t>的过程结束，并将</a:t>
            </a:r>
            <a:r>
              <a:rPr lang="en-US" altLang="zh-CN" dirty="0" err="1">
                <a:latin typeface="Times New Roman" pitchFamily="18" charset="0"/>
              </a:rPr>
              <a:t>do_sub</a:t>
            </a:r>
            <a:r>
              <a:rPr lang="en-US" altLang="zh-CN" dirty="0">
                <a:latin typeface="Times New Roman" pitchFamily="18" charset="0"/>
              </a:rPr>
              <a:t>()</a:t>
            </a:r>
            <a:r>
              <a:rPr lang="zh-CN" altLang="en-US" dirty="0">
                <a:latin typeface="Times New Roman" pitchFamily="18" charset="0"/>
              </a:rPr>
              <a:t>的局部变量</a:t>
            </a:r>
            <a:r>
              <a:rPr lang="en-US" altLang="zh-CN" dirty="0">
                <a:latin typeface="Times New Roman" pitchFamily="18" charset="0"/>
              </a:rPr>
              <a:t>c</a:t>
            </a:r>
            <a:r>
              <a:rPr lang="zh-CN" altLang="en-US" dirty="0">
                <a:latin typeface="Times New Roman" pitchFamily="18" charset="0"/>
              </a:rPr>
              <a:t>的值</a:t>
            </a:r>
            <a:r>
              <a:rPr lang="en-US" altLang="zh-CN" dirty="0">
                <a:latin typeface="Times New Roman" pitchFamily="18" charset="0"/>
              </a:rPr>
              <a:t>8</a:t>
            </a:r>
            <a:r>
              <a:rPr lang="zh-CN" altLang="en-US" dirty="0">
                <a:latin typeface="Times New Roman" pitchFamily="18" charset="0"/>
              </a:rPr>
              <a:t>返回到</a:t>
            </a:r>
            <a:r>
              <a:rPr lang="en-US" altLang="zh-CN" dirty="0" err="1">
                <a:latin typeface="Times New Roman" pitchFamily="18" charset="0"/>
              </a:rPr>
              <a:t>do_add</a:t>
            </a:r>
            <a:r>
              <a:rPr lang="en-US" altLang="zh-CN" dirty="0">
                <a:latin typeface="Times New Roman" pitchFamily="18" charset="0"/>
              </a:rPr>
              <a:t>()</a:t>
            </a:r>
            <a:r>
              <a:rPr lang="zh-CN" altLang="en-US" dirty="0">
                <a:latin typeface="Times New Roman" pitchFamily="18" charset="0"/>
              </a:rPr>
              <a:t>函数中，赋给全局变量</a:t>
            </a:r>
            <a:r>
              <a:rPr lang="en-US" altLang="zh-CN" dirty="0">
                <a:latin typeface="Times New Roman" pitchFamily="18" charset="0"/>
              </a:rPr>
              <a:t>c</a:t>
            </a:r>
            <a:r>
              <a:rPr lang="zh-CN" altLang="en-US" dirty="0">
                <a:latin typeface="Times New Roman" pitchFamily="18" charset="0"/>
              </a:rPr>
              <a:t>。打印出本程序的第四个结果，即全局变量</a:t>
            </a:r>
            <a:r>
              <a:rPr lang="en-US" altLang="zh-CN" dirty="0">
                <a:latin typeface="Times New Roman" pitchFamily="18" charset="0"/>
              </a:rPr>
              <a:t>c</a:t>
            </a:r>
            <a:r>
              <a:rPr lang="zh-CN" altLang="en-US" dirty="0">
                <a:latin typeface="Times New Roman" pitchFamily="18" charset="0"/>
              </a:rPr>
              <a:t>的值</a:t>
            </a:r>
            <a:r>
              <a:rPr lang="en-US" altLang="zh-CN" dirty="0">
                <a:latin typeface="Times New Roman" pitchFamily="18" charset="0"/>
              </a:rPr>
              <a:t>8</a:t>
            </a:r>
            <a:r>
              <a:rPr lang="zh-CN" altLang="en-US" dirty="0">
                <a:latin typeface="Times New Roman" pitchFamily="18" charset="0"/>
              </a:rPr>
              <a:t>；</a:t>
            </a:r>
            <a:endParaRPr lang="en-US" altLang="zh-CN" dirty="0">
              <a:latin typeface="Times New Roman" pitchFamily="18" charset="0"/>
            </a:endParaRPr>
          </a:p>
          <a:p>
            <a:pPr marL="0" lvl="1" indent="-514800">
              <a:lnSpc>
                <a:spcPct val="130000"/>
              </a:lnSpc>
              <a:buFont typeface="+mj-lt"/>
              <a:buAutoNum type="arabicPeriod" startAt="5"/>
            </a:pPr>
            <a:endParaRPr lang="en-US" altLang="zh-CN" dirty="0">
              <a:latin typeface="Times New Roman" pitchFamily="18" charset="0"/>
            </a:endParaRPr>
          </a:p>
          <a:p>
            <a:pPr marL="0" lvl="1" indent="-514800">
              <a:lnSpc>
                <a:spcPct val="130000"/>
              </a:lnSpc>
              <a:buFont typeface="+mj-lt"/>
              <a:buAutoNum type="arabicPeriod" startAt="5"/>
            </a:pPr>
            <a:r>
              <a:rPr lang="zh-CN" altLang="en-US" dirty="0">
                <a:latin typeface="Times New Roman" pitchFamily="18" charset="0"/>
              </a:rPr>
              <a:t>调用</a:t>
            </a:r>
            <a:r>
              <a:rPr lang="en-US" altLang="zh-CN" dirty="0" err="1">
                <a:latin typeface="Times New Roman" pitchFamily="18" charset="0"/>
              </a:rPr>
              <a:t>do_add</a:t>
            </a:r>
            <a:r>
              <a:rPr lang="en-US" altLang="zh-CN" dirty="0">
                <a:latin typeface="Times New Roman" pitchFamily="18" charset="0"/>
              </a:rPr>
              <a:t>()</a:t>
            </a:r>
            <a:r>
              <a:rPr lang="zh-CN" altLang="en-US" dirty="0">
                <a:latin typeface="Times New Roman" pitchFamily="18" charset="0"/>
              </a:rPr>
              <a:t>的过程结束，程序返回，打印出本程序的第</a:t>
            </a:r>
            <a:r>
              <a:rPr lang="en-US" altLang="zh-CN" dirty="0">
                <a:latin typeface="Times New Roman" pitchFamily="18" charset="0"/>
              </a:rPr>
              <a:t>5</a:t>
            </a:r>
            <a:r>
              <a:rPr lang="zh-CN" altLang="en-US" dirty="0">
                <a:latin typeface="Times New Roman" pitchFamily="18" charset="0"/>
              </a:rPr>
              <a:t>个结果，即全局变量</a:t>
            </a:r>
            <a:r>
              <a:rPr lang="en-US" altLang="zh-CN" dirty="0">
                <a:latin typeface="Times New Roman" pitchFamily="18" charset="0"/>
              </a:rPr>
              <a:t>c</a:t>
            </a:r>
            <a:r>
              <a:rPr lang="zh-CN" altLang="en-US" dirty="0">
                <a:latin typeface="Times New Roman" pitchFamily="18" charset="0"/>
              </a:rPr>
              <a:t>的值</a:t>
            </a:r>
            <a:r>
              <a:rPr lang="en-US" altLang="zh-CN" dirty="0">
                <a:latin typeface="Times New Roman" pitchFamily="18" charset="0"/>
              </a:rPr>
              <a:t>8</a:t>
            </a:r>
            <a:r>
              <a:rPr lang="zh-CN" altLang="en-US" dirty="0">
                <a:latin typeface="Times New Roman" pitchFamily="18" charset="0"/>
              </a:rPr>
              <a:t>。所以，程序最终输出的结果依次为</a:t>
            </a:r>
            <a:r>
              <a:rPr lang="en-US" altLang="zh-CN" dirty="0">
                <a:latin typeface="Times New Roman" pitchFamily="18" charset="0"/>
              </a:rPr>
              <a:t>16, 8, 8, 8, 8</a:t>
            </a:r>
            <a:endParaRPr lang="zh-CN" altLang="en-US" dirty="0">
              <a:latin typeface="Times New Roman"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itchFamily="18" charset="0"/>
              </a:rPr>
              <a:t>第</a:t>
            </a:r>
            <a:r>
              <a:rPr lang="en-US" altLang="zh-CN" dirty="0">
                <a:latin typeface="Times New Roman" pitchFamily="18" charset="0"/>
              </a:rPr>
              <a:t>5</a:t>
            </a:r>
            <a:r>
              <a:rPr lang="zh-CN" altLang="en-US" dirty="0">
                <a:latin typeface="Times New Roman" pitchFamily="18" charset="0"/>
              </a:rPr>
              <a:t>节 函数调用过程的分析</a:t>
            </a:r>
          </a:p>
        </p:txBody>
      </p:sp>
      <p:sp>
        <p:nvSpPr>
          <p:cNvPr id="3" name="日期占位符 2"/>
          <p:cNvSpPr>
            <a:spLocks noGrp="1"/>
          </p:cNvSpPr>
          <p:nvPr>
            <p:ph type="dt" sz="half" idx="10"/>
          </p:nvPr>
        </p:nvSpPr>
        <p:spPr/>
        <p:txBody>
          <a:bodyPr/>
          <a:lstStyle/>
          <a:p>
            <a:fld id="{AA064550-C56E-41EA-A2A8-73166B2D2639}"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52</a:t>
            </a:fld>
            <a:endParaRPr lang="zh-CN" altLang="en-US"/>
          </a:p>
        </p:txBody>
      </p:sp>
      <p:sp>
        <p:nvSpPr>
          <p:cNvPr id="6" name="内容占位符 5"/>
          <p:cNvSpPr>
            <a:spLocks noGrp="1"/>
          </p:cNvSpPr>
          <p:nvPr>
            <p:ph idx="1"/>
          </p:nvPr>
        </p:nvSpPr>
        <p:spPr/>
        <p:txBody>
          <a:bodyPr/>
          <a:lstStyle/>
          <a:p>
            <a:r>
              <a:rPr lang="zh-CN" altLang="en-US" dirty="0"/>
              <a:t>返回地址的存储</a:t>
            </a:r>
            <a:endParaRPr lang="en-US" altLang="zh-CN" dirty="0"/>
          </a:p>
          <a:p>
            <a:r>
              <a:rPr lang="zh-CN" altLang="en-US" dirty="0"/>
              <a:t>函数调用时栈的管理</a:t>
            </a:r>
            <a:endParaRPr lang="en-US" altLang="zh-C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栈</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53</a:t>
            </a:fld>
            <a:endParaRPr lang="zh-CN" altLang="en-US"/>
          </a:p>
        </p:txBody>
      </p:sp>
      <p:sp>
        <p:nvSpPr>
          <p:cNvPr id="6" name="内容占位符 5"/>
          <p:cNvSpPr>
            <a:spLocks noGrp="1"/>
          </p:cNvSpPr>
          <p:nvPr>
            <p:ph idx="1"/>
          </p:nvPr>
        </p:nvSpPr>
        <p:spPr/>
        <p:txBody>
          <a:bodyPr/>
          <a:lstStyle/>
          <a:p>
            <a:r>
              <a:rPr lang="zh-CN" altLang="zh-CN" dirty="0"/>
              <a:t>栈是一种非常重要的数据结构，它按照先进后出的原则存储数据，即先进入的数据被压入栈底，最后的数据在栈顶，需要取数据的时候从栈顶开始弹出数据。所以它的特色是“先进后出”或“后进先出”。</a:t>
            </a:r>
            <a:endParaRPr lang="en-US" altLang="zh-CN" dirty="0"/>
          </a:p>
          <a:p>
            <a:endParaRPr lang="en-US" altLang="zh-CN" dirty="0"/>
          </a:p>
          <a:p>
            <a:r>
              <a:rPr lang="zh-CN" altLang="zh-CN" dirty="0"/>
              <a:t>栈的特别之处在于，我们只能从一端放数据和取数据，就像一个桶一样，只能从桶口放东西和取东西。</a:t>
            </a: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栈</a:t>
            </a:r>
          </a:p>
        </p:txBody>
      </p:sp>
      <p:sp>
        <p:nvSpPr>
          <p:cNvPr id="3" name="日期占位符 2"/>
          <p:cNvSpPr>
            <a:spLocks noGrp="1"/>
          </p:cNvSpPr>
          <p:nvPr>
            <p:ph type="dt" sz="half" idx="10"/>
          </p:nvPr>
        </p:nvSpPr>
        <p:spPr/>
        <p:txBody>
          <a:bodyPr/>
          <a:lstStyle/>
          <a:p>
            <a:fld id="{CB624578-9185-4ED2-A2FE-4C4053656A84}"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54</a:t>
            </a:fld>
            <a:endParaRPr lang="zh-CN" altLang="en-US"/>
          </a:p>
        </p:txBody>
      </p:sp>
      <p:sp>
        <p:nvSpPr>
          <p:cNvPr id="6" name="内容占位符 5"/>
          <p:cNvSpPr>
            <a:spLocks noGrp="1"/>
          </p:cNvSpPr>
          <p:nvPr>
            <p:ph sz="half" idx="13"/>
          </p:nvPr>
        </p:nvSpPr>
        <p:spPr/>
        <p:txBody>
          <a:bodyPr/>
          <a:lstStyle/>
          <a:p>
            <a:r>
              <a:rPr lang="zh-CN" altLang="zh-CN" dirty="0"/>
              <a:t>如</a:t>
            </a:r>
            <a:r>
              <a:rPr lang="zh-CN" altLang="en-US" dirty="0"/>
              <a:t>上</a:t>
            </a:r>
            <a:r>
              <a:rPr lang="zh-CN" altLang="zh-CN" dirty="0"/>
              <a:t>图所示，（</a:t>
            </a:r>
            <a:r>
              <a:rPr lang="en-US" altLang="zh-CN" dirty="0"/>
              <a:t>1</a:t>
            </a:r>
            <a:r>
              <a:rPr lang="zh-CN" altLang="zh-CN" dirty="0"/>
              <a:t>）表示在栈中没有数据，此时栈底和栈顶指向同一个位置；将数据</a:t>
            </a:r>
            <a:r>
              <a:rPr lang="en-US" altLang="zh-CN" dirty="0"/>
              <a:t>1</a:t>
            </a:r>
            <a:r>
              <a:rPr lang="zh-CN" altLang="zh-CN" dirty="0"/>
              <a:t>放入栈中，执行压入（</a:t>
            </a:r>
            <a:r>
              <a:rPr lang="en-US" altLang="zh-CN" dirty="0"/>
              <a:t>push</a:t>
            </a:r>
            <a:r>
              <a:rPr lang="zh-CN" altLang="zh-CN" dirty="0"/>
              <a:t>）操作，如（</a:t>
            </a:r>
            <a:r>
              <a:rPr lang="en-US" altLang="zh-CN" dirty="0"/>
              <a:t>2</a:t>
            </a:r>
            <a:r>
              <a:rPr lang="zh-CN" altLang="zh-CN" dirty="0"/>
              <a:t>）所示，</a:t>
            </a:r>
            <a:r>
              <a:rPr lang="en-US" altLang="zh-CN" dirty="0"/>
              <a:t>1</a:t>
            </a:r>
            <a:r>
              <a:rPr lang="zh-CN" altLang="zh-CN" dirty="0"/>
              <a:t>被放入栈中，栈顶向上移；将数据</a:t>
            </a:r>
            <a:r>
              <a:rPr lang="en-US" altLang="zh-CN" dirty="0"/>
              <a:t>5</a:t>
            </a:r>
            <a:r>
              <a:rPr lang="zh-CN" altLang="zh-CN" dirty="0"/>
              <a:t>放入栈中，执行压入（</a:t>
            </a:r>
            <a:r>
              <a:rPr lang="en-US" altLang="zh-CN" dirty="0"/>
              <a:t>push</a:t>
            </a:r>
            <a:r>
              <a:rPr lang="zh-CN" altLang="zh-CN" dirty="0"/>
              <a:t>）操作，如（</a:t>
            </a:r>
            <a:r>
              <a:rPr lang="en-US" altLang="zh-CN" dirty="0"/>
              <a:t>3</a:t>
            </a:r>
            <a:r>
              <a:rPr lang="zh-CN" altLang="zh-CN" dirty="0"/>
              <a:t>）所示，</a:t>
            </a:r>
            <a:r>
              <a:rPr lang="en-US" altLang="zh-CN" dirty="0"/>
              <a:t>5</a:t>
            </a:r>
            <a:r>
              <a:rPr lang="zh-CN" altLang="zh-CN" dirty="0"/>
              <a:t>被放入栈中，栈顶向上移。</a:t>
            </a:r>
            <a:endParaRPr lang="zh-CN" altLang="en-US" dirty="0"/>
          </a:p>
        </p:txBody>
      </p:sp>
      <p:graphicFrame>
        <p:nvGraphicFramePr>
          <p:cNvPr id="8" name="对象 7"/>
          <p:cNvGraphicFramePr>
            <a:graphicFrameLocks noChangeAspect="1"/>
          </p:cNvGraphicFramePr>
          <p:nvPr/>
        </p:nvGraphicFramePr>
        <p:xfrm>
          <a:off x="1547664" y="1700808"/>
          <a:ext cx="6163047" cy="1671154"/>
        </p:xfrm>
        <a:graphic>
          <a:graphicData uri="http://schemas.openxmlformats.org/presentationml/2006/ole">
            <mc:AlternateContent xmlns:mc="http://schemas.openxmlformats.org/markup-compatibility/2006">
              <mc:Choice xmlns:v="urn:schemas-microsoft-com:vml" Requires="v">
                <p:oleObj spid="_x0000_s27701" name="Visio" r:id="rId3" imgW="5515143" imgH="1495572" progId="Visio.Drawing.11">
                  <p:embed/>
                </p:oleObj>
              </mc:Choice>
              <mc:Fallback>
                <p:oleObj name="Visio" r:id="rId3" imgW="5515143" imgH="1495572"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1700808"/>
                        <a:ext cx="6163047" cy="16711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栈</a:t>
            </a:r>
          </a:p>
        </p:txBody>
      </p:sp>
      <p:sp>
        <p:nvSpPr>
          <p:cNvPr id="3" name="日期占位符 2"/>
          <p:cNvSpPr>
            <a:spLocks noGrp="1"/>
          </p:cNvSpPr>
          <p:nvPr>
            <p:ph type="dt" sz="half" idx="10"/>
          </p:nvPr>
        </p:nvSpPr>
        <p:spPr/>
        <p:txBody>
          <a:bodyPr/>
          <a:lstStyle/>
          <a:p>
            <a:fld id="{CB624578-9185-4ED2-A2FE-4C4053656A84}"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55</a:t>
            </a:fld>
            <a:endParaRPr lang="zh-CN" altLang="en-US"/>
          </a:p>
        </p:txBody>
      </p:sp>
      <p:sp>
        <p:nvSpPr>
          <p:cNvPr id="6" name="内容占位符 5"/>
          <p:cNvSpPr>
            <a:spLocks noGrp="1"/>
          </p:cNvSpPr>
          <p:nvPr>
            <p:ph sz="half" idx="13"/>
          </p:nvPr>
        </p:nvSpPr>
        <p:spPr/>
        <p:txBody>
          <a:bodyPr/>
          <a:lstStyle/>
          <a:p>
            <a:r>
              <a:rPr lang="zh-CN" altLang="zh-CN" dirty="0"/>
              <a:t>下面我们来看从栈中取数据的过程。如图所示，初始状态为（</a:t>
            </a:r>
            <a:r>
              <a:rPr lang="en-US" altLang="zh-CN" dirty="0"/>
              <a:t>1</a:t>
            </a:r>
            <a:r>
              <a:rPr lang="zh-CN" altLang="zh-CN" dirty="0"/>
              <a:t>），有</a:t>
            </a:r>
            <a:r>
              <a:rPr lang="en-US" altLang="zh-CN" dirty="0"/>
              <a:t>3</a:t>
            </a:r>
            <a:r>
              <a:rPr lang="zh-CN" altLang="zh-CN" dirty="0"/>
              <a:t>个数据存在栈中；执行一次取数据（</a:t>
            </a:r>
            <a:r>
              <a:rPr lang="en-US" altLang="zh-CN" dirty="0"/>
              <a:t>pop</a:t>
            </a:r>
            <a:r>
              <a:rPr lang="zh-CN" altLang="zh-CN" dirty="0"/>
              <a:t>）操作，则在最顶上的数据</a:t>
            </a:r>
            <a:r>
              <a:rPr lang="en-US" altLang="zh-CN" dirty="0"/>
              <a:t>8</a:t>
            </a:r>
            <a:r>
              <a:rPr lang="zh-CN" altLang="zh-CN" dirty="0"/>
              <a:t>被弹出，得到数据</a:t>
            </a:r>
            <a:r>
              <a:rPr lang="en-US" altLang="zh-CN" dirty="0"/>
              <a:t>8</a:t>
            </a:r>
            <a:r>
              <a:rPr lang="zh-CN" altLang="zh-CN" dirty="0"/>
              <a:t>，此时栈中的情况如（</a:t>
            </a:r>
            <a:r>
              <a:rPr lang="en-US" altLang="zh-CN" dirty="0"/>
              <a:t>2</a:t>
            </a:r>
            <a:r>
              <a:rPr lang="zh-CN" altLang="zh-CN" dirty="0"/>
              <a:t>）所示；继续执行一次取数据（</a:t>
            </a:r>
            <a:r>
              <a:rPr lang="en-US" altLang="zh-CN" dirty="0"/>
              <a:t>pop</a:t>
            </a:r>
            <a:r>
              <a:rPr lang="zh-CN" altLang="zh-CN" dirty="0"/>
              <a:t>）操作，在最顶上的数据</a:t>
            </a:r>
            <a:r>
              <a:rPr lang="en-US" altLang="zh-CN" dirty="0"/>
              <a:t>5</a:t>
            </a:r>
            <a:r>
              <a:rPr lang="zh-CN" altLang="zh-CN" dirty="0"/>
              <a:t>被弹出，得到数据</a:t>
            </a:r>
            <a:r>
              <a:rPr lang="en-US" altLang="zh-CN" dirty="0"/>
              <a:t>5</a:t>
            </a:r>
            <a:r>
              <a:rPr lang="zh-CN" altLang="zh-CN" dirty="0"/>
              <a:t>，此时栈中的情况如（</a:t>
            </a:r>
            <a:r>
              <a:rPr lang="en-US" altLang="zh-CN" dirty="0"/>
              <a:t>3</a:t>
            </a:r>
            <a:r>
              <a:rPr lang="zh-CN" altLang="zh-CN" dirty="0"/>
              <a:t>）所示。总结，栈的基本操作就是</a:t>
            </a:r>
            <a:r>
              <a:rPr lang="en-US" altLang="zh-CN" dirty="0"/>
              <a:t>push</a:t>
            </a:r>
            <a:r>
              <a:rPr lang="zh-CN" altLang="zh-CN" dirty="0"/>
              <a:t>和</a:t>
            </a:r>
            <a:r>
              <a:rPr lang="en-US" altLang="zh-CN" dirty="0"/>
              <a:t>pop</a:t>
            </a:r>
            <a:r>
              <a:rPr lang="zh-CN" altLang="zh-CN" dirty="0"/>
              <a:t>。</a:t>
            </a:r>
            <a:endParaRPr lang="zh-CN" altLang="en-US" dirty="0"/>
          </a:p>
        </p:txBody>
      </p:sp>
      <p:graphicFrame>
        <p:nvGraphicFramePr>
          <p:cNvPr id="8" name="对象 7"/>
          <p:cNvGraphicFramePr>
            <a:graphicFrameLocks noChangeAspect="1"/>
          </p:cNvGraphicFramePr>
          <p:nvPr/>
        </p:nvGraphicFramePr>
        <p:xfrm>
          <a:off x="1562100" y="1619250"/>
          <a:ext cx="6153150" cy="1838325"/>
        </p:xfrm>
        <a:graphic>
          <a:graphicData uri="http://schemas.openxmlformats.org/presentationml/2006/ole">
            <mc:AlternateContent xmlns:mc="http://schemas.openxmlformats.org/markup-compatibility/2006">
              <mc:Choice xmlns:v="urn:schemas-microsoft-com:vml" Requires="v">
                <p:oleObj spid="_x0000_s28725" name="Visio" r:id="rId3" imgW="5515143" imgH="1647718" progId="Visio.Drawing.11">
                  <p:embed/>
                </p:oleObj>
              </mc:Choice>
              <mc:Fallback>
                <p:oleObj name="Visio" r:id="rId3" imgW="5515143" imgH="1647718"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2100" y="1619250"/>
                        <a:ext cx="6153150" cy="1838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返回地址的存储</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56</a:t>
            </a:fld>
            <a:endParaRPr lang="zh-CN" altLang="en-US"/>
          </a:p>
        </p:txBody>
      </p:sp>
      <p:sp>
        <p:nvSpPr>
          <p:cNvPr id="6" name="内容占位符 5"/>
          <p:cNvSpPr>
            <a:spLocks noGrp="1"/>
          </p:cNvSpPr>
          <p:nvPr>
            <p:ph idx="1"/>
          </p:nvPr>
        </p:nvSpPr>
        <p:spPr/>
        <p:txBody>
          <a:bodyPr>
            <a:normAutofit lnSpcReduction="10000"/>
          </a:bodyPr>
          <a:lstStyle/>
          <a:p>
            <a:r>
              <a:rPr lang="zh-CN" altLang="zh-CN" dirty="0"/>
              <a:t>执行一条指令时，总是根据</a:t>
            </a:r>
            <a:r>
              <a:rPr lang="en-US" altLang="zh-CN" dirty="0"/>
              <a:t>PC</a:t>
            </a:r>
            <a:r>
              <a:rPr lang="zh-CN" altLang="zh-CN" dirty="0"/>
              <a:t>中存放的指令地址，将指令由内存取到指令寄存器</a:t>
            </a:r>
            <a:r>
              <a:rPr lang="en-US" altLang="zh-CN" dirty="0"/>
              <a:t>IR</a:t>
            </a:r>
            <a:r>
              <a:rPr lang="zh-CN" altLang="zh-CN" dirty="0"/>
              <a:t>中。程序在执行时按顺序依次执行每一条语句，即执行完一条语句后，继续执行该语句的下一条语句。因此，</a:t>
            </a:r>
            <a:r>
              <a:rPr lang="en-US" altLang="zh-CN" dirty="0"/>
              <a:t>PC</a:t>
            </a:r>
            <a:r>
              <a:rPr lang="zh-CN" altLang="zh-CN" dirty="0"/>
              <a:t>每次都通过加</a:t>
            </a:r>
            <a:r>
              <a:rPr lang="en-US" altLang="zh-CN" dirty="0"/>
              <a:t>1</a:t>
            </a:r>
            <a:r>
              <a:rPr lang="zh-CN" altLang="zh-CN" dirty="0"/>
              <a:t>来指向下一条将要执行的程序语句。</a:t>
            </a:r>
            <a:endParaRPr lang="zh-CN" altLang="zh-CN" sz="1800" dirty="0"/>
          </a:p>
          <a:p>
            <a:r>
              <a:rPr lang="zh-CN" altLang="zh-CN" dirty="0"/>
              <a:t>但也有一些例外，遇到这些例外情况时，不按顺序依次执行程序中的语句。这些例外有：</a:t>
            </a:r>
            <a:endParaRPr lang="zh-CN" altLang="zh-CN" sz="1800" dirty="0"/>
          </a:p>
          <a:p>
            <a:pPr marL="1200150" lvl="1" indent="-457200">
              <a:buFont typeface="+mj-lt"/>
              <a:buAutoNum type="arabicPeriod"/>
            </a:pPr>
            <a:r>
              <a:rPr lang="zh-CN" altLang="zh-CN" sz="2400" dirty="0">
                <a:latin typeface="Times New Roman" pitchFamily="18" charset="0"/>
              </a:rPr>
              <a:t>调用函数；</a:t>
            </a:r>
            <a:endParaRPr lang="en-US" altLang="zh-CN" sz="2400" dirty="0">
              <a:latin typeface="Times New Roman" pitchFamily="18" charset="0"/>
            </a:endParaRPr>
          </a:p>
          <a:p>
            <a:pPr marL="1200150" lvl="1" indent="-457200">
              <a:buFont typeface="+mj-lt"/>
              <a:buAutoNum type="arabicPeriod"/>
            </a:pPr>
            <a:r>
              <a:rPr lang="zh-CN" altLang="zh-CN" sz="2400" dirty="0">
                <a:latin typeface="Times New Roman" pitchFamily="18" charset="0"/>
              </a:rPr>
              <a:t>函数调用后的返回；</a:t>
            </a:r>
            <a:endParaRPr lang="en-US" altLang="zh-CN" sz="2400" dirty="0">
              <a:latin typeface="Times New Roman" pitchFamily="18" charset="0"/>
            </a:endParaRPr>
          </a:p>
          <a:p>
            <a:pPr marL="1200150" lvl="1" indent="-457200">
              <a:buFont typeface="+mj-lt"/>
              <a:buAutoNum type="arabicPeriod"/>
            </a:pPr>
            <a:r>
              <a:rPr lang="zh-CN" altLang="zh-CN" sz="2400" dirty="0">
                <a:latin typeface="Times New Roman" pitchFamily="18" charset="0"/>
              </a:rPr>
              <a:t>控制结构，比如</a:t>
            </a:r>
            <a:r>
              <a:rPr lang="en-US" altLang="zh-CN" sz="2400" dirty="0">
                <a:latin typeface="Times New Roman" pitchFamily="18" charset="0"/>
              </a:rPr>
              <a:t>if</a:t>
            </a:r>
            <a:r>
              <a:rPr lang="zh-CN" altLang="zh-CN" sz="2400" dirty="0">
                <a:latin typeface="Times New Roman" pitchFamily="18" charset="0"/>
              </a:rPr>
              <a:t>、</a:t>
            </a:r>
            <a:r>
              <a:rPr lang="en-US" altLang="zh-CN" sz="2400" dirty="0">
                <a:latin typeface="Times New Roman" pitchFamily="18" charset="0"/>
              </a:rPr>
              <a:t>for</a:t>
            </a:r>
            <a:r>
              <a:rPr lang="zh-CN" altLang="zh-CN" sz="2400" dirty="0">
                <a:latin typeface="Times New Roman" pitchFamily="18" charset="0"/>
              </a:rPr>
              <a:t>、</a:t>
            </a:r>
            <a:r>
              <a:rPr lang="en-US" altLang="zh-CN" sz="2400" dirty="0">
                <a:latin typeface="Times New Roman" pitchFamily="18" charset="0"/>
              </a:rPr>
              <a:t>while</a:t>
            </a:r>
            <a:r>
              <a:rPr lang="zh-CN" altLang="zh-CN" sz="2400" dirty="0">
                <a:latin typeface="Times New Roman" pitchFamily="18" charset="0"/>
              </a:rPr>
              <a:t>等。</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返回地址的存储</a:t>
            </a:r>
          </a:p>
        </p:txBody>
      </p:sp>
      <p:sp>
        <p:nvSpPr>
          <p:cNvPr id="3" name="日期占位符 2"/>
          <p:cNvSpPr>
            <a:spLocks noGrp="1"/>
          </p:cNvSpPr>
          <p:nvPr>
            <p:ph type="dt" sz="half" idx="10"/>
          </p:nvPr>
        </p:nvSpPr>
        <p:spPr/>
        <p:txBody>
          <a:bodyPr/>
          <a:lstStyle/>
          <a:p>
            <a:fld id="{BC809277-13B0-4DC7-9985-D4678B4C1869}"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57</a:t>
            </a:fld>
            <a:endParaRPr lang="zh-CN" altLang="en-US"/>
          </a:p>
        </p:txBody>
      </p:sp>
      <p:sp>
        <p:nvSpPr>
          <p:cNvPr id="6" name="内容占位符 5"/>
          <p:cNvSpPr>
            <a:spLocks noGrp="1"/>
          </p:cNvSpPr>
          <p:nvPr>
            <p:ph sz="half" idx="1"/>
          </p:nvPr>
        </p:nvSpPr>
        <p:spPr>
          <a:xfrm>
            <a:off x="457200" y="1340769"/>
            <a:ext cx="4690864" cy="1944216"/>
          </a:xfrm>
        </p:spPr>
        <p:txBody>
          <a:bodyPr/>
          <a:lstStyle/>
          <a:p>
            <a:r>
              <a:rPr lang="zh-CN" altLang="zh-CN" dirty="0"/>
              <a:t>主调函数是指调用其他函数的函数；</a:t>
            </a:r>
            <a:endParaRPr lang="en-US" altLang="zh-CN" dirty="0"/>
          </a:p>
          <a:p>
            <a:r>
              <a:rPr lang="zh-CN" altLang="zh-CN" dirty="0"/>
              <a:t>被调函数是指被其他函数调用的函数。</a:t>
            </a:r>
            <a:br>
              <a:rPr lang="en-US" altLang="zh-CN" dirty="0"/>
            </a:br>
            <a:endParaRPr lang="en-US" altLang="zh-CN" dirty="0"/>
          </a:p>
          <a:p>
            <a:pPr indent="0">
              <a:buNone/>
            </a:pPr>
            <a:r>
              <a:rPr lang="zh-CN" altLang="zh-CN" dirty="0"/>
              <a:t>一个函数很可能既调用别的函数，又被另外的函数调用。</a:t>
            </a:r>
            <a:endParaRPr lang="en-US" altLang="zh-CN" dirty="0"/>
          </a:p>
          <a:p>
            <a:pPr indent="0">
              <a:buNone/>
            </a:pPr>
            <a:endParaRPr lang="en-US" altLang="zh-CN" dirty="0"/>
          </a:p>
        </p:txBody>
      </p:sp>
      <p:graphicFrame>
        <p:nvGraphicFramePr>
          <p:cNvPr id="8" name="对象 7"/>
          <p:cNvGraphicFramePr>
            <a:graphicFrameLocks noChangeAspect="1"/>
          </p:cNvGraphicFramePr>
          <p:nvPr/>
        </p:nvGraphicFramePr>
        <p:xfrm>
          <a:off x="5364088" y="1484784"/>
          <a:ext cx="3319683" cy="2180456"/>
        </p:xfrm>
        <a:graphic>
          <a:graphicData uri="http://schemas.openxmlformats.org/presentationml/2006/ole">
            <mc:AlternateContent xmlns:mc="http://schemas.openxmlformats.org/markup-compatibility/2006">
              <mc:Choice xmlns:v="urn:schemas-microsoft-com:vml" Requires="v">
                <p:oleObj spid="_x0000_s29749" name="Visio" r:id="rId3" imgW="5162677" imgH="3390753" progId="Visio.Drawing.11">
                  <p:embed/>
                </p:oleObj>
              </mc:Choice>
              <mc:Fallback>
                <p:oleObj name="Visio" r:id="rId3" imgW="5162677" imgH="3390753"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088" y="1484784"/>
                        <a:ext cx="3319683" cy="21804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内容占位符 5"/>
          <p:cNvSpPr txBox="1">
            <a:spLocks/>
          </p:cNvSpPr>
          <p:nvPr/>
        </p:nvSpPr>
        <p:spPr>
          <a:xfrm>
            <a:off x="539552" y="3789040"/>
            <a:ext cx="7992888" cy="1944216"/>
          </a:xfrm>
          <a:prstGeom prst="rect">
            <a:avLst/>
          </a:prstGeom>
        </p:spPr>
        <p:txBody>
          <a:bodyPr vert="horz" lIns="91440" tIns="45720" rIns="91440" bIns="45720" rtlCol="0">
            <a:normAutofit/>
          </a:bodyPr>
          <a:lstStyle/>
          <a:p>
            <a:pPr lvl="0" indent="514350">
              <a:lnSpc>
                <a:spcPct val="130000"/>
              </a:lnSpc>
            </a:pPr>
            <a:r>
              <a:rPr lang="zh-CN" altLang="zh-CN" dirty="0">
                <a:latin typeface="Times New Roman" pitchFamily="18" charset="0"/>
              </a:rPr>
              <a:t>如图所示的函数调用。</a:t>
            </a:r>
            <a:r>
              <a:rPr lang="en-US" altLang="zh-CN" dirty="0">
                <a:latin typeface="Times New Roman" pitchFamily="18" charset="0"/>
              </a:rPr>
              <a:t>fun0</a:t>
            </a:r>
            <a:r>
              <a:rPr lang="zh-CN" altLang="zh-CN" dirty="0">
                <a:latin typeface="Times New Roman" pitchFamily="18" charset="0"/>
              </a:rPr>
              <a:t>函数调用</a:t>
            </a:r>
            <a:r>
              <a:rPr lang="en-US" altLang="zh-CN" dirty="0">
                <a:latin typeface="Times New Roman" pitchFamily="18" charset="0"/>
              </a:rPr>
              <a:t>fun1</a:t>
            </a:r>
            <a:r>
              <a:rPr lang="zh-CN" altLang="zh-CN" dirty="0">
                <a:latin typeface="Times New Roman" pitchFamily="18" charset="0"/>
              </a:rPr>
              <a:t>函数，</a:t>
            </a:r>
            <a:r>
              <a:rPr lang="en-US" altLang="zh-CN" dirty="0">
                <a:latin typeface="Times New Roman" pitchFamily="18" charset="0"/>
              </a:rPr>
              <a:t>fun0</a:t>
            </a:r>
            <a:r>
              <a:rPr lang="zh-CN" altLang="zh-CN" dirty="0">
                <a:latin typeface="Times New Roman" pitchFamily="18" charset="0"/>
              </a:rPr>
              <a:t>函数就是主调函数，</a:t>
            </a:r>
            <a:r>
              <a:rPr lang="en-US" altLang="zh-CN" dirty="0">
                <a:latin typeface="Times New Roman" pitchFamily="18" charset="0"/>
              </a:rPr>
              <a:t>fun1</a:t>
            </a:r>
            <a:r>
              <a:rPr lang="zh-CN" altLang="zh-CN" dirty="0">
                <a:latin typeface="Times New Roman" pitchFamily="18" charset="0"/>
              </a:rPr>
              <a:t>函数就是被调函数。</a:t>
            </a:r>
            <a:r>
              <a:rPr lang="en-US" altLang="zh-CN" dirty="0">
                <a:latin typeface="Times New Roman" pitchFamily="18" charset="0"/>
              </a:rPr>
              <a:t>fun1</a:t>
            </a:r>
            <a:r>
              <a:rPr lang="zh-CN" altLang="zh-CN" dirty="0">
                <a:latin typeface="Times New Roman" pitchFamily="18" charset="0"/>
              </a:rPr>
              <a:t>函数又调用</a:t>
            </a:r>
            <a:r>
              <a:rPr lang="en-US" altLang="zh-CN" dirty="0">
                <a:latin typeface="Times New Roman" pitchFamily="18" charset="0"/>
              </a:rPr>
              <a:t>fun2</a:t>
            </a:r>
            <a:r>
              <a:rPr lang="zh-CN" altLang="zh-CN" dirty="0">
                <a:latin typeface="Times New Roman" pitchFamily="18" charset="0"/>
              </a:rPr>
              <a:t>函数，此时</a:t>
            </a:r>
            <a:r>
              <a:rPr lang="en-US" altLang="zh-CN" dirty="0">
                <a:latin typeface="Times New Roman" pitchFamily="18" charset="0"/>
              </a:rPr>
              <a:t>fun1</a:t>
            </a:r>
            <a:r>
              <a:rPr lang="zh-CN" altLang="zh-CN" dirty="0">
                <a:latin typeface="Times New Roman" pitchFamily="18" charset="0"/>
              </a:rPr>
              <a:t>函数就是主调函数，</a:t>
            </a:r>
            <a:r>
              <a:rPr lang="en-US" altLang="zh-CN" dirty="0">
                <a:latin typeface="Times New Roman" pitchFamily="18" charset="0"/>
              </a:rPr>
              <a:t>fun2</a:t>
            </a:r>
            <a:r>
              <a:rPr lang="zh-CN" altLang="zh-CN" dirty="0">
                <a:latin typeface="Times New Roman" pitchFamily="18" charset="0"/>
              </a:rPr>
              <a:t>函数就是被调函数。</a:t>
            </a:r>
            <a:endParaRPr kumimoji="0" lang="en-US" altLang="zh-CN" sz="1800" b="0" i="0" u="none" strike="noStrike" kern="1200" cap="none" spc="0" normalizeH="0" noProof="0" dirty="0">
              <a:ln>
                <a:noFill/>
              </a:ln>
              <a:solidFill>
                <a:schemeClr val="tx1"/>
              </a:solidFill>
              <a:effectLst/>
              <a:uLnTx/>
              <a:uFillTx/>
              <a:latin typeface="Times New Roman" pitchFamily="18" charset="0"/>
              <a:ea typeface="宋体" pitchFamily="2" charset="-122"/>
              <a:cs typeface="+mn-c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返回地址的存储</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58</a:t>
            </a:fld>
            <a:endParaRPr lang="zh-CN" altLang="en-US"/>
          </a:p>
        </p:txBody>
      </p:sp>
      <p:sp>
        <p:nvSpPr>
          <p:cNvPr id="6" name="内容占位符 5"/>
          <p:cNvSpPr>
            <a:spLocks noGrp="1"/>
          </p:cNvSpPr>
          <p:nvPr>
            <p:ph idx="1"/>
          </p:nvPr>
        </p:nvSpPr>
        <p:spPr/>
        <p:txBody>
          <a:bodyPr/>
          <a:lstStyle/>
          <a:p>
            <a:r>
              <a:rPr lang="zh-CN" altLang="zh-CN" dirty="0"/>
              <a:t>发生函数调用时，程序会跳转到被调函数的第一条语句，然后按顺序依次执行被调函数中的语句。函数调用后返回时，程序会返回到主调函数中调用函数的语句的后一条语句继续执行。换句话说，也就是“从哪里离开，就回到哪里”。</a:t>
            </a:r>
          </a:p>
          <a:p>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返回地址的存储</a:t>
            </a:r>
          </a:p>
        </p:txBody>
      </p:sp>
      <p:sp>
        <p:nvSpPr>
          <p:cNvPr id="3" name="日期占位符 2"/>
          <p:cNvSpPr>
            <a:spLocks noGrp="1"/>
          </p:cNvSpPr>
          <p:nvPr>
            <p:ph type="dt" sz="half" idx="10"/>
          </p:nvPr>
        </p:nvSpPr>
        <p:spPr/>
        <p:txBody>
          <a:bodyPr/>
          <a:lstStyle/>
          <a:p>
            <a:fld id="{BC809277-13B0-4DC7-9985-D4678B4C1869}"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59</a:t>
            </a:fld>
            <a:endParaRPr lang="zh-CN" altLang="en-US"/>
          </a:p>
        </p:txBody>
      </p:sp>
      <p:sp>
        <p:nvSpPr>
          <p:cNvPr id="6" name="内容占位符 5"/>
          <p:cNvSpPr>
            <a:spLocks noGrp="1"/>
          </p:cNvSpPr>
          <p:nvPr>
            <p:ph sz="half" idx="1"/>
          </p:nvPr>
        </p:nvSpPr>
        <p:spPr>
          <a:xfrm>
            <a:off x="457200" y="1340768"/>
            <a:ext cx="4690864" cy="2592287"/>
          </a:xfrm>
        </p:spPr>
        <p:txBody>
          <a:bodyPr>
            <a:normAutofit/>
          </a:bodyPr>
          <a:lstStyle/>
          <a:p>
            <a:pPr lvl="0"/>
            <a:r>
              <a:rPr lang="en-US" altLang="zh-CN" dirty="0"/>
              <a:t>fun0</a:t>
            </a:r>
            <a:r>
              <a:rPr lang="zh-CN" altLang="zh-CN" dirty="0"/>
              <a:t>函数从函数的第一条语句开始执行，然后调用</a:t>
            </a:r>
            <a:r>
              <a:rPr lang="en-US" altLang="zh-CN" dirty="0"/>
              <a:t>fun1</a:t>
            </a:r>
            <a:r>
              <a:rPr lang="zh-CN" altLang="zh-CN" dirty="0"/>
              <a:t>函数，程序跳转到</a:t>
            </a:r>
            <a:r>
              <a:rPr lang="en-US" altLang="zh-CN" dirty="0"/>
              <a:t>fun1</a:t>
            </a:r>
            <a:r>
              <a:rPr lang="zh-CN" altLang="zh-CN" dirty="0"/>
              <a:t>函数的第一条语句，顺序执行</a:t>
            </a:r>
            <a:r>
              <a:rPr lang="en-US" altLang="zh-CN" dirty="0"/>
              <a:t>fun1</a:t>
            </a:r>
            <a:r>
              <a:rPr lang="zh-CN" altLang="zh-CN" dirty="0"/>
              <a:t>函数中的语句；</a:t>
            </a:r>
          </a:p>
          <a:p>
            <a:pPr lvl="0"/>
            <a:endParaRPr lang="en-US" altLang="zh-CN" dirty="0"/>
          </a:p>
          <a:p>
            <a:pPr lvl="0"/>
            <a:r>
              <a:rPr lang="en-US" altLang="zh-CN" dirty="0"/>
              <a:t>fun1</a:t>
            </a:r>
            <a:r>
              <a:rPr lang="zh-CN" altLang="zh-CN" dirty="0"/>
              <a:t>函数调用</a:t>
            </a:r>
            <a:r>
              <a:rPr lang="en-US" altLang="zh-CN" dirty="0"/>
              <a:t>fun2</a:t>
            </a:r>
            <a:r>
              <a:rPr lang="zh-CN" altLang="zh-CN" dirty="0"/>
              <a:t>函数，程序跳转到</a:t>
            </a:r>
            <a:r>
              <a:rPr lang="en-US" altLang="zh-CN" dirty="0"/>
              <a:t>fun2</a:t>
            </a:r>
            <a:r>
              <a:rPr lang="zh-CN" altLang="zh-CN" dirty="0"/>
              <a:t>函数的第一条语句，然后按顺序执行完</a:t>
            </a:r>
            <a:r>
              <a:rPr lang="en-US" altLang="zh-CN" dirty="0"/>
              <a:t>fun2</a:t>
            </a:r>
            <a:r>
              <a:rPr lang="zh-CN" altLang="zh-CN" dirty="0"/>
              <a:t>函数；</a:t>
            </a:r>
          </a:p>
        </p:txBody>
      </p:sp>
      <p:graphicFrame>
        <p:nvGraphicFramePr>
          <p:cNvPr id="30722" name="Object 2"/>
          <p:cNvGraphicFramePr>
            <a:graphicFrameLocks noChangeAspect="1"/>
          </p:cNvGraphicFramePr>
          <p:nvPr/>
        </p:nvGraphicFramePr>
        <p:xfrm>
          <a:off x="5364163" y="1484313"/>
          <a:ext cx="3319462" cy="2181225"/>
        </p:xfrm>
        <a:graphic>
          <a:graphicData uri="http://schemas.openxmlformats.org/presentationml/2006/ole">
            <mc:AlternateContent xmlns:mc="http://schemas.openxmlformats.org/markup-compatibility/2006">
              <mc:Choice xmlns:v="urn:schemas-microsoft-com:vml" Requires="v">
                <p:oleObj spid="_x0000_s30773" name="Visio" r:id="rId3" imgW="5162677" imgH="3390753" progId="Visio.Drawing.11">
                  <p:embed/>
                </p:oleObj>
              </mc:Choice>
              <mc:Fallback>
                <p:oleObj name="Visio" r:id="rId3" imgW="5162677" imgH="3390753"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163" y="1484313"/>
                        <a:ext cx="3319462" cy="2181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内容占位符 5"/>
          <p:cNvSpPr txBox="1">
            <a:spLocks/>
          </p:cNvSpPr>
          <p:nvPr/>
        </p:nvSpPr>
        <p:spPr>
          <a:xfrm>
            <a:off x="467544" y="4149080"/>
            <a:ext cx="8064896" cy="1800200"/>
          </a:xfrm>
          <a:prstGeom prst="rect">
            <a:avLst/>
          </a:prstGeom>
        </p:spPr>
        <p:txBody>
          <a:bodyPr vert="horz" lIns="91440" tIns="45720" rIns="91440" bIns="45720" rtlCol="0">
            <a:normAutofit/>
          </a:bodyPr>
          <a:lstStyle/>
          <a:p>
            <a:pPr lvl="0" indent="514350">
              <a:lnSpc>
                <a:spcPct val="130000"/>
              </a:lnSpc>
              <a:buFont typeface="Arial"/>
              <a:buChar char="•"/>
            </a:pPr>
            <a:r>
              <a:rPr lang="en-US" altLang="zh-CN" dirty="0">
                <a:latin typeface="Times New Roman" pitchFamily="18" charset="0"/>
              </a:rPr>
              <a:t>fun2</a:t>
            </a:r>
            <a:r>
              <a:rPr lang="zh-CN" altLang="zh-CN" dirty="0">
                <a:latin typeface="Times New Roman" pitchFamily="18" charset="0"/>
              </a:rPr>
              <a:t>函数执行完后，返回到</a:t>
            </a:r>
            <a:r>
              <a:rPr lang="en-US" altLang="zh-CN" dirty="0">
                <a:latin typeface="Times New Roman" pitchFamily="18" charset="0"/>
              </a:rPr>
              <a:t>fun1</a:t>
            </a:r>
            <a:r>
              <a:rPr lang="zh-CN" altLang="zh-CN" dirty="0">
                <a:latin typeface="Times New Roman" pitchFamily="18" charset="0"/>
              </a:rPr>
              <a:t>函数，继续执行</a:t>
            </a:r>
            <a:r>
              <a:rPr lang="en-US" altLang="zh-CN" dirty="0">
                <a:latin typeface="Times New Roman" pitchFamily="18" charset="0"/>
              </a:rPr>
              <a:t>fun1</a:t>
            </a:r>
            <a:r>
              <a:rPr lang="zh-CN" altLang="zh-CN" dirty="0">
                <a:latin typeface="Times New Roman" pitchFamily="18" charset="0"/>
              </a:rPr>
              <a:t>函数中“调用</a:t>
            </a:r>
            <a:r>
              <a:rPr lang="en-US" altLang="zh-CN" dirty="0">
                <a:latin typeface="Times New Roman" pitchFamily="18" charset="0"/>
              </a:rPr>
              <a:t>fun2</a:t>
            </a:r>
            <a:r>
              <a:rPr lang="zh-CN" altLang="zh-CN" dirty="0">
                <a:latin typeface="Times New Roman" pitchFamily="18" charset="0"/>
              </a:rPr>
              <a:t>函数语句”的下一条语句。在图中我们将</a:t>
            </a:r>
            <a:r>
              <a:rPr lang="en-US" altLang="zh-CN" dirty="0">
                <a:latin typeface="Times New Roman" pitchFamily="18" charset="0"/>
              </a:rPr>
              <a:t>B</a:t>
            </a:r>
            <a:r>
              <a:rPr lang="zh-CN" altLang="zh-CN" dirty="0">
                <a:latin typeface="Times New Roman" pitchFamily="18" charset="0"/>
              </a:rPr>
              <a:t>标示在该条语句旁边，表示该条语句的地址为</a:t>
            </a:r>
            <a:r>
              <a:rPr lang="en-US" altLang="zh-CN" dirty="0">
                <a:latin typeface="Times New Roman" pitchFamily="18" charset="0"/>
              </a:rPr>
              <a:t>B</a:t>
            </a:r>
            <a:r>
              <a:rPr lang="zh-CN" altLang="zh-CN" dirty="0">
                <a:latin typeface="Times New Roman" pitchFamily="18" charset="0"/>
              </a:rPr>
              <a:t>。返回后按顺序执行</a:t>
            </a:r>
            <a:r>
              <a:rPr lang="en-US" altLang="zh-CN" dirty="0">
                <a:latin typeface="Times New Roman" pitchFamily="18" charset="0"/>
              </a:rPr>
              <a:t>fun1</a:t>
            </a:r>
            <a:r>
              <a:rPr lang="zh-CN" altLang="zh-CN" dirty="0">
                <a:latin typeface="Times New Roman" pitchFamily="18" charset="0"/>
              </a:rPr>
              <a:t>函数后面的语句；</a:t>
            </a:r>
            <a:endParaRPr kumimoji="0" lang="zh-CN" altLang="zh-CN" sz="1800" b="0" i="0" u="none" strike="noStrike" kern="1200" cap="none" spc="0" normalizeH="0" noProof="0" dirty="0">
              <a:ln>
                <a:noFill/>
              </a:ln>
              <a:solidFill>
                <a:schemeClr val="tx1"/>
              </a:solidFill>
              <a:effectLst/>
              <a:uLnTx/>
              <a:uFillTx/>
              <a:latin typeface="Times New Roman" pitchFamily="18" charset="0"/>
              <a:ea typeface="宋体" pitchFamily="2" charset="-122"/>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CPU</a:t>
            </a:r>
            <a:r>
              <a:rPr lang="zh-CN" altLang="en-US" dirty="0"/>
              <a:t>中的核心部件</a:t>
            </a:r>
          </a:p>
        </p:txBody>
      </p:sp>
      <p:sp>
        <p:nvSpPr>
          <p:cNvPr id="3" name="日期占位符 2"/>
          <p:cNvSpPr>
            <a:spLocks noGrp="1"/>
          </p:cNvSpPr>
          <p:nvPr>
            <p:ph type="dt" sz="half" idx="10"/>
          </p:nvPr>
        </p:nvSpPr>
        <p:spPr/>
        <p:txBody>
          <a:bodyPr/>
          <a:lstStyle/>
          <a:p>
            <a:fld id="{BC809277-13B0-4DC7-9985-D4678B4C1869}"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a:t>
            </a:fld>
            <a:endParaRPr lang="zh-CN" altLang="en-US"/>
          </a:p>
        </p:txBody>
      </p:sp>
      <p:sp>
        <p:nvSpPr>
          <p:cNvPr id="6" name="内容占位符 5"/>
          <p:cNvSpPr>
            <a:spLocks noGrp="1"/>
          </p:cNvSpPr>
          <p:nvPr>
            <p:ph sz="half" idx="1"/>
          </p:nvPr>
        </p:nvSpPr>
        <p:spPr>
          <a:xfrm>
            <a:off x="457200" y="1340768"/>
            <a:ext cx="6491064" cy="4785395"/>
          </a:xfrm>
        </p:spPr>
        <p:txBody>
          <a:bodyPr>
            <a:normAutofit/>
          </a:bodyPr>
          <a:lstStyle/>
          <a:p>
            <a:pPr indent="0">
              <a:buNone/>
            </a:pPr>
            <a:r>
              <a:rPr lang="zh-CN" altLang="zh-CN" b="1" dirty="0"/>
              <a:t>语句地址的存储——程序计数器</a:t>
            </a:r>
            <a:r>
              <a:rPr lang="en-US" altLang="zh-CN" b="1" dirty="0"/>
              <a:t>PC(Program Counter)</a:t>
            </a:r>
            <a:endParaRPr lang="zh-CN" altLang="zh-CN" dirty="0"/>
          </a:p>
          <a:p>
            <a:endParaRPr lang="en-US" altLang="zh-CN" dirty="0"/>
          </a:p>
          <a:p>
            <a:r>
              <a:rPr lang="zh-CN" altLang="zh-CN" dirty="0"/>
              <a:t>程序计数器</a:t>
            </a:r>
            <a:r>
              <a:rPr lang="en-US" altLang="zh-CN" dirty="0"/>
              <a:t>PC</a:t>
            </a:r>
            <a:r>
              <a:rPr lang="zh-CN" altLang="zh-CN" dirty="0"/>
              <a:t>是一个“特殊”寄存器部件。在计算机执行程序时，</a:t>
            </a:r>
            <a:r>
              <a:rPr lang="en-US" altLang="zh-CN" dirty="0"/>
              <a:t>PC </a:t>
            </a:r>
            <a:r>
              <a:rPr lang="zh-CN" altLang="zh-CN" dirty="0"/>
              <a:t>始终指向主存中的某条指令语句</a:t>
            </a:r>
            <a:r>
              <a:rPr lang="en-US" altLang="zh-CN" dirty="0"/>
              <a:t>(</a:t>
            </a:r>
            <a:r>
              <a:rPr lang="zh-CN" altLang="zh-CN" dirty="0"/>
              <a:t>即该条语句在主存的地址</a:t>
            </a:r>
            <a:r>
              <a:rPr lang="en-US" altLang="zh-CN" dirty="0"/>
              <a:t>)</a:t>
            </a:r>
            <a:r>
              <a:rPr lang="zh-CN" altLang="zh-CN" dirty="0"/>
              <a:t>。</a:t>
            </a:r>
            <a:r>
              <a:rPr lang="en-US" altLang="zh-CN" dirty="0"/>
              <a:t>CPU</a:t>
            </a:r>
            <a:r>
              <a:rPr lang="zh-CN" altLang="zh-CN" dirty="0"/>
              <a:t>就是读取（</a:t>
            </a:r>
            <a:r>
              <a:rPr lang="en-US" altLang="zh-CN" dirty="0"/>
              <a:t>PC</a:t>
            </a:r>
            <a:r>
              <a:rPr lang="zh-CN" altLang="zh-CN" dirty="0"/>
              <a:t>）所指向的那条指令来执行。</a:t>
            </a:r>
          </a:p>
          <a:p>
            <a:endParaRPr lang="en-US" altLang="zh-CN" dirty="0"/>
          </a:p>
          <a:p>
            <a:r>
              <a:rPr lang="zh-CN" altLang="zh-CN" dirty="0"/>
              <a:t>在顺序执行程序语句时，</a:t>
            </a:r>
            <a:r>
              <a:rPr lang="en-US" altLang="zh-CN" dirty="0"/>
              <a:t>PC</a:t>
            </a:r>
            <a:r>
              <a:rPr lang="zh-CN" altLang="zh-CN" dirty="0"/>
              <a:t>通过顺序加“</a:t>
            </a:r>
            <a:r>
              <a:rPr lang="en-US" altLang="zh-CN" dirty="0"/>
              <a:t>1</a:t>
            </a:r>
            <a:r>
              <a:rPr lang="zh-CN" altLang="zh-CN" dirty="0"/>
              <a:t>”（对</a:t>
            </a:r>
            <a:r>
              <a:rPr lang="en-US" altLang="zh-CN" dirty="0"/>
              <a:t>32</a:t>
            </a:r>
            <a:r>
              <a:rPr lang="zh-CN" altLang="zh-CN" dirty="0"/>
              <a:t>位</a:t>
            </a:r>
            <a:r>
              <a:rPr lang="en-US" altLang="zh-CN" dirty="0"/>
              <a:t>CPU</a:t>
            </a:r>
            <a:r>
              <a:rPr lang="zh-CN" altLang="zh-CN" dirty="0"/>
              <a:t>，一个指令要占用</a:t>
            </a:r>
            <a:r>
              <a:rPr lang="en-US" altLang="zh-CN" dirty="0"/>
              <a:t>4</a:t>
            </a:r>
            <a:r>
              <a:rPr lang="zh-CN" altLang="zh-CN" dirty="0"/>
              <a:t>个字节，所以其实是加</a:t>
            </a:r>
            <a:r>
              <a:rPr lang="en-US" altLang="zh-CN" dirty="0"/>
              <a:t>4</a:t>
            </a:r>
            <a:r>
              <a:rPr lang="zh-CN" altLang="zh-CN" dirty="0"/>
              <a:t>；对</a:t>
            </a:r>
            <a:r>
              <a:rPr lang="en-US" altLang="zh-CN" dirty="0"/>
              <a:t>64</a:t>
            </a:r>
            <a:r>
              <a:rPr lang="zh-CN" altLang="zh-CN" dirty="0"/>
              <a:t>位</a:t>
            </a:r>
            <a:r>
              <a:rPr lang="en-US" altLang="zh-CN" dirty="0"/>
              <a:t>CPU</a:t>
            </a:r>
            <a:r>
              <a:rPr lang="zh-CN" altLang="zh-CN" dirty="0"/>
              <a:t>，是加</a:t>
            </a:r>
            <a:r>
              <a:rPr lang="en-US" altLang="zh-CN" dirty="0"/>
              <a:t>8</a:t>
            </a:r>
            <a:r>
              <a:rPr lang="zh-CN" altLang="zh-CN" dirty="0"/>
              <a:t>）自动指向下一条将要执行的程序语句。对于一些控制结构语句，如</a:t>
            </a:r>
            <a:r>
              <a:rPr lang="en-US" altLang="zh-CN" dirty="0"/>
              <a:t>if, for, while</a:t>
            </a:r>
            <a:r>
              <a:rPr lang="zh-CN" altLang="zh-CN" dirty="0"/>
              <a:t>等控制结构，程序的执行将会分叉，这时</a:t>
            </a:r>
            <a:r>
              <a:rPr lang="en-US" altLang="zh-CN" dirty="0"/>
              <a:t>PC</a:t>
            </a:r>
            <a:r>
              <a:rPr lang="zh-CN" altLang="zh-CN" dirty="0"/>
              <a:t>的值就不只是顺序加</a:t>
            </a:r>
            <a:r>
              <a:rPr lang="en-US" altLang="zh-CN" dirty="0"/>
              <a:t>1</a:t>
            </a:r>
            <a:r>
              <a:rPr lang="zh-CN" altLang="zh-CN" dirty="0"/>
              <a:t>来指向下一条程序语句。</a:t>
            </a:r>
            <a:endParaRPr lang="zh-CN" altLang="en-US" dirty="0"/>
          </a:p>
        </p:txBody>
      </p:sp>
      <p:graphicFrame>
        <p:nvGraphicFramePr>
          <p:cNvPr id="22531" name="内容占位符 7"/>
          <p:cNvGraphicFramePr>
            <a:graphicFrameLocks noChangeAspect="1"/>
          </p:cNvGraphicFramePr>
          <p:nvPr/>
        </p:nvGraphicFramePr>
        <p:xfrm>
          <a:off x="7092280" y="1052736"/>
          <a:ext cx="1582737" cy="2168525"/>
        </p:xfrm>
        <a:graphic>
          <a:graphicData uri="http://schemas.openxmlformats.org/presentationml/2006/ole">
            <mc:AlternateContent xmlns:mc="http://schemas.openxmlformats.org/markup-compatibility/2006">
              <mc:Choice xmlns:v="urn:schemas-microsoft-com:vml" Requires="v">
                <p:oleObj spid="_x0000_s22582" name="Visio" r:id="rId3" imgW="1543162" imgH="2114590" progId="Visio.Drawing.11">
                  <p:embed/>
                </p:oleObj>
              </mc:Choice>
              <mc:Fallback>
                <p:oleObj name="Visio" r:id="rId3" imgW="1543162" imgH="2114590" progId="Visio.Drawing.11">
                  <p:embed/>
                  <p:pic>
                    <p:nvPicPr>
                      <p:cNvPr id="0" name="内容占位符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2280" y="1052736"/>
                        <a:ext cx="1582737" cy="2168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返回地址的存储</a:t>
            </a:r>
          </a:p>
        </p:txBody>
      </p:sp>
      <p:sp>
        <p:nvSpPr>
          <p:cNvPr id="3" name="日期占位符 2"/>
          <p:cNvSpPr>
            <a:spLocks noGrp="1"/>
          </p:cNvSpPr>
          <p:nvPr>
            <p:ph type="dt" sz="half" idx="10"/>
          </p:nvPr>
        </p:nvSpPr>
        <p:spPr/>
        <p:txBody>
          <a:bodyPr/>
          <a:lstStyle/>
          <a:p>
            <a:fld id="{BC809277-13B0-4DC7-9985-D4678B4C1869}"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60</a:t>
            </a:fld>
            <a:endParaRPr lang="zh-CN" altLang="en-US"/>
          </a:p>
        </p:txBody>
      </p:sp>
      <p:sp>
        <p:nvSpPr>
          <p:cNvPr id="6" name="内容占位符 5"/>
          <p:cNvSpPr>
            <a:spLocks noGrp="1"/>
          </p:cNvSpPr>
          <p:nvPr>
            <p:ph sz="half" idx="1"/>
          </p:nvPr>
        </p:nvSpPr>
        <p:spPr>
          <a:xfrm>
            <a:off x="457200" y="1340768"/>
            <a:ext cx="4690864" cy="3096343"/>
          </a:xfrm>
        </p:spPr>
        <p:txBody>
          <a:bodyPr>
            <a:normAutofit lnSpcReduction="10000"/>
          </a:bodyPr>
          <a:lstStyle/>
          <a:p>
            <a:pPr lvl="0"/>
            <a:r>
              <a:rPr lang="en-US" altLang="zh-CN" dirty="0"/>
              <a:t>fun1</a:t>
            </a:r>
            <a:r>
              <a:rPr lang="zh-CN" altLang="zh-CN" dirty="0"/>
              <a:t>函数调用</a:t>
            </a:r>
            <a:r>
              <a:rPr lang="en-US" altLang="zh-CN" dirty="0"/>
              <a:t>fun3</a:t>
            </a:r>
            <a:r>
              <a:rPr lang="zh-CN" altLang="zh-CN" dirty="0"/>
              <a:t>函数，程序跳转到</a:t>
            </a:r>
            <a:r>
              <a:rPr lang="en-US" altLang="zh-CN" dirty="0"/>
              <a:t>fun3</a:t>
            </a:r>
            <a:r>
              <a:rPr lang="zh-CN" altLang="zh-CN" dirty="0"/>
              <a:t>函数的第一条语句，然后按顺序执行完</a:t>
            </a:r>
            <a:r>
              <a:rPr lang="en-US" altLang="zh-CN" dirty="0"/>
              <a:t>fun3</a:t>
            </a:r>
            <a:r>
              <a:rPr lang="zh-CN" altLang="zh-CN" dirty="0"/>
              <a:t>函数；</a:t>
            </a:r>
          </a:p>
          <a:p>
            <a:pPr lvl="0"/>
            <a:endParaRPr lang="en-US" altLang="zh-CN" dirty="0"/>
          </a:p>
          <a:p>
            <a:pPr lvl="0"/>
            <a:r>
              <a:rPr lang="en-US" altLang="zh-CN" dirty="0"/>
              <a:t>fun3</a:t>
            </a:r>
            <a:r>
              <a:rPr lang="zh-CN" altLang="zh-CN" dirty="0"/>
              <a:t>函数执行完后，返回到</a:t>
            </a:r>
            <a:r>
              <a:rPr lang="en-US" altLang="zh-CN" dirty="0"/>
              <a:t>fun1</a:t>
            </a:r>
            <a:r>
              <a:rPr lang="zh-CN" altLang="zh-CN" dirty="0"/>
              <a:t>函数，继续执行</a:t>
            </a:r>
            <a:r>
              <a:rPr lang="en-US" altLang="zh-CN" dirty="0"/>
              <a:t>fun1</a:t>
            </a:r>
            <a:r>
              <a:rPr lang="zh-CN" altLang="zh-CN" dirty="0"/>
              <a:t>函数中“调用</a:t>
            </a:r>
            <a:r>
              <a:rPr lang="en-US" altLang="zh-CN" dirty="0"/>
              <a:t>fun3</a:t>
            </a:r>
            <a:r>
              <a:rPr lang="zh-CN" altLang="zh-CN" dirty="0"/>
              <a:t>函数语句”的下一条语句。在图中我们将</a:t>
            </a:r>
            <a:r>
              <a:rPr lang="en-US" altLang="zh-CN" dirty="0"/>
              <a:t>C</a:t>
            </a:r>
            <a:r>
              <a:rPr lang="zh-CN" altLang="zh-CN" dirty="0"/>
              <a:t>标示在该条语句旁边，表示该条语句的地址为</a:t>
            </a:r>
            <a:r>
              <a:rPr lang="en-US" altLang="zh-CN" dirty="0"/>
              <a:t>C</a:t>
            </a:r>
            <a:r>
              <a:rPr lang="zh-CN" altLang="zh-CN" dirty="0"/>
              <a:t>。返回后按顺序执行</a:t>
            </a:r>
            <a:r>
              <a:rPr lang="en-US" altLang="zh-CN" dirty="0"/>
              <a:t>fun1</a:t>
            </a:r>
            <a:r>
              <a:rPr lang="zh-CN" altLang="zh-CN" dirty="0"/>
              <a:t>函数后面的语句；</a:t>
            </a:r>
          </a:p>
        </p:txBody>
      </p:sp>
      <p:graphicFrame>
        <p:nvGraphicFramePr>
          <p:cNvPr id="31746" name="Object 2"/>
          <p:cNvGraphicFramePr>
            <a:graphicFrameLocks noChangeAspect="1"/>
          </p:cNvGraphicFramePr>
          <p:nvPr/>
        </p:nvGraphicFramePr>
        <p:xfrm>
          <a:off x="5364163" y="1484313"/>
          <a:ext cx="3319462" cy="2181225"/>
        </p:xfrm>
        <a:graphic>
          <a:graphicData uri="http://schemas.openxmlformats.org/presentationml/2006/ole">
            <mc:AlternateContent xmlns:mc="http://schemas.openxmlformats.org/markup-compatibility/2006">
              <mc:Choice xmlns:v="urn:schemas-microsoft-com:vml" Requires="v">
                <p:oleObj spid="_x0000_s31797" name="Visio" r:id="rId3" imgW="5162677" imgH="3390753" progId="Visio.Drawing.11">
                  <p:embed/>
                </p:oleObj>
              </mc:Choice>
              <mc:Fallback>
                <p:oleObj name="Visio" r:id="rId3" imgW="5162677" imgH="3390753"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163" y="1484313"/>
                        <a:ext cx="3319462" cy="2181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内容占位符 5"/>
          <p:cNvSpPr txBox="1">
            <a:spLocks/>
          </p:cNvSpPr>
          <p:nvPr/>
        </p:nvSpPr>
        <p:spPr>
          <a:xfrm>
            <a:off x="457200" y="4653136"/>
            <a:ext cx="8147248" cy="1224136"/>
          </a:xfrm>
          <a:prstGeom prst="rect">
            <a:avLst/>
          </a:prstGeom>
        </p:spPr>
        <p:txBody>
          <a:bodyPr vert="horz" lIns="91440" tIns="45720" rIns="91440" bIns="45720" rtlCol="0">
            <a:normAutofit fontScale="92500"/>
          </a:bodyPr>
          <a:lstStyle/>
          <a:p>
            <a:pPr lvl="0" indent="514350">
              <a:lnSpc>
                <a:spcPct val="130000"/>
              </a:lnSpc>
              <a:buFont typeface="Arial"/>
              <a:buChar char="•"/>
            </a:pPr>
            <a:r>
              <a:rPr lang="en-US" altLang="zh-CN" dirty="0">
                <a:latin typeface="Times New Roman" pitchFamily="18" charset="0"/>
              </a:rPr>
              <a:t>fun1</a:t>
            </a:r>
            <a:r>
              <a:rPr lang="zh-CN" altLang="zh-CN" dirty="0">
                <a:latin typeface="Times New Roman" pitchFamily="18" charset="0"/>
              </a:rPr>
              <a:t>函数执行完后，返回到</a:t>
            </a:r>
            <a:r>
              <a:rPr lang="en-US" altLang="zh-CN" dirty="0">
                <a:latin typeface="Times New Roman" pitchFamily="18" charset="0"/>
              </a:rPr>
              <a:t>fun0</a:t>
            </a:r>
            <a:r>
              <a:rPr lang="zh-CN" altLang="zh-CN" dirty="0">
                <a:latin typeface="Times New Roman" pitchFamily="18" charset="0"/>
              </a:rPr>
              <a:t>函数，继续执行</a:t>
            </a:r>
            <a:r>
              <a:rPr lang="en-US" altLang="zh-CN" dirty="0">
                <a:latin typeface="Times New Roman" pitchFamily="18" charset="0"/>
              </a:rPr>
              <a:t>fun0</a:t>
            </a:r>
            <a:r>
              <a:rPr lang="zh-CN" altLang="zh-CN" dirty="0">
                <a:latin typeface="Times New Roman" pitchFamily="18" charset="0"/>
              </a:rPr>
              <a:t>函数中“调用</a:t>
            </a:r>
            <a:r>
              <a:rPr lang="en-US" altLang="zh-CN" dirty="0">
                <a:latin typeface="Times New Roman" pitchFamily="18" charset="0"/>
              </a:rPr>
              <a:t>fun1</a:t>
            </a:r>
            <a:r>
              <a:rPr lang="zh-CN" altLang="zh-CN" dirty="0">
                <a:latin typeface="Times New Roman" pitchFamily="18" charset="0"/>
              </a:rPr>
              <a:t>函数语句”的下一条语句。在图中我们将</a:t>
            </a:r>
            <a:r>
              <a:rPr lang="en-US" altLang="zh-CN" dirty="0">
                <a:latin typeface="Times New Roman" pitchFamily="18" charset="0"/>
              </a:rPr>
              <a:t>A</a:t>
            </a:r>
            <a:r>
              <a:rPr lang="zh-CN" altLang="zh-CN" dirty="0">
                <a:latin typeface="Times New Roman" pitchFamily="18" charset="0"/>
              </a:rPr>
              <a:t>标示在该条语句旁边，表示该条语句的地址为</a:t>
            </a:r>
            <a:r>
              <a:rPr lang="en-US" altLang="zh-CN" dirty="0">
                <a:latin typeface="Times New Roman" pitchFamily="18" charset="0"/>
              </a:rPr>
              <a:t>A</a:t>
            </a:r>
            <a:r>
              <a:rPr lang="zh-CN" altLang="zh-CN" dirty="0">
                <a:latin typeface="Times New Roman" pitchFamily="18" charset="0"/>
              </a:rPr>
              <a:t>。返回后按顺序执行</a:t>
            </a:r>
            <a:r>
              <a:rPr lang="en-US" altLang="zh-CN" dirty="0">
                <a:latin typeface="Times New Roman" pitchFamily="18" charset="0"/>
              </a:rPr>
              <a:t>fun0</a:t>
            </a:r>
            <a:r>
              <a:rPr lang="zh-CN" altLang="zh-CN" dirty="0">
                <a:latin typeface="Times New Roman" pitchFamily="18" charset="0"/>
              </a:rPr>
              <a:t>函数后面的语句。执行步骤与图中</a:t>
            </a:r>
            <a:r>
              <a:rPr lang="en-US" altLang="zh-CN" dirty="0">
                <a:latin typeface="Times New Roman" pitchFamily="18" charset="0"/>
              </a:rPr>
              <a:t>(1)-(6)</a:t>
            </a:r>
            <a:r>
              <a:rPr lang="zh-CN" altLang="zh-CN" dirty="0">
                <a:latin typeface="Times New Roman" pitchFamily="18" charset="0"/>
              </a:rPr>
              <a:t>一一对应。</a:t>
            </a:r>
            <a:endParaRPr kumimoji="0" lang="zh-CN" altLang="zh-CN" sz="1800" b="0" i="0" u="none" strike="noStrike" kern="1200" cap="none" spc="0" normalizeH="0" noProof="0" dirty="0">
              <a:ln>
                <a:noFill/>
              </a:ln>
              <a:solidFill>
                <a:schemeClr val="tx1"/>
              </a:solidFill>
              <a:effectLst/>
              <a:uLnTx/>
              <a:uFillTx/>
              <a:latin typeface="Times New Roman" pitchFamily="18" charset="0"/>
              <a:ea typeface="宋体" pitchFamily="2" charset="-122"/>
              <a:cs typeface="+mn-c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返回地址的存储</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61</a:t>
            </a:fld>
            <a:endParaRPr lang="zh-CN" altLang="en-US"/>
          </a:p>
        </p:txBody>
      </p:sp>
      <p:sp>
        <p:nvSpPr>
          <p:cNvPr id="6" name="内容占位符 5"/>
          <p:cNvSpPr>
            <a:spLocks noGrp="1"/>
          </p:cNvSpPr>
          <p:nvPr>
            <p:ph idx="1"/>
          </p:nvPr>
        </p:nvSpPr>
        <p:spPr/>
        <p:txBody>
          <a:bodyPr/>
          <a:lstStyle/>
          <a:p>
            <a:r>
              <a:rPr lang="en-US" altLang="zh-CN" dirty="0"/>
              <a:t>CPU</a:t>
            </a:r>
            <a:r>
              <a:rPr lang="zh-CN" altLang="zh-CN" dirty="0"/>
              <a:t>执行程序时，并不知道整个程序的执行步骤是怎样的，完全是“走一步，看一步”。前面我们提到过，</a:t>
            </a:r>
            <a:r>
              <a:rPr lang="en-US" altLang="zh-CN" dirty="0"/>
              <a:t>CPU</a:t>
            </a:r>
            <a:r>
              <a:rPr lang="zh-CN" altLang="zh-CN" dirty="0"/>
              <a:t>都是根据</a:t>
            </a:r>
            <a:r>
              <a:rPr lang="en-US" altLang="zh-CN" dirty="0"/>
              <a:t>PC</a:t>
            </a:r>
            <a:r>
              <a:rPr lang="zh-CN" altLang="zh-CN" dirty="0"/>
              <a:t>中存放的指令地址找到要执行的语句。函数返回时，是“从哪里离开，就回到哪里”。但是当函数要从被调函数中返回时，</a:t>
            </a:r>
            <a:r>
              <a:rPr lang="en-US" altLang="zh-CN" dirty="0"/>
              <a:t>PC</a:t>
            </a:r>
            <a:r>
              <a:rPr lang="zh-CN" altLang="zh-CN" dirty="0"/>
              <a:t>怎么知道调用时是从哪里离开的呢？</a:t>
            </a:r>
          </a:p>
          <a:p>
            <a:endParaRPr lang="en-US" altLang="zh-CN" dirty="0"/>
          </a:p>
          <a:p>
            <a:r>
              <a:rPr lang="zh-CN" altLang="zh-CN" dirty="0"/>
              <a:t>答案就是——将函数的“返回地址”保存起来。</a:t>
            </a:r>
          </a:p>
          <a:p>
            <a:endParaRPr lang="en-US" altLang="zh-CN" dirty="0"/>
          </a:p>
          <a:p>
            <a:r>
              <a:rPr lang="zh-CN" altLang="zh-CN" dirty="0"/>
              <a:t>因为在发生函数调用时的</a:t>
            </a:r>
            <a:r>
              <a:rPr lang="en-US" altLang="zh-CN" dirty="0"/>
              <a:t>PC</a:t>
            </a:r>
            <a:r>
              <a:rPr lang="zh-CN" altLang="zh-CN" dirty="0"/>
              <a:t>值是知道的。在主调函数中的函数调用的下一条语句的地址即为当前</a:t>
            </a:r>
            <a:r>
              <a:rPr lang="en-US" altLang="zh-CN" dirty="0"/>
              <a:t>PC</a:t>
            </a:r>
            <a:r>
              <a:rPr lang="zh-CN" altLang="zh-CN" dirty="0"/>
              <a:t>值加</a:t>
            </a:r>
            <a:r>
              <a:rPr lang="en-US" altLang="zh-CN" dirty="0"/>
              <a:t>1</a:t>
            </a:r>
            <a:r>
              <a:rPr lang="zh-CN" altLang="zh-CN" dirty="0"/>
              <a:t>，也就是函数返回时需要的“返回地址”。我们只需将该返回地址保存起来，在被调函数执行完成后，要返回主调函数中时，将返回地址送到</a:t>
            </a:r>
            <a:r>
              <a:rPr lang="en-US" altLang="zh-CN" dirty="0"/>
              <a:t>PC</a:t>
            </a:r>
            <a:r>
              <a:rPr lang="zh-CN" altLang="zh-CN" dirty="0"/>
              <a:t>。这样，程序就可以往下继续执行了。</a:t>
            </a:r>
          </a:p>
          <a:p>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返回地址的存储</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62</a:t>
            </a:fld>
            <a:endParaRPr lang="zh-CN" altLang="en-US"/>
          </a:p>
        </p:txBody>
      </p:sp>
      <p:sp>
        <p:nvSpPr>
          <p:cNvPr id="6" name="内容占位符 5"/>
          <p:cNvSpPr>
            <a:spLocks noGrp="1"/>
          </p:cNvSpPr>
          <p:nvPr>
            <p:ph idx="1"/>
          </p:nvPr>
        </p:nvSpPr>
        <p:spPr/>
        <p:txBody>
          <a:bodyPr>
            <a:normAutofit/>
          </a:bodyPr>
          <a:lstStyle/>
          <a:p>
            <a:r>
              <a:rPr lang="zh-CN" altLang="zh-CN" sz="2400" dirty="0"/>
              <a:t>函数调用的特点是：</a:t>
            </a:r>
            <a:r>
              <a:rPr lang="zh-CN" altLang="zh-CN" sz="2400" b="1" dirty="0"/>
              <a:t>越早被调用的函数，越晚返回。</a:t>
            </a:r>
            <a:endParaRPr lang="en-US" altLang="zh-CN" sz="2400" b="1" dirty="0"/>
          </a:p>
          <a:p>
            <a:endParaRPr lang="en-US" altLang="zh-CN" sz="2400" b="1" dirty="0"/>
          </a:p>
          <a:p>
            <a:r>
              <a:rPr lang="zh-CN" altLang="zh-CN" sz="2400" dirty="0"/>
              <a:t>比如</a:t>
            </a:r>
            <a:r>
              <a:rPr lang="en-US" altLang="zh-CN" sz="2400" dirty="0"/>
              <a:t>fun1</a:t>
            </a:r>
            <a:r>
              <a:rPr lang="zh-CN" altLang="zh-CN" sz="2400" dirty="0"/>
              <a:t>函数比</a:t>
            </a:r>
            <a:r>
              <a:rPr lang="en-US" altLang="zh-CN" sz="2400" dirty="0"/>
              <a:t>fun2</a:t>
            </a:r>
            <a:r>
              <a:rPr lang="zh-CN" altLang="zh-CN" sz="2400" dirty="0"/>
              <a:t>函数先被调用，</a:t>
            </a:r>
            <a:r>
              <a:rPr lang="en-US" altLang="zh-CN" sz="2400" dirty="0"/>
              <a:t>fun1</a:t>
            </a:r>
            <a:r>
              <a:rPr lang="zh-CN" altLang="zh-CN" sz="2400" dirty="0"/>
              <a:t>函数比</a:t>
            </a:r>
            <a:r>
              <a:rPr lang="en-US" altLang="zh-CN" sz="2400" dirty="0"/>
              <a:t>fun2</a:t>
            </a:r>
            <a:r>
              <a:rPr lang="zh-CN" altLang="zh-CN" sz="2400" dirty="0"/>
              <a:t>函数后返回；</a:t>
            </a:r>
            <a:r>
              <a:rPr lang="en-US" altLang="zh-CN" sz="2400" dirty="0"/>
              <a:t>fun1</a:t>
            </a:r>
            <a:r>
              <a:rPr lang="zh-CN" altLang="zh-CN" sz="2400" dirty="0"/>
              <a:t>函数比</a:t>
            </a:r>
            <a:r>
              <a:rPr lang="en-US" altLang="zh-CN" sz="2400" dirty="0"/>
              <a:t>fun3</a:t>
            </a:r>
            <a:r>
              <a:rPr lang="zh-CN" altLang="zh-CN" sz="2400" dirty="0"/>
              <a:t>函数先被调用，</a:t>
            </a:r>
            <a:r>
              <a:rPr lang="en-US" altLang="zh-CN" sz="2400" dirty="0"/>
              <a:t>fun1</a:t>
            </a:r>
            <a:r>
              <a:rPr lang="zh-CN" altLang="zh-CN" sz="2400" dirty="0"/>
              <a:t>函数比</a:t>
            </a:r>
            <a:r>
              <a:rPr lang="en-US" altLang="zh-CN" sz="2400" dirty="0"/>
              <a:t>fun3</a:t>
            </a:r>
            <a:r>
              <a:rPr lang="zh-CN" altLang="zh-CN" sz="2400" dirty="0"/>
              <a:t>函数后返回。这一特点刚好满足“后进先出”的要求，因此我们采用“栈”来保存返回地址。</a:t>
            </a:r>
            <a:endParaRPr lang="zh-CN" altLang="en-US" sz="24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返回地址的存储</a:t>
            </a:r>
          </a:p>
        </p:txBody>
      </p:sp>
      <p:sp>
        <p:nvSpPr>
          <p:cNvPr id="3" name="日期占位符 2"/>
          <p:cNvSpPr>
            <a:spLocks noGrp="1"/>
          </p:cNvSpPr>
          <p:nvPr>
            <p:ph type="dt" sz="half" idx="10"/>
          </p:nvPr>
        </p:nvSpPr>
        <p:spPr/>
        <p:txBody>
          <a:bodyPr/>
          <a:lstStyle/>
          <a:p>
            <a:fld id="{CB624578-9185-4ED2-A2FE-4C4053656A84}"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63</a:t>
            </a:fld>
            <a:endParaRPr lang="zh-CN" altLang="en-US"/>
          </a:p>
        </p:txBody>
      </p:sp>
      <p:sp>
        <p:nvSpPr>
          <p:cNvPr id="6" name="内容占位符 5"/>
          <p:cNvSpPr>
            <a:spLocks noGrp="1"/>
          </p:cNvSpPr>
          <p:nvPr>
            <p:ph sz="half" idx="13"/>
          </p:nvPr>
        </p:nvSpPr>
        <p:spPr>
          <a:xfrm>
            <a:off x="467544" y="3501008"/>
            <a:ext cx="8219256" cy="2592288"/>
          </a:xfrm>
        </p:spPr>
        <p:txBody>
          <a:bodyPr>
            <a:normAutofit/>
          </a:bodyPr>
          <a:lstStyle/>
          <a:p>
            <a:r>
              <a:rPr lang="zh-CN" altLang="zh-CN" dirty="0"/>
              <a:t>在图</a:t>
            </a:r>
            <a:r>
              <a:rPr lang="en-US" altLang="zh-CN" dirty="0"/>
              <a:t>3.20</a:t>
            </a:r>
            <a:r>
              <a:rPr lang="zh-CN" altLang="zh-CN" dirty="0"/>
              <a:t>中，调用过程</a:t>
            </a:r>
            <a:r>
              <a:rPr lang="en-US" altLang="zh-CN" dirty="0"/>
              <a:t>(1)</a:t>
            </a:r>
            <a:r>
              <a:rPr lang="zh-CN" altLang="zh-CN" dirty="0"/>
              <a:t>发生时，需要压入保存返回地址</a:t>
            </a:r>
            <a:r>
              <a:rPr lang="en-US" altLang="zh-CN" dirty="0"/>
              <a:t>A</a:t>
            </a:r>
            <a:r>
              <a:rPr lang="zh-CN" altLang="zh-CN" dirty="0"/>
              <a:t>，栈的状态如图</a:t>
            </a:r>
            <a:r>
              <a:rPr lang="en-US" altLang="zh-CN" dirty="0"/>
              <a:t>3.21</a:t>
            </a:r>
            <a:r>
              <a:rPr lang="zh-CN" altLang="zh-CN" dirty="0"/>
              <a:t>中</a:t>
            </a:r>
            <a:r>
              <a:rPr lang="en-US" altLang="zh-CN" dirty="0"/>
              <a:t>(a)</a:t>
            </a:r>
            <a:r>
              <a:rPr lang="zh-CN" altLang="zh-CN" dirty="0"/>
              <a:t>所示；调用过程</a:t>
            </a:r>
            <a:r>
              <a:rPr lang="en-US" altLang="zh-CN" dirty="0"/>
              <a:t>(2)</a:t>
            </a:r>
            <a:r>
              <a:rPr lang="zh-CN" altLang="zh-CN" dirty="0"/>
              <a:t>发生时，需要压入保存返回地址</a:t>
            </a:r>
            <a:r>
              <a:rPr lang="en-US" altLang="zh-CN" dirty="0"/>
              <a:t>B</a:t>
            </a:r>
            <a:r>
              <a:rPr lang="zh-CN" altLang="zh-CN" dirty="0"/>
              <a:t>，栈的状态如图</a:t>
            </a:r>
            <a:r>
              <a:rPr lang="en-US" altLang="zh-CN" dirty="0"/>
              <a:t>3.21</a:t>
            </a:r>
            <a:r>
              <a:rPr lang="zh-CN" altLang="zh-CN" dirty="0"/>
              <a:t>中</a:t>
            </a:r>
            <a:r>
              <a:rPr lang="en-US" altLang="zh-CN" dirty="0"/>
              <a:t>(b)</a:t>
            </a:r>
            <a:r>
              <a:rPr lang="zh-CN" altLang="zh-CN" dirty="0"/>
              <a:t>所示；返回过程</a:t>
            </a:r>
            <a:r>
              <a:rPr lang="en-US" altLang="zh-CN" dirty="0"/>
              <a:t>(3)</a:t>
            </a:r>
            <a:r>
              <a:rPr lang="zh-CN" altLang="zh-CN" dirty="0"/>
              <a:t>发生时，需要弹出返回地址</a:t>
            </a:r>
            <a:r>
              <a:rPr lang="en-US" altLang="zh-CN" dirty="0"/>
              <a:t>B</a:t>
            </a:r>
            <a:r>
              <a:rPr lang="zh-CN" altLang="zh-CN" dirty="0"/>
              <a:t>，栈的状态如图</a:t>
            </a:r>
            <a:r>
              <a:rPr lang="en-US" altLang="zh-CN" dirty="0"/>
              <a:t>3.21</a:t>
            </a:r>
            <a:r>
              <a:rPr lang="zh-CN" altLang="zh-CN" dirty="0"/>
              <a:t>中</a:t>
            </a:r>
            <a:r>
              <a:rPr lang="en-US" altLang="zh-CN" dirty="0"/>
              <a:t>(c)</a:t>
            </a:r>
            <a:r>
              <a:rPr lang="zh-CN" altLang="zh-CN" dirty="0"/>
              <a:t>所示；调用过程过程</a:t>
            </a:r>
            <a:r>
              <a:rPr lang="en-US" altLang="zh-CN" dirty="0"/>
              <a:t>(4)</a:t>
            </a:r>
            <a:r>
              <a:rPr lang="zh-CN" altLang="zh-CN" dirty="0"/>
              <a:t>发生时，需要压入保存返回地址</a:t>
            </a:r>
            <a:r>
              <a:rPr lang="en-US" altLang="zh-CN" dirty="0"/>
              <a:t>C</a:t>
            </a:r>
            <a:r>
              <a:rPr lang="zh-CN" altLang="zh-CN" dirty="0"/>
              <a:t>，栈的状态如图</a:t>
            </a:r>
            <a:r>
              <a:rPr lang="en-US" altLang="zh-CN" dirty="0"/>
              <a:t>3.21</a:t>
            </a:r>
            <a:r>
              <a:rPr lang="zh-CN" altLang="zh-CN" dirty="0"/>
              <a:t>中</a:t>
            </a:r>
            <a:r>
              <a:rPr lang="en-US" altLang="zh-CN" dirty="0"/>
              <a:t>(d)</a:t>
            </a:r>
            <a:r>
              <a:rPr lang="zh-CN" altLang="zh-CN" dirty="0"/>
              <a:t>所示；返回过程</a:t>
            </a:r>
            <a:r>
              <a:rPr lang="en-US" altLang="zh-CN" dirty="0"/>
              <a:t>(5)</a:t>
            </a:r>
            <a:r>
              <a:rPr lang="zh-CN" altLang="zh-CN" dirty="0"/>
              <a:t>发生时，需要弹出返回地址</a:t>
            </a:r>
            <a:r>
              <a:rPr lang="en-US" altLang="zh-CN" dirty="0"/>
              <a:t>C</a:t>
            </a:r>
            <a:r>
              <a:rPr lang="zh-CN" altLang="zh-CN" dirty="0"/>
              <a:t>，栈的状态如图</a:t>
            </a:r>
            <a:r>
              <a:rPr lang="en-US" altLang="zh-CN" dirty="0"/>
              <a:t>3.21</a:t>
            </a:r>
            <a:r>
              <a:rPr lang="zh-CN" altLang="zh-CN" dirty="0"/>
              <a:t>中</a:t>
            </a:r>
            <a:r>
              <a:rPr lang="en-US" altLang="zh-CN" dirty="0"/>
              <a:t>(e)</a:t>
            </a:r>
            <a:r>
              <a:rPr lang="zh-CN" altLang="zh-CN" dirty="0"/>
              <a:t>所示；返回过程</a:t>
            </a:r>
            <a:r>
              <a:rPr lang="en-US" altLang="zh-CN" dirty="0"/>
              <a:t>(6)</a:t>
            </a:r>
            <a:r>
              <a:rPr lang="zh-CN" altLang="zh-CN" dirty="0"/>
              <a:t>发生时，需要弹出返回地址</a:t>
            </a:r>
            <a:r>
              <a:rPr lang="en-US" altLang="zh-CN" dirty="0"/>
              <a:t>A</a:t>
            </a:r>
            <a:r>
              <a:rPr lang="zh-CN" altLang="zh-CN" dirty="0"/>
              <a:t>，此时栈被清空，图中未画出具体情况。</a:t>
            </a:r>
            <a:endParaRPr lang="zh-CN" altLang="en-US" dirty="0"/>
          </a:p>
        </p:txBody>
      </p:sp>
      <p:graphicFrame>
        <p:nvGraphicFramePr>
          <p:cNvPr id="8" name="对象 7"/>
          <p:cNvGraphicFramePr>
            <a:graphicFrameLocks noChangeAspect="1"/>
          </p:cNvGraphicFramePr>
          <p:nvPr/>
        </p:nvGraphicFramePr>
        <p:xfrm>
          <a:off x="1187624" y="1484784"/>
          <a:ext cx="6924675" cy="1695450"/>
        </p:xfrm>
        <a:graphic>
          <a:graphicData uri="http://schemas.openxmlformats.org/presentationml/2006/ole">
            <mc:AlternateContent xmlns:mc="http://schemas.openxmlformats.org/markup-compatibility/2006">
              <mc:Choice xmlns:v="urn:schemas-microsoft-com:vml" Requires="v">
                <p:oleObj spid="_x0000_s32821" name="Visio" r:id="rId3" imgW="6924649" imgH="1695557" progId="Visio.Drawing.11">
                  <p:embed/>
                </p:oleObj>
              </mc:Choice>
              <mc:Fallback>
                <p:oleObj name="Visio" r:id="rId3" imgW="6924649" imgH="1695557"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1484784"/>
                        <a:ext cx="6924675" cy="169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函数调用时栈的管理</a:t>
            </a:r>
          </a:p>
        </p:txBody>
      </p:sp>
      <p:sp>
        <p:nvSpPr>
          <p:cNvPr id="3" name="日期占位符 2"/>
          <p:cNvSpPr>
            <a:spLocks noGrp="1"/>
          </p:cNvSpPr>
          <p:nvPr>
            <p:ph type="dt" sz="half" idx="10"/>
          </p:nvPr>
        </p:nvSpPr>
        <p:spPr/>
        <p:txBody>
          <a:bodyPr/>
          <a:lstStyle/>
          <a:p>
            <a:fld id="{BC809277-13B0-4DC7-9985-D4678B4C1869}"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64</a:t>
            </a:fld>
            <a:endParaRPr lang="zh-CN" altLang="en-US"/>
          </a:p>
        </p:txBody>
      </p:sp>
      <p:sp>
        <p:nvSpPr>
          <p:cNvPr id="6" name="内容占位符 5"/>
          <p:cNvSpPr>
            <a:spLocks noGrp="1"/>
          </p:cNvSpPr>
          <p:nvPr>
            <p:ph sz="half" idx="1"/>
          </p:nvPr>
        </p:nvSpPr>
        <p:spPr/>
        <p:txBody>
          <a:bodyPr/>
          <a:lstStyle/>
          <a:p>
            <a:r>
              <a:rPr lang="zh-CN" altLang="zh-CN" dirty="0"/>
              <a:t>在</a:t>
            </a:r>
            <a:r>
              <a:rPr lang="zh-CN" altLang="en-US" dirty="0"/>
              <a:t>右</a:t>
            </a:r>
            <a:r>
              <a:rPr lang="zh-CN" altLang="zh-CN" dirty="0"/>
              <a:t>图的函数中，</a:t>
            </a:r>
            <a:r>
              <a:rPr lang="en-US" altLang="zh-CN" dirty="0"/>
              <a:t>fun</a:t>
            </a:r>
            <a:r>
              <a:rPr lang="zh-CN" altLang="zh-CN" dirty="0"/>
              <a:t>函数要调用</a:t>
            </a:r>
            <a:r>
              <a:rPr lang="en-US" altLang="zh-CN" dirty="0"/>
              <a:t>do_add</a:t>
            </a:r>
            <a:r>
              <a:rPr lang="zh-CN" altLang="zh-CN" dirty="0"/>
              <a:t>函数。</a:t>
            </a:r>
            <a:endParaRPr lang="en-US" altLang="zh-CN" dirty="0"/>
          </a:p>
          <a:p>
            <a:endParaRPr lang="en-US" altLang="zh-CN" dirty="0"/>
          </a:p>
          <a:p>
            <a:r>
              <a:rPr lang="en-US" altLang="zh-CN" dirty="0"/>
              <a:t>fun</a:t>
            </a:r>
            <a:r>
              <a:rPr lang="zh-CN" altLang="zh-CN" dirty="0"/>
              <a:t>函数里有变量</a:t>
            </a:r>
            <a:r>
              <a:rPr lang="en-US" altLang="zh-CN" dirty="0"/>
              <a:t>a</a:t>
            </a:r>
            <a:r>
              <a:rPr lang="zh-CN" altLang="zh-CN" dirty="0"/>
              <a:t>，</a:t>
            </a:r>
            <a:r>
              <a:rPr lang="en-US" altLang="zh-CN" dirty="0"/>
              <a:t>a</a:t>
            </a:r>
            <a:r>
              <a:rPr lang="zh-CN" altLang="zh-CN" dirty="0"/>
              <a:t>的值为</a:t>
            </a:r>
            <a:r>
              <a:rPr lang="en-US" altLang="zh-CN" dirty="0"/>
              <a:t>10</a:t>
            </a:r>
            <a:r>
              <a:rPr lang="zh-CN" altLang="zh-CN" dirty="0"/>
              <a:t>；在</a:t>
            </a:r>
            <a:r>
              <a:rPr lang="en-US" altLang="zh-CN" dirty="0"/>
              <a:t>do_add</a:t>
            </a:r>
            <a:r>
              <a:rPr lang="zh-CN" altLang="zh-CN" dirty="0"/>
              <a:t>函数里也有变量</a:t>
            </a:r>
            <a:r>
              <a:rPr lang="en-US" altLang="zh-CN" dirty="0"/>
              <a:t>a</a:t>
            </a:r>
            <a:r>
              <a:rPr lang="zh-CN" altLang="zh-CN" dirty="0"/>
              <a:t>，</a:t>
            </a:r>
            <a:r>
              <a:rPr lang="en-US" altLang="zh-CN" dirty="0"/>
              <a:t>a</a:t>
            </a:r>
            <a:r>
              <a:rPr lang="zh-CN" altLang="zh-CN" dirty="0"/>
              <a:t>的值为</a:t>
            </a:r>
            <a:r>
              <a:rPr lang="en-US" altLang="zh-CN" dirty="0"/>
              <a:t>3</a:t>
            </a:r>
            <a:r>
              <a:rPr lang="zh-CN" altLang="zh-CN" dirty="0"/>
              <a:t>。</a:t>
            </a:r>
            <a:endParaRPr lang="en-US" altLang="zh-CN" dirty="0"/>
          </a:p>
          <a:p>
            <a:endParaRPr lang="en-US" altLang="zh-CN" dirty="0"/>
          </a:p>
          <a:p>
            <a:r>
              <a:rPr lang="zh-CN" altLang="zh-CN" dirty="0"/>
              <a:t>虽然这两个函数中的变量</a:t>
            </a:r>
            <a:r>
              <a:rPr lang="en-US" altLang="zh-CN" dirty="0"/>
              <a:t>a</a:t>
            </a:r>
            <a:r>
              <a:rPr lang="zh-CN" altLang="zh-CN" dirty="0"/>
              <a:t>有相同的名字，但显然两个函数中</a:t>
            </a:r>
            <a:r>
              <a:rPr lang="en-US" altLang="zh-CN" dirty="0"/>
              <a:t>a</a:t>
            </a:r>
            <a:r>
              <a:rPr lang="zh-CN" altLang="zh-CN" dirty="0"/>
              <a:t>的值是不同的。</a:t>
            </a:r>
            <a:endParaRPr lang="en-US" altLang="zh-CN" dirty="0"/>
          </a:p>
          <a:p>
            <a:endParaRPr lang="en-US" altLang="zh-CN" dirty="0"/>
          </a:p>
          <a:p>
            <a:r>
              <a:rPr lang="en-US" altLang="zh-CN" dirty="0"/>
              <a:t>fun</a:t>
            </a:r>
            <a:r>
              <a:rPr lang="zh-CN" altLang="zh-CN" dirty="0"/>
              <a:t>函数里的变量</a:t>
            </a:r>
            <a:r>
              <a:rPr lang="en-US" altLang="zh-CN" dirty="0"/>
              <a:t>a</a:t>
            </a:r>
            <a:r>
              <a:rPr lang="zh-CN" altLang="zh-CN" dirty="0"/>
              <a:t>和</a:t>
            </a:r>
            <a:r>
              <a:rPr lang="en-US" altLang="zh-CN" dirty="0"/>
              <a:t>do_add</a:t>
            </a:r>
            <a:r>
              <a:rPr lang="zh-CN" altLang="zh-CN" dirty="0"/>
              <a:t>函数里的变量</a:t>
            </a:r>
            <a:r>
              <a:rPr lang="en-US" altLang="zh-CN" dirty="0"/>
              <a:t>a</a:t>
            </a:r>
            <a:r>
              <a:rPr lang="zh-CN" altLang="zh-CN" dirty="0"/>
              <a:t>是两个不同的变量，即这两个变量需要存放在不同的地方。</a:t>
            </a:r>
            <a:endParaRPr lang="zh-CN" altLang="en-US" dirty="0"/>
          </a:p>
        </p:txBody>
      </p:sp>
      <p:graphicFrame>
        <p:nvGraphicFramePr>
          <p:cNvPr id="8" name="对象 7"/>
          <p:cNvGraphicFramePr>
            <a:graphicFrameLocks noChangeAspect="1"/>
          </p:cNvGraphicFramePr>
          <p:nvPr/>
        </p:nvGraphicFramePr>
        <p:xfrm>
          <a:off x="5292080" y="1484784"/>
          <a:ext cx="3485926" cy="2304256"/>
        </p:xfrm>
        <a:graphic>
          <a:graphicData uri="http://schemas.openxmlformats.org/presentationml/2006/ole">
            <mc:AlternateContent xmlns:mc="http://schemas.openxmlformats.org/markup-compatibility/2006">
              <mc:Choice xmlns:v="urn:schemas-microsoft-com:vml" Requires="v">
                <p:oleObj spid="_x0000_s33845" name="Visio" r:id="rId3" imgW="2247735" imgH="1485860" progId="Visio.Drawing.11">
                  <p:embed/>
                </p:oleObj>
              </mc:Choice>
              <mc:Fallback>
                <p:oleObj name="Visio" r:id="rId3" imgW="2247735" imgH="1485860"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080" y="1484784"/>
                        <a:ext cx="3485926" cy="2304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函数调用时栈的管理</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65</a:t>
            </a:fld>
            <a:endParaRPr lang="zh-CN" altLang="en-US"/>
          </a:p>
        </p:txBody>
      </p:sp>
      <p:sp>
        <p:nvSpPr>
          <p:cNvPr id="6" name="内容占位符 5"/>
          <p:cNvSpPr>
            <a:spLocks noGrp="1"/>
          </p:cNvSpPr>
          <p:nvPr>
            <p:ph idx="1"/>
          </p:nvPr>
        </p:nvSpPr>
        <p:spPr/>
        <p:txBody>
          <a:bodyPr/>
          <a:lstStyle/>
          <a:p>
            <a:r>
              <a:rPr lang="zh-CN" altLang="zh-CN" dirty="0"/>
              <a:t>局部变量</a:t>
            </a:r>
            <a:r>
              <a:rPr lang="en-US" altLang="zh-CN" dirty="0"/>
              <a:t>a</a:t>
            </a:r>
            <a:r>
              <a:rPr lang="zh-CN" altLang="zh-CN" dirty="0"/>
              <a:t>只在</a:t>
            </a:r>
            <a:r>
              <a:rPr lang="en-US" altLang="zh-CN" dirty="0" err="1"/>
              <a:t>do_add</a:t>
            </a:r>
            <a:r>
              <a:rPr lang="zh-CN" altLang="zh-CN" dirty="0"/>
              <a:t>函数内才有意义；局部变量的存储一定是和函数的开始与结束息息相关的。</a:t>
            </a:r>
            <a:r>
              <a:rPr lang="zh-CN" altLang="zh-CN" b="1" dirty="0"/>
              <a:t>局部变量如同返回地址般也是存在栈里。</a:t>
            </a:r>
            <a:r>
              <a:rPr lang="zh-CN" altLang="zh-CN" dirty="0"/>
              <a:t>当函数开始执行时，这个函数的局部变量在栈里被设立（压入），当函数结束时，这个函数的局部变量和返回地址都会被弹出。</a:t>
            </a:r>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函数调用时栈的管理</a:t>
            </a:r>
          </a:p>
        </p:txBody>
      </p:sp>
      <p:sp>
        <p:nvSpPr>
          <p:cNvPr id="3" name="日期占位符 2"/>
          <p:cNvSpPr>
            <a:spLocks noGrp="1"/>
          </p:cNvSpPr>
          <p:nvPr>
            <p:ph type="dt" sz="half" idx="10"/>
          </p:nvPr>
        </p:nvSpPr>
        <p:spPr/>
        <p:txBody>
          <a:bodyPr/>
          <a:lstStyle/>
          <a:p>
            <a:fld id="{BC809277-13B0-4DC7-9985-D4678B4C1869}"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66</a:t>
            </a:fld>
            <a:endParaRPr lang="zh-CN" altLang="en-US"/>
          </a:p>
        </p:txBody>
      </p:sp>
      <p:sp>
        <p:nvSpPr>
          <p:cNvPr id="6" name="内容占位符 5"/>
          <p:cNvSpPr>
            <a:spLocks noGrp="1"/>
          </p:cNvSpPr>
          <p:nvPr>
            <p:ph sz="half" idx="1"/>
          </p:nvPr>
        </p:nvSpPr>
        <p:spPr/>
        <p:txBody>
          <a:bodyPr/>
          <a:lstStyle/>
          <a:p>
            <a:r>
              <a:rPr lang="zh-CN" altLang="zh-CN" dirty="0"/>
              <a:t>在调用有参数传递的函数时，变量</a:t>
            </a:r>
            <a:r>
              <a:rPr lang="en-US" altLang="zh-CN" dirty="0"/>
              <a:t>c</a:t>
            </a:r>
            <a:r>
              <a:rPr lang="zh-CN" altLang="zh-CN" dirty="0"/>
              <a:t>也是</a:t>
            </a:r>
            <a:r>
              <a:rPr lang="en-US" altLang="zh-CN" dirty="0"/>
              <a:t>do_add</a:t>
            </a:r>
            <a:r>
              <a:rPr lang="zh-CN" altLang="zh-CN" dirty="0"/>
              <a:t>函数里的局部变量，该局部变量由</a:t>
            </a:r>
            <a:r>
              <a:rPr lang="en-US" altLang="zh-CN" dirty="0"/>
              <a:t>fun</a:t>
            </a:r>
            <a:r>
              <a:rPr lang="zh-CN" altLang="zh-CN" dirty="0"/>
              <a:t>函数里的变量</a:t>
            </a:r>
            <a:r>
              <a:rPr lang="en-US" altLang="zh-CN" dirty="0"/>
              <a:t>a</a:t>
            </a:r>
            <a:r>
              <a:rPr lang="zh-CN" altLang="zh-CN" dirty="0"/>
              <a:t>来初始化。</a:t>
            </a:r>
            <a:endParaRPr lang="en-US" altLang="zh-CN" dirty="0"/>
          </a:p>
          <a:p>
            <a:endParaRPr lang="en-US" altLang="zh-CN" dirty="0"/>
          </a:p>
          <a:p>
            <a:r>
              <a:rPr lang="zh-CN" altLang="zh-CN" dirty="0"/>
              <a:t>比如</a:t>
            </a:r>
            <a:r>
              <a:rPr lang="en-US" altLang="zh-CN" dirty="0"/>
              <a:t>fun</a:t>
            </a:r>
            <a:r>
              <a:rPr lang="zh-CN" altLang="zh-CN" dirty="0"/>
              <a:t>函数里变量</a:t>
            </a:r>
            <a:r>
              <a:rPr lang="en-US" altLang="zh-CN" dirty="0"/>
              <a:t>a</a:t>
            </a:r>
            <a:r>
              <a:rPr lang="zh-CN" altLang="zh-CN" dirty="0"/>
              <a:t>的值为</a:t>
            </a:r>
            <a:r>
              <a:rPr lang="en-US" altLang="zh-CN" dirty="0"/>
              <a:t>10</a:t>
            </a:r>
            <a:r>
              <a:rPr lang="zh-CN" altLang="zh-CN" dirty="0"/>
              <a:t>，当调用</a:t>
            </a:r>
            <a:r>
              <a:rPr lang="en-US" altLang="zh-CN" dirty="0"/>
              <a:t>do_add</a:t>
            </a:r>
            <a:r>
              <a:rPr lang="zh-CN" altLang="zh-CN" dirty="0"/>
              <a:t>函数时，局部变量</a:t>
            </a:r>
            <a:r>
              <a:rPr lang="en-US" altLang="zh-CN" dirty="0"/>
              <a:t>c</a:t>
            </a:r>
            <a:r>
              <a:rPr lang="zh-CN" altLang="zh-CN" dirty="0"/>
              <a:t>就复制变量</a:t>
            </a:r>
            <a:r>
              <a:rPr lang="en-US" altLang="zh-CN" dirty="0"/>
              <a:t>a</a:t>
            </a:r>
            <a:r>
              <a:rPr lang="zh-CN" altLang="zh-CN" dirty="0"/>
              <a:t>的值</a:t>
            </a:r>
            <a:r>
              <a:rPr lang="en-US" altLang="zh-CN" dirty="0"/>
              <a:t>10</a:t>
            </a:r>
            <a:r>
              <a:rPr lang="zh-CN" altLang="zh-CN" dirty="0"/>
              <a:t>。因此，在</a:t>
            </a:r>
            <a:r>
              <a:rPr lang="en-US" altLang="zh-CN" dirty="0"/>
              <a:t>do_add</a:t>
            </a:r>
            <a:r>
              <a:rPr lang="zh-CN" altLang="zh-CN" dirty="0"/>
              <a:t>函数里局部变量</a:t>
            </a:r>
            <a:r>
              <a:rPr lang="en-US" altLang="zh-CN" dirty="0"/>
              <a:t>c</a:t>
            </a:r>
            <a:r>
              <a:rPr lang="zh-CN" altLang="zh-CN" dirty="0"/>
              <a:t>的初始值就为</a:t>
            </a:r>
            <a:r>
              <a:rPr lang="en-US" altLang="zh-CN" dirty="0"/>
              <a:t>10</a:t>
            </a:r>
            <a:r>
              <a:rPr lang="zh-CN" altLang="zh-CN" dirty="0"/>
              <a:t>。</a:t>
            </a:r>
            <a:endParaRPr lang="zh-CN" altLang="en-US" dirty="0"/>
          </a:p>
        </p:txBody>
      </p:sp>
      <p:graphicFrame>
        <p:nvGraphicFramePr>
          <p:cNvPr id="34818" name="Object 2"/>
          <p:cNvGraphicFramePr>
            <a:graphicFrameLocks noChangeAspect="1"/>
          </p:cNvGraphicFramePr>
          <p:nvPr/>
        </p:nvGraphicFramePr>
        <p:xfrm>
          <a:off x="5292725" y="1484313"/>
          <a:ext cx="3484563" cy="2305050"/>
        </p:xfrm>
        <a:graphic>
          <a:graphicData uri="http://schemas.openxmlformats.org/presentationml/2006/ole">
            <mc:AlternateContent xmlns:mc="http://schemas.openxmlformats.org/markup-compatibility/2006">
              <mc:Choice xmlns:v="urn:schemas-microsoft-com:vml" Requires="v">
                <p:oleObj spid="_x0000_s34869" name="Visio" r:id="rId3" imgW="2247735" imgH="1485860" progId="Visio.Drawing.11">
                  <p:embed/>
                </p:oleObj>
              </mc:Choice>
              <mc:Fallback>
                <p:oleObj name="Visio" r:id="rId3" imgW="2247735" imgH="1485860"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725" y="1484313"/>
                        <a:ext cx="3484563" cy="2305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函数调用时栈的管理</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67</a:t>
            </a:fld>
            <a:endParaRPr lang="zh-CN" altLang="en-US"/>
          </a:p>
        </p:txBody>
      </p:sp>
      <p:sp>
        <p:nvSpPr>
          <p:cNvPr id="6" name="内容占位符 5"/>
          <p:cNvSpPr>
            <a:spLocks noGrp="1"/>
          </p:cNvSpPr>
          <p:nvPr>
            <p:ph idx="1"/>
          </p:nvPr>
        </p:nvSpPr>
        <p:spPr/>
        <p:txBody>
          <a:bodyPr>
            <a:normAutofit/>
          </a:bodyPr>
          <a:lstStyle/>
          <a:p>
            <a:r>
              <a:rPr lang="zh-CN" altLang="zh-CN" sz="2000" dirty="0"/>
              <a:t>在</a:t>
            </a:r>
            <a:r>
              <a:rPr lang="en-US" altLang="zh-CN" sz="2000" dirty="0" err="1"/>
              <a:t>do_add</a:t>
            </a:r>
            <a:r>
              <a:rPr lang="zh-CN" altLang="zh-CN" sz="2000" dirty="0"/>
              <a:t>函数里，最后有一条返回语句：</a:t>
            </a:r>
            <a:r>
              <a:rPr lang="en-US" altLang="zh-CN" sz="2000" dirty="0"/>
              <a:t>return d</a:t>
            </a:r>
            <a:r>
              <a:rPr lang="zh-CN" altLang="zh-CN" sz="2000" dirty="0"/>
              <a:t>。表明在执行完</a:t>
            </a:r>
            <a:r>
              <a:rPr lang="en-US" altLang="zh-CN" sz="2000" dirty="0" err="1"/>
              <a:t>do_add</a:t>
            </a:r>
            <a:r>
              <a:rPr lang="zh-CN" altLang="zh-CN" sz="2000" dirty="0"/>
              <a:t>函数后，需要将局部变量</a:t>
            </a:r>
            <a:r>
              <a:rPr lang="en-US" altLang="zh-CN" sz="2000" dirty="0"/>
              <a:t>d</a:t>
            </a:r>
            <a:r>
              <a:rPr lang="zh-CN" altLang="zh-CN" sz="2000" dirty="0"/>
              <a:t>的值传递给主调函数</a:t>
            </a:r>
            <a:r>
              <a:rPr lang="en-US" altLang="zh-CN" sz="2000" dirty="0"/>
              <a:t>fun</a:t>
            </a:r>
            <a:r>
              <a:rPr lang="zh-CN" altLang="zh-CN" sz="2000" dirty="0"/>
              <a:t>函数的变量</a:t>
            </a:r>
            <a:r>
              <a:rPr lang="en-US" altLang="zh-CN" sz="2000" dirty="0"/>
              <a:t>b</a:t>
            </a:r>
            <a:r>
              <a:rPr lang="zh-CN" altLang="zh-CN" sz="2000" dirty="0"/>
              <a:t>。与参数传递同理，在传递返回值时，也是将局部变量</a:t>
            </a:r>
            <a:r>
              <a:rPr lang="en-US" altLang="zh-CN" sz="2000" dirty="0"/>
              <a:t>d</a:t>
            </a:r>
            <a:r>
              <a:rPr lang="zh-CN" altLang="zh-CN" sz="2000" dirty="0"/>
              <a:t>的值赋值给主调函数中的变量</a:t>
            </a:r>
            <a:r>
              <a:rPr lang="en-US" altLang="zh-CN" sz="2000" dirty="0"/>
              <a:t>b</a:t>
            </a:r>
            <a:r>
              <a:rPr lang="zh-CN" altLang="zh-CN" sz="2000" dirty="0"/>
              <a:t>。我们讲过，局部变量只在函数内有意义，离开函数后该局部变量就失效。比如</a:t>
            </a:r>
            <a:r>
              <a:rPr lang="en-US" altLang="zh-CN" sz="2000" dirty="0" err="1"/>
              <a:t>do_add</a:t>
            </a:r>
            <a:r>
              <a:rPr lang="zh-CN" altLang="zh-CN" sz="2000" dirty="0"/>
              <a:t>函数里的局部变量</a:t>
            </a:r>
            <a:r>
              <a:rPr lang="en-US" altLang="zh-CN" sz="2000" dirty="0"/>
              <a:t>d</a:t>
            </a:r>
            <a:r>
              <a:rPr lang="zh-CN" altLang="zh-CN" sz="2000" dirty="0"/>
              <a:t>，执行</a:t>
            </a:r>
            <a:r>
              <a:rPr lang="en-US" altLang="zh-CN" sz="2000" dirty="0" err="1"/>
              <a:t>do_add</a:t>
            </a:r>
            <a:r>
              <a:rPr lang="zh-CN" altLang="zh-CN" sz="2000" dirty="0"/>
              <a:t>函数时</a:t>
            </a:r>
            <a:r>
              <a:rPr lang="en-US" altLang="zh-CN" sz="2000" dirty="0"/>
              <a:t>d</a:t>
            </a:r>
            <a:r>
              <a:rPr lang="zh-CN" altLang="zh-CN" sz="2000" dirty="0"/>
              <a:t>是有意义的。但执行完</a:t>
            </a:r>
            <a:r>
              <a:rPr lang="en-US" altLang="zh-CN" sz="2000" dirty="0" err="1"/>
              <a:t>do_add</a:t>
            </a:r>
            <a:r>
              <a:rPr lang="zh-CN" altLang="zh-CN" sz="2000" dirty="0"/>
              <a:t>函数后，返回到</a:t>
            </a:r>
            <a:r>
              <a:rPr lang="en-US" altLang="zh-CN" sz="2000" dirty="0"/>
              <a:t>fun</a:t>
            </a:r>
            <a:r>
              <a:rPr lang="zh-CN" altLang="zh-CN" sz="2000" dirty="0"/>
              <a:t>函数中，</a:t>
            </a:r>
            <a:r>
              <a:rPr lang="en-US" altLang="zh-CN" sz="2000" dirty="0" err="1"/>
              <a:t>do_add</a:t>
            </a:r>
            <a:r>
              <a:rPr lang="zh-CN" altLang="zh-CN" sz="2000" dirty="0"/>
              <a:t>函数里的局部变量</a:t>
            </a:r>
            <a:r>
              <a:rPr lang="en-US" altLang="zh-CN" sz="2000" dirty="0"/>
              <a:t>d</a:t>
            </a:r>
            <a:r>
              <a:rPr lang="zh-CN" altLang="zh-CN" sz="2000" dirty="0"/>
              <a:t>就失效了。因此在弹出</a:t>
            </a:r>
            <a:r>
              <a:rPr lang="en-US" altLang="zh-CN" sz="2000" dirty="0"/>
              <a:t>d</a:t>
            </a:r>
            <a:r>
              <a:rPr lang="zh-CN" altLang="zh-CN" sz="2000" dirty="0"/>
              <a:t>时需要用一个寄存器将返回值</a:t>
            </a:r>
            <a:r>
              <a:rPr lang="en-US" altLang="zh-CN" sz="2000" dirty="0"/>
              <a:t>d</a:t>
            </a:r>
            <a:r>
              <a:rPr lang="zh-CN" altLang="zh-CN" sz="2000" dirty="0"/>
              <a:t>保存起来，所以在外面的调用函数可以来读取这个值。</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函数调用时栈的管理</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68</a:t>
            </a:fld>
            <a:endParaRPr lang="zh-CN" altLang="en-US"/>
          </a:p>
        </p:txBody>
      </p:sp>
      <p:sp>
        <p:nvSpPr>
          <p:cNvPr id="6" name="内容占位符 5"/>
          <p:cNvSpPr>
            <a:spLocks noGrp="1"/>
          </p:cNvSpPr>
          <p:nvPr>
            <p:ph idx="1"/>
          </p:nvPr>
        </p:nvSpPr>
        <p:spPr/>
        <p:txBody>
          <a:bodyPr>
            <a:normAutofit/>
          </a:bodyPr>
          <a:lstStyle/>
          <a:p>
            <a:r>
              <a:rPr lang="zh-CN" altLang="zh-CN" sz="2000" dirty="0"/>
              <a:t>局部变量是在函数执行的时候才会存在。当函数结束后，这些局部变量就不存在了。如前所述，局部变量的调用是和栈的操作模式“后进先出”的形式是相同的。这就是为什么返回地址是压入栈里，同样的，局部变量也会压到相对应的栈里面。当函数执行时，这个函数的每一个局部变量就会在栈里有一个空间。在栈中存放此函数的局部变量和返回地址的这一块区域叫做此函数的</a:t>
            </a:r>
            <a:r>
              <a:rPr lang="zh-CN" altLang="zh-CN" sz="2000" b="1" dirty="0"/>
              <a:t>栈帧</a:t>
            </a:r>
            <a:r>
              <a:rPr lang="en-US" altLang="zh-CN" sz="2000" b="1" dirty="0"/>
              <a:t>(frame)</a:t>
            </a:r>
            <a:r>
              <a:rPr lang="zh-CN" altLang="zh-CN" sz="2000" dirty="0"/>
              <a:t>。当此函数结束时，这一块栈帧就会被弹出。</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函数调用时栈的管理</a:t>
            </a:r>
          </a:p>
        </p:txBody>
      </p:sp>
      <p:sp>
        <p:nvSpPr>
          <p:cNvPr id="3" name="日期占位符 2"/>
          <p:cNvSpPr>
            <a:spLocks noGrp="1"/>
          </p:cNvSpPr>
          <p:nvPr>
            <p:ph type="dt" sz="half" idx="10"/>
          </p:nvPr>
        </p:nvSpPr>
        <p:spPr/>
        <p:txBody>
          <a:bodyPr/>
          <a:lstStyle/>
          <a:p>
            <a:fld id="{BC809277-13B0-4DC7-9985-D4678B4C1869}"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69</a:t>
            </a:fld>
            <a:endParaRPr lang="zh-CN" altLang="en-US"/>
          </a:p>
        </p:txBody>
      </p:sp>
      <p:sp>
        <p:nvSpPr>
          <p:cNvPr id="6" name="内容占位符 5"/>
          <p:cNvSpPr>
            <a:spLocks noGrp="1"/>
          </p:cNvSpPr>
          <p:nvPr>
            <p:ph sz="half" idx="1"/>
          </p:nvPr>
        </p:nvSpPr>
        <p:spPr>
          <a:xfrm>
            <a:off x="467544" y="1700808"/>
            <a:ext cx="4690864" cy="1656184"/>
          </a:xfrm>
        </p:spPr>
        <p:txBody>
          <a:bodyPr>
            <a:noAutofit/>
          </a:bodyPr>
          <a:lstStyle/>
          <a:p>
            <a:r>
              <a:rPr lang="zh-CN" altLang="zh-CN" dirty="0"/>
              <a:t>调用</a:t>
            </a:r>
            <a:r>
              <a:rPr lang="en-US" altLang="zh-CN" dirty="0"/>
              <a:t>do_add()</a:t>
            </a:r>
            <a:r>
              <a:rPr lang="zh-CN" altLang="zh-CN" dirty="0"/>
              <a:t>函数前执行的操作</a:t>
            </a:r>
            <a:endParaRPr lang="en-US" altLang="zh-CN" dirty="0"/>
          </a:p>
          <a:p>
            <a:pPr lvl="0">
              <a:buFont typeface="+mj-lt"/>
              <a:buAutoNum type="alphaLcParenR"/>
            </a:pPr>
            <a:r>
              <a:rPr lang="en-US" altLang="zh-CN" dirty="0"/>
              <a:t>fun</a:t>
            </a:r>
            <a:r>
              <a:rPr lang="zh-CN" altLang="zh-CN" dirty="0"/>
              <a:t>的局部变量</a:t>
            </a:r>
            <a:r>
              <a:rPr lang="en-US" altLang="zh-CN" dirty="0"/>
              <a:t>a</a:t>
            </a:r>
            <a:r>
              <a:rPr lang="zh-CN" altLang="zh-CN" dirty="0"/>
              <a:t>压入栈中，其值为</a:t>
            </a:r>
            <a:r>
              <a:rPr lang="en-US" altLang="zh-CN" dirty="0"/>
              <a:t>10</a:t>
            </a:r>
            <a:r>
              <a:rPr lang="zh-CN" altLang="zh-CN" dirty="0"/>
              <a:t>；</a:t>
            </a:r>
          </a:p>
          <a:p>
            <a:pPr lvl="0">
              <a:buFont typeface="+mj-lt"/>
              <a:buAutoNum type="alphaLcParenR"/>
            </a:pPr>
            <a:r>
              <a:rPr lang="zh-CN" altLang="zh-CN" dirty="0"/>
              <a:t>局部变量</a:t>
            </a:r>
            <a:r>
              <a:rPr lang="en-US" altLang="zh-CN" dirty="0"/>
              <a:t>b</a:t>
            </a:r>
            <a:r>
              <a:rPr lang="zh-CN" altLang="zh-CN" dirty="0"/>
              <a:t>压入栈，由于</a:t>
            </a:r>
            <a:r>
              <a:rPr lang="en-US" altLang="zh-CN" dirty="0"/>
              <a:t>b</a:t>
            </a:r>
            <a:r>
              <a:rPr lang="zh-CN" altLang="zh-CN" dirty="0"/>
              <a:t>的值还未知，因此先为</a:t>
            </a:r>
            <a:r>
              <a:rPr lang="en-US" altLang="zh-CN" dirty="0"/>
              <a:t>b</a:t>
            </a:r>
            <a:r>
              <a:rPr lang="zh-CN" altLang="zh-CN" dirty="0"/>
              <a:t>预留出空间。</a:t>
            </a:r>
          </a:p>
        </p:txBody>
      </p:sp>
      <p:graphicFrame>
        <p:nvGraphicFramePr>
          <p:cNvPr id="8" name="对象 7"/>
          <p:cNvGraphicFramePr>
            <a:graphicFrameLocks noChangeAspect="1"/>
          </p:cNvGraphicFramePr>
          <p:nvPr/>
        </p:nvGraphicFramePr>
        <p:xfrm>
          <a:off x="4772025" y="1556792"/>
          <a:ext cx="4371975" cy="2009775"/>
        </p:xfrm>
        <a:graphic>
          <a:graphicData uri="http://schemas.openxmlformats.org/presentationml/2006/ole">
            <mc:AlternateContent xmlns:mc="http://schemas.openxmlformats.org/markup-compatibility/2006">
              <mc:Choice xmlns:v="urn:schemas-microsoft-com:vml" Requires="v">
                <p:oleObj spid="_x0000_s35893" name="Visio" r:id="rId3" imgW="4371874" imgH="2009922" progId="Visio.Drawing.11">
                  <p:embed/>
                </p:oleObj>
              </mc:Choice>
              <mc:Fallback>
                <p:oleObj name="Visio" r:id="rId3" imgW="4371874" imgH="2009922"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2025" y="1556792"/>
                        <a:ext cx="4371975" cy="2009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内容占位符 5"/>
          <p:cNvSpPr txBox="1">
            <a:spLocks/>
          </p:cNvSpPr>
          <p:nvPr/>
        </p:nvSpPr>
        <p:spPr>
          <a:xfrm>
            <a:off x="467544" y="3501009"/>
            <a:ext cx="8208912" cy="2448272"/>
          </a:xfrm>
          <a:prstGeom prst="rect">
            <a:avLst/>
          </a:prstGeom>
        </p:spPr>
        <p:txBody>
          <a:bodyPr vert="horz" lIns="91440" tIns="45720" rIns="91440" bIns="45720" rtlCol="0">
            <a:noAutofit/>
          </a:bodyPr>
          <a:lstStyle/>
          <a:p>
            <a:pPr marL="0" marR="0" lvl="0" indent="514350" algn="l" defTabSz="914400" rtl="0" eaLnBrk="1" fontAlgn="auto" latinLnBrk="0" hangingPunct="1">
              <a:lnSpc>
                <a:spcPct val="130000"/>
              </a:lnSpc>
              <a:spcBef>
                <a:spcPts val="0"/>
              </a:spcBef>
              <a:spcAft>
                <a:spcPts val="0"/>
              </a:spcAft>
              <a:buClrTx/>
              <a:buSzTx/>
              <a:buFont typeface="Arial"/>
              <a:buChar char="•"/>
              <a:tabLst/>
              <a:defRPr/>
            </a:pPr>
            <a:r>
              <a:rPr kumimoji="0" lang="zh-CN" altLang="zh-CN" sz="1800" b="0" i="0" u="none" strike="noStrike" kern="1200" cap="none" spc="0" normalizeH="0" noProof="0" dirty="0">
                <a:ln>
                  <a:noFill/>
                </a:ln>
                <a:solidFill>
                  <a:schemeClr val="tx1"/>
                </a:solidFill>
                <a:effectLst/>
                <a:uLnTx/>
                <a:uFillTx/>
                <a:latin typeface="Times New Roman" pitchFamily="18" charset="0"/>
                <a:ea typeface="宋体" pitchFamily="2" charset="-122"/>
                <a:cs typeface="+mn-cs"/>
              </a:rPr>
              <a:t>调用</a:t>
            </a:r>
            <a:r>
              <a:rPr kumimoji="0" lang="en-US" altLang="zh-CN" sz="1800" b="0" i="0" u="none" strike="noStrike" kern="1200" cap="none" spc="0" normalizeH="0" noProof="0" dirty="0" err="1">
                <a:ln>
                  <a:noFill/>
                </a:ln>
                <a:solidFill>
                  <a:schemeClr val="tx1"/>
                </a:solidFill>
                <a:effectLst/>
                <a:uLnTx/>
                <a:uFillTx/>
                <a:latin typeface="Times New Roman" pitchFamily="18" charset="0"/>
                <a:ea typeface="宋体" pitchFamily="2" charset="-122"/>
                <a:cs typeface="+mn-cs"/>
              </a:rPr>
              <a:t>do_add</a:t>
            </a:r>
            <a:r>
              <a:rPr kumimoji="0" lang="en-US" altLang="zh-CN" sz="1800" b="0" i="0" u="none" strike="noStrike" kern="1200" cap="none" spc="0" normalizeH="0" noProof="0" dirty="0">
                <a:ln>
                  <a:noFill/>
                </a:ln>
                <a:solidFill>
                  <a:schemeClr val="tx1"/>
                </a:solidFill>
                <a:effectLst/>
                <a:uLnTx/>
                <a:uFillTx/>
                <a:latin typeface="Times New Roman" pitchFamily="18" charset="0"/>
                <a:ea typeface="宋体" pitchFamily="2" charset="-122"/>
                <a:cs typeface="+mn-cs"/>
              </a:rPr>
              <a:t>()</a:t>
            </a:r>
            <a:r>
              <a:rPr kumimoji="0" lang="zh-CN" altLang="zh-CN" sz="1800" b="0" i="0" u="none" strike="noStrike" kern="1200" cap="none" spc="0" normalizeH="0" noProof="0" dirty="0">
                <a:ln>
                  <a:noFill/>
                </a:ln>
                <a:solidFill>
                  <a:schemeClr val="tx1"/>
                </a:solidFill>
                <a:effectLst/>
                <a:uLnTx/>
                <a:uFillTx/>
                <a:latin typeface="Times New Roman" pitchFamily="18" charset="0"/>
                <a:ea typeface="宋体" pitchFamily="2" charset="-122"/>
                <a:cs typeface="+mn-cs"/>
              </a:rPr>
              <a:t>函数时执行的操作</a:t>
            </a:r>
          </a:p>
          <a:p>
            <a:pPr marL="0" marR="0" lvl="1" indent="-514800" algn="l" defTabSz="914400" rtl="0" eaLnBrk="1" fontAlgn="auto" latinLnBrk="0" hangingPunct="1">
              <a:lnSpc>
                <a:spcPct val="130000"/>
              </a:lnSpc>
              <a:spcBef>
                <a:spcPts val="0"/>
              </a:spcBef>
              <a:spcAft>
                <a:spcPts val="0"/>
              </a:spcAft>
              <a:buClrTx/>
              <a:buSzTx/>
              <a:buFont typeface="+mj-lt"/>
              <a:buAutoNum type="alphaLcParenR"/>
              <a:tabLst/>
              <a:defRPr/>
            </a:pPr>
            <a:r>
              <a:rPr kumimoji="0" lang="zh-CN" altLang="zh-CN" sz="1800" b="0" i="0" u="none" strike="noStrike" kern="1200" cap="none" spc="0" normalizeH="0" noProof="0" dirty="0">
                <a:ln>
                  <a:noFill/>
                </a:ln>
                <a:solidFill>
                  <a:schemeClr val="tx1"/>
                </a:solidFill>
                <a:effectLst/>
                <a:uLnTx/>
                <a:uFillTx/>
                <a:latin typeface="Times New Roman" pitchFamily="18" charset="0"/>
                <a:ea typeface="宋体" pitchFamily="2" charset="-122"/>
                <a:cs typeface="+mn-cs"/>
              </a:rPr>
              <a:t>返回地址压入栈中；</a:t>
            </a:r>
            <a:endParaRPr kumimoji="0" lang="en-US" altLang="zh-CN" sz="1800" b="0" i="0" u="none" strike="noStrike" kern="1200" cap="none" spc="0" normalizeH="0" noProof="0" dirty="0">
              <a:ln>
                <a:noFill/>
              </a:ln>
              <a:solidFill>
                <a:schemeClr val="tx1"/>
              </a:solidFill>
              <a:effectLst/>
              <a:uLnTx/>
              <a:uFillTx/>
              <a:latin typeface="Times New Roman" pitchFamily="18" charset="0"/>
              <a:ea typeface="宋体" pitchFamily="2" charset="-122"/>
              <a:cs typeface="+mn-cs"/>
            </a:endParaRPr>
          </a:p>
          <a:p>
            <a:pPr marL="0" marR="0" lvl="1" indent="-514800" algn="l" defTabSz="914400" rtl="0" eaLnBrk="1" fontAlgn="auto" latinLnBrk="0" hangingPunct="1">
              <a:lnSpc>
                <a:spcPct val="130000"/>
              </a:lnSpc>
              <a:spcBef>
                <a:spcPts val="0"/>
              </a:spcBef>
              <a:spcAft>
                <a:spcPts val="0"/>
              </a:spcAft>
              <a:buClrTx/>
              <a:buSzTx/>
              <a:buFont typeface="+mj-lt"/>
              <a:buAutoNum type="alphaLcParenR"/>
              <a:tabLst/>
              <a:defRPr/>
            </a:pPr>
            <a:r>
              <a:rPr kumimoji="0" lang="zh-CN" altLang="zh-CN" sz="1800" b="0" i="0" u="none" strike="noStrike" kern="1200" cap="none" spc="0" normalizeH="0" noProof="0" dirty="0">
                <a:ln>
                  <a:noFill/>
                </a:ln>
                <a:solidFill>
                  <a:schemeClr val="tx1"/>
                </a:solidFill>
                <a:effectLst/>
                <a:uLnTx/>
                <a:uFillTx/>
                <a:latin typeface="Times New Roman" pitchFamily="18" charset="0"/>
                <a:ea typeface="宋体" pitchFamily="2" charset="-122"/>
                <a:cs typeface="+mn-cs"/>
              </a:rPr>
              <a:t>局部变量</a:t>
            </a:r>
            <a:r>
              <a:rPr kumimoji="0" lang="en-US" altLang="zh-CN" sz="1800" b="0" i="0" u="none" strike="noStrike" kern="1200" cap="none" spc="0" normalizeH="0" noProof="0" dirty="0">
                <a:ln>
                  <a:noFill/>
                </a:ln>
                <a:solidFill>
                  <a:schemeClr val="tx1"/>
                </a:solidFill>
                <a:effectLst/>
                <a:uLnTx/>
                <a:uFillTx/>
                <a:latin typeface="Times New Roman" pitchFamily="18" charset="0"/>
                <a:ea typeface="宋体" pitchFamily="2" charset="-122"/>
                <a:cs typeface="+mn-cs"/>
              </a:rPr>
              <a:t>c</a:t>
            </a:r>
            <a:r>
              <a:rPr kumimoji="0" lang="zh-CN" altLang="zh-CN" sz="1800" b="0" i="0" u="none" strike="noStrike" kern="1200" cap="none" spc="0" normalizeH="0" noProof="0" dirty="0">
                <a:ln>
                  <a:noFill/>
                </a:ln>
                <a:solidFill>
                  <a:schemeClr val="tx1"/>
                </a:solidFill>
                <a:effectLst/>
                <a:uLnTx/>
                <a:uFillTx/>
                <a:latin typeface="Times New Roman" pitchFamily="18" charset="0"/>
                <a:ea typeface="宋体" pitchFamily="2" charset="-122"/>
                <a:cs typeface="+mn-cs"/>
              </a:rPr>
              <a:t>的值</a:t>
            </a:r>
            <a:r>
              <a:rPr kumimoji="0" lang="en-US" altLang="zh-CN" sz="1800" b="0" i="0" u="none" strike="noStrike" kern="1200" cap="none" spc="0" normalizeH="0" noProof="0" dirty="0">
                <a:ln>
                  <a:noFill/>
                </a:ln>
                <a:solidFill>
                  <a:schemeClr val="tx1"/>
                </a:solidFill>
                <a:effectLst/>
                <a:uLnTx/>
                <a:uFillTx/>
                <a:latin typeface="Times New Roman" pitchFamily="18" charset="0"/>
                <a:ea typeface="宋体" pitchFamily="2" charset="-122"/>
                <a:cs typeface="+mn-cs"/>
              </a:rPr>
              <a:t>10</a:t>
            </a:r>
            <a:r>
              <a:rPr kumimoji="0" lang="zh-CN" altLang="zh-CN" sz="1800" b="0" i="0" u="none" strike="noStrike" kern="1200" cap="none" spc="0" normalizeH="0" noProof="0" dirty="0">
                <a:ln>
                  <a:noFill/>
                </a:ln>
                <a:solidFill>
                  <a:schemeClr val="tx1"/>
                </a:solidFill>
                <a:effectLst/>
                <a:uLnTx/>
                <a:uFillTx/>
                <a:latin typeface="Times New Roman" pitchFamily="18" charset="0"/>
                <a:ea typeface="宋体" pitchFamily="2" charset="-122"/>
                <a:cs typeface="+mn-cs"/>
              </a:rPr>
              <a:t>压入栈中。此处注意，</a:t>
            </a:r>
            <a:r>
              <a:rPr kumimoji="0" lang="en-US" altLang="zh-CN" sz="1800" b="0" i="0" u="none" strike="noStrike" kern="1200" cap="none" spc="0" normalizeH="0" noProof="0" dirty="0">
                <a:ln>
                  <a:noFill/>
                </a:ln>
                <a:solidFill>
                  <a:schemeClr val="tx1"/>
                </a:solidFill>
                <a:effectLst/>
                <a:uLnTx/>
                <a:uFillTx/>
                <a:latin typeface="Times New Roman" pitchFamily="18" charset="0"/>
                <a:ea typeface="宋体" pitchFamily="2" charset="-122"/>
                <a:cs typeface="+mn-cs"/>
              </a:rPr>
              <a:t> c</a:t>
            </a:r>
            <a:r>
              <a:rPr kumimoji="0" lang="zh-CN" altLang="zh-CN" sz="1800" b="0" i="0" u="none" strike="noStrike" kern="1200" cap="none" spc="0" normalizeH="0" noProof="0" dirty="0">
                <a:ln>
                  <a:noFill/>
                </a:ln>
                <a:solidFill>
                  <a:schemeClr val="tx1"/>
                </a:solidFill>
                <a:effectLst/>
                <a:uLnTx/>
                <a:uFillTx/>
                <a:latin typeface="Times New Roman" pitchFamily="18" charset="0"/>
                <a:ea typeface="宋体" pitchFamily="2" charset="-122"/>
                <a:cs typeface="+mn-cs"/>
              </a:rPr>
              <a:t>是</a:t>
            </a:r>
            <a:r>
              <a:rPr kumimoji="0" lang="en-US" altLang="zh-CN" sz="1800" b="0" i="0" u="none" strike="noStrike" kern="1200" cap="none" spc="0" normalizeH="0" noProof="0" dirty="0" err="1">
                <a:ln>
                  <a:noFill/>
                </a:ln>
                <a:solidFill>
                  <a:schemeClr val="tx1"/>
                </a:solidFill>
                <a:effectLst/>
                <a:uLnTx/>
                <a:uFillTx/>
                <a:latin typeface="Times New Roman" pitchFamily="18" charset="0"/>
                <a:ea typeface="宋体" pitchFamily="2" charset="-122"/>
                <a:cs typeface="+mn-cs"/>
              </a:rPr>
              <a:t>do_add</a:t>
            </a:r>
            <a:r>
              <a:rPr kumimoji="0" lang="en-US" altLang="zh-CN" sz="1800" b="0" i="0" u="none" strike="noStrike" kern="1200" cap="none" spc="0" normalizeH="0" noProof="0" dirty="0">
                <a:ln>
                  <a:noFill/>
                </a:ln>
                <a:solidFill>
                  <a:schemeClr val="tx1"/>
                </a:solidFill>
                <a:effectLst/>
                <a:uLnTx/>
                <a:uFillTx/>
                <a:latin typeface="Times New Roman" pitchFamily="18" charset="0"/>
                <a:ea typeface="宋体" pitchFamily="2" charset="-122"/>
                <a:cs typeface="+mn-cs"/>
              </a:rPr>
              <a:t>()</a:t>
            </a:r>
            <a:r>
              <a:rPr kumimoji="0" lang="zh-CN" altLang="zh-CN" sz="1800" b="0" i="0" u="none" strike="noStrike" kern="1200" cap="none" spc="0" normalizeH="0" noProof="0" dirty="0">
                <a:ln>
                  <a:noFill/>
                </a:ln>
                <a:solidFill>
                  <a:schemeClr val="tx1"/>
                </a:solidFill>
                <a:effectLst/>
                <a:uLnTx/>
                <a:uFillTx/>
                <a:latin typeface="Times New Roman" pitchFamily="18" charset="0"/>
                <a:ea typeface="宋体" pitchFamily="2" charset="-122"/>
                <a:cs typeface="+mn-cs"/>
              </a:rPr>
              <a:t>函数中的局部变量，</a:t>
            </a:r>
            <a:r>
              <a:rPr kumimoji="0" lang="en-US" altLang="zh-CN" sz="1800" b="0" i="0" u="none" strike="noStrike" kern="1200" cap="none" spc="0" normalizeH="0" noProof="0" dirty="0">
                <a:ln>
                  <a:noFill/>
                </a:ln>
                <a:solidFill>
                  <a:schemeClr val="tx1"/>
                </a:solidFill>
                <a:effectLst/>
                <a:uLnTx/>
                <a:uFillTx/>
                <a:latin typeface="Times New Roman" pitchFamily="18" charset="0"/>
                <a:ea typeface="宋体" pitchFamily="2" charset="-122"/>
                <a:cs typeface="+mn-cs"/>
              </a:rPr>
              <a:t>c</a:t>
            </a:r>
            <a:r>
              <a:rPr kumimoji="0" lang="zh-CN" altLang="zh-CN" sz="1800" b="0" i="0" u="none" strike="noStrike" kern="1200" cap="none" spc="0" normalizeH="0" noProof="0" dirty="0">
                <a:ln>
                  <a:noFill/>
                </a:ln>
                <a:solidFill>
                  <a:schemeClr val="tx1"/>
                </a:solidFill>
                <a:effectLst/>
                <a:uLnTx/>
                <a:uFillTx/>
                <a:latin typeface="Times New Roman" pitchFamily="18" charset="0"/>
                <a:ea typeface="宋体" pitchFamily="2" charset="-122"/>
                <a:cs typeface="+mn-cs"/>
              </a:rPr>
              <a:t>的值是通过复制</a:t>
            </a:r>
            <a:r>
              <a:rPr kumimoji="0" lang="en-US" altLang="zh-CN" sz="1800" b="0" i="0" u="none" strike="noStrike" kern="1200" cap="none" spc="0" normalizeH="0" noProof="0" dirty="0">
                <a:ln>
                  <a:noFill/>
                </a:ln>
                <a:solidFill>
                  <a:schemeClr val="tx1"/>
                </a:solidFill>
                <a:effectLst/>
                <a:uLnTx/>
                <a:uFillTx/>
                <a:latin typeface="Times New Roman" pitchFamily="18" charset="0"/>
                <a:ea typeface="宋体" pitchFamily="2" charset="-122"/>
                <a:cs typeface="+mn-cs"/>
              </a:rPr>
              <a:t>fun</a:t>
            </a:r>
            <a:r>
              <a:rPr kumimoji="0" lang="zh-CN" altLang="zh-CN" sz="1800" b="0" i="0" u="none" strike="noStrike" kern="1200" cap="none" spc="0" normalizeH="0" noProof="0" dirty="0">
                <a:ln>
                  <a:noFill/>
                </a:ln>
                <a:solidFill>
                  <a:schemeClr val="tx1"/>
                </a:solidFill>
                <a:effectLst/>
                <a:uLnTx/>
                <a:uFillTx/>
                <a:latin typeface="Times New Roman" pitchFamily="18" charset="0"/>
                <a:ea typeface="宋体" pitchFamily="2" charset="-122"/>
                <a:cs typeface="+mn-cs"/>
              </a:rPr>
              <a:t>函数中的局部变量</a:t>
            </a:r>
            <a:r>
              <a:rPr kumimoji="0" lang="en-US" altLang="zh-CN" sz="1800" b="0" i="0" u="none" strike="noStrike" kern="1200" cap="none" spc="0" normalizeH="0" noProof="0" dirty="0">
                <a:ln>
                  <a:noFill/>
                </a:ln>
                <a:solidFill>
                  <a:schemeClr val="tx1"/>
                </a:solidFill>
                <a:effectLst/>
                <a:uLnTx/>
                <a:uFillTx/>
                <a:latin typeface="Times New Roman" pitchFamily="18" charset="0"/>
                <a:ea typeface="宋体" pitchFamily="2" charset="-122"/>
                <a:cs typeface="+mn-cs"/>
              </a:rPr>
              <a:t>a</a:t>
            </a:r>
            <a:r>
              <a:rPr kumimoji="0" lang="zh-CN" altLang="zh-CN" sz="1800" b="0" i="0" u="none" strike="noStrike" kern="1200" cap="none" spc="0" normalizeH="0" noProof="0" dirty="0">
                <a:ln>
                  <a:noFill/>
                </a:ln>
                <a:solidFill>
                  <a:schemeClr val="tx1"/>
                </a:solidFill>
                <a:effectLst/>
                <a:uLnTx/>
                <a:uFillTx/>
                <a:latin typeface="Times New Roman" pitchFamily="18" charset="0"/>
                <a:ea typeface="宋体" pitchFamily="2" charset="-122"/>
                <a:cs typeface="+mn-cs"/>
              </a:rPr>
              <a:t>的值得到的；</a:t>
            </a:r>
            <a:endParaRPr kumimoji="0" lang="en-US" altLang="zh-CN" sz="1800" b="0" i="0" u="none" strike="noStrike" kern="1200" cap="none" spc="0" normalizeH="0" noProof="0" dirty="0">
              <a:ln>
                <a:noFill/>
              </a:ln>
              <a:solidFill>
                <a:schemeClr val="tx1"/>
              </a:solidFill>
              <a:effectLst/>
              <a:uLnTx/>
              <a:uFillTx/>
              <a:latin typeface="Times New Roman" pitchFamily="18" charset="0"/>
              <a:ea typeface="宋体" pitchFamily="2" charset="-122"/>
              <a:cs typeface="+mn-cs"/>
            </a:endParaRPr>
          </a:p>
          <a:p>
            <a:pPr marL="0" marR="0" lvl="1" indent="-514800" algn="l" defTabSz="914400" rtl="0" eaLnBrk="1" fontAlgn="auto" latinLnBrk="0" hangingPunct="1">
              <a:lnSpc>
                <a:spcPct val="130000"/>
              </a:lnSpc>
              <a:spcBef>
                <a:spcPts val="0"/>
              </a:spcBef>
              <a:spcAft>
                <a:spcPts val="0"/>
              </a:spcAft>
              <a:buClrTx/>
              <a:buSzTx/>
              <a:buFont typeface="+mj-lt"/>
              <a:buAutoNum type="alphaLcParenR"/>
              <a:tabLst/>
              <a:defRPr/>
            </a:pPr>
            <a:r>
              <a:rPr kumimoji="0" lang="zh-CN" altLang="zh-CN" sz="1800" b="0" i="0" u="none" strike="noStrike" kern="1200" cap="none" spc="0" normalizeH="0" noProof="0" dirty="0">
                <a:ln>
                  <a:noFill/>
                </a:ln>
                <a:solidFill>
                  <a:schemeClr val="tx1"/>
                </a:solidFill>
                <a:effectLst/>
                <a:uLnTx/>
                <a:uFillTx/>
                <a:latin typeface="Times New Roman" pitchFamily="18" charset="0"/>
                <a:ea typeface="宋体" pitchFamily="2" charset="-122"/>
                <a:cs typeface="+mn-cs"/>
              </a:rPr>
              <a:t>压入</a:t>
            </a:r>
            <a:r>
              <a:rPr kumimoji="0" lang="en-US" altLang="zh-CN" sz="1800" b="0" i="0" u="none" strike="noStrike" kern="1200" cap="none" spc="0" normalizeH="0" noProof="0" dirty="0" err="1">
                <a:ln>
                  <a:noFill/>
                </a:ln>
                <a:solidFill>
                  <a:schemeClr val="tx1"/>
                </a:solidFill>
                <a:effectLst/>
                <a:uLnTx/>
                <a:uFillTx/>
                <a:latin typeface="Times New Roman" pitchFamily="18" charset="0"/>
                <a:ea typeface="宋体" pitchFamily="2" charset="-122"/>
                <a:cs typeface="+mn-cs"/>
              </a:rPr>
              <a:t>do_add</a:t>
            </a:r>
            <a:r>
              <a:rPr kumimoji="0" lang="en-US" altLang="zh-CN" sz="1800" b="0" i="0" u="none" strike="noStrike" kern="1200" cap="none" spc="0" normalizeH="0" noProof="0" dirty="0">
                <a:ln>
                  <a:noFill/>
                </a:ln>
                <a:solidFill>
                  <a:schemeClr val="tx1"/>
                </a:solidFill>
                <a:effectLst/>
                <a:uLnTx/>
                <a:uFillTx/>
                <a:latin typeface="Times New Roman" pitchFamily="18" charset="0"/>
                <a:ea typeface="宋体" pitchFamily="2" charset="-122"/>
                <a:cs typeface="+mn-cs"/>
              </a:rPr>
              <a:t>()</a:t>
            </a:r>
            <a:r>
              <a:rPr kumimoji="0" lang="zh-CN" altLang="zh-CN" sz="1800" b="0" i="0" u="none" strike="noStrike" kern="1200" cap="none" spc="0" normalizeH="0" noProof="0" dirty="0">
                <a:ln>
                  <a:noFill/>
                </a:ln>
                <a:solidFill>
                  <a:schemeClr val="tx1"/>
                </a:solidFill>
                <a:effectLst/>
                <a:uLnTx/>
                <a:uFillTx/>
                <a:latin typeface="Times New Roman" pitchFamily="18" charset="0"/>
                <a:ea typeface="宋体" pitchFamily="2" charset="-122"/>
                <a:cs typeface="+mn-cs"/>
              </a:rPr>
              <a:t>中的局部变量</a:t>
            </a:r>
            <a:r>
              <a:rPr kumimoji="0" lang="en-US" altLang="zh-CN" sz="1800" b="0" i="0" u="none" strike="noStrike" kern="1200" cap="none" spc="0" normalizeH="0" noProof="0" dirty="0">
                <a:ln>
                  <a:noFill/>
                </a:ln>
                <a:solidFill>
                  <a:schemeClr val="tx1"/>
                </a:solidFill>
                <a:effectLst/>
                <a:uLnTx/>
                <a:uFillTx/>
                <a:latin typeface="Times New Roman" pitchFamily="18" charset="0"/>
                <a:ea typeface="宋体" pitchFamily="2" charset="-122"/>
                <a:cs typeface="+mn-cs"/>
              </a:rPr>
              <a:t>a</a:t>
            </a:r>
            <a:r>
              <a:rPr kumimoji="0" lang="zh-CN" altLang="zh-CN" sz="1800" b="0" i="0" u="none" strike="noStrike" kern="1200" cap="none" spc="0" normalizeH="0" noProof="0" dirty="0">
                <a:ln>
                  <a:noFill/>
                </a:ln>
                <a:solidFill>
                  <a:schemeClr val="tx1"/>
                </a:solidFill>
                <a:effectLst/>
                <a:uLnTx/>
                <a:uFillTx/>
                <a:latin typeface="Times New Roman" pitchFamily="18" charset="0"/>
                <a:ea typeface="宋体" pitchFamily="2" charset="-122"/>
                <a:cs typeface="+mn-cs"/>
              </a:rPr>
              <a:t>，其值为</a:t>
            </a:r>
            <a:r>
              <a:rPr kumimoji="0" lang="en-US" altLang="zh-CN" sz="1800" b="0" i="0" u="none" strike="noStrike" kern="1200" cap="none" spc="0" normalizeH="0" noProof="0" dirty="0">
                <a:ln>
                  <a:noFill/>
                </a:ln>
                <a:solidFill>
                  <a:schemeClr val="tx1"/>
                </a:solidFill>
                <a:effectLst/>
                <a:uLnTx/>
                <a:uFillTx/>
                <a:latin typeface="Times New Roman" pitchFamily="18" charset="0"/>
                <a:ea typeface="宋体" pitchFamily="2" charset="-122"/>
                <a:cs typeface="+mn-cs"/>
              </a:rPr>
              <a:t>3</a:t>
            </a:r>
            <a:r>
              <a:rPr kumimoji="0" lang="zh-CN" altLang="en-US" sz="1800" b="0" i="0" u="none" strike="noStrike" kern="1200" cap="none" spc="0" normalizeH="0" noProof="0" dirty="0">
                <a:ln>
                  <a:noFill/>
                </a:ln>
                <a:solidFill>
                  <a:schemeClr val="tx1"/>
                </a:solidFill>
                <a:effectLst/>
                <a:uLnTx/>
                <a:uFillTx/>
                <a:latin typeface="Times New Roman" pitchFamily="18" charset="0"/>
                <a:ea typeface="宋体" pitchFamily="2" charset="-122"/>
                <a:cs typeface="+mn-cs"/>
              </a:rPr>
              <a:t>；</a:t>
            </a:r>
            <a:endParaRPr kumimoji="0" lang="en-US" altLang="zh-CN" sz="1800" b="0" i="0" u="none" strike="noStrike" kern="1200" cap="none" spc="0" normalizeH="0" noProof="0" dirty="0">
              <a:ln>
                <a:noFill/>
              </a:ln>
              <a:solidFill>
                <a:schemeClr val="tx1"/>
              </a:solidFill>
              <a:effectLst/>
              <a:uLnTx/>
              <a:uFillTx/>
              <a:latin typeface="Times New Roman" pitchFamily="18" charset="0"/>
              <a:ea typeface="宋体" pitchFamily="2" charset="-122"/>
              <a:cs typeface="+mn-cs"/>
            </a:endParaRPr>
          </a:p>
          <a:p>
            <a:pPr marL="0" marR="0" lvl="1" indent="-514800" algn="l" defTabSz="914400" rtl="0" eaLnBrk="1" fontAlgn="auto" latinLnBrk="0" hangingPunct="1">
              <a:lnSpc>
                <a:spcPct val="130000"/>
              </a:lnSpc>
              <a:spcBef>
                <a:spcPts val="0"/>
              </a:spcBef>
              <a:spcAft>
                <a:spcPts val="0"/>
              </a:spcAft>
              <a:buClrTx/>
              <a:buSzTx/>
              <a:buFont typeface="+mj-lt"/>
              <a:buAutoNum type="alphaLcParenR"/>
              <a:tabLst/>
              <a:defRPr/>
            </a:pPr>
            <a:r>
              <a:rPr kumimoji="0" lang="zh-CN" altLang="zh-CN" sz="1800" b="0" i="0" u="none" strike="noStrike" kern="1200" cap="none" spc="0" normalizeH="0" noProof="0" dirty="0">
                <a:ln>
                  <a:noFill/>
                </a:ln>
                <a:solidFill>
                  <a:schemeClr val="tx1"/>
                </a:solidFill>
                <a:effectLst/>
                <a:uLnTx/>
                <a:uFillTx/>
                <a:latin typeface="Times New Roman" pitchFamily="18" charset="0"/>
                <a:ea typeface="宋体" pitchFamily="2" charset="-122"/>
                <a:cs typeface="+mn-cs"/>
              </a:rPr>
              <a:t>执行</a:t>
            </a:r>
            <a:r>
              <a:rPr kumimoji="0" lang="en-US" altLang="zh-CN" sz="1800" b="0" i="0" u="none" strike="noStrike" kern="1200" cap="none" spc="0" normalizeH="0" noProof="0" dirty="0" err="1">
                <a:ln>
                  <a:noFill/>
                </a:ln>
                <a:solidFill>
                  <a:schemeClr val="tx1"/>
                </a:solidFill>
                <a:effectLst/>
                <a:uLnTx/>
                <a:uFillTx/>
                <a:latin typeface="Times New Roman" pitchFamily="18" charset="0"/>
                <a:ea typeface="宋体" pitchFamily="2" charset="-122"/>
                <a:cs typeface="+mn-cs"/>
              </a:rPr>
              <a:t>a+c</a:t>
            </a:r>
            <a:r>
              <a:rPr kumimoji="0" lang="zh-CN" altLang="zh-CN" sz="1800" b="0" i="0" u="none" strike="noStrike" kern="1200" cap="none" spc="0" normalizeH="0" noProof="0" dirty="0">
                <a:ln>
                  <a:noFill/>
                </a:ln>
                <a:solidFill>
                  <a:schemeClr val="tx1"/>
                </a:solidFill>
                <a:effectLst/>
                <a:uLnTx/>
                <a:uFillTx/>
                <a:latin typeface="Times New Roman" pitchFamily="18" charset="0"/>
                <a:ea typeface="宋体" pitchFamily="2" charset="-122"/>
                <a:cs typeface="+mn-cs"/>
              </a:rPr>
              <a:t>，其中</a:t>
            </a:r>
            <a:r>
              <a:rPr kumimoji="0" lang="en-US" altLang="zh-CN" sz="1800" b="0" i="0" u="none" strike="noStrike" kern="1200" cap="none" spc="0" normalizeH="0" noProof="0" dirty="0">
                <a:ln>
                  <a:noFill/>
                </a:ln>
                <a:solidFill>
                  <a:schemeClr val="tx1"/>
                </a:solidFill>
                <a:effectLst/>
                <a:uLnTx/>
                <a:uFillTx/>
                <a:latin typeface="Times New Roman" pitchFamily="18" charset="0"/>
                <a:ea typeface="宋体" pitchFamily="2" charset="-122"/>
                <a:cs typeface="+mn-cs"/>
              </a:rPr>
              <a:t>a=3</a:t>
            </a:r>
            <a:r>
              <a:rPr kumimoji="0" lang="zh-CN" altLang="zh-CN" sz="1800" b="0" i="0" u="none" strike="noStrike" kern="1200" cap="none" spc="0" normalizeH="0" noProof="0" dirty="0">
                <a:ln>
                  <a:noFill/>
                </a:ln>
                <a:solidFill>
                  <a:schemeClr val="tx1"/>
                </a:solidFill>
                <a:effectLst/>
                <a:uLnTx/>
                <a:uFillTx/>
                <a:latin typeface="Times New Roman" pitchFamily="18" charset="0"/>
                <a:ea typeface="宋体" pitchFamily="2" charset="-122"/>
                <a:cs typeface="+mn-cs"/>
              </a:rPr>
              <a:t>，</a:t>
            </a:r>
            <a:r>
              <a:rPr kumimoji="0" lang="en-US" altLang="zh-CN" sz="1800" b="0" i="0" u="none" strike="noStrike" kern="1200" cap="none" spc="0" normalizeH="0" noProof="0" dirty="0">
                <a:ln>
                  <a:noFill/>
                </a:ln>
                <a:solidFill>
                  <a:schemeClr val="tx1"/>
                </a:solidFill>
                <a:effectLst/>
                <a:uLnTx/>
                <a:uFillTx/>
                <a:latin typeface="Times New Roman" pitchFamily="18" charset="0"/>
                <a:ea typeface="宋体" pitchFamily="2" charset="-122"/>
                <a:cs typeface="+mn-cs"/>
              </a:rPr>
              <a:t>c=10</a:t>
            </a:r>
            <a:r>
              <a:rPr kumimoji="0" lang="zh-CN" altLang="zh-CN" sz="1800" b="0" i="0" u="none" strike="noStrike" kern="1200" cap="none" spc="0" normalizeH="0" noProof="0" dirty="0">
                <a:ln>
                  <a:noFill/>
                </a:ln>
                <a:solidFill>
                  <a:schemeClr val="tx1"/>
                </a:solidFill>
                <a:effectLst/>
                <a:uLnTx/>
                <a:uFillTx/>
                <a:latin typeface="Times New Roman" pitchFamily="18" charset="0"/>
                <a:ea typeface="宋体" pitchFamily="2" charset="-122"/>
                <a:cs typeface="+mn-cs"/>
              </a:rPr>
              <a:t>，相加后得</a:t>
            </a:r>
            <a:r>
              <a:rPr kumimoji="0" lang="en-US" altLang="zh-CN" sz="1800" b="0" i="0" u="none" strike="noStrike" kern="1200" cap="none" spc="0" normalizeH="0" noProof="0" dirty="0">
                <a:ln>
                  <a:noFill/>
                </a:ln>
                <a:solidFill>
                  <a:schemeClr val="tx1"/>
                </a:solidFill>
                <a:effectLst/>
                <a:uLnTx/>
                <a:uFillTx/>
                <a:latin typeface="Times New Roman" pitchFamily="18" charset="0"/>
                <a:ea typeface="宋体" pitchFamily="2" charset="-122"/>
                <a:cs typeface="+mn-cs"/>
              </a:rPr>
              <a:t>d</a:t>
            </a:r>
            <a:r>
              <a:rPr kumimoji="0" lang="zh-CN" altLang="zh-CN" sz="1800" b="0" i="0" u="none" strike="noStrike" kern="1200" cap="none" spc="0" normalizeH="0" noProof="0" dirty="0">
                <a:ln>
                  <a:noFill/>
                </a:ln>
                <a:solidFill>
                  <a:schemeClr val="tx1"/>
                </a:solidFill>
                <a:effectLst/>
                <a:uLnTx/>
                <a:uFillTx/>
                <a:latin typeface="Times New Roman" pitchFamily="18" charset="0"/>
                <a:ea typeface="宋体" pitchFamily="2" charset="-122"/>
                <a:cs typeface="+mn-cs"/>
              </a:rPr>
              <a:t>的值为</a:t>
            </a:r>
            <a:r>
              <a:rPr kumimoji="0" lang="en-US" altLang="zh-CN" sz="1800" b="0" i="0" u="none" strike="noStrike" kern="1200" cap="none" spc="0" normalizeH="0" noProof="0" dirty="0">
                <a:ln>
                  <a:noFill/>
                </a:ln>
                <a:solidFill>
                  <a:schemeClr val="tx1"/>
                </a:solidFill>
                <a:effectLst/>
                <a:uLnTx/>
                <a:uFillTx/>
                <a:latin typeface="Times New Roman" pitchFamily="18" charset="0"/>
                <a:ea typeface="宋体" pitchFamily="2" charset="-122"/>
                <a:cs typeface="+mn-cs"/>
              </a:rPr>
              <a:t>13</a:t>
            </a:r>
            <a:r>
              <a:rPr kumimoji="0" lang="zh-CN" altLang="zh-CN" sz="1800" b="0" i="0" u="none" strike="noStrike" kern="1200" cap="none" spc="0" normalizeH="0" noProof="0" dirty="0">
                <a:ln>
                  <a:noFill/>
                </a:ln>
                <a:solidFill>
                  <a:schemeClr val="tx1"/>
                </a:solidFill>
                <a:effectLst/>
                <a:uLnTx/>
                <a:uFillTx/>
                <a:latin typeface="Times New Roman" pitchFamily="18" charset="0"/>
                <a:ea typeface="宋体" pitchFamily="2" charset="-122"/>
                <a:cs typeface="+mn-cs"/>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CPU</a:t>
            </a:r>
            <a:r>
              <a:rPr lang="zh-CN" altLang="en-US" dirty="0"/>
              <a:t>中的核心部件</a:t>
            </a:r>
          </a:p>
        </p:txBody>
      </p:sp>
      <p:sp>
        <p:nvSpPr>
          <p:cNvPr id="3" name="日期占位符 2"/>
          <p:cNvSpPr>
            <a:spLocks noGrp="1"/>
          </p:cNvSpPr>
          <p:nvPr>
            <p:ph type="dt" sz="half" idx="10"/>
          </p:nvPr>
        </p:nvSpPr>
        <p:spPr/>
        <p:txBody>
          <a:bodyPr/>
          <a:lstStyle/>
          <a:p>
            <a:fld id="{BC809277-13B0-4DC7-9985-D4678B4C1869}"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7</a:t>
            </a:fld>
            <a:endParaRPr lang="zh-CN" altLang="en-US"/>
          </a:p>
        </p:txBody>
      </p:sp>
      <p:sp>
        <p:nvSpPr>
          <p:cNvPr id="6" name="内容占位符 5"/>
          <p:cNvSpPr>
            <a:spLocks noGrp="1"/>
          </p:cNvSpPr>
          <p:nvPr>
            <p:ph sz="half" idx="1"/>
          </p:nvPr>
        </p:nvSpPr>
        <p:spPr>
          <a:xfrm>
            <a:off x="457200" y="1340768"/>
            <a:ext cx="6491064" cy="4785395"/>
          </a:xfrm>
        </p:spPr>
        <p:txBody>
          <a:bodyPr>
            <a:normAutofit/>
          </a:bodyPr>
          <a:lstStyle/>
          <a:p>
            <a:pPr indent="0">
              <a:buNone/>
            </a:pPr>
            <a:r>
              <a:rPr lang="en-US" altLang="zh-CN" b="1" dirty="0"/>
              <a:t>CPU</a:t>
            </a:r>
            <a:r>
              <a:rPr lang="zh-CN" altLang="zh-CN" b="1" dirty="0"/>
              <a:t>中存储程序语句——指令</a:t>
            </a:r>
            <a:r>
              <a:rPr lang="en-US" altLang="zh-CN" b="1" dirty="0">
                <a:hlinkClick r:id="rId3"/>
              </a:rPr>
              <a:t>寄存器</a:t>
            </a:r>
            <a:r>
              <a:rPr lang="en-US" altLang="zh-CN" b="1" dirty="0"/>
              <a:t>IR(Instruction Register)</a:t>
            </a:r>
            <a:endParaRPr lang="zh-CN" altLang="zh-CN" dirty="0"/>
          </a:p>
          <a:p>
            <a:endParaRPr lang="en-US" altLang="zh-CN" dirty="0"/>
          </a:p>
          <a:p>
            <a:r>
              <a:rPr lang="zh-CN" altLang="zh-CN" dirty="0"/>
              <a:t>指令寄存器</a:t>
            </a:r>
            <a:r>
              <a:rPr lang="en-US" altLang="zh-CN" dirty="0"/>
              <a:t>IR</a:t>
            </a:r>
            <a:r>
              <a:rPr lang="zh-CN" altLang="zh-CN" dirty="0"/>
              <a:t>也是个特殊寄存器，它是存放从主存中读取的程序指令。</a:t>
            </a:r>
            <a:r>
              <a:rPr lang="en-US" altLang="zh-CN" dirty="0"/>
              <a:t>CPU</a:t>
            </a:r>
            <a:r>
              <a:rPr lang="zh-CN" altLang="zh-CN" dirty="0"/>
              <a:t>从主存中读取程序指令到</a:t>
            </a:r>
            <a:r>
              <a:rPr lang="en-US" altLang="zh-CN" dirty="0"/>
              <a:t>IR</a:t>
            </a:r>
            <a:r>
              <a:rPr lang="zh-CN" altLang="zh-CN" dirty="0"/>
              <a:t>之后，由特定的部件来解读这条程序指令，并执行相应的操作。</a:t>
            </a:r>
            <a:endParaRPr lang="en-US" altLang="zh-CN" dirty="0"/>
          </a:p>
          <a:p>
            <a:pPr indent="0">
              <a:buNone/>
            </a:pPr>
            <a:endParaRPr lang="en-US" altLang="zh-CN" b="1" dirty="0"/>
          </a:p>
          <a:p>
            <a:pPr indent="0">
              <a:buNone/>
            </a:pPr>
            <a:r>
              <a:rPr lang="zh-CN" altLang="zh-CN" b="1" dirty="0"/>
              <a:t>执行运算——算术逻辑单元</a:t>
            </a:r>
            <a:r>
              <a:rPr lang="en-US" altLang="zh-CN" b="1" dirty="0"/>
              <a:t>ALU(arithmetic logic unit)</a:t>
            </a:r>
            <a:endParaRPr lang="zh-CN" altLang="zh-CN" dirty="0"/>
          </a:p>
          <a:p>
            <a:r>
              <a:rPr lang="en-US" altLang="zh-CN" dirty="0"/>
              <a:t>ALU</a:t>
            </a:r>
            <a:r>
              <a:rPr lang="zh-CN" altLang="zh-CN" dirty="0"/>
              <a:t>是处理器中进行真实运算的部件。执行程序指令时，</a:t>
            </a:r>
            <a:r>
              <a:rPr lang="en-US" altLang="zh-CN" dirty="0"/>
              <a:t>CPU</a:t>
            </a:r>
            <a:r>
              <a:rPr lang="zh-CN" altLang="zh-CN" dirty="0"/>
              <a:t>把寄存器中的值输入到</a:t>
            </a:r>
            <a:r>
              <a:rPr lang="en-US" altLang="zh-CN" dirty="0"/>
              <a:t>ALU</a:t>
            </a:r>
            <a:r>
              <a:rPr lang="zh-CN" altLang="zh-CN" dirty="0"/>
              <a:t>中，</a:t>
            </a:r>
            <a:r>
              <a:rPr lang="en-US" altLang="zh-CN" dirty="0"/>
              <a:t>ALU</a:t>
            </a:r>
            <a:r>
              <a:rPr lang="zh-CN" altLang="zh-CN" dirty="0"/>
              <a:t>做完运算后把结果存回寄存器。</a:t>
            </a:r>
            <a:endParaRPr lang="zh-CN" altLang="en-US" dirty="0"/>
          </a:p>
        </p:txBody>
      </p:sp>
      <p:graphicFrame>
        <p:nvGraphicFramePr>
          <p:cNvPr id="22531" name="内容占位符 7"/>
          <p:cNvGraphicFramePr>
            <a:graphicFrameLocks noChangeAspect="1"/>
          </p:cNvGraphicFramePr>
          <p:nvPr/>
        </p:nvGraphicFramePr>
        <p:xfrm>
          <a:off x="6804248" y="1196752"/>
          <a:ext cx="1944584" cy="2664296"/>
        </p:xfrm>
        <a:graphic>
          <a:graphicData uri="http://schemas.openxmlformats.org/presentationml/2006/ole">
            <mc:AlternateContent xmlns:mc="http://schemas.openxmlformats.org/markup-compatibility/2006">
              <mc:Choice xmlns:v="urn:schemas-microsoft-com:vml" Requires="v">
                <p:oleObj spid="_x0000_s23605" name="Visio" r:id="rId4" imgW="1543162" imgH="2114590" progId="Visio.Drawing.11">
                  <p:embed/>
                </p:oleObj>
              </mc:Choice>
              <mc:Fallback>
                <p:oleObj name="Visio" r:id="rId4" imgW="1543162" imgH="2114590" progId="Visio.Drawing.11">
                  <p:embed/>
                  <p:pic>
                    <p:nvPicPr>
                      <p:cNvPr id="0" name="内容占位符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04248" y="1196752"/>
                        <a:ext cx="1944584" cy="26642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函数调用时栈的管理</a:t>
            </a:r>
          </a:p>
        </p:txBody>
      </p:sp>
      <p:sp>
        <p:nvSpPr>
          <p:cNvPr id="3" name="日期占位符 2"/>
          <p:cNvSpPr>
            <a:spLocks noGrp="1"/>
          </p:cNvSpPr>
          <p:nvPr>
            <p:ph type="dt" sz="half" idx="10"/>
          </p:nvPr>
        </p:nvSpPr>
        <p:spPr/>
        <p:txBody>
          <a:bodyPr/>
          <a:lstStyle/>
          <a:p>
            <a:fld id="{BC809277-13B0-4DC7-9985-D4678B4C1869}"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70</a:t>
            </a:fld>
            <a:endParaRPr lang="zh-CN" altLang="en-US"/>
          </a:p>
        </p:txBody>
      </p:sp>
      <p:sp>
        <p:nvSpPr>
          <p:cNvPr id="6" name="内容占位符 5"/>
          <p:cNvSpPr>
            <a:spLocks noGrp="1"/>
          </p:cNvSpPr>
          <p:nvPr>
            <p:ph sz="half" idx="1"/>
          </p:nvPr>
        </p:nvSpPr>
        <p:spPr>
          <a:xfrm>
            <a:off x="467544" y="1700808"/>
            <a:ext cx="4690864" cy="1800200"/>
          </a:xfrm>
        </p:spPr>
        <p:txBody>
          <a:bodyPr>
            <a:noAutofit/>
          </a:bodyPr>
          <a:lstStyle/>
          <a:p>
            <a:pPr lvl="0"/>
            <a:r>
              <a:rPr lang="en-US" altLang="zh-CN" dirty="0"/>
              <a:t>do_add()</a:t>
            </a:r>
            <a:r>
              <a:rPr lang="zh-CN" altLang="zh-CN" dirty="0"/>
              <a:t>函数返回时执行的操作</a:t>
            </a:r>
            <a:endParaRPr lang="en-US" altLang="zh-CN" dirty="0"/>
          </a:p>
          <a:p>
            <a:pPr lvl="0">
              <a:buFont typeface="+mj-lt"/>
              <a:buAutoNum type="alphaLcParenR"/>
            </a:pPr>
            <a:r>
              <a:rPr lang="en-US" altLang="zh-CN" sz="1800" dirty="0" err="1"/>
              <a:t>do_add</a:t>
            </a:r>
            <a:r>
              <a:rPr lang="en-US" altLang="zh-CN" sz="1800" dirty="0"/>
              <a:t>()</a:t>
            </a:r>
            <a:r>
              <a:rPr lang="zh-CN" altLang="zh-CN" sz="1800" dirty="0"/>
              <a:t>函数执行完后，依次弹出</a:t>
            </a:r>
            <a:r>
              <a:rPr lang="en-US" altLang="zh-CN" sz="1800" dirty="0" err="1"/>
              <a:t>do_add</a:t>
            </a:r>
            <a:r>
              <a:rPr lang="en-US" altLang="zh-CN" sz="1800" dirty="0"/>
              <a:t>()</a:t>
            </a:r>
            <a:r>
              <a:rPr lang="zh-CN" altLang="zh-CN" sz="1800" dirty="0"/>
              <a:t>的局部变量，由于需要将</a:t>
            </a:r>
            <a:r>
              <a:rPr lang="en-US" altLang="zh-CN" sz="1800" dirty="0"/>
              <a:t>d</a:t>
            </a:r>
            <a:r>
              <a:rPr lang="zh-CN" altLang="zh-CN" sz="1800" dirty="0"/>
              <a:t>的值返回，因此在弹出</a:t>
            </a:r>
            <a:r>
              <a:rPr lang="en-US" altLang="zh-CN" sz="1800" dirty="0"/>
              <a:t>d</a:t>
            </a:r>
            <a:r>
              <a:rPr lang="zh-CN" altLang="zh-CN" sz="1800" dirty="0"/>
              <a:t>时需要用一个寄存器将返回值</a:t>
            </a:r>
            <a:r>
              <a:rPr lang="en-US" altLang="zh-CN" sz="1800" dirty="0"/>
              <a:t>d</a:t>
            </a:r>
            <a:r>
              <a:rPr lang="zh-CN" altLang="zh-CN" sz="1800" dirty="0"/>
              <a:t>保存起来；</a:t>
            </a:r>
          </a:p>
        </p:txBody>
      </p:sp>
      <p:graphicFrame>
        <p:nvGraphicFramePr>
          <p:cNvPr id="8" name="对象 7"/>
          <p:cNvGraphicFramePr>
            <a:graphicFrameLocks noChangeAspect="1"/>
          </p:cNvGraphicFramePr>
          <p:nvPr/>
        </p:nvGraphicFramePr>
        <p:xfrm>
          <a:off x="4772025" y="1556792"/>
          <a:ext cx="4371975" cy="2009775"/>
        </p:xfrm>
        <a:graphic>
          <a:graphicData uri="http://schemas.openxmlformats.org/presentationml/2006/ole">
            <mc:AlternateContent xmlns:mc="http://schemas.openxmlformats.org/markup-compatibility/2006">
              <mc:Choice xmlns:v="urn:schemas-microsoft-com:vml" Requires="v">
                <p:oleObj spid="_x0000_s36917" name="Visio" r:id="rId3" imgW="4371874" imgH="2009922" progId="Visio.Drawing.11">
                  <p:embed/>
                </p:oleObj>
              </mc:Choice>
              <mc:Fallback>
                <p:oleObj name="Visio" r:id="rId3" imgW="4371874" imgH="2009922"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2025" y="1556792"/>
                        <a:ext cx="4371975" cy="2009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内容占位符 5"/>
          <p:cNvSpPr txBox="1">
            <a:spLocks/>
          </p:cNvSpPr>
          <p:nvPr/>
        </p:nvSpPr>
        <p:spPr>
          <a:xfrm>
            <a:off x="539552" y="3645024"/>
            <a:ext cx="8208912" cy="2448272"/>
          </a:xfrm>
          <a:prstGeom prst="rect">
            <a:avLst/>
          </a:prstGeom>
        </p:spPr>
        <p:txBody>
          <a:bodyPr vert="horz" lIns="91440" tIns="45720" rIns="91440" bIns="45720" rtlCol="0">
            <a:noAutofit/>
          </a:bodyPr>
          <a:lstStyle/>
          <a:p>
            <a:pPr marL="0" lvl="1" indent="514800">
              <a:lnSpc>
                <a:spcPct val="130000"/>
              </a:lnSpc>
              <a:buFont typeface="+mj-lt"/>
              <a:buAutoNum type="alphaLcParenR" startAt="2"/>
            </a:pPr>
            <a:r>
              <a:rPr lang="zh-CN" altLang="zh-CN" dirty="0">
                <a:latin typeface="Times New Roman" pitchFamily="18" charset="0"/>
              </a:rPr>
              <a:t>然后弹出返回地址，将返回地址传到</a:t>
            </a:r>
            <a:r>
              <a:rPr lang="en-US" altLang="zh-CN" dirty="0">
                <a:latin typeface="Times New Roman" pitchFamily="18" charset="0"/>
              </a:rPr>
              <a:t>PC</a:t>
            </a:r>
            <a:r>
              <a:rPr lang="zh-CN" altLang="zh-CN" dirty="0">
                <a:latin typeface="Times New Roman" pitchFamily="18" charset="0"/>
              </a:rPr>
              <a:t>；</a:t>
            </a:r>
            <a:endParaRPr lang="en-US" altLang="zh-CN" dirty="0">
              <a:latin typeface="Times New Roman" pitchFamily="18" charset="0"/>
            </a:endParaRPr>
          </a:p>
          <a:p>
            <a:pPr marL="0" lvl="1" indent="514800">
              <a:lnSpc>
                <a:spcPct val="130000"/>
              </a:lnSpc>
              <a:buFont typeface="+mj-lt"/>
              <a:buAutoNum type="alphaLcParenR" startAt="2"/>
            </a:pPr>
            <a:r>
              <a:rPr lang="zh-CN" altLang="zh-CN" dirty="0">
                <a:latin typeface="Times New Roman" pitchFamily="18" charset="0"/>
              </a:rPr>
              <a:t>返回到</a:t>
            </a:r>
            <a:r>
              <a:rPr lang="en-US" altLang="zh-CN" dirty="0">
                <a:latin typeface="Times New Roman" pitchFamily="18" charset="0"/>
              </a:rPr>
              <a:t>fun</a:t>
            </a:r>
            <a:r>
              <a:rPr lang="zh-CN" altLang="zh-CN" dirty="0">
                <a:latin typeface="Times New Roman" pitchFamily="18" charset="0"/>
              </a:rPr>
              <a:t>函数，</a:t>
            </a:r>
            <a:r>
              <a:rPr lang="en-US" altLang="zh-CN" dirty="0">
                <a:latin typeface="Times New Roman" pitchFamily="18" charset="0"/>
              </a:rPr>
              <a:t>fun</a:t>
            </a:r>
            <a:r>
              <a:rPr lang="zh-CN" altLang="zh-CN" dirty="0">
                <a:latin typeface="Times New Roman" pitchFamily="18" charset="0"/>
              </a:rPr>
              <a:t>中的局部变量</a:t>
            </a:r>
            <a:r>
              <a:rPr lang="en-US" altLang="zh-CN" dirty="0">
                <a:latin typeface="Times New Roman" pitchFamily="18" charset="0"/>
              </a:rPr>
              <a:t>b</a:t>
            </a:r>
            <a:r>
              <a:rPr lang="zh-CN" altLang="zh-CN" dirty="0">
                <a:latin typeface="Times New Roman" pitchFamily="18" charset="0"/>
              </a:rPr>
              <a:t>的值即为</a:t>
            </a:r>
            <a:r>
              <a:rPr lang="en-US" altLang="zh-CN" dirty="0" err="1">
                <a:latin typeface="Times New Roman" pitchFamily="18" charset="0"/>
              </a:rPr>
              <a:t>do_add</a:t>
            </a:r>
            <a:r>
              <a:rPr lang="en-US" altLang="zh-CN" dirty="0">
                <a:latin typeface="Times New Roman" pitchFamily="18" charset="0"/>
              </a:rPr>
              <a:t>()</a:t>
            </a:r>
            <a:r>
              <a:rPr lang="zh-CN" altLang="zh-CN" dirty="0">
                <a:latin typeface="Times New Roman" pitchFamily="18" charset="0"/>
              </a:rPr>
              <a:t>中的返回值</a:t>
            </a:r>
            <a:r>
              <a:rPr lang="en-US" altLang="zh-CN" dirty="0">
                <a:latin typeface="Times New Roman" pitchFamily="18" charset="0"/>
              </a:rPr>
              <a:t>d</a:t>
            </a:r>
            <a:r>
              <a:rPr lang="zh-CN" altLang="zh-CN" dirty="0">
                <a:latin typeface="Times New Roman" pitchFamily="18" charset="0"/>
              </a:rPr>
              <a:t>，此时将寄存器中的值赋值给</a:t>
            </a:r>
            <a:r>
              <a:rPr lang="en-US" altLang="zh-CN" dirty="0">
                <a:latin typeface="Times New Roman" pitchFamily="18" charset="0"/>
              </a:rPr>
              <a:t>b</a:t>
            </a:r>
            <a:r>
              <a:rPr lang="zh-CN" altLang="zh-CN" dirty="0">
                <a:latin typeface="Times New Roman" pitchFamily="18" charset="0"/>
              </a:rPr>
              <a: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函数调用时栈的管理</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71</a:t>
            </a:fld>
            <a:endParaRPr lang="zh-CN" altLang="en-US"/>
          </a:p>
        </p:txBody>
      </p:sp>
      <p:sp>
        <p:nvSpPr>
          <p:cNvPr id="6" name="内容占位符 5"/>
          <p:cNvSpPr>
            <a:spLocks noGrp="1"/>
          </p:cNvSpPr>
          <p:nvPr>
            <p:ph idx="1"/>
          </p:nvPr>
        </p:nvSpPr>
        <p:spPr/>
        <p:txBody>
          <a:bodyPr/>
          <a:lstStyle/>
          <a:p>
            <a:r>
              <a:rPr lang="zh-CN" altLang="zh-CN" dirty="0"/>
              <a:t>在函数调用时，用一个寄存器将栈顶地址保存起来，称为栈顶指针</a:t>
            </a:r>
            <a:r>
              <a:rPr lang="en-US" altLang="zh-CN" dirty="0"/>
              <a:t>SP</a:t>
            </a:r>
            <a:r>
              <a:rPr lang="zh-CN" altLang="zh-CN" dirty="0"/>
              <a:t>。另外还有一个帧指针</a:t>
            </a:r>
            <a:r>
              <a:rPr lang="en-US" altLang="zh-CN" dirty="0"/>
              <a:t>FP</a:t>
            </a:r>
            <a:r>
              <a:rPr lang="zh-CN" altLang="zh-CN" dirty="0"/>
              <a:t>，用来指向栈中函数信息的底端。这样，栈就被分成了一段一段的空间。</a:t>
            </a:r>
          </a:p>
          <a:p>
            <a:r>
              <a:rPr lang="zh-CN" altLang="zh-CN" dirty="0"/>
              <a:t>每个栈帧对应一次函数调用，在栈帧中存放了前面介绍的函数调用中的返回地址、局部变量值等。每次发生函数调用时，都会有一个栈帧被压入栈的最顶端；调用返回后，相应的栈帧便被弹出。当前正在执行的函数的栈帧总是处于栈的最顶端。</a:t>
            </a:r>
            <a:endParaRPr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函数调用时栈的管理</a:t>
            </a:r>
          </a:p>
        </p:txBody>
      </p:sp>
      <p:sp>
        <p:nvSpPr>
          <p:cNvPr id="3" name="日期占位符 2"/>
          <p:cNvSpPr>
            <a:spLocks noGrp="1"/>
          </p:cNvSpPr>
          <p:nvPr>
            <p:ph type="dt" sz="half" idx="10"/>
          </p:nvPr>
        </p:nvSpPr>
        <p:spPr/>
        <p:txBody>
          <a:bodyPr/>
          <a:lstStyle/>
          <a:p>
            <a:fld id="{CB624578-9185-4ED2-A2FE-4C4053656A84}"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72</a:t>
            </a:fld>
            <a:endParaRPr lang="zh-CN" altLang="en-US"/>
          </a:p>
        </p:txBody>
      </p:sp>
      <p:sp>
        <p:nvSpPr>
          <p:cNvPr id="6" name="内容占位符 5"/>
          <p:cNvSpPr>
            <a:spLocks noGrp="1"/>
          </p:cNvSpPr>
          <p:nvPr>
            <p:ph sz="half" idx="13"/>
          </p:nvPr>
        </p:nvSpPr>
        <p:spPr>
          <a:xfrm>
            <a:off x="467544" y="2852936"/>
            <a:ext cx="8219256" cy="3240360"/>
          </a:xfrm>
        </p:spPr>
        <p:txBody>
          <a:bodyPr>
            <a:noAutofit/>
          </a:bodyPr>
          <a:lstStyle/>
          <a:p>
            <a:r>
              <a:rPr lang="zh-CN" altLang="zh-CN" dirty="0"/>
              <a:t>首先在栈中将</a:t>
            </a:r>
            <a:r>
              <a:rPr lang="en-US" altLang="zh-CN" dirty="0"/>
              <a:t>fun1</a:t>
            </a:r>
            <a:r>
              <a:rPr lang="zh-CN" altLang="zh-CN" dirty="0"/>
              <a:t>函数的信息都存储起来，</a:t>
            </a:r>
            <a:r>
              <a:rPr lang="en-US" altLang="zh-CN" dirty="0"/>
              <a:t>SP</a:t>
            </a:r>
            <a:r>
              <a:rPr lang="zh-CN" altLang="zh-CN" dirty="0"/>
              <a:t>与</a:t>
            </a:r>
            <a:r>
              <a:rPr lang="en-US" altLang="zh-CN" dirty="0"/>
              <a:t>FP</a:t>
            </a:r>
            <a:r>
              <a:rPr lang="zh-CN" altLang="zh-CN" dirty="0"/>
              <a:t>分别指向存储</a:t>
            </a:r>
            <a:r>
              <a:rPr lang="en-US" altLang="zh-CN" dirty="0"/>
              <a:t>fun1</a:t>
            </a:r>
            <a:r>
              <a:rPr lang="zh-CN" altLang="zh-CN" dirty="0"/>
              <a:t>信息的栈空间的顶端和底端，如图</a:t>
            </a:r>
            <a:r>
              <a:rPr lang="en-US" altLang="zh-CN" dirty="0"/>
              <a:t> (1)</a:t>
            </a:r>
            <a:r>
              <a:rPr lang="zh-CN" altLang="zh-CN" dirty="0"/>
              <a:t>；然后</a:t>
            </a:r>
            <a:r>
              <a:rPr lang="en-US" altLang="zh-CN" dirty="0"/>
              <a:t>fun1</a:t>
            </a:r>
            <a:r>
              <a:rPr lang="zh-CN" altLang="zh-CN" dirty="0"/>
              <a:t>函数调用</a:t>
            </a:r>
            <a:r>
              <a:rPr lang="en-US" altLang="zh-CN" dirty="0"/>
              <a:t>fun2</a:t>
            </a:r>
            <a:r>
              <a:rPr lang="zh-CN" altLang="zh-CN" dirty="0"/>
              <a:t>函数，在栈中将</a:t>
            </a:r>
            <a:r>
              <a:rPr lang="en-US" altLang="zh-CN" dirty="0"/>
              <a:t>fun2</a:t>
            </a:r>
            <a:r>
              <a:rPr lang="zh-CN" altLang="zh-CN" dirty="0"/>
              <a:t>函数的信息都存储起来，存储位置位于</a:t>
            </a:r>
            <a:r>
              <a:rPr lang="en-US" altLang="zh-CN" dirty="0"/>
              <a:t>fun1</a:t>
            </a:r>
            <a:r>
              <a:rPr lang="zh-CN" altLang="zh-CN" dirty="0"/>
              <a:t>函数的信息的顶部，</a:t>
            </a:r>
            <a:r>
              <a:rPr lang="en-US" altLang="zh-CN" dirty="0"/>
              <a:t>SP</a:t>
            </a:r>
            <a:r>
              <a:rPr lang="zh-CN" altLang="zh-CN" dirty="0"/>
              <a:t>与</a:t>
            </a:r>
            <a:r>
              <a:rPr lang="en-US" altLang="zh-CN" dirty="0"/>
              <a:t>FP</a:t>
            </a:r>
            <a:r>
              <a:rPr lang="zh-CN" altLang="zh-CN" dirty="0"/>
              <a:t>分别指向存储</a:t>
            </a:r>
            <a:r>
              <a:rPr lang="en-US" altLang="zh-CN" dirty="0"/>
              <a:t>fun2</a:t>
            </a:r>
            <a:r>
              <a:rPr lang="zh-CN" altLang="zh-CN" dirty="0"/>
              <a:t>信息的栈空间的顶端和底端，如图</a:t>
            </a:r>
            <a:r>
              <a:rPr lang="en-US" altLang="zh-CN" dirty="0"/>
              <a:t> (2)</a:t>
            </a:r>
            <a:r>
              <a:rPr lang="zh-CN" altLang="zh-CN" dirty="0"/>
              <a:t>；</a:t>
            </a:r>
            <a:r>
              <a:rPr lang="en-US" altLang="zh-CN" dirty="0"/>
              <a:t>fun2</a:t>
            </a:r>
            <a:r>
              <a:rPr lang="zh-CN" altLang="zh-CN" dirty="0"/>
              <a:t>函数执行完后，要返回到</a:t>
            </a:r>
            <a:r>
              <a:rPr lang="en-US" altLang="zh-CN" dirty="0"/>
              <a:t>fun1</a:t>
            </a:r>
            <a:r>
              <a:rPr lang="zh-CN" altLang="zh-CN" dirty="0"/>
              <a:t>函数中，</a:t>
            </a:r>
            <a:r>
              <a:rPr lang="en-US" altLang="zh-CN" dirty="0"/>
              <a:t>fun2</a:t>
            </a:r>
            <a:r>
              <a:rPr lang="zh-CN" altLang="zh-CN" dirty="0"/>
              <a:t>函数的信息被弹出，</a:t>
            </a:r>
            <a:r>
              <a:rPr lang="en-US" altLang="zh-CN" dirty="0"/>
              <a:t>SP</a:t>
            </a:r>
            <a:r>
              <a:rPr lang="zh-CN" altLang="zh-CN" dirty="0"/>
              <a:t>与</a:t>
            </a:r>
            <a:r>
              <a:rPr lang="en-US" altLang="zh-CN" dirty="0"/>
              <a:t>FP</a:t>
            </a:r>
            <a:r>
              <a:rPr lang="zh-CN" altLang="zh-CN" dirty="0"/>
              <a:t>分别指向存储</a:t>
            </a:r>
            <a:r>
              <a:rPr lang="en-US" altLang="zh-CN" dirty="0"/>
              <a:t>fun1</a:t>
            </a:r>
            <a:r>
              <a:rPr lang="zh-CN" altLang="zh-CN" dirty="0"/>
              <a:t>信息的栈空间的顶端和底端，如图</a:t>
            </a:r>
            <a:r>
              <a:rPr lang="en-US" altLang="zh-CN" dirty="0"/>
              <a:t> (3)</a:t>
            </a:r>
            <a:r>
              <a:rPr lang="zh-CN" altLang="zh-CN" dirty="0"/>
              <a:t>；</a:t>
            </a:r>
            <a:r>
              <a:rPr lang="en-US" altLang="zh-CN" dirty="0"/>
              <a:t>fun1</a:t>
            </a:r>
            <a:r>
              <a:rPr lang="zh-CN" altLang="zh-CN" dirty="0"/>
              <a:t>函数又调用</a:t>
            </a:r>
            <a:r>
              <a:rPr lang="en-US" altLang="zh-CN" dirty="0"/>
              <a:t>fun3</a:t>
            </a:r>
            <a:r>
              <a:rPr lang="zh-CN" altLang="zh-CN" dirty="0"/>
              <a:t>函数，在栈中将</a:t>
            </a:r>
            <a:r>
              <a:rPr lang="en-US" altLang="zh-CN" dirty="0"/>
              <a:t>fun3</a:t>
            </a:r>
            <a:r>
              <a:rPr lang="zh-CN" altLang="zh-CN" dirty="0"/>
              <a:t>函数的信息都存储起来，存储位置位于</a:t>
            </a:r>
            <a:r>
              <a:rPr lang="en-US" altLang="zh-CN" dirty="0"/>
              <a:t>fun1</a:t>
            </a:r>
            <a:r>
              <a:rPr lang="zh-CN" altLang="zh-CN" dirty="0"/>
              <a:t>函数的信息的顶部，</a:t>
            </a:r>
            <a:r>
              <a:rPr lang="en-US" altLang="zh-CN" dirty="0"/>
              <a:t>SP</a:t>
            </a:r>
            <a:r>
              <a:rPr lang="zh-CN" altLang="zh-CN" dirty="0"/>
              <a:t>与</a:t>
            </a:r>
            <a:r>
              <a:rPr lang="en-US" altLang="zh-CN" dirty="0"/>
              <a:t>FP</a:t>
            </a:r>
            <a:r>
              <a:rPr lang="zh-CN" altLang="zh-CN" dirty="0"/>
              <a:t>分别指向存储</a:t>
            </a:r>
            <a:r>
              <a:rPr lang="en-US" altLang="zh-CN" dirty="0"/>
              <a:t>fun3</a:t>
            </a:r>
            <a:r>
              <a:rPr lang="zh-CN" altLang="zh-CN" dirty="0"/>
              <a:t>信息的栈空间的顶端和底端，如图</a:t>
            </a:r>
            <a:r>
              <a:rPr lang="en-US" altLang="zh-CN" dirty="0"/>
              <a:t> (4)</a:t>
            </a:r>
            <a:r>
              <a:rPr lang="zh-CN" altLang="zh-CN" dirty="0"/>
              <a:t>；</a:t>
            </a:r>
            <a:r>
              <a:rPr lang="en-US" altLang="zh-CN" dirty="0"/>
              <a:t>fun3</a:t>
            </a:r>
            <a:r>
              <a:rPr lang="zh-CN" altLang="zh-CN" dirty="0"/>
              <a:t>函数和</a:t>
            </a:r>
            <a:r>
              <a:rPr lang="en-US" altLang="zh-CN" dirty="0"/>
              <a:t>fun1</a:t>
            </a:r>
            <a:r>
              <a:rPr lang="zh-CN" altLang="zh-CN" dirty="0"/>
              <a:t>函数执行完后，也会分别返回，相应的信息会从栈中弹出，栈的状态未在图中画出。</a:t>
            </a:r>
            <a:endParaRPr lang="zh-CN" altLang="en-US" dirty="0"/>
          </a:p>
        </p:txBody>
      </p:sp>
      <p:graphicFrame>
        <p:nvGraphicFramePr>
          <p:cNvPr id="8" name="对象 7"/>
          <p:cNvGraphicFramePr>
            <a:graphicFrameLocks noChangeAspect="1"/>
          </p:cNvGraphicFramePr>
          <p:nvPr/>
        </p:nvGraphicFramePr>
        <p:xfrm>
          <a:off x="1763688" y="1484784"/>
          <a:ext cx="5425777" cy="1317540"/>
        </p:xfrm>
        <a:graphic>
          <a:graphicData uri="http://schemas.openxmlformats.org/presentationml/2006/ole">
            <mc:AlternateContent xmlns:mc="http://schemas.openxmlformats.org/markup-compatibility/2006">
              <mc:Choice xmlns:v="urn:schemas-microsoft-com:vml" Requires="v">
                <p:oleObj spid="_x0000_s37941" name="Visio" r:id="rId3" imgW="4990935" imgH="1209622" progId="Visio.Drawing.11">
                  <p:embed/>
                </p:oleObj>
              </mc:Choice>
              <mc:Fallback>
                <p:oleObj name="Visio" r:id="rId3" imgW="4990935" imgH="1209622"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1484784"/>
                        <a:ext cx="5425777" cy="13175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函数调用时栈的管理</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73</a:t>
            </a:fld>
            <a:endParaRPr lang="zh-CN" altLang="en-US"/>
          </a:p>
        </p:txBody>
      </p:sp>
      <p:sp>
        <p:nvSpPr>
          <p:cNvPr id="6" name="内容占位符 5"/>
          <p:cNvSpPr>
            <a:spLocks noGrp="1"/>
          </p:cNvSpPr>
          <p:nvPr>
            <p:ph idx="1"/>
          </p:nvPr>
        </p:nvSpPr>
        <p:spPr/>
        <p:txBody>
          <a:bodyPr/>
          <a:lstStyle/>
          <a:p>
            <a:r>
              <a:rPr lang="zh-CN" altLang="zh-CN" dirty="0"/>
              <a:t>由于函数调用时，要不断的将一些数据压入栈中，</a:t>
            </a:r>
            <a:r>
              <a:rPr lang="en-US" altLang="zh-CN" dirty="0"/>
              <a:t>SP</a:t>
            </a:r>
            <a:r>
              <a:rPr lang="zh-CN" altLang="zh-CN" dirty="0"/>
              <a:t>的位置是不断变化的，而</a:t>
            </a:r>
            <a:r>
              <a:rPr lang="en-US" altLang="zh-CN" dirty="0"/>
              <a:t>FP</a:t>
            </a:r>
            <a:r>
              <a:rPr lang="zh-CN" altLang="zh-CN" dirty="0"/>
              <a:t>的位置相对于局部变量的位置是确定的，因此函数的局部变量的地址一般通过帧指针</a:t>
            </a:r>
            <a:r>
              <a:rPr lang="en-US" altLang="zh-CN" dirty="0"/>
              <a:t>FP</a:t>
            </a:r>
            <a:r>
              <a:rPr lang="zh-CN" altLang="zh-CN" dirty="0"/>
              <a:t>来计算，而非栈指针</a:t>
            </a:r>
            <a:r>
              <a:rPr lang="en-US" altLang="zh-CN" dirty="0"/>
              <a:t>SP</a:t>
            </a:r>
            <a:r>
              <a:rPr lang="zh-CN" altLang="zh-CN" dirty="0"/>
              <a: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函数调用时栈的管理</a:t>
            </a:r>
          </a:p>
        </p:txBody>
      </p:sp>
      <p:sp>
        <p:nvSpPr>
          <p:cNvPr id="3" name="日期占位符 2"/>
          <p:cNvSpPr>
            <a:spLocks noGrp="1"/>
          </p:cNvSpPr>
          <p:nvPr>
            <p:ph type="dt" sz="half" idx="10"/>
          </p:nvPr>
        </p:nvSpPr>
        <p:spPr/>
        <p:txBody>
          <a:bodyPr/>
          <a:lstStyle/>
          <a:p>
            <a:fld id="{BC809277-13B0-4DC7-9985-D4678B4C1869}"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74</a:t>
            </a:fld>
            <a:endParaRPr lang="zh-CN" altLang="en-US"/>
          </a:p>
        </p:txBody>
      </p:sp>
      <p:sp>
        <p:nvSpPr>
          <p:cNvPr id="6" name="内容占位符 5"/>
          <p:cNvSpPr>
            <a:spLocks noGrp="1"/>
          </p:cNvSpPr>
          <p:nvPr>
            <p:ph sz="half" idx="1"/>
          </p:nvPr>
        </p:nvSpPr>
        <p:spPr/>
        <p:txBody>
          <a:bodyPr/>
          <a:lstStyle/>
          <a:p>
            <a:pPr>
              <a:buNone/>
            </a:pPr>
            <a:r>
              <a:rPr lang="zh-CN" altLang="zh-CN" dirty="0"/>
              <a:t>综合前面所讲到的知识，可以总结出：</a:t>
            </a:r>
            <a:endParaRPr lang="en-US" altLang="zh-CN" dirty="0"/>
          </a:p>
          <a:p>
            <a:endParaRPr lang="en-US" altLang="zh-CN" dirty="0"/>
          </a:p>
          <a:p>
            <a:r>
              <a:rPr lang="zh-CN" altLang="zh-CN" dirty="0"/>
              <a:t>一个函数调用过程就是将数据（包括参数和返回值）和控制信息（返回地址等）从一个函数传递到另一个函数。</a:t>
            </a:r>
            <a:endParaRPr lang="en-US" altLang="zh-CN" dirty="0"/>
          </a:p>
          <a:p>
            <a:r>
              <a:rPr lang="zh-CN" altLang="zh-CN" dirty="0"/>
              <a:t>在执行被调函数的过程中，还要为被调函数的局部变量分配空间，在函数返回时释放这些空间。这些工作都是由栈来完成的。</a:t>
            </a:r>
            <a:endParaRPr lang="en-US" altLang="zh-CN" dirty="0"/>
          </a:p>
          <a:p>
            <a:r>
              <a:rPr lang="zh-CN" altLang="zh-CN" dirty="0"/>
              <a:t>所传参数的地址可以简单的从</a:t>
            </a:r>
            <a:r>
              <a:rPr lang="en-US" altLang="zh-CN" dirty="0"/>
              <a:t>FP</a:t>
            </a:r>
            <a:r>
              <a:rPr lang="zh-CN" altLang="zh-CN" dirty="0"/>
              <a:t>算出来。</a:t>
            </a:r>
            <a:endParaRPr lang="en-US" altLang="zh-CN" dirty="0"/>
          </a:p>
          <a:p>
            <a:pPr>
              <a:buNone/>
            </a:pPr>
            <a:endParaRPr lang="en-US" altLang="zh-CN" dirty="0"/>
          </a:p>
          <a:p>
            <a:pPr>
              <a:buNone/>
            </a:pPr>
            <a:r>
              <a:rPr lang="zh-CN" altLang="en-US" dirty="0"/>
              <a:t>右图</a:t>
            </a:r>
            <a:r>
              <a:rPr lang="zh-CN" altLang="zh-CN" dirty="0"/>
              <a:t>展示了栈帧的通用结构。</a:t>
            </a:r>
          </a:p>
          <a:p>
            <a:endParaRPr lang="zh-CN" altLang="en-US" dirty="0"/>
          </a:p>
        </p:txBody>
      </p:sp>
      <p:graphicFrame>
        <p:nvGraphicFramePr>
          <p:cNvPr id="8" name="对象 7"/>
          <p:cNvGraphicFramePr>
            <a:graphicFrameLocks noChangeAspect="1"/>
          </p:cNvGraphicFramePr>
          <p:nvPr/>
        </p:nvGraphicFramePr>
        <p:xfrm>
          <a:off x="5436096" y="1628800"/>
          <a:ext cx="3106862" cy="3240360"/>
        </p:xfrm>
        <a:graphic>
          <a:graphicData uri="http://schemas.openxmlformats.org/presentationml/2006/ole">
            <mc:AlternateContent xmlns:mc="http://schemas.openxmlformats.org/markup-compatibility/2006">
              <mc:Choice xmlns:v="urn:schemas-microsoft-com:vml" Requires="v">
                <p:oleObj spid="_x0000_s38965" name="Visio" r:id="rId3" imgW="2438520" imgH="2543335" progId="Visio.Drawing.11">
                  <p:embed/>
                </p:oleObj>
              </mc:Choice>
              <mc:Fallback>
                <p:oleObj name="Visio" r:id="rId3" imgW="2438520" imgH="2543335"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6096" y="1628800"/>
                        <a:ext cx="3106862" cy="32403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函数调用时栈的管理</a:t>
            </a:r>
          </a:p>
        </p:txBody>
      </p:sp>
      <p:sp>
        <p:nvSpPr>
          <p:cNvPr id="3" name="日期占位符 2"/>
          <p:cNvSpPr>
            <a:spLocks noGrp="1"/>
          </p:cNvSpPr>
          <p:nvPr>
            <p:ph type="dt" sz="half" idx="10"/>
          </p:nvPr>
        </p:nvSpPr>
        <p:spPr/>
        <p:txBody>
          <a:bodyPr/>
          <a:lstStyle/>
          <a:p>
            <a:fld id="{BC809277-13B0-4DC7-9985-D4678B4C1869}"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75</a:t>
            </a:fld>
            <a:endParaRPr lang="zh-CN" altLang="en-US"/>
          </a:p>
        </p:txBody>
      </p:sp>
      <p:sp>
        <p:nvSpPr>
          <p:cNvPr id="6" name="内容占位符 5"/>
          <p:cNvSpPr>
            <a:spLocks noGrp="1"/>
          </p:cNvSpPr>
          <p:nvPr>
            <p:ph sz="half" idx="1"/>
          </p:nvPr>
        </p:nvSpPr>
        <p:spPr/>
        <p:txBody>
          <a:bodyPr/>
          <a:lstStyle/>
          <a:p>
            <a:pPr>
              <a:buNone/>
            </a:pPr>
            <a:endParaRPr lang="en-US" altLang="zh-CN" dirty="0"/>
          </a:p>
          <a:p>
            <a:pPr>
              <a:buNone/>
            </a:pPr>
            <a:r>
              <a:rPr lang="zh-CN" altLang="zh-CN" dirty="0"/>
              <a:t>为了使大家对函数调用时信息的存储了解得更加清晰，下面通过</a:t>
            </a:r>
            <a:r>
              <a:rPr lang="zh-CN" altLang="en-US" dirty="0"/>
              <a:t>右</a:t>
            </a:r>
            <a:r>
              <a:rPr lang="zh-CN" altLang="zh-CN" dirty="0"/>
              <a:t>图</a:t>
            </a:r>
            <a:r>
              <a:rPr lang="zh-CN" altLang="en-US" dirty="0"/>
              <a:t>的</a:t>
            </a:r>
            <a:r>
              <a:rPr lang="zh-CN" altLang="zh-CN" dirty="0"/>
              <a:t>递归函数的例子，将前面所讲的需要存储的信息综合在一起，来研究函数调用时对栈的管理。</a:t>
            </a:r>
            <a:endParaRPr lang="zh-CN" altLang="en-US" dirty="0"/>
          </a:p>
        </p:txBody>
      </p:sp>
      <p:graphicFrame>
        <p:nvGraphicFramePr>
          <p:cNvPr id="8" name="对象 7"/>
          <p:cNvGraphicFramePr>
            <a:graphicFrameLocks noChangeAspect="1"/>
          </p:cNvGraphicFramePr>
          <p:nvPr/>
        </p:nvGraphicFramePr>
        <p:xfrm>
          <a:off x="5292080" y="1628800"/>
          <a:ext cx="3487633" cy="2448272"/>
        </p:xfrm>
        <a:graphic>
          <a:graphicData uri="http://schemas.openxmlformats.org/presentationml/2006/ole">
            <mc:AlternateContent xmlns:mc="http://schemas.openxmlformats.org/markup-compatibility/2006">
              <mc:Choice xmlns:v="urn:schemas-microsoft-com:vml" Requires="v">
                <p:oleObj spid="_x0000_s39989" name="Visio" r:id="rId3" imgW="2266778" imgH="1590528" progId="Visio.Drawing.11">
                  <p:embed/>
                </p:oleObj>
              </mc:Choice>
              <mc:Fallback>
                <p:oleObj name="Visio" r:id="rId3" imgW="2266778" imgH="1590528"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080" y="1628800"/>
                        <a:ext cx="3487633" cy="2448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函数调用时栈的管理</a:t>
            </a:r>
          </a:p>
        </p:txBody>
      </p:sp>
      <p:sp>
        <p:nvSpPr>
          <p:cNvPr id="3" name="日期占位符 2"/>
          <p:cNvSpPr>
            <a:spLocks noGrp="1"/>
          </p:cNvSpPr>
          <p:nvPr>
            <p:ph type="dt" sz="half" idx="10"/>
          </p:nvPr>
        </p:nvSpPr>
        <p:spPr/>
        <p:txBody>
          <a:bodyPr/>
          <a:lstStyle/>
          <a:p>
            <a:fld id="{BC809277-13B0-4DC7-9985-D4678B4C1869}"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76</a:t>
            </a:fld>
            <a:endParaRPr lang="zh-CN" altLang="en-US"/>
          </a:p>
        </p:txBody>
      </p:sp>
      <p:sp>
        <p:nvSpPr>
          <p:cNvPr id="6" name="内容占位符 5"/>
          <p:cNvSpPr>
            <a:spLocks noGrp="1"/>
          </p:cNvSpPr>
          <p:nvPr>
            <p:ph sz="half" idx="1"/>
          </p:nvPr>
        </p:nvSpPr>
        <p:spPr/>
        <p:txBody>
          <a:bodyPr>
            <a:normAutofit/>
          </a:bodyPr>
          <a:lstStyle/>
          <a:p>
            <a:pPr lvl="0"/>
            <a:r>
              <a:rPr lang="en-US" altLang="zh-CN" dirty="0"/>
              <a:t>pre</a:t>
            </a:r>
            <a:r>
              <a:rPr lang="zh-CN" altLang="zh-CN" dirty="0"/>
              <a:t>函数调用</a:t>
            </a:r>
            <a:r>
              <a:rPr lang="en-US" altLang="zh-CN" dirty="0"/>
              <a:t>fac(1)</a:t>
            </a:r>
            <a:r>
              <a:rPr lang="zh-CN" altLang="zh-CN" dirty="0"/>
              <a:t>函数前执行的操作</a:t>
            </a:r>
          </a:p>
          <a:p>
            <a:pPr lvl="0">
              <a:buFont typeface="+mj-lt"/>
              <a:buAutoNum type="alphaLcParenR"/>
            </a:pPr>
            <a:r>
              <a:rPr lang="en-US" altLang="zh-CN" dirty="0"/>
              <a:t>pre</a:t>
            </a:r>
            <a:r>
              <a:rPr lang="zh-CN" altLang="zh-CN" dirty="0"/>
              <a:t>的局部变量</a:t>
            </a:r>
            <a:r>
              <a:rPr lang="en-US" altLang="zh-CN" dirty="0"/>
              <a:t>m</a:t>
            </a:r>
            <a:r>
              <a:rPr lang="zh-CN" altLang="zh-CN" dirty="0"/>
              <a:t>压入栈中，其值为</a:t>
            </a:r>
            <a:r>
              <a:rPr lang="en-US" altLang="zh-CN" dirty="0"/>
              <a:t>1</a:t>
            </a:r>
            <a:r>
              <a:rPr lang="zh-CN" altLang="en-US" dirty="0"/>
              <a:t>；</a:t>
            </a:r>
            <a:endParaRPr lang="en-US" altLang="zh-CN" dirty="0"/>
          </a:p>
          <a:p>
            <a:pPr lvl="0">
              <a:buFont typeface="+mj-lt"/>
              <a:buAutoNum type="alphaLcParenR"/>
            </a:pPr>
            <a:r>
              <a:rPr lang="zh-CN" altLang="zh-CN" dirty="0"/>
              <a:t>局部变量</a:t>
            </a:r>
            <a:r>
              <a:rPr lang="en-US" altLang="zh-CN" dirty="0"/>
              <a:t>f</a:t>
            </a:r>
            <a:r>
              <a:rPr lang="zh-CN" altLang="zh-CN" dirty="0"/>
              <a:t>压入栈，由于</a:t>
            </a:r>
            <a:r>
              <a:rPr lang="en-US" altLang="zh-CN" dirty="0"/>
              <a:t>f</a:t>
            </a:r>
            <a:r>
              <a:rPr lang="zh-CN" altLang="zh-CN" dirty="0"/>
              <a:t>的值还未知，因此先为</a:t>
            </a:r>
            <a:r>
              <a:rPr lang="en-US" altLang="zh-CN" dirty="0"/>
              <a:t>f</a:t>
            </a:r>
            <a:r>
              <a:rPr lang="zh-CN" altLang="zh-CN" dirty="0"/>
              <a:t>预留出空间。</a:t>
            </a:r>
          </a:p>
          <a:p>
            <a:pPr lvl="0"/>
            <a:endParaRPr lang="en-US" altLang="zh-CN" dirty="0"/>
          </a:p>
          <a:p>
            <a:pPr lvl="0"/>
            <a:r>
              <a:rPr lang="en-US" altLang="zh-CN" dirty="0"/>
              <a:t>pre</a:t>
            </a:r>
            <a:r>
              <a:rPr lang="zh-CN" altLang="zh-CN" dirty="0"/>
              <a:t>函数调用</a:t>
            </a:r>
            <a:r>
              <a:rPr lang="en-US" altLang="zh-CN" dirty="0"/>
              <a:t>fac(1)</a:t>
            </a:r>
            <a:r>
              <a:rPr lang="zh-CN" altLang="zh-CN" dirty="0"/>
              <a:t>函数时执行的操作</a:t>
            </a:r>
            <a:endParaRPr lang="en-US" altLang="zh-CN" dirty="0"/>
          </a:p>
          <a:p>
            <a:pPr lvl="0">
              <a:buFont typeface="+mj-lt"/>
              <a:buAutoNum type="alphaLcParenR"/>
            </a:pPr>
            <a:r>
              <a:rPr lang="zh-CN" altLang="zh-CN" sz="1800" dirty="0"/>
              <a:t>返回地址压入栈中；</a:t>
            </a:r>
            <a:endParaRPr lang="en-US" altLang="zh-CN" sz="1800" dirty="0"/>
          </a:p>
          <a:p>
            <a:pPr lvl="0">
              <a:buFont typeface="+mj-lt"/>
              <a:buAutoNum type="alphaLcParenR"/>
            </a:pPr>
            <a:r>
              <a:rPr lang="en-US" altLang="zh-CN" sz="1800" dirty="0" err="1"/>
              <a:t>fac</a:t>
            </a:r>
            <a:r>
              <a:rPr lang="en-US" altLang="zh-CN" sz="1800" dirty="0"/>
              <a:t>(1)</a:t>
            </a:r>
            <a:r>
              <a:rPr lang="zh-CN" altLang="zh-CN" sz="1800" dirty="0"/>
              <a:t>的局部变量</a:t>
            </a:r>
            <a:r>
              <a:rPr lang="en-US" altLang="zh-CN" sz="1800" dirty="0"/>
              <a:t>n</a:t>
            </a:r>
            <a:r>
              <a:rPr lang="zh-CN" altLang="zh-CN" sz="1800" dirty="0"/>
              <a:t>压入栈中，其值为</a:t>
            </a:r>
            <a:r>
              <a:rPr lang="en-US" altLang="zh-CN" sz="1800" dirty="0"/>
              <a:t>1</a:t>
            </a:r>
            <a:r>
              <a:rPr lang="zh-CN" altLang="zh-CN" sz="1800" dirty="0"/>
              <a:t>；</a:t>
            </a:r>
            <a:endParaRPr lang="en-US" altLang="zh-CN" sz="1800" dirty="0"/>
          </a:p>
          <a:p>
            <a:pPr lvl="0">
              <a:buFont typeface="+mj-lt"/>
              <a:buAutoNum type="alphaLcParenR"/>
            </a:pPr>
            <a:r>
              <a:rPr lang="zh-CN" altLang="zh-CN" sz="1800" dirty="0"/>
              <a:t>局部变量</a:t>
            </a:r>
            <a:r>
              <a:rPr lang="en-US" altLang="zh-CN" sz="1800" dirty="0"/>
              <a:t>r</a:t>
            </a:r>
            <a:r>
              <a:rPr lang="zh-CN" altLang="zh-CN" sz="1800" dirty="0"/>
              <a:t>压入栈，由于</a:t>
            </a:r>
            <a:r>
              <a:rPr lang="en-US" altLang="zh-CN" sz="1800" dirty="0"/>
              <a:t>r</a:t>
            </a:r>
            <a:r>
              <a:rPr lang="zh-CN" altLang="zh-CN" sz="1800" dirty="0"/>
              <a:t>的值还未知，因此先为</a:t>
            </a:r>
            <a:r>
              <a:rPr lang="en-US" altLang="zh-CN" sz="1800" dirty="0"/>
              <a:t>r</a:t>
            </a:r>
            <a:r>
              <a:rPr lang="zh-CN" altLang="zh-CN" sz="1800" dirty="0"/>
              <a:t>预留出空间。</a:t>
            </a:r>
          </a:p>
        </p:txBody>
      </p:sp>
      <p:graphicFrame>
        <p:nvGraphicFramePr>
          <p:cNvPr id="8" name="对象 7"/>
          <p:cNvGraphicFramePr>
            <a:graphicFrameLocks noChangeAspect="1"/>
          </p:cNvGraphicFramePr>
          <p:nvPr/>
        </p:nvGraphicFramePr>
        <p:xfrm>
          <a:off x="5436096" y="980728"/>
          <a:ext cx="3028950" cy="5067300"/>
        </p:xfrm>
        <a:graphic>
          <a:graphicData uri="http://schemas.openxmlformats.org/presentationml/2006/ole">
            <mc:AlternateContent xmlns:mc="http://schemas.openxmlformats.org/markup-compatibility/2006">
              <mc:Choice xmlns:v="urn:schemas-microsoft-com:vml" Requires="v">
                <p:oleObj spid="_x0000_s41013" name="Visio" r:id="rId3" imgW="1981140" imgH="3286085" progId="Visio.Drawing.11">
                  <p:embed/>
                </p:oleObj>
              </mc:Choice>
              <mc:Fallback>
                <p:oleObj name="Visio" r:id="rId3" imgW="1981140" imgH="3286085"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6096" y="980728"/>
                        <a:ext cx="3028950" cy="5067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函数调用时栈的管理</a:t>
            </a:r>
          </a:p>
        </p:txBody>
      </p:sp>
      <p:sp>
        <p:nvSpPr>
          <p:cNvPr id="3" name="日期占位符 2"/>
          <p:cNvSpPr>
            <a:spLocks noGrp="1"/>
          </p:cNvSpPr>
          <p:nvPr>
            <p:ph type="dt" sz="half" idx="10"/>
          </p:nvPr>
        </p:nvSpPr>
        <p:spPr/>
        <p:txBody>
          <a:bodyPr/>
          <a:lstStyle/>
          <a:p>
            <a:fld id="{BC809277-13B0-4DC7-9985-D4678B4C1869}"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77</a:t>
            </a:fld>
            <a:endParaRPr lang="zh-CN" altLang="en-US"/>
          </a:p>
        </p:txBody>
      </p:sp>
      <p:sp>
        <p:nvSpPr>
          <p:cNvPr id="6" name="内容占位符 5"/>
          <p:cNvSpPr>
            <a:spLocks noGrp="1"/>
          </p:cNvSpPr>
          <p:nvPr>
            <p:ph sz="half" idx="1"/>
          </p:nvPr>
        </p:nvSpPr>
        <p:spPr/>
        <p:txBody>
          <a:bodyPr>
            <a:normAutofit/>
          </a:bodyPr>
          <a:lstStyle/>
          <a:p>
            <a:pPr lvl="0"/>
            <a:r>
              <a:rPr lang="en-US" altLang="zh-CN" dirty="0"/>
              <a:t>fac(1)</a:t>
            </a:r>
            <a:r>
              <a:rPr lang="zh-CN" altLang="zh-CN" dirty="0"/>
              <a:t>函数调用</a:t>
            </a:r>
            <a:r>
              <a:rPr lang="en-US" altLang="zh-CN" dirty="0"/>
              <a:t>fac(0)</a:t>
            </a:r>
            <a:r>
              <a:rPr lang="zh-CN" altLang="zh-CN" dirty="0"/>
              <a:t>时执行的操作</a:t>
            </a:r>
            <a:endParaRPr lang="en-US" altLang="zh-CN" dirty="0"/>
          </a:p>
          <a:p>
            <a:pPr lvl="0">
              <a:buFont typeface="+mj-lt"/>
              <a:buAutoNum type="alphaLcParenR"/>
            </a:pPr>
            <a:r>
              <a:rPr lang="zh-CN" altLang="zh-CN" sz="1800" dirty="0"/>
              <a:t>返回地址压入栈中；</a:t>
            </a:r>
            <a:endParaRPr lang="en-US" altLang="zh-CN" sz="1800" dirty="0"/>
          </a:p>
          <a:p>
            <a:pPr lvl="0">
              <a:buFont typeface="+mj-lt"/>
              <a:buAutoNum type="alphaLcParenR"/>
            </a:pPr>
            <a:r>
              <a:rPr lang="en-US" altLang="zh-CN" sz="1800" dirty="0" err="1"/>
              <a:t>fac</a:t>
            </a:r>
            <a:r>
              <a:rPr lang="en-US" altLang="zh-CN" sz="1800" dirty="0"/>
              <a:t>(0)</a:t>
            </a:r>
            <a:r>
              <a:rPr lang="zh-CN" altLang="zh-CN" sz="1800" dirty="0"/>
              <a:t>的局部变量</a:t>
            </a:r>
            <a:r>
              <a:rPr lang="en-US" altLang="zh-CN" sz="1800" dirty="0"/>
              <a:t>n</a:t>
            </a:r>
            <a:r>
              <a:rPr lang="zh-CN" altLang="zh-CN" sz="1800" dirty="0"/>
              <a:t>压入栈中，其值为</a:t>
            </a:r>
            <a:r>
              <a:rPr lang="en-US" altLang="zh-CN" sz="1800" dirty="0"/>
              <a:t>0</a:t>
            </a:r>
            <a:r>
              <a:rPr lang="zh-CN" altLang="zh-CN" sz="1800" dirty="0"/>
              <a:t>；</a:t>
            </a:r>
            <a:endParaRPr lang="en-US" altLang="zh-CN" sz="1800" dirty="0"/>
          </a:p>
          <a:p>
            <a:pPr lvl="0">
              <a:buFont typeface="+mj-lt"/>
              <a:buAutoNum type="alphaLcParenR"/>
            </a:pPr>
            <a:r>
              <a:rPr lang="zh-CN" altLang="zh-CN" dirty="0"/>
              <a:t>此时递归达到了终止条件（</a:t>
            </a:r>
            <a:r>
              <a:rPr lang="en-US" altLang="zh-CN" dirty="0"/>
              <a:t>n==0</a:t>
            </a:r>
            <a:r>
              <a:rPr lang="zh-CN" altLang="zh-CN" dirty="0"/>
              <a:t>），结束递归，局部变量</a:t>
            </a:r>
            <a:r>
              <a:rPr lang="en-US" altLang="zh-CN" dirty="0"/>
              <a:t>r</a:t>
            </a:r>
            <a:r>
              <a:rPr lang="zh-CN" altLang="zh-CN" dirty="0"/>
              <a:t>压入栈，</a:t>
            </a:r>
            <a:r>
              <a:rPr lang="en-US" altLang="zh-CN" dirty="0"/>
              <a:t>r</a:t>
            </a:r>
            <a:r>
              <a:rPr lang="zh-CN" altLang="zh-CN" dirty="0"/>
              <a:t>值为</a:t>
            </a:r>
            <a:r>
              <a:rPr lang="en-US" altLang="zh-CN" dirty="0"/>
              <a:t>1</a:t>
            </a:r>
            <a:r>
              <a:rPr lang="zh-CN" altLang="zh-CN" dirty="0"/>
              <a:t>。</a:t>
            </a:r>
          </a:p>
        </p:txBody>
      </p:sp>
      <p:graphicFrame>
        <p:nvGraphicFramePr>
          <p:cNvPr id="8" name="对象 7"/>
          <p:cNvGraphicFramePr>
            <a:graphicFrameLocks noChangeAspect="1"/>
          </p:cNvGraphicFramePr>
          <p:nvPr/>
        </p:nvGraphicFramePr>
        <p:xfrm>
          <a:off x="5364088" y="1196752"/>
          <a:ext cx="2962275" cy="4152900"/>
        </p:xfrm>
        <a:graphic>
          <a:graphicData uri="http://schemas.openxmlformats.org/presentationml/2006/ole">
            <mc:AlternateContent xmlns:mc="http://schemas.openxmlformats.org/markup-compatibility/2006">
              <mc:Choice xmlns:v="urn:schemas-microsoft-com:vml" Requires="v">
                <p:oleObj spid="_x0000_s44085" name="Visio" r:id="rId3" imgW="1943055" imgH="2705193" progId="Visio.Drawing.11">
                  <p:embed/>
                </p:oleObj>
              </mc:Choice>
              <mc:Fallback>
                <p:oleObj name="Visio" r:id="rId3" imgW="1943055" imgH="2705193"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088" y="1196752"/>
                        <a:ext cx="2962275" cy="415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函数调用时栈的管理</a:t>
            </a:r>
          </a:p>
        </p:txBody>
      </p:sp>
      <p:sp>
        <p:nvSpPr>
          <p:cNvPr id="3" name="日期占位符 2"/>
          <p:cNvSpPr>
            <a:spLocks noGrp="1"/>
          </p:cNvSpPr>
          <p:nvPr>
            <p:ph type="dt" sz="half" idx="10"/>
          </p:nvPr>
        </p:nvSpPr>
        <p:spPr/>
        <p:txBody>
          <a:bodyPr/>
          <a:lstStyle/>
          <a:p>
            <a:fld id="{BC809277-13B0-4DC7-9985-D4678B4C1869}"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78</a:t>
            </a:fld>
            <a:endParaRPr lang="zh-CN" altLang="en-US"/>
          </a:p>
        </p:txBody>
      </p:sp>
      <p:sp>
        <p:nvSpPr>
          <p:cNvPr id="6" name="内容占位符 5"/>
          <p:cNvSpPr>
            <a:spLocks noGrp="1"/>
          </p:cNvSpPr>
          <p:nvPr>
            <p:ph sz="half" idx="1"/>
          </p:nvPr>
        </p:nvSpPr>
        <p:spPr>
          <a:xfrm>
            <a:off x="457200" y="1340768"/>
            <a:ext cx="4690864" cy="4896544"/>
          </a:xfrm>
        </p:spPr>
        <p:txBody>
          <a:bodyPr>
            <a:normAutofit/>
          </a:bodyPr>
          <a:lstStyle/>
          <a:p>
            <a:pPr lvl="0"/>
            <a:r>
              <a:rPr lang="en-US" altLang="zh-CN" dirty="0" err="1"/>
              <a:t>fac</a:t>
            </a:r>
            <a:r>
              <a:rPr lang="en-US" altLang="zh-CN" dirty="0"/>
              <a:t>(0)</a:t>
            </a:r>
            <a:r>
              <a:rPr lang="zh-CN" altLang="zh-CN" dirty="0"/>
              <a:t>函数返回时执行的操作</a:t>
            </a:r>
            <a:endParaRPr lang="en-US" altLang="zh-CN" dirty="0"/>
          </a:p>
          <a:p>
            <a:pPr lvl="0">
              <a:buFont typeface="+mj-lt"/>
              <a:buAutoNum type="alphaLcParenR"/>
            </a:pPr>
            <a:r>
              <a:rPr lang="en-US" altLang="zh-CN" sz="1800" dirty="0" err="1"/>
              <a:t>fac</a:t>
            </a:r>
            <a:r>
              <a:rPr lang="en-US" altLang="zh-CN" sz="1800" dirty="0"/>
              <a:t>(0)</a:t>
            </a:r>
            <a:r>
              <a:rPr lang="zh-CN" altLang="zh-CN" sz="1800" dirty="0"/>
              <a:t>函数执行完后，依次弹出</a:t>
            </a:r>
            <a:r>
              <a:rPr lang="en-US" altLang="zh-CN" sz="1800" dirty="0" err="1"/>
              <a:t>fac</a:t>
            </a:r>
            <a:r>
              <a:rPr lang="en-US" altLang="zh-CN" sz="1800" dirty="0"/>
              <a:t>(0)</a:t>
            </a:r>
            <a:r>
              <a:rPr lang="zh-CN" altLang="zh-CN" sz="1800" dirty="0"/>
              <a:t>的局部变量。在弹出</a:t>
            </a:r>
            <a:r>
              <a:rPr lang="en-US" altLang="zh-CN" sz="1800" dirty="0"/>
              <a:t>r</a:t>
            </a:r>
            <a:r>
              <a:rPr lang="zh-CN" altLang="zh-CN" sz="1800" dirty="0"/>
              <a:t>时用一个寄存器将返回值</a:t>
            </a:r>
            <a:r>
              <a:rPr lang="en-US" altLang="zh-CN" sz="1800" dirty="0"/>
              <a:t>r</a:t>
            </a:r>
            <a:r>
              <a:rPr lang="zh-CN" altLang="zh-CN" sz="1800" dirty="0"/>
              <a:t>保存起来；</a:t>
            </a:r>
            <a:endParaRPr lang="en-US" altLang="zh-CN" sz="1800" dirty="0"/>
          </a:p>
          <a:p>
            <a:pPr lvl="0">
              <a:buFont typeface="+mj-lt"/>
              <a:buAutoNum type="alphaLcParenR"/>
            </a:pPr>
            <a:r>
              <a:rPr lang="zh-CN" altLang="zh-CN" sz="1800" dirty="0"/>
              <a:t>弹出返回地址，将返回地址传到</a:t>
            </a:r>
            <a:r>
              <a:rPr lang="en-US" altLang="zh-CN" sz="1800" dirty="0"/>
              <a:t>PC</a:t>
            </a:r>
            <a:r>
              <a:rPr lang="zh-CN" altLang="zh-CN" sz="1800" dirty="0"/>
              <a:t>；</a:t>
            </a:r>
            <a:endParaRPr lang="en-US" altLang="zh-CN" sz="1800" dirty="0"/>
          </a:p>
          <a:p>
            <a:pPr lvl="0">
              <a:buFont typeface="+mj-lt"/>
              <a:buAutoNum type="alphaLcParenR"/>
            </a:pPr>
            <a:r>
              <a:rPr lang="en-US" altLang="zh-CN" sz="1800" dirty="0"/>
              <a:t>SP=FP</a:t>
            </a:r>
            <a:r>
              <a:rPr lang="zh-CN" altLang="zh-CN" sz="1800" dirty="0"/>
              <a:t>，令</a:t>
            </a:r>
            <a:r>
              <a:rPr lang="en-US" altLang="zh-CN" sz="1800" dirty="0"/>
              <a:t>SP</a:t>
            </a:r>
            <a:r>
              <a:rPr lang="zh-CN" altLang="zh-CN" sz="1800" dirty="0"/>
              <a:t>指回</a:t>
            </a:r>
            <a:r>
              <a:rPr lang="en-US" altLang="zh-CN" sz="1800" dirty="0" err="1"/>
              <a:t>fac</a:t>
            </a:r>
            <a:r>
              <a:rPr lang="en-US" altLang="zh-CN" sz="1800" dirty="0"/>
              <a:t>(1)</a:t>
            </a:r>
            <a:r>
              <a:rPr lang="zh-CN" altLang="zh-CN" sz="1800" dirty="0"/>
              <a:t>栈帧的顶部，令</a:t>
            </a:r>
            <a:r>
              <a:rPr lang="en-US" altLang="zh-CN" sz="1800" dirty="0"/>
              <a:t>FP</a:t>
            </a:r>
            <a:r>
              <a:rPr lang="zh-CN" altLang="zh-CN" sz="1800" dirty="0"/>
              <a:t>指回</a:t>
            </a:r>
            <a:r>
              <a:rPr lang="en-US" altLang="zh-CN" sz="1800" dirty="0" err="1"/>
              <a:t>fac</a:t>
            </a:r>
            <a:r>
              <a:rPr lang="en-US" altLang="zh-CN" sz="1800" dirty="0"/>
              <a:t>(1)</a:t>
            </a:r>
            <a:r>
              <a:rPr lang="zh-CN" altLang="zh-CN" sz="1800" dirty="0"/>
              <a:t>栈帧的底部；</a:t>
            </a:r>
            <a:endParaRPr lang="en-US" altLang="zh-CN" sz="1800" dirty="0"/>
          </a:p>
          <a:p>
            <a:pPr lvl="0">
              <a:buFont typeface="+mj-lt"/>
              <a:buAutoNum type="alphaLcParenR"/>
            </a:pPr>
            <a:r>
              <a:rPr lang="zh-CN" altLang="zh-CN" dirty="0"/>
              <a:t>继续执行函数</a:t>
            </a:r>
            <a:r>
              <a:rPr lang="en-US" altLang="zh-CN" dirty="0"/>
              <a:t>fac(1)</a:t>
            </a:r>
            <a:r>
              <a:rPr lang="zh-CN" altLang="zh-CN" dirty="0"/>
              <a:t>，</a:t>
            </a:r>
            <a:r>
              <a:rPr lang="en-US" altLang="zh-CN" dirty="0"/>
              <a:t>fac(1)</a:t>
            </a:r>
            <a:r>
              <a:rPr lang="zh-CN" altLang="zh-CN" dirty="0"/>
              <a:t>中的局部变量</a:t>
            </a:r>
            <a:r>
              <a:rPr lang="en-US" altLang="zh-CN" dirty="0"/>
              <a:t>r</a:t>
            </a:r>
            <a:r>
              <a:rPr lang="zh-CN" altLang="zh-CN" dirty="0"/>
              <a:t>的值即为</a:t>
            </a:r>
            <a:r>
              <a:rPr lang="en-US" altLang="zh-CN" dirty="0"/>
              <a:t>fac(0)</a:t>
            </a:r>
            <a:r>
              <a:rPr lang="zh-CN" altLang="zh-CN" dirty="0"/>
              <a:t>中的返回值乘以</a:t>
            </a:r>
            <a:r>
              <a:rPr lang="en-US" altLang="zh-CN" dirty="0"/>
              <a:t>n</a:t>
            </a:r>
            <a:r>
              <a:rPr lang="zh-CN" altLang="zh-CN" dirty="0"/>
              <a:t>。</a:t>
            </a:r>
          </a:p>
        </p:txBody>
      </p:sp>
      <p:graphicFrame>
        <p:nvGraphicFramePr>
          <p:cNvPr id="8" name="对象 7"/>
          <p:cNvGraphicFramePr>
            <a:graphicFrameLocks noChangeAspect="1"/>
          </p:cNvGraphicFramePr>
          <p:nvPr/>
        </p:nvGraphicFramePr>
        <p:xfrm>
          <a:off x="5436096" y="1628800"/>
          <a:ext cx="2943225" cy="3009900"/>
        </p:xfrm>
        <a:graphic>
          <a:graphicData uri="http://schemas.openxmlformats.org/presentationml/2006/ole">
            <mc:AlternateContent xmlns:mc="http://schemas.openxmlformats.org/markup-compatibility/2006">
              <mc:Choice xmlns:v="urn:schemas-microsoft-com:vml" Requires="v">
                <p:oleObj spid="_x0000_s42037" name="Visio" r:id="rId3" imgW="1924013" imgH="1962083" progId="Visio.Drawing.11">
                  <p:embed/>
                </p:oleObj>
              </mc:Choice>
              <mc:Fallback>
                <p:oleObj name="Visio" r:id="rId3" imgW="1924013" imgH="1962083"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6096" y="1628800"/>
                        <a:ext cx="2943225" cy="300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函数调用时栈的管理</a:t>
            </a:r>
          </a:p>
        </p:txBody>
      </p:sp>
      <p:sp>
        <p:nvSpPr>
          <p:cNvPr id="3" name="日期占位符 2"/>
          <p:cNvSpPr>
            <a:spLocks noGrp="1"/>
          </p:cNvSpPr>
          <p:nvPr>
            <p:ph type="dt" sz="half" idx="10"/>
          </p:nvPr>
        </p:nvSpPr>
        <p:spPr/>
        <p:txBody>
          <a:bodyPr/>
          <a:lstStyle/>
          <a:p>
            <a:fld id="{BC809277-13B0-4DC7-9985-D4678B4C1869}"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79</a:t>
            </a:fld>
            <a:endParaRPr lang="zh-CN" altLang="en-US"/>
          </a:p>
        </p:txBody>
      </p:sp>
      <p:sp>
        <p:nvSpPr>
          <p:cNvPr id="6" name="内容占位符 5"/>
          <p:cNvSpPr>
            <a:spLocks noGrp="1"/>
          </p:cNvSpPr>
          <p:nvPr>
            <p:ph sz="half" idx="1"/>
          </p:nvPr>
        </p:nvSpPr>
        <p:spPr>
          <a:xfrm>
            <a:off x="457200" y="1340768"/>
            <a:ext cx="4690864" cy="4896544"/>
          </a:xfrm>
        </p:spPr>
        <p:txBody>
          <a:bodyPr>
            <a:normAutofit/>
          </a:bodyPr>
          <a:lstStyle/>
          <a:p>
            <a:pPr lvl="0"/>
            <a:r>
              <a:rPr lang="en-US" altLang="zh-CN" dirty="0"/>
              <a:t>fac(1)</a:t>
            </a:r>
            <a:r>
              <a:rPr lang="zh-CN" altLang="zh-CN" dirty="0"/>
              <a:t>函数返回时执行的操作</a:t>
            </a:r>
            <a:endParaRPr lang="en-US" altLang="zh-CN" dirty="0"/>
          </a:p>
          <a:p>
            <a:pPr lvl="0">
              <a:buFont typeface="+mj-lt"/>
              <a:buAutoNum type="alphaLcParenR"/>
            </a:pPr>
            <a:r>
              <a:rPr lang="en-US" altLang="zh-CN" sz="1800" dirty="0" err="1"/>
              <a:t>fac</a:t>
            </a:r>
            <a:r>
              <a:rPr lang="en-US" altLang="zh-CN" sz="1800" dirty="0"/>
              <a:t>(1)</a:t>
            </a:r>
            <a:r>
              <a:rPr lang="zh-CN" altLang="zh-CN" sz="1800" dirty="0"/>
              <a:t>函数执行完后，依次弹出</a:t>
            </a:r>
            <a:r>
              <a:rPr lang="en-US" altLang="zh-CN" sz="1800" dirty="0" err="1"/>
              <a:t>fac</a:t>
            </a:r>
            <a:r>
              <a:rPr lang="en-US" altLang="zh-CN" sz="1800" dirty="0"/>
              <a:t>(1)</a:t>
            </a:r>
            <a:r>
              <a:rPr lang="zh-CN" altLang="zh-CN" sz="1800" dirty="0"/>
              <a:t>的局部变量。在弹出</a:t>
            </a:r>
            <a:r>
              <a:rPr lang="en-US" altLang="zh-CN" sz="1800" dirty="0"/>
              <a:t>r</a:t>
            </a:r>
            <a:r>
              <a:rPr lang="zh-CN" altLang="zh-CN" sz="1800" dirty="0"/>
              <a:t>时用一个寄存器将返回值</a:t>
            </a:r>
            <a:r>
              <a:rPr lang="en-US" altLang="zh-CN" sz="1800" dirty="0"/>
              <a:t>r</a:t>
            </a:r>
            <a:r>
              <a:rPr lang="zh-CN" altLang="zh-CN" sz="1800" dirty="0"/>
              <a:t>保存起来；</a:t>
            </a:r>
            <a:endParaRPr lang="en-US" altLang="zh-CN" sz="1800" dirty="0"/>
          </a:p>
          <a:p>
            <a:pPr lvl="0">
              <a:buFont typeface="+mj-lt"/>
              <a:buAutoNum type="alphaLcParenR"/>
            </a:pPr>
            <a:r>
              <a:rPr lang="zh-CN" altLang="zh-CN" sz="1800" dirty="0"/>
              <a:t>弹出返回地址，将返回地址传到</a:t>
            </a:r>
            <a:r>
              <a:rPr lang="en-US" altLang="zh-CN" sz="1800" dirty="0"/>
              <a:t>PC</a:t>
            </a:r>
            <a:r>
              <a:rPr lang="zh-CN" altLang="zh-CN" sz="1800" dirty="0"/>
              <a:t>；</a:t>
            </a:r>
            <a:endParaRPr lang="en-US" altLang="zh-CN" sz="1800" dirty="0"/>
          </a:p>
          <a:p>
            <a:pPr lvl="0">
              <a:buFont typeface="+mj-lt"/>
              <a:buAutoNum type="alphaLcParenR"/>
            </a:pPr>
            <a:r>
              <a:rPr lang="en-US" altLang="zh-CN" sz="1800" dirty="0"/>
              <a:t>SP=FP</a:t>
            </a:r>
            <a:r>
              <a:rPr lang="zh-CN" altLang="zh-CN" sz="1800" dirty="0"/>
              <a:t>，令</a:t>
            </a:r>
            <a:r>
              <a:rPr lang="en-US" altLang="zh-CN" sz="1800" dirty="0"/>
              <a:t>SP</a:t>
            </a:r>
            <a:r>
              <a:rPr lang="zh-CN" altLang="zh-CN" sz="1800" dirty="0"/>
              <a:t>指回</a:t>
            </a:r>
            <a:r>
              <a:rPr lang="en-US" altLang="zh-CN" sz="1800" dirty="0"/>
              <a:t>pre</a:t>
            </a:r>
            <a:r>
              <a:rPr lang="zh-CN" altLang="zh-CN" sz="1800" dirty="0"/>
              <a:t>栈帧的顶部，令</a:t>
            </a:r>
            <a:r>
              <a:rPr lang="en-US" altLang="zh-CN" sz="1800" dirty="0"/>
              <a:t>FP</a:t>
            </a:r>
            <a:r>
              <a:rPr lang="zh-CN" altLang="zh-CN" sz="1800" dirty="0"/>
              <a:t>指回</a:t>
            </a:r>
            <a:r>
              <a:rPr lang="en-US" altLang="zh-CN" sz="1800" dirty="0"/>
              <a:t>pre</a:t>
            </a:r>
            <a:r>
              <a:rPr lang="zh-CN" altLang="zh-CN" sz="1800" dirty="0"/>
              <a:t>栈帧的底部；</a:t>
            </a:r>
            <a:endParaRPr lang="en-US" altLang="zh-CN" sz="1800" dirty="0"/>
          </a:p>
          <a:p>
            <a:pPr lvl="0">
              <a:buFont typeface="+mj-lt"/>
              <a:buAutoNum type="alphaLcParenR"/>
            </a:pPr>
            <a:r>
              <a:rPr lang="zh-CN" altLang="zh-CN" dirty="0"/>
              <a:t>继续执行函数</a:t>
            </a:r>
            <a:r>
              <a:rPr lang="en-US" altLang="zh-CN" dirty="0"/>
              <a:t>pre</a:t>
            </a:r>
            <a:r>
              <a:rPr lang="zh-CN" altLang="zh-CN" dirty="0"/>
              <a:t>，</a:t>
            </a:r>
            <a:r>
              <a:rPr lang="en-US" altLang="zh-CN" dirty="0"/>
              <a:t>pre</a:t>
            </a:r>
            <a:r>
              <a:rPr lang="zh-CN" altLang="zh-CN" dirty="0"/>
              <a:t>中的局部变量</a:t>
            </a:r>
            <a:r>
              <a:rPr lang="en-US" altLang="zh-CN" dirty="0"/>
              <a:t>f</a:t>
            </a:r>
            <a:r>
              <a:rPr lang="zh-CN" altLang="zh-CN" dirty="0"/>
              <a:t>的值即为</a:t>
            </a:r>
            <a:r>
              <a:rPr lang="en-US" altLang="zh-CN" dirty="0"/>
              <a:t>fac(1)</a:t>
            </a:r>
            <a:r>
              <a:rPr lang="zh-CN" altLang="zh-CN" dirty="0"/>
              <a:t>中的返回值</a:t>
            </a:r>
            <a:r>
              <a:rPr lang="en-US" altLang="zh-CN" dirty="0"/>
              <a:t>r</a:t>
            </a:r>
            <a:r>
              <a:rPr lang="zh-CN" altLang="zh-CN" dirty="0"/>
              <a:t>，此时将寄存器中的值赋值给</a:t>
            </a:r>
            <a:r>
              <a:rPr lang="en-US" altLang="zh-CN" dirty="0"/>
              <a:t>f</a:t>
            </a:r>
            <a:r>
              <a:rPr lang="zh-CN" altLang="zh-CN" dirty="0"/>
              <a:t>。</a:t>
            </a:r>
          </a:p>
        </p:txBody>
      </p:sp>
      <p:graphicFrame>
        <p:nvGraphicFramePr>
          <p:cNvPr id="8" name="对象 7"/>
          <p:cNvGraphicFramePr>
            <a:graphicFrameLocks noChangeAspect="1"/>
          </p:cNvGraphicFramePr>
          <p:nvPr/>
        </p:nvGraphicFramePr>
        <p:xfrm>
          <a:off x="5508104" y="1772816"/>
          <a:ext cx="2905125" cy="2505075"/>
        </p:xfrm>
        <a:graphic>
          <a:graphicData uri="http://schemas.openxmlformats.org/presentationml/2006/ole">
            <mc:AlternateContent xmlns:mc="http://schemas.openxmlformats.org/markup-compatibility/2006">
              <mc:Choice xmlns:v="urn:schemas-microsoft-com:vml" Requires="v">
                <p:oleObj spid="_x0000_s43061" name="Visio" r:id="rId3" imgW="1904970" imgH="1638367" progId="Visio.Drawing.11">
                  <p:embed/>
                </p:oleObj>
              </mc:Choice>
              <mc:Fallback>
                <p:oleObj name="Visio" r:id="rId3" imgW="1904970" imgH="1638367"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104" y="1772816"/>
                        <a:ext cx="2905125" cy="2505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汇编指令的概念</a:t>
            </a:r>
          </a:p>
        </p:txBody>
      </p:sp>
      <p:sp>
        <p:nvSpPr>
          <p:cNvPr id="3" name="日期占位符 2"/>
          <p:cNvSpPr>
            <a:spLocks noGrp="1"/>
          </p:cNvSpPr>
          <p:nvPr>
            <p:ph type="dt" sz="half" idx="10"/>
          </p:nvPr>
        </p:nvSpPr>
        <p:spPr/>
        <p:txBody>
          <a:bodyPr/>
          <a:lstStyle/>
          <a:p>
            <a:fld id="{BC809277-13B0-4DC7-9985-D4678B4C1869}"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8</a:t>
            </a:fld>
            <a:endParaRPr lang="zh-CN" altLang="en-US"/>
          </a:p>
        </p:txBody>
      </p:sp>
      <p:sp>
        <p:nvSpPr>
          <p:cNvPr id="6" name="内容占位符 5"/>
          <p:cNvSpPr>
            <a:spLocks noGrp="1"/>
          </p:cNvSpPr>
          <p:nvPr>
            <p:ph sz="half" idx="1"/>
          </p:nvPr>
        </p:nvSpPr>
        <p:spPr>
          <a:xfrm>
            <a:off x="457200" y="1340769"/>
            <a:ext cx="4690864" cy="2952327"/>
          </a:xfrm>
        </p:spPr>
        <p:txBody>
          <a:bodyPr>
            <a:noAutofit/>
          </a:bodyPr>
          <a:lstStyle/>
          <a:p>
            <a:pPr marL="0" lvl="1" indent="0"/>
            <a:r>
              <a:rPr lang="zh-CN" altLang="zh-CN" sz="1800" b="1" dirty="0">
                <a:latin typeface="Times New Roman" pitchFamily="18" charset="0"/>
                <a:ea typeface="宋体" pitchFamily="2" charset="-122"/>
              </a:rPr>
              <a:t>“读取</a:t>
            </a:r>
            <a:r>
              <a:rPr lang="en-US" altLang="zh-CN" sz="1800" b="1" dirty="0">
                <a:latin typeface="Times New Roman" pitchFamily="18" charset="0"/>
                <a:ea typeface="宋体" pitchFamily="2" charset="-122"/>
              </a:rPr>
              <a:t>a</a:t>
            </a:r>
            <a:r>
              <a:rPr lang="zh-CN" altLang="zh-CN" sz="1800" b="1" dirty="0">
                <a:latin typeface="Times New Roman" pitchFamily="18" charset="0"/>
                <a:ea typeface="宋体" pitchFamily="2" charset="-122"/>
              </a:rPr>
              <a:t>到</a:t>
            </a:r>
            <a:r>
              <a:rPr lang="en-US" altLang="zh-CN" sz="1800" b="1" dirty="0">
                <a:latin typeface="Times New Roman" pitchFamily="18" charset="0"/>
                <a:ea typeface="宋体" pitchFamily="2" charset="-122"/>
              </a:rPr>
              <a:t>R</a:t>
            </a:r>
            <a:r>
              <a:rPr lang="zh-CN" altLang="zh-CN" sz="1800" b="1" dirty="0">
                <a:latin typeface="Times New Roman" pitchFamily="18" charset="0"/>
                <a:ea typeface="宋体" pitchFamily="2" charset="-122"/>
              </a:rPr>
              <a:t>”操作——</a:t>
            </a:r>
            <a:r>
              <a:rPr lang="en-US" altLang="zh-CN" sz="1800" b="1" dirty="0">
                <a:latin typeface="Times New Roman" pitchFamily="18" charset="0"/>
                <a:ea typeface="宋体" pitchFamily="2" charset="-122"/>
              </a:rPr>
              <a:t>load</a:t>
            </a:r>
            <a:r>
              <a:rPr lang="zh-CN" altLang="zh-CN" sz="1800" b="1" dirty="0">
                <a:latin typeface="Times New Roman" pitchFamily="18" charset="0"/>
                <a:ea typeface="宋体" pitchFamily="2" charset="-122"/>
              </a:rPr>
              <a:t>指令</a:t>
            </a:r>
          </a:p>
          <a:p>
            <a:pPr>
              <a:lnSpc>
                <a:spcPct val="140000"/>
              </a:lnSpc>
            </a:pPr>
            <a:endParaRPr lang="en-US" altLang="zh-CN" dirty="0"/>
          </a:p>
          <a:p>
            <a:pPr>
              <a:lnSpc>
                <a:spcPct val="140000"/>
              </a:lnSpc>
            </a:pPr>
            <a:r>
              <a:rPr lang="zh-CN" altLang="zh-CN" dirty="0"/>
              <a:t>程序语句中的“读取</a:t>
            </a:r>
            <a:r>
              <a:rPr lang="en-US" altLang="zh-CN" dirty="0"/>
              <a:t>a</a:t>
            </a:r>
            <a:r>
              <a:rPr lang="zh-CN" altLang="zh-CN" dirty="0"/>
              <a:t>到</a:t>
            </a:r>
            <a:r>
              <a:rPr lang="en-US" altLang="zh-CN" dirty="0"/>
              <a:t>R</a:t>
            </a:r>
            <a:r>
              <a:rPr lang="zh-CN" altLang="zh-CN" dirty="0"/>
              <a:t>”，表示</a:t>
            </a:r>
            <a:r>
              <a:rPr lang="en-US" altLang="zh-CN" dirty="0"/>
              <a:t>CPU</a:t>
            </a:r>
            <a:r>
              <a:rPr lang="zh-CN" altLang="zh-CN" dirty="0"/>
              <a:t>将变量</a:t>
            </a:r>
            <a:r>
              <a:rPr lang="en-US" altLang="zh-CN" dirty="0"/>
              <a:t>a</a:t>
            </a:r>
            <a:r>
              <a:rPr lang="zh-CN" altLang="zh-CN" dirty="0"/>
              <a:t>读取到寄存器</a:t>
            </a:r>
            <a:r>
              <a:rPr lang="en-US" altLang="zh-CN" dirty="0"/>
              <a:t>R</a:t>
            </a:r>
            <a:r>
              <a:rPr lang="zh-CN" altLang="zh-CN" dirty="0"/>
              <a:t>中。我们设计指令“</a:t>
            </a:r>
            <a:r>
              <a:rPr lang="en-US" altLang="zh-CN" dirty="0"/>
              <a:t>load</a:t>
            </a:r>
            <a:r>
              <a:rPr lang="zh-CN" altLang="zh-CN" dirty="0"/>
              <a:t>”表示“读取</a:t>
            </a:r>
            <a:r>
              <a:rPr lang="en-US" altLang="zh-CN" dirty="0"/>
              <a:t>a</a:t>
            </a:r>
            <a:r>
              <a:rPr lang="zh-CN" altLang="zh-CN" dirty="0"/>
              <a:t>到</a:t>
            </a:r>
            <a:r>
              <a:rPr lang="en-US" altLang="zh-CN" dirty="0"/>
              <a:t>R</a:t>
            </a:r>
            <a:r>
              <a:rPr lang="zh-CN" altLang="zh-CN" dirty="0"/>
              <a:t>”操作，那么</a:t>
            </a:r>
            <a:r>
              <a:rPr lang="en-US" altLang="zh-CN" dirty="0"/>
              <a:t>load</a:t>
            </a:r>
            <a:r>
              <a:rPr lang="zh-CN" altLang="zh-CN" dirty="0"/>
              <a:t>指令中需要有两个“操作数”（</a:t>
            </a:r>
            <a:r>
              <a:rPr lang="en-US" altLang="zh-CN" dirty="0"/>
              <a:t>operands</a:t>
            </a:r>
            <a:r>
              <a:rPr lang="zh-CN" altLang="zh-CN" dirty="0"/>
              <a:t>），一个操作数是变量</a:t>
            </a:r>
            <a:r>
              <a:rPr lang="en-US" altLang="zh-CN" dirty="0"/>
              <a:t>a</a:t>
            </a:r>
            <a:r>
              <a:rPr lang="zh-CN" altLang="zh-CN" dirty="0"/>
              <a:t>的地址，另一个操作数是存储的寄存器。</a:t>
            </a:r>
            <a:endParaRPr lang="zh-CN" altLang="en-US" dirty="0"/>
          </a:p>
        </p:txBody>
      </p:sp>
      <p:graphicFrame>
        <p:nvGraphicFramePr>
          <p:cNvPr id="8" name="对象 7"/>
          <p:cNvGraphicFramePr>
            <a:graphicFrameLocks noChangeAspect="1"/>
          </p:cNvGraphicFramePr>
          <p:nvPr/>
        </p:nvGraphicFramePr>
        <p:xfrm>
          <a:off x="5436096" y="1268760"/>
          <a:ext cx="3476625" cy="2362200"/>
        </p:xfrm>
        <a:graphic>
          <a:graphicData uri="http://schemas.openxmlformats.org/presentationml/2006/ole">
            <mc:AlternateContent xmlns:mc="http://schemas.openxmlformats.org/markup-compatibility/2006">
              <mc:Choice xmlns:v="urn:schemas-microsoft-com:vml" Requires="v">
                <p:oleObj spid="_x0000_s24629" name="Visio" r:id="rId3" imgW="3476516" imgH="2362053" progId="Visio.Drawing.11">
                  <p:embed/>
                </p:oleObj>
              </mc:Choice>
              <mc:Fallback>
                <p:oleObj name="Visio" r:id="rId3" imgW="3476516" imgH="2362053"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6096" y="1268760"/>
                        <a:ext cx="3476625" cy="236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内容占位符 5"/>
          <p:cNvSpPr txBox="1">
            <a:spLocks/>
          </p:cNvSpPr>
          <p:nvPr/>
        </p:nvSpPr>
        <p:spPr>
          <a:xfrm>
            <a:off x="539552" y="4509120"/>
            <a:ext cx="8280920" cy="1584176"/>
          </a:xfrm>
          <a:prstGeom prst="rect">
            <a:avLst/>
          </a:prstGeom>
        </p:spPr>
        <p:txBody>
          <a:bodyPr vert="horz" lIns="91440" tIns="45720" rIns="91440" bIns="45720" rtlCol="0">
            <a:normAutofit/>
          </a:bodyPr>
          <a:lstStyle/>
          <a:p>
            <a:pPr lvl="0" indent="514350">
              <a:lnSpc>
                <a:spcPct val="130000"/>
              </a:lnSpc>
              <a:buFont typeface="Arial"/>
              <a:buChar char="•"/>
            </a:pPr>
            <a:r>
              <a:rPr lang="zh-CN" altLang="zh-CN" dirty="0">
                <a:latin typeface="Times New Roman" pitchFamily="18" charset="0"/>
              </a:rPr>
              <a:t>汇编指令由“操作码”和“操作数”组成。操作码是指令执行的基本动作。在</a:t>
            </a:r>
            <a:r>
              <a:rPr lang="en-US" altLang="zh-CN" dirty="0">
                <a:latin typeface="Times New Roman" pitchFamily="18" charset="0"/>
              </a:rPr>
              <a:t>load R1, (address)</a:t>
            </a:r>
            <a:r>
              <a:rPr lang="zh-CN" altLang="zh-CN" dirty="0">
                <a:latin typeface="Times New Roman" pitchFamily="18" charset="0"/>
              </a:rPr>
              <a:t>指令中，</a:t>
            </a:r>
            <a:r>
              <a:rPr lang="en-US" altLang="zh-CN" dirty="0">
                <a:latin typeface="Times New Roman" pitchFamily="18" charset="0"/>
              </a:rPr>
              <a:t>load</a:t>
            </a:r>
            <a:r>
              <a:rPr lang="zh-CN" altLang="zh-CN" dirty="0">
                <a:latin typeface="Times New Roman" pitchFamily="18" charset="0"/>
              </a:rPr>
              <a:t>是操作码，其后的寄存器</a:t>
            </a:r>
            <a:r>
              <a:rPr lang="en-US" altLang="zh-CN" dirty="0">
                <a:latin typeface="Times New Roman" pitchFamily="18" charset="0"/>
              </a:rPr>
              <a:t>R1</a:t>
            </a:r>
            <a:r>
              <a:rPr lang="zh-CN" altLang="zh-CN" dirty="0">
                <a:latin typeface="Times New Roman" pitchFamily="18" charset="0"/>
              </a:rPr>
              <a:t>和</a:t>
            </a:r>
            <a:r>
              <a:rPr lang="en-US" altLang="zh-CN" dirty="0">
                <a:latin typeface="Times New Roman" pitchFamily="18" charset="0"/>
              </a:rPr>
              <a:t>(address)</a:t>
            </a:r>
            <a:r>
              <a:rPr lang="zh-CN" altLang="zh-CN" dirty="0">
                <a:latin typeface="Times New Roman" pitchFamily="18" charset="0"/>
              </a:rPr>
              <a:t>都是操作数。操作码的英文叫做</a:t>
            </a:r>
            <a:r>
              <a:rPr lang="en-US" altLang="zh-CN" dirty="0">
                <a:latin typeface="Times New Roman" pitchFamily="18" charset="0"/>
              </a:rPr>
              <a:t>operator, </a:t>
            </a:r>
            <a:r>
              <a:rPr lang="zh-CN" altLang="zh-CN" dirty="0">
                <a:latin typeface="Times New Roman" pitchFamily="18" charset="0"/>
              </a:rPr>
              <a:t>操作数的英文叫做</a:t>
            </a:r>
            <a:r>
              <a:rPr lang="en-US" altLang="zh-CN" dirty="0">
                <a:latin typeface="Times New Roman" pitchFamily="18" charset="0"/>
              </a:rPr>
              <a:t>operand</a:t>
            </a:r>
            <a:r>
              <a:rPr lang="zh-CN" altLang="zh-CN" dirty="0">
                <a:latin typeface="Times New Roman" pitchFamily="18" charset="0"/>
              </a:rPr>
              <a:t>。</a:t>
            </a:r>
            <a:endParaRPr kumimoji="0" lang="zh-CN" altLang="en-US" sz="1800" b="0" i="0" u="none" strike="noStrike" kern="1200" cap="none" spc="0" normalizeH="0" noProof="0" dirty="0">
              <a:ln>
                <a:noFill/>
              </a:ln>
              <a:solidFill>
                <a:schemeClr val="tx1"/>
              </a:solidFill>
              <a:effectLst/>
              <a:uLnTx/>
              <a:uFillTx/>
              <a:latin typeface="Times New Roman" pitchFamily="18" charset="0"/>
              <a:ea typeface="宋体" pitchFamily="2" charset="-122"/>
              <a:cs typeface="+mn-cs"/>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函数调用时栈的管理</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80</a:t>
            </a:fld>
            <a:endParaRPr lang="zh-CN" altLang="en-US"/>
          </a:p>
        </p:txBody>
      </p:sp>
      <p:sp>
        <p:nvSpPr>
          <p:cNvPr id="6" name="内容占位符 5"/>
          <p:cNvSpPr>
            <a:spLocks noGrp="1"/>
          </p:cNvSpPr>
          <p:nvPr>
            <p:ph idx="1"/>
          </p:nvPr>
        </p:nvSpPr>
        <p:spPr/>
        <p:txBody>
          <a:bodyPr>
            <a:normAutofit/>
          </a:bodyPr>
          <a:lstStyle/>
          <a:p>
            <a:r>
              <a:rPr lang="zh-CN" altLang="zh-CN" sz="2000" dirty="0"/>
              <a:t>各类微处理器对函数调用的处理方式会有所差异，同一体系结构中对不同语言的函数调用的处理方式也会有少许的差异。但通过栈存储局部变量和返回地址等信息，这一点是共同的。我们不需要对函数调用中的每一个执行的细节都了解清楚，大家只要对这个过程有一个初步的认识：知道每一次函数调用对应一个栈帧，栈帧中包含了返回地址、局部变量值等信息。还有一点要注意，在本书中所用的</a:t>
            </a:r>
            <a:r>
              <a:rPr lang="en-US" altLang="zh-CN" sz="2000" dirty="0"/>
              <a:t>python</a:t>
            </a:r>
            <a:r>
              <a:rPr lang="zh-CN" altLang="zh-CN" sz="2000" dirty="0"/>
              <a:t>语言属于解释性语言，</a:t>
            </a:r>
            <a:r>
              <a:rPr lang="en-US" altLang="zh-CN" sz="2000" dirty="0"/>
              <a:t>python</a:t>
            </a:r>
            <a:r>
              <a:rPr lang="zh-CN" altLang="zh-CN" sz="2000" dirty="0"/>
              <a:t>中发生函数调用时所建立的栈，不是编译时建立的（像</a:t>
            </a:r>
            <a:r>
              <a:rPr lang="en-US" altLang="zh-CN" sz="2000" dirty="0"/>
              <a:t>C</a:t>
            </a:r>
            <a:r>
              <a:rPr lang="zh-CN" altLang="zh-CN" sz="2000" dirty="0"/>
              <a:t>语言等是在编译时就建好了栈），是在有需要的时候再建立的。</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函数调用时栈的管理</a:t>
            </a:r>
          </a:p>
        </p:txBody>
      </p:sp>
      <p:sp>
        <p:nvSpPr>
          <p:cNvPr id="3" name="日期占位符 2"/>
          <p:cNvSpPr>
            <a:spLocks noGrp="1"/>
          </p:cNvSpPr>
          <p:nvPr>
            <p:ph type="dt" sz="half" idx="10"/>
          </p:nvPr>
        </p:nvSpPr>
        <p:spPr/>
        <p:txBody>
          <a:bodyPr/>
          <a:lstStyle/>
          <a:p>
            <a:fld id="{4E55854C-21C8-4E58-9757-5AAD61B82AA3}"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81</a:t>
            </a:fld>
            <a:endParaRPr lang="zh-CN" altLang="en-US"/>
          </a:p>
        </p:txBody>
      </p:sp>
      <p:sp>
        <p:nvSpPr>
          <p:cNvPr id="6" name="内容占位符 5"/>
          <p:cNvSpPr>
            <a:spLocks noGrp="1"/>
          </p:cNvSpPr>
          <p:nvPr>
            <p:ph sz="half" idx="2"/>
          </p:nvPr>
        </p:nvSpPr>
        <p:spPr>
          <a:xfrm>
            <a:off x="467544" y="1340769"/>
            <a:ext cx="8219256" cy="3312368"/>
          </a:xfrm>
        </p:spPr>
        <p:txBody>
          <a:bodyPr>
            <a:normAutofit/>
          </a:bodyPr>
          <a:lstStyle/>
          <a:p>
            <a:r>
              <a:rPr lang="en-US" altLang="zh-CN" b="1" dirty="0"/>
              <a:t>#&lt;</a:t>
            </a:r>
            <a:r>
              <a:rPr lang="zh-CN" altLang="zh-CN" b="1" dirty="0"/>
              <a:t>程序：因数分解</a:t>
            </a:r>
            <a:r>
              <a:rPr lang="en-US" altLang="zh-CN" b="1" dirty="0"/>
              <a:t>&gt; </a:t>
            </a:r>
            <a:r>
              <a:rPr lang="en-US" altLang="zh-CN" dirty="0"/>
              <a:t>  Print all the prime factors (&gt;=2) of x.  By Edwin </a:t>
            </a:r>
            <a:r>
              <a:rPr lang="en-US" altLang="zh-CN" dirty="0" err="1"/>
              <a:t>Sha</a:t>
            </a:r>
            <a:endParaRPr lang="zh-CN" altLang="zh-CN" dirty="0"/>
          </a:p>
          <a:p>
            <a:r>
              <a:rPr lang="en-US" altLang="zh-CN" dirty="0"/>
              <a:t>import math	#</a:t>
            </a:r>
            <a:r>
              <a:rPr lang="zh-CN" altLang="zh-CN" dirty="0"/>
              <a:t>为了要调用平方根函数，此函数在</a:t>
            </a:r>
            <a:r>
              <a:rPr lang="en-US" altLang="zh-CN" dirty="0"/>
              <a:t>math</a:t>
            </a:r>
            <a:r>
              <a:rPr lang="zh-CN" altLang="zh-CN" dirty="0"/>
              <a:t>包里</a:t>
            </a:r>
          </a:p>
          <a:p>
            <a:r>
              <a:rPr lang="en-US" altLang="zh-CN" dirty="0"/>
              <a:t>def factors(x):  	#</a:t>
            </a:r>
            <a:r>
              <a:rPr lang="zh-CN" altLang="zh-CN" dirty="0"/>
              <a:t>找到</a:t>
            </a:r>
            <a:r>
              <a:rPr lang="en-US" altLang="zh-CN" dirty="0"/>
              <a:t>x</a:t>
            </a:r>
            <a:r>
              <a:rPr lang="zh-CN" altLang="zh-CN" dirty="0"/>
              <a:t>的因数</a:t>
            </a:r>
          </a:p>
          <a:p>
            <a:r>
              <a:rPr lang="en-US" altLang="zh-CN" dirty="0"/>
              <a:t>    y=</a:t>
            </a:r>
            <a:r>
              <a:rPr lang="en-US" altLang="zh-CN" dirty="0" err="1"/>
              <a:t>int</a:t>
            </a:r>
            <a:r>
              <a:rPr lang="en-US" altLang="zh-CN" dirty="0"/>
              <a:t>(</a:t>
            </a:r>
            <a:r>
              <a:rPr lang="en-US" altLang="zh-CN" dirty="0" err="1"/>
              <a:t>math.sqrt</a:t>
            </a:r>
            <a:r>
              <a:rPr lang="en-US" altLang="zh-CN" dirty="0"/>
              <a:t>(x))</a:t>
            </a:r>
            <a:endParaRPr lang="zh-CN" altLang="zh-CN" dirty="0"/>
          </a:p>
          <a:p>
            <a:r>
              <a:rPr lang="en-US" altLang="zh-CN" dirty="0"/>
              <a:t>    for </a:t>
            </a:r>
            <a:r>
              <a:rPr lang="en-US" altLang="zh-CN" dirty="0" err="1"/>
              <a:t>i</a:t>
            </a:r>
            <a:r>
              <a:rPr lang="en-US" altLang="zh-CN" dirty="0"/>
              <a:t> in range(2,y+1):	#</a:t>
            </a:r>
            <a:r>
              <a:rPr lang="zh-CN" altLang="zh-CN" dirty="0"/>
              <a:t>检查从</a:t>
            </a:r>
            <a:r>
              <a:rPr lang="en-US" altLang="zh-CN" dirty="0"/>
              <a:t>2 </a:t>
            </a:r>
            <a:r>
              <a:rPr lang="zh-CN" altLang="zh-CN" dirty="0"/>
              <a:t>到</a:t>
            </a:r>
            <a:r>
              <a:rPr lang="en-US" altLang="zh-CN" dirty="0"/>
              <a:t> x</a:t>
            </a:r>
            <a:r>
              <a:rPr lang="zh-CN" altLang="zh-CN" dirty="0"/>
              <a:t>的平方根是否为</a:t>
            </a:r>
            <a:r>
              <a:rPr lang="en-US" altLang="zh-CN" dirty="0"/>
              <a:t>x</a:t>
            </a:r>
            <a:r>
              <a:rPr lang="zh-CN" altLang="zh-CN" dirty="0"/>
              <a:t>的因数</a:t>
            </a:r>
          </a:p>
          <a:p>
            <a:r>
              <a:rPr lang="en-US" altLang="zh-CN" dirty="0"/>
              <a:t>         if (x %</a:t>
            </a:r>
            <a:r>
              <a:rPr lang="en-US" altLang="zh-CN" dirty="0" err="1"/>
              <a:t>i</a:t>
            </a:r>
            <a:r>
              <a:rPr lang="en-US" altLang="zh-CN" dirty="0"/>
              <a:t> ==0):</a:t>
            </a:r>
            <a:r>
              <a:rPr lang="zh-CN" altLang="zh-CN" dirty="0"/>
              <a:t>　　</a:t>
            </a:r>
            <a:r>
              <a:rPr lang="en-US" altLang="zh-CN" dirty="0"/>
              <a:t>	#</a:t>
            </a:r>
            <a:r>
              <a:rPr lang="zh-CN" altLang="zh-CN" dirty="0"/>
              <a:t>发现</a:t>
            </a:r>
            <a:r>
              <a:rPr lang="en-US" altLang="zh-CN" dirty="0" err="1"/>
              <a:t>i</a:t>
            </a:r>
            <a:r>
              <a:rPr lang="zh-CN" altLang="zh-CN" dirty="0"/>
              <a:t>是</a:t>
            </a:r>
            <a:r>
              <a:rPr lang="en-US" altLang="zh-CN" dirty="0"/>
              <a:t>x</a:t>
            </a:r>
            <a:r>
              <a:rPr lang="zh-CN" altLang="zh-CN" dirty="0"/>
              <a:t>的因数</a:t>
            </a:r>
          </a:p>
          <a:p>
            <a:r>
              <a:rPr lang="en-US" altLang="zh-CN" dirty="0"/>
              <a:t>             print("Factor:",</a:t>
            </a:r>
            <a:r>
              <a:rPr lang="en-US" altLang="zh-CN" dirty="0" err="1"/>
              <a:t>i</a:t>
            </a:r>
            <a:r>
              <a:rPr lang="en-US" altLang="zh-CN" dirty="0"/>
              <a:t>);</a:t>
            </a:r>
            <a:endParaRPr lang="zh-CN" altLang="zh-CN" dirty="0"/>
          </a:p>
          <a:p>
            <a:r>
              <a:rPr lang="en-US" altLang="zh-CN" dirty="0"/>
              <a:t>             factors(x//</a:t>
            </a:r>
            <a:r>
              <a:rPr lang="en-US" altLang="zh-CN" dirty="0" err="1"/>
              <a:t>i</a:t>
            </a:r>
            <a:r>
              <a:rPr lang="en-US" altLang="zh-CN" dirty="0"/>
              <a:t>)	#</a:t>
            </a:r>
            <a:r>
              <a:rPr lang="zh-CN" altLang="zh-CN" dirty="0"/>
              <a:t>递归调用自己，参数变小是</a:t>
            </a:r>
            <a:r>
              <a:rPr lang="en-US" altLang="zh-CN" dirty="0"/>
              <a:t>x//</a:t>
            </a:r>
            <a:r>
              <a:rPr lang="en-US" altLang="zh-CN" dirty="0" err="1"/>
              <a:t>i</a:t>
            </a:r>
            <a:endParaRPr lang="zh-CN" altLang="zh-CN" dirty="0"/>
          </a:p>
          <a:p>
            <a:r>
              <a:rPr lang="en-US" altLang="zh-CN" dirty="0"/>
              <a:t>              break  		#</a:t>
            </a:r>
            <a:r>
              <a:rPr lang="zh-CN" altLang="zh-CN" dirty="0"/>
              <a:t>跳出</a:t>
            </a:r>
            <a:r>
              <a:rPr lang="en-US" altLang="zh-CN" dirty="0"/>
              <a:t>for</a:t>
            </a:r>
            <a:r>
              <a:rPr lang="zh-CN" altLang="zh-CN" dirty="0"/>
              <a:t>循环</a:t>
            </a:r>
          </a:p>
          <a:p>
            <a:r>
              <a:rPr lang="en-US" altLang="zh-CN" dirty="0"/>
              <a:t>    else:  #</a:t>
            </a:r>
            <a:r>
              <a:rPr lang="zh-CN" altLang="zh-CN" dirty="0"/>
              <a:t>假如离开循环正常，没有碰到</a:t>
            </a:r>
            <a:r>
              <a:rPr lang="en-US" altLang="zh-CN" dirty="0"/>
              <a:t>break</a:t>
            </a:r>
            <a:r>
              <a:rPr lang="zh-CN" altLang="zh-CN" dirty="0"/>
              <a:t>，就执行</a:t>
            </a:r>
            <a:r>
              <a:rPr lang="en-US" altLang="zh-CN" dirty="0"/>
              <a:t>else</a:t>
            </a:r>
            <a:r>
              <a:rPr lang="zh-CN" altLang="zh-CN" dirty="0"/>
              <a:t>内的</a:t>
            </a:r>
            <a:r>
              <a:rPr lang="en-US" altLang="zh-CN" dirty="0"/>
              <a:t>print</a:t>
            </a:r>
            <a:r>
              <a:rPr lang="zh-CN" altLang="zh-CN" dirty="0"/>
              <a:t>，</a:t>
            </a:r>
            <a:r>
              <a:rPr lang="en-US" altLang="zh-CN" dirty="0"/>
              <a:t>x</a:t>
            </a:r>
            <a:r>
              <a:rPr lang="zh-CN" altLang="zh-CN" dirty="0"/>
              <a:t>是质数</a:t>
            </a:r>
          </a:p>
          <a:p>
            <a:r>
              <a:rPr lang="en-US" altLang="zh-CN" dirty="0"/>
              <a:t>              print("Prime Factor:",x)</a:t>
            </a:r>
            <a:endParaRPr lang="zh-CN" altLang="zh-CN" dirty="0"/>
          </a:p>
          <a:p>
            <a:r>
              <a:rPr lang="en-US" altLang="zh-CN" dirty="0"/>
              <a:t>    print("</a:t>
            </a:r>
            <a:r>
              <a:rPr lang="zh-CN" altLang="zh-CN" dirty="0"/>
              <a:t>局部变量：参数</a:t>
            </a:r>
            <a:r>
              <a:rPr lang="en-US" altLang="zh-CN" dirty="0"/>
              <a:t>x:%d, </a:t>
            </a:r>
            <a:r>
              <a:rPr lang="zh-CN" altLang="zh-CN" dirty="0"/>
              <a:t>变量</a:t>
            </a:r>
            <a:r>
              <a:rPr lang="en-US" altLang="zh-CN" dirty="0"/>
              <a:t>y:%d" %(</a:t>
            </a:r>
            <a:r>
              <a:rPr lang="en-US" altLang="zh-CN" dirty="0" err="1"/>
              <a:t>x,y</a:t>
            </a:r>
            <a:r>
              <a:rPr lang="en-US" altLang="zh-CN" dirty="0"/>
              <a:t>))</a:t>
            </a:r>
            <a:endParaRPr lang="zh-CN" altLang="zh-CN" dirty="0"/>
          </a:p>
          <a:p>
            <a:r>
              <a:rPr lang="en-US" altLang="zh-CN" dirty="0"/>
              <a:t>return</a:t>
            </a:r>
            <a:endParaRPr lang="zh-CN" altLang="zh-CN" dirty="0"/>
          </a:p>
        </p:txBody>
      </p:sp>
      <p:sp>
        <p:nvSpPr>
          <p:cNvPr id="7" name="内容占位符 6"/>
          <p:cNvSpPr>
            <a:spLocks noGrp="1"/>
          </p:cNvSpPr>
          <p:nvPr>
            <p:ph idx="1"/>
          </p:nvPr>
        </p:nvSpPr>
        <p:spPr>
          <a:xfrm>
            <a:off x="467544" y="4797152"/>
            <a:ext cx="8136904" cy="1329011"/>
          </a:xfrm>
        </p:spPr>
        <p:txBody>
          <a:bodyPr>
            <a:normAutofit/>
          </a:bodyPr>
          <a:lstStyle/>
          <a:p>
            <a:pPr marL="0" indent="0">
              <a:buNone/>
            </a:pPr>
            <a:r>
              <a:rPr lang="zh-CN" altLang="zh-CN" dirty="0"/>
              <a:t>我们用</a:t>
            </a:r>
            <a:r>
              <a:rPr lang="zh-CN" altLang="en-US" dirty="0"/>
              <a:t>以上的</a:t>
            </a:r>
            <a:r>
              <a:rPr lang="zh-CN" altLang="zh-CN" dirty="0"/>
              <a:t>因数分解的</a:t>
            </a:r>
            <a:r>
              <a:rPr lang="en-US" altLang="zh-CN" dirty="0"/>
              <a:t>python</a:t>
            </a:r>
            <a:r>
              <a:rPr lang="zh-CN" altLang="zh-CN" dirty="0"/>
              <a:t>程序，来讲解</a:t>
            </a:r>
            <a:r>
              <a:rPr lang="en-US" altLang="zh-CN" dirty="0"/>
              <a:t>python</a:t>
            </a:r>
            <a:r>
              <a:rPr lang="zh-CN" altLang="zh-CN" dirty="0"/>
              <a:t>程序运行时，栈的建立过程</a:t>
            </a:r>
            <a:r>
              <a:rPr lang="zh-CN" altLang="en-US" dirty="0"/>
              <a:t>。</a:t>
            </a:r>
            <a:r>
              <a:rPr lang="zh-CN" altLang="zh-CN" dirty="0"/>
              <a:t>这个例子是用递归的方式来调用函数</a:t>
            </a:r>
            <a:r>
              <a:rPr lang="zh-CN" altLang="en-US" dirty="0"/>
              <a:t>。</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函数调用时栈的管理</a:t>
            </a:r>
          </a:p>
        </p:txBody>
      </p:sp>
      <p:sp>
        <p:nvSpPr>
          <p:cNvPr id="3" name="日期占位符 2"/>
          <p:cNvSpPr>
            <a:spLocks noGrp="1"/>
          </p:cNvSpPr>
          <p:nvPr>
            <p:ph type="dt" sz="half" idx="10"/>
          </p:nvPr>
        </p:nvSpPr>
        <p:spPr/>
        <p:txBody>
          <a:bodyPr/>
          <a:lstStyle/>
          <a:p>
            <a:fld id="{BC809277-13B0-4DC7-9985-D4678B4C1869}"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82</a:t>
            </a:fld>
            <a:endParaRPr lang="zh-CN" altLang="en-US"/>
          </a:p>
        </p:txBody>
      </p:sp>
      <p:sp>
        <p:nvSpPr>
          <p:cNvPr id="6" name="内容占位符 5"/>
          <p:cNvSpPr>
            <a:spLocks noGrp="1"/>
          </p:cNvSpPr>
          <p:nvPr>
            <p:ph sz="half" idx="1"/>
          </p:nvPr>
        </p:nvSpPr>
        <p:spPr>
          <a:xfrm>
            <a:off x="457200" y="1340768"/>
            <a:ext cx="5338936" cy="4785395"/>
          </a:xfrm>
        </p:spPr>
        <p:txBody>
          <a:bodyPr>
            <a:normAutofit/>
          </a:bodyPr>
          <a:lstStyle/>
          <a:p>
            <a:r>
              <a:rPr lang="zh-CN" altLang="zh-CN" dirty="0"/>
              <a:t>第一步，该程序从非函数定义的第一条语句开始执行，即语句“</a:t>
            </a:r>
            <a:r>
              <a:rPr lang="en-US" altLang="zh-CN" dirty="0"/>
              <a:t>factors(18)</a:t>
            </a:r>
            <a:r>
              <a:rPr lang="zh-CN" altLang="zh-CN" dirty="0"/>
              <a:t>”开始执行。首先建立一个</a:t>
            </a:r>
            <a:r>
              <a:rPr lang="en-US" altLang="zh-CN" dirty="0"/>
              <a:t>main</a:t>
            </a:r>
            <a:r>
              <a:rPr lang="zh-CN" altLang="zh-CN" dirty="0"/>
              <a:t>函数的栈帧，栈帧中保存的信息为</a:t>
            </a:r>
            <a:r>
              <a:rPr lang="en-US" altLang="zh-CN" dirty="0"/>
              <a:t>main</a:t>
            </a:r>
            <a:r>
              <a:rPr lang="zh-CN" altLang="zh-CN" dirty="0"/>
              <a:t>函数中的信息。如图</a:t>
            </a:r>
            <a:r>
              <a:rPr lang="en-US" altLang="zh-CN" dirty="0"/>
              <a:t>(1)</a:t>
            </a:r>
            <a:r>
              <a:rPr lang="zh-CN" altLang="zh-CN" dirty="0"/>
              <a:t>所示。</a:t>
            </a:r>
          </a:p>
          <a:p>
            <a:r>
              <a:rPr lang="zh-CN" altLang="zh-CN" dirty="0"/>
              <a:t>第二步，第一次调用函数</a:t>
            </a:r>
            <a:r>
              <a:rPr lang="en-US" altLang="zh-CN" dirty="0"/>
              <a:t>factors(x)</a:t>
            </a:r>
            <a:r>
              <a:rPr lang="zh-CN" altLang="zh-CN" dirty="0"/>
              <a:t>。先保存函数的返回地址。压入局部变量</a:t>
            </a:r>
            <a:r>
              <a:rPr lang="en-US" altLang="zh-CN" dirty="0"/>
              <a:t>x</a:t>
            </a:r>
            <a:r>
              <a:rPr lang="zh-CN" altLang="zh-CN" dirty="0"/>
              <a:t>，值为</a:t>
            </a:r>
            <a:r>
              <a:rPr lang="en-US" altLang="zh-CN" dirty="0"/>
              <a:t>18</a:t>
            </a:r>
            <a:r>
              <a:rPr lang="zh-CN" altLang="zh-CN" dirty="0"/>
              <a:t>；压入局部变量</a:t>
            </a:r>
            <a:r>
              <a:rPr lang="en-US" altLang="zh-CN" dirty="0"/>
              <a:t>y</a:t>
            </a:r>
            <a:r>
              <a:rPr lang="zh-CN" altLang="zh-CN" dirty="0"/>
              <a:t>，值为</a:t>
            </a:r>
            <a:r>
              <a:rPr lang="en-US" altLang="zh-CN" dirty="0"/>
              <a:t>4</a:t>
            </a:r>
            <a:r>
              <a:rPr lang="zh-CN" altLang="zh-CN" dirty="0"/>
              <a:t>（语句</a:t>
            </a:r>
            <a:r>
              <a:rPr lang="en-US" altLang="zh-CN" dirty="0"/>
              <a:t>y=int(math.sqrt(x))</a:t>
            </a:r>
            <a:r>
              <a:rPr lang="zh-CN" altLang="zh-CN" dirty="0"/>
              <a:t>表示：</a:t>
            </a:r>
            <a:r>
              <a:rPr lang="en-US" altLang="zh-CN" dirty="0"/>
              <a:t>y</a:t>
            </a:r>
            <a:r>
              <a:rPr lang="zh-CN" altLang="zh-CN" dirty="0"/>
              <a:t>的值等于</a:t>
            </a:r>
            <a:r>
              <a:rPr lang="en-US" altLang="zh-CN" dirty="0"/>
              <a:t>x</a:t>
            </a:r>
            <a:r>
              <a:rPr lang="zh-CN" altLang="zh-CN" dirty="0"/>
              <a:t>的值开平方根后取下整。事实上，调用</a:t>
            </a:r>
            <a:r>
              <a:rPr lang="en-US" altLang="zh-CN" dirty="0"/>
              <a:t>math.sqrt(x)</a:t>
            </a:r>
            <a:r>
              <a:rPr lang="zh-CN" altLang="zh-CN" dirty="0"/>
              <a:t>函数时也要建栈帧，大家知道即可，这里我们不详细讲解）；压入局部变量</a:t>
            </a:r>
            <a:r>
              <a:rPr lang="en-US" altLang="zh-CN" dirty="0"/>
              <a:t>i</a:t>
            </a:r>
            <a:r>
              <a:rPr lang="zh-CN" altLang="zh-CN" dirty="0"/>
              <a:t>，值为</a:t>
            </a:r>
            <a:r>
              <a:rPr lang="en-US" altLang="zh-CN" dirty="0"/>
              <a:t>2</a:t>
            </a:r>
            <a:r>
              <a:rPr lang="zh-CN" altLang="zh-CN" dirty="0"/>
              <a:t>。此时程序执行到</a:t>
            </a:r>
            <a:r>
              <a:rPr lang="en-US" altLang="zh-CN" dirty="0"/>
              <a:t>if</a:t>
            </a:r>
            <a:r>
              <a:rPr lang="zh-CN" altLang="zh-CN" dirty="0"/>
              <a:t>语句，</a:t>
            </a:r>
            <a:r>
              <a:rPr lang="en-US" altLang="zh-CN" dirty="0"/>
              <a:t>if</a:t>
            </a:r>
            <a:r>
              <a:rPr lang="zh-CN" altLang="zh-CN" dirty="0"/>
              <a:t>语句中的表达式值为真，因此会执行</a:t>
            </a:r>
            <a:r>
              <a:rPr lang="en-US" altLang="zh-CN" dirty="0"/>
              <a:t>print</a:t>
            </a:r>
            <a:r>
              <a:rPr lang="zh-CN" altLang="zh-CN" dirty="0"/>
              <a:t>语句，由于局部变量</a:t>
            </a:r>
            <a:r>
              <a:rPr lang="en-US" altLang="zh-CN" dirty="0"/>
              <a:t>i</a:t>
            </a:r>
            <a:r>
              <a:rPr lang="zh-CN" altLang="zh-CN" dirty="0"/>
              <a:t>值为</a:t>
            </a:r>
            <a:r>
              <a:rPr lang="en-US" altLang="zh-CN" dirty="0"/>
              <a:t>2</a:t>
            </a:r>
            <a:r>
              <a:rPr lang="zh-CN" altLang="zh-CN" dirty="0"/>
              <a:t>，输出“</a:t>
            </a:r>
            <a:r>
              <a:rPr lang="en-US" altLang="zh-CN" dirty="0"/>
              <a:t>Factor</a:t>
            </a:r>
            <a:r>
              <a:rPr lang="zh-CN" altLang="zh-CN" dirty="0"/>
              <a:t>：</a:t>
            </a:r>
            <a:r>
              <a:rPr lang="en-US" altLang="zh-CN" dirty="0"/>
              <a:t>2</a:t>
            </a:r>
            <a:r>
              <a:rPr lang="zh-CN" altLang="zh-CN" dirty="0"/>
              <a:t>”。栈的状态如图</a:t>
            </a:r>
            <a:r>
              <a:rPr lang="en-US" altLang="zh-CN" dirty="0"/>
              <a:t> (2)</a:t>
            </a:r>
            <a:r>
              <a:rPr lang="zh-CN" altLang="zh-CN" dirty="0"/>
              <a:t>所示。</a:t>
            </a:r>
            <a:endParaRPr lang="zh-CN" altLang="en-US" dirty="0"/>
          </a:p>
        </p:txBody>
      </p:sp>
      <p:graphicFrame>
        <p:nvGraphicFramePr>
          <p:cNvPr id="8" name="对象 7"/>
          <p:cNvGraphicFramePr>
            <a:graphicFrameLocks noChangeAspect="1"/>
          </p:cNvGraphicFramePr>
          <p:nvPr/>
        </p:nvGraphicFramePr>
        <p:xfrm>
          <a:off x="5852120" y="1268760"/>
          <a:ext cx="2464296" cy="5001934"/>
        </p:xfrm>
        <a:graphic>
          <a:graphicData uri="http://schemas.openxmlformats.org/presentationml/2006/ole">
            <mc:AlternateContent xmlns:mc="http://schemas.openxmlformats.org/markup-compatibility/2006">
              <mc:Choice xmlns:v="urn:schemas-microsoft-com:vml" Requires="v">
                <p:oleObj spid="_x0000_s45109" name="Visio" r:id="rId3" imgW="1600290" imgH="3247958" progId="Visio.Drawing.11">
                  <p:embed/>
                </p:oleObj>
              </mc:Choice>
              <mc:Fallback>
                <p:oleObj name="Visio" r:id="rId3" imgW="1600290" imgH="3247958"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2120" y="1268760"/>
                        <a:ext cx="2464296" cy="50019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函数调用时栈的管理</a:t>
            </a:r>
          </a:p>
        </p:txBody>
      </p:sp>
      <p:sp>
        <p:nvSpPr>
          <p:cNvPr id="3" name="日期占位符 2"/>
          <p:cNvSpPr>
            <a:spLocks noGrp="1"/>
          </p:cNvSpPr>
          <p:nvPr>
            <p:ph type="dt" sz="half" idx="10"/>
          </p:nvPr>
        </p:nvSpPr>
        <p:spPr/>
        <p:txBody>
          <a:bodyPr/>
          <a:lstStyle/>
          <a:p>
            <a:fld id="{BC809277-13B0-4DC7-9985-D4678B4C1869}"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83</a:t>
            </a:fld>
            <a:endParaRPr lang="zh-CN" altLang="en-US"/>
          </a:p>
        </p:txBody>
      </p:sp>
      <p:sp>
        <p:nvSpPr>
          <p:cNvPr id="6" name="内容占位符 5"/>
          <p:cNvSpPr>
            <a:spLocks noGrp="1"/>
          </p:cNvSpPr>
          <p:nvPr>
            <p:ph sz="half" idx="1"/>
          </p:nvPr>
        </p:nvSpPr>
        <p:spPr>
          <a:xfrm>
            <a:off x="457200" y="1340768"/>
            <a:ext cx="5338936" cy="4785395"/>
          </a:xfrm>
        </p:spPr>
        <p:txBody>
          <a:bodyPr>
            <a:normAutofit/>
          </a:bodyPr>
          <a:lstStyle/>
          <a:p>
            <a:r>
              <a:rPr lang="zh-CN" altLang="zh-CN" dirty="0"/>
              <a:t>第三步，第二次调用函数</a:t>
            </a:r>
            <a:r>
              <a:rPr lang="en-US" altLang="zh-CN" dirty="0"/>
              <a:t>factors(x)</a:t>
            </a:r>
            <a:r>
              <a:rPr lang="zh-CN" altLang="zh-CN" dirty="0"/>
              <a:t>。先保存函数的返回地址。压入局部变量</a:t>
            </a:r>
            <a:r>
              <a:rPr lang="en-US" altLang="zh-CN" dirty="0"/>
              <a:t>x</a:t>
            </a:r>
            <a:r>
              <a:rPr lang="zh-CN" altLang="zh-CN" dirty="0"/>
              <a:t>，值为</a:t>
            </a:r>
            <a:r>
              <a:rPr lang="en-US" altLang="zh-CN" dirty="0"/>
              <a:t>9</a:t>
            </a:r>
            <a:r>
              <a:rPr lang="zh-CN" altLang="zh-CN" dirty="0"/>
              <a:t>；压入局部变量</a:t>
            </a:r>
            <a:r>
              <a:rPr lang="en-US" altLang="zh-CN" dirty="0"/>
              <a:t>y</a:t>
            </a:r>
            <a:r>
              <a:rPr lang="zh-CN" altLang="zh-CN" dirty="0"/>
              <a:t>，值为</a:t>
            </a:r>
            <a:r>
              <a:rPr lang="en-US" altLang="zh-CN" dirty="0"/>
              <a:t>3</a:t>
            </a:r>
            <a:r>
              <a:rPr lang="zh-CN" altLang="zh-CN" dirty="0"/>
              <a:t>；压入局部变量</a:t>
            </a:r>
            <a:r>
              <a:rPr lang="en-US" altLang="zh-CN" dirty="0"/>
              <a:t>i</a:t>
            </a:r>
            <a:r>
              <a:rPr lang="zh-CN" altLang="zh-CN" dirty="0"/>
              <a:t>，值为</a:t>
            </a:r>
            <a:r>
              <a:rPr lang="en-US" altLang="zh-CN" dirty="0"/>
              <a:t>2</a:t>
            </a:r>
            <a:r>
              <a:rPr lang="zh-CN" altLang="zh-CN" dirty="0"/>
              <a:t>。由于</a:t>
            </a:r>
            <a:r>
              <a:rPr lang="en-US" altLang="zh-CN" dirty="0"/>
              <a:t>if</a:t>
            </a:r>
            <a:r>
              <a:rPr lang="zh-CN" altLang="zh-CN" dirty="0"/>
              <a:t>语句中的表达式值为假，</a:t>
            </a:r>
            <a:r>
              <a:rPr lang="en-US" altLang="zh-CN" dirty="0"/>
              <a:t>i</a:t>
            </a:r>
            <a:r>
              <a:rPr lang="zh-CN" altLang="zh-CN" dirty="0"/>
              <a:t>值会加</a:t>
            </a:r>
            <a:r>
              <a:rPr lang="en-US" altLang="zh-CN" dirty="0"/>
              <a:t>1</a:t>
            </a:r>
            <a:r>
              <a:rPr lang="zh-CN" altLang="zh-CN" dirty="0"/>
              <a:t>，变为</a:t>
            </a:r>
            <a:r>
              <a:rPr lang="en-US" altLang="zh-CN" dirty="0"/>
              <a:t>3</a:t>
            </a:r>
            <a:r>
              <a:rPr lang="zh-CN" altLang="zh-CN" dirty="0"/>
              <a:t>。此时</a:t>
            </a:r>
            <a:r>
              <a:rPr lang="en-US" altLang="zh-CN" dirty="0"/>
              <a:t>if</a:t>
            </a:r>
            <a:r>
              <a:rPr lang="zh-CN" altLang="zh-CN" dirty="0"/>
              <a:t>语句中的表达式值为真，因此会执行</a:t>
            </a:r>
            <a:r>
              <a:rPr lang="en-US" altLang="zh-CN" dirty="0"/>
              <a:t>print</a:t>
            </a:r>
            <a:r>
              <a:rPr lang="zh-CN" altLang="zh-CN" dirty="0"/>
              <a:t>语句，由于局部变量</a:t>
            </a:r>
            <a:r>
              <a:rPr lang="en-US" altLang="zh-CN" dirty="0"/>
              <a:t>i</a:t>
            </a:r>
            <a:r>
              <a:rPr lang="zh-CN" altLang="zh-CN" dirty="0"/>
              <a:t>值为</a:t>
            </a:r>
            <a:r>
              <a:rPr lang="en-US" altLang="zh-CN" dirty="0"/>
              <a:t>3</a:t>
            </a:r>
            <a:r>
              <a:rPr lang="zh-CN" altLang="zh-CN" dirty="0"/>
              <a:t>，输出“</a:t>
            </a:r>
            <a:r>
              <a:rPr lang="en-US" altLang="zh-CN" dirty="0"/>
              <a:t>Factor</a:t>
            </a:r>
            <a:r>
              <a:rPr lang="zh-CN" altLang="zh-CN" dirty="0"/>
              <a:t>：</a:t>
            </a:r>
            <a:r>
              <a:rPr lang="en-US" altLang="zh-CN" dirty="0"/>
              <a:t>3</a:t>
            </a:r>
            <a:r>
              <a:rPr lang="zh-CN" altLang="zh-CN" dirty="0"/>
              <a:t>”。栈的状态如图</a:t>
            </a:r>
            <a:r>
              <a:rPr lang="en-US" altLang="zh-CN" dirty="0"/>
              <a:t> (3)</a:t>
            </a:r>
            <a:r>
              <a:rPr lang="zh-CN" altLang="zh-CN" dirty="0"/>
              <a:t>所示。</a:t>
            </a:r>
          </a:p>
        </p:txBody>
      </p:sp>
      <p:graphicFrame>
        <p:nvGraphicFramePr>
          <p:cNvPr id="8" name="对象 7"/>
          <p:cNvGraphicFramePr>
            <a:graphicFrameLocks noChangeAspect="1"/>
          </p:cNvGraphicFramePr>
          <p:nvPr/>
        </p:nvGraphicFramePr>
        <p:xfrm>
          <a:off x="5868144" y="1196752"/>
          <a:ext cx="2476500" cy="4438650"/>
        </p:xfrm>
        <a:graphic>
          <a:graphicData uri="http://schemas.openxmlformats.org/presentationml/2006/ole">
            <mc:AlternateContent xmlns:mc="http://schemas.openxmlformats.org/markup-compatibility/2006">
              <mc:Choice xmlns:v="urn:schemas-microsoft-com:vml" Requires="v">
                <p:oleObj spid="_x0000_s46133" name="Visio" r:id="rId3" imgW="1609631" imgH="2886115" progId="Visio.Drawing.11">
                  <p:embed/>
                </p:oleObj>
              </mc:Choice>
              <mc:Fallback>
                <p:oleObj name="Visio" r:id="rId3" imgW="1609631" imgH="2886115"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8144" y="1196752"/>
                        <a:ext cx="2476500" cy="443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函数调用时栈的管理</a:t>
            </a:r>
          </a:p>
        </p:txBody>
      </p:sp>
      <p:sp>
        <p:nvSpPr>
          <p:cNvPr id="3" name="日期占位符 2"/>
          <p:cNvSpPr>
            <a:spLocks noGrp="1"/>
          </p:cNvSpPr>
          <p:nvPr>
            <p:ph type="dt" sz="half" idx="10"/>
          </p:nvPr>
        </p:nvSpPr>
        <p:spPr/>
        <p:txBody>
          <a:bodyPr/>
          <a:lstStyle/>
          <a:p>
            <a:fld id="{BC809277-13B0-4DC7-9985-D4678B4C1869}"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84</a:t>
            </a:fld>
            <a:endParaRPr lang="zh-CN" altLang="en-US"/>
          </a:p>
        </p:txBody>
      </p:sp>
      <p:sp>
        <p:nvSpPr>
          <p:cNvPr id="6" name="内容占位符 5"/>
          <p:cNvSpPr>
            <a:spLocks noGrp="1"/>
          </p:cNvSpPr>
          <p:nvPr>
            <p:ph sz="half" idx="1"/>
          </p:nvPr>
        </p:nvSpPr>
        <p:spPr>
          <a:xfrm>
            <a:off x="457200" y="1340768"/>
            <a:ext cx="5338936" cy="4785395"/>
          </a:xfrm>
        </p:spPr>
        <p:txBody>
          <a:bodyPr>
            <a:normAutofit/>
          </a:bodyPr>
          <a:lstStyle/>
          <a:p>
            <a:r>
              <a:rPr lang="zh-CN" altLang="zh-CN" dirty="0"/>
              <a:t>第四步，第三次调用函数</a:t>
            </a:r>
            <a:r>
              <a:rPr lang="en-US" altLang="zh-CN" dirty="0"/>
              <a:t>factors(x)</a:t>
            </a:r>
            <a:r>
              <a:rPr lang="zh-CN" altLang="zh-CN" dirty="0"/>
              <a:t>。先保存函数的返回地址。压入局部变量</a:t>
            </a:r>
            <a:r>
              <a:rPr lang="en-US" altLang="zh-CN" dirty="0"/>
              <a:t>x</a:t>
            </a:r>
            <a:r>
              <a:rPr lang="zh-CN" altLang="zh-CN" dirty="0"/>
              <a:t>，值为</a:t>
            </a:r>
            <a:r>
              <a:rPr lang="en-US" altLang="zh-CN" dirty="0"/>
              <a:t>3</a:t>
            </a:r>
            <a:r>
              <a:rPr lang="zh-CN" altLang="zh-CN" dirty="0"/>
              <a:t>；压入局部变量</a:t>
            </a:r>
            <a:r>
              <a:rPr lang="en-US" altLang="zh-CN" dirty="0"/>
              <a:t>y</a:t>
            </a:r>
            <a:r>
              <a:rPr lang="zh-CN" altLang="zh-CN" dirty="0"/>
              <a:t>，值为</a:t>
            </a:r>
            <a:r>
              <a:rPr lang="en-US" altLang="zh-CN" dirty="0"/>
              <a:t>1</a:t>
            </a:r>
            <a:r>
              <a:rPr lang="zh-CN" altLang="zh-CN" dirty="0"/>
              <a:t>。由于</a:t>
            </a:r>
            <a:r>
              <a:rPr lang="en-US" altLang="zh-CN" dirty="0"/>
              <a:t>i</a:t>
            </a:r>
            <a:r>
              <a:rPr lang="zh-CN" altLang="zh-CN" dirty="0"/>
              <a:t>值不能满足大于等于</a:t>
            </a:r>
            <a:r>
              <a:rPr lang="en-US" altLang="zh-CN" dirty="0"/>
              <a:t>2</a:t>
            </a:r>
            <a:r>
              <a:rPr lang="zh-CN" altLang="zh-CN" dirty="0"/>
              <a:t>并且小于</a:t>
            </a:r>
            <a:r>
              <a:rPr lang="en-US" altLang="zh-CN" dirty="0"/>
              <a:t>2</a:t>
            </a:r>
            <a:r>
              <a:rPr lang="zh-CN" altLang="zh-CN" dirty="0"/>
              <a:t>，所以不执行</a:t>
            </a:r>
            <a:r>
              <a:rPr lang="en-US" altLang="zh-CN" dirty="0"/>
              <a:t>for</a:t>
            </a:r>
            <a:r>
              <a:rPr lang="zh-CN" altLang="zh-CN" dirty="0"/>
              <a:t>循环，跳转执行</a:t>
            </a:r>
            <a:r>
              <a:rPr lang="en-US" altLang="zh-CN" dirty="0"/>
              <a:t>else</a:t>
            </a:r>
            <a:r>
              <a:rPr lang="zh-CN" altLang="zh-CN" dirty="0"/>
              <a:t>中的</a:t>
            </a:r>
            <a:r>
              <a:rPr lang="en-US" altLang="zh-CN" dirty="0"/>
              <a:t>print</a:t>
            </a:r>
            <a:r>
              <a:rPr lang="zh-CN" altLang="zh-CN" dirty="0"/>
              <a:t>语句，由于局部变量</a:t>
            </a:r>
            <a:r>
              <a:rPr lang="en-US" altLang="zh-CN" dirty="0"/>
              <a:t>i</a:t>
            </a:r>
            <a:r>
              <a:rPr lang="zh-CN" altLang="zh-CN" dirty="0"/>
              <a:t>值为</a:t>
            </a:r>
            <a:r>
              <a:rPr lang="en-US" altLang="zh-CN" dirty="0"/>
              <a:t>3</a:t>
            </a:r>
            <a:r>
              <a:rPr lang="zh-CN" altLang="zh-CN" dirty="0"/>
              <a:t>，所以输出“</a:t>
            </a:r>
            <a:r>
              <a:rPr lang="en-US" altLang="zh-CN" dirty="0"/>
              <a:t>Prime Factor</a:t>
            </a:r>
            <a:r>
              <a:rPr lang="zh-CN" altLang="zh-CN" dirty="0"/>
              <a:t>：</a:t>
            </a:r>
            <a:r>
              <a:rPr lang="en-US" altLang="zh-CN" dirty="0"/>
              <a:t>3</a:t>
            </a:r>
            <a:r>
              <a:rPr lang="zh-CN" altLang="zh-CN" dirty="0"/>
              <a:t>”。之后顺序执行下一条</a:t>
            </a:r>
            <a:r>
              <a:rPr lang="en-US" altLang="zh-CN" dirty="0"/>
              <a:t>print</a:t>
            </a:r>
            <a:r>
              <a:rPr lang="zh-CN" altLang="zh-CN" dirty="0"/>
              <a:t>语句，由于局部变量</a:t>
            </a:r>
            <a:r>
              <a:rPr lang="en-US" altLang="zh-CN" dirty="0"/>
              <a:t>x</a:t>
            </a:r>
            <a:r>
              <a:rPr lang="zh-CN" altLang="zh-CN" dirty="0"/>
              <a:t>值为</a:t>
            </a:r>
            <a:r>
              <a:rPr lang="en-US" altLang="zh-CN" dirty="0"/>
              <a:t>3</a:t>
            </a:r>
            <a:r>
              <a:rPr lang="zh-CN" altLang="zh-CN" dirty="0"/>
              <a:t>，</a:t>
            </a:r>
            <a:r>
              <a:rPr lang="en-US" altLang="zh-CN" dirty="0"/>
              <a:t>y</a:t>
            </a:r>
            <a:r>
              <a:rPr lang="zh-CN" altLang="zh-CN" dirty="0"/>
              <a:t>值为</a:t>
            </a:r>
            <a:r>
              <a:rPr lang="en-US" altLang="zh-CN" dirty="0"/>
              <a:t>1</a:t>
            </a:r>
            <a:r>
              <a:rPr lang="zh-CN" altLang="zh-CN" dirty="0"/>
              <a:t>，所以输出“局部变量：参数</a:t>
            </a:r>
            <a:r>
              <a:rPr lang="en-US" altLang="zh-CN" dirty="0"/>
              <a:t>x</a:t>
            </a:r>
            <a:r>
              <a:rPr lang="zh-CN" altLang="zh-CN" dirty="0"/>
              <a:t>：</a:t>
            </a:r>
            <a:r>
              <a:rPr lang="en-US" altLang="zh-CN" dirty="0"/>
              <a:t>3</a:t>
            </a:r>
            <a:r>
              <a:rPr lang="zh-CN" altLang="zh-CN" dirty="0"/>
              <a:t>，变量</a:t>
            </a:r>
            <a:r>
              <a:rPr lang="en-US" altLang="zh-CN" dirty="0"/>
              <a:t>y</a:t>
            </a:r>
            <a:r>
              <a:rPr lang="zh-CN" altLang="zh-CN" dirty="0"/>
              <a:t>：</a:t>
            </a:r>
            <a:r>
              <a:rPr lang="en-US" altLang="zh-CN" dirty="0"/>
              <a:t>1</a:t>
            </a:r>
            <a:r>
              <a:rPr lang="zh-CN" altLang="zh-CN" dirty="0"/>
              <a:t>”。栈的状态如图</a:t>
            </a:r>
            <a:r>
              <a:rPr lang="en-US" altLang="zh-CN" dirty="0"/>
              <a:t> (4)</a:t>
            </a:r>
            <a:r>
              <a:rPr lang="zh-CN" altLang="zh-CN" dirty="0"/>
              <a:t>所示。</a:t>
            </a:r>
            <a:endParaRPr lang="zh-CN" altLang="en-US" dirty="0"/>
          </a:p>
        </p:txBody>
      </p:sp>
      <p:graphicFrame>
        <p:nvGraphicFramePr>
          <p:cNvPr id="8" name="对象 7"/>
          <p:cNvGraphicFramePr>
            <a:graphicFrameLocks noChangeAspect="1"/>
          </p:cNvGraphicFramePr>
          <p:nvPr/>
        </p:nvGraphicFramePr>
        <p:xfrm>
          <a:off x="5868144" y="1052736"/>
          <a:ext cx="2457450" cy="4991100"/>
        </p:xfrm>
        <a:graphic>
          <a:graphicData uri="http://schemas.openxmlformats.org/presentationml/2006/ole">
            <mc:AlternateContent xmlns:mc="http://schemas.openxmlformats.org/markup-compatibility/2006">
              <mc:Choice xmlns:v="urn:schemas-microsoft-com:vml" Requires="v">
                <p:oleObj spid="_x0000_s47157" name="Visio" r:id="rId3" imgW="1600290" imgH="3247958" progId="Visio.Drawing.11">
                  <p:embed/>
                </p:oleObj>
              </mc:Choice>
              <mc:Fallback>
                <p:oleObj name="Visio" r:id="rId3" imgW="1600290" imgH="3247958"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8144" y="1052736"/>
                        <a:ext cx="2457450" cy="4991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函数调用时栈的管理</a:t>
            </a:r>
          </a:p>
        </p:txBody>
      </p:sp>
      <p:sp>
        <p:nvSpPr>
          <p:cNvPr id="3" name="日期占位符 2"/>
          <p:cNvSpPr>
            <a:spLocks noGrp="1"/>
          </p:cNvSpPr>
          <p:nvPr>
            <p:ph type="dt" sz="half" idx="10"/>
          </p:nvPr>
        </p:nvSpPr>
        <p:spPr/>
        <p:txBody>
          <a:bodyPr/>
          <a:lstStyle/>
          <a:p>
            <a:fld id="{BC809277-13B0-4DC7-9985-D4678B4C1869}"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85</a:t>
            </a:fld>
            <a:endParaRPr lang="zh-CN" altLang="en-US"/>
          </a:p>
        </p:txBody>
      </p:sp>
      <p:sp>
        <p:nvSpPr>
          <p:cNvPr id="6" name="内容占位符 5"/>
          <p:cNvSpPr>
            <a:spLocks noGrp="1"/>
          </p:cNvSpPr>
          <p:nvPr>
            <p:ph sz="half" idx="1"/>
          </p:nvPr>
        </p:nvSpPr>
        <p:spPr>
          <a:xfrm>
            <a:off x="457200" y="1340768"/>
            <a:ext cx="5338936" cy="4785395"/>
          </a:xfrm>
        </p:spPr>
        <p:txBody>
          <a:bodyPr>
            <a:normAutofit/>
          </a:bodyPr>
          <a:lstStyle/>
          <a:p>
            <a:r>
              <a:rPr lang="zh-CN" altLang="zh-CN" dirty="0"/>
              <a:t>第五步，程序顺序执行到</a:t>
            </a:r>
            <a:r>
              <a:rPr lang="en-US" altLang="zh-CN" dirty="0"/>
              <a:t>return</a:t>
            </a:r>
            <a:r>
              <a:rPr lang="zh-CN" altLang="zh-CN" dirty="0"/>
              <a:t>语句，弹出顶端的栈帧，返回到第二次调用函数</a:t>
            </a:r>
            <a:r>
              <a:rPr lang="en-US" altLang="zh-CN" dirty="0"/>
              <a:t>factors(x)</a:t>
            </a:r>
            <a:r>
              <a:rPr lang="zh-CN" altLang="zh-CN" dirty="0"/>
              <a:t>后的状态。程序返回到语句</a:t>
            </a:r>
            <a:r>
              <a:rPr lang="en-US" altLang="zh-CN" dirty="0"/>
              <a:t>factors(x//i)</a:t>
            </a:r>
            <a:r>
              <a:rPr lang="zh-CN" altLang="zh-CN" dirty="0"/>
              <a:t>，顺序执行</a:t>
            </a:r>
            <a:r>
              <a:rPr lang="en-US" altLang="zh-CN" dirty="0"/>
              <a:t>break</a:t>
            </a:r>
            <a:r>
              <a:rPr lang="zh-CN" altLang="zh-CN" dirty="0"/>
              <a:t>语句，退出</a:t>
            </a:r>
            <a:r>
              <a:rPr lang="en-US" altLang="zh-CN" dirty="0"/>
              <a:t>for</a:t>
            </a:r>
            <a:r>
              <a:rPr lang="zh-CN" altLang="zh-CN" dirty="0"/>
              <a:t>循环。是由</a:t>
            </a:r>
            <a:r>
              <a:rPr lang="en-US" altLang="zh-CN" dirty="0"/>
              <a:t>break</a:t>
            </a:r>
            <a:r>
              <a:rPr lang="zh-CN" altLang="zh-CN" dirty="0"/>
              <a:t>跳出的所以不会执行</a:t>
            </a:r>
            <a:r>
              <a:rPr lang="en-US" altLang="zh-CN" dirty="0"/>
              <a:t>else</a:t>
            </a:r>
            <a:r>
              <a:rPr lang="zh-CN" altLang="zh-CN" dirty="0"/>
              <a:t>中的</a:t>
            </a:r>
            <a:r>
              <a:rPr lang="en-US" altLang="zh-CN" dirty="0"/>
              <a:t>print</a:t>
            </a:r>
            <a:r>
              <a:rPr lang="zh-CN" altLang="zh-CN" dirty="0"/>
              <a:t>语句，由于局部变量</a:t>
            </a:r>
            <a:r>
              <a:rPr lang="en-US" altLang="zh-CN" dirty="0"/>
              <a:t>x</a:t>
            </a:r>
            <a:r>
              <a:rPr lang="zh-CN" altLang="zh-CN" dirty="0"/>
              <a:t>值为</a:t>
            </a:r>
            <a:r>
              <a:rPr lang="en-US" altLang="zh-CN" dirty="0"/>
              <a:t>9</a:t>
            </a:r>
            <a:r>
              <a:rPr lang="zh-CN" altLang="zh-CN" dirty="0"/>
              <a:t>，</a:t>
            </a:r>
            <a:r>
              <a:rPr lang="en-US" altLang="zh-CN" dirty="0"/>
              <a:t>y</a:t>
            </a:r>
            <a:r>
              <a:rPr lang="zh-CN" altLang="zh-CN" dirty="0"/>
              <a:t>值为</a:t>
            </a:r>
            <a:r>
              <a:rPr lang="en-US" altLang="zh-CN" dirty="0"/>
              <a:t>3</a:t>
            </a:r>
            <a:r>
              <a:rPr lang="zh-CN" altLang="zh-CN" dirty="0"/>
              <a:t>，所以输出“局部变量：参数</a:t>
            </a:r>
            <a:r>
              <a:rPr lang="en-US" altLang="zh-CN" dirty="0"/>
              <a:t>x</a:t>
            </a:r>
            <a:r>
              <a:rPr lang="zh-CN" altLang="zh-CN" dirty="0"/>
              <a:t>：</a:t>
            </a:r>
            <a:r>
              <a:rPr lang="en-US" altLang="zh-CN" dirty="0"/>
              <a:t>9</a:t>
            </a:r>
            <a:r>
              <a:rPr lang="zh-CN" altLang="zh-CN" dirty="0"/>
              <a:t>，变量</a:t>
            </a:r>
            <a:r>
              <a:rPr lang="en-US" altLang="zh-CN" dirty="0"/>
              <a:t>y</a:t>
            </a:r>
            <a:r>
              <a:rPr lang="zh-CN" altLang="zh-CN" dirty="0"/>
              <a:t>：</a:t>
            </a:r>
            <a:r>
              <a:rPr lang="en-US" altLang="zh-CN" dirty="0"/>
              <a:t>3</a:t>
            </a:r>
            <a:r>
              <a:rPr lang="zh-CN" altLang="zh-CN" dirty="0"/>
              <a:t>”。栈的状态如图</a:t>
            </a:r>
            <a:r>
              <a:rPr lang="en-US" altLang="zh-CN" dirty="0"/>
              <a:t> (5)</a:t>
            </a:r>
            <a:r>
              <a:rPr lang="zh-CN" altLang="zh-CN" dirty="0"/>
              <a:t>所示。</a:t>
            </a:r>
            <a:endParaRPr lang="zh-CN" altLang="en-US" dirty="0"/>
          </a:p>
        </p:txBody>
      </p:sp>
      <p:graphicFrame>
        <p:nvGraphicFramePr>
          <p:cNvPr id="8" name="对象 7"/>
          <p:cNvGraphicFramePr>
            <a:graphicFrameLocks noChangeAspect="1"/>
          </p:cNvGraphicFramePr>
          <p:nvPr/>
        </p:nvGraphicFramePr>
        <p:xfrm>
          <a:off x="5724128" y="1196752"/>
          <a:ext cx="2447925" cy="4429125"/>
        </p:xfrm>
        <a:graphic>
          <a:graphicData uri="http://schemas.openxmlformats.org/presentationml/2006/ole">
            <mc:AlternateContent xmlns:mc="http://schemas.openxmlformats.org/markup-compatibility/2006">
              <mc:Choice xmlns:v="urn:schemas-microsoft-com:vml" Requires="v">
                <p:oleObj spid="_x0000_s48181" name="Visio" r:id="rId3" imgW="1600290" imgH="2886115" progId="Visio.Drawing.11">
                  <p:embed/>
                </p:oleObj>
              </mc:Choice>
              <mc:Fallback>
                <p:oleObj name="Visio" r:id="rId3" imgW="1600290" imgH="2886115"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128" y="1196752"/>
                        <a:ext cx="2447925" cy="4429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函数调用时栈的管理</a:t>
            </a:r>
          </a:p>
        </p:txBody>
      </p:sp>
      <p:sp>
        <p:nvSpPr>
          <p:cNvPr id="3" name="日期占位符 2"/>
          <p:cNvSpPr>
            <a:spLocks noGrp="1"/>
          </p:cNvSpPr>
          <p:nvPr>
            <p:ph type="dt" sz="half" idx="10"/>
          </p:nvPr>
        </p:nvSpPr>
        <p:spPr/>
        <p:txBody>
          <a:bodyPr/>
          <a:lstStyle/>
          <a:p>
            <a:fld id="{BC809277-13B0-4DC7-9985-D4678B4C1869}"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86</a:t>
            </a:fld>
            <a:endParaRPr lang="zh-CN" altLang="en-US"/>
          </a:p>
        </p:txBody>
      </p:sp>
      <p:sp>
        <p:nvSpPr>
          <p:cNvPr id="6" name="内容占位符 5"/>
          <p:cNvSpPr>
            <a:spLocks noGrp="1"/>
          </p:cNvSpPr>
          <p:nvPr>
            <p:ph sz="half" idx="1"/>
          </p:nvPr>
        </p:nvSpPr>
        <p:spPr>
          <a:xfrm>
            <a:off x="457200" y="1340768"/>
            <a:ext cx="5338936" cy="4785395"/>
          </a:xfrm>
        </p:spPr>
        <p:txBody>
          <a:bodyPr>
            <a:normAutofit/>
          </a:bodyPr>
          <a:lstStyle/>
          <a:p>
            <a:r>
              <a:rPr lang="zh-CN" altLang="zh-CN" dirty="0"/>
              <a:t>第六步，程序顺序执行到</a:t>
            </a:r>
            <a:r>
              <a:rPr lang="en-US" altLang="zh-CN" dirty="0"/>
              <a:t>return</a:t>
            </a:r>
            <a:r>
              <a:rPr lang="zh-CN" altLang="zh-CN" dirty="0"/>
              <a:t>语句，弹出顶端的栈帧，返回到第一次调用函数</a:t>
            </a:r>
            <a:r>
              <a:rPr lang="en-US" altLang="zh-CN" dirty="0"/>
              <a:t>factors(x)</a:t>
            </a:r>
            <a:r>
              <a:rPr lang="zh-CN" altLang="zh-CN" dirty="0"/>
              <a:t>后的状态。程序返回到语句</a:t>
            </a:r>
            <a:r>
              <a:rPr lang="en-US" altLang="zh-CN" dirty="0"/>
              <a:t>factors(x//i)</a:t>
            </a:r>
            <a:r>
              <a:rPr lang="zh-CN" altLang="zh-CN" dirty="0"/>
              <a:t>，顺序执行</a:t>
            </a:r>
            <a:r>
              <a:rPr lang="en-US" altLang="zh-CN" dirty="0"/>
              <a:t>break</a:t>
            </a:r>
            <a:r>
              <a:rPr lang="zh-CN" altLang="zh-CN" dirty="0"/>
              <a:t>语句，退出</a:t>
            </a:r>
            <a:r>
              <a:rPr lang="en-US" altLang="zh-CN" dirty="0"/>
              <a:t>for</a:t>
            </a:r>
            <a:r>
              <a:rPr lang="zh-CN" altLang="zh-CN" dirty="0"/>
              <a:t>循环。是由</a:t>
            </a:r>
            <a:r>
              <a:rPr lang="en-US" altLang="zh-CN" dirty="0"/>
              <a:t>break</a:t>
            </a:r>
            <a:r>
              <a:rPr lang="zh-CN" altLang="zh-CN" dirty="0"/>
              <a:t>跳出的所以不会执行</a:t>
            </a:r>
            <a:r>
              <a:rPr lang="en-US" altLang="zh-CN" dirty="0"/>
              <a:t>else</a:t>
            </a:r>
            <a:r>
              <a:rPr lang="zh-CN" altLang="zh-CN" dirty="0"/>
              <a:t>中的</a:t>
            </a:r>
            <a:r>
              <a:rPr lang="en-US" altLang="zh-CN" dirty="0"/>
              <a:t>print</a:t>
            </a:r>
            <a:r>
              <a:rPr lang="zh-CN" altLang="zh-CN" dirty="0"/>
              <a:t>语句，由于局部变量</a:t>
            </a:r>
            <a:r>
              <a:rPr lang="en-US" altLang="zh-CN" dirty="0"/>
              <a:t>x</a:t>
            </a:r>
            <a:r>
              <a:rPr lang="zh-CN" altLang="zh-CN" dirty="0"/>
              <a:t>值为</a:t>
            </a:r>
            <a:r>
              <a:rPr lang="en-US" altLang="zh-CN" dirty="0"/>
              <a:t>18</a:t>
            </a:r>
            <a:r>
              <a:rPr lang="zh-CN" altLang="zh-CN" dirty="0"/>
              <a:t>，</a:t>
            </a:r>
            <a:r>
              <a:rPr lang="en-US" altLang="zh-CN" dirty="0"/>
              <a:t>y</a:t>
            </a:r>
            <a:r>
              <a:rPr lang="zh-CN" altLang="zh-CN" dirty="0"/>
              <a:t>值为</a:t>
            </a:r>
            <a:r>
              <a:rPr lang="en-US" altLang="zh-CN" dirty="0"/>
              <a:t>4</a:t>
            </a:r>
            <a:r>
              <a:rPr lang="zh-CN" altLang="zh-CN" dirty="0"/>
              <a:t>，所以输出“局部变量：参数</a:t>
            </a:r>
            <a:r>
              <a:rPr lang="en-US" altLang="zh-CN" dirty="0"/>
              <a:t>x</a:t>
            </a:r>
            <a:r>
              <a:rPr lang="zh-CN" altLang="zh-CN" dirty="0"/>
              <a:t>：</a:t>
            </a:r>
            <a:r>
              <a:rPr lang="en-US" altLang="zh-CN" dirty="0"/>
              <a:t>18</a:t>
            </a:r>
            <a:r>
              <a:rPr lang="zh-CN" altLang="zh-CN" dirty="0"/>
              <a:t>，变量</a:t>
            </a:r>
            <a:r>
              <a:rPr lang="en-US" altLang="zh-CN" dirty="0"/>
              <a:t>y</a:t>
            </a:r>
            <a:r>
              <a:rPr lang="zh-CN" altLang="zh-CN" dirty="0"/>
              <a:t>：</a:t>
            </a:r>
            <a:r>
              <a:rPr lang="en-US" altLang="zh-CN" dirty="0"/>
              <a:t>4</a:t>
            </a:r>
            <a:r>
              <a:rPr lang="zh-CN" altLang="zh-CN" dirty="0"/>
              <a:t>”。栈的状态如图</a:t>
            </a:r>
            <a:r>
              <a:rPr lang="en-US" altLang="zh-CN" dirty="0"/>
              <a:t> (6)</a:t>
            </a:r>
            <a:r>
              <a:rPr lang="zh-CN" altLang="zh-CN" dirty="0"/>
              <a:t>所示。</a:t>
            </a:r>
          </a:p>
          <a:p>
            <a:r>
              <a:rPr lang="zh-CN" altLang="zh-CN" dirty="0"/>
              <a:t>第七步，程序顺序执行到</a:t>
            </a:r>
            <a:r>
              <a:rPr lang="en-US" altLang="zh-CN" dirty="0"/>
              <a:t>return</a:t>
            </a:r>
            <a:r>
              <a:rPr lang="zh-CN" altLang="zh-CN" dirty="0"/>
              <a:t>语句，弹出顶端的栈帧，返回到第一次调用函数</a:t>
            </a:r>
            <a:r>
              <a:rPr lang="en-US" altLang="zh-CN" dirty="0"/>
              <a:t>factors(x)</a:t>
            </a:r>
            <a:r>
              <a:rPr lang="zh-CN" altLang="zh-CN" dirty="0"/>
              <a:t>前的状态。栈的状态如图</a:t>
            </a:r>
            <a:r>
              <a:rPr lang="en-US" altLang="zh-CN" dirty="0"/>
              <a:t> (7)</a:t>
            </a:r>
            <a:r>
              <a:rPr lang="zh-CN" altLang="zh-CN" dirty="0"/>
              <a:t>所示。程序返回到语句</a:t>
            </a:r>
            <a:r>
              <a:rPr lang="en-US" altLang="zh-CN" dirty="0"/>
              <a:t>factors(18)</a:t>
            </a:r>
            <a:r>
              <a:rPr lang="zh-CN" altLang="zh-CN" dirty="0"/>
              <a:t>。执行完</a:t>
            </a:r>
            <a:r>
              <a:rPr lang="en-US" altLang="zh-CN" dirty="0"/>
              <a:t>main</a:t>
            </a:r>
            <a:r>
              <a:rPr lang="zh-CN" altLang="zh-CN" dirty="0"/>
              <a:t>函数后，弹出顶端的栈帧，此时栈空（图中未画出）。</a:t>
            </a:r>
          </a:p>
        </p:txBody>
      </p:sp>
      <p:graphicFrame>
        <p:nvGraphicFramePr>
          <p:cNvPr id="8" name="对象 7"/>
          <p:cNvGraphicFramePr>
            <a:graphicFrameLocks noChangeAspect="1"/>
          </p:cNvGraphicFramePr>
          <p:nvPr/>
        </p:nvGraphicFramePr>
        <p:xfrm>
          <a:off x="5867400" y="1285875"/>
          <a:ext cx="2438400" cy="4981575"/>
        </p:xfrm>
        <a:graphic>
          <a:graphicData uri="http://schemas.openxmlformats.org/presentationml/2006/ole">
            <mc:AlternateContent xmlns:mc="http://schemas.openxmlformats.org/markup-compatibility/2006">
              <mc:Choice xmlns:v="urn:schemas-microsoft-com:vml" Requires="v">
                <p:oleObj spid="_x0000_s49205" name="Visio" r:id="rId3" imgW="1600290" imgH="3247958" progId="Visio.Drawing.11">
                  <p:embed/>
                </p:oleObj>
              </mc:Choice>
              <mc:Fallback>
                <p:oleObj name="Visio" r:id="rId3" imgW="1600290" imgH="3247958"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1285875"/>
                        <a:ext cx="2438400" cy="4981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函数调用时栈的管理</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87</a:t>
            </a:fld>
            <a:endParaRPr lang="zh-CN" altLang="en-US"/>
          </a:p>
        </p:txBody>
      </p:sp>
      <p:sp>
        <p:nvSpPr>
          <p:cNvPr id="6" name="内容占位符 5"/>
          <p:cNvSpPr>
            <a:spLocks noGrp="1"/>
          </p:cNvSpPr>
          <p:nvPr>
            <p:ph idx="1"/>
          </p:nvPr>
        </p:nvSpPr>
        <p:spPr/>
        <p:txBody>
          <a:bodyPr/>
          <a:lstStyle/>
          <a:p>
            <a:r>
              <a:rPr lang="zh-CN" altLang="zh-CN" dirty="0"/>
              <a:t>在上述步骤中，第一步至第四步为函数的调用过程；第五步至第七步为函数的返回过程。</a:t>
            </a:r>
          </a:p>
          <a:p>
            <a:r>
              <a:rPr lang="zh-CN" altLang="zh-CN" dirty="0"/>
              <a:t>程序运行的结果：</a:t>
            </a:r>
          </a:p>
          <a:p>
            <a:r>
              <a:rPr lang="en-US" altLang="zh-CN" dirty="0"/>
              <a:t>Factor: 2</a:t>
            </a:r>
            <a:endParaRPr lang="zh-CN" altLang="zh-CN" dirty="0"/>
          </a:p>
          <a:p>
            <a:r>
              <a:rPr lang="en-US" altLang="zh-CN" dirty="0"/>
              <a:t>Factor: 3</a:t>
            </a:r>
            <a:endParaRPr lang="zh-CN" altLang="zh-CN" dirty="0"/>
          </a:p>
          <a:p>
            <a:r>
              <a:rPr lang="en-US" altLang="zh-CN" dirty="0"/>
              <a:t>Prime Factor: 3</a:t>
            </a:r>
            <a:endParaRPr lang="zh-CN" altLang="zh-CN" dirty="0"/>
          </a:p>
          <a:p>
            <a:r>
              <a:rPr lang="zh-CN" altLang="zh-CN" dirty="0"/>
              <a:t>局部变量：参数</a:t>
            </a:r>
            <a:r>
              <a:rPr lang="en-US" altLang="zh-CN" dirty="0"/>
              <a:t>x:3</a:t>
            </a:r>
            <a:r>
              <a:rPr lang="zh-CN" altLang="zh-CN" dirty="0"/>
              <a:t>，变量</a:t>
            </a:r>
            <a:r>
              <a:rPr lang="en-US" altLang="zh-CN" dirty="0"/>
              <a:t>y:1</a:t>
            </a:r>
            <a:endParaRPr lang="zh-CN" altLang="zh-CN" dirty="0"/>
          </a:p>
          <a:p>
            <a:r>
              <a:rPr lang="zh-CN" altLang="zh-CN" dirty="0"/>
              <a:t>局部变量：参数</a:t>
            </a:r>
            <a:r>
              <a:rPr lang="en-US" altLang="zh-CN" dirty="0"/>
              <a:t>x:9</a:t>
            </a:r>
            <a:r>
              <a:rPr lang="zh-CN" altLang="zh-CN" dirty="0"/>
              <a:t>，变量</a:t>
            </a:r>
            <a:r>
              <a:rPr lang="en-US" altLang="zh-CN" dirty="0"/>
              <a:t>y:3</a:t>
            </a:r>
            <a:endParaRPr lang="zh-CN" altLang="zh-CN" dirty="0"/>
          </a:p>
          <a:p>
            <a:r>
              <a:rPr lang="zh-CN" altLang="zh-CN" dirty="0"/>
              <a:t>局部变量：参数</a:t>
            </a:r>
            <a:r>
              <a:rPr lang="en-US" altLang="zh-CN" dirty="0"/>
              <a:t>x:18</a:t>
            </a:r>
            <a:r>
              <a:rPr lang="zh-CN" altLang="zh-CN" dirty="0"/>
              <a:t>，变量</a:t>
            </a:r>
            <a:r>
              <a:rPr lang="en-US" altLang="zh-CN" dirty="0"/>
              <a:t>y:4</a:t>
            </a:r>
            <a:endParaRPr lang="zh-CN" alt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SEAL</a:t>
            </a:r>
            <a:r>
              <a:rPr lang="zh-CN" altLang="en-US" dirty="0"/>
              <a:t>中函数调用时栈帧的建立</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88</a:t>
            </a:fld>
            <a:endParaRPr lang="zh-CN" altLang="en-US"/>
          </a:p>
        </p:txBody>
      </p:sp>
      <mc:AlternateContent xmlns:mc="http://schemas.openxmlformats.org/markup-compatibility/2006">
        <mc:Choice xmlns:a14="http://schemas.microsoft.com/office/drawing/2010/main" Requires="a14">
          <p:sp>
            <p:nvSpPr>
              <p:cNvPr id="6" name="内容占位符 5"/>
              <p:cNvSpPr>
                <a:spLocks noGrp="1"/>
              </p:cNvSpPr>
              <p:nvPr>
                <p:ph idx="1"/>
              </p:nvPr>
            </p:nvSpPr>
            <p:spPr/>
            <p:txBody>
              <a:bodyPr>
                <a:normAutofit fontScale="70000" lnSpcReduction="20000"/>
              </a:bodyPr>
              <a:lstStyle/>
              <a:p>
                <a:pPr indent="360000"/>
                <a:r>
                  <a:rPr lang="zh-CN" altLang="zh-CN" dirty="0"/>
                  <a:t>本书配备了一个我们开发的汇编语言模拟器，称为</a:t>
                </a:r>
                <a:r>
                  <a:rPr lang="en-US" altLang="zh-CN" dirty="0"/>
                  <a:t>SEAL (Simple Educational Assembly Language)</a:t>
                </a:r>
                <a:r>
                  <a:rPr lang="zh-CN" altLang="zh-CN" dirty="0"/>
                  <a:t>。此工具能使读者撰写并执行本章所描述的汇编语言程序，并方便使用者侦错除虫，此工具可从出版社网站免费下载，请读者阅读所附的使用手册及范例程序来学习。</a:t>
                </a:r>
                <a:endParaRPr lang="en-US" altLang="zh-CN" dirty="0"/>
              </a:p>
              <a:p>
                <a:pPr indent="360000"/>
                <a:r>
                  <a:rPr lang="en-US" altLang="zh-CN" b="1" dirty="0"/>
                  <a:t>SEAL</a:t>
                </a:r>
                <a:r>
                  <a:rPr lang="zh-CN" altLang="zh-CN" dirty="0"/>
                  <a:t>实现了</a:t>
                </a:r>
                <a:r>
                  <a:rPr lang="en-US" altLang="zh-CN" dirty="0"/>
                  <a:t>24</a:t>
                </a:r>
                <a:r>
                  <a:rPr lang="zh-CN" altLang="zh-CN" dirty="0"/>
                  <a:t>条</a:t>
                </a:r>
                <a:r>
                  <a:rPr lang="en-US" altLang="zh-CN" dirty="0"/>
                  <a:t>“</a:t>
                </a:r>
                <a:r>
                  <a:rPr lang="zh-CN" altLang="zh-CN" dirty="0"/>
                  <a:t>高级</a:t>
                </a:r>
                <a:r>
                  <a:rPr lang="en-US" altLang="zh-CN" dirty="0"/>
                  <a:t>”</a:t>
                </a:r>
                <a:r>
                  <a:rPr lang="zh-CN" altLang="zh-CN" dirty="0"/>
                  <a:t>汇编语言指令，同时模拟了容量为</a:t>
                </a:r>
                <a:r>
                  <a:rPr lang="en-US" altLang="zh-CN" dirty="0"/>
                  <a:t>10000</a:t>
                </a:r>
                <a:r>
                  <a:rPr lang="zh-CN" altLang="zh-CN" dirty="0"/>
                  <a:t>的内存以及</a:t>
                </a:r>
                <a:r>
                  <a:rPr lang="en-US" altLang="zh-CN" dirty="0"/>
                  <a:t>18</a:t>
                </a:r>
                <a:r>
                  <a:rPr lang="zh-CN" altLang="zh-CN" dirty="0"/>
                  <a:t>个寄存器，其中有</a:t>
                </a:r>
                <a:r>
                  <a:rPr lang="en-US" altLang="zh-CN" dirty="0"/>
                  <a:t>16</a:t>
                </a:r>
                <a:r>
                  <a:rPr lang="zh-CN" altLang="zh-CN" dirty="0"/>
                  <a:t>个</a:t>
                </a:r>
                <a:r>
                  <a:rPr lang="en-US" altLang="zh-CN" dirty="0"/>
                  <a:t>64</a:t>
                </a:r>
                <a:r>
                  <a:rPr lang="zh-CN" altLang="zh-CN" dirty="0"/>
                  <a:t>位通用寄存器</a:t>
                </a:r>
                <a:r>
                  <a:rPr lang="en-US" altLang="zh-CN" dirty="0"/>
                  <a:t>R0-R15</a:t>
                </a:r>
                <a:r>
                  <a:rPr lang="zh-CN" altLang="zh-CN" dirty="0"/>
                  <a:t>，可以存储数据的大小在</a:t>
                </a:r>
                <a14:m>
                  <m:oMath xmlns:m="http://schemas.openxmlformats.org/officeDocument/2006/math">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a:latin typeface="Cambria Math" panose="02040503050406030204" pitchFamily="18" charset="0"/>
                          </a:rPr>
                          <m:t>2</m:t>
                        </m:r>
                      </m:e>
                      <m:sup>
                        <m:r>
                          <a:rPr lang="en-US" altLang="zh-CN">
                            <a:latin typeface="Cambria Math" panose="02040503050406030204" pitchFamily="18" charset="0"/>
                          </a:rPr>
                          <m:t>63</m:t>
                        </m:r>
                      </m:sup>
                    </m:sSup>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a:latin typeface="Cambria Math" panose="02040503050406030204" pitchFamily="18" charset="0"/>
                          </a:rPr>
                          <m:t>2</m:t>
                        </m:r>
                      </m:e>
                      <m:sup>
                        <m:r>
                          <a:rPr lang="en-US" altLang="zh-CN">
                            <a:latin typeface="Cambria Math" panose="02040503050406030204" pitchFamily="18" charset="0"/>
                          </a:rPr>
                          <m:t>63</m:t>
                        </m:r>
                      </m:sup>
                    </m:sSup>
                    <m:r>
                      <a:rPr lang="en-US" altLang="zh-CN" i="1">
                        <a:latin typeface="Cambria Math" panose="02040503050406030204" pitchFamily="18" charset="0"/>
                      </a:rPr>
                      <m:t>−</m:t>
                    </m:r>
                    <m:r>
                      <a:rPr lang="en-US" altLang="zh-CN">
                        <a:latin typeface="Cambria Math" panose="02040503050406030204" pitchFamily="18" charset="0"/>
                      </a:rPr>
                      <m:t>1</m:t>
                    </m:r>
                  </m:oMath>
                </a14:m>
                <a:r>
                  <a:rPr lang="zh-CN" altLang="zh-CN" dirty="0"/>
                  <a:t>范围内支持十进制整型数和十六进制数，</a:t>
                </a:r>
                <a:r>
                  <a:rPr lang="en-US" altLang="zh-CN" dirty="0"/>
                  <a:t>1</a:t>
                </a:r>
                <a:r>
                  <a:rPr lang="zh-CN" altLang="zh-CN" dirty="0"/>
                  <a:t>个</a:t>
                </a:r>
                <a:r>
                  <a:rPr lang="en-US" altLang="zh-CN" dirty="0"/>
                  <a:t>pc</a:t>
                </a:r>
                <a:r>
                  <a:rPr lang="zh-CN" altLang="zh-CN" dirty="0"/>
                  <a:t>寄存器，</a:t>
                </a:r>
                <a:r>
                  <a:rPr lang="en-US" altLang="zh-CN" dirty="0"/>
                  <a:t>1</a:t>
                </a:r>
                <a:r>
                  <a:rPr lang="zh-CN" altLang="zh-CN" dirty="0"/>
                  <a:t>个</a:t>
                </a:r>
                <a:r>
                  <a:rPr lang="en-US" altLang="zh-CN" dirty="0" err="1"/>
                  <a:t>sp</a:t>
                </a:r>
                <a:r>
                  <a:rPr lang="zh-CN" altLang="zh-CN" dirty="0"/>
                  <a:t>堆栈指针寄存器。</a:t>
                </a:r>
                <a:endParaRPr lang="en-US" altLang="zh-CN" dirty="0"/>
              </a:p>
              <a:p>
                <a:pPr indent="360000"/>
                <a:endParaRPr lang="zh-CN" altLang="zh-CN" dirty="0"/>
              </a:p>
              <a:p>
                <a:pPr indent="360000"/>
                <a:r>
                  <a:rPr lang="zh-CN" altLang="en-US" dirty="0"/>
                  <a:t>前边一</a:t>
                </a:r>
                <a:r>
                  <a:rPr lang="zh-CN" altLang="zh-CN" dirty="0"/>
                  <a:t>小节只是简单描述了函数调用时栈的管理，但是还有一些细节部分需要去进一步去了解，尤其是当函数结束后，</a:t>
                </a:r>
                <a:r>
                  <a:rPr lang="en-US" altLang="zh-CN" b="1" dirty="0" err="1"/>
                  <a:t>fp</a:t>
                </a:r>
                <a:r>
                  <a:rPr lang="zh-CN" altLang="zh-CN" b="1" dirty="0"/>
                  <a:t>是如何返回主调函数的栈帧部位的</a:t>
                </a:r>
                <a:r>
                  <a:rPr lang="zh-CN" altLang="zh-CN" dirty="0"/>
                  <a:t>。在本小节，将详细介绍我们写的</a:t>
                </a:r>
                <a:r>
                  <a:rPr lang="en-US" altLang="zh-CN" dirty="0"/>
                  <a:t>SEAL</a:t>
                </a:r>
                <a:r>
                  <a:rPr lang="zh-CN" altLang="zh-CN" dirty="0"/>
                  <a:t>中函数调用是如何建立栈帧的。建立栈帧的过程叫做</a:t>
                </a:r>
                <a:r>
                  <a:rPr lang="zh-CN" altLang="zh-CN" b="1" dirty="0"/>
                  <a:t>函数的连接</a:t>
                </a:r>
                <a:r>
                  <a:rPr lang="en-US" altLang="zh-CN" b="1" dirty="0"/>
                  <a:t>(linkage)</a:t>
                </a:r>
                <a:r>
                  <a:rPr lang="zh-CN" altLang="zh-CN" dirty="0"/>
                  <a:t>。</a:t>
                </a:r>
                <a:r>
                  <a:rPr lang="en-US" altLang="zh-CN" dirty="0"/>
                  <a:t>SEAL</a:t>
                </a:r>
                <a:r>
                  <a:rPr lang="zh-CN" altLang="zh-CN" dirty="0"/>
                  <a:t>所使用的</a:t>
                </a:r>
                <a:r>
                  <a:rPr lang="en-US" altLang="zh-CN" dirty="0"/>
                  <a:t>linkage</a:t>
                </a:r>
                <a:r>
                  <a:rPr lang="zh-CN" altLang="zh-CN" dirty="0"/>
                  <a:t>规则与</a:t>
                </a:r>
                <a:r>
                  <a:rPr lang="en-US" altLang="zh-CN" dirty="0"/>
                  <a:t>x86</a:t>
                </a:r>
                <a:r>
                  <a:rPr lang="zh-CN" altLang="zh-CN" dirty="0"/>
                  <a:t>的</a:t>
                </a:r>
                <a:r>
                  <a:rPr lang="en-US" altLang="zh-CN" dirty="0"/>
                  <a:t>linkage</a:t>
                </a:r>
                <a:r>
                  <a:rPr lang="zh-CN" altLang="zh-CN" dirty="0"/>
                  <a:t>规则基本一致</a:t>
                </a:r>
                <a:r>
                  <a:rPr lang="en-US" altLang="zh-CN" dirty="0"/>
                  <a:t> (x86</a:t>
                </a:r>
                <a:r>
                  <a:rPr lang="zh-CN" altLang="zh-CN" dirty="0"/>
                  <a:t>是在工业界非常通用的</a:t>
                </a:r>
                <a:r>
                  <a:rPr lang="en-US" altLang="zh-CN" dirty="0"/>
                  <a:t>CPU</a:t>
                </a:r>
                <a:r>
                  <a:rPr lang="zh-CN" altLang="zh-CN" dirty="0"/>
                  <a:t>类型</a:t>
                </a:r>
                <a:r>
                  <a:rPr lang="en-US" altLang="zh-CN" dirty="0"/>
                  <a:t>)</a:t>
                </a:r>
                <a:r>
                  <a:rPr lang="zh-CN" altLang="zh-CN" dirty="0"/>
                  <a:t>，所以读者可以从本节中了解到函数调用时关于栈帧建立的所有细节，这对读者的计算机基础有莫大的助益。</a:t>
                </a:r>
              </a:p>
            </p:txBody>
          </p:sp>
        </mc:Choice>
        <mc:Fallback>
          <p:sp>
            <p:nvSpPr>
              <p:cNvPr id="6" name="内容占位符 5"/>
              <p:cNvSpPr>
                <a:spLocks noGrp="1" noRot="1" noChangeAspect="1" noMove="1" noResize="1" noEditPoints="1" noAdjustHandles="1" noChangeArrowheads="1" noChangeShapeType="1" noTextEdit="1"/>
              </p:cNvSpPr>
              <p:nvPr>
                <p:ph idx="1"/>
              </p:nvPr>
            </p:nvSpPr>
            <p:spPr>
              <a:blipFill>
                <a:blip r:embed="rId2"/>
                <a:stretch>
                  <a:fillRect l="-444" t="-6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3525325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SEAL</a:t>
            </a:r>
            <a:r>
              <a:rPr lang="zh-CN" altLang="en-US" dirty="0"/>
              <a:t>中函数调用时栈帧的建立</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89</a:t>
            </a:fld>
            <a:endParaRPr lang="zh-CN" altLang="en-US"/>
          </a:p>
        </p:txBody>
      </p:sp>
      <p:sp>
        <p:nvSpPr>
          <p:cNvPr id="6" name="内容占位符 5"/>
          <p:cNvSpPr>
            <a:spLocks noGrp="1"/>
          </p:cNvSpPr>
          <p:nvPr>
            <p:ph idx="1"/>
          </p:nvPr>
        </p:nvSpPr>
        <p:spPr>
          <a:xfrm>
            <a:off x="457200" y="1412777"/>
            <a:ext cx="8229600" cy="1080119"/>
          </a:xfrm>
        </p:spPr>
        <p:txBody>
          <a:bodyPr>
            <a:normAutofit fontScale="85000" lnSpcReduction="20000"/>
          </a:bodyPr>
          <a:lstStyle/>
          <a:p>
            <a:r>
              <a:rPr lang="zh-CN" altLang="zh-CN" dirty="0"/>
              <a:t>我们通过一个使用函数调用对两个数求和的示例进行栈帧建立过程的描述。首先，给出使用函数调用对两个数求和的</a:t>
            </a:r>
            <a:r>
              <a:rPr lang="en-US" altLang="zh-CN" dirty="0"/>
              <a:t>python</a:t>
            </a:r>
            <a:r>
              <a:rPr lang="zh-CN" altLang="zh-CN" dirty="0"/>
              <a:t>程序</a:t>
            </a:r>
            <a:r>
              <a:rPr lang="en-US" altLang="zh-CN" dirty="0"/>
              <a:t>#&lt;python</a:t>
            </a:r>
            <a:r>
              <a:rPr lang="zh-CN" altLang="zh-CN" dirty="0"/>
              <a:t>代码：函数调用两个数求和</a:t>
            </a:r>
            <a:r>
              <a:rPr lang="en-US" altLang="zh-CN" dirty="0"/>
              <a:t>&gt;</a:t>
            </a:r>
            <a:r>
              <a:rPr lang="zh-CN" altLang="zh-CN" dirty="0"/>
              <a:t>。</a:t>
            </a:r>
          </a:p>
        </p:txBody>
      </p:sp>
      <p:graphicFrame>
        <p:nvGraphicFramePr>
          <p:cNvPr id="7" name="表格 6">
            <a:extLst>
              <a:ext uri="{FF2B5EF4-FFF2-40B4-BE49-F238E27FC236}">
                <a16:creationId xmlns:a16="http://schemas.microsoft.com/office/drawing/2014/main" id="{B3AF5407-198D-4C34-93E1-35518DD28210}"/>
              </a:ext>
            </a:extLst>
          </p:cNvPr>
          <p:cNvGraphicFramePr>
            <a:graphicFrameLocks noGrp="1"/>
          </p:cNvGraphicFramePr>
          <p:nvPr>
            <p:extLst>
              <p:ext uri="{D42A27DB-BD31-4B8C-83A1-F6EECF244321}">
                <p14:modId xmlns:p14="http://schemas.microsoft.com/office/powerpoint/2010/main" val="192661078"/>
              </p:ext>
            </p:extLst>
          </p:nvPr>
        </p:nvGraphicFramePr>
        <p:xfrm>
          <a:off x="755576" y="2924944"/>
          <a:ext cx="2376264" cy="1953583"/>
        </p:xfrm>
        <a:graphic>
          <a:graphicData uri="http://schemas.openxmlformats.org/drawingml/2006/table">
            <a:tbl>
              <a:tblPr>
                <a:tableStyleId>{5C22544A-7EE6-4342-B048-85BDC9FD1C3A}</a:tableStyleId>
              </a:tblPr>
              <a:tblGrid>
                <a:gridCol w="2376264">
                  <a:extLst>
                    <a:ext uri="{9D8B030D-6E8A-4147-A177-3AD203B41FA5}">
                      <a16:colId xmlns:a16="http://schemas.microsoft.com/office/drawing/2014/main" val="815072754"/>
                    </a:ext>
                  </a:extLst>
                </a:gridCol>
              </a:tblGrid>
              <a:tr h="1953583">
                <a:tc>
                  <a:txBody>
                    <a:bodyPr/>
                    <a:lstStyle/>
                    <a:p>
                      <a:pPr algn="just">
                        <a:spcAft>
                          <a:spcPts val="0"/>
                        </a:spcAft>
                      </a:pPr>
                      <a:r>
                        <a:rPr lang="en-US" sz="1400" kern="100" dirty="0">
                          <a:effectLst/>
                        </a:rPr>
                        <a:t>#&lt;python</a:t>
                      </a:r>
                      <a:r>
                        <a:rPr lang="zh-CN" sz="1400" kern="100" dirty="0">
                          <a:effectLst/>
                        </a:rPr>
                        <a:t>代码：函数调用两个数求和</a:t>
                      </a:r>
                      <a:r>
                        <a:rPr lang="en-US" sz="1400" kern="100" dirty="0">
                          <a:effectLst/>
                        </a:rPr>
                        <a:t>&gt;</a:t>
                      </a:r>
                      <a:endParaRPr lang="zh-CN" sz="1400" kern="100" dirty="0">
                        <a:effectLst/>
                      </a:endParaRPr>
                    </a:p>
                    <a:p>
                      <a:pPr algn="just">
                        <a:spcAft>
                          <a:spcPts val="0"/>
                        </a:spcAft>
                      </a:pPr>
                      <a:r>
                        <a:rPr lang="en-US" sz="1400" kern="100" dirty="0">
                          <a:effectLst/>
                        </a:rPr>
                        <a:t>def add(</a:t>
                      </a:r>
                      <a:r>
                        <a:rPr lang="en-US" sz="1400" kern="100" dirty="0" err="1">
                          <a:effectLst/>
                        </a:rPr>
                        <a:t>a,b</a:t>
                      </a:r>
                      <a:r>
                        <a:rPr lang="en-US" sz="1400" kern="100" dirty="0">
                          <a:effectLst/>
                        </a:rPr>
                        <a:t>):</a:t>
                      </a:r>
                      <a:endParaRPr lang="zh-CN" sz="1400" kern="100" dirty="0">
                        <a:effectLst/>
                      </a:endParaRPr>
                    </a:p>
                    <a:p>
                      <a:pPr algn="just">
                        <a:spcAft>
                          <a:spcPts val="0"/>
                        </a:spcAft>
                      </a:pPr>
                      <a:r>
                        <a:rPr lang="en-US" sz="1400" kern="100" dirty="0">
                          <a:effectLst/>
                        </a:rPr>
                        <a:t>    c = a + b</a:t>
                      </a:r>
                      <a:endParaRPr lang="zh-CN" sz="1400" kern="100" dirty="0">
                        <a:effectLst/>
                      </a:endParaRPr>
                    </a:p>
                    <a:p>
                      <a:pPr algn="just">
                        <a:spcAft>
                          <a:spcPts val="0"/>
                        </a:spcAft>
                      </a:pPr>
                      <a:r>
                        <a:rPr lang="en-US" sz="1400" kern="100" dirty="0">
                          <a:effectLst/>
                        </a:rPr>
                        <a:t>    return c</a:t>
                      </a:r>
                      <a:endParaRPr lang="zh-CN" sz="1400" kern="100" dirty="0">
                        <a:effectLst/>
                      </a:endParaRPr>
                    </a:p>
                    <a:p>
                      <a:pPr algn="just">
                        <a:spcAft>
                          <a:spcPts val="0"/>
                        </a:spcAft>
                      </a:pPr>
                      <a:r>
                        <a:rPr lang="en-US" sz="1400" kern="100" dirty="0">
                          <a:effectLst/>
                        </a:rPr>
                        <a:t>if __name__=="__main__":</a:t>
                      </a:r>
                      <a:endParaRPr lang="zh-CN" sz="1400" kern="100" dirty="0">
                        <a:effectLst/>
                      </a:endParaRPr>
                    </a:p>
                    <a:p>
                      <a:pPr algn="just">
                        <a:spcAft>
                          <a:spcPts val="0"/>
                        </a:spcAft>
                      </a:pPr>
                      <a:r>
                        <a:rPr lang="en-US" sz="1400" kern="100" dirty="0">
                          <a:effectLst/>
                        </a:rPr>
                        <a:t>    x = 5</a:t>
                      </a:r>
                      <a:endParaRPr lang="zh-CN" sz="1400" kern="100" dirty="0">
                        <a:effectLst/>
                      </a:endParaRPr>
                    </a:p>
                    <a:p>
                      <a:pPr algn="just">
                        <a:spcAft>
                          <a:spcPts val="0"/>
                        </a:spcAft>
                      </a:pPr>
                      <a:r>
                        <a:rPr lang="en-US" sz="1400" kern="100" dirty="0">
                          <a:effectLst/>
                        </a:rPr>
                        <a:t>    y = 6</a:t>
                      </a:r>
                      <a:endParaRPr lang="zh-CN" sz="1400" kern="100" dirty="0">
                        <a:effectLst/>
                      </a:endParaRPr>
                    </a:p>
                    <a:p>
                      <a:pPr algn="just">
                        <a:spcAft>
                          <a:spcPts val="0"/>
                        </a:spcAft>
                      </a:pPr>
                      <a:r>
                        <a:rPr lang="en-US" sz="1400" kern="100" dirty="0">
                          <a:effectLst/>
                        </a:rPr>
                        <a:t>    print(add(</a:t>
                      </a:r>
                      <a:r>
                        <a:rPr lang="en-US" sz="1400" kern="100" dirty="0" err="1">
                          <a:effectLst/>
                        </a:rPr>
                        <a:t>x,y</a:t>
                      </a:r>
                      <a:r>
                        <a:rPr lang="en-US" sz="1400" kern="100" dirty="0">
                          <a:effectLst/>
                        </a:rPr>
                        <a: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69957017"/>
                  </a:ext>
                </a:extLst>
              </a:tr>
            </a:tbl>
          </a:graphicData>
        </a:graphic>
      </p:graphicFrame>
      <p:sp>
        <p:nvSpPr>
          <p:cNvPr id="8" name="文本框 7">
            <a:extLst>
              <a:ext uri="{FF2B5EF4-FFF2-40B4-BE49-F238E27FC236}">
                <a16:creationId xmlns:a16="http://schemas.microsoft.com/office/drawing/2014/main" id="{7DF8660A-4014-48E1-9CFE-72C05B4D0A39}"/>
              </a:ext>
            </a:extLst>
          </p:cNvPr>
          <p:cNvSpPr txBox="1"/>
          <p:nvPr/>
        </p:nvSpPr>
        <p:spPr>
          <a:xfrm>
            <a:off x="3496308" y="3018930"/>
            <a:ext cx="5184576" cy="1477328"/>
          </a:xfrm>
          <a:prstGeom prst="rect">
            <a:avLst/>
          </a:prstGeom>
          <a:noFill/>
        </p:spPr>
        <p:txBody>
          <a:bodyPr wrap="square" rtlCol="0">
            <a:spAutoFit/>
          </a:bodyPr>
          <a:lstStyle/>
          <a:p>
            <a:r>
              <a:rPr lang="zh-CN" altLang="zh-CN" dirty="0"/>
              <a:t>该示例中，我们假设调用函数称作主函数，被调用函数称作子函数。以上代码中，主函数里会调用</a:t>
            </a:r>
            <a:r>
              <a:rPr lang="en-US" altLang="zh-CN" dirty="0"/>
              <a:t>add</a:t>
            </a:r>
            <a:r>
              <a:rPr lang="zh-CN" altLang="zh-CN" dirty="0"/>
              <a:t>子函数对两个数求和。那么在主函数调用</a:t>
            </a:r>
            <a:r>
              <a:rPr lang="en-US" altLang="zh-CN" dirty="0"/>
              <a:t>add</a:t>
            </a:r>
            <a:r>
              <a:rPr lang="zh-CN" altLang="zh-CN" dirty="0"/>
              <a:t>子函数时，</a:t>
            </a:r>
            <a:r>
              <a:rPr lang="en-US" altLang="zh-CN" dirty="0"/>
              <a:t>CPU</a:t>
            </a:r>
            <a:r>
              <a:rPr lang="zh-CN" altLang="zh-CN" dirty="0"/>
              <a:t>是执行了哪些指令，函数栈帧是如何一步步建立起来的？</a:t>
            </a:r>
            <a:endParaRPr lang="en-US" altLang="zh-CN" dirty="0"/>
          </a:p>
        </p:txBody>
      </p:sp>
    </p:spTree>
    <p:extLst>
      <p:ext uri="{BB962C8B-B14F-4D97-AF65-F5344CB8AC3E}">
        <p14:creationId xmlns:p14="http://schemas.microsoft.com/office/powerpoint/2010/main" val="2095784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汇编指令的概念</a:t>
            </a:r>
          </a:p>
        </p:txBody>
      </p:sp>
      <p:sp>
        <p:nvSpPr>
          <p:cNvPr id="3" name="日期占位符 2"/>
          <p:cNvSpPr>
            <a:spLocks noGrp="1"/>
          </p:cNvSpPr>
          <p:nvPr>
            <p:ph type="dt" sz="half" idx="10"/>
          </p:nvPr>
        </p:nvSpPr>
        <p:spPr/>
        <p:txBody>
          <a:bodyPr/>
          <a:lstStyle/>
          <a:p>
            <a:fld id="{BC809277-13B0-4DC7-9985-D4678B4C1869}"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9</a:t>
            </a:fld>
            <a:endParaRPr lang="zh-CN" altLang="en-US"/>
          </a:p>
        </p:txBody>
      </p:sp>
      <p:sp>
        <p:nvSpPr>
          <p:cNvPr id="6" name="内容占位符 5"/>
          <p:cNvSpPr>
            <a:spLocks noGrp="1"/>
          </p:cNvSpPr>
          <p:nvPr>
            <p:ph sz="half" idx="1"/>
          </p:nvPr>
        </p:nvSpPr>
        <p:spPr>
          <a:xfrm>
            <a:off x="457200" y="1340769"/>
            <a:ext cx="4690864" cy="3096343"/>
          </a:xfrm>
        </p:spPr>
        <p:txBody>
          <a:bodyPr>
            <a:normAutofit fontScale="47500" lnSpcReduction="20000"/>
          </a:bodyPr>
          <a:lstStyle/>
          <a:p>
            <a:pPr algn="ctr">
              <a:buNone/>
            </a:pPr>
            <a:r>
              <a:rPr lang="zh-CN" altLang="zh-CN" sz="4500" b="1" dirty="0">
                <a:ea typeface="+mn-ea"/>
              </a:rPr>
              <a:t>格式：</a:t>
            </a:r>
            <a:r>
              <a:rPr lang="en-US" altLang="zh-CN" sz="4500" b="1" dirty="0">
                <a:ea typeface="+mn-ea"/>
              </a:rPr>
              <a:t>load R1, (address) </a:t>
            </a:r>
          </a:p>
          <a:p>
            <a:pPr>
              <a:lnSpc>
                <a:spcPct val="150000"/>
              </a:lnSpc>
            </a:pPr>
            <a:r>
              <a:rPr lang="en-US" altLang="zh-CN" sz="4500" dirty="0">
                <a:ea typeface="+mn-ea"/>
              </a:rPr>
              <a:t> </a:t>
            </a:r>
            <a:r>
              <a:rPr lang="zh-CN" altLang="zh-CN" sz="4500" dirty="0">
                <a:ea typeface="+mn-ea"/>
              </a:rPr>
              <a:t>注：</a:t>
            </a:r>
            <a:r>
              <a:rPr lang="en-US" altLang="zh-CN" sz="4500" dirty="0">
                <a:ea typeface="+mn-ea"/>
              </a:rPr>
              <a:t>address</a:t>
            </a:r>
            <a:r>
              <a:rPr lang="zh-CN" altLang="zh-CN" sz="4500" dirty="0">
                <a:ea typeface="+mn-ea"/>
              </a:rPr>
              <a:t>是内存地址，</a:t>
            </a:r>
            <a:r>
              <a:rPr lang="en-US" altLang="zh-CN" sz="4500" dirty="0">
                <a:ea typeface="+mn-ea"/>
              </a:rPr>
              <a:t>(address)</a:t>
            </a:r>
            <a:r>
              <a:rPr lang="zh-CN" altLang="zh-CN" sz="4500" dirty="0">
                <a:ea typeface="+mn-ea"/>
              </a:rPr>
              <a:t>表示这个地址内存储的值。</a:t>
            </a:r>
          </a:p>
          <a:p>
            <a:endParaRPr lang="en-US" altLang="zh-CN" sz="4500" dirty="0">
              <a:ea typeface="+mn-ea"/>
            </a:endParaRPr>
          </a:p>
          <a:p>
            <a:pPr>
              <a:lnSpc>
                <a:spcPct val="150000"/>
              </a:lnSpc>
            </a:pPr>
            <a:r>
              <a:rPr lang="zh-CN" altLang="zh-CN" sz="4500" dirty="0">
                <a:ea typeface="+mn-ea"/>
              </a:rPr>
              <a:t>【例</a:t>
            </a:r>
            <a:r>
              <a:rPr lang="en-US" altLang="zh-CN" sz="4500" dirty="0">
                <a:ea typeface="+mn-ea"/>
              </a:rPr>
              <a:t>1</a:t>
            </a:r>
            <a:r>
              <a:rPr lang="zh-CN" altLang="zh-CN" sz="4500" dirty="0">
                <a:ea typeface="+mn-ea"/>
              </a:rPr>
              <a:t>】</a:t>
            </a:r>
            <a:r>
              <a:rPr lang="en-US" altLang="zh-CN" sz="4500" dirty="0">
                <a:ea typeface="+mn-ea"/>
              </a:rPr>
              <a:t>load  R1, (1000)</a:t>
            </a:r>
            <a:endParaRPr lang="zh-CN" altLang="zh-CN" sz="4500" dirty="0">
              <a:ea typeface="+mn-ea"/>
            </a:endParaRPr>
          </a:p>
          <a:p>
            <a:pPr>
              <a:lnSpc>
                <a:spcPct val="150000"/>
              </a:lnSpc>
            </a:pPr>
            <a:r>
              <a:rPr lang="zh-CN" altLang="zh-CN" sz="4500" dirty="0">
                <a:ea typeface="+mn-ea"/>
              </a:rPr>
              <a:t>该指令表示，将主存地址</a:t>
            </a:r>
            <a:r>
              <a:rPr lang="en-US" altLang="zh-CN" sz="4500" dirty="0">
                <a:ea typeface="+mn-ea"/>
              </a:rPr>
              <a:t>1000</a:t>
            </a:r>
            <a:r>
              <a:rPr lang="zh-CN" altLang="zh-CN" sz="4500" dirty="0">
                <a:ea typeface="+mn-ea"/>
              </a:rPr>
              <a:t>处的变量值读取到寄存器</a:t>
            </a:r>
            <a:r>
              <a:rPr lang="en-US" altLang="zh-CN" sz="4500" dirty="0">
                <a:ea typeface="+mn-ea"/>
              </a:rPr>
              <a:t>R1</a:t>
            </a:r>
            <a:r>
              <a:rPr lang="zh-CN" altLang="zh-CN" sz="4500" dirty="0">
                <a:ea typeface="+mn-ea"/>
              </a:rPr>
              <a:t>中</a:t>
            </a:r>
            <a:endParaRPr lang="zh-CN" altLang="en-US" sz="4500" dirty="0">
              <a:ea typeface="+mn-ea"/>
            </a:endParaRPr>
          </a:p>
        </p:txBody>
      </p:sp>
      <p:graphicFrame>
        <p:nvGraphicFramePr>
          <p:cNvPr id="8" name="对象 7"/>
          <p:cNvGraphicFramePr>
            <a:graphicFrameLocks noChangeAspect="1"/>
          </p:cNvGraphicFramePr>
          <p:nvPr/>
        </p:nvGraphicFramePr>
        <p:xfrm>
          <a:off x="5436096" y="1268760"/>
          <a:ext cx="3476625" cy="2362200"/>
        </p:xfrm>
        <a:graphic>
          <a:graphicData uri="http://schemas.openxmlformats.org/presentationml/2006/ole">
            <mc:AlternateContent xmlns:mc="http://schemas.openxmlformats.org/markup-compatibility/2006">
              <mc:Choice xmlns:v="urn:schemas-microsoft-com:vml" Requires="v">
                <p:oleObj spid="_x0000_s25653" name="Visio" r:id="rId3" imgW="3476516" imgH="2362053" progId="Visio.Drawing.11">
                  <p:embed/>
                </p:oleObj>
              </mc:Choice>
              <mc:Fallback>
                <p:oleObj name="Visio" r:id="rId3" imgW="3476516" imgH="2362053"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6096" y="1268760"/>
                        <a:ext cx="3476625" cy="236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08046"/>
            <a:ext cx="8229600" cy="638944"/>
          </a:xfrm>
        </p:spPr>
        <p:txBody>
          <a:bodyPr/>
          <a:lstStyle/>
          <a:p>
            <a:r>
              <a:rPr lang="en-US" altLang="zh-CN" dirty="0"/>
              <a:t>SEAL</a:t>
            </a:r>
            <a:r>
              <a:rPr lang="zh-CN" altLang="en-US" dirty="0"/>
              <a:t>中函数调用时栈帧的建立</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90</a:t>
            </a:fld>
            <a:endParaRPr lang="zh-CN" altLang="en-US"/>
          </a:p>
        </p:txBody>
      </p:sp>
      <p:sp>
        <p:nvSpPr>
          <p:cNvPr id="6" name="内容占位符 5"/>
          <p:cNvSpPr>
            <a:spLocks noGrp="1"/>
          </p:cNvSpPr>
          <p:nvPr>
            <p:ph idx="1"/>
          </p:nvPr>
        </p:nvSpPr>
        <p:spPr>
          <a:xfrm>
            <a:off x="457200" y="1412778"/>
            <a:ext cx="1810544" cy="3240358"/>
          </a:xfrm>
        </p:spPr>
        <p:txBody>
          <a:bodyPr>
            <a:normAutofit fontScale="85000" lnSpcReduction="20000"/>
          </a:bodyPr>
          <a:lstStyle/>
          <a:p>
            <a:pPr indent="0"/>
            <a:r>
              <a:rPr lang="zh-CN" altLang="zh-CN" dirty="0"/>
              <a:t>现在我们先给出</a:t>
            </a:r>
            <a:r>
              <a:rPr lang="en-US" altLang="zh-CN" dirty="0"/>
              <a:t>python</a:t>
            </a:r>
            <a:r>
              <a:rPr lang="zh-CN" altLang="zh-CN" dirty="0"/>
              <a:t>程序</a:t>
            </a:r>
            <a:r>
              <a:rPr lang="en-US" altLang="zh-CN" dirty="0"/>
              <a:t>#&lt;python</a:t>
            </a:r>
            <a:r>
              <a:rPr lang="zh-CN" altLang="zh-CN" dirty="0"/>
              <a:t>代码：函数调用两个数求和</a:t>
            </a:r>
            <a:r>
              <a:rPr lang="en-US" altLang="zh-CN" dirty="0"/>
              <a:t>&gt;</a:t>
            </a:r>
            <a:r>
              <a:rPr lang="zh-CN" altLang="zh-CN" dirty="0"/>
              <a:t>所对应的汇编程序</a:t>
            </a:r>
            <a:r>
              <a:rPr lang="en-US" altLang="zh-CN" dirty="0"/>
              <a:t>#&lt;</a:t>
            </a:r>
            <a:r>
              <a:rPr lang="zh-CN" altLang="zh-CN" dirty="0"/>
              <a:t>汇编代码：函数调用两个数求和</a:t>
            </a:r>
            <a:r>
              <a:rPr lang="en-US" altLang="zh-CN" dirty="0"/>
              <a:t>&gt;</a:t>
            </a:r>
            <a:r>
              <a:rPr lang="zh-CN" altLang="zh-CN" dirty="0"/>
              <a:t>。</a:t>
            </a:r>
          </a:p>
        </p:txBody>
      </p:sp>
      <p:graphicFrame>
        <p:nvGraphicFramePr>
          <p:cNvPr id="9" name="表格 8">
            <a:extLst>
              <a:ext uri="{FF2B5EF4-FFF2-40B4-BE49-F238E27FC236}">
                <a16:creationId xmlns:a16="http://schemas.microsoft.com/office/drawing/2014/main" id="{5C065469-E873-4EAA-961B-9F5D237B5329}"/>
              </a:ext>
            </a:extLst>
          </p:cNvPr>
          <p:cNvGraphicFramePr>
            <a:graphicFrameLocks noGrp="1"/>
          </p:cNvGraphicFramePr>
          <p:nvPr>
            <p:extLst>
              <p:ext uri="{D42A27DB-BD31-4B8C-83A1-F6EECF244321}">
                <p14:modId xmlns:p14="http://schemas.microsoft.com/office/powerpoint/2010/main" val="3400294912"/>
              </p:ext>
            </p:extLst>
          </p:nvPr>
        </p:nvGraphicFramePr>
        <p:xfrm>
          <a:off x="2483768" y="990025"/>
          <a:ext cx="5872953" cy="5867400"/>
        </p:xfrm>
        <a:graphic>
          <a:graphicData uri="http://schemas.openxmlformats.org/drawingml/2006/table">
            <a:tbl>
              <a:tblPr>
                <a:tableStyleId>{5C22544A-7EE6-4342-B048-85BDC9FD1C3A}</a:tableStyleId>
              </a:tblPr>
              <a:tblGrid>
                <a:gridCol w="5872953">
                  <a:extLst>
                    <a:ext uri="{9D8B030D-6E8A-4147-A177-3AD203B41FA5}">
                      <a16:colId xmlns:a16="http://schemas.microsoft.com/office/drawing/2014/main" val="4092642368"/>
                    </a:ext>
                  </a:extLst>
                </a:gridCol>
              </a:tblGrid>
              <a:tr h="5788122">
                <a:tc>
                  <a:txBody>
                    <a:bodyPr/>
                    <a:lstStyle/>
                    <a:p>
                      <a:pPr algn="just">
                        <a:spcAft>
                          <a:spcPts val="0"/>
                        </a:spcAft>
                      </a:pPr>
                      <a:r>
                        <a:rPr lang="en-US" sz="1100" kern="100" dirty="0">
                          <a:effectLst/>
                        </a:rPr>
                        <a:t>#&lt;</a:t>
                      </a:r>
                      <a:r>
                        <a:rPr lang="zh-CN" sz="1100" kern="100" dirty="0">
                          <a:effectLst/>
                        </a:rPr>
                        <a:t>汇编代码：函数调用两个数求和</a:t>
                      </a:r>
                      <a:r>
                        <a:rPr lang="en-US" sz="1100" kern="100" dirty="0">
                          <a:effectLst/>
                        </a:rPr>
                        <a:t>&gt;</a:t>
                      </a:r>
                      <a:endParaRPr lang="zh-CN" sz="1100" kern="100" dirty="0">
                        <a:effectLst/>
                      </a:endParaRPr>
                    </a:p>
                    <a:p>
                      <a:pPr algn="just">
                        <a:spcAft>
                          <a:spcPts val="0"/>
                        </a:spcAft>
                      </a:pPr>
                      <a:r>
                        <a:rPr lang="en-US" sz="1100" kern="100" dirty="0">
                          <a:effectLst/>
                        </a:rPr>
                        <a:t>mov R15,10000   #R15</a:t>
                      </a:r>
                      <a:r>
                        <a:rPr lang="zh-CN" sz="1100" kern="100" dirty="0">
                          <a:effectLst/>
                        </a:rPr>
                        <a:t>表示</a:t>
                      </a:r>
                      <a:r>
                        <a:rPr lang="en-US" sz="1100" kern="100" dirty="0" err="1">
                          <a:effectLst/>
                        </a:rPr>
                        <a:t>fp</a:t>
                      </a:r>
                      <a:r>
                        <a:rPr lang="zh-CN" sz="1100" kern="100" dirty="0">
                          <a:effectLst/>
                        </a:rPr>
                        <a:t>，</a:t>
                      </a:r>
                      <a:r>
                        <a:rPr lang="en-US" sz="1100" kern="100" dirty="0" err="1">
                          <a:effectLst/>
                        </a:rPr>
                        <a:t>fp</a:t>
                      </a:r>
                      <a:r>
                        <a:rPr lang="en-US" sz="1100" kern="100" dirty="0">
                          <a:effectLst/>
                        </a:rPr>
                        <a:t> = 10000</a:t>
                      </a:r>
                      <a:endParaRPr lang="zh-CN" sz="1100" kern="100" dirty="0">
                        <a:effectLst/>
                      </a:endParaRPr>
                    </a:p>
                    <a:p>
                      <a:pPr algn="just">
                        <a:spcAft>
                          <a:spcPts val="0"/>
                        </a:spcAft>
                      </a:pPr>
                      <a:r>
                        <a:rPr lang="en-US" sz="1100" kern="100" dirty="0">
                          <a:effectLst/>
                        </a:rPr>
                        <a:t>mov sp,R15      #</a:t>
                      </a:r>
                      <a:r>
                        <a:rPr lang="en-US" sz="1100" kern="100" dirty="0" err="1">
                          <a:effectLst/>
                        </a:rPr>
                        <a:t>sp</a:t>
                      </a:r>
                      <a:r>
                        <a:rPr lang="en-US" sz="1100" kern="100" dirty="0">
                          <a:effectLst/>
                        </a:rPr>
                        <a:t> = </a:t>
                      </a:r>
                      <a:r>
                        <a:rPr lang="en-US" sz="1100" kern="100" dirty="0" err="1">
                          <a:effectLst/>
                        </a:rPr>
                        <a:t>fp</a:t>
                      </a:r>
                      <a:endParaRPr lang="zh-CN" sz="1100" kern="100" dirty="0">
                        <a:effectLst/>
                      </a:endParaRPr>
                    </a:p>
                    <a:p>
                      <a:pPr algn="just">
                        <a:spcAft>
                          <a:spcPts val="0"/>
                        </a:spcAft>
                      </a:pPr>
                      <a:r>
                        <a:rPr lang="en-US" sz="1100" kern="100" dirty="0">
                          <a:effectLst/>
                        </a:rPr>
                        <a:t>sub sp,sp,2      #</a:t>
                      </a:r>
                      <a:r>
                        <a:rPr lang="en-US" sz="1100" kern="100" dirty="0" err="1">
                          <a:effectLst/>
                        </a:rPr>
                        <a:t>sp</a:t>
                      </a:r>
                      <a:r>
                        <a:rPr lang="zh-CN" sz="1100" kern="100" dirty="0">
                          <a:effectLst/>
                        </a:rPr>
                        <a:t>从</a:t>
                      </a:r>
                      <a:r>
                        <a:rPr lang="en-US" sz="1100" kern="100" dirty="0">
                          <a:effectLst/>
                        </a:rPr>
                        <a:t>10000</a:t>
                      </a:r>
                      <a:r>
                        <a:rPr lang="zh-CN" sz="1100" kern="100" dirty="0">
                          <a:effectLst/>
                        </a:rPr>
                        <a:t>往下开辟</a:t>
                      </a:r>
                      <a:r>
                        <a:rPr lang="en-US" sz="1100" kern="100" dirty="0">
                          <a:effectLst/>
                        </a:rPr>
                        <a:t>2</a:t>
                      </a:r>
                      <a:r>
                        <a:rPr lang="zh-CN" sz="1100" kern="100" dirty="0">
                          <a:effectLst/>
                        </a:rPr>
                        <a:t>个空间给局部变量</a:t>
                      </a:r>
                      <a:r>
                        <a:rPr lang="en-US" sz="1100" kern="100" dirty="0">
                          <a:effectLst/>
                        </a:rPr>
                        <a:t>x</a:t>
                      </a:r>
                      <a:r>
                        <a:rPr lang="zh-CN" sz="1100" kern="100" dirty="0">
                          <a:effectLst/>
                        </a:rPr>
                        <a:t>，</a:t>
                      </a:r>
                      <a:r>
                        <a:rPr lang="en-US" sz="1100" kern="100" dirty="0">
                          <a:effectLst/>
                        </a:rPr>
                        <a:t>y</a:t>
                      </a:r>
                      <a:r>
                        <a:rPr lang="zh-CN" sz="1100" kern="100" dirty="0">
                          <a:effectLst/>
                        </a:rPr>
                        <a:t>，</a:t>
                      </a:r>
                      <a:r>
                        <a:rPr lang="en-US" sz="1100" kern="100" dirty="0" err="1">
                          <a:effectLst/>
                        </a:rPr>
                        <a:t>sp</a:t>
                      </a:r>
                      <a:r>
                        <a:rPr lang="en-US" sz="1100" kern="100" dirty="0">
                          <a:effectLst/>
                        </a:rPr>
                        <a:t> = sp-2</a:t>
                      </a:r>
                      <a:endParaRPr lang="zh-CN" sz="1100" kern="100" dirty="0">
                        <a:effectLst/>
                      </a:endParaRPr>
                    </a:p>
                    <a:p>
                      <a:pPr algn="just">
                        <a:spcAft>
                          <a:spcPts val="0"/>
                        </a:spcAft>
                      </a:pPr>
                      <a:r>
                        <a:rPr lang="en-US" sz="1100" kern="100" dirty="0">
                          <a:effectLst/>
                        </a:rPr>
                        <a:t>mov R2,5        #x = 5</a:t>
                      </a:r>
                      <a:endParaRPr lang="zh-CN" sz="1100" kern="100" dirty="0">
                        <a:effectLst/>
                      </a:endParaRPr>
                    </a:p>
                    <a:p>
                      <a:pPr algn="just">
                        <a:spcAft>
                          <a:spcPts val="0"/>
                        </a:spcAft>
                      </a:pPr>
                      <a:r>
                        <a:rPr lang="en-US" sz="1100" kern="100" dirty="0">
                          <a:effectLst/>
                        </a:rPr>
                        <a:t>mov R3,6        #y = 6</a:t>
                      </a:r>
                      <a:endParaRPr lang="zh-CN" sz="1100" kern="100" dirty="0">
                        <a:effectLst/>
                      </a:endParaRPr>
                    </a:p>
                    <a:p>
                      <a:pPr algn="just">
                        <a:spcAft>
                          <a:spcPts val="0"/>
                        </a:spcAft>
                      </a:pPr>
                      <a:r>
                        <a:rPr lang="en-US" sz="1100" kern="100" dirty="0">
                          <a:effectLst/>
                        </a:rPr>
                        <a:t>store -1(R15),R3   #x</a:t>
                      </a:r>
                      <a:endParaRPr lang="zh-CN" sz="1100" kern="100" dirty="0">
                        <a:effectLst/>
                      </a:endParaRPr>
                    </a:p>
                    <a:p>
                      <a:pPr algn="just">
                        <a:spcAft>
                          <a:spcPts val="0"/>
                        </a:spcAft>
                      </a:pPr>
                      <a:r>
                        <a:rPr lang="en-US" sz="1100" kern="100" dirty="0">
                          <a:effectLst/>
                        </a:rPr>
                        <a:t>store -2(R15),R2    #y</a:t>
                      </a:r>
                      <a:endParaRPr lang="zh-CN" sz="1100" kern="100" dirty="0">
                        <a:effectLst/>
                      </a:endParaRPr>
                    </a:p>
                    <a:p>
                      <a:pPr algn="just">
                        <a:spcAft>
                          <a:spcPts val="0"/>
                        </a:spcAft>
                      </a:pPr>
                      <a:r>
                        <a:rPr lang="en-US" sz="1100" kern="100" dirty="0">
                          <a:effectLst/>
                        </a:rPr>
                        <a:t> </a:t>
                      </a:r>
                      <a:endParaRPr lang="zh-CN" sz="1100" kern="100" dirty="0">
                        <a:effectLst/>
                      </a:endParaRPr>
                    </a:p>
                    <a:p>
                      <a:pPr algn="just">
                        <a:spcAft>
                          <a:spcPts val="0"/>
                        </a:spcAft>
                      </a:pPr>
                      <a:r>
                        <a:rPr lang="en-US" sz="1100" kern="100" dirty="0">
                          <a:effectLst/>
                        </a:rPr>
                        <a:t>push R3  #</a:t>
                      </a:r>
                      <a:r>
                        <a:rPr lang="zh-CN" sz="1100" kern="100" dirty="0">
                          <a:effectLst/>
                        </a:rPr>
                        <a:t>传参数</a:t>
                      </a:r>
                      <a:r>
                        <a:rPr lang="en-US" sz="1100" kern="100" dirty="0">
                          <a:effectLst/>
                        </a:rPr>
                        <a:t>b</a:t>
                      </a:r>
                      <a:endParaRPr lang="zh-CN" sz="1100" kern="100" dirty="0">
                        <a:effectLst/>
                      </a:endParaRPr>
                    </a:p>
                    <a:p>
                      <a:pPr algn="just">
                        <a:spcAft>
                          <a:spcPts val="0"/>
                        </a:spcAft>
                      </a:pPr>
                      <a:r>
                        <a:rPr lang="en-US" sz="1100" kern="100" dirty="0">
                          <a:effectLst/>
                        </a:rPr>
                        <a:t>push R2  #</a:t>
                      </a:r>
                      <a:r>
                        <a:rPr lang="zh-CN" sz="1100" kern="100" dirty="0">
                          <a:effectLst/>
                        </a:rPr>
                        <a:t>传参数</a:t>
                      </a:r>
                      <a:r>
                        <a:rPr lang="en-US" sz="1100" kern="100" dirty="0">
                          <a:effectLst/>
                        </a:rPr>
                        <a:t>a</a:t>
                      </a:r>
                      <a:endParaRPr lang="zh-CN" sz="1100" kern="100" dirty="0">
                        <a:effectLst/>
                      </a:endParaRPr>
                    </a:p>
                    <a:p>
                      <a:pPr algn="just">
                        <a:spcAft>
                          <a:spcPts val="0"/>
                        </a:spcAft>
                      </a:pPr>
                      <a:r>
                        <a:rPr lang="en-US" sz="1100" kern="100" dirty="0">
                          <a:effectLst/>
                        </a:rPr>
                        <a:t>call Ladd      #</a:t>
                      </a:r>
                      <a:r>
                        <a:rPr lang="zh-CN" sz="1100" kern="100" dirty="0">
                          <a:effectLst/>
                        </a:rPr>
                        <a:t>调用函数</a:t>
                      </a:r>
                      <a:r>
                        <a:rPr lang="en-US" sz="1100" kern="100" dirty="0">
                          <a:effectLst/>
                        </a:rPr>
                        <a:t>add(</a:t>
                      </a:r>
                      <a:r>
                        <a:rPr lang="en-US" sz="1100" kern="100" dirty="0" err="1">
                          <a:effectLst/>
                        </a:rPr>
                        <a:t>a,b</a:t>
                      </a:r>
                      <a:r>
                        <a:rPr lang="en-US" sz="1100" kern="100" dirty="0">
                          <a:effectLst/>
                        </a:rPr>
                        <a:t>),</a:t>
                      </a:r>
                      <a:r>
                        <a:rPr lang="zh-CN" sz="1100" kern="100" dirty="0">
                          <a:effectLst/>
                        </a:rPr>
                        <a:t>返回值存在</a:t>
                      </a:r>
                      <a:r>
                        <a:rPr lang="en-US" sz="1100" kern="100" dirty="0">
                          <a:effectLst/>
                        </a:rPr>
                        <a:t>R1</a:t>
                      </a:r>
                      <a:r>
                        <a:rPr lang="zh-CN" sz="1100" kern="100" dirty="0">
                          <a:effectLst/>
                        </a:rPr>
                        <a:t>中</a:t>
                      </a:r>
                    </a:p>
                    <a:p>
                      <a:pPr algn="just">
                        <a:spcAft>
                          <a:spcPts val="0"/>
                        </a:spcAft>
                      </a:pPr>
                      <a:r>
                        <a:rPr lang="en-US" sz="1100" kern="100" dirty="0" err="1">
                          <a:effectLst/>
                        </a:rPr>
                        <a:t>goto</a:t>
                      </a:r>
                      <a:r>
                        <a:rPr lang="en-US" sz="1100" kern="100" dirty="0">
                          <a:effectLst/>
                        </a:rPr>
                        <a:t> </a:t>
                      </a:r>
                      <a:r>
                        <a:rPr lang="en-US" sz="1100" kern="100" dirty="0" err="1">
                          <a:effectLst/>
                        </a:rPr>
                        <a:t>Lprint</a:t>
                      </a:r>
                      <a:endParaRPr lang="zh-CN" sz="1100" kern="100" dirty="0">
                        <a:effectLst/>
                      </a:endParaRPr>
                    </a:p>
                    <a:p>
                      <a:pPr algn="just">
                        <a:spcAft>
                          <a:spcPts val="0"/>
                        </a:spcAft>
                      </a:pPr>
                      <a:r>
                        <a:rPr lang="en-US" sz="1100" kern="100" dirty="0">
                          <a:effectLst/>
                        </a:rPr>
                        <a:t> </a:t>
                      </a:r>
                      <a:endParaRPr lang="zh-CN" sz="1100" kern="100" dirty="0">
                        <a:effectLst/>
                      </a:endParaRPr>
                    </a:p>
                    <a:p>
                      <a:pPr algn="just">
                        <a:spcAft>
                          <a:spcPts val="0"/>
                        </a:spcAft>
                      </a:pPr>
                      <a:r>
                        <a:rPr lang="en-US" sz="1100" kern="100" dirty="0">
                          <a:effectLst/>
                        </a:rPr>
                        <a:t>#add</a:t>
                      </a:r>
                      <a:r>
                        <a:rPr lang="zh-CN" sz="1100" kern="100" dirty="0">
                          <a:effectLst/>
                        </a:rPr>
                        <a:t>函数有两个参数</a:t>
                      </a:r>
                      <a:r>
                        <a:rPr lang="en-US" sz="1100" kern="100" dirty="0">
                          <a:effectLst/>
                        </a:rPr>
                        <a:t>a</a:t>
                      </a:r>
                      <a:r>
                        <a:rPr lang="zh-CN" sz="1100" kern="100" dirty="0">
                          <a:effectLst/>
                        </a:rPr>
                        <a:t>，</a:t>
                      </a:r>
                      <a:r>
                        <a:rPr lang="en-US" sz="1100" kern="100" dirty="0">
                          <a:effectLst/>
                        </a:rPr>
                        <a:t>b</a:t>
                      </a:r>
                      <a:r>
                        <a:rPr lang="zh-CN" sz="1100" kern="100" dirty="0">
                          <a:effectLst/>
                        </a:rPr>
                        <a:t>，将和放到</a:t>
                      </a:r>
                      <a:r>
                        <a:rPr lang="en-US" sz="1100" kern="100" dirty="0">
                          <a:effectLst/>
                        </a:rPr>
                        <a:t>R1</a:t>
                      </a:r>
                      <a:r>
                        <a:rPr lang="zh-CN" sz="1100" kern="100" dirty="0">
                          <a:effectLst/>
                        </a:rPr>
                        <a:t>中返回</a:t>
                      </a:r>
                    </a:p>
                    <a:p>
                      <a:pPr algn="just">
                        <a:spcAft>
                          <a:spcPts val="0"/>
                        </a:spcAft>
                      </a:pPr>
                      <a:r>
                        <a:rPr lang="en-US" sz="1100" kern="100" dirty="0">
                          <a:effectLst/>
                        </a:rPr>
                        <a:t>Ladd:  #add(</a:t>
                      </a:r>
                      <a:r>
                        <a:rPr lang="en-US" sz="1100" kern="100" dirty="0" err="1">
                          <a:effectLst/>
                        </a:rPr>
                        <a:t>a,b</a:t>
                      </a:r>
                      <a:r>
                        <a:rPr lang="en-US" sz="1100" kern="100" dirty="0">
                          <a:effectLst/>
                        </a:rPr>
                        <a:t>)</a:t>
                      </a:r>
                      <a:endParaRPr lang="zh-CN" sz="1100" kern="100" dirty="0">
                        <a:effectLst/>
                      </a:endParaRPr>
                    </a:p>
                    <a:p>
                      <a:pPr algn="just">
                        <a:spcAft>
                          <a:spcPts val="0"/>
                        </a:spcAft>
                      </a:pPr>
                      <a:r>
                        <a:rPr lang="en-US" sz="1100" kern="100" dirty="0">
                          <a:effectLst/>
                        </a:rPr>
                        <a:t>push R15          #</a:t>
                      </a:r>
                      <a:r>
                        <a:rPr lang="zh-CN" sz="1100" kern="100" dirty="0">
                          <a:effectLst/>
                        </a:rPr>
                        <a:t>将旧的</a:t>
                      </a:r>
                      <a:r>
                        <a:rPr lang="en-US" sz="1100" kern="100" dirty="0" err="1">
                          <a:effectLst/>
                        </a:rPr>
                        <a:t>fp</a:t>
                      </a:r>
                      <a:r>
                        <a:rPr lang="zh-CN" sz="1100" kern="100" dirty="0">
                          <a:effectLst/>
                        </a:rPr>
                        <a:t>值压入栈内</a:t>
                      </a:r>
                    </a:p>
                    <a:p>
                      <a:pPr algn="just">
                        <a:spcAft>
                          <a:spcPts val="0"/>
                        </a:spcAft>
                      </a:pPr>
                      <a:r>
                        <a:rPr lang="en-US" sz="1100" kern="100" dirty="0">
                          <a:effectLst/>
                        </a:rPr>
                        <a:t>mov R15,sp       #</a:t>
                      </a:r>
                      <a:r>
                        <a:rPr lang="zh-CN" sz="1100" kern="100" dirty="0">
                          <a:effectLst/>
                        </a:rPr>
                        <a:t>新的</a:t>
                      </a:r>
                      <a:r>
                        <a:rPr lang="en-US" sz="1100" kern="100" dirty="0" err="1">
                          <a:effectLst/>
                        </a:rPr>
                        <a:t>fp</a:t>
                      </a:r>
                      <a:r>
                        <a:rPr lang="en-US" sz="1100" kern="100" dirty="0">
                          <a:effectLst/>
                        </a:rPr>
                        <a:t> = </a:t>
                      </a:r>
                      <a:r>
                        <a:rPr lang="en-US" sz="1100" kern="100" dirty="0" err="1">
                          <a:effectLst/>
                        </a:rPr>
                        <a:t>sp</a:t>
                      </a:r>
                      <a:endParaRPr lang="zh-CN" sz="1100" kern="100" dirty="0">
                        <a:effectLst/>
                      </a:endParaRPr>
                    </a:p>
                    <a:p>
                      <a:pPr algn="just">
                        <a:spcAft>
                          <a:spcPts val="0"/>
                        </a:spcAft>
                      </a:pPr>
                      <a:r>
                        <a:rPr lang="en-US" sz="1100" kern="100" dirty="0">
                          <a:effectLst/>
                        </a:rPr>
                        <a:t>sub sp,sp,1       #</a:t>
                      </a:r>
                      <a:r>
                        <a:rPr lang="zh-CN" sz="1100" kern="100" dirty="0">
                          <a:effectLst/>
                        </a:rPr>
                        <a:t>留一个空间，存放局部变量</a:t>
                      </a:r>
                      <a:r>
                        <a:rPr lang="en-US" sz="1100" kern="100" dirty="0">
                          <a:effectLst/>
                        </a:rPr>
                        <a:t>c</a:t>
                      </a:r>
                      <a:endParaRPr lang="zh-CN" sz="1100" kern="100" dirty="0">
                        <a:effectLst/>
                      </a:endParaRPr>
                    </a:p>
                    <a:p>
                      <a:pPr algn="just">
                        <a:spcAft>
                          <a:spcPts val="0"/>
                        </a:spcAft>
                      </a:pPr>
                      <a:r>
                        <a:rPr lang="en-US" sz="1100" kern="100" dirty="0">
                          <a:effectLst/>
                        </a:rPr>
                        <a:t>push R2        #</a:t>
                      </a:r>
                      <a:r>
                        <a:rPr lang="zh-CN" sz="1100" kern="100" dirty="0">
                          <a:effectLst/>
                        </a:rPr>
                        <a:t>在函数中被更改，故先存入栈内，在</a:t>
                      </a:r>
                      <a:r>
                        <a:rPr lang="en-US" sz="1100" kern="100" dirty="0">
                          <a:effectLst/>
                        </a:rPr>
                        <a:t>return</a:t>
                      </a:r>
                      <a:r>
                        <a:rPr lang="zh-CN" sz="1100" kern="100" dirty="0">
                          <a:effectLst/>
                        </a:rPr>
                        <a:t>之前会</a:t>
                      </a:r>
                      <a:r>
                        <a:rPr lang="en-US" sz="1100" kern="100" dirty="0">
                          <a:effectLst/>
                        </a:rPr>
                        <a:t>pop</a:t>
                      </a:r>
                      <a:r>
                        <a:rPr lang="zh-CN" sz="1100" kern="100" dirty="0">
                          <a:effectLst/>
                        </a:rPr>
                        <a:t>出来该值</a:t>
                      </a:r>
                    </a:p>
                    <a:p>
                      <a:pPr algn="just">
                        <a:spcAft>
                          <a:spcPts val="0"/>
                        </a:spcAft>
                      </a:pPr>
                      <a:r>
                        <a:rPr lang="en-US" sz="1100" kern="100" dirty="0">
                          <a:effectLst/>
                        </a:rPr>
                        <a:t>push R3        #</a:t>
                      </a:r>
                      <a:r>
                        <a:rPr lang="zh-CN" sz="1100" kern="100" dirty="0">
                          <a:effectLst/>
                        </a:rPr>
                        <a:t>在函数中被更改，故先存入栈内，在</a:t>
                      </a:r>
                      <a:r>
                        <a:rPr lang="en-US" sz="1100" kern="100" dirty="0">
                          <a:effectLst/>
                        </a:rPr>
                        <a:t>return</a:t>
                      </a:r>
                      <a:r>
                        <a:rPr lang="zh-CN" sz="1100" kern="100" dirty="0">
                          <a:effectLst/>
                        </a:rPr>
                        <a:t>之前会</a:t>
                      </a:r>
                      <a:r>
                        <a:rPr lang="en-US" sz="1100" kern="100" dirty="0">
                          <a:effectLst/>
                        </a:rPr>
                        <a:t>pop</a:t>
                      </a:r>
                      <a:r>
                        <a:rPr lang="zh-CN" sz="1100" kern="100" dirty="0">
                          <a:effectLst/>
                        </a:rPr>
                        <a:t>出来该值</a:t>
                      </a:r>
                    </a:p>
                    <a:p>
                      <a:pPr algn="just">
                        <a:spcAft>
                          <a:spcPts val="0"/>
                        </a:spcAft>
                      </a:pPr>
                      <a:r>
                        <a:rPr lang="en-US" sz="1100" kern="100" dirty="0">
                          <a:effectLst/>
                        </a:rPr>
                        <a:t>load R2,2(R15)   #R2 = a</a:t>
                      </a:r>
                      <a:endParaRPr lang="zh-CN" sz="1100" kern="100" dirty="0">
                        <a:effectLst/>
                      </a:endParaRPr>
                    </a:p>
                    <a:p>
                      <a:pPr algn="just">
                        <a:spcAft>
                          <a:spcPts val="0"/>
                        </a:spcAft>
                      </a:pPr>
                      <a:r>
                        <a:rPr lang="en-US" sz="1100" kern="100" dirty="0">
                          <a:effectLst/>
                        </a:rPr>
                        <a:t>load R3,3(R15)   #R3 = b</a:t>
                      </a:r>
                      <a:endParaRPr lang="zh-CN" sz="1100" kern="100" dirty="0">
                        <a:effectLst/>
                      </a:endParaRPr>
                    </a:p>
                    <a:p>
                      <a:pPr algn="just">
                        <a:spcAft>
                          <a:spcPts val="0"/>
                        </a:spcAft>
                      </a:pPr>
                      <a:r>
                        <a:rPr lang="en-US" sz="1100" kern="100" dirty="0">
                          <a:effectLst/>
                        </a:rPr>
                        <a:t>add R1,R2,R3</a:t>
                      </a:r>
                      <a:endParaRPr lang="zh-CN" sz="1100" kern="100" dirty="0">
                        <a:effectLst/>
                      </a:endParaRPr>
                    </a:p>
                    <a:p>
                      <a:pPr algn="just">
                        <a:spcAft>
                          <a:spcPts val="0"/>
                        </a:spcAft>
                      </a:pPr>
                      <a:r>
                        <a:rPr lang="en-US" sz="1100" kern="100" dirty="0">
                          <a:effectLst/>
                        </a:rPr>
                        <a:t>store -1(R15),R1    #</a:t>
                      </a:r>
                      <a:r>
                        <a:rPr lang="zh-CN" sz="1100" kern="100" dirty="0">
                          <a:effectLst/>
                        </a:rPr>
                        <a:t>存放 </a:t>
                      </a:r>
                      <a:r>
                        <a:rPr lang="en-US" sz="1100" kern="100" dirty="0">
                          <a:effectLst/>
                        </a:rPr>
                        <a:t>c</a:t>
                      </a:r>
                      <a:endParaRPr lang="zh-CN" sz="1100" kern="100" dirty="0">
                        <a:effectLst/>
                      </a:endParaRPr>
                    </a:p>
                    <a:p>
                      <a:pPr algn="just">
                        <a:spcAft>
                          <a:spcPts val="0"/>
                        </a:spcAft>
                      </a:pPr>
                      <a:r>
                        <a:rPr lang="en-US" sz="1100" kern="100" dirty="0">
                          <a:effectLst/>
                        </a:rPr>
                        <a:t> </a:t>
                      </a:r>
                      <a:endParaRPr lang="zh-CN" sz="1100" kern="100" dirty="0">
                        <a:effectLst/>
                      </a:endParaRPr>
                    </a:p>
                    <a:p>
                      <a:pPr algn="just">
                        <a:spcAft>
                          <a:spcPts val="0"/>
                        </a:spcAft>
                      </a:pPr>
                      <a:r>
                        <a:rPr lang="en-US" sz="1100" kern="100" dirty="0" err="1">
                          <a:effectLst/>
                        </a:rPr>
                        <a:t>Lreturn</a:t>
                      </a:r>
                      <a:r>
                        <a:rPr lang="en-US" sz="1100" kern="100" dirty="0">
                          <a:effectLst/>
                        </a:rPr>
                        <a:t>:</a:t>
                      </a:r>
                      <a:endParaRPr lang="zh-CN" sz="1100" kern="100" dirty="0">
                        <a:effectLst/>
                      </a:endParaRPr>
                    </a:p>
                    <a:p>
                      <a:pPr algn="just">
                        <a:spcAft>
                          <a:spcPts val="0"/>
                        </a:spcAft>
                      </a:pPr>
                      <a:r>
                        <a:rPr lang="en-US" sz="1100" kern="100" dirty="0">
                          <a:effectLst/>
                        </a:rPr>
                        <a:t>pop R3           #pop</a:t>
                      </a:r>
                      <a:r>
                        <a:rPr lang="zh-CN" sz="1100" kern="100" dirty="0">
                          <a:effectLst/>
                        </a:rPr>
                        <a:t>出初始</a:t>
                      </a:r>
                      <a:r>
                        <a:rPr lang="en-US" sz="1100" kern="100" dirty="0">
                          <a:effectLst/>
                        </a:rPr>
                        <a:t>R3</a:t>
                      </a:r>
                      <a:r>
                        <a:rPr lang="zh-CN" sz="1100" kern="100" dirty="0">
                          <a:effectLst/>
                        </a:rPr>
                        <a:t>中的值</a:t>
                      </a:r>
                    </a:p>
                    <a:p>
                      <a:pPr algn="just">
                        <a:spcAft>
                          <a:spcPts val="0"/>
                        </a:spcAft>
                      </a:pPr>
                      <a:r>
                        <a:rPr lang="en-US" sz="1100" kern="100" dirty="0">
                          <a:effectLst/>
                        </a:rPr>
                        <a:t>pop R2           #pop</a:t>
                      </a:r>
                      <a:r>
                        <a:rPr lang="zh-CN" sz="1100" kern="100" dirty="0">
                          <a:effectLst/>
                        </a:rPr>
                        <a:t>出初始</a:t>
                      </a:r>
                      <a:r>
                        <a:rPr lang="en-US" sz="1100" kern="100" dirty="0">
                          <a:effectLst/>
                        </a:rPr>
                        <a:t>R2</a:t>
                      </a:r>
                      <a:r>
                        <a:rPr lang="zh-CN" sz="1100" kern="100" dirty="0">
                          <a:effectLst/>
                        </a:rPr>
                        <a:t>中的值</a:t>
                      </a:r>
                    </a:p>
                    <a:p>
                      <a:pPr algn="just">
                        <a:spcAft>
                          <a:spcPts val="0"/>
                        </a:spcAft>
                      </a:pPr>
                      <a:r>
                        <a:rPr lang="en-US" sz="1100" kern="100" dirty="0">
                          <a:effectLst/>
                        </a:rPr>
                        <a:t>mov sp,R15       #</a:t>
                      </a:r>
                      <a:r>
                        <a:rPr lang="en-US" sz="1100" kern="100" dirty="0" err="1">
                          <a:effectLst/>
                        </a:rPr>
                        <a:t>sp</a:t>
                      </a:r>
                      <a:r>
                        <a:rPr lang="en-US" sz="1100" kern="100" dirty="0">
                          <a:effectLst/>
                        </a:rPr>
                        <a:t> = </a:t>
                      </a:r>
                      <a:r>
                        <a:rPr lang="en-US" sz="1100" kern="100" dirty="0" err="1">
                          <a:effectLst/>
                        </a:rPr>
                        <a:t>fp</a:t>
                      </a:r>
                      <a:endParaRPr lang="zh-CN" sz="1100" kern="100" dirty="0">
                        <a:effectLst/>
                      </a:endParaRPr>
                    </a:p>
                    <a:p>
                      <a:pPr algn="just">
                        <a:spcAft>
                          <a:spcPts val="0"/>
                        </a:spcAft>
                      </a:pPr>
                      <a:r>
                        <a:rPr lang="en-US" sz="1100" kern="100" dirty="0">
                          <a:effectLst/>
                        </a:rPr>
                        <a:t>pop R15          #</a:t>
                      </a:r>
                      <a:r>
                        <a:rPr lang="zh-CN" sz="1100" kern="100" dirty="0">
                          <a:effectLst/>
                        </a:rPr>
                        <a:t>重置</a:t>
                      </a:r>
                      <a:r>
                        <a:rPr lang="en-US" sz="1100" kern="100" dirty="0" err="1">
                          <a:effectLst/>
                        </a:rPr>
                        <a:t>fp</a:t>
                      </a:r>
                      <a:r>
                        <a:rPr lang="zh-CN" sz="1100" kern="100" dirty="0">
                          <a:effectLst/>
                        </a:rPr>
                        <a:t>，成为旧的</a:t>
                      </a:r>
                      <a:r>
                        <a:rPr lang="en-US" sz="1100" kern="100" dirty="0" err="1">
                          <a:effectLst/>
                        </a:rPr>
                        <a:t>fp</a:t>
                      </a:r>
                      <a:endParaRPr lang="zh-CN" sz="1100" kern="100" dirty="0">
                        <a:effectLst/>
                      </a:endParaRPr>
                    </a:p>
                    <a:p>
                      <a:pPr algn="just">
                        <a:spcAft>
                          <a:spcPts val="0"/>
                        </a:spcAft>
                      </a:pPr>
                      <a:r>
                        <a:rPr lang="en-US" sz="1100" kern="100" dirty="0">
                          <a:effectLst/>
                        </a:rPr>
                        <a:t>ret</a:t>
                      </a:r>
                      <a:endParaRPr lang="zh-CN" sz="1100" kern="100" dirty="0">
                        <a:effectLst/>
                      </a:endParaRPr>
                    </a:p>
                    <a:p>
                      <a:pPr algn="just">
                        <a:spcAft>
                          <a:spcPts val="0"/>
                        </a:spcAft>
                      </a:pPr>
                      <a:r>
                        <a:rPr lang="en-US" sz="1100" kern="100" dirty="0">
                          <a:effectLst/>
                        </a:rPr>
                        <a:t> </a:t>
                      </a:r>
                      <a:endParaRPr lang="zh-CN" sz="1100" kern="100" dirty="0">
                        <a:effectLst/>
                      </a:endParaRPr>
                    </a:p>
                    <a:p>
                      <a:pPr algn="just">
                        <a:spcAft>
                          <a:spcPts val="0"/>
                        </a:spcAft>
                      </a:pPr>
                      <a:r>
                        <a:rPr lang="en-US" sz="1100" kern="100" dirty="0" err="1">
                          <a:effectLst/>
                        </a:rPr>
                        <a:t>Lprint</a:t>
                      </a:r>
                      <a:r>
                        <a:rPr lang="en-US" sz="1100" kern="100" dirty="0">
                          <a:effectLst/>
                        </a:rPr>
                        <a:t>:</a:t>
                      </a:r>
                      <a:endParaRPr lang="zh-CN" sz="1100" kern="100" dirty="0">
                        <a:effectLst/>
                      </a:endParaRPr>
                    </a:p>
                    <a:p>
                      <a:pPr algn="just">
                        <a:spcAft>
                          <a:spcPts val="0"/>
                        </a:spcAft>
                      </a:pPr>
                      <a:r>
                        <a:rPr lang="en-US" sz="1100" kern="100" dirty="0">
                          <a:effectLst/>
                        </a:rPr>
                        <a:t>_</a:t>
                      </a:r>
                      <a:r>
                        <a:rPr lang="en-US" sz="1100" kern="100" dirty="0" err="1">
                          <a:effectLst/>
                        </a:rPr>
                        <a:t>pr</a:t>
                      </a:r>
                      <a:r>
                        <a:rPr lang="en-US" sz="1100" kern="100" dirty="0">
                          <a:effectLst/>
                        </a:rPr>
                        <a:t> R1</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5420" marR="55420" marT="0" marB="0"/>
                </a:tc>
                <a:extLst>
                  <a:ext uri="{0D108BD9-81ED-4DB2-BD59-A6C34878D82A}">
                    <a16:rowId xmlns:a16="http://schemas.microsoft.com/office/drawing/2014/main" val="3681075222"/>
                  </a:ext>
                </a:extLst>
              </a:tr>
            </a:tbl>
          </a:graphicData>
        </a:graphic>
      </p:graphicFrame>
    </p:spTree>
    <p:extLst>
      <p:ext uri="{BB962C8B-B14F-4D97-AF65-F5344CB8AC3E}">
        <p14:creationId xmlns:p14="http://schemas.microsoft.com/office/powerpoint/2010/main" val="35682846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SEAL</a:t>
            </a:r>
            <a:r>
              <a:rPr lang="zh-CN" altLang="en-US" dirty="0"/>
              <a:t>中函数调用时栈帧的建立</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91</a:t>
            </a:fld>
            <a:endParaRPr lang="zh-CN" altLang="en-US"/>
          </a:p>
        </p:txBody>
      </p:sp>
      <p:sp>
        <p:nvSpPr>
          <p:cNvPr id="6" name="内容占位符 5"/>
          <p:cNvSpPr>
            <a:spLocks noGrp="1"/>
          </p:cNvSpPr>
          <p:nvPr>
            <p:ph idx="1"/>
          </p:nvPr>
        </p:nvSpPr>
        <p:spPr>
          <a:xfrm>
            <a:off x="457200" y="1412777"/>
            <a:ext cx="8229600" cy="4536503"/>
          </a:xfrm>
        </p:spPr>
        <p:txBody>
          <a:bodyPr>
            <a:normAutofit fontScale="70000" lnSpcReduction="20000"/>
          </a:bodyPr>
          <a:lstStyle/>
          <a:p>
            <a:r>
              <a:rPr lang="zh-CN" altLang="zh-CN" dirty="0"/>
              <a:t>在函数调用中，需要用到对栈操作指令</a:t>
            </a:r>
            <a:r>
              <a:rPr lang="en-US" altLang="zh-CN" dirty="0"/>
              <a:t>push</a:t>
            </a:r>
            <a:r>
              <a:rPr lang="zh-CN" altLang="zh-CN" dirty="0"/>
              <a:t>、</a:t>
            </a:r>
            <a:r>
              <a:rPr lang="en-US" altLang="zh-CN" dirty="0"/>
              <a:t>pop</a:t>
            </a:r>
            <a:r>
              <a:rPr lang="zh-CN" altLang="zh-CN" dirty="0"/>
              <a:t>以及函数调用的指令</a:t>
            </a:r>
            <a:r>
              <a:rPr lang="en-US" altLang="zh-CN" dirty="0"/>
              <a:t>call</a:t>
            </a:r>
            <a:r>
              <a:rPr lang="zh-CN" altLang="zh-CN" dirty="0"/>
              <a:t>和返回的指令</a:t>
            </a:r>
            <a:r>
              <a:rPr lang="en-US" altLang="zh-CN" dirty="0"/>
              <a:t>ret</a:t>
            </a:r>
            <a:r>
              <a:rPr lang="zh-CN" altLang="zh-CN" dirty="0"/>
              <a:t>。在子函数开始执行前，需要在栈的顶部建立一个</a:t>
            </a:r>
            <a:r>
              <a:rPr lang="zh-CN" altLang="zh-CN" b="1" dirty="0"/>
              <a:t>栈帧</a:t>
            </a:r>
            <a:r>
              <a:rPr lang="en-US" altLang="zh-CN" b="1" dirty="0"/>
              <a:t>(frame)</a:t>
            </a:r>
            <a:r>
              <a:rPr lang="zh-CN" altLang="zh-CN" dirty="0"/>
              <a:t>，基本上，</a:t>
            </a:r>
            <a:r>
              <a:rPr lang="en-US" altLang="zh-CN" dirty="0"/>
              <a:t>SP</a:t>
            </a:r>
            <a:r>
              <a:rPr lang="zh-CN" altLang="zh-CN" dirty="0"/>
              <a:t>指针指向栈帧的顶部，</a:t>
            </a:r>
            <a:r>
              <a:rPr lang="en-US" altLang="zh-CN" dirty="0"/>
              <a:t>FP</a:t>
            </a:r>
            <a:r>
              <a:rPr lang="zh-CN" altLang="zh-CN" dirty="0"/>
              <a:t>指针指向栈帧的底部</a:t>
            </a:r>
            <a:r>
              <a:rPr lang="en-US" altLang="zh-CN" dirty="0"/>
              <a:t>(SP</a:t>
            </a:r>
            <a:r>
              <a:rPr lang="zh-CN" altLang="zh-CN" dirty="0"/>
              <a:t>和</a:t>
            </a:r>
            <a:r>
              <a:rPr lang="en-US" altLang="zh-CN" dirty="0"/>
              <a:t>FP</a:t>
            </a:r>
            <a:r>
              <a:rPr lang="zh-CN" altLang="zh-CN" dirty="0"/>
              <a:t>是两个寄存器</a:t>
            </a:r>
            <a:r>
              <a:rPr lang="en-US" altLang="zh-CN" dirty="0"/>
              <a:t>)</a:t>
            </a:r>
            <a:r>
              <a:rPr lang="zh-CN" altLang="zh-CN" dirty="0"/>
              <a:t>。一个栈帧中保存了主函数所传的参数值、函数内的所有局部变量、函数返回的</a:t>
            </a:r>
            <a:r>
              <a:rPr lang="en-US" altLang="zh-CN" dirty="0"/>
              <a:t>PC</a:t>
            </a:r>
            <a:r>
              <a:rPr lang="zh-CN" altLang="zh-CN" dirty="0"/>
              <a:t>值</a:t>
            </a:r>
            <a:r>
              <a:rPr lang="en-US" altLang="zh-CN" dirty="0"/>
              <a:t>(</a:t>
            </a:r>
            <a:r>
              <a:rPr lang="zh-CN" altLang="zh-CN" dirty="0"/>
              <a:t>也就是主函数调用子函数后的下一条指令的位置</a:t>
            </a:r>
            <a:r>
              <a:rPr lang="en-US" altLang="zh-CN" dirty="0"/>
              <a:t>)</a:t>
            </a:r>
            <a:r>
              <a:rPr lang="zh-CN" altLang="zh-CN" dirty="0"/>
              <a:t>，以及主函数的</a:t>
            </a:r>
            <a:r>
              <a:rPr lang="en-US" altLang="zh-CN" dirty="0"/>
              <a:t>FP</a:t>
            </a:r>
            <a:r>
              <a:rPr lang="zh-CN" altLang="zh-CN" dirty="0"/>
              <a:t>值。总而言之，一个函数在执行前必须要将现在函数的</a:t>
            </a:r>
            <a:r>
              <a:rPr lang="en-US" altLang="zh-CN" dirty="0"/>
              <a:t>FP</a:t>
            </a:r>
            <a:r>
              <a:rPr lang="zh-CN" altLang="zh-CN" dirty="0"/>
              <a:t>及</a:t>
            </a:r>
            <a:r>
              <a:rPr lang="en-US" altLang="zh-CN" dirty="0"/>
              <a:t>SP</a:t>
            </a:r>
            <a:r>
              <a:rPr lang="zh-CN" altLang="zh-CN" dirty="0"/>
              <a:t>建立起来。这个过程也就是本小节一开始提到的函数的连接</a:t>
            </a:r>
            <a:r>
              <a:rPr lang="en-US" altLang="zh-CN" dirty="0"/>
              <a:t>(linkage)</a:t>
            </a:r>
            <a:r>
              <a:rPr lang="zh-CN" altLang="zh-CN" dirty="0"/>
              <a:t>。</a:t>
            </a:r>
          </a:p>
          <a:p>
            <a:r>
              <a:rPr lang="zh-CN" altLang="zh-CN" b="1" dirty="0"/>
              <a:t>在</a:t>
            </a:r>
            <a:r>
              <a:rPr lang="en-US" altLang="zh-CN" b="1" dirty="0"/>
              <a:t>SEAL</a:t>
            </a:r>
            <a:r>
              <a:rPr lang="zh-CN" altLang="zh-CN" b="1" dirty="0"/>
              <a:t>中我们假设把</a:t>
            </a:r>
            <a:r>
              <a:rPr lang="en-US" altLang="zh-CN" b="1" dirty="0"/>
              <a:t>R15</a:t>
            </a:r>
            <a:r>
              <a:rPr lang="zh-CN" altLang="zh-CN" b="1" dirty="0"/>
              <a:t>用作</a:t>
            </a:r>
            <a:r>
              <a:rPr lang="en-US" altLang="zh-CN" b="1" dirty="0"/>
              <a:t>FP</a:t>
            </a:r>
            <a:r>
              <a:rPr lang="zh-CN" altLang="zh-CN" b="1" dirty="0"/>
              <a:t>，</a:t>
            </a:r>
            <a:r>
              <a:rPr lang="en-US" altLang="zh-CN" b="1" dirty="0"/>
              <a:t>SP</a:t>
            </a:r>
            <a:r>
              <a:rPr lang="zh-CN" altLang="zh-CN" b="1" dirty="0"/>
              <a:t>是一个特殊的寄存器</a:t>
            </a:r>
            <a:r>
              <a:rPr lang="zh-CN" altLang="zh-CN" dirty="0"/>
              <a:t>。当然，你也可以将其他的寄存器设为</a:t>
            </a:r>
            <a:r>
              <a:rPr lang="en-US" altLang="zh-CN" dirty="0"/>
              <a:t>FP</a:t>
            </a:r>
            <a:r>
              <a:rPr lang="zh-CN" altLang="zh-CN" dirty="0"/>
              <a:t>，只要在编译函数时有一个统一的规则就好了。</a:t>
            </a:r>
            <a:r>
              <a:rPr lang="en-US" altLang="zh-CN" dirty="0"/>
              <a:t>SP</a:t>
            </a:r>
            <a:r>
              <a:rPr lang="zh-CN" altLang="zh-CN" dirty="0"/>
              <a:t>的值可以用汇编指令</a:t>
            </a:r>
            <a:r>
              <a:rPr lang="en-US" altLang="zh-CN" dirty="0"/>
              <a:t>add</a:t>
            </a:r>
            <a:r>
              <a:rPr lang="zh-CN" altLang="zh-CN" dirty="0"/>
              <a:t>和</a:t>
            </a:r>
            <a:r>
              <a:rPr lang="en-US" altLang="zh-CN" dirty="0"/>
              <a:t>sub</a:t>
            </a:r>
            <a:r>
              <a:rPr lang="zh-CN" altLang="zh-CN" dirty="0"/>
              <a:t>来更改，也可以用</a:t>
            </a:r>
            <a:r>
              <a:rPr lang="en-US" altLang="zh-CN" dirty="0"/>
              <a:t>push</a:t>
            </a:r>
            <a:r>
              <a:rPr lang="zh-CN" altLang="zh-CN" dirty="0"/>
              <a:t>和</a:t>
            </a:r>
            <a:r>
              <a:rPr lang="en-US" altLang="zh-CN" dirty="0"/>
              <a:t>pop</a:t>
            </a:r>
            <a:r>
              <a:rPr lang="zh-CN" altLang="zh-CN" dirty="0"/>
              <a:t>指令来做加</a:t>
            </a:r>
            <a:r>
              <a:rPr lang="en-US" altLang="zh-CN" dirty="0"/>
              <a:t>1</a:t>
            </a:r>
            <a:r>
              <a:rPr lang="zh-CN" altLang="zh-CN" dirty="0"/>
              <a:t>或减</a:t>
            </a:r>
            <a:r>
              <a:rPr lang="en-US" altLang="zh-CN" dirty="0"/>
              <a:t>1</a:t>
            </a:r>
            <a:r>
              <a:rPr lang="zh-CN" altLang="zh-CN" dirty="0"/>
              <a:t>的更新。当</a:t>
            </a:r>
            <a:r>
              <a:rPr lang="en-US" altLang="zh-CN" dirty="0"/>
              <a:t>push R</a:t>
            </a:r>
            <a:r>
              <a:rPr lang="zh-CN" altLang="zh-CN" dirty="0"/>
              <a:t>时，该指令将</a:t>
            </a:r>
            <a:r>
              <a:rPr lang="en-US" altLang="zh-CN" dirty="0"/>
              <a:t>SP</a:t>
            </a:r>
            <a:r>
              <a:rPr lang="zh-CN" altLang="zh-CN" dirty="0"/>
              <a:t>减</a:t>
            </a:r>
            <a:r>
              <a:rPr lang="en-US" altLang="zh-CN" dirty="0"/>
              <a:t>1</a:t>
            </a:r>
            <a:r>
              <a:rPr lang="zh-CN" altLang="zh-CN" dirty="0"/>
              <a:t>，然后将寄存器</a:t>
            </a:r>
            <a:r>
              <a:rPr lang="en-US" altLang="zh-CN" dirty="0"/>
              <a:t>R</a:t>
            </a:r>
            <a:r>
              <a:rPr lang="zh-CN" altLang="zh-CN" dirty="0"/>
              <a:t>的值存入</a:t>
            </a:r>
            <a:r>
              <a:rPr lang="en-US" altLang="zh-CN" dirty="0"/>
              <a:t>SP</a:t>
            </a:r>
            <a:r>
              <a:rPr lang="zh-CN" altLang="zh-CN" dirty="0"/>
              <a:t>所指的地址；</a:t>
            </a:r>
            <a:r>
              <a:rPr lang="en-US" altLang="zh-CN" dirty="0"/>
              <a:t>pop R</a:t>
            </a:r>
            <a:r>
              <a:rPr lang="zh-CN" altLang="zh-CN" dirty="0"/>
              <a:t>时，该指令会将</a:t>
            </a:r>
            <a:r>
              <a:rPr lang="en-US" altLang="zh-CN" dirty="0"/>
              <a:t>SP</a:t>
            </a:r>
            <a:r>
              <a:rPr lang="zh-CN" altLang="zh-CN" dirty="0"/>
              <a:t>所指地址的值</a:t>
            </a:r>
            <a:r>
              <a:rPr lang="en-US" altLang="zh-CN" dirty="0"/>
              <a:t>load</a:t>
            </a:r>
            <a:r>
              <a:rPr lang="zh-CN" altLang="zh-CN" dirty="0"/>
              <a:t>进寄存器</a:t>
            </a:r>
            <a:r>
              <a:rPr lang="en-US" altLang="zh-CN" dirty="0"/>
              <a:t>R</a:t>
            </a:r>
            <a:r>
              <a:rPr lang="zh-CN" altLang="zh-CN" dirty="0"/>
              <a:t>，然后将</a:t>
            </a:r>
            <a:r>
              <a:rPr lang="en-US" altLang="zh-CN" dirty="0"/>
              <a:t>SP</a:t>
            </a:r>
            <a:r>
              <a:rPr lang="zh-CN" altLang="zh-CN" dirty="0"/>
              <a:t>加</a:t>
            </a:r>
            <a:r>
              <a:rPr lang="en-US" altLang="zh-CN" dirty="0"/>
              <a:t>1</a:t>
            </a:r>
            <a:r>
              <a:rPr lang="zh-CN" altLang="zh-CN" dirty="0"/>
              <a:t>。我们假设主函数已经有一个栈帧了，栈底是</a:t>
            </a:r>
            <a:r>
              <a:rPr lang="en-US" altLang="zh-CN" dirty="0"/>
              <a:t>FP</a:t>
            </a:r>
            <a:r>
              <a:rPr lang="zh-CN" altLang="zh-CN" dirty="0"/>
              <a:t>，栈顶是</a:t>
            </a:r>
            <a:r>
              <a:rPr lang="en-US" altLang="zh-CN" dirty="0"/>
              <a:t>SP</a:t>
            </a:r>
            <a:r>
              <a:rPr lang="zh-CN" altLang="zh-CN" dirty="0"/>
              <a:t>，如图</a:t>
            </a:r>
            <a:r>
              <a:rPr lang="en-US" altLang="zh-CN" dirty="0"/>
              <a:t>3-28(a)</a:t>
            </a:r>
            <a:r>
              <a:rPr lang="zh-CN" altLang="zh-CN" dirty="0"/>
              <a:t>所示。在主函数中有两个局部变量</a:t>
            </a:r>
            <a:r>
              <a:rPr lang="en-US" altLang="zh-CN" dirty="0"/>
              <a:t>x</a:t>
            </a:r>
            <a:r>
              <a:rPr lang="zh-CN" altLang="zh-CN" dirty="0"/>
              <a:t>和</a:t>
            </a:r>
            <a:r>
              <a:rPr lang="en-US" altLang="zh-CN" dirty="0"/>
              <a:t>y</a:t>
            </a:r>
            <a:r>
              <a:rPr lang="zh-CN" altLang="zh-CN" dirty="0"/>
              <a:t>，</a:t>
            </a:r>
            <a:r>
              <a:rPr lang="en-US" altLang="zh-CN" dirty="0"/>
              <a:t>x</a:t>
            </a:r>
            <a:r>
              <a:rPr lang="zh-CN" altLang="zh-CN" dirty="0"/>
              <a:t>的地址是</a:t>
            </a:r>
            <a:r>
              <a:rPr lang="en-US" altLang="zh-CN" dirty="0"/>
              <a:t>-2(R15)</a:t>
            </a:r>
            <a:r>
              <a:rPr lang="zh-CN" altLang="zh-CN" dirty="0"/>
              <a:t>，</a:t>
            </a:r>
            <a:r>
              <a:rPr lang="en-US" altLang="zh-CN" dirty="0"/>
              <a:t>y</a:t>
            </a:r>
            <a:r>
              <a:rPr lang="zh-CN" altLang="zh-CN" dirty="0"/>
              <a:t>的地址是</a:t>
            </a:r>
            <a:r>
              <a:rPr lang="en-US" altLang="zh-CN" dirty="0"/>
              <a:t>-1(R15)</a:t>
            </a:r>
            <a:r>
              <a:rPr lang="zh-CN" altLang="zh-CN" dirty="0"/>
              <a:t>，大家可以参看主程序中关于</a:t>
            </a:r>
            <a:r>
              <a:rPr lang="en-US" altLang="zh-CN" dirty="0"/>
              <a:t>x=5</a:t>
            </a:r>
            <a:r>
              <a:rPr lang="zh-CN" altLang="zh-CN" dirty="0"/>
              <a:t>和</a:t>
            </a:r>
            <a:r>
              <a:rPr lang="en-US" altLang="zh-CN" dirty="0"/>
              <a:t>y=6</a:t>
            </a:r>
            <a:r>
              <a:rPr lang="zh-CN" altLang="zh-CN" dirty="0"/>
              <a:t>的汇编代码。</a:t>
            </a:r>
            <a:endParaRPr lang="en-US" altLang="zh-CN" dirty="0"/>
          </a:p>
        </p:txBody>
      </p:sp>
    </p:spTree>
    <p:extLst>
      <p:ext uri="{BB962C8B-B14F-4D97-AF65-F5344CB8AC3E}">
        <p14:creationId xmlns:p14="http://schemas.microsoft.com/office/powerpoint/2010/main" val="68136148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SEAL</a:t>
            </a:r>
            <a:r>
              <a:rPr lang="zh-CN" altLang="en-US" dirty="0"/>
              <a:t>中函数调用时栈帧的建立</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92</a:t>
            </a:fld>
            <a:endParaRPr lang="zh-CN" altLang="en-US"/>
          </a:p>
        </p:txBody>
      </p:sp>
      <p:sp>
        <p:nvSpPr>
          <p:cNvPr id="6" name="内容占位符 5"/>
          <p:cNvSpPr>
            <a:spLocks noGrp="1"/>
          </p:cNvSpPr>
          <p:nvPr>
            <p:ph idx="1"/>
          </p:nvPr>
        </p:nvSpPr>
        <p:spPr>
          <a:xfrm>
            <a:off x="457200" y="1188851"/>
            <a:ext cx="8229600" cy="1808102"/>
          </a:xfrm>
        </p:spPr>
        <p:txBody>
          <a:bodyPr>
            <a:noAutofit/>
          </a:bodyPr>
          <a:lstStyle/>
          <a:p>
            <a:pPr indent="360000"/>
            <a:r>
              <a:rPr lang="zh-CN" altLang="zh-CN" sz="1600" dirty="0"/>
              <a:t>接下去主函数要调用子函数</a:t>
            </a:r>
            <a:r>
              <a:rPr lang="en-US" altLang="zh-CN" sz="1600" dirty="0"/>
              <a:t>add(</a:t>
            </a:r>
            <a:r>
              <a:rPr lang="en-US" altLang="zh-CN" sz="1600" dirty="0" err="1"/>
              <a:t>x,y</a:t>
            </a:r>
            <a:r>
              <a:rPr lang="en-US" altLang="zh-CN" sz="1600" dirty="0"/>
              <a:t>)</a:t>
            </a:r>
            <a:r>
              <a:rPr lang="zh-CN" altLang="zh-CN" sz="1600" dirty="0"/>
              <a:t>，我们要在这里详细描述函数调用时新栈帧建立的过程。</a:t>
            </a:r>
          </a:p>
          <a:p>
            <a:pPr indent="360000"/>
            <a:r>
              <a:rPr lang="zh-CN" altLang="zh-CN" sz="1600" b="1" dirty="0"/>
              <a:t>一、参数的传递</a:t>
            </a:r>
            <a:endParaRPr lang="zh-CN" altLang="zh-CN" sz="1600" dirty="0"/>
          </a:p>
          <a:p>
            <a:pPr indent="360000"/>
            <a:r>
              <a:rPr lang="zh-CN" altLang="zh-CN" sz="1600" dirty="0"/>
              <a:t>将参数以反向的顺序</a:t>
            </a:r>
            <a:r>
              <a:rPr lang="en-US" altLang="zh-CN" sz="1600" dirty="0"/>
              <a:t>push</a:t>
            </a:r>
            <a:r>
              <a:rPr lang="zh-CN" altLang="zh-CN" sz="1600" dirty="0"/>
              <a:t>进栈中，所以先</a:t>
            </a:r>
            <a:r>
              <a:rPr lang="en-US" altLang="zh-CN" sz="1600" dirty="0"/>
              <a:t>push y</a:t>
            </a:r>
            <a:r>
              <a:rPr lang="zh-CN" altLang="zh-CN" sz="1600" dirty="0"/>
              <a:t>的值，再</a:t>
            </a:r>
            <a:r>
              <a:rPr lang="en-US" altLang="zh-CN" sz="1600" dirty="0"/>
              <a:t>push x</a:t>
            </a:r>
            <a:r>
              <a:rPr lang="zh-CN" altLang="zh-CN" sz="1600" dirty="0"/>
              <a:t>的值，如图</a:t>
            </a:r>
            <a:r>
              <a:rPr lang="en-US" altLang="zh-CN" sz="1600" dirty="0"/>
              <a:t>3-28(b)</a:t>
            </a:r>
            <a:r>
              <a:rPr lang="zh-CN" altLang="zh-CN" sz="1600" dirty="0"/>
              <a:t>所示。</a:t>
            </a:r>
          </a:p>
        </p:txBody>
      </p:sp>
      <p:graphicFrame>
        <p:nvGraphicFramePr>
          <p:cNvPr id="10" name="对象 9">
            <a:extLst>
              <a:ext uri="{FF2B5EF4-FFF2-40B4-BE49-F238E27FC236}">
                <a16:creationId xmlns:a16="http://schemas.microsoft.com/office/drawing/2014/main" id="{049F4ED7-6319-404C-ABD1-2D0CE48982B5}"/>
              </a:ext>
            </a:extLst>
          </p:cNvPr>
          <p:cNvGraphicFramePr>
            <a:graphicFrameLocks noChangeAspect="1"/>
          </p:cNvGraphicFramePr>
          <p:nvPr>
            <p:extLst>
              <p:ext uri="{D42A27DB-BD31-4B8C-83A1-F6EECF244321}">
                <p14:modId xmlns:p14="http://schemas.microsoft.com/office/powerpoint/2010/main" val="1078572047"/>
              </p:ext>
            </p:extLst>
          </p:nvPr>
        </p:nvGraphicFramePr>
        <p:xfrm>
          <a:off x="1763688" y="2691304"/>
          <a:ext cx="5184576" cy="2592288"/>
        </p:xfrm>
        <a:graphic>
          <a:graphicData uri="http://schemas.openxmlformats.org/presentationml/2006/ole">
            <mc:AlternateContent xmlns:mc="http://schemas.openxmlformats.org/markup-compatibility/2006">
              <mc:Choice xmlns:v="urn:schemas-microsoft-com:vml" Requires="v">
                <p:oleObj spid="_x0000_s116772" name="Visio" r:id="rId3" imgW="3105099" imgH="1552529" progId="Visio.Drawing.15">
                  <p:embed/>
                </p:oleObj>
              </mc:Choice>
              <mc:Fallback>
                <p:oleObj name="Visio" r:id="rId3" imgW="3105099" imgH="1552529" progId="Visio.Drawing.15">
                  <p:embed/>
                  <p:pic>
                    <p:nvPicPr>
                      <p:cNvPr id="0" name="对象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2691304"/>
                        <a:ext cx="5184576" cy="2592288"/>
                      </a:xfrm>
                      <a:prstGeom prst="rect">
                        <a:avLst/>
                      </a:prstGeom>
                      <a:noFill/>
                    </p:spPr>
                  </p:pic>
                </p:oleObj>
              </mc:Fallback>
            </mc:AlternateContent>
          </a:graphicData>
        </a:graphic>
      </p:graphicFrame>
      <p:sp>
        <p:nvSpPr>
          <p:cNvPr id="11" name="矩形 10">
            <a:extLst>
              <a:ext uri="{FF2B5EF4-FFF2-40B4-BE49-F238E27FC236}">
                <a16:creationId xmlns:a16="http://schemas.microsoft.com/office/drawing/2014/main" id="{C50F9F21-C4BF-4AAC-83B6-81DD43639421}"/>
              </a:ext>
            </a:extLst>
          </p:cNvPr>
          <p:cNvSpPr/>
          <p:nvPr/>
        </p:nvSpPr>
        <p:spPr>
          <a:xfrm>
            <a:off x="2555776" y="5412492"/>
            <a:ext cx="3307316" cy="369332"/>
          </a:xfrm>
          <a:prstGeom prst="rect">
            <a:avLst/>
          </a:prstGeom>
        </p:spPr>
        <p:txBody>
          <a:bodyPr wrap="none">
            <a:spAutoFit/>
          </a:bodyPr>
          <a:lstStyle/>
          <a:p>
            <a:pPr algn="ctr">
              <a:spcAft>
                <a:spcPts val="0"/>
              </a:spcAft>
            </a:pPr>
            <a:r>
              <a:rPr lang="zh-CN" altLang="zh-CN" kern="100" dirty="0">
                <a:latin typeface="Times New Roman" panose="02020603050405020304" pitchFamily="18" charset="0"/>
              </a:rPr>
              <a:t>图</a:t>
            </a:r>
            <a:r>
              <a:rPr lang="en-US" altLang="zh-CN" kern="100" dirty="0">
                <a:latin typeface="Times New Roman" panose="02020603050405020304" pitchFamily="18" charset="0"/>
              </a:rPr>
              <a:t>3-28 </a:t>
            </a:r>
            <a:r>
              <a:rPr lang="zh-CN" altLang="zh-CN" kern="100" dirty="0">
                <a:latin typeface="Times New Roman" panose="02020603050405020304" pitchFamily="18" charset="0"/>
              </a:rPr>
              <a:t>执行</a:t>
            </a:r>
            <a:r>
              <a:rPr lang="en-US" altLang="zh-CN" kern="100" dirty="0">
                <a:latin typeface="Times New Roman" panose="02020603050405020304" pitchFamily="18" charset="0"/>
              </a:rPr>
              <a:t>call</a:t>
            </a:r>
            <a:r>
              <a:rPr lang="zh-CN" altLang="zh-CN" kern="100" dirty="0">
                <a:latin typeface="Times New Roman" panose="02020603050405020304" pitchFamily="18" charset="0"/>
              </a:rPr>
              <a:t>指令前栈的状态</a:t>
            </a:r>
          </a:p>
        </p:txBody>
      </p:sp>
    </p:spTree>
    <p:extLst>
      <p:ext uri="{BB962C8B-B14F-4D97-AF65-F5344CB8AC3E}">
        <p14:creationId xmlns:p14="http://schemas.microsoft.com/office/powerpoint/2010/main" val="411733629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68168"/>
            <a:ext cx="8229600" cy="638944"/>
          </a:xfrm>
        </p:spPr>
        <p:txBody>
          <a:bodyPr/>
          <a:lstStyle/>
          <a:p>
            <a:r>
              <a:rPr lang="en-US" altLang="zh-CN" dirty="0"/>
              <a:t>SEAL</a:t>
            </a:r>
            <a:r>
              <a:rPr lang="zh-CN" altLang="en-US" dirty="0"/>
              <a:t>中函数调用时栈帧的建立</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93</a:t>
            </a:fld>
            <a:endParaRPr lang="zh-CN" altLang="en-US"/>
          </a:p>
        </p:txBody>
      </p:sp>
      <p:sp>
        <p:nvSpPr>
          <p:cNvPr id="6" name="内容占位符 5"/>
          <p:cNvSpPr>
            <a:spLocks noGrp="1"/>
          </p:cNvSpPr>
          <p:nvPr>
            <p:ph idx="1"/>
          </p:nvPr>
        </p:nvSpPr>
        <p:spPr>
          <a:xfrm>
            <a:off x="457200" y="979451"/>
            <a:ext cx="8229600" cy="1808102"/>
          </a:xfrm>
        </p:spPr>
        <p:txBody>
          <a:bodyPr>
            <a:noAutofit/>
          </a:bodyPr>
          <a:lstStyle/>
          <a:p>
            <a:pPr indent="360000"/>
            <a:r>
              <a:rPr lang="zh-CN" altLang="zh-CN" sz="1600" b="1" dirty="0"/>
              <a:t>二、执行</a:t>
            </a:r>
            <a:r>
              <a:rPr lang="en-US" altLang="zh-CN" sz="1600" b="1" dirty="0"/>
              <a:t>call</a:t>
            </a:r>
            <a:r>
              <a:rPr lang="zh-CN" altLang="zh-CN" sz="1600" b="1" dirty="0"/>
              <a:t>指令</a:t>
            </a:r>
            <a:endParaRPr lang="zh-CN" altLang="zh-CN" sz="1600" dirty="0"/>
          </a:p>
          <a:p>
            <a:pPr indent="360000"/>
            <a:r>
              <a:rPr lang="en-US" altLang="zh-CN" sz="1600" dirty="0"/>
              <a:t>call</a:t>
            </a:r>
            <a:r>
              <a:rPr lang="zh-CN" altLang="zh-CN" sz="1600" dirty="0"/>
              <a:t>指令会做两件事：第一，将</a:t>
            </a:r>
            <a:r>
              <a:rPr lang="en-US" altLang="zh-CN" sz="1600" dirty="0"/>
              <a:t>PC</a:t>
            </a:r>
            <a:r>
              <a:rPr lang="zh-CN" altLang="zh-CN" sz="1600" dirty="0"/>
              <a:t>值</a:t>
            </a:r>
            <a:r>
              <a:rPr lang="en-US" altLang="zh-CN" sz="1600" dirty="0"/>
              <a:t>push</a:t>
            </a:r>
            <a:r>
              <a:rPr lang="zh-CN" altLang="zh-CN" sz="1600" dirty="0"/>
              <a:t>进入栈，如图</a:t>
            </a:r>
            <a:r>
              <a:rPr lang="en-US" altLang="zh-CN" sz="1600" dirty="0"/>
              <a:t>3-29(a)</a:t>
            </a:r>
            <a:r>
              <a:rPr lang="zh-CN" altLang="zh-CN" sz="1600" dirty="0"/>
              <a:t>所示，这个</a:t>
            </a:r>
            <a:r>
              <a:rPr lang="en-US" altLang="zh-CN" sz="1600" dirty="0"/>
              <a:t>PC</a:t>
            </a:r>
            <a:r>
              <a:rPr lang="zh-CN" altLang="zh-CN" sz="1600" dirty="0"/>
              <a:t>值指向</a:t>
            </a:r>
            <a:r>
              <a:rPr lang="en-US" altLang="zh-CN" sz="1600" dirty="0"/>
              <a:t>call Ladd</a:t>
            </a:r>
            <a:r>
              <a:rPr lang="zh-CN" altLang="zh-CN" sz="1600" dirty="0"/>
              <a:t>的下一条指令，也就是函数执行完后返回的地址；第二，然后</a:t>
            </a:r>
            <a:r>
              <a:rPr lang="en-US" altLang="zh-CN" sz="1600" dirty="0" err="1"/>
              <a:t>goto</a:t>
            </a:r>
            <a:r>
              <a:rPr lang="en-US" altLang="zh-CN" sz="1600" dirty="0"/>
              <a:t> Ladd(</a:t>
            </a:r>
            <a:r>
              <a:rPr lang="zh-CN" altLang="zh-CN" sz="1600" dirty="0"/>
              <a:t>就是把</a:t>
            </a:r>
            <a:r>
              <a:rPr lang="en-US" altLang="zh-CN" sz="1600" dirty="0"/>
              <a:t>PC</a:t>
            </a:r>
            <a:r>
              <a:rPr lang="zh-CN" altLang="zh-CN" sz="1600" dirty="0"/>
              <a:t>值设成</a:t>
            </a:r>
            <a:r>
              <a:rPr lang="en-US" altLang="zh-CN" sz="1600" dirty="0"/>
              <a:t>Ladd</a:t>
            </a:r>
            <a:r>
              <a:rPr lang="zh-CN" altLang="zh-CN" sz="1600" dirty="0"/>
              <a:t>的地址</a:t>
            </a:r>
            <a:r>
              <a:rPr lang="en-US" altLang="zh-CN" sz="1600" dirty="0"/>
              <a:t>)</a:t>
            </a:r>
            <a:r>
              <a:rPr lang="zh-CN" altLang="zh-CN" sz="1600" dirty="0"/>
              <a:t>。</a:t>
            </a:r>
          </a:p>
          <a:p>
            <a:pPr indent="360000"/>
            <a:r>
              <a:rPr lang="zh-CN" altLang="zh-CN" sz="1600" b="1" dirty="0"/>
              <a:t>三、函数起始的三条指令</a:t>
            </a:r>
            <a:endParaRPr lang="zh-CN" altLang="zh-CN" sz="1600" dirty="0"/>
          </a:p>
          <a:p>
            <a:pPr indent="360000"/>
            <a:r>
              <a:rPr lang="zh-CN" altLang="zh-CN" sz="1600" dirty="0"/>
              <a:t>这三条指令是所有函数开始时都会有的三条类似的指令：①</a:t>
            </a:r>
            <a:r>
              <a:rPr lang="en-US" altLang="zh-CN" sz="1600" dirty="0"/>
              <a:t>push R15,</a:t>
            </a:r>
            <a:r>
              <a:rPr lang="zh-CN" altLang="zh-CN" sz="1600" dirty="0"/>
              <a:t>将主函数的</a:t>
            </a:r>
            <a:r>
              <a:rPr lang="en-US" altLang="zh-CN" sz="1600" dirty="0"/>
              <a:t>FP</a:t>
            </a:r>
            <a:r>
              <a:rPr lang="zh-CN" altLang="zh-CN" sz="1600" dirty="0"/>
              <a:t>值存入栈中；②</a:t>
            </a:r>
            <a:r>
              <a:rPr lang="en-US" altLang="zh-CN" sz="1600" dirty="0"/>
              <a:t>mov R15, </a:t>
            </a:r>
            <a:r>
              <a:rPr lang="en-US" altLang="zh-CN" sz="1600" dirty="0" err="1"/>
              <a:t>sp</a:t>
            </a:r>
            <a:r>
              <a:rPr lang="zh-CN" altLang="zh-CN" sz="1600" dirty="0"/>
              <a:t>，将新的</a:t>
            </a:r>
            <a:r>
              <a:rPr lang="en-US" altLang="zh-CN" sz="1600" dirty="0"/>
              <a:t>FP</a:t>
            </a:r>
            <a:r>
              <a:rPr lang="zh-CN" altLang="zh-CN" sz="1600" dirty="0"/>
              <a:t>指向</a:t>
            </a:r>
            <a:r>
              <a:rPr lang="en-US" altLang="zh-CN" sz="1600" dirty="0"/>
              <a:t>SP</a:t>
            </a:r>
            <a:r>
              <a:rPr lang="zh-CN" altLang="zh-CN" sz="1600" dirty="0"/>
              <a:t>的位置，也就是</a:t>
            </a:r>
            <a:r>
              <a:rPr lang="en-US" altLang="zh-CN" sz="1600" dirty="0"/>
              <a:t>FP</a:t>
            </a:r>
            <a:r>
              <a:rPr lang="zh-CN" altLang="zh-CN" sz="1600" dirty="0"/>
              <a:t>指向此时栈的顶端，如图</a:t>
            </a:r>
            <a:r>
              <a:rPr lang="en-US" altLang="zh-CN" sz="1600" dirty="0"/>
              <a:t>3-29(b)</a:t>
            </a:r>
            <a:r>
              <a:rPr lang="zh-CN" altLang="zh-CN" sz="1600" dirty="0"/>
              <a:t>所示；③</a:t>
            </a:r>
            <a:r>
              <a:rPr lang="en-US" altLang="zh-CN" sz="1600" dirty="0"/>
              <a:t>sub sp,sp,1</a:t>
            </a:r>
            <a:r>
              <a:rPr lang="zh-CN" altLang="zh-CN" sz="1600" dirty="0"/>
              <a:t>，将</a:t>
            </a:r>
            <a:r>
              <a:rPr lang="en-US" altLang="zh-CN" sz="1600" dirty="0"/>
              <a:t>SP</a:t>
            </a:r>
            <a:r>
              <a:rPr lang="zh-CN" altLang="zh-CN" sz="1600" dirty="0"/>
              <a:t>再往上移，留出局部变量的空间，此</a:t>
            </a:r>
            <a:r>
              <a:rPr lang="en-US" altLang="zh-CN" sz="1600" dirty="0"/>
              <a:t>add</a:t>
            </a:r>
            <a:r>
              <a:rPr lang="zh-CN" altLang="zh-CN" sz="1600" dirty="0"/>
              <a:t>函数只有一个局部变量，所以只要留一个位置，假如有</a:t>
            </a:r>
            <a:r>
              <a:rPr lang="en-US" altLang="zh-CN" sz="1600" dirty="0"/>
              <a:t>n</a:t>
            </a:r>
            <a:r>
              <a:rPr lang="zh-CN" altLang="zh-CN" sz="1600" dirty="0"/>
              <a:t>个局部变量，</a:t>
            </a:r>
            <a:r>
              <a:rPr lang="en-US" altLang="zh-CN" sz="1600" dirty="0"/>
              <a:t>SP</a:t>
            </a:r>
            <a:r>
              <a:rPr lang="zh-CN" altLang="zh-CN" sz="1600" dirty="0"/>
              <a:t>就要减</a:t>
            </a:r>
            <a:r>
              <a:rPr lang="en-US" altLang="zh-CN" sz="1600" dirty="0"/>
              <a:t>n</a:t>
            </a:r>
            <a:r>
              <a:rPr lang="zh-CN" altLang="zh-CN" sz="1600" dirty="0"/>
              <a:t>。经过这三个指令之后，栈的状态如图</a:t>
            </a:r>
            <a:r>
              <a:rPr lang="en-US" altLang="zh-CN" sz="1600" dirty="0"/>
              <a:t>3-29(c)</a:t>
            </a:r>
            <a:r>
              <a:rPr lang="zh-CN" altLang="zh-CN" sz="1600" dirty="0"/>
              <a:t>所示。</a:t>
            </a:r>
          </a:p>
        </p:txBody>
      </p:sp>
      <p:graphicFrame>
        <p:nvGraphicFramePr>
          <p:cNvPr id="8" name="对象 7">
            <a:extLst>
              <a:ext uri="{FF2B5EF4-FFF2-40B4-BE49-F238E27FC236}">
                <a16:creationId xmlns:a16="http://schemas.microsoft.com/office/drawing/2014/main" id="{9F23F620-9BC2-45B1-B038-3D6E337D159C}"/>
              </a:ext>
            </a:extLst>
          </p:cNvPr>
          <p:cNvGraphicFramePr>
            <a:graphicFrameLocks noChangeAspect="1"/>
          </p:cNvGraphicFramePr>
          <p:nvPr>
            <p:extLst>
              <p:ext uri="{D42A27DB-BD31-4B8C-83A1-F6EECF244321}">
                <p14:modId xmlns:p14="http://schemas.microsoft.com/office/powerpoint/2010/main" val="3555088865"/>
              </p:ext>
            </p:extLst>
          </p:nvPr>
        </p:nvGraphicFramePr>
        <p:xfrm>
          <a:off x="2555776" y="3820641"/>
          <a:ext cx="5909139" cy="2569191"/>
        </p:xfrm>
        <a:graphic>
          <a:graphicData uri="http://schemas.openxmlformats.org/presentationml/2006/ole">
            <mc:AlternateContent xmlns:mc="http://schemas.openxmlformats.org/markup-compatibility/2006">
              <mc:Choice xmlns:v="urn:schemas-microsoft-com:vml" Requires="v">
                <p:oleObj spid="_x0000_s118816" name="Visio" r:id="rId3" imgW="4819818" imgH="2095669" progId="Visio.Drawing.15">
                  <p:embed/>
                </p:oleObj>
              </mc:Choice>
              <mc:Fallback>
                <p:oleObj name="Visio" r:id="rId3" imgW="4819818" imgH="2095669" progId="Visio.Drawing.15">
                  <p:embed/>
                  <p:pic>
                    <p:nvPicPr>
                      <p:cNvPr id="0" name="对象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776" y="3820641"/>
                        <a:ext cx="5909139" cy="2569191"/>
                      </a:xfrm>
                      <a:prstGeom prst="rect">
                        <a:avLst/>
                      </a:prstGeom>
                      <a:noFill/>
                    </p:spPr>
                  </p:pic>
                </p:oleObj>
              </mc:Fallback>
            </mc:AlternateContent>
          </a:graphicData>
        </a:graphic>
      </p:graphicFrame>
      <p:sp>
        <p:nvSpPr>
          <p:cNvPr id="12" name="矩形 11">
            <a:extLst>
              <a:ext uri="{FF2B5EF4-FFF2-40B4-BE49-F238E27FC236}">
                <a16:creationId xmlns:a16="http://schemas.microsoft.com/office/drawing/2014/main" id="{345466DF-901B-43FA-AE2C-2272A20EF8C8}"/>
              </a:ext>
            </a:extLst>
          </p:cNvPr>
          <p:cNvSpPr/>
          <p:nvPr/>
        </p:nvSpPr>
        <p:spPr>
          <a:xfrm>
            <a:off x="607740" y="4782070"/>
            <a:ext cx="2023864" cy="646331"/>
          </a:xfrm>
          <a:prstGeom prst="rect">
            <a:avLst/>
          </a:prstGeom>
        </p:spPr>
        <p:txBody>
          <a:bodyPr wrap="square">
            <a:spAutoFit/>
          </a:bodyPr>
          <a:lstStyle/>
          <a:p>
            <a:r>
              <a:rPr lang="zh-CN" altLang="zh-CN" kern="100" dirty="0">
                <a:cs typeface="Times New Roman" panose="02020603050405020304" pitchFamily="18" charset="0"/>
              </a:rPr>
              <a:t>图</a:t>
            </a:r>
            <a:r>
              <a:rPr lang="en-US" altLang="zh-CN" kern="100" dirty="0">
                <a:cs typeface="Times New Roman" panose="02020603050405020304" pitchFamily="18" charset="0"/>
              </a:rPr>
              <a:t>3-29 </a:t>
            </a:r>
            <a:r>
              <a:rPr lang="zh-CN" altLang="zh-CN" kern="100" dirty="0">
                <a:cs typeface="Times New Roman" panose="02020603050405020304" pitchFamily="18" charset="0"/>
              </a:rPr>
              <a:t>执行</a:t>
            </a:r>
            <a:r>
              <a:rPr lang="en-US" altLang="zh-CN" kern="100" dirty="0">
                <a:cs typeface="Times New Roman" panose="02020603050405020304" pitchFamily="18" charset="0"/>
              </a:rPr>
              <a:t>call</a:t>
            </a:r>
            <a:r>
              <a:rPr lang="zh-CN" altLang="zh-CN" kern="100" dirty="0">
                <a:cs typeface="Times New Roman" panose="02020603050405020304" pitchFamily="18" charset="0"/>
              </a:rPr>
              <a:t>指令之后栈的状态</a:t>
            </a:r>
            <a:endParaRPr lang="zh-CN" altLang="en-US" dirty="0"/>
          </a:p>
        </p:txBody>
      </p:sp>
    </p:spTree>
    <p:extLst>
      <p:ext uri="{BB962C8B-B14F-4D97-AF65-F5344CB8AC3E}">
        <p14:creationId xmlns:p14="http://schemas.microsoft.com/office/powerpoint/2010/main" val="84522304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68168"/>
            <a:ext cx="8229600" cy="638944"/>
          </a:xfrm>
        </p:spPr>
        <p:txBody>
          <a:bodyPr/>
          <a:lstStyle/>
          <a:p>
            <a:r>
              <a:rPr lang="en-US" altLang="zh-CN" dirty="0"/>
              <a:t>SEAL</a:t>
            </a:r>
            <a:r>
              <a:rPr lang="zh-CN" altLang="en-US" dirty="0"/>
              <a:t>中函数调用时栈帧的建立</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94</a:t>
            </a:fld>
            <a:endParaRPr lang="zh-CN" altLang="en-US"/>
          </a:p>
        </p:txBody>
      </p:sp>
      <p:sp>
        <p:nvSpPr>
          <p:cNvPr id="6" name="内容占位符 5"/>
          <p:cNvSpPr>
            <a:spLocks noGrp="1"/>
          </p:cNvSpPr>
          <p:nvPr>
            <p:ph idx="1"/>
          </p:nvPr>
        </p:nvSpPr>
        <p:spPr>
          <a:xfrm>
            <a:off x="457200" y="979451"/>
            <a:ext cx="8229600" cy="1808102"/>
          </a:xfrm>
        </p:spPr>
        <p:txBody>
          <a:bodyPr>
            <a:noAutofit/>
          </a:bodyPr>
          <a:lstStyle/>
          <a:p>
            <a:pPr indent="360000"/>
            <a:r>
              <a:rPr lang="zh-CN" altLang="zh-CN" sz="1600" b="1" dirty="0"/>
              <a:t>四、</a:t>
            </a:r>
            <a:r>
              <a:rPr lang="en-US" altLang="zh-CN" sz="1600" b="1" dirty="0"/>
              <a:t>add</a:t>
            </a:r>
            <a:r>
              <a:rPr lang="zh-CN" altLang="zh-CN" sz="1600" b="1" dirty="0"/>
              <a:t>函数中的计算</a:t>
            </a:r>
            <a:endParaRPr lang="zh-CN" altLang="zh-CN" sz="1600" dirty="0"/>
          </a:p>
          <a:p>
            <a:pPr indent="360000"/>
            <a:r>
              <a:rPr lang="zh-CN" altLang="zh-CN" sz="1600" dirty="0"/>
              <a:t>一个函数的栈帧建立后，</a:t>
            </a:r>
            <a:r>
              <a:rPr lang="en-US" altLang="zh-CN" sz="1600" dirty="0"/>
              <a:t>FP</a:t>
            </a:r>
            <a:r>
              <a:rPr lang="zh-CN" altLang="zh-CN" sz="1600" dirty="0"/>
              <a:t>会固定住，</a:t>
            </a:r>
            <a:r>
              <a:rPr lang="en-US" altLang="zh-CN" sz="1600" dirty="0"/>
              <a:t>SP</a:t>
            </a:r>
            <a:r>
              <a:rPr lang="zh-CN" altLang="zh-CN" sz="1600" dirty="0"/>
              <a:t>会随着函数中的</a:t>
            </a:r>
            <a:r>
              <a:rPr lang="en-US" altLang="zh-CN" sz="1600" dirty="0"/>
              <a:t>push</a:t>
            </a:r>
            <a:r>
              <a:rPr lang="zh-CN" altLang="zh-CN" sz="1600" dirty="0"/>
              <a:t>、</a:t>
            </a:r>
            <a:r>
              <a:rPr lang="en-US" altLang="zh-CN" sz="1600" dirty="0"/>
              <a:t>pop</a:t>
            </a:r>
            <a:r>
              <a:rPr lang="zh-CN" altLang="zh-CN" sz="1600" dirty="0"/>
              <a:t>指令而更改，所以我们通常是用</a:t>
            </a:r>
            <a:r>
              <a:rPr lang="en-US" altLang="zh-CN" sz="1600" dirty="0"/>
              <a:t>FP</a:t>
            </a:r>
            <a:r>
              <a:rPr lang="zh-CN" altLang="zh-CN" sz="1600" dirty="0"/>
              <a:t>做基准位置来得到参数或函数内的局部变量的地址。在</a:t>
            </a:r>
            <a:r>
              <a:rPr lang="en-US" altLang="zh-CN" sz="1600" dirty="0"/>
              <a:t>add</a:t>
            </a:r>
            <a:r>
              <a:rPr lang="zh-CN" altLang="zh-CN" sz="1600" dirty="0"/>
              <a:t>函数中的参数</a:t>
            </a:r>
            <a:r>
              <a:rPr lang="en-US" altLang="zh-CN" sz="1600" dirty="0"/>
              <a:t>a</a:t>
            </a:r>
            <a:r>
              <a:rPr lang="zh-CN" altLang="zh-CN" sz="1600" dirty="0"/>
              <a:t>的地址是</a:t>
            </a:r>
            <a:r>
              <a:rPr lang="en-US" altLang="zh-CN" sz="1600" dirty="0"/>
              <a:t>2(R15)</a:t>
            </a:r>
            <a:r>
              <a:rPr lang="zh-CN" altLang="zh-CN" sz="1600" dirty="0"/>
              <a:t>，参数</a:t>
            </a:r>
            <a:r>
              <a:rPr lang="en-US" altLang="zh-CN" sz="1600" dirty="0"/>
              <a:t>b</a:t>
            </a:r>
            <a:r>
              <a:rPr lang="zh-CN" altLang="zh-CN" sz="1600" dirty="0"/>
              <a:t>的地址是</a:t>
            </a:r>
            <a:r>
              <a:rPr lang="en-US" altLang="zh-CN" sz="1600" dirty="0"/>
              <a:t>3(R15)</a:t>
            </a:r>
            <a:r>
              <a:rPr lang="zh-CN" altLang="zh-CN" sz="1600" dirty="0"/>
              <a:t>，局部变量</a:t>
            </a:r>
            <a:r>
              <a:rPr lang="en-US" altLang="zh-CN" sz="1600" dirty="0"/>
              <a:t>c</a:t>
            </a:r>
            <a:r>
              <a:rPr lang="zh-CN" altLang="zh-CN" sz="1600" dirty="0"/>
              <a:t>的地址是</a:t>
            </a:r>
            <a:r>
              <a:rPr lang="en-US" altLang="zh-CN" sz="1600" dirty="0"/>
              <a:t>-1(R15)</a:t>
            </a:r>
            <a:r>
              <a:rPr lang="zh-CN" altLang="zh-CN" sz="1600" dirty="0"/>
              <a:t>，请参考汇编语言代码的相关</a:t>
            </a:r>
            <a:r>
              <a:rPr lang="en-US" altLang="zh-CN" sz="1600" dirty="0"/>
              <a:t>load, store</a:t>
            </a:r>
            <a:r>
              <a:rPr lang="zh-CN" altLang="zh-CN" sz="1600" dirty="0"/>
              <a:t>语句。函数的结果用</a:t>
            </a:r>
            <a:r>
              <a:rPr lang="en-US" altLang="zh-CN" sz="1600" dirty="0"/>
              <a:t>R1</a:t>
            </a:r>
            <a:r>
              <a:rPr lang="zh-CN" altLang="zh-CN" sz="1600" dirty="0"/>
              <a:t>传回主函数。</a:t>
            </a:r>
          </a:p>
          <a:p>
            <a:pPr indent="360000"/>
            <a:r>
              <a:rPr lang="zh-CN" altLang="zh-CN" sz="1600" b="1" dirty="0"/>
              <a:t>五、函数结束的三条指令</a:t>
            </a:r>
            <a:endParaRPr lang="zh-CN" altLang="zh-CN" sz="1600" dirty="0"/>
          </a:p>
          <a:p>
            <a:pPr indent="360000"/>
            <a:r>
              <a:rPr lang="zh-CN" altLang="zh-CN" sz="1600" dirty="0"/>
              <a:t>这三条指令会将栈帧返回主函数的栈帧状态。①</a:t>
            </a:r>
            <a:r>
              <a:rPr lang="en-US" altLang="zh-CN" sz="1600" dirty="0"/>
              <a:t>mov sp,R15</a:t>
            </a:r>
            <a:r>
              <a:rPr lang="zh-CN" altLang="zh-CN" sz="1600" dirty="0"/>
              <a:t>，将</a:t>
            </a:r>
            <a:r>
              <a:rPr lang="en-US" altLang="zh-CN" sz="1600" dirty="0"/>
              <a:t>SP</a:t>
            </a:r>
            <a:r>
              <a:rPr lang="zh-CN" altLang="zh-CN" sz="1600" dirty="0"/>
              <a:t>下拉到</a:t>
            </a:r>
            <a:r>
              <a:rPr lang="en-US" altLang="zh-CN" sz="1600" dirty="0"/>
              <a:t>FP</a:t>
            </a:r>
            <a:r>
              <a:rPr lang="zh-CN" altLang="zh-CN" sz="1600" dirty="0"/>
              <a:t>所指的位置；②</a:t>
            </a:r>
            <a:r>
              <a:rPr lang="en-US" altLang="zh-CN" sz="1600" dirty="0"/>
              <a:t>pop R15</a:t>
            </a:r>
            <a:r>
              <a:rPr lang="zh-CN" altLang="zh-CN" sz="1600" dirty="0"/>
              <a:t>，返回主函数的</a:t>
            </a:r>
            <a:r>
              <a:rPr lang="en-US" altLang="zh-CN" sz="1600" dirty="0"/>
              <a:t>FP</a:t>
            </a:r>
            <a:r>
              <a:rPr lang="zh-CN" altLang="zh-CN" sz="1600" dirty="0"/>
              <a:t>值；③</a:t>
            </a:r>
            <a:r>
              <a:rPr lang="en-US" altLang="zh-CN" sz="1600" dirty="0"/>
              <a:t>ret</a:t>
            </a:r>
            <a:r>
              <a:rPr lang="zh-CN" altLang="zh-CN" sz="1600" dirty="0"/>
              <a:t>，相当于</a:t>
            </a:r>
            <a:r>
              <a:rPr lang="en-US" altLang="zh-CN" sz="1600" dirty="0"/>
              <a:t>pop pc</a:t>
            </a:r>
            <a:r>
              <a:rPr lang="zh-CN" altLang="zh-CN" sz="1600" dirty="0"/>
              <a:t>，也就是返回到主函数调用子函数的下一条指令。函数返回时栈的状态如图</a:t>
            </a:r>
            <a:r>
              <a:rPr lang="en-US" altLang="zh-CN" sz="1600" dirty="0"/>
              <a:t>3-30</a:t>
            </a:r>
            <a:r>
              <a:rPr lang="zh-CN" altLang="zh-CN" sz="1600" dirty="0"/>
              <a:t>所示。</a:t>
            </a:r>
          </a:p>
        </p:txBody>
      </p:sp>
      <p:sp>
        <p:nvSpPr>
          <p:cNvPr id="13" name="Rectangle 4">
            <a:extLst>
              <a:ext uri="{FF2B5EF4-FFF2-40B4-BE49-F238E27FC236}">
                <a16:creationId xmlns:a16="http://schemas.microsoft.com/office/drawing/2014/main" id="{8FAC07FE-58B2-473A-9D0C-476EF3B872AE}"/>
              </a:ext>
            </a:extLst>
          </p:cNvPr>
          <p:cNvSpPr>
            <a:spLocks noChangeArrowheads="1"/>
          </p:cNvSpPr>
          <p:nvPr/>
        </p:nvSpPr>
        <p:spPr bwMode="auto">
          <a:xfrm>
            <a:off x="3347864" y="401372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a:extLst>
              <a:ext uri="{FF2B5EF4-FFF2-40B4-BE49-F238E27FC236}">
                <a16:creationId xmlns:a16="http://schemas.microsoft.com/office/drawing/2014/main" id="{29F81744-B9F9-48D8-B3E5-1E663E566392}"/>
              </a:ext>
            </a:extLst>
          </p:cNvPr>
          <p:cNvGraphicFramePr>
            <a:graphicFrameLocks noChangeAspect="1"/>
          </p:cNvGraphicFramePr>
          <p:nvPr>
            <p:extLst>
              <p:ext uri="{D42A27DB-BD31-4B8C-83A1-F6EECF244321}">
                <p14:modId xmlns:p14="http://schemas.microsoft.com/office/powerpoint/2010/main" val="1470122837"/>
              </p:ext>
            </p:extLst>
          </p:nvPr>
        </p:nvGraphicFramePr>
        <p:xfrm>
          <a:off x="2627784" y="3887023"/>
          <a:ext cx="5881389" cy="2448672"/>
        </p:xfrm>
        <a:graphic>
          <a:graphicData uri="http://schemas.openxmlformats.org/presentationml/2006/ole">
            <mc:AlternateContent xmlns:mc="http://schemas.openxmlformats.org/markup-compatibility/2006">
              <mc:Choice xmlns:v="urn:schemas-microsoft-com:vml" Requires="v">
                <p:oleObj spid="_x0000_s119840" name="Visio" r:id="rId3" imgW="5010287" imgH="2095629" progId="Visio.Drawing.15">
                  <p:embed/>
                </p:oleObj>
              </mc:Choice>
              <mc:Fallback>
                <p:oleObj name="Visio" r:id="rId3" imgW="5010287" imgH="2095629"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3887023"/>
                        <a:ext cx="5881389" cy="2448672"/>
                      </a:xfrm>
                      <a:prstGeom prst="rect">
                        <a:avLst/>
                      </a:prstGeom>
                      <a:noFill/>
                    </p:spPr>
                  </p:pic>
                </p:oleObj>
              </mc:Fallback>
            </mc:AlternateContent>
          </a:graphicData>
        </a:graphic>
      </p:graphicFrame>
      <p:sp>
        <p:nvSpPr>
          <p:cNvPr id="15" name="矩形 14">
            <a:extLst>
              <a:ext uri="{FF2B5EF4-FFF2-40B4-BE49-F238E27FC236}">
                <a16:creationId xmlns:a16="http://schemas.microsoft.com/office/drawing/2014/main" id="{A888C2EB-9709-427A-968E-6982E0163A70}"/>
              </a:ext>
            </a:extLst>
          </p:cNvPr>
          <p:cNvSpPr/>
          <p:nvPr/>
        </p:nvSpPr>
        <p:spPr>
          <a:xfrm>
            <a:off x="887453" y="4797152"/>
            <a:ext cx="1584176" cy="646331"/>
          </a:xfrm>
          <a:prstGeom prst="rect">
            <a:avLst/>
          </a:prstGeom>
        </p:spPr>
        <p:txBody>
          <a:bodyPr wrap="square">
            <a:spAutoFit/>
          </a:bodyPr>
          <a:lstStyle/>
          <a:p>
            <a:pPr algn="ctr">
              <a:spcAft>
                <a:spcPts val="0"/>
              </a:spcAft>
            </a:pPr>
            <a:r>
              <a:rPr lang="zh-CN" altLang="zh-CN" kern="100" dirty="0">
                <a:latin typeface="Times New Roman" panose="02020603050405020304" pitchFamily="18" charset="0"/>
              </a:rPr>
              <a:t>图</a:t>
            </a:r>
            <a:r>
              <a:rPr lang="en-US" altLang="zh-CN" kern="100" dirty="0">
                <a:latin typeface="Times New Roman" panose="02020603050405020304" pitchFamily="18" charset="0"/>
              </a:rPr>
              <a:t>3-30 </a:t>
            </a:r>
            <a:r>
              <a:rPr lang="zh-CN" altLang="zh-CN" kern="100" dirty="0">
                <a:latin typeface="Times New Roman" panose="02020603050405020304" pitchFamily="18" charset="0"/>
              </a:rPr>
              <a:t>函数返回时栈的状态</a:t>
            </a:r>
          </a:p>
        </p:txBody>
      </p:sp>
    </p:spTree>
    <p:extLst>
      <p:ext uri="{BB962C8B-B14F-4D97-AF65-F5344CB8AC3E}">
        <p14:creationId xmlns:p14="http://schemas.microsoft.com/office/powerpoint/2010/main" val="150683802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68168"/>
            <a:ext cx="8229600" cy="638944"/>
          </a:xfrm>
        </p:spPr>
        <p:txBody>
          <a:bodyPr/>
          <a:lstStyle/>
          <a:p>
            <a:r>
              <a:rPr lang="en-US" altLang="zh-CN" dirty="0"/>
              <a:t>SEAL</a:t>
            </a:r>
            <a:r>
              <a:rPr lang="zh-CN" altLang="en-US" dirty="0"/>
              <a:t>中函数调用时栈帧的建立</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95</a:t>
            </a:fld>
            <a:endParaRPr lang="zh-CN" altLang="en-US"/>
          </a:p>
        </p:txBody>
      </p:sp>
      <p:sp>
        <p:nvSpPr>
          <p:cNvPr id="6" name="内容占位符 5"/>
          <p:cNvSpPr>
            <a:spLocks noGrp="1"/>
          </p:cNvSpPr>
          <p:nvPr>
            <p:ph idx="1"/>
          </p:nvPr>
        </p:nvSpPr>
        <p:spPr>
          <a:xfrm>
            <a:off x="457200" y="979451"/>
            <a:ext cx="8229600" cy="5284152"/>
          </a:xfrm>
        </p:spPr>
        <p:txBody>
          <a:bodyPr>
            <a:noAutofit/>
          </a:bodyPr>
          <a:lstStyle/>
          <a:p>
            <a:pPr indent="360000"/>
            <a:r>
              <a:rPr lang="zh-CN" altLang="zh-CN" sz="1600" b="1" dirty="0"/>
              <a:t>经验谈：</a:t>
            </a:r>
            <a:endParaRPr lang="zh-CN" altLang="zh-CN" sz="1600" dirty="0"/>
          </a:p>
          <a:p>
            <a:pPr indent="360000"/>
            <a:r>
              <a:rPr lang="en-US" altLang="zh-CN" sz="1600" dirty="0"/>
              <a:t>(1) </a:t>
            </a:r>
            <a:r>
              <a:rPr lang="zh-CN" altLang="zh-CN" sz="1600" dirty="0"/>
              <a:t>主函数将参数值压入栈后，这些参数的位置就会被子函数当作变量来使用，如例中子函数的</a:t>
            </a:r>
            <a:r>
              <a:rPr lang="en-US" altLang="zh-CN" sz="1600" dirty="0"/>
              <a:t>a</a:t>
            </a:r>
            <a:r>
              <a:rPr lang="zh-CN" altLang="zh-CN" sz="1600" dirty="0"/>
              <a:t>和</a:t>
            </a:r>
            <a:r>
              <a:rPr lang="en-US" altLang="zh-CN" sz="1600" dirty="0"/>
              <a:t>b</a:t>
            </a:r>
            <a:r>
              <a:rPr lang="zh-CN" altLang="zh-CN" sz="1600" dirty="0"/>
              <a:t>，其地址分别是</a:t>
            </a:r>
            <a:r>
              <a:rPr lang="en-US" altLang="zh-CN" sz="1600" dirty="0"/>
              <a:t>2(R15)</a:t>
            </a:r>
            <a:r>
              <a:rPr lang="zh-CN" altLang="zh-CN" sz="1600" dirty="0"/>
              <a:t>和</a:t>
            </a:r>
            <a:r>
              <a:rPr lang="en-US" altLang="zh-CN" sz="1600" dirty="0"/>
              <a:t>3(R15)</a:t>
            </a:r>
            <a:r>
              <a:rPr lang="zh-CN" altLang="zh-CN" sz="1600" dirty="0"/>
              <a:t>。所以，参数变量是属于子函数的局部变量。</a:t>
            </a:r>
          </a:p>
          <a:p>
            <a:pPr indent="360000"/>
            <a:r>
              <a:rPr lang="en-US" altLang="zh-CN" sz="1600" dirty="0"/>
              <a:t>(2) </a:t>
            </a:r>
            <a:r>
              <a:rPr lang="zh-CN" altLang="zh-CN" sz="1600" dirty="0"/>
              <a:t>主函数是将参数的</a:t>
            </a:r>
            <a:r>
              <a:rPr lang="zh-CN" altLang="zh-CN" sz="1600" b="1" dirty="0"/>
              <a:t>“值”</a:t>
            </a:r>
            <a:r>
              <a:rPr lang="zh-CN" altLang="zh-CN" sz="1600" dirty="0"/>
              <a:t>传递给子函数，这种方式叫做“</a:t>
            </a:r>
            <a:r>
              <a:rPr lang="en-US" altLang="zh-CN" sz="1600" dirty="0"/>
              <a:t>call by value”</a:t>
            </a:r>
            <a:r>
              <a:rPr lang="zh-CN" altLang="zh-CN" sz="1600" dirty="0"/>
              <a:t>，是一种较为通用的参数传递方式，比如</a:t>
            </a:r>
            <a:r>
              <a:rPr lang="en-US" altLang="zh-CN" sz="1600" dirty="0"/>
              <a:t>C</a:t>
            </a:r>
            <a:r>
              <a:rPr lang="zh-CN" altLang="zh-CN" sz="1600" dirty="0"/>
              <a:t>语言就是用这种方式。当然，这个值也可以用来传递参数的地址，只不过子函数要做相应的更改，就如同在</a:t>
            </a:r>
            <a:r>
              <a:rPr lang="en-US" altLang="zh-CN" sz="1600" dirty="0"/>
              <a:t>C</a:t>
            </a:r>
            <a:r>
              <a:rPr lang="zh-CN" altLang="zh-CN" sz="1600" dirty="0"/>
              <a:t>语言中传递一个指针，那么子函数中就要对指针做运算了，在此我们就不做额外的解释了。</a:t>
            </a:r>
          </a:p>
          <a:p>
            <a:pPr indent="360000"/>
            <a:r>
              <a:rPr lang="en-US" altLang="zh-CN" sz="1600" dirty="0"/>
              <a:t>(3) </a:t>
            </a:r>
            <a:r>
              <a:rPr lang="zh-CN" altLang="zh-CN" sz="1600" dirty="0"/>
              <a:t>函数的返回值普通用寄存器</a:t>
            </a:r>
            <a:r>
              <a:rPr lang="en-US" altLang="zh-CN" sz="1600" dirty="0"/>
              <a:t>R1</a:t>
            </a:r>
            <a:r>
              <a:rPr lang="zh-CN" altLang="zh-CN" sz="1600" dirty="0"/>
              <a:t>返回，假如有多个返回值的话可以用多个寄存器返回，但是要事先约定好。</a:t>
            </a:r>
          </a:p>
          <a:p>
            <a:pPr indent="360000"/>
            <a:r>
              <a:rPr lang="en-US" altLang="zh-CN" sz="1600" dirty="0"/>
              <a:t>(4) </a:t>
            </a:r>
            <a:r>
              <a:rPr lang="zh-CN" altLang="zh-CN" sz="1600" dirty="0"/>
              <a:t>除了返回的寄存器</a:t>
            </a:r>
            <a:r>
              <a:rPr lang="en-US" altLang="zh-CN" sz="1600" dirty="0"/>
              <a:t>R1</a:t>
            </a:r>
            <a:r>
              <a:rPr lang="zh-CN" altLang="zh-CN" sz="1600" dirty="0"/>
              <a:t>之外，其他的寄存器应该在函数调用后保持与函数调用之前相同的值，所以在函数计算开始前，需要将函数中会被更改的寄存器值</a:t>
            </a:r>
            <a:r>
              <a:rPr lang="en-US" altLang="zh-CN" sz="1600" dirty="0"/>
              <a:t>push</a:t>
            </a:r>
            <a:r>
              <a:rPr lang="zh-CN" altLang="zh-CN" sz="1600" dirty="0"/>
              <a:t>到栈中保存，在</a:t>
            </a:r>
            <a:r>
              <a:rPr lang="en-US" altLang="zh-CN" sz="1600" dirty="0"/>
              <a:t>return</a:t>
            </a:r>
            <a:r>
              <a:rPr lang="zh-CN" altLang="zh-CN" sz="1600" dirty="0"/>
              <a:t>前再一一</a:t>
            </a:r>
            <a:r>
              <a:rPr lang="en-US" altLang="zh-CN" sz="1600" dirty="0"/>
              <a:t>pop</a:t>
            </a:r>
            <a:r>
              <a:rPr lang="zh-CN" altLang="zh-CN" sz="1600" dirty="0"/>
              <a:t>回来，例如函数</a:t>
            </a:r>
            <a:r>
              <a:rPr lang="en-US" altLang="zh-CN" sz="1600" dirty="0"/>
              <a:t>add</a:t>
            </a:r>
            <a:r>
              <a:rPr lang="zh-CN" altLang="zh-CN" sz="1600" dirty="0"/>
              <a:t>更改了寄存器</a:t>
            </a:r>
            <a:r>
              <a:rPr lang="en-US" altLang="zh-CN" sz="1600" dirty="0"/>
              <a:t>R2</a:t>
            </a:r>
            <a:r>
              <a:rPr lang="zh-CN" altLang="zh-CN" sz="1600" dirty="0"/>
              <a:t>和</a:t>
            </a:r>
            <a:r>
              <a:rPr lang="en-US" altLang="zh-CN" sz="1600" dirty="0"/>
              <a:t>R3</a:t>
            </a:r>
            <a:r>
              <a:rPr lang="zh-CN" altLang="zh-CN" sz="1600" dirty="0"/>
              <a:t>，所以在更改之前先</a:t>
            </a:r>
            <a:r>
              <a:rPr lang="en-US" altLang="zh-CN" sz="1600" dirty="0"/>
              <a:t>push</a:t>
            </a:r>
            <a:r>
              <a:rPr lang="zh-CN" altLang="zh-CN" sz="1600" dirty="0"/>
              <a:t>进栈，在</a:t>
            </a:r>
            <a:r>
              <a:rPr lang="en-US" altLang="zh-CN" sz="1600" dirty="0"/>
              <a:t>return</a:t>
            </a:r>
            <a:r>
              <a:rPr lang="zh-CN" altLang="zh-CN" sz="1600" dirty="0"/>
              <a:t>前再</a:t>
            </a:r>
            <a:r>
              <a:rPr lang="en-US" altLang="zh-CN" sz="1600" dirty="0"/>
              <a:t>pop</a:t>
            </a:r>
            <a:r>
              <a:rPr lang="zh-CN" altLang="zh-CN" sz="1600" dirty="0"/>
              <a:t>返回原来的</a:t>
            </a:r>
            <a:r>
              <a:rPr lang="en-US" altLang="zh-CN" sz="1600" dirty="0"/>
              <a:t>R2</a:t>
            </a:r>
            <a:r>
              <a:rPr lang="zh-CN" altLang="zh-CN" sz="1600" dirty="0"/>
              <a:t>与</a:t>
            </a:r>
            <a:r>
              <a:rPr lang="en-US" altLang="zh-CN" sz="1600" dirty="0"/>
              <a:t>R3</a:t>
            </a:r>
            <a:r>
              <a:rPr lang="zh-CN" altLang="zh-CN" sz="1600" dirty="0"/>
              <a:t>的值，请见汇编代码。</a:t>
            </a:r>
          </a:p>
          <a:p>
            <a:pPr indent="360000"/>
            <a:r>
              <a:rPr lang="en-US" altLang="zh-CN" sz="1600" dirty="0"/>
              <a:t>(5) </a:t>
            </a:r>
            <a:r>
              <a:rPr lang="zh-CN" altLang="zh-CN" sz="1600" dirty="0"/>
              <a:t>返回后，参数仍然留在栈中，主函数可以将参数</a:t>
            </a:r>
            <a:r>
              <a:rPr lang="en-US" altLang="zh-CN" sz="1600" dirty="0"/>
              <a:t>pop</a:t>
            </a:r>
            <a:r>
              <a:rPr lang="zh-CN" altLang="zh-CN" sz="1600" dirty="0"/>
              <a:t>出，但是需要消耗</a:t>
            </a:r>
            <a:r>
              <a:rPr lang="en-US" altLang="zh-CN" sz="1600" dirty="0"/>
              <a:t>pop</a:t>
            </a:r>
            <a:r>
              <a:rPr lang="zh-CN" altLang="zh-CN" sz="1600" dirty="0"/>
              <a:t>指令的代价，所以主函数常常就坐视不管，让其留在栈中。但是对于递归函数，需要将每次调用传递的参数弹出栈，否则后续的出栈可能会错位。</a:t>
            </a:r>
          </a:p>
        </p:txBody>
      </p:sp>
    </p:spTree>
    <p:extLst>
      <p:ext uri="{BB962C8B-B14F-4D97-AF65-F5344CB8AC3E}">
        <p14:creationId xmlns:p14="http://schemas.microsoft.com/office/powerpoint/2010/main" val="1131936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SEAL</a:t>
            </a:r>
            <a:r>
              <a:rPr lang="zh-CN" altLang="en-US" dirty="0"/>
              <a:t>中函数调用时栈帧的建立</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96</a:t>
            </a:fld>
            <a:endParaRPr lang="zh-CN" altLang="en-US"/>
          </a:p>
        </p:txBody>
      </p:sp>
      <p:sp>
        <p:nvSpPr>
          <p:cNvPr id="6" name="内容占位符 5"/>
          <p:cNvSpPr>
            <a:spLocks noGrp="1"/>
          </p:cNvSpPr>
          <p:nvPr>
            <p:ph idx="1"/>
          </p:nvPr>
        </p:nvSpPr>
        <p:spPr/>
        <p:txBody>
          <a:bodyPr>
            <a:normAutofit lnSpcReduction="10000"/>
          </a:bodyPr>
          <a:lstStyle/>
          <a:p>
            <a:r>
              <a:rPr lang="zh-CN" altLang="zh-CN" dirty="0"/>
              <a:t>至此，函数调用时函数栈帧的建立过程介绍完毕。我们看到在</a:t>
            </a:r>
            <a:r>
              <a:rPr lang="en-US" altLang="zh-CN" dirty="0"/>
              <a:t>#&lt;</a:t>
            </a:r>
            <a:r>
              <a:rPr lang="zh-CN" altLang="zh-CN" dirty="0"/>
              <a:t>汇编代码：函数调用两个数求和</a:t>
            </a:r>
            <a:r>
              <a:rPr lang="en-US" altLang="zh-CN" dirty="0"/>
              <a:t>&gt;</a:t>
            </a:r>
            <a:r>
              <a:rPr lang="zh-CN" altLang="zh-CN" dirty="0"/>
              <a:t>中最后一句指令：“</a:t>
            </a:r>
            <a:r>
              <a:rPr lang="en-US" altLang="zh-CN" dirty="0"/>
              <a:t>_</a:t>
            </a:r>
            <a:r>
              <a:rPr lang="en-US" altLang="zh-CN" dirty="0" err="1"/>
              <a:t>pr</a:t>
            </a:r>
            <a:r>
              <a:rPr lang="en-US" altLang="zh-CN" dirty="0"/>
              <a:t> R1</a:t>
            </a:r>
            <a:r>
              <a:rPr lang="zh-CN" altLang="zh-CN" dirty="0"/>
              <a:t>”，这是我们为了将结果输出在控制台，在</a:t>
            </a:r>
            <a:r>
              <a:rPr lang="en-US" altLang="zh-CN" dirty="0"/>
              <a:t>SEAL</a:t>
            </a:r>
            <a:r>
              <a:rPr lang="zh-CN" altLang="zh-CN" dirty="0"/>
              <a:t>中添加并实现的一个打印指令，可以将你希望输出的值打印出来。</a:t>
            </a:r>
          </a:p>
          <a:p>
            <a:r>
              <a:rPr lang="zh-CN" altLang="zh-CN" dirty="0"/>
              <a:t>在介绍完使用函数调用对两数求和时函数栈帧的建立过程，相信大家对函数调用已经有了一个全面的了解。接下来我们使用一个更为复杂的示例介绍函数栈帧的建立过程，将会继续介绍前一个示例中未涉及到的一些细节并详细说明该示例每条指令执行过程。</a:t>
            </a:r>
          </a:p>
        </p:txBody>
      </p:sp>
    </p:spTree>
    <p:extLst>
      <p:ext uri="{BB962C8B-B14F-4D97-AF65-F5344CB8AC3E}">
        <p14:creationId xmlns:p14="http://schemas.microsoft.com/office/powerpoint/2010/main" val="50691678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SEAL</a:t>
            </a:r>
            <a:r>
              <a:rPr lang="zh-CN" altLang="en-US" dirty="0"/>
              <a:t>中函数调用时栈帧的建立</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97</a:t>
            </a:fld>
            <a:endParaRPr lang="zh-CN" altLang="en-US"/>
          </a:p>
        </p:txBody>
      </p:sp>
      <p:sp>
        <p:nvSpPr>
          <p:cNvPr id="6" name="内容占位符 5"/>
          <p:cNvSpPr>
            <a:spLocks noGrp="1"/>
          </p:cNvSpPr>
          <p:nvPr>
            <p:ph idx="1"/>
          </p:nvPr>
        </p:nvSpPr>
        <p:spPr>
          <a:xfrm>
            <a:off x="290971" y="1412776"/>
            <a:ext cx="3970784" cy="2376263"/>
          </a:xfrm>
        </p:spPr>
        <p:txBody>
          <a:bodyPr>
            <a:normAutofit lnSpcReduction="10000"/>
          </a:bodyPr>
          <a:lstStyle/>
          <a:p>
            <a:r>
              <a:rPr lang="zh-CN" altLang="zh-CN" dirty="0"/>
              <a:t>现在给出函数调用求三个数的最小值的</a:t>
            </a:r>
            <a:r>
              <a:rPr lang="en-US" altLang="zh-CN" dirty="0"/>
              <a:t>python</a:t>
            </a:r>
            <a:r>
              <a:rPr lang="zh-CN" altLang="zh-CN" dirty="0"/>
              <a:t>程序</a:t>
            </a:r>
            <a:r>
              <a:rPr lang="en-US" altLang="zh-CN" dirty="0"/>
              <a:t>#&lt;python</a:t>
            </a:r>
            <a:r>
              <a:rPr lang="zh-CN" altLang="zh-CN" dirty="0"/>
              <a:t>代码：三个数求最小值</a:t>
            </a:r>
            <a:r>
              <a:rPr lang="en-US" altLang="zh-CN" dirty="0"/>
              <a:t>&gt;</a:t>
            </a:r>
            <a:r>
              <a:rPr lang="zh-CN" altLang="zh-CN" dirty="0"/>
              <a:t>和汇编程序</a:t>
            </a:r>
            <a:r>
              <a:rPr lang="en-US" altLang="zh-CN" dirty="0"/>
              <a:t>#&lt;</a:t>
            </a:r>
            <a:r>
              <a:rPr lang="zh-CN" altLang="zh-CN" dirty="0"/>
              <a:t>汇编代码：三个数求最小值</a:t>
            </a:r>
            <a:r>
              <a:rPr lang="en-US" altLang="zh-CN" dirty="0"/>
              <a:t>&gt;</a:t>
            </a:r>
            <a:r>
              <a:rPr lang="zh-CN" altLang="zh-CN" dirty="0"/>
              <a:t>。</a:t>
            </a:r>
          </a:p>
        </p:txBody>
      </p:sp>
      <p:graphicFrame>
        <p:nvGraphicFramePr>
          <p:cNvPr id="10" name="表格 9">
            <a:extLst>
              <a:ext uri="{FF2B5EF4-FFF2-40B4-BE49-F238E27FC236}">
                <a16:creationId xmlns:a16="http://schemas.microsoft.com/office/drawing/2014/main" id="{1B7F38BE-A2BD-4C40-B6C3-A296AC67E0A6}"/>
              </a:ext>
            </a:extLst>
          </p:cNvPr>
          <p:cNvGraphicFramePr>
            <a:graphicFrameLocks noGrp="1"/>
          </p:cNvGraphicFramePr>
          <p:nvPr>
            <p:extLst>
              <p:ext uri="{D42A27DB-BD31-4B8C-83A1-F6EECF244321}">
                <p14:modId xmlns:p14="http://schemas.microsoft.com/office/powerpoint/2010/main" val="3865101039"/>
              </p:ext>
            </p:extLst>
          </p:nvPr>
        </p:nvGraphicFramePr>
        <p:xfrm>
          <a:off x="498611" y="3789039"/>
          <a:ext cx="2489964" cy="2058607"/>
        </p:xfrm>
        <a:graphic>
          <a:graphicData uri="http://schemas.openxmlformats.org/drawingml/2006/table">
            <a:tbl>
              <a:tblPr>
                <a:tableStyleId>{5C22544A-7EE6-4342-B048-85BDC9FD1C3A}</a:tableStyleId>
              </a:tblPr>
              <a:tblGrid>
                <a:gridCol w="2489964">
                  <a:extLst>
                    <a:ext uri="{9D8B030D-6E8A-4147-A177-3AD203B41FA5}">
                      <a16:colId xmlns:a16="http://schemas.microsoft.com/office/drawing/2014/main" val="4131886147"/>
                    </a:ext>
                  </a:extLst>
                </a:gridCol>
              </a:tblGrid>
              <a:tr h="191170">
                <a:tc>
                  <a:txBody>
                    <a:bodyPr/>
                    <a:lstStyle/>
                    <a:p>
                      <a:pPr algn="just">
                        <a:spcAft>
                          <a:spcPts val="0"/>
                        </a:spcAft>
                      </a:pPr>
                      <a:r>
                        <a:rPr lang="en-US" sz="1200" kern="100" dirty="0">
                          <a:effectLst/>
                        </a:rPr>
                        <a:t>#&lt;python</a:t>
                      </a:r>
                      <a:r>
                        <a:rPr lang="zh-CN" sz="1200" kern="100" dirty="0">
                          <a:effectLst/>
                        </a:rPr>
                        <a:t>代码：三个数求最小值</a:t>
                      </a:r>
                      <a:r>
                        <a:rPr lang="en-US" sz="1200" kern="100" dirty="0">
                          <a:effectLst/>
                        </a:rPr>
                        <a:t>&gt;</a:t>
                      </a:r>
                      <a:endParaRPr lang="zh-CN" sz="1200" kern="100" dirty="0">
                        <a:effectLst/>
                      </a:endParaRPr>
                    </a:p>
                    <a:p>
                      <a:pPr algn="just">
                        <a:spcAft>
                          <a:spcPts val="0"/>
                        </a:spcAft>
                      </a:pPr>
                      <a:r>
                        <a:rPr lang="en-US" sz="1200" kern="100" dirty="0">
                          <a:effectLst/>
                        </a:rPr>
                        <a:t>def </a:t>
                      </a:r>
                      <a:r>
                        <a:rPr lang="en-US" sz="1200" kern="100" dirty="0" err="1">
                          <a:effectLst/>
                        </a:rPr>
                        <a:t>get_min</a:t>
                      </a:r>
                      <a:r>
                        <a:rPr lang="en-US" sz="1200" kern="100" dirty="0">
                          <a:effectLst/>
                        </a:rPr>
                        <a:t>(</a:t>
                      </a:r>
                      <a:r>
                        <a:rPr lang="en-US" sz="1200" kern="100" dirty="0" err="1">
                          <a:effectLst/>
                        </a:rPr>
                        <a:t>x,y</a:t>
                      </a:r>
                      <a:r>
                        <a:rPr lang="en-US" sz="1200" kern="100" dirty="0">
                          <a:effectLst/>
                        </a:rPr>
                        <a:t>):</a:t>
                      </a:r>
                      <a:endParaRPr lang="zh-CN" sz="1200" kern="100" dirty="0">
                        <a:effectLst/>
                      </a:endParaRPr>
                    </a:p>
                    <a:p>
                      <a:pPr algn="just">
                        <a:spcAft>
                          <a:spcPts val="0"/>
                        </a:spcAft>
                      </a:pPr>
                      <a:r>
                        <a:rPr lang="en-US" sz="1200" kern="100" dirty="0">
                          <a:effectLst/>
                        </a:rPr>
                        <a:t>    if x&lt;=y:</a:t>
                      </a:r>
                      <a:endParaRPr lang="zh-CN" sz="1200" kern="100" dirty="0">
                        <a:effectLst/>
                      </a:endParaRPr>
                    </a:p>
                    <a:p>
                      <a:pPr algn="just">
                        <a:spcAft>
                          <a:spcPts val="0"/>
                        </a:spcAft>
                      </a:pPr>
                      <a:r>
                        <a:rPr lang="en-US" sz="1200" kern="100" dirty="0">
                          <a:effectLst/>
                        </a:rPr>
                        <a:t>        return x</a:t>
                      </a:r>
                      <a:endParaRPr lang="zh-CN" sz="1200" kern="100" dirty="0">
                        <a:effectLst/>
                      </a:endParaRPr>
                    </a:p>
                    <a:p>
                      <a:pPr algn="just">
                        <a:spcAft>
                          <a:spcPts val="0"/>
                        </a:spcAft>
                      </a:pPr>
                      <a:r>
                        <a:rPr lang="en-US" sz="1200" kern="100" dirty="0">
                          <a:effectLst/>
                        </a:rPr>
                        <a:t>    else:</a:t>
                      </a:r>
                      <a:endParaRPr lang="zh-CN" sz="1200" kern="100" dirty="0">
                        <a:effectLst/>
                      </a:endParaRPr>
                    </a:p>
                    <a:p>
                      <a:pPr algn="just">
                        <a:spcAft>
                          <a:spcPts val="0"/>
                        </a:spcAft>
                      </a:pPr>
                      <a:r>
                        <a:rPr lang="en-US" sz="1200" kern="100" dirty="0">
                          <a:effectLst/>
                        </a:rPr>
                        <a:t>        return y</a:t>
                      </a:r>
                      <a:endParaRPr lang="zh-CN" sz="1200" kern="100" dirty="0">
                        <a:effectLst/>
                      </a:endParaRPr>
                    </a:p>
                    <a:p>
                      <a:pPr algn="just">
                        <a:spcAft>
                          <a:spcPts val="0"/>
                        </a:spcAft>
                      </a:pPr>
                      <a:r>
                        <a:rPr lang="en-US" sz="1200" kern="100" dirty="0">
                          <a:effectLst/>
                        </a:rPr>
                        <a:t>if __name__=="__main__":</a:t>
                      </a:r>
                      <a:endParaRPr lang="zh-CN" sz="1200" kern="100" dirty="0">
                        <a:effectLst/>
                      </a:endParaRPr>
                    </a:p>
                    <a:p>
                      <a:pPr algn="just">
                        <a:spcAft>
                          <a:spcPts val="0"/>
                        </a:spcAft>
                      </a:pPr>
                      <a:r>
                        <a:rPr lang="en-US" sz="1200" kern="100" dirty="0">
                          <a:effectLst/>
                        </a:rPr>
                        <a:t>    a = 7</a:t>
                      </a:r>
                      <a:endParaRPr lang="zh-CN" sz="1200" kern="100" dirty="0">
                        <a:effectLst/>
                      </a:endParaRPr>
                    </a:p>
                    <a:p>
                      <a:pPr algn="just">
                        <a:spcAft>
                          <a:spcPts val="0"/>
                        </a:spcAft>
                      </a:pPr>
                      <a:r>
                        <a:rPr lang="en-US" sz="1200" kern="100" dirty="0">
                          <a:effectLst/>
                        </a:rPr>
                        <a:t>    b = 18</a:t>
                      </a:r>
                      <a:endParaRPr lang="zh-CN" sz="1200" kern="100" dirty="0">
                        <a:effectLst/>
                      </a:endParaRPr>
                    </a:p>
                    <a:p>
                      <a:pPr algn="just">
                        <a:spcAft>
                          <a:spcPts val="0"/>
                        </a:spcAft>
                      </a:pPr>
                      <a:r>
                        <a:rPr lang="en-US" sz="1200" kern="100" dirty="0">
                          <a:effectLst/>
                        </a:rPr>
                        <a:t>    c = 9</a:t>
                      </a:r>
                      <a:endParaRPr lang="zh-CN" sz="1200" kern="100" dirty="0">
                        <a:effectLst/>
                      </a:endParaRPr>
                    </a:p>
                    <a:p>
                      <a:pPr algn="just">
                        <a:lnSpc>
                          <a:spcPts val="2000"/>
                        </a:lnSpc>
                        <a:spcAft>
                          <a:spcPts val="0"/>
                        </a:spcAft>
                      </a:pPr>
                      <a:r>
                        <a:rPr lang="en-US" sz="1200" kern="100" dirty="0">
                          <a:effectLst/>
                        </a:rPr>
                        <a:t>    print(</a:t>
                      </a:r>
                      <a:r>
                        <a:rPr lang="en-US" sz="1200" kern="100" dirty="0" err="1">
                          <a:effectLst/>
                        </a:rPr>
                        <a:t>get_min</a:t>
                      </a:r>
                      <a:r>
                        <a:rPr lang="en-US" sz="1200" kern="100" dirty="0">
                          <a:effectLst/>
                        </a:rPr>
                        <a:t>(</a:t>
                      </a:r>
                      <a:r>
                        <a:rPr lang="en-US" sz="1200" kern="100" dirty="0" err="1">
                          <a:effectLst/>
                        </a:rPr>
                        <a:t>get_min</a:t>
                      </a:r>
                      <a:r>
                        <a:rPr lang="en-US" sz="1200" kern="100" dirty="0">
                          <a:effectLst/>
                        </a:rPr>
                        <a:t>(</a:t>
                      </a:r>
                      <a:r>
                        <a:rPr lang="en-US" sz="1200" kern="100" dirty="0" err="1">
                          <a:effectLst/>
                        </a:rPr>
                        <a:t>a,b</a:t>
                      </a:r>
                      <a:r>
                        <a:rPr lang="en-US" sz="1200" kern="100" dirty="0">
                          <a:effectLst/>
                        </a:rPr>
                        <a:t>),c))</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27853245"/>
                  </a:ext>
                </a:extLst>
              </a:tr>
            </a:tbl>
          </a:graphicData>
        </a:graphic>
      </p:graphicFrame>
      <p:graphicFrame>
        <p:nvGraphicFramePr>
          <p:cNvPr id="11" name="表格 10">
            <a:extLst>
              <a:ext uri="{FF2B5EF4-FFF2-40B4-BE49-F238E27FC236}">
                <a16:creationId xmlns:a16="http://schemas.microsoft.com/office/drawing/2014/main" id="{42B10E86-29AE-4D40-9C88-8FFA61F15F4F}"/>
              </a:ext>
            </a:extLst>
          </p:cNvPr>
          <p:cNvGraphicFramePr>
            <a:graphicFrameLocks noGrp="1"/>
          </p:cNvGraphicFramePr>
          <p:nvPr>
            <p:extLst>
              <p:ext uri="{D42A27DB-BD31-4B8C-83A1-F6EECF244321}">
                <p14:modId xmlns:p14="http://schemas.microsoft.com/office/powerpoint/2010/main" val="1827347216"/>
              </p:ext>
            </p:extLst>
          </p:nvPr>
        </p:nvGraphicFramePr>
        <p:xfrm>
          <a:off x="4340619" y="363053"/>
          <a:ext cx="4330407" cy="6311392"/>
        </p:xfrm>
        <a:graphic>
          <a:graphicData uri="http://schemas.openxmlformats.org/drawingml/2006/table">
            <a:tbl>
              <a:tblPr>
                <a:tableStyleId>{5C22544A-7EE6-4342-B048-85BDC9FD1C3A}</a:tableStyleId>
              </a:tblPr>
              <a:tblGrid>
                <a:gridCol w="4330407">
                  <a:extLst>
                    <a:ext uri="{9D8B030D-6E8A-4147-A177-3AD203B41FA5}">
                      <a16:colId xmlns:a16="http://schemas.microsoft.com/office/drawing/2014/main" val="605697693"/>
                    </a:ext>
                  </a:extLst>
                </a:gridCol>
              </a:tblGrid>
              <a:tr h="4525963">
                <a:tc>
                  <a:txBody>
                    <a:bodyPr/>
                    <a:lstStyle/>
                    <a:p>
                      <a:pPr algn="just">
                        <a:spcAft>
                          <a:spcPts val="0"/>
                        </a:spcAft>
                      </a:pPr>
                      <a:r>
                        <a:rPr lang="en-US" sz="800" kern="100" dirty="0">
                          <a:effectLst/>
                        </a:rPr>
                        <a:t>#&lt;</a:t>
                      </a:r>
                      <a:r>
                        <a:rPr lang="zh-CN" sz="800" kern="100" dirty="0">
                          <a:effectLst/>
                        </a:rPr>
                        <a:t>汇编代码：三个数求最小值</a:t>
                      </a:r>
                      <a:r>
                        <a:rPr lang="en-US" sz="800" kern="100" dirty="0">
                          <a:effectLst/>
                        </a:rPr>
                        <a:t>&gt;</a:t>
                      </a:r>
                      <a:endParaRPr lang="zh-CN" sz="800" kern="100" dirty="0">
                        <a:effectLst/>
                      </a:endParaRPr>
                    </a:p>
                    <a:p>
                      <a:pPr algn="just">
                        <a:spcAft>
                          <a:spcPts val="0"/>
                        </a:spcAft>
                      </a:pPr>
                      <a:r>
                        <a:rPr lang="en-US" sz="800" kern="100" dirty="0">
                          <a:effectLst/>
                        </a:rPr>
                        <a:t>mov R15,300     #R15</a:t>
                      </a:r>
                      <a:r>
                        <a:rPr lang="zh-CN" sz="800" kern="100" dirty="0">
                          <a:effectLst/>
                        </a:rPr>
                        <a:t>表示</a:t>
                      </a:r>
                      <a:r>
                        <a:rPr lang="en-US" sz="800" kern="100" dirty="0" err="1">
                          <a:effectLst/>
                        </a:rPr>
                        <a:t>fp</a:t>
                      </a:r>
                      <a:r>
                        <a:rPr lang="zh-CN" sz="800" kern="100" dirty="0">
                          <a:effectLst/>
                        </a:rPr>
                        <a:t>，将基地址设置为</a:t>
                      </a:r>
                      <a:r>
                        <a:rPr lang="en-US" sz="800" kern="100" dirty="0">
                          <a:effectLst/>
                        </a:rPr>
                        <a:t>300</a:t>
                      </a:r>
                      <a:endParaRPr lang="zh-CN" sz="800" kern="100" dirty="0">
                        <a:effectLst/>
                      </a:endParaRPr>
                    </a:p>
                    <a:p>
                      <a:pPr algn="just">
                        <a:spcAft>
                          <a:spcPts val="0"/>
                        </a:spcAft>
                      </a:pPr>
                      <a:r>
                        <a:rPr lang="en-US" sz="800" kern="100" dirty="0">
                          <a:effectLst/>
                        </a:rPr>
                        <a:t>mov sp,R15    # </a:t>
                      </a:r>
                      <a:r>
                        <a:rPr lang="en-US" sz="800" kern="100" dirty="0" err="1">
                          <a:effectLst/>
                        </a:rPr>
                        <a:t>sp</a:t>
                      </a:r>
                      <a:r>
                        <a:rPr lang="en-US" sz="800" kern="100" dirty="0">
                          <a:effectLst/>
                        </a:rPr>
                        <a:t> = </a:t>
                      </a:r>
                      <a:r>
                        <a:rPr lang="en-US" sz="800" kern="100" dirty="0" err="1">
                          <a:effectLst/>
                        </a:rPr>
                        <a:t>fp</a:t>
                      </a:r>
                      <a:endParaRPr lang="zh-CN" sz="800" kern="100" dirty="0">
                        <a:effectLst/>
                      </a:endParaRPr>
                    </a:p>
                    <a:p>
                      <a:pPr algn="just">
                        <a:spcAft>
                          <a:spcPts val="0"/>
                        </a:spcAft>
                      </a:pPr>
                      <a:r>
                        <a:rPr lang="en-US" sz="800" kern="100" dirty="0">
                          <a:effectLst/>
                        </a:rPr>
                        <a:t>sub sp,sp,3   # </a:t>
                      </a:r>
                      <a:r>
                        <a:rPr lang="en-US" sz="800" kern="100" dirty="0" err="1">
                          <a:effectLst/>
                        </a:rPr>
                        <a:t>sp</a:t>
                      </a:r>
                      <a:r>
                        <a:rPr lang="zh-CN" sz="800" kern="100" dirty="0">
                          <a:effectLst/>
                        </a:rPr>
                        <a:t>从</a:t>
                      </a:r>
                      <a:r>
                        <a:rPr lang="en-US" sz="800" kern="100" dirty="0">
                          <a:effectLst/>
                        </a:rPr>
                        <a:t>300</a:t>
                      </a:r>
                      <a:r>
                        <a:rPr lang="zh-CN" sz="800" kern="100" dirty="0">
                          <a:effectLst/>
                        </a:rPr>
                        <a:t>往下开辟</a:t>
                      </a:r>
                      <a:r>
                        <a:rPr lang="en-US" sz="800" kern="100" dirty="0">
                          <a:effectLst/>
                        </a:rPr>
                        <a:t>3</a:t>
                      </a:r>
                      <a:r>
                        <a:rPr lang="zh-CN" sz="800" kern="100" dirty="0">
                          <a:effectLst/>
                        </a:rPr>
                        <a:t>个空间给局部变量</a:t>
                      </a:r>
                      <a:r>
                        <a:rPr lang="en-US" sz="800" kern="100" dirty="0" err="1">
                          <a:effectLst/>
                        </a:rPr>
                        <a:t>a,b,c</a:t>
                      </a:r>
                      <a:r>
                        <a:rPr lang="en-US" sz="800" kern="100" dirty="0">
                          <a:effectLst/>
                        </a:rPr>
                        <a:t>  </a:t>
                      </a:r>
                      <a:r>
                        <a:rPr lang="en-US" sz="800" kern="100" dirty="0" err="1">
                          <a:effectLst/>
                        </a:rPr>
                        <a:t>sp</a:t>
                      </a:r>
                      <a:r>
                        <a:rPr lang="en-US" sz="800" kern="100" dirty="0">
                          <a:effectLst/>
                        </a:rPr>
                        <a:t> = sp-3</a:t>
                      </a:r>
                      <a:endParaRPr lang="zh-CN" sz="800" kern="100" dirty="0">
                        <a:effectLst/>
                      </a:endParaRPr>
                    </a:p>
                    <a:p>
                      <a:pPr algn="just">
                        <a:spcAft>
                          <a:spcPts val="0"/>
                        </a:spcAft>
                      </a:pPr>
                      <a:r>
                        <a:rPr lang="en-US" sz="800" kern="100" dirty="0">
                          <a:effectLst/>
                        </a:rPr>
                        <a:t> </a:t>
                      </a:r>
                      <a:endParaRPr lang="zh-CN" sz="800" kern="100" dirty="0">
                        <a:effectLst/>
                      </a:endParaRPr>
                    </a:p>
                    <a:p>
                      <a:pPr algn="just">
                        <a:spcAft>
                          <a:spcPts val="0"/>
                        </a:spcAft>
                      </a:pPr>
                      <a:r>
                        <a:rPr lang="en-US" sz="800" kern="100" dirty="0">
                          <a:effectLst/>
                        </a:rPr>
                        <a:t>mov R2,7   # a = 7 </a:t>
                      </a:r>
                      <a:endParaRPr lang="zh-CN" sz="800" kern="100" dirty="0">
                        <a:effectLst/>
                      </a:endParaRPr>
                    </a:p>
                    <a:p>
                      <a:pPr algn="just">
                        <a:spcAft>
                          <a:spcPts val="0"/>
                        </a:spcAft>
                      </a:pPr>
                      <a:r>
                        <a:rPr lang="en-US" sz="800" kern="100" dirty="0">
                          <a:effectLst/>
                        </a:rPr>
                        <a:t>mov R3,18  # b = 18</a:t>
                      </a:r>
                      <a:endParaRPr lang="zh-CN" sz="800" kern="100" dirty="0">
                        <a:effectLst/>
                      </a:endParaRPr>
                    </a:p>
                    <a:p>
                      <a:pPr algn="just">
                        <a:spcAft>
                          <a:spcPts val="0"/>
                        </a:spcAft>
                      </a:pPr>
                      <a:r>
                        <a:rPr lang="en-US" sz="800" kern="100" dirty="0">
                          <a:effectLst/>
                        </a:rPr>
                        <a:t>mov R4,9  # c = 9</a:t>
                      </a:r>
                      <a:endParaRPr lang="zh-CN" sz="800" kern="100" dirty="0">
                        <a:effectLst/>
                      </a:endParaRPr>
                    </a:p>
                    <a:p>
                      <a:pPr algn="just">
                        <a:spcAft>
                          <a:spcPts val="0"/>
                        </a:spcAft>
                      </a:pPr>
                      <a:r>
                        <a:rPr lang="en-US" sz="800" kern="100" dirty="0">
                          <a:effectLst/>
                        </a:rPr>
                        <a:t>store -1(R15),R4</a:t>
                      </a:r>
                      <a:endParaRPr lang="zh-CN" sz="800" kern="100" dirty="0">
                        <a:effectLst/>
                      </a:endParaRPr>
                    </a:p>
                    <a:p>
                      <a:pPr algn="just">
                        <a:spcAft>
                          <a:spcPts val="0"/>
                        </a:spcAft>
                      </a:pPr>
                      <a:r>
                        <a:rPr lang="en-US" sz="800" kern="100" dirty="0">
                          <a:effectLst/>
                        </a:rPr>
                        <a:t>store -2(R15),R3</a:t>
                      </a:r>
                      <a:endParaRPr lang="zh-CN" sz="800" kern="100" dirty="0">
                        <a:effectLst/>
                      </a:endParaRPr>
                    </a:p>
                    <a:p>
                      <a:pPr algn="just">
                        <a:spcAft>
                          <a:spcPts val="0"/>
                        </a:spcAft>
                      </a:pPr>
                      <a:r>
                        <a:rPr lang="en-US" sz="800" kern="100" dirty="0">
                          <a:effectLst/>
                        </a:rPr>
                        <a:t>store -3(R15),R2</a:t>
                      </a:r>
                      <a:endParaRPr lang="zh-CN" sz="800" kern="100" dirty="0">
                        <a:effectLst/>
                      </a:endParaRPr>
                    </a:p>
                    <a:p>
                      <a:pPr algn="just">
                        <a:spcAft>
                          <a:spcPts val="0"/>
                        </a:spcAft>
                      </a:pPr>
                      <a:r>
                        <a:rPr lang="en-US" sz="800" kern="100" dirty="0">
                          <a:effectLst/>
                        </a:rPr>
                        <a:t> </a:t>
                      </a:r>
                      <a:endParaRPr lang="zh-CN" sz="800" kern="100" dirty="0">
                        <a:effectLst/>
                      </a:endParaRPr>
                    </a:p>
                    <a:p>
                      <a:pPr algn="just">
                        <a:spcAft>
                          <a:spcPts val="0"/>
                        </a:spcAft>
                      </a:pPr>
                      <a:r>
                        <a:rPr lang="en-US" sz="800" kern="100" dirty="0">
                          <a:effectLst/>
                        </a:rPr>
                        <a:t>push R3  #</a:t>
                      </a:r>
                      <a:r>
                        <a:rPr lang="zh-CN" sz="800" kern="100" dirty="0">
                          <a:effectLst/>
                        </a:rPr>
                        <a:t>传参数</a:t>
                      </a:r>
                      <a:r>
                        <a:rPr lang="en-US" sz="800" kern="100" dirty="0">
                          <a:effectLst/>
                        </a:rPr>
                        <a:t>b</a:t>
                      </a:r>
                      <a:endParaRPr lang="zh-CN" sz="800" kern="100" dirty="0">
                        <a:effectLst/>
                      </a:endParaRPr>
                    </a:p>
                    <a:p>
                      <a:pPr algn="just">
                        <a:spcAft>
                          <a:spcPts val="0"/>
                        </a:spcAft>
                      </a:pPr>
                      <a:r>
                        <a:rPr lang="en-US" sz="800" kern="100" dirty="0">
                          <a:effectLst/>
                        </a:rPr>
                        <a:t>push R2  #</a:t>
                      </a:r>
                      <a:r>
                        <a:rPr lang="zh-CN" sz="800" kern="100" dirty="0">
                          <a:effectLst/>
                        </a:rPr>
                        <a:t>传参数</a:t>
                      </a:r>
                      <a:r>
                        <a:rPr lang="en-US" sz="800" kern="100" dirty="0">
                          <a:effectLst/>
                        </a:rPr>
                        <a:t>a</a:t>
                      </a:r>
                      <a:endParaRPr lang="zh-CN" sz="800" kern="100" dirty="0">
                        <a:effectLst/>
                      </a:endParaRPr>
                    </a:p>
                    <a:p>
                      <a:pPr algn="just">
                        <a:spcAft>
                          <a:spcPts val="0"/>
                        </a:spcAft>
                      </a:pPr>
                      <a:r>
                        <a:rPr lang="en-US" sz="800" kern="100" dirty="0">
                          <a:effectLst/>
                        </a:rPr>
                        <a:t> </a:t>
                      </a:r>
                      <a:endParaRPr lang="zh-CN" sz="800" kern="100" dirty="0">
                        <a:effectLst/>
                      </a:endParaRPr>
                    </a:p>
                    <a:p>
                      <a:pPr algn="just">
                        <a:spcAft>
                          <a:spcPts val="0"/>
                        </a:spcAft>
                      </a:pPr>
                      <a:r>
                        <a:rPr lang="en-US" sz="800" kern="100" dirty="0">
                          <a:effectLst/>
                        </a:rPr>
                        <a:t>call </a:t>
                      </a:r>
                      <a:r>
                        <a:rPr lang="en-US" sz="800" kern="100" dirty="0" err="1">
                          <a:effectLst/>
                        </a:rPr>
                        <a:t>Lget_min</a:t>
                      </a:r>
                      <a:r>
                        <a:rPr lang="en-US" sz="800" kern="100" dirty="0">
                          <a:effectLst/>
                        </a:rPr>
                        <a:t> #</a:t>
                      </a:r>
                      <a:r>
                        <a:rPr lang="zh-CN" sz="800" kern="100" dirty="0">
                          <a:effectLst/>
                        </a:rPr>
                        <a:t>调用函数</a:t>
                      </a:r>
                      <a:r>
                        <a:rPr lang="en-US" sz="800" kern="100" dirty="0" err="1">
                          <a:effectLst/>
                        </a:rPr>
                        <a:t>get_min</a:t>
                      </a:r>
                      <a:r>
                        <a:rPr lang="en-US" sz="800" kern="100" dirty="0">
                          <a:effectLst/>
                        </a:rPr>
                        <a:t>(</a:t>
                      </a:r>
                      <a:r>
                        <a:rPr lang="en-US" sz="800" kern="100" dirty="0" err="1">
                          <a:effectLst/>
                        </a:rPr>
                        <a:t>a,b</a:t>
                      </a:r>
                      <a:r>
                        <a:rPr lang="en-US" sz="800" kern="100" dirty="0">
                          <a:effectLst/>
                        </a:rPr>
                        <a:t>),</a:t>
                      </a:r>
                      <a:r>
                        <a:rPr lang="zh-CN" sz="800" kern="100" dirty="0">
                          <a:effectLst/>
                        </a:rPr>
                        <a:t>返回值存在</a:t>
                      </a:r>
                      <a:r>
                        <a:rPr lang="en-US" sz="800" kern="100" dirty="0">
                          <a:effectLst/>
                        </a:rPr>
                        <a:t>R1</a:t>
                      </a:r>
                      <a:r>
                        <a:rPr lang="zh-CN" sz="800" kern="100" dirty="0">
                          <a:effectLst/>
                        </a:rPr>
                        <a:t>中</a:t>
                      </a:r>
                    </a:p>
                    <a:p>
                      <a:pPr algn="just">
                        <a:spcAft>
                          <a:spcPts val="0"/>
                        </a:spcAft>
                      </a:pPr>
                      <a:r>
                        <a:rPr lang="en-US" sz="800" kern="100" dirty="0">
                          <a:effectLst/>
                        </a:rPr>
                        <a:t> </a:t>
                      </a:r>
                      <a:endParaRPr lang="zh-CN" sz="800" kern="100" dirty="0">
                        <a:effectLst/>
                      </a:endParaRPr>
                    </a:p>
                    <a:p>
                      <a:pPr algn="just">
                        <a:spcAft>
                          <a:spcPts val="0"/>
                        </a:spcAft>
                      </a:pPr>
                      <a:r>
                        <a:rPr lang="en-US" sz="800" kern="100" dirty="0">
                          <a:effectLst/>
                        </a:rPr>
                        <a:t>push R4   #</a:t>
                      </a:r>
                      <a:r>
                        <a:rPr lang="zh-CN" sz="800" kern="100" dirty="0">
                          <a:effectLst/>
                        </a:rPr>
                        <a:t>传参数</a:t>
                      </a:r>
                      <a:r>
                        <a:rPr lang="en-US" sz="800" kern="100" dirty="0">
                          <a:effectLst/>
                        </a:rPr>
                        <a:t>c</a:t>
                      </a:r>
                      <a:endParaRPr lang="zh-CN" sz="800" kern="100" dirty="0">
                        <a:effectLst/>
                      </a:endParaRPr>
                    </a:p>
                    <a:p>
                      <a:pPr algn="just">
                        <a:spcAft>
                          <a:spcPts val="0"/>
                        </a:spcAft>
                      </a:pPr>
                      <a:r>
                        <a:rPr lang="en-US" sz="800" kern="100" dirty="0">
                          <a:effectLst/>
                        </a:rPr>
                        <a:t>push R1   #</a:t>
                      </a:r>
                      <a:r>
                        <a:rPr lang="zh-CN" sz="800" kern="100" dirty="0">
                          <a:effectLst/>
                        </a:rPr>
                        <a:t>传</a:t>
                      </a:r>
                      <a:r>
                        <a:rPr lang="en-US" sz="800" kern="100" dirty="0">
                          <a:effectLst/>
                        </a:rPr>
                        <a:t>a</a:t>
                      </a:r>
                      <a:r>
                        <a:rPr lang="zh-CN" sz="800" kern="100" dirty="0">
                          <a:effectLst/>
                        </a:rPr>
                        <a:t>和</a:t>
                      </a:r>
                      <a:r>
                        <a:rPr lang="en-US" sz="800" kern="100" dirty="0">
                          <a:effectLst/>
                        </a:rPr>
                        <a:t>b</a:t>
                      </a:r>
                      <a:r>
                        <a:rPr lang="zh-CN" sz="800" kern="100" dirty="0">
                          <a:effectLst/>
                        </a:rPr>
                        <a:t>中的最小值</a:t>
                      </a:r>
                    </a:p>
                    <a:p>
                      <a:pPr algn="just">
                        <a:spcAft>
                          <a:spcPts val="0"/>
                        </a:spcAft>
                      </a:pPr>
                      <a:r>
                        <a:rPr lang="en-US" sz="800" kern="100" dirty="0">
                          <a:effectLst/>
                        </a:rPr>
                        <a:t> </a:t>
                      </a:r>
                      <a:endParaRPr lang="zh-CN" sz="800" kern="100" dirty="0">
                        <a:effectLst/>
                      </a:endParaRPr>
                    </a:p>
                    <a:p>
                      <a:pPr algn="just">
                        <a:spcAft>
                          <a:spcPts val="0"/>
                        </a:spcAft>
                      </a:pPr>
                      <a:r>
                        <a:rPr lang="en-US" sz="800" kern="100" dirty="0">
                          <a:effectLst/>
                        </a:rPr>
                        <a:t>call </a:t>
                      </a:r>
                      <a:r>
                        <a:rPr lang="en-US" sz="800" kern="100" dirty="0" err="1">
                          <a:effectLst/>
                        </a:rPr>
                        <a:t>Lget_min</a:t>
                      </a:r>
                      <a:r>
                        <a:rPr lang="en-US" sz="800" kern="100" dirty="0">
                          <a:effectLst/>
                        </a:rPr>
                        <a:t>   #</a:t>
                      </a:r>
                      <a:r>
                        <a:rPr lang="zh-CN" sz="800" kern="100" dirty="0">
                          <a:effectLst/>
                        </a:rPr>
                        <a:t>再次调用</a:t>
                      </a:r>
                      <a:r>
                        <a:rPr lang="en-US" sz="800" kern="100" dirty="0" err="1">
                          <a:effectLst/>
                        </a:rPr>
                        <a:t>get_min</a:t>
                      </a:r>
                      <a:r>
                        <a:rPr lang="en-US" sz="800" kern="100" dirty="0">
                          <a:effectLst/>
                        </a:rPr>
                        <a:t>(R1,c),</a:t>
                      </a:r>
                      <a:r>
                        <a:rPr lang="zh-CN" sz="800" kern="100" dirty="0">
                          <a:effectLst/>
                        </a:rPr>
                        <a:t>返回值为保存在</a:t>
                      </a:r>
                      <a:r>
                        <a:rPr lang="en-US" sz="800" kern="100" dirty="0">
                          <a:effectLst/>
                        </a:rPr>
                        <a:t>R1</a:t>
                      </a:r>
                      <a:r>
                        <a:rPr lang="zh-CN" sz="800" kern="100" dirty="0">
                          <a:effectLst/>
                        </a:rPr>
                        <a:t>中</a:t>
                      </a:r>
                    </a:p>
                    <a:p>
                      <a:pPr algn="just">
                        <a:spcAft>
                          <a:spcPts val="0"/>
                        </a:spcAft>
                      </a:pPr>
                      <a:r>
                        <a:rPr lang="en-US" sz="800" kern="100" dirty="0" err="1">
                          <a:effectLst/>
                        </a:rPr>
                        <a:t>goto</a:t>
                      </a:r>
                      <a:r>
                        <a:rPr lang="en-US" sz="800" kern="100" dirty="0">
                          <a:effectLst/>
                        </a:rPr>
                        <a:t> </a:t>
                      </a:r>
                      <a:r>
                        <a:rPr lang="en-US" sz="800" kern="100" dirty="0" err="1">
                          <a:effectLst/>
                        </a:rPr>
                        <a:t>Lprint</a:t>
                      </a:r>
                      <a:r>
                        <a:rPr lang="en-US" sz="800" kern="100" dirty="0">
                          <a:effectLst/>
                        </a:rPr>
                        <a:t>   </a:t>
                      </a:r>
                      <a:endParaRPr lang="zh-CN" sz="800" kern="100" dirty="0">
                        <a:effectLst/>
                      </a:endParaRPr>
                    </a:p>
                    <a:p>
                      <a:pPr algn="just">
                        <a:spcAft>
                          <a:spcPts val="0"/>
                        </a:spcAft>
                      </a:pPr>
                      <a:r>
                        <a:rPr lang="en-US" sz="800" kern="100" dirty="0">
                          <a:effectLst/>
                        </a:rPr>
                        <a:t> </a:t>
                      </a:r>
                      <a:endParaRPr lang="zh-CN" sz="800" kern="100" dirty="0">
                        <a:effectLst/>
                      </a:endParaRPr>
                    </a:p>
                    <a:p>
                      <a:pPr algn="just">
                        <a:spcAft>
                          <a:spcPts val="0"/>
                        </a:spcAft>
                      </a:pPr>
                      <a:r>
                        <a:rPr lang="en-US" sz="800" kern="100" dirty="0">
                          <a:effectLst/>
                        </a:rPr>
                        <a:t># get_ min</a:t>
                      </a:r>
                      <a:r>
                        <a:rPr lang="zh-CN" sz="800" kern="100" dirty="0">
                          <a:effectLst/>
                        </a:rPr>
                        <a:t>函数有两个参数</a:t>
                      </a:r>
                      <a:r>
                        <a:rPr lang="en-US" sz="800" kern="100" dirty="0">
                          <a:effectLst/>
                        </a:rPr>
                        <a:t>a</a:t>
                      </a:r>
                      <a:r>
                        <a:rPr lang="zh-CN" sz="800" kern="100" dirty="0">
                          <a:effectLst/>
                        </a:rPr>
                        <a:t>，</a:t>
                      </a:r>
                      <a:r>
                        <a:rPr lang="en-US" sz="800" kern="100" dirty="0">
                          <a:effectLst/>
                        </a:rPr>
                        <a:t>b</a:t>
                      </a:r>
                      <a:r>
                        <a:rPr lang="zh-CN" sz="800" kern="100" dirty="0">
                          <a:effectLst/>
                        </a:rPr>
                        <a:t>，将最小值放到</a:t>
                      </a:r>
                      <a:r>
                        <a:rPr lang="en-US" sz="800" kern="100" dirty="0">
                          <a:effectLst/>
                        </a:rPr>
                        <a:t>R1</a:t>
                      </a:r>
                      <a:r>
                        <a:rPr lang="zh-CN" sz="800" kern="100" dirty="0">
                          <a:effectLst/>
                        </a:rPr>
                        <a:t>中返回</a:t>
                      </a:r>
                    </a:p>
                    <a:p>
                      <a:pPr algn="just">
                        <a:spcAft>
                          <a:spcPts val="0"/>
                        </a:spcAft>
                      </a:pPr>
                      <a:r>
                        <a:rPr lang="en-US" sz="800" kern="100" dirty="0" err="1">
                          <a:effectLst/>
                        </a:rPr>
                        <a:t>Lget_min</a:t>
                      </a:r>
                      <a:r>
                        <a:rPr lang="en-US" sz="800" kern="100" dirty="0">
                          <a:effectLst/>
                        </a:rPr>
                        <a:t>:  # </a:t>
                      </a:r>
                      <a:r>
                        <a:rPr lang="en-US" sz="800" kern="100" dirty="0" err="1">
                          <a:effectLst/>
                        </a:rPr>
                        <a:t>get_min</a:t>
                      </a:r>
                      <a:r>
                        <a:rPr lang="en-US" sz="800" kern="100" dirty="0">
                          <a:effectLst/>
                        </a:rPr>
                        <a:t>(</a:t>
                      </a:r>
                      <a:r>
                        <a:rPr lang="en-US" sz="800" kern="100" dirty="0" err="1">
                          <a:effectLst/>
                        </a:rPr>
                        <a:t>a,b</a:t>
                      </a:r>
                      <a:r>
                        <a:rPr lang="en-US" sz="800" kern="100" dirty="0">
                          <a:effectLst/>
                        </a:rPr>
                        <a:t>)</a:t>
                      </a:r>
                      <a:endParaRPr lang="zh-CN" sz="800" kern="100" dirty="0">
                        <a:effectLst/>
                      </a:endParaRPr>
                    </a:p>
                    <a:p>
                      <a:pPr algn="just">
                        <a:spcAft>
                          <a:spcPts val="0"/>
                        </a:spcAft>
                      </a:pPr>
                      <a:r>
                        <a:rPr lang="en-US" sz="800" kern="100" dirty="0">
                          <a:effectLst/>
                        </a:rPr>
                        <a:t>push R15    #</a:t>
                      </a:r>
                      <a:r>
                        <a:rPr lang="zh-CN" sz="800" kern="100" dirty="0">
                          <a:effectLst/>
                        </a:rPr>
                        <a:t>将旧的</a:t>
                      </a:r>
                      <a:r>
                        <a:rPr lang="en-US" sz="800" kern="100" dirty="0" err="1">
                          <a:effectLst/>
                        </a:rPr>
                        <a:t>fp</a:t>
                      </a:r>
                      <a:r>
                        <a:rPr lang="zh-CN" sz="800" kern="100" dirty="0">
                          <a:effectLst/>
                        </a:rPr>
                        <a:t>值存入栈内</a:t>
                      </a:r>
                    </a:p>
                    <a:p>
                      <a:pPr algn="just">
                        <a:spcAft>
                          <a:spcPts val="0"/>
                        </a:spcAft>
                      </a:pPr>
                      <a:r>
                        <a:rPr lang="en-US" sz="800" kern="100" dirty="0">
                          <a:effectLst/>
                        </a:rPr>
                        <a:t>mov R15,sp  # </a:t>
                      </a:r>
                      <a:r>
                        <a:rPr lang="zh-CN" sz="800" kern="100" dirty="0">
                          <a:effectLst/>
                        </a:rPr>
                        <a:t>新的</a:t>
                      </a:r>
                      <a:r>
                        <a:rPr lang="en-US" sz="800" kern="100" dirty="0" err="1">
                          <a:effectLst/>
                        </a:rPr>
                        <a:t>fp</a:t>
                      </a:r>
                      <a:r>
                        <a:rPr lang="zh-CN" sz="800" kern="100" dirty="0">
                          <a:effectLst/>
                        </a:rPr>
                        <a:t>等于</a:t>
                      </a:r>
                      <a:r>
                        <a:rPr lang="en-US" sz="800" kern="100" dirty="0" err="1">
                          <a:effectLst/>
                        </a:rPr>
                        <a:t>sp</a:t>
                      </a:r>
                      <a:endParaRPr lang="zh-CN" sz="800" kern="100" dirty="0">
                        <a:effectLst/>
                      </a:endParaRPr>
                    </a:p>
                    <a:p>
                      <a:pPr algn="just">
                        <a:spcAft>
                          <a:spcPts val="0"/>
                        </a:spcAft>
                      </a:pPr>
                      <a:r>
                        <a:rPr lang="en-US" sz="800" kern="100" dirty="0">
                          <a:effectLst/>
                        </a:rPr>
                        <a:t>#sub sp,sp,0   # </a:t>
                      </a:r>
                      <a:r>
                        <a:rPr lang="zh-CN" sz="800" kern="100" dirty="0">
                          <a:effectLst/>
                        </a:rPr>
                        <a:t>因为此函数没有局部变量，所以可以去掉</a:t>
                      </a:r>
                    </a:p>
                    <a:p>
                      <a:pPr algn="just">
                        <a:spcAft>
                          <a:spcPts val="0"/>
                        </a:spcAft>
                      </a:pPr>
                      <a:r>
                        <a:rPr lang="en-US" sz="800" kern="100" dirty="0">
                          <a:effectLst/>
                        </a:rPr>
                        <a:t>push R2   #</a:t>
                      </a:r>
                      <a:r>
                        <a:rPr lang="zh-CN" sz="800" kern="100" dirty="0">
                          <a:effectLst/>
                        </a:rPr>
                        <a:t>在函数中被更改，所以先存入栈内，在</a:t>
                      </a:r>
                      <a:r>
                        <a:rPr lang="en-US" sz="800" kern="100" dirty="0">
                          <a:effectLst/>
                        </a:rPr>
                        <a:t>return</a:t>
                      </a:r>
                      <a:r>
                        <a:rPr lang="zh-CN" sz="800" kern="100" dirty="0">
                          <a:effectLst/>
                        </a:rPr>
                        <a:t>之前会</a:t>
                      </a:r>
                      <a:r>
                        <a:rPr lang="en-US" sz="800" kern="100" dirty="0">
                          <a:effectLst/>
                        </a:rPr>
                        <a:t>pop</a:t>
                      </a:r>
                      <a:r>
                        <a:rPr lang="zh-CN" sz="800" kern="100" dirty="0">
                          <a:effectLst/>
                        </a:rPr>
                        <a:t>出来</a:t>
                      </a:r>
                    </a:p>
                    <a:p>
                      <a:pPr algn="just">
                        <a:spcAft>
                          <a:spcPts val="0"/>
                        </a:spcAft>
                      </a:pPr>
                      <a:r>
                        <a:rPr lang="en-US" sz="800" kern="100" dirty="0">
                          <a:effectLst/>
                        </a:rPr>
                        <a:t>push R3   #</a:t>
                      </a:r>
                      <a:r>
                        <a:rPr lang="zh-CN" sz="800" kern="100" dirty="0">
                          <a:effectLst/>
                        </a:rPr>
                        <a:t>在函数中被更改，所以先存入栈内，在</a:t>
                      </a:r>
                      <a:r>
                        <a:rPr lang="en-US" sz="800" kern="100" dirty="0">
                          <a:effectLst/>
                        </a:rPr>
                        <a:t>return</a:t>
                      </a:r>
                      <a:r>
                        <a:rPr lang="zh-CN" sz="800" kern="100" dirty="0">
                          <a:effectLst/>
                        </a:rPr>
                        <a:t>之前会</a:t>
                      </a:r>
                      <a:r>
                        <a:rPr lang="en-US" sz="800" kern="100" dirty="0">
                          <a:effectLst/>
                        </a:rPr>
                        <a:t>pop</a:t>
                      </a:r>
                      <a:r>
                        <a:rPr lang="zh-CN" sz="800" kern="100" dirty="0">
                          <a:effectLst/>
                        </a:rPr>
                        <a:t>出来</a:t>
                      </a:r>
                    </a:p>
                    <a:p>
                      <a:pPr algn="just">
                        <a:spcAft>
                          <a:spcPts val="0"/>
                        </a:spcAft>
                      </a:pPr>
                      <a:r>
                        <a:rPr lang="en-US" sz="800" kern="100" dirty="0">
                          <a:effectLst/>
                        </a:rPr>
                        <a:t>push R4   #</a:t>
                      </a:r>
                      <a:r>
                        <a:rPr lang="zh-CN" sz="800" kern="100" dirty="0">
                          <a:effectLst/>
                        </a:rPr>
                        <a:t>在函数中被更改，所以先存入栈内，在</a:t>
                      </a:r>
                      <a:r>
                        <a:rPr lang="en-US" sz="800" kern="100" dirty="0">
                          <a:effectLst/>
                        </a:rPr>
                        <a:t>return</a:t>
                      </a:r>
                      <a:r>
                        <a:rPr lang="zh-CN" sz="800" kern="100" dirty="0">
                          <a:effectLst/>
                        </a:rPr>
                        <a:t>之前会</a:t>
                      </a:r>
                      <a:r>
                        <a:rPr lang="en-US" sz="800" kern="100" dirty="0">
                          <a:effectLst/>
                        </a:rPr>
                        <a:t>pop</a:t>
                      </a:r>
                      <a:r>
                        <a:rPr lang="zh-CN" sz="800" kern="100" dirty="0">
                          <a:effectLst/>
                        </a:rPr>
                        <a:t>出来</a:t>
                      </a:r>
                    </a:p>
                    <a:p>
                      <a:pPr algn="just">
                        <a:spcAft>
                          <a:spcPts val="0"/>
                        </a:spcAft>
                      </a:pPr>
                      <a:r>
                        <a:rPr lang="en-US" sz="800" kern="100" dirty="0">
                          <a:effectLst/>
                        </a:rPr>
                        <a:t>load R2, 2(R15)   # R2</a:t>
                      </a:r>
                      <a:r>
                        <a:rPr lang="zh-CN" sz="800" kern="100" dirty="0">
                          <a:effectLst/>
                        </a:rPr>
                        <a:t>存放</a:t>
                      </a:r>
                      <a:r>
                        <a:rPr lang="en-US" sz="800" kern="100" dirty="0">
                          <a:effectLst/>
                        </a:rPr>
                        <a:t>x</a:t>
                      </a:r>
                      <a:r>
                        <a:rPr lang="zh-CN" sz="800" kern="100" dirty="0">
                          <a:effectLst/>
                        </a:rPr>
                        <a:t>的值</a:t>
                      </a:r>
                    </a:p>
                    <a:p>
                      <a:pPr algn="just">
                        <a:spcAft>
                          <a:spcPts val="0"/>
                        </a:spcAft>
                      </a:pPr>
                      <a:r>
                        <a:rPr lang="en-US" sz="800" kern="100" dirty="0">
                          <a:effectLst/>
                        </a:rPr>
                        <a:t>load R3, 3(R15)  # R3</a:t>
                      </a:r>
                      <a:r>
                        <a:rPr lang="zh-CN" sz="800" kern="100" dirty="0">
                          <a:effectLst/>
                        </a:rPr>
                        <a:t>存放</a:t>
                      </a:r>
                      <a:r>
                        <a:rPr lang="en-US" sz="800" kern="100" dirty="0">
                          <a:effectLst/>
                        </a:rPr>
                        <a:t>y</a:t>
                      </a:r>
                      <a:r>
                        <a:rPr lang="zh-CN" sz="800" kern="100" dirty="0">
                          <a:effectLst/>
                        </a:rPr>
                        <a:t>的值</a:t>
                      </a:r>
                    </a:p>
                    <a:p>
                      <a:pPr algn="just">
                        <a:spcAft>
                          <a:spcPts val="0"/>
                        </a:spcAft>
                      </a:pPr>
                      <a:r>
                        <a:rPr lang="en-US" sz="800" kern="100" dirty="0" err="1">
                          <a:effectLst/>
                        </a:rPr>
                        <a:t>sle</a:t>
                      </a:r>
                      <a:r>
                        <a:rPr lang="en-US" sz="800" kern="100" dirty="0">
                          <a:effectLst/>
                        </a:rPr>
                        <a:t> R4, R2, R3   # R4 =(R2&lt;=R3)</a:t>
                      </a:r>
                      <a:endParaRPr lang="zh-CN" sz="800" kern="100" dirty="0">
                        <a:effectLst/>
                      </a:endParaRPr>
                    </a:p>
                    <a:p>
                      <a:pPr algn="just">
                        <a:spcAft>
                          <a:spcPts val="0"/>
                        </a:spcAft>
                      </a:pPr>
                      <a:r>
                        <a:rPr lang="en-US" sz="800" kern="100" dirty="0" err="1">
                          <a:effectLst/>
                        </a:rPr>
                        <a:t>beqz</a:t>
                      </a:r>
                      <a:r>
                        <a:rPr lang="en-US" sz="800" kern="100" dirty="0">
                          <a:effectLst/>
                        </a:rPr>
                        <a:t> R4, L100   # if (R4 == 0) </a:t>
                      </a:r>
                      <a:r>
                        <a:rPr lang="en-US" sz="800" kern="100" dirty="0" err="1">
                          <a:effectLst/>
                        </a:rPr>
                        <a:t>goto</a:t>
                      </a:r>
                      <a:r>
                        <a:rPr lang="en-US" sz="800" kern="100" dirty="0">
                          <a:effectLst/>
                        </a:rPr>
                        <a:t> L100</a:t>
                      </a:r>
                      <a:endParaRPr lang="zh-CN" sz="800" kern="100" dirty="0">
                        <a:effectLst/>
                      </a:endParaRPr>
                    </a:p>
                    <a:p>
                      <a:pPr algn="just">
                        <a:spcAft>
                          <a:spcPts val="0"/>
                        </a:spcAft>
                      </a:pPr>
                      <a:r>
                        <a:rPr lang="en-US" sz="800" kern="100" dirty="0">
                          <a:effectLst/>
                        </a:rPr>
                        <a:t>mov R1,R2    # R1=R2</a:t>
                      </a:r>
                      <a:r>
                        <a:rPr lang="zh-CN" sz="800" kern="100" dirty="0">
                          <a:effectLst/>
                        </a:rPr>
                        <a:t>，结果存在</a:t>
                      </a:r>
                      <a:r>
                        <a:rPr lang="en-US" sz="800" kern="100" dirty="0">
                          <a:effectLst/>
                        </a:rPr>
                        <a:t>R1</a:t>
                      </a:r>
                      <a:r>
                        <a:rPr lang="zh-CN" sz="800" kern="100" dirty="0">
                          <a:effectLst/>
                        </a:rPr>
                        <a:t>中</a:t>
                      </a:r>
                    </a:p>
                    <a:p>
                      <a:pPr algn="just">
                        <a:spcAft>
                          <a:spcPts val="0"/>
                        </a:spcAft>
                      </a:pPr>
                      <a:r>
                        <a:rPr lang="en-US" sz="800" kern="100" dirty="0" err="1">
                          <a:effectLst/>
                        </a:rPr>
                        <a:t>goto</a:t>
                      </a:r>
                      <a:r>
                        <a:rPr lang="en-US" sz="800" kern="100" dirty="0">
                          <a:effectLst/>
                        </a:rPr>
                        <a:t> </a:t>
                      </a:r>
                      <a:r>
                        <a:rPr lang="en-US" sz="800" kern="100" dirty="0" err="1">
                          <a:effectLst/>
                        </a:rPr>
                        <a:t>Lreturn</a:t>
                      </a:r>
                      <a:r>
                        <a:rPr lang="en-US" sz="800" kern="100" dirty="0">
                          <a:effectLst/>
                        </a:rPr>
                        <a:t>  </a:t>
                      </a:r>
                      <a:endParaRPr lang="zh-CN" sz="800" kern="100" dirty="0">
                        <a:effectLst/>
                      </a:endParaRPr>
                    </a:p>
                    <a:p>
                      <a:pPr algn="just">
                        <a:spcAft>
                          <a:spcPts val="0"/>
                        </a:spcAft>
                      </a:pPr>
                      <a:r>
                        <a:rPr lang="en-US" sz="800" kern="100" dirty="0">
                          <a:effectLst/>
                        </a:rPr>
                        <a:t> </a:t>
                      </a:r>
                      <a:endParaRPr lang="zh-CN" sz="800" kern="100" dirty="0">
                        <a:effectLst/>
                      </a:endParaRPr>
                    </a:p>
                    <a:p>
                      <a:pPr algn="just">
                        <a:spcAft>
                          <a:spcPts val="0"/>
                        </a:spcAft>
                      </a:pPr>
                      <a:r>
                        <a:rPr lang="en-US" sz="800" kern="100" dirty="0">
                          <a:effectLst/>
                        </a:rPr>
                        <a:t>L100:</a:t>
                      </a:r>
                      <a:endParaRPr lang="zh-CN" sz="800" kern="100" dirty="0">
                        <a:effectLst/>
                      </a:endParaRPr>
                    </a:p>
                    <a:p>
                      <a:pPr algn="just">
                        <a:spcAft>
                          <a:spcPts val="0"/>
                        </a:spcAft>
                      </a:pPr>
                      <a:r>
                        <a:rPr lang="en-US" sz="800" kern="100" dirty="0">
                          <a:effectLst/>
                        </a:rPr>
                        <a:t>mov R1,R3   #R1=R3</a:t>
                      </a:r>
                      <a:r>
                        <a:rPr lang="zh-CN" sz="800" kern="100" dirty="0">
                          <a:effectLst/>
                        </a:rPr>
                        <a:t>，结果存在</a:t>
                      </a:r>
                      <a:r>
                        <a:rPr lang="en-US" sz="800" kern="100" dirty="0">
                          <a:effectLst/>
                        </a:rPr>
                        <a:t>R1</a:t>
                      </a:r>
                      <a:r>
                        <a:rPr lang="zh-CN" sz="800" kern="100" dirty="0">
                          <a:effectLst/>
                        </a:rPr>
                        <a:t>中</a:t>
                      </a:r>
                    </a:p>
                    <a:p>
                      <a:pPr algn="just">
                        <a:spcAft>
                          <a:spcPts val="0"/>
                        </a:spcAft>
                      </a:pPr>
                      <a:r>
                        <a:rPr lang="en-US" sz="800" kern="100" dirty="0">
                          <a:effectLst/>
                        </a:rPr>
                        <a:t> </a:t>
                      </a:r>
                      <a:endParaRPr lang="zh-CN" sz="800" kern="100" dirty="0">
                        <a:effectLst/>
                      </a:endParaRPr>
                    </a:p>
                    <a:p>
                      <a:pPr algn="just">
                        <a:spcAft>
                          <a:spcPts val="0"/>
                        </a:spcAft>
                      </a:pPr>
                      <a:r>
                        <a:rPr lang="en-US" sz="800" kern="100" dirty="0" err="1">
                          <a:effectLst/>
                        </a:rPr>
                        <a:t>Lreturn</a:t>
                      </a:r>
                      <a:r>
                        <a:rPr lang="en-US" sz="800" kern="100" dirty="0">
                          <a:effectLst/>
                        </a:rPr>
                        <a:t>:</a:t>
                      </a:r>
                      <a:endParaRPr lang="zh-CN" sz="800" kern="100" dirty="0">
                        <a:effectLst/>
                      </a:endParaRPr>
                    </a:p>
                    <a:p>
                      <a:pPr algn="just">
                        <a:spcAft>
                          <a:spcPts val="0"/>
                        </a:spcAft>
                      </a:pPr>
                      <a:r>
                        <a:rPr lang="en-US" sz="800" kern="100" dirty="0">
                          <a:effectLst/>
                        </a:rPr>
                        <a:t>pop R4   #</a:t>
                      </a:r>
                      <a:r>
                        <a:rPr lang="zh-CN" sz="800" kern="100" dirty="0">
                          <a:effectLst/>
                        </a:rPr>
                        <a:t>返回初始</a:t>
                      </a:r>
                      <a:r>
                        <a:rPr lang="en-US" sz="800" kern="100" dirty="0">
                          <a:effectLst/>
                        </a:rPr>
                        <a:t>R4</a:t>
                      </a:r>
                      <a:r>
                        <a:rPr lang="zh-CN" sz="800" kern="100" dirty="0">
                          <a:effectLst/>
                        </a:rPr>
                        <a:t>中的值</a:t>
                      </a:r>
                    </a:p>
                    <a:p>
                      <a:pPr algn="just">
                        <a:spcAft>
                          <a:spcPts val="0"/>
                        </a:spcAft>
                      </a:pPr>
                      <a:r>
                        <a:rPr lang="en-US" sz="800" kern="100" dirty="0">
                          <a:effectLst/>
                        </a:rPr>
                        <a:t>pop R3</a:t>
                      </a:r>
                      <a:endParaRPr lang="zh-CN" sz="800" kern="100" dirty="0">
                        <a:effectLst/>
                      </a:endParaRPr>
                    </a:p>
                    <a:p>
                      <a:pPr algn="just">
                        <a:spcAft>
                          <a:spcPts val="0"/>
                        </a:spcAft>
                      </a:pPr>
                      <a:r>
                        <a:rPr lang="en-US" sz="800" kern="100" dirty="0">
                          <a:effectLst/>
                        </a:rPr>
                        <a:t>pop R2</a:t>
                      </a:r>
                      <a:endParaRPr lang="zh-CN" sz="800" kern="100" dirty="0">
                        <a:effectLst/>
                      </a:endParaRPr>
                    </a:p>
                    <a:p>
                      <a:pPr algn="just">
                        <a:spcAft>
                          <a:spcPts val="0"/>
                        </a:spcAft>
                      </a:pPr>
                      <a:r>
                        <a:rPr lang="en-US" sz="800" kern="100" dirty="0">
                          <a:effectLst/>
                        </a:rPr>
                        <a:t>mov sp,R15   # </a:t>
                      </a:r>
                      <a:r>
                        <a:rPr lang="en-US" sz="800" kern="100" dirty="0" err="1">
                          <a:effectLst/>
                        </a:rPr>
                        <a:t>sp</a:t>
                      </a:r>
                      <a:r>
                        <a:rPr lang="en-US" sz="800" kern="100" dirty="0">
                          <a:effectLst/>
                        </a:rPr>
                        <a:t> = R15</a:t>
                      </a:r>
                      <a:endParaRPr lang="zh-CN" sz="800" kern="100" dirty="0">
                        <a:effectLst/>
                      </a:endParaRPr>
                    </a:p>
                    <a:p>
                      <a:pPr algn="just">
                        <a:spcAft>
                          <a:spcPts val="0"/>
                        </a:spcAft>
                      </a:pPr>
                      <a:r>
                        <a:rPr lang="en-US" sz="800" kern="100" dirty="0">
                          <a:effectLst/>
                        </a:rPr>
                        <a:t>pop R15    #</a:t>
                      </a:r>
                      <a:r>
                        <a:rPr lang="zh-CN" sz="800" kern="100" dirty="0">
                          <a:effectLst/>
                        </a:rPr>
                        <a:t>重设</a:t>
                      </a:r>
                      <a:r>
                        <a:rPr lang="en-US" sz="800" kern="100" dirty="0">
                          <a:effectLst/>
                        </a:rPr>
                        <a:t>R15</a:t>
                      </a:r>
                      <a:r>
                        <a:rPr lang="zh-CN" sz="800" kern="100" dirty="0">
                          <a:effectLst/>
                        </a:rPr>
                        <a:t>的值，成为旧的</a:t>
                      </a:r>
                      <a:r>
                        <a:rPr lang="en-US" sz="800" kern="100" dirty="0">
                          <a:effectLst/>
                        </a:rPr>
                        <a:t>R15</a:t>
                      </a:r>
                      <a:endParaRPr lang="zh-CN" sz="800" kern="100" dirty="0">
                        <a:effectLst/>
                      </a:endParaRPr>
                    </a:p>
                    <a:p>
                      <a:pPr algn="just">
                        <a:spcAft>
                          <a:spcPts val="0"/>
                        </a:spcAft>
                      </a:pPr>
                      <a:r>
                        <a:rPr lang="en-US" sz="800" kern="100" dirty="0">
                          <a:effectLst/>
                        </a:rPr>
                        <a:t>ret    # pop pc</a:t>
                      </a:r>
                      <a:endParaRPr lang="zh-CN" sz="800" kern="100" dirty="0">
                        <a:effectLst/>
                      </a:endParaRPr>
                    </a:p>
                    <a:p>
                      <a:pPr algn="just">
                        <a:spcAft>
                          <a:spcPts val="0"/>
                        </a:spcAft>
                      </a:pPr>
                      <a:r>
                        <a:rPr lang="en-US" sz="800" kern="100" dirty="0">
                          <a:effectLst/>
                        </a:rPr>
                        <a:t> </a:t>
                      </a:r>
                      <a:endParaRPr lang="zh-CN" sz="800" kern="100" dirty="0">
                        <a:effectLst/>
                      </a:endParaRPr>
                    </a:p>
                    <a:p>
                      <a:pPr algn="just">
                        <a:spcAft>
                          <a:spcPts val="0"/>
                        </a:spcAft>
                      </a:pPr>
                      <a:r>
                        <a:rPr lang="en-US" sz="800" kern="100" dirty="0" err="1">
                          <a:effectLst/>
                        </a:rPr>
                        <a:t>Lprint</a:t>
                      </a:r>
                      <a:r>
                        <a:rPr lang="en-US" sz="800" kern="100" dirty="0">
                          <a:effectLst/>
                        </a:rPr>
                        <a:t>:</a:t>
                      </a:r>
                      <a:endParaRPr lang="zh-CN" sz="800" kern="100" dirty="0">
                        <a:effectLst/>
                      </a:endParaRPr>
                    </a:p>
                    <a:p>
                      <a:pPr algn="just">
                        <a:lnSpc>
                          <a:spcPts val="2000"/>
                        </a:lnSpc>
                        <a:spcAft>
                          <a:spcPts val="0"/>
                        </a:spcAft>
                      </a:pPr>
                      <a:r>
                        <a:rPr lang="en-US" sz="800" kern="100" dirty="0">
                          <a:effectLst/>
                        </a:rPr>
                        <a:t>_</a:t>
                      </a:r>
                      <a:r>
                        <a:rPr lang="en-US" sz="800" kern="100" dirty="0" err="1">
                          <a:effectLst/>
                        </a:rPr>
                        <a:t>pr</a:t>
                      </a:r>
                      <a:r>
                        <a:rPr lang="en-US" sz="800" kern="100" dirty="0">
                          <a:effectLst/>
                        </a:rPr>
                        <a:t> R1   #</a:t>
                      </a:r>
                      <a:r>
                        <a:rPr lang="zh-CN" sz="800" kern="100" dirty="0">
                          <a:effectLst/>
                        </a:rPr>
                        <a:t>打印最后的结果</a:t>
                      </a:r>
                      <a:endParaRPr lang="zh-CN" sz="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7755" marR="37755" marT="0" marB="0"/>
                </a:tc>
                <a:extLst>
                  <a:ext uri="{0D108BD9-81ED-4DB2-BD59-A6C34878D82A}">
                    <a16:rowId xmlns:a16="http://schemas.microsoft.com/office/drawing/2014/main" val="2326093391"/>
                  </a:ext>
                </a:extLst>
              </a:tr>
            </a:tbl>
          </a:graphicData>
        </a:graphic>
      </p:graphicFrame>
    </p:spTree>
    <p:extLst>
      <p:ext uri="{BB962C8B-B14F-4D97-AF65-F5344CB8AC3E}">
        <p14:creationId xmlns:p14="http://schemas.microsoft.com/office/powerpoint/2010/main" val="154758978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SEAL</a:t>
            </a:r>
            <a:r>
              <a:rPr lang="zh-CN" altLang="en-US" dirty="0"/>
              <a:t>中函数调用时栈帧的建立</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98</a:t>
            </a:fld>
            <a:endParaRPr lang="zh-CN" altLang="en-US"/>
          </a:p>
        </p:txBody>
      </p:sp>
      <p:sp>
        <p:nvSpPr>
          <p:cNvPr id="6" name="内容占位符 5"/>
          <p:cNvSpPr>
            <a:spLocks noGrp="1"/>
          </p:cNvSpPr>
          <p:nvPr>
            <p:ph idx="1"/>
          </p:nvPr>
        </p:nvSpPr>
        <p:spPr>
          <a:xfrm>
            <a:off x="457200" y="1412777"/>
            <a:ext cx="8229600" cy="2376264"/>
          </a:xfrm>
        </p:spPr>
        <p:txBody>
          <a:bodyPr>
            <a:normAutofit fontScale="62500" lnSpcReduction="20000"/>
          </a:bodyPr>
          <a:lstStyle/>
          <a:p>
            <a:pPr indent="360000"/>
            <a:r>
              <a:rPr lang="zh-CN" altLang="zh-CN" dirty="0"/>
              <a:t>在该示例中，主调函数要调用子函数</a:t>
            </a:r>
            <a:r>
              <a:rPr lang="en-US" altLang="zh-CN" dirty="0" err="1"/>
              <a:t>get_min</a:t>
            </a:r>
            <a:r>
              <a:rPr lang="zh-CN" altLang="zh-CN" dirty="0"/>
              <a:t>找出三个数中的最小值，则需要比较两次才可以求得，因此子函数要被调用两次。</a:t>
            </a:r>
          </a:p>
          <a:p>
            <a:pPr indent="360000"/>
            <a:r>
              <a:rPr lang="zh-CN" altLang="zh-CN" dirty="0"/>
              <a:t>同样，要先设置主函数的</a:t>
            </a:r>
            <a:r>
              <a:rPr lang="en-US" altLang="zh-CN" dirty="0"/>
              <a:t>FP</a:t>
            </a:r>
            <a:r>
              <a:rPr lang="zh-CN" altLang="zh-CN" dirty="0"/>
              <a:t>、</a:t>
            </a:r>
            <a:r>
              <a:rPr lang="en-US" altLang="zh-CN" dirty="0"/>
              <a:t>SP</a:t>
            </a:r>
            <a:r>
              <a:rPr lang="zh-CN" altLang="zh-CN" dirty="0"/>
              <a:t>且初始</a:t>
            </a:r>
            <a:r>
              <a:rPr lang="en-US" altLang="zh-CN" dirty="0"/>
              <a:t>SP</a:t>
            </a:r>
            <a:r>
              <a:rPr lang="zh-CN" altLang="zh-CN" dirty="0"/>
              <a:t>与</a:t>
            </a:r>
            <a:r>
              <a:rPr lang="en-US" altLang="zh-CN" dirty="0"/>
              <a:t>FP</a:t>
            </a:r>
            <a:r>
              <a:rPr lang="zh-CN" altLang="zh-CN" dirty="0"/>
              <a:t>指向同一地址处，该示例中将初始</a:t>
            </a:r>
            <a:r>
              <a:rPr lang="en-US" altLang="zh-CN" dirty="0"/>
              <a:t>FP</a:t>
            </a:r>
            <a:r>
              <a:rPr lang="zh-CN" altLang="zh-CN" dirty="0"/>
              <a:t>和</a:t>
            </a:r>
            <a:r>
              <a:rPr lang="en-US" altLang="zh-CN" dirty="0"/>
              <a:t>SP</a:t>
            </a:r>
            <a:r>
              <a:rPr lang="zh-CN" altLang="zh-CN" dirty="0"/>
              <a:t>设置为</a:t>
            </a:r>
            <a:r>
              <a:rPr lang="en-US" altLang="zh-CN" dirty="0"/>
              <a:t>300</a:t>
            </a:r>
            <a:r>
              <a:rPr lang="zh-CN" altLang="zh-CN" dirty="0"/>
              <a:t>。同时还需要为主函数的局部变量开辟足够的空间，如本例中主函数有</a:t>
            </a:r>
            <a:r>
              <a:rPr lang="en-US" altLang="zh-CN" dirty="0"/>
              <a:t>3</a:t>
            </a:r>
            <a:r>
              <a:rPr lang="zh-CN" altLang="zh-CN" dirty="0"/>
              <a:t>个局部变量，所以需要开辟</a:t>
            </a:r>
            <a:r>
              <a:rPr lang="en-US" altLang="zh-CN" dirty="0"/>
              <a:t>3</a:t>
            </a:r>
            <a:r>
              <a:rPr lang="zh-CN" altLang="zh-CN" dirty="0"/>
              <a:t>个空间，使用</a:t>
            </a:r>
            <a:r>
              <a:rPr lang="en-US" altLang="zh-CN" dirty="0"/>
              <a:t>sub</a:t>
            </a:r>
            <a:r>
              <a:rPr lang="zh-CN" altLang="zh-CN" dirty="0"/>
              <a:t>指令对</a:t>
            </a:r>
            <a:r>
              <a:rPr lang="en-US" altLang="zh-CN" dirty="0"/>
              <a:t>SP</a:t>
            </a:r>
            <a:r>
              <a:rPr lang="zh-CN" altLang="zh-CN" dirty="0"/>
              <a:t>进行减</a:t>
            </a:r>
            <a:r>
              <a:rPr lang="en-US" altLang="zh-CN" dirty="0"/>
              <a:t>3</a:t>
            </a:r>
            <a:r>
              <a:rPr lang="zh-CN" altLang="zh-CN" dirty="0"/>
              <a:t>操作，</a:t>
            </a:r>
            <a:r>
              <a:rPr lang="en-US" altLang="zh-CN" dirty="0"/>
              <a:t>SP</a:t>
            </a:r>
            <a:r>
              <a:rPr lang="zh-CN" altLang="zh-CN" dirty="0"/>
              <a:t>指向开辟空间后的栈顶。将三个局部变量使用</a:t>
            </a:r>
            <a:r>
              <a:rPr lang="en-US" altLang="zh-CN" dirty="0"/>
              <a:t>store</a:t>
            </a:r>
            <a:r>
              <a:rPr lang="zh-CN" altLang="zh-CN" dirty="0"/>
              <a:t>指令依次按照从高到低的地址进行存储，此时栈的状态如图</a:t>
            </a:r>
            <a:r>
              <a:rPr lang="en-US" altLang="zh-CN" dirty="0"/>
              <a:t>3-31(a)</a:t>
            </a:r>
            <a:r>
              <a:rPr lang="zh-CN" altLang="zh-CN" dirty="0"/>
              <a:t>所示。</a:t>
            </a:r>
            <a:endParaRPr lang="en-US" altLang="zh-CN" dirty="0"/>
          </a:p>
          <a:p>
            <a:pPr indent="360000"/>
            <a:r>
              <a:rPr lang="zh-CN" altLang="zh-CN" dirty="0"/>
              <a:t>接着第一次调用</a:t>
            </a:r>
            <a:r>
              <a:rPr lang="en-US" altLang="zh-CN" dirty="0" err="1"/>
              <a:t>get_min</a:t>
            </a:r>
            <a:r>
              <a:rPr lang="zh-CN" altLang="zh-CN" dirty="0"/>
              <a:t>子函数，子函数被调用前需要将前两个数作为参数传给子函数，使用两条</a:t>
            </a:r>
            <a:r>
              <a:rPr lang="en-US" altLang="zh-CN" dirty="0"/>
              <a:t>push</a:t>
            </a:r>
            <a:r>
              <a:rPr lang="zh-CN" altLang="zh-CN" dirty="0"/>
              <a:t>指令进行参数的传递。此处所传参数为</a:t>
            </a:r>
            <a:r>
              <a:rPr lang="en-US" altLang="zh-CN" dirty="0"/>
              <a:t>a</a:t>
            </a:r>
            <a:r>
              <a:rPr lang="zh-CN" altLang="zh-CN" dirty="0"/>
              <a:t>和</a:t>
            </a:r>
            <a:r>
              <a:rPr lang="en-US" altLang="zh-CN" dirty="0"/>
              <a:t>b</a:t>
            </a:r>
            <a:r>
              <a:rPr lang="zh-CN" altLang="zh-CN" dirty="0"/>
              <a:t>，所以将</a:t>
            </a:r>
            <a:r>
              <a:rPr lang="en-US" altLang="zh-CN" dirty="0"/>
              <a:t>a</a:t>
            </a:r>
            <a:r>
              <a:rPr lang="zh-CN" altLang="zh-CN" dirty="0"/>
              <a:t>和</a:t>
            </a:r>
            <a:r>
              <a:rPr lang="en-US" altLang="zh-CN" dirty="0"/>
              <a:t>b</a:t>
            </a:r>
            <a:r>
              <a:rPr lang="zh-CN" altLang="zh-CN" dirty="0"/>
              <a:t>分别入栈，此时的栈的状态如图</a:t>
            </a:r>
            <a:r>
              <a:rPr lang="en-US" altLang="zh-CN" dirty="0"/>
              <a:t>3-31(b)</a:t>
            </a:r>
            <a:r>
              <a:rPr lang="zh-CN" altLang="zh-CN" dirty="0"/>
              <a:t>所示。</a:t>
            </a:r>
          </a:p>
        </p:txBody>
      </p:sp>
      <p:sp>
        <p:nvSpPr>
          <p:cNvPr id="7" name="Rectangle 2">
            <a:extLst>
              <a:ext uri="{FF2B5EF4-FFF2-40B4-BE49-F238E27FC236}">
                <a16:creationId xmlns:a16="http://schemas.microsoft.com/office/drawing/2014/main" id="{9D0D2576-989B-4201-B8F9-595F1F1EC9F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a:extLst>
              <a:ext uri="{FF2B5EF4-FFF2-40B4-BE49-F238E27FC236}">
                <a16:creationId xmlns:a16="http://schemas.microsoft.com/office/drawing/2014/main" id="{C67D4AFC-A58D-47F2-9D77-DBD2549C1F2F}"/>
              </a:ext>
            </a:extLst>
          </p:cNvPr>
          <p:cNvGraphicFramePr>
            <a:graphicFrameLocks noChangeAspect="1"/>
          </p:cNvGraphicFramePr>
          <p:nvPr/>
        </p:nvGraphicFramePr>
        <p:xfrm>
          <a:off x="2195736" y="3573016"/>
          <a:ext cx="4248472" cy="2238034"/>
        </p:xfrm>
        <a:graphic>
          <a:graphicData uri="http://schemas.openxmlformats.org/presentationml/2006/ole">
            <mc:AlternateContent xmlns:mc="http://schemas.openxmlformats.org/markup-compatibility/2006">
              <mc:Choice xmlns:v="urn:schemas-microsoft-com:vml" Requires="v">
                <p:oleObj spid="_x0000_s123916" name="Visio" r:id="rId3" imgW="3200576" imgH="1685945" progId="Visio.Drawing.15">
                  <p:embed/>
                </p:oleObj>
              </mc:Choice>
              <mc:Fallback>
                <p:oleObj name="Visio" r:id="rId3" imgW="3200576" imgH="1685945" progId="Visio.Drawing.15">
                  <p:embed/>
                  <p:pic>
                    <p:nvPicPr>
                      <p:cNvPr id="8" name="对象 7">
                        <a:extLst>
                          <a:ext uri="{FF2B5EF4-FFF2-40B4-BE49-F238E27FC236}">
                            <a16:creationId xmlns:a16="http://schemas.microsoft.com/office/drawing/2014/main" id="{C67D4AFC-A58D-47F2-9D77-DBD2549C1F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3573016"/>
                        <a:ext cx="4248472" cy="2238034"/>
                      </a:xfrm>
                      <a:prstGeom prst="rect">
                        <a:avLst/>
                      </a:prstGeom>
                      <a:noFill/>
                    </p:spPr>
                  </p:pic>
                </p:oleObj>
              </mc:Fallback>
            </mc:AlternateContent>
          </a:graphicData>
        </a:graphic>
      </p:graphicFrame>
      <p:sp>
        <p:nvSpPr>
          <p:cNvPr id="9" name="矩形 8">
            <a:extLst>
              <a:ext uri="{FF2B5EF4-FFF2-40B4-BE49-F238E27FC236}">
                <a16:creationId xmlns:a16="http://schemas.microsoft.com/office/drawing/2014/main" id="{5FDEB798-0782-4723-B5AB-08347FAE7A99}"/>
              </a:ext>
            </a:extLst>
          </p:cNvPr>
          <p:cNvSpPr/>
          <p:nvPr/>
        </p:nvSpPr>
        <p:spPr>
          <a:xfrm>
            <a:off x="2771800" y="5690853"/>
            <a:ext cx="3307316" cy="369332"/>
          </a:xfrm>
          <a:prstGeom prst="rect">
            <a:avLst/>
          </a:prstGeom>
        </p:spPr>
        <p:txBody>
          <a:bodyPr wrap="none">
            <a:spAutoFit/>
          </a:bodyPr>
          <a:lstStyle/>
          <a:p>
            <a:pPr algn="ctr">
              <a:spcAft>
                <a:spcPts val="0"/>
              </a:spcAft>
            </a:pPr>
            <a:r>
              <a:rPr lang="zh-CN" altLang="zh-CN" kern="100" dirty="0">
                <a:latin typeface="Times New Roman" panose="02020603050405020304" pitchFamily="18" charset="0"/>
              </a:rPr>
              <a:t>图</a:t>
            </a:r>
            <a:r>
              <a:rPr lang="en-US" altLang="zh-CN" kern="100" dirty="0">
                <a:latin typeface="Times New Roman" panose="02020603050405020304" pitchFamily="18" charset="0"/>
              </a:rPr>
              <a:t>3-31 </a:t>
            </a:r>
            <a:r>
              <a:rPr lang="zh-CN" altLang="zh-CN" kern="100" dirty="0">
                <a:latin typeface="Times New Roman" panose="02020603050405020304" pitchFamily="18" charset="0"/>
              </a:rPr>
              <a:t>执行</a:t>
            </a:r>
            <a:r>
              <a:rPr lang="en-US" altLang="zh-CN" kern="100" dirty="0">
                <a:latin typeface="Times New Roman" panose="02020603050405020304" pitchFamily="18" charset="0"/>
              </a:rPr>
              <a:t>call</a:t>
            </a:r>
            <a:r>
              <a:rPr lang="zh-CN" altLang="zh-CN" kern="100" dirty="0">
                <a:latin typeface="Times New Roman" panose="02020603050405020304" pitchFamily="18" charset="0"/>
              </a:rPr>
              <a:t>指令前栈的状态</a:t>
            </a:r>
          </a:p>
        </p:txBody>
      </p:sp>
    </p:spTree>
    <p:extLst>
      <p:ext uri="{BB962C8B-B14F-4D97-AF65-F5344CB8AC3E}">
        <p14:creationId xmlns:p14="http://schemas.microsoft.com/office/powerpoint/2010/main" val="183330840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SEAL</a:t>
            </a:r>
            <a:r>
              <a:rPr lang="zh-CN" altLang="en-US" dirty="0"/>
              <a:t>中函数调用时栈帧的建立</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99</a:t>
            </a:fld>
            <a:endParaRPr lang="zh-CN" altLang="en-US"/>
          </a:p>
        </p:txBody>
      </p:sp>
      <p:sp>
        <p:nvSpPr>
          <p:cNvPr id="6" name="内容占位符 5"/>
          <p:cNvSpPr>
            <a:spLocks noGrp="1"/>
          </p:cNvSpPr>
          <p:nvPr>
            <p:ph idx="1"/>
          </p:nvPr>
        </p:nvSpPr>
        <p:spPr>
          <a:xfrm>
            <a:off x="457200" y="1331638"/>
            <a:ext cx="8229600" cy="2376264"/>
          </a:xfrm>
        </p:spPr>
        <p:txBody>
          <a:bodyPr>
            <a:normAutofit fontScale="70000" lnSpcReduction="20000"/>
          </a:bodyPr>
          <a:lstStyle/>
          <a:p>
            <a:pPr indent="360000"/>
            <a:r>
              <a:rPr lang="zh-CN" altLang="zh-CN" dirty="0"/>
              <a:t>传完参数之后开始对</a:t>
            </a:r>
            <a:r>
              <a:rPr lang="en-US" altLang="zh-CN" dirty="0" err="1"/>
              <a:t>get_min</a:t>
            </a:r>
            <a:r>
              <a:rPr lang="zh-CN" altLang="zh-CN" dirty="0"/>
              <a:t>函数进行调用，执行指令</a:t>
            </a:r>
            <a:r>
              <a:rPr lang="en-US" altLang="zh-CN" dirty="0"/>
              <a:t>call </a:t>
            </a:r>
            <a:r>
              <a:rPr lang="en-US" altLang="zh-CN" dirty="0" err="1"/>
              <a:t>Lget_min</a:t>
            </a:r>
            <a:r>
              <a:rPr lang="zh-CN" altLang="zh-CN" dirty="0"/>
              <a:t>。</a:t>
            </a:r>
          </a:p>
          <a:p>
            <a:pPr indent="360000"/>
            <a:r>
              <a:rPr lang="zh-CN" altLang="zh-CN" dirty="0"/>
              <a:t>在执行</a:t>
            </a:r>
            <a:r>
              <a:rPr lang="en-US" altLang="zh-CN" dirty="0"/>
              <a:t>call</a:t>
            </a:r>
            <a:r>
              <a:rPr lang="zh-CN" altLang="zh-CN" dirty="0"/>
              <a:t>指令之后，依然是会完成两步操作，第一步是将返回地址</a:t>
            </a:r>
            <a:r>
              <a:rPr lang="en-US" altLang="zh-CN" dirty="0"/>
              <a:t>PC</a:t>
            </a:r>
            <a:r>
              <a:rPr lang="zh-CN" altLang="zh-CN" dirty="0"/>
              <a:t>值压入栈中，第二步是跳转到子函数开始执行，此时栈的状态如图</a:t>
            </a:r>
            <a:r>
              <a:rPr lang="en-US" altLang="zh-CN" dirty="0"/>
              <a:t>3-32(a)</a:t>
            </a:r>
            <a:r>
              <a:rPr lang="zh-CN" altLang="zh-CN" dirty="0"/>
              <a:t>所示；在子函数开始，依然需要进行三步操作：①将主函数栈帧的</a:t>
            </a:r>
            <a:r>
              <a:rPr lang="en-US" altLang="zh-CN" dirty="0"/>
              <a:t>FP</a:t>
            </a:r>
            <a:r>
              <a:rPr lang="zh-CN" altLang="zh-CN" dirty="0"/>
              <a:t>存储；②将</a:t>
            </a:r>
            <a:r>
              <a:rPr lang="en-US" altLang="zh-CN" dirty="0"/>
              <a:t>SP</a:t>
            </a:r>
            <a:r>
              <a:rPr lang="zh-CN" altLang="zh-CN" dirty="0"/>
              <a:t>的值赋给</a:t>
            </a:r>
            <a:r>
              <a:rPr lang="en-US" altLang="zh-CN" dirty="0"/>
              <a:t>FP</a:t>
            </a:r>
            <a:r>
              <a:rPr lang="zh-CN" altLang="zh-CN" dirty="0"/>
              <a:t>，作为子函数栈帧的</a:t>
            </a:r>
            <a:r>
              <a:rPr lang="en-US" altLang="zh-CN" dirty="0"/>
              <a:t>FP</a:t>
            </a:r>
            <a:r>
              <a:rPr lang="zh-CN" altLang="zh-CN" dirty="0"/>
              <a:t>；③假设子函数的局部变量需要</a:t>
            </a:r>
            <a:r>
              <a:rPr lang="en-US" altLang="zh-CN" dirty="0"/>
              <a:t>n</a:t>
            </a:r>
            <a:r>
              <a:rPr lang="zh-CN" altLang="zh-CN" dirty="0"/>
              <a:t>个空间，则</a:t>
            </a:r>
            <a:r>
              <a:rPr lang="en-US" altLang="zh-CN" dirty="0"/>
              <a:t>SP</a:t>
            </a:r>
            <a:r>
              <a:rPr lang="zh-CN" altLang="zh-CN" dirty="0"/>
              <a:t>上移</a:t>
            </a:r>
            <a:r>
              <a:rPr lang="en-US" altLang="zh-CN" dirty="0"/>
              <a:t>n</a:t>
            </a:r>
            <a:r>
              <a:rPr lang="zh-CN" altLang="zh-CN" dirty="0"/>
              <a:t>个位置。</a:t>
            </a:r>
          </a:p>
          <a:p>
            <a:pPr indent="360000"/>
            <a:r>
              <a:rPr lang="zh-CN" altLang="zh-CN" dirty="0"/>
              <a:t>先将主函数的</a:t>
            </a:r>
            <a:r>
              <a:rPr lang="en-US" altLang="zh-CN" dirty="0"/>
              <a:t>FP</a:t>
            </a:r>
            <a:r>
              <a:rPr lang="zh-CN" altLang="zh-CN" dirty="0"/>
              <a:t>压入栈中，此时栈的状态如图</a:t>
            </a:r>
            <a:r>
              <a:rPr lang="en-US" altLang="zh-CN" dirty="0"/>
              <a:t>3-32(b)</a:t>
            </a:r>
            <a:r>
              <a:rPr lang="zh-CN" altLang="zh-CN" dirty="0"/>
              <a:t>；再将</a:t>
            </a:r>
            <a:r>
              <a:rPr lang="en-US" altLang="zh-CN" dirty="0"/>
              <a:t>SP</a:t>
            </a:r>
            <a:r>
              <a:rPr lang="zh-CN" altLang="zh-CN" dirty="0"/>
              <a:t>的值赋给</a:t>
            </a:r>
            <a:r>
              <a:rPr lang="en-US" altLang="zh-CN" dirty="0"/>
              <a:t>FP</a:t>
            </a:r>
            <a:r>
              <a:rPr lang="zh-CN" altLang="zh-CN" dirty="0"/>
              <a:t>，即将</a:t>
            </a:r>
            <a:r>
              <a:rPr lang="en-US" altLang="zh-CN" dirty="0"/>
              <a:t>FP</a:t>
            </a:r>
            <a:r>
              <a:rPr lang="zh-CN" altLang="zh-CN" dirty="0"/>
              <a:t>上移到</a:t>
            </a:r>
            <a:r>
              <a:rPr lang="en-US" altLang="zh-CN" dirty="0"/>
              <a:t>SP</a:t>
            </a:r>
            <a:r>
              <a:rPr lang="zh-CN" altLang="zh-CN" dirty="0"/>
              <a:t>所指的位置，此时栈的状态如图</a:t>
            </a:r>
            <a:r>
              <a:rPr lang="en-US" altLang="zh-CN" dirty="0"/>
              <a:t>3-32(c)</a:t>
            </a:r>
            <a:r>
              <a:rPr lang="zh-CN" altLang="zh-CN" dirty="0"/>
              <a:t>；在该示例中子函数中没有局部变量，所以</a:t>
            </a:r>
            <a:r>
              <a:rPr lang="en-US" altLang="zh-CN" dirty="0"/>
              <a:t>SP</a:t>
            </a:r>
            <a:r>
              <a:rPr lang="zh-CN" altLang="zh-CN" dirty="0"/>
              <a:t>不需要上移进行空间预留，因此栈的状态保持不变。</a:t>
            </a:r>
          </a:p>
        </p:txBody>
      </p:sp>
      <p:sp>
        <p:nvSpPr>
          <p:cNvPr id="7" name="Rectangle 2">
            <a:extLst>
              <a:ext uri="{FF2B5EF4-FFF2-40B4-BE49-F238E27FC236}">
                <a16:creationId xmlns:a16="http://schemas.microsoft.com/office/drawing/2014/main" id="{9D0D2576-989B-4201-B8F9-595F1F1EC9F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8">
            <a:extLst>
              <a:ext uri="{FF2B5EF4-FFF2-40B4-BE49-F238E27FC236}">
                <a16:creationId xmlns:a16="http://schemas.microsoft.com/office/drawing/2014/main" id="{C60CC9CA-8304-4AF5-83A5-CF5E40AE6FA8}"/>
              </a:ext>
            </a:extLst>
          </p:cNvPr>
          <p:cNvSpPr>
            <a:spLocks noChangeArrowheads="1"/>
          </p:cNvSpPr>
          <p:nvPr/>
        </p:nvSpPr>
        <p:spPr bwMode="auto">
          <a:xfrm>
            <a:off x="1691680" y="378904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a:extLst>
              <a:ext uri="{FF2B5EF4-FFF2-40B4-BE49-F238E27FC236}">
                <a16:creationId xmlns:a16="http://schemas.microsoft.com/office/drawing/2014/main" id="{B8EDCD77-D8D6-4DFE-8329-152C2FCA0619}"/>
              </a:ext>
            </a:extLst>
          </p:cNvPr>
          <p:cNvGraphicFramePr>
            <a:graphicFrameLocks noChangeAspect="1"/>
          </p:cNvGraphicFramePr>
          <p:nvPr>
            <p:extLst>
              <p:ext uri="{D42A27DB-BD31-4B8C-83A1-F6EECF244321}">
                <p14:modId xmlns:p14="http://schemas.microsoft.com/office/powerpoint/2010/main" val="2551534431"/>
              </p:ext>
            </p:extLst>
          </p:nvPr>
        </p:nvGraphicFramePr>
        <p:xfrm>
          <a:off x="1691680" y="3789041"/>
          <a:ext cx="5661583" cy="2304254"/>
        </p:xfrm>
        <a:graphic>
          <a:graphicData uri="http://schemas.openxmlformats.org/presentationml/2006/ole">
            <mc:AlternateContent xmlns:mc="http://schemas.openxmlformats.org/markup-compatibility/2006">
              <mc:Choice xmlns:v="urn:schemas-microsoft-com:vml" Requires="v">
                <p:oleObj spid="_x0000_s122897" name="Visio" r:id="rId3" imgW="5172240" imgH="2105149" progId="Visio.Drawing.15">
                  <p:embed/>
                </p:oleObj>
              </mc:Choice>
              <mc:Fallback>
                <p:oleObj name="Visio" r:id="rId3" imgW="5172240" imgH="2105149" progId="Visio.Drawing.15">
                  <p:embed/>
                  <p:pic>
                    <p:nvPicPr>
                      <p:cNvPr id="0" name="对象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3789041"/>
                        <a:ext cx="5661583" cy="2304254"/>
                      </a:xfrm>
                      <a:prstGeom prst="rect">
                        <a:avLst/>
                      </a:prstGeom>
                      <a:noFill/>
                    </p:spPr>
                  </p:pic>
                </p:oleObj>
              </mc:Fallback>
            </mc:AlternateContent>
          </a:graphicData>
        </a:graphic>
      </p:graphicFrame>
      <p:sp>
        <p:nvSpPr>
          <p:cNvPr id="12" name="矩形 11">
            <a:extLst>
              <a:ext uri="{FF2B5EF4-FFF2-40B4-BE49-F238E27FC236}">
                <a16:creationId xmlns:a16="http://schemas.microsoft.com/office/drawing/2014/main" id="{11B9B0DA-9CB2-4D50-8BA4-56972C38F2AC}"/>
              </a:ext>
            </a:extLst>
          </p:cNvPr>
          <p:cNvSpPr/>
          <p:nvPr/>
        </p:nvSpPr>
        <p:spPr>
          <a:xfrm>
            <a:off x="2954341" y="5908629"/>
            <a:ext cx="3279744" cy="369332"/>
          </a:xfrm>
          <a:prstGeom prst="rect">
            <a:avLst/>
          </a:prstGeom>
        </p:spPr>
        <p:txBody>
          <a:bodyPr wrap="none">
            <a:spAutoFit/>
          </a:bodyPr>
          <a:lstStyle/>
          <a:p>
            <a:r>
              <a:rPr lang="zh-CN" altLang="zh-CN" kern="100" dirty="0">
                <a:cs typeface="Times New Roman" panose="02020603050405020304" pitchFamily="18" charset="0"/>
              </a:rPr>
              <a:t>图</a:t>
            </a:r>
            <a:r>
              <a:rPr lang="en-US" altLang="zh-CN" kern="100" dirty="0">
                <a:cs typeface="Times New Roman" panose="02020603050405020304" pitchFamily="18" charset="0"/>
              </a:rPr>
              <a:t>3-32 </a:t>
            </a:r>
            <a:r>
              <a:rPr lang="zh-CN" altLang="zh-CN" kern="100" dirty="0">
                <a:cs typeface="Times New Roman" panose="02020603050405020304" pitchFamily="18" charset="0"/>
              </a:rPr>
              <a:t>执行</a:t>
            </a:r>
            <a:r>
              <a:rPr lang="en-US" altLang="zh-CN" kern="100" dirty="0">
                <a:cs typeface="Times New Roman" panose="02020603050405020304" pitchFamily="18" charset="0"/>
              </a:rPr>
              <a:t>call</a:t>
            </a:r>
            <a:r>
              <a:rPr lang="zh-CN" altLang="zh-CN" kern="100" dirty="0">
                <a:cs typeface="Times New Roman" panose="02020603050405020304" pitchFamily="18" charset="0"/>
              </a:rPr>
              <a:t>指令后栈的状态</a:t>
            </a:r>
            <a:endParaRPr lang="zh-CN" altLang="en-US" dirty="0"/>
          </a:p>
        </p:txBody>
      </p:sp>
    </p:spTree>
    <p:extLst>
      <p:ext uri="{BB962C8B-B14F-4D97-AF65-F5344CB8AC3E}">
        <p14:creationId xmlns:p14="http://schemas.microsoft.com/office/powerpoint/2010/main" val="2436682275"/>
      </p:ext>
    </p:extLst>
  </p:cSld>
  <p:clrMapOvr>
    <a:masterClrMapping/>
  </p:clrMapOvr>
</p:sld>
</file>

<file path=ppt/theme/theme1.xml><?xml version="1.0" encoding="utf-8"?>
<a:theme xmlns:a="http://schemas.openxmlformats.org/drawingml/2006/main" name="章信息">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2593</TotalTime>
  <Words>17306</Words>
  <Application>Microsoft Office PowerPoint</Application>
  <PresentationFormat>全屏显示(4:3)</PresentationFormat>
  <Paragraphs>1179</Paragraphs>
  <Slides>116</Slides>
  <Notes>1</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116</vt:i4>
      </vt:variant>
    </vt:vector>
  </HeadingPairs>
  <TitlesOfParts>
    <vt:vector size="123" baseType="lpstr">
      <vt:lpstr>宋体</vt:lpstr>
      <vt:lpstr>Arial</vt:lpstr>
      <vt:lpstr>Calibri</vt:lpstr>
      <vt:lpstr>Cambria Math</vt:lpstr>
      <vt:lpstr>Times New Roman</vt:lpstr>
      <vt:lpstr>章信息</vt:lpstr>
      <vt:lpstr>Visio</vt:lpstr>
      <vt:lpstr>第3章  程序是如何执行的</vt:lpstr>
      <vt:lpstr>第1节 引例</vt:lpstr>
      <vt:lpstr>第2节 a=a+1的执行过程</vt:lpstr>
      <vt:lpstr>分解“a=a+1”的执行步骤</vt:lpstr>
      <vt:lpstr>分解“a=a+1”的执行步骤</vt:lpstr>
      <vt:lpstr>CPU中的核心部件</vt:lpstr>
      <vt:lpstr>CPU中的核心部件</vt:lpstr>
      <vt:lpstr>汇编指令的概念</vt:lpstr>
      <vt:lpstr>汇编指令的概念</vt:lpstr>
      <vt:lpstr>汇编指令的概念</vt:lpstr>
      <vt:lpstr>汇编指令的概念</vt:lpstr>
      <vt:lpstr>汇编指令的概念</vt:lpstr>
      <vt:lpstr>汇编指令的概念</vt:lpstr>
      <vt:lpstr>汇编指令的概念</vt:lpstr>
      <vt:lpstr>a=a+1的完整执行过程</vt:lpstr>
      <vt:lpstr>a=a+1的完整执行过程</vt:lpstr>
      <vt:lpstr>a=a+1的完整执行过程</vt:lpstr>
      <vt:lpstr>a=a+1的完整执行过程</vt:lpstr>
      <vt:lpstr>第3节 控制结构的执行</vt:lpstr>
      <vt:lpstr>if-else选择语句</vt:lpstr>
      <vt:lpstr>if-else选择语句</vt:lpstr>
      <vt:lpstr>分支跳转指令</vt:lpstr>
      <vt:lpstr>分支跳转指令</vt:lpstr>
      <vt:lpstr>分支跳转指令</vt:lpstr>
      <vt:lpstr>分支跳转指令</vt:lpstr>
      <vt:lpstr>分支跳转指令</vt:lpstr>
      <vt:lpstr>if-else选择语句的执行</vt:lpstr>
      <vt:lpstr>if-else选择语句的执行</vt:lpstr>
      <vt:lpstr>if-else选择语句的执行</vt:lpstr>
      <vt:lpstr>if-else选择语句的执行</vt:lpstr>
      <vt:lpstr>if-else选择语句的执行</vt:lpstr>
      <vt:lpstr>while循环语句的执行</vt:lpstr>
      <vt:lpstr>while循环语句的执行</vt:lpstr>
      <vt:lpstr>while循环语句的执行</vt:lpstr>
      <vt:lpstr>for循环语句的执行</vt:lpstr>
      <vt:lpstr>for循环语句的执行</vt:lpstr>
      <vt:lpstr>for循环语句的执行</vt:lpstr>
      <vt:lpstr>for循环语句的执行</vt:lpstr>
      <vt:lpstr>第4节 关于python的函数调用</vt:lpstr>
      <vt:lpstr>函数的基本概念</vt:lpstr>
      <vt:lpstr>函数的基本概念</vt:lpstr>
      <vt:lpstr>Python函数入门</vt:lpstr>
      <vt:lpstr>Python函数入门</vt:lpstr>
      <vt:lpstr>Python函数入门</vt:lpstr>
      <vt:lpstr>局部变量与全局变量</vt:lpstr>
      <vt:lpstr>局部变量与全局变量</vt:lpstr>
      <vt:lpstr>局部变量与全局变量</vt:lpstr>
      <vt:lpstr>局部变量与全局变量</vt:lpstr>
      <vt:lpstr>局部变量与全局变量</vt:lpstr>
      <vt:lpstr>局部变量与全局变量</vt:lpstr>
      <vt:lpstr>局部变量与全局变量</vt:lpstr>
      <vt:lpstr>第5节 函数调用过程的分析</vt:lpstr>
      <vt:lpstr>栈</vt:lpstr>
      <vt:lpstr>栈</vt:lpstr>
      <vt:lpstr>栈</vt:lpstr>
      <vt:lpstr>返回地址的存储</vt:lpstr>
      <vt:lpstr>返回地址的存储</vt:lpstr>
      <vt:lpstr>返回地址的存储</vt:lpstr>
      <vt:lpstr>返回地址的存储</vt:lpstr>
      <vt:lpstr>返回地址的存储</vt:lpstr>
      <vt:lpstr>返回地址的存储</vt:lpstr>
      <vt:lpstr>返回地址的存储</vt:lpstr>
      <vt:lpstr>返回地址的存储</vt:lpstr>
      <vt:lpstr>函数调用时栈的管理</vt:lpstr>
      <vt:lpstr>函数调用时栈的管理</vt:lpstr>
      <vt:lpstr>函数调用时栈的管理</vt:lpstr>
      <vt:lpstr>函数调用时栈的管理</vt:lpstr>
      <vt:lpstr>函数调用时栈的管理</vt:lpstr>
      <vt:lpstr>函数调用时栈的管理</vt:lpstr>
      <vt:lpstr>函数调用时栈的管理</vt:lpstr>
      <vt:lpstr>函数调用时栈的管理</vt:lpstr>
      <vt:lpstr>函数调用时栈的管理</vt:lpstr>
      <vt:lpstr>函数调用时栈的管理</vt:lpstr>
      <vt:lpstr>函数调用时栈的管理</vt:lpstr>
      <vt:lpstr>函数调用时栈的管理</vt:lpstr>
      <vt:lpstr>函数调用时栈的管理</vt:lpstr>
      <vt:lpstr>函数调用时栈的管理</vt:lpstr>
      <vt:lpstr>函数调用时栈的管理</vt:lpstr>
      <vt:lpstr>函数调用时栈的管理</vt:lpstr>
      <vt:lpstr>函数调用时栈的管理</vt:lpstr>
      <vt:lpstr>函数调用时栈的管理</vt:lpstr>
      <vt:lpstr>函数调用时栈的管理</vt:lpstr>
      <vt:lpstr>函数调用时栈的管理</vt:lpstr>
      <vt:lpstr>函数调用时栈的管理</vt:lpstr>
      <vt:lpstr>函数调用时栈的管理</vt:lpstr>
      <vt:lpstr>函数调用时栈的管理</vt:lpstr>
      <vt:lpstr>函数调用时栈的管理</vt:lpstr>
      <vt:lpstr>SEAL中函数调用时栈帧的建立</vt:lpstr>
      <vt:lpstr>SEAL中函数调用时栈帧的建立</vt:lpstr>
      <vt:lpstr>SEAL中函数调用时栈帧的建立</vt:lpstr>
      <vt:lpstr>SEAL中函数调用时栈帧的建立</vt:lpstr>
      <vt:lpstr>SEAL中函数调用时栈帧的建立</vt:lpstr>
      <vt:lpstr>SEAL中函数调用时栈帧的建立</vt:lpstr>
      <vt:lpstr>SEAL中函数调用时栈帧的建立</vt:lpstr>
      <vt:lpstr>SEAL中函数调用时栈帧的建立</vt:lpstr>
      <vt:lpstr>SEAL中函数调用时栈帧的建立</vt:lpstr>
      <vt:lpstr>SEAL中函数调用时栈帧的建立</vt:lpstr>
      <vt:lpstr>SEAL中函数调用时栈帧的建立</vt:lpstr>
      <vt:lpstr>SEAL中函数调用时栈帧的建立</vt:lpstr>
      <vt:lpstr>SEAL中函数调用时栈帧的建立</vt:lpstr>
      <vt:lpstr>SEAL中函数调用时栈帧的建立</vt:lpstr>
      <vt:lpstr>SEAL中函数调用时栈帧的建立</vt:lpstr>
      <vt:lpstr>第6节 几种通用的编程语言</vt:lpstr>
      <vt:lpstr>C语言</vt:lpstr>
      <vt:lpstr>C语言</vt:lpstr>
      <vt:lpstr>C语言</vt:lpstr>
      <vt:lpstr>C语言</vt:lpstr>
      <vt:lpstr>C语言</vt:lpstr>
      <vt:lpstr>C语言</vt:lpstr>
      <vt:lpstr>C++</vt:lpstr>
      <vt:lpstr>C++</vt:lpstr>
      <vt:lpstr>C++</vt:lpstr>
      <vt:lpstr>Java语言</vt:lpstr>
      <vt:lpstr>Java语言</vt:lpstr>
      <vt:lpstr>Java语言</vt:lpstr>
      <vt:lpstr>Java语言</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XuRui</cp:lastModifiedBy>
  <cp:revision>304</cp:revision>
  <dcterms:created xsi:type="dcterms:W3CDTF">2014-06-13T02:51:02Z</dcterms:created>
  <dcterms:modified xsi:type="dcterms:W3CDTF">2020-11-28T01:45:38Z</dcterms:modified>
</cp:coreProperties>
</file>