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7" r:id="rId81"/>
    <p:sldId id="338" r:id="rId82"/>
    <p:sldId id="339" r:id="rId83"/>
    <p:sldId id="340" r:id="rId84"/>
    <p:sldId id="341" r:id="rId85"/>
    <p:sldId id="342" r:id="rId86"/>
    <p:sldId id="348" r:id="rId87"/>
    <p:sldId id="345" r:id="rId88"/>
    <p:sldId id="346" r:id="rId89"/>
    <p:sldId id="347" r:id="rId90"/>
    <p:sldId id="349" r:id="rId91"/>
    <p:sldId id="352" r:id="rId92"/>
    <p:sldId id="353" r:id="rId93"/>
    <p:sldId id="354" r:id="rId94"/>
    <p:sldId id="350" r:id="rId95"/>
    <p:sldId id="357" r:id="rId96"/>
    <p:sldId id="358" r:id="rId97"/>
    <p:sldId id="359" r:id="rId98"/>
    <p:sldId id="355" r:id="rId99"/>
    <p:sldId id="360" r:id="rId100"/>
    <p:sldId id="361" r:id="rId101"/>
    <p:sldId id="362" r:id="rId102"/>
    <p:sldId id="363" r:id="rId103"/>
    <p:sldId id="364" r:id="rId104"/>
    <p:sldId id="365" r:id="rId105"/>
    <p:sldId id="351" r:id="rId106"/>
    <p:sldId id="367" r:id="rId107"/>
    <p:sldId id="368" r:id="rId108"/>
    <p:sldId id="366" r:id="rId109"/>
    <p:sldId id="369" r:id="rId110"/>
    <p:sldId id="370" r:id="rId111"/>
    <p:sldId id="371" r:id="rId112"/>
    <p:sldId id="372" r:id="rId113"/>
    <p:sldId id="373" r:id="rId114"/>
    <p:sldId id="374" r:id="rId115"/>
    <p:sldId id="375" r:id="rId116"/>
    <p:sldId id="376" r:id="rId1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 autoAdjust="0"/>
    <p:restoredTop sz="94749" autoAdjust="0"/>
  </p:normalViewPr>
  <p:slideViewPr>
    <p:cSldViewPr>
      <p:cViewPr varScale="1">
        <p:scale>
          <a:sx n="83" d="100"/>
          <a:sy n="83" d="100"/>
        </p:scale>
        <p:origin x="72" y="6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9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C381A-CE65-4813-BED0-776FAC66C572}" type="datetimeFigureOut">
              <a:rPr lang="zh-CN" altLang="en-US" smtClean="0"/>
              <a:pPr/>
              <a:t>2014/8/12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9186F-9B45-4DB0-8129-BD29134D7F6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8401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4DD75-99C4-49CA-9217-DF0243A0988E}" type="datetimeFigureOut">
              <a:rPr lang="zh-CN" altLang="en-US" smtClean="0"/>
              <a:pPr/>
              <a:t>2014/8/12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14260-B4A6-43B0-826B-A95EFC910B2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9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7488832" cy="47133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buFont typeface="+mj-lt"/>
              <a:buAutoNum type="arabicPeriod"/>
              <a:defRPr sz="2400" b="1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03C8-02EF-460A-A21C-E744A7B52EF2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‹#›</a:t>
            </a:fld>
            <a:r>
              <a:rPr lang="en-US" altLang="zh-CN" smtClean="0"/>
              <a:t>/TP</a:t>
            </a:r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XXXXXX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485800"/>
            <a:ext cx="8229600" cy="7829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XXXXXX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99592" y="1412776"/>
            <a:ext cx="7488832" cy="4713387"/>
          </a:xfrm>
        </p:spPr>
        <p:txBody>
          <a:bodyPr/>
          <a:lstStyle>
            <a:lvl1pPr>
              <a:lnSpc>
                <a:spcPct val="150000"/>
              </a:lnSpc>
              <a:buFont typeface="+mj-lt"/>
              <a:buAutoNum type="arabicPeriod"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>
            <a:lvl1pPr marL="0" indent="720000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 marL="0" indent="457200">
              <a:lnSpc>
                <a:spcPct val="130000"/>
              </a:lnSpc>
              <a:spcBef>
                <a:spcPts val="0"/>
              </a:spcBef>
              <a:buFont typeface="Arial"/>
              <a:buNone/>
              <a:defRPr sz="1800" baseline="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928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854C-21C8-4E58-9757-5AAD61B82AA3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364088" y="1340768"/>
            <a:ext cx="3322712" cy="478539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600" b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zh-CN" dirty="0" smtClean="0"/>
              <a:t>&lt;</a:t>
            </a:r>
            <a:r>
              <a:rPr lang="zh-CN" altLang="en-US" dirty="0" smtClean="0"/>
              <a:t>程序</a:t>
            </a:r>
            <a:r>
              <a:rPr lang="en-US" altLang="zh-CN" dirty="0" smtClean="0"/>
              <a:t>&gt;</a:t>
            </a:r>
          </a:p>
          <a:p>
            <a:pPr lvl="0"/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4762872" cy="4785395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  <a:defRPr sz="1800" baseline="0"/>
            </a:lvl1pPr>
            <a:lvl2pPr indent="0">
              <a:buFontTx/>
              <a:buNone/>
              <a:defRPr sz="2000"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9277-13B0-4DC7-9985-D4678B4C186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340768"/>
            <a:ext cx="4690864" cy="4785395"/>
          </a:xfrm>
        </p:spPr>
        <p:txBody>
          <a:bodyPr>
            <a:normAutofit/>
          </a:bodyPr>
          <a:lstStyle>
            <a:lvl1pPr marL="0" indent="514350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lang="zh-CN" alt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14350" lvl="0" indent="-514350" algn="l" defTabSz="914400" rtl="0" eaLnBrk="1" latinLnBrk="0" hangingPunct="1">
              <a:lnSpc>
                <a:spcPct val="200000"/>
              </a:lnSpc>
              <a:spcBef>
                <a:spcPct val="20000"/>
              </a:spcBef>
              <a:buFont typeface="Arial"/>
              <a:buChar char="•"/>
            </a:pPr>
            <a:r>
              <a:rPr lang="zh-CN" altLang="en-US" dirty="0" smtClean="0"/>
              <a:t>图片说明</a:t>
            </a:r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3" hasCustomPrompt="1"/>
          </p:nvPr>
        </p:nvSpPr>
        <p:spPr>
          <a:xfrm>
            <a:off x="5364163" y="1341438"/>
            <a:ext cx="3455987" cy="4751387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zh-CN" altLang="en-US" dirty="0" smtClean="0"/>
              <a:t>点击图片插入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4578-9185-4ED2-A2FE-4C4053656A84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467544" y="3933056"/>
            <a:ext cx="8219256" cy="216024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800" b="0" baseline="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4" hasCustomPrompt="1"/>
          </p:nvPr>
        </p:nvSpPr>
        <p:spPr>
          <a:xfrm>
            <a:off x="468313" y="1412875"/>
            <a:ext cx="8207375" cy="2376488"/>
          </a:xfrm>
        </p:spPr>
        <p:txBody>
          <a:bodyPr>
            <a:normAutofit/>
          </a:bodyPr>
          <a:lstStyle>
            <a:lvl1pPr>
              <a:buNone/>
              <a:defRPr sz="1600"/>
            </a:lvl1pPr>
          </a:lstStyle>
          <a:p>
            <a:r>
              <a:rPr lang="zh-CN" altLang="en-US" dirty="0" smtClean="0"/>
              <a:t>点击图片插入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059832" y="6309320"/>
            <a:ext cx="3096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B03C8-02EF-460A-A21C-E744A7B52EF2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309320"/>
            <a:ext cx="2023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C00000"/>
                </a:solidFill>
              </a:defRPr>
            </a:lvl1pPr>
          </a:lstStyle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04248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75B6CC0E-6B2B-427F-9144-B8378FB03372}" type="slidenum">
              <a:rPr lang="zh-CN" altLang="en-US" smtClean="0"/>
              <a:pPr/>
              <a:t>‹#›</a:t>
            </a:fld>
            <a:r>
              <a:rPr lang="en-US" altLang="zh-CN" dirty="0" smtClean="0"/>
              <a:t>/TP</a:t>
            </a:r>
            <a:endParaRPr lang="zh-CN" altLang="en-US" dirty="0"/>
          </a:p>
        </p:txBody>
      </p:sp>
      <p:sp>
        <p:nvSpPr>
          <p:cNvPr id="7" name="页脚占位符 4"/>
          <p:cNvSpPr txBox="1">
            <a:spLocks/>
          </p:cNvSpPr>
          <p:nvPr userDrawn="1"/>
        </p:nvSpPr>
        <p:spPr>
          <a:xfrm>
            <a:off x="1403648" y="44625"/>
            <a:ext cx="6336704" cy="36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计算机科学导论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——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以</a:t>
            </a: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为舟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8" r:id="rId2"/>
    <p:sldLayoutId id="2147483662" r:id="rId3"/>
    <p:sldLayoutId id="2147483666" r:id="rId4"/>
    <p:sldLayoutId id="2147483663" r:id="rId5"/>
    <p:sldLayoutId id="2147483664" r:id="rId6"/>
    <p:sldLayoutId id="2147483665" r:id="rId7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lang="zh-CN" altLang="en-US" sz="3200" b="1" kern="1200" dirty="0" smtClean="0">
          <a:solidFill>
            <a:srgbClr val="C60000"/>
          </a:solidFill>
          <a:latin typeface="+mj-lt"/>
          <a:ea typeface="宋体" charset="-122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200000"/>
        </a:lnSpc>
        <a:spcBef>
          <a:spcPct val="20000"/>
        </a:spcBef>
        <a:buFont typeface="+mj-lt"/>
        <a:buAutoNum type="arabicPeriod"/>
        <a:defRPr sz="2400" kern="1200" baseline="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6.e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简洁的</a:t>
            </a:r>
            <a:r>
              <a:rPr lang="en-US" altLang="zh-CN" dirty="0" smtClean="0"/>
              <a:t>Python</a:t>
            </a:r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内置数据结构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赋值语句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控制结构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函数调用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自定义数据结构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自定义数据结构</a:t>
            </a:r>
            <a:endParaRPr lang="en-US" altLang="zh-CN" dirty="0" smtClean="0"/>
          </a:p>
          <a:p>
            <a:r>
              <a:rPr lang="zh-CN" altLang="zh-CN" dirty="0" smtClean="0"/>
              <a:t>有趣的小乌龟</a:t>
            </a:r>
            <a:r>
              <a:rPr lang="en-US" altLang="zh-CN" dirty="0" smtClean="0"/>
              <a:t>——Python</a:t>
            </a:r>
            <a:r>
              <a:rPr lang="zh-CN" altLang="zh-CN" dirty="0" smtClean="0"/>
              <a:t>之绘图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B03C8-02EF-460A-A21C-E744A7B52EF2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</a:t>
            </a:fld>
            <a:r>
              <a:rPr lang="en-US" altLang="zh-CN" smtClean="0"/>
              <a:t>/TP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学习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Python</a:t>
            </a:r>
            <a:r>
              <a:rPr lang="zh-CN" altLang="zh-CN" dirty="0" smtClean="0"/>
              <a:t>基本数据类型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整数类型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如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2</a:t>
            </a:r>
            <a:r>
              <a:rPr lang="zh-CN" altLang="zh-CN" dirty="0" smtClean="0"/>
              <a:t>，</a:t>
            </a:r>
            <a:r>
              <a:rPr lang="en-US" altLang="zh-CN" dirty="0" smtClean="0"/>
              <a:t>-3</a:t>
            </a:r>
            <a:r>
              <a:rPr lang="zh-CN" altLang="zh-CN" dirty="0" smtClean="0"/>
              <a:t>，</a:t>
            </a:r>
            <a:r>
              <a:rPr lang="en-US" altLang="zh-CN" dirty="0" smtClean="0"/>
              <a:t>100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9999</a:t>
            </a:r>
            <a:r>
              <a:rPr lang="zh-CN" altLang="zh-CN" dirty="0" smtClean="0"/>
              <a:t>均为整数，在</a:t>
            </a:r>
            <a:r>
              <a:rPr lang="en-US" altLang="zh-CN" dirty="0" smtClean="0"/>
              <a:t>Python 3.0</a:t>
            </a:r>
            <a:r>
              <a:rPr lang="zh-CN" altLang="zh-CN" dirty="0" smtClean="0"/>
              <a:t>之后的版本中，整数类型的数值集合包括了</a:t>
            </a:r>
            <a:r>
              <a:rPr lang="zh-CN" altLang="zh-CN" b="1" dirty="0" smtClean="0">
                <a:solidFill>
                  <a:srgbClr val="C00000"/>
                </a:solidFill>
              </a:rPr>
              <a:t>所有的整数</a:t>
            </a:r>
            <a:r>
              <a:rPr lang="zh-CN" altLang="zh-CN" dirty="0" smtClean="0"/>
              <a:t>，并不会对整数的范围进行约束。这一点是非常有用的，在常见的编程语言中，单单是整数类型，就可以分为</a:t>
            </a:r>
            <a:r>
              <a:rPr lang="en-US" altLang="zh-CN" dirty="0" smtClean="0"/>
              <a:t>short</a:t>
            </a:r>
            <a:r>
              <a:rPr lang="zh-CN" altLang="zh-CN" dirty="0" smtClean="0"/>
              <a:t>，</a:t>
            </a:r>
            <a:r>
              <a:rPr lang="en-US" altLang="zh-CN" dirty="0" err="1" smtClean="0"/>
              <a:t>int</a:t>
            </a:r>
            <a:r>
              <a:rPr lang="zh-CN" altLang="zh-CN" dirty="0" smtClean="0"/>
              <a:t>，</a:t>
            </a:r>
            <a:r>
              <a:rPr lang="en-US" altLang="zh-CN" dirty="0" smtClean="0"/>
              <a:t>long</a:t>
            </a:r>
            <a:r>
              <a:rPr lang="zh-CN" altLang="zh-CN" dirty="0" smtClean="0"/>
              <a:t>，在这些语言中，整数所能支持的最大范围通常为（</a:t>
            </a:r>
            <a:r>
              <a:rPr lang="en-US" altLang="zh-CN" dirty="0" smtClean="0"/>
              <a:t>-2,147,483,648 </a:t>
            </a:r>
            <a:r>
              <a:rPr lang="zh-CN" altLang="zh-CN" dirty="0" smtClean="0"/>
              <a:t>至</a:t>
            </a:r>
            <a:r>
              <a:rPr lang="en-US" altLang="zh-CN" dirty="0" smtClean="0"/>
              <a:t> 2,147,483,647</a:t>
            </a:r>
            <a:r>
              <a:rPr lang="zh-CN" altLang="zh-CN" dirty="0" smtClean="0"/>
              <a:t>）。</a:t>
            </a:r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为这些数据类型提供的操作，包括从小学所学的数字操作符：</a:t>
            </a:r>
            <a:r>
              <a:rPr lang="en-US" altLang="zh-CN" dirty="0" smtClean="0"/>
              <a:t>{+, -, *, /, ()}</a:t>
            </a:r>
            <a:r>
              <a:rPr lang="zh-CN" altLang="zh-CN" dirty="0" smtClean="0"/>
              <a:t>，以及取余运算符：</a:t>
            </a:r>
            <a:r>
              <a:rPr lang="en-US" altLang="zh-CN" dirty="0" smtClean="0"/>
              <a:t>%</a:t>
            </a:r>
            <a:r>
              <a:rPr lang="zh-CN" altLang="zh-CN" dirty="0" smtClean="0"/>
              <a:t>，例如</a:t>
            </a:r>
            <a:r>
              <a:rPr lang="en-US" altLang="zh-CN" dirty="0" smtClean="0"/>
              <a:t>10%3</a:t>
            </a:r>
            <a:r>
              <a:rPr lang="zh-CN" altLang="zh-CN" dirty="0" smtClean="0"/>
              <a:t>结果为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。需要注意的是，除法“</a:t>
            </a:r>
            <a:r>
              <a:rPr lang="en-US" altLang="zh-CN" dirty="0" smtClean="0"/>
              <a:t>/</a:t>
            </a:r>
            <a:r>
              <a:rPr lang="zh-CN" altLang="zh-CN" dirty="0" smtClean="0"/>
              <a:t>”所得到的结果不是整数类型，而是浮点类型，比如</a:t>
            </a:r>
            <a:r>
              <a:rPr lang="en-US" altLang="zh-CN" dirty="0" smtClean="0"/>
              <a:t>9/3</a:t>
            </a:r>
            <a:r>
              <a:rPr lang="zh-CN" altLang="zh-CN" dirty="0" smtClean="0"/>
              <a:t>，得到的是</a:t>
            </a:r>
            <a:r>
              <a:rPr lang="en-US" altLang="zh-CN" dirty="0" smtClean="0"/>
              <a:t>3.0</a:t>
            </a:r>
            <a:r>
              <a:rPr lang="zh-CN" altLang="zh-CN" dirty="0" smtClean="0"/>
              <a:t>，要想得到整型</a:t>
            </a:r>
            <a:r>
              <a:rPr lang="en-US" altLang="zh-CN" dirty="0" smtClean="0"/>
              <a:t>3</a:t>
            </a:r>
            <a:r>
              <a:rPr lang="zh-CN" altLang="zh-CN" dirty="0" smtClean="0"/>
              <a:t>，需要使用</a:t>
            </a:r>
            <a:r>
              <a:rPr lang="zh-CN" altLang="zh-CN" b="1" dirty="0" smtClean="0">
                <a:solidFill>
                  <a:srgbClr val="C00000"/>
                </a:solidFill>
              </a:rPr>
              <a:t>“</a:t>
            </a:r>
            <a:r>
              <a:rPr lang="en-US" altLang="zh-CN" b="1" dirty="0" smtClean="0">
                <a:solidFill>
                  <a:srgbClr val="C00000"/>
                </a:solidFill>
              </a:rPr>
              <a:t>//</a:t>
            </a:r>
            <a:r>
              <a:rPr lang="zh-CN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zh-CN" dirty="0" smtClean="0"/>
              <a:t>运算符。另外，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还提供了幂运算（</a:t>
            </a:r>
            <a:r>
              <a:rPr lang="en-US" altLang="zh-CN" dirty="0" smtClean="0"/>
              <a:t>Power</a:t>
            </a:r>
            <a:r>
              <a:rPr lang="zh-CN" altLang="zh-CN" dirty="0" smtClean="0"/>
              <a:t>），使用</a:t>
            </a:r>
            <a:r>
              <a:rPr lang="zh-CN" altLang="zh-CN" b="1" dirty="0" smtClean="0">
                <a:solidFill>
                  <a:srgbClr val="C00000"/>
                </a:solidFill>
              </a:rPr>
              <a:t>“</a:t>
            </a:r>
            <a:r>
              <a:rPr lang="en-US" altLang="zh-CN" b="1" dirty="0" smtClean="0">
                <a:solidFill>
                  <a:srgbClr val="C00000"/>
                </a:solidFill>
              </a:rPr>
              <a:t>**</a:t>
            </a:r>
            <a:r>
              <a:rPr lang="zh-CN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zh-CN" dirty="0" smtClean="0"/>
              <a:t>运算符，比如需要计算</a:t>
            </a:r>
            <a:r>
              <a:rPr lang="en-US" altLang="zh-CN" dirty="0" smtClean="0"/>
              <a:t>5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时，只需要输入</a:t>
            </a:r>
            <a:r>
              <a:rPr lang="en-US" altLang="zh-CN" dirty="0" smtClean="0"/>
              <a:t>5**2</a:t>
            </a:r>
            <a:r>
              <a:rPr lang="zh-CN" altLang="zh-CN" dirty="0" smtClean="0"/>
              <a:t>即可。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7.2 </a:t>
            </a:r>
            <a:r>
              <a:rPr lang="en-US" altLang="zh-CN" dirty="0"/>
              <a:t>Python</a:t>
            </a:r>
            <a:r>
              <a:rPr lang="zh-CN" altLang="zh-CN" dirty="0"/>
              <a:t>面向对象方式实现数据库的课程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557257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除了学生类，需要再创建一个课程类</a:t>
            </a:r>
            <a:r>
              <a:rPr lang="en-US" altLang="zh-CN" sz="1800" dirty="0"/>
              <a:t>Course</a:t>
            </a:r>
            <a:r>
              <a:rPr lang="zh-CN" altLang="zh-CN" sz="1800" dirty="0"/>
              <a:t>，该类的作用是提供各门课程信息，如课程名，学分，选课学生学号，以及考试时间。每一个学生选择一门课后，需要将其学号加入到该课程中，所以该类包括一个选课方法。</a:t>
            </a:r>
            <a:r>
              <a:rPr lang="en-US" altLang="zh-CN" sz="1800" dirty="0"/>
              <a:t>Course</a:t>
            </a:r>
            <a:r>
              <a:rPr lang="zh-CN" altLang="zh-CN" sz="1800" dirty="0"/>
              <a:t>的实现如下</a:t>
            </a:r>
            <a:endParaRPr lang="zh-CN" altLang="zh-CN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3244" y="2924944"/>
            <a:ext cx="867696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程序：课程类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class Course: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 </a:t>
            </a:r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__</a:t>
            </a:r>
            <a:r>
              <a:rPr lang="en-US" altLang="zh-CN" dirty="0" err="1">
                <a:solidFill>
                  <a:schemeClr val="tx2"/>
                </a:solidFill>
              </a:rPr>
              <a:t>init</a:t>
            </a:r>
            <a:r>
              <a:rPr lang="en-US" altLang="zh-CN" dirty="0">
                <a:solidFill>
                  <a:schemeClr val="tx2"/>
                </a:solidFill>
              </a:rPr>
              <a:t>__ (</a:t>
            </a:r>
            <a:r>
              <a:rPr lang="en-US" altLang="zh-CN" dirty="0" err="1">
                <a:solidFill>
                  <a:schemeClr val="tx2"/>
                </a:solidFill>
              </a:rPr>
              <a:t>self,cid,mname,CourseCredit,FinalDate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self.courseID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cid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self.courseName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mname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self.studentID</a:t>
            </a:r>
            <a:r>
              <a:rPr lang="en-US" altLang="zh-CN" dirty="0">
                <a:solidFill>
                  <a:schemeClr val="tx2"/>
                </a:solidFill>
              </a:rPr>
              <a:t> = []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self.Credit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CourseCredit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self.ExamDate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 </a:t>
            </a:r>
            <a:r>
              <a:rPr lang="en-US" altLang="zh-CN" dirty="0" err="1">
                <a:solidFill>
                  <a:schemeClr val="tx2"/>
                </a:solidFill>
              </a:rPr>
              <a:t>FinalDate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SelectThisCourse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self,stuID</a:t>
            </a:r>
            <a:r>
              <a:rPr lang="en-US" altLang="zh-CN" dirty="0">
                <a:solidFill>
                  <a:schemeClr val="tx2"/>
                </a:solidFill>
              </a:rPr>
              <a:t>):	#</a:t>
            </a:r>
            <a:r>
              <a:rPr lang="zh-CN" altLang="zh-CN" dirty="0">
                <a:solidFill>
                  <a:schemeClr val="tx2"/>
                </a:solidFill>
              </a:rPr>
              <a:t>记录谁修了这门课，在</a:t>
            </a:r>
            <a:r>
              <a:rPr lang="en-US" altLang="zh-CN" dirty="0" err="1">
                <a:solidFill>
                  <a:schemeClr val="tx2"/>
                </a:solidFill>
              </a:rPr>
              <a:t>studentID</a:t>
            </a:r>
            <a:r>
              <a:rPr lang="zh-CN" altLang="zh-CN" dirty="0">
                <a:solidFill>
                  <a:schemeClr val="tx2"/>
                </a:solidFill>
              </a:rPr>
              <a:t>列表里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self.studentID.append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4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7.3 </a:t>
            </a:r>
            <a:r>
              <a:rPr lang="en-US" altLang="zh-CN" dirty="0"/>
              <a:t>Python</a:t>
            </a:r>
            <a:r>
              <a:rPr lang="zh-CN" altLang="zh-CN" dirty="0"/>
              <a:t>创建数据库的学生与课程类组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557257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在建立学生类与课程类后，需要创建如表</a:t>
            </a:r>
            <a:r>
              <a:rPr lang="en-US" altLang="zh-CN" sz="1800" dirty="0"/>
              <a:t>4.6</a:t>
            </a:r>
            <a:r>
              <a:rPr lang="zh-CN" altLang="zh-CN" sz="1800" dirty="0"/>
              <a:t>与表</a:t>
            </a:r>
            <a:r>
              <a:rPr lang="en-US" altLang="zh-CN" sz="1800" dirty="0"/>
              <a:t>4.7</a:t>
            </a:r>
            <a:r>
              <a:rPr lang="zh-CN" altLang="zh-CN" sz="1800" dirty="0"/>
              <a:t>所示的学生类组与课程类组。根据前面分析，学生类组的关键字为学号，而课程类组的关键字为课程号。在</a:t>
            </a:r>
            <a:r>
              <a:rPr lang="en-US" altLang="zh-CN" sz="1800" dirty="0"/>
              <a:t>Python</a:t>
            </a:r>
            <a:r>
              <a:rPr lang="zh-CN" altLang="zh-CN" sz="1800" dirty="0"/>
              <a:t>中，使用两个字典实现这两个类组，字典的关键字分别为学号与课程号。建立课程信息函数如下</a:t>
            </a:r>
            <a:endParaRPr lang="zh-CN" altLang="zh-CN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3356992"/>
            <a:ext cx="867696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程序：建立课程信息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def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setupCourse</a:t>
            </a:r>
            <a:r>
              <a:rPr lang="en-US" altLang="zh-CN" dirty="0">
                <a:solidFill>
                  <a:schemeClr val="tx2"/>
                </a:solidFill>
              </a:rPr>
              <a:t> (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):	#</a:t>
            </a:r>
            <a:r>
              <a:rPr lang="zh-CN" altLang="zh-CN" dirty="0">
                <a:solidFill>
                  <a:schemeClr val="tx2"/>
                </a:solidFill>
              </a:rPr>
              <a:t>建立</a:t>
            </a:r>
            <a:r>
              <a:rPr lang="en-US" altLang="zh-CN" dirty="0" err="1">
                <a:solidFill>
                  <a:schemeClr val="tx2"/>
                </a:solidFill>
              </a:rPr>
              <a:t>CourseList</a:t>
            </a:r>
            <a:r>
              <a:rPr lang="en-US" altLang="zh-CN" dirty="0">
                <a:solidFill>
                  <a:schemeClr val="tx2"/>
                </a:solidFill>
              </a:rPr>
              <a:t>: list of Course objects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[1]=Course(1,"Introducation to Computer Science",4,1)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[2]=Course(2,"Advanced Mathematics",5,2)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[3]=Course(3,"Python",3,3)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[4]=Course(4,"College English",4,4)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[5]=Course(5,"Linear Algebra",3,5)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8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7.3 </a:t>
            </a:r>
            <a:r>
              <a:rPr lang="en-US" altLang="zh-CN" dirty="0"/>
              <a:t>Python</a:t>
            </a:r>
            <a:r>
              <a:rPr lang="zh-CN" altLang="zh-CN" dirty="0"/>
              <a:t>创建数据库的学生与课程类组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936104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程序中，模拟</a:t>
            </a:r>
            <a:r>
              <a:rPr lang="en-US" altLang="zh-CN" sz="1800" dirty="0"/>
              <a:t>20</a:t>
            </a:r>
            <a:r>
              <a:rPr lang="zh-CN" altLang="zh-CN" sz="1800" dirty="0"/>
              <a:t>个学生，并按姓名英文字母开头编学号，建立班级信息程序如下</a:t>
            </a:r>
            <a:endParaRPr lang="zh-CN" altLang="zh-CN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23528" y="2438020"/>
            <a:ext cx="8676964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程序：建立班级信息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def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setupClass</a:t>
            </a:r>
            <a:r>
              <a:rPr lang="en-US" altLang="zh-CN" dirty="0">
                <a:solidFill>
                  <a:schemeClr val="tx2"/>
                </a:solidFill>
              </a:rPr>
              <a:t> (</a:t>
            </a:r>
            <a:r>
              <a:rPr lang="en-US" altLang="zh-CN" dirty="0" err="1">
                <a:solidFill>
                  <a:schemeClr val="tx2"/>
                </a:solidFill>
              </a:rPr>
              <a:t>StudentDict</a:t>
            </a:r>
            <a:r>
              <a:rPr lang="en-US" altLang="zh-CN" dirty="0">
                <a:solidFill>
                  <a:schemeClr val="tx2"/>
                </a:solidFill>
              </a:rPr>
              <a:t>):    #</a:t>
            </a:r>
            <a:r>
              <a:rPr lang="zh-CN" altLang="zh-CN" dirty="0">
                <a:solidFill>
                  <a:schemeClr val="tx2"/>
                </a:solidFill>
              </a:rPr>
              <a:t>输入一个空列表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NameList</a:t>
            </a:r>
            <a:r>
              <a:rPr lang="en-US" altLang="zh-CN" dirty="0">
                <a:solidFill>
                  <a:schemeClr val="tx2"/>
                </a:solidFill>
              </a:rPr>
              <a:t> = ["Aaron","Abraham","Andy","Benson","Bill","Brent","Chris","Daniel",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"Edward","Evan","Francis","Howard","James","Kenneth","Norma","Ophelia","Pearl",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"Phoenix","Prima","</a:t>
            </a:r>
            <a:r>
              <a:rPr lang="en-US" altLang="zh-CN" dirty="0" err="1">
                <a:solidFill>
                  <a:schemeClr val="tx2"/>
                </a:solidFill>
              </a:rPr>
              <a:t>XiaoMing</a:t>
            </a:r>
            <a:r>
              <a:rPr lang="en-US" altLang="zh-CN" dirty="0">
                <a:solidFill>
                  <a:schemeClr val="tx2"/>
                </a:solidFill>
              </a:rPr>
              <a:t>"] 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 = 1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for name in </a:t>
            </a:r>
            <a:r>
              <a:rPr lang="en-US" altLang="zh-CN" dirty="0" err="1">
                <a:solidFill>
                  <a:schemeClr val="tx2"/>
                </a:solidFill>
              </a:rPr>
              <a:t>NameList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</a:t>
            </a:r>
            <a:r>
              <a:rPr lang="en-US" altLang="zh-CN" dirty="0" err="1">
                <a:solidFill>
                  <a:schemeClr val="tx2"/>
                </a:solidFill>
              </a:rPr>
              <a:t>StudentDict</a:t>
            </a:r>
            <a:r>
              <a:rPr lang="en-US" altLang="zh-CN" dirty="0">
                <a:solidFill>
                  <a:schemeClr val="tx2"/>
                </a:solidFill>
              </a:rPr>
              <a:t> [</a:t>
            </a:r>
            <a:r>
              <a:rPr lang="en-US" altLang="zh-CN" dirty="0" err="1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]=student(</a:t>
            </a:r>
            <a:r>
              <a:rPr lang="en-US" altLang="zh-CN" dirty="0" err="1">
                <a:solidFill>
                  <a:schemeClr val="tx2"/>
                </a:solidFill>
              </a:rPr>
              <a:t>name,stuid</a:t>
            </a:r>
            <a:r>
              <a:rPr lang="en-US" altLang="zh-CN" dirty="0">
                <a:solidFill>
                  <a:schemeClr val="tx2"/>
                </a:solidFill>
              </a:rPr>
              <a:t>)     #student</a:t>
            </a:r>
            <a:r>
              <a:rPr lang="zh-CN" altLang="zh-CN" dirty="0">
                <a:solidFill>
                  <a:schemeClr val="tx2"/>
                </a:solidFill>
              </a:rPr>
              <a:t>对象的字典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		</a:t>
            </a:r>
            <a:r>
              <a:rPr lang="en-US" altLang="zh-CN" dirty="0" err="1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 + 1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24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7.4 </a:t>
            </a:r>
            <a:r>
              <a:rPr lang="en-US" altLang="zh-CN" dirty="0"/>
              <a:t>Python</a:t>
            </a:r>
            <a:r>
              <a:rPr lang="zh-CN" altLang="zh-CN" dirty="0"/>
              <a:t>实例功能模拟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936104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然后，实现模拟考试函数，该函数需要模拟考试时间，选择该课程的学生进行考试。程序实现如下：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276873"/>
            <a:ext cx="867696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程序：模拟考试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def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ExamSimulation</a:t>
            </a:r>
            <a:r>
              <a:rPr lang="en-US" altLang="zh-CN" dirty="0">
                <a:solidFill>
                  <a:schemeClr val="tx2"/>
                </a:solidFill>
              </a:rPr>
              <a:t> (</a:t>
            </a:r>
            <a:r>
              <a:rPr lang="en-US" altLang="zh-CN" dirty="0" err="1">
                <a:solidFill>
                  <a:schemeClr val="tx2"/>
                </a:solidFill>
              </a:rPr>
              <a:t>StudentList</a:t>
            </a:r>
            <a:r>
              <a:rPr lang="en-US" altLang="zh-CN" dirty="0">
                <a:solidFill>
                  <a:schemeClr val="tx2"/>
                </a:solidFill>
              </a:rPr>
              <a:t>, </a:t>
            </a:r>
            <a:r>
              <a:rPr lang="en-US" altLang="zh-CN" dirty="0" err="1">
                <a:solidFill>
                  <a:schemeClr val="tx2"/>
                </a:solidFill>
              </a:rPr>
              <a:t>CourseList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for day in range(1,6):	#Simulate the date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for </a:t>
            </a:r>
            <a:r>
              <a:rPr lang="en-US" altLang="zh-CN" dirty="0" err="1">
                <a:solidFill>
                  <a:schemeClr val="tx2"/>
                </a:solidFill>
              </a:rPr>
              <a:t>cour</a:t>
            </a:r>
            <a:r>
              <a:rPr lang="en-US" altLang="zh-CN" dirty="0">
                <a:solidFill>
                  <a:schemeClr val="tx2"/>
                </a:solidFill>
              </a:rPr>
              <a:t> in </a:t>
            </a:r>
            <a:r>
              <a:rPr lang="en-US" altLang="zh-CN" dirty="0" err="1">
                <a:solidFill>
                  <a:schemeClr val="tx2"/>
                </a:solidFill>
              </a:rPr>
              <a:t>CourseList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	if(</a:t>
            </a:r>
            <a:r>
              <a:rPr lang="en-US" altLang="zh-CN" dirty="0" err="1">
                <a:solidFill>
                  <a:schemeClr val="tx2"/>
                </a:solidFill>
              </a:rPr>
              <a:t>cour.ExamDate</a:t>
            </a:r>
            <a:r>
              <a:rPr lang="en-US" altLang="zh-CN" dirty="0">
                <a:solidFill>
                  <a:schemeClr val="tx2"/>
                </a:solidFill>
              </a:rPr>
              <a:t>==day</a:t>
            </a:r>
            <a:r>
              <a:rPr lang="en-US" altLang="zh-CN" dirty="0" smtClean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		for </a:t>
            </a:r>
            <a:r>
              <a:rPr lang="en-US" altLang="zh-CN" dirty="0" err="1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 in </a:t>
            </a:r>
            <a:r>
              <a:rPr lang="en-US" altLang="zh-CN" dirty="0" err="1">
                <a:solidFill>
                  <a:schemeClr val="tx2"/>
                </a:solidFill>
              </a:rPr>
              <a:t>cour.studentID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			for </a:t>
            </a:r>
            <a:r>
              <a:rPr lang="en-US" altLang="zh-CN" dirty="0" err="1">
                <a:solidFill>
                  <a:schemeClr val="tx2"/>
                </a:solidFill>
              </a:rPr>
              <a:t>stu</a:t>
            </a:r>
            <a:r>
              <a:rPr lang="en-US" altLang="zh-CN" dirty="0">
                <a:solidFill>
                  <a:schemeClr val="tx2"/>
                </a:solidFill>
              </a:rPr>
              <a:t> in </a:t>
            </a:r>
            <a:r>
              <a:rPr lang="en-US" altLang="zh-CN" dirty="0" err="1">
                <a:solidFill>
                  <a:schemeClr val="tx2"/>
                </a:solidFill>
              </a:rPr>
              <a:t>StudentList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				if(</a:t>
            </a:r>
            <a:r>
              <a:rPr lang="en-US" altLang="zh-CN" dirty="0" err="1">
                <a:solidFill>
                  <a:schemeClr val="tx2"/>
                </a:solidFill>
              </a:rPr>
              <a:t>stu.StuID</a:t>
            </a:r>
            <a:r>
              <a:rPr lang="en-US" altLang="zh-CN" dirty="0">
                <a:solidFill>
                  <a:schemeClr val="tx2"/>
                </a:solidFill>
              </a:rPr>
              <a:t> == </a:t>
            </a:r>
            <a:r>
              <a:rPr lang="en-US" altLang="zh-CN" dirty="0" err="1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):	#student </a:t>
            </a:r>
            <a:r>
              <a:rPr lang="en-US" altLang="zh-CN" dirty="0" err="1">
                <a:solidFill>
                  <a:schemeClr val="tx2"/>
                </a:solidFill>
              </a:rPr>
              <a:t>stuID</a:t>
            </a:r>
            <a:r>
              <a:rPr lang="en-US" altLang="zh-CN" dirty="0">
                <a:solidFill>
                  <a:schemeClr val="tx2"/>
                </a:solidFill>
              </a:rPr>
              <a:t> selected this course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					</a:t>
            </a:r>
            <a:r>
              <a:rPr lang="en-US" altLang="zh-CN" dirty="0" err="1">
                <a:solidFill>
                  <a:schemeClr val="tx2"/>
                </a:solidFill>
              </a:rPr>
              <a:t>stu.TakeExam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cour.courseID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8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7.4 </a:t>
            </a:r>
            <a:r>
              <a:rPr lang="en-US" altLang="zh-CN" dirty="0"/>
              <a:t>Python</a:t>
            </a:r>
            <a:r>
              <a:rPr lang="zh-CN" altLang="zh-CN" dirty="0"/>
              <a:t>实例功能模拟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936104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程序最后，将以上函数进行调用，并查看每个学生参加完考试后的信息。程序如下：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2276873"/>
            <a:ext cx="867696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程序：学生数据库主程序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import </a:t>
            </a:r>
            <a:r>
              <a:rPr lang="en-US" altLang="zh-CN" dirty="0" smtClean="0">
                <a:solidFill>
                  <a:schemeClr val="tx2"/>
                </a:solidFill>
              </a:rPr>
              <a:t>random</a:t>
            </a:r>
          </a:p>
          <a:p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={}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StudentDict</a:t>
            </a:r>
            <a:r>
              <a:rPr lang="en-US" altLang="zh-CN" dirty="0">
                <a:solidFill>
                  <a:schemeClr val="tx2"/>
                </a:solidFill>
              </a:rPr>
              <a:t>={}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setupCourse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setupClass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</a:rPr>
              <a:t>StudentDict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SelectCourse</a:t>
            </a:r>
            <a:r>
              <a:rPr lang="en-US" altLang="zh-CN" dirty="0" smtClean="0">
                <a:solidFill>
                  <a:schemeClr val="tx2"/>
                </a:solidFill>
              </a:rPr>
              <a:t>(list(</a:t>
            </a:r>
            <a:r>
              <a:rPr lang="en-US" altLang="zh-CN" dirty="0" err="1" smtClean="0">
                <a:solidFill>
                  <a:schemeClr val="tx2"/>
                </a:solidFill>
              </a:rPr>
              <a:t>StudentDict.values</a:t>
            </a:r>
            <a:r>
              <a:rPr lang="en-US" altLang="zh-CN" dirty="0">
                <a:solidFill>
                  <a:schemeClr val="tx2"/>
                </a:solidFill>
              </a:rPr>
              <a:t>()),list(</a:t>
            </a:r>
            <a:r>
              <a:rPr lang="en-US" altLang="zh-CN" dirty="0" err="1">
                <a:solidFill>
                  <a:schemeClr val="tx2"/>
                </a:solidFill>
              </a:rPr>
              <a:t>CourseDict.values</a:t>
            </a:r>
            <a:r>
              <a:rPr lang="en-US" altLang="zh-CN" dirty="0">
                <a:solidFill>
                  <a:schemeClr val="tx2"/>
                </a:solidFill>
              </a:rPr>
              <a:t>()))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ExamSimulation</a:t>
            </a:r>
            <a:r>
              <a:rPr lang="en-US" altLang="zh-CN" dirty="0">
                <a:solidFill>
                  <a:schemeClr val="tx2"/>
                </a:solidFill>
              </a:rPr>
              <a:t>(list(</a:t>
            </a:r>
            <a:r>
              <a:rPr lang="en-US" altLang="zh-CN" dirty="0" err="1">
                <a:solidFill>
                  <a:schemeClr val="tx2"/>
                </a:solidFill>
              </a:rPr>
              <a:t>StudentDict.values</a:t>
            </a:r>
            <a:r>
              <a:rPr lang="en-US" altLang="zh-CN" dirty="0">
                <a:solidFill>
                  <a:schemeClr val="tx2"/>
                </a:solidFill>
              </a:rPr>
              <a:t>()),list(</a:t>
            </a:r>
            <a:r>
              <a:rPr lang="en-US" altLang="zh-CN" dirty="0" err="1">
                <a:solidFill>
                  <a:schemeClr val="tx2"/>
                </a:solidFill>
              </a:rPr>
              <a:t>CourseDict.values</a:t>
            </a:r>
            <a:r>
              <a:rPr lang="en-US" altLang="zh-CN" dirty="0">
                <a:solidFill>
                  <a:schemeClr val="tx2"/>
                </a:solidFill>
              </a:rPr>
              <a:t>()))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for </a:t>
            </a:r>
            <a:r>
              <a:rPr lang="en-US" altLang="zh-CN" dirty="0" err="1">
                <a:solidFill>
                  <a:schemeClr val="tx2"/>
                </a:solidFill>
              </a:rPr>
              <a:t>sid,stu</a:t>
            </a:r>
            <a:r>
              <a:rPr lang="en-US" altLang="zh-CN" dirty="0">
                <a:solidFill>
                  <a:schemeClr val="tx2"/>
                </a:solidFill>
              </a:rPr>
              <a:t> in </a:t>
            </a:r>
            <a:r>
              <a:rPr lang="en-US" altLang="zh-CN" dirty="0" err="1">
                <a:solidFill>
                  <a:schemeClr val="tx2"/>
                </a:solidFill>
              </a:rPr>
              <a:t>StudentDict.items</a:t>
            </a:r>
            <a:r>
              <a:rPr lang="en-US" altLang="zh-CN" dirty="0">
                <a:solidFill>
                  <a:schemeClr val="tx2"/>
                </a:solidFill>
              </a:rPr>
              <a:t>():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stu.getInfo</a:t>
            </a:r>
            <a:r>
              <a:rPr lang="en-US" altLang="zh-CN" dirty="0">
                <a:solidFill>
                  <a:schemeClr val="tx2"/>
                </a:solidFill>
              </a:rPr>
              <a:t>()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5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8</a:t>
            </a:r>
            <a:r>
              <a:rPr lang="zh-CN" altLang="en-US" dirty="0" smtClean="0"/>
              <a:t>节  </a:t>
            </a:r>
            <a:r>
              <a:rPr lang="zh-CN" altLang="zh-CN" dirty="0" smtClean="0"/>
              <a:t>有趣的小乌龟</a:t>
            </a:r>
            <a:r>
              <a:rPr lang="en-US" altLang="zh-CN" dirty="0" smtClean="0"/>
              <a:t>——Python</a:t>
            </a:r>
            <a:r>
              <a:rPr lang="zh-CN" altLang="zh-CN" dirty="0" smtClean="0"/>
              <a:t>之绘图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初识小乌龟</a:t>
            </a:r>
            <a:endParaRPr lang="en-US" altLang="zh-CN" dirty="0" smtClean="0"/>
          </a:p>
          <a:p>
            <a:r>
              <a:rPr lang="zh-CN" altLang="zh-CN" dirty="0" smtClean="0"/>
              <a:t>小乌龟绘制基础图形绘制</a:t>
            </a:r>
            <a:endParaRPr lang="en-US" altLang="zh-CN" dirty="0" smtClean="0"/>
          </a:p>
          <a:p>
            <a:r>
              <a:rPr lang="zh-CN" altLang="zh-CN" dirty="0" smtClean="0"/>
              <a:t>小乌龟绘制迷宫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正如本书第一章开篇所述，程序是一个黑匣子，当输入数据经过这个黑匣子后，会产生一个输出。前面小节所有的输出都是字符串形式。如果给定一个输入，能够输出一个与之相关的图形，这会比输出字符串更直观，更有趣。有了前面的基础知识，本章将带领大家探索</a:t>
            </a:r>
            <a:r>
              <a:rPr lang="en-US" altLang="zh-CN" dirty="0"/>
              <a:t>Python</a:t>
            </a:r>
            <a:r>
              <a:rPr lang="zh-CN" altLang="zh-CN" dirty="0"/>
              <a:t>编程中一个有趣的部分：绘图</a:t>
            </a:r>
            <a:r>
              <a:rPr lang="zh-CN" altLang="zh-CN" dirty="0" smtClean="0"/>
              <a:t>！</a:t>
            </a:r>
            <a:endParaRPr lang="en-US" altLang="zh-CN" dirty="0" smtClean="0"/>
          </a:p>
          <a:p>
            <a:r>
              <a:rPr lang="en-US" altLang="zh-CN" dirty="0"/>
              <a:t>Python</a:t>
            </a:r>
            <a:r>
              <a:rPr lang="zh-CN" altLang="zh-CN" dirty="0"/>
              <a:t>提供给开发者一个绘图的标准库，</a:t>
            </a:r>
            <a:r>
              <a:rPr lang="en-US" altLang="zh-CN" dirty="0"/>
              <a:t>turtle</a:t>
            </a:r>
            <a:r>
              <a:rPr lang="zh-CN" altLang="zh-CN" dirty="0"/>
              <a:t>（小乌龟）。先来看两个例子，图</a:t>
            </a:r>
            <a:r>
              <a:rPr lang="en-US" altLang="zh-CN" dirty="0"/>
              <a:t>4.10</a:t>
            </a:r>
            <a:r>
              <a:rPr lang="zh-CN" altLang="zh-CN" dirty="0"/>
              <a:t>为小乌龟所画出的迷宫与同心圆环。要画出这样的图形，使用其它语言，还是很复杂的，但是使用</a:t>
            </a:r>
            <a:r>
              <a:rPr lang="en-US" altLang="zh-CN" dirty="0"/>
              <a:t>Python</a:t>
            </a:r>
            <a:r>
              <a:rPr lang="zh-CN" altLang="zh-CN" dirty="0"/>
              <a:t>提供的</a:t>
            </a:r>
            <a:r>
              <a:rPr lang="en-US" altLang="zh-CN" dirty="0" err="1"/>
              <a:t>tutle</a:t>
            </a:r>
            <a:r>
              <a:rPr lang="zh-CN" altLang="zh-CN" dirty="0"/>
              <a:t>，实现就变得简单了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3097575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107</a:t>
            </a:fld>
            <a:endParaRPr lang="zh-CN" altLang="en-US"/>
          </a:p>
        </p:txBody>
      </p:sp>
      <p:pic>
        <p:nvPicPr>
          <p:cNvPr id="10137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0808"/>
            <a:ext cx="461667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720" y="1700808"/>
            <a:ext cx="3682752" cy="4033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885084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初</a:t>
            </a:r>
            <a:r>
              <a:rPr lang="zh-CN" altLang="zh-CN" dirty="0"/>
              <a:t>识小乌龟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248471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小乌龟有三个属性，位置、方向、画笔（颜色、宽度等）。</a:t>
            </a:r>
          </a:p>
          <a:p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）位置属性：</a:t>
            </a:r>
            <a:r>
              <a:rPr lang="zh-CN" altLang="zh-CN" sz="1800" dirty="0"/>
              <a:t>整个画板其实就对应一个中学所学的“平面直角坐标系”，画板的正中心为坐标系的原点（</a:t>
            </a:r>
            <a:r>
              <a:rPr lang="en-US" altLang="zh-CN" sz="1800" dirty="0"/>
              <a:t>0,0</a:t>
            </a:r>
            <a:r>
              <a:rPr lang="zh-CN" altLang="zh-CN" sz="1800" dirty="0"/>
              <a:t>）即</a:t>
            </a:r>
            <a:r>
              <a:rPr lang="en-US" altLang="zh-CN" sz="1800" dirty="0"/>
              <a:t>x=0,y=0</a:t>
            </a:r>
            <a:r>
              <a:rPr lang="zh-CN" altLang="zh-CN" sz="1800" dirty="0"/>
              <a:t>。在</a:t>
            </a:r>
            <a:r>
              <a:rPr lang="en-US" altLang="zh-CN" sz="1800" dirty="0"/>
              <a:t>turtle</a:t>
            </a:r>
            <a:r>
              <a:rPr lang="zh-CN" altLang="zh-CN" sz="1800" dirty="0"/>
              <a:t>里，</a:t>
            </a:r>
            <a:r>
              <a:rPr lang="en-US" altLang="zh-CN" sz="1800" dirty="0"/>
              <a:t>reset()</a:t>
            </a:r>
            <a:r>
              <a:rPr lang="zh-CN" altLang="zh-CN" sz="1800" dirty="0"/>
              <a:t>，小乌龟回到原点坐标。</a:t>
            </a:r>
          </a:p>
          <a:p>
            <a:r>
              <a:rPr lang="zh-CN" altLang="zh-CN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）方向属性：</a:t>
            </a:r>
            <a:r>
              <a:rPr lang="zh-CN" altLang="zh-CN" sz="1800" dirty="0"/>
              <a:t>小乌龟可以</a:t>
            </a:r>
            <a:r>
              <a:rPr lang="en-US" altLang="zh-CN" sz="1800" dirty="0"/>
              <a:t>360</a:t>
            </a:r>
            <a:r>
              <a:rPr lang="zh-CN" altLang="zh-CN" sz="1800" dirty="0"/>
              <a:t>度的旋转，使用的函数为：</a:t>
            </a:r>
            <a:r>
              <a:rPr lang="en-US" altLang="zh-CN" sz="1800" dirty="0"/>
              <a:t>left(</a:t>
            </a:r>
            <a:r>
              <a:rPr lang="en-US" altLang="zh-CN" sz="1800" i="1" dirty="0"/>
              <a:t>angle</a:t>
            </a:r>
            <a:r>
              <a:rPr lang="en-US" altLang="zh-CN" sz="1800" dirty="0"/>
              <a:t>)</a:t>
            </a:r>
            <a:r>
              <a:rPr lang="zh-CN" altLang="zh-CN" sz="1800" dirty="0"/>
              <a:t>，</a:t>
            </a:r>
            <a:r>
              <a:rPr lang="en-US" altLang="zh-CN" sz="1800" dirty="0"/>
              <a:t>right(</a:t>
            </a:r>
            <a:r>
              <a:rPr lang="en-US" altLang="zh-CN" sz="1800" i="1" dirty="0"/>
              <a:t>angle</a:t>
            </a:r>
            <a:r>
              <a:rPr lang="en-US" altLang="zh-CN" sz="1800" dirty="0"/>
              <a:t>)</a:t>
            </a:r>
            <a:r>
              <a:rPr lang="zh-CN" altLang="zh-CN" sz="1800" dirty="0"/>
              <a:t>，分别为向左、向右转</a:t>
            </a:r>
            <a:r>
              <a:rPr lang="en-US" altLang="zh-CN" sz="1800" i="1" dirty="0"/>
              <a:t>angle</a:t>
            </a:r>
            <a:r>
              <a:rPr lang="zh-CN" altLang="zh-CN" sz="1800" dirty="0"/>
              <a:t>度。</a:t>
            </a:r>
          </a:p>
          <a:p>
            <a:r>
              <a:rPr lang="zh-CN" altLang="zh-CN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zh-CN" sz="1800" b="1" dirty="0"/>
              <a:t>）画笔属性：</a:t>
            </a:r>
            <a:r>
              <a:rPr lang="zh-CN" altLang="zh-CN" sz="1800" dirty="0"/>
              <a:t>通过改变画笔的属性，小乌龟可以画出不同颜色，不同粗细的图案。这些函数包括，</a:t>
            </a:r>
            <a:r>
              <a:rPr lang="en-US" altLang="zh-CN" sz="1800" dirty="0" err="1"/>
              <a:t>pencolor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</a:t>
            </a:r>
            <a:r>
              <a:rPr lang="zh-CN" altLang="zh-CN" sz="1800" dirty="0"/>
              <a:t>，可以改变画笔的颜色，</a:t>
            </a:r>
            <a:r>
              <a:rPr lang="en-US" altLang="zh-CN" sz="1800" dirty="0" err="1"/>
              <a:t>args</a:t>
            </a:r>
            <a:r>
              <a:rPr lang="zh-CN" altLang="zh-CN" sz="1800" dirty="0"/>
              <a:t>可以是</a:t>
            </a:r>
            <a:r>
              <a:rPr lang="en-US" altLang="zh-CN" sz="1800" dirty="0"/>
              <a:t>'red'</a:t>
            </a:r>
            <a:r>
              <a:rPr lang="zh-CN" altLang="zh-CN" sz="1800" dirty="0"/>
              <a:t>，</a:t>
            </a:r>
            <a:r>
              <a:rPr lang="en-US" altLang="zh-CN" sz="1800" dirty="0"/>
              <a:t>'blue'</a:t>
            </a:r>
            <a:r>
              <a:rPr lang="zh-CN" altLang="zh-CN" sz="1800" dirty="0"/>
              <a:t>等字符串；</a:t>
            </a:r>
            <a:r>
              <a:rPr lang="en-US" altLang="zh-CN" sz="1800" dirty="0"/>
              <a:t>width(w)</a:t>
            </a:r>
            <a:r>
              <a:rPr lang="zh-CN" altLang="zh-CN" sz="1800" dirty="0"/>
              <a:t>，可以改变画笔的粗细，</a:t>
            </a:r>
            <a:r>
              <a:rPr lang="en-US" altLang="zh-CN" sz="1800" dirty="0"/>
              <a:t>w</a:t>
            </a:r>
            <a:r>
              <a:rPr lang="zh-CN" altLang="zh-CN" sz="1800" dirty="0"/>
              <a:t>为一个正数。</a:t>
            </a:r>
            <a:r>
              <a:rPr lang="en-US" altLang="zh-CN" sz="1800" dirty="0"/>
              <a:t>up()</a:t>
            </a:r>
            <a:r>
              <a:rPr lang="zh-CN" altLang="zh-CN" sz="1800" dirty="0"/>
              <a:t>，即提起画笔，暂时不画图像，对应的</a:t>
            </a:r>
            <a:r>
              <a:rPr lang="en-US" altLang="zh-CN" sz="1800" dirty="0"/>
              <a:t>down()</a:t>
            </a:r>
            <a:r>
              <a:rPr lang="zh-CN" altLang="zh-CN" sz="1800" dirty="0"/>
              <a:t>为放下画笔，开始绘图。</a:t>
            </a:r>
          </a:p>
          <a:p>
            <a:endParaRPr lang="en-US" altLang="zh-CN" sz="1800" dirty="0" smtClean="0"/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866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初</a:t>
            </a:r>
            <a:r>
              <a:rPr lang="zh-CN" altLang="zh-CN" dirty="0"/>
              <a:t>识小乌龟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248471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小乌龟要能画出图形，还需要它“动起来”，下面就来了解一下关于小乌龟的运动命令：</a:t>
            </a:r>
          </a:p>
          <a:p>
            <a:r>
              <a:rPr lang="zh-CN" altLang="zh-CN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forward(</a:t>
            </a:r>
            <a:r>
              <a:rPr lang="en-US" altLang="zh-CN" sz="1800" b="1" dirty="0" err="1"/>
              <a:t>len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函数：</a:t>
            </a:r>
            <a:r>
              <a:rPr lang="zh-CN" altLang="zh-CN" sz="1800" dirty="0"/>
              <a:t>控制小乌龟向前移动。在移动前，需要设置小乌龟的位置、方向、画笔三个属性。然后根据参数</a:t>
            </a:r>
            <a:r>
              <a:rPr lang="en-US" altLang="zh-CN" sz="1800" dirty="0" err="1"/>
              <a:t>len</a:t>
            </a:r>
            <a:r>
              <a:rPr lang="zh-CN" altLang="zh-CN" sz="1800" dirty="0"/>
              <a:t>，小乌龟向前移动</a:t>
            </a:r>
            <a:r>
              <a:rPr lang="en-US" altLang="zh-CN" sz="1800" dirty="0" err="1"/>
              <a:t>len</a:t>
            </a:r>
            <a:r>
              <a:rPr lang="zh-CN" altLang="zh-CN" sz="1800" dirty="0"/>
              <a:t>长度。</a:t>
            </a:r>
          </a:p>
          <a:p>
            <a:r>
              <a:rPr lang="zh-CN" altLang="zh-CN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backward(</a:t>
            </a:r>
            <a:r>
              <a:rPr lang="en-US" altLang="zh-CN" sz="1800" b="1" dirty="0" err="1"/>
              <a:t>len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函数</a:t>
            </a:r>
            <a:r>
              <a:rPr lang="zh-CN" altLang="zh-CN" sz="1800" dirty="0"/>
              <a:t>：与</a:t>
            </a:r>
            <a:r>
              <a:rPr lang="en-US" altLang="zh-CN" sz="1800" dirty="0"/>
              <a:t>forward</a:t>
            </a:r>
            <a:r>
              <a:rPr lang="zh-CN" altLang="zh-CN" sz="1800" dirty="0"/>
              <a:t>函数相反，控制小乌龟向后移动</a:t>
            </a:r>
            <a:r>
              <a:rPr lang="en-US" altLang="zh-CN" sz="1800" dirty="0" err="1"/>
              <a:t>len</a:t>
            </a:r>
            <a:r>
              <a:rPr lang="zh-CN" altLang="zh-CN" sz="1800" dirty="0"/>
              <a:t>长度。</a:t>
            </a:r>
          </a:p>
          <a:p>
            <a:r>
              <a:rPr lang="zh-CN" altLang="zh-CN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zh-CN" sz="1800" b="1" dirty="0"/>
              <a:t>）</a:t>
            </a:r>
            <a:r>
              <a:rPr lang="en-US" altLang="zh-CN" sz="1800" b="1" dirty="0" err="1"/>
              <a:t>goto</a:t>
            </a:r>
            <a:r>
              <a:rPr lang="en-US" altLang="zh-CN" sz="1800" b="1" dirty="0"/>
              <a:t>(</a:t>
            </a:r>
            <a:r>
              <a:rPr lang="en-US" altLang="zh-CN" sz="1800" b="1" dirty="0" err="1"/>
              <a:t>x,y</a:t>
            </a:r>
            <a:r>
              <a:rPr lang="en-US" altLang="zh-CN" sz="1800" b="1" dirty="0"/>
              <a:t>)</a:t>
            </a:r>
            <a:r>
              <a:rPr lang="zh-CN" altLang="zh-CN" sz="1800" b="1" dirty="0"/>
              <a:t>函数：</a:t>
            </a:r>
            <a:r>
              <a:rPr lang="zh-CN" altLang="zh-CN" sz="1800" dirty="0"/>
              <a:t>小乌龟从当前位置径直移动到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</a:t>
            </a:r>
            <a:r>
              <a:rPr lang="zh-CN" altLang="zh-CN" sz="1800" dirty="0"/>
              <a:t>处，这个时候当前方向不起作用，移动后方向也不改变。如果想要移动小乌龟到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</a:t>
            </a:r>
            <a:r>
              <a:rPr lang="zh-CN" altLang="zh-CN" sz="1800" dirty="0"/>
              <a:t>处，但不要绘制图形，可以使用如下语句：</a:t>
            </a:r>
            <a:r>
              <a:rPr lang="en-US" altLang="zh-CN" sz="1800" dirty="0"/>
              <a:t>up(); </a:t>
            </a:r>
            <a:r>
              <a:rPr lang="en-US" altLang="zh-CN" sz="1800" dirty="0" err="1"/>
              <a:t>goto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); down()</a:t>
            </a:r>
            <a:r>
              <a:rPr lang="zh-CN" altLang="zh-CN" sz="1800" dirty="0"/>
              <a:t>。</a:t>
            </a:r>
          </a:p>
          <a:p>
            <a:r>
              <a:rPr lang="zh-CN" altLang="zh-CN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zh-CN" sz="1800" b="1" dirty="0"/>
              <a:t>）</a:t>
            </a:r>
            <a:r>
              <a:rPr lang="en-US" altLang="zh-CN" sz="1800" b="1" dirty="0"/>
              <a:t>speed(v)</a:t>
            </a:r>
            <a:r>
              <a:rPr lang="zh-CN" altLang="zh-CN" sz="1800" b="1" dirty="0"/>
              <a:t>函数：</a:t>
            </a:r>
            <a:r>
              <a:rPr lang="zh-CN" altLang="zh-CN" sz="1800" dirty="0"/>
              <a:t>控制小乌龟移动的速度，</a:t>
            </a:r>
            <a:r>
              <a:rPr lang="en-US" altLang="zh-CN" sz="1800" dirty="0"/>
              <a:t>v</a:t>
            </a:r>
            <a:r>
              <a:rPr lang="zh-CN" altLang="zh-CN" sz="1800" dirty="0"/>
              <a:t>的取值为</a:t>
            </a:r>
            <a:r>
              <a:rPr lang="en-US" altLang="zh-CN" sz="1800" dirty="0"/>
              <a:t>0</a:t>
            </a:r>
            <a:r>
              <a:rPr lang="zh-CN" altLang="zh-CN" sz="1800" dirty="0"/>
              <a:t>到</a:t>
            </a:r>
            <a:r>
              <a:rPr lang="en-US" altLang="zh-CN" sz="1800" dirty="0"/>
              <a:t>10</a:t>
            </a:r>
            <a:r>
              <a:rPr lang="zh-CN" altLang="zh-CN" sz="1800" dirty="0"/>
              <a:t>的整数，也可以使用</a:t>
            </a:r>
            <a:r>
              <a:rPr lang="en-US" altLang="zh-CN" sz="1800" dirty="0"/>
              <a:t>'slow'</a:t>
            </a:r>
            <a:r>
              <a:rPr lang="zh-CN" altLang="zh-CN" sz="1800" dirty="0"/>
              <a:t>，</a:t>
            </a:r>
            <a:r>
              <a:rPr lang="en-US" altLang="zh-CN" sz="1800" dirty="0"/>
              <a:t>'fast'</a:t>
            </a:r>
            <a:r>
              <a:rPr lang="zh-CN" altLang="zh-CN" sz="1800" dirty="0"/>
              <a:t>来控制。</a:t>
            </a:r>
          </a:p>
          <a:p>
            <a:endParaRPr lang="en-US" altLang="zh-CN" sz="1800" dirty="0" smtClean="0"/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9761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Python</a:t>
            </a:r>
            <a:r>
              <a:rPr lang="zh-CN" altLang="zh-CN" dirty="0" smtClean="0"/>
              <a:t>基本数据类型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浮点型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如</a:t>
            </a:r>
            <a:r>
              <a:rPr lang="en-US" altLang="zh-CN" dirty="0" smtClean="0"/>
              <a:t>5.0</a:t>
            </a:r>
            <a:r>
              <a:rPr lang="zh-CN" altLang="zh-CN" dirty="0" smtClean="0"/>
              <a:t>，</a:t>
            </a:r>
            <a:r>
              <a:rPr lang="en-US" altLang="zh-CN" dirty="0" smtClean="0"/>
              <a:t>1.6</a:t>
            </a:r>
            <a:r>
              <a:rPr lang="zh-CN" altLang="zh-CN" dirty="0" smtClean="0"/>
              <a:t>，</a:t>
            </a:r>
            <a:r>
              <a:rPr lang="en-US" altLang="zh-CN" dirty="0" smtClean="0"/>
              <a:t>200.985</a:t>
            </a:r>
            <a:r>
              <a:rPr lang="zh-CN" altLang="zh-CN" dirty="0" smtClean="0"/>
              <a:t>等有小数部分的数值为浮点型。其操作符与整数类型类似，唯一需要注意的是“</a:t>
            </a:r>
            <a:r>
              <a:rPr lang="en-US" altLang="zh-CN" dirty="0" smtClean="0"/>
              <a:t>//</a:t>
            </a:r>
            <a:r>
              <a:rPr lang="zh-CN" altLang="zh-CN" dirty="0" smtClean="0"/>
              <a:t>”运算符在浮点数运算中所得到的结果仍是浮点数类型，不过与“</a:t>
            </a:r>
            <a:r>
              <a:rPr lang="en-US" altLang="zh-CN" dirty="0" smtClean="0"/>
              <a:t>/</a:t>
            </a:r>
            <a:r>
              <a:rPr lang="zh-CN" altLang="zh-CN" dirty="0" smtClean="0"/>
              <a:t>”不同的是它将舍去小数部分。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小</a:t>
            </a:r>
            <a:r>
              <a:rPr lang="zh-CN" altLang="zh-CN" dirty="0"/>
              <a:t>乌龟绘制基础图形绘制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2736304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有了上一小节的基础知识，本小节将使用</a:t>
            </a:r>
            <a:r>
              <a:rPr lang="en-US" altLang="zh-CN" sz="1800" dirty="0"/>
              <a:t>turtle</a:t>
            </a:r>
            <a:r>
              <a:rPr lang="zh-CN" altLang="zh-CN" sz="1800" dirty="0"/>
              <a:t>来绘制一些简单的图形。与取随机数一样，要使用</a:t>
            </a:r>
            <a:r>
              <a:rPr lang="en-US" altLang="zh-CN" sz="1800" dirty="0"/>
              <a:t>Python</a:t>
            </a:r>
            <a:r>
              <a:rPr lang="zh-CN" altLang="zh-CN" sz="1800" dirty="0"/>
              <a:t>提供的绘图工具，需要引入</a:t>
            </a:r>
            <a:r>
              <a:rPr lang="en-US" altLang="zh-CN" sz="1800" dirty="0"/>
              <a:t>Python</a:t>
            </a:r>
            <a:r>
              <a:rPr lang="zh-CN" altLang="zh-CN" sz="1800" dirty="0"/>
              <a:t>的</a:t>
            </a:r>
            <a:r>
              <a:rPr lang="en-US" altLang="zh-CN" sz="1800" dirty="0"/>
              <a:t>turtle</a:t>
            </a:r>
            <a:r>
              <a:rPr lang="zh-CN" altLang="zh-CN" sz="1800" dirty="0"/>
              <a:t>标准库，格式为：</a:t>
            </a:r>
            <a:r>
              <a:rPr lang="en-US" altLang="zh-CN" sz="1800" dirty="0"/>
              <a:t>from turtle import *</a:t>
            </a:r>
            <a:r>
              <a:rPr lang="zh-CN" altLang="zh-CN" sz="1800" dirty="0"/>
              <a:t>。为了便于观察画出的图形，我们在程序末尾使用语句</a:t>
            </a:r>
            <a:r>
              <a:rPr lang="en-US" altLang="zh-CN" sz="1800" dirty="0"/>
              <a:t>s = Screen(); </a:t>
            </a:r>
            <a:r>
              <a:rPr lang="en-US" altLang="zh-CN" sz="1800" dirty="0" err="1"/>
              <a:t>s.exitonclick</a:t>
            </a:r>
            <a:r>
              <a:rPr lang="en-US" altLang="zh-CN" sz="1800" dirty="0"/>
              <a:t>()</a:t>
            </a:r>
            <a:r>
              <a:rPr lang="zh-CN" altLang="zh-CN" sz="1800" dirty="0"/>
              <a:t>，这样，需要鼠标单击窗口后绘图窗口才会关闭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pPr lvl="0"/>
            <a:r>
              <a:rPr lang="zh-CN" altLang="zh-CN" sz="1800" b="1" dirty="0"/>
              <a:t>实例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：</a:t>
            </a:r>
            <a:r>
              <a:rPr lang="zh-CN" altLang="zh-CN" sz="1800" dirty="0"/>
              <a:t>从上至下依次绘制三条长度为</a:t>
            </a:r>
            <a:r>
              <a:rPr lang="en-US" altLang="zh-CN" sz="1800" dirty="0"/>
              <a:t>100</a:t>
            </a:r>
            <a:r>
              <a:rPr lang="zh-CN" altLang="zh-CN" sz="1800" dirty="0"/>
              <a:t>的水平平行线，要求平行线之间的距离为</a:t>
            </a:r>
            <a:r>
              <a:rPr lang="en-US" altLang="zh-CN" sz="1800" dirty="0"/>
              <a:t>50</a:t>
            </a:r>
            <a:r>
              <a:rPr lang="zh-CN" altLang="zh-CN" sz="1800" dirty="0"/>
              <a:t>，从上至下线条依次变粗，颜色分别为红、绿、黄</a:t>
            </a:r>
            <a:r>
              <a:rPr lang="zh-CN" altLang="zh-CN" sz="1800" dirty="0" smtClean="0"/>
              <a:t>。</a:t>
            </a:r>
            <a:endParaRPr lang="en-US" altLang="zh-CN" sz="1800" dirty="0"/>
          </a:p>
          <a:p>
            <a:pPr lvl="0"/>
            <a:r>
              <a:rPr lang="zh-CN" altLang="en-US" sz="1800" dirty="0" smtClean="0"/>
              <a:t>要求绘制出的效果如下：</a:t>
            </a:r>
            <a:endParaRPr lang="zh-CN" altLang="zh-CN" sz="1800" dirty="0"/>
          </a:p>
          <a:p>
            <a:endParaRPr lang="zh-CN" altLang="zh-CN" sz="1800" dirty="0"/>
          </a:p>
        </p:txBody>
      </p:sp>
      <p:pic>
        <p:nvPicPr>
          <p:cNvPr id="10240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113" y="3960105"/>
            <a:ext cx="2057782" cy="234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小</a:t>
            </a:r>
            <a:r>
              <a:rPr lang="zh-CN" altLang="zh-CN" dirty="0"/>
              <a:t>乌龟绘制基础图形绘</a:t>
            </a:r>
            <a:r>
              <a:rPr lang="zh-CN" altLang="zh-CN" dirty="0" smtClean="0"/>
              <a:t>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368151"/>
          </a:xfrm>
        </p:spPr>
        <p:txBody>
          <a:bodyPr>
            <a:noAutofit/>
          </a:bodyPr>
          <a:lstStyle/>
          <a:p>
            <a:r>
              <a:rPr lang="zh-CN" altLang="en-US" sz="1800" dirty="0" smtClean="0"/>
              <a:t>对于该实例，需要</a:t>
            </a:r>
            <a:r>
              <a:rPr lang="zh-CN" altLang="zh-CN" sz="1800" dirty="0" smtClean="0"/>
              <a:t>定</a:t>
            </a:r>
            <a:r>
              <a:rPr lang="zh-CN" altLang="zh-CN" sz="1800" dirty="0"/>
              <a:t>义了一个</a:t>
            </a:r>
            <a:r>
              <a:rPr lang="en-US" altLang="zh-CN" sz="1800" dirty="0" err="1"/>
              <a:t>jumpto</a:t>
            </a:r>
            <a:r>
              <a:rPr lang="zh-CN" altLang="zh-CN" sz="1800" dirty="0"/>
              <a:t>函数，实现移动小乌龟到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</a:t>
            </a:r>
            <a:r>
              <a:rPr lang="zh-CN" altLang="zh-CN" sz="1800" dirty="0"/>
              <a:t>，主要</a:t>
            </a:r>
            <a:r>
              <a:rPr lang="zh-CN" altLang="zh-CN" sz="1800" dirty="0" smtClean="0"/>
              <a:t>绘图步骤在</a:t>
            </a:r>
            <a:r>
              <a:rPr lang="zh-CN" altLang="en-US" sz="1800" dirty="0"/>
              <a:t>如下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每一次设置好小乌龟的起始属性，然后令其向前走</a:t>
            </a:r>
            <a:r>
              <a:rPr lang="en-US" altLang="zh-CN" sz="1800" dirty="0"/>
              <a:t>100</a:t>
            </a:r>
            <a:r>
              <a:rPr lang="zh-CN" altLang="zh-CN" sz="1800" dirty="0"/>
              <a:t>即可</a:t>
            </a:r>
            <a:r>
              <a:rPr lang="zh-CN" altLang="zh-CN" sz="1800" dirty="0" smtClean="0"/>
              <a:t>。</a:t>
            </a:r>
            <a:r>
              <a:rPr lang="zh-CN" altLang="en-US" sz="1800" dirty="0" smtClean="0"/>
              <a:t>该程序实现如下</a:t>
            </a:r>
            <a:r>
              <a:rPr lang="zh-CN" altLang="en-US" sz="1800" dirty="0"/>
              <a:t>：</a:t>
            </a:r>
            <a:endParaRPr lang="zh-CN" altLang="zh-C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355988" y="2708920"/>
            <a:ext cx="6685118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程序：绘出三条不同的平行线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from turtle import *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def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):		#</a:t>
            </a:r>
            <a:r>
              <a:rPr lang="zh-CN" altLang="zh-CN" dirty="0">
                <a:solidFill>
                  <a:schemeClr val="tx2"/>
                </a:solidFill>
              </a:rPr>
              <a:t>移动小乌龟不绘图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up(); </a:t>
            </a:r>
            <a:r>
              <a:rPr lang="en-US" altLang="zh-CN" dirty="0" err="1">
                <a:solidFill>
                  <a:schemeClr val="tx2"/>
                </a:solidFill>
              </a:rPr>
              <a:t>goto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); down()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reset()			#</a:t>
            </a:r>
            <a:r>
              <a:rPr lang="zh-CN" altLang="zh-CN" dirty="0">
                <a:solidFill>
                  <a:schemeClr val="tx2"/>
                </a:solidFill>
              </a:rPr>
              <a:t>置小乌龟到原点处</a:t>
            </a:r>
          </a:p>
          <a:p>
            <a:r>
              <a:rPr lang="en-US" altLang="zh-CN" dirty="0" err="1">
                <a:solidFill>
                  <a:schemeClr val="tx2"/>
                </a:solidFill>
              </a:rPr>
              <a:t>colorlist</a:t>
            </a:r>
            <a:r>
              <a:rPr lang="en-US" altLang="zh-CN" dirty="0">
                <a:solidFill>
                  <a:schemeClr val="tx2"/>
                </a:solidFill>
              </a:rPr>
              <a:t> = ['</a:t>
            </a:r>
            <a:r>
              <a:rPr lang="en-US" altLang="zh-CN" dirty="0" err="1">
                <a:solidFill>
                  <a:schemeClr val="tx2"/>
                </a:solidFill>
              </a:rPr>
              <a:t>red','green','yellow</a:t>
            </a:r>
            <a:r>
              <a:rPr lang="en-US" altLang="zh-CN" dirty="0">
                <a:solidFill>
                  <a:schemeClr val="tx2"/>
                </a:solidFill>
              </a:rPr>
              <a:t>']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for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in range(3):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</a:t>
            </a:r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(-50,50-i*50);width(5*(i+1));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       color(</a:t>
            </a:r>
            <a:r>
              <a:rPr lang="en-US" altLang="zh-CN" dirty="0" err="1">
                <a:solidFill>
                  <a:schemeClr val="tx2"/>
                </a:solidFill>
              </a:rPr>
              <a:t>colorlist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])   #</a:t>
            </a:r>
            <a:r>
              <a:rPr lang="zh-CN" altLang="zh-CN" dirty="0">
                <a:solidFill>
                  <a:schemeClr val="tx2"/>
                </a:solidFill>
              </a:rPr>
              <a:t>设置小乌龟属性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        forward(100)	#</a:t>
            </a:r>
            <a:r>
              <a:rPr lang="zh-CN" altLang="zh-CN" dirty="0">
                <a:solidFill>
                  <a:schemeClr val="tx2"/>
                </a:solidFill>
              </a:rPr>
              <a:t>绘图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s = Screen(); </a:t>
            </a:r>
            <a:r>
              <a:rPr lang="en-US" altLang="zh-CN" dirty="0" err="1">
                <a:solidFill>
                  <a:schemeClr val="tx2"/>
                </a:solidFill>
              </a:rPr>
              <a:t>s.exitonclick</a:t>
            </a:r>
            <a:r>
              <a:rPr lang="en-US" altLang="zh-CN" dirty="0">
                <a:solidFill>
                  <a:schemeClr val="tx2"/>
                </a:solidFill>
              </a:rPr>
              <a:t>()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小</a:t>
            </a:r>
            <a:r>
              <a:rPr lang="zh-CN" altLang="zh-CN" dirty="0"/>
              <a:t>乌龟绘制基础图形绘</a:t>
            </a:r>
            <a:r>
              <a:rPr lang="zh-CN" altLang="zh-CN" dirty="0" smtClean="0"/>
              <a:t>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368151"/>
          </a:xfrm>
        </p:spPr>
        <p:txBody>
          <a:bodyPr>
            <a:noAutofit/>
          </a:bodyPr>
          <a:lstStyle/>
          <a:p>
            <a:pPr lvl="0"/>
            <a:r>
              <a:rPr lang="zh-CN" altLang="zh-CN" sz="1800" b="1" dirty="0"/>
              <a:t>实例</a:t>
            </a:r>
            <a:r>
              <a:rPr lang="en-US" altLang="zh-CN" sz="1800" b="1" dirty="0"/>
              <a:t>2</a:t>
            </a:r>
            <a:r>
              <a:rPr lang="zh-CN" altLang="zh-CN" sz="1800" b="1" dirty="0"/>
              <a:t>：</a:t>
            </a:r>
            <a:r>
              <a:rPr lang="zh-CN" altLang="zh-CN" sz="1800" dirty="0"/>
              <a:t>绘制一个边长为</a:t>
            </a:r>
            <a:r>
              <a:rPr lang="en-US" altLang="zh-CN" sz="1800" dirty="0"/>
              <a:t>50</a:t>
            </a:r>
            <a:r>
              <a:rPr lang="zh-CN" altLang="zh-CN" sz="1800" dirty="0"/>
              <a:t>的</a:t>
            </a:r>
            <a:r>
              <a:rPr lang="zh-CN" altLang="zh-CN" sz="1800" dirty="0" smtClean="0"/>
              <a:t>正方形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0"/>
            <a:r>
              <a:rPr lang="zh-CN" altLang="en-US" sz="1800" dirty="0"/>
              <a:t>思</a:t>
            </a:r>
            <a:r>
              <a:rPr lang="zh-CN" altLang="en-US" sz="1800" dirty="0" smtClean="0"/>
              <a:t>路为：</a:t>
            </a:r>
            <a:r>
              <a:rPr lang="zh-CN" altLang="zh-CN" sz="1800" dirty="0"/>
              <a:t>每次绘制一条长度为</a:t>
            </a:r>
            <a:r>
              <a:rPr lang="en-US" altLang="zh-CN" sz="1800" dirty="0"/>
              <a:t>50</a:t>
            </a:r>
            <a:r>
              <a:rPr lang="zh-CN" altLang="zh-CN" sz="1800" dirty="0"/>
              <a:t>的线，然后将小乌龟向左转</a:t>
            </a:r>
            <a:r>
              <a:rPr lang="en-US" altLang="zh-CN" sz="1800" dirty="0"/>
              <a:t>90</a:t>
            </a:r>
            <a:r>
              <a:rPr lang="zh-CN" altLang="zh-CN" sz="1800" dirty="0"/>
              <a:t>度，总共绘制</a:t>
            </a:r>
            <a:r>
              <a:rPr lang="en-US" altLang="zh-CN" sz="1800" dirty="0"/>
              <a:t>4</a:t>
            </a:r>
            <a:r>
              <a:rPr lang="zh-CN" altLang="zh-CN" sz="1800" dirty="0"/>
              <a:t>次就可以了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708920"/>
            <a:ext cx="432048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程序：绘出边长为</a:t>
            </a:r>
            <a:r>
              <a:rPr lang="en-US" altLang="zh-CN" b="1" dirty="0">
                <a:solidFill>
                  <a:schemeClr val="tx2"/>
                </a:solidFill>
              </a:rPr>
              <a:t>50</a:t>
            </a:r>
            <a:r>
              <a:rPr lang="zh-CN" altLang="zh-CN" b="1" dirty="0">
                <a:solidFill>
                  <a:schemeClr val="tx2"/>
                </a:solidFill>
              </a:rPr>
              <a:t>的正方形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from turtle import *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def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up(); </a:t>
            </a:r>
            <a:r>
              <a:rPr lang="en-US" altLang="zh-CN" dirty="0" err="1">
                <a:solidFill>
                  <a:schemeClr val="tx2"/>
                </a:solidFill>
              </a:rPr>
              <a:t>goto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); down()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reset()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(-25,-25)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k=4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for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in range(k):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forward(50)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left(360/k)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s = Screen(); </a:t>
            </a:r>
            <a:r>
              <a:rPr lang="en-US" altLang="zh-CN" dirty="0" err="1">
                <a:solidFill>
                  <a:schemeClr val="tx2"/>
                </a:solidFill>
              </a:rPr>
              <a:t>s.exitonclick</a:t>
            </a:r>
            <a:r>
              <a:rPr lang="en-US" altLang="zh-CN" dirty="0">
                <a:solidFill>
                  <a:schemeClr val="tx2"/>
                </a:solidFill>
              </a:rPr>
              <a:t>()</a:t>
            </a:r>
            <a:endParaRPr lang="zh-CN" altLang="zh-CN" dirty="0">
              <a:solidFill>
                <a:schemeClr val="tx2"/>
              </a:solidFill>
            </a:endParaRPr>
          </a:p>
        </p:txBody>
      </p:sp>
      <p:pic>
        <p:nvPicPr>
          <p:cNvPr id="103426" name="图片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944" y="3284984"/>
            <a:ext cx="1406525" cy="169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997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小</a:t>
            </a:r>
            <a:r>
              <a:rPr lang="zh-CN" altLang="zh-CN" dirty="0"/>
              <a:t>乌龟绘制基础图形绘</a:t>
            </a:r>
            <a:r>
              <a:rPr lang="zh-CN" altLang="zh-CN" dirty="0" smtClean="0"/>
              <a:t>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实例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368151"/>
          </a:xfrm>
        </p:spPr>
        <p:txBody>
          <a:bodyPr>
            <a:noAutofit/>
          </a:bodyPr>
          <a:lstStyle/>
          <a:p>
            <a:pPr lvl="0"/>
            <a:r>
              <a:rPr lang="zh-CN" altLang="zh-CN" sz="1800" b="1" dirty="0"/>
              <a:t>实例</a:t>
            </a:r>
            <a:r>
              <a:rPr lang="en-US" altLang="zh-CN" sz="1800" b="1" dirty="0"/>
              <a:t>2</a:t>
            </a:r>
            <a:r>
              <a:rPr lang="zh-CN" altLang="zh-CN" sz="1800" b="1" dirty="0" smtClean="0"/>
              <a:t>：</a:t>
            </a:r>
            <a:r>
              <a:rPr lang="zh-CN" altLang="zh-CN" sz="1800" dirty="0"/>
              <a:t>绘制一个半径为</a:t>
            </a:r>
            <a:r>
              <a:rPr lang="en-US" altLang="zh-CN" sz="1800" dirty="0"/>
              <a:t>r</a:t>
            </a:r>
            <a:r>
              <a:rPr lang="zh-CN" altLang="zh-CN" sz="1800" dirty="0"/>
              <a:t>的圆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en-US" altLang="zh-CN" sz="1800" dirty="0"/>
              <a:t>turtle</a:t>
            </a:r>
            <a:r>
              <a:rPr lang="zh-CN" altLang="zh-CN" sz="1800" dirty="0"/>
              <a:t>提供了内置的画圆函数，</a:t>
            </a:r>
            <a:r>
              <a:rPr lang="en-US" altLang="zh-CN" sz="1800" dirty="0"/>
              <a:t>circle(r)</a:t>
            </a:r>
            <a:r>
              <a:rPr lang="zh-CN" altLang="zh-CN" sz="1800" dirty="0"/>
              <a:t>，其中</a:t>
            </a:r>
            <a:r>
              <a:rPr lang="en-US" altLang="zh-CN" sz="1800" dirty="0"/>
              <a:t>r</a:t>
            </a:r>
            <a:r>
              <a:rPr lang="zh-CN" altLang="zh-CN" sz="1800" dirty="0"/>
              <a:t>为圆的半径，实现如下：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1398" y="2449528"/>
            <a:ext cx="432048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程序：绘出半径为</a:t>
            </a:r>
            <a:r>
              <a:rPr lang="en-US" altLang="zh-CN" b="1" dirty="0">
                <a:solidFill>
                  <a:schemeClr val="tx2"/>
                </a:solidFill>
              </a:rPr>
              <a:t>50</a:t>
            </a:r>
            <a:r>
              <a:rPr lang="zh-CN" altLang="zh-CN" b="1" dirty="0">
                <a:solidFill>
                  <a:schemeClr val="tx2"/>
                </a:solidFill>
              </a:rPr>
              <a:t>的圆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from turtle import *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circle(50)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s = Screen(); </a:t>
            </a:r>
            <a:r>
              <a:rPr lang="en-US" altLang="zh-CN" dirty="0" err="1">
                <a:solidFill>
                  <a:schemeClr val="tx2"/>
                </a:solidFill>
              </a:rPr>
              <a:t>s.exitonclick</a:t>
            </a:r>
            <a:r>
              <a:rPr lang="en-US" altLang="zh-CN" dirty="0">
                <a:solidFill>
                  <a:schemeClr val="tx2"/>
                </a:solidFill>
              </a:rPr>
              <a:t>()</a:t>
            </a:r>
            <a:endParaRPr lang="zh-CN" altLang="zh-CN" dirty="0">
              <a:solidFill>
                <a:schemeClr val="tx2"/>
              </a:solidFill>
            </a:endParaRPr>
          </a:p>
        </p:txBody>
      </p:sp>
      <p:pic>
        <p:nvPicPr>
          <p:cNvPr id="104450" name="图片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951" y="4005064"/>
            <a:ext cx="1911374" cy="2221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50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zh-CN" dirty="0" smtClean="0"/>
              <a:t>小</a:t>
            </a:r>
            <a:r>
              <a:rPr lang="zh-CN" altLang="zh-CN" dirty="0"/>
              <a:t>乌龟绘制迷宫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9"/>
            <a:ext cx="8229600" cy="1584175"/>
          </a:xfrm>
        </p:spPr>
        <p:txBody>
          <a:bodyPr>
            <a:noAutofit/>
          </a:bodyPr>
          <a:lstStyle/>
          <a:p>
            <a:pPr lvl="0"/>
            <a:r>
              <a:rPr lang="zh-CN" altLang="en-US" sz="1800" dirty="0"/>
              <a:t>小乌</a:t>
            </a:r>
            <a:r>
              <a:rPr lang="zh-CN" altLang="en-US" sz="1800" dirty="0" smtClean="0"/>
              <a:t>龟绘制迷宫，其输入、输出分别如下所示。</a:t>
            </a:r>
            <a:endParaRPr lang="en-US" altLang="zh-CN" sz="1800" dirty="0" smtClean="0"/>
          </a:p>
          <a:p>
            <a:pPr lvl="0"/>
            <a:r>
              <a:rPr lang="zh-CN" altLang="zh-CN" sz="1800" dirty="0"/>
              <a:t>观察迷宫输入与结果，不难发现，当输入的某位为</a:t>
            </a:r>
            <a:r>
              <a:rPr lang="en-US" altLang="zh-CN" sz="1800" dirty="0"/>
              <a:t>1</a:t>
            </a:r>
            <a:r>
              <a:rPr lang="zh-CN" altLang="zh-CN" sz="1800" dirty="0"/>
              <a:t>时，迷宫中对应位置</a:t>
            </a:r>
            <a:r>
              <a:rPr lang="zh-CN" altLang="zh-CN" sz="1800" dirty="0" smtClean="0"/>
              <a:t>为</a:t>
            </a:r>
            <a:r>
              <a:rPr lang="zh-CN" altLang="zh-CN" sz="1800" dirty="0"/>
              <a:t>一柱墙，当输入为</a:t>
            </a:r>
            <a:r>
              <a:rPr lang="en-US" altLang="zh-CN" sz="1800" dirty="0"/>
              <a:t>0</a:t>
            </a:r>
            <a:r>
              <a:rPr lang="zh-CN" altLang="zh-CN" sz="1800" dirty="0"/>
              <a:t>时，迷宫中对应位置为通道。应此，要绘制该迷宫，两个最基本的元素为绘制墙与绘制通道。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619672" y="2924944"/>
            <a:ext cx="2520280" cy="330552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#&lt;</a:t>
            </a:r>
            <a:r>
              <a:rPr kumimoji="0" lang="zh-C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程序：迷宫输入</a:t>
            </a:r>
            <a:r>
              <a:rPr kumimoji="0" lang="en-US" altLang="zh-CN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&gt;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m=[[1,1,1,0,1,1,1,1,1,1],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[1,0,0,0,0,0,0,0,1,1],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[1,0,1,1,1,1,1,0,0,1],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[1,0,1,0,0,0,0,1,0,1],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[1,0,1,0,1,1,0,0,0,1],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[1,0,0,1,1,0,1,0,1,1],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[1,1,1,1,0,0,0,0,1,1],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[1,0,0,0,0,1,1,1,0,0],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[1,0,1,1,0,0,0,0,0,1],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  [1,1,1,1,1,1,1,1,1,1]]</a:t>
            </a:r>
            <a:endParaRPr kumimoji="0" lang="zh-CN" altLang="zh-CN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547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83284"/>
            <a:ext cx="3024336" cy="31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427984" y="298328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输</a:t>
            </a:r>
            <a:r>
              <a:rPr lang="zh-CN" altLang="en-US" b="1" dirty="0" smtClean="0"/>
              <a:t>出</a:t>
            </a:r>
            <a:r>
              <a:rPr lang="zh-CN" altLang="en-US" b="1" dirty="0"/>
              <a:t>：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0190" y="2983284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输入</a:t>
            </a:r>
            <a:r>
              <a:rPr lang="zh-CN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25143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zh-CN" dirty="0" smtClean="0"/>
              <a:t>小</a:t>
            </a:r>
            <a:r>
              <a:rPr lang="zh-CN" altLang="zh-CN" dirty="0"/>
              <a:t>乌龟绘制迷宫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32047"/>
          </a:xfrm>
        </p:spPr>
        <p:txBody>
          <a:bodyPr>
            <a:noAutofit/>
          </a:bodyPr>
          <a:lstStyle/>
          <a:p>
            <a:pPr lvl="0"/>
            <a:r>
              <a:rPr lang="zh-CN" altLang="en-US" sz="1800" dirty="0"/>
              <a:t>绘</a:t>
            </a:r>
            <a:r>
              <a:rPr lang="zh-CN" altLang="en-US" sz="1800" dirty="0" smtClean="0"/>
              <a:t>制迷宫实现代码：</a:t>
            </a:r>
            <a:endParaRPr lang="zh-CN" altLang="zh-CN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077340" y="1562165"/>
            <a:ext cx="7061328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程序：迷宫中的墙与通道绘制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from turtle import *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def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up(); </a:t>
            </a:r>
            <a:r>
              <a:rPr lang="en-US" altLang="zh-CN" dirty="0" err="1" smtClean="0">
                <a:solidFill>
                  <a:schemeClr val="tx2"/>
                </a:solidFill>
              </a:rPr>
              <a:t>goto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</a:rPr>
              <a:t>x,y</a:t>
            </a:r>
            <a:r>
              <a:rPr lang="en-US" altLang="zh-CN" dirty="0" smtClean="0">
                <a:solidFill>
                  <a:schemeClr val="tx2"/>
                </a:solidFill>
              </a:rPr>
              <a:t>); down()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Access(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for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in range(4):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forward(size/6); up(); forward(size/6*4); down(); 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forward(size/6</a:t>
            </a:r>
            <a:r>
              <a:rPr lang="en-US" altLang="zh-CN" dirty="0">
                <a:solidFill>
                  <a:schemeClr val="tx2"/>
                </a:solidFill>
              </a:rPr>
              <a:t>); right(90)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err="1">
                <a:solidFill>
                  <a:schemeClr val="tx2"/>
                </a:solidFill>
              </a:rPr>
              <a:t>def</a:t>
            </a:r>
            <a:r>
              <a:rPr lang="en-US" altLang="zh-CN" dirty="0">
                <a:solidFill>
                  <a:schemeClr val="tx2"/>
                </a:solidFill>
              </a:rPr>
              <a:t> Wall(</a:t>
            </a:r>
            <a:r>
              <a:rPr lang="en-US" altLang="zh-CN" dirty="0" err="1">
                <a:solidFill>
                  <a:schemeClr val="tx2"/>
                </a:solidFill>
              </a:rPr>
              <a:t>x,y,size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color("red"); </a:t>
            </a:r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); 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for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in range(4):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</a:t>
            </a:r>
            <a:r>
              <a:rPr lang="en-US" altLang="zh-CN" dirty="0" smtClean="0">
                <a:solidFill>
                  <a:schemeClr val="tx2"/>
                </a:solidFill>
              </a:rPr>
              <a:t>forward(size); right(90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goto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x+size,y-size</a:t>
            </a:r>
            <a:r>
              <a:rPr lang="en-US" altLang="zh-CN" dirty="0">
                <a:solidFill>
                  <a:schemeClr val="tx2"/>
                </a:solidFill>
              </a:rPr>
              <a:t>); </a:t>
            </a:r>
            <a:r>
              <a:rPr lang="en-US" altLang="zh-CN" dirty="0" err="1">
                <a:solidFill>
                  <a:schemeClr val="tx2"/>
                </a:solidFill>
              </a:rPr>
              <a:t>jumpto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x,y</a:t>
            </a:r>
            <a:r>
              <a:rPr lang="en-US" altLang="zh-CN" dirty="0">
                <a:solidFill>
                  <a:schemeClr val="tx2"/>
                </a:solidFill>
              </a:rPr>
              <a:t>-size); </a:t>
            </a:r>
            <a:r>
              <a:rPr lang="en-US" altLang="zh-CN" dirty="0" err="1">
                <a:solidFill>
                  <a:schemeClr val="tx2"/>
                </a:solidFill>
              </a:rPr>
              <a:t>goto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x+size,y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4" name="内容占位符 5"/>
          <p:cNvSpPr>
            <a:spLocks noGrp="1"/>
          </p:cNvSpPr>
          <p:nvPr/>
        </p:nvSpPr>
        <p:spPr>
          <a:xfrm>
            <a:off x="318984" y="5601816"/>
            <a:ext cx="8229600" cy="779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720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/>
              <a:buNone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0" algn="l" defTabSz="9144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800" dirty="0"/>
              <a:t>对于上述两个函数，</a:t>
            </a:r>
            <a:r>
              <a:rPr lang="en-US" altLang="zh-CN" sz="1800" dirty="0"/>
              <a:t>Access</a:t>
            </a:r>
            <a:r>
              <a:rPr lang="zh-CN" altLang="en-US" sz="1800" dirty="0"/>
              <a:t>与</a:t>
            </a:r>
            <a:r>
              <a:rPr lang="en-US" altLang="zh-CN" sz="1800" dirty="0"/>
              <a:t>Wall</a:t>
            </a:r>
            <a:r>
              <a:rPr lang="zh-CN" altLang="en-US" sz="1800" dirty="0"/>
              <a:t>，分别给出起始位置</a:t>
            </a:r>
            <a:r>
              <a:rPr lang="en-US" altLang="zh-CN" sz="1800" dirty="0"/>
              <a:t>(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)</a:t>
            </a:r>
            <a:r>
              <a:rPr lang="zh-CN" altLang="en-US" sz="1800" dirty="0"/>
              <a:t>，与方块的大小就可以绘出相应的墙与通道了。</a:t>
            </a:r>
          </a:p>
        </p:txBody>
      </p:sp>
    </p:spTree>
    <p:extLst>
      <p:ext uri="{BB962C8B-B14F-4D97-AF65-F5344CB8AC3E}">
        <p14:creationId xmlns:p14="http://schemas.microsoft.com/office/powerpoint/2010/main" val="117209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8.3 </a:t>
            </a:r>
            <a:r>
              <a:rPr lang="zh-CN" altLang="zh-CN" dirty="0" smtClean="0"/>
              <a:t>小</a:t>
            </a:r>
            <a:r>
              <a:rPr lang="zh-CN" altLang="zh-CN" dirty="0"/>
              <a:t>乌龟绘制迷宫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232248"/>
          </a:xfrm>
        </p:spPr>
        <p:txBody>
          <a:bodyPr>
            <a:noAutofit/>
          </a:bodyPr>
          <a:lstStyle/>
          <a:p>
            <a:pPr lvl="0"/>
            <a:r>
              <a:rPr lang="zh-CN" altLang="zh-CN" sz="1800" dirty="0"/>
              <a:t>最后，进需要在主函数中对输入的数组进行遍历，计算出各自的起始位置，便能够绘出我们想要的迷宫了。为了使迷宫绘制在画板的中心，计算最左上角的起点坐标为：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startX,startY</a:t>
            </a:r>
            <a:r>
              <a:rPr lang="en-US" altLang="zh-CN" sz="1800" dirty="0"/>
              <a:t>) = (-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(m)/2*</a:t>
            </a:r>
            <a:r>
              <a:rPr lang="en-US" altLang="zh-CN" sz="1800" dirty="0" err="1"/>
              <a:t>size,len</a:t>
            </a:r>
            <a:r>
              <a:rPr lang="en-US" altLang="zh-CN" sz="1800" dirty="0"/>
              <a:t>(m)/2*size)</a:t>
            </a:r>
            <a:r>
              <a:rPr lang="zh-CN" altLang="zh-CN" sz="1800" dirty="0"/>
              <a:t>，其中，</a:t>
            </a:r>
            <a:r>
              <a:rPr lang="en-US" altLang="zh-CN" sz="1800" dirty="0"/>
              <a:t>m</a:t>
            </a:r>
            <a:r>
              <a:rPr lang="zh-CN" altLang="zh-CN" sz="1800" dirty="0"/>
              <a:t>为输入数组；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(m)</a:t>
            </a:r>
            <a:r>
              <a:rPr lang="zh-CN" altLang="zh-CN" sz="1800" dirty="0"/>
              <a:t>为迷宫的一行中，墙与通道的个数总和；</a:t>
            </a:r>
            <a:r>
              <a:rPr lang="en-US" altLang="zh-CN" sz="1800" dirty="0"/>
              <a:t>size</a:t>
            </a:r>
            <a:r>
              <a:rPr lang="zh-CN" altLang="zh-CN" sz="1800" dirty="0"/>
              <a:t>为每个墙或通道的边长。当遍历到</a:t>
            </a:r>
            <a:r>
              <a:rPr lang="en-US" altLang="zh-CN" sz="1800" dirty="0"/>
              <a:t>m</a:t>
            </a:r>
            <a:r>
              <a:rPr lang="zh-CN" altLang="zh-CN" sz="1800" dirty="0"/>
              <a:t>的第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i,j</a:t>
            </a:r>
            <a:r>
              <a:rPr lang="en-US" altLang="zh-CN" sz="1800" dirty="0"/>
              <a:t>)</a:t>
            </a:r>
            <a:r>
              <a:rPr lang="zh-CN" altLang="zh-CN" sz="1800" dirty="0"/>
              <a:t>个元素时，其坐标为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startX+j</a:t>
            </a:r>
            <a:r>
              <a:rPr lang="en-US" altLang="zh-CN" sz="1800" dirty="0"/>
              <a:t>*size, </a:t>
            </a:r>
            <a:r>
              <a:rPr lang="en-US" altLang="zh-CN" sz="1800" dirty="0" err="1"/>
              <a:t>startY-i</a:t>
            </a:r>
            <a:r>
              <a:rPr lang="en-US" altLang="zh-CN" sz="1800" dirty="0"/>
              <a:t>*size)</a:t>
            </a:r>
            <a:r>
              <a:rPr lang="zh-CN" altLang="zh-CN" sz="1800" dirty="0"/>
              <a:t>。根据如上分析，得到的主函数如下所示：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1680" y="3356992"/>
            <a:ext cx="706132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程序：小乌龟画迷宫</a:t>
            </a:r>
            <a:r>
              <a:rPr lang="en-US" altLang="zh-CN" b="1" dirty="0">
                <a:solidFill>
                  <a:schemeClr val="tx2"/>
                </a:solidFill>
              </a:rPr>
              <a:t>&gt;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reset(); speed('fast')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size=40; </a:t>
            </a:r>
            <a:r>
              <a:rPr lang="en-US" altLang="zh-CN" dirty="0" err="1">
                <a:solidFill>
                  <a:schemeClr val="tx2"/>
                </a:solidFill>
              </a:rPr>
              <a:t>startX</a:t>
            </a:r>
            <a:r>
              <a:rPr lang="en-US" altLang="zh-CN" dirty="0">
                <a:solidFill>
                  <a:schemeClr val="tx2"/>
                </a:solidFill>
              </a:rPr>
              <a:t> = -</a:t>
            </a:r>
            <a:r>
              <a:rPr lang="en-US" altLang="zh-CN" dirty="0" err="1">
                <a:solidFill>
                  <a:schemeClr val="tx2"/>
                </a:solidFill>
              </a:rPr>
              <a:t>len</a:t>
            </a:r>
            <a:r>
              <a:rPr lang="en-US" altLang="zh-CN" dirty="0">
                <a:solidFill>
                  <a:schemeClr val="tx2"/>
                </a:solidFill>
              </a:rPr>
              <a:t>(m)/2*size; </a:t>
            </a:r>
            <a:r>
              <a:rPr lang="en-US" altLang="zh-CN" dirty="0" err="1">
                <a:solidFill>
                  <a:schemeClr val="tx2"/>
                </a:solidFill>
              </a:rPr>
              <a:t>startY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len</a:t>
            </a:r>
            <a:r>
              <a:rPr lang="en-US" altLang="zh-CN" dirty="0">
                <a:solidFill>
                  <a:schemeClr val="tx2"/>
                </a:solidFill>
              </a:rPr>
              <a:t>(m)/2*size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for 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 in range(0,len(m)):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for j in range(0,len(m[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])):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if m[</a:t>
            </a:r>
            <a:r>
              <a:rPr lang="en-US" altLang="zh-CN" dirty="0" err="1">
                <a:solidFill>
                  <a:schemeClr val="tx2"/>
                </a:solidFill>
              </a:rPr>
              <a:t>i</a:t>
            </a:r>
            <a:r>
              <a:rPr lang="en-US" altLang="zh-CN" dirty="0">
                <a:solidFill>
                  <a:schemeClr val="tx2"/>
                </a:solidFill>
              </a:rPr>
              <a:t>][j]==0: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	Access(</a:t>
            </a:r>
            <a:r>
              <a:rPr lang="en-US" altLang="zh-CN" dirty="0" err="1">
                <a:solidFill>
                  <a:schemeClr val="tx2"/>
                </a:solidFill>
              </a:rPr>
              <a:t>startX+j</a:t>
            </a:r>
            <a:r>
              <a:rPr lang="en-US" altLang="zh-CN" dirty="0">
                <a:solidFill>
                  <a:schemeClr val="tx2"/>
                </a:solidFill>
              </a:rPr>
              <a:t>*size, </a:t>
            </a:r>
            <a:r>
              <a:rPr lang="en-US" altLang="zh-CN" dirty="0" err="1">
                <a:solidFill>
                  <a:schemeClr val="tx2"/>
                </a:solidFill>
              </a:rPr>
              <a:t>startY-i</a:t>
            </a:r>
            <a:r>
              <a:rPr lang="en-US" altLang="zh-CN" dirty="0">
                <a:solidFill>
                  <a:schemeClr val="tx2"/>
                </a:solidFill>
              </a:rPr>
              <a:t>*size)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else: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	Wall(</a:t>
            </a:r>
            <a:r>
              <a:rPr lang="en-US" altLang="zh-CN" dirty="0" err="1">
                <a:solidFill>
                  <a:schemeClr val="tx2"/>
                </a:solidFill>
              </a:rPr>
              <a:t>startX+j</a:t>
            </a:r>
            <a:r>
              <a:rPr lang="en-US" altLang="zh-CN" dirty="0">
                <a:solidFill>
                  <a:schemeClr val="tx2"/>
                </a:solidFill>
              </a:rPr>
              <a:t>*size, </a:t>
            </a:r>
            <a:r>
              <a:rPr lang="en-US" altLang="zh-CN" dirty="0" err="1">
                <a:solidFill>
                  <a:schemeClr val="tx2"/>
                </a:solidFill>
              </a:rPr>
              <a:t>startY-i</a:t>
            </a:r>
            <a:r>
              <a:rPr lang="en-US" altLang="zh-CN" dirty="0">
                <a:solidFill>
                  <a:schemeClr val="tx2"/>
                </a:solidFill>
              </a:rPr>
              <a:t>*</a:t>
            </a:r>
            <a:r>
              <a:rPr lang="en-US" altLang="zh-CN" dirty="0" err="1">
                <a:solidFill>
                  <a:schemeClr val="tx2"/>
                </a:solidFill>
              </a:rPr>
              <a:t>size,size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s = Screen(); </a:t>
            </a:r>
            <a:r>
              <a:rPr lang="en-US" altLang="zh-CN" dirty="0" err="1">
                <a:solidFill>
                  <a:schemeClr val="tx2"/>
                </a:solidFill>
              </a:rPr>
              <a:t>s.exitonclick</a:t>
            </a:r>
            <a:r>
              <a:rPr lang="en-US" altLang="zh-CN" dirty="0">
                <a:solidFill>
                  <a:schemeClr val="tx2"/>
                </a:solidFill>
              </a:rPr>
              <a:t>()   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66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Python</a:t>
            </a:r>
            <a:r>
              <a:rPr lang="zh-CN" altLang="zh-CN" dirty="0" smtClean="0"/>
              <a:t>基本数据类型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整数类型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345638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在编程中，经常需要产生随机数，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提供能方便的内置函数以产生随机数。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中，要产生随机数，首先要在文件首加上引入</a:t>
            </a:r>
            <a:r>
              <a:rPr lang="en-US" altLang="zh-CN" dirty="0" smtClean="0"/>
              <a:t>random</a:t>
            </a:r>
            <a:r>
              <a:rPr lang="zh-CN" altLang="zh-CN" dirty="0" smtClean="0"/>
              <a:t>模块的语句，即</a:t>
            </a:r>
            <a:r>
              <a:rPr lang="en-US" altLang="zh-CN" dirty="0" smtClean="0"/>
              <a:t>import random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以下分</a:t>
            </a:r>
            <a:r>
              <a:rPr lang="zh-CN" altLang="zh-CN" dirty="0" smtClean="0"/>
              <a:t>别介绍使用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如何产生随机浮点数与随机整数。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左边程序使用了</a:t>
            </a:r>
            <a:r>
              <a:rPr lang="en-US" altLang="zh-CN" dirty="0" err="1" smtClean="0"/>
              <a:t>random.uniform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a.b</a:t>
            </a:r>
            <a:r>
              <a:rPr lang="en-US" altLang="zh-CN" dirty="0" smtClean="0"/>
              <a:t>)</a:t>
            </a:r>
            <a:r>
              <a:rPr lang="zh-CN" altLang="zh-CN" dirty="0" smtClean="0"/>
              <a:t>函数，该函数将生成一个介于</a:t>
            </a:r>
            <a:r>
              <a:rPr lang="en-US" altLang="zh-CN" dirty="0" err="1" smtClean="0"/>
              <a:t>a,b</a:t>
            </a:r>
            <a:r>
              <a:rPr lang="zh-CN" altLang="zh-CN" dirty="0" smtClean="0"/>
              <a:t>的浮点数。而右边程序为生成随机整数的函数：</a:t>
            </a:r>
            <a:r>
              <a:rPr lang="en-US" altLang="zh-CN" dirty="0" err="1" smtClean="0"/>
              <a:t>random.randint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)</a:t>
            </a:r>
            <a:r>
              <a:rPr lang="zh-CN" altLang="zh-CN" dirty="0" smtClean="0"/>
              <a:t>，该函数将产生一个介于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a,b</a:t>
            </a:r>
            <a:r>
              <a:rPr lang="en-US" altLang="zh-CN" dirty="0" smtClean="0"/>
              <a:t>](</a:t>
            </a:r>
            <a:r>
              <a:rPr lang="zh-CN" altLang="zh-CN" dirty="0" smtClean="0"/>
              <a:t>包含</a:t>
            </a:r>
            <a:r>
              <a:rPr lang="en-US" altLang="zh-CN" dirty="0" smtClean="0"/>
              <a:t>a</a:t>
            </a:r>
            <a:r>
              <a:rPr lang="zh-CN" altLang="zh-CN" dirty="0" smtClean="0"/>
              <a:t>和</a:t>
            </a:r>
            <a:r>
              <a:rPr lang="en-US" altLang="zh-CN" dirty="0" smtClean="0"/>
              <a:t>b)</a:t>
            </a:r>
            <a:r>
              <a:rPr lang="zh-CN" altLang="zh-CN" dirty="0" smtClean="0"/>
              <a:t>的随机整数。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4869160"/>
            <a:ext cx="38164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程序：产生</a:t>
            </a:r>
            <a:r>
              <a:rPr lang="en-US" altLang="zh-CN" b="1" dirty="0" smtClean="0">
                <a:solidFill>
                  <a:schemeClr val="tx2"/>
                </a:solidFill>
              </a:rPr>
              <a:t>10-20</a:t>
            </a:r>
            <a:r>
              <a:rPr lang="zh-CN" altLang="zh-CN" b="1" dirty="0" smtClean="0">
                <a:solidFill>
                  <a:schemeClr val="tx2"/>
                </a:solidFill>
              </a:rPr>
              <a:t>的随机浮点数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import random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f = </a:t>
            </a:r>
            <a:r>
              <a:rPr lang="en-US" altLang="zh-CN" b="1" dirty="0" err="1" smtClean="0">
                <a:solidFill>
                  <a:schemeClr val="tx2"/>
                </a:solidFill>
              </a:rPr>
              <a:t>random.uniform</a:t>
            </a:r>
            <a:r>
              <a:rPr lang="en-US" altLang="zh-CN" b="1" dirty="0" smtClean="0">
                <a:solidFill>
                  <a:schemeClr val="tx2"/>
                </a:solidFill>
              </a:rPr>
              <a:t>(10,20)</a:t>
            </a:r>
            <a:endParaRPr lang="zh-CN" altLang="zh-CN" b="1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print(f)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4869160"/>
            <a:ext cx="381642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程序：产生</a:t>
            </a:r>
            <a:r>
              <a:rPr lang="en-US" altLang="zh-CN" b="1" dirty="0" smtClean="0">
                <a:solidFill>
                  <a:schemeClr val="tx2"/>
                </a:solidFill>
              </a:rPr>
              <a:t>10-20</a:t>
            </a:r>
            <a:r>
              <a:rPr lang="zh-CN" altLang="zh-CN" b="1" dirty="0" smtClean="0">
                <a:solidFill>
                  <a:schemeClr val="tx2"/>
                </a:solidFill>
              </a:rPr>
              <a:t>的随机整数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import random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b="1" dirty="0" err="1" smtClean="0">
                <a:solidFill>
                  <a:schemeClr val="tx2"/>
                </a:solidFill>
              </a:rPr>
              <a:t>i</a:t>
            </a:r>
            <a:r>
              <a:rPr lang="en-US" altLang="zh-CN" b="1" dirty="0" smtClean="0">
                <a:solidFill>
                  <a:schemeClr val="tx2"/>
                </a:solidFill>
              </a:rPr>
              <a:t> = </a:t>
            </a:r>
            <a:r>
              <a:rPr lang="en-US" altLang="zh-CN" b="1" dirty="0" err="1" smtClean="0">
                <a:solidFill>
                  <a:schemeClr val="tx2"/>
                </a:solidFill>
              </a:rPr>
              <a:t>random.randint</a:t>
            </a:r>
            <a:r>
              <a:rPr lang="en-US" altLang="zh-CN" b="1" dirty="0" smtClean="0">
                <a:solidFill>
                  <a:schemeClr val="tx2"/>
                </a:solidFill>
              </a:rPr>
              <a:t>(10,20)</a:t>
            </a:r>
            <a:endParaRPr lang="zh-CN" altLang="zh-CN" b="1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Python</a:t>
            </a:r>
            <a:r>
              <a:rPr lang="zh-CN" altLang="zh-CN" dirty="0" smtClean="0"/>
              <a:t>基本数据类型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布尔</a:t>
            </a:r>
            <a:r>
              <a:rPr lang="zh-CN" altLang="zh-CN" dirty="0" smtClean="0"/>
              <a:t>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在生活中经常对某个疑问进行“</a:t>
            </a:r>
            <a:r>
              <a:rPr lang="en-US" altLang="zh-CN" dirty="0" smtClean="0"/>
              <a:t>Yes</a:t>
            </a:r>
            <a:r>
              <a:rPr lang="zh-CN" altLang="zh-CN" dirty="0" smtClean="0"/>
              <a:t>”和“</a:t>
            </a:r>
            <a:r>
              <a:rPr lang="en-US" altLang="zh-CN" dirty="0" smtClean="0"/>
              <a:t>No</a:t>
            </a:r>
            <a:r>
              <a:rPr lang="zh-CN" altLang="zh-CN" dirty="0" smtClean="0"/>
              <a:t>”或“是”和“不是”的回答，在数学中，对判断会作出“对”和“错”的回答。为了在计算机语言中规范这种表达，把结果是肯定的用“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”表示，把结果是否定的用“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”来表示。例如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sz="17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700" b="1" dirty="0" smtClean="0">
                <a:solidFill>
                  <a:schemeClr val="tx2"/>
                </a:solidFill>
              </a:rPr>
              <a:t>程序：布尔类型例子</a:t>
            </a:r>
            <a:r>
              <a:rPr lang="en-US" altLang="zh-CN" sz="1700" b="1" dirty="0" smtClean="0">
                <a:solidFill>
                  <a:schemeClr val="tx2"/>
                </a:solidFill>
              </a:rPr>
              <a:t>&gt;</a:t>
            </a:r>
            <a:endParaRPr lang="zh-CN" altLang="zh-CN" sz="1700" dirty="0" smtClean="0">
              <a:solidFill>
                <a:schemeClr val="tx2"/>
              </a:solidFill>
            </a:endParaRPr>
          </a:p>
          <a:p>
            <a:r>
              <a:rPr lang="en-US" altLang="zh-CN" sz="1700" dirty="0" smtClean="0">
                <a:solidFill>
                  <a:schemeClr val="tx2"/>
                </a:solidFill>
              </a:rPr>
              <a:t>b = 100&lt;101</a:t>
            </a:r>
            <a:endParaRPr lang="zh-CN" altLang="zh-CN" sz="1700" dirty="0" smtClean="0">
              <a:solidFill>
                <a:schemeClr val="tx2"/>
              </a:solidFill>
            </a:endParaRPr>
          </a:p>
          <a:p>
            <a:r>
              <a:rPr lang="en-US" altLang="zh-CN" sz="1700" dirty="0" smtClean="0">
                <a:solidFill>
                  <a:schemeClr val="tx2"/>
                </a:solidFill>
              </a:rPr>
              <a:t>print (b)</a:t>
            </a:r>
            <a:endParaRPr lang="zh-CN" altLang="zh-CN" sz="1700" dirty="0" smtClean="0">
              <a:solidFill>
                <a:schemeClr val="tx2"/>
              </a:solidFill>
            </a:endParaRPr>
          </a:p>
          <a:p>
            <a:r>
              <a:rPr lang="zh-CN" altLang="zh-CN" dirty="0" smtClean="0"/>
              <a:t>这里，</a:t>
            </a:r>
            <a:r>
              <a:rPr lang="en-US" altLang="zh-CN" dirty="0" smtClean="0"/>
              <a:t>b</a:t>
            </a:r>
            <a:r>
              <a:rPr lang="zh-CN" altLang="zh-CN" dirty="0" smtClean="0"/>
              <a:t>是布尔类型变量，</a:t>
            </a:r>
            <a:r>
              <a:rPr lang="en-US" altLang="zh-CN" dirty="0" smtClean="0"/>
              <a:t>b=100&lt;101</a:t>
            </a:r>
            <a:r>
              <a:rPr lang="zh-CN" altLang="zh-CN" dirty="0" smtClean="0"/>
              <a:t>为布尔表达式，运行此段程序，将输出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。布尔类变量只有二种可能值：</a:t>
            </a:r>
            <a:r>
              <a:rPr lang="en-US" altLang="zh-CN" dirty="0" smtClean="0"/>
              <a:t>True </a:t>
            </a:r>
            <a:r>
              <a:rPr lang="zh-CN" altLang="zh-CN" dirty="0" smtClean="0"/>
              <a:t>或</a:t>
            </a:r>
            <a:r>
              <a:rPr lang="en-US" altLang="zh-CN" dirty="0" smtClean="0"/>
              <a:t>False</a:t>
            </a:r>
            <a:r>
              <a:rPr lang="zh-CN" altLang="zh-CN" dirty="0" smtClean="0"/>
              <a:t>。</a:t>
            </a:r>
            <a:r>
              <a:rPr lang="en-US" altLang="zh-CN" dirty="0" smtClean="0"/>
              <a:t>Python </a:t>
            </a:r>
            <a:r>
              <a:rPr lang="zh-CN" altLang="zh-CN" dirty="0" smtClean="0"/>
              <a:t>提供一整套布尔比较和逻辑运算，“</a:t>
            </a:r>
            <a:r>
              <a:rPr lang="en-US" altLang="zh-CN" dirty="0" smtClean="0"/>
              <a:t>&lt;, &gt;, &lt;=, &gt;=, ==, !=</a:t>
            </a:r>
            <a:r>
              <a:rPr lang="zh-CN" altLang="zh-CN" dirty="0" smtClean="0"/>
              <a:t>”，分别为小于，大于，小于等于，大于等于，等于，不等于</a:t>
            </a:r>
            <a:r>
              <a:rPr lang="en-US" altLang="zh-CN" dirty="0" smtClean="0"/>
              <a:t>6</a:t>
            </a:r>
            <a:r>
              <a:rPr lang="zh-CN" altLang="zh-CN" dirty="0" smtClean="0"/>
              <a:t>种比较运算符，以及“</a:t>
            </a:r>
            <a:r>
              <a:rPr lang="en-US" altLang="zh-CN" dirty="0" smtClean="0"/>
              <a:t>not, and, or</a:t>
            </a:r>
            <a:r>
              <a:rPr lang="zh-CN" altLang="zh-CN" dirty="0" smtClean="0"/>
              <a:t>”等逻辑运算符。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  Python</a:t>
            </a:r>
            <a:r>
              <a:rPr lang="zh-CN" altLang="zh-CN" dirty="0" smtClean="0"/>
              <a:t>基本数据类型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字符串</a:t>
            </a:r>
            <a:r>
              <a:rPr lang="zh-CN" altLang="zh-CN" dirty="0" smtClean="0"/>
              <a:t>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字符串是字符的序列，在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中有多种方式表示字符串，本节仅介绍最常用的两种，单引号与双引号，回顾本书中第一章“</a:t>
            </a:r>
            <a:r>
              <a:rPr lang="en-US" altLang="zh-CN" dirty="0" smtClean="0"/>
              <a:t>Hello World</a:t>
            </a:r>
            <a:r>
              <a:rPr lang="zh-CN" altLang="zh-CN" dirty="0" smtClean="0"/>
              <a:t>”的例子，在打印</a:t>
            </a:r>
            <a:r>
              <a:rPr lang="en-US" altLang="zh-CN" dirty="0" smtClean="0"/>
              <a:t>Hello World</a:t>
            </a:r>
            <a:r>
              <a:rPr lang="zh-CN" altLang="zh-CN" dirty="0" smtClean="0"/>
              <a:t>时，使用了</a:t>
            </a:r>
            <a:r>
              <a:rPr lang="en-US" altLang="zh-CN" dirty="0" smtClean="0"/>
              <a:t>print("Hello world!")</a:t>
            </a:r>
            <a:r>
              <a:rPr lang="zh-CN" altLang="zh-CN" dirty="0" smtClean="0"/>
              <a:t>。这里采用了双引号来表示字符串类型，单引号</a:t>
            </a:r>
            <a:r>
              <a:rPr lang="en-US" altLang="zh-CN" dirty="0" smtClean="0"/>
              <a:t>‘Hello world!’</a:t>
            </a:r>
            <a:r>
              <a:rPr lang="zh-CN" altLang="zh-CN" dirty="0" smtClean="0"/>
              <a:t>也可以表示字符串类型。</a:t>
            </a:r>
          </a:p>
          <a:p>
            <a:r>
              <a:rPr lang="zh-CN" altLang="zh-CN" dirty="0" smtClean="0"/>
              <a:t>如果输入的字符串用双引号表示，而字符串中有单引号，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就会打印出用双引号中的所有字符串。如</a:t>
            </a:r>
            <a:r>
              <a:rPr lang="en-US" altLang="zh-CN" dirty="0" smtClean="0"/>
              <a:t>print(“book‘s price”)</a:t>
            </a:r>
            <a:r>
              <a:rPr lang="zh-CN" altLang="en-US" dirty="0" smtClean="0"/>
              <a:t>结果为</a:t>
            </a:r>
            <a:r>
              <a:rPr lang="en-US" altLang="zh-CN" dirty="0" smtClean="0"/>
              <a:t>book’s price</a:t>
            </a:r>
            <a:r>
              <a:rPr lang="zh-CN" altLang="en-US" dirty="0" smtClean="0"/>
              <a:t>。</a:t>
            </a:r>
            <a:endParaRPr lang="zh-CN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前面所讲的字符串是一个序列，下面讲述的</a:t>
            </a:r>
            <a:r>
              <a:rPr lang="zh-CN" altLang="en-US" b="1" dirty="0" smtClean="0">
                <a:solidFill>
                  <a:srgbClr val="C00000"/>
                </a:solidFill>
              </a:rPr>
              <a:t>列表</a:t>
            </a:r>
            <a:r>
              <a:rPr lang="zh-CN" altLang="en-US" dirty="0" smtClean="0"/>
              <a:t>也是一个十分常用的序列。</a:t>
            </a:r>
            <a:endParaRPr lang="en-US" altLang="zh-CN" dirty="0" smtClean="0"/>
          </a:p>
          <a:p>
            <a:r>
              <a:rPr lang="zh-CN" altLang="zh-CN" dirty="0" smtClean="0"/>
              <a:t>字符串的声明是在“”或者‘’内的，对于列表，它的声明形式为：</a:t>
            </a:r>
            <a:r>
              <a:rPr lang="en-US" altLang="zh-CN" dirty="0" smtClean="0"/>
              <a:t>L=[ ]</a:t>
            </a:r>
            <a:r>
              <a:rPr lang="zh-CN" altLang="zh-CN" dirty="0" smtClean="0"/>
              <a:t>，执行这条语句时，将产生一个空列表。列表中的元素以“，”相间隔，例如，语句</a:t>
            </a:r>
            <a:r>
              <a:rPr lang="en-US" altLang="zh-CN" dirty="0" smtClean="0"/>
              <a:t>L=[1,3,5]</a:t>
            </a:r>
            <a:r>
              <a:rPr lang="zh-CN" altLang="zh-CN" dirty="0" smtClean="0"/>
              <a:t>定义了一个含有三个元素的列表。元素之间用</a:t>
            </a:r>
            <a:r>
              <a:rPr lang="en-US" altLang="zh-CN" dirty="0" smtClean="0"/>
              <a:t>‘</a:t>
            </a:r>
            <a:r>
              <a:rPr lang="zh-CN" altLang="zh-CN" dirty="0" smtClean="0"/>
              <a:t>，</a:t>
            </a:r>
            <a:r>
              <a:rPr lang="en-US" altLang="zh-CN" dirty="0" smtClean="0"/>
              <a:t>’</a:t>
            </a:r>
            <a:r>
              <a:rPr lang="zh-CN" altLang="zh-CN" dirty="0" smtClean="0"/>
              <a:t>相间隔。</a:t>
            </a:r>
          </a:p>
          <a:p>
            <a:r>
              <a:rPr lang="zh-CN" altLang="zh-CN" dirty="0" smtClean="0"/>
              <a:t>来回顾一下第二章所讨论过的数组，数组（</a:t>
            </a:r>
            <a:r>
              <a:rPr lang="en-US" altLang="zh-CN" dirty="0" smtClean="0"/>
              <a:t>Array</a:t>
            </a:r>
            <a:r>
              <a:rPr lang="zh-CN" altLang="zh-CN" dirty="0" smtClean="0"/>
              <a:t>）是由有限个元素组成有序集合，用序号进行索引。事实上，列表就类似数组这个数据结构，它为每个元素分配了一个序号。在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中，将这种有顺序编号的结构称之为“序列”，序列主要包括：</a:t>
            </a:r>
            <a:r>
              <a:rPr lang="zh-CN" altLang="zh-CN" b="1" dirty="0" smtClean="0"/>
              <a:t>列表、元组、字符串</a:t>
            </a:r>
            <a:r>
              <a:rPr lang="zh-CN" altLang="zh-CN" dirty="0" smtClean="0"/>
              <a:t>等，本小节将介绍通用的序列操作以及列表，元组可以看成是不可以修改的列表，字符串的操作将在下一个小节进行介绍。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 smtClean="0"/>
              <a:t>需要注意的是，不同于数组，列表中的</a:t>
            </a:r>
            <a:r>
              <a:rPr lang="zh-CN" altLang="zh-CN" b="1" dirty="0" smtClean="0">
                <a:solidFill>
                  <a:srgbClr val="C00000"/>
                </a:solidFill>
              </a:rPr>
              <a:t>元素类型可以是不一样的</a:t>
            </a:r>
            <a:r>
              <a:rPr lang="zh-CN" altLang="zh-CN" dirty="0" smtClean="0"/>
              <a:t>，也就是说，列表中的元素可以是整数型，浮点型，字符串，还可以是列表。例如，</a:t>
            </a:r>
            <a:r>
              <a:rPr lang="en-US" altLang="zh-CN" dirty="0" smtClean="0"/>
              <a:t>L=[1,1.3,’2’,”China”,[‘</a:t>
            </a:r>
            <a:r>
              <a:rPr lang="en-US" altLang="zh-CN" dirty="0" err="1" smtClean="0"/>
              <a:t>I’,’am’,’another’,’list</a:t>
            </a:r>
            <a:r>
              <a:rPr lang="en-US" altLang="zh-CN" dirty="0" smtClean="0"/>
              <a:t>’]]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这将给编程者带来许多便利，即可以将不同元素类型融合到一个列表中，同时，需要提醒读者的是，在对列表元素进行操作时，一定要注意元素类型，例如上述的</a:t>
            </a:r>
            <a:r>
              <a:rPr lang="en-US" altLang="zh-CN" dirty="0" smtClean="0"/>
              <a:t>L</a:t>
            </a:r>
            <a:r>
              <a:rPr lang="zh-CN" altLang="zh-CN" dirty="0" smtClean="0"/>
              <a:t>，如</a:t>
            </a:r>
            <a:r>
              <a:rPr lang="en-US" altLang="zh-CN" dirty="0" smtClean="0"/>
              <a:t>L[0]+L[2]</a:t>
            </a:r>
            <a:r>
              <a:rPr lang="zh-CN" altLang="zh-CN" dirty="0" smtClean="0"/>
              <a:t>操作将产生错误，因为整数型不能与字符串相加，而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(L[0])+L[2]</a:t>
            </a:r>
            <a:r>
              <a:rPr lang="zh-CN" altLang="zh-CN" dirty="0" smtClean="0"/>
              <a:t>，与</a:t>
            </a:r>
            <a:r>
              <a:rPr lang="en-US" altLang="zh-CN" dirty="0" smtClean="0"/>
              <a:t>L[0]+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(L[2])</a:t>
            </a:r>
            <a:r>
              <a:rPr lang="zh-CN" altLang="zh-CN" dirty="0" smtClean="0"/>
              <a:t>都是正确的，不过第一个表达式得到的结果为“</a:t>
            </a:r>
            <a:r>
              <a:rPr lang="en-US" altLang="zh-CN" dirty="0" smtClean="0"/>
              <a:t>12</a:t>
            </a:r>
            <a:r>
              <a:rPr lang="zh-CN" altLang="zh-CN" dirty="0" smtClean="0"/>
              <a:t>”，而第二个得到的结果为</a:t>
            </a:r>
            <a:r>
              <a:rPr lang="en-US" altLang="zh-CN" dirty="0" smtClean="0"/>
              <a:t>3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序列的通用操作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611560" y="1484784"/>
          <a:ext cx="8075240" cy="24123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8072"/>
                <a:gridCol w="2952328"/>
                <a:gridCol w="447484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/>
                        <a:t>序号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/>
                        <a:t>操作符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600" u="none" strike="noStrike" dirty="0"/>
                        <a:t>说明</a:t>
                      </a:r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/>
                        <a:t>1</a:t>
                      </a:r>
                      <a:endParaRPr lang="en-US" altLang="zh-CN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/>
                        <a:t>seq</a:t>
                      </a:r>
                      <a:r>
                        <a:rPr lang="en-US" sz="1800" u="none" strike="noStrike" dirty="0"/>
                        <a:t>[index]</a:t>
                      </a:r>
                      <a:endParaRPr 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/>
                        <a:t>获得下标为</a:t>
                      </a:r>
                      <a:r>
                        <a:rPr lang="en-US" sz="1800" u="none" strike="noStrike" dirty="0"/>
                        <a:t>index </a:t>
                      </a:r>
                      <a:r>
                        <a:rPr lang="zh-CN" altLang="en-US" sz="1800" u="none" strike="noStrike" dirty="0"/>
                        <a:t>的元素</a:t>
                      </a:r>
                      <a:endParaRPr lang="zh-CN" alt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/>
                        <a:t>2</a:t>
                      </a:r>
                      <a:endParaRPr lang="en-US" altLang="zh-CN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/>
                        <a:t>seq</a:t>
                      </a:r>
                      <a:r>
                        <a:rPr lang="en-US" sz="1800" u="none" strike="noStrike" dirty="0"/>
                        <a:t>[index1:index2(:stride)]</a:t>
                      </a:r>
                      <a:endParaRPr 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/>
                        <a:t>获得下标从</a:t>
                      </a:r>
                      <a:r>
                        <a:rPr lang="en-US" sz="1800" u="none" strike="noStrike" dirty="0"/>
                        <a:t>index1 </a:t>
                      </a:r>
                      <a:r>
                        <a:rPr lang="zh-CN" altLang="en-US" sz="1800" u="none" strike="noStrike" dirty="0"/>
                        <a:t>到</a:t>
                      </a:r>
                      <a:r>
                        <a:rPr lang="en-US" sz="1800" u="none" strike="noStrike" dirty="0"/>
                        <a:t>index2 </a:t>
                      </a:r>
                      <a:r>
                        <a:rPr lang="zh-CN" altLang="en-US" sz="1800" u="none" strike="noStrike" dirty="0"/>
                        <a:t>间的元素集合，步长为</a:t>
                      </a:r>
                      <a:r>
                        <a:rPr lang="en-US" sz="1800" u="none" strike="noStrike" dirty="0"/>
                        <a:t>stride</a:t>
                      </a:r>
                      <a:endParaRPr 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/>
                        <a:t>3</a:t>
                      </a:r>
                      <a:endParaRPr lang="en-US" altLang="zh-CN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/>
                        <a:t>seq1 + seq2</a:t>
                      </a:r>
                      <a:endParaRPr lang="en-US" sz="18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/>
                        <a:t>连接序列</a:t>
                      </a:r>
                      <a:r>
                        <a:rPr lang="en-US" sz="1800" u="none" strike="noStrike" dirty="0"/>
                        <a:t>seq1 </a:t>
                      </a:r>
                      <a:r>
                        <a:rPr lang="zh-CN" altLang="en-US" sz="1800" u="none" strike="noStrike" dirty="0"/>
                        <a:t>和</a:t>
                      </a:r>
                      <a:r>
                        <a:rPr lang="en-US" sz="1800" u="none" strike="noStrike" dirty="0"/>
                        <a:t>seq2</a:t>
                      </a:r>
                      <a:endParaRPr 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/>
                        <a:t>4</a:t>
                      </a:r>
                      <a:endParaRPr lang="en-US" altLang="zh-CN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/>
                        <a:t>seq * expr</a:t>
                      </a:r>
                      <a:endParaRPr lang="en-US" sz="1800" b="0" i="0" u="none" strike="noStrike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/>
                        <a:t>序列重复</a:t>
                      </a:r>
                      <a:r>
                        <a:rPr lang="en-US" sz="1800" u="none" strike="noStrike" dirty="0" err="1"/>
                        <a:t>expr</a:t>
                      </a:r>
                      <a:r>
                        <a:rPr lang="en-US" sz="1800" u="none" strike="noStrike" dirty="0"/>
                        <a:t> </a:t>
                      </a:r>
                      <a:r>
                        <a:rPr lang="zh-CN" altLang="en-US" sz="1800" u="none" strike="noStrike" dirty="0"/>
                        <a:t>次</a:t>
                      </a:r>
                      <a:endParaRPr lang="zh-CN" alt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/>
                        <a:t>5</a:t>
                      </a:r>
                      <a:endParaRPr lang="en-US" altLang="zh-CN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/>
                        <a:t>objin</a:t>
                      </a:r>
                      <a:r>
                        <a:rPr lang="en-US" sz="1800" u="none" strike="noStrike" dirty="0"/>
                        <a:t> </a:t>
                      </a:r>
                      <a:r>
                        <a:rPr lang="en-US" sz="1800" u="none" strike="noStrike" dirty="0" err="1"/>
                        <a:t>seq</a:t>
                      </a:r>
                      <a:endParaRPr 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/>
                        <a:t>判断</a:t>
                      </a:r>
                      <a:r>
                        <a:rPr lang="en-US" sz="1800" u="none" strike="noStrike" dirty="0" err="1"/>
                        <a:t>obj</a:t>
                      </a:r>
                      <a:r>
                        <a:rPr lang="en-US" sz="1800" u="none" strike="noStrike" dirty="0"/>
                        <a:t> </a:t>
                      </a:r>
                      <a:r>
                        <a:rPr lang="zh-CN" altLang="en-US" sz="1800" u="none" strike="noStrike" dirty="0"/>
                        <a:t>元素是否包含在</a:t>
                      </a:r>
                      <a:r>
                        <a:rPr lang="en-US" sz="1800" u="none" strike="noStrike" dirty="0" err="1"/>
                        <a:t>seq</a:t>
                      </a:r>
                      <a:r>
                        <a:rPr lang="en-US" sz="1800" u="none" strike="noStrike" dirty="0"/>
                        <a:t> </a:t>
                      </a:r>
                      <a:r>
                        <a:rPr lang="zh-CN" altLang="en-US" sz="1800" u="none" strike="noStrike" dirty="0"/>
                        <a:t>中</a:t>
                      </a:r>
                      <a:endParaRPr lang="zh-CN" altLang="en-US" sz="18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4221088"/>
            <a:ext cx="7992888" cy="100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序列的通用操作主要包括索引、分片、链接（加）、重复（乘），以及检查某个元素是否属于序列。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序列中的所有元素都是有索引号的（注意：索引号是从</a:t>
            </a:r>
            <a:r>
              <a:rPr lang="en-US" altLang="zh-CN" dirty="0" smtClean="0"/>
              <a:t> 0 </a:t>
            </a:r>
            <a:r>
              <a:rPr lang="zh-CN" altLang="zh-CN" dirty="0" smtClean="0"/>
              <a:t>开始递增的）。这些元素可以通过索引号分别访问。如</a:t>
            </a:r>
            <a:r>
              <a:rPr lang="en-US" altLang="zh-CN" dirty="0" smtClean="0"/>
              <a:t>&lt;</a:t>
            </a:r>
            <a:r>
              <a:rPr lang="zh-CN" altLang="zh-CN" dirty="0" smtClean="0"/>
              <a:t>程序：序列索引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所示，</a:t>
            </a:r>
            <a:r>
              <a:rPr lang="en-US" altLang="zh-CN" dirty="0" smtClean="0"/>
              <a:t>L</a:t>
            </a:r>
            <a:r>
              <a:rPr lang="zh-CN" altLang="zh-CN" dirty="0" smtClean="0"/>
              <a:t>是列表类型的变量，而程序中只打印出该列表的第一个元素。这时，就可以使用下标操作符“</a:t>
            </a:r>
            <a:r>
              <a:rPr lang="en-US" altLang="zh-CN" dirty="0" smtClean="0"/>
              <a:t>[index]</a:t>
            </a:r>
            <a:r>
              <a:rPr lang="zh-CN" altLang="zh-CN" dirty="0" smtClean="0"/>
              <a:t>”来获取，</a:t>
            </a:r>
            <a:r>
              <a:rPr lang="en-US" altLang="zh-CN" dirty="0" smtClean="0"/>
              <a:t>index</a:t>
            </a:r>
            <a:r>
              <a:rPr lang="zh-CN" altLang="zh-CN" dirty="0" smtClean="0"/>
              <a:t>称之为下标。</a:t>
            </a:r>
          </a:p>
          <a:p>
            <a:r>
              <a:rPr lang="en-US" altLang="zh-CN" sz="1900" b="1" dirty="0" smtClean="0"/>
              <a:t>#&lt;</a:t>
            </a:r>
            <a:r>
              <a:rPr lang="zh-CN" altLang="zh-CN" sz="1900" b="1" dirty="0" smtClean="0"/>
              <a:t>程序：序列索引</a:t>
            </a:r>
            <a:r>
              <a:rPr lang="en-US" altLang="zh-CN" sz="1900" b="1" dirty="0" smtClean="0"/>
              <a:t>&gt;</a:t>
            </a:r>
            <a:endParaRPr lang="zh-CN" altLang="zh-CN" sz="1900" dirty="0" smtClean="0"/>
          </a:p>
          <a:p>
            <a:r>
              <a:rPr lang="en-US" altLang="zh-CN" sz="1900" dirty="0" smtClean="0"/>
              <a:t>L=[1,1.3,"2","China",["</a:t>
            </a:r>
            <a:r>
              <a:rPr lang="en-US" altLang="zh-CN" sz="1900" dirty="0" err="1" smtClean="0"/>
              <a:t>I","am","another","list</a:t>
            </a:r>
            <a:r>
              <a:rPr lang="en-US" altLang="zh-CN" sz="1900" dirty="0" smtClean="0"/>
              <a:t>"]]</a:t>
            </a:r>
            <a:endParaRPr lang="zh-CN" altLang="zh-CN" sz="1900" dirty="0" smtClean="0"/>
          </a:p>
          <a:p>
            <a:r>
              <a:rPr lang="en-US" altLang="zh-CN" sz="1900" dirty="0" smtClean="0"/>
              <a:t>print(L[0])</a:t>
            </a:r>
            <a:r>
              <a:rPr lang="zh-CN" altLang="zh-CN" dirty="0" smtClean="0"/>
              <a:t/>
            </a:r>
            <a:br>
              <a:rPr lang="zh-CN" altLang="zh-CN" dirty="0" smtClean="0"/>
            </a:br>
            <a:r>
              <a:rPr lang="zh-CN" altLang="zh-CN" dirty="0" smtClean="0"/>
              <a:t>该程序将输出整数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的下标操作符有一个很强大的功能，即索引值为负数时，它表示从序列最后一个元素开始计数，例如，</a:t>
            </a:r>
            <a:r>
              <a:rPr lang="en-US" altLang="zh-CN" dirty="0" smtClean="0"/>
              <a:t>L[-1]</a:t>
            </a:r>
            <a:r>
              <a:rPr lang="zh-CN" altLang="zh-CN" dirty="0" smtClean="0"/>
              <a:t>可以获得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的最后一个元素。 需要注意的是，如果下标值超出了序列的范围，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解释器将会报错，提示下标超出范围。比如，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的合法范围是</a:t>
            </a:r>
            <a:r>
              <a:rPr lang="en-US" altLang="zh-CN" dirty="0" smtClean="0"/>
              <a:t>[-5, 4]</a:t>
            </a:r>
            <a:r>
              <a:rPr lang="zh-CN" altLang="zh-CN" dirty="0" smtClean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序列的通用操作</a:t>
            </a:r>
            <a:r>
              <a:rPr lang="zh-CN" altLang="en-US" dirty="0" smtClean="0"/>
              <a:t>之</a:t>
            </a:r>
            <a:r>
              <a:rPr lang="zh-CN" altLang="zh-CN" dirty="0" smtClean="0"/>
              <a:t>索引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/>
              <a:t>Python</a:t>
            </a:r>
            <a:r>
              <a:rPr lang="zh-CN" altLang="zh-CN" dirty="0" smtClean="0"/>
              <a:t>对序列提供了强大的分片操作，运算符仍然为下标运算符，而分片内容通过冒号相隔的两个索引来实现。例如，</a:t>
            </a:r>
            <a:r>
              <a:rPr lang="en-US" altLang="zh-CN" dirty="0" smtClean="0"/>
              <a:t>L[index1:index2]</a:t>
            </a:r>
            <a:r>
              <a:rPr lang="zh-CN" altLang="zh-CN" dirty="0" smtClean="0"/>
              <a:t>：</a:t>
            </a:r>
            <a:r>
              <a:rPr lang="en-US" altLang="zh-CN" dirty="0" smtClean="0"/>
              <a:t>index1</a:t>
            </a:r>
            <a:r>
              <a:rPr lang="zh-CN" altLang="zh-CN" dirty="0" smtClean="0"/>
              <a:t>是分片结果的第</a:t>
            </a:r>
            <a:r>
              <a:rPr lang="en-US" altLang="zh-CN" dirty="0" smtClean="0"/>
              <a:t>1</a:t>
            </a:r>
            <a:r>
              <a:rPr lang="zh-CN" altLang="zh-CN" dirty="0" smtClean="0"/>
              <a:t>个元素的索引号，而</a:t>
            </a:r>
            <a:r>
              <a:rPr lang="en-US" altLang="zh-CN" dirty="0" smtClean="0"/>
              <a:t>index2</a:t>
            </a:r>
            <a:r>
              <a:rPr lang="zh-CN" altLang="zh-CN" dirty="0" smtClean="0"/>
              <a:t>的值减去</a:t>
            </a:r>
            <a:r>
              <a:rPr lang="en-US" altLang="zh-CN" dirty="0" smtClean="0"/>
              <a:t>1</a:t>
            </a:r>
            <a:r>
              <a:rPr lang="zh-CN" altLang="zh-CN" dirty="0" smtClean="0"/>
              <a:t>是分片结果的最后一个元素在序列中的索引号。如果只希望获得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的中三个元素：</a:t>
            </a:r>
            <a:r>
              <a:rPr lang="en-US" altLang="zh-CN" dirty="0" smtClean="0"/>
              <a:t>"2"</a:t>
            </a:r>
            <a:r>
              <a:rPr lang="zh-CN" altLang="zh-CN" dirty="0" smtClean="0"/>
              <a:t>，</a:t>
            </a:r>
            <a:r>
              <a:rPr lang="en-US" altLang="zh-CN" dirty="0" smtClean="0"/>
              <a:t>"China"</a:t>
            </a:r>
            <a:r>
              <a:rPr lang="zh-CN" altLang="zh-CN" dirty="0" smtClean="0"/>
              <a:t>，和</a:t>
            </a:r>
            <a:r>
              <a:rPr lang="en-US" altLang="zh-CN" dirty="0" smtClean="0"/>
              <a:t>["</a:t>
            </a:r>
            <a:r>
              <a:rPr lang="en-US" altLang="zh-CN" dirty="0" err="1" smtClean="0"/>
              <a:t>I","am","another","list</a:t>
            </a:r>
            <a:r>
              <a:rPr lang="en-US" altLang="zh-CN" dirty="0" smtClean="0"/>
              <a:t>"]</a:t>
            </a:r>
            <a:r>
              <a:rPr lang="zh-CN" altLang="zh-CN" dirty="0" smtClean="0"/>
              <a:t>，</a:t>
            </a:r>
            <a:r>
              <a:rPr lang="en-US" altLang="zh-CN" dirty="0" smtClean="0"/>
              <a:t>L[2:5]</a:t>
            </a:r>
            <a:r>
              <a:rPr lang="zh-CN" altLang="zh-CN" dirty="0" smtClean="0"/>
              <a:t>即可实现。如果</a:t>
            </a:r>
            <a:r>
              <a:rPr lang="en-US" altLang="zh-CN" dirty="0" smtClean="0"/>
              <a:t>index2</a:t>
            </a:r>
            <a:r>
              <a:rPr lang="zh-CN" altLang="zh-CN" dirty="0" smtClean="0"/>
              <a:t>≤</a:t>
            </a:r>
            <a:r>
              <a:rPr lang="en-US" altLang="zh-CN" dirty="0" smtClean="0"/>
              <a:t>index1</a:t>
            </a:r>
            <a:r>
              <a:rPr lang="zh-CN" altLang="zh-CN" dirty="0" smtClean="0"/>
              <a:t>，那么分片结果将为空串。</a:t>
            </a:r>
          </a:p>
          <a:p>
            <a:pPr>
              <a:lnSpc>
                <a:spcPct val="140000"/>
              </a:lnSpc>
            </a:pPr>
            <a:r>
              <a:rPr lang="zh-CN" altLang="zh-CN" dirty="0" smtClean="0"/>
              <a:t>如果</a:t>
            </a:r>
            <a:r>
              <a:rPr lang="en-US" altLang="zh-CN" dirty="0" smtClean="0"/>
              <a:t>index2</a:t>
            </a:r>
            <a:r>
              <a:rPr lang="zh-CN" altLang="zh-CN" dirty="0" smtClean="0"/>
              <a:t>置空，分片结果将包括索引为</a:t>
            </a:r>
            <a:r>
              <a:rPr lang="en-US" altLang="zh-CN" dirty="0" smtClean="0"/>
              <a:t>index1</a:t>
            </a:r>
            <a:r>
              <a:rPr lang="zh-CN" altLang="zh-CN" dirty="0" smtClean="0"/>
              <a:t>及之后的所有元素。所以，要打印出</a:t>
            </a:r>
            <a:r>
              <a:rPr lang="en-US" altLang="zh-CN" dirty="0" smtClean="0"/>
              <a:t>L</a:t>
            </a:r>
            <a:r>
              <a:rPr lang="zh-CN" altLang="zh-CN" dirty="0" smtClean="0"/>
              <a:t>中的</a:t>
            </a:r>
            <a:r>
              <a:rPr lang="en-US" altLang="zh-CN" dirty="0" smtClean="0"/>
              <a:t>"2","China",["</a:t>
            </a:r>
            <a:r>
              <a:rPr lang="en-US" altLang="zh-CN" dirty="0" err="1" smtClean="0"/>
              <a:t>I","am","another","list</a:t>
            </a:r>
            <a:r>
              <a:rPr lang="en-US" altLang="zh-CN" dirty="0" smtClean="0"/>
              <a:t>"]</a:t>
            </a:r>
            <a:r>
              <a:rPr lang="zh-CN" altLang="zh-CN" dirty="0" smtClean="0"/>
              <a:t>，还可以使用</a:t>
            </a:r>
            <a:r>
              <a:rPr lang="en-US" altLang="zh-CN" dirty="0" smtClean="0"/>
              <a:t>L[2:]</a:t>
            </a:r>
            <a:r>
              <a:rPr lang="zh-CN" altLang="zh-CN" dirty="0" smtClean="0"/>
              <a:t>实现。</a:t>
            </a:r>
            <a:r>
              <a:rPr lang="en-US" altLang="zh-CN" dirty="0" smtClean="0"/>
              <a:t>index1</a:t>
            </a:r>
            <a:r>
              <a:rPr lang="zh-CN" altLang="zh-CN" dirty="0" smtClean="0"/>
              <a:t>也可以置空，表示从序列开头</a:t>
            </a:r>
            <a:r>
              <a:rPr lang="en-US" altLang="zh-CN" dirty="0" smtClean="0"/>
              <a:t>0</a:t>
            </a:r>
            <a:r>
              <a:rPr lang="zh-CN" altLang="zh-CN" dirty="0" smtClean="0"/>
              <a:t>到</a:t>
            </a:r>
            <a:r>
              <a:rPr lang="en-US" altLang="zh-CN" dirty="0" smtClean="0"/>
              <a:t>index2</a:t>
            </a:r>
            <a:r>
              <a:rPr lang="zh-CN" altLang="zh-CN" dirty="0" smtClean="0"/>
              <a:t>的分片结果。而当</a:t>
            </a:r>
            <a:r>
              <a:rPr lang="en-US" altLang="zh-CN" dirty="0" smtClean="0"/>
              <a:t>index1</a:t>
            </a:r>
            <a:r>
              <a:rPr lang="zh-CN" altLang="zh-CN" dirty="0" smtClean="0"/>
              <a:t>与</a:t>
            </a:r>
            <a:r>
              <a:rPr lang="en-US" altLang="zh-CN" dirty="0" smtClean="0"/>
              <a:t>index2</a:t>
            </a:r>
            <a:r>
              <a:rPr lang="zh-CN" altLang="zh-CN" dirty="0" smtClean="0"/>
              <a:t>都置空时，将复制整个序列，例如</a:t>
            </a:r>
            <a:r>
              <a:rPr lang="en-US" altLang="zh-CN" dirty="0" smtClean="0"/>
              <a:t>L[:]</a:t>
            </a:r>
            <a:r>
              <a:rPr lang="zh-CN" altLang="zh-CN" dirty="0" smtClean="0"/>
              <a:t>（注意：这是很有用的方式来复制一个列表）。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序列的通用操作</a:t>
            </a:r>
            <a:r>
              <a:rPr lang="zh-CN" altLang="en-US" dirty="0" smtClean="0"/>
              <a:t>之分片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zh-CN" dirty="0" smtClean="0"/>
              <a:t>前面的章节中，已经接触到一些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程序，但并没有专门介绍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语言。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zh-CN" dirty="0" smtClean="0"/>
              <a:t>本章会引导大家学习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中一些基础的语法，可以作为同学们编写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程序时的参考。</a:t>
            </a:r>
            <a:r>
              <a:rPr lang="en-US" altLang="zh-CN" dirty="0" smtClean="0"/>
              <a:t>4.1</a:t>
            </a:r>
            <a:r>
              <a:rPr lang="zh-CN" altLang="zh-CN" dirty="0" smtClean="0"/>
              <a:t>小节将对比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与</a:t>
            </a:r>
            <a:r>
              <a:rPr lang="en-US" altLang="zh-CN" dirty="0" smtClean="0"/>
              <a:t>C/C++</a:t>
            </a:r>
            <a:r>
              <a:rPr lang="zh-CN" altLang="zh-CN" dirty="0" smtClean="0"/>
              <a:t>，来展示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的简洁性；</a:t>
            </a:r>
            <a:r>
              <a:rPr lang="en-US" altLang="zh-CN" dirty="0" smtClean="0"/>
              <a:t>4.2</a:t>
            </a:r>
            <a:r>
              <a:rPr lang="zh-CN" altLang="zh-CN" dirty="0" smtClean="0"/>
              <a:t>小节，将介绍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的常用内置数据结构；</a:t>
            </a:r>
            <a:r>
              <a:rPr lang="en-US" altLang="zh-CN" dirty="0" smtClean="0"/>
              <a:t>4.3</a:t>
            </a:r>
            <a:r>
              <a:rPr lang="zh-CN" altLang="zh-CN" dirty="0" smtClean="0"/>
              <a:t>小节介绍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的赋值语句；</a:t>
            </a:r>
            <a:r>
              <a:rPr lang="en-US" altLang="zh-CN" dirty="0" smtClean="0"/>
              <a:t>4.4</a:t>
            </a:r>
            <a:r>
              <a:rPr lang="zh-CN" altLang="zh-CN" dirty="0" smtClean="0"/>
              <a:t>小节，将分别介绍</a:t>
            </a:r>
            <a:r>
              <a:rPr lang="en-US" altLang="zh-CN" dirty="0" smtClean="0"/>
              <a:t>if</a:t>
            </a:r>
            <a:r>
              <a:rPr lang="zh-CN" altLang="zh-CN" dirty="0" smtClean="0"/>
              <a:t>，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，</a:t>
            </a:r>
            <a:r>
              <a:rPr lang="en-US" altLang="zh-CN" dirty="0" smtClean="0"/>
              <a:t>for</a:t>
            </a:r>
            <a:r>
              <a:rPr lang="zh-CN" altLang="zh-CN" dirty="0" smtClean="0"/>
              <a:t>三种结构控制语句；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的函数调用的具体过程将在</a:t>
            </a:r>
            <a:r>
              <a:rPr lang="en-US" altLang="zh-CN" dirty="0" smtClean="0"/>
              <a:t>4.5</a:t>
            </a:r>
            <a:r>
              <a:rPr lang="zh-CN" altLang="zh-CN" dirty="0" smtClean="0"/>
              <a:t>小节介绍；除了内置的数据结构，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还支持自定义数据结构，这部分内容将在</a:t>
            </a:r>
            <a:r>
              <a:rPr lang="en-US" altLang="zh-CN" dirty="0" smtClean="0"/>
              <a:t>4.6</a:t>
            </a:r>
            <a:r>
              <a:rPr lang="zh-CN" altLang="zh-CN" dirty="0" smtClean="0"/>
              <a:t>小节介绍。在学习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语言的同时，本章也会介绍基本数据库方面的知识，这些知识主要在两方面教授。（</a:t>
            </a:r>
            <a:r>
              <a:rPr lang="en-US" altLang="zh-CN" dirty="0" smtClean="0"/>
              <a:t>1</a:t>
            </a:r>
            <a:r>
              <a:rPr lang="zh-CN" altLang="zh-CN" dirty="0" smtClean="0"/>
              <a:t>）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的字典就是个类似数据库关系的结构，利用唯一的“键”来获取字典内相关的信息记录。（</a:t>
            </a:r>
            <a:r>
              <a:rPr lang="en-US" altLang="zh-CN" dirty="0" smtClean="0"/>
              <a:t>2</a:t>
            </a:r>
            <a:r>
              <a:rPr lang="zh-CN" altLang="zh-CN" dirty="0" smtClean="0"/>
              <a:t>）</a:t>
            </a:r>
            <a:r>
              <a:rPr lang="en-US" altLang="zh-CN" dirty="0" smtClean="0"/>
              <a:t>4.7</a:t>
            </a:r>
            <a:r>
              <a:rPr lang="zh-CN" altLang="zh-CN" dirty="0" smtClean="0"/>
              <a:t>小节介绍如何利用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面向对象编程方式，来实现学生和课程数据库的功能。</a:t>
            </a:r>
            <a:r>
              <a:rPr lang="en-US" altLang="zh-CN" dirty="0" smtClean="0"/>
              <a:t>4.8</a:t>
            </a:r>
            <a:r>
              <a:rPr lang="zh-CN" altLang="en-US" dirty="0" smtClean="0"/>
              <a:t>小节将向大家介绍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中一个有趣的部分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绘图。</a:t>
            </a:r>
            <a:endParaRPr lang="zh-CN" altLang="zh-CN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分片操作的形式还可以是</a:t>
            </a:r>
            <a:r>
              <a:rPr lang="en-US" altLang="zh-CN" dirty="0" smtClean="0"/>
              <a:t>L[index1:index2:stride]</a:t>
            </a:r>
            <a:r>
              <a:rPr lang="zh-CN" altLang="zh-CN" dirty="0" smtClean="0"/>
              <a:t>，第三个数</a:t>
            </a:r>
            <a:r>
              <a:rPr lang="en-US" altLang="zh-CN" dirty="0" smtClean="0"/>
              <a:t>stride</a:t>
            </a:r>
            <a:r>
              <a:rPr lang="zh-CN" altLang="zh-CN" dirty="0" smtClean="0"/>
              <a:t>是步长，在没有指定的情况下，默认为</a:t>
            </a:r>
            <a:r>
              <a:rPr lang="en-US" altLang="zh-CN" dirty="0" smtClean="0"/>
              <a:t>1</a:t>
            </a:r>
            <a:r>
              <a:rPr lang="zh-CN" altLang="zh-CN" dirty="0" smtClean="0"/>
              <a:t>。如果步长大于</a:t>
            </a:r>
            <a:r>
              <a:rPr lang="en-US" altLang="zh-CN" dirty="0" smtClean="0"/>
              <a:t>1</a:t>
            </a:r>
            <a:r>
              <a:rPr lang="zh-CN" altLang="zh-CN" dirty="0" smtClean="0"/>
              <a:t>，那么就会跳过某些元素，例如，要得到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的奇数位的元素时，</a:t>
            </a:r>
            <a:r>
              <a:rPr lang="en-US" altLang="zh-CN" dirty="0" smtClean="0"/>
              <a:t>L[::2]</a:t>
            </a:r>
            <a:r>
              <a:rPr lang="zh-CN" altLang="zh-CN" dirty="0" smtClean="0"/>
              <a:t>即可实现。需要注意的是，步长不能为</a:t>
            </a:r>
            <a:r>
              <a:rPr lang="en-US" altLang="zh-CN" dirty="0" smtClean="0"/>
              <a:t>0</a:t>
            </a:r>
            <a:r>
              <a:rPr lang="zh-CN" altLang="zh-CN" dirty="0" smtClean="0"/>
              <a:t>，但可以为负数，表示从右向左提取元素。例如，</a:t>
            </a:r>
            <a:r>
              <a:rPr lang="en-US" altLang="zh-CN" dirty="0" smtClean="0"/>
              <a:t>L[-1</a:t>
            </a:r>
            <a:r>
              <a:rPr lang="zh-CN" altLang="zh-CN" dirty="0" smtClean="0"/>
              <a:t>：</a:t>
            </a:r>
            <a:r>
              <a:rPr lang="en-US" altLang="zh-CN" dirty="0" smtClean="0"/>
              <a:t>-1-len</a:t>
            </a:r>
            <a:r>
              <a:rPr lang="zh-CN" altLang="zh-CN" dirty="0" smtClean="0"/>
              <a:t>（</a:t>
            </a:r>
            <a:r>
              <a:rPr lang="en-US" altLang="zh-CN" dirty="0" smtClean="0"/>
              <a:t>L</a:t>
            </a:r>
            <a:r>
              <a:rPr lang="zh-CN" altLang="zh-CN" dirty="0" smtClean="0"/>
              <a:t>）：</a:t>
            </a:r>
            <a:r>
              <a:rPr lang="en-US" altLang="zh-CN" dirty="0" smtClean="0"/>
              <a:t>-1]</a:t>
            </a:r>
            <a:r>
              <a:rPr lang="zh-CN" altLang="zh-CN" dirty="0" smtClean="0"/>
              <a:t>会产生最后一个元素开始往前到第一个元素的序列，</a:t>
            </a:r>
            <a:r>
              <a:rPr lang="en-US" altLang="zh-CN" dirty="0" err="1" smtClean="0"/>
              <a:t>len</a:t>
            </a:r>
            <a:r>
              <a:rPr lang="zh-CN" altLang="zh-CN" dirty="0" smtClean="0"/>
              <a:t>（</a:t>
            </a:r>
            <a:r>
              <a:rPr lang="en-US" altLang="zh-CN" dirty="0" smtClean="0"/>
              <a:t>L</a:t>
            </a:r>
            <a:r>
              <a:rPr lang="zh-CN" altLang="zh-CN" dirty="0" smtClean="0"/>
              <a:t>）函数是返回序列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的长度。注意，分片操作是产生新的序列，不会改变原来的序列。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序列的通用操作</a:t>
            </a:r>
            <a:r>
              <a:rPr lang="zh-CN" altLang="en-US" dirty="0" smtClean="0"/>
              <a:t>之分片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两个整数类型相加是整数值做加法，而对于两个序列，</a:t>
            </a:r>
            <a:r>
              <a:rPr lang="zh-CN" altLang="zh-CN" b="1" dirty="0" smtClean="0">
                <a:solidFill>
                  <a:srgbClr val="C00000"/>
                </a:solidFill>
              </a:rPr>
              <a:t>加法</a:t>
            </a:r>
            <a:r>
              <a:rPr lang="zh-CN" altLang="zh-CN" dirty="0" smtClean="0"/>
              <a:t>则表示连接操作，需要注意的是，进行操作的两个序列必须是相同类型（字符串、列表、元组等）才可以进行连接。比如，</a:t>
            </a:r>
            <a:r>
              <a:rPr lang="en-US" altLang="zh-CN" dirty="0" smtClean="0"/>
              <a:t>L1</a:t>
            </a:r>
            <a:r>
              <a:rPr lang="zh-CN" altLang="zh-CN" dirty="0" smtClean="0"/>
              <a:t>为</a:t>
            </a:r>
            <a:r>
              <a:rPr lang="en-US" altLang="zh-CN" dirty="0" smtClean="0"/>
              <a:t>[1,1.3]</a:t>
            </a:r>
            <a:r>
              <a:rPr lang="zh-CN" altLang="zh-CN" dirty="0" smtClean="0"/>
              <a:t>，</a:t>
            </a:r>
            <a:r>
              <a:rPr lang="en-US" altLang="zh-CN" dirty="0" smtClean="0"/>
              <a:t>L2</a:t>
            </a:r>
            <a:r>
              <a:rPr lang="zh-CN" altLang="zh-CN" dirty="0" smtClean="0"/>
              <a:t>为</a:t>
            </a:r>
            <a:r>
              <a:rPr lang="en-US" altLang="zh-CN" dirty="0" smtClean="0"/>
              <a:t>[“2”,“China”,[“</a:t>
            </a:r>
            <a:r>
              <a:rPr lang="en-US" altLang="zh-CN" dirty="0" err="1" smtClean="0"/>
              <a:t>I”,“am”,“another”,“list</a:t>
            </a:r>
            <a:r>
              <a:rPr lang="en-US" altLang="zh-CN" dirty="0" smtClean="0"/>
              <a:t>”]]</a:t>
            </a:r>
            <a:r>
              <a:rPr lang="zh-CN" altLang="zh-CN" dirty="0" smtClean="0"/>
              <a:t>，连接两个序列</a:t>
            </a:r>
            <a:r>
              <a:rPr lang="en-US" altLang="zh-CN" dirty="0" smtClean="0"/>
              <a:t>L1+L2</a:t>
            </a:r>
            <a:r>
              <a:rPr lang="zh-CN" altLang="en-US" dirty="0" smtClean="0"/>
              <a:t>为</a:t>
            </a:r>
            <a:r>
              <a:rPr lang="zh-CN" altLang="zh-CN" dirty="0" smtClean="0"/>
              <a:t>：</a:t>
            </a:r>
            <a:r>
              <a:rPr lang="en-US" altLang="zh-CN" dirty="0" smtClean="0"/>
              <a:t> [1,1.3,“2”,“China”,[“</a:t>
            </a:r>
            <a:r>
              <a:rPr lang="en-US" altLang="zh-CN" dirty="0" err="1" smtClean="0"/>
              <a:t>I”,“am”,“another”,“list</a:t>
            </a:r>
            <a:r>
              <a:rPr lang="en-US" altLang="zh-CN" dirty="0" smtClean="0"/>
              <a:t>”]]</a:t>
            </a:r>
          </a:p>
          <a:p>
            <a:r>
              <a:rPr lang="zh-CN" altLang="zh-CN" dirty="0" smtClean="0"/>
              <a:t>序列的</a:t>
            </a:r>
            <a:r>
              <a:rPr lang="zh-CN" altLang="zh-CN" b="1" dirty="0" smtClean="0">
                <a:solidFill>
                  <a:srgbClr val="C00000"/>
                </a:solidFill>
              </a:rPr>
              <a:t>乘法</a:t>
            </a:r>
            <a:r>
              <a:rPr lang="zh-CN" altLang="zh-CN" dirty="0" smtClean="0"/>
              <a:t>表示将原来的序列重复多次。例如</a:t>
            </a:r>
            <a:r>
              <a:rPr lang="en-US" altLang="zh-CN" dirty="0" smtClean="0"/>
              <a:t>L=[0]*100</a:t>
            </a:r>
            <a:r>
              <a:rPr lang="zh-CN" altLang="zh-CN" dirty="0" smtClean="0"/>
              <a:t>会产生一个含有</a:t>
            </a:r>
            <a:r>
              <a:rPr lang="en-US" altLang="zh-CN" dirty="0" smtClean="0"/>
              <a:t>100</a:t>
            </a:r>
            <a:r>
              <a:rPr lang="zh-CN" altLang="zh-CN" dirty="0" smtClean="0"/>
              <a:t>个</a:t>
            </a:r>
            <a:r>
              <a:rPr lang="en-US" altLang="zh-CN" dirty="0" smtClean="0"/>
              <a:t>0</a:t>
            </a:r>
            <a:r>
              <a:rPr lang="zh-CN" altLang="zh-CN" dirty="0" smtClean="0"/>
              <a:t>的列表。这个操作对初始化一个有足够长度的列表是有用的。</a:t>
            </a:r>
          </a:p>
          <a:p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序列的通用操作</a:t>
            </a:r>
            <a:r>
              <a:rPr lang="zh-CN" altLang="en-US" dirty="0" smtClean="0"/>
              <a:t>之加与乘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要判断某个元素是否在序列中，可以使用</a:t>
            </a:r>
            <a:r>
              <a:rPr lang="en-US" altLang="zh-CN" dirty="0" smtClean="0"/>
              <a:t>in</a:t>
            </a:r>
            <a:r>
              <a:rPr lang="zh-CN" altLang="zh-CN" dirty="0" smtClean="0"/>
              <a:t>运算符，其返回值为一个布尔值，如果为</a:t>
            </a:r>
            <a:r>
              <a:rPr lang="en-US" altLang="zh-CN" dirty="0" smtClean="0"/>
              <a:t>True</a:t>
            </a:r>
            <a:r>
              <a:rPr lang="zh-CN" altLang="zh-CN" dirty="0" smtClean="0"/>
              <a:t>，表示元素属于序列。例如要判断“</a:t>
            </a:r>
            <a:r>
              <a:rPr lang="en-US" altLang="zh-CN" dirty="0" smtClean="0"/>
              <a:t>China</a:t>
            </a:r>
            <a:r>
              <a:rPr lang="zh-CN" altLang="zh-CN" dirty="0" smtClean="0"/>
              <a:t>”是否属于</a:t>
            </a:r>
            <a:r>
              <a:rPr lang="en-US" altLang="zh-CN" dirty="0" smtClean="0"/>
              <a:t>L</a:t>
            </a:r>
            <a:r>
              <a:rPr lang="zh-CN" altLang="zh-CN" dirty="0" smtClean="0"/>
              <a:t>，可以使用</a:t>
            </a:r>
            <a:r>
              <a:rPr lang="en-US" altLang="zh-CN" dirty="0" smtClean="0"/>
              <a:t>"China" in L</a:t>
            </a:r>
            <a:r>
              <a:rPr lang="zh-CN" altLang="zh-CN" dirty="0" smtClean="0"/>
              <a:t>实现。</a:t>
            </a:r>
          </a:p>
          <a:p>
            <a:r>
              <a:rPr lang="zh-CN" altLang="zh-CN" dirty="0" smtClean="0"/>
              <a:t>要实现相反的操作，即判断某个元素是否不在序列中，可以使用</a:t>
            </a:r>
            <a:r>
              <a:rPr lang="en-US" altLang="zh-CN" dirty="0" smtClean="0"/>
              <a:t>not in</a:t>
            </a:r>
            <a:r>
              <a:rPr lang="zh-CN" altLang="zh-CN" dirty="0" smtClean="0"/>
              <a:t>运算符。</a:t>
            </a:r>
            <a:endParaRPr lang="zh-CN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008112"/>
          </a:xfrm>
        </p:spPr>
        <p:txBody>
          <a:bodyPr/>
          <a:lstStyle/>
          <a:p>
            <a:r>
              <a:rPr lang="en-US" altLang="zh-CN" sz="2800" dirty="0" smtClean="0"/>
              <a:t>2.2 </a:t>
            </a:r>
            <a:r>
              <a:rPr lang="zh-CN" altLang="zh-CN" sz="2800" dirty="0" smtClean="0"/>
              <a:t>列表</a:t>
            </a:r>
            <a:r>
              <a:rPr lang="en-US" altLang="zh-CN" sz="2800" dirty="0" smtClean="0"/>
              <a:t>——</a:t>
            </a:r>
            <a:r>
              <a:rPr lang="zh-CN" altLang="zh-CN" sz="2800" dirty="0" smtClean="0"/>
              <a:t>序列的通用操作</a:t>
            </a:r>
            <a:r>
              <a:rPr lang="zh-CN" altLang="en-US" sz="2800" dirty="0" smtClean="0"/>
              <a:t>之</a:t>
            </a:r>
            <a:r>
              <a:rPr lang="zh-CN" altLang="zh-CN" sz="2800" dirty="0" smtClean="0"/>
              <a:t>检查某个元素是否属于序列</a:t>
            </a:r>
            <a:endParaRPr lang="zh-CN" altLang="en-US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序列的实用函数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23</a:t>
            </a:fld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</p:nvPr>
        </p:nvGraphicFramePr>
        <p:xfrm>
          <a:off x="529208" y="3645024"/>
          <a:ext cx="8075240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8072"/>
                <a:gridCol w="2952328"/>
                <a:gridCol w="447484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序号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说明</a:t>
                      </a:r>
                    </a:p>
                  </a:txBody>
                  <a:tcPr marL="9525" marR="9525" marT="9525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len(seq)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返回序列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zh-CN" alt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的元素个数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min(seq)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返回序列中的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最小值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max(</a:t>
                      </a:r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返回序列中的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CN" alt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最大值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sum(seq[index1:index2])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序列求和。（注：字符串类型不适用）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39552" y="1412776"/>
            <a:ext cx="7992888" cy="196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序列除了拥有如上所列的通用操作之外，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Python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还为序列提供了一些实用函数，以实现一些常用功能，比如求一个序列包含的元素数量，序列中的最大值、最小值，以及求和等操作。如下表所示：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列表的专有方法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zh-CN" dirty="0" smtClean="0"/>
              <a:t>除了实现序列的通用操作及函数外，列表还提供了额外的很多方法（</a:t>
            </a:r>
            <a:r>
              <a:rPr lang="en-US" altLang="zh-CN" dirty="0" smtClean="0"/>
              <a:t>method</a:t>
            </a:r>
            <a:r>
              <a:rPr lang="zh-CN" altLang="zh-CN" dirty="0" smtClean="0"/>
              <a:t>），这里所说的方法事实上与函数是一个概念，不过，它是专属于列表的，其他的序列类型是无法使用这些方法的。</a:t>
            </a:r>
          </a:p>
          <a:p>
            <a:pPr>
              <a:lnSpc>
                <a:spcPct val="140000"/>
              </a:lnSpc>
            </a:pPr>
            <a:r>
              <a:rPr lang="zh-CN" altLang="zh-CN" dirty="0" smtClean="0"/>
              <a:t>这些专用方法的调用方式也与通用序列函数调用方式不同。如果要统计列表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的长度，使用</a:t>
            </a:r>
            <a:r>
              <a:rPr lang="en-US" altLang="zh-CN" dirty="0" err="1" smtClean="0"/>
              <a:t>len</a:t>
            </a:r>
            <a:r>
              <a:rPr lang="zh-CN" altLang="zh-CN" dirty="0" smtClean="0"/>
              <a:t>函数，其调用语句为</a:t>
            </a:r>
            <a:r>
              <a:rPr lang="en-US" altLang="zh-CN" dirty="0" err="1" smtClean="0"/>
              <a:t>len</a:t>
            </a:r>
            <a:r>
              <a:rPr lang="en-US" altLang="zh-CN" dirty="0" smtClean="0"/>
              <a:t>(L)</a:t>
            </a:r>
            <a:r>
              <a:rPr lang="zh-CN" altLang="zh-CN" dirty="0" smtClean="0"/>
              <a:t>，这个函数调用意味着要将</a:t>
            </a:r>
            <a:r>
              <a:rPr lang="en-US" altLang="zh-CN" dirty="0" smtClean="0"/>
              <a:t>L</a:t>
            </a:r>
            <a:r>
              <a:rPr lang="zh-CN" altLang="zh-CN" dirty="0" smtClean="0"/>
              <a:t>作为参数传递给</a:t>
            </a:r>
            <a:r>
              <a:rPr lang="en-US" altLang="zh-CN" dirty="0" err="1" smtClean="0"/>
              <a:t>len</a:t>
            </a:r>
            <a:r>
              <a:rPr lang="zh-CN" altLang="zh-CN" dirty="0" smtClean="0"/>
              <a:t>函数。但是，如果是要使用列表的专用方法时，方法的调用形式是</a:t>
            </a:r>
            <a:r>
              <a:rPr lang="en-US" altLang="zh-CN" dirty="0" err="1" smtClean="0"/>
              <a:t>L.method</a:t>
            </a:r>
            <a:r>
              <a:rPr lang="en-US" altLang="zh-CN" dirty="0" smtClean="0"/>
              <a:t>(parameter)</a:t>
            </a:r>
            <a:r>
              <a:rPr lang="zh-CN" altLang="zh-CN" dirty="0" smtClean="0"/>
              <a:t>，其中</a:t>
            </a:r>
            <a:r>
              <a:rPr lang="en-US" altLang="zh-CN" dirty="0" smtClean="0"/>
              <a:t>parameter</a:t>
            </a:r>
            <a:r>
              <a:rPr lang="zh-CN" altLang="zh-CN" dirty="0" smtClean="0"/>
              <a:t>不包含</a:t>
            </a:r>
            <a:r>
              <a:rPr lang="en-US" altLang="zh-CN" dirty="0" smtClean="0"/>
              <a:t>L</a:t>
            </a:r>
            <a:r>
              <a:rPr lang="zh-CN" altLang="zh-CN" dirty="0" smtClean="0"/>
              <a:t>，在调用这些专用方法时，并不会显式地传递</a:t>
            </a:r>
            <a:r>
              <a:rPr lang="en-US" altLang="zh-CN" dirty="0" smtClean="0"/>
              <a:t>L</a:t>
            </a:r>
            <a:r>
              <a:rPr lang="zh-CN" altLang="zh-CN" dirty="0" smtClean="0"/>
              <a:t>。另外需要注意的是，这里使用了“</a:t>
            </a:r>
            <a:r>
              <a:rPr lang="en-US" altLang="zh-CN" dirty="0" smtClean="0"/>
              <a:t>.</a:t>
            </a:r>
            <a:r>
              <a:rPr lang="zh-CN" altLang="zh-CN" dirty="0" smtClean="0"/>
              <a:t>”操作符，该操作符意味着要调用的方法是列表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的方法。举个例子，列表有一个</a:t>
            </a:r>
            <a:r>
              <a:rPr lang="en-US" altLang="zh-CN" dirty="0" smtClean="0"/>
              <a:t>append (e)</a:t>
            </a:r>
            <a:r>
              <a:rPr lang="zh-CN" altLang="zh-CN" dirty="0" smtClean="0"/>
              <a:t>方法，该方法的作用是将</a:t>
            </a:r>
            <a:r>
              <a:rPr lang="en-US" altLang="zh-CN" dirty="0" smtClean="0"/>
              <a:t>e</a:t>
            </a:r>
            <a:r>
              <a:rPr lang="zh-CN" altLang="zh-CN" dirty="0" smtClean="0"/>
              <a:t>插入列表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的末尾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如果对一个非列表类型的变量，如元组，字符串，调用</a:t>
            </a:r>
            <a:r>
              <a:rPr lang="en-US" altLang="zh-CN" dirty="0" smtClean="0"/>
              <a:t>append</a:t>
            </a:r>
            <a:r>
              <a:rPr lang="zh-CN" altLang="zh-CN" dirty="0" smtClean="0"/>
              <a:t>方法，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将会报错，因为这些序列并没有定义属于列表的专用方法，当然，这些序列也有自己专用的方法。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列表的专有方法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1224135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下</a:t>
            </a:r>
            <a:r>
              <a:rPr lang="zh-CN" altLang="zh-CN" dirty="0" smtClean="0"/>
              <a:t>表给出了列表的常用的方法，操作的初始列表为</a:t>
            </a:r>
            <a:r>
              <a:rPr lang="en-US" altLang="zh-CN" dirty="0" smtClean="0"/>
              <a:t>s=[1,2]</a:t>
            </a:r>
            <a:r>
              <a:rPr lang="zh-CN" altLang="zh-CN" dirty="0" smtClean="0"/>
              <a:t>，参数中的</a:t>
            </a:r>
            <a:r>
              <a:rPr lang="en-US" altLang="zh-CN" dirty="0" smtClean="0"/>
              <a:t>[]</a:t>
            </a:r>
            <a:r>
              <a:rPr lang="zh-CN" altLang="zh-CN" dirty="0" smtClean="0"/>
              <a:t>符号表示该参数可以传递也可以不传递，如</a:t>
            </a:r>
            <a:r>
              <a:rPr lang="en-US" altLang="zh-CN" dirty="0" err="1" smtClean="0"/>
              <a:t>L.pop</a:t>
            </a:r>
            <a:r>
              <a:rPr lang="en-US" altLang="zh-CN" dirty="0" smtClean="0"/>
              <a:t>()</a:t>
            </a:r>
            <a:r>
              <a:rPr lang="zh-CN" altLang="zh-CN" dirty="0" smtClean="0"/>
              <a:t>，若不传递参数，</a:t>
            </a:r>
            <a:r>
              <a:rPr lang="en-US" altLang="zh-CN" dirty="0" smtClean="0"/>
              <a:t>s</a:t>
            </a:r>
            <a:r>
              <a:rPr lang="zh-CN" altLang="zh-CN" dirty="0" smtClean="0"/>
              <a:t>将最后一个元素弹出，否则</a:t>
            </a:r>
            <a:r>
              <a:rPr lang="en-US" altLang="zh-CN" dirty="0" err="1" smtClean="0"/>
              <a:t>L.pop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r>
              <a:rPr lang="zh-CN" altLang="zh-CN" dirty="0" smtClean="0"/>
              <a:t>将弹出</a:t>
            </a:r>
            <a:r>
              <a:rPr lang="en-US" altLang="zh-CN" dirty="0" smtClean="0"/>
              <a:t>L</a:t>
            </a:r>
            <a:r>
              <a:rPr lang="zh-CN" altLang="zh-CN" dirty="0" smtClean="0"/>
              <a:t>中第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号位置的元素。</a:t>
            </a:r>
            <a:endParaRPr lang="zh-CN" altLang="zh-CN" dirty="0"/>
          </a:p>
        </p:txBody>
      </p:sp>
      <p:graphicFrame>
        <p:nvGraphicFramePr>
          <p:cNvPr id="7" name="内容占位符 8"/>
          <p:cNvGraphicFramePr>
            <a:graphicFrameLocks/>
          </p:cNvGraphicFramePr>
          <p:nvPr/>
        </p:nvGraphicFramePr>
        <p:xfrm>
          <a:off x="251520" y="2708920"/>
          <a:ext cx="8568951" cy="3337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29231"/>
                <a:gridCol w="1582916"/>
                <a:gridCol w="4020501"/>
                <a:gridCol w="1224136"/>
                <a:gridCol w="1512167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s.append(x)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将一个数据添加到列表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的末尾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'3'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[1,2,'3']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s.clear()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删除列表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的所有元素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s.copy()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返回与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内容一样的列表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[1,2]/[1,2]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s.extend(t)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将列表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添加到列表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的末尾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['3','4']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[1,2,'3','4']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s.insert(i, 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将数据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插入到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的第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号位置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0,'3'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['3',1,2]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s.pop(i)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将列表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个元素弹出并返回其值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或无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[1]/2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s.remove(x)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删除列表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中第一个值为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s.reverse()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反转</a:t>
                      </a:r>
                      <a:r>
                        <a:rPr lang="en-US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中的所有元素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[2,1]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遍历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遍历，即要依次对列表中的所有元素进行访问（操作），对列表这种线性数据结构最自然的遍历方式就是循环。在前面章节有提到过，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提供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以及</a:t>
            </a:r>
            <a:r>
              <a:rPr lang="en-US" altLang="zh-CN" dirty="0" smtClean="0"/>
              <a:t>for</a:t>
            </a:r>
            <a:r>
              <a:rPr lang="zh-CN" altLang="zh-CN" dirty="0" smtClean="0"/>
              <a:t>两种循环语句，本小结将首先简单回顾这两个循环语句的使用；然后，分别使用这两种循环语句对列表进行遍历。</a:t>
            </a:r>
            <a:endParaRPr lang="en-US" altLang="zh-CN" dirty="0" smtClean="0"/>
          </a:p>
          <a:p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遍历之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while</a:t>
            </a:r>
            <a:r>
              <a:rPr lang="zh-CN" altLang="zh-CN" dirty="0" smtClean="0"/>
              <a:t>循环的一般格式如下：首行会对一个</a:t>
            </a:r>
            <a:r>
              <a:rPr lang="en-US" altLang="zh-CN" dirty="0" err="1" smtClean="0"/>
              <a:t>bool</a:t>
            </a:r>
            <a:r>
              <a:rPr lang="zh-CN" altLang="zh-CN" dirty="0" smtClean="0"/>
              <a:t>变量</a:t>
            </a:r>
            <a:r>
              <a:rPr lang="en-US" altLang="zh-CN" dirty="0" smtClean="0"/>
              <a:t>&lt;test1&gt;</a:t>
            </a:r>
            <a:r>
              <a:rPr lang="zh-CN" altLang="zh-CN" dirty="0" smtClean="0"/>
              <a:t>进行检测，下面是要重复的语句块</a:t>
            </a:r>
            <a:r>
              <a:rPr lang="en-US" altLang="zh-CN" dirty="0" smtClean="0"/>
              <a:t>&lt;</a:t>
            </a:r>
            <a:r>
              <a:rPr lang="zh-CN" altLang="zh-CN" dirty="0" smtClean="0"/>
              <a:t>语句块</a:t>
            </a:r>
            <a:r>
              <a:rPr lang="en-US" altLang="zh-CN" dirty="0" smtClean="0"/>
              <a:t>1&gt;</a:t>
            </a:r>
            <a:r>
              <a:rPr lang="zh-CN" altLang="zh-CN" dirty="0" smtClean="0"/>
              <a:t>，在执行完</a:t>
            </a:r>
            <a:r>
              <a:rPr lang="en-US" altLang="zh-CN" dirty="0" smtClean="0"/>
              <a:t>&lt;</a:t>
            </a:r>
            <a:r>
              <a:rPr lang="zh-CN" altLang="zh-CN" dirty="0" smtClean="0"/>
              <a:t>语句块</a:t>
            </a:r>
            <a:r>
              <a:rPr lang="en-US" altLang="zh-CN" dirty="0" smtClean="0"/>
              <a:t>1&gt;</a:t>
            </a:r>
            <a:r>
              <a:rPr lang="zh-CN" altLang="zh-CN" dirty="0" smtClean="0"/>
              <a:t>后重新回到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首行检查</a:t>
            </a:r>
            <a:r>
              <a:rPr lang="en-US" altLang="zh-CN" dirty="0" smtClean="0"/>
              <a:t>&lt;test1&gt;</a:t>
            </a:r>
            <a:r>
              <a:rPr lang="zh-CN" altLang="zh-CN" dirty="0" smtClean="0"/>
              <a:t>的值。最后有一个可选的</a:t>
            </a:r>
            <a:r>
              <a:rPr lang="en-US" altLang="zh-CN" dirty="0" smtClean="0"/>
              <a:t>else</a:t>
            </a:r>
            <a:r>
              <a:rPr lang="zh-CN" altLang="zh-CN" dirty="0" smtClean="0"/>
              <a:t>部分，如果在循环体中没有遇到</a:t>
            </a:r>
            <a:r>
              <a:rPr lang="en-US" altLang="zh-CN" dirty="0" smtClean="0"/>
              <a:t>break</a:t>
            </a:r>
            <a:r>
              <a:rPr lang="zh-CN" altLang="zh-CN" dirty="0" smtClean="0"/>
              <a:t>语句，就会执行</a:t>
            </a:r>
            <a:r>
              <a:rPr lang="en-US" altLang="zh-CN" dirty="0" smtClean="0"/>
              <a:t>else</a:t>
            </a:r>
            <a:r>
              <a:rPr lang="zh-CN" altLang="zh-CN" dirty="0" smtClean="0"/>
              <a:t>部分，即</a:t>
            </a:r>
            <a:r>
              <a:rPr lang="en-US" altLang="zh-CN" dirty="0" smtClean="0"/>
              <a:t>&lt;</a:t>
            </a:r>
            <a:r>
              <a:rPr lang="zh-CN" altLang="zh-CN" dirty="0" smtClean="0"/>
              <a:t>语句块</a:t>
            </a:r>
            <a:r>
              <a:rPr lang="en-US" altLang="zh-CN" dirty="0" smtClean="0"/>
              <a:t>2&gt;</a:t>
            </a:r>
            <a:r>
              <a:rPr lang="zh-CN" altLang="zh-CN" dirty="0" smtClean="0"/>
              <a:t>。</a:t>
            </a:r>
          </a:p>
          <a:p>
            <a:r>
              <a:rPr lang="en-US" altLang="zh-CN" sz="1800" dirty="0" smtClean="0"/>
              <a:t>while&lt;test1&gt;: </a:t>
            </a:r>
            <a:endParaRPr lang="zh-CN" altLang="zh-CN" sz="1800" dirty="0" smtClean="0"/>
          </a:p>
          <a:p>
            <a:r>
              <a:rPr lang="en-US" altLang="zh-CN" sz="1800" dirty="0" smtClean="0"/>
              <a:t>	&lt;</a:t>
            </a:r>
            <a:r>
              <a:rPr lang="zh-CN" altLang="zh-CN" sz="1800" dirty="0" smtClean="0"/>
              <a:t>语句块</a:t>
            </a:r>
            <a:r>
              <a:rPr lang="en-US" altLang="zh-CN" sz="1800" dirty="0" smtClean="0"/>
              <a:t>1&gt;</a:t>
            </a:r>
            <a:endParaRPr lang="zh-CN" altLang="zh-CN" sz="1800" dirty="0" smtClean="0"/>
          </a:p>
          <a:p>
            <a:r>
              <a:rPr lang="en-US" altLang="zh-CN" sz="1800" dirty="0" smtClean="0"/>
              <a:t>else:</a:t>
            </a:r>
            <a:endParaRPr lang="zh-CN" altLang="zh-CN" sz="1800" dirty="0" smtClean="0"/>
          </a:p>
          <a:p>
            <a:r>
              <a:rPr lang="en-US" altLang="zh-CN" sz="1800" dirty="0" smtClean="0"/>
              <a:t>	&lt;</a:t>
            </a:r>
            <a:r>
              <a:rPr lang="zh-CN" altLang="zh-CN" sz="1800" dirty="0" smtClean="0"/>
              <a:t>语句块</a:t>
            </a:r>
            <a:r>
              <a:rPr lang="en-US" altLang="zh-CN" sz="1800" dirty="0" smtClean="0"/>
              <a:t>2&gt;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遍历之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for</a:t>
            </a:r>
            <a:r>
              <a:rPr lang="zh-CN" altLang="zh-CN" dirty="0" smtClean="0"/>
              <a:t>循环的一般格式如下：首行会定义一个赋值目标</a:t>
            </a:r>
            <a:r>
              <a:rPr lang="en-US" altLang="zh-CN" dirty="0" smtClean="0"/>
              <a:t>&lt;target&gt;</a:t>
            </a:r>
            <a:r>
              <a:rPr lang="zh-CN" altLang="zh-CN" dirty="0" smtClean="0"/>
              <a:t>，</a:t>
            </a:r>
            <a:r>
              <a:rPr lang="en-US" altLang="zh-CN" dirty="0" smtClean="0"/>
              <a:t>in</a:t>
            </a:r>
            <a:r>
              <a:rPr lang="zh-CN" altLang="zh-CN" dirty="0" smtClean="0"/>
              <a:t>后面跟着要遍历的对象</a:t>
            </a:r>
            <a:r>
              <a:rPr lang="en-US" altLang="zh-CN" dirty="0" smtClean="0"/>
              <a:t>&lt;object&gt;</a:t>
            </a:r>
            <a:r>
              <a:rPr lang="zh-CN" altLang="zh-CN" dirty="0" smtClean="0"/>
              <a:t>，下面是想要重复的语句块。同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循环，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循环也有一个</a:t>
            </a:r>
            <a:r>
              <a:rPr lang="en-US" altLang="zh-CN" dirty="0" smtClean="0"/>
              <a:t>else</a:t>
            </a:r>
            <a:r>
              <a:rPr lang="zh-CN" altLang="zh-CN" dirty="0" smtClean="0"/>
              <a:t>子句，如果在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循环的结构体中遇到</a:t>
            </a:r>
            <a:r>
              <a:rPr lang="en-US" altLang="zh-CN" dirty="0" smtClean="0"/>
              <a:t>break</a:t>
            </a:r>
            <a:r>
              <a:rPr lang="zh-CN" altLang="zh-CN" dirty="0" smtClean="0"/>
              <a:t>语句，那么就会执行</a:t>
            </a:r>
            <a:r>
              <a:rPr lang="en-US" altLang="zh-CN" dirty="0" smtClean="0"/>
              <a:t>else</a:t>
            </a:r>
            <a:r>
              <a:rPr lang="zh-CN" altLang="zh-CN" dirty="0" smtClean="0"/>
              <a:t>子句。</a:t>
            </a:r>
          </a:p>
          <a:p>
            <a:r>
              <a:rPr lang="en-US" altLang="zh-CN" sz="1900" dirty="0" smtClean="0"/>
              <a:t>for &lt;target&gt; in &lt;object&gt;:</a:t>
            </a:r>
            <a:endParaRPr lang="zh-CN" altLang="zh-CN" sz="1900" dirty="0" smtClean="0"/>
          </a:p>
          <a:p>
            <a:r>
              <a:rPr lang="en-US" altLang="zh-CN" sz="1900" dirty="0" smtClean="0"/>
              <a:t>	  &lt;</a:t>
            </a:r>
            <a:r>
              <a:rPr lang="zh-CN" altLang="zh-CN" sz="1900" dirty="0" smtClean="0"/>
              <a:t>语句块</a:t>
            </a:r>
            <a:r>
              <a:rPr lang="en-US" altLang="zh-CN" sz="1900" dirty="0" smtClean="0"/>
              <a:t>1&gt;</a:t>
            </a:r>
            <a:endParaRPr lang="zh-CN" altLang="zh-CN" sz="1900" dirty="0" smtClean="0"/>
          </a:p>
          <a:p>
            <a:r>
              <a:rPr lang="en-US" altLang="zh-CN" sz="1900" dirty="0" smtClean="0"/>
              <a:t>else:</a:t>
            </a:r>
            <a:endParaRPr lang="zh-CN" altLang="zh-CN" sz="1900" dirty="0" smtClean="0"/>
          </a:p>
          <a:p>
            <a:r>
              <a:rPr lang="en-US" altLang="zh-CN" sz="1900" dirty="0" smtClean="0"/>
              <a:t>	  &lt;</a:t>
            </a:r>
            <a:r>
              <a:rPr lang="zh-CN" altLang="zh-CN" sz="1900" dirty="0" smtClean="0"/>
              <a:t>语句块</a:t>
            </a:r>
            <a:r>
              <a:rPr lang="en-US" altLang="zh-CN" sz="1900" dirty="0" smtClean="0"/>
              <a:t>2&gt;</a:t>
            </a:r>
            <a:endParaRPr lang="zh-CN" altLang="zh-CN" sz="1900" dirty="0" smtClean="0"/>
          </a:p>
          <a:p>
            <a:r>
              <a:rPr lang="zh-CN" altLang="zh-CN" dirty="0" smtClean="0"/>
              <a:t>执行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循环时，对象</a:t>
            </a:r>
            <a:r>
              <a:rPr lang="en-US" altLang="zh-CN" dirty="0" smtClean="0"/>
              <a:t>&lt;object&gt;</a:t>
            </a:r>
            <a:r>
              <a:rPr lang="zh-CN" altLang="zh-CN" dirty="0" smtClean="0"/>
              <a:t>中的每一个元素都会赋值给目标</a:t>
            </a:r>
            <a:r>
              <a:rPr lang="en-US" altLang="zh-CN" dirty="0" smtClean="0"/>
              <a:t>&lt;target&gt;</a:t>
            </a:r>
            <a:r>
              <a:rPr lang="zh-CN" altLang="zh-CN" dirty="0" smtClean="0"/>
              <a:t>，然后为每个元素执行一遍循环体。赋值目标</a:t>
            </a:r>
            <a:r>
              <a:rPr lang="en-US" altLang="zh-CN" dirty="0" smtClean="0"/>
              <a:t>&lt;object&gt;</a:t>
            </a:r>
            <a:r>
              <a:rPr lang="zh-CN" altLang="zh-CN" dirty="0" smtClean="0"/>
              <a:t>可以是一个新的变量名，它的作用范围就是所在的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循环结构。</a:t>
            </a:r>
            <a:endParaRPr lang="zh-CN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遍历实现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240359"/>
          </a:xfrm>
        </p:spPr>
        <p:txBody>
          <a:bodyPr>
            <a:noAutofit/>
          </a:bodyPr>
          <a:lstStyle/>
          <a:p>
            <a:pPr indent="457200"/>
            <a:r>
              <a:rPr lang="zh-CN" altLang="zh-CN" sz="1800" dirty="0" smtClean="0"/>
              <a:t>思考如下问题：对列表</a:t>
            </a:r>
            <a:r>
              <a:rPr lang="en-US" altLang="zh-CN" sz="1800" dirty="0" smtClean="0"/>
              <a:t>L=[1,3,5,7,9,11]</a:t>
            </a:r>
            <a:r>
              <a:rPr lang="zh-CN" altLang="zh-CN" sz="1800" dirty="0" smtClean="0"/>
              <a:t>进行遍历，要求每次输出所遍历到的元素值加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。下面分别使用</a:t>
            </a:r>
            <a:r>
              <a:rPr lang="en-US" altLang="zh-CN" sz="1800" dirty="0" smtClean="0"/>
              <a:t>while</a:t>
            </a:r>
            <a:r>
              <a:rPr lang="zh-CN" altLang="zh-CN" sz="1800" dirty="0" smtClean="0"/>
              <a:t>循环与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循环对这个问题进行实现。从</a:t>
            </a:r>
            <a:r>
              <a:rPr lang="zh-CN" altLang="en-US" sz="1800" dirty="0" smtClean="0"/>
              <a:t>实现的</a:t>
            </a:r>
            <a:r>
              <a:rPr lang="zh-CN" altLang="zh-CN" sz="1800" dirty="0" smtClean="0"/>
              <a:t>两个例子可以看出，对列表进行遍历，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循环比</a:t>
            </a:r>
            <a:r>
              <a:rPr lang="en-US" altLang="zh-CN" sz="1800" dirty="0" smtClean="0"/>
              <a:t>while</a:t>
            </a:r>
            <a:r>
              <a:rPr lang="zh-CN" altLang="zh-CN" sz="1800" dirty="0" smtClean="0"/>
              <a:t>循环更容易。</a:t>
            </a:r>
            <a:endParaRPr lang="en-US" altLang="zh-CN" sz="1800" dirty="0" smtClean="0"/>
          </a:p>
          <a:p>
            <a:pPr indent="457200"/>
            <a:r>
              <a:rPr lang="zh-CN" altLang="zh-CN" sz="1800" dirty="0" smtClean="0"/>
              <a:t>也可以利用前面讲的分片技巧来完成遍历部分元素。例如</a:t>
            </a:r>
            <a:r>
              <a:rPr lang="en-US" altLang="zh-CN" sz="1800" dirty="0" smtClean="0"/>
              <a:t>L=[1,2,3,4]</a:t>
            </a:r>
            <a:r>
              <a:rPr lang="zh-CN" altLang="zh-CN" sz="1800" dirty="0" smtClean="0"/>
              <a:t>，</a:t>
            </a:r>
            <a:r>
              <a:rPr lang="en-US" altLang="zh-CN" sz="1800" dirty="0" smtClean="0"/>
              <a:t>“for e in L[-1:-5:-1]”</a:t>
            </a:r>
            <a:r>
              <a:rPr lang="zh-CN" altLang="zh-CN" sz="1800" dirty="0" smtClean="0"/>
              <a:t>语句会从最后一个元素来</a:t>
            </a:r>
            <a:r>
              <a:rPr lang="zh-CN" altLang="zh-CN" sz="1800" b="1" dirty="0" smtClean="0">
                <a:solidFill>
                  <a:srgbClr val="C00000"/>
                </a:solidFill>
              </a:rPr>
              <a:t>反向遍历</a:t>
            </a:r>
            <a:r>
              <a:rPr lang="zh-CN" altLang="zh-CN" sz="1800" dirty="0" smtClean="0"/>
              <a:t>所有元素。</a:t>
            </a:r>
          </a:p>
          <a:p>
            <a:pPr indent="457200"/>
            <a:r>
              <a:rPr lang="zh-CN" altLang="zh-CN" sz="1800" dirty="0" smtClean="0"/>
              <a:t>另外用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range()</a:t>
            </a:r>
            <a:r>
              <a:rPr lang="zh-CN" altLang="zh-CN" sz="1800" b="1" dirty="0" smtClean="0">
                <a:solidFill>
                  <a:srgbClr val="C00000"/>
                </a:solidFill>
              </a:rPr>
              <a:t>函数</a:t>
            </a:r>
            <a:r>
              <a:rPr lang="zh-CN" altLang="zh-CN" sz="1800" dirty="0" smtClean="0"/>
              <a:t>也可以产生遍历的索引，例如</a:t>
            </a:r>
            <a:r>
              <a:rPr lang="en-US" altLang="zh-CN" sz="1800" dirty="0" smtClean="0"/>
              <a:t>range(0</a:t>
            </a:r>
            <a:r>
              <a:rPr lang="zh-CN" altLang="zh-CN" sz="1800" dirty="0" smtClean="0"/>
              <a:t>，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(L))</a:t>
            </a:r>
            <a:r>
              <a:rPr lang="zh-CN" altLang="zh-CN" sz="1800" dirty="0" smtClean="0"/>
              <a:t>就产生了从</a:t>
            </a:r>
            <a:r>
              <a:rPr lang="en-US" altLang="zh-CN" sz="1800" dirty="0" smtClean="0"/>
              <a:t>0</a:t>
            </a:r>
            <a:r>
              <a:rPr lang="zh-CN" altLang="zh-CN" sz="1800" dirty="0" smtClean="0"/>
              <a:t>开始到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(L)-1)</a:t>
            </a:r>
            <a:r>
              <a:rPr lang="zh-CN" altLang="zh-CN" sz="1800" dirty="0" smtClean="0"/>
              <a:t>的全部索引。而</a:t>
            </a:r>
            <a:r>
              <a:rPr lang="en-US" altLang="zh-CN" sz="1800" dirty="0" smtClean="0"/>
              <a:t>range(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(L)-1,-1,0)</a:t>
            </a:r>
            <a:r>
              <a:rPr lang="zh-CN" altLang="zh-CN" sz="1800" dirty="0" smtClean="0"/>
              <a:t>就产生了从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(L)-1</a:t>
            </a:r>
            <a:r>
              <a:rPr lang="zh-CN" altLang="zh-CN" sz="1800" dirty="0" smtClean="0"/>
              <a:t>开始到</a:t>
            </a:r>
            <a:r>
              <a:rPr lang="en-US" altLang="zh-CN" sz="1800" dirty="0" smtClean="0"/>
              <a:t>0</a:t>
            </a:r>
            <a:r>
              <a:rPr lang="zh-CN" altLang="zh-CN" sz="1800" dirty="0" smtClean="0"/>
              <a:t>的索引。也可以用</a:t>
            </a:r>
            <a:r>
              <a:rPr lang="en-US" altLang="zh-CN" sz="1800" dirty="0" smtClean="0"/>
              <a:t>list(range(0</a:t>
            </a:r>
            <a:r>
              <a:rPr lang="zh-CN" altLang="zh-CN" sz="1800" dirty="0" smtClean="0"/>
              <a:t>：</a:t>
            </a:r>
            <a:r>
              <a:rPr lang="en-US" altLang="zh-CN" sz="1800" dirty="0" smtClean="0"/>
              <a:t>x))</a:t>
            </a:r>
            <a:r>
              <a:rPr lang="zh-CN" altLang="zh-CN" sz="1800" dirty="0" smtClean="0"/>
              <a:t>来产生一个从</a:t>
            </a:r>
            <a:r>
              <a:rPr lang="en-US" altLang="zh-CN" sz="1800" dirty="0" smtClean="0"/>
              <a:t>0</a:t>
            </a:r>
            <a:r>
              <a:rPr lang="zh-CN" altLang="zh-CN" sz="1800" dirty="0" smtClean="0"/>
              <a:t>开始到</a:t>
            </a:r>
            <a:r>
              <a:rPr lang="en-US" altLang="zh-CN" sz="1800" dirty="0" smtClean="0"/>
              <a:t>x-1</a:t>
            </a:r>
            <a:r>
              <a:rPr lang="zh-CN" altLang="zh-CN" sz="1800" dirty="0" smtClean="0"/>
              <a:t>的列表</a:t>
            </a:r>
            <a:r>
              <a:rPr lang="en-US" altLang="zh-CN" sz="1800" dirty="0" smtClean="0"/>
              <a:t>[0,1,2,…,x-1]</a:t>
            </a:r>
            <a:r>
              <a:rPr lang="zh-CN" altLang="zh-CN" sz="1800" dirty="0" smtClean="0"/>
              <a:t>。</a:t>
            </a:r>
            <a:r>
              <a:rPr lang="en-US" altLang="zh-CN" sz="1800" dirty="0" smtClean="0"/>
              <a:t>range()</a:t>
            </a:r>
            <a:r>
              <a:rPr lang="zh-CN" altLang="zh-CN" sz="1800" dirty="0" smtClean="0"/>
              <a:t>函数应用很广，在后面讲述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循环结构时我们会详细讲述</a:t>
            </a:r>
            <a:r>
              <a:rPr lang="en-US" altLang="zh-CN" sz="1800" dirty="0" smtClean="0"/>
              <a:t>range()</a:t>
            </a:r>
            <a:r>
              <a:rPr lang="zh-CN" altLang="zh-CN" sz="1800" dirty="0" smtClean="0"/>
              <a:t>函数。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4565446"/>
            <a:ext cx="3816424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while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循环对列表进行遍历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&gt;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L = [1,3,5,7,9,11]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mlen</a:t>
            </a:r>
            <a:r>
              <a:rPr lang="en-US" altLang="zh-CN" sz="1600" dirty="0" smtClean="0">
                <a:solidFill>
                  <a:schemeClr val="tx2"/>
                </a:solidFill>
              </a:rPr>
              <a:t> =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len</a:t>
            </a:r>
            <a:r>
              <a:rPr lang="en-US" altLang="zh-CN" sz="1600" dirty="0" smtClean="0">
                <a:solidFill>
                  <a:schemeClr val="tx2"/>
                </a:solidFill>
              </a:rPr>
              <a:t>(L)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600" dirty="0" smtClean="0">
                <a:solidFill>
                  <a:schemeClr val="tx2"/>
                </a:solidFill>
              </a:rPr>
              <a:t> =0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while(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600" dirty="0" smtClean="0">
                <a:solidFill>
                  <a:schemeClr val="tx2"/>
                </a:solidFill>
              </a:rPr>
              <a:t>&lt;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mlen</a:t>
            </a:r>
            <a:r>
              <a:rPr lang="en-US" altLang="zh-CN" sz="1600" dirty="0" smtClean="0">
                <a:solidFill>
                  <a:schemeClr val="tx2"/>
                </a:solidFill>
              </a:rPr>
              <a:t>):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print(L[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600" dirty="0" smtClean="0">
                <a:solidFill>
                  <a:schemeClr val="tx2"/>
                </a:solidFill>
              </a:rPr>
              <a:t>]+1)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600" dirty="0" smtClean="0">
                <a:solidFill>
                  <a:schemeClr val="tx2"/>
                </a:solidFill>
              </a:rPr>
              <a:t> += 1</a:t>
            </a:r>
            <a:endParaRPr lang="zh-CN" altLang="zh-CN" sz="1600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4559894"/>
            <a:ext cx="3816424" cy="13542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for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循环对列表进行遍历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&gt;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L = [1,3,5,7,9,11]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for e in L: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	e+=1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print(e)</a:t>
            </a:r>
            <a:endParaRPr lang="zh-CN" altLang="zh-CN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节  简洁的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412777"/>
            <a:ext cx="7488832" cy="108012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zh-CN" altLang="zh-CN" sz="2000" dirty="0" smtClean="0"/>
              <a:t>对比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C/C++</a:t>
            </a:r>
            <a:r>
              <a:rPr lang="zh-CN" altLang="zh-CN" sz="2000" dirty="0" smtClean="0"/>
              <a:t>两种语言对同一问题的实现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对于一个存放整数的数组，如果要将数组中每个元素值加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的值打印出来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2708920"/>
            <a:ext cx="3816424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c/c++</a:t>
            </a:r>
            <a:r>
              <a:rPr lang="zh-CN" altLang="zh-CN" b="1" dirty="0" smtClean="0">
                <a:solidFill>
                  <a:schemeClr val="tx2"/>
                </a:solidFill>
              </a:rPr>
              <a:t>数组各元素加</a:t>
            </a:r>
            <a:r>
              <a:rPr lang="en-US" altLang="zh-CN" b="1" dirty="0" smtClean="0">
                <a:solidFill>
                  <a:schemeClr val="tx2"/>
                </a:solidFill>
              </a:rPr>
              <a:t>1&gt;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#include &lt;</a:t>
            </a:r>
            <a:r>
              <a:rPr lang="en-US" altLang="zh-CN" dirty="0" err="1" smtClean="0">
                <a:solidFill>
                  <a:schemeClr val="tx2"/>
                </a:solidFill>
              </a:rPr>
              <a:t>stdio.h</a:t>
            </a:r>
            <a:r>
              <a:rPr lang="en-US" altLang="zh-CN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void main(){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arr</a:t>
            </a:r>
            <a:r>
              <a:rPr lang="en-US" altLang="zh-CN" dirty="0" smtClean="0">
                <a:solidFill>
                  <a:schemeClr val="tx2"/>
                </a:solidFill>
              </a:rPr>
              <a:t>[5]={0,1,2,3,4};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int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 smtClean="0">
                <a:solidFill>
                  <a:schemeClr val="tx2"/>
                </a:solidFill>
              </a:rPr>
              <a:t>i,tmp</a:t>
            </a:r>
            <a:r>
              <a:rPr lang="en-US" altLang="zh-CN" dirty="0" smtClean="0">
                <a:solidFill>
                  <a:schemeClr val="tx2"/>
                </a:solidFill>
              </a:rPr>
              <a:t>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for(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=0;i&lt;5;i++){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tmp</a:t>
            </a:r>
            <a:r>
              <a:rPr lang="en-US" altLang="zh-CN" dirty="0" smtClean="0">
                <a:solidFill>
                  <a:schemeClr val="tx2"/>
                </a:solidFill>
              </a:rPr>
              <a:t>=</a:t>
            </a:r>
            <a:r>
              <a:rPr lang="en-US" altLang="zh-CN" dirty="0" err="1" smtClean="0">
                <a:solidFill>
                  <a:schemeClr val="tx2"/>
                </a:solidFill>
              </a:rPr>
              <a:t>arr</a:t>
            </a:r>
            <a:r>
              <a:rPr lang="en-US" altLang="zh-CN" dirty="0" smtClean="0">
                <a:solidFill>
                  <a:schemeClr val="tx2"/>
                </a:solidFill>
              </a:rPr>
              <a:t>[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]+1;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dirty="0" smtClean="0">
                <a:solidFill>
                  <a:schemeClr val="tx2"/>
                </a:solidFill>
              </a:rPr>
              <a:t>(“%d ”,</a:t>
            </a:r>
            <a:r>
              <a:rPr lang="en-US" altLang="zh-CN" dirty="0" err="1" smtClean="0">
                <a:solidFill>
                  <a:schemeClr val="tx2"/>
                </a:solidFill>
              </a:rPr>
              <a:t>tmp</a:t>
            </a:r>
            <a:r>
              <a:rPr lang="en-US" altLang="zh-CN" dirty="0" smtClean="0">
                <a:solidFill>
                  <a:schemeClr val="tx2"/>
                </a:solidFill>
              </a:rPr>
              <a:t>);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}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}</a:t>
            </a:r>
            <a:endParaRPr lang="zh-CN" altLang="zh-CN" dirty="0" smtClean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8024" y="2708920"/>
            <a:ext cx="381642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Python</a:t>
            </a:r>
            <a:r>
              <a:rPr lang="zh-CN" altLang="zh-CN" b="1" dirty="0" smtClean="0">
                <a:solidFill>
                  <a:schemeClr val="tx2"/>
                </a:solidFill>
              </a:rPr>
              <a:t>数组各元素加</a:t>
            </a:r>
            <a:r>
              <a:rPr lang="en-US" altLang="zh-CN" b="1" dirty="0" smtClean="0">
                <a:solidFill>
                  <a:schemeClr val="tx2"/>
                </a:solidFill>
              </a:rPr>
              <a:t>1&gt;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arr</a:t>
            </a:r>
            <a:r>
              <a:rPr lang="en-US" altLang="zh-CN" dirty="0" smtClean="0">
                <a:solidFill>
                  <a:schemeClr val="tx2"/>
                </a:solidFill>
              </a:rPr>
              <a:t> = [0,1,2,3,4]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for e in </a:t>
            </a:r>
            <a:r>
              <a:rPr lang="en-US" altLang="zh-CN" dirty="0" err="1" smtClean="0">
                <a:solidFill>
                  <a:schemeClr val="tx2"/>
                </a:solidFill>
              </a:rPr>
              <a:t>arr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tmp</a:t>
            </a:r>
            <a:r>
              <a:rPr lang="en-US" altLang="zh-CN" dirty="0" smtClean="0">
                <a:solidFill>
                  <a:schemeClr val="tx2"/>
                </a:solidFill>
              </a:rPr>
              <a:t>=e+1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print (</a:t>
            </a:r>
            <a:r>
              <a:rPr lang="en-US" altLang="zh-CN" dirty="0" err="1" smtClean="0">
                <a:solidFill>
                  <a:schemeClr val="tx2"/>
                </a:solidFill>
              </a:rPr>
              <a:t>tmp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再谈字符串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细心的同学会发现，</a:t>
            </a:r>
            <a:r>
              <a:rPr lang="zh-CN" altLang="en-US" sz="2000" dirty="0" smtClean="0"/>
              <a:t>前面在</a:t>
            </a:r>
            <a:r>
              <a:rPr lang="zh-CN" altLang="zh-CN" sz="2000" dirty="0" smtClean="0"/>
              <a:t>介绍了字符串的表达方式，并没有给出在字符串的操作。数值类型有“</a:t>
            </a:r>
            <a:r>
              <a:rPr lang="en-US" altLang="zh-CN" sz="2000" dirty="0" smtClean="0"/>
              <a:t>+, -, *, /</a:t>
            </a:r>
            <a:r>
              <a:rPr lang="zh-CN" altLang="zh-CN" sz="2000" dirty="0" smtClean="0"/>
              <a:t>”等操作，布尔型有“</a:t>
            </a:r>
            <a:r>
              <a:rPr lang="en-US" altLang="zh-CN" sz="2000" dirty="0" smtClean="0"/>
              <a:t>not, and, or</a:t>
            </a:r>
            <a:r>
              <a:rPr lang="zh-CN" altLang="zh-CN" sz="2000" dirty="0" smtClean="0"/>
              <a:t>”等逻辑运算符，同样的，字符串也有其运算符，功能甚至远远超过其它两种数据类型。事实上，在</a:t>
            </a:r>
            <a:r>
              <a:rPr lang="en-US" altLang="zh-CN" sz="2000" dirty="0" smtClean="0"/>
              <a:t>4.2.2</a:t>
            </a:r>
            <a:r>
              <a:rPr lang="zh-CN" altLang="zh-CN" sz="2000" dirty="0" smtClean="0"/>
              <a:t>中提到，字符串同列表一样，也是一个序列。</a:t>
            </a:r>
          </a:p>
          <a:p>
            <a:r>
              <a:rPr lang="zh-CN" altLang="zh-CN" sz="2000" dirty="0" smtClean="0"/>
              <a:t>同列表一样，字符串也实现了序列的通用操作与函数。但是需要注意的是，字符串内容是不可改变（</a:t>
            </a:r>
            <a:r>
              <a:rPr lang="en-US" altLang="zh-CN" sz="2000" dirty="0" smtClean="0"/>
              <a:t>immutable</a:t>
            </a:r>
            <a:r>
              <a:rPr lang="zh-CN" altLang="zh-CN" sz="2000" dirty="0" smtClean="0"/>
              <a:t>变量）。字符串对某一个索引所在位置进行赋值是不允许的，例如，</a:t>
            </a:r>
            <a:r>
              <a:rPr lang="en-US" altLang="zh-CN" sz="2000" dirty="0" smtClean="0"/>
              <a:t>s = “Hello world?”</a:t>
            </a:r>
            <a:r>
              <a:rPr lang="zh-CN" altLang="zh-CN" sz="2000" dirty="0" smtClean="0"/>
              <a:t>，想要将</a:t>
            </a:r>
            <a:r>
              <a:rPr lang="en-US" altLang="zh-CN" sz="2000" dirty="0" smtClean="0"/>
              <a:t>”?”</a:t>
            </a:r>
            <a:r>
              <a:rPr lang="zh-CN" altLang="zh-CN" sz="2000" dirty="0" smtClean="0"/>
              <a:t>改为</a:t>
            </a:r>
            <a:r>
              <a:rPr lang="en-US" altLang="zh-CN" sz="2000" dirty="0" smtClean="0"/>
              <a:t>”!”</a:t>
            </a:r>
            <a:r>
              <a:rPr lang="zh-CN" altLang="zh-CN" sz="2000" dirty="0" smtClean="0"/>
              <a:t>，如果使用</a:t>
            </a:r>
            <a:r>
              <a:rPr lang="en-US" altLang="zh-CN" sz="2000" dirty="0" smtClean="0"/>
              <a:t>s[11]=’!’</a:t>
            </a:r>
            <a:r>
              <a:rPr lang="zh-CN" altLang="zh-CN" sz="2000" dirty="0" smtClean="0"/>
              <a:t>，这是不允许的。另外，在列表中，一个列表变量调用自己的专用方法，将反应到列表本身，但在字符串中，调用其自己的专用方法，其自身的内容是不变的。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再谈字符串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字符串专用方法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除了实现“序列”的通用操作及函数外，字符串类型还提供了额外的很多实用方法（</a:t>
            </a:r>
            <a:r>
              <a:rPr lang="en-US" altLang="zh-CN" sz="2000" dirty="0" smtClean="0"/>
              <a:t>method</a:t>
            </a:r>
            <a:r>
              <a:rPr lang="zh-CN" altLang="zh-CN" sz="2000" dirty="0" smtClean="0"/>
              <a:t>），</a:t>
            </a:r>
            <a:r>
              <a:rPr lang="zh-CN" altLang="en-US" sz="2000" dirty="0" smtClean="0"/>
              <a:t>在此将</a:t>
            </a:r>
            <a:r>
              <a:rPr lang="zh-CN" altLang="zh-CN" sz="2000" dirty="0" smtClean="0"/>
              <a:t>给出了字符串的常用的</a:t>
            </a:r>
            <a:r>
              <a:rPr lang="en-US" altLang="zh-CN" sz="2000" dirty="0" smtClean="0"/>
              <a:t>10</a:t>
            </a:r>
            <a:r>
              <a:rPr lang="zh-CN" altLang="zh-CN" sz="2000" dirty="0" smtClean="0"/>
              <a:t>个方法并给出了相应的范例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参数中的</a:t>
            </a:r>
            <a:r>
              <a:rPr lang="en-US" altLang="zh-CN" sz="2000" dirty="0" smtClean="0"/>
              <a:t>[ ]</a:t>
            </a:r>
            <a:r>
              <a:rPr lang="zh-CN" altLang="zh-CN" sz="2000" dirty="0" smtClean="0"/>
              <a:t>表示调用方法时，该参数可以传递也可以省略。</a:t>
            </a:r>
            <a:endParaRPr lang="en-US" altLang="zh-CN" sz="2000" dirty="0" smtClean="0"/>
          </a:p>
          <a:p>
            <a:r>
              <a:rPr lang="zh-CN" altLang="zh-CN" sz="2000" dirty="0" smtClean="0"/>
              <a:t>例</a:t>
            </a:r>
            <a:r>
              <a:rPr lang="zh-CN" altLang="en-US" sz="2000" dirty="0" smtClean="0"/>
              <a:t>如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=“</a:t>
            </a:r>
            <a:r>
              <a:rPr lang="en-US" altLang="zh-CN" sz="2000" dirty="0" err="1" smtClean="0"/>
              <a:t>HEllO</a:t>
            </a:r>
            <a:r>
              <a:rPr lang="en-US" altLang="zh-CN" sz="2000" dirty="0" smtClean="0"/>
              <a:t>”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str.count</a:t>
            </a:r>
            <a:r>
              <a:rPr lang="en-US" altLang="zh-CN" sz="2000" dirty="0" smtClean="0"/>
              <a:t>(‘O’)</a:t>
            </a:r>
            <a:r>
              <a:rPr lang="zh-CN" altLang="zh-CN" sz="2000" dirty="0" smtClean="0"/>
              <a:t>与</a:t>
            </a:r>
            <a:r>
              <a:rPr lang="en-US" altLang="zh-CN" sz="2000" dirty="0" err="1" smtClean="0"/>
              <a:t>str.count</a:t>
            </a:r>
            <a:r>
              <a:rPr lang="en-US" altLang="zh-CN" sz="2000" dirty="0" smtClean="0"/>
              <a:t>(‘O’,2)</a:t>
            </a:r>
            <a:r>
              <a:rPr lang="zh-CN" altLang="zh-CN" sz="2000" dirty="0" smtClean="0"/>
              <a:t>，以及</a:t>
            </a:r>
            <a:r>
              <a:rPr lang="en-US" altLang="zh-CN" sz="2000" dirty="0" err="1" smtClean="0"/>
              <a:t>str.count</a:t>
            </a:r>
            <a:r>
              <a:rPr lang="en-US" altLang="zh-CN" sz="2000" dirty="0" smtClean="0"/>
              <a:t>(‘O’,2,4)</a:t>
            </a:r>
            <a:r>
              <a:rPr lang="zh-CN" altLang="zh-CN" sz="2000" dirty="0" smtClean="0"/>
              <a:t>的语法都是正确的，但是第一个调用表示统计整个字符串中的</a:t>
            </a:r>
            <a:r>
              <a:rPr lang="en-US" altLang="zh-CN" sz="2000" dirty="0" smtClean="0"/>
              <a:t>’O’</a:t>
            </a:r>
            <a:r>
              <a:rPr lang="zh-CN" altLang="zh-CN" sz="2000" dirty="0" smtClean="0"/>
              <a:t>，第二个调用表示统计从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号索引开始到结束出现</a:t>
            </a:r>
            <a:r>
              <a:rPr lang="en-US" altLang="zh-CN" sz="2000" dirty="0" smtClean="0"/>
              <a:t>’O’</a:t>
            </a:r>
            <a:r>
              <a:rPr lang="zh-CN" altLang="zh-CN" sz="2000" dirty="0" smtClean="0"/>
              <a:t>的次数，而第三个调用表示统计</a:t>
            </a:r>
            <a:r>
              <a:rPr lang="en-US" altLang="zh-CN" sz="2000" dirty="0" err="1" smtClean="0"/>
              <a:t>str</a:t>
            </a:r>
            <a:r>
              <a:rPr lang="zh-CN" altLang="zh-CN" sz="2000" dirty="0" smtClean="0"/>
              <a:t>中索引为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位置</a:t>
            </a:r>
            <a:r>
              <a:rPr lang="en-US" altLang="zh-CN" sz="2000" dirty="0" smtClean="0"/>
              <a:t>’O’</a:t>
            </a:r>
            <a:r>
              <a:rPr lang="zh-CN" altLang="zh-CN" sz="2000" dirty="0" smtClean="0"/>
              <a:t>出现的次数。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再谈字符串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字符串专用方法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graphicFrame>
        <p:nvGraphicFramePr>
          <p:cNvPr id="7" name="内容占位符 8"/>
          <p:cNvGraphicFramePr>
            <a:graphicFrameLocks/>
          </p:cNvGraphicFramePr>
          <p:nvPr/>
        </p:nvGraphicFramePr>
        <p:xfrm>
          <a:off x="216024" y="1582008"/>
          <a:ext cx="882047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0608"/>
                <a:gridCol w="2742500"/>
                <a:gridCol w="3483716"/>
                <a:gridCol w="667095"/>
                <a:gridCol w="155655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600" b="1" u="none" strike="noStrike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str.capitalize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首字母大写，其它小写的字符串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str.count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(sub[, start[, end]])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统计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字符串出现的次数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str.isalnum()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判断是否是字母或数字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str.isalpha()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判断是否是字母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str.isdigit()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判断是否是数字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str.strip([chars])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开头结尾不包含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chars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中的字符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'HEO'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'll'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str.split([sep], [maxsplit])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为分隔符分割字符串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['HE','O']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str.upper()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返回字符均为大写的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str.find(sub[, start[, end]])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查找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第一次出现的位置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ll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str.replace(old, new[, count])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在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中，用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替换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'l','L'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HELLO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再谈字符串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字符串与数值型相互转化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在编程过程中，常遇到的一个问题是字符串类型与数值类型之间进行转换。</a:t>
            </a:r>
          </a:p>
          <a:p>
            <a:r>
              <a:rPr lang="zh-CN" altLang="zh-CN" sz="2000" dirty="0" smtClean="0"/>
              <a:t>首先讨论如何将数值类型转化为字符串类型，函数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()</a:t>
            </a:r>
            <a:r>
              <a:rPr lang="zh-CN" altLang="zh-CN" sz="2000" dirty="0" smtClean="0"/>
              <a:t>可以实现这个功能，例如</a:t>
            </a:r>
            <a:r>
              <a:rPr lang="en-US" altLang="zh-CN" sz="2000" dirty="0" smtClean="0"/>
              <a:t>s=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(123.45)</a:t>
            </a:r>
            <a:r>
              <a:rPr lang="zh-CN" altLang="zh-CN" sz="2000" dirty="0" smtClean="0"/>
              <a:t>，执行该语句后，</a:t>
            </a:r>
            <a:r>
              <a:rPr lang="en-US" altLang="zh-CN" sz="2000" dirty="0" smtClean="0"/>
              <a:t>s</a:t>
            </a:r>
            <a:r>
              <a:rPr lang="zh-CN" altLang="zh-CN" sz="2000" dirty="0" smtClean="0"/>
              <a:t>的值为“</a:t>
            </a:r>
            <a:r>
              <a:rPr lang="en-US" altLang="zh-CN" sz="2000" dirty="0" smtClean="0"/>
              <a:t>123.45</a:t>
            </a:r>
            <a:r>
              <a:rPr lang="zh-CN" altLang="zh-CN" sz="2000" dirty="0" smtClean="0"/>
              <a:t>”。</a:t>
            </a:r>
          </a:p>
          <a:p>
            <a:r>
              <a:rPr lang="zh-CN" altLang="zh-CN" sz="2000" dirty="0" smtClean="0"/>
              <a:t>将字符串类型转化为数值类型就有些复杂了。我们知道，数值类型可以分为整数类型和浮点数类型。将字符串类型转换成相应的数值类型则需要调用相应的转换函数。例如，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()</a:t>
            </a:r>
            <a:r>
              <a:rPr lang="zh-CN" altLang="zh-CN" sz="2000" dirty="0" smtClean="0"/>
              <a:t>函数可以将字符串转化为整数，</a:t>
            </a:r>
            <a:r>
              <a:rPr lang="en-US" altLang="zh-CN" sz="2000" dirty="0" smtClean="0"/>
              <a:t>float()</a:t>
            </a:r>
            <a:r>
              <a:rPr lang="zh-CN" altLang="zh-CN" sz="2000" dirty="0" smtClean="0"/>
              <a:t>函数可以将字符串转化为浮点数，比如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=”123”</a:t>
            </a:r>
            <a:r>
              <a:rPr lang="zh-CN" altLang="zh-CN" sz="2000" dirty="0" smtClean="0"/>
              <a:t>，那么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的返回值为</a:t>
            </a:r>
            <a:r>
              <a:rPr lang="en-US" altLang="zh-CN" sz="2000" dirty="0" smtClean="0"/>
              <a:t>123</a:t>
            </a:r>
            <a:r>
              <a:rPr lang="zh-CN" altLang="zh-CN" sz="2000" dirty="0" smtClean="0"/>
              <a:t>；如果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=“123.45”</a:t>
            </a:r>
            <a:r>
              <a:rPr lang="zh-CN" altLang="zh-CN" sz="2000" dirty="0" smtClean="0"/>
              <a:t>，那么</a:t>
            </a:r>
            <a:r>
              <a:rPr lang="en-US" altLang="zh-CN" sz="2000" dirty="0" smtClean="0"/>
              <a:t>float(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的返回值为</a:t>
            </a:r>
            <a:r>
              <a:rPr lang="en-US" altLang="zh-CN" sz="2000" dirty="0" smtClean="0"/>
              <a:t>123.45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en-US" dirty="0" smtClean="0"/>
              <a:t>再谈字符串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字符串转化为列表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8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字符串转化为列表也是十分常用的一个操作，本小节将讲解如何将字符串转化为列表。</a:t>
            </a:r>
          </a:p>
          <a:p>
            <a:r>
              <a:rPr lang="zh-CN" altLang="zh-CN" sz="2000" dirty="0" smtClean="0"/>
              <a:t>如果希望将字符串的每一个字符作为一个元素保存在一个列表中，可以使用</a:t>
            </a:r>
            <a:r>
              <a:rPr lang="en-US" altLang="zh-CN" sz="2000" dirty="0" smtClean="0"/>
              <a:t>list()</a:t>
            </a:r>
            <a:r>
              <a:rPr lang="zh-CN" altLang="zh-CN" sz="2000" dirty="0" smtClean="0"/>
              <a:t>函数，比如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=“123, 45”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list(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)</a:t>
            </a:r>
            <a:r>
              <a:rPr lang="zh-CN" altLang="zh-CN" sz="2000" dirty="0" smtClean="0"/>
              <a:t>的返回值为</a:t>
            </a:r>
            <a:r>
              <a:rPr lang="en-US" altLang="zh-CN" sz="2000" dirty="0" smtClean="0"/>
              <a:t>[‘1’, ‘2’,‘3’,‘,’,‘’,‘4’,‘5’]</a:t>
            </a:r>
            <a:r>
              <a:rPr lang="zh-CN" altLang="zh-CN" sz="2000" dirty="0" smtClean="0"/>
              <a:t>。注意逗号</a:t>
            </a:r>
            <a:r>
              <a:rPr lang="en-US" altLang="zh-CN" sz="2000" dirty="0" smtClean="0"/>
              <a:t>’,’</a:t>
            </a:r>
            <a:r>
              <a:rPr lang="zh-CN" altLang="zh-CN" sz="2000" dirty="0" smtClean="0"/>
              <a:t>和空白</a:t>
            </a:r>
            <a:r>
              <a:rPr lang="en-US" altLang="zh-CN" sz="2000" dirty="0" smtClean="0"/>
              <a:t>‘’</a:t>
            </a:r>
            <a:r>
              <a:rPr lang="zh-CN" altLang="zh-CN" sz="2000" dirty="0" smtClean="0"/>
              <a:t>都当做一个字符。</a:t>
            </a:r>
          </a:p>
          <a:p>
            <a:r>
              <a:rPr lang="zh-CN" altLang="zh-CN" sz="2000" dirty="0" smtClean="0"/>
              <a:t>如果希望将字符串分开，那么可以使用字符串专用方法</a:t>
            </a:r>
            <a:r>
              <a:rPr lang="en-US" altLang="zh-CN" sz="2000" dirty="0" smtClean="0"/>
              <a:t>split</a:t>
            </a:r>
            <a:r>
              <a:rPr lang="zh-CN" altLang="zh-CN" sz="2000" dirty="0" smtClean="0"/>
              <a:t>。例如，</a:t>
            </a:r>
            <a:r>
              <a:rPr lang="en-US" altLang="zh-CN" sz="2000" dirty="0" err="1" smtClean="0"/>
              <a:t>str</a:t>
            </a:r>
            <a:r>
              <a:rPr lang="en-US" altLang="zh-CN" sz="2000" dirty="0" smtClean="0"/>
              <a:t>=“123, 45”</a:t>
            </a:r>
            <a:r>
              <a:rPr lang="zh-CN" altLang="zh-CN" sz="2000" dirty="0" smtClean="0"/>
              <a:t>，将其以</a:t>
            </a:r>
            <a:r>
              <a:rPr lang="en-US" altLang="zh-CN" sz="2000" dirty="0" smtClean="0"/>
              <a:t>“,”</a:t>
            </a:r>
            <a:r>
              <a:rPr lang="zh-CN" altLang="zh-CN" sz="2000" dirty="0" smtClean="0"/>
              <a:t>分割，使用</a:t>
            </a:r>
            <a:r>
              <a:rPr lang="en-US" altLang="zh-CN" sz="2000" dirty="0" smtClean="0"/>
              <a:t>L=</a:t>
            </a:r>
            <a:r>
              <a:rPr lang="en-US" altLang="zh-CN" sz="2000" dirty="0" err="1" smtClean="0"/>
              <a:t>str.split</a:t>
            </a:r>
            <a:r>
              <a:rPr lang="en-US" altLang="zh-CN" sz="2000" dirty="0" smtClean="0"/>
              <a:t>(“,”)</a:t>
            </a:r>
            <a:r>
              <a:rPr lang="zh-CN" altLang="zh-CN" sz="2000" dirty="0" smtClean="0"/>
              <a:t>便可实现。其返回值是一个列表</a:t>
            </a:r>
            <a:r>
              <a:rPr lang="en-US" altLang="zh-CN" sz="2000" dirty="0" smtClean="0"/>
              <a:t>[“123”,“45”]</a:t>
            </a:r>
            <a:r>
              <a:rPr lang="zh-CN" altLang="zh-CN" sz="2000" dirty="0" smtClean="0"/>
              <a:t>，需要注意的是，得到的列表中每个元素都是字符串类型，空白仍然在字符串“</a:t>
            </a:r>
            <a:r>
              <a:rPr lang="en-US" altLang="zh-CN" sz="2000" dirty="0" smtClean="0"/>
              <a:t> 45</a:t>
            </a:r>
            <a:r>
              <a:rPr lang="zh-CN" altLang="zh-CN" sz="2000" dirty="0" smtClean="0"/>
              <a:t>”里面的。如果要得到整数类型的，还需要将字符串转化为数值，例如，使用如下语句：</a:t>
            </a:r>
            <a:r>
              <a:rPr lang="en-US" altLang="zh-CN" sz="2000" dirty="0" smtClean="0"/>
              <a:t>L=[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(e) for e in L]</a:t>
            </a:r>
            <a:r>
              <a:rPr lang="zh-CN" altLang="zh-CN" sz="2000" dirty="0" smtClean="0"/>
              <a:t>可将</a:t>
            </a:r>
            <a:r>
              <a:rPr lang="en-US" altLang="zh-CN" sz="2000" dirty="0" smtClean="0"/>
              <a:t>L=[“123”,“45”]</a:t>
            </a:r>
            <a:r>
              <a:rPr lang="zh-CN" altLang="zh-CN" sz="2000" dirty="0" smtClean="0"/>
              <a:t>转化为单纯的整数列表</a:t>
            </a:r>
            <a:r>
              <a:rPr lang="en-US" altLang="zh-CN" sz="2000" dirty="0" smtClean="0"/>
              <a:t>L=[123,45]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字符串、列表、元组都是序列，而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的基本数据结构，除了序列外，还包括映射，简单来说，序列中存放的每个数据都是单独的一个元素，数据和数据之间没有直接的联系，比如</a:t>
            </a:r>
            <a:r>
              <a:rPr lang="en-US" altLang="zh-CN" sz="2000" dirty="0" smtClean="0"/>
              <a:t>s="Hello world!"</a:t>
            </a:r>
            <a:r>
              <a:rPr lang="zh-CN" altLang="zh-CN" sz="2000" dirty="0" smtClean="0"/>
              <a:t>这个例子中，字符串</a:t>
            </a:r>
            <a:r>
              <a:rPr lang="en-US" altLang="zh-CN" sz="2000" dirty="0" smtClean="0"/>
              <a:t>s</a:t>
            </a:r>
            <a:r>
              <a:rPr lang="zh-CN" altLang="zh-CN" sz="2000" dirty="0" smtClean="0"/>
              <a:t>是一个序列，它包含了</a:t>
            </a:r>
            <a:r>
              <a:rPr lang="en-US" altLang="zh-CN" sz="2000" dirty="0" smtClean="0"/>
              <a:t>12</a:t>
            </a:r>
            <a:r>
              <a:rPr lang="zh-CN" altLang="zh-CN" sz="2000" dirty="0" smtClean="0"/>
              <a:t>个单独的数据元素：</a:t>
            </a:r>
            <a:r>
              <a:rPr lang="en-US" altLang="zh-CN" sz="2000" dirty="0" smtClean="0"/>
              <a:t>'H'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'e'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'l'……</a:t>
            </a:r>
            <a:r>
              <a:rPr lang="zh-CN" altLang="zh-CN" sz="2000" dirty="0" smtClean="0"/>
              <a:t>但是，如果要存储映射关系，单个序列是做不到的。</a:t>
            </a:r>
          </a:p>
          <a:p>
            <a:r>
              <a:rPr lang="zh-CN" altLang="zh-CN" sz="2000" dirty="0" smtClean="0"/>
              <a:t>而映射（</a:t>
            </a:r>
            <a:r>
              <a:rPr lang="en-US" altLang="zh-CN" sz="2000" dirty="0" smtClean="0"/>
              <a:t>mapping</a:t>
            </a:r>
            <a:r>
              <a:rPr lang="zh-CN" altLang="zh-CN" sz="2000" dirty="0" smtClean="0"/>
              <a:t>）这个数据结构就是用来完成此任务的，回忆一下高中所学的函数概念。</a:t>
            </a:r>
            <a:endParaRPr lang="en-US" altLang="zh-CN" sz="2000" dirty="0" smtClean="0"/>
          </a:p>
          <a:p>
            <a:r>
              <a:rPr lang="zh-CN" altLang="zh-CN" sz="2000" b="1" dirty="0" smtClean="0"/>
              <a:t>定义：</a:t>
            </a:r>
            <a:r>
              <a:rPr lang="zh-CN" altLang="zh-CN" sz="2000" dirty="0" smtClean="0"/>
              <a:t>设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是两个非空集合，如果存在一个法则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，使得对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中每个元素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，按法则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，在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中有唯一确定的元素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与之对应，则称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到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的映射，记作：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→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。集合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的定义域</a:t>
            </a:r>
            <a:r>
              <a:rPr lang="en-US" altLang="zh-CN" sz="2000" dirty="0" smtClean="0"/>
              <a:t>(domain)</a:t>
            </a:r>
            <a:r>
              <a:rPr lang="zh-CN" altLang="zh-CN" sz="2000" dirty="0" smtClean="0"/>
              <a:t>，集合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的值域</a:t>
            </a:r>
            <a:r>
              <a:rPr lang="en-US" altLang="zh-CN" sz="2000" dirty="0" smtClean="0"/>
              <a:t>(range)</a:t>
            </a:r>
            <a:r>
              <a:rPr lang="zh-CN" altLang="zh-CN" sz="2000" dirty="0" smtClean="0"/>
              <a:t>，要注意的是对映射</a:t>
            </a:r>
            <a:r>
              <a:rPr lang="en-US" altLang="zh-CN" sz="2000" dirty="0" smtClean="0"/>
              <a:t>f</a:t>
            </a:r>
            <a:r>
              <a:rPr lang="zh-CN" altLang="zh-CN" sz="2000" dirty="0" smtClean="0"/>
              <a:t>，每个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∈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，有唯一确定的</a:t>
            </a:r>
            <a:r>
              <a:rPr lang="en-US" altLang="zh-CN" sz="2000" dirty="0" smtClean="0"/>
              <a:t>y=f(x)</a:t>
            </a:r>
            <a:r>
              <a:rPr lang="zh-CN" altLang="zh-CN" sz="2000" dirty="0" smtClean="0"/>
              <a:t>与之对应，也就是说，映射可以是一对一映射，也可以是多对一映射。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字典——</a:t>
            </a:r>
            <a:r>
              <a:rPr lang="zh-CN" altLang="en-US" dirty="0" smtClean="0"/>
              <a:t>映射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4725144"/>
            <a:ext cx="8229600" cy="1368152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根据映射的定义，图</a:t>
            </a:r>
            <a:r>
              <a:rPr lang="en-US" altLang="zh-CN" sz="2000" dirty="0" smtClean="0"/>
              <a:t>4.1</a:t>
            </a:r>
            <a:r>
              <a:rPr lang="zh-CN" altLang="zh-CN" sz="2000" dirty="0" smtClean="0"/>
              <a:t>中（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）、（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）均为映射，而（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）不是映射。在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中，映射数据类型也满足这个定义。</a:t>
            </a:r>
          </a:p>
        </p:txBody>
      </p:sp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105" name="Object 1"/>
          <p:cNvGraphicFramePr>
            <a:graphicFrameLocks noChangeAspect="1"/>
          </p:cNvGraphicFramePr>
          <p:nvPr/>
        </p:nvGraphicFramePr>
        <p:xfrm>
          <a:off x="683568" y="1412776"/>
          <a:ext cx="7385007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r:id="rId3" imgW="6352716" imgH="2604690" progId="Visio.Drawing.11">
                  <p:embed/>
                </p:oleObj>
              </mc:Choice>
              <mc:Fallback>
                <p:oleObj r:id="rId3" imgW="6352716" imgH="260469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7385007" cy="3024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字典是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中唯一的映射类型。字典的形式为</a:t>
            </a:r>
            <a:r>
              <a:rPr lang="en-US" altLang="zh-CN" sz="2000" dirty="0" smtClean="0"/>
              <a:t>{ }</a:t>
            </a:r>
            <a:r>
              <a:rPr lang="zh-CN" altLang="zh-CN" sz="2000" dirty="0" smtClean="0"/>
              <a:t>。同列表一样，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中既可以创建空字典，也可以直接创建带有元素的字典。字典中的每一个元素都是一个键值对（</a:t>
            </a:r>
            <a:r>
              <a:rPr lang="en-US" altLang="zh-CN" sz="2000" dirty="0" smtClean="0"/>
              <a:t>Key</a:t>
            </a:r>
            <a:r>
              <a:rPr lang="zh-CN" altLang="zh-CN" sz="2000" dirty="0" smtClean="0"/>
              <a:t>：</a:t>
            </a:r>
            <a:r>
              <a:rPr lang="en-US" altLang="zh-CN" sz="2000" dirty="0" smtClean="0"/>
              <a:t>Value</a:t>
            </a:r>
            <a:r>
              <a:rPr lang="zh-CN" altLang="zh-CN" sz="2000" dirty="0" smtClean="0"/>
              <a:t>），而键</a:t>
            </a:r>
            <a:r>
              <a:rPr lang="en-US" altLang="zh-CN" sz="2000" dirty="0" smtClean="0"/>
              <a:t>Key</a:t>
            </a:r>
            <a:r>
              <a:rPr lang="zh-CN" altLang="zh-CN" sz="2000" dirty="0" smtClean="0"/>
              <a:t>在字典中只会出现一次，也就是大家知道函数是不可以有一对多的映射关系。键是集合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中的一个元素，而</a:t>
            </a:r>
            <a:r>
              <a:rPr lang="en-US" altLang="zh-CN" sz="2000" dirty="0" smtClean="0"/>
              <a:t>Value</a:t>
            </a:r>
            <a:r>
              <a:rPr lang="zh-CN" altLang="zh-CN" sz="2000" dirty="0" smtClean="0"/>
              <a:t>指的是集合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中的一个元素，而</a:t>
            </a:r>
            <a:r>
              <a:rPr lang="en-US" altLang="zh-CN" sz="2000" dirty="0" smtClean="0"/>
              <a:t>f(key)=value</a:t>
            </a:r>
            <a:r>
              <a:rPr lang="zh-CN" altLang="zh-CN" sz="2000" dirty="0" smtClean="0"/>
              <a:t>。比如要存放“</a:t>
            </a:r>
            <a:r>
              <a:rPr lang="en-US" altLang="zh-CN" sz="2000" dirty="0" smtClean="0"/>
              <a:t>Hello</a:t>
            </a:r>
            <a:r>
              <a:rPr lang="zh-CN" altLang="zh-CN" sz="2000" dirty="0" smtClean="0"/>
              <a:t>”中每个字符出现的频次数，</a:t>
            </a:r>
            <a:r>
              <a:rPr lang="en-US" altLang="zh-CN" sz="2000" dirty="0" err="1" smtClean="0"/>
              <a:t>mdict</a:t>
            </a:r>
            <a:r>
              <a:rPr lang="en-US" altLang="zh-CN" sz="2000" dirty="0" smtClean="0"/>
              <a:t> = {‘H’:1, ’e’:1, ’l’:2, ‘o’:1}</a:t>
            </a:r>
            <a:r>
              <a:rPr lang="zh-CN" altLang="zh-CN" sz="2000" dirty="0" smtClean="0"/>
              <a:t>，这个例子中</a:t>
            </a:r>
            <a:r>
              <a:rPr lang="en-US" altLang="zh-CN" sz="2000" dirty="0" smtClean="0"/>
              <a:t>X={‘H’, ‘e’, ‘l’, ‘o’}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Y={1,2}</a:t>
            </a:r>
            <a:r>
              <a:rPr lang="zh-CN" altLang="zh-CN" sz="2000" dirty="0" smtClean="0"/>
              <a:t>，而</a:t>
            </a:r>
            <a:r>
              <a:rPr lang="en-US" altLang="zh-CN" sz="2000" dirty="0" err="1" smtClean="0"/>
              <a:t>mdict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’H’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=1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mdict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‘l’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=2</a:t>
            </a:r>
            <a:r>
              <a:rPr lang="zh-CN" altLang="zh-CN" sz="2000" dirty="0" smtClean="0"/>
              <a:t>，……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字典——类似数据库的结构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中提供字典这个映射类型，使得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对数据的组织、使用更加灵活。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字典是符合数据库数据表格的概念，它能够表示基于关系模型的数据库，即关系数据库。而现在主流的数据库</a:t>
            </a:r>
            <a:r>
              <a:rPr lang="en-US" altLang="zh-CN" sz="2000" dirty="0" smtClean="0"/>
              <a:t>oracle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db2</a:t>
            </a:r>
            <a:r>
              <a:rPr lang="zh-CN" altLang="zh-CN" sz="2000" dirty="0" smtClean="0"/>
              <a:t>、</a:t>
            </a:r>
            <a:r>
              <a:rPr lang="en-US" altLang="zh-CN" sz="2000" dirty="0" err="1" smtClean="0"/>
              <a:t>sqlserver</a:t>
            </a:r>
            <a:r>
              <a:rPr lang="zh-CN" altLang="zh-CN" sz="2000" dirty="0" smtClean="0"/>
              <a:t>、</a:t>
            </a:r>
            <a:r>
              <a:rPr lang="en-US" altLang="zh-CN" sz="2000" dirty="0" err="1" smtClean="0"/>
              <a:t>sybase</a:t>
            </a:r>
            <a:r>
              <a:rPr lang="zh-CN" altLang="zh-CN" sz="2000" dirty="0" smtClean="0"/>
              <a:t>、</a:t>
            </a:r>
            <a:r>
              <a:rPr lang="en-US" altLang="zh-CN" sz="2000" dirty="0" err="1" smtClean="0"/>
              <a:t>mysql</a:t>
            </a:r>
            <a:r>
              <a:rPr lang="zh-CN" altLang="zh-CN" sz="2000" dirty="0" smtClean="0"/>
              <a:t>等都是关系数据库。为了理解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的字典类型如何表示关系模型，下面将介绍关系数据库中的基本概念</a:t>
            </a:r>
            <a:r>
              <a:rPr lang="zh-CN" altLang="en-US" sz="2000" dirty="0" smtClean="0"/>
              <a:t>。</a:t>
            </a:r>
            <a:endParaRPr lang="zh-CN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字典——类似数据库的结构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52328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关系模型中最基本的概念是关系（</a:t>
            </a:r>
            <a:r>
              <a:rPr lang="en-US" altLang="zh-CN" sz="2000" dirty="0" smtClean="0"/>
              <a:t>relation</a:t>
            </a:r>
            <a:r>
              <a:rPr lang="zh-CN" altLang="zh-CN" sz="2000" dirty="0" smtClean="0"/>
              <a:t>）。</a:t>
            </a:r>
            <a:r>
              <a:rPr lang="zh-CN" altLang="en-US" sz="2000" dirty="0" smtClean="0"/>
              <a:t>上</a:t>
            </a:r>
            <a:r>
              <a:rPr lang="zh-CN" altLang="zh-CN" sz="2000" dirty="0" smtClean="0"/>
              <a:t>表给出的“字符频次表”就是一个关系。关系中的每一行</a:t>
            </a:r>
            <a:r>
              <a:rPr lang="en-US" altLang="zh-CN" sz="2000" dirty="0" smtClean="0"/>
              <a:t>(row)</a:t>
            </a:r>
            <a:r>
              <a:rPr lang="zh-CN" altLang="zh-CN" sz="2000" dirty="0" smtClean="0"/>
              <a:t>称为一个记录；每一列</a:t>
            </a:r>
            <a:r>
              <a:rPr lang="en-US" altLang="zh-CN" sz="2000" dirty="0" smtClean="0"/>
              <a:t>(column)</a:t>
            </a:r>
            <a:r>
              <a:rPr lang="zh-CN" altLang="zh-CN" sz="2000" dirty="0" smtClean="0"/>
              <a:t>称为一个属性。在每一个关系结构中，我们必须要有“键”</a:t>
            </a:r>
            <a:r>
              <a:rPr lang="en-US" altLang="zh-CN" sz="2000" dirty="0" smtClean="0"/>
              <a:t>(key) </a:t>
            </a:r>
            <a:r>
              <a:rPr lang="zh-CN" altLang="zh-CN" sz="2000" dirty="0" smtClean="0"/>
              <a:t>作为寻找记录的依据。所以必须有某一个属性或者属性组的值在这个关系表中是唯一的。这个属性或属性组称为该关系的键（</a:t>
            </a:r>
            <a:r>
              <a:rPr lang="en-US" altLang="zh-CN" sz="2000" dirty="0" smtClean="0"/>
              <a:t>key</a:t>
            </a:r>
            <a:r>
              <a:rPr lang="zh-CN" altLang="zh-CN" sz="2000" dirty="0" smtClean="0"/>
              <a:t>）。例如，（</a:t>
            </a:r>
            <a:r>
              <a:rPr lang="en-US" altLang="zh-CN" sz="2000" dirty="0" smtClean="0"/>
              <a:t>H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0.2</a:t>
            </a:r>
            <a:r>
              <a:rPr lang="zh-CN" altLang="zh-CN" sz="2000" dirty="0" smtClean="0"/>
              <a:t>）为一个元组；该关系一共有三个属性：字符、频次、频率；用字符属性可以对应某一个特定记录的。</a:t>
            </a:r>
          </a:p>
          <a:p>
            <a:endParaRPr lang="zh-CN" altLang="zh-CN" sz="2000" dirty="0" smtClean="0"/>
          </a:p>
        </p:txBody>
      </p:sp>
      <p:graphicFrame>
        <p:nvGraphicFramePr>
          <p:cNvPr id="7" name="内容占位符 8"/>
          <p:cNvGraphicFramePr>
            <a:graphicFrameLocks/>
          </p:cNvGraphicFramePr>
          <p:nvPr/>
        </p:nvGraphicFramePr>
        <p:xfrm>
          <a:off x="3059832" y="1268760"/>
          <a:ext cx="2376264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2088"/>
                <a:gridCol w="792088"/>
                <a:gridCol w="79208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字符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频次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频率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简洁的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对该问题的实现明显比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语言简单很多。首先来分析一下这两段代码的不同之处：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语言中，执行的代码必须要放置于函数中，而整个程序的入口地址是</a:t>
            </a:r>
            <a:r>
              <a:rPr lang="en-US" altLang="zh-CN" sz="2000" dirty="0" smtClean="0"/>
              <a:t>main</a:t>
            </a:r>
            <a:r>
              <a:rPr lang="zh-CN" altLang="zh-CN" sz="2000" dirty="0" smtClean="0"/>
              <a:t>函数；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并没有这样的强制规定。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语言中所要使用的每一个变量都需要事先定义，并显示的说明其类型，比如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tmp</a:t>
            </a:r>
            <a:r>
              <a:rPr lang="zh-CN" altLang="zh-CN" sz="2000" dirty="0" smtClean="0"/>
              <a:t>。而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中只需要在使用时，用赋值号</a:t>
            </a:r>
            <a:r>
              <a:rPr lang="en-US" altLang="zh-CN" sz="2000" dirty="0" smtClean="0"/>
              <a:t>“=”</a:t>
            </a:r>
            <a:r>
              <a:rPr lang="zh-CN" altLang="zh-CN" sz="2000" dirty="0" smtClean="0"/>
              <a:t>就可以了。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语言在声明数组时，必须定义数组大小，例子中定义了一个大小为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的数组</a:t>
            </a:r>
            <a:r>
              <a:rPr lang="en-US" altLang="zh-CN" sz="2000" dirty="0" err="1" smtClean="0"/>
              <a:t>arr</a:t>
            </a:r>
            <a:r>
              <a:rPr lang="zh-CN" altLang="zh-CN" sz="2000" dirty="0" smtClean="0"/>
              <a:t>。而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没有这样的要求，直接定义数组元素即可。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字典——类似数据库的结构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字典中的键值对，对应于关系中的记录；键，对应于关系中的键；值，可以对应于关系中的属性。我们用</a:t>
            </a:r>
            <a:r>
              <a:rPr lang="en-US" altLang="zh-CN" sz="1800" dirty="0" smtClean="0"/>
              <a:t>f(x)=y</a:t>
            </a:r>
            <a:r>
              <a:rPr lang="zh-CN" altLang="zh-CN" sz="1800" dirty="0" smtClean="0"/>
              <a:t>来表示关系的话，在</a:t>
            </a:r>
            <a:r>
              <a:rPr lang="en-US" altLang="zh-CN" sz="1800" dirty="0" smtClean="0"/>
              <a:t>Python</a:t>
            </a:r>
            <a:r>
              <a:rPr lang="zh-CN" altLang="zh-CN" sz="1800" dirty="0" smtClean="0"/>
              <a:t>字典中是可以很灵活的定义</a:t>
            </a:r>
            <a:r>
              <a:rPr lang="en-US" altLang="zh-CN" sz="1800" dirty="0" smtClean="0"/>
              <a:t>x</a:t>
            </a:r>
            <a:r>
              <a:rPr lang="zh-CN" altLang="zh-CN" sz="1800" dirty="0" smtClean="0"/>
              <a:t>和</a:t>
            </a:r>
            <a:r>
              <a:rPr lang="en-US" altLang="zh-CN" sz="1800" dirty="0" smtClean="0"/>
              <a:t>y</a:t>
            </a:r>
            <a:r>
              <a:rPr lang="zh-CN" altLang="zh-CN" sz="1800" dirty="0" smtClean="0"/>
              <a:t>的结构。</a:t>
            </a:r>
            <a:r>
              <a:rPr lang="en-US" altLang="zh-CN" sz="1800" dirty="0" smtClean="0"/>
              <a:t>x</a:t>
            </a:r>
            <a:r>
              <a:rPr lang="zh-CN" altLang="zh-CN" sz="1800" dirty="0" smtClean="0"/>
              <a:t>可以是用</a:t>
            </a:r>
            <a:r>
              <a:rPr lang="en-US" altLang="zh-CN" sz="1800" dirty="0" smtClean="0"/>
              <a:t>Python</a:t>
            </a:r>
            <a:r>
              <a:rPr lang="zh-CN" altLang="zh-CN" sz="1800" dirty="0" smtClean="0"/>
              <a:t>的元祖类型（不可以修改的列表），</a:t>
            </a:r>
            <a:r>
              <a:rPr lang="en-US" altLang="zh-CN" sz="1800" dirty="0" smtClean="0"/>
              <a:t>y</a:t>
            </a:r>
            <a:r>
              <a:rPr lang="zh-CN" altLang="zh-CN" sz="1800" dirty="0" smtClean="0"/>
              <a:t>可以是列表或字典类型。这就相当于当关系中的键</a:t>
            </a:r>
            <a:r>
              <a:rPr lang="en-US" altLang="zh-CN" sz="1800" dirty="0" smtClean="0"/>
              <a:t>x</a:t>
            </a:r>
            <a:r>
              <a:rPr lang="zh-CN" altLang="zh-CN" sz="1800" dirty="0" smtClean="0"/>
              <a:t>是多个属性组成时，在</a:t>
            </a:r>
            <a:r>
              <a:rPr lang="en-US" altLang="zh-CN" sz="1800" dirty="0" smtClean="0"/>
              <a:t>Python</a:t>
            </a:r>
            <a:r>
              <a:rPr lang="zh-CN" altLang="zh-CN" sz="1800" dirty="0" smtClean="0"/>
              <a:t>中可以用元祖的方式来表示</a:t>
            </a:r>
            <a:r>
              <a:rPr lang="en-US" altLang="zh-CN" sz="1800" dirty="0" smtClean="0"/>
              <a:t>x</a:t>
            </a:r>
            <a:r>
              <a:rPr lang="zh-CN" altLang="zh-CN" sz="1800" dirty="0" smtClean="0"/>
              <a:t>。当对于属性</a:t>
            </a:r>
            <a:r>
              <a:rPr lang="en-US" altLang="zh-CN" sz="1800" dirty="0" smtClean="0"/>
              <a:t>y</a:t>
            </a:r>
            <a:r>
              <a:rPr lang="zh-CN" altLang="zh-CN" sz="1800" dirty="0" smtClean="0"/>
              <a:t>有多个值时，</a:t>
            </a:r>
            <a:r>
              <a:rPr lang="en-US" altLang="zh-CN" sz="1800" dirty="0" smtClean="0"/>
              <a:t>Python</a:t>
            </a:r>
            <a:r>
              <a:rPr lang="zh-CN" altLang="zh-CN" sz="1800" dirty="0" smtClean="0"/>
              <a:t>中也可以用列表或字典的形式来表示</a:t>
            </a:r>
            <a:r>
              <a:rPr lang="en-US" altLang="zh-CN" sz="1800" dirty="0" smtClean="0"/>
              <a:t>y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r>
              <a:rPr lang="zh-CN" altLang="zh-CN" sz="1800" dirty="0" smtClean="0"/>
              <a:t>字符频次表</a:t>
            </a:r>
            <a:r>
              <a:rPr lang="zh-CN" altLang="en-US" sz="1800" dirty="0" smtClean="0"/>
              <a:t>中</a:t>
            </a:r>
            <a:r>
              <a:rPr lang="zh-CN" altLang="zh-CN" sz="1800" dirty="0" smtClean="0"/>
              <a:t>的关系可使用</a:t>
            </a:r>
            <a:r>
              <a:rPr lang="en-US" altLang="zh-CN" sz="1800" dirty="0" smtClean="0"/>
              <a:t>Python</a:t>
            </a:r>
            <a:r>
              <a:rPr lang="zh-CN" altLang="zh-CN" sz="1800" dirty="0" smtClean="0"/>
              <a:t>中的字典进行存放，如：</a:t>
            </a:r>
            <a:r>
              <a:rPr lang="en-US" altLang="zh-CN" sz="1800" dirty="0" err="1" smtClean="0"/>
              <a:t>mdict</a:t>
            </a:r>
            <a:r>
              <a:rPr lang="en-US" altLang="zh-CN" sz="1800" dirty="0" smtClean="0"/>
              <a:t> = 'H':[1,0.2], 'e':[1,0.2], 'l':[2,0.4], 'o':[1,0.2]}</a:t>
            </a:r>
            <a:r>
              <a:rPr lang="zh-CN" altLang="zh-CN" sz="1800" dirty="0" smtClean="0"/>
              <a:t>，这时，</a:t>
            </a:r>
            <a:r>
              <a:rPr lang="en-US" altLang="zh-CN" sz="1800" dirty="0" err="1" smtClean="0"/>
              <a:t>mdict</a:t>
            </a:r>
            <a:r>
              <a:rPr lang="en-US" altLang="zh-CN" sz="1800" dirty="0" smtClean="0"/>
              <a:t>[‘H’][1]</a:t>
            </a:r>
            <a:r>
              <a:rPr lang="zh-CN" altLang="zh-CN" sz="1800" dirty="0" smtClean="0"/>
              <a:t>即为字母</a:t>
            </a:r>
            <a:r>
              <a:rPr lang="en-US" altLang="zh-CN" sz="1800" dirty="0" smtClean="0"/>
              <a:t>’H’</a:t>
            </a:r>
            <a:r>
              <a:rPr lang="zh-CN" altLang="zh-CN" sz="1800" dirty="0" smtClean="0"/>
              <a:t>出现的频率；对于该关系，</a:t>
            </a:r>
            <a:r>
              <a:rPr lang="en-US" altLang="zh-CN" sz="1800" dirty="0" smtClean="0"/>
              <a:t>Python</a:t>
            </a:r>
            <a:r>
              <a:rPr lang="zh-CN" altLang="zh-CN" sz="1800" dirty="0" smtClean="0"/>
              <a:t>还有另一种表达形式，即</a:t>
            </a:r>
            <a:r>
              <a:rPr lang="en-US" altLang="zh-CN" sz="1800" dirty="0" smtClean="0"/>
              <a:t>f(x)=y</a:t>
            </a:r>
            <a:r>
              <a:rPr lang="zh-CN" altLang="zh-CN" sz="1800" dirty="0" smtClean="0"/>
              <a:t>中的</a:t>
            </a:r>
            <a:r>
              <a:rPr lang="en-US" altLang="zh-CN" sz="1800" dirty="0" smtClean="0"/>
              <a:t>y</a:t>
            </a:r>
            <a:r>
              <a:rPr lang="zh-CN" altLang="zh-CN" sz="1800" dirty="0" smtClean="0"/>
              <a:t>还可以是字典类型，如：</a:t>
            </a:r>
            <a:r>
              <a:rPr lang="en-US" altLang="zh-CN" sz="1800" dirty="0" smtClean="0"/>
              <a:t>mdict2={'H':{'count':1,'freq':0.2},'e':{'count':1,'freq':0.2},'l':{'count':2, 'freq':0.4},'o':{'count':1,'freq':0.2}}</a:t>
            </a:r>
            <a:r>
              <a:rPr lang="zh-CN" altLang="zh-CN" sz="1800" dirty="0" smtClean="0"/>
              <a:t>，这时，</a:t>
            </a:r>
            <a:r>
              <a:rPr lang="en-US" altLang="zh-CN" sz="1800" dirty="0" smtClean="0"/>
              <a:t>mdict2['H']['freq']</a:t>
            </a:r>
            <a:r>
              <a:rPr lang="zh-CN" altLang="zh-CN" sz="1800" dirty="0" smtClean="0"/>
              <a:t>表示字母</a:t>
            </a:r>
            <a:r>
              <a:rPr lang="en-US" altLang="zh-CN" sz="1800" dirty="0" smtClean="0"/>
              <a:t>’H’</a:t>
            </a:r>
            <a:r>
              <a:rPr lang="zh-CN" altLang="zh-CN" sz="1800" dirty="0" smtClean="0"/>
              <a:t>出现的频率。第一种方式，要获取一个记录的某个属性，需要知道该属性在记录中的索引顺序；而第二种方式，要获取一个记录的某个属性，需要给出属性名。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字典——专用方法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与序列一样，映射也有内置操作符与内置函数，最常用的内置操作符仍然是下标操作符</a:t>
            </a:r>
            <a:r>
              <a:rPr lang="en-US" altLang="zh-CN" sz="1800" dirty="0" smtClean="0"/>
              <a:t>[]</a:t>
            </a:r>
            <a:r>
              <a:rPr lang="zh-CN" altLang="zh-CN" sz="1800" dirty="0" smtClean="0"/>
              <a:t>，例如</a:t>
            </a:r>
            <a:r>
              <a:rPr lang="en-US" altLang="zh-CN" sz="1800" dirty="0" err="1" smtClean="0"/>
              <a:t>mdict</a:t>
            </a:r>
            <a:r>
              <a:rPr lang="en-US" altLang="zh-CN" sz="1800" dirty="0" smtClean="0"/>
              <a:t>[‘H’]</a:t>
            </a:r>
            <a:r>
              <a:rPr lang="zh-CN" altLang="zh-CN" sz="1800" dirty="0" smtClean="0"/>
              <a:t>，将返回键</a:t>
            </a:r>
            <a:r>
              <a:rPr lang="en-US" altLang="zh-CN" sz="1800" dirty="0" smtClean="0"/>
              <a:t>’H’</a:t>
            </a:r>
            <a:r>
              <a:rPr lang="zh-CN" altLang="zh-CN" sz="1800" dirty="0" smtClean="0"/>
              <a:t>所对应的</a:t>
            </a:r>
            <a:r>
              <a:rPr lang="en-US" altLang="zh-CN" sz="1800" dirty="0" smtClean="0"/>
              <a:t>value</a:t>
            </a:r>
            <a:r>
              <a:rPr lang="zh-CN" altLang="zh-CN" sz="1800" dirty="0" smtClean="0"/>
              <a:t>，即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。操作符</a:t>
            </a:r>
            <a:r>
              <a:rPr lang="en-US" altLang="zh-CN" sz="1800" dirty="0" smtClean="0"/>
              <a:t>[]</a:t>
            </a:r>
            <a:r>
              <a:rPr lang="zh-CN" altLang="zh-CN" sz="1800" dirty="0" smtClean="0"/>
              <a:t>也可以作为字典赋值使用。例如，</a:t>
            </a:r>
            <a:r>
              <a:rPr lang="en-US" altLang="zh-CN" sz="1800" dirty="0" err="1" smtClean="0"/>
              <a:t>mdict</a:t>
            </a:r>
            <a:r>
              <a:rPr lang="en-US" altLang="zh-CN" sz="1800" dirty="0" smtClean="0"/>
              <a:t>[‘H’]=1,</a:t>
            </a:r>
            <a:r>
              <a:rPr lang="zh-CN" altLang="zh-CN" sz="1800" dirty="0" smtClean="0"/>
              <a:t>假如</a:t>
            </a:r>
            <a:r>
              <a:rPr lang="en-US" altLang="zh-CN" sz="1800" dirty="0" err="1" smtClean="0"/>
              <a:t>mdict</a:t>
            </a:r>
            <a:r>
              <a:rPr lang="zh-CN" altLang="zh-CN" sz="1800" dirty="0" smtClean="0"/>
              <a:t>里面没有‘</a:t>
            </a:r>
            <a:r>
              <a:rPr lang="en-US" altLang="zh-CN" sz="1800" dirty="0" smtClean="0"/>
              <a:t>H’</a:t>
            </a:r>
            <a:r>
              <a:rPr lang="zh-CN" altLang="zh-CN" sz="1800" dirty="0" smtClean="0"/>
              <a:t>、这个键，就会将‘</a:t>
            </a:r>
            <a:r>
              <a:rPr lang="en-US" altLang="zh-CN" sz="1800" dirty="0" smtClean="0"/>
              <a:t>H’:1</a:t>
            </a:r>
            <a:r>
              <a:rPr lang="zh-CN" altLang="zh-CN" sz="1800" dirty="0" smtClean="0"/>
              <a:t>加入</a:t>
            </a:r>
            <a:r>
              <a:rPr lang="en-US" altLang="zh-CN" sz="1800" dirty="0" err="1" smtClean="0"/>
              <a:t>mdict</a:t>
            </a:r>
            <a:r>
              <a:rPr lang="zh-CN" altLang="zh-CN" sz="1800" dirty="0" smtClean="0"/>
              <a:t>里面，假如有‘</a:t>
            </a:r>
            <a:r>
              <a:rPr lang="en-US" altLang="zh-CN" sz="1800" dirty="0" smtClean="0"/>
              <a:t>H’</a:t>
            </a:r>
            <a:r>
              <a:rPr lang="zh-CN" altLang="zh-CN" sz="1800" dirty="0" smtClean="0"/>
              <a:t>这个键，其值就被更改为</a:t>
            </a:r>
            <a:r>
              <a:rPr lang="en-US" altLang="zh-CN" sz="1800" dirty="0" smtClean="0"/>
              <a:t>1</a:t>
            </a:r>
            <a:r>
              <a:rPr lang="zh-CN" altLang="zh-CN" sz="1800" dirty="0" smtClean="0"/>
              <a:t>了。另外，</a:t>
            </a:r>
            <a:r>
              <a:rPr lang="en-US" altLang="zh-CN" sz="1800" dirty="0" smtClean="0"/>
              <a:t>in</a:t>
            </a:r>
            <a:r>
              <a:rPr lang="zh-CN" altLang="zh-CN" sz="1800" dirty="0" smtClean="0"/>
              <a:t>与</a:t>
            </a:r>
            <a:r>
              <a:rPr lang="en-US" altLang="zh-CN" sz="1800" dirty="0" smtClean="0"/>
              <a:t>not in</a:t>
            </a:r>
            <a:r>
              <a:rPr lang="zh-CN" altLang="zh-CN" sz="1800" dirty="0" smtClean="0"/>
              <a:t>在字典中仍然适用，例如</a:t>
            </a:r>
            <a:r>
              <a:rPr lang="en-US" altLang="zh-CN" sz="1800" dirty="0" smtClean="0"/>
              <a:t>’o’ in </a:t>
            </a:r>
            <a:r>
              <a:rPr lang="en-US" altLang="zh-CN" sz="1800" dirty="0" err="1" smtClean="0"/>
              <a:t>mdict</a:t>
            </a:r>
            <a:r>
              <a:rPr lang="zh-CN" altLang="zh-CN" sz="1800" dirty="0" smtClean="0"/>
              <a:t>将返回</a:t>
            </a:r>
            <a:r>
              <a:rPr lang="en-US" altLang="zh-CN" sz="1800" dirty="0" smtClean="0"/>
              <a:t>True</a:t>
            </a:r>
            <a:r>
              <a:rPr lang="zh-CN" altLang="zh-CN" sz="1800" dirty="0" smtClean="0"/>
              <a:t>，而</a:t>
            </a:r>
            <a:r>
              <a:rPr lang="en-US" altLang="zh-CN" sz="1800" dirty="0" smtClean="0"/>
              <a:t>’z’ in </a:t>
            </a:r>
            <a:r>
              <a:rPr lang="en-US" altLang="zh-CN" sz="1800" dirty="0" err="1" smtClean="0"/>
              <a:t>mdict</a:t>
            </a:r>
            <a:r>
              <a:rPr lang="zh-CN" altLang="zh-CN" sz="1800" dirty="0" smtClean="0"/>
              <a:t>将返回</a:t>
            </a:r>
            <a:r>
              <a:rPr lang="en-US" altLang="zh-CN" sz="1800" dirty="0" smtClean="0"/>
              <a:t>False</a:t>
            </a:r>
            <a:r>
              <a:rPr lang="zh-CN" altLang="zh-CN" sz="1800" dirty="0" smtClean="0"/>
              <a:t>；最常用的函数是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dict</a:t>
            </a:r>
            <a:r>
              <a:rPr lang="en-US" altLang="zh-CN" sz="1800" dirty="0" smtClean="0"/>
              <a:t>)</a:t>
            </a:r>
            <a:r>
              <a:rPr lang="zh-CN" altLang="zh-CN" sz="1800" dirty="0" smtClean="0"/>
              <a:t>，它将返回字典中键值对的个数，例如，</a:t>
            </a:r>
            <a:r>
              <a:rPr lang="en-US" altLang="zh-CN" sz="1800" dirty="0" err="1" smtClean="0"/>
              <a:t>len</a:t>
            </a:r>
            <a:r>
              <a:rPr lang="en-US" altLang="zh-CN" sz="1800" dirty="0" smtClean="0"/>
              <a:t>(</a:t>
            </a:r>
            <a:r>
              <a:rPr lang="en-US" altLang="zh-CN" sz="1800" dirty="0" err="1" smtClean="0"/>
              <a:t>mdict</a:t>
            </a:r>
            <a:r>
              <a:rPr lang="en-US" altLang="zh-CN" sz="1800" dirty="0" smtClean="0"/>
              <a:t>)</a:t>
            </a:r>
            <a:r>
              <a:rPr lang="zh-CN" altLang="zh-CN" sz="1800" dirty="0" smtClean="0"/>
              <a:t>将返回</a:t>
            </a:r>
            <a:r>
              <a:rPr lang="en-US" altLang="zh-CN" sz="1800" dirty="0" smtClean="0"/>
              <a:t>4</a:t>
            </a:r>
            <a:r>
              <a:rPr lang="zh-CN" altLang="zh-CN" sz="1800" dirty="0" smtClean="0"/>
              <a:t>。</a:t>
            </a:r>
            <a:endParaRPr lang="en-US" altLang="zh-CN" sz="1800" dirty="0" smtClean="0"/>
          </a:p>
          <a:p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字典——专用方法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/>
          </p:cNvGraphicFramePr>
          <p:nvPr/>
        </p:nvGraphicFramePr>
        <p:xfrm>
          <a:off x="216024" y="1582008"/>
          <a:ext cx="8820472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70608"/>
                <a:gridCol w="2473200"/>
                <a:gridCol w="3456384"/>
                <a:gridCol w="720080"/>
                <a:gridCol w="18002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latin typeface="宋体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作用</a:t>
                      </a:r>
                      <a:r>
                        <a:rPr lang="en-US" altLang="zh-CN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返回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zh-CN" altLang="en-US" sz="1600" b="1" u="none" strike="noStrike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结果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mdict.clear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清空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的键值对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mdict.copy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得到字典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的一个拷贝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{'H':1, 'e':2}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mdict.has_key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(key)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判断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是否在</a:t>
                      </a:r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H/h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True/False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mdict.items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得到一个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的全部键值对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[('H',1),('e',2)]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mdict.keys()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得到一个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的全部键个键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['H','e']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mdict.update([b])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字典更新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字典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{'H':3}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{'H':3,'e':2}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mdict.values()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得到一个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的全部值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[1,2]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mdict.get(k[, x])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mdict[k]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存在则返回，否则返回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'o',0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mdict.setdefault(k[, x])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mdict[k]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不存在，则添加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k:x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'x':3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{'H':1,'e':2,'x':3}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mdict.pop(k[, x])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若</a:t>
                      </a:r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mdict[k]</a:t>
                      </a:r>
                      <a:r>
                        <a:rPr lang="zh-CN" altLang="en-US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存在，则删除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{'e':2}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字典——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944216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统计给定字符串</a:t>
            </a:r>
            <a:r>
              <a:rPr lang="en-US" altLang="zh-CN" sz="1800" dirty="0" err="1" smtClean="0"/>
              <a:t>mstr</a:t>
            </a:r>
            <a:r>
              <a:rPr lang="en-US" altLang="zh-CN" sz="1800" dirty="0" smtClean="0"/>
              <a:t>=“Hello world, I am using Python to program, it is very easy to implement.”</a:t>
            </a:r>
            <a:r>
              <a:rPr lang="zh-CN" altLang="zh-CN" sz="1800" dirty="0" smtClean="0"/>
              <a:t>中各个字符出现的次数。</a:t>
            </a:r>
            <a:endParaRPr lang="en-US" altLang="zh-CN" sz="1800" dirty="0" smtClean="0"/>
          </a:p>
          <a:p>
            <a:r>
              <a:rPr lang="zh-CN" altLang="en-US" sz="1800" b="1" dirty="0" smtClean="0"/>
              <a:t>分析：</a:t>
            </a:r>
            <a:r>
              <a:rPr lang="zh-CN" altLang="zh-CN" sz="1800" dirty="0" smtClean="0"/>
              <a:t>要完成这项任务，要对字符串的每一个字符进行遍历，将该字符作为键插入字典，或更新其出现次数。在</a:t>
            </a:r>
            <a:r>
              <a:rPr lang="en-US" altLang="zh-CN" sz="1800" dirty="0" smtClean="0"/>
              <a:t>4.2.3</a:t>
            </a:r>
            <a:r>
              <a:rPr lang="zh-CN" altLang="zh-CN" sz="1800" dirty="0" smtClean="0"/>
              <a:t>节中，介绍了如何将字符串转化为列表，这里将使用这些技巧。</a:t>
            </a:r>
            <a:endParaRPr lang="zh-CN" altLang="zh-CN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3356992"/>
            <a:ext cx="7560840" cy="28007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程序：统计字符串中各字符出现次数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&gt;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mstr</a:t>
            </a:r>
            <a:r>
              <a:rPr lang="en-US" altLang="zh-CN" sz="1600" dirty="0" smtClean="0">
                <a:solidFill>
                  <a:schemeClr val="tx2"/>
                </a:solidFill>
              </a:rPr>
              <a:t> = "Hello world, I am using Python to program, it is very easy to implement."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mlist</a:t>
            </a:r>
            <a:r>
              <a:rPr lang="en-US" altLang="zh-CN" sz="1600" dirty="0" smtClean="0">
                <a:solidFill>
                  <a:schemeClr val="tx2"/>
                </a:solidFill>
              </a:rPr>
              <a:t> = list(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mstr</a:t>
            </a:r>
            <a:r>
              <a:rPr lang="en-US" altLang="zh-CN" sz="1600" dirty="0" smtClean="0">
                <a:solidFill>
                  <a:schemeClr val="tx2"/>
                </a:solidFill>
              </a:rPr>
              <a:t>)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err="1" smtClean="0">
                <a:solidFill>
                  <a:schemeClr val="tx2"/>
                </a:solidFill>
              </a:rPr>
              <a:t>mdict</a:t>
            </a:r>
            <a:r>
              <a:rPr lang="en-US" altLang="zh-CN" sz="1600" dirty="0" smtClean="0">
                <a:solidFill>
                  <a:schemeClr val="tx2"/>
                </a:solidFill>
              </a:rPr>
              <a:t> = {}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for e in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mlist</a:t>
            </a:r>
            <a:r>
              <a:rPr lang="en-US" altLang="zh-CN" sz="1600" dirty="0" smtClean="0">
                <a:solidFill>
                  <a:schemeClr val="tx2"/>
                </a:solidFill>
              </a:rPr>
              <a:t>: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	if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mdict.get</a:t>
            </a:r>
            <a:r>
              <a:rPr lang="en-US" altLang="zh-CN" sz="1600" dirty="0" smtClean="0">
                <a:solidFill>
                  <a:schemeClr val="tx2"/>
                </a:solidFill>
              </a:rPr>
              <a:t>(e,-1)==-1:	#</a:t>
            </a:r>
            <a:r>
              <a:rPr lang="zh-CN" altLang="zh-CN" sz="1600" dirty="0" smtClean="0">
                <a:solidFill>
                  <a:schemeClr val="tx2"/>
                </a:solidFill>
              </a:rPr>
              <a:t>还没出现过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mdict</a:t>
            </a:r>
            <a:r>
              <a:rPr lang="en-US" altLang="zh-CN" sz="1600" dirty="0" smtClean="0">
                <a:solidFill>
                  <a:schemeClr val="tx2"/>
                </a:solidFill>
              </a:rPr>
              <a:t>[e]=1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	else:	  	#</a:t>
            </a:r>
            <a:r>
              <a:rPr lang="zh-CN" altLang="zh-CN" sz="1600" dirty="0" smtClean="0">
                <a:solidFill>
                  <a:schemeClr val="tx2"/>
                </a:solidFill>
              </a:rPr>
              <a:t>出现过</a:t>
            </a:r>
            <a:r>
              <a:rPr lang="en-US" altLang="zh-CN" sz="1600" dirty="0" smtClean="0">
                <a:solidFill>
                  <a:schemeClr val="tx2"/>
                </a:solidFill>
              </a:rPr>
              <a:t>					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		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mdict</a:t>
            </a:r>
            <a:r>
              <a:rPr lang="en-US" altLang="zh-CN" sz="1600" dirty="0" smtClean="0">
                <a:solidFill>
                  <a:schemeClr val="tx2"/>
                </a:solidFill>
              </a:rPr>
              <a:t>[e]+=1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for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key,value</a:t>
            </a:r>
            <a:r>
              <a:rPr lang="en-US" altLang="zh-CN" sz="1600" dirty="0" smtClean="0">
                <a:solidFill>
                  <a:schemeClr val="tx2"/>
                </a:solidFill>
              </a:rPr>
              <a:t> in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mdict.items</a:t>
            </a:r>
            <a:r>
              <a:rPr lang="en-US" altLang="zh-CN" sz="1600" dirty="0" smtClean="0">
                <a:solidFill>
                  <a:schemeClr val="tx2"/>
                </a:solidFill>
              </a:rPr>
              <a:t>():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	print (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key,value</a:t>
            </a:r>
            <a:r>
              <a:rPr lang="en-US" altLang="zh-CN" sz="1600" dirty="0" smtClean="0">
                <a:solidFill>
                  <a:schemeClr val="tx2"/>
                </a:solidFill>
              </a:rPr>
              <a:t>)</a:t>
            </a:r>
            <a:endParaRPr lang="zh-CN" altLang="zh-CN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节  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赋值语句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基本赋值语句</a:t>
            </a:r>
            <a:endParaRPr lang="en-US" altLang="zh-CN" dirty="0" smtClean="0"/>
          </a:p>
          <a:p>
            <a:r>
              <a:rPr lang="zh-CN" altLang="zh-CN" dirty="0" smtClean="0"/>
              <a:t>序列赋值</a:t>
            </a:r>
            <a:endParaRPr lang="en-US" altLang="zh-CN" dirty="0" smtClean="0"/>
          </a:p>
          <a:p>
            <a:r>
              <a:rPr lang="zh-CN" altLang="zh-CN" dirty="0" smtClean="0"/>
              <a:t>扩展序列赋值</a:t>
            </a:r>
            <a:endParaRPr lang="en-US" altLang="zh-CN" dirty="0" smtClean="0"/>
          </a:p>
          <a:p>
            <a:r>
              <a:rPr lang="zh-CN" altLang="zh-CN" dirty="0" smtClean="0"/>
              <a:t>多目标赋值</a:t>
            </a:r>
            <a:endParaRPr lang="en-US" altLang="zh-CN" dirty="0" smtClean="0"/>
          </a:p>
          <a:p>
            <a:r>
              <a:rPr lang="zh-CN" altLang="zh-CN" dirty="0" smtClean="0"/>
              <a:t>增强赋值语句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赋值语句是程序语言中最基本的语句，通常用于给变量赋值。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中创建一个变量，不需要声明其类型。如在</a:t>
            </a:r>
            <a:r>
              <a:rPr lang="en-US" altLang="zh-CN" dirty="0" smtClean="0"/>
              <a:t>C/C++</a:t>
            </a:r>
            <a:r>
              <a:rPr lang="zh-CN" altLang="zh-CN" dirty="0" smtClean="0"/>
              <a:t>等语言中，定义一个整数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，并为其赋值</a:t>
            </a:r>
            <a:r>
              <a:rPr lang="en-US" altLang="zh-CN" dirty="0" smtClean="0"/>
              <a:t>10</a:t>
            </a:r>
            <a:r>
              <a:rPr lang="zh-CN" altLang="zh-CN" dirty="0" smtClean="0"/>
              <a:t>。语句如下：</a:t>
            </a:r>
          </a:p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;</a:t>
            </a:r>
            <a:endParaRPr lang="zh-CN" altLang="zh-CN" dirty="0" smtClean="0"/>
          </a:p>
          <a:p>
            <a:r>
              <a:rPr lang="en-US" altLang="zh-CN" dirty="0" err="1" smtClean="0"/>
              <a:t>i</a:t>
            </a:r>
            <a:r>
              <a:rPr lang="en-US" altLang="zh-CN" dirty="0" smtClean="0"/>
              <a:t>=10;</a:t>
            </a:r>
            <a:endParaRPr lang="zh-CN" altLang="zh-CN" dirty="0" smtClean="0"/>
          </a:p>
          <a:p>
            <a:r>
              <a:rPr lang="zh-CN" altLang="zh-CN" dirty="0" smtClean="0"/>
              <a:t>而在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中，只需要一条语句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=10</a:t>
            </a:r>
            <a:r>
              <a:rPr lang="zh-CN" altLang="zh-CN" dirty="0" smtClean="0"/>
              <a:t>即可。本节将介绍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中常见的几种赋值语句。</a:t>
            </a:r>
            <a:endParaRPr lang="zh-CN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 </a:t>
            </a:r>
            <a:r>
              <a:rPr lang="zh-CN" altLang="zh-CN" dirty="0" smtClean="0"/>
              <a:t>基本赋值语句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854C-21C8-4E58-9757-5AAD61B82AA3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程序：基本赋值语句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x=1; y=2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k=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x+y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print(k)</a:t>
            </a: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  <a:r>
              <a:rPr lang="en-US" altLang="zh-CN" sz="1800" dirty="0" smtClean="0">
                <a:solidFill>
                  <a:schemeClr val="tx2"/>
                </a:solidFill>
              </a:rPr>
              <a:t>3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zh-CN" altLang="en-US" sz="1800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340768"/>
            <a:ext cx="4248472" cy="4785395"/>
          </a:xfrm>
        </p:spPr>
        <p:txBody>
          <a:bodyPr/>
          <a:lstStyle/>
          <a:p>
            <a:pPr marL="0" indent="514350">
              <a:buNone/>
            </a:pPr>
            <a:r>
              <a:rPr lang="zh-CN" altLang="zh-CN" sz="2000" dirty="0" smtClean="0"/>
              <a:t>基本形式的赋值语句就是“变量</a:t>
            </a:r>
            <a:r>
              <a:rPr lang="en-US" altLang="zh-CN" sz="2000" dirty="0" smtClean="0"/>
              <a:t>x=</a:t>
            </a:r>
            <a:r>
              <a:rPr lang="zh-CN" altLang="zh-CN" sz="2000" dirty="0" smtClean="0"/>
              <a:t>值”。例如，给变量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y</a:t>
            </a:r>
            <a:r>
              <a:rPr lang="zh-CN" altLang="zh-CN" sz="2000" dirty="0" smtClean="0"/>
              <a:t>分别赋值为</a:t>
            </a:r>
            <a:r>
              <a:rPr lang="en-US" altLang="zh-CN" sz="2000" dirty="0" smtClean="0"/>
              <a:t>1, 2</a:t>
            </a:r>
            <a:r>
              <a:rPr lang="zh-CN" altLang="zh-CN" sz="2000" dirty="0" smtClean="0"/>
              <a:t>， 将相加后的结果赋给变量</a:t>
            </a:r>
            <a:r>
              <a:rPr lang="en-US" altLang="zh-CN" sz="2000" dirty="0" smtClean="0"/>
              <a:t>k</a:t>
            </a:r>
            <a:r>
              <a:rPr lang="zh-CN" altLang="zh-CN" sz="2000" dirty="0" smtClean="0"/>
              <a:t>，并打印出</a:t>
            </a:r>
            <a:r>
              <a:rPr lang="en-US" altLang="zh-CN" sz="2000" dirty="0" smtClean="0"/>
              <a:t>k</a:t>
            </a:r>
            <a:r>
              <a:rPr lang="zh-CN" altLang="zh-CN" sz="2000" dirty="0" smtClean="0"/>
              <a:t>的值： 运行结果：</a:t>
            </a:r>
            <a:r>
              <a:rPr lang="en-US" altLang="zh-CN" sz="2000" dirty="0" smtClean="0"/>
              <a:t>3</a:t>
            </a:r>
            <a:r>
              <a:rPr lang="zh-CN" altLang="en-US" dirty="0" smtClean="0"/>
              <a:t>。</a:t>
            </a:r>
            <a:endParaRPr lang="zh-CN" altLang="zh-CN" sz="2000" dirty="0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  </a:t>
            </a:r>
            <a:r>
              <a:rPr lang="zh-CN" altLang="en-US" dirty="0" smtClean="0"/>
              <a:t>序列赋值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854C-21C8-4E58-9757-5AAD61B82AA3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32040" y="1340768"/>
            <a:ext cx="3754760" cy="4785395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程序：序列赋值语句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1800" dirty="0" smtClean="0">
                <a:solidFill>
                  <a:schemeClr val="tx2"/>
                </a:solidFill>
              </a:rPr>
              <a:t>=4,5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1800" dirty="0" smtClean="0">
                <a:solidFill>
                  <a:schemeClr val="tx2"/>
                </a:solidFill>
              </a:rPr>
              <a:t>=(6,7)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1800" dirty="0" smtClean="0">
                <a:solidFill>
                  <a:schemeClr val="tx2"/>
                </a:solidFill>
              </a:rPr>
              <a:t>="AB"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((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a,b</a:t>
            </a:r>
            <a:r>
              <a:rPr lang="en-US" altLang="zh-CN" sz="1800" dirty="0" smtClean="0">
                <a:solidFill>
                  <a:schemeClr val="tx2"/>
                </a:solidFill>
              </a:rPr>
              <a:t>),c)=('AB','CD') #</a:t>
            </a:r>
            <a:r>
              <a:rPr lang="zh-CN" altLang="zh-CN" sz="1800" dirty="0" smtClean="0">
                <a:solidFill>
                  <a:schemeClr val="tx2"/>
                </a:solidFill>
              </a:rPr>
              <a:t>嵌套序列赋值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a,b,c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4 5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6 7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A B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A B CD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zh-CN" altLang="zh-CN" sz="1800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340768"/>
            <a:ext cx="4176464" cy="4785395"/>
          </a:xfrm>
        </p:spPr>
        <p:txBody>
          <a:bodyPr/>
          <a:lstStyle/>
          <a:p>
            <a:pPr marL="0" indent="514350">
              <a:buNone/>
            </a:pPr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中支持序列赋值，可以把赋值运算符</a:t>
            </a:r>
            <a:r>
              <a:rPr lang="en-US" altLang="zh-CN" sz="2000" dirty="0" smtClean="0"/>
              <a:t>”=”</a:t>
            </a:r>
            <a:r>
              <a:rPr lang="zh-CN" altLang="zh-CN" sz="2000" dirty="0" smtClean="0"/>
              <a:t>右侧的一系列值，依次赋给左侧的变量。</a:t>
            </a:r>
            <a:r>
              <a:rPr lang="en-US" altLang="zh-CN" sz="2000" dirty="0" smtClean="0"/>
              <a:t>”=”</a:t>
            </a:r>
            <a:r>
              <a:rPr lang="zh-CN" altLang="zh-CN" sz="2000" dirty="0" smtClean="0"/>
              <a:t>的右侧可以是任意类型的序列，如元组（对象的集合），列表，字符串，甚至序列的分片。</a:t>
            </a:r>
            <a:r>
              <a:rPr lang="en-US" altLang="zh-CN" sz="2000" dirty="0" smtClean="0"/>
              <a:t>”=”</a:t>
            </a:r>
            <a:r>
              <a:rPr lang="zh-CN" altLang="zh-CN" sz="2000" dirty="0" smtClean="0"/>
              <a:t>左侧还支持嵌套的序列。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3.3  </a:t>
            </a:r>
            <a:r>
              <a:rPr lang="zh-CN" altLang="zh-CN" dirty="0" smtClean="0"/>
              <a:t>扩展序列赋值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854C-21C8-4E58-9757-5AAD61B82AA3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32040" y="1340768"/>
            <a:ext cx="3754760" cy="4785395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程序：扩展序列赋值语句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,*j=range(3)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  <a:r>
              <a:rPr lang="en-US" altLang="zh-CN" sz="1800" dirty="0" smtClean="0">
                <a:solidFill>
                  <a:schemeClr val="tx2"/>
                </a:solidFill>
              </a:rPr>
              <a:t>0, [1,2]</a:t>
            </a:r>
            <a:endParaRPr lang="zh-CN" altLang="zh-CN" sz="1800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340768"/>
            <a:ext cx="4176464" cy="4785395"/>
          </a:xfrm>
        </p:spPr>
        <p:txBody>
          <a:bodyPr/>
          <a:lstStyle/>
          <a:p>
            <a:pPr marL="0" indent="514350">
              <a:buNone/>
            </a:pPr>
            <a:r>
              <a:rPr lang="zh-CN" altLang="zh-CN" sz="2000" dirty="0" smtClean="0"/>
              <a:t>在之前的序列赋值中，赋值运算符左侧的变量个数和右侧值的个数总是相等的。如果不相等，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就报错。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中使用带有星号的名称，如</a:t>
            </a:r>
            <a:r>
              <a:rPr lang="en-US" altLang="zh-CN" sz="2000" dirty="0" smtClean="0"/>
              <a:t>*j</a:t>
            </a:r>
            <a:r>
              <a:rPr lang="zh-CN" altLang="zh-CN" sz="2000" dirty="0" smtClean="0"/>
              <a:t>，实现了扩展序列赋值。</a:t>
            </a:r>
          </a:p>
          <a:p>
            <a:pPr marL="0" indent="514350">
              <a:buNone/>
            </a:pPr>
            <a:endParaRPr lang="en-US" altLang="zh-CN" dirty="0" smtClean="0"/>
          </a:p>
          <a:p>
            <a:pPr marL="0" indent="514350">
              <a:buNone/>
            </a:pPr>
            <a:endParaRPr lang="en-US" altLang="zh-CN" dirty="0" smtClean="0"/>
          </a:p>
          <a:p>
            <a:pPr marL="0" indent="514350">
              <a:buNone/>
            </a:pPr>
            <a:r>
              <a:rPr lang="zh-CN" altLang="zh-CN" dirty="0" smtClean="0"/>
              <a:t>正如</a:t>
            </a:r>
            <a:r>
              <a:rPr lang="zh-CN" altLang="en-US" dirty="0" smtClean="0"/>
              <a:t>所</a:t>
            </a:r>
            <a:r>
              <a:rPr lang="zh-CN" altLang="zh-CN" dirty="0" smtClean="0"/>
              <a:t>看到的，不带星号的变量会先匹配相应的内容，而带星号的变量会自动匹配所有剩下的内容。</a:t>
            </a:r>
          </a:p>
          <a:p>
            <a:pPr marL="0" indent="51435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dirty="0" smtClean="0"/>
              <a:t>多目标赋值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854C-21C8-4E58-9757-5AAD61B82AA3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572000" y="1340768"/>
            <a:ext cx="4392488" cy="478539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程序：多目标赋值语句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1&gt;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=j=k=3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i,j,k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=i+2 #</a:t>
            </a:r>
            <a:r>
              <a:rPr lang="zh-CN" altLang="zh-CN" sz="1800" dirty="0" smtClean="0">
                <a:solidFill>
                  <a:schemeClr val="tx2"/>
                </a:solidFill>
              </a:rPr>
              <a:t>改变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zh-CN" altLang="zh-CN" sz="1800" dirty="0" smtClean="0">
                <a:solidFill>
                  <a:schemeClr val="tx2"/>
                </a:solidFill>
              </a:rPr>
              <a:t>的值，并不会影响到</a:t>
            </a:r>
            <a:r>
              <a:rPr lang="en-US" altLang="zh-CN" sz="1800" dirty="0" smtClean="0">
                <a:solidFill>
                  <a:schemeClr val="tx2"/>
                </a:solidFill>
              </a:rPr>
              <a:t>j, k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i,j,k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3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3</a:t>
            </a:r>
            <a:r>
              <a:rPr lang="en-US" altLang="zh-CN" sz="1800" dirty="0" smtClean="0">
                <a:solidFill>
                  <a:schemeClr val="tx2"/>
                </a:solidFill>
              </a:rPr>
              <a:t>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3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5 3 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3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程序：多目标赋值语句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2&gt;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=j=[] 	#[]</a:t>
            </a:r>
            <a:r>
              <a:rPr lang="zh-CN" altLang="zh-CN" sz="1800" dirty="0" smtClean="0">
                <a:solidFill>
                  <a:schemeClr val="tx2"/>
                </a:solidFill>
              </a:rPr>
              <a:t>表示空的列表</a:t>
            </a:r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i.append</a:t>
            </a:r>
            <a:r>
              <a:rPr lang="en-US" altLang="zh-CN" sz="1800" dirty="0" smtClean="0">
                <a:solidFill>
                  <a:schemeClr val="tx2"/>
                </a:solidFill>
              </a:rPr>
              <a:t>(30)  #</a:t>
            </a:r>
            <a:r>
              <a:rPr lang="zh-CN" altLang="zh-CN" sz="1800" dirty="0" smtClean="0">
                <a:solidFill>
                  <a:schemeClr val="tx2"/>
                </a:solidFill>
              </a:rPr>
              <a:t>向列表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zh-CN" altLang="zh-CN" sz="1800" dirty="0" smtClean="0">
                <a:solidFill>
                  <a:schemeClr val="tx2"/>
                </a:solidFill>
              </a:rPr>
              <a:t>中添加一个元素</a:t>
            </a:r>
            <a:r>
              <a:rPr lang="en-US" altLang="zh-CN" sz="1800" dirty="0" smtClean="0">
                <a:solidFill>
                  <a:schemeClr val="tx2"/>
                </a:solidFill>
              </a:rPr>
              <a:t>30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	     #</a:t>
            </a:r>
            <a:r>
              <a:rPr lang="zh-CN" altLang="zh-CN" sz="1800" dirty="0" smtClean="0">
                <a:solidFill>
                  <a:schemeClr val="tx2"/>
                </a:solidFill>
              </a:rPr>
              <a:t>列表</a:t>
            </a:r>
            <a:r>
              <a:rPr lang="en-US" altLang="zh-CN" sz="1800" dirty="0" smtClean="0">
                <a:solidFill>
                  <a:schemeClr val="tx2"/>
                </a:solidFill>
              </a:rPr>
              <a:t>j</a:t>
            </a:r>
            <a:r>
              <a:rPr lang="zh-CN" altLang="zh-CN" sz="1800" dirty="0" smtClean="0">
                <a:solidFill>
                  <a:schemeClr val="tx2"/>
                </a:solidFill>
              </a:rPr>
              <a:t>也受到影响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=[];j=[]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i.append</a:t>
            </a:r>
            <a:r>
              <a:rPr lang="en-US" altLang="zh-CN" sz="1800" dirty="0" smtClean="0">
                <a:solidFill>
                  <a:schemeClr val="tx2"/>
                </a:solidFill>
              </a:rPr>
              <a:t>(30)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i,j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[30] [30]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[30] []</a:t>
            </a:r>
            <a:endParaRPr lang="zh-CN" altLang="zh-CN" sz="1800" dirty="0" smtClean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340768"/>
            <a:ext cx="3960440" cy="4785395"/>
          </a:xfrm>
        </p:spPr>
        <p:txBody>
          <a:bodyPr/>
          <a:lstStyle/>
          <a:p>
            <a:pPr marL="0" indent="514350">
              <a:buNone/>
            </a:pPr>
            <a:r>
              <a:rPr lang="zh-CN" altLang="zh-CN" sz="2000" dirty="0" smtClean="0"/>
              <a:t>多目标赋值语句，可以把变量值一次性赋给多个变量。</a:t>
            </a:r>
            <a:endParaRPr lang="en-US" altLang="zh-CN" sz="2000" dirty="0" smtClean="0"/>
          </a:p>
          <a:p>
            <a:pPr marL="0" indent="514350">
              <a:buNone/>
            </a:pPr>
            <a:r>
              <a:rPr lang="zh-CN" altLang="zh-CN" sz="2000" dirty="0" smtClean="0"/>
              <a:t>这里，变量</a:t>
            </a:r>
            <a:r>
              <a:rPr lang="en-US" altLang="zh-CN" sz="2000" dirty="0" err="1" smtClean="0"/>
              <a:t>i</a:t>
            </a:r>
            <a:r>
              <a:rPr lang="zh-CN" altLang="zh-CN" sz="2000" dirty="0" smtClean="0"/>
              <a:t>加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，并不会使得</a:t>
            </a:r>
            <a:r>
              <a:rPr lang="en-US" altLang="zh-CN" sz="2000" dirty="0" smtClean="0"/>
              <a:t>j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k</a:t>
            </a:r>
            <a:r>
              <a:rPr lang="zh-CN" altLang="zh-CN" sz="2000" dirty="0" smtClean="0"/>
              <a:t>加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。这是因为</a:t>
            </a:r>
            <a:r>
              <a:rPr lang="en-US" altLang="zh-CN" sz="2000" dirty="0" err="1" smtClean="0"/>
              <a:t>i,j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immutable</a:t>
            </a:r>
            <a:r>
              <a:rPr lang="zh-CN" altLang="zh-CN" sz="2000" dirty="0" smtClean="0"/>
              <a:t>对象。但如果赋值运算符</a:t>
            </a:r>
            <a:r>
              <a:rPr lang="en-US" altLang="zh-CN" sz="2000" dirty="0" smtClean="0"/>
              <a:t>”=”</a:t>
            </a:r>
            <a:r>
              <a:rPr lang="zh-CN" altLang="zh-CN" sz="2000" dirty="0" smtClean="0"/>
              <a:t>的右侧是</a:t>
            </a:r>
            <a:r>
              <a:rPr lang="en-US" altLang="zh-CN" sz="2000" dirty="0" smtClean="0"/>
              <a:t>mutable</a:t>
            </a:r>
            <a:r>
              <a:rPr lang="zh-CN" altLang="zh-CN" sz="2000" dirty="0" smtClean="0"/>
              <a:t>对象（如列表，字典等），变量</a:t>
            </a:r>
            <a:r>
              <a:rPr lang="en-US" altLang="zh-CN" sz="2000" dirty="0" err="1" smtClean="0"/>
              <a:t>i</a:t>
            </a:r>
            <a:r>
              <a:rPr lang="zh-CN" altLang="zh-CN" sz="2000" dirty="0" smtClean="0"/>
              <a:t>通过调用自身的专用方法而进行改变会影响变量</a:t>
            </a:r>
            <a:r>
              <a:rPr lang="en-US" altLang="zh-CN" sz="2000" dirty="0" smtClean="0"/>
              <a:t>j</a:t>
            </a:r>
            <a:r>
              <a:rPr lang="zh-CN" altLang="zh-CN" sz="2000" dirty="0" smtClean="0"/>
              <a:t>的内容</a:t>
            </a:r>
            <a:r>
              <a:rPr lang="zh-CN" altLang="en-US" sz="2000" dirty="0" smtClean="0"/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简洁的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语言在遍历数组时，需要知道数组的大小以及计算索引值（</a:t>
            </a:r>
            <a:r>
              <a:rPr lang="en-US" altLang="zh-CN" sz="2000" dirty="0" smtClean="0"/>
              <a:t>index</a:t>
            </a:r>
            <a:r>
              <a:rPr lang="zh-CN" altLang="zh-CN" sz="2000" dirty="0" smtClean="0"/>
              <a:t>）；而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循环可以直接遍历列表中的每一个值，这种方式将能大大提高编程效率。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）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语言中，每条语句必须以</a:t>
            </a:r>
            <a:r>
              <a:rPr lang="en-US" altLang="zh-CN" sz="2000" dirty="0" smtClean="0"/>
              <a:t>“</a:t>
            </a:r>
            <a:r>
              <a:rPr lang="zh-CN" altLang="zh-CN" sz="2000" dirty="0" smtClean="0"/>
              <a:t>；</a:t>
            </a:r>
            <a:r>
              <a:rPr lang="en-US" altLang="zh-CN" sz="2000" dirty="0" smtClean="0"/>
              <a:t>”</a:t>
            </a:r>
            <a:r>
              <a:rPr lang="zh-CN" altLang="zh-CN" sz="2000" dirty="0" smtClean="0"/>
              <a:t>分号结束，而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没有这样的强行规定，如果一行要写多个语句，才必须用分号隔开，例如</a:t>
            </a:r>
            <a:r>
              <a:rPr lang="en-US" altLang="zh-CN" sz="2000" dirty="0" err="1" smtClean="0"/>
              <a:t>tmp</a:t>
            </a:r>
            <a:r>
              <a:rPr lang="en-US" altLang="zh-CN" sz="2000" dirty="0" smtClean="0"/>
              <a:t>=e+1;ptint e</a:t>
            </a:r>
            <a:r>
              <a:rPr lang="zh-CN" altLang="zh-CN" sz="2000" dirty="0" smtClean="0"/>
              <a:t>。</a:t>
            </a:r>
          </a:p>
          <a:p>
            <a:r>
              <a:rPr lang="zh-CN" altLang="zh-CN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）对于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语言，每一个语句块（函数，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</a:t>
            </a:r>
            <a:r>
              <a:rPr lang="en-US" altLang="zh-CN" sz="2000" dirty="0" smtClean="0"/>
              <a:t>……</a:t>
            </a:r>
            <a:r>
              <a:rPr lang="zh-CN" altLang="zh-CN" sz="2000" dirty="0" smtClean="0"/>
              <a:t>）都需要用</a:t>
            </a:r>
            <a:r>
              <a:rPr lang="en-US" altLang="zh-CN" sz="2000" dirty="0" smtClean="0"/>
              <a:t>{}</a:t>
            </a:r>
            <a:r>
              <a:rPr lang="zh-CN" altLang="zh-CN" sz="2000" dirty="0" smtClean="0"/>
              <a:t>花括号，而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并不需要。</a:t>
            </a:r>
            <a:r>
              <a:rPr lang="en-US" altLang="zh-CN" sz="2000" dirty="0" smtClean="0"/>
              <a:t>C</a:t>
            </a:r>
            <a:r>
              <a:rPr lang="zh-CN" altLang="zh-CN" sz="2000" dirty="0" smtClean="0"/>
              <a:t>语言对每条语句的缩进没有硬性要求。而对于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而言，同一个层次的语句必须要有相同的缩进。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 </a:t>
            </a:r>
            <a:r>
              <a:rPr lang="zh-CN" altLang="zh-CN" dirty="0" smtClean="0"/>
              <a:t>增强赋值语句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854C-21C8-4E58-9757-5AAD61B82AA3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32040" y="1340768"/>
            <a:ext cx="3754760" cy="4785395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程序：增强赋值语句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1&gt;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=2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*=3       #</a:t>
            </a:r>
            <a:r>
              <a:rPr lang="zh-CN" altLang="zh-CN" sz="1800" dirty="0" smtClean="0">
                <a:solidFill>
                  <a:schemeClr val="tx2"/>
                </a:solidFill>
              </a:rPr>
              <a:t>等价于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=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*3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800" dirty="0" smtClean="0">
                <a:solidFill>
                  <a:schemeClr val="tx2"/>
                </a:solidFill>
              </a:rPr>
              <a:t>)</a:t>
            </a: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  <a:r>
              <a:rPr lang="en-US" altLang="zh-CN" sz="1800" dirty="0" smtClean="0">
                <a:solidFill>
                  <a:schemeClr val="tx2"/>
                </a:solidFill>
              </a:rPr>
              <a:t>6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程序：增强赋值语句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2&gt;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L=[1,2]; L1=L; L+=[4,5]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print(L,L1)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  <a:r>
              <a:rPr lang="en-US" altLang="zh-CN" sz="1800" dirty="0" smtClean="0">
                <a:solidFill>
                  <a:schemeClr val="tx2"/>
                </a:solidFill>
              </a:rPr>
              <a:t>[1, 2, 4, 5] [1, 2, 4, 5]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zh-CN" altLang="zh-CN" sz="1800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340768"/>
            <a:ext cx="4176464" cy="4785395"/>
          </a:xfrm>
        </p:spPr>
        <p:txBody>
          <a:bodyPr/>
          <a:lstStyle/>
          <a:p>
            <a:pPr marL="0" indent="514350">
              <a:buNone/>
            </a:pPr>
            <a:r>
              <a:rPr lang="zh-CN" altLang="zh-CN" dirty="0" smtClean="0"/>
              <a:t>增强赋值语句是从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语言借鉴而来，实质上是基本赋值语句的简写。通常来说，增强赋值语句的运行会更快一些。将变量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增加</a:t>
            </a:r>
            <a:r>
              <a:rPr lang="en-US" altLang="zh-CN" dirty="0" smtClean="0"/>
              <a:t>y</a:t>
            </a:r>
            <a:r>
              <a:rPr lang="zh-CN" altLang="zh-CN" dirty="0" smtClean="0"/>
              <a:t>赋给变量</a:t>
            </a:r>
            <a:r>
              <a:rPr lang="en-US" altLang="zh-CN" dirty="0" smtClean="0"/>
              <a:t>x</a:t>
            </a:r>
            <a:r>
              <a:rPr lang="zh-CN" altLang="zh-CN" dirty="0" smtClean="0"/>
              <a:t>，基本赋值语句为：</a:t>
            </a:r>
            <a:r>
              <a:rPr lang="en-US" altLang="zh-CN" dirty="0" smtClean="0"/>
              <a:t>x=</a:t>
            </a:r>
            <a:r>
              <a:rPr lang="en-US" altLang="zh-CN" dirty="0" err="1" smtClean="0"/>
              <a:t>x+y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增强赋值语句则为：</a:t>
            </a:r>
            <a:r>
              <a:rPr lang="en-US" altLang="zh-CN" dirty="0" smtClean="0"/>
              <a:t>x+=y</a:t>
            </a:r>
            <a:r>
              <a:rPr lang="zh-CN" altLang="zh-CN" dirty="0" smtClean="0"/>
              <a:t> </a:t>
            </a:r>
            <a:r>
              <a:rPr lang="zh-CN" altLang="en-US" dirty="0" smtClean="0"/>
              <a:t>。</a:t>
            </a:r>
            <a:r>
              <a:rPr lang="zh-CN" altLang="zh-CN" dirty="0" smtClean="0"/>
              <a:t>相应的，还有</a:t>
            </a:r>
            <a:r>
              <a:rPr lang="en-US" altLang="zh-CN" dirty="0" smtClean="0"/>
              <a:t>+=, *=, -=</a:t>
            </a:r>
            <a:r>
              <a:rPr lang="zh-CN" altLang="zh-CN" dirty="0" smtClean="0"/>
              <a:t>等等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514350">
              <a:buNone/>
            </a:pPr>
            <a:endParaRPr lang="en-US" altLang="zh-CN" dirty="0" smtClean="0"/>
          </a:p>
          <a:p>
            <a:pPr marL="0" indent="514350">
              <a:buNone/>
            </a:pPr>
            <a:r>
              <a:rPr lang="zh-CN" altLang="zh-CN" dirty="0" smtClean="0"/>
              <a:t>对其中一个</a:t>
            </a:r>
            <a:r>
              <a:rPr lang="en-US" altLang="zh-CN" dirty="0" smtClean="0"/>
              <a:t>mutable</a:t>
            </a:r>
            <a:r>
              <a:rPr lang="zh-CN" altLang="zh-CN" dirty="0" smtClean="0"/>
              <a:t>对象的修改，会影响到其它变量。而使用增强赋值语句，也会引起这类问题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 </a:t>
            </a:r>
            <a:r>
              <a:rPr lang="zh-CN" altLang="zh-CN" dirty="0" smtClean="0"/>
              <a:t>增强赋值语句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5854C-21C8-4E58-9757-5AAD61B82AA3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Dr. </a:t>
            </a:r>
            <a:r>
              <a:rPr lang="zh-CN" altLang="en-US" dirty="0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932040" y="1340768"/>
            <a:ext cx="3754760" cy="4785395"/>
          </a:xfrm>
        </p:spPr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800" b="1" dirty="0" smtClean="0">
                <a:solidFill>
                  <a:schemeClr val="tx2"/>
                </a:solidFill>
              </a:rPr>
              <a:t>程序：增强赋值语句</a:t>
            </a:r>
            <a:r>
              <a:rPr lang="en-US" altLang="zh-CN" sz="1800" b="1" dirty="0" smtClean="0">
                <a:solidFill>
                  <a:schemeClr val="tx2"/>
                </a:solidFill>
              </a:rPr>
              <a:t>3&gt;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L=[1,2]; 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L1=L;</a:t>
            </a: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L=</a:t>
            </a:r>
            <a:r>
              <a:rPr lang="en-US" altLang="zh-CN" sz="1800" dirty="0" err="1" smtClean="0">
                <a:solidFill>
                  <a:schemeClr val="tx2"/>
                </a:solidFill>
              </a:rPr>
              <a:t>L</a:t>
            </a:r>
            <a:r>
              <a:rPr lang="en-US" altLang="zh-CN" sz="1800" dirty="0" smtClean="0">
                <a:solidFill>
                  <a:schemeClr val="tx2"/>
                </a:solidFill>
              </a:rPr>
              <a:t>+[4,5]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r>
              <a:rPr lang="en-US" altLang="zh-CN" sz="1800" dirty="0" smtClean="0">
                <a:solidFill>
                  <a:schemeClr val="tx2"/>
                </a:solidFill>
              </a:rPr>
              <a:t>print(L,L1)</a:t>
            </a:r>
          </a:p>
          <a:p>
            <a:endParaRPr lang="en-US" altLang="zh-CN" sz="1800" dirty="0" smtClean="0">
              <a:solidFill>
                <a:schemeClr val="tx2"/>
              </a:solidFill>
            </a:endParaRPr>
          </a:p>
          <a:p>
            <a:r>
              <a:rPr lang="zh-CN" altLang="zh-CN" sz="1800" dirty="0" smtClean="0">
                <a:solidFill>
                  <a:schemeClr val="tx2"/>
                </a:solidFill>
              </a:rPr>
              <a:t>运行结果：</a:t>
            </a:r>
            <a:r>
              <a:rPr lang="en-US" altLang="zh-CN" sz="1800" dirty="0" smtClean="0">
                <a:solidFill>
                  <a:schemeClr val="tx2"/>
                </a:solidFill>
              </a:rPr>
              <a:t>[1, 2, 4, 5] [1, 2]</a:t>
            </a:r>
            <a:endParaRPr lang="zh-CN" altLang="zh-CN" sz="1800" dirty="0" smtClean="0">
              <a:solidFill>
                <a:schemeClr val="tx2"/>
              </a:solidFill>
            </a:endParaRPr>
          </a:p>
          <a:p>
            <a:endParaRPr lang="zh-CN" altLang="zh-CN" sz="1800" dirty="0">
              <a:solidFill>
                <a:schemeClr val="tx2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67544" y="1340768"/>
            <a:ext cx="4176464" cy="4785395"/>
          </a:xfrm>
        </p:spPr>
        <p:txBody>
          <a:bodyPr/>
          <a:lstStyle/>
          <a:p>
            <a:pPr marL="0" indent="514350">
              <a:buNone/>
            </a:pPr>
            <a:r>
              <a:rPr lang="zh-CN" altLang="zh-CN" dirty="0" smtClean="0"/>
              <a:t>如果不使用增强赋值语句的表达，而使用基本赋值语句，对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的改变将不会影响其他变量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514350">
              <a:buNone/>
            </a:pPr>
            <a:endParaRPr lang="en-US" altLang="zh-CN" dirty="0" smtClean="0"/>
          </a:p>
          <a:p>
            <a:pPr marL="0" indent="514350">
              <a:buNone/>
            </a:pPr>
            <a:r>
              <a:rPr lang="zh-CN" altLang="zh-CN" dirty="0" smtClean="0"/>
              <a:t>可以看到，可变对象使用增强赋值形式时，变量将在原处进行修改，所有引用它的对象也都会受到影响。</a:t>
            </a:r>
          </a:p>
          <a:p>
            <a:pPr marL="0" indent="514350"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节  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控制结构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</a:t>
            </a:r>
            <a:r>
              <a:rPr lang="zh-CN" altLang="zh-CN" dirty="0" smtClean="0"/>
              <a:t>语句</a:t>
            </a:r>
            <a:endParaRPr lang="en-US" altLang="zh-CN" dirty="0" smtClean="0"/>
          </a:p>
          <a:p>
            <a:r>
              <a:rPr lang="en-US" altLang="zh-CN" dirty="0" smtClean="0"/>
              <a:t>while</a:t>
            </a:r>
            <a:r>
              <a:rPr lang="zh-CN" altLang="zh-CN" dirty="0" smtClean="0"/>
              <a:t>循环语句</a:t>
            </a:r>
            <a:endParaRPr lang="en-US" altLang="zh-CN" dirty="0" smtClean="0"/>
          </a:p>
          <a:p>
            <a:r>
              <a:rPr lang="en-US" altLang="zh-CN" dirty="0" smtClean="0"/>
              <a:t>for</a:t>
            </a:r>
            <a:r>
              <a:rPr lang="zh-CN" altLang="zh-CN" dirty="0" smtClean="0"/>
              <a:t>循环语句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在第一章、第三章都介绍过计算机语言中的控制结构，有</a:t>
            </a:r>
            <a:r>
              <a:rPr lang="en-US" altLang="zh-CN" dirty="0" smtClean="0"/>
              <a:t>if</a:t>
            </a:r>
            <a:r>
              <a:rPr lang="zh-CN" altLang="zh-CN" dirty="0" smtClean="0"/>
              <a:t>选择，</a:t>
            </a:r>
            <a:r>
              <a:rPr lang="en-US" altLang="zh-CN" dirty="0" smtClean="0"/>
              <a:t>while</a:t>
            </a:r>
            <a:r>
              <a:rPr lang="zh-CN" altLang="zh-CN" dirty="0" smtClean="0"/>
              <a:t>循环和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循环。这三种控制结构是程序中重要的组成部分。在本节中，将分别介绍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语言中的这三种控制结构。</a:t>
            </a:r>
            <a:endParaRPr lang="zh-CN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4.1 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语句流程如下：首先进行条件测试，与其同层次可以有一个或多个可选的</a:t>
            </a:r>
            <a:r>
              <a:rPr lang="en-US" altLang="zh-CN" sz="2000" dirty="0" err="1" smtClean="0"/>
              <a:t>elif</a:t>
            </a:r>
            <a:r>
              <a:rPr lang="zh-CN" altLang="zh-CN" sz="2000" dirty="0" smtClean="0"/>
              <a:t>语句，最后可以有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块。</a:t>
            </a:r>
            <a:endParaRPr lang="en-US" altLang="zh-CN" sz="2000" dirty="0" smtClean="0"/>
          </a:p>
          <a:p>
            <a:r>
              <a:rPr lang="zh-CN" altLang="zh-CN" sz="2000" dirty="0" smtClean="0"/>
              <a:t>一般形式如下：</a:t>
            </a: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en-US" altLang="zh-CN" sz="2000" dirty="0" smtClean="0"/>
              <a:t>	if(test1):</a:t>
            </a:r>
            <a:endParaRPr lang="zh-CN" altLang="zh-CN" sz="2000" dirty="0" smtClean="0"/>
          </a:p>
          <a:p>
            <a:r>
              <a:rPr lang="en-US" altLang="zh-CN" sz="2000" dirty="0" smtClean="0"/>
              <a:t>		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1&gt;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elif</a:t>
            </a:r>
            <a:r>
              <a:rPr lang="en-US" altLang="zh-CN" sz="2000" dirty="0" smtClean="0"/>
              <a:t>(test2):</a:t>
            </a:r>
            <a:endParaRPr lang="zh-CN" altLang="zh-CN" sz="2000" dirty="0" smtClean="0"/>
          </a:p>
          <a:p>
            <a:r>
              <a:rPr lang="en-US" altLang="zh-CN" sz="2000" dirty="0" smtClean="0"/>
              <a:t>		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2&gt;</a:t>
            </a:r>
            <a:endParaRPr lang="zh-CN" altLang="zh-CN" sz="2000" dirty="0" smtClean="0"/>
          </a:p>
          <a:p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elif</a:t>
            </a:r>
            <a:r>
              <a:rPr lang="en-US" altLang="zh-CN" sz="2000" dirty="0" smtClean="0"/>
              <a:t>(test3):</a:t>
            </a:r>
            <a:endParaRPr lang="zh-CN" altLang="zh-CN" sz="2000" dirty="0" smtClean="0"/>
          </a:p>
          <a:p>
            <a:r>
              <a:rPr lang="en-US" altLang="zh-CN" sz="2000" dirty="0" smtClean="0"/>
              <a:t>		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3&gt;</a:t>
            </a:r>
            <a:endParaRPr lang="zh-CN" altLang="zh-CN" sz="2000" dirty="0" smtClean="0"/>
          </a:p>
          <a:p>
            <a:r>
              <a:rPr lang="en-US" altLang="zh-CN" sz="2000" dirty="0" smtClean="0"/>
              <a:t>	……</a:t>
            </a:r>
            <a:endParaRPr lang="zh-CN" altLang="zh-CN" sz="2000" dirty="0" smtClean="0"/>
          </a:p>
          <a:p>
            <a:r>
              <a:rPr lang="en-US" altLang="zh-CN" sz="2000" dirty="0" smtClean="0"/>
              <a:t>	else:</a:t>
            </a:r>
            <a:endParaRPr lang="zh-CN" altLang="zh-CN" sz="2000" dirty="0" smtClean="0"/>
          </a:p>
          <a:p>
            <a:r>
              <a:rPr lang="en-US" altLang="zh-CN" sz="2000" dirty="0" smtClean="0"/>
              <a:t>		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n&gt;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4.1 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语句执行时，首先检测</a:t>
            </a:r>
            <a:r>
              <a:rPr lang="en-US" altLang="zh-CN" sz="2000" dirty="0" smtClean="0"/>
              <a:t>test1</a:t>
            </a:r>
            <a:r>
              <a:rPr lang="zh-CN" altLang="zh-CN" sz="2000" dirty="0" smtClean="0"/>
              <a:t>的值为真或是假，若为真，则执行语句块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；否则看</a:t>
            </a:r>
            <a:r>
              <a:rPr lang="en-US" altLang="zh-CN" sz="2000" dirty="0" smtClean="0"/>
              <a:t>test2</a:t>
            </a:r>
            <a:r>
              <a:rPr lang="zh-CN" altLang="zh-CN" sz="2000" dirty="0" smtClean="0"/>
              <a:t>的值为真或是假，若为真，则执行语句块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；否则看</a:t>
            </a:r>
            <a:r>
              <a:rPr lang="en-US" altLang="zh-CN" sz="2000" dirty="0" smtClean="0"/>
              <a:t>test3</a:t>
            </a:r>
            <a:r>
              <a:rPr lang="zh-CN" altLang="zh-CN" sz="2000" dirty="0" smtClean="0"/>
              <a:t>的值为真或是假，依次进行判断……若前面这些测试都为假，则执行语句块</a:t>
            </a:r>
            <a:r>
              <a:rPr lang="en-US" altLang="zh-CN" sz="2000" dirty="0" smtClean="0"/>
              <a:t>n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语句总是选择第一个测试为真的语句块执行，若都不为真，最后执行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的语句块。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以缩进来区别语句块，上述例子中的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、</a:t>
            </a:r>
            <a:r>
              <a:rPr lang="en-US" altLang="zh-CN" sz="2000" dirty="0" err="1" smtClean="0"/>
              <a:t>elif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能够组成一个有特定逻辑的控制结构，有相同的缩进。每一个语句块中的语句也要遵循这一原则。</a:t>
            </a:r>
          </a:p>
          <a:p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4.1  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3610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例如，在统计成绩时，需要将一个百分制的成绩转化为</a:t>
            </a:r>
            <a:r>
              <a:rPr lang="en-US" altLang="zh-CN" sz="2000" dirty="0" smtClean="0"/>
              <a:t>Excellent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Very Good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Good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Pass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Fail</a:t>
            </a:r>
            <a:r>
              <a:rPr lang="zh-CN" altLang="zh-CN" sz="2000" dirty="0" smtClean="0"/>
              <a:t>五个等级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55776" y="2132856"/>
            <a:ext cx="4392488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if</a:t>
            </a:r>
            <a:r>
              <a:rPr lang="zh-CN" altLang="zh-CN" b="1" dirty="0" smtClean="0">
                <a:solidFill>
                  <a:schemeClr val="tx2"/>
                </a:solidFill>
              </a:rPr>
              <a:t>语句实现百分制转等级制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</a:t>
            </a:r>
            <a:r>
              <a:rPr lang="en-US" altLang="zh-CN" dirty="0" err="1" smtClean="0">
                <a:solidFill>
                  <a:schemeClr val="tx2"/>
                </a:solidFill>
              </a:rPr>
              <a:t>if_test</a:t>
            </a:r>
            <a:r>
              <a:rPr lang="en-US" altLang="zh-CN" dirty="0" smtClean="0">
                <a:solidFill>
                  <a:schemeClr val="tx2"/>
                </a:solidFill>
              </a:rPr>
              <a:t>(score):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if(score&gt;=90):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print('Excellent')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</a:rPr>
              <a:t>(score&gt;=80):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print('Very Good')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</a:rPr>
              <a:t>(score&gt;=70):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print('Good')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</a:rPr>
              <a:t>(score&gt;=60):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print('Pass')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else: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print('Fail')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if_test</a:t>
            </a:r>
            <a:r>
              <a:rPr lang="en-US" altLang="zh-CN" dirty="0" smtClean="0">
                <a:solidFill>
                  <a:schemeClr val="tx2"/>
                </a:solidFill>
              </a:rPr>
              <a:t>(88)</a:t>
            </a: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  <a:r>
              <a:rPr lang="en-US" altLang="zh-CN" dirty="0" smtClean="0">
                <a:solidFill>
                  <a:schemeClr val="tx2"/>
                </a:solidFill>
              </a:rPr>
              <a:t>Very Good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4.1  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37626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这个程序运行如下：首先测试</a:t>
            </a:r>
            <a:r>
              <a:rPr lang="en-US" altLang="zh-CN" sz="2000" dirty="0" smtClean="0"/>
              <a:t>score&gt;=90</a:t>
            </a:r>
            <a:r>
              <a:rPr lang="zh-CN" altLang="zh-CN" sz="2000" dirty="0" smtClean="0"/>
              <a:t>是否为真，若为真，则输入</a:t>
            </a:r>
            <a:r>
              <a:rPr lang="en-US" altLang="zh-CN" sz="2000" dirty="0" smtClean="0"/>
              <a:t>Excellent</a:t>
            </a:r>
            <a:r>
              <a:rPr lang="zh-CN" altLang="zh-CN" sz="2000" dirty="0" smtClean="0"/>
              <a:t>，结束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语句，否则，测试</a:t>
            </a:r>
            <a:r>
              <a:rPr lang="en-US" altLang="zh-CN" sz="2000" dirty="0" smtClean="0"/>
              <a:t>score&gt;=80</a:t>
            </a:r>
            <a:r>
              <a:rPr lang="zh-CN" altLang="zh-CN" sz="2000" dirty="0" smtClean="0"/>
              <a:t>···如果最终进入了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的语句块，那么表明</a:t>
            </a:r>
            <a:r>
              <a:rPr lang="en-US" altLang="zh-CN" sz="2000" dirty="0" smtClean="0"/>
              <a:t>score&lt;60</a:t>
            </a:r>
            <a:r>
              <a:rPr lang="zh-CN" altLang="zh-CN" sz="2000" dirty="0" smtClean="0"/>
              <a:t>，输出</a:t>
            </a:r>
            <a:r>
              <a:rPr lang="en-US" altLang="zh-CN" sz="2000" dirty="0" smtClean="0"/>
              <a:t>Fail</a:t>
            </a:r>
            <a:r>
              <a:rPr lang="zh-CN" altLang="zh-CN" sz="2000" dirty="0" smtClean="0"/>
              <a:t>并退出。也就是说，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语句将</a:t>
            </a:r>
            <a:r>
              <a:rPr lang="en-US" altLang="zh-CN" sz="2000" dirty="0" smtClean="0"/>
              <a:t>0-100</a:t>
            </a:r>
            <a:r>
              <a:rPr lang="zh-CN" altLang="zh-CN" sz="2000" dirty="0" smtClean="0"/>
              <a:t>划分成了</a:t>
            </a:r>
            <a:r>
              <a:rPr lang="en-US" altLang="zh-CN" sz="2000" dirty="0" smtClean="0"/>
              <a:t>5</a:t>
            </a:r>
            <a:r>
              <a:rPr lang="zh-CN" altLang="zh-CN" sz="2000" dirty="0" smtClean="0"/>
              <a:t>个分数区间：</a:t>
            </a:r>
            <a:r>
              <a:rPr lang="en-US" altLang="zh-CN" sz="2000" dirty="0" smtClean="0"/>
              <a:t>[90,100]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[80,90)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[70,80)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[60,70)</a:t>
            </a:r>
            <a:r>
              <a:rPr lang="zh-CN" altLang="zh-CN" sz="2000" dirty="0" smtClean="0"/>
              <a:t>，以及</a:t>
            </a:r>
            <a:r>
              <a:rPr lang="en-US" altLang="zh-CN" sz="2000" dirty="0" smtClean="0"/>
              <a:t>[0,60)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r>
              <a:rPr lang="zh-CN" altLang="zh-CN" sz="2000" dirty="0" smtClean="0"/>
              <a:t>如果一个成绩大于等于</a:t>
            </a:r>
            <a:r>
              <a:rPr lang="en-US" altLang="zh-CN" sz="2000" dirty="0" smtClean="0"/>
              <a:t>95</a:t>
            </a:r>
            <a:r>
              <a:rPr lang="zh-CN" altLang="zh-CN" sz="2000" dirty="0" smtClean="0"/>
              <a:t>分，在输出</a:t>
            </a:r>
            <a:r>
              <a:rPr lang="en-US" altLang="zh-CN" sz="2000" dirty="0" smtClean="0"/>
              <a:t>Excellent</a:t>
            </a:r>
            <a:r>
              <a:rPr lang="zh-CN" altLang="zh-CN" sz="2000" dirty="0" smtClean="0"/>
              <a:t>后还要输出一个“</a:t>
            </a:r>
            <a:r>
              <a:rPr lang="en-US" altLang="zh-CN" sz="2000" dirty="0" smtClean="0"/>
              <a:t>*</a:t>
            </a:r>
            <a:r>
              <a:rPr lang="zh-CN" altLang="zh-CN" sz="2000" dirty="0" smtClean="0"/>
              <a:t>”，这时，就需要使用嵌套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语句，实现如下。</a:t>
            </a:r>
            <a:endParaRPr lang="zh-CN" altLang="zh-C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95736" y="3591014"/>
            <a:ext cx="4968552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if</a:t>
            </a:r>
            <a:r>
              <a:rPr lang="zh-CN" altLang="zh-CN" b="1" dirty="0" smtClean="0">
                <a:solidFill>
                  <a:schemeClr val="tx2"/>
                </a:solidFill>
              </a:rPr>
              <a:t>语句举例—扩展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</a:t>
            </a:r>
            <a:r>
              <a:rPr lang="en-US" altLang="zh-CN" dirty="0" err="1" smtClean="0">
                <a:solidFill>
                  <a:schemeClr val="tx2"/>
                </a:solidFill>
              </a:rPr>
              <a:t>if_test</a:t>
            </a:r>
            <a:r>
              <a:rPr lang="en-US" altLang="zh-CN" dirty="0" smtClean="0">
                <a:solidFill>
                  <a:schemeClr val="tx2"/>
                </a:solidFill>
              </a:rPr>
              <a:t>(score):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if(score&gt;=90):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print('</a:t>
            </a:r>
            <a:r>
              <a:rPr lang="en-US" altLang="zh-CN" dirty="0" err="1" smtClean="0">
                <a:solidFill>
                  <a:schemeClr val="tx2"/>
                </a:solidFill>
              </a:rPr>
              <a:t>Excellent',end</a:t>
            </a:r>
            <a:r>
              <a:rPr lang="en-US" altLang="zh-CN" dirty="0" smtClean="0">
                <a:solidFill>
                  <a:schemeClr val="tx2"/>
                </a:solidFill>
              </a:rPr>
              <a:t>=' 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if(score&gt;=95):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	print('*')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else: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	print(' 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</a:rPr>
              <a:t>…….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if_test</a:t>
            </a:r>
            <a:r>
              <a:rPr lang="en-US" altLang="zh-CN" dirty="0" smtClean="0">
                <a:solidFill>
                  <a:schemeClr val="tx2"/>
                </a:solidFill>
              </a:rPr>
              <a:t>(98)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4.1  if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936104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语句块中嵌套了一个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结构，区分每条语句属于哪一个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结构很重要。图</a:t>
            </a:r>
            <a:r>
              <a:rPr lang="en-US" altLang="zh-CN" sz="2000" dirty="0" smtClean="0"/>
              <a:t>4.1</a:t>
            </a:r>
            <a:r>
              <a:rPr lang="zh-CN" altLang="zh-CN" sz="2000" dirty="0" smtClean="0"/>
              <a:t>给出了这段代码的块结构。</a:t>
            </a:r>
            <a:endParaRPr lang="zh-CN" altLang="zh-CN" sz="2000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657" name="Object 1"/>
          <p:cNvGraphicFramePr>
            <a:graphicFrameLocks noChangeAspect="1"/>
          </p:cNvGraphicFramePr>
          <p:nvPr/>
        </p:nvGraphicFramePr>
        <p:xfrm>
          <a:off x="1331640" y="2317151"/>
          <a:ext cx="6192688" cy="269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r:id="rId3" imgW="3520893" imgH="1537542" progId="Visio.Drawing.11">
                  <p:embed/>
                </p:oleObj>
              </mc:Choice>
              <mc:Fallback>
                <p:oleObj r:id="rId3" imgW="3520893" imgH="1537542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317151"/>
                        <a:ext cx="6192688" cy="2696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5"/>
          <p:cNvSpPr txBox="1">
            <a:spLocks/>
          </p:cNvSpPr>
          <p:nvPr/>
        </p:nvSpPr>
        <p:spPr>
          <a:xfrm>
            <a:off x="611560" y="5085184"/>
            <a:ext cx="822960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上面这段代码，有三个模块。第一个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if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结构由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if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语句及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else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语句构成，将程序分为两个语句块，外层语句块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和外层语句块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2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，第二个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if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结构嵌套在第一个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if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结构的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if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语句内，构成一个内层语句块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4.1  if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缩进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60851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语言通过缩进反映代码的逻辑性。缩进可以由任意的空格和制表符组成，只要同一个语句块的缩进必须保持一致。一般来说，缩进的距离为</a:t>
            </a:r>
            <a:r>
              <a:rPr lang="en-US" altLang="zh-CN" sz="2000" dirty="0" smtClean="0"/>
              <a:t>4</a:t>
            </a:r>
            <a:r>
              <a:rPr lang="zh-CN" altLang="zh-CN" sz="2000" dirty="0" smtClean="0"/>
              <a:t>个空格或者一个制表符。但是要注意，在同一段代码中，混合使用制表符和空格并不是一个好习惯。因为不同的编辑器对制表符和空格混用的处理方式并不同，为了避免出错，最好采用同一种形式的缩进。</a:t>
            </a:r>
            <a:endParaRPr lang="zh-CN" altLang="zh-CN" sz="2000" dirty="0"/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优点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zh-CN" sz="2000" b="1" dirty="0" smtClean="0"/>
              <a:t>软件质量高：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高度重视程序的可读性、一致性。而且，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支持面向对象程序设计（</a:t>
            </a:r>
            <a:r>
              <a:rPr lang="en-US" altLang="zh-CN" sz="2000" dirty="0" smtClean="0"/>
              <a:t>OOP, object-oriented programming</a:t>
            </a:r>
            <a:r>
              <a:rPr lang="zh-CN" altLang="zh-CN" sz="2000" dirty="0" smtClean="0"/>
              <a:t>），使得代码的可重用性、可维护性更高。</a:t>
            </a:r>
          </a:p>
          <a:p>
            <a:r>
              <a:rPr lang="zh-CN" altLang="zh-CN" sz="2000" b="1" dirty="0" smtClean="0"/>
              <a:t>提高开发效率：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语法简单，使用方便。开发时需要录入的代码量也相对小很多，因此在调试、维护时也更容易。</a:t>
            </a:r>
          </a:p>
          <a:p>
            <a:r>
              <a:rPr lang="zh-CN" altLang="zh-CN" sz="2000" b="1" dirty="0" smtClean="0"/>
              <a:t>程序可移植性强：</a:t>
            </a:r>
            <a:r>
              <a:rPr lang="zh-CN" altLang="zh-CN" sz="2000" dirty="0" smtClean="0"/>
              <a:t>大多数的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程序在不同平台上运行时，都不需要做任何改变。</a:t>
            </a:r>
          </a:p>
          <a:p>
            <a:r>
              <a:rPr lang="zh-CN" altLang="zh-CN" sz="2000" b="1" dirty="0" smtClean="0"/>
              <a:t>标准库的支持：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提供了强大的标准库支持，支持一系列复杂的编程任务。在网站开发、数值计算等各个方面都内置了强大的标准库。</a:t>
            </a:r>
            <a:endParaRPr lang="zh-CN" altLang="zh-CN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中有两个主要的循环结构：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循环和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循环。当一部分操作需要重复执行时，则采用循环结构。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循环是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语言中最通用的循环结构。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结构会重复测试布尔表达式，如果测试条件一直满足，那么就会重复执行循环结构里面的语句（循环体）。</a:t>
            </a:r>
            <a:endParaRPr lang="en-US" altLang="zh-CN" sz="2000" dirty="0" smtClean="0"/>
          </a:p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循环结构顶部，有一个布尔表达式，下面是循环体，有缩进。之后有一个可选的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部分，如果在循环体中没有遇到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语句，就会执行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部分。形式如下：</a:t>
            </a:r>
          </a:p>
          <a:p>
            <a:r>
              <a:rPr lang="en-US" altLang="zh-CN" sz="2000" dirty="0" smtClean="0"/>
              <a:t>while&lt;test1&gt;:                 </a:t>
            </a:r>
            <a:endParaRPr lang="zh-CN" altLang="zh-CN" sz="2000" dirty="0" smtClean="0"/>
          </a:p>
          <a:p>
            <a:r>
              <a:rPr lang="en-US" altLang="zh-CN" sz="2000" dirty="0" smtClean="0"/>
              <a:t>	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1&gt;</a:t>
            </a:r>
            <a:endParaRPr lang="zh-CN" altLang="zh-CN" sz="2000" dirty="0" smtClean="0"/>
          </a:p>
          <a:p>
            <a:r>
              <a:rPr lang="en-US" altLang="zh-CN" sz="2000" dirty="0" smtClean="0"/>
              <a:t>else:</a:t>
            </a:r>
            <a:endParaRPr lang="zh-CN" altLang="zh-CN" sz="2000" dirty="0" smtClean="0"/>
          </a:p>
          <a:p>
            <a:r>
              <a:rPr lang="en-US" altLang="zh-CN" sz="2000" dirty="0" smtClean="0"/>
              <a:t>	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2&gt;</a:t>
            </a:r>
            <a:endParaRPr lang="zh-CN" altLang="zh-CN" sz="2000" dirty="0" smtClean="0"/>
          </a:p>
          <a:p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72819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先判断</a:t>
            </a:r>
            <a:r>
              <a:rPr lang="en-US" altLang="zh-CN" sz="2000" dirty="0" smtClean="0"/>
              <a:t>test1</a:t>
            </a:r>
            <a:r>
              <a:rPr lang="zh-CN" altLang="zh-CN" sz="2000" dirty="0" smtClean="0"/>
              <a:t>表达式的值为真或者假，如果为真，则执行语句块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。执行完语句块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后，会再次判断</a:t>
            </a:r>
            <a:r>
              <a:rPr lang="en-US" altLang="zh-CN" sz="2000" dirty="0" smtClean="0"/>
              <a:t>test1</a:t>
            </a:r>
            <a:r>
              <a:rPr lang="zh-CN" altLang="zh-CN" sz="2000" dirty="0" smtClean="0"/>
              <a:t>表达式的值为真或者假，再决定是否执行语句块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，直到</a:t>
            </a:r>
            <a:r>
              <a:rPr lang="en-US" altLang="zh-CN" sz="2000" dirty="0" smtClean="0"/>
              <a:t>test1</a:t>
            </a:r>
            <a:r>
              <a:rPr lang="zh-CN" altLang="zh-CN" sz="2000" dirty="0" smtClean="0"/>
              <a:t>的值为假，退出循环体，进入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语句块。一个最简单的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循环的例子如下：</a:t>
            </a:r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2924944"/>
            <a:ext cx="36004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while</a:t>
            </a:r>
            <a:r>
              <a:rPr lang="zh-CN" altLang="zh-CN" b="1" dirty="0" smtClean="0">
                <a:solidFill>
                  <a:schemeClr val="tx2"/>
                </a:solidFill>
              </a:rPr>
              <a:t>循环例子</a:t>
            </a:r>
            <a:r>
              <a:rPr lang="en-US" altLang="zh-CN" b="1" dirty="0" smtClean="0">
                <a:solidFill>
                  <a:schemeClr val="tx2"/>
                </a:solidFill>
              </a:rPr>
              <a:t>1&gt;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 = 1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while True: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print(</a:t>
            </a:r>
            <a:r>
              <a:rPr lang="en-US" altLang="zh-CN" dirty="0" err="1" smtClean="0">
                <a:solidFill>
                  <a:schemeClr val="tx2"/>
                </a:solidFill>
              </a:rPr>
              <a:t>i,'printing</a:t>
            </a:r>
            <a:r>
              <a:rPr lang="en-US" altLang="zh-CN" dirty="0" smtClean="0">
                <a:solidFill>
                  <a:schemeClr val="tx2"/>
                </a:solidFill>
              </a:rPr>
              <a:t>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=i+1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内容占位符 5"/>
          <p:cNvSpPr txBox="1">
            <a:spLocks/>
          </p:cNvSpPr>
          <p:nvPr/>
        </p:nvSpPr>
        <p:spPr>
          <a:xfrm>
            <a:off x="467544" y="4437112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程序会一直运行，一直打印“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printing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”语句。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Python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中的关键字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True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都表示布尔真值，也就是永远为真，所以会一直重复执行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print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语句，而这种情况被称之为“死循环”。计算机会被这个死循环永远占用而导致死机吗？不会的，在介绍操作系统时会有清晰的答案。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32040" y="2996952"/>
            <a:ext cx="234076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1 printing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2 printing …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29614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通常情况下，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循环的循环体中会有语句来修改布尔表达式中的变量。比如，需要从大到小输出</a:t>
            </a:r>
            <a:r>
              <a:rPr lang="en-US" altLang="zh-CN" sz="2000" dirty="0" smtClean="0"/>
              <a:t>2*x</a:t>
            </a:r>
            <a:r>
              <a:rPr lang="zh-CN" altLang="zh-CN" sz="2000" dirty="0" smtClean="0"/>
              <a:t>，其中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是大于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且小于等于</a:t>
            </a:r>
            <a:r>
              <a:rPr lang="en-US" altLang="zh-CN" sz="2000" dirty="0" smtClean="0"/>
              <a:t>10</a:t>
            </a:r>
            <a:r>
              <a:rPr lang="zh-CN" altLang="zh-CN" sz="2000" dirty="0" smtClean="0"/>
              <a:t>的整数，下面程序将完成该功能： </a:t>
            </a:r>
            <a:endParaRPr lang="zh-CN" altLang="zh-C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564904"/>
            <a:ext cx="5472608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while</a:t>
            </a:r>
            <a:r>
              <a:rPr lang="zh-CN" altLang="zh-CN" b="1" dirty="0" smtClean="0">
                <a:solidFill>
                  <a:schemeClr val="tx2"/>
                </a:solidFill>
              </a:rPr>
              <a:t>循环实现从大到小输出</a:t>
            </a:r>
            <a:r>
              <a:rPr lang="en-US" altLang="zh-CN" b="1" dirty="0" smtClean="0">
                <a:solidFill>
                  <a:schemeClr val="tx2"/>
                </a:solidFill>
              </a:rPr>
              <a:t>2*x</a:t>
            </a:r>
            <a:r>
              <a:rPr lang="zh-CN" altLang="zh-CN" b="1" dirty="0" smtClean="0">
                <a:solidFill>
                  <a:schemeClr val="tx2"/>
                </a:solidFill>
              </a:rPr>
              <a:t>，</a:t>
            </a:r>
            <a:r>
              <a:rPr lang="en-US" altLang="zh-CN" b="1" dirty="0" smtClean="0">
                <a:solidFill>
                  <a:schemeClr val="tx2"/>
                </a:solidFill>
              </a:rPr>
              <a:t>0&lt;x&lt;=10 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x=10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while x&gt;0: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print(2*</a:t>
            </a:r>
            <a:r>
              <a:rPr lang="en-US" altLang="zh-CN" dirty="0" err="1" smtClean="0">
                <a:solidFill>
                  <a:schemeClr val="tx2"/>
                </a:solidFill>
              </a:rPr>
              <a:t>x,end</a:t>
            </a:r>
            <a:r>
              <a:rPr lang="en-US" altLang="zh-CN" dirty="0" smtClean="0">
                <a:solidFill>
                  <a:schemeClr val="tx2"/>
                </a:solidFill>
              </a:rPr>
              <a:t>=' 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x=x-1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28184" y="2564904"/>
            <a:ext cx="25202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20 18 16 14 12 10 8 6 4 2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3" name="内容占位符 5"/>
          <p:cNvSpPr txBox="1">
            <a:spLocks/>
          </p:cNvSpPr>
          <p:nvPr/>
        </p:nvSpPr>
        <p:spPr>
          <a:xfrm>
            <a:off x="611560" y="3933056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执行步骤如下：</a:t>
            </a:r>
          </a:p>
          <a:p>
            <a:pPr marL="457200" lvl="0" indent="-457200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000" dirty="0" smtClean="0"/>
              <a:t>x=10</a:t>
            </a:r>
            <a:r>
              <a:rPr lang="zh-CN" altLang="zh-CN" sz="2000" dirty="0" smtClean="0"/>
              <a:t>，先判断</a:t>
            </a:r>
            <a:r>
              <a:rPr lang="en-US" altLang="zh-CN" sz="2000" dirty="0" smtClean="0"/>
              <a:t>x&gt;0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True</a:t>
            </a:r>
            <a:r>
              <a:rPr lang="zh-CN" altLang="zh-CN" sz="2000" dirty="0" smtClean="0"/>
              <a:t>，执行</a:t>
            </a:r>
            <a:r>
              <a:rPr lang="en-US" altLang="zh-CN" sz="2000" dirty="0" smtClean="0"/>
              <a:t>print</a:t>
            </a:r>
            <a:r>
              <a:rPr lang="zh-CN" altLang="zh-CN" sz="2000" dirty="0" smtClean="0"/>
              <a:t>，打印出</a:t>
            </a:r>
            <a:r>
              <a:rPr lang="en-US" altLang="zh-CN" sz="2000" dirty="0" smtClean="0"/>
              <a:t>20</a:t>
            </a:r>
            <a:r>
              <a:rPr lang="zh-CN" altLang="zh-CN" sz="2000" dirty="0" smtClean="0"/>
              <a:t>；</a:t>
            </a:r>
          </a:p>
          <a:p>
            <a:pPr marL="457200" lvl="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2000" dirty="0" smtClean="0"/>
              <a:t>执行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减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操作，得</a:t>
            </a:r>
            <a:r>
              <a:rPr lang="en-US" altLang="zh-CN" sz="2000" dirty="0" smtClean="0"/>
              <a:t>x=9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457200" lvl="0" indent="-457200">
              <a:lnSpc>
                <a:spcPct val="130000"/>
              </a:lnSpc>
              <a:buFont typeface="+mj-lt"/>
              <a:buAutoNum type="arabicPeriod"/>
            </a:pPr>
            <a:r>
              <a:rPr lang="zh-CN" altLang="zh-CN" sz="2000" dirty="0" smtClean="0"/>
              <a:t>重复执行</a:t>
            </a:r>
            <a:r>
              <a:rPr lang="en-US" altLang="zh-CN" sz="2000" dirty="0" smtClean="0"/>
              <a:t>(1)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(2)</a:t>
            </a:r>
            <a:r>
              <a:rPr lang="zh-CN" altLang="zh-CN" sz="2000" dirty="0" smtClean="0"/>
              <a:t>。直到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的值为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，此时布尔表达式值为</a:t>
            </a:r>
            <a:r>
              <a:rPr lang="en-US" altLang="zh-CN" sz="2000" dirty="0" smtClean="0"/>
              <a:t>False</a:t>
            </a:r>
            <a:r>
              <a:rPr lang="zh-CN" altLang="zh-CN" sz="2000" dirty="0" smtClean="0"/>
              <a:t>，退出循环。（注：布尔表达式处若为数值类型，当值为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时表示</a:t>
            </a:r>
            <a:r>
              <a:rPr lang="en-US" altLang="zh-CN" sz="2000" dirty="0" smtClean="0"/>
              <a:t>False</a:t>
            </a:r>
            <a:r>
              <a:rPr lang="zh-CN" altLang="zh-CN" sz="2000" dirty="0" smtClean="0"/>
              <a:t>，一切非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值表示</a:t>
            </a:r>
            <a:r>
              <a:rPr lang="en-US" altLang="zh-CN" sz="2000" dirty="0" smtClean="0"/>
              <a:t>True</a:t>
            </a:r>
            <a:r>
              <a:rPr lang="zh-CN" altLang="zh-CN" sz="2000" dirty="0" smtClean="0"/>
              <a:t>。）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到此</a:t>
            </a:r>
            <a:r>
              <a:rPr lang="zh-CN" altLang="zh-CN" sz="2000" dirty="0" smtClean="0"/>
              <a:t>给出了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循环的一般控制流程，即检测语句</a:t>
            </a:r>
            <a:r>
              <a:rPr lang="en-US" altLang="zh-CN" sz="2000" dirty="0" smtClean="0"/>
              <a:t>&lt;test1&gt;</a:t>
            </a:r>
            <a:r>
              <a:rPr lang="zh-CN" altLang="zh-CN" sz="2000" dirty="0" smtClean="0"/>
              <a:t>的布尔值，若为真，执行</a:t>
            </a:r>
            <a:r>
              <a:rPr lang="en-US" altLang="zh-CN" sz="2000" dirty="0" smtClean="0"/>
              <a:t>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1&gt;</a:t>
            </a:r>
            <a:r>
              <a:rPr lang="zh-CN" altLang="zh-CN" sz="2000" dirty="0" smtClean="0"/>
              <a:t>，再检测语句</a:t>
            </a:r>
            <a:r>
              <a:rPr lang="en-US" altLang="zh-CN" sz="2000" dirty="0" smtClean="0"/>
              <a:t>&lt;test1&gt;</a:t>
            </a:r>
            <a:r>
              <a:rPr lang="zh-CN" altLang="zh-CN" sz="2000" dirty="0" smtClean="0"/>
              <a:t>，直到语句</a:t>
            </a:r>
            <a:r>
              <a:rPr lang="en-US" altLang="zh-CN" sz="2000" dirty="0" smtClean="0"/>
              <a:t>&lt;test1&gt;</a:t>
            </a:r>
            <a:r>
              <a:rPr lang="zh-CN" altLang="zh-CN" sz="2000" dirty="0" smtClean="0"/>
              <a:t>的布尔值为假。但是，在循环的过程中，时常需要改变循环的控制流程，比如在检测到某个条件时，该次循环不需要进行，又或者在检测到某个条件时，需要退出循环。这时就需要引入两个新的语句来完成这两项功能，它们分别是</a:t>
            </a:r>
            <a:r>
              <a:rPr lang="en-US" altLang="zh-CN" sz="2000" dirty="0" smtClean="0"/>
              <a:t>continue</a:t>
            </a:r>
            <a:r>
              <a:rPr lang="zh-CN" altLang="zh-CN" sz="2000" dirty="0" smtClean="0"/>
              <a:t>与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。需要注意的是，这两个语句通常是某条件满足后执行，所以常常放置于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语句中。下面将会分别介绍</a:t>
            </a:r>
            <a:r>
              <a:rPr lang="en-US" altLang="zh-CN" sz="2000" dirty="0" smtClean="0"/>
              <a:t>continue</a:t>
            </a:r>
            <a:r>
              <a:rPr lang="zh-CN" altLang="zh-CN" sz="2000" dirty="0" smtClean="0"/>
              <a:t>与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。</a:t>
            </a:r>
          </a:p>
          <a:p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——continue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92288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continue</a:t>
            </a:r>
            <a:r>
              <a:rPr lang="zh-CN" altLang="zh-CN" sz="2000" dirty="0" smtClean="0"/>
              <a:t>语句在循环结构中执行时，将会立即结束本次循环，重新开始下一轮循环，也就是说，跳过循环体中在</a:t>
            </a:r>
            <a:r>
              <a:rPr lang="en-US" altLang="zh-CN" sz="2000" dirty="0" smtClean="0"/>
              <a:t>continue</a:t>
            </a:r>
            <a:r>
              <a:rPr lang="zh-CN" altLang="zh-CN" sz="2000" dirty="0" smtClean="0"/>
              <a:t>语句之后的所有语句，继续下一轮循环。</a:t>
            </a:r>
            <a:endParaRPr lang="en-US" altLang="zh-CN" sz="2000" dirty="0" smtClean="0"/>
          </a:p>
          <a:p>
            <a:r>
              <a:rPr lang="zh-CN" altLang="zh-CN" sz="2000" dirty="0" smtClean="0"/>
              <a:t>回到上一小节的例子：需要从大到小输出</a:t>
            </a:r>
            <a:r>
              <a:rPr lang="en-US" altLang="zh-CN" sz="2000" dirty="0" smtClean="0"/>
              <a:t>2*x</a:t>
            </a:r>
            <a:r>
              <a:rPr lang="zh-CN" altLang="zh-CN" sz="2000" dirty="0" smtClean="0"/>
              <a:t>，其中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是大于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且小于等于</a:t>
            </a:r>
            <a:r>
              <a:rPr lang="en-US" altLang="zh-CN" sz="2000" dirty="0" smtClean="0"/>
              <a:t>10</a:t>
            </a:r>
            <a:r>
              <a:rPr lang="zh-CN" altLang="zh-CN" sz="2000" dirty="0" smtClean="0"/>
              <a:t>的整。但是，现在有限制条件，当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不能为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的倍数，这时，就可以检测当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的倍数时，跳过输出语句，进入下一轮循环。</a:t>
            </a:r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717032"/>
            <a:ext cx="5472608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while</a:t>
            </a:r>
            <a:r>
              <a:rPr lang="zh-CN" altLang="zh-CN" b="1" dirty="0" smtClean="0">
                <a:solidFill>
                  <a:schemeClr val="tx2"/>
                </a:solidFill>
              </a:rPr>
              <a:t>循环实现从大到小输出</a:t>
            </a:r>
            <a:r>
              <a:rPr lang="en-US" altLang="zh-CN" b="1" dirty="0" smtClean="0">
                <a:solidFill>
                  <a:schemeClr val="tx2"/>
                </a:solidFill>
              </a:rPr>
              <a:t>2*x</a:t>
            </a:r>
            <a:r>
              <a:rPr lang="zh-CN" altLang="zh-CN" b="1" dirty="0" smtClean="0">
                <a:solidFill>
                  <a:schemeClr val="tx2"/>
                </a:solidFill>
              </a:rPr>
              <a:t>，</a:t>
            </a:r>
            <a:r>
              <a:rPr lang="en-US" altLang="zh-CN" b="1" dirty="0" smtClean="0">
                <a:solidFill>
                  <a:schemeClr val="tx2"/>
                </a:solidFill>
              </a:rPr>
              <a:t>x</a:t>
            </a:r>
            <a:r>
              <a:rPr lang="zh-CN" altLang="zh-CN" b="1" dirty="0" smtClean="0">
                <a:solidFill>
                  <a:schemeClr val="tx2"/>
                </a:solidFill>
              </a:rPr>
              <a:t>不是</a:t>
            </a:r>
            <a:r>
              <a:rPr lang="en-US" altLang="zh-CN" b="1" dirty="0" smtClean="0">
                <a:solidFill>
                  <a:schemeClr val="tx2"/>
                </a:solidFill>
              </a:rPr>
              <a:t>3</a:t>
            </a:r>
            <a:r>
              <a:rPr lang="zh-CN" altLang="zh-CN" b="1" dirty="0" smtClean="0">
                <a:solidFill>
                  <a:schemeClr val="tx2"/>
                </a:solidFill>
              </a:rPr>
              <a:t>的倍数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x=10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while x&gt;0: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if x%3 == 0: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x=x-1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continue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print(2*</a:t>
            </a:r>
            <a:r>
              <a:rPr lang="en-US" altLang="zh-CN" dirty="0" err="1" smtClean="0">
                <a:solidFill>
                  <a:schemeClr val="tx2"/>
                </a:solidFill>
              </a:rPr>
              <a:t>x,end</a:t>
            </a:r>
            <a:r>
              <a:rPr lang="en-US" altLang="zh-CN" dirty="0" smtClean="0">
                <a:solidFill>
                  <a:schemeClr val="tx2"/>
                </a:solidFill>
              </a:rPr>
              <a:t>=' 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x=x-1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3717032"/>
            <a:ext cx="25202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20 16 14 10 8 4 2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——break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92288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语句在循环结构中执行时，它会导致立即跳出循环结构，转而执行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结构后面的语句。也就是说，虽然</a:t>
            </a:r>
            <a:r>
              <a:rPr lang="en-US" altLang="zh-CN" sz="2000" dirty="0" smtClean="0"/>
              <a:t>while&lt;test1&gt;:</a:t>
            </a:r>
            <a:r>
              <a:rPr lang="zh-CN" altLang="zh-CN" sz="2000" dirty="0" smtClean="0"/>
              <a:t>中，</a:t>
            </a:r>
            <a:r>
              <a:rPr lang="en-US" altLang="zh-CN" sz="2000" dirty="0" smtClean="0"/>
              <a:t>&lt;test1&gt;</a:t>
            </a:r>
            <a:r>
              <a:rPr lang="zh-CN" altLang="zh-CN" sz="2000" dirty="0" smtClean="0"/>
              <a:t>的值并不是</a:t>
            </a:r>
            <a:r>
              <a:rPr lang="en-US" altLang="zh-CN" sz="2000" dirty="0" smtClean="0"/>
              <a:t>False</a:t>
            </a:r>
            <a:r>
              <a:rPr lang="zh-CN" altLang="zh-CN" sz="2000" dirty="0" smtClean="0"/>
              <a:t>，但是，循环仍然可以结束。</a:t>
            </a:r>
          </a:p>
          <a:p>
            <a:r>
              <a:rPr lang="zh-CN" altLang="zh-CN" sz="2000" dirty="0" smtClean="0"/>
              <a:t>回到前面的例子：需要从大到小输出</a:t>
            </a:r>
            <a:r>
              <a:rPr lang="en-US" altLang="zh-CN" sz="2000" dirty="0" smtClean="0"/>
              <a:t>2*x</a:t>
            </a:r>
            <a:r>
              <a:rPr lang="zh-CN" altLang="zh-CN" sz="2000" dirty="0" smtClean="0"/>
              <a:t>，其中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是大于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且小于等于</a:t>
            </a:r>
            <a:r>
              <a:rPr lang="en-US" altLang="zh-CN" sz="2000" dirty="0" smtClean="0"/>
              <a:t>10</a:t>
            </a:r>
            <a:r>
              <a:rPr lang="zh-CN" altLang="zh-CN" sz="2000" dirty="0" smtClean="0"/>
              <a:t>的整。但是，现在的限制条件变为，当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第一次为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的倍数时，不打印</a:t>
            </a:r>
            <a:r>
              <a:rPr lang="en-US" altLang="zh-CN" sz="2000" dirty="0" smtClean="0"/>
              <a:t>2*x</a:t>
            </a:r>
            <a:r>
              <a:rPr lang="zh-CN" altLang="zh-CN" sz="2000" dirty="0" smtClean="0"/>
              <a:t>并退出循环。这时，就需要检测当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为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的倍数时，执行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语句环。</a:t>
            </a:r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4073004"/>
            <a:ext cx="547260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while</a:t>
            </a:r>
            <a:r>
              <a:rPr lang="zh-CN" altLang="zh-CN" b="1" dirty="0" smtClean="0">
                <a:solidFill>
                  <a:schemeClr val="tx2"/>
                </a:solidFill>
              </a:rPr>
              <a:t>循环实现从大到小输出</a:t>
            </a:r>
            <a:r>
              <a:rPr lang="en-US" altLang="zh-CN" b="1" dirty="0" smtClean="0">
                <a:solidFill>
                  <a:schemeClr val="tx2"/>
                </a:solidFill>
              </a:rPr>
              <a:t>2*x</a:t>
            </a:r>
            <a:r>
              <a:rPr lang="zh-CN" altLang="zh-CN" b="1" dirty="0" smtClean="0">
                <a:solidFill>
                  <a:schemeClr val="tx2"/>
                </a:solidFill>
              </a:rPr>
              <a:t>，</a:t>
            </a:r>
            <a:r>
              <a:rPr lang="en-US" altLang="zh-CN" b="1" dirty="0" smtClean="0">
                <a:solidFill>
                  <a:schemeClr val="tx2"/>
                </a:solidFill>
              </a:rPr>
              <a:t>x</a:t>
            </a:r>
            <a:r>
              <a:rPr lang="zh-CN" altLang="zh-CN" b="1" dirty="0" smtClean="0">
                <a:solidFill>
                  <a:schemeClr val="tx2"/>
                </a:solidFill>
              </a:rPr>
              <a:t>第一次为</a:t>
            </a:r>
            <a:r>
              <a:rPr lang="en-US" altLang="zh-CN" b="1" dirty="0" smtClean="0">
                <a:solidFill>
                  <a:schemeClr val="tx2"/>
                </a:solidFill>
              </a:rPr>
              <a:t>6</a:t>
            </a:r>
            <a:r>
              <a:rPr lang="zh-CN" altLang="zh-CN" b="1" dirty="0" smtClean="0">
                <a:solidFill>
                  <a:schemeClr val="tx2"/>
                </a:solidFill>
              </a:rPr>
              <a:t>的倍数时退出循环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x=10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while x&gt;0: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if x%6 == 0: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break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print(2*</a:t>
            </a:r>
            <a:r>
              <a:rPr lang="en-US" altLang="zh-CN" dirty="0" err="1" smtClean="0">
                <a:solidFill>
                  <a:schemeClr val="tx2"/>
                </a:solidFill>
              </a:rPr>
              <a:t>x,end</a:t>
            </a:r>
            <a:r>
              <a:rPr lang="en-US" altLang="zh-CN" dirty="0" smtClean="0">
                <a:solidFill>
                  <a:schemeClr val="tx2"/>
                </a:solidFill>
              </a:rPr>
              <a:t>=' 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x=x-1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28184" y="4078813"/>
            <a:ext cx="25202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20 18 16 14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——break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92288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结果显示，当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第一次为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的倍数时，也就是</a:t>
            </a:r>
            <a:r>
              <a:rPr lang="en-US" altLang="zh-CN" sz="2000" dirty="0" smtClean="0"/>
              <a:t>x=6</a:t>
            </a:r>
            <a:r>
              <a:rPr lang="zh-CN" altLang="zh-CN" sz="2000" dirty="0" smtClean="0"/>
              <a:t>时，退出循环，之后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小于等于</a:t>
            </a:r>
            <a:r>
              <a:rPr lang="en-US" altLang="zh-CN" sz="2000" dirty="0" smtClean="0"/>
              <a:t>6</a:t>
            </a:r>
            <a:r>
              <a:rPr lang="zh-CN" altLang="zh-CN" sz="2000" dirty="0" smtClean="0"/>
              <a:t>的结果都不会输出。这里的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语句中不需要有</a:t>
            </a:r>
            <a:r>
              <a:rPr lang="en-US" altLang="zh-CN" sz="2000" dirty="0" smtClean="0"/>
              <a:t>x=x-1</a:t>
            </a:r>
            <a:r>
              <a:rPr lang="zh-CN" altLang="zh-CN" sz="2000" dirty="0" smtClean="0"/>
              <a:t>，因为执行到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语句时已经退出循环了，不需要再对</a:t>
            </a:r>
            <a:r>
              <a:rPr lang="en-US" altLang="zh-CN" sz="2000" dirty="0" smtClean="0"/>
              <a:t>&lt;test1&gt;</a:t>
            </a:r>
            <a:r>
              <a:rPr lang="zh-CN" altLang="zh-CN" sz="2000" dirty="0" smtClean="0"/>
              <a:t>进行检测了。</a:t>
            </a:r>
            <a:endParaRPr lang="en-US" altLang="zh-CN" sz="2000" dirty="0" smtClean="0"/>
          </a:p>
          <a:p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语句还可以让一个死循环“起死回生”。还记得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循环的第一个例子，不停地打印“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 printing</a:t>
            </a:r>
            <a:r>
              <a:rPr lang="zh-CN" altLang="zh-CN" sz="2000" dirty="0" smtClean="0"/>
              <a:t>”，这个时候，如果只希望打印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次，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可以用来实现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755576" y="4077072"/>
            <a:ext cx="45365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while</a:t>
            </a:r>
            <a:r>
              <a:rPr lang="zh-CN" altLang="zh-CN" b="1" dirty="0" smtClean="0">
                <a:solidFill>
                  <a:schemeClr val="tx2"/>
                </a:solidFill>
              </a:rPr>
              <a:t>循环例子</a:t>
            </a:r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zh-CN" altLang="zh-CN" b="1" dirty="0" smtClean="0">
                <a:solidFill>
                  <a:schemeClr val="tx2"/>
                </a:solidFill>
              </a:rPr>
              <a:t>改进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 = 1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while True: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print(</a:t>
            </a:r>
            <a:r>
              <a:rPr lang="en-US" altLang="zh-CN" dirty="0" err="1" smtClean="0">
                <a:solidFill>
                  <a:schemeClr val="tx2"/>
                </a:solidFill>
              </a:rPr>
              <a:t>i,'printing</a:t>
            </a:r>
            <a:r>
              <a:rPr lang="en-US" altLang="zh-CN" dirty="0" smtClean="0">
                <a:solidFill>
                  <a:schemeClr val="tx2"/>
                </a:solidFill>
              </a:rPr>
              <a:t>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if 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==2: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break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=i+1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2120" y="4078813"/>
            <a:ext cx="25202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1 printing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2 printing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——else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160240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while</a:t>
            </a:r>
            <a:r>
              <a:rPr lang="zh-CN" altLang="zh-CN" sz="2000" dirty="0" smtClean="0"/>
              <a:t>结构中还有一个可选部分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，在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循环体执行结束后，会执行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的语句块（不管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里面是否执行）。但是当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语句和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子句结合时，假如是因为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离开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，则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部分就不会被执行。所以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一定是和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里的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相结合考虑，才有意义。</a:t>
            </a:r>
            <a:endParaRPr lang="en-US" altLang="zh-CN" sz="2000" dirty="0" smtClean="0"/>
          </a:p>
          <a:p>
            <a:r>
              <a:rPr lang="zh-CN" altLang="zh-CN" sz="2000" dirty="0" smtClean="0"/>
              <a:t>下面是一个判断正整数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是否为质数的例子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411760" y="3356992"/>
            <a:ext cx="4464496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程序：判断</a:t>
            </a:r>
            <a:r>
              <a:rPr lang="en-US" altLang="zh-CN" b="1" dirty="0" smtClean="0">
                <a:solidFill>
                  <a:schemeClr val="tx2"/>
                </a:solidFill>
              </a:rPr>
              <a:t>b</a:t>
            </a:r>
            <a:r>
              <a:rPr lang="zh-CN" altLang="zh-CN" b="1" dirty="0" smtClean="0">
                <a:solidFill>
                  <a:schemeClr val="tx2"/>
                </a:solidFill>
              </a:rPr>
              <a:t>是否为质数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b=7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a=b//2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while a&gt;1: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if </a:t>
            </a:r>
            <a:r>
              <a:rPr lang="en-US" altLang="zh-CN" dirty="0" err="1" smtClean="0">
                <a:solidFill>
                  <a:schemeClr val="tx2"/>
                </a:solidFill>
              </a:rPr>
              <a:t>b%a</a:t>
            </a:r>
            <a:r>
              <a:rPr lang="en-US" altLang="zh-CN" dirty="0" smtClean="0">
                <a:solidFill>
                  <a:schemeClr val="tx2"/>
                </a:solidFill>
              </a:rPr>
              <a:t>==0: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print('b is not prime')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break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a=a-1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else:    #</a:t>
            </a:r>
            <a:r>
              <a:rPr lang="zh-CN" altLang="zh-CN" dirty="0" smtClean="0">
                <a:solidFill>
                  <a:schemeClr val="tx2"/>
                </a:solidFill>
              </a:rPr>
              <a:t>没有执行</a:t>
            </a:r>
            <a:r>
              <a:rPr lang="en-US" altLang="zh-CN" dirty="0" smtClean="0">
                <a:solidFill>
                  <a:schemeClr val="tx2"/>
                </a:solidFill>
              </a:rPr>
              <a:t>break</a:t>
            </a:r>
            <a:r>
              <a:rPr lang="zh-CN" altLang="zh-CN" dirty="0" smtClean="0">
                <a:solidFill>
                  <a:schemeClr val="tx2"/>
                </a:solidFill>
              </a:rPr>
              <a:t>，则执行</a:t>
            </a:r>
            <a:r>
              <a:rPr lang="en-US" altLang="zh-CN" dirty="0" smtClean="0">
                <a:solidFill>
                  <a:schemeClr val="tx2"/>
                </a:solidFill>
              </a:rPr>
              <a:t>else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print('b is prime')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4.2  while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——else</a:t>
            </a:r>
            <a:r>
              <a:rPr lang="zh-CN" altLang="zh-CN" dirty="0" smtClean="0"/>
              <a:t>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520280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判断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是否为质数，就看小于</a:t>
            </a:r>
            <a:r>
              <a:rPr lang="en-US" altLang="zh-CN" sz="2000" dirty="0" smtClean="0"/>
              <a:t>b//2</a:t>
            </a:r>
            <a:r>
              <a:rPr lang="zh-CN" altLang="zh-CN" sz="2000" dirty="0" smtClean="0"/>
              <a:t>的所有数中，有没有能整除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的。</a:t>
            </a:r>
          </a:p>
          <a:p>
            <a:r>
              <a:rPr lang="zh-CN" altLang="zh-CN" sz="2000" dirty="0" smtClean="0"/>
              <a:t>在这个例子中，如果有一个数满足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除以</a:t>
            </a:r>
            <a:r>
              <a:rPr lang="en-US" altLang="zh-CN" sz="2000" dirty="0" smtClean="0"/>
              <a:t>a</a:t>
            </a:r>
            <a:r>
              <a:rPr lang="zh-CN" altLang="zh-CN" sz="2000" dirty="0" smtClean="0"/>
              <a:t>等于</a:t>
            </a:r>
            <a:r>
              <a:rPr lang="en-US" altLang="zh-CN" sz="2000" dirty="0" smtClean="0"/>
              <a:t>0</a:t>
            </a:r>
            <a:r>
              <a:rPr lang="zh-CN" altLang="zh-CN" sz="2000" dirty="0" smtClean="0"/>
              <a:t>，也就是说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有因子，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就不是质数。那么，接下来会执行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结构中的</a:t>
            </a:r>
            <a:r>
              <a:rPr lang="en-US" altLang="zh-CN" sz="2000" dirty="0" smtClean="0"/>
              <a:t>print</a:t>
            </a:r>
            <a:r>
              <a:rPr lang="zh-CN" altLang="zh-CN" sz="2000" dirty="0" smtClean="0"/>
              <a:t>和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语句。执行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语句之后，会跳过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子句。如果，小于</a:t>
            </a:r>
            <a:r>
              <a:rPr lang="en-US" altLang="zh-CN" sz="2000" dirty="0" smtClean="0"/>
              <a:t>b//2</a:t>
            </a:r>
            <a:r>
              <a:rPr lang="zh-CN" altLang="zh-CN" sz="2000" dirty="0" smtClean="0"/>
              <a:t>的所有数中，没有一个可以整除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b</a:t>
            </a:r>
            <a:r>
              <a:rPr lang="zh-CN" altLang="zh-CN" sz="2000" dirty="0" smtClean="0"/>
              <a:t>就是质数。那么就不会执行</a:t>
            </a:r>
            <a:r>
              <a:rPr lang="en-US" altLang="zh-CN" sz="2000" dirty="0" smtClean="0"/>
              <a:t>if</a:t>
            </a:r>
            <a:r>
              <a:rPr lang="zh-CN" altLang="zh-CN" sz="2000" dirty="0" smtClean="0"/>
              <a:t>结构中的语句块，而是执行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子句的</a:t>
            </a:r>
            <a:r>
              <a:rPr lang="en-US" altLang="zh-CN" sz="2000" dirty="0" smtClean="0"/>
              <a:t>print</a:t>
            </a:r>
            <a:r>
              <a:rPr lang="zh-CN" altLang="zh-CN" sz="2000" dirty="0" smtClean="0"/>
              <a:t>语句。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4.3  for</a:t>
            </a:r>
            <a:r>
              <a:rPr lang="zh-CN" altLang="zh-CN" dirty="0" smtClean="0"/>
              <a:t>循环语句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中的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循环通常用来遍历有序的序列对象（如字符串，列表）内的元素。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循环和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循环可以相互转换，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循环更常用于遍历一个特定的序列。</a:t>
            </a:r>
          </a:p>
          <a:p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循环的一般格式如下：首行会定义一个赋值目标变量</a:t>
            </a:r>
            <a:r>
              <a:rPr lang="en-US" altLang="zh-CN" sz="2000" dirty="0" smtClean="0"/>
              <a:t>&lt;target&gt;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in</a:t>
            </a:r>
            <a:r>
              <a:rPr lang="zh-CN" altLang="zh-CN" sz="2000" dirty="0" smtClean="0"/>
              <a:t>后面跟着要遍历的对象</a:t>
            </a:r>
            <a:r>
              <a:rPr lang="en-US" altLang="zh-CN" sz="2000" dirty="0" smtClean="0"/>
              <a:t>&lt;object&gt;</a:t>
            </a:r>
            <a:r>
              <a:rPr lang="zh-CN" altLang="zh-CN" sz="2000" dirty="0" smtClean="0"/>
              <a:t>，下面是需要重复执行的语句块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。同</a:t>
            </a:r>
            <a:r>
              <a:rPr lang="en-US" altLang="zh-CN" sz="2000" dirty="0" smtClean="0"/>
              <a:t>while</a:t>
            </a:r>
            <a:r>
              <a:rPr lang="zh-CN" altLang="zh-CN" sz="2000" dirty="0" smtClean="0"/>
              <a:t>循环，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循环也有一个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子句，如果在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循环的结构体中遇到</a:t>
            </a:r>
            <a:r>
              <a:rPr lang="en-US" altLang="zh-CN" sz="2000" dirty="0" smtClean="0"/>
              <a:t>break</a:t>
            </a:r>
            <a:r>
              <a:rPr lang="zh-CN" altLang="zh-CN" sz="2000" dirty="0" smtClean="0"/>
              <a:t>语句，那么就会执行</a:t>
            </a:r>
            <a:r>
              <a:rPr lang="en-US" altLang="zh-CN" sz="2000" dirty="0" smtClean="0"/>
              <a:t>else</a:t>
            </a:r>
            <a:r>
              <a:rPr lang="zh-CN" altLang="zh-CN" sz="2000" dirty="0" smtClean="0"/>
              <a:t>的语句块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for </a:t>
            </a:r>
            <a:r>
              <a:rPr lang="zh-CN" altLang="zh-CN" sz="2000" dirty="0" smtClean="0"/>
              <a:t>循环也有</a:t>
            </a:r>
            <a:r>
              <a:rPr lang="en-US" altLang="zh-CN" sz="2000" dirty="0" smtClean="0"/>
              <a:t>continue</a:t>
            </a:r>
            <a:r>
              <a:rPr lang="zh-CN" altLang="zh-CN" sz="2000" dirty="0" smtClean="0"/>
              <a:t>语句，碰到</a:t>
            </a:r>
            <a:r>
              <a:rPr lang="en-US" altLang="zh-CN" sz="2000" dirty="0" smtClean="0"/>
              <a:t>continue</a:t>
            </a:r>
            <a:r>
              <a:rPr lang="zh-CN" altLang="zh-CN" sz="2000" dirty="0" smtClean="0"/>
              <a:t>语句，就忽略接下来的语句，而直接回到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循环的开头。</a:t>
            </a:r>
          </a:p>
          <a:p>
            <a:r>
              <a:rPr lang="en-US" altLang="zh-CN" sz="2000" dirty="0" smtClean="0"/>
              <a:t>for &lt;target&gt; in &lt;object&gt;:</a:t>
            </a:r>
            <a:endParaRPr lang="zh-CN" altLang="zh-CN" sz="2000" dirty="0" smtClean="0"/>
          </a:p>
          <a:p>
            <a:r>
              <a:rPr lang="en-US" altLang="zh-CN" sz="2000" dirty="0" smtClean="0"/>
              <a:t>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1&gt;</a:t>
            </a:r>
            <a:endParaRPr lang="zh-CN" altLang="zh-CN" sz="2000" dirty="0" smtClean="0"/>
          </a:p>
          <a:p>
            <a:r>
              <a:rPr lang="en-US" altLang="zh-CN" sz="2000" dirty="0" smtClean="0"/>
              <a:t>else:</a:t>
            </a:r>
            <a:endParaRPr lang="zh-CN" altLang="zh-CN" sz="2000" dirty="0" smtClean="0"/>
          </a:p>
          <a:p>
            <a:r>
              <a:rPr lang="en-US" altLang="zh-CN" sz="2000" dirty="0" smtClean="0"/>
              <a:t>&lt;</a:t>
            </a:r>
            <a:r>
              <a:rPr lang="zh-CN" altLang="zh-CN" sz="2000" dirty="0" smtClean="0"/>
              <a:t>语句块</a:t>
            </a:r>
            <a:r>
              <a:rPr lang="en-US" altLang="zh-CN" sz="2000" dirty="0" smtClean="0"/>
              <a:t>2&gt;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节  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内置数据结构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zh-CN" dirty="0" smtClean="0"/>
              <a:t>基本数据类型</a:t>
            </a:r>
            <a:endParaRPr lang="en-US" altLang="zh-CN" dirty="0" smtClean="0"/>
          </a:p>
          <a:p>
            <a:r>
              <a:rPr lang="zh-CN" altLang="zh-CN" dirty="0" smtClean="0"/>
              <a:t>列表（</a:t>
            </a:r>
            <a:r>
              <a:rPr lang="en-US" altLang="zh-CN" dirty="0" smtClean="0"/>
              <a:t>list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再谈字符串</a:t>
            </a:r>
            <a:endParaRPr lang="en-US" altLang="zh-CN" dirty="0" smtClean="0"/>
          </a:p>
          <a:p>
            <a:r>
              <a:rPr lang="zh-CN" altLang="zh-CN" dirty="0" smtClean="0"/>
              <a:t>字典（</a:t>
            </a:r>
            <a:r>
              <a:rPr lang="en-US" altLang="zh-CN" dirty="0" smtClean="0"/>
              <a:t>Dictionary</a:t>
            </a:r>
            <a:r>
              <a:rPr lang="zh-CN" altLang="zh-CN" dirty="0" smtClean="0"/>
              <a:t>）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类似数据库的结构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4.3  for</a:t>
            </a:r>
            <a:r>
              <a:rPr lang="zh-CN" altLang="zh-CN" dirty="0" smtClean="0"/>
              <a:t>循环语句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执行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循环时，对象</a:t>
            </a:r>
            <a:r>
              <a:rPr lang="en-US" altLang="zh-CN" sz="1800" dirty="0" smtClean="0"/>
              <a:t>&lt;object&gt;</a:t>
            </a:r>
            <a:r>
              <a:rPr lang="zh-CN" altLang="zh-CN" sz="1800" dirty="0" smtClean="0"/>
              <a:t>中的每一个元素会依次赋值给目标</a:t>
            </a:r>
            <a:r>
              <a:rPr lang="en-US" altLang="zh-CN" sz="1800" dirty="0" smtClean="0"/>
              <a:t>&lt;target&gt;</a:t>
            </a:r>
            <a:r>
              <a:rPr lang="zh-CN" altLang="zh-CN" sz="1800" dirty="0" smtClean="0"/>
              <a:t>，然后为每个元素执行一遍</a:t>
            </a:r>
            <a:r>
              <a:rPr lang="en-US" altLang="zh-CN" sz="1800" dirty="0" smtClean="0"/>
              <a:t>&lt;</a:t>
            </a:r>
            <a:r>
              <a:rPr lang="zh-CN" altLang="zh-CN" sz="1800" dirty="0" smtClean="0"/>
              <a:t>语句块</a:t>
            </a:r>
            <a:r>
              <a:rPr lang="en-US" altLang="zh-CN" sz="1800" dirty="0" smtClean="0"/>
              <a:t>1&gt;</a:t>
            </a:r>
            <a:r>
              <a:rPr lang="zh-CN" altLang="zh-CN" sz="1800" dirty="0" smtClean="0"/>
              <a:t>。赋值目标变量</a:t>
            </a:r>
            <a:r>
              <a:rPr lang="en-US" altLang="zh-CN" sz="1800" dirty="0" smtClean="0"/>
              <a:t>&lt;target&gt;</a:t>
            </a:r>
            <a:r>
              <a:rPr lang="zh-CN" altLang="zh-CN" sz="1800" dirty="0" smtClean="0"/>
              <a:t>可以是一个新的变量名，如果变量</a:t>
            </a:r>
            <a:r>
              <a:rPr lang="en-US" altLang="zh-CN" sz="1800" dirty="0" smtClean="0"/>
              <a:t>target</a:t>
            </a:r>
            <a:r>
              <a:rPr lang="zh-CN" altLang="zh-CN" sz="1800" dirty="0" smtClean="0"/>
              <a:t>是之前出现过的变量名，该变量则会被覆盖</a:t>
            </a:r>
            <a:r>
              <a:rPr lang="zh-CN" altLang="en-US" sz="1800" dirty="0" smtClean="0"/>
              <a:t>。例如：</a:t>
            </a:r>
            <a:endParaRPr lang="en-US" altLang="zh-CN" sz="1800" dirty="0" smtClean="0"/>
          </a:p>
          <a:p>
            <a:pPr>
              <a:lnSpc>
                <a:spcPct val="100000"/>
              </a:lnSpc>
            </a:pPr>
            <a:r>
              <a:rPr lang="en-US" altLang="zh-CN" sz="1600" b="1" dirty="0" smtClean="0">
                <a:solidFill>
                  <a:schemeClr val="tx2"/>
                </a:solidFill>
              </a:rPr>
              <a:t>#&lt;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for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的目标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&lt;target&gt;</a:t>
            </a:r>
            <a:r>
              <a:rPr lang="zh-CN" altLang="zh-CN" sz="1600" b="1" dirty="0" smtClean="0">
                <a:solidFill>
                  <a:schemeClr val="tx2"/>
                </a:solidFill>
              </a:rPr>
              <a:t>变量</a:t>
            </a:r>
            <a:r>
              <a:rPr lang="en-US" altLang="zh-CN" sz="1600" b="1" dirty="0" smtClean="0">
                <a:solidFill>
                  <a:schemeClr val="tx2"/>
                </a:solidFill>
              </a:rPr>
              <a:t>&gt;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1600" dirty="0" smtClean="0">
                <a:solidFill>
                  <a:schemeClr val="tx2"/>
                </a:solidFill>
              </a:rPr>
              <a:t>=1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2"/>
                </a:solidFill>
              </a:rPr>
              <a:t>m=[1,2,3,4,5]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2"/>
                </a:solidFill>
              </a:rPr>
              <a:t>def 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func</a:t>
            </a:r>
            <a:r>
              <a:rPr lang="en-US" altLang="zh-CN" sz="1600" dirty="0" smtClean="0">
                <a:solidFill>
                  <a:schemeClr val="tx2"/>
                </a:solidFill>
              </a:rPr>
              <a:t>():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2"/>
                </a:solidFill>
              </a:rPr>
              <a:t>    x=200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2"/>
                </a:solidFill>
              </a:rPr>
              <a:t>    for x in m: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2"/>
                </a:solidFill>
              </a:rPr>
              <a:t>        print(x);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solidFill>
                  <a:schemeClr val="tx2"/>
                </a:solidFill>
              </a:rPr>
              <a:t>    print(x);</a:t>
            </a:r>
            <a:endParaRPr lang="zh-CN" altLang="zh-CN" sz="1600" dirty="0" smtClean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err="1" smtClean="0">
                <a:solidFill>
                  <a:schemeClr val="tx2"/>
                </a:solidFill>
              </a:rPr>
              <a:t>func</a:t>
            </a:r>
            <a:r>
              <a:rPr lang="en-US" altLang="zh-CN" sz="1600" dirty="0" smtClean="0">
                <a:solidFill>
                  <a:schemeClr val="tx2"/>
                </a:solidFill>
              </a:rPr>
              <a:t> ()</a:t>
            </a:r>
          </a:p>
          <a:p>
            <a:r>
              <a:rPr lang="zh-CN" altLang="zh-CN" sz="1800" dirty="0" smtClean="0"/>
              <a:t>该程序中，虽然</a:t>
            </a:r>
            <a:r>
              <a:rPr lang="en-US" altLang="zh-CN" sz="1800" dirty="0" smtClean="0"/>
              <a:t>x</a:t>
            </a:r>
            <a:r>
              <a:rPr lang="zh-CN" altLang="zh-CN" sz="1800" dirty="0" smtClean="0"/>
              <a:t>的初值为</a:t>
            </a:r>
            <a:r>
              <a:rPr lang="en-US" altLang="zh-CN" sz="1800" dirty="0" smtClean="0"/>
              <a:t>200</a:t>
            </a:r>
            <a:r>
              <a:rPr lang="zh-CN" altLang="zh-CN" sz="1800" dirty="0" smtClean="0"/>
              <a:t>，但是在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循环中，</a:t>
            </a:r>
            <a:r>
              <a:rPr lang="en-US" altLang="zh-CN" sz="1800" dirty="0" smtClean="0"/>
              <a:t>x</a:t>
            </a:r>
            <a:r>
              <a:rPr lang="zh-CN" altLang="zh-CN" sz="1800" dirty="0" smtClean="0"/>
              <a:t>被覆盖，在最后的</a:t>
            </a:r>
            <a:r>
              <a:rPr lang="en-US" altLang="zh-CN" sz="1800" dirty="0" smtClean="0"/>
              <a:t>print</a:t>
            </a:r>
            <a:r>
              <a:rPr lang="zh-CN" altLang="zh-CN" sz="1800" dirty="0" smtClean="0"/>
              <a:t>语句执行时，打印出的值是</a:t>
            </a:r>
            <a:r>
              <a:rPr lang="en-US" altLang="zh-CN" sz="1800" dirty="0" smtClean="0"/>
              <a:t>5</a:t>
            </a:r>
            <a:r>
              <a:rPr lang="zh-CN" altLang="zh-CN" sz="1800" dirty="0" smtClean="0"/>
              <a:t>。这一点需要引起注意，尤其是在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语句中嵌套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语句时，如果使用相同的变量名，是很容易出错的，而这种错误是不容易发现的。</a:t>
            </a:r>
          </a:p>
          <a:p>
            <a:pPr>
              <a:lnSpc>
                <a:spcPct val="100000"/>
              </a:lnSpc>
            </a:pPr>
            <a:endParaRPr lang="zh-CN" altLang="zh-CN" sz="1600" dirty="0" smtClean="0">
              <a:solidFill>
                <a:schemeClr val="tx2"/>
              </a:solidFill>
            </a:endParaRPr>
          </a:p>
          <a:p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4.3  for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对序列的遍历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3024336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在序列的遍历时分别介绍过用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与</a:t>
            </a:r>
            <a:r>
              <a:rPr lang="en-US" altLang="zh-CN" sz="1800" dirty="0" smtClean="0"/>
              <a:t>while</a:t>
            </a:r>
            <a:r>
              <a:rPr lang="zh-CN" altLang="zh-CN" sz="1800" dirty="0" smtClean="0"/>
              <a:t>实现，但在实际使用中通常使用</a:t>
            </a:r>
            <a:r>
              <a:rPr lang="en-US" altLang="zh-CN" sz="1800" dirty="0" smtClean="0"/>
              <a:t>for</a:t>
            </a:r>
            <a:r>
              <a:rPr lang="zh-CN" altLang="zh-CN" sz="1800" dirty="0" smtClean="0"/>
              <a:t>循环。需要注意的是，如果要更改遍历的序列，最好方式是对序列先做一个拷贝，分片是最好的选择。</a:t>
            </a:r>
            <a:endParaRPr lang="en-US" altLang="zh-CN" sz="1800" dirty="0" smtClean="0"/>
          </a:p>
          <a:p>
            <a:r>
              <a:rPr lang="zh-CN" altLang="zh-CN" sz="2000" dirty="0" smtClean="0"/>
              <a:t>比较</a:t>
            </a:r>
            <a:r>
              <a:rPr lang="zh-CN" altLang="en-US" sz="2000" dirty="0" smtClean="0"/>
              <a:t>以下</a:t>
            </a:r>
            <a:r>
              <a:rPr lang="zh-CN" altLang="zh-CN" sz="2000" dirty="0" smtClean="0"/>
              <a:t>两段程序，除了</a:t>
            </a:r>
            <a:r>
              <a:rPr lang="en-US" altLang="zh-CN" sz="2000" dirty="0" smtClean="0"/>
              <a:t>for</a:t>
            </a:r>
            <a:r>
              <a:rPr lang="zh-CN" altLang="zh-CN" sz="2000" dirty="0" smtClean="0"/>
              <a:t>循环的</a:t>
            </a:r>
            <a:r>
              <a:rPr lang="en-US" altLang="zh-CN" sz="2000" dirty="0" smtClean="0"/>
              <a:t>&lt;object&gt;</a:t>
            </a:r>
            <a:r>
              <a:rPr lang="zh-CN" altLang="zh-CN" sz="2000" dirty="0" smtClean="0"/>
              <a:t>变量</a:t>
            </a:r>
            <a:r>
              <a:rPr lang="en-US" altLang="zh-CN" sz="2000" dirty="0" smtClean="0"/>
              <a:t>words</a:t>
            </a:r>
            <a:r>
              <a:rPr lang="zh-CN" altLang="zh-CN" sz="2000" dirty="0" smtClean="0"/>
              <a:t>有细小差别外，其它完全一样。但是运行结果却完全不同！左侧的程序会陷入死循环，因为在循环体内对</a:t>
            </a:r>
            <a:r>
              <a:rPr lang="en-US" altLang="zh-CN" sz="2000" dirty="0" smtClean="0"/>
              <a:t>words</a:t>
            </a:r>
            <a:r>
              <a:rPr lang="zh-CN" altLang="zh-CN" sz="2000" dirty="0" smtClean="0"/>
              <a:t>列表进行</a:t>
            </a:r>
            <a:r>
              <a:rPr lang="en-US" altLang="zh-CN" sz="2000" dirty="0" smtClean="0"/>
              <a:t>append</a:t>
            </a:r>
            <a:r>
              <a:rPr lang="zh-CN" altLang="zh-CN" sz="2000" dirty="0" smtClean="0"/>
              <a:t>操作时，每增加一个元素，将会再次对该元素进行遍历，而右边程序因为使用了分片</a:t>
            </a:r>
            <a:r>
              <a:rPr lang="en-US" altLang="zh-CN" sz="2000" dirty="0" smtClean="0"/>
              <a:t>words[:]</a:t>
            </a:r>
            <a:r>
              <a:rPr lang="zh-CN" altLang="zh-CN" sz="2000" dirty="0" smtClean="0"/>
              <a:t>，所以</a:t>
            </a:r>
            <a:r>
              <a:rPr lang="en-US" altLang="zh-CN" sz="2000" dirty="0" smtClean="0"/>
              <a:t>w</a:t>
            </a:r>
            <a:r>
              <a:rPr lang="zh-CN" altLang="zh-CN" sz="2000" dirty="0" smtClean="0"/>
              <a:t>遍历完</a:t>
            </a:r>
            <a:r>
              <a:rPr lang="en-US" altLang="zh-CN" sz="2000" dirty="0" smtClean="0"/>
              <a:t>'cat'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'window'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'defenestrate'</a:t>
            </a:r>
            <a:r>
              <a:rPr lang="zh-CN" altLang="zh-CN" sz="2000" dirty="0" smtClean="0"/>
              <a:t>三个元素后将退出循环。</a:t>
            </a:r>
          </a:p>
          <a:p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51520" y="4482986"/>
            <a:ext cx="42484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while</a:t>
            </a:r>
            <a:r>
              <a:rPr lang="zh-CN" altLang="zh-CN" b="1" dirty="0" smtClean="0">
                <a:solidFill>
                  <a:schemeClr val="tx2"/>
                </a:solidFill>
              </a:rPr>
              <a:t>循环改变列表</a:t>
            </a:r>
            <a:r>
              <a:rPr lang="en-US" altLang="zh-CN" b="1" dirty="0" smtClean="0">
                <a:solidFill>
                  <a:schemeClr val="tx2"/>
                </a:solidFill>
              </a:rPr>
              <a:t>1&gt;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words=['</a:t>
            </a:r>
            <a:r>
              <a:rPr lang="en-US" altLang="zh-CN" dirty="0" err="1" smtClean="0">
                <a:solidFill>
                  <a:schemeClr val="tx2"/>
                </a:solidFill>
              </a:rPr>
              <a:t>cat','window</a:t>
            </a:r>
            <a:r>
              <a:rPr lang="en-US" altLang="zh-CN" dirty="0" smtClean="0">
                <a:solidFill>
                  <a:schemeClr val="tx2"/>
                </a:solidFill>
              </a:rPr>
              <a:t>', 'defenestrate']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for w in words: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if </a:t>
            </a:r>
            <a:r>
              <a:rPr lang="en-US" altLang="zh-CN" dirty="0" err="1" smtClean="0">
                <a:solidFill>
                  <a:schemeClr val="tx2"/>
                </a:solidFill>
              </a:rPr>
              <a:t>len</a:t>
            </a:r>
            <a:r>
              <a:rPr lang="en-US" altLang="zh-CN" dirty="0" smtClean="0">
                <a:solidFill>
                  <a:schemeClr val="tx2"/>
                </a:solidFill>
              </a:rPr>
              <a:t>(w)&gt;6: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words.append</a:t>
            </a:r>
            <a:r>
              <a:rPr lang="en-US" altLang="zh-CN" dirty="0" smtClean="0">
                <a:solidFill>
                  <a:schemeClr val="tx2"/>
                </a:solidFill>
              </a:rPr>
              <a:t>(w)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print(words)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4008" y="4482986"/>
            <a:ext cx="424847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</a:t>
            </a:r>
            <a:r>
              <a:rPr lang="en-US" altLang="zh-CN" b="1" dirty="0" smtClean="0">
                <a:solidFill>
                  <a:schemeClr val="tx2"/>
                </a:solidFill>
              </a:rPr>
              <a:t>while</a:t>
            </a:r>
            <a:r>
              <a:rPr lang="zh-CN" altLang="zh-CN" b="1" dirty="0" smtClean="0">
                <a:solidFill>
                  <a:schemeClr val="tx2"/>
                </a:solidFill>
              </a:rPr>
              <a:t>循环改变列表</a:t>
            </a:r>
            <a:r>
              <a:rPr lang="en-US" altLang="zh-CN" b="1" dirty="0" smtClean="0">
                <a:solidFill>
                  <a:schemeClr val="tx2"/>
                </a:solidFill>
              </a:rPr>
              <a:t>2&gt;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words=['</a:t>
            </a:r>
            <a:r>
              <a:rPr lang="en-US" altLang="zh-CN" dirty="0" err="1" smtClean="0">
                <a:solidFill>
                  <a:schemeClr val="tx2"/>
                </a:solidFill>
              </a:rPr>
              <a:t>cat','window</a:t>
            </a:r>
            <a:r>
              <a:rPr lang="en-US" altLang="zh-CN" dirty="0" smtClean="0">
                <a:solidFill>
                  <a:schemeClr val="tx2"/>
                </a:solidFill>
              </a:rPr>
              <a:t>', 'defenestrate']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for w in words[:]: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if </a:t>
            </a:r>
            <a:r>
              <a:rPr lang="en-US" altLang="zh-CN" dirty="0" err="1" smtClean="0">
                <a:solidFill>
                  <a:schemeClr val="tx2"/>
                </a:solidFill>
              </a:rPr>
              <a:t>len</a:t>
            </a:r>
            <a:r>
              <a:rPr lang="en-US" altLang="zh-CN" dirty="0" smtClean="0">
                <a:solidFill>
                  <a:schemeClr val="tx2"/>
                </a:solidFill>
              </a:rPr>
              <a:t>(w)&gt;6: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words.append</a:t>
            </a:r>
            <a:r>
              <a:rPr lang="en-US" altLang="zh-CN" dirty="0" smtClean="0">
                <a:solidFill>
                  <a:schemeClr val="tx2"/>
                </a:solidFill>
              </a:rPr>
              <a:t>(w)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print(words)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4.3  for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——range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Python</a:t>
            </a:r>
            <a:r>
              <a:rPr lang="zh-CN" altLang="zh-CN" sz="2000" dirty="0" smtClean="0"/>
              <a:t>的</a:t>
            </a:r>
            <a:r>
              <a:rPr lang="en-US" altLang="zh-CN" sz="2000" dirty="0" smtClean="0"/>
              <a:t>range</a:t>
            </a:r>
            <a:r>
              <a:rPr lang="zh-CN" altLang="zh-CN" sz="2000" dirty="0" smtClean="0"/>
              <a:t>函数通常用来产生整数列表，所以</a:t>
            </a:r>
            <a:r>
              <a:rPr lang="en-US" altLang="zh-CN" sz="2000" dirty="0" smtClean="0"/>
              <a:t>range</a:t>
            </a:r>
            <a:r>
              <a:rPr lang="zh-CN" altLang="zh-CN" sz="2000" dirty="0" smtClean="0"/>
              <a:t>函数的外层通常有一个</a:t>
            </a:r>
            <a:r>
              <a:rPr lang="en-US" altLang="zh-CN" sz="2000" dirty="0" smtClean="0"/>
              <a:t>list</a:t>
            </a:r>
            <a:r>
              <a:rPr lang="zh-CN" altLang="zh-CN" sz="2000" dirty="0" smtClean="0"/>
              <a:t>函数，将产生的整数构成一个列表。</a:t>
            </a:r>
            <a:r>
              <a:rPr lang="en-US" altLang="zh-CN" sz="2000" dirty="0" smtClean="0"/>
              <a:t>Range</a:t>
            </a:r>
            <a:r>
              <a:rPr lang="zh-CN" altLang="zh-CN" sz="2000" dirty="0" smtClean="0"/>
              <a:t>函数可以根据不同的约束条件，产生需要的整数列表。</a:t>
            </a:r>
          </a:p>
          <a:p>
            <a:r>
              <a:rPr lang="zh-CN" altLang="zh-CN" sz="2000" dirty="0" smtClean="0"/>
              <a:t>当</a:t>
            </a:r>
            <a:r>
              <a:rPr lang="en-US" altLang="zh-CN" sz="2000" dirty="0" smtClean="0"/>
              <a:t>range</a:t>
            </a:r>
            <a:r>
              <a:rPr lang="zh-CN" altLang="zh-CN" sz="2000" dirty="0" smtClean="0"/>
              <a:t>函数中只有一个参数时，会产生从零开始，每次加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的整数列表。例如</a:t>
            </a:r>
            <a:r>
              <a:rPr lang="en-US" altLang="zh-CN" sz="2000" dirty="0" smtClean="0"/>
              <a:t>list(range(10))</a:t>
            </a:r>
            <a:r>
              <a:rPr lang="zh-CN" altLang="zh-CN" sz="2000" dirty="0" smtClean="0"/>
              <a:t>，将产生一个列表：</a:t>
            </a:r>
            <a:r>
              <a:rPr lang="en-US" altLang="zh-CN" sz="2000" dirty="0" smtClean="0"/>
              <a:t>[0, 1, 2, 3, 4, 5, 6, 7, 8, 9]</a:t>
            </a:r>
            <a:r>
              <a:rPr lang="zh-CN" altLang="zh-CN" sz="2000" dirty="0" smtClean="0"/>
              <a:t>。</a:t>
            </a:r>
          </a:p>
          <a:p>
            <a:r>
              <a:rPr lang="en-US" altLang="zh-CN" sz="2000" dirty="0" smtClean="0"/>
              <a:t>range</a:t>
            </a:r>
            <a:r>
              <a:rPr lang="zh-CN" altLang="zh-CN" sz="2000" dirty="0" smtClean="0"/>
              <a:t>函数中有两个参数时，第一个为下边界，第二个为上边界。会产生两边界之间，且“步长”（相邻两整数之间，后一整数与前一整数的差值）为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的整数列表如下：</a:t>
            </a:r>
            <a:r>
              <a:rPr lang="en-US" altLang="zh-CN" sz="2000" dirty="0" smtClean="0"/>
              <a:t>list(range(3,10))</a:t>
            </a:r>
            <a:r>
              <a:rPr lang="zh-CN" altLang="zh-CN" sz="2000" dirty="0" smtClean="0"/>
              <a:t>，将产生一个列表：</a:t>
            </a:r>
            <a:r>
              <a:rPr lang="en-US" altLang="zh-CN" sz="2000" dirty="0" smtClean="0"/>
              <a:t>[3, 4, 5, 6, 7, 8, 9]</a:t>
            </a:r>
            <a:r>
              <a:rPr lang="zh-CN" altLang="zh-CN" sz="2000" dirty="0" smtClean="0"/>
              <a:t>。</a:t>
            </a:r>
          </a:p>
          <a:p>
            <a:r>
              <a:rPr lang="en-US" altLang="zh-CN" sz="2000" dirty="0" smtClean="0"/>
              <a:t>range</a:t>
            </a:r>
            <a:r>
              <a:rPr lang="zh-CN" altLang="zh-CN" sz="2000" dirty="0" smtClean="0"/>
              <a:t>函数中有三个参数时，第一个视为下边界，第二个是上边界，第三个视为步长。例如：</a:t>
            </a:r>
            <a:r>
              <a:rPr lang="en-US" altLang="zh-CN" sz="2000" dirty="0" smtClean="0"/>
              <a:t>list(range(-10,-100,-30))</a:t>
            </a:r>
            <a:r>
              <a:rPr lang="zh-CN" altLang="zh-CN" sz="2000" dirty="0" smtClean="0"/>
              <a:t>，将产生一个列表：</a:t>
            </a:r>
            <a:r>
              <a:rPr lang="en-US" altLang="zh-CN" sz="2000" dirty="0" smtClean="0"/>
              <a:t>[-10, -40, -70]</a:t>
            </a:r>
            <a:r>
              <a:rPr lang="zh-CN" altLang="zh-CN" sz="20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4.3  for</a:t>
            </a:r>
            <a:r>
              <a:rPr lang="zh-CN" altLang="zh-CN" dirty="0" smtClean="0"/>
              <a:t>循环语句</a:t>
            </a:r>
            <a:r>
              <a:rPr lang="en-US" altLang="zh-CN" dirty="0" smtClean="0"/>
              <a:t>——range</a:t>
            </a:r>
            <a:r>
              <a:rPr lang="zh-CN" altLang="zh-CN" dirty="0" smtClean="0"/>
              <a:t>函数</a:t>
            </a:r>
            <a:r>
              <a:rPr lang="zh-CN" altLang="en-US" dirty="0" smtClean="0"/>
              <a:t>的应用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1008112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例如：</a:t>
            </a:r>
            <a:r>
              <a:rPr lang="zh-CN" altLang="zh-CN" sz="2000" dirty="0" smtClean="0"/>
              <a:t>现需要打印一个列表的所有元素及其他们的索引号。这个程序可以结合</a:t>
            </a:r>
            <a:r>
              <a:rPr lang="en-US" altLang="zh-CN" sz="2000" dirty="0" smtClean="0"/>
              <a:t>range</a:t>
            </a:r>
            <a:r>
              <a:rPr lang="zh-CN" altLang="zh-CN" sz="2000" dirty="0" smtClean="0"/>
              <a:t>函数和</a:t>
            </a:r>
            <a:r>
              <a:rPr lang="en-US" altLang="zh-CN" sz="2000" dirty="0" err="1" smtClean="0"/>
              <a:t>len</a:t>
            </a:r>
            <a:r>
              <a:rPr lang="zh-CN" altLang="zh-CN" sz="2000" dirty="0" smtClean="0"/>
              <a:t>函数实现。</a:t>
            </a:r>
          </a:p>
          <a:p>
            <a:endParaRPr lang="zh-CN" altLang="zh-CN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55576" y="2636912"/>
            <a:ext cx="424847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程序：使用</a:t>
            </a:r>
            <a:r>
              <a:rPr lang="en-US" altLang="zh-CN" b="1" dirty="0" smtClean="0">
                <a:solidFill>
                  <a:schemeClr val="tx2"/>
                </a:solidFill>
              </a:rPr>
              <a:t>range</a:t>
            </a:r>
            <a:r>
              <a:rPr lang="zh-CN" altLang="zh-CN" b="1" dirty="0" smtClean="0">
                <a:solidFill>
                  <a:schemeClr val="tx2"/>
                </a:solidFill>
              </a:rPr>
              <a:t>遍历列表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L=['</a:t>
            </a:r>
            <a:r>
              <a:rPr lang="en-US" altLang="zh-CN" dirty="0" err="1" smtClean="0">
                <a:solidFill>
                  <a:schemeClr val="tx2"/>
                </a:solidFill>
              </a:rPr>
              <a:t>Python','is','strong</a:t>
            </a:r>
            <a:r>
              <a:rPr lang="en-US" altLang="zh-CN" dirty="0" smtClean="0">
                <a:solidFill>
                  <a:schemeClr val="tx2"/>
                </a:solidFill>
              </a:rPr>
              <a:t>']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for 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 in range(</a:t>
            </a:r>
            <a:r>
              <a:rPr lang="en-US" altLang="zh-CN" dirty="0" err="1" smtClean="0">
                <a:solidFill>
                  <a:schemeClr val="tx2"/>
                </a:solidFill>
              </a:rPr>
              <a:t>len</a:t>
            </a:r>
            <a:r>
              <a:rPr lang="en-US" altLang="zh-CN" dirty="0" smtClean="0">
                <a:solidFill>
                  <a:schemeClr val="tx2"/>
                </a:solidFill>
              </a:rPr>
              <a:t>(L)):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print(</a:t>
            </a:r>
            <a:r>
              <a:rPr lang="en-US" altLang="zh-CN" dirty="0" err="1" smtClean="0">
                <a:solidFill>
                  <a:schemeClr val="tx2"/>
                </a:solidFill>
              </a:rPr>
              <a:t>i,L</a:t>
            </a:r>
            <a:r>
              <a:rPr lang="en-US" altLang="zh-CN" dirty="0" smtClean="0">
                <a:solidFill>
                  <a:schemeClr val="tx2"/>
                </a:solidFill>
              </a:rPr>
              <a:t>[</a:t>
            </a:r>
            <a:r>
              <a:rPr lang="en-US" altLang="zh-CN" dirty="0" err="1" smtClean="0">
                <a:solidFill>
                  <a:schemeClr val="tx2"/>
                </a:solidFill>
              </a:rPr>
              <a:t>i</a:t>
            </a:r>
            <a:r>
              <a:rPr lang="en-US" altLang="zh-CN" dirty="0" smtClean="0">
                <a:solidFill>
                  <a:schemeClr val="tx2"/>
                </a:solidFill>
              </a:rPr>
              <a:t>])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80112" y="2636912"/>
            <a:ext cx="252028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0 Python 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1 is 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2 strong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函数调用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C00000"/>
                </a:solidFill>
              </a:rPr>
              <a:t>引言：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0" indent="514350">
              <a:lnSpc>
                <a:spcPct val="140000"/>
              </a:lnSpc>
              <a:buNone/>
            </a:pPr>
            <a:r>
              <a:rPr lang="zh-CN" altLang="zh-CN" dirty="0" smtClean="0"/>
              <a:t>在前一章介绍了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函数调用的相关内容，以及局部变量、全局变量的概念。本节将对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函数调用中“参数的传递”进行深入了解。</a:t>
            </a:r>
          </a:p>
          <a:p>
            <a:pPr marL="0" indent="514350">
              <a:lnSpc>
                <a:spcPct val="140000"/>
              </a:lnSpc>
              <a:buNone/>
            </a:pPr>
            <a:r>
              <a:rPr lang="en-US" altLang="zh-CN" dirty="0" smtClean="0"/>
              <a:t>Python</a:t>
            </a:r>
            <a:r>
              <a:rPr lang="zh-CN" altLang="zh-CN" dirty="0" smtClean="0"/>
              <a:t>进行函数调用时，参数的传递都是通过赋值的方式。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中的数据结构有两种类型：可变类型与不可变类型。可变类型有列表，字典等，而不可变类型有数字、字符串等。对参数的修改将会影响到可变类型的数据结构，而不会影响到不可变类型的数据结构。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3284984"/>
            <a:ext cx="8229600" cy="2592288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这里，在调用</a:t>
            </a:r>
            <a:r>
              <a:rPr lang="en-US" altLang="zh-CN" sz="2000" dirty="0" err="1" smtClean="0"/>
              <a:t>func</a:t>
            </a:r>
            <a:r>
              <a:rPr lang="zh-CN" altLang="zh-CN" sz="2000" dirty="0" smtClean="0"/>
              <a:t>函数时传入列表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，函数对参数</a:t>
            </a:r>
            <a:r>
              <a:rPr lang="en-US" altLang="zh-CN" sz="2000" dirty="0" smtClean="0"/>
              <a:t>L1</a:t>
            </a:r>
            <a:r>
              <a:rPr lang="zh-CN" altLang="zh-CN" sz="2000" dirty="0" smtClean="0"/>
              <a:t>的修改会直接影响到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的内容。在前面学习</a:t>
            </a:r>
            <a:r>
              <a:rPr lang="en-US" altLang="zh-CN" sz="2000" dirty="0" smtClean="0"/>
              <a:t>Python</a:t>
            </a:r>
            <a:r>
              <a:rPr lang="zh-CN" altLang="zh-CN" sz="2000" dirty="0" smtClean="0"/>
              <a:t>函数调用时，明确了参数都是局部变量。那么，函数</a:t>
            </a:r>
            <a:r>
              <a:rPr lang="en-US" altLang="zh-CN" sz="2000" dirty="0" err="1" smtClean="0"/>
              <a:t>func</a:t>
            </a:r>
            <a:r>
              <a:rPr lang="zh-CN" altLang="zh-CN" sz="2000" dirty="0" smtClean="0"/>
              <a:t>中的对参数</a:t>
            </a:r>
            <a:r>
              <a:rPr lang="en-US" altLang="zh-CN" sz="2000" dirty="0" smtClean="0"/>
              <a:t>L1</a:t>
            </a:r>
            <a:r>
              <a:rPr lang="zh-CN" altLang="zh-CN" sz="2000" dirty="0" smtClean="0"/>
              <a:t>做的更改，为什么会影响到函数外面的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？</a:t>
            </a:r>
          </a:p>
          <a:p>
            <a:endParaRPr lang="zh-CN" altLang="zh-CN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1412776"/>
            <a:ext cx="453650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程序：列表的</a:t>
            </a:r>
            <a:r>
              <a:rPr lang="en-US" altLang="zh-CN" b="1" dirty="0" smtClean="0">
                <a:solidFill>
                  <a:schemeClr val="tx2"/>
                </a:solidFill>
              </a:rPr>
              <a:t>append</a:t>
            </a:r>
            <a:r>
              <a:rPr lang="zh-CN" altLang="zh-CN" b="1" dirty="0" smtClean="0">
                <a:solidFill>
                  <a:schemeClr val="tx2"/>
                </a:solidFill>
              </a:rPr>
              <a:t>方法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</a:t>
            </a:r>
            <a:r>
              <a:rPr lang="en-US" altLang="zh-CN" dirty="0" err="1" smtClean="0">
                <a:solidFill>
                  <a:schemeClr val="tx2"/>
                </a:solidFill>
              </a:rPr>
              <a:t>func</a:t>
            </a:r>
            <a:r>
              <a:rPr lang="en-US" altLang="zh-CN" dirty="0" smtClean="0">
                <a:solidFill>
                  <a:schemeClr val="tx2"/>
                </a:solidFill>
              </a:rPr>
              <a:t>(L1):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L1.append(1)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L=[2]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func</a:t>
            </a:r>
            <a:r>
              <a:rPr lang="en-US" altLang="zh-CN" dirty="0" smtClean="0">
                <a:solidFill>
                  <a:schemeClr val="tx2"/>
                </a:solidFill>
              </a:rPr>
              <a:t>(L)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print(L)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1412776"/>
            <a:ext cx="25202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[2, 1]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zh-CN" altLang="en-US" dirty="0" smtClean="0"/>
              <a:t>引例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93610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下面，将深入探索</a:t>
            </a:r>
            <a:r>
              <a:rPr lang="en-US" altLang="zh-CN" sz="2000" dirty="0" err="1" smtClean="0"/>
              <a:t>func</a:t>
            </a:r>
            <a:r>
              <a:rPr lang="zh-CN" altLang="zh-CN" sz="2000" dirty="0" smtClean="0"/>
              <a:t>函数调用时参数传递的原理。</a:t>
            </a:r>
            <a:r>
              <a:rPr lang="zh-CN" altLang="en-US" sz="2000" dirty="0" smtClean="0"/>
              <a:t>下</a:t>
            </a:r>
            <a:r>
              <a:rPr lang="zh-CN" altLang="zh-CN" sz="2000" dirty="0" smtClean="0"/>
              <a:t>图表明了</a:t>
            </a:r>
            <a:r>
              <a:rPr lang="en-US" altLang="zh-CN" sz="2000" dirty="0" err="1" smtClean="0"/>
              <a:t>func</a:t>
            </a:r>
            <a:r>
              <a:rPr lang="zh-CN" altLang="zh-CN" sz="2000" dirty="0" smtClean="0"/>
              <a:t>函数调用前后，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与</a:t>
            </a:r>
            <a:r>
              <a:rPr lang="en-US" altLang="zh-CN" sz="2000" dirty="0" smtClean="0"/>
              <a:t>L1</a:t>
            </a:r>
            <a:r>
              <a:rPr lang="zh-CN" altLang="zh-CN" sz="2000" dirty="0" smtClean="0"/>
              <a:t>之间的映射关系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2195736" y="1988840"/>
          <a:ext cx="4752528" cy="255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5" r:id="rId3" imgW="3959068" imgH="2131380" progId="Visio.Drawing.11">
                  <p:embed/>
                </p:oleObj>
              </mc:Choice>
              <mc:Fallback>
                <p:oleObj r:id="rId3" imgW="3959068" imgH="213138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988840"/>
                        <a:ext cx="4752528" cy="25557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5"/>
          <p:cNvSpPr txBox="1">
            <a:spLocks/>
          </p:cNvSpPr>
          <p:nvPr/>
        </p:nvSpPr>
        <p:spPr>
          <a:xfrm>
            <a:off x="395536" y="4509120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函数中的参数虽然都是局部变量，但列表做参数时，传递的是指针，所指向的内容是全局变量区域，称作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heap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。函数调用时，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func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中的列表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都指向同一块内存区域，所以对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的修改会影响到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，尽管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是所谓的局部变量。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zh-CN" altLang="en-US" dirty="0" smtClean="0"/>
              <a:t>引例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2952328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列表的</a:t>
            </a:r>
            <a:r>
              <a:rPr lang="en-US" altLang="zh-CN" sz="2000" dirty="0" smtClean="0"/>
              <a:t>append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pop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remove</a:t>
            </a:r>
            <a:r>
              <a:rPr lang="zh-CN" altLang="zh-CN" sz="2000" dirty="0" smtClean="0"/>
              <a:t>等方法，以及给</a:t>
            </a:r>
            <a:r>
              <a:rPr lang="en-US" altLang="zh-CN" sz="2000" dirty="0" smtClean="0"/>
              <a:t>L[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zh-CN" sz="2000" dirty="0" smtClean="0"/>
              <a:t>赋值，对</a:t>
            </a:r>
            <a:r>
              <a:rPr lang="en-US" altLang="zh-CN" sz="2000" dirty="0" smtClean="0"/>
              <a:t>L[</a:t>
            </a:r>
            <a:r>
              <a:rPr lang="en-US" altLang="zh-CN" sz="2000" dirty="0" err="1" smtClean="0"/>
              <a:t>i</a:t>
            </a:r>
            <a:r>
              <a:rPr lang="en-US" altLang="zh-CN" sz="2000" dirty="0" smtClean="0"/>
              <a:t>]</a:t>
            </a:r>
            <a:r>
              <a:rPr lang="zh-CN" altLang="zh-CN" sz="2000" dirty="0" smtClean="0"/>
              <a:t>使用增强赋值等，都会修改列表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所指向的内容，进而对全局产生影响。</a:t>
            </a:r>
          </a:p>
          <a:p>
            <a:r>
              <a:rPr lang="zh-CN" altLang="zh-CN" sz="2000" dirty="0" smtClean="0"/>
              <a:t>相反，列表做一般的合并，或者使用列表的分片（即</a:t>
            </a:r>
            <a:r>
              <a:rPr lang="en-US" altLang="zh-CN" sz="2000" dirty="0" smtClean="0"/>
              <a:t>L[</a:t>
            </a:r>
            <a:r>
              <a:rPr lang="en-US" altLang="zh-CN" sz="2000" dirty="0" err="1" smtClean="0"/>
              <a:t>i:j</a:t>
            </a:r>
            <a:r>
              <a:rPr lang="en-US" altLang="zh-CN" sz="2000" dirty="0" smtClean="0"/>
              <a:t>]</a:t>
            </a:r>
            <a:r>
              <a:rPr lang="zh-CN" altLang="zh-CN" sz="2000" dirty="0" smtClean="0"/>
              <a:t>这种形式）都不会对全局的列表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产生影响。因为合并和分片操作产生一个新的列表，会复制原来的列表到一块新的内存区域。所以原来的列表不会改变！</a:t>
            </a:r>
            <a:endParaRPr lang="en-US" altLang="zh-CN" sz="2000" dirty="0" smtClean="0"/>
          </a:p>
          <a:p>
            <a:r>
              <a:rPr lang="zh-CN" altLang="zh-CN" sz="2000" dirty="0" smtClean="0"/>
              <a:t>看一个对列表做合并操作的例子</a:t>
            </a:r>
            <a:r>
              <a:rPr lang="zh-CN" altLang="en-US" sz="2000" dirty="0" smtClean="0"/>
              <a:t>。</a:t>
            </a:r>
            <a:endParaRPr lang="zh-CN" altLang="zh-CN" sz="2000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4149080"/>
            <a:ext cx="45365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程序：加法（</a:t>
            </a:r>
            <a:r>
              <a:rPr lang="en-US" altLang="zh-CN" b="1" dirty="0" smtClean="0">
                <a:solidFill>
                  <a:schemeClr val="tx2"/>
                </a:solidFill>
              </a:rPr>
              <a:t>+</a:t>
            </a:r>
            <a:r>
              <a:rPr lang="zh-CN" altLang="zh-CN" b="1" dirty="0" smtClean="0">
                <a:solidFill>
                  <a:schemeClr val="tx2"/>
                </a:solidFill>
              </a:rPr>
              <a:t>）合并列表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</a:t>
            </a:r>
            <a:r>
              <a:rPr lang="en-US" altLang="zh-CN" dirty="0" err="1" smtClean="0">
                <a:solidFill>
                  <a:schemeClr val="tx2"/>
                </a:solidFill>
              </a:rPr>
              <a:t>func</a:t>
            </a:r>
            <a:r>
              <a:rPr lang="en-US" altLang="zh-CN" dirty="0" smtClean="0">
                <a:solidFill>
                  <a:schemeClr val="tx2"/>
                </a:solidFill>
              </a:rPr>
              <a:t>(L1):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x=L1+[1]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print(x,L1)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L=[2]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func</a:t>
            </a:r>
            <a:r>
              <a:rPr lang="en-US" altLang="zh-CN" dirty="0" smtClean="0">
                <a:solidFill>
                  <a:schemeClr val="tx2"/>
                </a:solidFill>
              </a:rPr>
              <a:t>(L)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 (L)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0072" y="4149080"/>
            <a:ext cx="25202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([2, 1], [2]) 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[2]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zh-CN" altLang="en-US" dirty="0" smtClean="0"/>
              <a:t>引例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129614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在这个例子中，列表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传递给</a:t>
            </a:r>
            <a:r>
              <a:rPr lang="en-US" altLang="zh-CN" sz="2000" dirty="0" err="1" smtClean="0"/>
              <a:t>func</a:t>
            </a:r>
            <a:r>
              <a:rPr lang="zh-CN" altLang="zh-CN" sz="2000" dirty="0" smtClean="0"/>
              <a:t>函数的参数</a:t>
            </a:r>
            <a:r>
              <a:rPr lang="en-US" altLang="zh-CN" sz="2000" dirty="0" smtClean="0"/>
              <a:t>L1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func</a:t>
            </a:r>
            <a:r>
              <a:rPr lang="zh-CN" altLang="zh-CN" sz="2000" dirty="0" smtClean="0"/>
              <a:t>函数在参数</a:t>
            </a:r>
            <a:r>
              <a:rPr lang="en-US" altLang="zh-CN" sz="2000" dirty="0" smtClean="0"/>
              <a:t>L1</a:t>
            </a:r>
            <a:r>
              <a:rPr lang="zh-CN" altLang="zh-CN" sz="2000" dirty="0" smtClean="0"/>
              <a:t>后面添加了数字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，并赋给变量</a:t>
            </a:r>
            <a:r>
              <a:rPr lang="en-US" altLang="zh-CN" sz="2000" dirty="0" smtClean="0"/>
              <a:t>x</a:t>
            </a:r>
            <a:r>
              <a:rPr lang="zh-CN" altLang="zh-CN" sz="2000" dirty="0" smtClean="0"/>
              <a:t>。函数调用返回后，列表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未发生变化。</a:t>
            </a:r>
            <a:r>
              <a:rPr lang="zh-CN" altLang="en-US" sz="2000" dirty="0" smtClean="0"/>
              <a:t>下</a:t>
            </a:r>
            <a:r>
              <a:rPr lang="zh-CN" altLang="zh-CN" sz="2000" dirty="0" smtClean="0"/>
              <a:t>图表明了</a:t>
            </a:r>
            <a:r>
              <a:rPr lang="en-US" altLang="zh-CN" sz="2000" dirty="0" err="1" smtClean="0"/>
              <a:t>func</a:t>
            </a:r>
            <a:r>
              <a:rPr lang="zh-CN" altLang="zh-CN" sz="2000" dirty="0" smtClean="0"/>
              <a:t>函数调用前后，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与</a:t>
            </a:r>
            <a:r>
              <a:rPr lang="en-US" altLang="zh-CN" sz="2000" dirty="0" smtClean="0"/>
              <a:t>L1</a:t>
            </a:r>
            <a:r>
              <a:rPr lang="zh-CN" altLang="zh-CN" sz="2000" dirty="0" smtClean="0"/>
              <a:t>之间的映射关系：</a:t>
            </a:r>
            <a:endParaRPr lang="zh-CN" altLang="zh-CN" sz="2000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395536" y="5085184"/>
            <a:ext cx="8229600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做合并操作时，相当于拷贝了一个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到新的内存空间，做合并之后，局部变量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指向新的内存空间。所以，在这个例子中，全局变量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并未发生改变。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2339752" y="2492896"/>
          <a:ext cx="3960440" cy="2393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5" r:id="rId3" imgW="3184867" imgH="1934010" progId="Visio.Drawing.11">
                  <p:embed/>
                </p:oleObj>
              </mc:Choice>
              <mc:Fallback>
                <p:oleObj r:id="rId3" imgW="3184867" imgH="193401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92896"/>
                        <a:ext cx="3960440" cy="23936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zh-CN" altLang="en-US" dirty="0" smtClean="0"/>
              <a:t>引例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864096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列表的分片也不会对全局的列表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产生影响。下面来看一个列表分片的例子。</a:t>
            </a:r>
            <a:endParaRPr lang="zh-CN" altLang="zh-CN" sz="2000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2276872"/>
            <a:ext cx="4536504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程序：列表分片的例子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</a:t>
            </a:r>
            <a:r>
              <a:rPr lang="en-US" altLang="zh-CN" dirty="0" err="1" smtClean="0">
                <a:solidFill>
                  <a:schemeClr val="tx2"/>
                </a:solidFill>
              </a:rPr>
              <a:t>func</a:t>
            </a:r>
            <a:r>
              <a:rPr lang="en-US" altLang="zh-CN" dirty="0" smtClean="0">
                <a:solidFill>
                  <a:schemeClr val="tx2"/>
                </a:solidFill>
              </a:rPr>
              <a:t>(L1):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x=L1[1:3]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print(x,L1)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L=[2,'a',3,'b',4]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func</a:t>
            </a:r>
            <a:r>
              <a:rPr lang="en-US" altLang="zh-CN" dirty="0" smtClean="0">
                <a:solidFill>
                  <a:schemeClr val="tx2"/>
                </a:solidFill>
              </a:rPr>
              <a:t>(L)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print(L)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276872"/>
            <a:ext cx="252028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(['a', 3], [2, 'a', 3, 'b', 4])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[2, 'a', 3, 'b', 4]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467544" y="4509120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做分片操作时，也会分配新的内存空间，局部变量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指向新的内存空间。所以，在分片的例子中，全局变量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也没有发生改变。下面将给出一个关于在函数调用时，列表做参数的复杂的例子，并分析其过程。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 smtClean="0"/>
              <a:t>CPU</a:t>
            </a:r>
            <a:r>
              <a:rPr lang="zh-CN" altLang="zh-CN" b="1" dirty="0" smtClean="0"/>
              <a:t>只认识</a:t>
            </a:r>
            <a:r>
              <a:rPr lang="en-US" altLang="zh-CN" b="1" dirty="0" smtClean="0"/>
              <a:t>0</a:t>
            </a:r>
            <a:r>
              <a:rPr lang="zh-CN" altLang="zh-CN" b="1" dirty="0" smtClean="0"/>
              <a:t>与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，程序怎么区分存放在内存中的</a:t>
            </a:r>
            <a:r>
              <a:rPr lang="en-US" altLang="zh-CN" b="1" dirty="0" smtClean="0"/>
              <a:t>0</a:t>
            </a:r>
            <a:r>
              <a:rPr lang="zh-CN" altLang="zh-CN" b="1" dirty="0" smtClean="0"/>
              <a:t>与</a:t>
            </a:r>
            <a:r>
              <a:rPr lang="en-US" altLang="zh-CN" b="1" dirty="0" smtClean="0"/>
              <a:t>1</a:t>
            </a:r>
            <a:r>
              <a:rPr lang="zh-CN" altLang="zh-CN" b="1" dirty="0" smtClean="0"/>
              <a:t>是什么呢？例如，地址</a:t>
            </a:r>
            <a:r>
              <a:rPr lang="en-US" altLang="zh-CN" b="1" dirty="0" smtClean="0"/>
              <a:t>1000H</a:t>
            </a:r>
            <a:r>
              <a:rPr lang="zh-CN" altLang="zh-CN" b="1" dirty="0" smtClean="0"/>
              <a:t>的内容为</a:t>
            </a:r>
            <a:r>
              <a:rPr lang="en-US" altLang="zh-CN" b="1" dirty="0" smtClean="0"/>
              <a:t>(01100001)</a:t>
            </a:r>
            <a:r>
              <a:rPr lang="en-US" altLang="zh-CN" b="1" baseline="-25000" dirty="0" smtClean="0"/>
              <a:t>2</a:t>
            </a:r>
            <a:r>
              <a:rPr lang="zh-CN" altLang="zh-CN" b="1" dirty="0" smtClean="0"/>
              <a:t>，</a:t>
            </a:r>
            <a:r>
              <a:rPr lang="en-US" altLang="zh-CN" b="1" dirty="0" smtClean="0"/>
              <a:t>Python</a:t>
            </a:r>
            <a:r>
              <a:rPr lang="zh-CN" altLang="zh-CN" b="1" dirty="0" smtClean="0"/>
              <a:t>如何知道这个单元是存放的是字符“</a:t>
            </a:r>
            <a:r>
              <a:rPr lang="en-US" altLang="zh-CN" b="1" dirty="0" smtClean="0"/>
              <a:t>a</a:t>
            </a:r>
            <a:r>
              <a:rPr lang="zh-CN" altLang="zh-CN" b="1" dirty="0" smtClean="0"/>
              <a:t>”还是“</a:t>
            </a:r>
            <a:r>
              <a:rPr lang="en-US" altLang="zh-CN" b="1" dirty="0" smtClean="0"/>
              <a:t>97</a:t>
            </a:r>
            <a:r>
              <a:rPr lang="zh-CN" altLang="zh-CN" b="1" dirty="0" smtClean="0"/>
              <a:t>”呢？</a:t>
            </a:r>
          </a:p>
          <a:p>
            <a:endParaRPr lang="en-US" altLang="zh-CN" dirty="0" smtClean="0"/>
          </a:p>
          <a:p>
            <a:r>
              <a:rPr lang="zh-CN" altLang="zh-CN" dirty="0" smtClean="0"/>
              <a:t>数据类型！是数据类型决定了这个单元的内容是一个</a:t>
            </a:r>
            <a:r>
              <a:rPr lang="en-US" altLang="zh-CN" dirty="0" smtClean="0"/>
              <a:t>ASCII</a:t>
            </a:r>
            <a:r>
              <a:rPr lang="zh-CN" altLang="zh-CN" dirty="0" smtClean="0"/>
              <a:t>码的字符</a:t>
            </a:r>
            <a:r>
              <a:rPr lang="zh-CN" altLang="zh-CN" b="1" dirty="0" smtClean="0">
                <a:solidFill>
                  <a:srgbClr val="C00000"/>
                </a:solidFill>
              </a:rPr>
              <a:t>“</a:t>
            </a:r>
            <a:r>
              <a:rPr lang="en-US" altLang="zh-CN" b="1" dirty="0" smtClean="0">
                <a:solidFill>
                  <a:srgbClr val="C00000"/>
                </a:solidFill>
              </a:rPr>
              <a:t>a</a:t>
            </a:r>
            <a:r>
              <a:rPr lang="zh-CN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zh-CN" dirty="0" smtClean="0"/>
              <a:t>，或者是一个整数</a:t>
            </a:r>
            <a:r>
              <a:rPr lang="zh-CN" altLang="zh-CN" b="1" dirty="0" smtClean="0">
                <a:solidFill>
                  <a:srgbClr val="C00000"/>
                </a:solidFill>
              </a:rPr>
              <a:t>“</a:t>
            </a:r>
            <a:r>
              <a:rPr lang="en-US" altLang="zh-CN" b="1" dirty="0" smtClean="0">
                <a:solidFill>
                  <a:srgbClr val="C00000"/>
                </a:solidFill>
              </a:rPr>
              <a:t>97</a:t>
            </a:r>
            <a:r>
              <a:rPr lang="zh-CN" altLang="zh-CN" b="1" dirty="0" smtClean="0">
                <a:solidFill>
                  <a:srgbClr val="C00000"/>
                </a:solidFill>
              </a:rPr>
              <a:t>”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用高中所学的集合来定义数据类型，它是一个集合以及定义在这个集合上的一组操作。例如，定义一个整数</a:t>
            </a:r>
            <a:r>
              <a:rPr lang="en-US" altLang="zh-CN" dirty="0" smtClean="0"/>
              <a:t>I</a:t>
            </a:r>
            <a:r>
              <a:rPr lang="zh-CN" altLang="zh-CN" dirty="0" smtClean="0"/>
              <a:t>类型如下：</a:t>
            </a:r>
            <a:r>
              <a:rPr lang="en-US" altLang="zh-CN" b="1" dirty="0" smtClean="0">
                <a:solidFill>
                  <a:srgbClr val="C00000"/>
                </a:solidFill>
              </a:rPr>
              <a:t>I</a:t>
            </a:r>
            <a:r>
              <a:rPr lang="zh-CN" altLang="zh-CN" b="1" dirty="0" smtClean="0">
                <a:solidFill>
                  <a:srgbClr val="C00000"/>
                </a:solidFill>
              </a:rPr>
              <a:t>类型</a:t>
            </a:r>
            <a:r>
              <a:rPr lang="zh-CN" altLang="zh-CN" dirty="0" smtClean="0"/>
              <a:t>的数据集合为：</a:t>
            </a:r>
            <a:r>
              <a:rPr lang="en-US" altLang="zh-CN" dirty="0" smtClean="0"/>
              <a:t>Set={-32767,-32768…,-1,0,1,2,…,32767,32768}</a:t>
            </a:r>
            <a:r>
              <a:rPr lang="zh-CN" altLang="zh-CN" dirty="0" smtClean="0"/>
              <a:t>，操作包括</a:t>
            </a:r>
            <a:r>
              <a:rPr lang="en-US" altLang="zh-CN" dirty="0" smtClean="0"/>
              <a:t>{+</a:t>
            </a:r>
            <a:r>
              <a:rPr lang="zh-CN" altLang="zh-CN" dirty="0" smtClean="0"/>
              <a:t>，</a:t>
            </a:r>
            <a:r>
              <a:rPr lang="en-US" altLang="zh-CN" dirty="0" smtClean="0"/>
              <a:t>-</a:t>
            </a:r>
            <a:r>
              <a:rPr lang="zh-CN" altLang="zh-CN" dirty="0" smtClean="0"/>
              <a:t>，</a:t>
            </a:r>
            <a:r>
              <a:rPr lang="en-US" altLang="zh-CN" dirty="0" smtClean="0"/>
              <a:t>*</a:t>
            </a:r>
            <a:r>
              <a:rPr lang="zh-CN" altLang="zh-CN" dirty="0" smtClean="0"/>
              <a:t>，</a:t>
            </a:r>
            <a:r>
              <a:rPr lang="en-US" altLang="zh-CN" dirty="0" smtClean="0"/>
              <a:t>/</a:t>
            </a:r>
            <a:r>
              <a:rPr lang="zh-CN" altLang="zh-CN" dirty="0" smtClean="0"/>
              <a:t>，</a:t>
            </a:r>
            <a:r>
              <a:rPr lang="en-US" altLang="zh-CN" dirty="0" smtClean="0"/>
              <a:t>%}</a:t>
            </a:r>
            <a:r>
              <a:rPr lang="zh-CN" altLang="zh-CN" dirty="0" smtClean="0"/>
              <a:t>。如果指定地址为</a:t>
            </a:r>
            <a:r>
              <a:rPr lang="en-US" altLang="zh-CN" dirty="0" smtClean="0"/>
              <a:t>1000H</a:t>
            </a:r>
            <a:r>
              <a:rPr lang="zh-CN" altLang="zh-CN" dirty="0" smtClean="0"/>
              <a:t>的内存单元所存储的内容为</a:t>
            </a:r>
            <a:r>
              <a:rPr lang="en-US" altLang="zh-CN" dirty="0" smtClean="0"/>
              <a:t>I</a:t>
            </a:r>
            <a:r>
              <a:rPr lang="zh-CN" altLang="zh-CN" dirty="0" smtClean="0"/>
              <a:t>类型的数据，那么该内存单元存放的就是数值“</a:t>
            </a:r>
            <a:r>
              <a:rPr lang="en-US" altLang="zh-CN" dirty="0" smtClean="0"/>
              <a:t>97</a:t>
            </a:r>
            <a:r>
              <a:rPr lang="zh-CN" altLang="zh-CN" dirty="0" smtClean="0"/>
              <a:t>”。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5.1  L=X</a:t>
            </a:r>
            <a:r>
              <a:rPr lang="zh-CN" altLang="zh-CN" dirty="0" smtClean="0"/>
              <a:t>语句，</a:t>
            </a:r>
            <a:r>
              <a:rPr lang="en-US" altLang="zh-CN" dirty="0" smtClean="0"/>
              <a:t>L</a:t>
            </a:r>
            <a:r>
              <a:rPr lang="zh-CN" altLang="zh-CN" dirty="0" smtClean="0"/>
              <a:t>和</a:t>
            </a:r>
            <a:r>
              <a:rPr lang="en-US" altLang="zh-CN" dirty="0" smtClean="0"/>
              <a:t>X</a:t>
            </a:r>
            <a:r>
              <a:rPr lang="zh-CN" altLang="zh-CN" dirty="0" smtClean="0"/>
              <a:t>指向堆（</a:t>
            </a:r>
            <a:r>
              <a:rPr lang="en-US" altLang="zh-CN" dirty="0" smtClean="0"/>
              <a:t>heap</a:t>
            </a:r>
            <a:r>
              <a:rPr lang="zh-CN" altLang="zh-CN" dirty="0" smtClean="0"/>
              <a:t>）的同一处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268760"/>
            <a:ext cx="259228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</a:t>
            </a:r>
            <a:r>
              <a:rPr lang="en-US" altLang="zh-CN" b="1" dirty="0" smtClean="0">
                <a:solidFill>
                  <a:schemeClr val="tx2"/>
                </a:solidFill>
              </a:rPr>
              <a:t>: L=X&gt;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F0():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X=[9,9]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L.append</a:t>
            </a:r>
            <a:r>
              <a:rPr lang="en-US" altLang="zh-CN" dirty="0" smtClean="0">
                <a:solidFill>
                  <a:schemeClr val="tx2"/>
                </a:solidFill>
              </a:rPr>
              <a:t>(8)  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X=[1,2,3]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L=X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F0()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print("X=",X,"L=",L)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467544" y="4293096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上述程序执行到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F0()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函数调用前，列表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在内存中的存储如左图所示。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L=X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语句使得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指向堆（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heap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）的同一处。在栈中的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都只是一个指针，它们的具体内容存储在堆上。执行语句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a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之后，列表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在内存中的存储如右图所示。由于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指向堆的同一处，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F0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中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L.append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(8)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语句修改了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，也会修改全局的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5233" name="Object 1"/>
          <p:cNvGraphicFramePr>
            <a:graphicFrameLocks noChangeAspect="1"/>
          </p:cNvGraphicFramePr>
          <p:nvPr/>
        </p:nvGraphicFramePr>
        <p:xfrm>
          <a:off x="2733678" y="1628800"/>
          <a:ext cx="637482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9" r:id="rId3" imgW="4105751" imgH="1297620" progId="Visio.Drawing.11">
                  <p:embed/>
                </p:oleObj>
              </mc:Choice>
              <mc:Fallback>
                <p:oleObj r:id="rId3" imgW="4105751" imgH="129762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678" y="1628800"/>
                        <a:ext cx="6374826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3573016"/>
            <a:ext cx="25922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X= [1, 2, 3, 8] L= [1, 2, 3, 8]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5.2  L=X[:]</a:t>
            </a:r>
            <a:r>
              <a:rPr lang="zh-CN" altLang="zh-CN" dirty="0" smtClean="0"/>
              <a:t>使得</a:t>
            </a:r>
            <a:r>
              <a:rPr lang="en-US" altLang="zh-CN" dirty="0" smtClean="0"/>
              <a:t>L</a:t>
            </a:r>
            <a:r>
              <a:rPr lang="zh-CN" altLang="zh-CN" dirty="0" smtClean="0"/>
              <a:t>与</a:t>
            </a:r>
            <a:r>
              <a:rPr lang="en-US" altLang="zh-CN" dirty="0" smtClean="0"/>
              <a:t>X</a:t>
            </a:r>
            <a:r>
              <a:rPr lang="zh-CN" altLang="zh-CN" dirty="0" smtClean="0"/>
              <a:t>指向堆的不同处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268760"/>
            <a:ext cx="2592288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</a:t>
            </a:r>
            <a:r>
              <a:rPr lang="en-US" altLang="zh-CN" b="1" dirty="0" smtClean="0">
                <a:solidFill>
                  <a:schemeClr val="tx2"/>
                </a:solidFill>
              </a:rPr>
              <a:t>: L=X[:]&gt;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F0():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X=[9,9]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L.append</a:t>
            </a:r>
            <a:r>
              <a:rPr lang="en-US" altLang="zh-CN" dirty="0" smtClean="0">
                <a:solidFill>
                  <a:schemeClr val="tx2"/>
                </a:solidFill>
              </a:rPr>
              <a:t>(8)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X=[1,2,3]; L=X[:]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F0()		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print("X=",X,"L=",L)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467544" y="4077072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上述程序执行到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F0()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函数调用时，列表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在内存中的存储如图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4.5(1)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所示。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L=X[:]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是重新分配了一块内存空间，并复制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的内容到这块新的内存空间，所以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指向堆的不同地方。执行语句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b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之后，列表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在内存中的存储如图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4.5(2)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所示。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指向堆的不同处，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F0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中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L.append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(8)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语句修改了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，但不会修改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。后来压入的列表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X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是局部变量。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10171"/>
            <a:ext cx="259228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X= [1, 2, 3] L= [1, 2, 3, 8]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915816" y="1377607"/>
          <a:ext cx="612068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5" r:id="rId3" imgW="4105751" imgH="1643220" progId="Visio.Drawing.11">
                  <p:embed/>
                </p:oleObj>
              </mc:Choice>
              <mc:Fallback>
                <p:oleObj r:id="rId3" imgW="4105751" imgH="164322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1377607"/>
                        <a:ext cx="6120680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5.3  return(L)</a:t>
            </a:r>
            <a:r>
              <a:rPr lang="zh-CN" altLang="zh-CN" dirty="0" smtClean="0"/>
              <a:t>返回</a:t>
            </a:r>
            <a:r>
              <a:rPr lang="en-US" altLang="zh-CN" dirty="0" smtClean="0"/>
              <a:t>L</a:t>
            </a:r>
            <a:r>
              <a:rPr lang="zh-CN" altLang="zh-CN" dirty="0" smtClean="0"/>
              <a:t>的指针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556792"/>
            <a:ext cx="352839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</a:t>
            </a:r>
            <a:r>
              <a:rPr lang="en-US" altLang="zh-CN" b="1" dirty="0" smtClean="0">
                <a:solidFill>
                  <a:schemeClr val="tx2"/>
                </a:solidFill>
              </a:rPr>
              <a:t>: </a:t>
            </a:r>
            <a:r>
              <a:rPr lang="zh-CN" altLang="zh-CN" b="1" dirty="0" smtClean="0">
                <a:solidFill>
                  <a:schemeClr val="tx2"/>
                </a:solidFill>
              </a:rPr>
              <a:t>返回（</a:t>
            </a:r>
            <a:r>
              <a:rPr lang="en-US" altLang="zh-CN" b="1" dirty="0" smtClean="0">
                <a:solidFill>
                  <a:schemeClr val="tx2"/>
                </a:solidFill>
              </a:rPr>
              <a:t>return</a:t>
            </a:r>
            <a:r>
              <a:rPr lang="zh-CN" altLang="zh-CN" b="1" dirty="0" smtClean="0">
                <a:solidFill>
                  <a:schemeClr val="tx2"/>
                </a:solidFill>
              </a:rPr>
              <a:t>）列表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F1():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L=[3,2,1]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return(L)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L=F1()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print("L=",L)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467544" y="4365104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如图，该段程序调用函数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中定义了一个局部变量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并返回。返回的是局部变量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的指针，此时，全局变量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与返回的局部变量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指向同一处。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3308430"/>
            <a:ext cx="352839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L= [3, 2, 1]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4860032" y="1484784"/>
          <a:ext cx="3060340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9" r:id="rId3" imgW="1802057" imgH="1250910" progId="Visio.Drawing.11">
                  <p:embed/>
                </p:oleObj>
              </mc:Choice>
              <mc:Fallback>
                <p:oleObj r:id="rId3" imgW="1802057" imgH="125091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484784"/>
                        <a:ext cx="3060340" cy="21602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zh-CN" altLang="en-US" dirty="0" smtClean="0"/>
              <a:t>优美而健康的程序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467544" y="1412776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前面讲完基本概念后，我们将要讲如何编写优美而健康的程序。强烈建议同学，在函数里要尽量少用全局变量，要用参数来传递信息。参数是列表时要特别注意！因为参数是列表时，所传递的只是个指针，虽然这个指针是局部变量，但是内容是存在全局的地址上，所以这个列表是个“假”局部变量，本质还是全局的。假如这个函数设计的本意不是要将参数列表内容改变时，最好在函数一开始时就产生个全新的拷贝。例如，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def  F(L): L1=L[:]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。这样在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L1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上操作，就不会影响到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的内容了。</a:t>
            </a: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5.2  L=X[:]</a:t>
            </a:r>
            <a:r>
              <a:rPr lang="zh-CN" altLang="zh-CN" dirty="0" smtClean="0"/>
              <a:t>使得</a:t>
            </a:r>
            <a:r>
              <a:rPr lang="en-US" altLang="zh-CN" dirty="0" smtClean="0"/>
              <a:t>L</a:t>
            </a:r>
            <a:r>
              <a:rPr lang="zh-CN" altLang="zh-CN" dirty="0" smtClean="0"/>
              <a:t>与</a:t>
            </a:r>
            <a:r>
              <a:rPr lang="en-US" altLang="zh-CN" dirty="0" smtClean="0"/>
              <a:t>X</a:t>
            </a:r>
            <a:r>
              <a:rPr lang="zh-CN" altLang="zh-CN" dirty="0" smtClean="0"/>
              <a:t>指向堆的不同处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520" y="1268760"/>
            <a:ext cx="295232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</a:t>
            </a:r>
            <a:r>
              <a:rPr lang="en-US" altLang="zh-CN" b="1" dirty="0" smtClean="0">
                <a:solidFill>
                  <a:schemeClr val="tx2"/>
                </a:solidFill>
              </a:rPr>
              <a:t>: L</a:t>
            </a:r>
            <a:r>
              <a:rPr lang="zh-CN" altLang="zh-CN" b="1" dirty="0" smtClean="0">
                <a:solidFill>
                  <a:schemeClr val="tx2"/>
                </a:solidFill>
              </a:rPr>
              <a:t>做函数参数传递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F2(L):	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L=[2,1]		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return(L)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def F3(L):		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</a:t>
            </a:r>
            <a:r>
              <a:rPr lang="en-US" altLang="zh-CN" dirty="0" err="1" smtClean="0">
                <a:solidFill>
                  <a:schemeClr val="tx2"/>
                </a:solidFill>
              </a:rPr>
              <a:t>L.append</a:t>
            </a:r>
            <a:r>
              <a:rPr lang="en-US" altLang="zh-CN" dirty="0" smtClean="0">
                <a:solidFill>
                  <a:schemeClr val="tx2"/>
                </a:solidFill>
              </a:rPr>
              <a:t>(1)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L[0]=0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 [3, 2, 1]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L=F2(L);print("L=",L)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F3(L);print("L=",L)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11" name="内容占位符 5"/>
          <p:cNvSpPr txBox="1">
            <a:spLocks/>
          </p:cNvSpPr>
          <p:nvPr/>
        </p:nvSpPr>
        <p:spPr>
          <a:xfrm>
            <a:off x="467544" y="4077072"/>
            <a:ext cx="8229600" cy="2016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720000">
              <a:lnSpc>
                <a:spcPct val="130000"/>
              </a:lnSpc>
            </a:pPr>
            <a:endParaRPr lang="zh-CN" altLang="zh-CN" sz="2000" dirty="0" smtClean="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51520" y="4125634"/>
            <a:ext cx="29523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zh-CN" dirty="0" smtClean="0">
                <a:solidFill>
                  <a:schemeClr val="tx2"/>
                </a:solidFill>
              </a:rPr>
              <a:t>输出结果：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L= [2, 1]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L= [0, 1, 1]</a:t>
            </a:r>
            <a:endParaRPr lang="zh-CN" altLang="zh-CN" dirty="0">
              <a:solidFill>
                <a:schemeClr val="tx2"/>
              </a:solidFill>
            </a:endParaRP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3367586" y="1196752"/>
          <a:ext cx="5380878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4" r:id="rId3" imgW="4008233" imgH="1501740" progId="Visio.Drawing.11">
                  <p:embed/>
                </p:oleObj>
              </mc:Choice>
              <mc:Fallback>
                <p:oleObj r:id="rId3" imgW="4008233" imgH="150174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586" y="1196752"/>
                        <a:ext cx="5380878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3635896" y="3819191"/>
          <a:ext cx="5112568" cy="191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5" r:id="rId5" imgW="3866143" imgH="1441800" progId="Visio.Drawing.11">
                  <p:embed/>
                </p:oleObj>
              </mc:Choice>
              <mc:Fallback>
                <p:oleObj r:id="rId5" imgW="3866143" imgH="1441800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819191"/>
                        <a:ext cx="5112568" cy="1914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5" name="Rectangle 7"/>
          <p:cNvSpPr>
            <a:spLocks noChangeArrowheads="1"/>
          </p:cNvSpPr>
          <p:nvPr/>
        </p:nvSpPr>
        <p:spPr bwMode="auto">
          <a:xfrm>
            <a:off x="3491880" y="3068960"/>
            <a:ext cx="5436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如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图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，当调用函数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时，传入全局变量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F2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L=[3,2,1]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将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指向的内容修改为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[2,1]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3491880" y="5733256"/>
            <a:ext cx="5436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3048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 smtClean="0">
                <a:latin typeface="Times New Roman" panose="02020603050405020304" pitchFamily="18" charset="0"/>
              </a:rPr>
              <a:t>如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上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图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/>
              <a:t>当</a:t>
            </a:r>
            <a:r>
              <a:rPr lang="zh-CN" altLang="zh-CN" sz="2000" dirty="0" smtClean="0"/>
              <a:t>调用</a:t>
            </a:r>
            <a:r>
              <a:rPr lang="zh-CN" altLang="en-US" sz="2000" dirty="0" smtClean="0"/>
              <a:t>函数</a:t>
            </a:r>
            <a:r>
              <a:rPr lang="en-US" altLang="zh-CN" sz="2000" dirty="0" smtClean="0"/>
              <a:t>F3</a:t>
            </a:r>
            <a:r>
              <a:rPr lang="zh-CN" altLang="zh-CN" sz="2000" dirty="0" smtClean="0"/>
              <a:t>，传入全局变量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。</a:t>
            </a:r>
            <a:r>
              <a:rPr lang="en-US" altLang="zh-CN" sz="2000" dirty="0" smtClean="0"/>
              <a:t>F2</a:t>
            </a:r>
            <a:r>
              <a:rPr lang="zh-CN" altLang="zh-CN" sz="2000" dirty="0" smtClean="0"/>
              <a:t>的</a:t>
            </a:r>
            <a:r>
              <a:rPr lang="en-US" altLang="zh-CN" sz="2000" dirty="0" err="1" smtClean="0"/>
              <a:t>L.append</a:t>
            </a:r>
            <a:r>
              <a:rPr lang="en-US" altLang="zh-CN" sz="2000" dirty="0" smtClean="0"/>
              <a:t>(1)</a:t>
            </a:r>
            <a:r>
              <a:rPr lang="zh-CN" altLang="zh-CN" sz="2000" dirty="0" smtClean="0"/>
              <a:t>将</a:t>
            </a:r>
            <a:r>
              <a:rPr lang="en-US" altLang="zh-CN" sz="2000" dirty="0" smtClean="0"/>
              <a:t>L</a:t>
            </a:r>
            <a:r>
              <a:rPr lang="zh-CN" altLang="zh-CN" sz="2000" dirty="0" smtClean="0"/>
              <a:t>指向的内容修改为</a:t>
            </a:r>
            <a:r>
              <a:rPr lang="en-US" altLang="zh-CN" sz="2000" dirty="0" smtClean="0"/>
              <a:t>[0,1,1]</a:t>
            </a:r>
            <a:r>
              <a:rPr lang="zh-CN" altLang="en-US" sz="2000" dirty="0" smtClean="0"/>
              <a:t>。</a:t>
            </a:r>
            <a:endParaRPr lang="zh-CN" altLang="en-US" sz="20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节 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自定义数据结构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面向过程与面向对象</a:t>
            </a:r>
            <a:endParaRPr lang="en-US" altLang="zh-CN" dirty="0" smtClean="0"/>
          </a:p>
          <a:p>
            <a:r>
              <a:rPr lang="zh-CN" altLang="zh-CN" dirty="0" smtClean="0"/>
              <a:t>面向对象基本概念——类</a:t>
            </a:r>
            <a:r>
              <a:rPr lang="en-US" altLang="zh-CN" dirty="0" smtClean="0"/>
              <a:t>(Class)</a:t>
            </a:r>
            <a:r>
              <a:rPr lang="zh-CN" altLang="zh-CN" dirty="0" smtClean="0"/>
              <a:t>与对象</a:t>
            </a:r>
            <a:r>
              <a:rPr lang="en-US" altLang="zh-CN" dirty="0" smtClean="0"/>
              <a:t>(Object)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在本章第二节介绍了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中的内置数据结构，有数字，字符串和列表等。这些数据结构及它们相应的方法都是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内置类型，供开发者使用的。而开发者在开发自己的程序时，也可以定义自己想使用的类型，这个类型可以是多个内置类型复合而成，也有内置类型和自定义类型复合而成。</a:t>
            </a:r>
            <a:endParaRPr lang="zh-CN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6.1  </a:t>
            </a:r>
            <a:r>
              <a:rPr lang="zh-CN" altLang="zh-CN" dirty="0" smtClean="0"/>
              <a:t>面向过程与面向对象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87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在了解几种流行的程序语言时，介绍过面向过程是一种以事件为中心的编程思想，而面向对象是一种以事物为中心的编程思想。</a:t>
            </a:r>
          </a:p>
          <a:p>
            <a:r>
              <a:rPr lang="zh-CN" altLang="zh-CN" dirty="0" smtClean="0"/>
              <a:t>以面向过程（</a:t>
            </a:r>
            <a:r>
              <a:rPr lang="en-US" altLang="zh-CN" dirty="0" smtClean="0"/>
              <a:t>procedure-oriented</a:t>
            </a:r>
            <a:r>
              <a:rPr lang="zh-CN" altLang="zh-CN" dirty="0" smtClean="0"/>
              <a:t>）的思想来编程，就是把解决问题的步骤写出来，程序一步一步执行就能解决问题。而以面向对象（</a:t>
            </a:r>
            <a:r>
              <a:rPr lang="en-US" altLang="zh-CN" dirty="0" smtClean="0"/>
              <a:t>Object-Oriented</a:t>
            </a:r>
            <a:r>
              <a:rPr lang="zh-CN" altLang="zh-CN" dirty="0" smtClean="0"/>
              <a:t>）的思想来编程，会把问题相关的数据提取出来，将具有相同属性的物体抽象为“类”，并给“类”设计相应的方法。程序执行时，通常就是创建这个类的一个对象，调用这个类的方法，就可以解决问题。</a:t>
            </a:r>
            <a:endParaRPr lang="zh-CN" altLang="zh-C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6.1  </a:t>
            </a:r>
            <a:r>
              <a:rPr lang="zh-CN" altLang="zh-CN" dirty="0" smtClean="0"/>
              <a:t>面向过程与面向对象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比较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例如一个班级有</a:t>
            </a:r>
            <a:r>
              <a:rPr lang="en-US" altLang="zh-CN" sz="2000" dirty="0" smtClean="0"/>
              <a:t>20</a:t>
            </a:r>
            <a:r>
              <a:rPr lang="zh-CN" altLang="zh-CN" sz="2000" dirty="0" smtClean="0"/>
              <a:t>个学生，每个学生有自己的名字，学号。如果使用面向过程语言，首先需要创建一个列表类型变量</a:t>
            </a:r>
            <a:r>
              <a:rPr lang="en-US" altLang="zh-CN" sz="2000" dirty="0" smtClean="0"/>
              <a:t>name=[]</a:t>
            </a:r>
            <a:r>
              <a:rPr lang="zh-CN" altLang="zh-CN" sz="2000" dirty="0" smtClean="0"/>
              <a:t>存放</a:t>
            </a:r>
            <a:r>
              <a:rPr lang="en-US" altLang="zh-CN" sz="2000" dirty="0" smtClean="0"/>
              <a:t>20</a:t>
            </a:r>
            <a:r>
              <a:rPr lang="zh-CN" altLang="zh-CN" sz="2000" dirty="0" smtClean="0"/>
              <a:t>个名字，使用另一个列表型变量</a:t>
            </a:r>
            <a:r>
              <a:rPr lang="en-US" altLang="zh-CN" sz="2000" dirty="0" smtClean="0"/>
              <a:t>number=[]</a:t>
            </a:r>
            <a:r>
              <a:rPr lang="zh-CN" altLang="zh-CN" sz="2000" dirty="0" smtClean="0"/>
              <a:t>存放每个人所对应的学号。开学后，每个学生进行选课，所选课程各不相同，这时又需要创建一个列表</a:t>
            </a:r>
            <a:r>
              <a:rPr lang="en-US" altLang="zh-CN" sz="2000" dirty="0" smtClean="0"/>
              <a:t>course=[]</a:t>
            </a:r>
            <a:r>
              <a:rPr lang="zh-CN" altLang="zh-CN" sz="2000" dirty="0" smtClean="0"/>
              <a:t>，其中的每一个元素又是一个列表，记录对应学生所选课程。对应于</a:t>
            </a:r>
            <a:r>
              <a:rPr lang="en-US" altLang="zh-CN" sz="2000" dirty="0" smtClean="0"/>
              <a:t>course</a:t>
            </a:r>
            <a:r>
              <a:rPr lang="zh-CN" altLang="zh-CN" sz="2000" dirty="0" smtClean="0"/>
              <a:t>，还需要一个</a:t>
            </a:r>
            <a:r>
              <a:rPr lang="en-US" altLang="zh-CN" sz="2000" dirty="0" smtClean="0"/>
              <a:t>grade</a:t>
            </a:r>
            <a:r>
              <a:rPr lang="zh-CN" altLang="zh-CN" sz="2000" dirty="0" smtClean="0"/>
              <a:t>列表来存放每门课的成绩，以及一个</a:t>
            </a:r>
            <a:r>
              <a:rPr lang="en-US" altLang="zh-CN" sz="2000" dirty="0" smtClean="0"/>
              <a:t>GPA</a:t>
            </a:r>
            <a:r>
              <a:rPr lang="zh-CN" altLang="zh-CN" sz="2000" dirty="0" smtClean="0"/>
              <a:t>列表来存放每个学生的绩点。现有一名学生转专业进入了该班，那么，需要对刚刚所建立的所有列表，都需要依次插入该转入学生的信息，现在已经初显面向过程编程的问题了，扩展性很差。当学期结束时，如果按照</a:t>
            </a:r>
            <a:r>
              <a:rPr lang="en-US" altLang="zh-CN" sz="2000" dirty="0" smtClean="0"/>
              <a:t>GPA</a:t>
            </a:r>
            <a:r>
              <a:rPr lang="zh-CN" altLang="zh-CN" sz="2000" dirty="0" smtClean="0"/>
              <a:t>的高低公布学生成绩，那么在对</a:t>
            </a:r>
            <a:r>
              <a:rPr lang="en-US" altLang="zh-CN" sz="2000" dirty="0" smtClean="0"/>
              <a:t>GPA</a:t>
            </a:r>
            <a:r>
              <a:rPr lang="zh-CN" altLang="zh-CN" sz="2000" dirty="0" smtClean="0"/>
              <a:t>列表进行排序的同时，</a:t>
            </a:r>
            <a:r>
              <a:rPr lang="en-US" altLang="zh-CN" sz="2000" dirty="0" smtClean="0"/>
              <a:t>name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number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course</a:t>
            </a:r>
            <a:r>
              <a:rPr lang="zh-CN" altLang="zh-CN" sz="2000" dirty="0" smtClean="0"/>
              <a:t>、</a:t>
            </a:r>
            <a:r>
              <a:rPr lang="en-US" altLang="zh-CN" sz="2000" dirty="0" smtClean="0"/>
              <a:t>grade</a:t>
            </a:r>
            <a:r>
              <a:rPr lang="zh-CN" altLang="zh-CN" sz="2000" dirty="0" smtClean="0"/>
              <a:t>等等列表均要同</a:t>
            </a:r>
            <a:r>
              <a:rPr lang="en-US" altLang="zh-CN" sz="2000" dirty="0" smtClean="0"/>
              <a:t>GPA</a:t>
            </a:r>
            <a:r>
              <a:rPr lang="zh-CN" altLang="zh-CN" sz="2000" dirty="0" smtClean="0"/>
              <a:t>排序同步进行，十分麻烦。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6.1  </a:t>
            </a:r>
            <a:r>
              <a:rPr lang="zh-CN" altLang="zh-CN" dirty="0" smtClean="0"/>
              <a:t>面向过程与面向对象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比较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相反，使用面向对象语言，可以将每一个学生定义为一个对象，每一个对象有诸多属性，例如姓名，学号，所选课，每门课成绩，</a:t>
            </a:r>
            <a:r>
              <a:rPr lang="en-US" altLang="zh-CN" sz="2000" dirty="0" smtClean="0"/>
              <a:t>GPA</a:t>
            </a:r>
            <a:r>
              <a:rPr lang="zh-CN" altLang="zh-CN" sz="2000" dirty="0" smtClean="0"/>
              <a:t>等等。而一个有</a:t>
            </a:r>
            <a:r>
              <a:rPr lang="en-US" altLang="zh-CN" sz="2000" dirty="0" smtClean="0"/>
              <a:t>20</a:t>
            </a:r>
            <a:r>
              <a:rPr lang="zh-CN" altLang="zh-CN" sz="2000" dirty="0" smtClean="0"/>
              <a:t>个元素，每个元素是一个学生对象的列表就可以表示一个班级，如果有新生加入，只需要将新生对象</a:t>
            </a:r>
            <a:r>
              <a:rPr lang="en-US" altLang="zh-CN" sz="2000" dirty="0" smtClean="0"/>
              <a:t>append</a:t>
            </a:r>
            <a:r>
              <a:rPr lang="zh-CN" altLang="zh-CN" sz="2000" dirty="0" smtClean="0"/>
              <a:t>到班级列表就可以实现，最后成绩的排序只需要对对象进行排序就可以实现。相比面向过程语言，这种面向对象编程有更好的扩展性，思维方式更加自然。</a:t>
            </a:r>
            <a:endParaRPr lang="zh-CN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4098753" y="1844824"/>
            <a:ext cx="288032" cy="3240360"/>
          </a:xfrm>
          <a:prstGeom prst="leftBrace">
            <a:avLst>
              <a:gd name="adj1" fmla="val 63705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31009" y="3275692"/>
            <a:ext cx="2264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 smtClean="0"/>
              <a:t>Python</a:t>
            </a:r>
            <a:r>
              <a:rPr lang="zh-CN" altLang="en-US" b="1" dirty="0" smtClean="0"/>
              <a:t>内置</a:t>
            </a:r>
            <a:r>
              <a:rPr lang="zh-CN" altLang="zh-CN" b="1" dirty="0" smtClean="0"/>
              <a:t>数据类型</a:t>
            </a:r>
            <a:endParaRPr lang="zh-CN" altLang="zh-CN" b="1" dirty="0"/>
          </a:p>
        </p:txBody>
      </p:sp>
      <p:sp>
        <p:nvSpPr>
          <p:cNvPr id="12" name="矩形 11"/>
          <p:cNvSpPr/>
          <p:nvPr/>
        </p:nvSpPr>
        <p:spPr>
          <a:xfrm>
            <a:off x="4530801" y="17449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数值类型</a:t>
            </a:r>
            <a:endParaRPr lang="zh-CN" altLang="en-US" b="1" dirty="0"/>
          </a:p>
        </p:txBody>
      </p:sp>
      <p:sp>
        <p:nvSpPr>
          <p:cNvPr id="13" name="左大括号 12"/>
          <p:cNvSpPr/>
          <p:nvPr/>
        </p:nvSpPr>
        <p:spPr>
          <a:xfrm>
            <a:off x="5826945" y="1384900"/>
            <a:ext cx="216024" cy="1080120"/>
          </a:xfrm>
          <a:prstGeom prst="leftBrace">
            <a:avLst>
              <a:gd name="adj1" fmla="val 45248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86985" y="1303600"/>
            <a:ext cx="1985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整数类型</a:t>
            </a:r>
            <a:r>
              <a:rPr lang="en-US" altLang="zh-CN" b="1" dirty="0" smtClean="0"/>
              <a:t> (integer)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186985" y="1735648"/>
            <a:ext cx="1471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浮点型</a:t>
            </a:r>
            <a:r>
              <a:rPr lang="en-US" altLang="zh-CN" b="1" dirty="0" smtClean="0"/>
              <a:t>(float)</a:t>
            </a:r>
            <a:endParaRPr lang="en-US" altLang="zh-CN" b="1" dirty="0"/>
          </a:p>
        </p:txBody>
      </p:sp>
      <p:sp>
        <p:nvSpPr>
          <p:cNvPr id="19" name="矩形 18"/>
          <p:cNvSpPr/>
          <p:nvPr/>
        </p:nvSpPr>
        <p:spPr>
          <a:xfrm>
            <a:off x="6177553" y="2167696"/>
            <a:ext cx="1634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复数</a:t>
            </a:r>
            <a:r>
              <a:rPr lang="en-US" altLang="zh-CN" b="1" dirty="0" smtClean="0"/>
              <a:t>(complex )</a:t>
            </a:r>
            <a:endParaRPr lang="zh-CN" altLang="en-US" b="1" dirty="0"/>
          </a:p>
        </p:txBody>
      </p:sp>
      <p:sp>
        <p:nvSpPr>
          <p:cNvPr id="21" name="矩形 20"/>
          <p:cNvSpPr/>
          <p:nvPr/>
        </p:nvSpPr>
        <p:spPr>
          <a:xfrm>
            <a:off x="4518319" y="2681044"/>
            <a:ext cx="1452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布尔型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bool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23" name="矩形 22"/>
          <p:cNvSpPr/>
          <p:nvPr/>
        </p:nvSpPr>
        <p:spPr>
          <a:xfrm>
            <a:off x="5826945" y="3238524"/>
            <a:ext cx="23285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字符串类型（</a:t>
            </a:r>
            <a:r>
              <a:rPr lang="en-US" altLang="zh-CN" b="1" dirty="0" smtClean="0"/>
              <a:t>string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24" name="矩形 23"/>
          <p:cNvSpPr/>
          <p:nvPr/>
        </p:nvSpPr>
        <p:spPr>
          <a:xfrm>
            <a:off x="4530801" y="373328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序列</a:t>
            </a:r>
            <a:endParaRPr lang="zh-CN" altLang="en-US" b="1" dirty="0"/>
          </a:p>
        </p:txBody>
      </p:sp>
      <p:sp>
        <p:nvSpPr>
          <p:cNvPr id="25" name="左大括号 24"/>
          <p:cNvSpPr/>
          <p:nvPr/>
        </p:nvSpPr>
        <p:spPr>
          <a:xfrm>
            <a:off x="5394897" y="3382540"/>
            <a:ext cx="216024" cy="1008112"/>
          </a:xfrm>
          <a:prstGeom prst="leftBrace">
            <a:avLst>
              <a:gd name="adj1" fmla="val 45248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826945" y="3670572"/>
            <a:ext cx="1074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列表</a:t>
            </a:r>
            <a:r>
              <a:rPr lang="en-US" altLang="zh-CN" b="1" dirty="0" smtClean="0"/>
              <a:t>(list)</a:t>
            </a:r>
            <a:endParaRPr lang="zh-CN" altLang="en-US" b="1" dirty="0"/>
          </a:p>
        </p:txBody>
      </p:sp>
      <p:sp>
        <p:nvSpPr>
          <p:cNvPr id="27" name="矩形 26"/>
          <p:cNvSpPr/>
          <p:nvPr/>
        </p:nvSpPr>
        <p:spPr>
          <a:xfrm>
            <a:off x="5826945" y="4111912"/>
            <a:ext cx="129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元组</a:t>
            </a:r>
            <a:r>
              <a:rPr lang="en-US" altLang="zh-CN" b="1" dirty="0" smtClean="0"/>
              <a:t>(</a:t>
            </a:r>
            <a:r>
              <a:rPr lang="en-US" altLang="zh-CN" b="1" dirty="0" err="1" smtClean="0"/>
              <a:t>tuple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28" name="矩形 27"/>
          <p:cNvSpPr/>
          <p:nvPr/>
        </p:nvSpPr>
        <p:spPr>
          <a:xfrm>
            <a:off x="4530801" y="4715852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映射</a:t>
            </a:r>
            <a:endParaRPr lang="zh-CN" altLang="en-US" b="1" dirty="0"/>
          </a:p>
        </p:txBody>
      </p:sp>
      <p:sp>
        <p:nvSpPr>
          <p:cNvPr id="29" name="矩形 28"/>
          <p:cNvSpPr/>
          <p:nvPr/>
        </p:nvSpPr>
        <p:spPr>
          <a:xfrm>
            <a:off x="5826945" y="4697268"/>
            <a:ext cx="1758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字典</a:t>
            </a:r>
            <a:r>
              <a:rPr lang="en-US" altLang="zh-CN" b="1" dirty="0" smtClean="0"/>
              <a:t>(dictionary)</a:t>
            </a:r>
            <a:endParaRPr lang="zh-CN" altLang="en-US" b="1" dirty="0"/>
          </a:p>
        </p:txBody>
      </p:sp>
      <p:sp>
        <p:nvSpPr>
          <p:cNvPr id="30" name="矩形 29"/>
          <p:cNvSpPr/>
          <p:nvPr/>
        </p:nvSpPr>
        <p:spPr>
          <a:xfrm>
            <a:off x="5178873" y="4706560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——</a:t>
            </a:r>
            <a:endParaRPr lang="zh-CN" altLang="en-US" b="1" dirty="0"/>
          </a:p>
        </p:txBody>
      </p:sp>
      <p:sp>
        <p:nvSpPr>
          <p:cNvPr id="3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38944"/>
          </a:xfrm>
        </p:spPr>
        <p:txBody>
          <a:bodyPr/>
          <a:lstStyle/>
          <a:p>
            <a:r>
              <a:rPr lang="zh-CN" altLang="en-US" dirty="0" smtClean="0"/>
              <a:t>数据类型结构图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1835696" y="5661248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自定义类型</a:t>
            </a:r>
            <a:endParaRPr lang="zh-CN" altLang="en-US" b="1" dirty="0"/>
          </a:p>
        </p:txBody>
      </p:sp>
      <p:sp>
        <p:nvSpPr>
          <p:cNvPr id="37" name="矩形 36"/>
          <p:cNvSpPr/>
          <p:nvPr/>
        </p:nvSpPr>
        <p:spPr>
          <a:xfrm>
            <a:off x="4139952" y="5661248"/>
            <a:ext cx="1010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类</a:t>
            </a:r>
            <a:r>
              <a:rPr lang="en-US" altLang="zh-CN" b="1" dirty="0" smtClean="0"/>
              <a:t>(class)</a:t>
            </a:r>
            <a:endParaRPr lang="zh-CN" altLang="en-US" b="1" dirty="0"/>
          </a:p>
        </p:txBody>
      </p:sp>
      <p:sp>
        <p:nvSpPr>
          <p:cNvPr id="38" name="矩形 37"/>
          <p:cNvSpPr/>
          <p:nvPr/>
        </p:nvSpPr>
        <p:spPr>
          <a:xfrm>
            <a:off x="3347864" y="566124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——</a:t>
            </a:r>
            <a:endParaRPr lang="zh-CN" altLang="en-US" b="1" dirty="0"/>
          </a:p>
        </p:txBody>
      </p:sp>
      <p:sp>
        <p:nvSpPr>
          <p:cNvPr id="39" name="左大括号 38"/>
          <p:cNvSpPr/>
          <p:nvPr/>
        </p:nvSpPr>
        <p:spPr>
          <a:xfrm>
            <a:off x="1475656" y="3429000"/>
            <a:ext cx="288032" cy="2448272"/>
          </a:xfrm>
          <a:prstGeom prst="leftBrace">
            <a:avLst>
              <a:gd name="adj1" fmla="val 63705"/>
              <a:gd name="adj2" fmla="val 49491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51520" y="4437112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 smtClean="0"/>
              <a:t>数据类型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50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6.1  </a:t>
            </a:r>
            <a:r>
              <a:rPr lang="zh-CN" altLang="zh-CN" dirty="0" smtClean="0"/>
              <a:t>面向过程与面向对象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Autofit/>
          </a:bodyPr>
          <a:lstStyle/>
          <a:p>
            <a:r>
              <a:rPr lang="zh-CN" altLang="zh-CN" sz="1800" dirty="0" smtClean="0"/>
              <a:t>上述例子已经体现了面向对象一个重要特点，即</a:t>
            </a:r>
            <a:r>
              <a:rPr lang="zh-CN" altLang="zh-CN" sz="1800" b="1" dirty="0" smtClean="0"/>
              <a:t>封装</a:t>
            </a:r>
            <a:r>
              <a:rPr lang="zh-CN" altLang="zh-CN" sz="1800" dirty="0" smtClean="0"/>
              <a:t>（</a:t>
            </a:r>
            <a:r>
              <a:rPr lang="en-US" altLang="zh-CN" sz="1800" dirty="0" smtClean="0"/>
              <a:t>Package</a:t>
            </a:r>
            <a:r>
              <a:rPr lang="zh-CN" altLang="zh-CN" sz="1800" dirty="0" smtClean="0"/>
              <a:t>），把多个属性与多个方法（即列表、字符串章节所提的专用方法）封装成一个类。</a:t>
            </a:r>
          </a:p>
          <a:p>
            <a:r>
              <a:rPr lang="zh-CN" altLang="zh-CN" sz="1800" dirty="0" smtClean="0"/>
              <a:t>除了封装，面向对象还有</a:t>
            </a:r>
            <a:r>
              <a:rPr lang="zh-CN" altLang="zh-CN" sz="1800" b="1" dirty="0" smtClean="0"/>
              <a:t>继承</a:t>
            </a:r>
            <a:r>
              <a:rPr lang="en-US" altLang="zh-CN" sz="1800" dirty="0" smtClean="0"/>
              <a:t>(Inheritance)</a:t>
            </a:r>
            <a:r>
              <a:rPr lang="zh-CN" altLang="zh-CN" sz="1800" dirty="0" smtClean="0"/>
              <a:t>与</a:t>
            </a:r>
            <a:r>
              <a:rPr lang="zh-CN" altLang="zh-CN" sz="1800" b="1" dirty="0" smtClean="0"/>
              <a:t>多态</a:t>
            </a:r>
            <a:r>
              <a:rPr lang="en-US" altLang="zh-CN" sz="1800" dirty="0" smtClean="0"/>
              <a:t>(Polymorphism)</a:t>
            </a:r>
            <a:r>
              <a:rPr lang="zh-CN" altLang="zh-CN" sz="1800" dirty="0" smtClean="0"/>
              <a:t>等特性，在本书中不在详述这部分内容。正是这些特性，使面向对象拥有了重用的特点。</a:t>
            </a:r>
          </a:p>
          <a:p>
            <a:r>
              <a:rPr lang="zh-CN" altLang="zh-CN" sz="1800" b="1" dirty="0" smtClean="0">
                <a:solidFill>
                  <a:srgbClr val="C00000"/>
                </a:solidFill>
              </a:rPr>
              <a:t>重用</a:t>
            </a:r>
            <a:r>
              <a:rPr lang="zh-CN" altLang="zh-CN" sz="1800" dirty="0" smtClean="0"/>
              <a:t>，就是指开发人员所编写的代码可以重复使用，当今一个小的项目就可以达到成千上万行的代码量，如果每一个项目都是从</a:t>
            </a:r>
            <a:r>
              <a:rPr lang="en-US" altLang="zh-CN" sz="1800" dirty="0" smtClean="0"/>
              <a:t>0</a:t>
            </a:r>
            <a:r>
              <a:rPr lang="zh-CN" altLang="zh-CN" sz="1800" dirty="0" smtClean="0"/>
              <a:t>行开始写代码，一方面短时间要开发如此大代码量的项目，质量难以保证，另外该项目的生产周期必定远远大于需求，效率极低。</a:t>
            </a:r>
          </a:p>
          <a:p>
            <a:r>
              <a:rPr lang="zh-CN" altLang="zh-CN" sz="1800" dirty="0" smtClean="0"/>
              <a:t>面向过程也能进行重用，不过只能对函数进行简单的重复使用。如果要求对该函数的实现加以扩充，唯一能做的就是先拷贝再粘贴，最后对粘贴的代码进行改写。然而，对于面向对象语言，对一个类，不仅可以对父类进行继承，而且还能对其进行覆盖与扩充。</a:t>
            </a:r>
            <a:endParaRPr lang="zh-CN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zh-CN" dirty="0" smtClean="0"/>
              <a:t>面</a:t>
            </a:r>
            <a:r>
              <a:rPr lang="zh-CN" altLang="zh-CN" dirty="0" smtClean="0"/>
              <a:t>向对象基本概念——类与对象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736304"/>
          </a:xfrm>
        </p:spPr>
        <p:txBody>
          <a:bodyPr>
            <a:noAutofit/>
          </a:bodyPr>
          <a:lstStyle/>
          <a:p>
            <a:r>
              <a:rPr lang="zh-CN" altLang="zh-CN" sz="2000" dirty="0" smtClean="0"/>
              <a:t>类</a:t>
            </a:r>
            <a:r>
              <a:rPr lang="en-US" altLang="zh-CN" sz="2000" dirty="0" smtClean="0"/>
              <a:t>(class)</a:t>
            </a:r>
            <a:r>
              <a:rPr lang="zh-CN" altLang="zh-CN" sz="2000" dirty="0" smtClean="0"/>
              <a:t>与对象</a:t>
            </a:r>
            <a:r>
              <a:rPr lang="en-US" altLang="zh-CN" sz="2000" dirty="0" smtClean="0"/>
              <a:t>(object)</a:t>
            </a:r>
            <a:r>
              <a:rPr lang="zh-CN" altLang="zh-CN" sz="2000" dirty="0" smtClean="0"/>
              <a:t>的关系正如</a:t>
            </a:r>
            <a:r>
              <a:rPr lang="zh-CN" altLang="en-US" sz="2000" dirty="0" smtClean="0"/>
              <a:t>上图</a:t>
            </a:r>
            <a:r>
              <a:rPr lang="zh-CN" altLang="zh-CN" sz="2000" dirty="0" smtClean="0"/>
              <a:t>模具与各式各样蛋糕的关系是一样的，一个模具做好后，就可以做很多个这种形状的蛋糕了，同样，一个类定义好后，就可以生成很多这种类的对象了。使用类生成对象的过程，叫做实例化（</a:t>
            </a:r>
            <a:r>
              <a:rPr lang="en-US" altLang="zh-CN" sz="2000" dirty="0" smtClean="0"/>
              <a:t>Instantiate</a:t>
            </a:r>
            <a:r>
              <a:rPr lang="zh-CN" altLang="zh-CN" sz="2000" dirty="0" smtClean="0"/>
              <a:t>）。一个类可以包含多个已定义类型的变量，这些变量称为成员变量（也称属性），同时，还可以包含多个由该类实例化对象所使用的函数，这些函数称为成员函数（也称方法</a:t>
            </a:r>
            <a:r>
              <a:rPr lang="en-US" altLang="zh-CN" sz="2000" dirty="0" smtClean="0"/>
              <a:t>methods</a:t>
            </a:r>
            <a:r>
              <a:rPr lang="zh-CN" altLang="zh-CN" sz="2000" dirty="0" smtClean="0"/>
              <a:t>）。</a:t>
            </a:r>
            <a:endParaRPr lang="zh-CN" altLang="zh-CN" sz="2000" dirty="0"/>
          </a:p>
        </p:txBody>
      </p:sp>
      <p:pic>
        <p:nvPicPr>
          <p:cNvPr id="106498" name="Picture 2" descr="c1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412776"/>
            <a:ext cx="5688632" cy="161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zh-CN" dirty="0" smtClean="0"/>
              <a:t>面</a:t>
            </a:r>
            <a:r>
              <a:rPr lang="zh-CN" altLang="zh-CN" dirty="0" smtClean="0"/>
              <a:t>向对象基本概念——类与对象</a:t>
            </a:r>
            <a:r>
              <a:rPr lang="zh-CN" altLang="en-US" dirty="0" smtClean="0"/>
              <a:t>，实例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39552" y="4941168"/>
            <a:ext cx="8229600" cy="1296144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上</a:t>
            </a:r>
            <a:r>
              <a:rPr lang="zh-CN" altLang="zh-CN" sz="2000" dirty="0" smtClean="0"/>
              <a:t>述程序定义</a:t>
            </a:r>
            <a:r>
              <a:rPr lang="en-US" altLang="zh-CN" sz="2000" dirty="0" smtClean="0"/>
              <a:t>student</a:t>
            </a:r>
            <a:r>
              <a:rPr lang="zh-CN" altLang="zh-CN" sz="2000" dirty="0" smtClean="0"/>
              <a:t>类，该类包括四个成员变量：</a:t>
            </a:r>
            <a:r>
              <a:rPr lang="en-US" altLang="zh-CN" sz="2000" dirty="0" smtClean="0"/>
              <a:t>name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number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Course_Grade</a:t>
            </a:r>
            <a:r>
              <a:rPr lang="zh-CN" altLang="zh-CN" sz="2000" dirty="0" smtClean="0"/>
              <a:t>，</a:t>
            </a:r>
            <a:r>
              <a:rPr lang="en-US" altLang="zh-CN" sz="2000" dirty="0" smtClean="0"/>
              <a:t>GPA</a:t>
            </a:r>
            <a:r>
              <a:rPr lang="zh-CN" altLang="zh-CN" sz="2000" dirty="0" smtClean="0"/>
              <a:t>；两个成员函数：</a:t>
            </a:r>
            <a:r>
              <a:rPr lang="en-US" altLang="zh-CN" sz="2000" dirty="0" smtClean="0"/>
              <a:t>__init__</a:t>
            </a:r>
            <a:r>
              <a:rPr lang="zh-CN" altLang="zh-CN" sz="2000" dirty="0" smtClean="0"/>
              <a:t>，</a:t>
            </a:r>
            <a:r>
              <a:rPr lang="en-US" altLang="zh-CN" sz="2000" dirty="0" err="1" smtClean="0"/>
              <a:t>getInfo</a:t>
            </a:r>
            <a:r>
              <a:rPr lang="zh-CN" altLang="zh-CN" sz="2000" dirty="0" smtClean="0"/>
              <a:t>。并实例化了</a:t>
            </a:r>
            <a:r>
              <a:rPr lang="en-US" altLang="zh-CN" sz="2000" dirty="0" err="1" smtClean="0"/>
              <a:t>XiaoMing</a:t>
            </a:r>
            <a:r>
              <a:rPr lang="zh-CN" altLang="zh-CN" sz="2000" dirty="0" smtClean="0"/>
              <a:t>与</a:t>
            </a:r>
            <a:r>
              <a:rPr lang="en-US" altLang="zh-CN" sz="2000" dirty="0" err="1" smtClean="0"/>
              <a:t>A_Zhen</a:t>
            </a:r>
            <a:r>
              <a:rPr lang="zh-CN" altLang="zh-CN" sz="2000" dirty="0" smtClean="0"/>
              <a:t>两个对象。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47664" y="1358766"/>
            <a:ext cx="633670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tx2"/>
                </a:solidFill>
              </a:rPr>
              <a:t>#&lt;</a:t>
            </a:r>
            <a:r>
              <a:rPr lang="zh-CN" altLang="zh-CN" b="1" dirty="0" smtClean="0">
                <a:solidFill>
                  <a:schemeClr val="tx2"/>
                </a:solidFill>
              </a:rPr>
              <a:t>程序：自定义学生</a:t>
            </a:r>
            <a:r>
              <a:rPr lang="en-US" altLang="zh-CN" b="1" dirty="0" smtClean="0">
                <a:solidFill>
                  <a:schemeClr val="tx2"/>
                </a:solidFill>
              </a:rPr>
              <a:t>student</a:t>
            </a:r>
            <a:r>
              <a:rPr lang="zh-CN" altLang="zh-CN" b="1" dirty="0" smtClean="0">
                <a:solidFill>
                  <a:schemeClr val="tx2"/>
                </a:solidFill>
              </a:rPr>
              <a:t>类，并将该类实例化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class student:	 #</a:t>
            </a:r>
            <a:r>
              <a:rPr lang="zh-CN" altLang="zh-CN" dirty="0" smtClean="0">
                <a:solidFill>
                  <a:schemeClr val="tx2"/>
                </a:solidFill>
              </a:rPr>
              <a:t>学生类型：包含成员变量和成员函数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	def __init__ (</a:t>
            </a:r>
            <a:r>
              <a:rPr lang="en-US" altLang="zh-CN" dirty="0" err="1" smtClean="0">
                <a:solidFill>
                  <a:schemeClr val="tx2"/>
                </a:solidFill>
              </a:rPr>
              <a:t>self,mname,mnumber</a:t>
            </a:r>
            <a:r>
              <a:rPr lang="en-US" altLang="zh-CN" dirty="0" smtClean="0">
                <a:solidFill>
                  <a:schemeClr val="tx2"/>
                </a:solidFill>
              </a:rPr>
              <a:t>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self.name</a:t>
            </a:r>
            <a:r>
              <a:rPr lang="en-US" altLang="zh-CN" dirty="0" smtClean="0">
                <a:solidFill>
                  <a:schemeClr val="tx2"/>
                </a:solidFill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</a:rPr>
              <a:t>mname</a:t>
            </a:r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self.number</a:t>
            </a:r>
            <a:r>
              <a:rPr lang="en-US" altLang="zh-CN" dirty="0" smtClean="0">
                <a:solidFill>
                  <a:schemeClr val="tx2"/>
                </a:solidFill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</a:rPr>
              <a:t>mnumber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self.Course_Grade</a:t>
            </a:r>
            <a:r>
              <a:rPr lang="en-US" altLang="zh-CN" dirty="0" smtClean="0">
                <a:solidFill>
                  <a:schemeClr val="tx2"/>
                </a:solidFill>
              </a:rPr>
              <a:t> = {}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</a:t>
            </a:r>
            <a:r>
              <a:rPr lang="en-US" altLang="zh-CN" dirty="0" err="1" smtClean="0">
                <a:solidFill>
                  <a:schemeClr val="tx2"/>
                </a:solidFill>
              </a:rPr>
              <a:t>self.GPA</a:t>
            </a:r>
            <a:r>
              <a:rPr lang="en-US" altLang="zh-CN" dirty="0" smtClean="0">
                <a:solidFill>
                  <a:schemeClr val="tx2"/>
                </a:solidFill>
              </a:rPr>
              <a:t> = 0	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def </a:t>
            </a:r>
            <a:r>
              <a:rPr lang="en-US" altLang="zh-CN" dirty="0" err="1" smtClean="0">
                <a:solidFill>
                  <a:schemeClr val="tx2"/>
                </a:solidFill>
              </a:rPr>
              <a:t>getInfo</a:t>
            </a:r>
            <a:r>
              <a:rPr lang="en-US" altLang="zh-CN" dirty="0" smtClean="0">
                <a:solidFill>
                  <a:schemeClr val="tx2"/>
                </a:solidFill>
              </a:rPr>
              <a:t>(self):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	print(</a:t>
            </a:r>
            <a:r>
              <a:rPr lang="en-US" altLang="zh-CN" dirty="0" err="1" smtClean="0">
                <a:solidFill>
                  <a:schemeClr val="tx2"/>
                </a:solidFill>
              </a:rPr>
              <a:t>self.name,self.number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XiaoMing</a:t>
            </a:r>
            <a:r>
              <a:rPr lang="en-US" altLang="zh-CN" dirty="0" smtClean="0">
                <a:solidFill>
                  <a:schemeClr val="tx2"/>
                </a:solidFill>
              </a:rPr>
              <a:t> = student("XiaoMing","1")</a:t>
            </a: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XiaoMing.getInfo</a:t>
            </a:r>
            <a:r>
              <a:rPr lang="en-US" altLang="zh-CN" dirty="0" smtClean="0">
                <a:solidFill>
                  <a:schemeClr val="tx2"/>
                </a:solidFill>
              </a:rPr>
              <a:t>()</a:t>
            </a:r>
            <a:endParaRPr lang="zh-CN" altLang="zh-CN" dirty="0" smtClean="0">
              <a:solidFill>
                <a:schemeClr val="tx2"/>
              </a:solidFill>
            </a:endParaRPr>
          </a:p>
          <a:p>
            <a:r>
              <a:rPr lang="en-US" altLang="zh-CN" dirty="0" err="1" smtClean="0">
                <a:solidFill>
                  <a:schemeClr val="tx2"/>
                </a:solidFill>
              </a:rPr>
              <a:t>A_Zhen.getInfo</a:t>
            </a:r>
            <a:r>
              <a:rPr lang="en-US" altLang="zh-CN" dirty="0" smtClean="0">
                <a:solidFill>
                  <a:schemeClr val="tx2"/>
                </a:solidFill>
              </a:rPr>
              <a:t>()		</a:t>
            </a:r>
            <a:endParaRPr lang="zh-CN" altLang="zh-CN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6.2 </a:t>
            </a:r>
            <a:r>
              <a:rPr lang="zh-CN" altLang="zh-CN" dirty="0" smtClean="0"/>
              <a:t>面</a:t>
            </a:r>
            <a:r>
              <a:rPr lang="zh-CN" altLang="zh-CN" dirty="0" smtClean="0"/>
              <a:t>向对象基本概念——类与对象</a:t>
            </a:r>
            <a:r>
              <a:rPr lang="zh-CN" altLang="en-US" dirty="0" smtClean="0"/>
              <a:t>，实例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36504"/>
          </a:xfrm>
        </p:spPr>
        <p:txBody>
          <a:bodyPr>
            <a:noAutofit/>
          </a:bodyPr>
          <a:lstStyle/>
          <a:p>
            <a:r>
              <a:rPr lang="en-US" altLang="zh-CN" sz="1800" dirty="0" smtClean="0"/>
              <a:t>__init__</a:t>
            </a:r>
            <a:r>
              <a:rPr lang="zh-CN" altLang="zh-CN" sz="1800" dirty="0" smtClean="0"/>
              <a:t>方法是</a:t>
            </a:r>
            <a:r>
              <a:rPr lang="en-US" altLang="zh-CN" sz="1800" dirty="0" smtClean="0"/>
              <a:t>Python</a:t>
            </a:r>
            <a:r>
              <a:rPr lang="zh-CN" altLang="zh-CN" sz="1800" dirty="0" smtClean="0"/>
              <a:t>类中的一种特殊方法，方法名的开始和结束都是双下划线，该方法称为构造函数，当创建类的对象时，它被自动调用。在该方法中可以声明类所拥有的成员变量，并可为其赋初始值。该方法有一个特点，不能有返回值，因为它是用来构造对象的，调用后实例化了一个该类型的对象。</a:t>
            </a:r>
          </a:p>
          <a:p>
            <a:r>
              <a:rPr lang="en-US" altLang="zh-CN" sz="1800" dirty="0" err="1" smtClean="0"/>
              <a:t>getInfo</a:t>
            </a:r>
            <a:r>
              <a:rPr lang="zh-CN" altLang="zh-CN" sz="1800" dirty="0" smtClean="0"/>
              <a:t>方法是自定义的一个方法，用来打印学生的姓名和学号。</a:t>
            </a:r>
          </a:p>
          <a:p>
            <a:r>
              <a:rPr lang="en-US" altLang="zh-CN" sz="1800" dirty="0" err="1" smtClean="0"/>
              <a:t>XiaoMing</a:t>
            </a:r>
            <a:r>
              <a:rPr lang="zh-CN" altLang="zh-CN" sz="1800" dirty="0" smtClean="0"/>
              <a:t>与</a:t>
            </a:r>
            <a:r>
              <a:rPr lang="en-US" altLang="zh-CN" sz="1800" dirty="0" err="1" smtClean="0"/>
              <a:t>A_Zhen</a:t>
            </a:r>
            <a:r>
              <a:rPr lang="zh-CN" altLang="zh-CN" sz="1800" dirty="0" smtClean="0"/>
              <a:t>是类</a:t>
            </a:r>
            <a:r>
              <a:rPr lang="en-US" altLang="zh-CN" sz="1800" dirty="0" smtClean="0"/>
              <a:t>student</a:t>
            </a:r>
            <a:r>
              <a:rPr lang="zh-CN" altLang="zh-CN" sz="1800" dirty="0" smtClean="0"/>
              <a:t>的两个对象。</a:t>
            </a:r>
            <a:r>
              <a:rPr lang="en-US" altLang="zh-CN" sz="1800" dirty="0" err="1" smtClean="0"/>
              <a:t>XiaoMing.getInfo</a:t>
            </a:r>
            <a:r>
              <a:rPr lang="en-US" altLang="zh-CN" sz="1800" dirty="0" smtClean="0"/>
              <a:t>()</a:t>
            </a:r>
            <a:r>
              <a:rPr lang="zh-CN" altLang="zh-CN" sz="1800" dirty="0" smtClean="0"/>
              <a:t>与</a:t>
            </a:r>
            <a:r>
              <a:rPr lang="en-US" altLang="zh-CN" sz="1800" dirty="0" err="1" smtClean="0"/>
              <a:t>A_Zhen.getInfo</a:t>
            </a:r>
            <a:r>
              <a:rPr lang="en-US" altLang="zh-CN" sz="1800" dirty="0" smtClean="0"/>
              <a:t>()</a:t>
            </a:r>
            <a:r>
              <a:rPr lang="zh-CN" altLang="zh-CN" sz="1800" dirty="0" smtClean="0"/>
              <a:t>将分别调用各自的</a:t>
            </a:r>
            <a:r>
              <a:rPr lang="en-US" altLang="zh-CN" sz="1800" dirty="0" err="1" smtClean="0"/>
              <a:t>getInfo</a:t>
            </a:r>
            <a:r>
              <a:rPr lang="zh-CN" altLang="zh-CN" sz="1800" dirty="0" smtClean="0"/>
              <a:t>方法。</a:t>
            </a:r>
            <a:endParaRPr lang="en-US" altLang="zh-CN" sz="1800" dirty="0" smtClean="0"/>
          </a:p>
          <a:p>
            <a:r>
              <a:rPr lang="zh-CN" altLang="en-US" sz="1800" dirty="0" smtClean="0"/>
              <a:t>需</a:t>
            </a:r>
            <a:r>
              <a:rPr lang="zh-CN" altLang="zh-CN" sz="1800" dirty="0" smtClean="0"/>
              <a:t>要注意的是，对于一个类的所有方法，包括构造函数，其参数中都有一个</a:t>
            </a:r>
            <a:r>
              <a:rPr lang="en-US" altLang="zh-CN" sz="1800" dirty="0" smtClean="0"/>
              <a:t>self</a:t>
            </a:r>
            <a:r>
              <a:rPr lang="zh-CN" altLang="zh-CN" sz="1800" dirty="0" smtClean="0"/>
              <a:t>，这个</a:t>
            </a:r>
            <a:r>
              <a:rPr lang="en-US" altLang="zh-CN" sz="1800" dirty="0" smtClean="0"/>
              <a:t>self</a:t>
            </a:r>
            <a:r>
              <a:rPr lang="zh-CN" altLang="zh-CN" sz="1800" dirty="0" smtClean="0"/>
              <a:t>就是用来区分是哪个对象调用了该类的此方法的，例如，</a:t>
            </a:r>
            <a:r>
              <a:rPr lang="en-US" altLang="zh-CN" sz="1800" dirty="0" err="1" smtClean="0"/>
              <a:t>XiaoMing.getInfo</a:t>
            </a:r>
            <a:r>
              <a:rPr lang="en-US" altLang="zh-CN" sz="1800" dirty="0" smtClean="0"/>
              <a:t>()</a:t>
            </a:r>
            <a:r>
              <a:rPr lang="zh-CN" altLang="zh-CN" sz="1800" dirty="0" smtClean="0"/>
              <a:t>，会将</a:t>
            </a:r>
            <a:r>
              <a:rPr lang="en-US" altLang="zh-CN" sz="1800" dirty="0" err="1" smtClean="0"/>
              <a:t>XiaoMing</a:t>
            </a:r>
            <a:r>
              <a:rPr lang="zh-CN" altLang="zh-CN" sz="1800" dirty="0" smtClean="0"/>
              <a:t>这个对象隐式地传递给</a:t>
            </a:r>
            <a:r>
              <a:rPr lang="en-US" altLang="zh-CN" sz="1800" dirty="0" err="1" smtClean="0"/>
              <a:t>getInfo</a:t>
            </a:r>
            <a:r>
              <a:rPr lang="zh-CN" altLang="zh-CN" sz="1800" dirty="0" smtClean="0"/>
              <a:t>这个方法，所以，</a:t>
            </a:r>
            <a:r>
              <a:rPr lang="en-US" altLang="zh-CN" sz="1800" dirty="0" err="1" smtClean="0"/>
              <a:t>getInfo</a:t>
            </a:r>
            <a:r>
              <a:rPr lang="zh-CN" altLang="zh-CN" sz="1800" dirty="0" smtClean="0"/>
              <a:t>方法就知道了原来是</a:t>
            </a:r>
            <a:r>
              <a:rPr lang="en-US" altLang="zh-CN" sz="1800" dirty="0" err="1" smtClean="0"/>
              <a:t>XiaoMing</a:t>
            </a:r>
            <a:r>
              <a:rPr lang="zh-CN" altLang="zh-CN" sz="1800" dirty="0" smtClean="0"/>
              <a:t>在</a:t>
            </a:r>
            <a:r>
              <a:rPr lang="en-US" altLang="zh-CN" sz="1800" dirty="0" smtClean="0"/>
              <a:t>Call</a:t>
            </a:r>
            <a:r>
              <a:rPr lang="zh-CN" altLang="zh-CN" sz="1800" dirty="0" smtClean="0"/>
              <a:t>我，将打印出</a:t>
            </a:r>
            <a:r>
              <a:rPr lang="en-US" altLang="zh-CN" sz="1800" dirty="0" smtClean="0"/>
              <a:t>“XiaoMing1”</a:t>
            </a:r>
            <a:r>
              <a:rPr lang="zh-CN" altLang="zh-CN" sz="1800" dirty="0" smtClean="0"/>
              <a:t>，而不会与对象</a:t>
            </a:r>
            <a:r>
              <a:rPr lang="en-US" altLang="zh-CN" sz="1800" dirty="0" err="1" smtClean="0"/>
              <a:t>A_Zhen</a:t>
            </a:r>
            <a:r>
              <a:rPr lang="zh-CN" altLang="zh-CN" sz="1800" dirty="0" smtClean="0"/>
              <a:t>发生冲突。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07099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节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基于</a:t>
            </a:r>
            <a:r>
              <a:rPr lang="en-US" altLang="zh-CN" dirty="0" smtClean="0"/>
              <a:t>Python</a:t>
            </a:r>
            <a:r>
              <a:rPr lang="zh-CN" altLang="zh-CN" dirty="0" smtClean="0"/>
              <a:t>面向对象编程实现数据库功能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4550-C56E-41EA-A2A8-73166B2D2639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94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99592" y="1916832"/>
            <a:ext cx="7488832" cy="4209331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zh-CN" dirty="0" smtClean="0"/>
              <a:t>面向对象方式实现数据库的学生类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面向对象方式实现数据库的课程类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创建数据库的学生与课程类组</a:t>
            </a:r>
            <a:endParaRPr lang="en-US" altLang="zh-CN" dirty="0" smtClean="0"/>
          </a:p>
          <a:p>
            <a:r>
              <a:rPr lang="en-US" altLang="zh-CN" dirty="0" smtClean="0"/>
              <a:t>Python</a:t>
            </a:r>
            <a:r>
              <a:rPr lang="zh-CN" altLang="zh-CN" dirty="0" smtClean="0"/>
              <a:t>实例功能模拟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95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2664296"/>
          </a:xfrm>
        </p:spPr>
        <p:txBody>
          <a:bodyPr>
            <a:normAutofit/>
          </a:bodyPr>
          <a:lstStyle/>
          <a:p>
            <a:r>
              <a:rPr lang="zh-CN" altLang="zh-CN" dirty="0" smtClean="0"/>
              <a:t>在此数据库的应用上，学生是一类数据，课程也是一类数据，彼此之间有关系，每一个学生包含了他所选修的课程号信息，如表</a:t>
            </a:r>
            <a:r>
              <a:rPr lang="en-US" altLang="zh-CN" dirty="0" smtClean="0"/>
              <a:t>1</a:t>
            </a:r>
            <a:r>
              <a:rPr lang="zh-CN" altLang="zh-CN" dirty="0" smtClean="0"/>
              <a:t>所示，而每一个课程也有选修学生的学号信息，如表</a:t>
            </a:r>
            <a:r>
              <a:rPr lang="en-US" altLang="zh-CN" dirty="0" smtClean="0"/>
              <a:t>2</a:t>
            </a:r>
            <a:r>
              <a:rPr lang="zh-CN" altLang="zh-CN" dirty="0" smtClean="0"/>
              <a:t>所示。利用这些关系信息，我们可以做出许多数据库应用中数据处理和分析的工作。</a:t>
            </a:r>
            <a:endParaRPr lang="zh-CN" altLang="zh-C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29281"/>
              </p:ext>
            </p:extLst>
          </p:nvPr>
        </p:nvGraphicFramePr>
        <p:xfrm>
          <a:off x="112596" y="4509120"/>
          <a:ext cx="4027356" cy="115212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2392"/>
                <a:gridCol w="648072"/>
                <a:gridCol w="792088"/>
                <a:gridCol w="720080"/>
                <a:gridCol w="1008112"/>
                <a:gridCol w="416612"/>
              </a:tblGrid>
              <a:tr h="2939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学号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姓名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已选学分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所选课程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课程分数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GPA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1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Aaron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[2,4,5]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{2:76,4:50,5:85}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1.5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11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Abraham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[1,3,5]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{1:89,3:97,5:80}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3.3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35911">
                <a:tc grid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0" dirty="0">
                          <a:effectLst/>
                        </a:rPr>
                        <a:t>……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87369"/>
              </p:ext>
            </p:extLst>
          </p:nvPr>
        </p:nvGraphicFramePr>
        <p:xfrm>
          <a:off x="4211960" y="4509120"/>
          <a:ext cx="4816896" cy="10744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68424"/>
                <a:gridCol w="2088232"/>
                <a:gridCol w="432048"/>
                <a:gridCol w="1008112"/>
                <a:gridCol w="720080"/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课程号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课程名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学分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选课学生学号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考试时间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Introducation to Computer Science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[2,</a:t>
                      </a:r>
                      <a:r>
                        <a:rPr lang="zh-CN" sz="1050" kern="100">
                          <a:effectLst/>
                        </a:rPr>
                        <a:t>…</a:t>
                      </a:r>
                      <a:r>
                        <a:rPr lang="en-US" sz="1050" kern="100">
                          <a:effectLst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Advanced Mathematics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[1,</a:t>
                      </a:r>
                      <a:r>
                        <a:rPr lang="zh-CN" sz="1050" kern="100">
                          <a:effectLst/>
                        </a:rPr>
                        <a:t>…</a:t>
                      </a:r>
                      <a:r>
                        <a:rPr lang="en-US" sz="1050" kern="100">
                          <a:effectLst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Python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[2,</a:t>
                      </a:r>
                      <a:r>
                        <a:rPr lang="zh-CN" sz="1050" kern="100">
                          <a:effectLst/>
                        </a:rPr>
                        <a:t>…</a:t>
                      </a:r>
                      <a:r>
                        <a:rPr lang="en-US" sz="1050" kern="100">
                          <a:effectLst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College English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[1,</a:t>
                      </a:r>
                      <a:r>
                        <a:rPr lang="zh-CN" sz="1050" kern="100">
                          <a:effectLst/>
                        </a:rPr>
                        <a:t>…</a:t>
                      </a:r>
                      <a:r>
                        <a:rPr lang="en-US" sz="1050" kern="100">
                          <a:effectLst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Linear Algebra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[1,2,</a:t>
                      </a:r>
                      <a:r>
                        <a:rPr lang="zh-CN" sz="1050" kern="100">
                          <a:effectLst/>
                        </a:rPr>
                        <a:t>…</a:t>
                      </a:r>
                      <a:r>
                        <a:rPr lang="en-US" sz="1050" kern="100">
                          <a:effectLst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547664" y="4236823"/>
            <a:ext cx="9220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1000" kern="100" dirty="0" smtClean="0">
                <a:latin typeface="Times New Roman" panose="02020603050405020304" pitchFamily="18" charset="0"/>
              </a:rPr>
              <a:t>表</a:t>
            </a:r>
            <a:r>
              <a:rPr lang="en-US" altLang="zh-CN" sz="1000" kern="100" dirty="0" smtClean="0">
                <a:latin typeface="Times New Roman" panose="02020603050405020304" pitchFamily="18" charset="0"/>
              </a:rPr>
              <a:t>1 </a:t>
            </a:r>
            <a:r>
              <a:rPr lang="zh-CN" altLang="zh-CN" sz="1000" kern="100" dirty="0">
                <a:latin typeface="Times New Roman" panose="02020603050405020304" pitchFamily="18" charset="0"/>
              </a:rPr>
              <a:t>学生关系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44208" y="4236823"/>
            <a:ext cx="95891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50" kern="100" dirty="0" smtClean="0">
                <a:latin typeface="Times New Roman" panose="02020603050405020304" pitchFamily="18" charset="0"/>
              </a:rPr>
              <a:t>表</a:t>
            </a:r>
            <a:r>
              <a:rPr lang="en-US" altLang="zh-CN" sz="1050" kern="100" dirty="0" smtClean="0">
                <a:latin typeface="Times New Roman" panose="02020603050405020304" pitchFamily="18" charset="0"/>
              </a:rPr>
              <a:t>2 </a:t>
            </a:r>
            <a:r>
              <a:rPr lang="zh-CN" altLang="zh-CN" sz="1050" kern="100" dirty="0" smtClean="0">
                <a:latin typeface="Times New Roman" panose="02020603050405020304" pitchFamily="18" charset="0"/>
              </a:rPr>
              <a:t>课程关系</a:t>
            </a:r>
            <a:endParaRPr lang="zh-CN" altLang="zh-CN" sz="105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48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96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52527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关系的建立十分重要。例如，有学生与课程两类数据，如果学生关系中增加一个考试时间属性，那么这样的两类数据就出现了问题。假设每个学生都选修了</a:t>
            </a:r>
            <a:r>
              <a:rPr lang="en-US" altLang="zh-CN" dirty="0"/>
              <a:t>Python</a:t>
            </a:r>
            <a:r>
              <a:rPr lang="zh-CN" altLang="zh-CN" dirty="0"/>
              <a:t>课程，该课程需要修改考试时间，那么需要遍历所有学生，修改每个学生考试时间信息。一个不良好的关系会为数据的维护带了极大的困扰。</a:t>
            </a:r>
          </a:p>
          <a:p>
            <a:r>
              <a:rPr lang="zh-CN" altLang="zh-CN" dirty="0"/>
              <a:t>普通数据库应用中常会用一种数据库专用的语言，叫做</a:t>
            </a:r>
            <a:r>
              <a:rPr lang="en-US" altLang="zh-CN" dirty="0"/>
              <a:t>SQL</a:t>
            </a:r>
            <a:r>
              <a:rPr lang="zh-CN" altLang="zh-CN" dirty="0"/>
              <a:t>，来建立关系数据库的各类表格数据，并且利用</a:t>
            </a:r>
            <a:r>
              <a:rPr lang="en-US" altLang="zh-CN" dirty="0"/>
              <a:t>SQL</a:t>
            </a:r>
            <a:r>
              <a:rPr lang="zh-CN" altLang="zh-CN" dirty="0"/>
              <a:t>程序来处理数据。将来读者学习数据库课程时会学到</a:t>
            </a:r>
            <a:r>
              <a:rPr lang="en-US" altLang="zh-CN" dirty="0"/>
              <a:t>SQL</a:t>
            </a:r>
            <a:r>
              <a:rPr lang="zh-CN" altLang="zh-CN" dirty="0"/>
              <a:t>语言。其实使用</a:t>
            </a:r>
            <a:r>
              <a:rPr lang="en-US" altLang="zh-CN" dirty="0"/>
              <a:t>Python</a:t>
            </a:r>
            <a:r>
              <a:rPr lang="zh-CN" altLang="zh-CN" dirty="0"/>
              <a:t>语言也可以方便的建立数据库，在此我们用</a:t>
            </a:r>
            <a:r>
              <a:rPr lang="en-US" altLang="zh-CN" dirty="0"/>
              <a:t>Python</a:t>
            </a:r>
            <a:r>
              <a:rPr lang="zh-CN" altLang="zh-CN" dirty="0"/>
              <a:t>面向对象和字典的方式来方便地建立数据库。</a:t>
            </a:r>
          </a:p>
        </p:txBody>
      </p:sp>
    </p:spTree>
    <p:extLst>
      <p:ext uri="{BB962C8B-B14F-4D97-AF65-F5344CB8AC3E}">
        <p14:creationId xmlns:p14="http://schemas.microsoft.com/office/powerpoint/2010/main" val="8608170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zh-CN" dirty="0"/>
              <a:t>.1 Python</a:t>
            </a:r>
            <a:r>
              <a:rPr lang="zh-CN" altLang="zh-CN" dirty="0"/>
              <a:t>面向对象方式实现数据库的学生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1557257"/>
          </a:xfrm>
        </p:spPr>
        <p:txBody>
          <a:bodyPr>
            <a:noAutofit/>
          </a:bodyPr>
          <a:lstStyle/>
          <a:p>
            <a:r>
              <a:rPr lang="zh-CN" altLang="zh-CN" sz="1800" dirty="0"/>
              <a:t>学生基本属性如前节中程序所示，但是学生类需要加入选课方法</a:t>
            </a:r>
            <a:r>
              <a:rPr lang="en-US" altLang="zh-CN" sz="1800" dirty="0" err="1"/>
              <a:t>selectCourse</a:t>
            </a:r>
            <a:r>
              <a:rPr lang="en-US" altLang="zh-CN" sz="1800" dirty="0"/>
              <a:t>()</a:t>
            </a:r>
            <a:r>
              <a:rPr lang="zh-CN" altLang="zh-CN" sz="1800" dirty="0"/>
              <a:t>，参加考试方法</a:t>
            </a:r>
            <a:r>
              <a:rPr lang="en-US" altLang="zh-CN" sz="1800" dirty="0" err="1"/>
              <a:t>TakeExam</a:t>
            </a:r>
            <a:r>
              <a:rPr lang="en-US" altLang="zh-CN" sz="1800" dirty="0"/>
              <a:t>()</a:t>
            </a:r>
            <a:r>
              <a:rPr lang="zh-CN" altLang="zh-CN" sz="1800" dirty="0"/>
              <a:t>，以及统计</a:t>
            </a:r>
            <a:r>
              <a:rPr lang="en-US" altLang="zh-CN" sz="1800" dirty="0"/>
              <a:t>GPA</a:t>
            </a:r>
            <a:r>
              <a:rPr lang="zh-CN" altLang="zh-CN" sz="1800" dirty="0"/>
              <a:t>方法</a:t>
            </a:r>
            <a:r>
              <a:rPr lang="en-US" altLang="zh-CN" sz="1800" dirty="0" err="1"/>
              <a:t>calculateGPA</a:t>
            </a:r>
            <a:r>
              <a:rPr lang="en-US" altLang="zh-CN" sz="1800" dirty="0"/>
              <a:t>()</a:t>
            </a:r>
            <a:r>
              <a:rPr lang="zh-CN" altLang="zh-CN" sz="1800" dirty="0"/>
              <a:t>。在计算</a:t>
            </a:r>
            <a:r>
              <a:rPr lang="en-US" altLang="zh-CN" sz="1800" dirty="0"/>
              <a:t>GPA</a:t>
            </a:r>
            <a:r>
              <a:rPr lang="zh-CN" altLang="zh-CN" sz="1800" dirty="0"/>
              <a:t>时，需要计算对应分数的绩点，如</a:t>
            </a:r>
            <a:r>
              <a:rPr lang="en-US" altLang="zh-CN" sz="1800" dirty="0"/>
              <a:t>90</a:t>
            </a:r>
            <a:r>
              <a:rPr lang="zh-CN" altLang="zh-CN" sz="1800" dirty="0"/>
              <a:t>分以上记为</a:t>
            </a:r>
            <a:r>
              <a:rPr lang="en-US" altLang="zh-CN" sz="1800" dirty="0"/>
              <a:t>4</a:t>
            </a:r>
            <a:r>
              <a:rPr lang="zh-CN" altLang="zh-CN" sz="1800" dirty="0"/>
              <a:t>，</a:t>
            </a:r>
            <a:r>
              <a:rPr lang="en-US" altLang="zh-CN" sz="1800" dirty="0"/>
              <a:t>80</a:t>
            </a:r>
            <a:r>
              <a:rPr lang="zh-CN" altLang="zh-CN" sz="1800" dirty="0"/>
              <a:t>分以上</a:t>
            </a:r>
            <a:r>
              <a:rPr lang="en-US" altLang="zh-CN" sz="1800" dirty="0"/>
              <a:t>90</a:t>
            </a:r>
            <a:r>
              <a:rPr lang="zh-CN" altLang="zh-CN" sz="1800" dirty="0"/>
              <a:t>分一下为</a:t>
            </a:r>
            <a:r>
              <a:rPr lang="en-US" altLang="zh-CN" sz="1800" dirty="0"/>
              <a:t>3</a:t>
            </a:r>
            <a:r>
              <a:rPr lang="zh-CN" altLang="zh-CN" sz="1800" dirty="0"/>
              <a:t>等，该类中加入分数绩点转变函数</a:t>
            </a:r>
            <a:r>
              <a:rPr lang="en-US" altLang="zh-CN" sz="1800" dirty="0"/>
              <a:t>Grade2GPA</a:t>
            </a:r>
            <a:r>
              <a:rPr lang="zh-CN" altLang="zh-CN" sz="1800" dirty="0"/>
              <a:t>。</a:t>
            </a:r>
            <a:endParaRPr lang="zh-CN" altLang="zh-CN" sz="1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13244" y="2924944"/>
            <a:ext cx="8676964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</a:t>
            </a:r>
            <a:r>
              <a:rPr lang="zh-CN" altLang="zh-CN" b="1" dirty="0" smtClean="0">
                <a:solidFill>
                  <a:schemeClr val="tx2"/>
                </a:solidFill>
              </a:rPr>
              <a:t>：</a:t>
            </a:r>
            <a:r>
              <a:rPr lang="zh-CN" altLang="zh-CN" b="1" dirty="0">
                <a:solidFill>
                  <a:schemeClr val="tx2"/>
                </a:solidFill>
              </a:rPr>
              <a:t>扩展后的</a:t>
            </a:r>
            <a:r>
              <a:rPr lang="en-US" altLang="zh-CN" b="1" dirty="0">
                <a:solidFill>
                  <a:schemeClr val="tx2"/>
                </a:solidFill>
              </a:rPr>
              <a:t>Student</a:t>
            </a:r>
            <a:r>
              <a:rPr lang="zh-CN" altLang="zh-CN" b="1" dirty="0">
                <a:solidFill>
                  <a:schemeClr val="tx2"/>
                </a:solidFill>
              </a:rPr>
              <a:t>类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class student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     </a:t>
            </a:r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__</a:t>
            </a:r>
            <a:r>
              <a:rPr lang="en-US" altLang="zh-CN" dirty="0" err="1">
                <a:solidFill>
                  <a:schemeClr val="tx2"/>
                </a:solidFill>
              </a:rPr>
              <a:t>init</a:t>
            </a:r>
            <a:r>
              <a:rPr lang="en-US" altLang="zh-CN" dirty="0">
                <a:solidFill>
                  <a:schemeClr val="tx2"/>
                </a:solidFill>
              </a:rPr>
              <a:t>__ (</a:t>
            </a:r>
            <a:r>
              <a:rPr lang="en-US" altLang="zh-CN" dirty="0" err="1">
                <a:solidFill>
                  <a:schemeClr val="tx2"/>
                </a:solidFill>
              </a:rPr>
              <a:t>self,mname,studentID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self.name </a:t>
            </a:r>
            <a:r>
              <a:rPr lang="en-US" altLang="zh-CN" dirty="0">
                <a:solidFill>
                  <a:schemeClr val="tx2"/>
                </a:solidFill>
              </a:rPr>
              <a:t>= </a:t>
            </a:r>
            <a:r>
              <a:rPr lang="en-US" altLang="zh-CN" dirty="0" err="1">
                <a:solidFill>
                  <a:schemeClr val="tx2"/>
                </a:solidFill>
              </a:rPr>
              <a:t>mname</a:t>
            </a:r>
            <a:r>
              <a:rPr lang="en-US" altLang="zh-CN" dirty="0">
                <a:solidFill>
                  <a:schemeClr val="tx2"/>
                </a:solidFill>
              </a:rPr>
              <a:t>; </a:t>
            </a:r>
            <a:r>
              <a:rPr lang="en-US" altLang="zh-CN" dirty="0" err="1">
                <a:solidFill>
                  <a:schemeClr val="tx2"/>
                </a:solidFill>
              </a:rPr>
              <a:t>self.StuID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 smtClean="0">
                <a:solidFill>
                  <a:schemeClr val="tx2"/>
                </a:solidFill>
              </a:rPr>
              <a:t>studentID</a:t>
            </a:r>
            <a:r>
              <a:rPr lang="en-US" altLang="zh-CN" dirty="0" smtClean="0">
                <a:solidFill>
                  <a:schemeClr val="tx2"/>
                </a:solidFill>
              </a:rPr>
              <a:t>; </a:t>
            </a:r>
            <a:r>
              <a:rPr lang="en-US" altLang="zh-CN" dirty="0" err="1" smtClean="0">
                <a:solidFill>
                  <a:schemeClr val="tx2"/>
                </a:solidFill>
              </a:rPr>
              <a:t>self.Course_Grade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 {};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self.Course_ID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 []; </a:t>
            </a:r>
            <a:r>
              <a:rPr lang="en-US" altLang="zh-CN" dirty="0" err="1">
                <a:solidFill>
                  <a:schemeClr val="tx2"/>
                </a:solidFill>
              </a:rPr>
              <a:t>self.GPA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smtClean="0">
                <a:solidFill>
                  <a:schemeClr val="tx2"/>
                </a:solidFill>
              </a:rPr>
              <a:t>0; </a:t>
            </a:r>
            <a:r>
              <a:rPr lang="en-US" altLang="zh-CN" dirty="0" err="1" smtClean="0">
                <a:solidFill>
                  <a:schemeClr val="tx2"/>
                </a:solidFill>
              </a:rPr>
              <a:t>self.Credit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 0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selectCourse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self,CourseName,CourseID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self.Course_Grade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CourseID</a:t>
            </a:r>
            <a:r>
              <a:rPr lang="en-US" altLang="zh-CN" dirty="0">
                <a:solidFill>
                  <a:schemeClr val="tx2"/>
                </a:solidFill>
              </a:rPr>
              <a:t>]=</a:t>
            </a:r>
            <a:r>
              <a:rPr lang="en-US" altLang="zh-CN" dirty="0" smtClean="0">
                <a:solidFill>
                  <a:schemeClr val="tx2"/>
                </a:solidFill>
              </a:rPr>
              <a:t>0  #</a:t>
            </a:r>
            <a:r>
              <a:rPr lang="en-US" altLang="zh-CN" dirty="0">
                <a:solidFill>
                  <a:schemeClr val="tx2"/>
                </a:solidFill>
              </a:rPr>
              <a:t>CourseID:0 </a:t>
            </a:r>
            <a:r>
              <a:rPr lang="zh-CN" altLang="zh-CN" dirty="0">
                <a:solidFill>
                  <a:schemeClr val="tx2"/>
                </a:solidFill>
              </a:rPr>
              <a:t>加入字典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self.Course_ID.append</a:t>
            </a:r>
            <a:r>
              <a:rPr lang="en-US" altLang="zh-CN" dirty="0" smtClean="0">
                <a:solidFill>
                  <a:schemeClr val="tx2"/>
                </a:solidFill>
              </a:rPr>
              <a:t>(</a:t>
            </a:r>
            <a:r>
              <a:rPr lang="en-US" altLang="zh-CN" dirty="0" err="1" smtClean="0">
                <a:solidFill>
                  <a:schemeClr val="tx2"/>
                </a:solidFill>
              </a:rPr>
              <a:t>CourseID</a:t>
            </a:r>
            <a:r>
              <a:rPr lang="en-US" altLang="zh-CN" dirty="0" smtClean="0">
                <a:solidFill>
                  <a:schemeClr val="tx2"/>
                </a:solidFill>
              </a:rPr>
              <a:t>)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# </a:t>
            </a:r>
            <a:r>
              <a:rPr lang="en-US" altLang="zh-CN" dirty="0" err="1">
                <a:solidFill>
                  <a:schemeClr val="tx2"/>
                </a:solidFill>
              </a:rPr>
              <a:t>CourseID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zh-CN" altLang="zh-CN" dirty="0">
                <a:solidFill>
                  <a:schemeClr val="tx2"/>
                </a:solidFill>
              </a:rPr>
              <a:t>加入列表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self.Credit</a:t>
            </a:r>
            <a:r>
              <a:rPr lang="en-US" altLang="zh-CN" dirty="0">
                <a:solidFill>
                  <a:schemeClr val="tx2"/>
                </a:solidFill>
              </a:rPr>
              <a:t> = </a:t>
            </a:r>
            <a:r>
              <a:rPr lang="en-US" altLang="zh-CN" dirty="0" err="1">
                <a:solidFill>
                  <a:schemeClr val="tx2"/>
                </a:solidFill>
              </a:rPr>
              <a:t>self.Credit</a:t>
            </a:r>
            <a:r>
              <a:rPr lang="en-US" altLang="zh-CN" dirty="0">
                <a:solidFill>
                  <a:schemeClr val="tx2"/>
                </a:solidFill>
              </a:rPr>
              <a:t>+ 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CourseID</a:t>
            </a:r>
            <a:r>
              <a:rPr lang="en-US" altLang="zh-CN" dirty="0">
                <a:solidFill>
                  <a:schemeClr val="tx2"/>
                </a:solidFill>
              </a:rPr>
              <a:t>].Credit </a:t>
            </a:r>
            <a:r>
              <a:rPr lang="en-US" altLang="zh-CN" dirty="0" smtClean="0">
                <a:solidFill>
                  <a:schemeClr val="tx2"/>
                </a:solidFill>
              </a:rPr>
              <a:t>  #</a:t>
            </a:r>
            <a:r>
              <a:rPr lang="zh-CN" altLang="zh-CN" dirty="0">
                <a:solidFill>
                  <a:schemeClr val="tx2"/>
                </a:solidFill>
              </a:rPr>
              <a:t>总学分数更</a:t>
            </a:r>
            <a:r>
              <a:rPr lang="zh-CN" altLang="zh-CN" dirty="0" smtClean="0">
                <a:solidFill>
                  <a:schemeClr val="tx2"/>
                </a:solidFill>
              </a:rPr>
              <a:t>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TakeExam</a:t>
            </a:r>
            <a:r>
              <a:rPr lang="en-US" altLang="zh-CN" dirty="0">
                <a:solidFill>
                  <a:schemeClr val="tx2"/>
                </a:solidFill>
              </a:rPr>
              <a:t>(self, </a:t>
            </a:r>
            <a:r>
              <a:rPr lang="en-US" altLang="zh-CN" dirty="0" err="1">
                <a:solidFill>
                  <a:schemeClr val="tx2"/>
                </a:solidFill>
              </a:rPr>
              <a:t>CourseID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self.Course_Grade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CourseID</a:t>
            </a:r>
            <a:r>
              <a:rPr lang="en-US" altLang="zh-CN" dirty="0">
                <a:solidFill>
                  <a:schemeClr val="tx2"/>
                </a:solidFill>
              </a:rPr>
              <a:t>]=</a:t>
            </a:r>
            <a:r>
              <a:rPr lang="en-US" altLang="zh-CN" dirty="0" err="1">
                <a:solidFill>
                  <a:schemeClr val="tx2"/>
                </a:solidFill>
              </a:rPr>
              <a:t>random.randint</a:t>
            </a:r>
            <a:r>
              <a:rPr lang="en-US" altLang="zh-CN" dirty="0">
                <a:solidFill>
                  <a:schemeClr val="tx2"/>
                </a:solidFill>
              </a:rPr>
              <a:t>(50,100)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>
                <a:solidFill>
                  <a:schemeClr val="tx2"/>
                </a:solidFill>
              </a:rPr>
              <a:t>self.calculateGPA</a:t>
            </a:r>
            <a:r>
              <a:rPr lang="en-US" altLang="zh-CN" dirty="0" smtClean="0">
                <a:solidFill>
                  <a:schemeClr val="tx2"/>
                </a:solidFill>
              </a:rPr>
              <a:t>()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1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zh-CN" dirty="0"/>
              <a:t>.1 Python</a:t>
            </a:r>
            <a:r>
              <a:rPr lang="zh-CN" altLang="zh-CN" dirty="0"/>
              <a:t>面向对象方式实现数据库的学生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1231007"/>
            <a:ext cx="8676964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/>
                </a:solidFill>
              </a:rPr>
              <a:t>#&lt;</a:t>
            </a:r>
            <a:r>
              <a:rPr lang="zh-CN" altLang="zh-CN" b="1" dirty="0">
                <a:solidFill>
                  <a:schemeClr val="tx2"/>
                </a:solidFill>
              </a:rPr>
              <a:t>程序</a:t>
            </a:r>
            <a:r>
              <a:rPr lang="zh-CN" altLang="zh-CN" b="1" dirty="0" smtClean="0">
                <a:solidFill>
                  <a:schemeClr val="tx2"/>
                </a:solidFill>
              </a:rPr>
              <a:t>：</a:t>
            </a:r>
            <a:r>
              <a:rPr lang="zh-CN" altLang="zh-CN" b="1" dirty="0">
                <a:solidFill>
                  <a:schemeClr val="tx2"/>
                </a:solidFill>
              </a:rPr>
              <a:t>扩展后的</a:t>
            </a:r>
            <a:r>
              <a:rPr lang="en-US" altLang="zh-CN" b="1" dirty="0">
                <a:solidFill>
                  <a:schemeClr val="tx2"/>
                </a:solidFill>
              </a:rPr>
              <a:t>Student</a:t>
            </a:r>
            <a:r>
              <a:rPr lang="zh-CN" altLang="zh-CN" b="1" dirty="0" smtClean="0">
                <a:solidFill>
                  <a:schemeClr val="tx2"/>
                </a:solidFill>
              </a:rPr>
              <a:t>类</a:t>
            </a:r>
            <a:r>
              <a:rPr lang="zh-CN" altLang="en-US" b="1" dirty="0" smtClean="0">
                <a:solidFill>
                  <a:schemeClr val="tx2"/>
                </a:solidFill>
              </a:rPr>
              <a:t>（续）</a:t>
            </a:r>
            <a:r>
              <a:rPr lang="en-US" altLang="zh-CN" b="1" dirty="0" smtClean="0">
                <a:solidFill>
                  <a:schemeClr val="tx2"/>
                </a:solidFill>
              </a:rPr>
              <a:t>&gt;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Grade2GPA(</a:t>
            </a:r>
            <a:r>
              <a:rPr lang="en-US" altLang="zh-CN" dirty="0" err="1">
                <a:solidFill>
                  <a:schemeClr val="tx2"/>
                </a:solidFill>
              </a:rPr>
              <a:t>self,grade</a:t>
            </a:r>
            <a:r>
              <a:rPr lang="en-US" altLang="zh-CN" dirty="0">
                <a:solidFill>
                  <a:schemeClr val="tx2"/>
                </a:solidFill>
              </a:rPr>
              <a:t>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if(grade</a:t>
            </a:r>
            <a:r>
              <a:rPr lang="en-US" altLang="zh-CN" dirty="0">
                <a:solidFill>
                  <a:schemeClr val="tx2"/>
                </a:solidFill>
              </a:rPr>
              <a:t>&gt;=90):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return 4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</a:rPr>
              <a:t>(grade</a:t>
            </a:r>
            <a:r>
              <a:rPr lang="en-US" altLang="zh-CN" dirty="0">
                <a:solidFill>
                  <a:schemeClr val="tx2"/>
                </a:solidFill>
              </a:rPr>
              <a:t>&gt;=80):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return 3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</a:rPr>
              <a:t>(grade</a:t>
            </a:r>
            <a:r>
              <a:rPr lang="en-US" altLang="zh-CN" dirty="0">
                <a:solidFill>
                  <a:schemeClr val="tx2"/>
                </a:solidFill>
              </a:rPr>
              <a:t>&gt;=70):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return 2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elif</a:t>
            </a:r>
            <a:r>
              <a:rPr lang="en-US" altLang="zh-CN" dirty="0" smtClean="0">
                <a:solidFill>
                  <a:schemeClr val="tx2"/>
                </a:solidFill>
              </a:rPr>
              <a:t>(grade</a:t>
            </a:r>
            <a:r>
              <a:rPr lang="en-US" altLang="zh-CN" dirty="0">
                <a:solidFill>
                  <a:schemeClr val="tx2"/>
                </a:solidFill>
              </a:rPr>
              <a:t>&gt;=60):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return 1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else</a:t>
            </a:r>
            <a:r>
              <a:rPr lang="en-US" altLang="zh-CN" dirty="0">
                <a:solidFill>
                  <a:schemeClr val="tx2"/>
                </a:solidFill>
              </a:rPr>
              <a:t>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return 0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        </a:t>
            </a:r>
            <a:r>
              <a:rPr lang="en-US" altLang="zh-CN" dirty="0" err="1" smtClean="0">
                <a:solidFill>
                  <a:schemeClr val="tx2"/>
                </a:solidFill>
              </a:rPr>
              <a:t>def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err="1">
                <a:solidFill>
                  <a:schemeClr val="tx2"/>
                </a:solidFill>
              </a:rPr>
              <a:t>calculateGPA</a:t>
            </a:r>
            <a:r>
              <a:rPr lang="en-US" altLang="zh-CN" dirty="0">
                <a:solidFill>
                  <a:schemeClr val="tx2"/>
                </a:solidFill>
              </a:rPr>
              <a:t>(self):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g </a:t>
            </a:r>
            <a:r>
              <a:rPr lang="en-US" altLang="zh-CN" dirty="0">
                <a:solidFill>
                  <a:schemeClr val="tx2"/>
                </a:solidFill>
              </a:rPr>
              <a:t>= 0;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 smtClean="0">
                <a:solidFill>
                  <a:schemeClr val="tx2"/>
                </a:solidFill>
              </a:rPr>
              <a:t>	#</a:t>
            </a:r>
            <a:r>
              <a:rPr lang="zh-CN" altLang="zh-CN" dirty="0">
                <a:solidFill>
                  <a:schemeClr val="tx2"/>
                </a:solidFill>
              </a:rPr>
              <a:t>遍历每一门所修的课程</a:t>
            </a: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smtClean="0">
                <a:solidFill>
                  <a:schemeClr val="tx2"/>
                </a:solidFill>
              </a:rPr>
              <a:t>for </a:t>
            </a:r>
            <a:r>
              <a:rPr lang="en-US" altLang="zh-CN" dirty="0" err="1">
                <a:solidFill>
                  <a:schemeClr val="tx2"/>
                </a:solidFill>
              </a:rPr>
              <a:t>courseID,grade</a:t>
            </a:r>
            <a:r>
              <a:rPr lang="en-US" altLang="zh-CN" dirty="0">
                <a:solidFill>
                  <a:schemeClr val="tx2"/>
                </a:solidFill>
              </a:rPr>
              <a:t> in </a:t>
            </a:r>
            <a:r>
              <a:rPr lang="en-US" altLang="zh-CN" dirty="0" err="1">
                <a:solidFill>
                  <a:schemeClr val="tx2"/>
                </a:solidFill>
              </a:rPr>
              <a:t>self.Course_Grade.items</a:t>
            </a:r>
            <a:r>
              <a:rPr lang="en-US" altLang="zh-CN" dirty="0">
                <a:solidFill>
                  <a:schemeClr val="tx2"/>
                </a:solidFill>
              </a:rPr>
              <a:t>():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	g = g + self.Grade2GPA(grade)* </a:t>
            </a:r>
            <a:r>
              <a:rPr lang="en-US" altLang="zh-CN" dirty="0" err="1">
                <a:solidFill>
                  <a:schemeClr val="tx2"/>
                </a:solidFill>
              </a:rPr>
              <a:t>CourseDict</a:t>
            </a:r>
            <a:r>
              <a:rPr lang="en-US" altLang="zh-CN" dirty="0">
                <a:solidFill>
                  <a:schemeClr val="tx2"/>
                </a:solidFill>
              </a:rPr>
              <a:t>[</a:t>
            </a:r>
            <a:r>
              <a:rPr lang="en-US" altLang="zh-CN" dirty="0" err="1">
                <a:solidFill>
                  <a:schemeClr val="tx2"/>
                </a:solidFill>
              </a:rPr>
              <a:t>courseID</a:t>
            </a:r>
            <a:r>
              <a:rPr lang="en-US" altLang="zh-CN" dirty="0">
                <a:solidFill>
                  <a:schemeClr val="tx2"/>
                </a:solidFill>
              </a:rPr>
              <a:t>].Credit</a:t>
            </a:r>
            <a:endParaRPr lang="zh-CN" altLang="zh-CN" dirty="0">
              <a:solidFill>
                <a:schemeClr val="tx2"/>
              </a:solidFill>
            </a:endParaRPr>
          </a:p>
          <a:p>
            <a:r>
              <a:rPr lang="en-US" altLang="zh-CN" dirty="0">
                <a:solidFill>
                  <a:schemeClr val="tx2"/>
                </a:solidFill>
              </a:rPr>
              <a:t>	</a:t>
            </a:r>
            <a:r>
              <a:rPr lang="en-US" altLang="zh-CN" dirty="0" err="1" smtClean="0">
                <a:solidFill>
                  <a:schemeClr val="tx2"/>
                </a:solidFill>
              </a:rPr>
              <a:t>self.GPA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= round(g/self.Credit,2)</a:t>
            </a:r>
            <a:endParaRPr lang="zh-CN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47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38944"/>
          </a:xfrm>
        </p:spPr>
        <p:txBody>
          <a:bodyPr/>
          <a:lstStyle/>
          <a:p>
            <a:r>
              <a:rPr lang="en-US" altLang="zh-CN" dirty="0" smtClean="0"/>
              <a:t>7</a:t>
            </a:r>
            <a:r>
              <a:rPr lang="en-US" altLang="zh-CN" dirty="0"/>
              <a:t>.1 Python</a:t>
            </a:r>
            <a:r>
              <a:rPr lang="zh-CN" altLang="zh-CN" dirty="0"/>
              <a:t>面向对象方式实现数据库的学生</a:t>
            </a:r>
            <a:r>
              <a:rPr lang="zh-CN" altLang="zh-CN" dirty="0" smtClean="0"/>
              <a:t>类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C99A0-5F28-4A51-9F65-EDAD62957D17}" type="datetime1">
              <a:rPr lang="zh-CN" altLang="en-US" smtClean="0"/>
              <a:pPr/>
              <a:t>2014/8/12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Dr. </a:t>
            </a:r>
            <a:r>
              <a:rPr lang="zh-CN" altLang="en-US" smtClean="0"/>
              <a:t>沙行勉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6CC0E-6B2B-427F-9144-B8378FB03372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>
            <a:noAutofit/>
          </a:bodyPr>
          <a:lstStyle/>
          <a:p>
            <a:r>
              <a:rPr lang="zh-CN" altLang="zh-CN" dirty="0"/>
              <a:t>其中，</a:t>
            </a:r>
            <a:r>
              <a:rPr lang="en-US" altLang="zh-CN" dirty="0" err="1"/>
              <a:t>selectCourse</a:t>
            </a:r>
            <a:r>
              <a:rPr lang="zh-CN" altLang="zh-CN" dirty="0"/>
              <a:t>方法需要传入所选课程名，以及该课程学分，然后对该生相应信息进行修改。</a:t>
            </a:r>
            <a:r>
              <a:rPr lang="en-US" altLang="zh-CN" dirty="0" err="1"/>
              <a:t>TakeExam</a:t>
            </a:r>
            <a:r>
              <a:rPr lang="zh-CN" altLang="zh-CN" dirty="0"/>
              <a:t>方法是模拟一个学生参加了课程号为</a:t>
            </a:r>
            <a:r>
              <a:rPr lang="en-US" altLang="zh-CN" dirty="0" err="1"/>
              <a:t>CourseID</a:t>
            </a:r>
            <a:r>
              <a:rPr lang="zh-CN" altLang="zh-CN" dirty="0"/>
              <a:t>的课程考试，得到一个</a:t>
            </a:r>
            <a:r>
              <a:rPr lang="en-US" altLang="zh-CN" dirty="0"/>
              <a:t>50</a:t>
            </a:r>
            <a:r>
              <a:rPr lang="zh-CN" altLang="zh-CN" dirty="0"/>
              <a:t>至</a:t>
            </a:r>
            <a:r>
              <a:rPr lang="en-US" altLang="zh-CN" dirty="0"/>
              <a:t>100</a:t>
            </a:r>
            <a:r>
              <a:rPr lang="zh-CN" altLang="zh-CN" dirty="0"/>
              <a:t>之间的分数。</a:t>
            </a:r>
            <a:r>
              <a:rPr lang="en-US" altLang="zh-CN" dirty="0" err="1"/>
              <a:t>getInfo</a:t>
            </a:r>
            <a:r>
              <a:rPr lang="zh-CN" altLang="zh-CN" dirty="0"/>
              <a:t>方法将会打印出该学生的信息。除此之外，学生类</a:t>
            </a:r>
            <a:r>
              <a:rPr lang="zh-CN" altLang="zh-CN" dirty="0" smtClean="0"/>
              <a:t>还需</a:t>
            </a:r>
            <a:r>
              <a:rPr lang="zh-CN" altLang="zh-CN" dirty="0"/>
              <a:t>要如下两个方法来计算该生参加完考试后的</a:t>
            </a:r>
            <a:r>
              <a:rPr lang="en-US" altLang="zh-CN" dirty="0"/>
              <a:t>GPA</a:t>
            </a:r>
            <a:r>
              <a:rPr lang="zh-CN" altLang="zh-CN" dirty="0" smtClean="0"/>
              <a:t>：</a:t>
            </a:r>
            <a:r>
              <a:rPr lang="en-US" altLang="zh-CN" dirty="0" err="1" smtClean="0"/>
              <a:t>calculateGPA</a:t>
            </a:r>
            <a:r>
              <a:rPr lang="zh-CN" altLang="zh-CN" dirty="0"/>
              <a:t>实现了计算学生</a:t>
            </a:r>
            <a:r>
              <a:rPr lang="en-US" altLang="zh-CN" dirty="0"/>
              <a:t>GPA</a:t>
            </a:r>
            <a:r>
              <a:rPr lang="zh-CN" altLang="zh-CN" dirty="0"/>
              <a:t>。</a:t>
            </a:r>
            <a:r>
              <a:rPr lang="en-US" altLang="zh-CN" dirty="0"/>
              <a:t>Grade2GPA</a:t>
            </a:r>
            <a:r>
              <a:rPr lang="zh-CN" altLang="zh-CN" dirty="0"/>
              <a:t>方法实现了将百分制转换为相应</a:t>
            </a:r>
            <a:r>
              <a:rPr lang="en-US" altLang="zh-CN" dirty="0"/>
              <a:t>G</a:t>
            </a:r>
            <a:r>
              <a:rPr lang="zh-CN" altLang="zh-CN" dirty="0"/>
              <a:t>点。</a:t>
            </a:r>
          </a:p>
          <a:p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40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章信息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21847</Words>
  <Application>Microsoft Office PowerPoint</Application>
  <PresentationFormat>On-screen Show (4:3)</PresentationFormat>
  <Paragraphs>1438</Paragraphs>
  <Slides>116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宋体</vt:lpstr>
      <vt:lpstr>Arial</vt:lpstr>
      <vt:lpstr>Calibri</vt:lpstr>
      <vt:lpstr>Times New Roman</vt:lpstr>
      <vt:lpstr>章信息</vt:lpstr>
      <vt:lpstr>Microsoft Office Visio 绘图</vt:lpstr>
      <vt:lpstr>第4章 Python学习</vt:lpstr>
      <vt:lpstr>引言</vt:lpstr>
      <vt:lpstr>第1节  简洁的Python</vt:lpstr>
      <vt:lpstr>简洁的Python</vt:lpstr>
      <vt:lpstr>简洁的Python</vt:lpstr>
      <vt:lpstr>Python优点</vt:lpstr>
      <vt:lpstr>第2节  Python内置数据结构</vt:lpstr>
      <vt:lpstr>引言</vt:lpstr>
      <vt:lpstr>数据类型结构图</vt:lpstr>
      <vt:lpstr>2.1  Python基本数据类型——整数类型</vt:lpstr>
      <vt:lpstr>2.1  Python基本数据类型——浮点型</vt:lpstr>
      <vt:lpstr>2.1  Python基本数据类型——整数类型</vt:lpstr>
      <vt:lpstr>2.1  Python基本数据类型——布尔型</vt:lpstr>
      <vt:lpstr>2.1  Python基本数据类型——字符串型</vt:lpstr>
      <vt:lpstr>2.2 列表</vt:lpstr>
      <vt:lpstr>2.2 列表</vt:lpstr>
      <vt:lpstr>2.2 列表——序列的通用操作</vt:lpstr>
      <vt:lpstr>2.2 列表——序列的通用操作之索引</vt:lpstr>
      <vt:lpstr>2.2 列表——序列的通用操作之分片</vt:lpstr>
      <vt:lpstr>2.2 列表——序列的通用操作之分片</vt:lpstr>
      <vt:lpstr>2.2 列表——序列的通用操作之加与乘</vt:lpstr>
      <vt:lpstr>2.2 列表——序列的通用操作之检查某个元素是否属于序列</vt:lpstr>
      <vt:lpstr>2.2 列表——序列的实用函数</vt:lpstr>
      <vt:lpstr>2.2 列表——列表的专有方法</vt:lpstr>
      <vt:lpstr>2.2 列表——列表的专有方法</vt:lpstr>
      <vt:lpstr>2.2 列表——遍历</vt:lpstr>
      <vt:lpstr>2.2 列表——遍历之while循环</vt:lpstr>
      <vt:lpstr>2.2 列表——遍历之for循环</vt:lpstr>
      <vt:lpstr>2.2 列表——遍历实现</vt:lpstr>
      <vt:lpstr>2.3 再谈字符串</vt:lpstr>
      <vt:lpstr>2.3 再谈字符串——字符串专用方法</vt:lpstr>
      <vt:lpstr>2.3 再谈字符串——字符串专用方法</vt:lpstr>
      <vt:lpstr>2.3 再谈字符串——字符串与数值型相互转化</vt:lpstr>
      <vt:lpstr>2.3 再谈字符串——字符串转化为列表</vt:lpstr>
      <vt:lpstr>2.4 字典</vt:lpstr>
      <vt:lpstr>2.4 字典——映射</vt:lpstr>
      <vt:lpstr>2.4 字典</vt:lpstr>
      <vt:lpstr>2.4 字典——类似数据库的结构</vt:lpstr>
      <vt:lpstr>2.4 字典——类似数据库的结构</vt:lpstr>
      <vt:lpstr>2.4 字典——类似数据库的结构</vt:lpstr>
      <vt:lpstr>2.4 字典——专用方法</vt:lpstr>
      <vt:lpstr>2.4 字典——专用方法</vt:lpstr>
      <vt:lpstr>2.4 字典——例子</vt:lpstr>
      <vt:lpstr>第3节  Python赋值语句</vt:lpstr>
      <vt:lpstr>引言</vt:lpstr>
      <vt:lpstr>3.1  基本赋值语句</vt:lpstr>
      <vt:lpstr>3.2  序列赋值</vt:lpstr>
      <vt:lpstr>3.3  扩展序列赋值</vt:lpstr>
      <vt:lpstr>3.4 多目标赋值</vt:lpstr>
      <vt:lpstr>3.5  增强赋值语句</vt:lpstr>
      <vt:lpstr>3.5  增强赋值语句</vt:lpstr>
      <vt:lpstr>第4节  Python控制结构</vt:lpstr>
      <vt:lpstr>引言</vt:lpstr>
      <vt:lpstr>4.1  if语句</vt:lpstr>
      <vt:lpstr>4.1  if语句</vt:lpstr>
      <vt:lpstr>4.1  if语句——例子</vt:lpstr>
      <vt:lpstr>4.1  if语句——例子</vt:lpstr>
      <vt:lpstr>4.1  if语句</vt:lpstr>
      <vt:lpstr>4.1  if语句——缩进</vt:lpstr>
      <vt:lpstr>4.2  while循环语句</vt:lpstr>
      <vt:lpstr>4.2  while循环语句</vt:lpstr>
      <vt:lpstr>4.2  while循环语句——例子</vt:lpstr>
      <vt:lpstr>4.2  while循环语句</vt:lpstr>
      <vt:lpstr>4.2  while循环语句——continue语句</vt:lpstr>
      <vt:lpstr>4.2  while循环语句——break语句</vt:lpstr>
      <vt:lpstr>4.2  while循环语句——break语句</vt:lpstr>
      <vt:lpstr>4.2  while循环语句——else语句</vt:lpstr>
      <vt:lpstr>4.2  while循环语句——else语句</vt:lpstr>
      <vt:lpstr>4.3  for循环语句</vt:lpstr>
      <vt:lpstr>4.3  for循环语句</vt:lpstr>
      <vt:lpstr>4.3  for循环语句——对序列的遍历</vt:lpstr>
      <vt:lpstr>4.3  for循环语句——range函数的应用</vt:lpstr>
      <vt:lpstr>4.3  for循环语句——range函数的应用</vt:lpstr>
      <vt:lpstr>第5节 Python函数调用</vt:lpstr>
      <vt:lpstr>引例</vt:lpstr>
      <vt:lpstr>引例</vt:lpstr>
      <vt:lpstr>引例2</vt:lpstr>
      <vt:lpstr>引例2</vt:lpstr>
      <vt:lpstr>引例3</vt:lpstr>
      <vt:lpstr>5.1  L=X语句，L和X指向堆（heap）的同一处</vt:lpstr>
      <vt:lpstr>5.2  L=X[:]使得L与X指向堆的不同处</vt:lpstr>
      <vt:lpstr>5.3  return(L)返回L的指针</vt:lpstr>
      <vt:lpstr>优美而健康的程序</vt:lpstr>
      <vt:lpstr>5.2  L=X[:]使得L与X指向堆的不同处</vt:lpstr>
      <vt:lpstr>第6节 Python自定义数据结构</vt:lpstr>
      <vt:lpstr>引言</vt:lpstr>
      <vt:lpstr>6.1  面向过程与面向对象</vt:lpstr>
      <vt:lpstr>6.1  面向过程与面向对象——比较</vt:lpstr>
      <vt:lpstr>6.1  面向过程与面向对象——比较</vt:lpstr>
      <vt:lpstr>6.1  面向过程与面向对象——特点</vt:lpstr>
      <vt:lpstr>6.2 面向对象基本概念——类与对象</vt:lpstr>
      <vt:lpstr>6.2 面向对象基本概念——类与对象，实例</vt:lpstr>
      <vt:lpstr>6.2 面向对象基本概念——类与对象，实例</vt:lpstr>
      <vt:lpstr>第7节  基于Python面向对象编程实现数据库功能</vt:lpstr>
      <vt:lpstr>引言</vt:lpstr>
      <vt:lpstr>引言</vt:lpstr>
      <vt:lpstr>7.1 Python面向对象方式实现数据库的学生类</vt:lpstr>
      <vt:lpstr>7.1 Python面向对象方式实现数据库的学生类</vt:lpstr>
      <vt:lpstr>7.1 Python面向对象方式实现数据库的学生类</vt:lpstr>
      <vt:lpstr>7.2 Python面向对象方式实现数据库的课程类</vt:lpstr>
      <vt:lpstr>7.3 Python创建数据库的学生与课程类组</vt:lpstr>
      <vt:lpstr>7.3 Python创建数据库的学生与课程类组</vt:lpstr>
      <vt:lpstr>7.4 Python实例功能模拟</vt:lpstr>
      <vt:lpstr>7.4 Python实例功能模拟</vt:lpstr>
      <vt:lpstr>第8节  有趣的小乌龟——Python之绘图</vt:lpstr>
      <vt:lpstr>引言</vt:lpstr>
      <vt:lpstr>引言</vt:lpstr>
      <vt:lpstr>8.1 初识小乌龟</vt:lpstr>
      <vt:lpstr>8.1 初识小乌龟</vt:lpstr>
      <vt:lpstr>8.2 小乌龟绘制基础图形绘制</vt:lpstr>
      <vt:lpstr>8.2 小乌龟绘制基础图形绘制——实例1</vt:lpstr>
      <vt:lpstr>8.2 小乌龟绘制基础图形绘制——实例2</vt:lpstr>
      <vt:lpstr>8.2 小乌龟绘制基础图形绘制——实例3</vt:lpstr>
      <vt:lpstr>8.3 小乌龟绘制迷宫</vt:lpstr>
      <vt:lpstr>8.3 小乌龟绘制迷宫</vt:lpstr>
      <vt:lpstr>8.3 小乌龟绘制迷宫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Weiwen</cp:lastModifiedBy>
  <cp:revision>97</cp:revision>
  <dcterms:created xsi:type="dcterms:W3CDTF">2014-06-13T02:51:02Z</dcterms:created>
  <dcterms:modified xsi:type="dcterms:W3CDTF">2014-08-12T10:06:08Z</dcterms:modified>
</cp:coreProperties>
</file>