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56" r:id="rId2"/>
    <p:sldId id="257" r:id="rId3"/>
    <p:sldId id="258" r:id="rId4"/>
    <p:sldId id="259" r:id="rId5"/>
    <p:sldId id="267" r:id="rId6"/>
    <p:sldId id="266" r:id="rId7"/>
    <p:sldId id="268" r:id="rId8"/>
    <p:sldId id="269" r:id="rId9"/>
    <p:sldId id="270" r:id="rId10"/>
    <p:sldId id="260" r:id="rId11"/>
    <p:sldId id="271" r:id="rId12"/>
    <p:sldId id="272" r:id="rId13"/>
    <p:sldId id="273" r:id="rId14"/>
    <p:sldId id="274" r:id="rId15"/>
    <p:sldId id="275" r:id="rId16"/>
    <p:sldId id="276" r:id="rId17"/>
    <p:sldId id="277" r:id="rId18"/>
    <p:sldId id="278" r:id="rId19"/>
    <p:sldId id="279" r:id="rId20"/>
    <p:sldId id="280" r:id="rId21"/>
    <p:sldId id="261" r:id="rId22"/>
    <p:sldId id="282" r:id="rId23"/>
    <p:sldId id="281" r:id="rId24"/>
    <p:sldId id="283" r:id="rId25"/>
    <p:sldId id="284" r:id="rId26"/>
    <p:sldId id="285" r:id="rId27"/>
    <p:sldId id="286" r:id="rId28"/>
    <p:sldId id="287" r:id="rId29"/>
    <p:sldId id="288" r:id="rId30"/>
    <p:sldId id="289" r:id="rId31"/>
    <p:sldId id="290" r:id="rId32"/>
    <p:sldId id="291" r:id="rId33"/>
    <p:sldId id="262" r:id="rId34"/>
    <p:sldId id="292" r:id="rId35"/>
    <p:sldId id="293" r:id="rId36"/>
    <p:sldId id="294" r:id="rId37"/>
    <p:sldId id="295" r:id="rId38"/>
    <p:sldId id="296" r:id="rId39"/>
    <p:sldId id="263"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264" r:id="rId59"/>
    <p:sldId id="315" r:id="rId60"/>
    <p:sldId id="316" r:id="rId61"/>
    <p:sldId id="317" r:id="rId62"/>
    <p:sldId id="318" r:id="rId63"/>
    <p:sldId id="319" r:id="rId64"/>
    <p:sldId id="320" r:id="rId65"/>
    <p:sldId id="321" r:id="rId66"/>
    <p:sldId id="322" r:id="rId67"/>
    <p:sldId id="265" r:id="rId68"/>
    <p:sldId id="323" r:id="rId69"/>
    <p:sldId id="324" r:id="rId70"/>
    <p:sldId id="325" r:id="rId71"/>
    <p:sldId id="326" r:id="rId72"/>
    <p:sldId id="327" r:id="rId73"/>
    <p:sldId id="328" r:id="rId74"/>
    <p:sldId id="329" r:id="rId75"/>
    <p:sldId id="330" r:id="rId76"/>
    <p:sldId id="332" r:id="rId77"/>
    <p:sldId id="331" r:id="rId78"/>
    <p:sldId id="333" r:id="rId79"/>
    <p:sldId id="334" r:id="rId80"/>
    <p:sldId id="335" r:id="rId81"/>
    <p:sldId id="336" r:id="rId82"/>
    <p:sldId id="337" r:id="rId83"/>
    <p:sldId id="338" r:id="rId84"/>
    <p:sldId id="339"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0" autoAdjust="0"/>
    <p:restoredTop sz="94749" autoAdjust="0"/>
  </p:normalViewPr>
  <p:slideViewPr>
    <p:cSldViewPr>
      <p:cViewPr varScale="1">
        <p:scale>
          <a:sx n="75" d="100"/>
          <a:sy n="75" d="100"/>
        </p:scale>
        <p:origin x="2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2014/6/20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2014/6/20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smtClean="0"/>
              <a:t>单击此处编辑母版文本样式</a:t>
            </a:r>
            <a:endParaRPr lang="en-US" altLang="zh-CN" dirty="0" smtClean="0"/>
          </a:p>
        </p:txBody>
      </p:sp>
      <p:sp>
        <p:nvSpPr>
          <p:cNvPr id="9" name="日期占位符 8"/>
          <p:cNvSpPr>
            <a:spLocks noGrp="1"/>
          </p:cNvSpPr>
          <p:nvPr>
            <p:ph type="dt" sz="half" idx="10"/>
          </p:nvPr>
        </p:nvSpPr>
        <p:spPr/>
        <p:txBody>
          <a:bodyPr/>
          <a:lstStyle/>
          <a:p>
            <a:fld id="{DE3B03C8-02EF-460A-A21C-E744A7B52EF2}" type="datetime1">
              <a:rPr lang="zh-CN" altLang="en-US" smtClean="0"/>
              <a:pPr/>
              <a:t>2014/6/20</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smtClean="0"/>
              <a:t>/TP</a:t>
            </a:r>
            <a:endParaRPr lang="zh-CN" altLang="en-US" dirty="0"/>
          </a:p>
        </p:txBody>
      </p:sp>
      <p:sp>
        <p:nvSpPr>
          <p:cNvPr id="11" name="页脚占位符 10"/>
          <p:cNvSpPr>
            <a:spLocks noGrp="1"/>
          </p:cNvSpPr>
          <p:nvPr>
            <p:ph type="ftr" sz="quarter" idx="12"/>
          </p:nvPr>
        </p:nvSpPr>
        <p:spPr/>
        <p:txBody>
          <a:bodyPr/>
          <a:lstStyle/>
          <a:p>
            <a:r>
              <a:rPr lang="en-US" altLang="zh-CN" dirty="0" smtClean="0"/>
              <a:t>Dr. </a:t>
            </a:r>
            <a:r>
              <a:rPr lang="zh-CN" altLang="en-US" dirty="0" smtClean="0"/>
              <a:t>沙行勉</a:t>
            </a:r>
            <a:endParaRPr lang="zh-CN" altLang="en-US" dirty="0"/>
          </a:p>
        </p:txBody>
      </p:sp>
      <p:sp>
        <p:nvSpPr>
          <p:cNvPr id="12" name="标题 11"/>
          <p:cNvSpPr>
            <a:spLocks noGrp="1"/>
          </p:cNvSpPr>
          <p:nvPr>
            <p:ph type="title" hasCustomPrompt="1"/>
          </p:nvPr>
        </p:nvSpPr>
        <p:spPr/>
        <p:txBody>
          <a:bodyPr/>
          <a:lstStyle>
            <a:lvl1pPr>
              <a:defRPr sz="4000"/>
            </a:lvl1pPr>
          </a:lstStyle>
          <a:p>
            <a:r>
              <a:rPr lang="zh-CN" altLang="en-US" dirty="0" smtClean="0"/>
              <a:t>第</a:t>
            </a:r>
            <a:r>
              <a:rPr lang="en-US" altLang="zh-CN" dirty="0" smtClean="0"/>
              <a:t>X</a:t>
            </a:r>
            <a:r>
              <a:rPr lang="zh-CN" altLang="en-US" dirty="0" smtClean="0"/>
              <a:t>章 </a:t>
            </a:r>
            <a:r>
              <a:rPr lang="en-US" altLang="zh-CN" dirty="0" smtClean="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smtClean="0"/>
              <a:t>第</a:t>
            </a:r>
            <a:r>
              <a:rPr lang="en-US" altLang="zh-CN" dirty="0" smtClean="0"/>
              <a:t>X</a:t>
            </a:r>
            <a:r>
              <a:rPr lang="zh-CN" altLang="en-US" dirty="0" smtClean="0"/>
              <a:t>节 </a:t>
            </a:r>
            <a:r>
              <a:rPr lang="en-US" altLang="zh-CN" dirty="0" smtClean="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smtClean="0"/>
              <a:t>单击此处编辑母版文本样式</a:t>
            </a:r>
          </a:p>
        </p:txBody>
      </p:sp>
    </p:spTree>
    <p:extLst>
      <p:ext uri="{BB962C8B-B14F-4D97-AF65-F5344CB8AC3E}">
        <p14:creationId xmlns:p14="http://schemas.microsoft.com/office/powerpoint/2010/main"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smtClean="0"/>
              <a:t>&lt;</a:t>
            </a:r>
            <a:r>
              <a:rPr lang="zh-CN" altLang="en-US" dirty="0" smtClean="0"/>
              <a:t>程序</a:t>
            </a:r>
            <a:r>
              <a:rPr lang="en-US" altLang="zh-CN" dirty="0" smtClean="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smtClean="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说明</a:t>
            </a:r>
            <a:endParaRPr lang="zh-CN" altLang="en-US" dirty="0"/>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2014/6/20</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smtClean="0"/>
              <a:t>Dr. </a:t>
            </a:r>
            <a:r>
              <a:rPr lang="zh-CN" altLang="en-US" dirty="0" smtClean="0"/>
              <a:t>沙行勉</a:t>
            </a:r>
            <a:endParaRPr lang="zh-CN" altLang="en-US" dirty="0"/>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smtClean="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9.bin"/><Relationship Id="rId4" Type="http://schemas.openxmlformats.org/officeDocument/2006/relationships/image" Target="../media/image29.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32.emf"/><Relationship Id="rId4" Type="http://schemas.openxmlformats.org/officeDocument/2006/relationships/image" Target="../media/image31.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计算思维是什么</a:t>
            </a:r>
            <a:endParaRPr lang="en-US" altLang="zh-CN" dirty="0" smtClean="0"/>
          </a:p>
          <a:p>
            <a:r>
              <a:rPr lang="zh-CN" altLang="en-US" dirty="0" smtClean="0"/>
              <a:t>递归（</a:t>
            </a:r>
            <a:r>
              <a:rPr lang="en-US" altLang="zh-CN" dirty="0" smtClean="0"/>
              <a:t>Recurrence</a:t>
            </a:r>
            <a:r>
              <a:rPr lang="zh-CN" altLang="en-US" dirty="0" smtClean="0"/>
              <a:t>）的基本概念</a:t>
            </a:r>
            <a:endParaRPr lang="en-US" altLang="zh-CN" dirty="0" smtClean="0"/>
          </a:p>
          <a:p>
            <a:r>
              <a:rPr lang="zh-CN" altLang="en-US" dirty="0"/>
              <a:t>分治</a:t>
            </a:r>
            <a:r>
              <a:rPr lang="zh-CN" altLang="en-US" dirty="0" smtClean="0"/>
              <a:t>法（</a:t>
            </a:r>
            <a:r>
              <a:rPr lang="en-US" altLang="zh-CN" dirty="0" smtClean="0"/>
              <a:t>Divide-and-Conquer Algorithm</a:t>
            </a:r>
            <a:r>
              <a:rPr lang="zh-CN" altLang="en-US" dirty="0" smtClean="0"/>
              <a:t>）</a:t>
            </a:r>
            <a:endParaRPr lang="en-US" altLang="zh-CN" dirty="0" smtClean="0"/>
          </a:p>
          <a:p>
            <a:r>
              <a:rPr lang="zh-CN" altLang="en-US" dirty="0" smtClean="0"/>
              <a:t>贪心算法（</a:t>
            </a:r>
            <a:r>
              <a:rPr lang="en-US" altLang="zh-CN" dirty="0" smtClean="0"/>
              <a:t>Greedy Algorithm</a:t>
            </a:r>
            <a:r>
              <a:rPr lang="zh-CN" altLang="en-US" dirty="0" smtClean="0"/>
              <a:t>）</a:t>
            </a:r>
            <a:endParaRPr lang="en-US" altLang="zh-CN" dirty="0" smtClean="0"/>
          </a:p>
          <a:p>
            <a:r>
              <a:rPr lang="zh-CN" altLang="en-US" dirty="0" smtClean="0"/>
              <a:t>动态规划（</a:t>
            </a:r>
            <a:r>
              <a:rPr lang="en-US" altLang="zh-CN" dirty="0" smtClean="0"/>
              <a:t>Dynamic Programming</a:t>
            </a:r>
            <a:r>
              <a:rPr lang="zh-CN" altLang="en-US" dirty="0" smtClean="0"/>
              <a:t>）</a:t>
            </a:r>
            <a:endParaRPr lang="en-US" altLang="zh-CN" dirty="0" smtClean="0"/>
          </a:p>
          <a:p>
            <a:r>
              <a:rPr lang="zh-CN" altLang="en-US" dirty="0" smtClean="0"/>
              <a:t>以老鼠走迷宫为例</a:t>
            </a:r>
            <a:endParaRPr lang="en-US" altLang="zh-CN" dirty="0" smtClean="0"/>
          </a:p>
          <a:p>
            <a:r>
              <a:rPr lang="zh-CN" altLang="en-US" dirty="0" smtClean="0"/>
              <a:t>谈计算思维的美</a:t>
            </a:r>
            <a:endParaRPr lang="zh-CN" altLang="en-US" dirty="0"/>
          </a:p>
        </p:txBody>
      </p:sp>
      <p:sp>
        <p:nvSpPr>
          <p:cNvPr id="3" name="日期占位符 2"/>
          <p:cNvSpPr>
            <a:spLocks noGrp="1"/>
          </p:cNvSpPr>
          <p:nvPr>
            <p:ph type="dt" sz="half" idx="10"/>
          </p:nvPr>
        </p:nvSpPr>
        <p:spPr/>
        <p:txBody>
          <a:bodyPr/>
          <a:lstStyle/>
          <a:p>
            <a:fld id="{DE3B03C8-02EF-460A-A21C-E744A7B52EF2}" type="datetime1">
              <a:rPr lang="zh-CN" altLang="en-US" smtClean="0"/>
              <a:pPr/>
              <a:t>2014/6/20</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pPr/>
              <a:t>1</a:t>
            </a:fld>
            <a:r>
              <a:rPr lang="en-US" altLang="zh-CN" smtClean="0"/>
              <a:t>/TP</a:t>
            </a:r>
            <a:endParaRPr lang="zh-CN" altLang="en-US" dirty="0"/>
          </a:p>
        </p:txBody>
      </p:sp>
      <p:sp>
        <p:nvSpPr>
          <p:cNvPr id="5" name="页脚占位符 4"/>
          <p:cNvSpPr>
            <a:spLocks noGrp="1"/>
          </p:cNvSpPr>
          <p:nvPr>
            <p:ph type="ftr" sz="quarter" idx="12"/>
          </p:nvPr>
        </p:nvSpPr>
        <p:spPr/>
        <p:txBody>
          <a:bodyPr/>
          <a:lstStyle/>
          <a:p>
            <a:r>
              <a:rPr lang="en-US" altLang="zh-CN" smtClean="0"/>
              <a:t>Dr. </a:t>
            </a:r>
            <a:r>
              <a:rPr lang="zh-CN" altLang="en-US" smtClean="0"/>
              <a:t>沙行勉</a:t>
            </a:r>
            <a:endParaRPr lang="zh-CN" altLang="en-US" dirty="0"/>
          </a:p>
        </p:txBody>
      </p:sp>
      <p:sp>
        <p:nvSpPr>
          <p:cNvPr id="6" name="标题 5"/>
          <p:cNvSpPr>
            <a:spLocks noGrp="1"/>
          </p:cNvSpPr>
          <p:nvPr>
            <p:ph type="title"/>
          </p:nvPr>
        </p:nvSpPr>
        <p:spPr/>
        <p:txBody>
          <a:bodyPr/>
          <a:lstStyle/>
          <a:p>
            <a:r>
              <a:rPr lang="zh-CN" altLang="en-US" dirty="0" smtClean="0"/>
              <a:t>第</a:t>
            </a:r>
            <a:r>
              <a:rPr lang="en-US" altLang="zh-CN" dirty="0" smtClean="0"/>
              <a:t>5</a:t>
            </a:r>
            <a:r>
              <a:rPr lang="zh-CN" altLang="en-US" dirty="0" smtClean="0"/>
              <a:t>章 计算思维的核心</a:t>
            </a:r>
            <a:r>
              <a:rPr lang="en-US" altLang="zh-CN" dirty="0" smtClean="0"/>
              <a:t>—</a:t>
            </a:r>
            <a:r>
              <a:rPr lang="zh-CN" altLang="en-US" dirty="0" smtClean="0"/>
              <a:t>算法</a:t>
            </a:r>
            <a:endParaRPr lang="zh-CN" altLang="en-US" dirty="0"/>
          </a:p>
        </p:txBody>
      </p:sp>
    </p:spTree>
    <p:extLst>
      <p:ext uri="{BB962C8B-B14F-4D97-AF65-F5344CB8AC3E}">
        <p14:creationId xmlns:p14="http://schemas.microsoft.com/office/powerpoint/2010/main" val="87496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2</a:t>
            </a:r>
            <a:r>
              <a:rPr lang="zh-CN" altLang="en-US" dirty="0" smtClean="0"/>
              <a:t>节</a:t>
            </a:r>
            <a:r>
              <a:rPr lang="zh-CN" altLang="en-US" dirty="0"/>
              <a:t>递归（</a:t>
            </a:r>
            <a:r>
              <a:rPr lang="en-US" altLang="zh-CN" dirty="0"/>
              <a:t>Recurrence</a:t>
            </a:r>
            <a:r>
              <a:rPr lang="zh-CN" altLang="en-US" dirty="0"/>
              <a:t>）的基本</a:t>
            </a:r>
            <a:r>
              <a:rPr lang="zh-CN" altLang="en-US" dirty="0" smtClean="0"/>
              <a:t>概念</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p:cNvSpPr>
            <a:spLocks noGrp="1"/>
          </p:cNvSpPr>
          <p:nvPr>
            <p:ph idx="1"/>
          </p:nvPr>
        </p:nvSpPr>
        <p:spPr/>
        <p:txBody>
          <a:bodyPr>
            <a:noAutofit/>
          </a:bodyPr>
          <a:lstStyle/>
          <a:p>
            <a:pPr marL="0" indent="720000">
              <a:lnSpc>
                <a:spcPct val="130000"/>
              </a:lnSpc>
              <a:spcBef>
                <a:spcPts val="0"/>
              </a:spcBef>
              <a:buNone/>
            </a:pPr>
            <a:r>
              <a:rPr lang="zh-CN" altLang="zh-CN" dirty="0"/>
              <a:t>用递归的方法来解决问题是计算机科学里面最美的部分之一。基本概念就是一个问题的解决方案是由其小问题的解决方案构成的。本节讲授其基本概念。接下来的各种算法技巧，动态规划、分治法、贪心算法都是基于递归概念的方法。所以对递归概念的熟练运用是计算机科学学习的重中之重。</a:t>
            </a:r>
          </a:p>
          <a:p>
            <a:pPr marL="0" indent="720000">
              <a:lnSpc>
                <a:spcPct val="130000"/>
              </a:lnSpc>
              <a:spcBef>
                <a:spcPts val="0"/>
              </a:spcBef>
              <a:buNone/>
            </a:pPr>
            <a:r>
              <a:rPr lang="zh-CN" altLang="zh-CN" dirty="0"/>
              <a:t>递归函数是自己调用自己的函数，在本质上形成一个循环。稍不小心“循环”就会变成烦恼的缘由</a:t>
            </a:r>
            <a:r>
              <a:rPr lang="zh-CN" altLang="zh-CN" dirty="0" smtClean="0"/>
              <a:t>。我们</a:t>
            </a:r>
            <a:r>
              <a:rPr lang="zh-CN" altLang="zh-CN" dirty="0"/>
              <a:t>不可不慎啊。</a:t>
            </a:r>
          </a:p>
          <a:p>
            <a:pPr marL="0" indent="0">
              <a:buNone/>
            </a:pPr>
            <a:endParaRPr lang="zh-CN" altLang="en-US" dirty="0"/>
          </a:p>
        </p:txBody>
      </p:sp>
    </p:spTree>
    <p:extLst>
      <p:ext uri="{BB962C8B-B14F-4D97-AF65-F5344CB8AC3E}">
        <p14:creationId xmlns:p14="http://schemas.microsoft.com/office/powerpoint/2010/main" val="232021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语言上的递归</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p:cNvSpPr>
            <a:spLocks noGrp="1"/>
          </p:cNvSpPr>
          <p:nvPr>
            <p:ph idx="1"/>
          </p:nvPr>
        </p:nvSpPr>
        <p:spPr/>
        <p:txBody>
          <a:bodyPr>
            <a:noAutofit/>
          </a:bodyPr>
          <a:lstStyle/>
          <a:p>
            <a:pPr indent="457200"/>
            <a:r>
              <a:rPr lang="zh-CN" altLang="zh-CN" sz="1800" dirty="0"/>
              <a:t>先讲一个在语言上的递归循环。</a:t>
            </a:r>
            <a:endParaRPr lang="en-US" altLang="zh-CN" sz="1800" dirty="0" smtClean="0"/>
          </a:p>
          <a:p>
            <a:pPr indent="457200"/>
            <a:r>
              <a:rPr lang="en-US" altLang="zh-CN" sz="1800" dirty="0" smtClean="0"/>
              <a:t>A</a:t>
            </a:r>
            <a:r>
              <a:rPr lang="zh-CN" altLang="zh-CN" sz="1800" dirty="0"/>
              <a:t>对</a:t>
            </a:r>
            <a:r>
              <a:rPr lang="en-US" altLang="zh-CN" sz="1800" dirty="0"/>
              <a:t>B</a:t>
            </a:r>
            <a:r>
              <a:rPr lang="zh-CN" altLang="zh-CN" sz="1800" dirty="0"/>
              <a:t>说：“我给你讲个故事吧”。</a:t>
            </a:r>
          </a:p>
          <a:p>
            <a:pPr indent="457200"/>
            <a:r>
              <a:rPr lang="en-US" altLang="zh-CN" sz="1800" dirty="0"/>
              <a:t>B</a:t>
            </a:r>
            <a:r>
              <a:rPr lang="zh-CN" altLang="zh-CN" sz="1800" dirty="0"/>
              <a:t>：“好啊”。</a:t>
            </a:r>
          </a:p>
          <a:p>
            <a:pPr indent="457200"/>
            <a:r>
              <a:rPr lang="en-US" altLang="zh-CN" sz="1800" dirty="0"/>
              <a:t>A</a:t>
            </a:r>
            <a:r>
              <a:rPr lang="zh-CN" altLang="zh-CN" sz="1800" dirty="0"/>
              <a:t>：“从前有座山，山里有座庙，庙里有个老和尚，正在给小和尚讲故事呢！故事是什么呢？‘从前有座山，山里有座庙，庙里有个老和尚，正在给小和尚讲故事呢！故事是什么呢？</a:t>
            </a:r>
            <a:r>
              <a:rPr lang="en-US" altLang="zh-CN" sz="1800" dirty="0"/>
              <a:t>‘</a:t>
            </a:r>
            <a:r>
              <a:rPr lang="zh-CN" altLang="zh-CN" sz="1800" dirty="0"/>
              <a:t>从前有座山，山里有座庙，庙里有个老和尚，正在给小和尚讲故事呢！故事是什么呢？</a:t>
            </a:r>
            <a:r>
              <a:rPr lang="en-US" altLang="zh-CN" sz="1800" dirty="0"/>
              <a:t>……</a:t>
            </a:r>
            <a:r>
              <a:rPr lang="zh-CN" altLang="zh-CN" sz="1800" dirty="0"/>
              <a:t>（没玩没了的重复）</a:t>
            </a:r>
            <a:r>
              <a:rPr lang="en-US" altLang="zh-CN" sz="1800" dirty="0"/>
              <a:t>’</a:t>
            </a:r>
            <a:r>
              <a:rPr lang="zh-CN" altLang="zh-CN" sz="1800" dirty="0"/>
              <a:t>’</a:t>
            </a:r>
            <a:r>
              <a:rPr lang="en-US" altLang="zh-CN" sz="1800" dirty="0"/>
              <a:t>”</a:t>
            </a:r>
            <a:r>
              <a:rPr lang="zh-CN" altLang="zh-CN" sz="1800" dirty="0"/>
              <a:t>。</a:t>
            </a:r>
          </a:p>
          <a:p>
            <a:pPr indent="457200"/>
            <a:r>
              <a:rPr lang="zh-CN" altLang="zh-CN" sz="1800" dirty="0"/>
              <a:t>上面这个恶作剧其实就是一种语言上的递归。还有一些语言上的递归，比如“我下句话是对的”和“我上句话是错的”这两句话就是在相互调用，谁也不知道“我”说的话是对的还是错的。再比如“我在说谎”这句话在自己调用自己，如果我说谎，那么“我在说谎”这句话就是一句谎话，也就是说我没有说谎；如果我没有说谎，那么“我在说谎”这句话就是一句真话，也就是我说谎，谁也不知道我说没说谎。所以“我在说谎”这句话在逻辑上是没有对错的。</a:t>
            </a:r>
            <a:endParaRPr lang="zh-CN" altLang="en-US" sz="1800" dirty="0"/>
          </a:p>
        </p:txBody>
      </p:sp>
    </p:spTree>
    <p:extLst>
      <p:ext uri="{BB962C8B-B14F-4D97-AF65-F5344CB8AC3E}">
        <p14:creationId xmlns:p14="http://schemas.microsoft.com/office/powerpoint/2010/main" val="354933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t>图形上的递归</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17" name="内容占位符 16"/>
          <p:cNvSpPr>
            <a:spLocks noGrp="1"/>
          </p:cNvSpPr>
          <p:nvPr>
            <p:ph sz="half" idx="13"/>
          </p:nvPr>
        </p:nvSpPr>
        <p:spPr>
          <a:xfrm>
            <a:off x="467544" y="4509120"/>
            <a:ext cx="8219256" cy="1800200"/>
          </a:xfrm>
        </p:spPr>
        <p:txBody>
          <a:bodyPr>
            <a:noAutofit/>
          </a:bodyPr>
          <a:lstStyle/>
          <a:p>
            <a:pPr indent="457200"/>
            <a:r>
              <a:rPr lang="zh-CN" altLang="zh-CN" dirty="0"/>
              <a:t>除了语言上的递归外还有很多形式的递归，请</a:t>
            </a:r>
            <a:r>
              <a:rPr lang="zh-CN" altLang="zh-CN" dirty="0" smtClean="0"/>
              <a:t>看</a:t>
            </a:r>
            <a:r>
              <a:rPr lang="zh-CN" altLang="en-US" dirty="0" smtClean="0"/>
              <a:t>上面</a:t>
            </a:r>
            <a:r>
              <a:rPr lang="zh-CN" altLang="zh-CN" dirty="0" smtClean="0"/>
              <a:t>的</a:t>
            </a:r>
            <a:r>
              <a:rPr lang="zh-CN" altLang="zh-CN" dirty="0"/>
              <a:t>两幅画。《画手》和《瀑布》是错觉图形大师埃舍尔（</a:t>
            </a:r>
            <a:r>
              <a:rPr lang="en-US" altLang="zh-CN" dirty="0" err="1"/>
              <a:t>Maurits</a:t>
            </a:r>
            <a:r>
              <a:rPr lang="en-US" altLang="zh-CN" dirty="0"/>
              <a:t> </a:t>
            </a:r>
            <a:r>
              <a:rPr lang="en-US" altLang="zh-CN" dirty="0" err="1"/>
              <a:t>Cornelis</a:t>
            </a:r>
            <a:r>
              <a:rPr lang="en-US" altLang="zh-CN" dirty="0"/>
              <a:t> Escher</a:t>
            </a:r>
            <a:r>
              <a:rPr lang="zh-CN" altLang="zh-CN" dirty="0"/>
              <a:t>）的两幅著名作品。这两幅画是一种图形上的递归</a:t>
            </a:r>
            <a:r>
              <a:rPr lang="zh-CN" altLang="zh-CN" dirty="0" smtClean="0"/>
              <a:t>。</a:t>
            </a:r>
            <a:endParaRPr lang="en-US" altLang="zh-CN" dirty="0" smtClean="0"/>
          </a:p>
          <a:p>
            <a:pPr indent="457200"/>
            <a:r>
              <a:rPr lang="zh-CN" altLang="zh-CN" dirty="0"/>
              <a:t>不过，我们计算机科学中所要学的递归与上面的递归有点儿不同。我们需要用递归思想来解决问题，可不能永远</a:t>
            </a:r>
            <a:r>
              <a:rPr lang="zh-CN" altLang="zh-CN" dirty="0" smtClean="0"/>
              <a:t>循环</a:t>
            </a:r>
            <a:r>
              <a:rPr lang="zh-CN" altLang="en-US" dirty="0" smtClean="0"/>
              <a:t>。</a:t>
            </a:r>
            <a:endParaRPr lang="zh-CN" altLang="en-US" dirty="0"/>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32415"/>
            <a:ext cx="3456384" cy="2500641"/>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884" y="1196752"/>
            <a:ext cx="2528428" cy="3229928"/>
          </a:xfrm>
          <a:prstGeom prst="rect">
            <a:avLst/>
          </a:prstGeom>
        </p:spPr>
      </p:pic>
    </p:spTree>
    <p:extLst>
      <p:ext uri="{BB962C8B-B14F-4D97-AF65-F5344CB8AC3E}">
        <p14:creationId xmlns:p14="http://schemas.microsoft.com/office/powerpoint/2010/main" val="149595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加法问题</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6" name="内容占位符 5"/>
          <p:cNvSpPr>
            <a:spLocks noGrp="1"/>
          </p:cNvSpPr>
          <p:nvPr>
            <p:ph sz="half" idx="2"/>
          </p:nvPr>
        </p:nvSpPr>
        <p:spPr/>
        <p:txBody>
          <a:bodyPr/>
          <a:lstStyle/>
          <a:p>
            <a:r>
              <a:rPr lang="en-US" altLang="zh-CN" b="1" dirty="0"/>
              <a:t>#&lt;</a:t>
            </a:r>
            <a:r>
              <a:rPr lang="zh-CN" altLang="zh-CN" b="1" dirty="0"/>
              <a:t>程序：递归加法</a:t>
            </a:r>
            <a:r>
              <a:rPr lang="en-US" altLang="zh-CN" b="1" dirty="0"/>
              <a:t>&gt;</a:t>
            </a:r>
            <a:endParaRPr lang="zh-CN" altLang="zh-CN" dirty="0"/>
          </a:p>
          <a:p>
            <a:r>
              <a:rPr lang="en-US" altLang="zh-CN" dirty="0" err="1"/>
              <a:t>def</a:t>
            </a:r>
            <a:r>
              <a:rPr lang="en-US" altLang="zh-CN" dirty="0"/>
              <a:t> F(a):</a:t>
            </a:r>
            <a:endParaRPr lang="zh-CN" altLang="zh-CN" dirty="0"/>
          </a:p>
          <a:p>
            <a:r>
              <a:rPr lang="en-US" altLang="zh-CN" dirty="0"/>
              <a:t>    if </a:t>
            </a:r>
            <a:r>
              <a:rPr lang="en-US" altLang="zh-CN" dirty="0" err="1"/>
              <a:t>len</a:t>
            </a:r>
            <a:r>
              <a:rPr lang="en-US" altLang="zh-CN" dirty="0"/>
              <a:t>(a) ==1: return(a[0])   </a:t>
            </a:r>
            <a:endParaRPr lang="en-US" altLang="zh-CN" dirty="0" smtClean="0"/>
          </a:p>
          <a:p>
            <a:r>
              <a:rPr lang="en-US" altLang="zh-CN" dirty="0"/>
              <a:t> </a:t>
            </a:r>
            <a:r>
              <a:rPr lang="en-US" altLang="zh-CN" dirty="0" smtClean="0"/>
              <a:t>   #</a:t>
            </a:r>
            <a:r>
              <a:rPr lang="zh-CN" altLang="zh-CN" dirty="0"/>
              <a:t>终止条件非常重要</a:t>
            </a:r>
          </a:p>
          <a:p>
            <a:r>
              <a:rPr lang="en-US" altLang="zh-CN" dirty="0" smtClean="0"/>
              <a:t>    return(F(a[1</a:t>
            </a:r>
            <a:r>
              <a:rPr lang="en-US" altLang="zh-CN" dirty="0"/>
              <a:t>:])+a[0])</a:t>
            </a:r>
            <a:endParaRPr lang="zh-CN" altLang="zh-CN" dirty="0"/>
          </a:p>
          <a:p>
            <a:r>
              <a:rPr lang="en-US" altLang="zh-CN" dirty="0"/>
              <a:t>a=[1,4,9,16]</a:t>
            </a:r>
            <a:endParaRPr lang="zh-CN" altLang="zh-CN" dirty="0"/>
          </a:p>
          <a:p>
            <a:r>
              <a:rPr lang="en-US" altLang="zh-CN" dirty="0"/>
              <a:t>print(F(a))</a:t>
            </a:r>
            <a:endParaRPr lang="zh-CN" altLang="zh-CN" dirty="0"/>
          </a:p>
        </p:txBody>
      </p:sp>
      <p:sp>
        <p:nvSpPr>
          <p:cNvPr id="7" name="内容占位符 6"/>
          <p:cNvSpPr>
            <a:spLocks noGrp="1"/>
          </p:cNvSpPr>
          <p:nvPr>
            <p:ph idx="1"/>
          </p:nvPr>
        </p:nvSpPr>
        <p:spPr>
          <a:xfrm>
            <a:off x="467544" y="1268760"/>
            <a:ext cx="4762872" cy="4968552"/>
          </a:xfrm>
        </p:spPr>
        <p:txBody>
          <a:bodyPr>
            <a:noAutofit/>
          </a:bodyPr>
          <a:lstStyle/>
          <a:p>
            <a:pPr marL="0" indent="0">
              <a:buNone/>
            </a:pPr>
            <a:r>
              <a:rPr lang="zh-CN" altLang="zh-CN" b="1" dirty="0"/>
              <a:t>问题描述：</a:t>
            </a:r>
            <a:r>
              <a:rPr lang="zh-CN" altLang="zh-CN" dirty="0"/>
              <a:t>有</a:t>
            </a:r>
            <a:r>
              <a:rPr lang="en-US" altLang="zh-CN" dirty="0"/>
              <a:t>n</a:t>
            </a:r>
            <a:r>
              <a:rPr lang="zh-CN" altLang="zh-CN" dirty="0"/>
              <a:t>个数</a:t>
            </a:r>
            <a:r>
              <a:rPr lang="en-US" altLang="zh-CN" dirty="0"/>
              <a:t>a</a:t>
            </a:r>
            <a:r>
              <a:rPr lang="en-US" altLang="zh-CN" baseline="-25000" dirty="0"/>
              <a:t>1</a:t>
            </a:r>
            <a:r>
              <a:rPr lang="en-US" altLang="zh-CN" dirty="0"/>
              <a:t>,a</a:t>
            </a:r>
            <a:r>
              <a:rPr lang="en-US" altLang="zh-CN" baseline="-25000" dirty="0"/>
              <a:t>2</a:t>
            </a:r>
            <a:r>
              <a:rPr lang="en-US" altLang="zh-CN" dirty="0"/>
              <a:t>,</a:t>
            </a:r>
            <a:r>
              <a:rPr lang="zh-CN" altLang="zh-CN" dirty="0"/>
              <a:t>…</a:t>
            </a:r>
            <a:r>
              <a:rPr lang="en-US" altLang="zh-CN" dirty="0"/>
              <a:t>,a</a:t>
            </a:r>
            <a:r>
              <a:rPr lang="en-US" altLang="zh-CN" baseline="-25000" dirty="0"/>
              <a:t>n</a:t>
            </a:r>
            <a:r>
              <a:rPr lang="zh-CN" altLang="zh-CN" dirty="0"/>
              <a:t>，求这</a:t>
            </a:r>
            <a:r>
              <a:rPr lang="en-US" altLang="zh-CN" dirty="0"/>
              <a:t>n</a:t>
            </a:r>
            <a:r>
              <a:rPr lang="zh-CN" altLang="zh-CN" dirty="0"/>
              <a:t>个数的和</a:t>
            </a:r>
            <a:r>
              <a:rPr lang="en-US" altLang="zh-CN" dirty="0"/>
              <a:t>F(n)</a:t>
            </a:r>
            <a:r>
              <a:rPr lang="zh-CN" altLang="zh-CN" dirty="0"/>
              <a:t>。</a:t>
            </a:r>
          </a:p>
          <a:p>
            <a:pPr marL="0" indent="0">
              <a:buNone/>
            </a:pPr>
            <a:r>
              <a:rPr lang="zh-CN" altLang="en-US" b="1" dirty="0" smtClean="0"/>
              <a:t>解题思路：</a:t>
            </a:r>
            <a:r>
              <a:rPr lang="zh-CN" altLang="zh-CN" dirty="0" smtClean="0"/>
              <a:t>如果</a:t>
            </a:r>
            <a:r>
              <a:rPr lang="en-US" altLang="zh-CN" dirty="0"/>
              <a:t>a</a:t>
            </a:r>
            <a:r>
              <a:rPr lang="en-US" altLang="zh-CN" baseline="-25000" dirty="0"/>
              <a:t>1</a:t>
            </a:r>
            <a:r>
              <a:rPr lang="en-US" altLang="zh-CN" dirty="0"/>
              <a:t>=1</a:t>
            </a:r>
            <a:r>
              <a:rPr lang="zh-CN" altLang="zh-CN" dirty="0"/>
              <a:t>，</a:t>
            </a:r>
            <a:r>
              <a:rPr lang="en-US" altLang="zh-CN" dirty="0"/>
              <a:t>a</a:t>
            </a:r>
            <a:r>
              <a:rPr lang="en-US" altLang="zh-CN" baseline="-25000" dirty="0"/>
              <a:t>2</a:t>
            </a:r>
            <a:r>
              <a:rPr lang="en-US" altLang="zh-CN" dirty="0"/>
              <a:t>=2</a:t>
            </a:r>
            <a:r>
              <a:rPr lang="zh-CN" altLang="zh-CN" dirty="0"/>
              <a:t>，…，</a:t>
            </a:r>
            <a:r>
              <a:rPr lang="en-US" altLang="zh-CN" dirty="0"/>
              <a:t>a</a:t>
            </a:r>
            <a:r>
              <a:rPr lang="en-US" altLang="zh-CN" baseline="-25000" dirty="0"/>
              <a:t>n</a:t>
            </a:r>
            <a:r>
              <a:rPr lang="en-US" altLang="zh-CN" dirty="0"/>
              <a:t>=n</a:t>
            </a:r>
            <a:r>
              <a:rPr lang="zh-CN" altLang="zh-CN" dirty="0"/>
              <a:t>，则</a:t>
            </a:r>
            <a:r>
              <a:rPr lang="en-US" altLang="zh-CN" dirty="0"/>
              <a:t>F(n)=1+2+3+</a:t>
            </a:r>
            <a:r>
              <a:rPr lang="zh-CN" altLang="zh-CN" dirty="0"/>
              <a:t>…</a:t>
            </a:r>
            <a:r>
              <a:rPr lang="en-US" altLang="zh-CN" dirty="0"/>
              <a:t>+n</a:t>
            </a:r>
            <a:r>
              <a:rPr lang="zh-CN" altLang="zh-CN" dirty="0"/>
              <a:t>。这个问题大家在中学就知道，</a:t>
            </a:r>
            <a:r>
              <a:rPr lang="en-US" altLang="zh-CN" dirty="0"/>
              <a:t>F(n)</a:t>
            </a:r>
            <a:r>
              <a:rPr lang="zh-CN" altLang="zh-CN" dirty="0"/>
              <a:t>的封闭型解</a:t>
            </a:r>
            <a:r>
              <a:rPr lang="en-US" altLang="zh-CN" dirty="0"/>
              <a:t>(closed form solution)</a:t>
            </a:r>
            <a:r>
              <a:rPr lang="zh-CN" altLang="zh-CN" dirty="0"/>
              <a:t>是</a:t>
            </a:r>
            <a:r>
              <a:rPr lang="en-US" altLang="zh-CN" dirty="0"/>
              <a:t>n(n+1)/2</a:t>
            </a:r>
            <a:r>
              <a:rPr lang="zh-CN" altLang="zh-CN" dirty="0"/>
              <a:t>，不需要编写递归程序就能得到</a:t>
            </a:r>
            <a:r>
              <a:rPr lang="en-US" altLang="zh-CN" dirty="0"/>
              <a:t>F(n)</a:t>
            </a:r>
            <a:r>
              <a:rPr lang="zh-CN" altLang="zh-CN" dirty="0"/>
              <a:t>。但是如果</a:t>
            </a:r>
            <a:r>
              <a:rPr lang="en-US" altLang="zh-CN" dirty="0"/>
              <a:t>a</a:t>
            </a:r>
            <a:r>
              <a:rPr lang="en-US" altLang="zh-CN" baseline="-25000" dirty="0"/>
              <a:t>1</a:t>
            </a:r>
            <a:r>
              <a:rPr lang="en-US" altLang="zh-CN" dirty="0"/>
              <a:t>=1</a:t>
            </a:r>
            <a:r>
              <a:rPr lang="en-US" altLang="zh-CN" baseline="30000" dirty="0"/>
              <a:t>k</a:t>
            </a:r>
            <a:r>
              <a:rPr lang="zh-CN" altLang="zh-CN" dirty="0"/>
              <a:t>，</a:t>
            </a:r>
            <a:r>
              <a:rPr lang="en-US" altLang="zh-CN" dirty="0"/>
              <a:t>a</a:t>
            </a:r>
            <a:r>
              <a:rPr lang="en-US" altLang="zh-CN" baseline="-25000" dirty="0"/>
              <a:t>2</a:t>
            </a:r>
            <a:r>
              <a:rPr lang="en-US" altLang="zh-CN" dirty="0"/>
              <a:t>=2</a:t>
            </a:r>
            <a:r>
              <a:rPr lang="en-US" altLang="zh-CN" baseline="30000" dirty="0"/>
              <a:t>k</a:t>
            </a:r>
            <a:r>
              <a:rPr lang="zh-CN" altLang="zh-CN" dirty="0"/>
              <a:t>，…，</a:t>
            </a:r>
            <a:r>
              <a:rPr lang="en-US" altLang="zh-CN" dirty="0"/>
              <a:t>a</a:t>
            </a:r>
            <a:r>
              <a:rPr lang="en-US" altLang="zh-CN" baseline="-25000" dirty="0"/>
              <a:t>n</a:t>
            </a:r>
            <a:r>
              <a:rPr lang="en-US" altLang="zh-CN" dirty="0"/>
              <a:t>=</a:t>
            </a:r>
            <a:r>
              <a:rPr lang="en-US" altLang="zh-CN" dirty="0" err="1"/>
              <a:t>n</a:t>
            </a:r>
            <a:r>
              <a:rPr lang="en-US" altLang="zh-CN" baseline="30000" dirty="0" err="1"/>
              <a:t>k</a:t>
            </a:r>
            <a:r>
              <a:rPr lang="zh-CN" altLang="zh-CN" dirty="0"/>
              <a:t>（</a:t>
            </a:r>
            <a:r>
              <a:rPr lang="en-US" altLang="zh-CN" dirty="0"/>
              <a:t>k&gt;3</a:t>
            </a:r>
            <a:r>
              <a:rPr lang="zh-CN" altLang="zh-CN" dirty="0"/>
              <a:t>），可能就很少人知道准确的封闭型解了，我们只能编程计算</a:t>
            </a:r>
            <a:r>
              <a:rPr lang="en-US" altLang="zh-CN" dirty="0"/>
              <a:t>F(n)</a:t>
            </a:r>
            <a:r>
              <a:rPr lang="zh-CN" altLang="zh-CN" dirty="0"/>
              <a:t>了。这个时候用递归的方式是最简单的方式，不需要用任何</a:t>
            </a:r>
            <a:r>
              <a:rPr lang="en-US" altLang="zh-CN" dirty="0"/>
              <a:t>for</a:t>
            </a:r>
            <a:r>
              <a:rPr lang="zh-CN" altLang="zh-CN" dirty="0"/>
              <a:t>循环，</a:t>
            </a:r>
            <a:r>
              <a:rPr lang="en-US" altLang="zh-CN" dirty="0"/>
              <a:t>while</a:t>
            </a:r>
            <a:r>
              <a:rPr lang="zh-CN" altLang="zh-CN" dirty="0"/>
              <a:t>循环的格式。</a:t>
            </a:r>
          </a:p>
          <a:p>
            <a:pPr marL="0" indent="457200">
              <a:buNone/>
            </a:pPr>
            <a:r>
              <a:rPr lang="zh-CN" altLang="zh-CN" dirty="0"/>
              <a:t>递归函数：</a:t>
            </a:r>
            <a:r>
              <a:rPr lang="en-US" altLang="zh-CN" dirty="0"/>
              <a:t>F(1)=a</a:t>
            </a:r>
            <a:r>
              <a:rPr lang="en-US" altLang="zh-CN" baseline="-25000" dirty="0"/>
              <a:t>1</a:t>
            </a:r>
            <a:r>
              <a:rPr lang="zh-CN" altLang="zh-CN" dirty="0"/>
              <a:t>；</a:t>
            </a:r>
            <a:r>
              <a:rPr lang="en-US" altLang="zh-CN" dirty="0"/>
              <a:t>F(n) = F(n-1) +</a:t>
            </a:r>
            <a:r>
              <a:rPr lang="en-US" altLang="zh-CN" dirty="0" smtClean="0"/>
              <a:t>a</a:t>
            </a:r>
            <a:r>
              <a:rPr lang="en-US" altLang="zh-CN" baseline="-25000" dirty="0" smtClean="0"/>
              <a:t>n</a:t>
            </a:r>
          </a:p>
          <a:p>
            <a:pPr marL="0" indent="457200">
              <a:buNone/>
            </a:pPr>
            <a:r>
              <a:rPr lang="zh-CN" altLang="zh-CN" dirty="0"/>
              <a:t>用</a:t>
            </a:r>
            <a:r>
              <a:rPr lang="en-US" altLang="zh-CN" dirty="0"/>
              <a:t>Python</a:t>
            </a:r>
            <a:r>
              <a:rPr lang="zh-CN" altLang="zh-CN" dirty="0"/>
              <a:t>编程是很简单的：第一步写上终止条件，然后调用</a:t>
            </a:r>
            <a:r>
              <a:rPr lang="zh-CN" altLang="zh-CN" dirty="0" smtClean="0"/>
              <a:t>递归函数</a:t>
            </a:r>
            <a:r>
              <a:rPr lang="zh-CN" altLang="en-US" dirty="0" smtClean="0"/>
              <a:t>。如右边所示。</a:t>
            </a:r>
            <a:endParaRPr lang="zh-CN" altLang="zh-CN" dirty="0"/>
          </a:p>
          <a:p>
            <a:pPr marL="0" indent="0">
              <a:buNone/>
            </a:pPr>
            <a:endParaRPr lang="zh-CN" altLang="en-US" dirty="0"/>
          </a:p>
        </p:txBody>
      </p:sp>
    </p:spTree>
    <p:extLst>
      <p:ext uri="{BB962C8B-B14F-4D97-AF65-F5344CB8AC3E}">
        <p14:creationId xmlns:p14="http://schemas.microsoft.com/office/powerpoint/2010/main" val="2195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平面划分问题</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a:p>
        </p:txBody>
      </p:sp>
      <p:sp>
        <p:nvSpPr>
          <p:cNvPr id="6" name="内容占位符 5"/>
          <p:cNvSpPr>
            <a:spLocks noGrp="1"/>
          </p:cNvSpPr>
          <p:nvPr>
            <p:ph sz="half" idx="13"/>
          </p:nvPr>
        </p:nvSpPr>
        <p:spPr>
          <a:xfrm>
            <a:off x="467544" y="1412776"/>
            <a:ext cx="8219256" cy="1872208"/>
          </a:xfrm>
        </p:spPr>
        <p:txBody>
          <a:bodyPr>
            <a:noAutofit/>
          </a:bodyPr>
          <a:lstStyle/>
          <a:p>
            <a:r>
              <a:rPr lang="zh-CN" altLang="zh-CN" b="1" dirty="0"/>
              <a:t>问题描述：</a:t>
            </a:r>
            <a:r>
              <a:rPr lang="zh-CN" altLang="zh-CN" dirty="0"/>
              <a:t>求</a:t>
            </a:r>
            <a:r>
              <a:rPr lang="en-US" altLang="zh-CN" dirty="0"/>
              <a:t>f(n)</a:t>
            </a:r>
            <a:r>
              <a:rPr lang="zh-CN" altLang="zh-CN" dirty="0"/>
              <a:t>：</a:t>
            </a:r>
            <a:r>
              <a:rPr lang="en-US" altLang="zh-CN" dirty="0"/>
              <a:t>n</a:t>
            </a:r>
            <a:r>
              <a:rPr lang="zh-CN" altLang="zh-CN" dirty="0"/>
              <a:t>条直线最多可以划分的平面个数？</a:t>
            </a:r>
          </a:p>
          <a:p>
            <a:r>
              <a:rPr lang="zh-CN" altLang="en-US" b="1" dirty="0" smtClean="0"/>
              <a:t>解题思路：</a:t>
            </a:r>
            <a:r>
              <a:rPr lang="zh-CN" altLang="zh-CN" dirty="0" smtClean="0"/>
              <a:t>应用</a:t>
            </a:r>
            <a:r>
              <a:rPr lang="zh-CN" altLang="zh-CN" dirty="0"/>
              <a:t>我们计算思维的解题习惯，首先要将大问题划分成小问题。求</a:t>
            </a:r>
            <a:r>
              <a:rPr lang="en-US" altLang="zh-CN" dirty="0"/>
              <a:t>n</a:t>
            </a:r>
            <a:r>
              <a:rPr lang="zh-CN" altLang="zh-CN" dirty="0"/>
              <a:t>条直线最多可以划分多少个平面的问题是一个很复杂的大问题。但是我们可以很容易的知道，</a:t>
            </a:r>
            <a:r>
              <a:rPr lang="en-US" altLang="zh-CN" dirty="0"/>
              <a:t>1</a:t>
            </a:r>
            <a:r>
              <a:rPr lang="zh-CN" altLang="zh-CN" dirty="0"/>
              <a:t>条直线最多可以划分</a:t>
            </a:r>
            <a:r>
              <a:rPr lang="en-US" altLang="zh-CN" dirty="0"/>
              <a:t>2</a:t>
            </a:r>
            <a:r>
              <a:rPr lang="zh-CN" altLang="zh-CN" dirty="0"/>
              <a:t>个平面，</a:t>
            </a:r>
            <a:r>
              <a:rPr lang="en-US" altLang="zh-CN" dirty="0"/>
              <a:t>2</a:t>
            </a:r>
            <a:r>
              <a:rPr lang="zh-CN" altLang="zh-CN" dirty="0"/>
              <a:t>条直线最多可以划分</a:t>
            </a:r>
            <a:r>
              <a:rPr lang="en-US" altLang="zh-CN" dirty="0"/>
              <a:t>4</a:t>
            </a:r>
            <a:r>
              <a:rPr lang="zh-CN" altLang="zh-CN" dirty="0"/>
              <a:t>个平面，</a:t>
            </a:r>
            <a:r>
              <a:rPr lang="en-US" altLang="zh-CN" dirty="0"/>
              <a:t>3</a:t>
            </a:r>
            <a:r>
              <a:rPr lang="zh-CN" altLang="zh-CN" dirty="0"/>
              <a:t>条直线最多可以划分</a:t>
            </a:r>
            <a:r>
              <a:rPr lang="en-US" altLang="zh-CN" dirty="0"/>
              <a:t>7</a:t>
            </a:r>
            <a:r>
              <a:rPr lang="zh-CN" altLang="zh-CN" dirty="0"/>
              <a:t>个</a:t>
            </a:r>
            <a:r>
              <a:rPr lang="zh-CN" altLang="zh-CN" dirty="0" smtClean="0"/>
              <a:t>平面</a:t>
            </a:r>
            <a:r>
              <a:rPr lang="zh-CN" altLang="en-US" dirty="0"/>
              <a:t>，</a:t>
            </a:r>
            <a:r>
              <a:rPr lang="zh-CN" altLang="en-US" dirty="0" smtClean="0"/>
              <a:t>如下图所示。</a:t>
            </a:r>
            <a:endParaRPr lang="zh-CN" altLang="en-US" dirty="0"/>
          </a:p>
        </p:txBody>
      </p:sp>
      <p:pic>
        <p:nvPicPr>
          <p:cNvPr id="10" name="图片 9"/>
          <p:cNvPicPr>
            <a:picLocks noChangeAspect="1"/>
          </p:cNvPicPr>
          <p:nvPr/>
        </p:nvPicPr>
        <p:blipFill>
          <a:blip r:embed="rId2"/>
          <a:stretch>
            <a:fillRect/>
          </a:stretch>
        </p:blipFill>
        <p:spPr>
          <a:xfrm>
            <a:off x="1331640" y="3068960"/>
            <a:ext cx="6480720" cy="1274858"/>
          </a:xfrm>
          <a:prstGeom prst="rect">
            <a:avLst/>
          </a:prstGeom>
        </p:spPr>
      </p:pic>
      <p:sp>
        <p:nvSpPr>
          <p:cNvPr id="11" name="内容占位符 5"/>
          <p:cNvSpPr txBox="1">
            <a:spLocks/>
          </p:cNvSpPr>
          <p:nvPr/>
        </p:nvSpPr>
        <p:spPr>
          <a:xfrm>
            <a:off x="457200" y="4343818"/>
            <a:ext cx="8219256" cy="1872208"/>
          </a:xfrm>
          <a:prstGeom prst="rect">
            <a:avLst/>
          </a:prstGeom>
        </p:spPr>
        <p:txBody>
          <a:bodyPr vert="horz" lIns="91440" tIns="45720" rIns="91440" bIns="45720" rtlCol="0">
            <a:no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1800" kern="1200">
                <a:solidFill>
                  <a:schemeClr val="tx1"/>
                </a:solidFill>
                <a:latin typeface="+mn-lt"/>
                <a:ea typeface="+mn-ea"/>
                <a:cs typeface="+mn-cs"/>
              </a:defRPr>
            </a:lvl9pPr>
          </a:lstStyle>
          <a:p>
            <a:pPr indent="457200"/>
            <a:r>
              <a:rPr lang="en-US" altLang="zh-CN" dirty="0"/>
              <a:t>1</a:t>
            </a:r>
            <a:r>
              <a:rPr lang="zh-CN" altLang="zh-CN" dirty="0"/>
              <a:t>条直线最多划分出</a:t>
            </a:r>
            <a:r>
              <a:rPr lang="en-US" altLang="zh-CN" dirty="0"/>
              <a:t>2</a:t>
            </a:r>
            <a:r>
              <a:rPr lang="zh-CN" altLang="zh-CN" dirty="0"/>
              <a:t>个平面，即</a:t>
            </a:r>
            <a:r>
              <a:rPr lang="en-US" altLang="zh-CN" dirty="0"/>
              <a:t>f(1)=2</a:t>
            </a:r>
            <a:r>
              <a:rPr lang="zh-CN" altLang="zh-CN" dirty="0"/>
              <a:t>；求</a:t>
            </a:r>
            <a:r>
              <a:rPr lang="en-US" altLang="zh-CN" dirty="0"/>
              <a:t>2</a:t>
            </a:r>
            <a:r>
              <a:rPr lang="zh-CN" altLang="zh-CN" dirty="0"/>
              <a:t>条直线最多划分的平面数</a:t>
            </a:r>
            <a:r>
              <a:rPr lang="en-US" altLang="zh-CN" dirty="0"/>
              <a:t>f(2</a:t>
            </a:r>
            <a:r>
              <a:rPr lang="en-US" altLang="zh-CN" dirty="0" smtClean="0"/>
              <a:t>)</a:t>
            </a:r>
            <a:r>
              <a:rPr lang="zh-CN" altLang="zh-CN" dirty="0" smtClean="0"/>
              <a:t>，</a:t>
            </a:r>
            <a:r>
              <a:rPr lang="zh-CN" altLang="zh-CN" dirty="0"/>
              <a:t>可以在</a:t>
            </a:r>
            <a:r>
              <a:rPr lang="en-US" altLang="zh-CN" dirty="0"/>
              <a:t>1</a:t>
            </a:r>
            <a:r>
              <a:rPr lang="zh-CN" altLang="zh-CN" dirty="0"/>
              <a:t>条直线划分的情况下，加上第</a:t>
            </a:r>
            <a:r>
              <a:rPr lang="en-US" altLang="zh-CN" dirty="0"/>
              <a:t>2</a:t>
            </a:r>
            <a:r>
              <a:rPr lang="zh-CN" altLang="zh-CN" dirty="0"/>
              <a:t>条直线，使其与第</a:t>
            </a:r>
            <a:r>
              <a:rPr lang="en-US" altLang="zh-CN" dirty="0"/>
              <a:t>1</a:t>
            </a:r>
            <a:r>
              <a:rPr lang="zh-CN" altLang="zh-CN" dirty="0"/>
              <a:t>条直线</a:t>
            </a:r>
            <a:r>
              <a:rPr lang="zh-CN" altLang="zh-CN" dirty="0" smtClean="0"/>
              <a:t>相交。在</a:t>
            </a:r>
            <a:r>
              <a:rPr lang="en-US" altLang="zh-CN" dirty="0"/>
              <a:t>1</a:t>
            </a:r>
            <a:r>
              <a:rPr lang="zh-CN" altLang="zh-CN" dirty="0"/>
              <a:t>条直线划分的情况下多划分出</a:t>
            </a:r>
            <a:r>
              <a:rPr lang="en-US" altLang="zh-CN" dirty="0"/>
              <a:t>2</a:t>
            </a:r>
            <a:r>
              <a:rPr lang="zh-CN" altLang="zh-CN" dirty="0"/>
              <a:t>个平面，也就是</a:t>
            </a:r>
            <a:r>
              <a:rPr lang="en-US" altLang="zh-CN" dirty="0"/>
              <a:t>f(2)=f(1)+2</a:t>
            </a:r>
            <a:r>
              <a:rPr lang="zh-CN" altLang="zh-CN" dirty="0"/>
              <a:t>；求</a:t>
            </a:r>
            <a:r>
              <a:rPr lang="en-US" altLang="zh-CN" dirty="0"/>
              <a:t>3</a:t>
            </a:r>
            <a:r>
              <a:rPr lang="zh-CN" altLang="zh-CN" dirty="0"/>
              <a:t>条直线最多划分的平面数</a:t>
            </a:r>
            <a:r>
              <a:rPr lang="en-US" altLang="zh-CN" dirty="0"/>
              <a:t>f(3)</a:t>
            </a:r>
            <a:r>
              <a:rPr lang="zh-CN" altLang="zh-CN" dirty="0"/>
              <a:t>时，可以再</a:t>
            </a:r>
            <a:r>
              <a:rPr lang="en-US" altLang="zh-CN" dirty="0"/>
              <a:t>2</a:t>
            </a:r>
            <a:r>
              <a:rPr lang="zh-CN" altLang="zh-CN" dirty="0"/>
              <a:t>条直线划分的情况下，加上第</a:t>
            </a:r>
            <a:r>
              <a:rPr lang="en-US" altLang="zh-CN" dirty="0"/>
              <a:t>3</a:t>
            </a:r>
            <a:r>
              <a:rPr lang="zh-CN" altLang="zh-CN" dirty="0"/>
              <a:t>条直线，使其分别与前</a:t>
            </a:r>
            <a:r>
              <a:rPr lang="en-US" altLang="zh-CN" dirty="0"/>
              <a:t>2</a:t>
            </a:r>
            <a:r>
              <a:rPr lang="zh-CN" altLang="zh-CN" dirty="0"/>
              <a:t>条直线相交于</a:t>
            </a:r>
            <a:r>
              <a:rPr lang="zh-CN" altLang="zh-CN" dirty="0" smtClean="0"/>
              <a:t>不同点。在</a:t>
            </a:r>
            <a:r>
              <a:rPr lang="en-US" altLang="zh-CN" dirty="0"/>
              <a:t>2</a:t>
            </a:r>
            <a:r>
              <a:rPr lang="zh-CN" altLang="zh-CN" dirty="0"/>
              <a:t>条直线划分的情况下多划分出</a:t>
            </a:r>
            <a:r>
              <a:rPr lang="en-US" altLang="zh-CN" dirty="0"/>
              <a:t>3</a:t>
            </a:r>
            <a:r>
              <a:rPr lang="zh-CN" altLang="zh-CN" dirty="0"/>
              <a:t>个平面，也就是</a:t>
            </a:r>
            <a:r>
              <a:rPr lang="en-US" altLang="zh-CN" dirty="0"/>
              <a:t>f(3)=f(2)+3</a:t>
            </a:r>
            <a:r>
              <a:rPr lang="zh-CN" altLang="zh-CN" dirty="0"/>
              <a:t>。</a:t>
            </a:r>
            <a:endParaRPr lang="zh-CN" altLang="en-US" dirty="0"/>
          </a:p>
        </p:txBody>
      </p:sp>
    </p:spTree>
    <p:extLst>
      <p:ext uri="{BB962C8B-B14F-4D97-AF65-F5344CB8AC3E}">
        <p14:creationId xmlns:p14="http://schemas.microsoft.com/office/powerpoint/2010/main" val="4119966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平面划分问题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p:sp>
        <p:nvSpPr>
          <p:cNvPr id="6" name="内容占位符 5"/>
          <p:cNvSpPr>
            <a:spLocks noGrp="1"/>
          </p:cNvSpPr>
          <p:nvPr>
            <p:ph idx="1"/>
          </p:nvPr>
        </p:nvSpPr>
        <p:spPr/>
        <p:txBody>
          <a:bodyPr>
            <a:noAutofit/>
          </a:bodyPr>
          <a:lstStyle/>
          <a:p>
            <a:pPr indent="493200"/>
            <a:r>
              <a:rPr lang="zh-CN" altLang="zh-CN" sz="1800" dirty="0" smtClean="0"/>
              <a:t>那么</a:t>
            </a:r>
            <a:r>
              <a:rPr lang="en-US" altLang="zh-CN" sz="1800" dirty="0"/>
              <a:t>n</a:t>
            </a:r>
            <a:r>
              <a:rPr lang="zh-CN" altLang="zh-CN" sz="1800" dirty="0"/>
              <a:t>条直线最多划分的平面数</a:t>
            </a:r>
            <a:r>
              <a:rPr lang="en-US" altLang="zh-CN" sz="1800" dirty="0"/>
              <a:t>f(n)</a:t>
            </a:r>
            <a:r>
              <a:rPr lang="zh-CN" altLang="zh-CN" sz="1800" dirty="0"/>
              <a:t>能否用</a:t>
            </a:r>
            <a:r>
              <a:rPr lang="en-US" altLang="zh-CN" sz="1800" dirty="0"/>
              <a:t>f(n-1)</a:t>
            </a:r>
            <a:r>
              <a:rPr lang="zh-CN" altLang="zh-CN" sz="1800" dirty="0"/>
              <a:t>构筑而成呢？</a:t>
            </a:r>
          </a:p>
          <a:p>
            <a:pPr indent="493200"/>
            <a:r>
              <a:rPr lang="zh-CN" altLang="zh-CN" sz="1800" dirty="0"/>
              <a:t>根据上面用</a:t>
            </a:r>
            <a:r>
              <a:rPr lang="en-US" altLang="zh-CN" sz="1800" dirty="0"/>
              <a:t>f(1)</a:t>
            </a:r>
            <a:r>
              <a:rPr lang="zh-CN" altLang="zh-CN" sz="1800" dirty="0"/>
              <a:t>构筑</a:t>
            </a:r>
            <a:r>
              <a:rPr lang="en-US" altLang="zh-CN" sz="1800" dirty="0"/>
              <a:t>f(2)</a:t>
            </a:r>
            <a:r>
              <a:rPr lang="zh-CN" altLang="zh-CN" sz="1800" dirty="0"/>
              <a:t>和用</a:t>
            </a:r>
            <a:r>
              <a:rPr lang="en-US" altLang="zh-CN" sz="1800" dirty="0"/>
              <a:t>f(2)</a:t>
            </a:r>
            <a:r>
              <a:rPr lang="zh-CN" altLang="zh-CN" sz="1800" dirty="0"/>
              <a:t>构筑</a:t>
            </a:r>
            <a:r>
              <a:rPr lang="en-US" altLang="zh-CN" sz="1800" dirty="0"/>
              <a:t>f(3)</a:t>
            </a:r>
            <a:r>
              <a:rPr lang="zh-CN" altLang="zh-CN" sz="1800" dirty="0"/>
              <a:t>的情况，同样的，求</a:t>
            </a:r>
            <a:r>
              <a:rPr lang="en-US" altLang="zh-CN" sz="1800" dirty="0"/>
              <a:t>n</a:t>
            </a:r>
            <a:r>
              <a:rPr lang="zh-CN" altLang="zh-CN" sz="1800" dirty="0"/>
              <a:t>条直线最多划分的平面数</a:t>
            </a:r>
            <a:r>
              <a:rPr lang="en-US" altLang="zh-CN" sz="1800" dirty="0"/>
              <a:t>f(n)</a:t>
            </a:r>
            <a:r>
              <a:rPr lang="zh-CN" altLang="zh-CN" sz="1800" dirty="0"/>
              <a:t>时，可以在</a:t>
            </a:r>
            <a:r>
              <a:rPr lang="en-US" altLang="zh-CN" sz="1800" dirty="0"/>
              <a:t>n-1</a:t>
            </a:r>
            <a:r>
              <a:rPr lang="zh-CN" altLang="zh-CN" sz="1800" dirty="0"/>
              <a:t>条直线划分的情况下，加上第</a:t>
            </a:r>
            <a:r>
              <a:rPr lang="en-US" altLang="zh-CN" sz="1800" dirty="0"/>
              <a:t>n</a:t>
            </a:r>
            <a:r>
              <a:rPr lang="zh-CN" altLang="zh-CN" sz="1800" dirty="0"/>
              <a:t>条直线，使其分别与前</a:t>
            </a:r>
            <a:r>
              <a:rPr lang="en-US" altLang="zh-CN" sz="1800" dirty="0"/>
              <a:t>n-1</a:t>
            </a:r>
            <a:r>
              <a:rPr lang="zh-CN" altLang="zh-CN" sz="1800" dirty="0"/>
              <a:t>条直线相交于不同点，每有一个交点就多一个平面，最后一个交点之外还会增加一个平面。这样可以在</a:t>
            </a:r>
            <a:r>
              <a:rPr lang="en-US" altLang="zh-CN" sz="1800" dirty="0"/>
              <a:t>n-1</a:t>
            </a:r>
            <a:r>
              <a:rPr lang="zh-CN" altLang="zh-CN" sz="1800" dirty="0"/>
              <a:t>条直线划分的情况下多划分出</a:t>
            </a:r>
            <a:r>
              <a:rPr lang="en-US" altLang="zh-CN" sz="1800" dirty="0"/>
              <a:t>n</a:t>
            </a:r>
            <a:r>
              <a:rPr lang="zh-CN" altLang="zh-CN" sz="1800" dirty="0"/>
              <a:t>个平面，也就是</a:t>
            </a:r>
            <a:r>
              <a:rPr lang="en-US" altLang="zh-CN" sz="1800" dirty="0"/>
              <a:t>f(n)=f(n-1)+n</a:t>
            </a:r>
            <a:r>
              <a:rPr lang="zh-CN" altLang="zh-CN" sz="1800" dirty="0"/>
              <a:t>。如此，就可以得到递归式</a:t>
            </a:r>
            <a:r>
              <a:rPr lang="zh-CN" altLang="zh-CN" sz="1800" dirty="0" smtClean="0"/>
              <a:t>：</a:t>
            </a:r>
            <a:endParaRPr lang="en-US" altLang="zh-CN" sz="1800" dirty="0" smtClean="0"/>
          </a:p>
          <a:p>
            <a:pPr indent="493200"/>
            <a:endParaRPr lang="en-US" altLang="zh-CN" sz="1800" dirty="0" smtClean="0">
              <a:cs typeface="Times New Roman" panose="02020603050405020304" pitchFamily="18" charset="0"/>
            </a:endParaRPr>
          </a:p>
          <a:p>
            <a:pPr indent="493200"/>
            <a:endParaRPr lang="en-US" altLang="zh-CN" sz="1800" dirty="0">
              <a:cs typeface="Times New Roman" panose="02020603050405020304" pitchFamily="18" charset="0"/>
            </a:endParaRPr>
          </a:p>
          <a:p>
            <a:pPr indent="493200"/>
            <a:endParaRPr lang="en-US" altLang="zh-CN" sz="1800" dirty="0" smtClean="0"/>
          </a:p>
          <a:p>
            <a:pPr indent="493200"/>
            <a:r>
              <a:rPr lang="zh-CN" altLang="zh-CN" sz="1800" dirty="0" smtClean="0"/>
              <a:t>有了</a:t>
            </a:r>
            <a:r>
              <a:rPr lang="zh-CN" altLang="zh-CN" sz="1800" dirty="0"/>
              <a:t>递归式，这问题基本就解决了，可以编程来算出任何</a:t>
            </a:r>
            <a:r>
              <a:rPr lang="en-US" altLang="zh-CN" sz="1800" dirty="0"/>
              <a:t>f(n)</a:t>
            </a:r>
            <a:r>
              <a:rPr lang="zh-CN" altLang="zh-CN" sz="1800" dirty="0"/>
              <a:t>的值。假如要在数学上求出封闭型解</a:t>
            </a:r>
            <a:r>
              <a:rPr lang="en-US" altLang="zh-CN" sz="1800" dirty="0"/>
              <a:t>(Closed form solution) </a:t>
            </a:r>
            <a:r>
              <a:rPr lang="zh-CN" altLang="zh-CN" sz="1800" dirty="0"/>
              <a:t>也不难。根据递归式</a:t>
            </a:r>
            <a:r>
              <a:rPr lang="en-US" altLang="zh-CN" sz="1800" dirty="0"/>
              <a:t>5.1</a:t>
            </a:r>
            <a:r>
              <a:rPr lang="zh-CN" altLang="zh-CN" sz="1800" dirty="0"/>
              <a:t>，可以知道</a:t>
            </a:r>
            <a:r>
              <a:rPr lang="en-US" altLang="zh-CN" sz="1800" dirty="0"/>
              <a:t>n</a:t>
            </a:r>
            <a:r>
              <a:rPr lang="zh-CN" altLang="zh-CN" sz="1800" dirty="0"/>
              <a:t>条直线最多划分的平面数</a:t>
            </a:r>
            <a:r>
              <a:rPr lang="en-US" altLang="zh-CN" sz="1800" dirty="0"/>
              <a:t>f(n)=f(n-1)+n=</a:t>
            </a:r>
            <a:r>
              <a:rPr lang="zh-CN" altLang="zh-CN" sz="1800" dirty="0"/>
              <a:t>……</a:t>
            </a:r>
            <a:r>
              <a:rPr lang="en-US" altLang="zh-CN" sz="1800" dirty="0"/>
              <a:t>=2+2+3+</a:t>
            </a:r>
            <a:r>
              <a:rPr lang="zh-CN" altLang="zh-CN" sz="1800" dirty="0"/>
              <a:t>……</a:t>
            </a:r>
            <a:r>
              <a:rPr lang="en-US" altLang="zh-CN" sz="1800" dirty="0"/>
              <a:t>+(n-1)+n=n(n+1)/2+1</a:t>
            </a:r>
            <a:r>
              <a:rPr lang="zh-CN" altLang="zh-CN" sz="1800" dirty="0"/>
              <a:t>。大家可以用</a:t>
            </a:r>
            <a:r>
              <a:rPr lang="en-US" altLang="zh-CN" sz="1800" dirty="0"/>
              <a:t>n=1,2,3</a:t>
            </a:r>
            <a:r>
              <a:rPr lang="zh-CN" altLang="zh-CN" sz="1800" dirty="0"/>
              <a:t>来做验证。</a:t>
            </a:r>
            <a:endParaRPr lang="zh-CN" altLang="en-US" sz="1800" dirty="0">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881176167"/>
              </p:ext>
            </p:extLst>
          </p:nvPr>
        </p:nvGraphicFramePr>
        <p:xfrm>
          <a:off x="2843808" y="3789040"/>
          <a:ext cx="2700298" cy="720080"/>
        </p:xfrm>
        <a:graphic>
          <a:graphicData uri="http://schemas.openxmlformats.org/presentationml/2006/ole">
            <mc:AlternateContent xmlns:mc="http://schemas.openxmlformats.org/markup-compatibility/2006">
              <mc:Choice xmlns:v="urn:schemas-microsoft-com:vml" Requires="v">
                <p:oleObj spid="_x0000_s5196" name="Equation" r:id="rId3" imgW="1714320" imgH="457200" progId="Equation.DSMT4">
                  <p:embed/>
                </p:oleObj>
              </mc:Choice>
              <mc:Fallback>
                <p:oleObj name="Equation" r:id="rId3" imgW="1714320" imgH="457200" progId="Equation.DSMT4">
                  <p:embed/>
                  <p:pic>
                    <p:nvPicPr>
                      <p:cNvPr id="0" name=""/>
                      <p:cNvPicPr/>
                      <p:nvPr/>
                    </p:nvPicPr>
                    <p:blipFill>
                      <a:blip r:embed="rId4"/>
                      <a:stretch>
                        <a:fillRect/>
                      </a:stretch>
                    </p:blipFill>
                    <p:spPr>
                      <a:xfrm>
                        <a:off x="2843808" y="3789040"/>
                        <a:ext cx="2700298" cy="720080"/>
                      </a:xfrm>
                      <a:prstGeom prst="rect">
                        <a:avLst/>
                      </a:prstGeom>
                    </p:spPr>
                  </p:pic>
                </p:oleObj>
              </mc:Fallback>
            </mc:AlternateContent>
          </a:graphicData>
        </a:graphic>
      </p:graphicFrame>
    </p:spTree>
    <p:extLst>
      <p:ext uri="{BB962C8B-B14F-4D97-AF65-F5344CB8AC3E}">
        <p14:creationId xmlns:p14="http://schemas.microsoft.com/office/powerpoint/2010/main" val="106328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rPr>
              <a:t>汉诺塔（</a:t>
            </a:r>
            <a:r>
              <a:rPr lang="en-US" altLang="zh-CN" dirty="0">
                <a:latin typeface="Times New Roman" panose="02020603050405020304" pitchFamily="18" charset="0"/>
              </a:rPr>
              <a:t>Hanoi Tower</a:t>
            </a:r>
            <a:r>
              <a:rPr lang="zh-CN" altLang="zh-CN" dirty="0">
                <a:latin typeface="Times New Roman" panose="02020603050405020304" pitchFamily="18" charset="0"/>
              </a:rPr>
              <a:t>）问题</a:t>
            </a:r>
            <a:endParaRPr lang="zh-CN" altLang="en-US" dirty="0">
              <a:latin typeface="Times New Roman" panose="02020603050405020304" pitchFamily="18" charset="0"/>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a:p>
        </p:txBody>
      </p:sp>
      <p:sp>
        <p:nvSpPr>
          <p:cNvPr id="6" name="内容占位符 5"/>
          <p:cNvSpPr>
            <a:spLocks noGrp="1"/>
          </p:cNvSpPr>
          <p:nvPr>
            <p:ph idx="1"/>
          </p:nvPr>
        </p:nvSpPr>
        <p:spPr/>
        <p:txBody>
          <a:bodyPr/>
          <a:lstStyle/>
          <a:p>
            <a:pPr indent="493200"/>
            <a:r>
              <a:rPr lang="zh-CN" altLang="zh-CN" sz="1800" dirty="0"/>
              <a:t>递归是计算机科学解决问题的基本思路与技巧，简单来说，就是通过不断的调用自己来解决问题的一种思路。本节通过最经典的汉诺塔（</a:t>
            </a:r>
            <a:r>
              <a:rPr lang="en-US" altLang="zh-CN" sz="1800" dirty="0"/>
              <a:t>Hanoi Tower</a:t>
            </a:r>
            <a:r>
              <a:rPr lang="zh-CN" altLang="zh-CN" sz="1800" dirty="0"/>
              <a:t>）问题向大家介绍递归</a:t>
            </a:r>
            <a:r>
              <a:rPr lang="zh-CN" altLang="zh-CN" sz="1800" dirty="0" smtClean="0"/>
              <a:t>。</a:t>
            </a:r>
            <a:endParaRPr lang="en-US" altLang="zh-CN" sz="1800" dirty="0" smtClean="0"/>
          </a:p>
          <a:p>
            <a:pPr indent="493200"/>
            <a:r>
              <a:rPr lang="zh-CN" altLang="zh-CN" sz="1800" dirty="0"/>
              <a:t>汉诺塔（</a:t>
            </a:r>
            <a:r>
              <a:rPr lang="en-US" altLang="zh-CN" sz="1800" dirty="0"/>
              <a:t>Hanoi Tower</a:t>
            </a:r>
            <a:r>
              <a:rPr lang="zh-CN" altLang="zh-CN" sz="1800" dirty="0"/>
              <a:t>，又称河内塔）问题是源于印度一个古老传说的益智玩具</a:t>
            </a:r>
            <a:r>
              <a:rPr lang="zh-CN" altLang="zh-CN" sz="1800" dirty="0" smtClean="0"/>
              <a:t>。</a:t>
            </a:r>
            <a:r>
              <a:rPr lang="zh-CN" altLang="en-US" sz="1800" dirty="0" smtClean="0"/>
              <a:t>大</a:t>
            </a:r>
            <a:r>
              <a:rPr lang="zh-CN" altLang="en-US" sz="1800" dirty="0"/>
              <a:t>梵</a:t>
            </a:r>
            <a:r>
              <a:rPr lang="zh-CN" altLang="en-US" sz="1800" dirty="0" smtClean="0"/>
              <a:t>天创造</a:t>
            </a:r>
            <a:r>
              <a:rPr lang="zh-CN" altLang="zh-CN" sz="1800" dirty="0" smtClean="0"/>
              <a:t>世界</a:t>
            </a:r>
            <a:r>
              <a:rPr lang="zh-CN" altLang="zh-CN" sz="1800" dirty="0"/>
              <a:t>的时候做了三</a:t>
            </a:r>
            <a:r>
              <a:rPr lang="zh-CN" altLang="zh-CN" sz="1800" dirty="0" smtClean="0"/>
              <a:t>根</a:t>
            </a:r>
            <a:r>
              <a:rPr lang="zh-CN" altLang="en-US" sz="1800" dirty="0" smtClean="0"/>
              <a:t>金刚石</a:t>
            </a:r>
            <a:r>
              <a:rPr lang="zh-CN" altLang="zh-CN" sz="1800" dirty="0" smtClean="0"/>
              <a:t>柱</a:t>
            </a:r>
            <a:r>
              <a:rPr lang="zh-CN" altLang="zh-CN" sz="1800" dirty="0"/>
              <a:t>子，在一根柱子上从下往上按照大小顺序摞着</a:t>
            </a:r>
            <a:r>
              <a:rPr lang="en-US" altLang="zh-CN" sz="1800" dirty="0"/>
              <a:t>64</a:t>
            </a:r>
            <a:r>
              <a:rPr lang="zh-CN" altLang="zh-CN" sz="1800" dirty="0"/>
              <a:t>片黄金圆盘。大梵天命令婆罗门把圆盘按大小顺序重新摆放在另一根柱子上。并且规定，在小圆盘上不能放大圆盘，在三根柱子之间一次只能移动一个圆盘。当所有的黄金圆盘都从大梵天穿好的那根柱子上移到另外一根上时，世界就将在一声霹雳中消灭。那么移动</a:t>
            </a:r>
            <a:r>
              <a:rPr lang="en-US" altLang="zh-CN" sz="1800" dirty="0"/>
              <a:t>64</a:t>
            </a:r>
            <a:r>
              <a:rPr lang="zh-CN" altLang="zh-CN" sz="1800" dirty="0"/>
              <a:t>片黄金圆盘到底需要移动多少次呢</a:t>
            </a:r>
            <a:r>
              <a:rPr lang="zh-CN" altLang="zh-CN" sz="1800" dirty="0" smtClean="0"/>
              <a:t>？</a:t>
            </a:r>
            <a:endParaRPr lang="en-US" altLang="zh-CN" sz="1800" dirty="0" smtClean="0"/>
          </a:p>
          <a:p>
            <a:pPr indent="493200"/>
            <a:r>
              <a:rPr lang="zh-CN" altLang="zh-CN" sz="1800" dirty="0" smtClean="0"/>
              <a:t>我们</a:t>
            </a:r>
            <a:r>
              <a:rPr lang="zh-CN" altLang="zh-CN" sz="1800" dirty="0"/>
              <a:t>后面会分析给大家看，需要移动约</a:t>
            </a:r>
            <a:r>
              <a:rPr lang="en-US" altLang="zh-CN" sz="1800" dirty="0"/>
              <a:t>10^19</a:t>
            </a:r>
            <a:r>
              <a:rPr lang="zh-CN" altLang="zh-CN" sz="1800" dirty="0"/>
              <a:t>次。但是我们学计算机科学的人，只需要短短的几行代码就能解决了。所以我们学计算机科学的人只要将这几行代码交给大梵天就完成了我们的任务了</a:t>
            </a:r>
            <a:r>
              <a:rPr lang="zh-CN" altLang="zh-CN" sz="1800" dirty="0" smtClean="0"/>
              <a:t>。</a:t>
            </a:r>
            <a:endParaRPr lang="zh-CN" altLang="en-US" dirty="0"/>
          </a:p>
        </p:txBody>
      </p:sp>
    </p:spTree>
    <p:extLst>
      <p:ext uri="{BB962C8B-B14F-4D97-AF65-F5344CB8AC3E}">
        <p14:creationId xmlns:p14="http://schemas.microsoft.com/office/powerpoint/2010/main" val="151636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rPr>
              <a:t>汉诺塔（</a:t>
            </a:r>
            <a:r>
              <a:rPr lang="en-US" altLang="zh-CN" dirty="0">
                <a:latin typeface="Times New Roman" panose="02020603050405020304" pitchFamily="18" charset="0"/>
              </a:rPr>
              <a:t>Hanoi Tower</a:t>
            </a:r>
            <a:r>
              <a:rPr lang="zh-CN" altLang="zh-CN" dirty="0">
                <a:latin typeface="Times New Roman" panose="02020603050405020304" pitchFamily="18" charset="0"/>
              </a:rPr>
              <a:t>）问题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6" name="内容占位符 5"/>
          <p:cNvSpPr>
            <a:spLocks noGrp="1"/>
          </p:cNvSpPr>
          <p:nvPr>
            <p:ph idx="1"/>
          </p:nvPr>
        </p:nvSpPr>
        <p:spPr/>
        <p:txBody>
          <a:bodyPr/>
          <a:lstStyle/>
          <a:p>
            <a:r>
              <a:rPr lang="zh-CN" altLang="en-US" b="1" dirty="0"/>
              <a:t>解题</a:t>
            </a:r>
            <a:r>
              <a:rPr lang="zh-CN" altLang="en-US" b="1" dirty="0" smtClean="0"/>
              <a:t>思路：</a:t>
            </a:r>
            <a:r>
              <a:rPr lang="zh-CN" altLang="zh-CN" dirty="0" smtClean="0"/>
              <a:t>首先，先</a:t>
            </a:r>
            <a:r>
              <a:rPr lang="zh-CN" altLang="zh-CN" dirty="0"/>
              <a:t>不想移动</a:t>
            </a:r>
            <a:r>
              <a:rPr lang="en-US" altLang="zh-CN" dirty="0"/>
              <a:t>64</a:t>
            </a:r>
            <a:r>
              <a:rPr lang="zh-CN" altLang="zh-CN" dirty="0"/>
              <a:t>片圆盘的次数，这个问题太大太复杂，想想都会让人头晕。让我们先从比较少的圆盘数开始，这样有助于发现这个问题的规律。设</a:t>
            </a:r>
            <a:r>
              <a:rPr lang="en-US" altLang="zh-CN" dirty="0"/>
              <a:t>n</a:t>
            </a:r>
            <a:r>
              <a:rPr lang="zh-CN" altLang="zh-CN" dirty="0"/>
              <a:t>表示圆盘的片数，有</a:t>
            </a:r>
            <a:r>
              <a:rPr lang="en-US" altLang="zh-CN" dirty="0"/>
              <a:t>A,B,C</a:t>
            </a:r>
            <a:r>
              <a:rPr lang="zh-CN" altLang="zh-CN" dirty="0"/>
              <a:t>三个柱子，原来那个圆盘在</a:t>
            </a:r>
            <a:r>
              <a:rPr lang="en-US" altLang="zh-CN" dirty="0"/>
              <a:t>A</a:t>
            </a:r>
            <a:r>
              <a:rPr lang="zh-CN" altLang="zh-CN" dirty="0"/>
              <a:t>柱子上，要全部移动到</a:t>
            </a:r>
            <a:r>
              <a:rPr lang="en-US" altLang="zh-CN" dirty="0"/>
              <a:t>C</a:t>
            </a:r>
            <a:r>
              <a:rPr lang="zh-CN" altLang="zh-CN" dirty="0"/>
              <a:t>柱子上，用</a:t>
            </a:r>
            <a:r>
              <a:rPr lang="en-US" altLang="zh-CN" dirty="0"/>
              <a:t>B</a:t>
            </a:r>
            <a:r>
              <a:rPr lang="zh-CN" altLang="zh-CN" dirty="0"/>
              <a:t>柱子做中间柱子。当</a:t>
            </a:r>
            <a:r>
              <a:rPr lang="en-US" altLang="zh-CN" dirty="0"/>
              <a:t>n</a:t>
            </a:r>
            <a:r>
              <a:rPr lang="zh-CN" altLang="zh-CN" dirty="0"/>
              <a:t>＝</a:t>
            </a:r>
            <a:r>
              <a:rPr lang="en-US" altLang="zh-CN" dirty="0"/>
              <a:t>1</a:t>
            </a:r>
            <a:r>
              <a:rPr lang="zh-CN" altLang="zh-CN" dirty="0"/>
              <a:t>时很简单，只要移动一次就好了，即移动次数</a:t>
            </a:r>
            <a:r>
              <a:rPr lang="en-US" altLang="zh-CN" dirty="0"/>
              <a:t>f(1)=1</a:t>
            </a:r>
            <a:r>
              <a:rPr lang="zh-CN" altLang="zh-CN" dirty="0"/>
              <a:t>。当</a:t>
            </a:r>
            <a:r>
              <a:rPr lang="en-US" altLang="zh-CN" dirty="0"/>
              <a:t>n</a:t>
            </a:r>
            <a:r>
              <a:rPr lang="zh-CN" altLang="zh-CN" dirty="0"/>
              <a:t>＝</a:t>
            </a:r>
            <a:r>
              <a:rPr lang="en-US" altLang="zh-CN" dirty="0"/>
              <a:t>2</a:t>
            </a:r>
            <a:r>
              <a:rPr lang="zh-CN" altLang="zh-CN" dirty="0"/>
              <a:t>时也不难知道，移动次数</a:t>
            </a:r>
            <a:r>
              <a:rPr lang="en-US" altLang="zh-CN" dirty="0"/>
              <a:t>f(2)=3</a:t>
            </a:r>
            <a:r>
              <a:rPr lang="zh-CN" altLang="zh-CN" dirty="0"/>
              <a:t>。</a:t>
            </a:r>
          </a:p>
          <a:p>
            <a:r>
              <a:rPr lang="zh-CN" altLang="zh-CN" dirty="0"/>
              <a:t>接着我们思考要移动</a:t>
            </a:r>
            <a:r>
              <a:rPr lang="en-US" altLang="zh-CN" dirty="0"/>
              <a:t>n</a:t>
            </a:r>
            <a:r>
              <a:rPr lang="zh-CN" altLang="zh-CN" dirty="0"/>
              <a:t>个圆盘要怎么做？我们有计算思维的人解决这个问题是很简单的。大问题的解答要由小问题的解答来构建，</a:t>
            </a:r>
            <a:r>
              <a:rPr lang="en-US" altLang="zh-CN" dirty="0"/>
              <a:t>f(n)</a:t>
            </a:r>
            <a:r>
              <a:rPr lang="zh-CN" altLang="zh-CN" dirty="0"/>
              <a:t>的求解可以由</a:t>
            </a:r>
            <a:r>
              <a:rPr lang="en-US" altLang="zh-CN" dirty="0"/>
              <a:t>f(n-1)</a:t>
            </a:r>
            <a:r>
              <a:rPr lang="zh-CN" altLang="zh-CN" dirty="0"/>
              <a:t>的解答来完成。我们可以先移动</a:t>
            </a:r>
            <a:r>
              <a:rPr lang="en-US" altLang="zh-CN" dirty="0"/>
              <a:t>A</a:t>
            </a:r>
            <a:r>
              <a:rPr lang="zh-CN" altLang="zh-CN" dirty="0"/>
              <a:t>柱上的</a:t>
            </a:r>
            <a:r>
              <a:rPr lang="en-US" altLang="zh-CN" dirty="0"/>
              <a:t>n-1</a:t>
            </a:r>
            <a:r>
              <a:rPr lang="zh-CN" altLang="zh-CN" dirty="0"/>
              <a:t>个圆盘到中间</a:t>
            </a:r>
            <a:r>
              <a:rPr lang="en-US" altLang="zh-CN" dirty="0"/>
              <a:t>B</a:t>
            </a:r>
            <a:r>
              <a:rPr lang="zh-CN" altLang="zh-CN" dirty="0"/>
              <a:t>柱子上，</a:t>
            </a:r>
            <a:r>
              <a:rPr lang="en-US" altLang="zh-CN" dirty="0"/>
              <a:t>A</a:t>
            </a:r>
            <a:r>
              <a:rPr lang="zh-CN" altLang="zh-CN" dirty="0"/>
              <a:t>柱子只留下最大的那个圆盘，然后移动这个最大的圆盘到</a:t>
            </a:r>
            <a:r>
              <a:rPr lang="en-US" altLang="zh-CN" dirty="0"/>
              <a:t>C</a:t>
            </a:r>
            <a:r>
              <a:rPr lang="zh-CN" altLang="zh-CN" dirty="0"/>
              <a:t>柱上，这时</a:t>
            </a:r>
            <a:r>
              <a:rPr lang="en-US" altLang="zh-CN" dirty="0"/>
              <a:t>A</a:t>
            </a:r>
            <a:r>
              <a:rPr lang="zh-CN" altLang="zh-CN" dirty="0"/>
              <a:t>柱就空了，可以作为中间柱，所以问题就又变成了移动</a:t>
            </a:r>
            <a:r>
              <a:rPr lang="en-US" altLang="zh-CN" dirty="0"/>
              <a:t>n-1</a:t>
            </a:r>
            <a:r>
              <a:rPr lang="zh-CN" altLang="zh-CN" dirty="0"/>
              <a:t>个柱子从</a:t>
            </a:r>
            <a:r>
              <a:rPr lang="en-US" altLang="zh-CN" dirty="0"/>
              <a:t>B</a:t>
            </a:r>
            <a:r>
              <a:rPr lang="zh-CN" altLang="zh-CN" dirty="0"/>
              <a:t>柱到</a:t>
            </a:r>
            <a:r>
              <a:rPr lang="en-US" altLang="zh-CN" dirty="0"/>
              <a:t>C</a:t>
            </a:r>
            <a:r>
              <a:rPr lang="zh-CN" altLang="zh-CN" dirty="0"/>
              <a:t>柱子。也就是做一次</a:t>
            </a:r>
            <a:r>
              <a:rPr lang="en-US" altLang="zh-CN" dirty="0"/>
              <a:t>f(n-1)</a:t>
            </a:r>
            <a:r>
              <a:rPr lang="zh-CN" altLang="zh-CN" dirty="0"/>
              <a:t>移动</a:t>
            </a:r>
            <a:r>
              <a:rPr lang="en-US" altLang="zh-CN" dirty="0"/>
              <a:t>n-1</a:t>
            </a:r>
            <a:r>
              <a:rPr lang="zh-CN" altLang="zh-CN" dirty="0"/>
              <a:t>个圆盘，加上移动一个圆盘，在加上一次</a:t>
            </a:r>
            <a:r>
              <a:rPr lang="en-US" altLang="zh-CN" dirty="0"/>
              <a:t>f(n-1)</a:t>
            </a:r>
            <a:r>
              <a:rPr lang="zh-CN" altLang="zh-CN" dirty="0"/>
              <a:t>移动</a:t>
            </a:r>
            <a:r>
              <a:rPr lang="en-US" altLang="zh-CN" dirty="0"/>
              <a:t>n-1</a:t>
            </a:r>
            <a:r>
              <a:rPr lang="zh-CN" altLang="zh-CN" dirty="0"/>
              <a:t>个圆盘。所以</a:t>
            </a:r>
            <a:r>
              <a:rPr lang="en-US" altLang="zh-CN" dirty="0"/>
              <a:t>f(n)=2f(n-1)+1</a:t>
            </a:r>
            <a:r>
              <a:rPr lang="zh-CN" altLang="zh-CN" dirty="0"/>
              <a:t>；</a:t>
            </a:r>
            <a:r>
              <a:rPr lang="en-US" altLang="zh-CN" dirty="0"/>
              <a:t>f(1)=1</a:t>
            </a:r>
            <a:r>
              <a:rPr lang="zh-CN" altLang="zh-CN" dirty="0"/>
              <a:t>。</a:t>
            </a:r>
            <a:endParaRPr lang="zh-CN" altLang="en-US" dirty="0"/>
          </a:p>
        </p:txBody>
      </p:sp>
    </p:spTree>
    <p:extLst>
      <p:ext uri="{BB962C8B-B14F-4D97-AF65-F5344CB8AC3E}">
        <p14:creationId xmlns:p14="http://schemas.microsoft.com/office/powerpoint/2010/main" val="204388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rPr>
              <a:t>汉诺塔（</a:t>
            </a:r>
            <a:r>
              <a:rPr lang="en-US" altLang="zh-CN" dirty="0">
                <a:latin typeface="Times New Roman" panose="02020603050405020304" pitchFamily="18" charset="0"/>
              </a:rPr>
              <a:t>Hanoi Tower</a:t>
            </a:r>
            <a:r>
              <a:rPr lang="zh-CN" altLang="zh-CN" dirty="0">
                <a:latin typeface="Times New Roman" panose="02020603050405020304" pitchFamily="18" charset="0"/>
              </a:rPr>
              <a:t>）问题</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a:p>
        </p:txBody>
      </p:sp>
      <p:sp>
        <p:nvSpPr>
          <p:cNvPr id="6" name="内容占位符 5"/>
          <p:cNvSpPr>
            <a:spLocks noGrp="1"/>
          </p:cNvSpPr>
          <p:nvPr>
            <p:ph sz="half" idx="13"/>
          </p:nvPr>
        </p:nvSpPr>
        <p:spPr>
          <a:xfrm>
            <a:off x="683568" y="2780928"/>
            <a:ext cx="7892692" cy="369592"/>
          </a:xfrm>
        </p:spPr>
        <p:txBody>
          <a:bodyPr>
            <a:noAutofit/>
          </a:bodyPr>
          <a:lstStyle/>
          <a:p>
            <a:r>
              <a:rPr lang="zh-CN" altLang="en-US" dirty="0" smtClean="0"/>
              <a:t>（</a:t>
            </a:r>
            <a:r>
              <a:rPr lang="en-US" altLang="zh-CN" dirty="0" smtClean="0"/>
              <a:t>1</a:t>
            </a:r>
            <a:r>
              <a:rPr lang="zh-CN" altLang="en-US" dirty="0" smtClean="0"/>
              <a:t>）初始情况                （</a:t>
            </a:r>
            <a:r>
              <a:rPr lang="en-US" altLang="zh-CN" dirty="0" smtClean="0"/>
              <a:t>2</a:t>
            </a:r>
            <a:r>
              <a:rPr lang="zh-CN" altLang="en-US" dirty="0" smtClean="0"/>
              <a:t>）</a:t>
            </a:r>
            <a:r>
              <a:rPr lang="zh-CN" altLang="zh-CN" dirty="0"/>
              <a:t>将圆盘</a:t>
            </a:r>
            <a:r>
              <a:rPr lang="en-US" altLang="zh-CN" dirty="0"/>
              <a:t>1</a:t>
            </a:r>
            <a:r>
              <a:rPr lang="zh-CN" altLang="zh-CN" dirty="0"/>
              <a:t>从</a:t>
            </a:r>
            <a:r>
              <a:rPr lang="en-US" altLang="zh-CN" dirty="0"/>
              <a:t>A</a:t>
            </a:r>
            <a:r>
              <a:rPr lang="zh-CN" altLang="zh-CN" dirty="0"/>
              <a:t>移到</a:t>
            </a:r>
            <a:r>
              <a:rPr lang="en-US" altLang="zh-CN" dirty="0" smtClean="0"/>
              <a:t>C</a:t>
            </a:r>
            <a:r>
              <a:rPr lang="zh-CN" altLang="en-US" dirty="0" smtClean="0"/>
              <a:t>        （</a:t>
            </a:r>
            <a:r>
              <a:rPr lang="en-US" altLang="zh-CN" dirty="0" smtClean="0"/>
              <a:t>3</a:t>
            </a:r>
            <a:r>
              <a:rPr lang="zh-CN" altLang="en-US" dirty="0" smtClean="0"/>
              <a:t>）</a:t>
            </a:r>
            <a:r>
              <a:rPr lang="zh-CN" altLang="zh-CN" dirty="0"/>
              <a:t>将圆盘</a:t>
            </a:r>
            <a:r>
              <a:rPr lang="en-US" altLang="zh-CN" dirty="0"/>
              <a:t>2</a:t>
            </a:r>
            <a:r>
              <a:rPr lang="zh-CN" altLang="zh-CN" dirty="0"/>
              <a:t>从</a:t>
            </a:r>
            <a:r>
              <a:rPr lang="en-US" altLang="zh-CN" dirty="0"/>
              <a:t>A</a:t>
            </a:r>
            <a:r>
              <a:rPr lang="zh-CN" altLang="zh-CN" dirty="0"/>
              <a:t>移到</a:t>
            </a:r>
            <a:r>
              <a:rPr lang="en-US" altLang="zh-CN" dirty="0"/>
              <a:t>B</a:t>
            </a:r>
            <a:endParaRPr lang="zh-CN" altLang="en-US" dirty="0"/>
          </a:p>
        </p:txBody>
      </p:sp>
      <p:pic>
        <p:nvPicPr>
          <p:cNvPr id="8" name="图片 7"/>
          <p:cNvPicPr>
            <a:picLocks noChangeAspect="1"/>
          </p:cNvPicPr>
          <p:nvPr/>
        </p:nvPicPr>
        <p:blipFill>
          <a:blip r:embed="rId2"/>
          <a:stretch>
            <a:fillRect/>
          </a:stretch>
        </p:blipFill>
        <p:spPr>
          <a:xfrm>
            <a:off x="470580" y="1844824"/>
            <a:ext cx="2564100" cy="1030000"/>
          </a:xfrm>
          <a:prstGeom prst="rect">
            <a:avLst/>
          </a:prstGeom>
        </p:spPr>
      </p:pic>
      <p:pic>
        <p:nvPicPr>
          <p:cNvPr id="9" name="图片 8"/>
          <p:cNvPicPr>
            <a:picLocks noChangeAspect="1"/>
          </p:cNvPicPr>
          <p:nvPr/>
        </p:nvPicPr>
        <p:blipFill>
          <a:blip r:embed="rId3"/>
          <a:stretch>
            <a:fillRect/>
          </a:stretch>
        </p:blipFill>
        <p:spPr>
          <a:xfrm>
            <a:off x="3275856" y="1844824"/>
            <a:ext cx="2564100" cy="1030000"/>
          </a:xfrm>
          <a:prstGeom prst="rect">
            <a:avLst/>
          </a:prstGeom>
        </p:spPr>
      </p:pic>
      <p:pic>
        <p:nvPicPr>
          <p:cNvPr id="10" name="图片 9"/>
          <p:cNvPicPr>
            <a:picLocks noChangeAspect="1"/>
          </p:cNvPicPr>
          <p:nvPr/>
        </p:nvPicPr>
        <p:blipFill>
          <a:blip r:embed="rId4"/>
          <a:stretch>
            <a:fillRect/>
          </a:stretch>
        </p:blipFill>
        <p:spPr>
          <a:xfrm>
            <a:off x="6012160" y="1844824"/>
            <a:ext cx="2564100" cy="1030000"/>
          </a:xfrm>
          <a:prstGeom prst="rect">
            <a:avLst/>
          </a:prstGeom>
        </p:spPr>
      </p:pic>
      <p:pic>
        <p:nvPicPr>
          <p:cNvPr id="11" name="图片 10"/>
          <p:cNvPicPr>
            <a:picLocks noChangeAspect="1"/>
          </p:cNvPicPr>
          <p:nvPr/>
        </p:nvPicPr>
        <p:blipFill>
          <a:blip r:embed="rId5"/>
          <a:stretch>
            <a:fillRect/>
          </a:stretch>
        </p:blipFill>
        <p:spPr>
          <a:xfrm>
            <a:off x="467544" y="3212976"/>
            <a:ext cx="2564100" cy="1030000"/>
          </a:xfrm>
          <a:prstGeom prst="rect">
            <a:avLst/>
          </a:prstGeom>
        </p:spPr>
      </p:pic>
      <p:pic>
        <p:nvPicPr>
          <p:cNvPr id="12" name="图片 11"/>
          <p:cNvPicPr>
            <a:picLocks noChangeAspect="1"/>
          </p:cNvPicPr>
          <p:nvPr/>
        </p:nvPicPr>
        <p:blipFill>
          <a:blip r:embed="rId6"/>
          <a:stretch>
            <a:fillRect/>
          </a:stretch>
        </p:blipFill>
        <p:spPr>
          <a:xfrm>
            <a:off x="3275856" y="3212976"/>
            <a:ext cx="2564100" cy="1030000"/>
          </a:xfrm>
          <a:prstGeom prst="rect">
            <a:avLst/>
          </a:prstGeom>
        </p:spPr>
      </p:pic>
      <p:pic>
        <p:nvPicPr>
          <p:cNvPr id="13" name="图片 12"/>
          <p:cNvPicPr>
            <a:picLocks noChangeAspect="1"/>
          </p:cNvPicPr>
          <p:nvPr/>
        </p:nvPicPr>
        <p:blipFill>
          <a:blip r:embed="rId7"/>
          <a:stretch>
            <a:fillRect/>
          </a:stretch>
        </p:blipFill>
        <p:spPr>
          <a:xfrm>
            <a:off x="6012160" y="3212976"/>
            <a:ext cx="2564100" cy="1030000"/>
          </a:xfrm>
          <a:prstGeom prst="rect">
            <a:avLst/>
          </a:prstGeom>
        </p:spPr>
      </p:pic>
      <p:pic>
        <p:nvPicPr>
          <p:cNvPr id="14" name="图片 13"/>
          <p:cNvPicPr>
            <a:picLocks noChangeAspect="1"/>
          </p:cNvPicPr>
          <p:nvPr/>
        </p:nvPicPr>
        <p:blipFill>
          <a:blip r:embed="rId8"/>
          <a:stretch>
            <a:fillRect/>
          </a:stretch>
        </p:blipFill>
        <p:spPr>
          <a:xfrm>
            <a:off x="465620" y="4518672"/>
            <a:ext cx="2564100" cy="1030000"/>
          </a:xfrm>
          <a:prstGeom prst="rect">
            <a:avLst/>
          </a:prstGeom>
        </p:spPr>
      </p:pic>
      <p:pic>
        <p:nvPicPr>
          <p:cNvPr id="15" name="图片 14"/>
          <p:cNvPicPr>
            <a:picLocks noChangeAspect="1"/>
          </p:cNvPicPr>
          <p:nvPr/>
        </p:nvPicPr>
        <p:blipFill>
          <a:blip r:embed="rId9"/>
          <a:stretch>
            <a:fillRect/>
          </a:stretch>
        </p:blipFill>
        <p:spPr>
          <a:xfrm>
            <a:off x="3275856" y="4509120"/>
            <a:ext cx="2564100" cy="1030000"/>
          </a:xfrm>
          <a:prstGeom prst="rect">
            <a:avLst/>
          </a:prstGeom>
        </p:spPr>
      </p:pic>
      <p:sp>
        <p:nvSpPr>
          <p:cNvPr id="17" name="内容占位符 5"/>
          <p:cNvSpPr txBox="1">
            <a:spLocks/>
          </p:cNvSpPr>
          <p:nvPr/>
        </p:nvSpPr>
        <p:spPr>
          <a:xfrm>
            <a:off x="465620" y="4149080"/>
            <a:ext cx="8110640" cy="369592"/>
          </a:xfrm>
          <a:prstGeom prst="rect">
            <a:avLst/>
          </a:prstGeom>
        </p:spPr>
        <p:txBody>
          <a:bodyPr vert="horz" lIns="91440" tIns="45720" rIns="91440" bIns="45720" rtlCol="0">
            <a:no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1800" kern="1200">
                <a:solidFill>
                  <a:schemeClr val="tx1"/>
                </a:solidFill>
                <a:latin typeface="+mn-lt"/>
                <a:ea typeface="+mn-ea"/>
                <a:cs typeface="+mn-cs"/>
              </a:defRPr>
            </a:lvl9pPr>
          </a:lstStyle>
          <a:p>
            <a:r>
              <a:rPr lang="zh-CN" altLang="en-US" dirty="0" smtClean="0"/>
              <a:t>（</a:t>
            </a:r>
            <a:r>
              <a:rPr lang="en-US" altLang="zh-CN" dirty="0" smtClean="0"/>
              <a:t>4</a:t>
            </a:r>
            <a:r>
              <a:rPr lang="zh-CN" altLang="en-US" dirty="0" smtClean="0"/>
              <a:t>）</a:t>
            </a:r>
            <a:r>
              <a:rPr lang="zh-CN" altLang="zh-CN" dirty="0"/>
              <a:t>将圆盘</a:t>
            </a:r>
            <a:r>
              <a:rPr lang="en-US" altLang="zh-CN" dirty="0"/>
              <a:t>1</a:t>
            </a:r>
            <a:r>
              <a:rPr lang="zh-CN" altLang="zh-CN" dirty="0"/>
              <a:t>从</a:t>
            </a:r>
            <a:r>
              <a:rPr lang="en-US" altLang="zh-CN" dirty="0"/>
              <a:t>C</a:t>
            </a:r>
            <a:r>
              <a:rPr lang="zh-CN" altLang="zh-CN" dirty="0"/>
              <a:t>移到</a:t>
            </a:r>
            <a:r>
              <a:rPr lang="en-US" altLang="zh-CN" dirty="0"/>
              <a:t>B</a:t>
            </a:r>
            <a:r>
              <a:rPr lang="zh-CN" altLang="en-US" dirty="0" smtClean="0"/>
              <a:t>     （</a:t>
            </a:r>
            <a:r>
              <a:rPr lang="en-US" altLang="zh-CN" dirty="0"/>
              <a:t>5</a:t>
            </a:r>
            <a:r>
              <a:rPr lang="zh-CN" altLang="en-US" dirty="0" smtClean="0"/>
              <a:t>）</a:t>
            </a:r>
            <a:r>
              <a:rPr lang="zh-CN" altLang="zh-CN" dirty="0"/>
              <a:t>将圆盘</a:t>
            </a:r>
            <a:r>
              <a:rPr lang="en-US" altLang="zh-CN" dirty="0"/>
              <a:t>3</a:t>
            </a:r>
            <a:r>
              <a:rPr lang="zh-CN" altLang="zh-CN" dirty="0"/>
              <a:t>从</a:t>
            </a:r>
            <a:r>
              <a:rPr lang="en-US" altLang="zh-CN" dirty="0"/>
              <a:t>A</a:t>
            </a:r>
            <a:r>
              <a:rPr lang="zh-CN" altLang="zh-CN" dirty="0"/>
              <a:t>移到</a:t>
            </a:r>
            <a:r>
              <a:rPr lang="en-US" altLang="zh-CN" dirty="0"/>
              <a:t>C</a:t>
            </a:r>
            <a:r>
              <a:rPr lang="zh-CN" altLang="en-US" dirty="0" smtClean="0"/>
              <a:t>       （</a:t>
            </a:r>
            <a:r>
              <a:rPr lang="en-US" altLang="zh-CN" dirty="0" smtClean="0"/>
              <a:t>6</a:t>
            </a:r>
            <a:r>
              <a:rPr lang="zh-CN" altLang="en-US" dirty="0" smtClean="0"/>
              <a:t>）</a:t>
            </a:r>
            <a:r>
              <a:rPr lang="zh-CN" altLang="zh-CN" dirty="0"/>
              <a:t>将圆盘</a:t>
            </a:r>
            <a:r>
              <a:rPr lang="en-US" altLang="zh-CN" dirty="0"/>
              <a:t>1</a:t>
            </a:r>
            <a:r>
              <a:rPr lang="zh-CN" altLang="zh-CN" dirty="0"/>
              <a:t>从</a:t>
            </a:r>
            <a:r>
              <a:rPr lang="en-US" altLang="zh-CN" dirty="0"/>
              <a:t>B</a:t>
            </a:r>
            <a:r>
              <a:rPr lang="zh-CN" altLang="zh-CN" dirty="0"/>
              <a:t>移到</a:t>
            </a:r>
            <a:r>
              <a:rPr lang="en-US" altLang="zh-CN" dirty="0"/>
              <a:t>A</a:t>
            </a:r>
            <a:endParaRPr lang="zh-CN" altLang="en-US" dirty="0"/>
          </a:p>
        </p:txBody>
      </p:sp>
      <p:sp>
        <p:nvSpPr>
          <p:cNvPr id="18" name="内容占位符 5"/>
          <p:cNvSpPr txBox="1">
            <a:spLocks/>
          </p:cNvSpPr>
          <p:nvPr/>
        </p:nvSpPr>
        <p:spPr>
          <a:xfrm>
            <a:off x="457200" y="5476664"/>
            <a:ext cx="8119060" cy="369592"/>
          </a:xfrm>
          <a:prstGeom prst="rect">
            <a:avLst/>
          </a:prstGeom>
        </p:spPr>
        <p:txBody>
          <a:bodyPr vert="horz" lIns="91440" tIns="45720" rIns="91440" bIns="45720" rtlCol="0">
            <a:no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1800" kern="1200">
                <a:solidFill>
                  <a:schemeClr val="tx1"/>
                </a:solidFill>
                <a:latin typeface="+mn-lt"/>
                <a:ea typeface="+mn-ea"/>
                <a:cs typeface="+mn-cs"/>
              </a:defRPr>
            </a:lvl9pPr>
          </a:lstStyle>
          <a:p>
            <a:r>
              <a:rPr lang="zh-CN" altLang="en-US" dirty="0" smtClean="0"/>
              <a:t>（</a:t>
            </a:r>
            <a:r>
              <a:rPr lang="en-US" altLang="zh-CN" dirty="0" smtClean="0"/>
              <a:t>7</a:t>
            </a:r>
            <a:r>
              <a:rPr lang="zh-CN" altLang="en-US" dirty="0" smtClean="0"/>
              <a:t>）</a:t>
            </a:r>
            <a:r>
              <a:rPr lang="zh-CN" altLang="zh-CN" dirty="0"/>
              <a:t>将圆盘</a:t>
            </a:r>
            <a:r>
              <a:rPr lang="en-US" altLang="zh-CN" dirty="0"/>
              <a:t>2</a:t>
            </a:r>
            <a:r>
              <a:rPr lang="zh-CN" altLang="zh-CN" dirty="0"/>
              <a:t>从</a:t>
            </a:r>
            <a:r>
              <a:rPr lang="en-US" altLang="zh-CN" dirty="0"/>
              <a:t>B</a:t>
            </a:r>
            <a:r>
              <a:rPr lang="zh-CN" altLang="zh-CN" dirty="0"/>
              <a:t>移到</a:t>
            </a:r>
            <a:r>
              <a:rPr lang="en-US" altLang="zh-CN" dirty="0"/>
              <a:t>C</a:t>
            </a:r>
            <a:r>
              <a:rPr lang="zh-CN" altLang="en-US" dirty="0" smtClean="0"/>
              <a:t>     （</a:t>
            </a:r>
            <a:r>
              <a:rPr lang="en-US" altLang="zh-CN" dirty="0" smtClean="0"/>
              <a:t>8</a:t>
            </a:r>
            <a:r>
              <a:rPr lang="zh-CN" altLang="en-US" dirty="0" smtClean="0"/>
              <a:t>）</a:t>
            </a:r>
            <a:r>
              <a:rPr lang="zh-CN" altLang="zh-CN" dirty="0"/>
              <a:t>将圆盘</a:t>
            </a:r>
            <a:r>
              <a:rPr lang="en-US" altLang="zh-CN" dirty="0"/>
              <a:t>1</a:t>
            </a:r>
            <a:r>
              <a:rPr lang="zh-CN" altLang="zh-CN" dirty="0"/>
              <a:t>从</a:t>
            </a:r>
            <a:r>
              <a:rPr lang="en-US" altLang="zh-CN" dirty="0"/>
              <a:t>A</a:t>
            </a:r>
            <a:r>
              <a:rPr lang="zh-CN" altLang="zh-CN" dirty="0"/>
              <a:t>移到</a:t>
            </a:r>
            <a:r>
              <a:rPr lang="en-US" altLang="zh-CN" dirty="0"/>
              <a:t>C</a:t>
            </a:r>
            <a:endParaRPr lang="zh-CN" altLang="en-US" dirty="0"/>
          </a:p>
        </p:txBody>
      </p:sp>
      <p:sp>
        <p:nvSpPr>
          <p:cNvPr id="20" name="文本框 19"/>
          <p:cNvSpPr txBox="1"/>
          <p:nvPr/>
        </p:nvSpPr>
        <p:spPr>
          <a:xfrm>
            <a:off x="457200" y="1340768"/>
            <a:ext cx="8119060" cy="452432"/>
          </a:xfrm>
          <a:prstGeom prst="rect">
            <a:avLst/>
          </a:prstGeom>
          <a:noFill/>
        </p:spPr>
        <p:txBody>
          <a:bodyPr wrap="square" rtlCol="0">
            <a:spAutoFit/>
          </a:bodyPr>
          <a:lstStyle/>
          <a:p>
            <a:pPr indent="457200">
              <a:lnSpc>
                <a:spcPct val="130000"/>
              </a:lnSpc>
            </a:pPr>
            <a:r>
              <a:rPr lang="en-US" altLang="zh-CN" dirty="0">
                <a:latin typeface="Times New Roman" panose="02020603050405020304" pitchFamily="18" charset="0"/>
              </a:rPr>
              <a:t>n=3</a:t>
            </a:r>
            <a:r>
              <a:rPr lang="zh-CN" altLang="zh-CN" dirty="0">
                <a:latin typeface="Times New Roman" panose="02020603050405020304" pitchFamily="18" charset="0"/>
              </a:rPr>
              <a:t>时的</a:t>
            </a:r>
            <a:r>
              <a:rPr lang="zh-CN" altLang="zh-CN" dirty="0" smtClean="0">
                <a:latin typeface="Times New Roman" panose="02020603050405020304" pitchFamily="18" charset="0"/>
              </a:rPr>
              <a:t>移动</a:t>
            </a:r>
            <a:r>
              <a:rPr lang="zh-CN" altLang="en-US" dirty="0" smtClean="0">
                <a:latin typeface="Times New Roman" panose="02020603050405020304" pitchFamily="18" charset="0"/>
              </a:rPr>
              <a:t>情况如下图</a:t>
            </a:r>
            <a:r>
              <a:rPr lang="zh-CN" altLang="zh-CN" dirty="0" smtClean="0">
                <a:latin typeface="Times New Roman" panose="02020603050405020304" pitchFamily="18" charset="0"/>
              </a:rPr>
              <a:t>所示</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f(3)=7</a:t>
            </a:r>
            <a:r>
              <a:rPr lang="zh-CN"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13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rPr>
              <a:t>汉诺塔（</a:t>
            </a:r>
            <a:r>
              <a:rPr lang="en-US" altLang="zh-CN" dirty="0">
                <a:latin typeface="Times New Roman" panose="02020603050405020304" pitchFamily="18" charset="0"/>
              </a:rPr>
              <a:t>Hanoi Tower</a:t>
            </a:r>
            <a:r>
              <a:rPr lang="zh-CN" altLang="zh-CN" dirty="0">
                <a:latin typeface="Times New Roman" panose="02020603050405020304" pitchFamily="18" charset="0"/>
              </a:rPr>
              <a:t>）问题</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a:p>
        </p:txBody>
      </p:sp>
      <p:sp>
        <p:nvSpPr>
          <p:cNvPr id="6" name="内容占位符 5"/>
          <p:cNvSpPr>
            <a:spLocks noGrp="1"/>
          </p:cNvSpPr>
          <p:nvPr>
            <p:ph sz="half" idx="2"/>
          </p:nvPr>
        </p:nvSpPr>
        <p:spPr>
          <a:xfrm>
            <a:off x="4644008" y="1340768"/>
            <a:ext cx="4042792" cy="4785395"/>
          </a:xfrm>
        </p:spPr>
        <p:txBody>
          <a:bodyPr>
            <a:normAutofit/>
          </a:bodyPr>
          <a:lstStyle/>
          <a:p>
            <a:r>
              <a:rPr lang="en-US" altLang="zh-CN" b="1" dirty="0"/>
              <a:t>#&lt;</a:t>
            </a:r>
            <a:r>
              <a:rPr lang="zh-CN" altLang="zh-CN" b="1" dirty="0"/>
              <a:t>程序：汉诺塔</a:t>
            </a:r>
            <a:r>
              <a:rPr lang="en-US" altLang="zh-CN" b="1" dirty="0"/>
              <a:t>_</a:t>
            </a:r>
            <a:r>
              <a:rPr lang="zh-CN" altLang="zh-CN" b="1" dirty="0"/>
              <a:t>递归</a:t>
            </a:r>
            <a:r>
              <a:rPr lang="en-US" altLang="zh-CN" b="1" dirty="0"/>
              <a:t>&gt;</a:t>
            </a:r>
            <a:endParaRPr lang="zh-CN" altLang="zh-CN" dirty="0"/>
          </a:p>
          <a:p>
            <a:r>
              <a:rPr lang="en-US" altLang="zh-CN" dirty="0"/>
              <a:t>count=1</a:t>
            </a:r>
            <a:endParaRPr lang="zh-CN" altLang="zh-CN" dirty="0"/>
          </a:p>
          <a:p>
            <a:r>
              <a:rPr lang="en-US" altLang="zh-CN" dirty="0" err="1"/>
              <a:t>def</a:t>
            </a:r>
            <a:r>
              <a:rPr lang="en-US" altLang="zh-CN" dirty="0"/>
              <a:t> main():</a:t>
            </a:r>
            <a:endParaRPr lang="zh-CN" altLang="zh-CN" dirty="0"/>
          </a:p>
          <a:p>
            <a:r>
              <a:rPr lang="en-US" altLang="zh-CN" dirty="0" smtClean="0"/>
              <a:t>      </a:t>
            </a:r>
            <a:r>
              <a:rPr lang="en-US" altLang="zh-CN" dirty="0" err="1" smtClean="0"/>
              <a:t>n_str</a:t>
            </a:r>
            <a:r>
              <a:rPr lang="en-US" altLang="zh-CN" dirty="0" smtClean="0"/>
              <a:t>=input</a:t>
            </a:r>
            <a:r>
              <a:rPr lang="en-US" altLang="zh-CN" dirty="0"/>
              <a:t>('</a:t>
            </a:r>
            <a:r>
              <a:rPr lang="zh-CN" altLang="zh-CN" dirty="0"/>
              <a:t>请输入盘子个数：</a:t>
            </a:r>
            <a:r>
              <a:rPr lang="en-US" altLang="zh-CN" dirty="0"/>
              <a:t>')</a:t>
            </a:r>
            <a:endParaRPr lang="zh-CN" altLang="zh-CN" dirty="0"/>
          </a:p>
          <a:p>
            <a:r>
              <a:rPr lang="en-US" altLang="zh-CN" dirty="0" smtClean="0"/>
              <a:t>      n=</a:t>
            </a:r>
            <a:r>
              <a:rPr lang="en-US" altLang="zh-CN" dirty="0" err="1" smtClean="0"/>
              <a:t>int</a:t>
            </a:r>
            <a:r>
              <a:rPr lang="en-US" altLang="zh-CN" dirty="0" smtClean="0"/>
              <a:t>(</a:t>
            </a:r>
            <a:r>
              <a:rPr lang="en-US" altLang="zh-CN" dirty="0" err="1" smtClean="0"/>
              <a:t>n_str</a:t>
            </a:r>
            <a:r>
              <a:rPr lang="en-US" altLang="zh-CN" dirty="0"/>
              <a:t>)</a:t>
            </a:r>
            <a:endParaRPr lang="zh-CN" altLang="zh-CN" dirty="0"/>
          </a:p>
          <a:p>
            <a:r>
              <a:rPr lang="en-US" altLang="zh-CN" dirty="0" smtClean="0"/>
              <a:t>      Hanoi(</a:t>
            </a:r>
            <a:r>
              <a:rPr lang="en-US" altLang="zh-CN" dirty="0" err="1" smtClean="0"/>
              <a:t>n</a:t>
            </a:r>
            <a:r>
              <a:rPr lang="en-US" altLang="zh-CN" dirty="0" err="1"/>
              <a:t>,'A','C','B</a:t>
            </a:r>
            <a:r>
              <a:rPr lang="en-US" altLang="zh-CN" dirty="0"/>
              <a:t>')</a:t>
            </a:r>
            <a:endParaRPr lang="zh-CN" altLang="zh-CN" dirty="0"/>
          </a:p>
          <a:p>
            <a:r>
              <a:rPr lang="en-US" altLang="zh-CN" dirty="0" err="1"/>
              <a:t>def</a:t>
            </a:r>
            <a:r>
              <a:rPr lang="en-US" altLang="zh-CN" dirty="0"/>
              <a:t> Hanoi(n, A, C, B):</a:t>
            </a:r>
            <a:endParaRPr lang="zh-CN" altLang="zh-CN" dirty="0"/>
          </a:p>
          <a:p>
            <a:r>
              <a:rPr lang="en-US" altLang="zh-CN" dirty="0" smtClean="0"/>
              <a:t>      global </a:t>
            </a:r>
            <a:r>
              <a:rPr lang="en-US" altLang="zh-CN" dirty="0"/>
              <a:t>count</a:t>
            </a:r>
            <a:endParaRPr lang="zh-CN" altLang="zh-CN" dirty="0"/>
          </a:p>
          <a:p>
            <a:r>
              <a:rPr lang="en-US" altLang="zh-CN" dirty="0" smtClean="0"/>
              <a:t>      if </a:t>
            </a:r>
            <a:r>
              <a:rPr lang="en-US" altLang="zh-CN" dirty="0"/>
              <a:t>n &lt; 1:</a:t>
            </a:r>
            <a:endParaRPr lang="zh-CN" altLang="zh-CN" dirty="0"/>
          </a:p>
          <a:p>
            <a:r>
              <a:rPr lang="en-US" altLang="zh-CN" dirty="0" smtClean="0"/>
              <a:t>            print</a:t>
            </a:r>
            <a:r>
              <a:rPr lang="en-US" altLang="zh-CN" dirty="0"/>
              <a:t>('False')</a:t>
            </a:r>
            <a:endParaRPr lang="zh-CN" altLang="zh-CN" dirty="0"/>
          </a:p>
          <a:p>
            <a:r>
              <a:rPr lang="en-US" altLang="zh-CN" dirty="0" smtClean="0"/>
              <a:t>      </a:t>
            </a:r>
            <a:r>
              <a:rPr lang="en-US" altLang="zh-CN" dirty="0" err="1" smtClean="0"/>
              <a:t>elif</a:t>
            </a:r>
            <a:r>
              <a:rPr lang="en-US" altLang="zh-CN" dirty="0" smtClean="0"/>
              <a:t> </a:t>
            </a:r>
            <a:r>
              <a:rPr lang="en-US" altLang="zh-CN" dirty="0"/>
              <a:t>n == 1:</a:t>
            </a:r>
            <a:endParaRPr lang="zh-CN" altLang="zh-CN" dirty="0"/>
          </a:p>
          <a:p>
            <a:r>
              <a:rPr lang="en-US" altLang="zh-CN" dirty="0" smtClean="0"/>
              <a:t>            print </a:t>
            </a:r>
            <a:r>
              <a:rPr lang="en-US" altLang="zh-CN" dirty="0"/>
              <a:t>("%d:\</a:t>
            </a:r>
            <a:r>
              <a:rPr lang="en-US" altLang="zh-CN" dirty="0" err="1"/>
              <a:t>t%s</a:t>
            </a:r>
            <a:r>
              <a:rPr lang="en-US" altLang="zh-CN" dirty="0"/>
              <a:t> -&gt; %s" % (count, A, C))</a:t>
            </a:r>
            <a:endParaRPr lang="zh-CN" altLang="zh-CN" dirty="0"/>
          </a:p>
          <a:p>
            <a:r>
              <a:rPr lang="en-US" altLang="zh-CN" dirty="0" smtClean="0"/>
              <a:t>            count </a:t>
            </a:r>
            <a:r>
              <a:rPr lang="en-US" altLang="zh-CN" dirty="0"/>
              <a:t>+= 1</a:t>
            </a:r>
            <a:endParaRPr lang="zh-CN" altLang="zh-CN" dirty="0"/>
          </a:p>
          <a:p>
            <a:r>
              <a:rPr lang="en-US" altLang="zh-CN" dirty="0" smtClean="0"/>
              <a:t>      </a:t>
            </a:r>
            <a:r>
              <a:rPr lang="en-US" altLang="zh-CN" dirty="0" err="1" smtClean="0"/>
              <a:t>elif</a:t>
            </a:r>
            <a:r>
              <a:rPr lang="en-US" altLang="zh-CN" dirty="0" smtClean="0"/>
              <a:t> </a:t>
            </a:r>
            <a:r>
              <a:rPr lang="en-US" altLang="zh-CN" dirty="0"/>
              <a:t>n &gt; 1:</a:t>
            </a:r>
            <a:endParaRPr lang="zh-CN" altLang="zh-CN" dirty="0"/>
          </a:p>
          <a:p>
            <a:r>
              <a:rPr lang="en-US" altLang="zh-CN" dirty="0"/>
              <a:t> </a:t>
            </a:r>
            <a:r>
              <a:rPr lang="en-US" altLang="zh-CN" dirty="0" smtClean="0"/>
              <a:t>           Hanoi </a:t>
            </a:r>
            <a:r>
              <a:rPr lang="en-US" altLang="zh-CN" dirty="0"/>
              <a:t>(n - 1, A, B, C)</a:t>
            </a:r>
            <a:endParaRPr lang="zh-CN" altLang="zh-CN" dirty="0"/>
          </a:p>
          <a:p>
            <a:r>
              <a:rPr lang="en-US" altLang="zh-CN" dirty="0" smtClean="0"/>
              <a:t>            Hanoi </a:t>
            </a:r>
            <a:r>
              <a:rPr lang="en-US" altLang="zh-CN" dirty="0"/>
              <a:t>(1, A, C, B)</a:t>
            </a:r>
            <a:endParaRPr lang="zh-CN" altLang="zh-CN" dirty="0"/>
          </a:p>
          <a:p>
            <a:r>
              <a:rPr lang="en-US" altLang="zh-CN" dirty="0" smtClean="0"/>
              <a:t>            Hanoi </a:t>
            </a:r>
            <a:r>
              <a:rPr lang="en-US" altLang="zh-CN" dirty="0"/>
              <a:t>(n - 1, B, C, A)</a:t>
            </a:r>
            <a:endParaRPr lang="zh-CN" altLang="zh-CN" dirty="0"/>
          </a:p>
          <a:p>
            <a:r>
              <a:rPr lang="en-US" altLang="zh-CN" dirty="0"/>
              <a:t>if(__name__=="__main__"):</a:t>
            </a:r>
            <a:endParaRPr lang="zh-CN" altLang="zh-CN" dirty="0"/>
          </a:p>
          <a:p>
            <a:r>
              <a:rPr lang="en-US" altLang="zh-CN" dirty="0" smtClean="0"/>
              <a:t>      main</a:t>
            </a:r>
            <a:r>
              <a:rPr lang="en-US" altLang="zh-CN" dirty="0"/>
              <a:t>()</a:t>
            </a:r>
            <a:endParaRPr lang="zh-CN" altLang="zh-CN" dirty="0"/>
          </a:p>
        </p:txBody>
      </p:sp>
      <p:sp>
        <p:nvSpPr>
          <p:cNvPr id="7" name="内容占位符 6"/>
          <p:cNvSpPr>
            <a:spLocks noGrp="1"/>
          </p:cNvSpPr>
          <p:nvPr>
            <p:ph idx="1"/>
          </p:nvPr>
        </p:nvSpPr>
        <p:spPr>
          <a:xfrm>
            <a:off x="467544" y="1340768"/>
            <a:ext cx="4176464" cy="4785395"/>
          </a:xfrm>
        </p:spPr>
        <p:txBody>
          <a:bodyPr/>
          <a:lstStyle/>
          <a:p>
            <a:pPr marL="0" indent="457200">
              <a:buNone/>
            </a:pPr>
            <a:r>
              <a:rPr lang="zh-CN" altLang="zh-CN" dirty="0" smtClean="0"/>
              <a:t>如果</a:t>
            </a:r>
            <a:r>
              <a:rPr lang="zh-CN" altLang="zh-CN" dirty="0"/>
              <a:t>想将</a:t>
            </a:r>
            <a:r>
              <a:rPr lang="en-US" altLang="zh-CN" dirty="0"/>
              <a:t>n(n&gt;3)</a:t>
            </a:r>
            <a:r>
              <a:rPr lang="zh-CN" altLang="zh-CN" dirty="0"/>
              <a:t>片圆盘从</a:t>
            </a:r>
            <a:r>
              <a:rPr lang="en-US" altLang="zh-CN" dirty="0"/>
              <a:t>A</a:t>
            </a:r>
            <a:r>
              <a:rPr lang="zh-CN" altLang="zh-CN" dirty="0"/>
              <a:t>移到</a:t>
            </a:r>
            <a:r>
              <a:rPr lang="en-US" altLang="zh-CN" dirty="0"/>
              <a:t>C</a:t>
            </a:r>
            <a:r>
              <a:rPr lang="zh-CN" altLang="zh-CN" dirty="0"/>
              <a:t>，那么必须先将</a:t>
            </a:r>
            <a:r>
              <a:rPr lang="en-US" altLang="zh-CN" dirty="0"/>
              <a:t>n-1</a:t>
            </a:r>
            <a:r>
              <a:rPr lang="zh-CN" altLang="zh-CN" dirty="0"/>
              <a:t>片</a:t>
            </a:r>
            <a:r>
              <a:rPr lang="zh-CN" altLang="zh-CN" dirty="0" smtClean="0"/>
              <a:t>圆盘从</a:t>
            </a:r>
            <a:r>
              <a:rPr lang="en-US" altLang="zh-CN" dirty="0"/>
              <a:t>A</a:t>
            </a:r>
            <a:r>
              <a:rPr lang="zh-CN" altLang="zh-CN" dirty="0"/>
              <a:t>移到</a:t>
            </a:r>
            <a:r>
              <a:rPr lang="en-US" altLang="zh-CN" dirty="0"/>
              <a:t>B</a:t>
            </a:r>
            <a:r>
              <a:rPr lang="zh-CN" altLang="zh-CN" dirty="0"/>
              <a:t>，然后将第</a:t>
            </a:r>
            <a:r>
              <a:rPr lang="en-US" altLang="zh-CN" dirty="0"/>
              <a:t>n</a:t>
            </a:r>
            <a:r>
              <a:rPr lang="zh-CN" altLang="zh-CN" dirty="0"/>
              <a:t>片圆盘从</a:t>
            </a:r>
            <a:r>
              <a:rPr lang="en-US" altLang="zh-CN" dirty="0"/>
              <a:t>A</a:t>
            </a:r>
            <a:r>
              <a:rPr lang="zh-CN" altLang="zh-CN" dirty="0"/>
              <a:t>移到</a:t>
            </a:r>
            <a:r>
              <a:rPr lang="en-US" altLang="zh-CN" dirty="0"/>
              <a:t>C</a:t>
            </a:r>
            <a:r>
              <a:rPr lang="zh-CN" altLang="zh-CN" dirty="0"/>
              <a:t>，最后将</a:t>
            </a:r>
            <a:r>
              <a:rPr lang="en-US" altLang="zh-CN" dirty="0"/>
              <a:t>n-1</a:t>
            </a:r>
            <a:r>
              <a:rPr lang="zh-CN" altLang="zh-CN" dirty="0"/>
              <a:t>片圆盘从</a:t>
            </a:r>
            <a:r>
              <a:rPr lang="en-US" altLang="zh-CN" dirty="0"/>
              <a:t>B</a:t>
            </a:r>
            <a:r>
              <a:rPr lang="zh-CN" altLang="zh-CN" dirty="0"/>
              <a:t>移到</a:t>
            </a:r>
            <a:r>
              <a:rPr lang="en-US" altLang="zh-CN" dirty="0"/>
              <a:t>C</a:t>
            </a:r>
            <a:r>
              <a:rPr lang="zh-CN" altLang="zh-CN" dirty="0"/>
              <a:t>。因此，</a:t>
            </a:r>
            <a:r>
              <a:rPr lang="en-US" altLang="zh-CN" dirty="0"/>
              <a:t>f(n)=2f(n-1)+</a:t>
            </a:r>
            <a:r>
              <a:rPr lang="en-US" altLang="zh-CN" dirty="0" smtClean="0"/>
              <a:t>1</a:t>
            </a:r>
            <a:r>
              <a:rPr lang="zh-CN" altLang="zh-CN" dirty="0" smtClean="0"/>
              <a:t>。这样就</a:t>
            </a:r>
            <a:r>
              <a:rPr lang="zh-CN" altLang="zh-CN" dirty="0"/>
              <a:t>将求</a:t>
            </a:r>
            <a:r>
              <a:rPr lang="en-US" altLang="zh-CN" dirty="0"/>
              <a:t>f(n)</a:t>
            </a:r>
            <a:r>
              <a:rPr lang="zh-CN" altLang="zh-CN" dirty="0"/>
              <a:t>的问题变为了求</a:t>
            </a:r>
            <a:r>
              <a:rPr lang="en-US" altLang="zh-CN" dirty="0"/>
              <a:t>f(n-1)</a:t>
            </a:r>
            <a:r>
              <a:rPr lang="zh-CN" altLang="zh-CN" dirty="0"/>
              <a:t>的问题。由此我们可以得到汉诺塔问题的递归式</a:t>
            </a:r>
            <a:r>
              <a:rPr lang="zh-CN" altLang="zh-CN" dirty="0" smtClean="0"/>
              <a:t>：</a:t>
            </a:r>
            <a:endParaRPr lang="en-US" altLang="zh-CN" dirty="0" smtClean="0"/>
          </a:p>
          <a:p>
            <a:pPr marL="0" indent="457200">
              <a:buNone/>
            </a:pPr>
            <a:endParaRPr lang="en-US" altLang="zh-CN" dirty="0"/>
          </a:p>
          <a:p>
            <a:pPr marL="0" indent="457200">
              <a:buNone/>
            </a:pPr>
            <a:endParaRPr lang="en-US" altLang="zh-CN" dirty="0" smtClean="0"/>
          </a:p>
          <a:p>
            <a:pPr marL="0" indent="457200">
              <a:buNone/>
            </a:pPr>
            <a:r>
              <a:rPr lang="zh-CN" altLang="en-US" dirty="0" smtClean="0"/>
              <a:t>根据递归式，我们可以用递归方法解决汉诺塔问题，</a:t>
            </a:r>
            <a:r>
              <a:rPr lang="en-US" altLang="zh-CN" dirty="0" smtClean="0"/>
              <a:t>Python</a:t>
            </a:r>
            <a:r>
              <a:rPr lang="zh-CN" altLang="en-US" dirty="0" smtClean="0"/>
              <a:t>代码如右所示。</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094248323"/>
              </p:ext>
            </p:extLst>
          </p:nvPr>
        </p:nvGraphicFramePr>
        <p:xfrm>
          <a:off x="1115616" y="3789040"/>
          <a:ext cx="2502278" cy="648072"/>
        </p:xfrm>
        <a:graphic>
          <a:graphicData uri="http://schemas.openxmlformats.org/presentationml/2006/ole">
            <mc:AlternateContent xmlns:mc="http://schemas.openxmlformats.org/markup-compatibility/2006">
              <mc:Choice xmlns:v="urn:schemas-microsoft-com:vml" Requires="v">
                <p:oleObj spid="_x0000_s6208" name="Equation" r:id="rId3" imgW="1765080" imgH="457200" progId="Equation.DSMT4">
                  <p:embed/>
                </p:oleObj>
              </mc:Choice>
              <mc:Fallback>
                <p:oleObj name="Equation" r:id="rId3" imgW="1765080" imgH="457200" progId="Equation.DSMT4">
                  <p:embed/>
                  <p:pic>
                    <p:nvPicPr>
                      <p:cNvPr id="0" name=""/>
                      <p:cNvPicPr/>
                      <p:nvPr/>
                    </p:nvPicPr>
                    <p:blipFill>
                      <a:blip r:embed="rId4"/>
                      <a:stretch>
                        <a:fillRect/>
                      </a:stretch>
                    </p:blipFill>
                    <p:spPr>
                      <a:xfrm>
                        <a:off x="1115616" y="3789040"/>
                        <a:ext cx="2502278" cy="648072"/>
                      </a:xfrm>
                      <a:prstGeom prst="rect">
                        <a:avLst/>
                      </a:prstGeom>
                    </p:spPr>
                  </p:pic>
                </p:oleObj>
              </mc:Fallback>
            </mc:AlternateContent>
          </a:graphicData>
        </a:graphic>
      </p:graphicFrame>
    </p:spTree>
    <p:extLst>
      <p:ext uri="{BB962C8B-B14F-4D97-AF65-F5344CB8AC3E}">
        <p14:creationId xmlns:p14="http://schemas.microsoft.com/office/powerpoint/2010/main" val="247131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idx="1"/>
          </p:nvPr>
        </p:nvSpPr>
        <p:spPr/>
        <p:txBody>
          <a:bodyPr>
            <a:noAutofit/>
          </a:bodyPr>
          <a:lstStyle/>
          <a:p>
            <a:pPr marL="0" indent="720000">
              <a:lnSpc>
                <a:spcPct val="130000"/>
              </a:lnSpc>
              <a:spcBef>
                <a:spcPts val="0"/>
              </a:spcBef>
              <a:buNone/>
            </a:pPr>
            <a:r>
              <a:rPr lang="zh-CN" altLang="en-US" dirty="0">
                <a:latin typeface="Times New Roman" panose="02020603050405020304" pitchFamily="18" charset="0"/>
              </a:rPr>
              <a:t>计算机科学很少</a:t>
            </a:r>
            <a:r>
              <a:rPr lang="zh-CN" altLang="en-US" dirty="0" smtClean="0">
                <a:latin typeface="Times New Roman" panose="02020603050405020304" pitchFamily="18" charset="0"/>
              </a:rPr>
              <a:t>强调 “计算思维”</a:t>
            </a:r>
            <a:r>
              <a:rPr lang="zh-CN" altLang="en-US" dirty="0">
                <a:latin typeface="Times New Roman" panose="02020603050405020304" pitchFamily="18" charset="0"/>
              </a:rPr>
              <a:t>这个</a:t>
            </a:r>
            <a:r>
              <a:rPr lang="zh-CN" altLang="en-US" dirty="0" smtClean="0">
                <a:latin typeface="Times New Roman" panose="02020603050405020304" pitchFamily="18" charset="0"/>
              </a:rPr>
              <a:t>名词。</a:t>
            </a:r>
            <a:r>
              <a:rPr lang="zh-CN" altLang="en-US" dirty="0">
                <a:latin typeface="Times New Roman" panose="02020603050405020304" pitchFamily="18" charset="0"/>
              </a:rPr>
              <a:t>这门学科从一开始就是研究用计算机解决问题的方法</a:t>
            </a:r>
            <a:r>
              <a:rPr lang="zh-CN" altLang="en-US" dirty="0" smtClean="0">
                <a:latin typeface="Times New Roman" panose="02020603050405020304" pitchFamily="18" charset="0"/>
              </a:rPr>
              <a:t>。“计算思维”</a:t>
            </a:r>
            <a:r>
              <a:rPr lang="zh-CN" altLang="en-US" dirty="0">
                <a:latin typeface="Times New Roman" panose="02020603050405020304" pitchFamily="18" charset="0"/>
              </a:rPr>
              <a:t>是理所当然的</a:t>
            </a:r>
            <a:r>
              <a:rPr lang="zh-CN" altLang="en-US" dirty="0" smtClean="0">
                <a:latin typeface="Times New Roman" panose="02020603050405020304" pitchFamily="18" charset="0"/>
              </a:rPr>
              <a:t>，</a:t>
            </a:r>
            <a:r>
              <a:rPr lang="zh-CN" altLang="en-US" dirty="0">
                <a:latin typeface="Times New Roman" panose="02020603050405020304" pitchFamily="18" charset="0"/>
              </a:rPr>
              <a:t>老早就根深蒂固在计算机科学的血脉</a:t>
            </a:r>
            <a:r>
              <a:rPr lang="zh-CN" altLang="en-US" dirty="0" smtClean="0">
                <a:latin typeface="Times New Roman" panose="02020603050405020304" pitchFamily="18" charset="0"/>
              </a:rPr>
              <a:t>里。如何</a:t>
            </a:r>
            <a:r>
              <a:rPr lang="zh-CN" altLang="en-US" dirty="0">
                <a:latin typeface="Times New Roman" panose="02020603050405020304" pitchFamily="18" charset="0"/>
              </a:rPr>
              <a:t>用计算机解决问题就是计算思维的范畴。发展多年来，我们将</a:t>
            </a:r>
            <a:r>
              <a:rPr lang="zh-CN" altLang="en-US" dirty="0" smtClean="0">
                <a:latin typeface="Times New Roman" panose="02020603050405020304" pitchFamily="18" charset="0"/>
              </a:rPr>
              <a:t>此称为</a:t>
            </a:r>
            <a:r>
              <a:rPr lang="zh-CN" altLang="en-US" dirty="0">
                <a:latin typeface="Times New Roman" panose="02020603050405020304" pitchFamily="18" charset="0"/>
              </a:rPr>
              <a:t>算法（</a:t>
            </a:r>
            <a:r>
              <a:rPr lang="en-US" altLang="zh-CN" dirty="0">
                <a:latin typeface="Times New Roman" panose="02020603050405020304" pitchFamily="18" charset="0"/>
              </a:rPr>
              <a:t>Algorithms</a:t>
            </a:r>
            <a:r>
              <a:rPr lang="zh-CN" altLang="en-US" dirty="0">
                <a:latin typeface="Times New Roman" panose="02020603050405020304" pitchFamily="18" charset="0"/>
              </a:rPr>
              <a:t>）。我们计算机专业的人不需要去刻意分别这二个名词</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marL="0" indent="720000">
              <a:lnSpc>
                <a:spcPct val="130000"/>
              </a:lnSpc>
              <a:spcBef>
                <a:spcPts val="0"/>
              </a:spcBef>
              <a:buNone/>
            </a:pPr>
            <a:r>
              <a:rPr lang="zh-CN" altLang="en-US" dirty="0">
                <a:latin typeface="Times New Roman" panose="02020603050405020304" pitchFamily="18" charset="0"/>
              </a:rPr>
              <a:t>算法的发展是计算机科学美丽之处之一。算法不是用背诵的，而是要理解的。我们要把算法理解透彻，</a:t>
            </a:r>
            <a:r>
              <a:rPr lang="zh-CN" altLang="en-US" dirty="0" smtClean="0">
                <a:latin typeface="Times New Roman" panose="02020603050405020304" pitchFamily="18" charset="0"/>
              </a:rPr>
              <a:t>成为习惯</a:t>
            </a:r>
            <a:r>
              <a:rPr lang="zh-CN" altLang="en-US" dirty="0">
                <a:latin typeface="Times New Roman" panose="02020603050405020304" pitchFamily="18" charset="0"/>
              </a:rPr>
              <a:t>思维，或许这就是所谓的计算思维吧。</a:t>
            </a:r>
          </a:p>
        </p:txBody>
      </p:sp>
    </p:spTree>
    <p:extLst>
      <p:ext uri="{BB962C8B-B14F-4D97-AF65-F5344CB8AC3E}">
        <p14:creationId xmlns:p14="http://schemas.microsoft.com/office/powerpoint/2010/main" val="111723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6" name="内容占位符 5"/>
          <p:cNvSpPr>
            <a:spLocks noGrp="1"/>
          </p:cNvSpPr>
          <p:nvPr>
            <p:ph idx="1"/>
          </p:nvPr>
        </p:nvSpPr>
        <p:spPr/>
        <p:txBody>
          <a:bodyPr>
            <a:noAutofit/>
          </a:bodyPr>
          <a:lstStyle/>
          <a:p>
            <a:pPr indent="457200"/>
            <a:r>
              <a:rPr lang="zh-CN" altLang="zh-CN" sz="1800" dirty="0"/>
              <a:t>一般来说，递归是一个过程或函数在它的定义或说明中又直接或间接调用它自己的一种</a:t>
            </a:r>
            <a:r>
              <a:rPr lang="zh-CN" altLang="zh-CN" sz="1800" dirty="0" smtClean="0"/>
              <a:t>方法。</a:t>
            </a:r>
            <a:endParaRPr lang="zh-CN" altLang="zh-CN" sz="1800" dirty="0"/>
          </a:p>
          <a:p>
            <a:pPr indent="457200"/>
            <a:r>
              <a:rPr lang="zh-CN" altLang="zh-CN" sz="1800" dirty="0"/>
              <a:t>递归本质是把一个复杂的大问题层层转化为一个与原问题相似的小问题，利用小问题的解来构筑大问题的解。学习用递归解决问题的关键就是找到问题的递归式，有了递归式就可以知道大问题与小问题之间的关系，从而解决问题了</a:t>
            </a:r>
            <a:r>
              <a:rPr lang="zh-CN" altLang="zh-CN" sz="1800" dirty="0" smtClean="0"/>
              <a:t>。</a:t>
            </a:r>
            <a:endParaRPr lang="en-US" altLang="zh-CN" sz="1800" dirty="0" smtClean="0"/>
          </a:p>
          <a:p>
            <a:pPr indent="457200"/>
            <a:r>
              <a:rPr lang="zh-CN" altLang="zh-CN" sz="1800" dirty="0"/>
              <a:t>递归只需少量的程序就可描述出解题过程所需要的多次重复计算，大大地减少了程序的代码量。它的能力在于用</a:t>
            </a:r>
            <a:r>
              <a:rPr lang="zh-CN" altLang="zh-CN" sz="1800" dirty="0" smtClean="0"/>
              <a:t>有限的</a:t>
            </a:r>
            <a:r>
              <a:rPr lang="zh-CN" altLang="en-US" sz="1800" dirty="0" smtClean="0"/>
              <a:t>语句</a:t>
            </a:r>
            <a:r>
              <a:rPr lang="zh-CN" altLang="zh-CN" sz="1800" dirty="0" smtClean="0"/>
              <a:t>来定义</a:t>
            </a:r>
            <a:r>
              <a:rPr lang="zh-CN" altLang="en-US" sz="1800" dirty="0" smtClean="0"/>
              <a:t>无限集合</a:t>
            </a:r>
            <a:r>
              <a:rPr lang="zh-CN" altLang="zh-CN" sz="1800" dirty="0" smtClean="0"/>
              <a:t>。</a:t>
            </a:r>
            <a:r>
              <a:rPr lang="zh-CN" altLang="zh-CN" sz="1800" dirty="0"/>
              <a:t>正是如此，递归才能用很少的代码解决很复杂的问题。然而在使用递归解决问题时要特别注意</a:t>
            </a:r>
            <a:r>
              <a:rPr lang="zh-CN" altLang="zh-CN" sz="1800" dirty="0" smtClean="0"/>
              <a:t>，</a:t>
            </a:r>
            <a:r>
              <a:rPr lang="zh-CN" altLang="zh-CN" sz="1800" b="1" dirty="0"/>
              <a:t>一定要有一个明确的递归结束条件</a:t>
            </a:r>
            <a:r>
              <a:rPr lang="zh-CN" altLang="zh-CN" sz="1800" dirty="0"/>
              <a:t>，否则就会陷入无限循环中。例如在解决汉诺塔问题时，递归结束条件就是</a:t>
            </a:r>
            <a:r>
              <a:rPr lang="en-US" altLang="zh-CN" sz="1800" dirty="0"/>
              <a:t>n=1</a:t>
            </a:r>
            <a:r>
              <a:rPr lang="zh-CN" altLang="zh-CN" sz="1800" dirty="0"/>
              <a:t>。只要判断</a:t>
            </a:r>
            <a:r>
              <a:rPr lang="en-US" altLang="zh-CN" sz="1800" dirty="0"/>
              <a:t>n=1</a:t>
            </a:r>
            <a:r>
              <a:rPr lang="zh-CN" altLang="zh-CN" sz="1800" dirty="0"/>
              <a:t>，就停止继续调用</a:t>
            </a:r>
            <a:r>
              <a:rPr lang="en-US" altLang="zh-CN" sz="1800" dirty="0"/>
              <a:t>Hanoi</a:t>
            </a:r>
            <a:r>
              <a:rPr lang="zh-CN" altLang="zh-CN" sz="1800" dirty="0"/>
              <a:t>，</a:t>
            </a:r>
            <a:r>
              <a:rPr lang="zh-CN" altLang="zh-CN" sz="1800" dirty="0" smtClean="0"/>
              <a:t>开始</a:t>
            </a:r>
            <a:r>
              <a:rPr lang="zh-CN" altLang="en-US" sz="1800" dirty="0" smtClean="0"/>
              <a:t>返回值。</a:t>
            </a:r>
            <a:endParaRPr lang="en-US" altLang="zh-CN" sz="1800" dirty="0" smtClean="0"/>
          </a:p>
          <a:p>
            <a:pPr indent="457200"/>
            <a:r>
              <a:rPr lang="zh-CN" altLang="zh-CN" sz="1800" dirty="0"/>
              <a:t>习惯递归的思想后，可以在很短的时间里写出正确的程序。写递归程序的诀窍就是：（</a:t>
            </a:r>
            <a:r>
              <a:rPr lang="en-US" altLang="zh-CN" sz="1800" dirty="0"/>
              <a:t>1</a:t>
            </a:r>
            <a:r>
              <a:rPr lang="zh-CN" altLang="zh-CN" sz="1800" dirty="0"/>
              <a:t>）怎么分，怎么</a:t>
            </a:r>
            <a:r>
              <a:rPr lang="zh-CN" altLang="zh-CN" sz="1800" dirty="0" smtClean="0"/>
              <a:t>合</a:t>
            </a:r>
            <a:r>
              <a:rPr lang="zh-CN" altLang="en-US" sz="1800" dirty="0" smtClean="0"/>
              <a:t>；</a:t>
            </a:r>
            <a:r>
              <a:rPr lang="zh-CN" altLang="zh-CN" sz="1800" dirty="0" smtClean="0"/>
              <a:t>（</a:t>
            </a:r>
            <a:r>
              <a:rPr lang="en-US" altLang="zh-CN" sz="1800" dirty="0"/>
              <a:t>2</a:t>
            </a:r>
            <a:r>
              <a:rPr lang="zh-CN" altLang="zh-CN" sz="1800" dirty="0"/>
              <a:t>）怎么终止</a:t>
            </a:r>
            <a:r>
              <a:rPr lang="zh-CN" altLang="zh-CN" sz="1800" dirty="0" smtClean="0"/>
              <a:t>。</a:t>
            </a:r>
            <a:endParaRPr lang="zh-CN" altLang="zh-CN" sz="1800" dirty="0"/>
          </a:p>
        </p:txBody>
      </p:sp>
    </p:spTree>
    <p:extLst>
      <p:ext uri="{BB962C8B-B14F-4D97-AF65-F5344CB8AC3E}">
        <p14:creationId xmlns:p14="http://schemas.microsoft.com/office/powerpoint/2010/main" val="277143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a:t>
            </a:r>
            <a:r>
              <a:rPr lang="en-US" altLang="zh-CN" dirty="0" smtClean="0"/>
              <a:t>3</a:t>
            </a:r>
            <a:r>
              <a:rPr lang="zh-CN" altLang="en-US" dirty="0" smtClean="0"/>
              <a:t>节</a:t>
            </a:r>
            <a:r>
              <a:rPr lang="zh-CN" altLang="en-US" dirty="0"/>
              <a:t>分治</a:t>
            </a:r>
            <a:r>
              <a:rPr lang="zh-CN" altLang="en-US" dirty="0" smtClean="0"/>
              <a:t>法（</a:t>
            </a:r>
            <a:r>
              <a:rPr lang="en-US" altLang="zh-CN" dirty="0" smtClean="0"/>
              <a:t>Divide-and-Conquer Algorithm</a:t>
            </a:r>
            <a:r>
              <a:rPr lang="zh-CN" altLang="en-US" dirty="0" smtClean="0"/>
              <a:t>） </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a:p>
        </p:txBody>
      </p:sp>
      <p:sp>
        <p:nvSpPr>
          <p:cNvPr id="6" name="内容占位符 5"/>
          <p:cNvSpPr>
            <a:spLocks noGrp="1"/>
          </p:cNvSpPr>
          <p:nvPr>
            <p:ph idx="1"/>
          </p:nvPr>
        </p:nvSpPr>
        <p:spPr/>
        <p:txBody>
          <a:bodyPr>
            <a:normAutofit lnSpcReduction="10000"/>
          </a:bodyPr>
          <a:lstStyle/>
          <a:p>
            <a:pPr marL="0" indent="720000">
              <a:lnSpc>
                <a:spcPct val="130000"/>
              </a:lnSpc>
              <a:spcBef>
                <a:spcPts val="0"/>
              </a:spcBef>
              <a:buNone/>
            </a:pPr>
            <a:r>
              <a:rPr lang="zh-CN" altLang="zh-CN" dirty="0"/>
              <a:t>其实</a:t>
            </a:r>
            <a:r>
              <a:rPr lang="zh-CN" altLang="zh-CN" dirty="0" smtClean="0"/>
              <a:t>在找</a:t>
            </a:r>
            <a:r>
              <a:rPr lang="zh-CN" altLang="zh-CN" dirty="0"/>
              <a:t>假币的例子中，我们就用到了分治法。第三种方式的二分法就是分治法</a:t>
            </a:r>
            <a:r>
              <a:rPr lang="zh-CN" altLang="zh-CN" dirty="0" smtClean="0"/>
              <a:t>。</a:t>
            </a:r>
            <a:endParaRPr lang="en-US" altLang="zh-CN" dirty="0" smtClean="0"/>
          </a:p>
          <a:p>
            <a:pPr marL="0" indent="720000">
              <a:lnSpc>
                <a:spcPct val="130000"/>
              </a:lnSpc>
              <a:spcBef>
                <a:spcPts val="0"/>
              </a:spcBef>
              <a:buNone/>
            </a:pPr>
            <a:r>
              <a:rPr lang="zh-CN" altLang="zh-CN" dirty="0" smtClean="0"/>
              <a:t>分</a:t>
            </a:r>
            <a:r>
              <a:rPr lang="zh-CN" altLang="zh-CN" dirty="0"/>
              <a:t>治法是我们计算机科学解决问题的一种基本方法。从字面上来理解就是是</a:t>
            </a:r>
            <a:r>
              <a:rPr lang="en-US" altLang="zh-CN" dirty="0"/>
              <a:t>“</a:t>
            </a:r>
            <a:r>
              <a:rPr lang="zh-CN" altLang="zh-CN" dirty="0"/>
              <a:t>分而治之</a:t>
            </a:r>
            <a:r>
              <a:rPr lang="en-US" altLang="zh-CN" dirty="0"/>
              <a:t>”</a:t>
            </a:r>
            <a:r>
              <a:rPr lang="zh-CN" altLang="zh-CN" dirty="0"/>
              <a:t>。它的基本思想是把一个复杂的问题分成两个或更多的相同或相似的互相独立的子问题，再把子问题分成更小的子问题，直到最后的子问题可以简单的直接求解，然后将这些子问题的解合并从而构造出原问题的解。而用分治法求解问题的时候，通常会用到递归的思想来求解子问题。</a:t>
            </a:r>
            <a:endParaRPr lang="zh-CN" altLang="en-US" dirty="0"/>
          </a:p>
        </p:txBody>
      </p:sp>
    </p:spTree>
    <p:extLst>
      <p:ext uri="{BB962C8B-B14F-4D97-AF65-F5344CB8AC3E}">
        <p14:creationId xmlns:p14="http://schemas.microsoft.com/office/powerpoint/2010/main" val="412721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求最小值</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6" name="内容占位符 5"/>
          <p:cNvSpPr>
            <a:spLocks noGrp="1"/>
          </p:cNvSpPr>
          <p:nvPr>
            <p:ph idx="1"/>
          </p:nvPr>
        </p:nvSpPr>
        <p:spPr/>
        <p:txBody>
          <a:bodyPr/>
          <a:lstStyle/>
          <a:p>
            <a:r>
              <a:rPr lang="zh-CN" altLang="zh-CN" dirty="0"/>
              <a:t>在具体的介绍分治法之前，先来看一个求最小值的例子。我们会分别用一般的循环比较法、递归比较法和分治比较法求解最小值问题。</a:t>
            </a:r>
          </a:p>
          <a:p>
            <a:r>
              <a:rPr lang="zh-CN" altLang="en-US" b="1" dirty="0" smtClean="0"/>
              <a:t>问题描述</a:t>
            </a:r>
            <a:r>
              <a:rPr lang="zh-CN" altLang="zh-CN" b="1" dirty="0" smtClean="0"/>
              <a:t>：</a:t>
            </a:r>
            <a:r>
              <a:rPr lang="zh-CN" altLang="zh-CN" dirty="0"/>
              <a:t>假设有</a:t>
            </a:r>
            <a:r>
              <a:rPr lang="en-US" altLang="zh-CN" dirty="0"/>
              <a:t>n</a:t>
            </a:r>
            <a:r>
              <a:rPr lang="zh-CN" altLang="zh-CN" dirty="0"/>
              <a:t>个数，分别为</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zh-CN" altLang="zh-CN" dirty="0"/>
              <a:t>…</a:t>
            </a:r>
            <a:r>
              <a:rPr lang="en-US" altLang="zh-CN" dirty="0"/>
              <a:t>,a</a:t>
            </a:r>
            <a:r>
              <a:rPr lang="en-US" altLang="zh-CN" baseline="-25000" dirty="0"/>
              <a:t>n</a:t>
            </a:r>
            <a:r>
              <a:rPr lang="zh-CN" altLang="zh-CN" dirty="0"/>
              <a:t>，求</a:t>
            </a:r>
            <a:r>
              <a:rPr lang="en-US" altLang="zh-CN" dirty="0"/>
              <a:t>n</a:t>
            </a:r>
            <a:r>
              <a:rPr lang="zh-CN" altLang="zh-CN" dirty="0"/>
              <a:t>个数中的最小值。</a:t>
            </a:r>
          </a:p>
          <a:p>
            <a:r>
              <a:rPr lang="zh-CN" altLang="en-US" dirty="0" smtClean="0"/>
              <a:t>（提示：</a:t>
            </a:r>
            <a:r>
              <a:rPr lang="zh-CN" altLang="zh-CN" dirty="0" smtClean="0"/>
              <a:t>想</a:t>
            </a:r>
            <a:r>
              <a:rPr lang="zh-CN" altLang="zh-CN" dirty="0"/>
              <a:t>要找到最小值，就需要将</a:t>
            </a:r>
            <a:r>
              <a:rPr lang="en-US" altLang="zh-CN" dirty="0"/>
              <a:t>n</a:t>
            </a:r>
            <a:r>
              <a:rPr lang="zh-CN" altLang="zh-CN" dirty="0"/>
              <a:t>个数作比较，但是怎么比较就是关键了。因为不同的比较策略，找出最小值的速度也不同</a:t>
            </a:r>
            <a:r>
              <a:rPr lang="zh-CN" altLang="zh-CN" dirty="0" smtClean="0"/>
              <a:t>。</a:t>
            </a:r>
            <a:r>
              <a:rPr lang="zh-CN" altLang="en-US" dirty="0" smtClean="0"/>
              <a:t>）</a:t>
            </a:r>
            <a:endParaRPr lang="zh-CN" altLang="en-US" dirty="0"/>
          </a:p>
        </p:txBody>
      </p:sp>
    </p:spTree>
    <p:extLst>
      <p:ext uri="{BB962C8B-B14F-4D97-AF65-F5344CB8AC3E}">
        <p14:creationId xmlns:p14="http://schemas.microsoft.com/office/powerpoint/2010/main" val="392949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求最小值：循环（</a:t>
            </a:r>
            <a:r>
              <a:rPr lang="en-US" altLang="zh-CN" dirty="0" smtClean="0">
                <a:latin typeface="Times New Roman" panose="02020603050405020304" pitchFamily="18" charset="0"/>
                <a:cs typeface="Times New Roman" panose="02020603050405020304" pitchFamily="18" charset="0"/>
              </a:rPr>
              <a:t>Loop</a:t>
            </a:r>
            <a:r>
              <a:rPr lang="zh-CN" altLang="en-US" dirty="0" smtClean="0"/>
              <a:t>）比较法</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a:p>
        </p:txBody>
      </p:sp>
      <p:sp>
        <p:nvSpPr>
          <p:cNvPr id="6" name="内容占位符 5"/>
          <p:cNvSpPr>
            <a:spLocks noGrp="1"/>
          </p:cNvSpPr>
          <p:nvPr>
            <p:ph sz="half" idx="2"/>
          </p:nvPr>
        </p:nvSpPr>
        <p:spPr/>
        <p:txBody>
          <a:bodyPr/>
          <a:lstStyle/>
          <a:p>
            <a:r>
              <a:rPr lang="en-US" altLang="zh-CN" b="1" dirty="0"/>
              <a:t>#&lt;</a:t>
            </a:r>
            <a:r>
              <a:rPr lang="zh-CN" altLang="zh-CN" b="1" dirty="0"/>
              <a:t>程序：最小值</a:t>
            </a:r>
            <a:r>
              <a:rPr lang="en-US" altLang="zh-CN" b="1" dirty="0"/>
              <a:t>_</a:t>
            </a:r>
            <a:r>
              <a:rPr lang="zh-CN" altLang="zh-CN" b="1" dirty="0"/>
              <a:t>循环</a:t>
            </a:r>
            <a:r>
              <a:rPr lang="en-US" altLang="zh-CN" b="1" dirty="0"/>
              <a:t>&gt;</a:t>
            </a:r>
            <a:endParaRPr lang="zh-CN" altLang="zh-CN" dirty="0"/>
          </a:p>
          <a:p>
            <a:r>
              <a:rPr lang="en-US" altLang="zh-CN" dirty="0" err="1"/>
              <a:t>def</a:t>
            </a:r>
            <a:r>
              <a:rPr lang="en-US" altLang="zh-CN" dirty="0"/>
              <a:t> M(a):</a:t>
            </a:r>
            <a:endParaRPr lang="zh-CN" altLang="zh-CN" dirty="0"/>
          </a:p>
          <a:p>
            <a:r>
              <a:rPr lang="en-US" altLang="zh-CN" dirty="0" smtClean="0"/>
              <a:t>      m=a[0</a:t>
            </a:r>
            <a:r>
              <a:rPr lang="en-US" altLang="zh-CN" dirty="0"/>
              <a:t>]</a:t>
            </a:r>
            <a:endParaRPr lang="zh-CN" altLang="zh-CN" dirty="0"/>
          </a:p>
          <a:p>
            <a:r>
              <a:rPr lang="en-US" altLang="zh-CN" dirty="0" smtClean="0"/>
              <a:t>      for </a:t>
            </a:r>
            <a:r>
              <a:rPr lang="en-US" altLang="zh-CN" dirty="0" err="1"/>
              <a:t>i</a:t>
            </a:r>
            <a:r>
              <a:rPr lang="en-US" altLang="zh-CN" dirty="0"/>
              <a:t> in range(1,len(a)):</a:t>
            </a:r>
            <a:endParaRPr lang="zh-CN" altLang="zh-CN" dirty="0"/>
          </a:p>
          <a:p>
            <a:r>
              <a:rPr lang="en-US" altLang="zh-CN" dirty="0" smtClean="0"/>
              <a:t>            if </a:t>
            </a:r>
            <a:r>
              <a:rPr lang="en-US" altLang="zh-CN" dirty="0"/>
              <a:t>a[</a:t>
            </a:r>
            <a:r>
              <a:rPr lang="en-US" altLang="zh-CN" dirty="0" err="1"/>
              <a:t>i</a:t>
            </a:r>
            <a:r>
              <a:rPr lang="en-US" altLang="zh-CN" dirty="0"/>
              <a:t>]&lt;m:</a:t>
            </a:r>
            <a:endParaRPr lang="zh-CN" altLang="zh-CN" dirty="0"/>
          </a:p>
          <a:p>
            <a:r>
              <a:rPr lang="en-US" altLang="zh-CN" dirty="0" smtClean="0"/>
              <a:t>            m=a[</a:t>
            </a:r>
            <a:r>
              <a:rPr lang="en-US" altLang="zh-CN" dirty="0" err="1" smtClean="0"/>
              <a:t>i</a:t>
            </a:r>
            <a:r>
              <a:rPr lang="en-US" altLang="zh-CN" dirty="0"/>
              <a:t>]</a:t>
            </a:r>
            <a:endParaRPr lang="zh-CN" altLang="zh-CN" dirty="0"/>
          </a:p>
          <a:p>
            <a:r>
              <a:rPr lang="en-US" altLang="zh-CN" dirty="0" smtClean="0"/>
              <a:t>      return </a:t>
            </a:r>
            <a:r>
              <a:rPr lang="en-US" altLang="zh-CN" dirty="0"/>
              <a:t>m</a:t>
            </a:r>
            <a:endParaRPr lang="zh-CN" altLang="zh-CN" dirty="0"/>
          </a:p>
          <a:p>
            <a:r>
              <a:rPr lang="en-US" altLang="zh-CN" dirty="0"/>
              <a:t>a=[4,1,3,5]</a:t>
            </a:r>
            <a:endParaRPr lang="zh-CN" altLang="zh-CN" dirty="0"/>
          </a:p>
          <a:p>
            <a:r>
              <a:rPr lang="en-US" altLang="zh-CN" dirty="0"/>
              <a:t>print(M(a))</a:t>
            </a:r>
            <a:endParaRPr lang="zh-CN" altLang="zh-CN" dirty="0"/>
          </a:p>
          <a:p>
            <a:endParaRPr lang="zh-CN" altLang="en-US" dirty="0"/>
          </a:p>
        </p:txBody>
      </p:sp>
      <p:sp>
        <p:nvSpPr>
          <p:cNvPr id="7" name="内容占位符 6"/>
          <p:cNvSpPr>
            <a:spLocks noGrp="1"/>
          </p:cNvSpPr>
          <p:nvPr>
            <p:ph idx="1"/>
          </p:nvPr>
        </p:nvSpPr>
        <p:spPr/>
        <p:txBody>
          <a:bodyPr/>
          <a:lstStyle/>
          <a:p>
            <a:pPr marL="0" indent="457200">
              <a:buNone/>
            </a:pPr>
            <a:r>
              <a:rPr lang="zh-CN" altLang="zh-CN" dirty="0"/>
              <a:t>在</a:t>
            </a:r>
            <a:r>
              <a:rPr lang="en-US" altLang="zh-CN" dirty="0"/>
              <a:t>n</a:t>
            </a:r>
            <a:r>
              <a:rPr lang="zh-CN" altLang="zh-CN" dirty="0"/>
              <a:t>个数中找出最小值，可以从第一个数</a:t>
            </a:r>
            <a:r>
              <a:rPr lang="en-US" altLang="zh-CN" dirty="0"/>
              <a:t>a</a:t>
            </a:r>
            <a:r>
              <a:rPr lang="en-US" altLang="zh-CN" baseline="-25000" dirty="0"/>
              <a:t>1</a:t>
            </a:r>
            <a:r>
              <a:rPr lang="zh-CN" altLang="zh-CN" dirty="0"/>
              <a:t>开始依次作比较。首先比较</a:t>
            </a:r>
            <a:r>
              <a:rPr lang="en-US" altLang="zh-CN" dirty="0"/>
              <a:t>a</a:t>
            </a:r>
            <a:r>
              <a:rPr lang="en-US" altLang="zh-CN" baseline="-25000" dirty="0"/>
              <a:t>1</a:t>
            </a:r>
            <a:r>
              <a:rPr lang="zh-CN" altLang="zh-CN" dirty="0"/>
              <a:t>和</a:t>
            </a:r>
            <a:r>
              <a:rPr lang="en-US" altLang="zh-CN" dirty="0"/>
              <a:t>a</a:t>
            </a:r>
            <a:r>
              <a:rPr lang="en-US" altLang="zh-CN" baseline="-25000" dirty="0"/>
              <a:t>2</a:t>
            </a:r>
            <a:r>
              <a:rPr lang="zh-CN" altLang="zh-CN" dirty="0"/>
              <a:t>，将较小的一个与</a:t>
            </a:r>
            <a:r>
              <a:rPr lang="en-US" altLang="zh-CN" dirty="0"/>
              <a:t>a</a:t>
            </a:r>
            <a:r>
              <a:rPr lang="en-US" altLang="zh-CN" baseline="-25000" dirty="0"/>
              <a:t>3</a:t>
            </a:r>
            <a:r>
              <a:rPr lang="zh-CN" altLang="zh-CN" dirty="0"/>
              <a:t>作比较；然后再将较小的一个与</a:t>
            </a:r>
            <a:r>
              <a:rPr lang="en-US" altLang="zh-CN" dirty="0"/>
              <a:t>a</a:t>
            </a:r>
            <a:r>
              <a:rPr lang="en-US" altLang="zh-CN" baseline="-25000" dirty="0"/>
              <a:t>4</a:t>
            </a:r>
            <a:r>
              <a:rPr lang="zh-CN" altLang="zh-CN" dirty="0"/>
              <a:t>作比较……直到与</a:t>
            </a:r>
            <a:r>
              <a:rPr lang="en-US" altLang="zh-CN" dirty="0"/>
              <a:t>a</a:t>
            </a:r>
            <a:r>
              <a:rPr lang="en-US" altLang="zh-CN" baseline="-25000" dirty="0"/>
              <a:t>n</a:t>
            </a:r>
            <a:r>
              <a:rPr lang="zh-CN" altLang="zh-CN" dirty="0"/>
              <a:t>作比较，找到所有</a:t>
            </a:r>
            <a:r>
              <a:rPr lang="en-US" altLang="zh-CN" dirty="0"/>
              <a:t>n</a:t>
            </a:r>
            <a:r>
              <a:rPr lang="zh-CN" altLang="zh-CN" dirty="0"/>
              <a:t>个数中最小的值</a:t>
            </a:r>
            <a:r>
              <a:rPr lang="zh-CN" altLang="zh-CN" dirty="0" smtClean="0"/>
              <a:t>。</a:t>
            </a:r>
            <a:r>
              <a:rPr lang="zh-CN" altLang="zh-CN" dirty="0"/>
              <a:t>用循环的方法求得最小值共要比较</a:t>
            </a:r>
            <a:r>
              <a:rPr lang="en-US" altLang="zh-CN" dirty="0"/>
              <a:t>n-1</a:t>
            </a:r>
            <a:r>
              <a:rPr lang="zh-CN" altLang="zh-CN" dirty="0"/>
              <a:t>次</a:t>
            </a:r>
            <a:r>
              <a:rPr lang="zh-CN" altLang="zh-CN" dirty="0" smtClean="0"/>
              <a:t>。</a:t>
            </a:r>
            <a:endParaRPr lang="en-US" altLang="zh-CN" dirty="0" smtClean="0"/>
          </a:p>
          <a:p>
            <a:pPr marL="0" indent="457200">
              <a:buNone/>
            </a:pPr>
            <a:r>
              <a:rPr lang="zh-CN" altLang="zh-CN" dirty="0"/>
              <a:t>我们可以用循环程序实现上面的策略，用</a:t>
            </a:r>
            <a:r>
              <a:rPr lang="en-US" altLang="zh-CN" dirty="0" smtClean="0"/>
              <a:t>Python</a:t>
            </a:r>
            <a:r>
              <a:rPr lang="zh-CN" altLang="en-US" dirty="0" smtClean="0"/>
              <a:t>实现如右所示。</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085309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求最小值</a:t>
            </a:r>
            <a:r>
              <a:rPr lang="zh-CN" altLang="en-US" dirty="0" smtClean="0"/>
              <a:t>：递归比较法</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6" name="内容占位符 5"/>
          <p:cNvSpPr>
            <a:spLocks noGrp="1"/>
          </p:cNvSpPr>
          <p:nvPr>
            <p:ph sz="half" idx="2"/>
          </p:nvPr>
        </p:nvSpPr>
        <p:spPr>
          <a:xfrm>
            <a:off x="4732076" y="4149080"/>
            <a:ext cx="3954724" cy="1761059"/>
          </a:xfrm>
        </p:spPr>
        <p:txBody>
          <a:bodyPr>
            <a:noAutofit/>
          </a:bodyPr>
          <a:lstStyle/>
          <a:p>
            <a:r>
              <a:rPr lang="en-US" altLang="zh-CN" b="1" dirty="0"/>
              <a:t>#&lt;</a:t>
            </a:r>
            <a:r>
              <a:rPr lang="zh-CN" altLang="zh-CN" b="1" dirty="0"/>
              <a:t>程序：最小值</a:t>
            </a:r>
            <a:r>
              <a:rPr lang="en-US" altLang="zh-CN" b="1" dirty="0"/>
              <a:t>_</a:t>
            </a:r>
            <a:r>
              <a:rPr lang="zh-CN" altLang="zh-CN" b="1" dirty="0"/>
              <a:t>递归</a:t>
            </a:r>
            <a:r>
              <a:rPr lang="en-US" altLang="zh-CN" b="1" dirty="0"/>
              <a:t>&gt; a</a:t>
            </a:r>
            <a:r>
              <a:rPr lang="zh-CN" altLang="zh-CN" b="1" dirty="0"/>
              <a:t>是个数组</a:t>
            </a:r>
            <a:endParaRPr lang="zh-CN" altLang="zh-CN" dirty="0"/>
          </a:p>
          <a:p>
            <a:r>
              <a:rPr lang="en-US" altLang="zh-CN" dirty="0" err="1"/>
              <a:t>def</a:t>
            </a:r>
            <a:r>
              <a:rPr lang="en-US" altLang="zh-CN" dirty="0"/>
              <a:t> M(a):</a:t>
            </a:r>
            <a:endParaRPr lang="zh-CN" altLang="zh-CN" dirty="0"/>
          </a:p>
          <a:p>
            <a:r>
              <a:rPr lang="en-US" altLang="zh-CN" dirty="0" smtClean="0"/>
              <a:t>      print(a</a:t>
            </a:r>
            <a:r>
              <a:rPr lang="en-US" altLang="zh-CN" dirty="0"/>
              <a:t>)</a:t>
            </a:r>
            <a:endParaRPr lang="zh-CN" altLang="zh-CN" dirty="0"/>
          </a:p>
          <a:p>
            <a:r>
              <a:rPr lang="en-US" altLang="zh-CN" dirty="0" smtClean="0"/>
              <a:t>      if </a:t>
            </a:r>
            <a:r>
              <a:rPr lang="en-US" altLang="zh-CN" dirty="0" err="1"/>
              <a:t>len</a:t>
            </a:r>
            <a:r>
              <a:rPr lang="en-US" altLang="zh-CN" dirty="0"/>
              <a:t>(a) ==1: return a[0]</a:t>
            </a:r>
            <a:endParaRPr lang="zh-CN" altLang="zh-CN" dirty="0"/>
          </a:p>
          <a:p>
            <a:r>
              <a:rPr lang="en-US" altLang="zh-CN" dirty="0" smtClean="0"/>
              <a:t>      return </a:t>
            </a:r>
            <a:r>
              <a:rPr lang="en-US" altLang="zh-CN" dirty="0"/>
              <a:t>(min(a[</a:t>
            </a:r>
            <a:r>
              <a:rPr lang="en-US" altLang="zh-CN" dirty="0" err="1"/>
              <a:t>len</a:t>
            </a:r>
            <a:r>
              <a:rPr lang="en-US" altLang="zh-CN" dirty="0"/>
              <a:t>(a)-1], M(a[0:len(a)-1</a:t>
            </a:r>
            <a:r>
              <a:rPr lang="en-US" altLang="zh-CN" dirty="0" smtClean="0"/>
              <a:t>])))</a:t>
            </a:r>
            <a:endParaRPr lang="zh-CN" altLang="zh-CN" dirty="0"/>
          </a:p>
          <a:p>
            <a:r>
              <a:rPr lang="en-US" altLang="zh-CN" dirty="0"/>
              <a:t>L=[4,1,3,5]</a:t>
            </a:r>
            <a:endParaRPr lang="zh-CN" altLang="zh-CN" dirty="0"/>
          </a:p>
          <a:p>
            <a:r>
              <a:rPr lang="en-US" altLang="zh-CN" dirty="0"/>
              <a:t>print(M(L))</a:t>
            </a:r>
            <a:endParaRPr lang="zh-CN" altLang="zh-CN" dirty="0"/>
          </a:p>
        </p:txBody>
      </p:sp>
      <p:sp>
        <p:nvSpPr>
          <p:cNvPr id="7" name="内容占位符 6"/>
          <p:cNvSpPr>
            <a:spLocks noGrp="1"/>
          </p:cNvSpPr>
          <p:nvPr>
            <p:ph idx="1"/>
          </p:nvPr>
        </p:nvSpPr>
        <p:spPr>
          <a:xfrm>
            <a:off x="467544" y="1340768"/>
            <a:ext cx="8219256" cy="2592287"/>
          </a:xfrm>
        </p:spPr>
        <p:txBody>
          <a:bodyPr>
            <a:noAutofit/>
          </a:bodyPr>
          <a:lstStyle/>
          <a:p>
            <a:pPr marL="0" indent="457200">
              <a:buNone/>
            </a:pPr>
            <a:r>
              <a:rPr lang="zh-CN" altLang="zh-CN" dirty="0" smtClean="0"/>
              <a:t>要求</a:t>
            </a:r>
            <a:r>
              <a:rPr lang="en-US" altLang="zh-CN" dirty="0"/>
              <a:t>n</a:t>
            </a:r>
            <a:r>
              <a:rPr lang="zh-CN" altLang="zh-CN" dirty="0"/>
              <a:t>个数中的最小值</a:t>
            </a:r>
            <a:r>
              <a:rPr lang="en-US" altLang="zh-CN" dirty="0"/>
              <a:t>M(n)</a:t>
            </a:r>
            <a:r>
              <a:rPr lang="zh-CN" altLang="zh-CN" dirty="0"/>
              <a:t>，就需要知道</a:t>
            </a:r>
            <a:r>
              <a:rPr lang="en-US" altLang="zh-CN" dirty="0"/>
              <a:t>n-1</a:t>
            </a:r>
            <a:r>
              <a:rPr lang="zh-CN" altLang="zh-CN" dirty="0"/>
              <a:t>个数中的最小值</a:t>
            </a:r>
            <a:r>
              <a:rPr lang="en-US" altLang="zh-CN" dirty="0"/>
              <a:t>M(n-1)</a:t>
            </a:r>
            <a:r>
              <a:rPr lang="zh-CN" altLang="zh-CN" dirty="0"/>
              <a:t>，然后比较</a:t>
            </a:r>
            <a:r>
              <a:rPr lang="en-US" altLang="zh-CN" dirty="0"/>
              <a:t>a</a:t>
            </a:r>
            <a:r>
              <a:rPr lang="en-US" altLang="zh-CN" baseline="-25000" dirty="0"/>
              <a:t>n</a:t>
            </a:r>
            <a:r>
              <a:rPr lang="zh-CN" altLang="zh-CN" dirty="0"/>
              <a:t>和</a:t>
            </a:r>
            <a:r>
              <a:rPr lang="en-US" altLang="zh-CN" dirty="0"/>
              <a:t>M(n-1)</a:t>
            </a:r>
            <a:r>
              <a:rPr lang="zh-CN" altLang="zh-CN" dirty="0"/>
              <a:t>，较小的就是</a:t>
            </a:r>
            <a:r>
              <a:rPr lang="en-US" altLang="zh-CN" dirty="0"/>
              <a:t>M(n)</a:t>
            </a:r>
            <a:r>
              <a:rPr lang="zh-CN" altLang="zh-CN" dirty="0"/>
              <a:t>；要求</a:t>
            </a:r>
            <a:r>
              <a:rPr lang="en-US" altLang="zh-CN" dirty="0"/>
              <a:t>n-1</a:t>
            </a:r>
            <a:r>
              <a:rPr lang="zh-CN" altLang="zh-CN" dirty="0"/>
              <a:t>个数中的最小值</a:t>
            </a:r>
            <a:r>
              <a:rPr lang="en-US" altLang="zh-CN" dirty="0"/>
              <a:t>M(n-1)</a:t>
            </a:r>
            <a:r>
              <a:rPr lang="zh-CN" altLang="zh-CN" dirty="0"/>
              <a:t>，就需要知道</a:t>
            </a:r>
            <a:r>
              <a:rPr lang="en-US" altLang="zh-CN" dirty="0" smtClean="0"/>
              <a:t>n-2</a:t>
            </a:r>
            <a:r>
              <a:rPr lang="zh-CN" altLang="zh-CN" dirty="0"/>
              <a:t>个数中的最小值</a:t>
            </a:r>
            <a:r>
              <a:rPr lang="en-US" altLang="zh-CN" dirty="0"/>
              <a:t>M(n-2)</a:t>
            </a:r>
            <a:r>
              <a:rPr lang="zh-CN" altLang="zh-CN" dirty="0"/>
              <a:t>，然后比较</a:t>
            </a:r>
            <a:r>
              <a:rPr lang="en-US" altLang="zh-CN" dirty="0"/>
              <a:t>a</a:t>
            </a:r>
            <a:r>
              <a:rPr lang="en-US" altLang="zh-CN" baseline="-25000" dirty="0"/>
              <a:t>n-1</a:t>
            </a:r>
            <a:r>
              <a:rPr lang="zh-CN" altLang="zh-CN" dirty="0"/>
              <a:t>和</a:t>
            </a:r>
            <a:r>
              <a:rPr lang="en-US" altLang="zh-CN" dirty="0"/>
              <a:t>M(n-2)</a:t>
            </a:r>
            <a:r>
              <a:rPr lang="zh-CN" altLang="zh-CN" dirty="0"/>
              <a:t>，较小的就是</a:t>
            </a:r>
            <a:r>
              <a:rPr lang="en-US" altLang="zh-CN" dirty="0"/>
              <a:t>M(n-1)</a:t>
            </a:r>
            <a:r>
              <a:rPr lang="zh-CN" altLang="zh-CN" dirty="0"/>
              <a:t>……要求</a:t>
            </a:r>
            <a:r>
              <a:rPr lang="en-US" altLang="zh-CN" dirty="0"/>
              <a:t>2</a:t>
            </a:r>
            <a:r>
              <a:rPr lang="zh-CN" altLang="zh-CN" dirty="0"/>
              <a:t>个数中的最小值</a:t>
            </a:r>
            <a:r>
              <a:rPr lang="en-US" altLang="zh-CN" dirty="0"/>
              <a:t>M(2)</a:t>
            </a:r>
            <a:r>
              <a:rPr lang="zh-CN" altLang="zh-CN" dirty="0"/>
              <a:t>，就需要知道</a:t>
            </a:r>
            <a:r>
              <a:rPr lang="en-US" altLang="zh-CN" dirty="0"/>
              <a:t>1</a:t>
            </a:r>
            <a:r>
              <a:rPr lang="zh-CN" altLang="zh-CN" dirty="0"/>
              <a:t>个数中的最小值</a:t>
            </a:r>
            <a:r>
              <a:rPr lang="en-US" altLang="zh-CN" dirty="0"/>
              <a:t>M(1)</a:t>
            </a:r>
            <a:r>
              <a:rPr lang="zh-CN" altLang="zh-CN" dirty="0"/>
              <a:t>，然后比较</a:t>
            </a:r>
            <a:r>
              <a:rPr lang="en-US" altLang="zh-CN" dirty="0"/>
              <a:t>a</a:t>
            </a:r>
            <a:r>
              <a:rPr lang="en-US" altLang="zh-CN" baseline="-25000" dirty="0"/>
              <a:t>2</a:t>
            </a:r>
            <a:r>
              <a:rPr lang="zh-CN" altLang="zh-CN" dirty="0"/>
              <a:t>和</a:t>
            </a:r>
            <a:r>
              <a:rPr lang="en-US" altLang="zh-CN" dirty="0"/>
              <a:t>M(1)</a:t>
            </a:r>
            <a:r>
              <a:rPr lang="zh-CN" altLang="zh-CN" dirty="0"/>
              <a:t>，较小的就是</a:t>
            </a:r>
            <a:r>
              <a:rPr lang="en-US" altLang="zh-CN" dirty="0"/>
              <a:t>M(2)</a:t>
            </a:r>
            <a:r>
              <a:rPr lang="zh-CN" altLang="zh-CN" dirty="0"/>
              <a:t>，而</a:t>
            </a:r>
            <a:r>
              <a:rPr lang="en-US" altLang="zh-CN" dirty="0"/>
              <a:t>1</a:t>
            </a:r>
            <a:r>
              <a:rPr lang="zh-CN" altLang="zh-CN" dirty="0"/>
              <a:t>个数中的最小值</a:t>
            </a:r>
            <a:r>
              <a:rPr lang="en-US" altLang="zh-CN" dirty="0"/>
              <a:t>M(1)</a:t>
            </a:r>
            <a:r>
              <a:rPr lang="zh-CN" altLang="zh-CN" dirty="0"/>
              <a:t>就是它本身</a:t>
            </a:r>
            <a:r>
              <a:rPr lang="en-US" altLang="zh-CN" dirty="0"/>
              <a:t>a</a:t>
            </a:r>
            <a:r>
              <a:rPr lang="en-US" altLang="zh-CN" baseline="-25000" dirty="0"/>
              <a:t>1</a:t>
            </a:r>
            <a:r>
              <a:rPr lang="zh-CN" altLang="zh-CN" dirty="0"/>
              <a:t>。有了</a:t>
            </a:r>
            <a:r>
              <a:rPr lang="en-US" altLang="zh-CN" dirty="0"/>
              <a:t>M(1)</a:t>
            </a:r>
            <a:r>
              <a:rPr lang="zh-CN" altLang="zh-CN" dirty="0"/>
              <a:t>就可以得到</a:t>
            </a:r>
            <a:r>
              <a:rPr lang="en-US" altLang="zh-CN" dirty="0"/>
              <a:t>M(2)</a:t>
            </a:r>
            <a:r>
              <a:rPr lang="zh-CN" altLang="zh-CN" dirty="0"/>
              <a:t>，有了</a:t>
            </a:r>
            <a:r>
              <a:rPr lang="en-US" altLang="zh-CN" dirty="0"/>
              <a:t>M(2)</a:t>
            </a:r>
            <a:r>
              <a:rPr lang="zh-CN" altLang="zh-CN" dirty="0"/>
              <a:t>就可以得到</a:t>
            </a:r>
            <a:r>
              <a:rPr lang="en-US" altLang="zh-CN" dirty="0"/>
              <a:t>M(3)</a:t>
            </a:r>
            <a:r>
              <a:rPr lang="zh-CN" altLang="zh-CN" dirty="0"/>
              <a:t>……有了</a:t>
            </a:r>
            <a:r>
              <a:rPr lang="en-US" altLang="zh-CN" dirty="0"/>
              <a:t>M(n-1)</a:t>
            </a:r>
            <a:r>
              <a:rPr lang="zh-CN" altLang="zh-CN" dirty="0"/>
              <a:t>就可以得到</a:t>
            </a:r>
            <a:r>
              <a:rPr lang="en-US" altLang="zh-CN" dirty="0"/>
              <a:t>M(n)</a:t>
            </a:r>
            <a:r>
              <a:rPr lang="zh-CN" altLang="zh-CN" dirty="0"/>
              <a:t>，从而得到</a:t>
            </a:r>
            <a:r>
              <a:rPr lang="en-US" altLang="zh-CN" dirty="0"/>
              <a:t>n</a:t>
            </a:r>
            <a:r>
              <a:rPr lang="zh-CN" altLang="zh-CN" dirty="0"/>
              <a:t>个数中的最小值。用公式可以表示为：</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211469954"/>
              </p:ext>
            </p:extLst>
          </p:nvPr>
        </p:nvGraphicFramePr>
        <p:xfrm>
          <a:off x="1043608" y="3933055"/>
          <a:ext cx="3112404" cy="712478"/>
        </p:xfrm>
        <a:graphic>
          <a:graphicData uri="http://schemas.openxmlformats.org/presentationml/2006/ole">
            <mc:AlternateContent xmlns:mc="http://schemas.openxmlformats.org/markup-compatibility/2006">
              <mc:Choice xmlns:v="urn:schemas-microsoft-com:vml" Requires="v">
                <p:oleObj spid="_x0000_s8254" name="Equation" r:id="rId3" imgW="2108160" imgH="482400" progId="Equation.DSMT4">
                  <p:embed/>
                </p:oleObj>
              </mc:Choice>
              <mc:Fallback>
                <p:oleObj name="Equation" r:id="rId3" imgW="2108160" imgH="482400" progId="Equation.DSMT4">
                  <p:embed/>
                  <p:pic>
                    <p:nvPicPr>
                      <p:cNvPr id="0" name=""/>
                      <p:cNvPicPr/>
                      <p:nvPr/>
                    </p:nvPicPr>
                    <p:blipFill>
                      <a:blip r:embed="rId4"/>
                      <a:stretch>
                        <a:fillRect/>
                      </a:stretch>
                    </p:blipFill>
                    <p:spPr>
                      <a:xfrm>
                        <a:off x="1043608" y="3933055"/>
                        <a:ext cx="3112404" cy="712478"/>
                      </a:xfrm>
                      <a:prstGeom prst="rect">
                        <a:avLst/>
                      </a:prstGeom>
                    </p:spPr>
                  </p:pic>
                </p:oleObj>
              </mc:Fallback>
            </mc:AlternateContent>
          </a:graphicData>
        </a:graphic>
      </p:graphicFrame>
      <p:sp>
        <p:nvSpPr>
          <p:cNvPr id="9" name="内容占位符 6"/>
          <p:cNvSpPr txBox="1">
            <a:spLocks/>
          </p:cNvSpPr>
          <p:nvPr/>
        </p:nvSpPr>
        <p:spPr>
          <a:xfrm>
            <a:off x="467544" y="4725143"/>
            <a:ext cx="3888432" cy="1184995"/>
          </a:xfrm>
          <a:prstGeom prst="rect">
            <a:avLst/>
          </a:prstGeom>
        </p:spPr>
        <p:txBody>
          <a:bodyPr vert="horz" lIns="91440" tIns="45720" rIns="91440" bIns="45720" rtlCol="0">
            <a:noAutofit/>
          </a:bodyPr>
          <a:lstStyle>
            <a:lvl1pPr marL="514350" indent="-514350" algn="l" defTabSz="914400" rtl="0" eaLnBrk="1" latinLnBrk="0" hangingPunct="1">
              <a:lnSpc>
                <a:spcPct val="130000"/>
              </a:lnSpc>
              <a:spcBef>
                <a:spcPts val="0"/>
              </a:spcBef>
              <a:buFont typeface="+mj-lt"/>
              <a:buAutoNum type="arabicPeriod"/>
              <a:defRPr sz="18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457200">
              <a:buNone/>
            </a:pPr>
            <a:r>
              <a:rPr lang="zh-CN" altLang="en-US" dirty="0" smtClean="0"/>
              <a:t>递归</a:t>
            </a:r>
            <a:r>
              <a:rPr lang="zh-CN" altLang="zh-CN" dirty="0"/>
              <a:t>比较和循环比较一样共要比较</a:t>
            </a:r>
            <a:r>
              <a:rPr lang="en-US" altLang="zh-CN" dirty="0"/>
              <a:t>n-1</a:t>
            </a:r>
            <a:r>
              <a:rPr lang="zh-CN" altLang="zh-CN" dirty="0"/>
              <a:t>次</a:t>
            </a:r>
            <a:r>
              <a:rPr lang="zh-CN" altLang="zh-CN" dirty="0" smtClean="0"/>
              <a:t>。</a:t>
            </a:r>
            <a:r>
              <a:rPr lang="zh-CN" altLang="en-US" dirty="0" smtClean="0"/>
              <a:t>用</a:t>
            </a:r>
            <a:r>
              <a:rPr lang="en-US" altLang="zh-CN" dirty="0" smtClean="0"/>
              <a:t>Python</a:t>
            </a:r>
            <a:r>
              <a:rPr lang="zh-CN" altLang="en-US" dirty="0" smtClean="0"/>
              <a:t>实现如右所示：</a:t>
            </a:r>
            <a:endParaRPr lang="zh-CN" altLang="en-US" dirty="0"/>
          </a:p>
        </p:txBody>
      </p:sp>
    </p:spTree>
    <p:extLst>
      <p:ext uri="{BB962C8B-B14F-4D97-AF65-F5344CB8AC3E}">
        <p14:creationId xmlns:p14="http://schemas.microsoft.com/office/powerpoint/2010/main" val="1468519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求最小值</a:t>
            </a:r>
            <a:r>
              <a:rPr lang="zh-CN" altLang="en-US" dirty="0" smtClean="0"/>
              <a:t>：分治比较法</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a:p>
        </p:txBody>
      </p:sp>
      <p:sp>
        <p:nvSpPr>
          <p:cNvPr id="7" name="内容占位符 6"/>
          <p:cNvSpPr>
            <a:spLocks noGrp="1"/>
          </p:cNvSpPr>
          <p:nvPr>
            <p:ph idx="1"/>
          </p:nvPr>
        </p:nvSpPr>
        <p:spPr/>
        <p:txBody>
          <a:bodyPr>
            <a:noAutofit/>
          </a:bodyPr>
          <a:lstStyle/>
          <a:p>
            <a:pPr marL="0" indent="457200">
              <a:buNone/>
            </a:pPr>
            <a:r>
              <a:rPr lang="zh-CN" altLang="zh-CN" dirty="0"/>
              <a:t>要求</a:t>
            </a:r>
            <a:r>
              <a:rPr lang="en-US" altLang="zh-CN" dirty="0"/>
              <a:t>M(1,n)</a:t>
            </a:r>
            <a:r>
              <a:rPr lang="zh-CN" altLang="zh-CN" dirty="0"/>
              <a:t>，可以先求得</a:t>
            </a:r>
            <a:r>
              <a:rPr lang="en-US" altLang="zh-CN" dirty="0"/>
              <a:t>M(1,n/2)</a:t>
            </a:r>
            <a:r>
              <a:rPr lang="zh-CN" altLang="zh-CN" dirty="0"/>
              <a:t>和</a:t>
            </a:r>
            <a:r>
              <a:rPr lang="en-US" altLang="zh-CN" dirty="0"/>
              <a:t>M(n/2+1,n)</a:t>
            </a:r>
            <a:r>
              <a:rPr lang="zh-CN" altLang="zh-CN" dirty="0"/>
              <a:t>，</a:t>
            </a:r>
            <a:r>
              <a:rPr lang="en-US" altLang="zh-CN" dirty="0"/>
              <a:t>M(1,n/2)</a:t>
            </a:r>
            <a:r>
              <a:rPr lang="zh-CN" altLang="zh-CN" dirty="0"/>
              <a:t>和</a:t>
            </a:r>
            <a:r>
              <a:rPr lang="en-US" altLang="zh-CN" dirty="0"/>
              <a:t>M(n/2+1,n)</a:t>
            </a:r>
            <a:r>
              <a:rPr lang="zh-CN" altLang="zh-CN" dirty="0"/>
              <a:t>中较小的就是</a:t>
            </a:r>
            <a:r>
              <a:rPr lang="en-US" altLang="zh-CN" dirty="0"/>
              <a:t>M(1,n)</a:t>
            </a:r>
            <a:r>
              <a:rPr lang="zh-CN" altLang="zh-CN" dirty="0"/>
              <a:t>；而要求</a:t>
            </a:r>
            <a:r>
              <a:rPr lang="en-US" altLang="zh-CN" dirty="0"/>
              <a:t>M(1,n/2)</a:t>
            </a:r>
            <a:r>
              <a:rPr lang="zh-CN" altLang="zh-CN" dirty="0"/>
              <a:t>，可以先求得</a:t>
            </a:r>
            <a:r>
              <a:rPr lang="en-US" altLang="zh-CN" dirty="0"/>
              <a:t>M(1,n/4)</a:t>
            </a:r>
            <a:r>
              <a:rPr lang="zh-CN" altLang="zh-CN" dirty="0"/>
              <a:t>和</a:t>
            </a:r>
            <a:r>
              <a:rPr lang="en-US" altLang="zh-CN" dirty="0"/>
              <a:t>M(n/4+1,n/2)</a:t>
            </a:r>
            <a:r>
              <a:rPr lang="zh-CN" altLang="zh-CN" dirty="0"/>
              <a:t>，其中较小的就是</a:t>
            </a:r>
            <a:r>
              <a:rPr lang="en-US" altLang="zh-CN" dirty="0"/>
              <a:t>M(1,n/2)</a:t>
            </a:r>
            <a:r>
              <a:rPr lang="zh-CN" altLang="zh-CN" dirty="0"/>
              <a:t>……直到要求</a:t>
            </a:r>
            <a:r>
              <a:rPr lang="en-US" altLang="zh-CN" dirty="0"/>
              <a:t>M(1,1),M(2,2),</a:t>
            </a:r>
            <a:r>
              <a:rPr lang="zh-CN" altLang="zh-CN" dirty="0"/>
              <a:t>…</a:t>
            </a:r>
            <a:r>
              <a:rPr lang="en-US" altLang="zh-CN" dirty="0"/>
              <a:t>,M(</a:t>
            </a:r>
            <a:r>
              <a:rPr lang="en-US" altLang="zh-CN" dirty="0" err="1"/>
              <a:t>n,n</a:t>
            </a:r>
            <a:r>
              <a:rPr lang="en-US" altLang="zh-CN" dirty="0"/>
              <a:t>)</a:t>
            </a:r>
            <a:r>
              <a:rPr lang="zh-CN" altLang="zh-CN" dirty="0"/>
              <a:t>。而根据</a:t>
            </a:r>
            <a:r>
              <a:rPr lang="en-US" altLang="zh-CN" dirty="0"/>
              <a:t>M(</a:t>
            </a:r>
            <a:r>
              <a:rPr lang="en-US" altLang="zh-CN" dirty="0" err="1"/>
              <a:t>i,j</a:t>
            </a:r>
            <a:r>
              <a:rPr lang="en-US" altLang="zh-CN" dirty="0"/>
              <a:t>)</a:t>
            </a:r>
            <a:r>
              <a:rPr lang="zh-CN" altLang="zh-CN" dirty="0"/>
              <a:t>的定义可知：</a:t>
            </a:r>
            <a:r>
              <a:rPr lang="en-US" altLang="zh-CN" dirty="0"/>
              <a:t>M(1,1)=a</a:t>
            </a:r>
            <a:r>
              <a:rPr lang="en-US" altLang="zh-CN" baseline="-25000" dirty="0"/>
              <a:t>1</a:t>
            </a:r>
            <a:r>
              <a:rPr lang="en-US" altLang="zh-CN" dirty="0"/>
              <a:t>,M(2,2)=a</a:t>
            </a:r>
            <a:r>
              <a:rPr lang="en-US" altLang="zh-CN" baseline="-25000" dirty="0"/>
              <a:t>2</a:t>
            </a:r>
            <a:r>
              <a:rPr lang="en-US" altLang="zh-CN" dirty="0"/>
              <a:t>,</a:t>
            </a:r>
            <a:r>
              <a:rPr lang="zh-CN" altLang="zh-CN" dirty="0"/>
              <a:t>……</a:t>
            </a:r>
            <a:r>
              <a:rPr lang="en-US" altLang="zh-CN" dirty="0"/>
              <a:t>,M(</a:t>
            </a:r>
            <a:r>
              <a:rPr lang="en-US" altLang="zh-CN" dirty="0" err="1"/>
              <a:t>n,n</a:t>
            </a:r>
            <a:r>
              <a:rPr lang="en-US" altLang="zh-CN" dirty="0"/>
              <a:t>)=a</a:t>
            </a:r>
            <a:r>
              <a:rPr lang="en-US" altLang="zh-CN" baseline="-25000" dirty="0"/>
              <a:t>n</a:t>
            </a:r>
            <a:r>
              <a:rPr lang="zh-CN" altLang="zh-CN" dirty="0"/>
              <a:t>。既然知道了</a:t>
            </a:r>
            <a:r>
              <a:rPr lang="en-US" altLang="zh-CN" dirty="0"/>
              <a:t>M(1,1),M(2,2),</a:t>
            </a:r>
            <a:r>
              <a:rPr lang="zh-CN" altLang="zh-CN" dirty="0"/>
              <a:t>…</a:t>
            </a:r>
            <a:r>
              <a:rPr lang="en-US" altLang="zh-CN" dirty="0"/>
              <a:t>,M(</a:t>
            </a:r>
            <a:r>
              <a:rPr lang="en-US" altLang="zh-CN" dirty="0" err="1"/>
              <a:t>n,n</a:t>
            </a:r>
            <a:r>
              <a:rPr lang="en-US" altLang="zh-CN" dirty="0"/>
              <a:t>)</a:t>
            </a:r>
            <a:r>
              <a:rPr lang="zh-CN" altLang="zh-CN" dirty="0"/>
              <a:t>，通过比较也就可以得到</a:t>
            </a:r>
            <a:r>
              <a:rPr lang="en-US" altLang="zh-CN" dirty="0"/>
              <a:t>M(1,2),M(3,4),</a:t>
            </a:r>
            <a:r>
              <a:rPr lang="zh-CN" altLang="zh-CN" dirty="0"/>
              <a:t>…</a:t>
            </a:r>
            <a:r>
              <a:rPr lang="en-US" altLang="zh-CN" dirty="0"/>
              <a:t>,M(n-1,n)</a:t>
            </a:r>
            <a:r>
              <a:rPr lang="zh-CN" altLang="zh-CN" dirty="0"/>
              <a:t>……通过比较</a:t>
            </a:r>
            <a:r>
              <a:rPr lang="en-US" altLang="zh-CN" dirty="0"/>
              <a:t>M(1,n/2)</a:t>
            </a:r>
            <a:r>
              <a:rPr lang="zh-CN" altLang="zh-CN" dirty="0"/>
              <a:t>和</a:t>
            </a:r>
            <a:r>
              <a:rPr lang="en-US" altLang="zh-CN" dirty="0"/>
              <a:t>M(n/2+1,n)</a:t>
            </a:r>
            <a:r>
              <a:rPr lang="zh-CN" altLang="zh-CN" dirty="0"/>
              <a:t>，从而得到</a:t>
            </a:r>
            <a:r>
              <a:rPr lang="en-US" altLang="zh-CN" dirty="0"/>
              <a:t>M(1,n)</a:t>
            </a:r>
            <a:r>
              <a:rPr lang="zh-CN" altLang="zh-CN" dirty="0"/>
              <a:t>。按照上述基本思想，可以求得</a:t>
            </a:r>
            <a:r>
              <a:rPr lang="en-US" altLang="zh-CN" dirty="0"/>
              <a:t>n</a:t>
            </a:r>
            <a:r>
              <a:rPr lang="zh-CN" altLang="zh-CN" dirty="0"/>
              <a:t>个数中的最小值</a:t>
            </a:r>
            <a:r>
              <a:rPr lang="en-US" altLang="zh-CN" dirty="0"/>
              <a:t>M(1,n)</a:t>
            </a:r>
            <a:r>
              <a:rPr lang="zh-CN" altLang="zh-CN" dirty="0"/>
              <a:t>，用公式可以表示为</a:t>
            </a:r>
            <a:r>
              <a:rPr lang="zh-CN" altLang="zh-CN" dirty="0" smtClean="0"/>
              <a:t>：</a:t>
            </a:r>
            <a:r>
              <a:rPr lang="en-US" altLang="zh-CN" dirty="0" smtClean="0"/>
              <a:t>M(1,n)=</a:t>
            </a:r>
            <a:r>
              <a:rPr lang="en-US" altLang="zh-CN" i="1" dirty="0" smtClean="0"/>
              <a:t>min</a:t>
            </a:r>
            <a:r>
              <a:rPr lang="en-US" altLang="zh-CN" dirty="0" smtClean="0"/>
              <a:t>(M(1, n/2), M(n/2+1, n))</a:t>
            </a:r>
            <a:endParaRPr lang="en-US" altLang="zh-CN" dirty="0"/>
          </a:p>
          <a:p>
            <a:r>
              <a:rPr lang="zh-CN" altLang="zh-CN" dirty="0"/>
              <a:t>用这种方法，同样需要比较</a:t>
            </a:r>
            <a:r>
              <a:rPr lang="en-US" altLang="zh-CN" dirty="0"/>
              <a:t>n-1</a:t>
            </a:r>
            <a:r>
              <a:rPr lang="zh-CN" altLang="zh-CN" dirty="0"/>
              <a:t>次。但是这种方法可能在多核的情况下要比前两种方法的效率高，大家可以思考下是为什么呢</a:t>
            </a:r>
            <a:r>
              <a:rPr lang="zh-CN" altLang="zh-CN" dirty="0" smtClean="0"/>
              <a:t>？秘诀就</a:t>
            </a:r>
            <a:r>
              <a:rPr lang="zh-CN" altLang="en-US" dirty="0" smtClean="0"/>
              <a:t>是：</a:t>
            </a:r>
            <a:r>
              <a:rPr lang="zh-CN" altLang="zh-CN" dirty="0" smtClean="0"/>
              <a:t>在</a:t>
            </a:r>
            <a:r>
              <a:rPr lang="zh-CN" altLang="zh-CN" dirty="0"/>
              <a:t>求</a:t>
            </a:r>
            <a:r>
              <a:rPr lang="en-US" altLang="zh-CN" dirty="0"/>
              <a:t>M(1,n/2)</a:t>
            </a:r>
            <a:r>
              <a:rPr lang="zh-CN" altLang="zh-CN" dirty="0"/>
              <a:t>和</a:t>
            </a:r>
            <a:r>
              <a:rPr lang="en-US" altLang="zh-CN" dirty="0"/>
              <a:t>M(n/2+1,n)</a:t>
            </a:r>
            <a:r>
              <a:rPr lang="zh-CN" altLang="zh-CN" dirty="0"/>
              <a:t>时所要进行的比较是互不影响的，因此这些比较可以同时进行，进而推广到求</a:t>
            </a:r>
            <a:r>
              <a:rPr lang="en-US" altLang="zh-CN" dirty="0"/>
              <a:t>M(1,2),</a:t>
            </a:r>
            <a:r>
              <a:rPr lang="zh-CN" altLang="zh-CN" dirty="0"/>
              <a:t>…</a:t>
            </a:r>
            <a:r>
              <a:rPr lang="en-US" altLang="zh-CN" dirty="0"/>
              <a:t>,M(n-1,n)</a:t>
            </a:r>
            <a:r>
              <a:rPr lang="zh-CN" altLang="zh-CN" dirty="0"/>
              <a:t>时，比较都是可以同时进行的。目前我们所用的电脑都是多核的体系结构，完全可以并行的执行比较操作，这样一来就可以大大的节约时间，因此第三种方法的效率会高于前两种方法。</a:t>
            </a:r>
            <a:endParaRPr lang="zh-CN" altLang="en-US" dirty="0"/>
          </a:p>
        </p:txBody>
      </p:sp>
    </p:spTree>
    <p:extLst>
      <p:ext uri="{BB962C8B-B14F-4D97-AF65-F5344CB8AC3E}">
        <p14:creationId xmlns:p14="http://schemas.microsoft.com/office/powerpoint/2010/main" val="74688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求最小值：分治比较法</a:t>
            </a:r>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a:p>
        </p:txBody>
      </p:sp>
      <p:sp>
        <p:nvSpPr>
          <p:cNvPr id="6" name="内容占位符 5"/>
          <p:cNvSpPr>
            <a:spLocks noGrp="1"/>
          </p:cNvSpPr>
          <p:nvPr>
            <p:ph sz="half" idx="2"/>
          </p:nvPr>
        </p:nvSpPr>
        <p:spPr>
          <a:xfrm>
            <a:off x="899592" y="4014194"/>
            <a:ext cx="7787208" cy="2111970"/>
          </a:xfrm>
        </p:spPr>
        <p:txBody>
          <a:bodyPr/>
          <a:lstStyle/>
          <a:p>
            <a:r>
              <a:rPr lang="en-US" altLang="zh-CN" b="1" dirty="0"/>
              <a:t>#&lt;</a:t>
            </a:r>
            <a:r>
              <a:rPr lang="zh-CN" altLang="zh-CN" b="1" dirty="0"/>
              <a:t>程序：最小值</a:t>
            </a:r>
            <a:r>
              <a:rPr lang="en-US" altLang="zh-CN" b="1" dirty="0"/>
              <a:t>_</a:t>
            </a:r>
            <a:r>
              <a:rPr lang="zh-CN" altLang="zh-CN" b="1" dirty="0"/>
              <a:t>分治</a:t>
            </a:r>
            <a:r>
              <a:rPr lang="en-US" altLang="zh-CN" b="1" dirty="0"/>
              <a:t>&gt;</a:t>
            </a:r>
            <a:endParaRPr lang="zh-CN" altLang="zh-CN" dirty="0"/>
          </a:p>
          <a:p>
            <a:r>
              <a:rPr lang="en-US" altLang="zh-CN" dirty="0" err="1"/>
              <a:t>def</a:t>
            </a:r>
            <a:r>
              <a:rPr lang="en-US" altLang="zh-CN" dirty="0"/>
              <a:t> M(a):</a:t>
            </a:r>
            <a:endParaRPr lang="zh-CN" altLang="zh-CN" dirty="0"/>
          </a:p>
          <a:p>
            <a:r>
              <a:rPr lang="en-US" altLang="zh-CN" dirty="0" smtClean="0"/>
              <a:t>      #</a:t>
            </a:r>
            <a:r>
              <a:rPr lang="en-US" altLang="zh-CN" dirty="0"/>
              <a:t>print(a)   </a:t>
            </a:r>
            <a:r>
              <a:rPr lang="zh-CN" altLang="zh-CN" dirty="0"/>
              <a:t>可以列出程序执行的顺序</a:t>
            </a:r>
          </a:p>
          <a:p>
            <a:r>
              <a:rPr lang="en-US" altLang="zh-CN" dirty="0" smtClean="0"/>
              <a:t>      if </a:t>
            </a:r>
            <a:r>
              <a:rPr lang="en-US" altLang="zh-CN" dirty="0" err="1"/>
              <a:t>len</a:t>
            </a:r>
            <a:r>
              <a:rPr lang="en-US" altLang="zh-CN" dirty="0"/>
              <a:t>(a) ==1: return a[0]</a:t>
            </a:r>
            <a:endParaRPr lang="zh-CN" altLang="zh-CN" dirty="0"/>
          </a:p>
          <a:p>
            <a:r>
              <a:rPr lang="en-US" altLang="zh-CN" dirty="0" smtClean="0"/>
              <a:t>      return </a:t>
            </a:r>
            <a:r>
              <a:rPr lang="en-US" altLang="zh-CN" dirty="0"/>
              <a:t>( min(M(a[0:len(a)//2]),M(a[</a:t>
            </a:r>
            <a:r>
              <a:rPr lang="en-US" altLang="zh-CN" dirty="0" err="1"/>
              <a:t>len</a:t>
            </a:r>
            <a:r>
              <a:rPr lang="en-US" altLang="zh-CN" dirty="0"/>
              <a:t>(a)//2:len(L)])))</a:t>
            </a:r>
            <a:endParaRPr lang="zh-CN" altLang="zh-CN" dirty="0"/>
          </a:p>
          <a:p>
            <a:r>
              <a:rPr lang="en-US" altLang="zh-CN" dirty="0"/>
              <a:t>L=[4,1,3,5]</a:t>
            </a:r>
            <a:endParaRPr lang="zh-CN" altLang="zh-CN" dirty="0"/>
          </a:p>
          <a:p>
            <a:r>
              <a:rPr lang="en-US" altLang="zh-CN" dirty="0"/>
              <a:t>print(M(L))</a:t>
            </a:r>
            <a:endParaRPr lang="zh-CN" altLang="zh-CN" dirty="0"/>
          </a:p>
        </p:txBody>
      </p:sp>
      <p:sp>
        <p:nvSpPr>
          <p:cNvPr id="7" name="内容占位符 6"/>
          <p:cNvSpPr>
            <a:spLocks noGrp="1"/>
          </p:cNvSpPr>
          <p:nvPr>
            <p:ph idx="1"/>
          </p:nvPr>
        </p:nvSpPr>
        <p:spPr>
          <a:xfrm>
            <a:off x="467544" y="1340769"/>
            <a:ext cx="8219256" cy="2520279"/>
          </a:xfrm>
        </p:spPr>
        <p:txBody>
          <a:bodyPr>
            <a:noAutofit/>
          </a:bodyPr>
          <a:lstStyle/>
          <a:p>
            <a:pPr marL="0" indent="457200">
              <a:buNone/>
            </a:pPr>
            <a:r>
              <a:rPr lang="zh-CN" altLang="zh-CN" dirty="0"/>
              <a:t>这种分治比较也可以用函数调用来实现。写递归函数编程的诀窍就是：</a:t>
            </a:r>
          </a:p>
          <a:p>
            <a:pPr marL="0" lvl="0" indent="457200">
              <a:buNone/>
            </a:pPr>
            <a:r>
              <a:rPr lang="zh-CN" altLang="en-US" dirty="0" smtClean="0"/>
              <a:t>（</a:t>
            </a:r>
            <a:r>
              <a:rPr lang="en-US" altLang="zh-CN" dirty="0"/>
              <a:t>1</a:t>
            </a:r>
            <a:r>
              <a:rPr lang="zh-CN" altLang="en-US" dirty="0" smtClean="0"/>
              <a:t>）</a:t>
            </a:r>
            <a:r>
              <a:rPr lang="zh-CN" altLang="zh-CN" dirty="0" smtClean="0"/>
              <a:t>决定</a:t>
            </a:r>
            <a:r>
              <a:rPr lang="zh-CN" altLang="zh-CN" dirty="0"/>
              <a:t>终止条件。以此为例</a:t>
            </a:r>
            <a:r>
              <a:rPr lang="zh-CN" altLang="zh-CN" dirty="0" smtClean="0"/>
              <a:t>，</a:t>
            </a:r>
            <a:r>
              <a:rPr lang="zh-CN" altLang="en-US" dirty="0" smtClean="0"/>
              <a:t>当</a:t>
            </a:r>
            <a:r>
              <a:rPr lang="zh-CN" altLang="zh-CN" dirty="0" smtClean="0"/>
              <a:t>数组</a:t>
            </a:r>
            <a:r>
              <a:rPr lang="zh-CN" altLang="zh-CN" dirty="0"/>
              <a:t>只有一个值时，要返回此值</a:t>
            </a:r>
            <a:r>
              <a:rPr lang="zh-CN" altLang="zh-CN" dirty="0" smtClean="0"/>
              <a:t>。</a:t>
            </a:r>
            <a:endParaRPr lang="en-US" altLang="zh-CN" dirty="0" smtClean="0"/>
          </a:p>
          <a:p>
            <a:pPr marL="0" lvl="0" indent="457200">
              <a:buNone/>
            </a:pPr>
            <a:r>
              <a:rPr lang="zh-CN" altLang="en-US" dirty="0" smtClean="0"/>
              <a:t>（</a:t>
            </a:r>
            <a:r>
              <a:rPr lang="en-US" altLang="zh-CN" dirty="0" smtClean="0"/>
              <a:t>2</a:t>
            </a:r>
            <a:r>
              <a:rPr lang="zh-CN" altLang="en-US" dirty="0" smtClean="0"/>
              <a:t>）</a:t>
            </a:r>
            <a:r>
              <a:rPr lang="zh-CN" altLang="zh-CN" dirty="0" smtClean="0"/>
              <a:t>设定</a:t>
            </a:r>
            <a:r>
              <a:rPr lang="zh-CN" altLang="zh-CN" dirty="0"/>
              <a:t>调用的递归函数的参数。也就是大问题要如何分成小问题。</a:t>
            </a:r>
            <a:r>
              <a:rPr lang="en-US" altLang="zh-CN" dirty="0"/>
              <a:t>(divide </a:t>
            </a:r>
            <a:r>
              <a:rPr lang="zh-CN" altLang="zh-CN" dirty="0"/>
              <a:t>部分</a:t>
            </a:r>
            <a:r>
              <a:rPr lang="en-US" altLang="zh-CN" dirty="0"/>
              <a:t>)</a:t>
            </a:r>
            <a:endParaRPr lang="zh-CN" altLang="zh-CN" dirty="0"/>
          </a:p>
          <a:p>
            <a:pPr marL="0" lvl="0" indent="457200">
              <a:buNone/>
            </a:pPr>
            <a:r>
              <a:rPr lang="zh-CN" altLang="en-US" dirty="0" smtClean="0"/>
              <a:t>（</a:t>
            </a:r>
            <a:r>
              <a:rPr lang="en-US" altLang="zh-CN" dirty="0" smtClean="0"/>
              <a:t>3</a:t>
            </a:r>
            <a:r>
              <a:rPr lang="zh-CN" altLang="en-US" dirty="0" smtClean="0"/>
              <a:t>）</a:t>
            </a:r>
            <a:r>
              <a:rPr lang="zh-CN" altLang="zh-CN" dirty="0" smtClean="0"/>
              <a:t>所</a:t>
            </a:r>
            <a:r>
              <a:rPr lang="zh-CN" altLang="zh-CN" dirty="0"/>
              <a:t>调用的函数完成后，也就是子问题解决后，如何构建大问题的解答。</a:t>
            </a:r>
            <a:r>
              <a:rPr lang="en-US" altLang="zh-CN" dirty="0"/>
              <a:t>(conquer </a:t>
            </a:r>
            <a:r>
              <a:rPr lang="zh-CN" altLang="zh-CN" dirty="0"/>
              <a:t>部分</a:t>
            </a:r>
            <a:r>
              <a:rPr lang="en-US" altLang="zh-CN" dirty="0"/>
              <a:t>)</a:t>
            </a:r>
            <a:r>
              <a:rPr lang="zh-CN" altLang="zh-CN" dirty="0"/>
              <a:t>，然后返回此解答。</a:t>
            </a:r>
          </a:p>
          <a:p>
            <a:pPr marL="0" indent="457200">
              <a:buNone/>
            </a:pPr>
            <a:r>
              <a:rPr lang="zh-CN" altLang="zh-CN" dirty="0"/>
              <a:t>用</a:t>
            </a:r>
            <a:r>
              <a:rPr lang="en-US" altLang="zh-CN" dirty="0"/>
              <a:t>Python</a:t>
            </a:r>
            <a:r>
              <a:rPr lang="zh-CN" altLang="zh-CN" dirty="0"/>
              <a:t>实现如下：</a:t>
            </a:r>
            <a:endParaRPr lang="zh-CN" altLang="en-US" dirty="0"/>
          </a:p>
        </p:txBody>
      </p:sp>
    </p:spTree>
    <p:extLst>
      <p:ext uri="{BB962C8B-B14F-4D97-AF65-F5344CB8AC3E}">
        <p14:creationId xmlns:p14="http://schemas.microsoft.com/office/powerpoint/2010/main" val="1827220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最小值和最大值（</a:t>
            </a:r>
            <a:r>
              <a:rPr lang="en-US" altLang="zh-CN" dirty="0" smtClean="0">
                <a:latin typeface="Times New Roman" panose="02020603050405020304" pitchFamily="18" charset="0"/>
                <a:cs typeface="Times New Roman" panose="02020603050405020304" pitchFamily="18" charset="0"/>
              </a:rPr>
              <a:t>Minimum and Maximum</a:t>
            </a:r>
            <a:r>
              <a:rPr lang="zh-CN" altLang="en-US" dirty="0" smtClean="0"/>
              <a:t>）</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a:p>
        </p:txBody>
      </p:sp>
      <p:sp>
        <p:nvSpPr>
          <p:cNvPr id="6" name="内容占位符 5"/>
          <p:cNvSpPr>
            <a:spLocks noGrp="1"/>
          </p:cNvSpPr>
          <p:nvPr>
            <p:ph idx="1"/>
          </p:nvPr>
        </p:nvSpPr>
        <p:spPr/>
        <p:txBody>
          <a:bodyPr>
            <a:noAutofit/>
          </a:bodyPr>
          <a:lstStyle/>
          <a:p>
            <a:r>
              <a:rPr lang="zh-CN" altLang="zh-CN" b="1" dirty="0"/>
              <a:t>问题描述：</a:t>
            </a:r>
            <a:r>
              <a:rPr lang="zh-CN" altLang="zh-CN" dirty="0"/>
              <a:t>求</a:t>
            </a:r>
            <a:r>
              <a:rPr lang="en-US" altLang="zh-CN" dirty="0"/>
              <a:t>n</a:t>
            </a:r>
            <a:r>
              <a:rPr lang="zh-CN" altLang="zh-CN" dirty="0"/>
              <a:t>个数</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zh-CN" altLang="zh-CN" dirty="0"/>
              <a:t>…</a:t>
            </a:r>
            <a:r>
              <a:rPr lang="en-US" altLang="zh-CN" dirty="0"/>
              <a:t>,a</a:t>
            </a:r>
            <a:r>
              <a:rPr lang="en-US" altLang="zh-CN" baseline="-25000" dirty="0"/>
              <a:t>n</a:t>
            </a:r>
            <a:r>
              <a:rPr lang="zh-CN" altLang="zh-CN" dirty="0"/>
              <a:t>中的最小值和最大值</a:t>
            </a:r>
            <a:r>
              <a:rPr lang="zh-CN" altLang="zh-CN" dirty="0" smtClean="0"/>
              <a:t>。</a:t>
            </a:r>
            <a:endParaRPr lang="en-US" altLang="zh-CN" dirty="0" smtClean="0"/>
          </a:p>
          <a:p>
            <a:r>
              <a:rPr lang="zh-CN" altLang="zh-CN" dirty="0"/>
              <a:t>求最小值和最大值是比较常见的</a:t>
            </a:r>
            <a:r>
              <a:rPr lang="zh-CN" altLang="zh-CN" dirty="0" smtClean="0"/>
              <a:t>问题</a:t>
            </a:r>
            <a:r>
              <a:rPr lang="zh-CN" altLang="en-US" dirty="0" smtClean="0"/>
              <a:t>。</a:t>
            </a:r>
            <a:r>
              <a:rPr lang="zh-CN" altLang="zh-CN" dirty="0" smtClean="0"/>
              <a:t>以</a:t>
            </a:r>
            <a:r>
              <a:rPr lang="zh-CN" altLang="zh-CN" dirty="0"/>
              <a:t>统计成绩为例，往往需要得到最小值和最大值以确定成绩的分布区间。这时就需要设计某种方法找到</a:t>
            </a:r>
            <a:r>
              <a:rPr lang="en-US" altLang="zh-CN" dirty="0"/>
              <a:t>n</a:t>
            </a:r>
            <a:r>
              <a:rPr lang="zh-CN" altLang="zh-CN" dirty="0"/>
              <a:t>个数中的最小值和最大值</a:t>
            </a:r>
          </a:p>
          <a:p>
            <a:r>
              <a:rPr lang="zh-CN" altLang="zh-CN" dirty="0"/>
              <a:t>如果用前面的方法分别找最小值和最大值。找最小值要比较</a:t>
            </a:r>
            <a:r>
              <a:rPr lang="en-US" altLang="zh-CN" dirty="0"/>
              <a:t>n-1</a:t>
            </a:r>
            <a:r>
              <a:rPr lang="zh-CN" altLang="zh-CN" dirty="0"/>
              <a:t>次，找最大值也要比较</a:t>
            </a:r>
            <a:r>
              <a:rPr lang="en-US" altLang="zh-CN" dirty="0"/>
              <a:t>n-1</a:t>
            </a:r>
            <a:r>
              <a:rPr lang="zh-CN" altLang="zh-CN" dirty="0"/>
              <a:t>次，要找到最小值和最大值共需</a:t>
            </a:r>
            <a:r>
              <a:rPr lang="en-US" altLang="zh-CN" dirty="0">
                <a:solidFill>
                  <a:srgbClr val="FF0000"/>
                </a:solidFill>
              </a:rPr>
              <a:t>2n-2</a:t>
            </a:r>
            <a:r>
              <a:rPr lang="zh-CN" altLang="zh-CN" dirty="0"/>
              <a:t>次比较</a:t>
            </a:r>
            <a:r>
              <a:rPr lang="zh-CN" altLang="zh-CN" dirty="0" smtClean="0"/>
              <a:t>。假设</a:t>
            </a:r>
            <a:r>
              <a:rPr lang="en-US" altLang="zh-CN" dirty="0"/>
              <a:t>n=4</a:t>
            </a:r>
            <a:r>
              <a:rPr lang="zh-CN" altLang="zh-CN" dirty="0" smtClean="0"/>
              <a:t>，分别</a:t>
            </a:r>
            <a:r>
              <a:rPr lang="zh-CN" altLang="en-US" dirty="0" smtClean="0"/>
              <a:t>从</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zh-CN" altLang="zh-CN" dirty="0"/>
              <a:t>中找最小值和最大</a:t>
            </a:r>
            <a:r>
              <a:rPr lang="zh-CN" altLang="zh-CN" dirty="0" smtClean="0"/>
              <a:t>值。首先</a:t>
            </a:r>
            <a:r>
              <a:rPr lang="zh-CN" altLang="zh-CN" dirty="0"/>
              <a:t>，将</a:t>
            </a:r>
            <a:r>
              <a:rPr lang="en-US" altLang="zh-CN" dirty="0"/>
              <a:t>4</a:t>
            </a:r>
            <a:r>
              <a:rPr lang="zh-CN" altLang="zh-CN" dirty="0"/>
              <a:t>个数分成</a:t>
            </a:r>
            <a:r>
              <a:rPr lang="en-US" altLang="zh-CN" dirty="0"/>
              <a:t>2</a:t>
            </a:r>
            <a:r>
              <a:rPr lang="zh-CN" altLang="zh-CN" dirty="0"/>
              <a:t>份，即：</a:t>
            </a:r>
            <a:r>
              <a:rPr lang="en-US" altLang="zh-CN" dirty="0"/>
              <a:t>a</a:t>
            </a:r>
            <a:r>
              <a:rPr lang="en-US" altLang="zh-CN" baseline="-25000" dirty="0"/>
              <a:t>1</a:t>
            </a:r>
            <a:r>
              <a:rPr lang="en-US" altLang="zh-CN" dirty="0"/>
              <a:t>,a</a:t>
            </a:r>
            <a:r>
              <a:rPr lang="en-US" altLang="zh-CN" baseline="-25000" dirty="0"/>
              <a:t>2</a:t>
            </a:r>
            <a:r>
              <a:rPr lang="zh-CN" altLang="zh-CN" dirty="0"/>
              <a:t>和</a:t>
            </a:r>
            <a:r>
              <a:rPr lang="en-US" altLang="zh-CN" dirty="0"/>
              <a:t>a</a:t>
            </a:r>
            <a:r>
              <a:rPr lang="en-US" altLang="zh-CN" baseline="-25000" dirty="0"/>
              <a:t>3</a:t>
            </a:r>
            <a:r>
              <a:rPr lang="en-US" altLang="zh-CN" dirty="0"/>
              <a:t>,a</a:t>
            </a:r>
            <a:r>
              <a:rPr lang="en-US" altLang="zh-CN" baseline="-25000" dirty="0"/>
              <a:t>4</a:t>
            </a:r>
            <a:r>
              <a:rPr lang="zh-CN" altLang="zh-CN" dirty="0"/>
              <a:t>；然后，分别比较</a:t>
            </a:r>
            <a:r>
              <a:rPr lang="en-US" altLang="zh-CN" dirty="0"/>
              <a:t>a</a:t>
            </a:r>
            <a:r>
              <a:rPr lang="en-US" altLang="zh-CN" baseline="-25000" dirty="0"/>
              <a:t>1</a:t>
            </a:r>
            <a:r>
              <a:rPr lang="zh-CN" altLang="zh-CN" dirty="0"/>
              <a:t>和</a:t>
            </a:r>
            <a:r>
              <a:rPr lang="en-US" altLang="zh-CN" dirty="0"/>
              <a:t>a</a:t>
            </a:r>
            <a:r>
              <a:rPr lang="en-US" altLang="zh-CN" baseline="-25000" dirty="0"/>
              <a:t>2</a:t>
            </a:r>
            <a:r>
              <a:rPr lang="zh-CN" altLang="zh-CN" dirty="0"/>
              <a:t>，</a:t>
            </a:r>
            <a:r>
              <a:rPr lang="en-US" altLang="zh-CN" dirty="0"/>
              <a:t>a</a:t>
            </a:r>
            <a:r>
              <a:rPr lang="en-US" altLang="zh-CN" baseline="-25000" dirty="0"/>
              <a:t>3</a:t>
            </a:r>
            <a:r>
              <a:rPr lang="zh-CN" altLang="zh-CN" dirty="0"/>
              <a:t>和</a:t>
            </a:r>
            <a:r>
              <a:rPr lang="en-US" altLang="zh-CN" dirty="0"/>
              <a:t>a</a:t>
            </a:r>
            <a:r>
              <a:rPr lang="en-US" altLang="zh-CN" baseline="-25000" dirty="0"/>
              <a:t>4</a:t>
            </a:r>
            <a:r>
              <a:rPr lang="zh-CN" altLang="zh-CN" dirty="0"/>
              <a:t>，找到各自的最小值</a:t>
            </a:r>
            <a:r>
              <a:rPr lang="en-US" altLang="zh-CN" dirty="0"/>
              <a:t>M(1,2)</a:t>
            </a:r>
            <a:r>
              <a:rPr lang="zh-CN" altLang="zh-CN" dirty="0"/>
              <a:t>和</a:t>
            </a:r>
            <a:r>
              <a:rPr lang="en-US" altLang="zh-CN" dirty="0"/>
              <a:t>M(3,4)</a:t>
            </a:r>
            <a:r>
              <a:rPr lang="zh-CN" altLang="zh-CN" dirty="0"/>
              <a:t>；最后，比较</a:t>
            </a:r>
            <a:r>
              <a:rPr lang="en-US" altLang="zh-CN" dirty="0"/>
              <a:t>M(1,2)</a:t>
            </a:r>
            <a:r>
              <a:rPr lang="zh-CN" altLang="zh-CN" dirty="0"/>
              <a:t>和</a:t>
            </a:r>
            <a:r>
              <a:rPr lang="en-US" altLang="zh-CN" dirty="0"/>
              <a:t>M(3,4)</a:t>
            </a:r>
            <a:r>
              <a:rPr lang="zh-CN" altLang="zh-CN" dirty="0"/>
              <a:t>找到</a:t>
            </a:r>
            <a:r>
              <a:rPr lang="en-US" altLang="zh-CN" dirty="0"/>
              <a:t>4</a:t>
            </a:r>
            <a:r>
              <a:rPr lang="zh-CN" altLang="zh-CN" dirty="0"/>
              <a:t>个数中的最小值</a:t>
            </a:r>
            <a:r>
              <a:rPr lang="en-US" altLang="zh-CN" dirty="0"/>
              <a:t>M(1,4)</a:t>
            </a:r>
            <a:r>
              <a:rPr lang="zh-CN" altLang="zh-CN" dirty="0"/>
              <a:t>。同理找到最大值</a:t>
            </a:r>
            <a:r>
              <a:rPr lang="zh-CN" altLang="zh-CN" dirty="0" smtClean="0"/>
              <a:t>。</a:t>
            </a:r>
            <a:r>
              <a:rPr lang="zh-CN" altLang="zh-CN" dirty="0"/>
              <a:t>用上述方法，找最小值要比较</a:t>
            </a:r>
            <a:r>
              <a:rPr lang="en-US" altLang="zh-CN" dirty="0"/>
              <a:t>3</a:t>
            </a:r>
            <a:r>
              <a:rPr lang="zh-CN" altLang="zh-CN" dirty="0"/>
              <a:t>次，找最大值要比较</a:t>
            </a:r>
            <a:r>
              <a:rPr lang="en-US" altLang="zh-CN" dirty="0"/>
              <a:t>3</a:t>
            </a:r>
            <a:r>
              <a:rPr lang="zh-CN" altLang="zh-CN" dirty="0"/>
              <a:t>次，共需比较</a:t>
            </a:r>
            <a:r>
              <a:rPr lang="en-US" altLang="zh-CN" dirty="0"/>
              <a:t>6</a:t>
            </a:r>
            <a:r>
              <a:rPr lang="zh-CN" altLang="zh-CN" dirty="0"/>
              <a:t>次</a:t>
            </a:r>
            <a:r>
              <a:rPr lang="zh-CN" altLang="zh-CN" dirty="0" smtClean="0"/>
              <a:t>。</a:t>
            </a:r>
            <a:endParaRPr lang="en-US" altLang="zh-CN" dirty="0" smtClean="0"/>
          </a:p>
          <a:p>
            <a:r>
              <a:rPr lang="zh-CN" altLang="zh-CN" dirty="0" smtClean="0"/>
              <a:t>观察</a:t>
            </a:r>
            <a:r>
              <a:rPr lang="zh-CN" altLang="zh-CN" dirty="0"/>
              <a:t>上述过程，在找最小值和最大值时存在很多重复的比较。例如，求最小值时要比较</a:t>
            </a:r>
            <a:r>
              <a:rPr lang="en-US" altLang="zh-CN" dirty="0"/>
              <a:t>a</a:t>
            </a:r>
            <a:r>
              <a:rPr lang="en-US" altLang="zh-CN" baseline="-25000" dirty="0"/>
              <a:t>1</a:t>
            </a:r>
            <a:r>
              <a:rPr lang="zh-CN" altLang="zh-CN" dirty="0"/>
              <a:t>和</a:t>
            </a:r>
            <a:r>
              <a:rPr lang="en-US" altLang="zh-CN" dirty="0"/>
              <a:t>a</a:t>
            </a:r>
            <a:r>
              <a:rPr lang="en-US" altLang="zh-CN" baseline="-25000" dirty="0"/>
              <a:t>2</a:t>
            </a:r>
            <a:r>
              <a:rPr lang="zh-CN" altLang="zh-CN" dirty="0"/>
              <a:t>，求最大值时还要比较一次</a:t>
            </a:r>
            <a:r>
              <a:rPr lang="en-US" altLang="zh-CN" dirty="0"/>
              <a:t>a</a:t>
            </a:r>
            <a:r>
              <a:rPr lang="en-US" altLang="zh-CN" baseline="-25000" dirty="0"/>
              <a:t>1</a:t>
            </a:r>
            <a:r>
              <a:rPr lang="zh-CN" altLang="zh-CN" dirty="0"/>
              <a:t>和</a:t>
            </a:r>
            <a:r>
              <a:rPr lang="en-US" altLang="zh-CN" dirty="0"/>
              <a:t>a</a:t>
            </a:r>
            <a:r>
              <a:rPr lang="en-US" altLang="zh-CN" baseline="-25000" dirty="0"/>
              <a:t>2</a:t>
            </a:r>
            <a:r>
              <a:rPr lang="zh-CN" altLang="zh-CN" dirty="0" smtClean="0"/>
              <a:t>。</a:t>
            </a:r>
            <a:r>
              <a:rPr lang="zh-CN" altLang="en-US" dirty="0" smtClean="0"/>
              <a:t>其实</a:t>
            </a:r>
            <a:r>
              <a:rPr lang="zh-CN" altLang="zh-CN" dirty="0" smtClean="0"/>
              <a:t>可以</a:t>
            </a:r>
            <a:r>
              <a:rPr lang="zh-CN" altLang="zh-CN" dirty="0"/>
              <a:t>用分治</a:t>
            </a:r>
            <a:r>
              <a:rPr lang="zh-CN" altLang="zh-CN" dirty="0" smtClean="0"/>
              <a:t>法同时</a:t>
            </a:r>
            <a:r>
              <a:rPr lang="zh-CN" altLang="zh-CN" dirty="0"/>
              <a:t>找到最小值和最大值</a:t>
            </a:r>
            <a:r>
              <a:rPr lang="zh-CN" altLang="zh-CN" dirty="0" smtClean="0"/>
              <a:t>，</a:t>
            </a:r>
            <a:r>
              <a:rPr lang="zh-CN" altLang="zh-CN" dirty="0"/>
              <a:t>它最多只需比较</a:t>
            </a:r>
            <a:r>
              <a:rPr lang="en-US" altLang="zh-CN" dirty="0">
                <a:solidFill>
                  <a:srgbClr val="FF0000"/>
                </a:solidFill>
              </a:rPr>
              <a:t>1.5n-2</a:t>
            </a:r>
            <a:r>
              <a:rPr lang="zh-CN" altLang="zh-CN" dirty="0" smtClean="0"/>
              <a:t>次。</a:t>
            </a:r>
            <a:endParaRPr lang="en-US" altLang="zh-CN" dirty="0" smtClean="0"/>
          </a:p>
          <a:p>
            <a:endParaRPr lang="zh-CN" altLang="en-US" dirty="0"/>
          </a:p>
        </p:txBody>
      </p:sp>
    </p:spTree>
    <p:extLst>
      <p:ext uri="{BB962C8B-B14F-4D97-AF65-F5344CB8AC3E}">
        <p14:creationId xmlns:p14="http://schemas.microsoft.com/office/powerpoint/2010/main" val="2750308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分治法（同时求最小值和最大值）</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a:p>
        </p:txBody>
      </p:sp>
      <p:sp>
        <p:nvSpPr>
          <p:cNvPr id="6" name="内容占位符 5"/>
          <p:cNvSpPr>
            <a:spLocks noGrp="1"/>
          </p:cNvSpPr>
          <p:nvPr>
            <p:ph idx="1"/>
          </p:nvPr>
        </p:nvSpPr>
        <p:spPr/>
        <p:txBody>
          <a:bodyPr>
            <a:noAutofit/>
          </a:bodyPr>
          <a:lstStyle/>
          <a:p>
            <a:r>
              <a:rPr lang="zh-CN" altLang="zh-CN" dirty="0"/>
              <a:t>让</a:t>
            </a:r>
            <a:r>
              <a:rPr lang="en-US" altLang="zh-CN" dirty="0"/>
              <a:t>Min(</a:t>
            </a:r>
            <a:r>
              <a:rPr lang="en-US" altLang="zh-CN" dirty="0" err="1"/>
              <a:t>i,j</a:t>
            </a:r>
            <a:r>
              <a:rPr lang="en-US" altLang="zh-CN" dirty="0"/>
              <a:t>)</a:t>
            </a:r>
            <a:r>
              <a:rPr lang="zh-CN" altLang="zh-CN" dirty="0"/>
              <a:t>表示</a:t>
            </a:r>
            <a:r>
              <a:rPr lang="en-US" altLang="zh-CN" dirty="0" err="1"/>
              <a:t>a</a:t>
            </a:r>
            <a:r>
              <a:rPr lang="en-US" altLang="zh-CN" baseline="-25000" dirty="0" err="1"/>
              <a:t>i</a:t>
            </a:r>
            <a:r>
              <a:rPr lang="zh-CN" altLang="zh-CN" dirty="0"/>
              <a:t>…</a:t>
            </a:r>
            <a:r>
              <a:rPr lang="en-US" altLang="zh-CN" dirty="0" err="1"/>
              <a:t>a</a:t>
            </a:r>
            <a:r>
              <a:rPr lang="en-US" altLang="zh-CN" baseline="-25000" dirty="0" err="1"/>
              <a:t>j</a:t>
            </a:r>
            <a:r>
              <a:rPr lang="zh-CN" altLang="zh-CN" dirty="0"/>
              <a:t>这</a:t>
            </a:r>
            <a:r>
              <a:rPr lang="en-US" altLang="zh-CN" dirty="0"/>
              <a:t>j-i+1</a:t>
            </a:r>
            <a:r>
              <a:rPr lang="zh-CN" altLang="zh-CN" dirty="0"/>
              <a:t>个数的最小值，</a:t>
            </a:r>
            <a:r>
              <a:rPr lang="en-US" altLang="zh-CN" dirty="0"/>
              <a:t>Max(</a:t>
            </a:r>
            <a:r>
              <a:rPr lang="en-US" altLang="zh-CN" dirty="0" err="1"/>
              <a:t>i,j</a:t>
            </a:r>
            <a:r>
              <a:rPr lang="en-US" altLang="zh-CN" dirty="0"/>
              <a:t>)</a:t>
            </a:r>
            <a:r>
              <a:rPr lang="zh-CN" altLang="zh-CN" dirty="0"/>
              <a:t>表示</a:t>
            </a:r>
            <a:r>
              <a:rPr lang="en-US" altLang="zh-CN" dirty="0" err="1"/>
              <a:t>a</a:t>
            </a:r>
            <a:r>
              <a:rPr lang="en-US" altLang="zh-CN" baseline="-25000" dirty="0" err="1"/>
              <a:t>i</a:t>
            </a:r>
            <a:r>
              <a:rPr lang="zh-CN" altLang="zh-CN" dirty="0"/>
              <a:t>…</a:t>
            </a:r>
            <a:r>
              <a:rPr lang="en-US" altLang="zh-CN" dirty="0" err="1"/>
              <a:t>a</a:t>
            </a:r>
            <a:r>
              <a:rPr lang="en-US" altLang="zh-CN" baseline="-25000" dirty="0" err="1"/>
              <a:t>j</a:t>
            </a:r>
            <a:r>
              <a:rPr lang="zh-CN" altLang="zh-CN" dirty="0"/>
              <a:t>这</a:t>
            </a:r>
            <a:r>
              <a:rPr lang="en-US" altLang="zh-CN" dirty="0"/>
              <a:t>j-i+1</a:t>
            </a:r>
            <a:r>
              <a:rPr lang="zh-CN" altLang="zh-CN" dirty="0"/>
              <a:t>个数的最大值</a:t>
            </a:r>
            <a:r>
              <a:rPr lang="zh-CN" altLang="zh-CN" dirty="0" smtClean="0"/>
              <a:t>其中</a:t>
            </a:r>
            <a:r>
              <a:rPr lang="en-US" altLang="zh-CN" dirty="0" smtClean="0"/>
              <a:t>1&lt;=</a:t>
            </a:r>
            <a:r>
              <a:rPr lang="en-US" altLang="zh-CN" dirty="0" err="1" smtClean="0"/>
              <a:t>i</a:t>
            </a:r>
            <a:r>
              <a:rPr lang="en-US" altLang="zh-CN" dirty="0" smtClean="0"/>
              <a:t>&lt;=j&lt;=n</a:t>
            </a:r>
            <a:r>
              <a:rPr lang="zh-CN" altLang="en-US" dirty="0" smtClean="0"/>
              <a:t>。</a:t>
            </a:r>
            <a:endParaRPr lang="en-US" altLang="zh-CN" dirty="0" smtClean="0"/>
          </a:p>
          <a:p>
            <a:r>
              <a:rPr lang="zh-CN" altLang="zh-CN" dirty="0"/>
              <a:t>用分治法同时求</a:t>
            </a:r>
            <a:r>
              <a:rPr lang="en-US" altLang="zh-CN" dirty="0"/>
              <a:t>n</a:t>
            </a:r>
            <a:r>
              <a:rPr lang="zh-CN" altLang="zh-CN" dirty="0"/>
              <a:t>个数</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zh-CN" altLang="zh-CN" dirty="0"/>
              <a:t>…</a:t>
            </a:r>
            <a:r>
              <a:rPr lang="en-US" altLang="zh-CN" dirty="0"/>
              <a:t>,a</a:t>
            </a:r>
            <a:r>
              <a:rPr lang="en-US" altLang="zh-CN" baseline="-25000" dirty="0"/>
              <a:t>n</a:t>
            </a:r>
            <a:r>
              <a:rPr lang="zh-CN" altLang="zh-CN" dirty="0"/>
              <a:t>中的最小值</a:t>
            </a:r>
            <a:r>
              <a:rPr lang="en-US" altLang="zh-CN" dirty="0"/>
              <a:t>Min(1,n)</a:t>
            </a:r>
            <a:r>
              <a:rPr lang="zh-CN" altLang="zh-CN" dirty="0"/>
              <a:t>和最大值</a:t>
            </a:r>
            <a:r>
              <a:rPr lang="en-US" altLang="zh-CN" dirty="0"/>
              <a:t>Max(1,n)</a:t>
            </a:r>
            <a:r>
              <a:rPr lang="zh-CN" altLang="zh-CN" dirty="0"/>
              <a:t>的基本思想是：</a:t>
            </a:r>
          </a:p>
          <a:p>
            <a:pPr lvl="0"/>
            <a:r>
              <a:rPr lang="zh-CN" altLang="en-US" dirty="0" smtClean="0"/>
              <a:t>（</a:t>
            </a:r>
            <a:r>
              <a:rPr lang="en-US" altLang="zh-CN" dirty="0" smtClean="0"/>
              <a:t>1</a:t>
            </a:r>
            <a:r>
              <a:rPr lang="zh-CN" altLang="en-US" dirty="0" smtClean="0"/>
              <a:t>）</a:t>
            </a:r>
            <a:r>
              <a:rPr lang="zh-CN" altLang="zh-CN" dirty="0" smtClean="0"/>
              <a:t>要求</a:t>
            </a:r>
            <a:r>
              <a:rPr lang="en-US" altLang="zh-CN" dirty="0"/>
              <a:t>Min(1,n)</a:t>
            </a:r>
            <a:r>
              <a:rPr lang="zh-CN" altLang="zh-CN" dirty="0"/>
              <a:t>和</a:t>
            </a:r>
            <a:r>
              <a:rPr lang="en-US" altLang="zh-CN" dirty="0"/>
              <a:t>Max(1,n)</a:t>
            </a:r>
            <a:r>
              <a:rPr lang="zh-CN" altLang="zh-CN" dirty="0"/>
              <a:t>，可以先求得</a:t>
            </a:r>
            <a:r>
              <a:rPr lang="en-US" altLang="zh-CN" dirty="0"/>
              <a:t>Min(1,n/2)</a:t>
            </a:r>
            <a:r>
              <a:rPr lang="zh-CN" altLang="zh-CN" dirty="0"/>
              <a:t>和</a:t>
            </a:r>
            <a:r>
              <a:rPr lang="en-US" altLang="zh-CN" dirty="0"/>
              <a:t>Min(n/2+1,n)</a:t>
            </a:r>
            <a:r>
              <a:rPr lang="zh-CN" altLang="zh-CN" dirty="0"/>
              <a:t>以及</a:t>
            </a:r>
            <a:r>
              <a:rPr lang="en-US" altLang="zh-CN" dirty="0"/>
              <a:t>Max(1,n/2)</a:t>
            </a:r>
            <a:r>
              <a:rPr lang="zh-CN" altLang="zh-CN" dirty="0"/>
              <a:t>和</a:t>
            </a:r>
            <a:r>
              <a:rPr lang="en-US" altLang="zh-CN" dirty="0"/>
              <a:t>Max(n/2+1,n)</a:t>
            </a:r>
            <a:r>
              <a:rPr lang="zh-CN" altLang="zh-CN" dirty="0"/>
              <a:t>，</a:t>
            </a:r>
            <a:r>
              <a:rPr lang="en-US" altLang="zh-CN" dirty="0"/>
              <a:t>Min(1,n/2)</a:t>
            </a:r>
            <a:r>
              <a:rPr lang="zh-CN" altLang="zh-CN" dirty="0"/>
              <a:t>和</a:t>
            </a:r>
            <a:r>
              <a:rPr lang="en-US" altLang="zh-CN" dirty="0"/>
              <a:t>Min(n/2+1,n)</a:t>
            </a:r>
            <a:r>
              <a:rPr lang="zh-CN" altLang="zh-CN" dirty="0"/>
              <a:t>中较小的就是</a:t>
            </a:r>
            <a:r>
              <a:rPr lang="en-US" altLang="zh-CN" dirty="0"/>
              <a:t>Min(1,n)</a:t>
            </a:r>
            <a:r>
              <a:rPr lang="zh-CN" altLang="zh-CN" dirty="0"/>
              <a:t>，</a:t>
            </a:r>
            <a:r>
              <a:rPr lang="en-US" altLang="zh-CN" dirty="0"/>
              <a:t>Max(1,n/2)</a:t>
            </a:r>
            <a:r>
              <a:rPr lang="zh-CN" altLang="zh-CN" dirty="0"/>
              <a:t>和</a:t>
            </a:r>
            <a:r>
              <a:rPr lang="en-US" altLang="zh-CN" dirty="0"/>
              <a:t>Max(n/2+1,n)</a:t>
            </a:r>
            <a:r>
              <a:rPr lang="zh-CN" altLang="zh-CN" dirty="0"/>
              <a:t>中较大的就是</a:t>
            </a:r>
            <a:r>
              <a:rPr lang="en-US" altLang="zh-CN" dirty="0"/>
              <a:t>Max(1,n)</a:t>
            </a:r>
            <a:r>
              <a:rPr lang="zh-CN" altLang="zh-CN" dirty="0"/>
              <a:t>……直到要求</a:t>
            </a:r>
            <a:r>
              <a:rPr lang="en-US" altLang="zh-CN" dirty="0"/>
              <a:t>Min(1,1)</a:t>
            </a:r>
            <a:r>
              <a:rPr lang="zh-CN" altLang="zh-CN" dirty="0"/>
              <a:t>和</a:t>
            </a:r>
            <a:r>
              <a:rPr lang="en-US" altLang="zh-CN" dirty="0"/>
              <a:t>Max(1,1),</a:t>
            </a:r>
            <a:r>
              <a:rPr lang="zh-CN" altLang="zh-CN" dirty="0"/>
              <a:t>…</a:t>
            </a:r>
            <a:r>
              <a:rPr lang="en-US" altLang="zh-CN" dirty="0"/>
              <a:t>,Min(</a:t>
            </a:r>
            <a:r>
              <a:rPr lang="en-US" altLang="zh-CN" dirty="0" err="1"/>
              <a:t>n,n</a:t>
            </a:r>
            <a:r>
              <a:rPr lang="en-US" altLang="zh-CN" dirty="0"/>
              <a:t>)</a:t>
            </a:r>
            <a:r>
              <a:rPr lang="zh-CN" altLang="zh-CN" dirty="0"/>
              <a:t>和</a:t>
            </a:r>
            <a:r>
              <a:rPr lang="en-US" altLang="zh-CN" dirty="0"/>
              <a:t>Max(</a:t>
            </a:r>
            <a:r>
              <a:rPr lang="en-US" altLang="zh-CN" dirty="0" err="1"/>
              <a:t>n,n</a:t>
            </a:r>
            <a:r>
              <a:rPr lang="en-US" altLang="zh-CN" dirty="0"/>
              <a:t>)</a:t>
            </a:r>
            <a:r>
              <a:rPr lang="zh-CN" altLang="zh-CN" dirty="0"/>
              <a:t>。</a:t>
            </a:r>
          </a:p>
          <a:p>
            <a:pPr lvl="0"/>
            <a:r>
              <a:rPr lang="zh-CN" altLang="en-US" dirty="0" smtClean="0"/>
              <a:t>（</a:t>
            </a:r>
            <a:r>
              <a:rPr lang="en-US" altLang="zh-CN" dirty="0" smtClean="0"/>
              <a:t>2</a:t>
            </a:r>
            <a:r>
              <a:rPr lang="zh-CN" altLang="en-US" dirty="0" smtClean="0"/>
              <a:t>）由于</a:t>
            </a:r>
            <a:r>
              <a:rPr lang="en-US" altLang="zh-CN" dirty="0" smtClean="0"/>
              <a:t>Min(1,1</a:t>
            </a:r>
            <a:r>
              <a:rPr lang="en-US" altLang="zh-CN" dirty="0"/>
              <a:t>)=Max(1,1)=a</a:t>
            </a:r>
            <a:r>
              <a:rPr lang="en-US" altLang="zh-CN" baseline="-25000" dirty="0"/>
              <a:t>1</a:t>
            </a:r>
            <a:r>
              <a:rPr lang="en-US" altLang="zh-CN" dirty="0"/>
              <a:t>,</a:t>
            </a:r>
            <a:r>
              <a:rPr lang="zh-CN" altLang="zh-CN" dirty="0"/>
              <a:t>…</a:t>
            </a:r>
            <a:r>
              <a:rPr lang="en-US" altLang="zh-CN" dirty="0"/>
              <a:t>,Min(</a:t>
            </a:r>
            <a:r>
              <a:rPr lang="en-US" altLang="zh-CN" dirty="0" err="1"/>
              <a:t>n,n</a:t>
            </a:r>
            <a:r>
              <a:rPr lang="en-US" altLang="zh-CN" dirty="0"/>
              <a:t>)=Max(</a:t>
            </a:r>
            <a:r>
              <a:rPr lang="en-US" altLang="zh-CN" dirty="0" err="1"/>
              <a:t>n,n</a:t>
            </a:r>
            <a:r>
              <a:rPr lang="en-US" altLang="zh-CN" dirty="0"/>
              <a:t>)=a</a:t>
            </a:r>
            <a:r>
              <a:rPr lang="en-US" altLang="zh-CN" baseline="-25000" dirty="0"/>
              <a:t>n</a:t>
            </a:r>
            <a:r>
              <a:rPr lang="zh-CN" altLang="zh-CN" dirty="0"/>
              <a:t>。</a:t>
            </a:r>
          </a:p>
          <a:p>
            <a:r>
              <a:rPr lang="zh-CN" altLang="en-US" dirty="0" smtClean="0"/>
              <a:t>（</a:t>
            </a:r>
            <a:r>
              <a:rPr lang="en-US" altLang="zh-CN" dirty="0" smtClean="0"/>
              <a:t>3</a:t>
            </a:r>
            <a:r>
              <a:rPr lang="zh-CN" altLang="en-US" dirty="0" smtClean="0"/>
              <a:t>）</a:t>
            </a:r>
            <a:r>
              <a:rPr lang="zh-CN" altLang="zh-CN" dirty="0" smtClean="0"/>
              <a:t>通过</a:t>
            </a:r>
            <a:r>
              <a:rPr lang="zh-CN" altLang="zh-CN" dirty="0"/>
              <a:t>分别比较</a:t>
            </a:r>
            <a:r>
              <a:rPr lang="en-US" altLang="zh-CN" dirty="0"/>
              <a:t>Min(1,1)</a:t>
            </a:r>
            <a:r>
              <a:rPr lang="zh-CN" altLang="zh-CN" dirty="0"/>
              <a:t>和</a:t>
            </a:r>
            <a:r>
              <a:rPr lang="en-US" altLang="zh-CN" dirty="0"/>
              <a:t>Min(2,2)</a:t>
            </a:r>
            <a:r>
              <a:rPr lang="zh-CN" altLang="zh-CN" dirty="0"/>
              <a:t>，</a:t>
            </a:r>
            <a:r>
              <a:rPr lang="en-US" altLang="zh-CN" dirty="0"/>
              <a:t>Max(1,1)</a:t>
            </a:r>
            <a:r>
              <a:rPr lang="zh-CN" altLang="zh-CN" dirty="0"/>
              <a:t>和</a:t>
            </a:r>
            <a:r>
              <a:rPr lang="en-US" altLang="zh-CN" dirty="0"/>
              <a:t>Max(2,2)</a:t>
            </a:r>
            <a:r>
              <a:rPr lang="zh-CN" altLang="zh-CN" dirty="0"/>
              <a:t>可以得到</a:t>
            </a:r>
            <a:r>
              <a:rPr lang="en-US" altLang="zh-CN" dirty="0"/>
              <a:t>Min(1,2)</a:t>
            </a:r>
            <a:r>
              <a:rPr lang="zh-CN" altLang="zh-CN" dirty="0"/>
              <a:t>和</a:t>
            </a:r>
            <a:r>
              <a:rPr lang="en-US" altLang="zh-CN" dirty="0"/>
              <a:t>Max(1,2)</a:t>
            </a:r>
            <a:r>
              <a:rPr lang="zh-CN" altLang="zh-CN" dirty="0"/>
              <a:t>……直至得到</a:t>
            </a:r>
            <a:r>
              <a:rPr lang="en-US" altLang="zh-CN" dirty="0"/>
              <a:t>Min(n-1,n)</a:t>
            </a:r>
            <a:r>
              <a:rPr lang="zh-CN" altLang="zh-CN" dirty="0"/>
              <a:t>和</a:t>
            </a:r>
            <a:r>
              <a:rPr lang="en-US" altLang="zh-CN" dirty="0"/>
              <a:t>Max(n-1,n)</a:t>
            </a:r>
            <a:r>
              <a:rPr lang="zh-CN" altLang="zh-CN" dirty="0"/>
              <a:t>；同理通过分别比较</a:t>
            </a:r>
            <a:r>
              <a:rPr lang="en-US" altLang="zh-CN" dirty="0"/>
              <a:t>Min(1,2)</a:t>
            </a:r>
            <a:r>
              <a:rPr lang="zh-CN" altLang="zh-CN" dirty="0"/>
              <a:t>和</a:t>
            </a:r>
            <a:r>
              <a:rPr lang="en-US" altLang="zh-CN" dirty="0"/>
              <a:t>Min(3,4)</a:t>
            </a:r>
            <a:r>
              <a:rPr lang="zh-CN" altLang="zh-CN" dirty="0"/>
              <a:t>，</a:t>
            </a:r>
            <a:r>
              <a:rPr lang="en-US" altLang="zh-CN" dirty="0"/>
              <a:t>Max(1,2)</a:t>
            </a:r>
            <a:r>
              <a:rPr lang="zh-CN" altLang="zh-CN" dirty="0"/>
              <a:t>和</a:t>
            </a:r>
            <a:r>
              <a:rPr lang="en-US" altLang="zh-CN" dirty="0"/>
              <a:t>Max(3,4)</a:t>
            </a:r>
            <a:r>
              <a:rPr lang="zh-CN" altLang="zh-CN" dirty="0"/>
              <a:t>可以得到</a:t>
            </a:r>
            <a:r>
              <a:rPr lang="en-US" altLang="zh-CN" dirty="0"/>
              <a:t>Min(1,4)</a:t>
            </a:r>
            <a:r>
              <a:rPr lang="zh-CN" altLang="zh-CN" dirty="0"/>
              <a:t>和</a:t>
            </a:r>
            <a:r>
              <a:rPr lang="en-US" altLang="zh-CN" dirty="0"/>
              <a:t>Max(1,4)</a:t>
            </a:r>
            <a:r>
              <a:rPr lang="zh-CN" altLang="zh-CN" dirty="0"/>
              <a:t>……直至得到</a:t>
            </a:r>
            <a:r>
              <a:rPr lang="en-US" altLang="zh-CN" dirty="0"/>
              <a:t>Min(n-3,n)</a:t>
            </a:r>
            <a:r>
              <a:rPr lang="zh-CN" altLang="zh-CN" dirty="0"/>
              <a:t>和</a:t>
            </a:r>
            <a:r>
              <a:rPr lang="en-US" altLang="zh-CN" dirty="0"/>
              <a:t>Max(n-3,n)</a:t>
            </a:r>
            <a:r>
              <a:rPr lang="zh-CN" altLang="zh-CN" dirty="0"/>
              <a:t>……直至得到</a:t>
            </a:r>
            <a:r>
              <a:rPr lang="en-US" altLang="zh-CN" dirty="0"/>
              <a:t>Min(1,n)</a:t>
            </a:r>
            <a:r>
              <a:rPr lang="zh-CN" altLang="zh-CN" dirty="0"/>
              <a:t>和</a:t>
            </a:r>
            <a:r>
              <a:rPr lang="en-US" altLang="zh-CN" dirty="0"/>
              <a:t>Max(1,n)</a:t>
            </a:r>
            <a:r>
              <a:rPr lang="zh-CN" altLang="zh-CN" dirty="0"/>
              <a:t>。</a:t>
            </a:r>
            <a:endParaRPr lang="zh-CN" altLang="en-US" dirty="0"/>
          </a:p>
        </p:txBody>
      </p:sp>
    </p:spTree>
    <p:extLst>
      <p:ext uri="{BB962C8B-B14F-4D97-AF65-F5344CB8AC3E}">
        <p14:creationId xmlns:p14="http://schemas.microsoft.com/office/powerpoint/2010/main" val="3433287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比较次数</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a:p>
        </p:txBody>
      </p:sp>
      <p:sp>
        <p:nvSpPr>
          <p:cNvPr id="9" name="内容占位符 8"/>
          <p:cNvSpPr>
            <a:spLocks noGrp="1"/>
          </p:cNvSpPr>
          <p:nvPr>
            <p:ph idx="1"/>
          </p:nvPr>
        </p:nvSpPr>
        <p:spPr>
          <a:xfrm>
            <a:off x="467544" y="5301208"/>
            <a:ext cx="8219256" cy="824955"/>
          </a:xfrm>
        </p:spPr>
        <p:txBody>
          <a:bodyPr/>
          <a:lstStyle/>
          <a:p>
            <a:pPr marL="0" indent="457200">
              <a:buNone/>
            </a:pPr>
            <a:r>
              <a:rPr lang="zh-CN" altLang="zh-CN" dirty="0"/>
              <a:t>用分治法同时求最小值和最大</a:t>
            </a:r>
            <a:r>
              <a:rPr lang="zh-CN" altLang="zh-CN" dirty="0" smtClean="0"/>
              <a:t>值</a:t>
            </a:r>
            <a:r>
              <a:rPr lang="zh-CN" altLang="en-US" dirty="0" smtClean="0"/>
              <a:t>的比较情况如上图所示。</a:t>
            </a:r>
            <a:r>
              <a:rPr lang="zh-CN" altLang="zh-CN" dirty="0"/>
              <a:t>所有层的比较次数之和为：</a:t>
            </a:r>
            <a:r>
              <a:rPr lang="en-US" altLang="zh-CN" dirty="0"/>
              <a:t>2+4+</a:t>
            </a:r>
            <a:r>
              <a:rPr lang="zh-CN" altLang="zh-CN" dirty="0"/>
              <a:t>…</a:t>
            </a:r>
            <a:r>
              <a:rPr lang="en-US" altLang="zh-CN" dirty="0"/>
              <a:t>+n/4+n/2+n/2=1.5n-2</a:t>
            </a:r>
            <a:r>
              <a:rPr lang="zh-CN" altLang="zh-CN" dirty="0"/>
              <a:t>次。</a:t>
            </a:r>
            <a:endParaRPr lang="zh-CN" altLang="en-US" dirty="0"/>
          </a:p>
        </p:txBody>
      </p:sp>
      <p:pic>
        <p:nvPicPr>
          <p:cNvPr id="11" name="图片 10"/>
          <p:cNvPicPr>
            <a:picLocks noChangeAspect="1"/>
          </p:cNvPicPr>
          <p:nvPr/>
        </p:nvPicPr>
        <p:blipFill>
          <a:blip r:embed="rId2"/>
          <a:stretch>
            <a:fillRect/>
          </a:stretch>
        </p:blipFill>
        <p:spPr>
          <a:xfrm>
            <a:off x="457199" y="1340768"/>
            <a:ext cx="8229601" cy="3637815"/>
          </a:xfrm>
          <a:prstGeom prst="rect">
            <a:avLst/>
          </a:prstGeom>
        </p:spPr>
      </p:pic>
    </p:spTree>
    <p:extLst>
      <p:ext uri="{BB962C8B-B14F-4D97-AF65-F5344CB8AC3E}">
        <p14:creationId xmlns:p14="http://schemas.microsoft.com/office/powerpoint/2010/main" val="395686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 计算思维是什么</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dirty="0"/>
          </a:p>
        </p:txBody>
      </p:sp>
      <p:sp>
        <p:nvSpPr>
          <p:cNvPr id="6" name="内容占位符 5"/>
          <p:cNvSpPr>
            <a:spLocks noGrp="1"/>
          </p:cNvSpPr>
          <p:nvPr>
            <p:ph idx="1"/>
          </p:nvPr>
        </p:nvSpPr>
        <p:spPr/>
        <p:txBody>
          <a:bodyPr>
            <a:noAutofit/>
          </a:bodyPr>
          <a:lstStyle/>
          <a:p>
            <a:pPr marL="0" indent="457200">
              <a:lnSpc>
                <a:spcPct val="130000"/>
              </a:lnSpc>
              <a:spcBef>
                <a:spcPts val="0"/>
              </a:spcBef>
              <a:buNone/>
            </a:pPr>
            <a:r>
              <a:rPr lang="zh-CN" altLang="en-US" sz="1800" dirty="0" smtClean="0">
                <a:latin typeface="Times New Roman" panose="02020603050405020304" pitchFamily="18" charset="0"/>
              </a:rPr>
              <a:t>本</a:t>
            </a:r>
            <a:r>
              <a:rPr lang="zh-CN" altLang="en-US" sz="1800" dirty="0">
                <a:latin typeface="Times New Roman" panose="02020603050405020304" pitchFamily="18" charset="0"/>
              </a:rPr>
              <a:t>书的第一章给出的三种计算平方根的方法都是计算思维，让我们再重新回顾一下</a:t>
            </a:r>
            <a:r>
              <a:rPr lang="zh-CN" altLang="en-US" sz="1800" dirty="0" smtClean="0">
                <a:latin typeface="Times New Roman" panose="02020603050405020304" pitchFamily="18" charset="0"/>
              </a:rPr>
              <a:t>。</a:t>
            </a:r>
            <a:endParaRPr lang="en-US" altLang="zh-CN" sz="1800" dirty="0" smtClean="0">
              <a:latin typeface="Times New Roman" panose="02020603050405020304" pitchFamily="18" charset="0"/>
            </a:endParaRPr>
          </a:p>
          <a:p>
            <a:pPr marL="0" indent="457200">
              <a:lnSpc>
                <a:spcPct val="130000"/>
              </a:lnSpc>
              <a:spcBef>
                <a:spcPts val="0"/>
              </a:spcBef>
              <a:buNone/>
            </a:pPr>
            <a:r>
              <a:rPr lang="zh-CN" altLang="en-US" sz="1800" dirty="0">
                <a:latin typeface="Times New Roman" panose="02020603050405020304" pitchFamily="18" charset="0"/>
              </a:rPr>
              <a:t>第一</a:t>
            </a:r>
            <a:r>
              <a:rPr lang="zh-CN" altLang="en-US" sz="1800" dirty="0" smtClean="0">
                <a:latin typeface="Times New Roman" panose="02020603050405020304" pitchFamily="18" charset="0"/>
              </a:rPr>
              <a:t>种，根据</a:t>
            </a:r>
            <a:r>
              <a:rPr lang="zh-CN" altLang="en-US" sz="1800" dirty="0">
                <a:latin typeface="Times New Roman" panose="02020603050405020304" pitchFamily="18" charset="0"/>
              </a:rPr>
              <a:t>已知平方根的</a:t>
            </a:r>
            <a:r>
              <a:rPr lang="zh-CN" altLang="en-US" sz="1800" dirty="0" smtClean="0">
                <a:latin typeface="Times New Roman" panose="02020603050405020304" pitchFamily="18" charset="0"/>
              </a:rPr>
              <a:t>数确定</a:t>
            </a:r>
            <a:r>
              <a:rPr lang="en-US" altLang="zh-CN" sz="1800" dirty="0">
                <a:latin typeface="Times New Roman" panose="02020603050405020304" pitchFamily="18" charset="0"/>
              </a:rPr>
              <a:t>y</a:t>
            </a:r>
            <a:r>
              <a:rPr lang="zh-CN" altLang="en-US" sz="1800" dirty="0">
                <a:latin typeface="Times New Roman" panose="02020603050405020304" pitchFamily="18" charset="0"/>
              </a:rPr>
              <a:t>的平方根的范围，然后在这个范围内寻找答案。例如</a:t>
            </a:r>
            <a:r>
              <a:rPr lang="zh-CN" altLang="en-US" sz="1800" dirty="0" smtClean="0">
                <a:latin typeface="Times New Roman" panose="02020603050405020304" pitchFamily="18" charset="0"/>
              </a:rPr>
              <a:t>，</a:t>
            </a:r>
            <a:r>
              <a:rPr lang="en-US" altLang="zh-CN" sz="1800" dirty="0" smtClean="0">
                <a:latin typeface="Times New Roman" panose="02020603050405020304" pitchFamily="18" charset="0"/>
              </a:rPr>
              <a:t>y=10</a:t>
            </a:r>
            <a:r>
              <a:rPr lang="zh-CN" altLang="en-US" sz="1800" dirty="0">
                <a:latin typeface="Times New Roman" panose="02020603050405020304" pitchFamily="18" charset="0"/>
              </a:rPr>
              <a:t>，根据</a:t>
            </a:r>
            <a:r>
              <a:rPr lang="en-US" altLang="zh-CN" sz="1800" dirty="0">
                <a:latin typeface="Times New Roman" panose="02020603050405020304" pitchFamily="18" charset="0"/>
              </a:rPr>
              <a:t>3</a:t>
            </a:r>
            <a:r>
              <a:rPr lang="zh-CN" altLang="en-US" sz="1800" dirty="0">
                <a:latin typeface="Times New Roman" panose="02020603050405020304" pitchFamily="18" charset="0"/>
              </a:rPr>
              <a:t>的平方是</a:t>
            </a:r>
            <a:r>
              <a:rPr lang="en-US" altLang="zh-CN" sz="1800" dirty="0">
                <a:latin typeface="Times New Roman" panose="02020603050405020304" pitchFamily="18" charset="0"/>
              </a:rPr>
              <a:t>9</a:t>
            </a:r>
            <a:r>
              <a:rPr lang="zh-CN" altLang="en-US" sz="1800" dirty="0">
                <a:latin typeface="Times New Roman" panose="02020603050405020304" pitchFamily="18" charset="0"/>
              </a:rPr>
              <a:t>，而</a:t>
            </a:r>
            <a:r>
              <a:rPr lang="en-US" altLang="zh-CN" sz="1800" dirty="0">
                <a:latin typeface="Times New Roman" panose="02020603050405020304" pitchFamily="18" charset="0"/>
              </a:rPr>
              <a:t>4</a:t>
            </a:r>
            <a:r>
              <a:rPr lang="zh-CN" altLang="en-US" sz="1800" dirty="0">
                <a:latin typeface="Times New Roman" panose="02020603050405020304" pitchFamily="18" charset="0"/>
              </a:rPr>
              <a:t>的平方是</a:t>
            </a:r>
            <a:r>
              <a:rPr lang="en-US" altLang="zh-CN" sz="1800" dirty="0">
                <a:latin typeface="Times New Roman" panose="02020603050405020304" pitchFamily="18" charset="0"/>
              </a:rPr>
              <a:t>16</a:t>
            </a:r>
            <a:r>
              <a:rPr lang="zh-CN" altLang="en-US" sz="1800" dirty="0">
                <a:latin typeface="Times New Roman" panose="02020603050405020304" pitchFamily="18" charset="0"/>
              </a:rPr>
              <a:t>，所以</a:t>
            </a:r>
            <a:r>
              <a:rPr lang="en-US" altLang="zh-CN" sz="1800" dirty="0">
                <a:latin typeface="Times New Roman" panose="02020603050405020304" pitchFamily="18" charset="0"/>
              </a:rPr>
              <a:t>y</a:t>
            </a:r>
            <a:r>
              <a:rPr lang="zh-CN" altLang="en-US" sz="1800" dirty="0">
                <a:latin typeface="Times New Roman" panose="02020603050405020304" pitchFamily="18" charset="0"/>
              </a:rPr>
              <a:t>的平方根</a:t>
            </a:r>
            <a:r>
              <a:rPr lang="en-US" altLang="zh-CN" sz="1800" dirty="0">
                <a:latin typeface="Times New Roman" panose="02020603050405020304" pitchFamily="18" charset="0"/>
              </a:rPr>
              <a:t>g</a:t>
            </a:r>
            <a:r>
              <a:rPr lang="zh-CN" altLang="en-US" sz="1800" dirty="0">
                <a:latin typeface="Times New Roman" panose="02020603050405020304" pitchFamily="18" charset="0"/>
              </a:rPr>
              <a:t>一定满足：</a:t>
            </a:r>
            <a:r>
              <a:rPr lang="en-US" altLang="zh-CN" sz="1800" dirty="0">
                <a:latin typeface="Times New Roman" panose="02020603050405020304" pitchFamily="18" charset="0"/>
              </a:rPr>
              <a:t>3&lt;g&lt;4</a:t>
            </a:r>
            <a:r>
              <a:rPr lang="zh-CN" altLang="en-US" sz="1800" dirty="0" smtClean="0">
                <a:latin typeface="Times New Roman" panose="02020603050405020304" pitchFamily="18" charset="0"/>
              </a:rPr>
              <a:t>。首先让</a:t>
            </a:r>
            <a:r>
              <a:rPr lang="en-US" altLang="zh-CN" sz="1800" dirty="0">
                <a:latin typeface="Times New Roman" panose="02020603050405020304" pitchFamily="18" charset="0"/>
              </a:rPr>
              <a:t>g=3</a:t>
            </a:r>
            <a:r>
              <a:rPr lang="zh-CN" altLang="en-US" sz="1800" dirty="0">
                <a:latin typeface="Times New Roman" panose="02020603050405020304" pitchFamily="18" charset="0"/>
              </a:rPr>
              <a:t>，然后</a:t>
            </a:r>
            <a:r>
              <a:rPr lang="zh-CN" altLang="en-US" sz="1800" dirty="0" smtClean="0">
                <a:latin typeface="Times New Roman" panose="02020603050405020304" pitchFamily="18" charset="0"/>
              </a:rPr>
              <a:t>重复加</a:t>
            </a:r>
            <a:r>
              <a:rPr lang="zh-CN" altLang="en-US" sz="1800" dirty="0">
                <a:latin typeface="Times New Roman" panose="02020603050405020304" pitchFamily="18" charset="0"/>
              </a:rPr>
              <a:t>一个很小的数</a:t>
            </a:r>
            <a:r>
              <a:rPr lang="en-US" altLang="zh-CN" sz="1800" dirty="0">
                <a:latin typeface="Times New Roman" panose="02020603050405020304" pitchFamily="18" charset="0"/>
              </a:rPr>
              <a:t>h</a:t>
            </a:r>
            <a:r>
              <a:rPr lang="zh-CN" altLang="en-US" sz="1800" dirty="0">
                <a:latin typeface="Times New Roman" panose="02020603050405020304" pitchFamily="18" charset="0"/>
              </a:rPr>
              <a:t>，直到</a:t>
            </a:r>
            <a:r>
              <a:rPr lang="en-US" altLang="zh-CN" sz="1800" dirty="0">
                <a:latin typeface="Times New Roman" panose="02020603050405020304" pitchFamily="18" charset="0"/>
              </a:rPr>
              <a:t>g</a:t>
            </a:r>
            <a:r>
              <a:rPr lang="en-US" altLang="zh-CN" sz="1800" baseline="30000" dirty="0">
                <a:latin typeface="Times New Roman" panose="02020603050405020304" pitchFamily="18" charset="0"/>
              </a:rPr>
              <a:t>2</a:t>
            </a:r>
            <a:r>
              <a:rPr lang="zh-CN" altLang="en-US" sz="1800" dirty="0">
                <a:latin typeface="Times New Roman" panose="02020603050405020304" pitchFamily="18" charset="0"/>
              </a:rPr>
              <a:t>足够接近于</a:t>
            </a:r>
            <a:r>
              <a:rPr lang="en-US" altLang="zh-CN" sz="1800" dirty="0" smtClean="0">
                <a:latin typeface="Times New Roman" panose="02020603050405020304" pitchFamily="18" charset="0"/>
              </a:rPr>
              <a:t>y</a:t>
            </a:r>
            <a:r>
              <a:rPr lang="zh-CN" altLang="en-US" sz="1800" dirty="0" smtClean="0">
                <a:latin typeface="Times New Roman" panose="02020603050405020304" pitchFamily="18" charset="0"/>
              </a:rPr>
              <a:t>，从而</a:t>
            </a:r>
            <a:r>
              <a:rPr lang="zh-CN" altLang="en-US" sz="1800" dirty="0">
                <a:latin typeface="Times New Roman" panose="02020603050405020304" pitchFamily="18" charset="0"/>
              </a:rPr>
              <a:t>求得</a:t>
            </a:r>
            <a:r>
              <a:rPr lang="en-US" altLang="zh-CN" sz="1800" dirty="0">
                <a:latin typeface="Times New Roman" panose="02020603050405020304" pitchFamily="18" charset="0"/>
              </a:rPr>
              <a:t>y</a:t>
            </a:r>
            <a:r>
              <a:rPr lang="zh-CN" altLang="en-US" sz="1800" dirty="0">
                <a:latin typeface="Times New Roman" panose="02020603050405020304" pitchFamily="18" charset="0"/>
              </a:rPr>
              <a:t>的平方根</a:t>
            </a:r>
            <a:r>
              <a:rPr lang="en-US" altLang="zh-CN" sz="1800" dirty="0">
                <a:latin typeface="Times New Roman" panose="02020603050405020304" pitchFamily="18" charset="0"/>
              </a:rPr>
              <a:t>g</a:t>
            </a:r>
            <a:r>
              <a:rPr lang="zh-CN" altLang="en-US" sz="1800" dirty="0">
                <a:latin typeface="Times New Roman" panose="02020603050405020304" pitchFamily="18" charset="0"/>
              </a:rPr>
              <a:t>。</a:t>
            </a:r>
          </a:p>
          <a:p>
            <a:pPr marL="0" indent="457200">
              <a:lnSpc>
                <a:spcPct val="130000"/>
              </a:lnSpc>
              <a:spcBef>
                <a:spcPts val="0"/>
              </a:spcBef>
              <a:buNone/>
            </a:pPr>
            <a:r>
              <a:rPr lang="zh-CN" altLang="en-US" sz="1800" dirty="0">
                <a:latin typeface="Times New Roman" panose="02020603050405020304" pitchFamily="18" charset="0"/>
              </a:rPr>
              <a:t>第二</a:t>
            </a:r>
            <a:r>
              <a:rPr lang="zh-CN" altLang="en-US" sz="1800" dirty="0" smtClean="0">
                <a:latin typeface="Times New Roman" panose="02020603050405020304" pitchFamily="18" charset="0"/>
              </a:rPr>
              <a:t>种，采用更快的二分法求解。令</a:t>
            </a:r>
            <a:r>
              <a:rPr lang="en-US" altLang="zh-CN" sz="1800" dirty="0" smtClean="0">
                <a:latin typeface="Times New Roman" panose="02020603050405020304" pitchFamily="18" charset="0"/>
              </a:rPr>
              <a:t>f(g</a:t>
            </a:r>
            <a:r>
              <a:rPr lang="en-US" altLang="zh-CN" sz="1800" dirty="0">
                <a:latin typeface="Times New Roman" panose="02020603050405020304" pitchFamily="18" charset="0"/>
              </a:rPr>
              <a:t>)=g2-y</a:t>
            </a:r>
            <a:r>
              <a:rPr lang="zh-CN" altLang="en-US" sz="1800" dirty="0" smtClean="0">
                <a:latin typeface="Times New Roman" panose="02020603050405020304" pitchFamily="18" charset="0"/>
              </a:rPr>
              <a:t>，使</a:t>
            </a:r>
            <a:r>
              <a:rPr lang="en-US" altLang="zh-CN" sz="1800" dirty="0" smtClean="0">
                <a:latin typeface="Times New Roman" panose="02020603050405020304" pitchFamily="18" charset="0"/>
              </a:rPr>
              <a:t>f(g</a:t>
            </a:r>
            <a:r>
              <a:rPr lang="en-US" altLang="zh-CN" sz="1800" dirty="0">
                <a:latin typeface="Times New Roman" panose="02020603050405020304" pitchFamily="18" charset="0"/>
              </a:rPr>
              <a:t>)=0</a:t>
            </a:r>
            <a:r>
              <a:rPr lang="zh-CN" altLang="en-US" sz="1800" dirty="0" smtClean="0">
                <a:latin typeface="Times New Roman" panose="02020603050405020304" pitchFamily="18" charset="0"/>
              </a:rPr>
              <a:t>的</a:t>
            </a:r>
            <a:r>
              <a:rPr lang="en-US" altLang="zh-CN" sz="1800" dirty="0" smtClean="0">
                <a:latin typeface="Times New Roman" panose="02020603050405020304" pitchFamily="18" charset="0"/>
              </a:rPr>
              <a:t>g</a:t>
            </a:r>
            <a:r>
              <a:rPr lang="zh-CN" altLang="en-US" sz="1800" dirty="0">
                <a:latin typeface="Times New Roman" panose="02020603050405020304" pitchFamily="18" charset="0"/>
              </a:rPr>
              <a:t>就是答案。</a:t>
            </a:r>
            <a:r>
              <a:rPr lang="zh-CN" altLang="en-US" sz="1800" dirty="0" smtClean="0">
                <a:latin typeface="Times New Roman" panose="02020603050405020304" pitchFamily="18" charset="0"/>
              </a:rPr>
              <a:t>首先确定</a:t>
            </a:r>
            <a:r>
              <a:rPr lang="en-US" altLang="zh-CN" sz="1800" dirty="0">
                <a:latin typeface="Times New Roman" panose="02020603050405020304" pitchFamily="18" charset="0"/>
              </a:rPr>
              <a:t>y</a:t>
            </a:r>
            <a:r>
              <a:rPr lang="zh-CN" altLang="en-US" sz="1800" dirty="0">
                <a:latin typeface="Times New Roman" panose="02020603050405020304" pitchFamily="18" charset="0"/>
              </a:rPr>
              <a:t>的平方根</a:t>
            </a:r>
            <a:r>
              <a:rPr lang="en-US" altLang="zh-CN" sz="1800" dirty="0">
                <a:latin typeface="Times New Roman" panose="02020603050405020304" pitchFamily="18" charset="0"/>
              </a:rPr>
              <a:t>g</a:t>
            </a:r>
            <a:r>
              <a:rPr lang="zh-CN" altLang="en-US" sz="1800" dirty="0">
                <a:latin typeface="Times New Roman" panose="02020603050405020304" pitchFamily="18" charset="0"/>
              </a:rPr>
              <a:t>最小为</a:t>
            </a:r>
            <a:r>
              <a:rPr lang="en-US" altLang="zh-CN" sz="1800" dirty="0">
                <a:latin typeface="Times New Roman" panose="02020603050405020304" pitchFamily="18" charset="0"/>
              </a:rPr>
              <a:t>min=0</a:t>
            </a:r>
            <a:r>
              <a:rPr lang="zh-CN" altLang="en-US" sz="1800" dirty="0">
                <a:latin typeface="Times New Roman" panose="02020603050405020304" pitchFamily="18" charset="0"/>
              </a:rPr>
              <a:t>最大</a:t>
            </a:r>
            <a:r>
              <a:rPr lang="en-US" altLang="zh-CN" sz="1800" dirty="0">
                <a:latin typeface="Times New Roman" panose="02020603050405020304" pitchFamily="18" charset="0"/>
              </a:rPr>
              <a:t>max=y</a:t>
            </a:r>
            <a:r>
              <a:rPr lang="zh-CN" altLang="en-US" sz="1800" dirty="0" smtClean="0">
                <a:latin typeface="Times New Roman" panose="02020603050405020304" pitchFamily="18" charset="0"/>
              </a:rPr>
              <a:t>，令</a:t>
            </a:r>
            <a:r>
              <a:rPr lang="en-US" altLang="zh-CN" sz="1800" dirty="0" smtClean="0">
                <a:latin typeface="Times New Roman" panose="02020603050405020304" pitchFamily="18" charset="0"/>
              </a:rPr>
              <a:t>g</a:t>
            </a:r>
            <a:r>
              <a:rPr lang="en-US" altLang="zh-CN" sz="1800" dirty="0">
                <a:latin typeface="Times New Roman" panose="02020603050405020304" pitchFamily="18" charset="0"/>
              </a:rPr>
              <a:t>=(</a:t>
            </a:r>
            <a:r>
              <a:rPr lang="en-US" altLang="zh-CN" sz="1800" dirty="0" err="1">
                <a:latin typeface="Times New Roman" panose="02020603050405020304" pitchFamily="18" charset="0"/>
              </a:rPr>
              <a:t>min+max</a:t>
            </a:r>
            <a:r>
              <a:rPr lang="en-US" altLang="zh-CN" sz="1800" dirty="0">
                <a:latin typeface="Times New Roman" panose="02020603050405020304" pitchFamily="18" charset="0"/>
              </a:rPr>
              <a:t>)/2</a:t>
            </a:r>
            <a:r>
              <a:rPr lang="zh-CN" altLang="en-US" sz="1800" dirty="0">
                <a:latin typeface="Times New Roman" panose="02020603050405020304" pitchFamily="18" charset="0"/>
              </a:rPr>
              <a:t>，然后通过判断</a:t>
            </a:r>
            <a:r>
              <a:rPr lang="en-US" altLang="zh-CN" sz="1800" dirty="0">
                <a:latin typeface="Times New Roman" panose="02020603050405020304" pitchFamily="18" charset="0"/>
              </a:rPr>
              <a:t>f(g)&gt;0</a:t>
            </a:r>
            <a:r>
              <a:rPr lang="zh-CN" altLang="en-US" sz="1800" dirty="0">
                <a:latin typeface="Times New Roman" panose="02020603050405020304" pitchFamily="18" charset="0"/>
              </a:rPr>
              <a:t>还是</a:t>
            </a:r>
            <a:r>
              <a:rPr lang="en-US" altLang="zh-CN" sz="1800" dirty="0">
                <a:latin typeface="Times New Roman" panose="02020603050405020304" pitchFamily="18" charset="0"/>
              </a:rPr>
              <a:t>f(g)&lt;0</a:t>
            </a:r>
            <a:r>
              <a:rPr lang="zh-CN" altLang="en-US" sz="1800" dirty="0" smtClean="0">
                <a:latin typeface="Times New Roman" panose="02020603050405020304" pitchFamily="18" charset="0"/>
              </a:rPr>
              <a:t>，缩小</a:t>
            </a:r>
            <a:r>
              <a:rPr lang="en-US" altLang="zh-CN" sz="1800" dirty="0">
                <a:latin typeface="Times New Roman" panose="02020603050405020304" pitchFamily="18" charset="0"/>
              </a:rPr>
              <a:t>g</a:t>
            </a:r>
            <a:r>
              <a:rPr lang="zh-CN" altLang="en-US" sz="1800" dirty="0">
                <a:latin typeface="Times New Roman" panose="02020603050405020304" pitchFamily="18" charset="0"/>
              </a:rPr>
              <a:t>的取值范围，一步步逼近解。这种逼近方法是有效的，每一次</a:t>
            </a:r>
            <a:r>
              <a:rPr lang="en-US" altLang="zh-CN" sz="1800" dirty="0">
                <a:latin typeface="Times New Roman" panose="02020603050405020304" pitchFamily="18" charset="0"/>
              </a:rPr>
              <a:t>g</a:t>
            </a:r>
            <a:r>
              <a:rPr lang="zh-CN" altLang="en-US" sz="1800" dirty="0">
                <a:latin typeface="Times New Roman" panose="02020603050405020304" pitchFamily="18" charset="0"/>
              </a:rPr>
              <a:t>的取值</a:t>
            </a:r>
            <a:r>
              <a:rPr lang="zh-CN" altLang="en-US" sz="1800" dirty="0" smtClean="0">
                <a:latin typeface="Times New Roman" panose="02020603050405020304" pitchFamily="18" charset="0"/>
              </a:rPr>
              <a:t>范围会</a:t>
            </a:r>
            <a:r>
              <a:rPr lang="zh-CN" altLang="en-US" sz="1800" dirty="0">
                <a:latin typeface="Times New Roman" panose="02020603050405020304" pitchFamily="18" charset="0"/>
              </a:rPr>
              <a:t>缩小</a:t>
            </a:r>
            <a:r>
              <a:rPr lang="zh-CN" altLang="en-US" sz="1800" dirty="0" smtClean="0">
                <a:latin typeface="Times New Roman" panose="02020603050405020304" pitchFamily="18" charset="0"/>
              </a:rPr>
              <a:t>一半，缩小</a:t>
            </a:r>
            <a:r>
              <a:rPr lang="zh-CN" altLang="en-US" sz="1800" dirty="0">
                <a:latin typeface="Times New Roman" panose="02020603050405020304" pitchFamily="18" charset="0"/>
              </a:rPr>
              <a:t>的速度是相当快</a:t>
            </a:r>
            <a:r>
              <a:rPr lang="zh-CN" altLang="en-US" sz="1800" dirty="0" smtClean="0">
                <a:latin typeface="Times New Roman" panose="02020603050405020304" pitchFamily="18" charset="0"/>
              </a:rPr>
              <a:t>的。</a:t>
            </a:r>
            <a:endParaRPr lang="en-US" altLang="zh-CN" sz="1800" dirty="0">
              <a:latin typeface="Times New Roman" panose="02020603050405020304" pitchFamily="18" charset="0"/>
            </a:endParaRPr>
          </a:p>
          <a:p>
            <a:pPr marL="0" indent="457200">
              <a:lnSpc>
                <a:spcPct val="130000"/>
              </a:lnSpc>
              <a:spcBef>
                <a:spcPts val="0"/>
              </a:spcBef>
              <a:buNone/>
            </a:pPr>
            <a:r>
              <a:rPr lang="zh-CN" altLang="en-US" sz="1800" dirty="0" smtClean="0">
                <a:latin typeface="Times New Roman" panose="02020603050405020304" pitchFamily="18" charset="0"/>
              </a:rPr>
              <a:t>第三</a:t>
            </a:r>
            <a:r>
              <a:rPr lang="zh-CN" altLang="en-US" sz="1800" dirty="0">
                <a:latin typeface="Times New Roman" panose="02020603050405020304" pitchFamily="18" charset="0"/>
              </a:rPr>
              <a:t>种也是一步步逼近解，只是逼近方式更加高效。使</a:t>
            </a:r>
            <a:r>
              <a:rPr lang="en-US" altLang="zh-CN" sz="1800" dirty="0">
                <a:latin typeface="Times New Roman" panose="02020603050405020304" pitchFamily="18" charset="0"/>
              </a:rPr>
              <a:t>f(g)=g2-y</a:t>
            </a:r>
            <a:r>
              <a:rPr lang="zh-CN" altLang="en-US" sz="1800" dirty="0">
                <a:latin typeface="Times New Roman" panose="02020603050405020304" pitchFamily="18" charset="0"/>
              </a:rPr>
              <a:t>，此时</a:t>
            </a:r>
            <a:r>
              <a:rPr lang="en-US" altLang="zh-CN" sz="1800" dirty="0">
                <a:latin typeface="Times New Roman" panose="02020603050405020304" pitchFamily="18" charset="0"/>
              </a:rPr>
              <a:t>f(g)=0</a:t>
            </a:r>
            <a:r>
              <a:rPr lang="zh-CN" altLang="en-US" sz="1800" dirty="0">
                <a:latin typeface="Times New Roman" panose="02020603050405020304" pitchFamily="18" charset="0"/>
              </a:rPr>
              <a:t>的那个</a:t>
            </a:r>
            <a:r>
              <a:rPr lang="en-US" altLang="zh-CN" sz="1800" dirty="0">
                <a:latin typeface="Times New Roman" panose="02020603050405020304" pitchFamily="18" charset="0"/>
              </a:rPr>
              <a:t>g</a:t>
            </a:r>
            <a:r>
              <a:rPr lang="zh-CN" altLang="en-US" sz="1800" dirty="0">
                <a:latin typeface="Times New Roman" panose="02020603050405020304" pitchFamily="18" charset="0"/>
              </a:rPr>
              <a:t>就是答案。通过每次求</a:t>
            </a:r>
            <a:r>
              <a:rPr lang="en-US" altLang="zh-CN" sz="1800" dirty="0">
                <a:latin typeface="Times New Roman" panose="02020603050405020304" pitchFamily="18" charset="0"/>
              </a:rPr>
              <a:t>f(g)</a:t>
            </a:r>
            <a:r>
              <a:rPr lang="zh-CN" altLang="en-US" sz="1800" dirty="0">
                <a:latin typeface="Times New Roman" panose="02020603050405020304" pitchFamily="18" charset="0"/>
              </a:rPr>
              <a:t>切线的斜率从而一步步逼近解</a:t>
            </a:r>
            <a:r>
              <a:rPr lang="zh-CN" altLang="en-US" sz="1800" dirty="0" smtClean="0">
                <a:latin typeface="Times New Roman" panose="02020603050405020304" pitchFamily="18" charset="0"/>
              </a:rPr>
              <a:t>。</a:t>
            </a:r>
            <a:endParaRPr lang="en-US" altLang="zh-CN" sz="1800" dirty="0" smtClean="0">
              <a:latin typeface="Times New Roman" panose="02020603050405020304" pitchFamily="18" charset="0"/>
            </a:endParaRPr>
          </a:p>
          <a:p>
            <a:pPr marL="0" indent="457200">
              <a:lnSpc>
                <a:spcPct val="130000"/>
              </a:lnSpc>
              <a:spcBef>
                <a:spcPts val="0"/>
              </a:spcBef>
              <a:buNone/>
            </a:pPr>
            <a:r>
              <a:rPr lang="zh-CN" altLang="en-US" sz="1800" dirty="0" smtClean="0">
                <a:latin typeface="Times New Roman" panose="02020603050405020304" pitchFamily="18" charset="0"/>
              </a:rPr>
              <a:t>上述</a:t>
            </a:r>
            <a:r>
              <a:rPr lang="zh-CN" altLang="en-US" sz="1800" dirty="0">
                <a:latin typeface="Times New Roman" panose="02020603050405020304" pitchFamily="18" charset="0"/>
              </a:rPr>
              <a:t>三种计算思维都能解决平方根问题，只是效率不同</a:t>
            </a:r>
            <a:r>
              <a:rPr lang="zh-CN" altLang="en-US" sz="1800" dirty="0" smtClean="0">
                <a:latin typeface="Times New Roman" panose="02020603050405020304" pitchFamily="18" charset="0"/>
              </a:rPr>
              <a:t>。</a:t>
            </a: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501573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Python</a:t>
            </a:r>
            <a:r>
              <a:rPr lang="zh-CN" altLang="en-US" dirty="0" smtClean="0"/>
              <a:t>实现</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6" name="内容占位符 5"/>
          <p:cNvSpPr>
            <a:spLocks noGrp="1"/>
          </p:cNvSpPr>
          <p:nvPr>
            <p:ph sz="half" idx="2"/>
          </p:nvPr>
        </p:nvSpPr>
        <p:spPr>
          <a:xfrm>
            <a:off x="971600" y="1844825"/>
            <a:ext cx="7715200" cy="4248471"/>
          </a:xfrm>
        </p:spPr>
        <p:txBody>
          <a:bodyPr/>
          <a:lstStyle/>
          <a:p>
            <a:r>
              <a:rPr lang="en-US" altLang="zh-CN" b="1" dirty="0"/>
              <a:t>#&lt;</a:t>
            </a:r>
            <a:r>
              <a:rPr lang="zh-CN" altLang="zh-CN" b="1" dirty="0"/>
              <a:t>程序：最小值和最大值</a:t>
            </a:r>
            <a:r>
              <a:rPr lang="en-US" altLang="zh-CN" b="1" dirty="0"/>
              <a:t>_</a:t>
            </a:r>
            <a:r>
              <a:rPr lang="zh-CN" altLang="zh-CN" b="1" dirty="0"/>
              <a:t>分治</a:t>
            </a:r>
            <a:r>
              <a:rPr lang="en-US" altLang="zh-CN" b="1" dirty="0"/>
              <a:t>&gt;</a:t>
            </a:r>
            <a:endParaRPr lang="zh-CN" altLang="zh-CN" dirty="0"/>
          </a:p>
          <a:p>
            <a:r>
              <a:rPr lang="en-US" altLang="zh-CN" dirty="0"/>
              <a:t>A=[3,8,9,4,10,5,1,17]</a:t>
            </a:r>
            <a:endParaRPr lang="zh-CN" altLang="zh-CN" dirty="0"/>
          </a:p>
          <a:p>
            <a:r>
              <a:rPr lang="en-US" altLang="zh-CN" dirty="0" err="1"/>
              <a:t>def</a:t>
            </a:r>
            <a:r>
              <a:rPr lang="en-US" altLang="zh-CN" dirty="0"/>
              <a:t> </a:t>
            </a:r>
            <a:r>
              <a:rPr lang="en-US" altLang="zh-CN" dirty="0" err="1"/>
              <a:t>Smin_max</a:t>
            </a:r>
            <a:r>
              <a:rPr lang="en-US" altLang="zh-CN" dirty="0"/>
              <a:t>(a):</a:t>
            </a:r>
            <a:endParaRPr lang="zh-CN" altLang="zh-CN" dirty="0"/>
          </a:p>
          <a:p>
            <a:r>
              <a:rPr lang="en-US" altLang="zh-CN" dirty="0" smtClean="0"/>
              <a:t>      if </a:t>
            </a:r>
            <a:r>
              <a:rPr lang="en-US" altLang="zh-CN" dirty="0" err="1"/>
              <a:t>len</a:t>
            </a:r>
            <a:r>
              <a:rPr lang="en-US" altLang="zh-CN" dirty="0"/>
              <a:t>(a)==1:</a:t>
            </a:r>
            <a:endParaRPr lang="zh-CN" altLang="zh-CN" dirty="0"/>
          </a:p>
          <a:p>
            <a:r>
              <a:rPr lang="en-US" altLang="zh-CN" dirty="0" smtClean="0"/>
              <a:t>            return(a[0</a:t>
            </a:r>
            <a:r>
              <a:rPr lang="en-US" altLang="zh-CN" dirty="0"/>
              <a:t>],a[0])</a:t>
            </a:r>
            <a:endParaRPr lang="zh-CN" altLang="zh-CN" dirty="0"/>
          </a:p>
          <a:p>
            <a:r>
              <a:rPr lang="en-US" altLang="zh-CN" dirty="0" smtClean="0"/>
              <a:t>      </a:t>
            </a:r>
            <a:r>
              <a:rPr lang="en-US" altLang="zh-CN" dirty="0" err="1" smtClean="0"/>
              <a:t>elif</a:t>
            </a:r>
            <a:r>
              <a:rPr lang="en-US" altLang="zh-CN" dirty="0" smtClean="0"/>
              <a:t> </a:t>
            </a:r>
            <a:r>
              <a:rPr lang="en-US" altLang="zh-CN" dirty="0" err="1"/>
              <a:t>len</a:t>
            </a:r>
            <a:r>
              <a:rPr lang="en-US" altLang="zh-CN" dirty="0"/>
              <a:t>(a)==2:</a:t>
            </a:r>
            <a:endParaRPr lang="zh-CN" altLang="zh-CN" dirty="0"/>
          </a:p>
          <a:p>
            <a:r>
              <a:rPr lang="en-US" altLang="zh-CN" dirty="0" smtClean="0"/>
              <a:t>            return(min(a</a:t>
            </a:r>
            <a:r>
              <a:rPr lang="en-US" altLang="zh-CN" dirty="0"/>
              <a:t>),max(a))</a:t>
            </a:r>
            <a:endParaRPr lang="zh-CN" altLang="zh-CN" dirty="0"/>
          </a:p>
          <a:p>
            <a:r>
              <a:rPr lang="en-US" altLang="zh-CN" dirty="0" smtClean="0"/>
              <a:t>      m=</a:t>
            </a:r>
            <a:r>
              <a:rPr lang="en-US" altLang="zh-CN" dirty="0" err="1" smtClean="0"/>
              <a:t>len</a:t>
            </a:r>
            <a:r>
              <a:rPr lang="en-US" altLang="zh-CN" dirty="0" smtClean="0"/>
              <a:t>(a</a:t>
            </a:r>
            <a:r>
              <a:rPr lang="en-US" altLang="zh-CN" dirty="0"/>
              <a:t>)//2</a:t>
            </a:r>
            <a:endParaRPr lang="zh-CN" altLang="zh-CN" dirty="0"/>
          </a:p>
          <a:p>
            <a:r>
              <a:rPr lang="en-US" altLang="zh-CN" dirty="0" smtClean="0"/>
              <a:t>      </a:t>
            </a:r>
            <a:r>
              <a:rPr lang="en-US" altLang="zh-CN" dirty="0" err="1" smtClean="0"/>
              <a:t>lmin,lmax</a:t>
            </a:r>
            <a:r>
              <a:rPr lang="en-US" altLang="zh-CN" dirty="0" smtClean="0"/>
              <a:t>=</a:t>
            </a:r>
            <a:r>
              <a:rPr lang="en-US" altLang="zh-CN" dirty="0" err="1" smtClean="0"/>
              <a:t>Smin_max</a:t>
            </a:r>
            <a:r>
              <a:rPr lang="en-US" altLang="zh-CN" dirty="0" smtClean="0"/>
              <a:t>(a</a:t>
            </a:r>
            <a:r>
              <a:rPr lang="en-US" altLang="zh-CN" dirty="0"/>
              <a:t>[:m])</a:t>
            </a:r>
            <a:endParaRPr lang="zh-CN" altLang="zh-CN" dirty="0"/>
          </a:p>
          <a:p>
            <a:r>
              <a:rPr lang="en-US" altLang="zh-CN" dirty="0" smtClean="0"/>
              <a:t>      </a:t>
            </a:r>
            <a:r>
              <a:rPr lang="en-US" altLang="zh-CN" dirty="0" err="1" smtClean="0"/>
              <a:t>rmin,rmax</a:t>
            </a:r>
            <a:r>
              <a:rPr lang="en-US" altLang="zh-CN" dirty="0" smtClean="0"/>
              <a:t>=</a:t>
            </a:r>
            <a:r>
              <a:rPr lang="en-US" altLang="zh-CN" dirty="0" err="1" smtClean="0"/>
              <a:t>Smin_max</a:t>
            </a:r>
            <a:r>
              <a:rPr lang="en-US" altLang="zh-CN" dirty="0" smtClean="0"/>
              <a:t>(a[m</a:t>
            </a:r>
            <a:r>
              <a:rPr lang="en-US" altLang="zh-CN" dirty="0"/>
              <a:t>:])</a:t>
            </a:r>
            <a:endParaRPr lang="zh-CN" altLang="zh-CN" dirty="0"/>
          </a:p>
          <a:p>
            <a:r>
              <a:rPr lang="en-US" altLang="zh-CN" dirty="0" smtClean="0"/>
              <a:t>      return </a:t>
            </a:r>
            <a:r>
              <a:rPr lang="en-US" altLang="zh-CN" dirty="0"/>
              <a:t>min(</a:t>
            </a:r>
            <a:r>
              <a:rPr lang="en-US" altLang="zh-CN" dirty="0" err="1"/>
              <a:t>lmin,rmin</a:t>
            </a:r>
            <a:r>
              <a:rPr lang="en-US" altLang="zh-CN" dirty="0"/>
              <a:t>),max(</a:t>
            </a:r>
            <a:r>
              <a:rPr lang="en-US" altLang="zh-CN" dirty="0" err="1"/>
              <a:t>lmax,rmax</a:t>
            </a:r>
            <a:r>
              <a:rPr lang="en-US" altLang="zh-CN" dirty="0" smtClean="0"/>
              <a:t>)</a:t>
            </a:r>
            <a:endParaRPr lang="zh-CN" altLang="zh-CN" dirty="0"/>
          </a:p>
          <a:p>
            <a:r>
              <a:rPr lang="en-US" altLang="zh-CN" dirty="0"/>
              <a:t>print("Minimum and Maximum:%</a:t>
            </a:r>
            <a:r>
              <a:rPr lang="en-US" altLang="zh-CN" dirty="0" err="1"/>
              <a:t>d,%d</a:t>
            </a:r>
            <a:r>
              <a:rPr lang="en-US" altLang="zh-CN" dirty="0"/>
              <a:t>"%(</a:t>
            </a:r>
            <a:r>
              <a:rPr lang="en-US" altLang="zh-CN" dirty="0" err="1"/>
              <a:t>Smin_max</a:t>
            </a:r>
            <a:r>
              <a:rPr lang="en-US" altLang="zh-CN" dirty="0"/>
              <a:t>(A</a:t>
            </a:r>
            <a:r>
              <a:rPr lang="en-US" altLang="zh-CN" dirty="0" smtClean="0"/>
              <a:t>)))</a:t>
            </a:r>
            <a:endParaRPr lang="zh-CN" altLang="zh-CN" dirty="0"/>
          </a:p>
        </p:txBody>
      </p:sp>
      <p:sp>
        <p:nvSpPr>
          <p:cNvPr id="7" name="内容占位符 6"/>
          <p:cNvSpPr>
            <a:spLocks noGrp="1"/>
          </p:cNvSpPr>
          <p:nvPr>
            <p:ph idx="1"/>
          </p:nvPr>
        </p:nvSpPr>
        <p:spPr>
          <a:xfrm>
            <a:off x="467544" y="1340769"/>
            <a:ext cx="8219256" cy="504056"/>
          </a:xfrm>
        </p:spPr>
        <p:txBody>
          <a:bodyPr/>
          <a:lstStyle/>
          <a:p>
            <a:pPr marL="0" indent="457200">
              <a:buNone/>
            </a:pPr>
            <a:r>
              <a:rPr lang="zh-CN" altLang="en-US" dirty="0" smtClean="0"/>
              <a:t>分治法</a:t>
            </a:r>
            <a:r>
              <a:rPr lang="zh-CN" altLang="zh-CN" dirty="0" smtClean="0"/>
              <a:t>同时</a:t>
            </a:r>
            <a:r>
              <a:rPr lang="zh-CN" altLang="zh-CN" dirty="0"/>
              <a:t>求最小值和最大值</a:t>
            </a:r>
            <a:r>
              <a:rPr lang="zh-CN" altLang="zh-CN" dirty="0" smtClean="0"/>
              <a:t>的可以</a:t>
            </a:r>
            <a:r>
              <a:rPr lang="zh-CN" altLang="en-US" dirty="0" smtClean="0"/>
              <a:t>用函数调用来</a:t>
            </a:r>
            <a:r>
              <a:rPr lang="zh-CN" altLang="zh-CN" dirty="0" smtClean="0"/>
              <a:t>实现，</a:t>
            </a:r>
            <a:r>
              <a:rPr lang="en-US" altLang="zh-CN" dirty="0" smtClean="0"/>
              <a:t>Python</a:t>
            </a:r>
            <a:r>
              <a:rPr lang="zh-CN" altLang="zh-CN" dirty="0" smtClean="0"/>
              <a:t>代码</a:t>
            </a:r>
            <a:r>
              <a:rPr lang="zh-CN" altLang="zh-CN" dirty="0"/>
              <a:t>如下：</a:t>
            </a:r>
          </a:p>
          <a:p>
            <a:endParaRPr lang="zh-CN" altLang="en-US" dirty="0"/>
          </a:p>
        </p:txBody>
      </p:sp>
    </p:spTree>
    <p:extLst>
      <p:ext uri="{BB962C8B-B14F-4D97-AF65-F5344CB8AC3E}">
        <p14:creationId xmlns:p14="http://schemas.microsoft.com/office/powerpoint/2010/main" val="464873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p:sp>
        <p:nvSpPr>
          <p:cNvPr id="6" name="内容占位符 5"/>
          <p:cNvSpPr>
            <a:spLocks noGrp="1"/>
          </p:cNvSpPr>
          <p:nvPr>
            <p:ph idx="1"/>
          </p:nvPr>
        </p:nvSpPr>
        <p:spPr/>
        <p:txBody>
          <a:bodyPr>
            <a:noAutofit/>
          </a:bodyPr>
          <a:lstStyle/>
          <a:p>
            <a:r>
              <a:rPr lang="zh-CN" altLang="zh-CN" dirty="0" smtClean="0"/>
              <a:t>在计算机科学</a:t>
            </a:r>
            <a:r>
              <a:rPr lang="zh-CN" altLang="zh-CN" dirty="0"/>
              <a:t>中，分治法是非常重要的算法。分治法字面上的解释是</a:t>
            </a:r>
            <a:r>
              <a:rPr lang="en-US" altLang="zh-CN" dirty="0"/>
              <a:t>“</a:t>
            </a:r>
            <a:r>
              <a:rPr lang="zh-CN" altLang="zh-CN" dirty="0"/>
              <a:t>分而治之</a:t>
            </a:r>
            <a:r>
              <a:rPr lang="en-US" altLang="zh-CN" dirty="0"/>
              <a:t>”</a:t>
            </a:r>
            <a:r>
              <a:rPr lang="zh-CN" altLang="zh-CN" dirty="0"/>
              <a:t>，就是把一个复杂的问题分成两个或更多的相同或相似的互相独立的子问题，再把子问题分成更小的子问题，直到最后子问题可以简单的直接求解，原问题的解是子问题解的合并。以分治法求最小值和最大值为例，其基本思想是：</a:t>
            </a:r>
          </a:p>
          <a:p>
            <a:r>
              <a:rPr lang="zh-CN" altLang="zh-CN" dirty="0"/>
              <a:t>分：将</a:t>
            </a:r>
            <a:r>
              <a:rPr lang="en-US" altLang="zh-CN" dirty="0"/>
              <a:t>n</a:t>
            </a:r>
            <a:r>
              <a:rPr lang="zh-CN" altLang="zh-CN" dirty="0"/>
              <a:t>个数分成两部分，每部分包含</a:t>
            </a:r>
            <a:r>
              <a:rPr lang="en-US" altLang="zh-CN" dirty="0"/>
              <a:t>n/2</a:t>
            </a:r>
            <a:r>
              <a:rPr lang="zh-CN" altLang="zh-CN" dirty="0"/>
              <a:t>个数；</a:t>
            </a:r>
          </a:p>
          <a:p>
            <a:r>
              <a:rPr lang="zh-CN" altLang="zh-CN" dirty="0"/>
              <a:t>治：如果</a:t>
            </a:r>
            <a:r>
              <a:rPr lang="en-US" altLang="zh-CN" dirty="0"/>
              <a:t>n/2=1</a:t>
            </a:r>
            <a:r>
              <a:rPr lang="zh-CN" altLang="zh-CN" dirty="0"/>
              <a:t>，</a:t>
            </a:r>
            <a:r>
              <a:rPr lang="zh-CN" altLang="zh-CN" dirty="0" smtClean="0"/>
              <a:t>那么直接</a:t>
            </a:r>
            <a:r>
              <a:rPr lang="zh-CN" altLang="zh-CN" dirty="0"/>
              <a:t>得到最小值和最大值；如果</a:t>
            </a:r>
            <a:r>
              <a:rPr lang="en-US" altLang="zh-CN" dirty="0"/>
              <a:t>n/2=2</a:t>
            </a:r>
            <a:r>
              <a:rPr lang="zh-CN" altLang="zh-CN" dirty="0"/>
              <a:t>，可以直接比较</a:t>
            </a:r>
            <a:r>
              <a:rPr lang="en-US" altLang="zh-CN" dirty="0"/>
              <a:t>2</a:t>
            </a:r>
            <a:r>
              <a:rPr lang="zh-CN" altLang="zh-CN" dirty="0"/>
              <a:t>个数从而得到最小值和最大值；否则，用分治法求</a:t>
            </a:r>
            <a:r>
              <a:rPr lang="en-US" altLang="zh-CN" dirty="0"/>
              <a:t>n/2</a:t>
            </a:r>
            <a:r>
              <a:rPr lang="zh-CN" altLang="zh-CN" dirty="0"/>
              <a:t>个数的最小值和最大值；</a:t>
            </a:r>
          </a:p>
          <a:p>
            <a:r>
              <a:rPr lang="zh-CN" altLang="zh-CN" dirty="0"/>
              <a:t>合并：分别比较两部分的最小值和最大值，从而找到</a:t>
            </a:r>
            <a:r>
              <a:rPr lang="en-US" altLang="zh-CN" dirty="0"/>
              <a:t>n</a:t>
            </a:r>
            <a:r>
              <a:rPr lang="zh-CN" altLang="zh-CN" dirty="0"/>
              <a:t>个数的最小值和最大值</a:t>
            </a:r>
            <a:r>
              <a:rPr lang="zh-CN" altLang="zh-CN" dirty="0" smtClean="0"/>
              <a:t>。</a:t>
            </a:r>
            <a:endParaRPr lang="en-US" altLang="zh-CN" dirty="0" smtClean="0"/>
          </a:p>
          <a:p>
            <a:r>
              <a:rPr lang="zh-CN" altLang="zh-CN" dirty="0"/>
              <a:t>上述分治法求最小值和最大值包括：分</a:t>
            </a:r>
            <a:r>
              <a:rPr lang="en-US" altLang="zh-CN" dirty="0"/>
              <a:t>-&gt;</a:t>
            </a:r>
            <a:r>
              <a:rPr lang="zh-CN" altLang="zh-CN" dirty="0"/>
              <a:t>治</a:t>
            </a:r>
            <a:r>
              <a:rPr lang="en-US" altLang="zh-CN" dirty="0"/>
              <a:t>-&gt;</a:t>
            </a:r>
            <a:r>
              <a:rPr lang="zh-CN" altLang="zh-CN" dirty="0"/>
              <a:t>合并，三个步骤。在“治”中可以看到递归的身影，即如果</a:t>
            </a:r>
            <a:r>
              <a:rPr lang="en-US" altLang="zh-CN" dirty="0"/>
              <a:t>n/2&gt;2</a:t>
            </a:r>
            <a:r>
              <a:rPr lang="zh-CN" altLang="zh-CN" dirty="0"/>
              <a:t>，那么就递归的调用它本身来求最小值和最大值。我们再回过头去看用</a:t>
            </a:r>
            <a:r>
              <a:rPr lang="en-US" altLang="zh-CN" dirty="0"/>
              <a:t>Python</a:t>
            </a:r>
            <a:r>
              <a:rPr lang="zh-CN" altLang="zh-CN" dirty="0"/>
              <a:t>的代码。与上述的基本思想相应的，会在判断</a:t>
            </a:r>
            <a:r>
              <a:rPr lang="en-US" altLang="zh-CN" dirty="0"/>
              <a:t>n/2</a:t>
            </a:r>
            <a:r>
              <a:rPr lang="zh-CN" altLang="zh-CN" dirty="0"/>
              <a:t>不为</a:t>
            </a:r>
            <a:r>
              <a:rPr lang="en-US" altLang="zh-CN" dirty="0"/>
              <a:t>1</a:t>
            </a:r>
            <a:r>
              <a:rPr lang="zh-CN" altLang="zh-CN" dirty="0"/>
              <a:t>或</a:t>
            </a:r>
            <a:r>
              <a:rPr lang="en-US" altLang="zh-CN" dirty="0"/>
              <a:t>2</a:t>
            </a:r>
            <a:r>
              <a:rPr lang="zh-CN" altLang="zh-CN" dirty="0"/>
              <a:t>之后，调用</a:t>
            </a:r>
            <a:r>
              <a:rPr lang="en-US" altLang="zh-CN" dirty="0" err="1"/>
              <a:t>Smin_max</a:t>
            </a:r>
            <a:r>
              <a:rPr lang="en-US" altLang="zh-CN" dirty="0"/>
              <a:t>(array[:m])</a:t>
            </a:r>
            <a:r>
              <a:rPr lang="zh-CN" altLang="zh-CN" dirty="0"/>
              <a:t>和</a:t>
            </a:r>
            <a:r>
              <a:rPr lang="en-US" altLang="zh-CN" dirty="0" err="1"/>
              <a:t>Smin_max</a:t>
            </a:r>
            <a:r>
              <a:rPr lang="en-US" altLang="zh-CN" dirty="0"/>
              <a:t>(array[m:])</a:t>
            </a:r>
            <a:r>
              <a:rPr lang="zh-CN" altLang="zh-CN" dirty="0"/>
              <a:t>。</a:t>
            </a:r>
            <a:endParaRPr lang="en-US" altLang="zh-CN" dirty="0" smtClean="0"/>
          </a:p>
        </p:txBody>
      </p:sp>
    </p:spTree>
    <p:extLst>
      <p:ext uri="{BB962C8B-B14F-4D97-AF65-F5344CB8AC3E}">
        <p14:creationId xmlns:p14="http://schemas.microsoft.com/office/powerpoint/2010/main" val="3328834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a:p>
        </p:txBody>
      </p:sp>
      <p:sp>
        <p:nvSpPr>
          <p:cNvPr id="6" name="内容占位符 5"/>
          <p:cNvSpPr>
            <a:spLocks noGrp="1"/>
          </p:cNvSpPr>
          <p:nvPr>
            <p:ph idx="1"/>
          </p:nvPr>
        </p:nvSpPr>
        <p:spPr/>
        <p:txBody>
          <a:bodyPr>
            <a:noAutofit/>
          </a:bodyPr>
          <a:lstStyle/>
          <a:p>
            <a:r>
              <a:rPr lang="zh-CN" altLang="zh-CN" dirty="0"/>
              <a:t>其实在我们用分治法解题时，往往能会用到递归的思想。分治法产生的子问题往往是原问题的较小模式，反复应用分治法，可以使子问题与原问题的类型保持一致，而其规模却不断缩小，最终使子问题缩小到很容易直接求出其解，这就为</a:t>
            </a:r>
            <a:r>
              <a:rPr lang="zh-CN" altLang="zh-CN" dirty="0" smtClean="0"/>
              <a:t>使用</a:t>
            </a:r>
            <a:r>
              <a:rPr lang="zh-CN" altLang="en-US" dirty="0" smtClean="0"/>
              <a:t>递归</a:t>
            </a:r>
            <a:r>
              <a:rPr lang="zh-CN" altLang="zh-CN" dirty="0" smtClean="0"/>
              <a:t>提供</a:t>
            </a:r>
            <a:r>
              <a:rPr lang="zh-CN" altLang="zh-CN" dirty="0"/>
              <a:t>了方便。在分治法中用递归的思想求解问题是计算机科学解决问题时常有的一种手段，由此也产生了很多高效的算法。</a:t>
            </a:r>
          </a:p>
          <a:p>
            <a:r>
              <a:rPr lang="zh-CN" altLang="zh-CN" dirty="0"/>
              <a:t>其实对于求</a:t>
            </a:r>
            <a:r>
              <a:rPr lang="en-US" altLang="zh-CN" dirty="0"/>
              <a:t>n</a:t>
            </a:r>
            <a:r>
              <a:rPr lang="zh-CN" altLang="zh-CN" dirty="0"/>
              <a:t>个数的最小值和最大值问题，可能有人认为我们可以先将这</a:t>
            </a:r>
            <a:r>
              <a:rPr lang="en-US" altLang="zh-CN" dirty="0"/>
              <a:t>n</a:t>
            </a:r>
            <a:r>
              <a:rPr lang="zh-CN" altLang="zh-CN" dirty="0"/>
              <a:t>个数排好序，这样最小值和最大值不就一目了然了吗！这种做法是舍近求远，排序的复杂度是比找最大最小要复杂地多。我们不需要排序就可以找到最大和最小值了。尤其是分治法常会给出在多核上可以并行的算法</a:t>
            </a:r>
            <a:r>
              <a:rPr lang="zh-CN" altLang="zh-CN" dirty="0" smtClean="0"/>
              <a:t>。</a:t>
            </a:r>
            <a:r>
              <a:rPr lang="zh-CN" altLang="zh-CN" dirty="0"/>
              <a:t>目前计算机已经能够集成越来越多的核，设计并行执行的程序能够有效利用资源，提高对资源的利用率。因此，用分治法求解问题也变得越来越重要。</a:t>
            </a:r>
            <a:endParaRPr lang="en-US" altLang="zh-CN" dirty="0" smtClean="0"/>
          </a:p>
        </p:txBody>
      </p:sp>
    </p:spTree>
    <p:extLst>
      <p:ext uri="{BB962C8B-B14F-4D97-AF65-F5344CB8AC3E}">
        <p14:creationId xmlns:p14="http://schemas.microsoft.com/office/powerpoint/2010/main" val="1122786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4</a:t>
            </a:r>
            <a:r>
              <a:rPr lang="zh-CN" altLang="en-US" dirty="0" smtClean="0"/>
              <a:t>节</a:t>
            </a:r>
            <a:r>
              <a:rPr lang="zh-CN" altLang="en-US" dirty="0"/>
              <a:t>贪心算法（</a:t>
            </a:r>
            <a:r>
              <a:rPr lang="en-US" altLang="zh-CN" dirty="0"/>
              <a:t>Greedy Algorithm</a:t>
            </a:r>
            <a:r>
              <a:rPr lang="zh-CN" altLang="en-US" dirty="0" smtClean="0"/>
              <a:t>）</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a:p>
        </p:txBody>
      </p:sp>
      <p:sp>
        <p:nvSpPr>
          <p:cNvPr id="6" name="内容占位符 5"/>
          <p:cNvSpPr>
            <a:spLocks noGrp="1"/>
          </p:cNvSpPr>
          <p:nvPr>
            <p:ph idx="1"/>
          </p:nvPr>
        </p:nvSpPr>
        <p:spPr/>
        <p:txBody>
          <a:bodyPr>
            <a:noAutofit/>
          </a:bodyPr>
          <a:lstStyle/>
          <a:p>
            <a:pPr marL="0" indent="720000">
              <a:lnSpc>
                <a:spcPct val="130000"/>
              </a:lnSpc>
              <a:spcBef>
                <a:spcPts val="0"/>
              </a:spcBef>
              <a:buNone/>
            </a:pPr>
            <a:r>
              <a:rPr lang="zh-CN" altLang="zh-CN" dirty="0"/>
              <a:t>贪心算法（</a:t>
            </a:r>
            <a:r>
              <a:rPr lang="en-US" altLang="zh-CN" dirty="0"/>
              <a:t>Greedy algorithm</a:t>
            </a:r>
            <a:r>
              <a:rPr lang="zh-CN" altLang="zh-CN" dirty="0"/>
              <a:t>），又被称为贪婪算法，应该算是我们最熟悉，最常用的方法。贪心算法</a:t>
            </a:r>
            <a:r>
              <a:rPr lang="en-US" altLang="zh-CN" dirty="0"/>
              <a:t>,</a:t>
            </a:r>
            <a:r>
              <a:rPr lang="zh-CN" altLang="zh-CN" dirty="0"/>
              <a:t>是用来求解最优化问题的一种方法。一般来说，求解最优化问题的过程就是做一系列决定从而实现最优值的过程。最优解就是实现最优值的这些决定。贪心算法考虑局部最优，每次都做当前看起来最优的决定，得到的解不一定是全局最优</a:t>
            </a:r>
            <a:r>
              <a:rPr lang="zh-CN" altLang="zh-CN" dirty="0" smtClean="0"/>
              <a:t>解</a:t>
            </a:r>
            <a:r>
              <a:rPr lang="zh-CN" altLang="en-US" dirty="0"/>
              <a:t>，</a:t>
            </a:r>
            <a:r>
              <a:rPr lang="zh-CN" altLang="zh-CN" dirty="0" smtClean="0"/>
              <a:t>但是</a:t>
            </a:r>
            <a:r>
              <a:rPr lang="zh-CN" altLang="zh-CN" dirty="0"/>
              <a:t>有些问题能够用贪心算法求得</a:t>
            </a:r>
            <a:r>
              <a:rPr lang="zh-CN" altLang="zh-CN" dirty="0" smtClean="0"/>
              <a:t>最优解</a:t>
            </a:r>
            <a:r>
              <a:rPr lang="zh-CN" altLang="en-US" dirty="0" smtClean="0"/>
              <a:t>。</a:t>
            </a:r>
            <a:endParaRPr lang="zh-CN" altLang="en-US" dirty="0"/>
          </a:p>
        </p:txBody>
      </p:sp>
    </p:spTree>
    <p:extLst>
      <p:ext uri="{BB962C8B-B14F-4D97-AF65-F5344CB8AC3E}">
        <p14:creationId xmlns:p14="http://schemas.microsoft.com/office/powerpoint/2010/main" val="6604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找零钱问题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a:p>
        </p:txBody>
      </p:sp>
      <p:sp>
        <p:nvSpPr>
          <p:cNvPr id="6" name="内容占位符 5"/>
          <p:cNvSpPr>
            <a:spLocks noGrp="1"/>
          </p:cNvSpPr>
          <p:nvPr>
            <p:ph idx="1"/>
          </p:nvPr>
        </p:nvSpPr>
        <p:spPr/>
        <p:txBody>
          <a:bodyPr/>
          <a:lstStyle/>
          <a:p>
            <a:r>
              <a:rPr lang="zh-CN" altLang="zh-CN" b="1" dirty="0"/>
              <a:t>问题描述</a:t>
            </a:r>
            <a:r>
              <a:rPr lang="zh-CN" altLang="zh-CN" dirty="0"/>
              <a:t>：假设有</a:t>
            </a:r>
            <a:r>
              <a:rPr lang="en-US" altLang="zh-CN" dirty="0"/>
              <a:t>4</a:t>
            </a:r>
            <a:r>
              <a:rPr lang="zh-CN" altLang="zh-CN" dirty="0"/>
              <a:t>种硬币，它们的面值分别为</a:t>
            </a:r>
            <a:r>
              <a:rPr lang="en-US" altLang="zh-CN" dirty="0"/>
              <a:t>2</a:t>
            </a:r>
            <a:r>
              <a:rPr lang="zh-CN" altLang="zh-CN" dirty="0"/>
              <a:t>角</a:t>
            </a:r>
            <a:r>
              <a:rPr lang="en-US" altLang="zh-CN" dirty="0"/>
              <a:t>5</a:t>
            </a:r>
            <a:r>
              <a:rPr lang="zh-CN" altLang="zh-CN" dirty="0"/>
              <a:t>分、</a:t>
            </a:r>
            <a:r>
              <a:rPr lang="en-US" altLang="zh-CN" dirty="0"/>
              <a:t>1</a:t>
            </a:r>
            <a:r>
              <a:rPr lang="zh-CN" altLang="zh-CN" dirty="0"/>
              <a:t>角、</a:t>
            </a:r>
            <a:r>
              <a:rPr lang="en-US" altLang="zh-CN" dirty="0"/>
              <a:t>5</a:t>
            </a:r>
            <a:r>
              <a:rPr lang="zh-CN" altLang="zh-CN" dirty="0"/>
              <a:t>分和</a:t>
            </a:r>
            <a:r>
              <a:rPr lang="en-US" altLang="zh-CN" dirty="0"/>
              <a:t>1</a:t>
            </a:r>
            <a:r>
              <a:rPr lang="zh-CN" altLang="zh-CN" dirty="0"/>
              <a:t>分。现在要找给某顾客六角三分钱。问怎样找零钱才能使给顾客的硬币个数最少</a:t>
            </a:r>
            <a:r>
              <a:rPr lang="zh-CN" altLang="zh-CN" dirty="0" smtClean="0"/>
              <a:t>？</a:t>
            </a:r>
            <a:endParaRPr lang="en-US" altLang="zh-CN" dirty="0" smtClean="0"/>
          </a:p>
          <a:p>
            <a:r>
              <a:rPr lang="zh-CN" altLang="zh-CN" dirty="0"/>
              <a:t>一般来说，我们会拿出</a:t>
            </a:r>
            <a:r>
              <a:rPr lang="en-US" altLang="zh-CN" dirty="0"/>
              <a:t>2</a:t>
            </a:r>
            <a:r>
              <a:rPr lang="zh-CN" altLang="zh-CN" dirty="0"/>
              <a:t>个</a:t>
            </a:r>
            <a:r>
              <a:rPr lang="en-US" altLang="zh-CN" dirty="0"/>
              <a:t>2</a:t>
            </a:r>
            <a:r>
              <a:rPr lang="zh-CN" altLang="zh-CN" dirty="0"/>
              <a:t>角</a:t>
            </a:r>
            <a:r>
              <a:rPr lang="en-US" altLang="zh-CN" dirty="0"/>
              <a:t>5</a:t>
            </a:r>
            <a:r>
              <a:rPr lang="zh-CN" altLang="zh-CN" dirty="0"/>
              <a:t>分的硬币，</a:t>
            </a:r>
            <a:r>
              <a:rPr lang="en-US" altLang="zh-CN" dirty="0"/>
              <a:t>1</a:t>
            </a:r>
            <a:r>
              <a:rPr lang="zh-CN" altLang="zh-CN" dirty="0"/>
              <a:t>个</a:t>
            </a:r>
            <a:r>
              <a:rPr lang="en-US" altLang="zh-CN" dirty="0"/>
              <a:t>1</a:t>
            </a:r>
            <a:r>
              <a:rPr lang="zh-CN" altLang="zh-CN" dirty="0"/>
              <a:t>角的硬币和</a:t>
            </a:r>
            <a:r>
              <a:rPr lang="en-US" altLang="zh-CN" dirty="0"/>
              <a:t>3</a:t>
            </a:r>
            <a:r>
              <a:rPr lang="zh-CN" altLang="zh-CN" dirty="0"/>
              <a:t>个</a:t>
            </a:r>
            <a:r>
              <a:rPr lang="en-US" altLang="zh-CN" dirty="0"/>
              <a:t>1</a:t>
            </a:r>
            <a:r>
              <a:rPr lang="zh-CN" altLang="zh-CN" dirty="0"/>
              <a:t>分的硬币交给顾客，共找给顾客</a:t>
            </a:r>
            <a:r>
              <a:rPr lang="en-US" altLang="zh-CN" dirty="0"/>
              <a:t>6</a:t>
            </a:r>
            <a:r>
              <a:rPr lang="zh-CN" altLang="zh-CN" dirty="0"/>
              <a:t>枚硬币。</a:t>
            </a:r>
          </a:p>
          <a:p>
            <a:r>
              <a:rPr lang="zh-CN" altLang="zh-CN" dirty="0"/>
              <a:t>这种找零钱的基本思想是：每次都选择面值不超过需要找给顾客的钱的最大面值的硬币。以上面找零钱问题来说：选出一个面值不超过</a:t>
            </a:r>
            <a:r>
              <a:rPr lang="en-US" altLang="zh-CN" dirty="0"/>
              <a:t>6</a:t>
            </a:r>
            <a:r>
              <a:rPr lang="zh-CN" altLang="zh-CN" dirty="0"/>
              <a:t>角</a:t>
            </a:r>
            <a:r>
              <a:rPr lang="en-US" altLang="zh-CN" dirty="0"/>
              <a:t>3</a:t>
            </a:r>
            <a:r>
              <a:rPr lang="zh-CN" altLang="zh-CN" dirty="0"/>
              <a:t>分的最大面值硬币</a:t>
            </a:r>
            <a:r>
              <a:rPr lang="en-US" altLang="zh-CN" dirty="0"/>
              <a:t>2</a:t>
            </a:r>
            <a:r>
              <a:rPr lang="zh-CN" altLang="zh-CN" dirty="0"/>
              <a:t>角</a:t>
            </a:r>
            <a:r>
              <a:rPr lang="en-US" altLang="zh-CN" dirty="0"/>
              <a:t>5</a:t>
            </a:r>
            <a:r>
              <a:rPr lang="zh-CN" altLang="zh-CN" dirty="0"/>
              <a:t>分找给顾客，然后还要找</a:t>
            </a:r>
            <a:r>
              <a:rPr lang="en-US" altLang="zh-CN" dirty="0"/>
              <a:t>3</a:t>
            </a:r>
            <a:r>
              <a:rPr lang="zh-CN" altLang="zh-CN" dirty="0"/>
              <a:t>角</a:t>
            </a:r>
            <a:r>
              <a:rPr lang="en-US" altLang="zh-CN" dirty="0"/>
              <a:t>8</a:t>
            </a:r>
            <a:r>
              <a:rPr lang="zh-CN" altLang="zh-CN" dirty="0"/>
              <a:t>分；选出一个面值不超过</a:t>
            </a:r>
            <a:r>
              <a:rPr lang="en-US" altLang="zh-CN" dirty="0"/>
              <a:t>3</a:t>
            </a:r>
            <a:r>
              <a:rPr lang="zh-CN" altLang="zh-CN" dirty="0"/>
              <a:t>角</a:t>
            </a:r>
            <a:r>
              <a:rPr lang="en-US" altLang="zh-CN" dirty="0"/>
              <a:t>8</a:t>
            </a:r>
            <a:r>
              <a:rPr lang="zh-CN" altLang="zh-CN" dirty="0"/>
              <a:t>分的最大面值硬币</a:t>
            </a:r>
            <a:r>
              <a:rPr lang="en-US" altLang="zh-CN" dirty="0"/>
              <a:t>2</a:t>
            </a:r>
            <a:r>
              <a:rPr lang="zh-CN" altLang="zh-CN" dirty="0"/>
              <a:t>角</a:t>
            </a:r>
            <a:r>
              <a:rPr lang="en-US" altLang="zh-CN" dirty="0"/>
              <a:t>5</a:t>
            </a:r>
            <a:r>
              <a:rPr lang="zh-CN" altLang="zh-CN" dirty="0"/>
              <a:t>分找给顾客，然后还要找</a:t>
            </a:r>
            <a:r>
              <a:rPr lang="en-US" altLang="zh-CN" dirty="0"/>
              <a:t>1</a:t>
            </a:r>
            <a:r>
              <a:rPr lang="zh-CN" altLang="zh-CN" dirty="0"/>
              <a:t>角</a:t>
            </a:r>
            <a:r>
              <a:rPr lang="en-US" altLang="zh-CN" dirty="0"/>
              <a:t>3</a:t>
            </a:r>
            <a:r>
              <a:rPr lang="zh-CN" altLang="zh-CN" dirty="0"/>
              <a:t>分；选出一个面值不超过</a:t>
            </a:r>
            <a:r>
              <a:rPr lang="en-US" altLang="zh-CN" dirty="0"/>
              <a:t>1</a:t>
            </a:r>
            <a:r>
              <a:rPr lang="zh-CN" altLang="zh-CN" dirty="0"/>
              <a:t>角</a:t>
            </a:r>
            <a:r>
              <a:rPr lang="en-US" altLang="zh-CN" dirty="0"/>
              <a:t>3</a:t>
            </a:r>
            <a:r>
              <a:rPr lang="zh-CN" altLang="zh-CN" dirty="0"/>
              <a:t>分的最大面值硬币</a:t>
            </a:r>
            <a:r>
              <a:rPr lang="en-US" altLang="zh-CN" dirty="0"/>
              <a:t>1</a:t>
            </a:r>
            <a:r>
              <a:rPr lang="zh-CN" altLang="zh-CN" dirty="0"/>
              <a:t>角找给顾客，然后还要找</a:t>
            </a:r>
            <a:r>
              <a:rPr lang="en-US" altLang="zh-CN" dirty="0"/>
              <a:t>3</a:t>
            </a:r>
            <a:r>
              <a:rPr lang="zh-CN" altLang="zh-CN" dirty="0"/>
              <a:t>分；选出一个面值不超过</a:t>
            </a:r>
            <a:r>
              <a:rPr lang="en-US" altLang="zh-CN" dirty="0"/>
              <a:t>3</a:t>
            </a:r>
            <a:r>
              <a:rPr lang="zh-CN" altLang="zh-CN" dirty="0"/>
              <a:t>分的最大面值硬币</a:t>
            </a:r>
            <a:r>
              <a:rPr lang="en-US" altLang="zh-CN" dirty="0"/>
              <a:t>1</a:t>
            </a:r>
            <a:r>
              <a:rPr lang="zh-CN" altLang="zh-CN" dirty="0"/>
              <a:t>分找给顾客，然后还要找</a:t>
            </a:r>
            <a:r>
              <a:rPr lang="en-US" altLang="zh-CN" dirty="0"/>
              <a:t>2</a:t>
            </a:r>
            <a:r>
              <a:rPr lang="zh-CN" altLang="zh-CN" dirty="0"/>
              <a:t>分；选出一个面值不超过</a:t>
            </a:r>
            <a:r>
              <a:rPr lang="en-US" altLang="zh-CN" dirty="0"/>
              <a:t>2</a:t>
            </a:r>
            <a:r>
              <a:rPr lang="zh-CN" altLang="zh-CN" dirty="0"/>
              <a:t>分的最大面值硬币</a:t>
            </a:r>
            <a:r>
              <a:rPr lang="en-US" altLang="zh-CN" dirty="0"/>
              <a:t>1</a:t>
            </a:r>
            <a:r>
              <a:rPr lang="zh-CN" altLang="zh-CN" dirty="0"/>
              <a:t>分找给顾客，然后还要找</a:t>
            </a:r>
            <a:r>
              <a:rPr lang="en-US" altLang="zh-CN" dirty="0"/>
              <a:t>1</a:t>
            </a:r>
            <a:r>
              <a:rPr lang="zh-CN" altLang="zh-CN" dirty="0"/>
              <a:t>分；最后选出一个面值不超过</a:t>
            </a:r>
            <a:r>
              <a:rPr lang="en-US" altLang="zh-CN" dirty="0"/>
              <a:t>1</a:t>
            </a:r>
            <a:r>
              <a:rPr lang="zh-CN" altLang="zh-CN" dirty="0"/>
              <a:t>分的最大面值硬币</a:t>
            </a:r>
            <a:r>
              <a:rPr lang="en-US" altLang="zh-CN" dirty="0"/>
              <a:t>1</a:t>
            </a:r>
            <a:r>
              <a:rPr lang="zh-CN" altLang="zh-CN" dirty="0"/>
              <a:t>分找给顾客。这种找硬币的方法实际上就是贪心算法。</a:t>
            </a:r>
            <a:endParaRPr lang="en-US" altLang="zh-CN" dirty="0" smtClean="0"/>
          </a:p>
          <a:p>
            <a:endParaRPr lang="zh-CN" altLang="en-US" dirty="0"/>
          </a:p>
        </p:txBody>
      </p:sp>
    </p:spTree>
    <p:extLst>
      <p:ext uri="{BB962C8B-B14F-4D97-AF65-F5344CB8AC3E}">
        <p14:creationId xmlns:p14="http://schemas.microsoft.com/office/powerpoint/2010/main" val="882569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Python</a:t>
            </a:r>
            <a:r>
              <a:rPr lang="zh-CN" altLang="en-US" dirty="0" smtClean="0"/>
              <a:t>实现</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a:p>
        </p:txBody>
      </p:sp>
      <p:sp>
        <p:nvSpPr>
          <p:cNvPr id="6" name="内容占位符 5"/>
          <p:cNvSpPr>
            <a:spLocks noGrp="1"/>
          </p:cNvSpPr>
          <p:nvPr>
            <p:ph sz="half" idx="2"/>
          </p:nvPr>
        </p:nvSpPr>
        <p:spPr>
          <a:xfrm>
            <a:off x="467544" y="1340769"/>
            <a:ext cx="4536504" cy="3384376"/>
          </a:xfrm>
        </p:spPr>
        <p:txBody>
          <a:bodyPr>
            <a:noAutofit/>
          </a:bodyPr>
          <a:lstStyle/>
          <a:p>
            <a:r>
              <a:rPr lang="en-US" altLang="zh-CN" b="1" dirty="0"/>
              <a:t>#&lt;</a:t>
            </a:r>
            <a:r>
              <a:rPr lang="zh-CN" altLang="zh-CN" b="1" dirty="0"/>
              <a:t>程序：找零钱</a:t>
            </a:r>
            <a:r>
              <a:rPr lang="en-US" altLang="zh-CN" b="1" dirty="0"/>
              <a:t>_</a:t>
            </a:r>
            <a:r>
              <a:rPr lang="zh-CN" altLang="zh-CN" b="1" dirty="0"/>
              <a:t>贪心</a:t>
            </a:r>
            <a:r>
              <a:rPr lang="en-US" altLang="zh-CN" b="1" dirty="0"/>
              <a:t>&gt;</a:t>
            </a:r>
            <a:endParaRPr lang="zh-CN" altLang="zh-CN" dirty="0"/>
          </a:p>
          <a:p>
            <a:r>
              <a:rPr lang="en-US" altLang="zh-CN" dirty="0"/>
              <a:t>v=[25,10,5,1]</a:t>
            </a:r>
            <a:endParaRPr lang="zh-CN" altLang="zh-CN" dirty="0"/>
          </a:p>
          <a:p>
            <a:r>
              <a:rPr lang="en-US" altLang="zh-CN" dirty="0"/>
              <a:t>n=[0,0,0,0]</a:t>
            </a:r>
            <a:endParaRPr lang="zh-CN" altLang="zh-CN" dirty="0"/>
          </a:p>
          <a:p>
            <a:r>
              <a:rPr lang="en-US" altLang="zh-CN" dirty="0" err="1"/>
              <a:t>def</a:t>
            </a:r>
            <a:r>
              <a:rPr lang="en-US" altLang="zh-CN" dirty="0"/>
              <a:t> change():</a:t>
            </a:r>
            <a:endParaRPr lang="zh-CN" altLang="zh-CN" dirty="0"/>
          </a:p>
          <a:p>
            <a:r>
              <a:rPr lang="en-US" altLang="zh-CN" dirty="0"/>
              <a:t> </a:t>
            </a:r>
            <a:r>
              <a:rPr lang="en-US" altLang="zh-CN" dirty="0" smtClean="0"/>
              <a:t>     </a:t>
            </a:r>
            <a:r>
              <a:rPr lang="en-US" altLang="zh-CN" dirty="0" err="1" smtClean="0"/>
              <a:t>T_str</a:t>
            </a:r>
            <a:r>
              <a:rPr lang="en-US" altLang="zh-CN" dirty="0" smtClean="0"/>
              <a:t>=input</a:t>
            </a:r>
            <a:r>
              <a:rPr lang="en-US" altLang="zh-CN" dirty="0"/>
              <a:t>('</a:t>
            </a:r>
            <a:r>
              <a:rPr lang="zh-CN" altLang="zh-CN" dirty="0"/>
              <a:t>要找给顾客的零钱，单位：分：</a:t>
            </a:r>
            <a:r>
              <a:rPr lang="en-US" altLang="zh-CN" dirty="0"/>
              <a:t>')</a:t>
            </a:r>
            <a:endParaRPr lang="zh-CN" altLang="zh-CN" dirty="0"/>
          </a:p>
          <a:p>
            <a:r>
              <a:rPr lang="en-US" altLang="zh-CN" dirty="0"/>
              <a:t>    </a:t>
            </a:r>
            <a:r>
              <a:rPr lang="en-US" altLang="zh-CN" dirty="0" smtClean="0"/>
              <a:t>  T=</a:t>
            </a:r>
            <a:r>
              <a:rPr lang="en-US" altLang="zh-CN" dirty="0" err="1" smtClean="0"/>
              <a:t>int</a:t>
            </a:r>
            <a:r>
              <a:rPr lang="en-US" altLang="zh-CN" dirty="0" smtClean="0"/>
              <a:t>(</a:t>
            </a:r>
            <a:r>
              <a:rPr lang="en-US" altLang="zh-CN" dirty="0" err="1" smtClean="0"/>
              <a:t>T_str</a:t>
            </a:r>
            <a:r>
              <a:rPr lang="en-US" altLang="zh-CN" dirty="0" smtClean="0"/>
              <a:t>)</a:t>
            </a:r>
          </a:p>
          <a:p>
            <a:r>
              <a:rPr lang="en-US" altLang="zh-CN" dirty="0"/>
              <a:t> </a:t>
            </a:r>
            <a:r>
              <a:rPr lang="en-US" altLang="zh-CN" dirty="0" smtClean="0"/>
              <a:t>     greedy(T</a:t>
            </a:r>
            <a:r>
              <a:rPr lang="en-US" altLang="zh-CN" dirty="0"/>
              <a:t>)</a:t>
            </a:r>
            <a:endParaRPr lang="zh-CN" altLang="zh-CN" dirty="0"/>
          </a:p>
          <a:p>
            <a:r>
              <a:rPr lang="en-US" altLang="zh-CN" dirty="0" smtClean="0"/>
              <a:t>      for </a:t>
            </a:r>
            <a:r>
              <a:rPr lang="en-US" altLang="zh-CN" dirty="0" err="1"/>
              <a:t>i</a:t>
            </a:r>
            <a:r>
              <a:rPr lang="en-US" altLang="zh-CN" dirty="0"/>
              <a:t> in range(</a:t>
            </a:r>
            <a:r>
              <a:rPr lang="en-US" altLang="zh-CN" dirty="0" err="1"/>
              <a:t>len</a:t>
            </a:r>
            <a:r>
              <a:rPr lang="en-US" altLang="zh-CN" dirty="0"/>
              <a:t>(v</a:t>
            </a:r>
            <a:r>
              <a:rPr lang="en-US" altLang="zh-CN" dirty="0" smtClean="0"/>
              <a:t>)):</a:t>
            </a:r>
          </a:p>
          <a:p>
            <a:r>
              <a:rPr lang="en-US" altLang="zh-CN" dirty="0"/>
              <a:t> </a:t>
            </a:r>
            <a:r>
              <a:rPr lang="en-US" altLang="zh-CN" dirty="0" smtClean="0"/>
              <a:t>           print</a:t>
            </a:r>
            <a:r>
              <a:rPr lang="en-US" altLang="zh-CN" dirty="0"/>
              <a:t>('</a:t>
            </a:r>
            <a:r>
              <a:rPr lang="zh-CN" altLang="zh-CN" dirty="0"/>
              <a:t>要找给顾客</a:t>
            </a:r>
            <a:r>
              <a:rPr lang="en-US" altLang="zh-CN" dirty="0"/>
              <a:t>',v[</a:t>
            </a:r>
            <a:r>
              <a:rPr lang="en-US" altLang="zh-CN" dirty="0" err="1"/>
              <a:t>i</a:t>
            </a:r>
            <a:r>
              <a:rPr lang="en-US" altLang="zh-CN" dirty="0"/>
              <a:t>],'</a:t>
            </a:r>
            <a:r>
              <a:rPr lang="zh-CN" altLang="zh-CN" dirty="0"/>
              <a:t>分的硬币：</a:t>
            </a:r>
            <a:r>
              <a:rPr lang="en-US" altLang="zh-CN" dirty="0"/>
              <a:t>',n[</a:t>
            </a:r>
            <a:r>
              <a:rPr lang="en-US" altLang="zh-CN" dirty="0" err="1"/>
              <a:t>i</a:t>
            </a:r>
            <a:r>
              <a:rPr lang="en-US" altLang="zh-CN" dirty="0"/>
              <a:t>])</a:t>
            </a:r>
            <a:endParaRPr lang="zh-CN" altLang="zh-CN" dirty="0"/>
          </a:p>
          <a:p>
            <a:r>
              <a:rPr lang="en-US" altLang="zh-CN" dirty="0"/>
              <a:t>   </a:t>
            </a:r>
            <a:r>
              <a:rPr lang="en-US" altLang="zh-CN" dirty="0" smtClean="0"/>
              <a:t>   </a:t>
            </a:r>
            <a:r>
              <a:rPr lang="en-US" altLang="zh-CN" dirty="0"/>
              <a:t>s=0</a:t>
            </a:r>
            <a:endParaRPr lang="zh-CN" altLang="zh-CN" dirty="0"/>
          </a:p>
          <a:p>
            <a:r>
              <a:rPr lang="en-US" altLang="zh-CN" dirty="0" smtClean="0"/>
              <a:t>      for </a:t>
            </a:r>
            <a:r>
              <a:rPr lang="en-US" altLang="zh-CN" dirty="0" err="1"/>
              <a:t>i</a:t>
            </a:r>
            <a:r>
              <a:rPr lang="en-US" altLang="zh-CN" dirty="0"/>
              <a:t> in n</a:t>
            </a:r>
            <a:r>
              <a:rPr lang="en-US" altLang="zh-CN" dirty="0" smtClean="0"/>
              <a:t>:</a:t>
            </a:r>
          </a:p>
          <a:p>
            <a:r>
              <a:rPr lang="en-US" altLang="zh-CN" dirty="0"/>
              <a:t> </a:t>
            </a:r>
            <a:r>
              <a:rPr lang="en-US" altLang="zh-CN" dirty="0" smtClean="0"/>
              <a:t>           s=</a:t>
            </a:r>
            <a:r>
              <a:rPr lang="en-US" altLang="zh-CN" dirty="0" err="1" smtClean="0"/>
              <a:t>s+i</a:t>
            </a:r>
            <a:endParaRPr lang="zh-CN" altLang="zh-CN" dirty="0"/>
          </a:p>
          <a:p>
            <a:r>
              <a:rPr lang="en-US" altLang="zh-CN" dirty="0" smtClean="0"/>
              <a:t>      print</a:t>
            </a:r>
            <a:r>
              <a:rPr lang="en-US" altLang="zh-CN" dirty="0"/>
              <a:t>('</a:t>
            </a:r>
            <a:r>
              <a:rPr lang="zh-CN" altLang="zh-CN" dirty="0"/>
              <a:t>找给顾客的硬币数最少为：</a:t>
            </a:r>
            <a:r>
              <a:rPr lang="en-US" altLang="zh-CN" dirty="0"/>
              <a:t>',s</a:t>
            </a:r>
            <a:r>
              <a:rPr lang="en-US" altLang="zh-CN" dirty="0" smtClean="0"/>
              <a:t>)</a:t>
            </a:r>
          </a:p>
          <a:p>
            <a:endParaRPr lang="zh-CN" altLang="zh-CN" dirty="0"/>
          </a:p>
          <a:p>
            <a:endParaRPr lang="zh-CN" altLang="en-US" dirty="0"/>
          </a:p>
        </p:txBody>
      </p:sp>
      <p:sp>
        <p:nvSpPr>
          <p:cNvPr id="8" name="内容占位符 5"/>
          <p:cNvSpPr txBox="1">
            <a:spLocks/>
          </p:cNvSpPr>
          <p:nvPr/>
        </p:nvSpPr>
        <p:spPr>
          <a:xfrm>
            <a:off x="5508104" y="1340768"/>
            <a:ext cx="3178696" cy="4104456"/>
          </a:xfrm>
          <a:prstGeom prst="rect">
            <a:avLst/>
          </a:prstGeom>
        </p:spPr>
        <p:txBody>
          <a:bodyPr vert="horz" lIns="91440" tIns="45720" rIns="91440" bIns="45720" rtlCol="0">
            <a:no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1800" kern="1200">
                <a:solidFill>
                  <a:schemeClr val="tx1"/>
                </a:solidFill>
                <a:latin typeface="+mn-lt"/>
                <a:ea typeface="+mn-ea"/>
                <a:cs typeface="+mn-cs"/>
              </a:defRPr>
            </a:lvl9pPr>
          </a:lstStyle>
          <a:p>
            <a:r>
              <a:rPr lang="en-US" altLang="zh-CN" dirty="0" err="1" smtClean="0"/>
              <a:t>def</a:t>
            </a:r>
            <a:r>
              <a:rPr lang="en-US" altLang="zh-CN" dirty="0" smtClean="0"/>
              <a:t> greedy(T):</a:t>
            </a:r>
            <a:endParaRPr lang="zh-CN" altLang="zh-CN" dirty="0" smtClean="0"/>
          </a:p>
          <a:p>
            <a:r>
              <a:rPr lang="en-US" altLang="zh-CN" dirty="0" smtClean="0"/>
              <a:t>      if T==0:return</a:t>
            </a:r>
            <a:endParaRPr lang="zh-CN" altLang="zh-CN" dirty="0" smtClean="0"/>
          </a:p>
          <a:p>
            <a:r>
              <a:rPr lang="en-US" altLang="zh-CN" dirty="0" smtClean="0"/>
              <a:t>      </a:t>
            </a:r>
            <a:r>
              <a:rPr lang="en-US" altLang="zh-CN" dirty="0" err="1" smtClean="0"/>
              <a:t>elif</a:t>
            </a:r>
            <a:r>
              <a:rPr lang="en-US" altLang="zh-CN" dirty="0" smtClean="0"/>
              <a:t> T&gt;=v[0]:</a:t>
            </a:r>
            <a:endParaRPr lang="zh-CN" altLang="zh-CN" dirty="0" smtClean="0"/>
          </a:p>
          <a:p>
            <a:r>
              <a:rPr lang="en-US" altLang="zh-CN" dirty="0" smtClean="0"/>
              <a:t>            T=T-v[0]; n[0]=n[0]+1</a:t>
            </a:r>
          </a:p>
          <a:p>
            <a:r>
              <a:rPr lang="en-US" altLang="zh-CN" dirty="0" smtClean="0"/>
              <a:t>            greedy(T)</a:t>
            </a:r>
            <a:endParaRPr lang="zh-CN" altLang="zh-CN" dirty="0" smtClean="0"/>
          </a:p>
          <a:p>
            <a:r>
              <a:rPr lang="en-US" altLang="zh-CN" dirty="0" smtClean="0"/>
              <a:t>      </a:t>
            </a:r>
            <a:r>
              <a:rPr lang="en-US" altLang="zh-CN" dirty="0" err="1" smtClean="0"/>
              <a:t>elifv</a:t>
            </a:r>
            <a:r>
              <a:rPr lang="en-US" altLang="zh-CN" dirty="0" smtClean="0"/>
              <a:t>[0]&gt;T&gt;=v[1]:</a:t>
            </a:r>
            <a:endParaRPr lang="zh-CN" altLang="zh-CN" dirty="0" smtClean="0"/>
          </a:p>
          <a:p>
            <a:r>
              <a:rPr lang="en-US" altLang="zh-CN" dirty="0" smtClean="0"/>
              <a:t>            T=T-v[1]; n[1]=n[1]+1</a:t>
            </a:r>
          </a:p>
          <a:p>
            <a:r>
              <a:rPr lang="en-US" altLang="zh-CN" dirty="0"/>
              <a:t> </a:t>
            </a:r>
            <a:r>
              <a:rPr lang="en-US" altLang="zh-CN" dirty="0" smtClean="0"/>
              <a:t>           greedy(T)</a:t>
            </a:r>
            <a:endParaRPr lang="zh-CN" altLang="zh-CN" dirty="0" smtClean="0"/>
          </a:p>
          <a:p>
            <a:r>
              <a:rPr lang="en-US" altLang="zh-CN" dirty="0" smtClean="0"/>
              <a:t>      </a:t>
            </a:r>
            <a:r>
              <a:rPr lang="en-US" altLang="zh-CN" dirty="0" err="1" smtClean="0"/>
              <a:t>elifv</a:t>
            </a:r>
            <a:r>
              <a:rPr lang="en-US" altLang="zh-CN" dirty="0" smtClean="0"/>
              <a:t>[1]&gt;T&gt;=v[2]:</a:t>
            </a:r>
            <a:endParaRPr lang="zh-CN" altLang="zh-CN" dirty="0" smtClean="0"/>
          </a:p>
          <a:p>
            <a:r>
              <a:rPr lang="en-US" altLang="zh-CN" dirty="0" smtClean="0"/>
              <a:t>            T=T-v[2]; n[2]=n[2]+1</a:t>
            </a:r>
          </a:p>
          <a:p>
            <a:r>
              <a:rPr lang="en-US" altLang="zh-CN" dirty="0"/>
              <a:t> </a:t>
            </a:r>
            <a:r>
              <a:rPr lang="en-US" altLang="zh-CN" dirty="0" smtClean="0"/>
              <a:t>           greedy(T)</a:t>
            </a:r>
            <a:endParaRPr lang="zh-CN" altLang="zh-CN" dirty="0" smtClean="0"/>
          </a:p>
          <a:p>
            <a:r>
              <a:rPr lang="en-US" altLang="zh-CN" dirty="0" smtClean="0"/>
              <a:t>      else:</a:t>
            </a:r>
            <a:endParaRPr lang="zh-CN" altLang="zh-CN" dirty="0" smtClean="0"/>
          </a:p>
          <a:p>
            <a:r>
              <a:rPr lang="en-US" altLang="zh-CN" dirty="0" smtClean="0"/>
              <a:t>            T=T-v[3]; n[3]=n[3]+1</a:t>
            </a:r>
          </a:p>
          <a:p>
            <a:r>
              <a:rPr lang="en-US" altLang="zh-CN" dirty="0"/>
              <a:t> </a:t>
            </a:r>
            <a:r>
              <a:rPr lang="en-US" altLang="zh-CN" dirty="0" smtClean="0"/>
              <a:t>           greedy(T)</a:t>
            </a:r>
            <a:endParaRPr lang="zh-CN" altLang="zh-CN" dirty="0" smtClean="0"/>
          </a:p>
          <a:p>
            <a:r>
              <a:rPr lang="en-US" altLang="zh-CN" dirty="0" smtClean="0"/>
              <a:t>if(__name__=="__main__"):</a:t>
            </a:r>
            <a:endParaRPr lang="zh-CN" altLang="zh-CN" dirty="0" smtClean="0"/>
          </a:p>
          <a:p>
            <a:r>
              <a:rPr lang="en-US" altLang="zh-CN" dirty="0" smtClean="0"/>
              <a:t>      change()</a:t>
            </a:r>
            <a:endParaRPr lang="zh-CN" altLang="zh-CN" dirty="0" smtClean="0"/>
          </a:p>
          <a:p>
            <a:endParaRPr lang="zh-CN" altLang="en-US" dirty="0"/>
          </a:p>
        </p:txBody>
      </p:sp>
    </p:spTree>
    <p:extLst>
      <p:ext uri="{BB962C8B-B14F-4D97-AF65-F5344CB8AC3E}">
        <p14:creationId xmlns:p14="http://schemas.microsoft.com/office/powerpoint/2010/main" val="2047827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贪心算法求解找零钱问题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a:p>
        </p:txBody>
      </p:sp>
      <p:sp>
        <p:nvSpPr>
          <p:cNvPr id="6" name="内容占位符 5"/>
          <p:cNvSpPr>
            <a:spLocks noGrp="1"/>
          </p:cNvSpPr>
          <p:nvPr>
            <p:ph idx="1"/>
          </p:nvPr>
        </p:nvSpPr>
        <p:spPr/>
        <p:txBody>
          <a:bodyPr/>
          <a:lstStyle/>
          <a:p>
            <a:r>
              <a:rPr lang="zh-CN" altLang="zh-CN" dirty="0"/>
              <a:t>找给顾客</a:t>
            </a:r>
            <a:r>
              <a:rPr lang="en-US" altLang="zh-CN" dirty="0"/>
              <a:t>2</a:t>
            </a:r>
            <a:r>
              <a:rPr lang="zh-CN" altLang="zh-CN" dirty="0"/>
              <a:t>个</a:t>
            </a:r>
            <a:r>
              <a:rPr lang="en-US" altLang="zh-CN" dirty="0"/>
              <a:t>2</a:t>
            </a:r>
            <a:r>
              <a:rPr lang="zh-CN" altLang="zh-CN" dirty="0"/>
              <a:t>角</a:t>
            </a:r>
            <a:r>
              <a:rPr lang="en-US" altLang="zh-CN" dirty="0"/>
              <a:t>5</a:t>
            </a:r>
            <a:r>
              <a:rPr lang="zh-CN" altLang="zh-CN" dirty="0"/>
              <a:t>分的硬币，</a:t>
            </a:r>
            <a:r>
              <a:rPr lang="en-US" altLang="zh-CN" dirty="0"/>
              <a:t>1</a:t>
            </a:r>
            <a:r>
              <a:rPr lang="zh-CN" altLang="zh-CN" dirty="0"/>
              <a:t>个</a:t>
            </a:r>
            <a:r>
              <a:rPr lang="en-US" altLang="zh-CN" dirty="0"/>
              <a:t>1</a:t>
            </a:r>
            <a:r>
              <a:rPr lang="zh-CN" altLang="zh-CN" dirty="0"/>
              <a:t>角的硬币和</a:t>
            </a:r>
            <a:r>
              <a:rPr lang="en-US" altLang="zh-CN" dirty="0"/>
              <a:t>3</a:t>
            </a:r>
            <a:r>
              <a:rPr lang="zh-CN" altLang="zh-CN" dirty="0"/>
              <a:t>个</a:t>
            </a:r>
            <a:r>
              <a:rPr lang="en-US" altLang="zh-CN" dirty="0"/>
              <a:t>1</a:t>
            </a:r>
            <a:r>
              <a:rPr lang="zh-CN" altLang="zh-CN" dirty="0"/>
              <a:t>分的硬币，共</a:t>
            </a:r>
            <a:r>
              <a:rPr lang="en-US" altLang="zh-CN" dirty="0"/>
              <a:t>6</a:t>
            </a:r>
            <a:r>
              <a:rPr lang="zh-CN" altLang="zh-CN" dirty="0"/>
              <a:t>枚硬币。通过找出所有是</a:t>
            </a:r>
            <a:r>
              <a:rPr lang="en-US" altLang="zh-CN" dirty="0"/>
              <a:t>6</a:t>
            </a:r>
            <a:r>
              <a:rPr lang="zh-CN" altLang="zh-CN" dirty="0"/>
              <a:t>角</a:t>
            </a:r>
            <a:r>
              <a:rPr lang="en-US" altLang="zh-CN" dirty="0"/>
              <a:t>3</a:t>
            </a:r>
            <a:r>
              <a:rPr lang="zh-CN" altLang="zh-CN" dirty="0"/>
              <a:t>分的硬币组合可以知道，上面贪心算法得到的解是最优解。</a:t>
            </a:r>
          </a:p>
          <a:p>
            <a:r>
              <a:rPr lang="zh-CN" altLang="zh-CN" dirty="0"/>
              <a:t>对于一些问题，贪心算法能够得到最优解。但是大多数情况下，贪心算法不能得到最优解。例如，我们将上述找零钱问题的硬币面值改为</a:t>
            </a:r>
            <a:r>
              <a:rPr lang="en-US" altLang="zh-CN" dirty="0"/>
              <a:t>2</a:t>
            </a:r>
            <a:r>
              <a:rPr lang="zh-CN" altLang="zh-CN" dirty="0"/>
              <a:t>角</a:t>
            </a:r>
            <a:r>
              <a:rPr lang="en-US" altLang="zh-CN" dirty="0"/>
              <a:t>5</a:t>
            </a:r>
            <a:r>
              <a:rPr lang="zh-CN" altLang="zh-CN" dirty="0"/>
              <a:t>分、</a:t>
            </a:r>
            <a:r>
              <a:rPr lang="en-US" altLang="zh-CN" dirty="0"/>
              <a:t>2</a:t>
            </a:r>
            <a:r>
              <a:rPr lang="zh-CN" altLang="zh-CN" dirty="0"/>
              <a:t>角、</a:t>
            </a:r>
            <a:r>
              <a:rPr lang="en-US" altLang="zh-CN" dirty="0"/>
              <a:t>5</a:t>
            </a:r>
            <a:r>
              <a:rPr lang="zh-CN" altLang="zh-CN" dirty="0"/>
              <a:t>分和</a:t>
            </a:r>
            <a:r>
              <a:rPr lang="en-US" altLang="zh-CN" dirty="0"/>
              <a:t>1</a:t>
            </a:r>
            <a:r>
              <a:rPr lang="zh-CN" altLang="zh-CN" dirty="0"/>
              <a:t>分。如果要找给顾客</a:t>
            </a:r>
            <a:r>
              <a:rPr lang="en-US" altLang="zh-CN" dirty="0"/>
              <a:t>4</a:t>
            </a:r>
            <a:r>
              <a:rPr lang="zh-CN" altLang="zh-CN" dirty="0"/>
              <a:t>角，利用上述贪心算法会找给顾客</a:t>
            </a:r>
            <a:r>
              <a:rPr lang="en-US" altLang="zh-CN" dirty="0"/>
              <a:t>1</a:t>
            </a:r>
            <a:r>
              <a:rPr lang="zh-CN" altLang="zh-CN" dirty="0"/>
              <a:t>枚</a:t>
            </a:r>
            <a:r>
              <a:rPr lang="en-US" altLang="zh-CN" dirty="0"/>
              <a:t>2</a:t>
            </a:r>
            <a:r>
              <a:rPr lang="zh-CN" altLang="zh-CN" dirty="0"/>
              <a:t>角</a:t>
            </a:r>
            <a:r>
              <a:rPr lang="en-US" altLang="zh-CN" dirty="0"/>
              <a:t>5</a:t>
            </a:r>
            <a:r>
              <a:rPr lang="zh-CN" altLang="zh-CN" dirty="0"/>
              <a:t>分，</a:t>
            </a:r>
            <a:r>
              <a:rPr lang="en-US" altLang="zh-CN" dirty="0"/>
              <a:t>3</a:t>
            </a:r>
            <a:r>
              <a:rPr lang="zh-CN" altLang="zh-CN" dirty="0"/>
              <a:t>枚</a:t>
            </a:r>
            <a:r>
              <a:rPr lang="en-US" altLang="zh-CN" dirty="0"/>
              <a:t>5</a:t>
            </a:r>
            <a:r>
              <a:rPr lang="zh-CN" altLang="zh-CN" dirty="0"/>
              <a:t>分，共</a:t>
            </a:r>
            <a:r>
              <a:rPr lang="en-US" altLang="zh-CN" dirty="0"/>
              <a:t>4</a:t>
            </a:r>
            <a:r>
              <a:rPr lang="zh-CN" altLang="zh-CN" dirty="0"/>
              <a:t>枚硬币。可是如果找给顾客</a:t>
            </a:r>
            <a:r>
              <a:rPr lang="en-US" altLang="zh-CN" dirty="0"/>
              <a:t>2</a:t>
            </a:r>
            <a:r>
              <a:rPr lang="zh-CN" altLang="zh-CN" dirty="0"/>
              <a:t>枚</a:t>
            </a:r>
            <a:r>
              <a:rPr lang="en-US" altLang="zh-CN" dirty="0"/>
              <a:t>2</a:t>
            </a:r>
            <a:r>
              <a:rPr lang="zh-CN" altLang="zh-CN" dirty="0"/>
              <a:t>角，只要</a:t>
            </a:r>
            <a:r>
              <a:rPr lang="en-US" altLang="zh-CN" dirty="0"/>
              <a:t>2</a:t>
            </a:r>
            <a:r>
              <a:rPr lang="zh-CN" altLang="zh-CN" dirty="0"/>
              <a:t>枚硬币就可以了。</a:t>
            </a:r>
          </a:p>
          <a:p>
            <a:r>
              <a:rPr lang="zh-CN" altLang="zh-CN" dirty="0"/>
              <a:t>贪心算法虽然不能保证得到最优解，但是它是一种高效的方法。在某些情况下，即使贪心算法不能得到整体最优解，但其最终结果也不会太差，甚至非常近似于最优解。在计算机科学中，有时候可能找不到问题的最佳解决方法，这时可以尝试用贪心算法来求解。虽然可能不是最优解，但也是很有意义的</a:t>
            </a:r>
            <a:r>
              <a:rPr lang="zh-CN" altLang="zh-CN" dirty="0" smtClean="0"/>
              <a:t>。</a:t>
            </a:r>
            <a:endParaRPr lang="en-US" altLang="zh-CN" dirty="0" smtClean="0"/>
          </a:p>
          <a:p>
            <a:r>
              <a:rPr lang="zh-CN" altLang="zh-CN" dirty="0"/>
              <a:t>我们再来看一个有趣的问题——最大公约数问题。这个问题的求解思路也是用了贪心算法</a:t>
            </a:r>
            <a:r>
              <a:rPr lang="zh-CN" altLang="zh-CN" dirty="0" smtClean="0"/>
              <a:t>。</a:t>
            </a:r>
            <a:endParaRPr lang="zh-CN" altLang="zh-CN" dirty="0"/>
          </a:p>
        </p:txBody>
      </p:sp>
    </p:spTree>
    <p:extLst>
      <p:ext uri="{BB962C8B-B14F-4D97-AF65-F5344CB8AC3E}">
        <p14:creationId xmlns:p14="http://schemas.microsoft.com/office/powerpoint/2010/main" val="3269692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最大公约数问题</a:t>
            </a:r>
            <a:r>
              <a:rPr lang="zh-CN" altLang="zh-CN" dirty="0" smtClean="0"/>
              <a:t>（</a:t>
            </a:r>
            <a:r>
              <a:rPr lang="en-US" altLang="zh-CN" dirty="0" smtClean="0"/>
              <a:t>GCD</a:t>
            </a:r>
            <a:r>
              <a:rPr lang="zh-CN" altLang="zh-CN" dirty="0"/>
              <a:t>）</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a:p>
        </p:txBody>
      </p:sp>
      <p:sp>
        <p:nvSpPr>
          <p:cNvPr id="6" name="内容占位符 5"/>
          <p:cNvSpPr>
            <a:spLocks noGrp="1"/>
          </p:cNvSpPr>
          <p:nvPr>
            <p:ph sz="half" idx="2"/>
          </p:nvPr>
        </p:nvSpPr>
        <p:spPr>
          <a:xfrm>
            <a:off x="4499992" y="1340769"/>
            <a:ext cx="4186808" cy="3672408"/>
          </a:xfrm>
        </p:spPr>
        <p:txBody>
          <a:bodyPr/>
          <a:lstStyle/>
          <a:p>
            <a:r>
              <a:rPr lang="en-US" altLang="zh-CN" b="1" dirty="0"/>
              <a:t>#&lt;</a:t>
            </a:r>
            <a:r>
              <a:rPr lang="zh-CN" altLang="zh-CN" b="1" dirty="0"/>
              <a:t>程序：</a:t>
            </a:r>
            <a:r>
              <a:rPr lang="en-US" altLang="zh-CN" b="1" dirty="0"/>
              <a:t>GCD_</a:t>
            </a:r>
            <a:r>
              <a:rPr lang="zh-CN" altLang="zh-CN" b="1" dirty="0"/>
              <a:t>贪心</a:t>
            </a:r>
            <a:r>
              <a:rPr lang="en-US" altLang="zh-CN" b="1" dirty="0"/>
              <a:t>&gt;</a:t>
            </a:r>
            <a:endParaRPr lang="zh-CN" altLang="zh-CN" dirty="0"/>
          </a:p>
          <a:p>
            <a:r>
              <a:rPr lang="en-US" altLang="zh-CN" dirty="0" err="1"/>
              <a:t>def</a:t>
            </a:r>
            <a:r>
              <a:rPr lang="en-US" altLang="zh-CN" dirty="0"/>
              <a:t> main():</a:t>
            </a:r>
            <a:endParaRPr lang="zh-CN" altLang="zh-CN" dirty="0"/>
          </a:p>
          <a:p>
            <a:r>
              <a:rPr lang="en-US" altLang="zh-CN" dirty="0"/>
              <a:t>   </a:t>
            </a:r>
            <a:r>
              <a:rPr lang="en-US" altLang="zh-CN" dirty="0" smtClean="0"/>
              <a:t>   </a:t>
            </a:r>
            <a:r>
              <a:rPr lang="en-US" altLang="zh-CN" dirty="0" err="1"/>
              <a:t>x_str</a:t>
            </a:r>
            <a:r>
              <a:rPr lang="en-US" altLang="zh-CN" dirty="0"/>
              <a:t>=input('</a:t>
            </a:r>
            <a:r>
              <a:rPr lang="zh-CN" altLang="zh-CN" dirty="0"/>
              <a:t>请输入正整数</a:t>
            </a:r>
            <a:r>
              <a:rPr lang="en-US" altLang="zh-CN" dirty="0"/>
              <a:t>x</a:t>
            </a:r>
            <a:r>
              <a:rPr lang="zh-CN" altLang="zh-CN" dirty="0"/>
              <a:t>的值：</a:t>
            </a:r>
            <a:r>
              <a:rPr lang="en-US" altLang="zh-CN" dirty="0"/>
              <a:t>')</a:t>
            </a:r>
            <a:endParaRPr lang="zh-CN" altLang="zh-CN" dirty="0"/>
          </a:p>
          <a:p>
            <a:r>
              <a:rPr lang="en-US" altLang="zh-CN" dirty="0"/>
              <a:t>    </a:t>
            </a:r>
            <a:r>
              <a:rPr lang="en-US" altLang="zh-CN" dirty="0" smtClean="0"/>
              <a:t>  x=</a:t>
            </a:r>
            <a:r>
              <a:rPr lang="en-US" altLang="zh-CN" dirty="0" err="1" smtClean="0"/>
              <a:t>int</a:t>
            </a:r>
            <a:r>
              <a:rPr lang="en-US" altLang="zh-CN" dirty="0" smtClean="0"/>
              <a:t>(</a:t>
            </a:r>
            <a:r>
              <a:rPr lang="en-US" altLang="zh-CN" dirty="0" err="1" smtClean="0"/>
              <a:t>x_str</a:t>
            </a:r>
            <a:r>
              <a:rPr lang="en-US" altLang="zh-CN" dirty="0"/>
              <a:t>)</a:t>
            </a:r>
            <a:endParaRPr lang="zh-CN" altLang="zh-CN" dirty="0"/>
          </a:p>
          <a:p>
            <a:r>
              <a:rPr lang="en-US" altLang="zh-CN" dirty="0"/>
              <a:t>    </a:t>
            </a:r>
            <a:r>
              <a:rPr lang="en-US" altLang="zh-CN" dirty="0" smtClean="0"/>
              <a:t>  </a:t>
            </a:r>
            <a:r>
              <a:rPr lang="en-US" altLang="zh-CN" dirty="0" err="1" smtClean="0"/>
              <a:t>y_str</a:t>
            </a:r>
            <a:r>
              <a:rPr lang="en-US" altLang="zh-CN" dirty="0" smtClean="0"/>
              <a:t>=input</a:t>
            </a:r>
            <a:r>
              <a:rPr lang="en-US" altLang="zh-CN" dirty="0"/>
              <a:t>('</a:t>
            </a:r>
            <a:r>
              <a:rPr lang="zh-CN" altLang="zh-CN" dirty="0"/>
              <a:t>请输入正整数</a:t>
            </a:r>
            <a:r>
              <a:rPr lang="en-US" altLang="zh-CN" dirty="0"/>
              <a:t>y</a:t>
            </a:r>
            <a:r>
              <a:rPr lang="zh-CN" altLang="zh-CN" dirty="0"/>
              <a:t>的值：</a:t>
            </a:r>
            <a:r>
              <a:rPr lang="en-US" altLang="zh-CN" dirty="0"/>
              <a:t>')</a:t>
            </a:r>
            <a:endParaRPr lang="zh-CN" altLang="zh-CN" dirty="0"/>
          </a:p>
          <a:p>
            <a:r>
              <a:rPr lang="en-US" altLang="zh-CN" dirty="0"/>
              <a:t>   </a:t>
            </a:r>
            <a:r>
              <a:rPr lang="en-US" altLang="zh-CN" dirty="0" smtClean="0"/>
              <a:t>   </a:t>
            </a:r>
            <a:r>
              <a:rPr lang="en-US" altLang="zh-CN" dirty="0"/>
              <a:t>y=</a:t>
            </a:r>
            <a:r>
              <a:rPr lang="en-US" altLang="zh-CN" dirty="0" err="1"/>
              <a:t>int</a:t>
            </a:r>
            <a:r>
              <a:rPr lang="en-US" altLang="zh-CN" dirty="0"/>
              <a:t>(</a:t>
            </a:r>
            <a:r>
              <a:rPr lang="en-US" altLang="zh-CN" dirty="0" err="1"/>
              <a:t>y_str</a:t>
            </a:r>
            <a:r>
              <a:rPr lang="en-US" altLang="zh-CN" dirty="0"/>
              <a:t>)</a:t>
            </a:r>
            <a:endParaRPr lang="zh-CN" altLang="zh-CN" dirty="0"/>
          </a:p>
          <a:p>
            <a:r>
              <a:rPr lang="en-US" altLang="zh-CN" dirty="0" smtClean="0"/>
              <a:t>      print(x</a:t>
            </a:r>
            <a:r>
              <a:rPr lang="en-US" altLang="zh-CN" dirty="0"/>
              <a:t>,'</a:t>
            </a:r>
            <a:r>
              <a:rPr lang="zh-CN" altLang="zh-CN" dirty="0"/>
              <a:t>和</a:t>
            </a:r>
            <a:r>
              <a:rPr lang="en-US" altLang="zh-CN" dirty="0"/>
              <a:t>',y,'</a:t>
            </a:r>
            <a:r>
              <a:rPr lang="zh-CN" altLang="zh-CN" dirty="0"/>
              <a:t>的最大公约数是：</a:t>
            </a:r>
            <a:r>
              <a:rPr lang="en-US" altLang="zh-CN" dirty="0"/>
              <a:t>', GCD(</a:t>
            </a:r>
            <a:r>
              <a:rPr lang="en-US" altLang="zh-CN" dirty="0" err="1"/>
              <a:t>x,y</a:t>
            </a:r>
            <a:r>
              <a:rPr lang="en-US" altLang="zh-CN" dirty="0"/>
              <a:t>))</a:t>
            </a:r>
            <a:endParaRPr lang="zh-CN" altLang="zh-CN" dirty="0"/>
          </a:p>
          <a:p>
            <a:r>
              <a:rPr lang="en-US" altLang="zh-CN" dirty="0"/>
              <a:t> </a:t>
            </a:r>
            <a:r>
              <a:rPr lang="en-US" altLang="zh-CN" dirty="0" err="1" smtClean="0"/>
              <a:t>def</a:t>
            </a:r>
            <a:r>
              <a:rPr lang="en-US" altLang="zh-CN" dirty="0" smtClean="0"/>
              <a:t> </a:t>
            </a:r>
            <a:r>
              <a:rPr lang="en-US" altLang="zh-CN" dirty="0"/>
              <a:t>GCD(</a:t>
            </a:r>
            <a:r>
              <a:rPr lang="en-US" altLang="zh-CN" dirty="0" err="1"/>
              <a:t>x,y</a:t>
            </a:r>
            <a:r>
              <a:rPr lang="en-US" altLang="zh-CN" dirty="0"/>
              <a:t>):</a:t>
            </a:r>
            <a:endParaRPr lang="zh-CN" altLang="zh-CN" dirty="0"/>
          </a:p>
          <a:p>
            <a:r>
              <a:rPr lang="en-US" altLang="zh-CN" dirty="0" smtClean="0"/>
              <a:t>      if </a:t>
            </a:r>
            <a:r>
              <a:rPr lang="en-US" altLang="zh-CN" dirty="0"/>
              <a:t>x&gt;y: a=</a:t>
            </a:r>
            <a:r>
              <a:rPr lang="en-US" altLang="zh-CN" dirty="0" err="1"/>
              <a:t>x;b</a:t>
            </a:r>
            <a:r>
              <a:rPr lang="en-US" altLang="zh-CN" dirty="0"/>
              <a:t>=y</a:t>
            </a:r>
            <a:endParaRPr lang="zh-CN" altLang="zh-CN" dirty="0"/>
          </a:p>
          <a:p>
            <a:r>
              <a:rPr lang="en-US" altLang="zh-CN" dirty="0" smtClean="0"/>
              <a:t>      else</a:t>
            </a:r>
            <a:r>
              <a:rPr lang="en-US" altLang="zh-CN" dirty="0"/>
              <a:t>: </a:t>
            </a:r>
            <a:r>
              <a:rPr lang="en-US" altLang="zh-CN" dirty="0" smtClean="0"/>
              <a:t>a=</a:t>
            </a:r>
            <a:r>
              <a:rPr lang="en-US" altLang="zh-CN" dirty="0" err="1" smtClean="0"/>
              <a:t>y;b</a:t>
            </a:r>
            <a:r>
              <a:rPr lang="en-US" altLang="zh-CN" dirty="0" smtClean="0"/>
              <a:t>=x</a:t>
            </a:r>
            <a:endParaRPr lang="zh-CN" altLang="zh-CN" dirty="0"/>
          </a:p>
          <a:p>
            <a:r>
              <a:rPr lang="en-US" altLang="zh-CN" dirty="0" smtClean="0"/>
              <a:t>      if </a:t>
            </a:r>
            <a:r>
              <a:rPr lang="en-US" altLang="zh-CN" dirty="0" err="1"/>
              <a:t>a%b</a:t>
            </a:r>
            <a:r>
              <a:rPr lang="en-US" altLang="zh-CN" dirty="0"/>
              <a:t> ==0: return(b)</a:t>
            </a:r>
            <a:endParaRPr lang="zh-CN" altLang="zh-CN" dirty="0"/>
          </a:p>
          <a:p>
            <a:r>
              <a:rPr lang="en-US" altLang="zh-CN" dirty="0" smtClean="0"/>
              <a:t>      return(GCD(</a:t>
            </a:r>
            <a:r>
              <a:rPr lang="en-US" altLang="zh-CN" dirty="0" err="1" smtClean="0"/>
              <a:t>a%b,b</a:t>
            </a:r>
            <a:r>
              <a:rPr lang="en-US" altLang="zh-CN" dirty="0"/>
              <a:t>))</a:t>
            </a:r>
            <a:endParaRPr lang="zh-CN" altLang="zh-CN" dirty="0"/>
          </a:p>
          <a:p>
            <a:r>
              <a:rPr lang="en-US" altLang="zh-CN" dirty="0" smtClean="0"/>
              <a:t>if</a:t>
            </a:r>
            <a:r>
              <a:rPr lang="en-US" altLang="zh-CN" dirty="0"/>
              <a:t>(__name__=="__main__"):</a:t>
            </a:r>
            <a:endParaRPr lang="zh-CN" altLang="zh-CN" dirty="0"/>
          </a:p>
          <a:p>
            <a:r>
              <a:rPr lang="en-US" altLang="zh-CN" dirty="0" smtClean="0"/>
              <a:t>      main()</a:t>
            </a:r>
            <a:endParaRPr lang="zh-CN" altLang="zh-CN" dirty="0"/>
          </a:p>
        </p:txBody>
      </p:sp>
      <p:sp>
        <p:nvSpPr>
          <p:cNvPr id="7" name="内容占位符 6"/>
          <p:cNvSpPr>
            <a:spLocks noGrp="1"/>
          </p:cNvSpPr>
          <p:nvPr>
            <p:ph idx="1"/>
          </p:nvPr>
        </p:nvSpPr>
        <p:spPr>
          <a:xfrm>
            <a:off x="467544" y="1340768"/>
            <a:ext cx="3888432" cy="4785395"/>
          </a:xfrm>
        </p:spPr>
        <p:txBody>
          <a:bodyPr>
            <a:normAutofit/>
          </a:bodyPr>
          <a:lstStyle/>
          <a:p>
            <a:pPr marL="0" indent="457200">
              <a:buNone/>
            </a:pPr>
            <a:r>
              <a:rPr lang="zh-CN" altLang="zh-CN" b="1" dirty="0"/>
              <a:t>问题描述</a:t>
            </a:r>
            <a:r>
              <a:rPr lang="zh-CN" altLang="zh-CN" dirty="0"/>
              <a:t>：请写一个程序，求两个正整数</a:t>
            </a:r>
            <a:r>
              <a:rPr lang="en-US" altLang="zh-CN" dirty="0"/>
              <a:t>x</a:t>
            </a:r>
            <a:r>
              <a:rPr lang="zh-CN" altLang="zh-CN" dirty="0"/>
              <a:t>和</a:t>
            </a:r>
            <a:r>
              <a:rPr lang="en-US" altLang="zh-CN" dirty="0"/>
              <a:t>y</a:t>
            </a:r>
            <a:r>
              <a:rPr lang="zh-CN" altLang="zh-CN" dirty="0"/>
              <a:t>的最大公约数。</a:t>
            </a:r>
          </a:p>
          <a:p>
            <a:pPr marL="0" indent="457200">
              <a:buNone/>
            </a:pPr>
            <a:r>
              <a:rPr lang="zh-CN" altLang="zh-CN" dirty="0"/>
              <a:t>最大公约数是指两个或多个整数</a:t>
            </a:r>
            <a:r>
              <a:rPr lang="zh-CN" altLang="zh-CN" dirty="0" smtClean="0"/>
              <a:t>共有</a:t>
            </a:r>
            <a:r>
              <a:rPr lang="zh-CN" altLang="en-US" dirty="0" smtClean="0"/>
              <a:t>约数</a:t>
            </a:r>
            <a:r>
              <a:rPr lang="zh-CN" altLang="zh-CN" dirty="0" smtClean="0"/>
              <a:t>中</a:t>
            </a:r>
            <a:r>
              <a:rPr lang="zh-CN" altLang="zh-CN" dirty="0"/>
              <a:t>最大的一个。首先，我们要介绍一下最大公约数的一个</a:t>
            </a:r>
            <a:r>
              <a:rPr lang="zh-CN" altLang="zh-CN" dirty="0" smtClean="0"/>
              <a:t>重要性</a:t>
            </a:r>
            <a:r>
              <a:rPr lang="en-US" altLang="zh-CN" dirty="0" smtClean="0"/>
              <a:t>   </a:t>
            </a:r>
            <a:r>
              <a:rPr lang="zh-CN" altLang="zh-CN" dirty="0" smtClean="0"/>
              <a:t>质</a:t>
            </a:r>
            <a:r>
              <a:rPr lang="zh-CN" altLang="zh-CN" dirty="0"/>
              <a:t>：如果</a:t>
            </a:r>
            <a:r>
              <a:rPr lang="en-US" altLang="zh-CN" dirty="0"/>
              <a:t>a</a:t>
            </a:r>
            <a:r>
              <a:rPr lang="zh-CN" altLang="zh-CN" dirty="0"/>
              <a:t>是</a:t>
            </a:r>
            <a:r>
              <a:rPr lang="en-US" altLang="zh-CN" dirty="0"/>
              <a:t>x</a:t>
            </a:r>
            <a:r>
              <a:rPr lang="zh-CN" altLang="zh-CN" dirty="0"/>
              <a:t>和</a:t>
            </a:r>
            <a:r>
              <a:rPr lang="en-US" altLang="zh-CN" dirty="0"/>
              <a:t>y</a:t>
            </a:r>
            <a:r>
              <a:rPr lang="zh-CN" altLang="zh-CN" dirty="0"/>
              <a:t>的最大公约数并且</a:t>
            </a:r>
            <a:r>
              <a:rPr lang="en-US" altLang="zh-CN" dirty="0"/>
              <a:t>x&gt;y</a:t>
            </a:r>
            <a:r>
              <a:rPr lang="zh-CN" altLang="zh-CN" dirty="0"/>
              <a:t>，那么</a:t>
            </a:r>
            <a:r>
              <a:rPr lang="en-US" altLang="zh-CN" dirty="0"/>
              <a:t>a</a:t>
            </a:r>
            <a:r>
              <a:rPr lang="zh-CN" altLang="zh-CN" dirty="0"/>
              <a:t>也是</a:t>
            </a:r>
            <a:r>
              <a:rPr lang="en-US" altLang="zh-CN" dirty="0"/>
              <a:t>x- y</a:t>
            </a:r>
            <a:r>
              <a:rPr lang="zh-CN" altLang="zh-CN" dirty="0"/>
              <a:t>和</a:t>
            </a:r>
            <a:r>
              <a:rPr lang="en-US" altLang="zh-CN" dirty="0"/>
              <a:t>y</a:t>
            </a:r>
            <a:r>
              <a:rPr lang="zh-CN" altLang="zh-CN" dirty="0"/>
              <a:t>的最大公约数</a:t>
            </a:r>
            <a:r>
              <a:rPr lang="zh-CN" altLang="zh-CN" dirty="0" smtClean="0"/>
              <a:t>。例如</a:t>
            </a:r>
            <a:r>
              <a:rPr lang="zh-CN" altLang="zh-CN" dirty="0"/>
              <a:t>：</a:t>
            </a:r>
            <a:r>
              <a:rPr lang="en-US" altLang="zh-CN" dirty="0"/>
              <a:t>15</a:t>
            </a:r>
            <a:r>
              <a:rPr lang="zh-CN" altLang="zh-CN" dirty="0"/>
              <a:t>和</a:t>
            </a:r>
            <a:r>
              <a:rPr lang="en-US" altLang="zh-CN" dirty="0"/>
              <a:t>10</a:t>
            </a:r>
            <a:r>
              <a:rPr lang="zh-CN" altLang="zh-CN" dirty="0"/>
              <a:t>的最大公约数是</a:t>
            </a:r>
            <a:r>
              <a:rPr lang="en-US" altLang="zh-CN" dirty="0"/>
              <a:t>5</a:t>
            </a:r>
            <a:r>
              <a:rPr lang="zh-CN" altLang="zh-CN" dirty="0"/>
              <a:t>。</a:t>
            </a:r>
            <a:r>
              <a:rPr lang="en-US" altLang="zh-CN" dirty="0"/>
              <a:t>15-10=5</a:t>
            </a:r>
            <a:r>
              <a:rPr lang="zh-CN" altLang="zh-CN" dirty="0"/>
              <a:t>，而</a:t>
            </a:r>
            <a:r>
              <a:rPr lang="en-US" altLang="zh-CN" dirty="0"/>
              <a:t>5</a:t>
            </a:r>
            <a:r>
              <a:rPr lang="zh-CN" altLang="zh-CN" dirty="0"/>
              <a:t>和</a:t>
            </a:r>
            <a:r>
              <a:rPr lang="en-US" altLang="zh-CN" dirty="0"/>
              <a:t>10</a:t>
            </a:r>
            <a:r>
              <a:rPr lang="zh-CN" altLang="zh-CN" dirty="0"/>
              <a:t>的最大公约数也是</a:t>
            </a:r>
            <a:r>
              <a:rPr lang="en-US" altLang="zh-CN" dirty="0"/>
              <a:t>5</a:t>
            </a:r>
            <a:r>
              <a:rPr lang="zh-CN" altLang="zh-CN" dirty="0" smtClean="0"/>
              <a:t>。</a:t>
            </a:r>
            <a:endParaRPr lang="en-US" altLang="zh-CN" dirty="0" smtClean="0"/>
          </a:p>
          <a:p>
            <a:pPr marL="0" indent="457200">
              <a:buNone/>
            </a:pPr>
            <a:r>
              <a:rPr lang="zh-CN" altLang="zh-CN" dirty="0"/>
              <a:t>用贪心的思想解</a:t>
            </a:r>
            <a:r>
              <a:rPr lang="en-US" altLang="zh-CN" dirty="0"/>
              <a:t>GCD</a:t>
            </a:r>
            <a:r>
              <a:rPr lang="zh-CN" altLang="zh-CN" dirty="0"/>
              <a:t>的基本思想：用较大值尽可能多的减去较小值，使最后的差是小于较小值的非负整数</a:t>
            </a:r>
            <a:r>
              <a:rPr lang="zh-CN" altLang="zh-CN" dirty="0" smtClean="0"/>
              <a:t>。</a:t>
            </a:r>
            <a:r>
              <a:rPr lang="en-US" altLang="zh-CN" dirty="0" smtClean="0"/>
              <a:t>Python</a:t>
            </a:r>
            <a:r>
              <a:rPr lang="zh-CN" altLang="en-US" dirty="0" smtClean="0"/>
              <a:t>实现如右所示：</a:t>
            </a:r>
            <a:endParaRPr lang="zh-CN" altLang="zh-CN" dirty="0"/>
          </a:p>
          <a:p>
            <a:pPr marL="0" indent="0">
              <a:buNone/>
            </a:pPr>
            <a:endParaRPr lang="zh-CN" altLang="en-US" dirty="0"/>
          </a:p>
        </p:txBody>
      </p:sp>
    </p:spTree>
    <p:extLst>
      <p:ext uri="{BB962C8B-B14F-4D97-AF65-F5344CB8AC3E}">
        <p14:creationId xmlns:p14="http://schemas.microsoft.com/office/powerpoint/2010/main" val="442254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6" name="内容占位符 5"/>
          <p:cNvSpPr>
            <a:spLocks noGrp="1"/>
          </p:cNvSpPr>
          <p:nvPr>
            <p:ph idx="1"/>
          </p:nvPr>
        </p:nvSpPr>
        <p:spPr/>
        <p:txBody>
          <a:bodyPr/>
          <a:lstStyle/>
          <a:p>
            <a:r>
              <a:rPr lang="zh-CN" altLang="zh-CN" dirty="0"/>
              <a:t>贪心算法，又被称为贪婪算法，也是用来求解最优化问题的一种方法。一般来说，求解最优化问题的过程就是做一系列决定从而实现最优值的过程。最优解就是实现最优值的这些决定。动态规划考虑全局最优，得到的解一定是最优解。贪心算法是一种在每一步选择中都采取当前状态下最好或最优（即最有利）的选择，从而希望导致结果是最好或最优</a:t>
            </a:r>
            <a:r>
              <a:rPr lang="zh-CN" altLang="zh-CN" dirty="0" smtClean="0"/>
              <a:t>的</a:t>
            </a:r>
            <a:r>
              <a:rPr lang="zh-CN" altLang="en-US" dirty="0" smtClean="0"/>
              <a:t>算法</a:t>
            </a:r>
            <a:r>
              <a:rPr lang="zh-CN" altLang="zh-CN" dirty="0" smtClean="0"/>
              <a:t>。</a:t>
            </a:r>
            <a:r>
              <a:rPr lang="zh-CN" altLang="zh-CN" dirty="0"/>
              <a:t>贪心算法考虑局部最优，每次都做当前看起来最优的决定，得到的解不一定是全局最优解。但是在有最优子结构的问题中，贪心算法能够得到最优解。最优子结构就是局部最优解能决定全局最优解。简单地说，问题能够分解成子问题来解决，子问题的最优解能递推到最终问题的最优解。虽然对于很多问题贪心算法不一定能得到最优解，但是它的效率高，所求得的答案比较接近最优结果。因此，贪心算法可以用作辅助算法或者直接解决一些要求结果不特别精确的问题。</a:t>
            </a:r>
            <a:endParaRPr lang="zh-CN" altLang="en-US" dirty="0"/>
          </a:p>
        </p:txBody>
      </p:sp>
    </p:spTree>
    <p:extLst>
      <p:ext uri="{BB962C8B-B14F-4D97-AF65-F5344CB8AC3E}">
        <p14:creationId xmlns:p14="http://schemas.microsoft.com/office/powerpoint/2010/main" val="1346193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5</a:t>
            </a:r>
            <a:r>
              <a:rPr lang="zh-CN" altLang="en-US" dirty="0" smtClean="0"/>
              <a:t>节</a:t>
            </a:r>
            <a:r>
              <a:rPr lang="zh-CN" altLang="en-US" dirty="0"/>
              <a:t>动态规划（</a:t>
            </a:r>
            <a:r>
              <a:rPr lang="en-US" altLang="zh-CN" dirty="0"/>
              <a:t>Dynamic Programming</a:t>
            </a:r>
            <a:r>
              <a:rPr lang="zh-CN" altLang="en-US" dirty="0" smtClean="0"/>
              <a:t>）</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a:p>
        </p:txBody>
      </p:sp>
      <p:sp>
        <p:nvSpPr>
          <p:cNvPr id="6" name="内容占位符 5"/>
          <p:cNvSpPr>
            <a:spLocks noGrp="1"/>
          </p:cNvSpPr>
          <p:nvPr>
            <p:ph idx="1"/>
          </p:nvPr>
        </p:nvSpPr>
        <p:spPr/>
        <p:txBody>
          <a:bodyPr>
            <a:noAutofit/>
          </a:bodyPr>
          <a:lstStyle/>
          <a:p>
            <a:pPr marL="0" indent="720000">
              <a:lnSpc>
                <a:spcPct val="130000"/>
              </a:lnSpc>
              <a:spcBef>
                <a:spcPts val="0"/>
              </a:spcBef>
              <a:buNone/>
            </a:pPr>
            <a:r>
              <a:rPr lang="zh-CN" altLang="zh-CN" dirty="0"/>
              <a:t>动态规划与分治法类似，其基本思想也是将待求解问题分解成若干个子问题，先求解子问题，然后从这些子问题的解得到原问题的解。与分治法不同的是，适合于用动态规划求解的问题，经分解得到子问题往往不是互相独立的，即子问题之间具有重叠的部分。在这种情况下，如果用分治法求解就会重复的求解这些重叠的部分。而动态规划只会对这些重叠的部分求解一次并用表格保存这些解，如此一来就可以避免大量的重复计算。</a:t>
            </a:r>
            <a:endParaRPr lang="zh-CN" altLang="en-US" dirty="0"/>
          </a:p>
        </p:txBody>
      </p:sp>
    </p:spTree>
    <p:extLst>
      <p:ext uri="{BB962C8B-B14F-4D97-AF65-F5344CB8AC3E}">
        <p14:creationId xmlns:p14="http://schemas.microsoft.com/office/powerpoint/2010/main" val="335882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找假币问题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6" name="内容占位符 5"/>
          <p:cNvSpPr>
            <a:spLocks noGrp="1"/>
          </p:cNvSpPr>
          <p:nvPr>
            <p:ph idx="1"/>
          </p:nvPr>
        </p:nvSpPr>
        <p:spPr/>
        <p:txBody>
          <a:bodyPr>
            <a:noAutofit/>
          </a:bodyPr>
          <a:lstStyle/>
          <a:p>
            <a:pPr marL="0">
              <a:lnSpc>
                <a:spcPct val="130000"/>
              </a:lnSpc>
              <a:spcBef>
                <a:spcPts val="0"/>
              </a:spcBef>
              <a:buNone/>
            </a:pPr>
            <a:r>
              <a:rPr lang="zh-CN" altLang="zh-CN" dirty="0">
                <a:latin typeface="Times New Roman" panose="02020603050405020304" pitchFamily="18" charset="0"/>
              </a:rPr>
              <a:t>平方根的例子是做数学运算，计算机更多的是做逻辑决策。现在用一个比较简单的找假币为例</a:t>
            </a:r>
            <a:r>
              <a:rPr lang="zh-CN" altLang="zh-CN" dirty="0" smtClean="0">
                <a:latin typeface="Times New Roman" panose="02020603050405020304" pitchFamily="18" charset="0"/>
              </a:rPr>
              <a:t>。</a:t>
            </a:r>
            <a:endParaRPr lang="en-US" altLang="zh-CN" dirty="0" smtClean="0">
              <a:latin typeface="Times New Roman" panose="02020603050405020304" pitchFamily="18" charset="0"/>
            </a:endParaRPr>
          </a:p>
          <a:p>
            <a:pPr marL="0">
              <a:lnSpc>
                <a:spcPct val="130000"/>
              </a:lnSpc>
              <a:spcBef>
                <a:spcPts val="0"/>
              </a:spcBef>
              <a:buNone/>
            </a:pPr>
            <a:r>
              <a:rPr lang="zh-CN" altLang="en-US" b="1" dirty="0" smtClean="0">
                <a:latin typeface="Times New Roman" panose="02020603050405020304" pitchFamily="18" charset="0"/>
              </a:rPr>
              <a:t>问题描述：</a:t>
            </a:r>
            <a:r>
              <a:rPr lang="zh-CN" altLang="zh-CN" dirty="0" smtClean="0">
                <a:latin typeface="Times New Roman" panose="02020603050405020304" pitchFamily="18" charset="0"/>
              </a:rPr>
              <a:t>假设</a:t>
            </a:r>
            <a:r>
              <a:rPr lang="zh-CN" altLang="zh-CN" dirty="0">
                <a:latin typeface="Times New Roman" panose="02020603050405020304" pitchFamily="18" charset="0"/>
              </a:rPr>
              <a:t>你有</a:t>
            </a:r>
            <a:r>
              <a:rPr lang="en-US" altLang="zh-CN" dirty="0">
                <a:latin typeface="Times New Roman" panose="02020603050405020304" pitchFamily="18" charset="0"/>
              </a:rPr>
              <a:t>n</a:t>
            </a:r>
            <a:r>
              <a:rPr lang="zh-CN" altLang="zh-CN" dirty="0">
                <a:latin typeface="Times New Roman" panose="02020603050405020304" pitchFamily="18" charset="0"/>
              </a:rPr>
              <a:t>（</a:t>
            </a:r>
            <a:r>
              <a:rPr lang="en-US" altLang="zh-CN" dirty="0">
                <a:latin typeface="Times New Roman" panose="02020603050405020304" pitchFamily="18" charset="0"/>
              </a:rPr>
              <a:t>n&gt;=2</a:t>
            </a:r>
            <a:r>
              <a:rPr lang="zh-CN" altLang="zh-CN" dirty="0">
                <a:latin typeface="Times New Roman" panose="02020603050405020304" pitchFamily="18" charset="0"/>
              </a:rPr>
              <a:t>）枚硬币，知道其中有一枚假币，而这枚假币的重量比真币要轻，怎样才能</a:t>
            </a:r>
            <a:r>
              <a:rPr lang="zh-CN" altLang="zh-CN" dirty="0" smtClean="0">
                <a:latin typeface="Times New Roman" panose="02020603050405020304" pitchFamily="18" charset="0"/>
              </a:rPr>
              <a:t>找出这</a:t>
            </a:r>
            <a:r>
              <a:rPr lang="zh-CN" altLang="zh-CN" dirty="0">
                <a:latin typeface="Times New Roman" panose="02020603050405020304" pitchFamily="18" charset="0"/>
              </a:rPr>
              <a:t>枚假币呢</a:t>
            </a:r>
            <a:r>
              <a:rPr lang="en-US" altLang="zh-CN" dirty="0" smtClean="0">
                <a:latin typeface="Times New Roman" panose="02020603050405020304" pitchFamily="18" charset="0"/>
              </a:rPr>
              <a:t>?</a:t>
            </a:r>
          </a:p>
          <a:p>
            <a:pPr marL="0">
              <a:lnSpc>
                <a:spcPct val="130000"/>
              </a:lnSpc>
              <a:spcBef>
                <a:spcPts val="0"/>
              </a:spcBef>
              <a:buNone/>
            </a:pPr>
            <a:r>
              <a:rPr lang="zh-CN" altLang="en-US" dirty="0">
                <a:latin typeface="Times New Roman" panose="02020603050405020304" pitchFamily="18" charset="0"/>
              </a:rPr>
              <a:t>自己先想想。你可以想出多少种方法呢</a:t>
            </a:r>
            <a:r>
              <a:rPr lang="zh-CN" altLang="en-US" dirty="0" smtClean="0">
                <a:latin typeface="Times New Roman" panose="02020603050405020304" pitchFamily="18" charset="0"/>
              </a:rPr>
              <a:t>？（提示</a:t>
            </a:r>
            <a:r>
              <a:rPr lang="zh-CN" altLang="en-US" dirty="0">
                <a:latin typeface="Times New Roman" panose="02020603050405020304" pitchFamily="18" charset="0"/>
              </a:rPr>
              <a:t>：既然知道假币的重量较轻，那么只要比较一下重量就知道哪枚是假币</a:t>
            </a:r>
            <a:r>
              <a:rPr lang="zh-CN" altLang="en-US" dirty="0" smtClean="0">
                <a:latin typeface="Times New Roman" panose="02020603050405020304" pitchFamily="18" charset="0"/>
              </a:rPr>
              <a:t>了。）下面我们给出三种方法。并以</a:t>
            </a:r>
            <a:r>
              <a:rPr lang="en-US" altLang="zh-CN" dirty="0" smtClean="0">
                <a:latin typeface="Times New Roman" panose="02020603050405020304" pitchFamily="18" charset="0"/>
              </a:rPr>
              <a:t>n=10</a:t>
            </a:r>
            <a:r>
              <a:rPr lang="zh-CN" altLang="en-US" dirty="0" smtClean="0">
                <a:latin typeface="Times New Roman" panose="02020603050405020304" pitchFamily="18" charset="0"/>
              </a:rPr>
              <a:t>为例，对三种方法进行解释说明。</a:t>
            </a:r>
            <a:endParaRPr lang="en-US" altLang="zh-CN" dirty="0" smtClean="0">
              <a:latin typeface="Times New Roman" panose="02020603050405020304" pitchFamily="18" charset="0"/>
            </a:endParaRPr>
          </a:p>
          <a:p>
            <a:pPr marL="0" indent="457200">
              <a:lnSpc>
                <a:spcPct val="130000"/>
              </a:lnSpc>
              <a:spcBef>
                <a:spcPts val="0"/>
              </a:spcBef>
              <a:buNone/>
            </a:pPr>
            <a:endParaRPr lang="zh-CN" altLang="en-US" sz="2000" dirty="0">
              <a:latin typeface="Times New Roman" panose="02020603050405020304" pitchFamily="18" charset="0"/>
            </a:endParaRPr>
          </a:p>
          <a:p>
            <a:pPr marL="0" indent="457200">
              <a:lnSpc>
                <a:spcPct val="130000"/>
              </a:lnSpc>
              <a:spcBef>
                <a:spcPts val="0"/>
              </a:spcBef>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9204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最长递增子序列</a:t>
            </a:r>
            <a:r>
              <a:rPr lang="zh-CN" altLang="zh-CN" dirty="0" smtClean="0"/>
              <a:t>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p:sp>
        <p:nvSpPr>
          <p:cNvPr id="6" name="内容占位符 5"/>
          <p:cNvSpPr>
            <a:spLocks noGrp="1"/>
          </p:cNvSpPr>
          <p:nvPr>
            <p:ph idx="1"/>
          </p:nvPr>
        </p:nvSpPr>
        <p:spPr/>
        <p:txBody>
          <a:bodyPr/>
          <a:lstStyle/>
          <a:p>
            <a:r>
              <a:rPr lang="zh-CN" altLang="zh-CN" b="1" dirty="0"/>
              <a:t>问题描述</a:t>
            </a:r>
            <a:r>
              <a:rPr lang="zh-CN" altLang="zh-CN" dirty="0"/>
              <a:t>：已知有</a:t>
            </a:r>
            <a:r>
              <a:rPr lang="en-US" altLang="zh-CN" dirty="0"/>
              <a:t>n</a:t>
            </a:r>
            <a:r>
              <a:rPr lang="zh-CN" altLang="zh-CN" dirty="0"/>
              <a:t>个数的序列</a:t>
            </a:r>
            <a:r>
              <a:rPr lang="en-US" altLang="zh-CN" dirty="0"/>
              <a:t>L</a:t>
            </a:r>
            <a:r>
              <a:rPr lang="zh-CN" altLang="zh-CN" dirty="0"/>
              <a:t>，求它的最长递增子序列的长度。假设序列</a:t>
            </a:r>
            <a:r>
              <a:rPr lang="en-US" altLang="zh-CN" dirty="0"/>
              <a:t>L</a:t>
            </a:r>
            <a:r>
              <a:rPr lang="zh-CN" altLang="zh-CN" dirty="0"/>
              <a:t>的一个递增子序列为</a:t>
            </a:r>
            <a:r>
              <a:rPr lang="en-US" altLang="zh-CN" dirty="0"/>
              <a:t>[a</a:t>
            </a:r>
            <a:r>
              <a:rPr lang="en-US" altLang="zh-CN" baseline="-25000" dirty="0"/>
              <a:t>1</a:t>
            </a:r>
            <a:r>
              <a:rPr lang="en-US" altLang="zh-CN" dirty="0"/>
              <a:t>,a</a:t>
            </a:r>
            <a:r>
              <a:rPr lang="en-US" altLang="zh-CN" baseline="-25000" dirty="0"/>
              <a:t>2</a:t>
            </a:r>
            <a:r>
              <a:rPr lang="en-US" altLang="zh-CN" dirty="0"/>
              <a:t>,</a:t>
            </a:r>
            <a:r>
              <a:rPr lang="zh-CN" altLang="zh-CN" dirty="0"/>
              <a:t>…</a:t>
            </a:r>
            <a:r>
              <a:rPr lang="en-US" altLang="zh-CN" dirty="0"/>
              <a:t>,</a:t>
            </a:r>
            <a:r>
              <a:rPr lang="en-US" altLang="zh-CN" dirty="0" err="1"/>
              <a:t>a</a:t>
            </a:r>
            <a:r>
              <a:rPr lang="en-US" altLang="zh-CN" baseline="-25000" dirty="0" err="1"/>
              <a:t>k</a:t>
            </a:r>
            <a:r>
              <a:rPr lang="en-US" altLang="zh-CN" dirty="0"/>
              <a:t>]</a:t>
            </a:r>
            <a:r>
              <a:rPr lang="zh-CN" altLang="zh-CN" dirty="0"/>
              <a:t>，这些数必须满足</a:t>
            </a:r>
            <a:r>
              <a:rPr lang="en-US" altLang="zh-CN" dirty="0"/>
              <a:t>a</a:t>
            </a:r>
            <a:r>
              <a:rPr lang="en-US" altLang="zh-CN" baseline="-25000" dirty="0"/>
              <a:t>1</a:t>
            </a:r>
            <a:r>
              <a:rPr lang="en-US" altLang="zh-CN" dirty="0"/>
              <a:t>&lt;</a:t>
            </a:r>
            <a:r>
              <a:rPr lang="zh-CN" altLang="zh-CN" dirty="0"/>
              <a:t>…</a:t>
            </a:r>
            <a:r>
              <a:rPr lang="en-US" altLang="zh-CN" dirty="0"/>
              <a:t>&lt;</a:t>
            </a:r>
            <a:r>
              <a:rPr lang="en-US" altLang="zh-CN" dirty="0" err="1"/>
              <a:t>a</a:t>
            </a:r>
            <a:r>
              <a:rPr lang="en-US" altLang="zh-CN" baseline="-25000" dirty="0" err="1"/>
              <a:t>i</a:t>
            </a:r>
            <a:r>
              <a:rPr lang="en-US" altLang="zh-CN" dirty="0"/>
              <a:t>&lt;</a:t>
            </a:r>
            <a:r>
              <a:rPr lang="zh-CN" altLang="zh-CN" dirty="0"/>
              <a:t>…</a:t>
            </a:r>
            <a:r>
              <a:rPr lang="en-US" altLang="zh-CN" dirty="0"/>
              <a:t>&lt;</a:t>
            </a:r>
            <a:r>
              <a:rPr lang="en-US" altLang="zh-CN" dirty="0" err="1"/>
              <a:t>a</a:t>
            </a:r>
            <a:r>
              <a:rPr lang="en-US" altLang="zh-CN" baseline="-25000" dirty="0" err="1"/>
              <a:t>j</a:t>
            </a:r>
            <a:r>
              <a:rPr lang="en-US" altLang="zh-CN" dirty="0"/>
              <a:t>&lt;</a:t>
            </a:r>
            <a:r>
              <a:rPr lang="zh-CN" altLang="zh-CN" dirty="0"/>
              <a:t>…</a:t>
            </a:r>
            <a:r>
              <a:rPr lang="en-US" altLang="zh-CN" dirty="0"/>
              <a:t>&lt;</a:t>
            </a:r>
            <a:r>
              <a:rPr lang="en-US" altLang="zh-CN" dirty="0" err="1"/>
              <a:t>a</a:t>
            </a:r>
            <a:r>
              <a:rPr lang="en-US" altLang="zh-CN" baseline="-25000" dirty="0" err="1"/>
              <a:t>k</a:t>
            </a:r>
            <a:r>
              <a:rPr lang="en-US" altLang="zh-CN" dirty="0"/>
              <a:t>(1</a:t>
            </a:r>
            <a:r>
              <a:rPr lang="zh-CN" altLang="zh-CN" dirty="0"/>
              <a:t>≤</a:t>
            </a:r>
            <a:r>
              <a:rPr lang="en-US" altLang="zh-CN" dirty="0" err="1"/>
              <a:t>i</a:t>
            </a:r>
            <a:r>
              <a:rPr lang="zh-CN" altLang="zh-CN" dirty="0"/>
              <a:t>＜</a:t>
            </a:r>
            <a:r>
              <a:rPr lang="en-US" altLang="zh-CN" dirty="0"/>
              <a:t>j</a:t>
            </a:r>
            <a:r>
              <a:rPr lang="zh-CN" altLang="zh-CN" dirty="0"/>
              <a:t>≤</a:t>
            </a:r>
            <a:r>
              <a:rPr lang="en-US" altLang="zh-CN" dirty="0"/>
              <a:t>k)</a:t>
            </a:r>
            <a:r>
              <a:rPr lang="zh-CN" altLang="zh-CN" dirty="0"/>
              <a:t>，而最长递增子序列就是所有递增子序列中长度最大的那个。例如序列</a:t>
            </a:r>
            <a:r>
              <a:rPr lang="en-US" altLang="zh-CN" dirty="0"/>
              <a:t>L=[5,2,4,7,6,3,8,9]</a:t>
            </a:r>
            <a:r>
              <a:rPr lang="zh-CN" altLang="zh-CN" dirty="0"/>
              <a:t>的最长递增子序列是</a:t>
            </a:r>
            <a:r>
              <a:rPr lang="en-US" altLang="zh-CN" dirty="0"/>
              <a:t>[2,4,7,8,9]</a:t>
            </a:r>
            <a:r>
              <a:rPr lang="zh-CN" altLang="zh-CN" dirty="0"/>
              <a:t>，其长度是</a:t>
            </a:r>
            <a:r>
              <a:rPr lang="en-US" altLang="zh-CN" dirty="0"/>
              <a:t>5</a:t>
            </a:r>
            <a:r>
              <a:rPr lang="zh-CN" altLang="zh-CN" dirty="0"/>
              <a:t>。</a:t>
            </a:r>
          </a:p>
          <a:p>
            <a:r>
              <a:rPr lang="zh-CN" altLang="zh-CN" dirty="0"/>
              <a:t>根据计算思维求解问题的基本思路：首先将原问题分解成小问题，再用小问题的解构筑原问题的解。因此，我们需要考虑的是“怎么分，怎么合”的问题。最长递增子序列问题的“怎么分”就是考虑怎么将</a:t>
            </a:r>
            <a:r>
              <a:rPr lang="en-US" altLang="zh-CN" dirty="0"/>
              <a:t>n</a:t>
            </a:r>
            <a:r>
              <a:rPr lang="zh-CN" altLang="zh-CN" dirty="0"/>
              <a:t>个数的最长递增子序列问题划分成</a:t>
            </a:r>
            <a:r>
              <a:rPr lang="en-US" altLang="zh-CN" dirty="0"/>
              <a:t>n-1</a:t>
            </a:r>
            <a:r>
              <a:rPr lang="zh-CN" altLang="zh-CN" dirty="0"/>
              <a:t>个数的最长递增子序列问题；“怎么合”就是考虑怎么用</a:t>
            </a:r>
            <a:r>
              <a:rPr lang="en-US" altLang="zh-CN" dirty="0"/>
              <a:t>n-1</a:t>
            </a:r>
            <a:r>
              <a:rPr lang="zh-CN" altLang="zh-CN" dirty="0"/>
              <a:t>个数的最长递增子序列问题的解构筑</a:t>
            </a:r>
            <a:r>
              <a:rPr lang="en-US" altLang="zh-CN" dirty="0"/>
              <a:t>n</a:t>
            </a:r>
            <a:r>
              <a:rPr lang="zh-CN" altLang="zh-CN" dirty="0"/>
              <a:t>个数的最长递增子序列问题的解</a:t>
            </a:r>
            <a:r>
              <a:rPr lang="zh-CN" altLang="zh-CN" dirty="0" smtClean="0"/>
              <a:t>。</a:t>
            </a:r>
            <a:endParaRPr lang="en-US" altLang="zh-CN" dirty="0" smtClean="0"/>
          </a:p>
          <a:p>
            <a:r>
              <a:rPr lang="zh-CN" altLang="zh-CN" dirty="0"/>
              <a:t>我们可以尝试不同的分法，然后验证这种分法是否能够正确的构筑出原问题的解。</a:t>
            </a:r>
            <a:endParaRPr lang="zh-CN" altLang="en-US" dirty="0"/>
          </a:p>
        </p:txBody>
      </p:sp>
    </p:spTree>
    <p:extLst>
      <p:ext uri="{BB962C8B-B14F-4D97-AF65-F5344CB8AC3E}">
        <p14:creationId xmlns:p14="http://schemas.microsoft.com/office/powerpoint/2010/main" val="1611509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第一种方法</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6" name="内容占位符 5"/>
          <p:cNvSpPr>
            <a:spLocks noGrp="1"/>
          </p:cNvSpPr>
          <p:nvPr>
            <p:ph idx="1"/>
          </p:nvPr>
        </p:nvSpPr>
        <p:spPr/>
        <p:txBody>
          <a:bodyPr>
            <a:noAutofit/>
          </a:bodyPr>
          <a:lstStyle/>
          <a:p>
            <a:r>
              <a:rPr lang="zh-CN" altLang="zh-CN" dirty="0"/>
              <a:t>最直观的，以待求解的问题进行分解，定义</a:t>
            </a:r>
            <a:r>
              <a:rPr lang="zh-CN" altLang="zh-CN" dirty="0" smtClean="0"/>
              <a:t>：</a:t>
            </a:r>
            <a:r>
              <a:rPr lang="en-US" altLang="zh-CN" dirty="0" err="1" smtClean="0"/>
              <a:t>Asc</a:t>
            </a:r>
            <a:r>
              <a:rPr lang="en-US" altLang="zh-CN" dirty="0" smtClean="0"/>
              <a:t>(</a:t>
            </a:r>
            <a:r>
              <a:rPr lang="en-US" altLang="zh-CN" dirty="0" err="1" smtClean="0"/>
              <a:t>i</a:t>
            </a:r>
            <a:r>
              <a:rPr lang="en-US" altLang="zh-CN" dirty="0"/>
              <a:t>)</a:t>
            </a:r>
            <a:r>
              <a:rPr lang="zh-CN" altLang="zh-CN" dirty="0"/>
              <a:t>是</a:t>
            </a:r>
            <a:r>
              <a:rPr lang="en-US" altLang="zh-CN" dirty="0" err="1"/>
              <a:t>i</a:t>
            </a:r>
            <a:r>
              <a:rPr lang="zh-CN" altLang="zh-CN" dirty="0"/>
              <a:t>个数的序列</a:t>
            </a:r>
            <a:r>
              <a:rPr lang="en-US" altLang="zh-CN" dirty="0"/>
              <a:t>[a</a:t>
            </a:r>
            <a:r>
              <a:rPr lang="en-US" altLang="zh-CN" baseline="-25000" dirty="0"/>
              <a:t>1</a:t>
            </a:r>
            <a:r>
              <a:rPr lang="en-US" altLang="zh-CN" dirty="0"/>
              <a:t>,a</a:t>
            </a:r>
            <a:r>
              <a:rPr lang="en-US" altLang="zh-CN" baseline="-25000" dirty="0"/>
              <a:t>2</a:t>
            </a:r>
            <a:r>
              <a:rPr lang="en-US" altLang="zh-CN" dirty="0"/>
              <a:t>,</a:t>
            </a:r>
            <a:r>
              <a:rPr lang="zh-CN" altLang="zh-CN" dirty="0"/>
              <a:t>…</a:t>
            </a:r>
            <a:r>
              <a:rPr lang="en-US" altLang="zh-CN" dirty="0"/>
              <a:t>,</a:t>
            </a:r>
            <a:r>
              <a:rPr lang="en-US" altLang="zh-CN" dirty="0" err="1"/>
              <a:t>a</a:t>
            </a:r>
            <a:r>
              <a:rPr lang="en-US" altLang="zh-CN" baseline="-25000" dirty="0" err="1"/>
              <a:t>i</a:t>
            </a:r>
            <a:r>
              <a:rPr lang="en-US" altLang="zh-CN" dirty="0"/>
              <a:t>]</a:t>
            </a:r>
            <a:r>
              <a:rPr lang="zh-CN" altLang="zh-CN" dirty="0"/>
              <a:t>的最长递增子序列的长度</a:t>
            </a:r>
            <a:r>
              <a:rPr lang="zh-CN" altLang="zh-CN" dirty="0" smtClean="0"/>
              <a:t>。例如</a:t>
            </a:r>
            <a:r>
              <a:rPr lang="zh-CN" altLang="zh-CN" dirty="0"/>
              <a:t>对于序列</a:t>
            </a:r>
            <a:r>
              <a:rPr lang="en-US" altLang="zh-CN" dirty="0"/>
              <a:t>L=[5,2,4,7,6,3,8,9]</a:t>
            </a:r>
            <a:r>
              <a:rPr lang="zh-CN" altLang="zh-CN" dirty="0"/>
              <a:t>，</a:t>
            </a:r>
            <a:r>
              <a:rPr lang="en-US" altLang="zh-CN" dirty="0" err="1"/>
              <a:t>Asc</a:t>
            </a:r>
            <a:r>
              <a:rPr lang="en-US" altLang="zh-CN" dirty="0"/>
              <a:t>(1)</a:t>
            </a:r>
            <a:r>
              <a:rPr lang="zh-CN" altLang="zh-CN" dirty="0"/>
              <a:t>是序列</a:t>
            </a:r>
            <a:r>
              <a:rPr lang="en-US" altLang="zh-CN" dirty="0"/>
              <a:t>[a</a:t>
            </a:r>
            <a:r>
              <a:rPr lang="en-US" altLang="zh-CN" baseline="-25000" dirty="0"/>
              <a:t>1</a:t>
            </a:r>
            <a:r>
              <a:rPr lang="en-US" altLang="zh-CN" dirty="0"/>
              <a:t>]</a:t>
            </a:r>
            <a:r>
              <a:rPr lang="zh-CN" altLang="zh-CN" dirty="0"/>
              <a:t>的最长递增子序列的长度，而</a:t>
            </a:r>
            <a:r>
              <a:rPr lang="en-US" altLang="zh-CN" dirty="0" err="1"/>
              <a:t>Asc</a:t>
            </a:r>
            <a:r>
              <a:rPr lang="en-US" altLang="zh-CN" dirty="0"/>
              <a:t>(1)=1</a:t>
            </a:r>
            <a:r>
              <a:rPr lang="zh-CN" altLang="zh-CN" dirty="0" smtClean="0"/>
              <a:t>。用</a:t>
            </a:r>
            <a:r>
              <a:rPr lang="en-US" altLang="zh-CN" dirty="0"/>
              <a:t>x(</a:t>
            </a:r>
            <a:r>
              <a:rPr lang="en-US" altLang="zh-CN" dirty="0" err="1"/>
              <a:t>i</a:t>
            </a:r>
            <a:r>
              <a:rPr lang="en-US" altLang="zh-CN" dirty="0"/>
              <a:t>)</a:t>
            </a:r>
            <a:r>
              <a:rPr lang="zh-CN" altLang="zh-CN" dirty="0"/>
              <a:t>表示这个最长递增子序列中最大值的索引</a:t>
            </a:r>
            <a:r>
              <a:rPr lang="zh-CN" altLang="zh-CN" dirty="0" smtClean="0"/>
              <a:t>。假设</a:t>
            </a:r>
            <a:r>
              <a:rPr lang="zh-CN" altLang="zh-CN" dirty="0"/>
              <a:t>已知</a:t>
            </a:r>
            <a:r>
              <a:rPr lang="en-US" altLang="zh-CN" dirty="0" err="1"/>
              <a:t>Asc</a:t>
            </a:r>
            <a:r>
              <a:rPr lang="en-US" altLang="zh-CN" dirty="0"/>
              <a:t>(n-1)</a:t>
            </a:r>
            <a:r>
              <a:rPr lang="zh-CN" altLang="zh-CN" dirty="0"/>
              <a:t>，考虑能否用</a:t>
            </a:r>
            <a:r>
              <a:rPr lang="en-US" altLang="zh-CN" dirty="0" err="1"/>
              <a:t>Asc</a:t>
            </a:r>
            <a:r>
              <a:rPr lang="en-US" altLang="zh-CN" dirty="0"/>
              <a:t>(n-1)</a:t>
            </a:r>
            <a:r>
              <a:rPr lang="zh-CN" altLang="zh-CN" dirty="0"/>
              <a:t>构造出</a:t>
            </a:r>
            <a:r>
              <a:rPr lang="en-US" altLang="zh-CN" dirty="0" err="1"/>
              <a:t>Asc</a:t>
            </a:r>
            <a:r>
              <a:rPr lang="en-US" altLang="zh-CN" dirty="0"/>
              <a:t>(n)</a:t>
            </a:r>
            <a:r>
              <a:rPr lang="zh-CN" altLang="zh-CN" dirty="0"/>
              <a:t>。</a:t>
            </a:r>
          </a:p>
          <a:p>
            <a:r>
              <a:rPr lang="zh-CN" altLang="zh-CN" b="1" dirty="0"/>
              <a:t>验证</a:t>
            </a:r>
            <a:r>
              <a:rPr lang="zh-CN" altLang="zh-CN" b="1" dirty="0" smtClean="0"/>
              <a:t>：</a:t>
            </a:r>
            <a:r>
              <a:rPr lang="zh-CN" altLang="zh-CN" dirty="0" smtClean="0"/>
              <a:t>如果</a:t>
            </a:r>
            <a:r>
              <a:rPr lang="en-US" altLang="zh-CN" dirty="0"/>
              <a:t>a</a:t>
            </a:r>
            <a:r>
              <a:rPr lang="en-US" altLang="zh-CN" baseline="-25000" dirty="0"/>
              <a:t>n</a:t>
            </a:r>
            <a:r>
              <a:rPr lang="en-US" altLang="zh-CN" dirty="0"/>
              <a:t>&gt;a</a:t>
            </a:r>
            <a:r>
              <a:rPr lang="en-US" altLang="zh-CN" baseline="-25000" dirty="0"/>
              <a:t>x(n-1)</a:t>
            </a:r>
            <a:r>
              <a:rPr lang="zh-CN" altLang="zh-CN" dirty="0"/>
              <a:t>，</a:t>
            </a:r>
            <a:r>
              <a:rPr lang="zh-CN" altLang="zh-CN" dirty="0" smtClean="0"/>
              <a:t>可将</a:t>
            </a:r>
            <a:r>
              <a:rPr lang="en-US" altLang="zh-CN" dirty="0"/>
              <a:t>a</a:t>
            </a:r>
            <a:r>
              <a:rPr lang="en-US" altLang="zh-CN" baseline="-25000" dirty="0"/>
              <a:t>n</a:t>
            </a:r>
            <a:r>
              <a:rPr lang="zh-CN" altLang="zh-CN" dirty="0"/>
              <a:t>放入</a:t>
            </a:r>
            <a:r>
              <a:rPr lang="en-US" altLang="zh-CN" dirty="0"/>
              <a:t>n-1</a:t>
            </a:r>
            <a:r>
              <a:rPr lang="zh-CN" altLang="zh-CN" dirty="0"/>
              <a:t>个数的最长递增子序列的</a:t>
            </a:r>
            <a:r>
              <a:rPr lang="zh-CN" altLang="zh-CN" dirty="0" smtClean="0"/>
              <a:t>最后形成递增</a:t>
            </a:r>
            <a:r>
              <a:rPr lang="zh-CN" altLang="zh-CN" dirty="0"/>
              <a:t>序列，而这个递增序列就是</a:t>
            </a:r>
            <a:r>
              <a:rPr lang="en-US" altLang="zh-CN" dirty="0"/>
              <a:t>n</a:t>
            </a:r>
            <a:r>
              <a:rPr lang="zh-CN" altLang="zh-CN" dirty="0"/>
              <a:t>个数的最长递增子序列，因此</a:t>
            </a:r>
            <a:r>
              <a:rPr lang="en-US" altLang="zh-CN" dirty="0" err="1"/>
              <a:t>Asc</a:t>
            </a:r>
            <a:r>
              <a:rPr lang="en-US" altLang="zh-CN" dirty="0"/>
              <a:t>(n)=</a:t>
            </a:r>
            <a:r>
              <a:rPr lang="en-US" altLang="zh-CN" dirty="0" err="1"/>
              <a:t>Asc</a:t>
            </a:r>
            <a:r>
              <a:rPr lang="en-US" altLang="zh-CN" dirty="0"/>
              <a:t>(n-1)+1</a:t>
            </a:r>
            <a:r>
              <a:rPr lang="zh-CN" altLang="zh-CN" dirty="0" smtClean="0"/>
              <a:t>；</a:t>
            </a:r>
            <a:endParaRPr lang="en-US" altLang="zh-CN" dirty="0" smtClean="0"/>
          </a:p>
          <a:p>
            <a:r>
              <a:rPr lang="zh-CN" altLang="zh-CN" dirty="0" smtClean="0"/>
              <a:t>如果</a:t>
            </a:r>
            <a:r>
              <a:rPr lang="en-US" altLang="zh-CN" dirty="0"/>
              <a:t>a</a:t>
            </a:r>
            <a:r>
              <a:rPr lang="en-US" altLang="zh-CN" baseline="-25000" dirty="0"/>
              <a:t>n</a:t>
            </a:r>
            <a:r>
              <a:rPr lang="en-US" altLang="zh-CN" dirty="0"/>
              <a:t>=a</a:t>
            </a:r>
            <a:r>
              <a:rPr lang="en-US" altLang="zh-CN" baseline="-25000" dirty="0"/>
              <a:t>x(n-1)</a:t>
            </a:r>
            <a:r>
              <a:rPr lang="zh-CN" altLang="zh-CN" dirty="0"/>
              <a:t>，那么情况就比较复杂了。例如，如果序列</a:t>
            </a:r>
            <a:r>
              <a:rPr lang="en-US" altLang="zh-CN" dirty="0"/>
              <a:t>L=[1,3,5,5]</a:t>
            </a:r>
            <a:r>
              <a:rPr lang="zh-CN" altLang="zh-CN" dirty="0"/>
              <a:t>，已知</a:t>
            </a:r>
            <a:r>
              <a:rPr lang="en-US" altLang="zh-CN" dirty="0"/>
              <a:t>[1,3,5]</a:t>
            </a:r>
            <a:r>
              <a:rPr lang="zh-CN" altLang="zh-CN" dirty="0"/>
              <a:t>的最长递增子序列是</a:t>
            </a:r>
            <a:r>
              <a:rPr lang="en-US" altLang="zh-CN" dirty="0"/>
              <a:t>[1,3,5]</a:t>
            </a:r>
            <a:r>
              <a:rPr lang="zh-CN" altLang="zh-CN" dirty="0"/>
              <a:t>，其长度</a:t>
            </a:r>
            <a:r>
              <a:rPr lang="en-US" altLang="zh-CN" dirty="0" err="1"/>
              <a:t>Asc</a:t>
            </a:r>
            <a:r>
              <a:rPr lang="en-US" altLang="zh-CN" dirty="0"/>
              <a:t>(3)=3</a:t>
            </a:r>
            <a:r>
              <a:rPr lang="zh-CN" altLang="zh-CN" dirty="0"/>
              <a:t>，最大值的索引</a:t>
            </a:r>
            <a:r>
              <a:rPr lang="en-US" altLang="zh-CN" dirty="0"/>
              <a:t>x(3)=3</a:t>
            </a:r>
            <a:r>
              <a:rPr lang="zh-CN" altLang="zh-CN" dirty="0"/>
              <a:t>，此时</a:t>
            </a:r>
            <a:r>
              <a:rPr lang="en-US" altLang="zh-CN" dirty="0"/>
              <a:t>a</a:t>
            </a:r>
            <a:r>
              <a:rPr lang="en-US" altLang="zh-CN" baseline="-25000" dirty="0"/>
              <a:t>4</a:t>
            </a:r>
            <a:r>
              <a:rPr lang="en-US" altLang="zh-CN" dirty="0"/>
              <a:t>=a</a:t>
            </a:r>
            <a:r>
              <a:rPr lang="en-US" altLang="zh-CN" baseline="-25000" dirty="0"/>
              <a:t>3</a:t>
            </a:r>
            <a:r>
              <a:rPr lang="zh-CN" altLang="zh-CN" dirty="0"/>
              <a:t>，</a:t>
            </a:r>
            <a:r>
              <a:rPr lang="en-US" altLang="zh-CN" dirty="0"/>
              <a:t>L</a:t>
            </a:r>
            <a:r>
              <a:rPr lang="zh-CN" altLang="zh-CN" dirty="0"/>
              <a:t>的最长递增子序列就是</a:t>
            </a:r>
            <a:r>
              <a:rPr lang="en-US" altLang="zh-CN" dirty="0"/>
              <a:t>[1,3,5]</a:t>
            </a:r>
            <a:r>
              <a:rPr lang="zh-CN" altLang="zh-CN" dirty="0"/>
              <a:t>，即</a:t>
            </a:r>
            <a:r>
              <a:rPr lang="en-US" altLang="zh-CN" dirty="0" err="1"/>
              <a:t>Asc</a:t>
            </a:r>
            <a:r>
              <a:rPr lang="en-US" altLang="zh-CN" dirty="0"/>
              <a:t>(4)=</a:t>
            </a:r>
            <a:r>
              <a:rPr lang="en-US" altLang="zh-CN" dirty="0" err="1"/>
              <a:t>Asc</a:t>
            </a:r>
            <a:r>
              <a:rPr lang="en-US" altLang="zh-CN" dirty="0"/>
              <a:t>(3)</a:t>
            </a:r>
            <a:r>
              <a:rPr lang="zh-CN" altLang="zh-CN" dirty="0"/>
              <a:t>；如果序列</a:t>
            </a:r>
            <a:r>
              <a:rPr lang="en-US" altLang="zh-CN" dirty="0"/>
              <a:t>L=[1,3,5,2,3,5]</a:t>
            </a:r>
            <a:r>
              <a:rPr lang="zh-CN" altLang="zh-CN" dirty="0"/>
              <a:t>，已知</a:t>
            </a:r>
            <a:r>
              <a:rPr lang="en-US" altLang="zh-CN" dirty="0"/>
              <a:t>[1,3,5,2,3]</a:t>
            </a:r>
            <a:r>
              <a:rPr lang="zh-CN" altLang="zh-CN" dirty="0"/>
              <a:t>的最长递增子序列是</a:t>
            </a:r>
            <a:r>
              <a:rPr lang="en-US" altLang="zh-CN" dirty="0"/>
              <a:t>[1,3,5]</a:t>
            </a:r>
            <a:r>
              <a:rPr lang="zh-CN" altLang="zh-CN" dirty="0"/>
              <a:t>或</a:t>
            </a:r>
            <a:r>
              <a:rPr lang="en-US" altLang="zh-CN" dirty="0"/>
              <a:t>[1,2,3],</a:t>
            </a:r>
            <a:r>
              <a:rPr lang="zh-CN" altLang="zh-CN" dirty="0"/>
              <a:t>假如我们记录的是</a:t>
            </a:r>
            <a:r>
              <a:rPr lang="en-US" altLang="zh-CN" dirty="0"/>
              <a:t>[1,3,5]</a:t>
            </a:r>
            <a:r>
              <a:rPr lang="zh-CN" altLang="zh-CN" dirty="0"/>
              <a:t>，其长度</a:t>
            </a:r>
            <a:r>
              <a:rPr lang="en-US" altLang="zh-CN" dirty="0" err="1"/>
              <a:t>Asc</a:t>
            </a:r>
            <a:r>
              <a:rPr lang="en-US" altLang="zh-CN" dirty="0"/>
              <a:t>(5)=3</a:t>
            </a:r>
            <a:r>
              <a:rPr lang="zh-CN" altLang="zh-CN" dirty="0"/>
              <a:t>，最大值的索引</a:t>
            </a:r>
            <a:r>
              <a:rPr lang="en-US" altLang="zh-CN" dirty="0"/>
              <a:t>x(5)=3</a:t>
            </a:r>
            <a:r>
              <a:rPr lang="zh-CN" altLang="zh-CN" dirty="0"/>
              <a:t>，此时</a:t>
            </a:r>
            <a:r>
              <a:rPr lang="en-US" altLang="zh-CN" dirty="0"/>
              <a:t>a</a:t>
            </a:r>
            <a:r>
              <a:rPr lang="en-US" altLang="zh-CN" baseline="-25000" dirty="0"/>
              <a:t>6</a:t>
            </a:r>
            <a:r>
              <a:rPr lang="en-US" altLang="zh-CN" dirty="0"/>
              <a:t>=a</a:t>
            </a:r>
            <a:r>
              <a:rPr lang="en-US" altLang="zh-CN" baseline="-25000" dirty="0"/>
              <a:t>3</a:t>
            </a:r>
            <a:r>
              <a:rPr lang="zh-CN" altLang="zh-CN" dirty="0"/>
              <a:t>，但是</a:t>
            </a:r>
            <a:r>
              <a:rPr lang="en-US" altLang="zh-CN" dirty="0"/>
              <a:t>L</a:t>
            </a:r>
            <a:r>
              <a:rPr lang="zh-CN" altLang="zh-CN" dirty="0"/>
              <a:t>的最长递增子序列是</a:t>
            </a:r>
            <a:r>
              <a:rPr lang="en-US" altLang="zh-CN" dirty="0"/>
              <a:t>[1,2,3,5]</a:t>
            </a:r>
            <a:r>
              <a:rPr lang="zh-CN" altLang="zh-CN" dirty="0"/>
              <a:t>，并不是由</a:t>
            </a:r>
            <a:r>
              <a:rPr lang="en-US" altLang="zh-CN" dirty="0"/>
              <a:t>[1,3,5,2,3]</a:t>
            </a:r>
            <a:r>
              <a:rPr lang="zh-CN" altLang="zh-CN" dirty="0"/>
              <a:t>的最长递增子序列构筑而成的。</a:t>
            </a:r>
          </a:p>
          <a:p>
            <a:r>
              <a:rPr lang="zh-CN" altLang="zh-CN" dirty="0"/>
              <a:t>因此，第一种方法不能正确构筑出原问题的</a:t>
            </a:r>
            <a:r>
              <a:rPr lang="zh-CN" altLang="zh-CN" dirty="0" smtClean="0"/>
              <a:t>解</a:t>
            </a:r>
            <a:r>
              <a:rPr lang="zh-CN" altLang="en-US" dirty="0" smtClean="0"/>
              <a:t>，是错误的方法。</a:t>
            </a:r>
            <a:endParaRPr lang="zh-CN" altLang="en-US" dirty="0"/>
          </a:p>
        </p:txBody>
      </p:sp>
    </p:spTree>
    <p:extLst>
      <p:ext uri="{BB962C8B-B14F-4D97-AF65-F5344CB8AC3E}">
        <p14:creationId xmlns:p14="http://schemas.microsoft.com/office/powerpoint/2010/main" val="143148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第二种方法</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p:sp>
        <p:nvSpPr>
          <p:cNvPr id="6" name="内容占位符 5"/>
          <p:cNvSpPr>
            <a:spLocks noGrp="1"/>
          </p:cNvSpPr>
          <p:nvPr>
            <p:ph idx="1"/>
          </p:nvPr>
        </p:nvSpPr>
        <p:spPr/>
        <p:txBody>
          <a:bodyPr>
            <a:noAutofit/>
          </a:bodyPr>
          <a:lstStyle/>
          <a:p>
            <a:r>
              <a:rPr lang="zh-CN" altLang="zh-CN" dirty="0"/>
              <a:t>用以</a:t>
            </a:r>
            <a:r>
              <a:rPr lang="en-US" altLang="zh-CN" dirty="0" err="1"/>
              <a:t>a</a:t>
            </a:r>
            <a:r>
              <a:rPr lang="en-US" altLang="zh-CN" baseline="-25000" dirty="0" err="1"/>
              <a:t>i</a:t>
            </a:r>
            <a:r>
              <a:rPr lang="zh-CN" altLang="zh-CN" dirty="0"/>
              <a:t>为最大值的最长递增子序列这个启示，我们定义</a:t>
            </a:r>
            <a:r>
              <a:rPr lang="zh-CN" altLang="zh-CN" dirty="0" smtClean="0"/>
              <a:t>：</a:t>
            </a:r>
            <a:r>
              <a:rPr lang="en-US" altLang="zh-CN" dirty="0" err="1" smtClean="0"/>
              <a:t>Asc</a:t>
            </a:r>
            <a:r>
              <a:rPr lang="en-US" altLang="zh-CN" dirty="0" smtClean="0"/>
              <a:t>(</a:t>
            </a:r>
            <a:r>
              <a:rPr lang="en-US" altLang="zh-CN" dirty="0" err="1" smtClean="0"/>
              <a:t>i</a:t>
            </a:r>
            <a:r>
              <a:rPr lang="en-US" altLang="zh-CN" dirty="0"/>
              <a:t>)</a:t>
            </a:r>
            <a:r>
              <a:rPr lang="zh-CN" altLang="zh-CN" dirty="0"/>
              <a:t>表示以第</a:t>
            </a:r>
            <a:r>
              <a:rPr lang="en-US" altLang="zh-CN" dirty="0" err="1"/>
              <a:t>i</a:t>
            </a:r>
            <a:r>
              <a:rPr lang="zh-CN" altLang="zh-CN" dirty="0"/>
              <a:t>个数</a:t>
            </a:r>
            <a:r>
              <a:rPr lang="en-US" altLang="zh-CN" dirty="0" err="1"/>
              <a:t>a</a:t>
            </a:r>
            <a:r>
              <a:rPr lang="en-US" altLang="zh-CN" baseline="-25000" dirty="0" err="1"/>
              <a:t>i</a:t>
            </a:r>
            <a:r>
              <a:rPr lang="en-US" altLang="zh-CN" dirty="0"/>
              <a:t>(1</a:t>
            </a:r>
            <a:r>
              <a:rPr lang="zh-CN" altLang="zh-CN" dirty="0"/>
              <a:t>≤</a:t>
            </a:r>
            <a:r>
              <a:rPr lang="en-US" altLang="zh-CN" dirty="0" err="1"/>
              <a:t>i</a:t>
            </a:r>
            <a:r>
              <a:rPr lang="zh-CN" altLang="zh-CN" dirty="0"/>
              <a:t>≤</a:t>
            </a:r>
            <a:r>
              <a:rPr lang="en-US" altLang="zh-CN" dirty="0"/>
              <a:t>n)</a:t>
            </a:r>
            <a:r>
              <a:rPr lang="zh-CN" altLang="zh-CN" dirty="0"/>
              <a:t>为最大值的最长递增序列的长度。</a:t>
            </a:r>
          </a:p>
          <a:p>
            <a:r>
              <a:rPr lang="zh-CN" altLang="zh-CN" dirty="0"/>
              <a:t>例如对于序列</a:t>
            </a:r>
            <a:r>
              <a:rPr lang="en-US" altLang="zh-CN" dirty="0"/>
              <a:t>L=[5,2,4,7,6,3,8,9]</a:t>
            </a:r>
            <a:r>
              <a:rPr lang="zh-CN" altLang="zh-CN" dirty="0"/>
              <a:t>，</a:t>
            </a:r>
            <a:r>
              <a:rPr lang="en-US" altLang="zh-CN" dirty="0" err="1"/>
              <a:t>Asc</a:t>
            </a:r>
            <a:r>
              <a:rPr lang="en-US" altLang="zh-CN" dirty="0"/>
              <a:t>(1)</a:t>
            </a:r>
            <a:r>
              <a:rPr lang="zh-CN" altLang="zh-CN" dirty="0"/>
              <a:t>就是以</a:t>
            </a:r>
            <a:r>
              <a:rPr lang="en-US" altLang="zh-CN" dirty="0"/>
              <a:t>a</a:t>
            </a:r>
            <a:r>
              <a:rPr lang="en-US" altLang="zh-CN" baseline="-25000" dirty="0"/>
              <a:t>1</a:t>
            </a:r>
            <a:r>
              <a:rPr lang="zh-CN" altLang="zh-CN" dirty="0"/>
              <a:t>为最大值的最长递增序列的长度，这个序列是</a:t>
            </a:r>
            <a:r>
              <a:rPr lang="en-US" altLang="zh-CN" dirty="0"/>
              <a:t>[5]</a:t>
            </a:r>
            <a:r>
              <a:rPr lang="zh-CN" altLang="zh-CN" dirty="0"/>
              <a:t>，因此</a:t>
            </a:r>
            <a:r>
              <a:rPr lang="en-US" altLang="zh-CN" dirty="0" err="1"/>
              <a:t>Asc</a:t>
            </a:r>
            <a:r>
              <a:rPr lang="en-US" altLang="zh-CN" dirty="0"/>
              <a:t>(1)=1</a:t>
            </a:r>
            <a:r>
              <a:rPr lang="zh-CN" altLang="zh-CN" dirty="0"/>
              <a:t>；也可以看出</a:t>
            </a:r>
            <a:r>
              <a:rPr lang="en-US" altLang="zh-CN" dirty="0" err="1"/>
              <a:t>Asc</a:t>
            </a:r>
            <a:r>
              <a:rPr lang="en-US" altLang="zh-CN" dirty="0"/>
              <a:t>(2)=1,</a:t>
            </a:r>
            <a:r>
              <a:rPr lang="zh-CN" altLang="zh-CN" dirty="0"/>
              <a:t>这个序列是</a:t>
            </a:r>
            <a:r>
              <a:rPr lang="en-US" altLang="zh-CN" dirty="0"/>
              <a:t>[2]</a:t>
            </a:r>
            <a:r>
              <a:rPr lang="zh-CN" altLang="zh-CN" dirty="0"/>
              <a:t>，而</a:t>
            </a:r>
            <a:r>
              <a:rPr lang="en-US" altLang="zh-CN" dirty="0" err="1"/>
              <a:t>Asc</a:t>
            </a:r>
            <a:r>
              <a:rPr lang="en-US" altLang="zh-CN" dirty="0"/>
              <a:t>(3)=2</a:t>
            </a:r>
            <a:r>
              <a:rPr lang="zh-CN" altLang="zh-CN" dirty="0"/>
              <a:t>，这个以</a:t>
            </a:r>
            <a:r>
              <a:rPr lang="en-US" altLang="zh-CN" dirty="0"/>
              <a:t>4</a:t>
            </a:r>
            <a:r>
              <a:rPr lang="zh-CN" altLang="zh-CN" dirty="0"/>
              <a:t>为最大值的最长子序列是</a:t>
            </a:r>
            <a:r>
              <a:rPr lang="en-US" altLang="zh-CN" dirty="0"/>
              <a:t>[2,4]</a:t>
            </a:r>
            <a:r>
              <a:rPr lang="zh-CN" altLang="zh-CN" dirty="0"/>
              <a:t>；而</a:t>
            </a:r>
            <a:r>
              <a:rPr lang="en-US" altLang="zh-CN" dirty="0" err="1"/>
              <a:t>Asc</a:t>
            </a:r>
            <a:r>
              <a:rPr lang="en-US" altLang="zh-CN" dirty="0"/>
              <a:t>(4)=3, </a:t>
            </a:r>
            <a:r>
              <a:rPr lang="zh-CN" altLang="zh-CN" dirty="0"/>
              <a:t>这个以</a:t>
            </a:r>
            <a:r>
              <a:rPr lang="en-US" altLang="zh-CN" dirty="0"/>
              <a:t>7</a:t>
            </a:r>
            <a:r>
              <a:rPr lang="zh-CN" altLang="zh-CN" dirty="0"/>
              <a:t>为最大值的最长子序列是</a:t>
            </a:r>
            <a:r>
              <a:rPr lang="en-US" altLang="zh-CN" dirty="0"/>
              <a:t>[2,4,7]</a:t>
            </a:r>
            <a:r>
              <a:rPr lang="zh-CN" altLang="zh-CN" dirty="0"/>
              <a:t>；而</a:t>
            </a:r>
            <a:r>
              <a:rPr lang="en-US" altLang="zh-CN" dirty="0" err="1"/>
              <a:t>Asc</a:t>
            </a:r>
            <a:r>
              <a:rPr lang="en-US" altLang="zh-CN" dirty="0"/>
              <a:t>[5]=3, </a:t>
            </a:r>
            <a:r>
              <a:rPr lang="zh-CN" altLang="zh-CN" dirty="0"/>
              <a:t>这个以</a:t>
            </a:r>
            <a:r>
              <a:rPr lang="en-US" altLang="zh-CN" dirty="0"/>
              <a:t>6</a:t>
            </a:r>
            <a:r>
              <a:rPr lang="zh-CN" altLang="zh-CN" dirty="0"/>
              <a:t>为最大数的最长子序列是</a:t>
            </a:r>
            <a:r>
              <a:rPr lang="en-US" altLang="zh-CN" dirty="0"/>
              <a:t>[2,4,6]</a:t>
            </a:r>
            <a:r>
              <a:rPr lang="zh-CN" altLang="zh-CN" dirty="0"/>
              <a:t>。接下来我们看看要怎么求出</a:t>
            </a:r>
            <a:r>
              <a:rPr lang="en-US" altLang="zh-CN" dirty="0" err="1"/>
              <a:t>Asc</a:t>
            </a:r>
            <a:r>
              <a:rPr lang="en-US" altLang="zh-CN" dirty="0"/>
              <a:t>(6)</a:t>
            </a:r>
            <a:r>
              <a:rPr lang="zh-CN" altLang="zh-CN" dirty="0"/>
              <a:t>呢？我们知道</a:t>
            </a:r>
            <a:r>
              <a:rPr lang="en-US" altLang="zh-CN" dirty="0"/>
              <a:t>a</a:t>
            </a:r>
            <a:r>
              <a:rPr lang="en-US" altLang="zh-CN" baseline="-25000" dirty="0"/>
              <a:t>6</a:t>
            </a:r>
            <a:r>
              <a:rPr lang="zh-CN" altLang="zh-CN" dirty="0"/>
              <a:t>的值是</a:t>
            </a:r>
            <a:r>
              <a:rPr lang="en-US" altLang="zh-CN" dirty="0"/>
              <a:t>3</a:t>
            </a:r>
            <a:r>
              <a:rPr lang="zh-CN" altLang="zh-CN" dirty="0"/>
              <a:t>，首先我们记录所有前面的</a:t>
            </a:r>
            <a:r>
              <a:rPr lang="en-US" altLang="zh-CN" dirty="0" err="1"/>
              <a:t>a</a:t>
            </a:r>
            <a:r>
              <a:rPr lang="en-US" altLang="zh-CN" baseline="-25000" dirty="0" err="1"/>
              <a:t>i</a:t>
            </a:r>
            <a:r>
              <a:rPr lang="zh-CN" altLang="zh-CN" dirty="0"/>
              <a:t>值比</a:t>
            </a:r>
            <a:r>
              <a:rPr lang="en-US" altLang="zh-CN" dirty="0"/>
              <a:t>3</a:t>
            </a:r>
            <a:r>
              <a:rPr lang="zh-CN" altLang="zh-CN" dirty="0"/>
              <a:t>小的索引，把它放在一个集合里</a:t>
            </a:r>
            <a:r>
              <a:rPr lang="en-US" altLang="zh-CN" dirty="0"/>
              <a:t>X</a:t>
            </a:r>
            <a:r>
              <a:rPr lang="zh-CN" altLang="zh-CN" dirty="0"/>
              <a:t>。这里</a:t>
            </a:r>
            <a:r>
              <a:rPr lang="en-US" altLang="zh-CN" dirty="0"/>
              <a:t>X={2}</a:t>
            </a:r>
            <a:r>
              <a:rPr lang="zh-CN" altLang="zh-CN" dirty="0"/>
              <a:t>；然后对</a:t>
            </a:r>
            <a:r>
              <a:rPr lang="en-US" altLang="zh-CN" dirty="0"/>
              <a:t>X</a:t>
            </a:r>
            <a:r>
              <a:rPr lang="zh-CN" altLang="zh-CN" dirty="0"/>
              <a:t>里面的所有索引</a:t>
            </a:r>
            <a:r>
              <a:rPr lang="en-US" altLang="zh-CN" dirty="0"/>
              <a:t>x</a:t>
            </a:r>
            <a:r>
              <a:rPr lang="zh-CN" altLang="zh-CN" dirty="0"/>
              <a:t>，</a:t>
            </a:r>
            <a:r>
              <a:rPr lang="en-US" altLang="zh-CN" dirty="0" err="1"/>
              <a:t>Asc</a:t>
            </a:r>
            <a:r>
              <a:rPr lang="en-US" altLang="zh-CN" dirty="0"/>
              <a:t>(6)</a:t>
            </a:r>
            <a:r>
              <a:rPr lang="zh-CN" altLang="zh-CN" dirty="0"/>
              <a:t>是对所有</a:t>
            </a:r>
            <a:r>
              <a:rPr lang="en-US" altLang="zh-CN" dirty="0"/>
              <a:t>x</a:t>
            </a:r>
            <a:r>
              <a:rPr lang="zh-CN" altLang="zh-CN" dirty="0"/>
              <a:t>的最大</a:t>
            </a:r>
            <a:r>
              <a:rPr lang="en-US" altLang="zh-CN" dirty="0" err="1"/>
              <a:t>Asc</a:t>
            </a:r>
            <a:r>
              <a:rPr lang="en-US" altLang="zh-CN" dirty="0"/>
              <a:t>(x)</a:t>
            </a:r>
            <a:r>
              <a:rPr lang="zh-CN" altLang="zh-CN" dirty="0"/>
              <a:t>再加</a:t>
            </a:r>
            <a:r>
              <a:rPr lang="en-US" altLang="zh-CN" dirty="0"/>
              <a:t>1</a:t>
            </a:r>
            <a:r>
              <a:rPr lang="zh-CN" altLang="zh-CN" dirty="0"/>
              <a:t>。所以</a:t>
            </a:r>
            <a:r>
              <a:rPr lang="en-US" altLang="zh-CN" dirty="0" err="1"/>
              <a:t>Asc</a:t>
            </a:r>
            <a:r>
              <a:rPr lang="en-US" altLang="zh-CN" dirty="0"/>
              <a:t>(6)=</a:t>
            </a:r>
            <a:r>
              <a:rPr lang="en-US" altLang="zh-CN" dirty="0" err="1"/>
              <a:t>Asc</a:t>
            </a:r>
            <a:r>
              <a:rPr lang="en-US" altLang="zh-CN" dirty="0"/>
              <a:t>(2)+1=2</a:t>
            </a:r>
            <a:r>
              <a:rPr lang="zh-CN" altLang="zh-CN" dirty="0"/>
              <a:t>。同理，</a:t>
            </a:r>
            <a:r>
              <a:rPr lang="en-US" altLang="zh-CN" dirty="0" err="1"/>
              <a:t>Asc</a:t>
            </a:r>
            <a:r>
              <a:rPr lang="en-US" altLang="zh-CN" dirty="0"/>
              <a:t>(7)=4</a:t>
            </a:r>
            <a:r>
              <a:rPr lang="zh-CN" altLang="zh-CN" dirty="0"/>
              <a:t>，</a:t>
            </a:r>
            <a:r>
              <a:rPr lang="en-US" altLang="zh-CN" dirty="0" err="1"/>
              <a:t>Asc</a:t>
            </a:r>
            <a:r>
              <a:rPr lang="en-US" altLang="zh-CN" dirty="0"/>
              <a:t>(8)=5</a:t>
            </a:r>
            <a:r>
              <a:rPr lang="zh-CN" altLang="zh-CN" dirty="0"/>
              <a:t>。</a:t>
            </a:r>
          </a:p>
          <a:p>
            <a:r>
              <a:rPr lang="zh-CN" altLang="zh-CN" dirty="0"/>
              <a:t>根据上面的“分”的方式，求最长递增子序列的问题可以转化为求最大的</a:t>
            </a:r>
            <a:r>
              <a:rPr lang="en-US" altLang="zh-CN" dirty="0" err="1"/>
              <a:t>Asc</a:t>
            </a:r>
            <a:r>
              <a:rPr lang="en-US" altLang="zh-CN" dirty="0"/>
              <a:t>(</a:t>
            </a:r>
            <a:r>
              <a:rPr lang="en-US" altLang="zh-CN" dirty="0" err="1"/>
              <a:t>i</a:t>
            </a:r>
            <a:r>
              <a:rPr lang="en-US" altLang="zh-CN" dirty="0"/>
              <a:t>)</a:t>
            </a:r>
            <a:r>
              <a:rPr lang="zh-CN" altLang="zh-CN" dirty="0"/>
              <a:t>的问题，即</a:t>
            </a:r>
            <a:r>
              <a:rPr lang="zh-CN" altLang="zh-CN" dirty="0" smtClean="0"/>
              <a:t>：最</a:t>
            </a:r>
            <a:r>
              <a:rPr lang="zh-CN" altLang="zh-CN" dirty="0"/>
              <a:t>长子序列的长度</a:t>
            </a:r>
            <a:r>
              <a:rPr lang="en-US" altLang="zh-CN" dirty="0"/>
              <a:t>=Max(</a:t>
            </a:r>
            <a:r>
              <a:rPr lang="en-US" altLang="zh-CN" dirty="0" err="1"/>
              <a:t>Asc</a:t>
            </a:r>
            <a:r>
              <a:rPr lang="en-US" altLang="zh-CN" dirty="0"/>
              <a:t>(</a:t>
            </a:r>
            <a:r>
              <a:rPr lang="en-US" altLang="zh-CN" dirty="0" err="1"/>
              <a:t>i</a:t>
            </a:r>
            <a:r>
              <a:rPr lang="en-US" altLang="zh-CN" dirty="0"/>
              <a:t>))</a:t>
            </a:r>
            <a:r>
              <a:rPr lang="zh-CN" altLang="zh-CN" dirty="0"/>
              <a:t>，</a:t>
            </a:r>
            <a:r>
              <a:rPr lang="en-US" altLang="zh-CN" dirty="0"/>
              <a:t>(1</a:t>
            </a:r>
            <a:r>
              <a:rPr lang="zh-CN" altLang="zh-CN" dirty="0"/>
              <a:t>≤</a:t>
            </a:r>
            <a:r>
              <a:rPr lang="en-US" altLang="zh-CN" dirty="0" err="1"/>
              <a:t>i</a:t>
            </a:r>
            <a:r>
              <a:rPr lang="zh-CN" altLang="zh-CN" dirty="0"/>
              <a:t>≤</a:t>
            </a:r>
            <a:r>
              <a:rPr lang="en-US" altLang="zh-CN" dirty="0"/>
              <a:t>n</a:t>
            </a:r>
            <a:r>
              <a:rPr lang="en-US" altLang="zh-CN" dirty="0" smtClean="0"/>
              <a:t>)</a:t>
            </a:r>
          </a:p>
          <a:p>
            <a:r>
              <a:rPr lang="zh-CN" altLang="zh-CN" dirty="0" smtClean="0"/>
              <a:t>假设</a:t>
            </a:r>
            <a:r>
              <a:rPr lang="zh-CN" altLang="zh-CN" dirty="0"/>
              <a:t>已知</a:t>
            </a:r>
            <a:r>
              <a:rPr lang="en-US" altLang="zh-CN" dirty="0" err="1"/>
              <a:t>Asc</a:t>
            </a:r>
            <a:r>
              <a:rPr lang="en-US" altLang="zh-CN" dirty="0"/>
              <a:t>(k-1),</a:t>
            </a:r>
            <a:r>
              <a:rPr lang="zh-CN" altLang="zh-CN" dirty="0"/>
              <a:t>…</a:t>
            </a:r>
            <a:r>
              <a:rPr lang="en-US" altLang="zh-CN" dirty="0"/>
              <a:t>,</a:t>
            </a:r>
            <a:r>
              <a:rPr lang="en-US" altLang="zh-CN" dirty="0" err="1"/>
              <a:t>Asc</a:t>
            </a:r>
            <a:r>
              <a:rPr lang="en-US" altLang="zh-CN" dirty="0"/>
              <a:t>(1)</a:t>
            </a:r>
            <a:r>
              <a:rPr lang="zh-CN" altLang="zh-CN" dirty="0"/>
              <a:t>，考虑是否能用</a:t>
            </a:r>
            <a:r>
              <a:rPr lang="en-US" altLang="zh-CN" dirty="0" err="1"/>
              <a:t>Asc</a:t>
            </a:r>
            <a:r>
              <a:rPr lang="en-US" altLang="zh-CN" dirty="0"/>
              <a:t>(k-1),</a:t>
            </a:r>
            <a:r>
              <a:rPr lang="zh-CN" altLang="zh-CN" dirty="0"/>
              <a:t>…</a:t>
            </a:r>
            <a:r>
              <a:rPr lang="en-US" altLang="zh-CN" dirty="0"/>
              <a:t>,</a:t>
            </a:r>
            <a:r>
              <a:rPr lang="en-US" altLang="zh-CN" dirty="0" err="1"/>
              <a:t>Asc</a:t>
            </a:r>
            <a:r>
              <a:rPr lang="en-US" altLang="zh-CN" dirty="0"/>
              <a:t>(1)</a:t>
            </a:r>
            <a:r>
              <a:rPr lang="zh-CN" altLang="zh-CN" dirty="0"/>
              <a:t>构造</a:t>
            </a:r>
            <a:r>
              <a:rPr lang="en-US" altLang="zh-CN" dirty="0" err="1"/>
              <a:t>Asc</a:t>
            </a:r>
            <a:r>
              <a:rPr lang="en-US" altLang="zh-CN" dirty="0"/>
              <a:t>(k)</a:t>
            </a:r>
            <a:r>
              <a:rPr lang="zh-CN" altLang="zh-CN" dirty="0"/>
              <a:t>。</a:t>
            </a:r>
          </a:p>
          <a:p>
            <a:endParaRPr lang="zh-CN" altLang="en-US" dirty="0"/>
          </a:p>
        </p:txBody>
      </p:sp>
    </p:spTree>
    <p:extLst>
      <p:ext uri="{BB962C8B-B14F-4D97-AF65-F5344CB8AC3E}">
        <p14:creationId xmlns:p14="http://schemas.microsoft.com/office/powerpoint/2010/main" val="3757658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第二种方法</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6" name="内容占位符 5"/>
          <p:cNvSpPr>
            <a:spLocks noGrp="1"/>
          </p:cNvSpPr>
          <p:nvPr>
            <p:ph idx="1"/>
          </p:nvPr>
        </p:nvSpPr>
        <p:spPr/>
        <p:txBody>
          <a:bodyPr/>
          <a:lstStyle/>
          <a:p>
            <a:r>
              <a:rPr lang="zh-CN" altLang="zh-CN" b="1" dirty="0"/>
              <a:t>验证：</a:t>
            </a:r>
            <a:endParaRPr lang="zh-CN" altLang="zh-CN" dirty="0"/>
          </a:p>
          <a:p>
            <a:r>
              <a:rPr lang="zh-CN" altLang="zh-CN" dirty="0"/>
              <a:t>假设已知</a:t>
            </a:r>
            <a:r>
              <a:rPr lang="en-US" altLang="zh-CN" dirty="0" err="1"/>
              <a:t>Asc</a:t>
            </a:r>
            <a:r>
              <a:rPr lang="en-US" altLang="zh-CN" dirty="0"/>
              <a:t>(</a:t>
            </a:r>
            <a:r>
              <a:rPr lang="en-US" altLang="zh-CN" dirty="0" err="1"/>
              <a:t>i</a:t>
            </a:r>
            <a:r>
              <a:rPr lang="en-US" altLang="zh-CN" dirty="0"/>
              <a:t>)</a:t>
            </a:r>
            <a:r>
              <a:rPr lang="zh-CN" altLang="zh-CN" dirty="0"/>
              <a:t>，如果</a:t>
            </a:r>
            <a:r>
              <a:rPr lang="en-US" altLang="zh-CN" dirty="0" err="1"/>
              <a:t>a</a:t>
            </a:r>
            <a:r>
              <a:rPr lang="en-US" altLang="zh-CN" baseline="-25000" dirty="0" err="1"/>
              <a:t>k</a:t>
            </a:r>
            <a:r>
              <a:rPr lang="en-US" altLang="zh-CN" dirty="0"/>
              <a:t>&gt;</a:t>
            </a:r>
            <a:r>
              <a:rPr lang="en-US" altLang="zh-CN" dirty="0" err="1"/>
              <a:t>a</a:t>
            </a:r>
            <a:r>
              <a:rPr lang="en-US" altLang="zh-CN" baseline="-25000" dirty="0" err="1"/>
              <a:t>i</a:t>
            </a:r>
            <a:r>
              <a:rPr lang="en-US" altLang="zh-CN" dirty="0"/>
              <a:t>(1</a:t>
            </a:r>
            <a:r>
              <a:rPr lang="zh-CN" altLang="zh-CN" dirty="0"/>
              <a:t>≤</a:t>
            </a:r>
            <a:r>
              <a:rPr lang="en-US" altLang="zh-CN" dirty="0" err="1"/>
              <a:t>i</a:t>
            </a:r>
            <a:r>
              <a:rPr lang="zh-CN" altLang="zh-CN" dirty="0"/>
              <a:t>≤</a:t>
            </a:r>
            <a:r>
              <a:rPr lang="en-US" altLang="zh-CN" dirty="0"/>
              <a:t>k-1)</a:t>
            </a:r>
            <a:r>
              <a:rPr lang="zh-CN" altLang="zh-CN" dirty="0"/>
              <a:t>，那么将</a:t>
            </a:r>
            <a:r>
              <a:rPr lang="en-US" altLang="zh-CN" dirty="0" err="1"/>
              <a:t>a</a:t>
            </a:r>
            <a:r>
              <a:rPr lang="en-US" altLang="zh-CN" baseline="-25000" dirty="0" err="1"/>
              <a:t>k</a:t>
            </a:r>
            <a:r>
              <a:rPr lang="zh-CN" altLang="zh-CN" dirty="0"/>
              <a:t>加到以</a:t>
            </a:r>
            <a:r>
              <a:rPr lang="en-US" altLang="zh-CN" dirty="0" err="1"/>
              <a:t>a</a:t>
            </a:r>
            <a:r>
              <a:rPr lang="en-US" altLang="zh-CN" baseline="-25000" dirty="0" err="1"/>
              <a:t>i</a:t>
            </a:r>
            <a:r>
              <a:rPr lang="zh-CN" altLang="zh-CN" dirty="0"/>
              <a:t>为最大值的最长递增序列的后面，就可以构造一个递增序列，而这个递增序列的长度就是</a:t>
            </a:r>
            <a:r>
              <a:rPr lang="en-US" altLang="zh-CN" dirty="0" err="1"/>
              <a:t>Asc</a:t>
            </a:r>
            <a:r>
              <a:rPr lang="en-US" altLang="zh-CN" dirty="0"/>
              <a:t>(</a:t>
            </a:r>
            <a:r>
              <a:rPr lang="en-US" altLang="zh-CN" dirty="0" err="1"/>
              <a:t>i</a:t>
            </a:r>
            <a:r>
              <a:rPr lang="en-US" altLang="zh-CN" dirty="0"/>
              <a:t>)+1</a:t>
            </a:r>
            <a:r>
              <a:rPr lang="zh-CN" altLang="zh-CN" dirty="0"/>
              <a:t>。所以对所有的</a:t>
            </a:r>
            <a:r>
              <a:rPr lang="en-US" altLang="zh-CN" dirty="0" err="1"/>
              <a:t>a</a:t>
            </a:r>
            <a:r>
              <a:rPr lang="en-US" altLang="zh-CN" baseline="-25000" dirty="0" err="1"/>
              <a:t>i</a:t>
            </a:r>
            <a:r>
              <a:rPr lang="en-US" altLang="zh-CN" dirty="0"/>
              <a:t>&lt;</a:t>
            </a:r>
            <a:r>
              <a:rPr lang="en-US" altLang="zh-CN" dirty="0" err="1"/>
              <a:t>a</a:t>
            </a:r>
            <a:r>
              <a:rPr lang="en-US" altLang="zh-CN" baseline="-25000" dirty="0" err="1"/>
              <a:t>k</a:t>
            </a:r>
            <a:r>
              <a:rPr lang="en-US" altLang="zh-CN" dirty="0"/>
              <a:t> (1</a:t>
            </a:r>
            <a:r>
              <a:rPr lang="zh-CN" altLang="zh-CN" dirty="0"/>
              <a:t>≤</a:t>
            </a:r>
            <a:r>
              <a:rPr lang="en-US" altLang="zh-CN" dirty="0" err="1"/>
              <a:t>i</a:t>
            </a:r>
            <a:r>
              <a:rPr lang="zh-CN" altLang="zh-CN" dirty="0"/>
              <a:t>≤</a:t>
            </a:r>
            <a:r>
              <a:rPr lang="en-US" altLang="zh-CN" dirty="0"/>
              <a:t>k-1)</a:t>
            </a:r>
            <a:r>
              <a:rPr lang="zh-CN" altLang="zh-CN" dirty="0"/>
              <a:t>，找出</a:t>
            </a:r>
            <a:r>
              <a:rPr lang="en-US" altLang="zh-CN" dirty="0"/>
              <a:t>max(</a:t>
            </a:r>
            <a:r>
              <a:rPr lang="en-US" altLang="zh-CN" dirty="0" err="1"/>
              <a:t>Asc</a:t>
            </a:r>
            <a:r>
              <a:rPr lang="en-US" altLang="zh-CN" dirty="0"/>
              <a:t>(</a:t>
            </a:r>
            <a:r>
              <a:rPr lang="en-US" altLang="zh-CN" dirty="0" err="1"/>
              <a:t>i</a:t>
            </a:r>
            <a:r>
              <a:rPr lang="en-US" altLang="zh-CN" dirty="0"/>
              <a:t>)),</a:t>
            </a:r>
            <a:r>
              <a:rPr lang="zh-CN" altLang="zh-CN" dirty="0"/>
              <a:t>然后加</a:t>
            </a:r>
            <a:r>
              <a:rPr lang="en-US" altLang="zh-CN" dirty="0"/>
              <a:t>1</a:t>
            </a:r>
            <a:r>
              <a:rPr lang="zh-CN" altLang="zh-CN" dirty="0"/>
              <a:t>就是了。例如对于序列</a:t>
            </a:r>
            <a:r>
              <a:rPr lang="en-US" altLang="zh-CN" dirty="0"/>
              <a:t>L=[5,2,4,7,6,3,8,9]</a:t>
            </a:r>
            <a:r>
              <a:rPr lang="zh-CN" altLang="zh-CN" dirty="0"/>
              <a:t>，已知</a:t>
            </a:r>
            <a:r>
              <a:rPr lang="en-US" altLang="zh-CN" dirty="0" err="1"/>
              <a:t>Asc</a:t>
            </a:r>
            <a:r>
              <a:rPr lang="en-US" altLang="zh-CN" dirty="0"/>
              <a:t>(2)=1</a:t>
            </a:r>
            <a:r>
              <a:rPr lang="zh-CN" altLang="zh-CN" dirty="0"/>
              <a:t>，且以</a:t>
            </a:r>
            <a:r>
              <a:rPr lang="en-US" altLang="zh-CN" dirty="0"/>
              <a:t>a</a:t>
            </a:r>
            <a:r>
              <a:rPr lang="en-US" altLang="zh-CN" baseline="-25000" dirty="0"/>
              <a:t>2</a:t>
            </a:r>
            <a:r>
              <a:rPr lang="zh-CN" altLang="zh-CN" dirty="0"/>
              <a:t>为最大值的最长递增序列是</a:t>
            </a:r>
            <a:r>
              <a:rPr lang="en-US" altLang="zh-CN" dirty="0"/>
              <a:t>[2]</a:t>
            </a:r>
            <a:r>
              <a:rPr lang="zh-CN" altLang="zh-CN" dirty="0"/>
              <a:t>。由于</a:t>
            </a:r>
            <a:r>
              <a:rPr lang="en-US" altLang="zh-CN" dirty="0"/>
              <a:t>a</a:t>
            </a:r>
            <a:r>
              <a:rPr lang="en-US" altLang="zh-CN" baseline="-25000" dirty="0"/>
              <a:t>3</a:t>
            </a:r>
            <a:r>
              <a:rPr lang="en-US" altLang="zh-CN" dirty="0"/>
              <a:t>&gt;a</a:t>
            </a:r>
            <a:r>
              <a:rPr lang="en-US" altLang="zh-CN" baseline="-25000" dirty="0"/>
              <a:t>2</a:t>
            </a:r>
            <a:r>
              <a:rPr lang="zh-CN" altLang="zh-CN" dirty="0"/>
              <a:t>，可以将</a:t>
            </a:r>
            <a:r>
              <a:rPr lang="en-US" altLang="zh-CN" dirty="0"/>
              <a:t>4</a:t>
            </a:r>
            <a:r>
              <a:rPr lang="zh-CN" altLang="zh-CN" dirty="0"/>
              <a:t>放入序列</a:t>
            </a:r>
            <a:r>
              <a:rPr lang="en-US" altLang="zh-CN" dirty="0"/>
              <a:t>[2]</a:t>
            </a:r>
            <a:r>
              <a:rPr lang="zh-CN" altLang="zh-CN" dirty="0"/>
              <a:t>的最后形成递增序列</a:t>
            </a:r>
            <a:r>
              <a:rPr lang="en-US" altLang="zh-CN" dirty="0"/>
              <a:t>[2,4]</a:t>
            </a:r>
            <a:r>
              <a:rPr lang="zh-CN" altLang="zh-CN" dirty="0"/>
              <a:t>，这个序列的长度是</a:t>
            </a:r>
            <a:r>
              <a:rPr lang="en-US" altLang="zh-CN" dirty="0" err="1"/>
              <a:t>Asc</a:t>
            </a:r>
            <a:r>
              <a:rPr lang="en-US" altLang="zh-CN" dirty="0"/>
              <a:t>(2)+1=2</a:t>
            </a:r>
            <a:r>
              <a:rPr lang="zh-CN" altLang="zh-CN" dirty="0"/>
              <a:t>。注意，可能有多于一个</a:t>
            </a:r>
            <a:r>
              <a:rPr lang="en-US" altLang="zh-CN" dirty="0" err="1"/>
              <a:t>i</a:t>
            </a:r>
            <a:r>
              <a:rPr lang="zh-CN" altLang="zh-CN" dirty="0"/>
              <a:t>给予了相同的</a:t>
            </a:r>
            <a:r>
              <a:rPr lang="en-US" altLang="zh-CN" dirty="0"/>
              <a:t>max(</a:t>
            </a:r>
            <a:r>
              <a:rPr lang="en-US" altLang="zh-CN" dirty="0" err="1"/>
              <a:t>Asc</a:t>
            </a:r>
            <a:r>
              <a:rPr lang="en-US" altLang="zh-CN" dirty="0"/>
              <a:t>(</a:t>
            </a:r>
            <a:r>
              <a:rPr lang="en-US" altLang="zh-CN" dirty="0" err="1"/>
              <a:t>i</a:t>
            </a:r>
            <a:r>
              <a:rPr lang="en-US" altLang="zh-CN" dirty="0"/>
              <a:t>))</a:t>
            </a:r>
            <a:r>
              <a:rPr lang="zh-CN" altLang="zh-CN" dirty="0"/>
              <a:t>，我们随意取任意一个都可以。在我们的程序里，我们记录的是最小的</a:t>
            </a:r>
            <a:r>
              <a:rPr lang="en-US" altLang="zh-CN" dirty="0"/>
              <a:t>index </a:t>
            </a:r>
            <a:r>
              <a:rPr lang="en-US" altLang="zh-CN" dirty="0" err="1"/>
              <a:t>i</a:t>
            </a:r>
            <a:r>
              <a:rPr lang="zh-CN" altLang="zh-CN" dirty="0"/>
              <a:t>给予</a:t>
            </a:r>
            <a:r>
              <a:rPr lang="en-US" altLang="zh-CN" dirty="0"/>
              <a:t>max(</a:t>
            </a:r>
            <a:r>
              <a:rPr lang="en-US" altLang="zh-CN" dirty="0" err="1"/>
              <a:t>Asc</a:t>
            </a:r>
            <a:r>
              <a:rPr lang="en-US" altLang="zh-CN" dirty="0"/>
              <a:t>(</a:t>
            </a:r>
            <a:r>
              <a:rPr lang="en-US" altLang="zh-CN" dirty="0" err="1"/>
              <a:t>i</a:t>
            </a:r>
            <a:r>
              <a:rPr lang="en-US" altLang="zh-CN" dirty="0"/>
              <a:t>))</a:t>
            </a:r>
            <a:r>
              <a:rPr lang="zh-CN" altLang="zh-CN" dirty="0" smtClean="0"/>
              <a:t>。</a:t>
            </a:r>
            <a:endParaRPr lang="en-US" altLang="zh-CN" dirty="0" smtClean="0"/>
          </a:p>
          <a:p>
            <a:r>
              <a:rPr lang="zh-CN" altLang="zh-CN" dirty="0"/>
              <a:t>用数学式表达即是</a:t>
            </a:r>
            <a:r>
              <a:rPr lang="zh-CN" altLang="zh-CN" dirty="0" smtClean="0"/>
              <a:t>：</a:t>
            </a:r>
            <a:endParaRPr lang="en-US" altLang="zh-CN" dirty="0" smtClean="0"/>
          </a:p>
          <a:p>
            <a:endParaRPr lang="en-US" altLang="zh-CN" dirty="0"/>
          </a:p>
          <a:p>
            <a:endParaRPr lang="en-US" altLang="zh-CN" dirty="0" smtClean="0"/>
          </a:p>
          <a:p>
            <a:r>
              <a:rPr lang="zh-CN" altLang="en-US" dirty="0" smtClean="0"/>
              <a:t>应用上面的公式，可以</a:t>
            </a:r>
            <a:r>
              <a:rPr lang="zh-CN" altLang="zh-CN" dirty="0" smtClean="0"/>
              <a:t>用</a:t>
            </a:r>
            <a:r>
              <a:rPr lang="en-US" altLang="zh-CN" dirty="0" err="1"/>
              <a:t>Asc</a:t>
            </a:r>
            <a:r>
              <a:rPr lang="en-US" altLang="zh-CN" dirty="0"/>
              <a:t>(k-1),</a:t>
            </a:r>
            <a:r>
              <a:rPr lang="zh-CN" altLang="zh-CN" dirty="0"/>
              <a:t>…</a:t>
            </a:r>
            <a:r>
              <a:rPr lang="en-US" altLang="zh-CN" dirty="0"/>
              <a:t>,</a:t>
            </a:r>
            <a:r>
              <a:rPr lang="en-US" altLang="zh-CN" dirty="0" err="1"/>
              <a:t>Asc</a:t>
            </a:r>
            <a:r>
              <a:rPr lang="en-US" altLang="zh-CN" dirty="0"/>
              <a:t>(0)</a:t>
            </a:r>
            <a:r>
              <a:rPr lang="zh-CN" altLang="zh-CN" dirty="0"/>
              <a:t>构造</a:t>
            </a:r>
            <a:r>
              <a:rPr lang="en-US" altLang="zh-CN" dirty="0" err="1"/>
              <a:t>Asc</a:t>
            </a:r>
            <a:r>
              <a:rPr lang="en-US" altLang="zh-CN" dirty="0"/>
              <a:t>(k)</a:t>
            </a:r>
            <a:r>
              <a:rPr lang="zh-CN" altLang="zh-CN" dirty="0"/>
              <a:t>。</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120152904"/>
              </p:ext>
            </p:extLst>
          </p:nvPr>
        </p:nvGraphicFramePr>
        <p:xfrm>
          <a:off x="2252584" y="4509120"/>
          <a:ext cx="5343752" cy="720080"/>
        </p:xfrm>
        <a:graphic>
          <a:graphicData uri="http://schemas.openxmlformats.org/presentationml/2006/ole">
            <mc:AlternateContent xmlns:mc="http://schemas.openxmlformats.org/markup-compatibility/2006">
              <mc:Choice xmlns:v="urn:schemas-microsoft-com:vml" Requires="v">
                <p:oleObj spid="_x0000_s9250" name="Equation" r:id="rId3" imgW="3581280" imgH="482400" progId="Equation.DSMT4">
                  <p:embed/>
                </p:oleObj>
              </mc:Choice>
              <mc:Fallback>
                <p:oleObj name="Equation" r:id="rId3" imgW="3581280" imgH="482400" progId="Equation.DSMT4">
                  <p:embed/>
                  <p:pic>
                    <p:nvPicPr>
                      <p:cNvPr id="0" name=""/>
                      <p:cNvPicPr/>
                      <p:nvPr/>
                    </p:nvPicPr>
                    <p:blipFill>
                      <a:blip r:embed="rId4"/>
                      <a:stretch>
                        <a:fillRect/>
                      </a:stretch>
                    </p:blipFill>
                    <p:spPr>
                      <a:xfrm>
                        <a:off x="2252584" y="4509120"/>
                        <a:ext cx="5343752" cy="720080"/>
                      </a:xfrm>
                      <a:prstGeom prst="rect">
                        <a:avLst/>
                      </a:prstGeom>
                    </p:spPr>
                  </p:pic>
                </p:oleObj>
              </mc:Fallback>
            </mc:AlternateContent>
          </a:graphicData>
        </a:graphic>
      </p:graphicFrame>
    </p:spTree>
    <p:extLst>
      <p:ext uri="{BB962C8B-B14F-4D97-AF65-F5344CB8AC3E}">
        <p14:creationId xmlns:p14="http://schemas.microsoft.com/office/powerpoint/2010/main" val="1039361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a:t>
            </a:r>
            <a:r>
              <a:rPr lang="zh-CN" altLang="en-US" dirty="0" smtClean="0"/>
              <a:t>种方法</a:t>
            </a:r>
            <a:r>
              <a:rPr lang="en-US" altLang="zh-CN" dirty="0" smtClean="0"/>
              <a:t>——</a:t>
            </a:r>
            <a:r>
              <a:rPr lang="zh-CN" altLang="en-US" dirty="0" smtClean="0"/>
              <a:t>建立动态规划表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p:sp>
        <p:nvSpPr>
          <p:cNvPr id="6" name="内容占位符 5"/>
          <p:cNvSpPr>
            <a:spLocks noGrp="1"/>
          </p:cNvSpPr>
          <p:nvPr>
            <p:ph idx="1"/>
          </p:nvPr>
        </p:nvSpPr>
        <p:spPr>
          <a:xfrm>
            <a:off x="457200" y="1412777"/>
            <a:ext cx="8229600" cy="3240360"/>
          </a:xfrm>
        </p:spPr>
        <p:txBody>
          <a:bodyPr>
            <a:noAutofit/>
          </a:bodyPr>
          <a:lstStyle/>
          <a:p>
            <a:r>
              <a:rPr lang="zh-CN" altLang="zh-CN" dirty="0" smtClean="0"/>
              <a:t>我们</a:t>
            </a:r>
            <a:r>
              <a:rPr lang="zh-CN" altLang="zh-CN" dirty="0"/>
              <a:t>可以用前面已经解决的</a:t>
            </a:r>
            <a:r>
              <a:rPr lang="en-US" altLang="zh-CN" dirty="0" err="1"/>
              <a:t>Asc</a:t>
            </a:r>
            <a:r>
              <a:rPr lang="en-US" altLang="zh-CN" dirty="0"/>
              <a:t>(0),</a:t>
            </a:r>
            <a:r>
              <a:rPr lang="en-US" altLang="zh-CN" dirty="0" err="1"/>
              <a:t>Asc</a:t>
            </a:r>
            <a:r>
              <a:rPr lang="en-US" altLang="zh-CN" dirty="0"/>
              <a:t>(1),</a:t>
            </a:r>
            <a:r>
              <a:rPr lang="zh-CN" altLang="zh-CN" dirty="0"/>
              <a:t>…</a:t>
            </a:r>
            <a:r>
              <a:rPr lang="en-US" altLang="zh-CN" dirty="0"/>
              <a:t>,</a:t>
            </a:r>
            <a:r>
              <a:rPr lang="en-US" altLang="zh-CN" dirty="0" err="1"/>
              <a:t>Asc</a:t>
            </a:r>
            <a:r>
              <a:rPr lang="en-US" altLang="zh-CN" dirty="0"/>
              <a:t>(n-1)</a:t>
            </a:r>
            <a:r>
              <a:rPr lang="zh-CN" altLang="zh-CN" dirty="0"/>
              <a:t>构造后面的</a:t>
            </a:r>
            <a:r>
              <a:rPr lang="en-US" altLang="zh-CN" dirty="0" err="1"/>
              <a:t>Asc</a:t>
            </a:r>
            <a:r>
              <a:rPr lang="en-US" altLang="zh-CN" dirty="0"/>
              <a:t>(n)</a:t>
            </a:r>
            <a:r>
              <a:rPr lang="zh-CN" altLang="zh-CN" dirty="0"/>
              <a:t>的解。因此，可以将</a:t>
            </a:r>
            <a:r>
              <a:rPr lang="en-US" altLang="zh-CN" dirty="0" err="1"/>
              <a:t>Asc</a:t>
            </a:r>
            <a:r>
              <a:rPr lang="en-US" altLang="zh-CN" dirty="0"/>
              <a:t>(0),</a:t>
            </a:r>
            <a:r>
              <a:rPr lang="en-US" altLang="zh-CN" dirty="0" err="1"/>
              <a:t>Asc</a:t>
            </a:r>
            <a:r>
              <a:rPr lang="en-US" altLang="zh-CN" dirty="0"/>
              <a:t>(1),</a:t>
            </a:r>
            <a:r>
              <a:rPr lang="zh-CN" altLang="zh-CN" dirty="0"/>
              <a:t>…</a:t>
            </a:r>
            <a:r>
              <a:rPr lang="en-US" altLang="zh-CN" dirty="0"/>
              <a:t>,</a:t>
            </a:r>
            <a:r>
              <a:rPr lang="en-US" altLang="zh-CN" dirty="0" err="1"/>
              <a:t>Asc</a:t>
            </a:r>
            <a:r>
              <a:rPr lang="en-US" altLang="zh-CN" dirty="0"/>
              <a:t>(n-1)</a:t>
            </a:r>
            <a:r>
              <a:rPr lang="zh-CN" altLang="zh-CN" dirty="0"/>
              <a:t>用一个表格保存起来，这样在解决后面问题的时候就不用重复计算了，从而提高解题的速度</a:t>
            </a:r>
            <a:r>
              <a:rPr lang="zh-CN" altLang="zh-CN" dirty="0" smtClean="0"/>
              <a:t>。已知</a:t>
            </a:r>
            <a:r>
              <a:rPr lang="en-US" altLang="zh-CN" dirty="0" err="1"/>
              <a:t>Asc</a:t>
            </a:r>
            <a:r>
              <a:rPr lang="en-US" altLang="zh-CN" dirty="0"/>
              <a:t>(0),</a:t>
            </a:r>
            <a:r>
              <a:rPr lang="en-US" altLang="zh-CN" dirty="0" err="1"/>
              <a:t>Asc</a:t>
            </a:r>
            <a:r>
              <a:rPr lang="en-US" altLang="zh-CN" dirty="0"/>
              <a:t>(1),</a:t>
            </a:r>
            <a:r>
              <a:rPr lang="zh-CN" altLang="zh-CN" dirty="0"/>
              <a:t>…</a:t>
            </a:r>
            <a:r>
              <a:rPr lang="en-US" altLang="zh-CN" dirty="0"/>
              <a:t>,</a:t>
            </a:r>
            <a:r>
              <a:rPr lang="en-US" altLang="zh-CN" dirty="0" err="1"/>
              <a:t>Asc</a:t>
            </a:r>
            <a:r>
              <a:rPr lang="en-US" altLang="zh-CN" dirty="0"/>
              <a:t>(n-1)</a:t>
            </a:r>
            <a:r>
              <a:rPr lang="zh-CN" altLang="zh-CN" dirty="0"/>
              <a:t>，最多比较</a:t>
            </a:r>
            <a:r>
              <a:rPr lang="en-US" altLang="zh-CN" dirty="0"/>
              <a:t>n</a:t>
            </a:r>
            <a:r>
              <a:rPr lang="zh-CN" altLang="zh-CN" dirty="0"/>
              <a:t>次就能得到</a:t>
            </a:r>
            <a:r>
              <a:rPr lang="en-US" altLang="zh-CN" dirty="0" err="1"/>
              <a:t>Asc</a:t>
            </a:r>
            <a:r>
              <a:rPr lang="en-US" altLang="zh-CN" dirty="0"/>
              <a:t>(n)</a:t>
            </a:r>
            <a:r>
              <a:rPr lang="zh-CN" altLang="zh-CN" dirty="0"/>
              <a:t>。所以求解所有的</a:t>
            </a:r>
            <a:r>
              <a:rPr lang="en-US" altLang="zh-CN" dirty="0" err="1"/>
              <a:t>Asc</a:t>
            </a:r>
            <a:r>
              <a:rPr lang="en-US" altLang="zh-CN" dirty="0"/>
              <a:t>(0),</a:t>
            </a:r>
            <a:r>
              <a:rPr lang="en-US" altLang="zh-CN" dirty="0" err="1"/>
              <a:t>Asc</a:t>
            </a:r>
            <a:r>
              <a:rPr lang="en-US" altLang="zh-CN" dirty="0"/>
              <a:t>(1),</a:t>
            </a:r>
            <a:r>
              <a:rPr lang="zh-CN" altLang="zh-CN" dirty="0"/>
              <a:t>…</a:t>
            </a:r>
            <a:r>
              <a:rPr lang="en-US" altLang="zh-CN" dirty="0"/>
              <a:t>,</a:t>
            </a:r>
            <a:r>
              <a:rPr lang="en-US" altLang="zh-CN" dirty="0" err="1"/>
              <a:t>Asc</a:t>
            </a:r>
            <a:r>
              <a:rPr lang="en-US" altLang="zh-CN" dirty="0"/>
              <a:t>(n)</a:t>
            </a:r>
            <a:r>
              <a:rPr lang="zh-CN" altLang="zh-CN" dirty="0"/>
              <a:t>，最多只要比较</a:t>
            </a:r>
            <a:r>
              <a:rPr lang="en-US" altLang="zh-CN" dirty="0"/>
              <a:t>n(n+1)/2</a:t>
            </a:r>
            <a:r>
              <a:rPr lang="zh-CN" altLang="zh-CN" dirty="0"/>
              <a:t>次</a:t>
            </a:r>
            <a:r>
              <a:rPr lang="zh-CN" altLang="zh-CN" dirty="0" smtClean="0"/>
              <a:t>。同时</a:t>
            </a:r>
            <a:r>
              <a:rPr lang="zh-CN" altLang="zh-CN" dirty="0"/>
              <a:t>，为了得到这个最长递增子序列，我们用</a:t>
            </a:r>
            <a:r>
              <a:rPr lang="en-US" altLang="zh-CN" dirty="0" err="1"/>
              <a:t>Tra</a:t>
            </a:r>
            <a:r>
              <a:rPr lang="en-US" altLang="zh-CN" dirty="0"/>
              <a:t>(</a:t>
            </a:r>
            <a:r>
              <a:rPr lang="en-US" altLang="zh-CN" dirty="0" err="1"/>
              <a:t>i</a:t>
            </a:r>
            <a:r>
              <a:rPr lang="en-US" altLang="zh-CN" dirty="0"/>
              <a:t>)(0</a:t>
            </a:r>
            <a:r>
              <a:rPr lang="zh-CN" altLang="zh-CN" dirty="0"/>
              <a:t>≤</a:t>
            </a:r>
            <a:r>
              <a:rPr lang="en-US" altLang="zh-CN" dirty="0" err="1"/>
              <a:t>i</a:t>
            </a:r>
            <a:r>
              <a:rPr lang="zh-CN" altLang="zh-CN" dirty="0"/>
              <a:t>≤</a:t>
            </a:r>
            <a:r>
              <a:rPr lang="en-US" altLang="zh-CN" dirty="0"/>
              <a:t>n)</a:t>
            </a:r>
            <a:r>
              <a:rPr lang="zh-CN" altLang="zh-CN" dirty="0"/>
              <a:t>记录</a:t>
            </a:r>
            <a:r>
              <a:rPr lang="en-US" altLang="zh-CN" dirty="0" err="1"/>
              <a:t>Asc</a:t>
            </a:r>
            <a:r>
              <a:rPr lang="en-US" altLang="zh-CN" dirty="0"/>
              <a:t>(</a:t>
            </a:r>
            <a:r>
              <a:rPr lang="en-US" altLang="zh-CN" dirty="0" err="1"/>
              <a:t>i</a:t>
            </a:r>
            <a:r>
              <a:rPr lang="en-US" altLang="zh-CN" dirty="0"/>
              <a:t>)</a:t>
            </a:r>
            <a:r>
              <a:rPr lang="zh-CN" altLang="zh-CN" dirty="0"/>
              <a:t>的生成过程。例如对于序列</a:t>
            </a:r>
            <a:r>
              <a:rPr lang="en-US" altLang="zh-CN" dirty="0"/>
              <a:t>L=[5,2,4,7,6,3,8,9]</a:t>
            </a:r>
            <a:r>
              <a:rPr lang="zh-CN" altLang="zh-CN" dirty="0"/>
              <a:t>，</a:t>
            </a:r>
            <a:r>
              <a:rPr lang="en-US" altLang="zh-CN" dirty="0" err="1"/>
              <a:t>Asc</a:t>
            </a:r>
            <a:r>
              <a:rPr lang="en-US" altLang="zh-CN" dirty="0"/>
              <a:t>(2)</a:t>
            </a:r>
            <a:r>
              <a:rPr lang="zh-CN" altLang="zh-CN" dirty="0"/>
              <a:t>是通过</a:t>
            </a:r>
            <a:r>
              <a:rPr lang="en-US" altLang="zh-CN" dirty="0" err="1"/>
              <a:t>Asc</a:t>
            </a:r>
            <a:r>
              <a:rPr lang="en-US" altLang="zh-CN" dirty="0"/>
              <a:t>(1)+1</a:t>
            </a:r>
            <a:r>
              <a:rPr lang="zh-CN" altLang="zh-CN" dirty="0"/>
              <a:t>得到的，因此</a:t>
            </a:r>
            <a:r>
              <a:rPr lang="en-US" altLang="zh-CN" dirty="0" err="1"/>
              <a:t>Tra</a:t>
            </a:r>
            <a:r>
              <a:rPr lang="en-US" altLang="zh-CN" dirty="0"/>
              <a:t>(2)=1</a:t>
            </a:r>
            <a:r>
              <a:rPr lang="zh-CN" altLang="zh-CN" dirty="0"/>
              <a:t>。</a:t>
            </a:r>
          </a:p>
          <a:p>
            <a:r>
              <a:rPr lang="zh-CN" altLang="zh-CN" dirty="0"/>
              <a:t>应用上述方法，求解序列</a:t>
            </a:r>
            <a:r>
              <a:rPr lang="en-US" altLang="zh-CN" dirty="0"/>
              <a:t>L=[5,2,4,7,6,3,8,9]</a:t>
            </a:r>
            <a:r>
              <a:rPr lang="zh-CN" altLang="zh-CN" dirty="0"/>
              <a:t>的最长递增子序列</a:t>
            </a:r>
            <a:r>
              <a:rPr lang="zh-CN" altLang="zh-CN" dirty="0" smtClean="0"/>
              <a:t>问题，</a:t>
            </a:r>
            <a:r>
              <a:rPr lang="zh-CN" altLang="zh-CN" dirty="0"/>
              <a:t>可以得到</a:t>
            </a:r>
            <a:r>
              <a:rPr lang="zh-CN" altLang="zh-CN" dirty="0" smtClean="0"/>
              <a:t>如</a:t>
            </a:r>
            <a:r>
              <a:rPr lang="zh-CN" altLang="en-US" dirty="0" smtClean="0"/>
              <a:t>下</a:t>
            </a:r>
            <a:r>
              <a:rPr lang="zh-CN" altLang="zh-CN" dirty="0" smtClean="0"/>
              <a:t>表所</a:t>
            </a:r>
            <a:r>
              <a:rPr lang="zh-CN" altLang="zh-CN" dirty="0"/>
              <a:t>示的</a:t>
            </a:r>
            <a:r>
              <a:rPr lang="en-US" altLang="zh-CN" dirty="0" err="1"/>
              <a:t>Asc</a:t>
            </a:r>
            <a:r>
              <a:rPr lang="zh-CN" altLang="zh-CN" dirty="0"/>
              <a:t>和</a:t>
            </a:r>
            <a:r>
              <a:rPr lang="en-US" altLang="zh-CN" dirty="0" err="1"/>
              <a:t>Tra</a:t>
            </a:r>
            <a:r>
              <a:rPr lang="zh-CN" altLang="zh-CN" dirty="0"/>
              <a:t>：</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355105592"/>
              </p:ext>
            </p:extLst>
          </p:nvPr>
        </p:nvGraphicFramePr>
        <p:xfrm>
          <a:off x="1043608" y="4689796"/>
          <a:ext cx="4896543" cy="1438351"/>
        </p:xfrm>
        <a:graphic>
          <a:graphicData uri="http://schemas.openxmlformats.org/drawingml/2006/table">
            <a:tbl>
              <a:tblPr firstRow="1" firstCol="1" bandRow="1">
                <a:tableStyleId>{5C22544A-7EE6-4342-B048-85BDC9FD1C3A}</a:tableStyleId>
              </a:tblPr>
              <a:tblGrid>
                <a:gridCol w="881544"/>
                <a:gridCol w="515134"/>
                <a:gridCol w="504056"/>
                <a:gridCol w="504056"/>
                <a:gridCol w="504056"/>
                <a:gridCol w="504056"/>
                <a:gridCol w="504056"/>
                <a:gridCol w="504056"/>
                <a:gridCol w="475529"/>
              </a:tblGrid>
              <a:tr h="360111">
                <a:tc>
                  <a:txBody>
                    <a:bodyPr/>
                    <a:lstStyle/>
                    <a:p>
                      <a:pPr algn="ctr">
                        <a:lnSpc>
                          <a:spcPts val="2000"/>
                        </a:lnSpc>
                        <a:spcAft>
                          <a:spcPts val="0"/>
                        </a:spcAft>
                      </a:pPr>
                      <a:r>
                        <a:rPr lang="en-US" sz="1800" kern="100" dirty="0" err="1">
                          <a:effectLst/>
                          <a:latin typeface="Times New Roman" panose="02020603050405020304" pitchFamily="18" charset="0"/>
                          <a:cs typeface="Times New Roman" panose="02020603050405020304" pitchFamily="18" charset="0"/>
                        </a:rPr>
                        <a:t>i</a:t>
                      </a:r>
                      <a:r>
                        <a:rPr lang="en-US"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61072">
                <a:tc>
                  <a:txBody>
                    <a:bodyPr/>
                    <a:lstStyle/>
                    <a:p>
                      <a:pPr algn="ctr">
                        <a:lnSpc>
                          <a:spcPts val="2000"/>
                        </a:lnSpc>
                        <a:spcAft>
                          <a:spcPts val="0"/>
                        </a:spcAft>
                      </a:pPr>
                      <a:r>
                        <a:rPr lang="en-US" sz="1800" kern="100" dirty="0" err="1">
                          <a:effectLst/>
                          <a:latin typeface="Times New Roman" panose="02020603050405020304" pitchFamily="18" charset="0"/>
                          <a:cs typeface="Times New Roman" panose="02020603050405020304" pitchFamily="18" charset="0"/>
                        </a:rPr>
                        <a:t>a</a:t>
                      </a:r>
                      <a:r>
                        <a:rPr lang="en-US" sz="1800" kern="100" baseline="-25000" dirty="0" err="1">
                          <a:effectLst/>
                          <a:latin typeface="Times New Roman" panose="02020603050405020304" pitchFamily="18" charset="0"/>
                          <a:cs typeface="Times New Roman" panose="02020603050405020304" pitchFamily="18" charset="0"/>
                        </a:rPr>
                        <a:t>i</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60040">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Asc(i)</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57128">
                <a:tc>
                  <a:txBody>
                    <a:bodyPr/>
                    <a:lstStyle/>
                    <a:p>
                      <a:pPr algn="ctr">
                        <a:lnSpc>
                          <a:spcPts val="2000"/>
                        </a:lnSpc>
                        <a:spcAft>
                          <a:spcPts val="0"/>
                        </a:spcAft>
                      </a:pPr>
                      <a:r>
                        <a:rPr lang="en-US" sz="1800" kern="100" dirty="0" err="1">
                          <a:effectLst/>
                          <a:latin typeface="Times New Roman" panose="02020603050405020304" pitchFamily="18" charset="0"/>
                          <a:cs typeface="Times New Roman" panose="02020603050405020304" pitchFamily="18" charset="0"/>
                        </a:rPr>
                        <a:t>Tra</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i</a:t>
                      </a:r>
                      <a:r>
                        <a:rPr lang="en-US"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6156176" y="4878290"/>
            <a:ext cx="2530624" cy="778931"/>
          </a:xfrm>
          <a:prstGeom prst="rect">
            <a:avLst/>
          </a:prstGeom>
          <a:noFill/>
        </p:spPr>
        <p:txBody>
          <a:bodyPr wrap="square" rtlCol="0">
            <a:spAutoFit/>
          </a:bodyPr>
          <a:lstStyle/>
          <a:p>
            <a:pPr>
              <a:lnSpc>
                <a:spcPct val="130000"/>
              </a:lnSpc>
            </a:pPr>
            <a:r>
              <a:rPr lang="zh-CN" altLang="zh-CN" kern="100" dirty="0">
                <a:latin typeface="Times New Roman" panose="02020603050405020304" pitchFamily="18" charset="0"/>
                <a:cs typeface="Times New Roman" panose="02020603050405020304" pitchFamily="18" charset="0"/>
              </a:rPr>
              <a:t>序列</a:t>
            </a:r>
            <a:r>
              <a:rPr lang="en-US" altLang="zh-CN" kern="100" dirty="0">
                <a:latin typeface="Times New Roman" panose="02020603050405020304" pitchFamily="18" charset="0"/>
              </a:rPr>
              <a:t>L</a:t>
            </a:r>
            <a:r>
              <a:rPr lang="zh-CN" altLang="zh-CN" kern="100" dirty="0">
                <a:latin typeface="Times New Roman" panose="02020603050405020304" pitchFamily="18" charset="0"/>
                <a:cs typeface="Times New Roman" panose="02020603050405020304" pitchFamily="18" charset="0"/>
              </a:rPr>
              <a:t>的最长递增子序列的长度为</a:t>
            </a:r>
            <a:r>
              <a:rPr lang="en-US" altLang="zh-CN" kern="100" dirty="0" err="1">
                <a:latin typeface="Times New Roman" panose="02020603050405020304" pitchFamily="18" charset="0"/>
              </a:rPr>
              <a:t>Asc</a:t>
            </a:r>
            <a:r>
              <a:rPr lang="en-US" altLang="zh-CN" kern="100" dirty="0">
                <a:latin typeface="Times New Roman" panose="02020603050405020304" pitchFamily="18" charset="0"/>
              </a:rPr>
              <a:t>(7)=5</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1903837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第二种方法</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6" name="内容占位符 5"/>
          <p:cNvSpPr>
            <a:spLocks noGrp="1"/>
          </p:cNvSpPr>
          <p:nvPr>
            <p:ph idx="1"/>
          </p:nvPr>
        </p:nvSpPr>
        <p:spPr>
          <a:xfrm>
            <a:off x="457200" y="1412777"/>
            <a:ext cx="8229600" cy="2818779"/>
          </a:xfrm>
        </p:spPr>
        <p:txBody>
          <a:bodyPr/>
          <a:lstStyle/>
          <a:p>
            <a:r>
              <a:rPr lang="zh-CN" altLang="en-US" dirty="0" smtClean="0"/>
              <a:t>要找到</a:t>
            </a:r>
            <a:r>
              <a:rPr lang="zh-CN" altLang="zh-CN" dirty="0"/>
              <a:t>最长递增子</a:t>
            </a:r>
            <a:r>
              <a:rPr lang="zh-CN" altLang="zh-CN" dirty="0" smtClean="0"/>
              <a:t>序列</a:t>
            </a:r>
            <a:r>
              <a:rPr lang="zh-CN" altLang="en-US" dirty="0" smtClean="0"/>
              <a:t>还要</a:t>
            </a:r>
            <a:r>
              <a:rPr lang="zh-CN" altLang="zh-CN" dirty="0" smtClean="0"/>
              <a:t>回溯</a:t>
            </a:r>
            <a:r>
              <a:rPr lang="en-US" altLang="zh-CN" dirty="0" err="1"/>
              <a:t>Asc</a:t>
            </a:r>
            <a:r>
              <a:rPr lang="zh-CN" altLang="zh-CN" dirty="0"/>
              <a:t>的生成</a:t>
            </a:r>
            <a:r>
              <a:rPr lang="zh-CN" altLang="zh-CN" dirty="0" smtClean="0"/>
              <a:t>过程。由</a:t>
            </a:r>
            <a:r>
              <a:rPr lang="en-US" altLang="zh-CN" dirty="0" err="1"/>
              <a:t>Asc</a:t>
            </a:r>
            <a:r>
              <a:rPr lang="en-US" altLang="zh-CN" dirty="0"/>
              <a:t>(7)=5</a:t>
            </a:r>
            <a:r>
              <a:rPr lang="zh-CN" altLang="zh-CN" dirty="0"/>
              <a:t>，根据</a:t>
            </a:r>
            <a:r>
              <a:rPr lang="en-US" altLang="zh-CN" dirty="0" err="1"/>
              <a:t>Asc</a:t>
            </a:r>
            <a:r>
              <a:rPr lang="zh-CN" altLang="zh-CN" dirty="0"/>
              <a:t>的定义可知，这个最长递增子序列的最后一个元素是</a:t>
            </a:r>
            <a:r>
              <a:rPr lang="en-US" altLang="zh-CN" dirty="0"/>
              <a:t>a</a:t>
            </a:r>
            <a:r>
              <a:rPr lang="en-US" altLang="zh-CN" baseline="-25000" dirty="0"/>
              <a:t>7</a:t>
            </a:r>
            <a:r>
              <a:rPr lang="zh-CN" altLang="zh-CN" dirty="0"/>
              <a:t>；根据</a:t>
            </a:r>
            <a:r>
              <a:rPr lang="en-US" altLang="zh-CN" dirty="0" err="1"/>
              <a:t>Tra</a:t>
            </a:r>
            <a:r>
              <a:rPr lang="en-US" altLang="zh-CN" dirty="0"/>
              <a:t>(7)=6</a:t>
            </a:r>
            <a:r>
              <a:rPr lang="zh-CN" altLang="zh-CN" dirty="0"/>
              <a:t>可知</a:t>
            </a:r>
            <a:r>
              <a:rPr lang="en-US" altLang="zh-CN" dirty="0" err="1"/>
              <a:t>Asc</a:t>
            </a:r>
            <a:r>
              <a:rPr lang="en-US" altLang="zh-CN" dirty="0"/>
              <a:t>(7)</a:t>
            </a:r>
            <a:r>
              <a:rPr lang="zh-CN" altLang="zh-CN" dirty="0"/>
              <a:t>是由</a:t>
            </a:r>
            <a:r>
              <a:rPr lang="en-US" altLang="zh-CN" dirty="0" err="1"/>
              <a:t>Asc</a:t>
            </a:r>
            <a:r>
              <a:rPr lang="en-US" altLang="zh-CN" dirty="0"/>
              <a:t>(6)+1</a:t>
            </a:r>
            <a:r>
              <a:rPr lang="zh-CN" altLang="zh-CN" dirty="0"/>
              <a:t>得到的，因此</a:t>
            </a:r>
            <a:r>
              <a:rPr lang="en-US" altLang="zh-CN" dirty="0"/>
              <a:t>a</a:t>
            </a:r>
            <a:r>
              <a:rPr lang="en-US" altLang="zh-CN" baseline="-25000" dirty="0"/>
              <a:t>7</a:t>
            </a:r>
            <a:r>
              <a:rPr lang="zh-CN" altLang="zh-CN" dirty="0"/>
              <a:t>前面的元素是</a:t>
            </a:r>
            <a:r>
              <a:rPr lang="en-US" altLang="zh-CN" dirty="0"/>
              <a:t>a</a:t>
            </a:r>
            <a:r>
              <a:rPr lang="en-US" altLang="zh-CN" baseline="-25000" dirty="0"/>
              <a:t>6</a:t>
            </a:r>
            <a:r>
              <a:rPr lang="zh-CN" altLang="zh-CN" dirty="0"/>
              <a:t>；根据</a:t>
            </a:r>
            <a:r>
              <a:rPr lang="en-US" altLang="zh-CN" dirty="0" err="1"/>
              <a:t>Tra</a:t>
            </a:r>
            <a:r>
              <a:rPr lang="en-US" altLang="zh-CN" dirty="0"/>
              <a:t>(6)=4</a:t>
            </a:r>
            <a:r>
              <a:rPr lang="zh-CN" altLang="zh-CN" dirty="0"/>
              <a:t>可知</a:t>
            </a:r>
            <a:r>
              <a:rPr lang="en-US" altLang="zh-CN" dirty="0" err="1"/>
              <a:t>Asc</a:t>
            </a:r>
            <a:r>
              <a:rPr lang="en-US" altLang="zh-CN" dirty="0"/>
              <a:t>(6)</a:t>
            </a:r>
            <a:r>
              <a:rPr lang="zh-CN" altLang="zh-CN" dirty="0"/>
              <a:t>是由</a:t>
            </a:r>
            <a:r>
              <a:rPr lang="en-US" altLang="zh-CN" dirty="0" err="1"/>
              <a:t>Asc</a:t>
            </a:r>
            <a:r>
              <a:rPr lang="en-US" altLang="zh-CN" dirty="0"/>
              <a:t>(3)+1</a:t>
            </a:r>
            <a:r>
              <a:rPr lang="zh-CN" altLang="zh-CN" dirty="0"/>
              <a:t>得到的，因此</a:t>
            </a:r>
            <a:r>
              <a:rPr lang="en-US" altLang="zh-CN" dirty="0"/>
              <a:t>a</a:t>
            </a:r>
            <a:r>
              <a:rPr lang="en-US" altLang="zh-CN" baseline="-25000" dirty="0"/>
              <a:t>6</a:t>
            </a:r>
            <a:r>
              <a:rPr lang="zh-CN" altLang="zh-CN" dirty="0"/>
              <a:t>前面的元素是</a:t>
            </a:r>
            <a:r>
              <a:rPr lang="en-US" altLang="zh-CN" dirty="0"/>
              <a:t>a</a:t>
            </a:r>
            <a:r>
              <a:rPr lang="en-US" altLang="zh-CN" baseline="-25000" dirty="0"/>
              <a:t>3</a:t>
            </a:r>
            <a:r>
              <a:rPr lang="zh-CN" altLang="zh-CN" dirty="0"/>
              <a:t>；根据</a:t>
            </a:r>
            <a:r>
              <a:rPr lang="en-US" altLang="zh-CN" dirty="0" err="1"/>
              <a:t>Tra</a:t>
            </a:r>
            <a:r>
              <a:rPr lang="en-US" altLang="zh-CN" dirty="0"/>
              <a:t>(3)=2</a:t>
            </a:r>
            <a:r>
              <a:rPr lang="zh-CN" altLang="zh-CN" dirty="0"/>
              <a:t>可知</a:t>
            </a:r>
            <a:r>
              <a:rPr lang="en-US" altLang="zh-CN" dirty="0" err="1"/>
              <a:t>Asc</a:t>
            </a:r>
            <a:r>
              <a:rPr lang="en-US" altLang="zh-CN" dirty="0"/>
              <a:t>(3)</a:t>
            </a:r>
            <a:r>
              <a:rPr lang="zh-CN" altLang="zh-CN" dirty="0"/>
              <a:t>是由</a:t>
            </a:r>
            <a:r>
              <a:rPr lang="en-US" altLang="zh-CN" dirty="0" err="1"/>
              <a:t>Asc</a:t>
            </a:r>
            <a:r>
              <a:rPr lang="en-US" altLang="zh-CN" dirty="0"/>
              <a:t>(2)+1</a:t>
            </a:r>
            <a:r>
              <a:rPr lang="zh-CN" altLang="zh-CN" dirty="0"/>
              <a:t>得到的，因此</a:t>
            </a:r>
            <a:r>
              <a:rPr lang="en-US" altLang="zh-CN" dirty="0"/>
              <a:t>a</a:t>
            </a:r>
            <a:r>
              <a:rPr lang="en-US" altLang="zh-CN" baseline="-25000" dirty="0"/>
              <a:t>3</a:t>
            </a:r>
            <a:r>
              <a:rPr lang="zh-CN" altLang="zh-CN" dirty="0"/>
              <a:t>前面的元素是</a:t>
            </a:r>
            <a:r>
              <a:rPr lang="en-US" altLang="zh-CN" dirty="0"/>
              <a:t>a</a:t>
            </a:r>
            <a:r>
              <a:rPr lang="en-US" altLang="zh-CN" baseline="-25000" dirty="0"/>
              <a:t>2</a:t>
            </a:r>
            <a:r>
              <a:rPr lang="zh-CN" altLang="zh-CN" dirty="0"/>
              <a:t>；根据</a:t>
            </a:r>
            <a:r>
              <a:rPr lang="en-US" altLang="zh-CN" dirty="0" err="1"/>
              <a:t>Tra</a:t>
            </a:r>
            <a:r>
              <a:rPr lang="en-US" altLang="zh-CN" dirty="0"/>
              <a:t>(2)=1</a:t>
            </a:r>
            <a:r>
              <a:rPr lang="zh-CN" altLang="zh-CN" dirty="0"/>
              <a:t>可知</a:t>
            </a:r>
            <a:r>
              <a:rPr lang="en-US" altLang="zh-CN" dirty="0" err="1"/>
              <a:t>Asc</a:t>
            </a:r>
            <a:r>
              <a:rPr lang="en-US" altLang="zh-CN" dirty="0"/>
              <a:t>(2)</a:t>
            </a:r>
            <a:r>
              <a:rPr lang="zh-CN" altLang="zh-CN" dirty="0"/>
              <a:t>是由</a:t>
            </a:r>
            <a:r>
              <a:rPr lang="en-US" altLang="zh-CN" dirty="0" err="1"/>
              <a:t>Asc</a:t>
            </a:r>
            <a:r>
              <a:rPr lang="en-US" altLang="zh-CN" dirty="0"/>
              <a:t>(1)+1</a:t>
            </a:r>
            <a:r>
              <a:rPr lang="zh-CN" altLang="zh-CN" dirty="0"/>
              <a:t>得到的，因此</a:t>
            </a:r>
            <a:r>
              <a:rPr lang="en-US" altLang="zh-CN" dirty="0"/>
              <a:t>a</a:t>
            </a:r>
            <a:r>
              <a:rPr lang="en-US" altLang="zh-CN" baseline="-25000" dirty="0"/>
              <a:t>2</a:t>
            </a:r>
            <a:r>
              <a:rPr lang="zh-CN" altLang="zh-CN" dirty="0"/>
              <a:t>前面的元素是</a:t>
            </a:r>
            <a:r>
              <a:rPr lang="en-US" altLang="zh-CN" dirty="0"/>
              <a:t>a</a:t>
            </a:r>
            <a:r>
              <a:rPr lang="en-US" altLang="zh-CN" baseline="-25000" dirty="0"/>
              <a:t>1</a:t>
            </a:r>
            <a:r>
              <a:rPr lang="zh-CN" altLang="zh-CN" dirty="0"/>
              <a:t>；由于</a:t>
            </a:r>
            <a:r>
              <a:rPr lang="en-US" altLang="zh-CN" dirty="0" err="1"/>
              <a:t>Tra</a:t>
            </a:r>
            <a:r>
              <a:rPr lang="en-US" altLang="zh-CN" dirty="0"/>
              <a:t>(1)=-1</a:t>
            </a:r>
            <a:r>
              <a:rPr lang="zh-CN" altLang="zh-CN" dirty="0"/>
              <a:t>代表</a:t>
            </a:r>
            <a:r>
              <a:rPr lang="en-US" altLang="zh-CN" dirty="0"/>
              <a:t>a</a:t>
            </a:r>
            <a:r>
              <a:rPr lang="en-US" altLang="zh-CN" baseline="-25000" dirty="0"/>
              <a:t>1</a:t>
            </a:r>
            <a:r>
              <a:rPr lang="zh-CN" altLang="zh-CN" dirty="0"/>
              <a:t>是这个递增子序列的第一个元素。因此这个最长递增子序列为：</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6</a:t>
            </a:r>
            <a:r>
              <a:rPr lang="en-US" altLang="zh-CN" dirty="0"/>
              <a:t>,a</a:t>
            </a:r>
            <a:r>
              <a:rPr lang="en-US" altLang="zh-CN" baseline="-25000" dirty="0"/>
              <a:t>7</a:t>
            </a:r>
            <a:r>
              <a:rPr lang="en-US" altLang="zh-CN" dirty="0"/>
              <a:t>]</a:t>
            </a:r>
            <a:r>
              <a:rPr lang="zh-CN" altLang="zh-CN" dirty="0"/>
              <a:t>，即</a:t>
            </a:r>
            <a:r>
              <a:rPr lang="en-US" altLang="zh-CN" dirty="0"/>
              <a:t>[2, 4, 7, 8, 9]</a:t>
            </a:r>
            <a:r>
              <a:rPr lang="zh-CN" altLang="zh-CN" dirty="0" smtClean="0"/>
              <a:t>。</a:t>
            </a:r>
            <a:r>
              <a:rPr lang="zh-CN" altLang="en-US" dirty="0" smtClean="0"/>
              <a:t>如下表红色箭头所示。</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21786941"/>
              </p:ext>
            </p:extLst>
          </p:nvPr>
        </p:nvGraphicFramePr>
        <p:xfrm>
          <a:off x="1933111" y="4149080"/>
          <a:ext cx="4896543" cy="1438351"/>
        </p:xfrm>
        <a:graphic>
          <a:graphicData uri="http://schemas.openxmlformats.org/drawingml/2006/table">
            <a:tbl>
              <a:tblPr firstRow="1" firstCol="1" bandRow="1">
                <a:tableStyleId>{5C22544A-7EE6-4342-B048-85BDC9FD1C3A}</a:tableStyleId>
              </a:tblPr>
              <a:tblGrid>
                <a:gridCol w="881544"/>
                <a:gridCol w="515134"/>
                <a:gridCol w="504056"/>
                <a:gridCol w="504056"/>
                <a:gridCol w="504056"/>
                <a:gridCol w="504056"/>
                <a:gridCol w="504056"/>
                <a:gridCol w="504056"/>
                <a:gridCol w="475529"/>
              </a:tblGrid>
              <a:tr h="360111">
                <a:tc>
                  <a:txBody>
                    <a:bodyPr/>
                    <a:lstStyle/>
                    <a:p>
                      <a:pPr algn="ctr">
                        <a:lnSpc>
                          <a:spcPts val="2000"/>
                        </a:lnSpc>
                        <a:spcAft>
                          <a:spcPts val="0"/>
                        </a:spcAft>
                      </a:pPr>
                      <a:r>
                        <a:rPr lang="en-US" sz="1800" kern="100" dirty="0" err="1">
                          <a:effectLst/>
                          <a:latin typeface="Times New Roman" panose="02020603050405020304" pitchFamily="18" charset="0"/>
                          <a:cs typeface="Times New Roman" panose="02020603050405020304" pitchFamily="18" charset="0"/>
                        </a:rPr>
                        <a:t>i</a:t>
                      </a:r>
                      <a:r>
                        <a:rPr lang="en-US"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61072">
                <a:tc>
                  <a:txBody>
                    <a:bodyPr/>
                    <a:lstStyle/>
                    <a:p>
                      <a:pPr algn="ctr">
                        <a:lnSpc>
                          <a:spcPts val="2000"/>
                        </a:lnSpc>
                        <a:spcAft>
                          <a:spcPts val="0"/>
                        </a:spcAft>
                      </a:pPr>
                      <a:r>
                        <a:rPr lang="en-US" sz="1800" kern="100" dirty="0" err="1">
                          <a:effectLst/>
                          <a:latin typeface="Times New Roman" panose="02020603050405020304" pitchFamily="18" charset="0"/>
                          <a:cs typeface="Times New Roman" panose="02020603050405020304" pitchFamily="18" charset="0"/>
                        </a:rPr>
                        <a:t>a</a:t>
                      </a:r>
                      <a:r>
                        <a:rPr lang="en-US" sz="1800" kern="100" baseline="-25000" dirty="0" err="1">
                          <a:effectLst/>
                          <a:latin typeface="Times New Roman" panose="02020603050405020304" pitchFamily="18" charset="0"/>
                          <a:cs typeface="Times New Roman" panose="02020603050405020304" pitchFamily="18" charset="0"/>
                        </a:rPr>
                        <a:t>i</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60040">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Asc(i)</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57128">
                <a:tc>
                  <a:txBody>
                    <a:bodyPr/>
                    <a:lstStyle/>
                    <a:p>
                      <a:pPr algn="ctr">
                        <a:lnSpc>
                          <a:spcPts val="2000"/>
                        </a:lnSpc>
                        <a:spcAft>
                          <a:spcPts val="0"/>
                        </a:spcAft>
                      </a:pPr>
                      <a:r>
                        <a:rPr lang="en-US" sz="1800" kern="100" dirty="0" err="1">
                          <a:effectLst/>
                          <a:latin typeface="Times New Roman" panose="02020603050405020304" pitchFamily="18" charset="0"/>
                          <a:cs typeface="Times New Roman" panose="02020603050405020304" pitchFamily="18" charset="0"/>
                        </a:rPr>
                        <a:t>Tra</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i</a:t>
                      </a:r>
                      <a:r>
                        <a:rPr lang="en-US"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cxnSp>
        <p:nvCxnSpPr>
          <p:cNvPr id="11266" name="AutoShape 2"/>
          <p:cNvCxnSpPr>
            <a:cxnSpLocks noChangeShapeType="1"/>
          </p:cNvCxnSpPr>
          <p:nvPr/>
        </p:nvCxnSpPr>
        <p:spPr bwMode="auto">
          <a:xfrm flipH="1" flipV="1">
            <a:off x="6228185" y="4375572"/>
            <a:ext cx="288031" cy="925636"/>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0" name="AutoShape 2"/>
          <p:cNvCxnSpPr>
            <a:cxnSpLocks noChangeShapeType="1"/>
          </p:cNvCxnSpPr>
          <p:nvPr/>
        </p:nvCxnSpPr>
        <p:spPr bwMode="auto">
          <a:xfrm flipH="1" flipV="1">
            <a:off x="4716016" y="4375572"/>
            <a:ext cx="1296144" cy="925636"/>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 name="AutoShape 2"/>
          <p:cNvCxnSpPr>
            <a:cxnSpLocks noChangeShapeType="1"/>
          </p:cNvCxnSpPr>
          <p:nvPr/>
        </p:nvCxnSpPr>
        <p:spPr bwMode="auto">
          <a:xfrm flipH="1" flipV="1">
            <a:off x="4211961" y="4365104"/>
            <a:ext cx="288031" cy="925636"/>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3" name="AutoShape 2"/>
          <p:cNvCxnSpPr>
            <a:cxnSpLocks noChangeShapeType="1"/>
          </p:cNvCxnSpPr>
          <p:nvPr/>
        </p:nvCxnSpPr>
        <p:spPr bwMode="auto">
          <a:xfrm flipH="1" flipV="1">
            <a:off x="3707904" y="4365104"/>
            <a:ext cx="288031" cy="925636"/>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17892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Python</a:t>
            </a:r>
            <a:r>
              <a:rPr lang="zh-CN" altLang="en-US" dirty="0" smtClean="0"/>
              <a:t>实现</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p:sp>
        <p:nvSpPr>
          <p:cNvPr id="6" name="内容占位符 5"/>
          <p:cNvSpPr>
            <a:spLocks noGrp="1"/>
          </p:cNvSpPr>
          <p:nvPr>
            <p:ph sz="half" idx="2"/>
          </p:nvPr>
        </p:nvSpPr>
        <p:spPr>
          <a:xfrm>
            <a:off x="467544" y="1340768"/>
            <a:ext cx="8219256" cy="6552728"/>
          </a:xfrm>
        </p:spPr>
        <p:txBody>
          <a:bodyPr>
            <a:noAutofit/>
          </a:bodyPr>
          <a:lstStyle/>
          <a:p>
            <a:r>
              <a:rPr lang="en-US" altLang="zh-CN" b="1" dirty="0"/>
              <a:t>#&lt;</a:t>
            </a:r>
            <a:r>
              <a:rPr lang="zh-CN" altLang="zh-CN" b="1" dirty="0"/>
              <a:t>程序：最长递增子序列</a:t>
            </a:r>
            <a:r>
              <a:rPr lang="en-US" altLang="zh-CN" b="1" dirty="0"/>
              <a:t>_</a:t>
            </a:r>
            <a:r>
              <a:rPr lang="zh-CN" altLang="zh-CN" b="1" dirty="0"/>
              <a:t>动态规划</a:t>
            </a:r>
            <a:r>
              <a:rPr lang="en-US" altLang="zh-CN" b="1" dirty="0"/>
              <a:t>&gt;</a:t>
            </a:r>
            <a:endParaRPr lang="zh-CN" altLang="zh-CN" dirty="0"/>
          </a:p>
          <a:p>
            <a:r>
              <a:rPr lang="en-US" altLang="zh-CN" dirty="0" err="1"/>
              <a:t>def</a:t>
            </a:r>
            <a:r>
              <a:rPr lang="en-US" altLang="zh-CN" dirty="0"/>
              <a:t> LIS(L):  #LIS (L)</a:t>
            </a:r>
            <a:r>
              <a:rPr lang="zh-CN" altLang="zh-CN" dirty="0"/>
              <a:t>：</a:t>
            </a:r>
            <a:r>
              <a:rPr lang="en-US" altLang="zh-CN" dirty="0"/>
              <a:t>Longest Increasing Sub-list of List L</a:t>
            </a:r>
            <a:endParaRPr lang="zh-CN" altLang="zh-CN" dirty="0"/>
          </a:p>
          <a:p>
            <a:r>
              <a:rPr lang="en-US" altLang="zh-CN" dirty="0"/>
              <a:t>    </a:t>
            </a:r>
            <a:r>
              <a:rPr lang="en-US" altLang="zh-CN" dirty="0" smtClean="0"/>
              <a:t>  </a:t>
            </a:r>
            <a:r>
              <a:rPr lang="en-US" altLang="zh-CN" dirty="0" err="1" smtClean="0"/>
              <a:t>Asc</a:t>
            </a:r>
            <a:r>
              <a:rPr lang="en-US" altLang="zh-CN" dirty="0"/>
              <a:t>=[1]*</a:t>
            </a:r>
            <a:r>
              <a:rPr lang="en-US" altLang="zh-CN" dirty="0" err="1"/>
              <a:t>len</a:t>
            </a:r>
            <a:r>
              <a:rPr lang="en-US" altLang="zh-CN" dirty="0"/>
              <a:t>(L);</a:t>
            </a:r>
            <a:r>
              <a:rPr lang="en-US" altLang="zh-CN" dirty="0" err="1"/>
              <a:t>Tra</a:t>
            </a:r>
            <a:r>
              <a:rPr lang="en-US" altLang="zh-CN" dirty="0"/>
              <a:t>=[-1]*</a:t>
            </a:r>
            <a:r>
              <a:rPr lang="en-US" altLang="zh-CN" dirty="0" err="1"/>
              <a:t>len</a:t>
            </a:r>
            <a:r>
              <a:rPr lang="en-US" altLang="zh-CN" dirty="0"/>
              <a:t>(L)   #</a:t>
            </a:r>
            <a:r>
              <a:rPr lang="zh-CN" altLang="zh-CN" dirty="0"/>
              <a:t>设定起始</a:t>
            </a:r>
            <a:r>
              <a:rPr lang="zh-CN" altLang="zh-CN" dirty="0" smtClean="0"/>
              <a:t>值</a:t>
            </a:r>
          </a:p>
          <a:p>
            <a:r>
              <a:rPr lang="en-US" altLang="zh-CN" dirty="0" smtClean="0"/>
              <a:t>      for </a:t>
            </a:r>
            <a:r>
              <a:rPr lang="en-US" altLang="zh-CN" dirty="0" err="1"/>
              <a:t>i</a:t>
            </a:r>
            <a:r>
              <a:rPr lang="en-US" altLang="zh-CN" dirty="0"/>
              <a:t> in range(1,len(L</a:t>
            </a:r>
            <a:r>
              <a:rPr lang="en-US" altLang="zh-CN" dirty="0" smtClean="0"/>
              <a:t>)):</a:t>
            </a:r>
            <a:r>
              <a:rPr lang="en-US" altLang="zh-CN" dirty="0"/>
              <a:t> </a:t>
            </a:r>
            <a:endParaRPr lang="en-US" altLang="zh-CN" dirty="0" smtClean="0"/>
          </a:p>
          <a:p>
            <a:r>
              <a:rPr lang="en-US" altLang="zh-CN" dirty="0"/>
              <a:t> </a:t>
            </a:r>
            <a:r>
              <a:rPr lang="en-US" altLang="zh-CN" dirty="0" smtClean="0"/>
              <a:t>           X</a:t>
            </a:r>
            <a:r>
              <a:rPr lang="en-US" altLang="zh-CN" dirty="0"/>
              <a:t>=[]</a:t>
            </a:r>
            <a:endParaRPr lang="zh-CN" altLang="zh-CN" dirty="0"/>
          </a:p>
          <a:p>
            <a:r>
              <a:rPr lang="en-US" altLang="zh-CN" dirty="0" smtClean="0"/>
              <a:t>            for </a:t>
            </a:r>
            <a:r>
              <a:rPr lang="en-US" altLang="zh-CN" dirty="0"/>
              <a:t>j in range(0,i):</a:t>
            </a:r>
            <a:endParaRPr lang="zh-CN" altLang="zh-CN" dirty="0"/>
          </a:p>
          <a:p>
            <a:r>
              <a:rPr lang="en-US" altLang="zh-CN" dirty="0"/>
              <a:t>            </a:t>
            </a:r>
            <a:r>
              <a:rPr lang="en-US" altLang="zh-CN" dirty="0" smtClean="0"/>
              <a:t>      if </a:t>
            </a:r>
            <a:r>
              <a:rPr lang="en-US" altLang="zh-CN" dirty="0"/>
              <a:t>L[</a:t>
            </a:r>
            <a:r>
              <a:rPr lang="en-US" altLang="zh-CN" dirty="0" err="1"/>
              <a:t>i</a:t>
            </a:r>
            <a:r>
              <a:rPr lang="en-US" altLang="zh-CN" dirty="0"/>
              <a:t>] &gt; L[j]: </a:t>
            </a:r>
            <a:r>
              <a:rPr lang="en-US" altLang="zh-CN" dirty="0" err="1"/>
              <a:t>X.append</a:t>
            </a:r>
            <a:r>
              <a:rPr lang="en-US" altLang="zh-CN" dirty="0"/>
              <a:t>(j)   #</a:t>
            </a:r>
            <a:r>
              <a:rPr lang="zh-CN" altLang="zh-CN" dirty="0"/>
              <a:t>所有比</a:t>
            </a:r>
            <a:r>
              <a:rPr lang="en-US" altLang="zh-CN" dirty="0"/>
              <a:t>L[</a:t>
            </a:r>
            <a:r>
              <a:rPr lang="en-US" altLang="zh-CN" dirty="0" err="1"/>
              <a:t>i</a:t>
            </a:r>
            <a:r>
              <a:rPr lang="en-US" altLang="zh-CN" dirty="0"/>
              <a:t>]</a:t>
            </a:r>
            <a:r>
              <a:rPr lang="zh-CN" altLang="zh-CN" dirty="0"/>
              <a:t>小</a:t>
            </a:r>
            <a:r>
              <a:rPr lang="en-US" altLang="zh-CN" dirty="0"/>
              <a:t>L[j]</a:t>
            </a:r>
            <a:r>
              <a:rPr lang="zh-CN" altLang="zh-CN" dirty="0"/>
              <a:t>的索引放在</a:t>
            </a:r>
            <a:r>
              <a:rPr lang="en-US" altLang="zh-CN" dirty="0"/>
              <a:t>X</a:t>
            </a:r>
            <a:endParaRPr lang="zh-CN" altLang="zh-CN" dirty="0"/>
          </a:p>
          <a:p>
            <a:r>
              <a:rPr lang="en-US" altLang="zh-CN" dirty="0" smtClean="0"/>
              <a:t>            for </a:t>
            </a:r>
            <a:r>
              <a:rPr lang="en-US" altLang="zh-CN" dirty="0"/>
              <a:t>k in X:     #</a:t>
            </a:r>
            <a:r>
              <a:rPr lang="en-US" altLang="zh-CN" dirty="0" err="1"/>
              <a:t>Asc</a:t>
            </a:r>
            <a:r>
              <a:rPr lang="en-US" altLang="zh-CN" dirty="0"/>
              <a:t>[</a:t>
            </a:r>
            <a:r>
              <a:rPr lang="en-US" altLang="zh-CN" dirty="0" err="1"/>
              <a:t>i</a:t>
            </a:r>
            <a:r>
              <a:rPr lang="en-US" altLang="zh-CN" dirty="0"/>
              <a:t>]= max </a:t>
            </a:r>
            <a:r>
              <a:rPr lang="en-US" altLang="zh-CN" dirty="0" err="1"/>
              <a:t>Asc</a:t>
            </a:r>
            <a:r>
              <a:rPr lang="en-US" altLang="zh-CN" dirty="0"/>
              <a:t>[k]+1, for each k in X</a:t>
            </a:r>
            <a:endParaRPr lang="zh-CN" altLang="zh-CN" dirty="0"/>
          </a:p>
          <a:p>
            <a:r>
              <a:rPr lang="en-US" altLang="zh-CN" dirty="0" smtClean="0"/>
              <a:t>                  if </a:t>
            </a:r>
            <a:r>
              <a:rPr lang="en-US" altLang="zh-CN" dirty="0" err="1"/>
              <a:t>Asc</a:t>
            </a:r>
            <a:r>
              <a:rPr lang="en-US" altLang="zh-CN" dirty="0"/>
              <a:t>[</a:t>
            </a:r>
            <a:r>
              <a:rPr lang="en-US" altLang="zh-CN" dirty="0" err="1"/>
              <a:t>i</a:t>
            </a:r>
            <a:r>
              <a:rPr lang="en-US" altLang="zh-CN" dirty="0"/>
              <a:t>] &lt; </a:t>
            </a:r>
            <a:r>
              <a:rPr lang="en-US" altLang="zh-CN" dirty="0" err="1"/>
              <a:t>Asc</a:t>
            </a:r>
            <a:r>
              <a:rPr lang="en-US" altLang="zh-CN" dirty="0"/>
              <a:t>[k]+1: </a:t>
            </a:r>
            <a:r>
              <a:rPr lang="en-US" altLang="zh-CN" dirty="0" err="1"/>
              <a:t>Asc</a:t>
            </a:r>
            <a:r>
              <a:rPr lang="en-US" altLang="zh-CN" dirty="0"/>
              <a:t>[</a:t>
            </a:r>
            <a:r>
              <a:rPr lang="en-US" altLang="zh-CN" dirty="0" err="1"/>
              <a:t>i</a:t>
            </a:r>
            <a:r>
              <a:rPr lang="en-US" altLang="zh-CN" dirty="0"/>
              <a:t>]=</a:t>
            </a:r>
            <a:r>
              <a:rPr lang="en-US" altLang="zh-CN" dirty="0" err="1"/>
              <a:t>Asc</a:t>
            </a:r>
            <a:r>
              <a:rPr lang="en-US" altLang="zh-CN" dirty="0"/>
              <a:t>[k]+1; </a:t>
            </a:r>
            <a:r>
              <a:rPr lang="en-US" altLang="zh-CN" dirty="0" err="1"/>
              <a:t>Tra</a:t>
            </a:r>
            <a:r>
              <a:rPr lang="en-US" altLang="zh-CN" dirty="0"/>
              <a:t>[</a:t>
            </a:r>
            <a:r>
              <a:rPr lang="en-US" altLang="zh-CN" dirty="0" err="1"/>
              <a:t>i</a:t>
            </a:r>
            <a:r>
              <a:rPr lang="en-US" altLang="zh-CN" dirty="0"/>
              <a:t>]=k</a:t>
            </a:r>
            <a:endParaRPr lang="zh-CN" altLang="zh-CN" dirty="0"/>
          </a:p>
          <a:p>
            <a:r>
              <a:rPr lang="en-US" altLang="zh-CN" dirty="0" smtClean="0"/>
              <a:t>      print</a:t>
            </a:r>
            <a:r>
              <a:rPr lang="en-US" altLang="zh-CN" dirty="0"/>
              <a:t>("</a:t>
            </a:r>
            <a:r>
              <a:rPr lang="en-US" altLang="zh-CN" dirty="0" err="1"/>
              <a:t>Asc</a:t>
            </a:r>
            <a:r>
              <a:rPr lang="en-US" altLang="zh-CN" dirty="0"/>
              <a:t>:",</a:t>
            </a:r>
            <a:r>
              <a:rPr lang="en-US" altLang="zh-CN" dirty="0" err="1"/>
              <a:t>Asc</a:t>
            </a:r>
            <a:r>
              <a:rPr lang="en-US" altLang="zh-CN" dirty="0" smtClean="0"/>
              <a:t>)</a:t>
            </a:r>
            <a:r>
              <a:rPr lang="en-US" altLang="zh-CN" dirty="0"/>
              <a:t>;</a:t>
            </a:r>
            <a:r>
              <a:rPr lang="en-US" altLang="zh-CN" dirty="0" smtClean="0"/>
              <a:t> print</a:t>
            </a:r>
            <a:r>
              <a:rPr lang="en-US" altLang="zh-CN" dirty="0"/>
              <a:t>("</a:t>
            </a:r>
            <a:r>
              <a:rPr lang="en-US" altLang="zh-CN" dirty="0" err="1"/>
              <a:t>Tra</a:t>
            </a:r>
            <a:r>
              <a:rPr lang="en-US" altLang="zh-CN" dirty="0"/>
              <a:t>:",</a:t>
            </a:r>
            <a:r>
              <a:rPr lang="en-US" altLang="zh-CN" dirty="0" err="1"/>
              <a:t>Tra</a:t>
            </a:r>
            <a:r>
              <a:rPr lang="en-US" altLang="zh-CN" dirty="0"/>
              <a:t>)</a:t>
            </a:r>
            <a:endParaRPr lang="zh-CN" altLang="zh-CN" dirty="0"/>
          </a:p>
          <a:p>
            <a:r>
              <a:rPr lang="en-US" altLang="zh-CN" dirty="0"/>
              <a:t>   </a:t>
            </a:r>
            <a:r>
              <a:rPr lang="en-US" altLang="zh-CN" dirty="0" smtClean="0"/>
              <a:t>   </a:t>
            </a:r>
            <a:r>
              <a:rPr lang="en-US" altLang="zh-CN" dirty="0"/>
              <a:t>max=0   #</a:t>
            </a:r>
            <a:r>
              <a:rPr lang="zh-CN" altLang="zh-CN" dirty="0"/>
              <a:t>找到</a:t>
            </a:r>
            <a:r>
              <a:rPr lang="en-US" altLang="zh-CN" dirty="0" err="1"/>
              <a:t>Asc</a:t>
            </a:r>
            <a:r>
              <a:rPr lang="zh-CN" altLang="zh-CN" dirty="0"/>
              <a:t>中的最大值</a:t>
            </a:r>
          </a:p>
          <a:p>
            <a:r>
              <a:rPr lang="en-US" altLang="zh-CN" dirty="0" smtClean="0"/>
              <a:t>      for </a:t>
            </a:r>
            <a:r>
              <a:rPr lang="en-US" altLang="zh-CN" dirty="0" err="1"/>
              <a:t>i</a:t>
            </a:r>
            <a:r>
              <a:rPr lang="en-US" altLang="zh-CN" dirty="0"/>
              <a:t> in range(1,len(</a:t>
            </a:r>
            <a:r>
              <a:rPr lang="en-US" altLang="zh-CN" dirty="0" err="1"/>
              <a:t>Asc</a:t>
            </a:r>
            <a:r>
              <a:rPr lang="en-US" altLang="zh-CN" dirty="0"/>
              <a:t>)):</a:t>
            </a:r>
            <a:endParaRPr lang="zh-CN" altLang="zh-CN" dirty="0"/>
          </a:p>
          <a:p>
            <a:r>
              <a:rPr lang="en-US" altLang="zh-CN" dirty="0" smtClean="0"/>
              <a:t>            if </a:t>
            </a:r>
            <a:r>
              <a:rPr lang="en-US" altLang="zh-CN" dirty="0" err="1"/>
              <a:t>Asc</a:t>
            </a:r>
            <a:r>
              <a:rPr lang="en-US" altLang="zh-CN" dirty="0"/>
              <a:t>[</a:t>
            </a:r>
            <a:r>
              <a:rPr lang="en-US" altLang="zh-CN" dirty="0" err="1"/>
              <a:t>i</a:t>
            </a:r>
            <a:r>
              <a:rPr lang="en-US" altLang="zh-CN" dirty="0"/>
              <a:t>]&gt;</a:t>
            </a:r>
            <a:r>
              <a:rPr lang="en-US" altLang="zh-CN" dirty="0" err="1"/>
              <a:t>Asc</a:t>
            </a:r>
            <a:r>
              <a:rPr lang="en-US" altLang="zh-CN" dirty="0"/>
              <a:t>[max]: max=</a:t>
            </a:r>
            <a:r>
              <a:rPr lang="en-US" altLang="zh-CN" dirty="0" err="1"/>
              <a:t>i</a:t>
            </a:r>
            <a:endParaRPr lang="zh-CN" altLang="zh-CN" dirty="0"/>
          </a:p>
          <a:p>
            <a:r>
              <a:rPr lang="en-US" altLang="zh-CN" dirty="0"/>
              <a:t>   </a:t>
            </a:r>
            <a:r>
              <a:rPr lang="en-US" altLang="zh-CN" dirty="0" smtClean="0"/>
              <a:t>   </a:t>
            </a:r>
            <a:r>
              <a:rPr lang="en-US" altLang="zh-CN" dirty="0"/>
              <a:t>print("</a:t>
            </a:r>
            <a:r>
              <a:rPr lang="zh-CN" altLang="zh-CN" dirty="0"/>
              <a:t>最长递增子序列的长度是</a:t>
            </a:r>
            <a:r>
              <a:rPr lang="en-US" altLang="zh-CN" dirty="0"/>
              <a:t>",</a:t>
            </a:r>
            <a:r>
              <a:rPr lang="en-US" altLang="zh-CN" dirty="0" err="1"/>
              <a:t>Asc</a:t>
            </a:r>
            <a:r>
              <a:rPr lang="en-US" altLang="zh-CN" dirty="0"/>
              <a:t>[max</a:t>
            </a:r>
            <a:r>
              <a:rPr lang="en-US" altLang="zh-CN" dirty="0" smtClean="0"/>
              <a:t>]) </a:t>
            </a:r>
          </a:p>
          <a:p>
            <a:r>
              <a:rPr lang="en-US" altLang="zh-CN" dirty="0"/>
              <a:t> </a:t>
            </a:r>
            <a:r>
              <a:rPr lang="en-US" altLang="zh-CN" dirty="0" smtClean="0"/>
              <a:t>     X</a:t>
            </a:r>
            <a:r>
              <a:rPr lang="en-US" altLang="zh-CN" dirty="0"/>
              <a:t>=[L[max]]; </a:t>
            </a:r>
            <a:r>
              <a:rPr lang="en-US" altLang="zh-CN" dirty="0" err="1"/>
              <a:t>i</a:t>
            </a:r>
            <a:r>
              <a:rPr lang="en-US" altLang="zh-CN" dirty="0"/>
              <a:t>=max</a:t>
            </a:r>
            <a:r>
              <a:rPr lang="en-US" altLang="zh-CN" dirty="0" smtClean="0"/>
              <a:t>;</a:t>
            </a:r>
            <a:r>
              <a:rPr lang="en-US" altLang="zh-CN" dirty="0"/>
              <a:t> #</a:t>
            </a:r>
            <a:r>
              <a:rPr lang="zh-CN" altLang="zh-CN" dirty="0"/>
              <a:t>将最长递增数列存到</a:t>
            </a:r>
            <a:r>
              <a:rPr lang="en-US" altLang="zh-CN" dirty="0"/>
              <a:t>X</a:t>
            </a:r>
            <a:endParaRPr lang="zh-CN" altLang="zh-CN" dirty="0"/>
          </a:p>
          <a:p>
            <a:r>
              <a:rPr lang="en-US" altLang="zh-CN" dirty="0"/>
              <a:t> </a:t>
            </a:r>
            <a:r>
              <a:rPr lang="en-US" altLang="zh-CN" dirty="0" smtClean="0"/>
              <a:t>     while </a:t>
            </a:r>
            <a:r>
              <a:rPr lang="en-US" altLang="zh-CN" dirty="0"/>
              <a:t>(</a:t>
            </a:r>
            <a:r>
              <a:rPr lang="en-US" altLang="zh-CN" dirty="0" err="1"/>
              <a:t>Tra</a:t>
            </a:r>
            <a:r>
              <a:rPr lang="en-US" altLang="zh-CN" dirty="0"/>
              <a:t>[</a:t>
            </a:r>
            <a:r>
              <a:rPr lang="en-US" altLang="zh-CN" dirty="0" err="1"/>
              <a:t>i</a:t>
            </a:r>
            <a:r>
              <a:rPr lang="en-US" altLang="zh-CN" dirty="0"/>
              <a:t>] &gt;=0</a:t>
            </a:r>
            <a:r>
              <a:rPr lang="en-US" altLang="zh-CN" dirty="0" smtClean="0"/>
              <a:t>):</a:t>
            </a:r>
            <a:endParaRPr lang="en-US" altLang="zh-CN" dirty="0"/>
          </a:p>
          <a:p>
            <a:r>
              <a:rPr lang="en-US" altLang="zh-CN" dirty="0"/>
              <a:t> </a:t>
            </a:r>
            <a:r>
              <a:rPr lang="en-US" altLang="zh-CN" dirty="0" smtClean="0"/>
              <a:t>           X</a:t>
            </a:r>
            <a:r>
              <a:rPr lang="en-US" altLang="zh-CN" dirty="0"/>
              <a:t>=[L[</a:t>
            </a:r>
            <a:r>
              <a:rPr lang="en-US" altLang="zh-CN" dirty="0" err="1"/>
              <a:t>Tra</a:t>
            </a:r>
            <a:r>
              <a:rPr lang="en-US" altLang="zh-CN" dirty="0"/>
              <a:t>[</a:t>
            </a:r>
            <a:r>
              <a:rPr lang="en-US" altLang="zh-CN" dirty="0" err="1"/>
              <a:t>i</a:t>
            </a:r>
            <a:r>
              <a:rPr lang="en-US" altLang="zh-CN" dirty="0"/>
              <a:t>]]]+</a:t>
            </a:r>
            <a:r>
              <a:rPr lang="en-US" altLang="zh-CN" dirty="0" smtClean="0"/>
              <a:t>X; </a:t>
            </a:r>
            <a:r>
              <a:rPr lang="en-US" altLang="zh-CN" dirty="0" err="1" smtClean="0"/>
              <a:t>i</a:t>
            </a:r>
            <a:r>
              <a:rPr lang="en-US" altLang="zh-CN" dirty="0" smtClean="0"/>
              <a:t>=</a:t>
            </a:r>
            <a:r>
              <a:rPr lang="en-US" altLang="zh-CN" dirty="0" err="1" smtClean="0"/>
              <a:t>Tra</a:t>
            </a:r>
            <a:r>
              <a:rPr lang="en-US" altLang="zh-CN" dirty="0" smtClean="0"/>
              <a:t>[</a:t>
            </a:r>
            <a:r>
              <a:rPr lang="en-US" altLang="zh-CN" dirty="0" err="1" smtClean="0"/>
              <a:t>i</a:t>
            </a:r>
            <a:r>
              <a:rPr lang="en-US" altLang="zh-CN" dirty="0"/>
              <a:t>]</a:t>
            </a:r>
            <a:endParaRPr lang="zh-CN" altLang="zh-CN" dirty="0"/>
          </a:p>
          <a:p>
            <a:r>
              <a:rPr lang="en-US" altLang="zh-CN" dirty="0"/>
              <a:t>    </a:t>
            </a:r>
            <a:r>
              <a:rPr lang="en-US" altLang="zh-CN" dirty="0" smtClean="0"/>
              <a:t>  print</a:t>
            </a:r>
            <a:r>
              <a:rPr lang="en-US" altLang="zh-CN" dirty="0"/>
              <a:t>("</a:t>
            </a:r>
            <a:r>
              <a:rPr lang="zh-CN" altLang="zh-CN" dirty="0"/>
              <a:t>最长递增子数列</a:t>
            </a:r>
            <a:r>
              <a:rPr lang="en-US" altLang="zh-CN" dirty="0"/>
              <a:t>=",X)</a:t>
            </a:r>
            <a:endParaRPr lang="zh-CN" altLang="zh-CN" dirty="0"/>
          </a:p>
          <a:p>
            <a:r>
              <a:rPr lang="en-US" altLang="zh-CN" dirty="0"/>
              <a:t>  </a:t>
            </a:r>
            <a:r>
              <a:rPr lang="en-US" altLang="zh-CN" dirty="0" smtClean="0"/>
              <a:t>    L</a:t>
            </a:r>
            <a:r>
              <a:rPr lang="en-US" altLang="zh-CN" dirty="0"/>
              <a:t>=[5,2,4,7,6,3,8,9]</a:t>
            </a:r>
            <a:endParaRPr lang="zh-CN" altLang="zh-CN" dirty="0"/>
          </a:p>
          <a:p>
            <a:r>
              <a:rPr lang="en-US" altLang="zh-CN" dirty="0" smtClean="0"/>
              <a:t>      LIS(L</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244903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递归求解</a:t>
            </a:r>
            <a:r>
              <a:rPr lang="zh-CN" altLang="zh-CN" dirty="0"/>
              <a:t>最长递增子序列问题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p:sp>
        <p:nvSpPr>
          <p:cNvPr id="7" name="内容占位符 6"/>
          <p:cNvSpPr>
            <a:spLocks noGrp="1"/>
          </p:cNvSpPr>
          <p:nvPr>
            <p:ph sz="half" idx="2"/>
          </p:nvPr>
        </p:nvSpPr>
        <p:spPr>
          <a:xfrm>
            <a:off x="467544" y="2132856"/>
            <a:ext cx="8219256" cy="4248472"/>
          </a:xfrm>
        </p:spPr>
        <p:txBody>
          <a:bodyPr>
            <a:noAutofit/>
          </a:bodyPr>
          <a:lstStyle/>
          <a:p>
            <a:r>
              <a:rPr lang="en-US" altLang="zh-CN" b="1" dirty="0"/>
              <a:t>#&lt;</a:t>
            </a:r>
            <a:r>
              <a:rPr lang="zh-CN" altLang="zh-CN" b="1" dirty="0"/>
              <a:t>程序：直接用递归函数计算</a:t>
            </a:r>
            <a:r>
              <a:rPr lang="en-US" altLang="zh-CN" b="1" dirty="0" err="1"/>
              <a:t>Asc</a:t>
            </a:r>
            <a:r>
              <a:rPr lang="en-US" altLang="zh-CN" b="1" dirty="0"/>
              <a:t>(k)&gt;</a:t>
            </a:r>
            <a:endParaRPr lang="zh-CN" altLang="zh-CN" b="1" dirty="0"/>
          </a:p>
          <a:p>
            <a:r>
              <a:rPr lang="en-US" altLang="zh-CN" dirty="0" err="1"/>
              <a:t>def</a:t>
            </a:r>
            <a:r>
              <a:rPr lang="en-US" altLang="zh-CN" dirty="0"/>
              <a:t> </a:t>
            </a:r>
            <a:r>
              <a:rPr lang="en-US" altLang="zh-CN" dirty="0" err="1"/>
              <a:t>Asc</a:t>
            </a:r>
            <a:r>
              <a:rPr lang="en-US" altLang="zh-CN" dirty="0"/>
              <a:t>(k):</a:t>
            </a:r>
            <a:endParaRPr lang="zh-CN" altLang="zh-CN" dirty="0"/>
          </a:p>
          <a:p>
            <a:r>
              <a:rPr lang="en-US" altLang="zh-CN" dirty="0"/>
              <a:t>   </a:t>
            </a:r>
            <a:r>
              <a:rPr lang="en-US" altLang="zh-CN" dirty="0" smtClean="0"/>
              <a:t>   </a:t>
            </a:r>
            <a:r>
              <a:rPr lang="en-US" altLang="zh-CN" dirty="0"/>
              <a:t>if k==0: return(1)</a:t>
            </a:r>
            <a:endParaRPr lang="zh-CN" altLang="zh-CN" dirty="0"/>
          </a:p>
          <a:p>
            <a:r>
              <a:rPr lang="en-US" altLang="zh-CN" dirty="0"/>
              <a:t>   </a:t>
            </a:r>
            <a:r>
              <a:rPr lang="en-US" altLang="zh-CN" dirty="0" smtClean="0"/>
              <a:t>   </a:t>
            </a:r>
            <a:r>
              <a:rPr lang="en-US" altLang="zh-CN" dirty="0"/>
              <a:t>X=[]</a:t>
            </a:r>
            <a:endParaRPr lang="zh-CN" altLang="zh-CN" dirty="0"/>
          </a:p>
          <a:p>
            <a:r>
              <a:rPr lang="en-US" altLang="zh-CN" dirty="0"/>
              <a:t>    </a:t>
            </a:r>
            <a:r>
              <a:rPr lang="en-US" altLang="zh-CN" dirty="0" smtClean="0"/>
              <a:t>  for </a:t>
            </a:r>
            <a:r>
              <a:rPr lang="en-US" altLang="zh-CN" dirty="0" err="1"/>
              <a:t>i</a:t>
            </a:r>
            <a:r>
              <a:rPr lang="en-US" altLang="zh-CN" dirty="0"/>
              <a:t> in range(0,k):</a:t>
            </a:r>
            <a:endParaRPr lang="zh-CN" altLang="zh-CN" dirty="0"/>
          </a:p>
          <a:p>
            <a:r>
              <a:rPr lang="en-US" altLang="zh-CN" dirty="0"/>
              <a:t>      </a:t>
            </a:r>
            <a:r>
              <a:rPr lang="en-US" altLang="zh-CN" dirty="0" smtClean="0"/>
              <a:t>      </a:t>
            </a:r>
            <a:r>
              <a:rPr lang="en-US" altLang="zh-CN" dirty="0"/>
              <a:t>if L[k] &gt; L[</a:t>
            </a:r>
            <a:r>
              <a:rPr lang="en-US" altLang="zh-CN" dirty="0" err="1"/>
              <a:t>i</a:t>
            </a:r>
            <a:r>
              <a:rPr lang="en-US" altLang="zh-CN" dirty="0"/>
              <a:t>]: </a:t>
            </a:r>
            <a:r>
              <a:rPr lang="en-US" altLang="zh-CN" dirty="0" err="1"/>
              <a:t>X.append</a:t>
            </a:r>
            <a:r>
              <a:rPr lang="en-US" altLang="zh-CN" dirty="0"/>
              <a:t>(</a:t>
            </a:r>
            <a:r>
              <a:rPr lang="en-US" altLang="zh-CN" dirty="0" err="1"/>
              <a:t>Asc</a:t>
            </a:r>
            <a:r>
              <a:rPr lang="en-US" altLang="zh-CN" dirty="0"/>
              <a:t>(</a:t>
            </a:r>
            <a:r>
              <a:rPr lang="en-US" altLang="zh-CN" dirty="0" err="1"/>
              <a:t>i</a:t>
            </a:r>
            <a:r>
              <a:rPr lang="en-US" altLang="zh-CN" dirty="0"/>
              <a:t>))   #</a:t>
            </a:r>
            <a:r>
              <a:rPr lang="zh-CN" altLang="zh-CN" dirty="0"/>
              <a:t>记录所有比</a:t>
            </a:r>
            <a:r>
              <a:rPr lang="en-US" altLang="zh-CN" dirty="0"/>
              <a:t>L[k]</a:t>
            </a:r>
            <a:r>
              <a:rPr lang="zh-CN" altLang="zh-CN" dirty="0"/>
              <a:t>小的</a:t>
            </a:r>
            <a:r>
              <a:rPr lang="en-US" altLang="zh-CN" dirty="0" err="1"/>
              <a:t>Asc</a:t>
            </a:r>
            <a:r>
              <a:rPr lang="zh-CN" altLang="zh-CN" dirty="0"/>
              <a:t>（）</a:t>
            </a:r>
          </a:p>
          <a:p>
            <a:r>
              <a:rPr lang="en-US" altLang="zh-CN" dirty="0"/>
              <a:t>  </a:t>
            </a:r>
            <a:r>
              <a:rPr lang="en-US" altLang="zh-CN" dirty="0" smtClean="0"/>
              <a:t>    </a:t>
            </a:r>
            <a:r>
              <a:rPr lang="en-US" altLang="zh-CN" dirty="0"/>
              <a:t>if </a:t>
            </a:r>
            <a:r>
              <a:rPr lang="en-US" altLang="zh-CN" dirty="0" err="1"/>
              <a:t>len</a:t>
            </a:r>
            <a:r>
              <a:rPr lang="en-US" altLang="zh-CN" dirty="0"/>
              <a:t>(X) &gt;0: return (max(X)+1)</a:t>
            </a:r>
            <a:endParaRPr lang="zh-CN" altLang="zh-CN" dirty="0"/>
          </a:p>
          <a:p>
            <a:r>
              <a:rPr lang="en-US" altLang="zh-CN" dirty="0"/>
              <a:t>  </a:t>
            </a:r>
            <a:r>
              <a:rPr lang="en-US" altLang="zh-CN" dirty="0" smtClean="0"/>
              <a:t>    </a:t>
            </a:r>
            <a:r>
              <a:rPr lang="en-US" altLang="zh-CN" dirty="0"/>
              <a:t>else: return(1</a:t>
            </a:r>
            <a:r>
              <a:rPr lang="en-US" altLang="zh-CN" dirty="0" smtClean="0"/>
              <a:t>)</a:t>
            </a:r>
            <a:endParaRPr lang="zh-CN" altLang="zh-CN" dirty="0"/>
          </a:p>
          <a:p>
            <a:r>
              <a:rPr lang="en-US" altLang="zh-CN" dirty="0" err="1"/>
              <a:t>def</a:t>
            </a:r>
            <a:r>
              <a:rPr lang="en-US" altLang="zh-CN" dirty="0"/>
              <a:t> LIS_R(L):</a:t>
            </a:r>
            <a:endParaRPr lang="zh-CN" altLang="zh-CN" dirty="0"/>
          </a:p>
          <a:p>
            <a:r>
              <a:rPr lang="en-US" altLang="zh-CN" dirty="0"/>
              <a:t>  </a:t>
            </a:r>
            <a:r>
              <a:rPr lang="en-US" altLang="zh-CN" dirty="0" smtClean="0"/>
              <a:t>    </a:t>
            </a:r>
            <a:r>
              <a:rPr lang="en-US" altLang="zh-CN" dirty="0"/>
              <a:t>X=[]</a:t>
            </a:r>
            <a:endParaRPr lang="zh-CN" altLang="zh-CN" dirty="0"/>
          </a:p>
          <a:p>
            <a:r>
              <a:rPr lang="en-US" altLang="zh-CN" dirty="0"/>
              <a:t>    </a:t>
            </a:r>
            <a:r>
              <a:rPr lang="en-US" altLang="zh-CN" dirty="0" smtClean="0"/>
              <a:t>  for </a:t>
            </a:r>
            <a:r>
              <a:rPr lang="en-US" altLang="zh-CN" dirty="0"/>
              <a:t>k in range(0, </a:t>
            </a:r>
            <a:r>
              <a:rPr lang="en-US" altLang="zh-CN" dirty="0" err="1"/>
              <a:t>len</a:t>
            </a:r>
            <a:r>
              <a:rPr lang="en-US" altLang="zh-CN" dirty="0"/>
              <a:t>(L</a:t>
            </a:r>
            <a:r>
              <a:rPr lang="en-US" altLang="zh-CN" dirty="0" smtClean="0"/>
              <a:t>)):</a:t>
            </a:r>
            <a:r>
              <a:rPr lang="en-US" altLang="zh-CN" dirty="0"/>
              <a:t> </a:t>
            </a:r>
            <a:r>
              <a:rPr lang="en-US" altLang="zh-CN" dirty="0" err="1" smtClean="0"/>
              <a:t>X.append</a:t>
            </a:r>
            <a:r>
              <a:rPr lang="en-US" altLang="zh-CN" dirty="0" smtClean="0"/>
              <a:t>(</a:t>
            </a:r>
            <a:r>
              <a:rPr lang="en-US" altLang="zh-CN" dirty="0" err="1" smtClean="0"/>
              <a:t>Asc</a:t>
            </a:r>
            <a:r>
              <a:rPr lang="en-US" altLang="zh-CN" dirty="0" smtClean="0"/>
              <a:t>(k</a:t>
            </a:r>
            <a:r>
              <a:rPr lang="en-US" altLang="zh-CN" dirty="0"/>
              <a:t>))</a:t>
            </a:r>
            <a:endParaRPr lang="zh-CN" altLang="zh-CN" dirty="0"/>
          </a:p>
          <a:p>
            <a:r>
              <a:rPr lang="en-US" altLang="zh-CN" dirty="0"/>
              <a:t>  </a:t>
            </a:r>
            <a:r>
              <a:rPr lang="en-US" altLang="zh-CN" dirty="0" smtClean="0"/>
              <a:t>    </a:t>
            </a:r>
            <a:r>
              <a:rPr lang="en-US" altLang="zh-CN" dirty="0"/>
              <a:t>print(X)</a:t>
            </a:r>
            <a:endParaRPr lang="zh-CN" altLang="zh-CN" dirty="0"/>
          </a:p>
          <a:p>
            <a:r>
              <a:rPr lang="en-US" altLang="zh-CN" dirty="0"/>
              <a:t>   </a:t>
            </a:r>
            <a:r>
              <a:rPr lang="en-US" altLang="zh-CN" dirty="0" smtClean="0"/>
              <a:t>   </a:t>
            </a:r>
            <a:r>
              <a:rPr lang="en-US" altLang="zh-CN" dirty="0"/>
              <a:t>print(max(X))</a:t>
            </a:r>
            <a:endParaRPr lang="zh-CN" altLang="zh-CN" dirty="0"/>
          </a:p>
          <a:p>
            <a:r>
              <a:rPr lang="en-US" altLang="zh-CN" dirty="0" smtClean="0"/>
              <a:t>L</a:t>
            </a:r>
            <a:r>
              <a:rPr lang="en-US" altLang="zh-CN" dirty="0"/>
              <a:t>=[5,2,4,7,6,3,8,9]</a:t>
            </a:r>
            <a:endParaRPr lang="zh-CN" altLang="zh-CN" dirty="0"/>
          </a:p>
          <a:p>
            <a:r>
              <a:rPr lang="en-US" altLang="zh-CN" dirty="0"/>
              <a:t>LIS_R(L)</a:t>
            </a:r>
            <a:endParaRPr lang="zh-CN" altLang="zh-CN" dirty="0"/>
          </a:p>
          <a:p>
            <a:r>
              <a:rPr lang="en-US" altLang="zh-CN" dirty="0"/>
              <a:t>L=list(range(1,31)) #L=[1,2,3,4,...,29,30]</a:t>
            </a:r>
            <a:endParaRPr lang="zh-CN" altLang="zh-CN" dirty="0"/>
          </a:p>
          <a:p>
            <a:r>
              <a:rPr lang="en-US" altLang="zh-CN" dirty="0"/>
              <a:t>LIS_R(L)</a:t>
            </a:r>
            <a:endParaRPr lang="zh-CN" altLang="en-US" dirty="0"/>
          </a:p>
        </p:txBody>
      </p:sp>
      <p:sp>
        <p:nvSpPr>
          <p:cNvPr id="6" name="内容占位符 5"/>
          <p:cNvSpPr>
            <a:spLocks noGrp="1"/>
          </p:cNvSpPr>
          <p:nvPr>
            <p:ph idx="1"/>
          </p:nvPr>
        </p:nvSpPr>
        <p:spPr>
          <a:xfrm>
            <a:off x="467544" y="1340769"/>
            <a:ext cx="8219256" cy="864095"/>
          </a:xfrm>
        </p:spPr>
        <p:txBody>
          <a:bodyPr>
            <a:noAutofit/>
          </a:bodyPr>
          <a:lstStyle/>
          <a:p>
            <a:pPr marL="0" indent="457200">
              <a:buNone/>
            </a:pPr>
            <a:r>
              <a:rPr lang="zh-CN" altLang="zh-CN" dirty="0" smtClean="0"/>
              <a:t>计算</a:t>
            </a:r>
            <a:r>
              <a:rPr lang="en-US" altLang="zh-CN" dirty="0" err="1"/>
              <a:t>Asc</a:t>
            </a:r>
            <a:r>
              <a:rPr lang="en-US" altLang="zh-CN" dirty="0"/>
              <a:t>(k)</a:t>
            </a:r>
            <a:r>
              <a:rPr lang="zh-CN" altLang="zh-CN" dirty="0"/>
              <a:t>的时候，要用到</a:t>
            </a:r>
            <a:r>
              <a:rPr lang="en-US" altLang="zh-CN" dirty="0" err="1"/>
              <a:t>Asc</a:t>
            </a:r>
            <a:r>
              <a:rPr lang="en-US" altLang="zh-CN" dirty="0"/>
              <a:t>(</a:t>
            </a:r>
            <a:r>
              <a:rPr lang="en-US" altLang="zh-CN" dirty="0" err="1"/>
              <a:t>i</a:t>
            </a:r>
            <a:r>
              <a:rPr lang="en-US" altLang="zh-CN" dirty="0"/>
              <a:t>)</a:t>
            </a:r>
            <a:r>
              <a:rPr lang="zh-CN" altLang="zh-CN" dirty="0"/>
              <a:t>（</a:t>
            </a:r>
            <a:r>
              <a:rPr lang="en-US" altLang="zh-CN" dirty="0"/>
              <a:t>0</a:t>
            </a:r>
            <a:r>
              <a:rPr lang="zh-CN" altLang="zh-CN" dirty="0"/>
              <a:t>≤</a:t>
            </a:r>
            <a:r>
              <a:rPr lang="en-US" altLang="zh-CN" dirty="0" err="1"/>
              <a:t>i</a:t>
            </a:r>
            <a:r>
              <a:rPr lang="zh-CN" altLang="zh-CN" dirty="0"/>
              <a:t>≤</a:t>
            </a:r>
            <a:r>
              <a:rPr lang="en-US" altLang="zh-CN" dirty="0"/>
              <a:t>k</a:t>
            </a:r>
            <a:r>
              <a:rPr lang="zh-CN" altLang="zh-CN" dirty="0"/>
              <a:t>），这就是递归的关系！我们可以把</a:t>
            </a:r>
            <a:r>
              <a:rPr lang="en-US" altLang="zh-CN" dirty="0" err="1"/>
              <a:t>Asc</a:t>
            </a:r>
            <a:r>
              <a:rPr lang="en-US" altLang="zh-CN" dirty="0"/>
              <a:t>(k)</a:t>
            </a:r>
            <a:r>
              <a:rPr lang="zh-CN" altLang="zh-CN" dirty="0"/>
              <a:t>当做一个函数来直接编程：</a:t>
            </a:r>
            <a:r>
              <a:rPr lang="en-US" altLang="zh-CN" dirty="0"/>
              <a:t> </a:t>
            </a:r>
            <a:r>
              <a:rPr lang="en-US" altLang="zh-CN" dirty="0" err="1"/>
              <a:t>def</a:t>
            </a:r>
            <a:r>
              <a:rPr lang="en-US" altLang="zh-CN" dirty="0"/>
              <a:t> </a:t>
            </a:r>
            <a:r>
              <a:rPr lang="en-US" altLang="zh-CN" dirty="0" err="1"/>
              <a:t>Asc</a:t>
            </a:r>
            <a:r>
              <a:rPr lang="en-US" altLang="zh-CN" dirty="0"/>
              <a:t>(k)</a:t>
            </a:r>
            <a:r>
              <a:rPr lang="zh-CN" altLang="zh-CN" dirty="0" smtClean="0"/>
              <a:t>。</a:t>
            </a:r>
            <a:r>
              <a:rPr lang="en-US" altLang="zh-CN" dirty="0" smtClean="0"/>
              <a:t>Python</a:t>
            </a:r>
            <a:r>
              <a:rPr lang="zh-CN" altLang="en-US" dirty="0" smtClean="0"/>
              <a:t>实现如下所示：</a:t>
            </a:r>
            <a:endParaRPr lang="en-US" altLang="zh-CN" dirty="0" smtClean="0"/>
          </a:p>
        </p:txBody>
      </p:sp>
    </p:spTree>
    <p:extLst>
      <p:ext uri="{BB962C8B-B14F-4D97-AF65-F5344CB8AC3E}">
        <p14:creationId xmlns:p14="http://schemas.microsoft.com/office/powerpoint/2010/main" val="147919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动态规划与递归</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p:sp>
        <p:nvSpPr>
          <p:cNvPr id="6" name="内容占位符 5"/>
          <p:cNvSpPr>
            <a:spLocks noGrp="1"/>
          </p:cNvSpPr>
          <p:nvPr>
            <p:ph idx="1"/>
          </p:nvPr>
        </p:nvSpPr>
        <p:spPr/>
        <p:txBody>
          <a:bodyPr/>
          <a:lstStyle/>
          <a:p>
            <a:r>
              <a:rPr lang="zh-CN" altLang="en-US" dirty="0" smtClean="0"/>
              <a:t>直接用递归求解的程序</a:t>
            </a:r>
            <a:r>
              <a:rPr lang="zh-CN" altLang="zh-CN" dirty="0" smtClean="0"/>
              <a:t>执行</a:t>
            </a:r>
            <a:r>
              <a:rPr lang="zh-CN" altLang="zh-CN" dirty="0"/>
              <a:t>起来是非常非常慢的，因为在计算</a:t>
            </a:r>
            <a:r>
              <a:rPr lang="en-US" altLang="zh-CN" dirty="0"/>
              <a:t> </a:t>
            </a:r>
            <a:r>
              <a:rPr lang="en-US" altLang="zh-CN" dirty="0" err="1"/>
              <a:t>Asc</a:t>
            </a:r>
            <a:r>
              <a:rPr lang="en-US" altLang="zh-CN" dirty="0"/>
              <a:t>(2)</a:t>
            </a:r>
            <a:r>
              <a:rPr lang="zh-CN" altLang="zh-CN" dirty="0"/>
              <a:t>时需要计算</a:t>
            </a:r>
            <a:r>
              <a:rPr lang="en-US" altLang="zh-CN" dirty="0" err="1"/>
              <a:t>Asc</a:t>
            </a:r>
            <a:r>
              <a:rPr lang="en-US" altLang="zh-CN" dirty="0"/>
              <a:t>(1), </a:t>
            </a:r>
            <a:r>
              <a:rPr lang="zh-CN" altLang="zh-CN" dirty="0"/>
              <a:t>而在计算</a:t>
            </a:r>
            <a:r>
              <a:rPr lang="en-US" altLang="zh-CN" dirty="0" err="1"/>
              <a:t>Asc</a:t>
            </a:r>
            <a:r>
              <a:rPr lang="zh-CN" altLang="zh-CN" dirty="0"/>
              <a:t>（</a:t>
            </a:r>
            <a:r>
              <a:rPr lang="en-US" altLang="zh-CN" dirty="0"/>
              <a:t>3</a:t>
            </a:r>
            <a:r>
              <a:rPr lang="zh-CN" altLang="zh-CN" dirty="0"/>
              <a:t>）时，又要重复计算</a:t>
            </a:r>
            <a:r>
              <a:rPr lang="en-US" altLang="zh-CN" dirty="0" err="1"/>
              <a:t>Asc</a:t>
            </a:r>
            <a:r>
              <a:rPr lang="zh-CN" altLang="zh-CN" dirty="0"/>
              <a:t>（</a:t>
            </a:r>
            <a:r>
              <a:rPr lang="en-US" altLang="zh-CN" dirty="0"/>
              <a:t>2</a:t>
            </a:r>
            <a:r>
              <a:rPr lang="zh-CN" altLang="zh-CN" dirty="0"/>
              <a:t>）和</a:t>
            </a:r>
            <a:r>
              <a:rPr lang="en-US" altLang="zh-CN" dirty="0" err="1"/>
              <a:t>Asc</a:t>
            </a:r>
            <a:r>
              <a:rPr lang="zh-CN" altLang="zh-CN" dirty="0"/>
              <a:t>（</a:t>
            </a:r>
            <a:r>
              <a:rPr lang="en-US" altLang="zh-CN" dirty="0"/>
              <a:t>1</a:t>
            </a:r>
            <a:r>
              <a:rPr lang="zh-CN" altLang="zh-CN" dirty="0"/>
              <a:t>）函数。重复计算的次数是很惊人的</a:t>
            </a:r>
            <a:r>
              <a:rPr lang="zh-CN" altLang="zh-CN" dirty="0" smtClean="0"/>
              <a:t>。</a:t>
            </a:r>
            <a:r>
              <a:rPr lang="zh-CN" altLang="en-US" dirty="0" smtClean="0"/>
              <a:t>而用动态规划求解时</a:t>
            </a:r>
            <a:r>
              <a:rPr lang="zh-CN" altLang="zh-CN" dirty="0" smtClean="0"/>
              <a:t>用</a:t>
            </a:r>
            <a:r>
              <a:rPr lang="zh-CN" altLang="zh-CN" dirty="0"/>
              <a:t>“表格”从小到大来记录已经算过的</a:t>
            </a:r>
            <a:r>
              <a:rPr lang="en-US" altLang="zh-CN" dirty="0" err="1"/>
              <a:t>Asc</a:t>
            </a:r>
            <a:r>
              <a:rPr lang="en-US" altLang="zh-CN" dirty="0"/>
              <a:t>(</a:t>
            </a:r>
            <a:r>
              <a:rPr lang="en-US" altLang="zh-CN" dirty="0" err="1"/>
              <a:t>i</a:t>
            </a:r>
            <a:r>
              <a:rPr lang="en-US" altLang="zh-CN" dirty="0" smtClean="0"/>
              <a:t>)</a:t>
            </a:r>
            <a:r>
              <a:rPr lang="zh-CN" altLang="en-US" dirty="0" smtClean="0"/>
              <a:t>，</a:t>
            </a:r>
            <a:r>
              <a:rPr lang="zh-CN" altLang="zh-CN" dirty="0" smtClean="0"/>
              <a:t>这样</a:t>
            </a:r>
            <a:r>
              <a:rPr lang="zh-CN" altLang="zh-CN" dirty="0"/>
              <a:t>就不会重复计算已经算过的</a:t>
            </a:r>
            <a:r>
              <a:rPr lang="en-US" altLang="zh-CN" dirty="0" err="1"/>
              <a:t>Asc</a:t>
            </a:r>
            <a:r>
              <a:rPr lang="zh-CN" altLang="zh-CN" dirty="0"/>
              <a:t>（</a:t>
            </a:r>
            <a:r>
              <a:rPr lang="en-US" altLang="zh-CN" dirty="0" err="1"/>
              <a:t>i</a:t>
            </a:r>
            <a:r>
              <a:rPr lang="zh-CN" altLang="zh-CN" dirty="0"/>
              <a:t>）了</a:t>
            </a:r>
            <a:r>
              <a:rPr lang="zh-CN" altLang="zh-CN" dirty="0" smtClean="0"/>
              <a:t>。</a:t>
            </a:r>
            <a:endParaRPr lang="en-US" altLang="zh-CN" dirty="0" smtClean="0"/>
          </a:p>
          <a:p>
            <a:r>
              <a:rPr lang="zh-CN" altLang="en-US" dirty="0" smtClean="0"/>
              <a:t>用递归求解，</a:t>
            </a:r>
            <a:r>
              <a:rPr lang="zh-CN" altLang="zh-CN" dirty="0" smtClean="0"/>
              <a:t>当</a:t>
            </a:r>
            <a:r>
              <a:rPr lang="zh-CN" altLang="zh-CN" dirty="0"/>
              <a:t>序列已经是递增序列时，对这个程序而言是最坏的情况，也就是它在计算</a:t>
            </a:r>
            <a:r>
              <a:rPr lang="en-US" altLang="zh-CN" dirty="0" err="1"/>
              <a:t>Asc</a:t>
            </a:r>
            <a:r>
              <a:rPr lang="en-US" altLang="zh-CN" dirty="0"/>
              <a:t>(n)</a:t>
            </a:r>
            <a:r>
              <a:rPr lang="zh-CN" altLang="zh-CN" dirty="0"/>
              <a:t>时要计算</a:t>
            </a:r>
            <a:r>
              <a:rPr lang="en-US" altLang="zh-CN" dirty="0" err="1"/>
              <a:t>Asc</a:t>
            </a:r>
            <a:r>
              <a:rPr lang="en-US" altLang="zh-CN" dirty="0"/>
              <a:t>(n-1)</a:t>
            </a:r>
            <a:r>
              <a:rPr lang="zh-CN" altLang="zh-CN" dirty="0"/>
              <a:t>，</a:t>
            </a:r>
            <a:r>
              <a:rPr lang="en-US" altLang="zh-CN" dirty="0" err="1"/>
              <a:t>Asc</a:t>
            </a:r>
            <a:r>
              <a:rPr lang="en-US" altLang="zh-CN" dirty="0"/>
              <a:t>(n-2)</a:t>
            </a:r>
            <a:r>
              <a:rPr lang="zh-CN" altLang="zh-CN" dirty="0"/>
              <a:t>，</a:t>
            </a:r>
            <a:r>
              <a:rPr lang="en-US" altLang="zh-CN" dirty="0"/>
              <a:t>…</a:t>
            </a:r>
            <a:r>
              <a:rPr lang="zh-CN" altLang="zh-CN" dirty="0"/>
              <a:t>，</a:t>
            </a:r>
            <a:r>
              <a:rPr lang="en-US" altLang="zh-CN" dirty="0" err="1"/>
              <a:t>Asc</a:t>
            </a:r>
            <a:r>
              <a:rPr lang="en-US" altLang="zh-CN" dirty="0"/>
              <a:t>(1),</a:t>
            </a:r>
            <a:r>
              <a:rPr lang="zh-CN" altLang="zh-CN" dirty="0"/>
              <a:t>，</a:t>
            </a:r>
            <a:r>
              <a:rPr lang="en-US" altLang="zh-CN" dirty="0" err="1"/>
              <a:t>Asc</a:t>
            </a:r>
            <a:r>
              <a:rPr lang="en-US" altLang="zh-CN" dirty="0"/>
              <a:t>(0)</a:t>
            </a:r>
            <a:r>
              <a:rPr lang="zh-CN" altLang="zh-CN" dirty="0"/>
              <a:t>。假设</a:t>
            </a:r>
            <a:r>
              <a:rPr lang="en-US" altLang="zh-CN" dirty="0"/>
              <a:t>T(n)</a:t>
            </a:r>
            <a:r>
              <a:rPr lang="zh-CN" altLang="zh-CN" dirty="0"/>
              <a:t>是计算</a:t>
            </a:r>
            <a:r>
              <a:rPr lang="en-US" altLang="zh-CN" dirty="0" err="1"/>
              <a:t>Asc</a:t>
            </a:r>
            <a:r>
              <a:rPr lang="zh-CN" altLang="zh-CN" dirty="0"/>
              <a:t>（</a:t>
            </a:r>
            <a:r>
              <a:rPr lang="en-US" altLang="zh-CN" dirty="0"/>
              <a:t>n</a:t>
            </a:r>
            <a:r>
              <a:rPr lang="zh-CN" altLang="zh-CN" dirty="0"/>
              <a:t>）调用所有</a:t>
            </a:r>
            <a:r>
              <a:rPr lang="en-US" altLang="zh-CN" dirty="0" err="1"/>
              <a:t>Asc</a:t>
            </a:r>
            <a:r>
              <a:rPr lang="en-US" altLang="zh-CN" dirty="0"/>
              <a:t>(</a:t>
            </a:r>
            <a:r>
              <a:rPr lang="en-US" altLang="zh-CN" dirty="0" err="1"/>
              <a:t>i</a:t>
            </a:r>
            <a:r>
              <a:rPr lang="en-US" altLang="zh-CN" dirty="0"/>
              <a:t>)</a:t>
            </a:r>
            <a:r>
              <a:rPr lang="zh-CN" altLang="zh-CN" dirty="0"/>
              <a:t>函数的次数，则</a:t>
            </a:r>
            <a:r>
              <a:rPr lang="en-US" altLang="zh-CN" dirty="0"/>
              <a:t>T(n)=T(n-1)+T(n-2)+…+T(1)+T(0); T(0)=</a:t>
            </a:r>
            <a:r>
              <a:rPr lang="en-US" altLang="zh-CN" dirty="0" smtClean="0"/>
              <a:t>1</a:t>
            </a:r>
            <a:r>
              <a:rPr lang="zh-CN" altLang="en-US" dirty="0"/>
              <a:t>。</a:t>
            </a:r>
            <a:r>
              <a:rPr lang="zh-CN" altLang="zh-CN" dirty="0" smtClean="0"/>
              <a:t>可以</a:t>
            </a:r>
            <a:r>
              <a:rPr lang="zh-CN" altLang="zh-CN" dirty="0"/>
              <a:t>用数学来证明</a:t>
            </a:r>
            <a:r>
              <a:rPr lang="en-US" altLang="zh-CN" dirty="0"/>
              <a:t>T(n)=2</a:t>
            </a:r>
            <a:r>
              <a:rPr lang="en-US" altLang="zh-CN" baseline="30000" dirty="0"/>
              <a:t>n-1</a:t>
            </a:r>
            <a:r>
              <a:rPr lang="zh-CN" altLang="zh-CN" dirty="0" smtClean="0"/>
              <a:t>，当</a:t>
            </a:r>
            <a:r>
              <a:rPr lang="en-US" altLang="zh-CN" dirty="0"/>
              <a:t>n=30</a:t>
            </a:r>
            <a:r>
              <a:rPr lang="zh-CN" altLang="zh-CN" dirty="0"/>
              <a:t>的时候，执行时间要调用</a:t>
            </a:r>
            <a:r>
              <a:rPr lang="en-US" altLang="zh-CN" dirty="0" err="1"/>
              <a:t>Asc</a:t>
            </a:r>
            <a:r>
              <a:rPr lang="zh-CN" altLang="zh-CN" dirty="0"/>
              <a:t>函数</a:t>
            </a:r>
            <a:r>
              <a:rPr lang="en-US" altLang="zh-CN" dirty="0"/>
              <a:t>2</a:t>
            </a:r>
            <a:r>
              <a:rPr lang="en-US" altLang="zh-CN" baseline="30000" dirty="0"/>
              <a:t>29</a:t>
            </a:r>
            <a:r>
              <a:rPr lang="zh-CN" altLang="zh-CN" dirty="0" smtClean="0"/>
              <a:t>次</a:t>
            </a:r>
            <a:r>
              <a:rPr lang="zh-CN" altLang="en-US" dirty="0" smtClean="0"/>
              <a:t>！</a:t>
            </a:r>
            <a:endParaRPr lang="en-US" altLang="zh-CN" dirty="0" smtClean="0"/>
          </a:p>
          <a:p>
            <a:r>
              <a:rPr lang="zh-CN" altLang="zh-CN" dirty="0"/>
              <a:t>使用动态规划求解问题，是用递归函数来定义问题，但是编程时不直接用递归函数，而是用表格从小到大的来记录递归函数的结果。</a:t>
            </a:r>
            <a:endParaRPr lang="zh-CN" altLang="en-US" dirty="0"/>
          </a:p>
        </p:txBody>
      </p:sp>
    </p:spTree>
    <p:extLst>
      <p:ext uri="{BB962C8B-B14F-4D97-AF65-F5344CB8AC3E}">
        <p14:creationId xmlns:p14="http://schemas.microsoft.com/office/powerpoint/2010/main" val="2014118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用动态规划求解问题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a:p>
        </p:txBody>
      </p:sp>
      <p:sp>
        <p:nvSpPr>
          <p:cNvPr id="6" name="内容占位符 5"/>
          <p:cNvSpPr>
            <a:spLocks noGrp="1"/>
          </p:cNvSpPr>
          <p:nvPr>
            <p:ph idx="1"/>
          </p:nvPr>
        </p:nvSpPr>
        <p:spPr/>
        <p:txBody>
          <a:bodyPr>
            <a:normAutofit lnSpcReduction="10000"/>
          </a:bodyPr>
          <a:lstStyle/>
          <a:p>
            <a:r>
              <a:rPr lang="zh-CN" altLang="zh-CN" dirty="0"/>
              <a:t>一般可以分为几个步骤：</a:t>
            </a:r>
          </a:p>
          <a:p>
            <a:pPr lvl="0"/>
            <a:r>
              <a:rPr lang="zh-CN" altLang="en-US" dirty="0" smtClean="0"/>
              <a:t>（</a:t>
            </a:r>
            <a:r>
              <a:rPr lang="en-US" altLang="zh-CN" dirty="0" smtClean="0"/>
              <a:t>1</a:t>
            </a:r>
            <a:r>
              <a:rPr lang="zh-CN" altLang="en-US" dirty="0" smtClean="0"/>
              <a:t>）</a:t>
            </a:r>
            <a:r>
              <a:rPr lang="zh-CN" altLang="zh-CN" dirty="0" smtClean="0"/>
              <a:t>定义</a:t>
            </a:r>
            <a:r>
              <a:rPr lang="zh-CN" altLang="zh-CN" dirty="0"/>
              <a:t>递归函数。（其实是用表格实现。）</a:t>
            </a:r>
          </a:p>
          <a:p>
            <a:pPr lvl="0"/>
            <a:r>
              <a:rPr lang="zh-CN" altLang="en-US" dirty="0" smtClean="0"/>
              <a:t>（</a:t>
            </a:r>
            <a:r>
              <a:rPr lang="en-US" altLang="zh-CN" dirty="0" smtClean="0"/>
              <a:t>2</a:t>
            </a:r>
            <a:r>
              <a:rPr lang="zh-CN" altLang="en-US" dirty="0" smtClean="0"/>
              <a:t>）</a:t>
            </a:r>
            <a:r>
              <a:rPr lang="zh-CN" altLang="zh-CN" dirty="0" smtClean="0"/>
              <a:t>递归函数</a:t>
            </a:r>
            <a:r>
              <a:rPr lang="zh-CN" altLang="zh-CN" dirty="0"/>
              <a:t>要如何算出来？（如何用前面的表格单元们来计算表格第</a:t>
            </a:r>
            <a:r>
              <a:rPr lang="en-US" altLang="zh-CN" dirty="0" err="1"/>
              <a:t>i</a:t>
            </a:r>
            <a:r>
              <a:rPr lang="zh-CN" altLang="zh-CN" dirty="0"/>
              <a:t>个单元？）</a:t>
            </a:r>
          </a:p>
          <a:p>
            <a:pPr lvl="0"/>
            <a:r>
              <a:rPr lang="zh-CN" altLang="en-US" dirty="0" smtClean="0"/>
              <a:t>（</a:t>
            </a:r>
            <a:r>
              <a:rPr lang="en-US" altLang="zh-CN" dirty="0"/>
              <a:t>3</a:t>
            </a:r>
            <a:r>
              <a:rPr lang="zh-CN" altLang="en-US" dirty="0" smtClean="0"/>
              <a:t>）</a:t>
            </a:r>
            <a:r>
              <a:rPr lang="zh-CN" altLang="zh-CN" dirty="0" smtClean="0"/>
              <a:t>用</a:t>
            </a:r>
            <a:r>
              <a:rPr lang="zh-CN" altLang="zh-CN" dirty="0"/>
              <a:t>第（</a:t>
            </a:r>
            <a:r>
              <a:rPr lang="en-US" altLang="zh-CN" dirty="0"/>
              <a:t>2</a:t>
            </a:r>
            <a:r>
              <a:rPr lang="zh-CN" altLang="zh-CN" dirty="0"/>
              <a:t>）步中计算过程的信息构造最优解。</a:t>
            </a:r>
          </a:p>
          <a:p>
            <a:pPr lvl="0"/>
            <a:r>
              <a:rPr lang="zh-CN" altLang="en-US" dirty="0" smtClean="0"/>
              <a:t>（</a:t>
            </a:r>
            <a:r>
              <a:rPr lang="en-US" altLang="zh-CN" dirty="0" smtClean="0"/>
              <a:t>4</a:t>
            </a:r>
            <a:r>
              <a:rPr lang="zh-CN" altLang="en-US" dirty="0" smtClean="0"/>
              <a:t>）</a:t>
            </a:r>
            <a:r>
              <a:rPr lang="zh-CN" altLang="zh-CN" dirty="0" smtClean="0"/>
              <a:t>整个</a:t>
            </a:r>
            <a:r>
              <a:rPr lang="zh-CN" altLang="zh-CN" dirty="0"/>
              <a:t>问题最优解的值如何从表格求出。</a:t>
            </a:r>
          </a:p>
          <a:p>
            <a:r>
              <a:rPr lang="zh-CN" altLang="zh-CN" dirty="0"/>
              <a:t>以最长递增子序列问题为例：</a:t>
            </a:r>
          </a:p>
          <a:p>
            <a:pPr lvl="0"/>
            <a:r>
              <a:rPr lang="zh-CN" altLang="en-US" dirty="0" smtClean="0"/>
              <a:t>（</a:t>
            </a:r>
            <a:r>
              <a:rPr lang="en-US" altLang="zh-CN" dirty="0" smtClean="0"/>
              <a:t>1</a:t>
            </a:r>
            <a:r>
              <a:rPr lang="zh-CN" altLang="en-US" dirty="0" smtClean="0"/>
              <a:t>）</a:t>
            </a:r>
            <a:r>
              <a:rPr lang="zh-CN" altLang="zh-CN" dirty="0" smtClean="0"/>
              <a:t>定义</a:t>
            </a:r>
            <a:r>
              <a:rPr lang="zh-CN" altLang="zh-CN" dirty="0"/>
              <a:t>递归的结构</a:t>
            </a:r>
            <a:r>
              <a:rPr lang="en-US" altLang="zh-CN" dirty="0" err="1"/>
              <a:t>Asc</a:t>
            </a:r>
            <a:r>
              <a:rPr lang="en-US" altLang="zh-CN" dirty="0"/>
              <a:t>(</a:t>
            </a:r>
            <a:r>
              <a:rPr lang="en-US" altLang="zh-CN" dirty="0" err="1"/>
              <a:t>i</a:t>
            </a:r>
            <a:r>
              <a:rPr lang="en-US" altLang="zh-CN" dirty="0"/>
              <a:t>)</a:t>
            </a:r>
            <a:r>
              <a:rPr lang="zh-CN" altLang="zh-CN" dirty="0"/>
              <a:t>，即</a:t>
            </a:r>
            <a:r>
              <a:rPr lang="en-US" altLang="zh-CN" dirty="0" err="1"/>
              <a:t>Asc</a:t>
            </a:r>
            <a:r>
              <a:rPr lang="en-US" altLang="zh-CN" dirty="0"/>
              <a:t>(</a:t>
            </a:r>
            <a:r>
              <a:rPr lang="en-US" altLang="zh-CN" dirty="0" err="1"/>
              <a:t>i</a:t>
            </a:r>
            <a:r>
              <a:rPr lang="en-US" altLang="zh-CN" dirty="0"/>
              <a:t>)</a:t>
            </a:r>
            <a:r>
              <a:rPr lang="zh-CN" altLang="zh-CN" dirty="0"/>
              <a:t>是以第</a:t>
            </a:r>
            <a:r>
              <a:rPr lang="en-US" altLang="zh-CN" dirty="0" err="1"/>
              <a:t>i</a:t>
            </a:r>
            <a:r>
              <a:rPr lang="zh-CN" altLang="zh-CN" dirty="0"/>
              <a:t>个数</a:t>
            </a:r>
            <a:r>
              <a:rPr lang="en-US" altLang="zh-CN" dirty="0" err="1"/>
              <a:t>a</a:t>
            </a:r>
            <a:r>
              <a:rPr lang="en-US" altLang="zh-CN" baseline="-25000" dirty="0" err="1"/>
              <a:t>i</a:t>
            </a:r>
            <a:r>
              <a:rPr lang="en-US" altLang="zh-CN" dirty="0"/>
              <a:t>(1</a:t>
            </a:r>
            <a:r>
              <a:rPr lang="zh-CN" altLang="zh-CN" dirty="0"/>
              <a:t>≤</a:t>
            </a:r>
            <a:r>
              <a:rPr lang="en-US" altLang="zh-CN" dirty="0" err="1"/>
              <a:t>i</a:t>
            </a:r>
            <a:r>
              <a:rPr lang="zh-CN" altLang="zh-CN" dirty="0"/>
              <a:t>≤</a:t>
            </a:r>
            <a:r>
              <a:rPr lang="en-US" altLang="zh-CN" dirty="0"/>
              <a:t>n)</a:t>
            </a:r>
            <a:r>
              <a:rPr lang="zh-CN" altLang="zh-CN" dirty="0"/>
              <a:t>为最大值的最长递增子序列的长度。</a:t>
            </a:r>
          </a:p>
          <a:p>
            <a:pPr lvl="0"/>
            <a:r>
              <a:rPr lang="zh-CN" altLang="en-US" dirty="0" smtClean="0"/>
              <a:t>（</a:t>
            </a:r>
            <a:r>
              <a:rPr lang="en-US" altLang="zh-CN" dirty="0" smtClean="0"/>
              <a:t>2</a:t>
            </a:r>
            <a:r>
              <a:rPr lang="zh-CN" altLang="en-US" dirty="0" smtClean="0"/>
              <a:t>）</a:t>
            </a:r>
            <a:r>
              <a:rPr lang="en-US" altLang="zh-CN" dirty="0" err="1" smtClean="0"/>
              <a:t>Asc</a:t>
            </a:r>
            <a:r>
              <a:rPr lang="en-US" altLang="zh-CN" dirty="0" smtClean="0"/>
              <a:t>(k</a:t>
            </a:r>
            <a:r>
              <a:rPr lang="en-US" altLang="zh-CN" dirty="0"/>
              <a:t>)</a:t>
            </a:r>
            <a:r>
              <a:rPr lang="zh-CN" altLang="zh-CN" dirty="0"/>
              <a:t>，即</a:t>
            </a:r>
            <a:r>
              <a:rPr lang="en-US" altLang="zh-CN" dirty="0" err="1"/>
              <a:t>Asc</a:t>
            </a:r>
            <a:r>
              <a:rPr lang="en-US" altLang="zh-CN" dirty="0"/>
              <a:t>(k)=max(</a:t>
            </a:r>
            <a:r>
              <a:rPr lang="en-US" altLang="zh-CN" dirty="0" err="1"/>
              <a:t>Asc</a:t>
            </a:r>
            <a:r>
              <a:rPr lang="en-US" altLang="zh-CN" dirty="0"/>
              <a:t>(</a:t>
            </a:r>
            <a:r>
              <a:rPr lang="en-US" altLang="zh-CN" dirty="0" err="1"/>
              <a:t>i</a:t>
            </a:r>
            <a:r>
              <a:rPr lang="en-US" altLang="zh-CN" dirty="0"/>
              <a:t>))+1</a:t>
            </a:r>
            <a:r>
              <a:rPr lang="zh-CN" altLang="zh-CN" dirty="0"/>
              <a:t>，</a:t>
            </a:r>
            <a:r>
              <a:rPr lang="en-US" altLang="zh-CN" dirty="0"/>
              <a:t>∀</a:t>
            </a:r>
            <a:r>
              <a:rPr lang="en-US" altLang="zh-CN" dirty="0" err="1"/>
              <a:t>a</a:t>
            </a:r>
            <a:r>
              <a:rPr lang="en-US" altLang="zh-CN" baseline="-25000" dirty="0" err="1"/>
              <a:t>k</a:t>
            </a:r>
            <a:r>
              <a:rPr lang="en-US" altLang="zh-CN" dirty="0"/>
              <a:t>&gt;</a:t>
            </a:r>
            <a:r>
              <a:rPr lang="en-US" altLang="zh-CN" dirty="0" err="1"/>
              <a:t>a</a:t>
            </a:r>
            <a:r>
              <a:rPr lang="en-US" altLang="zh-CN" baseline="-25000" dirty="0" err="1"/>
              <a:t>i</a:t>
            </a:r>
            <a:r>
              <a:rPr lang="zh-CN" altLang="zh-CN" dirty="0"/>
              <a:t>（</a:t>
            </a:r>
            <a:r>
              <a:rPr lang="en-US" altLang="zh-CN" dirty="0"/>
              <a:t>0</a:t>
            </a:r>
            <a:r>
              <a:rPr lang="zh-CN" altLang="zh-CN" dirty="0"/>
              <a:t>≤</a:t>
            </a:r>
            <a:r>
              <a:rPr lang="en-US" altLang="zh-CN" dirty="0" err="1"/>
              <a:t>i</a:t>
            </a:r>
            <a:r>
              <a:rPr lang="zh-CN" altLang="zh-CN" dirty="0"/>
              <a:t>≤</a:t>
            </a:r>
            <a:r>
              <a:rPr lang="en-US" altLang="zh-CN" dirty="0"/>
              <a:t>n-1</a:t>
            </a:r>
            <a:r>
              <a:rPr lang="zh-CN" altLang="zh-CN" dirty="0"/>
              <a:t>）。</a:t>
            </a:r>
          </a:p>
          <a:p>
            <a:pPr lvl="0"/>
            <a:r>
              <a:rPr lang="zh-CN" altLang="en-US" dirty="0" smtClean="0"/>
              <a:t>（</a:t>
            </a:r>
            <a:r>
              <a:rPr lang="en-US" altLang="zh-CN" dirty="0" smtClean="0"/>
              <a:t>3</a:t>
            </a:r>
            <a:r>
              <a:rPr lang="zh-CN" altLang="en-US" dirty="0" smtClean="0"/>
              <a:t>）</a:t>
            </a:r>
            <a:r>
              <a:rPr lang="zh-CN" altLang="zh-CN" dirty="0" smtClean="0"/>
              <a:t>按照</a:t>
            </a:r>
            <a:r>
              <a:rPr lang="en-US" altLang="zh-CN" dirty="0" err="1"/>
              <a:t>Asc</a:t>
            </a:r>
            <a:r>
              <a:rPr lang="en-US" altLang="zh-CN" dirty="0"/>
              <a:t>(0),</a:t>
            </a:r>
            <a:r>
              <a:rPr lang="en-US" altLang="zh-CN" dirty="0" err="1"/>
              <a:t>Asc</a:t>
            </a:r>
            <a:r>
              <a:rPr lang="en-US" altLang="zh-CN" dirty="0"/>
              <a:t>(1),</a:t>
            </a:r>
            <a:r>
              <a:rPr lang="zh-CN" altLang="zh-CN" dirty="0"/>
              <a:t>…</a:t>
            </a:r>
            <a:r>
              <a:rPr lang="en-US" altLang="zh-CN" dirty="0"/>
              <a:t>,</a:t>
            </a:r>
            <a:r>
              <a:rPr lang="en-US" altLang="zh-CN" dirty="0" err="1"/>
              <a:t>Asc</a:t>
            </a:r>
            <a:r>
              <a:rPr lang="en-US" altLang="zh-CN" dirty="0"/>
              <a:t>(n)</a:t>
            </a:r>
            <a:r>
              <a:rPr lang="zh-CN" altLang="zh-CN" dirty="0"/>
              <a:t>这种自底向上的方式计算</a:t>
            </a:r>
            <a:r>
              <a:rPr lang="en-US" altLang="zh-CN" dirty="0" err="1"/>
              <a:t>Asc</a:t>
            </a:r>
            <a:r>
              <a:rPr lang="zh-CN" altLang="zh-CN" dirty="0"/>
              <a:t>。根据</a:t>
            </a:r>
            <a:r>
              <a:rPr lang="en-US" altLang="zh-CN" dirty="0" err="1"/>
              <a:t>Asc</a:t>
            </a:r>
            <a:r>
              <a:rPr lang="zh-CN" altLang="zh-CN" dirty="0"/>
              <a:t>的生成过程信息</a:t>
            </a:r>
            <a:r>
              <a:rPr lang="en-US" altLang="zh-CN" dirty="0" err="1"/>
              <a:t>Tra</a:t>
            </a:r>
            <a:r>
              <a:rPr lang="zh-CN" altLang="zh-CN" dirty="0"/>
              <a:t>构造最优解。</a:t>
            </a:r>
          </a:p>
          <a:p>
            <a:r>
              <a:rPr lang="zh-CN" altLang="en-US" dirty="0" smtClean="0"/>
              <a:t>（</a:t>
            </a:r>
            <a:r>
              <a:rPr lang="en-US" altLang="zh-CN" dirty="0" smtClean="0"/>
              <a:t>4</a:t>
            </a:r>
            <a:r>
              <a:rPr lang="zh-CN" altLang="en-US" dirty="0" smtClean="0"/>
              <a:t>）</a:t>
            </a:r>
            <a:r>
              <a:rPr lang="zh-CN" altLang="zh-CN" dirty="0" smtClean="0"/>
              <a:t>求</a:t>
            </a:r>
            <a:r>
              <a:rPr lang="zh-CN" altLang="zh-CN" dirty="0"/>
              <a:t>出所有的</a:t>
            </a:r>
            <a:r>
              <a:rPr lang="en-US" altLang="zh-CN" dirty="0" err="1"/>
              <a:t>Asc</a:t>
            </a:r>
            <a:r>
              <a:rPr lang="zh-CN" altLang="zh-CN" dirty="0"/>
              <a:t>（</a:t>
            </a:r>
            <a:r>
              <a:rPr lang="en-US" altLang="zh-CN" dirty="0" err="1"/>
              <a:t>i</a:t>
            </a:r>
            <a:r>
              <a:rPr lang="zh-CN" altLang="zh-CN" dirty="0"/>
              <a:t>）后，整个问题的答案是</a:t>
            </a:r>
            <a:r>
              <a:rPr lang="en-US" altLang="zh-CN" dirty="0"/>
              <a:t>max(</a:t>
            </a:r>
            <a:r>
              <a:rPr lang="en-US" altLang="zh-CN" dirty="0" err="1"/>
              <a:t>Asc</a:t>
            </a:r>
            <a:r>
              <a:rPr lang="en-US" altLang="zh-CN" dirty="0"/>
              <a:t> (</a:t>
            </a:r>
            <a:r>
              <a:rPr lang="en-US" altLang="zh-CN" dirty="0" err="1"/>
              <a:t>i</a:t>
            </a:r>
            <a:r>
              <a:rPr lang="en-US" altLang="zh-CN" dirty="0"/>
              <a:t>)</a:t>
            </a:r>
            <a:r>
              <a:rPr lang="zh-CN" altLang="zh-CN" dirty="0"/>
              <a:t>，</a:t>
            </a:r>
            <a:r>
              <a:rPr lang="en-US" altLang="zh-CN" dirty="0"/>
              <a:t>0</a:t>
            </a:r>
            <a:r>
              <a:rPr lang="zh-CN" altLang="zh-CN" dirty="0"/>
              <a:t>≤</a:t>
            </a:r>
            <a:r>
              <a:rPr lang="en-US" altLang="zh-CN" dirty="0" err="1"/>
              <a:t>i</a:t>
            </a:r>
            <a:r>
              <a:rPr lang="zh-CN" altLang="zh-CN" dirty="0"/>
              <a:t>≤</a:t>
            </a:r>
            <a:r>
              <a:rPr lang="en-US" altLang="zh-CN" dirty="0"/>
              <a:t>n-1)</a:t>
            </a:r>
            <a:r>
              <a:rPr lang="zh-CN" altLang="zh-CN" dirty="0"/>
              <a:t>。</a:t>
            </a:r>
            <a:endParaRPr lang="zh-CN" altLang="en-US" dirty="0"/>
          </a:p>
        </p:txBody>
      </p:sp>
    </p:spTree>
    <p:extLst>
      <p:ext uri="{BB962C8B-B14F-4D97-AF65-F5344CB8AC3E}">
        <p14:creationId xmlns:p14="http://schemas.microsoft.com/office/powerpoint/2010/main" val="10820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找假币</a:t>
            </a:r>
            <a:r>
              <a:rPr lang="zh-CN" altLang="en-US" dirty="0" smtClean="0"/>
              <a:t>问题：第一种方式</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p:cNvSpPr>
            <a:spLocks noGrp="1"/>
          </p:cNvSpPr>
          <p:nvPr>
            <p:ph sz="half" idx="1"/>
          </p:nvPr>
        </p:nvSpPr>
        <p:spPr>
          <a:xfrm>
            <a:off x="457200" y="1268760"/>
            <a:ext cx="4690864" cy="4968552"/>
          </a:xfrm>
        </p:spPr>
        <p:txBody>
          <a:bodyPr>
            <a:noAutofit/>
          </a:bodyPr>
          <a:lstStyle/>
          <a:p>
            <a:pPr indent="457200">
              <a:buNone/>
            </a:pPr>
            <a:r>
              <a:rPr lang="zh-CN" altLang="zh-CN" dirty="0">
                <a:latin typeface="Times New Roman" panose="02020603050405020304" pitchFamily="18" charset="0"/>
              </a:rPr>
              <a:t>一个个比较硬币，直到找到假币为止。假设</a:t>
            </a:r>
            <a:r>
              <a:rPr lang="en-US" altLang="zh-CN" dirty="0">
                <a:latin typeface="Times New Roman" panose="02020603050405020304" pitchFamily="18" charset="0"/>
              </a:rPr>
              <a:t>n=10</a:t>
            </a:r>
            <a:r>
              <a:rPr lang="zh-CN" altLang="zh-CN" dirty="0">
                <a:latin typeface="Times New Roman" panose="02020603050405020304" pitchFamily="18" charset="0"/>
              </a:rPr>
              <a:t>，需要在</a:t>
            </a:r>
            <a:r>
              <a:rPr lang="en-US" altLang="zh-CN" dirty="0">
                <a:latin typeface="Times New Roman" panose="02020603050405020304" pitchFamily="18" charset="0"/>
              </a:rPr>
              <a:t>10</a:t>
            </a:r>
            <a:r>
              <a:rPr lang="zh-CN" altLang="zh-CN" dirty="0">
                <a:latin typeface="Times New Roman" panose="02020603050405020304" pitchFamily="18" charset="0"/>
              </a:rPr>
              <a:t>枚硬币中找出假币。首先，比较硬币</a:t>
            </a:r>
            <a:r>
              <a:rPr lang="en-US" altLang="zh-CN" dirty="0">
                <a:latin typeface="Times New Roman" panose="02020603050405020304" pitchFamily="18" charset="0"/>
              </a:rPr>
              <a:t>1</a:t>
            </a:r>
            <a:r>
              <a:rPr lang="zh-CN" altLang="zh-CN" dirty="0">
                <a:latin typeface="Times New Roman" panose="02020603050405020304" pitchFamily="18" charset="0"/>
              </a:rPr>
              <a:t>和</a:t>
            </a:r>
            <a:r>
              <a:rPr lang="en-US" altLang="zh-CN" dirty="0">
                <a:latin typeface="Times New Roman" panose="02020603050405020304" pitchFamily="18" charset="0"/>
              </a:rPr>
              <a:t>2</a:t>
            </a:r>
            <a:r>
              <a:rPr lang="zh-CN" altLang="zh-CN" dirty="0">
                <a:latin typeface="Times New Roman" panose="02020603050405020304" pitchFamily="18" charset="0"/>
              </a:rPr>
              <a:t>，这样会出现两种情况：</a:t>
            </a:r>
          </a:p>
          <a:p>
            <a:pPr lvl="0" indent="457200">
              <a:buNone/>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a:t>
            </a:r>
            <a:r>
              <a:rPr lang="zh-CN" altLang="zh-CN" dirty="0" smtClean="0">
                <a:latin typeface="Times New Roman" panose="02020603050405020304" pitchFamily="18" charset="0"/>
              </a:rPr>
              <a:t>如果</a:t>
            </a:r>
            <a:r>
              <a:rPr lang="zh-CN" altLang="zh-CN" dirty="0">
                <a:latin typeface="Times New Roman" panose="02020603050405020304" pitchFamily="18" charset="0"/>
              </a:rPr>
              <a:t>两枚硬币重量不一样，那么重量较轻的就是假币了；</a:t>
            </a:r>
          </a:p>
          <a:p>
            <a:pPr lvl="0" indent="457200">
              <a:buNone/>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a:t>
            </a:r>
            <a:r>
              <a:rPr lang="zh-CN" altLang="zh-CN" dirty="0" smtClean="0">
                <a:latin typeface="Times New Roman" panose="02020603050405020304" pitchFamily="18" charset="0"/>
              </a:rPr>
              <a:t>如果</a:t>
            </a:r>
            <a:r>
              <a:rPr lang="zh-CN" altLang="zh-CN" dirty="0">
                <a:latin typeface="Times New Roman" panose="02020603050405020304" pitchFamily="18" charset="0"/>
              </a:rPr>
              <a:t>两枚硬币一样，就从两枚中随便找出一枚与下面的硬币比较。</a:t>
            </a:r>
          </a:p>
          <a:p>
            <a:pPr indent="457200">
              <a:buNone/>
            </a:pPr>
            <a:r>
              <a:rPr lang="zh-CN" altLang="zh-CN" dirty="0">
                <a:latin typeface="Times New Roman" panose="02020603050405020304" pitchFamily="18" charset="0"/>
              </a:rPr>
              <a:t>向上面所述依次比较硬币</a:t>
            </a:r>
            <a:r>
              <a:rPr lang="en-US" altLang="zh-CN" dirty="0">
                <a:latin typeface="Times New Roman" panose="02020603050405020304" pitchFamily="18" charset="0"/>
              </a:rPr>
              <a:t>3,4,5,</a:t>
            </a:r>
            <a:r>
              <a:rPr lang="zh-CN" altLang="zh-CN" dirty="0">
                <a:latin typeface="Times New Roman" panose="02020603050405020304" pitchFamily="18" charset="0"/>
              </a:rPr>
              <a:t>……直到找出假币</a:t>
            </a:r>
            <a:r>
              <a:rPr lang="zh-CN" altLang="zh-CN" dirty="0" smtClean="0">
                <a:latin typeface="Times New Roman" panose="02020603050405020304" pitchFamily="18" charset="0"/>
              </a:rPr>
              <a:t>。最</a:t>
            </a:r>
            <a:r>
              <a:rPr lang="zh-CN" altLang="zh-CN" dirty="0">
                <a:latin typeface="Times New Roman" panose="02020603050405020304" pitchFamily="18" charset="0"/>
              </a:rPr>
              <a:t>差的情况下，要比较</a:t>
            </a:r>
            <a:r>
              <a:rPr lang="en-US" altLang="zh-CN" dirty="0">
                <a:latin typeface="Times New Roman" panose="02020603050405020304" pitchFamily="18" charset="0"/>
              </a:rPr>
              <a:t>9</a:t>
            </a:r>
            <a:r>
              <a:rPr lang="zh-CN" altLang="zh-CN" dirty="0">
                <a:latin typeface="Times New Roman" panose="02020603050405020304" pitchFamily="18" charset="0"/>
              </a:rPr>
              <a:t>次才能找出假币，比较过程</a:t>
            </a:r>
            <a:r>
              <a:rPr lang="zh-CN" altLang="zh-CN" dirty="0" smtClean="0">
                <a:latin typeface="Times New Roman" panose="02020603050405020304" pitchFamily="18" charset="0"/>
              </a:rPr>
              <a:t>如</a:t>
            </a:r>
            <a:r>
              <a:rPr lang="zh-CN" altLang="en-US" dirty="0" smtClean="0">
                <a:latin typeface="Times New Roman" panose="02020603050405020304" pitchFamily="18" charset="0"/>
              </a:rPr>
              <a:t>右</a:t>
            </a:r>
            <a:r>
              <a:rPr lang="zh-CN" altLang="zh-CN" dirty="0" smtClean="0">
                <a:latin typeface="Times New Roman" panose="02020603050405020304" pitchFamily="18" charset="0"/>
              </a:rPr>
              <a:t>图所</a:t>
            </a:r>
            <a:r>
              <a:rPr lang="zh-CN" altLang="zh-CN" dirty="0">
                <a:latin typeface="Times New Roman" panose="02020603050405020304" pitchFamily="18" charset="0"/>
              </a:rPr>
              <a:t>示。而要在</a:t>
            </a:r>
            <a:r>
              <a:rPr lang="en-US" altLang="zh-CN" dirty="0">
                <a:latin typeface="Times New Roman" panose="02020603050405020304" pitchFamily="18" charset="0"/>
              </a:rPr>
              <a:t>n</a:t>
            </a:r>
            <a:r>
              <a:rPr lang="zh-CN" altLang="zh-CN" dirty="0">
                <a:latin typeface="Times New Roman" panose="02020603050405020304" pitchFamily="18" charset="0"/>
              </a:rPr>
              <a:t>枚硬币中找出假币，就要比较</a:t>
            </a:r>
            <a:r>
              <a:rPr lang="en-US" altLang="zh-CN" dirty="0">
                <a:solidFill>
                  <a:srgbClr val="FF0000"/>
                </a:solidFill>
                <a:latin typeface="Times New Roman" panose="02020603050405020304" pitchFamily="18" charset="0"/>
              </a:rPr>
              <a:t>n-1</a:t>
            </a:r>
            <a:r>
              <a:rPr lang="zh-CN" altLang="zh-CN" dirty="0">
                <a:latin typeface="Times New Roman" panose="02020603050405020304" pitchFamily="18" charset="0"/>
              </a:rPr>
              <a:t>次</a:t>
            </a:r>
            <a:r>
              <a:rPr lang="zh-CN" altLang="zh-CN" dirty="0" smtClean="0">
                <a:latin typeface="Times New Roman" panose="02020603050405020304" pitchFamily="18" charset="0"/>
              </a:rPr>
              <a:t>。</a:t>
            </a:r>
            <a:endParaRPr lang="en-US" altLang="zh-CN" dirty="0" smtClean="0">
              <a:latin typeface="Times New Roman" panose="02020603050405020304" pitchFamily="18" charset="0"/>
            </a:endParaRPr>
          </a:p>
          <a:p>
            <a:pPr indent="457200">
              <a:buNone/>
            </a:pPr>
            <a:r>
              <a:rPr lang="zh-CN" altLang="en-US" dirty="0" smtClean="0"/>
              <a:t>已知</a:t>
            </a:r>
            <a:r>
              <a:rPr lang="zh-CN" altLang="en-US" dirty="0"/>
              <a:t>只有一枚</a:t>
            </a:r>
            <a:r>
              <a:rPr lang="zh-CN" altLang="zh-CN" dirty="0"/>
              <a:t>重量较轻</a:t>
            </a:r>
            <a:r>
              <a:rPr lang="zh-CN" altLang="en-US" dirty="0"/>
              <a:t>的</a:t>
            </a:r>
            <a:r>
              <a:rPr lang="zh-CN" altLang="zh-CN" dirty="0"/>
              <a:t>假币，</a:t>
            </a:r>
            <a:r>
              <a:rPr lang="zh-CN" altLang="en-US" dirty="0"/>
              <a:t>那么质量相等的</a:t>
            </a:r>
            <a:r>
              <a:rPr lang="zh-CN" altLang="zh-CN" dirty="0"/>
              <a:t>两枚硬币一定是真币。因此，可以去掉</a:t>
            </a:r>
            <a:r>
              <a:rPr lang="zh-CN" altLang="en-US" dirty="0"/>
              <a:t>一</a:t>
            </a:r>
            <a:r>
              <a:rPr lang="zh-CN" altLang="zh-CN" dirty="0"/>
              <a:t>些不必要的比较</a:t>
            </a:r>
            <a:r>
              <a:rPr lang="zh-CN" altLang="zh-CN" dirty="0" smtClean="0"/>
              <a:t>。</a:t>
            </a:r>
            <a:endParaRPr lang="zh-CN" altLang="en-US" dirty="0">
              <a:latin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5148064" y="1628800"/>
            <a:ext cx="3646377" cy="2376264"/>
          </a:xfrm>
          <a:prstGeom prst="rect">
            <a:avLst/>
          </a:prstGeom>
        </p:spPr>
      </p:pic>
    </p:spTree>
    <p:extLst>
      <p:ext uri="{BB962C8B-B14F-4D97-AF65-F5344CB8AC3E}">
        <p14:creationId xmlns:p14="http://schemas.microsoft.com/office/powerpoint/2010/main" val="13378576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背包问题（</a:t>
            </a:r>
            <a:r>
              <a:rPr lang="en-US" altLang="zh-CN" dirty="0">
                <a:latin typeface="Times New Roman" panose="02020603050405020304" pitchFamily="18" charset="0"/>
                <a:cs typeface="Times New Roman" panose="02020603050405020304" pitchFamily="18" charset="0"/>
              </a:rPr>
              <a:t>Knapsack Problem</a:t>
            </a:r>
            <a:r>
              <a:rPr lang="zh-CN" altLang="zh-CN" dirty="0"/>
              <a:t>）</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a:p>
        </p:txBody>
      </p:sp>
      <p:sp>
        <p:nvSpPr>
          <p:cNvPr id="6" name="内容占位符 5"/>
          <p:cNvSpPr>
            <a:spLocks noGrp="1"/>
          </p:cNvSpPr>
          <p:nvPr>
            <p:ph idx="1"/>
          </p:nvPr>
        </p:nvSpPr>
        <p:spPr>
          <a:xfrm>
            <a:off x="457200" y="1412776"/>
            <a:ext cx="8229600" cy="2952328"/>
          </a:xfrm>
        </p:spPr>
        <p:txBody>
          <a:bodyPr>
            <a:noAutofit/>
          </a:bodyPr>
          <a:lstStyle/>
          <a:p>
            <a:pPr indent="720000"/>
            <a:r>
              <a:rPr lang="zh-CN" altLang="zh-CN" sz="2400" dirty="0"/>
              <a:t>背包问题（</a:t>
            </a:r>
            <a:r>
              <a:rPr lang="en-US" altLang="zh-CN" sz="2400" dirty="0"/>
              <a:t>Knapsack Problem</a:t>
            </a:r>
            <a:r>
              <a:rPr lang="zh-CN" altLang="zh-CN" sz="2400" dirty="0"/>
              <a:t>）是在</a:t>
            </a:r>
            <a:r>
              <a:rPr lang="en-US" altLang="zh-CN" sz="2400" dirty="0"/>
              <a:t>1978</a:t>
            </a:r>
            <a:r>
              <a:rPr lang="zh-CN" altLang="zh-CN" sz="2400" dirty="0"/>
              <a:t>年由</a:t>
            </a:r>
            <a:r>
              <a:rPr lang="en-US" altLang="zh-CN" sz="2400" dirty="0"/>
              <a:t>Merkel</a:t>
            </a:r>
            <a:r>
              <a:rPr lang="zh-CN" altLang="zh-CN" sz="2400" dirty="0"/>
              <a:t>和</a:t>
            </a:r>
            <a:r>
              <a:rPr lang="en-US" altLang="zh-CN" sz="2400" dirty="0"/>
              <a:t>Hellman</a:t>
            </a:r>
            <a:r>
              <a:rPr lang="zh-CN" altLang="zh-CN" sz="2400" dirty="0"/>
              <a:t>提出的一种组合优化问题</a:t>
            </a:r>
            <a:r>
              <a:rPr lang="zh-CN" altLang="zh-CN" sz="2400" dirty="0" smtClean="0"/>
              <a:t>。以</a:t>
            </a:r>
            <a:r>
              <a:rPr lang="zh-CN" altLang="zh-CN" sz="2400" dirty="0"/>
              <a:t>小偷偷东西为例：一个小偷打劫一个保险箱，保险箱中有</a:t>
            </a:r>
            <a:r>
              <a:rPr lang="en-US" altLang="zh-CN" sz="2400" dirty="0"/>
              <a:t>5</a:t>
            </a:r>
            <a:r>
              <a:rPr lang="zh-CN" altLang="zh-CN" sz="2400" dirty="0"/>
              <a:t>中物品，每种物品的重量不同价值也不同，物品的重量与价值如表</a:t>
            </a:r>
            <a:r>
              <a:rPr lang="en-US" altLang="zh-CN" sz="2400" dirty="0"/>
              <a:t>5.2</a:t>
            </a:r>
            <a:r>
              <a:rPr lang="zh-CN" altLang="zh-CN" sz="2400" dirty="0"/>
              <a:t>所示，小偷的背包只能负重</a:t>
            </a:r>
            <a:r>
              <a:rPr lang="en-US" altLang="zh-CN" sz="2400" dirty="0"/>
              <a:t>8</a:t>
            </a:r>
            <a:r>
              <a:rPr lang="zh-CN" altLang="zh-CN" sz="2400" dirty="0"/>
              <a:t>公斤，要怎样才能使偷走的物品总价值最大？</a:t>
            </a: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428380148"/>
              </p:ext>
            </p:extLst>
          </p:nvPr>
        </p:nvGraphicFramePr>
        <p:xfrm>
          <a:off x="2627784" y="4221088"/>
          <a:ext cx="4032447" cy="1944217"/>
        </p:xfrm>
        <a:graphic>
          <a:graphicData uri="http://schemas.openxmlformats.org/drawingml/2006/table">
            <a:tbl>
              <a:tblPr firstRow="1" firstCol="1" bandRow="1">
                <a:tableStyleId>{5C22544A-7EE6-4342-B048-85BDC9FD1C3A}</a:tableStyleId>
              </a:tblPr>
              <a:tblGrid>
                <a:gridCol w="989427"/>
                <a:gridCol w="1014340"/>
                <a:gridCol w="1014340"/>
                <a:gridCol w="1014340"/>
              </a:tblGrid>
              <a:tr h="414476">
                <a:tc>
                  <a:txBody>
                    <a:bodyPr/>
                    <a:lstStyle/>
                    <a:p>
                      <a:pPr algn="ctr">
                        <a:lnSpc>
                          <a:spcPts val="2000"/>
                        </a:lnSpc>
                        <a:spcAft>
                          <a:spcPts val="0"/>
                        </a:spcAft>
                      </a:pPr>
                      <a:r>
                        <a:rPr lang="zh-CN" sz="1800" kern="100" dirty="0">
                          <a:effectLst/>
                          <a:latin typeface="Times New Roman" panose="02020603050405020304" pitchFamily="18" charset="0"/>
                          <a:cs typeface="Times New Roman" panose="02020603050405020304" pitchFamily="18" charset="0"/>
                        </a:rPr>
                        <a:t>物品</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800" kern="100">
                          <a:effectLst/>
                          <a:latin typeface="Times New Roman" panose="02020603050405020304" pitchFamily="18" charset="0"/>
                          <a:cs typeface="Times New Roman" panose="02020603050405020304" pitchFamily="18" charset="0"/>
                        </a:rPr>
                        <a:t>编号</a:t>
                      </a:r>
                      <a:r>
                        <a:rPr lang="en-US" sz="1800" kern="100">
                          <a:effectLst/>
                          <a:latin typeface="Times New Roman" panose="02020603050405020304" pitchFamily="18" charset="0"/>
                          <a:cs typeface="Times New Roman" panose="02020603050405020304" pitchFamily="18" charset="0"/>
                        </a:rPr>
                        <a:t>i</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800" kern="100">
                          <a:effectLst/>
                          <a:latin typeface="Times New Roman" panose="02020603050405020304" pitchFamily="18" charset="0"/>
                          <a:cs typeface="Times New Roman" panose="02020603050405020304" pitchFamily="18" charset="0"/>
                        </a:rPr>
                        <a:t>重量</a:t>
                      </a:r>
                      <a:r>
                        <a:rPr lang="en-US" sz="1800" kern="100">
                          <a:effectLst/>
                          <a:latin typeface="Times New Roman" panose="02020603050405020304" pitchFamily="18" charset="0"/>
                          <a:cs typeface="Times New Roman" panose="02020603050405020304" pitchFamily="18" charset="0"/>
                        </a:rPr>
                        <a:t>w(i)</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800" kern="100">
                          <a:effectLst/>
                          <a:latin typeface="Times New Roman" panose="02020603050405020304" pitchFamily="18" charset="0"/>
                          <a:cs typeface="Times New Roman" panose="02020603050405020304" pitchFamily="18" charset="0"/>
                        </a:rPr>
                        <a:t>价值</a:t>
                      </a:r>
                      <a:r>
                        <a:rPr lang="en-US" sz="1800" kern="100">
                          <a:effectLst/>
                          <a:latin typeface="Times New Roman" panose="02020603050405020304" pitchFamily="18" charset="0"/>
                          <a:cs typeface="Times New Roman" panose="02020603050405020304" pitchFamily="18" charset="0"/>
                        </a:rPr>
                        <a:t>v(i)</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1289">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4 kg</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45</a:t>
                      </a:r>
                      <a:r>
                        <a:rPr lang="zh-CN" sz="1800" kern="100">
                          <a:effectLst/>
                          <a:latin typeface="Times New Roman" panose="02020603050405020304" pitchFamily="18" charset="0"/>
                          <a:cs typeface="Times New Roman" panose="02020603050405020304" pitchFamily="18" charset="0"/>
                        </a:rPr>
                        <a:t>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12937">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B</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5 kg</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57</a:t>
                      </a:r>
                      <a:r>
                        <a:rPr lang="zh-CN" sz="1800" kern="100">
                          <a:effectLst/>
                          <a:latin typeface="Times New Roman" panose="02020603050405020304" pitchFamily="18" charset="0"/>
                          <a:cs typeface="Times New Roman" panose="02020603050405020304" pitchFamily="18" charset="0"/>
                        </a:rPr>
                        <a:t>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1289">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C</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2 kg</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22</a:t>
                      </a:r>
                      <a:r>
                        <a:rPr lang="zh-CN" sz="1800" kern="100">
                          <a:effectLst/>
                          <a:latin typeface="Times New Roman" panose="02020603050405020304" pitchFamily="18" charset="0"/>
                          <a:cs typeface="Times New Roman" panose="02020603050405020304" pitchFamily="18" charset="0"/>
                        </a:rPr>
                        <a:t>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1289">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D</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 kg</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11</a:t>
                      </a:r>
                      <a:r>
                        <a:rPr lang="zh-CN" sz="1800" kern="100">
                          <a:effectLst/>
                          <a:latin typeface="Times New Roman" panose="02020603050405020304" pitchFamily="18" charset="0"/>
                          <a:cs typeface="Times New Roman" panose="02020603050405020304" pitchFamily="18" charset="0"/>
                        </a:rPr>
                        <a:t>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12937">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a:effectLst/>
                          <a:latin typeface="Times New Roman" panose="02020603050405020304" pitchFamily="18" charset="0"/>
                          <a:cs typeface="Times New Roman" panose="02020603050405020304" pitchFamily="18" charset="0"/>
                        </a:rPr>
                        <a:t>6 kg</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800" kern="100" dirty="0">
                          <a:effectLst/>
                          <a:latin typeface="Times New Roman" panose="02020603050405020304" pitchFamily="18" charset="0"/>
                          <a:cs typeface="Times New Roman" panose="02020603050405020304" pitchFamily="18" charset="0"/>
                        </a:rPr>
                        <a:t>67</a:t>
                      </a:r>
                      <a:r>
                        <a:rPr lang="zh-CN" sz="1800" kern="100" dirty="0">
                          <a:effectLst/>
                          <a:latin typeface="Times New Roman" panose="02020603050405020304" pitchFamily="18" charset="0"/>
                          <a:cs typeface="Times New Roman" panose="02020603050405020304" pitchFamily="18" charset="0"/>
                        </a:rPr>
                        <a:t>万</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57190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背包</a:t>
            </a:r>
            <a:r>
              <a:rPr lang="zh-CN" altLang="zh-CN" dirty="0" smtClean="0"/>
              <a:t>问题</a:t>
            </a:r>
            <a:endParaRPr lang="zh-CN" altLang="en-US" dirty="0">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a:p>
        </p:txBody>
      </p:sp>
      <p:sp>
        <p:nvSpPr>
          <p:cNvPr id="6" name="内容占位符 5"/>
          <p:cNvSpPr>
            <a:spLocks noGrp="1"/>
          </p:cNvSpPr>
          <p:nvPr>
            <p:ph idx="1"/>
          </p:nvPr>
        </p:nvSpPr>
        <p:spPr/>
        <p:txBody>
          <a:bodyPr>
            <a:noAutofit/>
          </a:bodyPr>
          <a:lstStyle/>
          <a:p>
            <a:r>
              <a:rPr lang="zh-CN" altLang="zh-CN" dirty="0"/>
              <a:t>根据计算思维的解题思路</a:t>
            </a:r>
            <a:r>
              <a:rPr lang="zh-CN" altLang="zh-CN" dirty="0" smtClean="0"/>
              <a:t>，考虑 “</a:t>
            </a:r>
            <a:r>
              <a:rPr lang="zh-CN" altLang="zh-CN" dirty="0"/>
              <a:t>怎么分，怎么合”的</a:t>
            </a:r>
            <a:r>
              <a:rPr lang="zh-CN" altLang="zh-CN" dirty="0" smtClean="0"/>
              <a:t>问题</a:t>
            </a:r>
            <a:r>
              <a:rPr lang="zh-CN" altLang="en-US" dirty="0" smtClean="0"/>
              <a:t>，</a:t>
            </a:r>
            <a:r>
              <a:rPr lang="zh-CN" altLang="zh-CN" dirty="0" smtClean="0"/>
              <a:t>也就是</a:t>
            </a:r>
            <a:r>
              <a:rPr lang="zh-CN" altLang="zh-CN" dirty="0"/>
              <a:t>设计递归关系，</a:t>
            </a:r>
            <a:r>
              <a:rPr lang="zh-CN" altLang="zh-CN" dirty="0" smtClean="0"/>
              <a:t>看是否</a:t>
            </a:r>
            <a:r>
              <a:rPr lang="zh-CN" altLang="zh-CN" dirty="0"/>
              <a:t>可以转换成比较小的问题。最直观的是，</a:t>
            </a:r>
            <a:r>
              <a:rPr lang="en-US" altLang="zh-CN" dirty="0"/>
              <a:t>n</a:t>
            </a:r>
            <a:r>
              <a:rPr lang="zh-CN" altLang="zh-CN" dirty="0"/>
              <a:t>个物品的背包问题能否转换成</a:t>
            </a:r>
            <a:r>
              <a:rPr lang="en-US" altLang="zh-CN" dirty="0"/>
              <a:t>n-1</a:t>
            </a:r>
            <a:r>
              <a:rPr lang="zh-CN" altLang="zh-CN" dirty="0"/>
              <a:t>个物品的背包问题</a:t>
            </a:r>
            <a:r>
              <a:rPr lang="zh-CN" altLang="zh-CN" dirty="0" smtClean="0"/>
              <a:t>，先</a:t>
            </a:r>
            <a:r>
              <a:rPr lang="zh-CN" altLang="zh-CN" dirty="0"/>
              <a:t>将</a:t>
            </a:r>
            <a:r>
              <a:rPr lang="en-US" altLang="zh-CN" dirty="0"/>
              <a:t>n</a:t>
            </a:r>
            <a:r>
              <a:rPr lang="zh-CN" altLang="zh-CN" dirty="0"/>
              <a:t>个物品用索引从</a:t>
            </a:r>
            <a:r>
              <a:rPr lang="en-US" altLang="zh-CN" dirty="0"/>
              <a:t>1</a:t>
            </a:r>
            <a:r>
              <a:rPr lang="zh-CN" altLang="zh-CN" dirty="0"/>
              <a:t>开始到</a:t>
            </a:r>
            <a:r>
              <a:rPr lang="en-US" altLang="zh-CN" dirty="0"/>
              <a:t>n</a:t>
            </a:r>
            <a:r>
              <a:rPr lang="zh-CN" altLang="zh-CN" dirty="0"/>
              <a:t>来指定。定义</a:t>
            </a:r>
            <a:r>
              <a:rPr lang="zh-CN" altLang="zh-CN" dirty="0" smtClean="0"/>
              <a:t>：</a:t>
            </a:r>
            <a:endParaRPr lang="en-US" altLang="zh-CN" dirty="0" smtClean="0"/>
          </a:p>
          <a:p>
            <a:r>
              <a:rPr lang="en-US" altLang="zh-CN" dirty="0" smtClean="0"/>
              <a:t>a(</a:t>
            </a:r>
            <a:r>
              <a:rPr lang="en-US" altLang="zh-CN" dirty="0" err="1" smtClean="0"/>
              <a:t>i,j</a:t>
            </a:r>
            <a:r>
              <a:rPr lang="en-US" altLang="zh-CN" dirty="0"/>
              <a:t>)</a:t>
            </a:r>
            <a:r>
              <a:rPr lang="zh-CN" altLang="zh-CN" dirty="0"/>
              <a:t>：考虑前</a:t>
            </a:r>
            <a:r>
              <a:rPr lang="en-US" altLang="zh-CN" dirty="0" err="1"/>
              <a:t>i</a:t>
            </a:r>
            <a:r>
              <a:rPr lang="en-US" altLang="zh-CN" dirty="0"/>
              <a:t> (1</a:t>
            </a:r>
            <a:r>
              <a:rPr lang="zh-CN" altLang="zh-CN" dirty="0"/>
              <a:t>≤</a:t>
            </a:r>
            <a:r>
              <a:rPr lang="en-US" altLang="zh-CN" dirty="0" err="1"/>
              <a:t>i</a:t>
            </a:r>
            <a:r>
              <a:rPr lang="zh-CN" altLang="zh-CN" dirty="0"/>
              <a:t>≤</a:t>
            </a:r>
            <a:r>
              <a:rPr lang="en-US" altLang="zh-CN" dirty="0"/>
              <a:t>n)</a:t>
            </a:r>
            <a:r>
              <a:rPr lang="zh-CN" altLang="zh-CN" dirty="0"/>
              <a:t>个物品，能够装入容量为</a:t>
            </a:r>
            <a:r>
              <a:rPr lang="en-US" altLang="zh-CN" dirty="0"/>
              <a:t>j</a:t>
            </a:r>
            <a:r>
              <a:rPr lang="zh-CN" altLang="zh-CN" dirty="0"/>
              <a:t>的背包的物品组合所形成的最大价值。</a:t>
            </a:r>
          </a:p>
          <a:p>
            <a:r>
              <a:rPr lang="zh-CN" altLang="zh-CN" dirty="0"/>
              <a:t>考虑已经知道前</a:t>
            </a:r>
            <a:r>
              <a:rPr lang="en-US" altLang="zh-CN" dirty="0"/>
              <a:t>n-1</a:t>
            </a:r>
            <a:r>
              <a:rPr lang="zh-CN" altLang="zh-CN" dirty="0"/>
              <a:t>个物品的最优解</a:t>
            </a:r>
            <a:r>
              <a:rPr lang="en-US" altLang="zh-CN" dirty="0"/>
              <a:t>a(n-1,j)</a:t>
            </a:r>
            <a:r>
              <a:rPr lang="zh-CN" altLang="zh-CN" dirty="0"/>
              <a:t>，要求</a:t>
            </a:r>
            <a:r>
              <a:rPr lang="en-US" altLang="zh-CN" dirty="0"/>
              <a:t>n</a:t>
            </a:r>
            <a:r>
              <a:rPr lang="zh-CN" altLang="zh-CN" dirty="0"/>
              <a:t>个物品的最优解</a:t>
            </a:r>
            <a:r>
              <a:rPr lang="en-US" altLang="zh-CN" dirty="0"/>
              <a:t>a(</a:t>
            </a:r>
            <a:r>
              <a:rPr lang="en-US" altLang="zh-CN" dirty="0" err="1"/>
              <a:t>n,j</a:t>
            </a:r>
            <a:r>
              <a:rPr lang="en-US" altLang="zh-CN" dirty="0"/>
              <a:t>)</a:t>
            </a:r>
            <a:r>
              <a:rPr lang="zh-CN" altLang="zh-CN" dirty="0"/>
              <a:t>，会出现如下情况：</a:t>
            </a:r>
          </a:p>
          <a:p>
            <a:pPr lvl="0"/>
            <a:r>
              <a:rPr lang="zh-CN" altLang="en-US" dirty="0" smtClean="0"/>
              <a:t>（</a:t>
            </a:r>
            <a:r>
              <a:rPr lang="en-US" altLang="zh-CN" dirty="0" smtClean="0"/>
              <a:t>1</a:t>
            </a:r>
            <a:r>
              <a:rPr lang="zh-CN" altLang="en-US" dirty="0" smtClean="0"/>
              <a:t>）</a:t>
            </a:r>
            <a:r>
              <a:rPr lang="zh-CN" altLang="zh-CN" dirty="0" smtClean="0"/>
              <a:t>当</a:t>
            </a:r>
            <a:r>
              <a:rPr lang="zh-CN" altLang="zh-CN" dirty="0"/>
              <a:t>背包的容量</a:t>
            </a:r>
            <a:r>
              <a:rPr lang="en-US" altLang="zh-CN" dirty="0"/>
              <a:t>j</a:t>
            </a:r>
            <a:r>
              <a:rPr lang="zh-CN" altLang="zh-CN" dirty="0"/>
              <a:t>大于等于第</a:t>
            </a:r>
            <a:r>
              <a:rPr lang="en-US" altLang="zh-CN" dirty="0"/>
              <a:t>n</a:t>
            </a:r>
            <a:r>
              <a:rPr lang="zh-CN" altLang="zh-CN" dirty="0"/>
              <a:t>个物品的重量</a:t>
            </a:r>
            <a:r>
              <a:rPr lang="en-US" altLang="zh-CN" dirty="0"/>
              <a:t>w(n)</a:t>
            </a:r>
            <a:r>
              <a:rPr lang="zh-CN" altLang="zh-CN" dirty="0"/>
              <a:t>，并且</a:t>
            </a:r>
            <a:r>
              <a:rPr lang="en-US" altLang="zh-CN" dirty="0"/>
              <a:t>j-w(n)</a:t>
            </a:r>
            <a:r>
              <a:rPr lang="zh-CN" altLang="zh-CN" dirty="0"/>
              <a:t>≥</a:t>
            </a:r>
            <a:r>
              <a:rPr lang="en-US" altLang="zh-CN" dirty="0"/>
              <a:t>0</a:t>
            </a:r>
            <a:r>
              <a:rPr lang="zh-CN" altLang="zh-CN" dirty="0"/>
              <a:t>。我们可以考虑放进第</a:t>
            </a:r>
            <a:r>
              <a:rPr lang="en-US" altLang="zh-CN" dirty="0"/>
              <a:t>n</a:t>
            </a:r>
            <a:r>
              <a:rPr lang="zh-CN" altLang="zh-CN" dirty="0"/>
              <a:t>个物品，在这种情况下，背包的总价值为</a:t>
            </a:r>
            <a:r>
              <a:rPr lang="en-US" altLang="zh-CN" dirty="0"/>
              <a:t>a(n-1,j-w(n))+v(n)</a:t>
            </a:r>
            <a:r>
              <a:rPr lang="zh-CN" altLang="zh-CN" dirty="0"/>
              <a:t>。</a:t>
            </a:r>
          </a:p>
          <a:p>
            <a:pPr lvl="0"/>
            <a:r>
              <a:rPr lang="zh-CN" altLang="en-US" dirty="0" smtClean="0"/>
              <a:t>（</a:t>
            </a:r>
            <a:r>
              <a:rPr lang="en-US" altLang="zh-CN" dirty="0" smtClean="0"/>
              <a:t>2</a:t>
            </a:r>
            <a:r>
              <a:rPr lang="zh-CN" altLang="en-US" dirty="0" smtClean="0"/>
              <a:t>）</a:t>
            </a:r>
            <a:r>
              <a:rPr lang="zh-CN" altLang="zh-CN" dirty="0" smtClean="0"/>
              <a:t>当</a:t>
            </a:r>
            <a:r>
              <a:rPr lang="zh-CN" altLang="zh-CN" dirty="0"/>
              <a:t>背包的容量</a:t>
            </a:r>
            <a:r>
              <a:rPr lang="en-US" altLang="zh-CN" dirty="0"/>
              <a:t>j</a:t>
            </a:r>
            <a:r>
              <a:rPr lang="zh-CN" altLang="zh-CN" dirty="0"/>
              <a:t>大于等于第</a:t>
            </a:r>
            <a:r>
              <a:rPr lang="en-US" altLang="zh-CN" dirty="0"/>
              <a:t>n</a:t>
            </a:r>
            <a:r>
              <a:rPr lang="zh-CN" altLang="zh-CN" dirty="0"/>
              <a:t>个物品的重量</a:t>
            </a:r>
            <a:r>
              <a:rPr lang="en-US" altLang="zh-CN" dirty="0"/>
              <a:t>w(n)</a:t>
            </a:r>
            <a:r>
              <a:rPr lang="zh-CN" altLang="zh-CN" dirty="0"/>
              <a:t>，我们可以考虑不放进第</a:t>
            </a:r>
            <a:r>
              <a:rPr lang="en-US" altLang="zh-CN" dirty="0"/>
              <a:t>n</a:t>
            </a:r>
            <a:r>
              <a:rPr lang="zh-CN" altLang="zh-CN" dirty="0"/>
              <a:t>个物品入背包。在这种情况下，背包的总价值为</a:t>
            </a:r>
            <a:r>
              <a:rPr lang="en-US" altLang="zh-CN" dirty="0"/>
              <a:t>a(n-1,j)</a:t>
            </a:r>
            <a:r>
              <a:rPr lang="zh-CN" altLang="zh-CN" dirty="0"/>
              <a:t>。</a:t>
            </a:r>
          </a:p>
          <a:p>
            <a:r>
              <a:rPr lang="zh-CN" altLang="en-US" dirty="0" smtClean="0"/>
              <a:t>（</a:t>
            </a:r>
            <a:r>
              <a:rPr lang="en-US" altLang="zh-CN" dirty="0" smtClean="0"/>
              <a:t>3</a:t>
            </a:r>
            <a:r>
              <a:rPr lang="zh-CN" altLang="en-US" dirty="0" smtClean="0"/>
              <a:t>）</a:t>
            </a:r>
            <a:r>
              <a:rPr lang="zh-CN" altLang="zh-CN" dirty="0" smtClean="0"/>
              <a:t>背包</a:t>
            </a:r>
            <a:r>
              <a:rPr lang="zh-CN" altLang="zh-CN" dirty="0"/>
              <a:t>的容量</a:t>
            </a:r>
            <a:r>
              <a:rPr lang="en-US" altLang="zh-CN" dirty="0"/>
              <a:t>j</a:t>
            </a:r>
            <a:r>
              <a:rPr lang="zh-CN" altLang="zh-CN" dirty="0"/>
              <a:t>小于第</a:t>
            </a:r>
            <a:r>
              <a:rPr lang="en-US" altLang="zh-CN" dirty="0"/>
              <a:t>n</a:t>
            </a:r>
            <a:r>
              <a:rPr lang="zh-CN" altLang="zh-CN" dirty="0"/>
              <a:t>个物品的重量</a:t>
            </a:r>
            <a:r>
              <a:rPr lang="en-US" altLang="zh-CN" dirty="0"/>
              <a:t>w(n)</a:t>
            </a:r>
            <a:r>
              <a:rPr lang="zh-CN" altLang="zh-CN" dirty="0"/>
              <a:t>，第</a:t>
            </a:r>
            <a:r>
              <a:rPr lang="en-US" altLang="zh-CN" dirty="0"/>
              <a:t>n</a:t>
            </a:r>
            <a:r>
              <a:rPr lang="zh-CN" altLang="zh-CN" dirty="0"/>
              <a:t>个物品不能放入背包。在这种情况下，背包的总价值为</a:t>
            </a:r>
            <a:r>
              <a:rPr lang="en-US" altLang="zh-CN" dirty="0"/>
              <a:t>a(n-1,j)</a:t>
            </a:r>
            <a:r>
              <a:rPr lang="zh-CN" altLang="zh-CN" dirty="0"/>
              <a:t>。</a:t>
            </a:r>
            <a:endParaRPr lang="zh-CN" altLang="en-US" dirty="0"/>
          </a:p>
        </p:txBody>
      </p:sp>
    </p:spTree>
    <p:extLst>
      <p:ext uri="{BB962C8B-B14F-4D97-AF65-F5344CB8AC3E}">
        <p14:creationId xmlns:p14="http://schemas.microsoft.com/office/powerpoint/2010/main" val="622746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背包</a:t>
            </a:r>
            <a:r>
              <a:rPr lang="zh-CN" altLang="zh-CN" dirty="0" smtClean="0"/>
              <a:t>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dirty="0"/>
          </a:p>
        </p:txBody>
      </p:sp>
      <p:sp>
        <p:nvSpPr>
          <p:cNvPr id="6" name="内容占位符 5"/>
          <p:cNvSpPr>
            <a:spLocks noGrp="1"/>
          </p:cNvSpPr>
          <p:nvPr>
            <p:ph idx="1"/>
          </p:nvPr>
        </p:nvSpPr>
        <p:spPr/>
        <p:txBody>
          <a:bodyPr/>
          <a:lstStyle/>
          <a:p>
            <a:r>
              <a:rPr lang="zh-CN" altLang="zh-CN" dirty="0"/>
              <a:t>当</a:t>
            </a:r>
            <a:r>
              <a:rPr lang="en-US" altLang="zh-CN" dirty="0"/>
              <a:t>j</a:t>
            </a:r>
            <a:r>
              <a:rPr lang="zh-CN" altLang="zh-CN" dirty="0"/>
              <a:t>≥</a:t>
            </a:r>
            <a:r>
              <a:rPr lang="en-US" altLang="zh-CN" dirty="0"/>
              <a:t>w(n)(1</a:t>
            </a:r>
            <a:r>
              <a:rPr lang="zh-CN" altLang="zh-CN" dirty="0"/>
              <a:t>≤</a:t>
            </a:r>
            <a:r>
              <a:rPr lang="en-US" altLang="zh-CN" dirty="0" err="1"/>
              <a:t>i</a:t>
            </a:r>
            <a:r>
              <a:rPr lang="zh-CN" altLang="zh-CN" dirty="0"/>
              <a:t>≤</a:t>
            </a:r>
            <a:r>
              <a:rPr lang="en-US" altLang="zh-CN" dirty="0"/>
              <a:t>n)</a:t>
            </a:r>
            <a:r>
              <a:rPr lang="zh-CN" altLang="zh-CN" dirty="0"/>
              <a:t>，背包的最大价值应该为</a:t>
            </a:r>
            <a:r>
              <a:rPr lang="en-US" altLang="zh-CN" dirty="0"/>
              <a:t>a(n-1,j-w(n))+v(n)</a:t>
            </a:r>
            <a:r>
              <a:rPr lang="zh-CN" altLang="zh-CN" dirty="0"/>
              <a:t>和</a:t>
            </a:r>
            <a:r>
              <a:rPr lang="en-US" altLang="zh-CN" dirty="0"/>
              <a:t>a(n-1,j)</a:t>
            </a:r>
            <a:r>
              <a:rPr lang="zh-CN" altLang="zh-CN" dirty="0"/>
              <a:t>中较大的值。当</a:t>
            </a:r>
            <a:r>
              <a:rPr lang="en-US" altLang="zh-CN" dirty="0"/>
              <a:t>j&lt;w(n)</a:t>
            </a:r>
            <a:r>
              <a:rPr lang="zh-CN" altLang="zh-CN" dirty="0"/>
              <a:t>，背包的最大价值应该为</a:t>
            </a:r>
            <a:r>
              <a:rPr lang="en-US" altLang="zh-CN" dirty="0"/>
              <a:t>a(n-1,j)</a:t>
            </a:r>
            <a:r>
              <a:rPr lang="zh-CN" altLang="zh-CN" dirty="0"/>
              <a:t>。</a:t>
            </a:r>
          </a:p>
          <a:p>
            <a:r>
              <a:rPr lang="zh-CN" altLang="zh-CN" dirty="0"/>
              <a:t>通过上述分析可以得到背包问题的递归式</a:t>
            </a:r>
            <a:r>
              <a:rPr lang="zh-CN" altLang="zh-CN" dirty="0" smtClean="0"/>
              <a:t>：</a:t>
            </a:r>
            <a:endParaRPr lang="en-US" altLang="zh-CN" dirty="0" smtClean="0"/>
          </a:p>
          <a:p>
            <a:endParaRPr lang="en-US" altLang="zh-CN" dirty="0"/>
          </a:p>
          <a:p>
            <a:endParaRPr lang="en-US" altLang="zh-CN" dirty="0" smtClean="0"/>
          </a:p>
          <a:p>
            <a:endParaRPr lang="en-US" altLang="zh-CN" dirty="0"/>
          </a:p>
          <a:p>
            <a:r>
              <a:rPr lang="zh-CN" altLang="zh-CN" dirty="0"/>
              <a:t>假设有</a:t>
            </a:r>
            <a:r>
              <a:rPr lang="en-US" altLang="zh-CN" dirty="0"/>
              <a:t>n</a:t>
            </a:r>
            <a:r>
              <a:rPr lang="zh-CN" altLang="zh-CN" dirty="0"/>
              <a:t>个物品，背包可承受</a:t>
            </a:r>
            <a:r>
              <a:rPr lang="en-US" altLang="zh-CN" dirty="0"/>
              <a:t>m</a:t>
            </a:r>
            <a:r>
              <a:rPr lang="zh-CN" altLang="zh-CN" dirty="0"/>
              <a:t>公斤的重量。那么整个问题的最佳解就是</a:t>
            </a:r>
            <a:r>
              <a:rPr lang="en-US" altLang="zh-CN" dirty="0"/>
              <a:t>a(</a:t>
            </a:r>
            <a:r>
              <a:rPr lang="en-US" altLang="zh-CN" dirty="0" err="1"/>
              <a:t>n,m</a:t>
            </a:r>
            <a:r>
              <a:rPr lang="en-US" altLang="zh-CN" dirty="0"/>
              <a:t>)</a:t>
            </a:r>
            <a:r>
              <a:rPr lang="zh-CN" altLang="zh-CN" dirty="0"/>
              <a:t>的值了。</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932624194"/>
              </p:ext>
            </p:extLst>
          </p:nvPr>
        </p:nvGraphicFramePr>
        <p:xfrm>
          <a:off x="1691680" y="2564904"/>
          <a:ext cx="5308055" cy="1096868"/>
        </p:xfrm>
        <a:graphic>
          <a:graphicData uri="http://schemas.openxmlformats.org/presentationml/2006/ole">
            <mc:AlternateContent xmlns:mc="http://schemas.openxmlformats.org/markup-compatibility/2006">
              <mc:Choice xmlns:v="urn:schemas-microsoft-com:vml" Requires="v">
                <p:oleObj spid="_x0000_s12308" name="Equation" r:id="rId3" imgW="3441600" imgH="711000" progId="Equation.DSMT4">
                  <p:embed/>
                </p:oleObj>
              </mc:Choice>
              <mc:Fallback>
                <p:oleObj name="Equation" r:id="rId3" imgW="3441600" imgH="711000" progId="Equation.DSMT4">
                  <p:embed/>
                  <p:pic>
                    <p:nvPicPr>
                      <p:cNvPr id="0" name=""/>
                      <p:cNvPicPr/>
                      <p:nvPr/>
                    </p:nvPicPr>
                    <p:blipFill>
                      <a:blip r:embed="rId4"/>
                      <a:stretch>
                        <a:fillRect/>
                      </a:stretch>
                    </p:blipFill>
                    <p:spPr>
                      <a:xfrm>
                        <a:off x="1691680" y="2564904"/>
                        <a:ext cx="5308055" cy="1096868"/>
                      </a:xfrm>
                      <a:prstGeom prst="rect">
                        <a:avLst/>
                      </a:prstGeom>
                    </p:spPr>
                  </p:pic>
                </p:oleObj>
              </mc:Fallback>
            </mc:AlternateContent>
          </a:graphicData>
        </a:graphic>
      </p:graphicFrame>
    </p:spTree>
    <p:extLst>
      <p:ext uri="{BB962C8B-B14F-4D97-AF65-F5344CB8AC3E}">
        <p14:creationId xmlns:p14="http://schemas.microsoft.com/office/powerpoint/2010/main" val="2783294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背包</a:t>
            </a:r>
            <a:r>
              <a:rPr lang="zh-CN" altLang="zh-CN" dirty="0" smtClean="0"/>
              <a:t>问题</a:t>
            </a:r>
            <a:r>
              <a:rPr lang="en-US" altLang="zh-CN" dirty="0" smtClean="0"/>
              <a:t>——</a:t>
            </a:r>
            <a:r>
              <a:rPr lang="zh-CN" altLang="en-US" dirty="0" smtClean="0"/>
              <a:t>递归</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a:p>
        </p:txBody>
      </p:sp>
      <p:sp>
        <p:nvSpPr>
          <p:cNvPr id="6" name="内容占位符 5"/>
          <p:cNvSpPr>
            <a:spLocks noGrp="1"/>
          </p:cNvSpPr>
          <p:nvPr>
            <p:ph sz="half" idx="2"/>
          </p:nvPr>
        </p:nvSpPr>
        <p:spPr>
          <a:xfrm>
            <a:off x="3419872" y="1340769"/>
            <a:ext cx="5266928" cy="4968551"/>
          </a:xfrm>
        </p:spPr>
        <p:txBody>
          <a:bodyPr/>
          <a:lstStyle/>
          <a:p>
            <a:r>
              <a:rPr lang="en-US" altLang="zh-CN" b="1" dirty="0"/>
              <a:t>#&lt;</a:t>
            </a:r>
            <a:r>
              <a:rPr lang="zh-CN" altLang="zh-CN" b="1" dirty="0"/>
              <a:t>程序：背包问题</a:t>
            </a:r>
            <a:r>
              <a:rPr lang="en-US" altLang="zh-CN" b="1" dirty="0"/>
              <a:t>_</a:t>
            </a:r>
            <a:r>
              <a:rPr lang="zh-CN" altLang="zh-CN" b="1" dirty="0"/>
              <a:t>递归</a:t>
            </a:r>
            <a:r>
              <a:rPr lang="en-US" altLang="zh-CN" b="1" dirty="0"/>
              <a:t>&gt;</a:t>
            </a:r>
            <a:endParaRPr lang="zh-CN" altLang="zh-CN" dirty="0"/>
          </a:p>
          <a:p>
            <a:r>
              <a:rPr lang="en-US" altLang="zh-CN" dirty="0"/>
              <a:t>w=[0,4,5,2,1,6] 	</a:t>
            </a:r>
            <a:r>
              <a:rPr lang="en-US" altLang="zh-CN" dirty="0" smtClean="0"/>
              <a:t>#</a:t>
            </a:r>
            <a:r>
              <a:rPr lang="en-US" altLang="zh-CN" dirty="0"/>
              <a:t>w[</a:t>
            </a:r>
            <a:r>
              <a:rPr lang="en-US" altLang="zh-CN" dirty="0" err="1"/>
              <a:t>i</a:t>
            </a:r>
            <a:r>
              <a:rPr lang="en-US" altLang="zh-CN" dirty="0"/>
              <a:t>]</a:t>
            </a:r>
            <a:r>
              <a:rPr lang="zh-CN" altLang="zh-CN" dirty="0"/>
              <a:t>是物品的重量</a:t>
            </a:r>
          </a:p>
          <a:p>
            <a:r>
              <a:rPr lang="en-US" altLang="zh-CN" dirty="0"/>
              <a:t>v=[0,45,57,22,11,67]	</a:t>
            </a:r>
            <a:r>
              <a:rPr lang="en-US" altLang="zh-CN" dirty="0" smtClean="0"/>
              <a:t>    #</a:t>
            </a:r>
            <a:r>
              <a:rPr lang="en-US" altLang="zh-CN" dirty="0"/>
              <a:t>v[</a:t>
            </a:r>
            <a:r>
              <a:rPr lang="en-US" altLang="zh-CN" dirty="0" err="1"/>
              <a:t>i</a:t>
            </a:r>
            <a:r>
              <a:rPr lang="en-US" altLang="zh-CN" dirty="0"/>
              <a:t>]</a:t>
            </a:r>
            <a:r>
              <a:rPr lang="zh-CN" altLang="zh-CN" dirty="0"/>
              <a:t>是物品的价值</a:t>
            </a:r>
          </a:p>
          <a:p>
            <a:r>
              <a:rPr lang="en-US" altLang="zh-CN" dirty="0"/>
              <a:t>n=</a:t>
            </a:r>
            <a:r>
              <a:rPr lang="en-US" altLang="zh-CN" dirty="0" err="1"/>
              <a:t>len</a:t>
            </a:r>
            <a:r>
              <a:rPr lang="en-US" altLang="zh-CN" dirty="0"/>
              <a:t>(w)-1</a:t>
            </a:r>
            <a:endParaRPr lang="zh-CN" altLang="zh-CN" dirty="0"/>
          </a:p>
          <a:p>
            <a:r>
              <a:rPr lang="en-US" altLang="zh-CN" dirty="0"/>
              <a:t>j=8 </a:t>
            </a:r>
            <a:r>
              <a:rPr lang="en-US" altLang="zh-CN" dirty="0"/>
              <a:t> </a:t>
            </a:r>
            <a:r>
              <a:rPr lang="en-US" altLang="zh-CN" dirty="0" smtClean="0"/>
              <a:t>   #</a:t>
            </a:r>
            <a:r>
              <a:rPr lang="zh-CN" altLang="zh-CN" dirty="0"/>
              <a:t>背包的容量</a:t>
            </a:r>
          </a:p>
          <a:p>
            <a:r>
              <a:rPr lang="en-US" altLang="zh-CN" dirty="0"/>
              <a:t>x=[False for raw in range(n+1</a:t>
            </a:r>
            <a:r>
              <a:rPr lang="en-US" altLang="zh-CN" dirty="0" smtClean="0"/>
              <a:t>)] </a:t>
            </a:r>
          </a:p>
          <a:p>
            <a:r>
              <a:rPr lang="en-US" altLang="zh-CN" dirty="0" smtClean="0"/>
              <a:t>#</a:t>
            </a:r>
            <a:r>
              <a:rPr lang="en-US" altLang="zh-CN" dirty="0"/>
              <a:t>x[</a:t>
            </a:r>
            <a:r>
              <a:rPr lang="en-US" altLang="zh-CN" dirty="0" err="1"/>
              <a:t>i</a:t>
            </a:r>
            <a:r>
              <a:rPr lang="en-US" altLang="zh-CN" dirty="0"/>
              <a:t>]</a:t>
            </a:r>
            <a:r>
              <a:rPr lang="zh-CN" altLang="zh-CN" dirty="0"/>
              <a:t>为</a:t>
            </a:r>
            <a:r>
              <a:rPr lang="en-US" altLang="zh-CN" dirty="0"/>
              <a:t>True</a:t>
            </a:r>
            <a:r>
              <a:rPr lang="zh-CN" altLang="zh-CN" dirty="0"/>
              <a:t>，表示物品被放入背包</a:t>
            </a:r>
          </a:p>
          <a:p>
            <a:r>
              <a:rPr lang="en-US" altLang="zh-CN" dirty="0" err="1"/>
              <a:t>def</a:t>
            </a:r>
            <a:r>
              <a:rPr lang="en-US" altLang="zh-CN" dirty="0"/>
              <a:t> </a:t>
            </a:r>
            <a:r>
              <a:rPr lang="en-US" altLang="zh-CN" dirty="0" err="1"/>
              <a:t>knap_r</a:t>
            </a:r>
            <a:r>
              <a:rPr lang="en-US" altLang="zh-CN" dirty="0"/>
              <a:t>(</a:t>
            </a:r>
            <a:r>
              <a:rPr lang="en-US" altLang="zh-CN" dirty="0" err="1"/>
              <a:t>n,j</a:t>
            </a:r>
            <a:r>
              <a:rPr lang="en-US" altLang="zh-CN" dirty="0"/>
              <a:t>):</a:t>
            </a:r>
            <a:endParaRPr lang="zh-CN" altLang="zh-CN" dirty="0"/>
          </a:p>
          <a:p>
            <a:r>
              <a:rPr lang="en-US" altLang="zh-CN" dirty="0" smtClean="0"/>
              <a:t>      if </a:t>
            </a:r>
            <a:r>
              <a:rPr lang="en-US" altLang="zh-CN" dirty="0"/>
              <a:t>(n==0)or(j==0):</a:t>
            </a:r>
            <a:endParaRPr lang="zh-CN" altLang="zh-CN" dirty="0"/>
          </a:p>
          <a:p>
            <a:r>
              <a:rPr lang="en-US" altLang="zh-CN" dirty="0" smtClean="0"/>
              <a:t>            x[n</a:t>
            </a:r>
            <a:r>
              <a:rPr lang="en-US" altLang="zh-CN" dirty="0"/>
              <a:t>]=False</a:t>
            </a:r>
            <a:endParaRPr lang="zh-CN" altLang="zh-CN" dirty="0"/>
          </a:p>
          <a:p>
            <a:r>
              <a:rPr lang="en-US" altLang="zh-CN" dirty="0" smtClean="0"/>
              <a:t>            return </a:t>
            </a:r>
            <a:r>
              <a:rPr lang="en-US" altLang="zh-CN" dirty="0"/>
              <a:t>0</a:t>
            </a:r>
            <a:endParaRPr lang="zh-CN" altLang="zh-CN" dirty="0"/>
          </a:p>
          <a:p>
            <a:r>
              <a:rPr lang="en-US" altLang="zh-CN" dirty="0" smtClean="0"/>
              <a:t>      </a:t>
            </a:r>
            <a:r>
              <a:rPr lang="en-US" altLang="zh-CN" dirty="0" err="1" smtClean="0"/>
              <a:t>elif</a:t>
            </a:r>
            <a:r>
              <a:rPr lang="en-US" altLang="zh-CN" dirty="0" smtClean="0"/>
              <a:t> </a:t>
            </a:r>
            <a:r>
              <a:rPr lang="en-US" altLang="zh-CN" dirty="0"/>
              <a:t>(j&gt;=w[n])and(</a:t>
            </a:r>
            <a:r>
              <a:rPr lang="en-US" altLang="zh-CN" dirty="0" err="1"/>
              <a:t>knap_r</a:t>
            </a:r>
            <a:r>
              <a:rPr lang="en-US" altLang="zh-CN" dirty="0"/>
              <a:t>(n-1,j-w[n])+v[n]&gt;</a:t>
            </a:r>
            <a:r>
              <a:rPr lang="en-US" altLang="zh-CN" dirty="0" err="1"/>
              <a:t>knap_r</a:t>
            </a:r>
            <a:r>
              <a:rPr lang="en-US" altLang="zh-CN" dirty="0"/>
              <a:t>(n-1,j)):</a:t>
            </a:r>
            <a:endParaRPr lang="zh-CN" altLang="zh-CN" dirty="0"/>
          </a:p>
          <a:p>
            <a:r>
              <a:rPr lang="en-US" altLang="zh-CN" dirty="0" smtClean="0"/>
              <a:t>            x[n</a:t>
            </a:r>
            <a:r>
              <a:rPr lang="en-US" altLang="zh-CN" dirty="0"/>
              <a:t>]=True</a:t>
            </a:r>
            <a:endParaRPr lang="zh-CN" altLang="zh-CN" dirty="0"/>
          </a:p>
          <a:p>
            <a:r>
              <a:rPr lang="en-US" altLang="zh-CN" dirty="0" smtClean="0"/>
              <a:t>            return </a:t>
            </a:r>
            <a:r>
              <a:rPr lang="en-US" altLang="zh-CN" dirty="0" err="1"/>
              <a:t>knap_r</a:t>
            </a:r>
            <a:r>
              <a:rPr lang="en-US" altLang="zh-CN" dirty="0"/>
              <a:t>(n-1,j-w[n])+v[n]</a:t>
            </a:r>
            <a:endParaRPr lang="zh-CN" altLang="zh-CN" dirty="0"/>
          </a:p>
          <a:p>
            <a:r>
              <a:rPr lang="en-US" altLang="zh-CN" dirty="0" smtClean="0"/>
              <a:t>      else</a:t>
            </a:r>
            <a:r>
              <a:rPr lang="en-US" altLang="zh-CN" dirty="0"/>
              <a:t>:</a:t>
            </a:r>
            <a:endParaRPr lang="zh-CN" altLang="zh-CN" dirty="0"/>
          </a:p>
          <a:p>
            <a:r>
              <a:rPr lang="en-US" altLang="zh-CN" dirty="0" smtClean="0"/>
              <a:t>            x[n</a:t>
            </a:r>
            <a:r>
              <a:rPr lang="en-US" altLang="zh-CN" dirty="0"/>
              <a:t>]=False</a:t>
            </a:r>
            <a:endParaRPr lang="zh-CN" altLang="zh-CN" dirty="0"/>
          </a:p>
          <a:p>
            <a:r>
              <a:rPr lang="en-US" altLang="zh-CN" dirty="0" smtClean="0"/>
              <a:t>            </a:t>
            </a:r>
            <a:r>
              <a:rPr lang="en-US" altLang="zh-CN" dirty="0" err="1" smtClean="0"/>
              <a:t>returnknap_r</a:t>
            </a:r>
            <a:r>
              <a:rPr lang="en-US" altLang="zh-CN" dirty="0" smtClean="0"/>
              <a:t>(n-1,j</a:t>
            </a:r>
            <a:r>
              <a:rPr lang="en-US" altLang="zh-CN" dirty="0"/>
              <a:t>)</a:t>
            </a:r>
            <a:endParaRPr lang="zh-CN" altLang="zh-CN" dirty="0"/>
          </a:p>
          <a:p>
            <a:r>
              <a:rPr lang="en-US" altLang="zh-CN" dirty="0"/>
              <a:t>print("</a:t>
            </a:r>
            <a:r>
              <a:rPr lang="zh-CN" altLang="zh-CN" dirty="0"/>
              <a:t>最大价值为：</a:t>
            </a:r>
            <a:r>
              <a:rPr lang="en-US" altLang="zh-CN" dirty="0"/>
              <a:t>",</a:t>
            </a:r>
            <a:r>
              <a:rPr lang="en-US" altLang="zh-CN" dirty="0" err="1"/>
              <a:t>knap_r</a:t>
            </a:r>
            <a:r>
              <a:rPr lang="en-US" altLang="zh-CN" dirty="0"/>
              <a:t>(</a:t>
            </a:r>
            <a:r>
              <a:rPr lang="en-US" altLang="zh-CN" dirty="0" err="1"/>
              <a:t>n,j</a:t>
            </a:r>
            <a:r>
              <a:rPr lang="en-US" altLang="zh-CN" dirty="0"/>
              <a:t>))</a:t>
            </a:r>
            <a:endParaRPr lang="zh-CN" altLang="zh-CN" dirty="0"/>
          </a:p>
          <a:p>
            <a:r>
              <a:rPr lang="en-US" altLang="zh-CN" dirty="0"/>
              <a:t>print("</a:t>
            </a:r>
            <a:r>
              <a:rPr lang="zh-CN" altLang="zh-CN" dirty="0"/>
              <a:t>物品的装入情况为：</a:t>
            </a:r>
            <a:r>
              <a:rPr lang="en-US" altLang="zh-CN" dirty="0"/>
              <a:t>",x[1</a:t>
            </a:r>
            <a:r>
              <a:rPr lang="en-US" altLang="zh-CN" dirty="0" smtClean="0"/>
              <a:t>:])</a:t>
            </a:r>
            <a:endParaRPr lang="zh-CN" altLang="zh-CN" dirty="0"/>
          </a:p>
        </p:txBody>
      </p:sp>
      <p:sp>
        <p:nvSpPr>
          <p:cNvPr id="7" name="内容占位符 6"/>
          <p:cNvSpPr>
            <a:spLocks noGrp="1"/>
          </p:cNvSpPr>
          <p:nvPr>
            <p:ph idx="1"/>
          </p:nvPr>
        </p:nvSpPr>
        <p:spPr>
          <a:xfrm>
            <a:off x="323528" y="1368500"/>
            <a:ext cx="3096344" cy="4940819"/>
          </a:xfrm>
        </p:spPr>
        <p:txBody>
          <a:bodyPr>
            <a:noAutofit/>
          </a:bodyPr>
          <a:lstStyle/>
          <a:p>
            <a:pPr marL="0" indent="457200">
              <a:buNone/>
            </a:pPr>
            <a:r>
              <a:rPr lang="zh-CN" altLang="zh-CN" dirty="0" smtClean="0"/>
              <a:t>有了递归</a:t>
            </a:r>
            <a:r>
              <a:rPr lang="zh-CN" altLang="zh-CN" dirty="0"/>
              <a:t>式之后，就可以用递归的方法解决背包问题了。用递归求解背包问题的</a:t>
            </a:r>
            <a:r>
              <a:rPr lang="en-US" altLang="zh-CN" dirty="0"/>
              <a:t>Python</a:t>
            </a:r>
            <a:r>
              <a:rPr lang="zh-CN" altLang="zh-CN" dirty="0"/>
              <a:t>代码</a:t>
            </a:r>
            <a:r>
              <a:rPr lang="zh-CN" altLang="zh-CN" dirty="0" smtClean="0"/>
              <a:t>如</a:t>
            </a:r>
            <a:r>
              <a:rPr lang="zh-CN" altLang="en-US" dirty="0" smtClean="0"/>
              <a:t>右</a:t>
            </a:r>
            <a:r>
              <a:rPr lang="zh-CN" altLang="zh-CN" dirty="0" smtClean="0"/>
              <a:t>所示</a:t>
            </a:r>
            <a:r>
              <a:rPr lang="zh-CN" altLang="en-US" dirty="0" smtClean="0"/>
              <a:t>。</a:t>
            </a:r>
            <a:endParaRPr lang="en-US" altLang="zh-CN" dirty="0" smtClean="0"/>
          </a:p>
          <a:p>
            <a:pPr marL="0" indent="457200">
              <a:buNone/>
            </a:pPr>
            <a:r>
              <a:rPr lang="zh-CN" altLang="zh-CN" dirty="0"/>
              <a:t>但是用递归来解决这个</a:t>
            </a:r>
            <a:r>
              <a:rPr lang="zh-CN" altLang="zh-CN" dirty="0" smtClean="0"/>
              <a:t>问题很耗时</a:t>
            </a:r>
            <a:r>
              <a:rPr lang="zh-CN" altLang="en-US" dirty="0" smtClean="0"/>
              <a:t>。</a:t>
            </a:r>
            <a:r>
              <a:rPr lang="zh-CN" altLang="zh-CN" dirty="0"/>
              <a:t>在用递归实现的代码中，</a:t>
            </a:r>
            <a:r>
              <a:rPr lang="en-US" altLang="zh-CN" dirty="0" err="1"/>
              <a:t>knap_r</a:t>
            </a:r>
            <a:r>
              <a:rPr lang="en-US" altLang="zh-CN" dirty="0"/>
              <a:t>(</a:t>
            </a:r>
            <a:r>
              <a:rPr lang="en-US" altLang="zh-CN" dirty="0" err="1"/>
              <a:t>n,j</a:t>
            </a:r>
            <a:r>
              <a:rPr lang="en-US" altLang="zh-CN" dirty="0"/>
              <a:t>)</a:t>
            </a:r>
            <a:r>
              <a:rPr lang="zh-CN" altLang="zh-CN" dirty="0"/>
              <a:t>函数中有</a:t>
            </a:r>
            <a:r>
              <a:rPr lang="en-US" altLang="zh-CN" dirty="0"/>
              <a:t>3</a:t>
            </a:r>
            <a:r>
              <a:rPr lang="zh-CN" altLang="zh-CN" dirty="0"/>
              <a:t>次调用本身</a:t>
            </a:r>
            <a:r>
              <a:rPr lang="zh-CN" altLang="zh-CN" dirty="0" smtClean="0"/>
              <a:t>。前</a:t>
            </a:r>
            <a:r>
              <a:rPr lang="zh-CN" altLang="zh-CN" dirty="0"/>
              <a:t>两次函数调用中，要计算</a:t>
            </a:r>
            <a:r>
              <a:rPr lang="en-US" altLang="zh-CN" dirty="0" err="1"/>
              <a:t>knap_r</a:t>
            </a:r>
            <a:r>
              <a:rPr lang="en-US" altLang="zh-CN" dirty="0"/>
              <a:t>(n-1,j-w[n])+v[n]</a:t>
            </a:r>
            <a:r>
              <a:rPr lang="zh-CN" altLang="zh-CN" dirty="0"/>
              <a:t>和</a:t>
            </a:r>
            <a:r>
              <a:rPr lang="en-US" altLang="zh-CN" dirty="0" err="1"/>
              <a:t>knap_r</a:t>
            </a:r>
            <a:r>
              <a:rPr lang="en-US" altLang="zh-CN" dirty="0"/>
              <a:t>(n-1,j)</a:t>
            </a:r>
            <a:r>
              <a:rPr lang="zh-CN" altLang="zh-CN" dirty="0"/>
              <a:t>，而在第</a:t>
            </a:r>
            <a:r>
              <a:rPr lang="en-US" altLang="zh-CN" dirty="0"/>
              <a:t>3</a:t>
            </a:r>
            <a:r>
              <a:rPr lang="zh-CN" altLang="zh-CN" dirty="0"/>
              <a:t>次调用时还要重新计算</a:t>
            </a:r>
            <a:r>
              <a:rPr lang="en-US" altLang="zh-CN" dirty="0" err="1"/>
              <a:t>knap_r</a:t>
            </a:r>
            <a:r>
              <a:rPr lang="en-US" altLang="zh-CN" dirty="0"/>
              <a:t>(n-1,j-w[n])+p[n]</a:t>
            </a:r>
            <a:r>
              <a:rPr lang="zh-CN" altLang="zh-CN" dirty="0"/>
              <a:t>或者</a:t>
            </a:r>
            <a:r>
              <a:rPr lang="en-US" altLang="zh-CN" dirty="0" err="1"/>
              <a:t>knap_r</a:t>
            </a:r>
            <a:r>
              <a:rPr lang="en-US" altLang="zh-CN" dirty="0"/>
              <a:t>(n-1,j)</a:t>
            </a:r>
            <a:r>
              <a:rPr lang="zh-CN" altLang="zh-CN" dirty="0"/>
              <a:t>。</a:t>
            </a:r>
            <a:r>
              <a:rPr lang="zh-CN" altLang="zh-CN" dirty="0" smtClean="0"/>
              <a:t>显然存在很多</a:t>
            </a:r>
            <a:r>
              <a:rPr lang="zh-CN" altLang="zh-CN" dirty="0"/>
              <a:t>重复计算。</a:t>
            </a:r>
            <a:endParaRPr lang="zh-CN" altLang="en-US" dirty="0"/>
          </a:p>
        </p:txBody>
      </p:sp>
    </p:spTree>
    <p:extLst>
      <p:ext uri="{BB962C8B-B14F-4D97-AF65-F5344CB8AC3E}">
        <p14:creationId xmlns:p14="http://schemas.microsoft.com/office/powerpoint/2010/main" val="3946094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背包问题</a:t>
            </a:r>
            <a:r>
              <a:rPr lang="en-US" altLang="zh-CN" dirty="0" smtClean="0"/>
              <a:t>——</a:t>
            </a:r>
            <a:r>
              <a:rPr lang="zh-CN" altLang="en-US" dirty="0"/>
              <a:t>动态规划</a:t>
            </a: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a:p>
        </p:txBody>
      </p:sp>
      <p:sp>
        <p:nvSpPr>
          <p:cNvPr id="6" name="内容占位符 5"/>
          <p:cNvSpPr>
            <a:spLocks noGrp="1"/>
          </p:cNvSpPr>
          <p:nvPr>
            <p:ph idx="1"/>
          </p:nvPr>
        </p:nvSpPr>
        <p:spPr>
          <a:xfrm>
            <a:off x="457200" y="1412777"/>
            <a:ext cx="8229600" cy="1224136"/>
          </a:xfrm>
        </p:spPr>
        <p:txBody>
          <a:bodyPr/>
          <a:lstStyle/>
          <a:p>
            <a:r>
              <a:rPr lang="zh-CN" altLang="zh-CN" dirty="0"/>
              <a:t>为了</a:t>
            </a:r>
            <a:r>
              <a:rPr lang="zh-CN" altLang="zh-CN" dirty="0" smtClean="0"/>
              <a:t>避免重复</a:t>
            </a:r>
            <a:r>
              <a:rPr lang="zh-CN" altLang="zh-CN" dirty="0"/>
              <a:t>计算</a:t>
            </a:r>
            <a:r>
              <a:rPr lang="zh-CN" altLang="zh-CN" dirty="0" smtClean="0"/>
              <a:t>，我们</a:t>
            </a:r>
            <a:r>
              <a:rPr lang="zh-CN" altLang="zh-CN" dirty="0"/>
              <a:t>用动态规划来解决背包问题。根据动态规划的基本思想，有了递归式，接下来就是建立动态规划表了。根据</a:t>
            </a:r>
            <a:r>
              <a:rPr lang="zh-CN" altLang="zh-CN" dirty="0" smtClean="0"/>
              <a:t>公式可以</a:t>
            </a:r>
            <a:r>
              <a:rPr lang="zh-CN" altLang="zh-CN" dirty="0"/>
              <a:t>生成例子的动态规划表，</a:t>
            </a:r>
            <a:r>
              <a:rPr lang="zh-CN" altLang="zh-CN" dirty="0" smtClean="0"/>
              <a:t>如</a:t>
            </a:r>
            <a:r>
              <a:rPr lang="zh-CN" altLang="en-US" dirty="0" smtClean="0"/>
              <a:t>下</a:t>
            </a:r>
            <a:r>
              <a:rPr lang="zh-CN" altLang="zh-CN" dirty="0" smtClean="0"/>
              <a:t>表所</a:t>
            </a:r>
            <a:r>
              <a:rPr lang="zh-CN" altLang="zh-CN" dirty="0"/>
              <a:t>示，其中</a:t>
            </a:r>
            <a:r>
              <a:rPr lang="en-US" altLang="zh-CN" dirty="0"/>
              <a:t>a(5,8)</a:t>
            </a:r>
            <a:r>
              <a:rPr lang="zh-CN" altLang="zh-CN" dirty="0"/>
              <a:t>就是所能得到的最大价值</a:t>
            </a:r>
            <a:r>
              <a:rPr lang="en-US" altLang="zh-CN" dirty="0"/>
              <a:t>90</a:t>
            </a:r>
            <a:r>
              <a:rPr lang="zh-CN" altLang="zh-CN" dirty="0"/>
              <a:t>。</a:t>
            </a: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75994881"/>
              </p:ext>
            </p:extLst>
          </p:nvPr>
        </p:nvGraphicFramePr>
        <p:xfrm>
          <a:off x="1691681" y="2517513"/>
          <a:ext cx="5544616" cy="1919596"/>
        </p:xfrm>
        <a:graphic>
          <a:graphicData uri="http://schemas.openxmlformats.org/drawingml/2006/table">
            <a:tbl>
              <a:tblPr firstRow="1" firstCol="1" bandRow="1">
                <a:tableStyleId>{5C22544A-7EE6-4342-B048-85BDC9FD1C3A}</a:tableStyleId>
              </a:tblPr>
              <a:tblGrid>
                <a:gridCol w="552289"/>
                <a:gridCol w="554703"/>
                <a:gridCol w="554703"/>
                <a:gridCol w="554703"/>
                <a:gridCol w="554703"/>
                <a:gridCol w="554703"/>
                <a:gridCol w="554703"/>
                <a:gridCol w="554703"/>
                <a:gridCol w="554703"/>
                <a:gridCol w="554703"/>
              </a:tblGrid>
              <a:tr h="274228">
                <a:tc>
                  <a:txBody>
                    <a:bodyPr/>
                    <a:lstStyle/>
                    <a:p>
                      <a:pPr algn="just">
                        <a:lnSpc>
                          <a:spcPts val="2000"/>
                        </a:lnSpc>
                        <a:spcAft>
                          <a:spcPts val="0"/>
                        </a:spcAft>
                      </a:pPr>
                      <a:r>
                        <a:rPr lang="en-US" altLang="zh-CN" sz="1600" kern="100" baseline="-25000" dirty="0" smtClean="0">
                          <a:effectLst/>
                          <a:latin typeface="Times New Roman" panose="02020603050405020304" pitchFamily="18" charset="0"/>
                          <a:cs typeface="Times New Roman" panose="02020603050405020304" pitchFamily="18" charset="0"/>
                        </a:rPr>
                        <a:t>  </a:t>
                      </a:r>
                      <a:r>
                        <a:rPr lang="en-US" altLang="zh-CN" sz="1600" kern="100" baseline="-25000" dirty="0" err="1" smtClean="0">
                          <a:effectLst/>
                          <a:latin typeface="Times New Roman" panose="02020603050405020304" pitchFamily="18" charset="0"/>
                          <a:cs typeface="Times New Roman" panose="02020603050405020304" pitchFamily="18" charset="0"/>
                        </a:rPr>
                        <a:t>i</a:t>
                      </a:r>
                      <a:r>
                        <a:rPr lang="en-US" sz="1600" kern="100" baseline="-25000" dirty="0" smtClean="0">
                          <a:effectLst/>
                          <a:latin typeface="Times New Roman" panose="02020603050405020304" pitchFamily="18" charset="0"/>
                          <a:cs typeface="Times New Roman" panose="02020603050405020304" pitchFamily="18" charset="0"/>
                        </a:rPr>
                        <a:t>     </a:t>
                      </a:r>
                      <a:r>
                        <a:rPr lang="en-US" sz="1600" kern="100" baseline="30000" dirty="0" smtClean="0">
                          <a:effectLst/>
                          <a:latin typeface="Times New Roman" panose="02020603050405020304" pitchFamily="18" charset="0"/>
                          <a:cs typeface="Times New Roman" panose="02020603050405020304" pitchFamily="18" charset="0"/>
                        </a:rPr>
                        <a:t>j</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74228">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74228">
                <a:tc>
                  <a:txBody>
                    <a:bodyPr/>
                    <a:lstStyle/>
                    <a:p>
                      <a:pPr algn="ctr">
                        <a:lnSpc>
                          <a:spcPts val="2000"/>
                        </a:lnSpc>
                        <a:spcAft>
                          <a:spcPts val="0"/>
                        </a:spcAft>
                      </a:pPr>
                      <a:r>
                        <a:rPr lang="en-US" sz="1600" kern="100" dirty="0">
                          <a:effectLst/>
                          <a:latin typeface="Times New Roman" panose="02020603050405020304" pitchFamily="18" charset="0"/>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74228">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74228">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67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74228">
                <a:tc>
                  <a:txBody>
                    <a:bodyPr/>
                    <a:lstStyle/>
                    <a:p>
                      <a:pPr algn="ctr">
                        <a:lnSpc>
                          <a:spcPts val="2000"/>
                        </a:lnSpc>
                        <a:spcAft>
                          <a:spcPts val="0"/>
                        </a:spcAft>
                      </a:pPr>
                      <a:r>
                        <a:rPr lang="en-US" sz="1600" kern="100" dirty="0">
                          <a:effectLst/>
                          <a:latin typeface="Times New Roman" panose="02020603050405020304" pitchFamily="18" charset="0"/>
                          <a:cs typeface="Times New Roman" panose="02020603050405020304" pitchFamily="18" charset="0"/>
                        </a:rPr>
                        <a:t>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33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dirty="0">
                          <a:effectLst/>
                          <a:latin typeface="Times New Roman" panose="02020603050405020304" pitchFamily="18" charset="0"/>
                          <a:cs typeface="Times New Roman" panose="02020603050405020304" pitchFamily="18" charset="0"/>
                        </a:rPr>
                        <a:t>68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90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74228">
                <a:tc>
                  <a:txBody>
                    <a:bodyPr/>
                    <a:lstStyle/>
                    <a:p>
                      <a:pPr algn="ctr">
                        <a:lnSpc>
                          <a:spcPts val="2000"/>
                        </a:lnSpc>
                        <a:spcAft>
                          <a:spcPts val="0"/>
                        </a:spcAft>
                      </a:pPr>
                      <a:r>
                        <a:rPr lang="en-US" sz="1600" kern="1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33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68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a:effectLst/>
                          <a:latin typeface="Times New Roman" panose="02020603050405020304" pitchFamily="18" charset="0"/>
                          <a:cs typeface="Times New Roman" panose="02020603050405020304" pitchFamily="18" charset="0"/>
                        </a:rPr>
                        <a:t>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dirty="0">
                          <a:effectLst/>
                          <a:latin typeface="Times New Roman" panose="02020603050405020304" pitchFamily="18" charset="0"/>
                          <a:cs typeface="Times New Roman" panose="02020603050405020304" pitchFamily="18" charset="0"/>
                        </a:rPr>
                        <a:t>90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8" name="AutoShape 177"/>
          <p:cNvSpPr>
            <a:spLocks noChangeShapeType="1"/>
          </p:cNvSpPr>
          <p:nvPr/>
        </p:nvSpPr>
        <p:spPr bwMode="auto">
          <a:xfrm flipH="1" flipV="1">
            <a:off x="2699792" y="3284983"/>
            <a:ext cx="2448272" cy="144017"/>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78"/>
          <p:cNvSpPr>
            <a:spLocks noChangeShapeType="1"/>
          </p:cNvSpPr>
          <p:nvPr/>
        </p:nvSpPr>
        <p:spPr bwMode="auto">
          <a:xfrm flipH="1" flipV="1">
            <a:off x="7020272" y="4005064"/>
            <a:ext cx="45719" cy="216024"/>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79"/>
          <p:cNvSpPr>
            <a:spLocks noChangeShapeType="1"/>
          </p:cNvSpPr>
          <p:nvPr/>
        </p:nvSpPr>
        <p:spPr bwMode="auto">
          <a:xfrm flipH="1" flipV="1">
            <a:off x="6516216" y="3789040"/>
            <a:ext cx="375343" cy="105550"/>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p:cNvSpPr>
            <a:spLocks noChangeShapeType="1"/>
          </p:cNvSpPr>
          <p:nvPr/>
        </p:nvSpPr>
        <p:spPr bwMode="auto">
          <a:xfrm flipH="1" flipV="1">
            <a:off x="5364088" y="3501008"/>
            <a:ext cx="871951" cy="197906"/>
          </a:xfrm>
          <a:prstGeom prst="straightConnector1">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5"/>
          <p:cNvSpPr txBox="1">
            <a:spLocks/>
          </p:cNvSpPr>
          <p:nvPr/>
        </p:nvSpPr>
        <p:spPr>
          <a:xfrm>
            <a:off x="457200" y="4437112"/>
            <a:ext cx="8229600" cy="1872208"/>
          </a:xfrm>
          <a:prstGeom prst="rect">
            <a:avLst/>
          </a:prstGeom>
        </p:spPr>
        <p:txBody>
          <a:bodyPr vert="horz" lIns="91440" tIns="45720" rIns="91440" bIns="45720" rtlCol="0">
            <a:noAutofit/>
          </a:bodyPr>
          <a:lstStyle>
            <a:lvl1pPr marL="0" indent="457200" algn="l" defTabSz="914400" rtl="0" eaLnBrk="1" latinLnBrk="0" hangingPunct="1">
              <a:lnSpc>
                <a:spcPct val="130000"/>
              </a:lnSpc>
              <a:spcBef>
                <a:spcPts val="0"/>
              </a:spcBef>
              <a:buFont typeface="Arial"/>
              <a:buNone/>
              <a:defRPr sz="18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zh-CN" dirty="0" smtClean="0"/>
              <a:t>回溯路线</a:t>
            </a:r>
            <a:r>
              <a:rPr lang="zh-CN" altLang="zh-CN" dirty="0"/>
              <a:t>如</a:t>
            </a:r>
            <a:r>
              <a:rPr lang="zh-CN" altLang="zh-CN" dirty="0" smtClean="0"/>
              <a:t>表中</a:t>
            </a:r>
            <a:r>
              <a:rPr lang="zh-CN" altLang="zh-CN" dirty="0"/>
              <a:t>的红色箭头所</a:t>
            </a:r>
            <a:r>
              <a:rPr lang="zh-CN" altLang="zh-CN" dirty="0" smtClean="0"/>
              <a:t>示</a:t>
            </a:r>
            <a:r>
              <a:rPr lang="zh-CN" altLang="en-US" dirty="0" smtClean="0"/>
              <a:t>。从</a:t>
            </a:r>
            <a:r>
              <a:rPr lang="en-US" altLang="zh-CN" dirty="0" smtClean="0"/>
              <a:t>a(5,8</a:t>
            </a:r>
            <a:r>
              <a:rPr lang="en-US" altLang="zh-CN" dirty="0"/>
              <a:t>)=90</a:t>
            </a:r>
            <a:r>
              <a:rPr lang="zh-CN" altLang="en-US" dirty="0"/>
              <a:t>开始</a:t>
            </a:r>
            <a:r>
              <a:rPr lang="zh-CN" altLang="en-US" dirty="0" smtClean="0"/>
              <a:t>，由</a:t>
            </a:r>
            <a:r>
              <a:rPr lang="en-US" altLang="zh-CN" dirty="0" smtClean="0"/>
              <a:t>8</a:t>
            </a:r>
            <a:r>
              <a:rPr lang="en-US" altLang="zh-CN" dirty="0"/>
              <a:t>≥w(5)</a:t>
            </a:r>
            <a:r>
              <a:rPr lang="zh-CN" altLang="en-US" dirty="0" smtClean="0"/>
              <a:t>，</a:t>
            </a:r>
            <a:r>
              <a:rPr lang="en-US" altLang="zh-CN" dirty="0" smtClean="0"/>
              <a:t>a(4,8</a:t>
            </a:r>
            <a:r>
              <a:rPr lang="en-US" altLang="zh-CN" dirty="0"/>
              <a:t>)</a:t>
            </a:r>
            <a:r>
              <a:rPr lang="zh-CN" altLang="en-US" dirty="0"/>
              <a:t>较大，则</a:t>
            </a:r>
            <a:r>
              <a:rPr lang="en-US" altLang="zh-CN" dirty="0"/>
              <a:t>E</a:t>
            </a:r>
            <a:r>
              <a:rPr lang="zh-CN" altLang="en-US" dirty="0" smtClean="0"/>
              <a:t>没放</a:t>
            </a:r>
            <a:r>
              <a:rPr lang="zh-CN" altLang="en-US" dirty="0"/>
              <a:t>入背包；回溯到</a:t>
            </a:r>
            <a:r>
              <a:rPr lang="en-US" altLang="zh-CN" dirty="0"/>
              <a:t>a(4,8)=90</a:t>
            </a:r>
            <a:r>
              <a:rPr lang="zh-CN" altLang="en-US" dirty="0" smtClean="0"/>
              <a:t>，由</a:t>
            </a:r>
            <a:r>
              <a:rPr lang="en-US" altLang="zh-CN" dirty="0" smtClean="0"/>
              <a:t>8</a:t>
            </a:r>
            <a:r>
              <a:rPr lang="en-US" altLang="zh-CN" dirty="0"/>
              <a:t>≥w(4)</a:t>
            </a:r>
            <a:r>
              <a:rPr lang="zh-CN" altLang="en-US" dirty="0" smtClean="0"/>
              <a:t>，</a:t>
            </a:r>
            <a:r>
              <a:rPr lang="en-US" altLang="zh-CN" dirty="0" smtClean="0"/>
              <a:t>a(3,7</a:t>
            </a:r>
            <a:r>
              <a:rPr lang="en-US" altLang="zh-CN" dirty="0"/>
              <a:t>)+11</a:t>
            </a:r>
            <a:r>
              <a:rPr lang="zh-CN" altLang="en-US" dirty="0"/>
              <a:t>较大，则</a:t>
            </a:r>
            <a:r>
              <a:rPr lang="en-US" altLang="zh-CN" dirty="0"/>
              <a:t>D</a:t>
            </a:r>
            <a:r>
              <a:rPr lang="zh-CN" altLang="en-US" dirty="0"/>
              <a:t>被放入背包；回溯到</a:t>
            </a:r>
            <a:r>
              <a:rPr lang="en-US" altLang="zh-CN" dirty="0"/>
              <a:t>a(3,7)=79</a:t>
            </a:r>
            <a:r>
              <a:rPr lang="zh-CN" altLang="en-US" dirty="0" smtClean="0"/>
              <a:t>，由</a:t>
            </a:r>
            <a:r>
              <a:rPr lang="en-US" altLang="zh-CN" dirty="0" smtClean="0"/>
              <a:t>7</a:t>
            </a:r>
            <a:r>
              <a:rPr lang="en-US" altLang="zh-CN" dirty="0"/>
              <a:t>≥w(3)</a:t>
            </a:r>
            <a:r>
              <a:rPr lang="zh-CN" altLang="en-US" dirty="0" smtClean="0"/>
              <a:t>，</a:t>
            </a:r>
            <a:r>
              <a:rPr lang="en-US" altLang="zh-CN" dirty="0" smtClean="0"/>
              <a:t>a(2,5</a:t>
            </a:r>
            <a:r>
              <a:rPr lang="en-US" altLang="zh-CN" dirty="0"/>
              <a:t>)+22</a:t>
            </a:r>
            <a:r>
              <a:rPr lang="zh-CN" altLang="en-US" dirty="0"/>
              <a:t>较大，则</a:t>
            </a:r>
            <a:r>
              <a:rPr lang="en-US" altLang="zh-CN" dirty="0"/>
              <a:t>C</a:t>
            </a:r>
            <a:r>
              <a:rPr lang="zh-CN" altLang="en-US" dirty="0"/>
              <a:t>被放入背包；回溯到</a:t>
            </a:r>
            <a:r>
              <a:rPr lang="en-US" altLang="zh-CN" dirty="0"/>
              <a:t>a(2,5)=57</a:t>
            </a:r>
            <a:r>
              <a:rPr lang="zh-CN" altLang="en-US" dirty="0" smtClean="0"/>
              <a:t>，由</a:t>
            </a:r>
            <a:r>
              <a:rPr lang="en-US" altLang="zh-CN" dirty="0" smtClean="0"/>
              <a:t>5=w(2</a:t>
            </a:r>
            <a:r>
              <a:rPr lang="en-US" altLang="zh-CN" dirty="0"/>
              <a:t>)</a:t>
            </a:r>
            <a:r>
              <a:rPr lang="zh-CN" altLang="en-US" dirty="0"/>
              <a:t>，而</a:t>
            </a:r>
            <a:r>
              <a:rPr lang="en-US" altLang="zh-CN" dirty="0"/>
              <a:t>a(1,0)+57</a:t>
            </a:r>
            <a:r>
              <a:rPr lang="zh-CN" altLang="en-US" dirty="0"/>
              <a:t>较大，则</a:t>
            </a:r>
            <a:r>
              <a:rPr lang="en-US" altLang="zh-CN" dirty="0"/>
              <a:t>B</a:t>
            </a:r>
            <a:r>
              <a:rPr lang="zh-CN" altLang="en-US" dirty="0"/>
              <a:t>被放入背包；回溯到</a:t>
            </a:r>
            <a:r>
              <a:rPr lang="en-US" altLang="zh-CN" dirty="0"/>
              <a:t>a(1,0)=0</a:t>
            </a:r>
            <a:r>
              <a:rPr lang="zh-CN" altLang="en-US" dirty="0"/>
              <a:t>，则物品</a:t>
            </a:r>
            <a:r>
              <a:rPr lang="en-US" altLang="zh-CN" dirty="0"/>
              <a:t>A</a:t>
            </a:r>
            <a:r>
              <a:rPr lang="zh-CN" altLang="en-US" dirty="0" smtClean="0"/>
              <a:t>没放</a:t>
            </a:r>
            <a:r>
              <a:rPr lang="zh-CN" altLang="en-US" dirty="0"/>
              <a:t>入背包</a:t>
            </a:r>
            <a:r>
              <a:rPr lang="zh-CN" altLang="en-US" dirty="0" smtClean="0"/>
              <a:t>。</a:t>
            </a:r>
            <a:r>
              <a:rPr lang="zh-CN" altLang="zh-CN" dirty="0"/>
              <a:t>从而得到被放入</a:t>
            </a:r>
            <a:r>
              <a:rPr lang="zh-CN" altLang="zh-CN" dirty="0" smtClean="0"/>
              <a:t>背</a:t>
            </a:r>
            <a:r>
              <a:rPr lang="zh-CN" altLang="zh-CN" dirty="0"/>
              <a:t>包的物品是：</a:t>
            </a:r>
            <a:r>
              <a:rPr lang="en-US" altLang="zh-CN" dirty="0"/>
              <a:t>B</a:t>
            </a:r>
            <a:r>
              <a:rPr lang="zh-CN" altLang="zh-CN" dirty="0"/>
              <a:t>，</a:t>
            </a:r>
            <a:r>
              <a:rPr lang="en-US" altLang="zh-CN" dirty="0"/>
              <a:t>C</a:t>
            </a:r>
            <a:r>
              <a:rPr lang="zh-CN" altLang="zh-CN" dirty="0"/>
              <a:t>和</a:t>
            </a:r>
            <a:r>
              <a:rPr lang="en-US" altLang="zh-CN" dirty="0"/>
              <a:t>D</a:t>
            </a:r>
            <a:r>
              <a:rPr lang="zh-CN" altLang="zh-CN" dirty="0"/>
              <a:t>。</a:t>
            </a:r>
            <a:endParaRPr lang="zh-CN" altLang="en-US" dirty="0"/>
          </a:p>
        </p:txBody>
      </p:sp>
    </p:spTree>
    <p:extLst>
      <p:ext uri="{BB962C8B-B14F-4D97-AF65-F5344CB8AC3E}">
        <p14:creationId xmlns:p14="http://schemas.microsoft.com/office/powerpoint/2010/main" val="914855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背包问题</a:t>
            </a:r>
            <a:r>
              <a:rPr lang="en-US" altLang="zh-CN" dirty="0"/>
              <a:t>——</a:t>
            </a:r>
            <a:r>
              <a:rPr lang="zh-CN" altLang="en-US" dirty="0"/>
              <a:t>动态规划</a:t>
            </a:r>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a:p>
        </p:txBody>
      </p:sp>
      <p:sp>
        <p:nvSpPr>
          <p:cNvPr id="6" name="内容占位符 5"/>
          <p:cNvSpPr>
            <a:spLocks noGrp="1"/>
          </p:cNvSpPr>
          <p:nvPr>
            <p:ph sz="half" idx="2"/>
          </p:nvPr>
        </p:nvSpPr>
        <p:spPr>
          <a:xfrm>
            <a:off x="467544" y="1340768"/>
            <a:ext cx="8219256" cy="4968552"/>
          </a:xfrm>
        </p:spPr>
        <p:txBody>
          <a:bodyPr>
            <a:noAutofit/>
          </a:bodyPr>
          <a:lstStyle/>
          <a:p>
            <a:r>
              <a:rPr lang="en-US" altLang="zh-CN" b="1" dirty="0"/>
              <a:t>#&lt;</a:t>
            </a:r>
            <a:r>
              <a:rPr lang="zh-CN" altLang="zh-CN" b="1" dirty="0"/>
              <a:t>程序：背包问题</a:t>
            </a:r>
            <a:r>
              <a:rPr lang="en-US" altLang="zh-CN" b="1" dirty="0"/>
              <a:t>_</a:t>
            </a:r>
            <a:r>
              <a:rPr lang="zh-CN" altLang="zh-CN" b="1" dirty="0"/>
              <a:t>动态规划</a:t>
            </a:r>
            <a:r>
              <a:rPr lang="en-US" altLang="zh-CN" b="1" dirty="0"/>
              <a:t>&gt;</a:t>
            </a:r>
            <a:endParaRPr lang="zh-CN" altLang="zh-CN" dirty="0"/>
          </a:p>
          <a:p>
            <a:r>
              <a:rPr lang="en-US" altLang="zh-CN" dirty="0"/>
              <a:t>w=[0,4,5,2,1,6] 	</a:t>
            </a:r>
            <a:r>
              <a:rPr lang="en-US" altLang="zh-CN" dirty="0" smtClean="0"/>
              <a:t>#</a:t>
            </a:r>
            <a:r>
              <a:rPr lang="en-US" altLang="zh-CN" dirty="0"/>
              <a:t>w[</a:t>
            </a:r>
            <a:r>
              <a:rPr lang="en-US" altLang="zh-CN" dirty="0" err="1"/>
              <a:t>i</a:t>
            </a:r>
            <a:r>
              <a:rPr lang="en-US" altLang="zh-CN" dirty="0"/>
              <a:t>]</a:t>
            </a:r>
            <a:r>
              <a:rPr lang="zh-CN" altLang="zh-CN" dirty="0"/>
              <a:t>是物品的重量</a:t>
            </a:r>
          </a:p>
          <a:p>
            <a:r>
              <a:rPr lang="en-US" altLang="zh-CN" dirty="0"/>
              <a:t>v=[0,45,57,22,11,67]	</a:t>
            </a:r>
            <a:r>
              <a:rPr lang="en-US" altLang="zh-CN" dirty="0" smtClean="0"/>
              <a:t> #</a:t>
            </a:r>
            <a:r>
              <a:rPr lang="en-US" altLang="zh-CN" dirty="0"/>
              <a:t>v[</a:t>
            </a:r>
            <a:r>
              <a:rPr lang="en-US" altLang="zh-CN" dirty="0" err="1"/>
              <a:t>i</a:t>
            </a:r>
            <a:r>
              <a:rPr lang="en-US" altLang="zh-CN" dirty="0"/>
              <a:t>]</a:t>
            </a:r>
            <a:r>
              <a:rPr lang="zh-CN" altLang="zh-CN" dirty="0"/>
              <a:t>是物品的价值</a:t>
            </a:r>
          </a:p>
          <a:p>
            <a:r>
              <a:rPr lang="en-US" altLang="zh-CN" dirty="0"/>
              <a:t>n=</a:t>
            </a:r>
            <a:r>
              <a:rPr lang="en-US" altLang="zh-CN" dirty="0" err="1"/>
              <a:t>len</a:t>
            </a:r>
            <a:r>
              <a:rPr lang="en-US" altLang="zh-CN" dirty="0"/>
              <a:t>(w)-1</a:t>
            </a:r>
            <a:endParaRPr lang="zh-CN" altLang="zh-CN" dirty="0"/>
          </a:p>
          <a:p>
            <a:r>
              <a:rPr lang="en-US" altLang="zh-CN" dirty="0"/>
              <a:t>m=8	</a:t>
            </a:r>
            <a:r>
              <a:rPr lang="en-US" altLang="zh-CN" dirty="0" smtClean="0"/>
              <a:t>#</a:t>
            </a:r>
            <a:r>
              <a:rPr lang="zh-CN" altLang="zh-CN" dirty="0"/>
              <a:t>背包的容量</a:t>
            </a:r>
          </a:p>
          <a:p>
            <a:r>
              <a:rPr lang="en-US" altLang="zh-CN" dirty="0"/>
              <a:t>x=[False for raw in range(n+1</a:t>
            </a:r>
            <a:r>
              <a:rPr lang="en-US" altLang="zh-CN" dirty="0" smtClean="0"/>
              <a:t>)]  #</a:t>
            </a:r>
            <a:r>
              <a:rPr lang="en-US" altLang="zh-CN" dirty="0"/>
              <a:t>x[</a:t>
            </a:r>
            <a:r>
              <a:rPr lang="en-US" altLang="zh-CN" dirty="0" err="1"/>
              <a:t>i</a:t>
            </a:r>
            <a:r>
              <a:rPr lang="en-US" altLang="zh-CN" dirty="0"/>
              <a:t>]</a:t>
            </a:r>
            <a:r>
              <a:rPr lang="zh-CN" altLang="zh-CN" dirty="0"/>
              <a:t>为</a:t>
            </a:r>
            <a:r>
              <a:rPr lang="en-US" altLang="zh-CN" dirty="0"/>
              <a:t>True</a:t>
            </a:r>
            <a:r>
              <a:rPr lang="zh-CN" altLang="zh-CN" dirty="0"/>
              <a:t>，表示物品被放入背包</a:t>
            </a:r>
          </a:p>
          <a:p>
            <a:r>
              <a:rPr lang="en-US" altLang="zh-CN" dirty="0" smtClean="0"/>
              <a:t>a</a:t>
            </a:r>
            <a:r>
              <a:rPr lang="en-US" altLang="zh-CN" dirty="0"/>
              <a:t>=[[0 for col in range(m+1)] for raw in range(n+1)]</a:t>
            </a:r>
            <a:endParaRPr lang="zh-CN" altLang="zh-CN" dirty="0"/>
          </a:p>
          <a:p>
            <a:r>
              <a:rPr lang="en-US" altLang="zh-CN" dirty="0" err="1"/>
              <a:t>def</a:t>
            </a:r>
            <a:r>
              <a:rPr lang="en-US" altLang="zh-CN" dirty="0"/>
              <a:t> </a:t>
            </a:r>
            <a:r>
              <a:rPr lang="en-US" altLang="zh-CN" dirty="0" err="1"/>
              <a:t>knap_DP</a:t>
            </a:r>
            <a:r>
              <a:rPr lang="en-US" altLang="zh-CN" dirty="0"/>
              <a:t>(</a:t>
            </a:r>
            <a:r>
              <a:rPr lang="en-US" altLang="zh-CN" dirty="0" err="1"/>
              <a:t>n,m</a:t>
            </a:r>
            <a:r>
              <a:rPr lang="en-US" altLang="zh-CN" dirty="0"/>
              <a:t>):</a:t>
            </a:r>
            <a:endParaRPr lang="zh-CN" altLang="zh-CN" dirty="0"/>
          </a:p>
          <a:p>
            <a:r>
              <a:rPr lang="en-US" altLang="zh-CN" dirty="0" smtClean="0"/>
              <a:t>      for </a:t>
            </a:r>
            <a:r>
              <a:rPr lang="en-US" altLang="zh-CN" dirty="0" err="1"/>
              <a:t>i</a:t>
            </a:r>
            <a:r>
              <a:rPr lang="en-US" altLang="zh-CN" dirty="0"/>
              <a:t> in range(1,n+1):</a:t>
            </a:r>
            <a:endParaRPr lang="zh-CN" altLang="zh-CN" dirty="0"/>
          </a:p>
          <a:p>
            <a:r>
              <a:rPr lang="en-US" altLang="zh-CN" dirty="0" smtClean="0"/>
              <a:t>            for </a:t>
            </a:r>
            <a:r>
              <a:rPr lang="en-US" altLang="zh-CN" dirty="0"/>
              <a:t>j in range(1,m+1):</a:t>
            </a:r>
            <a:endParaRPr lang="zh-CN" altLang="zh-CN" dirty="0"/>
          </a:p>
          <a:p>
            <a:r>
              <a:rPr lang="en-US" altLang="zh-CN" dirty="0" smtClean="0"/>
              <a:t>                  a[</a:t>
            </a:r>
            <a:r>
              <a:rPr lang="en-US" altLang="zh-CN" dirty="0" err="1" smtClean="0"/>
              <a:t>i</a:t>
            </a:r>
            <a:r>
              <a:rPr lang="en-US" altLang="zh-CN" dirty="0"/>
              <a:t>][j]=a[i-1][j]</a:t>
            </a:r>
            <a:endParaRPr lang="zh-CN" altLang="zh-CN" dirty="0"/>
          </a:p>
          <a:p>
            <a:r>
              <a:rPr lang="en-US" altLang="zh-CN" dirty="0" smtClean="0"/>
              <a:t>                  if </a:t>
            </a:r>
            <a:r>
              <a:rPr lang="en-US" altLang="zh-CN" dirty="0"/>
              <a:t>(j&gt;=w[</a:t>
            </a:r>
            <a:r>
              <a:rPr lang="en-US" altLang="zh-CN" dirty="0" err="1"/>
              <a:t>i</a:t>
            </a:r>
            <a:r>
              <a:rPr lang="en-US" altLang="zh-CN" dirty="0"/>
              <a:t>]) and(a[i-1][j-w[</a:t>
            </a:r>
            <a:r>
              <a:rPr lang="en-US" altLang="zh-CN" dirty="0" err="1"/>
              <a:t>i</a:t>
            </a:r>
            <a:r>
              <a:rPr lang="en-US" altLang="zh-CN" dirty="0"/>
              <a:t>]]+v[</a:t>
            </a:r>
            <a:r>
              <a:rPr lang="en-US" altLang="zh-CN" dirty="0" err="1"/>
              <a:t>i</a:t>
            </a:r>
            <a:r>
              <a:rPr lang="en-US" altLang="zh-CN" dirty="0"/>
              <a:t>]&gt;a[i-1][j]):</a:t>
            </a:r>
            <a:endParaRPr lang="zh-CN" altLang="zh-CN" dirty="0"/>
          </a:p>
          <a:p>
            <a:r>
              <a:rPr lang="en-US" altLang="zh-CN" dirty="0" smtClean="0"/>
              <a:t>                        a[</a:t>
            </a:r>
            <a:r>
              <a:rPr lang="en-US" altLang="zh-CN" dirty="0" err="1" smtClean="0"/>
              <a:t>i</a:t>
            </a:r>
            <a:r>
              <a:rPr lang="en-US" altLang="zh-CN" dirty="0"/>
              <a:t>][j]=a[i-1][j-w[</a:t>
            </a:r>
            <a:r>
              <a:rPr lang="en-US" altLang="zh-CN" dirty="0" err="1"/>
              <a:t>i</a:t>
            </a:r>
            <a:r>
              <a:rPr lang="en-US" altLang="zh-CN" dirty="0"/>
              <a:t>]]+v[</a:t>
            </a:r>
            <a:r>
              <a:rPr lang="en-US" altLang="zh-CN" dirty="0" err="1"/>
              <a:t>i</a:t>
            </a:r>
            <a:r>
              <a:rPr lang="en-US" altLang="zh-CN" dirty="0"/>
              <a:t>]</a:t>
            </a:r>
            <a:endParaRPr lang="zh-CN" altLang="zh-CN" dirty="0"/>
          </a:p>
          <a:p>
            <a:r>
              <a:rPr lang="en-US" altLang="zh-CN" dirty="0" smtClean="0"/>
              <a:t>      j=m</a:t>
            </a:r>
            <a:endParaRPr lang="zh-CN" altLang="zh-CN" dirty="0"/>
          </a:p>
          <a:p>
            <a:r>
              <a:rPr lang="en-US" altLang="zh-CN" dirty="0" smtClean="0"/>
              <a:t>      for </a:t>
            </a:r>
            <a:r>
              <a:rPr lang="en-US" altLang="zh-CN" dirty="0" err="1"/>
              <a:t>i</a:t>
            </a:r>
            <a:r>
              <a:rPr lang="en-US" altLang="zh-CN" dirty="0"/>
              <a:t> in range(n,0,-1):</a:t>
            </a:r>
            <a:endParaRPr lang="zh-CN" altLang="zh-CN" dirty="0"/>
          </a:p>
          <a:p>
            <a:r>
              <a:rPr lang="en-US" altLang="zh-CN" dirty="0" smtClean="0"/>
              <a:t>            if </a:t>
            </a:r>
            <a:r>
              <a:rPr lang="en-US" altLang="zh-CN" dirty="0"/>
              <a:t>a[</a:t>
            </a:r>
            <a:r>
              <a:rPr lang="en-US" altLang="zh-CN" dirty="0" err="1"/>
              <a:t>i</a:t>
            </a:r>
            <a:r>
              <a:rPr lang="en-US" altLang="zh-CN" dirty="0"/>
              <a:t>][j]&gt;a[i-1][j]:</a:t>
            </a:r>
            <a:endParaRPr lang="zh-CN" altLang="zh-CN" dirty="0"/>
          </a:p>
          <a:p>
            <a:r>
              <a:rPr lang="en-US" altLang="zh-CN" dirty="0" smtClean="0"/>
              <a:t>                  x[</a:t>
            </a:r>
            <a:r>
              <a:rPr lang="en-US" altLang="zh-CN" dirty="0" err="1" smtClean="0"/>
              <a:t>i</a:t>
            </a:r>
            <a:r>
              <a:rPr lang="en-US" altLang="zh-CN" dirty="0"/>
              <a:t>]=True</a:t>
            </a:r>
            <a:endParaRPr lang="zh-CN" altLang="zh-CN" dirty="0"/>
          </a:p>
          <a:p>
            <a:r>
              <a:rPr lang="en-US" altLang="zh-CN" dirty="0"/>
              <a:t>           </a:t>
            </a:r>
            <a:r>
              <a:rPr lang="en-US" altLang="zh-CN" dirty="0" smtClean="0"/>
              <a:t>       </a:t>
            </a:r>
            <a:r>
              <a:rPr lang="en-US" altLang="zh-CN" dirty="0"/>
              <a:t>j=j-w[</a:t>
            </a:r>
            <a:r>
              <a:rPr lang="en-US" altLang="zh-CN" dirty="0" err="1"/>
              <a:t>i</a:t>
            </a:r>
            <a:r>
              <a:rPr lang="en-US" altLang="zh-CN" dirty="0"/>
              <a:t>]</a:t>
            </a:r>
            <a:endParaRPr lang="zh-CN" altLang="zh-CN" dirty="0"/>
          </a:p>
          <a:p>
            <a:r>
              <a:rPr lang="en-US" altLang="zh-CN" dirty="0"/>
              <a:t>    </a:t>
            </a:r>
            <a:r>
              <a:rPr lang="en-US" altLang="zh-CN" dirty="0" smtClean="0"/>
              <a:t>  </a:t>
            </a:r>
            <a:r>
              <a:rPr lang="en-US" altLang="zh-CN" dirty="0" err="1" smtClean="0"/>
              <a:t>Mv</a:t>
            </a:r>
            <a:r>
              <a:rPr lang="en-US" altLang="zh-CN" dirty="0" smtClean="0"/>
              <a:t>=a[n</a:t>
            </a:r>
            <a:r>
              <a:rPr lang="en-US" altLang="zh-CN" dirty="0"/>
              <a:t>][m]</a:t>
            </a:r>
            <a:endParaRPr lang="zh-CN" altLang="zh-CN" dirty="0"/>
          </a:p>
          <a:p>
            <a:r>
              <a:rPr lang="en-US" altLang="zh-CN" dirty="0" smtClean="0"/>
              <a:t>      return </a:t>
            </a:r>
            <a:r>
              <a:rPr lang="en-US" altLang="zh-CN" dirty="0" err="1"/>
              <a:t>Mv</a:t>
            </a:r>
            <a:endParaRPr lang="zh-CN" altLang="zh-CN" dirty="0"/>
          </a:p>
          <a:p>
            <a:endParaRPr lang="zh-CN" altLang="en-US" dirty="0"/>
          </a:p>
        </p:txBody>
      </p:sp>
    </p:spTree>
    <p:extLst>
      <p:ext uri="{BB962C8B-B14F-4D97-AF65-F5344CB8AC3E}">
        <p14:creationId xmlns:p14="http://schemas.microsoft.com/office/powerpoint/2010/main" val="597839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背包问题</a:t>
            </a:r>
            <a:r>
              <a:rPr lang="en-US" altLang="zh-CN" dirty="0" smtClean="0"/>
              <a:t>——</a:t>
            </a:r>
            <a:r>
              <a:rPr lang="zh-CN" altLang="en-US" dirty="0" smtClean="0"/>
              <a:t>递归和动态规划</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a:p>
        </p:txBody>
      </p:sp>
      <p:sp>
        <p:nvSpPr>
          <p:cNvPr id="6" name="内容占位符 5"/>
          <p:cNvSpPr>
            <a:spLocks noGrp="1"/>
          </p:cNvSpPr>
          <p:nvPr>
            <p:ph idx="1"/>
          </p:nvPr>
        </p:nvSpPr>
        <p:spPr/>
        <p:txBody>
          <a:bodyPr/>
          <a:lstStyle/>
          <a:p>
            <a:r>
              <a:rPr lang="zh-CN" altLang="zh-CN" dirty="0"/>
              <a:t>比较上面两个程序，其实它们之间的不同就在于是否建立动态规划表。用动态规划实现的代码中，首先建立了动态规划表，这样对于已经计算过的</a:t>
            </a:r>
            <a:r>
              <a:rPr lang="en-US" altLang="zh-CN" dirty="0"/>
              <a:t>a(</a:t>
            </a:r>
            <a:r>
              <a:rPr lang="en-US" altLang="zh-CN" dirty="0" err="1"/>
              <a:t>i,j</a:t>
            </a:r>
            <a:r>
              <a:rPr lang="en-US" altLang="zh-CN" dirty="0"/>
              <a:t>)</a:t>
            </a:r>
            <a:r>
              <a:rPr lang="zh-CN" altLang="zh-CN" dirty="0"/>
              <a:t>就不需要进行重复计算了，从而减少程序的运行时间。其实动态规划算法是一种以空间换取时间的算法。它将可能会重复用到的数据保存起来，后面一旦要使用这些数据只要去表中查找即可。</a:t>
            </a:r>
          </a:p>
          <a:p>
            <a:r>
              <a:rPr lang="zh-CN" altLang="zh-CN" dirty="0"/>
              <a:t>动态规划通常用于求解具有某种最优性质的问题。它也是将待求解问题分解成若干个子问题，先求解子问题，然后从这些子问题的解得到原问题的解。动态规划分解得到的子问题并不是相互独立的。因此在求解子问题时，可以利用已经求解的子问题的解来构造待求解的子问题的解。如此一来，通过将已经求解的子问题的解保存起来，在求解后面的子问题时就能省掉很多重复计算。</a:t>
            </a:r>
          </a:p>
          <a:p>
            <a:endParaRPr lang="zh-CN" altLang="en-US" dirty="0"/>
          </a:p>
        </p:txBody>
      </p:sp>
    </p:spTree>
    <p:extLst>
      <p:ext uri="{BB962C8B-B14F-4D97-AF65-F5344CB8AC3E}">
        <p14:creationId xmlns:p14="http://schemas.microsoft.com/office/powerpoint/2010/main" val="3900045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a:p>
        </p:txBody>
      </p:sp>
      <p:sp>
        <p:nvSpPr>
          <p:cNvPr id="6" name="内容占位符 5"/>
          <p:cNvSpPr>
            <a:spLocks noGrp="1"/>
          </p:cNvSpPr>
          <p:nvPr>
            <p:ph idx="1"/>
          </p:nvPr>
        </p:nvSpPr>
        <p:spPr>
          <a:xfrm>
            <a:off x="457200" y="1412776"/>
            <a:ext cx="8229600" cy="4968552"/>
          </a:xfrm>
        </p:spPr>
        <p:txBody>
          <a:bodyPr>
            <a:noAutofit/>
          </a:bodyPr>
          <a:lstStyle/>
          <a:p>
            <a:r>
              <a:rPr lang="zh-CN" altLang="zh-CN" dirty="0"/>
              <a:t>动态规划是求解最优化问题的一种方法。通常这种问题有很多解，每个解都对应一个值，最优化问题是希望找到一个对应最优值（最大值或最小值）的解。动态规划与分治法类似，其基本思想也是将待求解问题分解成若干个子问题，先求解子问题，然后从这些子问题的解得到原问题的解。与分治法不同的是，适合于用动态规划求解的问题，经分解得到子问题往往不是互相独立的，即子问题之间具有重叠的部分。在这种情况下，如果用分治法求解就会重复的求解这些重叠的部分。而动态规划只会对这些重叠的部分求解一次并用表格保存这些解，如此一来就可以避免大量的重复计算。动态规划最特别的地方是自底向上的求解子问题并将这些子问题的解保存起来。这种用空间换取时间的方式大大提高了求解问题的效率。动态规划求解问题一般可以分为</a:t>
            </a:r>
            <a:r>
              <a:rPr lang="en-US" altLang="zh-CN" dirty="0"/>
              <a:t>4</a:t>
            </a:r>
            <a:r>
              <a:rPr lang="zh-CN" altLang="zh-CN" dirty="0"/>
              <a:t>个步骤：</a:t>
            </a:r>
          </a:p>
          <a:p>
            <a:pPr lvl="0"/>
            <a:r>
              <a:rPr lang="zh-CN" altLang="en-US" dirty="0" smtClean="0"/>
              <a:t>（</a:t>
            </a:r>
            <a:r>
              <a:rPr lang="en-US" altLang="zh-CN" dirty="0" smtClean="0"/>
              <a:t>1</a:t>
            </a:r>
            <a:r>
              <a:rPr lang="zh-CN" altLang="en-US" dirty="0" smtClean="0"/>
              <a:t>）</a:t>
            </a:r>
            <a:r>
              <a:rPr lang="zh-CN" altLang="zh-CN" dirty="0" smtClean="0"/>
              <a:t>定义</a:t>
            </a:r>
            <a:r>
              <a:rPr lang="zh-CN" altLang="zh-CN" dirty="0"/>
              <a:t>最优解的结构。</a:t>
            </a:r>
          </a:p>
          <a:p>
            <a:pPr lvl="0"/>
            <a:r>
              <a:rPr lang="zh-CN" altLang="en-US" dirty="0" smtClean="0"/>
              <a:t>（</a:t>
            </a:r>
            <a:r>
              <a:rPr lang="en-US" altLang="zh-CN" dirty="0" smtClean="0"/>
              <a:t>2</a:t>
            </a:r>
            <a:r>
              <a:rPr lang="zh-CN" altLang="en-US" dirty="0" smtClean="0"/>
              <a:t>）</a:t>
            </a:r>
            <a:r>
              <a:rPr lang="zh-CN" altLang="zh-CN" dirty="0" smtClean="0"/>
              <a:t>递归</a:t>
            </a:r>
            <a:r>
              <a:rPr lang="zh-CN" altLang="zh-CN" dirty="0"/>
              <a:t>的定义最优解的值。</a:t>
            </a:r>
          </a:p>
          <a:p>
            <a:pPr lvl="0"/>
            <a:r>
              <a:rPr lang="zh-CN" altLang="en-US" dirty="0" smtClean="0"/>
              <a:t>（</a:t>
            </a:r>
            <a:r>
              <a:rPr lang="en-US" altLang="zh-CN" dirty="0" smtClean="0"/>
              <a:t>3</a:t>
            </a:r>
            <a:r>
              <a:rPr lang="zh-CN" altLang="en-US" dirty="0" smtClean="0"/>
              <a:t>）</a:t>
            </a:r>
            <a:r>
              <a:rPr lang="zh-CN" altLang="zh-CN" dirty="0" smtClean="0"/>
              <a:t>以</a:t>
            </a:r>
            <a:r>
              <a:rPr lang="zh-CN" altLang="zh-CN" dirty="0"/>
              <a:t>自底向上的方式计算最优解的值。</a:t>
            </a:r>
          </a:p>
          <a:p>
            <a:pPr lvl="0"/>
            <a:r>
              <a:rPr lang="zh-CN" altLang="en-US" dirty="0" smtClean="0"/>
              <a:t>（</a:t>
            </a:r>
            <a:r>
              <a:rPr lang="en-US" altLang="zh-CN" dirty="0" smtClean="0"/>
              <a:t>4</a:t>
            </a:r>
            <a:r>
              <a:rPr lang="zh-CN" altLang="en-US" dirty="0" smtClean="0"/>
              <a:t>）</a:t>
            </a:r>
            <a:r>
              <a:rPr lang="zh-CN" altLang="zh-CN" dirty="0" smtClean="0"/>
              <a:t>用</a:t>
            </a:r>
            <a:r>
              <a:rPr lang="zh-CN" altLang="zh-CN" dirty="0"/>
              <a:t>第（</a:t>
            </a:r>
            <a:r>
              <a:rPr lang="en-US" altLang="zh-CN" dirty="0"/>
              <a:t>3</a:t>
            </a:r>
            <a:r>
              <a:rPr lang="zh-CN" altLang="zh-CN" dirty="0"/>
              <a:t>）步中计算过程的信息构造最优解。</a:t>
            </a:r>
          </a:p>
          <a:p>
            <a:endParaRPr lang="zh-CN" altLang="en-US" dirty="0"/>
          </a:p>
        </p:txBody>
      </p:sp>
    </p:spTree>
    <p:extLst>
      <p:ext uri="{BB962C8B-B14F-4D97-AF65-F5344CB8AC3E}">
        <p14:creationId xmlns:p14="http://schemas.microsoft.com/office/powerpoint/2010/main" val="3254900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6</a:t>
            </a:r>
            <a:r>
              <a:rPr lang="zh-CN" altLang="en-US" dirty="0" smtClean="0"/>
              <a:t>节</a:t>
            </a:r>
            <a:r>
              <a:rPr lang="zh-CN" altLang="en-US" dirty="0"/>
              <a:t>以老鼠走迷宫为</a:t>
            </a:r>
            <a:r>
              <a:rPr lang="zh-CN" altLang="en-US" dirty="0" smtClean="0"/>
              <a:t>例</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p:sp>
        <p:nvSpPr>
          <p:cNvPr id="6" name="内容占位符 5"/>
          <p:cNvSpPr>
            <a:spLocks noGrp="1"/>
          </p:cNvSpPr>
          <p:nvPr>
            <p:ph idx="1"/>
          </p:nvPr>
        </p:nvSpPr>
        <p:spPr/>
        <p:txBody>
          <a:bodyPr/>
          <a:lstStyle/>
          <a:p>
            <a:pPr marL="0" indent="720000">
              <a:lnSpc>
                <a:spcPct val="130000"/>
              </a:lnSpc>
              <a:spcBef>
                <a:spcPts val="0"/>
              </a:spcBef>
              <a:buNone/>
            </a:pPr>
            <a:r>
              <a:rPr lang="zh-CN" altLang="zh-CN" b="1" dirty="0"/>
              <a:t>问题描述：</a:t>
            </a:r>
            <a:r>
              <a:rPr lang="zh-CN" altLang="zh-CN" dirty="0"/>
              <a:t>一只老鼠在一个</a:t>
            </a:r>
            <a:r>
              <a:rPr lang="en-US" altLang="zh-CN" dirty="0"/>
              <a:t>n</a:t>
            </a:r>
            <a:r>
              <a:rPr lang="zh-CN" altLang="zh-CN" dirty="0"/>
              <a:t>×</a:t>
            </a:r>
            <a:r>
              <a:rPr lang="en-US" altLang="zh-CN" dirty="0"/>
              <a:t>n</a:t>
            </a:r>
            <a:r>
              <a:rPr lang="zh-CN" altLang="zh-CN" dirty="0"/>
              <a:t>迷宫的入口处，它想要吃迷宫出口处放着奶酪，问这只老鼠能否吃到奶酪？如果可以吃到，请给出一条从入口到奶酪的路径</a:t>
            </a:r>
            <a:r>
              <a:rPr lang="zh-CN" altLang="zh-CN" dirty="0" smtClean="0"/>
              <a:t>。</a:t>
            </a:r>
            <a:endParaRPr lang="en-US" altLang="zh-CN" dirty="0" smtClean="0"/>
          </a:p>
          <a:p>
            <a:pPr marL="0" indent="720000">
              <a:lnSpc>
                <a:spcPct val="130000"/>
              </a:lnSpc>
              <a:spcBef>
                <a:spcPts val="0"/>
              </a:spcBef>
              <a:buNone/>
            </a:pPr>
            <a:r>
              <a:rPr lang="zh-CN" altLang="zh-CN" dirty="0" smtClean="0"/>
              <a:t>通过</a:t>
            </a:r>
            <a:r>
              <a:rPr lang="zh-CN" altLang="zh-CN" dirty="0"/>
              <a:t>前面对计算思维的基本思想和解题思路的学习，大家是不是已经跃跃欲试了</a:t>
            </a:r>
            <a:r>
              <a:rPr lang="zh-CN" altLang="zh-CN" dirty="0" smtClean="0"/>
              <a:t>。</a:t>
            </a:r>
            <a:r>
              <a:rPr lang="zh-CN" altLang="en-US" dirty="0" smtClean="0"/>
              <a:t>现在</a:t>
            </a:r>
            <a:r>
              <a:rPr lang="zh-CN" altLang="zh-CN" dirty="0" smtClean="0"/>
              <a:t>就</a:t>
            </a:r>
            <a:r>
              <a:rPr lang="zh-CN" altLang="zh-CN" dirty="0"/>
              <a:t>以老鼠走迷宫为例向大家介绍在遇到具体问题时，我们学计算机科学的人是怎么思考并解决问题的。</a:t>
            </a:r>
          </a:p>
          <a:p>
            <a:pPr marL="0" indent="0">
              <a:buNone/>
            </a:pPr>
            <a:endParaRPr lang="zh-CN" altLang="en-US" dirty="0"/>
          </a:p>
        </p:txBody>
      </p:sp>
    </p:spTree>
    <p:extLst>
      <p:ext uri="{BB962C8B-B14F-4D97-AF65-F5344CB8AC3E}">
        <p14:creationId xmlns:p14="http://schemas.microsoft.com/office/powerpoint/2010/main" val="3982726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用数学模型重新定义问题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p:sp>
        <p:nvSpPr>
          <p:cNvPr id="6" name="内容占位符 5"/>
          <p:cNvSpPr>
            <a:spLocks noGrp="1"/>
          </p:cNvSpPr>
          <p:nvPr>
            <p:ph idx="1"/>
          </p:nvPr>
        </p:nvSpPr>
        <p:spPr>
          <a:xfrm>
            <a:off x="457200" y="1412777"/>
            <a:ext cx="8229600" cy="2232248"/>
          </a:xfrm>
        </p:spPr>
        <p:txBody>
          <a:bodyPr/>
          <a:lstStyle/>
          <a:p>
            <a:r>
              <a:rPr lang="zh-CN" altLang="zh-CN" b="1" dirty="0"/>
              <a:t>思考：</a:t>
            </a:r>
            <a:r>
              <a:rPr lang="zh-CN" altLang="zh-CN" dirty="0"/>
              <a:t>解决问题之前，我们首先要做的就是仔细研究问题，找出问题的已知条件和要得到的是什么。和解数学问题、物理问题一样要先弄懂问题。那么，老鼠走迷宫问题的已知条件有什么呢</a:t>
            </a:r>
            <a:r>
              <a:rPr lang="zh-CN" altLang="zh-CN" dirty="0" smtClean="0"/>
              <a:t>？</a:t>
            </a:r>
            <a:endParaRPr lang="en-US" altLang="zh-CN" dirty="0" smtClean="0"/>
          </a:p>
          <a:p>
            <a:r>
              <a:rPr lang="zh-CN" altLang="zh-CN" dirty="0"/>
              <a:t>已知条件包括：</a:t>
            </a:r>
            <a:r>
              <a:rPr lang="en-US" altLang="zh-CN" dirty="0"/>
              <a:t>n</a:t>
            </a:r>
            <a:r>
              <a:rPr lang="zh-CN" altLang="zh-CN" dirty="0"/>
              <a:t>×</a:t>
            </a:r>
            <a:r>
              <a:rPr lang="en-US" altLang="zh-CN" dirty="0"/>
              <a:t>n</a:t>
            </a:r>
            <a:r>
              <a:rPr lang="zh-CN" altLang="zh-CN" dirty="0"/>
              <a:t>迷宫，迷宫的入口，迷宫的出口</a:t>
            </a:r>
            <a:r>
              <a:rPr lang="zh-CN" altLang="zh-CN" dirty="0" smtClean="0"/>
              <a:t>。</a:t>
            </a:r>
            <a:r>
              <a:rPr lang="zh-CN" altLang="en-US" dirty="0" smtClean="0"/>
              <a:t>下图</a:t>
            </a:r>
            <a:r>
              <a:rPr lang="zh-CN" altLang="zh-CN" dirty="0" smtClean="0"/>
              <a:t>是</a:t>
            </a:r>
            <a:r>
              <a:rPr lang="zh-CN" altLang="zh-CN" dirty="0"/>
              <a:t>一个</a:t>
            </a:r>
            <a:r>
              <a:rPr lang="en-US" altLang="zh-CN" dirty="0"/>
              <a:t>10</a:t>
            </a:r>
            <a:r>
              <a:rPr lang="zh-CN" altLang="zh-CN" dirty="0"/>
              <a:t>×</a:t>
            </a:r>
            <a:r>
              <a:rPr lang="en-US" altLang="zh-CN" dirty="0"/>
              <a:t>10</a:t>
            </a:r>
            <a:r>
              <a:rPr lang="zh-CN" altLang="zh-CN" dirty="0"/>
              <a:t>的迷宫，绿色部分是墙，白色部分是可以走的路，</a:t>
            </a:r>
            <a:r>
              <a:rPr lang="en-US" altLang="zh-CN" dirty="0"/>
              <a:t>10</a:t>
            </a:r>
            <a:r>
              <a:rPr lang="zh-CN" altLang="zh-CN" dirty="0"/>
              <a:t>×</a:t>
            </a:r>
            <a:r>
              <a:rPr lang="en-US" altLang="zh-CN" dirty="0"/>
              <a:t>10</a:t>
            </a:r>
            <a:r>
              <a:rPr lang="zh-CN" altLang="zh-CN" dirty="0"/>
              <a:t>表示这个迷宫的长和宽分别是</a:t>
            </a:r>
            <a:r>
              <a:rPr lang="en-US" altLang="zh-CN" dirty="0"/>
              <a:t>10</a:t>
            </a:r>
            <a:r>
              <a:rPr lang="zh-CN" altLang="zh-CN" dirty="0"/>
              <a:t>。如图所示，迷宫的入口在上面，迷宫的出口在右面。</a:t>
            </a:r>
          </a:p>
          <a:p>
            <a:endParaRPr lang="zh-CN" altLang="en-US" dirty="0"/>
          </a:p>
        </p:txBody>
      </p:sp>
      <p:pic>
        <p:nvPicPr>
          <p:cNvPr id="7" name="图片 6"/>
          <p:cNvPicPr>
            <a:picLocks noChangeAspect="1"/>
          </p:cNvPicPr>
          <p:nvPr/>
        </p:nvPicPr>
        <p:blipFill>
          <a:blip r:embed="rId2"/>
          <a:stretch>
            <a:fillRect/>
          </a:stretch>
        </p:blipFill>
        <p:spPr>
          <a:xfrm>
            <a:off x="3477584" y="3717032"/>
            <a:ext cx="2318552" cy="2341972"/>
          </a:xfrm>
          <a:prstGeom prst="rect">
            <a:avLst/>
          </a:prstGeom>
        </p:spPr>
      </p:pic>
    </p:spTree>
    <p:extLst>
      <p:ext uri="{BB962C8B-B14F-4D97-AF65-F5344CB8AC3E}">
        <p14:creationId xmlns:p14="http://schemas.microsoft.com/office/powerpoint/2010/main" val="272508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找假币</a:t>
            </a:r>
            <a:r>
              <a:rPr lang="zh-CN" altLang="en-US" dirty="0" smtClean="0"/>
              <a:t>问题：第二种方式</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sz="half" idx="13"/>
          </p:nvPr>
        </p:nvSpPr>
        <p:spPr>
          <a:xfrm>
            <a:off x="467544" y="1340768"/>
            <a:ext cx="8219256" cy="3024336"/>
          </a:xfrm>
        </p:spPr>
        <p:txBody>
          <a:bodyPr>
            <a:noAutofit/>
          </a:bodyPr>
          <a:lstStyle/>
          <a:p>
            <a:pPr indent="457200"/>
            <a:r>
              <a:rPr lang="zh-CN" altLang="zh-CN" dirty="0"/>
              <a:t>将</a:t>
            </a:r>
            <a:r>
              <a:rPr lang="en-US" altLang="zh-CN" dirty="0"/>
              <a:t>n</a:t>
            </a:r>
            <a:r>
              <a:rPr lang="zh-CN" altLang="zh-CN" dirty="0"/>
              <a:t>枚硬币中每两枚硬币分为一组，依次比较每组中的两枚硬币，直到找到假币为止，最差情况下只需比较</a:t>
            </a:r>
            <a:r>
              <a:rPr lang="en-US" altLang="zh-CN" dirty="0"/>
              <a:t>n/2</a:t>
            </a:r>
            <a:r>
              <a:rPr lang="zh-CN" altLang="zh-CN" dirty="0"/>
              <a:t>次。假设</a:t>
            </a:r>
            <a:r>
              <a:rPr lang="en-US" altLang="zh-CN" dirty="0"/>
              <a:t>n=10</a:t>
            </a:r>
            <a:r>
              <a:rPr lang="zh-CN" altLang="zh-CN" dirty="0"/>
              <a:t>，将</a:t>
            </a:r>
            <a:r>
              <a:rPr lang="en-US" altLang="zh-CN" dirty="0"/>
              <a:t>10</a:t>
            </a:r>
            <a:r>
              <a:rPr lang="zh-CN" altLang="zh-CN" dirty="0"/>
              <a:t>枚硬币两两分组，可以分成五组。首先比较第一组中的硬币</a:t>
            </a:r>
            <a:r>
              <a:rPr lang="en-US" altLang="zh-CN" dirty="0"/>
              <a:t>1</a:t>
            </a:r>
            <a:r>
              <a:rPr lang="zh-CN" altLang="zh-CN" dirty="0"/>
              <a:t>和</a:t>
            </a:r>
            <a:r>
              <a:rPr lang="en-US" altLang="zh-CN" dirty="0"/>
              <a:t>2</a:t>
            </a:r>
            <a:r>
              <a:rPr lang="zh-CN" altLang="zh-CN" dirty="0"/>
              <a:t>，会出现两种情况：</a:t>
            </a:r>
          </a:p>
          <a:p>
            <a:pPr lvl="0" indent="457200"/>
            <a:r>
              <a:rPr lang="zh-CN" altLang="en-US" dirty="0" smtClean="0"/>
              <a:t>（</a:t>
            </a:r>
            <a:r>
              <a:rPr lang="en-US" altLang="zh-CN" dirty="0"/>
              <a:t>1</a:t>
            </a:r>
            <a:r>
              <a:rPr lang="zh-CN" altLang="en-US" dirty="0" smtClean="0"/>
              <a:t>）</a:t>
            </a:r>
            <a:r>
              <a:rPr lang="zh-CN" altLang="zh-CN" dirty="0" smtClean="0"/>
              <a:t>如果</a:t>
            </a:r>
            <a:r>
              <a:rPr lang="zh-CN" altLang="zh-CN" dirty="0"/>
              <a:t>两枚硬币重量不一样，那么重量较轻的就是假币了；</a:t>
            </a:r>
          </a:p>
          <a:p>
            <a:pPr lvl="0" indent="457200"/>
            <a:r>
              <a:rPr lang="zh-CN" altLang="en-US" dirty="0" smtClean="0"/>
              <a:t>（</a:t>
            </a:r>
            <a:r>
              <a:rPr lang="en-US" altLang="zh-CN" dirty="0" smtClean="0"/>
              <a:t>2</a:t>
            </a:r>
            <a:r>
              <a:rPr lang="zh-CN" altLang="en-US" dirty="0" smtClean="0"/>
              <a:t>）</a:t>
            </a:r>
            <a:r>
              <a:rPr lang="zh-CN" altLang="zh-CN" dirty="0" smtClean="0"/>
              <a:t>如果</a:t>
            </a:r>
            <a:r>
              <a:rPr lang="zh-CN" altLang="zh-CN" dirty="0"/>
              <a:t>两枚硬币一样，就继续比较下一组的两枚硬币。</a:t>
            </a:r>
          </a:p>
          <a:p>
            <a:pPr indent="457200"/>
            <a:r>
              <a:rPr lang="zh-CN" altLang="zh-CN" dirty="0"/>
              <a:t>向上述过程依次比较，直到找到假币为止，最坏情况下要比较</a:t>
            </a:r>
            <a:r>
              <a:rPr lang="en-US" altLang="zh-CN" dirty="0"/>
              <a:t>5</a:t>
            </a:r>
            <a:r>
              <a:rPr lang="zh-CN" altLang="zh-CN" dirty="0"/>
              <a:t>次，分组情况</a:t>
            </a:r>
            <a:r>
              <a:rPr lang="zh-CN" altLang="zh-CN" dirty="0" smtClean="0"/>
              <a:t>如</a:t>
            </a:r>
            <a:r>
              <a:rPr lang="zh-CN" altLang="en-US" dirty="0" smtClean="0"/>
              <a:t>下</a:t>
            </a:r>
            <a:r>
              <a:rPr lang="zh-CN" altLang="zh-CN" dirty="0" smtClean="0"/>
              <a:t>图所</a:t>
            </a:r>
            <a:r>
              <a:rPr lang="zh-CN" altLang="zh-CN" dirty="0"/>
              <a:t>示，依次对五组进行比较，最多比较</a:t>
            </a:r>
            <a:r>
              <a:rPr lang="en-US" altLang="zh-CN" dirty="0"/>
              <a:t>5</a:t>
            </a:r>
            <a:r>
              <a:rPr lang="zh-CN" altLang="zh-CN" dirty="0"/>
              <a:t>次就能找出假币了。而要在</a:t>
            </a:r>
            <a:r>
              <a:rPr lang="en-US" altLang="zh-CN" dirty="0"/>
              <a:t>n</a:t>
            </a:r>
            <a:r>
              <a:rPr lang="zh-CN" altLang="zh-CN" dirty="0"/>
              <a:t>枚硬币中找出假币，最差情况下要比较</a:t>
            </a:r>
            <a:r>
              <a:rPr lang="en-US" altLang="zh-CN" dirty="0">
                <a:solidFill>
                  <a:srgbClr val="FF0000"/>
                </a:solidFill>
              </a:rPr>
              <a:t>n/2</a:t>
            </a:r>
            <a:r>
              <a:rPr lang="zh-CN" altLang="zh-CN" dirty="0"/>
              <a:t>次。</a:t>
            </a:r>
          </a:p>
          <a:p>
            <a:endParaRPr lang="zh-CN" altLang="en-US" dirty="0"/>
          </a:p>
        </p:txBody>
      </p:sp>
      <p:pic>
        <p:nvPicPr>
          <p:cNvPr id="10" name="图片 9"/>
          <p:cNvPicPr>
            <a:picLocks noChangeAspect="1"/>
          </p:cNvPicPr>
          <p:nvPr/>
        </p:nvPicPr>
        <p:blipFill>
          <a:blip r:embed="rId2"/>
          <a:stretch>
            <a:fillRect/>
          </a:stretch>
        </p:blipFill>
        <p:spPr>
          <a:xfrm>
            <a:off x="2347936" y="4437112"/>
            <a:ext cx="3682800" cy="420000"/>
          </a:xfrm>
          <a:prstGeom prst="rect">
            <a:avLst/>
          </a:prstGeom>
        </p:spPr>
      </p:pic>
      <p:sp>
        <p:nvSpPr>
          <p:cNvPr id="11" name="内容占位符 5"/>
          <p:cNvSpPr txBox="1">
            <a:spLocks/>
          </p:cNvSpPr>
          <p:nvPr/>
        </p:nvSpPr>
        <p:spPr>
          <a:xfrm>
            <a:off x="457200" y="4929119"/>
            <a:ext cx="8219256" cy="1164177"/>
          </a:xfrm>
          <a:prstGeom prst="rect">
            <a:avLst/>
          </a:prstGeom>
          <a:ln>
            <a:noFill/>
          </a:ln>
        </p:spPr>
        <p:txBody>
          <a:bodyPr vert="horz" lIns="91440" tIns="45720" rIns="91440" bIns="45720" rtlCol="0">
            <a:no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1800" kern="1200">
                <a:solidFill>
                  <a:schemeClr val="tx1"/>
                </a:solidFill>
                <a:latin typeface="+mn-lt"/>
                <a:ea typeface="+mn-ea"/>
                <a:cs typeface="+mn-cs"/>
              </a:defRPr>
            </a:lvl9pPr>
          </a:lstStyle>
          <a:p>
            <a:pPr indent="457200"/>
            <a:r>
              <a:rPr lang="zh-CN" altLang="en-US" dirty="0" smtClean="0"/>
              <a:t>但是</a:t>
            </a:r>
            <a:r>
              <a:rPr lang="zh-CN" altLang="zh-CN" dirty="0"/>
              <a:t>比较</a:t>
            </a:r>
            <a:r>
              <a:rPr lang="en-US" altLang="zh-CN" dirty="0"/>
              <a:t>n/2</a:t>
            </a:r>
            <a:r>
              <a:rPr lang="zh-CN" altLang="zh-CN" dirty="0"/>
              <a:t>次才能找出假币并不是最快的方式</a:t>
            </a:r>
            <a:r>
              <a:rPr lang="zh-CN" altLang="zh-CN" dirty="0" smtClean="0"/>
              <a:t>。</a:t>
            </a:r>
            <a:r>
              <a:rPr lang="zh-CN" altLang="zh-CN" dirty="0"/>
              <a:t>既然所有真币的重量都一样，可以将硬币分成个数相同的两份，有假币的一份会轻一些。而较重的那堆硬币一定都是真币，也就不用做比较了。</a:t>
            </a:r>
            <a:endParaRPr lang="zh-CN" altLang="en-US" dirty="0"/>
          </a:p>
        </p:txBody>
      </p:sp>
    </p:spTree>
    <p:extLst>
      <p:ext uri="{BB962C8B-B14F-4D97-AF65-F5344CB8AC3E}">
        <p14:creationId xmlns:p14="http://schemas.microsoft.com/office/powerpoint/2010/main" val="2965811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用数学模型重新定义问题</a:t>
            </a: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a:p>
        </p:txBody>
      </p:sp>
      <p:sp>
        <p:nvSpPr>
          <p:cNvPr id="6" name="内容占位符 5"/>
          <p:cNvSpPr>
            <a:spLocks noGrp="1"/>
          </p:cNvSpPr>
          <p:nvPr>
            <p:ph idx="1"/>
          </p:nvPr>
        </p:nvSpPr>
        <p:spPr>
          <a:xfrm>
            <a:off x="457200" y="1412776"/>
            <a:ext cx="8229600" cy="2304255"/>
          </a:xfrm>
        </p:spPr>
        <p:txBody>
          <a:bodyPr>
            <a:normAutofit/>
          </a:bodyPr>
          <a:lstStyle/>
          <a:p>
            <a:r>
              <a:rPr lang="zh-CN" altLang="zh-CN" dirty="0"/>
              <a:t>问题：问老鼠能否吃到奶酪就是问能否找到一条从迷宫入口到出口的路径。如果不能找到，那么老鼠就吃不到奶酪；如果能够找到，那么就给出这条路径</a:t>
            </a:r>
            <a:r>
              <a:rPr lang="zh-CN" altLang="zh-CN" dirty="0" smtClean="0"/>
              <a:t>。</a:t>
            </a:r>
            <a:endParaRPr lang="en-US" altLang="zh-CN" dirty="0" smtClean="0"/>
          </a:p>
          <a:p>
            <a:r>
              <a:rPr lang="zh-CN" altLang="zh-CN" dirty="0" smtClean="0"/>
              <a:t>观察</a:t>
            </a:r>
            <a:r>
              <a:rPr lang="en-US" altLang="zh-CN" dirty="0" smtClean="0"/>
              <a:t>10</a:t>
            </a:r>
            <a:r>
              <a:rPr lang="zh-CN" altLang="zh-CN" dirty="0"/>
              <a:t>×</a:t>
            </a:r>
            <a:r>
              <a:rPr lang="en-US" altLang="zh-CN" dirty="0"/>
              <a:t>10</a:t>
            </a:r>
            <a:r>
              <a:rPr lang="zh-CN" altLang="zh-CN" dirty="0"/>
              <a:t>的迷宫。这个迷宫其实是由</a:t>
            </a:r>
            <a:r>
              <a:rPr lang="en-US" altLang="zh-CN" dirty="0"/>
              <a:t>10</a:t>
            </a:r>
            <a:r>
              <a:rPr lang="zh-CN" altLang="zh-CN" dirty="0"/>
              <a:t>×</a:t>
            </a:r>
            <a:r>
              <a:rPr lang="en-US" altLang="zh-CN" dirty="0"/>
              <a:t>10=100</a:t>
            </a:r>
            <a:r>
              <a:rPr lang="zh-CN" altLang="zh-CN" dirty="0"/>
              <a:t>个格子组成的，其中绿色格子代表墙，白色格子代表路，如</a:t>
            </a:r>
            <a:r>
              <a:rPr lang="zh-CN" altLang="zh-CN" dirty="0" smtClean="0"/>
              <a:t>图（</a:t>
            </a:r>
            <a:r>
              <a:rPr lang="en-US" altLang="zh-CN" dirty="0"/>
              <a:t>1</a:t>
            </a:r>
            <a:r>
              <a:rPr lang="zh-CN" altLang="zh-CN" dirty="0"/>
              <a:t>）所示。“绿色格子代表墙，白色格子代表路”是用语言形式描述的，需要转换成数学的形式。用</a:t>
            </a:r>
            <a:r>
              <a:rPr lang="en-US" altLang="zh-CN" dirty="0"/>
              <a:t>1</a:t>
            </a:r>
            <a:r>
              <a:rPr lang="zh-CN" altLang="zh-CN" dirty="0"/>
              <a:t>和</a:t>
            </a:r>
            <a:r>
              <a:rPr lang="en-US" altLang="zh-CN" dirty="0"/>
              <a:t>0</a:t>
            </a:r>
            <a:r>
              <a:rPr lang="zh-CN" altLang="zh-CN" dirty="0"/>
              <a:t>分别定义绿色格子和白色格子，可以得到如</a:t>
            </a:r>
            <a:r>
              <a:rPr lang="zh-CN" altLang="zh-CN" dirty="0" smtClean="0"/>
              <a:t>图（</a:t>
            </a:r>
            <a:r>
              <a:rPr lang="en-US" altLang="zh-CN" dirty="0"/>
              <a:t>2</a:t>
            </a:r>
            <a:r>
              <a:rPr lang="zh-CN" altLang="zh-CN" dirty="0"/>
              <a:t>）的迷宫。</a:t>
            </a:r>
            <a:endParaRPr lang="zh-CN" altLang="en-US" dirty="0"/>
          </a:p>
        </p:txBody>
      </p:sp>
      <p:pic>
        <p:nvPicPr>
          <p:cNvPr id="7" name="图片 6"/>
          <p:cNvPicPr>
            <a:picLocks noChangeAspect="1"/>
          </p:cNvPicPr>
          <p:nvPr/>
        </p:nvPicPr>
        <p:blipFill>
          <a:blip r:embed="rId2"/>
          <a:stretch>
            <a:fillRect/>
          </a:stretch>
        </p:blipFill>
        <p:spPr>
          <a:xfrm>
            <a:off x="1475656" y="3645024"/>
            <a:ext cx="2238904" cy="2261519"/>
          </a:xfrm>
          <a:prstGeom prst="rect">
            <a:avLst/>
          </a:prstGeom>
        </p:spPr>
      </p:pic>
      <p:pic>
        <p:nvPicPr>
          <p:cNvPr id="8" name="图片 7"/>
          <p:cNvPicPr>
            <a:picLocks noChangeAspect="1"/>
          </p:cNvPicPr>
          <p:nvPr/>
        </p:nvPicPr>
        <p:blipFill>
          <a:blip r:embed="rId3"/>
          <a:stretch>
            <a:fillRect/>
          </a:stretch>
        </p:blipFill>
        <p:spPr>
          <a:xfrm>
            <a:off x="5580112" y="3645024"/>
            <a:ext cx="2196244" cy="2264406"/>
          </a:xfrm>
          <a:prstGeom prst="rect">
            <a:avLst/>
          </a:prstGeom>
        </p:spPr>
      </p:pic>
      <p:sp>
        <p:nvSpPr>
          <p:cNvPr id="9" name="文本框 8"/>
          <p:cNvSpPr txBox="1"/>
          <p:nvPr/>
        </p:nvSpPr>
        <p:spPr>
          <a:xfrm>
            <a:off x="457200" y="5906543"/>
            <a:ext cx="8229600" cy="369332"/>
          </a:xfrm>
          <a:prstGeom prst="rect">
            <a:avLst/>
          </a:prstGeom>
          <a:noFill/>
        </p:spPr>
        <p:txBody>
          <a:bodyPr wrap="square" rtlCol="0">
            <a:spAutoFit/>
          </a:bodyPr>
          <a:lstStyle/>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10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a:t>
            </a:r>
            <a:r>
              <a:rPr lang="zh-CN" altLang="zh-CN" dirty="0">
                <a:latin typeface="Times New Roman" panose="02020603050405020304" pitchFamily="18" charset="0"/>
                <a:cs typeface="Times New Roman" panose="02020603050405020304" pitchFamily="18" charset="0"/>
              </a:rPr>
              <a:t>的迷宫划分成</a:t>
            </a:r>
            <a:r>
              <a:rPr lang="en-US" altLang="zh-CN" dirty="0">
                <a:latin typeface="Times New Roman" panose="02020603050405020304" pitchFamily="18" charset="0"/>
                <a:cs typeface="Times New Roman" panose="02020603050405020304" pitchFamily="18" charset="0"/>
              </a:rPr>
              <a:t>100</a:t>
            </a:r>
            <a:r>
              <a:rPr lang="zh-CN" altLang="zh-CN" dirty="0">
                <a:latin typeface="Times New Roman" panose="02020603050405020304" pitchFamily="18" charset="0"/>
                <a:cs typeface="Times New Roman" panose="02020603050405020304" pitchFamily="18" charset="0"/>
              </a:rPr>
              <a:t>个</a:t>
            </a:r>
            <a:r>
              <a:rPr lang="zh-CN" altLang="zh-CN" dirty="0" smtClean="0">
                <a:latin typeface="Times New Roman" panose="02020603050405020304" pitchFamily="18" charset="0"/>
                <a:cs typeface="Times New Roman" panose="02020603050405020304" pitchFamily="18" charset="0"/>
              </a:rPr>
              <a:t>格子</a:t>
            </a: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定义绿色格子和白色格子</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246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用数学模型重新定义问题</a:t>
            </a: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a:p>
        </p:txBody>
      </p:sp>
      <p:sp>
        <p:nvSpPr>
          <p:cNvPr id="6" name="内容占位符 5"/>
          <p:cNvSpPr>
            <a:spLocks noGrp="1"/>
          </p:cNvSpPr>
          <p:nvPr>
            <p:ph idx="1"/>
          </p:nvPr>
        </p:nvSpPr>
        <p:spPr/>
        <p:txBody>
          <a:bodyPr/>
          <a:lstStyle/>
          <a:p>
            <a:r>
              <a:rPr lang="zh-CN" altLang="zh-CN" dirty="0" smtClean="0"/>
              <a:t>将上面</a:t>
            </a:r>
            <a:r>
              <a:rPr lang="en-US" altLang="zh-CN" dirty="0" smtClean="0"/>
              <a:t>10</a:t>
            </a:r>
            <a:r>
              <a:rPr lang="zh-CN" altLang="zh-CN" dirty="0" smtClean="0"/>
              <a:t>×</a:t>
            </a:r>
            <a:r>
              <a:rPr lang="en-US" altLang="zh-CN" dirty="0" smtClean="0"/>
              <a:t>10</a:t>
            </a:r>
            <a:r>
              <a:rPr lang="zh-CN" altLang="zh-CN" dirty="0" smtClean="0"/>
              <a:t>的迷宫定义为如下的二维数组，即</a:t>
            </a:r>
            <a:endParaRPr lang="en-US" altLang="zh-CN" dirty="0" smtClean="0"/>
          </a:p>
          <a:p>
            <a:pPr>
              <a:lnSpc>
                <a:spcPct val="100000"/>
              </a:lnSpc>
            </a:pPr>
            <a:r>
              <a:rPr lang="en-US" altLang="zh-CN" dirty="0"/>
              <a:t>m[10][10]=[1,1,1,0,1,1,1,1,1,1,</a:t>
            </a:r>
            <a:endParaRPr lang="zh-CN" altLang="zh-CN" dirty="0"/>
          </a:p>
          <a:p>
            <a:pPr>
              <a:lnSpc>
                <a:spcPct val="100000"/>
              </a:lnSpc>
            </a:pPr>
            <a:r>
              <a:rPr lang="en-US" altLang="zh-CN" dirty="0" smtClean="0"/>
              <a:t>                    1,0,0,0,0,0,0,0,1,1</a:t>
            </a:r>
            <a:r>
              <a:rPr lang="en-US" altLang="zh-CN" dirty="0"/>
              <a:t>,</a:t>
            </a:r>
            <a:endParaRPr lang="zh-CN" altLang="zh-CN" dirty="0"/>
          </a:p>
          <a:p>
            <a:pPr>
              <a:lnSpc>
                <a:spcPct val="100000"/>
              </a:lnSpc>
            </a:pPr>
            <a:r>
              <a:rPr lang="en-US" altLang="zh-CN" dirty="0" smtClean="0"/>
              <a:t>                    1,0,1,1,1,1,1,0,0,1</a:t>
            </a:r>
            <a:r>
              <a:rPr lang="en-US" altLang="zh-CN" dirty="0"/>
              <a:t>,</a:t>
            </a:r>
            <a:endParaRPr lang="zh-CN" altLang="zh-CN" dirty="0"/>
          </a:p>
          <a:p>
            <a:pPr>
              <a:lnSpc>
                <a:spcPct val="100000"/>
              </a:lnSpc>
            </a:pPr>
            <a:r>
              <a:rPr lang="en-US" altLang="zh-CN" dirty="0" smtClean="0"/>
              <a:t>                    1,0,1,0,0,0,0,1,0,1</a:t>
            </a:r>
            <a:r>
              <a:rPr lang="en-US" altLang="zh-CN" dirty="0"/>
              <a:t>,</a:t>
            </a:r>
            <a:endParaRPr lang="zh-CN" altLang="zh-CN" dirty="0"/>
          </a:p>
          <a:p>
            <a:pPr>
              <a:lnSpc>
                <a:spcPct val="100000"/>
              </a:lnSpc>
            </a:pPr>
            <a:r>
              <a:rPr lang="en-US" altLang="zh-CN" dirty="0" smtClean="0"/>
              <a:t>                    1,0,1,0,1,1,0,0,0,1</a:t>
            </a:r>
            <a:r>
              <a:rPr lang="en-US" altLang="zh-CN" dirty="0"/>
              <a:t>,</a:t>
            </a:r>
            <a:endParaRPr lang="zh-CN" altLang="zh-CN" dirty="0"/>
          </a:p>
          <a:p>
            <a:pPr>
              <a:lnSpc>
                <a:spcPct val="100000"/>
              </a:lnSpc>
            </a:pPr>
            <a:r>
              <a:rPr lang="en-US" altLang="zh-CN" dirty="0" smtClean="0"/>
              <a:t>                    1,0,0,1,1,0,1,0,1,1</a:t>
            </a:r>
            <a:r>
              <a:rPr lang="en-US" altLang="zh-CN" dirty="0"/>
              <a:t>,</a:t>
            </a:r>
            <a:endParaRPr lang="zh-CN" altLang="zh-CN" dirty="0"/>
          </a:p>
          <a:p>
            <a:pPr>
              <a:lnSpc>
                <a:spcPct val="100000"/>
              </a:lnSpc>
            </a:pPr>
            <a:r>
              <a:rPr lang="en-US" altLang="zh-CN" dirty="0" smtClean="0"/>
              <a:t>                    1,1,1,1,0,0,0,0,1,1</a:t>
            </a:r>
            <a:r>
              <a:rPr lang="en-US" altLang="zh-CN" dirty="0"/>
              <a:t>,</a:t>
            </a:r>
            <a:endParaRPr lang="zh-CN" altLang="zh-CN" dirty="0"/>
          </a:p>
          <a:p>
            <a:pPr>
              <a:lnSpc>
                <a:spcPct val="100000"/>
              </a:lnSpc>
            </a:pPr>
            <a:r>
              <a:rPr lang="en-US" altLang="zh-CN" dirty="0" smtClean="0"/>
              <a:t>                    1,0,0,0,0,1,1,1,0,0</a:t>
            </a:r>
            <a:r>
              <a:rPr lang="en-US" altLang="zh-CN" dirty="0"/>
              <a:t>,</a:t>
            </a:r>
            <a:endParaRPr lang="zh-CN" altLang="zh-CN" dirty="0"/>
          </a:p>
          <a:p>
            <a:pPr>
              <a:lnSpc>
                <a:spcPct val="100000"/>
              </a:lnSpc>
            </a:pPr>
            <a:r>
              <a:rPr lang="en-US" altLang="zh-CN" dirty="0" smtClean="0"/>
              <a:t>                    1,0,1,1,0,0,0,0,0,1</a:t>
            </a:r>
            <a:r>
              <a:rPr lang="en-US" altLang="zh-CN" dirty="0"/>
              <a:t>,</a:t>
            </a:r>
            <a:endParaRPr lang="zh-CN" altLang="zh-CN" dirty="0"/>
          </a:p>
          <a:p>
            <a:pPr>
              <a:lnSpc>
                <a:spcPct val="100000"/>
              </a:lnSpc>
            </a:pPr>
            <a:r>
              <a:rPr lang="en-US" altLang="zh-CN" dirty="0" smtClean="0"/>
              <a:t>                    1,1,1,1,1,1,1,1,1,1</a:t>
            </a:r>
            <a:r>
              <a:rPr lang="en-US" altLang="zh-CN" dirty="0"/>
              <a:t>]</a:t>
            </a:r>
            <a:endParaRPr lang="zh-CN" altLang="zh-CN" dirty="0"/>
          </a:p>
          <a:p>
            <a:r>
              <a:rPr lang="zh-CN" altLang="zh-CN" dirty="0"/>
              <a:t>有了对迷宫的数学定义，就可以很简单的定义迷宫的入口和出口了</a:t>
            </a:r>
            <a:r>
              <a:rPr lang="zh-CN" altLang="zh-CN" dirty="0" smtClean="0"/>
              <a:t>。迷宫</a:t>
            </a:r>
            <a:r>
              <a:rPr lang="zh-CN" altLang="en-US" dirty="0" smtClean="0"/>
              <a:t>的</a:t>
            </a:r>
            <a:r>
              <a:rPr lang="zh-CN" altLang="zh-CN" dirty="0" smtClean="0"/>
              <a:t>入口</a:t>
            </a:r>
            <a:r>
              <a:rPr lang="zh-CN" altLang="zh-CN" dirty="0"/>
              <a:t>是</a:t>
            </a:r>
            <a:r>
              <a:rPr lang="en-US" altLang="zh-CN" dirty="0"/>
              <a:t>m[0][3]</a:t>
            </a:r>
            <a:r>
              <a:rPr lang="zh-CN" altLang="zh-CN" dirty="0"/>
              <a:t>，出口是</a:t>
            </a:r>
            <a:r>
              <a:rPr lang="en-US" altLang="zh-CN" dirty="0"/>
              <a:t>m[7][9]</a:t>
            </a:r>
            <a:r>
              <a:rPr lang="zh-CN" altLang="zh-CN" dirty="0" smtClean="0"/>
              <a:t>。</a:t>
            </a:r>
            <a:r>
              <a:rPr lang="zh-CN" altLang="zh-CN" dirty="0"/>
              <a:t>老鼠走迷宫问题就是要找一条从入口到出口的路径，如果存在就返回这条路径；如果不存在，就返回不存在这种路径。也就是说，要在二维数组</a:t>
            </a:r>
            <a:r>
              <a:rPr lang="en-US" altLang="zh-CN" dirty="0"/>
              <a:t>m</a:t>
            </a:r>
            <a:r>
              <a:rPr lang="zh-CN" altLang="zh-CN" dirty="0"/>
              <a:t>中找一条从</a:t>
            </a:r>
            <a:r>
              <a:rPr lang="en-US" altLang="zh-CN" dirty="0"/>
              <a:t>m[0][3]</a:t>
            </a:r>
            <a:r>
              <a:rPr lang="zh-CN" altLang="zh-CN" dirty="0"/>
              <a:t>到</a:t>
            </a:r>
            <a:r>
              <a:rPr lang="en-US" altLang="zh-CN" dirty="0"/>
              <a:t>m[7][9]</a:t>
            </a:r>
            <a:r>
              <a:rPr lang="zh-CN" altLang="zh-CN" dirty="0"/>
              <a:t>全部为</a:t>
            </a:r>
            <a:r>
              <a:rPr lang="en-US" altLang="zh-CN" dirty="0"/>
              <a:t>0</a:t>
            </a:r>
            <a:r>
              <a:rPr lang="zh-CN" altLang="zh-CN" dirty="0"/>
              <a:t>的路径。</a:t>
            </a:r>
            <a:endParaRPr lang="zh-CN" altLang="en-US" dirty="0"/>
          </a:p>
        </p:txBody>
      </p:sp>
    </p:spTree>
    <p:extLst>
      <p:ext uri="{BB962C8B-B14F-4D97-AF65-F5344CB8AC3E}">
        <p14:creationId xmlns:p14="http://schemas.microsoft.com/office/powerpoint/2010/main" val="4013091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将原问题分解成小问题</a:t>
            </a:r>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62</a:t>
            </a:fld>
            <a:endParaRPr lang="zh-CN" altLang="en-US"/>
          </a:p>
        </p:txBody>
      </p:sp>
      <p:sp>
        <p:nvSpPr>
          <p:cNvPr id="6" name="内容占位符 5"/>
          <p:cNvSpPr>
            <a:spLocks noGrp="1"/>
          </p:cNvSpPr>
          <p:nvPr>
            <p:ph idx="1"/>
          </p:nvPr>
        </p:nvSpPr>
        <p:spPr>
          <a:xfrm>
            <a:off x="457200" y="1412777"/>
            <a:ext cx="8229600" cy="2016224"/>
          </a:xfrm>
        </p:spPr>
        <p:txBody>
          <a:bodyPr/>
          <a:lstStyle/>
          <a:p>
            <a:r>
              <a:rPr lang="zh-CN" altLang="zh-CN" dirty="0"/>
              <a:t>按照计算机科学解决问题的基本思路，我们也将老鼠走迷宫问题分解成小问题</a:t>
            </a:r>
            <a:r>
              <a:rPr lang="zh-CN" altLang="zh-CN" dirty="0" smtClean="0"/>
              <a:t>。走</a:t>
            </a:r>
            <a:r>
              <a:rPr lang="zh-CN" altLang="zh-CN" dirty="0"/>
              <a:t>迷宫时，只知道下一步可以走的路。在每一个白格子上，老鼠可以选择向上、下、左、右这</a:t>
            </a:r>
            <a:r>
              <a:rPr lang="en-US" altLang="zh-CN" dirty="0"/>
              <a:t>4</a:t>
            </a:r>
            <a:r>
              <a:rPr lang="zh-CN" altLang="zh-CN" dirty="0"/>
              <a:t>个相邻的格子走。但是只有当相邻的格子是白色的时候才能走。</a:t>
            </a:r>
            <a:r>
              <a:rPr lang="zh-CN" altLang="zh-CN" dirty="0" smtClean="0"/>
              <a:t>如</a:t>
            </a:r>
            <a:r>
              <a:rPr lang="zh-CN" altLang="en-US" dirty="0" smtClean="0"/>
              <a:t>下</a:t>
            </a:r>
            <a:r>
              <a:rPr lang="zh-CN" altLang="zh-CN" dirty="0" smtClean="0"/>
              <a:t>图所</a:t>
            </a:r>
            <a:r>
              <a:rPr lang="zh-CN" altLang="zh-CN" dirty="0"/>
              <a:t>示，如果老鼠在中间的白色格子，它可以向上、下、左、右这</a:t>
            </a:r>
            <a:r>
              <a:rPr lang="en-US" altLang="zh-CN" dirty="0"/>
              <a:t>4</a:t>
            </a:r>
            <a:r>
              <a:rPr lang="zh-CN" altLang="zh-CN" dirty="0"/>
              <a:t>个相邻的格子走。因为右边和下边相邻的格子是墙，所以它只能向上或者向左走。</a:t>
            </a:r>
          </a:p>
        </p:txBody>
      </p:sp>
      <p:sp>
        <p:nvSpPr>
          <p:cNvPr id="7" name="内容占位符 5"/>
          <p:cNvSpPr txBox="1">
            <a:spLocks/>
          </p:cNvSpPr>
          <p:nvPr/>
        </p:nvSpPr>
        <p:spPr>
          <a:xfrm>
            <a:off x="457200" y="4226781"/>
            <a:ext cx="8229600" cy="2265101"/>
          </a:xfrm>
          <a:prstGeom prst="rect">
            <a:avLst/>
          </a:prstGeom>
        </p:spPr>
        <p:txBody>
          <a:bodyPr vert="horz" lIns="91440" tIns="45720" rIns="91440" bIns="45720" rtlCol="0">
            <a:normAutofit fontScale="92500" lnSpcReduction="10000"/>
          </a:bodyPr>
          <a:lstStyle>
            <a:lvl1pPr marL="0" indent="457200" algn="l" defTabSz="914400" rtl="0" eaLnBrk="1" latinLnBrk="0" hangingPunct="1">
              <a:lnSpc>
                <a:spcPct val="130000"/>
              </a:lnSpc>
              <a:spcBef>
                <a:spcPts val="0"/>
              </a:spcBef>
              <a:buFont typeface="Arial"/>
              <a:buNone/>
              <a:defRPr sz="18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zh-CN" altLang="zh-CN" sz="1900" dirty="0"/>
              <a:t>在每一个格子上的行走情况可以用数组的形式表示为：假设老鼠在</a:t>
            </a:r>
            <a:r>
              <a:rPr lang="en-US" altLang="zh-CN" sz="1900" dirty="0"/>
              <a:t>m[</a:t>
            </a:r>
            <a:r>
              <a:rPr lang="en-US" altLang="zh-CN" sz="1900" dirty="0" err="1"/>
              <a:t>i</a:t>
            </a:r>
            <a:r>
              <a:rPr lang="en-US" altLang="zh-CN" sz="1900" dirty="0"/>
              <a:t>][j](0&lt;</a:t>
            </a:r>
            <a:r>
              <a:rPr lang="en-US" altLang="zh-CN" sz="1900" dirty="0" err="1"/>
              <a:t>i</a:t>
            </a:r>
            <a:r>
              <a:rPr lang="en-US" altLang="zh-CN" sz="1900" dirty="0"/>
              <a:t>&lt;9,0&lt;j&lt;9)</a:t>
            </a:r>
            <a:r>
              <a:rPr lang="zh-CN" altLang="zh-CN" sz="1900" dirty="0"/>
              <a:t>，与</a:t>
            </a:r>
            <a:r>
              <a:rPr lang="en-US" altLang="zh-CN" sz="1900" dirty="0"/>
              <a:t>m[</a:t>
            </a:r>
            <a:r>
              <a:rPr lang="en-US" altLang="zh-CN" sz="1900" dirty="0" err="1"/>
              <a:t>i</a:t>
            </a:r>
            <a:r>
              <a:rPr lang="en-US" altLang="zh-CN" sz="1900" dirty="0"/>
              <a:t>][j]</a:t>
            </a:r>
            <a:r>
              <a:rPr lang="zh-CN" altLang="zh-CN" sz="1900" dirty="0"/>
              <a:t>上、下、左、右相邻的元素分别是</a:t>
            </a:r>
            <a:r>
              <a:rPr lang="en-US" altLang="zh-CN" sz="1900" dirty="0"/>
              <a:t>m[i-1][j]</a:t>
            </a:r>
            <a:r>
              <a:rPr lang="zh-CN" altLang="zh-CN" sz="1900" dirty="0"/>
              <a:t>、</a:t>
            </a:r>
            <a:r>
              <a:rPr lang="en-US" altLang="zh-CN" sz="1900" dirty="0"/>
              <a:t>m[i+1][j]</a:t>
            </a:r>
            <a:r>
              <a:rPr lang="zh-CN" altLang="zh-CN" sz="1900" dirty="0"/>
              <a:t>、</a:t>
            </a:r>
            <a:r>
              <a:rPr lang="en-US" altLang="zh-CN" sz="1900" dirty="0"/>
              <a:t>m[</a:t>
            </a:r>
            <a:r>
              <a:rPr lang="en-US" altLang="zh-CN" sz="1900" dirty="0" err="1"/>
              <a:t>i</a:t>
            </a:r>
            <a:r>
              <a:rPr lang="en-US" altLang="zh-CN" sz="1900" dirty="0"/>
              <a:t>][j-1]</a:t>
            </a:r>
            <a:r>
              <a:rPr lang="zh-CN" altLang="zh-CN" sz="1900" dirty="0"/>
              <a:t>、</a:t>
            </a:r>
            <a:r>
              <a:rPr lang="en-US" altLang="zh-CN" sz="1900" dirty="0"/>
              <a:t>m[</a:t>
            </a:r>
            <a:r>
              <a:rPr lang="en-US" altLang="zh-CN" sz="1900" dirty="0" err="1"/>
              <a:t>i</a:t>
            </a:r>
            <a:r>
              <a:rPr lang="en-US" altLang="zh-CN" sz="1900" dirty="0"/>
              <a:t>][j+1]</a:t>
            </a:r>
            <a:r>
              <a:rPr lang="zh-CN" altLang="zh-CN" sz="1900" dirty="0"/>
              <a:t>。只有这些相邻元素为</a:t>
            </a:r>
            <a:r>
              <a:rPr lang="en-US" altLang="zh-CN" sz="1900" dirty="0"/>
              <a:t>0</a:t>
            </a:r>
            <a:r>
              <a:rPr lang="zh-CN" altLang="zh-CN" sz="1900" dirty="0"/>
              <a:t>时，老鼠才能走过去。</a:t>
            </a:r>
          </a:p>
          <a:p>
            <a:pPr>
              <a:lnSpc>
                <a:spcPct val="140000"/>
              </a:lnSpc>
            </a:pPr>
            <a:r>
              <a:rPr lang="zh-CN" altLang="zh-CN" sz="1900" dirty="0"/>
              <a:t>因此，可以通过决定下一步走的方向，将当前位置到出口的路径问题转化成</a:t>
            </a:r>
            <a:r>
              <a:rPr lang="en-US" altLang="zh-CN" sz="1900" dirty="0"/>
              <a:t>m[</a:t>
            </a:r>
            <a:r>
              <a:rPr lang="en-US" altLang="zh-CN" sz="1900" dirty="0" err="1"/>
              <a:t>i</a:t>
            </a:r>
            <a:r>
              <a:rPr lang="en-US" altLang="zh-CN" sz="1900" dirty="0"/>
              <a:t>][j]</a:t>
            </a:r>
            <a:r>
              <a:rPr lang="zh-CN" altLang="zh-CN" sz="1900" dirty="0"/>
              <a:t>到出口的路径问题，其中</a:t>
            </a:r>
            <a:r>
              <a:rPr lang="en-US" altLang="zh-CN" sz="1900" dirty="0"/>
              <a:t>m[</a:t>
            </a:r>
            <a:r>
              <a:rPr lang="en-US" altLang="zh-CN" sz="1900" dirty="0" err="1"/>
              <a:t>i</a:t>
            </a:r>
            <a:r>
              <a:rPr lang="en-US" altLang="zh-CN" sz="1900" dirty="0"/>
              <a:t>][j]</a:t>
            </a:r>
            <a:r>
              <a:rPr lang="zh-CN" altLang="zh-CN" sz="1900" dirty="0"/>
              <a:t>是当前位置的相邻位置，并且</a:t>
            </a:r>
            <a:r>
              <a:rPr lang="en-US" altLang="zh-CN" sz="1900" dirty="0"/>
              <a:t>m[</a:t>
            </a:r>
            <a:r>
              <a:rPr lang="en-US" altLang="zh-CN" sz="1900" dirty="0" err="1"/>
              <a:t>i</a:t>
            </a:r>
            <a:r>
              <a:rPr lang="en-US" altLang="zh-CN" sz="1900" dirty="0"/>
              <a:t>][j]=0</a:t>
            </a:r>
            <a:r>
              <a:rPr lang="zh-CN" altLang="zh-CN" sz="1900" dirty="0"/>
              <a:t>。这样就能将原问题分解成小问题。</a:t>
            </a:r>
          </a:p>
          <a:p>
            <a:endParaRPr lang="zh-CN" altLang="zh-CN" dirty="0"/>
          </a:p>
        </p:txBody>
      </p:sp>
      <p:pic>
        <p:nvPicPr>
          <p:cNvPr id="8" name="图片 7"/>
          <p:cNvPicPr>
            <a:picLocks noChangeAspect="1"/>
          </p:cNvPicPr>
          <p:nvPr/>
        </p:nvPicPr>
        <p:blipFill>
          <a:blip r:embed="rId2"/>
          <a:stretch>
            <a:fillRect/>
          </a:stretch>
        </p:blipFill>
        <p:spPr>
          <a:xfrm>
            <a:off x="4130984" y="3284984"/>
            <a:ext cx="873064" cy="955373"/>
          </a:xfrm>
          <a:prstGeom prst="rect">
            <a:avLst/>
          </a:prstGeom>
        </p:spPr>
      </p:pic>
    </p:spTree>
    <p:extLst>
      <p:ext uri="{BB962C8B-B14F-4D97-AF65-F5344CB8AC3E}">
        <p14:creationId xmlns:p14="http://schemas.microsoft.com/office/powerpoint/2010/main" val="3285218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求解小问题，用小问题的解构造大问题的</a:t>
            </a:r>
            <a:r>
              <a:rPr lang="zh-CN" altLang="zh-CN" dirty="0" smtClean="0"/>
              <a:t>解</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63</a:t>
            </a:fld>
            <a:endParaRPr lang="zh-CN" altLang="en-US"/>
          </a:p>
        </p:txBody>
      </p:sp>
      <p:sp>
        <p:nvSpPr>
          <p:cNvPr id="6" name="内容占位符 5"/>
          <p:cNvSpPr>
            <a:spLocks noGrp="1"/>
          </p:cNvSpPr>
          <p:nvPr>
            <p:ph idx="1"/>
          </p:nvPr>
        </p:nvSpPr>
        <p:spPr/>
        <p:txBody>
          <a:bodyPr>
            <a:noAutofit/>
          </a:bodyPr>
          <a:lstStyle/>
          <a:p>
            <a:r>
              <a:rPr lang="zh-CN" altLang="zh-CN" dirty="0"/>
              <a:t>走迷宫的时候，如果走到了死胡同就返回到前面，去尝试没有走过的路。最终会出现两种结果：第一种，找到出口；第二种，走了所有能走的路都走不到出口</a:t>
            </a:r>
            <a:r>
              <a:rPr lang="zh-CN" altLang="zh-CN" dirty="0" smtClean="0"/>
              <a:t>。</a:t>
            </a:r>
            <a:endParaRPr lang="en-US" altLang="zh-CN" dirty="0" smtClean="0"/>
          </a:p>
          <a:p>
            <a:r>
              <a:rPr lang="zh-CN" altLang="zh-CN" dirty="0"/>
              <a:t>转化路径问题的时候，如果尝试了所有相邻位置</a:t>
            </a:r>
            <a:r>
              <a:rPr lang="en-US" altLang="zh-CN" dirty="0"/>
              <a:t>m[</a:t>
            </a:r>
            <a:r>
              <a:rPr lang="en-US" altLang="zh-CN" dirty="0" err="1"/>
              <a:t>i</a:t>
            </a:r>
            <a:r>
              <a:rPr lang="en-US" altLang="zh-CN" dirty="0"/>
              <a:t>][j]</a:t>
            </a:r>
            <a:r>
              <a:rPr lang="zh-CN" altLang="zh-CN" dirty="0"/>
              <a:t>，都不能得到出口到出口的路径问题，就相当于走到了死胡同。此时，就要返回到最近的没有走过的位置，继续转化路径问题。最后会出现两种结果：第一种，最终能将原问题转化成出口到出口的路径问题，从而得到一条从入口到出口的路径；第二种，找遍所有转化方式都不能得到出口到出口的路径问题，从而可以知道没有从入口到出口的路径</a:t>
            </a:r>
            <a:r>
              <a:rPr lang="zh-CN" altLang="zh-CN" dirty="0" smtClean="0"/>
              <a:t>。</a:t>
            </a:r>
            <a:endParaRPr lang="en-US" altLang="zh-CN" dirty="0" smtClean="0"/>
          </a:p>
          <a:p>
            <a:r>
              <a:rPr lang="zh-CN" altLang="zh-CN" b="1" dirty="0"/>
              <a:t>求解问题</a:t>
            </a:r>
            <a:r>
              <a:rPr lang="zh-CN" altLang="zh-CN" b="1" dirty="0" smtClean="0"/>
              <a:t>：</a:t>
            </a:r>
            <a:r>
              <a:rPr lang="zh-CN" altLang="zh-CN" dirty="0" smtClean="0"/>
              <a:t>假设老鼠在的</a:t>
            </a:r>
            <a:r>
              <a:rPr lang="en-US" altLang="zh-CN" dirty="0" smtClean="0"/>
              <a:t>10</a:t>
            </a:r>
            <a:r>
              <a:rPr lang="zh-CN" altLang="zh-CN" dirty="0" smtClean="0"/>
              <a:t>×</a:t>
            </a:r>
            <a:r>
              <a:rPr lang="en-US" altLang="zh-CN" dirty="0" smtClean="0"/>
              <a:t>10</a:t>
            </a:r>
            <a:r>
              <a:rPr lang="zh-CN" altLang="zh-CN" dirty="0" smtClean="0"/>
              <a:t>迷宫的入口处，它想要吃迷宫出口处放着奶酪，问这只老鼠能否吃到奶酪？如果可以吃到，请给出一条从入口到奶酪的路径。根据</a:t>
            </a:r>
            <a:r>
              <a:rPr lang="zh-CN" altLang="zh-CN" dirty="0"/>
              <a:t>前面思考中的解题思路，用</a:t>
            </a:r>
            <a:r>
              <a:rPr lang="en-US" altLang="zh-CN" dirty="0"/>
              <a:t>python</a:t>
            </a:r>
            <a:r>
              <a:rPr lang="zh-CN" altLang="zh-CN" dirty="0"/>
              <a:t>实现老鼠走迷宫问题的</a:t>
            </a:r>
            <a:r>
              <a:rPr lang="zh-CN" altLang="zh-CN" dirty="0" smtClean="0"/>
              <a:t>代码</a:t>
            </a:r>
            <a:r>
              <a:rPr lang="zh-CN" altLang="en-US" dirty="0" smtClean="0"/>
              <a:t>。</a:t>
            </a:r>
            <a:endParaRPr lang="zh-CN" altLang="zh-CN" dirty="0"/>
          </a:p>
        </p:txBody>
      </p:sp>
    </p:spTree>
    <p:extLst>
      <p:ext uri="{BB962C8B-B14F-4D97-AF65-F5344CB8AC3E}">
        <p14:creationId xmlns:p14="http://schemas.microsoft.com/office/powerpoint/2010/main" val="671494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Python</a:t>
            </a:r>
            <a:r>
              <a:rPr lang="zh-CN" altLang="en-US" dirty="0" smtClean="0"/>
              <a:t>实现</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64</a:t>
            </a:fld>
            <a:endParaRPr lang="zh-CN" altLang="en-US"/>
          </a:p>
        </p:txBody>
      </p:sp>
      <p:sp>
        <p:nvSpPr>
          <p:cNvPr id="6" name="内容占位符 5"/>
          <p:cNvSpPr>
            <a:spLocks noGrp="1"/>
          </p:cNvSpPr>
          <p:nvPr>
            <p:ph sz="half" idx="2"/>
          </p:nvPr>
        </p:nvSpPr>
        <p:spPr>
          <a:xfrm>
            <a:off x="457200" y="1340768"/>
            <a:ext cx="2746648" cy="4785395"/>
          </a:xfrm>
        </p:spPr>
        <p:txBody>
          <a:bodyPr>
            <a:noAutofit/>
          </a:bodyPr>
          <a:lstStyle/>
          <a:p>
            <a:r>
              <a:rPr lang="en-US" altLang="zh-CN" b="1" dirty="0"/>
              <a:t>#&lt;</a:t>
            </a:r>
            <a:r>
              <a:rPr lang="zh-CN" altLang="zh-CN" b="1" dirty="0"/>
              <a:t>程序：老鼠走迷宫</a:t>
            </a:r>
            <a:r>
              <a:rPr lang="en-US" altLang="zh-CN" b="1" dirty="0"/>
              <a:t>_</a:t>
            </a:r>
            <a:r>
              <a:rPr lang="zh-CN" altLang="zh-CN" b="1" dirty="0"/>
              <a:t>递归</a:t>
            </a:r>
            <a:r>
              <a:rPr lang="en-US" altLang="zh-CN" b="1" dirty="0"/>
              <a:t>&gt;</a:t>
            </a:r>
            <a:endParaRPr lang="zh-CN" altLang="zh-CN" dirty="0"/>
          </a:p>
          <a:p>
            <a:r>
              <a:rPr lang="en-US" altLang="zh-CN" dirty="0"/>
              <a:t>m=[[1,1,1,0,1,1,1,1,1,1],</a:t>
            </a:r>
            <a:endParaRPr lang="zh-CN" altLang="zh-CN" dirty="0"/>
          </a:p>
          <a:p>
            <a:r>
              <a:rPr lang="en-US" altLang="zh-CN" dirty="0"/>
              <a:t>   [1,0,0,0,0,0,0,0,1,1],</a:t>
            </a:r>
            <a:endParaRPr lang="zh-CN" altLang="zh-CN" dirty="0"/>
          </a:p>
          <a:p>
            <a:r>
              <a:rPr lang="en-US" altLang="zh-CN" dirty="0"/>
              <a:t>   [1,0,1,1,1,1,1,0,0,1],</a:t>
            </a:r>
            <a:endParaRPr lang="zh-CN" altLang="zh-CN" dirty="0"/>
          </a:p>
          <a:p>
            <a:r>
              <a:rPr lang="en-US" altLang="zh-CN" dirty="0"/>
              <a:t>   [1,0,1,0,0,0,0,1,0,1],</a:t>
            </a:r>
            <a:endParaRPr lang="zh-CN" altLang="zh-CN" dirty="0"/>
          </a:p>
          <a:p>
            <a:r>
              <a:rPr lang="en-US" altLang="zh-CN" dirty="0"/>
              <a:t>   [1,0,1,0,1,1,0,0,0,1],</a:t>
            </a:r>
            <a:endParaRPr lang="zh-CN" altLang="zh-CN" dirty="0"/>
          </a:p>
          <a:p>
            <a:r>
              <a:rPr lang="en-US" altLang="zh-CN" dirty="0"/>
              <a:t>   [1,0,0,1,1,0,1,0,1,1],</a:t>
            </a:r>
            <a:endParaRPr lang="zh-CN" altLang="zh-CN" dirty="0"/>
          </a:p>
          <a:p>
            <a:r>
              <a:rPr lang="en-US" altLang="zh-CN" dirty="0"/>
              <a:t>   [1,1,1,1,0,0,0,0,1,1],</a:t>
            </a:r>
            <a:endParaRPr lang="zh-CN" altLang="zh-CN" dirty="0"/>
          </a:p>
          <a:p>
            <a:r>
              <a:rPr lang="en-US" altLang="zh-CN" dirty="0"/>
              <a:t>   [1,0,0,0,0,1,1,1,0,0],</a:t>
            </a:r>
            <a:endParaRPr lang="zh-CN" altLang="zh-CN" dirty="0"/>
          </a:p>
          <a:p>
            <a:r>
              <a:rPr lang="en-US" altLang="zh-CN" dirty="0"/>
              <a:t>   [1,0,1,1,0,0,0,0,0,1],</a:t>
            </a:r>
            <a:endParaRPr lang="zh-CN" altLang="zh-CN" dirty="0"/>
          </a:p>
          <a:p>
            <a:r>
              <a:rPr lang="en-US" altLang="zh-CN" dirty="0"/>
              <a:t>   [1,1,1,1,1,1,1,1,1,1]]</a:t>
            </a:r>
            <a:endParaRPr lang="zh-CN" altLang="zh-CN" dirty="0"/>
          </a:p>
          <a:p>
            <a:r>
              <a:rPr lang="en-US" altLang="zh-CN" dirty="0" smtClean="0"/>
              <a:t>sta1=0</a:t>
            </a:r>
          </a:p>
          <a:p>
            <a:r>
              <a:rPr lang="en-US" altLang="zh-CN" dirty="0" smtClean="0"/>
              <a:t>sta2=3</a:t>
            </a:r>
          </a:p>
          <a:p>
            <a:r>
              <a:rPr lang="en-US" altLang="zh-CN" dirty="0" smtClean="0"/>
              <a:t>fsh1=7</a:t>
            </a:r>
          </a:p>
          <a:p>
            <a:r>
              <a:rPr lang="en-US" altLang="zh-CN" dirty="0" smtClean="0"/>
              <a:t>fsh2=9</a:t>
            </a:r>
            <a:endParaRPr lang="en-US" altLang="zh-CN" dirty="0"/>
          </a:p>
          <a:p>
            <a:r>
              <a:rPr lang="en-US" altLang="zh-CN" dirty="0" smtClean="0"/>
              <a:t>success=0</a:t>
            </a:r>
            <a:endParaRPr lang="zh-CN" altLang="zh-CN" dirty="0"/>
          </a:p>
          <a:p>
            <a:endParaRPr lang="zh-CN" altLang="en-US" dirty="0"/>
          </a:p>
        </p:txBody>
      </p:sp>
      <p:sp>
        <p:nvSpPr>
          <p:cNvPr id="8" name="内容占位符 5"/>
          <p:cNvSpPr>
            <a:spLocks noGrp="1"/>
          </p:cNvSpPr>
          <p:nvPr>
            <p:ph sz="half" idx="2"/>
          </p:nvPr>
        </p:nvSpPr>
        <p:spPr>
          <a:xfrm>
            <a:off x="2804592" y="1543298"/>
            <a:ext cx="6339408" cy="4968552"/>
          </a:xfrm>
        </p:spPr>
        <p:txBody>
          <a:bodyPr>
            <a:noAutofit/>
          </a:bodyPr>
          <a:lstStyle/>
          <a:p>
            <a:r>
              <a:rPr lang="en-US" altLang="zh-CN" dirty="0" err="1"/>
              <a:t>def</a:t>
            </a:r>
            <a:r>
              <a:rPr lang="en-US" altLang="zh-CN" dirty="0"/>
              <a:t> </a:t>
            </a:r>
            <a:r>
              <a:rPr lang="en-US" altLang="zh-CN" dirty="0" err="1"/>
              <a:t>LabyrinthRat</a:t>
            </a:r>
            <a:r>
              <a:rPr lang="en-US" altLang="zh-CN" dirty="0"/>
              <a:t>():</a:t>
            </a:r>
            <a:endParaRPr lang="zh-CN" altLang="zh-CN" dirty="0"/>
          </a:p>
          <a:p>
            <a:r>
              <a:rPr lang="en-US" altLang="zh-CN" dirty="0" smtClean="0"/>
              <a:t>      print</a:t>
            </a:r>
            <a:r>
              <a:rPr lang="en-US" altLang="zh-CN" dirty="0"/>
              <a:t>('</a:t>
            </a:r>
            <a:r>
              <a:rPr lang="zh-CN" altLang="zh-CN" dirty="0"/>
              <a:t>显示迷宫：</a:t>
            </a:r>
            <a:r>
              <a:rPr lang="en-US" altLang="zh-CN" dirty="0"/>
              <a:t>')</a:t>
            </a:r>
            <a:endParaRPr lang="zh-CN" altLang="zh-CN" dirty="0"/>
          </a:p>
          <a:p>
            <a:r>
              <a:rPr lang="en-US" altLang="zh-CN" dirty="0" smtClean="0"/>
              <a:t>      for </a:t>
            </a:r>
            <a:r>
              <a:rPr lang="en-US" altLang="zh-CN" dirty="0" err="1"/>
              <a:t>i</a:t>
            </a:r>
            <a:r>
              <a:rPr lang="en-US" altLang="zh-CN" dirty="0"/>
              <a:t> </a:t>
            </a:r>
            <a:r>
              <a:rPr lang="en-US" altLang="zh-CN" dirty="0" err="1"/>
              <a:t>inrange</a:t>
            </a:r>
            <a:r>
              <a:rPr lang="en-US" altLang="zh-CN" dirty="0"/>
              <a:t>(</a:t>
            </a:r>
            <a:r>
              <a:rPr lang="en-US" altLang="zh-CN" dirty="0" err="1"/>
              <a:t>len</a:t>
            </a:r>
            <a:r>
              <a:rPr lang="en-US" altLang="zh-CN" dirty="0"/>
              <a:t>(m)):print(m[</a:t>
            </a:r>
            <a:r>
              <a:rPr lang="en-US" altLang="zh-CN" dirty="0" err="1"/>
              <a:t>i</a:t>
            </a:r>
            <a:r>
              <a:rPr lang="en-US" altLang="zh-CN" dirty="0"/>
              <a:t>])</a:t>
            </a:r>
            <a:endParaRPr lang="zh-CN" altLang="zh-CN" dirty="0"/>
          </a:p>
          <a:p>
            <a:r>
              <a:rPr lang="en-US" altLang="zh-CN" dirty="0" smtClean="0"/>
              <a:t>      print</a:t>
            </a:r>
            <a:r>
              <a:rPr lang="en-US" altLang="zh-CN" dirty="0"/>
              <a:t>('</a:t>
            </a:r>
            <a:r>
              <a:rPr lang="zh-CN" altLang="zh-CN" dirty="0"/>
              <a:t>入口：</a:t>
            </a:r>
            <a:r>
              <a:rPr lang="en-US" altLang="zh-CN" dirty="0"/>
              <a:t>m[%d][%d]</a:t>
            </a:r>
            <a:r>
              <a:rPr lang="zh-CN" altLang="zh-CN" dirty="0"/>
              <a:t>：出口：</a:t>
            </a:r>
            <a:r>
              <a:rPr lang="en-US" altLang="zh-CN" dirty="0"/>
              <a:t>m[%d][%d]'%(sta1,sta2,fsh1,fsh2))</a:t>
            </a:r>
            <a:endParaRPr lang="zh-CN" altLang="zh-CN" dirty="0"/>
          </a:p>
          <a:p>
            <a:r>
              <a:rPr lang="en-US" altLang="zh-CN" dirty="0" smtClean="0"/>
              <a:t>      if </a:t>
            </a:r>
            <a:r>
              <a:rPr lang="en-US" altLang="zh-CN" dirty="0"/>
              <a:t>(visit(sta1,sta2))==</a:t>
            </a:r>
            <a:r>
              <a:rPr lang="en-US" altLang="zh-CN" dirty="0" smtClean="0"/>
              <a:t>0: print</a:t>
            </a:r>
            <a:r>
              <a:rPr lang="en-US" altLang="zh-CN" dirty="0"/>
              <a:t>('</a:t>
            </a:r>
            <a:r>
              <a:rPr lang="zh-CN" altLang="zh-CN" dirty="0"/>
              <a:t>没有找到出口</a:t>
            </a:r>
            <a:r>
              <a:rPr lang="en-US" altLang="zh-CN" dirty="0"/>
              <a:t>')</a:t>
            </a:r>
            <a:endParaRPr lang="zh-CN" altLang="zh-CN" dirty="0"/>
          </a:p>
          <a:p>
            <a:r>
              <a:rPr lang="en-US" altLang="zh-CN" dirty="0" smtClean="0"/>
              <a:t>      else</a:t>
            </a:r>
            <a:r>
              <a:rPr lang="en-US" altLang="zh-CN" dirty="0"/>
              <a:t>:</a:t>
            </a:r>
            <a:endParaRPr lang="zh-CN" altLang="zh-CN" dirty="0"/>
          </a:p>
          <a:p>
            <a:r>
              <a:rPr lang="en-US" altLang="zh-CN" dirty="0" smtClean="0"/>
              <a:t>            print</a:t>
            </a:r>
            <a:r>
              <a:rPr lang="en-US" altLang="zh-CN" dirty="0"/>
              <a:t>('</a:t>
            </a:r>
            <a:r>
              <a:rPr lang="zh-CN" altLang="zh-CN" dirty="0"/>
              <a:t>显示路径：</a:t>
            </a:r>
            <a:r>
              <a:rPr lang="en-US" altLang="zh-CN" dirty="0"/>
              <a:t>')</a:t>
            </a:r>
            <a:endParaRPr lang="zh-CN" altLang="zh-CN" dirty="0"/>
          </a:p>
          <a:p>
            <a:r>
              <a:rPr lang="en-US" altLang="zh-CN" dirty="0" smtClean="0"/>
              <a:t>            for </a:t>
            </a:r>
            <a:r>
              <a:rPr lang="en-US" altLang="zh-CN" dirty="0" err="1"/>
              <a:t>i</a:t>
            </a:r>
            <a:r>
              <a:rPr lang="en-US" altLang="zh-CN" dirty="0"/>
              <a:t> in range(10):print(m[</a:t>
            </a:r>
            <a:r>
              <a:rPr lang="en-US" altLang="zh-CN" dirty="0" err="1"/>
              <a:t>i</a:t>
            </a:r>
            <a:r>
              <a:rPr lang="en-US" altLang="zh-CN" dirty="0" smtClean="0"/>
              <a:t>])</a:t>
            </a:r>
            <a:endParaRPr lang="en-US" altLang="zh-CN" dirty="0"/>
          </a:p>
          <a:p>
            <a:r>
              <a:rPr lang="en-US" altLang="zh-CN" dirty="0" err="1" smtClean="0"/>
              <a:t>def</a:t>
            </a:r>
            <a:r>
              <a:rPr lang="en-US" altLang="zh-CN" dirty="0" smtClean="0"/>
              <a:t> </a:t>
            </a:r>
            <a:r>
              <a:rPr lang="en-US" altLang="zh-CN" dirty="0"/>
              <a:t>visit(</a:t>
            </a:r>
            <a:r>
              <a:rPr lang="en-US" altLang="zh-CN" dirty="0" err="1"/>
              <a:t>i,j</a:t>
            </a:r>
            <a:r>
              <a:rPr lang="en-US" altLang="zh-CN" dirty="0"/>
              <a:t>):</a:t>
            </a:r>
            <a:endParaRPr lang="zh-CN" altLang="zh-CN" dirty="0"/>
          </a:p>
          <a:p>
            <a:r>
              <a:rPr lang="en-US" altLang="zh-CN" dirty="0" smtClean="0"/>
              <a:t>      m[</a:t>
            </a:r>
            <a:r>
              <a:rPr lang="en-US" altLang="zh-CN" dirty="0" err="1" smtClean="0"/>
              <a:t>i</a:t>
            </a:r>
            <a:r>
              <a:rPr lang="en-US" altLang="zh-CN" dirty="0"/>
              <a:t>][j]=</a:t>
            </a:r>
            <a:r>
              <a:rPr lang="en-US" altLang="zh-CN" dirty="0" smtClean="0"/>
              <a:t>2; global </a:t>
            </a:r>
            <a:r>
              <a:rPr lang="en-US" altLang="zh-CN" dirty="0"/>
              <a:t>success</a:t>
            </a:r>
            <a:endParaRPr lang="zh-CN" altLang="zh-CN" dirty="0"/>
          </a:p>
          <a:p>
            <a:r>
              <a:rPr lang="en-US" altLang="zh-CN" dirty="0" smtClean="0"/>
              <a:t>      if(</a:t>
            </a:r>
            <a:r>
              <a:rPr lang="en-US" altLang="zh-CN" dirty="0" err="1" smtClean="0"/>
              <a:t>i</a:t>
            </a:r>
            <a:r>
              <a:rPr lang="en-US" altLang="zh-CN" dirty="0"/>
              <a:t>==fsh1)and(j==fsh2): success=1</a:t>
            </a:r>
            <a:endParaRPr lang="zh-CN" altLang="zh-CN" dirty="0"/>
          </a:p>
          <a:p>
            <a:r>
              <a:rPr lang="en-US" altLang="zh-CN" dirty="0" smtClean="0"/>
              <a:t>      if(success</a:t>
            </a:r>
            <a:r>
              <a:rPr lang="en-US" altLang="zh-CN" dirty="0"/>
              <a:t>!=1)and(m[i-1][j]==0): visit(i-1,j)</a:t>
            </a:r>
            <a:endParaRPr lang="zh-CN" altLang="zh-CN" dirty="0"/>
          </a:p>
          <a:p>
            <a:r>
              <a:rPr lang="en-US" altLang="zh-CN" dirty="0" smtClean="0"/>
              <a:t>      if(success</a:t>
            </a:r>
            <a:r>
              <a:rPr lang="en-US" altLang="zh-CN" dirty="0"/>
              <a:t>!=1)and(m[i+1][j]==0): visit(i+1,j)</a:t>
            </a:r>
            <a:endParaRPr lang="zh-CN" altLang="zh-CN" dirty="0"/>
          </a:p>
          <a:p>
            <a:r>
              <a:rPr lang="en-US" altLang="zh-CN" dirty="0" smtClean="0"/>
              <a:t>      if(success</a:t>
            </a:r>
            <a:r>
              <a:rPr lang="en-US" altLang="zh-CN" dirty="0"/>
              <a:t>!=1)and(m[</a:t>
            </a:r>
            <a:r>
              <a:rPr lang="en-US" altLang="zh-CN" dirty="0" err="1"/>
              <a:t>i</a:t>
            </a:r>
            <a:r>
              <a:rPr lang="en-US" altLang="zh-CN" dirty="0"/>
              <a:t>][j-1]==0): visit(i,j-1)</a:t>
            </a:r>
            <a:endParaRPr lang="zh-CN" altLang="zh-CN" dirty="0"/>
          </a:p>
          <a:p>
            <a:r>
              <a:rPr lang="en-US" altLang="zh-CN" dirty="0" smtClean="0"/>
              <a:t>      if(success</a:t>
            </a:r>
            <a:r>
              <a:rPr lang="en-US" altLang="zh-CN" dirty="0"/>
              <a:t>!=1)and(m[</a:t>
            </a:r>
            <a:r>
              <a:rPr lang="en-US" altLang="zh-CN" dirty="0" err="1"/>
              <a:t>i</a:t>
            </a:r>
            <a:r>
              <a:rPr lang="en-US" altLang="zh-CN" dirty="0"/>
              <a:t>][j+1]==0): visit(i,j+1)</a:t>
            </a:r>
            <a:endParaRPr lang="zh-CN" altLang="zh-CN" dirty="0"/>
          </a:p>
          <a:p>
            <a:r>
              <a:rPr lang="en-US" altLang="zh-CN" dirty="0" smtClean="0"/>
              <a:t>      if </a:t>
            </a:r>
            <a:r>
              <a:rPr lang="en-US" altLang="zh-CN" dirty="0"/>
              <a:t>success!=1: m[</a:t>
            </a:r>
            <a:r>
              <a:rPr lang="en-US" altLang="zh-CN" dirty="0" err="1"/>
              <a:t>i</a:t>
            </a:r>
            <a:r>
              <a:rPr lang="en-US" altLang="zh-CN" dirty="0"/>
              <a:t>][j]=3</a:t>
            </a:r>
            <a:endParaRPr lang="zh-CN" altLang="zh-CN" dirty="0"/>
          </a:p>
          <a:p>
            <a:r>
              <a:rPr lang="en-US" altLang="zh-CN" dirty="0" smtClean="0"/>
              <a:t>      return </a:t>
            </a:r>
            <a:r>
              <a:rPr lang="en-US" altLang="zh-CN" dirty="0"/>
              <a:t>success</a:t>
            </a:r>
            <a:endParaRPr lang="zh-CN" altLang="zh-CN" dirty="0"/>
          </a:p>
          <a:p>
            <a:r>
              <a:rPr lang="en-US" altLang="zh-CN" dirty="0" smtClean="0"/>
              <a:t>if</a:t>
            </a:r>
            <a:r>
              <a:rPr lang="en-US" altLang="zh-CN" dirty="0"/>
              <a:t>(__name__=="__main__"):</a:t>
            </a:r>
            <a:endParaRPr lang="zh-CN" altLang="zh-CN" dirty="0"/>
          </a:p>
          <a:p>
            <a:r>
              <a:rPr lang="en-US" altLang="zh-CN" dirty="0" smtClean="0"/>
              <a:t>      </a:t>
            </a:r>
            <a:r>
              <a:rPr lang="en-US" altLang="zh-CN" dirty="0" err="1" smtClean="0"/>
              <a:t>LabyrinthRat</a:t>
            </a:r>
            <a:r>
              <a:rPr lang="en-US" altLang="zh-CN" dirty="0" smtClean="0"/>
              <a:t>()</a:t>
            </a:r>
            <a:endParaRPr lang="zh-CN" altLang="zh-CN" dirty="0"/>
          </a:p>
        </p:txBody>
      </p:sp>
    </p:spTree>
    <p:extLst>
      <p:ext uri="{BB962C8B-B14F-4D97-AF65-F5344CB8AC3E}">
        <p14:creationId xmlns:p14="http://schemas.microsoft.com/office/powerpoint/2010/main" val="6990367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65</a:t>
            </a:fld>
            <a:endParaRPr lang="zh-CN" altLang="en-US"/>
          </a:p>
        </p:txBody>
      </p:sp>
      <p:sp>
        <p:nvSpPr>
          <p:cNvPr id="11" name="内容占位符 10"/>
          <p:cNvSpPr>
            <a:spLocks noGrp="1"/>
          </p:cNvSpPr>
          <p:nvPr>
            <p:ph idx="1"/>
          </p:nvPr>
        </p:nvSpPr>
        <p:spPr>
          <a:xfrm>
            <a:off x="457200" y="1412776"/>
            <a:ext cx="4114800" cy="4713387"/>
          </a:xfrm>
        </p:spPr>
        <p:txBody>
          <a:bodyPr/>
          <a:lstStyle/>
          <a:p>
            <a:r>
              <a:rPr lang="zh-CN" altLang="zh-CN" dirty="0"/>
              <a:t>显示路径：</a:t>
            </a:r>
          </a:p>
          <a:p>
            <a:pPr>
              <a:lnSpc>
                <a:spcPct val="100000"/>
              </a:lnSpc>
            </a:pPr>
            <a:r>
              <a:rPr lang="en-US" altLang="zh-CN" dirty="0"/>
              <a:t>[1, 1, 1, 2, 1, 1, 1, 1, 1, 1]</a:t>
            </a:r>
            <a:endParaRPr lang="zh-CN" altLang="zh-CN" dirty="0"/>
          </a:p>
          <a:p>
            <a:pPr>
              <a:lnSpc>
                <a:spcPct val="100000"/>
              </a:lnSpc>
            </a:pPr>
            <a:r>
              <a:rPr lang="en-US" altLang="zh-CN" dirty="0"/>
              <a:t>[1, 3, 3, 2, 2, 2, 2, 2, 1, 1]</a:t>
            </a:r>
            <a:endParaRPr lang="zh-CN" altLang="zh-CN" dirty="0"/>
          </a:p>
          <a:p>
            <a:pPr>
              <a:lnSpc>
                <a:spcPct val="100000"/>
              </a:lnSpc>
            </a:pPr>
            <a:r>
              <a:rPr lang="en-US" altLang="zh-CN" dirty="0"/>
              <a:t>[1, 3, 1, 1, 1, 1, 1, 2, 2, 1]</a:t>
            </a:r>
            <a:endParaRPr lang="zh-CN" altLang="zh-CN" dirty="0"/>
          </a:p>
          <a:p>
            <a:pPr>
              <a:lnSpc>
                <a:spcPct val="100000"/>
              </a:lnSpc>
            </a:pPr>
            <a:r>
              <a:rPr lang="en-US" altLang="zh-CN" dirty="0"/>
              <a:t>[1, 3, 1, 0, 0, 0, 0, 1, 2, 1]</a:t>
            </a:r>
            <a:endParaRPr lang="zh-CN" altLang="zh-CN" dirty="0"/>
          </a:p>
          <a:p>
            <a:pPr>
              <a:lnSpc>
                <a:spcPct val="100000"/>
              </a:lnSpc>
            </a:pPr>
            <a:r>
              <a:rPr lang="en-US" altLang="zh-CN" dirty="0"/>
              <a:t>[1, 3, 1, 0, 1, 1, 0, 2, 2, 1]</a:t>
            </a:r>
            <a:endParaRPr lang="zh-CN" altLang="zh-CN" dirty="0"/>
          </a:p>
          <a:p>
            <a:pPr>
              <a:lnSpc>
                <a:spcPct val="100000"/>
              </a:lnSpc>
            </a:pPr>
            <a:r>
              <a:rPr lang="en-US" altLang="zh-CN" dirty="0"/>
              <a:t>[1, 3, 3, 1, 1, 3, 1, 2, 1, 1]</a:t>
            </a:r>
            <a:endParaRPr lang="zh-CN" altLang="zh-CN" dirty="0"/>
          </a:p>
          <a:p>
            <a:pPr>
              <a:lnSpc>
                <a:spcPct val="100000"/>
              </a:lnSpc>
            </a:pPr>
            <a:r>
              <a:rPr lang="en-US" altLang="zh-CN" dirty="0"/>
              <a:t>[1, 1, 1, 1, 2, 2, 2, 2, 1, 1]</a:t>
            </a:r>
            <a:endParaRPr lang="zh-CN" altLang="zh-CN" dirty="0"/>
          </a:p>
          <a:p>
            <a:pPr>
              <a:lnSpc>
                <a:spcPct val="100000"/>
              </a:lnSpc>
            </a:pPr>
            <a:r>
              <a:rPr lang="en-US" altLang="zh-CN" dirty="0"/>
              <a:t>[1, 0, 0, 0, 2, 1, 1, 1, 2, 2]</a:t>
            </a:r>
            <a:endParaRPr lang="zh-CN" altLang="zh-CN" dirty="0"/>
          </a:p>
          <a:p>
            <a:pPr>
              <a:lnSpc>
                <a:spcPct val="100000"/>
              </a:lnSpc>
            </a:pPr>
            <a:r>
              <a:rPr lang="en-US" altLang="zh-CN" dirty="0" smtClean="0"/>
              <a:t>[1, 0, 1, 1, 2, 2, 2, 2, 2, 1]</a:t>
            </a:r>
            <a:endParaRPr lang="zh-CN" altLang="zh-CN" dirty="0" smtClean="0"/>
          </a:p>
          <a:p>
            <a:pPr>
              <a:lnSpc>
                <a:spcPct val="100000"/>
              </a:lnSpc>
            </a:pPr>
            <a:r>
              <a:rPr lang="en-US" altLang="zh-CN" dirty="0" smtClean="0"/>
              <a:t>[</a:t>
            </a:r>
            <a:r>
              <a:rPr lang="en-US" altLang="zh-CN" dirty="0"/>
              <a:t>1, 1, 1, 1, 1, 1, 1, 1, 1, 1</a:t>
            </a:r>
            <a:r>
              <a:rPr lang="en-US" altLang="zh-CN" dirty="0" smtClean="0"/>
              <a:t>]</a:t>
            </a:r>
            <a:endParaRPr lang="zh-CN" altLang="en-US" dirty="0" smtClean="0"/>
          </a:p>
          <a:p>
            <a:r>
              <a:rPr lang="zh-CN" altLang="zh-CN" dirty="0"/>
              <a:t>结果中的路径用</a:t>
            </a:r>
            <a:r>
              <a:rPr lang="en-US" altLang="zh-CN" dirty="0"/>
              <a:t>2</a:t>
            </a:r>
            <a:r>
              <a:rPr lang="zh-CN" altLang="zh-CN" dirty="0"/>
              <a:t>标示，走过的失败的路用</a:t>
            </a:r>
            <a:r>
              <a:rPr lang="en-US" altLang="zh-CN" dirty="0"/>
              <a:t>3</a:t>
            </a:r>
            <a:r>
              <a:rPr lang="zh-CN" altLang="zh-CN" dirty="0" smtClean="0"/>
              <a:t>标示</a:t>
            </a:r>
            <a:r>
              <a:rPr lang="zh-CN" altLang="en-US" dirty="0" smtClean="0"/>
              <a:t>。</a:t>
            </a:r>
            <a:endParaRPr lang="zh-CN" altLang="en-US" dirty="0"/>
          </a:p>
        </p:txBody>
      </p:sp>
      <p:sp>
        <p:nvSpPr>
          <p:cNvPr id="12" name="内容占位符 10"/>
          <p:cNvSpPr txBox="1">
            <a:spLocks/>
          </p:cNvSpPr>
          <p:nvPr/>
        </p:nvSpPr>
        <p:spPr>
          <a:xfrm>
            <a:off x="4746848" y="1412777"/>
            <a:ext cx="4114800" cy="1584176"/>
          </a:xfrm>
          <a:prstGeom prst="rect">
            <a:avLst/>
          </a:prstGeom>
        </p:spPr>
        <p:txBody>
          <a:bodyPr vert="horz" lIns="91440" tIns="45720" rIns="91440" bIns="45720" rtlCol="0">
            <a:normAutofit/>
          </a:bodyPr>
          <a:lstStyle>
            <a:lvl1pPr marL="0" indent="457200" algn="l" defTabSz="914400" rtl="0" eaLnBrk="1" latinLnBrk="0" hangingPunct="1">
              <a:lnSpc>
                <a:spcPct val="130000"/>
              </a:lnSpc>
              <a:spcBef>
                <a:spcPts val="0"/>
              </a:spcBef>
              <a:buFont typeface="Arial"/>
              <a:buNone/>
              <a:defRPr sz="18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zh-CN" dirty="0"/>
              <a:t>将结果所得的二维数组转化成迷宫可以</a:t>
            </a:r>
            <a:r>
              <a:rPr lang="zh-CN" altLang="zh-CN" dirty="0" smtClean="0"/>
              <a:t>得到</a:t>
            </a:r>
            <a:r>
              <a:rPr lang="zh-CN" altLang="en-US" dirty="0" smtClean="0"/>
              <a:t>下</a:t>
            </a:r>
            <a:r>
              <a:rPr lang="zh-CN" altLang="zh-CN" dirty="0" smtClean="0"/>
              <a:t>图，</a:t>
            </a:r>
            <a:r>
              <a:rPr lang="zh-CN" altLang="zh-CN" dirty="0"/>
              <a:t>其中黄色标示了从入口到出口的路径，红色标示了走过的失败的路。</a:t>
            </a:r>
            <a:endParaRPr lang="zh-CN" altLang="en-US" dirty="0"/>
          </a:p>
        </p:txBody>
      </p:sp>
      <p:pic>
        <p:nvPicPr>
          <p:cNvPr id="14" name="图片 13"/>
          <p:cNvPicPr>
            <a:picLocks noChangeAspect="1"/>
          </p:cNvPicPr>
          <p:nvPr/>
        </p:nvPicPr>
        <p:blipFill>
          <a:blip r:embed="rId2"/>
          <a:stretch>
            <a:fillRect/>
          </a:stretch>
        </p:blipFill>
        <p:spPr>
          <a:xfrm>
            <a:off x="5652120" y="3000648"/>
            <a:ext cx="2376264" cy="2400267"/>
          </a:xfrm>
          <a:prstGeom prst="rect">
            <a:avLst/>
          </a:prstGeom>
        </p:spPr>
      </p:pic>
    </p:spTree>
    <p:extLst>
      <p:ext uri="{BB962C8B-B14F-4D97-AF65-F5344CB8AC3E}">
        <p14:creationId xmlns:p14="http://schemas.microsoft.com/office/powerpoint/2010/main" val="771255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66</a:t>
            </a:fld>
            <a:endParaRPr lang="zh-CN" altLang="en-US"/>
          </a:p>
        </p:txBody>
      </p:sp>
      <p:sp>
        <p:nvSpPr>
          <p:cNvPr id="6" name="内容占位符 5"/>
          <p:cNvSpPr>
            <a:spLocks noGrp="1"/>
          </p:cNvSpPr>
          <p:nvPr>
            <p:ph idx="1"/>
          </p:nvPr>
        </p:nvSpPr>
        <p:spPr/>
        <p:txBody>
          <a:bodyPr/>
          <a:lstStyle/>
          <a:p>
            <a:r>
              <a:rPr lang="zh-CN" altLang="zh-CN" dirty="0"/>
              <a:t>通过前面对计算思维的基本思想和解题思路的学习，我们以老鼠走迷宫为例向大家介绍遇到具体问题时应该怎样思考并解决问题。首先，需要仔细分析问题并给出问题的数学描述；然后，尝试将原问题分解成小问题，并找出原问题和小问题或小问题和小问题之间的关系；最后，选取适当的方法求解问题。我们利用递归的思想求解老鼠走迷宫问题，并用</a:t>
            </a:r>
            <a:r>
              <a:rPr lang="en-US" altLang="zh-CN" dirty="0"/>
              <a:t>Python</a:t>
            </a:r>
            <a:r>
              <a:rPr lang="zh-CN" altLang="zh-CN" dirty="0"/>
              <a:t>实现了这种解法。</a:t>
            </a:r>
            <a:endParaRPr lang="zh-CN" altLang="en-US" dirty="0"/>
          </a:p>
        </p:txBody>
      </p:sp>
    </p:spTree>
    <p:extLst>
      <p:ext uri="{BB962C8B-B14F-4D97-AF65-F5344CB8AC3E}">
        <p14:creationId xmlns:p14="http://schemas.microsoft.com/office/powerpoint/2010/main" val="32177670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7</a:t>
            </a:r>
            <a:r>
              <a:rPr lang="zh-CN" altLang="en-US" dirty="0" smtClean="0"/>
              <a:t>节</a:t>
            </a:r>
            <a:r>
              <a:rPr lang="zh-CN" altLang="en-US" dirty="0"/>
              <a:t>谈计算思维的</a:t>
            </a:r>
            <a:r>
              <a:rPr lang="zh-CN" altLang="en-US" dirty="0" smtClean="0"/>
              <a:t>美 </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67</a:t>
            </a:fld>
            <a:endParaRPr lang="zh-CN" altLang="en-US"/>
          </a:p>
        </p:txBody>
      </p:sp>
      <p:sp>
        <p:nvSpPr>
          <p:cNvPr id="6" name="内容占位符 5"/>
          <p:cNvSpPr>
            <a:spLocks noGrp="1"/>
          </p:cNvSpPr>
          <p:nvPr>
            <p:ph idx="1"/>
          </p:nvPr>
        </p:nvSpPr>
        <p:spPr/>
        <p:txBody>
          <a:bodyPr/>
          <a:lstStyle/>
          <a:p>
            <a:r>
              <a:rPr lang="zh-CN" altLang="en-US" dirty="0" smtClean="0"/>
              <a:t>递归思想的美</a:t>
            </a:r>
            <a:endParaRPr lang="en-US" altLang="zh-CN" dirty="0" smtClean="0"/>
          </a:p>
          <a:p>
            <a:r>
              <a:rPr lang="zh-CN" altLang="en-US" dirty="0" smtClean="0"/>
              <a:t>计算思维求解问题的基本方式的美</a:t>
            </a:r>
            <a:endParaRPr lang="en-US" altLang="zh-CN" dirty="0" smtClean="0"/>
          </a:p>
          <a:p>
            <a:r>
              <a:rPr lang="zh-CN" altLang="en-US" dirty="0" smtClean="0"/>
              <a:t>问题复杂度的研究之美</a:t>
            </a:r>
            <a:endParaRPr lang="zh-CN" altLang="en-US" dirty="0"/>
          </a:p>
        </p:txBody>
      </p:sp>
    </p:spTree>
    <p:extLst>
      <p:ext uri="{BB962C8B-B14F-4D97-AF65-F5344CB8AC3E}">
        <p14:creationId xmlns:p14="http://schemas.microsoft.com/office/powerpoint/2010/main" val="1319098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 递归思想的美</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68</a:t>
            </a:fld>
            <a:endParaRPr lang="zh-CN" altLang="en-US"/>
          </a:p>
        </p:txBody>
      </p:sp>
      <p:sp>
        <p:nvSpPr>
          <p:cNvPr id="6" name="内容占位符 5"/>
          <p:cNvSpPr>
            <a:spLocks noGrp="1"/>
          </p:cNvSpPr>
          <p:nvPr>
            <p:ph idx="1"/>
          </p:nvPr>
        </p:nvSpPr>
        <p:spPr/>
        <p:txBody>
          <a:bodyPr/>
          <a:lstStyle/>
          <a:p>
            <a:pPr marL="0" indent="720000">
              <a:lnSpc>
                <a:spcPct val="130000"/>
              </a:lnSpc>
              <a:buNone/>
            </a:pPr>
            <a:r>
              <a:rPr lang="zh-CN" altLang="zh-CN" dirty="0"/>
              <a:t>学计算机科学的人在解决任何问题的时候，都喜欢先将一个很大很复杂的问题分解成小问题，然后对小问题进行求解，得到小问题的解后，用小问题的解来构筑大问题的解。</a:t>
            </a:r>
            <a:endParaRPr lang="zh-CN" altLang="en-US" dirty="0"/>
          </a:p>
        </p:txBody>
      </p:sp>
    </p:spTree>
    <p:extLst>
      <p:ext uri="{BB962C8B-B14F-4D97-AF65-F5344CB8AC3E}">
        <p14:creationId xmlns:p14="http://schemas.microsoft.com/office/powerpoint/2010/main" val="2863871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递归思想的</a:t>
            </a:r>
            <a:r>
              <a:rPr lang="zh-CN" altLang="zh-CN" dirty="0" smtClean="0"/>
              <a:t>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69</a:t>
            </a:fld>
            <a:endParaRPr lang="zh-CN" altLang="en-US"/>
          </a:p>
        </p:txBody>
      </p:sp>
      <p:sp>
        <p:nvSpPr>
          <p:cNvPr id="6" name="内容占位符 5"/>
          <p:cNvSpPr>
            <a:spLocks noGrp="1"/>
          </p:cNvSpPr>
          <p:nvPr>
            <p:ph idx="1"/>
          </p:nvPr>
        </p:nvSpPr>
        <p:spPr/>
        <p:txBody>
          <a:bodyPr/>
          <a:lstStyle/>
          <a:p>
            <a:pPr lvl="0"/>
            <a:r>
              <a:rPr lang="zh-CN" altLang="en-US" dirty="0" smtClean="0"/>
              <a:t>（</a:t>
            </a:r>
            <a:r>
              <a:rPr lang="en-US" altLang="zh-CN" dirty="0" smtClean="0"/>
              <a:t>1</a:t>
            </a:r>
            <a:r>
              <a:rPr lang="zh-CN" altLang="en-US" dirty="0" smtClean="0"/>
              <a:t>）</a:t>
            </a:r>
            <a:r>
              <a:rPr lang="zh-CN" altLang="zh-CN" dirty="0" smtClean="0"/>
              <a:t>递归</a:t>
            </a:r>
            <a:r>
              <a:rPr lang="zh-CN" altLang="zh-CN" dirty="0"/>
              <a:t>思想美在能够用简单的描述解决复杂的问题。</a:t>
            </a:r>
          </a:p>
          <a:p>
            <a:r>
              <a:rPr lang="zh-CN" altLang="zh-CN" dirty="0"/>
              <a:t>递归能够用简单的描述解决复杂问题的关键在于找到问题与较小规模问题间的递归关系，具体的表现形式是递归式。例如在求解汉诺塔问题时，最重要的是找到了</a:t>
            </a:r>
            <a:r>
              <a:rPr lang="en-US" altLang="zh-CN" dirty="0"/>
              <a:t>n</a:t>
            </a:r>
            <a:r>
              <a:rPr lang="zh-CN" altLang="zh-CN" dirty="0"/>
              <a:t>片圆盘和</a:t>
            </a:r>
            <a:r>
              <a:rPr lang="en-US" altLang="zh-CN" dirty="0"/>
              <a:t>n-1</a:t>
            </a:r>
            <a:r>
              <a:rPr lang="zh-CN" altLang="zh-CN" dirty="0"/>
              <a:t>片圆盘移动次数的递归式</a:t>
            </a:r>
            <a:r>
              <a:rPr lang="zh-CN" altLang="zh-CN" dirty="0" smtClean="0"/>
              <a:t>：</a:t>
            </a:r>
            <a:endParaRPr lang="en-US" altLang="zh-CN" dirty="0" smtClean="0"/>
          </a:p>
          <a:p>
            <a:endParaRPr lang="en-US" altLang="zh-CN" dirty="0"/>
          </a:p>
          <a:p>
            <a:endParaRPr lang="en-US" altLang="zh-CN" dirty="0" smtClean="0"/>
          </a:p>
          <a:p>
            <a:r>
              <a:rPr lang="zh-CN" altLang="zh-CN" dirty="0"/>
              <a:t>这种递归关系非常强大，它能描述所有相似问题间的关系。例如公式</a:t>
            </a:r>
            <a:r>
              <a:rPr lang="en-US" altLang="zh-CN" dirty="0"/>
              <a:t>5.8</a:t>
            </a:r>
            <a:r>
              <a:rPr lang="zh-CN" altLang="zh-CN" dirty="0"/>
              <a:t>描述了</a:t>
            </a:r>
            <a:r>
              <a:rPr lang="en-US" altLang="zh-CN" dirty="0"/>
              <a:t>f(n)</a:t>
            </a:r>
            <a:r>
              <a:rPr lang="zh-CN" altLang="zh-CN" dirty="0"/>
              <a:t>与</a:t>
            </a:r>
            <a:r>
              <a:rPr lang="en-US" altLang="zh-CN" dirty="0"/>
              <a:t>f(n-1)</a:t>
            </a:r>
            <a:r>
              <a:rPr lang="zh-CN" altLang="zh-CN" dirty="0"/>
              <a:t>，</a:t>
            </a:r>
            <a:r>
              <a:rPr lang="en-US" altLang="zh-CN" dirty="0"/>
              <a:t>f(n-1)</a:t>
            </a:r>
            <a:r>
              <a:rPr lang="zh-CN" altLang="zh-CN" dirty="0"/>
              <a:t>与</a:t>
            </a:r>
            <a:r>
              <a:rPr lang="en-US" altLang="zh-CN" dirty="0"/>
              <a:t>f(n-2)</a:t>
            </a:r>
            <a:r>
              <a:rPr lang="zh-CN" altLang="zh-CN" dirty="0"/>
              <a:t>，……，</a:t>
            </a:r>
            <a:r>
              <a:rPr lang="en-US" altLang="zh-CN" dirty="0"/>
              <a:t>f(2)</a:t>
            </a:r>
            <a:r>
              <a:rPr lang="zh-CN" altLang="zh-CN" dirty="0"/>
              <a:t>与</a:t>
            </a:r>
            <a:r>
              <a:rPr lang="en-US" altLang="zh-CN" dirty="0"/>
              <a:t>f(1)</a:t>
            </a:r>
            <a:r>
              <a:rPr lang="zh-CN" altLang="zh-CN" dirty="0"/>
              <a:t>之间的关系。只要实现一次递归关系就能解决所有满足这种关系的问题。因此，递归能够用简单的描述解决复杂问题。</a:t>
            </a:r>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983414994"/>
              </p:ext>
            </p:extLst>
          </p:nvPr>
        </p:nvGraphicFramePr>
        <p:xfrm>
          <a:off x="3075620" y="2924943"/>
          <a:ext cx="2504492" cy="648645"/>
        </p:xfrm>
        <a:graphic>
          <a:graphicData uri="http://schemas.openxmlformats.org/presentationml/2006/ole">
            <mc:AlternateContent xmlns:mc="http://schemas.openxmlformats.org/markup-compatibility/2006">
              <mc:Choice xmlns:v="urn:schemas-microsoft-com:vml" Requires="v">
                <p:oleObj spid="_x0000_s14344" name="Equation" r:id="rId3" imgW="1765080" imgH="457200" progId="Equation.DSMT4">
                  <p:embed/>
                </p:oleObj>
              </mc:Choice>
              <mc:Fallback>
                <p:oleObj name="Equation" r:id="rId3" imgW="1765080" imgH="457200" progId="Equation.DSMT4">
                  <p:embed/>
                  <p:pic>
                    <p:nvPicPr>
                      <p:cNvPr id="0" name=""/>
                      <p:cNvPicPr/>
                      <p:nvPr/>
                    </p:nvPicPr>
                    <p:blipFill>
                      <a:blip r:embed="rId4"/>
                      <a:stretch>
                        <a:fillRect/>
                      </a:stretch>
                    </p:blipFill>
                    <p:spPr>
                      <a:xfrm>
                        <a:off x="3075620" y="2924943"/>
                        <a:ext cx="2504492" cy="648645"/>
                      </a:xfrm>
                      <a:prstGeom prst="rect">
                        <a:avLst/>
                      </a:prstGeom>
                    </p:spPr>
                  </p:pic>
                </p:oleObj>
              </mc:Fallback>
            </mc:AlternateContent>
          </a:graphicData>
        </a:graphic>
      </p:graphicFrame>
    </p:spTree>
    <p:extLst>
      <p:ext uri="{BB962C8B-B14F-4D97-AF65-F5344CB8AC3E}">
        <p14:creationId xmlns:p14="http://schemas.microsoft.com/office/powerpoint/2010/main" val="58553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找假币</a:t>
            </a:r>
            <a:r>
              <a:rPr lang="zh-CN" altLang="en-US" dirty="0" smtClean="0"/>
              <a:t>问题：第三种方式</a:t>
            </a:r>
            <a:r>
              <a:rPr lang="en-US" altLang="zh-CN" dirty="0" smtClean="0"/>
              <a:t>——</a:t>
            </a:r>
            <a:r>
              <a:rPr lang="zh-CN" altLang="en-US" dirty="0" smtClean="0"/>
              <a:t>二分法</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sz="half" idx="1"/>
          </p:nvPr>
        </p:nvSpPr>
        <p:spPr/>
        <p:txBody>
          <a:bodyPr>
            <a:noAutofit/>
          </a:bodyPr>
          <a:lstStyle/>
          <a:p>
            <a:pPr lvl="0" indent="457200">
              <a:buNone/>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）如</a:t>
            </a:r>
            <a:r>
              <a:rPr lang="zh-CN" altLang="zh-CN" dirty="0" smtClean="0">
                <a:latin typeface="Times New Roman" panose="02020603050405020304" pitchFamily="18" charset="0"/>
              </a:rPr>
              <a:t>果</a:t>
            </a:r>
            <a:r>
              <a:rPr lang="en-US" altLang="zh-CN" dirty="0">
                <a:latin typeface="Times New Roman" panose="02020603050405020304" pitchFamily="18" charset="0"/>
              </a:rPr>
              <a:t>n</a:t>
            </a:r>
            <a:r>
              <a:rPr lang="zh-CN" altLang="zh-CN" dirty="0">
                <a:latin typeface="Times New Roman" panose="02020603050405020304" pitchFamily="18" charset="0"/>
              </a:rPr>
              <a:t>是偶数，将</a:t>
            </a:r>
            <a:r>
              <a:rPr lang="en-US" altLang="zh-CN" dirty="0">
                <a:latin typeface="Times New Roman" panose="02020603050405020304" pitchFamily="18" charset="0"/>
              </a:rPr>
              <a:t>n</a:t>
            </a:r>
            <a:r>
              <a:rPr lang="zh-CN" altLang="zh-CN" dirty="0">
                <a:latin typeface="Times New Roman" panose="02020603050405020304" pitchFamily="18" charset="0"/>
              </a:rPr>
              <a:t>枚硬币平均分成两份，比较这两份硬币的重量，假币在重量较轻的那份中。继续对重量较轻的那份硬币使用二分法，直到找出假币；</a:t>
            </a:r>
          </a:p>
          <a:p>
            <a:pPr indent="457200">
              <a:buNone/>
            </a:pPr>
            <a:r>
              <a:rPr lang="zh-CN" altLang="en-US" dirty="0" smtClean="0">
                <a:latin typeface="Times New Roman" panose="02020603050405020304" pitchFamily="18" charset="0"/>
              </a:rPr>
              <a:t>（</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a:t>
            </a:r>
            <a:r>
              <a:rPr lang="zh-CN" altLang="zh-CN" dirty="0" smtClean="0">
                <a:latin typeface="Times New Roman" panose="02020603050405020304" pitchFamily="18" charset="0"/>
              </a:rPr>
              <a:t>如果</a:t>
            </a:r>
            <a:r>
              <a:rPr lang="en-US" altLang="zh-CN" dirty="0">
                <a:latin typeface="Times New Roman" panose="02020603050405020304" pitchFamily="18" charset="0"/>
              </a:rPr>
              <a:t>n</a:t>
            </a:r>
            <a:r>
              <a:rPr lang="zh-CN" altLang="zh-CN" dirty="0">
                <a:latin typeface="Times New Roman" panose="02020603050405020304" pitchFamily="18" charset="0"/>
              </a:rPr>
              <a:t>是奇数，随意取出一枚硬币，然后将剩下的</a:t>
            </a:r>
            <a:r>
              <a:rPr lang="en-US" altLang="zh-CN" dirty="0">
                <a:latin typeface="Times New Roman" panose="02020603050405020304" pitchFamily="18" charset="0"/>
              </a:rPr>
              <a:t>n-1</a:t>
            </a:r>
            <a:r>
              <a:rPr lang="zh-CN" altLang="zh-CN" dirty="0">
                <a:latin typeface="Times New Roman" panose="02020603050405020304" pitchFamily="18" charset="0"/>
              </a:rPr>
              <a:t>枚硬币平均分成两份，比较这两份硬币的重量。如果两份硬币重量相等</a:t>
            </a:r>
            <a:r>
              <a:rPr lang="zh-CN" altLang="zh-CN" dirty="0" smtClean="0">
                <a:latin typeface="Times New Roman" panose="02020603050405020304" pitchFamily="18" charset="0"/>
              </a:rPr>
              <a:t>，</a:t>
            </a:r>
            <a:endParaRPr lang="zh-CN" altLang="zh-CN" dirty="0"/>
          </a:p>
          <a:p>
            <a:pPr indent="457200">
              <a:buNone/>
            </a:pPr>
            <a:endParaRPr lang="zh-CN" altLang="en-US" dirty="0">
              <a:latin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5148064" y="1385099"/>
            <a:ext cx="3692700" cy="2400000"/>
          </a:xfrm>
          <a:prstGeom prst="rect">
            <a:avLst/>
          </a:prstGeom>
        </p:spPr>
      </p:pic>
      <p:sp>
        <p:nvSpPr>
          <p:cNvPr id="9" name="文本框 8"/>
          <p:cNvSpPr txBox="1"/>
          <p:nvPr/>
        </p:nvSpPr>
        <p:spPr>
          <a:xfrm>
            <a:off x="457200" y="3789040"/>
            <a:ext cx="8229600" cy="2613023"/>
          </a:xfrm>
          <a:prstGeom prst="rect">
            <a:avLst/>
          </a:prstGeom>
          <a:noFill/>
        </p:spPr>
        <p:txBody>
          <a:bodyPr wrap="square" rtlCol="0">
            <a:spAutoFit/>
          </a:bodyPr>
          <a:lstStyle/>
          <a:p>
            <a:pPr>
              <a:lnSpc>
                <a:spcPct val="130000"/>
              </a:lnSpc>
              <a:buNone/>
            </a:pPr>
            <a:r>
              <a:rPr lang="zh-CN" altLang="zh-CN" dirty="0" smtClean="0">
                <a:latin typeface="Times New Roman" panose="02020603050405020304" pitchFamily="18" charset="0"/>
              </a:rPr>
              <a:t>那么取出的那枚硬币就是假币；如果两份硬币重量不相等，那么假币在重量较轻的那份中。继续对重量较轻的那份硬币使用二分法，直到找出假币</a:t>
            </a:r>
            <a:r>
              <a:rPr lang="zh-CN" altLang="en-US" dirty="0" smtClean="0">
                <a:latin typeface="Times New Roman" panose="02020603050405020304" pitchFamily="18" charset="0"/>
              </a:rPr>
              <a:t>。</a:t>
            </a:r>
            <a:r>
              <a:rPr lang="zh-CN" altLang="zh-CN" dirty="0" smtClean="0">
                <a:latin typeface="Times New Roman" panose="02020603050405020304" pitchFamily="18" charset="0"/>
              </a:rPr>
              <a:t>使用二分法在</a:t>
            </a:r>
            <a:r>
              <a:rPr lang="en-US" altLang="zh-CN" dirty="0" smtClean="0">
                <a:latin typeface="Times New Roman" panose="02020603050405020304" pitchFamily="18" charset="0"/>
              </a:rPr>
              <a:t>10</a:t>
            </a:r>
            <a:r>
              <a:rPr lang="zh-CN" altLang="zh-CN" dirty="0" smtClean="0">
                <a:latin typeface="Times New Roman" panose="02020603050405020304" pitchFamily="18" charset="0"/>
              </a:rPr>
              <a:t>枚硬币中找出假币最多要比较</a:t>
            </a:r>
            <a:r>
              <a:rPr lang="en-US" altLang="zh-CN" dirty="0" smtClean="0">
                <a:latin typeface="Times New Roman" panose="02020603050405020304" pitchFamily="18" charset="0"/>
              </a:rPr>
              <a:t>3</a:t>
            </a:r>
            <a:r>
              <a:rPr lang="zh-CN" altLang="zh-CN" dirty="0" smtClean="0">
                <a:latin typeface="Times New Roman" panose="02020603050405020304" pitchFamily="18" charset="0"/>
              </a:rPr>
              <a:t>次，过程如</a:t>
            </a:r>
            <a:r>
              <a:rPr lang="zh-CN" altLang="en-US" dirty="0" smtClean="0">
                <a:latin typeface="Times New Roman" panose="02020603050405020304" pitchFamily="18" charset="0"/>
              </a:rPr>
              <a:t>上</a:t>
            </a:r>
            <a:r>
              <a:rPr lang="zh-CN" altLang="zh-CN" dirty="0" smtClean="0">
                <a:latin typeface="Times New Roman" panose="02020603050405020304" pitchFamily="18" charset="0"/>
              </a:rPr>
              <a:t>图所示。</a:t>
            </a:r>
            <a:endParaRPr lang="en-US" altLang="zh-CN" dirty="0" smtClean="0">
              <a:latin typeface="Times New Roman" panose="02020603050405020304" pitchFamily="18" charset="0"/>
            </a:endParaRPr>
          </a:p>
          <a:p>
            <a:pPr indent="457200">
              <a:lnSpc>
                <a:spcPct val="130000"/>
              </a:lnSpc>
              <a:buNone/>
            </a:pPr>
            <a:r>
              <a:rPr lang="zh-CN" altLang="zh-CN" dirty="0">
                <a:latin typeface="Times New Roman" panose="02020603050405020304" pitchFamily="18" charset="0"/>
              </a:rPr>
              <a:t>观察二分法，先将</a:t>
            </a:r>
            <a:r>
              <a:rPr lang="en-US" altLang="zh-CN" dirty="0">
                <a:latin typeface="Times New Roman" panose="02020603050405020304" pitchFamily="18" charset="0"/>
              </a:rPr>
              <a:t>n</a:t>
            </a:r>
            <a:r>
              <a:rPr lang="zh-CN" altLang="zh-CN" dirty="0">
                <a:latin typeface="Times New Roman" panose="02020603050405020304" pitchFamily="18" charset="0"/>
              </a:rPr>
              <a:t>枚硬币平均分成</a:t>
            </a:r>
            <a:r>
              <a:rPr lang="en-US" altLang="zh-CN" dirty="0">
                <a:latin typeface="Times New Roman" panose="02020603050405020304" pitchFamily="18" charset="0"/>
              </a:rPr>
              <a:t>2</a:t>
            </a:r>
            <a:r>
              <a:rPr lang="zh-CN" altLang="zh-CN" dirty="0">
                <a:latin typeface="Times New Roman" panose="02020603050405020304" pitchFamily="18" charset="0"/>
              </a:rPr>
              <a:t>份作比较；然后将</a:t>
            </a:r>
            <a:r>
              <a:rPr lang="en-US" altLang="zh-CN" dirty="0">
                <a:latin typeface="Times New Roman" panose="02020603050405020304" pitchFamily="18" charset="0"/>
              </a:rPr>
              <a:t>n/2</a:t>
            </a:r>
            <a:r>
              <a:rPr lang="zh-CN" altLang="zh-CN" dirty="0">
                <a:latin typeface="Times New Roman" panose="02020603050405020304" pitchFamily="18" charset="0"/>
              </a:rPr>
              <a:t>枚硬币平均分成</a:t>
            </a:r>
            <a:r>
              <a:rPr lang="en-US" altLang="zh-CN" dirty="0">
                <a:latin typeface="Times New Roman" panose="02020603050405020304" pitchFamily="18" charset="0"/>
              </a:rPr>
              <a:t>2</a:t>
            </a:r>
            <a:r>
              <a:rPr lang="zh-CN" altLang="zh-CN" dirty="0">
                <a:latin typeface="Times New Roman" panose="02020603050405020304" pitchFamily="18" charset="0"/>
              </a:rPr>
              <a:t>份作比较；继续将</a:t>
            </a:r>
            <a:r>
              <a:rPr lang="en-US" altLang="zh-CN" dirty="0">
                <a:latin typeface="Times New Roman" panose="02020603050405020304" pitchFamily="18" charset="0"/>
              </a:rPr>
              <a:t>n/4</a:t>
            </a:r>
            <a:r>
              <a:rPr lang="zh-CN" altLang="zh-CN" dirty="0">
                <a:latin typeface="Times New Roman" panose="02020603050405020304" pitchFamily="18" charset="0"/>
              </a:rPr>
              <a:t>枚硬币平均分成</a:t>
            </a:r>
            <a:r>
              <a:rPr lang="en-US" altLang="zh-CN" dirty="0">
                <a:latin typeface="Times New Roman" panose="02020603050405020304" pitchFamily="18" charset="0"/>
              </a:rPr>
              <a:t>2</a:t>
            </a:r>
            <a:r>
              <a:rPr lang="zh-CN" altLang="zh-CN" dirty="0">
                <a:latin typeface="Times New Roman" panose="02020603050405020304" pitchFamily="18" charset="0"/>
              </a:rPr>
              <a:t>份作比较……直到将</a:t>
            </a:r>
            <a:r>
              <a:rPr lang="en-US" altLang="zh-CN" dirty="0">
                <a:latin typeface="Times New Roman" panose="02020603050405020304" pitchFamily="18" charset="0"/>
              </a:rPr>
              <a:t>2</a:t>
            </a:r>
            <a:r>
              <a:rPr lang="zh-CN" altLang="zh-CN" dirty="0">
                <a:latin typeface="Times New Roman" panose="02020603050405020304" pitchFamily="18" charset="0"/>
              </a:rPr>
              <a:t>枚硬币平均分成</a:t>
            </a:r>
            <a:r>
              <a:rPr lang="en-US" altLang="zh-CN" dirty="0">
                <a:latin typeface="Times New Roman" panose="02020603050405020304" pitchFamily="18" charset="0"/>
              </a:rPr>
              <a:t>2</a:t>
            </a:r>
            <a:r>
              <a:rPr lang="zh-CN" altLang="zh-CN" dirty="0">
                <a:latin typeface="Times New Roman" panose="02020603050405020304" pitchFamily="18" charset="0"/>
              </a:rPr>
              <a:t>份作比较</a:t>
            </a:r>
            <a:r>
              <a:rPr lang="zh-CN" altLang="zh-CN" dirty="0" smtClean="0">
                <a:latin typeface="Times New Roman" panose="02020603050405020304" pitchFamily="18" charset="0"/>
              </a:rPr>
              <a:t>。</a:t>
            </a:r>
            <a:r>
              <a:rPr lang="zh-CN" altLang="zh-CN" dirty="0"/>
              <a:t>在整个过程中，比较的次数就是划分的次数，而做划分的次数其实</a:t>
            </a:r>
            <a:r>
              <a:rPr lang="zh-CN" altLang="zh-CN" dirty="0" smtClean="0"/>
              <a:t>就是</a:t>
            </a:r>
            <a:r>
              <a:rPr lang="en-US" altLang="zh-CN" dirty="0" smtClean="0">
                <a:solidFill>
                  <a:srgbClr val="FF0000"/>
                </a:solidFill>
                <a:latin typeface="Times New Roman" panose="02020603050405020304" pitchFamily="18" charset="0"/>
                <a:cs typeface="Times New Roman" panose="02020603050405020304" pitchFamily="18" charset="0"/>
              </a:rPr>
              <a:t>log</a:t>
            </a:r>
            <a:r>
              <a:rPr lang="en-US" altLang="zh-CN" baseline="-25000" dirty="0" smtClean="0">
                <a:solidFill>
                  <a:srgbClr val="FF0000"/>
                </a:solidFill>
                <a:latin typeface="Times New Roman" panose="02020603050405020304" pitchFamily="18" charset="0"/>
                <a:cs typeface="Times New Roman" panose="02020603050405020304" pitchFamily="18" charset="0"/>
              </a:rPr>
              <a:t>2</a:t>
            </a:r>
            <a:r>
              <a:rPr lang="en-US" altLang="zh-CN" dirty="0" smtClean="0">
                <a:solidFill>
                  <a:srgbClr val="FF0000"/>
                </a:solidFill>
                <a:latin typeface="Times New Roman" panose="02020603050405020304" pitchFamily="18" charset="0"/>
                <a:cs typeface="Times New Roman" panose="02020603050405020304" pitchFamily="18" charset="0"/>
              </a:rPr>
              <a:t>n</a:t>
            </a:r>
            <a:r>
              <a:rPr lang="zh-CN" altLang="zh-CN" dirty="0" smtClean="0">
                <a:latin typeface="Times New Roman" panose="02020603050405020304" pitchFamily="18" charset="0"/>
              </a:rPr>
              <a:t>（</a:t>
            </a:r>
            <a:r>
              <a:rPr lang="zh-CN" altLang="zh-CN" dirty="0">
                <a:latin typeface="Times New Roman" panose="02020603050405020304" pitchFamily="18" charset="0"/>
              </a:rPr>
              <a:t>以</a:t>
            </a:r>
            <a:r>
              <a:rPr lang="en-US" altLang="zh-CN" dirty="0">
                <a:latin typeface="Times New Roman" panose="02020603050405020304" pitchFamily="18" charset="0"/>
              </a:rPr>
              <a:t>2</a:t>
            </a:r>
            <a:r>
              <a:rPr lang="zh-CN" altLang="zh-CN" dirty="0">
                <a:latin typeface="Times New Roman" panose="02020603050405020304" pitchFamily="18" charset="0"/>
              </a:rPr>
              <a:t>为底</a:t>
            </a:r>
            <a:r>
              <a:rPr lang="en-US" altLang="zh-CN" dirty="0">
                <a:latin typeface="Times New Roman" panose="02020603050405020304" pitchFamily="18" charset="0"/>
              </a:rPr>
              <a:t>n</a:t>
            </a:r>
            <a:r>
              <a:rPr lang="zh-CN" altLang="zh-CN" dirty="0">
                <a:latin typeface="Times New Roman" panose="02020603050405020304" pitchFamily="18" charset="0"/>
              </a:rPr>
              <a:t>的对数）。</a:t>
            </a:r>
          </a:p>
        </p:txBody>
      </p:sp>
    </p:spTree>
    <p:extLst>
      <p:ext uri="{BB962C8B-B14F-4D97-AF65-F5344CB8AC3E}">
        <p14:creationId xmlns:p14="http://schemas.microsoft.com/office/powerpoint/2010/main" val="25162493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递归思想的美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70</a:t>
            </a:fld>
            <a:endParaRPr lang="zh-CN" altLang="en-US"/>
          </a:p>
        </p:txBody>
      </p:sp>
      <p:sp>
        <p:nvSpPr>
          <p:cNvPr id="6" name="内容占位符 5"/>
          <p:cNvSpPr>
            <a:spLocks noGrp="1"/>
          </p:cNvSpPr>
          <p:nvPr>
            <p:ph idx="1"/>
          </p:nvPr>
        </p:nvSpPr>
        <p:spPr/>
        <p:txBody>
          <a:bodyPr>
            <a:noAutofit/>
          </a:bodyPr>
          <a:lstStyle/>
          <a:p>
            <a:pPr lvl="0"/>
            <a:r>
              <a:rPr lang="zh-CN" altLang="en-US" dirty="0" smtClean="0"/>
              <a:t>（</a:t>
            </a:r>
            <a:r>
              <a:rPr lang="en-US" altLang="zh-CN" dirty="0" smtClean="0"/>
              <a:t>2</a:t>
            </a:r>
            <a:r>
              <a:rPr lang="zh-CN" altLang="en-US" dirty="0" smtClean="0"/>
              <a:t>）</a:t>
            </a:r>
            <a:r>
              <a:rPr lang="zh-CN" altLang="zh-CN" dirty="0" smtClean="0"/>
              <a:t>递归</a:t>
            </a:r>
            <a:r>
              <a:rPr lang="zh-CN" altLang="zh-CN" dirty="0"/>
              <a:t>思想美在利用直接或间接的调用自己来减小问题规模</a:t>
            </a:r>
          </a:p>
          <a:p>
            <a:r>
              <a:rPr lang="zh-CN" altLang="zh-CN" dirty="0"/>
              <a:t>在日常生活中就存在直接或间接调用自己的这种方式。对递归要特别小心。递归很容易产生逻辑上的悖论，无法说起真，也无法说其假。比如“我说谎”这句话直接调用自己，而“我下句话是对的”和“我上句话是错的”这两句话在间接调用自己。还有例如理发师悖论。某个村落，理发师挂出一块招牌：“我只给村里所有那些不给自己理发的人理发。”有人问他：“你给不给自己理发？”理发师无言以对。各位想想为什么？因为他假如给自己理发，那么他就不应该属于那些不给自己理发的集合。而假如他不给自己理发，他是属于那个不给自己理发的集合，但是照他的招牌，他又必须给自己理发。所以自相矛盾</a:t>
            </a:r>
            <a:r>
              <a:rPr lang="zh-CN" altLang="zh-CN" dirty="0" smtClean="0"/>
              <a:t>。</a:t>
            </a:r>
            <a:endParaRPr lang="en-US" altLang="zh-CN" dirty="0" smtClean="0"/>
          </a:p>
          <a:p>
            <a:r>
              <a:rPr lang="zh-CN" altLang="zh-CN" dirty="0"/>
              <a:t>除此之外，前面介绍过的《画手》和《瀑布》两幅画也是直接或间接调用自己的形式。有兴趣的同学可以去看一下《</a:t>
            </a:r>
            <a:r>
              <a:rPr lang="en-US" altLang="zh-CN" dirty="0" err="1"/>
              <a:t>Godel</a:t>
            </a:r>
            <a:r>
              <a:rPr lang="en-US" altLang="zh-CN" dirty="0"/>
              <a:t>, Escher, Bach: An Eternal Golden Braid</a:t>
            </a:r>
            <a:r>
              <a:rPr lang="zh-CN" altLang="zh-CN" dirty="0"/>
              <a:t>》（《哥德尔、艾舍尔、巴赫：集异璧之大成》中文版）这本书</a:t>
            </a:r>
            <a:r>
              <a:rPr lang="zh-CN" altLang="zh-CN" dirty="0" smtClean="0"/>
              <a:t>。</a:t>
            </a:r>
            <a:r>
              <a:rPr lang="zh-CN" altLang="zh-CN" dirty="0"/>
              <a:t>哥德尔是有名的数学家，他证明了任何形式系统都包含了一个命题，它是无法证明真</a:t>
            </a:r>
            <a:r>
              <a:rPr lang="zh-CN" altLang="zh-CN" dirty="0" smtClean="0"/>
              <a:t>或</a:t>
            </a:r>
            <a:endParaRPr lang="zh-CN" altLang="en-US" dirty="0"/>
          </a:p>
        </p:txBody>
      </p:sp>
    </p:spTree>
    <p:extLst>
      <p:ext uri="{BB962C8B-B14F-4D97-AF65-F5344CB8AC3E}">
        <p14:creationId xmlns:p14="http://schemas.microsoft.com/office/powerpoint/2010/main" val="35771529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递归思想的美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71</a:t>
            </a:fld>
            <a:endParaRPr lang="zh-CN" altLang="en-US"/>
          </a:p>
        </p:txBody>
      </p:sp>
      <p:sp>
        <p:nvSpPr>
          <p:cNvPr id="6" name="内容占位符 5"/>
          <p:cNvSpPr>
            <a:spLocks noGrp="1"/>
          </p:cNvSpPr>
          <p:nvPr>
            <p:ph idx="1"/>
          </p:nvPr>
        </p:nvSpPr>
        <p:spPr/>
        <p:txBody>
          <a:bodyPr/>
          <a:lstStyle/>
          <a:p>
            <a:pPr indent="0"/>
            <a:r>
              <a:rPr lang="zh-CN" altLang="zh-CN" dirty="0"/>
              <a:t>假的。也就是哥德尔不完全性定理。</a:t>
            </a:r>
            <a:r>
              <a:rPr lang="en-US" altLang="zh-CN" dirty="0"/>
              <a:t>Escher</a:t>
            </a:r>
            <a:r>
              <a:rPr lang="zh-CN" altLang="zh-CN" dirty="0"/>
              <a:t>是个画家，他喜欢画那些递归的图，例如前面的《画手》。而巴赫是伟大的音乐家，他的卡农</a:t>
            </a:r>
            <a:r>
              <a:rPr lang="en-US" altLang="zh-CN" dirty="0"/>
              <a:t>Canon</a:t>
            </a:r>
            <a:r>
              <a:rPr lang="zh-CN" altLang="zh-CN" dirty="0"/>
              <a:t>乐曲表现出递归的结构来（大家去听听看）。数学、绘画、音乐因为递归而关联。这是一本杰出的科学普及名著，这本书得了普利兹奖，以精心设计的巧妙笔法深入浅出地介绍了数理逻辑、可计算理论、人工智能、哲学等学科领域中的许多艰深理论。</a:t>
            </a:r>
          </a:p>
          <a:p>
            <a:r>
              <a:rPr lang="zh-CN" altLang="zh-CN" dirty="0"/>
              <a:t>而计算机科学中的递归是要解决问题的，可不能产生悖论。通过直接或间接的调用自己来减小问题规模。每次调用自己时的参数的大小会减小，最后减小到</a:t>
            </a:r>
            <a:r>
              <a:rPr lang="en-US" altLang="zh-CN" dirty="0"/>
              <a:t>0</a:t>
            </a:r>
            <a:r>
              <a:rPr lang="zh-CN" altLang="zh-CN" dirty="0"/>
              <a:t>或可能的最小数，所以不会产生无限循环。例如用递归求解</a:t>
            </a:r>
            <a:r>
              <a:rPr lang="en-US" altLang="zh-CN" dirty="0"/>
              <a:t>n</a:t>
            </a:r>
            <a:r>
              <a:rPr lang="zh-CN" altLang="zh-CN" dirty="0"/>
              <a:t>片圆盘的汉诺塔问题时，函数</a:t>
            </a:r>
            <a:r>
              <a:rPr lang="en-US" altLang="zh-CN" dirty="0"/>
              <a:t>Hanoi</a:t>
            </a:r>
            <a:r>
              <a:rPr lang="zh-CN" altLang="zh-CN" dirty="0"/>
              <a:t>通过直接调用自己将求解</a:t>
            </a:r>
            <a:r>
              <a:rPr lang="en-US" altLang="zh-CN" dirty="0"/>
              <a:t>Hanoi(n, A, C, B)</a:t>
            </a:r>
            <a:r>
              <a:rPr lang="zh-CN" altLang="zh-CN" dirty="0"/>
              <a:t>转化为求解</a:t>
            </a:r>
            <a:r>
              <a:rPr lang="en-US" altLang="zh-CN" dirty="0"/>
              <a:t>Hanoi(n-1, A, B, C)</a:t>
            </a:r>
            <a:r>
              <a:rPr lang="zh-CN" altLang="zh-CN" dirty="0"/>
              <a:t>、</a:t>
            </a:r>
            <a:r>
              <a:rPr lang="en-US" altLang="zh-CN" dirty="0"/>
              <a:t>Hanoi(1, A, C, B)</a:t>
            </a:r>
            <a:r>
              <a:rPr lang="zh-CN" altLang="zh-CN" dirty="0"/>
              <a:t>和</a:t>
            </a:r>
            <a:r>
              <a:rPr lang="en-US" altLang="zh-CN" dirty="0"/>
              <a:t>Hanoi(n-1, B, C, A)</a:t>
            </a:r>
            <a:r>
              <a:rPr lang="zh-CN" altLang="zh-CN" dirty="0"/>
              <a:t>的问题。从而将求解</a:t>
            </a:r>
            <a:r>
              <a:rPr lang="en-US" altLang="zh-CN" dirty="0"/>
              <a:t>n</a:t>
            </a:r>
            <a:r>
              <a:rPr lang="zh-CN" altLang="zh-CN" dirty="0"/>
              <a:t>片圆盘的汉诺塔问题减小为求解</a:t>
            </a:r>
            <a:r>
              <a:rPr lang="en-US" altLang="zh-CN" dirty="0"/>
              <a:t>n-1</a:t>
            </a:r>
            <a:r>
              <a:rPr lang="zh-CN" altLang="zh-CN" dirty="0"/>
              <a:t>片圆盘的汉诺塔问题。递归会到</a:t>
            </a:r>
            <a:r>
              <a:rPr lang="en-US" altLang="zh-CN" dirty="0"/>
              <a:t>Hanoi</a:t>
            </a:r>
            <a:r>
              <a:rPr lang="zh-CN" altLang="zh-CN" dirty="0"/>
              <a:t>（</a:t>
            </a:r>
            <a:r>
              <a:rPr lang="en-US" altLang="zh-CN" dirty="0"/>
              <a:t>1</a:t>
            </a:r>
            <a:r>
              <a:rPr lang="zh-CN" altLang="zh-CN" dirty="0"/>
              <a:t>，，，）时停止而返回</a:t>
            </a:r>
            <a:endParaRPr lang="zh-CN" altLang="en-US" dirty="0"/>
          </a:p>
        </p:txBody>
      </p:sp>
    </p:spTree>
    <p:extLst>
      <p:ext uri="{BB962C8B-B14F-4D97-AF65-F5344CB8AC3E}">
        <p14:creationId xmlns:p14="http://schemas.microsoft.com/office/powerpoint/2010/main" val="1390495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a:t>
            </a:r>
            <a:r>
              <a:rPr lang="en-US" altLang="zh-CN" dirty="0" smtClean="0"/>
              <a:t>2</a:t>
            </a:r>
            <a:r>
              <a:rPr lang="zh-CN" altLang="en-US" dirty="0" smtClean="0"/>
              <a:t>节 </a:t>
            </a:r>
            <a:r>
              <a:rPr lang="zh-CN" altLang="zh-CN" dirty="0" smtClean="0"/>
              <a:t>计算</a:t>
            </a:r>
            <a:r>
              <a:rPr lang="zh-CN" altLang="zh-CN" dirty="0"/>
              <a:t>思维求解问题的基本方式的美</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72</a:t>
            </a:fld>
            <a:endParaRPr lang="zh-CN" altLang="en-US"/>
          </a:p>
        </p:txBody>
      </p:sp>
      <p:sp>
        <p:nvSpPr>
          <p:cNvPr id="6" name="内容占位符 5"/>
          <p:cNvSpPr>
            <a:spLocks noGrp="1"/>
          </p:cNvSpPr>
          <p:nvPr>
            <p:ph idx="1"/>
          </p:nvPr>
        </p:nvSpPr>
        <p:spPr/>
        <p:txBody>
          <a:bodyPr/>
          <a:lstStyle/>
          <a:p>
            <a:pPr marL="0" indent="720000">
              <a:lnSpc>
                <a:spcPct val="130000"/>
              </a:lnSpc>
              <a:spcBef>
                <a:spcPts val="0"/>
              </a:spcBef>
              <a:buNone/>
            </a:pPr>
            <a:r>
              <a:rPr lang="zh-CN" altLang="zh-CN" dirty="0"/>
              <a:t>计算思维求解问题的方式与数学上求解问题的方式不同，以</a:t>
            </a:r>
            <a:r>
              <a:rPr lang="en-US" altLang="zh-CN" dirty="0"/>
              <a:t>5.2</a:t>
            </a:r>
            <a:r>
              <a:rPr lang="zh-CN" altLang="zh-CN" dirty="0"/>
              <a:t>节中的平面划分问题来说。通过对问题的分析，我们找到了递归式</a:t>
            </a:r>
            <a:r>
              <a:rPr lang="zh-CN" altLang="zh-CN" dirty="0" smtClean="0"/>
              <a:t>：</a:t>
            </a:r>
            <a:endParaRPr lang="en-US" altLang="zh-CN" dirty="0" smtClean="0"/>
          </a:p>
          <a:p>
            <a:pPr marL="0" indent="720000">
              <a:lnSpc>
                <a:spcPct val="130000"/>
              </a:lnSpc>
              <a:spcBef>
                <a:spcPts val="0"/>
              </a:spcBef>
              <a:buNone/>
            </a:pPr>
            <a:endParaRPr lang="en-US" altLang="zh-CN" dirty="0"/>
          </a:p>
          <a:p>
            <a:pPr marL="0" indent="720000">
              <a:lnSpc>
                <a:spcPct val="130000"/>
              </a:lnSpc>
              <a:spcBef>
                <a:spcPts val="0"/>
              </a:spcBef>
              <a:buNone/>
            </a:pPr>
            <a:endParaRPr lang="en-US" altLang="zh-CN" dirty="0" smtClean="0"/>
          </a:p>
          <a:p>
            <a:pPr marL="0" indent="720000">
              <a:lnSpc>
                <a:spcPct val="130000"/>
              </a:lnSpc>
              <a:spcBef>
                <a:spcPts val="0"/>
              </a:spcBef>
              <a:buNone/>
            </a:pPr>
            <a:r>
              <a:rPr lang="zh-CN" altLang="zh-CN" dirty="0"/>
              <a:t>在我们计算机科学，只要有了上面的递归式，就可以编写程序解这个问题了。</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151714521"/>
              </p:ext>
            </p:extLst>
          </p:nvPr>
        </p:nvGraphicFramePr>
        <p:xfrm>
          <a:off x="3063900" y="2996952"/>
          <a:ext cx="2700300" cy="720080"/>
        </p:xfrm>
        <a:graphic>
          <a:graphicData uri="http://schemas.openxmlformats.org/presentationml/2006/ole">
            <mc:AlternateContent xmlns:mc="http://schemas.openxmlformats.org/markup-compatibility/2006">
              <mc:Choice xmlns:v="urn:schemas-microsoft-com:vml" Requires="v">
                <p:oleObj spid="_x0000_s15369" name="Equation" r:id="rId3" imgW="1714320" imgH="457200" progId="Equation.DSMT4">
                  <p:embed/>
                </p:oleObj>
              </mc:Choice>
              <mc:Fallback>
                <p:oleObj name="Equation" r:id="rId3" imgW="1714320" imgH="457200" progId="Equation.DSMT4">
                  <p:embed/>
                  <p:pic>
                    <p:nvPicPr>
                      <p:cNvPr id="0" name=""/>
                      <p:cNvPicPr/>
                      <p:nvPr/>
                    </p:nvPicPr>
                    <p:blipFill>
                      <a:blip r:embed="rId4"/>
                      <a:stretch>
                        <a:fillRect/>
                      </a:stretch>
                    </p:blipFill>
                    <p:spPr>
                      <a:xfrm>
                        <a:off x="3063900" y="2996952"/>
                        <a:ext cx="2700300" cy="720080"/>
                      </a:xfrm>
                      <a:prstGeom prst="rect">
                        <a:avLst/>
                      </a:prstGeom>
                    </p:spPr>
                  </p:pic>
                </p:oleObj>
              </mc:Fallback>
            </mc:AlternateContent>
          </a:graphicData>
        </a:graphic>
      </p:graphicFrame>
    </p:spTree>
    <p:extLst>
      <p:ext uri="{BB962C8B-B14F-4D97-AF65-F5344CB8AC3E}">
        <p14:creationId xmlns:p14="http://schemas.microsoft.com/office/powerpoint/2010/main" val="24142114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计算思维求解问题的基本方式的美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73</a:t>
            </a:fld>
            <a:endParaRPr lang="zh-CN" altLang="en-US"/>
          </a:p>
        </p:txBody>
      </p:sp>
      <p:sp>
        <p:nvSpPr>
          <p:cNvPr id="6" name="内容占位符 5"/>
          <p:cNvSpPr>
            <a:spLocks noGrp="1"/>
          </p:cNvSpPr>
          <p:nvPr>
            <p:ph idx="1"/>
          </p:nvPr>
        </p:nvSpPr>
        <p:spPr/>
        <p:txBody>
          <a:bodyPr/>
          <a:lstStyle/>
          <a:p>
            <a:r>
              <a:rPr lang="zh-CN" altLang="zh-CN" dirty="0"/>
              <a:t>但是从数学上来说，有递归式还不够，需要通过推导得到一种称为闭合式（</a:t>
            </a:r>
            <a:r>
              <a:rPr lang="en-US" altLang="zh-CN" dirty="0"/>
              <a:t>close form</a:t>
            </a:r>
            <a:r>
              <a:rPr lang="zh-CN" altLang="zh-CN" dirty="0"/>
              <a:t>）的式子。由</a:t>
            </a:r>
            <a:r>
              <a:rPr lang="en-US" altLang="zh-CN" dirty="0"/>
              <a:t>f(n)=f(n-1)+n</a:t>
            </a:r>
            <a:r>
              <a:rPr lang="zh-CN" altLang="zh-CN" dirty="0"/>
              <a:t>，同理可知</a:t>
            </a:r>
            <a:r>
              <a:rPr lang="en-US" altLang="zh-CN" dirty="0"/>
              <a:t>f(n-1)=f(n-2)+n-1</a:t>
            </a:r>
            <a:r>
              <a:rPr lang="zh-CN" altLang="zh-CN" dirty="0"/>
              <a:t>，</a:t>
            </a:r>
            <a:r>
              <a:rPr lang="en-US" altLang="zh-CN" dirty="0"/>
              <a:t>f(n-2)=f(n-3)+n-2</a:t>
            </a:r>
            <a:r>
              <a:rPr lang="zh-CN" altLang="zh-CN" dirty="0"/>
              <a:t>……。将</a:t>
            </a:r>
            <a:r>
              <a:rPr lang="en-US" altLang="zh-CN" dirty="0"/>
              <a:t>f(n-1)</a:t>
            </a:r>
            <a:r>
              <a:rPr lang="zh-CN" altLang="zh-CN" dirty="0"/>
              <a:t>，</a:t>
            </a:r>
            <a:r>
              <a:rPr lang="en-US" altLang="zh-CN" dirty="0"/>
              <a:t>f(n-2)</a:t>
            </a:r>
            <a:r>
              <a:rPr lang="zh-CN" altLang="zh-CN" dirty="0"/>
              <a:t>……依次代入前面的等式，得到：</a:t>
            </a:r>
            <a:r>
              <a:rPr lang="en-US" altLang="zh-CN" dirty="0"/>
              <a:t>f(n)=f(n-1)+n= f(n-2)+n-1+n = f(n-3)+n-2+n-1+n=</a:t>
            </a:r>
            <a:r>
              <a:rPr lang="zh-CN" altLang="zh-CN" dirty="0"/>
              <a:t>……</a:t>
            </a:r>
            <a:r>
              <a:rPr lang="en-US" altLang="zh-CN" dirty="0"/>
              <a:t>=2+2+3+</a:t>
            </a:r>
            <a:r>
              <a:rPr lang="zh-CN" altLang="zh-CN" dirty="0"/>
              <a:t>…</a:t>
            </a:r>
            <a:r>
              <a:rPr lang="en-US" altLang="zh-CN" dirty="0"/>
              <a:t>+n-1+n</a:t>
            </a:r>
            <a:r>
              <a:rPr lang="zh-CN" altLang="zh-CN" dirty="0"/>
              <a:t>。通过对</a:t>
            </a:r>
            <a:r>
              <a:rPr lang="en-US" altLang="zh-CN" dirty="0"/>
              <a:t>f(n)= 2+2+3+</a:t>
            </a:r>
            <a:r>
              <a:rPr lang="zh-CN" altLang="zh-CN" dirty="0"/>
              <a:t>…</a:t>
            </a:r>
            <a:r>
              <a:rPr lang="en-US" altLang="zh-CN" dirty="0"/>
              <a:t>+n-1+n</a:t>
            </a:r>
            <a:r>
              <a:rPr lang="zh-CN" altLang="zh-CN" dirty="0"/>
              <a:t>进行整理，可以得到如下闭合式</a:t>
            </a:r>
            <a:r>
              <a:rPr lang="zh-CN" altLang="zh-CN" dirty="0" smtClean="0"/>
              <a:t>：</a:t>
            </a:r>
            <a:endParaRPr lang="en-US" altLang="zh-CN" dirty="0" smtClean="0"/>
          </a:p>
          <a:p>
            <a:endParaRPr lang="en-US" altLang="zh-CN" dirty="0"/>
          </a:p>
          <a:p>
            <a:endParaRPr lang="en-US" altLang="zh-CN" dirty="0" smtClean="0"/>
          </a:p>
          <a:p>
            <a:r>
              <a:rPr lang="zh-CN" altLang="zh-CN" dirty="0"/>
              <a:t>有了上面的闭合式，才可以从数学上求解平面划分问题了。从数学上求解问题需要推导出闭合式。但是在很多情况下，是很难推导不出这种闭合式的，大家学微积分时，是不是很苦恼去推出积分的闭合式</a:t>
            </a:r>
            <a:r>
              <a:rPr lang="zh-CN" altLang="zh-CN" dirty="0" smtClean="0"/>
              <a:t>。</a:t>
            </a:r>
            <a:r>
              <a:rPr lang="zh-CN" altLang="zh-CN" dirty="0"/>
              <a:t>比如下式</a:t>
            </a:r>
            <a:r>
              <a:rPr lang="zh-CN" altLang="zh-CN" dirty="0" smtClean="0"/>
              <a:t>：</a:t>
            </a:r>
            <a:endParaRPr lang="en-US" altLang="zh-CN" dirty="0" smtClean="0"/>
          </a:p>
          <a:p>
            <a:endParaRPr lang="en-US" altLang="zh-CN" dirty="0"/>
          </a:p>
          <a:p>
            <a:endParaRPr lang="en-US" altLang="zh-CN" dirty="0" smtClean="0"/>
          </a:p>
          <a:p>
            <a:r>
              <a:rPr lang="zh-CN" altLang="zh-CN" dirty="0"/>
              <a:t>如此一来，就不能在数学上求解了。</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799366118"/>
              </p:ext>
            </p:extLst>
          </p:nvPr>
        </p:nvGraphicFramePr>
        <p:xfrm>
          <a:off x="3407544" y="3284984"/>
          <a:ext cx="1672444" cy="576064"/>
        </p:xfrm>
        <a:graphic>
          <a:graphicData uri="http://schemas.openxmlformats.org/presentationml/2006/ole">
            <mc:AlternateContent xmlns:mc="http://schemas.openxmlformats.org/markup-compatibility/2006">
              <mc:Choice xmlns:v="urn:schemas-microsoft-com:vml" Requires="v">
                <p:oleObj spid="_x0000_s16400" name="Equation" r:id="rId3" imgW="1143000" imgH="393480" progId="Equation.DSMT4">
                  <p:embed/>
                </p:oleObj>
              </mc:Choice>
              <mc:Fallback>
                <p:oleObj name="Equation" r:id="rId3" imgW="1143000" imgH="393480" progId="Equation.DSMT4">
                  <p:embed/>
                  <p:pic>
                    <p:nvPicPr>
                      <p:cNvPr id="0" name=""/>
                      <p:cNvPicPr/>
                      <p:nvPr/>
                    </p:nvPicPr>
                    <p:blipFill>
                      <a:blip r:embed="rId4"/>
                      <a:stretch>
                        <a:fillRect/>
                      </a:stretch>
                    </p:blipFill>
                    <p:spPr>
                      <a:xfrm>
                        <a:off x="3407544" y="3284984"/>
                        <a:ext cx="1672444" cy="57606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59768292"/>
              </p:ext>
            </p:extLst>
          </p:nvPr>
        </p:nvGraphicFramePr>
        <p:xfrm>
          <a:off x="3407668" y="5013176"/>
          <a:ext cx="1812528" cy="716581"/>
        </p:xfrm>
        <a:graphic>
          <a:graphicData uri="http://schemas.openxmlformats.org/presentationml/2006/ole">
            <mc:AlternateContent xmlns:mc="http://schemas.openxmlformats.org/markup-compatibility/2006">
              <mc:Choice xmlns:v="urn:schemas-microsoft-com:vml" Requires="v">
                <p:oleObj spid="_x0000_s16401" name="Equation" r:id="rId5" imgW="1091880" imgH="431640" progId="Equation.DSMT4">
                  <p:embed/>
                </p:oleObj>
              </mc:Choice>
              <mc:Fallback>
                <p:oleObj name="Equation" r:id="rId5" imgW="1091880" imgH="431640" progId="Equation.DSMT4">
                  <p:embed/>
                  <p:pic>
                    <p:nvPicPr>
                      <p:cNvPr id="0" name=""/>
                      <p:cNvPicPr/>
                      <p:nvPr/>
                    </p:nvPicPr>
                    <p:blipFill>
                      <a:blip r:embed="rId6"/>
                      <a:stretch>
                        <a:fillRect/>
                      </a:stretch>
                    </p:blipFill>
                    <p:spPr>
                      <a:xfrm>
                        <a:off x="3407668" y="5013176"/>
                        <a:ext cx="1812528" cy="716581"/>
                      </a:xfrm>
                      <a:prstGeom prst="rect">
                        <a:avLst/>
                      </a:prstGeom>
                    </p:spPr>
                  </p:pic>
                </p:oleObj>
              </mc:Fallback>
            </mc:AlternateContent>
          </a:graphicData>
        </a:graphic>
      </p:graphicFrame>
    </p:spTree>
    <p:extLst>
      <p:ext uri="{BB962C8B-B14F-4D97-AF65-F5344CB8AC3E}">
        <p14:creationId xmlns:p14="http://schemas.microsoft.com/office/powerpoint/2010/main" val="17689745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计算思维求解问题的基本方式的美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74</a:t>
            </a:fld>
            <a:endParaRPr lang="zh-CN" altLang="en-US"/>
          </a:p>
        </p:txBody>
      </p:sp>
      <p:sp>
        <p:nvSpPr>
          <p:cNvPr id="6" name="内容占位符 5"/>
          <p:cNvSpPr>
            <a:spLocks noGrp="1"/>
          </p:cNvSpPr>
          <p:nvPr>
            <p:ph idx="1"/>
          </p:nvPr>
        </p:nvSpPr>
        <p:spPr>
          <a:xfrm>
            <a:off x="457200" y="1412777"/>
            <a:ext cx="8229600" cy="2880320"/>
          </a:xfrm>
        </p:spPr>
        <p:txBody>
          <a:bodyPr/>
          <a:lstStyle/>
          <a:p>
            <a:r>
              <a:rPr lang="zh-CN" altLang="zh-CN" dirty="0"/>
              <a:t>但是我们计算机科学可以用趋近的方式找出数值来解这个问题。根据定积分的定义，其实就是求这个函数的图象在区间</a:t>
            </a:r>
            <a:r>
              <a:rPr lang="en-US" altLang="zh-CN" dirty="0"/>
              <a:t>[</a:t>
            </a:r>
            <a:r>
              <a:rPr lang="en-US" altLang="zh-CN" dirty="0" err="1"/>
              <a:t>a,b</a:t>
            </a:r>
            <a:r>
              <a:rPr lang="en-US" altLang="zh-CN" dirty="0"/>
              <a:t>]</a:t>
            </a:r>
            <a:r>
              <a:rPr lang="zh-CN" altLang="zh-CN" dirty="0"/>
              <a:t>的面积。例如求下</a:t>
            </a:r>
            <a:r>
              <a:rPr lang="zh-CN" altLang="zh-CN" dirty="0" smtClean="0"/>
              <a:t>式</a:t>
            </a:r>
            <a:r>
              <a:rPr lang="zh-CN" altLang="en-US" dirty="0" smtClean="0"/>
              <a:t>：</a:t>
            </a:r>
            <a:endParaRPr lang="en-US" altLang="zh-CN" dirty="0" smtClean="0"/>
          </a:p>
          <a:p>
            <a:endParaRPr lang="en-US" altLang="zh-CN" dirty="0"/>
          </a:p>
          <a:p>
            <a:endParaRPr lang="en-US" altLang="zh-CN" dirty="0" smtClean="0"/>
          </a:p>
          <a:p>
            <a:r>
              <a:rPr lang="zh-CN" altLang="zh-CN" dirty="0"/>
              <a:t>根据定积分的定义，可以</a:t>
            </a:r>
            <a:r>
              <a:rPr lang="zh-CN" altLang="zh-CN" dirty="0" smtClean="0"/>
              <a:t>把</a:t>
            </a:r>
            <a:r>
              <a:rPr lang="zh-CN" altLang="en-US" dirty="0" smtClean="0"/>
              <a:t>直接坐标系</a:t>
            </a:r>
            <a:r>
              <a:rPr lang="zh-CN" altLang="zh-CN" dirty="0" smtClean="0"/>
              <a:t>上</a:t>
            </a:r>
            <a:r>
              <a:rPr lang="zh-CN" altLang="zh-CN" dirty="0"/>
              <a:t>的函数的图象用平行于</a:t>
            </a:r>
            <a:r>
              <a:rPr lang="en-US" altLang="zh-CN" dirty="0"/>
              <a:t>y</a:t>
            </a:r>
            <a:r>
              <a:rPr lang="zh-CN" altLang="zh-CN" dirty="0"/>
              <a:t>轴的直线分割成无数个矩形，如下图所示，然后</a:t>
            </a:r>
            <a:r>
              <a:rPr lang="zh-CN" altLang="zh-CN" dirty="0" smtClean="0"/>
              <a:t>把</a:t>
            </a:r>
            <a:r>
              <a:rPr lang="zh-CN" altLang="en-US" dirty="0" smtClean="0"/>
              <a:t>区间</a:t>
            </a:r>
            <a:r>
              <a:rPr lang="en-US" altLang="zh-CN" dirty="0" smtClean="0"/>
              <a:t>[</a:t>
            </a:r>
            <a:r>
              <a:rPr lang="en-US" altLang="zh-CN" dirty="0" err="1"/>
              <a:t>a,b</a:t>
            </a:r>
            <a:r>
              <a:rPr lang="en-US" altLang="zh-CN" dirty="0"/>
              <a:t>]</a:t>
            </a:r>
            <a:r>
              <a:rPr lang="zh-CN" altLang="zh-CN" dirty="0"/>
              <a:t>上的矩形的面积累加起来就得到了这个问题的解。</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4060447183"/>
              </p:ext>
            </p:extLst>
          </p:nvPr>
        </p:nvGraphicFramePr>
        <p:xfrm>
          <a:off x="3995936" y="2204864"/>
          <a:ext cx="1085660" cy="576064"/>
        </p:xfrm>
        <a:graphic>
          <a:graphicData uri="http://schemas.openxmlformats.org/presentationml/2006/ole">
            <mc:AlternateContent xmlns:mc="http://schemas.openxmlformats.org/markup-compatibility/2006">
              <mc:Choice xmlns:v="urn:schemas-microsoft-com:vml" Requires="v">
                <p:oleObj spid="_x0000_s17416" name="Equation" r:id="rId3" imgW="622080" imgH="330120" progId="Equation.DSMT4">
                  <p:embed/>
                </p:oleObj>
              </mc:Choice>
              <mc:Fallback>
                <p:oleObj name="Equation" r:id="rId3" imgW="622080" imgH="330120" progId="Equation.DSMT4">
                  <p:embed/>
                  <p:pic>
                    <p:nvPicPr>
                      <p:cNvPr id="0" name=""/>
                      <p:cNvPicPr/>
                      <p:nvPr/>
                    </p:nvPicPr>
                    <p:blipFill>
                      <a:blip r:embed="rId4"/>
                      <a:stretch>
                        <a:fillRect/>
                      </a:stretch>
                    </p:blipFill>
                    <p:spPr>
                      <a:xfrm>
                        <a:off x="3995936" y="2204864"/>
                        <a:ext cx="1085660" cy="576064"/>
                      </a:xfrm>
                      <a:prstGeom prst="rect">
                        <a:avLst/>
                      </a:prstGeom>
                    </p:spPr>
                  </p:pic>
                </p:oleObj>
              </mc:Fallback>
            </mc:AlternateContent>
          </a:graphicData>
        </a:graphic>
      </p:graphicFrame>
      <p:pic>
        <p:nvPicPr>
          <p:cNvPr id="8" name="图片 7"/>
          <p:cNvPicPr>
            <a:picLocks noChangeAspect="1"/>
          </p:cNvPicPr>
          <p:nvPr/>
        </p:nvPicPr>
        <p:blipFill>
          <a:blip r:embed="rId5"/>
          <a:stretch>
            <a:fillRect/>
          </a:stretch>
        </p:blipFill>
        <p:spPr>
          <a:xfrm>
            <a:off x="3419872" y="3663692"/>
            <a:ext cx="2736304" cy="2533614"/>
          </a:xfrm>
          <a:prstGeom prst="rect">
            <a:avLst/>
          </a:prstGeom>
        </p:spPr>
      </p:pic>
    </p:spTree>
    <p:extLst>
      <p:ext uri="{BB962C8B-B14F-4D97-AF65-F5344CB8AC3E}">
        <p14:creationId xmlns:p14="http://schemas.microsoft.com/office/powerpoint/2010/main" val="14315013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计算思维求解问题的基本方式的美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75</a:t>
            </a:fld>
            <a:endParaRPr lang="zh-CN" altLang="en-US"/>
          </a:p>
        </p:txBody>
      </p:sp>
      <p:sp>
        <p:nvSpPr>
          <p:cNvPr id="6" name="内容占位符 5"/>
          <p:cNvSpPr>
            <a:spLocks noGrp="1"/>
          </p:cNvSpPr>
          <p:nvPr>
            <p:ph idx="1"/>
          </p:nvPr>
        </p:nvSpPr>
        <p:spPr/>
        <p:txBody>
          <a:bodyPr/>
          <a:lstStyle/>
          <a:p>
            <a:r>
              <a:rPr lang="zh-CN" altLang="zh-CN" dirty="0"/>
              <a:t>虽然这种方式需要很大的计算量，但是强大的计算能力正是计算机的优势。类似于上面这种数学上解不出的问题，可以在计算机科学中求解。当然，如果能够推导出闭合式，利用闭合式求解是再好不过的了。有了这种闭合式，一方面可以通过简单的计算得到结果；另一方面有助于推导出很多重要的理论。但是前提是要能推导地出闭合式来。</a:t>
            </a:r>
          </a:p>
          <a:p>
            <a:r>
              <a:rPr lang="zh-CN" altLang="zh-CN" dirty="0"/>
              <a:t>计算机科学虽然能求解平面划分问题这种数学问题，但更多的是做逻辑决策。利用计算思维中的基本解题方法，如分治法、动态规划和贪心算法等求解如汉诺塔问题、最小值和最大值问题、背包问题、老鼠走迷宫问题等逻辑决策问题。</a:t>
            </a:r>
          </a:p>
          <a:p>
            <a:endParaRPr lang="zh-CN" altLang="en-US" dirty="0"/>
          </a:p>
        </p:txBody>
      </p:sp>
    </p:spTree>
    <p:extLst>
      <p:ext uri="{BB962C8B-B14F-4D97-AF65-F5344CB8AC3E}">
        <p14:creationId xmlns:p14="http://schemas.microsoft.com/office/powerpoint/2010/main" val="28734091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 </a:t>
            </a:r>
            <a:r>
              <a:rPr lang="zh-CN" altLang="zh-CN" dirty="0" smtClean="0"/>
              <a:t>问题</a:t>
            </a:r>
            <a:r>
              <a:rPr lang="zh-CN" altLang="zh-CN" dirty="0"/>
              <a:t>复杂度的研究之美</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76</a:t>
            </a:fld>
            <a:endParaRPr lang="zh-CN" altLang="en-US"/>
          </a:p>
        </p:txBody>
      </p:sp>
      <p:sp>
        <p:nvSpPr>
          <p:cNvPr id="6" name="内容占位符 5"/>
          <p:cNvSpPr>
            <a:spLocks noGrp="1"/>
          </p:cNvSpPr>
          <p:nvPr>
            <p:ph idx="1"/>
          </p:nvPr>
        </p:nvSpPr>
        <p:spPr/>
        <p:txBody>
          <a:bodyPr>
            <a:noAutofit/>
          </a:bodyPr>
          <a:lstStyle/>
          <a:p>
            <a:pPr marL="0" indent="720000">
              <a:lnSpc>
                <a:spcPct val="130000"/>
              </a:lnSpc>
              <a:spcBef>
                <a:spcPts val="0"/>
              </a:spcBef>
              <a:buNone/>
            </a:pPr>
            <a:r>
              <a:rPr lang="zh-CN" altLang="zh-CN" dirty="0"/>
              <a:t>计算机科学不仅研究怎么解问题，更重要的是研究问题本身的复杂度。对问题复杂度的研究，</a:t>
            </a:r>
            <a:r>
              <a:rPr lang="zh-CN" altLang="zh-CN" dirty="0" smtClean="0"/>
              <a:t>一方面</a:t>
            </a:r>
            <a:r>
              <a:rPr lang="zh-CN" altLang="en-US" dirty="0" smtClean="0"/>
              <a:t>能</a:t>
            </a:r>
            <a:r>
              <a:rPr lang="zh-CN" altLang="zh-CN" dirty="0" smtClean="0"/>
              <a:t>知道</a:t>
            </a:r>
            <a:r>
              <a:rPr lang="zh-CN" altLang="zh-CN" dirty="0"/>
              <a:t>问题本身是不是能够求解，如果问题本身就是无解的，那么不管花费多少的人力、物力和财力都是求不出结果的；</a:t>
            </a:r>
            <a:r>
              <a:rPr lang="zh-CN" altLang="zh-CN" dirty="0" smtClean="0"/>
              <a:t>另一方面</a:t>
            </a:r>
            <a:r>
              <a:rPr lang="zh-CN" altLang="en-US" dirty="0" smtClean="0"/>
              <a:t>可以知道</a:t>
            </a:r>
            <a:r>
              <a:rPr lang="zh-CN" altLang="zh-CN" dirty="0" smtClean="0"/>
              <a:t>，</a:t>
            </a:r>
            <a:r>
              <a:rPr lang="zh-CN" altLang="zh-CN" dirty="0"/>
              <a:t>如果问题能够求解，要求解这个问题需要花费多少代价。知道求解问题的代价</a:t>
            </a:r>
            <a:r>
              <a:rPr lang="zh-CN" altLang="zh-CN" dirty="0" smtClean="0"/>
              <a:t>，就</a:t>
            </a:r>
            <a:r>
              <a:rPr lang="zh-CN" altLang="zh-CN" dirty="0"/>
              <a:t>可以决定要不要解这个问题了。复杂度分析不仅可以分析问题本身的复杂度，还可以作为衡量一个解决方案好坏的工具。通过对同一个问题的不同解决方案进行复杂度分析，就可以知道哪</a:t>
            </a:r>
            <a:r>
              <a:rPr lang="zh-CN" altLang="zh-CN" dirty="0" smtClean="0"/>
              <a:t>种比较</a:t>
            </a:r>
            <a:r>
              <a:rPr lang="zh-CN" altLang="zh-CN" dirty="0"/>
              <a:t>好。</a:t>
            </a:r>
          </a:p>
          <a:p>
            <a:endParaRPr lang="zh-CN" altLang="en-US" dirty="0"/>
          </a:p>
        </p:txBody>
      </p:sp>
    </p:spTree>
    <p:extLst>
      <p:ext uri="{BB962C8B-B14F-4D97-AF65-F5344CB8AC3E}">
        <p14:creationId xmlns:p14="http://schemas.microsoft.com/office/powerpoint/2010/main" val="7144118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问题复杂度的研究之美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77</a:t>
            </a:fld>
            <a:endParaRPr lang="zh-CN" altLang="en-US"/>
          </a:p>
        </p:txBody>
      </p:sp>
      <p:sp>
        <p:nvSpPr>
          <p:cNvPr id="6" name="内容占位符 5"/>
          <p:cNvSpPr>
            <a:spLocks noGrp="1"/>
          </p:cNvSpPr>
          <p:nvPr>
            <p:ph idx="1"/>
          </p:nvPr>
        </p:nvSpPr>
        <p:spPr/>
        <p:txBody>
          <a:bodyPr/>
          <a:lstStyle/>
          <a:p>
            <a:r>
              <a:rPr lang="zh-CN" altLang="zh-CN" dirty="0"/>
              <a:t>下面给大家几个问题，请大家猜一下哪个问题最难。</a:t>
            </a:r>
          </a:p>
          <a:p>
            <a:r>
              <a:rPr lang="zh-CN" altLang="zh-CN" dirty="0"/>
              <a:t>（</a:t>
            </a:r>
            <a:r>
              <a:rPr lang="en-US" altLang="zh-CN" dirty="0"/>
              <a:t>1</a:t>
            </a:r>
            <a:r>
              <a:rPr lang="zh-CN" altLang="zh-CN" dirty="0"/>
              <a:t>）找假币的问题：已知</a:t>
            </a:r>
            <a:r>
              <a:rPr lang="en-US" altLang="zh-CN" dirty="0"/>
              <a:t>n</a:t>
            </a:r>
            <a:r>
              <a:rPr lang="zh-CN" altLang="zh-CN" dirty="0"/>
              <a:t>枚硬币中有一枚是假币，并且知道这枚假币的重量要比真币轻，请找出这枚假币？</a:t>
            </a:r>
          </a:p>
          <a:p>
            <a:r>
              <a:rPr lang="zh-CN" altLang="zh-CN" dirty="0"/>
              <a:t>（</a:t>
            </a:r>
            <a:r>
              <a:rPr lang="en-US" altLang="zh-CN" dirty="0"/>
              <a:t>2</a:t>
            </a:r>
            <a:r>
              <a:rPr lang="zh-CN" altLang="zh-CN" dirty="0"/>
              <a:t>）排序问题：对</a:t>
            </a:r>
            <a:r>
              <a:rPr lang="en-US" altLang="zh-CN" dirty="0"/>
              <a:t>n</a:t>
            </a:r>
            <a:r>
              <a:rPr lang="zh-CN" altLang="zh-CN" dirty="0"/>
              <a:t>个数进行非递减排序。</a:t>
            </a:r>
          </a:p>
          <a:p>
            <a:r>
              <a:rPr lang="zh-CN" altLang="zh-CN" dirty="0"/>
              <a:t>（</a:t>
            </a:r>
            <a:r>
              <a:rPr lang="en-US" altLang="zh-CN" dirty="0"/>
              <a:t>3</a:t>
            </a:r>
            <a:r>
              <a:rPr lang="zh-CN" altLang="zh-CN" dirty="0"/>
              <a:t>）因数分解问题：</a:t>
            </a:r>
            <a:r>
              <a:rPr lang="en-US" altLang="zh-CN" dirty="0"/>
              <a:t>A</a:t>
            </a:r>
            <a:r>
              <a:rPr lang="zh-CN" altLang="zh-CN" dirty="0"/>
              <a:t>和</a:t>
            </a:r>
            <a:r>
              <a:rPr lang="en-US" altLang="zh-CN" dirty="0"/>
              <a:t>B</a:t>
            </a:r>
            <a:r>
              <a:rPr lang="zh-CN" altLang="zh-CN" dirty="0"/>
              <a:t>是两个</a:t>
            </a:r>
            <a:r>
              <a:rPr lang="en-US" altLang="zh-CN" dirty="0"/>
              <a:t>200</a:t>
            </a:r>
            <a:r>
              <a:rPr lang="zh-CN" altLang="zh-CN" dirty="0"/>
              <a:t>位的质数，而</a:t>
            </a:r>
            <a:r>
              <a:rPr lang="en-US" altLang="zh-CN" dirty="0"/>
              <a:t>C</a:t>
            </a:r>
            <a:r>
              <a:rPr lang="zh-CN" altLang="zh-CN" dirty="0"/>
              <a:t>＝</a:t>
            </a:r>
            <a:r>
              <a:rPr lang="en-US" altLang="zh-CN" dirty="0"/>
              <a:t>A</a:t>
            </a:r>
            <a:r>
              <a:rPr lang="zh-CN" altLang="zh-CN" dirty="0"/>
              <a:t>×</a:t>
            </a:r>
            <a:r>
              <a:rPr lang="en-US" altLang="zh-CN" dirty="0"/>
              <a:t>B</a:t>
            </a:r>
            <a:r>
              <a:rPr lang="zh-CN" altLang="zh-CN" dirty="0"/>
              <a:t>，已知</a:t>
            </a:r>
            <a:r>
              <a:rPr lang="en-US" altLang="zh-CN" dirty="0"/>
              <a:t>C</a:t>
            </a:r>
            <a:r>
              <a:rPr lang="zh-CN" altLang="zh-CN" dirty="0"/>
              <a:t>求</a:t>
            </a:r>
            <a:r>
              <a:rPr lang="en-US" altLang="zh-CN" dirty="0"/>
              <a:t>A</a:t>
            </a:r>
            <a:r>
              <a:rPr lang="zh-CN" altLang="zh-CN" dirty="0"/>
              <a:t>和</a:t>
            </a:r>
            <a:r>
              <a:rPr lang="en-US" altLang="zh-CN" dirty="0"/>
              <a:t>B</a:t>
            </a:r>
            <a:r>
              <a:rPr lang="zh-CN" altLang="zh-CN" dirty="0"/>
              <a:t>。</a:t>
            </a:r>
          </a:p>
          <a:p>
            <a:r>
              <a:rPr lang="zh-CN" altLang="zh-CN" dirty="0"/>
              <a:t>（</a:t>
            </a:r>
            <a:r>
              <a:rPr lang="en-US" altLang="zh-CN" dirty="0"/>
              <a:t>4</a:t>
            </a:r>
            <a:r>
              <a:rPr lang="zh-CN" altLang="zh-CN" dirty="0"/>
              <a:t>）停机问题（</a:t>
            </a:r>
            <a:r>
              <a:rPr lang="en-US" altLang="zh-CN" dirty="0"/>
              <a:t>Halting Problem</a:t>
            </a:r>
            <a:r>
              <a:rPr lang="zh-CN" altLang="zh-CN" dirty="0"/>
              <a:t>）：给一段程序代码，问这段程序是否会停止。</a:t>
            </a:r>
          </a:p>
          <a:p>
            <a:endParaRPr lang="zh-CN" altLang="en-US" dirty="0"/>
          </a:p>
        </p:txBody>
      </p:sp>
    </p:spTree>
    <p:extLst>
      <p:ext uri="{BB962C8B-B14F-4D97-AF65-F5344CB8AC3E}">
        <p14:creationId xmlns:p14="http://schemas.microsoft.com/office/powerpoint/2010/main" val="2247064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问题复杂度的研究之美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78</a:t>
            </a:fld>
            <a:endParaRPr lang="zh-CN" altLang="en-US"/>
          </a:p>
        </p:txBody>
      </p:sp>
      <p:sp>
        <p:nvSpPr>
          <p:cNvPr id="6" name="内容占位符 5"/>
          <p:cNvSpPr>
            <a:spLocks noGrp="1"/>
          </p:cNvSpPr>
          <p:nvPr>
            <p:ph idx="1"/>
          </p:nvPr>
        </p:nvSpPr>
        <p:spPr/>
        <p:txBody>
          <a:bodyPr/>
          <a:lstStyle/>
          <a:p>
            <a:r>
              <a:rPr lang="zh-CN" altLang="zh-CN" dirty="0"/>
              <a:t>前三个问题，计算机是可以解的，只不过因为问题的复杂度不同，求解问题的速度也不同。</a:t>
            </a:r>
          </a:p>
          <a:p>
            <a:r>
              <a:rPr lang="zh-CN" altLang="zh-CN" dirty="0"/>
              <a:t>第一个找假币的问题，我们在</a:t>
            </a:r>
            <a:r>
              <a:rPr lang="en-US" altLang="zh-CN" dirty="0"/>
              <a:t>5.1</a:t>
            </a:r>
            <a:r>
              <a:rPr lang="zh-CN" altLang="zh-CN" dirty="0"/>
              <a:t>节中已经给出了三种解决方式，其中最快的复杂度是</a:t>
            </a:r>
            <a:r>
              <a:rPr lang="en-US" altLang="zh-CN" dirty="0"/>
              <a:t>log n</a:t>
            </a:r>
            <a:r>
              <a:rPr lang="zh-CN" altLang="zh-CN" dirty="0"/>
              <a:t>。</a:t>
            </a:r>
          </a:p>
          <a:p>
            <a:r>
              <a:rPr lang="zh-CN" altLang="zh-CN" dirty="0"/>
              <a:t>第二个排序问题，可以通过分治法解决，其时间复杂度是</a:t>
            </a:r>
            <a:r>
              <a:rPr lang="en-US" altLang="zh-CN" dirty="0" err="1" smtClean="0"/>
              <a:t>nlog</a:t>
            </a:r>
            <a:r>
              <a:rPr lang="en-US" altLang="zh-CN" dirty="0" smtClean="0"/>
              <a:t> </a:t>
            </a:r>
            <a:r>
              <a:rPr lang="en-US" altLang="zh-CN" dirty="0"/>
              <a:t>n</a:t>
            </a:r>
            <a:r>
              <a:rPr lang="zh-CN" altLang="zh-CN" dirty="0"/>
              <a:t>。比第一个问题的复杂度要高，也就代表排序问题比找假币问题要难一些。</a:t>
            </a:r>
          </a:p>
          <a:p>
            <a:r>
              <a:rPr lang="zh-CN" altLang="zh-CN" dirty="0"/>
              <a:t>第三个因数分解问题也是能够用计算机求解，只是速度很慢。我们知道，已知</a:t>
            </a:r>
            <a:r>
              <a:rPr lang="en-US" altLang="zh-CN" dirty="0"/>
              <a:t>A</a:t>
            </a:r>
            <a:r>
              <a:rPr lang="zh-CN" altLang="zh-CN" dirty="0"/>
              <a:t>和</a:t>
            </a:r>
            <a:r>
              <a:rPr lang="en-US" altLang="zh-CN" dirty="0"/>
              <a:t>B</a:t>
            </a:r>
            <a:r>
              <a:rPr lang="zh-CN" altLang="zh-CN" dirty="0"/>
              <a:t>，要求</a:t>
            </a:r>
            <a:r>
              <a:rPr lang="en-US" altLang="zh-CN" dirty="0"/>
              <a:t>C</a:t>
            </a:r>
            <a:r>
              <a:rPr lang="zh-CN" altLang="zh-CN" dirty="0"/>
              <a:t>是很容易的，即使</a:t>
            </a:r>
            <a:r>
              <a:rPr lang="en-US" altLang="zh-CN" dirty="0"/>
              <a:t>A</a:t>
            </a:r>
            <a:r>
              <a:rPr lang="zh-CN" altLang="zh-CN" dirty="0"/>
              <a:t>和</a:t>
            </a:r>
            <a:r>
              <a:rPr lang="en-US" altLang="zh-CN" dirty="0"/>
              <a:t>B</a:t>
            </a:r>
            <a:r>
              <a:rPr lang="zh-CN" altLang="zh-CN" dirty="0"/>
              <a:t>都是</a:t>
            </a:r>
            <a:r>
              <a:rPr lang="en-US" altLang="zh-CN" dirty="0"/>
              <a:t>200</a:t>
            </a:r>
            <a:r>
              <a:rPr lang="zh-CN" altLang="zh-CN" dirty="0"/>
              <a:t>位的数，计算机也可以在瞬间（</a:t>
            </a:r>
            <a:r>
              <a:rPr lang="en-US" altLang="zh-CN" dirty="0"/>
              <a:t>1</a:t>
            </a:r>
            <a:r>
              <a:rPr lang="zh-CN" altLang="zh-CN" dirty="0"/>
              <a:t>秒内）完成。但是已知</a:t>
            </a:r>
            <a:r>
              <a:rPr lang="en-US" altLang="zh-CN" dirty="0"/>
              <a:t>C</a:t>
            </a:r>
            <a:r>
              <a:rPr lang="zh-CN" altLang="zh-CN" dirty="0"/>
              <a:t>求</a:t>
            </a:r>
            <a:r>
              <a:rPr lang="en-US" altLang="zh-CN" dirty="0"/>
              <a:t>A</a:t>
            </a:r>
            <a:r>
              <a:rPr lang="zh-CN" altLang="zh-CN" dirty="0"/>
              <a:t>和</a:t>
            </a:r>
            <a:r>
              <a:rPr lang="en-US" altLang="zh-CN" dirty="0"/>
              <a:t>B</a:t>
            </a:r>
            <a:r>
              <a:rPr lang="zh-CN" altLang="zh-CN" dirty="0"/>
              <a:t>，虽然能够用计算机求解，但到目前为止至少要花几个世纪的计算机时间才能解出来，而是否存在快速的求解方式还是个本世纪的未知科学问题。也正是因为很难找到解，信息安全才可以用这个方式在</a:t>
            </a:r>
            <a:r>
              <a:rPr lang="en-US" altLang="zh-CN" dirty="0"/>
              <a:t>RSA</a:t>
            </a:r>
            <a:r>
              <a:rPr lang="zh-CN" altLang="zh-CN" dirty="0"/>
              <a:t>加密算法中对密码进行保护。</a:t>
            </a:r>
            <a:endParaRPr lang="zh-CN" altLang="en-US" dirty="0"/>
          </a:p>
        </p:txBody>
      </p:sp>
    </p:spTree>
    <p:extLst>
      <p:ext uri="{BB962C8B-B14F-4D97-AF65-F5344CB8AC3E}">
        <p14:creationId xmlns:p14="http://schemas.microsoft.com/office/powerpoint/2010/main" val="2423020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问题复杂度的研究之美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79</a:t>
            </a:fld>
            <a:endParaRPr lang="zh-CN" altLang="en-US"/>
          </a:p>
        </p:txBody>
      </p:sp>
      <p:sp>
        <p:nvSpPr>
          <p:cNvPr id="6" name="内容占位符 5"/>
          <p:cNvSpPr>
            <a:spLocks noGrp="1"/>
          </p:cNvSpPr>
          <p:nvPr>
            <p:ph idx="1"/>
          </p:nvPr>
        </p:nvSpPr>
        <p:spPr/>
        <p:txBody>
          <a:bodyPr/>
          <a:lstStyle/>
          <a:p>
            <a:r>
              <a:rPr lang="zh-CN" altLang="zh-CN" dirty="0"/>
              <a:t>举例而言：</a:t>
            </a:r>
          </a:p>
          <a:p>
            <a:r>
              <a:rPr lang="en-US" altLang="zh-CN" dirty="0"/>
              <a:t>&gt;&gt;&gt; </a:t>
            </a:r>
            <a:endParaRPr lang="zh-CN" altLang="zh-CN" dirty="0"/>
          </a:p>
          <a:p>
            <a:r>
              <a:rPr lang="en-US" altLang="zh-CN" dirty="0"/>
              <a:t>C=5671718977151996154575259598345242132889534465233210382634823681780832583458436313804244490872800896176435678334905992335739283623184780521516640907327716261100663695909002712172608759025392346033871877048038778443200087467214531891702523256922026604859725293774736136396052694267495359802944833045338296482548621054933490414863106287622938954098213892821923275850943789585943691343103234075163096244987246549</a:t>
            </a:r>
            <a:endParaRPr lang="zh-CN" altLang="zh-CN" dirty="0"/>
          </a:p>
          <a:p>
            <a:r>
              <a:rPr lang="zh-CN" altLang="zh-CN" dirty="0"/>
              <a:t>这个</a:t>
            </a:r>
            <a:r>
              <a:rPr lang="en-US" altLang="zh-CN" dirty="0"/>
              <a:t>C</a:t>
            </a:r>
            <a:r>
              <a:rPr lang="zh-CN" altLang="zh-CN" dirty="0"/>
              <a:t>是两个</a:t>
            </a:r>
            <a:r>
              <a:rPr lang="en-US" altLang="zh-CN" dirty="0"/>
              <a:t>200</a:t>
            </a:r>
            <a:r>
              <a:rPr lang="zh-CN" altLang="zh-CN" dirty="0"/>
              <a:t>位左右的质数相乘而得到的。你能写个程序去算出是那二个质数相乘而得到的吗？</a:t>
            </a:r>
            <a:endParaRPr lang="zh-CN" altLang="en-US" dirty="0"/>
          </a:p>
        </p:txBody>
      </p:sp>
    </p:spTree>
    <p:extLst>
      <p:ext uri="{BB962C8B-B14F-4D97-AF65-F5344CB8AC3E}">
        <p14:creationId xmlns:p14="http://schemas.microsoft.com/office/powerpoint/2010/main" val="311301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三种方式的比较</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6" name="内容占位符 5"/>
          <p:cNvSpPr>
            <a:spLocks noGrp="1"/>
          </p:cNvSpPr>
          <p:nvPr>
            <p:ph sz="half" idx="13"/>
          </p:nvPr>
        </p:nvSpPr>
        <p:spPr>
          <a:xfrm>
            <a:off x="467544" y="1412776"/>
            <a:ext cx="8219256" cy="2736528"/>
          </a:xfrm>
        </p:spPr>
        <p:txBody>
          <a:bodyPr>
            <a:noAutofit/>
          </a:bodyPr>
          <a:lstStyle/>
          <a:p>
            <a:pPr indent="457200"/>
            <a:r>
              <a:rPr lang="zh-CN" altLang="zh-CN" dirty="0"/>
              <a:t>上面三种找假币的方式都能找出假币，但是有的速度快有的速度慢。在例子中，设</a:t>
            </a:r>
            <a:r>
              <a:rPr lang="en-US" altLang="zh-CN" dirty="0"/>
              <a:t>n=10</a:t>
            </a:r>
            <a:r>
              <a:rPr lang="zh-CN" altLang="zh-CN" dirty="0"/>
              <a:t>时可能并不明显，但是当</a:t>
            </a:r>
            <a:r>
              <a:rPr lang="en-US" altLang="zh-CN" dirty="0"/>
              <a:t>n</a:t>
            </a:r>
            <a:r>
              <a:rPr lang="zh-CN" altLang="zh-CN" dirty="0"/>
              <a:t>非常大的时候，速度的快慢就相差很大了。比如当</a:t>
            </a:r>
            <a:r>
              <a:rPr lang="en-US" altLang="zh-CN" dirty="0"/>
              <a:t>n=10</a:t>
            </a:r>
            <a:r>
              <a:rPr lang="en-US" altLang="zh-CN" baseline="30000" dirty="0"/>
              <a:t>6</a:t>
            </a:r>
            <a:r>
              <a:rPr lang="zh-CN" altLang="zh-CN" dirty="0"/>
              <a:t>时，第一种方式要比较</a:t>
            </a:r>
            <a:r>
              <a:rPr lang="en-US" altLang="zh-CN" dirty="0"/>
              <a:t>10</a:t>
            </a:r>
            <a:r>
              <a:rPr lang="en-US" altLang="zh-CN" baseline="30000" dirty="0"/>
              <a:t>6</a:t>
            </a:r>
            <a:r>
              <a:rPr lang="en-US" altLang="zh-CN" dirty="0"/>
              <a:t>-1</a:t>
            </a:r>
            <a:r>
              <a:rPr lang="zh-CN" altLang="zh-CN" dirty="0"/>
              <a:t>次；第二种方式要比较</a:t>
            </a:r>
            <a:r>
              <a:rPr lang="en-US" altLang="zh-CN" dirty="0"/>
              <a:t>10</a:t>
            </a:r>
            <a:r>
              <a:rPr lang="en-US" altLang="zh-CN" baseline="30000" dirty="0"/>
              <a:t>6</a:t>
            </a:r>
            <a:r>
              <a:rPr lang="en-US" altLang="zh-CN" dirty="0"/>
              <a:t>/2</a:t>
            </a:r>
            <a:r>
              <a:rPr lang="zh-CN" altLang="zh-CN" dirty="0"/>
              <a:t>次；而第三种方式只要比较</a:t>
            </a:r>
            <a:r>
              <a:rPr lang="en-US" altLang="zh-CN" dirty="0"/>
              <a:t>20</a:t>
            </a:r>
            <a:r>
              <a:rPr lang="zh-CN" altLang="zh-CN" dirty="0"/>
              <a:t>次就</a:t>
            </a:r>
            <a:r>
              <a:rPr lang="zh-CN" altLang="zh-CN" dirty="0" smtClean="0"/>
              <a:t>可以了</a:t>
            </a:r>
            <a:r>
              <a:rPr lang="zh-CN" altLang="zh-CN" dirty="0"/>
              <a:t>（想想为什么</a:t>
            </a:r>
            <a:r>
              <a:rPr lang="en-US" altLang="zh-CN" dirty="0" smtClean="0"/>
              <a:t>? </a:t>
            </a:r>
            <a:r>
              <a:rPr lang="zh-CN" altLang="zh-CN" dirty="0" smtClean="0"/>
              <a:t>注意</a:t>
            </a:r>
            <a:r>
              <a:rPr lang="en-US" altLang="zh-CN" dirty="0"/>
              <a:t>log</a:t>
            </a:r>
            <a:r>
              <a:rPr lang="en-US" altLang="zh-CN" baseline="-25000" dirty="0"/>
              <a:t>2</a:t>
            </a:r>
            <a:r>
              <a:rPr lang="en-US" altLang="zh-CN" dirty="0"/>
              <a:t>10</a:t>
            </a:r>
            <a:r>
              <a:rPr lang="zh-CN" altLang="zh-CN" dirty="0"/>
              <a:t>差不多等于</a:t>
            </a:r>
            <a:r>
              <a:rPr lang="en-US" altLang="zh-CN" dirty="0"/>
              <a:t>3.32</a:t>
            </a:r>
            <a:r>
              <a:rPr lang="zh-CN" altLang="zh-CN" dirty="0"/>
              <a:t>）</a:t>
            </a:r>
            <a:r>
              <a:rPr lang="zh-CN" altLang="zh-CN" dirty="0" smtClean="0"/>
              <a:t>。</a:t>
            </a:r>
            <a:r>
              <a:rPr lang="zh-CN" altLang="en-US" dirty="0" smtClean="0"/>
              <a:t>由下</a:t>
            </a:r>
            <a:r>
              <a:rPr lang="zh-CN" altLang="zh-CN" dirty="0" smtClean="0"/>
              <a:t>图可以</a:t>
            </a:r>
            <a:r>
              <a:rPr lang="zh-CN" altLang="zh-CN" dirty="0"/>
              <a:t>看出，三种方式的比较次数</a:t>
            </a:r>
            <a:r>
              <a:rPr lang="en-US" altLang="zh-CN" dirty="0"/>
              <a:t>F(n)</a:t>
            </a:r>
            <a:r>
              <a:rPr lang="zh-CN" altLang="zh-CN" dirty="0"/>
              <a:t>随着</a:t>
            </a:r>
            <a:r>
              <a:rPr lang="en-US" altLang="zh-CN" dirty="0"/>
              <a:t>n</a:t>
            </a:r>
            <a:r>
              <a:rPr lang="zh-CN" altLang="zh-CN" dirty="0"/>
              <a:t>的增长而变化的情况。第三种方式的比较</a:t>
            </a:r>
            <a:r>
              <a:rPr lang="zh-CN" altLang="zh-CN" dirty="0" smtClean="0"/>
              <a:t>次数</a:t>
            </a:r>
            <a:r>
              <a:rPr lang="en-US" altLang="zh-CN" dirty="0" smtClean="0"/>
              <a:t>log</a:t>
            </a:r>
            <a:r>
              <a:rPr lang="en-US" altLang="zh-CN" baseline="-25000" dirty="0" smtClean="0"/>
              <a:t>2</a:t>
            </a:r>
            <a:r>
              <a:rPr lang="en-US" altLang="zh-CN" dirty="0" smtClean="0"/>
              <a:t>n</a:t>
            </a:r>
            <a:r>
              <a:rPr lang="zh-CN" altLang="zh-CN" dirty="0"/>
              <a:t>增长速度明显比前两种慢很多，因此第三种方式是最好的找假币的方法</a:t>
            </a:r>
            <a:r>
              <a:rPr lang="zh-CN" altLang="zh-CN" dirty="0" smtClean="0"/>
              <a:t>。</a:t>
            </a:r>
            <a:r>
              <a:rPr lang="zh-CN" altLang="zh-CN" dirty="0"/>
              <a:t>上面三种找假币的方式也是三种不同的计算思维。</a:t>
            </a:r>
            <a:endParaRPr lang="zh-CN" altLang="en-US" dirty="0"/>
          </a:p>
        </p:txBody>
      </p:sp>
      <p:pic>
        <p:nvPicPr>
          <p:cNvPr id="14" name="图片 13"/>
          <p:cNvPicPr>
            <a:picLocks noChangeAspect="1"/>
          </p:cNvPicPr>
          <p:nvPr/>
        </p:nvPicPr>
        <p:blipFill>
          <a:blip r:embed="rId2"/>
          <a:stretch>
            <a:fillRect/>
          </a:stretch>
        </p:blipFill>
        <p:spPr>
          <a:xfrm>
            <a:off x="3563888" y="3929311"/>
            <a:ext cx="2376264" cy="1857349"/>
          </a:xfrm>
          <a:prstGeom prst="rect">
            <a:avLst/>
          </a:prstGeom>
        </p:spPr>
      </p:pic>
    </p:spTree>
    <p:extLst>
      <p:ext uri="{BB962C8B-B14F-4D97-AF65-F5344CB8AC3E}">
        <p14:creationId xmlns:p14="http://schemas.microsoft.com/office/powerpoint/2010/main" val="215729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问题复杂度的研究之美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80</a:t>
            </a:fld>
            <a:endParaRPr lang="zh-CN" altLang="en-US"/>
          </a:p>
        </p:txBody>
      </p:sp>
      <p:sp>
        <p:nvSpPr>
          <p:cNvPr id="6" name="内容占位符 5"/>
          <p:cNvSpPr>
            <a:spLocks noGrp="1"/>
          </p:cNvSpPr>
          <p:nvPr>
            <p:ph idx="1"/>
          </p:nvPr>
        </p:nvSpPr>
        <p:spPr/>
        <p:txBody>
          <a:bodyPr/>
          <a:lstStyle/>
          <a:p>
            <a:r>
              <a:rPr lang="zh-CN" altLang="zh-CN" dirty="0"/>
              <a:t>产生</a:t>
            </a:r>
            <a:r>
              <a:rPr lang="en-US" altLang="zh-CN" dirty="0"/>
              <a:t>200</a:t>
            </a:r>
            <a:r>
              <a:rPr lang="zh-CN" altLang="zh-CN" dirty="0"/>
              <a:t>位的质数是不难的。首先可用</a:t>
            </a:r>
            <a:r>
              <a:rPr lang="en-US" altLang="zh-CN" dirty="0"/>
              <a:t>Python</a:t>
            </a:r>
            <a:r>
              <a:rPr lang="zh-CN" altLang="zh-CN" dirty="0"/>
              <a:t>写个简单又迅速程序来来检查</a:t>
            </a:r>
            <a:r>
              <a:rPr lang="en-US" altLang="zh-CN" dirty="0"/>
              <a:t>n</a:t>
            </a:r>
            <a:r>
              <a:rPr lang="zh-CN" altLang="zh-CN" dirty="0"/>
              <a:t>是否为质数的程序（需要学习一种有趣的算法</a:t>
            </a:r>
            <a:r>
              <a:rPr lang="en-US" altLang="zh-CN" dirty="0"/>
              <a:t>—</a:t>
            </a:r>
            <a:r>
              <a:rPr lang="zh-CN" altLang="zh-CN" dirty="0"/>
              <a:t>叫做随机算法），然后随机产生</a:t>
            </a:r>
            <a:r>
              <a:rPr lang="en-US" altLang="zh-CN" dirty="0"/>
              <a:t>200</a:t>
            </a:r>
            <a:r>
              <a:rPr lang="zh-CN" altLang="zh-CN" dirty="0"/>
              <a:t>位的数，用前面的程序吴检查是否为质数，不多次后就可以找到</a:t>
            </a:r>
            <a:r>
              <a:rPr lang="en-US" altLang="zh-CN" dirty="0"/>
              <a:t>200</a:t>
            </a:r>
            <a:r>
              <a:rPr lang="zh-CN" altLang="zh-CN" dirty="0"/>
              <a:t>位的质数。所以找到</a:t>
            </a:r>
            <a:r>
              <a:rPr lang="en-US" altLang="zh-CN" dirty="0"/>
              <a:t>200</a:t>
            </a:r>
            <a:r>
              <a:rPr lang="zh-CN" altLang="zh-CN" dirty="0"/>
              <a:t>位的质数不是难事，但是给你一个二个质数相乘的数，要你去分解，这就非常难了！这个“难”不是你写程序难，而是要在短时间得到解答难。看看下面的程序，这个程序很简单，可以找到所有</a:t>
            </a:r>
            <a:r>
              <a:rPr lang="en-US" altLang="zh-CN" dirty="0"/>
              <a:t>x</a:t>
            </a:r>
            <a:r>
              <a:rPr lang="zh-CN" altLang="zh-CN" dirty="0"/>
              <a:t>的因数。但是这个程序要花很</a:t>
            </a:r>
            <a:r>
              <a:rPr lang="zh-CN" altLang="zh-CN" dirty="0" smtClean="0"/>
              <a:t>久</a:t>
            </a:r>
            <a:r>
              <a:rPr lang="zh-CN" altLang="zh-CN" dirty="0"/>
              <a:t>的时间也找不到前面</a:t>
            </a:r>
            <a:r>
              <a:rPr lang="en-US" altLang="zh-CN" dirty="0"/>
              <a:t>C</a:t>
            </a:r>
            <a:r>
              <a:rPr lang="zh-CN" altLang="zh-CN" dirty="0"/>
              <a:t>的因数，因为</a:t>
            </a:r>
            <a:r>
              <a:rPr lang="en-US" altLang="zh-CN" dirty="0"/>
              <a:t>C</a:t>
            </a:r>
            <a:r>
              <a:rPr lang="zh-CN" altLang="zh-CN" dirty="0"/>
              <a:t>的因数值太大了</a:t>
            </a:r>
            <a:r>
              <a:rPr lang="zh-CN" altLang="zh-CN" dirty="0" smtClean="0"/>
              <a:t>。</a:t>
            </a:r>
            <a:endParaRPr lang="en-US" altLang="zh-CN" dirty="0" smtClean="0"/>
          </a:p>
          <a:p>
            <a:r>
              <a:rPr lang="zh-CN" altLang="zh-CN" dirty="0"/>
              <a:t>其实有很多问题属于第三类问题，现在人类还没有找到任何一个较快速的解决方法，它们被称为</a:t>
            </a:r>
            <a:r>
              <a:rPr lang="en-US" altLang="zh-CN" dirty="0"/>
              <a:t>NP</a:t>
            </a:r>
            <a:r>
              <a:rPr lang="zh-CN" altLang="zh-CN" dirty="0"/>
              <a:t>完全的问题。比如旅行商问题（</a:t>
            </a:r>
            <a:r>
              <a:rPr lang="en-US" altLang="zh-CN" dirty="0"/>
              <a:t>Travelling Salesman Problem</a:t>
            </a:r>
            <a:r>
              <a:rPr lang="zh-CN" altLang="zh-CN" dirty="0"/>
              <a:t>，</a:t>
            </a:r>
            <a:r>
              <a:rPr lang="en-US" altLang="zh-CN" dirty="0"/>
              <a:t>TSP</a:t>
            </a:r>
            <a:r>
              <a:rPr lang="zh-CN" altLang="zh-CN" dirty="0"/>
              <a:t>）和布尔可满足性问题（</a:t>
            </a:r>
            <a:r>
              <a:rPr lang="en-US" altLang="zh-CN" dirty="0"/>
              <a:t>Boolean </a:t>
            </a:r>
            <a:r>
              <a:rPr lang="en-US" altLang="zh-CN" dirty="0" err="1"/>
              <a:t>Satisfiability</a:t>
            </a:r>
            <a:r>
              <a:rPr lang="en-US" altLang="zh-CN" dirty="0"/>
              <a:t> problem</a:t>
            </a:r>
            <a:r>
              <a:rPr lang="zh-CN" altLang="zh-CN" dirty="0"/>
              <a:t>，</a:t>
            </a:r>
            <a:r>
              <a:rPr lang="en-US" altLang="zh-CN" dirty="0"/>
              <a:t>SAT</a:t>
            </a:r>
            <a:r>
              <a:rPr lang="zh-CN" altLang="zh-CN" dirty="0"/>
              <a:t>）。</a:t>
            </a:r>
            <a:endParaRPr lang="zh-CN" altLang="en-US" dirty="0"/>
          </a:p>
        </p:txBody>
      </p:sp>
    </p:spTree>
    <p:extLst>
      <p:ext uri="{BB962C8B-B14F-4D97-AF65-F5344CB8AC3E}">
        <p14:creationId xmlns:p14="http://schemas.microsoft.com/office/powerpoint/2010/main" val="37105093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旅行商问题</a:t>
            </a:r>
            <a:r>
              <a:rPr lang="zh-CN" altLang="zh-CN" dirty="0" smtClean="0"/>
              <a:t>（</a:t>
            </a:r>
            <a:r>
              <a:rPr lang="en-US" altLang="zh-CN" dirty="0" smtClean="0">
                <a:latin typeface="Times New Roman" panose="02020603050405020304" pitchFamily="18" charset="0"/>
                <a:cs typeface="Times New Roman" panose="02020603050405020304" pitchFamily="18" charset="0"/>
              </a:rPr>
              <a:t>TSP</a:t>
            </a:r>
            <a:r>
              <a:rPr lang="zh-CN" altLang="zh-CN" dirty="0" smtClean="0"/>
              <a:t>）</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81</a:t>
            </a:fld>
            <a:endParaRPr lang="zh-CN" altLang="en-US"/>
          </a:p>
        </p:txBody>
      </p:sp>
      <p:sp>
        <p:nvSpPr>
          <p:cNvPr id="6" name="内容占位符 5"/>
          <p:cNvSpPr>
            <a:spLocks noGrp="1"/>
          </p:cNvSpPr>
          <p:nvPr>
            <p:ph idx="1"/>
          </p:nvPr>
        </p:nvSpPr>
        <p:spPr/>
        <p:txBody>
          <a:bodyPr/>
          <a:lstStyle/>
          <a:p>
            <a:r>
              <a:rPr lang="zh-CN" altLang="zh-CN" b="1" dirty="0"/>
              <a:t>问题描述：</a:t>
            </a:r>
            <a:r>
              <a:rPr lang="zh-CN" altLang="zh-CN" dirty="0"/>
              <a:t>有一位旅行商人要拜访</a:t>
            </a:r>
            <a:r>
              <a:rPr lang="en-US" altLang="zh-CN" dirty="0"/>
              <a:t>n</a:t>
            </a:r>
            <a:r>
              <a:rPr lang="zh-CN" altLang="zh-CN" dirty="0"/>
              <a:t>（</a:t>
            </a:r>
            <a:r>
              <a:rPr lang="en-US" altLang="zh-CN" dirty="0"/>
              <a:t>n&gt;100</a:t>
            </a:r>
            <a:r>
              <a:rPr lang="zh-CN" altLang="zh-CN" dirty="0"/>
              <a:t>）个城市，求一条路径使得旅行商人每个城市只拜访一次，并且最终回到出发的城市。</a:t>
            </a:r>
          </a:p>
          <a:p>
            <a:r>
              <a:rPr lang="zh-CN" altLang="zh-CN" dirty="0"/>
              <a:t>要拜访</a:t>
            </a:r>
            <a:r>
              <a:rPr lang="en-US" altLang="zh-CN" dirty="0"/>
              <a:t>n</a:t>
            </a:r>
            <a:r>
              <a:rPr lang="zh-CN" altLang="zh-CN" dirty="0"/>
              <a:t>个城市共存在</a:t>
            </a:r>
            <a:r>
              <a:rPr lang="en-US" altLang="zh-CN" dirty="0"/>
              <a:t>n</a:t>
            </a:r>
            <a:r>
              <a:rPr lang="zh-CN" altLang="zh-CN" dirty="0"/>
              <a:t>！条路径，要在这么多条路径中选择一条路径，因此</a:t>
            </a:r>
            <a:r>
              <a:rPr lang="en-US" altLang="zh-CN" dirty="0"/>
              <a:t>TSP</a:t>
            </a:r>
            <a:r>
              <a:rPr lang="zh-CN" altLang="zh-CN" dirty="0"/>
              <a:t>的时间复杂度是</a:t>
            </a:r>
            <a:r>
              <a:rPr lang="en-US" altLang="zh-CN" dirty="0"/>
              <a:t>n</a:t>
            </a:r>
            <a:r>
              <a:rPr lang="zh-CN" altLang="zh-CN" dirty="0"/>
              <a:t>！。</a:t>
            </a:r>
            <a:r>
              <a:rPr lang="en-US" altLang="zh-CN" dirty="0"/>
              <a:t>n</a:t>
            </a:r>
            <a:r>
              <a:rPr lang="zh-CN" altLang="zh-CN" dirty="0"/>
              <a:t>！到底有多大呢，大家不妨想像一下</a:t>
            </a:r>
            <a:r>
              <a:rPr lang="en-US" altLang="zh-CN" dirty="0"/>
              <a:t>100</a:t>
            </a:r>
            <a:r>
              <a:rPr lang="zh-CN" altLang="zh-CN" dirty="0"/>
              <a:t>！有多大。在数学上，有一个斯特林公式（</a:t>
            </a:r>
            <a:r>
              <a:rPr lang="en-US" altLang="zh-CN" dirty="0" err="1"/>
              <a:t>Stirling's</a:t>
            </a:r>
            <a:r>
              <a:rPr lang="en-US" altLang="zh-CN" dirty="0"/>
              <a:t> Approximation</a:t>
            </a:r>
            <a:r>
              <a:rPr lang="zh-CN" altLang="zh-CN" dirty="0"/>
              <a:t>）是用来取</a:t>
            </a:r>
            <a:r>
              <a:rPr lang="en-US" altLang="zh-CN" dirty="0"/>
              <a:t>n</a:t>
            </a:r>
            <a:r>
              <a:rPr lang="zh-CN" altLang="zh-CN" dirty="0"/>
              <a:t>！的近似值的公式，即</a:t>
            </a:r>
            <a:r>
              <a:rPr lang="zh-CN" altLang="zh-CN" dirty="0" smtClean="0"/>
              <a:t>：</a:t>
            </a:r>
            <a:endParaRPr lang="en-US" altLang="zh-CN" dirty="0" smtClean="0"/>
          </a:p>
          <a:p>
            <a:endParaRPr lang="en-US" altLang="zh-CN" dirty="0"/>
          </a:p>
          <a:p>
            <a:endParaRPr lang="en-US" altLang="zh-CN" dirty="0" smtClean="0"/>
          </a:p>
          <a:p>
            <a:r>
              <a:rPr lang="zh-CN" altLang="zh-CN" dirty="0"/>
              <a:t>光看</a:t>
            </a:r>
            <a:r>
              <a:rPr lang="zh-CN" altLang="zh-CN" dirty="0" smtClean="0"/>
              <a:t>右边就</a:t>
            </a:r>
            <a:r>
              <a:rPr lang="zh-CN" altLang="zh-CN" dirty="0"/>
              <a:t>知道</a:t>
            </a:r>
            <a:r>
              <a:rPr lang="en-US" altLang="zh-CN" dirty="0"/>
              <a:t>n</a:t>
            </a:r>
            <a:r>
              <a:rPr lang="zh-CN" altLang="zh-CN" dirty="0"/>
              <a:t>！是非常大的数了。</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3740524161"/>
              </p:ext>
            </p:extLst>
          </p:nvPr>
        </p:nvGraphicFramePr>
        <p:xfrm>
          <a:off x="3619500" y="3457748"/>
          <a:ext cx="1600572" cy="661570"/>
        </p:xfrm>
        <a:graphic>
          <a:graphicData uri="http://schemas.openxmlformats.org/presentationml/2006/ole">
            <mc:AlternateContent xmlns:mc="http://schemas.openxmlformats.org/markup-compatibility/2006">
              <mc:Choice xmlns:v="urn:schemas-microsoft-com:vml" Requires="v">
                <p:oleObj spid="_x0000_s19464" name="Equation" r:id="rId3" imgW="952200" imgH="393480" progId="Equation.DSMT4">
                  <p:embed/>
                </p:oleObj>
              </mc:Choice>
              <mc:Fallback>
                <p:oleObj name="Equation" r:id="rId3" imgW="952200" imgH="393480" progId="Equation.DSMT4">
                  <p:embed/>
                  <p:pic>
                    <p:nvPicPr>
                      <p:cNvPr id="0" name=""/>
                      <p:cNvPicPr/>
                      <p:nvPr/>
                    </p:nvPicPr>
                    <p:blipFill>
                      <a:blip r:embed="rId4"/>
                      <a:stretch>
                        <a:fillRect/>
                      </a:stretch>
                    </p:blipFill>
                    <p:spPr>
                      <a:xfrm>
                        <a:off x="3619500" y="3457748"/>
                        <a:ext cx="1600572" cy="661570"/>
                      </a:xfrm>
                      <a:prstGeom prst="rect">
                        <a:avLst/>
                      </a:prstGeom>
                    </p:spPr>
                  </p:pic>
                </p:oleObj>
              </mc:Fallback>
            </mc:AlternateContent>
          </a:graphicData>
        </a:graphic>
      </p:graphicFrame>
    </p:spTree>
    <p:extLst>
      <p:ext uri="{BB962C8B-B14F-4D97-AF65-F5344CB8AC3E}">
        <p14:creationId xmlns:p14="http://schemas.microsoft.com/office/powerpoint/2010/main" val="34028839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布尔可满足性问题</a:t>
            </a:r>
            <a:r>
              <a:rPr lang="zh-CN" altLang="zh-CN" dirty="0" smtClean="0"/>
              <a:t>（</a:t>
            </a:r>
            <a:r>
              <a:rPr lang="en-US" altLang="zh-CN" dirty="0" smtClean="0">
                <a:latin typeface="Times New Roman" panose="02020603050405020304" pitchFamily="18" charset="0"/>
                <a:cs typeface="Times New Roman" panose="02020603050405020304" pitchFamily="18" charset="0"/>
              </a:rPr>
              <a:t>SAT</a:t>
            </a:r>
            <a:r>
              <a:rPr lang="zh-CN" altLang="zh-CN" dirty="0"/>
              <a:t>）</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82</a:t>
            </a:fld>
            <a:endParaRPr lang="zh-CN" altLang="en-US"/>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p:txBody>
              <a:bodyPr/>
              <a:lstStyle/>
              <a:p>
                <a:r>
                  <a:rPr lang="zh-CN" altLang="zh-CN" dirty="0" smtClean="0"/>
                  <a:t>问题描述：对于一个有</a:t>
                </a:r>
                <a:r>
                  <a:rPr lang="en-US" altLang="zh-CN" dirty="0"/>
                  <a:t>n</a:t>
                </a:r>
                <a:r>
                  <a:rPr lang="zh-CN" altLang="zh-CN" dirty="0"/>
                  <a:t>个变量的布尔方程式，是否存在一种输入使得输出是</a:t>
                </a:r>
                <a:r>
                  <a:rPr lang="en-US" altLang="zh-CN" dirty="0"/>
                  <a:t>True</a:t>
                </a:r>
                <a:r>
                  <a:rPr lang="zh-CN" altLang="zh-CN" dirty="0"/>
                  <a:t>。</a:t>
                </a:r>
              </a:p>
              <a:p>
                <a:r>
                  <a:rPr lang="zh-CN" altLang="zh-CN" dirty="0"/>
                  <a:t>有</a:t>
                </a:r>
                <a:r>
                  <a:rPr lang="en-US" altLang="zh-CN" dirty="0"/>
                  <a:t>n</a:t>
                </a:r>
                <a:r>
                  <a:rPr lang="zh-CN" altLang="zh-CN" dirty="0"/>
                  <a:t>个要确定真假的变量，那么就要在</a:t>
                </a:r>
                <a:r>
                  <a:rPr lang="en-US" altLang="zh-CN" dirty="0"/>
                  <a:t>2</a:t>
                </a:r>
                <a:r>
                  <a:rPr lang="en-US" altLang="zh-CN" baseline="30000" dirty="0"/>
                  <a:t>n</a:t>
                </a:r>
                <a:r>
                  <a:rPr lang="zh-CN" altLang="zh-CN" dirty="0"/>
                  <a:t>种输入中寻找解，因此</a:t>
                </a:r>
                <a:r>
                  <a:rPr lang="en-US" altLang="zh-CN" dirty="0"/>
                  <a:t>SAT</a:t>
                </a:r>
                <a:r>
                  <a:rPr lang="zh-CN" altLang="zh-CN" dirty="0"/>
                  <a:t>的复杂度是</a:t>
                </a:r>
                <a:r>
                  <a:rPr lang="en-US" altLang="zh-CN" dirty="0"/>
                  <a:t>2</a:t>
                </a:r>
                <a:r>
                  <a:rPr lang="en-US" altLang="zh-CN" baseline="30000" dirty="0"/>
                  <a:t>n</a:t>
                </a:r>
                <a:r>
                  <a:rPr lang="zh-CN" altLang="zh-CN" dirty="0"/>
                  <a:t>。在</a:t>
                </a:r>
                <a:r>
                  <a:rPr lang="en-US" altLang="zh-CN" dirty="0"/>
                  <a:t>n</a:t>
                </a:r>
                <a:r>
                  <a:rPr lang="zh-CN" altLang="zh-CN" dirty="0"/>
                  <a:t>很大的情况下，</a:t>
                </a:r>
                <a:r>
                  <a:rPr lang="en-US" altLang="zh-CN" dirty="0"/>
                  <a:t>2</a:t>
                </a:r>
                <a:r>
                  <a:rPr lang="en-US" altLang="zh-CN" baseline="30000" dirty="0"/>
                  <a:t>n</a:t>
                </a:r>
                <a:r>
                  <a:rPr lang="zh-CN" altLang="zh-CN" dirty="0"/>
                  <a:t>就是一个很大的数</a:t>
                </a:r>
                <a:r>
                  <a:rPr lang="zh-CN" altLang="zh-CN" dirty="0" smtClean="0"/>
                  <a:t>。</a:t>
                </a:r>
                <a:r>
                  <a:rPr lang="zh-CN" altLang="zh-CN" dirty="0"/>
                  <a:t>比如</a:t>
                </a:r>
                <a:r>
                  <a:rPr lang="en-US" altLang="zh-CN" dirty="0"/>
                  <a:t>n</a:t>
                </a:r>
                <a:r>
                  <a:rPr lang="zh-CN" altLang="zh-CN" dirty="0"/>
                  <a:t>＝</a:t>
                </a:r>
                <a:r>
                  <a:rPr lang="en-US" altLang="zh-CN" dirty="0"/>
                  <a:t>10</a:t>
                </a:r>
                <a:r>
                  <a:rPr lang="en-US" altLang="zh-CN" baseline="30000" dirty="0"/>
                  <a:t>9</a:t>
                </a:r>
                <a:r>
                  <a:rPr lang="zh-CN" altLang="zh-CN" dirty="0"/>
                  <a:t>，那么就要</a:t>
                </a:r>
                <a:r>
                  <a:rPr lang="zh-CN" altLang="zh-CN" dirty="0" smtClean="0"/>
                  <a:t>在</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sup>
                    </m:sSup>
                  </m:oMath>
                </a14:m>
                <a:r>
                  <a:rPr lang="zh-CN" altLang="zh-CN" dirty="0" smtClean="0"/>
                  <a:t>种</a:t>
                </a:r>
                <a:r>
                  <a:rPr lang="zh-CN" altLang="zh-CN" dirty="0"/>
                  <a:t>输入中寻找解。</a:t>
                </a:r>
                <a:endParaRPr lang="zh-CN" altLang="en-US"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blipFill rotWithShape="0">
                <a:blip r:embed="rId2"/>
                <a:stretch>
                  <a:fillRect l="-593" t="-129"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61267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问题复杂度的研究之美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83</a:t>
            </a:fld>
            <a:endParaRPr lang="zh-CN" altLang="en-US"/>
          </a:p>
        </p:txBody>
      </p:sp>
      <p:sp>
        <p:nvSpPr>
          <p:cNvPr id="6" name="内容占位符 5"/>
          <p:cNvSpPr>
            <a:spLocks noGrp="1"/>
          </p:cNvSpPr>
          <p:nvPr>
            <p:ph idx="1"/>
          </p:nvPr>
        </p:nvSpPr>
        <p:spPr/>
        <p:txBody>
          <a:bodyPr>
            <a:noAutofit/>
          </a:bodyPr>
          <a:lstStyle/>
          <a:p>
            <a:r>
              <a:rPr lang="zh-CN" altLang="zh-CN" dirty="0"/>
              <a:t>再回过头来看第四个问题。第四个停机问题是计算机解不出的问题，是不能保证有解的。不管你写什么样的程序，用多少几千万核的计算机都不能保证有解。实际上，与程序相关的问题比如判断某行代码是否会执行等都是计算机解不出的问题。在哲学层面来说，有些问题确实是计算机解不出来的。比如在介绍递归时说的语言上的递归“我下一句是错的”和“我上一句是对的”。</a:t>
            </a:r>
          </a:p>
          <a:p>
            <a:r>
              <a:rPr lang="zh-CN" altLang="zh-CN" dirty="0"/>
              <a:t>复杂度分析是计算机科学最美的理论。她的出现和发展主要是因为第三类问题。很多在工业界的实际问题，如芯片设计、电信行业、物流调度、管理优化等等数千种问题，都需要快速解决方法。不希望要花几个世纪来找到最优解，但是大家很多年来都找不出能快速解决的算法。大家就产生了疑问，这些问题到底是不是存在有快速算法呢？还是我们人类的智商不够，找不到快速解法呢？至今，这个问题仍然是本世纪最大的科学谜团。假如有人找到了</a:t>
            </a:r>
            <a:r>
              <a:rPr lang="en-US" altLang="zh-CN" dirty="0"/>
              <a:t>NP</a:t>
            </a:r>
            <a:r>
              <a:rPr lang="zh-CN" altLang="zh-CN" dirty="0"/>
              <a:t>完全问题在数千个中任意一个问题的快速解法。这个人将会改变文明，国际金融将要崩溃，因为信息安全所依赖的复杂问题能快速的破解。但是人类还是有点自负，经过了</a:t>
            </a:r>
            <a:r>
              <a:rPr lang="zh-CN" altLang="zh-CN" dirty="0" smtClean="0"/>
              <a:t>几十年</a:t>
            </a:r>
            <a:endParaRPr lang="zh-CN" altLang="en-US" dirty="0"/>
          </a:p>
        </p:txBody>
      </p:sp>
    </p:spTree>
    <p:extLst>
      <p:ext uri="{BB962C8B-B14F-4D97-AF65-F5344CB8AC3E}">
        <p14:creationId xmlns:p14="http://schemas.microsoft.com/office/powerpoint/2010/main" val="1894580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问题复杂度的研究之美</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84</a:t>
            </a:fld>
            <a:endParaRPr lang="zh-CN" altLang="en-US"/>
          </a:p>
        </p:txBody>
      </p:sp>
      <p:sp>
        <p:nvSpPr>
          <p:cNvPr id="6" name="内容占位符 5"/>
          <p:cNvSpPr>
            <a:spLocks noGrp="1"/>
          </p:cNvSpPr>
          <p:nvPr>
            <p:ph idx="1"/>
          </p:nvPr>
        </p:nvSpPr>
        <p:spPr/>
        <p:txBody>
          <a:bodyPr/>
          <a:lstStyle/>
          <a:p>
            <a:pPr indent="0"/>
            <a:r>
              <a:rPr lang="zh-CN" altLang="zh-CN" dirty="0"/>
              <a:t>的研究至今仍然未找到快速解法，所以大部分人就认为这些</a:t>
            </a:r>
            <a:r>
              <a:rPr lang="en-US" altLang="zh-CN" dirty="0"/>
              <a:t>NP</a:t>
            </a:r>
            <a:r>
              <a:rPr lang="zh-CN" altLang="zh-CN" dirty="0"/>
              <a:t>完全问题是不存在快速解法的，但是至今还没有人能证明快速解法对</a:t>
            </a:r>
            <a:r>
              <a:rPr lang="en-US" altLang="zh-CN" dirty="0"/>
              <a:t>NP</a:t>
            </a:r>
            <a:r>
              <a:rPr lang="zh-CN" altLang="zh-CN" dirty="0"/>
              <a:t>完全问题的不存在！</a:t>
            </a:r>
          </a:p>
          <a:p>
            <a:r>
              <a:rPr lang="zh-CN" altLang="zh-CN" dirty="0"/>
              <a:t>计算机科学除了研究解决问题的算法外，也研究问题的本身，它的复杂度。它可解吗？还是不可解？假如可以解，那么解决它最快要花时间多少？这就是问题的复杂度了。</a:t>
            </a:r>
            <a:endParaRPr lang="zh-CN" altLang="en-US" dirty="0"/>
          </a:p>
        </p:txBody>
      </p:sp>
    </p:spTree>
    <p:extLst>
      <p:ext uri="{BB962C8B-B14F-4D97-AF65-F5344CB8AC3E}">
        <p14:creationId xmlns:p14="http://schemas.microsoft.com/office/powerpoint/2010/main" val="3085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p:cNvSpPr>
            <a:spLocks noGrp="1"/>
          </p:cNvSpPr>
          <p:nvPr>
            <p:ph idx="1"/>
          </p:nvPr>
        </p:nvSpPr>
        <p:spPr/>
        <p:txBody>
          <a:bodyPr/>
          <a:lstStyle/>
          <a:p>
            <a:r>
              <a:rPr lang="zh-CN" altLang="zh-CN" dirty="0"/>
              <a:t>本节我们向大家介绍了计算思维的一些内容。计算思维是运用计算机科学的基础概念进行问题求解、系统设计、以及人类行为理解等涵盖计算机科学之广度的一系列思维活动。其实简单的来说，计算思维就是用计算机科学解决问题的思维。它是每个人都应该具备的基本技能，而不仅仅属于计算机科学家。对于学计算机科学的人来说，培养计算思维是至关重要的。</a:t>
            </a:r>
            <a:endParaRPr lang="zh-CN" altLang="en-US" dirty="0"/>
          </a:p>
        </p:txBody>
      </p:sp>
    </p:spTree>
    <p:extLst>
      <p:ext uri="{BB962C8B-B14F-4D97-AF65-F5344CB8AC3E}">
        <p14:creationId xmlns:p14="http://schemas.microsoft.com/office/powerpoint/2010/main" val="796873760"/>
      </p:ext>
    </p:extLst>
  </p:cSld>
  <p:clrMapOvr>
    <a:masterClrMapping/>
  </p:clrMapOvr>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15576</Words>
  <Application>Microsoft Office PowerPoint</Application>
  <PresentationFormat>全屏显示(4:3)</PresentationFormat>
  <Paragraphs>992</Paragraphs>
  <Slides>84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92" baseType="lpstr">
      <vt:lpstr>宋体</vt:lpstr>
      <vt:lpstr>Arial</vt:lpstr>
      <vt:lpstr>Calibri</vt:lpstr>
      <vt:lpstr>Cambria Math</vt:lpstr>
      <vt:lpstr>Times New Roman</vt:lpstr>
      <vt:lpstr>章信息</vt:lpstr>
      <vt:lpstr>Equation</vt:lpstr>
      <vt:lpstr>MathType 6.0 Equation</vt:lpstr>
      <vt:lpstr>第5章 计算思维的核心—算法</vt:lpstr>
      <vt:lpstr>引言</vt:lpstr>
      <vt:lpstr>第1节 计算思维是什么</vt:lpstr>
      <vt:lpstr>找假币问题</vt:lpstr>
      <vt:lpstr>找假币问题：第一种方式</vt:lpstr>
      <vt:lpstr>找假币问题：第二种方式</vt:lpstr>
      <vt:lpstr>找假币问题：第三种方式——二分法</vt:lpstr>
      <vt:lpstr>三种方式的比较</vt:lpstr>
      <vt:lpstr>小结</vt:lpstr>
      <vt:lpstr>第2节递归（Recurrence）的基本概念</vt:lpstr>
      <vt:lpstr>语言上的递归</vt:lpstr>
      <vt:lpstr>图形上的递归</vt:lpstr>
      <vt:lpstr>加法问题</vt:lpstr>
      <vt:lpstr>平面划分问题</vt:lpstr>
      <vt:lpstr>平面划分问题</vt:lpstr>
      <vt:lpstr>汉诺塔（Hanoi Tower）问题</vt:lpstr>
      <vt:lpstr>汉诺塔（Hanoi Tower）问题</vt:lpstr>
      <vt:lpstr>汉诺塔（Hanoi Tower）问题</vt:lpstr>
      <vt:lpstr>汉诺塔（Hanoi Tower）问题</vt:lpstr>
      <vt:lpstr>小结</vt:lpstr>
      <vt:lpstr>第3节分治法（Divide-and-Conquer Algorithm） </vt:lpstr>
      <vt:lpstr>求最小值</vt:lpstr>
      <vt:lpstr>求最小值：循环（Loop）比较法</vt:lpstr>
      <vt:lpstr>求最小值：递归比较法</vt:lpstr>
      <vt:lpstr>求最小值：分治比较法</vt:lpstr>
      <vt:lpstr>求最小值：分治比较法</vt:lpstr>
      <vt:lpstr>最小值和最大值（Minimum and Maximum）</vt:lpstr>
      <vt:lpstr>分治法（同时求最小值和最大值）</vt:lpstr>
      <vt:lpstr>比较次数</vt:lpstr>
      <vt:lpstr>Python实现</vt:lpstr>
      <vt:lpstr>小结</vt:lpstr>
      <vt:lpstr>小结</vt:lpstr>
      <vt:lpstr>第4节贪心算法（Greedy Algorithm）</vt:lpstr>
      <vt:lpstr>找零钱问题</vt:lpstr>
      <vt:lpstr>Python实现</vt:lpstr>
      <vt:lpstr>贪心算法求解找零钱问题</vt:lpstr>
      <vt:lpstr>最大公约数问题（GCD）</vt:lpstr>
      <vt:lpstr>小结</vt:lpstr>
      <vt:lpstr>第5节动态规划（Dynamic Programming）</vt:lpstr>
      <vt:lpstr>最长递增子序列问题</vt:lpstr>
      <vt:lpstr>第一种方法</vt:lpstr>
      <vt:lpstr>第二种方法</vt:lpstr>
      <vt:lpstr>第二种方法</vt:lpstr>
      <vt:lpstr>第二种方法——建立动态规划表</vt:lpstr>
      <vt:lpstr>第二种方法</vt:lpstr>
      <vt:lpstr>Python实现</vt:lpstr>
      <vt:lpstr>递归求解最长递增子序列问题</vt:lpstr>
      <vt:lpstr>动态规划与递归</vt:lpstr>
      <vt:lpstr>用动态规划求解问题</vt:lpstr>
      <vt:lpstr>背包问题（Knapsack Problem）</vt:lpstr>
      <vt:lpstr>背包问题</vt:lpstr>
      <vt:lpstr>背包问题</vt:lpstr>
      <vt:lpstr>背包问题——递归</vt:lpstr>
      <vt:lpstr>背包问题——动态规划</vt:lpstr>
      <vt:lpstr>背包问题——动态规划</vt:lpstr>
      <vt:lpstr>背包问题——递归和动态规划</vt:lpstr>
      <vt:lpstr>小结</vt:lpstr>
      <vt:lpstr>第6节以老鼠走迷宫为例</vt:lpstr>
      <vt:lpstr>用数学模型重新定义问题</vt:lpstr>
      <vt:lpstr>用数学模型重新定义问题</vt:lpstr>
      <vt:lpstr>用数学模型重新定义问题</vt:lpstr>
      <vt:lpstr>将原问题分解成小问题</vt:lpstr>
      <vt:lpstr>求解小问题，用小问题的解构造大问题的解</vt:lpstr>
      <vt:lpstr>Python实现</vt:lpstr>
      <vt:lpstr>运行结果</vt:lpstr>
      <vt:lpstr>小结</vt:lpstr>
      <vt:lpstr>第7节谈计算思维的美 </vt:lpstr>
      <vt:lpstr>第1节 递归思想的美</vt:lpstr>
      <vt:lpstr>递归思想的美</vt:lpstr>
      <vt:lpstr>递归思想的美</vt:lpstr>
      <vt:lpstr>递归思想的美</vt:lpstr>
      <vt:lpstr>第2节 计算思维求解问题的基本方式的美</vt:lpstr>
      <vt:lpstr>计算思维求解问题的基本方式的美</vt:lpstr>
      <vt:lpstr>计算思维求解问题的基本方式的美</vt:lpstr>
      <vt:lpstr>计算思维求解问题的基本方式的美</vt:lpstr>
      <vt:lpstr>第3节 问题复杂度的研究之美</vt:lpstr>
      <vt:lpstr>问题复杂度的研究之美</vt:lpstr>
      <vt:lpstr>问题复杂度的研究之美</vt:lpstr>
      <vt:lpstr>问题复杂度的研究之美</vt:lpstr>
      <vt:lpstr>问题复杂度的研究之美</vt:lpstr>
      <vt:lpstr>旅行商问题（TSP）</vt:lpstr>
      <vt:lpstr>布尔可满足性问题（SAT）</vt:lpstr>
      <vt:lpstr>问题复杂度的研究之美</vt:lpstr>
      <vt:lpstr>问题复杂度的研究之美</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Shannon</cp:lastModifiedBy>
  <cp:revision>111</cp:revision>
  <dcterms:created xsi:type="dcterms:W3CDTF">2014-06-13T02:51:02Z</dcterms:created>
  <dcterms:modified xsi:type="dcterms:W3CDTF">2014-06-20T11:02:49Z</dcterms:modified>
</cp:coreProperties>
</file>