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 id="269" r:id="rId15"/>
    <p:sldId id="270" r:id="rId16"/>
    <p:sldId id="271" r:id="rId17"/>
    <p:sldId id="273" r:id="rId18"/>
    <p:sldId id="274" r:id="rId19"/>
    <p:sldId id="275" r:id="rId20"/>
    <p:sldId id="276" r:id="rId21"/>
    <p:sldId id="277" r:id="rId22"/>
    <p:sldId id="272" r:id="rId23"/>
    <p:sldId id="278" r:id="rId24"/>
    <p:sldId id="279" r:id="rId25"/>
    <p:sldId id="280" r:id="rId26"/>
    <p:sldId id="281" r:id="rId27"/>
    <p:sldId id="282" r:id="rId28"/>
    <p:sldId id="283" r:id="rId29"/>
    <p:sldId id="284" r:id="rId30"/>
    <p:sldId id="287" r:id="rId31"/>
    <p:sldId id="288" r:id="rId32"/>
    <p:sldId id="289" r:id="rId33"/>
    <p:sldId id="290" r:id="rId34"/>
    <p:sldId id="291" r:id="rId35"/>
    <p:sldId id="292" r:id="rId36"/>
    <p:sldId id="293" r:id="rId37"/>
    <p:sldId id="294" r:id="rId38"/>
    <p:sldId id="295"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5" r:id="rId76"/>
    <p:sldId id="333"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75" autoAdjust="0"/>
    <p:restoredTop sz="94749" autoAdjust="0"/>
  </p:normalViewPr>
  <p:slideViewPr>
    <p:cSldViewPr>
      <p:cViewPr>
        <p:scale>
          <a:sx n="75" d="100"/>
          <a:sy n="75" d="100"/>
        </p:scale>
        <p:origin x="-480" y="-5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9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FC381A-CE65-4813-BED0-776FAC66C572}" type="datetimeFigureOut">
              <a:rPr lang="zh-CN" altLang="en-US" smtClean="0"/>
              <a:pPr/>
              <a:t>2014/6/20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D9186F-9B45-4DB0-8129-BD29134D7F60}" type="slidenum">
              <a:rPr lang="zh-CN" altLang="en-US" smtClean="0"/>
              <a:pPr/>
              <a:t>‹#›</a:t>
            </a:fld>
            <a:endParaRPr lang="zh-CN" altLang="en-US"/>
          </a:p>
        </p:txBody>
      </p:sp>
    </p:spTree>
    <p:extLst>
      <p:ext uri="{BB962C8B-B14F-4D97-AF65-F5344CB8AC3E}">
        <p14:creationId xmlns:p14="http://schemas.microsoft.com/office/powerpoint/2010/main" val="37248401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4DD75-99C4-49CA-9217-DF0243A0988E}" type="datetimeFigureOut">
              <a:rPr lang="zh-CN" altLang="en-US" smtClean="0"/>
              <a:pPr/>
              <a:t>2014/6/20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14260-B4A6-43B0-826B-A95EFC910B24}" type="slidenum">
              <a:rPr lang="zh-CN" altLang="en-US" smtClean="0"/>
              <a:pPr/>
              <a:t>‹#›</a:t>
            </a:fld>
            <a:endParaRPr lang="zh-CN" altLang="en-US"/>
          </a:p>
        </p:txBody>
      </p:sp>
    </p:spTree>
    <p:extLst>
      <p:ext uri="{BB962C8B-B14F-4D97-AF65-F5344CB8AC3E}">
        <p14:creationId xmlns:p14="http://schemas.microsoft.com/office/powerpoint/2010/main" val="49698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b="1" dirty="0" smtClean="0">
                <a:solidFill>
                  <a:srgbClr val="C00000"/>
                </a:solidFill>
              </a:rPr>
              <a:t>异常并不全是错误</a:t>
            </a:r>
            <a:r>
              <a:rPr lang="zh-CN" altLang="en-US" sz="1200" b="1" dirty="0" smtClean="0">
                <a:solidFill>
                  <a:srgbClr val="C00000"/>
                </a:solidFill>
              </a:rPr>
              <a:t>：</a:t>
            </a:r>
            <a:r>
              <a:rPr lang="zh-CN" altLang="zh-CN" sz="1200" dirty="0" smtClean="0"/>
              <a:t>比如某一段程序还没从硬盘调入到内存中却又需要运行时，</a:t>
            </a:r>
            <a:r>
              <a:rPr lang="en-US" altLang="zh-CN" sz="1200" dirty="0" smtClean="0"/>
              <a:t>CPU</a:t>
            </a:r>
            <a:r>
              <a:rPr lang="zh-CN" altLang="zh-CN" sz="1200" dirty="0" smtClean="0"/>
              <a:t>也会产生异常中断。然后，操作系统会起来将没有载入内存的部分载入到内存。</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
    <p:spTree>
      <p:nvGrpSpPr>
        <p:cNvPr id="1" name=""/>
        <p:cNvGrpSpPr/>
        <p:nvPr/>
      </p:nvGrpSpPr>
      <p:grpSpPr>
        <a:xfrm>
          <a:off x="0" y="0"/>
          <a:ext cx="0" cy="0"/>
          <a:chOff x="0" y="0"/>
          <a:chExt cx="0" cy="0"/>
        </a:xfrm>
      </p:grpSpPr>
      <p:sp>
        <p:nvSpPr>
          <p:cNvPr id="8" name="内容占位符 2"/>
          <p:cNvSpPr>
            <a:spLocks noGrp="1"/>
          </p:cNvSpPr>
          <p:nvPr>
            <p:ph idx="1"/>
          </p:nvPr>
        </p:nvSpPr>
        <p:spPr>
          <a:xfrm>
            <a:off x="899592" y="1412776"/>
            <a:ext cx="7488832" cy="4713387"/>
          </a:xfrm>
        </p:spPr>
        <p:txBody>
          <a:bodyPr>
            <a:normAutofit/>
          </a:bodyPr>
          <a:lstStyle>
            <a:lvl1pPr>
              <a:lnSpc>
                <a:spcPct val="150000"/>
              </a:lnSpc>
              <a:buFont typeface="+mj-lt"/>
              <a:buAutoNum type="arabicPeriod"/>
              <a:defRPr sz="2400" b="1"/>
            </a:lvl1pPr>
            <a:lvl2pPr indent="0">
              <a:buFontTx/>
              <a:buNone/>
              <a:defRPr sz="2000"/>
            </a:lvl2pPr>
          </a:lstStyle>
          <a:p>
            <a:pPr lvl="0"/>
            <a:r>
              <a:rPr lang="zh-CN" altLang="en-US" dirty="0" smtClean="0"/>
              <a:t>单击此处编辑母版文本样式</a:t>
            </a:r>
            <a:endParaRPr lang="en-US" altLang="zh-CN" dirty="0" smtClean="0"/>
          </a:p>
        </p:txBody>
      </p:sp>
      <p:sp>
        <p:nvSpPr>
          <p:cNvPr id="9" name="日期占位符 8"/>
          <p:cNvSpPr>
            <a:spLocks noGrp="1"/>
          </p:cNvSpPr>
          <p:nvPr>
            <p:ph type="dt" sz="half" idx="10"/>
          </p:nvPr>
        </p:nvSpPr>
        <p:spPr/>
        <p:txBody>
          <a:bodyPr/>
          <a:lstStyle/>
          <a:p>
            <a:fld id="{DE3B03C8-02EF-460A-A21C-E744A7B52EF2}" type="datetime1">
              <a:rPr lang="zh-CN" altLang="en-US" smtClean="0"/>
              <a:pPr/>
              <a:t>2014/6/20</a:t>
            </a:fld>
            <a:endParaRPr lang="zh-CN" altLang="en-US" dirty="0"/>
          </a:p>
        </p:txBody>
      </p:sp>
      <p:sp>
        <p:nvSpPr>
          <p:cNvPr id="10" name="灯片编号占位符 9"/>
          <p:cNvSpPr>
            <a:spLocks noGrp="1"/>
          </p:cNvSpPr>
          <p:nvPr>
            <p:ph type="sldNum" sz="quarter" idx="11"/>
          </p:nvPr>
        </p:nvSpPr>
        <p:spPr/>
        <p:txBody>
          <a:bodyPr/>
          <a:lstStyle/>
          <a:p>
            <a:fld id="{75B6CC0E-6B2B-427F-9144-B8378FB03372}" type="slidenum">
              <a:rPr lang="zh-CN" altLang="en-US" smtClean="0"/>
              <a:pPr/>
              <a:t>‹#›</a:t>
            </a:fld>
            <a:r>
              <a:rPr lang="en-US" altLang="zh-CN" smtClean="0"/>
              <a:t>/TP</a:t>
            </a:r>
            <a:endParaRPr lang="zh-CN" altLang="en-US" dirty="0"/>
          </a:p>
        </p:txBody>
      </p:sp>
      <p:sp>
        <p:nvSpPr>
          <p:cNvPr id="11" name="页脚占位符 10"/>
          <p:cNvSpPr>
            <a:spLocks noGrp="1"/>
          </p:cNvSpPr>
          <p:nvPr>
            <p:ph type="ftr" sz="quarter" idx="12"/>
          </p:nvPr>
        </p:nvSpPr>
        <p:spPr/>
        <p:txBody>
          <a:bodyPr/>
          <a:lstStyle/>
          <a:p>
            <a:r>
              <a:rPr lang="en-US" altLang="zh-CN" dirty="0" smtClean="0"/>
              <a:t>Dr. </a:t>
            </a:r>
            <a:r>
              <a:rPr lang="zh-CN" altLang="en-US" dirty="0" smtClean="0"/>
              <a:t>沙行勉</a:t>
            </a:r>
            <a:endParaRPr lang="zh-CN" altLang="en-US" dirty="0"/>
          </a:p>
        </p:txBody>
      </p:sp>
      <p:sp>
        <p:nvSpPr>
          <p:cNvPr id="12" name="标题 11"/>
          <p:cNvSpPr>
            <a:spLocks noGrp="1"/>
          </p:cNvSpPr>
          <p:nvPr>
            <p:ph type="title" hasCustomPrompt="1"/>
          </p:nvPr>
        </p:nvSpPr>
        <p:spPr/>
        <p:txBody>
          <a:bodyPr/>
          <a:lstStyle>
            <a:lvl1pPr>
              <a:defRPr sz="4000"/>
            </a:lvl1pPr>
          </a:lstStyle>
          <a:p>
            <a:r>
              <a:rPr lang="zh-CN" altLang="en-US" dirty="0" smtClean="0"/>
              <a:t>第</a:t>
            </a:r>
            <a:r>
              <a:rPr lang="en-US" altLang="zh-CN" dirty="0" smtClean="0"/>
              <a:t>X</a:t>
            </a:r>
            <a:r>
              <a:rPr lang="zh-CN" altLang="en-US" dirty="0" smtClean="0"/>
              <a:t>章 </a:t>
            </a:r>
            <a:r>
              <a:rPr lang="en-US" altLang="zh-CN" dirty="0" smtClean="0"/>
              <a:t>XXXXXX</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485800"/>
            <a:ext cx="8229600" cy="782960"/>
          </a:xfrm>
        </p:spPr>
        <p:txBody>
          <a:bodyPr>
            <a:normAutofit/>
          </a:bodyPr>
          <a:lstStyle>
            <a:lvl1pPr>
              <a:defRPr sz="3600"/>
            </a:lvl1pPr>
          </a:lstStyle>
          <a:p>
            <a:r>
              <a:rPr lang="zh-CN" altLang="en-US" dirty="0" smtClean="0"/>
              <a:t>第</a:t>
            </a:r>
            <a:r>
              <a:rPr lang="en-US" altLang="zh-CN" dirty="0" smtClean="0"/>
              <a:t>X</a:t>
            </a:r>
            <a:r>
              <a:rPr lang="zh-CN" altLang="en-US" dirty="0" smtClean="0"/>
              <a:t>节 </a:t>
            </a:r>
            <a:r>
              <a:rPr lang="en-US" altLang="zh-CN" dirty="0" smtClean="0"/>
              <a:t>XXXXXX</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899592" y="1412776"/>
            <a:ext cx="7488832" cy="4713387"/>
          </a:xfrm>
        </p:spPr>
        <p:txBody>
          <a:bodyPr/>
          <a:lstStyle>
            <a:lvl1pPr>
              <a:lnSpc>
                <a:spcPct val="150000"/>
              </a:lnSpc>
              <a:buFont typeface="+mj-lt"/>
              <a:buAutoNum type="arabicPeriod"/>
              <a:defRPr sz="2400"/>
            </a:lvl1pPr>
            <a:lvl2pPr indent="0">
              <a:buFontTx/>
              <a:buNone/>
              <a:defRPr sz="2000"/>
            </a:lvl2pPr>
          </a:lstStyle>
          <a:p>
            <a:pPr lvl="0"/>
            <a:r>
              <a:rPr lang="zh-CN" altLang="en-US" dirty="0" smtClean="0"/>
              <a:t>单击此处编辑母版文本样式</a:t>
            </a:r>
            <a:endParaRPr lang="en-US" altLang="zh-CN"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lstStyle>
            <a:lvl1pPr marL="0" indent="720000">
              <a:lnSpc>
                <a:spcPct val="130000"/>
              </a:lnSpc>
              <a:spcBef>
                <a:spcPts val="0"/>
              </a:spcBef>
              <a:buFont typeface="Arial"/>
              <a:buNone/>
              <a:defRPr sz="2400"/>
            </a:lvl1pPr>
            <a:lvl2pPr indent="0">
              <a:buFontTx/>
              <a:buNone/>
              <a:defRPr sz="2000"/>
            </a:lvl2pPr>
          </a:lstStyle>
          <a:p>
            <a:pPr lvl="0"/>
            <a:r>
              <a:rPr lang="zh-CN" altLang="en-US" dirty="0"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normAutofit/>
          </a:bodyPr>
          <a:lstStyle>
            <a:lvl1pPr marL="0" indent="457200">
              <a:lnSpc>
                <a:spcPct val="130000"/>
              </a:lnSpc>
              <a:spcBef>
                <a:spcPts val="0"/>
              </a:spcBef>
              <a:buFont typeface="Arial"/>
              <a:buNone/>
              <a:defRPr sz="1800" baseline="0"/>
            </a:lvl1pPr>
            <a:lvl2pPr indent="0">
              <a:buFontTx/>
              <a:buNone/>
              <a:defRPr sz="2000"/>
            </a:lvl2pPr>
          </a:lstStyle>
          <a:p>
            <a:pPr lvl="0"/>
            <a:r>
              <a:rPr lang="zh-CN" altLang="en-US" dirty="0" smtClean="0"/>
              <a:t>单击此处编辑母版文本样式</a:t>
            </a:r>
          </a:p>
        </p:txBody>
      </p:sp>
    </p:spTree>
    <p:extLst>
      <p:ext uri="{BB962C8B-B14F-4D97-AF65-F5344CB8AC3E}">
        <p14:creationId xmlns:p14="http://schemas.microsoft.com/office/powerpoint/2010/main" val="346928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3"/>
          <p:cNvSpPr>
            <a:spLocks noGrp="1"/>
          </p:cNvSpPr>
          <p:nvPr>
            <p:ph sz="half" idx="2" hasCustomPrompt="1"/>
          </p:nvPr>
        </p:nvSpPr>
        <p:spPr>
          <a:xfrm>
            <a:off x="5364088" y="1340768"/>
            <a:ext cx="3322712" cy="47853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1600" b="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smtClean="0"/>
              <a:t>&lt;</a:t>
            </a:r>
            <a:r>
              <a:rPr lang="zh-CN" altLang="en-US" dirty="0" smtClean="0"/>
              <a:t>程序</a:t>
            </a:r>
            <a:r>
              <a:rPr lang="en-US" altLang="zh-CN" dirty="0" smtClean="0"/>
              <a:t>&gt;</a:t>
            </a:r>
          </a:p>
          <a:p>
            <a:pPr lvl="0"/>
            <a:endParaRPr lang="zh-CN" altLang="en-US" dirty="0"/>
          </a:p>
        </p:txBody>
      </p:sp>
      <p:sp>
        <p:nvSpPr>
          <p:cNvPr id="9" name="内容占位符 2"/>
          <p:cNvSpPr>
            <a:spLocks noGrp="1"/>
          </p:cNvSpPr>
          <p:nvPr>
            <p:ph idx="1"/>
          </p:nvPr>
        </p:nvSpPr>
        <p:spPr>
          <a:xfrm>
            <a:off x="467544" y="1340768"/>
            <a:ext cx="4762872" cy="4785395"/>
          </a:xfrm>
        </p:spPr>
        <p:txBody>
          <a:bodyPr>
            <a:normAutofit/>
          </a:bodyPr>
          <a:lstStyle>
            <a:lvl1pPr>
              <a:lnSpc>
                <a:spcPct val="130000"/>
              </a:lnSpc>
              <a:spcBef>
                <a:spcPts val="0"/>
              </a:spcBef>
              <a:buFont typeface="+mj-lt"/>
              <a:buAutoNum type="arabicPeriod"/>
              <a:defRPr sz="1800" baseline="0"/>
            </a:lvl1pPr>
            <a:lvl2pPr indent="0">
              <a:buFontTx/>
              <a:buNone/>
              <a:defRPr sz="2000"/>
            </a:lvl2pPr>
          </a:lstStyle>
          <a:p>
            <a:pPr lvl="0"/>
            <a:r>
              <a:rPr lang="zh-CN" altLang="en-US" dirty="0" smtClean="0"/>
              <a:t>单击此处编辑母版文本样式</a:t>
            </a:r>
            <a:endParaRPr lang="en-US" altLang="zh-CN"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6" name="内容占位符 2"/>
          <p:cNvSpPr>
            <a:spLocks noGrp="1"/>
          </p:cNvSpPr>
          <p:nvPr>
            <p:ph sz="half" idx="1" hasCustomPrompt="1"/>
          </p:nvPr>
        </p:nvSpPr>
        <p:spPr>
          <a:xfrm>
            <a:off x="457200" y="1340768"/>
            <a:ext cx="4690864" cy="4785395"/>
          </a:xfrm>
        </p:spPr>
        <p:txBody>
          <a:bodyPr>
            <a:normAutofit/>
          </a:bodyPr>
          <a:lstStyle>
            <a:lvl1pPr marL="0" indent="514350">
              <a:lnSpc>
                <a:spcPct val="130000"/>
              </a:lnSpc>
              <a:spcBef>
                <a:spcPts val="0"/>
              </a:spcBef>
              <a:buFont typeface="Arial"/>
              <a:buChar char="•"/>
              <a:defRPr lang="zh-CN" altLang="en-US" sz="1800" kern="1200" baseline="0" dirty="0" smtClean="0">
                <a:solidFill>
                  <a:schemeClr val="tx1"/>
                </a:solidFill>
                <a:latin typeface="+mn-lt"/>
                <a:ea typeface="+mn-ea"/>
                <a:cs typeface="+mn-cs"/>
              </a:defRPr>
            </a:lvl1pPr>
            <a:lvl2pPr>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marL="514350" lvl="0" indent="-514350" algn="l" defTabSz="914400" rtl="0" eaLnBrk="1" latinLnBrk="0" hangingPunct="1">
              <a:lnSpc>
                <a:spcPct val="200000"/>
              </a:lnSpc>
              <a:spcBef>
                <a:spcPct val="20000"/>
              </a:spcBef>
              <a:buFont typeface="Arial"/>
              <a:buChar char="•"/>
            </a:pPr>
            <a:r>
              <a:rPr lang="zh-CN" altLang="en-US" dirty="0" smtClean="0"/>
              <a:t>图片说明</a:t>
            </a:r>
          </a:p>
        </p:txBody>
      </p:sp>
      <p:sp>
        <p:nvSpPr>
          <p:cNvPr id="9" name="图片占位符 8"/>
          <p:cNvSpPr>
            <a:spLocks noGrp="1"/>
          </p:cNvSpPr>
          <p:nvPr>
            <p:ph type="pic" sz="quarter" idx="13" hasCustomPrompt="1"/>
          </p:nvPr>
        </p:nvSpPr>
        <p:spPr>
          <a:xfrm>
            <a:off x="5364163" y="1341438"/>
            <a:ext cx="3455987" cy="4751387"/>
          </a:xfrm>
        </p:spPr>
        <p:txBody>
          <a:bodyPr>
            <a:normAutofit/>
          </a:bodyPr>
          <a:lstStyle>
            <a:lvl1pPr>
              <a:buNone/>
              <a:defRPr sz="1600"/>
            </a:lvl1pPr>
          </a:lstStyle>
          <a:p>
            <a:r>
              <a:rPr lang="zh-CN" altLang="en-US" dirty="0" smtClean="0"/>
              <a:t>点击图片插入</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8" name="内容占位符 3"/>
          <p:cNvSpPr>
            <a:spLocks noGrp="1"/>
          </p:cNvSpPr>
          <p:nvPr>
            <p:ph sz="half" idx="13" hasCustomPrompt="1"/>
          </p:nvPr>
        </p:nvSpPr>
        <p:spPr>
          <a:xfrm>
            <a:off x="467544" y="3933056"/>
            <a:ext cx="8219256" cy="2160240"/>
          </a:xfrm>
        </p:spPr>
        <p:txBody>
          <a:bodyPr>
            <a:normAutofit/>
          </a:bodyPr>
          <a:lstStyle>
            <a:lvl1pPr marL="0" marR="0" indent="0" algn="l" defTabSz="914400" rtl="0" eaLnBrk="1" fontAlgn="auto" latinLnBrk="0" hangingPunct="1">
              <a:lnSpc>
                <a:spcPct val="130000"/>
              </a:lnSpc>
              <a:spcBef>
                <a:spcPts val="0"/>
              </a:spcBef>
              <a:spcAft>
                <a:spcPts val="0"/>
              </a:spcAft>
              <a:buClrTx/>
              <a:buSzTx/>
              <a:buFont typeface="+mj-lt"/>
              <a:buNone/>
              <a:tabLst/>
              <a:defRPr sz="1800" b="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说明</a:t>
            </a:r>
            <a:endParaRPr lang="zh-CN" altLang="en-US" dirty="0"/>
          </a:p>
        </p:txBody>
      </p:sp>
      <p:sp>
        <p:nvSpPr>
          <p:cNvPr id="10" name="图片占位符 9"/>
          <p:cNvSpPr>
            <a:spLocks noGrp="1"/>
          </p:cNvSpPr>
          <p:nvPr>
            <p:ph type="pic" sz="quarter" idx="14" hasCustomPrompt="1"/>
          </p:nvPr>
        </p:nvSpPr>
        <p:spPr>
          <a:xfrm>
            <a:off x="468313" y="1412875"/>
            <a:ext cx="8207375" cy="2376488"/>
          </a:xfrm>
        </p:spPr>
        <p:txBody>
          <a:bodyPr>
            <a:normAutofit/>
          </a:bodyPr>
          <a:lstStyle>
            <a:lvl1pPr>
              <a:buNone/>
              <a:defRPr sz="1600"/>
            </a:lvl1pPr>
          </a:lstStyle>
          <a:p>
            <a:r>
              <a:rPr lang="zh-CN" altLang="en-US" dirty="0" smtClean="0"/>
              <a:t>点击图片插入</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548680"/>
            <a:ext cx="8229600" cy="638944"/>
          </a:xfrm>
          <a:prstGeom prst="rect">
            <a:avLst/>
          </a:prstGeom>
        </p:spPr>
        <p:txBody>
          <a:bodyPr vert="horz" lIns="91440" tIns="45720" rIns="91440" bIns="45720" rtlCol="0" anchor="ctr">
            <a:noAutofit/>
          </a:bodyPr>
          <a:lstStyle/>
          <a:p>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p:txBody>
      </p:sp>
      <p:sp>
        <p:nvSpPr>
          <p:cNvPr id="4" name="日期占位符 3"/>
          <p:cNvSpPr>
            <a:spLocks noGrp="1"/>
          </p:cNvSpPr>
          <p:nvPr>
            <p:ph type="dt" sz="half" idx="2"/>
          </p:nvPr>
        </p:nvSpPr>
        <p:spPr>
          <a:xfrm>
            <a:off x="3059832" y="6309320"/>
            <a:ext cx="309634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E3B03C8-02EF-460A-A21C-E744A7B52EF2}" type="datetime1">
              <a:rPr lang="zh-CN" altLang="en-US" smtClean="0"/>
              <a:pPr/>
              <a:t>2014/6/20</a:t>
            </a:fld>
            <a:endParaRPr lang="zh-CN" altLang="en-US" dirty="0"/>
          </a:p>
        </p:txBody>
      </p:sp>
      <p:sp>
        <p:nvSpPr>
          <p:cNvPr id="5" name="页脚占位符 4"/>
          <p:cNvSpPr>
            <a:spLocks noGrp="1"/>
          </p:cNvSpPr>
          <p:nvPr>
            <p:ph type="ftr" sz="quarter" idx="3"/>
          </p:nvPr>
        </p:nvSpPr>
        <p:spPr>
          <a:xfrm>
            <a:off x="323528" y="6309320"/>
            <a:ext cx="2023864" cy="365125"/>
          </a:xfrm>
          <a:prstGeom prst="rect">
            <a:avLst/>
          </a:prstGeom>
        </p:spPr>
        <p:txBody>
          <a:bodyPr vert="horz" lIns="91440" tIns="45720" rIns="91440" bIns="45720" rtlCol="0" anchor="ctr"/>
          <a:lstStyle>
            <a:lvl1pPr algn="l">
              <a:defRPr sz="1400" b="1">
                <a:solidFill>
                  <a:srgbClr val="C00000"/>
                </a:solidFill>
              </a:defRPr>
            </a:lvl1pPr>
          </a:lstStyle>
          <a:p>
            <a:r>
              <a:rPr lang="en-US" altLang="zh-CN" dirty="0" smtClean="0"/>
              <a:t>Dr. </a:t>
            </a:r>
            <a:r>
              <a:rPr lang="zh-CN" altLang="en-US" dirty="0" smtClean="0"/>
              <a:t>沙行勉</a:t>
            </a:r>
            <a:endParaRPr lang="zh-CN" altLang="en-US" dirty="0"/>
          </a:p>
        </p:txBody>
      </p:sp>
      <p:sp>
        <p:nvSpPr>
          <p:cNvPr id="6" name="灯片编号占位符 5"/>
          <p:cNvSpPr>
            <a:spLocks noGrp="1"/>
          </p:cNvSpPr>
          <p:nvPr>
            <p:ph type="sldNum" sz="quarter" idx="4"/>
          </p:nvPr>
        </p:nvSpPr>
        <p:spPr>
          <a:xfrm>
            <a:off x="6804248" y="6309320"/>
            <a:ext cx="2133600" cy="365125"/>
          </a:xfrm>
          <a:prstGeom prst="rect">
            <a:avLst/>
          </a:prstGeom>
        </p:spPr>
        <p:txBody>
          <a:bodyPr vert="horz" lIns="91440" tIns="45720" rIns="91440" bIns="45720" rtlCol="0" anchor="ctr"/>
          <a:lstStyle>
            <a:lvl1pPr algn="r">
              <a:defRPr sz="1200">
                <a:solidFill>
                  <a:srgbClr val="C00000"/>
                </a:solidFill>
              </a:defRPr>
            </a:lvl1pPr>
          </a:lstStyle>
          <a:p>
            <a:fld id="{75B6CC0E-6B2B-427F-9144-B8378FB03372}" type="slidenum">
              <a:rPr lang="zh-CN" altLang="en-US" smtClean="0"/>
              <a:pPr/>
              <a:t>‹#›</a:t>
            </a:fld>
            <a:r>
              <a:rPr lang="en-US" altLang="zh-CN" dirty="0" smtClean="0"/>
              <a:t>/TP</a:t>
            </a:r>
            <a:endParaRPr lang="zh-CN" altLang="en-US" dirty="0"/>
          </a:p>
        </p:txBody>
      </p:sp>
      <p:sp>
        <p:nvSpPr>
          <p:cNvPr id="7" name="页脚占位符 4"/>
          <p:cNvSpPr txBox="1">
            <a:spLocks/>
          </p:cNvSpPr>
          <p:nvPr userDrawn="1"/>
        </p:nvSpPr>
        <p:spPr>
          <a:xfrm>
            <a:off x="1403648" y="44625"/>
            <a:ext cx="6336704" cy="360040"/>
          </a:xfrm>
          <a:prstGeom prst="rect">
            <a:avLst/>
          </a:prstGeom>
        </p:spPr>
        <p:txBody>
          <a:bodyPr vert="horz" lIns="91440" tIns="45720" rIns="91440" bIns="45720" rtlCol="0" anchor="ctr"/>
          <a:lstStyle>
            <a:lvl1pPr algn="l">
              <a:defRPr sz="1200" b="1">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计算机科学导论</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a:t>
            </a: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以</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Python</a:t>
            </a: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为舟</a:t>
            </a:r>
          </a:p>
        </p:txBody>
      </p:sp>
    </p:spTree>
  </p:cSld>
  <p:clrMap bg1="lt1" tx1="dk1" bg2="lt2" tx2="dk2" accent1="accent1" accent2="accent2" accent3="accent3" accent4="accent4" accent5="accent5" accent6="accent6" hlink="hlink" folHlink="folHlink"/>
  <p:sldLayoutIdLst>
    <p:sldLayoutId id="2147483661" r:id="rId1"/>
    <p:sldLayoutId id="2147483658" r:id="rId2"/>
    <p:sldLayoutId id="2147483662" r:id="rId3"/>
    <p:sldLayoutId id="2147483666" r:id="rId4"/>
    <p:sldLayoutId id="2147483663" r:id="rId5"/>
    <p:sldLayoutId id="2147483664" r:id="rId6"/>
    <p:sldLayoutId id="2147483665" r:id="rId7"/>
  </p:sldLayoutIdLst>
  <p:hf hdr="0"/>
  <p:txStyles>
    <p:titleStyle>
      <a:lvl1pPr algn="ctr" defTabSz="914400" rtl="0" eaLnBrk="1" latinLnBrk="0" hangingPunct="1">
        <a:spcBef>
          <a:spcPct val="0"/>
        </a:spcBef>
        <a:buNone/>
        <a:defRPr lang="zh-CN" altLang="en-US" sz="3200" b="1" kern="1200" dirty="0" smtClean="0">
          <a:solidFill>
            <a:srgbClr val="C60000"/>
          </a:solidFill>
          <a:latin typeface="+mj-lt"/>
          <a:ea typeface="宋体" charset="-122"/>
          <a:cs typeface="+mj-cs"/>
        </a:defRPr>
      </a:lvl1pPr>
    </p:titleStyle>
    <p:bodyStyle>
      <a:lvl1pPr marL="514350" indent="-514350" algn="l" defTabSz="914400" rtl="0" eaLnBrk="1" latinLnBrk="0" hangingPunct="1">
        <a:lnSpc>
          <a:spcPct val="20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2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22.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23.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638944"/>
          </a:xfrm>
        </p:spPr>
        <p:txBody>
          <a:bodyPr>
            <a:normAutofit fontScale="90000"/>
          </a:bodyPr>
          <a:lstStyle/>
          <a:p>
            <a:r>
              <a:rPr lang="zh-CN" altLang="en-US" dirty="0" smtClean="0"/>
              <a:t>第</a:t>
            </a:r>
            <a:r>
              <a:rPr lang="en-US" altLang="zh-CN" dirty="0" smtClean="0"/>
              <a:t>6</a:t>
            </a:r>
            <a:r>
              <a:rPr lang="zh-CN" altLang="en-US" dirty="0" smtClean="0"/>
              <a:t>章  操作系统简介</a:t>
            </a:r>
            <a:endParaRPr lang="zh-CN" altLang="en-US" dirty="0"/>
          </a:p>
        </p:txBody>
      </p:sp>
      <p:sp>
        <p:nvSpPr>
          <p:cNvPr id="3" name="页脚占位符 2"/>
          <p:cNvSpPr>
            <a:spLocks noGrp="1"/>
          </p:cNvSpPr>
          <p:nvPr>
            <p:ph type="ftr" sz="quarter" idx="12"/>
          </p:nvPr>
        </p:nvSpPr>
        <p:spPr>
          <a:xfrm>
            <a:off x="323528" y="6309320"/>
            <a:ext cx="2023864" cy="365125"/>
          </a:xfrm>
        </p:spPr>
        <p:txBody>
          <a:bodyPr/>
          <a:lstStyle/>
          <a:p>
            <a:r>
              <a:rPr lang="en-US" altLang="zh-CN" dirty="0" smtClean="0"/>
              <a:t>Dr. </a:t>
            </a:r>
            <a:r>
              <a:rPr lang="zh-CN" altLang="en-US" dirty="0" smtClean="0"/>
              <a:t>沙行勉</a:t>
            </a:r>
            <a:endParaRPr lang="zh-CN" altLang="en-US" dirty="0"/>
          </a:p>
        </p:txBody>
      </p:sp>
      <p:sp>
        <p:nvSpPr>
          <p:cNvPr id="4" name="内容占位符 3"/>
          <p:cNvSpPr>
            <a:spLocks noGrp="1"/>
          </p:cNvSpPr>
          <p:nvPr>
            <p:ph idx="1"/>
          </p:nvPr>
        </p:nvSpPr>
        <p:spPr/>
        <p:txBody>
          <a:bodyPr/>
          <a:lstStyle/>
          <a:p>
            <a:r>
              <a:rPr lang="zh-CN" altLang="en-US" dirty="0"/>
              <a:t>计算</a:t>
            </a:r>
            <a:r>
              <a:rPr lang="zh-CN" altLang="en-US" dirty="0" smtClean="0"/>
              <a:t>机的启动</a:t>
            </a:r>
            <a:endParaRPr lang="en-US" altLang="zh-CN" dirty="0" smtClean="0"/>
          </a:p>
          <a:p>
            <a:r>
              <a:rPr lang="zh-CN" altLang="en-US" dirty="0"/>
              <a:t>认识</a:t>
            </a:r>
            <a:r>
              <a:rPr lang="zh-CN" altLang="en-US" dirty="0" smtClean="0"/>
              <a:t>操</a:t>
            </a:r>
            <a:r>
              <a:rPr lang="zh-CN" altLang="en-US" dirty="0"/>
              <a:t>作系</a:t>
            </a:r>
            <a:r>
              <a:rPr lang="zh-CN" altLang="en-US" dirty="0" smtClean="0"/>
              <a:t>统</a:t>
            </a:r>
            <a:endParaRPr lang="en-US" altLang="zh-CN" dirty="0" smtClean="0"/>
          </a:p>
          <a:p>
            <a:r>
              <a:rPr lang="zh-CN" altLang="en-US" dirty="0" smtClean="0"/>
              <a:t>操作系统对硬件资源管理</a:t>
            </a:r>
            <a:endParaRPr lang="en-US" altLang="zh-CN" dirty="0" smtClean="0"/>
          </a:p>
          <a:p>
            <a:r>
              <a:rPr lang="zh-CN" altLang="en-US" dirty="0" smtClean="0"/>
              <a:t>操作系统对应用程序提供较安全可靠的服务</a:t>
            </a:r>
            <a:endParaRPr lang="en-US" altLang="zh-CN" dirty="0" smtClean="0"/>
          </a:p>
          <a:p>
            <a:r>
              <a:rPr lang="zh-CN" altLang="zh-CN" dirty="0"/>
              <a:t>操作系统对多运行环境的管</a:t>
            </a:r>
            <a:r>
              <a:rPr lang="zh-CN" altLang="zh-CN" dirty="0" smtClean="0"/>
              <a:t>理</a:t>
            </a:r>
            <a:endParaRPr lang="en-US" altLang="zh-CN" dirty="0" smtClean="0"/>
          </a:p>
          <a:p>
            <a:r>
              <a:rPr lang="zh-CN" altLang="zh-CN" dirty="0"/>
              <a:t>文件系</a:t>
            </a:r>
            <a:r>
              <a:rPr lang="zh-CN" altLang="zh-CN" dirty="0" smtClean="0"/>
              <a:t>统</a:t>
            </a:r>
            <a:endParaRPr lang="zh-CN" altLang="en-US" dirty="0" smtClean="0"/>
          </a:p>
          <a:p>
            <a:endParaRPr lang="en-US" altLang="zh-CN" dirty="0" smtClean="0"/>
          </a:p>
        </p:txBody>
      </p:sp>
      <p:sp>
        <p:nvSpPr>
          <p:cNvPr id="5" name="日期占位符 4"/>
          <p:cNvSpPr>
            <a:spLocks noGrp="1"/>
          </p:cNvSpPr>
          <p:nvPr>
            <p:ph type="dt" sz="half" idx="10"/>
          </p:nvPr>
        </p:nvSpPr>
        <p:spPr>
          <a:xfrm>
            <a:off x="3059832" y="6309320"/>
            <a:ext cx="3096344" cy="365125"/>
          </a:xfrm>
        </p:spPr>
        <p:txBody>
          <a:bodyPr/>
          <a:lstStyle/>
          <a:p>
            <a:fld id="{0360B1E2-CE20-4DBA-A2A5-F2BA5991B07A}" type="datetime1">
              <a:rPr lang="zh-CN" altLang="en-US" smtClean="0"/>
              <a:pPr/>
              <a:t>2014/6/20</a:t>
            </a:fld>
            <a:endParaRPr lang="zh-CN" altLang="en-US" dirty="0"/>
          </a:p>
        </p:txBody>
      </p:sp>
      <p:sp>
        <p:nvSpPr>
          <p:cNvPr id="6" name="灯片编号占位符 5"/>
          <p:cNvSpPr>
            <a:spLocks noGrp="1"/>
          </p:cNvSpPr>
          <p:nvPr>
            <p:ph type="sldNum" sz="quarter" idx="11"/>
          </p:nvPr>
        </p:nvSpPr>
        <p:spPr>
          <a:xfrm>
            <a:off x="6804248" y="6309320"/>
            <a:ext cx="2133600" cy="365125"/>
          </a:xfrm>
        </p:spPr>
        <p:txBody>
          <a:bodyPr/>
          <a:lstStyle/>
          <a:p>
            <a:fld id="{75B6CC0E-6B2B-427F-9144-B8378FB03372}"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 认识操作系统</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a:t>
            </a:fld>
            <a:endParaRPr lang="zh-CN" altLang="en-US"/>
          </a:p>
        </p:txBody>
      </p:sp>
      <p:sp>
        <p:nvSpPr>
          <p:cNvPr id="6" name="内容占位符 5"/>
          <p:cNvSpPr>
            <a:spLocks noGrp="1"/>
          </p:cNvSpPr>
          <p:nvPr>
            <p:ph idx="1"/>
          </p:nvPr>
        </p:nvSpPr>
        <p:spPr/>
        <p:txBody>
          <a:bodyPr/>
          <a:lstStyle/>
          <a:p>
            <a:r>
              <a:rPr lang="zh-CN" altLang="zh-CN" dirty="0"/>
              <a:t>什么是操作系统</a:t>
            </a:r>
            <a:r>
              <a:rPr lang="zh-CN" altLang="zh-CN" dirty="0" smtClean="0"/>
              <a:t>？</a:t>
            </a:r>
            <a:endParaRPr lang="en-US" altLang="zh-CN" dirty="0" smtClean="0"/>
          </a:p>
          <a:p>
            <a:r>
              <a:rPr lang="zh-CN" altLang="en-US" dirty="0"/>
              <a:t>中断</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什么是操作系统</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a:t>
            </a:fld>
            <a:endParaRPr lang="zh-CN" altLang="en-US"/>
          </a:p>
        </p:txBody>
      </p:sp>
      <p:sp>
        <p:nvSpPr>
          <p:cNvPr id="6" name="内容占位符 5"/>
          <p:cNvSpPr>
            <a:spLocks noGrp="1"/>
          </p:cNvSpPr>
          <p:nvPr>
            <p:ph idx="1"/>
          </p:nvPr>
        </p:nvSpPr>
        <p:spPr/>
        <p:txBody>
          <a:bodyPr>
            <a:normAutofit/>
          </a:bodyPr>
          <a:lstStyle/>
          <a:p>
            <a:pPr>
              <a:buFont typeface="Arial"/>
              <a:buChar char="•"/>
            </a:pPr>
            <a:r>
              <a:rPr lang="zh-CN" altLang="zh-CN" dirty="0" smtClean="0"/>
              <a:t>操作系统管理计算机资源，是软件与硬件的中间接口。</a:t>
            </a:r>
            <a:endParaRPr lang="en-US" altLang="zh-CN" dirty="0" smtClean="0"/>
          </a:p>
          <a:p>
            <a:pPr>
              <a:buFont typeface="Arial"/>
              <a:buChar char="•"/>
            </a:pPr>
            <a:r>
              <a:rPr lang="zh-CN" altLang="zh-CN" dirty="0" smtClean="0"/>
              <a:t>操作系统</a:t>
            </a:r>
            <a:r>
              <a:rPr lang="zh-CN" altLang="en-US" dirty="0" smtClean="0"/>
              <a:t>也</a:t>
            </a:r>
            <a:r>
              <a:rPr lang="zh-CN" altLang="zh-CN" dirty="0" smtClean="0"/>
              <a:t>是世界上</a:t>
            </a:r>
            <a:r>
              <a:rPr lang="zh-CN" altLang="zh-CN" b="1" dirty="0" smtClean="0">
                <a:solidFill>
                  <a:srgbClr val="C00000"/>
                </a:solidFill>
              </a:rPr>
              <a:t>最懒的管理者</a:t>
            </a:r>
            <a:r>
              <a:rPr lang="zh-CN" altLang="zh-CN" dirty="0" smtClean="0"/>
              <a:t>，因为它无时无刻不在“睡觉”。</a:t>
            </a:r>
            <a:endParaRPr lang="en-US" altLang="zh-CN" dirty="0" smtClean="0"/>
          </a:p>
          <a:p>
            <a:pPr marL="1200150" lvl="1" indent="-457200">
              <a:buFont typeface="+mj-lt"/>
              <a:buAutoNum type="arabicPeriod"/>
            </a:pPr>
            <a:r>
              <a:rPr lang="zh-CN" altLang="en-US" dirty="0" smtClean="0"/>
              <a:t>操作系统的常态是睡觉，它不会主动做任何事的。它是被“中断”后才起来做服务的，做完后又睡觉了。</a:t>
            </a:r>
          </a:p>
          <a:p>
            <a:pPr marL="1200150" lvl="1" indent="-457200">
              <a:buFont typeface="+mj-lt"/>
              <a:buAutoNum type="arabicPeriod"/>
            </a:pPr>
            <a:r>
              <a:rPr lang="zh-CN" altLang="en-US" dirty="0" smtClean="0"/>
              <a:t>叫醒操作系统的方式叫做“中断”。中断的来源有三。有从硬件来的要求中断，有从软件来的要求中断，也有运行时碰到异常时来的要求中断。</a:t>
            </a:r>
          </a:p>
          <a:p>
            <a:pPr marL="1200150" lvl="1" indent="-457200">
              <a:buFont typeface="+mj-lt"/>
              <a:buAutoNum type="arabicPeriod"/>
            </a:pPr>
            <a:r>
              <a:rPr lang="zh-CN" altLang="en-US" dirty="0" smtClean="0"/>
              <a:t>操作系统不是神，它的执行也需要</a:t>
            </a:r>
            <a:r>
              <a:rPr lang="en-US" altLang="zh-CN" dirty="0" smtClean="0"/>
              <a:t>CPU</a:t>
            </a:r>
            <a:r>
              <a:rPr lang="zh-CN" altLang="en-US" dirty="0" smtClean="0"/>
              <a:t>。它不过是一个复杂的软件罢了（现在的</a:t>
            </a:r>
            <a:r>
              <a:rPr lang="en-US" altLang="zh-CN" dirty="0" smtClean="0"/>
              <a:t>Linux</a:t>
            </a:r>
            <a:r>
              <a:rPr lang="zh-CN" altLang="en-US" dirty="0" smtClean="0"/>
              <a:t>是个百万行的程序），操作系统被叫醒后也需要</a:t>
            </a:r>
            <a:r>
              <a:rPr lang="en-US" altLang="zh-CN" dirty="0" smtClean="0"/>
              <a:t>CPU</a:t>
            </a:r>
            <a:r>
              <a:rPr lang="zh-CN" altLang="en-US" dirty="0" smtClean="0"/>
              <a:t>才能执行。</a:t>
            </a:r>
            <a:endParaRPr lang="en-US" altLang="zh-CN" dirty="0" smtClean="0"/>
          </a:p>
          <a:p>
            <a:endParaRPr lang="zh-CN" altLang="en-US" dirty="0"/>
          </a:p>
        </p:txBody>
      </p:sp>
      <p:pic>
        <p:nvPicPr>
          <p:cNvPr id="7" name="Picture 3" descr="D:\DROPBOX\Dropbox\Weiwen-Private\Book\2014-05-05\linuxpenguin-1-10-12-01.jpg"/>
          <p:cNvPicPr>
            <a:picLocks noChangeAspect="1" noChangeArrowheads="1"/>
          </p:cNvPicPr>
          <p:nvPr/>
        </p:nvPicPr>
        <p:blipFill>
          <a:blip r:embed="rId2" cstate="print"/>
          <a:srcRect/>
          <a:stretch>
            <a:fillRect/>
          </a:stretch>
        </p:blipFill>
        <p:spPr bwMode="auto">
          <a:xfrm>
            <a:off x="5796136" y="116632"/>
            <a:ext cx="2309222" cy="129614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中断</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12</a:t>
            </a:fld>
            <a:endParaRPr lang="zh-CN" altLang="en-US"/>
          </a:p>
        </p:txBody>
      </p:sp>
      <p:sp>
        <p:nvSpPr>
          <p:cNvPr id="6" name="内容占位符 5"/>
          <p:cNvSpPr>
            <a:spLocks noGrp="1"/>
          </p:cNvSpPr>
          <p:nvPr>
            <p:ph idx="1"/>
          </p:nvPr>
        </p:nvSpPr>
        <p:spPr/>
        <p:txBody>
          <a:bodyPr>
            <a:normAutofit lnSpcReduction="10000"/>
          </a:bodyPr>
          <a:lstStyle/>
          <a:p>
            <a:r>
              <a:rPr lang="zh-CN" altLang="zh-CN" dirty="0" smtClean="0"/>
              <a:t>每当需要操作系统处理事务时，沉睡中的操作系统将会被唤醒，完成相应事务的处理。唤醒操作系统的行为叫做“中断”，你可以</a:t>
            </a:r>
            <a:r>
              <a:rPr lang="zh-CN" altLang="en-US" dirty="0" smtClean="0"/>
              <a:t>认</a:t>
            </a:r>
            <a:r>
              <a:rPr lang="zh-CN" altLang="zh-CN" dirty="0" smtClean="0"/>
              <a:t>为</a:t>
            </a:r>
            <a:r>
              <a:rPr lang="zh-CN" altLang="en-US" dirty="0" smtClean="0"/>
              <a:t>是</a:t>
            </a:r>
            <a:r>
              <a:rPr lang="zh-CN" altLang="zh-CN" dirty="0" smtClean="0"/>
              <a:t>“中断”操作系统的睡眠。</a:t>
            </a:r>
            <a:endParaRPr lang="en-US" altLang="zh-CN" dirty="0" smtClean="0"/>
          </a:p>
          <a:p>
            <a:r>
              <a:rPr lang="zh-CN" altLang="zh-CN" dirty="0" smtClean="0"/>
              <a:t>比如用户在从</a:t>
            </a:r>
            <a:r>
              <a:rPr lang="zh-CN" altLang="zh-CN" b="1" dirty="0" smtClean="0">
                <a:solidFill>
                  <a:srgbClr val="C00000"/>
                </a:solidFill>
              </a:rPr>
              <a:t>键盘</a:t>
            </a:r>
            <a:r>
              <a:rPr lang="zh-CN" altLang="zh-CN" dirty="0" smtClean="0"/>
              <a:t>按下“</a:t>
            </a:r>
            <a:r>
              <a:rPr lang="en-US" altLang="zh-CN" dirty="0" smtClean="0"/>
              <a:t>A”</a:t>
            </a:r>
            <a:r>
              <a:rPr lang="zh-CN" altLang="zh-CN" dirty="0" smtClean="0"/>
              <a:t>时，键盘会发出中断信号去叫醒操作系统，告诉他：</a:t>
            </a:r>
            <a:r>
              <a:rPr lang="en-US" altLang="zh-CN" dirty="0" smtClean="0"/>
              <a:t>“</a:t>
            </a:r>
            <a:r>
              <a:rPr lang="zh-CN" altLang="zh-CN" dirty="0" smtClean="0"/>
              <a:t>嘿，键盘的</a:t>
            </a:r>
            <a:r>
              <a:rPr lang="en-US" altLang="zh-CN" dirty="0" smtClean="0"/>
              <a:t>A</a:t>
            </a:r>
            <a:r>
              <a:rPr lang="zh-CN" altLang="zh-CN" dirty="0" smtClean="0"/>
              <a:t>按键已经按下去了，你处理一下吧</a:t>
            </a:r>
            <a:r>
              <a:rPr lang="en-US" altLang="zh-CN" dirty="0" smtClean="0"/>
              <a:t>”</a:t>
            </a:r>
            <a:r>
              <a:rPr lang="zh-CN" altLang="zh-CN" dirty="0" smtClean="0"/>
              <a:t>，这时，操作系统醒来处理这个事件。</a:t>
            </a:r>
            <a:endParaRPr lang="en-US" altLang="zh-CN" dirty="0" smtClean="0"/>
          </a:p>
          <a:p>
            <a:r>
              <a:rPr lang="zh-CN" altLang="zh-CN" dirty="0" smtClean="0"/>
              <a:t>又如用户程序在执行的过程中，需要读写</a:t>
            </a:r>
            <a:r>
              <a:rPr lang="zh-CN" altLang="zh-CN" b="1" dirty="0" smtClean="0">
                <a:solidFill>
                  <a:srgbClr val="C00000"/>
                </a:solidFill>
              </a:rPr>
              <a:t>文件</a:t>
            </a:r>
            <a:r>
              <a:rPr lang="zh-CN" altLang="zh-CN" dirty="0" smtClean="0"/>
              <a:t>，程序会产生一个中断请求，叫醒操作系统去处理读写文件事务。</a:t>
            </a:r>
            <a:endParaRPr lang="en-US" altLang="zh-CN" dirty="0" smtClean="0"/>
          </a:p>
          <a:p>
            <a:r>
              <a:rPr lang="zh-CN" altLang="zh-CN" dirty="0" smtClean="0"/>
              <a:t>另外，如果程序在运行中出现了</a:t>
            </a:r>
            <a:r>
              <a:rPr lang="zh-CN" altLang="zh-CN" b="1" dirty="0" smtClean="0">
                <a:solidFill>
                  <a:srgbClr val="C00000"/>
                </a:solidFill>
              </a:rPr>
              <a:t>除以</a:t>
            </a:r>
            <a:r>
              <a:rPr lang="en-US" altLang="zh-CN" b="1" dirty="0" smtClean="0">
                <a:solidFill>
                  <a:srgbClr val="C00000"/>
                </a:solidFill>
              </a:rPr>
              <a:t>0</a:t>
            </a:r>
            <a:r>
              <a:rPr lang="zh-CN" altLang="zh-CN" dirty="0" smtClean="0"/>
              <a:t>等非正常事件，沉睡中的操作系统也会被唤醒，并处理相应的异常事件。</a:t>
            </a: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中断</a:t>
            </a:r>
            <a:r>
              <a:rPr lang="en-US" altLang="zh-CN" dirty="0" smtClean="0"/>
              <a:t>——</a:t>
            </a:r>
            <a:r>
              <a:rPr lang="zh-CN" altLang="zh-CN" dirty="0" smtClean="0"/>
              <a:t>中断类型</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13</a:t>
            </a:fld>
            <a:endParaRPr lang="zh-CN" altLang="en-US"/>
          </a:p>
        </p:txBody>
      </p:sp>
      <p:sp>
        <p:nvSpPr>
          <p:cNvPr id="6" name="内容占位符 5"/>
          <p:cNvSpPr>
            <a:spLocks noGrp="1"/>
          </p:cNvSpPr>
          <p:nvPr>
            <p:ph idx="1"/>
          </p:nvPr>
        </p:nvSpPr>
        <p:spPr>
          <a:xfrm>
            <a:off x="457200" y="1412777"/>
            <a:ext cx="8229600" cy="864095"/>
          </a:xfrm>
        </p:spPr>
        <p:txBody>
          <a:bodyPr>
            <a:normAutofit/>
          </a:bodyPr>
          <a:lstStyle/>
          <a:p>
            <a:r>
              <a:rPr lang="zh-CN" altLang="en-US" sz="1800" dirty="0" smtClean="0"/>
              <a:t>从</a:t>
            </a:r>
            <a:r>
              <a:rPr lang="zh-CN" altLang="en-US" sz="1800" u="sng" dirty="0" smtClean="0"/>
              <a:t>键盘</a:t>
            </a:r>
            <a:r>
              <a:rPr lang="zh-CN" altLang="en-US" sz="1800" dirty="0" smtClean="0"/>
              <a:t>、</a:t>
            </a:r>
            <a:r>
              <a:rPr lang="zh-CN" altLang="en-US" sz="1800" u="sng" dirty="0" smtClean="0"/>
              <a:t>文件</a:t>
            </a:r>
            <a:r>
              <a:rPr lang="zh-CN" altLang="en-US" sz="1800" dirty="0" smtClean="0"/>
              <a:t>，以及</a:t>
            </a:r>
            <a:r>
              <a:rPr lang="zh-CN" altLang="en-US" sz="1800" u="sng" dirty="0" smtClean="0"/>
              <a:t>除以</a:t>
            </a:r>
            <a:r>
              <a:rPr lang="en-US" altLang="zh-CN" sz="1800" u="sng" dirty="0" smtClean="0"/>
              <a:t>0</a:t>
            </a:r>
            <a:r>
              <a:rPr lang="zh-CN" altLang="en-US" sz="1800" u="sng" dirty="0" smtClean="0"/>
              <a:t>等非正常事件</a:t>
            </a:r>
            <a:r>
              <a:rPr lang="zh-CN" altLang="en-US" sz="1800" dirty="0" smtClean="0"/>
              <a:t>发出的中断</a:t>
            </a:r>
            <a:r>
              <a:rPr lang="zh-CN" altLang="zh-CN" sz="1800" dirty="0" smtClean="0"/>
              <a:t>分别对应三种中断类型</a:t>
            </a:r>
            <a:r>
              <a:rPr lang="zh-CN" altLang="en-US" sz="1800" dirty="0" smtClean="0"/>
              <a:t>，</a:t>
            </a:r>
            <a:r>
              <a:rPr lang="zh-CN" altLang="zh-CN" sz="1800" dirty="0" smtClean="0"/>
              <a:t>分别为：硬件中断，软件中断以及异常。</a:t>
            </a:r>
          </a:p>
          <a:p>
            <a:endParaRPr lang="zh-CN" altLang="en-US" sz="1800" dirty="0"/>
          </a:p>
        </p:txBody>
      </p:sp>
      <p:pic>
        <p:nvPicPr>
          <p:cNvPr id="1026" name="Picture 2" descr="Interrupt"/>
          <p:cNvPicPr>
            <a:picLocks noChangeAspect="1" noChangeArrowheads="1"/>
          </p:cNvPicPr>
          <p:nvPr/>
        </p:nvPicPr>
        <p:blipFill>
          <a:blip r:embed="rId3" cstate="print"/>
          <a:srcRect/>
          <a:stretch>
            <a:fillRect/>
          </a:stretch>
        </p:blipFill>
        <p:spPr bwMode="auto">
          <a:xfrm>
            <a:off x="5657850" y="2492896"/>
            <a:ext cx="3486150" cy="2362200"/>
          </a:xfrm>
          <a:prstGeom prst="rect">
            <a:avLst/>
          </a:prstGeom>
          <a:noFill/>
          <a:ln w="9525">
            <a:noFill/>
            <a:miter lim="800000"/>
            <a:headEnd/>
            <a:tailEnd/>
          </a:ln>
        </p:spPr>
      </p:pic>
      <p:sp>
        <p:nvSpPr>
          <p:cNvPr id="8" name="内容占位符 5"/>
          <p:cNvSpPr txBox="1">
            <a:spLocks/>
          </p:cNvSpPr>
          <p:nvPr/>
        </p:nvSpPr>
        <p:spPr>
          <a:xfrm>
            <a:off x="611560" y="2780928"/>
            <a:ext cx="4968552" cy="3096344"/>
          </a:xfrm>
          <a:prstGeom prst="rect">
            <a:avLst/>
          </a:prstGeom>
        </p:spPr>
        <p:txBody>
          <a:bodyPr vert="horz" lIns="91440" tIns="45720" rIns="91440" bIns="45720" rtlCol="0">
            <a:normAutofit/>
          </a:bodyPr>
          <a:lstStyle/>
          <a:p>
            <a:pPr marL="0" marR="0" lvl="0" indent="720000" algn="l" defTabSz="914400" rtl="0" eaLnBrk="1" fontAlgn="auto" latinLnBrk="0" hangingPunct="1">
              <a:lnSpc>
                <a:spcPct val="130000"/>
              </a:lnSpc>
              <a:spcBef>
                <a:spcPts val="0"/>
              </a:spcBef>
              <a:spcAft>
                <a:spcPts val="0"/>
              </a:spcAft>
              <a:buClrTx/>
              <a:buSzTx/>
              <a:buFont typeface="Arial"/>
              <a:buNone/>
              <a:tabLst/>
              <a:defRPr/>
            </a:pPr>
            <a:endPar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10" name="内容占位符 5"/>
          <p:cNvSpPr txBox="1">
            <a:spLocks/>
          </p:cNvSpPr>
          <p:nvPr/>
        </p:nvSpPr>
        <p:spPr>
          <a:xfrm>
            <a:off x="539552" y="2204864"/>
            <a:ext cx="5040560" cy="4104456"/>
          </a:xfrm>
          <a:prstGeom prst="rect">
            <a:avLst/>
          </a:prstGeom>
        </p:spPr>
        <p:txBody>
          <a:bodyPr vert="horz" lIns="91440" tIns="45720" rIns="91440" bIns="45720" rtlCol="0">
            <a:normAutofit fontScale="77500" lnSpcReduction="20000"/>
          </a:bodyPr>
          <a:lstStyle/>
          <a:p>
            <a:pPr>
              <a:lnSpc>
                <a:spcPct val="150000"/>
              </a:lnSpc>
            </a:pPr>
            <a:r>
              <a:rPr lang="zh-CN" altLang="zh-CN" sz="2000" b="1" dirty="0" smtClean="0"/>
              <a:t>硬件中断</a:t>
            </a:r>
            <a:r>
              <a:rPr lang="zh-CN" altLang="zh-CN" sz="2000" dirty="0" smtClean="0"/>
              <a:t>（</a:t>
            </a:r>
            <a:r>
              <a:rPr lang="en-US" altLang="zh-CN" sz="2000" dirty="0" smtClean="0"/>
              <a:t>Hardware Interrupt</a:t>
            </a:r>
            <a:r>
              <a:rPr lang="zh-CN" altLang="zh-CN" sz="2000" dirty="0" smtClean="0"/>
              <a:t>），顾名思义是由硬件发出的中断，包括</a:t>
            </a:r>
            <a:r>
              <a:rPr lang="en-US" altLang="zh-CN" sz="2000" dirty="0" smtClean="0"/>
              <a:t>I/O</a:t>
            </a:r>
            <a:r>
              <a:rPr lang="zh-CN" altLang="zh-CN" sz="2000" dirty="0" smtClean="0"/>
              <a:t>设备发出的数据交换请求、时钟中断等等。</a:t>
            </a:r>
          </a:p>
          <a:p>
            <a:pPr>
              <a:lnSpc>
                <a:spcPct val="150000"/>
              </a:lnSpc>
            </a:pPr>
            <a:r>
              <a:rPr lang="zh-CN" altLang="zh-CN" sz="2000" b="1" dirty="0" smtClean="0"/>
              <a:t>软件中断</a:t>
            </a:r>
            <a:r>
              <a:rPr lang="zh-CN" altLang="zh-CN" sz="2000" dirty="0" smtClean="0"/>
              <a:t>（</a:t>
            </a:r>
            <a:r>
              <a:rPr lang="en-US" altLang="zh-CN" sz="2000" dirty="0" smtClean="0"/>
              <a:t>Software Interrupt</a:t>
            </a:r>
            <a:r>
              <a:rPr lang="zh-CN" altLang="zh-CN" sz="2000" dirty="0" smtClean="0"/>
              <a:t>），指由应用程序触发的中断，就是正在执行的软件需要操作系统提出服务。软件中断主要包括各种系统调用（</a:t>
            </a:r>
            <a:r>
              <a:rPr lang="en-US" altLang="zh-CN" sz="2000" dirty="0" smtClean="0"/>
              <a:t>system calls</a:t>
            </a:r>
            <a:r>
              <a:rPr lang="zh-CN" altLang="zh-CN" sz="2000" dirty="0" smtClean="0"/>
              <a:t>）</a:t>
            </a:r>
            <a:r>
              <a:rPr lang="zh-CN" altLang="en-US" sz="2000" dirty="0" smtClean="0"/>
              <a:t>，</a:t>
            </a:r>
            <a:r>
              <a:rPr lang="zh-CN" altLang="zh-CN" sz="2000" dirty="0" smtClean="0"/>
              <a:t>为应用程序提供不同的服务。</a:t>
            </a:r>
          </a:p>
          <a:p>
            <a:pPr>
              <a:lnSpc>
                <a:spcPct val="150000"/>
              </a:lnSpc>
            </a:pPr>
            <a:r>
              <a:rPr lang="zh-CN" altLang="zh-CN" sz="2000" b="1" dirty="0" smtClean="0"/>
              <a:t>异常</a:t>
            </a:r>
            <a:r>
              <a:rPr lang="zh-CN" altLang="zh-CN" sz="2000" dirty="0" smtClean="0"/>
              <a:t>（</a:t>
            </a:r>
            <a:r>
              <a:rPr lang="en-US" altLang="zh-CN" sz="2000" dirty="0" smtClean="0"/>
              <a:t>Exception</a:t>
            </a:r>
            <a:r>
              <a:rPr lang="zh-CN" altLang="zh-CN" sz="2000" dirty="0" smtClean="0"/>
              <a:t>），这类中断是指当系统运行过程中出现了一些非正常事务，需要操作系统进行处理。例如用户程序读写一个地址，而这地址被保护起来，是不能被用户程序读写的，这也会发生异常中断。但是，</a:t>
            </a:r>
            <a:r>
              <a:rPr lang="zh-CN" altLang="zh-CN" sz="2000" b="1" dirty="0" smtClean="0">
                <a:solidFill>
                  <a:srgbClr val="C00000"/>
                </a:solidFill>
              </a:rPr>
              <a:t>异常并不全是错误</a:t>
            </a:r>
            <a:r>
              <a:rPr lang="zh-CN" altLang="en-US" sz="2000" dirty="0" smtClean="0"/>
              <a:t>。</a:t>
            </a:r>
            <a:endParaRPr lang="en-US" altLang="zh-CN" sz="2000" dirty="0" smtClean="0"/>
          </a:p>
          <a:p>
            <a:pPr>
              <a:lnSpc>
                <a:spcPct val="150000"/>
              </a:lnSpc>
            </a:pPr>
            <a:endParaRPr lang="zh-CN" altLang="zh-CN"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节  </a:t>
            </a:r>
            <a:r>
              <a:rPr lang="zh-CN" altLang="zh-CN" dirty="0" smtClean="0"/>
              <a:t>操作系统对硬件资源管理</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14</a:t>
            </a:fld>
            <a:endParaRPr lang="zh-CN" altLang="en-US"/>
          </a:p>
        </p:txBody>
      </p:sp>
      <p:sp>
        <p:nvSpPr>
          <p:cNvPr id="6" name="内容占位符 5"/>
          <p:cNvSpPr>
            <a:spLocks noGrp="1"/>
          </p:cNvSpPr>
          <p:nvPr>
            <p:ph idx="1"/>
          </p:nvPr>
        </p:nvSpPr>
        <p:spPr/>
        <p:txBody>
          <a:bodyPr/>
          <a:lstStyle/>
          <a:p>
            <a:r>
              <a:rPr lang="zh-CN" altLang="zh-CN" dirty="0" smtClean="0"/>
              <a:t>操作系统对</a:t>
            </a:r>
            <a:r>
              <a:rPr lang="en-US" altLang="zh-CN" dirty="0" smtClean="0"/>
              <a:t>I/O</a:t>
            </a:r>
            <a:r>
              <a:rPr lang="zh-CN" altLang="zh-CN" dirty="0" smtClean="0"/>
              <a:t>设备管理</a:t>
            </a:r>
            <a:endParaRPr lang="en-US" altLang="zh-CN" dirty="0" smtClean="0"/>
          </a:p>
          <a:p>
            <a:pPr lvl="1"/>
            <a:r>
              <a:rPr lang="en-US" altLang="zh-CN" dirty="0" smtClean="0">
                <a:latin typeface="Times New Roman" panose="02020603050405020304" pitchFamily="18" charset="0"/>
              </a:rPr>
              <a:t>			——</a:t>
            </a:r>
            <a:r>
              <a:rPr lang="zh-CN" altLang="zh-CN" dirty="0" smtClean="0">
                <a:latin typeface="Times New Roman" panose="02020603050405020304" pitchFamily="18" charset="0"/>
              </a:rPr>
              <a:t>硬件中断</a:t>
            </a:r>
            <a:endParaRPr lang="en-US" altLang="zh-CN" dirty="0" smtClean="0">
              <a:latin typeface="Times New Roman" panose="02020603050405020304" pitchFamily="18" charset="0"/>
            </a:endParaRPr>
          </a:p>
          <a:p>
            <a:r>
              <a:rPr lang="zh-CN" altLang="zh-CN" dirty="0" smtClean="0"/>
              <a:t>操作系统对</a:t>
            </a:r>
            <a:r>
              <a:rPr lang="en-US" altLang="zh-CN" dirty="0" smtClean="0"/>
              <a:t>CPU</a:t>
            </a:r>
            <a:r>
              <a:rPr lang="zh-CN" altLang="zh-CN" dirty="0" smtClean="0"/>
              <a:t>的管理</a:t>
            </a:r>
            <a:endParaRPr lang="en-US" altLang="zh-CN" dirty="0" smtClean="0"/>
          </a:p>
          <a:p>
            <a:pPr lvl="1"/>
            <a:r>
              <a:rPr lang="en-US" altLang="zh-CN" dirty="0" smtClean="0">
                <a:latin typeface="Times New Roman" panose="02020603050405020304" pitchFamily="18" charset="0"/>
              </a:rPr>
              <a:t>			——</a:t>
            </a:r>
            <a:r>
              <a:rPr lang="zh-CN" altLang="zh-CN" dirty="0" smtClean="0">
                <a:latin typeface="Times New Roman" panose="02020603050405020304" pitchFamily="18" charset="0"/>
              </a:rPr>
              <a:t>硬件中断</a:t>
            </a:r>
            <a:endParaRPr lang="en-US" altLang="zh-CN" dirty="0" smtClean="0">
              <a:latin typeface="Times New Roman" panose="02020603050405020304" pitchFamily="18" charset="0"/>
            </a:endParaRPr>
          </a:p>
          <a:p>
            <a:r>
              <a:rPr lang="zh-CN" altLang="zh-CN" dirty="0" smtClean="0"/>
              <a:t>操作系统对内存的管理</a:t>
            </a:r>
            <a:endParaRPr lang="en-US" altLang="zh-CN" dirty="0" smtClean="0"/>
          </a:p>
          <a:p>
            <a:pPr lvl="1"/>
            <a:r>
              <a:rPr lang="en-US" altLang="zh-CN" dirty="0" smtClean="0">
                <a:latin typeface="Times New Roman" panose="02020603050405020304" pitchFamily="18" charset="0"/>
              </a:rPr>
              <a:t>			——“</a:t>
            </a:r>
            <a:r>
              <a:rPr lang="zh-CN" altLang="zh-CN" dirty="0" smtClean="0">
                <a:latin typeface="Times New Roman" panose="02020603050405020304" pitchFamily="18" charset="0"/>
              </a:rPr>
              <a:t>异常</a:t>
            </a:r>
            <a:r>
              <a:rPr lang="en-US" altLang="zh-CN" dirty="0" smtClean="0">
                <a:latin typeface="Times New Roman" panose="02020603050405020304" pitchFamily="18" charset="0"/>
              </a:rPr>
              <a:t>”</a:t>
            </a:r>
            <a:r>
              <a:rPr lang="zh-CN" altLang="zh-CN" dirty="0" smtClean="0">
                <a:latin typeface="Times New Roman" panose="02020603050405020304" pitchFamily="18" charset="0"/>
              </a:rPr>
              <a:t>的应用</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15</a:t>
            </a:fld>
            <a:endParaRPr lang="zh-CN" altLang="en-US"/>
          </a:p>
        </p:txBody>
      </p:sp>
      <p:sp>
        <p:nvSpPr>
          <p:cNvPr id="6" name="内容占位符 5"/>
          <p:cNvSpPr>
            <a:spLocks noGrp="1"/>
          </p:cNvSpPr>
          <p:nvPr>
            <p:ph idx="1"/>
          </p:nvPr>
        </p:nvSpPr>
        <p:spPr/>
        <p:txBody>
          <a:bodyPr>
            <a:normAutofit lnSpcReduction="10000"/>
          </a:bodyPr>
          <a:lstStyle/>
          <a:p>
            <a:r>
              <a:rPr lang="zh-CN" altLang="zh-CN" dirty="0" smtClean="0"/>
              <a:t>操作系统要管理的</a:t>
            </a:r>
            <a:r>
              <a:rPr lang="zh-CN" altLang="zh-CN" b="1" dirty="0" smtClean="0">
                <a:solidFill>
                  <a:srgbClr val="C00000"/>
                </a:solidFill>
              </a:rPr>
              <a:t>硬件资源</a:t>
            </a:r>
            <a:r>
              <a:rPr lang="zh-CN" altLang="zh-CN" dirty="0" smtClean="0"/>
              <a:t>最主要包括：各种各样的</a:t>
            </a:r>
            <a:r>
              <a:rPr lang="en-US" altLang="zh-CN" u="sng" dirty="0" smtClean="0"/>
              <a:t>I/O</a:t>
            </a:r>
            <a:r>
              <a:rPr lang="zh-CN" altLang="zh-CN" u="sng" dirty="0" smtClean="0"/>
              <a:t>设备</a:t>
            </a:r>
            <a:r>
              <a:rPr lang="zh-CN" altLang="zh-CN" dirty="0" smtClean="0"/>
              <a:t>，</a:t>
            </a:r>
            <a:r>
              <a:rPr lang="zh-CN" altLang="zh-CN" u="sng" dirty="0" smtClean="0"/>
              <a:t>计算资源</a:t>
            </a:r>
            <a:r>
              <a:rPr lang="zh-CN" altLang="zh-CN" dirty="0" smtClean="0"/>
              <a:t>和</a:t>
            </a:r>
            <a:r>
              <a:rPr lang="zh-CN" altLang="zh-CN" u="sng" dirty="0" smtClean="0"/>
              <a:t>存储资源</a:t>
            </a:r>
            <a:r>
              <a:rPr lang="zh-CN" altLang="zh-CN" dirty="0" smtClean="0"/>
              <a:t>。键盘，显示器，</a:t>
            </a:r>
            <a:r>
              <a:rPr lang="en-US" altLang="zh-CN" dirty="0" smtClean="0"/>
              <a:t>U</a:t>
            </a:r>
            <a:r>
              <a:rPr lang="zh-CN" altLang="zh-CN" dirty="0" smtClean="0"/>
              <a:t>盘等这些常用的设备均为</a:t>
            </a:r>
            <a:r>
              <a:rPr lang="en-US" altLang="zh-CN" dirty="0" smtClean="0"/>
              <a:t>I/O</a:t>
            </a:r>
            <a:r>
              <a:rPr lang="zh-CN" altLang="zh-CN" dirty="0" smtClean="0"/>
              <a:t>设备，操作系统需要统一对这些硬件进行管理。计算资源主要指</a:t>
            </a:r>
            <a:r>
              <a:rPr lang="en-US" altLang="zh-CN" dirty="0" smtClean="0"/>
              <a:t>CPU</a:t>
            </a:r>
            <a:r>
              <a:rPr lang="zh-CN" altLang="zh-CN" dirty="0" smtClean="0"/>
              <a:t>（</a:t>
            </a:r>
            <a:r>
              <a:rPr lang="en-US" altLang="zh-CN" dirty="0" smtClean="0"/>
              <a:t>Central Processing Unit</a:t>
            </a:r>
            <a:r>
              <a:rPr lang="zh-CN" altLang="zh-CN" dirty="0" smtClean="0"/>
              <a:t>，中央处理单元）；存储资源通常包括内存和外存，内存是</a:t>
            </a:r>
            <a:r>
              <a:rPr lang="en-US" altLang="zh-CN" dirty="0" smtClean="0"/>
              <a:t>CPU</a:t>
            </a:r>
            <a:r>
              <a:rPr lang="zh-CN" altLang="zh-CN" dirty="0" smtClean="0"/>
              <a:t>直接通过系统总线来访问的，而外存是通过标准的</a:t>
            </a:r>
            <a:r>
              <a:rPr lang="en-US" altLang="zh-CN" dirty="0" smtClean="0"/>
              <a:t>I/O</a:t>
            </a:r>
            <a:r>
              <a:rPr lang="zh-CN" altLang="zh-CN" dirty="0" smtClean="0"/>
              <a:t>来管理的。</a:t>
            </a:r>
            <a:r>
              <a:rPr lang="en-US" altLang="zh-CN" dirty="0" smtClean="0"/>
              <a:t>CPU</a:t>
            </a:r>
            <a:r>
              <a:rPr lang="zh-CN" altLang="zh-CN" dirty="0" smtClean="0"/>
              <a:t>和内存都是计算机内部很多程序所共享的资源。</a:t>
            </a:r>
          </a:p>
          <a:p>
            <a:r>
              <a:rPr lang="zh-CN" altLang="zh-CN" dirty="0" smtClean="0"/>
              <a:t>操作系统有条不紊得对这三种中断进行处理，以管理系统资源。本节将首先介绍操作系统对</a:t>
            </a:r>
            <a:r>
              <a:rPr lang="en-US" altLang="zh-CN" dirty="0" smtClean="0"/>
              <a:t>I/O</a:t>
            </a:r>
            <a:r>
              <a:rPr lang="zh-CN" altLang="zh-CN" dirty="0" smtClean="0"/>
              <a:t>设备的管理，然后分别介绍</a:t>
            </a:r>
            <a:r>
              <a:rPr lang="en-US" altLang="zh-CN" dirty="0" smtClean="0"/>
              <a:t>CPU</a:t>
            </a:r>
            <a:r>
              <a:rPr lang="zh-CN" altLang="zh-CN" dirty="0" smtClean="0"/>
              <a:t>与内存这两类共享资源。</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pPr indent="-457200">
              <a:buFont typeface="Arial"/>
              <a:buChar char="•"/>
            </a:pPr>
            <a:r>
              <a:rPr lang="zh-CN" altLang="en-US" dirty="0" smtClean="0"/>
              <a:t>什么是</a:t>
            </a:r>
            <a:r>
              <a:rPr lang="en-US" altLang="zh-CN" dirty="0" smtClean="0"/>
              <a:t>I/O</a:t>
            </a:r>
            <a:r>
              <a:rPr lang="zh-CN" altLang="en-US" dirty="0" smtClean="0"/>
              <a:t>设备？</a:t>
            </a:r>
            <a:endParaRPr lang="en-US" altLang="zh-CN" dirty="0" smtClean="0"/>
          </a:p>
          <a:p>
            <a:pPr indent="457200"/>
            <a:r>
              <a:rPr lang="zh-CN" altLang="zh-CN" sz="2000" dirty="0" smtClean="0">
                <a:latin typeface="+mn-lt"/>
              </a:rPr>
              <a:t>除了计算资源和内存资源外，操作系统对其他资源都通过</a:t>
            </a:r>
            <a:r>
              <a:rPr lang="en-US" altLang="zh-CN" sz="2000" dirty="0" smtClean="0">
                <a:latin typeface="+mn-lt"/>
              </a:rPr>
              <a:t>I/O </a:t>
            </a:r>
            <a:r>
              <a:rPr lang="zh-CN" altLang="zh-CN" sz="2000" dirty="0" smtClean="0">
                <a:latin typeface="+mn-lt"/>
              </a:rPr>
              <a:t>来管理。</a:t>
            </a:r>
            <a:endParaRPr lang="en-US" altLang="zh-CN" sz="2000" dirty="0" smtClean="0">
              <a:latin typeface="+mn-lt"/>
            </a:endParaRPr>
          </a:p>
          <a:p>
            <a:pPr indent="457200"/>
            <a:endParaRPr lang="en-US" altLang="zh-CN" sz="2000" dirty="0" smtClean="0">
              <a:latin typeface="+mn-lt"/>
            </a:endParaRPr>
          </a:p>
          <a:p>
            <a:pPr indent="457200"/>
            <a:r>
              <a:rPr lang="zh-CN" altLang="zh-CN" sz="2000" dirty="0" smtClean="0">
                <a:latin typeface="+mn-lt"/>
              </a:rPr>
              <a:t>如</a:t>
            </a:r>
            <a:r>
              <a:rPr lang="zh-CN" altLang="en-US" sz="2000" dirty="0" smtClean="0">
                <a:latin typeface="+mn-lt"/>
              </a:rPr>
              <a:t>：</a:t>
            </a:r>
            <a:r>
              <a:rPr lang="zh-CN" altLang="zh-CN" sz="2000" dirty="0" smtClean="0">
                <a:latin typeface="+mn-lt"/>
              </a:rPr>
              <a:t>键盘、鼠标等输入设备</a:t>
            </a:r>
            <a:r>
              <a:rPr lang="zh-CN" altLang="en-US" sz="2000" dirty="0" smtClean="0">
                <a:latin typeface="+mn-lt"/>
              </a:rPr>
              <a:t>，</a:t>
            </a:r>
            <a:endParaRPr lang="en-US" altLang="zh-CN" sz="2000" dirty="0" smtClean="0">
              <a:latin typeface="+mn-lt"/>
            </a:endParaRPr>
          </a:p>
          <a:p>
            <a:pPr indent="457200"/>
            <a:r>
              <a:rPr lang="en-US" altLang="zh-CN" sz="2000" dirty="0" smtClean="0">
                <a:latin typeface="+mn-lt"/>
              </a:rPr>
              <a:t>	</a:t>
            </a:r>
            <a:r>
              <a:rPr lang="zh-CN" altLang="zh-CN" sz="2000" dirty="0" smtClean="0">
                <a:latin typeface="+mn-lt"/>
              </a:rPr>
              <a:t>显示器、打印机等</a:t>
            </a:r>
            <a:r>
              <a:rPr lang="zh-CN" altLang="en-US" sz="2000" dirty="0" smtClean="0">
                <a:latin typeface="+mn-lt"/>
              </a:rPr>
              <a:t>输出</a:t>
            </a:r>
            <a:r>
              <a:rPr lang="zh-CN" altLang="zh-CN" sz="2000" dirty="0" smtClean="0">
                <a:latin typeface="+mn-lt"/>
              </a:rPr>
              <a:t>设备，</a:t>
            </a:r>
            <a:endParaRPr lang="en-US" altLang="zh-CN" sz="2000" dirty="0" smtClean="0">
              <a:latin typeface="+mn-lt"/>
            </a:endParaRPr>
          </a:p>
          <a:p>
            <a:pPr indent="457200"/>
            <a:r>
              <a:rPr lang="en-US" altLang="zh-CN" sz="2000" dirty="0" smtClean="0">
                <a:latin typeface="+mn-lt"/>
              </a:rPr>
              <a:t>	</a:t>
            </a:r>
            <a:r>
              <a:rPr lang="zh-CN" altLang="zh-CN" sz="2000" dirty="0" smtClean="0">
                <a:latin typeface="+mn-lt"/>
              </a:rPr>
              <a:t>磁盘、闪存（</a:t>
            </a:r>
            <a:r>
              <a:rPr lang="en-US" altLang="zh-CN" sz="2000" dirty="0" smtClean="0">
                <a:latin typeface="+mn-lt"/>
              </a:rPr>
              <a:t>U</a:t>
            </a:r>
            <a:r>
              <a:rPr lang="zh-CN" altLang="zh-CN" sz="2000" dirty="0" smtClean="0">
                <a:latin typeface="+mn-lt"/>
              </a:rPr>
              <a:t>盘）等外存设备。</a:t>
            </a:r>
            <a:endParaRPr lang="en-US" altLang="zh-CN" sz="2000" dirty="0" smtClean="0">
              <a:latin typeface="+mn-lt"/>
            </a:endParaRPr>
          </a:p>
          <a:p>
            <a:pPr indent="457200"/>
            <a:endParaRPr lang="en-US" altLang="zh-CN" sz="2000" dirty="0" smtClean="0">
              <a:latin typeface="+mn-lt"/>
            </a:endParaRPr>
          </a:p>
          <a:p>
            <a:pPr indent="457200"/>
            <a:r>
              <a:rPr lang="zh-CN" altLang="zh-CN" sz="2000" dirty="0" smtClean="0">
                <a:latin typeface="+mn-lt"/>
              </a:rPr>
              <a:t>随着计算机相关领域的发展，</a:t>
            </a:r>
            <a:r>
              <a:rPr lang="en-US" altLang="zh-CN" sz="2000" dirty="0" smtClean="0">
                <a:latin typeface="+mn-lt"/>
              </a:rPr>
              <a:t>I/O</a:t>
            </a:r>
            <a:r>
              <a:rPr lang="zh-CN" altLang="zh-CN" sz="2000" dirty="0" smtClean="0">
                <a:latin typeface="+mn-lt"/>
              </a:rPr>
              <a:t>设备的种类繁多，诸如显卡，磁盘，网卡，</a:t>
            </a:r>
            <a:r>
              <a:rPr lang="en-US" altLang="zh-CN" sz="2000" dirty="0" smtClean="0">
                <a:latin typeface="+mn-lt"/>
              </a:rPr>
              <a:t>U</a:t>
            </a:r>
            <a:r>
              <a:rPr lang="zh-CN" altLang="zh-CN" sz="2000" dirty="0" smtClean="0">
                <a:latin typeface="+mn-lt"/>
              </a:rPr>
              <a:t>盘，智能手机等，都是外接</a:t>
            </a:r>
            <a:r>
              <a:rPr lang="en-US" altLang="zh-CN" sz="2000" dirty="0" smtClean="0">
                <a:latin typeface="+mn-lt"/>
              </a:rPr>
              <a:t>I/O</a:t>
            </a:r>
            <a:r>
              <a:rPr lang="zh-CN" altLang="zh-CN" sz="2000" dirty="0" smtClean="0">
                <a:latin typeface="+mn-lt"/>
              </a:rPr>
              <a:t>设备，并且持续不断的有新的</a:t>
            </a:r>
            <a:r>
              <a:rPr lang="en-US" altLang="zh-CN" sz="2000" dirty="0" smtClean="0">
                <a:latin typeface="+mn-lt"/>
              </a:rPr>
              <a:t>I/O</a:t>
            </a:r>
            <a:r>
              <a:rPr lang="zh-CN" altLang="zh-CN" sz="2000" dirty="0" smtClean="0">
                <a:latin typeface="+mn-lt"/>
              </a:rPr>
              <a:t>设备出现。</a:t>
            </a:r>
            <a:endParaRPr lang="en-US" altLang="zh-CN" sz="2000" dirty="0" smtClean="0">
              <a:latin typeface="+mn-lt"/>
            </a:endParaRPr>
          </a:p>
          <a:p>
            <a:pPr indent="-457200">
              <a:buFont typeface="Arial"/>
              <a:buChar char="•"/>
            </a:pPr>
            <a:endParaRPr lang="en-US" altLang="zh-CN" sz="2000" dirty="0" smtClean="0">
              <a:latin typeface="+mn-lt"/>
            </a:endParaRPr>
          </a:p>
        </p:txBody>
      </p:sp>
      <p:sp>
        <p:nvSpPr>
          <p:cNvPr id="2" name="标题 1"/>
          <p:cNvSpPr>
            <a:spLocks noGrp="1"/>
          </p:cNvSpPr>
          <p:nvPr>
            <p:ph type="title"/>
          </p:nvPr>
        </p:nvSpPr>
        <p:spPr/>
        <p:txBody>
          <a:bodyPr/>
          <a:lstStyle/>
          <a:p>
            <a:r>
              <a:rPr lang="en-US" altLang="zh-CN" dirty="0" smtClean="0"/>
              <a:t>3.1  </a:t>
            </a:r>
            <a:r>
              <a:rPr lang="zh-CN" altLang="zh-CN" dirty="0" smtClean="0"/>
              <a:t>操作系统对</a:t>
            </a:r>
            <a:r>
              <a:rPr lang="en-US" altLang="zh-CN" dirty="0" smtClean="0"/>
              <a:t>I/O</a:t>
            </a:r>
            <a:r>
              <a:rPr lang="zh-CN" altLang="zh-CN" dirty="0" smtClean="0"/>
              <a:t>设备管理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16</a:t>
            </a:fld>
            <a:endParaRPr lang="zh-CN" altLang="en-US" dirty="0"/>
          </a:p>
        </p:txBody>
      </p:sp>
      <p:grpSp>
        <p:nvGrpSpPr>
          <p:cNvPr id="13" name="组合 12"/>
          <p:cNvGrpSpPr/>
          <p:nvPr/>
        </p:nvGrpSpPr>
        <p:grpSpPr>
          <a:xfrm>
            <a:off x="4644008" y="2420888"/>
            <a:ext cx="4281289" cy="1748226"/>
            <a:chOff x="4644008" y="2420888"/>
            <a:chExt cx="4281289" cy="1748226"/>
          </a:xfrm>
        </p:grpSpPr>
        <p:pic>
          <p:nvPicPr>
            <p:cNvPr id="24581" name="Picture 5"/>
            <p:cNvPicPr>
              <a:picLocks noChangeAspect="1" noChangeArrowheads="1"/>
            </p:cNvPicPr>
            <p:nvPr/>
          </p:nvPicPr>
          <p:blipFill>
            <a:blip r:embed="rId2" cstate="print"/>
            <a:srcRect/>
            <a:stretch>
              <a:fillRect/>
            </a:stretch>
          </p:blipFill>
          <p:spPr bwMode="auto">
            <a:xfrm>
              <a:off x="4644008" y="2420888"/>
              <a:ext cx="2338041" cy="907299"/>
            </a:xfrm>
            <a:prstGeom prst="rect">
              <a:avLst/>
            </a:prstGeom>
            <a:noFill/>
            <a:ln w="9525">
              <a:noFill/>
              <a:miter lim="800000"/>
              <a:headEnd/>
              <a:tailEnd/>
            </a:ln>
          </p:spPr>
        </p:pic>
        <p:pic>
          <p:nvPicPr>
            <p:cNvPr id="24582" name="Picture 6"/>
            <p:cNvPicPr>
              <a:picLocks noChangeAspect="1" noChangeArrowheads="1"/>
            </p:cNvPicPr>
            <p:nvPr/>
          </p:nvPicPr>
          <p:blipFill>
            <a:blip r:embed="rId3" cstate="print"/>
            <a:srcRect/>
            <a:stretch>
              <a:fillRect/>
            </a:stretch>
          </p:blipFill>
          <p:spPr bwMode="auto">
            <a:xfrm>
              <a:off x="7380312" y="2492896"/>
              <a:ext cx="1544985" cy="1509240"/>
            </a:xfrm>
            <a:prstGeom prst="rect">
              <a:avLst/>
            </a:prstGeom>
            <a:noFill/>
            <a:ln w="9525">
              <a:noFill/>
              <a:miter lim="800000"/>
              <a:headEnd/>
              <a:tailEnd/>
            </a:ln>
          </p:spPr>
        </p:pic>
        <p:pic>
          <p:nvPicPr>
            <p:cNvPr id="24583" name="Picture 7"/>
            <p:cNvPicPr>
              <a:picLocks noChangeAspect="1" noChangeArrowheads="1"/>
            </p:cNvPicPr>
            <p:nvPr/>
          </p:nvPicPr>
          <p:blipFill>
            <a:blip r:embed="rId4" cstate="print"/>
            <a:srcRect/>
            <a:stretch>
              <a:fillRect/>
            </a:stretch>
          </p:blipFill>
          <p:spPr bwMode="auto">
            <a:xfrm>
              <a:off x="5292080" y="3501008"/>
              <a:ext cx="1359793" cy="66810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zh-CN" dirty="0" smtClean="0"/>
              <a:t>操作系统对</a:t>
            </a:r>
            <a:r>
              <a:rPr lang="en-US" altLang="zh-CN" dirty="0" smtClean="0"/>
              <a:t>I/O</a:t>
            </a:r>
            <a:r>
              <a:rPr lang="zh-CN" altLang="zh-CN" dirty="0" smtClean="0"/>
              <a:t>设备管理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17</a:t>
            </a:fld>
            <a:endParaRPr lang="zh-CN" altLang="en-US"/>
          </a:p>
        </p:txBody>
      </p:sp>
      <p:sp>
        <p:nvSpPr>
          <p:cNvPr id="6" name="内容占位符 5"/>
          <p:cNvSpPr>
            <a:spLocks noGrp="1"/>
          </p:cNvSpPr>
          <p:nvPr>
            <p:ph idx="1"/>
          </p:nvPr>
        </p:nvSpPr>
        <p:spPr>
          <a:xfrm>
            <a:off x="457200" y="1412777"/>
            <a:ext cx="8229600" cy="3456384"/>
          </a:xfrm>
        </p:spPr>
        <p:txBody>
          <a:bodyPr>
            <a:normAutofit/>
          </a:bodyPr>
          <a:lstStyle/>
          <a:p>
            <a:pPr indent="-457200">
              <a:buFont typeface="Arial"/>
              <a:buChar char="•"/>
            </a:pPr>
            <a:r>
              <a:rPr lang="zh-CN" altLang="zh-CN" dirty="0" smtClean="0"/>
              <a:t>随着计算机相关领域的发展，</a:t>
            </a:r>
            <a:r>
              <a:rPr lang="en-US" altLang="zh-CN" dirty="0" smtClean="0"/>
              <a:t>I/O</a:t>
            </a:r>
            <a:r>
              <a:rPr lang="zh-CN" altLang="zh-CN" dirty="0" smtClean="0"/>
              <a:t>设备的种类繁多，操作系统如何</a:t>
            </a:r>
            <a:r>
              <a:rPr lang="zh-CN" altLang="zh-CN" b="1" dirty="0" smtClean="0">
                <a:solidFill>
                  <a:srgbClr val="C00000"/>
                </a:solidFill>
              </a:rPr>
              <a:t>识别</a:t>
            </a:r>
            <a:r>
              <a:rPr lang="zh-CN" altLang="en-US" dirty="0" smtClean="0"/>
              <a:t>不同的</a:t>
            </a:r>
            <a:r>
              <a:rPr lang="en-US" altLang="zh-CN" dirty="0" smtClean="0"/>
              <a:t>I/O</a:t>
            </a:r>
            <a:r>
              <a:rPr lang="zh-CN" altLang="en-US" dirty="0" smtClean="0"/>
              <a:t>设备</a:t>
            </a:r>
            <a:r>
              <a:rPr lang="zh-CN" altLang="zh-CN" dirty="0" smtClean="0"/>
              <a:t>？</a:t>
            </a:r>
            <a:endParaRPr lang="en-US" altLang="zh-CN" dirty="0" smtClean="0"/>
          </a:p>
          <a:p>
            <a:pPr indent="457200"/>
            <a:r>
              <a:rPr lang="zh-CN" altLang="zh-CN" sz="2000" dirty="0" smtClean="0"/>
              <a:t>操作系统定义了一个框架来容纳各种各样的</a:t>
            </a:r>
            <a:r>
              <a:rPr lang="en-US" altLang="zh-CN" sz="2000" dirty="0" smtClean="0"/>
              <a:t>I/O </a:t>
            </a:r>
            <a:r>
              <a:rPr lang="zh-CN" altLang="zh-CN" sz="2000" dirty="0" smtClean="0"/>
              <a:t>设备。除了一些专用操作系统以外，现代通用操作系统（如</a:t>
            </a:r>
            <a:r>
              <a:rPr lang="en-US" altLang="zh-CN" sz="2000" dirty="0" smtClean="0"/>
              <a:t>Windows</a:t>
            </a:r>
            <a:r>
              <a:rPr lang="zh-CN" altLang="zh-CN" sz="2000" dirty="0" smtClean="0"/>
              <a:t>、</a:t>
            </a:r>
            <a:r>
              <a:rPr lang="en-US" altLang="zh-CN" sz="2000" dirty="0" smtClean="0"/>
              <a:t>Linux</a:t>
            </a:r>
            <a:r>
              <a:rPr lang="zh-CN" altLang="zh-CN" sz="2000" dirty="0" smtClean="0"/>
              <a:t>等）都会提供一个</a:t>
            </a:r>
            <a:r>
              <a:rPr lang="en-US" altLang="zh-CN" sz="2000" dirty="0" smtClean="0"/>
              <a:t>I/O </a:t>
            </a:r>
            <a:r>
              <a:rPr lang="zh-CN" altLang="zh-CN" sz="2000" dirty="0" smtClean="0"/>
              <a:t>模型，允许设备厂商按照此模型编写设备驱动程序（</a:t>
            </a:r>
            <a:r>
              <a:rPr lang="en-US" altLang="zh-CN" sz="2000" dirty="0" smtClean="0"/>
              <a:t>Device Driver</a:t>
            </a:r>
            <a:r>
              <a:rPr lang="zh-CN" altLang="zh-CN" sz="2000" dirty="0" smtClean="0"/>
              <a:t>），并加载到操作系统中。</a:t>
            </a:r>
            <a:r>
              <a:rPr lang="en-US" altLang="zh-CN" sz="2000" dirty="0" smtClean="0"/>
              <a:t>I/O</a:t>
            </a:r>
            <a:r>
              <a:rPr lang="zh-CN" altLang="zh-CN" sz="2000" dirty="0" smtClean="0"/>
              <a:t>模型通常具有广泛的适用性，能够支持各种类型的设备，包括对硬件设备的控制能力，以及对数据传输的支持。</a:t>
            </a:r>
            <a:endParaRPr lang="en-US" altLang="zh-CN" sz="2000" dirty="0" smtClean="0">
              <a:latin typeface="+mn-lt"/>
            </a:endParaRPr>
          </a:p>
          <a:p>
            <a:pPr indent="-457200"/>
            <a:endParaRPr lang="en-US" altLang="zh-CN" dirty="0" smtClean="0"/>
          </a:p>
          <a:p>
            <a:pPr indent="-457200">
              <a:buFont typeface="Arial"/>
              <a:buChar char="•"/>
            </a:pPr>
            <a:endParaRPr lang="en-US" altLang="zh-CN" dirty="0" smtClean="0"/>
          </a:p>
        </p:txBody>
      </p:sp>
      <p:sp>
        <p:nvSpPr>
          <p:cNvPr id="7" name="矩形 6"/>
          <p:cNvSpPr/>
          <p:nvPr/>
        </p:nvSpPr>
        <p:spPr>
          <a:xfrm>
            <a:off x="395536" y="5013176"/>
            <a:ext cx="8280920" cy="830997"/>
          </a:xfrm>
          <a:prstGeom prst="rect">
            <a:avLst/>
          </a:prstGeom>
        </p:spPr>
        <p:txBody>
          <a:bodyPr wrap="square">
            <a:spAutoFit/>
          </a:bodyPr>
          <a:lstStyle/>
          <a:p>
            <a:r>
              <a:rPr lang="zh-CN" altLang="zh-CN" sz="2400" b="1" dirty="0" smtClean="0"/>
              <a:t>简单的理解</a:t>
            </a:r>
            <a:r>
              <a:rPr lang="en-US" altLang="zh-CN" sz="2400" b="1" dirty="0" smtClean="0"/>
              <a:t>I/O </a:t>
            </a:r>
            <a:r>
              <a:rPr lang="zh-CN" altLang="zh-CN" sz="2400" b="1" dirty="0" smtClean="0"/>
              <a:t>模型，它对计算机下层硬件设备提供了控制的能力，同时对上层应用程序访问硬件提供了一个标准接口。</a:t>
            </a:r>
            <a:endParaRPr lang="zh-CN" alt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zh-CN" dirty="0" smtClean="0"/>
              <a:t>操作系统对</a:t>
            </a:r>
            <a:r>
              <a:rPr lang="en-US" altLang="zh-CN" dirty="0" smtClean="0"/>
              <a:t>I/O</a:t>
            </a:r>
            <a:r>
              <a:rPr lang="zh-CN" altLang="zh-CN" dirty="0" smtClean="0"/>
              <a:t>设备管理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18</a:t>
            </a:fld>
            <a:endParaRPr lang="zh-CN" altLang="en-US"/>
          </a:p>
        </p:txBody>
      </p:sp>
      <p:sp>
        <p:nvSpPr>
          <p:cNvPr id="6" name="内容占位符 5"/>
          <p:cNvSpPr>
            <a:spLocks noGrp="1"/>
          </p:cNvSpPr>
          <p:nvPr>
            <p:ph idx="1"/>
          </p:nvPr>
        </p:nvSpPr>
        <p:spPr>
          <a:xfrm>
            <a:off x="457200" y="1412776"/>
            <a:ext cx="8229600" cy="4536503"/>
          </a:xfrm>
        </p:spPr>
        <p:txBody>
          <a:bodyPr>
            <a:normAutofit/>
          </a:bodyPr>
          <a:lstStyle/>
          <a:p>
            <a:pPr indent="-457200">
              <a:buFont typeface="Arial"/>
              <a:buChar char="•"/>
            </a:pPr>
            <a:r>
              <a:rPr lang="en-US" altLang="zh-CN" dirty="0" smtClean="0"/>
              <a:t>CPU</a:t>
            </a:r>
            <a:r>
              <a:rPr lang="zh-CN" altLang="zh-CN" dirty="0" smtClean="0"/>
              <a:t>通常使用</a:t>
            </a:r>
            <a:r>
              <a:rPr lang="zh-CN" altLang="zh-CN" b="1" dirty="0" smtClean="0">
                <a:solidFill>
                  <a:srgbClr val="C00000"/>
                </a:solidFill>
              </a:rPr>
              <a:t>轮询</a:t>
            </a:r>
            <a:r>
              <a:rPr lang="zh-CN" altLang="zh-CN" dirty="0" smtClean="0"/>
              <a:t>和</a:t>
            </a:r>
            <a:r>
              <a:rPr lang="zh-CN" altLang="zh-CN" b="1" dirty="0" smtClean="0">
                <a:solidFill>
                  <a:srgbClr val="C00000"/>
                </a:solidFill>
              </a:rPr>
              <a:t>硬件中断</a:t>
            </a:r>
            <a:r>
              <a:rPr lang="zh-CN" altLang="zh-CN" dirty="0" smtClean="0"/>
              <a:t>两种方式检测设备的工作状态</a:t>
            </a:r>
            <a:r>
              <a:rPr lang="zh-CN" altLang="en-US" dirty="0" smtClean="0"/>
              <a:t>：</a:t>
            </a:r>
            <a:endParaRPr lang="en-US" altLang="zh-CN" dirty="0" smtClean="0"/>
          </a:p>
          <a:p>
            <a:pPr indent="-457200">
              <a:buFont typeface="+mj-lt"/>
              <a:buAutoNum type="arabicPeriod"/>
            </a:pPr>
            <a:r>
              <a:rPr lang="en-US" altLang="zh-CN" dirty="0" smtClean="0"/>
              <a:t>CPU</a:t>
            </a:r>
            <a:r>
              <a:rPr lang="zh-CN" altLang="zh-CN" dirty="0" smtClean="0"/>
              <a:t>通过不停地查询设备的状态寄存器来获知其工作状态，这种方式称为</a:t>
            </a:r>
            <a:r>
              <a:rPr lang="zh-CN" altLang="zh-CN" b="1" dirty="0" smtClean="0">
                <a:solidFill>
                  <a:srgbClr val="C00000"/>
                </a:solidFill>
              </a:rPr>
              <a:t>轮询</a:t>
            </a:r>
            <a:r>
              <a:rPr lang="zh-CN" altLang="zh-CN" dirty="0" smtClean="0"/>
              <a:t>方式。</a:t>
            </a:r>
            <a:r>
              <a:rPr lang="en-US" altLang="zh-CN" dirty="0" smtClean="0"/>
              <a:t> </a:t>
            </a:r>
            <a:r>
              <a:rPr lang="zh-CN" altLang="en-US" dirty="0" smtClean="0"/>
              <a:t>如下图所示：</a:t>
            </a:r>
            <a:r>
              <a:rPr lang="en-US" altLang="zh-CN" dirty="0" smtClean="0"/>
              <a:t>CPU</a:t>
            </a:r>
            <a:r>
              <a:rPr lang="zh-CN" altLang="zh-CN" dirty="0" smtClean="0"/>
              <a:t>向设备</a:t>
            </a:r>
            <a:r>
              <a:rPr lang="en-US" altLang="zh-CN" dirty="0" smtClean="0"/>
              <a:t>1</a:t>
            </a:r>
            <a:r>
              <a:rPr lang="zh-CN" altLang="zh-CN" dirty="0" smtClean="0"/>
              <a:t>发出询问，如果设备</a:t>
            </a:r>
            <a:r>
              <a:rPr lang="en-US" altLang="zh-CN" dirty="0" smtClean="0"/>
              <a:t>1</a:t>
            </a:r>
            <a:r>
              <a:rPr lang="zh-CN" altLang="zh-CN" dirty="0" smtClean="0"/>
              <a:t>有</a:t>
            </a:r>
            <a:r>
              <a:rPr lang="en-US" altLang="zh-CN" dirty="0" smtClean="0"/>
              <a:t>I/O</a:t>
            </a:r>
            <a:r>
              <a:rPr lang="zh-CN" altLang="zh-CN" dirty="0" smtClean="0"/>
              <a:t>请求，则将</a:t>
            </a:r>
            <a:r>
              <a:rPr lang="en-US" altLang="zh-CN" dirty="0" smtClean="0"/>
              <a:t>I/O</a:t>
            </a:r>
            <a:r>
              <a:rPr lang="zh-CN" altLang="zh-CN" dirty="0" smtClean="0"/>
              <a:t>请求信息返回</a:t>
            </a:r>
            <a:r>
              <a:rPr lang="en-US" altLang="zh-CN" dirty="0" smtClean="0"/>
              <a:t>CPU</a:t>
            </a:r>
            <a:r>
              <a:rPr lang="zh-CN" altLang="zh-CN" dirty="0" smtClean="0"/>
              <a:t>，否则询问设备</a:t>
            </a:r>
            <a:r>
              <a:rPr lang="en-US" altLang="zh-CN" dirty="0" smtClean="0"/>
              <a:t>2</a:t>
            </a:r>
            <a:r>
              <a:rPr lang="zh-CN" altLang="zh-CN" dirty="0" smtClean="0"/>
              <a:t>。</a:t>
            </a:r>
          </a:p>
          <a:p>
            <a:pPr indent="-457200">
              <a:buFont typeface="Arial"/>
              <a:buChar char="•"/>
            </a:pPr>
            <a:endParaRPr lang="en-US" altLang="zh-CN" dirty="0" smtClean="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601" name="Object 1"/>
          <p:cNvGraphicFramePr>
            <a:graphicFrameLocks noChangeAspect="1"/>
          </p:cNvGraphicFramePr>
          <p:nvPr/>
        </p:nvGraphicFramePr>
        <p:xfrm>
          <a:off x="323528" y="4365104"/>
          <a:ext cx="8280920" cy="1800200"/>
        </p:xfrm>
        <a:graphic>
          <a:graphicData uri="http://schemas.openxmlformats.org/presentationml/2006/ole">
            <mc:AlternateContent xmlns:mc="http://schemas.openxmlformats.org/markup-compatibility/2006">
              <mc:Choice xmlns:v="urn:schemas-microsoft-com:vml" Requires="v">
                <p:oleObj spid="_x0000_s25683" r:id="rId3" imgW="6664450" imgH="1385100" progId="Visio.Drawing.11">
                  <p:embed/>
                </p:oleObj>
              </mc:Choice>
              <mc:Fallback>
                <p:oleObj r:id="rId3" imgW="6664450" imgH="1385100"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365104"/>
                        <a:ext cx="8280920"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zh-CN" dirty="0" smtClean="0"/>
              <a:t>操作系统对</a:t>
            </a:r>
            <a:r>
              <a:rPr lang="en-US" altLang="zh-CN" dirty="0" smtClean="0"/>
              <a:t>I/O</a:t>
            </a:r>
            <a:r>
              <a:rPr lang="zh-CN" altLang="zh-CN" dirty="0" smtClean="0"/>
              <a:t>设备管理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19</a:t>
            </a:fld>
            <a:endParaRPr lang="zh-CN" altLang="en-US"/>
          </a:p>
        </p:txBody>
      </p:sp>
      <p:sp>
        <p:nvSpPr>
          <p:cNvPr id="6" name="内容占位符 5"/>
          <p:cNvSpPr>
            <a:spLocks noGrp="1"/>
          </p:cNvSpPr>
          <p:nvPr>
            <p:ph idx="1"/>
          </p:nvPr>
        </p:nvSpPr>
        <p:spPr>
          <a:xfrm>
            <a:off x="457200" y="1412777"/>
            <a:ext cx="8229600" cy="2520279"/>
          </a:xfrm>
        </p:spPr>
        <p:txBody>
          <a:bodyPr>
            <a:normAutofit/>
          </a:bodyPr>
          <a:lstStyle/>
          <a:p>
            <a:pPr indent="-457200">
              <a:buFont typeface="+mj-lt"/>
              <a:buAutoNum type="arabicPeriod" startAt="2"/>
            </a:pPr>
            <a:r>
              <a:rPr lang="zh-CN" altLang="zh-CN" sz="2000" dirty="0" smtClean="0"/>
              <a:t>相比于轮询方式，另外一个更有效的做法是使用硬件中断类型码来分别是哪个硬件发起中断。当某一个设备状态发生变化时，该设备能主动地通知</a:t>
            </a:r>
            <a:r>
              <a:rPr lang="en-US" altLang="zh-CN" sz="2000" dirty="0" smtClean="0"/>
              <a:t>CPU</a:t>
            </a:r>
            <a:r>
              <a:rPr lang="zh-CN" altLang="zh-CN" sz="2000" dirty="0" smtClean="0"/>
              <a:t>并反映其当前的状态，从而操作系统可以采取相应的措，在硬件中断发生时，每一个中断都有一个中断类型码（</a:t>
            </a:r>
            <a:r>
              <a:rPr lang="en-US" altLang="zh-CN" sz="2000" dirty="0" smtClean="0"/>
              <a:t>Interrupt vector</a:t>
            </a:r>
            <a:r>
              <a:rPr lang="zh-CN" altLang="zh-CN" sz="2000" dirty="0" smtClean="0"/>
              <a:t>）作为设备的标示符，使操作系统能区分来自不同的设备的中断请求，以提供不同的服务。 </a:t>
            </a:r>
            <a:endParaRPr lang="en-US" altLang="zh-CN" sz="2000" dirty="0" smtClean="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747" name="Object 3"/>
          <p:cNvGraphicFramePr>
            <a:graphicFrameLocks noChangeAspect="1"/>
          </p:cNvGraphicFramePr>
          <p:nvPr/>
        </p:nvGraphicFramePr>
        <p:xfrm>
          <a:off x="2411760" y="3933056"/>
          <a:ext cx="4104456" cy="2391070"/>
        </p:xfrm>
        <a:graphic>
          <a:graphicData uri="http://schemas.openxmlformats.org/presentationml/2006/ole">
            <mc:AlternateContent xmlns:mc="http://schemas.openxmlformats.org/markup-compatibility/2006">
              <mc:Choice xmlns:v="urn:schemas-microsoft-com:vml" Requires="v">
                <p:oleObj spid="_x0000_s31829" r:id="rId3" imgW="3460673" imgH="2000160" progId="Visio.Drawing.11">
                  <p:embed/>
                </p:oleObj>
              </mc:Choice>
              <mc:Fallback>
                <p:oleObj r:id="rId3" imgW="3460673" imgH="2000160"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933056"/>
                        <a:ext cx="4104456" cy="23910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  计算机的启动</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a:t>
            </a:fld>
            <a:endParaRPr lang="zh-CN" altLang="en-US"/>
          </a:p>
        </p:txBody>
      </p:sp>
      <p:sp>
        <p:nvSpPr>
          <p:cNvPr id="6" name="内容占位符 5"/>
          <p:cNvSpPr>
            <a:spLocks noGrp="1"/>
          </p:cNvSpPr>
          <p:nvPr>
            <p:ph idx="1"/>
          </p:nvPr>
        </p:nvSpPr>
        <p:spPr/>
        <p:txBody>
          <a:bodyPr/>
          <a:lstStyle/>
          <a:p>
            <a:r>
              <a:rPr lang="en-US" altLang="zh-CN" dirty="0" smtClean="0"/>
              <a:t>启动自检阶段</a:t>
            </a:r>
            <a:endParaRPr lang="zh-CN" altLang="zh-CN" dirty="0"/>
          </a:p>
          <a:p>
            <a:r>
              <a:rPr lang="en-US" altLang="zh-CN" dirty="0" smtClean="0"/>
              <a:t>初始化启动阶段</a:t>
            </a:r>
            <a:endParaRPr lang="zh-CN" altLang="zh-CN" dirty="0"/>
          </a:p>
          <a:p>
            <a:r>
              <a:rPr lang="en-US" altLang="zh-CN" dirty="0" smtClean="0"/>
              <a:t>启动加载阶段</a:t>
            </a:r>
            <a:endParaRPr lang="zh-CN" altLang="zh-CN" dirty="0"/>
          </a:p>
          <a:p>
            <a:r>
              <a:rPr lang="en-US" altLang="zh-CN" dirty="0" smtClean="0"/>
              <a:t>内核装载阶段</a:t>
            </a:r>
            <a:endParaRPr lang="zh-CN" altLang="zh-CN" dirty="0"/>
          </a:p>
          <a:p>
            <a:r>
              <a:rPr lang="en-US" altLang="zh-CN" dirty="0" smtClean="0"/>
              <a:t>登录阶段</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zh-CN" dirty="0" smtClean="0"/>
              <a:t>操作系统对</a:t>
            </a:r>
            <a:r>
              <a:rPr lang="en-US" altLang="zh-CN" dirty="0" smtClean="0"/>
              <a:t>I/O</a:t>
            </a:r>
            <a:r>
              <a:rPr lang="zh-CN" altLang="zh-CN" dirty="0" smtClean="0"/>
              <a:t>设备管理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20</a:t>
            </a:fld>
            <a:endParaRPr lang="zh-CN" altLang="en-US"/>
          </a:p>
        </p:txBody>
      </p:sp>
      <p:sp>
        <p:nvSpPr>
          <p:cNvPr id="6" name="内容占位符 5"/>
          <p:cNvSpPr>
            <a:spLocks noGrp="1"/>
          </p:cNvSpPr>
          <p:nvPr>
            <p:ph idx="1"/>
          </p:nvPr>
        </p:nvSpPr>
        <p:spPr>
          <a:xfrm>
            <a:off x="457200" y="1412777"/>
            <a:ext cx="8229600" cy="2592287"/>
          </a:xfrm>
        </p:spPr>
        <p:txBody>
          <a:bodyPr>
            <a:normAutofit fontScale="92500" lnSpcReduction="10000"/>
          </a:bodyPr>
          <a:lstStyle/>
          <a:p>
            <a:pPr indent="457200"/>
            <a:r>
              <a:rPr lang="zh-CN" altLang="zh-CN" sz="2000" dirty="0" smtClean="0"/>
              <a:t>从中断类型码连接到要操作系统要执行的服务程序就要利用一个重要的表格，中断向量表（</a:t>
            </a:r>
            <a:r>
              <a:rPr lang="en-US" altLang="zh-CN" sz="2000" dirty="0" smtClean="0"/>
              <a:t>Interrupt vector table</a:t>
            </a:r>
            <a:r>
              <a:rPr lang="zh-CN" altLang="zh-CN" sz="2000" dirty="0" smtClean="0"/>
              <a:t>）。中断类型码是中断向量表的索引，所以</a:t>
            </a:r>
            <a:r>
              <a:rPr lang="en-US" altLang="zh-CN" sz="2000" dirty="0" smtClean="0"/>
              <a:t>n</a:t>
            </a:r>
            <a:r>
              <a:rPr lang="zh-CN" altLang="zh-CN" sz="2000" dirty="0" smtClean="0"/>
              <a:t>种中断类型码就代表在中断向量表有</a:t>
            </a:r>
            <a:r>
              <a:rPr lang="en-US" altLang="zh-CN" sz="2000" dirty="0" smtClean="0"/>
              <a:t>n</a:t>
            </a:r>
            <a:r>
              <a:rPr lang="zh-CN" altLang="zh-CN" sz="2000" dirty="0" smtClean="0"/>
              <a:t>个行。每一行存着指向相关服务程序的起始位置，这个服务程序叫做中断服务程序（</a:t>
            </a:r>
            <a:r>
              <a:rPr lang="en-US" altLang="zh-CN" sz="2000" dirty="0" smtClean="0"/>
              <a:t>Interrupt </a:t>
            </a:r>
            <a:r>
              <a:rPr lang="en-US" altLang="zh-CN" sz="2000" dirty="0" err="1" smtClean="0"/>
              <a:t>servce</a:t>
            </a:r>
            <a:r>
              <a:rPr lang="en-US" altLang="zh-CN" sz="2000" dirty="0" smtClean="0"/>
              <a:t> routine</a:t>
            </a:r>
            <a:r>
              <a:rPr lang="zh-CN" altLang="zh-CN" sz="2000" dirty="0" smtClean="0"/>
              <a:t>），每一个中断类型码都有一个自己的中断服务程序。当</a:t>
            </a:r>
            <a:r>
              <a:rPr lang="en-US" altLang="zh-CN" sz="2000" dirty="0" smtClean="0"/>
              <a:t>CPU</a:t>
            </a:r>
            <a:r>
              <a:rPr lang="zh-CN" altLang="zh-CN" sz="2000" dirty="0" smtClean="0"/>
              <a:t>收到了中断类型码，例如是</a:t>
            </a:r>
            <a:r>
              <a:rPr lang="en-US" altLang="zh-CN" sz="2000" dirty="0" smtClean="0"/>
              <a:t>9</a:t>
            </a:r>
            <a:r>
              <a:rPr lang="zh-CN" altLang="zh-CN" sz="2000" dirty="0" smtClean="0"/>
              <a:t>，就会自动到中断向量表第</a:t>
            </a:r>
            <a:r>
              <a:rPr lang="en-US" altLang="zh-CN" sz="2000" dirty="0" smtClean="0"/>
              <a:t>9</a:t>
            </a:r>
            <a:r>
              <a:rPr lang="zh-CN" altLang="zh-CN" sz="2000" dirty="0" smtClean="0"/>
              <a:t>行，找到它的中断服务程序的起始位置，然后跳到此程序去执行。</a:t>
            </a:r>
            <a:endParaRPr lang="zh-CN" altLang="zh-CN" sz="2000"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771" name="Object 3"/>
          <p:cNvGraphicFramePr>
            <a:graphicFrameLocks noChangeAspect="1"/>
          </p:cNvGraphicFramePr>
          <p:nvPr/>
        </p:nvGraphicFramePr>
        <p:xfrm>
          <a:off x="2483768" y="3990553"/>
          <a:ext cx="4105275" cy="2390775"/>
        </p:xfrm>
        <a:graphic>
          <a:graphicData uri="http://schemas.openxmlformats.org/presentationml/2006/ole">
            <mc:AlternateContent xmlns:mc="http://schemas.openxmlformats.org/markup-compatibility/2006">
              <mc:Choice xmlns:v="urn:schemas-microsoft-com:vml" Requires="v">
                <p:oleObj spid="_x0000_s32853" r:id="rId3" imgW="3460673" imgH="2000160" progId="Visio.Drawing.11">
                  <p:embed/>
                </p:oleObj>
              </mc:Choice>
              <mc:Fallback>
                <p:oleObj r:id="rId3" imgW="3460673" imgH="2000160"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990553"/>
                        <a:ext cx="4105275" cy="239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zh-CN" dirty="0" smtClean="0"/>
              <a:t>操作系统对</a:t>
            </a:r>
            <a:r>
              <a:rPr lang="en-US" altLang="zh-CN" dirty="0" smtClean="0"/>
              <a:t>I/O</a:t>
            </a:r>
            <a:r>
              <a:rPr lang="zh-CN" altLang="zh-CN" dirty="0" smtClean="0"/>
              <a:t>设备管理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21</a:t>
            </a:fld>
            <a:endParaRPr lang="zh-CN" altLang="en-US"/>
          </a:p>
        </p:txBody>
      </p:sp>
      <p:sp>
        <p:nvSpPr>
          <p:cNvPr id="6" name="内容占位符 5"/>
          <p:cNvSpPr>
            <a:spLocks noGrp="1"/>
          </p:cNvSpPr>
          <p:nvPr>
            <p:ph idx="1"/>
          </p:nvPr>
        </p:nvSpPr>
        <p:spPr>
          <a:xfrm>
            <a:off x="457200" y="1412777"/>
            <a:ext cx="4834880" cy="4680519"/>
          </a:xfrm>
        </p:spPr>
        <p:txBody>
          <a:bodyPr>
            <a:noAutofit/>
          </a:bodyPr>
          <a:lstStyle/>
          <a:p>
            <a:pPr indent="457200"/>
            <a:r>
              <a:rPr lang="zh-CN" altLang="zh-CN" sz="1800" dirty="0" smtClean="0"/>
              <a:t>以键盘输入产生的中断为例，当用户在键盘按下一个按键时，会产生一个键盘扫描码，扫描码被送入主板上的相关接口芯片的寄存器中。</a:t>
            </a:r>
            <a:endParaRPr lang="en-US" altLang="zh-CN" sz="1800" dirty="0" smtClean="0"/>
          </a:p>
          <a:p>
            <a:pPr indent="457200"/>
            <a:r>
              <a:rPr lang="zh-CN" altLang="zh-CN" sz="1800" dirty="0" smtClean="0"/>
              <a:t>当输入到达后，键盘将会发出中断类型码为</a:t>
            </a:r>
            <a:r>
              <a:rPr lang="en-US" altLang="zh-CN" sz="1800" dirty="0" smtClean="0"/>
              <a:t>9</a:t>
            </a:r>
            <a:r>
              <a:rPr lang="zh-CN" altLang="zh-CN" sz="1800" dirty="0" smtClean="0"/>
              <a:t>的中断信息。</a:t>
            </a:r>
            <a:r>
              <a:rPr lang="en-US" altLang="zh-CN" sz="1800" dirty="0" smtClean="0"/>
              <a:t>CPU</a:t>
            </a:r>
            <a:r>
              <a:rPr lang="zh-CN" altLang="zh-CN" sz="1800" dirty="0" smtClean="0"/>
              <a:t>检测到中断信息后，唤醒操作系统，并查找中断向量表的</a:t>
            </a:r>
            <a:r>
              <a:rPr lang="en-US" altLang="zh-CN" sz="1800" dirty="0" smtClean="0"/>
              <a:t>9</a:t>
            </a:r>
            <a:r>
              <a:rPr lang="zh-CN" altLang="zh-CN" sz="1800" dirty="0" smtClean="0"/>
              <a:t>号向量，进而转到中断服务程序入口（函数调用），执行中断服务程序。</a:t>
            </a:r>
            <a:endParaRPr lang="en-US" altLang="zh-CN" sz="1800" dirty="0" smtClean="0"/>
          </a:p>
          <a:p>
            <a:pPr indent="457200"/>
            <a:r>
              <a:rPr lang="zh-CN" altLang="zh-CN" sz="1800" dirty="0" smtClean="0"/>
              <a:t>中断向量表和相关的中断服务程序是极其重要的，需要特别保护起来，一般用户是不可以改变它们的。这些都是放在操作系统的内核（</a:t>
            </a:r>
            <a:r>
              <a:rPr lang="en-US" altLang="zh-CN" sz="1800" dirty="0" err="1" smtClean="0"/>
              <a:t>kernal</a:t>
            </a:r>
            <a:r>
              <a:rPr lang="zh-CN" altLang="zh-CN" sz="1800" dirty="0" smtClean="0"/>
              <a:t>）保护起来。</a:t>
            </a:r>
            <a:endParaRPr lang="zh-CN" altLang="zh-CN" sz="1800"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795" name="Object 3"/>
          <p:cNvGraphicFramePr>
            <a:graphicFrameLocks noChangeAspect="1"/>
          </p:cNvGraphicFramePr>
          <p:nvPr/>
        </p:nvGraphicFramePr>
        <p:xfrm>
          <a:off x="5364088" y="1605725"/>
          <a:ext cx="3706854" cy="3695483"/>
        </p:xfrm>
        <a:graphic>
          <a:graphicData uri="http://schemas.openxmlformats.org/presentationml/2006/ole">
            <mc:AlternateContent xmlns:mc="http://schemas.openxmlformats.org/markup-compatibility/2006">
              <mc:Choice xmlns:v="urn:schemas-microsoft-com:vml" Requires="v">
                <p:oleObj spid="_x0000_s33877" r:id="rId3" imgW="4909037" imgH="4914735" progId="Visio.Drawing.11">
                  <p:embed/>
                </p:oleObj>
              </mc:Choice>
              <mc:Fallback>
                <p:oleObj r:id="rId3" imgW="4909037" imgH="4914735"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605725"/>
                        <a:ext cx="3706854" cy="3695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zh-CN" dirty="0" smtClean="0"/>
              <a:t>操作系统对</a:t>
            </a:r>
            <a:r>
              <a:rPr lang="en-US" altLang="zh-CN" dirty="0" smtClean="0"/>
              <a:t>CPU</a:t>
            </a:r>
            <a:r>
              <a:rPr lang="zh-CN" altLang="zh-CN" dirty="0" smtClean="0"/>
              <a:t>的管理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22</a:t>
            </a:fld>
            <a:endParaRPr lang="zh-CN" altLang="en-US"/>
          </a:p>
        </p:txBody>
      </p:sp>
      <p:sp>
        <p:nvSpPr>
          <p:cNvPr id="6" name="内容占位符 5"/>
          <p:cNvSpPr>
            <a:spLocks noGrp="1"/>
          </p:cNvSpPr>
          <p:nvPr>
            <p:ph idx="1"/>
          </p:nvPr>
        </p:nvSpPr>
        <p:spPr/>
        <p:txBody>
          <a:bodyPr>
            <a:normAutofit fontScale="85000" lnSpcReduction="20000"/>
          </a:bodyPr>
          <a:lstStyle/>
          <a:p>
            <a:pPr>
              <a:lnSpc>
                <a:spcPct val="150000"/>
              </a:lnSpc>
            </a:pPr>
            <a:r>
              <a:rPr lang="zh-CN" altLang="zh-CN" dirty="0" smtClean="0"/>
              <a:t>计算机的多核时代已经到来。为了满足系统的性能要求，提高任务处理的效率，现在主流的计算机通常都有一个或多个</a:t>
            </a:r>
            <a:r>
              <a:rPr lang="en-US" altLang="zh-CN" dirty="0" smtClean="0"/>
              <a:t>CPU</a:t>
            </a:r>
            <a:r>
              <a:rPr lang="zh-CN" altLang="zh-CN" dirty="0" smtClean="0"/>
              <a:t>，每个</a:t>
            </a:r>
            <a:r>
              <a:rPr lang="en-US" altLang="zh-CN" dirty="0" smtClean="0"/>
              <a:t>CPU</a:t>
            </a:r>
            <a:r>
              <a:rPr lang="zh-CN" altLang="zh-CN" dirty="0" smtClean="0"/>
              <a:t>中又有多个核（</a:t>
            </a:r>
            <a:r>
              <a:rPr lang="en-US" altLang="zh-CN" dirty="0" smtClean="0"/>
              <a:t>Core</a:t>
            </a:r>
            <a:r>
              <a:rPr lang="zh-CN" altLang="zh-CN" dirty="0" smtClean="0"/>
              <a:t>）。然而核的数量是远远小于需要执行的程序的数量。一个计算机系统普通有几十个程序（或叫任务</a:t>
            </a:r>
            <a:r>
              <a:rPr lang="en-US" altLang="zh-CN" dirty="0" smtClean="0"/>
              <a:t>Task</a:t>
            </a:r>
            <a:r>
              <a:rPr lang="zh-CN" altLang="zh-CN" dirty="0" smtClean="0"/>
              <a:t>）在等待执行。大家都抢着要</a:t>
            </a:r>
            <a:r>
              <a:rPr lang="en-US" altLang="zh-CN" dirty="0" smtClean="0"/>
              <a:t>CPU</a:t>
            </a:r>
            <a:r>
              <a:rPr lang="zh-CN" altLang="zh-CN" dirty="0" smtClean="0"/>
              <a:t>。所以，操作系统需要合理地</a:t>
            </a:r>
            <a:r>
              <a:rPr lang="zh-CN" altLang="zh-CN" b="1" dirty="0" smtClean="0">
                <a:solidFill>
                  <a:srgbClr val="C00000"/>
                </a:solidFill>
              </a:rPr>
              <a:t>安排和调度任务</a:t>
            </a:r>
            <a:r>
              <a:rPr lang="zh-CN" altLang="zh-CN" dirty="0" smtClean="0"/>
              <a:t>，使得计算资源得以充分利用。</a:t>
            </a:r>
            <a:endParaRPr lang="en-US" altLang="zh-CN" dirty="0" smtClean="0"/>
          </a:p>
          <a:p>
            <a:pPr>
              <a:lnSpc>
                <a:spcPct val="150000"/>
              </a:lnSpc>
            </a:pPr>
            <a:r>
              <a:rPr lang="zh-CN" altLang="zh-CN" dirty="0" smtClean="0"/>
              <a:t>在现代操作系统中，任务的数量远超过</a:t>
            </a:r>
            <a:r>
              <a:rPr lang="en-US" altLang="zh-CN" dirty="0" smtClean="0"/>
              <a:t>Core</a:t>
            </a:r>
            <a:r>
              <a:rPr lang="zh-CN" altLang="zh-CN" dirty="0" smtClean="0"/>
              <a:t>的数量，为了使多个任务可以较公平的地在系统中运行，避免出现一个死循环导致整个系统崩溃的情况，就需要有一种机制能</a:t>
            </a:r>
            <a:r>
              <a:rPr lang="zh-CN" altLang="zh-CN" b="1" dirty="0" smtClean="0">
                <a:solidFill>
                  <a:srgbClr val="C00000"/>
                </a:solidFill>
              </a:rPr>
              <a:t>唤醒操作系统</a:t>
            </a:r>
            <a:r>
              <a:rPr lang="zh-CN" altLang="zh-CN" dirty="0" smtClean="0"/>
              <a:t>，然后操作系统在不同的任务间进行</a:t>
            </a:r>
            <a:r>
              <a:rPr lang="zh-CN" altLang="zh-CN" b="1" dirty="0" smtClean="0">
                <a:solidFill>
                  <a:srgbClr val="C00000"/>
                </a:solidFill>
              </a:rPr>
              <a:t>切换</a:t>
            </a:r>
            <a:r>
              <a:rPr lang="zh-CN" altLang="zh-CN" dirty="0" smtClean="0"/>
              <a:t>。注意操作系统的运行是需要</a:t>
            </a:r>
            <a:r>
              <a:rPr lang="en-US" altLang="zh-CN" dirty="0" smtClean="0"/>
              <a:t>CPU</a:t>
            </a:r>
            <a:r>
              <a:rPr lang="zh-CN" altLang="zh-CN" dirty="0" smtClean="0"/>
              <a:t>的，而</a:t>
            </a:r>
            <a:r>
              <a:rPr lang="en-US" altLang="zh-CN" dirty="0" smtClean="0"/>
              <a:t>CPU</a:t>
            </a:r>
            <a:r>
              <a:rPr lang="zh-CN" altLang="zh-CN" dirty="0" smtClean="0"/>
              <a:t>正在被进程的程序给占据着。操作系统要怎样能抢到</a:t>
            </a:r>
            <a:r>
              <a:rPr lang="en-US" altLang="zh-CN" dirty="0" smtClean="0"/>
              <a:t>CPU</a:t>
            </a:r>
            <a:r>
              <a:rPr lang="zh-CN" altLang="zh-CN" dirty="0" smtClean="0"/>
              <a:t>呢？</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zh-CN" dirty="0" smtClean="0"/>
              <a:t>操作系统对</a:t>
            </a:r>
            <a:r>
              <a:rPr lang="en-US" altLang="zh-CN" dirty="0" smtClean="0"/>
              <a:t>CPU</a:t>
            </a:r>
            <a:r>
              <a:rPr lang="zh-CN" altLang="zh-CN" dirty="0" smtClean="0"/>
              <a:t>的管理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23</a:t>
            </a:fld>
            <a:endParaRPr lang="zh-CN" altLang="en-US" dirty="0"/>
          </a:p>
        </p:txBody>
      </p:sp>
      <p:sp>
        <p:nvSpPr>
          <p:cNvPr id="6" name="内容占位符 5"/>
          <p:cNvSpPr>
            <a:spLocks noGrp="1"/>
          </p:cNvSpPr>
          <p:nvPr>
            <p:ph idx="1"/>
          </p:nvPr>
        </p:nvSpPr>
        <p:spPr/>
        <p:txBody>
          <a:bodyPr>
            <a:normAutofit lnSpcReduction="10000"/>
          </a:bodyPr>
          <a:lstStyle/>
          <a:p>
            <a:r>
              <a:rPr lang="zh-CN" altLang="en-US" dirty="0" smtClean="0"/>
              <a:t>因为</a:t>
            </a:r>
            <a:r>
              <a:rPr lang="en-US" altLang="zh-CN" dirty="0" smtClean="0"/>
              <a:t>CPU</a:t>
            </a:r>
            <a:r>
              <a:rPr lang="zh-CN" altLang="zh-CN" dirty="0" smtClean="0"/>
              <a:t>正在被</a:t>
            </a:r>
            <a:r>
              <a:rPr lang="zh-CN" altLang="en-US" dirty="0" smtClean="0"/>
              <a:t>其它</a:t>
            </a:r>
            <a:r>
              <a:rPr lang="zh-CN" altLang="zh-CN" dirty="0" smtClean="0"/>
              <a:t>程序</a:t>
            </a:r>
            <a:r>
              <a:rPr lang="zh-CN" altLang="en-US" dirty="0" smtClean="0"/>
              <a:t>所占</a:t>
            </a:r>
            <a:r>
              <a:rPr lang="zh-CN" altLang="zh-CN" dirty="0" smtClean="0"/>
              <a:t>据</a:t>
            </a:r>
            <a:r>
              <a:rPr lang="zh-CN" altLang="en-US" dirty="0" smtClean="0"/>
              <a:t>，所以操作系统要获得</a:t>
            </a:r>
            <a:r>
              <a:rPr lang="en-US" altLang="zh-CN" dirty="0" smtClean="0"/>
              <a:t>CPU</a:t>
            </a:r>
            <a:r>
              <a:rPr lang="zh-CN" altLang="en-US" dirty="0" smtClean="0"/>
              <a:t>就</a:t>
            </a:r>
            <a:r>
              <a:rPr lang="zh-CN" altLang="zh-CN" dirty="0" smtClean="0"/>
              <a:t>需要</a:t>
            </a:r>
            <a:r>
              <a:rPr lang="en-US" altLang="zh-CN" dirty="0" smtClean="0"/>
              <a:t>CPU</a:t>
            </a:r>
            <a:r>
              <a:rPr lang="zh-CN" altLang="zh-CN" dirty="0" smtClean="0"/>
              <a:t>之外的硬件来发中断给</a:t>
            </a:r>
            <a:r>
              <a:rPr lang="en-US" altLang="zh-CN" dirty="0" smtClean="0"/>
              <a:t>CPU</a:t>
            </a:r>
            <a:r>
              <a:rPr lang="zh-CN" altLang="zh-CN" dirty="0" smtClean="0"/>
              <a:t>，</a:t>
            </a:r>
            <a:r>
              <a:rPr lang="zh-CN" altLang="en-US" dirty="0" smtClean="0"/>
              <a:t>这是</a:t>
            </a:r>
            <a:r>
              <a:rPr lang="zh-CN" altLang="zh-CN" dirty="0" smtClean="0"/>
              <a:t>通过</a:t>
            </a:r>
            <a:r>
              <a:rPr lang="en-US" altLang="zh-CN" dirty="0" smtClean="0"/>
              <a:t>timer</a:t>
            </a:r>
            <a:r>
              <a:rPr lang="zh-CN" altLang="zh-CN" dirty="0" smtClean="0"/>
              <a:t>（硬件）发出的中断而实现的。</a:t>
            </a:r>
            <a:endParaRPr lang="en-US" altLang="zh-CN" dirty="0" smtClean="0"/>
          </a:p>
          <a:p>
            <a:r>
              <a:rPr lang="zh-CN" altLang="zh-CN" dirty="0" smtClean="0"/>
              <a:t>操作系统为每一个任务分配一个定长的</a:t>
            </a:r>
            <a:r>
              <a:rPr lang="zh-CN" altLang="zh-CN" b="1" dirty="0" smtClean="0">
                <a:solidFill>
                  <a:srgbClr val="C00000"/>
                </a:solidFill>
              </a:rPr>
              <a:t>时间片</a:t>
            </a:r>
            <a:r>
              <a:rPr lang="zh-CN" altLang="zh-CN" dirty="0" smtClean="0"/>
              <a:t>，在这个时间内，</a:t>
            </a:r>
            <a:r>
              <a:rPr lang="en-US" altLang="zh-CN" dirty="0" smtClean="0"/>
              <a:t>CPU</a:t>
            </a:r>
            <a:r>
              <a:rPr lang="zh-CN" altLang="zh-CN" dirty="0" smtClean="0"/>
              <a:t>由获得该时间片的任务所占据。然而每当这个时间片用完时，</a:t>
            </a:r>
            <a:r>
              <a:rPr lang="en-US" altLang="zh-CN" dirty="0" smtClean="0"/>
              <a:t>timer</a:t>
            </a:r>
            <a:r>
              <a:rPr lang="zh-CN" altLang="zh-CN" dirty="0" smtClean="0"/>
              <a:t>硬件自动发出一个中断给</a:t>
            </a:r>
            <a:r>
              <a:rPr lang="en-US" altLang="zh-CN" dirty="0" smtClean="0"/>
              <a:t>CPU</a:t>
            </a:r>
            <a:r>
              <a:rPr lang="zh-CN" altLang="zh-CN" dirty="0" smtClean="0"/>
              <a:t>，经过前一节所讲述的硬件中断过程，</a:t>
            </a:r>
            <a:r>
              <a:rPr lang="en-US" altLang="zh-CN" dirty="0" smtClean="0"/>
              <a:t>CPU</a:t>
            </a:r>
            <a:r>
              <a:rPr lang="zh-CN" altLang="zh-CN" dirty="0" smtClean="0"/>
              <a:t>会跳到</a:t>
            </a:r>
            <a:r>
              <a:rPr lang="en-US" altLang="zh-CN" dirty="0" smtClean="0"/>
              <a:t>timer</a:t>
            </a:r>
            <a:r>
              <a:rPr lang="zh-CN" altLang="zh-CN" dirty="0" smtClean="0"/>
              <a:t>的中断服务程序去执行，在此中断服务程序里会调用操作系统的一个核心程序，叫做调度器</a:t>
            </a:r>
            <a:r>
              <a:rPr lang="en-US" altLang="zh-CN" dirty="0" smtClean="0"/>
              <a:t>scheduler</a:t>
            </a:r>
            <a:r>
              <a:rPr lang="zh-CN" altLang="zh-CN" dirty="0" smtClean="0"/>
              <a:t>。调度器程序根据当时的任务执行情况，将</a:t>
            </a:r>
            <a:r>
              <a:rPr lang="en-US" altLang="zh-CN" dirty="0" smtClean="0"/>
              <a:t>CPU</a:t>
            </a:r>
            <a:r>
              <a:rPr lang="zh-CN" altLang="zh-CN" dirty="0" smtClean="0"/>
              <a:t>合理地分配给任务来使用。</a:t>
            </a:r>
            <a:endParaRPr lang="zh-CN"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zh-CN" dirty="0" smtClean="0"/>
              <a:t>操作系统对</a:t>
            </a:r>
            <a:r>
              <a:rPr lang="en-US" altLang="zh-CN" dirty="0" smtClean="0"/>
              <a:t>CPU</a:t>
            </a:r>
            <a:r>
              <a:rPr lang="zh-CN" altLang="zh-CN" dirty="0" smtClean="0"/>
              <a:t>的管理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24</a:t>
            </a:fld>
            <a:endParaRPr lang="zh-CN" altLang="en-US" dirty="0"/>
          </a:p>
        </p:txBody>
      </p:sp>
      <p:sp>
        <p:nvSpPr>
          <p:cNvPr id="6" name="内容占位符 5"/>
          <p:cNvSpPr>
            <a:spLocks noGrp="1"/>
          </p:cNvSpPr>
          <p:nvPr>
            <p:ph idx="1"/>
          </p:nvPr>
        </p:nvSpPr>
        <p:spPr>
          <a:xfrm>
            <a:off x="457200" y="1268761"/>
            <a:ext cx="8229600" cy="2520279"/>
          </a:xfrm>
        </p:spPr>
        <p:txBody>
          <a:bodyPr>
            <a:noAutofit/>
          </a:bodyPr>
          <a:lstStyle/>
          <a:p>
            <a:r>
              <a:rPr lang="zh-CN" altLang="zh-CN" sz="1800" dirty="0" smtClean="0"/>
              <a:t>因为可能有多个任务在要求</a:t>
            </a:r>
            <a:r>
              <a:rPr lang="en-US" altLang="zh-CN" sz="1800" dirty="0" smtClean="0"/>
              <a:t>CPU</a:t>
            </a:r>
            <a:r>
              <a:rPr lang="zh-CN" altLang="zh-CN" sz="1800" dirty="0" smtClean="0"/>
              <a:t>的执行，我们叫这些任务是就绪（</a:t>
            </a:r>
            <a:r>
              <a:rPr lang="en-US" altLang="zh-CN" sz="1800" dirty="0" smtClean="0"/>
              <a:t>ready to run</a:t>
            </a:r>
            <a:r>
              <a:rPr lang="zh-CN" altLang="zh-CN" sz="1800" dirty="0" smtClean="0"/>
              <a:t>）任务。操作系统会维护了一个</a:t>
            </a:r>
            <a:r>
              <a:rPr lang="zh-CN" altLang="zh-CN" sz="1800" b="1" dirty="0" smtClean="0">
                <a:solidFill>
                  <a:srgbClr val="C00000"/>
                </a:solidFill>
              </a:rPr>
              <a:t>就绪任务队列</a:t>
            </a:r>
            <a:r>
              <a:rPr lang="en-US" altLang="zh-CN" sz="1800" dirty="0" smtClean="0"/>
              <a:t>(ready to run queue)</a:t>
            </a:r>
            <a:r>
              <a:rPr lang="zh-CN" altLang="zh-CN" sz="1800" dirty="0" smtClean="0"/>
              <a:t>存放这些就绪的任务，在这个队列中，各个任务都在等待</a:t>
            </a:r>
            <a:r>
              <a:rPr lang="en-US" altLang="zh-CN" sz="1800" dirty="0" smtClean="0"/>
              <a:t>CPU</a:t>
            </a:r>
            <a:r>
              <a:rPr lang="zh-CN" altLang="zh-CN" sz="1800" dirty="0" smtClean="0"/>
              <a:t>资源。选择哪一个任务去使用</a:t>
            </a:r>
            <a:r>
              <a:rPr lang="en-US" altLang="zh-CN" sz="1800" dirty="0" smtClean="0"/>
              <a:t>CPU</a:t>
            </a:r>
            <a:r>
              <a:rPr lang="zh-CN" altLang="zh-CN" sz="1800" dirty="0" smtClean="0"/>
              <a:t>是调度器的工作。如图“</a:t>
            </a:r>
            <a:r>
              <a:rPr lang="en-US" altLang="zh-CN" sz="1800" dirty="0" smtClean="0"/>
              <a:t>Timer</a:t>
            </a:r>
            <a:r>
              <a:rPr lang="zh-CN" altLang="zh-CN" sz="1800" dirty="0" smtClean="0"/>
              <a:t>中断”所示，</a:t>
            </a:r>
            <a:endParaRPr lang="en-US" altLang="zh-CN" sz="1800" dirty="0" smtClean="0"/>
          </a:p>
          <a:p>
            <a:pPr indent="0"/>
            <a:r>
              <a:rPr lang="zh-CN" altLang="zh-CN" sz="1800" dirty="0" smtClean="0"/>
              <a:t>（</a:t>
            </a:r>
            <a:r>
              <a:rPr lang="en-US" altLang="zh-CN" sz="1800" dirty="0" smtClean="0"/>
              <a:t>1</a:t>
            </a:r>
            <a:r>
              <a:rPr lang="zh-CN" altLang="zh-CN" sz="1800" dirty="0" smtClean="0"/>
              <a:t>）在</a:t>
            </a:r>
            <a:r>
              <a:rPr lang="en-US" altLang="zh-CN" sz="1800" dirty="0" smtClean="0"/>
              <a:t>timer</a:t>
            </a:r>
            <a:r>
              <a:rPr lang="zh-CN" altLang="zh-CN" sz="1800" dirty="0" smtClean="0"/>
              <a:t>发出中断后</a:t>
            </a:r>
            <a:endParaRPr lang="en-US" altLang="zh-CN" sz="1800" dirty="0" smtClean="0"/>
          </a:p>
          <a:p>
            <a:pPr indent="0"/>
            <a:r>
              <a:rPr lang="zh-CN" altLang="zh-CN" sz="1800" dirty="0" smtClean="0"/>
              <a:t>（</a:t>
            </a:r>
            <a:r>
              <a:rPr lang="en-US" altLang="zh-CN" sz="1800" dirty="0" smtClean="0"/>
              <a:t>2</a:t>
            </a:r>
            <a:r>
              <a:rPr lang="zh-CN" altLang="zh-CN" sz="1800" dirty="0" smtClean="0"/>
              <a:t>）现在执行的任务就会放到就绪对列中，</a:t>
            </a:r>
            <a:endParaRPr lang="en-US" altLang="zh-CN" sz="1800" dirty="0" smtClean="0"/>
          </a:p>
          <a:p>
            <a:pPr indent="0"/>
            <a:r>
              <a:rPr lang="zh-CN" altLang="zh-CN" sz="1800" dirty="0" smtClean="0"/>
              <a:t>（</a:t>
            </a:r>
            <a:r>
              <a:rPr lang="en-US" altLang="zh-CN" sz="1800" dirty="0" smtClean="0"/>
              <a:t>3</a:t>
            </a:r>
            <a:r>
              <a:rPr lang="zh-CN" altLang="zh-CN" sz="1800" dirty="0" smtClean="0"/>
              <a:t>）调度器</a:t>
            </a:r>
            <a:r>
              <a:rPr lang="en-US" altLang="zh-CN" sz="1800" dirty="0" smtClean="0"/>
              <a:t>(scheduler)</a:t>
            </a:r>
            <a:r>
              <a:rPr lang="zh-CN" altLang="zh-CN" sz="1800" dirty="0" smtClean="0"/>
              <a:t>会从就绪队列中选择一个任务来使用</a:t>
            </a:r>
            <a:r>
              <a:rPr lang="en-US" altLang="zh-CN" sz="1800" dirty="0" smtClean="0"/>
              <a:t>CPU</a:t>
            </a:r>
            <a:r>
              <a:rPr lang="zh-CN" altLang="zh-CN" sz="1800" dirty="0" smtClean="0"/>
              <a:t>。</a:t>
            </a:r>
            <a:endParaRPr lang="zh-CN" altLang="zh-CN" sz="1800" dirty="0"/>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817" name="Object 1"/>
          <p:cNvGraphicFramePr>
            <a:graphicFrameLocks noChangeAspect="1"/>
          </p:cNvGraphicFramePr>
          <p:nvPr/>
        </p:nvGraphicFramePr>
        <p:xfrm>
          <a:off x="2339752" y="3789040"/>
          <a:ext cx="4680520" cy="2526983"/>
        </p:xfrm>
        <a:graphic>
          <a:graphicData uri="http://schemas.openxmlformats.org/presentationml/2006/ole">
            <mc:AlternateContent xmlns:mc="http://schemas.openxmlformats.org/markup-compatibility/2006">
              <mc:Choice xmlns:v="urn:schemas-microsoft-com:vml" Requires="v">
                <p:oleObj spid="_x0000_s34899" r:id="rId3" imgW="4080088" imgH="2201310" progId="Visio.Drawing.11">
                  <p:embed/>
                </p:oleObj>
              </mc:Choice>
              <mc:Fallback>
                <p:oleObj r:id="rId3" imgW="4080088" imgH="2201310"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789040"/>
                        <a:ext cx="4680520" cy="25269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zh-CN" dirty="0" smtClean="0"/>
              <a:t>操作系统对</a:t>
            </a:r>
            <a:r>
              <a:rPr lang="en-US" altLang="zh-CN" dirty="0" smtClean="0"/>
              <a:t>CPU</a:t>
            </a:r>
            <a:r>
              <a:rPr lang="zh-CN" altLang="zh-CN" dirty="0" smtClean="0"/>
              <a:t>的管理</a:t>
            </a:r>
            <a:r>
              <a:rPr lang="en-US" altLang="zh-CN" dirty="0" smtClean="0"/>
              <a:t>——</a:t>
            </a:r>
            <a:r>
              <a:rPr lang="zh-CN" altLang="en-US" dirty="0" smtClean="0"/>
              <a:t>初识进程</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25</a:t>
            </a:fld>
            <a:endParaRPr lang="zh-CN" altLang="en-US" dirty="0"/>
          </a:p>
        </p:txBody>
      </p:sp>
      <p:sp>
        <p:nvSpPr>
          <p:cNvPr id="6" name="内容占位符 5"/>
          <p:cNvSpPr>
            <a:spLocks noGrp="1"/>
          </p:cNvSpPr>
          <p:nvPr>
            <p:ph idx="1"/>
          </p:nvPr>
        </p:nvSpPr>
        <p:spPr>
          <a:xfrm>
            <a:off x="457200" y="1412776"/>
            <a:ext cx="8229600" cy="4752528"/>
          </a:xfrm>
        </p:spPr>
        <p:txBody>
          <a:bodyPr>
            <a:noAutofit/>
          </a:bodyPr>
          <a:lstStyle/>
          <a:p>
            <a:r>
              <a:rPr lang="zh-CN" altLang="en-US" sz="1800" dirty="0" smtClean="0">
                <a:latin typeface="Calibri" pitchFamily="34" charset="0"/>
                <a:ea typeface="宋体" pitchFamily="2" charset="-122"/>
                <a:cs typeface="宋体" pitchFamily="2" charset="-122"/>
              </a:rPr>
              <a:t>操作系统是世界上最懒惰的东西。他的正常状态是睡觉，他不会自动地起来工作。他都是被别人叫醒的（称为中断）。但是他也蛮可怜的。每隔一小段时间就会被</a:t>
            </a:r>
            <a:r>
              <a:rPr lang="en-US" altLang="zh-CN" sz="1800" dirty="0" smtClean="0">
                <a:latin typeface="Calibri" pitchFamily="34" charset="0"/>
                <a:ea typeface="宋体" pitchFamily="2" charset="-122"/>
                <a:cs typeface="宋体" pitchFamily="2" charset="-122"/>
              </a:rPr>
              <a:t>timer</a:t>
            </a:r>
            <a:r>
              <a:rPr lang="zh-CN" altLang="en-US" sz="1800" dirty="0" smtClean="0">
                <a:latin typeface="Calibri" pitchFamily="34" charset="0"/>
                <a:ea typeface="宋体" pitchFamily="2" charset="-122"/>
                <a:cs typeface="宋体" pitchFamily="2" charset="-122"/>
              </a:rPr>
              <a:t>闹钟叫醒。醒来后做调度。做完后又睡觉了。调度时，有任务被调出</a:t>
            </a:r>
            <a:r>
              <a:rPr lang="en-US" altLang="zh-CN" sz="1800" dirty="0" smtClean="0">
                <a:latin typeface="Calibri" pitchFamily="34" charset="0"/>
                <a:ea typeface="宋体" pitchFamily="2" charset="-122"/>
                <a:cs typeface="宋体" pitchFamily="2" charset="-122"/>
              </a:rPr>
              <a:t>CPU</a:t>
            </a:r>
            <a:r>
              <a:rPr lang="zh-CN" altLang="en-US" sz="1800" dirty="0" smtClean="0">
                <a:latin typeface="Calibri" pitchFamily="34" charset="0"/>
                <a:ea typeface="宋体" pitchFamily="2" charset="-122"/>
                <a:cs typeface="宋体" pitchFamily="2" charset="-122"/>
              </a:rPr>
              <a:t>，有任务要移回给</a:t>
            </a:r>
            <a:r>
              <a:rPr lang="en-US" altLang="zh-CN" sz="1800" dirty="0" smtClean="0">
                <a:latin typeface="Calibri" pitchFamily="34" charset="0"/>
                <a:ea typeface="宋体" pitchFamily="2" charset="-122"/>
                <a:cs typeface="宋体" pitchFamily="2" charset="-122"/>
              </a:rPr>
              <a:t>CPU</a:t>
            </a:r>
            <a:r>
              <a:rPr lang="zh-CN" altLang="en-US" sz="1800" dirty="0" smtClean="0">
                <a:latin typeface="Calibri" pitchFamily="34" charset="0"/>
                <a:ea typeface="宋体" pitchFamily="2" charset="-122"/>
                <a:cs typeface="宋体" pitchFamily="2" charset="-122"/>
              </a:rPr>
              <a:t>执行。带来一个亟需解决的问题。这个问题的解决基础造就了重要的</a:t>
            </a:r>
            <a:r>
              <a:rPr lang="zh-CN" altLang="en-US" sz="1800" b="1" dirty="0" smtClean="0">
                <a:solidFill>
                  <a:srgbClr val="C00000"/>
                </a:solidFill>
                <a:latin typeface="Calibri" pitchFamily="34" charset="0"/>
                <a:ea typeface="宋体" pitchFamily="2" charset="-122"/>
                <a:cs typeface="宋体" pitchFamily="2" charset="-122"/>
              </a:rPr>
              <a:t>“进程”</a:t>
            </a:r>
            <a:r>
              <a:rPr lang="zh-CN" altLang="en-US" sz="1800" dirty="0" smtClean="0">
                <a:latin typeface="Calibri" pitchFamily="34" charset="0"/>
                <a:ea typeface="宋体" pitchFamily="2" charset="-122"/>
                <a:cs typeface="宋体" pitchFamily="2" charset="-122"/>
              </a:rPr>
              <a:t>概念的开展。</a:t>
            </a:r>
            <a:endParaRPr lang="en-US" altLang="zh-CN" sz="1800" dirty="0" smtClean="0">
              <a:latin typeface="Calibri" pitchFamily="34" charset="0"/>
              <a:ea typeface="宋体" pitchFamily="2" charset="-122"/>
              <a:cs typeface="宋体" pitchFamily="2" charset="-122"/>
            </a:endParaRPr>
          </a:p>
          <a:p>
            <a:r>
              <a:rPr lang="zh-CN" altLang="en-US" sz="1800" dirty="0" smtClean="0"/>
              <a:t>该问题是：</a:t>
            </a:r>
            <a:r>
              <a:rPr lang="zh-CN" altLang="zh-CN" sz="1800" dirty="0" smtClean="0"/>
              <a:t>每一个任务执行中，一旦时间片消耗完，该任务有可能会被调度器切换出</a:t>
            </a:r>
            <a:r>
              <a:rPr lang="en-US" altLang="zh-CN" sz="1800" dirty="0" smtClean="0"/>
              <a:t>CPU</a:t>
            </a:r>
            <a:r>
              <a:rPr lang="zh-CN" altLang="zh-CN" sz="1800" dirty="0" smtClean="0"/>
              <a:t>，但是再次换进来要如何</a:t>
            </a:r>
            <a:r>
              <a:rPr lang="zh-CN" altLang="zh-CN" sz="1800" b="1" dirty="0" smtClean="0">
                <a:solidFill>
                  <a:srgbClr val="C00000"/>
                </a:solidFill>
              </a:rPr>
              <a:t>恢复运行</a:t>
            </a:r>
            <a:r>
              <a:rPr lang="zh-CN" altLang="zh-CN" sz="1800" dirty="0" smtClean="0"/>
              <a:t>呢？</a:t>
            </a:r>
            <a:endParaRPr lang="en-US" altLang="zh-CN" sz="1800" dirty="0" smtClean="0"/>
          </a:p>
          <a:p>
            <a:pPr indent="0"/>
            <a:r>
              <a:rPr lang="zh-CN" altLang="zh-CN" sz="1800" b="1" dirty="0" smtClean="0">
                <a:solidFill>
                  <a:schemeClr val="tx2"/>
                </a:solidFill>
              </a:rPr>
              <a:t>（</a:t>
            </a:r>
            <a:r>
              <a:rPr lang="en-US" altLang="zh-CN" sz="1800" b="1" dirty="0" smtClean="0">
                <a:solidFill>
                  <a:schemeClr val="tx2"/>
                </a:solidFill>
              </a:rPr>
              <a:t>1</a:t>
            </a:r>
            <a:r>
              <a:rPr lang="zh-CN" altLang="zh-CN" sz="1800" b="1" dirty="0" smtClean="0">
                <a:solidFill>
                  <a:schemeClr val="tx2"/>
                </a:solidFill>
              </a:rPr>
              <a:t>）程序从哪里开始执行？</a:t>
            </a:r>
            <a:endParaRPr lang="en-US" altLang="zh-CN" sz="1800" b="1" dirty="0" smtClean="0">
              <a:solidFill>
                <a:schemeClr val="tx2"/>
              </a:solidFill>
            </a:endParaRPr>
          </a:p>
          <a:p>
            <a:pPr indent="0"/>
            <a:r>
              <a:rPr lang="zh-CN" altLang="zh-CN" sz="1800" b="1" dirty="0" smtClean="0">
                <a:solidFill>
                  <a:schemeClr val="tx2"/>
                </a:solidFill>
              </a:rPr>
              <a:t>（</a:t>
            </a:r>
            <a:r>
              <a:rPr lang="en-US" altLang="zh-CN" sz="1800" b="1" dirty="0" smtClean="0">
                <a:solidFill>
                  <a:schemeClr val="tx2"/>
                </a:solidFill>
              </a:rPr>
              <a:t>2</a:t>
            </a:r>
            <a:r>
              <a:rPr lang="zh-CN" altLang="zh-CN" sz="1800" b="1" dirty="0" smtClean="0">
                <a:solidFill>
                  <a:schemeClr val="tx2"/>
                </a:solidFill>
              </a:rPr>
              <a:t>）假设程序能恢复从切换出时的语句开始执行，之前运行的结果怎么恢复？</a:t>
            </a:r>
            <a:endParaRPr lang="en-US" altLang="zh-CN" sz="1800" b="1" dirty="0" smtClean="0">
              <a:solidFill>
                <a:schemeClr val="tx2"/>
              </a:solidFill>
            </a:endParaRPr>
          </a:p>
          <a:p>
            <a:r>
              <a:rPr lang="zh-CN" altLang="zh-CN" sz="1800" dirty="0" smtClean="0"/>
              <a:t>如果解决不了这两个问题，造成的后果是：程序一旦换出</a:t>
            </a:r>
            <a:r>
              <a:rPr lang="en-US" altLang="zh-CN" sz="1800" dirty="0" smtClean="0"/>
              <a:t>CPU</a:t>
            </a:r>
            <a:r>
              <a:rPr lang="zh-CN" altLang="zh-CN" sz="1800" dirty="0" smtClean="0"/>
              <a:t>，再次被换回</a:t>
            </a:r>
            <a:r>
              <a:rPr lang="en-US" altLang="zh-CN" sz="1800" dirty="0" smtClean="0"/>
              <a:t>CPU</a:t>
            </a:r>
            <a:r>
              <a:rPr lang="zh-CN" altLang="zh-CN" sz="1800" dirty="0" smtClean="0"/>
              <a:t>中准备执行时，就不能恢复换出时的状态，这样系统根本无法继续执行任务。</a:t>
            </a:r>
          </a:p>
          <a:p>
            <a:endParaRPr lang="zh-CN" altLang="zh-CN" sz="1800" dirty="0"/>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zh-CN" dirty="0" smtClean="0"/>
              <a:t>操作系统对</a:t>
            </a:r>
            <a:r>
              <a:rPr lang="en-US" altLang="zh-CN" dirty="0" smtClean="0"/>
              <a:t>CPU</a:t>
            </a:r>
            <a:r>
              <a:rPr lang="zh-CN" altLang="zh-CN" dirty="0" smtClean="0"/>
              <a:t>的管理</a:t>
            </a:r>
            <a:r>
              <a:rPr lang="en-US" altLang="zh-CN" dirty="0" smtClean="0"/>
              <a:t>——</a:t>
            </a:r>
            <a:r>
              <a:rPr lang="zh-CN" altLang="en-US" dirty="0" smtClean="0"/>
              <a:t>初识进程</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26</a:t>
            </a:fld>
            <a:endParaRPr lang="zh-CN" altLang="en-US" dirty="0"/>
          </a:p>
        </p:txBody>
      </p:sp>
      <p:sp>
        <p:nvSpPr>
          <p:cNvPr id="6" name="内容占位符 5"/>
          <p:cNvSpPr>
            <a:spLocks noGrp="1"/>
          </p:cNvSpPr>
          <p:nvPr>
            <p:ph idx="1"/>
          </p:nvPr>
        </p:nvSpPr>
        <p:spPr>
          <a:xfrm>
            <a:off x="457200" y="1412776"/>
            <a:ext cx="8229600" cy="4752528"/>
          </a:xfrm>
        </p:spPr>
        <p:txBody>
          <a:bodyPr>
            <a:noAutofit/>
          </a:bodyPr>
          <a:lstStyle/>
          <a:p>
            <a:r>
              <a:rPr lang="zh-CN" altLang="zh-CN" sz="1800" dirty="0" smtClean="0"/>
              <a:t>为了解决这些问题，操作系统为每一个执行中的程序（任务）创建了一个“进程”（</a:t>
            </a:r>
            <a:r>
              <a:rPr lang="en-US" altLang="zh-CN" sz="1800" dirty="0" smtClean="0"/>
              <a:t>Process</a:t>
            </a:r>
            <a:r>
              <a:rPr lang="zh-CN" altLang="zh-CN" sz="1800" dirty="0" smtClean="0"/>
              <a:t>），用以保存每个任务执行时的所有环境信息。</a:t>
            </a:r>
            <a:endParaRPr lang="en-US" altLang="zh-CN" sz="1800" dirty="0" smtClean="0"/>
          </a:p>
          <a:p>
            <a:r>
              <a:rPr lang="zh-CN" altLang="zh-CN" sz="1800" dirty="0" smtClean="0"/>
              <a:t>进程中保存了程序计数器（</a:t>
            </a:r>
            <a:r>
              <a:rPr lang="en-US" altLang="zh-CN" sz="1800" dirty="0" smtClean="0"/>
              <a:t>PC</a:t>
            </a:r>
            <a:r>
              <a:rPr lang="zh-CN" altLang="zh-CN" sz="1800" dirty="0" smtClean="0"/>
              <a:t>）</a:t>
            </a:r>
            <a:r>
              <a:rPr lang="zh-CN" altLang="en-US" sz="1800" dirty="0" smtClean="0"/>
              <a:t>内容</a:t>
            </a:r>
            <a:r>
              <a:rPr lang="zh-CN" altLang="zh-CN" sz="1800" dirty="0" smtClean="0"/>
              <a:t>，所有寄存器的</a:t>
            </a:r>
            <a:r>
              <a:rPr lang="zh-CN" altLang="en-US" sz="1800" dirty="0" smtClean="0"/>
              <a:t>内容</a:t>
            </a:r>
            <a:r>
              <a:rPr lang="zh-CN" altLang="zh-CN" sz="1800" dirty="0" smtClean="0"/>
              <a:t>，程序运行时所涉及的变量，堆，栈等等。进程保存程序被切换出</a:t>
            </a:r>
            <a:r>
              <a:rPr lang="en-US" altLang="zh-CN" sz="1800" dirty="0" smtClean="0"/>
              <a:t>CPU</a:t>
            </a:r>
            <a:r>
              <a:rPr lang="zh-CN" altLang="zh-CN" sz="1800" dirty="0" smtClean="0"/>
              <a:t>时所执行到的步骤以及运行过程中产生的数据变量和当时的堆栈等一切信息。</a:t>
            </a:r>
            <a:endParaRPr lang="en-US" altLang="zh-CN" sz="1800" dirty="0" smtClean="0"/>
          </a:p>
          <a:p>
            <a:r>
              <a:rPr lang="zh-CN" altLang="zh-CN" sz="1800" dirty="0" smtClean="0"/>
              <a:t>每当进程切换出</a:t>
            </a:r>
            <a:r>
              <a:rPr lang="en-US" altLang="zh-CN" sz="1800" dirty="0" smtClean="0"/>
              <a:t>CPU</a:t>
            </a:r>
            <a:r>
              <a:rPr lang="zh-CN" altLang="zh-CN" sz="1800" dirty="0" smtClean="0"/>
              <a:t>时，这些信息随着进程一起保存到了内存，等到该进程重新调入</a:t>
            </a:r>
            <a:r>
              <a:rPr lang="en-US" altLang="zh-CN" sz="1800" dirty="0" smtClean="0"/>
              <a:t>CPU</a:t>
            </a:r>
            <a:r>
              <a:rPr lang="zh-CN" altLang="zh-CN" sz="1800" dirty="0" smtClean="0"/>
              <a:t>时，能够根据保存的信息恢复到换出时的运行环境，程序得以继续执行。</a:t>
            </a:r>
            <a:endParaRPr lang="en-US" altLang="zh-CN" sz="1800" dirty="0" smtClean="0"/>
          </a:p>
          <a:p>
            <a:r>
              <a:rPr lang="zh-CN" altLang="zh-CN" sz="1800" dirty="0" smtClean="0"/>
              <a:t>这个一出一进（叫做“交换”，</a:t>
            </a:r>
            <a:r>
              <a:rPr lang="en-US" altLang="zh-CN" sz="1800" dirty="0" smtClean="0"/>
              <a:t>swap</a:t>
            </a:r>
            <a:r>
              <a:rPr lang="zh-CN" altLang="zh-CN" sz="1800" dirty="0" smtClean="0"/>
              <a:t>）是比较花功夫的，我们希望减少</a:t>
            </a:r>
            <a:r>
              <a:rPr lang="en-US" altLang="zh-CN" sz="1800" dirty="0" smtClean="0"/>
              <a:t>swap</a:t>
            </a:r>
            <a:r>
              <a:rPr lang="zh-CN" altLang="zh-CN" sz="1800" dirty="0" smtClean="0"/>
              <a:t>的次数。所以调度的好坏就关乎整个系统的性能了。</a:t>
            </a:r>
            <a:endParaRPr lang="en-US" altLang="zh-CN" sz="1800" dirty="0" smtClean="0"/>
          </a:p>
          <a:p>
            <a:r>
              <a:rPr lang="zh-CN" altLang="zh-CN" sz="1800" dirty="0" smtClean="0"/>
              <a:t>关于进程的相关知识和操作，将在</a:t>
            </a:r>
            <a:r>
              <a:rPr lang="en-US" altLang="zh-CN" sz="1800" dirty="0" smtClean="0"/>
              <a:t>6.5</a:t>
            </a:r>
            <a:r>
              <a:rPr lang="zh-CN" altLang="zh-CN" sz="1800" dirty="0" smtClean="0"/>
              <a:t>节中进行详细介绍。</a:t>
            </a:r>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zh-CN" dirty="0" smtClean="0"/>
              <a:t>操作系统对内存的管理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27</a:t>
            </a:fld>
            <a:endParaRPr lang="zh-CN" altLang="en-US" dirty="0"/>
          </a:p>
        </p:txBody>
      </p:sp>
      <p:sp>
        <p:nvSpPr>
          <p:cNvPr id="6" name="内容占位符 5"/>
          <p:cNvSpPr>
            <a:spLocks noGrp="1"/>
          </p:cNvSpPr>
          <p:nvPr>
            <p:ph idx="1"/>
          </p:nvPr>
        </p:nvSpPr>
        <p:spPr>
          <a:xfrm>
            <a:off x="457200" y="1412776"/>
            <a:ext cx="8229600" cy="4752528"/>
          </a:xfrm>
        </p:spPr>
        <p:txBody>
          <a:bodyPr>
            <a:noAutofit/>
          </a:bodyPr>
          <a:lstStyle/>
          <a:p>
            <a:r>
              <a:rPr lang="zh-CN" altLang="zh-CN" sz="1800" dirty="0" smtClean="0"/>
              <a:t>程序执行的错误例如除以</a:t>
            </a:r>
            <a:r>
              <a:rPr lang="en-US" altLang="zh-CN" sz="1800" dirty="0" smtClean="0"/>
              <a:t>0</a:t>
            </a:r>
            <a:r>
              <a:rPr lang="zh-CN" altLang="zh-CN" sz="1800" dirty="0" smtClean="0"/>
              <a:t>，读写不应该读写的区域等等会产生“异常”中断</a:t>
            </a:r>
            <a:r>
              <a:rPr lang="en-US" altLang="zh-CN" sz="1800" dirty="0" smtClean="0"/>
              <a:t>(Exception)</a:t>
            </a:r>
            <a:r>
              <a:rPr lang="zh-CN" altLang="zh-CN" sz="1800" dirty="0" smtClean="0"/>
              <a:t>，然而更常发生异常中断的情况不是程序的错误，而是有情况需要操作系统起来管理内存。</a:t>
            </a:r>
            <a:endParaRPr lang="en-US" altLang="zh-CN" sz="1800" dirty="0" smtClean="0"/>
          </a:p>
          <a:p>
            <a:r>
              <a:rPr lang="zh-CN" altLang="zh-CN" sz="1800" dirty="0" smtClean="0"/>
              <a:t>一个任务执行的时候需要内存。内存和</a:t>
            </a:r>
            <a:r>
              <a:rPr lang="en-US" altLang="zh-CN" sz="1800" dirty="0" smtClean="0"/>
              <a:t>CPU</a:t>
            </a:r>
            <a:r>
              <a:rPr lang="zh-CN" altLang="zh-CN" sz="1800" dirty="0" smtClean="0"/>
              <a:t>一样都是珍贵的资源。操作系统管理内存，使得多个任务能共享内存资源。在一个任务结束时，操作系统会将所分配的内存资源进行回收，为其他任务所使用。</a:t>
            </a:r>
            <a:endParaRPr lang="en-US" altLang="zh-CN" sz="1800" dirty="0" smtClean="0"/>
          </a:p>
          <a:p>
            <a:r>
              <a:rPr lang="zh-CN" altLang="zh-CN" sz="1800" dirty="0" smtClean="0"/>
              <a:t>由于内存资源有限，操作系统还需要对任务存在内存中的数据进行换入换出的管理，以应对内存不足的情形。换入的数据从硬盘加载进内存，而换出的数据将存到硬盘。变量被换出后，就不在内存中了。</a:t>
            </a:r>
            <a:endParaRPr lang="en-US" altLang="zh-CN" sz="1800" dirty="0" smtClean="0"/>
          </a:p>
          <a:p>
            <a:r>
              <a:rPr lang="zh-CN" altLang="zh-CN" sz="1800" dirty="0" smtClean="0"/>
              <a:t>假如</a:t>
            </a:r>
            <a:r>
              <a:rPr lang="zh-CN" altLang="en-US" sz="1800" dirty="0" smtClean="0"/>
              <a:t>一个</a:t>
            </a:r>
            <a:r>
              <a:rPr lang="zh-CN" altLang="zh-CN" sz="1800" dirty="0" smtClean="0"/>
              <a:t>程序需要</a:t>
            </a:r>
            <a:r>
              <a:rPr lang="zh-CN" altLang="en-US" sz="1800" dirty="0" smtClean="0"/>
              <a:t>换出的</a:t>
            </a:r>
            <a:r>
              <a:rPr lang="zh-CN" altLang="zh-CN" sz="1800" dirty="0" smtClean="0"/>
              <a:t>变量，</a:t>
            </a:r>
            <a:r>
              <a:rPr lang="en-US" altLang="zh-CN" sz="1800" dirty="0" smtClean="0"/>
              <a:t>CPU</a:t>
            </a:r>
            <a:r>
              <a:rPr lang="zh-CN" altLang="zh-CN" sz="1800" dirty="0" smtClean="0"/>
              <a:t>在读</a:t>
            </a:r>
            <a:r>
              <a:rPr lang="zh-CN" altLang="en-US" sz="1800" dirty="0" smtClean="0"/>
              <a:t>取</a:t>
            </a:r>
            <a:r>
              <a:rPr lang="zh-CN" altLang="zh-CN" sz="1800" dirty="0" smtClean="0"/>
              <a:t>时候，发觉这个变量不在内存，就会产生“异常”，操作系统就要被唤醒来处理这个异常中断，会把这变量存在的一块数据（叫做页，</a:t>
            </a:r>
            <a:r>
              <a:rPr lang="en-US" altLang="zh-CN" sz="1800" dirty="0" smtClean="0"/>
              <a:t>Page</a:t>
            </a:r>
            <a:r>
              <a:rPr lang="zh-CN" altLang="zh-CN" sz="1800" dirty="0" smtClean="0"/>
              <a:t>）从硬盘载入到内存里。</a:t>
            </a:r>
          </a:p>
          <a:p>
            <a:endParaRPr lang="zh-CN" altLang="zh-CN" sz="1800" dirty="0"/>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zh-CN" dirty="0" smtClean="0"/>
              <a:t>操作系统对内存的管理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28</a:t>
            </a:fld>
            <a:endParaRPr lang="zh-CN" altLang="en-US" dirty="0"/>
          </a:p>
        </p:txBody>
      </p:sp>
      <p:sp>
        <p:nvSpPr>
          <p:cNvPr id="6" name="内容占位符 5"/>
          <p:cNvSpPr>
            <a:spLocks noGrp="1"/>
          </p:cNvSpPr>
          <p:nvPr>
            <p:ph idx="1"/>
          </p:nvPr>
        </p:nvSpPr>
        <p:spPr>
          <a:xfrm>
            <a:off x="457200" y="1412776"/>
            <a:ext cx="8229600" cy="4752528"/>
          </a:xfrm>
        </p:spPr>
        <p:txBody>
          <a:bodyPr>
            <a:noAutofit/>
          </a:bodyPr>
          <a:lstStyle/>
          <a:p>
            <a:r>
              <a:rPr lang="zh-CN" altLang="zh-CN" sz="1800" dirty="0" smtClean="0"/>
              <a:t>试想在执行某任务的某条语句时，一个变量还没有加载进内存，这时对该变量的访问会产生一个异常，抛出“异常”中断（这类异常叫做“页错误”</a:t>
            </a:r>
            <a:r>
              <a:rPr lang="en-US" altLang="zh-CN" sz="1800" dirty="0" smtClean="0"/>
              <a:t>Page fault</a:t>
            </a:r>
            <a:r>
              <a:rPr lang="zh-CN" altLang="zh-CN" sz="1800" dirty="0" smtClean="0"/>
              <a:t>）后，操作系统就被唤醒，跳到页错误处理程序（</a:t>
            </a:r>
            <a:r>
              <a:rPr lang="en-US" altLang="zh-CN" sz="1800" dirty="0" smtClean="0"/>
              <a:t>Page fault handler</a:t>
            </a:r>
            <a:r>
              <a:rPr lang="zh-CN" altLang="zh-CN" sz="1800" dirty="0" smtClean="0"/>
              <a:t>）将该变量所处的部分（普通是一页数据，</a:t>
            </a:r>
            <a:r>
              <a:rPr lang="en-US" altLang="zh-CN" sz="1800" dirty="0" smtClean="0"/>
              <a:t>4K</a:t>
            </a:r>
            <a:r>
              <a:rPr lang="zh-CN" altLang="zh-CN" sz="1800" dirty="0" smtClean="0"/>
              <a:t>字组）加载进内存。因为这个页错误处理程序牵扯到硬盘的</a:t>
            </a:r>
            <a:r>
              <a:rPr lang="en-US" altLang="zh-CN" sz="1800" dirty="0" smtClean="0"/>
              <a:t>I/O</a:t>
            </a:r>
            <a:r>
              <a:rPr lang="zh-CN" altLang="zh-CN" sz="1800" dirty="0" smtClean="0"/>
              <a:t>操作，整个过程是花时间的。</a:t>
            </a:r>
            <a:endParaRPr lang="en-US" altLang="zh-CN" sz="1800" dirty="0" smtClean="0"/>
          </a:p>
          <a:p>
            <a:r>
              <a:rPr lang="zh-CN" altLang="zh-CN" sz="1800" dirty="0" smtClean="0"/>
              <a:t>另外，假如内存已经没有空位来存放这一页，操作系统将采用不同的页替换算法</a:t>
            </a:r>
            <a:r>
              <a:rPr lang="en-US" altLang="zh-CN" sz="1800" dirty="0" smtClean="0"/>
              <a:t>(page replacement algorithms)</a:t>
            </a:r>
            <a:r>
              <a:rPr lang="zh-CN" altLang="zh-CN" sz="1800" dirty="0" smtClean="0"/>
              <a:t>，来决定将内存中的那个页换出以腾出空间。最常用的算法是</a:t>
            </a:r>
            <a:r>
              <a:rPr lang="en-US" altLang="zh-CN" sz="1800" dirty="0" smtClean="0"/>
              <a:t>LRU</a:t>
            </a:r>
            <a:r>
              <a:rPr lang="zh-CN" altLang="zh-CN" sz="1800" dirty="0" smtClean="0"/>
              <a:t>（</a:t>
            </a:r>
            <a:r>
              <a:rPr lang="en-US" altLang="zh-CN" sz="1800" dirty="0" smtClean="0"/>
              <a:t>Least Recently Used</a:t>
            </a:r>
            <a:r>
              <a:rPr lang="zh-CN" altLang="zh-CN" sz="1800" dirty="0" smtClean="0"/>
              <a:t>）算法，就是将内存中最长时间不用的那一页换出去。</a:t>
            </a:r>
          </a:p>
          <a:p>
            <a:endParaRPr lang="zh-CN" altLang="zh-CN" sz="1800" dirty="0"/>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29</a:t>
            </a:fld>
            <a:endParaRPr lang="zh-CN" altLang="en-US" dirty="0"/>
          </a:p>
        </p:txBody>
      </p:sp>
      <p:sp>
        <p:nvSpPr>
          <p:cNvPr id="6" name="内容占位符 5"/>
          <p:cNvSpPr>
            <a:spLocks noGrp="1"/>
          </p:cNvSpPr>
          <p:nvPr>
            <p:ph idx="1"/>
          </p:nvPr>
        </p:nvSpPr>
        <p:spPr/>
        <p:txBody>
          <a:bodyPr>
            <a:normAutofit fontScale="70000" lnSpcReduction="20000"/>
          </a:bodyPr>
          <a:lstStyle/>
          <a:p>
            <a:pPr indent="-360000">
              <a:buFont typeface="+mj-lt"/>
              <a:buAutoNum type="arabicPeriod"/>
            </a:pPr>
            <a:r>
              <a:rPr lang="zh-CN" altLang="zh-CN" dirty="0" smtClean="0"/>
              <a:t>假若中断向量表或中断服务程序没有被保护好，请举例解释病毒可以如何利用这个弱点？</a:t>
            </a:r>
          </a:p>
          <a:p>
            <a:pPr lvl="0" indent="-360000">
              <a:buFont typeface="+mj-lt"/>
              <a:buAutoNum type="arabicPeriod"/>
            </a:pPr>
            <a:r>
              <a:rPr lang="zh-CN" altLang="zh-CN" dirty="0" smtClean="0"/>
              <a:t>假如</a:t>
            </a:r>
            <a:r>
              <a:rPr lang="en-US" altLang="zh-CN" dirty="0" smtClean="0"/>
              <a:t>timer</a:t>
            </a:r>
            <a:r>
              <a:rPr lang="zh-CN" altLang="zh-CN" dirty="0" smtClean="0"/>
              <a:t>不是硬件，而是一个软件程序，能否达到保护</a:t>
            </a:r>
            <a:r>
              <a:rPr lang="en-US" altLang="zh-CN" dirty="0" smtClean="0"/>
              <a:t>CPU</a:t>
            </a:r>
            <a:r>
              <a:rPr lang="zh-CN" altLang="zh-CN" dirty="0" smtClean="0"/>
              <a:t>不被一个任务给独占？</a:t>
            </a:r>
          </a:p>
          <a:p>
            <a:pPr lvl="0" indent="-360000">
              <a:buFont typeface="+mj-lt"/>
              <a:buAutoNum type="arabicPeriod"/>
            </a:pPr>
            <a:r>
              <a:rPr lang="zh-CN" altLang="zh-CN" dirty="0" smtClean="0"/>
              <a:t>假如你设计</a:t>
            </a:r>
            <a:r>
              <a:rPr lang="en-US" altLang="zh-CN" dirty="0" smtClean="0"/>
              <a:t>timer</a:t>
            </a:r>
            <a:r>
              <a:rPr lang="zh-CN" altLang="zh-CN" dirty="0" smtClean="0"/>
              <a:t>这个硬件，请描述</a:t>
            </a:r>
            <a:r>
              <a:rPr lang="en-US" altLang="zh-CN" dirty="0" smtClean="0"/>
              <a:t>timer</a:t>
            </a:r>
            <a:r>
              <a:rPr lang="zh-CN" altLang="zh-CN" dirty="0" smtClean="0"/>
              <a:t>这个硬件所含的基本元件和其功能。假如以</a:t>
            </a:r>
            <a:r>
              <a:rPr lang="en-US" altLang="zh-CN" dirty="0" smtClean="0"/>
              <a:t>Python</a:t>
            </a:r>
            <a:r>
              <a:rPr lang="zh-CN" altLang="zh-CN" dirty="0" smtClean="0"/>
              <a:t>程序来模拟</a:t>
            </a:r>
            <a:r>
              <a:rPr lang="en-US" altLang="zh-CN" dirty="0" smtClean="0"/>
              <a:t>timer</a:t>
            </a:r>
            <a:r>
              <a:rPr lang="zh-CN" altLang="zh-CN" dirty="0" smtClean="0"/>
              <a:t>，要如何做？</a:t>
            </a:r>
          </a:p>
          <a:p>
            <a:pPr lvl="0" indent="-360000">
              <a:buFont typeface="+mj-lt"/>
              <a:buAutoNum type="arabicPeriod"/>
            </a:pPr>
            <a:r>
              <a:rPr lang="zh-CN" altLang="zh-CN" dirty="0" smtClean="0"/>
              <a:t>讨论进程应该包含哪些信息，使得进程交换出去再进来得以无碍地恢复执行。为什么</a:t>
            </a:r>
            <a:r>
              <a:rPr lang="en-US" altLang="zh-CN" dirty="0" smtClean="0"/>
              <a:t>stack</a:t>
            </a:r>
            <a:r>
              <a:rPr lang="zh-CN" altLang="zh-CN" dirty="0" smtClean="0"/>
              <a:t>要保存？这个</a:t>
            </a:r>
            <a:r>
              <a:rPr lang="en-US" altLang="zh-CN" dirty="0" smtClean="0"/>
              <a:t>stack</a:t>
            </a:r>
            <a:r>
              <a:rPr lang="zh-CN" altLang="zh-CN" dirty="0" smtClean="0"/>
              <a:t>是指什么？提示：第三章讲函数调用时构建的环境。</a:t>
            </a:r>
            <a:endParaRPr lang="en-US" altLang="zh-CN" dirty="0" smtClean="0"/>
          </a:p>
          <a:p>
            <a:pPr lvl="0" indent="-360000">
              <a:buFont typeface="+mj-lt"/>
              <a:buAutoNum type="arabicPeriod"/>
            </a:pPr>
            <a:r>
              <a:rPr lang="zh-CN" altLang="zh-CN" dirty="0" smtClean="0"/>
              <a:t>当页错误处理程序要存入一页数据到内存时，发觉内存已经占满了，请讨论要如何决定是哪一页置换出内存？标准为何？</a:t>
            </a:r>
          </a:p>
          <a:p>
            <a:pPr lvl="0" indent="-360000">
              <a:buFont typeface="+mj-lt"/>
              <a:buAutoNum type="arabicPeriod"/>
            </a:pPr>
            <a:r>
              <a:rPr lang="zh-CN" altLang="zh-CN" dirty="0" smtClean="0"/>
              <a:t>当正在执行的程序发生</a:t>
            </a:r>
            <a:r>
              <a:rPr lang="en-US" altLang="zh-CN" dirty="0" smtClean="0"/>
              <a:t>page fault</a:t>
            </a:r>
            <a:r>
              <a:rPr lang="zh-CN" altLang="zh-CN" dirty="0" smtClean="0"/>
              <a:t>时，这个程序会不会被非正常地结束</a:t>
            </a:r>
            <a:r>
              <a:rPr lang="en-US" altLang="zh-CN" dirty="0" smtClean="0"/>
              <a:t>? </a:t>
            </a:r>
            <a:r>
              <a:rPr lang="zh-CN" altLang="zh-CN" dirty="0" smtClean="0"/>
              <a:t>还是程序毫无所知？</a:t>
            </a:r>
          </a:p>
          <a:p>
            <a:pPr lvl="0" indent="-360000">
              <a:buFont typeface="+mj-lt"/>
              <a:buAutoNum type="arabicPeriod"/>
            </a:pPr>
            <a:r>
              <a:rPr lang="zh-CN" altLang="zh-CN" dirty="0" smtClean="0"/>
              <a:t>讨论页替换算法，什么是好结果？什么是坏结果？</a:t>
            </a:r>
            <a:r>
              <a:rPr lang="en-US" altLang="zh-CN" dirty="0" smtClean="0"/>
              <a:t>LRU</a:t>
            </a:r>
            <a:r>
              <a:rPr lang="zh-CN" altLang="zh-CN" dirty="0" smtClean="0"/>
              <a:t>（</a:t>
            </a:r>
            <a:r>
              <a:rPr lang="en-US" altLang="zh-CN" dirty="0" smtClean="0"/>
              <a:t>Least Recently Used</a:t>
            </a:r>
            <a:r>
              <a:rPr lang="zh-CN" altLang="zh-CN" dirty="0" smtClean="0"/>
              <a:t>）算法是将内存中最长时间不用的那一页换出去。在什么前提下，这个算法会产生好结果？还有算法是</a:t>
            </a:r>
            <a:r>
              <a:rPr lang="en-US" altLang="zh-CN" dirty="0" smtClean="0"/>
              <a:t>LFU</a:t>
            </a:r>
            <a:r>
              <a:rPr lang="zh-CN" altLang="zh-CN" dirty="0" smtClean="0"/>
              <a:t>（</a:t>
            </a:r>
            <a:r>
              <a:rPr lang="en-US" altLang="zh-CN" dirty="0" smtClean="0"/>
              <a:t>Least Frequently Used</a:t>
            </a:r>
            <a:r>
              <a:rPr lang="zh-CN" altLang="zh-CN" dirty="0" smtClean="0"/>
              <a:t>），就是换出最少次数读写的页。</a:t>
            </a:r>
            <a:r>
              <a:rPr lang="en-US" altLang="zh-CN" dirty="0" smtClean="0"/>
              <a:t>LRU</a:t>
            </a:r>
            <a:r>
              <a:rPr lang="zh-CN" altLang="zh-CN" dirty="0" smtClean="0"/>
              <a:t>和</a:t>
            </a:r>
            <a:r>
              <a:rPr lang="en-US" altLang="zh-CN" dirty="0" smtClean="0"/>
              <a:t>LFU</a:t>
            </a:r>
            <a:r>
              <a:rPr lang="zh-CN" altLang="zh-CN" dirty="0" smtClean="0"/>
              <a:t>一样吗？</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计算机启动流程</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a:t>
            </a:fld>
            <a:endParaRPr lang="zh-CN" altLang="en-US"/>
          </a:p>
        </p:txBody>
      </p:sp>
      <p:sp>
        <p:nvSpPr>
          <p:cNvPr id="6" name="内容占位符 5"/>
          <p:cNvSpPr>
            <a:spLocks noGrp="1"/>
          </p:cNvSpPr>
          <p:nvPr>
            <p:ph sz="half" idx="13"/>
          </p:nvPr>
        </p:nvSpPr>
        <p:spPr>
          <a:xfrm>
            <a:off x="467544" y="3645024"/>
            <a:ext cx="8219256" cy="2448272"/>
          </a:xfrm>
        </p:spPr>
        <p:txBody>
          <a:bodyPr>
            <a:noAutofit/>
          </a:bodyPr>
          <a:lstStyle/>
          <a:p>
            <a:pPr indent="514350">
              <a:lnSpc>
                <a:spcPct val="160000"/>
              </a:lnSpc>
              <a:buFont typeface="Arial"/>
              <a:buChar char="•"/>
            </a:pPr>
            <a:r>
              <a:rPr lang="zh-CN" altLang="zh-CN" sz="2000" dirty="0"/>
              <a:t>不论是台式机、笔记</a:t>
            </a:r>
            <a:r>
              <a:rPr lang="zh-CN" altLang="zh-CN" sz="2000" dirty="0" smtClean="0"/>
              <a:t>本</a:t>
            </a:r>
            <a:r>
              <a:rPr lang="zh-CN" altLang="en-US" sz="2000" dirty="0" smtClean="0"/>
              <a:t>、手机，</a:t>
            </a:r>
            <a:r>
              <a:rPr lang="zh-CN" altLang="zh-CN" sz="2000" dirty="0" smtClean="0"/>
              <a:t>所</a:t>
            </a:r>
            <a:r>
              <a:rPr lang="zh-CN" altLang="zh-CN" sz="2000" dirty="0"/>
              <a:t>有设</a:t>
            </a:r>
            <a:r>
              <a:rPr lang="zh-CN" altLang="zh-CN" sz="2000" dirty="0" smtClean="0"/>
              <a:t>备在</a:t>
            </a:r>
            <a:r>
              <a:rPr lang="zh-CN" altLang="zh-CN" sz="2000" dirty="0"/>
              <a:t>开机启动过程中都会包括三个共同的阶段：启动自检阶段、初始化启动阶段、启动加载阶段</a:t>
            </a:r>
            <a:r>
              <a:rPr lang="zh-CN" altLang="zh-CN" sz="2000" dirty="0" smtClean="0"/>
              <a:t>。</a:t>
            </a:r>
            <a:endParaRPr lang="en-US" altLang="zh-CN" sz="2000" dirty="0" smtClean="0"/>
          </a:p>
          <a:p>
            <a:pPr indent="514350">
              <a:lnSpc>
                <a:spcPct val="160000"/>
              </a:lnSpc>
              <a:buFont typeface="Arial"/>
              <a:buChar char="•"/>
            </a:pPr>
            <a:r>
              <a:rPr lang="zh-CN" altLang="en-US" sz="2000" dirty="0" smtClean="0"/>
              <a:t>这三个</a:t>
            </a:r>
            <a:r>
              <a:rPr lang="zh-CN" altLang="zh-CN" sz="2000" dirty="0" smtClean="0"/>
              <a:t>阶</a:t>
            </a:r>
            <a:r>
              <a:rPr lang="zh-CN" altLang="zh-CN" sz="2000" dirty="0"/>
              <a:t>段主</a:t>
            </a:r>
            <a:r>
              <a:rPr lang="zh-CN" altLang="zh-CN" sz="2000" dirty="0" smtClean="0"/>
              <a:t>要由</a:t>
            </a:r>
            <a:r>
              <a:rPr lang="en-US" altLang="zh-CN" sz="2000" dirty="0"/>
              <a:t>BIOS</a:t>
            </a:r>
            <a:r>
              <a:rPr lang="zh-CN" altLang="zh-CN" sz="2000" dirty="0"/>
              <a:t>（</a:t>
            </a:r>
            <a:r>
              <a:rPr lang="en-US" altLang="zh-CN" sz="2000" dirty="0"/>
              <a:t>Basic Input Output System</a:t>
            </a:r>
            <a:r>
              <a:rPr lang="zh-CN" altLang="zh-CN" sz="2000" dirty="0"/>
              <a:t>）来完成的</a:t>
            </a:r>
            <a:r>
              <a:rPr lang="zh-CN" altLang="zh-CN" sz="2000" dirty="0" smtClean="0"/>
              <a:t>。</a:t>
            </a:r>
          </a:p>
          <a:p>
            <a:pPr indent="514350">
              <a:lnSpc>
                <a:spcPct val="160000"/>
              </a:lnSpc>
              <a:buFont typeface="Arial"/>
              <a:buChar char="•"/>
            </a:pPr>
            <a:r>
              <a:rPr lang="en-US" altLang="zh-CN" sz="2000" dirty="0" smtClean="0"/>
              <a:t>BIOS</a:t>
            </a:r>
            <a:r>
              <a:rPr lang="zh-CN" altLang="zh-CN" sz="2000" dirty="0" smtClean="0"/>
              <a:t>是一组程序，包括基本输入输出程序、系统设置信息、开机后自检程序和系统自启动程序。</a:t>
            </a:r>
            <a:endParaRPr lang="zh-CN" altLang="zh-CN" sz="2000" dirty="0"/>
          </a:p>
        </p:txBody>
      </p:sp>
      <p:pic>
        <p:nvPicPr>
          <p:cNvPr id="10" name="图片占位符 9" descr="1.png"/>
          <p:cNvPicPr>
            <a:picLocks noGrp="1" noChangeAspect="1"/>
          </p:cNvPicPr>
          <p:nvPr>
            <p:ph type="pic" sz="quarter" idx="14"/>
          </p:nvPr>
        </p:nvPicPr>
        <p:blipFill>
          <a:blip r:embed="rId2" cstate="print"/>
          <a:srcRect t="2466" b="2466"/>
          <a:stretch>
            <a:fillRect/>
          </a:stretch>
        </p:blipFill>
        <p:spPr>
          <a:xfrm>
            <a:off x="1907704" y="1196752"/>
            <a:ext cx="5688632" cy="2486556"/>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第</a:t>
            </a:r>
            <a:r>
              <a:rPr lang="en-US" altLang="zh-CN" sz="2800" dirty="0" smtClean="0"/>
              <a:t>4</a:t>
            </a:r>
            <a:r>
              <a:rPr lang="zh-CN" altLang="en-US" sz="2800" dirty="0" smtClean="0"/>
              <a:t>节  </a:t>
            </a:r>
            <a:r>
              <a:rPr lang="zh-CN" altLang="zh-CN" sz="2800" dirty="0" smtClean="0"/>
              <a:t>操作系统对应用程序提供较安全可靠的服务</a:t>
            </a:r>
            <a:endParaRPr lang="zh-CN" altLang="en-US" sz="28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30</a:t>
            </a:fld>
            <a:endParaRPr lang="zh-CN" altLang="en-US"/>
          </a:p>
        </p:txBody>
      </p:sp>
      <p:sp>
        <p:nvSpPr>
          <p:cNvPr id="6" name="内容占位符 5"/>
          <p:cNvSpPr>
            <a:spLocks noGrp="1"/>
          </p:cNvSpPr>
          <p:nvPr>
            <p:ph idx="1"/>
          </p:nvPr>
        </p:nvSpPr>
        <p:spPr/>
        <p:txBody>
          <a:bodyPr/>
          <a:lstStyle/>
          <a:p>
            <a:r>
              <a:rPr lang="zh-CN" altLang="zh-CN" dirty="0" smtClean="0"/>
              <a:t>内核态与用户态</a:t>
            </a:r>
            <a:endParaRPr lang="en-US" altLang="zh-CN" dirty="0" smtClean="0"/>
          </a:p>
          <a:p>
            <a:r>
              <a:rPr lang="zh-CN" altLang="zh-CN" dirty="0" smtClean="0"/>
              <a:t>系统调用（</a:t>
            </a:r>
            <a:r>
              <a:rPr lang="en-US" altLang="zh-CN" dirty="0" smtClean="0"/>
              <a:t>System Call</a:t>
            </a:r>
            <a:r>
              <a:rPr lang="zh-CN" altLang="zh-CN" dirty="0" smtClean="0"/>
              <a:t>）</a:t>
            </a:r>
            <a:r>
              <a:rPr lang="en-US" altLang="zh-CN" dirty="0" smtClean="0"/>
              <a:t>——</a:t>
            </a:r>
            <a:r>
              <a:rPr lang="zh-CN" altLang="zh-CN" dirty="0" smtClean="0"/>
              <a:t>软件中断</a:t>
            </a:r>
            <a:endParaRPr lang="en-US" altLang="zh-CN" dirty="0" smtClean="0"/>
          </a:p>
          <a:p>
            <a:r>
              <a:rPr lang="zh-CN" altLang="zh-CN" dirty="0" smtClean="0"/>
              <a:t>常用系统调用</a:t>
            </a:r>
            <a:endParaRPr lang="en-US" altLang="zh-CN" dirty="0" smtClean="0"/>
          </a:p>
          <a:p>
            <a:r>
              <a:rPr lang="zh-CN" altLang="zh-CN" dirty="0" smtClean="0"/>
              <a:t>系统调用实例：</a:t>
            </a:r>
            <a:r>
              <a:rPr lang="en-US" altLang="zh-CN" dirty="0" smtClean="0"/>
              <a:t>read</a:t>
            </a:r>
            <a:r>
              <a:rPr lang="zh-CN" altLang="zh-CN" dirty="0" smtClean="0"/>
              <a:t>系统调用</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31</a:t>
            </a:fld>
            <a:endParaRPr lang="zh-CN" altLang="en-US"/>
          </a:p>
        </p:txBody>
      </p:sp>
      <p:sp>
        <p:nvSpPr>
          <p:cNvPr id="6" name="内容占位符 5"/>
          <p:cNvSpPr>
            <a:spLocks noGrp="1"/>
          </p:cNvSpPr>
          <p:nvPr>
            <p:ph idx="1"/>
          </p:nvPr>
        </p:nvSpPr>
        <p:spPr/>
        <p:txBody>
          <a:bodyPr>
            <a:normAutofit lnSpcReduction="10000"/>
          </a:bodyPr>
          <a:lstStyle/>
          <a:p>
            <a:r>
              <a:rPr lang="zh-CN" altLang="zh-CN" dirty="0" smtClean="0"/>
              <a:t>各位将来开公司设计出任何的</a:t>
            </a:r>
            <a:r>
              <a:rPr lang="zh-CN" altLang="zh-CN" b="1" dirty="0" smtClean="0">
                <a:solidFill>
                  <a:srgbClr val="C00000"/>
                </a:solidFill>
              </a:rPr>
              <a:t>新硬件</a:t>
            </a:r>
            <a:r>
              <a:rPr lang="zh-CN" altLang="zh-CN" dirty="0" smtClean="0"/>
              <a:t>，这些新硬件如果要连接到计算机或手机，你的公司都必须提供驱动程序（</a:t>
            </a:r>
            <a:r>
              <a:rPr lang="en-US" altLang="zh-CN" dirty="0" smtClean="0"/>
              <a:t>Device Driver</a:t>
            </a:r>
            <a:r>
              <a:rPr lang="zh-CN" altLang="zh-CN" dirty="0" smtClean="0"/>
              <a:t>），这些驱动程序都要通过安全检测，假如有病毒是要负法律责任的。用户在使用新硬件前，都必须先安装驱动程序，这些驱动程序就变成了操作系统的部分之一。所有的程序要使用这个硬件时，都必须要经过操作系统来实现，这样可以保证硬件不被有意或无意的破坏，也可以经由操作系统来保证特权（</a:t>
            </a:r>
            <a:r>
              <a:rPr lang="en-US" altLang="zh-CN" dirty="0" smtClean="0"/>
              <a:t>privilege</a:t>
            </a:r>
            <a:r>
              <a:rPr lang="zh-CN" altLang="zh-CN" dirty="0" smtClean="0"/>
              <a:t>）的维护，例如这个用户只有权力做读操作，而不能做写操作等等。我们绝对要禁止用户程序</a:t>
            </a:r>
            <a:r>
              <a:rPr lang="zh-CN" altLang="zh-CN" b="1" dirty="0" smtClean="0">
                <a:solidFill>
                  <a:srgbClr val="C00000"/>
                </a:solidFill>
              </a:rPr>
              <a:t>跳过操作系统直接使用硬件</a:t>
            </a:r>
            <a:r>
              <a:rPr lang="zh-CN" altLang="zh-CN" dirty="0" smtClean="0"/>
              <a:t>！但是要如何禁止呢？</a:t>
            </a:r>
            <a:endParaRPr lang="zh-CN"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zh-CN" dirty="0" smtClean="0"/>
              <a:t>内核态与用户态</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32</a:t>
            </a:fld>
            <a:endParaRPr lang="zh-CN" altLang="en-US" dirty="0"/>
          </a:p>
        </p:txBody>
      </p:sp>
      <p:sp>
        <p:nvSpPr>
          <p:cNvPr id="6" name="内容占位符 5"/>
          <p:cNvSpPr>
            <a:spLocks noGrp="1"/>
          </p:cNvSpPr>
          <p:nvPr>
            <p:ph idx="1"/>
          </p:nvPr>
        </p:nvSpPr>
        <p:spPr>
          <a:xfrm>
            <a:off x="457200" y="1412776"/>
            <a:ext cx="8229600" cy="2448272"/>
          </a:xfrm>
        </p:spPr>
        <p:txBody>
          <a:bodyPr>
            <a:noAutofit/>
          </a:bodyPr>
          <a:lstStyle/>
          <a:p>
            <a:r>
              <a:rPr lang="zh-CN" altLang="zh-CN" sz="1800" dirty="0" smtClean="0"/>
              <a:t>一个用户程序可以直接读写某个硬件吗？</a:t>
            </a:r>
            <a:endParaRPr lang="en-US" altLang="zh-CN" sz="1800" dirty="0" smtClean="0"/>
          </a:p>
          <a:p>
            <a:r>
              <a:rPr lang="zh-CN" altLang="zh-CN" sz="1800" dirty="0" smtClean="0"/>
              <a:t>例如，小明和助教阿珍在一台电脑上分别有各自的用户账号，阿珍将期末考试试卷存放在自己的文件夹下，并且不允许其他用户访问，听起来好像很安全。然而如果小明能直接读写硬盘，知道试卷文件在硬盘的物理位置，小明写了一段汇编语言程序，如</a:t>
            </a:r>
            <a:r>
              <a:rPr lang="zh-CN" altLang="en-US" sz="1800" dirty="0" smtClean="0"/>
              <a:t>下</a:t>
            </a:r>
            <a:r>
              <a:rPr lang="zh-CN" altLang="zh-CN" sz="1800" dirty="0" smtClean="0"/>
              <a:t>图所示，跳过操作系统，直接去读取硬盘硬件所存的二进制数据，操作系统所保证的安全性就荡然无存了。</a:t>
            </a:r>
            <a:endParaRPr lang="zh-CN" altLang="zh-CN" sz="1800" dirty="0"/>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37" name="Object 1"/>
          <p:cNvGraphicFramePr>
            <a:graphicFrameLocks noChangeAspect="1"/>
          </p:cNvGraphicFramePr>
          <p:nvPr/>
        </p:nvGraphicFramePr>
        <p:xfrm>
          <a:off x="5076056" y="3717032"/>
          <a:ext cx="3512104" cy="2448272"/>
        </p:xfrm>
        <a:graphic>
          <a:graphicData uri="http://schemas.openxmlformats.org/presentationml/2006/ole">
            <mc:AlternateContent xmlns:mc="http://schemas.openxmlformats.org/markup-compatibility/2006">
              <mc:Choice xmlns:v="urn:schemas-microsoft-com:vml" Requires="v">
                <p:oleObj spid="_x0000_s45140" r:id="rId3" imgW="2308750" imgH="1598007" progId="Visio.Drawing.11">
                  <p:embed/>
                </p:oleObj>
              </mc:Choice>
              <mc:Fallback>
                <p:oleObj r:id="rId3" imgW="2308750" imgH="1598007"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717032"/>
                        <a:ext cx="3512104" cy="2448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39" name="Rectangle 3"/>
          <p:cNvSpPr>
            <a:spLocks noChangeArrowheads="1"/>
          </p:cNvSpPr>
          <p:nvPr/>
        </p:nvSpPr>
        <p:spPr bwMode="auto">
          <a:xfrm>
            <a:off x="539552" y="3717032"/>
            <a:ext cx="4536504" cy="18928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720000" fontAlgn="base">
              <a:lnSpc>
                <a:spcPct val="130000"/>
              </a:lnSpc>
              <a:spcAft>
                <a:spcPct val="0"/>
              </a:spcAft>
              <a:buClrTx/>
              <a:buSzTx/>
              <a:tabLst/>
            </a:pPr>
            <a:r>
              <a:rPr lang="zh-CN" altLang="zh-CN" dirty="0" smtClean="0">
                <a:latin typeface="Times New Roman" panose="02020603050405020304" pitchFamily="18" charset="0"/>
              </a:rPr>
              <a:t>所以我们绝对不允许</a:t>
            </a:r>
            <a:r>
              <a:rPr lang="zh-CN" altLang="zh-CN" b="1" dirty="0" smtClean="0">
                <a:solidFill>
                  <a:srgbClr val="C00000"/>
                </a:solidFill>
                <a:latin typeface="Times New Roman" panose="02020603050405020304" pitchFamily="18" charset="0"/>
              </a:rPr>
              <a:t>用户程序直接访问硬件设备</a:t>
            </a:r>
            <a:r>
              <a:rPr lang="zh-CN" altLang="zh-CN" dirty="0" smtClean="0">
                <a:latin typeface="Times New Roman" panose="02020603050405020304" pitchFamily="18" charset="0"/>
              </a:rPr>
              <a:t>。但是如前所述，用户小明的程序直接读写硬盘数据，这要怎么防范呢？操作系统是软件，在这个问题上软件是没有办法防护的，必须要</a:t>
            </a:r>
            <a:r>
              <a:rPr lang="en-US" altLang="zh-CN" b="1" dirty="0" smtClean="0">
                <a:solidFill>
                  <a:srgbClr val="C00000"/>
                </a:solidFill>
                <a:latin typeface="Times New Roman" panose="02020603050405020304" pitchFamily="18" charset="0"/>
              </a:rPr>
              <a:t>CPU</a:t>
            </a:r>
            <a:r>
              <a:rPr lang="zh-CN" altLang="en-US" b="1" dirty="0" smtClean="0">
                <a:solidFill>
                  <a:srgbClr val="C00000"/>
                </a:solidFill>
                <a:latin typeface="Times New Roman" panose="02020603050405020304" pitchFamily="18" charset="0"/>
              </a:rPr>
              <a:t>提供硬件的支持</a:t>
            </a:r>
            <a:r>
              <a:rPr lang="zh-CN" altLang="en-US" dirty="0" smtClean="0">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zh-CN" dirty="0" smtClean="0"/>
              <a:t>内核态与用户态</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33</a:t>
            </a:fld>
            <a:endParaRPr lang="zh-CN" altLang="en-US" dirty="0"/>
          </a:p>
        </p:txBody>
      </p:sp>
      <p:sp>
        <p:nvSpPr>
          <p:cNvPr id="6" name="内容占位符 5"/>
          <p:cNvSpPr>
            <a:spLocks noGrp="1"/>
          </p:cNvSpPr>
          <p:nvPr>
            <p:ph idx="1"/>
          </p:nvPr>
        </p:nvSpPr>
        <p:spPr>
          <a:xfrm>
            <a:off x="457200" y="1412776"/>
            <a:ext cx="8229600" cy="4824536"/>
          </a:xfrm>
        </p:spPr>
        <p:txBody>
          <a:bodyPr>
            <a:noAutofit/>
          </a:bodyPr>
          <a:lstStyle/>
          <a:p>
            <a:pPr algn="just"/>
            <a:r>
              <a:rPr lang="zh-CN" altLang="en-US" sz="1800" dirty="0" smtClean="0"/>
              <a:t>禁止</a:t>
            </a:r>
            <a:r>
              <a:rPr lang="zh-CN" altLang="zh-CN" sz="1800" dirty="0" smtClean="0"/>
              <a:t>用户程序直接访问硬件设备</a:t>
            </a:r>
            <a:r>
              <a:rPr lang="zh-CN" altLang="en-US" sz="1800" dirty="0" smtClean="0"/>
              <a:t>的</a:t>
            </a:r>
            <a:r>
              <a:rPr lang="zh-CN" altLang="zh-CN" sz="1800" dirty="0" smtClean="0"/>
              <a:t>基本思想是</a:t>
            </a:r>
            <a:r>
              <a:rPr lang="en-US" altLang="zh-CN" sz="1800" dirty="0" smtClean="0"/>
              <a:t>CPU</a:t>
            </a:r>
            <a:r>
              <a:rPr lang="zh-CN" altLang="zh-CN" sz="1800" dirty="0" smtClean="0"/>
              <a:t>将指令集分为需要</a:t>
            </a:r>
            <a:r>
              <a:rPr lang="zh-CN" altLang="zh-CN" sz="1800" b="1" dirty="0" smtClean="0">
                <a:solidFill>
                  <a:srgbClr val="C00000"/>
                </a:solidFill>
              </a:rPr>
              <a:t>特权的指令（</a:t>
            </a:r>
            <a:r>
              <a:rPr lang="en-US" altLang="zh-CN" sz="1800" b="1" dirty="0" smtClean="0">
                <a:solidFill>
                  <a:srgbClr val="C00000"/>
                </a:solidFill>
              </a:rPr>
              <a:t>privileged</a:t>
            </a:r>
            <a:r>
              <a:rPr lang="zh-CN" altLang="zh-CN" sz="1800" b="1" dirty="0" smtClean="0">
                <a:solidFill>
                  <a:srgbClr val="C00000"/>
                </a:solidFill>
              </a:rPr>
              <a:t>）</a:t>
            </a:r>
            <a:r>
              <a:rPr lang="zh-CN" altLang="zh-CN" sz="1800" dirty="0" smtClean="0"/>
              <a:t>和</a:t>
            </a:r>
            <a:r>
              <a:rPr lang="zh-CN" altLang="zh-CN" sz="1800" b="1" dirty="0" smtClean="0">
                <a:solidFill>
                  <a:srgbClr val="C00000"/>
                </a:solidFill>
              </a:rPr>
              <a:t>一般的指令</a:t>
            </a:r>
            <a:r>
              <a:rPr lang="en-US" altLang="zh-CN" sz="1800" b="1" dirty="0" smtClean="0">
                <a:solidFill>
                  <a:srgbClr val="C00000"/>
                </a:solidFill>
              </a:rPr>
              <a:t>(non-</a:t>
            </a:r>
            <a:r>
              <a:rPr lang="en-US" altLang="zh-CN" sz="1800" b="1" dirty="0" err="1" smtClean="0">
                <a:solidFill>
                  <a:srgbClr val="C00000"/>
                </a:solidFill>
              </a:rPr>
              <a:t>previleged</a:t>
            </a:r>
            <a:r>
              <a:rPr lang="en-US" altLang="zh-CN" sz="1800" b="1" dirty="0" smtClean="0">
                <a:solidFill>
                  <a:srgbClr val="C00000"/>
                </a:solidFill>
              </a:rPr>
              <a:t>)</a:t>
            </a:r>
            <a:r>
              <a:rPr lang="zh-CN" altLang="zh-CN" sz="1800" dirty="0" smtClean="0"/>
              <a:t>。而所有的</a:t>
            </a:r>
            <a:r>
              <a:rPr lang="en-US" altLang="zh-CN" sz="1800" dirty="0" smtClean="0"/>
              <a:t>I/O</a:t>
            </a:r>
            <a:r>
              <a:rPr lang="zh-CN" altLang="zh-CN" sz="1800" dirty="0" smtClean="0"/>
              <a:t>指令都是属于需要特权的指令。一般用户不能执行这类</a:t>
            </a:r>
            <a:r>
              <a:rPr lang="en-US" altLang="zh-CN" sz="1800" dirty="0" smtClean="0"/>
              <a:t>privileged</a:t>
            </a:r>
            <a:r>
              <a:rPr lang="zh-CN" altLang="zh-CN" sz="1800" dirty="0" smtClean="0"/>
              <a:t>指令，必须是系统内核才能执行这类</a:t>
            </a:r>
            <a:r>
              <a:rPr lang="en-US" altLang="zh-CN" sz="1800" dirty="0" smtClean="0"/>
              <a:t>privileged </a:t>
            </a:r>
            <a:r>
              <a:rPr lang="zh-CN" altLang="zh-CN" sz="1800" dirty="0" smtClean="0"/>
              <a:t>指令。所以小明是没有办法直接读写硬盘的。</a:t>
            </a:r>
          </a:p>
          <a:p>
            <a:r>
              <a:rPr lang="zh-CN" altLang="zh-CN" sz="1800" dirty="0" smtClean="0"/>
              <a:t>然而</a:t>
            </a:r>
            <a:r>
              <a:rPr lang="en-US" altLang="zh-CN" sz="1800" dirty="0" smtClean="0"/>
              <a:t>CPU</a:t>
            </a:r>
            <a:r>
              <a:rPr lang="zh-CN" altLang="zh-CN" sz="1800" dirty="0" smtClean="0"/>
              <a:t>是怎么知道现在执行的程序是操作系统内核还是普通用户进程呢？在程序运行时，</a:t>
            </a:r>
            <a:r>
              <a:rPr lang="en-US" altLang="zh-CN" sz="1800" dirty="0" smtClean="0"/>
              <a:t>CPU</a:t>
            </a:r>
            <a:r>
              <a:rPr lang="zh-CN" altLang="zh-CN" sz="1800" dirty="0" smtClean="0"/>
              <a:t>会显示出现在的运行状态：内核态（</a:t>
            </a:r>
            <a:r>
              <a:rPr lang="en-US" altLang="zh-CN" sz="1800" dirty="0" smtClean="0"/>
              <a:t>User Mode</a:t>
            </a:r>
            <a:r>
              <a:rPr lang="zh-CN" altLang="zh-CN" sz="1800" dirty="0" smtClean="0"/>
              <a:t>）还是用户态（</a:t>
            </a:r>
            <a:r>
              <a:rPr lang="en-US" altLang="zh-CN" sz="1800" dirty="0" smtClean="0"/>
              <a:t>Kernel Mode</a:t>
            </a:r>
            <a:r>
              <a:rPr lang="zh-CN" altLang="zh-CN" sz="1800" dirty="0" smtClean="0"/>
              <a:t>）。在</a:t>
            </a:r>
            <a:r>
              <a:rPr lang="en-US" altLang="zh-CN" sz="1800" dirty="0" smtClean="0"/>
              <a:t>CPU</a:t>
            </a:r>
            <a:r>
              <a:rPr lang="zh-CN" altLang="zh-CN" sz="1800" dirty="0" smtClean="0"/>
              <a:t>有个特殊的寄存器叫做状态寄存器（</a:t>
            </a:r>
            <a:r>
              <a:rPr lang="en-US" altLang="zh-CN" sz="1800" dirty="0" smtClean="0"/>
              <a:t>status register</a:t>
            </a:r>
            <a:r>
              <a:rPr lang="zh-CN" altLang="zh-CN" sz="1800" dirty="0" smtClean="0"/>
              <a:t>），其中显示现在的</a:t>
            </a:r>
            <a:r>
              <a:rPr lang="en-US" altLang="zh-CN" sz="1800" dirty="0" smtClean="0"/>
              <a:t>CPU</a:t>
            </a:r>
            <a:r>
              <a:rPr lang="zh-CN" altLang="zh-CN" sz="1800" dirty="0" smtClean="0"/>
              <a:t>是在内核态还是用户态。假如</a:t>
            </a:r>
            <a:r>
              <a:rPr lang="en-US" altLang="zh-CN" sz="1800" dirty="0" smtClean="0"/>
              <a:t>CPU</a:t>
            </a:r>
            <a:r>
              <a:rPr lang="zh-CN" altLang="zh-CN" sz="1800" dirty="0" smtClean="0"/>
              <a:t>是在用户态，那么任何的</a:t>
            </a:r>
            <a:r>
              <a:rPr lang="en-US" altLang="zh-CN" sz="1800" dirty="0" smtClean="0"/>
              <a:t>privileged </a:t>
            </a:r>
            <a:r>
              <a:rPr lang="zh-CN" altLang="zh-CN" sz="1800" dirty="0" smtClean="0"/>
              <a:t>指令都不可以执行，一旦执行了，</a:t>
            </a:r>
            <a:r>
              <a:rPr lang="en-US" altLang="zh-CN" sz="1800" dirty="0" smtClean="0"/>
              <a:t>CPU</a:t>
            </a:r>
            <a:r>
              <a:rPr lang="zh-CN" altLang="zh-CN" sz="1800" dirty="0" smtClean="0"/>
              <a:t>就发生异常错误。</a:t>
            </a:r>
            <a:endParaRPr lang="en-US" altLang="zh-CN" sz="1800" dirty="0" smtClean="0"/>
          </a:p>
          <a:p>
            <a:endParaRPr lang="zh-CN" altLang="zh-CN" sz="1800" dirty="0"/>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zh-CN" dirty="0" smtClean="0"/>
              <a:t>内核态与用户态</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34</a:t>
            </a:fld>
            <a:endParaRPr lang="zh-CN" altLang="en-US" dirty="0"/>
          </a:p>
        </p:txBody>
      </p:sp>
      <p:sp>
        <p:nvSpPr>
          <p:cNvPr id="6" name="内容占位符 5"/>
          <p:cNvSpPr>
            <a:spLocks noGrp="1"/>
          </p:cNvSpPr>
          <p:nvPr>
            <p:ph idx="1"/>
          </p:nvPr>
        </p:nvSpPr>
        <p:spPr>
          <a:xfrm>
            <a:off x="457200" y="1412776"/>
            <a:ext cx="8229600" cy="4824536"/>
          </a:xfrm>
        </p:spPr>
        <p:txBody>
          <a:bodyPr>
            <a:noAutofit/>
          </a:bodyPr>
          <a:lstStyle/>
          <a:p>
            <a:r>
              <a:rPr lang="zh-CN" altLang="en-US" sz="1800" dirty="0" smtClean="0"/>
              <a:t>如下图所示，</a:t>
            </a:r>
            <a:r>
              <a:rPr lang="zh-CN" altLang="zh-CN" sz="1800" dirty="0" smtClean="0"/>
              <a:t>当用户程序直接执行</a:t>
            </a:r>
            <a:r>
              <a:rPr lang="en-US" altLang="zh-CN" sz="1800" dirty="0" smtClean="0"/>
              <a:t>privileged</a:t>
            </a:r>
            <a:r>
              <a:rPr lang="zh-CN" altLang="zh-CN" sz="1800" dirty="0" smtClean="0"/>
              <a:t>指令时，</a:t>
            </a:r>
            <a:r>
              <a:rPr lang="en-US" altLang="zh-CN" sz="1800" dirty="0" smtClean="0"/>
              <a:t>CPU</a:t>
            </a:r>
            <a:r>
              <a:rPr lang="zh-CN" altLang="zh-CN" sz="1800" dirty="0" smtClean="0"/>
              <a:t>会检测当前状态是否为内核态，假如当前状态为用户态，</a:t>
            </a:r>
            <a:r>
              <a:rPr lang="en-US" altLang="zh-CN" sz="1800" dirty="0" smtClean="0"/>
              <a:t>CPU</a:t>
            </a:r>
            <a:r>
              <a:rPr lang="zh-CN" altLang="zh-CN" sz="1800" dirty="0" smtClean="0"/>
              <a:t>就不会执行该指令，</a:t>
            </a:r>
            <a:r>
              <a:rPr lang="en-US" altLang="zh-CN" sz="1800" dirty="0" smtClean="0"/>
              <a:t>CPU</a:t>
            </a:r>
            <a:r>
              <a:rPr lang="zh-CN" altLang="zh-CN" sz="1800" dirty="0" smtClean="0"/>
              <a:t>发生异常错误。这些检测不是软件，</a:t>
            </a:r>
            <a:r>
              <a:rPr lang="zh-CN" altLang="zh-CN" sz="1800" b="1" dirty="0" smtClean="0">
                <a:solidFill>
                  <a:srgbClr val="C00000"/>
                </a:solidFill>
              </a:rPr>
              <a:t>是</a:t>
            </a:r>
            <a:r>
              <a:rPr lang="en-US" altLang="zh-CN" sz="1800" b="1" dirty="0" smtClean="0">
                <a:solidFill>
                  <a:srgbClr val="C00000"/>
                </a:solidFill>
              </a:rPr>
              <a:t>CPU</a:t>
            </a:r>
            <a:r>
              <a:rPr lang="zh-CN" altLang="zh-CN" sz="1800" b="1" dirty="0" smtClean="0">
                <a:solidFill>
                  <a:srgbClr val="C00000"/>
                </a:solidFill>
              </a:rPr>
              <a:t>硬件执行每一个指令时自动检测的</a:t>
            </a:r>
            <a:r>
              <a:rPr lang="zh-CN" altLang="zh-CN" sz="1800" dirty="0" smtClean="0"/>
              <a:t>。</a:t>
            </a:r>
          </a:p>
          <a:p>
            <a:endParaRPr lang="zh-CN" altLang="zh-CN" sz="1800" dirty="0"/>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5" name="Object 1"/>
          <p:cNvGraphicFramePr>
            <a:graphicFrameLocks noChangeAspect="1"/>
          </p:cNvGraphicFramePr>
          <p:nvPr/>
        </p:nvGraphicFramePr>
        <p:xfrm>
          <a:off x="3779912" y="3068960"/>
          <a:ext cx="4824536" cy="2733904"/>
        </p:xfrm>
        <a:graphic>
          <a:graphicData uri="http://schemas.openxmlformats.org/presentationml/2006/ole">
            <mc:AlternateContent xmlns:mc="http://schemas.openxmlformats.org/markup-compatibility/2006">
              <mc:Choice xmlns:v="urn:schemas-microsoft-com:vml" Requires="v">
                <p:oleObj spid="_x0000_s47187" r:id="rId3" imgW="3366135" imgH="1895856" progId="Visio.Drawing.11">
                  <p:embed/>
                </p:oleObj>
              </mc:Choice>
              <mc:Fallback>
                <p:oleObj r:id="rId3" imgW="3366135" imgH="1895856"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3068960"/>
                        <a:ext cx="4824536" cy="27339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zh-CN" dirty="0" smtClean="0"/>
              <a:t>内核态与用户态</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35</a:t>
            </a:fld>
            <a:endParaRPr lang="zh-CN" altLang="en-US" dirty="0"/>
          </a:p>
        </p:txBody>
      </p:sp>
      <p:sp>
        <p:nvSpPr>
          <p:cNvPr id="6" name="内容占位符 5"/>
          <p:cNvSpPr>
            <a:spLocks noGrp="1"/>
          </p:cNvSpPr>
          <p:nvPr>
            <p:ph idx="1"/>
          </p:nvPr>
        </p:nvSpPr>
        <p:spPr>
          <a:xfrm>
            <a:off x="457200" y="1412776"/>
            <a:ext cx="8229600" cy="4824536"/>
          </a:xfrm>
        </p:spPr>
        <p:txBody>
          <a:bodyPr>
            <a:noAutofit/>
          </a:bodyPr>
          <a:lstStyle/>
          <a:p>
            <a:pPr marL="285750" indent="-285750">
              <a:buFont typeface="Arial" pitchFamily="34" charset="0"/>
              <a:buChar char="•"/>
            </a:pPr>
            <a:r>
              <a:rPr lang="en-US" sz="2000" dirty="0"/>
              <a:t>CPU</a:t>
            </a:r>
            <a:r>
              <a:rPr lang="zh-CN" altLang="en-US" sz="2000" dirty="0"/>
              <a:t>如何从用户态转成内核</a:t>
            </a:r>
            <a:r>
              <a:rPr lang="zh-CN" altLang="en-US" sz="2000" dirty="0" smtClean="0"/>
              <a:t>态？</a:t>
            </a:r>
            <a:endParaRPr lang="en-US" altLang="zh-CN" sz="2000" dirty="0" smtClean="0"/>
          </a:p>
          <a:p>
            <a:pPr indent="457200"/>
            <a:r>
              <a:rPr lang="en-US" sz="1800" dirty="0"/>
              <a:t>CPU</a:t>
            </a:r>
            <a:r>
              <a:rPr lang="zh-CN" altLang="en-US" sz="1800" dirty="0"/>
              <a:t>如何从用户态转成内核态，这是现代操作系统的一个重要的</a:t>
            </a:r>
            <a:r>
              <a:rPr lang="zh-CN" altLang="en-US" sz="1800" dirty="0" smtClean="0"/>
              <a:t>技术</a:t>
            </a:r>
            <a:r>
              <a:rPr lang="zh-CN" altLang="en-US" sz="1800" dirty="0"/>
              <a:t>：</a:t>
            </a:r>
            <a:r>
              <a:rPr lang="zh-CN" altLang="en-US" sz="1800" dirty="0" smtClean="0"/>
              <a:t>必须</a:t>
            </a:r>
            <a:r>
              <a:rPr lang="zh-CN" altLang="en-US" sz="1800" dirty="0"/>
              <a:t>要使用“中断”方式，</a:t>
            </a:r>
            <a:r>
              <a:rPr lang="zh-CN" altLang="en-US" sz="1800" dirty="0" smtClean="0"/>
              <a:t>只有中断，</a:t>
            </a:r>
            <a:r>
              <a:rPr lang="en-US" sz="1800" dirty="0" smtClean="0"/>
              <a:t>CPU</a:t>
            </a:r>
            <a:r>
              <a:rPr lang="zh-CN" altLang="en-US" sz="1800" dirty="0"/>
              <a:t>才会进入内核态。不管是哪种中断，</a:t>
            </a:r>
            <a:r>
              <a:rPr lang="en-US" sz="1800" dirty="0"/>
              <a:t>CPU</a:t>
            </a:r>
            <a:r>
              <a:rPr lang="zh-CN" altLang="en-US" sz="1800" dirty="0"/>
              <a:t>就会自动进入内核态模式</a:t>
            </a:r>
            <a:r>
              <a:rPr lang="zh-CN" altLang="en-US" sz="1800" dirty="0" smtClean="0"/>
              <a:t>。</a:t>
            </a:r>
            <a:endParaRPr lang="en-US" altLang="zh-CN" sz="1800" dirty="0" smtClean="0"/>
          </a:p>
          <a:p>
            <a:pPr indent="457200"/>
            <a:r>
              <a:rPr lang="zh-CN" altLang="en-US" sz="1800" dirty="0"/>
              <a:t>一个用户程序当要得到操作系统的服务时，它执行软件中断，最底层就是执行一个特殊的叫做“</a:t>
            </a:r>
            <a:r>
              <a:rPr lang="en-US" sz="1800" dirty="0" err="1"/>
              <a:t>int</a:t>
            </a:r>
            <a:r>
              <a:rPr lang="zh-CN" altLang="en-US" sz="1800" dirty="0"/>
              <a:t>”的指令来实现的（每一种</a:t>
            </a:r>
            <a:r>
              <a:rPr lang="en-US" sz="1800" dirty="0"/>
              <a:t>CPU</a:t>
            </a:r>
            <a:r>
              <a:rPr lang="zh-CN" altLang="en-US" sz="1800" dirty="0"/>
              <a:t>有类似的指令，只是名字不一样，</a:t>
            </a:r>
            <a:r>
              <a:rPr lang="en-US" sz="1800" dirty="0" err="1"/>
              <a:t>intel</a:t>
            </a:r>
            <a:r>
              <a:rPr lang="en-US" sz="1800" dirty="0"/>
              <a:t> x86 </a:t>
            </a:r>
            <a:r>
              <a:rPr lang="zh-CN" altLang="en-US" sz="1800" dirty="0"/>
              <a:t>指令集叫做</a:t>
            </a:r>
            <a:r>
              <a:rPr lang="en-US" sz="1800" dirty="0" err="1"/>
              <a:t>int</a:t>
            </a:r>
            <a:r>
              <a:rPr lang="zh-CN" altLang="en-US" sz="1800" dirty="0"/>
              <a:t>指令，</a:t>
            </a:r>
            <a:r>
              <a:rPr lang="en-US" sz="1800" dirty="0"/>
              <a:t>ARM</a:t>
            </a:r>
            <a:r>
              <a:rPr lang="zh-CN" altLang="en-US" sz="1800" dirty="0"/>
              <a:t>指令集叫做</a:t>
            </a:r>
            <a:r>
              <a:rPr lang="en-US" sz="1800" dirty="0" err="1"/>
              <a:t>swi</a:t>
            </a:r>
            <a:r>
              <a:rPr lang="zh-CN" altLang="en-US" sz="1800" dirty="0"/>
              <a:t>指令，在一些操作系统教科书叫做</a:t>
            </a:r>
            <a:r>
              <a:rPr lang="en-US" sz="1800" dirty="0"/>
              <a:t> trap</a:t>
            </a:r>
            <a:r>
              <a:rPr lang="zh-CN" altLang="en-US" sz="1800" dirty="0"/>
              <a:t>指令），用户程序通过执行该指令来获取操作系统提供的服务。</a:t>
            </a:r>
            <a:r>
              <a:rPr lang="zh-CN" altLang="en-US" sz="1800" b="1" dirty="0">
                <a:solidFill>
                  <a:srgbClr val="C00000"/>
                </a:solidFill>
              </a:rPr>
              <a:t>重点是在执行这条指令时，</a:t>
            </a:r>
            <a:r>
              <a:rPr lang="en-US" sz="1800" b="1" dirty="0">
                <a:solidFill>
                  <a:srgbClr val="C00000"/>
                </a:solidFill>
              </a:rPr>
              <a:t>CPU</a:t>
            </a:r>
            <a:r>
              <a:rPr lang="zh-CN" altLang="en-US" sz="1800" b="1" dirty="0">
                <a:solidFill>
                  <a:srgbClr val="C00000"/>
                </a:solidFill>
              </a:rPr>
              <a:t>会</a:t>
            </a:r>
            <a:r>
              <a:rPr lang="zh-CN" altLang="en-US" sz="1800" b="1" dirty="0" smtClean="0">
                <a:solidFill>
                  <a:srgbClr val="C00000"/>
                </a:solidFill>
              </a:rPr>
              <a:t>自动</a:t>
            </a:r>
            <a:r>
              <a:rPr lang="zh-CN" altLang="en-US" sz="1800" b="1" dirty="0">
                <a:solidFill>
                  <a:srgbClr val="C00000"/>
                </a:solidFill>
              </a:rPr>
              <a:t>的将状态置为内核态</a:t>
            </a:r>
            <a:r>
              <a:rPr lang="zh-CN" altLang="en-US" sz="1800" b="1" dirty="0" smtClean="0">
                <a:solidFill>
                  <a:srgbClr val="C00000"/>
                </a:solidFill>
              </a:rPr>
              <a:t>。</a:t>
            </a:r>
            <a:endParaRPr lang="en-US" altLang="zh-CN" sz="1800" b="1" dirty="0" smtClean="0">
              <a:solidFill>
                <a:srgbClr val="C00000"/>
              </a:solidFill>
            </a:endParaRPr>
          </a:p>
          <a:p>
            <a:pPr indent="457200"/>
            <a:r>
              <a:rPr lang="zh-CN" altLang="en-US" sz="1800" dirty="0"/>
              <a:t>操作系统会保存一个中断向量表，每一行是存着中断服务程序的起始位置</a:t>
            </a:r>
            <a:r>
              <a:rPr lang="zh-CN" altLang="en-US" sz="1800" dirty="0" smtClean="0"/>
              <a:t>。</a:t>
            </a:r>
            <a:r>
              <a:rPr lang="en-US" altLang="zh-CN" sz="1800" dirty="0" err="1" smtClean="0"/>
              <a:t>i</a:t>
            </a:r>
            <a:r>
              <a:rPr lang="en-US" sz="1800" dirty="0" err="1" smtClean="0"/>
              <a:t>nt</a:t>
            </a:r>
            <a:r>
              <a:rPr lang="zh-CN" altLang="en-US" sz="1800" dirty="0"/>
              <a:t>指令会有一个参数</a:t>
            </a:r>
            <a:r>
              <a:rPr lang="en-US" sz="1800" dirty="0"/>
              <a:t>#n</a:t>
            </a:r>
            <a:r>
              <a:rPr lang="zh-CN" altLang="en-US" sz="1800" dirty="0"/>
              <a:t>，“</a:t>
            </a:r>
            <a:r>
              <a:rPr lang="en-US" sz="1800" dirty="0" err="1"/>
              <a:t>int</a:t>
            </a:r>
            <a:r>
              <a:rPr lang="en-US" sz="1800" dirty="0"/>
              <a:t> #n</a:t>
            </a:r>
            <a:r>
              <a:rPr lang="zh-CN" altLang="en-US" sz="1800" dirty="0"/>
              <a:t>”。当</a:t>
            </a:r>
            <a:r>
              <a:rPr lang="en-US" sz="1800" dirty="0"/>
              <a:t>CPU</a:t>
            </a:r>
            <a:r>
              <a:rPr lang="zh-CN" altLang="en-US" sz="1800" dirty="0"/>
              <a:t>执行到</a:t>
            </a:r>
            <a:r>
              <a:rPr lang="en-US" sz="1800" dirty="0" err="1"/>
              <a:t>int</a:t>
            </a:r>
            <a:r>
              <a:rPr lang="en-US" sz="1800" dirty="0"/>
              <a:t> #n</a:t>
            </a:r>
            <a:r>
              <a:rPr lang="zh-CN" altLang="en-US" sz="1800" dirty="0"/>
              <a:t>指令时时，会将模式转为内核态，读取中断向量表的第</a:t>
            </a:r>
            <a:r>
              <a:rPr lang="en-US" sz="1800" dirty="0"/>
              <a:t>#n</a:t>
            </a:r>
            <a:r>
              <a:rPr lang="zh-CN" altLang="en-US" sz="1800" dirty="0"/>
              <a:t>个记录，跳到相对应的中断服务程序去执行</a:t>
            </a:r>
            <a:r>
              <a:rPr lang="zh-CN" altLang="en-US" sz="1800" dirty="0" smtClean="0"/>
              <a:t>。</a:t>
            </a:r>
            <a:endParaRPr lang="zh-CN" altLang="zh-CN" sz="1800" dirty="0"/>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799839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zh-CN" dirty="0" smtClean="0"/>
              <a:t>内核态与用户态</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36</a:t>
            </a:fld>
            <a:endParaRPr lang="zh-CN" altLang="en-US" dirty="0"/>
          </a:p>
        </p:txBody>
      </p:sp>
      <p:sp>
        <p:nvSpPr>
          <p:cNvPr id="6" name="内容占位符 5"/>
          <p:cNvSpPr>
            <a:spLocks noGrp="1"/>
          </p:cNvSpPr>
          <p:nvPr>
            <p:ph idx="1"/>
          </p:nvPr>
        </p:nvSpPr>
        <p:spPr>
          <a:xfrm>
            <a:off x="457200" y="1412776"/>
            <a:ext cx="8229600" cy="4824536"/>
          </a:xfrm>
        </p:spPr>
        <p:txBody>
          <a:bodyPr>
            <a:noAutofit/>
          </a:bodyPr>
          <a:lstStyle/>
          <a:p>
            <a:pPr marL="285750" indent="-285750">
              <a:buFont typeface="Arial" pitchFamily="34" charset="0"/>
              <a:buChar char="•"/>
            </a:pPr>
            <a:r>
              <a:rPr lang="zh-CN" altLang="en-US" sz="2000" dirty="0" smtClean="0"/>
              <a:t>软件中断例子</a:t>
            </a:r>
            <a:endParaRPr lang="en-US" altLang="zh-CN" sz="2000" dirty="0" smtClean="0"/>
          </a:p>
          <a:p>
            <a:pPr indent="457200"/>
            <a:r>
              <a:rPr lang="zh-CN" altLang="en-US" sz="1800" dirty="0"/>
              <a:t>以</a:t>
            </a:r>
            <a:r>
              <a:rPr lang="en-US" sz="1800" dirty="0"/>
              <a:t>Linux</a:t>
            </a:r>
            <a:r>
              <a:rPr lang="zh-CN" altLang="en-US" sz="1800" dirty="0"/>
              <a:t>的软件中断为</a:t>
            </a:r>
            <a:r>
              <a:rPr lang="zh-CN" altLang="en-US" sz="1800" dirty="0" smtClean="0"/>
              <a:t>例，首先</a:t>
            </a:r>
            <a:r>
              <a:rPr lang="zh-CN" altLang="en-US" sz="1800" dirty="0"/>
              <a:t>将想要执行的系统调用编号放入暂存器</a:t>
            </a:r>
            <a:r>
              <a:rPr lang="en-US" sz="1800" dirty="0"/>
              <a:t>EAX</a:t>
            </a:r>
            <a:r>
              <a:rPr lang="zh-CN" altLang="en-US" sz="1800" dirty="0"/>
              <a:t>中，例如</a:t>
            </a:r>
            <a:r>
              <a:rPr lang="en-US" sz="1800" dirty="0"/>
              <a:t>read</a:t>
            </a:r>
            <a:r>
              <a:rPr lang="zh-CN" altLang="en-US" sz="1800" dirty="0"/>
              <a:t>的编号是</a:t>
            </a:r>
            <a:r>
              <a:rPr lang="en-US" sz="1800" dirty="0"/>
              <a:t>3</a:t>
            </a:r>
            <a:r>
              <a:rPr lang="zh-CN" altLang="en-US" sz="1800" dirty="0"/>
              <a:t>，</a:t>
            </a:r>
            <a:r>
              <a:rPr lang="en-US" sz="1800" dirty="0"/>
              <a:t>write</a:t>
            </a:r>
            <a:r>
              <a:rPr lang="zh-CN" altLang="en-US" sz="1800" dirty="0"/>
              <a:t>的编号是</a:t>
            </a:r>
            <a:r>
              <a:rPr lang="en-US" sz="1800" dirty="0"/>
              <a:t>4</a:t>
            </a:r>
            <a:r>
              <a:rPr lang="zh-CN" altLang="en-US" sz="1800" dirty="0"/>
              <a:t>，</a:t>
            </a:r>
            <a:r>
              <a:rPr lang="en-US" sz="1800" dirty="0"/>
              <a:t> open</a:t>
            </a:r>
            <a:r>
              <a:rPr lang="zh-CN" altLang="en-US" sz="1800" dirty="0"/>
              <a:t>的编号是</a:t>
            </a:r>
            <a:r>
              <a:rPr lang="en-US" sz="1800" dirty="0"/>
              <a:t>5</a:t>
            </a:r>
            <a:r>
              <a:rPr lang="zh-CN" altLang="en-US" sz="1800" dirty="0"/>
              <a:t>，</a:t>
            </a:r>
            <a:r>
              <a:rPr lang="en-US" sz="1800" dirty="0"/>
              <a:t>close</a:t>
            </a:r>
            <a:r>
              <a:rPr lang="zh-CN" altLang="en-US" sz="1800" dirty="0"/>
              <a:t>的编号是</a:t>
            </a:r>
            <a:r>
              <a:rPr lang="en-US" sz="1800" dirty="0"/>
              <a:t>6 </a:t>
            </a:r>
            <a:r>
              <a:rPr lang="zh-CN" altLang="en-US" sz="1800" dirty="0"/>
              <a:t>等等。然后执行软件中断</a:t>
            </a:r>
            <a:r>
              <a:rPr lang="en-US" sz="1800" dirty="0" err="1"/>
              <a:t>int</a:t>
            </a:r>
            <a:r>
              <a:rPr lang="en-US" sz="1800" dirty="0"/>
              <a:t> 80h</a:t>
            </a:r>
            <a:r>
              <a:rPr lang="zh-CN" altLang="en-US" sz="1800" dirty="0"/>
              <a:t>（</a:t>
            </a:r>
            <a:r>
              <a:rPr lang="en-US" sz="1800" dirty="0"/>
              <a:t>80h</a:t>
            </a:r>
            <a:r>
              <a:rPr lang="zh-CN" altLang="en-US" sz="1800" dirty="0"/>
              <a:t>是</a:t>
            </a:r>
            <a:r>
              <a:rPr lang="en-US" sz="1800" dirty="0"/>
              <a:t>16</a:t>
            </a:r>
            <a:r>
              <a:rPr lang="zh-CN" altLang="en-US" sz="1800" dirty="0"/>
              <a:t>进制）指令就行了</a:t>
            </a:r>
            <a:r>
              <a:rPr lang="zh-CN" altLang="en-US" sz="1800" dirty="0" smtClean="0"/>
              <a:t>。</a:t>
            </a:r>
            <a:endParaRPr lang="en-US" altLang="zh-CN" sz="1800" dirty="0" smtClean="0"/>
          </a:p>
          <a:p>
            <a:pPr indent="457200"/>
            <a:r>
              <a:rPr lang="en-US" sz="1800" dirty="0" smtClean="0"/>
              <a:t>MS </a:t>
            </a:r>
            <a:r>
              <a:rPr lang="en-US" sz="1800" dirty="0"/>
              <a:t>DOS</a:t>
            </a:r>
            <a:r>
              <a:rPr lang="zh-CN" altLang="en-US" sz="1800" dirty="0"/>
              <a:t>，</a:t>
            </a:r>
            <a:r>
              <a:rPr lang="en-US" sz="1800" dirty="0"/>
              <a:t>Windows</a:t>
            </a:r>
            <a:r>
              <a:rPr lang="zh-CN" altLang="en-US" sz="1800" dirty="0"/>
              <a:t>等系统也是用相似的方式，只是</a:t>
            </a:r>
            <a:r>
              <a:rPr lang="en-US" sz="1800" dirty="0" err="1"/>
              <a:t>int</a:t>
            </a:r>
            <a:r>
              <a:rPr lang="en-US" sz="1800" dirty="0"/>
              <a:t> #n</a:t>
            </a:r>
            <a:r>
              <a:rPr lang="zh-CN" altLang="en-US" sz="1800" dirty="0"/>
              <a:t>中的</a:t>
            </a:r>
            <a:r>
              <a:rPr lang="en-US" sz="1800" dirty="0"/>
              <a:t>#n</a:t>
            </a:r>
            <a:r>
              <a:rPr lang="zh-CN" altLang="en-US" sz="1800" dirty="0"/>
              <a:t>用不同的编号，例如</a:t>
            </a:r>
            <a:r>
              <a:rPr lang="en-US" sz="1800" dirty="0"/>
              <a:t>MS DOS</a:t>
            </a:r>
            <a:r>
              <a:rPr lang="zh-CN" altLang="en-US" sz="1800" dirty="0"/>
              <a:t>，用</a:t>
            </a:r>
            <a:r>
              <a:rPr lang="en-US" sz="1800" dirty="0" err="1"/>
              <a:t>int</a:t>
            </a:r>
            <a:r>
              <a:rPr lang="en-US" sz="1800" dirty="0"/>
              <a:t> 21h</a:t>
            </a:r>
            <a:r>
              <a:rPr lang="zh-CN" altLang="en-US" sz="1800" dirty="0"/>
              <a:t>为软件中断，大家将来写底层驱动程序时，或许需要知道这些细节，一半的软件设计者是不需要知道这些细节，操作系统都有较方便的接口来给软件调用</a:t>
            </a:r>
            <a:r>
              <a:rPr lang="zh-CN" altLang="en-US" sz="1800" dirty="0" smtClean="0"/>
              <a:t>。</a:t>
            </a:r>
            <a:endParaRPr lang="en-US" altLang="zh-CN" sz="1800" dirty="0" smtClean="0"/>
          </a:p>
          <a:p>
            <a:pPr indent="457200"/>
            <a:r>
              <a:rPr lang="zh-CN" altLang="en-US" sz="1800" dirty="0" smtClean="0"/>
              <a:t>很多</a:t>
            </a:r>
            <a:r>
              <a:rPr lang="zh-CN" altLang="en-US" sz="1800" dirty="0"/>
              <a:t>高阶语言例如</a:t>
            </a:r>
            <a:r>
              <a:rPr lang="en-US" sz="1800" dirty="0"/>
              <a:t>Python</a:t>
            </a:r>
            <a:r>
              <a:rPr lang="zh-CN" altLang="en-US" sz="1800" dirty="0"/>
              <a:t>，</a:t>
            </a:r>
            <a:r>
              <a:rPr lang="en-US" sz="1800" dirty="0"/>
              <a:t>Java</a:t>
            </a:r>
            <a:r>
              <a:rPr lang="zh-CN" altLang="en-US" sz="1800" dirty="0"/>
              <a:t>等再包装操作系统的接口，提供多种更高阶、更方便的函数接口供软件设计者来使用。</a:t>
            </a:r>
            <a:endParaRPr lang="en-US" sz="1800" dirty="0"/>
          </a:p>
          <a:p>
            <a:pPr indent="0"/>
            <a:endParaRPr lang="en-US" altLang="zh-CN" sz="1800" dirty="0" smtClean="0"/>
          </a:p>
          <a:p>
            <a:pPr indent="0"/>
            <a:endParaRPr lang="en-US" altLang="zh-CN" sz="1800" dirty="0" smtClean="0"/>
          </a:p>
          <a:p>
            <a:pPr indent="0"/>
            <a:endParaRPr lang="zh-CN" altLang="zh-CN" sz="1800" dirty="0"/>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968970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zh-CN" dirty="0" smtClean="0"/>
              <a:t>内核态与用户态</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37</a:t>
            </a:fld>
            <a:endParaRPr lang="zh-CN" altLang="en-US" dirty="0"/>
          </a:p>
        </p:txBody>
      </p:sp>
      <p:sp>
        <p:nvSpPr>
          <p:cNvPr id="6" name="内容占位符 5"/>
          <p:cNvSpPr>
            <a:spLocks noGrp="1"/>
          </p:cNvSpPr>
          <p:nvPr>
            <p:ph idx="1"/>
          </p:nvPr>
        </p:nvSpPr>
        <p:spPr>
          <a:xfrm>
            <a:off x="457200" y="1412776"/>
            <a:ext cx="8229600" cy="4824536"/>
          </a:xfrm>
        </p:spPr>
        <p:txBody>
          <a:bodyPr>
            <a:noAutofit/>
          </a:bodyPr>
          <a:lstStyle/>
          <a:p>
            <a:r>
              <a:rPr lang="zh-CN" altLang="en-US" sz="1800" dirty="0"/>
              <a:t>使用</a:t>
            </a:r>
            <a:r>
              <a:rPr lang="en-US" sz="1800" dirty="0" err="1"/>
              <a:t>int</a:t>
            </a:r>
            <a:r>
              <a:rPr lang="zh-CN" altLang="en-US" sz="1800" dirty="0"/>
              <a:t>指令后，用户程序就可以获得操作系统提供的服务了，状态也自动变成内核态</a:t>
            </a:r>
            <a:r>
              <a:rPr lang="zh-CN" altLang="en-US" sz="1800" dirty="0" smtClean="0"/>
              <a:t>，此时可以</a:t>
            </a:r>
            <a:r>
              <a:rPr lang="zh-CN" altLang="en-US" sz="1800" dirty="0"/>
              <a:t>执行那些需要特权的指令。注意此时的程序是操作系统。</a:t>
            </a:r>
            <a:endParaRPr lang="en-US" sz="1800" dirty="0"/>
          </a:p>
          <a:p>
            <a:r>
              <a:rPr lang="zh-CN" altLang="en-US" sz="1800" dirty="0"/>
              <a:t>而结束中断服务程序后，调度器选择一个用户进程执行时，</a:t>
            </a:r>
            <a:r>
              <a:rPr lang="en-US" sz="1800" dirty="0"/>
              <a:t>CPU</a:t>
            </a:r>
            <a:r>
              <a:rPr lang="zh-CN" altLang="en-US" sz="1800" dirty="0"/>
              <a:t>会将状态转变为用户态。注意此时的程序是用户的程序。用这种方式就是能保证，没有用户能“跳过”操作系统去直接使用</a:t>
            </a:r>
            <a:r>
              <a:rPr lang="en-US" sz="1800" dirty="0"/>
              <a:t>I/O</a:t>
            </a:r>
            <a:r>
              <a:rPr lang="zh-CN" altLang="en-US" sz="1800" dirty="0"/>
              <a:t>了</a:t>
            </a:r>
            <a:r>
              <a:rPr lang="zh-CN" altLang="en-US" sz="1800" dirty="0" smtClean="0"/>
              <a:t>。</a:t>
            </a:r>
            <a:endParaRPr lang="en-US" altLang="zh-CN" sz="1800" dirty="0" smtClean="0"/>
          </a:p>
          <a:p>
            <a:r>
              <a:rPr lang="zh-CN" altLang="en-US" sz="1800" dirty="0" smtClean="0"/>
              <a:t>这个过程如下图所示。</a:t>
            </a:r>
            <a:endParaRPr lang="en-US" sz="1800" dirty="0"/>
          </a:p>
          <a:p>
            <a:pPr indent="0"/>
            <a:endParaRPr lang="zh-CN" altLang="zh-CN" sz="1800" dirty="0"/>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对象 7"/>
          <p:cNvGraphicFramePr>
            <a:graphicFrameLocks noChangeAspect="1"/>
          </p:cNvGraphicFramePr>
          <p:nvPr>
            <p:extLst>
              <p:ext uri="{D42A27DB-BD31-4B8C-83A1-F6EECF244321}">
                <p14:modId xmlns:p14="http://schemas.microsoft.com/office/powerpoint/2010/main" val="1124717199"/>
              </p:ext>
            </p:extLst>
          </p:nvPr>
        </p:nvGraphicFramePr>
        <p:xfrm>
          <a:off x="755576" y="3645024"/>
          <a:ext cx="7804442" cy="2592288"/>
        </p:xfrm>
        <a:graphic>
          <a:graphicData uri="http://schemas.openxmlformats.org/presentationml/2006/ole">
            <mc:AlternateContent xmlns:mc="http://schemas.openxmlformats.org/markup-compatibility/2006">
              <mc:Choice xmlns:v="urn:schemas-microsoft-com:vml" Requires="v">
                <p:oleObj spid="_x0000_s48208" r:id="rId3" imgW="6115780" imgH="2020831" progId="Visio.Drawing.11">
                  <p:embed/>
                </p:oleObj>
              </mc:Choice>
              <mc:Fallback>
                <p:oleObj r:id="rId3" imgW="6115780" imgH="202083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645024"/>
                        <a:ext cx="7804442" cy="2592288"/>
                      </a:xfrm>
                      <a:prstGeom prst="rect">
                        <a:avLst/>
                      </a:prstGeom>
                      <a:noFill/>
                    </p:spPr>
                  </p:pic>
                </p:oleObj>
              </mc:Fallback>
            </mc:AlternateContent>
          </a:graphicData>
        </a:graphic>
      </p:graphicFrame>
    </p:spTree>
    <p:extLst>
      <p:ext uri="{BB962C8B-B14F-4D97-AF65-F5344CB8AC3E}">
        <p14:creationId xmlns:p14="http://schemas.microsoft.com/office/powerpoint/2010/main" val="41701627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spcBef>
                <a:spcPct val="0"/>
              </a:spcBef>
            </a:pPr>
            <a:r>
              <a:rPr lang="en-US" altLang="zh-CN" sz="3200" b="1" kern="1200" dirty="0" smtClean="0">
                <a:solidFill>
                  <a:srgbClr val="C60000"/>
                </a:solidFill>
                <a:latin typeface="+mj-lt"/>
                <a:ea typeface="宋体" charset="-122"/>
                <a:cs typeface="+mj-cs"/>
              </a:rPr>
              <a:t>4.2  </a:t>
            </a:r>
            <a:r>
              <a:rPr lang="zh-CN" altLang="en-US" sz="3200" b="1" kern="1200" dirty="0" smtClean="0">
                <a:solidFill>
                  <a:srgbClr val="C60000"/>
                </a:solidFill>
                <a:latin typeface="+mj-lt"/>
                <a:ea typeface="宋体" charset="-122"/>
                <a:cs typeface="+mj-cs"/>
              </a:rPr>
              <a:t>系统</a:t>
            </a:r>
            <a:r>
              <a:rPr lang="zh-CN" altLang="en-US" sz="3200" b="1" kern="1200" dirty="0">
                <a:solidFill>
                  <a:srgbClr val="C60000"/>
                </a:solidFill>
                <a:latin typeface="+mj-lt"/>
                <a:ea typeface="宋体" charset="-122"/>
                <a:cs typeface="+mj-cs"/>
              </a:rPr>
              <a:t>调用（</a:t>
            </a:r>
            <a:r>
              <a:rPr lang="en-US" altLang="en-US" sz="3200" b="1" kern="1200" dirty="0">
                <a:solidFill>
                  <a:srgbClr val="C60000"/>
                </a:solidFill>
                <a:latin typeface="+mj-lt"/>
                <a:ea typeface="宋体" charset="-122"/>
                <a:cs typeface="+mj-cs"/>
              </a:rPr>
              <a:t>System Call</a:t>
            </a:r>
            <a:r>
              <a:rPr lang="zh-CN" altLang="en-US" sz="3200" b="1" kern="1200" dirty="0">
                <a:solidFill>
                  <a:srgbClr val="C60000"/>
                </a:solidFill>
                <a:latin typeface="+mj-lt"/>
                <a:ea typeface="宋体" charset="-122"/>
                <a:cs typeface="+mj-cs"/>
              </a:rPr>
              <a:t>）——软件</a:t>
            </a:r>
            <a:r>
              <a:rPr lang="zh-CN" altLang="en-US" sz="3200" b="1" kern="1200" dirty="0">
                <a:solidFill>
                  <a:srgbClr val="C60000"/>
                </a:solidFill>
                <a:latin typeface="+mj-lt"/>
                <a:ea typeface="宋体" charset="-122"/>
                <a:cs typeface="+mj-cs"/>
              </a:rPr>
              <a:t>中断</a:t>
            </a:r>
            <a:endParaRPr lang="en-US" altLang="en-US" sz="3200" b="1" kern="1200" dirty="0">
              <a:solidFill>
                <a:srgbClr val="C60000"/>
              </a:solidFill>
              <a:latin typeface="+mj-lt"/>
              <a:ea typeface="宋体" charset="-122"/>
              <a:cs typeface="+mj-cs"/>
            </a:endParaRP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38</a:t>
            </a:fld>
            <a:endParaRPr lang="zh-CN" altLang="en-US"/>
          </a:p>
        </p:txBody>
      </p:sp>
      <p:sp>
        <p:nvSpPr>
          <p:cNvPr id="6" name="内容占位符 5"/>
          <p:cNvSpPr>
            <a:spLocks noGrp="1"/>
          </p:cNvSpPr>
          <p:nvPr>
            <p:ph idx="1"/>
          </p:nvPr>
        </p:nvSpPr>
        <p:spPr/>
        <p:txBody>
          <a:bodyPr>
            <a:normAutofit fontScale="85000" lnSpcReduction="20000"/>
          </a:bodyPr>
          <a:lstStyle/>
          <a:p>
            <a:r>
              <a:rPr lang="zh-CN" altLang="en-US" dirty="0"/>
              <a:t>操作系统中设置了一组用于实现系统功能的子程序，称为</a:t>
            </a:r>
            <a:r>
              <a:rPr lang="zh-CN" altLang="en-US" b="1" dirty="0">
                <a:solidFill>
                  <a:srgbClr val="C00000"/>
                </a:solidFill>
              </a:rPr>
              <a:t>系统调用函数</a:t>
            </a:r>
            <a:r>
              <a:rPr lang="zh-CN" altLang="en-US" dirty="0"/>
              <a:t>。系统调用函数和普通函数调用非常相似，只是系统调用函数的操作一定是运行于</a:t>
            </a:r>
            <a:r>
              <a:rPr lang="zh-CN" altLang="en-US" u="sng" dirty="0"/>
              <a:t>内核态</a:t>
            </a:r>
            <a:r>
              <a:rPr lang="zh-CN" altLang="en-US" dirty="0"/>
              <a:t>，而普通的函数调用由函数库或用户自己提供，运行于</a:t>
            </a:r>
            <a:r>
              <a:rPr lang="zh-CN" altLang="en-US" u="sng" dirty="0"/>
              <a:t>用户态</a:t>
            </a:r>
            <a:r>
              <a:rPr lang="zh-CN" altLang="en-US" dirty="0"/>
              <a:t>。</a:t>
            </a:r>
            <a:endParaRPr lang="en-US" dirty="0"/>
          </a:p>
          <a:p>
            <a:r>
              <a:rPr lang="zh-CN" altLang="en-US" dirty="0"/>
              <a:t>当程序需要使用操作系统的服务来完成某项功能时，就需要使用系统调用函数。</a:t>
            </a:r>
            <a:r>
              <a:rPr lang="en-US" dirty="0"/>
              <a:t>CPU</a:t>
            </a:r>
            <a:r>
              <a:rPr lang="zh-CN" altLang="en-US" dirty="0"/>
              <a:t>运行到系统调用函数时，将会执行</a:t>
            </a:r>
            <a:r>
              <a:rPr lang="en-US" dirty="0" err="1"/>
              <a:t>int</a:t>
            </a:r>
            <a:r>
              <a:rPr lang="en-US" dirty="0"/>
              <a:t> #n</a:t>
            </a:r>
            <a:r>
              <a:rPr lang="zh-CN" altLang="en-US" dirty="0"/>
              <a:t>指令，</a:t>
            </a:r>
            <a:r>
              <a:rPr lang="en-US" dirty="0"/>
              <a:t>CPU</a:t>
            </a:r>
            <a:r>
              <a:rPr lang="zh-CN" altLang="en-US" dirty="0"/>
              <a:t>会产生软件中断，唤醒操作系统，接下来再运行操作系统提供的服务。注意，</a:t>
            </a:r>
            <a:r>
              <a:rPr lang="en-US" dirty="0" err="1"/>
              <a:t>int</a:t>
            </a:r>
            <a:r>
              <a:rPr lang="en-US" dirty="0"/>
              <a:t> #n </a:t>
            </a:r>
            <a:r>
              <a:rPr lang="zh-CN" altLang="en-US" dirty="0"/>
              <a:t>的指令的目的是唤醒操作系统来提供服务，“转成内核态”是“隐藏”在</a:t>
            </a:r>
            <a:r>
              <a:rPr lang="en-US" dirty="0" err="1"/>
              <a:t>int</a:t>
            </a:r>
            <a:r>
              <a:rPr lang="zh-CN" altLang="en-US" dirty="0"/>
              <a:t>指令里自动做的事。所以，用户的程序只能在调用系统调用函数时，</a:t>
            </a:r>
            <a:r>
              <a:rPr lang="en-US" dirty="0"/>
              <a:t>CPU</a:t>
            </a:r>
            <a:r>
              <a:rPr lang="zh-CN" altLang="en-US" dirty="0"/>
              <a:t>才会转成内核态，以正确地执行操作系统里的内核程序。系统调用结束后，将返回用户模式，</a:t>
            </a:r>
            <a:r>
              <a:rPr lang="en-US" dirty="0"/>
              <a:t>CPU</a:t>
            </a:r>
            <a:r>
              <a:rPr lang="zh-CN" altLang="en-US" dirty="0"/>
              <a:t>寄存器的状态位改为</a:t>
            </a:r>
            <a:r>
              <a:rPr lang="en-US" dirty="0"/>
              <a:t>User mode</a:t>
            </a:r>
            <a:r>
              <a:rPr lang="zh-CN" altLang="en-US" dirty="0"/>
              <a:t>，继续执行用户程序。也就是说用户自己的程序是不可能在内核态执行的</a:t>
            </a:r>
            <a:r>
              <a:rPr lang="zh-CN" altLang="en-US" dirty="0" smtClean="0"/>
              <a:t>。</a:t>
            </a:r>
            <a:endParaRPr lang="en-US" dirty="0"/>
          </a:p>
        </p:txBody>
      </p:sp>
    </p:spTree>
    <p:extLst>
      <p:ext uri="{BB962C8B-B14F-4D97-AF65-F5344CB8AC3E}">
        <p14:creationId xmlns:p14="http://schemas.microsoft.com/office/powerpoint/2010/main" val="3701319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练习题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39</a:t>
            </a:fld>
            <a:endParaRPr lang="zh-CN" altLang="en-US" dirty="0"/>
          </a:p>
        </p:txBody>
      </p:sp>
      <p:sp>
        <p:nvSpPr>
          <p:cNvPr id="6" name="内容占位符 5"/>
          <p:cNvSpPr>
            <a:spLocks noGrp="1"/>
          </p:cNvSpPr>
          <p:nvPr>
            <p:ph idx="1"/>
          </p:nvPr>
        </p:nvSpPr>
        <p:spPr/>
        <p:txBody>
          <a:bodyPr>
            <a:normAutofit/>
          </a:bodyPr>
          <a:lstStyle/>
          <a:p>
            <a:pPr indent="-360000">
              <a:buFont typeface="+mj-lt"/>
              <a:buAutoNum type="arabicPeriod"/>
            </a:pPr>
            <a:r>
              <a:rPr lang="zh-CN" altLang="en-US" dirty="0"/>
              <a:t>讨论能不能有一个指令“</a:t>
            </a:r>
            <a:r>
              <a:rPr lang="en-US" altLang="zh-CN" dirty="0" err="1"/>
              <a:t>swith_to_kernel_mode</a:t>
            </a:r>
            <a:r>
              <a:rPr lang="en-US" altLang="zh-CN" dirty="0"/>
              <a:t>”</a:t>
            </a:r>
            <a:r>
              <a:rPr lang="zh-CN" altLang="en-US" dirty="0"/>
              <a:t>指令，目的是将状态变成内核态。有了这样的指令，会有什么问题？</a:t>
            </a:r>
          </a:p>
          <a:p>
            <a:pPr indent="-360000">
              <a:buFont typeface="+mj-lt"/>
              <a:buAutoNum type="arabicPeriod"/>
            </a:pPr>
            <a:r>
              <a:rPr lang="zh-CN" altLang="en-US" dirty="0"/>
              <a:t>请讨论为什么利用这种内核态和用户态的保护方式，普通用户程序不能利用</a:t>
            </a:r>
            <a:r>
              <a:rPr lang="en-US" altLang="zh-CN" dirty="0" err="1"/>
              <a:t>int</a:t>
            </a:r>
            <a:r>
              <a:rPr lang="zh-CN" altLang="en-US" dirty="0"/>
              <a:t>进入内核态后再胡作非为呢？</a:t>
            </a:r>
          </a:p>
          <a:p>
            <a:pPr indent="0"/>
            <a:r>
              <a:rPr lang="zh-CN" altLang="en-US" sz="2000" dirty="0"/>
              <a:t>提示：</a:t>
            </a:r>
            <a:r>
              <a:rPr lang="en-US" altLang="zh-CN" sz="2000" dirty="0" err="1"/>
              <a:t>int</a:t>
            </a:r>
            <a:r>
              <a:rPr lang="zh-CN" altLang="en-US" sz="2000" dirty="0"/>
              <a:t>的目的不是为了进入内核态。</a:t>
            </a:r>
          </a:p>
        </p:txBody>
      </p:sp>
    </p:spTree>
    <p:extLst>
      <p:ext uri="{BB962C8B-B14F-4D97-AF65-F5344CB8AC3E}">
        <p14:creationId xmlns:p14="http://schemas.microsoft.com/office/powerpoint/2010/main" val="138699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启动自检阶段</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a:t>
            </a:fld>
            <a:endParaRPr lang="zh-CN" altLang="en-US"/>
          </a:p>
        </p:txBody>
      </p:sp>
      <p:sp>
        <p:nvSpPr>
          <p:cNvPr id="6" name="内容占位符 5"/>
          <p:cNvSpPr>
            <a:spLocks noGrp="1"/>
          </p:cNvSpPr>
          <p:nvPr>
            <p:ph sz="half" idx="1"/>
          </p:nvPr>
        </p:nvSpPr>
        <p:spPr>
          <a:xfrm>
            <a:off x="467544" y="4116213"/>
            <a:ext cx="7776864" cy="1977083"/>
          </a:xfrm>
        </p:spPr>
        <p:txBody>
          <a:bodyPr>
            <a:normAutofit/>
          </a:bodyPr>
          <a:lstStyle/>
          <a:p>
            <a:r>
              <a:rPr lang="zh-CN" altLang="zh-CN" dirty="0" smtClean="0"/>
              <a:t>加</a:t>
            </a:r>
            <a:r>
              <a:rPr lang="zh-CN" altLang="zh-CN" dirty="0"/>
              <a:t>电自检的功能是检查电脑整体状态是否良好。通常完整的</a:t>
            </a:r>
            <a:r>
              <a:rPr lang="en-US" altLang="zh-CN" dirty="0"/>
              <a:t>POST</a:t>
            </a:r>
            <a:r>
              <a:rPr lang="zh-CN" altLang="zh-CN" dirty="0"/>
              <a:t>自检过程包括对</a:t>
            </a:r>
            <a:r>
              <a:rPr lang="en-US" altLang="zh-CN" dirty="0"/>
              <a:t>CPU</a:t>
            </a:r>
            <a:r>
              <a:rPr lang="zh-CN" altLang="zh-CN" dirty="0"/>
              <a:t>、</a:t>
            </a:r>
            <a:r>
              <a:rPr lang="en-US" altLang="zh-CN" dirty="0"/>
              <a:t>ROM</a:t>
            </a:r>
            <a:r>
              <a:rPr lang="zh-CN" altLang="zh-CN" dirty="0"/>
              <a:t>、主板、串并口、显示卡及键盘进行测试。一旦在自检中发现问题，系统将给出提示信息或鸣笛警告。</a:t>
            </a:r>
          </a:p>
          <a:p>
            <a:endParaRPr lang="zh-CN" altLang="en-US" dirty="0"/>
          </a:p>
        </p:txBody>
      </p:sp>
      <p:pic>
        <p:nvPicPr>
          <p:cNvPr id="14" name="图片占位符 13" descr="mxcpBIOS2.png"/>
          <p:cNvPicPr>
            <a:picLocks noGrp="1" noChangeAspect="1"/>
          </p:cNvPicPr>
          <p:nvPr>
            <p:ph type="pic" sz="quarter" idx="13"/>
          </p:nvPr>
        </p:nvPicPr>
        <p:blipFill>
          <a:blip r:embed="rId2" cstate="print"/>
          <a:srcRect l="1348" r="1348"/>
          <a:stretch>
            <a:fillRect/>
          </a:stretch>
        </p:blipFill>
        <p:spPr>
          <a:xfrm>
            <a:off x="5148064" y="1412776"/>
            <a:ext cx="3528392" cy="2719632"/>
          </a:xfrm>
        </p:spPr>
      </p:pic>
      <p:sp>
        <p:nvSpPr>
          <p:cNvPr id="18" name="矩形 17"/>
          <p:cNvSpPr/>
          <p:nvPr/>
        </p:nvSpPr>
        <p:spPr>
          <a:xfrm>
            <a:off x="467544" y="1268760"/>
            <a:ext cx="4572000" cy="2862322"/>
          </a:xfrm>
          <a:prstGeom prst="rect">
            <a:avLst/>
          </a:prstGeom>
        </p:spPr>
        <p:txBody>
          <a:bodyPr wrap="square">
            <a:spAutoFit/>
          </a:bodyPr>
          <a:lstStyle/>
          <a:p>
            <a:pPr indent="514350">
              <a:lnSpc>
                <a:spcPct val="150000"/>
              </a:lnSpc>
              <a:buFont typeface="Arial"/>
              <a:buChar char="•"/>
            </a:pPr>
            <a:r>
              <a:rPr lang="zh-CN" altLang="zh-CN" sz="2000" dirty="0"/>
              <a:t>按一下电源按钮，计算机就进入启动自检阶</a:t>
            </a:r>
            <a:r>
              <a:rPr lang="zh-CN" altLang="zh-CN" sz="2000" dirty="0" smtClean="0"/>
              <a:t>段</a:t>
            </a:r>
            <a:r>
              <a:rPr lang="zh-CN" altLang="en-US" sz="2000" dirty="0" smtClean="0"/>
              <a:t>。如右图。</a:t>
            </a:r>
            <a:endParaRPr lang="en-US" altLang="zh-CN" sz="2000" dirty="0"/>
          </a:p>
          <a:p>
            <a:pPr indent="514350">
              <a:lnSpc>
                <a:spcPct val="150000"/>
              </a:lnSpc>
              <a:buFont typeface="Arial"/>
              <a:buChar char="•"/>
            </a:pPr>
            <a:r>
              <a:rPr lang="zh-CN" altLang="zh-CN" sz="2000" dirty="0" smtClean="0"/>
              <a:t>电脑刚接通电源，将读取</a:t>
            </a:r>
            <a:r>
              <a:rPr lang="en-US" altLang="zh-CN" sz="2000" dirty="0" smtClean="0"/>
              <a:t>BIOS</a:t>
            </a:r>
            <a:r>
              <a:rPr lang="zh-CN" altLang="zh-CN" sz="2000" dirty="0" smtClean="0"/>
              <a:t>程序，并对硬件进行检测</a:t>
            </a:r>
            <a:r>
              <a:rPr lang="zh-CN" altLang="en-US" sz="2000" dirty="0" smtClean="0"/>
              <a:t>。</a:t>
            </a:r>
            <a:endParaRPr lang="en-US" altLang="zh-CN" sz="2000" dirty="0" smtClean="0"/>
          </a:p>
          <a:p>
            <a:pPr indent="514350">
              <a:lnSpc>
                <a:spcPct val="150000"/>
              </a:lnSpc>
              <a:buFont typeface="Arial"/>
              <a:buChar char="•"/>
            </a:pPr>
            <a:r>
              <a:rPr lang="zh-CN" altLang="zh-CN" sz="2000" dirty="0" smtClean="0"/>
              <a:t>这个检测过程也叫做加电自检（</a:t>
            </a:r>
            <a:r>
              <a:rPr lang="en-US" altLang="zh-CN" sz="2000" dirty="0" smtClean="0"/>
              <a:t>Power On Self Test</a:t>
            </a:r>
            <a:r>
              <a:rPr lang="zh-CN" altLang="zh-CN" sz="2000" dirty="0" smtClean="0"/>
              <a:t>，简称</a:t>
            </a:r>
            <a:r>
              <a:rPr lang="en-US" altLang="zh-CN" sz="2000" dirty="0" smtClean="0"/>
              <a:t>POST</a:t>
            </a:r>
            <a:r>
              <a:rPr lang="zh-CN" altLang="zh-CN" sz="2000" dirty="0" smtClean="0"/>
              <a:t>）</a:t>
            </a:r>
            <a:r>
              <a:rPr lang="zh-CN" altLang="en-US"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spcBef>
                <a:spcPct val="0"/>
              </a:spcBef>
            </a:pPr>
            <a:r>
              <a:rPr lang="en-US" altLang="zh-CN" sz="3200" b="1" kern="1200" dirty="0" smtClean="0">
                <a:solidFill>
                  <a:srgbClr val="C60000"/>
                </a:solidFill>
                <a:latin typeface="+mj-lt"/>
                <a:ea typeface="宋体" charset="-122"/>
                <a:cs typeface="+mj-cs"/>
              </a:rPr>
              <a:t>4.3  </a:t>
            </a:r>
            <a:r>
              <a:rPr lang="zh-CN" altLang="en-US" sz="3200" b="1" kern="1200" dirty="0" smtClean="0">
                <a:solidFill>
                  <a:srgbClr val="C60000"/>
                </a:solidFill>
                <a:latin typeface="+mj-lt"/>
                <a:ea typeface="宋体" charset="-122"/>
                <a:cs typeface="+mj-cs"/>
              </a:rPr>
              <a:t>常用系统调用</a:t>
            </a:r>
            <a:endParaRPr lang="en-US" altLang="en-US" sz="3200" b="1" kern="1200" dirty="0">
              <a:solidFill>
                <a:srgbClr val="C60000"/>
              </a:solidFill>
              <a:latin typeface="+mj-lt"/>
              <a:ea typeface="宋体" charset="-122"/>
              <a:cs typeface="+mj-cs"/>
            </a:endParaRP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40</a:t>
            </a:fld>
            <a:endParaRPr lang="zh-CN" altLang="en-US"/>
          </a:p>
        </p:txBody>
      </p:sp>
      <p:sp>
        <p:nvSpPr>
          <p:cNvPr id="6" name="内容占位符 5"/>
          <p:cNvSpPr>
            <a:spLocks noGrp="1"/>
          </p:cNvSpPr>
          <p:nvPr>
            <p:ph idx="1"/>
          </p:nvPr>
        </p:nvSpPr>
        <p:spPr/>
        <p:txBody>
          <a:bodyPr>
            <a:normAutofit lnSpcReduction="10000"/>
          </a:bodyPr>
          <a:lstStyle/>
          <a:p>
            <a:r>
              <a:rPr lang="zh-CN" altLang="en-US" dirty="0" smtClean="0"/>
              <a:t>常用的系统调用可分为：</a:t>
            </a:r>
            <a:endParaRPr lang="en-US" altLang="zh-CN" dirty="0"/>
          </a:p>
          <a:p>
            <a:pPr marL="457200" indent="-457200">
              <a:buFont typeface="+mj-lt"/>
              <a:buAutoNum type="arabicPeriod"/>
            </a:pPr>
            <a:r>
              <a:rPr lang="zh-CN" altLang="en-US" sz="2000" dirty="0" smtClean="0"/>
              <a:t>进程控制，如：</a:t>
            </a:r>
            <a:r>
              <a:rPr lang="en-US" altLang="zh-CN" sz="2000" dirty="0" smtClean="0"/>
              <a:t>fork()</a:t>
            </a:r>
            <a:r>
              <a:rPr lang="zh-CN" altLang="en-US" sz="2000" dirty="0" smtClean="0"/>
              <a:t>，</a:t>
            </a:r>
            <a:r>
              <a:rPr lang="en-US" altLang="zh-CN" sz="2000" dirty="0" smtClean="0"/>
              <a:t>exit()</a:t>
            </a:r>
            <a:r>
              <a:rPr lang="zh-CN" altLang="en-US" sz="2000" dirty="0" smtClean="0"/>
              <a:t>等。</a:t>
            </a:r>
            <a:endParaRPr lang="en-US" altLang="zh-CN" sz="2000" dirty="0" smtClean="0"/>
          </a:p>
          <a:p>
            <a:pPr marL="457200" indent="-457200">
              <a:buFont typeface="+mj-lt"/>
              <a:buAutoNum type="arabicPeriod"/>
            </a:pPr>
            <a:r>
              <a:rPr lang="zh-CN" altLang="en-US" sz="2000" dirty="0" smtClean="0"/>
              <a:t>文件系统操作控制，如：</a:t>
            </a:r>
            <a:r>
              <a:rPr lang="en-US" altLang="zh-CN" sz="2000" dirty="0" smtClean="0"/>
              <a:t>read()</a:t>
            </a:r>
            <a:r>
              <a:rPr lang="zh-CN" altLang="en-US" sz="2000" dirty="0" smtClean="0"/>
              <a:t>，</a:t>
            </a:r>
            <a:r>
              <a:rPr lang="en-US" altLang="zh-CN" sz="2000" dirty="0" smtClean="0"/>
              <a:t>write()</a:t>
            </a:r>
            <a:r>
              <a:rPr lang="zh-CN" altLang="en-US" sz="2000" dirty="0" smtClean="0"/>
              <a:t>等。</a:t>
            </a:r>
            <a:endParaRPr lang="en-US" altLang="zh-CN" sz="2000" dirty="0" smtClean="0"/>
          </a:p>
          <a:p>
            <a:pPr marL="457200" indent="-457200">
              <a:buFont typeface="+mj-lt"/>
              <a:buAutoNum type="arabicPeriod"/>
            </a:pPr>
            <a:r>
              <a:rPr lang="zh-CN" altLang="en-US" sz="2000" dirty="0" smtClean="0"/>
              <a:t>系统控制，如：</a:t>
            </a:r>
            <a:r>
              <a:rPr lang="en-US" altLang="zh-CN" sz="2000" dirty="0" err="1" smtClean="0"/>
              <a:t>ioctl</a:t>
            </a:r>
            <a:r>
              <a:rPr lang="en-US" altLang="zh-CN" sz="2000" dirty="0" smtClean="0"/>
              <a:t>()</a:t>
            </a:r>
            <a:r>
              <a:rPr lang="zh-CN" altLang="en-US" sz="2000" dirty="0" smtClean="0"/>
              <a:t>，</a:t>
            </a:r>
            <a:r>
              <a:rPr lang="en-US" altLang="zh-CN" sz="2000" dirty="0" smtClean="0"/>
              <a:t>time()</a:t>
            </a:r>
            <a:r>
              <a:rPr lang="zh-CN" altLang="en-US" sz="2000" dirty="0" smtClean="0"/>
              <a:t>等。</a:t>
            </a:r>
            <a:endParaRPr lang="en-US" altLang="zh-CN" sz="2000" dirty="0" smtClean="0"/>
          </a:p>
          <a:p>
            <a:pPr marL="457200" indent="-457200">
              <a:buFont typeface="+mj-lt"/>
              <a:buAutoNum type="arabicPeriod"/>
            </a:pPr>
            <a:r>
              <a:rPr lang="zh-CN" altLang="en-US" sz="2000" dirty="0" smtClean="0"/>
              <a:t>内存管理，如：</a:t>
            </a:r>
            <a:r>
              <a:rPr lang="en-US" altLang="zh-CN" sz="2000" dirty="0" err="1" smtClean="0"/>
              <a:t>mmap</a:t>
            </a:r>
            <a:r>
              <a:rPr lang="en-US" altLang="zh-CN" sz="2000" dirty="0" smtClean="0"/>
              <a:t>()</a:t>
            </a:r>
            <a:r>
              <a:rPr lang="zh-CN" altLang="en-US" sz="2000" dirty="0" smtClean="0"/>
              <a:t>，</a:t>
            </a:r>
            <a:r>
              <a:rPr lang="en-US" altLang="zh-CN" sz="2000" dirty="0" err="1" smtClean="0"/>
              <a:t>mprotect</a:t>
            </a:r>
            <a:r>
              <a:rPr lang="en-US" altLang="zh-CN" sz="2000" dirty="0" smtClean="0"/>
              <a:t>()</a:t>
            </a:r>
            <a:r>
              <a:rPr lang="zh-CN" altLang="en-US" sz="2000" dirty="0" smtClean="0"/>
              <a:t>等。</a:t>
            </a:r>
            <a:endParaRPr lang="en-US" altLang="zh-CN" sz="2000" dirty="0" smtClean="0"/>
          </a:p>
          <a:p>
            <a:pPr marL="457200" indent="-457200">
              <a:buFont typeface="+mj-lt"/>
              <a:buAutoNum type="arabicPeriod"/>
            </a:pPr>
            <a:r>
              <a:rPr lang="zh-CN" altLang="en-US" sz="2000" dirty="0" smtClean="0"/>
              <a:t>网络管理控制，如：</a:t>
            </a:r>
            <a:r>
              <a:rPr lang="en-US" altLang="zh-CN" sz="2000" dirty="0" err="1" smtClean="0"/>
              <a:t>sethostname</a:t>
            </a:r>
            <a:r>
              <a:rPr lang="en-US" altLang="zh-CN" sz="2000" dirty="0" smtClean="0"/>
              <a:t>()</a:t>
            </a:r>
            <a:r>
              <a:rPr lang="zh-CN" altLang="en-US" sz="2000" dirty="0" smtClean="0"/>
              <a:t>，</a:t>
            </a:r>
            <a:r>
              <a:rPr lang="en-US" altLang="zh-CN" sz="2000" dirty="0" err="1" smtClean="0"/>
              <a:t>soket</a:t>
            </a:r>
            <a:r>
              <a:rPr lang="en-US" altLang="zh-CN" sz="2000" dirty="0" smtClean="0"/>
              <a:t>()</a:t>
            </a:r>
            <a:r>
              <a:rPr lang="zh-CN" altLang="en-US" sz="2000" dirty="0" smtClean="0"/>
              <a:t>，</a:t>
            </a:r>
            <a:r>
              <a:rPr lang="en-US" altLang="zh-CN" sz="2000" dirty="0" smtClean="0"/>
              <a:t>bind()</a:t>
            </a:r>
            <a:r>
              <a:rPr lang="zh-CN" altLang="en-US" sz="2000" dirty="0" smtClean="0"/>
              <a:t>等。</a:t>
            </a:r>
            <a:endParaRPr lang="en-US" altLang="zh-CN" sz="2000" dirty="0" smtClean="0"/>
          </a:p>
          <a:p>
            <a:pPr marL="457200" indent="-457200">
              <a:buFont typeface="+mj-lt"/>
              <a:buAutoNum type="arabicPeriod"/>
            </a:pPr>
            <a:r>
              <a:rPr lang="zh-CN" altLang="en-US" sz="2000" dirty="0" smtClean="0"/>
              <a:t>用户管理，如：</a:t>
            </a:r>
            <a:r>
              <a:rPr lang="en-US" altLang="zh-CN" sz="2000" dirty="0" err="1" smtClean="0"/>
              <a:t>getuid</a:t>
            </a:r>
            <a:r>
              <a:rPr lang="en-US" altLang="zh-CN" sz="2000" dirty="0" smtClean="0"/>
              <a:t>()</a:t>
            </a:r>
            <a:r>
              <a:rPr lang="zh-CN" altLang="en-US" sz="2000" dirty="0" smtClean="0"/>
              <a:t>，</a:t>
            </a:r>
            <a:r>
              <a:rPr lang="en-US" altLang="zh-CN" sz="2000" dirty="0" err="1" smtClean="0"/>
              <a:t>getgid</a:t>
            </a:r>
            <a:r>
              <a:rPr lang="en-US" altLang="zh-CN" sz="2000" dirty="0" smtClean="0"/>
              <a:t>()</a:t>
            </a:r>
            <a:r>
              <a:rPr lang="zh-CN" altLang="en-US" sz="2000" dirty="0" smtClean="0"/>
              <a:t>等。</a:t>
            </a:r>
            <a:endParaRPr lang="en-US" altLang="zh-CN" sz="2000" dirty="0" smtClean="0"/>
          </a:p>
          <a:p>
            <a:pPr marL="457200" indent="-457200">
              <a:buFont typeface="+mj-lt"/>
              <a:buAutoNum type="arabicPeriod"/>
            </a:pPr>
            <a:r>
              <a:rPr lang="zh-CN" altLang="en-US" sz="2000" dirty="0" smtClean="0"/>
              <a:t>进程间通信，如：</a:t>
            </a:r>
            <a:r>
              <a:rPr lang="en-US" altLang="zh-CN" sz="2000" dirty="0" smtClean="0"/>
              <a:t>signal()</a:t>
            </a:r>
            <a:r>
              <a:rPr lang="zh-CN" altLang="en-US" sz="2000" dirty="0" smtClean="0"/>
              <a:t>，</a:t>
            </a:r>
            <a:r>
              <a:rPr lang="en-US" altLang="zh-CN" sz="2000" dirty="0" smtClean="0"/>
              <a:t>kill()</a:t>
            </a:r>
            <a:r>
              <a:rPr lang="zh-CN" altLang="en-US" sz="2000" dirty="0" smtClean="0"/>
              <a:t>等。</a:t>
            </a:r>
            <a:endParaRPr lang="en-US" altLang="zh-CN" sz="2000" dirty="0" smtClean="0"/>
          </a:p>
          <a:p>
            <a:pPr marL="457200" indent="-457200">
              <a:buFont typeface="+mj-lt"/>
              <a:buAutoNum type="arabicPeriod"/>
            </a:pPr>
            <a:endParaRPr lang="en-US" altLang="zh-CN" sz="2000" dirty="0" smtClean="0"/>
          </a:p>
          <a:p>
            <a:pPr lvl="0"/>
            <a:r>
              <a:rPr lang="zh-CN" altLang="en-US" sz="2000" dirty="0">
                <a:solidFill>
                  <a:prstClr val="black"/>
                </a:solidFill>
              </a:rPr>
              <a:t>在今后的学习工作中，文件操作是最为常用，在此，</a:t>
            </a:r>
            <a:r>
              <a:rPr lang="zh-CN" altLang="en-US" sz="2000" dirty="0" smtClean="0">
                <a:solidFill>
                  <a:prstClr val="black"/>
                </a:solidFill>
              </a:rPr>
              <a:t>将介绍</a:t>
            </a:r>
            <a:r>
              <a:rPr lang="zh-CN" altLang="en-US" sz="2000" dirty="0">
                <a:solidFill>
                  <a:prstClr val="black"/>
                </a:solidFill>
              </a:rPr>
              <a:t>关于文件的一些常用操作的系统调用，包括文件的打开、创建、读、写等系统调用。</a:t>
            </a:r>
            <a:endParaRPr lang="en-US" altLang="zh-CN" sz="1800" dirty="0" smtClean="0"/>
          </a:p>
          <a:p>
            <a:pPr marL="457200" indent="-457200">
              <a:buFont typeface="+mj-lt"/>
              <a:buAutoNum type="arabicPeriod"/>
            </a:pPr>
            <a:endParaRPr lang="en-US" sz="2000" dirty="0"/>
          </a:p>
        </p:txBody>
      </p:sp>
    </p:spTree>
    <p:extLst>
      <p:ext uri="{BB962C8B-B14F-4D97-AF65-F5344CB8AC3E}">
        <p14:creationId xmlns:p14="http://schemas.microsoft.com/office/powerpoint/2010/main" val="9190927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spcBef>
                <a:spcPct val="0"/>
              </a:spcBef>
            </a:pPr>
            <a:r>
              <a:rPr lang="en-US" altLang="zh-CN" sz="3200" b="1" kern="1200" dirty="0" smtClean="0">
                <a:solidFill>
                  <a:srgbClr val="C60000"/>
                </a:solidFill>
                <a:latin typeface="+mj-lt"/>
                <a:ea typeface="宋体" charset="-122"/>
                <a:cs typeface="+mj-cs"/>
              </a:rPr>
              <a:t>4.3  </a:t>
            </a:r>
            <a:r>
              <a:rPr lang="zh-CN" altLang="en-US" sz="3200" b="1" kern="1200" dirty="0" smtClean="0">
                <a:solidFill>
                  <a:srgbClr val="C60000"/>
                </a:solidFill>
                <a:latin typeface="+mj-lt"/>
                <a:ea typeface="宋体" charset="-122"/>
                <a:cs typeface="+mj-cs"/>
              </a:rPr>
              <a:t>常用系统调用</a:t>
            </a:r>
            <a:r>
              <a:rPr lang="en-US" altLang="zh-CN" sz="3200" b="1" kern="1200" dirty="0" smtClean="0">
                <a:solidFill>
                  <a:srgbClr val="C60000"/>
                </a:solidFill>
                <a:latin typeface="+mj-lt"/>
                <a:ea typeface="宋体" charset="-122"/>
                <a:cs typeface="+mj-cs"/>
              </a:rPr>
              <a:t>——</a:t>
            </a:r>
            <a:r>
              <a:rPr lang="zh-CN" altLang="en-US" sz="3200" b="1" kern="1200" dirty="0" smtClean="0">
                <a:solidFill>
                  <a:srgbClr val="C60000"/>
                </a:solidFill>
                <a:latin typeface="+mj-lt"/>
                <a:ea typeface="宋体" charset="-122"/>
                <a:cs typeface="+mj-cs"/>
              </a:rPr>
              <a:t>文件系统操作控制</a:t>
            </a:r>
            <a:endParaRPr lang="en-US" altLang="en-US" sz="3200" b="1" kern="1200" dirty="0">
              <a:solidFill>
                <a:srgbClr val="C60000"/>
              </a:solidFill>
              <a:latin typeface="+mj-lt"/>
              <a:ea typeface="宋体" charset="-122"/>
              <a:cs typeface="+mj-cs"/>
            </a:endParaRP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41</a:t>
            </a:fld>
            <a:endParaRPr lang="zh-CN" altLang="en-US"/>
          </a:p>
        </p:txBody>
      </p:sp>
      <p:sp>
        <p:nvSpPr>
          <p:cNvPr id="6" name="内容占位符 5"/>
          <p:cNvSpPr>
            <a:spLocks noGrp="1"/>
          </p:cNvSpPr>
          <p:nvPr>
            <p:ph idx="1"/>
          </p:nvPr>
        </p:nvSpPr>
        <p:spPr>
          <a:xfrm>
            <a:off x="457200" y="1412777"/>
            <a:ext cx="8229600" cy="2016224"/>
          </a:xfrm>
        </p:spPr>
        <p:txBody>
          <a:bodyPr>
            <a:normAutofit lnSpcReduction="10000"/>
          </a:bodyPr>
          <a:lstStyle/>
          <a:p>
            <a:pPr marL="342900" indent="-342900">
              <a:buFont typeface="Arial" pitchFamily="34" charset="0"/>
              <a:buChar char="•"/>
            </a:pPr>
            <a:r>
              <a:rPr lang="zh-CN" altLang="en-US" sz="2000" dirty="0" smtClean="0"/>
              <a:t>什么是文件？</a:t>
            </a:r>
            <a:endParaRPr lang="en-US" altLang="zh-CN" sz="2000" dirty="0" smtClean="0"/>
          </a:p>
          <a:p>
            <a:pPr indent="457200"/>
            <a:r>
              <a:rPr lang="zh-CN" altLang="en-US" sz="2000" dirty="0"/>
              <a:t>对于</a:t>
            </a:r>
            <a:r>
              <a:rPr lang="en-US" sz="2000" dirty="0" err="1"/>
              <a:t>linux</a:t>
            </a:r>
            <a:r>
              <a:rPr lang="zh-CN" altLang="en-US" sz="2000" dirty="0"/>
              <a:t>而言，诸如输出设备显示器、输入设备键盘、磁盘文件、打印机、甚至网络，都被看作是文件，这样做的好处就是统一了硬件与普通文件的管理与操作</a:t>
            </a:r>
            <a:r>
              <a:rPr lang="zh-CN" altLang="en-US" sz="2000" dirty="0" smtClean="0"/>
              <a:t>。</a:t>
            </a:r>
            <a:r>
              <a:rPr lang="zh-CN" altLang="en-US" sz="2000" dirty="0"/>
              <a:t>使用以下提供的系统调用函数就能对这些“文件”进行操作。</a:t>
            </a:r>
            <a:endParaRPr lang="en-US" sz="2000" dirty="0"/>
          </a:p>
          <a:p>
            <a:pPr indent="457200"/>
            <a:endParaRPr lang="en-US" sz="2000" dirty="0"/>
          </a:p>
        </p:txBody>
      </p:sp>
      <p:graphicFrame>
        <p:nvGraphicFramePr>
          <p:cNvPr id="7" name="表格 6"/>
          <p:cNvGraphicFramePr>
            <a:graphicFrameLocks noGrp="1"/>
          </p:cNvGraphicFramePr>
          <p:nvPr>
            <p:extLst>
              <p:ext uri="{D42A27DB-BD31-4B8C-83A1-F6EECF244321}">
                <p14:modId xmlns:p14="http://schemas.microsoft.com/office/powerpoint/2010/main" val="2559951767"/>
              </p:ext>
            </p:extLst>
          </p:nvPr>
        </p:nvGraphicFramePr>
        <p:xfrm>
          <a:off x="467544" y="3426548"/>
          <a:ext cx="8229600" cy="2738756"/>
        </p:xfrm>
        <a:graphic>
          <a:graphicData uri="http://schemas.openxmlformats.org/drawingml/2006/table">
            <a:tbl>
              <a:tblPr firstRow="1" firstCol="1" bandRow="1">
                <a:tableStyleId>{5940675A-B579-460E-94D1-54222C63F5DA}</a:tableStyleId>
              </a:tblPr>
              <a:tblGrid>
                <a:gridCol w="1090464"/>
                <a:gridCol w="1728192"/>
                <a:gridCol w="1224136"/>
                <a:gridCol w="1728192"/>
                <a:gridCol w="2458616"/>
              </a:tblGrid>
              <a:tr h="228230">
                <a:tc>
                  <a:txBody>
                    <a:bodyPr/>
                    <a:lstStyle/>
                    <a:p>
                      <a:pPr algn="l">
                        <a:spcAft>
                          <a:spcPts val="0"/>
                        </a:spcAft>
                      </a:pPr>
                      <a:r>
                        <a:rPr lang="zh-CN" sz="1400" kern="100" dirty="0">
                          <a:effectLst/>
                        </a:rPr>
                        <a:t>系统调用</a:t>
                      </a:r>
                      <a:endParaRPr lang="en-US" sz="1800" kern="100" dirty="0">
                        <a:effectLst/>
                        <a:latin typeface="Times New Roman"/>
                        <a:ea typeface="宋体"/>
                      </a:endParaRPr>
                    </a:p>
                  </a:txBody>
                  <a:tcPr marL="68580" marR="68580" marT="0" marB="0" anchor="ctr"/>
                </a:tc>
                <a:tc>
                  <a:txBody>
                    <a:bodyPr/>
                    <a:lstStyle/>
                    <a:p>
                      <a:pPr algn="l">
                        <a:spcAft>
                          <a:spcPts val="0"/>
                        </a:spcAft>
                      </a:pPr>
                      <a:r>
                        <a:rPr lang="zh-CN" sz="1400" kern="100">
                          <a:effectLst/>
                        </a:rPr>
                        <a:t>功能</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所在库文件</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参数</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返回值</a:t>
                      </a:r>
                      <a:endParaRPr lang="en-US" sz="1800" kern="100">
                        <a:effectLst/>
                        <a:latin typeface="Times New Roman"/>
                        <a:ea typeface="宋体"/>
                      </a:endParaRPr>
                    </a:p>
                  </a:txBody>
                  <a:tcPr marL="68580" marR="68580" marT="0" marB="0" anchor="ctr"/>
                </a:tc>
              </a:tr>
              <a:tr h="456459">
                <a:tc>
                  <a:txBody>
                    <a:bodyPr/>
                    <a:lstStyle/>
                    <a:p>
                      <a:pPr algn="l">
                        <a:spcAft>
                          <a:spcPts val="0"/>
                        </a:spcAft>
                      </a:pPr>
                      <a:r>
                        <a:rPr lang="en-US" sz="1400" kern="100">
                          <a:effectLst/>
                        </a:rPr>
                        <a:t>open</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dirty="0">
                          <a:effectLst/>
                        </a:rPr>
                        <a:t>打开文件</a:t>
                      </a:r>
                      <a:endParaRPr lang="en-US" sz="1800" kern="100" dirty="0">
                        <a:effectLst/>
                        <a:latin typeface="Times New Roman"/>
                        <a:ea typeface="宋体"/>
                      </a:endParaRPr>
                    </a:p>
                  </a:txBody>
                  <a:tcPr marL="68580" marR="68580" marT="0" marB="0" anchor="ctr"/>
                </a:tc>
                <a:tc>
                  <a:txBody>
                    <a:bodyPr/>
                    <a:lstStyle/>
                    <a:p>
                      <a:pPr algn="l">
                        <a:spcAft>
                          <a:spcPts val="0"/>
                        </a:spcAft>
                      </a:pPr>
                      <a:r>
                        <a:rPr lang="en-US" sz="1400" kern="100">
                          <a:effectLst/>
                        </a:rPr>
                        <a:t>fcntl.h</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路径名，打开模式</a:t>
                      </a:r>
                      <a:endParaRPr lang="en-US" sz="1800" kern="100">
                        <a:effectLst/>
                      </a:endParaRPr>
                    </a:p>
                    <a:p>
                      <a:pPr algn="l">
                        <a:spcAft>
                          <a:spcPts val="0"/>
                        </a:spcAft>
                      </a:pPr>
                      <a:r>
                        <a:rPr lang="zh-CN" sz="1400" kern="100">
                          <a:effectLst/>
                        </a:rPr>
                        <a:t>（只读、读写等）</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一个文件描述符（类似与进程</a:t>
                      </a:r>
                      <a:r>
                        <a:rPr lang="en-US" sz="1400" kern="100">
                          <a:effectLst/>
                        </a:rPr>
                        <a:t>PID</a:t>
                      </a:r>
                      <a:r>
                        <a:rPr lang="zh-CN" sz="1400" kern="100">
                          <a:effectLst/>
                        </a:rPr>
                        <a:t>）</a:t>
                      </a:r>
                      <a:endParaRPr lang="en-US" sz="1800" kern="100">
                        <a:effectLst/>
                        <a:latin typeface="Times New Roman"/>
                        <a:ea typeface="宋体"/>
                      </a:endParaRPr>
                    </a:p>
                  </a:txBody>
                  <a:tcPr marL="68580" marR="68580" marT="0" marB="0" anchor="ctr"/>
                </a:tc>
              </a:tr>
              <a:tr h="228230">
                <a:tc>
                  <a:txBody>
                    <a:bodyPr/>
                    <a:lstStyle/>
                    <a:p>
                      <a:pPr algn="l">
                        <a:spcAft>
                          <a:spcPts val="0"/>
                        </a:spcAft>
                      </a:pPr>
                      <a:r>
                        <a:rPr lang="en-US" sz="1400" kern="100">
                          <a:effectLst/>
                        </a:rPr>
                        <a:t>close</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关闭文件描述字</a:t>
                      </a:r>
                      <a:endParaRPr lang="en-US" sz="1800" kern="100">
                        <a:effectLst/>
                        <a:latin typeface="Times New Roman"/>
                        <a:ea typeface="宋体"/>
                      </a:endParaRPr>
                    </a:p>
                  </a:txBody>
                  <a:tcPr marL="68580" marR="68580" marT="0" marB="0" anchor="ctr"/>
                </a:tc>
                <a:tc>
                  <a:txBody>
                    <a:bodyPr/>
                    <a:lstStyle/>
                    <a:p>
                      <a:pPr algn="l">
                        <a:spcAft>
                          <a:spcPts val="0"/>
                        </a:spcAft>
                      </a:pPr>
                      <a:r>
                        <a:rPr lang="en-US" sz="1400" kern="100">
                          <a:effectLst/>
                        </a:rPr>
                        <a:t>unistd.h</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文件描述符</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成功返回</a:t>
                      </a:r>
                      <a:r>
                        <a:rPr lang="en-US" sz="1400" kern="100">
                          <a:effectLst/>
                        </a:rPr>
                        <a:t>0</a:t>
                      </a:r>
                      <a:r>
                        <a:rPr lang="zh-CN" sz="1400" kern="100">
                          <a:effectLst/>
                        </a:rPr>
                        <a:t>，出错返回</a:t>
                      </a:r>
                      <a:r>
                        <a:rPr lang="en-US" sz="1400" kern="100">
                          <a:effectLst/>
                        </a:rPr>
                        <a:t>-1</a:t>
                      </a:r>
                      <a:endParaRPr lang="en-US" sz="1800" kern="100">
                        <a:effectLst/>
                        <a:latin typeface="Times New Roman"/>
                        <a:ea typeface="宋体"/>
                      </a:endParaRPr>
                    </a:p>
                  </a:txBody>
                  <a:tcPr marL="68580" marR="68580" marT="0" marB="0" anchor="ctr"/>
                </a:tc>
              </a:tr>
              <a:tr h="456459">
                <a:tc>
                  <a:txBody>
                    <a:bodyPr/>
                    <a:lstStyle/>
                    <a:p>
                      <a:pPr algn="l">
                        <a:spcAft>
                          <a:spcPts val="0"/>
                        </a:spcAft>
                      </a:pPr>
                      <a:r>
                        <a:rPr lang="en-US" sz="1400" kern="100">
                          <a:effectLst/>
                        </a:rPr>
                        <a:t>read</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读文件，存入缓</a:t>
                      </a:r>
                      <a:endParaRPr lang="en-US" sz="1800" kern="100">
                        <a:effectLst/>
                      </a:endParaRPr>
                    </a:p>
                    <a:p>
                      <a:pPr algn="l">
                        <a:spcAft>
                          <a:spcPts val="0"/>
                        </a:spcAft>
                      </a:pPr>
                      <a:r>
                        <a:rPr lang="zh-CN" sz="1400" kern="100">
                          <a:effectLst/>
                        </a:rPr>
                        <a:t>存所指地址</a:t>
                      </a:r>
                      <a:endParaRPr lang="en-US" sz="1800" kern="100">
                        <a:effectLst/>
                        <a:latin typeface="Times New Roman"/>
                        <a:ea typeface="宋体"/>
                      </a:endParaRPr>
                    </a:p>
                  </a:txBody>
                  <a:tcPr marL="68580" marR="68580" marT="0" marB="0" anchor="ctr"/>
                </a:tc>
                <a:tc>
                  <a:txBody>
                    <a:bodyPr/>
                    <a:lstStyle/>
                    <a:p>
                      <a:pPr algn="l">
                        <a:spcAft>
                          <a:spcPts val="0"/>
                        </a:spcAft>
                      </a:pPr>
                      <a:r>
                        <a:rPr lang="en-US" sz="1400" kern="100">
                          <a:effectLst/>
                        </a:rPr>
                        <a:t>unistd.h</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文件描述符、缓</a:t>
                      </a:r>
                      <a:endParaRPr lang="en-US" sz="1800" kern="100">
                        <a:effectLst/>
                      </a:endParaRPr>
                    </a:p>
                    <a:p>
                      <a:pPr algn="l">
                        <a:spcAft>
                          <a:spcPts val="0"/>
                        </a:spcAft>
                      </a:pPr>
                      <a:r>
                        <a:rPr lang="zh-CN" sz="1400" kern="100">
                          <a:effectLst/>
                        </a:rPr>
                        <a:t>存地址、读入大小</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实际读到的字节数，出错返回</a:t>
                      </a:r>
                      <a:r>
                        <a:rPr lang="en-US" sz="1400" kern="100">
                          <a:effectLst/>
                        </a:rPr>
                        <a:t>-1</a:t>
                      </a:r>
                      <a:endParaRPr lang="en-US" sz="1800" kern="100">
                        <a:effectLst/>
                        <a:latin typeface="Times New Roman"/>
                        <a:ea typeface="宋体"/>
                      </a:endParaRPr>
                    </a:p>
                  </a:txBody>
                  <a:tcPr marL="68580" marR="68580" marT="0" marB="0" anchor="ctr"/>
                </a:tc>
              </a:tr>
              <a:tr h="456459">
                <a:tc>
                  <a:txBody>
                    <a:bodyPr/>
                    <a:lstStyle/>
                    <a:p>
                      <a:pPr algn="l">
                        <a:spcAft>
                          <a:spcPts val="0"/>
                        </a:spcAft>
                      </a:pPr>
                      <a:r>
                        <a:rPr lang="en-US" sz="1400" kern="100">
                          <a:effectLst/>
                        </a:rPr>
                        <a:t>write</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写文件，将缓存</a:t>
                      </a:r>
                      <a:endParaRPr lang="en-US" sz="1800" kern="100">
                        <a:effectLst/>
                      </a:endParaRPr>
                    </a:p>
                    <a:p>
                      <a:pPr algn="l">
                        <a:spcAft>
                          <a:spcPts val="0"/>
                        </a:spcAft>
                      </a:pPr>
                      <a:r>
                        <a:rPr lang="zh-CN" sz="1400" kern="100">
                          <a:effectLst/>
                        </a:rPr>
                        <a:t>内容写入文件</a:t>
                      </a:r>
                      <a:endParaRPr lang="en-US" sz="1800" kern="100">
                        <a:effectLst/>
                        <a:latin typeface="Times New Roman"/>
                        <a:ea typeface="宋体"/>
                      </a:endParaRPr>
                    </a:p>
                  </a:txBody>
                  <a:tcPr marL="68580" marR="68580" marT="0" marB="0" anchor="ctr"/>
                </a:tc>
                <a:tc>
                  <a:txBody>
                    <a:bodyPr/>
                    <a:lstStyle/>
                    <a:p>
                      <a:pPr algn="l">
                        <a:spcAft>
                          <a:spcPts val="0"/>
                        </a:spcAft>
                      </a:pPr>
                      <a:r>
                        <a:rPr lang="en-US" sz="1400" kern="100">
                          <a:effectLst/>
                        </a:rPr>
                        <a:t>unistd.h</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文件描述符、缓</a:t>
                      </a:r>
                      <a:endParaRPr lang="en-US" sz="1800" kern="100">
                        <a:effectLst/>
                      </a:endParaRPr>
                    </a:p>
                    <a:p>
                      <a:pPr algn="l">
                        <a:spcAft>
                          <a:spcPts val="0"/>
                        </a:spcAft>
                      </a:pPr>
                      <a:r>
                        <a:rPr lang="zh-CN" sz="1400" kern="100">
                          <a:effectLst/>
                        </a:rPr>
                        <a:t>存地址、读入大小</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实际写入文件的字节数，出错返回</a:t>
                      </a:r>
                      <a:r>
                        <a:rPr lang="en-US" sz="1400" kern="100">
                          <a:effectLst/>
                        </a:rPr>
                        <a:t>-1</a:t>
                      </a:r>
                      <a:endParaRPr lang="en-US" sz="1800" kern="100">
                        <a:effectLst/>
                        <a:latin typeface="Times New Roman"/>
                        <a:ea typeface="宋体"/>
                      </a:endParaRPr>
                    </a:p>
                  </a:txBody>
                  <a:tcPr marL="68580" marR="68580" marT="0" marB="0" anchor="ctr"/>
                </a:tc>
              </a:tr>
              <a:tr h="456459">
                <a:tc>
                  <a:txBody>
                    <a:bodyPr/>
                    <a:lstStyle/>
                    <a:p>
                      <a:pPr algn="l">
                        <a:spcAft>
                          <a:spcPts val="0"/>
                        </a:spcAft>
                      </a:pPr>
                      <a:r>
                        <a:rPr lang="en-US" sz="1400" kern="100">
                          <a:effectLst/>
                        </a:rPr>
                        <a:t>mkdir</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创建目录</a:t>
                      </a:r>
                      <a:endParaRPr lang="en-US" sz="1800" kern="100">
                        <a:effectLst/>
                        <a:latin typeface="Times New Roman"/>
                        <a:ea typeface="宋体"/>
                      </a:endParaRPr>
                    </a:p>
                  </a:txBody>
                  <a:tcPr marL="68580" marR="68580" marT="0" marB="0" anchor="ctr"/>
                </a:tc>
                <a:tc>
                  <a:txBody>
                    <a:bodyPr/>
                    <a:lstStyle/>
                    <a:p>
                      <a:pPr algn="l">
                        <a:spcAft>
                          <a:spcPts val="0"/>
                        </a:spcAft>
                      </a:pPr>
                      <a:r>
                        <a:rPr lang="en-US" sz="1400" kern="100">
                          <a:effectLst/>
                        </a:rPr>
                        <a:t>sys/stat.h</a:t>
                      </a:r>
                      <a:endParaRPr lang="en-US" sz="1800" kern="100">
                        <a:effectLst/>
                      </a:endParaRPr>
                    </a:p>
                    <a:p>
                      <a:pPr algn="l">
                        <a:spcAft>
                          <a:spcPts val="0"/>
                        </a:spcAft>
                      </a:pPr>
                      <a:r>
                        <a:rPr lang="en-US" sz="1400" kern="100">
                          <a:effectLst/>
                        </a:rPr>
                        <a:t>sys/types.h</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创建目录路径、</a:t>
                      </a:r>
                      <a:endParaRPr lang="en-US" sz="1800" kern="100">
                        <a:effectLst/>
                      </a:endParaRPr>
                    </a:p>
                    <a:p>
                      <a:pPr algn="l">
                        <a:spcAft>
                          <a:spcPts val="0"/>
                        </a:spcAft>
                      </a:pPr>
                      <a:r>
                        <a:rPr lang="zh-CN" sz="1400" kern="100">
                          <a:effectLst/>
                        </a:rPr>
                        <a:t>权限</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成功返回</a:t>
                      </a:r>
                      <a:r>
                        <a:rPr lang="en-US" sz="1400" kern="100">
                          <a:effectLst/>
                        </a:rPr>
                        <a:t>0</a:t>
                      </a:r>
                      <a:r>
                        <a:rPr lang="zh-CN" sz="1400" kern="100">
                          <a:effectLst/>
                        </a:rPr>
                        <a:t>，出错返回</a:t>
                      </a:r>
                      <a:r>
                        <a:rPr lang="en-US" sz="1400" kern="100">
                          <a:effectLst/>
                        </a:rPr>
                        <a:t>-1</a:t>
                      </a:r>
                      <a:endParaRPr lang="en-US" sz="1800" kern="100">
                        <a:effectLst/>
                        <a:latin typeface="Times New Roman"/>
                        <a:ea typeface="宋体"/>
                      </a:endParaRPr>
                    </a:p>
                  </a:txBody>
                  <a:tcPr marL="68580" marR="68580" marT="0" marB="0" anchor="ctr"/>
                </a:tc>
              </a:tr>
              <a:tr h="228230">
                <a:tc>
                  <a:txBody>
                    <a:bodyPr/>
                    <a:lstStyle/>
                    <a:p>
                      <a:pPr algn="l">
                        <a:spcAft>
                          <a:spcPts val="0"/>
                        </a:spcAft>
                      </a:pPr>
                      <a:r>
                        <a:rPr lang="en-US" sz="1400" kern="100">
                          <a:effectLst/>
                        </a:rPr>
                        <a:t>rmdir</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删除目录</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dirty="0">
                          <a:effectLst/>
                        </a:rPr>
                        <a:t>同上</a:t>
                      </a:r>
                      <a:endParaRPr lang="en-US" sz="1800" kern="100" dirty="0">
                        <a:effectLst/>
                        <a:latin typeface="Times New Roman"/>
                        <a:ea typeface="宋体"/>
                      </a:endParaRPr>
                    </a:p>
                  </a:txBody>
                  <a:tcPr marL="68580" marR="68580" marT="0" marB="0" anchor="ctr"/>
                </a:tc>
                <a:tc>
                  <a:txBody>
                    <a:bodyPr/>
                    <a:lstStyle/>
                    <a:p>
                      <a:pPr algn="l">
                        <a:spcAft>
                          <a:spcPts val="0"/>
                        </a:spcAft>
                      </a:pPr>
                      <a:r>
                        <a:rPr lang="zh-CN" sz="1400" kern="100">
                          <a:effectLst/>
                        </a:rPr>
                        <a:t>所删除目录路径</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dirty="0">
                          <a:effectLst/>
                        </a:rPr>
                        <a:t>成功返回</a:t>
                      </a:r>
                      <a:r>
                        <a:rPr lang="en-US" sz="1400" kern="100" dirty="0">
                          <a:effectLst/>
                        </a:rPr>
                        <a:t>0</a:t>
                      </a:r>
                      <a:r>
                        <a:rPr lang="zh-CN" sz="1400" kern="100" dirty="0">
                          <a:effectLst/>
                        </a:rPr>
                        <a:t>，出错返回</a:t>
                      </a:r>
                      <a:r>
                        <a:rPr lang="en-US" sz="1400" kern="100" dirty="0">
                          <a:effectLst/>
                        </a:rPr>
                        <a:t>-1</a:t>
                      </a:r>
                      <a:endParaRPr lang="en-US" sz="1800" kern="100" dirty="0">
                        <a:effectLst/>
                        <a:latin typeface="Times New Roman"/>
                        <a:ea typeface="宋体"/>
                      </a:endParaRPr>
                    </a:p>
                  </a:txBody>
                  <a:tcPr marL="68580" marR="68580" marT="0" marB="0" anchor="ctr"/>
                </a:tc>
              </a:tr>
              <a:tr h="228230">
                <a:tc>
                  <a:txBody>
                    <a:bodyPr/>
                    <a:lstStyle/>
                    <a:p>
                      <a:pPr algn="l">
                        <a:spcAft>
                          <a:spcPts val="0"/>
                        </a:spcAft>
                      </a:pPr>
                      <a:r>
                        <a:rPr lang="en-US" sz="1400" kern="100">
                          <a:effectLst/>
                        </a:rPr>
                        <a:t>rename</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文件改名</a:t>
                      </a:r>
                      <a:endParaRPr lang="en-US" sz="1800" kern="100">
                        <a:effectLst/>
                        <a:latin typeface="Times New Roman"/>
                        <a:ea typeface="宋体"/>
                      </a:endParaRPr>
                    </a:p>
                  </a:txBody>
                  <a:tcPr marL="68580" marR="68580" marT="0" marB="0" anchor="ctr"/>
                </a:tc>
                <a:tc>
                  <a:txBody>
                    <a:bodyPr/>
                    <a:lstStyle/>
                    <a:p>
                      <a:pPr algn="l">
                        <a:spcAft>
                          <a:spcPts val="0"/>
                        </a:spcAft>
                      </a:pPr>
                      <a:r>
                        <a:rPr lang="en-US" sz="1400" kern="100">
                          <a:effectLst/>
                        </a:rPr>
                        <a:t>stdio.h</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a:effectLst/>
                        </a:rPr>
                        <a:t>旧名，新名</a:t>
                      </a:r>
                      <a:endParaRPr lang="en-US" sz="1800" kern="100">
                        <a:effectLst/>
                        <a:latin typeface="Times New Roman"/>
                        <a:ea typeface="宋体"/>
                      </a:endParaRPr>
                    </a:p>
                  </a:txBody>
                  <a:tcPr marL="68580" marR="68580" marT="0" marB="0" anchor="ctr"/>
                </a:tc>
                <a:tc>
                  <a:txBody>
                    <a:bodyPr/>
                    <a:lstStyle/>
                    <a:p>
                      <a:pPr algn="l">
                        <a:spcAft>
                          <a:spcPts val="0"/>
                        </a:spcAft>
                      </a:pPr>
                      <a:r>
                        <a:rPr lang="zh-CN" sz="1400" kern="100" dirty="0">
                          <a:effectLst/>
                        </a:rPr>
                        <a:t>成功返回</a:t>
                      </a:r>
                      <a:r>
                        <a:rPr lang="en-US" sz="1400" kern="100" dirty="0">
                          <a:effectLst/>
                        </a:rPr>
                        <a:t>0</a:t>
                      </a:r>
                      <a:r>
                        <a:rPr lang="zh-CN" sz="1400" kern="100" dirty="0">
                          <a:effectLst/>
                        </a:rPr>
                        <a:t>，出错返回</a:t>
                      </a:r>
                      <a:r>
                        <a:rPr lang="en-US" sz="1400" kern="100" dirty="0">
                          <a:effectLst/>
                        </a:rPr>
                        <a:t>-1</a:t>
                      </a:r>
                      <a:endParaRPr lang="en-US" sz="18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1053839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spcBef>
                <a:spcPct val="0"/>
              </a:spcBef>
            </a:pPr>
            <a:r>
              <a:rPr lang="en-US" altLang="zh-CN" sz="3200" b="1" kern="1200" dirty="0" smtClean="0">
                <a:solidFill>
                  <a:srgbClr val="C60000"/>
                </a:solidFill>
                <a:latin typeface="+mj-lt"/>
                <a:ea typeface="宋体" charset="-122"/>
                <a:cs typeface="+mj-cs"/>
              </a:rPr>
              <a:t>4.4  </a:t>
            </a:r>
            <a:r>
              <a:rPr lang="zh-CN" altLang="en-US" sz="3200" b="1" kern="1200" dirty="0" smtClean="0">
                <a:solidFill>
                  <a:srgbClr val="C60000"/>
                </a:solidFill>
                <a:latin typeface="+mj-lt"/>
                <a:ea typeface="宋体" charset="-122"/>
                <a:cs typeface="+mj-cs"/>
              </a:rPr>
              <a:t>系统调用实例：</a:t>
            </a:r>
            <a:r>
              <a:rPr lang="en-US" altLang="zh-CN" sz="3200" b="1" kern="1200" dirty="0" smtClean="0">
                <a:solidFill>
                  <a:srgbClr val="C60000"/>
                </a:solidFill>
                <a:latin typeface="+mj-lt"/>
                <a:ea typeface="宋体" charset="-122"/>
                <a:cs typeface="+mj-cs"/>
              </a:rPr>
              <a:t>read</a:t>
            </a:r>
            <a:r>
              <a:rPr lang="zh-CN" altLang="en-US" sz="3200" b="1" kern="1200" dirty="0" smtClean="0">
                <a:solidFill>
                  <a:srgbClr val="C60000"/>
                </a:solidFill>
                <a:latin typeface="+mj-lt"/>
                <a:ea typeface="宋体" charset="-122"/>
                <a:cs typeface="+mj-cs"/>
              </a:rPr>
              <a:t>系统调用</a:t>
            </a:r>
            <a:endParaRPr lang="en-US" altLang="en-US" sz="3200" b="1" kern="1200" dirty="0">
              <a:solidFill>
                <a:srgbClr val="C60000"/>
              </a:solidFill>
              <a:latin typeface="+mj-lt"/>
              <a:ea typeface="宋体" charset="-122"/>
              <a:cs typeface="+mj-cs"/>
            </a:endParaRP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42</a:t>
            </a:fld>
            <a:endParaRPr lang="zh-CN" altLang="en-US"/>
          </a:p>
        </p:txBody>
      </p:sp>
      <p:sp>
        <p:nvSpPr>
          <p:cNvPr id="6" name="内容占位符 5"/>
          <p:cNvSpPr>
            <a:spLocks noGrp="1"/>
          </p:cNvSpPr>
          <p:nvPr>
            <p:ph idx="1"/>
          </p:nvPr>
        </p:nvSpPr>
        <p:spPr/>
        <p:txBody>
          <a:bodyPr>
            <a:normAutofit fontScale="92500"/>
          </a:bodyPr>
          <a:lstStyle/>
          <a:p>
            <a:r>
              <a:rPr lang="zh-CN" altLang="en-US" sz="2000" dirty="0"/>
              <a:t>为了更清晰地理解系统调用的过程，我们来观察</a:t>
            </a:r>
            <a:r>
              <a:rPr lang="en-US" sz="2000" dirty="0"/>
              <a:t>read</a:t>
            </a:r>
            <a:r>
              <a:rPr lang="zh-CN" altLang="en-US" sz="2000" dirty="0"/>
              <a:t>（）系统调用的执行过程。假设现在程序需要获得由标准输入设备（键盘）所按下的一个按键。首先需要了解一些基础知识</a:t>
            </a:r>
            <a:r>
              <a:rPr lang="zh-CN" altLang="en-US" sz="2000" dirty="0" smtClean="0"/>
              <a:t>。</a:t>
            </a:r>
            <a:endParaRPr lang="en-US" altLang="zh-CN" sz="2000" dirty="0"/>
          </a:p>
          <a:p>
            <a:pPr lvl="1">
              <a:lnSpc>
                <a:spcPct val="130000"/>
              </a:lnSpc>
            </a:pPr>
            <a:r>
              <a:rPr lang="zh-CN" altLang="en-US" sz="1800" dirty="0" smtClean="0"/>
              <a:t>（</a:t>
            </a:r>
            <a:r>
              <a:rPr lang="en-US" sz="1800" dirty="0"/>
              <a:t>1</a:t>
            </a:r>
            <a:r>
              <a:rPr lang="zh-CN" altLang="en-US" sz="1800" dirty="0"/>
              <a:t>）在</a:t>
            </a:r>
            <a:r>
              <a:rPr lang="en-US" sz="1800" dirty="0"/>
              <a:t>Linux</a:t>
            </a:r>
            <a:r>
              <a:rPr lang="zh-CN" altLang="en-US" sz="1800" dirty="0"/>
              <a:t>系统中，每一个文件都有一个文件描述符（</a:t>
            </a:r>
            <a:r>
              <a:rPr lang="en-US" sz="1800" dirty="0" err="1"/>
              <a:t>fd</a:t>
            </a:r>
            <a:r>
              <a:rPr lang="zh-CN" altLang="en-US" sz="1800" dirty="0"/>
              <a:t>，</a:t>
            </a:r>
            <a:r>
              <a:rPr lang="en-US" sz="1800" dirty="0"/>
              <a:t>File Descriptor</a:t>
            </a:r>
            <a:r>
              <a:rPr lang="zh-CN" altLang="en-US" sz="1800" dirty="0"/>
              <a:t>），在下一节讲述文件的时候将具体讲述这部分内容。对于键盘，显示器等设备，也被看做是一个特殊的文件，对于键盘这类标准输入，其</a:t>
            </a:r>
            <a:r>
              <a:rPr lang="en-US" sz="1800" dirty="0" err="1"/>
              <a:t>fd</a:t>
            </a:r>
            <a:r>
              <a:rPr lang="zh-CN" altLang="en-US" sz="1800" dirty="0"/>
              <a:t>值为</a:t>
            </a:r>
            <a:r>
              <a:rPr lang="en-US" sz="1800" dirty="0"/>
              <a:t>0</a:t>
            </a:r>
            <a:r>
              <a:rPr lang="zh-CN" altLang="en-US" sz="1800" dirty="0"/>
              <a:t>，标准输出的</a:t>
            </a:r>
            <a:r>
              <a:rPr lang="en-US" sz="1800" dirty="0" err="1"/>
              <a:t>fd</a:t>
            </a:r>
            <a:r>
              <a:rPr lang="zh-CN" altLang="en-US" sz="1800" dirty="0"/>
              <a:t>值是</a:t>
            </a:r>
            <a:r>
              <a:rPr lang="en-US" sz="1800" dirty="0"/>
              <a:t>1</a:t>
            </a:r>
            <a:r>
              <a:rPr lang="zh-CN" altLang="en-US" sz="1800" dirty="0"/>
              <a:t>。</a:t>
            </a:r>
            <a:endParaRPr lang="en-US" sz="1800" dirty="0"/>
          </a:p>
          <a:p>
            <a:pPr lvl="1">
              <a:lnSpc>
                <a:spcPct val="130000"/>
              </a:lnSpc>
            </a:pPr>
            <a:r>
              <a:rPr lang="zh-CN" altLang="en-US" sz="1800" dirty="0"/>
              <a:t>（</a:t>
            </a:r>
            <a:r>
              <a:rPr lang="en-US" sz="1800" dirty="0"/>
              <a:t>2</a:t>
            </a:r>
            <a:r>
              <a:rPr lang="zh-CN" altLang="en-US" sz="1800" dirty="0"/>
              <a:t>）系统调用</a:t>
            </a:r>
            <a:r>
              <a:rPr lang="en-US" sz="1800" dirty="0"/>
              <a:t>read</a:t>
            </a:r>
            <a:r>
              <a:rPr lang="zh-CN" altLang="en-US" sz="1800" dirty="0"/>
              <a:t>的功能，是从打开的设备或文件中读取数据。</a:t>
            </a:r>
            <a:endParaRPr lang="en-US" sz="1800" dirty="0"/>
          </a:p>
          <a:p>
            <a:pPr lvl="1">
              <a:lnSpc>
                <a:spcPct val="130000"/>
              </a:lnSpc>
            </a:pPr>
            <a:r>
              <a:rPr lang="zh-CN" altLang="en-US" sz="1800" dirty="0"/>
              <a:t>（</a:t>
            </a:r>
            <a:r>
              <a:rPr lang="en-US" sz="1800" dirty="0"/>
              <a:t>3</a:t>
            </a:r>
            <a:r>
              <a:rPr lang="zh-CN" altLang="en-US" sz="1800" dirty="0"/>
              <a:t>）</a:t>
            </a:r>
            <a:r>
              <a:rPr lang="en-US" sz="1800" dirty="0"/>
              <a:t>read</a:t>
            </a:r>
            <a:r>
              <a:rPr lang="zh-CN" altLang="en-US" sz="1800" dirty="0"/>
              <a:t>函数的参数为：</a:t>
            </a:r>
            <a:r>
              <a:rPr lang="en-US" sz="1800" dirty="0"/>
              <a:t>read(</a:t>
            </a:r>
            <a:r>
              <a:rPr lang="en-US" sz="1800" dirty="0" err="1"/>
              <a:t>int</a:t>
            </a:r>
            <a:r>
              <a:rPr lang="en-US" sz="1800" dirty="0"/>
              <a:t> </a:t>
            </a:r>
            <a:r>
              <a:rPr lang="en-US" sz="1800" dirty="0" err="1"/>
              <a:t>fd</a:t>
            </a:r>
            <a:r>
              <a:rPr lang="en-US" sz="1800" dirty="0"/>
              <a:t>, void *</a:t>
            </a:r>
            <a:r>
              <a:rPr lang="en-US" sz="1800" dirty="0" err="1"/>
              <a:t>buf</a:t>
            </a:r>
            <a:r>
              <a:rPr lang="en-US" sz="1800" dirty="0"/>
              <a:t>, </a:t>
            </a:r>
            <a:r>
              <a:rPr lang="en-US" sz="1800" dirty="0" err="1"/>
              <a:t>size_t</a:t>
            </a:r>
            <a:r>
              <a:rPr lang="en-US" sz="1800" dirty="0"/>
              <a:t> count)</a:t>
            </a:r>
            <a:r>
              <a:rPr lang="zh-CN" altLang="en-US" sz="1800" dirty="0"/>
              <a:t>。表示将从文件描述符为</a:t>
            </a:r>
            <a:r>
              <a:rPr lang="en-US" sz="1800" dirty="0" err="1"/>
              <a:t>fd</a:t>
            </a:r>
            <a:r>
              <a:rPr lang="zh-CN" altLang="en-US" sz="1800" dirty="0"/>
              <a:t>的“文件”中，取出</a:t>
            </a:r>
            <a:r>
              <a:rPr lang="en-US" sz="1800" dirty="0"/>
              <a:t>count</a:t>
            </a:r>
            <a:r>
              <a:rPr lang="zh-CN" altLang="en-US" sz="1800" dirty="0"/>
              <a:t>大小的内容，存放到</a:t>
            </a:r>
            <a:r>
              <a:rPr lang="en-US" sz="1800" dirty="0" err="1"/>
              <a:t>buf</a:t>
            </a:r>
            <a:r>
              <a:rPr lang="zh-CN" altLang="en-US" sz="1800" dirty="0"/>
              <a:t>的空间中去。</a:t>
            </a:r>
            <a:endParaRPr lang="en-US" sz="1800" dirty="0"/>
          </a:p>
          <a:p>
            <a:r>
              <a:rPr lang="zh-CN" altLang="en-US" sz="2100" dirty="0"/>
              <a:t>因此，要完成从键盘获取按下一个按键的值，我们需要进行系统调用为：</a:t>
            </a:r>
            <a:r>
              <a:rPr lang="en-US" sz="2100" dirty="0"/>
              <a:t>read(0,ch,1)</a:t>
            </a:r>
            <a:r>
              <a:rPr lang="zh-CN" altLang="en-US" sz="2100" dirty="0"/>
              <a:t>。</a:t>
            </a:r>
            <a:endParaRPr lang="en-US" sz="2100" dirty="0"/>
          </a:p>
        </p:txBody>
      </p:sp>
    </p:spTree>
    <p:extLst>
      <p:ext uri="{BB962C8B-B14F-4D97-AF65-F5344CB8AC3E}">
        <p14:creationId xmlns:p14="http://schemas.microsoft.com/office/powerpoint/2010/main" val="6134748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spcBef>
                <a:spcPct val="0"/>
              </a:spcBef>
            </a:pPr>
            <a:r>
              <a:rPr lang="en-US" altLang="zh-CN" sz="3200" b="1" kern="1200" dirty="0" smtClean="0">
                <a:solidFill>
                  <a:srgbClr val="C60000"/>
                </a:solidFill>
                <a:latin typeface="+mj-lt"/>
                <a:ea typeface="宋体" charset="-122"/>
                <a:cs typeface="+mj-cs"/>
              </a:rPr>
              <a:t>4.4  </a:t>
            </a:r>
            <a:r>
              <a:rPr lang="zh-CN" altLang="en-US" sz="3200" b="1" kern="1200" dirty="0" smtClean="0">
                <a:solidFill>
                  <a:srgbClr val="C60000"/>
                </a:solidFill>
                <a:latin typeface="+mj-lt"/>
                <a:ea typeface="宋体" charset="-122"/>
                <a:cs typeface="+mj-cs"/>
              </a:rPr>
              <a:t>系统调用实例：</a:t>
            </a:r>
            <a:r>
              <a:rPr lang="en-US" altLang="zh-CN" sz="3200" b="1" kern="1200" dirty="0" smtClean="0">
                <a:solidFill>
                  <a:srgbClr val="C60000"/>
                </a:solidFill>
                <a:latin typeface="+mj-lt"/>
                <a:ea typeface="宋体" charset="-122"/>
                <a:cs typeface="+mj-cs"/>
              </a:rPr>
              <a:t>read</a:t>
            </a:r>
            <a:r>
              <a:rPr lang="zh-CN" altLang="en-US" sz="3200" b="1" kern="1200" dirty="0" smtClean="0">
                <a:solidFill>
                  <a:srgbClr val="C60000"/>
                </a:solidFill>
                <a:latin typeface="+mj-lt"/>
                <a:ea typeface="宋体" charset="-122"/>
                <a:cs typeface="+mj-cs"/>
              </a:rPr>
              <a:t>系统调用</a:t>
            </a:r>
            <a:endParaRPr lang="en-US" altLang="en-US" sz="3200" b="1" kern="1200" dirty="0">
              <a:solidFill>
                <a:srgbClr val="C60000"/>
              </a:solidFill>
              <a:latin typeface="+mj-lt"/>
              <a:ea typeface="宋体" charset="-122"/>
              <a:cs typeface="+mj-cs"/>
            </a:endParaRP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43</a:t>
            </a:fld>
            <a:endParaRPr lang="zh-CN" altLang="en-US"/>
          </a:p>
        </p:txBody>
      </p:sp>
      <p:sp>
        <p:nvSpPr>
          <p:cNvPr id="6" name="内容占位符 5"/>
          <p:cNvSpPr>
            <a:spLocks noGrp="1"/>
          </p:cNvSpPr>
          <p:nvPr>
            <p:ph idx="1"/>
          </p:nvPr>
        </p:nvSpPr>
        <p:spPr/>
        <p:txBody>
          <a:bodyPr>
            <a:normAutofit/>
          </a:bodyPr>
          <a:lstStyle/>
          <a:p>
            <a:r>
              <a:rPr lang="zh-CN" altLang="en-US" sz="2000" dirty="0"/>
              <a:t>假设</a:t>
            </a:r>
            <a:r>
              <a:rPr lang="en-US" sz="2000" dirty="0"/>
              <a:t>Process A</a:t>
            </a:r>
            <a:r>
              <a:rPr lang="zh-CN" altLang="en-US" sz="2000" dirty="0"/>
              <a:t>现在开始执行</a:t>
            </a:r>
            <a:r>
              <a:rPr lang="en-US" sz="2000" dirty="0"/>
              <a:t>read(0,ch,1)</a:t>
            </a:r>
            <a:r>
              <a:rPr lang="zh-CN" altLang="en-US" sz="2000" dirty="0"/>
              <a:t>系统</a:t>
            </a:r>
            <a:r>
              <a:rPr lang="zh-CN" altLang="en-US" sz="2000" dirty="0" smtClean="0"/>
              <a:t>调用，其执行过程如下图。</a:t>
            </a:r>
            <a:endParaRPr lang="en-US" sz="21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对象 7"/>
          <p:cNvGraphicFramePr>
            <a:graphicFrameLocks noChangeAspect="1"/>
          </p:cNvGraphicFramePr>
          <p:nvPr>
            <p:extLst>
              <p:ext uri="{D42A27DB-BD31-4B8C-83A1-F6EECF244321}">
                <p14:modId xmlns:p14="http://schemas.microsoft.com/office/powerpoint/2010/main" val="542391808"/>
              </p:ext>
            </p:extLst>
          </p:nvPr>
        </p:nvGraphicFramePr>
        <p:xfrm>
          <a:off x="115761" y="2492896"/>
          <a:ext cx="8992743" cy="3240360"/>
        </p:xfrm>
        <a:graphic>
          <a:graphicData uri="http://schemas.openxmlformats.org/presentationml/2006/ole">
            <mc:AlternateContent xmlns:mc="http://schemas.openxmlformats.org/markup-compatibility/2006">
              <mc:Choice xmlns:v="urn:schemas-microsoft-com:vml" Requires="v">
                <p:oleObj spid="_x0000_s52287" r:id="rId3" imgW="8660130" imgH="2995981" progId="Visio.Drawing.11">
                  <p:embed/>
                </p:oleObj>
              </mc:Choice>
              <mc:Fallback>
                <p:oleObj r:id="rId3" imgW="8660130" imgH="299598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61" y="2492896"/>
                        <a:ext cx="8992743" cy="3240360"/>
                      </a:xfrm>
                      <a:prstGeom prst="rect">
                        <a:avLst/>
                      </a:prstGeom>
                      <a:noFill/>
                    </p:spPr>
                  </p:pic>
                </p:oleObj>
              </mc:Fallback>
            </mc:AlternateContent>
          </a:graphicData>
        </a:graphic>
      </p:graphicFrame>
    </p:spTree>
    <p:extLst>
      <p:ext uri="{BB962C8B-B14F-4D97-AF65-F5344CB8AC3E}">
        <p14:creationId xmlns:p14="http://schemas.microsoft.com/office/powerpoint/2010/main" val="785637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spcBef>
                <a:spcPct val="0"/>
              </a:spcBef>
            </a:pPr>
            <a:r>
              <a:rPr lang="en-US" altLang="zh-CN" sz="3200" b="1" kern="1200" dirty="0" smtClean="0">
                <a:solidFill>
                  <a:srgbClr val="C60000"/>
                </a:solidFill>
                <a:latin typeface="+mj-lt"/>
                <a:ea typeface="宋体" charset="-122"/>
                <a:cs typeface="+mj-cs"/>
              </a:rPr>
              <a:t>4.4  </a:t>
            </a:r>
            <a:r>
              <a:rPr lang="zh-CN" altLang="en-US" sz="3200" b="1" kern="1200" dirty="0" smtClean="0">
                <a:solidFill>
                  <a:srgbClr val="C60000"/>
                </a:solidFill>
                <a:latin typeface="+mj-lt"/>
                <a:ea typeface="宋体" charset="-122"/>
                <a:cs typeface="+mj-cs"/>
              </a:rPr>
              <a:t>系统调用实例：</a:t>
            </a:r>
            <a:r>
              <a:rPr lang="en-US" altLang="zh-CN" sz="3200" b="1" kern="1200" dirty="0" smtClean="0">
                <a:solidFill>
                  <a:srgbClr val="C60000"/>
                </a:solidFill>
                <a:latin typeface="+mj-lt"/>
                <a:ea typeface="宋体" charset="-122"/>
                <a:cs typeface="+mj-cs"/>
              </a:rPr>
              <a:t>read</a:t>
            </a:r>
            <a:r>
              <a:rPr lang="zh-CN" altLang="en-US" sz="3200" b="1" kern="1200" dirty="0" smtClean="0">
                <a:solidFill>
                  <a:srgbClr val="C60000"/>
                </a:solidFill>
                <a:latin typeface="+mj-lt"/>
                <a:ea typeface="宋体" charset="-122"/>
                <a:cs typeface="+mj-cs"/>
              </a:rPr>
              <a:t>系统调用</a:t>
            </a:r>
            <a:endParaRPr lang="en-US" altLang="en-US" sz="3200" b="1" kern="1200" dirty="0">
              <a:solidFill>
                <a:srgbClr val="C60000"/>
              </a:solidFill>
              <a:latin typeface="+mj-lt"/>
              <a:ea typeface="宋体" charset="-122"/>
              <a:cs typeface="+mj-cs"/>
            </a:endParaRP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44</a:t>
            </a:fld>
            <a:endParaRPr lang="zh-CN" altLang="en-US"/>
          </a:p>
        </p:txBody>
      </p:sp>
      <p:sp>
        <p:nvSpPr>
          <p:cNvPr id="6" name="内容占位符 5"/>
          <p:cNvSpPr>
            <a:spLocks noGrp="1"/>
          </p:cNvSpPr>
          <p:nvPr>
            <p:ph idx="1"/>
          </p:nvPr>
        </p:nvSpPr>
        <p:spPr/>
        <p:txBody>
          <a:bodyPr>
            <a:normAutofit lnSpcReduction="10000"/>
          </a:bodyPr>
          <a:lstStyle/>
          <a:p>
            <a:pPr marL="457200" lvl="0" indent="-457200">
              <a:buFont typeface="+mj-lt"/>
              <a:buAutoNum type="arabicPeriod"/>
            </a:pPr>
            <a:r>
              <a:rPr lang="zh-CN" altLang="en-US" sz="2000" dirty="0"/>
              <a:t>首先进入</a:t>
            </a:r>
            <a:r>
              <a:rPr lang="en-US" sz="2000" dirty="0"/>
              <a:t>read</a:t>
            </a:r>
            <a:r>
              <a:rPr lang="zh-CN" altLang="en-US" sz="2000" dirty="0"/>
              <a:t>系统调用函数，</a:t>
            </a:r>
            <a:r>
              <a:rPr lang="zh-CN" altLang="en-US" sz="2000" dirty="0" smtClean="0"/>
              <a:t>图中（</a:t>
            </a:r>
            <a:r>
              <a:rPr lang="en-US" sz="2000" dirty="0"/>
              <a:t>A</a:t>
            </a:r>
            <a:r>
              <a:rPr lang="zh-CN" altLang="en-US" sz="2000" dirty="0"/>
              <a:t>）步骤。</a:t>
            </a:r>
            <a:endParaRPr lang="en-US" sz="2000" dirty="0"/>
          </a:p>
          <a:p>
            <a:pPr marL="457200" lvl="0" indent="-457200">
              <a:buFont typeface="+mj-lt"/>
              <a:buAutoNum type="arabicPeriod"/>
            </a:pPr>
            <a:r>
              <a:rPr lang="zh-CN" altLang="en-US" sz="2000" dirty="0"/>
              <a:t>进入</a:t>
            </a:r>
            <a:r>
              <a:rPr lang="en-US" sz="2000" dirty="0"/>
              <a:t>read</a:t>
            </a:r>
            <a:r>
              <a:rPr lang="zh-CN" altLang="en-US" sz="2000" dirty="0"/>
              <a:t>的用户接口程序后，将参数到传递到相关寄存器中（包括</a:t>
            </a:r>
            <a:r>
              <a:rPr lang="en-US" sz="2000" dirty="0"/>
              <a:t>read</a:t>
            </a:r>
            <a:r>
              <a:rPr lang="zh-CN" altLang="en-US" sz="2000" dirty="0"/>
              <a:t>系统调用号），使用</a:t>
            </a:r>
            <a:r>
              <a:rPr lang="en-US" sz="2000" dirty="0" err="1"/>
              <a:t>int</a:t>
            </a:r>
            <a:r>
              <a:rPr lang="zh-CN" altLang="en-US" sz="2000" dirty="0"/>
              <a:t>指令进入内核态，图中（</a:t>
            </a:r>
            <a:r>
              <a:rPr lang="en-US" sz="2000" dirty="0"/>
              <a:t>B</a:t>
            </a:r>
            <a:r>
              <a:rPr lang="zh-CN" altLang="en-US" sz="2000" dirty="0"/>
              <a:t>）步骤。</a:t>
            </a:r>
            <a:endParaRPr lang="en-US" sz="2000" dirty="0"/>
          </a:p>
          <a:p>
            <a:pPr marL="457200" lvl="0" indent="-457200">
              <a:buFont typeface="+mj-lt"/>
              <a:buAutoNum type="arabicPeriod"/>
            </a:pPr>
            <a:r>
              <a:rPr lang="zh-CN" altLang="en-US" sz="2000" dirty="0"/>
              <a:t>在内核态，根据寄存器内容找到</a:t>
            </a:r>
            <a:r>
              <a:rPr lang="en-US" sz="2000" dirty="0"/>
              <a:t>read</a:t>
            </a:r>
            <a:r>
              <a:rPr lang="zh-CN" altLang="en-US" sz="2000" dirty="0"/>
              <a:t>系统调用服务例程，执行硬盘</a:t>
            </a:r>
            <a:r>
              <a:rPr lang="en-US" sz="2000" dirty="0"/>
              <a:t>I./O</a:t>
            </a:r>
            <a:r>
              <a:rPr lang="zh-CN" altLang="en-US" sz="2000" dirty="0"/>
              <a:t>的操作。这时，</a:t>
            </a:r>
            <a:r>
              <a:rPr lang="en-US" sz="2000" dirty="0"/>
              <a:t>Process A</a:t>
            </a:r>
            <a:r>
              <a:rPr lang="zh-CN" altLang="en-US" sz="2000" dirty="0"/>
              <a:t>需要让出</a:t>
            </a:r>
            <a:r>
              <a:rPr lang="en-US" sz="2000" dirty="0"/>
              <a:t>CPU</a:t>
            </a:r>
            <a:r>
              <a:rPr lang="zh-CN" altLang="en-US" sz="2000" dirty="0"/>
              <a:t>资源，进入</a:t>
            </a:r>
            <a:r>
              <a:rPr lang="en-US" sz="2000" dirty="0"/>
              <a:t>I/O</a:t>
            </a:r>
            <a:r>
              <a:rPr lang="zh-CN" altLang="en-US" sz="2000" dirty="0"/>
              <a:t>等待队列（阻塞态，在</a:t>
            </a:r>
            <a:r>
              <a:rPr lang="en-US" sz="2000" dirty="0"/>
              <a:t>6.5.2</a:t>
            </a:r>
            <a:r>
              <a:rPr lang="zh-CN" altLang="en-US" sz="2000" dirty="0"/>
              <a:t>将进行讲解）。</a:t>
            </a:r>
            <a:endParaRPr lang="en-US" sz="2000" dirty="0"/>
          </a:p>
          <a:p>
            <a:pPr marL="457200" lvl="0" indent="-457200">
              <a:buFont typeface="+mj-lt"/>
              <a:buAutoNum type="arabicPeriod"/>
            </a:pPr>
            <a:r>
              <a:rPr lang="zh-CN" altLang="en-US" sz="2000" dirty="0"/>
              <a:t>当</a:t>
            </a:r>
            <a:r>
              <a:rPr lang="en-US" sz="2000" dirty="0"/>
              <a:t>I/O</a:t>
            </a:r>
            <a:r>
              <a:rPr lang="zh-CN" altLang="en-US" sz="2000" dirty="0"/>
              <a:t>完成后，键盘发出硬件中断，将</a:t>
            </a:r>
            <a:r>
              <a:rPr lang="en-US" sz="2000" dirty="0"/>
              <a:t>Process A</a:t>
            </a:r>
            <a:r>
              <a:rPr lang="zh-CN" altLang="en-US" sz="2000" dirty="0"/>
              <a:t>换入就绪队列（</a:t>
            </a:r>
            <a:r>
              <a:rPr lang="en-US" sz="2000" dirty="0"/>
              <a:t>ready to run queue</a:t>
            </a:r>
            <a:r>
              <a:rPr lang="zh-CN" altLang="en-US" sz="2000" dirty="0"/>
              <a:t>），中断服务程序调用</a:t>
            </a:r>
            <a:r>
              <a:rPr lang="en-US" sz="2000" dirty="0"/>
              <a:t>scheduler</a:t>
            </a:r>
            <a:r>
              <a:rPr lang="zh-CN" altLang="en-US" sz="2000" dirty="0"/>
              <a:t>函数，将选择一个</a:t>
            </a:r>
            <a:r>
              <a:rPr lang="en-US" sz="2000" dirty="0"/>
              <a:t>ready-to-run</a:t>
            </a:r>
            <a:r>
              <a:rPr lang="zh-CN" altLang="en-US" sz="2000" dirty="0"/>
              <a:t>进程调入</a:t>
            </a:r>
            <a:r>
              <a:rPr lang="en-US" sz="2000" dirty="0"/>
              <a:t>CPU</a:t>
            </a:r>
            <a:r>
              <a:rPr lang="zh-CN" altLang="en-US" sz="2000" dirty="0"/>
              <a:t>执行。</a:t>
            </a:r>
            <a:endParaRPr lang="en-US" sz="2000" dirty="0"/>
          </a:p>
          <a:p>
            <a:pPr marL="457200" lvl="0" indent="-457200">
              <a:buFont typeface="+mj-lt"/>
              <a:buAutoNum type="arabicPeriod"/>
            </a:pPr>
            <a:r>
              <a:rPr lang="en-US" sz="2000" dirty="0"/>
              <a:t>Process A</a:t>
            </a:r>
            <a:r>
              <a:rPr lang="zh-CN" altLang="en-US" sz="2000" dirty="0"/>
              <a:t>重新调入</a:t>
            </a:r>
            <a:r>
              <a:rPr lang="en-US" sz="2000" dirty="0"/>
              <a:t>CPU</a:t>
            </a:r>
            <a:r>
              <a:rPr lang="zh-CN" altLang="en-US" sz="2000" dirty="0"/>
              <a:t>，继续执行</a:t>
            </a:r>
            <a:r>
              <a:rPr lang="en-US" sz="2000" dirty="0"/>
              <a:t>read</a:t>
            </a:r>
            <a:r>
              <a:rPr lang="zh-CN" altLang="en-US" sz="2000" dirty="0"/>
              <a:t>系统调用服务例程，结束后，返回到用户空间的用户接口程序，图中（</a:t>
            </a:r>
            <a:r>
              <a:rPr lang="en-US" sz="2000" dirty="0"/>
              <a:t>C</a:t>
            </a:r>
            <a:r>
              <a:rPr lang="zh-CN" altLang="en-US" sz="2000" dirty="0"/>
              <a:t>）步骤。</a:t>
            </a:r>
            <a:endParaRPr lang="en-US" sz="2000" dirty="0"/>
          </a:p>
          <a:p>
            <a:pPr marL="457200" lvl="0" indent="-457200">
              <a:buFont typeface="+mj-lt"/>
              <a:buAutoNum type="arabicPeriod"/>
            </a:pPr>
            <a:r>
              <a:rPr lang="zh-CN" altLang="en-US" sz="2000" dirty="0"/>
              <a:t>最后，返回用户程序继续执行，图中（</a:t>
            </a:r>
            <a:r>
              <a:rPr lang="en-US" sz="2000" dirty="0"/>
              <a:t>D</a:t>
            </a:r>
            <a:r>
              <a:rPr lang="zh-CN" altLang="en-US" sz="2000" dirty="0"/>
              <a:t>）步骤</a:t>
            </a:r>
            <a:r>
              <a:rPr lang="zh-CN" altLang="en-US" sz="2000" dirty="0" smtClean="0"/>
              <a:t>。</a:t>
            </a:r>
            <a:endParaRPr lang="en-US"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958681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spcBef>
                <a:spcPct val="0"/>
              </a:spcBef>
            </a:pPr>
            <a:r>
              <a:rPr lang="en-US" altLang="zh-CN" sz="3200" b="1" kern="1200" dirty="0" smtClean="0">
                <a:solidFill>
                  <a:srgbClr val="C60000"/>
                </a:solidFill>
                <a:latin typeface="+mj-lt"/>
                <a:ea typeface="宋体" charset="-122"/>
                <a:cs typeface="+mj-cs"/>
              </a:rPr>
              <a:t>4  </a:t>
            </a:r>
            <a:r>
              <a:rPr lang="zh-CN" altLang="en-US" sz="3200" b="1" kern="1200" dirty="0" smtClean="0">
                <a:solidFill>
                  <a:srgbClr val="C60000"/>
                </a:solidFill>
                <a:latin typeface="+mj-lt"/>
                <a:ea typeface="宋体" charset="-122"/>
                <a:cs typeface="+mj-cs"/>
              </a:rPr>
              <a:t>小结</a:t>
            </a:r>
            <a:endParaRPr lang="en-US" altLang="en-US" sz="3200" b="1" kern="1200" dirty="0">
              <a:solidFill>
                <a:srgbClr val="C60000"/>
              </a:solidFill>
              <a:latin typeface="+mj-lt"/>
              <a:ea typeface="宋体" charset="-122"/>
              <a:cs typeface="+mj-cs"/>
            </a:endParaRP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45</a:t>
            </a:fld>
            <a:endParaRPr lang="zh-CN" altLang="en-US"/>
          </a:p>
        </p:txBody>
      </p:sp>
      <p:sp>
        <p:nvSpPr>
          <p:cNvPr id="6" name="内容占位符 5"/>
          <p:cNvSpPr>
            <a:spLocks noGrp="1"/>
          </p:cNvSpPr>
          <p:nvPr>
            <p:ph idx="1"/>
          </p:nvPr>
        </p:nvSpPr>
        <p:spPr/>
        <p:txBody>
          <a:bodyPr>
            <a:normAutofit fontScale="92500"/>
          </a:bodyPr>
          <a:lstStyle/>
          <a:p>
            <a:pPr marL="457200" lvl="0" indent="-457200">
              <a:buFont typeface="+mj-lt"/>
              <a:buAutoNum type="arabicPeriod"/>
            </a:pPr>
            <a:r>
              <a:rPr lang="zh-CN" altLang="en-US" sz="2000" b="1" dirty="0"/>
              <a:t>软件开发者如何统一的使用硬件</a:t>
            </a:r>
            <a:r>
              <a:rPr lang="zh-CN" altLang="en-US" sz="2000" b="1" dirty="0" smtClean="0"/>
              <a:t>资源？</a:t>
            </a:r>
            <a:endParaRPr lang="en-US" altLang="zh-CN" sz="2000" b="1" dirty="0" smtClean="0"/>
          </a:p>
          <a:p>
            <a:pPr indent="457200"/>
            <a:r>
              <a:rPr lang="zh-CN" altLang="en-US" sz="2000" dirty="0"/>
              <a:t>为了统一的使用硬件资源，软件开发者通过操作系统提供的用户接口程序，进入内核模式使用操作系统提供的服务来使用资源。也就是说，不论是</a:t>
            </a:r>
            <a:r>
              <a:rPr lang="en-US" sz="2000" dirty="0"/>
              <a:t>QQ</a:t>
            </a:r>
            <a:r>
              <a:rPr lang="zh-CN" altLang="en-US" sz="2000" dirty="0"/>
              <a:t>程序，或是</a:t>
            </a:r>
            <a:r>
              <a:rPr lang="en-US" sz="2000" dirty="0"/>
              <a:t>Office</a:t>
            </a:r>
            <a:r>
              <a:rPr lang="zh-CN" altLang="en-US" sz="2000" dirty="0"/>
              <a:t>程序，例如要读取一个文件的内容时，都可以调用</a:t>
            </a:r>
            <a:r>
              <a:rPr lang="en-US" sz="2000" dirty="0"/>
              <a:t>read</a:t>
            </a:r>
            <a:r>
              <a:rPr lang="zh-CN" altLang="en-US" sz="2000" dirty="0"/>
              <a:t>系统调用。这种统一接口的实现方式有利于开发者进行快速开发。只要开发者熟悉了操作系统所提供的系统调用后，便可进行不同上层软件的开发。</a:t>
            </a:r>
            <a:endParaRPr lang="en-US" sz="2000" dirty="0"/>
          </a:p>
          <a:p>
            <a:pPr marL="457200" indent="-457200">
              <a:buFont typeface="+mj-lt"/>
              <a:buAutoNum type="arabicPeriod" startAt="2"/>
            </a:pPr>
            <a:r>
              <a:rPr lang="zh-CN" altLang="en-US" sz="2000" b="1" dirty="0"/>
              <a:t>操作系统如何为硬件系统提供安全保证</a:t>
            </a:r>
            <a:r>
              <a:rPr lang="zh-CN" altLang="en-US" sz="2000" b="1" dirty="0" smtClean="0"/>
              <a:t>？</a:t>
            </a:r>
            <a:endParaRPr lang="en-US" altLang="zh-CN" sz="2000" b="1" dirty="0" smtClean="0"/>
          </a:p>
          <a:p>
            <a:pPr indent="457200"/>
            <a:r>
              <a:rPr lang="zh-CN" altLang="en-US" sz="2100" dirty="0"/>
              <a:t>对于硬件系统安全保证，则是因为控制硬件的底层程序均由操作系统提供，用户有理由相信操作系统不会做毁坏自己的事。所以，系统一旦进入内核态，就处于安全的状态。而上层应用软件运行自身代码段（非系统调用函数）时，不能切换到内核态，所以，程序无法通过自身代码段攻击下层硬件</a:t>
            </a:r>
            <a:r>
              <a:rPr lang="zh-CN" altLang="en-US" sz="2100" dirty="0"/>
              <a:t>。</a:t>
            </a:r>
            <a:endParaRPr lang="en-US" sz="2100" dirty="0"/>
          </a:p>
          <a:p>
            <a:pPr lvl="0" indent="0"/>
            <a:endParaRPr lang="en-US"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956534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第</a:t>
            </a:r>
            <a:r>
              <a:rPr lang="en-US" altLang="zh-CN" sz="2800" dirty="0"/>
              <a:t>5</a:t>
            </a:r>
            <a:r>
              <a:rPr lang="zh-CN" altLang="en-US" sz="2800" dirty="0" smtClean="0"/>
              <a:t>节  </a:t>
            </a:r>
            <a:r>
              <a:rPr lang="zh-CN" altLang="en-US" sz="2800" dirty="0" smtClean="0"/>
              <a:t>操作系统</a:t>
            </a:r>
            <a:r>
              <a:rPr lang="zh-CN" altLang="en-US" sz="2800" dirty="0"/>
              <a:t>对多运行环境的管理</a:t>
            </a:r>
            <a:endParaRPr lang="zh-CN" altLang="en-US" sz="28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46</a:t>
            </a:fld>
            <a:endParaRPr lang="zh-CN" altLang="en-US"/>
          </a:p>
        </p:txBody>
      </p:sp>
      <p:sp>
        <p:nvSpPr>
          <p:cNvPr id="6" name="内容占位符 5"/>
          <p:cNvSpPr>
            <a:spLocks noGrp="1"/>
          </p:cNvSpPr>
          <p:nvPr>
            <p:ph idx="1"/>
          </p:nvPr>
        </p:nvSpPr>
        <p:spPr/>
        <p:txBody>
          <a:bodyPr/>
          <a:lstStyle/>
          <a:p>
            <a:r>
              <a:rPr lang="zh-CN" altLang="en-US" dirty="0" smtClean="0">
                <a:latin typeface="Times New Roman" panose="02020603050405020304" pitchFamily="18" charset="0"/>
              </a:rPr>
              <a:t>进程</a:t>
            </a:r>
            <a:endParaRPr lang="en-US" altLang="zh-CN" dirty="0" smtClean="0">
              <a:latin typeface="Times New Roman" panose="02020603050405020304" pitchFamily="18" charset="0"/>
            </a:endParaRPr>
          </a:p>
          <a:p>
            <a:r>
              <a:rPr lang="zh-CN" altLang="en-US" dirty="0" smtClean="0"/>
              <a:t>进程状态</a:t>
            </a:r>
            <a:endParaRPr lang="en-US" altLang="zh-CN" dirty="0" smtClean="0"/>
          </a:p>
          <a:p>
            <a:r>
              <a:rPr lang="zh-CN" altLang="en-US" dirty="0" smtClean="0">
                <a:latin typeface="Times New Roman" panose="02020603050405020304" pitchFamily="18" charset="0"/>
              </a:rPr>
              <a:t>进程调度</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3888102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spcBef>
                <a:spcPct val="0"/>
              </a:spcBef>
            </a:pPr>
            <a:r>
              <a:rPr lang="zh-CN" altLang="en-US" sz="3200" b="1" kern="1200" dirty="0">
                <a:solidFill>
                  <a:srgbClr val="C60000"/>
                </a:solidFill>
                <a:latin typeface="+mj-lt"/>
                <a:ea typeface="宋体" charset="-122"/>
                <a:cs typeface="+mj-cs"/>
              </a:rPr>
              <a:t>引言</a:t>
            </a:r>
            <a:endParaRPr lang="en-US" altLang="en-US" sz="3200" b="1" kern="1200" dirty="0">
              <a:solidFill>
                <a:srgbClr val="C60000"/>
              </a:solidFill>
              <a:latin typeface="+mj-lt"/>
              <a:ea typeface="宋体" charset="-122"/>
              <a:cs typeface="+mj-cs"/>
            </a:endParaRP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47</a:t>
            </a:fld>
            <a:endParaRPr lang="zh-CN" altLang="en-US"/>
          </a:p>
        </p:txBody>
      </p:sp>
      <p:sp>
        <p:nvSpPr>
          <p:cNvPr id="6" name="内容占位符 5"/>
          <p:cNvSpPr>
            <a:spLocks noGrp="1"/>
          </p:cNvSpPr>
          <p:nvPr>
            <p:ph idx="1"/>
          </p:nvPr>
        </p:nvSpPr>
        <p:spPr/>
        <p:txBody>
          <a:bodyPr>
            <a:normAutofit/>
          </a:bodyPr>
          <a:lstStyle/>
          <a:p>
            <a:r>
              <a:rPr lang="zh-CN" altLang="en-US" sz="2000" dirty="0" smtClean="0"/>
              <a:t>在介绍</a:t>
            </a:r>
            <a:r>
              <a:rPr lang="zh-CN" altLang="en-US" sz="2000" dirty="0"/>
              <a:t>了操作系统对</a:t>
            </a:r>
            <a:r>
              <a:rPr lang="en-US" sz="2000" dirty="0"/>
              <a:t>CPU</a:t>
            </a:r>
            <a:r>
              <a:rPr lang="zh-CN" altLang="en-US" sz="2000" dirty="0"/>
              <a:t>资源进行</a:t>
            </a:r>
            <a:r>
              <a:rPr lang="zh-CN" altLang="en-US" sz="2000" dirty="0" smtClean="0"/>
              <a:t>管理时讲到：如果</a:t>
            </a:r>
            <a:r>
              <a:rPr lang="zh-CN" altLang="en-US" sz="2000" dirty="0"/>
              <a:t>有多道任务在同一个</a:t>
            </a:r>
            <a:r>
              <a:rPr lang="en-US" sz="2000" dirty="0"/>
              <a:t>Core</a:t>
            </a:r>
            <a:r>
              <a:rPr lang="zh-CN" altLang="en-US" sz="2000" dirty="0"/>
              <a:t>上进行执行时，将由</a:t>
            </a:r>
            <a:r>
              <a:rPr lang="en-US" sz="2000" dirty="0"/>
              <a:t>timer</a:t>
            </a:r>
            <a:r>
              <a:rPr lang="zh-CN" altLang="en-US" sz="2000" dirty="0"/>
              <a:t>发出中断换出正在执行的任务，换入其它可以执行的任务。进程从</a:t>
            </a:r>
            <a:r>
              <a:rPr lang="en-US" sz="2000" dirty="0"/>
              <a:t>CPU</a:t>
            </a:r>
            <a:r>
              <a:rPr lang="zh-CN" altLang="en-US" sz="2000" dirty="0"/>
              <a:t>中被换出时，</a:t>
            </a:r>
            <a:r>
              <a:rPr lang="zh-CN" altLang="en-US" sz="2000" b="1" dirty="0">
                <a:solidFill>
                  <a:srgbClr val="C00000"/>
                </a:solidFill>
              </a:rPr>
              <a:t>不能简简单单的剥夺</a:t>
            </a:r>
            <a:r>
              <a:rPr lang="en-US" sz="2000" b="1" dirty="0">
                <a:solidFill>
                  <a:srgbClr val="C00000"/>
                </a:solidFill>
              </a:rPr>
              <a:t>CPU</a:t>
            </a:r>
            <a:r>
              <a:rPr lang="zh-CN" altLang="en-US" sz="2000" b="1" dirty="0">
                <a:solidFill>
                  <a:srgbClr val="C00000"/>
                </a:solidFill>
              </a:rPr>
              <a:t>资源</a:t>
            </a:r>
            <a:r>
              <a:rPr lang="zh-CN" altLang="en-US" sz="2000" dirty="0"/>
              <a:t>，要同时</a:t>
            </a:r>
            <a:r>
              <a:rPr lang="zh-CN" altLang="en-US" sz="2000" b="1" dirty="0">
                <a:solidFill>
                  <a:srgbClr val="C00000"/>
                </a:solidFill>
              </a:rPr>
              <a:t>保存进程的运行状态信息</a:t>
            </a:r>
            <a:r>
              <a:rPr lang="zh-CN" altLang="en-US" sz="2000" dirty="0"/>
              <a:t>，以便进程再次被换入</a:t>
            </a:r>
            <a:r>
              <a:rPr lang="en-US" sz="2000" dirty="0"/>
              <a:t>CPU</a:t>
            </a:r>
            <a:r>
              <a:rPr lang="zh-CN" altLang="en-US" sz="2000" dirty="0"/>
              <a:t>时能恢复到换出时的状态继续执行。</a:t>
            </a:r>
            <a:endParaRPr lang="en-US" sz="2000" dirty="0"/>
          </a:p>
          <a:p>
            <a:r>
              <a:rPr lang="zh-CN" altLang="en-US" sz="2000" dirty="0"/>
              <a:t>比如说，进程被换出时的执行位置需要保存。程序执行的位置信息是保存在</a:t>
            </a:r>
            <a:r>
              <a:rPr lang="en-US" sz="2000" dirty="0"/>
              <a:t>PC</a:t>
            </a:r>
            <a:r>
              <a:rPr lang="zh-CN" altLang="en-US" sz="2000" dirty="0"/>
              <a:t>寄存器中，程序计数器</a:t>
            </a:r>
            <a:r>
              <a:rPr lang="en-US" sz="2000" dirty="0"/>
              <a:t>PC</a:t>
            </a:r>
            <a:r>
              <a:rPr lang="zh-CN" altLang="en-US" sz="2000" dirty="0"/>
              <a:t>的内容是下一条运行指令的地址。所以，为了恢复执行，系统需要在进程换出时保存程序计数器</a:t>
            </a:r>
            <a:r>
              <a:rPr lang="en-US" sz="2000" dirty="0"/>
              <a:t>PC</a:t>
            </a:r>
            <a:r>
              <a:rPr lang="zh-CN" altLang="en-US" sz="2000" dirty="0"/>
              <a:t>的值。当进程再次换入时，将已保存的值重新传入</a:t>
            </a:r>
            <a:r>
              <a:rPr lang="en-US" sz="2000" dirty="0"/>
              <a:t>PC</a:t>
            </a:r>
            <a:r>
              <a:rPr lang="zh-CN" altLang="en-US" sz="2000" dirty="0"/>
              <a:t>便能定位到换出时的位置。另外，在进程换出时，由已经执行完成的程序部分所产生的所有相关数据也需要保存起来以便进程被再次换入执行时能够顺利的继续执行</a:t>
            </a:r>
            <a:r>
              <a:rPr lang="zh-CN" altLang="en-US" sz="2000" dirty="0" smtClean="0"/>
              <a:t>。</a:t>
            </a:r>
            <a:endParaRPr lang="en-US"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405175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进程</a:t>
            </a:r>
            <a:r>
              <a:rPr lang="zh-CN" altLang="en-US" dirty="0"/>
              <a:t>（</a:t>
            </a:r>
            <a:r>
              <a:rPr lang="en-US" dirty="0"/>
              <a:t>Process）</a:t>
            </a: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48</a:t>
            </a:fld>
            <a:endParaRPr lang="zh-CN" altLang="en-US"/>
          </a:p>
        </p:txBody>
      </p:sp>
      <p:sp>
        <p:nvSpPr>
          <p:cNvPr id="6" name="内容占位符 5"/>
          <p:cNvSpPr>
            <a:spLocks noGrp="1"/>
          </p:cNvSpPr>
          <p:nvPr>
            <p:ph idx="1"/>
          </p:nvPr>
        </p:nvSpPr>
        <p:spPr>
          <a:xfrm>
            <a:off x="457200" y="1412776"/>
            <a:ext cx="4690864" cy="5112568"/>
          </a:xfrm>
        </p:spPr>
        <p:txBody>
          <a:bodyPr>
            <a:normAutofit/>
          </a:bodyPr>
          <a:lstStyle/>
          <a:p>
            <a:r>
              <a:rPr lang="zh-CN" altLang="en-US" sz="2000" dirty="0"/>
              <a:t>进程是一个程序的一次执行，包含了其执行时所有的环境信息。</a:t>
            </a:r>
            <a:endParaRPr lang="en-US" sz="2000" dirty="0"/>
          </a:p>
          <a:p>
            <a:r>
              <a:rPr lang="zh-CN" altLang="en-US" sz="2000" dirty="0"/>
              <a:t>程序源代码只是按照各种程序语言的语法规则所编写的，而一个程序要在计算机上</a:t>
            </a:r>
            <a:r>
              <a:rPr lang="en-US" sz="2000" dirty="0"/>
              <a:t>“</a:t>
            </a:r>
            <a:r>
              <a:rPr lang="zh-CN" altLang="en-US" sz="2000" dirty="0"/>
              <a:t>跑</a:t>
            </a:r>
            <a:r>
              <a:rPr lang="en-US" sz="2000" dirty="0"/>
              <a:t>”</a:t>
            </a:r>
            <a:r>
              <a:rPr lang="zh-CN" altLang="en-US" sz="2000" dirty="0"/>
              <a:t>起来，首先需要将源代码转化为可执行程序，其次还需要操作系统为其提供一个运行环境，而这个运行环境就是进程。</a:t>
            </a:r>
            <a:endParaRPr lang="en-US" sz="2000" dirty="0"/>
          </a:p>
          <a:p>
            <a:r>
              <a:rPr lang="zh-CN" altLang="en-US" sz="2000" dirty="0" smtClean="0"/>
              <a:t>一个进程可以用</a:t>
            </a:r>
            <a:r>
              <a:rPr lang="zh-CN" altLang="en-US" sz="2000" dirty="0"/>
              <a:t>右</a:t>
            </a:r>
            <a:r>
              <a:rPr lang="zh-CN" altLang="en-US" sz="2000" dirty="0" smtClean="0"/>
              <a:t>图描述：</a:t>
            </a:r>
            <a:endParaRPr lang="en-US" altLang="zh-CN" sz="2000" dirty="0" smtClean="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对象 7"/>
          <p:cNvGraphicFramePr>
            <a:graphicFrameLocks noChangeAspect="1"/>
          </p:cNvGraphicFramePr>
          <p:nvPr>
            <p:extLst>
              <p:ext uri="{D42A27DB-BD31-4B8C-83A1-F6EECF244321}">
                <p14:modId xmlns:p14="http://schemas.microsoft.com/office/powerpoint/2010/main" val="2314351724"/>
              </p:ext>
            </p:extLst>
          </p:nvPr>
        </p:nvGraphicFramePr>
        <p:xfrm>
          <a:off x="5292080" y="908720"/>
          <a:ext cx="3312368" cy="5349283"/>
        </p:xfrm>
        <a:graphic>
          <a:graphicData uri="http://schemas.openxmlformats.org/presentationml/2006/ole">
            <mc:AlternateContent xmlns:mc="http://schemas.openxmlformats.org/markup-compatibility/2006">
              <mc:Choice xmlns:v="urn:schemas-microsoft-com:vml" Requires="v">
                <p:oleObj spid="_x0000_s53301" r:id="rId3" imgW="2770632" imgH="4511040" progId="Visio.Drawing.11">
                  <p:embed/>
                </p:oleObj>
              </mc:Choice>
              <mc:Fallback>
                <p:oleObj r:id="rId3" imgW="2770632" imgH="451104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908720"/>
                        <a:ext cx="3312368" cy="5349283"/>
                      </a:xfrm>
                      <a:prstGeom prst="rect">
                        <a:avLst/>
                      </a:prstGeom>
                      <a:noFill/>
                    </p:spPr>
                  </p:pic>
                </p:oleObj>
              </mc:Fallback>
            </mc:AlternateContent>
          </a:graphicData>
        </a:graphic>
      </p:graphicFrame>
    </p:spTree>
    <p:extLst>
      <p:ext uri="{BB962C8B-B14F-4D97-AF65-F5344CB8AC3E}">
        <p14:creationId xmlns:p14="http://schemas.microsoft.com/office/powerpoint/2010/main" val="40633029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进程</a:t>
            </a:r>
            <a:r>
              <a:rPr lang="zh-CN" altLang="en-US" dirty="0"/>
              <a:t>（</a:t>
            </a:r>
            <a:r>
              <a:rPr lang="en-US" dirty="0"/>
              <a:t>Process）</a:t>
            </a: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49</a:t>
            </a:fld>
            <a:endParaRPr lang="zh-CN" altLang="en-US" dirty="0"/>
          </a:p>
        </p:txBody>
      </p:sp>
      <p:sp>
        <p:nvSpPr>
          <p:cNvPr id="6" name="内容占位符 5"/>
          <p:cNvSpPr>
            <a:spLocks noGrp="1"/>
          </p:cNvSpPr>
          <p:nvPr>
            <p:ph idx="1"/>
          </p:nvPr>
        </p:nvSpPr>
        <p:spPr>
          <a:xfrm>
            <a:off x="457200" y="1412776"/>
            <a:ext cx="8219256" cy="4824536"/>
          </a:xfrm>
        </p:spPr>
        <p:txBody>
          <a:bodyPr>
            <a:noAutofit/>
          </a:bodyPr>
          <a:lstStyle/>
          <a:p>
            <a:pPr marL="342900" indent="-342900">
              <a:buFont typeface="Arial" pitchFamily="34" charset="0"/>
              <a:buChar char="•"/>
            </a:pPr>
            <a:r>
              <a:rPr lang="zh-CN" altLang="en-US" sz="1600" dirty="0"/>
              <a:t>一个进程包含了代码段、数据段、栈、堆、</a:t>
            </a:r>
            <a:r>
              <a:rPr lang="en-US" sz="1600" dirty="0"/>
              <a:t>BSS</a:t>
            </a:r>
            <a:r>
              <a:rPr lang="zh-CN" altLang="en-US" sz="1600" dirty="0"/>
              <a:t>段以及进程控制块等部分。</a:t>
            </a:r>
            <a:endParaRPr lang="en-US" sz="1600" dirty="0"/>
          </a:p>
          <a:p>
            <a:pPr marL="342900" lvl="0" indent="-342900">
              <a:buFont typeface="Arial" pitchFamily="34" charset="0"/>
              <a:buChar char="•"/>
            </a:pPr>
            <a:r>
              <a:rPr lang="zh-CN" altLang="en-US" sz="1600" dirty="0"/>
              <a:t>代码段（</a:t>
            </a:r>
            <a:r>
              <a:rPr lang="en-US" sz="1600" dirty="0"/>
              <a:t>Code segment/Text segment</a:t>
            </a:r>
            <a:r>
              <a:rPr lang="zh-CN" altLang="en-US" sz="1600" dirty="0"/>
              <a:t>）通常是指用来存放程序执行代码的一块内存区域。</a:t>
            </a:r>
            <a:endParaRPr lang="en-US" sz="1600" dirty="0"/>
          </a:p>
          <a:p>
            <a:pPr marL="342900" lvl="0" indent="-342900">
              <a:buFont typeface="Arial" pitchFamily="34" charset="0"/>
              <a:buChar char="•"/>
            </a:pPr>
            <a:r>
              <a:rPr lang="zh-CN" altLang="en-US" sz="1600" dirty="0"/>
              <a:t>数据段（</a:t>
            </a:r>
            <a:r>
              <a:rPr lang="en-US" sz="1600" dirty="0"/>
              <a:t>Data segment</a:t>
            </a:r>
            <a:r>
              <a:rPr lang="zh-CN" altLang="en-US" sz="1600" dirty="0"/>
              <a:t>）通常是指用来存放程序中已经初始化的全局变量的一块内存区域。</a:t>
            </a:r>
            <a:endParaRPr lang="en-US" sz="1600" dirty="0"/>
          </a:p>
          <a:p>
            <a:pPr marL="342900" lvl="0" indent="-342900">
              <a:buFont typeface="Arial" pitchFamily="34" charset="0"/>
              <a:buChar char="•"/>
            </a:pPr>
            <a:r>
              <a:rPr lang="zh-CN" altLang="en-US" sz="1600" dirty="0"/>
              <a:t>栈（</a:t>
            </a:r>
            <a:r>
              <a:rPr lang="en-US" sz="1600" dirty="0"/>
              <a:t>Stack</a:t>
            </a:r>
            <a:r>
              <a:rPr lang="zh-CN" altLang="en-US" sz="1600" dirty="0"/>
              <a:t>）是用户存放程序临时创建的局部变量区域。除此以外，在函数被调用时，其参数也会被压入发起调用的进程栈中，并且等到函数调用结束后，函数的返回值也会被存放回栈中。由于栈这种数据结构具有先进后出特点，所以栈能够特别方便用于保存</a:t>
            </a:r>
            <a:r>
              <a:rPr lang="en-US" sz="1600" dirty="0"/>
              <a:t>/</a:t>
            </a:r>
            <a:r>
              <a:rPr lang="zh-CN" altLang="en-US" sz="1600" dirty="0"/>
              <a:t>恢复调用现场。</a:t>
            </a:r>
            <a:endParaRPr lang="en-US" sz="1600" dirty="0"/>
          </a:p>
          <a:p>
            <a:pPr marL="342900" lvl="0" indent="-342900">
              <a:buFont typeface="Arial" pitchFamily="34" charset="0"/>
              <a:buChar char="•"/>
            </a:pPr>
            <a:r>
              <a:rPr lang="zh-CN" altLang="en-US" sz="1600" dirty="0"/>
              <a:t>堆（</a:t>
            </a:r>
            <a:r>
              <a:rPr lang="en-US" sz="1600" dirty="0"/>
              <a:t>Heap</a:t>
            </a:r>
            <a:r>
              <a:rPr lang="zh-CN" altLang="en-US" sz="1600" dirty="0"/>
              <a:t>）是用于存放进程运行中动态分配的内存段，它的大小并不固定，可根据进程运行的需要动态扩张或缩减。例如所有的类对象（</a:t>
            </a:r>
            <a:r>
              <a:rPr lang="en-US" sz="1600" dirty="0"/>
              <a:t>objects</a:t>
            </a:r>
            <a:r>
              <a:rPr lang="zh-CN" altLang="en-US" sz="1600" dirty="0"/>
              <a:t>）是存放在这个区域的。</a:t>
            </a:r>
            <a:endParaRPr lang="en-US" sz="1600" dirty="0"/>
          </a:p>
          <a:p>
            <a:pPr marL="342900" lvl="0" indent="-342900">
              <a:buFont typeface="Arial" pitchFamily="34" charset="0"/>
              <a:buChar char="•"/>
            </a:pPr>
            <a:r>
              <a:rPr lang="en-US" sz="1600" dirty="0"/>
              <a:t>BSS</a:t>
            </a:r>
            <a:r>
              <a:rPr lang="zh-CN" altLang="en-US" sz="1600" dirty="0"/>
              <a:t>段（</a:t>
            </a:r>
            <a:r>
              <a:rPr lang="en-US" sz="1600" dirty="0"/>
              <a:t>Block Started by Symbol</a:t>
            </a:r>
            <a:r>
              <a:rPr lang="zh-CN" altLang="en-US" sz="1600" dirty="0"/>
              <a:t>）通常是指用来存放程序中未初始化的全局变量的一块内存区域。</a:t>
            </a:r>
            <a:endParaRPr lang="en-US" sz="1600" dirty="0"/>
          </a:p>
          <a:p>
            <a:pPr marL="342900" lvl="0" indent="-342900">
              <a:buFont typeface="Arial" pitchFamily="34" charset="0"/>
              <a:buChar char="•"/>
            </a:pPr>
            <a:r>
              <a:rPr lang="zh-CN" altLang="en-US" sz="1600" dirty="0"/>
              <a:t>另外，操作系统为了统一管理进程，专门设置了一个数据结构，即进程控制块（</a:t>
            </a:r>
            <a:r>
              <a:rPr lang="en-US" sz="1600" dirty="0"/>
              <a:t>Process Control Block</a:t>
            </a:r>
            <a:r>
              <a:rPr lang="zh-CN" altLang="en-US" sz="1600" dirty="0"/>
              <a:t>，</a:t>
            </a:r>
            <a:r>
              <a:rPr lang="en-US" sz="1600" dirty="0"/>
              <a:t>PCB</a:t>
            </a:r>
            <a:r>
              <a:rPr lang="zh-CN" altLang="en-US" sz="1600" dirty="0"/>
              <a:t>），用来记录进程的特征信息，描述进程运动变化的过程。</a:t>
            </a:r>
            <a:r>
              <a:rPr lang="en-US" sz="1600" dirty="0"/>
              <a:t>PCB</a:t>
            </a:r>
            <a:r>
              <a:rPr lang="zh-CN" altLang="en-US" sz="1600" dirty="0"/>
              <a:t>是操作系统感知进程存在的唯一标识，进程与</a:t>
            </a:r>
            <a:r>
              <a:rPr lang="en-US" sz="1600" dirty="0"/>
              <a:t>PCB</a:t>
            </a:r>
            <a:r>
              <a:rPr lang="zh-CN" altLang="en-US" sz="1600" dirty="0"/>
              <a:t>是一一对应的</a:t>
            </a:r>
            <a:r>
              <a:rPr lang="zh-CN" altLang="en-US" sz="1600" dirty="0" smtClean="0"/>
              <a:t>。</a:t>
            </a:r>
            <a:endParaRPr lang="en-US" sz="1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90608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en-US" altLang="zh-CN" dirty="0" err="1" smtClean="0"/>
              <a:t>初始化启动阶段</a:t>
            </a:r>
            <a:endParaRPr lang="zh-CN" altLang="zh-CN"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a:t>
            </a:fld>
            <a:endParaRPr lang="zh-CN" altLang="en-US"/>
          </a:p>
        </p:txBody>
      </p:sp>
      <p:sp>
        <p:nvSpPr>
          <p:cNvPr id="6" name="内容占位符 5"/>
          <p:cNvSpPr>
            <a:spLocks noGrp="1"/>
          </p:cNvSpPr>
          <p:nvPr>
            <p:ph idx="1"/>
          </p:nvPr>
        </p:nvSpPr>
        <p:spPr/>
        <p:txBody>
          <a:bodyPr>
            <a:normAutofit/>
          </a:bodyPr>
          <a:lstStyle/>
          <a:p>
            <a:r>
              <a:rPr lang="zh-CN" altLang="zh-CN" sz="2000" dirty="0"/>
              <a:t>启动自检阶段结束之后，若自检结果无异常，接下来计算机就进入初始化启动阶段</a:t>
            </a:r>
            <a:r>
              <a:rPr lang="zh-CN" altLang="zh-CN" sz="2000" dirty="0" smtClean="0"/>
              <a:t>。</a:t>
            </a:r>
            <a:endParaRPr lang="en-US" altLang="zh-CN" sz="2000" dirty="0" smtClean="0"/>
          </a:p>
          <a:p>
            <a:r>
              <a:rPr lang="zh-CN" altLang="zh-CN" sz="2000" dirty="0" smtClean="0"/>
              <a:t>根</a:t>
            </a:r>
            <a:r>
              <a:rPr lang="zh-CN" altLang="zh-CN" sz="2000" dirty="0"/>
              <a:t>据</a:t>
            </a:r>
            <a:r>
              <a:rPr lang="en-US" altLang="zh-CN" sz="2000" dirty="0"/>
              <a:t> BIOS </a:t>
            </a:r>
            <a:r>
              <a:rPr lang="zh-CN" altLang="zh-CN" sz="2000" dirty="0"/>
              <a:t>设定的启动顺序，找到优先启动的设备，比如本地磁盘，</a:t>
            </a:r>
            <a:r>
              <a:rPr lang="en-US" altLang="zh-CN" sz="2000" dirty="0"/>
              <a:t>CD Driver</a:t>
            </a:r>
            <a:r>
              <a:rPr lang="zh-CN" altLang="zh-CN" sz="2000" dirty="0"/>
              <a:t>，</a:t>
            </a:r>
            <a:r>
              <a:rPr lang="en-US" altLang="zh-CN" sz="2000" dirty="0"/>
              <a:t>USB </a:t>
            </a:r>
            <a:r>
              <a:rPr lang="zh-CN" altLang="zh-CN" sz="2000" dirty="0"/>
              <a:t>设备等</a:t>
            </a:r>
            <a:r>
              <a:rPr lang="zh-CN" altLang="zh-CN" sz="2000" dirty="0" smtClean="0"/>
              <a:t>等</a:t>
            </a:r>
            <a:r>
              <a:rPr lang="zh-CN" altLang="en-US" sz="2000" dirty="0" smtClean="0"/>
              <a:t>。</a:t>
            </a:r>
            <a:r>
              <a:rPr lang="zh-CN" altLang="zh-CN" sz="2000" dirty="0" smtClean="0"/>
              <a:t>然后准备从这些设备启动系统。</a:t>
            </a:r>
            <a:endParaRPr lang="en-US" altLang="zh-CN" sz="2000" dirty="0" smtClean="0"/>
          </a:p>
          <a:p>
            <a:r>
              <a:rPr lang="zh-CN" altLang="zh-CN" sz="2000" dirty="0" smtClean="0"/>
              <a:t>初</a:t>
            </a:r>
            <a:r>
              <a:rPr lang="zh-CN" altLang="zh-CN" sz="2000" dirty="0"/>
              <a:t>始化启动阶段还包括设置寄存器、对一些外部设备进行初始化和检测等</a:t>
            </a:r>
            <a:r>
              <a:rPr lang="zh-CN" altLang="zh-CN" sz="2000" dirty="0" smtClean="0"/>
              <a:t>。</a:t>
            </a:r>
            <a:endParaRPr lang="zh-CN" altLang="zh-CN"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进程状态</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50</a:t>
            </a:fld>
            <a:endParaRPr lang="zh-CN" altLang="en-US" dirty="0"/>
          </a:p>
        </p:txBody>
      </p:sp>
      <p:sp>
        <p:nvSpPr>
          <p:cNvPr id="6" name="内容占位符 5"/>
          <p:cNvSpPr>
            <a:spLocks noGrp="1"/>
          </p:cNvSpPr>
          <p:nvPr>
            <p:ph idx="1"/>
          </p:nvPr>
        </p:nvSpPr>
        <p:spPr>
          <a:xfrm>
            <a:off x="457200" y="1412776"/>
            <a:ext cx="8219256" cy="1872208"/>
          </a:xfrm>
        </p:spPr>
        <p:txBody>
          <a:bodyPr>
            <a:noAutofit/>
          </a:bodyPr>
          <a:lstStyle/>
          <a:p>
            <a:r>
              <a:rPr lang="zh-CN" altLang="en-US" sz="2000" dirty="0"/>
              <a:t>在多道程序系统中，进程在一个处理器上交替运行，进程状态也会随之不断发生变化。本节介绍最基础的“三状态模型”。“三状态模型”中，三种基本状态分别为运行态（</a:t>
            </a:r>
            <a:r>
              <a:rPr lang="en-US" sz="2000" dirty="0"/>
              <a:t>Running</a:t>
            </a:r>
            <a:r>
              <a:rPr lang="zh-CN" altLang="en-US" sz="2000" dirty="0"/>
              <a:t>）、就绪态（</a:t>
            </a:r>
            <a:r>
              <a:rPr lang="en-US" sz="2000" dirty="0"/>
              <a:t>Ready to run</a:t>
            </a:r>
            <a:r>
              <a:rPr lang="zh-CN" altLang="en-US" sz="2000" dirty="0"/>
              <a:t>）和阻塞态（</a:t>
            </a:r>
            <a:r>
              <a:rPr lang="en-US" sz="2000" dirty="0"/>
              <a:t>Blocking</a:t>
            </a:r>
            <a:r>
              <a:rPr lang="zh-CN" altLang="en-US" sz="2000" dirty="0"/>
              <a:t>），三个状态的转换关系</a:t>
            </a:r>
            <a:r>
              <a:rPr lang="zh-CN" altLang="en-US" sz="2000" dirty="0" smtClean="0"/>
              <a:t>如下图所示</a:t>
            </a:r>
            <a:r>
              <a:rPr lang="zh-CN" altLang="en-US" sz="2000" dirty="0"/>
              <a:t>。</a:t>
            </a:r>
            <a:endParaRPr lang="en-US"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对象 8"/>
          <p:cNvGraphicFramePr>
            <a:graphicFrameLocks noChangeAspect="1"/>
          </p:cNvGraphicFramePr>
          <p:nvPr>
            <p:extLst>
              <p:ext uri="{D42A27DB-BD31-4B8C-83A1-F6EECF244321}">
                <p14:modId xmlns:p14="http://schemas.microsoft.com/office/powerpoint/2010/main" val="2748224007"/>
              </p:ext>
            </p:extLst>
          </p:nvPr>
        </p:nvGraphicFramePr>
        <p:xfrm>
          <a:off x="1439652" y="3356992"/>
          <a:ext cx="6264696" cy="2687632"/>
        </p:xfrm>
        <a:graphic>
          <a:graphicData uri="http://schemas.openxmlformats.org/presentationml/2006/ole">
            <mc:AlternateContent xmlns:mc="http://schemas.openxmlformats.org/markup-compatibility/2006">
              <mc:Choice xmlns:v="urn:schemas-microsoft-com:vml" Requires="v">
                <p:oleObj spid="_x0000_s57393" r:id="rId3" imgW="4378833" imgH="1876755" progId="Visio.Drawing.11">
                  <p:embed/>
                </p:oleObj>
              </mc:Choice>
              <mc:Fallback>
                <p:oleObj r:id="rId3" imgW="4378833" imgH="187675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652" y="3356992"/>
                        <a:ext cx="6264696" cy="2687632"/>
                      </a:xfrm>
                      <a:prstGeom prst="rect">
                        <a:avLst/>
                      </a:prstGeom>
                      <a:noFill/>
                    </p:spPr>
                  </p:pic>
                </p:oleObj>
              </mc:Fallback>
            </mc:AlternateContent>
          </a:graphicData>
        </a:graphic>
      </p:graphicFrame>
    </p:spTree>
    <p:extLst>
      <p:ext uri="{BB962C8B-B14F-4D97-AF65-F5344CB8AC3E}">
        <p14:creationId xmlns:p14="http://schemas.microsoft.com/office/powerpoint/2010/main" val="41137749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进程状态</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51</a:t>
            </a:fld>
            <a:endParaRPr lang="zh-CN" altLang="en-US" dirty="0"/>
          </a:p>
        </p:txBody>
      </p:sp>
      <p:sp>
        <p:nvSpPr>
          <p:cNvPr id="6" name="内容占位符 5"/>
          <p:cNvSpPr>
            <a:spLocks noGrp="1"/>
          </p:cNvSpPr>
          <p:nvPr>
            <p:ph idx="1"/>
          </p:nvPr>
        </p:nvSpPr>
        <p:spPr>
          <a:xfrm>
            <a:off x="457200" y="1412776"/>
            <a:ext cx="8219256" cy="4667390"/>
          </a:xfrm>
        </p:spPr>
        <p:txBody>
          <a:bodyPr>
            <a:noAutofit/>
          </a:bodyPr>
          <a:lstStyle/>
          <a:p>
            <a:pPr lvl="0"/>
            <a:r>
              <a:rPr lang="zh-CN" altLang="en-US" sz="2000" b="1" dirty="0"/>
              <a:t>运行态：</a:t>
            </a:r>
            <a:r>
              <a:rPr lang="zh-CN" altLang="en-US" sz="2000" dirty="0"/>
              <a:t>当一个</a:t>
            </a:r>
            <a:r>
              <a:rPr lang="zh-CN" altLang="en-US" sz="2000" b="1" dirty="0">
                <a:solidFill>
                  <a:srgbClr val="C00000"/>
                </a:solidFill>
              </a:rPr>
              <a:t>进程在处理机上运行时</a:t>
            </a:r>
            <a:r>
              <a:rPr lang="zh-CN" altLang="en-US" sz="2000" dirty="0"/>
              <a:t>，则称该进程处于运行状态。每个时刻，处于运行态的进程数目不能超过系统中处理器的数目。对于单处理机系统，</a:t>
            </a:r>
            <a:r>
              <a:rPr lang="zh-CN" altLang="en-US" sz="2000" b="1" dirty="0">
                <a:solidFill>
                  <a:srgbClr val="C00000"/>
                </a:solidFill>
              </a:rPr>
              <a:t>每个时刻只能有一个进程处于运行状态</a:t>
            </a:r>
            <a:r>
              <a:rPr lang="zh-CN" altLang="en-US" sz="2000" dirty="0"/>
              <a:t>。如果在某一时刻系统中没有可执行的进程（例如所有进程都在阻塞状态），</a:t>
            </a:r>
            <a:r>
              <a:rPr lang="en-US" sz="2000" dirty="0"/>
              <a:t>CPU</a:t>
            </a:r>
            <a:r>
              <a:rPr lang="zh-CN" altLang="en-US" sz="2000" dirty="0"/>
              <a:t>通常会自动执行系统的空闲进程。</a:t>
            </a:r>
            <a:endParaRPr lang="en-US" sz="2000" dirty="0"/>
          </a:p>
          <a:p>
            <a:pPr lvl="0"/>
            <a:r>
              <a:rPr lang="zh-CN" altLang="en-US" sz="2000" b="1" dirty="0" smtClean="0"/>
              <a:t>就绪态：</a:t>
            </a:r>
            <a:r>
              <a:rPr lang="zh-CN" altLang="en-US" sz="2000" dirty="0" smtClean="0"/>
              <a:t>当</a:t>
            </a:r>
            <a:r>
              <a:rPr lang="zh-CN" altLang="en-US" sz="2000" dirty="0"/>
              <a:t>一个进程</a:t>
            </a:r>
            <a:r>
              <a:rPr lang="zh-CN" altLang="en-US" sz="2000" b="1" dirty="0">
                <a:solidFill>
                  <a:srgbClr val="C00000"/>
                </a:solidFill>
              </a:rPr>
              <a:t>获得了除处理机以外的一切所需资源</a:t>
            </a:r>
            <a:r>
              <a:rPr lang="zh-CN" altLang="en-US" sz="2000" dirty="0"/>
              <a:t>，一旦得到处理机即可运行，则称此进程处于就绪状态。</a:t>
            </a:r>
            <a:endParaRPr lang="en-US" sz="2000" dirty="0"/>
          </a:p>
          <a:p>
            <a:pPr lvl="0"/>
            <a:r>
              <a:rPr lang="zh-CN" altLang="en-US" sz="2000" b="1" dirty="0"/>
              <a:t>阻塞态：</a:t>
            </a:r>
            <a:r>
              <a:rPr lang="zh-CN" altLang="en-US" sz="2000" dirty="0"/>
              <a:t>也称为等待或睡眠状态。一个进程正在等待某一事件发生（例如请求</a:t>
            </a:r>
            <a:r>
              <a:rPr lang="en-US" sz="2000" dirty="0"/>
              <a:t>I/O</a:t>
            </a:r>
            <a:r>
              <a:rPr lang="zh-CN" altLang="en-US" sz="2000" dirty="0"/>
              <a:t>而等待</a:t>
            </a:r>
            <a:r>
              <a:rPr lang="en-US" sz="2000" dirty="0"/>
              <a:t>I/O</a:t>
            </a:r>
            <a:r>
              <a:rPr lang="zh-CN" altLang="en-US" sz="2000" dirty="0"/>
              <a:t>完成等）而</a:t>
            </a:r>
            <a:r>
              <a:rPr lang="zh-CN" altLang="en-US" sz="2000" b="1" dirty="0">
                <a:solidFill>
                  <a:srgbClr val="C00000"/>
                </a:solidFill>
              </a:rPr>
              <a:t>暂时停止运行</a:t>
            </a:r>
            <a:r>
              <a:rPr lang="zh-CN" altLang="en-US" sz="2000" dirty="0"/>
              <a:t>。在这个时刻，即使把</a:t>
            </a:r>
            <a:r>
              <a:rPr lang="en-US" sz="2000" dirty="0"/>
              <a:t>CPU</a:t>
            </a:r>
            <a:r>
              <a:rPr lang="zh-CN" altLang="en-US" sz="2000" dirty="0"/>
              <a:t>分配给该进程，它也无法运行，故称该进程处于阻塞状态</a:t>
            </a:r>
            <a:r>
              <a:rPr lang="zh-CN" altLang="en-US" sz="2000" dirty="0" smtClean="0"/>
              <a:t>。</a:t>
            </a:r>
            <a:endParaRPr lang="en-US"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664129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进程状态</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52</a:t>
            </a:fld>
            <a:endParaRPr lang="zh-CN" altLang="en-US" dirty="0"/>
          </a:p>
        </p:txBody>
      </p:sp>
      <p:sp>
        <p:nvSpPr>
          <p:cNvPr id="6" name="内容占位符 5"/>
          <p:cNvSpPr>
            <a:spLocks noGrp="1"/>
          </p:cNvSpPr>
          <p:nvPr>
            <p:ph idx="1"/>
          </p:nvPr>
        </p:nvSpPr>
        <p:spPr>
          <a:xfrm>
            <a:off x="457200" y="1412776"/>
            <a:ext cx="8219256" cy="4667390"/>
          </a:xfrm>
        </p:spPr>
        <p:txBody>
          <a:bodyPr>
            <a:noAutofit/>
          </a:bodyPr>
          <a:lstStyle/>
          <a:p>
            <a:r>
              <a:rPr lang="zh-CN" altLang="en-US" sz="2000" dirty="0"/>
              <a:t>简单起见</a:t>
            </a:r>
            <a:r>
              <a:rPr lang="zh-CN" altLang="en-US" sz="2000" dirty="0" smtClean="0"/>
              <a:t>，仅</a:t>
            </a:r>
            <a:r>
              <a:rPr lang="zh-CN" altLang="en-US" sz="2000" dirty="0"/>
              <a:t>考虑操作系统对一个</a:t>
            </a:r>
            <a:r>
              <a:rPr lang="en-US" sz="2000" dirty="0"/>
              <a:t>Core</a:t>
            </a:r>
            <a:r>
              <a:rPr lang="zh-CN" altLang="en-US" sz="2000" dirty="0"/>
              <a:t>的管理。在某一时刻，处于就绪态的进程常常不止一个，所以，操作系统维护了一个就绪队列，存放所有处于就绪态的进程。在单核的系统里仅有一个进程处于运行态，其它已准备好可执行的进程则位于就绪队列</a:t>
            </a:r>
            <a:r>
              <a:rPr lang="zh-CN" altLang="en-US" sz="2000" dirty="0" smtClean="0"/>
              <a:t>。</a:t>
            </a:r>
            <a:endParaRPr lang="en-US" altLang="zh-CN" sz="2000" dirty="0" smtClean="0"/>
          </a:p>
          <a:p>
            <a:r>
              <a:rPr lang="zh-CN" altLang="en-US" sz="2000" dirty="0" smtClean="0"/>
              <a:t>当</a:t>
            </a:r>
            <a:r>
              <a:rPr lang="zh-CN" altLang="en-US" sz="2000" dirty="0"/>
              <a:t>正在运行的进程时间片消耗完后，这个进程被换出</a:t>
            </a:r>
            <a:r>
              <a:rPr lang="en-US" sz="2000" dirty="0"/>
              <a:t>CPU</a:t>
            </a:r>
            <a:r>
              <a:rPr lang="zh-CN" altLang="en-US" sz="2000" dirty="0"/>
              <a:t>，进入就绪队列，或者该进程需要等待某事件（例如</a:t>
            </a:r>
            <a:r>
              <a:rPr lang="en-US" sz="2000" dirty="0"/>
              <a:t>I/O</a:t>
            </a:r>
            <a:r>
              <a:rPr lang="zh-CN" altLang="en-US" sz="2000" dirty="0"/>
              <a:t>），这个进程也被换出</a:t>
            </a:r>
            <a:r>
              <a:rPr lang="en-US" sz="2000" dirty="0"/>
              <a:t>CPU</a:t>
            </a:r>
            <a:r>
              <a:rPr lang="zh-CN" altLang="en-US" sz="2000" dirty="0"/>
              <a:t>，进入阻塞态的等待队列</a:t>
            </a:r>
            <a:r>
              <a:rPr lang="zh-CN" altLang="en-US" sz="2000" dirty="0" smtClean="0"/>
              <a:t>。</a:t>
            </a:r>
            <a:endParaRPr lang="en-US" altLang="zh-CN" sz="2000" dirty="0" smtClean="0"/>
          </a:p>
          <a:p>
            <a:r>
              <a:rPr lang="zh-CN" altLang="en-US" sz="2000" dirty="0" smtClean="0"/>
              <a:t>这样</a:t>
            </a:r>
            <a:r>
              <a:rPr lang="zh-CN" altLang="en-US" sz="2000" dirty="0"/>
              <a:t>，可以以使其它处于就绪队列的进程</a:t>
            </a:r>
            <a:r>
              <a:rPr lang="zh-CN" altLang="en-US" sz="2000" b="1" dirty="0">
                <a:solidFill>
                  <a:srgbClr val="C00000"/>
                </a:solidFill>
              </a:rPr>
              <a:t>共享地使用</a:t>
            </a:r>
            <a:r>
              <a:rPr lang="en-US" sz="2000" b="1" dirty="0">
                <a:solidFill>
                  <a:srgbClr val="C00000"/>
                </a:solidFill>
              </a:rPr>
              <a:t>CPU</a:t>
            </a:r>
            <a:r>
              <a:rPr lang="zh-CN" altLang="en-US" sz="2000" b="1" dirty="0">
                <a:solidFill>
                  <a:srgbClr val="C00000"/>
                </a:solidFill>
              </a:rPr>
              <a:t>资源</a:t>
            </a:r>
            <a:r>
              <a:rPr lang="zh-CN" altLang="en-US" sz="2000" dirty="0"/>
              <a:t>。这时，操作系统的调度器会从就绪队列中选择一个进程进入</a:t>
            </a:r>
            <a:r>
              <a:rPr lang="en-US" sz="2000" dirty="0"/>
              <a:t>CPU</a:t>
            </a:r>
            <a:r>
              <a:rPr lang="zh-CN" altLang="en-US" sz="2000" dirty="0"/>
              <a:t>执行，并将此进程置于运行态。处于阻塞态的进程将在其所等事件完成后，重新被调入到就绪队列，等待调度器的选择以继续执行</a:t>
            </a:r>
            <a:r>
              <a:rPr lang="zh-CN" altLang="en-US" sz="2000" dirty="0" smtClean="0"/>
              <a:t>。</a:t>
            </a:r>
            <a:endParaRPr lang="en-US"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667441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进程调度</a:t>
            </a:r>
            <a:r>
              <a:rPr lang="zh-CN" altLang="en-US" dirty="0"/>
              <a:t>（</a:t>
            </a:r>
            <a:r>
              <a:rPr lang="en-US" altLang="zh-CN" dirty="0"/>
              <a:t>Scheduling</a:t>
            </a:r>
            <a:r>
              <a:rPr lang="zh-CN" altLang="en-US" dirty="0" smtClean="0"/>
              <a:t>）</a:t>
            </a:r>
            <a:r>
              <a:rPr lang="en-US" altLang="zh-CN" dirty="0" smtClean="0"/>
              <a:t>——</a:t>
            </a:r>
            <a:r>
              <a:rPr lang="zh-CN" altLang="en-US" dirty="0" smtClean="0"/>
              <a:t>衡量指标</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53</a:t>
            </a:fld>
            <a:endParaRPr lang="zh-CN" altLang="en-US" dirty="0"/>
          </a:p>
        </p:txBody>
      </p:sp>
      <p:sp>
        <p:nvSpPr>
          <p:cNvPr id="6" name="内容占位符 5"/>
          <p:cNvSpPr>
            <a:spLocks noGrp="1"/>
          </p:cNvSpPr>
          <p:nvPr>
            <p:ph idx="1"/>
          </p:nvPr>
        </p:nvSpPr>
        <p:spPr>
          <a:xfrm>
            <a:off x="457200" y="1412776"/>
            <a:ext cx="8219256" cy="4667390"/>
          </a:xfrm>
        </p:spPr>
        <p:txBody>
          <a:bodyPr>
            <a:noAutofit/>
          </a:bodyPr>
          <a:lstStyle/>
          <a:p>
            <a:r>
              <a:rPr lang="zh-CN" altLang="en-US" sz="2000" dirty="0"/>
              <a:t>不同的进程调度策略会给系统带来不同的影响。要衡量调度策略的好坏，需要引入一些评价指标</a:t>
            </a:r>
            <a:r>
              <a:rPr lang="zh-CN" altLang="en-US" sz="2000" dirty="0" smtClean="0"/>
              <a:t>。</a:t>
            </a:r>
            <a:endParaRPr lang="en-US" altLang="zh-CN" sz="2000" dirty="0" smtClean="0"/>
          </a:p>
          <a:p>
            <a:r>
              <a:rPr lang="zh-CN" altLang="en-US" sz="2000" dirty="0" smtClean="0"/>
              <a:t>对</a:t>
            </a:r>
            <a:r>
              <a:rPr lang="zh-CN" altLang="en-US" sz="2000" dirty="0"/>
              <a:t>一个进程来说，一个重要的指标是进程的执行所需时间，用“周转时间”来刻画。</a:t>
            </a:r>
            <a:r>
              <a:rPr lang="zh-CN" altLang="en-US" sz="2000" b="1" dirty="0">
                <a:solidFill>
                  <a:srgbClr val="C00000"/>
                </a:solidFill>
              </a:rPr>
              <a:t>周转时间</a:t>
            </a:r>
            <a:r>
              <a:rPr lang="zh-CN" altLang="en-US" sz="2000" dirty="0"/>
              <a:t>（</a:t>
            </a:r>
            <a:r>
              <a:rPr lang="en-US" sz="2000" dirty="0"/>
              <a:t>Turnaround time</a:t>
            </a:r>
            <a:r>
              <a:rPr lang="zh-CN" altLang="en-US" sz="2000" dirty="0"/>
              <a:t>）指从进程首次进入就绪队列到完成的时间间隔，它刻画了用户需要等待输出结果的</a:t>
            </a:r>
            <a:r>
              <a:rPr lang="zh-CN" altLang="en-US" sz="2000" dirty="0" smtClean="0"/>
              <a:t>时间。对于一个进程而言，周转时间越小越好。</a:t>
            </a:r>
            <a:endParaRPr lang="en-US" altLang="zh-CN" sz="2000" dirty="0" smtClean="0"/>
          </a:p>
          <a:p>
            <a:r>
              <a:rPr lang="zh-CN" altLang="en-US" sz="2000" dirty="0" smtClean="0"/>
              <a:t>对于多个进程，衡量的指标为“</a:t>
            </a:r>
            <a:r>
              <a:rPr lang="zh-CN" altLang="en-US" sz="2000" b="1" dirty="0" smtClean="0">
                <a:solidFill>
                  <a:srgbClr val="C00000"/>
                </a:solidFill>
              </a:rPr>
              <a:t>平均周转时间</a:t>
            </a:r>
            <a:r>
              <a:rPr lang="zh-CN" altLang="en-US" sz="2000" dirty="0" smtClean="0"/>
              <a:t>”。平均周转时间即为所有进程的周转时间之和除以进程数，系统的平均周转时间越小越好。</a:t>
            </a:r>
            <a:endParaRPr lang="en-US" altLang="zh-CN" sz="2000" dirty="0" smtClean="0"/>
          </a:p>
          <a:p>
            <a:r>
              <a:rPr lang="zh-CN" altLang="en-US" sz="2000" dirty="0" smtClean="0"/>
              <a:t>评价系统好坏的另一个重要指标为</a:t>
            </a:r>
            <a:r>
              <a:rPr lang="zh-CN" altLang="en-US" sz="2000" b="1" dirty="0" smtClean="0">
                <a:solidFill>
                  <a:srgbClr val="C00000"/>
                </a:solidFill>
              </a:rPr>
              <a:t>吞吐量</a:t>
            </a:r>
            <a:r>
              <a:rPr lang="zh-CN" altLang="en-US" sz="2000" dirty="0" smtClean="0"/>
              <a:t>（</a:t>
            </a:r>
            <a:r>
              <a:rPr lang="en-US" sz="2000" dirty="0" smtClean="0"/>
              <a:t>Throughput</a:t>
            </a:r>
            <a:r>
              <a:rPr lang="zh-CN" altLang="en-US" sz="2000" dirty="0" smtClean="0"/>
              <a:t>），是指系统在单位时间内完成任务的数量。例如，对于一个系统而言，每小时完成</a:t>
            </a:r>
            <a:r>
              <a:rPr lang="en-US" sz="2000" dirty="0" smtClean="0"/>
              <a:t>50</a:t>
            </a:r>
            <a:r>
              <a:rPr lang="zh-CN" altLang="en-US" sz="2000" dirty="0" smtClean="0"/>
              <a:t>个任务的调度算法优于每小时完成</a:t>
            </a:r>
            <a:r>
              <a:rPr lang="en-US" sz="2000" dirty="0" smtClean="0"/>
              <a:t>40</a:t>
            </a:r>
            <a:r>
              <a:rPr lang="zh-CN" altLang="en-US" sz="2000" dirty="0" smtClean="0"/>
              <a:t>个任务的调度算法。</a:t>
            </a:r>
            <a:endParaRPr lang="en-US" sz="2000" dirty="0" smtClean="0"/>
          </a:p>
          <a:p>
            <a:endParaRPr lang="en-US"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072249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进程调度</a:t>
            </a:r>
            <a:r>
              <a:rPr lang="en-US" altLang="zh-CN" dirty="0" smtClean="0"/>
              <a:t>——</a:t>
            </a:r>
            <a:r>
              <a:rPr lang="zh-CN" altLang="en-US" dirty="0" smtClean="0"/>
              <a:t>先来先服务（</a:t>
            </a:r>
            <a:r>
              <a:rPr lang="en-US" altLang="zh-CN" dirty="0" smtClean="0"/>
              <a:t>FCFS</a:t>
            </a:r>
            <a:r>
              <a:rPr lang="zh-CN" altLang="en-US" dirty="0" smtClean="0"/>
              <a:t>）</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54</a:t>
            </a:fld>
            <a:endParaRPr lang="zh-CN" altLang="en-US" dirty="0"/>
          </a:p>
        </p:txBody>
      </p:sp>
      <p:sp>
        <p:nvSpPr>
          <p:cNvPr id="6" name="内容占位符 5"/>
          <p:cNvSpPr>
            <a:spLocks noGrp="1"/>
          </p:cNvSpPr>
          <p:nvPr>
            <p:ph idx="1"/>
          </p:nvPr>
        </p:nvSpPr>
        <p:spPr>
          <a:xfrm>
            <a:off x="457200" y="1412776"/>
            <a:ext cx="8219256" cy="4752528"/>
          </a:xfrm>
        </p:spPr>
        <p:txBody>
          <a:bodyPr>
            <a:noAutofit/>
          </a:bodyPr>
          <a:lstStyle/>
          <a:p>
            <a:r>
              <a:rPr lang="zh-CN" altLang="en-US" sz="2000" dirty="0"/>
              <a:t>先来先服务调度算法是按照进程进入就绪队列的先后次序来选择。先进入系统的进程优先进入</a:t>
            </a:r>
            <a:r>
              <a:rPr lang="en-US" sz="2000" dirty="0"/>
              <a:t>CPU</a:t>
            </a:r>
            <a:r>
              <a:rPr lang="zh-CN" altLang="en-US" sz="2000" dirty="0"/>
              <a:t>执行。</a:t>
            </a:r>
            <a:endParaRPr lang="en-US" sz="2000" dirty="0"/>
          </a:p>
          <a:p>
            <a:r>
              <a:rPr lang="zh-CN" altLang="en-US" sz="2000" dirty="0"/>
              <a:t>这种算法容易实现，但效率可能不高。优缺点有：先来先服务的进程调度算法有利于</a:t>
            </a:r>
            <a:r>
              <a:rPr lang="zh-CN" altLang="en-US" sz="2000" b="1" dirty="0">
                <a:solidFill>
                  <a:srgbClr val="C00000"/>
                </a:solidFill>
              </a:rPr>
              <a:t>有利于长作业进程</a:t>
            </a:r>
            <a:r>
              <a:rPr lang="zh-CN" altLang="en-US" sz="2000" dirty="0"/>
              <a:t>，而</a:t>
            </a:r>
            <a:r>
              <a:rPr lang="zh-CN" altLang="en-US" sz="2000" b="1" dirty="0">
                <a:solidFill>
                  <a:srgbClr val="C00000"/>
                </a:solidFill>
              </a:rPr>
              <a:t>不利于短作业</a:t>
            </a:r>
            <a:r>
              <a:rPr lang="zh-CN" altLang="en-US" sz="2000" dirty="0" smtClean="0"/>
              <a:t>。如果</a:t>
            </a:r>
            <a:r>
              <a:rPr lang="zh-CN" altLang="en-US" sz="2000" dirty="0"/>
              <a:t>一个长作业先进入就绪队列，那么就会使就绪队列中的短作业等待较长的时间</a:t>
            </a:r>
            <a:r>
              <a:rPr lang="zh-CN" altLang="en-US" sz="2000" dirty="0" smtClean="0"/>
              <a:t>。</a:t>
            </a:r>
            <a:endParaRPr lang="en-US" altLang="zh-CN" sz="2000" dirty="0" smtClean="0"/>
          </a:p>
          <a:p>
            <a:r>
              <a:rPr lang="zh-CN" altLang="en-US" sz="2000" dirty="0" smtClean="0"/>
              <a:t>例如</a:t>
            </a:r>
            <a:r>
              <a:rPr lang="zh-CN" altLang="en-US" sz="2000" dirty="0"/>
              <a:t>，程序</a:t>
            </a:r>
            <a:r>
              <a:rPr lang="en-US" sz="2000" dirty="0"/>
              <a:t>A</a:t>
            </a:r>
            <a:r>
              <a:rPr lang="zh-CN" altLang="en-US" sz="2000" dirty="0"/>
              <a:t>需要</a:t>
            </a:r>
            <a:r>
              <a:rPr lang="en-US" sz="2000" dirty="0" smtClean="0"/>
              <a:t>100</a:t>
            </a:r>
            <a:r>
              <a:rPr lang="zh-CN" altLang="en-US" sz="2000" dirty="0" smtClean="0"/>
              <a:t>分钟执行</a:t>
            </a:r>
            <a:r>
              <a:rPr lang="zh-CN" altLang="en-US" sz="2000" dirty="0"/>
              <a:t>，它先到达就绪队列，程序</a:t>
            </a:r>
            <a:r>
              <a:rPr lang="en-US" sz="2000" dirty="0"/>
              <a:t>B</a:t>
            </a:r>
            <a:r>
              <a:rPr lang="zh-CN" altLang="en-US" sz="2000" dirty="0"/>
              <a:t>只需要</a:t>
            </a:r>
            <a:r>
              <a:rPr lang="en-US" sz="2000" dirty="0"/>
              <a:t>1</a:t>
            </a:r>
            <a:r>
              <a:rPr lang="zh-CN" altLang="en-US" sz="2000" dirty="0" smtClean="0"/>
              <a:t>分钟执行</a:t>
            </a:r>
            <a:r>
              <a:rPr lang="zh-CN" altLang="en-US" sz="2000" dirty="0"/>
              <a:t>，但是后到达就绪队列。根据先到先服务的算法，程序</a:t>
            </a:r>
            <a:r>
              <a:rPr lang="en-US" sz="2000" dirty="0"/>
              <a:t>A</a:t>
            </a:r>
            <a:r>
              <a:rPr lang="zh-CN" altLang="en-US" sz="2000" dirty="0"/>
              <a:t>先执行，程序</a:t>
            </a:r>
            <a:r>
              <a:rPr lang="en-US" sz="2000" dirty="0"/>
              <a:t>B</a:t>
            </a:r>
            <a:r>
              <a:rPr lang="zh-CN" altLang="en-US" sz="2000" dirty="0"/>
              <a:t>后执行，那么程序</a:t>
            </a:r>
            <a:r>
              <a:rPr lang="en-US" sz="2000" dirty="0"/>
              <a:t>B</a:t>
            </a:r>
            <a:r>
              <a:rPr lang="zh-CN" altLang="en-US" sz="2000" dirty="0"/>
              <a:t>要等待</a:t>
            </a:r>
            <a:r>
              <a:rPr lang="en-US" sz="2000" dirty="0"/>
              <a:t>100</a:t>
            </a:r>
            <a:r>
              <a:rPr lang="zh-CN" altLang="en-US" sz="2000" dirty="0"/>
              <a:t>分后才能执行，所以</a:t>
            </a:r>
            <a:r>
              <a:rPr lang="en-US" sz="2000" dirty="0"/>
              <a:t>B</a:t>
            </a:r>
            <a:r>
              <a:rPr lang="zh-CN" altLang="en-US" sz="2000" dirty="0"/>
              <a:t>的周转时间为</a:t>
            </a:r>
            <a:r>
              <a:rPr lang="en-US" sz="2000" dirty="0"/>
              <a:t>101</a:t>
            </a:r>
            <a:r>
              <a:rPr lang="zh-CN" altLang="en-US" sz="2000" dirty="0"/>
              <a:t>，而程序</a:t>
            </a:r>
            <a:r>
              <a:rPr lang="en-US" sz="2000" dirty="0"/>
              <a:t>A</a:t>
            </a:r>
            <a:r>
              <a:rPr lang="zh-CN" altLang="en-US" sz="2000" dirty="0"/>
              <a:t>的周转时间为</a:t>
            </a:r>
            <a:r>
              <a:rPr lang="en-US" sz="2000" dirty="0"/>
              <a:t>100</a:t>
            </a:r>
            <a:r>
              <a:rPr lang="zh-CN" altLang="en-US" sz="2000" dirty="0"/>
              <a:t>，平均周转时间为</a:t>
            </a:r>
            <a:r>
              <a:rPr lang="en-US" sz="2000" dirty="0"/>
              <a:t>100.5</a:t>
            </a:r>
            <a:r>
              <a:rPr lang="zh-CN" altLang="en-US" sz="2000" dirty="0"/>
              <a:t>。如果先执行程序</a:t>
            </a:r>
            <a:r>
              <a:rPr lang="en-US" sz="2000" dirty="0"/>
              <a:t>B</a:t>
            </a:r>
            <a:r>
              <a:rPr lang="zh-CN" altLang="en-US" sz="2000" dirty="0"/>
              <a:t>，那么</a:t>
            </a:r>
            <a:r>
              <a:rPr lang="en-US" sz="2000" dirty="0"/>
              <a:t>B</a:t>
            </a:r>
            <a:r>
              <a:rPr lang="zh-CN" altLang="en-US" sz="2000" dirty="0"/>
              <a:t>的周转时间为</a:t>
            </a:r>
            <a:r>
              <a:rPr lang="en-US" sz="2000" dirty="0"/>
              <a:t>1</a:t>
            </a:r>
            <a:r>
              <a:rPr lang="zh-CN" altLang="en-US" sz="2000" dirty="0"/>
              <a:t>，</a:t>
            </a:r>
            <a:r>
              <a:rPr lang="en-US" sz="2000" dirty="0"/>
              <a:t>A</a:t>
            </a:r>
            <a:r>
              <a:rPr lang="zh-CN" altLang="en-US" sz="2000" dirty="0"/>
              <a:t>的周转时间为</a:t>
            </a:r>
            <a:r>
              <a:rPr lang="en-US" sz="2000" dirty="0"/>
              <a:t>101</a:t>
            </a:r>
            <a:r>
              <a:rPr lang="zh-CN" altLang="en-US" sz="2000" dirty="0"/>
              <a:t>，平均周转时间为</a:t>
            </a:r>
            <a:r>
              <a:rPr lang="en-US" sz="2000" dirty="0"/>
              <a:t>51</a:t>
            </a:r>
            <a:r>
              <a:rPr lang="zh-CN" altLang="en-US" sz="2000" dirty="0"/>
              <a:t>。</a:t>
            </a:r>
            <a:r>
              <a:rPr lang="en-US" sz="2000" dirty="0"/>
              <a:t>FCFS</a:t>
            </a:r>
            <a:r>
              <a:rPr lang="zh-CN" altLang="en-US" sz="2000" dirty="0"/>
              <a:t>算法不利于短作业而有利于长作业，并且</a:t>
            </a:r>
            <a:r>
              <a:rPr lang="en-US" sz="2000" dirty="0"/>
              <a:t>FCFS</a:t>
            </a:r>
            <a:r>
              <a:rPr lang="zh-CN" altLang="en-US" sz="2000" dirty="0"/>
              <a:t>会使得平均周转时间变长。</a:t>
            </a:r>
            <a:endParaRPr lang="en-US"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514556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进程调度</a:t>
            </a:r>
            <a:r>
              <a:rPr lang="en-US" altLang="zh-CN" dirty="0" smtClean="0"/>
              <a:t>——</a:t>
            </a:r>
            <a:r>
              <a:rPr lang="zh-CN" altLang="en-US" dirty="0" smtClean="0"/>
              <a:t>短作业优先（</a:t>
            </a:r>
            <a:r>
              <a:rPr lang="en-US" altLang="zh-CN" dirty="0" smtClean="0"/>
              <a:t>SJF</a:t>
            </a:r>
            <a:r>
              <a:rPr lang="zh-CN" altLang="en-US" dirty="0" smtClean="0"/>
              <a:t>）</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55</a:t>
            </a:fld>
            <a:endParaRPr lang="zh-CN" altLang="en-US" dirty="0"/>
          </a:p>
        </p:txBody>
      </p:sp>
      <p:sp>
        <p:nvSpPr>
          <p:cNvPr id="6" name="内容占位符 5"/>
          <p:cNvSpPr>
            <a:spLocks noGrp="1"/>
          </p:cNvSpPr>
          <p:nvPr>
            <p:ph idx="1"/>
          </p:nvPr>
        </p:nvSpPr>
        <p:spPr>
          <a:xfrm>
            <a:off x="457200" y="1412776"/>
            <a:ext cx="8219256" cy="4752528"/>
          </a:xfrm>
        </p:spPr>
        <p:txBody>
          <a:bodyPr>
            <a:noAutofit/>
          </a:bodyPr>
          <a:lstStyle/>
          <a:p>
            <a:r>
              <a:rPr lang="zh-CN" altLang="en-US" sz="2000" dirty="0"/>
              <a:t>短作业优先调度是对预计执行时间短的作业优先分配处理资源，它克服了</a:t>
            </a:r>
            <a:r>
              <a:rPr lang="en-US" sz="2000" dirty="0"/>
              <a:t>FCFS</a:t>
            </a:r>
            <a:r>
              <a:rPr lang="zh-CN" altLang="en-US" sz="2000" dirty="0"/>
              <a:t>的缺点，并且易于实现。优先调用短作业的策略将降低作业的平均等待时间，</a:t>
            </a:r>
            <a:r>
              <a:rPr lang="zh-CN" altLang="en-US" sz="2000" b="1" dirty="0">
                <a:solidFill>
                  <a:srgbClr val="C00000"/>
                </a:solidFill>
              </a:rPr>
              <a:t>有利于提高系统吞吐量</a:t>
            </a:r>
            <a:r>
              <a:rPr lang="zh-CN" altLang="en-US" sz="2000" dirty="0"/>
              <a:t>。比如说，对一个需要同时处理大量短作业和长作业的系统，如果调度算法总是运行短作业，不运行长作业，系统将获得极好的吞吐量（每个小时完成作业的数量）。</a:t>
            </a:r>
            <a:endParaRPr lang="en-US" sz="2000" dirty="0"/>
          </a:p>
          <a:p>
            <a:r>
              <a:rPr lang="zh-CN" altLang="en-US" sz="2000" dirty="0"/>
              <a:t>但是，短作业优先调度存在三个缺点：一是系统需要</a:t>
            </a:r>
            <a:r>
              <a:rPr lang="zh-CN" altLang="en-US" sz="2000" b="1" dirty="0">
                <a:solidFill>
                  <a:srgbClr val="C00000"/>
                </a:solidFill>
              </a:rPr>
              <a:t>预先知道作业的执行时间</a:t>
            </a:r>
            <a:r>
              <a:rPr lang="zh-CN" altLang="en-US" sz="2000" dirty="0"/>
              <a:t>，然而，执行时间有时是难以预测；二是该调度算法</a:t>
            </a:r>
            <a:r>
              <a:rPr lang="zh-CN" altLang="en-US" sz="2000" b="1" dirty="0">
                <a:solidFill>
                  <a:srgbClr val="C00000"/>
                </a:solidFill>
              </a:rPr>
              <a:t>忽略了作业的等待时间</a:t>
            </a:r>
            <a:r>
              <a:rPr lang="zh-CN" altLang="en-US" sz="2000" dirty="0"/>
              <a:t>，尤其是长作业的等待时间。短作业优先调度算法对于长作业来讲，是不公平的，这些长作业可能长时间得不到执行，它们的周转时间十分长，出现饥饿现象（指的是进程一直得不到系统资源）；三是短作业优先调度策略</a:t>
            </a:r>
            <a:r>
              <a:rPr lang="zh-CN" altLang="en-US" sz="2000" b="1" dirty="0">
                <a:solidFill>
                  <a:srgbClr val="C00000"/>
                </a:solidFill>
              </a:rPr>
              <a:t>未考虑作业的紧迫程度</a:t>
            </a:r>
            <a:r>
              <a:rPr lang="zh-CN" altLang="en-US" sz="2000" dirty="0" smtClean="0"/>
              <a:t>。</a:t>
            </a:r>
            <a:endParaRPr lang="en-US"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262096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进程调度</a:t>
            </a:r>
            <a:r>
              <a:rPr lang="en-US" altLang="zh-CN" dirty="0" smtClean="0"/>
              <a:t>——</a:t>
            </a:r>
            <a:r>
              <a:rPr lang="zh-CN" altLang="en-US" dirty="0" smtClean="0"/>
              <a:t>短作业优先（</a:t>
            </a:r>
            <a:r>
              <a:rPr lang="en-US" altLang="zh-CN" dirty="0" smtClean="0"/>
              <a:t>SJF</a:t>
            </a:r>
            <a:r>
              <a:rPr lang="zh-CN" altLang="en-US" dirty="0" smtClean="0"/>
              <a:t>）</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56</a:t>
            </a:fld>
            <a:endParaRPr lang="zh-CN" altLang="en-US" dirty="0"/>
          </a:p>
        </p:txBody>
      </p:sp>
      <p:sp>
        <p:nvSpPr>
          <p:cNvPr id="6" name="内容占位符 5"/>
          <p:cNvSpPr>
            <a:spLocks noGrp="1"/>
          </p:cNvSpPr>
          <p:nvPr>
            <p:ph idx="1"/>
          </p:nvPr>
        </p:nvSpPr>
        <p:spPr>
          <a:xfrm>
            <a:off x="457200" y="1412776"/>
            <a:ext cx="8219256" cy="4752528"/>
          </a:xfrm>
        </p:spPr>
        <p:txBody>
          <a:bodyPr>
            <a:noAutofit/>
          </a:bodyPr>
          <a:lstStyle/>
          <a:p>
            <a:r>
              <a:rPr lang="zh-CN" altLang="en-US" sz="2000" dirty="0"/>
              <a:t>考虑以下例子，</a:t>
            </a:r>
            <a:r>
              <a:rPr lang="zh-CN" altLang="en-US" sz="2000" dirty="0" smtClean="0"/>
              <a:t>表</a:t>
            </a:r>
            <a:r>
              <a:rPr lang="zh-CN" altLang="en-US" sz="2000" dirty="0"/>
              <a:t>中</a:t>
            </a:r>
            <a:r>
              <a:rPr lang="zh-CN" altLang="en-US" sz="2000" dirty="0" smtClean="0"/>
              <a:t>给</a:t>
            </a:r>
            <a:r>
              <a:rPr lang="zh-CN" altLang="en-US" sz="2000" dirty="0"/>
              <a:t>出了一批任务，包括每个任务到达系统的时间，执行时间等信息</a:t>
            </a:r>
            <a:r>
              <a:rPr lang="zh-CN" altLang="en-US" sz="2000" dirty="0" smtClean="0"/>
              <a:t>。</a:t>
            </a:r>
            <a:endParaRPr lang="en-US" altLang="zh-CN" sz="2000" dirty="0" smtClean="0"/>
          </a:p>
          <a:p>
            <a:r>
              <a:rPr lang="zh-CN" altLang="en-US" sz="2000" dirty="0"/>
              <a:t>该系统时间片为</a:t>
            </a:r>
            <a:r>
              <a:rPr lang="en-US" sz="2000" dirty="0"/>
              <a:t>5</a:t>
            </a:r>
            <a:r>
              <a:rPr lang="zh-CN" altLang="en-US" sz="2000" dirty="0"/>
              <a:t>个时间单位</a:t>
            </a:r>
            <a:r>
              <a:rPr lang="zh-CN" altLang="en-US" sz="2000" dirty="0" smtClean="0"/>
              <a:t>。</a:t>
            </a:r>
            <a:endParaRPr lang="en-US" altLang="zh-CN" sz="2000" dirty="0"/>
          </a:p>
          <a:p>
            <a:r>
              <a:rPr lang="zh-CN" altLang="en-US" sz="2000" dirty="0" smtClean="0"/>
              <a:t>在</a:t>
            </a:r>
            <a:r>
              <a:rPr lang="zh-CN" altLang="en-US" sz="2000" dirty="0"/>
              <a:t>第</a:t>
            </a:r>
            <a:r>
              <a:rPr lang="en-US" sz="2000" dirty="0"/>
              <a:t>0</a:t>
            </a:r>
            <a:r>
              <a:rPr lang="zh-CN" altLang="en-US" sz="2000" dirty="0"/>
              <a:t>时刻，进程</a:t>
            </a:r>
            <a:r>
              <a:rPr lang="en-US" sz="2000" dirty="0"/>
              <a:t>2,3</a:t>
            </a:r>
            <a:r>
              <a:rPr lang="zh-CN" altLang="en-US" sz="2000" dirty="0"/>
              <a:t>到达系统</a:t>
            </a:r>
            <a:r>
              <a:rPr lang="zh-CN" altLang="en-US" sz="2000" dirty="0" smtClean="0"/>
              <a:t>，</a:t>
            </a:r>
            <a:endParaRPr lang="en-US" altLang="zh-CN" sz="2000" dirty="0" smtClean="0"/>
          </a:p>
          <a:p>
            <a:pPr indent="0"/>
            <a:r>
              <a:rPr lang="zh-CN" altLang="en-US" sz="2000" dirty="0" smtClean="0"/>
              <a:t>使用</a:t>
            </a:r>
            <a:r>
              <a:rPr lang="zh-CN" altLang="en-US" sz="2000" dirty="0"/>
              <a:t>短作业优先调度策略，进程</a:t>
            </a:r>
            <a:r>
              <a:rPr lang="en-US" sz="2000" dirty="0"/>
              <a:t>3</a:t>
            </a:r>
            <a:r>
              <a:rPr lang="zh-CN" altLang="en-US" sz="2000" dirty="0"/>
              <a:t>优先调度；在时刻</a:t>
            </a:r>
            <a:r>
              <a:rPr lang="en-US" sz="2000" dirty="0"/>
              <a:t>5</a:t>
            </a:r>
            <a:r>
              <a:rPr lang="zh-CN" altLang="en-US" sz="2000" dirty="0"/>
              <a:t>时，进程</a:t>
            </a:r>
            <a:r>
              <a:rPr lang="en-US" sz="2000" dirty="0"/>
              <a:t>4,5</a:t>
            </a:r>
            <a:r>
              <a:rPr lang="zh-CN" altLang="en-US" sz="2000" dirty="0"/>
              <a:t>都已到达，现在的最短任务是进程</a:t>
            </a:r>
            <a:r>
              <a:rPr lang="en-US" sz="2000" dirty="0"/>
              <a:t>5</a:t>
            </a:r>
            <a:r>
              <a:rPr lang="zh-CN" altLang="en-US" sz="2000" dirty="0"/>
              <a:t>，所以进程</a:t>
            </a:r>
            <a:r>
              <a:rPr lang="en-US" sz="2000" dirty="0"/>
              <a:t>5</a:t>
            </a:r>
            <a:r>
              <a:rPr lang="zh-CN" altLang="en-US" sz="2000" dirty="0"/>
              <a:t>开始执行；第</a:t>
            </a:r>
            <a:r>
              <a:rPr lang="en-US" sz="2000" dirty="0"/>
              <a:t>10</a:t>
            </a:r>
            <a:r>
              <a:rPr lang="zh-CN" altLang="en-US" sz="2000" dirty="0"/>
              <a:t>时刻，进程</a:t>
            </a:r>
            <a:r>
              <a:rPr lang="en-US" sz="2000" dirty="0"/>
              <a:t>5</a:t>
            </a:r>
            <a:r>
              <a:rPr lang="zh-CN" altLang="en-US" sz="2000" dirty="0"/>
              <a:t>执行完成，现在就绪队列中，</a:t>
            </a:r>
            <a:r>
              <a:rPr lang="en-US" sz="2000" dirty="0"/>
              <a:t>4</a:t>
            </a:r>
            <a:r>
              <a:rPr lang="zh-CN" altLang="en-US" sz="2000" dirty="0"/>
              <a:t>号进程的执行时间最短，所以调入</a:t>
            </a:r>
            <a:r>
              <a:rPr lang="en-US" sz="2000" dirty="0"/>
              <a:t>4</a:t>
            </a:r>
            <a:r>
              <a:rPr lang="zh-CN" altLang="en-US" sz="2000" dirty="0"/>
              <a:t>号进程；第</a:t>
            </a:r>
            <a:r>
              <a:rPr lang="en-US" sz="2000" dirty="0"/>
              <a:t>20</a:t>
            </a:r>
            <a:r>
              <a:rPr lang="zh-CN" altLang="en-US" sz="2000" dirty="0"/>
              <a:t>时刻，</a:t>
            </a:r>
            <a:r>
              <a:rPr lang="en-US" sz="2000" dirty="0"/>
              <a:t>4</a:t>
            </a:r>
            <a:r>
              <a:rPr lang="zh-CN" altLang="en-US" sz="2000" dirty="0"/>
              <a:t>号进程执行完成，让出</a:t>
            </a:r>
            <a:r>
              <a:rPr lang="en-US" sz="2000" dirty="0"/>
              <a:t>CPU</a:t>
            </a:r>
            <a:r>
              <a:rPr lang="zh-CN" altLang="en-US" sz="2000" dirty="0"/>
              <a:t>，重新调入</a:t>
            </a:r>
            <a:r>
              <a:rPr lang="en-US" sz="2000" dirty="0"/>
              <a:t>3</a:t>
            </a:r>
            <a:r>
              <a:rPr lang="zh-CN" altLang="en-US" sz="2000" dirty="0"/>
              <a:t>号进程；最后，调入</a:t>
            </a:r>
            <a:r>
              <a:rPr lang="en-US" sz="2000" dirty="0"/>
              <a:t>2</a:t>
            </a:r>
            <a:r>
              <a:rPr lang="zh-CN" altLang="en-US" sz="2000" dirty="0"/>
              <a:t>号进程执行。</a:t>
            </a:r>
            <a:endParaRPr lang="en-US" sz="2000" dirty="0"/>
          </a:p>
          <a:p>
            <a:endParaRPr lang="en-US" sz="2000" dirty="0"/>
          </a:p>
          <a:p>
            <a:endParaRPr lang="en-US"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表格 8"/>
          <p:cNvGraphicFramePr>
            <a:graphicFrameLocks noGrp="1"/>
          </p:cNvGraphicFramePr>
          <p:nvPr>
            <p:extLst>
              <p:ext uri="{D42A27DB-BD31-4B8C-83A1-F6EECF244321}">
                <p14:modId xmlns:p14="http://schemas.microsoft.com/office/powerpoint/2010/main" val="4038239072"/>
              </p:ext>
            </p:extLst>
          </p:nvPr>
        </p:nvGraphicFramePr>
        <p:xfrm>
          <a:off x="4716016" y="1916832"/>
          <a:ext cx="3528393" cy="1066800"/>
        </p:xfrm>
        <a:graphic>
          <a:graphicData uri="http://schemas.openxmlformats.org/drawingml/2006/table">
            <a:tbl>
              <a:tblPr firstRow="1" firstCol="1" bandRow="1">
                <a:tableStyleId>{7E9639D4-E3E2-4D34-9284-5A2195B3D0D7}</a:tableStyleId>
              </a:tblPr>
              <a:tblGrid>
                <a:gridCol w="1176131"/>
                <a:gridCol w="1176131"/>
                <a:gridCol w="1176131"/>
              </a:tblGrid>
              <a:tr h="172819">
                <a:tc>
                  <a:txBody>
                    <a:bodyPr/>
                    <a:lstStyle/>
                    <a:p>
                      <a:pPr algn="l">
                        <a:spcAft>
                          <a:spcPts val="0"/>
                        </a:spcAft>
                      </a:pPr>
                      <a:r>
                        <a:rPr lang="zh-CN" sz="1400" kern="100" dirty="0">
                          <a:effectLst/>
                        </a:rPr>
                        <a:t>进程</a:t>
                      </a:r>
                      <a:r>
                        <a:rPr lang="en-US" sz="1400" kern="100" dirty="0">
                          <a:effectLst/>
                        </a:rPr>
                        <a:t>PID</a:t>
                      </a:r>
                      <a:endParaRPr lang="en-US" sz="1800" kern="100" dirty="0">
                        <a:effectLst/>
                        <a:latin typeface="Times New Roman"/>
                        <a:ea typeface="宋体"/>
                      </a:endParaRPr>
                    </a:p>
                  </a:txBody>
                  <a:tcPr marL="68580" marR="68580" marT="0" marB="0" anchor="ctr"/>
                </a:tc>
                <a:tc>
                  <a:txBody>
                    <a:bodyPr/>
                    <a:lstStyle/>
                    <a:p>
                      <a:pPr algn="l">
                        <a:spcAft>
                          <a:spcPts val="0"/>
                        </a:spcAft>
                      </a:pPr>
                      <a:r>
                        <a:rPr lang="zh-CN" sz="1400" kern="100" dirty="0">
                          <a:effectLst/>
                        </a:rPr>
                        <a:t>到达时间</a:t>
                      </a:r>
                      <a:endParaRPr lang="en-US" sz="1800" kern="100" dirty="0">
                        <a:effectLst/>
                        <a:latin typeface="Times New Roman"/>
                        <a:ea typeface="宋体"/>
                      </a:endParaRPr>
                    </a:p>
                  </a:txBody>
                  <a:tcPr marL="68580" marR="68580" marT="0" marB="0" anchor="ctr"/>
                </a:tc>
                <a:tc>
                  <a:txBody>
                    <a:bodyPr/>
                    <a:lstStyle/>
                    <a:p>
                      <a:pPr algn="l">
                        <a:spcAft>
                          <a:spcPts val="0"/>
                        </a:spcAft>
                      </a:pPr>
                      <a:r>
                        <a:rPr lang="zh-CN" sz="1400" kern="100">
                          <a:effectLst/>
                        </a:rPr>
                        <a:t>执行时间</a:t>
                      </a:r>
                      <a:endParaRPr lang="en-US" sz="1800" kern="100">
                        <a:effectLst/>
                        <a:latin typeface="Times New Roman"/>
                        <a:ea typeface="宋体"/>
                      </a:endParaRPr>
                    </a:p>
                  </a:txBody>
                  <a:tcPr marL="68580" marR="68580" marT="0" marB="0" anchor="ctr"/>
                </a:tc>
              </a:tr>
              <a:tr h="172819">
                <a:tc>
                  <a:txBody>
                    <a:bodyPr/>
                    <a:lstStyle/>
                    <a:p>
                      <a:pPr algn="l">
                        <a:spcAft>
                          <a:spcPts val="0"/>
                        </a:spcAft>
                      </a:pPr>
                      <a:r>
                        <a:rPr lang="en-US" sz="1400" kern="0">
                          <a:effectLst/>
                        </a:rPr>
                        <a:t>2</a:t>
                      </a:r>
                      <a:endParaRPr lang="en-US" sz="1800" kern="100">
                        <a:effectLst/>
                        <a:latin typeface="Times New Roman"/>
                        <a:ea typeface="宋体"/>
                      </a:endParaRPr>
                    </a:p>
                  </a:txBody>
                  <a:tcPr marL="68580" marR="68580" marT="0" marB="0" anchor="ctr"/>
                </a:tc>
                <a:tc>
                  <a:txBody>
                    <a:bodyPr/>
                    <a:lstStyle/>
                    <a:p>
                      <a:pPr algn="l">
                        <a:spcAft>
                          <a:spcPts val="0"/>
                        </a:spcAft>
                      </a:pPr>
                      <a:r>
                        <a:rPr lang="en-US" sz="1400" kern="100">
                          <a:effectLst/>
                        </a:rPr>
                        <a:t>0</a:t>
                      </a:r>
                      <a:endParaRPr lang="en-US" sz="1800" kern="100">
                        <a:effectLst/>
                        <a:latin typeface="Times New Roman"/>
                        <a:ea typeface="宋体"/>
                      </a:endParaRPr>
                    </a:p>
                  </a:txBody>
                  <a:tcPr marL="68580" marR="68580" marT="0" marB="0" anchor="ctr"/>
                </a:tc>
                <a:tc>
                  <a:txBody>
                    <a:bodyPr/>
                    <a:lstStyle/>
                    <a:p>
                      <a:pPr algn="l">
                        <a:spcAft>
                          <a:spcPts val="0"/>
                        </a:spcAft>
                      </a:pPr>
                      <a:r>
                        <a:rPr lang="en-US" sz="1400" kern="100">
                          <a:effectLst/>
                        </a:rPr>
                        <a:t>20</a:t>
                      </a:r>
                      <a:endParaRPr lang="en-US" sz="1800" kern="100">
                        <a:effectLst/>
                        <a:latin typeface="Times New Roman"/>
                        <a:ea typeface="宋体"/>
                      </a:endParaRPr>
                    </a:p>
                  </a:txBody>
                  <a:tcPr marL="68580" marR="68580" marT="0" marB="0" anchor="ctr"/>
                </a:tc>
              </a:tr>
              <a:tr h="172819">
                <a:tc>
                  <a:txBody>
                    <a:bodyPr/>
                    <a:lstStyle/>
                    <a:p>
                      <a:pPr algn="l">
                        <a:spcAft>
                          <a:spcPts val="0"/>
                        </a:spcAft>
                      </a:pPr>
                      <a:r>
                        <a:rPr lang="en-US" sz="1400" kern="100">
                          <a:effectLst/>
                        </a:rPr>
                        <a:t>3</a:t>
                      </a:r>
                      <a:endParaRPr lang="en-US" sz="1800" kern="100">
                        <a:effectLst/>
                        <a:latin typeface="Times New Roman"/>
                        <a:ea typeface="宋体"/>
                      </a:endParaRPr>
                    </a:p>
                  </a:txBody>
                  <a:tcPr marL="68580" marR="68580" marT="0" marB="0" anchor="ctr"/>
                </a:tc>
                <a:tc>
                  <a:txBody>
                    <a:bodyPr/>
                    <a:lstStyle/>
                    <a:p>
                      <a:pPr algn="l">
                        <a:spcAft>
                          <a:spcPts val="0"/>
                        </a:spcAft>
                      </a:pPr>
                      <a:r>
                        <a:rPr lang="en-US" sz="1400" kern="100">
                          <a:effectLst/>
                        </a:rPr>
                        <a:t>0</a:t>
                      </a:r>
                      <a:endParaRPr lang="en-US" sz="1800" kern="100">
                        <a:effectLst/>
                        <a:latin typeface="Times New Roman"/>
                        <a:ea typeface="宋体"/>
                      </a:endParaRPr>
                    </a:p>
                  </a:txBody>
                  <a:tcPr marL="68580" marR="68580" marT="0" marB="0" anchor="ctr"/>
                </a:tc>
                <a:tc>
                  <a:txBody>
                    <a:bodyPr/>
                    <a:lstStyle/>
                    <a:p>
                      <a:pPr algn="l">
                        <a:spcAft>
                          <a:spcPts val="0"/>
                        </a:spcAft>
                      </a:pPr>
                      <a:r>
                        <a:rPr lang="en-US" sz="1400" kern="100">
                          <a:effectLst/>
                        </a:rPr>
                        <a:t>15</a:t>
                      </a:r>
                      <a:endParaRPr lang="en-US" sz="1800" kern="100">
                        <a:effectLst/>
                        <a:latin typeface="Times New Roman"/>
                        <a:ea typeface="宋体"/>
                      </a:endParaRPr>
                    </a:p>
                  </a:txBody>
                  <a:tcPr marL="68580" marR="68580" marT="0" marB="0" anchor="ctr"/>
                </a:tc>
              </a:tr>
              <a:tr h="172819">
                <a:tc>
                  <a:txBody>
                    <a:bodyPr/>
                    <a:lstStyle/>
                    <a:p>
                      <a:pPr algn="l">
                        <a:spcAft>
                          <a:spcPts val="0"/>
                        </a:spcAft>
                      </a:pPr>
                      <a:r>
                        <a:rPr lang="en-US" sz="1400" kern="100">
                          <a:effectLst/>
                        </a:rPr>
                        <a:t>4</a:t>
                      </a:r>
                      <a:endParaRPr lang="en-US" sz="1800" kern="100">
                        <a:effectLst/>
                        <a:latin typeface="Times New Roman"/>
                        <a:ea typeface="宋体"/>
                      </a:endParaRPr>
                    </a:p>
                  </a:txBody>
                  <a:tcPr marL="68580" marR="68580" marT="0" marB="0" anchor="ctr"/>
                </a:tc>
                <a:tc>
                  <a:txBody>
                    <a:bodyPr/>
                    <a:lstStyle/>
                    <a:p>
                      <a:pPr algn="l">
                        <a:spcAft>
                          <a:spcPts val="0"/>
                        </a:spcAft>
                      </a:pPr>
                      <a:r>
                        <a:rPr lang="en-US" sz="1400" kern="100">
                          <a:effectLst/>
                        </a:rPr>
                        <a:t>4</a:t>
                      </a:r>
                      <a:endParaRPr lang="en-US" sz="1800" kern="100">
                        <a:effectLst/>
                        <a:latin typeface="Times New Roman"/>
                        <a:ea typeface="宋体"/>
                      </a:endParaRPr>
                    </a:p>
                  </a:txBody>
                  <a:tcPr marL="68580" marR="68580" marT="0" marB="0" anchor="ctr"/>
                </a:tc>
                <a:tc>
                  <a:txBody>
                    <a:bodyPr/>
                    <a:lstStyle/>
                    <a:p>
                      <a:pPr algn="l">
                        <a:spcAft>
                          <a:spcPts val="0"/>
                        </a:spcAft>
                      </a:pPr>
                      <a:r>
                        <a:rPr lang="en-US" sz="1400" kern="100">
                          <a:effectLst/>
                        </a:rPr>
                        <a:t>10</a:t>
                      </a:r>
                      <a:endParaRPr lang="en-US" sz="1800" kern="100">
                        <a:effectLst/>
                        <a:latin typeface="Times New Roman"/>
                        <a:ea typeface="宋体"/>
                      </a:endParaRPr>
                    </a:p>
                  </a:txBody>
                  <a:tcPr marL="68580" marR="68580" marT="0" marB="0" anchor="ctr"/>
                </a:tc>
              </a:tr>
              <a:tr h="172819">
                <a:tc>
                  <a:txBody>
                    <a:bodyPr/>
                    <a:lstStyle/>
                    <a:p>
                      <a:pPr algn="l">
                        <a:spcAft>
                          <a:spcPts val="0"/>
                        </a:spcAft>
                      </a:pPr>
                      <a:r>
                        <a:rPr lang="en-US" sz="1400" kern="100">
                          <a:effectLst/>
                        </a:rPr>
                        <a:t>5</a:t>
                      </a:r>
                      <a:endParaRPr lang="en-US" sz="1800" kern="100">
                        <a:effectLst/>
                        <a:latin typeface="Times New Roman"/>
                        <a:ea typeface="宋体"/>
                      </a:endParaRPr>
                    </a:p>
                  </a:txBody>
                  <a:tcPr marL="68580" marR="68580" marT="0" marB="0" anchor="ctr"/>
                </a:tc>
                <a:tc>
                  <a:txBody>
                    <a:bodyPr/>
                    <a:lstStyle/>
                    <a:p>
                      <a:pPr algn="l">
                        <a:spcAft>
                          <a:spcPts val="0"/>
                        </a:spcAft>
                      </a:pPr>
                      <a:r>
                        <a:rPr lang="en-US" sz="1400" kern="100">
                          <a:effectLst/>
                        </a:rPr>
                        <a:t>5</a:t>
                      </a:r>
                      <a:endParaRPr lang="en-US" sz="1800" kern="100">
                        <a:effectLst/>
                        <a:latin typeface="Times New Roman"/>
                        <a:ea typeface="宋体"/>
                      </a:endParaRPr>
                    </a:p>
                  </a:txBody>
                  <a:tcPr marL="68580" marR="68580" marT="0" marB="0" anchor="ctr"/>
                </a:tc>
                <a:tc>
                  <a:txBody>
                    <a:bodyPr/>
                    <a:lstStyle/>
                    <a:p>
                      <a:pPr algn="l">
                        <a:spcAft>
                          <a:spcPts val="0"/>
                        </a:spcAft>
                      </a:pPr>
                      <a:r>
                        <a:rPr lang="en-US" sz="1400" kern="100" dirty="0">
                          <a:effectLst/>
                        </a:rPr>
                        <a:t>5</a:t>
                      </a:r>
                      <a:endParaRPr lang="en-US" sz="18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9859010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进程调度</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57</a:t>
            </a:fld>
            <a:endParaRPr lang="zh-CN" altLang="en-US" dirty="0"/>
          </a:p>
        </p:txBody>
      </p:sp>
      <p:sp>
        <p:nvSpPr>
          <p:cNvPr id="6" name="内容占位符 5"/>
          <p:cNvSpPr>
            <a:spLocks noGrp="1"/>
          </p:cNvSpPr>
          <p:nvPr>
            <p:ph idx="1"/>
          </p:nvPr>
        </p:nvSpPr>
        <p:spPr>
          <a:xfrm>
            <a:off x="457200" y="1412776"/>
            <a:ext cx="8219256" cy="4752528"/>
          </a:xfrm>
        </p:spPr>
        <p:txBody>
          <a:bodyPr>
            <a:noAutofit/>
          </a:bodyPr>
          <a:lstStyle/>
          <a:p>
            <a:r>
              <a:rPr lang="zh-CN" altLang="en-US" dirty="0" smtClean="0"/>
              <a:t>如果</a:t>
            </a:r>
            <a:r>
              <a:rPr lang="zh-CN" altLang="en-US" dirty="0"/>
              <a:t>使用先来先服务调度，那么系统将依次执行任务</a:t>
            </a:r>
            <a:r>
              <a:rPr lang="en-US" dirty="0"/>
              <a:t>2,3,4,5</a:t>
            </a:r>
            <a:r>
              <a:rPr lang="zh-CN" altLang="en-US" dirty="0"/>
              <a:t>。根据以上两个调度策略，以及之前介绍的周转时间的计算，可以</a:t>
            </a:r>
            <a:r>
              <a:rPr lang="zh-CN" altLang="en-US" dirty="0" smtClean="0"/>
              <a:t>得到下表的</a:t>
            </a:r>
            <a:r>
              <a:rPr lang="zh-CN" altLang="en-US" dirty="0"/>
              <a:t>任务执行信息</a:t>
            </a:r>
            <a:r>
              <a:rPr lang="zh-CN" altLang="en-US" dirty="0" smtClean="0"/>
              <a:t>。</a:t>
            </a:r>
            <a:endParaRPr lang="en-US" altLang="zh-CN" dirty="0" smtClean="0"/>
          </a:p>
          <a:p>
            <a:endParaRPr lang="en-US" altLang="zh-CN" dirty="0" smtClean="0"/>
          </a:p>
          <a:p>
            <a:endParaRPr lang="en-US" sz="2000" dirty="0"/>
          </a:p>
          <a:p>
            <a:endParaRPr lang="en-US" sz="2000" dirty="0" smtClean="0"/>
          </a:p>
          <a:p>
            <a:endParaRPr lang="en-US" sz="2000" dirty="0"/>
          </a:p>
          <a:p>
            <a:endParaRPr lang="en-US" sz="2000" dirty="0" smtClean="0"/>
          </a:p>
          <a:p>
            <a:endParaRPr lang="en-US" sz="2000" dirty="0"/>
          </a:p>
          <a:p>
            <a:r>
              <a:rPr lang="zh-CN" altLang="en-US" dirty="0"/>
              <a:t>使用短作业优先调度的系统，执行完这</a:t>
            </a:r>
            <a:r>
              <a:rPr lang="en-US" dirty="0"/>
              <a:t>4</a:t>
            </a:r>
            <a:r>
              <a:rPr lang="zh-CN" altLang="en-US" dirty="0"/>
              <a:t>个任务的平均周转时间为</a:t>
            </a:r>
            <a:r>
              <a:rPr lang="en-US" dirty="0"/>
              <a:t>25.25</a:t>
            </a:r>
            <a:r>
              <a:rPr lang="zh-CN" altLang="en-US" dirty="0"/>
              <a:t>，而使用先来先服务调度策略的系统平均周转时间为</a:t>
            </a:r>
            <a:r>
              <a:rPr lang="en-US" dirty="0"/>
              <a:t>35.25</a:t>
            </a:r>
            <a:r>
              <a:rPr lang="zh-CN" altLang="en-US" dirty="0"/>
              <a:t>。从表中还可以观察到，短作业优先调度对长作业不利，如任务</a:t>
            </a:r>
            <a:r>
              <a:rPr lang="en-US" dirty="0"/>
              <a:t>2</a:t>
            </a:r>
            <a:r>
              <a:rPr lang="zh-CN" altLang="en-US" dirty="0"/>
              <a:t>，使用</a:t>
            </a:r>
            <a:r>
              <a:rPr lang="en-US" dirty="0"/>
              <a:t>SJF</a:t>
            </a:r>
            <a:r>
              <a:rPr lang="zh-CN" altLang="en-US" dirty="0"/>
              <a:t>策略的周转时间相比于</a:t>
            </a:r>
            <a:r>
              <a:rPr lang="en-US" dirty="0"/>
              <a:t>FCFS</a:t>
            </a:r>
            <a:r>
              <a:rPr lang="zh-CN" altLang="en-US" dirty="0"/>
              <a:t>策略的周转时间较长。但是</a:t>
            </a:r>
            <a:r>
              <a:rPr lang="en-US" dirty="0"/>
              <a:t>SJF</a:t>
            </a:r>
            <a:r>
              <a:rPr lang="zh-CN" altLang="en-US" dirty="0"/>
              <a:t>策略得到的系统平均周转时间相比于</a:t>
            </a:r>
            <a:r>
              <a:rPr lang="en-US" dirty="0"/>
              <a:t>FCFS</a:t>
            </a:r>
            <a:r>
              <a:rPr lang="zh-CN" altLang="en-US" dirty="0"/>
              <a:t>，得到明显得提高。</a:t>
            </a:r>
            <a:endParaRPr lang="en-US" dirty="0"/>
          </a:p>
          <a:p>
            <a:endParaRPr lang="en-US"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表格 9"/>
          <p:cNvGraphicFramePr>
            <a:graphicFrameLocks noGrp="1"/>
          </p:cNvGraphicFramePr>
          <p:nvPr>
            <p:extLst>
              <p:ext uri="{D42A27DB-BD31-4B8C-83A1-F6EECF244321}">
                <p14:modId xmlns:p14="http://schemas.microsoft.com/office/powerpoint/2010/main" val="3233972719"/>
              </p:ext>
            </p:extLst>
          </p:nvPr>
        </p:nvGraphicFramePr>
        <p:xfrm>
          <a:off x="683568" y="2382236"/>
          <a:ext cx="7571179" cy="1910860"/>
        </p:xfrm>
        <a:graphic>
          <a:graphicData uri="http://schemas.openxmlformats.org/drawingml/2006/table">
            <a:tbl>
              <a:tblPr firstRow="1" firstCol="1" bandRow="1">
                <a:tableStyleId>{7E9639D4-E3E2-4D34-9284-5A2195B3D0D7}</a:tableStyleId>
              </a:tblPr>
              <a:tblGrid>
                <a:gridCol w="1081597"/>
                <a:gridCol w="1305008"/>
                <a:gridCol w="858186"/>
                <a:gridCol w="1081597"/>
                <a:gridCol w="1300577"/>
                <a:gridCol w="862617"/>
                <a:gridCol w="1081597"/>
              </a:tblGrid>
              <a:tr h="315657">
                <a:tc rowSpan="2">
                  <a:txBody>
                    <a:bodyPr/>
                    <a:lstStyle/>
                    <a:p>
                      <a:pPr algn="ctr">
                        <a:spcAft>
                          <a:spcPts val="0"/>
                        </a:spcAft>
                      </a:pPr>
                      <a:r>
                        <a:rPr lang="zh-CN" sz="1400" kern="100" dirty="0">
                          <a:effectLst/>
                        </a:rPr>
                        <a:t>任务</a:t>
                      </a:r>
                      <a:r>
                        <a:rPr lang="en-US" sz="1400" kern="100" dirty="0">
                          <a:effectLst/>
                        </a:rPr>
                        <a:t>PID</a:t>
                      </a:r>
                      <a:endParaRPr lang="en-US" sz="1800" kern="100" dirty="0">
                        <a:effectLst/>
                        <a:latin typeface="Times New Roman"/>
                        <a:ea typeface="宋体"/>
                      </a:endParaRPr>
                    </a:p>
                  </a:txBody>
                  <a:tcPr marL="68580" marR="68580" marT="0" marB="0" anchor="ctr"/>
                </a:tc>
                <a:tc gridSpan="3">
                  <a:txBody>
                    <a:bodyPr/>
                    <a:lstStyle/>
                    <a:p>
                      <a:pPr algn="ctr">
                        <a:spcAft>
                          <a:spcPts val="0"/>
                        </a:spcAft>
                      </a:pPr>
                      <a:r>
                        <a:rPr lang="zh-CN" sz="1400" kern="100" dirty="0">
                          <a:effectLst/>
                        </a:rPr>
                        <a:t>短作业优先调度</a:t>
                      </a:r>
                      <a:endParaRPr lang="en-US" sz="1800" kern="100" dirty="0">
                        <a:effectLst/>
                        <a:latin typeface="Times New Roman"/>
                        <a:ea typeface="宋体"/>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algn="ctr">
                        <a:spcAft>
                          <a:spcPts val="0"/>
                        </a:spcAft>
                      </a:pPr>
                      <a:r>
                        <a:rPr lang="zh-CN" sz="1400" kern="100" dirty="0">
                          <a:effectLst/>
                        </a:rPr>
                        <a:t>先来先服务调度</a:t>
                      </a:r>
                      <a:endParaRPr lang="en-US" sz="1800" kern="100" dirty="0">
                        <a:effectLst/>
                        <a:latin typeface="Times New Roman"/>
                        <a:ea typeface="宋体"/>
                      </a:endParaRPr>
                    </a:p>
                  </a:txBody>
                  <a:tcPr marL="68580" marR="68580" marT="0" marB="0" anchor="ctr"/>
                </a:tc>
                <a:tc hMerge="1">
                  <a:txBody>
                    <a:bodyPr/>
                    <a:lstStyle/>
                    <a:p>
                      <a:endParaRPr lang="en-US"/>
                    </a:p>
                  </a:txBody>
                  <a:tcPr/>
                </a:tc>
                <a:tc hMerge="1">
                  <a:txBody>
                    <a:bodyPr/>
                    <a:lstStyle/>
                    <a:p>
                      <a:endParaRPr lang="en-US"/>
                    </a:p>
                  </a:txBody>
                  <a:tcPr/>
                </a:tc>
              </a:tr>
              <a:tr h="332575">
                <a:tc vMerge="1">
                  <a:txBody>
                    <a:bodyPr/>
                    <a:lstStyle/>
                    <a:p>
                      <a:endParaRPr lang="en-US"/>
                    </a:p>
                  </a:txBody>
                  <a:tcPr/>
                </a:tc>
                <a:tc>
                  <a:txBody>
                    <a:bodyPr/>
                    <a:lstStyle/>
                    <a:p>
                      <a:pPr algn="ctr">
                        <a:spcAft>
                          <a:spcPts val="0"/>
                        </a:spcAft>
                      </a:pPr>
                      <a:r>
                        <a:rPr lang="zh-CN" sz="1400" kern="100">
                          <a:effectLst/>
                        </a:rPr>
                        <a:t>开始执行时间</a:t>
                      </a:r>
                      <a:endParaRPr lang="en-US" sz="1800" kern="100">
                        <a:effectLst/>
                        <a:latin typeface="Times New Roman"/>
                        <a:ea typeface="宋体"/>
                      </a:endParaRPr>
                    </a:p>
                  </a:txBody>
                  <a:tcPr marL="68580" marR="68580" marT="0" marB="0" anchor="ctr"/>
                </a:tc>
                <a:tc>
                  <a:txBody>
                    <a:bodyPr/>
                    <a:lstStyle/>
                    <a:p>
                      <a:pPr algn="ctr">
                        <a:spcAft>
                          <a:spcPts val="0"/>
                        </a:spcAft>
                      </a:pPr>
                      <a:r>
                        <a:rPr lang="zh-CN" sz="1400" kern="100" dirty="0">
                          <a:effectLst/>
                        </a:rPr>
                        <a:t>结束时间</a:t>
                      </a:r>
                      <a:endParaRPr lang="en-US" sz="1800" kern="100" dirty="0">
                        <a:effectLst/>
                        <a:latin typeface="Times New Roman"/>
                        <a:ea typeface="宋体"/>
                      </a:endParaRPr>
                    </a:p>
                  </a:txBody>
                  <a:tcPr marL="68580" marR="68580" marT="0" marB="0" anchor="ctr"/>
                </a:tc>
                <a:tc>
                  <a:txBody>
                    <a:bodyPr/>
                    <a:lstStyle/>
                    <a:p>
                      <a:pPr algn="ctr">
                        <a:spcAft>
                          <a:spcPts val="0"/>
                        </a:spcAft>
                      </a:pPr>
                      <a:r>
                        <a:rPr lang="zh-CN" altLang="en-US" sz="1400" kern="100" dirty="0" smtClean="0">
                          <a:effectLst/>
                          <a:latin typeface="+mn-lt"/>
                          <a:ea typeface="+mn-ea"/>
                        </a:rPr>
                        <a:t>周转时间</a:t>
                      </a:r>
                      <a:endParaRPr lang="en-US" sz="1800" kern="100" dirty="0">
                        <a:effectLst/>
                        <a:latin typeface="Times New Roman"/>
                        <a:ea typeface="宋体"/>
                      </a:endParaRPr>
                    </a:p>
                  </a:txBody>
                  <a:tcPr marL="68580" marR="68580" marT="0" marB="0" anchor="ctr"/>
                </a:tc>
                <a:tc>
                  <a:txBody>
                    <a:bodyPr/>
                    <a:lstStyle/>
                    <a:p>
                      <a:pPr algn="ctr">
                        <a:spcAft>
                          <a:spcPts val="0"/>
                        </a:spcAft>
                      </a:pPr>
                      <a:r>
                        <a:rPr lang="zh-CN" sz="1400" kern="100" dirty="0">
                          <a:effectLst/>
                        </a:rPr>
                        <a:t>开始执行时间</a:t>
                      </a:r>
                      <a:endParaRPr lang="en-US" sz="1800" kern="100" dirty="0">
                        <a:effectLst/>
                        <a:latin typeface="Times New Roman"/>
                        <a:ea typeface="宋体"/>
                      </a:endParaRPr>
                    </a:p>
                  </a:txBody>
                  <a:tcPr marL="68580" marR="68580" marT="0" marB="0" anchor="ctr"/>
                </a:tc>
                <a:tc>
                  <a:txBody>
                    <a:bodyPr/>
                    <a:lstStyle/>
                    <a:p>
                      <a:pPr algn="ctr">
                        <a:spcAft>
                          <a:spcPts val="0"/>
                        </a:spcAft>
                      </a:pPr>
                      <a:r>
                        <a:rPr lang="zh-CN" sz="1400" kern="100" dirty="0">
                          <a:effectLst/>
                        </a:rPr>
                        <a:t>结束时间</a:t>
                      </a:r>
                      <a:endParaRPr lang="en-US" sz="1800" kern="100" dirty="0">
                        <a:effectLst/>
                        <a:latin typeface="Times New Roman"/>
                        <a:ea typeface="宋体"/>
                      </a:endParaRPr>
                    </a:p>
                  </a:txBody>
                  <a:tcPr marL="68580" marR="68580" marT="0" marB="0" anchor="ctr"/>
                </a:tc>
                <a:tc>
                  <a:txBody>
                    <a:bodyPr/>
                    <a:lstStyle/>
                    <a:p>
                      <a:pPr algn="ctr">
                        <a:spcAft>
                          <a:spcPts val="0"/>
                        </a:spcAft>
                      </a:pPr>
                      <a:r>
                        <a:rPr lang="zh-CN" sz="1400" kern="100" dirty="0">
                          <a:effectLst/>
                        </a:rPr>
                        <a:t>周转时间</a:t>
                      </a:r>
                      <a:endParaRPr lang="en-US" sz="1800" kern="100" dirty="0">
                        <a:effectLst/>
                        <a:latin typeface="Times New Roman"/>
                        <a:ea typeface="宋体"/>
                      </a:endParaRPr>
                    </a:p>
                  </a:txBody>
                  <a:tcPr marL="68580" marR="68580" marT="0" marB="0" anchor="ctr"/>
                </a:tc>
              </a:tr>
              <a:tr h="315657">
                <a:tc>
                  <a:txBody>
                    <a:bodyPr/>
                    <a:lstStyle/>
                    <a:p>
                      <a:pPr algn="ctr">
                        <a:spcAft>
                          <a:spcPts val="0"/>
                        </a:spcAft>
                      </a:pPr>
                      <a:r>
                        <a:rPr lang="en-US" sz="1400" kern="0">
                          <a:effectLst/>
                        </a:rPr>
                        <a:t>2</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30</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50</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50</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0</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20</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20</a:t>
                      </a:r>
                      <a:endParaRPr lang="en-US" sz="1800" kern="100">
                        <a:effectLst/>
                        <a:latin typeface="Times New Roman"/>
                        <a:ea typeface="宋体"/>
                      </a:endParaRPr>
                    </a:p>
                  </a:txBody>
                  <a:tcPr marL="68580" marR="68580" marT="0" marB="0" anchor="ctr"/>
                </a:tc>
              </a:tr>
              <a:tr h="315657">
                <a:tc>
                  <a:txBody>
                    <a:bodyPr/>
                    <a:lstStyle/>
                    <a:p>
                      <a:pPr algn="ctr">
                        <a:spcAft>
                          <a:spcPts val="0"/>
                        </a:spcAft>
                      </a:pPr>
                      <a:r>
                        <a:rPr lang="en-US" sz="1400" kern="100">
                          <a:effectLst/>
                        </a:rPr>
                        <a:t>3</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0</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30</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30</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20</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35</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35</a:t>
                      </a:r>
                      <a:endParaRPr lang="en-US" sz="1800" kern="100">
                        <a:effectLst/>
                        <a:latin typeface="Times New Roman"/>
                        <a:ea typeface="宋体"/>
                      </a:endParaRPr>
                    </a:p>
                  </a:txBody>
                  <a:tcPr marL="68580" marR="68580" marT="0" marB="0" anchor="ctr"/>
                </a:tc>
              </a:tr>
              <a:tr h="315657">
                <a:tc>
                  <a:txBody>
                    <a:bodyPr/>
                    <a:lstStyle/>
                    <a:p>
                      <a:pPr algn="ctr">
                        <a:spcAft>
                          <a:spcPts val="0"/>
                        </a:spcAft>
                      </a:pPr>
                      <a:r>
                        <a:rPr lang="en-US" sz="1400" kern="100">
                          <a:effectLst/>
                        </a:rPr>
                        <a:t>4</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10</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20</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16</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35</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45</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dirty="0">
                          <a:effectLst/>
                        </a:rPr>
                        <a:t>41</a:t>
                      </a:r>
                      <a:endParaRPr lang="en-US" sz="1800" kern="100" dirty="0">
                        <a:effectLst/>
                        <a:latin typeface="Times New Roman"/>
                        <a:ea typeface="宋体"/>
                      </a:endParaRPr>
                    </a:p>
                  </a:txBody>
                  <a:tcPr marL="68580" marR="68580" marT="0" marB="0" anchor="ctr"/>
                </a:tc>
              </a:tr>
              <a:tr h="315657">
                <a:tc>
                  <a:txBody>
                    <a:bodyPr/>
                    <a:lstStyle/>
                    <a:p>
                      <a:pPr algn="ctr">
                        <a:spcAft>
                          <a:spcPts val="0"/>
                        </a:spcAft>
                      </a:pPr>
                      <a:r>
                        <a:rPr lang="en-US" sz="1400" kern="100">
                          <a:effectLst/>
                        </a:rPr>
                        <a:t>5</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5</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10</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5</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45</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a:effectLst/>
                        </a:rPr>
                        <a:t>50</a:t>
                      </a:r>
                      <a:endParaRPr lang="en-US" sz="1800" kern="100">
                        <a:effectLst/>
                        <a:latin typeface="Times New Roman"/>
                        <a:ea typeface="宋体"/>
                      </a:endParaRPr>
                    </a:p>
                  </a:txBody>
                  <a:tcPr marL="68580" marR="68580" marT="0" marB="0" anchor="ctr"/>
                </a:tc>
                <a:tc>
                  <a:txBody>
                    <a:bodyPr/>
                    <a:lstStyle/>
                    <a:p>
                      <a:pPr algn="ctr">
                        <a:spcAft>
                          <a:spcPts val="0"/>
                        </a:spcAft>
                      </a:pPr>
                      <a:r>
                        <a:rPr lang="en-US" sz="1400" kern="100" dirty="0">
                          <a:effectLst/>
                        </a:rPr>
                        <a:t>45</a:t>
                      </a:r>
                      <a:endParaRPr lang="en-US" sz="18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9900848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第</a:t>
            </a:r>
            <a:r>
              <a:rPr lang="en-US" altLang="zh-CN" sz="2800" dirty="0" smtClean="0"/>
              <a:t>6</a:t>
            </a:r>
            <a:r>
              <a:rPr lang="zh-CN" altLang="en-US" sz="2800" dirty="0" smtClean="0"/>
              <a:t>节  </a:t>
            </a:r>
            <a:r>
              <a:rPr lang="zh-CN" altLang="en-US" sz="2800" dirty="0" smtClean="0"/>
              <a:t>文件系统</a:t>
            </a:r>
            <a:r>
              <a:rPr lang="zh-CN" altLang="en-US" sz="2800" dirty="0"/>
              <a:t>（</a:t>
            </a:r>
            <a:r>
              <a:rPr lang="en-US" altLang="zh-CN" sz="2800" dirty="0"/>
              <a:t>File System</a:t>
            </a:r>
            <a:r>
              <a:rPr lang="zh-CN" altLang="en-US" sz="2800" dirty="0"/>
              <a:t>）</a:t>
            </a:r>
            <a:endParaRPr lang="zh-CN" altLang="en-US" sz="28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58</a:t>
            </a:fld>
            <a:endParaRPr lang="zh-CN" altLang="en-US"/>
          </a:p>
        </p:txBody>
      </p:sp>
      <p:sp>
        <p:nvSpPr>
          <p:cNvPr id="6" name="内容占位符 5"/>
          <p:cNvSpPr>
            <a:spLocks noGrp="1"/>
          </p:cNvSpPr>
          <p:nvPr>
            <p:ph idx="1"/>
          </p:nvPr>
        </p:nvSpPr>
        <p:spPr/>
        <p:txBody>
          <a:bodyPr/>
          <a:lstStyle/>
          <a:p>
            <a:r>
              <a:rPr lang="zh-CN" altLang="en-US" dirty="0" smtClean="0">
                <a:latin typeface="Times New Roman" panose="02020603050405020304" pitchFamily="18" charset="0"/>
              </a:rPr>
              <a:t>文件基本概念</a:t>
            </a:r>
            <a:endParaRPr lang="en-US" altLang="zh-CN" dirty="0" smtClean="0">
              <a:latin typeface="Times New Roman" panose="02020603050405020304" pitchFamily="18" charset="0"/>
            </a:endParaRPr>
          </a:p>
          <a:p>
            <a:r>
              <a:rPr lang="zh-CN" altLang="en-US" dirty="0"/>
              <a:t>目录</a:t>
            </a:r>
            <a:r>
              <a:rPr lang="zh-CN" altLang="en-US" dirty="0" smtClean="0"/>
              <a:t>树结构</a:t>
            </a:r>
            <a:endParaRPr lang="en-US" altLang="zh-CN" dirty="0" smtClean="0"/>
          </a:p>
          <a:p>
            <a:r>
              <a:rPr lang="en-US" altLang="zh-CN" dirty="0" smtClean="0">
                <a:latin typeface="Times New Roman" panose="02020603050405020304" pitchFamily="18" charset="0"/>
              </a:rPr>
              <a:t>Python</a:t>
            </a:r>
            <a:r>
              <a:rPr lang="zh-CN" altLang="en-US" dirty="0" smtClean="0">
                <a:latin typeface="Times New Roman" panose="02020603050405020304" pitchFamily="18" charset="0"/>
              </a:rPr>
              <a:t>中的文件操作</a:t>
            </a:r>
            <a:endParaRPr lang="en-US" altLang="zh-CN" dirty="0" smtClean="0">
              <a:latin typeface="Times New Roman" panose="02020603050405020304" pitchFamily="18" charset="0"/>
            </a:endParaRPr>
          </a:p>
          <a:p>
            <a:r>
              <a:rPr lang="zh-CN" altLang="en-US" dirty="0" smtClean="0"/>
              <a:t>学生实例的扩展</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6826531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spcBef>
                <a:spcPct val="0"/>
              </a:spcBef>
            </a:pPr>
            <a:r>
              <a:rPr lang="zh-CN" altLang="en-US" sz="3200" b="1" kern="1200" dirty="0">
                <a:solidFill>
                  <a:srgbClr val="C60000"/>
                </a:solidFill>
                <a:latin typeface="+mj-lt"/>
                <a:ea typeface="宋体" charset="-122"/>
                <a:cs typeface="+mj-cs"/>
              </a:rPr>
              <a:t>引言</a:t>
            </a:r>
            <a:endParaRPr lang="en-US" altLang="en-US" sz="3200" b="1" kern="1200" dirty="0">
              <a:solidFill>
                <a:srgbClr val="C60000"/>
              </a:solidFill>
              <a:latin typeface="+mj-lt"/>
              <a:ea typeface="宋体" charset="-122"/>
              <a:cs typeface="+mj-cs"/>
            </a:endParaRP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59</a:t>
            </a:fld>
            <a:endParaRPr lang="zh-CN" altLang="en-US"/>
          </a:p>
        </p:txBody>
      </p:sp>
      <p:sp>
        <p:nvSpPr>
          <p:cNvPr id="6" name="内容占位符 5"/>
          <p:cNvSpPr>
            <a:spLocks noGrp="1"/>
          </p:cNvSpPr>
          <p:nvPr>
            <p:ph idx="1"/>
          </p:nvPr>
        </p:nvSpPr>
        <p:spPr/>
        <p:txBody>
          <a:bodyPr>
            <a:normAutofit lnSpcReduction="10000"/>
          </a:bodyPr>
          <a:lstStyle/>
          <a:p>
            <a:r>
              <a:rPr lang="zh-CN" altLang="en-US" sz="2000" dirty="0"/>
              <a:t>现代计算机系统中，需要用到大量的程序和数据。通过前面的学习知道，内存的速度虽然远远大于外存，但其容量有限，且不能长期保存程序和数据信息。因此，系统将这些程序和数据组织成文件，存储在外存设备（硬盘、光盘、</a:t>
            </a:r>
            <a:r>
              <a:rPr lang="en-US" sz="2000" dirty="0"/>
              <a:t>U</a:t>
            </a:r>
            <a:r>
              <a:rPr lang="zh-CN" altLang="en-US" sz="2000" dirty="0"/>
              <a:t>盘等）中。例如，在本书之前章节中编写的</a:t>
            </a:r>
            <a:r>
              <a:rPr lang="en-US" sz="2000" dirty="0"/>
              <a:t>Python</a:t>
            </a:r>
            <a:r>
              <a:rPr lang="zh-CN" altLang="en-US" sz="2000" dirty="0"/>
              <a:t>代码都会存储到一个文件中。平时生活中听的音乐，拍的照片，也都会以</a:t>
            </a:r>
            <a:r>
              <a:rPr lang="en-US" sz="2000" dirty="0"/>
              <a:t>2</a:t>
            </a:r>
            <a:r>
              <a:rPr lang="zh-CN" altLang="en-US" sz="2000" dirty="0"/>
              <a:t>进制信息存储于一个</a:t>
            </a:r>
            <a:r>
              <a:rPr lang="zh-CN" altLang="en-US" sz="2000" b="1" dirty="0">
                <a:solidFill>
                  <a:srgbClr val="C00000"/>
                </a:solidFill>
              </a:rPr>
              <a:t>文件</a:t>
            </a:r>
            <a:r>
              <a:rPr lang="zh-CN" altLang="en-US" sz="2000" dirty="0"/>
              <a:t>之中。</a:t>
            </a:r>
            <a:endParaRPr lang="en-US" sz="2000" dirty="0"/>
          </a:p>
          <a:p>
            <a:r>
              <a:rPr lang="zh-CN" altLang="en-US" sz="2000" dirty="0"/>
              <a:t>对于存储在外存设备的文件，使用时需要先要调入内存。如果由用户直接管理这些文件，不仅要求用户熟悉外存特性，了解各个需要使用文件的属性，还要知道这些文件在外存中存储的位置。显然，这些繁杂得工作不能交付给用户完成。于是，对文件的管理顺理成章地交付给了操作系统。操作系统中有一个文件系统，专门负责管理外存上的文件。这不仅方便了用户对文件的操作，同时保证了系统中文件的安全性</a:t>
            </a:r>
            <a:r>
              <a:rPr lang="zh-CN" altLang="en-US" sz="2000" dirty="0" smtClean="0"/>
              <a:t>。</a:t>
            </a:r>
            <a:endParaRPr lang="en-US"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23624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启</a:t>
            </a:r>
            <a:r>
              <a:rPr lang="zh-CN" altLang="zh-CN" dirty="0"/>
              <a:t>动加载阶段</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a:t>
            </a:fld>
            <a:endParaRPr lang="zh-CN" altLang="en-US"/>
          </a:p>
        </p:txBody>
      </p:sp>
      <p:sp>
        <p:nvSpPr>
          <p:cNvPr id="6" name="内容占位符 5"/>
          <p:cNvSpPr>
            <a:spLocks noGrp="1"/>
          </p:cNvSpPr>
          <p:nvPr>
            <p:ph idx="1"/>
          </p:nvPr>
        </p:nvSpPr>
        <p:spPr>
          <a:xfrm>
            <a:off x="539552" y="1124744"/>
            <a:ext cx="8208912" cy="3888432"/>
          </a:xfrm>
        </p:spPr>
        <p:txBody>
          <a:bodyPr>
            <a:noAutofit/>
          </a:bodyPr>
          <a:lstStyle/>
          <a:p>
            <a:pPr>
              <a:lnSpc>
                <a:spcPct val="130000"/>
              </a:lnSpc>
            </a:pPr>
            <a:r>
              <a:rPr lang="zh-CN" altLang="zh-CN" sz="1800" dirty="0"/>
              <a:t>初始化阶段完成之后，接下来将读取准备启动的设备所需的相关数据。由于系统大多存放在硬盘中，所以</a:t>
            </a:r>
            <a:r>
              <a:rPr lang="en-US" altLang="zh-CN" sz="1800" dirty="0"/>
              <a:t>BIOS</a:t>
            </a:r>
            <a:r>
              <a:rPr lang="zh-CN" altLang="zh-CN" sz="1800" dirty="0"/>
              <a:t>会指定启动的设备来读取硬盘中的操作系统核心文件</a:t>
            </a:r>
            <a:r>
              <a:rPr lang="zh-CN" altLang="zh-CN" sz="1800" dirty="0" smtClean="0"/>
              <a:t>。</a:t>
            </a:r>
            <a:endParaRPr lang="en-US" altLang="zh-CN" sz="1800" dirty="0"/>
          </a:p>
          <a:p>
            <a:pPr>
              <a:lnSpc>
                <a:spcPct val="130000"/>
              </a:lnSpc>
            </a:pPr>
            <a:r>
              <a:rPr lang="zh-CN" altLang="zh-CN" sz="1800" dirty="0" smtClean="0"/>
              <a:t>由</a:t>
            </a:r>
            <a:r>
              <a:rPr lang="zh-CN" altLang="zh-CN" sz="1800" dirty="0"/>
              <a:t>于不同的操作系统具有不同的文件系统格式（如</a:t>
            </a:r>
            <a:r>
              <a:rPr lang="en-US" altLang="zh-CN" sz="1800" dirty="0"/>
              <a:t>FAT32</a:t>
            </a:r>
            <a:r>
              <a:rPr lang="zh-CN" altLang="zh-CN" sz="1800" dirty="0"/>
              <a:t>，</a:t>
            </a:r>
            <a:r>
              <a:rPr lang="en-US" altLang="zh-CN" sz="1800" dirty="0"/>
              <a:t>NTFS</a:t>
            </a:r>
            <a:r>
              <a:rPr lang="zh-CN" altLang="zh-CN" sz="1800" dirty="0"/>
              <a:t>，</a:t>
            </a:r>
            <a:r>
              <a:rPr lang="en-US" altLang="zh-CN" sz="1800" dirty="0"/>
              <a:t>EXT4</a:t>
            </a:r>
            <a:r>
              <a:rPr lang="zh-CN" altLang="zh-CN" sz="1800" dirty="0"/>
              <a:t>等等），因此需要一个启动管理程序来处理核心文件的加载，这个启动管理程序就被称为</a:t>
            </a:r>
            <a:r>
              <a:rPr lang="en-US" altLang="zh-CN" sz="1800" dirty="0"/>
              <a:t>Boot Loader</a:t>
            </a:r>
            <a:r>
              <a:rPr lang="zh-CN" altLang="zh-CN" sz="1800" dirty="0" smtClean="0"/>
              <a:t>。</a:t>
            </a:r>
            <a:endParaRPr lang="en-US" altLang="zh-CN" sz="1800" dirty="0" smtClean="0"/>
          </a:p>
          <a:p>
            <a:pPr>
              <a:lnSpc>
                <a:spcPct val="130000"/>
              </a:lnSpc>
            </a:pPr>
            <a:r>
              <a:rPr lang="en-US" altLang="zh-CN" sz="1800" dirty="0" smtClean="0"/>
              <a:t>Boot </a:t>
            </a:r>
            <a:r>
              <a:rPr lang="en-US" altLang="zh-CN" sz="1800" dirty="0"/>
              <a:t>Loader</a:t>
            </a:r>
            <a:r>
              <a:rPr lang="zh-CN" altLang="zh-CN" sz="1800" dirty="0"/>
              <a:t>的作用主要有两方面：首先，提供菜单让用户选择不同的启动项目，通过不同的启动项目开启计算机的不同系统。其次，能加载核心（</a:t>
            </a:r>
            <a:r>
              <a:rPr lang="en-US" altLang="zh-CN" sz="1800" dirty="0"/>
              <a:t>Kernel</a:t>
            </a:r>
            <a:r>
              <a:rPr lang="zh-CN" altLang="zh-CN" sz="1800" dirty="0"/>
              <a:t>）文件，直接指向可启动的程序区段来启动操作系统</a:t>
            </a:r>
            <a:r>
              <a:rPr lang="zh-CN" altLang="zh-CN" sz="1800" dirty="0" smtClean="0"/>
              <a:t>。</a:t>
            </a:r>
            <a:endParaRPr lang="zh-CN" altLang="en-US" sz="1800" dirty="0"/>
          </a:p>
        </p:txBody>
      </p:sp>
      <p:pic>
        <p:nvPicPr>
          <p:cNvPr id="16385" name="Picture 1"/>
          <p:cNvPicPr>
            <a:picLocks noChangeAspect="1" noChangeArrowheads="1"/>
          </p:cNvPicPr>
          <p:nvPr/>
        </p:nvPicPr>
        <p:blipFill>
          <a:blip r:embed="rId2" cstate="print"/>
          <a:srcRect/>
          <a:stretch>
            <a:fillRect/>
          </a:stretch>
        </p:blipFill>
        <p:spPr bwMode="auto">
          <a:xfrm>
            <a:off x="3707904" y="4725144"/>
            <a:ext cx="5238378" cy="1330785"/>
          </a:xfrm>
          <a:prstGeom prst="rect">
            <a:avLst/>
          </a:prstGeom>
          <a:noFill/>
          <a:ln w="9525">
            <a:noFill/>
            <a:miter lim="800000"/>
            <a:headEnd/>
            <a:tailEnd/>
          </a:ln>
        </p:spPr>
      </p:pic>
      <p:pic>
        <p:nvPicPr>
          <p:cNvPr id="16386" name="Picture 2"/>
          <p:cNvPicPr>
            <a:picLocks noChangeAspect="1" noChangeArrowheads="1"/>
          </p:cNvPicPr>
          <p:nvPr/>
        </p:nvPicPr>
        <p:blipFill>
          <a:blip r:embed="rId3" cstate="print"/>
          <a:srcRect/>
          <a:stretch>
            <a:fillRect/>
          </a:stretch>
        </p:blipFill>
        <p:spPr bwMode="auto">
          <a:xfrm>
            <a:off x="539552" y="4509120"/>
            <a:ext cx="3024336" cy="18319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  </a:t>
            </a:r>
            <a:r>
              <a:rPr lang="zh-CN" altLang="en-US" dirty="0" smtClean="0"/>
              <a:t>文件基本概念</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60</a:t>
            </a:fld>
            <a:endParaRPr lang="zh-CN" altLang="en-US" dirty="0"/>
          </a:p>
        </p:txBody>
      </p:sp>
      <p:sp>
        <p:nvSpPr>
          <p:cNvPr id="6" name="内容占位符 5"/>
          <p:cNvSpPr>
            <a:spLocks noGrp="1"/>
          </p:cNvSpPr>
          <p:nvPr>
            <p:ph idx="1"/>
          </p:nvPr>
        </p:nvSpPr>
        <p:spPr>
          <a:xfrm>
            <a:off x="457200" y="1412776"/>
            <a:ext cx="8219256" cy="4752528"/>
          </a:xfrm>
        </p:spPr>
        <p:txBody>
          <a:bodyPr>
            <a:noAutofit/>
          </a:bodyPr>
          <a:lstStyle/>
          <a:p>
            <a:pPr marL="342900" indent="-342900">
              <a:buFont typeface="Arial" pitchFamily="34" charset="0"/>
              <a:buChar char="•"/>
            </a:pPr>
            <a:r>
              <a:rPr lang="zh-CN" altLang="en-US" sz="2000" b="1" dirty="0" smtClean="0"/>
              <a:t>文件命名</a:t>
            </a:r>
            <a:endParaRPr lang="en-US" altLang="zh-CN" sz="2000" b="1" dirty="0" smtClean="0"/>
          </a:p>
          <a:p>
            <a:r>
              <a:rPr lang="zh-CN" altLang="en-US" sz="2000" dirty="0"/>
              <a:t>各个操作系统的文件命名规则有所不同，文件名的格式和长度因系统而异。常见的文件名由两部分构成，格式为：“文件名</a:t>
            </a:r>
            <a:r>
              <a:rPr lang="en-US" sz="2000" dirty="0"/>
              <a:t>.</a:t>
            </a:r>
            <a:r>
              <a:rPr lang="zh-CN" altLang="en-US" sz="2000" dirty="0"/>
              <a:t>扩展名”。文件名与扩展名都是由字母或数字组成的字符串，通常文件的文件名可以由用户自定义，而文件的后缀名则是代表不同的文件类型。例如在</a:t>
            </a:r>
            <a:r>
              <a:rPr lang="en-US" sz="2000" dirty="0"/>
              <a:t>Windows</a:t>
            </a:r>
            <a:r>
              <a:rPr lang="zh-CN" altLang="en-US" sz="2000" dirty="0"/>
              <a:t>下，可执行文件为“文件名</a:t>
            </a:r>
            <a:r>
              <a:rPr lang="en-US" sz="2000" dirty="0"/>
              <a:t>.exe</a:t>
            </a:r>
            <a:r>
              <a:rPr lang="zh-CN" altLang="en-US" sz="2000" dirty="0"/>
              <a:t>”，</a:t>
            </a:r>
            <a:r>
              <a:rPr lang="en-US" sz="2000" dirty="0"/>
              <a:t>Python</a:t>
            </a:r>
            <a:r>
              <a:rPr lang="zh-CN" altLang="en-US" sz="2000" dirty="0"/>
              <a:t>文件多以“</a:t>
            </a:r>
            <a:r>
              <a:rPr lang="en-US" sz="2000" dirty="0"/>
              <a:t>.</a:t>
            </a:r>
            <a:r>
              <a:rPr lang="en-US" sz="2000" dirty="0" err="1"/>
              <a:t>py</a:t>
            </a:r>
            <a:r>
              <a:rPr lang="zh-CN" altLang="en-US" sz="2000" dirty="0"/>
              <a:t>”结尾，常见的音视频文件如：“文件名</a:t>
            </a:r>
            <a:r>
              <a:rPr lang="en-US" sz="2000" dirty="0"/>
              <a:t>.mp3</a:t>
            </a:r>
            <a:r>
              <a:rPr lang="zh-CN" altLang="en-US" sz="2000" dirty="0"/>
              <a:t>”，“文件名</a:t>
            </a:r>
            <a:r>
              <a:rPr lang="en-US" sz="2000" dirty="0"/>
              <a:t>.mp4</a:t>
            </a:r>
            <a:r>
              <a:rPr lang="zh-CN" altLang="en-US" sz="2000" dirty="0"/>
              <a:t>”，“文件名</a:t>
            </a:r>
            <a:r>
              <a:rPr lang="en-US" sz="2000" dirty="0"/>
              <a:t>.</a:t>
            </a:r>
            <a:r>
              <a:rPr lang="en-US" sz="2000" dirty="0" err="1"/>
              <a:t>avi</a:t>
            </a:r>
            <a:r>
              <a:rPr lang="zh-CN" altLang="en-US" sz="2000" dirty="0"/>
              <a:t>”</a:t>
            </a:r>
            <a:r>
              <a:rPr lang="zh-CN" altLang="en-US" sz="2000" dirty="0" smtClean="0"/>
              <a:t>等。</a:t>
            </a:r>
            <a:endParaRPr lang="en-US"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475463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  </a:t>
            </a:r>
            <a:r>
              <a:rPr lang="zh-CN" altLang="en-US" dirty="0" smtClean="0"/>
              <a:t>文件基本概念</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61</a:t>
            </a:fld>
            <a:endParaRPr lang="zh-CN" altLang="en-US" dirty="0"/>
          </a:p>
        </p:txBody>
      </p:sp>
      <p:sp>
        <p:nvSpPr>
          <p:cNvPr id="6" name="内容占位符 5"/>
          <p:cNvSpPr>
            <a:spLocks noGrp="1"/>
          </p:cNvSpPr>
          <p:nvPr>
            <p:ph idx="1"/>
          </p:nvPr>
        </p:nvSpPr>
        <p:spPr>
          <a:xfrm>
            <a:off x="457200" y="1412776"/>
            <a:ext cx="8219256" cy="4752528"/>
          </a:xfrm>
        </p:spPr>
        <p:txBody>
          <a:bodyPr>
            <a:noAutofit/>
          </a:bodyPr>
          <a:lstStyle/>
          <a:p>
            <a:pPr marL="342900" indent="-342900">
              <a:buFont typeface="Arial" pitchFamily="34" charset="0"/>
              <a:buChar char="•"/>
            </a:pPr>
            <a:r>
              <a:rPr lang="zh-CN" altLang="en-US" sz="2000" b="1" dirty="0" smtClean="0"/>
              <a:t>文件</a:t>
            </a:r>
            <a:r>
              <a:rPr lang="zh-CN" altLang="en-US" sz="2000" b="1" dirty="0"/>
              <a:t>的</a:t>
            </a:r>
            <a:r>
              <a:rPr lang="zh-CN" altLang="en-US" sz="2000" b="1" dirty="0" smtClean="0"/>
              <a:t>类型</a:t>
            </a:r>
            <a:endParaRPr lang="en-US" altLang="zh-CN" sz="2000" b="1" dirty="0" smtClean="0"/>
          </a:p>
          <a:p>
            <a:r>
              <a:rPr lang="zh-CN" altLang="en-US" dirty="0"/>
              <a:t>在前面两个小节中已经介绍，</a:t>
            </a:r>
            <a:r>
              <a:rPr lang="en-US" dirty="0"/>
              <a:t>Linux</a:t>
            </a:r>
            <a:r>
              <a:rPr lang="zh-CN" altLang="en-US" dirty="0"/>
              <a:t>中将显示器、打印机等外设也看作是一个文件，而系统根据文件所具有的不同类型，能够区分普通文件与外设文件以及各个不同种类的外设。具体来讲，</a:t>
            </a:r>
            <a:r>
              <a:rPr lang="en-US" dirty="0"/>
              <a:t>Linux</a:t>
            </a:r>
            <a:r>
              <a:rPr lang="zh-CN" altLang="en-US" dirty="0"/>
              <a:t>中支持如下几种文件类型</a:t>
            </a:r>
            <a:r>
              <a:rPr lang="zh-CN" altLang="en-US" dirty="0" smtClean="0"/>
              <a:t>：</a:t>
            </a:r>
            <a:endParaRPr lang="en-US" altLang="zh-CN" dirty="0"/>
          </a:p>
          <a:p>
            <a:r>
              <a:rPr lang="zh-CN" altLang="en-US" b="1" dirty="0" smtClean="0"/>
              <a:t>普通</a:t>
            </a:r>
            <a:r>
              <a:rPr lang="zh-CN" altLang="en-US" b="1" dirty="0"/>
              <a:t>文件：</a:t>
            </a:r>
            <a:r>
              <a:rPr lang="zh-CN" altLang="en-US" dirty="0"/>
              <a:t>指存储于外存设备上，通常意义上的文件，包括用户建立的源程序（</a:t>
            </a:r>
            <a:r>
              <a:rPr lang="en-US" dirty="0"/>
              <a:t>python</a:t>
            </a:r>
            <a:r>
              <a:rPr lang="zh-CN" altLang="en-US" dirty="0"/>
              <a:t>、</a:t>
            </a:r>
            <a:r>
              <a:rPr lang="en-US" dirty="0"/>
              <a:t>C</a:t>
            </a:r>
            <a:r>
              <a:rPr lang="zh-CN" altLang="en-US" dirty="0"/>
              <a:t>、</a:t>
            </a:r>
            <a:r>
              <a:rPr lang="en-US" dirty="0"/>
              <a:t>C++</a:t>
            </a:r>
            <a:r>
              <a:rPr lang="zh-CN" altLang="en-US" dirty="0"/>
              <a:t>）文件，数据（照片、音视频等）文件，库（提供系统调用）文件、可执行程序文件等。</a:t>
            </a:r>
            <a:endParaRPr lang="en-US" dirty="0"/>
          </a:p>
          <a:p>
            <a:r>
              <a:rPr lang="zh-CN" altLang="en-US" b="1" dirty="0" smtClean="0"/>
              <a:t>目录</a:t>
            </a:r>
            <a:r>
              <a:rPr lang="zh-CN" altLang="en-US" b="1" dirty="0"/>
              <a:t>文件：</a:t>
            </a:r>
            <a:r>
              <a:rPr lang="zh-CN" altLang="en-US" dirty="0"/>
              <a:t>统一管理普通文件等（类似</a:t>
            </a:r>
            <a:r>
              <a:rPr lang="en-US" dirty="0"/>
              <a:t>Windows</a:t>
            </a:r>
            <a:r>
              <a:rPr lang="zh-CN" altLang="en-US" dirty="0"/>
              <a:t>文件夹）。一个目录文件</a:t>
            </a:r>
            <a:r>
              <a:rPr lang="zh-CN" altLang="en-US" dirty="0" smtClean="0"/>
              <a:t>可包含</a:t>
            </a:r>
            <a:r>
              <a:rPr lang="zh-CN" altLang="en-US" dirty="0"/>
              <a:t>多个普通文件，也</a:t>
            </a:r>
            <a:r>
              <a:rPr lang="zh-CN" altLang="en-US" dirty="0" smtClean="0"/>
              <a:t>可包含</a:t>
            </a:r>
            <a:r>
              <a:rPr lang="zh-CN" altLang="en-US" dirty="0"/>
              <a:t>目录文件，它为文件系统形成了一个逻辑上的结构</a:t>
            </a:r>
            <a:r>
              <a:rPr lang="zh-CN" altLang="en-US" dirty="0" smtClean="0"/>
              <a:t>。</a:t>
            </a:r>
            <a:endParaRPr lang="en-US" dirty="0"/>
          </a:p>
          <a:p>
            <a:r>
              <a:rPr lang="zh-CN" altLang="en-US" b="1" dirty="0" smtClean="0"/>
              <a:t>块</a:t>
            </a:r>
            <a:r>
              <a:rPr lang="zh-CN" altLang="en-US" b="1" dirty="0"/>
              <a:t>设备文件：</a:t>
            </a:r>
            <a:r>
              <a:rPr lang="zh-CN" altLang="en-US" dirty="0"/>
              <a:t>用于管理磁盘、光盘等块设备，并提供相应的</a:t>
            </a:r>
            <a:r>
              <a:rPr lang="en-US" dirty="0"/>
              <a:t>I/O</a:t>
            </a:r>
            <a:r>
              <a:rPr lang="zh-CN" altLang="en-US" dirty="0"/>
              <a:t>操作</a:t>
            </a:r>
            <a:endParaRPr lang="en-US" dirty="0"/>
          </a:p>
          <a:p>
            <a:r>
              <a:rPr lang="zh-CN" altLang="en-US" b="1" dirty="0" smtClean="0"/>
              <a:t>字符</a:t>
            </a:r>
            <a:r>
              <a:rPr lang="zh-CN" altLang="en-US" b="1" dirty="0"/>
              <a:t>设备文件：</a:t>
            </a:r>
            <a:r>
              <a:rPr lang="zh-CN" altLang="en-US" dirty="0"/>
              <a:t>用于管理打印机等支付设备，并提供相应</a:t>
            </a:r>
            <a:r>
              <a:rPr lang="en-US" dirty="0"/>
              <a:t>I/O</a:t>
            </a:r>
            <a:r>
              <a:rPr lang="zh-CN" altLang="en-US" dirty="0"/>
              <a:t>操作</a:t>
            </a:r>
            <a:endParaRPr lang="en-US" dirty="0"/>
          </a:p>
          <a:p>
            <a:r>
              <a:rPr lang="zh-CN" altLang="en-US" dirty="0"/>
              <a:t>除了以上类型的文件之外，</a:t>
            </a:r>
            <a:r>
              <a:rPr lang="en-US" dirty="0"/>
              <a:t>Linux</a:t>
            </a:r>
            <a:r>
              <a:rPr lang="zh-CN" altLang="en-US" dirty="0"/>
              <a:t>文件类型还包括套接字文件（用于网络通信），命名管道文件（用于进程间通信）</a:t>
            </a:r>
            <a:r>
              <a:rPr lang="zh-CN" altLang="en-US" dirty="0" smtClean="0"/>
              <a:t>。</a:t>
            </a:r>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36522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D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645024"/>
            <a:ext cx="6204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smtClean="0"/>
              <a:t>6.2  </a:t>
            </a:r>
            <a:r>
              <a:rPr lang="zh-CN" altLang="en-US" dirty="0" smtClean="0"/>
              <a:t>目录树结构</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62</a:t>
            </a:fld>
            <a:endParaRPr lang="zh-CN" altLang="en-US" dirty="0"/>
          </a:p>
        </p:txBody>
      </p:sp>
      <p:sp>
        <p:nvSpPr>
          <p:cNvPr id="6" name="内容占位符 5"/>
          <p:cNvSpPr>
            <a:spLocks noGrp="1"/>
          </p:cNvSpPr>
          <p:nvPr>
            <p:ph idx="1"/>
          </p:nvPr>
        </p:nvSpPr>
        <p:spPr>
          <a:xfrm>
            <a:off x="457200" y="1412776"/>
            <a:ext cx="8219256" cy="4752528"/>
          </a:xfrm>
        </p:spPr>
        <p:txBody>
          <a:bodyPr>
            <a:noAutofit/>
          </a:bodyPr>
          <a:lstStyle/>
          <a:p>
            <a:r>
              <a:rPr lang="zh-CN" altLang="en-US" dirty="0"/>
              <a:t>如何实现多个文件具有相同的文件名。目录树结构解决了这个问题。在文件系统目录树中，最顶层的节点为根目录，从根目录向下，每一个有分支的节点是一个子目录，而树叶节点（没有分支）就是一个文件。例如</a:t>
            </a:r>
            <a:r>
              <a:rPr lang="zh-CN" altLang="en-US" dirty="0" smtClean="0"/>
              <a:t>，</a:t>
            </a:r>
            <a:r>
              <a:rPr lang="zh-CN" altLang="en-US" dirty="0"/>
              <a:t>下</a:t>
            </a:r>
            <a:r>
              <a:rPr lang="zh-CN" altLang="en-US" dirty="0" smtClean="0"/>
              <a:t>图所</a:t>
            </a:r>
            <a:r>
              <a:rPr lang="zh-CN" altLang="en-US" dirty="0"/>
              <a:t>示，“</a:t>
            </a:r>
            <a:r>
              <a:rPr lang="en-US" dirty="0"/>
              <a:t>/</a:t>
            </a:r>
            <a:r>
              <a:rPr lang="zh-CN" altLang="en-US" dirty="0"/>
              <a:t>”所示节点为根节点，该节点为一个目录文件，其下有</a:t>
            </a:r>
            <a:r>
              <a:rPr lang="en-US" dirty="0" err="1"/>
              <a:t>dev</a:t>
            </a:r>
            <a:r>
              <a:rPr lang="zh-CN" altLang="en-US" dirty="0"/>
              <a:t>、</a:t>
            </a:r>
            <a:r>
              <a:rPr lang="en-US" dirty="0"/>
              <a:t>bin</a:t>
            </a:r>
            <a:r>
              <a:rPr lang="zh-CN" altLang="en-US" dirty="0"/>
              <a:t>、</a:t>
            </a:r>
            <a:r>
              <a:rPr lang="en-US" dirty="0" err="1"/>
              <a:t>usr</a:t>
            </a:r>
            <a:r>
              <a:rPr lang="zh-CN" altLang="en-US" dirty="0"/>
              <a:t>三个目录文件，</a:t>
            </a:r>
            <a:r>
              <a:rPr lang="en-US" dirty="0" err="1"/>
              <a:t>usr</a:t>
            </a:r>
            <a:r>
              <a:rPr lang="zh-CN" altLang="en-US" dirty="0"/>
              <a:t>目录下，又</a:t>
            </a:r>
            <a:r>
              <a:rPr lang="zh-CN" altLang="en-US" dirty="0" smtClean="0"/>
              <a:t>有阿珍</a:t>
            </a:r>
            <a:r>
              <a:rPr lang="zh-CN" altLang="en-US" dirty="0"/>
              <a:t>的</a:t>
            </a:r>
            <a:r>
              <a:rPr lang="zh-CN" altLang="en-US" dirty="0" smtClean="0"/>
              <a:t>目录，</a:t>
            </a:r>
            <a:r>
              <a:rPr lang="zh-CN" altLang="en-US" dirty="0"/>
              <a:t>小明的</a:t>
            </a:r>
            <a:r>
              <a:rPr lang="zh-CN" altLang="en-US" dirty="0" smtClean="0"/>
              <a:t>目录以及</a:t>
            </a:r>
            <a:r>
              <a:rPr lang="zh-CN" altLang="en-US" dirty="0"/>
              <a:t>本教材文件。这样，即便阿珍和小明有同名的文件，两个文件所在路径是不同的，就可以区分这两个文件了。</a:t>
            </a:r>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028996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  </a:t>
            </a:r>
            <a:r>
              <a:rPr lang="zh-CN" altLang="en-US" dirty="0" smtClean="0"/>
              <a:t>目录树结构</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63</a:t>
            </a:fld>
            <a:endParaRPr lang="zh-CN" altLang="en-US" dirty="0"/>
          </a:p>
        </p:txBody>
      </p:sp>
      <p:sp>
        <p:nvSpPr>
          <p:cNvPr id="6" name="内容占位符 5"/>
          <p:cNvSpPr>
            <a:spLocks noGrp="1"/>
          </p:cNvSpPr>
          <p:nvPr>
            <p:ph idx="1"/>
          </p:nvPr>
        </p:nvSpPr>
        <p:spPr>
          <a:xfrm>
            <a:off x="457200" y="1412776"/>
            <a:ext cx="8219256" cy="4752528"/>
          </a:xfrm>
        </p:spPr>
        <p:txBody>
          <a:bodyPr>
            <a:noAutofit/>
          </a:bodyPr>
          <a:lstStyle/>
          <a:p>
            <a:r>
              <a:rPr lang="zh-CN" altLang="en-US" dirty="0"/>
              <a:t>目录查找是文件系统的一项很重要的工作，每当需要使用系统调用</a:t>
            </a:r>
            <a:r>
              <a:rPr lang="en-US" dirty="0"/>
              <a:t>open</a:t>
            </a:r>
            <a:r>
              <a:rPr lang="zh-CN" altLang="en-US" dirty="0"/>
              <a:t>打开文件时，必须要求给出路径名及文件名。例如，要打开小明写的名为</a:t>
            </a:r>
            <a:r>
              <a:rPr lang="en-US" dirty="0"/>
              <a:t>os.py</a:t>
            </a:r>
            <a:r>
              <a:rPr lang="zh-CN" altLang="en-US" dirty="0"/>
              <a:t>的</a:t>
            </a:r>
            <a:r>
              <a:rPr lang="en-US" dirty="0"/>
              <a:t>Python</a:t>
            </a:r>
            <a:r>
              <a:rPr lang="zh-CN" altLang="en-US" dirty="0"/>
              <a:t>文件，需要使用</a:t>
            </a:r>
            <a:r>
              <a:rPr lang="en-US" dirty="0" err="1"/>
              <a:t>fd</a:t>
            </a:r>
            <a:r>
              <a:rPr lang="en-US" dirty="0"/>
              <a:t> = open(“/</a:t>
            </a:r>
            <a:r>
              <a:rPr lang="en-US" dirty="0" err="1"/>
              <a:t>usr</a:t>
            </a:r>
            <a:r>
              <a:rPr lang="en-US" dirty="0"/>
              <a:t>/Ming/os.py”)</a:t>
            </a:r>
            <a:r>
              <a:rPr lang="zh-CN" altLang="en-US" dirty="0"/>
              <a:t>进行打开，有了文件描述符</a:t>
            </a:r>
            <a:r>
              <a:rPr lang="en-US" dirty="0" err="1"/>
              <a:t>fd</a:t>
            </a:r>
            <a:r>
              <a:rPr lang="zh-CN" altLang="en-US" dirty="0"/>
              <a:t>后，就可以对该文件进行一系列操作了。</a:t>
            </a:r>
            <a:endParaRPr lang="en-US" dirty="0"/>
          </a:p>
          <a:p>
            <a:r>
              <a:rPr lang="zh-CN" altLang="en-US" dirty="0"/>
              <a:t>路径通常可以分为两类：绝对路径与相对路径。</a:t>
            </a:r>
            <a:r>
              <a:rPr lang="zh-CN" altLang="en-US" b="1" dirty="0">
                <a:solidFill>
                  <a:srgbClr val="C00000"/>
                </a:solidFill>
              </a:rPr>
              <a:t>绝对路径</a:t>
            </a:r>
            <a:r>
              <a:rPr lang="zh-CN" altLang="en-US" dirty="0"/>
              <a:t>是指从根向下直到具体文件的完整路径，如上述例子</a:t>
            </a:r>
            <a:r>
              <a:rPr lang="en-US" dirty="0"/>
              <a:t>“/</a:t>
            </a:r>
            <a:r>
              <a:rPr lang="en-US" dirty="0" err="1"/>
              <a:t>usr</a:t>
            </a:r>
            <a:r>
              <a:rPr lang="en-US" dirty="0"/>
              <a:t>/Ming/os.py”</a:t>
            </a:r>
            <a:r>
              <a:rPr lang="zh-CN" altLang="en-US" dirty="0"/>
              <a:t>就是一个绝对路径。但是，随着文件系统层次的增加，使用绝对路径变得十分繁琐。更糟的情况是，在某文件系统下写的程序要到另一个文件系统下去运行，如果使用绝对路径，要求两个文件系统有相同的目录树结构，这是不灵活的。为了解决这一系列的问题，在程序中除了使用绝对路径外，还可以使用相对路径。</a:t>
            </a:r>
            <a:r>
              <a:rPr lang="zh-CN" altLang="en-US" b="1" dirty="0">
                <a:solidFill>
                  <a:srgbClr val="C00000"/>
                </a:solidFill>
              </a:rPr>
              <a:t>相对路径</a:t>
            </a:r>
            <a:r>
              <a:rPr lang="zh-CN" altLang="en-US" dirty="0"/>
              <a:t>就是指目标文件的位置与当前所在目录的路径关系。相对路径中包含两个符号“</a:t>
            </a:r>
            <a:r>
              <a:rPr lang="en-US" dirty="0"/>
              <a:t>.</a:t>
            </a:r>
            <a:r>
              <a:rPr lang="zh-CN" altLang="en-US" dirty="0"/>
              <a:t>”、“</a:t>
            </a:r>
            <a:r>
              <a:rPr lang="en-US" dirty="0"/>
              <a:t>..</a:t>
            </a:r>
            <a:r>
              <a:rPr lang="zh-CN" altLang="en-US" dirty="0"/>
              <a:t>”，其中“</a:t>
            </a:r>
            <a:r>
              <a:rPr lang="en-US" dirty="0"/>
              <a:t>.</a:t>
            </a:r>
            <a:r>
              <a:rPr lang="zh-CN" altLang="en-US" dirty="0"/>
              <a:t>”表示当前目录，而“</a:t>
            </a:r>
            <a:r>
              <a:rPr lang="en-US" dirty="0"/>
              <a:t>..</a:t>
            </a:r>
            <a:r>
              <a:rPr lang="zh-CN" altLang="en-US" dirty="0"/>
              <a:t>”表示父节点目录。例如，在</a:t>
            </a:r>
            <a:r>
              <a:rPr lang="en-US" dirty="0"/>
              <a:t>/usr/Ming/os.py</a:t>
            </a:r>
            <a:r>
              <a:rPr lang="zh-CN" altLang="en-US" dirty="0"/>
              <a:t>中，“</a:t>
            </a:r>
            <a:r>
              <a:rPr lang="en-US" dirty="0"/>
              <a:t>./</a:t>
            </a:r>
            <a:r>
              <a:rPr lang="zh-CN" altLang="en-US" dirty="0"/>
              <a:t>”表示“</a:t>
            </a:r>
            <a:r>
              <a:rPr lang="en-US" dirty="0"/>
              <a:t>/</a:t>
            </a:r>
            <a:r>
              <a:rPr lang="en-US" dirty="0" err="1"/>
              <a:t>usr</a:t>
            </a:r>
            <a:r>
              <a:rPr lang="en-US" dirty="0"/>
              <a:t>/Ming</a:t>
            </a:r>
            <a:r>
              <a:rPr lang="zh-CN" altLang="en-US" dirty="0"/>
              <a:t>”目录，而“</a:t>
            </a:r>
            <a:r>
              <a:rPr lang="en-US" dirty="0"/>
              <a:t>../</a:t>
            </a:r>
            <a:r>
              <a:rPr lang="zh-CN" altLang="en-US" dirty="0"/>
              <a:t>”表示“</a:t>
            </a:r>
            <a:r>
              <a:rPr lang="en-US" dirty="0"/>
              <a:t>/</a:t>
            </a:r>
            <a:r>
              <a:rPr lang="en-US" dirty="0" err="1"/>
              <a:t>usr</a:t>
            </a:r>
            <a:r>
              <a:rPr lang="zh-CN" altLang="en-US" dirty="0"/>
              <a:t>”目录</a:t>
            </a:r>
            <a:r>
              <a:rPr lang="zh-CN" altLang="en-US" dirty="0" smtClean="0"/>
              <a:t>。</a:t>
            </a:r>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929152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  </a:t>
            </a:r>
            <a:r>
              <a:rPr lang="zh-CN" altLang="en-US" dirty="0" smtClean="0"/>
              <a:t>目录树结构</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64</a:t>
            </a:fld>
            <a:endParaRPr lang="zh-CN" altLang="en-US" dirty="0"/>
          </a:p>
        </p:txBody>
      </p:sp>
      <p:sp>
        <p:nvSpPr>
          <p:cNvPr id="6" name="内容占位符 5"/>
          <p:cNvSpPr>
            <a:spLocks noGrp="1"/>
          </p:cNvSpPr>
          <p:nvPr>
            <p:ph idx="1"/>
          </p:nvPr>
        </p:nvSpPr>
        <p:spPr>
          <a:xfrm>
            <a:off x="457200" y="1412776"/>
            <a:ext cx="8219256" cy="4752528"/>
          </a:xfrm>
        </p:spPr>
        <p:txBody>
          <a:bodyPr>
            <a:noAutofit/>
          </a:bodyPr>
          <a:lstStyle/>
          <a:p>
            <a:r>
              <a:rPr lang="zh-CN" altLang="en-US" dirty="0"/>
              <a:t>普通我们读写一个文件的顺序是（</a:t>
            </a:r>
            <a:r>
              <a:rPr lang="en-US" dirty="0"/>
              <a:t>1</a:t>
            </a:r>
            <a:r>
              <a:rPr lang="zh-CN" altLang="en-US" dirty="0"/>
              <a:t>）</a:t>
            </a:r>
            <a:r>
              <a:rPr lang="en-US" dirty="0"/>
              <a:t>open</a:t>
            </a:r>
            <a:r>
              <a:rPr lang="zh-CN" altLang="en-US" dirty="0"/>
              <a:t>这个文件，参数包含了路径。（</a:t>
            </a:r>
            <a:r>
              <a:rPr lang="en-US" dirty="0"/>
              <a:t>2</a:t>
            </a:r>
            <a:r>
              <a:rPr lang="zh-CN" altLang="en-US" dirty="0"/>
              <a:t>）用一个循环来读</a:t>
            </a:r>
            <a:r>
              <a:rPr lang="en-US" dirty="0"/>
              <a:t>/</a:t>
            </a:r>
            <a:r>
              <a:rPr lang="zh-CN" altLang="en-US" dirty="0"/>
              <a:t>写</a:t>
            </a:r>
            <a:r>
              <a:rPr lang="en-US" dirty="0"/>
              <a:t>(read/write)</a:t>
            </a:r>
            <a:r>
              <a:rPr lang="zh-CN" altLang="en-US" dirty="0"/>
              <a:t>文件里的数据。为什么要先做</a:t>
            </a:r>
            <a:r>
              <a:rPr lang="en-US" dirty="0"/>
              <a:t>open</a:t>
            </a:r>
            <a:r>
              <a:rPr lang="zh-CN" altLang="en-US" dirty="0"/>
              <a:t>，而不是在每次在读写操作的时候去寻找路径呢？</a:t>
            </a:r>
            <a:r>
              <a:rPr lang="en-US" dirty="0"/>
              <a:t>open</a:t>
            </a:r>
            <a:r>
              <a:rPr lang="zh-CN" altLang="en-US" dirty="0"/>
              <a:t>的目的是什么？</a:t>
            </a:r>
            <a:endParaRPr lang="en-US" dirty="0"/>
          </a:p>
          <a:p>
            <a:r>
              <a:rPr lang="zh-CN" altLang="en-US" dirty="0"/>
              <a:t>仔细研究</a:t>
            </a:r>
            <a:r>
              <a:rPr lang="en-US" dirty="0"/>
              <a:t>open</a:t>
            </a:r>
            <a:r>
              <a:rPr lang="zh-CN" altLang="en-US" dirty="0"/>
              <a:t>函数，就会发觉</a:t>
            </a:r>
            <a:r>
              <a:rPr lang="en-US" dirty="0"/>
              <a:t>open</a:t>
            </a:r>
            <a:r>
              <a:rPr lang="zh-CN" altLang="en-US" dirty="0"/>
              <a:t>是个很花时间的操作，尤其是当路径要经过多重目录的时候。每一层目录都要做硬盘</a:t>
            </a:r>
            <a:r>
              <a:rPr lang="en-US" dirty="0"/>
              <a:t>I/O</a:t>
            </a:r>
            <a:r>
              <a:rPr lang="zh-CN" altLang="en-US" dirty="0"/>
              <a:t>操作，寻找下一个子目录，一层层地找下去，</a:t>
            </a:r>
            <a:r>
              <a:rPr lang="en-US" dirty="0"/>
              <a:t>open</a:t>
            </a:r>
            <a:r>
              <a:rPr lang="zh-CN" altLang="en-US" dirty="0"/>
              <a:t>包含了这么多</a:t>
            </a:r>
            <a:r>
              <a:rPr lang="en-US" dirty="0"/>
              <a:t>I/O</a:t>
            </a:r>
            <a:r>
              <a:rPr lang="zh-CN" altLang="en-US" dirty="0"/>
              <a:t>操作是花时间的。我们希望花时间的操作在循环之前只做一次，而不要在每次循环中都做一次。所以我们在循环前做</a:t>
            </a:r>
            <a:r>
              <a:rPr lang="en-US" dirty="0"/>
              <a:t>open</a:t>
            </a:r>
            <a:r>
              <a:rPr lang="zh-CN" altLang="en-US" dirty="0"/>
              <a:t>操作是有利的。而</a:t>
            </a:r>
            <a:r>
              <a:rPr lang="en-US" dirty="0"/>
              <a:t>open</a:t>
            </a:r>
            <a:r>
              <a:rPr lang="zh-CN" altLang="en-US" dirty="0"/>
              <a:t>操作的目的是（</a:t>
            </a:r>
            <a:r>
              <a:rPr lang="en-US" dirty="0"/>
              <a:t>1</a:t>
            </a:r>
            <a:r>
              <a:rPr lang="zh-CN" altLang="en-US" dirty="0"/>
              <a:t>）最终获得此文件数据在硬盘中的位置，（</a:t>
            </a:r>
            <a:r>
              <a:rPr lang="en-US" dirty="0"/>
              <a:t>2</a:t>
            </a:r>
            <a:r>
              <a:rPr lang="zh-CN" altLang="en-US" dirty="0"/>
              <a:t>）在路径遍历过程中，检查用户是否有权限来做此文件的操作。（</a:t>
            </a:r>
            <a:r>
              <a:rPr lang="en-US" dirty="0"/>
              <a:t>3</a:t>
            </a:r>
            <a:r>
              <a:rPr lang="zh-CN" altLang="en-US" dirty="0"/>
              <a:t>）当有多个进程要读写相同的文件时，有时需要利用</a:t>
            </a:r>
            <a:r>
              <a:rPr lang="en-US" dirty="0"/>
              <a:t>open</a:t>
            </a:r>
            <a:r>
              <a:rPr lang="zh-CN" altLang="en-US" dirty="0"/>
              <a:t>在读写前锁住文件，以取得文件的一致性。所以</a:t>
            </a:r>
            <a:r>
              <a:rPr lang="en-US" dirty="0" smtClean="0"/>
              <a:t>ope</a:t>
            </a:r>
            <a:r>
              <a:rPr lang="en-US" altLang="zh-CN" dirty="0" smtClean="0"/>
              <a:t>n</a:t>
            </a:r>
            <a:r>
              <a:rPr lang="zh-CN" altLang="en-US" dirty="0" smtClean="0"/>
              <a:t>的</a:t>
            </a:r>
            <a:r>
              <a:rPr lang="zh-CN" altLang="en-US" dirty="0"/>
              <a:t>功用是多样的。</a:t>
            </a:r>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216792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  </a:t>
            </a:r>
            <a:r>
              <a:rPr lang="zh-CN" altLang="en-US" dirty="0" smtClean="0"/>
              <a:t>目录树结构</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65</a:t>
            </a:fld>
            <a:endParaRPr lang="zh-CN" altLang="en-US" dirty="0"/>
          </a:p>
        </p:txBody>
      </p:sp>
      <p:sp>
        <p:nvSpPr>
          <p:cNvPr id="6" name="内容占位符 5"/>
          <p:cNvSpPr>
            <a:spLocks noGrp="1"/>
          </p:cNvSpPr>
          <p:nvPr>
            <p:ph idx="1"/>
          </p:nvPr>
        </p:nvSpPr>
        <p:spPr>
          <a:xfrm>
            <a:off x="457200" y="1412776"/>
            <a:ext cx="8219256" cy="4752528"/>
          </a:xfrm>
        </p:spPr>
        <p:txBody>
          <a:bodyPr>
            <a:noAutofit/>
          </a:bodyPr>
          <a:lstStyle/>
          <a:p>
            <a:r>
              <a:rPr lang="en-US" dirty="0"/>
              <a:t>Python</a:t>
            </a:r>
            <a:r>
              <a:rPr lang="zh-CN" altLang="en-US" dirty="0"/>
              <a:t>语言给编程者提供了一系列方便的文件读写操作函数，而这些文件操作函数的具体实现中，会</a:t>
            </a:r>
            <a:r>
              <a:rPr lang="zh-CN" altLang="en-US" dirty="0" smtClean="0"/>
              <a:t>调用</a:t>
            </a:r>
            <a:r>
              <a:rPr lang="zh-CN" altLang="en-US" dirty="0"/>
              <a:t>之前</a:t>
            </a:r>
            <a:r>
              <a:rPr lang="zh-CN" altLang="en-US" dirty="0" smtClean="0"/>
              <a:t>所</a:t>
            </a:r>
            <a:r>
              <a:rPr lang="zh-CN" altLang="en-US" dirty="0"/>
              <a:t>介绍的系统调用（软件中断）来要求操作系统提供服务，就是执行</a:t>
            </a:r>
            <a:r>
              <a:rPr lang="en-US" dirty="0" err="1"/>
              <a:t>int</a:t>
            </a:r>
            <a:r>
              <a:rPr lang="zh-CN" altLang="en-US" dirty="0"/>
              <a:t>指令。这些调用操作系统的细节较为复杂，一般用户是不需要知道细节的，用户只要享受</a:t>
            </a:r>
            <a:r>
              <a:rPr lang="en-US" dirty="0"/>
              <a:t>Python</a:t>
            </a:r>
            <a:r>
              <a:rPr lang="zh-CN" altLang="en-US" dirty="0"/>
              <a:t>所提供方便的文件读写函数就好了。所以，当小明要在</a:t>
            </a:r>
            <a:r>
              <a:rPr lang="en-US" dirty="0"/>
              <a:t>os.py</a:t>
            </a:r>
            <a:r>
              <a:rPr lang="zh-CN" altLang="en-US" dirty="0"/>
              <a:t>中打开</a:t>
            </a:r>
            <a:r>
              <a:rPr lang="en-US" dirty="0"/>
              <a:t>Task1</a:t>
            </a:r>
            <a:r>
              <a:rPr lang="zh-CN" altLang="en-US" dirty="0"/>
              <a:t>文件，只要了解</a:t>
            </a:r>
            <a:r>
              <a:rPr lang="en-US" dirty="0"/>
              <a:t>Python</a:t>
            </a:r>
            <a:r>
              <a:rPr lang="zh-CN" altLang="en-US" dirty="0"/>
              <a:t>为编程者提供了哪些文件操作函数就好了</a:t>
            </a:r>
            <a:r>
              <a:rPr lang="zh-CN" altLang="en-US" dirty="0" smtClean="0"/>
              <a:t>。</a:t>
            </a:r>
            <a:endParaRPr lang="en-US" altLang="zh-CN" dirty="0" smtClean="0"/>
          </a:p>
          <a:p>
            <a:r>
              <a:rPr lang="zh-CN" altLang="en-US" dirty="0" smtClean="0"/>
              <a:t>下</a:t>
            </a:r>
            <a:r>
              <a:rPr lang="zh-CN" altLang="en-US" dirty="0"/>
              <a:t>一小节将对此展开进行介绍。</a:t>
            </a:r>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175703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  </a:t>
            </a:r>
            <a:r>
              <a:rPr lang="en-US" altLang="en-US" dirty="0"/>
              <a:t>Python</a:t>
            </a:r>
            <a:r>
              <a:rPr lang="zh-CN" altLang="en-US" dirty="0"/>
              <a:t>中的文件操作</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66</a:t>
            </a:fld>
            <a:endParaRPr lang="zh-CN" altLang="en-US" dirty="0"/>
          </a:p>
        </p:txBody>
      </p:sp>
      <p:sp>
        <p:nvSpPr>
          <p:cNvPr id="6" name="内容占位符 5"/>
          <p:cNvSpPr>
            <a:spLocks noGrp="1"/>
          </p:cNvSpPr>
          <p:nvPr>
            <p:ph idx="1"/>
          </p:nvPr>
        </p:nvSpPr>
        <p:spPr>
          <a:xfrm>
            <a:off x="457200" y="1412776"/>
            <a:ext cx="8219256" cy="4824536"/>
          </a:xfrm>
        </p:spPr>
        <p:txBody>
          <a:bodyPr>
            <a:noAutofit/>
          </a:bodyPr>
          <a:lstStyle/>
          <a:p>
            <a:r>
              <a:rPr lang="en-US" dirty="0"/>
              <a:t>Python</a:t>
            </a:r>
            <a:r>
              <a:rPr lang="zh-CN" altLang="en-US" dirty="0"/>
              <a:t>提供了文件对象，并内置了</a:t>
            </a:r>
            <a:r>
              <a:rPr lang="en-US" dirty="0"/>
              <a:t>open</a:t>
            </a:r>
            <a:r>
              <a:rPr lang="zh-CN" altLang="en-US" dirty="0"/>
              <a:t>函数来获取一个文件对象。</a:t>
            </a:r>
            <a:r>
              <a:rPr lang="en-US" dirty="0"/>
              <a:t>Open</a:t>
            </a:r>
            <a:r>
              <a:rPr lang="zh-CN" altLang="en-US" dirty="0"/>
              <a:t>函数的使用：</a:t>
            </a:r>
            <a:r>
              <a:rPr lang="en-US" dirty="0" err="1"/>
              <a:t>file_object</a:t>
            </a:r>
            <a:r>
              <a:rPr lang="en-US" dirty="0"/>
              <a:t> = open(</a:t>
            </a:r>
            <a:r>
              <a:rPr lang="en-US" dirty="0" err="1"/>
              <a:t>path,mode</a:t>
            </a:r>
            <a:r>
              <a:rPr lang="en-US" dirty="0"/>
              <a:t>)</a:t>
            </a:r>
            <a:r>
              <a:rPr lang="zh-CN" altLang="en-US" dirty="0"/>
              <a:t>。其中，</a:t>
            </a:r>
            <a:r>
              <a:rPr lang="en-US" dirty="0" err="1"/>
              <a:t>file_object</a:t>
            </a:r>
            <a:r>
              <a:rPr lang="zh-CN" altLang="en-US" dirty="0"/>
              <a:t>是调用</a:t>
            </a:r>
            <a:r>
              <a:rPr lang="en-US" dirty="0"/>
              <a:t>open</a:t>
            </a:r>
            <a:r>
              <a:rPr lang="zh-CN" altLang="en-US" dirty="0"/>
              <a:t>函数后得到的文件对象；</a:t>
            </a:r>
            <a:r>
              <a:rPr lang="en-US" dirty="0"/>
              <a:t>path</a:t>
            </a:r>
            <a:r>
              <a:rPr lang="zh-CN" altLang="en-US" dirty="0"/>
              <a:t>是一个字符串，代表要打开文件的路径；而</a:t>
            </a:r>
            <a:r>
              <a:rPr lang="en-US" dirty="0"/>
              <a:t>mode</a:t>
            </a:r>
            <a:r>
              <a:rPr lang="zh-CN" altLang="en-US" dirty="0"/>
              <a:t>是打开文件的模式，常用的模式</a:t>
            </a:r>
            <a:r>
              <a:rPr lang="zh-CN" altLang="en-US" dirty="0" smtClean="0"/>
              <a:t>如下表所</a:t>
            </a:r>
            <a:r>
              <a:rPr lang="zh-CN" altLang="en-US" dirty="0"/>
              <a:t>示</a:t>
            </a:r>
            <a:r>
              <a:rPr lang="zh-CN" altLang="en-US" dirty="0" smtClean="0"/>
              <a:t>。</a:t>
            </a:r>
            <a:endParaRPr lang="en-US" altLang="zh-CN" dirty="0" smtClean="0"/>
          </a:p>
          <a:p>
            <a:endParaRPr lang="en-US" dirty="0"/>
          </a:p>
          <a:p>
            <a:endParaRPr lang="en-US" dirty="0" smtClean="0"/>
          </a:p>
          <a:p>
            <a:endParaRPr lang="en-US" dirty="0"/>
          </a:p>
          <a:p>
            <a:endParaRPr lang="en-US" dirty="0" smtClean="0"/>
          </a:p>
          <a:p>
            <a:endParaRPr lang="en-US" dirty="0"/>
          </a:p>
          <a:p>
            <a:r>
              <a:rPr lang="zh-CN" altLang="en-US" dirty="0"/>
              <a:t>小明在</a:t>
            </a:r>
            <a:r>
              <a:rPr lang="en-US" dirty="0"/>
              <a:t>os.py</a:t>
            </a:r>
            <a:r>
              <a:rPr lang="zh-CN" altLang="en-US" dirty="0"/>
              <a:t>中要打开</a:t>
            </a:r>
            <a:r>
              <a:rPr lang="en-US" dirty="0"/>
              <a:t>Task1</a:t>
            </a:r>
            <a:r>
              <a:rPr lang="zh-CN" altLang="en-US" dirty="0"/>
              <a:t>文件进行读写，需要使用</a:t>
            </a:r>
            <a:r>
              <a:rPr lang="en-US" dirty="0"/>
              <a:t>r+</a:t>
            </a:r>
            <a:r>
              <a:rPr lang="zh-CN" altLang="en-US" dirty="0"/>
              <a:t>模式，实现如下：</a:t>
            </a:r>
            <a:r>
              <a:rPr lang="en-US" dirty="0"/>
              <a:t>f = open('./Task1','r+')</a:t>
            </a:r>
            <a:r>
              <a:rPr lang="zh-CN" altLang="en-US" dirty="0"/>
              <a:t>。简单一个语句便实现了打开文件的操作，之后对该文件的操作只需对新得到的文件对象</a:t>
            </a:r>
            <a:r>
              <a:rPr lang="en-US" dirty="0"/>
              <a:t>f</a:t>
            </a:r>
            <a:r>
              <a:rPr lang="zh-CN" altLang="en-US" dirty="0"/>
              <a:t>，使用文件对象提供的方法即可。</a:t>
            </a:r>
            <a:endParaRPr lang="en-US" dirty="0"/>
          </a:p>
          <a:p>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表格 8"/>
          <p:cNvGraphicFramePr>
            <a:graphicFrameLocks noGrp="1"/>
          </p:cNvGraphicFramePr>
          <p:nvPr>
            <p:extLst>
              <p:ext uri="{D42A27DB-BD31-4B8C-83A1-F6EECF244321}">
                <p14:modId xmlns:p14="http://schemas.microsoft.com/office/powerpoint/2010/main" val="3415082712"/>
              </p:ext>
            </p:extLst>
          </p:nvPr>
        </p:nvGraphicFramePr>
        <p:xfrm>
          <a:off x="889248" y="3046080"/>
          <a:ext cx="7283152" cy="1463040"/>
        </p:xfrm>
        <a:graphic>
          <a:graphicData uri="http://schemas.openxmlformats.org/drawingml/2006/table">
            <a:tbl>
              <a:tblPr firstRow="1" firstCol="1" bandRow="1">
                <a:tableStyleId>{5940675A-B579-460E-94D1-54222C63F5DA}</a:tableStyleId>
              </a:tblPr>
              <a:tblGrid>
                <a:gridCol w="1378496"/>
                <a:gridCol w="5904656"/>
              </a:tblGrid>
              <a:tr h="0">
                <a:tc>
                  <a:txBody>
                    <a:bodyPr/>
                    <a:lstStyle/>
                    <a:p>
                      <a:pPr algn="l">
                        <a:spcAft>
                          <a:spcPts val="0"/>
                        </a:spcAft>
                      </a:pPr>
                      <a:r>
                        <a:rPr lang="zh-CN" sz="1600" kern="100" dirty="0">
                          <a:effectLst/>
                        </a:rPr>
                        <a:t>文件模式</a:t>
                      </a:r>
                      <a:endParaRPr lang="en-US" sz="1600" kern="100" dirty="0">
                        <a:effectLst/>
                        <a:latin typeface="Times New Roman"/>
                        <a:ea typeface="宋体"/>
                      </a:endParaRPr>
                    </a:p>
                  </a:txBody>
                  <a:tcPr marL="68580" marR="68580" marT="0" marB="0" anchor="ctr"/>
                </a:tc>
                <a:tc>
                  <a:txBody>
                    <a:bodyPr/>
                    <a:lstStyle/>
                    <a:p>
                      <a:pPr algn="l">
                        <a:spcAft>
                          <a:spcPts val="0"/>
                        </a:spcAft>
                      </a:pPr>
                      <a:r>
                        <a:rPr lang="zh-CN" sz="1600" kern="100">
                          <a:effectLst/>
                        </a:rPr>
                        <a:t>解释</a:t>
                      </a:r>
                      <a:endParaRPr lang="en-US" sz="1600" kern="100">
                        <a:effectLst/>
                        <a:latin typeface="Times New Roman"/>
                        <a:ea typeface="宋体"/>
                      </a:endParaRPr>
                    </a:p>
                  </a:txBody>
                  <a:tcPr marL="68580" marR="68580" marT="0" marB="0" anchor="ctr"/>
                </a:tc>
              </a:tr>
              <a:tr h="0">
                <a:tc>
                  <a:txBody>
                    <a:bodyPr/>
                    <a:lstStyle/>
                    <a:p>
                      <a:pPr algn="l">
                        <a:spcAft>
                          <a:spcPts val="0"/>
                        </a:spcAft>
                      </a:pPr>
                      <a:r>
                        <a:rPr lang="en-US" sz="1600" kern="100" dirty="0">
                          <a:effectLst/>
                        </a:rPr>
                        <a:t>r </a:t>
                      </a:r>
                      <a:endParaRPr lang="en-US" sz="1600" kern="100" dirty="0">
                        <a:effectLst/>
                        <a:latin typeface="Times New Roman"/>
                        <a:ea typeface="宋体"/>
                      </a:endParaRPr>
                    </a:p>
                  </a:txBody>
                  <a:tcPr marL="68580" marR="68580" marT="0" marB="0" anchor="ctr"/>
                </a:tc>
                <a:tc>
                  <a:txBody>
                    <a:bodyPr/>
                    <a:lstStyle/>
                    <a:p>
                      <a:pPr algn="l">
                        <a:spcAft>
                          <a:spcPts val="0"/>
                        </a:spcAft>
                      </a:pPr>
                      <a:r>
                        <a:rPr lang="zh-CN" sz="1600" kern="100" dirty="0">
                          <a:effectLst/>
                        </a:rPr>
                        <a:t>以只读方式打开：只允许对文件进行读操作，不允许写操作。（默认方式）</a:t>
                      </a:r>
                      <a:endParaRPr lang="en-US" sz="1600" kern="100" dirty="0">
                        <a:effectLst/>
                        <a:latin typeface="Times New Roman"/>
                        <a:ea typeface="宋体"/>
                      </a:endParaRPr>
                    </a:p>
                  </a:txBody>
                  <a:tcPr marL="68580" marR="68580" marT="0" marB="0" anchor="ctr"/>
                </a:tc>
              </a:tr>
              <a:tr h="0">
                <a:tc>
                  <a:txBody>
                    <a:bodyPr/>
                    <a:lstStyle/>
                    <a:p>
                      <a:pPr algn="l">
                        <a:spcAft>
                          <a:spcPts val="0"/>
                        </a:spcAft>
                      </a:pPr>
                      <a:r>
                        <a:rPr lang="en-US" sz="1600" kern="100">
                          <a:effectLst/>
                        </a:rPr>
                        <a:t>w </a:t>
                      </a:r>
                      <a:endParaRPr lang="en-US" sz="1600" kern="100">
                        <a:effectLst/>
                        <a:latin typeface="Times New Roman"/>
                        <a:ea typeface="宋体"/>
                      </a:endParaRPr>
                    </a:p>
                  </a:txBody>
                  <a:tcPr marL="68580" marR="68580" marT="0" marB="0" anchor="ctr"/>
                </a:tc>
                <a:tc>
                  <a:txBody>
                    <a:bodyPr/>
                    <a:lstStyle/>
                    <a:p>
                      <a:pPr algn="l">
                        <a:spcAft>
                          <a:spcPts val="0"/>
                        </a:spcAft>
                      </a:pPr>
                      <a:r>
                        <a:rPr lang="zh-CN" sz="1600" kern="100">
                          <a:effectLst/>
                        </a:rPr>
                        <a:t>以写方式打开：文件不为空时清空文件，文件不存在时新建文件。</a:t>
                      </a:r>
                      <a:endParaRPr lang="en-US" sz="1600" kern="100">
                        <a:effectLst/>
                        <a:latin typeface="Times New Roman"/>
                        <a:ea typeface="宋体"/>
                      </a:endParaRPr>
                    </a:p>
                  </a:txBody>
                  <a:tcPr marL="68580" marR="68580" marT="0" marB="0" anchor="ctr"/>
                </a:tc>
              </a:tr>
              <a:tr h="0">
                <a:tc>
                  <a:txBody>
                    <a:bodyPr/>
                    <a:lstStyle/>
                    <a:p>
                      <a:pPr algn="l">
                        <a:spcAft>
                          <a:spcPts val="0"/>
                        </a:spcAft>
                      </a:pPr>
                      <a:r>
                        <a:rPr lang="en-US" sz="1600" kern="100">
                          <a:effectLst/>
                        </a:rPr>
                        <a:t>a </a:t>
                      </a:r>
                      <a:endParaRPr lang="en-US" sz="1600" kern="100">
                        <a:effectLst/>
                        <a:latin typeface="Times New Roman"/>
                        <a:ea typeface="宋体"/>
                      </a:endParaRPr>
                    </a:p>
                  </a:txBody>
                  <a:tcPr marL="68580" marR="68580" marT="0" marB="0" anchor="ctr"/>
                </a:tc>
                <a:tc>
                  <a:txBody>
                    <a:bodyPr/>
                    <a:lstStyle/>
                    <a:p>
                      <a:pPr algn="l">
                        <a:spcAft>
                          <a:spcPts val="0"/>
                        </a:spcAft>
                      </a:pPr>
                      <a:r>
                        <a:rPr lang="zh-CN" sz="1600" kern="100" dirty="0">
                          <a:effectLst/>
                        </a:rPr>
                        <a:t>追加模式：文件存在则在写入时将内容添加到末尾。</a:t>
                      </a:r>
                      <a:endParaRPr lang="en-US" sz="1600" kern="100" dirty="0">
                        <a:effectLst/>
                        <a:latin typeface="Times New Roman"/>
                        <a:ea typeface="宋体"/>
                      </a:endParaRPr>
                    </a:p>
                  </a:txBody>
                  <a:tcPr marL="68580" marR="68580" marT="0" marB="0" anchor="ctr"/>
                </a:tc>
              </a:tr>
              <a:tr h="0">
                <a:tc>
                  <a:txBody>
                    <a:bodyPr/>
                    <a:lstStyle/>
                    <a:p>
                      <a:pPr algn="l">
                        <a:spcAft>
                          <a:spcPts val="0"/>
                        </a:spcAft>
                      </a:pPr>
                      <a:r>
                        <a:rPr lang="en-US" sz="1600" kern="100">
                          <a:effectLst/>
                        </a:rPr>
                        <a:t>r+ </a:t>
                      </a:r>
                      <a:endParaRPr lang="en-US" sz="1600" kern="100">
                        <a:effectLst/>
                        <a:latin typeface="Times New Roman"/>
                        <a:ea typeface="宋体"/>
                      </a:endParaRPr>
                    </a:p>
                  </a:txBody>
                  <a:tcPr marL="68580" marR="68580" marT="0" marB="0" anchor="ctr"/>
                </a:tc>
                <a:tc>
                  <a:txBody>
                    <a:bodyPr/>
                    <a:lstStyle/>
                    <a:p>
                      <a:pPr algn="l">
                        <a:spcAft>
                          <a:spcPts val="0"/>
                        </a:spcAft>
                      </a:pPr>
                      <a:r>
                        <a:rPr lang="zh-CN" sz="1600" kern="100" dirty="0">
                          <a:effectLst/>
                        </a:rPr>
                        <a:t>以读写模式打开：打开的文件即可读又可写</a:t>
                      </a:r>
                      <a:endParaRPr lang="en-US" sz="16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3267326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  </a:t>
            </a:r>
            <a:r>
              <a:rPr lang="en-US" altLang="en-US" dirty="0"/>
              <a:t>Python</a:t>
            </a:r>
            <a:r>
              <a:rPr lang="zh-CN" altLang="en-US" dirty="0"/>
              <a:t>中的文件</a:t>
            </a:r>
            <a:r>
              <a:rPr lang="zh-CN" altLang="en-US" dirty="0" smtClean="0"/>
              <a:t>操作</a:t>
            </a:r>
            <a:r>
              <a:rPr lang="en-US" altLang="zh-CN" dirty="0" smtClean="0"/>
              <a:t>——</a:t>
            </a:r>
            <a:r>
              <a:rPr lang="zh-CN" altLang="en-US" dirty="0" smtClean="0"/>
              <a:t>常用方法</a:t>
            </a:r>
            <a:endParaRPr 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67</a:t>
            </a:fld>
            <a:endParaRPr lang="zh-CN" altLang="en-US" dirty="0"/>
          </a:p>
        </p:txBody>
      </p:sp>
      <p:sp>
        <p:nvSpPr>
          <p:cNvPr id="6" name="内容占位符 5"/>
          <p:cNvSpPr>
            <a:spLocks noGrp="1"/>
          </p:cNvSpPr>
          <p:nvPr>
            <p:ph idx="1"/>
          </p:nvPr>
        </p:nvSpPr>
        <p:spPr>
          <a:xfrm>
            <a:off x="457200" y="1412776"/>
            <a:ext cx="8219256" cy="4824536"/>
          </a:xfrm>
        </p:spPr>
        <p:txBody>
          <a:bodyPr>
            <a:noAutofit/>
          </a:bodyPr>
          <a:lstStyle/>
          <a:p>
            <a:r>
              <a:rPr lang="zh-CN" altLang="en-US" dirty="0" smtClean="0"/>
              <a:t>下表</a:t>
            </a:r>
            <a:r>
              <a:rPr lang="zh-CN" altLang="en-US" dirty="0"/>
              <a:t>给出了文件对象提供的常用方法，同第四章，参数中的</a:t>
            </a:r>
            <a:r>
              <a:rPr lang="en-US" dirty="0"/>
              <a:t>[]</a:t>
            </a:r>
            <a:r>
              <a:rPr lang="zh-CN" altLang="en-US" dirty="0"/>
              <a:t>符号表示括号中的值可以传递也可以不传递</a:t>
            </a:r>
            <a:r>
              <a:rPr lang="zh-CN" altLang="en-US" dirty="0" smtClean="0"/>
              <a:t>：</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读写操作是文件操作的最主要的操作，下面将主要讲解</a:t>
            </a:r>
            <a:r>
              <a:rPr lang="zh-CN" altLang="en-US" dirty="0" smtClean="0"/>
              <a:t>表中</a:t>
            </a:r>
            <a:r>
              <a:rPr lang="zh-CN" altLang="en-US" dirty="0"/>
              <a:t>的</a:t>
            </a:r>
            <a:r>
              <a:rPr lang="en-US" dirty="0" err="1"/>
              <a:t>f.readline</a:t>
            </a:r>
            <a:r>
              <a:rPr lang="en-US" dirty="0"/>
              <a:t>()</a:t>
            </a:r>
            <a:r>
              <a:rPr lang="zh-CN" altLang="en-US" dirty="0"/>
              <a:t>、</a:t>
            </a:r>
            <a:r>
              <a:rPr lang="en-US" dirty="0" err="1"/>
              <a:t>f.readlines</a:t>
            </a:r>
            <a:r>
              <a:rPr lang="en-US" dirty="0"/>
              <a:t>()</a:t>
            </a:r>
            <a:r>
              <a:rPr lang="zh-CN" altLang="en-US" dirty="0"/>
              <a:t>和</a:t>
            </a:r>
            <a:r>
              <a:rPr lang="en-US" dirty="0" err="1"/>
              <a:t>f.writelines</a:t>
            </a:r>
            <a:r>
              <a:rPr lang="en-US" dirty="0"/>
              <a:t>(list)</a:t>
            </a:r>
            <a:r>
              <a:rPr lang="zh-CN" altLang="en-US" dirty="0" smtClean="0"/>
              <a:t>方法。</a:t>
            </a:r>
            <a:endParaRPr lang="en-US" altLang="zh-CN"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表格 11"/>
          <p:cNvGraphicFramePr>
            <a:graphicFrameLocks noGrp="1"/>
          </p:cNvGraphicFramePr>
          <p:nvPr>
            <p:extLst>
              <p:ext uri="{D42A27DB-BD31-4B8C-83A1-F6EECF244321}">
                <p14:modId xmlns:p14="http://schemas.microsoft.com/office/powerpoint/2010/main" val="2343248928"/>
              </p:ext>
            </p:extLst>
          </p:nvPr>
        </p:nvGraphicFramePr>
        <p:xfrm>
          <a:off x="539552" y="2276872"/>
          <a:ext cx="7992888" cy="2697099"/>
        </p:xfrm>
        <a:graphic>
          <a:graphicData uri="http://schemas.openxmlformats.org/drawingml/2006/table">
            <a:tbl>
              <a:tblPr firstRow="1" firstCol="1" bandRow="1">
                <a:tableStyleId>{793D81CF-94F2-401A-BA57-92F5A7B2D0C5}</a:tableStyleId>
              </a:tblPr>
              <a:tblGrid>
                <a:gridCol w="1584176"/>
                <a:gridCol w="5112568"/>
                <a:gridCol w="1296144"/>
              </a:tblGrid>
              <a:tr h="44450">
                <a:tc>
                  <a:txBody>
                    <a:bodyPr/>
                    <a:lstStyle/>
                    <a:p>
                      <a:pPr indent="430530" algn="ctr">
                        <a:lnSpc>
                          <a:spcPts val="2000"/>
                        </a:lnSpc>
                        <a:spcAft>
                          <a:spcPts val="0"/>
                        </a:spcAft>
                      </a:pPr>
                      <a:r>
                        <a:rPr lang="zh-CN" sz="1600" kern="100" dirty="0">
                          <a:effectLst/>
                        </a:rPr>
                        <a:t>方法</a:t>
                      </a:r>
                      <a:endParaRPr lang="en-US" sz="1600" kern="100" dirty="0">
                        <a:effectLst/>
                        <a:latin typeface="Times New Roman"/>
                        <a:ea typeface="宋体"/>
                      </a:endParaRPr>
                    </a:p>
                  </a:txBody>
                  <a:tcPr marL="68580" marR="68580" marT="0" marB="0"/>
                </a:tc>
                <a:tc>
                  <a:txBody>
                    <a:bodyPr/>
                    <a:lstStyle/>
                    <a:p>
                      <a:pPr algn="ctr">
                        <a:lnSpc>
                          <a:spcPts val="2000"/>
                        </a:lnSpc>
                        <a:spcAft>
                          <a:spcPts val="0"/>
                        </a:spcAft>
                      </a:pPr>
                      <a:r>
                        <a:rPr lang="zh-CN" sz="1600" kern="100">
                          <a:effectLst/>
                        </a:rPr>
                        <a:t>作用</a:t>
                      </a:r>
                      <a:r>
                        <a:rPr lang="en-US" sz="1600" kern="100">
                          <a:effectLst/>
                        </a:rPr>
                        <a:t>/</a:t>
                      </a:r>
                      <a:r>
                        <a:rPr lang="zh-CN" sz="1600" kern="100">
                          <a:effectLst/>
                        </a:rPr>
                        <a:t>返回</a:t>
                      </a:r>
                      <a:endParaRPr lang="en-US" sz="1600" kern="100">
                        <a:effectLst/>
                        <a:latin typeface="Times New Roman"/>
                        <a:ea typeface="宋体"/>
                      </a:endParaRPr>
                    </a:p>
                  </a:txBody>
                  <a:tcPr marL="68580" marR="68580" marT="0" marB="0"/>
                </a:tc>
                <a:tc>
                  <a:txBody>
                    <a:bodyPr/>
                    <a:lstStyle/>
                    <a:p>
                      <a:pPr algn="ctr">
                        <a:lnSpc>
                          <a:spcPts val="2000"/>
                        </a:lnSpc>
                        <a:spcAft>
                          <a:spcPts val="0"/>
                        </a:spcAft>
                      </a:pPr>
                      <a:r>
                        <a:rPr lang="zh-CN" sz="1600" kern="100" dirty="0">
                          <a:effectLst/>
                        </a:rPr>
                        <a:t>参数</a:t>
                      </a:r>
                      <a:endParaRPr lang="en-US" sz="1600" kern="100" dirty="0">
                        <a:effectLst/>
                        <a:latin typeface="Times New Roman"/>
                        <a:ea typeface="宋体"/>
                      </a:endParaRPr>
                    </a:p>
                  </a:txBody>
                  <a:tcPr marL="68580" marR="68580" marT="0" marB="0"/>
                </a:tc>
              </a:tr>
              <a:tr h="44450">
                <a:tc>
                  <a:txBody>
                    <a:bodyPr/>
                    <a:lstStyle/>
                    <a:p>
                      <a:pPr algn="just">
                        <a:lnSpc>
                          <a:spcPts val="2000"/>
                        </a:lnSpc>
                        <a:spcAft>
                          <a:spcPts val="0"/>
                        </a:spcAft>
                      </a:pPr>
                      <a:r>
                        <a:rPr lang="en-US" sz="1600" kern="100">
                          <a:effectLst/>
                        </a:rPr>
                        <a:t>f.close()</a:t>
                      </a:r>
                      <a:endParaRPr lang="en-US" sz="1600" kern="100">
                        <a:effectLst/>
                        <a:latin typeface="Times New Roman"/>
                        <a:ea typeface="宋体"/>
                      </a:endParaRPr>
                    </a:p>
                  </a:txBody>
                  <a:tcPr marL="68580" marR="68580" marT="0" marB="0" anchor="ctr"/>
                </a:tc>
                <a:tc>
                  <a:txBody>
                    <a:bodyPr/>
                    <a:lstStyle/>
                    <a:p>
                      <a:pPr algn="just">
                        <a:lnSpc>
                          <a:spcPts val="2000"/>
                        </a:lnSpc>
                        <a:spcAft>
                          <a:spcPts val="0"/>
                        </a:spcAft>
                      </a:pPr>
                      <a:r>
                        <a:rPr lang="zh-CN" sz="1600" kern="100" dirty="0">
                          <a:effectLst/>
                        </a:rPr>
                        <a:t>关闭文件：用</a:t>
                      </a:r>
                      <a:r>
                        <a:rPr lang="en-US" sz="1600" kern="100" dirty="0">
                          <a:effectLst/>
                        </a:rPr>
                        <a:t>open()</a:t>
                      </a:r>
                      <a:r>
                        <a:rPr lang="zh-CN" sz="1600" kern="100" dirty="0">
                          <a:effectLst/>
                        </a:rPr>
                        <a:t>打开文件后使用</a:t>
                      </a:r>
                      <a:r>
                        <a:rPr lang="en-US" sz="1600" kern="100" dirty="0">
                          <a:effectLst/>
                        </a:rPr>
                        <a:t>close</a:t>
                      </a:r>
                      <a:r>
                        <a:rPr lang="zh-CN" sz="1600" kern="100" dirty="0">
                          <a:effectLst/>
                        </a:rPr>
                        <a:t>关闭。</a:t>
                      </a:r>
                      <a:endParaRPr lang="en-US" sz="1600" kern="100" dirty="0">
                        <a:effectLst/>
                        <a:latin typeface="Times New Roman"/>
                        <a:ea typeface="宋体"/>
                      </a:endParaRPr>
                    </a:p>
                  </a:txBody>
                  <a:tcPr marL="68580" marR="68580" marT="0" marB="0" anchor="ctr"/>
                </a:tc>
                <a:tc>
                  <a:txBody>
                    <a:bodyPr/>
                    <a:lstStyle/>
                    <a:p>
                      <a:pPr marL="0" lvl="0" indent="0" algn="l" defTabSz="914400" rtl="0" eaLnBrk="1" latinLnBrk="0" hangingPunct="1">
                        <a:lnSpc>
                          <a:spcPct val="130000"/>
                        </a:lnSpc>
                        <a:spcBef>
                          <a:spcPts val="0"/>
                        </a:spcBef>
                        <a:spcAft>
                          <a:spcPts val="0"/>
                        </a:spcAft>
                        <a:buFont typeface="Arial"/>
                        <a:buNone/>
                      </a:pPr>
                      <a:r>
                        <a:rPr lang="zh-CN" sz="1600" kern="100" dirty="0">
                          <a:solidFill>
                            <a:schemeClr val="dk1"/>
                          </a:solidFill>
                          <a:effectLst/>
                          <a:latin typeface="+mn-lt"/>
                          <a:ea typeface="+mn-ea"/>
                          <a:cs typeface="+mn-cs"/>
                        </a:rPr>
                        <a:t>无</a:t>
                      </a:r>
                      <a:endParaRPr lang="en-US" sz="1600" kern="100" dirty="0">
                        <a:solidFill>
                          <a:schemeClr val="dk1"/>
                        </a:solidFill>
                        <a:effectLst/>
                        <a:latin typeface="+mn-lt"/>
                        <a:ea typeface="+mn-ea"/>
                        <a:cs typeface="+mn-cs"/>
                      </a:endParaRPr>
                    </a:p>
                  </a:txBody>
                  <a:tcPr marL="68580" marR="68580" marT="0" marB="0" anchor="ctr"/>
                </a:tc>
              </a:tr>
              <a:tr h="0">
                <a:tc>
                  <a:txBody>
                    <a:bodyPr/>
                    <a:lstStyle/>
                    <a:p>
                      <a:pPr algn="just">
                        <a:lnSpc>
                          <a:spcPts val="2000"/>
                        </a:lnSpc>
                        <a:spcAft>
                          <a:spcPts val="0"/>
                        </a:spcAft>
                      </a:pPr>
                      <a:r>
                        <a:rPr lang="en-US" sz="1600" kern="100">
                          <a:effectLst/>
                        </a:rPr>
                        <a:t>f.read([count])</a:t>
                      </a:r>
                      <a:endParaRPr lang="en-US" sz="1600" kern="100">
                        <a:effectLst/>
                        <a:latin typeface="Times New Roman"/>
                        <a:ea typeface="宋体"/>
                      </a:endParaRPr>
                    </a:p>
                  </a:txBody>
                  <a:tcPr marL="68580" marR="68580" marT="0" marB="0" anchor="ctr"/>
                </a:tc>
                <a:tc>
                  <a:txBody>
                    <a:bodyPr/>
                    <a:lstStyle/>
                    <a:p>
                      <a:pPr algn="just">
                        <a:lnSpc>
                          <a:spcPts val="2000"/>
                        </a:lnSpc>
                        <a:spcAft>
                          <a:spcPts val="0"/>
                        </a:spcAft>
                      </a:pPr>
                      <a:r>
                        <a:rPr lang="zh-CN" sz="1600" kern="100">
                          <a:effectLst/>
                        </a:rPr>
                        <a:t>读出文件：读出</a:t>
                      </a:r>
                      <a:r>
                        <a:rPr lang="en-US" sz="1600" kern="100">
                          <a:effectLst/>
                        </a:rPr>
                        <a:t>count</a:t>
                      </a:r>
                      <a:r>
                        <a:rPr lang="zh-CN" sz="1600" kern="100">
                          <a:effectLst/>
                        </a:rPr>
                        <a:t>个字节。如果没有参数，读取整个文件</a:t>
                      </a:r>
                      <a:endParaRPr lang="en-US" sz="1600" kern="100">
                        <a:effectLst/>
                        <a:latin typeface="Times New Roman"/>
                        <a:ea typeface="宋体"/>
                      </a:endParaRPr>
                    </a:p>
                  </a:txBody>
                  <a:tcPr marL="68580" marR="68580" marT="0" marB="0" anchor="ctr"/>
                </a:tc>
                <a:tc>
                  <a:txBody>
                    <a:bodyPr/>
                    <a:lstStyle/>
                    <a:p>
                      <a:pPr marL="0" lvl="0" indent="0" algn="l" defTabSz="914400" rtl="0" eaLnBrk="1" latinLnBrk="0" hangingPunct="1">
                        <a:lnSpc>
                          <a:spcPct val="130000"/>
                        </a:lnSpc>
                        <a:spcBef>
                          <a:spcPts val="0"/>
                        </a:spcBef>
                        <a:spcAft>
                          <a:spcPts val="0"/>
                        </a:spcAft>
                        <a:buFont typeface="Arial"/>
                        <a:buNone/>
                      </a:pPr>
                      <a:r>
                        <a:rPr lang="en-US" sz="1600" kern="100" dirty="0">
                          <a:solidFill>
                            <a:schemeClr val="dk1"/>
                          </a:solidFill>
                          <a:effectLst/>
                          <a:latin typeface="+mn-lt"/>
                          <a:ea typeface="+mn-ea"/>
                          <a:cs typeface="+mn-cs"/>
                        </a:rPr>
                        <a:t>[count]</a:t>
                      </a:r>
                    </a:p>
                  </a:txBody>
                  <a:tcPr marL="68580" marR="68580" marT="0" marB="0" anchor="ctr"/>
                </a:tc>
              </a:tr>
              <a:tr h="0">
                <a:tc>
                  <a:txBody>
                    <a:bodyPr/>
                    <a:lstStyle/>
                    <a:p>
                      <a:pPr algn="just">
                        <a:lnSpc>
                          <a:spcPts val="2000"/>
                        </a:lnSpc>
                        <a:spcAft>
                          <a:spcPts val="0"/>
                        </a:spcAft>
                      </a:pPr>
                      <a:r>
                        <a:rPr lang="en-US" sz="1600" kern="100">
                          <a:effectLst/>
                        </a:rPr>
                        <a:t>f.readline()</a:t>
                      </a:r>
                      <a:endParaRPr lang="en-US" sz="1600" kern="100">
                        <a:effectLst/>
                        <a:latin typeface="Times New Roman"/>
                        <a:ea typeface="宋体"/>
                      </a:endParaRPr>
                    </a:p>
                  </a:txBody>
                  <a:tcPr marL="68580" marR="68580" marT="0" marB="0" anchor="ctr"/>
                </a:tc>
                <a:tc>
                  <a:txBody>
                    <a:bodyPr/>
                    <a:lstStyle/>
                    <a:p>
                      <a:pPr algn="just">
                        <a:lnSpc>
                          <a:spcPts val="2000"/>
                        </a:lnSpc>
                        <a:spcAft>
                          <a:spcPts val="0"/>
                        </a:spcAft>
                      </a:pPr>
                      <a:r>
                        <a:rPr lang="zh-CN" sz="1600" kern="100">
                          <a:effectLst/>
                        </a:rPr>
                        <a:t>读出一行信息，保存于</a:t>
                      </a:r>
                      <a:r>
                        <a:rPr lang="en-US" sz="1600" kern="100">
                          <a:effectLst/>
                        </a:rPr>
                        <a:t>list</a:t>
                      </a:r>
                      <a:r>
                        <a:rPr lang="zh-CN" sz="1600" kern="100">
                          <a:effectLst/>
                        </a:rPr>
                        <a:t>：每读完一行，移至下一行开头。</a:t>
                      </a:r>
                      <a:endParaRPr lang="en-US" sz="1600" kern="100">
                        <a:effectLst/>
                        <a:latin typeface="Times New Roman"/>
                        <a:ea typeface="宋体"/>
                      </a:endParaRPr>
                    </a:p>
                  </a:txBody>
                  <a:tcPr marL="68580" marR="68580" marT="0" marB="0" anchor="ctr"/>
                </a:tc>
                <a:tc>
                  <a:txBody>
                    <a:bodyPr/>
                    <a:lstStyle/>
                    <a:p>
                      <a:pPr marL="0" lvl="0" indent="0" algn="l" defTabSz="914400" rtl="0" eaLnBrk="1" latinLnBrk="0" hangingPunct="1">
                        <a:lnSpc>
                          <a:spcPct val="130000"/>
                        </a:lnSpc>
                        <a:spcBef>
                          <a:spcPts val="0"/>
                        </a:spcBef>
                        <a:spcAft>
                          <a:spcPts val="0"/>
                        </a:spcAft>
                        <a:buFont typeface="Arial"/>
                        <a:buNone/>
                      </a:pPr>
                      <a:r>
                        <a:rPr lang="zh-CN" sz="1600" kern="100" dirty="0">
                          <a:solidFill>
                            <a:schemeClr val="dk1"/>
                          </a:solidFill>
                          <a:effectLst/>
                          <a:latin typeface="+mn-lt"/>
                          <a:ea typeface="+mn-ea"/>
                          <a:cs typeface="+mn-cs"/>
                        </a:rPr>
                        <a:t>无</a:t>
                      </a:r>
                      <a:endParaRPr lang="en-US" sz="1600" kern="100" dirty="0">
                        <a:solidFill>
                          <a:schemeClr val="dk1"/>
                        </a:solidFill>
                        <a:effectLst/>
                        <a:latin typeface="+mn-lt"/>
                        <a:ea typeface="+mn-ea"/>
                        <a:cs typeface="+mn-cs"/>
                      </a:endParaRPr>
                    </a:p>
                  </a:txBody>
                  <a:tcPr marL="68580" marR="68580" marT="0" marB="0" anchor="ctr"/>
                </a:tc>
              </a:tr>
              <a:tr h="0">
                <a:tc>
                  <a:txBody>
                    <a:bodyPr/>
                    <a:lstStyle/>
                    <a:p>
                      <a:pPr algn="just">
                        <a:lnSpc>
                          <a:spcPts val="2000"/>
                        </a:lnSpc>
                        <a:spcAft>
                          <a:spcPts val="0"/>
                        </a:spcAft>
                      </a:pPr>
                      <a:r>
                        <a:rPr lang="en-US" sz="1600" kern="100">
                          <a:effectLst/>
                        </a:rPr>
                        <a:t>f.readlines()</a:t>
                      </a:r>
                      <a:endParaRPr lang="en-US" sz="1600" kern="100">
                        <a:effectLst/>
                        <a:latin typeface="Times New Roman"/>
                        <a:ea typeface="宋体"/>
                      </a:endParaRPr>
                    </a:p>
                  </a:txBody>
                  <a:tcPr marL="68580" marR="68580" marT="0" marB="0" anchor="ctr"/>
                </a:tc>
                <a:tc>
                  <a:txBody>
                    <a:bodyPr/>
                    <a:lstStyle/>
                    <a:p>
                      <a:pPr algn="just">
                        <a:lnSpc>
                          <a:spcPts val="2000"/>
                        </a:lnSpc>
                        <a:spcAft>
                          <a:spcPts val="0"/>
                        </a:spcAft>
                      </a:pPr>
                      <a:r>
                        <a:rPr lang="zh-CN" sz="1600" kern="100">
                          <a:effectLst/>
                        </a:rPr>
                        <a:t>读出所有行，保存在字符串列表中。</a:t>
                      </a:r>
                      <a:endParaRPr lang="en-US" sz="1600" kern="100">
                        <a:effectLst/>
                        <a:latin typeface="Times New Roman"/>
                        <a:ea typeface="宋体"/>
                      </a:endParaRPr>
                    </a:p>
                  </a:txBody>
                  <a:tcPr marL="68580" marR="68580" marT="0" marB="0" anchor="ctr"/>
                </a:tc>
                <a:tc>
                  <a:txBody>
                    <a:bodyPr/>
                    <a:lstStyle/>
                    <a:p>
                      <a:pPr marL="0" lvl="0" indent="0" algn="l" defTabSz="914400" rtl="0" eaLnBrk="1" latinLnBrk="0" hangingPunct="1">
                        <a:lnSpc>
                          <a:spcPct val="130000"/>
                        </a:lnSpc>
                        <a:spcBef>
                          <a:spcPts val="0"/>
                        </a:spcBef>
                        <a:spcAft>
                          <a:spcPts val="0"/>
                        </a:spcAft>
                        <a:buFont typeface="Arial"/>
                        <a:buNone/>
                      </a:pPr>
                      <a:r>
                        <a:rPr lang="zh-CN" sz="1600" kern="100" dirty="0">
                          <a:solidFill>
                            <a:schemeClr val="dk1"/>
                          </a:solidFill>
                          <a:effectLst/>
                          <a:latin typeface="+mn-lt"/>
                          <a:ea typeface="+mn-ea"/>
                          <a:cs typeface="+mn-cs"/>
                        </a:rPr>
                        <a:t>无</a:t>
                      </a:r>
                      <a:endParaRPr lang="en-US" sz="1600" kern="100" dirty="0">
                        <a:solidFill>
                          <a:schemeClr val="dk1"/>
                        </a:solidFill>
                        <a:effectLst/>
                        <a:latin typeface="+mn-lt"/>
                        <a:ea typeface="+mn-ea"/>
                        <a:cs typeface="+mn-cs"/>
                      </a:endParaRPr>
                    </a:p>
                  </a:txBody>
                  <a:tcPr marL="68580" marR="68580" marT="0" marB="0" anchor="ctr"/>
                </a:tc>
              </a:tr>
              <a:tr h="0">
                <a:tc>
                  <a:txBody>
                    <a:bodyPr/>
                    <a:lstStyle/>
                    <a:p>
                      <a:pPr algn="just">
                        <a:lnSpc>
                          <a:spcPts val="2000"/>
                        </a:lnSpc>
                        <a:spcAft>
                          <a:spcPts val="0"/>
                        </a:spcAft>
                      </a:pPr>
                      <a:r>
                        <a:rPr lang="en-US" sz="1600" kern="100">
                          <a:effectLst/>
                        </a:rPr>
                        <a:t>f.truncate([size])</a:t>
                      </a:r>
                      <a:endParaRPr lang="en-US" sz="1600" kern="100">
                        <a:effectLst/>
                        <a:latin typeface="Times New Roman"/>
                        <a:ea typeface="宋体"/>
                      </a:endParaRPr>
                    </a:p>
                  </a:txBody>
                  <a:tcPr marL="68580" marR="68580" marT="0" marB="0" anchor="ctr"/>
                </a:tc>
                <a:tc>
                  <a:txBody>
                    <a:bodyPr/>
                    <a:lstStyle/>
                    <a:p>
                      <a:pPr algn="just">
                        <a:lnSpc>
                          <a:spcPts val="2000"/>
                        </a:lnSpc>
                        <a:spcAft>
                          <a:spcPts val="0"/>
                        </a:spcAft>
                      </a:pPr>
                      <a:r>
                        <a:rPr lang="zh-CN" sz="1600" kern="100">
                          <a:effectLst/>
                        </a:rPr>
                        <a:t>截取文件，使文件的大小为</a:t>
                      </a:r>
                      <a:r>
                        <a:rPr lang="en-US" sz="1600" kern="100">
                          <a:effectLst/>
                        </a:rPr>
                        <a:t>size</a:t>
                      </a:r>
                      <a:r>
                        <a:rPr lang="zh-CN" sz="1600" kern="100">
                          <a:effectLst/>
                        </a:rPr>
                        <a:t>。</a:t>
                      </a:r>
                      <a:endParaRPr lang="en-US" sz="1600" kern="100">
                        <a:effectLst/>
                        <a:latin typeface="Times New Roman"/>
                        <a:ea typeface="宋体"/>
                      </a:endParaRPr>
                    </a:p>
                  </a:txBody>
                  <a:tcPr marL="68580" marR="68580" marT="0" marB="0" anchor="ctr"/>
                </a:tc>
                <a:tc>
                  <a:txBody>
                    <a:bodyPr/>
                    <a:lstStyle/>
                    <a:p>
                      <a:pPr marL="0" lvl="0" indent="0" algn="l" defTabSz="914400" rtl="0" eaLnBrk="1" latinLnBrk="0" hangingPunct="1">
                        <a:lnSpc>
                          <a:spcPct val="130000"/>
                        </a:lnSpc>
                        <a:spcBef>
                          <a:spcPts val="0"/>
                        </a:spcBef>
                        <a:spcAft>
                          <a:spcPts val="0"/>
                        </a:spcAft>
                        <a:buFont typeface="Arial"/>
                        <a:buNone/>
                      </a:pPr>
                      <a:r>
                        <a:rPr lang="en-US" sz="1600" kern="100" dirty="0">
                          <a:solidFill>
                            <a:schemeClr val="dk1"/>
                          </a:solidFill>
                          <a:effectLst/>
                          <a:latin typeface="+mn-lt"/>
                          <a:ea typeface="+mn-ea"/>
                          <a:cs typeface="+mn-cs"/>
                        </a:rPr>
                        <a:t>[size]</a:t>
                      </a:r>
                    </a:p>
                  </a:txBody>
                  <a:tcPr marL="68580" marR="68580" marT="0" marB="0" anchor="ctr"/>
                </a:tc>
              </a:tr>
              <a:tr h="0">
                <a:tc>
                  <a:txBody>
                    <a:bodyPr/>
                    <a:lstStyle/>
                    <a:p>
                      <a:pPr algn="just">
                        <a:lnSpc>
                          <a:spcPts val="2000"/>
                        </a:lnSpc>
                        <a:spcAft>
                          <a:spcPts val="0"/>
                        </a:spcAft>
                      </a:pPr>
                      <a:r>
                        <a:rPr lang="en-US" sz="1600" kern="100">
                          <a:effectLst/>
                        </a:rPr>
                        <a:t>f.write(string)</a:t>
                      </a:r>
                      <a:endParaRPr lang="en-US" sz="1600" kern="100">
                        <a:effectLst/>
                        <a:latin typeface="Times New Roman"/>
                        <a:ea typeface="宋体"/>
                      </a:endParaRPr>
                    </a:p>
                  </a:txBody>
                  <a:tcPr marL="68580" marR="68580" marT="0" marB="0" anchor="ctr"/>
                </a:tc>
                <a:tc>
                  <a:txBody>
                    <a:bodyPr/>
                    <a:lstStyle/>
                    <a:p>
                      <a:pPr algn="just">
                        <a:lnSpc>
                          <a:spcPts val="2000"/>
                        </a:lnSpc>
                        <a:spcAft>
                          <a:spcPts val="0"/>
                        </a:spcAft>
                      </a:pPr>
                      <a:r>
                        <a:rPr lang="zh-CN" sz="1600" kern="100">
                          <a:effectLst/>
                        </a:rPr>
                        <a:t>把</a:t>
                      </a:r>
                      <a:r>
                        <a:rPr lang="en-US" sz="1600" kern="100">
                          <a:effectLst/>
                        </a:rPr>
                        <a:t>string</a:t>
                      </a:r>
                      <a:r>
                        <a:rPr lang="zh-CN" sz="1600" kern="100">
                          <a:effectLst/>
                        </a:rPr>
                        <a:t>字符串写入文件。</a:t>
                      </a:r>
                      <a:endParaRPr lang="en-US" sz="1600" kern="100">
                        <a:effectLst/>
                        <a:latin typeface="Times New Roman"/>
                        <a:ea typeface="宋体"/>
                      </a:endParaRPr>
                    </a:p>
                  </a:txBody>
                  <a:tcPr marL="68580" marR="68580" marT="0" marB="0" anchor="ctr"/>
                </a:tc>
                <a:tc>
                  <a:txBody>
                    <a:bodyPr/>
                    <a:lstStyle/>
                    <a:p>
                      <a:pPr marL="0" lvl="0" indent="0" algn="l" defTabSz="914400" rtl="0" eaLnBrk="1" latinLnBrk="0" hangingPunct="1">
                        <a:lnSpc>
                          <a:spcPct val="130000"/>
                        </a:lnSpc>
                        <a:spcBef>
                          <a:spcPts val="0"/>
                        </a:spcBef>
                        <a:spcAft>
                          <a:spcPts val="0"/>
                        </a:spcAft>
                        <a:buFont typeface="Arial"/>
                        <a:buNone/>
                      </a:pPr>
                      <a:r>
                        <a:rPr lang="zh-CN" sz="1600" kern="100" dirty="0" smtClean="0">
                          <a:solidFill>
                            <a:schemeClr val="dk1"/>
                          </a:solidFill>
                          <a:effectLst/>
                          <a:latin typeface="+mn-lt"/>
                          <a:ea typeface="+mn-ea"/>
                          <a:cs typeface="+mn-cs"/>
                        </a:rPr>
                        <a:t>字符串</a:t>
                      </a:r>
                      <a:endParaRPr lang="en-US" sz="1600" kern="100" dirty="0">
                        <a:solidFill>
                          <a:schemeClr val="dk1"/>
                        </a:solidFill>
                        <a:effectLst/>
                        <a:latin typeface="+mn-lt"/>
                        <a:ea typeface="+mn-ea"/>
                        <a:cs typeface="+mn-cs"/>
                      </a:endParaRPr>
                    </a:p>
                  </a:txBody>
                  <a:tcPr marL="68580" marR="68580" marT="0" marB="0" anchor="ctr"/>
                </a:tc>
              </a:tr>
              <a:tr h="0">
                <a:tc>
                  <a:txBody>
                    <a:bodyPr/>
                    <a:lstStyle/>
                    <a:p>
                      <a:pPr algn="just">
                        <a:lnSpc>
                          <a:spcPts val="2000"/>
                        </a:lnSpc>
                        <a:spcAft>
                          <a:spcPts val="0"/>
                        </a:spcAft>
                      </a:pPr>
                      <a:r>
                        <a:rPr lang="en-US" sz="1600" kern="100" dirty="0" err="1">
                          <a:effectLst/>
                        </a:rPr>
                        <a:t>f.writelines</a:t>
                      </a:r>
                      <a:r>
                        <a:rPr lang="en-US" sz="1600" kern="100" dirty="0">
                          <a:effectLst/>
                        </a:rPr>
                        <a:t>(list)</a:t>
                      </a:r>
                      <a:endParaRPr lang="en-US" sz="1600" kern="100" dirty="0">
                        <a:effectLst/>
                        <a:latin typeface="Times New Roman"/>
                        <a:ea typeface="宋体"/>
                      </a:endParaRPr>
                    </a:p>
                  </a:txBody>
                  <a:tcPr marL="68580" marR="68580" marT="0" marB="0" anchor="ctr"/>
                </a:tc>
                <a:tc>
                  <a:txBody>
                    <a:bodyPr/>
                    <a:lstStyle/>
                    <a:p>
                      <a:pPr algn="just">
                        <a:lnSpc>
                          <a:spcPts val="2000"/>
                        </a:lnSpc>
                        <a:spcAft>
                          <a:spcPts val="0"/>
                        </a:spcAft>
                      </a:pPr>
                      <a:r>
                        <a:rPr lang="zh-CN" sz="1600" kern="100" dirty="0">
                          <a:effectLst/>
                        </a:rPr>
                        <a:t>把</a:t>
                      </a:r>
                      <a:r>
                        <a:rPr lang="en-US" sz="1600" kern="100" dirty="0">
                          <a:effectLst/>
                        </a:rPr>
                        <a:t>list</a:t>
                      </a:r>
                      <a:r>
                        <a:rPr lang="zh-CN" sz="1600" kern="100" dirty="0">
                          <a:effectLst/>
                        </a:rPr>
                        <a:t>中的字符串写入文件，是连续写入文件，没有换行。</a:t>
                      </a:r>
                      <a:endParaRPr lang="en-US" sz="1600" kern="100" dirty="0">
                        <a:effectLst/>
                        <a:latin typeface="Times New Roman"/>
                        <a:ea typeface="宋体"/>
                      </a:endParaRPr>
                    </a:p>
                  </a:txBody>
                  <a:tcPr marL="68580" marR="68580" marT="0" marB="0" anchor="ctr"/>
                </a:tc>
                <a:tc>
                  <a:txBody>
                    <a:bodyPr/>
                    <a:lstStyle/>
                    <a:p>
                      <a:pPr marL="0" lvl="0" indent="0" algn="l" defTabSz="914400" rtl="0" eaLnBrk="1" latinLnBrk="0" hangingPunct="1">
                        <a:lnSpc>
                          <a:spcPct val="130000"/>
                        </a:lnSpc>
                        <a:spcBef>
                          <a:spcPts val="0"/>
                        </a:spcBef>
                        <a:spcAft>
                          <a:spcPts val="0"/>
                        </a:spcAft>
                        <a:buFont typeface="Arial"/>
                        <a:buNone/>
                      </a:pPr>
                      <a:r>
                        <a:rPr lang="zh-CN" sz="1600" kern="100" dirty="0" smtClean="0">
                          <a:solidFill>
                            <a:schemeClr val="dk1"/>
                          </a:solidFill>
                          <a:effectLst/>
                          <a:latin typeface="+mn-lt"/>
                          <a:ea typeface="+mn-ea"/>
                          <a:cs typeface="+mn-cs"/>
                        </a:rPr>
                        <a:t>字符串</a:t>
                      </a:r>
                      <a:endParaRPr lang="en-US" sz="1600" kern="100" dirty="0">
                        <a:solidFill>
                          <a:schemeClr val="dk1"/>
                        </a:solidFill>
                        <a:effectLst/>
                        <a:latin typeface="+mn-lt"/>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37684053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en-US" altLang="en-US" dirty="0"/>
              <a:t>Python</a:t>
            </a:r>
            <a:r>
              <a:rPr lang="zh-CN" altLang="en-US" dirty="0"/>
              <a:t>中的文件操作</a:t>
            </a:r>
            <a:r>
              <a:rPr lang="en-US" altLang="zh-CN" dirty="0" smtClean="0"/>
              <a:t>——</a:t>
            </a:r>
            <a:r>
              <a:rPr lang="zh-CN" altLang="en-US" dirty="0"/>
              <a:t>读取文件内容</a:t>
            </a:r>
            <a:endParaRPr 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68</a:t>
            </a:fld>
            <a:endParaRPr lang="zh-CN" altLang="en-US"/>
          </a:p>
        </p:txBody>
      </p:sp>
      <p:sp>
        <p:nvSpPr>
          <p:cNvPr id="6" name="内容占位符 5"/>
          <p:cNvSpPr>
            <a:spLocks noGrp="1"/>
          </p:cNvSpPr>
          <p:nvPr>
            <p:ph sz="half" idx="2"/>
          </p:nvPr>
        </p:nvSpPr>
        <p:spPr>
          <a:xfrm>
            <a:off x="5148064" y="1340769"/>
            <a:ext cx="3538736" cy="2880320"/>
          </a:xfrm>
        </p:spPr>
        <p:txBody>
          <a:bodyPr/>
          <a:lstStyle/>
          <a:p>
            <a:r>
              <a:rPr lang="en-US" b="1" dirty="0"/>
              <a:t>#&lt;</a:t>
            </a:r>
            <a:r>
              <a:rPr lang="zh-CN" altLang="en-US" b="1" dirty="0"/>
              <a:t>程序：读取文件</a:t>
            </a:r>
            <a:r>
              <a:rPr lang="en-US" b="1" dirty="0"/>
              <a:t>os.py&gt;</a:t>
            </a:r>
            <a:endParaRPr lang="en-US" dirty="0"/>
          </a:p>
          <a:p>
            <a:r>
              <a:rPr lang="en-US" dirty="0"/>
              <a:t>f = open("./Task1.txt",'r'); </a:t>
            </a:r>
            <a:endParaRPr lang="en-US" dirty="0" smtClean="0"/>
          </a:p>
          <a:p>
            <a:r>
              <a:rPr lang="en-US" dirty="0" err="1" smtClean="0"/>
              <a:t>fls</a:t>
            </a:r>
            <a:r>
              <a:rPr lang="en-US" dirty="0" smtClean="0"/>
              <a:t> </a:t>
            </a:r>
            <a:r>
              <a:rPr lang="en-US" dirty="0"/>
              <a:t>= </a:t>
            </a:r>
            <a:r>
              <a:rPr lang="en-US" dirty="0" err="1"/>
              <a:t>f.readlines</a:t>
            </a:r>
            <a:r>
              <a:rPr lang="en-US" dirty="0"/>
              <a:t>()</a:t>
            </a:r>
          </a:p>
          <a:p>
            <a:r>
              <a:rPr lang="en-US" dirty="0"/>
              <a:t>for line in </a:t>
            </a:r>
            <a:r>
              <a:rPr lang="en-US" dirty="0" err="1"/>
              <a:t>fls</a:t>
            </a:r>
            <a:r>
              <a:rPr lang="en-US" dirty="0"/>
              <a:t>:</a:t>
            </a:r>
          </a:p>
          <a:p>
            <a:r>
              <a:rPr lang="en-US" dirty="0"/>
              <a:t>	line = </a:t>
            </a:r>
            <a:r>
              <a:rPr lang="en-US" dirty="0" err="1"/>
              <a:t>line.strip</a:t>
            </a:r>
            <a:r>
              <a:rPr lang="en-US" dirty="0"/>
              <a:t>(); print (line)</a:t>
            </a:r>
          </a:p>
          <a:p>
            <a:r>
              <a:rPr lang="en-US" dirty="0" err="1"/>
              <a:t>f.close</a:t>
            </a:r>
            <a:r>
              <a:rPr lang="en-US" dirty="0"/>
              <a:t>()</a:t>
            </a:r>
          </a:p>
          <a:p>
            <a:endParaRPr lang="en-US" dirty="0"/>
          </a:p>
        </p:txBody>
      </p:sp>
      <p:sp>
        <p:nvSpPr>
          <p:cNvPr id="7" name="内容占位符 6"/>
          <p:cNvSpPr>
            <a:spLocks noGrp="1"/>
          </p:cNvSpPr>
          <p:nvPr>
            <p:ph idx="1"/>
          </p:nvPr>
        </p:nvSpPr>
        <p:spPr>
          <a:xfrm>
            <a:off x="467544" y="1340769"/>
            <a:ext cx="4392488" cy="3456384"/>
          </a:xfrm>
        </p:spPr>
        <p:txBody>
          <a:bodyPr>
            <a:normAutofit/>
          </a:bodyPr>
          <a:lstStyle/>
          <a:p>
            <a:pPr marL="0" indent="457200">
              <a:buNone/>
            </a:pPr>
            <a:r>
              <a:rPr lang="zh-CN" altLang="en-US" dirty="0"/>
              <a:t>当小明打开文件</a:t>
            </a:r>
            <a:r>
              <a:rPr lang="en-US" dirty="0"/>
              <a:t>Task1.txt</a:t>
            </a:r>
            <a:r>
              <a:rPr lang="zh-CN" altLang="en-US" dirty="0"/>
              <a:t>后，想要读取该文件的内容，并打印出来。那么，</a:t>
            </a:r>
            <a:r>
              <a:rPr lang="en-US" dirty="0"/>
              <a:t>os.py</a:t>
            </a:r>
            <a:r>
              <a:rPr lang="zh-CN" altLang="en-US" dirty="0"/>
              <a:t>的</a:t>
            </a:r>
            <a:r>
              <a:rPr lang="zh-CN" altLang="en-US" dirty="0"/>
              <a:t>实现如右方所示</a:t>
            </a:r>
            <a:r>
              <a:rPr lang="zh-CN" altLang="en-US" dirty="0" smtClean="0"/>
              <a:t>。</a:t>
            </a:r>
            <a:endParaRPr lang="en-US" altLang="zh-CN" dirty="0" smtClean="0"/>
          </a:p>
          <a:p>
            <a:pPr marL="0" indent="457200">
              <a:buNone/>
            </a:pPr>
            <a:r>
              <a:rPr lang="zh-CN" altLang="en-US" dirty="0"/>
              <a:t>使用</a:t>
            </a:r>
            <a:r>
              <a:rPr lang="en-US" dirty="0" err="1"/>
              <a:t>readlines</a:t>
            </a:r>
            <a:r>
              <a:rPr lang="zh-CN" altLang="en-US" dirty="0"/>
              <a:t>方法后，返回一个</a:t>
            </a:r>
            <a:r>
              <a:rPr lang="en-US" dirty="0"/>
              <a:t>list</a:t>
            </a:r>
            <a:r>
              <a:rPr lang="zh-CN" altLang="en-US" dirty="0"/>
              <a:t>，该</a:t>
            </a:r>
            <a:r>
              <a:rPr lang="en-US" dirty="0"/>
              <a:t>list</a:t>
            </a:r>
            <a:r>
              <a:rPr lang="zh-CN" altLang="en-US" dirty="0"/>
              <a:t>的每一个元素为文件的一行信息。需要注意的是，文件的每行信息包括了最后的换行符“</a:t>
            </a:r>
            <a:r>
              <a:rPr lang="en-US" dirty="0"/>
              <a:t>\n</a:t>
            </a:r>
            <a:r>
              <a:rPr lang="zh-CN" altLang="en-US" dirty="0"/>
              <a:t>”，在进行字符串处理时，通常需要使用</a:t>
            </a:r>
            <a:r>
              <a:rPr lang="en-US" dirty="0"/>
              <a:t>strip</a:t>
            </a:r>
            <a:r>
              <a:rPr lang="zh-CN" altLang="en-US" dirty="0"/>
              <a:t>方法将头尾的空白和换行符号等等去掉。</a:t>
            </a:r>
            <a:endParaRPr lang="en-US" dirty="0"/>
          </a:p>
          <a:p>
            <a:pPr marL="0" indent="457200">
              <a:buNone/>
            </a:pPr>
            <a:endParaRPr lang="en-US" dirty="0"/>
          </a:p>
        </p:txBody>
      </p:sp>
    </p:spTree>
    <p:extLst>
      <p:ext uri="{BB962C8B-B14F-4D97-AF65-F5344CB8AC3E}">
        <p14:creationId xmlns:p14="http://schemas.microsoft.com/office/powerpoint/2010/main" val="31452655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en-US" altLang="en-US" dirty="0"/>
              <a:t>Python</a:t>
            </a:r>
            <a:r>
              <a:rPr lang="zh-CN" altLang="en-US" dirty="0"/>
              <a:t>中的文件操作</a:t>
            </a:r>
            <a:r>
              <a:rPr lang="en-US" altLang="zh-CN" dirty="0" smtClean="0"/>
              <a:t>——</a:t>
            </a:r>
            <a:r>
              <a:rPr lang="zh-CN" altLang="en-US" dirty="0"/>
              <a:t>写入文件</a:t>
            </a:r>
            <a:endParaRPr 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69</a:t>
            </a:fld>
            <a:endParaRPr lang="zh-CN" altLang="en-US"/>
          </a:p>
        </p:txBody>
      </p:sp>
      <p:sp>
        <p:nvSpPr>
          <p:cNvPr id="6" name="内容占位符 5"/>
          <p:cNvSpPr>
            <a:spLocks noGrp="1"/>
          </p:cNvSpPr>
          <p:nvPr>
            <p:ph sz="half" idx="2"/>
          </p:nvPr>
        </p:nvSpPr>
        <p:spPr>
          <a:xfrm>
            <a:off x="5004048" y="1340768"/>
            <a:ext cx="3888432" cy="4785395"/>
          </a:xfrm>
        </p:spPr>
        <p:txBody>
          <a:bodyPr/>
          <a:lstStyle/>
          <a:p>
            <a:r>
              <a:rPr lang="en-US" b="1" dirty="0"/>
              <a:t>#&lt;</a:t>
            </a:r>
            <a:r>
              <a:rPr lang="zh-CN" altLang="en-US" b="1" dirty="0"/>
              <a:t>程序：读取文件</a:t>
            </a:r>
            <a:r>
              <a:rPr lang="en-US" b="1" dirty="0"/>
              <a:t>os.py</a:t>
            </a:r>
            <a:r>
              <a:rPr lang="zh-CN" altLang="en-US" b="1" dirty="0"/>
              <a:t>，计算并写回</a:t>
            </a:r>
            <a:r>
              <a:rPr lang="en-US" b="1" dirty="0"/>
              <a:t>&gt;</a:t>
            </a:r>
            <a:endParaRPr lang="en-US" dirty="0"/>
          </a:p>
          <a:p>
            <a:r>
              <a:rPr lang="en-US" dirty="0"/>
              <a:t>f = open("./Task1.txt",'r+'); </a:t>
            </a:r>
            <a:r>
              <a:rPr lang="en-US" dirty="0" err="1"/>
              <a:t>fls</a:t>
            </a:r>
            <a:r>
              <a:rPr lang="en-US" dirty="0"/>
              <a:t> = </a:t>
            </a:r>
            <a:r>
              <a:rPr lang="en-US" dirty="0" err="1"/>
              <a:t>f.readlines</a:t>
            </a:r>
            <a:r>
              <a:rPr lang="en-US" dirty="0"/>
              <a:t>()</a:t>
            </a:r>
          </a:p>
          <a:p>
            <a:r>
              <a:rPr lang="en-US" dirty="0"/>
              <a:t>for line in </a:t>
            </a:r>
            <a:r>
              <a:rPr lang="en-US" dirty="0" err="1"/>
              <a:t>fls</a:t>
            </a:r>
            <a:r>
              <a:rPr lang="en-US" dirty="0"/>
              <a:t>:</a:t>
            </a:r>
          </a:p>
          <a:p>
            <a:r>
              <a:rPr lang="en-US" dirty="0"/>
              <a:t>	line = </a:t>
            </a:r>
            <a:r>
              <a:rPr lang="en-US" dirty="0" err="1"/>
              <a:t>line.strip</a:t>
            </a:r>
            <a:r>
              <a:rPr lang="en-US" dirty="0" smtClean="0"/>
              <a:t>()</a:t>
            </a:r>
          </a:p>
          <a:p>
            <a:r>
              <a:rPr lang="en-US" dirty="0"/>
              <a:t>	</a:t>
            </a:r>
            <a:r>
              <a:rPr lang="en-US" dirty="0" smtClean="0"/>
              <a:t> </a:t>
            </a:r>
            <a:r>
              <a:rPr lang="en-US" dirty="0" err="1"/>
              <a:t>lstr</a:t>
            </a:r>
            <a:r>
              <a:rPr lang="en-US" dirty="0"/>
              <a:t> = </a:t>
            </a:r>
            <a:r>
              <a:rPr lang="en-US" dirty="0" err="1"/>
              <a:t>line.split</a:t>
            </a:r>
            <a:r>
              <a:rPr lang="en-US" dirty="0"/>
              <a:t>()</a:t>
            </a:r>
          </a:p>
          <a:p>
            <a:r>
              <a:rPr lang="en-US" dirty="0"/>
              <a:t>	if </a:t>
            </a:r>
            <a:r>
              <a:rPr lang="en-US" dirty="0" err="1"/>
              <a:t>lstr</a:t>
            </a:r>
            <a:r>
              <a:rPr lang="en-US" dirty="0"/>
              <a:t>[0] == '3':</a:t>
            </a:r>
          </a:p>
          <a:p>
            <a:r>
              <a:rPr lang="en-US" dirty="0"/>
              <a:t>		res = 0</a:t>
            </a:r>
          </a:p>
          <a:p>
            <a:r>
              <a:rPr lang="en-US" dirty="0"/>
              <a:t>		for e in </a:t>
            </a:r>
            <a:r>
              <a:rPr lang="en-US" dirty="0" err="1"/>
              <a:t>lstr</a:t>
            </a:r>
            <a:r>
              <a:rPr lang="en-US" dirty="0"/>
              <a:t>[1:]:</a:t>
            </a:r>
          </a:p>
          <a:p>
            <a:r>
              <a:rPr lang="en-US" dirty="0"/>
              <a:t>			res+=</a:t>
            </a:r>
            <a:r>
              <a:rPr lang="en-US" dirty="0" err="1"/>
              <a:t>int</a:t>
            </a:r>
            <a:r>
              <a:rPr lang="en-US" dirty="0"/>
              <a:t>(e)</a:t>
            </a:r>
          </a:p>
          <a:p>
            <a:r>
              <a:rPr lang="en-US" dirty="0" err="1"/>
              <a:t>f.write</a:t>
            </a:r>
            <a:r>
              <a:rPr lang="en-US" dirty="0"/>
              <a:t>('\n4 '+</a:t>
            </a:r>
            <a:r>
              <a:rPr lang="en-US" dirty="0" err="1"/>
              <a:t>str</a:t>
            </a:r>
            <a:r>
              <a:rPr lang="en-US" dirty="0"/>
              <a:t>(res)); </a:t>
            </a:r>
            <a:r>
              <a:rPr lang="en-US" dirty="0" err="1"/>
              <a:t>f.close</a:t>
            </a:r>
            <a:r>
              <a:rPr lang="en-US" dirty="0"/>
              <a:t>()</a:t>
            </a:r>
          </a:p>
        </p:txBody>
      </p:sp>
      <p:sp>
        <p:nvSpPr>
          <p:cNvPr id="7" name="内容占位符 6"/>
          <p:cNvSpPr>
            <a:spLocks noGrp="1"/>
          </p:cNvSpPr>
          <p:nvPr>
            <p:ph idx="1"/>
          </p:nvPr>
        </p:nvSpPr>
        <p:spPr>
          <a:xfrm>
            <a:off x="467544" y="1340768"/>
            <a:ext cx="4392488" cy="4785395"/>
          </a:xfrm>
        </p:spPr>
        <p:txBody>
          <a:bodyPr>
            <a:normAutofit/>
          </a:bodyPr>
          <a:lstStyle/>
          <a:p>
            <a:pPr marL="0" indent="457200">
              <a:buNone/>
            </a:pPr>
            <a:r>
              <a:rPr lang="zh-CN" altLang="en-US" dirty="0"/>
              <a:t>实例</a:t>
            </a:r>
            <a:r>
              <a:rPr lang="en-US" altLang="zh-CN" dirty="0"/>
              <a:t>1</a:t>
            </a:r>
            <a:r>
              <a:rPr lang="zh-CN" altLang="en-US" dirty="0"/>
              <a:t>将文件</a:t>
            </a:r>
            <a:r>
              <a:rPr lang="en-US" altLang="zh-CN" dirty="0"/>
              <a:t>Task1</a:t>
            </a:r>
            <a:r>
              <a:rPr lang="zh-CN" altLang="en-US" dirty="0"/>
              <a:t>的内容全部读入到</a:t>
            </a:r>
            <a:r>
              <a:rPr lang="en-US" altLang="zh-CN" dirty="0" err="1"/>
              <a:t>fls</a:t>
            </a:r>
            <a:r>
              <a:rPr lang="zh-CN" altLang="en-US" dirty="0"/>
              <a:t>列表中。实例二要将文件首字符为“</a:t>
            </a:r>
            <a:r>
              <a:rPr lang="en-US" altLang="zh-CN" dirty="0"/>
              <a:t>3”</a:t>
            </a:r>
            <a:r>
              <a:rPr lang="zh-CN" altLang="en-US" dirty="0"/>
              <a:t>的行中每一个数字加起来，不包括</a:t>
            </a:r>
            <a:r>
              <a:rPr lang="en-US" altLang="zh-CN" dirty="0"/>
              <a:t>3</a:t>
            </a:r>
            <a:r>
              <a:rPr lang="zh-CN" altLang="en-US" dirty="0"/>
              <a:t>，即“</a:t>
            </a:r>
            <a:r>
              <a:rPr lang="en-US" altLang="zh-CN" dirty="0"/>
              <a:t>10 5 19 20 37”</a:t>
            </a:r>
            <a:r>
              <a:rPr lang="zh-CN" altLang="en-US" dirty="0"/>
              <a:t>；然后，将结果写入到文件末尾。</a:t>
            </a:r>
          </a:p>
          <a:p>
            <a:pPr marL="0" indent="457200">
              <a:buNone/>
            </a:pPr>
            <a:r>
              <a:rPr lang="zh-CN" altLang="en-US" dirty="0"/>
              <a:t>分析：首先要获取首字符</a:t>
            </a:r>
            <a:r>
              <a:rPr lang="en-US" altLang="zh-CN" dirty="0"/>
              <a:t>3</a:t>
            </a:r>
            <a:r>
              <a:rPr lang="zh-CN" altLang="en-US" dirty="0"/>
              <a:t>，为此，可以用</a:t>
            </a:r>
            <a:r>
              <a:rPr lang="en-US" altLang="zh-CN" dirty="0"/>
              <a:t>split()</a:t>
            </a:r>
            <a:r>
              <a:rPr lang="zh-CN" altLang="en-US" dirty="0"/>
              <a:t>函数将每一行字符串按空格分解为每个元素不包含空格的</a:t>
            </a:r>
            <a:r>
              <a:rPr lang="en-US" altLang="zh-CN" dirty="0"/>
              <a:t>list</a:t>
            </a:r>
            <a:r>
              <a:rPr lang="zh-CN" altLang="en-US" dirty="0"/>
              <a:t>。然后判断</a:t>
            </a:r>
            <a:r>
              <a:rPr lang="en-US" altLang="zh-CN" dirty="0"/>
              <a:t>list[0]</a:t>
            </a:r>
            <a:r>
              <a:rPr lang="zh-CN" altLang="en-US" dirty="0"/>
              <a:t>是不是字符</a:t>
            </a:r>
            <a:r>
              <a:rPr lang="en-US" altLang="zh-CN" dirty="0"/>
              <a:t>3</a:t>
            </a:r>
            <a:r>
              <a:rPr lang="zh-CN" altLang="en-US" dirty="0"/>
              <a:t>。然后需要计算该</a:t>
            </a:r>
            <a:r>
              <a:rPr lang="en-US" altLang="zh-CN" dirty="0"/>
              <a:t>list</a:t>
            </a:r>
            <a:r>
              <a:rPr lang="zh-CN" altLang="en-US" dirty="0"/>
              <a:t>从</a:t>
            </a:r>
            <a:r>
              <a:rPr lang="en-US" altLang="zh-CN" dirty="0"/>
              <a:t>1</a:t>
            </a:r>
            <a:r>
              <a:rPr lang="zh-CN" altLang="en-US" dirty="0"/>
              <a:t>号元素开始的所有元素的和。最后，需要将结果写回文件，所以，文件的打开方式应为“</a:t>
            </a:r>
            <a:r>
              <a:rPr lang="en-US" altLang="zh-CN" dirty="0"/>
              <a:t>r+”</a:t>
            </a:r>
            <a:r>
              <a:rPr lang="zh-CN" altLang="en-US" dirty="0"/>
              <a:t>。</a:t>
            </a:r>
          </a:p>
          <a:p>
            <a:pPr marL="0" indent="457200">
              <a:buNone/>
            </a:pPr>
            <a:endParaRPr lang="en-US" dirty="0"/>
          </a:p>
        </p:txBody>
      </p:sp>
    </p:spTree>
    <p:extLst>
      <p:ext uri="{BB962C8B-B14F-4D97-AF65-F5344CB8AC3E}">
        <p14:creationId xmlns:p14="http://schemas.microsoft.com/office/powerpoint/2010/main" val="386876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内</a:t>
            </a:r>
            <a:r>
              <a:rPr lang="zh-CN" altLang="zh-CN" dirty="0"/>
              <a:t>核装载阶段</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a:t>
            </a:fld>
            <a:endParaRPr lang="zh-CN" altLang="en-US"/>
          </a:p>
        </p:txBody>
      </p:sp>
      <p:sp>
        <p:nvSpPr>
          <p:cNvPr id="6" name="内容占位符 5"/>
          <p:cNvSpPr>
            <a:spLocks noGrp="1"/>
          </p:cNvSpPr>
          <p:nvPr>
            <p:ph idx="1"/>
          </p:nvPr>
        </p:nvSpPr>
        <p:spPr>
          <a:xfrm>
            <a:off x="457200" y="1412777"/>
            <a:ext cx="8229600" cy="2448271"/>
          </a:xfrm>
        </p:spPr>
        <p:txBody>
          <a:bodyPr>
            <a:noAutofit/>
          </a:bodyPr>
          <a:lstStyle/>
          <a:p>
            <a:pPr>
              <a:lnSpc>
                <a:spcPct val="150000"/>
              </a:lnSpc>
            </a:pPr>
            <a:r>
              <a:rPr lang="zh-CN" altLang="zh-CN" sz="1800" dirty="0"/>
              <a:t>操作系统利用内核程序，开始测试并驱动各个外围设备，包括存储装置、</a:t>
            </a:r>
            <a:r>
              <a:rPr lang="en-US" altLang="zh-CN" sz="1800" dirty="0"/>
              <a:t>CPU</a:t>
            </a:r>
            <a:r>
              <a:rPr lang="zh-CN" altLang="zh-CN" sz="1800" dirty="0"/>
              <a:t>、网卡、声卡等等</a:t>
            </a:r>
            <a:r>
              <a:rPr lang="zh-CN" altLang="zh-CN" sz="1800" dirty="0" smtClean="0"/>
              <a:t>。</a:t>
            </a:r>
            <a:endParaRPr lang="en-US" altLang="zh-CN" sz="1800" dirty="0" smtClean="0"/>
          </a:p>
          <a:p>
            <a:pPr>
              <a:lnSpc>
                <a:spcPct val="150000"/>
              </a:lnSpc>
            </a:pPr>
            <a:r>
              <a:rPr lang="zh-CN" altLang="zh-CN" sz="1800" dirty="0" smtClean="0"/>
              <a:t>在</a:t>
            </a:r>
            <a:r>
              <a:rPr lang="zh-CN" altLang="zh-CN" sz="1800" dirty="0"/>
              <a:t>这个阶段，有的操作系统会对硬件进行重新检测</a:t>
            </a:r>
            <a:r>
              <a:rPr lang="zh-CN" altLang="zh-CN" sz="1800" dirty="0" smtClean="0"/>
              <a:t>。</a:t>
            </a:r>
            <a:endParaRPr lang="en-US" altLang="zh-CN" sz="1800" dirty="0" smtClean="0"/>
          </a:p>
          <a:p>
            <a:pPr>
              <a:lnSpc>
                <a:spcPct val="150000"/>
              </a:lnSpc>
            </a:pPr>
            <a:r>
              <a:rPr lang="zh-CN" altLang="zh-CN" sz="1800" dirty="0" smtClean="0"/>
              <a:t>在</a:t>
            </a:r>
            <a:r>
              <a:rPr lang="zh-CN" altLang="zh-CN" sz="1800" dirty="0"/>
              <a:t>操作系统开始使用内核程序测试和驱动外围设备时，操作系统的核心才接管了</a:t>
            </a:r>
            <a:r>
              <a:rPr lang="en-US" altLang="zh-CN" sz="1800" dirty="0"/>
              <a:t>BIOS</a:t>
            </a:r>
            <a:r>
              <a:rPr lang="zh-CN" altLang="zh-CN" sz="1800" dirty="0"/>
              <a:t>的工作</a:t>
            </a:r>
            <a:r>
              <a:rPr lang="zh-CN" altLang="zh-CN" sz="1800" dirty="0" smtClean="0"/>
              <a:t>。</a:t>
            </a:r>
            <a:endParaRPr lang="zh-CN" altLang="en-US" sz="1800" dirty="0"/>
          </a:p>
        </p:txBody>
      </p:sp>
      <p:pic>
        <p:nvPicPr>
          <p:cNvPr id="15363" name="Picture 3"/>
          <p:cNvPicPr>
            <a:picLocks noChangeAspect="1" noChangeArrowheads="1"/>
          </p:cNvPicPr>
          <p:nvPr/>
        </p:nvPicPr>
        <p:blipFill>
          <a:blip r:embed="rId2" cstate="print"/>
          <a:srcRect/>
          <a:stretch>
            <a:fillRect/>
          </a:stretch>
        </p:blipFill>
        <p:spPr bwMode="auto">
          <a:xfrm>
            <a:off x="971600" y="4077072"/>
            <a:ext cx="3312368" cy="1974171"/>
          </a:xfrm>
          <a:prstGeom prst="rect">
            <a:avLst/>
          </a:prstGeom>
          <a:noFill/>
          <a:ln w="9525">
            <a:noFill/>
            <a:miter lim="800000"/>
            <a:headEnd/>
            <a:tailEnd/>
          </a:ln>
        </p:spPr>
      </p:pic>
      <p:pic>
        <p:nvPicPr>
          <p:cNvPr id="15364" name="Picture 4"/>
          <p:cNvPicPr>
            <a:picLocks noChangeAspect="1" noChangeArrowheads="1"/>
          </p:cNvPicPr>
          <p:nvPr/>
        </p:nvPicPr>
        <p:blipFill>
          <a:blip r:embed="rId3" cstate="print"/>
          <a:srcRect/>
          <a:stretch>
            <a:fillRect/>
          </a:stretch>
        </p:blipFill>
        <p:spPr bwMode="auto">
          <a:xfrm>
            <a:off x="4788024" y="4077072"/>
            <a:ext cx="3738130" cy="1944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en-US" altLang="en-US" dirty="0"/>
              <a:t>Python</a:t>
            </a:r>
            <a:r>
              <a:rPr lang="zh-CN" altLang="en-US" dirty="0"/>
              <a:t>中的文件操作</a:t>
            </a:r>
            <a:r>
              <a:rPr lang="en-US" altLang="zh-CN" dirty="0" smtClean="0"/>
              <a:t>——</a:t>
            </a:r>
            <a:r>
              <a:rPr lang="zh-CN" altLang="en-US" dirty="0" smtClean="0"/>
              <a:t>经验谈</a:t>
            </a:r>
            <a:endParaRPr 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70</a:t>
            </a:fld>
            <a:endParaRPr lang="zh-CN" altLang="en-US"/>
          </a:p>
        </p:txBody>
      </p:sp>
      <p:sp>
        <p:nvSpPr>
          <p:cNvPr id="7" name="内容占位符 6"/>
          <p:cNvSpPr>
            <a:spLocks noGrp="1"/>
          </p:cNvSpPr>
          <p:nvPr>
            <p:ph idx="1"/>
          </p:nvPr>
        </p:nvSpPr>
        <p:spPr>
          <a:xfrm>
            <a:off x="467544" y="1340768"/>
            <a:ext cx="8136904" cy="4785395"/>
          </a:xfrm>
        </p:spPr>
        <p:txBody>
          <a:bodyPr>
            <a:normAutofit/>
          </a:bodyPr>
          <a:lstStyle/>
          <a:p>
            <a:pPr marL="0" indent="0" algn="ctr">
              <a:buNone/>
            </a:pPr>
            <a:r>
              <a:rPr lang="zh-CN" altLang="en-US" sz="2400" b="1" dirty="0"/>
              <a:t>经验谈</a:t>
            </a:r>
            <a:endParaRPr lang="en-US" sz="2400" dirty="0"/>
          </a:p>
          <a:p>
            <a:pPr marL="0" lvl="0" indent="457200">
              <a:buNone/>
            </a:pPr>
            <a:r>
              <a:rPr lang="en-US" sz="2400" b="1" dirty="0"/>
              <a:t>open</a:t>
            </a:r>
            <a:r>
              <a:rPr lang="zh-CN" altLang="en-US" sz="2400" b="1" dirty="0"/>
              <a:t>（）与</a:t>
            </a:r>
            <a:r>
              <a:rPr lang="en-US" sz="2400" b="1" dirty="0"/>
              <a:t>close</a:t>
            </a:r>
            <a:r>
              <a:rPr lang="zh-CN" altLang="en-US" sz="2400" b="1" dirty="0"/>
              <a:t>（）成对出现：</a:t>
            </a:r>
            <a:r>
              <a:rPr lang="zh-CN" altLang="en-US" sz="2400" dirty="0"/>
              <a:t>在使用文件操作时，首先需要使用</a:t>
            </a:r>
            <a:r>
              <a:rPr lang="en-US" sz="2400" dirty="0"/>
              <a:t>open</a:t>
            </a:r>
            <a:r>
              <a:rPr lang="zh-CN" altLang="en-US" sz="2400" dirty="0"/>
              <a:t>（）打开文件，每次对文件操作完成后，不要遗忘</a:t>
            </a:r>
            <a:r>
              <a:rPr lang="en-US" sz="2400" dirty="0"/>
              <a:t>close</a:t>
            </a:r>
            <a:r>
              <a:rPr lang="zh-CN" altLang="en-US" sz="2400" dirty="0"/>
              <a:t>（）操作，将打开并操作完成的文件关闭。养成这个习惯可以避免程序出现很多奇怪的</a:t>
            </a:r>
            <a:r>
              <a:rPr lang="en-US" sz="2400" dirty="0"/>
              <a:t>BUG</a:t>
            </a:r>
            <a:r>
              <a:rPr lang="zh-CN" altLang="en-US" sz="2400" dirty="0"/>
              <a:t>。</a:t>
            </a:r>
            <a:endParaRPr lang="en-US" sz="2400" dirty="0"/>
          </a:p>
          <a:p>
            <a:pPr marL="0" indent="457200">
              <a:buNone/>
            </a:pPr>
            <a:r>
              <a:rPr lang="zh-CN" altLang="en-US" sz="2400" dirty="0"/>
              <a:t>事实上，每个进程打开文件的数量是有限的，每次系统打开文件后会占用一个文件描述符，而关闭文件时会释放这个文件描述符，以便系统打开其它文件。</a:t>
            </a:r>
            <a:endParaRPr lang="en-US" sz="2400" dirty="0"/>
          </a:p>
          <a:p>
            <a:pPr marL="0" indent="457200">
              <a:buNone/>
            </a:pPr>
            <a:endParaRPr lang="en-US" sz="2400" dirty="0"/>
          </a:p>
        </p:txBody>
      </p:sp>
    </p:spTree>
    <p:extLst>
      <p:ext uri="{BB962C8B-B14F-4D97-AF65-F5344CB8AC3E}">
        <p14:creationId xmlns:p14="http://schemas.microsoft.com/office/powerpoint/2010/main" val="39575138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smtClean="0"/>
              <a:t>学生</a:t>
            </a:r>
            <a:r>
              <a:rPr lang="zh-CN" altLang="en-US" dirty="0"/>
              <a:t>实例的扩展</a:t>
            </a:r>
            <a:endParaRPr 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71</a:t>
            </a:fld>
            <a:endParaRPr lang="zh-CN" altLang="en-US"/>
          </a:p>
        </p:txBody>
      </p:sp>
      <p:sp>
        <p:nvSpPr>
          <p:cNvPr id="7" name="内容占位符 6"/>
          <p:cNvSpPr>
            <a:spLocks noGrp="1"/>
          </p:cNvSpPr>
          <p:nvPr>
            <p:ph idx="1"/>
          </p:nvPr>
        </p:nvSpPr>
        <p:spPr>
          <a:xfrm>
            <a:off x="467544" y="1340768"/>
            <a:ext cx="8136904" cy="4785395"/>
          </a:xfrm>
        </p:spPr>
        <p:txBody>
          <a:bodyPr>
            <a:normAutofit/>
          </a:bodyPr>
          <a:lstStyle/>
          <a:p>
            <a:pPr marL="0" indent="457200">
              <a:buNone/>
            </a:pPr>
            <a:r>
              <a:rPr lang="zh-CN" altLang="en-US" dirty="0"/>
              <a:t>回顾本书第四章里</a:t>
            </a:r>
            <a:r>
              <a:rPr lang="en-US" dirty="0"/>
              <a:t>Python</a:t>
            </a:r>
            <a:r>
              <a:rPr lang="zh-CN" altLang="en-US" dirty="0"/>
              <a:t>面向对象编程实例，该例中实现了学生类与课程类，以及模拟考试等内容</a:t>
            </a:r>
            <a:r>
              <a:rPr lang="zh-CN" altLang="en-US" dirty="0" smtClean="0"/>
              <a:t>。</a:t>
            </a:r>
            <a:endParaRPr lang="en-US" altLang="zh-CN" dirty="0" smtClean="0"/>
          </a:p>
          <a:p>
            <a:pPr marL="0" indent="457200">
              <a:buNone/>
            </a:pPr>
            <a:r>
              <a:rPr lang="zh-CN" altLang="en-US" dirty="0" smtClean="0"/>
              <a:t>但是</a:t>
            </a:r>
            <a:r>
              <a:rPr lang="zh-CN" altLang="en-US" dirty="0"/>
              <a:t>每一学期的信息不能只在</a:t>
            </a:r>
            <a:r>
              <a:rPr lang="en-US" dirty="0"/>
              <a:t>Python</a:t>
            </a:r>
            <a:r>
              <a:rPr lang="zh-CN" altLang="en-US" dirty="0"/>
              <a:t>运行一次就结束，因此需要将学期结束后学生信息保存到文件，以方便管理。对于统计后的成绩，需要为班主任查询学生成绩信息的接口，也要为学生提供个人成绩查询的接口</a:t>
            </a:r>
            <a:r>
              <a:rPr lang="zh-CN" altLang="en-US" dirty="0" smtClean="0"/>
              <a:t>。</a:t>
            </a:r>
            <a:endParaRPr lang="en-US" altLang="zh-CN" dirty="0" smtClean="0"/>
          </a:p>
          <a:p>
            <a:pPr marL="0" indent="457200">
              <a:buNone/>
            </a:pPr>
            <a:r>
              <a:rPr lang="zh-CN" altLang="en-US" dirty="0" smtClean="0"/>
              <a:t>本</a:t>
            </a:r>
            <a:r>
              <a:rPr lang="zh-CN" altLang="en-US" dirty="0"/>
              <a:t>小节将实现一些常用的功能，例如班主任要查看</a:t>
            </a:r>
            <a:r>
              <a:rPr lang="en-US" dirty="0"/>
              <a:t>GPA</a:t>
            </a:r>
            <a:r>
              <a:rPr lang="zh-CN" altLang="en-US" dirty="0"/>
              <a:t>小于</a:t>
            </a:r>
            <a:r>
              <a:rPr lang="en-US" dirty="0"/>
              <a:t>3.0</a:t>
            </a:r>
            <a:r>
              <a:rPr lang="zh-CN" altLang="en-US" dirty="0"/>
              <a:t>的同学，或者选择学分不足</a:t>
            </a:r>
            <a:r>
              <a:rPr lang="en-US" dirty="0"/>
              <a:t>13</a:t>
            </a:r>
            <a:r>
              <a:rPr lang="zh-CN" altLang="en-US" dirty="0"/>
              <a:t>学分的学生等操作。</a:t>
            </a:r>
            <a:endParaRPr lang="en-US" dirty="0"/>
          </a:p>
          <a:p>
            <a:pPr marL="0" indent="457200">
              <a:buNone/>
            </a:pPr>
            <a:r>
              <a:rPr lang="zh-CN" altLang="en-US" dirty="0"/>
              <a:t>首先，以下程序将学生考试结果存储到命名为班级</a:t>
            </a:r>
            <a:r>
              <a:rPr lang="en-US" dirty="0"/>
              <a:t>1</a:t>
            </a:r>
            <a:r>
              <a:rPr lang="zh-CN" altLang="en-US" dirty="0"/>
              <a:t>的文件</a:t>
            </a:r>
            <a:r>
              <a:rPr lang="en-US" dirty="0"/>
              <a:t>class1.txt</a:t>
            </a:r>
            <a:r>
              <a:rPr lang="zh-CN" altLang="en-US" dirty="0"/>
              <a:t>中：根据文件操作相关方法，先将需要存入文件的内容存放至一个</a:t>
            </a:r>
            <a:r>
              <a:rPr lang="en-US" dirty="0"/>
              <a:t>list</a:t>
            </a:r>
            <a:r>
              <a:rPr lang="zh-CN" altLang="en-US" dirty="0"/>
              <a:t>（</a:t>
            </a:r>
            <a:r>
              <a:rPr lang="en-US" dirty="0" err="1"/>
              <a:t>SaveToFile</a:t>
            </a:r>
            <a:r>
              <a:rPr lang="zh-CN" altLang="en-US" dirty="0"/>
              <a:t>变量）中。然后使用</a:t>
            </a:r>
            <a:r>
              <a:rPr lang="en-US" dirty="0"/>
              <a:t>open</a:t>
            </a:r>
            <a:r>
              <a:rPr lang="zh-CN" altLang="en-US" dirty="0"/>
              <a:t>打开文件，设置为</a:t>
            </a:r>
            <a:r>
              <a:rPr lang="en-US" dirty="0"/>
              <a:t>w</a:t>
            </a:r>
            <a:r>
              <a:rPr lang="zh-CN" altLang="en-US" dirty="0"/>
              <a:t>模式，即文件打开可以进行写操作。接着</a:t>
            </a:r>
            <a:r>
              <a:rPr lang="zh-CN" altLang="en-US" dirty="0"/>
              <a:t>，</a:t>
            </a:r>
            <a:r>
              <a:rPr lang="zh-CN" altLang="en-US" dirty="0"/>
              <a:t>通过</a:t>
            </a:r>
            <a:r>
              <a:rPr lang="en-US" dirty="0" err="1"/>
              <a:t>SaveToFile</a:t>
            </a:r>
            <a:r>
              <a:rPr lang="zh-CN" altLang="en-US" dirty="0"/>
              <a:t>，将内容写入到打开的文件中。最后关闭所打开的文件。</a:t>
            </a:r>
            <a:endParaRPr lang="en-US" dirty="0"/>
          </a:p>
        </p:txBody>
      </p:sp>
    </p:spTree>
    <p:extLst>
      <p:ext uri="{BB962C8B-B14F-4D97-AF65-F5344CB8AC3E}">
        <p14:creationId xmlns:p14="http://schemas.microsoft.com/office/powerpoint/2010/main" val="5294622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smtClean="0"/>
              <a:t>学生</a:t>
            </a:r>
            <a:r>
              <a:rPr lang="zh-CN" altLang="en-US" dirty="0"/>
              <a:t>实例的</a:t>
            </a:r>
            <a:r>
              <a:rPr lang="zh-CN" altLang="en-US" dirty="0" smtClean="0"/>
              <a:t>扩展</a:t>
            </a:r>
            <a:r>
              <a:rPr lang="en-US" altLang="zh-CN" dirty="0" smtClean="0"/>
              <a:t>——</a:t>
            </a:r>
            <a:r>
              <a:rPr lang="zh-CN" altLang="en-US" dirty="0" smtClean="0"/>
              <a:t>存储考试结果</a:t>
            </a:r>
            <a:endParaRPr 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72</a:t>
            </a:fld>
            <a:endParaRPr lang="zh-CN" altLang="en-US"/>
          </a:p>
        </p:txBody>
      </p:sp>
      <p:sp>
        <p:nvSpPr>
          <p:cNvPr id="7" name="内容占位符 6"/>
          <p:cNvSpPr>
            <a:spLocks noGrp="1"/>
          </p:cNvSpPr>
          <p:nvPr>
            <p:ph idx="1"/>
          </p:nvPr>
        </p:nvSpPr>
        <p:spPr>
          <a:xfrm>
            <a:off x="4788024" y="1412776"/>
            <a:ext cx="4248472" cy="4785395"/>
          </a:xfrm>
        </p:spPr>
        <p:txBody>
          <a:bodyPr>
            <a:normAutofit fontScale="85000" lnSpcReduction="10000"/>
          </a:bodyPr>
          <a:lstStyle/>
          <a:p>
            <a:pPr marL="0" indent="0">
              <a:buNone/>
            </a:pPr>
            <a:r>
              <a:rPr lang="en-US" b="1" dirty="0"/>
              <a:t>#&lt;</a:t>
            </a:r>
            <a:r>
              <a:rPr lang="zh-CN" altLang="en-US" b="1" dirty="0"/>
              <a:t>程序：存储考试结果到</a:t>
            </a:r>
            <a:r>
              <a:rPr lang="en-US" b="1" dirty="0"/>
              <a:t>class1.txt</a:t>
            </a:r>
            <a:r>
              <a:rPr lang="zh-CN" altLang="en-US" b="1" dirty="0"/>
              <a:t>文件</a:t>
            </a:r>
            <a:r>
              <a:rPr lang="en-US" b="1" dirty="0"/>
              <a:t>&gt;</a:t>
            </a:r>
            <a:endParaRPr lang="en-US" dirty="0"/>
          </a:p>
          <a:p>
            <a:pPr marL="0" indent="0">
              <a:buNone/>
            </a:pPr>
            <a:r>
              <a:rPr lang="en-US" dirty="0"/>
              <a:t>……	#</a:t>
            </a:r>
            <a:r>
              <a:rPr lang="zh-CN" altLang="en-US" dirty="0"/>
              <a:t>第四章</a:t>
            </a:r>
            <a:r>
              <a:rPr lang="en-US" dirty="0"/>
              <a:t>&lt;</a:t>
            </a:r>
            <a:r>
              <a:rPr lang="zh-CN" altLang="en-US" dirty="0"/>
              <a:t>程序：学生数据库主程序</a:t>
            </a:r>
            <a:r>
              <a:rPr lang="en-US" dirty="0"/>
              <a:t>&gt;</a:t>
            </a:r>
          </a:p>
          <a:p>
            <a:pPr marL="0" indent="0">
              <a:buNone/>
            </a:pPr>
            <a:r>
              <a:rPr lang="en-US" dirty="0" err="1"/>
              <a:t>SaveToFile</a:t>
            </a:r>
            <a:r>
              <a:rPr lang="en-US" dirty="0"/>
              <a:t> = ["ID"," ","Name"," ","Credit"," ","GPA","\n"]</a:t>
            </a:r>
          </a:p>
          <a:p>
            <a:pPr marL="0" indent="0">
              <a:buNone/>
            </a:pPr>
            <a:r>
              <a:rPr lang="en-US" dirty="0"/>
              <a:t>for </a:t>
            </a:r>
            <a:r>
              <a:rPr lang="en-US" dirty="0" err="1"/>
              <a:t>stu</a:t>
            </a:r>
            <a:r>
              <a:rPr lang="en-US" dirty="0"/>
              <a:t> in </a:t>
            </a:r>
            <a:r>
              <a:rPr lang="en-US" dirty="0" err="1"/>
              <a:t>StudentDict.values</a:t>
            </a:r>
            <a:r>
              <a:rPr lang="en-US" dirty="0"/>
              <a:t>():</a:t>
            </a:r>
          </a:p>
          <a:p>
            <a:pPr marL="0" indent="0">
              <a:buNone/>
            </a:pPr>
            <a:r>
              <a:rPr lang="en-US" dirty="0"/>
              <a:t>	</a:t>
            </a:r>
            <a:r>
              <a:rPr lang="en-US" dirty="0" err="1"/>
              <a:t>SaveToFile.append</a:t>
            </a:r>
            <a:r>
              <a:rPr lang="en-US" dirty="0"/>
              <a:t>(</a:t>
            </a:r>
            <a:r>
              <a:rPr lang="en-US" dirty="0" err="1"/>
              <a:t>str</a:t>
            </a:r>
            <a:r>
              <a:rPr lang="en-US" dirty="0"/>
              <a:t>(</a:t>
            </a:r>
            <a:r>
              <a:rPr lang="en-US" dirty="0" err="1"/>
              <a:t>stu.StuID</a:t>
            </a:r>
            <a:r>
              <a:rPr lang="en-US" dirty="0"/>
              <a:t>))</a:t>
            </a:r>
          </a:p>
          <a:p>
            <a:pPr marL="0" indent="0">
              <a:buNone/>
            </a:pPr>
            <a:r>
              <a:rPr lang="en-US" dirty="0"/>
              <a:t>	</a:t>
            </a:r>
            <a:r>
              <a:rPr lang="en-US" dirty="0" err="1"/>
              <a:t>SaveToFile.append</a:t>
            </a:r>
            <a:r>
              <a:rPr lang="en-US" dirty="0"/>
              <a:t>(" ")</a:t>
            </a:r>
          </a:p>
          <a:p>
            <a:pPr marL="0" indent="0">
              <a:buNone/>
            </a:pPr>
            <a:r>
              <a:rPr lang="en-US" dirty="0"/>
              <a:t>	</a:t>
            </a:r>
            <a:r>
              <a:rPr lang="en-US" dirty="0" err="1"/>
              <a:t>SaveToFile.append</a:t>
            </a:r>
            <a:r>
              <a:rPr lang="en-US" dirty="0"/>
              <a:t>(</a:t>
            </a:r>
            <a:r>
              <a:rPr lang="en-US" dirty="0" err="1"/>
              <a:t>str</a:t>
            </a:r>
            <a:r>
              <a:rPr lang="en-US" dirty="0"/>
              <a:t>(stu.name))</a:t>
            </a:r>
          </a:p>
          <a:p>
            <a:pPr marL="0" indent="0">
              <a:buNone/>
            </a:pPr>
            <a:r>
              <a:rPr lang="en-US" dirty="0"/>
              <a:t>	</a:t>
            </a:r>
            <a:r>
              <a:rPr lang="en-US" dirty="0" err="1"/>
              <a:t>SaveToFile.append</a:t>
            </a:r>
            <a:r>
              <a:rPr lang="en-US" dirty="0"/>
              <a:t>(" ")</a:t>
            </a:r>
          </a:p>
          <a:p>
            <a:pPr marL="0" indent="0">
              <a:buNone/>
            </a:pPr>
            <a:r>
              <a:rPr lang="en-US" dirty="0"/>
              <a:t>	</a:t>
            </a:r>
            <a:r>
              <a:rPr lang="en-US" dirty="0" err="1"/>
              <a:t>SaveToFile.append</a:t>
            </a:r>
            <a:r>
              <a:rPr lang="en-US" dirty="0"/>
              <a:t>(</a:t>
            </a:r>
            <a:r>
              <a:rPr lang="en-US" dirty="0" err="1"/>
              <a:t>str</a:t>
            </a:r>
            <a:r>
              <a:rPr lang="en-US" dirty="0"/>
              <a:t>(</a:t>
            </a:r>
            <a:r>
              <a:rPr lang="en-US" dirty="0" err="1"/>
              <a:t>stu.Credit</a:t>
            </a:r>
            <a:r>
              <a:rPr lang="en-US" dirty="0"/>
              <a:t>))</a:t>
            </a:r>
          </a:p>
          <a:p>
            <a:pPr marL="0" indent="0">
              <a:buNone/>
            </a:pPr>
            <a:r>
              <a:rPr lang="en-US" dirty="0"/>
              <a:t>	</a:t>
            </a:r>
            <a:r>
              <a:rPr lang="en-US" dirty="0" err="1"/>
              <a:t>SaveToFile.append</a:t>
            </a:r>
            <a:r>
              <a:rPr lang="en-US" dirty="0"/>
              <a:t>(" ")</a:t>
            </a:r>
          </a:p>
          <a:p>
            <a:pPr marL="0" indent="0">
              <a:buNone/>
            </a:pPr>
            <a:r>
              <a:rPr lang="en-US" dirty="0"/>
              <a:t>	</a:t>
            </a:r>
            <a:r>
              <a:rPr lang="en-US" dirty="0" err="1"/>
              <a:t>SaveToFile.append</a:t>
            </a:r>
            <a:r>
              <a:rPr lang="en-US" dirty="0"/>
              <a:t>(</a:t>
            </a:r>
            <a:r>
              <a:rPr lang="en-US" dirty="0" err="1"/>
              <a:t>str</a:t>
            </a:r>
            <a:r>
              <a:rPr lang="en-US" dirty="0"/>
              <a:t>(</a:t>
            </a:r>
            <a:r>
              <a:rPr lang="en-US" dirty="0" err="1"/>
              <a:t>stu.GPA</a:t>
            </a:r>
            <a:r>
              <a:rPr lang="en-US" dirty="0"/>
              <a:t>))</a:t>
            </a:r>
          </a:p>
          <a:p>
            <a:pPr marL="0" indent="0">
              <a:buNone/>
            </a:pPr>
            <a:r>
              <a:rPr lang="en-US" dirty="0"/>
              <a:t>	</a:t>
            </a:r>
            <a:r>
              <a:rPr lang="en-US" dirty="0" err="1"/>
              <a:t>SaveToFile.append</a:t>
            </a:r>
            <a:r>
              <a:rPr lang="en-US" dirty="0"/>
              <a:t>("\n")</a:t>
            </a:r>
          </a:p>
          <a:p>
            <a:pPr marL="0" indent="0">
              <a:buNone/>
            </a:pPr>
            <a:r>
              <a:rPr lang="en-US" dirty="0"/>
              <a:t>f = open("class1.txt","w")</a:t>
            </a:r>
          </a:p>
          <a:p>
            <a:pPr marL="0" indent="0">
              <a:buNone/>
            </a:pPr>
            <a:r>
              <a:rPr lang="en-US" dirty="0" err="1"/>
              <a:t>f.writelines</a:t>
            </a:r>
            <a:r>
              <a:rPr lang="en-US" dirty="0"/>
              <a:t>(</a:t>
            </a:r>
            <a:r>
              <a:rPr lang="en-US" dirty="0" err="1"/>
              <a:t>SaveToFile</a:t>
            </a:r>
            <a:r>
              <a:rPr lang="en-US" dirty="0"/>
              <a:t>)</a:t>
            </a:r>
          </a:p>
          <a:p>
            <a:pPr marL="0" indent="0">
              <a:buNone/>
            </a:pPr>
            <a:r>
              <a:rPr lang="en-US" dirty="0" err="1"/>
              <a:t>f.close</a:t>
            </a:r>
            <a:r>
              <a:rPr lang="en-US" dirty="0"/>
              <a:t>()</a:t>
            </a:r>
          </a:p>
        </p:txBody>
      </p:sp>
      <p:sp>
        <p:nvSpPr>
          <p:cNvPr id="6" name="矩形 5"/>
          <p:cNvSpPr/>
          <p:nvPr/>
        </p:nvSpPr>
        <p:spPr>
          <a:xfrm>
            <a:off x="179512" y="1484784"/>
            <a:ext cx="4572000" cy="4374787"/>
          </a:xfrm>
          <a:prstGeom prst="rect">
            <a:avLst/>
          </a:prstGeom>
        </p:spPr>
        <p:txBody>
          <a:bodyPr>
            <a:spAutoFit/>
          </a:bodyPr>
          <a:lstStyle/>
          <a:p>
            <a:pPr indent="457200">
              <a:lnSpc>
                <a:spcPct val="130000"/>
              </a:lnSpc>
            </a:pPr>
            <a:r>
              <a:rPr lang="zh-CN" altLang="en-US" dirty="0">
                <a:latin typeface="Times New Roman" panose="02020603050405020304" pitchFamily="18" charset="0"/>
              </a:rPr>
              <a:t>请注意程序中</a:t>
            </a:r>
            <a:r>
              <a:rPr lang="en-US" dirty="0" err="1">
                <a:latin typeface="Times New Roman" panose="02020603050405020304" pitchFamily="18" charset="0"/>
              </a:rPr>
              <a:t>StudentDict.values</a:t>
            </a:r>
            <a:r>
              <a:rPr lang="en-US" dirty="0">
                <a:latin typeface="Times New Roman" panose="02020603050405020304" pitchFamily="18" charset="0"/>
              </a:rPr>
              <a:t>() </a:t>
            </a:r>
            <a:r>
              <a:rPr lang="zh-CN" altLang="en-US" dirty="0">
                <a:latin typeface="Times New Roman" panose="02020603050405020304" pitchFamily="18" charset="0"/>
              </a:rPr>
              <a:t>返回的是</a:t>
            </a:r>
            <a:r>
              <a:rPr lang="en-US" dirty="0">
                <a:latin typeface="Times New Roman" panose="02020603050405020304" pitchFamily="18" charset="0"/>
              </a:rPr>
              <a:t> class '</a:t>
            </a:r>
            <a:r>
              <a:rPr lang="en-US" dirty="0" err="1">
                <a:latin typeface="Times New Roman" panose="02020603050405020304" pitchFamily="18" charset="0"/>
              </a:rPr>
              <a:t>dict_values</a:t>
            </a:r>
            <a:r>
              <a:rPr lang="en-US" dirty="0">
                <a:latin typeface="Times New Roman" panose="02020603050405020304" pitchFamily="18" charset="0"/>
              </a:rPr>
              <a:t>'</a:t>
            </a:r>
            <a:r>
              <a:rPr lang="zh-CN" altLang="en-US" dirty="0">
                <a:latin typeface="Times New Roman" panose="02020603050405020304" pitchFamily="18" charset="0"/>
              </a:rPr>
              <a:t>，即</a:t>
            </a:r>
            <a:r>
              <a:rPr lang="en-US" dirty="0" err="1">
                <a:latin typeface="Times New Roman" panose="02020603050405020304" pitchFamily="18" charset="0"/>
              </a:rPr>
              <a:t>dict_values</a:t>
            </a:r>
            <a:r>
              <a:rPr lang="zh-CN" altLang="en-US" dirty="0">
                <a:latin typeface="Times New Roman" panose="02020603050405020304" pitchFamily="18" charset="0"/>
              </a:rPr>
              <a:t>对象。该对象支持遍历（</a:t>
            </a:r>
            <a:r>
              <a:rPr lang="en-US" dirty="0" err="1">
                <a:latin typeface="Times New Roman" panose="02020603050405020304" pitchFamily="18" charset="0"/>
              </a:rPr>
              <a:t>iterable</a:t>
            </a:r>
            <a:r>
              <a:rPr lang="zh-CN" altLang="en-US" dirty="0">
                <a:latin typeface="Times New Roman" panose="02020603050405020304" pitchFamily="18" charset="0"/>
              </a:rPr>
              <a:t>）但不支持索引（</a:t>
            </a:r>
            <a:r>
              <a:rPr lang="en-US" dirty="0" err="1">
                <a:latin typeface="Times New Roman" panose="02020603050405020304" pitchFamily="18" charset="0"/>
              </a:rPr>
              <a:t>indexable</a:t>
            </a:r>
            <a:r>
              <a:rPr lang="zh-CN" altLang="en-US" dirty="0">
                <a:latin typeface="Times New Roman" panose="02020603050405020304" pitchFamily="18" charset="0"/>
              </a:rPr>
              <a:t>）</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indent="457200">
              <a:lnSpc>
                <a:spcPct val="130000"/>
              </a:lnSpc>
            </a:pPr>
            <a:r>
              <a:rPr lang="zh-CN" altLang="en-US" dirty="0" smtClean="0">
                <a:latin typeface="Times New Roman" panose="02020603050405020304" pitchFamily="18" charset="0"/>
              </a:rPr>
              <a:t>也就是说</a:t>
            </a:r>
            <a:r>
              <a:rPr lang="zh-CN" altLang="en-US" dirty="0">
                <a:latin typeface="Times New Roman" panose="02020603050405020304" pitchFamily="18" charset="0"/>
              </a:rPr>
              <a:t>，可以使用</a:t>
            </a:r>
            <a:r>
              <a:rPr lang="en-US" dirty="0">
                <a:latin typeface="Times New Roman" panose="02020603050405020304" pitchFamily="18" charset="0"/>
              </a:rPr>
              <a:t>for</a:t>
            </a:r>
            <a:r>
              <a:rPr lang="zh-CN" altLang="en-US" dirty="0">
                <a:latin typeface="Times New Roman" panose="02020603050405020304" pitchFamily="18" charset="0"/>
              </a:rPr>
              <a:t>循环进行遍历，但是不能使用下标操作（索引）。在第四章中，因为函数中需要对其进行下标操作，所以在调用函数时需要使用</a:t>
            </a:r>
            <a:r>
              <a:rPr lang="en-US" dirty="0">
                <a:latin typeface="Times New Roman" panose="02020603050405020304" pitchFamily="18" charset="0"/>
              </a:rPr>
              <a:t>list()</a:t>
            </a:r>
            <a:r>
              <a:rPr lang="zh-CN" altLang="en-US" dirty="0">
                <a:latin typeface="Times New Roman" panose="02020603050405020304" pitchFamily="18" charset="0"/>
              </a:rPr>
              <a:t>将其转化成</a:t>
            </a:r>
            <a:r>
              <a:rPr lang="en-US" dirty="0">
                <a:latin typeface="Times New Roman" panose="02020603050405020304" pitchFamily="18" charset="0"/>
              </a:rPr>
              <a:t>list</a:t>
            </a:r>
            <a:r>
              <a:rPr lang="zh-CN" altLang="en-US" dirty="0">
                <a:latin typeface="Times New Roman" panose="02020603050405020304" pitchFamily="18" charset="0"/>
              </a:rPr>
              <a:t>对象</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indent="457200">
              <a:lnSpc>
                <a:spcPct val="130000"/>
              </a:lnSpc>
            </a:pPr>
            <a:r>
              <a:rPr lang="zh-CN" altLang="en-US" dirty="0" smtClean="0">
                <a:latin typeface="Times New Roman" panose="02020603050405020304" pitchFamily="18" charset="0"/>
              </a:rPr>
              <a:t>而</a:t>
            </a:r>
            <a:r>
              <a:rPr lang="zh-CN" altLang="en-US" dirty="0">
                <a:latin typeface="Times New Roman" panose="02020603050405020304" pitchFamily="18" charset="0"/>
              </a:rPr>
              <a:t>在这里，只做遍历操作，可以直接使用</a:t>
            </a:r>
            <a:r>
              <a:rPr lang="en-US" dirty="0">
                <a:latin typeface="Times New Roman" panose="02020603050405020304" pitchFamily="18" charset="0"/>
              </a:rPr>
              <a:t>for </a:t>
            </a:r>
            <a:r>
              <a:rPr lang="en-US" dirty="0" err="1">
                <a:latin typeface="Times New Roman" panose="02020603050405020304" pitchFamily="18" charset="0"/>
              </a:rPr>
              <a:t>stu</a:t>
            </a:r>
            <a:r>
              <a:rPr lang="en-US" dirty="0">
                <a:latin typeface="Times New Roman" panose="02020603050405020304" pitchFamily="18" charset="0"/>
              </a:rPr>
              <a:t> in </a:t>
            </a:r>
            <a:r>
              <a:rPr lang="en-US" dirty="0" err="1">
                <a:latin typeface="Times New Roman" panose="02020603050405020304" pitchFamily="18" charset="0"/>
              </a:rPr>
              <a:t>StudentDict.values</a:t>
            </a:r>
            <a:r>
              <a:rPr lang="en-US" dirty="0">
                <a:latin typeface="Times New Roman" panose="02020603050405020304" pitchFamily="18" charset="0"/>
              </a:rPr>
              <a:t>():</a:t>
            </a:r>
            <a:r>
              <a:rPr lang="zh-CN" altLang="en-US" dirty="0">
                <a:latin typeface="Times New Roman" panose="02020603050405020304" pitchFamily="18" charset="0"/>
              </a:rPr>
              <a:t>当然</a:t>
            </a:r>
            <a:r>
              <a:rPr lang="en-US" dirty="0">
                <a:latin typeface="Times New Roman" panose="02020603050405020304" pitchFamily="18" charset="0"/>
              </a:rPr>
              <a:t> for </a:t>
            </a:r>
            <a:r>
              <a:rPr lang="en-US" dirty="0" err="1">
                <a:latin typeface="Times New Roman" panose="02020603050405020304" pitchFamily="18" charset="0"/>
              </a:rPr>
              <a:t>stu</a:t>
            </a:r>
            <a:r>
              <a:rPr lang="en-US" dirty="0">
                <a:latin typeface="Times New Roman" panose="02020603050405020304" pitchFamily="18" charset="0"/>
              </a:rPr>
              <a:t> in list(</a:t>
            </a:r>
            <a:r>
              <a:rPr lang="en-US" dirty="0" err="1">
                <a:latin typeface="Times New Roman" panose="02020603050405020304" pitchFamily="18" charset="0"/>
              </a:rPr>
              <a:t>StudentDict.values</a:t>
            </a:r>
            <a:r>
              <a:rPr lang="en-US" dirty="0">
                <a:latin typeface="Times New Roman" panose="02020603050405020304" pitchFamily="18" charset="0"/>
              </a:rPr>
              <a:t>()): </a:t>
            </a:r>
            <a:r>
              <a:rPr lang="zh-CN" altLang="en-US" dirty="0">
                <a:latin typeface="Times New Roman" panose="02020603050405020304" pitchFamily="18" charset="0"/>
              </a:rPr>
              <a:t>也是正确的。</a:t>
            </a:r>
            <a:endParaRPr lang="en-US" dirty="0">
              <a:latin typeface="Times New Roman" panose="02020603050405020304" pitchFamily="18" charset="0"/>
            </a:endParaRPr>
          </a:p>
        </p:txBody>
      </p:sp>
    </p:spTree>
    <p:extLst>
      <p:ext uri="{BB962C8B-B14F-4D97-AF65-F5344CB8AC3E}">
        <p14:creationId xmlns:p14="http://schemas.microsoft.com/office/powerpoint/2010/main" val="39435727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smtClean="0"/>
              <a:t>学生</a:t>
            </a:r>
            <a:r>
              <a:rPr lang="zh-CN" altLang="en-US" dirty="0"/>
              <a:t>实例的</a:t>
            </a:r>
            <a:r>
              <a:rPr lang="zh-CN" altLang="en-US" dirty="0" smtClean="0"/>
              <a:t>扩展</a:t>
            </a:r>
            <a:r>
              <a:rPr lang="en-US" altLang="zh-CN" dirty="0" smtClean="0"/>
              <a:t>——</a:t>
            </a:r>
            <a:r>
              <a:rPr lang="zh-CN" altLang="en-US" dirty="0" smtClean="0"/>
              <a:t>按要求查询</a:t>
            </a:r>
            <a:endParaRPr 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73</a:t>
            </a:fld>
            <a:endParaRPr lang="zh-CN" altLang="en-US"/>
          </a:p>
        </p:txBody>
      </p:sp>
      <p:sp>
        <p:nvSpPr>
          <p:cNvPr id="7" name="内容占位符 6"/>
          <p:cNvSpPr>
            <a:spLocks noGrp="1"/>
          </p:cNvSpPr>
          <p:nvPr>
            <p:ph idx="1"/>
          </p:nvPr>
        </p:nvSpPr>
        <p:spPr>
          <a:xfrm>
            <a:off x="4751512" y="1412776"/>
            <a:ext cx="4501008" cy="4785395"/>
          </a:xfrm>
        </p:spPr>
        <p:txBody>
          <a:bodyPr>
            <a:noAutofit/>
          </a:bodyPr>
          <a:lstStyle/>
          <a:p>
            <a:pPr marL="0" indent="0">
              <a:lnSpc>
                <a:spcPct val="100000"/>
              </a:lnSpc>
              <a:buNone/>
            </a:pPr>
            <a:r>
              <a:rPr lang="en-US" altLang="zh-CN" sz="1400" b="1" dirty="0"/>
              <a:t>#&lt;</a:t>
            </a:r>
            <a:r>
              <a:rPr lang="zh-CN" altLang="en-US" sz="1400" b="1" dirty="0"/>
              <a:t>程序：查询文件</a:t>
            </a:r>
            <a:r>
              <a:rPr lang="en-US" sz="1400" b="1" dirty="0"/>
              <a:t>class1.txt</a:t>
            </a:r>
            <a:r>
              <a:rPr lang="zh-CN" altLang="en-US" sz="1400" b="1" dirty="0"/>
              <a:t>中满足某条件的学生信息</a:t>
            </a:r>
            <a:r>
              <a:rPr lang="en-US" altLang="zh-CN" sz="1400" b="1" dirty="0"/>
              <a:t>&gt;</a:t>
            </a:r>
          </a:p>
          <a:p>
            <a:pPr marL="0" indent="0">
              <a:lnSpc>
                <a:spcPct val="100000"/>
              </a:lnSpc>
              <a:buNone/>
            </a:pPr>
            <a:r>
              <a:rPr lang="en-US" sz="1400" dirty="0" err="1"/>
              <a:t>def</a:t>
            </a:r>
            <a:r>
              <a:rPr lang="en-US" sz="1400" dirty="0"/>
              <a:t> select(</a:t>
            </a:r>
            <a:r>
              <a:rPr lang="en-US" sz="1400" dirty="0" err="1"/>
              <a:t>path,col,op,val</a:t>
            </a:r>
            <a:r>
              <a:rPr lang="en-US" sz="1400" dirty="0"/>
              <a:t>):</a:t>
            </a:r>
          </a:p>
          <a:p>
            <a:pPr marL="0" indent="0">
              <a:lnSpc>
                <a:spcPct val="100000"/>
              </a:lnSpc>
              <a:buNone/>
            </a:pPr>
            <a:r>
              <a:rPr lang="en-US" sz="1400" dirty="0" smtClean="0"/>
              <a:t>        f </a:t>
            </a:r>
            <a:r>
              <a:rPr lang="en-US" sz="1400" dirty="0"/>
              <a:t>= open(</a:t>
            </a:r>
            <a:r>
              <a:rPr lang="en-US" sz="1400" dirty="0" err="1"/>
              <a:t>path,"r</a:t>
            </a:r>
            <a:r>
              <a:rPr lang="en-US" sz="1400" dirty="0"/>
              <a:t>")</a:t>
            </a:r>
          </a:p>
          <a:p>
            <a:pPr marL="0" indent="0">
              <a:lnSpc>
                <a:spcPct val="100000"/>
              </a:lnSpc>
              <a:buNone/>
            </a:pPr>
            <a:r>
              <a:rPr lang="en-US" sz="1400" dirty="0" smtClean="0"/>
              <a:t>        </a:t>
            </a:r>
            <a:r>
              <a:rPr lang="en-US" sz="1400" dirty="0" err="1" smtClean="0"/>
              <a:t>colNum</a:t>
            </a:r>
            <a:r>
              <a:rPr lang="en-US" sz="1400" dirty="0" smtClean="0"/>
              <a:t> </a:t>
            </a:r>
            <a:r>
              <a:rPr lang="en-US" sz="1400" dirty="0"/>
              <a:t>= 0</a:t>
            </a:r>
          </a:p>
          <a:p>
            <a:pPr marL="0" indent="0">
              <a:lnSpc>
                <a:spcPct val="100000"/>
              </a:lnSpc>
              <a:buNone/>
            </a:pPr>
            <a:r>
              <a:rPr lang="en-US" sz="1400" dirty="0" smtClean="0"/>
              <a:t>        if </a:t>
            </a:r>
            <a:r>
              <a:rPr lang="en-US" sz="1400" dirty="0"/>
              <a:t>col == "ID":</a:t>
            </a:r>
            <a:r>
              <a:rPr lang="en-US" sz="1400" dirty="0" err="1"/>
              <a:t>colNum</a:t>
            </a:r>
            <a:r>
              <a:rPr lang="en-US" sz="1400" dirty="0"/>
              <a:t> = 0</a:t>
            </a:r>
          </a:p>
          <a:p>
            <a:pPr marL="0" indent="0">
              <a:lnSpc>
                <a:spcPct val="100000"/>
              </a:lnSpc>
              <a:buNone/>
            </a:pPr>
            <a:r>
              <a:rPr lang="en-US" sz="1400" dirty="0" smtClean="0"/>
              <a:t>        </a:t>
            </a:r>
            <a:r>
              <a:rPr lang="en-US" sz="1400" dirty="0" err="1" smtClean="0"/>
              <a:t>elif</a:t>
            </a:r>
            <a:r>
              <a:rPr lang="en-US" sz="1400" dirty="0" smtClean="0"/>
              <a:t> </a:t>
            </a:r>
            <a:r>
              <a:rPr lang="en-US" sz="1400" dirty="0"/>
              <a:t>col == "Name":</a:t>
            </a:r>
            <a:r>
              <a:rPr lang="en-US" sz="1400" dirty="0" err="1"/>
              <a:t>colNum</a:t>
            </a:r>
            <a:r>
              <a:rPr lang="en-US" sz="1400" dirty="0"/>
              <a:t> = 1</a:t>
            </a:r>
          </a:p>
          <a:p>
            <a:pPr marL="0" indent="0">
              <a:lnSpc>
                <a:spcPct val="100000"/>
              </a:lnSpc>
              <a:buNone/>
            </a:pPr>
            <a:r>
              <a:rPr lang="en-US" sz="1400" dirty="0" smtClean="0"/>
              <a:t>        </a:t>
            </a:r>
            <a:r>
              <a:rPr lang="en-US" sz="1400" dirty="0" err="1" smtClean="0"/>
              <a:t>elif</a:t>
            </a:r>
            <a:r>
              <a:rPr lang="en-US" sz="1400" dirty="0" smtClean="0"/>
              <a:t> </a:t>
            </a:r>
            <a:r>
              <a:rPr lang="en-US" sz="1400" dirty="0"/>
              <a:t>col == "Credit":</a:t>
            </a:r>
            <a:r>
              <a:rPr lang="en-US" sz="1400" dirty="0" err="1"/>
              <a:t>colNum</a:t>
            </a:r>
            <a:r>
              <a:rPr lang="en-US" sz="1400" dirty="0"/>
              <a:t> = 2</a:t>
            </a:r>
          </a:p>
          <a:p>
            <a:pPr marL="0" indent="0">
              <a:lnSpc>
                <a:spcPct val="100000"/>
              </a:lnSpc>
              <a:buNone/>
            </a:pPr>
            <a:r>
              <a:rPr lang="en-US" sz="1400" dirty="0" smtClean="0"/>
              <a:t>        </a:t>
            </a:r>
            <a:r>
              <a:rPr lang="en-US" sz="1400" dirty="0" err="1" smtClean="0"/>
              <a:t>elif</a:t>
            </a:r>
            <a:r>
              <a:rPr lang="en-US" sz="1400" dirty="0" smtClean="0"/>
              <a:t> </a:t>
            </a:r>
            <a:r>
              <a:rPr lang="en-US" sz="1400" dirty="0"/>
              <a:t>col == "GPA":</a:t>
            </a:r>
            <a:r>
              <a:rPr lang="en-US" sz="1400" dirty="0" err="1"/>
              <a:t>colNum</a:t>
            </a:r>
            <a:r>
              <a:rPr lang="en-US" sz="1400" dirty="0"/>
              <a:t> = 3</a:t>
            </a:r>
          </a:p>
          <a:p>
            <a:pPr marL="0" indent="0">
              <a:lnSpc>
                <a:spcPct val="100000"/>
              </a:lnSpc>
              <a:buNone/>
            </a:pPr>
            <a:r>
              <a:rPr lang="en-US" sz="1400" dirty="0" smtClean="0"/>
              <a:t>        </a:t>
            </a:r>
            <a:r>
              <a:rPr lang="en-US" sz="1400" dirty="0" err="1" smtClean="0"/>
              <a:t>f.readline</a:t>
            </a:r>
            <a:r>
              <a:rPr lang="en-US" sz="1400" dirty="0"/>
              <a:t>()</a:t>
            </a:r>
          </a:p>
          <a:p>
            <a:pPr marL="0" indent="0">
              <a:lnSpc>
                <a:spcPct val="100000"/>
              </a:lnSpc>
              <a:buNone/>
            </a:pPr>
            <a:r>
              <a:rPr lang="en-US" sz="1400" dirty="0" smtClean="0"/>
              <a:t>        Info </a:t>
            </a:r>
            <a:r>
              <a:rPr lang="en-US" sz="1400" dirty="0"/>
              <a:t>= </a:t>
            </a:r>
            <a:r>
              <a:rPr lang="en-US" sz="1400" dirty="0" err="1"/>
              <a:t>f.readlines</a:t>
            </a:r>
            <a:r>
              <a:rPr lang="en-US" sz="1400" dirty="0"/>
              <a:t>()</a:t>
            </a:r>
          </a:p>
          <a:p>
            <a:pPr marL="0" indent="0">
              <a:lnSpc>
                <a:spcPct val="100000"/>
              </a:lnSpc>
              <a:buNone/>
            </a:pPr>
            <a:r>
              <a:rPr lang="en-US" sz="1400" dirty="0" smtClean="0"/>
              <a:t>        res </a:t>
            </a:r>
            <a:r>
              <a:rPr lang="en-US" sz="1400" dirty="0"/>
              <a:t>= []</a:t>
            </a:r>
          </a:p>
          <a:p>
            <a:pPr marL="0" indent="0">
              <a:lnSpc>
                <a:spcPct val="100000"/>
              </a:lnSpc>
              <a:buNone/>
            </a:pPr>
            <a:r>
              <a:rPr lang="en-US" sz="1400" dirty="0" smtClean="0"/>
              <a:t>        for </a:t>
            </a:r>
            <a:r>
              <a:rPr lang="en-US" sz="1400" dirty="0"/>
              <a:t>e in Info:</a:t>
            </a:r>
          </a:p>
          <a:p>
            <a:pPr marL="0" indent="0">
              <a:lnSpc>
                <a:spcPct val="100000"/>
              </a:lnSpc>
              <a:buNone/>
            </a:pPr>
            <a:r>
              <a:rPr lang="en-US" sz="1400" dirty="0" smtClean="0"/>
              <a:t>                e </a:t>
            </a:r>
            <a:r>
              <a:rPr lang="en-US" sz="1400" dirty="0"/>
              <a:t>= </a:t>
            </a:r>
            <a:r>
              <a:rPr lang="en-US" sz="1400" dirty="0" err="1"/>
              <a:t>e.strip</a:t>
            </a:r>
            <a:r>
              <a:rPr lang="en-US" sz="1400" dirty="0"/>
              <a:t>()</a:t>
            </a:r>
          </a:p>
          <a:p>
            <a:pPr marL="0" indent="0">
              <a:lnSpc>
                <a:spcPct val="100000"/>
              </a:lnSpc>
              <a:buNone/>
            </a:pPr>
            <a:r>
              <a:rPr lang="en-US" sz="1400" dirty="0" smtClean="0"/>
              <a:t>                </a:t>
            </a:r>
            <a:r>
              <a:rPr lang="en-US" sz="1400" dirty="0" err="1" smtClean="0"/>
              <a:t>eList</a:t>
            </a:r>
            <a:r>
              <a:rPr lang="en-US" sz="1400" dirty="0" smtClean="0"/>
              <a:t> </a:t>
            </a:r>
            <a:r>
              <a:rPr lang="en-US" sz="1400" dirty="0"/>
              <a:t>= </a:t>
            </a:r>
            <a:r>
              <a:rPr lang="en-US" sz="1400" dirty="0" err="1"/>
              <a:t>e.split</a:t>
            </a:r>
            <a:r>
              <a:rPr lang="en-US" sz="1400" dirty="0"/>
              <a:t>()</a:t>
            </a:r>
          </a:p>
          <a:p>
            <a:pPr marL="0" indent="0">
              <a:lnSpc>
                <a:spcPct val="100000"/>
              </a:lnSpc>
              <a:buNone/>
            </a:pPr>
            <a:r>
              <a:rPr lang="en-US" sz="1400" dirty="0" smtClean="0"/>
              <a:t>                if </a:t>
            </a:r>
            <a:r>
              <a:rPr lang="en-US" sz="1400" dirty="0" err="1"/>
              <a:t>colNum</a:t>
            </a:r>
            <a:r>
              <a:rPr lang="en-US" sz="1400" dirty="0"/>
              <a:t> != 1:</a:t>
            </a:r>
          </a:p>
          <a:p>
            <a:pPr marL="0" indent="0">
              <a:lnSpc>
                <a:spcPct val="100000"/>
              </a:lnSpc>
              <a:buNone/>
            </a:pPr>
            <a:r>
              <a:rPr lang="en-US" sz="1400" dirty="0" smtClean="0"/>
              <a:t>                        </a:t>
            </a:r>
            <a:r>
              <a:rPr lang="en-US" sz="1400" dirty="0" err="1" smtClean="0"/>
              <a:t>exp</a:t>
            </a:r>
            <a:r>
              <a:rPr lang="en-US" sz="1400" dirty="0" smtClean="0"/>
              <a:t> </a:t>
            </a:r>
            <a:r>
              <a:rPr lang="en-US" sz="1400" dirty="0"/>
              <a:t>= </a:t>
            </a:r>
            <a:r>
              <a:rPr lang="en-US" sz="1400" dirty="0" err="1"/>
              <a:t>eList</a:t>
            </a:r>
            <a:r>
              <a:rPr lang="en-US" sz="1400" dirty="0"/>
              <a:t>[</a:t>
            </a:r>
            <a:r>
              <a:rPr lang="en-US" sz="1400" dirty="0" err="1"/>
              <a:t>colNum</a:t>
            </a:r>
            <a:r>
              <a:rPr lang="en-US" sz="1400" dirty="0"/>
              <a:t>] + op + </a:t>
            </a:r>
            <a:r>
              <a:rPr lang="en-US" sz="1400" dirty="0" err="1"/>
              <a:t>val</a:t>
            </a:r>
            <a:endParaRPr lang="en-US" sz="1400" dirty="0"/>
          </a:p>
          <a:p>
            <a:pPr marL="0" indent="0">
              <a:lnSpc>
                <a:spcPct val="100000"/>
              </a:lnSpc>
              <a:buNone/>
            </a:pPr>
            <a:r>
              <a:rPr lang="en-US" sz="1400" dirty="0" smtClean="0"/>
              <a:t>                else</a:t>
            </a:r>
            <a:r>
              <a:rPr lang="en-US" sz="1400" dirty="0"/>
              <a:t>:</a:t>
            </a:r>
          </a:p>
          <a:p>
            <a:pPr marL="0" indent="0">
              <a:lnSpc>
                <a:spcPct val="100000"/>
              </a:lnSpc>
              <a:buNone/>
            </a:pPr>
            <a:r>
              <a:rPr lang="en-US" sz="1400" dirty="0" smtClean="0"/>
              <a:t>                        </a:t>
            </a:r>
            <a:r>
              <a:rPr lang="en-US" sz="1400" dirty="0" err="1" smtClean="0"/>
              <a:t>exp</a:t>
            </a:r>
            <a:r>
              <a:rPr lang="en-US" sz="1400" dirty="0" smtClean="0"/>
              <a:t>= "'"+</a:t>
            </a:r>
            <a:r>
              <a:rPr lang="en-US" sz="1400" dirty="0" err="1" smtClean="0"/>
              <a:t>eList</a:t>
            </a:r>
            <a:r>
              <a:rPr lang="en-US" sz="1400" dirty="0" smtClean="0"/>
              <a:t>[</a:t>
            </a:r>
            <a:r>
              <a:rPr lang="en-US" sz="1400" dirty="0" err="1" smtClean="0"/>
              <a:t>colNum</a:t>
            </a:r>
            <a:r>
              <a:rPr lang="en-US" sz="1400" dirty="0" smtClean="0"/>
              <a:t>]+"'"+op+"'"+</a:t>
            </a:r>
            <a:r>
              <a:rPr lang="en-US" sz="1400" dirty="0" err="1" smtClean="0"/>
              <a:t>val</a:t>
            </a:r>
            <a:r>
              <a:rPr lang="en-US" sz="1400" dirty="0" smtClean="0"/>
              <a:t>+"'"</a:t>
            </a:r>
            <a:endParaRPr lang="en-US" sz="1400" dirty="0"/>
          </a:p>
          <a:p>
            <a:pPr marL="0" indent="0">
              <a:lnSpc>
                <a:spcPct val="100000"/>
              </a:lnSpc>
              <a:buNone/>
            </a:pPr>
            <a:r>
              <a:rPr lang="en-US" sz="1400" dirty="0" smtClean="0"/>
              <a:t>                if </a:t>
            </a:r>
            <a:r>
              <a:rPr lang="en-US" sz="1400" dirty="0" err="1"/>
              <a:t>eval</a:t>
            </a:r>
            <a:r>
              <a:rPr lang="en-US" sz="1400" dirty="0"/>
              <a:t>(</a:t>
            </a:r>
            <a:r>
              <a:rPr lang="en-US" sz="1400" dirty="0" err="1"/>
              <a:t>exp</a:t>
            </a:r>
            <a:r>
              <a:rPr lang="en-US" sz="1400" dirty="0"/>
              <a:t>):</a:t>
            </a:r>
          </a:p>
          <a:p>
            <a:pPr marL="0" indent="0">
              <a:lnSpc>
                <a:spcPct val="100000"/>
              </a:lnSpc>
              <a:buNone/>
            </a:pPr>
            <a:r>
              <a:rPr lang="en-US" sz="1400" dirty="0" smtClean="0"/>
              <a:t>                        </a:t>
            </a:r>
            <a:r>
              <a:rPr lang="en-US" sz="1400" dirty="0" err="1" smtClean="0"/>
              <a:t>res.append</a:t>
            </a:r>
            <a:r>
              <a:rPr lang="en-US" sz="1400" dirty="0" smtClean="0"/>
              <a:t>(e</a:t>
            </a:r>
            <a:r>
              <a:rPr lang="en-US" sz="1400" dirty="0"/>
              <a:t>)</a:t>
            </a:r>
          </a:p>
          <a:p>
            <a:pPr marL="0" indent="0">
              <a:lnSpc>
                <a:spcPct val="100000"/>
              </a:lnSpc>
              <a:buNone/>
            </a:pPr>
            <a:r>
              <a:rPr lang="en-US" sz="1400" dirty="0" smtClean="0"/>
              <a:t>        </a:t>
            </a:r>
            <a:r>
              <a:rPr lang="en-US" sz="1400" dirty="0" err="1" smtClean="0"/>
              <a:t>f.close</a:t>
            </a:r>
            <a:r>
              <a:rPr lang="en-US" sz="1400" dirty="0"/>
              <a:t>()</a:t>
            </a:r>
          </a:p>
          <a:p>
            <a:pPr marL="0" indent="0">
              <a:lnSpc>
                <a:spcPct val="100000"/>
              </a:lnSpc>
              <a:buNone/>
            </a:pPr>
            <a:r>
              <a:rPr lang="en-US" sz="1400" dirty="0" smtClean="0"/>
              <a:t>        return </a:t>
            </a:r>
            <a:r>
              <a:rPr lang="en-US" sz="1400" dirty="0"/>
              <a:t>res</a:t>
            </a:r>
          </a:p>
          <a:p>
            <a:pPr marL="0" indent="0">
              <a:lnSpc>
                <a:spcPct val="100000"/>
              </a:lnSpc>
              <a:buNone/>
            </a:pPr>
            <a:endParaRPr lang="en-US" sz="1400" dirty="0"/>
          </a:p>
        </p:txBody>
      </p:sp>
      <p:sp>
        <p:nvSpPr>
          <p:cNvPr id="6" name="矩形 5"/>
          <p:cNvSpPr/>
          <p:nvPr/>
        </p:nvSpPr>
        <p:spPr>
          <a:xfrm>
            <a:off x="179512" y="1484784"/>
            <a:ext cx="4572000" cy="4737707"/>
          </a:xfrm>
          <a:prstGeom prst="rect">
            <a:avLst/>
          </a:prstGeom>
        </p:spPr>
        <p:txBody>
          <a:bodyPr>
            <a:spAutoFit/>
          </a:bodyPr>
          <a:lstStyle/>
          <a:p>
            <a:pPr indent="457200">
              <a:lnSpc>
                <a:spcPct val="130000"/>
              </a:lnSpc>
            </a:pPr>
            <a:r>
              <a:rPr lang="zh-CN" altLang="en-US" dirty="0"/>
              <a:t>其次，为了方便信息查询，提供给班主任查询班级信息的函数</a:t>
            </a:r>
            <a:r>
              <a:rPr lang="en-US" dirty="0"/>
              <a:t>select()</a:t>
            </a:r>
            <a:r>
              <a:rPr lang="zh-CN" altLang="en-US" dirty="0"/>
              <a:t>。实现如下：该段程序需要四个参数，第一个参数是文件路径，后三个参数表示了一个条件，例如：</a:t>
            </a:r>
            <a:r>
              <a:rPr lang="en-US" dirty="0" err="1"/>
              <a:t>col:"GPA</a:t>
            </a:r>
            <a:r>
              <a:rPr lang="en-US" dirty="0"/>
              <a:t>"</a:t>
            </a:r>
            <a:r>
              <a:rPr lang="zh-CN" altLang="en-US" dirty="0"/>
              <a:t>，</a:t>
            </a:r>
            <a:r>
              <a:rPr lang="en-US" dirty="0"/>
              <a:t>op:"&gt;"</a:t>
            </a:r>
            <a:r>
              <a:rPr lang="zh-CN" altLang="en-US" dirty="0"/>
              <a:t>，</a:t>
            </a:r>
            <a:r>
              <a:rPr lang="en-US" dirty="0"/>
              <a:t>val:"3.0"</a:t>
            </a:r>
            <a:r>
              <a:rPr lang="zh-CN" altLang="en-US" dirty="0"/>
              <a:t>，表示需要查询该班级中</a:t>
            </a:r>
            <a:r>
              <a:rPr lang="en-US" dirty="0"/>
              <a:t>GPA&gt;3.0</a:t>
            </a:r>
            <a:r>
              <a:rPr lang="zh-CN" altLang="en-US" dirty="0"/>
              <a:t>的所有同学。该程序中，使用了</a:t>
            </a:r>
            <a:r>
              <a:rPr lang="en-US" dirty="0" err="1"/>
              <a:t>eval</a:t>
            </a:r>
            <a:r>
              <a:rPr lang="en-US" dirty="0"/>
              <a:t>(expression)</a:t>
            </a:r>
            <a:r>
              <a:rPr lang="zh-CN" altLang="en-US" dirty="0"/>
              <a:t>函数，</a:t>
            </a:r>
            <a:r>
              <a:rPr lang="en-US" dirty="0"/>
              <a:t>expression</a:t>
            </a:r>
            <a:r>
              <a:rPr lang="zh-CN" altLang="en-US" dirty="0"/>
              <a:t>为一个字符串，存放了一个语句，如“</a:t>
            </a:r>
            <a:r>
              <a:rPr lang="en-US" dirty="0"/>
              <a:t>5.0&gt;3.0</a:t>
            </a:r>
            <a:r>
              <a:rPr lang="zh-CN" altLang="en-US" dirty="0"/>
              <a:t>”，而</a:t>
            </a:r>
            <a:r>
              <a:rPr lang="en-US" dirty="0" err="1"/>
              <a:t>eval</a:t>
            </a:r>
            <a:r>
              <a:rPr lang="zh-CN" altLang="en-US" dirty="0"/>
              <a:t>将执行该条语句，返回</a:t>
            </a:r>
            <a:r>
              <a:rPr lang="en-US" dirty="0"/>
              <a:t>True</a:t>
            </a:r>
            <a:r>
              <a:rPr lang="zh-CN" altLang="en-US" dirty="0"/>
              <a:t>。对于以姓名为条件的查询，该函数仅提供“</a:t>
            </a:r>
            <a:r>
              <a:rPr lang="en-US" dirty="0"/>
              <a:t>==</a:t>
            </a:r>
            <a:r>
              <a:rPr lang="zh-CN" altLang="en-US" dirty="0"/>
              <a:t>”操作。此时需要注意的是，传入的</a:t>
            </a:r>
            <a:r>
              <a:rPr lang="en-US" dirty="0"/>
              <a:t>expression</a:t>
            </a:r>
            <a:r>
              <a:rPr lang="zh-CN" altLang="en-US" dirty="0"/>
              <a:t>语句中，需要在姓名字符串的前后使用引号。</a:t>
            </a:r>
            <a:endParaRPr lang="en-US" dirty="0"/>
          </a:p>
          <a:p>
            <a:pPr indent="457200">
              <a:lnSpc>
                <a:spcPct val="130000"/>
              </a:lnSpc>
            </a:pPr>
            <a:endParaRPr lang="en-US" dirty="0">
              <a:latin typeface="Times New Roman" panose="02020603050405020304" pitchFamily="18" charset="0"/>
            </a:endParaRPr>
          </a:p>
        </p:txBody>
      </p:sp>
    </p:spTree>
    <p:extLst>
      <p:ext uri="{BB962C8B-B14F-4D97-AF65-F5344CB8AC3E}">
        <p14:creationId xmlns:p14="http://schemas.microsoft.com/office/powerpoint/2010/main" val="35064191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smtClean="0"/>
              <a:t>学生</a:t>
            </a:r>
            <a:r>
              <a:rPr lang="zh-CN" altLang="en-US" dirty="0"/>
              <a:t>实例的</a:t>
            </a:r>
            <a:r>
              <a:rPr lang="zh-CN" altLang="en-US" dirty="0" smtClean="0"/>
              <a:t>扩展</a:t>
            </a:r>
            <a:r>
              <a:rPr lang="en-US" altLang="zh-CN" dirty="0" smtClean="0"/>
              <a:t>——</a:t>
            </a:r>
            <a:r>
              <a:rPr lang="zh-CN" altLang="en-US" dirty="0"/>
              <a:t>使用</a:t>
            </a:r>
            <a:r>
              <a:rPr lang="zh-CN" altLang="en-US" dirty="0" smtClean="0"/>
              <a:t>查询例子</a:t>
            </a:r>
            <a:endParaRPr 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74</a:t>
            </a:fld>
            <a:endParaRPr lang="zh-CN" altLang="en-US"/>
          </a:p>
        </p:txBody>
      </p:sp>
      <p:sp>
        <p:nvSpPr>
          <p:cNvPr id="7" name="内容占位符 6"/>
          <p:cNvSpPr>
            <a:spLocks noGrp="1"/>
          </p:cNvSpPr>
          <p:nvPr>
            <p:ph idx="1"/>
          </p:nvPr>
        </p:nvSpPr>
        <p:spPr>
          <a:xfrm>
            <a:off x="2627784" y="2780928"/>
            <a:ext cx="3780928" cy="2625155"/>
          </a:xfrm>
        </p:spPr>
        <p:txBody>
          <a:bodyPr>
            <a:noAutofit/>
          </a:bodyPr>
          <a:lstStyle/>
          <a:p>
            <a:pPr marL="0" indent="0">
              <a:buNone/>
            </a:pPr>
            <a:r>
              <a:rPr lang="en-US" sz="1400" b="1" dirty="0"/>
              <a:t>#&lt;</a:t>
            </a:r>
            <a:r>
              <a:rPr lang="zh-CN" altLang="en-US" sz="1400" b="1" dirty="0"/>
              <a:t>程序：使用查询，排序例子</a:t>
            </a:r>
            <a:r>
              <a:rPr lang="en-US" sz="1400" b="1" dirty="0"/>
              <a:t>&gt;</a:t>
            </a:r>
            <a:endParaRPr lang="en-US" sz="1400" dirty="0"/>
          </a:p>
          <a:p>
            <a:pPr marL="0" indent="0">
              <a:buNone/>
            </a:pPr>
            <a:r>
              <a:rPr lang="en-US" sz="1400" dirty="0"/>
              <a:t>for e in select("class1.txt","Credit","&gt;=","15"):</a:t>
            </a:r>
          </a:p>
          <a:p>
            <a:pPr marL="0" indent="0">
              <a:buNone/>
            </a:pPr>
            <a:r>
              <a:rPr lang="en-US" sz="1400" dirty="0"/>
              <a:t> </a:t>
            </a:r>
            <a:r>
              <a:rPr lang="en-US" sz="1400" dirty="0" smtClean="0"/>
              <a:t>       print </a:t>
            </a:r>
            <a:r>
              <a:rPr lang="en-US" sz="1400" dirty="0"/>
              <a:t>(e)</a:t>
            </a:r>
          </a:p>
          <a:p>
            <a:pPr marL="0" indent="0">
              <a:buNone/>
            </a:pPr>
            <a:r>
              <a:rPr lang="en-US" sz="1400" b="1" dirty="0"/>
              <a:t>#</a:t>
            </a:r>
            <a:r>
              <a:rPr lang="zh-CN" altLang="en-US" sz="1400" b="1" dirty="0"/>
              <a:t>结果：</a:t>
            </a:r>
            <a:endParaRPr lang="en-US" sz="1400" b="1" dirty="0"/>
          </a:p>
          <a:p>
            <a:pPr marL="0" indent="0">
              <a:buNone/>
            </a:pPr>
            <a:r>
              <a:rPr lang="en-US" sz="1400" dirty="0"/>
              <a:t>6 Brent 16 3.19</a:t>
            </a:r>
          </a:p>
          <a:p>
            <a:pPr marL="0" indent="0">
              <a:buNone/>
            </a:pPr>
            <a:r>
              <a:rPr lang="en-US" sz="1400" dirty="0"/>
              <a:t>8 Daniel 16 1.56</a:t>
            </a:r>
          </a:p>
          <a:p>
            <a:pPr marL="0" indent="0">
              <a:buNone/>
            </a:pPr>
            <a:r>
              <a:rPr lang="en-US" sz="1400" dirty="0"/>
              <a:t>9 Edward 19 1.63</a:t>
            </a:r>
          </a:p>
          <a:p>
            <a:pPr marL="0" indent="0">
              <a:buNone/>
            </a:pPr>
            <a:r>
              <a:rPr lang="en-US" sz="1400" dirty="0"/>
              <a:t>……</a:t>
            </a:r>
          </a:p>
        </p:txBody>
      </p:sp>
      <p:sp>
        <p:nvSpPr>
          <p:cNvPr id="8" name="矩形 7"/>
          <p:cNvSpPr/>
          <p:nvPr/>
        </p:nvSpPr>
        <p:spPr>
          <a:xfrm>
            <a:off x="467544" y="1484784"/>
            <a:ext cx="7848872" cy="1172629"/>
          </a:xfrm>
          <a:prstGeom prst="rect">
            <a:avLst/>
          </a:prstGeom>
        </p:spPr>
        <p:txBody>
          <a:bodyPr wrap="square">
            <a:spAutoFit/>
          </a:bodyPr>
          <a:lstStyle/>
          <a:p>
            <a:pPr indent="457200">
              <a:lnSpc>
                <a:spcPct val="130000"/>
              </a:lnSpc>
            </a:pPr>
            <a:r>
              <a:rPr lang="zh-CN" altLang="en-US" dirty="0" smtClean="0"/>
              <a:t>完成了查询函数的定义，下面还需要使用该查询函数</a:t>
            </a:r>
            <a:r>
              <a:rPr lang="en-US" altLang="zh-CN" dirty="0" smtClean="0"/>
              <a:t>——select()</a:t>
            </a:r>
            <a:r>
              <a:rPr lang="zh-CN" altLang="en-US" dirty="0" smtClean="0"/>
              <a:t>，例如，需要查询一班中，选课总学分大于等于</a:t>
            </a:r>
            <a:r>
              <a:rPr lang="en-US" altLang="zh-CN" dirty="0" smtClean="0"/>
              <a:t>15</a:t>
            </a:r>
            <a:r>
              <a:rPr lang="zh-CN" altLang="en-US" dirty="0" smtClean="0"/>
              <a:t>的同学。程序实现如下所示。</a:t>
            </a:r>
            <a:endParaRPr lang="en-US" dirty="0"/>
          </a:p>
          <a:p>
            <a:pPr indent="457200">
              <a:lnSpc>
                <a:spcPct val="130000"/>
              </a:lnSpc>
            </a:pPr>
            <a:endParaRPr lang="en-US" dirty="0">
              <a:latin typeface="Times New Roman" panose="02020603050405020304" pitchFamily="18" charset="0"/>
            </a:endParaRPr>
          </a:p>
        </p:txBody>
      </p:sp>
    </p:spTree>
    <p:extLst>
      <p:ext uri="{BB962C8B-B14F-4D97-AF65-F5344CB8AC3E}">
        <p14:creationId xmlns:p14="http://schemas.microsoft.com/office/powerpoint/2010/main" val="19918712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smtClean="0"/>
              <a:t>学生</a:t>
            </a:r>
            <a:r>
              <a:rPr lang="zh-CN" altLang="en-US" dirty="0"/>
              <a:t>实例的</a:t>
            </a:r>
            <a:r>
              <a:rPr lang="zh-CN" altLang="en-US" dirty="0" smtClean="0"/>
              <a:t>扩展</a:t>
            </a:r>
            <a:r>
              <a:rPr lang="en-US" altLang="zh-CN" dirty="0" smtClean="0"/>
              <a:t>——</a:t>
            </a:r>
            <a:r>
              <a:rPr lang="zh-CN" altLang="en-US" dirty="0" smtClean="0"/>
              <a:t>排序</a:t>
            </a:r>
            <a:endParaRPr 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75</a:t>
            </a:fld>
            <a:endParaRPr lang="zh-CN" altLang="en-US"/>
          </a:p>
        </p:txBody>
      </p:sp>
      <p:sp>
        <p:nvSpPr>
          <p:cNvPr id="7" name="内容占位符 6"/>
          <p:cNvSpPr>
            <a:spLocks noGrp="1"/>
          </p:cNvSpPr>
          <p:nvPr>
            <p:ph idx="1"/>
          </p:nvPr>
        </p:nvSpPr>
        <p:spPr>
          <a:xfrm>
            <a:off x="2015716" y="2347194"/>
            <a:ext cx="5256584" cy="4248472"/>
          </a:xfrm>
        </p:spPr>
        <p:txBody>
          <a:bodyPr>
            <a:noAutofit/>
          </a:bodyPr>
          <a:lstStyle/>
          <a:p>
            <a:pPr marL="0" indent="0">
              <a:lnSpc>
                <a:spcPct val="100000"/>
              </a:lnSpc>
              <a:buNone/>
            </a:pPr>
            <a:r>
              <a:rPr lang="en-US" sz="1400" b="1" dirty="0"/>
              <a:t>#&lt;</a:t>
            </a:r>
            <a:r>
              <a:rPr lang="zh-CN" altLang="en-US" sz="1400" b="1" dirty="0"/>
              <a:t>程序：对文件</a:t>
            </a:r>
            <a:r>
              <a:rPr lang="en-US" sz="1400" b="1" dirty="0"/>
              <a:t>class1.txt</a:t>
            </a:r>
            <a:r>
              <a:rPr lang="zh-CN" altLang="en-US" sz="1400" b="1" dirty="0"/>
              <a:t>中学生进行排序</a:t>
            </a:r>
            <a:r>
              <a:rPr lang="en-US" sz="1400" b="1" dirty="0"/>
              <a:t>&gt;</a:t>
            </a:r>
            <a:endParaRPr lang="en-US" sz="1400" dirty="0"/>
          </a:p>
          <a:p>
            <a:pPr marL="0" indent="0">
              <a:lnSpc>
                <a:spcPct val="100000"/>
              </a:lnSpc>
              <a:buNone/>
            </a:pPr>
            <a:r>
              <a:rPr lang="en-US" sz="1400" dirty="0" err="1"/>
              <a:t>def</a:t>
            </a:r>
            <a:r>
              <a:rPr lang="en-US" sz="1400" dirty="0"/>
              <a:t> sort(</a:t>
            </a:r>
            <a:r>
              <a:rPr lang="en-US" sz="1400" dirty="0" err="1"/>
              <a:t>path,col,direct</a:t>
            </a:r>
            <a:r>
              <a:rPr lang="en-US" sz="1400" dirty="0"/>
              <a:t>):	</a:t>
            </a:r>
          </a:p>
          <a:p>
            <a:pPr marL="0" indent="0">
              <a:lnSpc>
                <a:spcPct val="100000"/>
              </a:lnSpc>
              <a:buNone/>
            </a:pPr>
            <a:r>
              <a:rPr lang="en-US" sz="1400" dirty="0"/>
              <a:t>#direct</a:t>
            </a:r>
            <a:r>
              <a:rPr lang="zh-CN" altLang="en-US" sz="1400" dirty="0"/>
              <a:t>表示排序方向，</a:t>
            </a:r>
            <a:r>
              <a:rPr lang="en-US" sz="1400" dirty="0"/>
              <a:t>"&gt;"</a:t>
            </a:r>
            <a:r>
              <a:rPr lang="zh-CN" altLang="en-US" sz="1400" dirty="0"/>
              <a:t>为从大到小排序，</a:t>
            </a:r>
            <a:r>
              <a:rPr lang="en-US" sz="1400" dirty="0"/>
              <a:t>"&lt;"</a:t>
            </a:r>
            <a:r>
              <a:rPr lang="zh-CN" altLang="en-US" sz="1400" dirty="0"/>
              <a:t>相反。</a:t>
            </a:r>
            <a:endParaRPr lang="en-US" sz="1400" dirty="0"/>
          </a:p>
          <a:p>
            <a:pPr marL="0" indent="0">
              <a:lnSpc>
                <a:spcPct val="100000"/>
              </a:lnSpc>
              <a:buNone/>
            </a:pPr>
            <a:r>
              <a:rPr lang="en-US" sz="1400" dirty="0"/>
              <a:t> </a:t>
            </a:r>
            <a:r>
              <a:rPr lang="en-US" sz="1400" dirty="0" smtClean="0"/>
              <a:t>       </a:t>
            </a:r>
            <a:r>
              <a:rPr lang="en-US" sz="1400" dirty="0" err="1" smtClean="0"/>
              <a:t>colNum</a:t>
            </a:r>
            <a:r>
              <a:rPr lang="en-US" sz="1400" dirty="0" smtClean="0"/>
              <a:t> </a:t>
            </a:r>
            <a:r>
              <a:rPr lang="en-US" sz="1400" dirty="0"/>
              <a:t>= 0</a:t>
            </a:r>
          </a:p>
          <a:p>
            <a:pPr marL="0" indent="0">
              <a:lnSpc>
                <a:spcPct val="100000"/>
              </a:lnSpc>
              <a:buNone/>
            </a:pPr>
            <a:r>
              <a:rPr lang="en-US" sz="1400" dirty="0" smtClean="0"/>
              <a:t>        if </a:t>
            </a:r>
            <a:r>
              <a:rPr lang="en-US" sz="1400" dirty="0"/>
              <a:t>col == "Credit":</a:t>
            </a:r>
            <a:r>
              <a:rPr lang="en-US" sz="1400" dirty="0" err="1"/>
              <a:t>colNum</a:t>
            </a:r>
            <a:r>
              <a:rPr lang="en-US" sz="1400" dirty="0"/>
              <a:t> = 2</a:t>
            </a:r>
          </a:p>
          <a:p>
            <a:pPr marL="0" indent="0">
              <a:lnSpc>
                <a:spcPct val="100000"/>
              </a:lnSpc>
              <a:buNone/>
            </a:pPr>
            <a:r>
              <a:rPr lang="en-US" sz="1400" dirty="0" smtClean="0"/>
              <a:t>        </a:t>
            </a:r>
            <a:r>
              <a:rPr lang="en-US" sz="1400" dirty="0" err="1" smtClean="0"/>
              <a:t>elif</a:t>
            </a:r>
            <a:r>
              <a:rPr lang="en-US" sz="1400" dirty="0" smtClean="0"/>
              <a:t> </a:t>
            </a:r>
            <a:r>
              <a:rPr lang="en-US" sz="1400" dirty="0"/>
              <a:t>col == "GPA":</a:t>
            </a:r>
            <a:r>
              <a:rPr lang="en-US" sz="1400" dirty="0" err="1"/>
              <a:t>colNum</a:t>
            </a:r>
            <a:r>
              <a:rPr lang="en-US" sz="1400" dirty="0"/>
              <a:t> = 3</a:t>
            </a:r>
          </a:p>
          <a:p>
            <a:pPr marL="0" indent="0">
              <a:lnSpc>
                <a:spcPct val="100000"/>
              </a:lnSpc>
              <a:buNone/>
            </a:pPr>
            <a:r>
              <a:rPr lang="en-US" sz="1400" dirty="0" smtClean="0"/>
              <a:t>        if </a:t>
            </a:r>
            <a:r>
              <a:rPr lang="en-US" sz="1400" dirty="0"/>
              <a:t>rev = False</a:t>
            </a:r>
          </a:p>
          <a:p>
            <a:pPr marL="0" indent="0">
              <a:lnSpc>
                <a:spcPct val="100000"/>
              </a:lnSpc>
              <a:buNone/>
            </a:pPr>
            <a:r>
              <a:rPr lang="en-US" sz="1400" dirty="0" smtClean="0"/>
              <a:t>        if </a:t>
            </a:r>
            <a:r>
              <a:rPr lang="en-US" sz="1400" dirty="0"/>
              <a:t>direct == "&gt;":</a:t>
            </a:r>
            <a:r>
              <a:rPr lang="en-US" sz="1400" dirty="0" err="1"/>
              <a:t>ifrev</a:t>
            </a:r>
            <a:r>
              <a:rPr lang="en-US" sz="1400" dirty="0"/>
              <a:t> = True</a:t>
            </a:r>
          </a:p>
          <a:p>
            <a:pPr marL="0" indent="0">
              <a:lnSpc>
                <a:spcPct val="100000"/>
              </a:lnSpc>
              <a:buNone/>
            </a:pPr>
            <a:r>
              <a:rPr lang="en-US" sz="1400" dirty="0" smtClean="0"/>
              <a:t>        f </a:t>
            </a:r>
            <a:r>
              <a:rPr lang="en-US" sz="1400" dirty="0"/>
              <a:t>= open(</a:t>
            </a:r>
            <a:r>
              <a:rPr lang="en-US" sz="1400" dirty="0" err="1"/>
              <a:t>path,"r</a:t>
            </a:r>
            <a:r>
              <a:rPr lang="en-US" sz="1400" dirty="0"/>
              <a:t>")</a:t>
            </a:r>
          </a:p>
          <a:p>
            <a:pPr marL="0" indent="0">
              <a:lnSpc>
                <a:spcPct val="100000"/>
              </a:lnSpc>
              <a:buNone/>
            </a:pPr>
            <a:r>
              <a:rPr lang="en-US" sz="1400" dirty="0" smtClean="0"/>
              <a:t>        </a:t>
            </a:r>
            <a:r>
              <a:rPr lang="en-US" sz="1400" dirty="0" err="1" smtClean="0"/>
              <a:t>f.readline</a:t>
            </a:r>
            <a:r>
              <a:rPr lang="en-US" sz="1400" dirty="0"/>
              <a:t>()</a:t>
            </a:r>
          </a:p>
          <a:p>
            <a:pPr marL="0" indent="0">
              <a:lnSpc>
                <a:spcPct val="100000"/>
              </a:lnSpc>
              <a:buNone/>
            </a:pPr>
            <a:r>
              <a:rPr lang="en-US" sz="1400" dirty="0" smtClean="0"/>
              <a:t>        Info </a:t>
            </a:r>
            <a:r>
              <a:rPr lang="en-US" sz="1400" dirty="0"/>
              <a:t>= </a:t>
            </a:r>
            <a:r>
              <a:rPr lang="en-US" sz="1400" dirty="0" err="1"/>
              <a:t>f.readlines</a:t>
            </a:r>
            <a:r>
              <a:rPr lang="en-US" sz="1400" dirty="0"/>
              <a:t>()</a:t>
            </a:r>
          </a:p>
          <a:p>
            <a:pPr marL="0" indent="0">
              <a:lnSpc>
                <a:spcPct val="100000"/>
              </a:lnSpc>
              <a:buNone/>
            </a:pPr>
            <a:r>
              <a:rPr lang="en-US" sz="1400" dirty="0" smtClean="0"/>
              <a:t>        res </a:t>
            </a:r>
            <a:r>
              <a:rPr lang="en-US" sz="1400" dirty="0"/>
              <a:t>= []</a:t>
            </a:r>
          </a:p>
          <a:p>
            <a:pPr marL="0" indent="0">
              <a:lnSpc>
                <a:spcPct val="100000"/>
              </a:lnSpc>
              <a:buNone/>
            </a:pPr>
            <a:r>
              <a:rPr lang="en-US" sz="1400" dirty="0" smtClean="0"/>
              <a:t>        for </a:t>
            </a:r>
            <a:r>
              <a:rPr lang="en-US" sz="1400" dirty="0"/>
              <a:t>e in Info:</a:t>
            </a:r>
          </a:p>
          <a:p>
            <a:pPr marL="0" indent="0">
              <a:lnSpc>
                <a:spcPct val="100000"/>
              </a:lnSpc>
              <a:buNone/>
            </a:pPr>
            <a:r>
              <a:rPr lang="en-US" sz="1400" dirty="0" smtClean="0"/>
              <a:t>                </a:t>
            </a:r>
            <a:r>
              <a:rPr lang="en-US" sz="1400" dirty="0" err="1" smtClean="0"/>
              <a:t>eList</a:t>
            </a:r>
            <a:r>
              <a:rPr lang="en-US" sz="1400" dirty="0" smtClean="0"/>
              <a:t> </a:t>
            </a:r>
            <a:r>
              <a:rPr lang="en-US" sz="1400" dirty="0"/>
              <a:t>= </a:t>
            </a:r>
            <a:r>
              <a:rPr lang="en-US" sz="1400" dirty="0" err="1"/>
              <a:t>e.split</a:t>
            </a:r>
            <a:r>
              <a:rPr lang="en-US" sz="1400" dirty="0"/>
              <a:t>()</a:t>
            </a:r>
          </a:p>
          <a:p>
            <a:pPr marL="0" indent="0">
              <a:lnSpc>
                <a:spcPct val="100000"/>
              </a:lnSpc>
              <a:buNone/>
            </a:pPr>
            <a:r>
              <a:rPr lang="en-US" sz="1400" dirty="0"/>
              <a:t> </a:t>
            </a:r>
            <a:r>
              <a:rPr lang="en-US" sz="1400" dirty="0" smtClean="0"/>
              <a:t>               </a:t>
            </a:r>
            <a:r>
              <a:rPr lang="en-US" sz="1400" dirty="0" err="1" smtClean="0"/>
              <a:t>res.append</a:t>
            </a:r>
            <a:r>
              <a:rPr lang="en-US" sz="1400" dirty="0" smtClean="0"/>
              <a:t>(</a:t>
            </a:r>
            <a:r>
              <a:rPr lang="en-US" sz="1400" dirty="0" err="1" smtClean="0"/>
              <a:t>eList</a:t>
            </a:r>
            <a:r>
              <a:rPr lang="en-US" sz="1400" dirty="0"/>
              <a:t>)</a:t>
            </a:r>
          </a:p>
          <a:p>
            <a:pPr marL="0" indent="0">
              <a:lnSpc>
                <a:spcPct val="100000"/>
              </a:lnSpc>
              <a:buNone/>
            </a:pPr>
            <a:r>
              <a:rPr lang="en-US" sz="1400" dirty="0"/>
              <a:t> </a:t>
            </a:r>
            <a:r>
              <a:rPr lang="en-US" sz="1400" dirty="0" smtClean="0"/>
              <a:t>       res </a:t>
            </a:r>
            <a:r>
              <a:rPr lang="en-US" sz="1400" dirty="0"/>
              <a:t>= sorted(res, key=lambda </a:t>
            </a:r>
            <a:r>
              <a:rPr lang="en-US" sz="1400" dirty="0" smtClean="0"/>
              <a:t>res: res[</a:t>
            </a:r>
            <a:r>
              <a:rPr lang="en-US" sz="1400" dirty="0" err="1" smtClean="0"/>
              <a:t>colNum</a:t>
            </a:r>
            <a:r>
              <a:rPr lang="en-US" sz="1400" dirty="0"/>
              <a:t>],reverse=</a:t>
            </a:r>
            <a:r>
              <a:rPr lang="en-US" sz="1400" dirty="0" err="1"/>
              <a:t>ifrev</a:t>
            </a:r>
            <a:r>
              <a:rPr lang="en-US" sz="1400" dirty="0"/>
              <a:t>) </a:t>
            </a:r>
          </a:p>
          <a:p>
            <a:pPr marL="0" indent="0">
              <a:lnSpc>
                <a:spcPct val="100000"/>
              </a:lnSpc>
              <a:buNone/>
            </a:pPr>
            <a:r>
              <a:rPr lang="en-US" sz="1400" dirty="0"/>
              <a:t> </a:t>
            </a:r>
            <a:r>
              <a:rPr lang="en-US" sz="1400" dirty="0" smtClean="0"/>
              <a:t>       #</a:t>
            </a:r>
            <a:r>
              <a:rPr lang="zh-CN" altLang="en-US" sz="1400" dirty="0"/>
              <a:t>第三个参数为排序方向</a:t>
            </a:r>
            <a:endParaRPr lang="en-US" sz="1400" dirty="0"/>
          </a:p>
          <a:p>
            <a:pPr marL="0" indent="0">
              <a:lnSpc>
                <a:spcPct val="100000"/>
              </a:lnSpc>
              <a:buNone/>
            </a:pPr>
            <a:r>
              <a:rPr lang="en-US" sz="1400" dirty="0" smtClean="0"/>
              <a:t>        </a:t>
            </a:r>
            <a:r>
              <a:rPr lang="en-US" sz="1400" dirty="0" err="1" smtClean="0"/>
              <a:t>f.close</a:t>
            </a:r>
            <a:r>
              <a:rPr lang="en-US" sz="1400" dirty="0"/>
              <a:t>()</a:t>
            </a:r>
          </a:p>
          <a:p>
            <a:pPr marL="0" indent="0">
              <a:lnSpc>
                <a:spcPct val="100000"/>
              </a:lnSpc>
              <a:buNone/>
            </a:pPr>
            <a:r>
              <a:rPr lang="en-US" sz="1400" dirty="0" smtClean="0"/>
              <a:t>        return </a:t>
            </a:r>
            <a:r>
              <a:rPr lang="en-US" sz="1400" dirty="0"/>
              <a:t>res</a:t>
            </a:r>
          </a:p>
        </p:txBody>
      </p:sp>
      <p:sp>
        <p:nvSpPr>
          <p:cNvPr id="6" name="矩形 5"/>
          <p:cNvSpPr/>
          <p:nvPr/>
        </p:nvSpPr>
        <p:spPr>
          <a:xfrm>
            <a:off x="899592" y="1390452"/>
            <a:ext cx="7488832" cy="923330"/>
          </a:xfrm>
          <a:prstGeom prst="rect">
            <a:avLst/>
          </a:prstGeom>
        </p:spPr>
        <p:txBody>
          <a:bodyPr wrap="square">
            <a:spAutoFit/>
          </a:bodyPr>
          <a:lstStyle/>
          <a:p>
            <a:pPr indent="457200"/>
            <a:r>
              <a:rPr lang="zh-CN" altLang="en-US" dirty="0"/>
              <a:t>最后，需要提供一个函数对全班学生的所有成绩进行排序，根据提供的不同参数进行不同排序。例如对学生按</a:t>
            </a:r>
            <a:r>
              <a:rPr lang="en-US" dirty="0"/>
              <a:t>GPA</a:t>
            </a:r>
            <a:r>
              <a:rPr lang="zh-CN" altLang="en-US" dirty="0"/>
              <a:t>从小到大排序或从大到小排序。实现程序</a:t>
            </a:r>
            <a:r>
              <a:rPr lang="en-US" b="1" dirty="0"/>
              <a:t>#&lt;</a:t>
            </a:r>
            <a:r>
              <a:rPr lang="zh-CN" altLang="en-US" b="1" dirty="0"/>
              <a:t>程序：对文件</a:t>
            </a:r>
            <a:r>
              <a:rPr lang="en-US" b="1" dirty="0"/>
              <a:t>class1.txt</a:t>
            </a:r>
            <a:r>
              <a:rPr lang="zh-CN" altLang="en-US" b="1" dirty="0"/>
              <a:t>中学生进行排序</a:t>
            </a:r>
            <a:r>
              <a:rPr lang="en-US" b="1" dirty="0"/>
              <a:t>&gt;</a:t>
            </a:r>
            <a:r>
              <a:rPr lang="zh-CN" altLang="en-US" dirty="0"/>
              <a:t>。</a:t>
            </a:r>
            <a:endParaRPr lang="en-US" dirty="0"/>
          </a:p>
        </p:txBody>
      </p:sp>
    </p:spTree>
    <p:extLst>
      <p:ext uri="{BB962C8B-B14F-4D97-AF65-F5344CB8AC3E}">
        <p14:creationId xmlns:p14="http://schemas.microsoft.com/office/powerpoint/2010/main" val="33532375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76</a:t>
            </a:fld>
            <a:endParaRPr lang="zh-CN" altLang="en-US" dirty="0"/>
          </a:p>
        </p:txBody>
      </p:sp>
      <p:sp>
        <p:nvSpPr>
          <p:cNvPr id="6" name="内容占位符 5"/>
          <p:cNvSpPr>
            <a:spLocks noGrp="1"/>
          </p:cNvSpPr>
          <p:nvPr>
            <p:ph idx="1"/>
          </p:nvPr>
        </p:nvSpPr>
        <p:spPr/>
        <p:txBody>
          <a:bodyPr>
            <a:normAutofit/>
          </a:bodyPr>
          <a:lstStyle/>
          <a:p>
            <a:pPr lvl="0"/>
            <a:r>
              <a:rPr lang="zh-CN" altLang="en-US" dirty="0"/>
              <a:t>研究及执行</a:t>
            </a:r>
            <a:r>
              <a:rPr lang="en-US" b="1" dirty="0"/>
              <a:t>&lt;</a:t>
            </a:r>
            <a:r>
              <a:rPr lang="zh-CN" altLang="en-US" b="1" dirty="0"/>
              <a:t>程序：对文件</a:t>
            </a:r>
            <a:r>
              <a:rPr lang="en-US" b="1" dirty="0"/>
              <a:t>class1.txt</a:t>
            </a:r>
            <a:r>
              <a:rPr lang="zh-CN" altLang="en-US" b="1" dirty="0"/>
              <a:t>中学生进行排序</a:t>
            </a:r>
            <a:r>
              <a:rPr lang="en-US" b="1" dirty="0"/>
              <a:t>&gt;</a:t>
            </a:r>
            <a:r>
              <a:rPr lang="en-US" dirty="0"/>
              <a:t>,</a:t>
            </a:r>
            <a:r>
              <a:rPr lang="zh-CN" altLang="en-US" dirty="0"/>
              <a:t>这个程序是如何做出排序的？“</a:t>
            </a:r>
            <a:r>
              <a:rPr lang="en-US" dirty="0"/>
              <a:t>key=lambda res: res[</a:t>
            </a:r>
            <a:r>
              <a:rPr lang="en-US" dirty="0" err="1"/>
              <a:t>colNum</a:t>
            </a:r>
            <a:r>
              <a:rPr lang="en-US" dirty="0"/>
              <a:t>]</a:t>
            </a:r>
            <a:r>
              <a:rPr lang="zh-CN" altLang="en-US" dirty="0"/>
              <a:t>”代表了排序的</a:t>
            </a:r>
            <a:r>
              <a:rPr lang="en-US" dirty="0"/>
              <a:t>key</a:t>
            </a:r>
            <a:r>
              <a:rPr lang="zh-CN" altLang="en-US" dirty="0"/>
              <a:t>是用的列表</a:t>
            </a:r>
            <a:r>
              <a:rPr lang="en-US" dirty="0"/>
              <a:t>[</a:t>
            </a:r>
            <a:r>
              <a:rPr lang="en-US" dirty="0" err="1"/>
              <a:t>colNum</a:t>
            </a:r>
            <a:r>
              <a:rPr lang="en-US" dirty="0"/>
              <a:t>]</a:t>
            </a:r>
            <a:r>
              <a:rPr lang="zh-CN" altLang="en-US" dirty="0"/>
              <a:t>元素的值来排序。</a:t>
            </a:r>
            <a:r>
              <a:rPr lang="en-US" dirty="0"/>
              <a:t>lambda</a:t>
            </a:r>
            <a:r>
              <a:rPr lang="zh-CN" altLang="en-US" dirty="0"/>
              <a:t>函数是一种匿名函数，也就是个没有名字的函数。在等号前面的是参数，等号后面的是返回值。试试看。</a:t>
            </a:r>
            <a:endParaRPr lang="en-US" dirty="0"/>
          </a:p>
          <a:p>
            <a:r>
              <a:rPr lang="en-US" dirty="0"/>
              <a:t>&gt;&gt;&gt;L = [('b',2),('a',1),('c',3),('d',4)]</a:t>
            </a:r>
            <a:br>
              <a:rPr lang="en-US" dirty="0"/>
            </a:br>
            <a:r>
              <a:rPr lang="en-US" dirty="0"/>
              <a:t>&gt;&gt;&gt;print (sorted(L, key=lambda x:x[1]))</a:t>
            </a:r>
            <a:br>
              <a:rPr lang="en-US" dirty="0"/>
            </a:br>
            <a:r>
              <a:rPr lang="zh-CN" altLang="en-US" dirty="0"/>
              <a:t>输出结果：</a:t>
            </a:r>
            <a:r>
              <a:rPr lang="en-US" dirty="0"/>
              <a:t>[('a', 1), ('b', 2), ('c', 3), ('d', 4)]</a:t>
            </a:r>
          </a:p>
        </p:txBody>
      </p:sp>
    </p:spTree>
    <p:extLst>
      <p:ext uri="{BB962C8B-B14F-4D97-AF65-F5344CB8AC3E}">
        <p14:creationId xmlns:p14="http://schemas.microsoft.com/office/powerpoint/2010/main" val="2539989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登录阶段</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a:t>
            </a:fld>
            <a:endParaRPr lang="zh-CN" altLang="en-US"/>
          </a:p>
        </p:txBody>
      </p:sp>
      <p:sp>
        <p:nvSpPr>
          <p:cNvPr id="6" name="内容占位符 5"/>
          <p:cNvSpPr>
            <a:spLocks noGrp="1"/>
          </p:cNvSpPr>
          <p:nvPr>
            <p:ph idx="1"/>
          </p:nvPr>
        </p:nvSpPr>
        <p:spPr>
          <a:xfrm>
            <a:off x="457200" y="1412777"/>
            <a:ext cx="8229600" cy="2664296"/>
          </a:xfrm>
        </p:spPr>
        <p:txBody>
          <a:bodyPr/>
          <a:lstStyle/>
          <a:p>
            <a:r>
              <a:rPr lang="zh-CN" altLang="zh-CN" dirty="0"/>
              <a:t>登录阶段，计算机主要完成以下两项任务</a:t>
            </a:r>
            <a:r>
              <a:rPr lang="zh-CN" altLang="zh-CN" dirty="0" smtClean="0"/>
              <a:t>：</a:t>
            </a:r>
            <a:endParaRPr lang="en-US" altLang="zh-CN" dirty="0" smtClean="0"/>
          </a:p>
          <a:p>
            <a:pPr lvl="1" indent="457200">
              <a:lnSpc>
                <a:spcPct val="150000"/>
              </a:lnSpc>
              <a:buFont typeface="Calibri" pitchFamily="34" charset="0"/>
              <a:buChar char="―"/>
            </a:pPr>
            <a:r>
              <a:rPr lang="zh-CN" altLang="zh-CN" dirty="0" smtClean="0"/>
              <a:t>启</a:t>
            </a:r>
            <a:r>
              <a:rPr lang="zh-CN" altLang="zh-CN" dirty="0"/>
              <a:t>动机器上安装的所有需要自动启动的</a:t>
            </a:r>
            <a:r>
              <a:rPr lang="en-US" altLang="zh-CN" dirty="0"/>
              <a:t>Windows</a:t>
            </a:r>
            <a:r>
              <a:rPr lang="zh-CN" altLang="zh-CN" dirty="0"/>
              <a:t>服</a:t>
            </a:r>
            <a:r>
              <a:rPr lang="zh-CN" altLang="zh-CN" dirty="0" smtClean="0"/>
              <a:t>务</a:t>
            </a:r>
            <a:endParaRPr lang="en-US" altLang="zh-CN" dirty="0" smtClean="0"/>
          </a:p>
          <a:p>
            <a:pPr lvl="1" indent="457200">
              <a:lnSpc>
                <a:spcPct val="150000"/>
              </a:lnSpc>
              <a:buFont typeface="Calibri" pitchFamily="34" charset="0"/>
              <a:buChar char="―"/>
            </a:pPr>
            <a:r>
              <a:rPr lang="zh-CN" altLang="zh-CN" dirty="0"/>
              <a:t>显示登录界</a:t>
            </a:r>
            <a:r>
              <a:rPr lang="zh-CN" altLang="zh-CN" dirty="0" smtClean="0"/>
              <a:t>面</a:t>
            </a:r>
            <a:endParaRPr lang="zh-CN" altLang="zh-CN" dirty="0"/>
          </a:p>
          <a:p>
            <a:endParaRPr lang="zh-CN" altLang="en-US" dirty="0"/>
          </a:p>
        </p:txBody>
      </p:sp>
      <p:pic>
        <p:nvPicPr>
          <p:cNvPr id="18434" name="Picture 2"/>
          <p:cNvPicPr>
            <a:picLocks noChangeAspect="1" noChangeArrowheads="1"/>
          </p:cNvPicPr>
          <p:nvPr/>
        </p:nvPicPr>
        <p:blipFill>
          <a:blip r:embed="rId2" cstate="print"/>
          <a:srcRect/>
          <a:stretch>
            <a:fillRect/>
          </a:stretch>
        </p:blipFill>
        <p:spPr bwMode="auto">
          <a:xfrm>
            <a:off x="683568" y="4005064"/>
            <a:ext cx="3427487" cy="1663453"/>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4716016" y="4005064"/>
            <a:ext cx="3888879" cy="1691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a:t>
            </a:fld>
            <a:endParaRPr lang="zh-CN" altLang="en-US"/>
          </a:p>
        </p:txBody>
      </p:sp>
      <p:sp>
        <p:nvSpPr>
          <p:cNvPr id="6" name="内容占位符 5"/>
          <p:cNvSpPr>
            <a:spLocks noGrp="1"/>
          </p:cNvSpPr>
          <p:nvPr>
            <p:ph idx="1"/>
          </p:nvPr>
        </p:nvSpPr>
        <p:spPr/>
        <p:txBody>
          <a:bodyPr>
            <a:normAutofit/>
          </a:bodyPr>
          <a:lstStyle/>
          <a:p>
            <a:pPr>
              <a:buFont typeface="+mj-lt"/>
              <a:buAutoNum type="arabicPeriod"/>
            </a:pPr>
            <a:r>
              <a:rPr lang="zh-CN" altLang="en-US" dirty="0" smtClean="0"/>
              <a:t>在安装</a:t>
            </a:r>
            <a:r>
              <a:rPr lang="en-US" altLang="zh-CN" dirty="0" smtClean="0"/>
              <a:t>Windows</a:t>
            </a:r>
            <a:r>
              <a:rPr lang="zh-CN" altLang="en-US" dirty="0" smtClean="0"/>
              <a:t>系统的个人电脑中，将希望开机运行的程序设置为开机自动启动。要如何设置？</a:t>
            </a:r>
          </a:p>
          <a:p>
            <a:pPr>
              <a:buFont typeface="+mj-lt"/>
              <a:buAutoNum type="arabicPeriod"/>
            </a:pPr>
            <a:r>
              <a:rPr lang="zh-CN" altLang="en-US" dirty="0" smtClean="0"/>
              <a:t>假设你有多个操作系统，如何使</a:t>
            </a:r>
            <a:r>
              <a:rPr lang="en-US" altLang="zh-CN" dirty="0" smtClean="0"/>
              <a:t>PC</a:t>
            </a:r>
            <a:r>
              <a:rPr lang="zh-CN" altLang="en-US" dirty="0" smtClean="0"/>
              <a:t>从指定</a:t>
            </a:r>
            <a:r>
              <a:rPr lang="en-US" altLang="zh-CN" dirty="0" smtClean="0"/>
              <a:t>windows7</a:t>
            </a:r>
            <a:r>
              <a:rPr lang="zh-CN" altLang="en-US" dirty="0" smtClean="0"/>
              <a:t>启动？</a:t>
            </a:r>
          </a:p>
          <a:p>
            <a:pPr>
              <a:buFont typeface="+mj-lt"/>
              <a:buAutoNum type="arabicPeriod"/>
            </a:pPr>
            <a:r>
              <a:rPr lang="en-US" altLang="zh-CN" dirty="0" smtClean="0"/>
              <a:t>BIOS</a:t>
            </a:r>
            <a:r>
              <a:rPr lang="zh-CN" altLang="en-US" dirty="0" smtClean="0"/>
              <a:t>的程序存放在</a:t>
            </a:r>
            <a:r>
              <a:rPr lang="en-US" altLang="zh-CN" dirty="0" smtClean="0"/>
              <a:t>ROM</a:t>
            </a:r>
            <a:r>
              <a:rPr lang="zh-CN" altLang="en-US" dirty="0" smtClean="0"/>
              <a:t>中，请思考</a:t>
            </a:r>
            <a:r>
              <a:rPr lang="en-US" altLang="zh-CN" dirty="0" err="1" smtClean="0"/>
              <a:t>Andriod</a:t>
            </a:r>
            <a:r>
              <a:rPr lang="zh-CN" altLang="en-US" dirty="0" smtClean="0"/>
              <a:t>手机中的</a:t>
            </a:r>
            <a:r>
              <a:rPr lang="en-US" altLang="zh-CN" dirty="0" smtClean="0"/>
              <a:t>ROM</a:t>
            </a:r>
            <a:r>
              <a:rPr lang="zh-CN" altLang="en-US" dirty="0" smtClean="0"/>
              <a:t>与</a:t>
            </a:r>
            <a:r>
              <a:rPr lang="en-US" altLang="zh-CN" dirty="0" smtClean="0"/>
              <a:t>BIOS</a:t>
            </a:r>
            <a:r>
              <a:rPr lang="zh-CN" altLang="en-US" dirty="0" smtClean="0"/>
              <a:t>的</a:t>
            </a:r>
            <a:r>
              <a:rPr lang="en-US" altLang="zh-CN" dirty="0" smtClean="0"/>
              <a:t>ROM</a:t>
            </a:r>
            <a:r>
              <a:rPr lang="zh-CN" altLang="en-US" dirty="0" smtClean="0"/>
              <a:t>有何区别？</a:t>
            </a:r>
            <a:r>
              <a:rPr lang="en-US" altLang="zh-CN" dirty="0" smtClean="0"/>
              <a:t>PC</a:t>
            </a:r>
            <a:r>
              <a:rPr lang="zh-CN" altLang="en-US" dirty="0" smtClean="0"/>
              <a:t>机刷</a:t>
            </a:r>
            <a:r>
              <a:rPr lang="en-US" altLang="zh-CN" dirty="0" smtClean="0"/>
              <a:t>BIOS</a:t>
            </a:r>
            <a:r>
              <a:rPr lang="zh-CN" altLang="en-US" dirty="0" smtClean="0"/>
              <a:t>与</a:t>
            </a:r>
            <a:r>
              <a:rPr lang="en-US" altLang="zh-CN" dirty="0" err="1" smtClean="0"/>
              <a:t>Andriod</a:t>
            </a:r>
            <a:r>
              <a:rPr lang="zh-CN" altLang="en-US" dirty="0" smtClean="0"/>
              <a:t>手机刷机、刷</a:t>
            </a:r>
            <a:r>
              <a:rPr lang="en-US" altLang="zh-CN" dirty="0" smtClean="0"/>
              <a:t>ROM</a:t>
            </a:r>
            <a:r>
              <a:rPr lang="zh-CN" altLang="en-US" dirty="0" smtClean="0"/>
              <a:t>有何区别？</a:t>
            </a:r>
          </a:p>
          <a:p>
            <a:pPr>
              <a:buFont typeface="+mj-lt"/>
              <a:buAutoNum type="arabicPeriod"/>
            </a:pPr>
            <a:r>
              <a:rPr lang="zh-CN" altLang="en-US" dirty="0" smtClean="0"/>
              <a:t>提示：手机</a:t>
            </a:r>
            <a:r>
              <a:rPr lang="en-US" altLang="zh-CN" dirty="0" smtClean="0"/>
              <a:t>Android</a:t>
            </a:r>
            <a:r>
              <a:rPr lang="zh-CN" altLang="en-US" dirty="0" smtClean="0"/>
              <a:t>的</a:t>
            </a:r>
            <a:r>
              <a:rPr lang="en-US" altLang="zh-CN" dirty="0" smtClean="0"/>
              <a:t>ROM</a:t>
            </a:r>
            <a:r>
              <a:rPr lang="zh-CN" altLang="en-US" dirty="0" smtClean="0"/>
              <a:t>，是整个操作系统和一些常用的程序。</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章信息">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11227</Words>
  <Application>Microsoft Office PowerPoint</Application>
  <PresentationFormat>全屏显示(4:3)</PresentationFormat>
  <Paragraphs>781</Paragraphs>
  <Slides>76</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78" baseType="lpstr">
      <vt:lpstr>章信息</vt:lpstr>
      <vt:lpstr>Visio.Drawing.11</vt:lpstr>
      <vt:lpstr>第6章  操作系统简介</vt:lpstr>
      <vt:lpstr>第1节  计算机的启动</vt:lpstr>
      <vt:lpstr>计算机启动流程</vt:lpstr>
      <vt:lpstr>1.1  启动自检阶段</vt:lpstr>
      <vt:lpstr>1.2  初始化启动阶段</vt:lpstr>
      <vt:lpstr>1.3  启动加载阶段</vt:lpstr>
      <vt:lpstr>1.4  内核装载阶段</vt:lpstr>
      <vt:lpstr>1.5  登录阶段</vt:lpstr>
      <vt:lpstr>练习题</vt:lpstr>
      <vt:lpstr>第2节 认识操作系统</vt:lpstr>
      <vt:lpstr>什么是操作系统</vt:lpstr>
      <vt:lpstr>2.1  中断</vt:lpstr>
      <vt:lpstr>2.1  中断——中断类型</vt:lpstr>
      <vt:lpstr>第3节  操作系统对硬件资源管理</vt:lpstr>
      <vt:lpstr>引言</vt:lpstr>
      <vt:lpstr>3.1  操作系统对I/O设备管理</vt:lpstr>
      <vt:lpstr>3.1  操作系统对I/O设备管理</vt:lpstr>
      <vt:lpstr>3.1  操作系统对I/O设备管理</vt:lpstr>
      <vt:lpstr>3.1  操作系统对I/O设备管理</vt:lpstr>
      <vt:lpstr>3.1  操作系统对I/O设备管理</vt:lpstr>
      <vt:lpstr>3.1  操作系统对I/O设备管理</vt:lpstr>
      <vt:lpstr>3.2  操作系统对CPU的管理</vt:lpstr>
      <vt:lpstr>3.2  操作系统对CPU的管理</vt:lpstr>
      <vt:lpstr>3.2  操作系统对CPU的管理</vt:lpstr>
      <vt:lpstr>3.2  操作系统对CPU的管理——初识进程</vt:lpstr>
      <vt:lpstr>3.2  操作系统对CPU的管理——初识进程</vt:lpstr>
      <vt:lpstr>3.3  操作系统对内存的管理</vt:lpstr>
      <vt:lpstr>3.3  操作系统对内存的管理</vt:lpstr>
      <vt:lpstr>练习题</vt:lpstr>
      <vt:lpstr>第4节  操作系统对应用程序提供较安全可靠的服务</vt:lpstr>
      <vt:lpstr>引言</vt:lpstr>
      <vt:lpstr>4.1  内核态与用户态</vt:lpstr>
      <vt:lpstr>4.1  内核态与用户态</vt:lpstr>
      <vt:lpstr>4.1  内核态与用户态</vt:lpstr>
      <vt:lpstr>4.1  内核态与用户态</vt:lpstr>
      <vt:lpstr>4.1  内核态与用户态</vt:lpstr>
      <vt:lpstr>4.1  内核态与用户态</vt:lpstr>
      <vt:lpstr>4.2  系统调用（System Call）——软件中断</vt:lpstr>
      <vt:lpstr>4.2  练习题</vt:lpstr>
      <vt:lpstr>4.3  常用系统调用</vt:lpstr>
      <vt:lpstr>4.3  常用系统调用——文件系统操作控制</vt:lpstr>
      <vt:lpstr>4.4  系统调用实例：read系统调用</vt:lpstr>
      <vt:lpstr>4.4  系统调用实例：read系统调用</vt:lpstr>
      <vt:lpstr>4.4  系统调用实例：read系统调用</vt:lpstr>
      <vt:lpstr>4  小结</vt:lpstr>
      <vt:lpstr>第5节  操作系统对多运行环境的管理</vt:lpstr>
      <vt:lpstr>引言</vt:lpstr>
      <vt:lpstr>5.1  进程（Process）</vt:lpstr>
      <vt:lpstr>5.1  进程（Process）</vt:lpstr>
      <vt:lpstr>5.2  进程状态</vt:lpstr>
      <vt:lpstr>5.2  进程状态</vt:lpstr>
      <vt:lpstr>5.2  进程状态</vt:lpstr>
      <vt:lpstr>5.3  进程调度（Scheduling）——衡量指标</vt:lpstr>
      <vt:lpstr>5.3  进程调度——先来先服务（FCFS）</vt:lpstr>
      <vt:lpstr>5.3  进程调度——短作业优先（SJF）</vt:lpstr>
      <vt:lpstr>5.3  进程调度——短作业优先（SJF）</vt:lpstr>
      <vt:lpstr>5.3  进程调度</vt:lpstr>
      <vt:lpstr>第6节  文件系统（File System）</vt:lpstr>
      <vt:lpstr>引言</vt:lpstr>
      <vt:lpstr>6.1  文件基本概念</vt:lpstr>
      <vt:lpstr>6.1  文件基本概念</vt:lpstr>
      <vt:lpstr>6.2  目录树结构</vt:lpstr>
      <vt:lpstr>6.2  目录树结构</vt:lpstr>
      <vt:lpstr>6.2  目录树结构</vt:lpstr>
      <vt:lpstr>6.2  目录树结构</vt:lpstr>
      <vt:lpstr>6.3  Python中的文件操作</vt:lpstr>
      <vt:lpstr>6.3  Python中的文件操作——常用方法</vt:lpstr>
      <vt:lpstr>6.3  Python中的文件操作——读取文件内容</vt:lpstr>
      <vt:lpstr>6.3  Python中的文件操作——写入文件</vt:lpstr>
      <vt:lpstr>6.3  Python中的文件操作——经验谈</vt:lpstr>
      <vt:lpstr>6.4  学生实例的扩展</vt:lpstr>
      <vt:lpstr>6.4  学生实例的扩展——存储考试结果</vt:lpstr>
      <vt:lpstr>6.4  学生实例的扩展——按要求查询</vt:lpstr>
      <vt:lpstr>6.4  学生实例的扩展——使用查询例子</vt:lpstr>
      <vt:lpstr>6.4  学生实例的扩展——排序</vt:lpstr>
      <vt:lpstr>练习题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JWW</cp:lastModifiedBy>
  <cp:revision>185</cp:revision>
  <dcterms:created xsi:type="dcterms:W3CDTF">2014-06-13T02:51:02Z</dcterms:created>
  <dcterms:modified xsi:type="dcterms:W3CDTF">2014-06-20T15:47:07Z</dcterms:modified>
</cp:coreProperties>
</file>