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91"/>
  </p:notesMasterIdLst>
  <p:handoutMasterIdLst>
    <p:handoutMasterId r:id="rId92"/>
  </p:handoutMasterIdLst>
  <p:sldIdLst>
    <p:sldId id="256" r:id="rId2"/>
    <p:sldId id="258" r:id="rId3"/>
    <p:sldId id="257" r:id="rId4"/>
    <p:sldId id="259" r:id="rId5"/>
    <p:sldId id="260" r:id="rId6"/>
    <p:sldId id="261" r:id="rId7"/>
    <p:sldId id="377" r:id="rId8"/>
    <p:sldId id="378" r:id="rId9"/>
    <p:sldId id="379" r:id="rId10"/>
    <p:sldId id="380" r:id="rId11"/>
    <p:sldId id="262" r:id="rId12"/>
    <p:sldId id="263" r:id="rId13"/>
    <p:sldId id="265" r:id="rId14"/>
    <p:sldId id="264" r:id="rId15"/>
    <p:sldId id="266" r:id="rId16"/>
    <p:sldId id="381" r:id="rId17"/>
    <p:sldId id="267" r:id="rId18"/>
    <p:sldId id="382" r:id="rId19"/>
    <p:sldId id="446" r:id="rId20"/>
    <p:sldId id="383" r:id="rId21"/>
    <p:sldId id="384" r:id="rId22"/>
    <p:sldId id="299" r:id="rId23"/>
    <p:sldId id="300" r:id="rId24"/>
    <p:sldId id="302" r:id="rId25"/>
    <p:sldId id="385" r:id="rId26"/>
    <p:sldId id="303" r:id="rId27"/>
    <p:sldId id="386" r:id="rId28"/>
    <p:sldId id="387" r:id="rId29"/>
    <p:sldId id="388" r:id="rId30"/>
    <p:sldId id="389" r:id="rId31"/>
    <p:sldId id="390" r:id="rId32"/>
    <p:sldId id="391" r:id="rId33"/>
    <p:sldId id="392" r:id="rId34"/>
    <p:sldId id="393" r:id="rId35"/>
    <p:sldId id="397" r:id="rId36"/>
    <p:sldId id="395" r:id="rId37"/>
    <p:sldId id="398" r:id="rId38"/>
    <p:sldId id="394" r:id="rId39"/>
    <p:sldId id="396" r:id="rId40"/>
    <p:sldId id="399" r:id="rId41"/>
    <p:sldId id="400" r:id="rId42"/>
    <p:sldId id="447" r:id="rId43"/>
    <p:sldId id="401" r:id="rId44"/>
    <p:sldId id="402" r:id="rId45"/>
    <p:sldId id="404" r:id="rId46"/>
    <p:sldId id="403" r:id="rId47"/>
    <p:sldId id="406" r:id="rId48"/>
    <p:sldId id="405" r:id="rId49"/>
    <p:sldId id="407" r:id="rId50"/>
    <p:sldId id="408" r:id="rId51"/>
    <p:sldId id="409" r:id="rId52"/>
    <p:sldId id="410" r:id="rId53"/>
    <p:sldId id="411" r:id="rId54"/>
    <p:sldId id="412" r:id="rId55"/>
    <p:sldId id="413" r:id="rId56"/>
    <p:sldId id="414" r:id="rId57"/>
    <p:sldId id="415" r:id="rId58"/>
    <p:sldId id="416" r:id="rId59"/>
    <p:sldId id="417" r:id="rId60"/>
    <p:sldId id="418" r:id="rId61"/>
    <p:sldId id="419" r:id="rId62"/>
    <p:sldId id="448" r:id="rId63"/>
    <p:sldId id="420" r:id="rId64"/>
    <p:sldId id="421" r:id="rId65"/>
    <p:sldId id="422" r:id="rId66"/>
    <p:sldId id="423" r:id="rId67"/>
    <p:sldId id="424" r:id="rId68"/>
    <p:sldId id="425" r:id="rId69"/>
    <p:sldId id="426" r:id="rId70"/>
    <p:sldId id="427" r:id="rId71"/>
    <p:sldId id="428" r:id="rId72"/>
    <p:sldId id="429" r:id="rId73"/>
    <p:sldId id="431" r:id="rId74"/>
    <p:sldId id="450" r:id="rId75"/>
    <p:sldId id="432" r:id="rId76"/>
    <p:sldId id="433" r:id="rId77"/>
    <p:sldId id="434" r:id="rId78"/>
    <p:sldId id="435" r:id="rId79"/>
    <p:sldId id="436" r:id="rId80"/>
    <p:sldId id="437" r:id="rId81"/>
    <p:sldId id="438" r:id="rId82"/>
    <p:sldId id="439" r:id="rId83"/>
    <p:sldId id="449" r:id="rId84"/>
    <p:sldId id="440" r:id="rId85"/>
    <p:sldId id="441" r:id="rId86"/>
    <p:sldId id="442" r:id="rId87"/>
    <p:sldId id="443" r:id="rId88"/>
    <p:sldId id="444" r:id="rId89"/>
    <p:sldId id="445" r:id="rId9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27" autoAdjust="0"/>
    <p:restoredTop sz="94749" autoAdjust="0"/>
  </p:normalViewPr>
  <p:slideViewPr>
    <p:cSldViewPr>
      <p:cViewPr varScale="1">
        <p:scale>
          <a:sx n="106" d="100"/>
          <a:sy n="106" d="100"/>
        </p:scale>
        <p:origin x="190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2016/10/26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2016/10/26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838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52390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smtClean="0"/>
              <a:t>单击此处编辑母版文本样式</a:t>
            </a:r>
            <a:endParaRPr lang="en-US" altLang="zh-CN" dirty="0" smtClean="0"/>
          </a:p>
        </p:txBody>
      </p:sp>
      <p:sp>
        <p:nvSpPr>
          <p:cNvPr id="9" name="日期占位符 8"/>
          <p:cNvSpPr>
            <a:spLocks noGrp="1"/>
          </p:cNvSpPr>
          <p:nvPr>
            <p:ph type="dt" sz="half" idx="10"/>
          </p:nvPr>
        </p:nvSpPr>
        <p:spPr/>
        <p:txBody>
          <a:bodyPr/>
          <a:lstStyle/>
          <a:p>
            <a:fld id="{DE3B03C8-02EF-460A-A21C-E744A7B52EF2}" type="datetime1">
              <a:rPr lang="zh-CN" altLang="en-US" smtClean="0"/>
              <a:pPr/>
              <a:t>2016/10/26</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smtClean="0"/>
              <a:t>/TP</a:t>
            </a:r>
            <a:endParaRPr lang="zh-CN" altLang="en-US" dirty="0"/>
          </a:p>
        </p:txBody>
      </p:sp>
      <p:sp>
        <p:nvSpPr>
          <p:cNvPr id="11" name="页脚占位符 10"/>
          <p:cNvSpPr>
            <a:spLocks noGrp="1"/>
          </p:cNvSpPr>
          <p:nvPr>
            <p:ph type="ftr" sz="quarter" idx="12"/>
          </p:nvPr>
        </p:nvSpPr>
        <p:spPr/>
        <p:txBody>
          <a:bodyPr/>
          <a:lstStyle/>
          <a:p>
            <a:r>
              <a:rPr lang="en-US" altLang="zh-CN" dirty="0" smtClean="0"/>
              <a:t>Dr. </a:t>
            </a:r>
            <a:r>
              <a:rPr lang="zh-CN" altLang="en-US" dirty="0" smtClean="0"/>
              <a:t>沙行勉</a:t>
            </a:r>
            <a:endParaRPr lang="zh-CN" altLang="en-US" dirty="0"/>
          </a:p>
        </p:txBody>
      </p:sp>
      <p:sp>
        <p:nvSpPr>
          <p:cNvPr id="12" name="标题 11"/>
          <p:cNvSpPr>
            <a:spLocks noGrp="1"/>
          </p:cNvSpPr>
          <p:nvPr>
            <p:ph type="title" hasCustomPrompt="1"/>
          </p:nvPr>
        </p:nvSpPr>
        <p:spPr/>
        <p:txBody>
          <a:bodyPr/>
          <a:lstStyle>
            <a:lvl1pPr>
              <a:defRPr sz="4000"/>
            </a:lvl1pPr>
          </a:lstStyle>
          <a:p>
            <a:r>
              <a:rPr lang="zh-CN" altLang="en-US" dirty="0" smtClean="0"/>
              <a:t>第</a:t>
            </a:r>
            <a:r>
              <a:rPr lang="en-US" altLang="zh-CN" dirty="0" smtClean="0"/>
              <a:t>X</a:t>
            </a:r>
            <a:r>
              <a:rPr lang="zh-CN" altLang="en-US" dirty="0" smtClean="0"/>
              <a:t>章 </a:t>
            </a:r>
            <a:r>
              <a:rPr lang="en-US" altLang="zh-CN" dirty="0" smtClean="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smtClean="0"/>
              <a:t>第</a:t>
            </a:r>
            <a:r>
              <a:rPr lang="en-US" altLang="zh-CN" dirty="0" smtClean="0"/>
              <a:t>X</a:t>
            </a:r>
            <a:r>
              <a:rPr lang="zh-CN" altLang="en-US" dirty="0" smtClean="0"/>
              <a:t>节 </a:t>
            </a:r>
            <a:r>
              <a:rPr lang="en-US" altLang="zh-CN" dirty="0" smtClean="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smtClean="0"/>
              <a:t>单击此处编辑母版文本样式</a:t>
            </a:r>
          </a:p>
        </p:txBody>
      </p:sp>
    </p:spTree>
    <p:extLst>
      <p:ext uri="{BB962C8B-B14F-4D97-AF65-F5344CB8AC3E}">
        <p14:creationId xmlns:p14="http://schemas.microsoft.com/office/powerpoint/2010/main"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smtClean="0"/>
              <a:t>&lt;</a:t>
            </a:r>
            <a:r>
              <a:rPr lang="zh-CN" altLang="en-US" dirty="0" smtClean="0"/>
              <a:t>程序</a:t>
            </a:r>
            <a:r>
              <a:rPr lang="en-US" altLang="zh-CN" dirty="0" smtClean="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smtClean="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说明</a:t>
            </a:r>
            <a:endParaRPr lang="zh-CN" altLang="en-US" dirty="0"/>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2016/10/26</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smtClean="0"/>
              <a:t>Dr. </a:t>
            </a:r>
            <a:r>
              <a:rPr lang="zh-CN" altLang="en-US" dirty="0" smtClean="0"/>
              <a:t>沙行勉</a:t>
            </a:r>
            <a:endParaRPr lang="zh-CN" altLang="en-US" dirty="0"/>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smtClean="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12.png"/><Relationship Id="rId4" Type="http://schemas.openxmlformats.org/officeDocument/2006/relationships/image" Target="../media/image11.wmf"/></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5.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10.vml"/><Relationship Id="rId4" Type="http://schemas.openxmlformats.org/officeDocument/2006/relationships/image" Target="../media/image17.e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并行计算</a:t>
            </a:r>
            <a:r>
              <a:rPr lang="zh-CN" altLang="zh-CN" dirty="0" smtClean="0"/>
              <a:t>简介</a:t>
            </a:r>
            <a:endParaRPr lang="en-US" altLang="zh-CN" dirty="0" smtClean="0"/>
          </a:p>
          <a:p>
            <a:r>
              <a:rPr lang="zh-CN" altLang="zh-CN" dirty="0" smtClean="0"/>
              <a:t>多</a:t>
            </a:r>
            <a:r>
              <a:rPr lang="zh-CN" altLang="zh-CN" dirty="0"/>
              <a:t>进程</a:t>
            </a:r>
            <a:r>
              <a:rPr lang="zh-CN" altLang="zh-CN" dirty="0" smtClean="0"/>
              <a:t>编程</a:t>
            </a:r>
            <a:endParaRPr lang="en-US" altLang="zh-CN" dirty="0" smtClean="0"/>
          </a:p>
          <a:p>
            <a:r>
              <a:rPr lang="zh-CN" altLang="zh-CN" dirty="0" smtClean="0"/>
              <a:t>进程通信</a:t>
            </a:r>
            <a:endParaRPr lang="en-US" altLang="zh-CN" dirty="0" smtClean="0"/>
          </a:p>
          <a:p>
            <a:r>
              <a:rPr lang="zh-CN" altLang="zh-CN" dirty="0" smtClean="0"/>
              <a:t>多</a:t>
            </a:r>
            <a:r>
              <a:rPr lang="zh-CN" altLang="zh-CN" dirty="0"/>
              <a:t>进程编程</a:t>
            </a:r>
            <a:r>
              <a:rPr lang="zh-CN" altLang="zh-CN" dirty="0" smtClean="0"/>
              <a:t>实例</a:t>
            </a:r>
            <a:endParaRPr lang="en-US" altLang="zh-CN" dirty="0" smtClean="0"/>
          </a:p>
          <a:p>
            <a:r>
              <a:rPr lang="zh-CN" altLang="zh-CN" dirty="0"/>
              <a:t>利用多核进行并行计算的思考</a:t>
            </a:r>
            <a:endParaRPr lang="zh-CN" altLang="en-US" dirty="0"/>
          </a:p>
        </p:txBody>
      </p:sp>
      <p:sp>
        <p:nvSpPr>
          <p:cNvPr id="3" name="日期占位符 2"/>
          <p:cNvSpPr>
            <a:spLocks noGrp="1"/>
          </p:cNvSpPr>
          <p:nvPr>
            <p:ph type="dt" sz="half" idx="10"/>
          </p:nvPr>
        </p:nvSpPr>
        <p:spPr/>
        <p:txBody>
          <a:bodyPr/>
          <a:lstStyle/>
          <a:p>
            <a:fld id="{DE3B03C8-02EF-460A-A21C-E744A7B52EF2}" type="datetime1">
              <a:rPr lang="zh-CN" altLang="en-US" smtClean="0"/>
              <a:pPr/>
              <a:t>2016/10/26</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smtClean="0"/>
              <a:t>/TP</a:t>
            </a:r>
            <a:endParaRPr lang="zh-CN" altLang="en-US" dirty="0"/>
          </a:p>
        </p:txBody>
      </p:sp>
      <p:sp>
        <p:nvSpPr>
          <p:cNvPr id="5" name="页脚占位符 4"/>
          <p:cNvSpPr>
            <a:spLocks noGrp="1"/>
          </p:cNvSpPr>
          <p:nvPr>
            <p:ph type="ftr" sz="quarter" idx="12"/>
          </p:nvPr>
        </p:nvSpPr>
        <p:spPr/>
        <p:txBody>
          <a:bodyPr/>
          <a:lstStyle/>
          <a:p>
            <a:r>
              <a:rPr lang="en-US" altLang="zh-CN" smtClean="0"/>
              <a:t>Dr. </a:t>
            </a:r>
            <a:r>
              <a:rPr lang="zh-CN" altLang="en-US" smtClean="0"/>
              <a:t>沙行勉</a:t>
            </a:r>
            <a:endParaRPr lang="zh-CN" altLang="en-US" dirty="0"/>
          </a:p>
        </p:txBody>
      </p:sp>
      <p:sp>
        <p:nvSpPr>
          <p:cNvPr id="6" name="标题 5"/>
          <p:cNvSpPr>
            <a:spLocks noGrp="1"/>
          </p:cNvSpPr>
          <p:nvPr>
            <p:ph type="title"/>
          </p:nvPr>
        </p:nvSpPr>
        <p:spPr/>
        <p:txBody>
          <a:bodyPr/>
          <a:lstStyle/>
          <a:p>
            <a:r>
              <a:rPr lang="zh-CN" altLang="en-US" dirty="0" smtClean="0"/>
              <a:t>第</a:t>
            </a:r>
            <a:r>
              <a:rPr lang="en-US" altLang="zh-CN" dirty="0" smtClean="0"/>
              <a:t>7</a:t>
            </a:r>
            <a:r>
              <a:rPr lang="zh-CN" altLang="en-US" dirty="0" smtClean="0"/>
              <a:t>章 并行计算</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电梯调度问题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8" name="Text Box 293"/>
          <p:cNvSpPr txBox="1">
            <a:spLocks noChangeArrowheads="1"/>
          </p:cNvSpPr>
          <p:nvPr/>
        </p:nvSpPr>
        <p:spPr bwMode="auto">
          <a:xfrm>
            <a:off x="390274" y="1932222"/>
            <a:ext cx="3914236" cy="18261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程序：并行模拟</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电梯</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1&gt;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Floor1 = 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PressSchedule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(E2, Floor1)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Rec(E2, Floor2)</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abs(Floor1-K)&lt;=abs(Floor2-K):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Floor1 = 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Text Box 294"/>
          <p:cNvSpPr txBox="1">
            <a:spLocks noChangeArrowheads="1"/>
          </p:cNvSpPr>
          <p:nvPr/>
        </p:nvSpPr>
        <p:spPr bwMode="auto">
          <a:xfrm>
            <a:off x="4859226" y="1916379"/>
            <a:ext cx="3890044" cy="182614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程序：并行模拟</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电梯</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2&gt;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Floor2 = 4</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PressSchedule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(E1, Floor2)</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Rec(E1, Floor1)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abs(Floor2-K)&lt;abs(Floor1-K):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Floor2 = 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矩形 9"/>
          <p:cNvSpPr/>
          <p:nvPr/>
        </p:nvSpPr>
        <p:spPr>
          <a:xfrm>
            <a:off x="390274" y="4089846"/>
            <a:ext cx="8358996" cy="1139030"/>
          </a:xfrm>
          <a:prstGeom prst="rect">
            <a:avLst/>
          </a:prstGeom>
        </p:spPr>
        <p:txBody>
          <a:bodyPr wrap="square">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每部电梯运行时都是一个独立的个体，当有人在楼层</a:t>
            </a:r>
            <a:r>
              <a:rPr lang="en-US" altLang="zh-CN" kern="100" dirty="0">
                <a:latin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按电梯时，电梯间相互告诉自己所在的楼层位置，然后每个电梯再单独判断自己是否是离</a:t>
            </a:r>
            <a:r>
              <a:rPr lang="en-US" altLang="zh-CN" kern="100" dirty="0">
                <a:latin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楼最近的电梯。离</a:t>
            </a:r>
            <a:r>
              <a:rPr lang="en-US" altLang="zh-CN" kern="100" dirty="0">
                <a:latin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楼最近的电梯最后移动到</a:t>
            </a:r>
            <a:r>
              <a:rPr lang="en-US" altLang="zh-CN" kern="100" dirty="0">
                <a:latin typeface="Times New Roman" panose="02020603050405020304" pitchFamily="18" charset="0"/>
              </a:rPr>
              <a:t>K</a:t>
            </a:r>
            <a:r>
              <a:rPr lang="zh-CN" altLang="zh-CN" kern="100" dirty="0">
                <a:latin typeface="Times New Roman" panose="02020603050405020304" pitchFamily="18" charset="0"/>
                <a:cs typeface="Times New Roman" panose="02020603050405020304" pitchFamily="18" charset="0"/>
              </a:rPr>
              <a:t>楼</a:t>
            </a:r>
            <a:endParaRPr lang="zh-CN" altLang="en-US" dirty="0"/>
          </a:p>
        </p:txBody>
      </p:sp>
    </p:spTree>
    <p:extLst>
      <p:ext uri="{BB962C8B-B14F-4D97-AF65-F5344CB8AC3E}">
        <p14:creationId xmlns:p14="http://schemas.microsoft.com/office/powerpoint/2010/main" val="40116368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2</a:t>
            </a:r>
            <a:r>
              <a:rPr lang="zh-CN" altLang="en-US" dirty="0" smtClean="0"/>
              <a:t>节  </a:t>
            </a:r>
            <a:r>
              <a:rPr lang="zh-CN" altLang="zh-CN" dirty="0" smtClean="0"/>
              <a:t>多</a:t>
            </a:r>
            <a:r>
              <a:rPr lang="zh-CN" altLang="zh-CN" dirty="0"/>
              <a:t>进程</a:t>
            </a:r>
            <a:r>
              <a:rPr lang="zh-CN" altLang="zh-CN" dirty="0" smtClean="0"/>
              <a:t>编程</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12" name="内容占位符 5"/>
          <p:cNvSpPr>
            <a:spLocks noGrp="1"/>
          </p:cNvSpPr>
          <p:nvPr>
            <p:ph idx="1"/>
          </p:nvPr>
        </p:nvSpPr>
        <p:spPr>
          <a:xfrm>
            <a:off x="899592" y="1412776"/>
            <a:ext cx="7488832" cy="4713387"/>
          </a:xfrm>
        </p:spPr>
        <p:txBody>
          <a:bodyPr/>
          <a:lstStyle/>
          <a:p>
            <a:r>
              <a:rPr lang="zh-CN" altLang="zh-CN" dirty="0"/>
              <a:t>多进程编程在</a:t>
            </a:r>
            <a:r>
              <a:rPr lang="en-US" altLang="zh-CN" dirty="0"/>
              <a:t>Python</a:t>
            </a:r>
            <a:r>
              <a:rPr lang="zh-CN" altLang="zh-CN" dirty="0"/>
              <a:t>中的</a:t>
            </a:r>
            <a:r>
              <a:rPr lang="zh-CN" altLang="zh-CN" dirty="0" smtClean="0"/>
              <a:t>实现</a:t>
            </a:r>
            <a:endParaRPr lang="en-US" altLang="zh-CN" dirty="0" smtClean="0"/>
          </a:p>
          <a:p>
            <a:r>
              <a:rPr lang="zh-CN" altLang="zh-CN" dirty="0" smtClean="0"/>
              <a:t>使用</a:t>
            </a:r>
            <a:r>
              <a:rPr lang="zh-CN" altLang="zh-CN" dirty="0"/>
              <a:t>多进程加快求解问题的</a:t>
            </a:r>
            <a:r>
              <a:rPr lang="zh-CN" altLang="zh-CN" dirty="0" smtClean="0"/>
              <a:t>速度</a:t>
            </a:r>
            <a:endParaRPr lang="en-US" altLang="zh-CN"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a:xfrm>
            <a:off x="457200" y="1595933"/>
            <a:ext cx="8229600" cy="4713387"/>
          </a:xfrm>
        </p:spPr>
        <p:txBody>
          <a:bodyPr>
            <a:normAutofit lnSpcReduction="10000"/>
          </a:bodyPr>
          <a:lstStyle/>
          <a:p>
            <a:pPr indent="457200"/>
            <a:r>
              <a:rPr lang="en-US" altLang="zh-CN" dirty="0" smtClean="0"/>
              <a:t>  </a:t>
            </a:r>
            <a:r>
              <a:rPr lang="zh-CN" altLang="zh-CN" dirty="0" smtClean="0"/>
              <a:t>在</a:t>
            </a:r>
            <a:r>
              <a:rPr lang="en-US" altLang="zh-CN" dirty="0"/>
              <a:t>6.5</a:t>
            </a:r>
            <a:r>
              <a:rPr lang="zh-CN" altLang="zh-CN" dirty="0"/>
              <a:t>节，我们已经介绍过进程的概念，它包含了执行程序时所有的运行环境信息，如代码，数据，页表，已开启文件表等等。当系统中只有一个</a:t>
            </a:r>
            <a:r>
              <a:rPr lang="en-US" altLang="zh-CN" dirty="0"/>
              <a:t>CPU</a:t>
            </a:r>
            <a:r>
              <a:rPr lang="zh-CN" altLang="zh-CN" dirty="0"/>
              <a:t>核时，每一时刻最多只有一个进程处于运行态，而其他进程则在就绪队列中排队等待被</a:t>
            </a:r>
            <a:r>
              <a:rPr lang="en-US" altLang="zh-CN" dirty="0"/>
              <a:t>CPU</a:t>
            </a:r>
            <a:r>
              <a:rPr lang="zh-CN" altLang="zh-CN" dirty="0"/>
              <a:t>调度。在本小节，我们所考虑的系统包含多个</a:t>
            </a:r>
            <a:r>
              <a:rPr lang="en-US" altLang="zh-CN" dirty="0"/>
              <a:t>CPU</a:t>
            </a:r>
            <a:r>
              <a:rPr lang="zh-CN" altLang="zh-CN" dirty="0"/>
              <a:t>核。在多核系统中，多个进程可以并行执行、合作完成一个任务。在合作的过程中，必不可少的就是数据的交换，即进程间的通信。</a:t>
            </a:r>
          </a:p>
          <a:p>
            <a:pPr indent="457200"/>
            <a:r>
              <a:rPr lang="en-US" altLang="zh-CN" dirty="0" smtClean="0"/>
              <a:t>  </a:t>
            </a:r>
            <a:r>
              <a:rPr lang="zh-CN" altLang="zh-CN" dirty="0" smtClean="0"/>
              <a:t>本</a:t>
            </a:r>
            <a:r>
              <a:rPr lang="zh-CN" altLang="zh-CN" dirty="0"/>
              <a:t>节将首先介绍多进程编程在</a:t>
            </a:r>
            <a:r>
              <a:rPr lang="en-US" altLang="zh-CN" dirty="0"/>
              <a:t>Python</a:t>
            </a:r>
            <a:r>
              <a:rPr lang="zh-CN" altLang="zh-CN" dirty="0"/>
              <a:t>中的实现。然后，我们将使用多进程编程实现求一个大数的两个质因数的问题。</a:t>
            </a:r>
          </a:p>
        </p:txBody>
      </p:sp>
      <p:sp>
        <p:nvSpPr>
          <p:cNvPr id="7" name="标题 1"/>
          <p:cNvSpPr txBox="1">
            <a:spLocks/>
          </p:cNvSpPr>
          <p:nvPr/>
        </p:nvSpPr>
        <p:spPr>
          <a:xfrm>
            <a:off x="457200" y="485800"/>
            <a:ext cx="8229600" cy="7829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altLang="en-US" sz="3200" b="1" kern="1200">
                <a:solidFill>
                  <a:srgbClr val="C60000"/>
                </a:solidFill>
                <a:latin typeface="+mj-lt"/>
                <a:ea typeface="宋体" charset="-122"/>
                <a:cs typeface="+mj-cs"/>
              </a:defRPr>
            </a:lvl1pPr>
          </a:lstStyle>
          <a:p>
            <a:endParaRPr lang="zh-CN" altLang="en-US" dirty="0"/>
          </a:p>
        </p:txBody>
      </p:sp>
      <p:sp>
        <p:nvSpPr>
          <p:cNvPr id="8" name="标题 1"/>
          <p:cNvSpPr>
            <a:spLocks noGrp="1"/>
          </p:cNvSpPr>
          <p:nvPr>
            <p:ph type="title"/>
          </p:nvPr>
        </p:nvSpPr>
        <p:spPr>
          <a:xfrm>
            <a:off x="609600" y="638200"/>
            <a:ext cx="8229600" cy="782960"/>
          </a:xfrm>
        </p:spPr>
        <p:txBody>
          <a:bodyPr>
            <a:normAutofit/>
          </a:bodyPr>
          <a:lstStyle/>
          <a:p>
            <a:pPr algn="ctr"/>
            <a:r>
              <a:rPr lang="zh-CN" altLang="en-US" sz="3600" dirty="0" smtClean="0"/>
              <a:t>第</a:t>
            </a:r>
            <a:r>
              <a:rPr lang="en-US" altLang="zh-CN" sz="3600" dirty="0"/>
              <a:t>2</a:t>
            </a:r>
            <a:r>
              <a:rPr lang="zh-CN" altLang="en-US" sz="3600" dirty="0" smtClean="0"/>
              <a:t>节  </a:t>
            </a:r>
            <a:r>
              <a:rPr lang="zh-CN" altLang="zh-CN" sz="3600" dirty="0" smtClean="0"/>
              <a:t>多</a:t>
            </a:r>
            <a:r>
              <a:rPr lang="zh-CN" altLang="zh-CN" sz="3600" dirty="0"/>
              <a:t>进程编程简介</a:t>
            </a:r>
            <a:endParaRPr lang="zh-CN" altLang="en-US" sz="3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2" name="标题 1"/>
          <p:cNvSpPr>
            <a:spLocks noGrp="1"/>
          </p:cNvSpPr>
          <p:nvPr>
            <p:ph type="title"/>
          </p:nvPr>
        </p:nvSpPr>
        <p:spPr/>
        <p:txBody>
          <a:bodyPr/>
          <a:lstStyle/>
          <a:p>
            <a:r>
              <a:rPr lang="zh-CN" altLang="zh-CN" dirty="0"/>
              <a:t>多进程编程在</a:t>
            </a:r>
            <a:r>
              <a:rPr lang="en-US" altLang="zh-CN" dirty="0"/>
              <a:t>Python</a:t>
            </a:r>
            <a:r>
              <a:rPr lang="zh-CN" altLang="zh-CN" dirty="0"/>
              <a:t>中的实现</a:t>
            </a:r>
            <a:endParaRPr lang="zh-CN" altLang="en-US" dirty="0"/>
          </a:p>
        </p:txBody>
      </p:sp>
      <p:sp>
        <p:nvSpPr>
          <p:cNvPr id="31" name="Text Box 202"/>
          <p:cNvSpPr txBox="1">
            <a:spLocks noChangeArrowheads="1"/>
          </p:cNvSpPr>
          <p:nvPr/>
        </p:nvSpPr>
        <p:spPr bwMode="auto">
          <a:xfrm>
            <a:off x="899592" y="1484784"/>
            <a:ext cx="7344816" cy="2811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程序：初窥多进程编程</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从</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multiprocessing</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模块引入</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Procss</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类</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import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os</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function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print ("I`m the child process, my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os.getpid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if __name__ == "__main__":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print ("I`m the original process, my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os.getpid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 =Process(target = function)</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print ("I`m the original process, my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os.getpid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print ("I`m the original process, I create a child process, its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is:",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p.pid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6" name="矩形 5"/>
          <p:cNvSpPr/>
          <p:nvPr/>
        </p:nvSpPr>
        <p:spPr>
          <a:xfrm>
            <a:off x="899592" y="4365104"/>
            <a:ext cx="7344816" cy="1892826"/>
          </a:xfrm>
          <a:prstGeom prst="rect">
            <a:avLst/>
          </a:prstGeom>
        </p:spPr>
        <p:txBody>
          <a:bodyPr wrap="square">
            <a:spAutoFit/>
          </a:bodyPr>
          <a:lstStyle/>
          <a:p>
            <a:pPr algn="just">
              <a:lnSpc>
                <a:spcPct val="130000"/>
              </a:lnSpc>
              <a:spcAft>
                <a:spcPts val="0"/>
              </a:spcAft>
            </a:pPr>
            <a:r>
              <a:rPr lang="zh-CN" altLang="en-US" kern="100" dirty="0" smtClean="0">
                <a:latin typeface="Times New Roman" panose="02020603050405020304" pitchFamily="18" charset="0"/>
              </a:rPr>
              <a:t>输</a:t>
            </a:r>
            <a:r>
              <a:rPr lang="zh-CN" altLang="zh-CN" kern="100" dirty="0" smtClean="0">
                <a:latin typeface="Times New Roman" panose="02020603050405020304" pitchFamily="18" charset="0"/>
              </a:rPr>
              <a:t>出</a:t>
            </a:r>
            <a:r>
              <a:rPr lang="zh-CN" altLang="zh-CN" kern="100" dirty="0">
                <a:latin typeface="Times New Roman" panose="02020603050405020304" pitchFamily="18" charset="0"/>
              </a:rPr>
              <a:t>结果</a:t>
            </a:r>
            <a:r>
              <a:rPr lang="zh-CN" altLang="zh-CN" kern="100" dirty="0" smtClean="0">
                <a:latin typeface="Times New Roman" panose="02020603050405020304" pitchFamily="18" charset="0"/>
              </a:rPr>
              <a:t>为</a:t>
            </a:r>
            <a:r>
              <a:rPr lang="en-US" altLang="zh-CN" kern="100" dirty="0" smtClean="0">
                <a:latin typeface="Times New Roman" panose="02020603050405020304" pitchFamily="18" charset="0"/>
              </a:rPr>
              <a:t>:</a:t>
            </a:r>
          </a:p>
          <a:p>
            <a:pPr algn="just">
              <a:lnSpc>
                <a:spcPct val="130000"/>
              </a:lnSpc>
              <a:spcAft>
                <a:spcPts val="0"/>
              </a:spcAft>
            </a:pPr>
            <a:r>
              <a:rPr lang="en-US" altLang="zh-CN" kern="100" dirty="0" smtClean="0">
                <a:latin typeface="Times New Roman" panose="02020603050405020304" pitchFamily="18" charset="0"/>
              </a:rPr>
              <a:t>I`m </a:t>
            </a:r>
            <a:r>
              <a:rPr lang="en-US" altLang="zh-CN" kern="100" dirty="0">
                <a:latin typeface="Times New Roman" panose="02020603050405020304" pitchFamily="18" charset="0"/>
              </a:rPr>
              <a:t>the original process, my </a:t>
            </a:r>
            <a:r>
              <a:rPr lang="en-US" altLang="zh-CN" kern="100" dirty="0" err="1">
                <a:latin typeface="Times New Roman" panose="02020603050405020304" pitchFamily="18" charset="0"/>
              </a:rPr>
              <a:t>pid</a:t>
            </a:r>
            <a:r>
              <a:rPr lang="en-US" altLang="zh-CN" kern="100" dirty="0">
                <a:latin typeface="Times New Roman" panose="02020603050405020304" pitchFamily="18" charset="0"/>
              </a:rPr>
              <a:t> is: </a:t>
            </a:r>
            <a:r>
              <a:rPr lang="en-US" altLang="zh-CN" kern="100" dirty="0" smtClean="0">
                <a:latin typeface="Times New Roman" panose="02020603050405020304" pitchFamily="18" charset="0"/>
              </a:rPr>
              <a:t>125</a:t>
            </a:r>
            <a:endParaRPr lang="en-US" altLang="zh-CN" sz="1400" kern="100" dirty="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I`m </a:t>
            </a:r>
            <a:r>
              <a:rPr lang="en-US" altLang="zh-CN" kern="100" dirty="0">
                <a:latin typeface="Times New Roman" panose="02020603050405020304" pitchFamily="18" charset="0"/>
              </a:rPr>
              <a:t>the original process, my </a:t>
            </a:r>
            <a:r>
              <a:rPr lang="en-US" altLang="zh-CN" kern="100" dirty="0" err="1">
                <a:latin typeface="Times New Roman" panose="02020603050405020304" pitchFamily="18" charset="0"/>
              </a:rPr>
              <a:t>pid</a:t>
            </a:r>
            <a:r>
              <a:rPr lang="en-US" altLang="zh-CN" kern="100" dirty="0">
                <a:latin typeface="Times New Roman" panose="02020603050405020304" pitchFamily="18" charset="0"/>
              </a:rPr>
              <a:t> is: </a:t>
            </a:r>
            <a:r>
              <a:rPr lang="en-US" altLang="zh-CN" kern="100" dirty="0" smtClean="0">
                <a:latin typeface="Times New Roman" panose="02020603050405020304" pitchFamily="18" charset="0"/>
              </a:rPr>
              <a:t>125</a:t>
            </a:r>
            <a:endParaRPr lang="en-US" altLang="zh-CN" sz="1400" kern="100" dirty="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I`m </a:t>
            </a:r>
            <a:r>
              <a:rPr lang="en-US" altLang="zh-CN" kern="100" dirty="0">
                <a:latin typeface="Times New Roman" panose="02020603050405020304" pitchFamily="18" charset="0"/>
              </a:rPr>
              <a:t>the original process, I create a child process, its </a:t>
            </a:r>
            <a:r>
              <a:rPr lang="en-US" altLang="zh-CN" kern="100" dirty="0" err="1">
                <a:latin typeface="Times New Roman" panose="02020603050405020304" pitchFamily="18" charset="0"/>
              </a:rPr>
              <a:t>pid</a:t>
            </a:r>
            <a:r>
              <a:rPr lang="en-US" altLang="zh-CN" kern="100" dirty="0">
                <a:latin typeface="Times New Roman" panose="02020603050405020304" pitchFamily="18" charset="0"/>
              </a:rPr>
              <a:t> is: </a:t>
            </a:r>
            <a:r>
              <a:rPr lang="en-US" altLang="zh-CN" kern="100" dirty="0" smtClean="0">
                <a:latin typeface="Times New Roman" panose="02020603050405020304" pitchFamily="18" charset="0"/>
              </a:rPr>
              <a:t>821</a:t>
            </a:r>
            <a:endParaRPr lang="en-US" altLang="zh-CN" sz="1400" kern="100" dirty="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I`m </a:t>
            </a:r>
            <a:r>
              <a:rPr lang="en-US" altLang="zh-CN" kern="100" dirty="0">
                <a:latin typeface="Times New Roman" panose="02020603050405020304" pitchFamily="18" charset="0"/>
              </a:rPr>
              <a:t>the child process, my </a:t>
            </a:r>
            <a:r>
              <a:rPr lang="en-US" altLang="zh-CN" kern="100" dirty="0" err="1">
                <a:latin typeface="Times New Roman" panose="02020603050405020304" pitchFamily="18" charset="0"/>
              </a:rPr>
              <a:t>pid</a:t>
            </a:r>
            <a:r>
              <a:rPr lang="en-US" altLang="zh-CN" kern="100" dirty="0">
                <a:latin typeface="Times New Roman" panose="02020603050405020304" pitchFamily="18" charset="0"/>
              </a:rPr>
              <a:t> is: 821</a:t>
            </a:r>
            <a:endParaRPr lang="zh-CN" altLang="zh-CN" sz="1400" kern="1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多进程编程在</a:t>
            </a:r>
            <a:r>
              <a:rPr lang="en-US" altLang="zh-CN" dirty="0"/>
              <a:t>Python</a:t>
            </a:r>
            <a:r>
              <a:rPr lang="zh-CN" altLang="zh-CN" dirty="0"/>
              <a:t>中的实现</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dirty="0"/>
          </a:p>
        </p:txBody>
      </p:sp>
      <p:sp>
        <p:nvSpPr>
          <p:cNvPr id="6" name="内容占位符 5"/>
          <p:cNvSpPr>
            <a:spLocks noGrp="1"/>
          </p:cNvSpPr>
          <p:nvPr>
            <p:ph idx="1"/>
          </p:nvPr>
        </p:nvSpPr>
        <p:spPr/>
        <p:txBody>
          <a:bodyPr>
            <a:normAutofit/>
          </a:bodyPr>
          <a:lstStyle/>
          <a:p>
            <a:pPr indent="457200">
              <a:lnSpc>
                <a:spcPct val="150000"/>
              </a:lnSpc>
            </a:pPr>
            <a:r>
              <a:rPr lang="zh-CN" altLang="zh-CN" sz="1800" dirty="0"/>
              <a:t>该程序使用了两个模块，</a:t>
            </a:r>
            <a:r>
              <a:rPr lang="en-US" altLang="zh-CN" sz="1800" dirty="0"/>
              <a:t>multiprocessing</a:t>
            </a:r>
            <a:r>
              <a:rPr lang="zh-CN" altLang="zh-CN" sz="1800" dirty="0"/>
              <a:t>与</a:t>
            </a:r>
            <a:r>
              <a:rPr lang="en-US" altLang="zh-CN" sz="1800" dirty="0" err="1"/>
              <a:t>os</a:t>
            </a:r>
            <a:r>
              <a:rPr lang="zh-CN" altLang="zh-CN" sz="1800" dirty="0"/>
              <a:t>。</a:t>
            </a:r>
            <a:r>
              <a:rPr lang="en-US" altLang="zh-CN" sz="1800" dirty="0"/>
              <a:t>multiprocessing</a:t>
            </a:r>
            <a:r>
              <a:rPr lang="zh-CN" altLang="zh-CN" sz="1800" dirty="0"/>
              <a:t>模块用来实现多进程</a:t>
            </a:r>
            <a:r>
              <a:rPr lang="zh-CN" altLang="zh-CN" sz="1800" dirty="0" smtClean="0"/>
              <a:t>，</a:t>
            </a:r>
            <a:r>
              <a:rPr lang="en-US" altLang="zh-CN" sz="1800" dirty="0" err="1" smtClean="0"/>
              <a:t>os</a:t>
            </a:r>
            <a:r>
              <a:rPr lang="zh-CN" altLang="zh-CN" sz="1800" dirty="0"/>
              <a:t>模块用来获取运行进程的进程号，即</a:t>
            </a:r>
            <a:r>
              <a:rPr lang="en-US" altLang="zh-CN" sz="1800" dirty="0" err="1"/>
              <a:t>os.getpid</a:t>
            </a:r>
            <a:r>
              <a:rPr lang="en-US" altLang="zh-CN" sz="1800" dirty="0"/>
              <a:t>()</a:t>
            </a:r>
            <a:r>
              <a:rPr lang="zh-CN" altLang="zh-CN" sz="1800" dirty="0"/>
              <a:t>。我们定义了一个名为</a:t>
            </a:r>
            <a:r>
              <a:rPr lang="en-US" altLang="zh-CN" sz="1800" dirty="0"/>
              <a:t>function</a:t>
            </a:r>
            <a:r>
              <a:rPr lang="zh-CN" altLang="zh-CN" sz="1800" dirty="0"/>
              <a:t>的函数，当一个进程运行这个函数时，将输出这个进程的</a:t>
            </a:r>
            <a:r>
              <a:rPr lang="en-US" altLang="zh-CN" sz="1800" dirty="0" err="1"/>
              <a:t>pid</a:t>
            </a:r>
            <a:r>
              <a:rPr lang="zh-CN" altLang="zh-CN" sz="1800" dirty="0" smtClean="0"/>
              <a:t>。</a:t>
            </a:r>
            <a:endParaRPr lang="en-US" altLang="zh-CN" sz="1800" dirty="0" smtClean="0"/>
          </a:p>
          <a:p>
            <a:pPr indent="457200">
              <a:lnSpc>
                <a:spcPct val="150000"/>
              </a:lnSpc>
            </a:pPr>
            <a:r>
              <a:rPr lang="zh-CN" altLang="zh-CN" sz="1800" dirty="0"/>
              <a:t>在主函数中，我们使用</a:t>
            </a:r>
            <a:r>
              <a:rPr lang="en-US" altLang="zh-CN" sz="1800" dirty="0"/>
              <a:t>Process</a:t>
            </a:r>
            <a:r>
              <a:rPr lang="zh-CN" altLang="zh-CN" sz="1800" dirty="0"/>
              <a:t>创建并初始化了一个进程对象</a:t>
            </a:r>
            <a:r>
              <a:rPr lang="en-US" altLang="zh-CN" sz="1800" dirty="0"/>
              <a:t>p</a:t>
            </a:r>
            <a:r>
              <a:rPr lang="zh-CN" altLang="zh-CN" sz="1800" dirty="0"/>
              <a:t>，这个新的进程要调用</a:t>
            </a:r>
            <a:r>
              <a:rPr lang="en-US" altLang="zh-CN" sz="1800" dirty="0"/>
              <a:t>start</a:t>
            </a:r>
            <a:r>
              <a:rPr lang="zh-CN" altLang="zh-CN" sz="1800" dirty="0"/>
              <a:t>（）方法时才会完全的建立和开始执行</a:t>
            </a:r>
            <a:r>
              <a:rPr lang="zh-CN" altLang="zh-CN" sz="1800" dirty="0" smtClean="0"/>
              <a:t>。当</a:t>
            </a:r>
            <a:r>
              <a:rPr lang="zh-CN" altLang="zh-CN" sz="1800" dirty="0"/>
              <a:t>进程对象</a:t>
            </a:r>
            <a:r>
              <a:rPr lang="en-US" altLang="zh-CN" sz="1800" dirty="0"/>
              <a:t>p</a:t>
            </a:r>
            <a:r>
              <a:rPr lang="zh-CN" altLang="zh-CN" sz="1800" dirty="0"/>
              <a:t>调用</a:t>
            </a:r>
            <a:r>
              <a:rPr lang="en-US" altLang="zh-CN" sz="1800" dirty="0"/>
              <a:t>start()</a:t>
            </a:r>
            <a:r>
              <a:rPr lang="zh-CN" altLang="zh-CN" sz="1800" dirty="0"/>
              <a:t>方法时，将创建一个进程来运行与</a:t>
            </a:r>
            <a:r>
              <a:rPr lang="en-US" altLang="zh-CN" sz="1800" dirty="0"/>
              <a:t>p</a:t>
            </a:r>
            <a:r>
              <a:rPr lang="zh-CN" altLang="zh-CN" sz="1800" dirty="0"/>
              <a:t>关联的函数，在此例即是</a:t>
            </a:r>
            <a:r>
              <a:rPr lang="en-US" altLang="zh-CN" sz="1800" dirty="0"/>
              <a:t>function</a:t>
            </a:r>
            <a:r>
              <a:rPr lang="zh-CN" altLang="zh-CN" sz="1800" dirty="0"/>
              <a:t>函数。此时，系统中就有了两个进程，“分道扬镳”般的同时进行，一个是原先执行</a:t>
            </a:r>
            <a:r>
              <a:rPr lang="en-US" altLang="zh-CN" sz="1800" dirty="0"/>
              <a:t>main</a:t>
            </a:r>
            <a:r>
              <a:rPr lang="zh-CN" altLang="zh-CN" sz="1800" dirty="0"/>
              <a:t>函数的进程，将会继续执行</a:t>
            </a:r>
            <a:r>
              <a:rPr lang="en-US" altLang="zh-CN" sz="1800" dirty="0" err="1"/>
              <a:t>p.start</a:t>
            </a:r>
            <a:r>
              <a:rPr lang="en-US" altLang="zh-CN" sz="1800" dirty="0"/>
              <a:t>()</a:t>
            </a:r>
            <a:r>
              <a:rPr lang="zh-CN" altLang="zh-CN" sz="1800" dirty="0"/>
              <a:t>后面的代码。另一个是新创建的执行</a:t>
            </a:r>
            <a:r>
              <a:rPr lang="en-US" altLang="zh-CN" sz="1800" dirty="0"/>
              <a:t>function</a:t>
            </a:r>
            <a:r>
              <a:rPr lang="zh-CN" altLang="zh-CN" sz="1800" dirty="0"/>
              <a:t>函数的进程，我们称第一个进程为“主进程”，第二个进程为“子进程”。主进程在执行</a:t>
            </a:r>
            <a:r>
              <a:rPr lang="en-US" altLang="zh-CN" sz="1800" dirty="0" err="1"/>
              <a:t>p.start</a:t>
            </a:r>
            <a:r>
              <a:rPr lang="en-US" altLang="zh-CN" sz="1800" dirty="0"/>
              <a:t>()</a:t>
            </a:r>
            <a:r>
              <a:rPr lang="zh-CN" altLang="zh-CN" sz="1800" dirty="0"/>
              <a:t>时，子进程的</a:t>
            </a:r>
            <a:r>
              <a:rPr lang="en-US" altLang="zh-CN" sz="1800" dirty="0" err="1"/>
              <a:t>pid</a:t>
            </a:r>
            <a:r>
              <a:rPr lang="zh-CN" altLang="zh-CN" sz="1800" dirty="0"/>
              <a:t>将会存储在进程对象</a:t>
            </a:r>
            <a:r>
              <a:rPr lang="en-US" altLang="zh-CN" sz="1800" dirty="0"/>
              <a:t>p</a:t>
            </a:r>
            <a:r>
              <a:rPr lang="zh-CN" altLang="zh-CN" sz="1800" dirty="0"/>
              <a:t>的</a:t>
            </a:r>
            <a:r>
              <a:rPr lang="en-US" altLang="zh-CN" sz="1800" dirty="0" err="1"/>
              <a:t>pid</a:t>
            </a:r>
            <a:r>
              <a:rPr lang="zh-CN" altLang="zh-CN" sz="1800" dirty="0"/>
              <a:t>成员变量里，即</a:t>
            </a:r>
            <a:r>
              <a:rPr lang="en-US" altLang="zh-CN" sz="1800" dirty="0" err="1"/>
              <a:t>p.pid</a:t>
            </a:r>
            <a:r>
              <a:rPr lang="zh-CN" altLang="zh-CN" sz="1800" dirty="0"/>
              <a:t>，这样主进程就可以知道子进程的</a:t>
            </a:r>
            <a:r>
              <a:rPr lang="en-US" altLang="zh-CN" sz="1800" dirty="0" err="1"/>
              <a:t>pid</a:t>
            </a:r>
            <a:r>
              <a:rPr lang="zh-CN" altLang="zh-CN" sz="1800" dirty="0"/>
              <a:t>了。</a:t>
            </a:r>
          </a:p>
          <a:p>
            <a:pPr indent="457200">
              <a:lnSpc>
                <a:spcPct val="150000"/>
              </a:lnSpc>
            </a:pPr>
            <a:endParaRPr lang="zh-CN" altLang="zh-CN" sz="1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多进程编程在</a:t>
            </a:r>
            <a:r>
              <a:rPr lang="en-US" altLang="zh-CN" dirty="0"/>
              <a:t>Python</a:t>
            </a:r>
            <a:r>
              <a:rPr lang="zh-CN" altLang="zh-CN" dirty="0"/>
              <a:t>中的实现</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378387205"/>
              </p:ext>
            </p:extLst>
          </p:nvPr>
        </p:nvGraphicFramePr>
        <p:xfrm>
          <a:off x="1115616" y="1218084"/>
          <a:ext cx="6840760" cy="5170319"/>
        </p:xfrm>
        <a:graphic>
          <a:graphicData uri="http://schemas.openxmlformats.org/presentationml/2006/ole">
            <mc:AlternateContent xmlns:mc="http://schemas.openxmlformats.org/markup-compatibility/2006">
              <mc:Choice xmlns:v="urn:schemas-microsoft-com:vml" Requires="v">
                <p:oleObj spid="_x0000_s105492" r:id="rId3" imgW="6322060" imgH="4775200" progId="">
                  <p:embed/>
                </p:oleObj>
              </mc:Choice>
              <mc:Fallback>
                <p:oleObj r:id="rId3" imgW="6322060" imgH="4775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218084"/>
                        <a:ext cx="6840760" cy="5170319"/>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2" name="标题 1"/>
          <p:cNvSpPr>
            <a:spLocks noGrp="1"/>
          </p:cNvSpPr>
          <p:nvPr>
            <p:ph type="title"/>
          </p:nvPr>
        </p:nvSpPr>
        <p:spPr/>
        <p:txBody>
          <a:bodyPr/>
          <a:lstStyle/>
          <a:p>
            <a:r>
              <a:rPr lang="zh-CN" altLang="zh-CN" dirty="0"/>
              <a:t>多进程编程在</a:t>
            </a:r>
            <a:r>
              <a:rPr lang="en-US" altLang="zh-CN" dirty="0"/>
              <a:t>Python</a:t>
            </a:r>
            <a:r>
              <a:rPr lang="zh-CN" altLang="zh-CN" dirty="0"/>
              <a:t>中的实现</a:t>
            </a:r>
            <a:endParaRPr lang="zh-CN" altLang="en-US" dirty="0"/>
          </a:p>
        </p:txBody>
      </p:sp>
      <p:sp>
        <p:nvSpPr>
          <p:cNvPr id="6" name="矩形 5"/>
          <p:cNvSpPr/>
          <p:nvPr/>
        </p:nvSpPr>
        <p:spPr>
          <a:xfrm>
            <a:off x="1242864" y="4581128"/>
            <a:ext cx="6713512" cy="1892826"/>
          </a:xfrm>
          <a:prstGeom prst="rect">
            <a:avLst/>
          </a:prstGeom>
        </p:spPr>
        <p:txBody>
          <a:bodyPr wrap="square">
            <a:spAutoFit/>
          </a:bodyPr>
          <a:lstStyle/>
          <a:p>
            <a:pPr>
              <a:lnSpc>
                <a:spcPct val="130000"/>
              </a:lnSpc>
            </a:pPr>
            <a:r>
              <a:rPr lang="zh-CN" altLang="en-US" dirty="0" smtClean="0"/>
              <a:t>输</a:t>
            </a:r>
            <a:r>
              <a:rPr lang="zh-CN" altLang="zh-CN" dirty="0" smtClean="0"/>
              <a:t>出</a:t>
            </a:r>
            <a:r>
              <a:rPr lang="zh-CN" altLang="zh-CN" dirty="0"/>
              <a:t>结果为：</a:t>
            </a:r>
          </a:p>
          <a:p>
            <a:pPr>
              <a:lnSpc>
                <a:spcPct val="130000"/>
              </a:lnSpc>
            </a:pPr>
            <a:r>
              <a:rPr lang="en-US" altLang="zh-CN" dirty="0" smtClean="0"/>
              <a:t>Sub-process </a:t>
            </a:r>
            <a:r>
              <a:rPr lang="en-US" altLang="zh-CN" dirty="0"/>
              <a:t>1!</a:t>
            </a:r>
            <a:endParaRPr lang="zh-CN" altLang="zh-CN" dirty="0"/>
          </a:p>
          <a:p>
            <a:pPr>
              <a:lnSpc>
                <a:spcPct val="130000"/>
              </a:lnSpc>
            </a:pPr>
            <a:r>
              <a:rPr lang="en-US" altLang="zh-CN" dirty="0" smtClean="0"/>
              <a:t>Sub-process </a:t>
            </a:r>
            <a:r>
              <a:rPr lang="en-US" altLang="zh-CN" dirty="0"/>
              <a:t>3!</a:t>
            </a:r>
            <a:endParaRPr lang="zh-CN" altLang="zh-CN" dirty="0"/>
          </a:p>
          <a:p>
            <a:pPr>
              <a:lnSpc>
                <a:spcPct val="130000"/>
              </a:lnSpc>
            </a:pPr>
            <a:r>
              <a:rPr lang="en-US" altLang="zh-CN" dirty="0" smtClean="0"/>
              <a:t>Sub-process </a:t>
            </a:r>
            <a:r>
              <a:rPr lang="en-US" altLang="zh-CN" dirty="0"/>
              <a:t>2!</a:t>
            </a:r>
            <a:endParaRPr lang="zh-CN" altLang="zh-CN" dirty="0"/>
          </a:p>
          <a:p>
            <a:pPr>
              <a:lnSpc>
                <a:spcPct val="130000"/>
              </a:lnSpc>
            </a:pPr>
            <a:r>
              <a:rPr lang="en-US" altLang="zh-CN" dirty="0" smtClean="0"/>
              <a:t>Sub-process </a:t>
            </a:r>
            <a:r>
              <a:rPr lang="en-US" altLang="zh-CN" dirty="0"/>
              <a:t>4!</a:t>
            </a:r>
            <a:endParaRPr lang="zh-CN" altLang="zh-CN" dirty="0"/>
          </a:p>
        </p:txBody>
      </p:sp>
      <p:sp>
        <p:nvSpPr>
          <p:cNvPr id="8" name="Text Box 204"/>
          <p:cNvSpPr txBox="1">
            <a:spLocks noChangeArrowheads="1"/>
          </p:cNvSpPr>
          <p:nvPr/>
        </p:nvSpPr>
        <p:spPr bwMode="auto">
          <a:xfrm>
            <a:off x="1242864" y="1216104"/>
            <a:ext cx="6713512" cy="33650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程序：多进程参数传递</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import time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function(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msg</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time.sleep</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(0.01)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让进程睡眠，让出</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CPU</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a:t>
            </a: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print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msg</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p1 =Process(target = function,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=("Sub-process 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p2 =Process(target = function,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=("Sub-process 2!",))</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p3 =Process(target = function,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=("Sub-process 3!",))</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p4 =Process(target = function,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=("Sub-process 4!",))</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p1.start()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p2.start()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p3.start()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p4.start()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59999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使用多进程加快求解问题的速度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10" name="矩形 9"/>
          <p:cNvSpPr/>
          <p:nvPr/>
        </p:nvSpPr>
        <p:spPr>
          <a:xfrm>
            <a:off x="971600" y="2132856"/>
            <a:ext cx="7200800" cy="1249637"/>
          </a:xfrm>
          <a:prstGeom prst="rect">
            <a:avLst/>
          </a:prstGeom>
        </p:spPr>
        <p:txBody>
          <a:bodyPr wrap="square">
            <a:spAutoFit/>
          </a:bodyPr>
          <a:lstStyle/>
          <a:p>
            <a:pPr indent="457200" algn="just">
              <a:lnSpc>
                <a:spcPct val="130000"/>
              </a:lnSpc>
              <a:spcAft>
                <a:spcPts val="0"/>
              </a:spcAft>
            </a:pPr>
            <a:r>
              <a:rPr lang="zh-CN" altLang="zh-CN" sz="2000" b="1" kern="100" dirty="0">
                <a:latin typeface="Times New Roman" panose="02020603050405020304" pitchFamily="18" charset="0"/>
              </a:rPr>
              <a:t>问题：设</a:t>
            </a:r>
            <a:r>
              <a:rPr lang="en-US" altLang="zh-CN" sz="2000" b="1" kern="100" dirty="0" err="1">
                <a:latin typeface="Times New Roman" panose="02020603050405020304" pitchFamily="18" charset="0"/>
              </a:rPr>
              <a:t>p,q</a:t>
            </a:r>
            <a:r>
              <a:rPr lang="zh-CN" altLang="zh-CN" sz="2000" b="1" kern="100" dirty="0">
                <a:latin typeface="Times New Roman" panose="02020603050405020304" pitchFamily="18" charset="0"/>
              </a:rPr>
              <a:t>为两个未知的大质数，已知</a:t>
            </a:r>
            <a:r>
              <a:rPr lang="en-US" altLang="zh-CN" sz="2000" b="1" kern="100" dirty="0">
                <a:latin typeface="Times New Roman" panose="02020603050405020304" pitchFamily="18" charset="0"/>
              </a:rPr>
              <a:t>p</a:t>
            </a:r>
            <a:r>
              <a:rPr lang="zh-CN" altLang="zh-CN" sz="2000" b="1" kern="100" dirty="0">
                <a:latin typeface="Times New Roman" panose="02020603050405020304" pitchFamily="18" charset="0"/>
              </a:rPr>
              <a:t>与</a:t>
            </a:r>
            <a:r>
              <a:rPr lang="en-US" altLang="zh-CN" sz="2000" b="1" kern="100" dirty="0">
                <a:latin typeface="Times New Roman" panose="02020603050405020304" pitchFamily="18" charset="0"/>
              </a:rPr>
              <a:t>q</a:t>
            </a:r>
            <a:r>
              <a:rPr lang="zh-CN" altLang="zh-CN" sz="2000" b="1" kern="100" dirty="0">
                <a:latin typeface="Times New Roman" panose="02020603050405020304" pitchFamily="18" charset="0"/>
              </a:rPr>
              <a:t>的乘积为</a:t>
            </a:r>
            <a:r>
              <a:rPr lang="en-US" altLang="zh-CN" sz="2000" b="1" kern="100" dirty="0">
                <a:latin typeface="Times New Roman" panose="02020603050405020304" pitchFamily="18" charset="0"/>
              </a:rPr>
              <a:t>N</a:t>
            </a:r>
            <a:r>
              <a:rPr lang="zh-CN" altLang="zh-CN" sz="2000" b="1" kern="100" dirty="0">
                <a:latin typeface="Times New Roman" panose="02020603050405020304" pitchFamily="18" charset="0"/>
              </a:rPr>
              <a:t>，给定</a:t>
            </a:r>
            <a:r>
              <a:rPr lang="en-US" altLang="zh-CN" sz="2000" b="1" kern="100" dirty="0">
                <a:latin typeface="Times New Roman" panose="02020603050405020304" pitchFamily="18" charset="0"/>
              </a:rPr>
              <a:t>N</a:t>
            </a:r>
            <a:r>
              <a:rPr lang="zh-CN" altLang="zh-CN" sz="2000" b="1" kern="100" dirty="0">
                <a:latin typeface="Times New Roman" panose="02020603050405020304" pitchFamily="18" charset="0"/>
              </a:rPr>
              <a:t>，设计程序求得质数</a:t>
            </a:r>
            <a:r>
              <a:rPr lang="en-US" altLang="zh-CN" sz="2000" b="1" kern="100" dirty="0">
                <a:latin typeface="Times New Roman" panose="02020603050405020304" pitchFamily="18" charset="0"/>
              </a:rPr>
              <a:t>p</a:t>
            </a:r>
            <a:r>
              <a:rPr lang="zh-CN" altLang="zh-CN" sz="2000" b="1" kern="100" dirty="0">
                <a:latin typeface="Times New Roman" panose="02020603050405020304" pitchFamily="18" charset="0"/>
              </a:rPr>
              <a:t>与</a:t>
            </a:r>
            <a:r>
              <a:rPr lang="en-US" altLang="zh-CN" sz="2000" b="1" kern="100" dirty="0">
                <a:latin typeface="Times New Roman" panose="02020603050405020304" pitchFamily="18" charset="0"/>
              </a:rPr>
              <a:t>q</a:t>
            </a:r>
            <a:r>
              <a:rPr lang="zh-CN" altLang="zh-CN" sz="2000" b="1" kern="100" dirty="0">
                <a:latin typeface="Times New Roman" panose="02020603050405020304" pitchFamily="18" charset="0"/>
              </a:rPr>
              <a:t>。例如，已知</a:t>
            </a:r>
            <a:r>
              <a:rPr lang="en-US" altLang="zh-CN" sz="2000" b="1" kern="100" dirty="0">
                <a:latin typeface="Times New Roman" panose="02020603050405020304" pitchFamily="18" charset="0"/>
              </a:rPr>
              <a:t>N=684568031001583853</a:t>
            </a:r>
            <a:r>
              <a:rPr lang="zh-CN" altLang="zh-CN" sz="2000" b="1" kern="100" dirty="0">
                <a:latin typeface="Times New Roman" panose="02020603050405020304" pitchFamily="18" charset="0"/>
              </a:rPr>
              <a:t>，求质数</a:t>
            </a:r>
            <a:r>
              <a:rPr lang="en-US" altLang="zh-CN" sz="2000" b="1" kern="100" dirty="0">
                <a:latin typeface="Times New Roman" panose="02020603050405020304" pitchFamily="18" charset="0"/>
              </a:rPr>
              <a:t>p</a:t>
            </a:r>
            <a:r>
              <a:rPr lang="zh-CN" altLang="zh-CN" sz="2000" b="1" kern="100" dirty="0">
                <a:latin typeface="Times New Roman" panose="02020603050405020304" pitchFamily="18" charset="0"/>
              </a:rPr>
              <a:t>与</a:t>
            </a:r>
            <a:r>
              <a:rPr lang="en-US" altLang="zh-CN" sz="2000" b="1" kern="100" dirty="0">
                <a:latin typeface="Times New Roman" panose="02020603050405020304" pitchFamily="18" charset="0"/>
              </a:rPr>
              <a:t>q</a:t>
            </a:r>
            <a:r>
              <a:rPr lang="zh-CN" altLang="zh-CN" sz="2000" b="1" kern="100" dirty="0">
                <a:latin typeface="Times New Roman" panose="02020603050405020304" pitchFamily="18" charset="0"/>
              </a:rPr>
              <a:t>，使得</a:t>
            </a:r>
            <a:r>
              <a:rPr lang="en-US" altLang="zh-CN" sz="2000" b="1" kern="100" dirty="0">
                <a:latin typeface="Times New Roman" panose="02020603050405020304" pitchFamily="18" charset="0"/>
              </a:rPr>
              <a:t>p*q=N</a:t>
            </a:r>
            <a:r>
              <a:rPr lang="zh-CN" altLang="zh-CN" sz="2000" b="1" kern="100" dirty="0">
                <a:latin typeface="Times New Roman" panose="02020603050405020304" pitchFamily="18" charset="0"/>
              </a:rPr>
              <a:t>。</a:t>
            </a:r>
            <a:endParaRPr lang="zh-CN" altLang="zh-CN" sz="2000" kern="1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使用多进程加快求解问题的速度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a:p>
        </p:txBody>
      </p:sp>
      <p:sp>
        <p:nvSpPr>
          <p:cNvPr id="6" name="Rectangle 2"/>
          <p:cNvSpPr>
            <a:spLocks noChangeArrowheads="1"/>
          </p:cNvSpPr>
          <p:nvPr/>
        </p:nvSpPr>
        <p:spPr bwMode="auto">
          <a:xfrm>
            <a:off x="829730" y="1564241"/>
            <a:ext cx="7484540" cy="778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30000"/>
              </a:lnSpc>
            </a:pPr>
            <a:r>
              <a:rPr lang="zh-CN" altLang="zh-CN" b="1" dirty="0"/>
              <a:t>单进程程序设计思路：</a:t>
            </a:r>
            <a:r>
              <a:rPr lang="zh-CN" altLang="zh-CN" dirty="0"/>
              <a:t>因为</a:t>
            </a:r>
            <a:r>
              <a:rPr lang="en-US" altLang="zh-CN" dirty="0"/>
              <a:t>N</a:t>
            </a:r>
            <a:r>
              <a:rPr lang="zh-CN" altLang="zh-CN" dirty="0"/>
              <a:t>为两个质数的乘积，我们只需要从</a:t>
            </a:r>
            <a:r>
              <a:rPr lang="en-US" altLang="zh-CN" dirty="0"/>
              <a:t>2</a:t>
            </a:r>
            <a:r>
              <a:rPr lang="zh-CN" altLang="zh-CN" dirty="0"/>
              <a:t>到根号</a:t>
            </a:r>
            <a:r>
              <a:rPr lang="en-US" altLang="zh-CN" dirty="0"/>
              <a:t>N</a:t>
            </a:r>
            <a:r>
              <a:rPr lang="zh-CN" altLang="zh-CN" dirty="0"/>
              <a:t>中找到一个数</a:t>
            </a:r>
            <a:r>
              <a:rPr lang="en-US" altLang="zh-CN" dirty="0"/>
              <a:t>k</a:t>
            </a:r>
            <a:r>
              <a:rPr lang="zh-CN" altLang="zh-CN" dirty="0"/>
              <a:t>，使得</a:t>
            </a:r>
            <a:r>
              <a:rPr lang="en-US" altLang="zh-CN" dirty="0"/>
              <a:t>N mod k</a:t>
            </a:r>
            <a:r>
              <a:rPr lang="zh-CN" altLang="zh-CN" dirty="0"/>
              <a:t>的结果为</a:t>
            </a:r>
            <a:r>
              <a:rPr lang="en-US" altLang="zh-CN" dirty="0"/>
              <a:t>0</a:t>
            </a:r>
            <a:r>
              <a:rPr lang="zh-CN" altLang="zh-CN" dirty="0"/>
              <a:t>（即：</a:t>
            </a:r>
            <a:r>
              <a:rPr lang="en-US" altLang="zh-CN" dirty="0"/>
              <a:t>N</a:t>
            </a:r>
            <a:r>
              <a:rPr lang="zh-CN" altLang="zh-CN" dirty="0"/>
              <a:t>除以</a:t>
            </a:r>
            <a:r>
              <a:rPr lang="en-US" altLang="zh-CN" dirty="0"/>
              <a:t>k</a:t>
            </a:r>
            <a:r>
              <a:rPr lang="zh-CN" altLang="zh-CN" dirty="0"/>
              <a:t>余</a:t>
            </a:r>
            <a:r>
              <a:rPr lang="en-US" altLang="zh-CN" dirty="0"/>
              <a:t>0</a:t>
            </a:r>
            <a:r>
              <a:rPr lang="zh-CN" altLang="zh-CN" dirty="0"/>
              <a:t>）</a:t>
            </a:r>
            <a:endParaRPr lang="zh-CN" altLang="en-US" dirty="0"/>
          </a:p>
        </p:txBody>
      </p:sp>
      <p:sp>
        <p:nvSpPr>
          <p:cNvPr id="7" name="Text Box 205"/>
          <p:cNvSpPr txBox="1">
            <a:spLocks noChangeArrowheads="1"/>
          </p:cNvSpPr>
          <p:nvPr/>
        </p:nvSpPr>
        <p:spPr bwMode="auto">
          <a:xfrm>
            <a:off x="971600" y="2492896"/>
            <a:ext cx="7200800" cy="255454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306388"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t>
            </a:r>
            <a:r>
              <a:rPr kumimoji="0" lang="zh-CN" altLang="en-US"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程序：单进程实现寻找质数问题</a:t>
            </a:r>
            <a:r>
              <a:rPr kumimoji="0"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&gt;</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import math</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def</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FindK</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N,begin,end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for k in range(</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begin,end</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if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N%k</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 (N,"=",k,"*",N/k)</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break</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__name__ == "__main__":</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N=684568031001583853</a:t>
            </a:r>
            <a:endParaRPr kumimoji="0" lang="en-US" altLang="zh-CN" sz="1600" b="0" i="0" u="none" strike="noStrike" cap="none" normalizeH="0" baseline="0" dirty="0" smtClean="0">
              <a:ln>
                <a:noFill/>
              </a:ln>
              <a:solidFill>
                <a:schemeClr val="tx1"/>
              </a:solidFill>
              <a:effectLst/>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print (</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FindK</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(N,2,int(</a:t>
            </a:r>
            <a:r>
              <a:rPr kumimoji="0" lang="en-US" altLang="zh-CN" sz="1600" b="0"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math.sqrt</a:t>
            </a:r>
            <a:r>
              <a:rPr kumimoji="0" lang="en-US" altLang="zh-CN" sz="16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endParaRPr kumimoji="0" lang="en-US" altLang="zh-CN" sz="1600" b="0" i="0" u="none" strike="noStrike" cap="none" normalizeH="0" baseline="0" dirty="0" smtClean="0">
              <a:ln>
                <a:noFill/>
              </a:ln>
              <a:solidFill>
                <a:schemeClr val="tx1"/>
              </a:solidFill>
              <a:effectLst/>
            </a:endParaRPr>
          </a:p>
        </p:txBody>
      </p:sp>
      <p:sp>
        <p:nvSpPr>
          <p:cNvPr id="9" name="矩形 8"/>
          <p:cNvSpPr/>
          <p:nvPr/>
        </p:nvSpPr>
        <p:spPr>
          <a:xfrm>
            <a:off x="971600" y="5312435"/>
            <a:ext cx="7200800" cy="348813"/>
          </a:xfrm>
          <a:prstGeom prst="rect">
            <a:avLst/>
          </a:prstGeom>
        </p:spPr>
        <p:txBody>
          <a:bodyPr wrap="square">
            <a:spAutoFit/>
          </a:bodyPr>
          <a:lstStyle/>
          <a:p>
            <a:pPr algn="just">
              <a:lnSpc>
                <a:spcPts val="2000"/>
              </a:lnSpc>
              <a:spcAft>
                <a:spcPts val="0"/>
              </a:spcAft>
            </a:pPr>
            <a:r>
              <a:rPr lang="zh-CN" altLang="zh-CN" kern="100" dirty="0">
                <a:latin typeface="Times New Roman" panose="02020603050405020304" pitchFamily="18" charset="0"/>
              </a:rPr>
              <a:t>输出结果为：</a:t>
            </a:r>
            <a:r>
              <a:rPr lang="en-US" altLang="zh-CN" kern="100" dirty="0">
                <a:latin typeface="Times New Roman" panose="02020603050405020304" pitchFamily="18" charset="0"/>
              </a:rPr>
              <a:t>684568031001583853= 755050033 * 906652541</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42534007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使用多进程加快求解问题的速度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dirty="0"/>
          </a:p>
        </p:txBody>
      </p:sp>
      <p:sp>
        <p:nvSpPr>
          <p:cNvPr id="7" name="矩形 6"/>
          <p:cNvSpPr/>
          <p:nvPr/>
        </p:nvSpPr>
        <p:spPr>
          <a:xfrm>
            <a:off x="971600" y="2204864"/>
            <a:ext cx="7200800" cy="1532727"/>
          </a:xfrm>
          <a:prstGeom prst="rect">
            <a:avLst/>
          </a:prstGeom>
        </p:spPr>
        <p:txBody>
          <a:bodyPr wrap="square">
            <a:spAutoFit/>
          </a:bodyPr>
          <a:lstStyle/>
          <a:p>
            <a:pPr indent="0">
              <a:lnSpc>
                <a:spcPct val="130000"/>
              </a:lnSpc>
            </a:pPr>
            <a:r>
              <a:rPr lang="zh-CN" altLang="zh-CN" b="1" dirty="0"/>
              <a:t>多进程程序设计思路：</a:t>
            </a:r>
            <a:r>
              <a:rPr lang="zh-CN" altLang="zh-CN" dirty="0"/>
              <a:t>根据前面的设计思路，我们需要从</a:t>
            </a:r>
            <a:r>
              <a:rPr lang="en-US" altLang="zh-CN" dirty="0"/>
              <a:t>2</a:t>
            </a:r>
            <a:r>
              <a:rPr lang="zh-CN" altLang="zh-CN" dirty="0"/>
              <a:t>到根号</a:t>
            </a:r>
            <a:r>
              <a:rPr lang="en-US" altLang="zh-CN" dirty="0"/>
              <a:t>N</a:t>
            </a:r>
            <a:r>
              <a:rPr lang="zh-CN" altLang="zh-CN" dirty="0"/>
              <a:t>中找到质数</a:t>
            </a:r>
            <a:r>
              <a:rPr lang="en-US" altLang="zh-CN" dirty="0"/>
              <a:t>k</a:t>
            </a:r>
            <a:r>
              <a:rPr lang="zh-CN" altLang="zh-CN" dirty="0"/>
              <a:t>，使得</a:t>
            </a:r>
            <a:r>
              <a:rPr lang="en-US" altLang="zh-CN" dirty="0"/>
              <a:t>N</a:t>
            </a:r>
            <a:r>
              <a:rPr lang="zh-CN" altLang="zh-CN" dirty="0"/>
              <a:t>除以</a:t>
            </a:r>
            <a:r>
              <a:rPr lang="en-US" altLang="zh-CN" dirty="0"/>
              <a:t>k</a:t>
            </a:r>
            <a:r>
              <a:rPr lang="zh-CN" altLang="zh-CN" dirty="0"/>
              <a:t>余</a:t>
            </a:r>
            <a:r>
              <a:rPr lang="en-US" altLang="zh-CN" dirty="0"/>
              <a:t>0</a:t>
            </a:r>
            <a:r>
              <a:rPr lang="zh-CN" altLang="zh-CN" dirty="0"/>
              <a:t>。假如我们的运行平台有</a:t>
            </a:r>
            <a:r>
              <a:rPr lang="en-US" altLang="zh-CN" dirty="0"/>
              <a:t>16</a:t>
            </a:r>
            <a:r>
              <a:rPr lang="zh-CN" altLang="zh-CN" dirty="0"/>
              <a:t>个</a:t>
            </a:r>
            <a:r>
              <a:rPr lang="en-US" altLang="zh-CN" dirty="0"/>
              <a:t>CPU</a:t>
            </a:r>
            <a:r>
              <a:rPr lang="zh-CN" altLang="zh-CN" dirty="0"/>
              <a:t>核，那么可以将</a:t>
            </a:r>
            <a:r>
              <a:rPr lang="en-US" altLang="zh-CN" dirty="0"/>
              <a:t>2</a:t>
            </a:r>
            <a:r>
              <a:rPr lang="zh-CN" altLang="zh-CN" dirty="0"/>
              <a:t>到根号</a:t>
            </a:r>
            <a:r>
              <a:rPr lang="en-US" altLang="zh-CN" dirty="0"/>
              <a:t>N</a:t>
            </a:r>
            <a:r>
              <a:rPr lang="zh-CN" altLang="zh-CN" dirty="0"/>
              <a:t>的区间划分成为</a:t>
            </a:r>
            <a:r>
              <a:rPr lang="en-US" altLang="zh-CN" dirty="0"/>
              <a:t>16</a:t>
            </a:r>
            <a:r>
              <a:rPr lang="zh-CN" altLang="zh-CN" dirty="0"/>
              <a:t>段。每一段分配给一个进程搜索满足条件的</a:t>
            </a:r>
            <a:r>
              <a:rPr lang="en-US" altLang="zh-CN" dirty="0"/>
              <a:t>k</a:t>
            </a:r>
            <a:r>
              <a:rPr lang="zh-CN" altLang="zh-CN" dirty="0"/>
              <a:t>值。</a:t>
            </a:r>
            <a:endParaRPr lang="en-US" altLang="zh-CN" dirty="0"/>
          </a:p>
        </p:txBody>
      </p:sp>
    </p:spTree>
    <p:extLst>
      <p:ext uri="{BB962C8B-B14F-4D97-AF65-F5344CB8AC3E}">
        <p14:creationId xmlns:p14="http://schemas.microsoft.com/office/powerpoint/2010/main" val="32960916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引言</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normAutofit fontScale="92500" lnSpcReduction="20000"/>
          </a:bodyPr>
          <a:lstStyle/>
          <a:p>
            <a:r>
              <a:rPr lang="zh-CN" altLang="zh-CN" dirty="0"/>
              <a:t>本章将为大家讲授什么是并行计算以及如何编写并行程序。第一节中，我们首先探索为何需要并行计算，并行计算有两个最主要的特点，即能够加快程序的运行以及能够对现实中很多复杂情况进行模拟。在第一小节中，我们还介绍了并行计算的体系架构，以及讨论了并行计算的实现难点，即不同计算资源间的通信。从第二节开始，我们开始逐渐入门多进程编程在</a:t>
            </a:r>
            <a:r>
              <a:rPr lang="en-US" altLang="zh-CN" dirty="0"/>
              <a:t>Python</a:t>
            </a:r>
            <a:r>
              <a:rPr lang="zh-CN" altLang="zh-CN" dirty="0"/>
              <a:t>中的实现。我们从最简单的例子开始介绍，深入浅出，然后利用多进程编程的方法加速了求一个大数的因数分解的过程。在第三节中，我们详细介绍了如何解决并行计算的难点，即多个进程间的通信，主要介绍最为常用的共享内存的方式。第四小节详细介绍四个例子的并行计算编程实现。最后，我们对如何利用多核实现并行计算进行了思考。</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7" name="Text Box 208"/>
          <p:cNvSpPr txBox="1">
            <a:spLocks noChangeArrowheads="1"/>
          </p:cNvSpPr>
          <p:nvPr/>
        </p:nvSpPr>
        <p:spPr bwMode="auto">
          <a:xfrm>
            <a:off x="529208" y="553936"/>
            <a:ext cx="8075240" cy="55194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程序：多进程实现寻找质数问题</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import math</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FindK</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begin,end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k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begin,end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N%k</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==0:	#k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为满足要求的一个质数</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print (N,"=",k,"*",N/k)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break</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N=684568031001583853</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16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创建子进程总数</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process_list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==0: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第一个进程，设置起始查找的数为</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2</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begin =2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else: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其余进程，起始查找的数为上一个进程的最后一个数加</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begin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int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math.sqrt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(N)/</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end=</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int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math.sqrt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(N)/</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*(i+1)+1)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p =Process(target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FindK</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N,begin,end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process_list.append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process_list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矩形 7"/>
          <p:cNvSpPr/>
          <p:nvPr/>
        </p:nvSpPr>
        <p:spPr>
          <a:xfrm>
            <a:off x="529208" y="6088013"/>
            <a:ext cx="8075240" cy="348813"/>
          </a:xfrm>
          <a:prstGeom prst="rect">
            <a:avLst/>
          </a:prstGeom>
        </p:spPr>
        <p:txBody>
          <a:bodyPr wrap="square">
            <a:spAutoFit/>
          </a:bodyPr>
          <a:lstStyle/>
          <a:p>
            <a:pPr algn="just">
              <a:lnSpc>
                <a:spcPts val="2000"/>
              </a:lnSpc>
              <a:spcAft>
                <a:spcPts val="0"/>
              </a:spcAft>
            </a:pPr>
            <a:r>
              <a:rPr lang="zh-CN" altLang="zh-CN" kern="100" dirty="0">
                <a:latin typeface="Times New Roman" panose="02020603050405020304" pitchFamily="18" charset="0"/>
              </a:rPr>
              <a:t>输出结果为：</a:t>
            </a:r>
            <a:r>
              <a:rPr lang="en-US" altLang="zh-CN" kern="100" dirty="0">
                <a:latin typeface="Times New Roman" panose="02020603050405020304" pitchFamily="18" charset="0"/>
              </a:rPr>
              <a:t>684568031001583853= 755050033 * 906652541</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6790039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使用多进程加快求解问题的速度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dirty="0"/>
          </a:p>
        </p:txBody>
      </p:sp>
      <p:sp>
        <p:nvSpPr>
          <p:cNvPr id="6" name="内容占位符 5"/>
          <p:cNvSpPr>
            <a:spLocks noGrp="1"/>
          </p:cNvSpPr>
          <p:nvPr>
            <p:ph idx="1"/>
          </p:nvPr>
        </p:nvSpPr>
        <p:spPr>
          <a:xfrm>
            <a:off x="971600" y="1739949"/>
            <a:ext cx="7200800" cy="4713387"/>
          </a:xfrm>
        </p:spPr>
        <p:txBody>
          <a:bodyPr>
            <a:normAutofit/>
          </a:bodyPr>
          <a:lstStyle/>
          <a:p>
            <a:pPr indent="0"/>
            <a:endParaRPr lang="zh-CN" altLang="zh-CN" sz="1800" dirty="0"/>
          </a:p>
          <a:p>
            <a:pPr indent="457200"/>
            <a:r>
              <a:rPr lang="zh-CN" altLang="zh-CN" sz="1800" dirty="0" smtClean="0"/>
              <a:t>在</a:t>
            </a:r>
            <a:r>
              <a:rPr lang="zh-CN" altLang="zh-CN" sz="1800" dirty="0"/>
              <a:t>上述例子的</a:t>
            </a:r>
            <a:r>
              <a:rPr lang="en-US" altLang="zh-CN" sz="1800" dirty="0"/>
              <a:t>main</a:t>
            </a:r>
            <a:r>
              <a:rPr lang="zh-CN" altLang="zh-CN" sz="1800" dirty="0"/>
              <a:t>函数中，程序首先将创建进程的数量保存在</a:t>
            </a:r>
            <a:r>
              <a:rPr lang="en-US" altLang="zh-CN" sz="1800" dirty="0" err="1"/>
              <a:t>num_process</a:t>
            </a:r>
            <a:r>
              <a:rPr lang="zh-CN" altLang="zh-CN" sz="1800" dirty="0"/>
              <a:t>变量中（该例创建</a:t>
            </a:r>
            <a:r>
              <a:rPr lang="en-US" altLang="zh-CN" sz="1800" dirty="0"/>
              <a:t>16</a:t>
            </a:r>
            <a:r>
              <a:rPr lang="zh-CN" altLang="zh-CN" sz="1800" dirty="0"/>
              <a:t>个子进程），然后将</a:t>
            </a:r>
            <a:r>
              <a:rPr lang="en-US" altLang="zh-CN" sz="1800" dirty="0"/>
              <a:t>2</a:t>
            </a:r>
            <a:r>
              <a:rPr lang="zh-CN" altLang="zh-CN" sz="1800" dirty="0"/>
              <a:t>到根号</a:t>
            </a:r>
            <a:r>
              <a:rPr lang="en-US" altLang="zh-CN" sz="1800" dirty="0"/>
              <a:t>N</a:t>
            </a:r>
            <a:r>
              <a:rPr lang="zh-CN" altLang="zh-CN" sz="1800" dirty="0"/>
              <a:t>的区间划分为</a:t>
            </a:r>
            <a:r>
              <a:rPr lang="en-US" altLang="zh-CN" sz="1800" dirty="0"/>
              <a:t>16</a:t>
            </a:r>
            <a:r>
              <a:rPr lang="zh-CN" altLang="zh-CN" sz="1800" dirty="0"/>
              <a:t>段，每一段的起始值与终止值分别存放在</a:t>
            </a:r>
            <a:r>
              <a:rPr lang="en-US" altLang="zh-CN" sz="1800" dirty="0"/>
              <a:t>start</a:t>
            </a:r>
            <a:r>
              <a:rPr lang="zh-CN" altLang="zh-CN" sz="1800" dirty="0"/>
              <a:t>与</a:t>
            </a:r>
            <a:r>
              <a:rPr lang="en-US" altLang="zh-CN" sz="1800" dirty="0"/>
              <a:t>end</a:t>
            </a:r>
            <a:r>
              <a:rPr lang="zh-CN" altLang="zh-CN" sz="1800" dirty="0"/>
              <a:t>变量中。最后，程序为每一段创建一个进程对象</a:t>
            </a:r>
            <a:r>
              <a:rPr lang="en-US" altLang="zh-CN" sz="1800" dirty="0"/>
              <a:t>p</a:t>
            </a:r>
            <a:r>
              <a:rPr lang="zh-CN" altLang="zh-CN" sz="1800" dirty="0"/>
              <a:t>，并调用</a:t>
            </a:r>
            <a:r>
              <a:rPr lang="en-US" altLang="zh-CN" sz="1800" dirty="0"/>
              <a:t>start()</a:t>
            </a:r>
            <a:r>
              <a:rPr lang="zh-CN" altLang="zh-CN" sz="1800" dirty="0"/>
              <a:t>方法创建子进程。这样，该程序将创建</a:t>
            </a:r>
            <a:r>
              <a:rPr lang="en-US" altLang="zh-CN" sz="1800" dirty="0"/>
              <a:t>16</a:t>
            </a:r>
            <a:r>
              <a:rPr lang="zh-CN" altLang="zh-CN" sz="1800" dirty="0"/>
              <a:t>个进程，同时在每一段寻找可以被</a:t>
            </a:r>
            <a:r>
              <a:rPr lang="en-US" altLang="zh-CN" sz="1800" dirty="0"/>
              <a:t>N</a:t>
            </a:r>
            <a:r>
              <a:rPr lang="zh-CN" altLang="zh-CN" sz="1800" dirty="0"/>
              <a:t>整除的质数</a:t>
            </a:r>
            <a:r>
              <a:rPr lang="en-US" altLang="zh-CN" sz="1800" dirty="0"/>
              <a:t>k</a:t>
            </a:r>
            <a:r>
              <a:rPr lang="zh-CN" altLang="zh-CN" sz="1800" dirty="0"/>
              <a:t>。</a:t>
            </a:r>
          </a:p>
        </p:txBody>
      </p:sp>
    </p:spTree>
    <p:extLst>
      <p:ext uri="{BB962C8B-B14F-4D97-AF65-F5344CB8AC3E}">
        <p14:creationId xmlns:p14="http://schemas.microsoft.com/office/powerpoint/2010/main" val="24117513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3</a:t>
            </a:r>
            <a:r>
              <a:rPr lang="zh-CN" altLang="en-US" dirty="0" smtClean="0"/>
              <a:t>节  </a:t>
            </a:r>
            <a:r>
              <a:rPr lang="zh-CN" altLang="zh-CN" dirty="0" smtClean="0"/>
              <a:t>进程通信</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idx="1"/>
          </p:nvPr>
        </p:nvSpPr>
        <p:spPr/>
        <p:txBody>
          <a:bodyPr/>
          <a:lstStyle/>
          <a:p>
            <a:r>
              <a:rPr lang="zh-CN" altLang="zh-CN" dirty="0"/>
              <a:t>共享内存的基本</a:t>
            </a:r>
            <a:r>
              <a:rPr lang="zh-CN" altLang="zh-CN" dirty="0" smtClean="0"/>
              <a:t>概念</a:t>
            </a:r>
            <a:endParaRPr lang="en-US" altLang="zh-CN" dirty="0"/>
          </a:p>
          <a:p>
            <a:r>
              <a:rPr lang="zh-CN" altLang="zh-CN" dirty="0"/>
              <a:t>共享内存的</a:t>
            </a:r>
            <a:r>
              <a:rPr lang="en-US" altLang="zh-CN" dirty="0"/>
              <a:t>Python</a:t>
            </a:r>
            <a:r>
              <a:rPr lang="zh-CN" altLang="zh-CN" dirty="0" smtClean="0"/>
              <a:t>实现</a:t>
            </a:r>
            <a:endParaRPr lang="zh-CN"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p:cNvSpPr>
            <a:spLocks noGrp="1"/>
          </p:cNvSpPr>
          <p:nvPr>
            <p:ph idx="1"/>
          </p:nvPr>
        </p:nvSpPr>
        <p:spPr>
          <a:xfrm>
            <a:off x="457200" y="1739949"/>
            <a:ext cx="8229600" cy="4713387"/>
          </a:xfrm>
        </p:spPr>
        <p:txBody>
          <a:bodyPr>
            <a:normAutofit/>
          </a:bodyPr>
          <a:lstStyle/>
          <a:p>
            <a:pPr indent="457200"/>
            <a:r>
              <a:rPr lang="en-US" altLang="zh-CN" dirty="0" smtClean="0"/>
              <a:t>  </a:t>
            </a:r>
            <a:r>
              <a:rPr lang="zh-CN" altLang="zh-CN" dirty="0" smtClean="0"/>
              <a:t>进程</a:t>
            </a:r>
            <a:r>
              <a:rPr lang="zh-CN" altLang="zh-CN" dirty="0"/>
              <a:t>通信是指在运行的进程间传输数据，以达到多个进程能够协同完成同一个任务的目的。进程通信不仅在并行计算中需要精心设计，在操作系统中也是一个大学问。本小节主要介绍如何在不同进程之间传递数据。如本章简介所述，我们使用共享内存的并行架构进行学习，所以，本小节主要介绍进程通信中的最高效，且最常用的通信方法：共享内存。</a:t>
            </a:r>
          </a:p>
        </p:txBody>
      </p:sp>
      <p:sp>
        <p:nvSpPr>
          <p:cNvPr id="7" name="标题 1"/>
          <p:cNvSpPr txBox="1">
            <a:spLocks/>
          </p:cNvSpPr>
          <p:nvPr/>
        </p:nvSpPr>
        <p:spPr>
          <a:xfrm>
            <a:off x="609600" y="638200"/>
            <a:ext cx="8229600" cy="7829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altLang="en-US" sz="3200" b="1" kern="1200">
                <a:solidFill>
                  <a:srgbClr val="C60000"/>
                </a:solidFill>
                <a:latin typeface="+mj-lt"/>
                <a:ea typeface="宋体" charset="-122"/>
                <a:cs typeface="+mj-cs"/>
              </a:defRPr>
            </a:lvl1pPr>
          </a:lstStyle>
          <a:p>
            <a:pPr algn="ctr"/>
            <a:r>
              <a:rPr lang="zh-CN" altLang="en-US" sz="3600" dirty="0" smtClean="0"/>
              <a:t>第</a:t>
            </a:r>
            <a:r>
              <a:rPr lang="en-US" altLang="zh-CN" sz="3600" dirty="0"/>
              <a:t>3</a:t>
            </a:r>
            <a:r>
              <a:rPr lang="zh-CN" altLang="en-US" sz="3600" dirty="0" smtClean="0"/>
              <a:t>节  进程通信简介</a:t>
            </a:r>
            <a:endParaRPr lang="zh-CN" alt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9" name="标题 8"/>
          <p:cNvSpPr>
            <a:spLocks noGrp="1"/>
          </p:cNvSpPr>
          <p:nvPr>
            <p:ph type="title"/>
          </p:nvPr>
        </p:nvSpPr>
        <p:spPr/>
        <p:txBody>
          <a:bodyPr/>
          <a:lstStyle/>
          <a:p>
            <a:r>
              <a:rPr lang="zh-CN" altLang="zh-CN" dirty="0"/>
              <a:t>共享内存的基本</a:t>
            </a:r>
            <a:r>
              <a:rPr lang="zh-CN" altLang="zh-CN" dirty="0" smtClean="0"/>
              <a:t>概念</a:t>
            </a:r>
            <a:endParaRPr lang="zh-CN" altLang="en-US" dirty="0"/>
          </a:p>
        </p:txBody>
      </p:sp>
      <p:sp>
        <p:nvSpPr>
          <p:cNvPr id="12" name="矩形 11"/>
          <p:cNvSpPr/>
          <p:nvPr/>
        </p:nvSpPr>
        <p:spPr>
          <a:xfrm>
            <a:off x="1043608" y="2348880"/>
            <a:ext cx="6984776" cy="1255344"/>
          </a:xfrm>
          <a:prstGeom prst="rect">
            <a:avLst/>
          </a:prstGeom>
        </p:spPr>
        <p:txBody>
          <a:bodyPr wrap="square">
            <a:spAutoFit/>
          </a:bodyPr>
          <a:lstStyle/>
          <a:p>
            <a:pPr indent="457200">
              <a:lnSpc>
                <a:spcPct val="130000"/>
              </a:lnSpc>
            </a:pPr>
            <a:r>
              <a:rPr lang="en-US" altLang="zh-CN" sz="2000" kern="100" dirty="0" smtClean="0">
                <a:latin typeface="Times New Roman" panose="02020603050405020304" pitchFamily="18" charset="0"/>
                <a:cs typeface="Times New Roman" panose="02020603050405020304" pitchFamily="18" charset="0"/>
              </a:rPr>
              <a:t>  </a:t>
            </a:r>
            <a:r>
              <a:rPr lang="zh-CN" altLang="zh-CN" sz="2000" kern="100" dirty="0" smtClean="0">
                <a:latin typeface="Times New Roman" panose="02020603050405020304" pitchFamily="18" charset="0"/>
                <a:cs typeface="Times New Roman" panose="02020603050405020304" pitchFamily="18" charset="0"/>
              </a:rPr>
              <a:t>共享</a:t>
            </a:r>
            <a:r>
              <a:rPr lang="zh-CN" altLang="zh-CN" sz="2000" kern="100" dirty="0">
                <a:latin typeface="Times New Roman" panose="02020603050405020304" pitchFamily="18" charset="0"/>
                <a:cs typeface="Times New Roman" panose="02020603050405020304" pitchFamily="18" charset="0"/>
              </a:rPr>
              <a:t>内存是指在主存中开辟一个共享的存储区域，需要通信的进程将自己的一段地址空间映射到所开辟的共享存储</a:t>
            </a:r>
            <a:r>
              <a:rPr lang="zh-CN" altLang="zh-CN" sz="2000" kern="100" dirty="0" smtClean="0">
                <a:latin typeface="Times New Roman" panose="02020603050405020304" pitchFamily="18" charset="0"/>
                <a:cs typeface="Times New Roman" panose="02020603050405020304" pitchFamily="18" charset="0"/>
              </a:rPr>
              <a:t>区域</a:t>
            </a:r>
            <a:endParaRPr lang="zh-CN" altLang="en-US"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9" name="标题 8"/>
          <p:cNvSpPr>
            <a:spLocks noGrp="1"/>
          </p:cNvSpPr>
          <p:nvPr>
            <p:ph type="title"/>
          </p:nvPr>
        </p:nvSpPr>
        <p:spPr/>
        <p:txBody>
          <a:bodyPr/>
          <a:lstStyle/>
          <a:p>
            <a:r>
              <a:rPr lang="zh-CN" altLang="zh-CN" dirty="0"/>
              <a:t>共享内存的基本</a:t>
            </a:r>
            <a:r>
              <a:rPr lang="zh-CN" altLang="zh-CN" dirty="0" smtClean="0"/>
              <a:t>概念</a:t>
            </a:r>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3644609274"/>
              </p:ext>
            </p:extLst>
          </p:nvPr>
        </p:nvGraphicFramePr>
        <p:xfrm>
          <a:off x="2740524" y="1321300"/>
          <a:ext cx="3652608" cy="2971796"/>
        </p:xfrm>
        <a:graphic>
          <a:graphicData uri="http://schemas.openxmlformats.org/presentationml/2006/ole">
            <mc:AlternateContent xmlns:mc="http://schemas.openxmlformats.org/markup-compatibility/2006">
              <mc:Choice xmlns:v="urn:schemas-microsoft-com:vml" Requires="v">
                <p:oleObj spid="_x0000_s109588" r:id="rId3" imgW="4363920" imgH="3558240" progId="">
                  <p:embed/>
                </p:oleObj>
              </mc:Choice>
              <mc:Fallback>
                <p:oleObj r:id="rId3" imgW="4363920" imgH="35582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0524" y="1321300"/>
                        <a:ext cx="3652608" cy="2971796"/>
                      </a:xfrm>
                      <a:prstGeom prst="rect">
                        <a:avLst/>
                      </a:prstGeom>
                      <a:noFill/>
                    </p:spPr>
                  </p:pic>
                </p:oleObj>
              </mc:Fallback>
            </mc:AlternateContent>
          </a:graphicData>
        </a:graphic>
      </p:graphicFrame>
      <p:sp>
        <p:nvSpPr>
          <p:cNvPr id="2" name="矩形 1"/>
          <p:cNvSpPr/>
          <p:nvPr/>
        </p:nvSpPr>
        <p:spPr>
          <a:xfrm>
            <a:off x="745232" y="4416494"/>
            <a:ext cx="7643192" cy="1892826"/>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进程</a:t>
            </a:r>
            <a:r>
              <a:rPr lang="en-US" altLang="zh-CN" kern="100" dirty="0">
                <a:latin typeface="Times New Roman" panose="02020603050405020304" pitchFamily="18" charset="0"/>
              </a:rPr>
              <a:t>1</a:t>
            </a:r>
            <a:r>
              <a:rPr lang="zh-CN" altLang="zh-CN" kern="100" dirty="0">
                <a:latin typeface="Times New Roman" panose="02020603050405020304" pitchFamily="18" charset="0"/>
              </a:rPr>
              <a:t>与进程</a:t>
            </a:r>
            <a:r>
              <a:rPr lang="en-US" altLang="zh-CN" kern="100" dirty="0">
                <a:latin typeface="Times New Roman" panose="02020603050405020304" pitchFamily="18" charset="0"/>
              </a:rPr>
              <a:t>2</a:t>
            </a:r>
            <a:r>
              <a:rPr lang="zh-CN" altLang="zh-CN" kern="100" dirty="0">
                <a:latin typeface="Times New Roman" panose="02020603050405020304" pitchFamily="18" charset="0"/>
              </a:rPr>
              <a:t>共享了物理内存的一段区域，我们称该区域所对应的变量为共享内存</a:t>
            </a:r>
            <a:r>
              <a:rPr lang="zh-CN" altLang="zh-CN" kern="100" dirty="0" smtClean="0">
                <a:latin typeface="Times New Roman" panose="02020603050405020304" pitchFamily="18" charset="0"/>
              </a:rPr>
              <a:t>变量。</a:t>
            </a:r>
            <a:r>
              <a:rPr lang="zh-CN" altLang="zh-CN" kern="100" dirty="0">
                <a:latin typeface="Times New Roman" panose="02020603050405020304" pitchFamily="18" charset="0"/>
              </a:rPr>
              <a:t>在该例子中，发送进程（进程</a:t>
            </a:r>
            <a:r>
              <a:rPr lang="en-US" altLang="zh-CN" kern="100" dirty="0">
                <a:latin typeface="Times New Roman" panose="02020603050405020304" pitchFamily="18" charset="0"/>
              </a:rPr>
              <a:t>2</a:t>
            </a:r>
            <a:r>
              <a:rPr lang="zh-CN" altLang="zh-CN" kern="100" dirty="0">
                <a:latin typeface="Times New Roman" panose="02020603050405020304" pitchFamily="18" charset="0"/>
              </a:rPr>
              <a:t>）希望将数据</a:t>
            </a:r>
            <a:r>
              <a:rPr lang="en-US" altLang="zh-CN" kern="100" dirty="0">
                <a:latin typeface="Times New Roman" panose="02020603050405020304" pitchFamily="18" charset="0"/>
              </a:rPr>
              <a:t>12</a:t>
            </a:r>
            <a:r>
              <a:rPr lang="zh-CN" altLang="zh-CN" kern="100" dirty="0">
                <a:latin typeface="Times New Roman" panose="02020603050405020304" pitchFamily="18" charset="0"/>
              </a:rPr>
              <a:t>传送给接受进程（进程</a:t>
            </a:r>
            <a:r>
              <a:rPr lang="en-US" altLang="zh-CN" kern="100" dirty="0">
                <a:latin typeface="Times New Roman" panose="02020603050405020304" pitchFamily="18" charset="0"/>
              </a:rPr>
              <a:t>1</a:t>
            </a:r>
            <a:r>
              <a:rPr lang="zh-CN" altLang="zh-CN" kern="100" dirty="0">
                <a:latin typeface="Times New Roman" panose="02020603050405020304" pitchFamily="18" charset="0"/>
              </a:rPr>
              <a:t>）。那么，进程</a:t>
            </a:r>
            <a:r>
              <a:rPr lang="en-US" altLang="zh-CN" kern="100" dirty="0">
                <a:latin typeface="Times New Roman" panose="02020603050405020304" pitchFamily="18" charset="0"/>
              </a:rPr>
              <a:t>2</a:t>
            </a:r>
            <a:r>
              <a:rPr lang="zh-CN" altLang="zh-CN" kern="100" dirty="0">
                <a:latin typeface="Times New Roman" panose="02020603050405020304" pitchFamily="18" charset="0"/>
              </a:rPr>
              <a:t>首先执行语句</a:t>
            </a:r>
            <a:r>
              <a:rPr lang="en-US" altLang="zh-CN" kern="100" dirty="0" err="1">
                <a:latin typeface="Times New Roman" panose="02020603050405020304" pitchFamily="18" charset="0"/>
              </a:rPr>
              <a:t>num</a:t>
            </a:r>
            <a:r>
              <a:rPr lang="en-US" altLang="zh-CN" kern="100" dirty="0">
                <a:latin typeface="Times New Roman" panose="02020603050405020304" pitchFamily="18" charset="0"/>
              </a:rPr>
              <a:t>=12</a:t>
            </a:r>
            <a:r>
              <a:rPr lang="zh-CN" altLang="zh-CN" kern="100" dirty="0">
                <a:latin typeface="Times New Roman" panose="02020603050405020304" pitchFamily="18" charset="0"/>
              </a:rPr>
              <a:t>，将</a:t>
            </a:r>
            <a:r>
              <a:rPr lang="en-US" altLang="zh-CN" kern="100" dirty="0">
                <a:latin typeface="Times New Roman" panose="02020603050405020304" pitchFamily="18" charset="0"/>
              </a:rPr>
              <a:t>12</a:t>
            </a:r>
            <a:r>
              <a:rPr lang="zh-CN" altLang="zh-CN" kern="100" dirty="0">
                <a:latin typeface="Times New Roman" panose="02020603050405020304" pitchFamily="18" charset="0"/>
              </a:rPr>
              <a:t>写入到了共享内存变量</a:t>
            </a:r>
            <a:r>
              <a:rPr lang="en-US" altLang="zh-CN" kern="100" dirty="0" err="1">
                <a:latin typeface="Times New Roman" panose="02020603050405020304" pitchFamily="18" charset="0"/>
              </a:rPr>
              <a:t>num</a:t>
            </a:r>
            <a:r>
              <a:rPr lang="zh-CN" altLang="zh-CN" kern="100" dirty="0">
                <a:latin typeface="Times New Roman" panose="02020603050405020304" pitchFamily="18" charset="0"/>
              </a:rPr>
              <a:t>。接下来，进程</a:t>
            </a:r>
            <a:r>
              <a:rPr lang="en-US" altLang="zh-CN" kern="100" dirty="0">
                <a:latin typeface="Times New Roman" panose="02020603050405020304" pitchFamily="18" charset="0"/>
              </a:rPr>
              <a:t>1</a:t>
            </a:r>
            <a:r>
              <a:rPr lang="zh-CN" altLang="zh-CN" kern="100" dirty="0">
                <a:latin typeface="Times New Roman" panose="02020603050405020304" pitchFamily="18" charset="0"/>
              </a:rPr>
              <a:t>调用</a:t>
            </a:r>
            <a:r>
              <a:rPr lang="en-US" altLang="zh-CN" kern="100" dirty="0">
                <a:latin typeface="Times New Roman" panose="02020603050405020304" pitchFamily="18" charset="0"/>
              </a:rPr>
              <a:t>print(</a:t>
            </a:r>
            <a:r>
              <a:rPr lang="en-US" altLang="zh-CN" kern="100" dirty="0" err="1">
                <a:latin typeface="Times New Roman" panose="02020603050405020304" pitchFamily="18" charset="0"/>
              </a:rPr>
              <a:t>num</a:t>
            </a:r>
            <a:r>
              <a:rPr lang="en-US" altLang="zh-CN" kern="100" dirty="0">
                <a:latin typeface="Times New Roman" panose="02020603050405020304" pitchFamily="18" charset="0"/>
              </a:rPr>
              <a:t>)</a:t>
            </a:r>
            <a:r>
              <a:rPr lang="zh-CN" altLang="zh-CN" kern="100" dirty="0">
                <a:latin typeface="Times New Roman" panose="02020603050405020304" pitchFamily="18" charset="0"/>
              </a:rPr>
              <a:t>，读取从进程</a:t>
            </a:r>
            <a:r>
              <a:rPr lang="en-US" altLang="zh-CN" kern="100" dirty="0">
                <a:latin typeface="Times New Roman" panose="02020603050405020304" pitchFamily="18" charset="0"/>
              </a:rPr>
              <a:t>2</a:t>
            </a:r>
            <a:r>
              <a:rPr lang="zh-CN" altLang="zh-CN" kern="100" dirty="0">
                <a:latin typeface="Times New Roman" panose="02020603050405020304" pitchFamily="18" charset="0"/>
              </a:rPr>
              <a:t>接收到的数据。这样，就实现了数据在不同进程间的传递。</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146008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共享</a:t>
            </a:r>
            <a:r>
              <a:rPr lang="zh-CN" altLang="zh-CN" dirty="0"/>
              <a:t>内存的</a:t>
            </a:r>
            <a:r>
              <a:rPr lang="en-US" altLang="zh-CN" dirty="0"/>
              <a:t>Python</a:t>
            </a:r>
            <a:r>
              <a:rPr lang="zh-CN" altLang="zh-CN"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11" name="Text Box 210"/>
          <p:cNvSpPr txBox="1">
            <a:spLocks noChangeArrowheads="1"/>
          </p:cNvSpPr>
          <p:nvPr/>
        </p:nvSpPr>
        <p:spPr bwMode="auto">
          <a:xfrm>
            <a:off x="807789" y="1951286"/>
            <a:ext cx="7562379" cy="133369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程序：共享内存的实现</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import from multiprocessing import Process, Value, Array</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Value('d', 0.0)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arr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Array('</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range(10))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2" name="矩形 11"/>
          <p:cNvSpPr/>
          <p:nvPr/>
        </p:nvSpPr>
        <p:spPr>
          <a:xfrm>
            <a:off x="755576" y="3823880"/>
            <a:ext cx="7614592" cy="1892826"/>
          </a:xfrm>
          <a:prstGeom prst="rect">
            <a:avLst/>
          </a:prstGeom>
        </p:spPr>
        <p:txBody>
          <a:bodyPr wrap="square">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根据共享内存的基本概念，在程序实现中，最为重要的就是如何创建一个共享内存变量。</a:t>
            </a:r>
            <a:r>
              <a:rPr lang="en-US" altLang="zh-CN" kern="100" dirty="0">
                <a:latin typeface="Times New Roman" panose="02020603050405020304" pitchFamily="18" charset="0"/>
              </a:rPr>
              <a:t>multiprocessing</a:t>
            </a:r>
            <a:r>
              <a:rPr lang="zh-CN" altLang="zh-CN" kern="100" dirty="0">
                <a:latin typeface="Times New Roman" panose="02020603050405020304" pitchFamily="18" charset="0"/>
                <a:cs typeface="Times New Roman" panose="02020603050405020304" pitchFamily="18" charset="0"/>
              </a:rPr>
              <a:t>模块提供了两种类型的共享内存变量：</a:t>
            </a:r>
            <a:r>
              <a:rPr lang="en-US" altLang="zh-CN" kern="100" dirty="0">
                <a:latin typeface="Times New Roman" panose="02020603050405020304" pitchFamily="18" charset="0"/>
              </a:rPr>
              <a:t>Value</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Array</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multiprocessing</a:t>
            </a:r>
            <a:r>
              <a:rPr lang="zh-CN" altLang="zh-CN" kern="100" dirty="0">
                <a:latin typeface="Times New Roman" panose="02020603050405020304" pitchFamily="18" charset="0"/>
                <a:cs typeface="Times New Roman" panose="02020603050405020304" pitchFamily="18" charset="0"/>
              </a:rPr>
              <a:t>模块利用</a:t>
            </a:r>
            <a:r>
              <a:rPr lang="en-US" altLang="zh-CN" kern="100" dirty="0">
                <a:latin typeface="Times New Roman" panose="02020603050405020304" pitchFamily="18" charset="0"/>
              </a:rPr>
              <a:t>Value</a:t>
            </a:r>
            <a:r>
              <a:rPr lang="zh-CN" altLang="zh-CN" kern="100" dirty="0">
                <a:latin typeface="Times New Roman" panose="02020603050405020304" pitchFamily="18" charset="0"/>
                <a:cs typeface="Times New Roman" panose="02020603050405020304" pitchFamily="18" charset="0"/>
              </a:rPr>
              <a:t>将创建一个共享内存变量用于存放指定类型的数据，而</a:t>
            </a:r>
            <a:r>
              <a:rPr lang="en-US" altLang="zh-CN" kern="100" dirty="0">
                <a:latin typeface="Times New Roman" panose="02020603050405020304" pitchFamily="18" charset="0"/>
              </a:rPr>
              <a:t>Array</a:t>
            </a:r>
            <a:r>
              <a:rPr lang="zh-CN" altLang="zh-CN" kern="100" dirty="0">
                <a:latin typeface="Times New Roman" panose="02020603050405020304" pitchFamily="18" charset="0"/>
                <a:cs typeface="Times New Roman" panose="02020603050405020304" pitchFamily="18" charset="0"/>
              </a:rPr>
              <a:t>创建的共享内存变量是一个数组，它将存储</a:t>
            </a:r>
            <a:r>
              <a:rPr lang="en-US" altLang="zh-CN" kern="100" dirty="0">
                <a:latin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个指定类型的数据（</a:t>
            </a:r>
            <a:r>
              <a:rPr lang="en-US" altLang="zh-CN" kern="100" dirty="0">
                <a:latin typeface="Times New Roman" panose="02020603050405020304" pitchFamily="18" charset="0"/>
              </a:rPr>
              <a:t>N</a:t>
            </a:r>
            <a:r>
              <a:rPr lang="zh-CN" altLang="zh-CN" kern="100" dirty="0">
                <a:latin typeface="Times New Roman" panose="02020603050405020304" pitchFamily="18" charset="0"/>
                <a:cs typeface="Times New Roman" panose="02020603050405020304" pitchFamily="18" charset="0"/>
              </a:rPr>
              <a:t>为数组的大小，需要在创建时指定</a:t>
            </a:r>
            <a:r>
              <a:rPr lang="zh-CN" altLang="zh-CN" kern="100" dirty="0" smtClean="0">
                <a:latin typeface="Times New Roman" panose="02020603050405020304" pitchFamily="18" charset="0"/>
                <a:cs typeface="Times New Roman" panose="02020603050405020304" pitchFamily="18" charset="0"/>
              </a:rPr>
              <a:t>）</a:t>
            </a:r>
            <a:r>
              <a:rPr lang="zh-CN" altLang="en-US" kern="100" dirty="0">
                <a:latin typeface="Times New Roman" panose="02020603050405020304" pitchFamily="18" charset="0"/>
                <a:cs typeface="Times New Roman" panose="02020603050405020304" pitchFamily="18" charset="0"/>
              </a:rPr>
              <a:t>。</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共享</a:t>
            </a:r>
            <a:r>
              <a:rPr lang="zh-CN" altLang="zh-CN" dirty="0"/>
              <a:t>内存的</a:t>
            </a:r>
            <a:r>
              <a:rPr lang="en-US" altLang="zh-CN" dirty="0"/>
              <a:t>Python</a:t>
            </a:r>
            <a:r>
              <a:rPr lang="zh-CN" altLang="zh-CN"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
        <p:nvSpPr>
          <p:cNvPr id="12" name="矩形 11"/>
          <p:cNvSpPr/>
          <p:nvPr/>
        </p:nvSpPr>
        <p:spPr>
          <a:xfrm>
            <a:off x="734864" y="4509120"/>
            <a:ext cx="7635304" cy="1859227"/>
          </a:xfrm>
          <a:prstGeom prst="rect">
            <a:avLst/>
          </a:prstGeom>
        </p:spPr>
        <p:txBody>
          <a:bodyPr wrap="square">
            <a:spAutoFit/>
          </a:bodyPr>
          <a:lstStyle/>
          <a:p>
            <a:pPr>
              <a:lnSpc>
                <a:spcPct val="130000"/>
              </a:lnSpc>
            </a:pPr>
            <a:r>
              <a:rPr lang="zh-CN" altLang="zh-CN" dirty="0"/>
              <a:t>要使用共享内存传输数据，需要将开辟的内存区域共享到各个进程。在主进程实例化</a:t>
            </a:r>
            <a:r>
              <a:rPr lang="en-US" altLang="zh-CN" dirty="0"/>
              <a:t>Value</a:t>
            </a:r>
            <a:r>
              <a:rPr lang="zh-CN" altLang="zh-CN" dirty="0"/>
              <a:t>或</a:t>
            </a:r>
            <a:r>
              <a:rPr lang="en-US" altLang="zh-CN" dirty="0"/>
              <a:t>Array</a:t>
            </a:r>
            <a:r>
              <a:rPr lang="zh-CN" altLang="zh-CN" dirty="0"/>
              <a:t>时，完成了开辟物理内存区域以及连接主进程的地址空间到实例化的对象。而子进程与开辟的物理内存区域的连接将通过参数传递进行。在修改共享内存的数据时，对于</a:t>
            </a:r>
            <a:r>
              <a:rPr lang="en-US" altLang="zh-CN" dirty="0"/>
              <a:t>Value</a:t>
            </a:r>
            <a:r>
              <a:rPr lang="zh-CN" altLang="zh-CN" dirty="0"/>
              <a:t>对象，直接修改其</a:t>
            </a:r>
            <a:r>
              <a:rPr lang="en-US" altLang="zh-CN" dirty="0"/>
              <a:t>value</a:t>
            </a:r>
            <a:r>
              <a:rPr lang="zh-CN" altLang="zh-CN" dirty="0"/>
              <a:t>成员，而对于</a:t>
            </a:r>
            <a:r>
              <a:rPr lang="en-US" altLang="zh-CN" dirty="0"/>
              <a:t>Array</a:t>
            </a:r>
            <a:r>
              <a:rPr lang="zh-CN" altLang="zh-CN" dirty="0"/>
              <a:t>对象，直接使用下标操作符修改数组的某一个数据。</a:t>
            </a:r>
            <a:endParaRPr lang="zh-CN" altLang="en-US" dirty="0"/>
          </a:p>
        </p:txBody>
      </p:sp>
      <p:sp>
        <p:nvSpPr>
          <p:cNvPr id="8" name="Text Box 213"/>
          <p:cNvSpPr txBox="1">
            <a:spLocks noChangeArrowheads="1"/>
          </p:cNvSpPr>
          <p:nvPr/>
        </p:nvSpPr>
        <p:spPr bwMode="auto">
          <a:xfrm>
            <a:off x="755576" y="1359540"/>
            <a:ext cx="7614592" cy="31495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程序：共享内存——子进程的使用</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 Array</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f(n, a):</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3.1415927</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=Value('d', 0.0)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=Array('</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range(10))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 =Process(target=f,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p.join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等待子进程</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的</a:t>
            </a:r>
            <a:r>
              <a:rPr lang="zh-CN" sz="1400" kern="100" dirty="0" smtClean="0">
                <a:effectLst/>
                <a:latin typeface="Times New Roman" panose="02020603050405020304" pitchFamily="18" charset="0"/>
                <a:ea typeface="宋体" panose="02010600030101010101" pitchFamily="2" charset="-122"/>
                <a:cs typeface="宋体" panose="02010600030101010101" pitchFamily="2" charset="-122"/>
              </a:rPr>
              <a:t>结束</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print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print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979010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共享</a:t>
            </a:r>
            <a:r>
              <a:rPr lang="zh-CN" altLang="zh-CN" dirty="0"/>
              <a:t>内存的</a:t>
            </a:r>
            <a:r>
              <a:rPr lang="en-US" altLang="zh-CN" dirty="0"/>
              <a:t>Python</a:t>
            </a:r>
            <a:r>
              <a:rPr lang="zh-CN" altLang="zh-CN" dirty="0" smtClean="0"/>
              <a:t>实现</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6" name="矩形 5"/>
          <p:cNvSpPr/>
          <p:nvPr/>
        </p:nvSpPr>
        <p:spPr>
          <a:xfrm>
            <a:off x="827584" y="1916832"/>
            <a:ext cx="7560840" cy="1172629"/>
          </a:xfrm>
          <a:prstGeom prst="rect">
            <a:avLst/>
          </a:prstGeom>
        </p:spPr>
        <p:txBody>
          <a:bodyPr wrap="square">
            <a:spAutoFit/>
          </a:bodyPr>
          <a:lstStyle/>
          <a:p>
            <a:pPr algn="just">
              <a:lnSpc>
                <a:spcPct val="130000"/>
              </a:lnSpc>
              <a:spcAft>
                <a:spcPts val="0"/>
              </a:spcAft>
            </a:pPr>
            <a:r>
              <a:rPr lang="zh-CN" altLang="en-US" kern="100" dirty="0" smtClean="0">
                <a:latin typeface="Times New Roman" panose="02020603050405020304" pitchFamily="18" charset="0"/>
              </a:rPr>
              <a:t>上述程序的</a:t>
            </a:r>
            <a:r>
              <a:rPr lang="zh-CN" altLang="zh-CN" kern="100" dirty="0" smtClean="0">
                <a:latin typeface="Times New Roman" panose="02020603050405020304" pitchFamily="18" charset="0"/>
              </a:rPr>
              <a:t>输出</a:t>
            </a:r>
            <a:r>
              <a:rPr lang="zh-CN" altLang="zh-CN" kern="100" dirty="0">
                <a:latin typeface="Times New Roman" panose="02020603050405020304" pitchFamily="18" charset="0"/>
              </a:rPr>
              <a:t>结果为：</a:t>
            </a:r>
            <a:endParaRPr lang="zh-CN" altLang="zh-CN" sz="1400" kern="100" dirty="0">
              <a:latin typeface="Times New Roman" panose="02020603050405020304" pitchFamily="18" charset="0"/>
            </a:endParaRPr>
          </a:p>
          <a:p>
            <a:pPr indent="266700" algn="just">
              <a:lnSpc>
                <a:spcPct val="130000"/>
              </a:lnSpc>
              <a:spcAft>
                <a:spcPts val="0"/>
              </a:spcAft>
            </a:pPr>
            <a:r>
              <a:rPr lang="en-US" altLang="zh-CN" kern="100" dirty="0" smtClean="0">
                <a:latin typeface="Times New Roman" panose="02020603050405020304" pitchFamily="18" charset="0"/>
              </a:rPr>
              <a:t>    3.1415927</a:t>
            </a:r>
            <a:endParaRPr lang="zh-CN" altLang="zh-CN" sz="1400" kern="100" dirty="0">
              <a:latin typeface="Times New Roman" panose="02020603050405020304" pitchFamily="18" charset="0"/>
            </a:endParaRPr>
          </a:p>
          <a:p>
            <a:pPr indent="266700" algn="just">
              <a:lnSpc>
                <a:spcPct val="130000"/>
              </a:lnSpc>
              <a:spcAft>
                <a:spcPts val="0"/>
              </a:spcAft>
            </a:pPr>
            <a:r>
              <a:rPr lang="en-US" altLang="zh-CN" kern="100" dirty="0" smtClean="0">
                <a:latin typeface="Times New Roman" panose="02020603050405020304" pitchFamily="18" charset="0"/>
              </a:rPr>
              <a:t>    [</a:t>
            </a:r>
            <a:r>
              <a:rPr lang="en-US" altLang="zh-CN" kern="100" dirty="0">
                <a:latin typeface="Times New Roman" panose="02020603050405020304" pitchFamily="18" charset="0"/>
              </a:rPr>
              <a:t>0, -1, -2, -3, -4, -5, -6, -7, -8, -9]</a:t>
            </a:r>
            <a:endParaRPr lang="zh-CN" altLang="zh-CN" sz="1400" kern="100" dirty="0">
              <a:latin typeface="Times New Roman" panose="02020603050405020304" pitchFamily="18" charset="0"/>
            </a:endParaRPr>
          </a:p>
        </p:txBody>
      </p:sp>
      <p:sp>
        <p:nvSpPr>
          <p:cNvPr id="7" name="矩形 6"/>
          <p:cNvSpPr/>
          <p:nvPr/>
        </p:nvSpPr>
        <p:spPr>
          <a:xfrm>
            <a:off x="827584" y="3269496"/>
            <a:ext cx="7560840" cy="2252924"/>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现在</a:t>
            </a:r>
            <a:r>
              <a:rPr lang="zh-CN" altLang="zh-CN" kern="100" dirty="0">
                <a:latin typeface="Times New Roman" panose="02020603050405020304" pitchFamily="18" charset="0"/>
              </a:rPr>
              <a:t>，我们来重新</a:t>
            </a:r>
            <a:r>
              <a:rPr lang="zh-CN" altLang="zh-CN" kern="100" dirty="0" smtClean="0">
                <a:latin typeface="Times New Roman" panose="02020603050405020304" pitchFamily="18" charset="0"/>
              </a:rPr>
              <a:t>实现</a:t>
            </a:r>
            <a:r>
              <a:rPr lang="zh-CN" altLang="en-US" kern="100" dirty="0" smtClean="0">
                <a:latin typeface="Times New Roman" panose="02020603050405020304" pitchFamily="18" charset="0"/>
              </a:rPr>
              <a:t>分解质因数</a:t>
            </a:r>
            <a:r>
              <a:rPr lang="zh-CN" altLang="zh-CN" kern="100" dirty="0" smtClean="0">
                <a:latin typeface="Times New Roman" panose="02020603050405020304" pitchFamily="18" charset="0"/>
              </a:rPr>
              <a:t>的</a:t>
            </a:r>
            <a:r>
              <a:rPr lang="zh-CN" altLang="zh-CN" kern="100" dirty="0">
                <a:latin typeface="Times New Roman" panose="02020603050405020304" pitchFamily="18" charset="0"/>
              </a:rPr>
              <a:t>例子。当有一个子进程找到了满足条件的质数</a:t>
            </a:r>
            <a:r>
              <a:rPr lang="en-US" altLang="zh-CN" kern="100" dirty="0">
                <a:latin typeface="Times New Roman" panose="02020603050405020304" pitchFamily="18" charset="0"/>
              </a:rPr>
              <a:t>k</a:t>
            </a:r>
            <a:r>
              <a:rPr lang="zh-CN" altLang="zh-CN" kern="100" dirty="0">
                <a:latin typeface="Times New Roman" panose="02020603050405020304" pitchFamily="18" charset="0"/>
              </a:rPr>
              <a:t>后，它立即通知其他子进程。而其他子进程发现质数</a:t>
            </a:r>
            <a:r>
              <a:rPr lang="en-US" altLang="zh-CN" kern="100" dirty="0">
                <a:latin typeface="Times New Roman" panose="02020603050405020304" pitchFamily="18" charset="0"/>
              </a:rPr>
              <a:t>k</a:t>
            </a:r>
            <a:r>
              <a:rPr lang="zh-CN" altLang="zh-CN" kern="100" dirty="0">
                <a:latin typeface="Times New Roman" panose="02020603050405020304" pitchFamily="18" charset="0"/>
              </a:rPr>
              <a:t>已经找到则立刻退出程序。</a:t>
            </a:r>
            <a:endParaRPr lang="zh-CN" altLang="zh-CN" sz="1400" kern="100" dirty="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为了</a:t>
            </a:r>
            <a:r>
              <a:rPr lang="zh-CN" altLang="zh-CN" kern="100" dirty="0">
                <a:latin typeface="Times New Roman" panose="02020603050405020304" pitchFamily="18" charset="0"/>
              </a:rPr>
              <a:t>实现上述功能，我们创建一个</a:t>
            </a:r>
            <a:r>
              <a:rPr lang="en-US" altLang="zh-CN" kern="100" dirty="0">
                <a:latin typeface="Times New Roman" panose="02020603050405020304" pitchFamily="18" charset="0"/>
              </a:rPr>
              <a:t>Value</a:t>
            </a:r>
            <a:r>
              <a:rPr lang="zh-CN" altLang="zh-CN" kern="100" dirty="0">
                <a:latin typeface="Times New Roman" panose="02020603050405020304" pitchFamily="18" charset="0"/>
              </a:rPr>
              <a:t>对象</a:t>
            </a:r>
            <a:r>
              <a:rPr lang="en-US" altLang="zh-CN" kern="100" dirty="0">
                <a:latin typeface="Times New Roman" panose="02020603050405020304" pitchFamily="18" charset="0"/>
              </a:rPr>
              <a:t>(flag)</a:t>
            </a:r>
            <a:r>
              <a:rPr lang="zh-CN" altLang="zh-CN" kern="100" dirty="0">
                <a:latin typeface="Times New Roman" panose="02020603050405020304" pitchFamily="18" charset="0"/>
              </a:rPr>
              <a:t>，其初值为</a:t>
            </a:r>
            <a:r>
              <a:rPr lang="en-US" altLang="zh-CN" kern="100" dirty="0">
                <a:latin typeface="Times New Roman" panose="02020603050405020304" pitchFamily="18" charset="0"/>
              </a:rPr>
              <a:t>0</a:t>
            </a:r>
            <a:r>
              <a:rPr lang="zh-CN" altLang="zh-CN" kern="100" dirty="0">
                <a:latin typeface="Times New Roman" panose="02020603050405020304" pitchFamily="18" charset="0"/>
              </a:rPr>
              <a:t>，当有进程找到满足条件的质数</a:t>
            </a:r>
            <a:r>
              <a:rPr lang="en-US" altLang="zh-CN" kern="100" dirty="0">
                <a:latin typeface="Times New Roman" panose="02020603050405020304" pitchFamily="18" charset="0"/>
              </a:rPr>
              <a:t>k</a:t>
            </a:r>
            <a:r>
              <a:rPr lang="zh-CN" altLang="zh-CN" kern="100" dirty="0">
                <a:latin typeface="Times New Roman" panose="02020603050405020304" pitchFamily="18" charset="0"/>
              </a:rPr>
              <a:t>后，将</a:t>
            </a:r>
            <a:r>
              <a:rPr lang="en-US" altLang="zh-CN" kern="100" dirty="0" err="1">
                <a:latin typeface="Times New Roman" panose="02020603050405020304" pitchFamily="18" charset="0"/>
              </a:rPr>
              <a:t>flag.value</a:t>
            </a:r>
            <a:r>
              <a:rPr lang="zh-CN" altLang="zh-CN" kern="100" dirty="0">
                <a:latin typeface="Times New Roman" panose="02020603050405020304" pitchFamily="18" charset="0"/>
              </a:rPr>
              <a:t>改为</a:t>
            </a:r>
            <a:r>
              <a:rPr lang="en-US" altLang="zh-CN" kern="100" dirty="0">
                <a:latin typeface="Times New Roman" panose="02020603050405020304" pitchFamily="18" charset="0"/>
              </a:rPr>
              <a:t>1</a:t>
            </a:r>
            <a:r>
              <a:rPr lang="zh-CN" altLang="zh-CN" kern="100" dirty="0">
                <a:latin typeface="Times New Roman" panose="02020603050405020304" pitchFamily="18" charset="0"/>
              </a:rPr>
              <a:t>，而在每次进行搜索前，每个子进程都首先判断</a:t>
            </a:r>
            <a:r>
              <a:rPr lang="en-US" altLang="zh-CN" kern="100" dirty="0" err="1">
                <a:latin typeface="Times New Roman" panose="02020603050405020304" pitchFamily="18" charset="0"/>
              </a:rPr>
              <a:t>flag.value</a:t>
            </a:r>
            <a:r>
              <a:rPr lang="zh-CN" altLang="zh-CN" kern="100" dirty="0">
                <a:latin typeface="Times New Roman" panose="02020603050405020304" pitchFamily="18" charset="0"/>
              </a:rPr>
              <a:t>是否为</a:t>
            </a:r>
            <a:r>
              <a:rPr lang="en-US" altLang="zh-CN" kern="100" dirty="0">
                <a:latin typeface="Times New Roman" panose="02020603050405020304" pitchFamily="18" charset="0"/>
              </a:rPr>
              <a:t>1</a:t>
            </a:r>
            <a:r>
              <a:rPr lang="zh-CN" altLang="zh-CN" kern="100" dirty="0">
                <a:latin typeface="Times New Roman" panose="02020603050405020304" pitchFamily="18" charset="0"/>
              </a:rPr>
              <a:t>，若为</a:t>
            </a:r>
            <a:r>
              <a:rPr lang="en-US" altLang="zh-CN" kern="100" dirty="0">
                <a:latin typeface="Times New Roman" panose="02020603050405020304" pitchFamily="18" charset="0"/>
              </a:rPr>
              <a:t>1</a:t>
            </a:r>
            <a:r>
              <a:rPr lang="zh-CN" altLang="zh-CN" kern="100" dirty="0">
                <a:latin typeface="Times New Roman" panose="02020603050405020304" pitchFamily="18" charset="0"/>
              </a:rPr>
              <a:t>，则直接退出子进程</a:t>
            </a:r>
            <a:r>
              <a:rPr lang="zh-CN" altLang="zh-CN" kern="100" dirty="0" smtClean="0">
                <a:latin typeface="Times New Roman" panose="02020603050405020304" pitchFamily="18" charset="0"/>
              </a:rPr>
              <a:t>。</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321700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8" name="Text Box 212"/>
          <p:cNvSpPr txBox="1">
            <a:spLocks noChangeArrowheads="1"/>
          </p:cNvSpPr>
          <p:nvPr/>
        </p:nvSpPr>
        <p:spPr bwMode="auto">
          <a:xfrm>
            <a:off x="755576" y="561548"/>
            <a:ext cx="7577832" cy="57349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程序：多进程实现寻找质数问题——利用共享内存通信</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import math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FindK</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(N, flag, begin, end):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k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begin,end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flag.value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break</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N%k</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(N,"=",k,"*",N/k)</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flag.value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break</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N=684568031001583853</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16</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flag =Value('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process_list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range(0,num_process):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begin =2</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else: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begin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math.sqrt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end=</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math.sqrt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num_process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*(i+1)+1)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 =Process(target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FindK</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N,flag,begin,end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process_list.append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peocess_list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63630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1</a:t>
            </a:r>
            <a:r>
              <a:rPr lang="zh-CN" altLang="en-US" dirty="0" smtClean="0"/>
              <a:t>节  </a:t>
            </a:r>
            <a:r>
              <a:rPr lang="zh-CN" altLang="zh-CN" dirty="0" smtClean="0"/>
              <a:t>并行计算简介</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9" name="内容占位符 8"/>
          <p:cNvSpPr>
            <a:spLocks noGrp="1"/>
          </p:cNvSpPr>
          <p:nvPr>
            <p:ph idx="1"/>
          </p:nvPr>
        </p:nvSpPr>
        <p:spPr/>
        <p:txBody>
          <a:bodyPr>
            <a:normAutofit fontScale="70000" lnSpcReduction="20000"/>
          </a:bodyPr>
          <a:lstStyle/>
          <a:p>
            <a:pPr marL="0" indent="457200">
              <a:buNone/>
            </a:pPr>
            <a:r>
              <a:rPr lang="zh-CN" altLang="zh-CN" dirty="0"/>
              <a:t>要寻找正确密码最简单的方式就是依次试各个密码是否为正确密码。假设密码的长度为</a:t>
            </a:r>
            <a:r>
              <a:rPr lang="en-US" altLang="zh-CN" dirty="0"/>
              <a:t>11</a:t>
            </a:r>
            <a:r>
              <a:rPr lang="zh-CN" altLang="zh-CN" dirty="0"/>
              <a:t>，密码的每位是</a:t>
            </a:r>
            <a:r>
              <a:rPr lang="en-US" altLang="zh-CN" dirty="0"/>
              <a:t>0</a:t>
            </a:r>
            <a:r>
              <a:rPr lang="zh-CN" altLang="zh-CN" dirty="0"/>
              <a:t>到</a:t>
            </a:r>
            <a:r>
              <a:rPr lang="en-US" altLang="zh-CN" dirty="0"/>
              <a:t>9</a:t>
            </a:r>
            <a:r>
              <a:rPr lang="zh-CN" altLang="zh-CN" dirty="0"/>
              <a:t>中的一个数字。那么，密码的个数为</a:t>
            </a:r>
            <a:r>
              <a:rPr lang="en-US" altLang="zh-CN" dirty="0"/>
              <a:t>10</a:t>
            </a:r>
            <a:r>
              <a:rPr lang="en-US" altLang="zh-CN" baseline="30000" dirty="0"/>
              <a:t>11</a:t>
            </a:r>
            <a:r>
              <a:rPr lang="zh-CN" altLang="zh-CN" dirty="0"/>
              <a:t>（即</a:t>
            </a:r>
            <a:r>
              <a:rPr lang="en-US" altLang="zh-CN" dirty="0"/>
              <a:t>N=10</a:t>
            </a:r>
            <a:r>
              <a:rPr lang="en-US" altLang="zh-CN" baseline="30000" dirty="0"/>
              <a:t>11</a:t>
            </a:r>
            <a:r>
              <a:rPr lang="zh-CN" altLang="zh-CN" dirty="0"/>
              <a:t>）。</a:t>
            </a:r>
          </a:p>
          <a:p>
            <a:pPr marL="0" indent="457200">
              <a:buNone/>
            </a:pPr>
            <a:r>
              <a:rPr lang="zh-CN" altLang="zh-CN" dirty="0"/>
              <a:t>利用函数</a:t>
            </a:r>
            <a:r>
              <a:rPr lang="en-US" altLang="zh-CN" dirty="0"/>
              <a:t>Test(X)</a:t>
            </a:r>
            <a:r>
              <a:rPr lang="zh-CN" altLang="zh-CN" dirty="0"/>
              <a:t>，可以判断</a:t>
            </a:r>
            <a:r>
              <a:rPr lang="en-US" altLang="zh-CN" dirty="0"/>
              <a:t>X</a:t>
            </a:r>
            <a:r>
              <a:rPr lang="zh-CN" altLang="zh-CN" dirty="0"/>
              <a:t>是否为正确密码，若该函数返回</a:t>
            </a:r>
            <a:r>
              <a:rPr lang="en-US" altLang="zh-CN" dirty="0"/>
              <a:t>True</a:t>
            </a:r>
            <a:r>
              <a:rPr lang="zh-CN" altLang="zh-CN" dirty="0"/>
              <a:t>，表示</a:t>
            </a:r>
            <a:r>
              <a:rPr lang="en-US" altLang="zh-CN" dirty="0"/>
              <a:t>X</a:t>
            </a:r>
            <a:r>
              <a:rPr lang="zh-CN" altLang="zh-CN" dirty="0"/>
              <a:t>是正确密码，否则是错误密码。假设</a:t>
            </a:r>
            <a:r>
              <a:rPr lang="en-US" altLang="zh-CN" dirty="0"/>
              <a:t>Test</a:t>
            </a:r>
            <a:r>
              <a:rPr lang="zh-CN" altLang="zh-CN" dirty="0"/>
              <a:t>函数每次的执行时间是</a:t>
            </a:r>
            <a:r>
              <a:rPr lang="en-US" altLang="zh-CN" dirty="0"/>
              <a:t>1</a:t>
            </a:r>
            <a:r>
              <a:rPr lang="zh-CN" altLang="zh-CN" dirty="0"/>
              <a:t>毫秒（</a:t>
            </a:r>
            <a:r>
              <a:rPr lang="en-US" altLang="zh-CN" dirty="0"/>
              <a:t>1*10</a:t>
            </a:r>
            <a:r>
              <a:rPr lang="en-US" altLang="zh-CN" baseline="30000" dirty="0"/>
              <a:t>-3</a:t>
            </a:r>
            <a:r>
              <a:rPr lang="zh-CN" altLang="zh-CN" dirty="0"/>
              <a:t>秒），要尝试所有密码需要花费的时间为</a:t>
            </a:r>
            <a:r>
              <a:rPr lang="en-US" altLang="zh-CN" dirty="0"/>
              <a:t>10</a:t>
            </a:r>
            <a:r>
              <a:rPr lang="en-US" altLang="zh-CN" baseline="30000" dirty="0"/>
              <a:t>11</a:t>
            </a:r>
            <a:r>
              <a:rPr lang="en-US" altLang="zh-CN" dirty="0"/>
              <a:t>*10</a:t>
            </a:r>
            <a:r>
              <a:rPr lang="en-US" altLang="zh-CN" baseline="30000" dirty="0"/>
              <a:t>-3</a:t>
            </a:r>
            <a:r>
              <a:rPr lang="en-US" altLang="zh-CN" dirty="0"/>
              <a:t>=10</a:t>
            </a:r>
            <a:r>
              <a:rPr lang="en-US" altLang="zh-CN" baseline="30000" dirty="0"/>
              <a:t>8</a:t>
            </a:r>
            <a:r>
              <a:rPr lang="zh-CN" altLang="zh-CN" dirty="0"/>
              <a:t>秒</a:t>
            </a:r>
            <a:r>
              <a:rPr lang="en-US" altLang="zh-CN" dirty="0"/>
              <a:t>=27700</a:t>
            </a:r>
            <a:r>
              <a:rPr lang="zh-CN" altLang="zh-CN" dirty="0"/>
              <a:t>小时</a:t>
            </a:r>
            <a:r>
              <a:rPr lang="en-US" altLang="zh-CN" dirty="0"/>
              <a:t>=1150</a:t>
            </a:r>
            <a:r>
              <a:rPr lang="zh-CN" altLang="zh-CN" dirty="0"/>
              <a:t>天</a:t>
            </a:r>
            <a:r>
              <a:rPr lang="en-US" altLang="zh-CN" dirty="0"/>
              <a:t>=3.15</a:t>
            </a:r>
            <a:r>
              <a:rPr lang="zh-CN" altLang="zh-CN" dirty="0"/>
              <a:t>年。也就是说，要破解一个简单的</a:t>
            </a:r>
            <a:r>
              <a:rPr lang="en-US" altLang="zh-CN" dirty="0"/>
              <a:t>11</a:t>
            </a:r>
            <a:r>
              <a:rPr lang="zh-CN" altLang="zh-CN" dirty="0"/>
              <a:t>位数字密码，需要</a:t>
            </a:r>
            <a:r>
              <a:rPr lang="en-US" altLang="zh-CN" dirty="0"/>
              <a:t>3</a:t>
            </a:r>
            <a:r>
              <a:rPr lang="zh-CN" altLang="zh-CN" dirty="0"/>
              <a:t>年的时间</a:t>
            </a:r>
            <a:r>
              <a:rPr lang="zh-CN" altLang="zh-CN" dirty="0" smtClean="0"/>
              <a:t>。</a:t>
            </a:r>
            <a:endParaRPr lang="en-US" altLang="zh-CN" dirty="0" smtClean="0"/>
          </a:p>
          <a:p>
            <a:pPr marL="0" indent="457200">
              <a:buNone/>
            </a:pPr>
            <a:r>
              <a:rPr lang="zh-CN" altLang="zh-CN" dirty="0" smtClean="0"/>
              <a:t>如果</a:t>
            </a:r>
            <a:r>
              <a:rPr lang="zh-CN" altLang="zh-CN" dirty="0"/>
              <a:t>我们有</a:t>
            </a:r>
            <a:r>
              <a:rPr lang="en-US" altLang="zh-CN" dirty="0"/>
              <a:t>1000</a:t>
            </a:r>
            <a:r>
              <a:rPr lang="zh-CN" altLang="zh-CN" dirty="0"/>
              <a:t>台计算机，把</a:t>
            </a:r>
            <a:r>
              <a:rPr lang="en-US" altLang="zh-CN" dirty="0"/>
              <a:t>N</a:t>
            </a:r>
            <a:r>
              <a:rPr lang="zh-CN" altLang="zh-CN" dirty="0"/>
              <a:t>个密码分成</a:t>
            </a:r>
            <a:r>
              <a:rPr lang="en-US" altLang="zh-CN" dirty="0"/>
              <a:t>N/1000</a:t>
            </a:r>
            <a:r>
              <a:rPr lang="zh-CN" altLang="zh-CN" dirty="0"/>
              <a:t>段，每台计算机执行其中的</a:t>
            </a:r>
            <a:r>
              <a:rPr lang="en-US" altLang="zh-CN" dirty="0"/>
              <a:t>1</a:t>
            </a:r>
            <a:r>
              <a:rPr lang="zh-CN" altLang="zh-CN" dirty="0"/>
              <a:t>段。那么，密码破解的速度将会大大加快。理论上只需要</a:t>
            </a:r>
            <a:r>
              <a:rPr lang="en-US" altLang="zh-CN" dirty="0"/>
              <a:t>10</a:t>
            </a:r>
            <a:r>
              <a:rPr lang="en-US" altLang="zh-CN" baseline="30000" dirty="0"/>
              <a:t>8</a:t>
            </a:r>
            <a:r>
              <a:rPr lang="en-US" altLang="zh-CN" dirty="0"/>
              <a:t>/1000=10</a:t>
            </a:r>
            <a:r>
              <a:rPr lang="en-US" altLang="zh-CN" baseline="30000" dirty="0"/>
              <a:t>5</a:t>
            </a:r>
            <a:r>
              <a:rPr lang="zh-CN" altLang="zh-CN" dirty="0"/>
              <a:t>秒</a:t>
            </a:r>
            <a:r>
              <a:rPr lang="en-US" altLang="zh-CN" dirty="0"/>
              <a:t>=27.7</a:t>
            </a:r>
            <a:r>
              <a:rPr lang="zh-CN" altLang="zh-CN" dirty="0"/>
              <a:t>小时。也就是说，我们只需花费大约一天的时间，就可以破解该密码了。这种利用多个计算资源共同完成一个任务的过程称为并行计算。</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a:t>4</a:t>
            </a:r>
            <a:r>
              <a:rPr lang="zh-CN" altLang="en-US" dirty="0" smtClean="0"/>
              <a:t>节  </a:t>
            </a:r>
            <a:r>
              <a:rPr lang="zh-CN" altLang="zh-CN" dirty="0" smtClean="0"/>
              <a:t>多</a:t>
            </a:r>
            <a:r>
              <a:rPr lang="zh-CN" altLang="zh-CN" dirty="0"/>
              <a:t>进程</a:t>
            </a:r>
            <a:r>
              <a:rPr lang="zh-CN" altLang="zh-CN" dirty="0" smtClean="0"/>
              <a:t>编程</a:t>
            </a:r>
            <a:r>
              <a:rPr lang="zh-CN" altLang="en-US" dirty="0" smtClean="0"/>
              <a:t>实例</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12" name="内容占位符 5"/>
          <p:cNvSpPr>
            <a:spLocks noGrp="1"/>
          </p:cNvSpPr>
          <p:nvPr>
            <p:ph idx="1"/>
          </p:nvPr>
        </p:nvSpPr>
        <p:spPr>
          <a:xfrm>
            <a:off x="899592" y="1412776"/>
            <a:ext cx="7488832" cy="4713387"/>
          </a:xfrm>
        </p:spPr>
        <p:txBody>
          <a:bodyPr/>
          <a:lstStyle/>
          <a:p>
            <a:r>
              <a:rPr lang="zh-CN" altLang="zh-CN" dirty="0" smtClean="0"/>
              <a:t>方差</a:t>
            </a:r>
            <a:r>
              <a:rPr lang="zh-CN" altLang="zh-CN" dirty="0"/>
              <a:t>计算的多进程</a:t>
            </a:r>
            <a:r>
              <a:rPr lang="zh-CN" altLang="zh-CN" dirty="0" smtClean="0"/>
              <a:t>实现</a:t>
            </a:r>
            <a:endParaRPr lang="en-US" altLang="zh-CN" dirty="0" smtClean="0"/>
          </a:p>
          <a:p>
            <a:r>
              <a:rPr lang="en-US" altLang="zh-CN" dirty="0" smtClean="0"/>
              <a:t>N</a:t>
            </a:r>
            <a:r>
              <a:rPr lang="zh-CN" altLang="zh-CN" dirty="0"/>
              <a:t>阶矩阵与</a:t>
            </a:r>
            <a:r>
              <a:rPr lang="en-US" altLang="zh-CN" dirty="0"/>
              <a:t>N</a:t>
            </a:r>
            <a:r>
              <a:rPr lang="zh-CN" altLang="zh-CN" dirty="0"/>
              <a:t>维向量相乘的多进程</a:t>
            </a:r>
            <a:r>
              <a:rPr lang="zh-CN" altLang="zh-CN" dirty="0" smtClean="0"/>
              <a:t>实现</a:t>
            </a:r>
            <a:endParaRPr lang="en-US" altLang="zh-CN" dirty="0" smtClean="0"/>
          </a:p>
          <a:p>
            <a:r>
              <a:rPr lang="zh-CN" altLang="zh-CN" dirty="0"/>
              <a:t>基于价格波动的生产者决策</a:t>
            </a:r>
            <a:r>
              <a:rPr lang="zh-CN" altLang="zh-CN" dirty="0" smtClean="0"/>
              <a:t>模拟</a:t>
            </a:r>
            <a:endParaRPr lang="en-US" altLang="zh-CN" dirty="0" smtClean="0"/>
          </a:p>
          <a:p>
            <a:r>
              <a:rPr lang="zh-CN" altLang="zh-CN" dirty="0"/>
              <a:t>电梯运行与调度模拟</a:t>
            </a:r>
          </a:p>
          <a:p>
            <a:endParaRPr lang="zh-CN" altLang="zh-CN" dirty="0"/>
          </a:p>
          <a:p>
            <a:endParaRPr lang="zh-CN" altLang="zh-CN" dirty="0"/>
          </a:p>
          <a:p>
            <a:endParaRPr lang="en-US" altLang="zh-CN" dirty="0" smtClean="0"/>
          </a:p>
        </p:txBody>
      </p:sp>
      <p:sp>
        <p:nvSpPr>
          <p:cNvPr id="6" name="矩形 5"/>
          <p:cNvSpPr/>
          <p:nvPr/>
        </p:nvSpPr>
        <p:spPr>
          <a:xfrm>
            <a:off x="3094672" y="3275112"/>
            <a:ext cx="2954655" cy="307777"/>
          </a:xfrm>
          <a:prstGeom prst="rect">
            <a:avLst/>
          </a:prstGeom>
        </p:spPr>
        <p:txBody>
          <a:bodyPr wrap="none">
            <a:spAutoFit/>
          </a:bodyPr>
          <a:lstStyle/>
          <a:p>
            <a:pPr marL="1143000" lvl="2" indent="-228600">
              <a:spcBef>
                <a:spcPts val="600"/>
              </a:spcBef>
              <a:spcAft>
                <a:spcPts val="600"/>
              </a:spcAft>
              <a:buFont typeface="+mj-lt"/>
              <a:buAutoNum type="arabicPeriod"/>
            </a:pPr>
            <a:r>
              <a:rPr lang="zh-CN" altLang="zh-CN" sz="1400" b="1" kern="100" dirty="0">
                <a:latin typeface="Times New Roman" panose="02020603050405020304" pitchFamily="18" charset="0"/>
                <a:ea typeface="楷体_GB2312"/>
              </a:rPr>
              <a:t>电梯运行与调度模拟</a:t>
            </a:r>
            <a:endParaRPr lang="zh-CN" altLang="zh-CN" sz="1400" b="1" kern="100" dirty="0">
              <a:effectLst/>
              <a:latin typeface="Times New Roman" panose="02020603050405020304" pitchFamily="18" charset="0"/>
              <a:ea typeface="楷体_GB2312"/>
            </a:endParaRPr>
          </a:p>
        </p:txBody>
      </p:sp>
    </p:spTree>
    <p:extLst>
      <p:ext uri="{BB962C8B-B14F-4D97-AF65-F5344CB8AC3E}">
        <p14:creationId xmlns:p14="http://schemas.microsoft.com/office/powerpoint/2010/main" val="41375465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idx="1"/>
          </p:nvPr>
        </p:nvSpPr>
        <p:spPr>
          <a:xfrm>
            <a:off x="446856" y="1811957"/>
            <a:ext cx="8229600" cy="4713387"/>
          </a:xfrm>
        </p:spPr>
        <p:txBody>
          <a:bodyPr>
            <a:normAutofit/>
          </a:bodyPr>
          <a:lstStyle/>
          <a:p>
            <a:pPr indent="457200"/>
            <a:r>
              <a:rPr lang="en-US" altLang="zh-CN" dirty="0" smtClean="0"/>
              <a:t>  </a:t>
            </a:r>
            <a:r>
              <a:rPr lang="zh-CN" altLang="zh-CN" dirty="0" smtClean="0"/>
              <a:t>前面</a:t>
            </a:r>
            <a:r>
              <a:rPr lang="zh-CN" altLang="zh-CN" dirty="0"/>
              <a:t>的</a:t>
            </a:r>
            <a:r>
              <a:rPr lang="en-US" altLang="zh-CN" dirty="0"/>
              <a:t>3</a:t>
            </a:r>
            <a:r>
              <a:rPr lang="zh-CN" altLang="zh-CN" dirty="0"/>
              <a:t>个小节已经介绍了多进程编程的基本概念，以及</a:t>
            </a:r>
            <a:r>
              <a:rPr lang="en-US" altLang="zh-CN" dirty="0"/>
              <a:t>Python</a:t>
            </a:r>
            <a:r>
              <a:rPr lang="zh-CN" altLang="zh-CN" dirty="0"/>
              <a:t>多进程编程的基础知识。本节将利用这些基本知识，使用多进程编程解决两个基本的数学问题：方差的计算与矩阵向量乘积，以及使用多进程编程模拟实现两个现实复杂问题：生产消费过程模拟与电梯运行模拟</a:t>
            </a:r>
            <a:r>
              <a:rPr lang="zh-CN" altLang="zh-CN" dirty="0" smtClean="0"/>
              <a:t>。</a:t>
            </a:r>
            <a:endParaRPr lang="en-US" altLang="zh-CN" dirty="0"/>
          </a:p>
          <a:p>
            <a:pPr indent="457200"/>
            <a:r>
              <a:rPr lang="en-US" altLang="zh-CN" dirty="0" smtClean="0"/>
              <a:t>  </a:t>
            </a:r>
            <a:r>
              <a:rPr lang="zh-CN" altLang="zh-CN" dirty="0" smtClean="0"/>
              <a:t>本</a:t>
            </a:r>
            <a:r>
              <a:rPr lang="zh-CN" altLang="zh-CN" dirty="0"/>
              <a:t>节还将继续讨论多进程编程的一些基础问题。如</a:t>
            </a:r>
            <a:r>
              <a:rPr lang="en-US" altLang="zh-CN" dirty="0"/>
              <a:t>join</a:t>
            </a:r>
            <a:r>
              <a:rPr lang="zh-CN" altLang="zh-CN" dirty="0"/>
              <a:t>方法的用途与实现，</a:t>
            </a:r>
            <a:r>
              <a:rPr lang="en-US" altLang="zh-CN" dirty="0"/>
              <a:t>Event</a:t>
            </a:r>
            <a:r>
              <a:rPr lang="zh-CN" altLang="zh-CN" dirty="0"/>
              <a:t>对象的用途与实现等。</a:t>
            </a:r>
          </a:p>
          <a:p>
            <a:pPr indent="457200"/>
            <a:endParaRPr lang="zh-CN" altLang="zh-CN" dirty="0"/>
          </a:p>
        </p:txBody>
      </p:sp>
      <p:sp>
        <p:nvSpPr>
          <p:cNvPr id="8" name="标题 1"/>
          <p:cNvSpPr txBox="1">
            <a:spLocks/>
          </p:cNvSpPr>
          <p:nvPr/>
        </p:nvSpPr>
        <p:spPr>
          <a:xfrm>
            <a:off x="609600" y="638200"/>
            <a:ext cx="8229600" cy="7829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zh-CN" altLang="en-US" sz="3200" b="1" kern="1200">
                <a:solidFill>
                  <a:srgbClr val="C60000"/>
                </a:solidFill>
                <a:latin typeface="+mj-lt"/>
                <a:ea typeface="宋体" charset="-122"/>
                <a:cs typeface="+mj-cs"/>
              </a:defRPr>
            </a:lvl1pPr>
          </a:lstStyle>
          <a:p>
            <a:pPr algn="ctr"/>
            <a:r>
              <a:rPr lang="zh-CN" altLang="en-US" sz="3600" dirty="0" smtClean="0"/>
              <a:t>第</a:t>
            </a:r>
            <a:r>
              <a:rPr lang="en-US" altLang="zh-CN" sz="3600" dirty="0" smtClean="0"/>
              <a:t>4</a:t>
            </a:r>
            <a:r>
              <a:rPr lang="zh-CN" altLang="en-US" sz="3600" dirty="0" smtClean="0"/>
              <a:t>节  </a:t>
            </a:r>
            <a:r>
              <a:rPr lang="zh-CN" altLang="zh-CN" sz="3600" dirty="0" smtClean="0"/>
              <a:t>多</a:t>
            </a:r>
            <a:r>
              <a:rPr lang="zh-CN" altLang="zh-CN" sz="3600" dirty="0"/>
              <a:t>进程编程</a:t>
            </a:r>
            <a:r>
              <a:rPr lang="zh-CN" altLang="en-US" sz="3600" dirty="0"/>
              <a:t>实例</a:t>
            </a:r>
            <a:r>
              <a:rPr lang="zh-CN" altLang="en-US" sz="3600" dirty="0" smtClean="0"/>
              <a:t>简介</a:t>
            </a:r>
            <a:endParaRPr lang="zh-CN" altLang="en-US" sz="3600" dirty="0"/>
          </a:p>
        </p:txBody>
      </p:sp>
    </p:spTree>
    <p:extLst>
      <p:ext uri="{BB962C8B-B14F-4D97-AF65-F5344CB8AC3E}">
        <p14:creationId xmlns:p14="http://schemas.microsoft.com/office/powerpoint/2010/main" val="41355767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mc:AlternateContent xmlns:mc="http://schemas.openxmlformats.org/markup-compatibility/2006">
        <mc:Choice xmlns:a14="http://schemas.microsoft.com/office/drawing/2010/main" Requires="a14">
          <p:sp>
            <p:nvSpPr>
              <p:cNvPr id="2" name="矩形 1"/>
              <p:cNvSpPr/>
              <p:nvPr/>
            </p:nvSpPr>
            <p:spPr>
              <a:xfrm>
                <a:off x="755576" y="1988840"/>
                <a:ext cx="7704856" cy="2973122"/>
              </a:xfrm>
              <a:prstGeom prst="rect">
                <a:avLst/>
              </a:prstGeom>
            </p:spPr>
            <p:txBody>
              <a:bodyPr wrap="square">
                <a:spAutoFit/>
              </a:bodyPr>
              <a:lstStyle/>
              <a:p>
                <a:pPr indent="304800" algn="just">
                  <a:lnSpc>
                    <a:spcPct val="130000"/>
                  </a:lnSpc>
                </a:pPr>
                <a:r>
                  <a:rPr lang="en-US" altLang="zh-CN" dirty="0" smtClean="0"/>
                  <a:t>   </a:t>
                </a:r>
                <a:r>
                  <a:rPr lang="zh-CN" altLang="zh-CN" dirty="0" smtClean="0"/>
                  <a:t>概率论</a:t>
                </a:r>
                <a:r>
                  <a:rPr lang="zh-CN" altLang="zh-CN" dirty="0"/>
                  <a:t>中方差用来度量随机变量和其数学期望（即均值）之间的偏离程度。在许多实际问题中，求得方差有着重要意义。例如在投资决策中，未来收益可能值的方差越大，说明风险越大</a:t>
                </a:r>
                <a:r>
                  <a:rPr lang="zh-CN" altLang="zh-CN" dirty="0" smtClean="0"/>
                  <a:t>。</a:t>
                </a:r>
                <a:endParaRPr lang="en-US" altLang="zh-CN" dirty="0" smtClean="0"/>
              </a:p>
              <a:p>
                <a:pPr indent="304800" algn="just">
                  <a:lnSpc>
                    <a:spcPct val="130000"/>
                  </a:lnSpc>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给定</a:t>
                </a:r>
                <a:r>
                  <a:rPr lang="zh-CN" altLang="zh-CN" kern="100" dirty="0">
                    <a:latin typeface="Times New Roman" panose="02020603050405020304" pitchFamily="18" charset="0"/>
                  </a:rPr>
                  <a:t>一组等概率出现的数据</a:t>
                </a:r>
                <a:r>
                  <a:rPr lang="en-US" altLang="zh-CN" kern="100" dirty="0">
                    <a:latin typeface="Times New Roman" panose="02020603050405020304" pitchFamily="18" charset="0"/>
                  </a:rPr>
                  <a:t>x1</a:t>
                </a:r>
                <a:r>
                  <a:rPr lang="zh-CN" altLang="zh-CN" kern="100" dirty="0">
                    <a:latin typeface="Times New Roman" panose="02020603050405020304" pitchFamily="18" charset="0"/>
                  </a:rPr>
                  <a:t>，</a:t>
                </a:r>
                <a:r>
                  <a:rPr lang="en-US" altLang="zh-CN" kern="100" dirty="0">
                    <a:latin typeface="Times New Roman" panose="02020603050405020304" pitchFamily="18" charset="0"/>
                  </a:rPr>
                  <a:t>x2</a:t>
                </a:r>
                <a:r>
                  <a:rPr lang="zh-CN" altLang="zh-CN" kern="100" dirty="0">
                    <a:latin typeface="Times New Roman" panose="02020603050405020304" pitchFamily="18" charset="0"/>
                  </a:rPr>
                  <a:t>，</a:t>
                </a:r>
                <a:r>
                  <a:rPr lang="en-US" altLang="zh-CN" kern="100" dirty="0">
                    <a:latin typeface="Times New Roman" panose="02020603050405020304" pitchFamily="18" charset="0"/>
                  </a:rPr>
                  <a:t>x3</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xn</a:t>
                </a:r>
                <a:r>
                  <a:rPr lang="zh-CN" altLang="zh-CN" kern="100" dirty="0">
                    <a:latin typeface="Times New Roman" panose="02020603050405020304" pitchFamily="18" charset="0"/>
                  </a:rPr>
                  <a:t>，其均值为</a:t>
                </a:r>
                <a:r>
                  <a:rPr lang="en-US" altLang="zh-CN" kern="100" dirty="0">
                    <a:latin typeface="Times New Roman" panose="02020603050405020304" pitchFamily="18" charset="0"/>
                  </a:rPr>
                  <a:t>y</a:t>
                </a:r>
                <a:r>
                  <a:rPr lang="zh-CN" altLang="zh-CN" kern="100" dirty="0">
                    <a:latin typeface="Times New Roman" panose="02020603050405020304" pitchFamily="18" charset="0"/>
                  </a:rPr>
                  <a:t>，则这组数据的方差为</a:t>
                </a:r>
                <a14:m>
                  <m:oMath xmlns:m="http://schemas.openxmlformats.org/officeDocument/2006/math">
                    <m:r>
                      <a:rPr lang="en-US" altLang="zh-CN" kern="100">
                        <a:latin typeface="Cambria Math" panose="02040503050406030204" pitchFamily="18" charset="0"/>
                      </a:rPr>
                      <m:t>[</m:t>
                    </m:r>
                    <m:sSup>
                      <m:sSupPr>
                        <m:ctrlPr>
                          <a:rPr lang="zh-CN" altLang="zh-CN" i="1" kern="100">
                            <a:effectLst/>
                            <a:latin typeface="Cambria Math" panose="02040503050406030204" pitchFamily="18" charset="0"/>
                            <a:ea typeface="Cambria Math" panose="02040503050406030204" pitchFamily="18" charset="0"/>
                          </a:rPr>
                        </m:ctrlPr>
                      </m:sSupPr>
                      <m:e>
                        <m:d>
                          <m:dPr>
                            <m:ctrlPr>
                              <a:rPr lang="zh-CN" altLang="zh-CN" i="1" kern="100">
                                <a:effectLst/>
                                <a:latin typeface="Cambria Math" panose="02040503050406030204" pitchFamily="18" charset="0"/>
                                <a:ea typeface="Cambria Math" panose="02040503050406030204" pitchFamily="18" charset="0"/>
                              </a:rPr>
                            </m:ctrlPr>
                          </m:dPr>
                          <m:e>
                            <m:r>
                              <m:rPr>
                                <m:sty m:val="p"/>
                              </m:rPr>
                              <a:rPr lang="en-US" altLang="zh-CN" kern="100">
                                <a:latin typeface="Cambria Math" panose="02040503050406030204" pitchFamily="18" charset="0"/>
                              </a:rPr>
                              <m:t>x</m:t>
                            </m:r>
                            <m:r>
                              <a:rPr lang="en-US" altLang="zh-CN" kern="100">
                                <a:latin typeface="Cambria Math" panose="02040503050406030204" pitchFamily="18" charset="0"/>
                              </a:rPr>
                              <m:t>1</m:t>
                            </m:r>
                            <m:r>
                              <a:rPr lang="en-US" altLang="zh-CN" i="1" kern="100">
                                <a:latin typeface="Cambria Math" panose="02040503050406030204" pitchFamily="18" charset="0"/>
                              </a:rPr>
                              <m:t>−</m:t>
                            </m:r>
                            <m:r>
                              <m:rPr>
                                <m:sty m:val="p"/>
                              </m:rPr>
                              <a:rPr lang="en-US" altLang="zh-CN" kern="100">
                                <a:latin typeface="Cambria Math" panose="02040503050406030204" pitchFamily="18" charset="0"/>
                              </a:rPr>
                              <m:t>y</m:t>
                            </m:r>
                          </m:e>
                        </m:d>
                      </m:e>
                      <m:sup>
                        <m:r>
                          <a:rPr lang="en-US" altLang="zh-CN" i="1" kern="100">
                            <a:latin typeface="Cambria Math" panose="02040503050406030204" pitchFamily="18" charset="0"/>
                          </a:rPr>
                          <m:t>2</m:t>
                        </m:r>
                      </m:sup>
                    </m:sSup>
                    <m:r>
                      <a:rPr lang="en-US" altLang="zh-CN" kern="100">
                        <a:latin typeface="Cambria Math" panose="02040503050406030204" pitchFamily="18" charset="0"/>
                      </a:rPr>
                      <m:t>+</m:t>
                    </m:r>
                    <m:sSup>
                      <m:sSupPr>
                        <m:ctrlPr>
                          <a:rPr lang="zh-CN" altLang="zh-CN" i="1" kern="100">
                            <a:effectLst/>
                            <a:latin typeface="Cambria Math" panose="02040503050406030204" pitchFamily="18" charset="0"/>
                            <a:ea typeface="Cambria Math" panose="02040503050406030204" pitchFamily="18" charset="0"/>
                          </a:rPr>
                        </m:ctrlPr>
                      </m:sSupPr>
                      <m:e>
                        <m:d>
                          <m:dPr>
                            <m:ctrlPr>
                              <a:rPr lang="zh-CN" altLang="zh-CN" i="1" kern="100">
                                <a:effectLst/>
                                <a:latin typeface="Cambria Math" panose="02040503050406030204" pitchFamily="18" charset="0"/>
                                <a:ea typeface="Cambria Math" panose="02040503050406030204" pitchFamily="18" charset="0"/>
                              </a:rPr>
                            </m:ctrlPr>
                          </m:dPr>
                          <m:e>
                            <m:r>
                              <m:rPr>
                                <m:sty m:val="p"/>
                              </m:rPr>
                              <a:rPr lang="en-US" altLang="zh-CN" kern="100">
                                <a:latin typeface="Cambria Math" panose="02040503050406030204" pitchFamily="18" charset="0"/>
                              </a:rPr>
                              <m:t>x</m:t>
                            </m:r>
                            <m:r>
                              <a:rPr lang="en-US" altLang="zh-CN" kern="100">
                                <a:latin typeface="Cambria Math" panose="02040503050406030204" pitchFamily="18" charset="0"/>
                              </a:rPr>
                              <m:t>2</m:t>
                            </m:r>
                            <m:r>
                              <a:rPr lang="en-US" altLang="zh-CN" i="1" kern="100">
                                <a:latin typeface="Cambria Math" panose="02040503050406030204" pitchFamily="18" charset="0"/>
                              </a:rPr>
                              <m:t>−</m:t>
                            </m:r>
                            <m:r>
                              <m:rPr>
                                <m:sty m:val="p"/>
                              </m:rPr>
                              <a:rPr lang="en-US" altLang="zh-CN" kern="100">
                                <a:latin typeface="Cambria Math" panose="02040503050406030204" pitchFamily="18" charset="0"/>
                              </a:rPr>
                              <m:t>y</m:t>
                            </m:r>
                          </m:e>
                        </m:d>
                      </m:e>
                      <m:sup>
                        <m:r>
                          <a:rPr lang="en-US" altLang="zh-CN" i="1" kern="100">
                            <a:latin typeface="Cambria Math" panose="02040503050406030204" pitchFamily="18" charset="0"/>
                          </a:rPr>
                          <m:t>2</m:t>
                        </m:r>
                      </m:sup>
                    </m:sSup>
                    <m:r>
                      <a:rPr lang="en-US" altLang="zh-CN" kern="100">
                        <a:latin typeface="Cambria Math" panose="02040503050406030204" pitchFamily="18" charset="0"/>
                      </a:rPr>
                      <m:t>+…</m:t>
                    </m:r>
                    <m:sSup>
                      <m:sSupPr>
                        <m:ctrlPr>
                          <a:rPr lang="zh-CN" altLang="zh-CN" i="1" kern="100">
                            <a:effectLst/>
                            <a:latin typeface="Cambria Math" panose="02040503050406030204" pitchFamily="18" charset="0"/>
                            <a:ea typeface="Cambria Math" panose="02040503050406030204" pitchFamily="18" charset="0"/>
                          </a:rPr>
                        </m:ctrlPr>
                      </m:sSupPr>
                      <m:e>
                        <m:d>
                          <m:dPr>
                            <m:ctrlPr>
                              <a:rPr lang="zh-CN" altLang="zh-CN" i="1" kern="100">
                                <a:effectLst/>
                                <a:latin typeface="Cambria Math" panose="02040503050406030204" pitchFamily="18" charset="0"/>
                                <a:ea typeface="Cambria Math" panose="02040503050406030204" pitchFamily="18" charset="0"/>
                              </a:rPr>
                            </m:ctrlPr>
                          </m:dPr>
                          <m:e>
                            <m:r>
                              <m:rPr>
                                <m:sty m:val="p"/>
                              </m:rPr>
                              <a:rPr lang="en-US" altLang="zh-CN" kern="100">
                                <a:latin typeface="Cambria Math" panose="02040503050406030204" pitchFamily="18" charset="0"/>
                              </a:rPr>
                              <m:t>xn</m:t>
                            </m:r>
                            <m:r>
                              <a:rPr lang="en-US" altLang="zh-CN" i="1" kern="100">
                                <a:latin typeface="Cambria Math" panose="02040503050406030204" pitchFamily="18" charset="0"/>
                              </a:rPr>
                              <m:t>−</m:t>
                            </m:r>
                            <m:r>
                              <m:rPr>
                                <m:sty m:val="p"/>
                              </m:rPr>
                              <a:rPr lang="en-US" altLang="zh-CN" kern="100">
                                <a:latin typeface="Cambria Math" panose="02040503050406030204" pitchFamily="18" charset="0"/>
                              </a:rPr>
                              <m:t>y</m:t>
                            </m:r>
                          </m:e>
                        </m:d>
                      </m:e>
                      <m:sup>
                        <m:r>
                          <a:rPr lang="en-US" altLang="zh-CN" i="1" kern="100">
                            <a:latin typeface="Cambria Math" panose="02040503050406030204" pitchFamily="18" charset="0"/>
                          </a:rPr>
                          <m:t>2</m:t>
                        </m:r>
                      </m:sup>
                    </m:sSup>
                    <m:r>
                      <a:rPr lang="en-US" altLang="zh-CN" kern="100">
                        <a:latin typeface="Cambria Math" panose="02040503050406030204" pitchFamily="18" charset="0"/>
                      </a:rPr>
                      <m:t>]÷</m:t>
                    </m:r>
                    <m:r>
                      <m:rPr>
                        <m:sty m:val="p"/>
                      </m:rPr>
                      <a:rPr lang="en-US" altLang="zh-CN" kern="100">
                        <a:latin typeface="Cambria Math" panose="02040503050406030204" pitchFamily="18" charset="0"/>
                      </a:rPr>
                      <m:t>n</m:t>
                    </m:r>
                  </m:oMath>
                </a14:m>
                <a:r>
                  <a:rPr lang="zh-CN" altLang="zh-CN" kern="100" dirty="0">
                    <a:latin typeface="Times New Roman" panose="02020603050405020304" pitchFamily="18" charset="0"/>
                  </a:rPr>
                  <a:t>。</a:t>
                </a:r>
              </a:p>
              <a:p>
                <a:pPr indent="306070" algn="just">
                  <a:lnSpc>
                    <a:spcPct val="130000"/>
                  </a:lnSpc>
                  <a:spcAft>
                    <a:spcPts val="0"/>
                  </a:spcAft>
                </a:pPr>
                <a:endParaRPr lang="en-US" altLang="zh-CN" b="1" kern="100" dirty="0">
                  <a:latin typeface="Times New Roman" panose="02020603050405020304" pitchFamily="18" charset="0"/>
                </a:endParaRPr>
              </a:p>
              <a:p>
                <a:pPr algn="just">
                  <a:lnSpc>
                    <a:spcPct val="130000"/>
                  </a:lnSpc>
                  <a:spcAft>
                    <a:spcPts val="0"/>
                  </a:spcAft>
                </a:pPr>
                <a:r>
                  <a:rPr lang="zh-CN" altLang="zh-CN" b="1" kern="100" dirty="0" smtClean="0">
                    <a:latin typeface="Times New Roman" panose="02020603050405020304" pitchFamily="18" charset="0"/>
                  </a:rPr>
                  <a:t>问题</a:t>
                </a:r>
                <a:r>
                  <a:rPr lang="zh-CN" altLang="zh-CN" b="1" kern="100" dirty="0">
                    <a:latin typeface="Times New Roman" panose="02020603050405020304" pitchFamily="18" charset="0"/>
                  </a:rPr>
                  <a:t>：给一组等概率出现的数据</a:t>
                </a:r>
                <a:r>
                  <a:rPr lang="en-US" altLang="zh-CN" b="1" kern="100" dirty="0">
                    <a:latin typeface="Times New Roman" panose="02020603050405020304" pitchFamily="18" charset="0"/>
                  </a:rPr>
                  <a:t>x1</a:t>
                </a:r>
                <a:r>
                  <a:rPr lang="zh-CN" altLang="zh-CN" b="1" kern="100" dirty="0">
                    <a:latin typeface="Times New Roman" panose="02020603050405020304" pitchFamily="18" charset="0"/>
                  </a:rPr>
                  <a:t>，</a:t>
                </a:r>
                <a:r>
                  <a:rPr lang="en-US" altLang="zh-CN" b="1" kern="100" dirty="0">
                    <a:latin typeface="Times New Roman" panose="02020603050405020304" pitchFamily="18" charset="0"/>
                  </a:rPr>
                  <a:t>x2</a:t>
                </a:r>
                <a:r>
                  <a:rPr lang="zh-CN" altLang="zh-CN" b="1" kern="100" dirty="0">
                    <a:latin typeface="Times New Roman" panose="02020603050405020304" pitchFamily="18" charset="0"/>
                  </a:rPr>
                  <a:t>，</a:t>
                </a:r>
                <a:r>
                  <a:rPr lang="en-US" altLang="zh-CN" b="1" kern="100" dirty="0">
                    <a:latin typeface="Times New Roman" panose="02020603050405020304" pitchFamily="18" charset="0"/>
                  </a:rPr>
                  <a:t>x3</a:t>
                </a:r>
                <a:r>
                  <a:rPr lang="zh-CN" altLang="zh-CN" b="1" kern="100" dirty="0">
                    <a:latin typeface="Times New Roman" panose="02020603050405020304" pitchFamily="18" charset="0"/>
                  </a:rPr>
                  <a:t>，……，</a:t>
                </a:r>
                <a:r>
                  <a:rPr lang="en-US" altLang="zh-CN" b="1" kern="100" dirty="0" err="1">
                    <a:latin typeface="Times New Roman" panose="02020603050405020304" pitchFamily="18" charset="0"/>
                  </a:rPr>
                  <a:t>xn</a:t>
                </a:r>
                <a:r>
                  <a:rPr lang="zh-CN" altLang="zh-CN" b="1" kern="100" dirty="0">
                    <a:latin typeface="Times New Roman" panose="02020603050405020304" pitchFamily="18" charset="0"/>
                  </a:rPr>
                  <a:t>，求这组数据的方差</a:t>
                </a:r>
                <a:r>
                  <a:rPr lang="zh-CN" altLang="zh-CN" b="1" kern="100" dirty="0" smtClean="0">
                    <a:latin typeface="Times New Roman" panose="02020603050405020304" pitchFamily="18" charset="0"/>
                  </a:rPr>
                  <a:t>。</a:t>
                </a:r>
                <a:endParaRPr lang="zh-CN" altLang="zh-CN" kern="100" dirty="0">
                  <a:latin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55576" y="1988840"/>
                <a:ext cx="7704856" cy="2973122"/>
              </a:xfrm>
              <a:prstGeom prst="rect">
                <a:avLst/>
              </a:prstGeom>
              <a:blipFill rotWithShape="0">
                <a:blip r:embed="rId2"/>
                <a:stretch>
                  <a:fillRect l="-712" r="-633" b="-4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796437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p:sp>
        <p:nvSpPr>
          <p:cNvPr id="6" name="矩形 5"/>
          <p:cNvSpPr/>
          <p:nvPr/>
        </p:nvSpPr>
        <p:spPr>
          <a:xfrm>
            <a:off x="906504" y="1556792"/>
            <a:ext cx="2509020" cy="369332"/>
          </a:xfrm>
          <a:prstGeom prst="rect">
            <a:avLst/>
          </a:prstGeom>
        </p:spPr>
        <p:txBody>
          <a:bodyPr wrap="none">
            <a:spAutoFit/>
          </a:bodyPr>
          <a:lstStyle/>
          <a:p>
            <a:r>
              <a:rPr lang="zh-CN" altLang="zh-CN" b="1" kern="100" dirty="0" smtClean="0">
                <a:latin typeface="Times New Roman" panose="02020603050405020304" pitchFamily="18" charset="0"/>
                <a:cs typeface="Times New Roman" panose="02020603050405020304" pitchFamily="18" charset="0"/>
              </a:rPr>
              <a:t>多</a:t>
            </a:r>
            <a:r>
              <a:rPr lang="zh-CN" altLang="zh-CN" b="1" kern="100" dirty="0">
                <a:latin typeface="Times New Roman" panose="02020603050405020304" pitchFamily="18" charset="0"/>
                <a:cs typeface="Times New Roman" panose="02020603050405020304" pitchFamily="18" charset="0"/>
              </a:rPr>
              <a:t>进程求解方差的</a:t>
            </a:r>
            <a:r>
              <a:rPr lang="zh-CN" altLang="zh-CN" b="1" kern="100" dirty="0" smtClean="0">
                <a:latin typeface="Times New Roman" panose="02020603050405020304" pitchFamily="18" charset="0"/>
                <a:cs typeface="Times New Roman" panose="02020603050405020304" pitchFamily="18" charset="0"/>
              </a:rPr>
              <a:t>分</a:t>
            </a:r>
            <a:r>
              <a:rPr lang="zh-CN" altLang="zh-CN" b="1" dirty="0"/>
              <a:t>析</a:t>
            </a:r>
            <a:endParaRPr lang="zh-CN" altLang="en-US" dirty="0"/>
          </a:p>
        </p:txBody>
      </p:sp>
      <p:sp>
        <p:nvSpPr>
          <p:cNvPr id="7" name="矩形 6"/>
          <p:cNvSpPr/>
          <p:nvPr/>
        </p:nvSpPr>
        <p:spPr>
          <a:xfrm>
            <a:off x="906504" y="2348880"/>
            <a:ext cx="7402999" cy="2494273"/>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要求</a:t>
            </a:r>
            <a:r>
              <a:rPr lang="zh-CN" altLang="zh-CN" kern="100" dirty="0">
                <a:latin typeface="Times New Roman" panose="02020603050405020304" pitchFamily="18" charset="0"/>
              </a:rPr>
              <a:t>一组数据的方差，首先需要求得这组数据的均值。然后，求得每一个数据与均值的差。最后，对每一个差值进行平方后求和</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indent="304800" algn="just">
              <a:lnSpc>
                <a:spcPct val="130000"/>
              </a:lnSpc>
              <a:spcAft>
                <a:spcPts val="0"/>
              </a:spcAft>
            </a:pPr>
            <a:endParaRPr lang="zh-CN" altLang="zh-CN" sz="1400" kern="100" dirty="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使用</a:t>
            </a:r>
            <a:r>
              <a:rPr lang="zh-CN" altLang="zh-CN" kern="100" dirty="0">
                <a:latin typeface="Times New Roman" panose="02020603050405020304" pitchFamily="18" charset="0"/>
              </a:rPr>
              <a:t>多进程求方差，我们为数据的每个元素创建一个进程，该进程关联到</a:t>
            </a:r>
            <a:r>
              <a:rPr lang="en-US" altLang="zh-CN" kern="100" dirty="0">
                <a:latin typeface="Times New Roman" panose="02020603050405020304" pitchFamily="18" charset="0"/>
              </a:rPr>
              <a:t>calculation</a:t>
            </a:r>
            <a:r>
              <a:rPr lang="zh-CN" altLang="zh-CN" kern="100" dirty="0">
                <a:latin typeface="Times New Roman" panose="02020603050405020304" pitchFamily="18" charset="0"/>
              </a:rPr>
              <a:t>函数。该函数只求得对应元素与均值的差的平方，然后将所得的结果加到共享变量</a:t>
            </a:r>
            <a:r>
              <a:rPr lang="en-US" altLang="zh-CN" kern="100" dirty="0">
                <a:latin typeface="Times New Roman" panose="02020603050405020304" pitchFamily="18" charset="0"/>
              </a:rPr>
              <a:t>Sum</a:t>
            </a:r>
            <a:r>
              <a:rPr lang="zh-CN" altLang="zh-CN" kern="100" dirty="0">
                <a:latin typeface="Times New Roman" panose="02020603050405020304" pitchFamily="18" charset="0"/>
              </a:rPr>
              <a:t>中，当所有子进程运行结束后，主进程将</a:t>
            </a:r>
            <a:r>
              <a:rPr lang="en-US" altLang="zh-CN" kern="100" dirty="0">
                <a:latin typeface="Times New Roman" panose="02020603050405020304" pitchFamily="18" charset="0"/>
              </a:rPr>
              <a:t>Sum</a:t>
            </a:r>
            <a:r>
              <a:rPr lang="zh-CN" altLang="zh-CN" kern="100" dirty="0">
                <a:latin typeface="Times New Roman" panose="02020603050405020304" pitchFamily="18" charset="0"/>
              </a:rPr>
              <a:t>的值除以</a:t>
            </a:r>
            <a:r>
              <a:rPr lang="en-US" altLang="zh-CN" kern="100" dirty="0">
                <a:latin typeface="Times New Roman" panose="02020603050405020304" pitchFamily="18" charset="0"/>
              </a:rPr>
              <a:t>n</a:t>
            </a:r>
            <a:r>
              <a:rPr lang="zh-CN" altLang="zh-CN" kern="100" dirty="0">
                <a:latin typeface="Times New Roman" panose="02020603050405020304" pitchFamily="18" charset="0"/>
              </a:rPr>
              <a:t>得到方差。</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9478236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12" name="Text Box 274"/>
          <p:cNvSpPr txBox="1">
            <a:spLocks noChangeArrowheads="1"/>
          </p:cNvSpPr>
          <p:nvPr/>
        </p:nvSpPr>
        <p:spPr bwMode="auto">
          <a:xfrm>
            <a:off x="906504" y="836712"/>
            <a:ext cx="7337904" cy="478079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smtClean="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smtClean="0">
                <a:effectLst/>
                <a:latin typeface="Times New Roman" panose="02020603050405020304" pitchFamily="18" charset="0"/>
                <a:ea typeface="宋体" panose="02010600030101010101" pitchFamily="2" charset="-122"/>
                <a:cs typeface="宋体" panose="02010600030101010101" pitchFamily="2" charset="-122"/>
              </a:rPr>
              <a:t>程序：方差求解的多进程实现</a:t>
            </a:r>
            <a:r>
              <a:rPr lang="en-US" sz="1600" b="1" kern="100" dirty="0" smtClean="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 Array, Event</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N = 10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给定数据的个数</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Numbers = [14,32,52,62,53,13,65,32,75,42]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给定的数据集</a:t>
            </a:r>
          </a:p>
          <a:p>
            <a:pPr indent="266700" algn="just">
              <a:spcAft>
                <a:spcPts val="0"/>
              </a:spcAft>
            </a:pP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calculation(ID, xi, y, Sum):</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Sum.value</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 (xi - y)**2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数据</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xi</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与均值</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y</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的差的平方，结果加到共享变量</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Sum</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y = float(sum(Numbers)/N)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求得给定数组集的均值</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Sum = Value('f', 0)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申请共享变量</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Sum</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，用来存放平方和</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 []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存放子进程对象</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in range(N):</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subprocess.append</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(Process(target=</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calculation,args</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i,Numbers</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],y, Sum)))</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for p in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p.start</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启动子进程</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for p in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p.join</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等待子进程结束</a:t>
            </a:r>
          </a:p>
          <a:p>
            <a:pPr indent="266700" algn="just">
              <a:spcAft>
                <a:spcPts val="0"/>
              </a:spcAft>
            </a:pP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print (Sum/N)	#</a:t>
            </a:r>
            <a:r>
              <a:rPr lang="zh-CN" sz="1600" kern="100" dirty="0" smtClean="0">
                <a:effectLst/>
                <a:latin typeface="Times New Roman" panose="02020603050405020304" pitchFamily="18" charset="0"/>
                <a:ea typeface="宋体" panose="02010600030101010101" pitchFamily="2" charset="-122"/>
                <a:cs typeface="宋体" panose="02010600030101010101" pitchFamily="2" charset="-122"/>
              </a:rPr>
              <a:t>求得方差</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3" name="矩形 12"/>
          <p:cNvSpPr/>
          <p:nvPr/>
        </p:nvSpPr>
        <p:spPr>
          <a:xfrm>
            <a:off x="906504" y="5789007"/>
            <a:ext cx="2089033" cy="348813"/>
          </a:xfrm>
          <a:prstGeom prst="rect">
            <a:avLst/>
          </a:prstGeom>
        </p:spPr>
        <p:txBody>
          <a:bodyPr wrap="none">
            <a:spAutoFit/>
          </a:bodyPr>
          <a:lstStyle/>
          <a:p>
            <a:pPr algn="just">
              <a:lnSpc>
                <a:spcPts val="2000"/>
              </a:lnSpc>
              <a:spcAft>
                <a:spcPts val="0"/>
              </a:spcAft>
            </a:pPr>
            <a:r>
              <a:rPr lang="zh-CN" altLang="zh-CN" kern="100" dirty="0">
                <a:latin typeface="Times New Roman" panose="02020603050405020304" pitchFamily="18" charset="0"/>
              </a:rPr>
              <a:t>输出结果为：</a:t>
            </a:r>
            <a:r>
              <a:rPr lang="en-US" altLang="zh-CN" kern="100" dirty="0">
                <a:latin typeface="Times New Roman" panose="02020603050405020304" pitchFamily="18" charset="0"/>
              </a:rPr>
              <a:t>402.4</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957039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p:sp>
        <p:nvSpPr>
          <p:cNvPr id="2" name="矩形 1"/>
          <p:cNvSpPr/>
          <p:nvPr/>
        </p:nvSpPr>
        <p:spPr>
          <a:xfrm>
            <a:off x="971600" y="2276872"/>
            <a:ext cx="7200800" cy="1892826"/>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上述例子中，主进程需要等待所有子进程将结果加到内存共享变量后，再执行</a:t>
            </a:r>
            <a:r>
              <a:rPr lang="en-US" altLang="zh-CN" kern="100" dirty="0">
                <a:latin typeface="Times New Roman" panose="02020603050405020304" pitchFamily="18" charset="0"/>
              </a:rPr>
              <a:t>Sum/N</a:t>
            </a:r>
            <a:r>
              <a:rPr lang="zh-CN" altLang="zh-CN" kern="100" dirty="0">
                <a:latin typeface="Times New Roman" panose="02020603050405020304" pitchFamily="18" charset="0"/>
              </a:rPr>
              <a:t>。因此，在主进程调用子进程对象的</a:t>
            </a:r>
            <a:r>
              <a:rPr lang="en-US" altLang="zh-CN" kern="100" dirty="0">
                <a:latin typeface="Times New Roman" panose="02020603050405020304" pitchFamily="18" charset="0"/>
              </a:rPr>
              <a:t>start()</a:t>
            </a:r>
            <a:r>
              <a:rPr lang="zh-CN" altLang="zh-CN" kern="100" dirty="0">
                <a:latin typeface="Times New Roman" panose="02020603050405020304" pitchFamily="18" charset="0"/>
              </a:rPr>
              <a:t>方法后，依次调用了每个子进程对象的</a:t>
            </a:r>
            <a:r>
              <a:rPr lang="en-US" altLang="zh-CN" kern="100" dirty="0">
                <a:latin typeface="Times New Roman" panose="02020603050405020304" pitchFamily="18" charset="0"/>
              </a:rPr>
              <a:t>join()</a:t>
            </a:r>
            <a:r>
              <a:rPr lang="zh-CN" altLang="zh-CN" kern="100" dirty="0">
                <a:latin typeface="Times New Roman" panose="02020603050405020304" pitchFamily="18" charset="0"/>
              </a:rPr>
              <a:t>方法。这样就可以确保共享变量</a:t>
            </a:r>
            <a:r>
              <a:rPr lang="en-US" altLang="zh-CN" kern="100" dirty="0">
                <a:latin typeface="Times New Roman" panose="02020603050405020304" pitchFamily="18" charset="0"/>
              </a:rPr>
              <a:t>Sum</a:t>
            </a:r>
            <a:r>
              <a:rPr lang="zh-CN" altLang="zh-CN" kern="100" dirty="0">
                <a:latin typeface="Times New Roman" panose="02020603050405020304" pitchFamily="18" charset="0"/>
              </a:rPr>
              <a:t>已经被完全并且正确的统计了。也就是各个子进程计算出的结果都加到了</a:t>
            </a:r>
            <a:r>
              <a:rPr lang="en-US" altLang="zh-CN" kern="100" dirty="0">
                <a:latin typeface="Times New Roman" panose="02020603050405020304" pitchFamily="18" charset="0"/>
              </a:rPr>
              <a:t>Sum</a:t>
            </a:r>
            <a:r>
              <a:rPr lang="zh-CN" altLang="zh-CN" kern="100" dirty="0">
                <a:latin typeface="Times New Roman" panose="02020603050405020304" pitchFamily="18" charset="0"/>
              </a:rPr>
              <a:t>共享变量后，主进程才执行</a:t>
            </a:r>
            <a:r>
              <a:rPr lang="en-US" altLang="zh-CN" kern="100" dirty="0">
                <a:latin typeface="Times New Roman" panose="02020603050405020304" pitchFamily="18" charset="0"/>
              </a:rPr>
              <a:t>print(Sum/N)</a:t>
            </a:r>
            <a:r>
              <a:rPr lang="zh-CN" altLang="zh-CN" kern="100" dirty="0">
                <a:latin typeface="Times New Roman" panose="02020603050405020304" pitchFamily="18" charset="0"/>
              </a:rPr>
              <a:t>。</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41922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p:sp>
        <p:nvSpPr>
          <p:cNvPr id="2" name="矩形 1"/>
          <p:cNvSpPr/>
          <p:nvPr/>
        </p:nvSpPr>
        <p:spPr>
          <a:xfrm>
            <a:off x="988104" y="1988840"/>
            <a:ext cx="7184295" cy="1892826"/>
          </a:xfrm>
          <a:prstGeom prst="rect">
            <a:avLst/>
          </a:prstGeom>
        </p:spPr>
        <p:txBody>
          <a:bodyPr wrap="square">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思考</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上面</a:t>
            </a:r>
            <a:r>
              <a:rPr lang="zh-CN" altLang="zh-CN" kern="100" dirty="0">
                <a:latin typeface="Times New Roman" panose="02020603050405020304" pitchFamily="18" charset="0"/>
                <a:cs typeface="Times New Roman" panose="02020603050405020304" pitchFamily="18" charset="0"/>
              </a:rPr>
              <a:t>的程序创建了与数据相同数量的子进程，在真实情况下，子进程的数量是有上限的。在设计多进程程序时，经常也会有创建子进程最大个数的限制。当程序的实现要求最多只能创建</a:t>
            </a:r>
            <a:r>
              <a:rPr lang="en-US" altLang="zh-CN" kern="100" dirty="0">
                <a:latin typeface="Times New Roman" panose="02020603050405020304" pitchFamily="18" charset="0"/>
              </a:rPr>
              <a:t>P</a:t>
            </a:r>
            <a:r>
              <a:rPr lang="zh-CN" altLang="zh-CN" kern="100" dirty="0">
                <a:latin typeface="Times New Roman" panose="02020603050405020304" pitchFamily="18" charset="0"/>
                <a:cs typeface="Times New Roman" panose="02020603050405020304" pitchFamily="18" charset="0"/>
              </a:rPr>
              <a:t>个进程，平方差的问题应该如何求解呢？</a:t>
            </a:r>
            <a:endParaRPr lang="zh-CN" altLang="en-US" dirty="0"/>
          </a:p>
        </p:txBody>
      </p:sp>
    </p:spTree>
    <p:extLst>
      <p:ext uri="{BB962C8B-B14F-4D97-AF65-F5344CB8AC3E}">
        <p14:creationId xmlns:p14="http://schemas.microsoft.com/office/powerpoint/2010/main" val="13335941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p:sp>
        <p:nvSpPr>
          <p:cNvPr id="6" name="矩形 5"/>
          <p:cNvSpPr/>
          <p:nvPr/>
        </p:nvSpPr>
        <p:spPr>
          <a:xfrm>
            <a:off x="906504" y="1556792"/>
            <a:ext cx="4950394" cy="369332"/>
          </a:xfrm>
          <a:prstGeom prst="rect">
            <a:avLst/>
          </a:prstGeom>
        </p:spPr>
        <p:txBody>
          <a:bodyPr wrap="none">
            <a:spAutoFit/>
          </a:bodyPr>
          <a:lstStyle/>
          <a:p>
            <a:pPr lvl="0"/>
            <a:r>
              <a:rPr lang="zh-CN" altLang="zh-CN" b="1" dirty="0"/>
              <a:t>多进程求解方差在最多创建</a:t>
            </a:r>
            <a:r>
              <a:rPr lang="en-US" altLang="zh-CN" b="1" dirty="0"/>
              <a:t>5</a:t>
            </a:r>
            <a:r>
              <a:rPr lang="zh-CN" altLang="zh-CN" b="1" dirty="0"/>
              <a:t>个子进程时的分析</a:t>
            </a:r>
            <a:endParaRPr lang="zh-CN" altLang="zh-CN" dirty="0"/>
          </a:p>
        </p:txBody>
      </p:sp>
      <p:sp>
        <p:nvSpPr>
          <p:cNvPr id="8" name="矩形 7"/>
          <p:cNvSpPr/>
          <p:nvPr/>
        </p:nvSpPr>
        <p:spPr>
          <a:xfrm>
            <a:off x="827584" y="2204864"/>
            <a:ext cx="7560840" cy="3693319"/>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与</a:t>
            </a:r>
            <a:r>
              <a:rPr lang="zh-CN" altLang="zh-CN" kern="100" dirty="0">
                <a:latin typeface="Times New Roman" panose="02020603050405020304" pitchFamily="18" charset="0"/>
              </a:rPr>
              <a:t>前面的实现一样，首先需要求得这组数据的均值。然后，将数据分成</a:t>
            </a:r>
            <a:r>
              <a:rPr lang="en-US" altLang="zh-CN" kern="100" dirty="0">
                <a:latin typeface="Times New Roman" panose="02020603050405020304" pitchFamily="18" charset="0"/>
              </a:rPr>
              <a:t>5</a:t>
            </a:r>
            <a:r>
              <a:rPr lang="zh-CN" altLang="zh-CN" kern="100" dirty="0">
                <a:latin typeface="Times New Roman" panose="02020603050405020304" pitchFamily="18" charset="0"/>
              </a:rPr>
              <a:t>组，每一组数据传给一个指定的子进程。每个子进程求自己这组数据内每个数据与均值的差的平方，并将其加到内存共享变量</a:t>
            </a:r>
            <a:r>
              <a:rPr lang="en-US" altLang="zh-CN" kern="100" dirty="0">
                <a:latin typeface="Times New Roman" panose="02020603050405020304" pitchFamily="18" charset="0"/>
              </a:rPr>
              <a:t>Sum</a:t>
            </a:r>
            <a:r>
              <a:rPr lang="zh-CN" altLang="zh-CN" kern="100" dirty="0">
                <a:latin typeface="Times New Roman" panose="02020603050405020304" pitchFamily="18" charset="0"/>
              </a:rPr>
              <a:t>上。</a:t>
            </a:r>
            <a:endParaRPr lang="zh-CN" altLang="zh-CN" sz="1400" kern="100" dirty="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与</a:t>
            </a:r>
            <a:r>
              <a:rPr lang="zh-CN" altLang="zh-CN" kern="100" dirty="0">
                <a:latin typeface="Times New Roman" panose="02020603050405020304" pitchFamily="18" charset="0"/>
              </a:rPr>
              <a:t>上述实现相比，我们主要完成的任务是将数据分组，然后让每个子进程处理多个数据，而非一个数据。为了实现上述任务，程序中首先求得了每组数据的个数，存于</a:t>
            </a:r>
            <a:r>
              <a:rPr lang="en-US" altLang="zh-CN" kern="100" dirty="0" err="1">
                <a:latin typeface="Times New Roman" panose="02020603050405020304" pitchFamily="18" charset="0"/>
              </a:rPr>
              <a:t>len</a:t>
            </a:r>
            <a:r>
              <a:rPr lang="zh-CN" altLang="zh-CN" kern="100" dirty="0">
                <a:latin typeface="Times New Roman" panose="02020603050405020304" pitchFamily="18" charset="0"/>
              </a:rPr>
              <a:t>中。然后，我们创建</a:t>
            </a:r>
            <a:r>
              <a:rPr lang="en-US" altLang="zh-CN" kern="100" dirty="0">
                <a:latin typeface="Times New Roman" panose="02020603050405020304" pitchFamily="18" charset="0"/>
              </a:rPr>
              <a:t>P</a:t>
            </a:r>
            <a:r>
              <a:rPr lang="zh-CN" altLang="zh-CN" kern="100" dirty="0">
                <a:latin typeface="Times New Roman" panose="02020603050405020304" pitchFamily="18" charset="0"/>
              </a:rPr>
              <a:t>个子进程，对于第</a:t>
            </a:r>
            <a:r>
              <a:rPr lang="en-US" altLang="zh-CN" kern="100" dirty="0" err="1">
                <a:latin typeface="Times New Roman" panose="02020603050405020304" pitchFamily="18" charset="0"/>
              </a:rPr>
              <a:t>i</a:t>
            </a:r>
            <a:r>
              <a:rPr lang="zh-CN" altLang="zh-CN" kern="100" dirty="0">
                <a:latin typeface="Times New Roman" panose="02020603050405020304" pitchFamily="18" charset="0"/>
              </a:rPr>
              <a:t>个子进程，其数据为</a:t>
            </a:r>
            <a:r>
              <a:rPr lang="en-US" altLang="zh-CN" kern="100" dirty="0">
                <a:latin typeface="Times New Roman" panose="02020603050405020304" pitchFamily="18" charset="0"/>
              </a:rPr>
              <a:t>Numbers[</a:t>
            </a:r>
            <a:r>
              <a:rPr lang="en-US" altLang="zh-CN" kern="100" dirty="0" err="1">
                <a:latin typeface="Times New Roman" panose="02020603050405020304" pitchFamily="18" charset="0"/>
              </a:rPr>
              <a:t>i</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len:i</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len+len</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endParaRPr lang="zh-CN" altLang="zh-CN" sz="1400" kern="100" dirty="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关联到子进程的</a:t>
            </a:r>
            <a:r>
              <a:rPr lang="en-US" altLang="zh-CN" kern="100" dirty="0">
                <a:latin typeface="Times New Roman" panose="02020603050405020304" pitchFamily="18" charset="0"/>
              </a:rPr>
              <a:t>calculation</a:t>
            </a:r>
            <a:r>
              <a:rPr lang="zh-CN" altLang="zh-CN" kern="100" dirty="0">
                <a:latin typeface="Times New Roman" panose="02020603050405020304" pitchFamily="18" charset="0"/>
              </a:rPr>
              <a:t>函数中，我们添加一个循环，用于遍历传递到该函数的数据数组</a:t>
            </a:r>
            <a:r>
              <a:rPr lang="en-US" altLang="zh-CN" kern="100" dirty="0">
                <a:latin typeface="Times New Roman" panose="02020603050405020304" pitchFamily="18" charset="0"/>
              </a:rPr>
              <a:t>Ax</a:t>
            </a:r>
            <a:r>
              <a:rPr lang="zh-CN" altLang="zh-CN" kern="100" dirty="0">
                <a:latin typeface="Times New Roman" panose="02020603050405020304" pitchFamily="18" charset="0"/>
              </a:rPr>
              <a:t>。对每一个属于</a:t>
            </a:r>
            <a:r>
              <a:rPr lang="en-US" altLang="zh-CN" kern="100" dirty="0">
                <a:latin typeface="Times New Roman" panose="02020603050405020304" pitchFamily="18" charset="0"/>
              </a:rPr>
              <a:t>Ax</a:t>
            </a:r>
            <a:r>
              <a:rPr lang="zh-CN" altLang="zh-CN" kern="100" dirty="0">
                <a:latin typeface="Times New Roman" panose="02020603050405020304" pitchFamily="18" charset="0"/>
              </a:rPr>
              <a:t>数组的</a:t>
            </a:r>
            <a:r>
              <a:rPr lang="en-US" altLang="zh-CN" kern="100" dirty="0">
                <a:latin typeface="Times New Roman" panose="02020603050405020304" pitchFamily="18" charset="0"/>
              </a:rPr>
              <a:t>xi</a:t>
            </a:r>
            <a:r>
              <a:rPr lang="zh-CN" altLang="zh-CN" kern="100" dirty="0">
                <a:latin typeface="Times New Roman" panose="02020603050405020304" pitchFamily="18" charset="0"/>
              </a:rPr>
              <a:t>，我们求得其与均值</a:t>
            </a:r>
            <a:r>
              <a:rPr lang="en-US" altLang="zh-CN" kern="100" dirty="0">
                <a:latin typeface="Times New Roman" panose="02020603050405020304" pitchFamily="18" charset="0"/>
              </a:rPr>
              <a:t>y</a:t>
            </a:r>
            <a:r>
              <a:rPr lang="zh-CN" altLang="zh-CN" kern="100" dirty="0">
                <a:latin typeface="Times New Roman" panose="02020603050405020304" pitchFamily="18" charset="0"/>
              </a:rPr>
              <a:t>的差值的平方，然后将其加到共享变量</a:t>
            </a:r>
            <a:r>
              <a:rPr lang="en-US" altLang="zh-CN" kern="100" dirty="0">
                <a:latin typeface="Times New Roman" panose="02020603050405020304" pitchFamily="18" charset="0"/>
              </a:rPr>
              <a:t>Sum</a:t>
            </a:r>
            <a:r>
              <a:rPr lang="zh-CN" altLang="zh-CN" kern="100" dirty="0">
                <a:latin typeface="Times New Roman" panose="02020603050405020304" pitchFamily="18" charset="0"/>
              </a:rPr>
              <a:t>中。</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5177056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10" name="Text Box 277"/>
          <p:cNvSpPr txBox="1">
            <a:spLocks noChangeArrowheads="1"/>
          </p:cNvSpPr>
          <p:nvPr/>
        </p:nvSpPr>
        <p:spPr bwMode="auto">
          <a:xfrm>
            <a:off x="827584" y="692696"/>
            <a:ext cx="7488832" cy="52732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程序：方差求解的多进程实现——限制最多</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P</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个子进程</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 Array, Event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N = 10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给定数据的个数</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 = 5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要求创建子进程个数</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Numbers = [14,32,52,62,53,13,65,32,75,42]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给定的数据集</a:t>
            </a: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calculation(ID, Ax, y, Sum):</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xi in Ax:</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Sum.value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(xi - y)**2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y = float(sum(Numbers)/N)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求得给定数组集的均值</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N/P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每组数据的个数</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Sum = Value('f', 0)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申请共享变量</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Sum</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，用来存放平方和</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存放子进程对象</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range(P):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一共创建</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个子进程</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subprocess.append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(Process\</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(target=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calculation,args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i,Numbers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len:i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len+len</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],y, Sum)))</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启动子进程</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p.join</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等待子进程结束</a:t>
            </a: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print (Sum/N)#</a:t>
            </a:r>
            <a:r>
              <a:rPr lang="zh-CN" sz="1600" kern="100" dirty="0">
                <a:effectLst/>
                <a:latin typeface="Times New Roman" panose="02020603050405020304" pitchFamily="18" charset="0"/>
                <a:ea typeface="宋体" panose="02010600030101010101" pitchFamily="2" charset="-122"/>
                <a:cs typeface="宋体" panose="02010600030101010101" pitchFamily="2" charset="-122"/>
              </a:rPr>
              <a:t>求得方差</a:t>
            </a:r>
          </a:p>
        </p:txBody>
      </p:sp>
    </p:spTree>
    <p:extLst>
      <p:ext uri="{BB962C8B-B14F-4D97-AF65-F5344CB8AC3E}">
        <p14:creationId xmlns:p14="http://schemas.microsoft.com/office/powerpoint/2010/main" val="877148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9" name="标题 8"/>
          <p:cNvSpPr>
            <a:spLocks noGrp="1"/>
          </p:cNvSpPr>
          <p:nvPr>
            <p:ph type="title"/>
          </p:nvPr>
        </p:nvSpPr>
        <p:spPr/>
        <p:txBody>
          <a:bodyPr/>
          <a:lstStyle/>
          <a:p>
            <a:r>
              <a:rPr lang="zh-CN" altLang="zh-CN" dirty="0" smtClean="0"/>
              <a:t>方差</a:t>
            </a:r>
            <a:r>
              <a:rPr lang="zh-CN" altLang="zh-CN" dirty="0"/>
              <a:t>计算的多进程</a:t>
            </a:r>
            <a:r>
              <a:rPr lang="zh-CN" altLang="zh-CN" dirty="0" smtClean="0"/>
              <a:t>实现</a:t>
            </a:r>
            <a:endParaRPr lang="zh-CN" altLang="en-US" dirty="0"/>
          </a:p>
        </p:txBody>
      </p:sp>
      <p:sp>
        <p:nvSpPr>
          <p:cNvPr id="2" name="矩形 1"/>
          <p:cNvSpPr/>
          <p:nvPr/>
        </p:nvSpPr>
        <p:spPr>
          <a:xfrm>
            <a:off x="683568" y="1268760"/>
            <a:ext cx="7632848" cy="3304110"/>
          </a:xfrm>
          <a:prstGeom prst="rect">
            <a:avLst/>
          </a:prstGeom>
        </p:spPr>
        <p:txBody>
          <a:bodyPr wrap="square">
            <a:spAutoFit/>
          </a:bodyPr>
          <a:lstStyle/>
          <a:p>
            <a:pPr>
              <a:lnSpc>
                <a:spcPct val="130000"/>
              </a:lnSpc>
            </a:pPr>
            <a:r>
              <a:rPr lang="en-US" altLang="zh-CN" kern="100" dirty="0">
                <a:latin typeface="Times New Roman" panose="02020603050405020304" pitchFamily="18" charset="0"/>
                <a:cs typeface="Times New Roman" panose="02020603050405020304" pitchFamily="18" charset="0"/>
              </a:rPr>
              <a:t> </a:t>
            </a:r>
            <a:r>
              <a:rPr lang="en-US" altLang="zh-CN" kern="100" dirty="0" smtClean="0">
                <a:latin typeface="Times New Roman" panose="02020603050405020304" pitchFamily="18" charset="0"/>
                <a:cs typeface="Times New Roman" panose="02020603050405020304" pitchFamily="18" charset="0"/>
              </a:rPr>
              <a:t>       </a:t>
            </a:r>
            <a:r>
              <a:rPr lang="zh-CN" altLang="en-US" kern="100" dirty="0" smtClean="0">
                <a:latin typeface="Times New Roman" panose="02020603050405020304" pitchFamily="18" charset="0"/>
                <a:cs typeface="Times New Roman" panose="02020603050405020304" pitchFamily="18" charset="0"/>
              </a:rPr>
              <a:t>上述</a:t>
            </a:r>
            <a:r>
              <a:rPr lang="zh-CN" altLang="zh-CN" kern="100" dirty="0" smtClean="0">
                <a:latin typeface="Times New Roman" panose="02020603050405020304" pitchFamily="18" charset="0"/>
                <a:cs typeface="Times New Roman" panose="02020603050405020304" pitchFamily="18" charset="0"/>
              </a:rPr>
              <a:t>给</a:t>
            </a:r>
            <a:r>
              <a:rPr lang="zh-CN" altLang="zh-CN" kern="100" dirty="0">
                <a:latin typeface="Times New Roman" panose="02020603050405020304" pitchFamily="18" charset="0"/>
                <a:cs typeface="Times New Roman" panose="02020603050405020304" pitchFamily="18" charset="0"/>
              </a:rPr>
              <a:t>出的程序在执行</a:t>
            </a:r>
            <a:r>
              <a:rPr lang="en-US" altLang="zh-CN" kern="100" dirty="0" err="1">
                <a:latin typeface="Times New Roman" panose="02020603050405020304" pitchFamily="18" charset="0"/>
              </a:rPr>
              <a:t>Sum.value</a:t>
            </a:r>
            <a:r>
              <a:rPr lang="en-US" altLang="zh-CN" kern="100" dirty="0">
                <a:latin typeface="Times New Roman" panose="02020603050405020304" pitchFamily="18" charset="0"/>
              </a:rPr>
              <a:t> += (xi - y)**2</a:t>
            </a:r>
            <a:r>
              <a:rPr lang="zh-CN" altLang="zh-CN" kern="100" dirty="0">
                <a:latin typeface="Times New Roman" panose="02020603050405020304" pitchFamily="18" charset="0"/>
                <a:cs typeface="Times New Roman" panose="02020603050405020304" pitchFamily="18" charset="0"/>
              </a:rPr>
              <a:t>语句时，多个进程需要串行</a:t>
            </a:r>
            <a:r>
              <a:rPr lang="zh-CN" altLang="zh-CN" kern="100" dirty="0" smtClean="0">
                <a:latin typeface="Times New Roman" panose="02020603050405020304" pitchFamily="18" charset="0"/>
                <a:cs typeface="Times New Roman" panose="02020603050405020304" pitchFamily="18" charset="0"/>
              </a:rPr>
              <a:t>的</a:t>
            </a:r>
            <a:r>
              <a:rPr lang="zh-CN" altLang="zh-CN" dirty="0"/>
              <a:t>执行，从而不能完全利用多个核进行并行计算。如果我们按如下方式修改</a:t>
            </a:r>
            <a:r>
              <a:rPr lang="en-US" altLang="zh-CN" dirty="0"/>
              <a:t>calculation</a:t>
            </a:r>
            <a:r>
              <a:rPr lang="zh-CN" altLang="zh-CN" dirty="0"/>
              <a:t>函数，当数据的总个数</a:t>
            </a:r>
            <a:r>
              <a:rPr lang="en-US" altLang="zh-CN" dirty="0"/>
              <a:t>N</a:t>
            </a:r>
            <a:r>
              <a:rPr lang="zh-CN" altLang="zh-CN" dirty="0"/>
              <a:t>十分大时，程序的运行时间将被大大缩短</a:t>
            </a:r>
            <a:r>
              <a:rPr lang="zh-CN" altLang="zh-CN" dirty="0" smtClean="0"/>
              <a:t>。</a:t>
            </a:r>
            <a:endParaRPr lang="en-US" altLang="zh-CN" dirty="0" smtClean="0"/>
          </a:p>
          <a:p>
            <a:pPr>
              <a:lnSpc>
                <a:spcPct val="130000"/>
              </a:lnSpc>
            </a:pPr>
            <a:r>
              <a:rPr lang="en-US" altLang="zh-CN" dirty="0" smtClean="0"/>
              <a:t>         </a:t>
            </a:r>
            <a:r>
              <a:rPr lang="zh-CN" altLang="zh-CN" dirty="0" smtClean="0"/>
              <a:t>修改的</a:t>
            </a:r>
            <a:r>
              <a:rPr lang="en-US" altLang="zh-CN" dirty="0" smtClean="0"/>
              <a:t>Calculation</a:t>
            </a:r>
            <a:r>
              <a:rPr lang="zh-CN" altLang="zh-CN" dirty="0" smtClean="0"/>
              <a:t>函数申请了一个局部的</a:t>
            </a:r>
            <a:r>
              <a:rPr lang="en-US" altLang="zh-CN" dirty="0" err="1" smtClean="0"/>
              <a:t>localSum</a:t>
            </a:r>
            <a:r>
              <a:rPr lang="zh-CN" altLang="zh-CN" dirty="0" smtClean="0"/>
              <a:t>变量，所有的累加都首先操作在</a:t>
            </a:r>
            <a:r>
              <a:rPr lang="en-US" altLang="zh-CN" dirty="0" err="1" smtClean="0"/>
              <a:t>localSum</a:t>
            </a:r>
            <a:r>
              <a:rPr lang="zh-CN" altLang="zh-CN" dirty="0" smtClean="0"/>
              <a:t>变量上。当子进程处理完了分配给它的所有数据后，再把得到的</a:t>
            </a:r>
            <a:r>
              <a:rPr lang="en-US" altLang="zh-CN" dirty="0" err="1" smtClean="0"/>
              <a:t>localSum</a:t>
            </a:r>
            <a:r>
              <a:rPr lang="zh-CN" altLang="zh-CN" dirty="0" smtClean="0"/>
              <a:t>加到共享内存变量</a:t>
            </a:r>
            <a:r>
              <a:rPr lang="en-US" altLang="zh-CN" dirty="0" smtClean="0"/>
              <a:t>Sum</a:t>
            </a:r>
            <a:r>
              <a:rPr lang="zh-CN" altLang="zh-CN" dirty="0" smtClean="0"/>
              <a:t>上。使用这样的实现，每个子进程在计算</a:t>
            </a:r>
            <a:r>
              <a:rPr lang="en-US" altLang="zh-CN" dirty="0" err="1" smtClean="0"/>
              <a:t>localSum</a:t>
            </a:r>
            <a:r>
              <a:rPr lang="zh-CN" altLang="zh-CN" dirty="0" smtClean="0"/>
              <a:t>时，可以完全并行执行，以加快程序的执行速度。</a:t>
            </a:r>
          </a:p>
          <a:p>
            <a:pPr>
              <a:lnSpc>
                <a:spcPct val="130000"/>
              </a:lnSpc>
            </a:pPr>
            <a:endParaRPr lang="zh-CN" altLang="en-US" dirty="0"/>
          </a:p>
        </p:txBody>
      </p:sp>
      <p:sp>
        <p:nvSpPr>
          <p:cNvPr id="11" name="Text Box 282"/>
          <p:cNvSpPr txBox="1">
            <a:spLocks noChangeArrowheads="1"/>
          </p:cNvSpPr>
          <p:nvPr/>
        </p:nvSpPr>
        <p:spPr bwMode="auto">
          <a:xfrm>
            <a:off x="685201" y="4264068"/>
            <a:ext cx="7631215" cy="175722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程序：修改后的方差求解之</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Calculation</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calculation(k, Ax, y, Sum):</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localSum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xi in Ax:</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localSum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(xi - y)**2</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Sum.value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localSum</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208534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并行计算</a:t>
            </a:r>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a:xfrm>
            <a:off x="6868616" y="6292652"/>
            <a:ext cx="2133600" cy="365125"/>
          </a:xfrm>
        </p:spPr>
        <p:txBody>
          <a:bodyPr/>
          <a:lstStyle/>
          <a:p>
            <a:fld id="{75B6CC0E-6B2B-427F-9144-B8378FB03372}" type="slidenum">
              <a:rPr lang="zh-CN" altLang="en-US" smtClean="0"/>
              <a:pPr/>
              <a:t>4</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511984567"/>
              </p:ext>
            </p:extLst>
          </p:nvPr>
        </p:nvGraphicFramePr>
        <p:xfrm>
          <a:off x="395536" y="1628800"/>
          <a:ext cx="3960614" cy="1979112"/>
        </p:xfrm>
        <a:graphic>
          <a:graphicData uri="http://schemas.openxmlformats.org/presentationml/2006/ole">
            <mc:AlternateContent xmlns:mc="http://schemas.openxmlformats.org/markup-compatibility/2006">
              <mc:Choice xmlns:v="urn:schemas-microsoft-com:vml" Requires="v">
                <p:oleObj spid="_x0000_s100392" r:id="rId3" imgW="4316040" imgH="2158200" progId="">
                  <p:embed/>
                </p:oleObj>
              </mc:Choice>
              <mc:Fallback>
                <p:oleObj r:id="rId3" imgW="4316040" imgH="2158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1628800"/>
                        <a:ext cx="3960614" cy="1979112"/>
                      </a:xfrm>
                      <a:prstGeom prst="rect">
                        <a:avLst/>
                      </a:prstGeom>
                      <a:noFill/>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021118394"/>
              </p:ext>
            </p:extLst>
          </p:nvPr>
        </p:nvGraphicFramePr>
        <p:xfrm>
          <a:off x="4722463" y="1628800"/>
          <a:ext cx="4026001" cy="1979112"/>
        </p:xfrm>
        <a:graphic>
          <a:graphicData uri="http://schemas.openxmlformats.org/presentationml/2006/ole">
            <mc:AlternateContent xmlns:mc="http://schemas.openxmlformats.org/markup-compatibility/2006">
              <mc:Choice xmlns:v="urn:schemas-microsoft-com:vml" Requires="v">
                <p:oleObj spid="_x0000_s100393" r:id="rId5" imgW="4196160" imgH="2062080" progId="">
                  <p:embed/>
                </p:oleObj>
              </mc:Choice>
              <mc:Fallback>
                <p:oleObj r:id="rId5" imgW="4196160" imgH="2062080" progI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2463" y="1628800"/>
                        <a:ext cx="4026001" cy="1979112"/>
                      </a:xfrm>
                      <a:prstGeom prst="rect">
                        <a:avLst/>
                      </a:prstGeom>
                      <a:noFill/>
                    </p:spPr>
                  </p:pic>
                </p:oleObj>
              </mc:Fallback>
            </mc:AlternateContent>
          </a:graphicData>
        </a:graphic>
      </p:graphicFrame>
      <p:sp>
        <p:nvSpPr>
          <p:cNvPr id="10" name="矩形 9"/>
          <p:cNvSpPr/>
          <p:nvPr/>
        </p:nvSpPr>
        <p:spPr>
          <a:xfrm>
            <a:off x="395536" y="4293096"/>
            <a:ext cx="8291264" cy="1649747"/>
          </a:xfrm>
          <a:prstGeom prst="rect">
            <a:avLst/>
          </a:prstGeom>
        </p:spPr>
        <p:txBody>
          <a:bodyPr wrap="square">
            <a:spAutoFit/>
          </a:bodyPr>
          <a:lstStyle/>
          <a:p>
            <a:pPr algn="just">
              <a:lnSpc>
                <a:spcPct val="130000"/>
              </a:lnSpc>
              <a:spcAft>
                <a:spcPts val="0"/>
              </a:spcAft>
            </a:pPr>
            <a:r>
              <a:rPr lang="zh-CN" altLang="zh-CN" sz="2000" kern="100" dirty="0" smtClean="0">
                <a:latin typeface="Times New Roman" panose="02020603050405020304" pitchFamily="18" charset="0"/>
              </a:rPr>
              <a:t>图（</a:t>
            </a:r>
            <a:r>
              <a:rPr lang="en-US" altLang="zh-CN" sz="2000" kern="100" dirty="0" smtClean="0">
                <a:latin typeface="Times New Roman" panose="02020603050405020304" pitchFamily="18" charset="0"/>
              </a:rPr>
              <a:t>a</a:t>
            </a:r>
            <a:r>
              <a:rPr lang="zh-CN" altLang="zh-CN" sz="2000" kern="100" dirty="0" smtClean="0">
                <a:latin typeface="Times New Roman" panose="02020603050405020304" pitchFamily="18" charset="0"/>
              </a:rPr>
              <a:t>）为</a:t>
            </a:r>
            <a:r>
              <a:rPr lang="zh-CN" altLang="zh-CN" sz="2000" kern="100" dirty="0">
                <a:latin typeface="Times New Roman" panose="02020603050405020304" pitchFamily="18" charset="0"/>
              </a:rPr>
              <a:t>共享内存方式的并行计算，即所有核（</a:t>
            </a:r>
            <a:r>
              <a:rPr lang="en-US" altLang="zh-CN" sz="2000" kern="100" dirty="0">
                <a:latin typeface="Times New Roman" panose="02020603050405020304" pitchFamily="18" charset="0"/>
              </a:rPr>
              <a:t>core</a:t>
            </a:r>
            <a:r>
              <a:rPr lang="zh-CN" altLang="zh-CN" sz="2000" kern="100" dirty="0">
                <a:latin typeface="Times New Roman" panose="02020603050405020304" pitchFamily="18" charset="0"/>
              </a:rPr>
              <a:t>）通过内存总线与一块共享的内存相连接</a:t>
            </a:r>
            <a:r>
              <a:rPr lang="zh-CN" altLang="zh-CN" sz="2000" kern="100" dirty="0" smtClean="0">
                <a:latin typeface="Times New Roman" panose="02020603050405020304" pitchFamily="18" charset="0"/>
              </a:rPr>
              <a:t>。图</a:t>
            </a: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b</a:t>
            </a:r>
            <a:r>
              <a:rPr lang="zh-CN" altLang="zh-CN" sz="2000" kern="100" dirty="0">
                <a:latin typeface="Times New Roman" panose="02020603050405020304" pitchFamily="18" charset="0"/>
              </a:rPr>
              <a:t>）为消息传递的方式进行数据传输，即每个核拥有自己私有的内存，当进行数据通信时，核与核之间的数据通过互联的网络进行</a:t>
            </a:r>
            <a:r>
              <a:rPr lang="zh-CN" altLang="zh-CN" sz="2000" kern="100" dirty="0" smtClean="0">
                <a:latin typeface="Times New Roman" panose="02020603050405020304" pitchFamily="18" charset="0"/>
              </a:rPr>
              <a:t>。</a:t>
            </a:r>
            <a:endParaRPr lang="zh-CN" altLang="zh-CN" sz="2000" kern="100" dirty="0">
              <a:latin typeface="Times New Roman" panose="02020603050405020304" pitchFamily="18" charset="0"/>
            </a:endParaRPr>
          </a:p>
        </p:txBody>
      </p:sp>
      <p:sp>
        <p:nvSpPr>
          <p:cNvPr id="6" name="矩形 5"/>
          <p:cNvSpPr/>
          <p:nvPr/>
        </p:nvSpPr>
        <p:spPr>
          <a:xfrm>
            <a:off x="1979712" y="3674762"/>
            <a:ext cx="748923" cy="369332"/>
          </a:xfrm>
          <a:prstGeom prst="rect">
            <a:avLst/>
          </a:prstGeom>
        </p:spPr>
        <p:txBody>
          <a:bodyPr wrap="none">
            <a:spAutoFit/>
          </a:bodyPr>
          <a:lstStyle/>
          <a:p>
            <a:r>
              <a:rPr lang="zh-CN" altLang="zh-CN" kern="100" dirty="0" smtClean="0">
                <a:latin typeface="Times New Roman" panose="02020603050405020304" pitchFamily="18" charset="0"/>
              </a:rPr>
              <a:t>（</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endParaRPr lang="zh-CN" altLang="en-US" dirty="0"/>
          </a:p>
        </p:txBody>
      </p:sp>
      <p:sp>
        <p:nvSpPr>
          <p:cNvPr id="11" name="矩形 10"/>
          <p:cNvSpPr/>
          <p:nvPr/>
        </p:nvSpPr>
        <p:spPr>
          <a:xfrm>
            <a:off x="6361001" y="3674762"/>
            <a:ext cx="761747" cy="369332"/>
          </a:xfrm>
          <a:prstGeom prst="rect">
            <a:avLst/>
          </a:prstGeom>
        </p:spPr>
        <p:txBody>
          <a:bodyPr wrap="none">
            <a:spAutoFit/>
          </a:bodyPr>
          <a:lstStyle/>
          <a:p>
            <a:r>
              <a:rPr lang="zh-CN" altLang="zh-CN" kern="100" dirty="0" smtClean="0">
                <a:latin typeface="Times New Roman" panose="02020603050405020304" pitchFamily="18" charset="0"/>
              </a:rPr>
              <a:t>（</a:t>
            </a:r>
            <a:r>
              <a:rPr lang="en-US" altLang="zh-CN" kern="100" dirty="0" smtClean="0">
                <a:latin typeface="Times New Roman" panose="02020603050405020304" pitchFamily="18" charset="0"/>
              </a:rPr>
              <a:t>b</a:t>
            </a:r>
            <a:r>
              <a:rPr lang="zh-CN" altLang="zh-CN" kern="100" dirty="0" smtClean="0">
                <a:latin typeface="Times New Roman" panose="02020603050405020304" pitchFamily="18" charset="0"/>
              </a:rPr>
              <a:t>）</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sp>
        <p:nvSpPr>
          <p:cNvPr id="9" name="标题 8"/>
          <p:cNvSpPr>
            <a:spLocks noGrp="1"/>
          </p:cNvSpPr>
          <p:nvPr>
            <p:ph type="title"/>
          </p:nvPr>
        </p:nvSpPr>
        <p:spPr/>
        <p:txBody>
          <a:bodyPr/>
          <a:lstStyle/>
          <a:p>
            <a:r>
              <a:rPr lang="en-US" altLang="zh-CN" dirty="0" smtClean="0"/>
              <a:t>N</a:t>
            </a:r>
            <a:r>
              <a:rPr lang="zh-CN" altLang="zh-CN" dirty="0"/>
              <a:t>阶矩阵与</a:t>
            </a:r>
            <a:r>
              <a:rPr lang="en-US" altLang="zh-CN" dirty="0"/>
              <a:t>N</a:t>
            </a:r>
            <a:r>
              <a:rPr lang="zh-CN" altLang="zh-CN" dirty="0"/>
              <a:t>维向量相乘的多进程</a:t>
            </a:r>
            <a:r>
              <a:rPr lang="zh-CN" altLang="zh-CN" dirty="0" smtClean="0"/>
              <a:t>实现</a:t>
            </a:r>
            <a:endParaRPr lang="zh-CN" altLang="en-US" dirty="0"/>
          </a:p>
        </p:txBody>
      </p:sp>
      <p:graphicFrame>
        <p:nvGraphicFramePr>
          <p:cNvPr id="10" name="对象 9"/>
          <p:cNvGraphicFramePr>
            <a:graphicFrameLocks noChangeAspect="1"/>
          </p:cNvGraphicFramePr>
          <p:nvPr>
            <p:extLst>
              <p:ext uri="{D42A27DB-BD31-4B8C-83A1-F6EECF244321}">
                <p14:modId xmlns:p14="http://schemas.microsoft.com/office/powerpoint/2010/main" val="983156666"/>
              </p:ext>
            </p:extLst>
          </p:nvPr>
        </p:nvGraphicFramePr>
        <p:xfrm>
          <a:off x="2915816" y="2852936"/>
          <a:ext cx="3384376" cy="2082693"/>
        </p:xfrm>
        <a:graphic>
          <a:graphicData uri="http://schemas.openxmlformats.org/presentationml/2006/ole">
            <mc:AlternateContent xmlns:mc="http://schemas.openxmlformats.org/markup-compatibility/2006">
              <mc:Choice xmlns:v="urn:schemas-microsoft-com:vml" Requires="v">
                <p:oleObj spid="_x0000_s112661" r:id="rId3" imgW="1854200" imgH="1143000" progId="">
                  <p:embed/>
                </p:oleObj>
              </mc:Choice>
              <mc:Fallback>
                <p:oleObj r:id="rId3" imgW="1854200" imgH="1143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852936"/>
                        <a:ext cx="3384376" cy="2082693"/>
                      </a:xfrm>
                      <a:prstGeom prst="rect">
                        <a:avLst/>
                      </a:prstGeom>
                      <a:noFill/>
                    </p:spPr>
                  </p:pic>
                </p:oleObj>
              </mc:Fallback>
            </mc:AlternateContent>
          </a:graphicData>
        </a:graphic>
      </p:graphicFrame>
      <p:sp>
        <p:nvSpPr>
          <p:cNvPr id="15" name="矩形 14"/>
          <p:cNvSpPr/>
          <p:nvPr/>
        </p:nvSpPr>
        <p:spPr>
          <a:xfrm>
            <a:off x="845840" y="1754273"/>
            <a:ext cx="7398568" cy="778931"/>
          </a:xfrm>
          <a:prstGeom prst="rect">
            <a:avLst/>
          </a:prstGeom>
        </p:spPr>
        <p:txBody>
          <a:bodyPr wrap="square">
            <a:spAutoFit/>
          </a:bodyPr>
          <a:lstStyle/>
          <a:p>
            <a:pPr>
              <a:lnSpc>
                <a:spcPct val="130000"/>
              </a:lnSpc>
            </a:pPr>
            <a:r>
              <a:rPr lang="zh-CN" altLang="zh-CN" b="1" kern="100" dirty="0">
                <a:latin typeface="Times New Roman" panose="02020603050405020304" pitchFamily="18" charset="0"/>
                <a:cs typeface="Times New Roman" panose="02020603050405020304" pitchFamily="18" charset="0"/>
              </a:rPr>
              <a:t>问题：给定一个</a:t>
            </a:r>
            <a:r>
              <a:rPr lang="en-US" altLang="zh-CN" b="1" kern="100" dirty="0">
                <a:latin typeface="Times New Roman" panose="02020603050405020304" pitchFamily="18" charset="0"/>
              </a:rPr>
              <a:t>N*N</a:t>
            </a:r>
            <a:r>
              <a:rPr lang="zh-CN" altLang="zh-CN" b="1" kern="100" dirty="0">
                <a:latin typeface="Times New Roman" panose="02020603050405020304" pitchFamily="18" charset="0"/>
                <a:cs typeface="Times New Roman" panose="02020603050405020304" pitchFamily="18" charset="0"/>
              </a:rPr>
              <a:t>的</a:t>
            </a:r>
            <a:r>
              <a:rPr lang="en-US" altLang="zh-CN" b="1" kern="100" dirty="0">
                <a:latin typeface="Times New Roman" panose="02020603050405020304" pitchFamily="18" charset="0"/>
              </a:rPr>
              <a:t>A</a:t>
            </a:r>
            <a:r>
              <a:rPr lang="zh-CN" altLang="zh-CN" b="1" kern="100" dirty="0">
                <a:latin typeface="Times New Roman" panose="02020603050405020304" pitchFamily="18" charset="0"/>
                <a:cs typeface="Times New Roman" panose="02020603050405020304" pitchFamily="18" charset="0"/>
              </a:rPr>
              <a:t>矩阵与一个</a:t>
            </a:r>
            <a:r>
              <a:rPr lang="en-US" altLang="zh-CN" b="1" kern="100" dirty="0">
                <a:latin typeface="Times New Roman" panose="02020603050405020304" pitchFamily="18" charset="0"/>
              </a:rPr>
              <a:t>N</a:t>
            </a:r>
            <a:r>
              <a:rPr lang="zh-CN" altLang="zh-CN" b="1" kern="100" dirty="0">
                <a:latin typeface="Times New Roman" panose="02020603050405020304" pitchFamily="18" charset="0"/>
                <a:cs typeface="Times New Roman" panose="02020603050405020304" pitchFamily="18" charset="0"/>
              </a:rPr>
              <a:t>维向量</a:t>
            </a:r>
            <a:r>
              <a:rPr lang="en-US" altLang="zh-CN" b="1" kern="100" dirty="0">
                <a:latin typeface="Times New Roman" panose="02020603050405020304" pitchFamily="18" charset="0"/>
              </a:rPr>
              <a:t>B</a:t>
            </a:r>
            <a:r>
              <a:rPr lang="zh-CN" altLang="zh-CN" b="1" kern="100" dirty="0">
                <a:latin typeface="Times New Roman" panose="02020603050405020304" pitchFamily="18" charset="0"/>
                <a:cs typeface="Times New Roman" panose="02020603050405020304" pitchFamily="18" charset="0"/>
              </a:rPr>
              <a:t>，求它们的乘积。例如：当</a:t>
            </a:r>
            <a:r>
              <a:rPr lang="en-US" altLang="zh-CN" b="1" kern="100" dirty="0">
                <a:latin typeface="Times New Roman" panose="02020603050405020304" pitchFamily="18" charset="0"/>
              </a:rPr>
              <a:t>N=5</a:t>
            </a:r>
            <a:r>
              <a:rPr lang="zh-CN" altLang="zh-CN" b="1" kern="100" dirty="0">
                <a:latin typeface="Times New Roman" panose="02020603050405020304" pitchFamily="18" charset="0"/>
                <a:cs typeface="Times New Roman" panose="02020603050405020304" pitchFamily="18" charset="0"/>
              </a:rPr>
              <a:t>，求</a:t>
            </a:r>
            <a:endParaRPr lang="zh-CN" altLang="en-US" dirty="0"/>
          </a:p>
        </p:txBody>
      </p:sp>
    </p:spTree>
    <p:extLst>
      <p:ext uri="{BB962C8B-B14F-4D97-AF65-F5344CB8AC3E}">
        <p14:creationId xmlns:p14="http://schemas.microsoft.com/office/powerpoint/2010/main" val="15119828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9" name="标题 8"/>
          <p:cNvSpPr>
            <a:spLocks noGrp="1"/>
          </p:cNvSpPr>
          <p:nvPr>
            <p:ph type="title"/>
          </p:nvPr>
        </p:nvSpPr>
        <p:spPr/>
        <p:txBody>
          <a:bodyPr/>
          <a:lstStyle/>
          <a:p>
            <a:r>
              <a:rPr lang="en-US" altLang="zh-CN" dirty="0" smtClean="0"/>
              <a:t>N</a:t>
            </a:r>
            <a:r>
              <a:rPr lang="zh-CN" altLang="zh-CN" dirty="0"/>
              <a:t>阶矩阵与</a:t>
            </a:r>
            <a:r>
              <a:rPr lang="en-US" altLang="zh-CN" dirty="0"/>
              <a:t>N</a:t>
            </a:r>
            <a:r>
              <a:rPr lang="zh-CN" altLang="zh-CN" dirty="0"/>
              <a:t>维向量相乘的多进程</a:t>
            </a:r>
            <a:r>
              <a:rPr lang="zh-CN" altLang="zh-CN" dirty="0" smtClean="0"/>
              <a:t>实现</a:t>
            </a:r>
            <a:endParaRPr lang="zh-CN" altLang="en-US" dirty="0"/>
          </a:p>
        </p:txBody>
      </p:sp>
      <p:sp>
        <p:nvSpPr>
          <p:cNvPr id="8" name="矩形 7"/>
          <p:cNvSpPr/>
          <p:nvPr/>
        </p:nvSpPr>
        <p:spPr>
          <a:xfrm>
            <a:off x="906504" y="1547690"/>
            <a:ext cx="1811714" cy="369332"/>
          </a:xfrm>
          <a:prstGeom prst="rect">
            <a:avLst/>
          </a:prstGeom>
        </p:spPr>
        <p:txBody>
          <a:bodyPr wrap="none">
            <a:spAutoFit/>
          </a:bodyPr>
          <a:lstStyle/>
          <a:p>
            <a:pPr lvl="0"/>
            <a:r>
              <a:rPr lang="zh-CN" altLang="zh-CN" b="1" dirty="0" smtClean="0"/>
              <a:t>多进程实现分析</a:t>
            </a:r>
            <a:endParaRPr lang="zh-CN" altLang="zh-CN" dirty="0"/>
          </a:p>
        </p:txBody>
      </p:sp>
      <mc:AlternateContent xmlns:mc="http://schemas.openxmlformats.org/markup-compatibility/2006">
        <mc:Choice xmlns:a14="http://schemas.microsoft.com/office/drawing/2010/main" Requires="a14">
          <p:sp>
            <p:nvSpPr>
              <p:cNvPr id="2" name="矩形 1"/>
              <p:cNvSpPr/>
              <p:nvPr/>
            </p:nvSpPr>
            <p:spPr>
              <a:xfrm>
                <a:off x="903048" y="2277088"/>
                <a:ext cx="7337904" cy="2494273"/>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N*N</a:t>
                </a:r>
                <a:r>
                  <a:rPr lang="zh-CN" altLang="zh-CN" kern="100" dirty="0">
                    <a:latin typeface="Times New Roman" panose="02020603050405020304" pitchFamily="18" charset="0"/>
                  </a:rPr>
                  <a:t>的矩阵</a:t>
                </a:r>
                <a:r>
                  <a:rPr lang="en-US" altLang="zh-CN" kern="100" dirty="0">
                    <a:latin typeface="Times New Roman" panose="02020603050405020304" pitchFamily="18" charset="0"/>
                  </a:rPr>
                  <a:t>A</a:t>
                </a:r>
                <a:r>
                  <a:rPr lang="zh-CN" altLang="zh-CN" kern="100" dirty="0">
                    <a:latin typeface="Times New Roman" panose="02020603050405020304" pitchFamily="18" charset="0"/>
                  </a:rPr>
                  <a:t>乘以</a:t>
                </a:r>
                <a:r>
                  <a:rPr lang="en-US" altLang="zh-CN" kern="100" dirty="0">
                    <a:latin typeface="Times New Roman" panose="02020603050405020304" pitchFamily="18" charset="0"/>
                  </a:rPr>
                  <a:t>N*1</a:t>
                </a:r>
                <a:r>
                  <a:rPr lang="zh-CN" altLang="zh-CN" kern="100" dirty="0">
                    <a:latin typeface="Times New Roman" panose="02020603050405020304" pitchFamily="18" charset="0"/>
                  </a:rPr>
                  <a:t>的向量</a:t>
                </a:r>
                <a:r>
                  <a:rPr lang="en-US" altLang="zh-CN" kern="100" dirty="0">
                    <a:latin typeface="Times New Roman" panose="02020603050405020304" pitchFamily="18" charset="0"/>
                  </a:rPr>
                  <a:t>B</a:t>
                </a:r>
                <a:r>
                  <a:rPr lang="zh-CN" altLang="zh-CN" kern="100" dirty="0">
                    <a:latin typeface="Times New Roman" panose="02020603050405020304" pitchFamily="18" charset="0"/>
                  </a:rPr>
                  <a:t>，结果是</a:t>
                </a:r>
                <a:r>
                  <a:rPr lang="en-US" altLang="zh-CN" kern="100" dirty="0">
                    <a:latin typeface="Times New Roman" panose="02020603050405020304" pitchFamily="18" charset="0"/>
                  </a:rPr>
                  <a:t>N*1</a:t>
                </a:r>
                <a:r>
                  <a:rPr lang="zh-CN" altLang="zh-CN" kern="100" dirty="0">
                    <a:latin typeface="Times New Roman" panose="02020603050405020304" pitchFamily="18" charset="0"/>
                  </a:rPr>
                  <a:t>的向量。求解方法是用矩阵第</a:t>
                </a:r>
                <a:r>
                  <a:rPr lang="en-US" altLang="zh-CN" kern="100" dirty="0" err="1">
                    <a:latin typeface="Times New Roman" panose="02020603050405020304" pitchFamily="18" charset="0"/>
                  </a:rPr>
                  <a:t>i</a:t>
                </a:r>
                <a:r>
                  <a:rPr lang="zh-CN" altLang="zh-CN" kern="100" dirty="0">
                    <a:latin typeface="Times New Roman" panose="02020603050405020304" pitchFamily="18" charset="0"/>
                  </a:rPr>
                  <a:t>行中的各个元素分别乘以向量中对应的元素，这些结果的和为结果向量第</a:t>
                </a:r>
                <a:r>
                  <a:rPr lang="en-US" altLang="zh-CN" kern="100" dirty="0" err="1">
                    <a:latin typeface="Times New Roman" panose="02020603050405020304" pitchFamily="18" charset="0"/>
                  </a:rPr>
                  <a:t>i</a:t>
                </a:r>
                <a:r>
                  <a:rPr lang="zh-CN" altLang="zh-CN" kern="100" dirty="0">
                    <a:latin typeface="Times New Roman" panose="02020603050405020304" pitchFamily="18" charset="0"/>
                  </a:rPr>
                  <a:t>行的值。例如，上述乘积结果向量第一行的值为：</a:t>
                </a:r>
                <a14:m>
                  <m:oMath xmlns:m="http://schemas.openxmlformats.org/officeDocument/2006/math">
                    <m:r>
                      <a:rPr lang="en-US" altLang="zh-CN" sz="1600" kern="100">
                        <a:latin typeface="Cambria Math" panose="02040503050406030204" pitchFamily="18" charset="0"/>
                      </a:rPr>
                      <m:t>45×4+32×6+52×7+32×4+31×9=</m:t>
                    </m:r>
                    <m:r>
                      <a:rPr lang="en-US" altLang="zh-CN" kern="100">
                        <a:latin typeface="Cambria Math" panose="02040503050406030204" pitchFamily="18" charset="0"/>
                        <a:cs typeface="Arial" panose="020B0604020202020204" pitchFamily="34" charset="0"/>
                      </a:rPr>
                      <m:t>1143</m:t>
                    </m:r>
                  </m:oMath>
                </a14:m>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indent="304800" algn="just">
                  <a:lnSpc>
                    <a:spcPct val="130000"/>
                  </a:lnSpc>
                  <a:spcAft>
                    <a:spcPts val="0"/>
                  </a:spcAft>
                </a:pPr>
                <a:endParaRPr lang="zh-CN" altLang="zh-CN" sz="1400" kern="100" dirty="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根据矩阵与向量乘法的方法可以看出，当</a:t>
                </a:r>
                <a:r>
                  <a:rPr lang="en-US" altLang="zh-CN" kern="100" dirty="0" err="1" smtClean="0">
                    <a:latin typeface="Times New Roman" panose="02020603050405020304" pitchFamily="18" charset="0"/>
                  </a:rPr>
                  <a:t>i</a:t>
                </a:r>
                <a:r>
                  <a:rPr lang="zh-CN" altLang="zh-CN" kern="100" dirty="0" smtClean="0">
                    <a:latin typeface="Times New Roman" panose="02020603050405020304" pitchFamily="18" charset="0"/>
                  </a:rPr>
                  <a:t>不等于</a:t>
                </a:r>
                <a:r>
                  <a:rPr lang="en-US" altLang="zh-CN" kern="100" dirty="0" smtClean="0">
                    <a:latin typeface="Times New Roman" panose="02020603050405020304" pitchFamily="18" charset="0"/>
                  </a:rPr>
                  <a:t>j</a:t>
                </a:r>
                <a:r>
                  <a:rPr lang="zh-CN" altLang="zh-CN" kern="100" dirty="0" smtClean="0">
                    <a:latin typeface="Times New Roman" panose="02020603050405020304" pitchFamily="18" charset="0"/>
                  </a:rPr>
                  <a:t>，求结果向量第</a:t>
                </a:r>
                <a:r>
                  <a:rPr lang="en-US" altLang="zh-CN" kern="100" dirty="0" err="1" smtClean="0">
                    <a:latin typeface="Times New Roman" panose="02020603050405020304" pitchFamily="18" charset="0"/>
                  </a:rPr>
                  <a:t>i</a:t>
                </a:r>
                <a:r>
                  <a:rPr lang="zh-CN" altLang="zh-CN" kern="100" dirty="0" smtClean="0">
                    <a:latin typeface="Times New Roman" panose="02020603050405020304" pitchFamily="18" charset="0"/>
                  </a:rPr>
                  <a:t>行的过程与第</a:t>
                </a:r>
                <a:r>
                  <a:rPr lang="en-US" altLang="zh-CN" kern="100" dirty="0" smtClean="0">
                    <a:latin typeface="Times New Roman" panose="02020603050405020304" pitchFamily="18" charset="0"/>
                  </a:rPr>
                  <a:t>j</a:t>
                </a:r>
                <a:r>
                  <a:rPr lang="zh-CN" altLang="zh-CN" kern="100" dirty="0" smtClean="0">
                    <a:latin typeface="Times New Roman" panose="02020603050405020304" pitchFamily="18" charset="0"/>
                  </a:rPr>
                  <a:t>行的过程完全没有重叠。也就是说，它们可以并行求得。</a:t>
                </a:r>
                <a:endParaRPr lang="zh-CN" altLang="zh-CN" sz="1400" kern="100" dirty="0">
                  <a:latin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903048" y="2277088"/>
                <a:ext cx="7337904" cy="2494273"/>
              </a:xfrm>
              <a:prstGeom prst="rect">
                <a:avLst/>
              </a:prstGeom>
              <a:blipFill rotWithShape="0">
                <a:blip r:embed="rId2"/>
                <a:stretch>
                  <a:fillRect l="-664" t="-244" r="-748" b="-31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2710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9" name="标题 8"/>
          <p:cNvSpPr>
            <a:spLocks noGrp="1"/>
          </p:cNvSpPr>
          <p:nvPr>
            <p:ph type="title"/>
          </p:nvPr>
        </p:nvSpPr>
        <p:spPr/>
        <p:txBody>
          <a:bodyPr/>
          <a:lstStyle/>
          <a:p>
            <a:r>
              <a:rPr lang="en-US" altLang="zh-CN" dirty="0" smtClean="0"/>
              <a:t>N</a:t>
            </a:r>
            <a:r>
              <a:rPr lang="zh-CN" altLang="zh-CN" dirty="0"/>
              <a:t>阶矩阵与</a:t>
            </a:r>
            <a:r>
              <a:rPr lang="en-US" altLang="zh-CN" dirty="0"/>
              <a:t>N</a:t>
            </a:r>
            <a:r>
              <a:rPr lang="zh-CN" altLang="zh-CN" dirty="0"/>
              <a:t>维向量相乘的多进程</a:t>
            </a:r>
            <a:r>
              <a:rPr lang="zh-CN" altLang="zh-CN" dirty="0" smtClean="0"/>
              <a:t>实现</a:t>
            </a:r>
            <a:endParaRPr lang="zh-CN" altLang="en-US" dirty="0"/>
          </a:p>
        </p:txBody>
      </p:sp>
      <p:sp>
        <p:nvSpPr>
          <p:cNvPr id="8" name="矩形 7"/>
          <p:cNvSpPr/>
          <p:nvPr/>
        </p:nvSpPr>
        <p:spPr>
          <a:xfrm>
            <a:off x="906504" y="1547690"/>
            <a:ext cx="1811714" cy="369332"/>
          </a:xfrm>
          <a:prstGeom prst="rect">
            <a:avLst/>
          </a:prstGeom>
        </p:spPr>
        <p:txBody>
          <a:bodyPr wrap="none">
            <a:spAutoFit/>
          </a:bodyPr>
          <a:lstStyle/>
          <a:p>
            <a:pPr lvl="0"/>
            <a:r>
              <a:rPr lang="zh-CN" altLang="zh-CN" b="1" dirty="0" smtClean="0"/>
              <a:t>多进程实现分析</a:t>
            </a:r>
            <a:endParaRPr lang="zh-CN" altLang="zh-CN" dirty="0"/>
          </a:p>
        </p:txBody>
      </p:sp>
      <p:sp>
        <p:nvSpPr>
          <p:cNvPr id="6" name="矩形 5"/>
          <p:cNvSpPr/>
          <p:nvPr/>
        </p:nvSpPr>
        <p:spPr>
          <a:xfrm>
            <a:off x="971600" y="2356911"/>
            <a:ext cx="7200800" cy="1892826"/>
          </a:xfrm>
          <a:prstGeom prst="rect">
            <a:avLst/>
          </a:prstGeom>
        </p:spPr>
        <p:txBody>
          <a:bodyPr wrap="square">
            <a:spAutoFit/>
          </a:bodyPr>
          <a:lstStyle/>
          <a:p>
            <a:pPr algn="just">
              <a:lnSpc>
                <a:spcPct val="130000"/>
              </a:lnSpc>
              <a:spcAft>
                <a:spcPts val="0"/>
              </a:spcAft>
            </a:pPr>
            <a:r>
              <a:rPr lang="zh-CN" altLang="zh-CN" kern="100" dirty="0">
                <a:latin typeface="Times New Roman" panose="02020603050405020304" pitchFamily="18" charset="0"/>
              </a:rPr>
              <a:t>具体方法如下所述</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spcAft>
                <a:spcPts val="0"/>
              </a:spcAft>
            </a:pPr>
            <a:r>
              <a:rPr lang="zh-CN" altLang="zh-CN" kern="100" dirty="0" smtClean="0">
                <a:latin typeface="Times New Roman" panose="02020603050405020304" pitchFamily="18" charset="0"/>
              </a:rPr>
              <a:t>首先</a:t>
            </a:r>
            <a:r>
              <a:rPr lang="zh-CN" altLang="zh-CN" kern="100" dirty="0">
                <a:latin typeface="Times New Roman" panose="02020603050405020304" pitchFamily="18" charset="0"/>
              </a:rPr>
              <a:t>，为</a:t>
            </a:r>
            <a:r>
              <a:rPr lang="en-US" altLang="zh-CN" kern="100" dirty="0">
                <a:latin typeface="Times New Roman" panose="02020603050405020304" pitchFamily="18" charset="0"/>
              </a:rPr>
              <a:t>A</a:t>
            </a:r>
            <a:r>
              <a:rPr lang="zh-CN" altLang="zh-CN" kern="100" dirty="0">
                <a:latin typeface="Times New Roman" panose="02020603050405020304" pitchFamily="18" charset="0"/>
              </a:rPr>
              <a:t>的每一行创建一个子进程，共有</a:t>
            </a:r>
            <a:r>
              <a:rPr lang="en-US" altLang="zh-CN" kern="100" dirty="0">
                <a:latin typeface="Times New Roman" panose="02020603050405020304" pitchFamily="18" charset="0"/>
              </a:rPr>
              <a:t>N</a:t>
            </a:r>
            <a:r>
              <a:rPr lang="zh-CN" altLang="zh-CN" kern="100" dirty="0">
                <a:latin typeface="Times New Roman" panose="02020603050405020304" pitchFamily="18" charset="0"/>
              </a:rPr>
              <a:t>个子进程，第</a:t>
            </a:r>
            <a:r>
              <a:rPr lang="en-US" altLang="zh-CN" kern="100" dirty="0">
                <a:latin typeface="Times New Roman" panose="02020603050405020304" pitchFamily="18" charset="0"/>
              </a:rPr>
              <a:t>k</a:t>
            </a:r>
            <a:r>
              <a:rPr lang="zh-CN" altLang="zh-CN" kern="100" dirty="0">
                <a:latin typeface="Times New Roman" panose="02020603050405020304" pitchFamily="18" charset="0"/>
              </a:rPr>
              <a:t>个子进程要计算第</a:t>
            </a:r>
            <a:r>
              <a:rPr lang="en-US" altLang="zh-CN" kern="100" dirty="0">
                <a:latin typeface="Times New Roman" panose="02020603050405020304" pitchFamily="18" charset="0"/>
              </a:rPr>
              <a:t>k</a:t>
            </a:r>
            <a:r>
              <a:rPr lang="zh-CN" altLang="zh-CN" kern="100" dirty="0">
                <a:latin typeface="Times New Roman" panose="02020603050405020304" pitchFamily="18" charset="0"/>
              </a:rPr>
              <a:t>行</a:t>
            </a:r>
            <a:r>
              <a:rPr lang="en-US" altLang="zh-CN" kern="100" dirty="0">
                <a:latin typeface="Times New Roman" panose="02020603050405020304" pitchFamily="18" charset="0"/>
              </a:rPr>
              <a:t>A</a:t>
            </a:r>
            <a:r>
              <a:rPr lang="zh-CN" altLang="zh-CN" kern="100" dirty="0">
                <a:latin typeface="Times New Roman" panose="02020603050405020304" pitchFamily="18" charset="0"/>
              </a:rPr>
              <a:t>向量乘以</a:t>
            </a:r>
            <a:r>
              <a:rPr lang="en-US" altLang="zh-CN" kern="100" dirty="0">
                <a:latin typeface="Times New Roman" panose="02020603050405020304" pitchFamily="18" charset="0"/>
              </a:rPr>
              <a:t>B</a:t>
            </a:r>
            <a:r>
              <a:rPr lang="zh-CN" altLang="zh-CN" kern="100" dirty="0">
                <a:latin typeface="Times New Roman" panose="02020603050405020304" pitchFamily="18" charset="0"/>
              </a:rPr>
              <a:t>向量。所得结果存放至内存共享数组的第</a:t>
            </a:r>
            <a:r>
              <a:rPr lang="en-US" altLang="zh-CN" kern="100" dirty="0">
                <a:latin typeface="Times New Roman" panose="02020603050405020304" pitchFamily="18" charset="0"/>
              </a:rPr>
              <a:t>k</a:t>
            </a:r>
            <a:r>
              <a:rPr lang="zh-CN" altLang="zh-CN" kern="100" dirty="0">
                <a:latin typeface="Times New Roman" panose="02020603050405020304" pitchFamily="18" charset="0"/>
              </a:rPr>
              <a:t>位。所以我们需要有一个共享数组给每一个子进程来存放结果。所有进程执行完毕后，求解过程结束。结果向量存储于内存共享数组中。</a:t>
            </a:r>
            <a:endParaRPr lang="zh-CN" altLang="en-US" dirty="0"/>
          </a:p>
        </p:txBody>
      </p:sp>
    </p:spTree>
    <p:extLst>
      <p:ext uri="{BB962C8B-B14F-4D97-AF65-F5344CB8AC3E}">
        <p14:creationId xmlns:p14="http://schemas.microsoft.com/office/powerpoint/2010/main" val="2184622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10" name="Text Box 228"/>
          <p:cNvSpPr txBox="1">
            <a:spLocks noChangeArrowheads="1"/>
          </p:cNvSpPr>
          <p:nvPr/>
        </p:nvSpPr>
        <p:spPr bwMode="auto">
          <a:xfrm>
            <a:off x="915079" y="561548"/>
            <a:ext cx="7313841" cy="57349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程序：矩阵向量相乘</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Array</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N=5</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Matrix = [(45,32,52,32,31),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(43,43,68,62,48),</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(12,36,12,55,45),</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(65,75,69,21,36),</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(15,24,36,75,96)]</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Vector = (4,6,7,4,9)</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calculation(k, col, row, RES):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cur_res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(col)):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计算行与列的乘积</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cur_res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col[</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]*row[</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RES[k]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cur_res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行与列的乘积存放于共享内存数组</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RES</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的第</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k</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位</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RES = Array('</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[0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range(N)]);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存放子进程对象的</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list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subprocess.append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(Process(target=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calculation,args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Matrix[</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Vector, RES)))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p.start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启动子进程</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p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subprocess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p.join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等待子进程结束</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(RES[</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417143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9" name="标题 8"/>
          <p:cNvSpPr>
            <a:spLocks noGrp="1"/>
          </p:cNvSpPr>
          <p:nvPr>
            <p:ph type="title"/>
          </p:nvPr>
        </p:nvSpPr>
        <p:spPr/>
        <p:txBody>
          <a:bodyPr/>
          <a:lstStyle/>
          <a:p>
            <a:r>
              <a:rPr lang="en-US" altLang="zh-CN" dirty="0" smtClean="0"/>
              <a:t>N</a:t>
            </a:r>
            <a:r>
              <a:rPr lang="zh-CN" altLang="zh-CN" dirty="0"/>
              <a:t>阶矩阵与</a:t>
            </a:r>
            <a:r>
              <a:rPr lang="en-US" altLang="zh-CN" dirty="0"/>
              <a:t>N</a:t>
            </a:r>
            <a:r>
              <a:rPr lang="zh-CN" altLang="zh-CN" dirty="0"/>
              <a:t>维向量相乘的多进程</a:t>
            </a:r>
            <a:r>
              <a:rPr lang="zh-CN" altLang="zh-CN" dirty="0" smtClean="0"/>
              <a:t>实现</a:t>
            </a:r>
            <a:endParaRPr lang="zh-CN" altLang="en-US" dirty="0"/>
          </a:p>
        </p:txBody>
      </p:sp>
      <p:sp>
        <p:nvSpPr>
          <p:cNvPr id="2" name="矩形 1"/>
          <p:cNvSpPr/>
          <p:nvPr/>
        </p:nvSpPr>
        <p:spPr>
          <a:xfrm>
            <a:off x="971600" y="1988840"/>
            <a:ext cx="7200800" cy="3654590"/>
          </a:xfrm>
          <a:prstGeom prst="rect">
            <a:avLst/>
          </a:prstGeom>
        </p:spPr>
        <p:txBody>
          <a:bodyPr wrap="square">
            <a:spAutoFit/>
          </a:bodyPr>
          <a:lstStyle/>
          <a:p>
            <a:pPr algn="just">
              <a:lnSpc>
                <a:spcPct val="130000"/>
              </a:lnSpc>
              <a:spcAft>
                <a:spcPts val="0"/>
              </a:spcAft>
            </a:pPr>
            <a:r>
              <a:rPr lang="zh-CN" altLang="zh-CN" kern="100" dirty="0">
                <a:latin typeface="Times New Roman" panose="02020603050405020304" pitchFamily="18" charset="0"/>
              </a:rPr>
              <a:t>输出结果为：</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a:latin typeface="Times New Roman" panose="02020603050405020304" pitchFamily="18" charset="0"/>
              </a:rPr>
              <a:t>1143</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a:latin typeface="Times New Roman" panose="02020603050405020304" pitchFamily="18" charset="0"/>
              </a:rPr>
              <a:t>1586</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a:latin typeface="Times New Roman" panose="02020603050405020304" pitchFamily="18" charset="0"/>
              </a:rPr>
              <a:t>973</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a:latin typeface="Times New Roman" panose="02020603050405020304" pitchFamily="18" charset="0"/>
              </a:rPr>
              <a:t>1601</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a:latin typeface="Times New Roman" panose="02020603050405020304" pitchFamily="18" charset="0"/>
              </a:rPr>
              <a:t>1620</a:t>
            </a:r>
            <a:endParaRPr lang="zh-CN" altLang="zh-CN" sz="1400" kern="100" dirty="0">
              <a:latin typeface="Times New Roman" panose="02020603050405020304" pitchFamily="18" charset="0"/>
            </a:endParaRPr>
          </a:p>
          <a:p>
            <a:pPr indent="304800" algn="just">
              <a:lnSpc>
                <a:spcPct val="130000"/>
              </a:lnSpc>
              <a:spcAft>
                <a:spcPts val="0"/>
              </a:spcAft>
            </a:pPr>
            <a:endParaRPr lang="en-US" altLang="zh-CN" kern="100" dirty="0" smtClean="0">
              <a:latin typeface="Times New Roman" panose="02020603050405020304" pitchFamily="18" charset="0"/>
            </a:endParaRPr>
          </a:p>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子进程中，</a:t>
            </a:r>
            <a:r>
              <a:rPr lang="en-US" altLang="zh-CN" kern="100" dirty="0">
                <a:latin typeface="Times New Roman" panose="02020603050405020304" pitchFamily="18" charset="0"/>
              </a:rPr>
              <a:t>col</a:t>
            </a:r>
            <a:r>
              <a:rPr lang="zh-CN" altLang="zh-CN" kern="100" dirty="0">
                <a:latin typeface="Times New Roman" panose="02020603050405020304" pitchFamily="18" charset="0"/>
              </a:rPr>
              <a:t>中的每一个元素与</a:t>
            </a:r>
            <a:r>
              <a:rPr lang="en-US" altLang="zh-CN" kern="100" dirty="0">
                <a:latin typeface="Times New Roman" panose="02020603050405020304" pitchFamily="18" charset="0"/>
              </a:rPr>
              <a:t>row</a:t>
            </a:r>
            <a:r>
              <a:rPr lang="zh-CN" altLang="zh-CN" kern="100" dirty="0">
                <a:latin typeface="Times New Roman" panose="02020603050405020304" pitchFamily="18" charset="0"/>
              </a:rPr>
              <a:t>中对应的元素相乘，并使用</a:t>
            </a:r>
            <a:r>
              <a:rPr lang="en-US" altLang="zh-CN" kern="100" dirty="0" err="1">
                <a:latin typeface="Times New Roman" panose="02020603050405020304" pitchFamily="18" charset="0"/>
              </a:rPr>
              <a:t>cur_res</a:t>
            </a:r>
            <a:r>
              <a:rPr lang="zh-CN" altLang="zh-CN" kern="100" dirty="0">
                <a:latin typeface="Times New Roman" panose="02020603050405020304" pitchFamily="18" charset="0"/>
              </a:rPr>
              <a:t>记录累加后的结果。最后，将计算出的</a:t>
            </a:r>
            <a:r>
              <a:rPr lang="en-US" altLang="zh-CN" kern="100" dirty="0" err="1">
                <a:latin typeface="Times New Roman" panose="02020603050405020304" pitchFamily="18" charset="0"/>
              </a:rPr>
              <a:t>cur_res</a:t>
            </a:r>
            <a:r>
              <a:rPr lang="zh-CN" altLang="zh-CN" kern="100" dirty="0">
                <a:latin typeface="Times New Roman" panose="02020603050405020304" pitchFamily="18" charset="0"/>
              </a:rPr>
              <a:t>的值存入共享内存数组</a:t>
            </a:r>
            <a:r>
              <a:rPr lang="en-US" altLang="zh-CN" kern="100" dirty="0">
                <a:latin typeface="Times New Roman" panose="02020603050405020304" pitchFamily="18" charset="0"/>
              </a:rPr>
              <a:t>RES</a:t>
            </a:r>
            <a:r>
              <a:rPr lang="zh-CN" altLang="zh-CN" kern="100" dirty="0">
                <a:latin typeface="Times New Roman" panose="02020603050405020304" pitchFamily="18" charset="0"/>
              </a:rPr>
              <a:t>的第</a:t>
            </a:r>
            <a:r>
              <a:rPr lang="en-US" altLang="zh-CN" kern="100" dirty="0">
                <a:latin typeface="Times New Roman" panose="02020603050405020304" pitchFamily="18" charset="0"/>
              </a:rPr>
              <a:t>k</a:t>
            </a:r>
            <a:r>
              <a:rPr lang="zh-CN" altLang="zh-CN" kern="100" dirty="0">
                <a:latin typeface="Times New Roman" panose="02020603050405020304" pitchFamily="18" charset="0"/>
              </a:rPr>
              <a:t>位。</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1368509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6" name="矩形 5"/>
          <p:cNvSpPr/>
          <p:nvPr/>
        </p:nvSpPr>
        <p:spPr>
          <a:xfrm>
            <a:off x="899592" y="2060848"/>
            <a:ext cx="7344816" cy="1892826"/>
          </a:xfrm>
          <a:prstGeom prst="rect">
            <a:avLst/>
          </a:prstGeom>
        </p:spPr>
        <p:txBody>
          <a:bodyPr wrap="square">
            <a:spAutoFit/>
          </a:bodyPr>
          <a:lstStyle/>
          <a:p>
            <a:pPr algn="just">
              <a:lnSpc>
                <a:spcPct val="130000"/>
              </a:lnSpc>
              <a:spcAft>
                <a:spcPts val="0"/>
              </a:spcAft>
            </a:pPr>
            <a:r>
              <a:rPr lang="zh-CN" altLang="zh-CN" kern="100" dirty="0" smtClean="0">
                <a:latin typeface="Times New Roman" panose="02020603050405020304" pitchFamily="18" charset="0"/>
              </a:rPr>
              <a:t>我们想要通过模拟获知以下几个问题的答案</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a:t>
            </a:r>
            <a:r>
              <a:rPr lang="en-US" altLang="zh-CN" kern="100" dirty="0" smtClean="0">
                <a:latin typeface="Times New Roman" panose="02020603050405020304" pitchFamily="18" charset="0"/>
              </a:rPr>
              <a:t>1</a:t>
            </a:r>
            <a:r>
              <a:rPr lang="zh-CN" altLang="zh-CN" kern="100" dirty="0" smtClean="0">
                <a:latin typeface="Times New Roman" panose="02020603050405020304" pitchFamily="18" charset="0"/>
              </a:rPr>
              <a:t>）某商品在整个市场的价格是否能趋于平衡</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a:t>
            </a:r>
            <a:r>
              <a:rPr lang="en-US" altLang="zh-CN" kern="100" dirty="0" smtClean="0">
                <a:latin typeface="Times New Roman" panose="02020603050405020304" pitchFamily="18" charset="0"/>
              </a:rPr>
              <a:t>2</a:t>
            </a:r>
            <a:r>
              <a:rPr lang="zh-CN" altLang="zh-CN" kern="100" dirty="0" smtClean="0">
                <a:latin typeface="Times New Roman" panose="02020603050405020304" pitchFamily="18" charset="0"/>
              </a:rPr>
              <a:t>）对于分布型的生产关系，会不会因为各个生产者产量的不透明，导致商品的价格越来越高，或者越来越低</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a:t>
            </a:r>
            <a:r>
              <a:rPr lang="en-US" altLang="zh-CN" kern="100" dirty="0" smtClean="0">
                <a:latin typeface="Times New Roman" panose="02020603050405020304" pitchFamily="18" charset="0"/>
              </a:rPr>
              <a:t>3</a:t>
            </a:r>
            <a:r>
              <a:rPr lang="zh-CN" altLang="zh-CN" kern="100" dirty="0" smtClean="0">
                <a:latin typeface="Times New Roman" panose="02020603050405020304" pitchFamily="18" charset="0"/>
              </a:rPr>
              <a:t>）是保守的生产者获利更多？还是激进的生产者？</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4805178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7" name="矩形 6"/>
          <p:cNvSpPr/>
          <p:nvPr/>
        </p:nvSpPr>
        <p:spPr>
          <a:xfrm>
            <a:off x="899592" y="2060848"/>
            <a:ext cx="7344816" cy="1854097"/>
          </a:xfrm>
          <a:prstGeom prst="rect">
            <a:avLst/>
          </a:prstGeom>
        </p:spPr>
        <p:txBody>
          <a:bodyPr wrap="square">
            <a:spAutoFit/>
          </a:bodyPr>
          <a:lstStyle/>
          <a:p>
            <a:pPr algn="just">
              <a:lnSpc>
                <a:spcPct val="130000"/>
              </a:lnSpc>
              <a:spcAft>
                <a:spcPts val="0"/>
              </a:spcAft>
            </a:pPr>
            <a:r>
              <a:rPr lang="zh-CN" altLang="zh-CN" b="1" kern="100" dirty="0">
                <a:latin typeface="Times New Roman" panose="02020603050405020304" pitchFamily="18" charset="0"/>
              </a:rPr>
              <a:t>拟解决的问题：假设消费者每个季度的消费总预算是一个定值，所有的生产者将通过其当前季度的销售情况对下一个季度的产量进行预估。因此，每个季度的市场总供给量（所有生产者的产量和）会不断变化，从而影响该季度的商品成交价格。要求模拟商品生产与消费的过程，并分析得出价格波动的曲线。</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5078172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2" name="矩形 1"/>
          <p:cNvSpPr/>
          <p:nvPr/>
        </p:nvSpPr>
        <p:spPr>
          <a:xfrm>
            <a:off x="899592" y="1759861"/>
            <a:ext cx="7344816" cy="3973395"/>
          </a:xfrm>
          <a:prstGeom prst="rect">
            <a:avLst/>
          </a:prstGeom>
        </p:spPr>
        <p:txBody>
          <a:bodyPr wrap="square">
            <a:spAutoFit/>
          </a:bodyPr>
          <a:lstStyle/>
          <a:p>
            <a:pPr lvl="0" algn="just">
              <a:lnSpc>
                <a:spcPct val="130000"/>
              </a:lnSpc>
              <a:spcAft>
                <a:spcPts val="0"/>
              </a:spcAft>
            </a:pP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模拟生产消费过程的程序中，我们需要创建两种类型的进程</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marL="742950" lvl="1" indent="-285750" algn="just">
              <a:lnSpc>
                <a:spcPct val="130000"/>
              </a:lnSpc>
              <a:buFont typeface="Arial" panose="020B0604020202020204" pitchFamily="34" charset="0"/>
              <a:buChar char="•"/>
            </a:pPr>
            <a:r>
              <a:rPr lang="zh-CN" altLang="zh-CN" kern="100" dirty="0" smtClean="0">
                <a:latin typeface="Times New Roman" panose="02020603050405020304" pitchFamily="18" charset="0"/>
              </a:rPr>
              <a:t>市场进程</a:t>
            </a:r>
            <a:endParaRPr lang="en-US" altLang="zh-CN" kern="100" dirty="0" smtClean="0">
              <a:latin typeface="Times New Roman" panose="02020603050405020304" pitchFamily="18" charset="0"/>
            </a:endParaRPr>
          </a:p>
          <a:p>
            <a:pPr marL="742950" lvl="1" indent="-285750" algn="just">
              <a:lnSpc>
                <a:spcPct val="130000"/>
              </a:lnSpc>
              <a:buFont typeface="Arial" panose="020B0604020202020204" pitchFamily="34" charset="0"/>
              <a:buChar char="•"/>
            </a:pPr>
            <a:r>
              <a:rPr lang="zh-CN" altLang="zh-CN" kern="100" dirty="0" smtClean="0">
                <a:latin typeface="Times New Roman" panose="02020603050405020304" pitchFamily="18" charset="0"/>
              </a:rPr>
              <a:t>生产者进程</a:t>
            </a:r>
            <a:endParaRPr lang="en-US" altLang="zh-CN" kern="100" dirty="0" smtClean="0">
              <a:latin typeface="Times New Roman" panose="02020603050405020304" pitchFamily="18" charset="0"/>
            </a:endParaRPr>
          </a:p>
          <a:p>
            <a:pPr lvl="0" algn="just">
              <a:lnSpc>
                <a:spcPct val="130000"/>
              </a:lnSpc>
              <a:spcAft>
                <a:spcPts val="0"/>
              </a:spcAft>
            </a:pPr>
            <a:endParaRPr lang="en-US" altLang="zh-CN" kern="100" dirty="0" smtClean="0">
              <a:latin typeface="Times New Roman" panose="02020603050405020304" pitchFamily="18" charset="0"/>
            </a:endParaRPr>
          </a:p>
          <a:p>
            <a:pPr algn="just">
              <a:lnSpc>
                <a:spcPct val="130000"/>
              </a:lnSpc>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市场</a:t>
            </a:r>
            <a:r>
              <a:rPr lang="zh-CN" altLang="zh-CN" kern="100" dirty="0">
                <a:latin typeface="Times New Roman" panose="02020603050405020304" pitchFamily="18" charset="0"/>
              </a:rPr>
              <a:t>进程与生产者进程之间的执行顺序需要有严格的保证。</a:t>
            </a:r>
            <a:r>
              <a:rPr lang="en-US" altLang="zh-CN" kern="100" dirty="0">
                <a:latin typeface="Times New Roman" panose="02020603050405020304" pitchFamily="18" charset="0"/>
              </a:rPr>
              <a:t>Python</a:t>
            </a:r>
            <a:r>
              <a:rPr lang="zh-CN" altLang="zh-CN" kern="100" dirty="0">
                <a:latin typeface="Times New Roman" panose="02020603050405020304" pitchFamily="18" charset="0"/>
              </a:rPr>
              <a:t>中的</a:t>
            </a:r>
            <a:r>
              <a:rPr lang="en-US" altLang="zh-CN" kern="100" dirty="0">
                <a:latin typeface="Times New Roman" panose="02020603050405020304" pitchFamily="18" charset="0"/>
              </a:rPr>
              <a:t>Event</a:t>
            </a:r>
            <a:r>
              <a:rPr lang="zh-CN" altLang="zh-CN" kern="100" dirty="0">
                <a:latin typeface="Times New Roman" panose="02020603050405020304" pitchFamily="18" charset="0"/>
              </a:rPr>
              <a:t>通信是用来保证不同进程间的执行顺序的</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pPr>
            <a:r>
              <a:rPr lang="en-US" altLang="zh-CN" kern="100" dirty="0">
                <a:latin typeface="Times New Roman" panose="02020603050405020304" pitchFamily="18" charset="0"/>
              </a:rPr>
              <a:t> </a:t>
            </a: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在</a:t>
            </a:r>
            <a:r>
              <a:rPr lang="en-US" altLang="zh-CN" kern="100" dirty="0">
                <a:latin typeface="Times New Roman" panose="02020603050405020304" pitchFamily="18" charset="0"/>
              </a:rPr>
              <a:t>multiprocessing</a:t>
            </a:r>
            <a:r>
              <a:rPr lang="zh-CN" altLang="zh-CN" kern="100" dirty="0">
                <a:latin typeface="Times New Roman" panose="02020603050405020304" pitchFamily="18" charset="0"/>
              </a:rPr>
              <a:t>中</a:t>
            </a:r>
            <a:r>
              <a:rPr lang="en-US" altLang="zh-CN" kern="100" dirty="0">
                <a:latin typeface="Times New Roman" panose="02020603050405020304" pitchFamily="18" charset="0"/>
              </a:rPr>
              <a:t>Event</a:t>
            </a:r>
            <a:r>
              <a:rPr lang="zh-CN" altLang="zh-CN" kern="100" dirty="0">
                <a:latin typeface="Times New Roman" panose="02020603050405020304" pitchFamily="18" charset="0"/>
              </a:rPr>
              <a:t>对象可以实现两个进程间的简单通信。当进程</a:t>
            </a:r>
            <a:r>
              <a:rPr lang="en-US" altLang="zh-CN" kern="100" dirty="0">
                <a:latin typeface="Times New Roman" panose="02020603050405020304" pitchFamily="18" charset="0"/>
              </a:rPr>
              <a:t>A</a:t>
            </a:r>
            <a:r>
              <a:rPr lang="zh-CN" altLang="zh-CN" kern="100" dirty="0">
                <a:latin typeface="Times New Roman" panose="02020603050405020304" pitchFamily="18" charset="0"/>
              </a:rPr>
              <a:t>需要等待进程</a:t>
            </a:r>
            <a:r>
              <a:rPr lang="en-US" altLang="zh-CN" kern="100" dirty="0">
                <a:latin typeface="Times New Roman" panose="02020603050405020304" pitchFamily="18" charset="0"/>
              </a:rPr>
              <a:t>B</a:t>
            </a:r>
            <a:r>
              <a:rPr lang="zh-CN" altLang="zh-CN" kern="100" dirty="0">
                <a:latin typeface="Times New Roman" panose="02020603050405020304" pitchFamily="18" charset="0"/>
              </a:rPr>
              <a:t>完成某些操作时，进程</a:t>
            </a:r>
            <a:r>
              <a:rPr lang="en-US" altLang="zh-CN" kern="100" dirty="0">
                <a:latin typeface="Times New Roman" panose="02020603050405020304" pitchFamily="18" charset="0"/>
              </a:rPr>
              <a:t>A</a:t>
            </a:r>
            <a:r>
              <a:rPr lang="zh-CN" altLang="zh-CN" kern="100" dirty="0">
                <a:latin typeface="Times New Roman" panose="02020603050405020304" pitchFamily="18" charset="0"/>
              </a:rPr>
              <a:t>会调用</a:t>
            </a:r>
            <a:r>
              <a:rPr lang="en-US" altLang="zh-CN" kern="100" dirty="0">
                <a:latin typeface="Times New Roman" panose="02020603050405020304" pitchFamily="18" charset="0"/>
              </a:rPr>
              <a:t>Event</a:t>
            </a:r>
            <a:r>
              <a:rPr lang="zh-CN" altLang="zh-CN" kern="100" dirty="0">
                <a:latin typeface="Times New Roman" panose="02020603050405020304" pitchFamily="18" charset="0"/>
              </a:rPr>
              <a:t>对象的</a:t>
            </a:r>
            <a:r>
              <a:rPr lang="en-US" altLang="zh-CN" kern="100" dirty="0">
                <a:latin typeface="Times New Roman" panose="02020603050405020304" pitchFamily="18" charset="0"/>
              </a:rPr>
              <a:t>wait()</a:t>
            </a:r>
            <a:r>
              <a:rPr lang="zh-CN" altLang="zh-CN" kern="100" dirty="0">
                <a:latin typeface="Times New Roman" panose="02020603050405020304" pitchFamily="18" charset="0"/>
              </a:rPr>
              <a:t>方法，而进程</a:t>
            </a:r>
            <a:r>
              <a:rPr lang="en-US" altLang="zh-CN" kern="100" dirty="0">
                <a:latin typeface="Times New Roman" panose="02020603050405020304" pitchFamily="18" charset="0"/>
              </a:rPr>
              <a:t>B</a:t>
            </a:r>
            <a:r>
              <a:rPr lang="zh-CN" altLang="zh-CN" kern="100" dirty="0">
                <a:latin typeface="Times New Roman" panose="02020603050405020304" pitchFamily="18" charset="0"/>
              </a:rPr>
              <a:t>在完成这些操作后将会调用</a:t>
            </a:r>
            <a:r>
              <a:rPr lang="en-US" altLang="zh-CN" kern="100" dirty="0">
                <a:latin typeface="Times New Roman" panose="02020603050405020304" pitchFamily="18" charset="0"/>
              </a:rPr>
              <a:t>Event</a:t>
            </a:r>
            <a:r>
              <a:rPr lang="zh-CN" altLang="zh-CN" kern="100" dirty="0">
                <a:latin typeface="Times New Roman" panose="02020603050405020304" pitchFamily="18" charset="0"/>
              </a:rPr>
              <a:t>的</a:t>
            </a:r>
            <a:r>
              <a:rPr lang="en-US" altLang="zh-CN" kern="100" dirty="0">
                <a:latin typeface="Times New Roman" panose="02020603050405020304" pitchFamily="18" charset="0"/>
              </a:rPr>
              <a:t>set()</a:t>
            </a:r>
            <a:r>
              <a:rPr lang="zh-CN" altLang="zh-CN" kern="100" dirty="0">
                <a:latin typeface="Times New Roman" panose="02020603050405020304" pitchFamily="18" charset="0"/>
              </a:rPr>
              <a:t>方法来通知进程</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p>
          <a:p>
            <a:pPr lvl="0" algn="just">
              <a:lnSpc>
                <a:spcPct val="130000"/>
              </a:lnSpc>
              <a:spcAft>
                <a:spcPts val="0"/>
              </a:spcAft>
            </a:pP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24344717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8" name="Text Box 308"/>
          <p:cNvSpPr txBox="1">
            <a:spLocks noChangeArrowheads="1"/>
          </p:cNvSpPr>
          <p:nvPr/>
        </p:nvSpPr>
        <p:spPr bwMode="auto">
          <a:xfrm>
            <a:off x="899592" y="1484784"/>
            <a:ext cx="7344816" cy="31495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smtClean="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smtClean="0">
                <a:effectLst/>
                <a:latin typeface="Times New Roman" panose="02020603050405020304" pitchFamily="18" charset="0"/>
                <a:ea typeface="宋体" panose="02010600030101010101" pitchFamily="2" charset="-122"/>
                <a:cs typeface="宋体" panose="02010600030101010101" pitchFamily="2" charset="-122"/>
              </a:rPr>
              <a:t>程序：使用</a:t>
            </a:r>
            <a:r>
              <a:rPr lang="en-US" sz="1400" b="1" kern="100" dirty="0" smtClean="0">
                <a:effectLst/>
                <a:latin typeface="Times New Roman" panose="02020603050405020304" pitchFamily="18" charset="0"/>
                <a:ea typeface="宋体" panose="02010600030101010101" pitchFamily="2" charset="-122"/>
                <a:cs typeface="宋体" panose="02010600030101010101" pitchFamily="2" charset="-122"/>
              </a:rPr>
              <a:t>Event</a:t>
            </a:r>
            <a:r>
              <a:rPr lang="zh-CN" sz="1400" b="1" kern="100" dirty="0" smtClean="0">
                <a:effectLst/>
                <a:latin typeface="Times New Roman" panose="02020603050405020304" pitchFamily="18" charset="0"/>
                <a:ea typeface="宋体" panose="02010600030101010101" pitchFamily="2" charset="-122"/>
                <a:cs typeface="宋体" panose="02010600030101010101" pitchFamily="2" charset="-122"/>
              </a:rPr>
              <a:t>通信实现进程间的有序</a:t>
            </a:r>
            <a:r>
              <a:rPr lang="en-US" sz="1400" b="1" kern="100" dirty="0" smtClean="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 Event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P1(X, Y, Res, Notify):</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Res.value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 X+Y</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Notify.set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P2(Res, Notify):</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Notify.wait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print(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Res.value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__name__ == "__main__":</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Res =Value('</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0); 	#</a:t>
            </a:r>
            <a:r>
              <a:rPr lang="zh-CN" sz="1400" kern="100" dirty="0" smtClean="0">
                <a:effectLst/>
                <a:latin typeface="Times New Roman" panose="02020603050405020304" pitchFamily="18" charset="0"/>
                <a:ea typeface="宋体" panose="02010600030101010101" pitchFamily="2" charset="-122"/>
                <a:cs typeface="宋体" panose="02010600030101010101" pitchFamily="2" charset="-122"/>
              </a:rPr>
              <a:t>共享变量</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RES</a:t>
            </a:r>
            <a:r>
              <a:rPr lang="zh-CN" sz="1400" kern="100" dirty="0" smtClean="0">
                <a:effectLst/>
                <a:latin typeface="Times New Roman" panose="02020603050405020304" pitchFamily="18" charset="0"/>
                <a:ea typeface="宋体" panose="02010600030101010101" pitchFamily="2" charset="-122"/>
                <a:cs typeface="宋体" panose="02010600030101010101" pitchFamily="2" charset="-122"/>
              </a:rPr>
              <a:t>，存放</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X+Y</a:t>
            </a:r>
            <a:r>
              <a:rPr lang="zh-CN" sz="1400" kern="100" dirty="0" smtClean="0">
                <a:effectLst/>
                <a:latin typeface="Times New Roman" panose="02020603050405020304" pitchFamily="18" charset="0"/>
                <a:ea typeface="宋体" panose="02010600030101010101" pitchFamily="2" charset="-122"/>
                <a:cs typeface="宋体" panose="02010600030101010101" pitchFamily="2" charset="-122"/>
              </a:rPr>
              <a:t>的值</a:t>
            </a:r>
          </a:p>
          <a:p>
            <a:pPr marL="266700"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Notify =Event()	#Event</a:t>
            </a:r>
            <a:r>
              <a:rPr lang="zh-CN" sz="1400" kern="100" dirty="0" smtClean="0">
                <a:effectLst/>
                <a:latin typeface="Times New Roman" panose="02020603050405020304" pitchFamily="18" charset="0"/>
                <a:ea typeface="宋体" panose="02010600030101010101" pitchFamily="2" charset="-122"/>
                <a:cs typeface="宋体" panose="02010600030101010101" pitchFamily="2" charset="-122"/>
              </a:rPr>
              <a:t>对象，用来进行保证进程执行顺序</a:t>
            </a:r>
          </a:p>
          <a:p>
            <a:pPr marL="266700"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p1 =Process(target = P1,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 (13, 25, Res, Notify))</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p2 =Process(target = P2,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 (Res, Notify))</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p1.start(); p2.start()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 name="矩形 1"/>
          <p:cNvSpPr/>
          <p:nvPr/>
        </p:nvSpPr>
        <p:spPr>
          <a:xfrm>
            <a:off x="899592" y="4725144"/>
            <a:ext cx="7344816" cy="1493999"/>
          </a:xfrm>
          <a:prstGeom prst="rect">
            <a:avLst/>
          </a:prstGeom>
        </p:spPr>
        <p:txBody>
          <a:bodyPr wrap="square">
            <a:spAutoFit/>
          </a:bodyPr>
          <a:lstStyle/>
          <a:p>
            <a:pPr algn="just">
              <a:lnSpc>
                <a:spcPct val="130000"/>
              </a:lnSpc>
              <a:spcAft>
                <a:spcPts val="0"/>
              </a:spcAft>
            </a:pP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这个例子中，主进程要创建两个子进程。其中一个子进程（</a:t>
            </a:r>
            <a:r>
              <a:rPr lang="en-US" altLang="zh-CN" kern="100" dirty="0">
                <a:latin typeface="Times New Roman" panose="02020603050405020304" pitchFamily="18" charset="0"/>
              </a:rPr>
              <a:t>P1</a:t>
            </a:r>
            <a:r>
              <a:rPr lang="zh-CN" altLang="zh-CN" kern="100" dirty="0">
                <a:latin typeface="Times New Roman" panose="02020603050405020304" pitchFamily="18" charset="0"/>
              </a:rPr>
              <a:t>）完成</a:t>
            </a:r>
            <a:r>
              <a:rPr lang="en-US" altLang="zh-CN" kern="100" dirty="0">
                <a:latin typeface="Times New Roman" panose="02020603050405020304" pitchFamily="18" charset="0"/>
              </a:rPr>
              <a:t>X+Y</a:t>
            </a:r>
            <a:r>
              <a:rPr lang="zh-CN" altLang="zh-CN" kern="100" dirty="0">
                <a:latin typeface="Times New Roman" panose="02020603050405020304" pitchFamily="18" charset="0"/>
              </a:rPr>
              <a:t>操作，结果将存入一个共享变量</a:t>
            </a:r>
            <a:r>
              <a:rPr lang="en-US" altLang="zh-CN" kern="100" dirty="0">
                <a:latin typeface="Times New Roman" panose="02020603050405020304" pitchFamily="18" charset="0"/>
              </a:rPr>
              <a:t>Res</a:t>
            </a:r>
            <a:r>
              <a:rPr lang="zh-CN" altLang="zh-CN" kern="100" dirty="0">
                <a:latin typeface="Times New Roman" panose="02020603050405020304" pitchFamily="18" charset="0"/>
              </a:rPr>
              <a:t>中。另一个子进程（</a:t>
            </a:r>
            <a:r>
              <a:rPr lang="en-US" altLang="zh-CN" kern="100" dirty="0">
                <a:latin typeface="Times New Roman" panose="02020603050405020304" pitchFamily="18" charset="0"/>
              </a:rPr>
              <a:t>P2</a:t>
            </a:r>
            <a:r>
              <a:rPr lang="zh-CN" altLang="zh-CN" kern="100" dirty="0">
                <a:latin typeface="Times New Roman" panose="02020603050405020304" pitchFamily="18" charset="0"/>
              </a:rPr>
              <a:t>）将打印共享变量</a:t>
            </a:r>
            <a:r>
              <a:rPr lang="en-US" altLang="zh-CN" kern="100" dirty="0">
                <a:latin typeface="Times New Roman" panose="02020603050405020304" pitchFamily="18" charset="0"/>
              </a:rPr>
              <a:t>Res</a:t>
            </a:r>
            <a:r>
              <a:rPr lang="zh-CN" altLang="zh-CN" kern="100" dirty="0">
                <a:latin typeface="Times New Roman" panose="02020603050405020304" pitchFamily="18" charset="0"/>
              </a:rPr>
              <a:t>的值</a:t>
            </a:r>
            <a:r>
              <a:rPr lang="zh-CN" altLang="zh-CN" kern="100" dirty="0" smtClean="0">
                <a:latin typeface="Times New Roman" panose="02020603050405020304" pitchFamily="18" charset="0"/>
              </a:rPr>
              <a:t>。</a:t>
            </a:r>
            <a:endParaRPr lang="en-US" altLang="zh-CN" kern="100" dirty="0">
              <a:latin typeface="Times New Roman" panose="02020603050405020304" pitchFamily="18" charset="0"/>
            </a:endParaRPr>
          </a:p>
          <a:p>
            <a:pPr algn="just">
              <a:lnSpc>
                <a:spcPct val="130000"/>
              </a:lnSpc>
              <a:spcAft>
                <a:spcPts val="0"/>
              </a:spcAft>
            </a:pPr>
            <a:r>
              <a:rPr lang="zh-CN" altLang="zh-CN" kern="100" dirty="0" smtClean="0">
                <a:latin typeface="Times New Roman" panose="02020603050405020304" pitchFamily="18" charset="0"/>
              </a:rPr>
              <a:t>输出</a:t>
            </a:r>
            <a:r>
              <a:rPr lang="zh-CN" altLang="zh-CN" kern="100" dirty="0">
                <a:latin typeface="Times New Roman" panose="02020603050405020304" pitchFamily="18" charset="0"/>
              </a:rPr>
              <a:t>结果为：</a:t>
            </a:r>
            <a:r>
              <a:rPr lang="en-US" altLang="zh-CN" kern="100" dirty="0">
                <a:latin typeface="Times New Roman" panose="02020603050405020304" pitchFamily="18" charset="0"/>
              </a:rPr>
              <a:t>38</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40541205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2" name="矩形 1"/>
          <p:cNvSpPr/>
          <p:nvPr/>
        </p:nvSpPr>
        <p:spPr>
          <a:xfrm>
            <a:off x="971600" y="1700808"/>
            <a:ext cx="3206327" cy="348813"/>
          </a:xfrm>
          <a:prstGeom prst="rect">
            <a:avLst/>
          </a:prstGeom>
        </p:spPr>
        <p:txBody>
          <a:bodyPr wrap="none">
            <a:spAutoFit/>
          </a:bodyPr>
          <a:lstStyle/>
          <a:p>
            <a:pPr lvl="0" algn="just">
              <a:lnSpc>
                <a:spcPts val="2000"/>
              </a:lnSpc>
              <a:spcAft>
                <a:spcPts val="0"/>
              </a:spcAft>
            </a:pPr>
            <a:r>
              <a:rPr lang="zh-CN" altLang="zh-CN" b="1" kern="100" dirty="0">
                <a:latin typeface="Times New Roman" panose="02020603050405020304" pitchFamily="18" charset="0"/>
              </a:rPr>
              <a:t>生产消费问题多进程初步设计</a:t>
            </a:r>
            <a:endParaRPr lang="zh-CN" altLang="zh-CN" sz="1400" kern="100" dirty="0">
              <a:latin typeface="Times New Roman" panose="02020603050405020304"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1231121110"/>
              </p:ext>
            </p:extLst>
          </p:nvPr>
        </p:nvGraphicFramePr>
        <p:xfrm>
          <a:off x="1331640" y="2204864"/>
          <a:ext cx="6464318" cy="3606710"/>
        </p:xfrm>
        <a:graphic>
          <a:graphicData uri="http://schemas.openxmlformats.org/presentationml/2006/ole">
            <mc:AlternateContent xmlns:mc="http://schemas.openxmlformats.org/markup-compatibility/2006">
              <mc:Choice xmlns:v="urn:schemas-microsoft-com:vml" Requires="v">
                <p:oleObj spid="_x0000_s114703" r:id="rId3" imgW="9553320" imgH="5326200" progId="">
                  <p:embed/>
                </p:oleObj>
              </mc:Choice>
              <mc:Fallback>
                <p:oleObj r:id="rId3" imgW="9553320" imgH="5326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204864"/>
                        <a:ext cx="6464318" cy="3606710"/>
                      </a:xfrm>
                      <a:prstGeom prst="rect">
                        <a:avLst/>
                      </a:prstGeom>
                      <a:noFill/>
                    </p:spPr>
                  </p:pic>
                </p:oleObj>
              </mc:Fallback>
            </mc:AlternateContent>
          </a:graphicData>
        </a:graphic>
      </p:graphicFrame>
    </p:spTree>
    <p:extLst>
      <p:ext uri="{BB962C8B-B14F-4D97-AF65-F5344CB8AC3E}">
        <p14:creationId xmlns:p14="http://schemas.microsoft.com/office/powerpoint/2010/main" val="2600515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共享内存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83539285"/>
              </p:ext>
            </p:extLst>
          </p:nvPr>
        </p:nvGraphicFramePr>
        <p:xfrm>
          <a:off x="2319317" y="1484784"/>
          <a:ext cx="4484931" cy="2520280"/>
        </p:xfrm>
        <a:graphic>
          <a:graphicData uri="http://schemas.openxmlformats.org/presentationml/2006/ole">
            <mc:AlternateContent xmlns:mc="http://schemas.openxmlformats.org/markup-compatibility/2006">
              <mc:Choice xmlns:v="urn:schemas-microsoft-com:vml" Requires="v">
                <p:oleObj spid="_x0000_s101397" r:id="rId3" imgW="2141640" imgH="1250640" progId="">
                  <p:embed/>
                </p:oleObj>
              </mc:Choice>
              <mc:Fallback>
                <p:oleObj r:id="rId3" imgW="2141640" imgH="12506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17" y="1484784"/>
                        <a:ext cx="4484931" cy="2520280"/>
                      </a:xfrm>
                      <a:prstGeom prst="rect">
                        <a:avLst/>
                      </a:prstGeom>
                      <a:noFill/>
                    </p:spPr>
                  </p:pic>
                </p:oleObj>
              </mc:Fallback>
            </mc:AlternateContent>
          </a:graphicData>
        </a:graphic>
      </p:graphicFrame>
      <p:sp>
        <p:nvSpPr>
          <p:cNvPr id="10" name="矩形 9"/>
          <p:cNvSpPr/>
          <p:nvPr/>
        </p:nvSpPr>
        <p:spPr>
          <a:xfrm>
            <a:off x="989602" y="4293096"/>
            <a:ext cx="7164796" cy="1655453"/>
          </a:xfrm>
          <a:prstGeom prst="rect">
            <a:avLst/>
          </a:prstGeom>
        </p:spPr>
        <p:txBody>
          <a:bodyPr wrap="square">
            <a:spAutoFit/>
          </a:bodyPr>
          <a:lstStyle/>
          <a:p>
            <a:pPr>
              <a:lnSpc>
                <a:spcPct val="130000"/>
              </a:lnSpc>
            </a:pPr>
            <a:r>
              <a:rPr lang="zh-CN" altLang="zh-CN" sz="2000" kern="100" dirty="0">
                <a:latin typeface="Times New Roman" panose="02020603050405020304" pitchFamily="18" charset="0"/>
                <a:cs typeface="Times New Roman" panose="02020603050405020304" pitchFamily="18" charset="0"/>
              </a:rPr>
              <a:t>对于内存共享方式的并行计算，当</a:t>
            </a:r>
            <a:r>
              <a:rPr lang="en-US" altLang="zh-CN" sz="2000" kern="100" dirty="0">
                <a:latin typeface="Times New Roman" panose="02020603050405020304" pitchFamily="18" charset="0"/>
              </a:rPr>
              <a:t>Core1</a:t>
            </a:r>
            <a:r>
              <a:rPr lang="zh-CN" altLang="zh-CN" sz="2000" kern="100" dirty="0">
                <a:latin typeface="Times New Roman" panose="02020603050405020304" pitchFamily="18" charset="0"/>
                <a:cs typeface="Times New Roman" panose="02020603050405020304" pitchFamily="18" charset="0"/>
              </a:rPr>
              <a:t>要传递数据</a:t>
            </a:r>
            <a:r>
              <a:rPr lang="en-US" altLang="zh-CN" sz="2000" kern="100" dirty="0">
                <a:latin typeface="Times New Roman" panose="02020603050405020304" pitchFamily="18" charset="0"/>
              </a:rPr>
              <a:t>D</a:t>
            </a:r>
            <a:r>
              <a:rPr lang="zh-CN" altLang="zh-CN" sz="2000" kern="100" dirty="0">
                <a:latin typeface="Times New Roman" panose="02020603050405020304" pitchFamily="18" charset="0"/>
                <a:cs typeface="Times New Roman" panose="02020603050405020304" pitchFamily="18" charset="0"/>
              </a:rPr>
              <a:t>给</a:t>
            </a:r>
            <a:r>
              <a:rPr lang="en-US" altLang="zh-CN" sz="2000" kern="100" dirty="0" err="1">
                <a:latin typeface="Times New Roman" panose="02020603050405020304" pitchFamily="18" charset="0"/>
              </a:rPr>
              <a:t>CoreN</a:t>
            </a:r>
            <a:r>
              <a:rPr lang="zh-CN" altLang="zh-CN" sz="2000" kern="100" dirty="0">
                <a:latin typeface="Times New Roman" panose="02020603050405020304" pitchFamily="18" charset="0"/>
                <a:cs typeface="Times New Roman" panose="02020603050405020304" pitchFamily="18" charset="0"/>
              </a:rPr>
              <a:t>时，它首先在共享内存中申请一个变量</a:t>
            </a:r>
            <a:r>
              <a:rPr lang="en-US" altLang="zh-CN" sz="2000" kern="100" dirty="0">
                <a:latin typeface="Times New Roman" panose="02020603050405020304" pitchFamily="18" charset="0"/>
              </a:rPr>
              <a:t>S</a:t>
            </a:r>
            <a:r>
              <a:rPr lang="zh-CN" altLang="zh-CN" sz="2000" kern="100" dirty="0">
                <a:latin typeface="Times New Roman" panose="02020603050405020304" pitchFamily="18" charset="0"/>
                <a:cs typeface="Times New Roman" panose="02020603050405020304" pitchFamily="18" charset="0"/>
              </a:rPr>
              <a:t>，然后</a:t>
            </a:r>
            <a:r>
              <a:rPr lang="en-US" altLang="zh-CN" sz="2000" kern="100" dirty="0">
                <a:latin typeface="Times New Roman" panose="02020603050405020304" pitchFamily="18" charset="0"/>
              </a:rPr>
              <a:t>Core1</a:t>
            </a:r>
            <a:r>
              <a:rPr lang="zh-CN" altLang="zh-CN" sz="2000" kern="100" dirty="0">
                <a:latin typeface="Times New Roman" panose="02020603050405020304" pitchFamily="18" charset="0"/>
                <a:cs typeface="Times New Roman" panose="02020603050405020304" pitchFamily="18" charset="0"/>
              </a:rPr>
              <a:t>执行</a:t>
            </a:r>
            <a:r>
              <a:rPr lang="en-US" altLang="zh-CN" sz="2000" kern="100" dirty="0">
                <a:latin typeface="Times New Roman" panose="02020603050405020304" pitchFamily="18" charset="0"/>
              </a:rPr>
              <a:t>S=D</a:t>
            </a:r>
            <a:r>
              <a:rPr lang="zh-CN" altLang="zh-CN" sz="2000" kern="100" dirty="0">
                <a:latin typeface="Times New Roman" panose="02020603050405020304" pitchFamily="18" charset="0"/>
                <a:cs typeface="Times New Roman" panose="02020603050405020304" pitchFamily="18" charset="0"/>
              </a:rPr>
              <a:t>。当</a:t>
            </a:r>
            <a:r>
              <a:rPr lang="en-US" altLang="zh-CN" sz="2000" kern="100" dirty="0">
                <a:latin typeface="Times New Roman" panose="02020603050405020304" pitchFamily="18" charset="0"/>
              </a:rPr>
              <a:t>Core1</a:t>
            </a:r>
            <a:r>
              <a:rPr lang="zh-CN" altLang="zh-CN" sz="2000" kern="100" dirty="0">
                <a:latin typeface="Times New Roman" panose="02020603050405020304" pitchFamily="18" charset="0"/>
                <a:cs typeface="Times New Roman" panose="02020603050405020304" pitchFamily="18" charset="0"/>
              </a:rPr>
              <a:t>执行了赋值语句后，</a:t>
            </a:r>
            <a:r>
              <a:rPr lang="en-US" altLang="zh-CN" sz="2000" kern="100" dirty="0" err="1">
                <a:latin typeface="Times New Roman" panose="02020603050405020304" pitchFamily="18" charset="0"/>
              </a:rPr>
              <a:t>CoreN</a:t>
            </a:r>
            <a:r>
              <a:rPr lang="zh-CN" altLang="zh-CN" sz="2000" kern="100" dirty="0">
                <a:latin typeface="Times New Roman" panose="02020603050405020304" pitchFamily="18" charset="0"/>
                <a:cs typeface="Times New Roman" panose="02020603050405020304" pitchFamily="18" charset="0"/>
              </a:rPr>
              <a:t>可以读取</a:t>
            </a:r>
            <a:r>
              <a:rPr lang="en-US" altLang="zh-CN" sz="2000" kern="100" dirty="0">
                <a:latin typeface="Times New Roman" panose="02020603050405020304" pitchFamily="18" charset="0"/>
              </a:rPr>
              <a:t>S</a:t>
            </a:r>
            <a:r>
              <a:rPr lang="zh-CN" altLang="zh-CN" sz="2000" kern="100" dirty="0">
                <a:latin typeface="Times New Roman" panose="02020603050405020304" pitchFamily="18" charset="0"/>
                <a:cs typeface="Times New Roman" panose="02020603050405020304" pitchFamily="18" charset="0"/>
              </a:rPr>
              <a:t>的值，如</a:t>
            </a:r>
            <a:r>
              <a:rPr lang="en-US" altLang="zh-CN" sz="2000" kern="100" dirty="0">
                <a:latin typeface="Times New Roman" panose="02020603050405020304" pitchFamily="18" charset="0"/>
              </a:rPr>
              <a:t>print(S)</a:t>
            </a:r>
            <a:r>
              <a:rPr lang="zh-CN" altLang="zh-CN" sz="2000" kern="100" dirty="0">
                <a:latin typeface="Times New Roman" panose="02020603050405020304" pitchFamily="18" charset="0"/>
                <a:cs typeface="Times New Roman" panose="02020603050405020304" pitchFamily="18" charset="0"/>
              </a:rPr>
              <a:t>等。这样就完成了数据的通信。</a:t>
            </a:r>
            <a:endParaRPr lang="zh-CN" alt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8" name="Text Box 311"/>
          <p:cNvSpPr txBox="1">
            <a:spLocks noChangeArrowheads="1"/>
          </p:cNvSpPr>
          <p:nvPr/>
        </p:nvSpPr>
        <p:spPr bwMode="auto">
          <a:xfrm>
            <a:off x="611560" y="1484784"/>
            <a:ext cx="3672408" cy="293413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程序：市场进程</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Market(Trigger, Notify, season):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season&lt;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totalSimSeason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Do Price Calculation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].set()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Notify[</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].wait()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Notify[</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].clear()</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Text Box 312"/>
          <p:cNvSpPr txBox="1">
            <a:spLocks noChangeArrowheads="1"/>
          </p:cNvSpPr>
          <p:nvPr/>
        </p:nvSpPr>
        <p:spPr bwMode="auto">
          <a:xfrm>
            <a:off x="4860032" y="1484784"/>
            <a:ext cx="3672408" cy="228780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程序：生产者进程</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Sales(ID, Trigger, Notify, season):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season&lt;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totalSimSeason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Trigger[ID].wait()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Trigger[ID].clear()</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Do Estimation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Produce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Notify[ID].set()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2" name="矩形 1"/>
          <p:cNvSpPr/>
          <p:nvPr/>
        </p:nvSpPr>
        <p:spPr>
          <a:xfrm>
            <a:off x="611196" y="4653136"/>
            <a:ext cx="7921243" cy="1499128"/>
          </a:xfrm>
          <a:prstGeom prst="rect">
            <a:avLst/>
          </a:prstGeom>
        </p:spPr>
        <p:txBody>
          <a:bodyPr wrap="square">
            <a:spAutoFit/>
          </a:bodyPr>
          <a:lstStyle/>
          <a:p>
            <a:pPr>
              <a:lnSpc>
                <a:spcPct val="130000"/>
              </a:lnSpc>
            </a:pPr>
            <a:r>
              <a:rPr lang="en-US" altLang="zh-CN" b="1" kern="100" dirty="0">
                <a:latin typeface="Times New Roman" panose="02020603050405020304" pitchFamily="18" charset="0"/>
              </a:rPr>
              <a:t>&lt;</a:t>
            </a:r>
            <a:r>
              <a:rPr lang="zh-CN" altLang="zh-CN" b="1" kern="100" dirty="0">
                <a:latin typeface="Times New Roman" panose="02020603050405020304" pitchFamily="18" charset="0"/>
                <a:cs typeface="Times New Roman" panose="02020603050405020304" pitchFamily="18" charset="0"/>
              </a:rPr>
              <a:t>程序：市场进程</a:t>
            </a:r>
            <a:r>
              <a:rPr lang="en-US" altLang="zh-CN" b="1" kern="100" dirty="0">
                <a:latin typeface="Times New Roman" panose="02020603050405020304" pitchFamily="18" charset="0"/>
              </a:rPr>
              <a:t>&gt;</a:t>
            </a:r>
            <a:r>
              <a:rPr lang="zh-CN" altLang="zh-CN" b="1" kern="100" dirty="0">
                <a:latin typeface="Times New Roman" panose="02020603050405020304" pitchFamily="18" charset="0"/>
                <a:cs typeface="Times New Roman" panose="02020603050405020304" pitchFamily="18" charset="0"/>
              </a:rPr>
              <a:t>与</a:t>
            </a:r>
            <a:r>
              <a:rPr lang="en-US" altLang="zh-CN" b="1" kern="100" dirty="0">
                <a:latin typeface="Times New Roman" panose="02020603050405020304" pitchFamily="18" charset="0"/>
              </a:rPr>
              <a:t>&lt;</a:t>
            </a:r>
            <a:r>
              <a:rPr lang="zh-CN" altLang="zh-CN" b="1" kern="100" dirty="0">
                <a:latin typeface="Times New Roman" panose="02020603050405020304" pitchFamily="18" charset="0"/>
                <a:cs typeface="Times New Roman" panose="02020603050405020304" pitchFamily="18" charset="0"/>
              </a:rPr>
              <a:t>程序：生产者进程</a:t>
            </a:r>
            <a:r>
              <a:rPr lang="en-US" altLang="zh-CN" b="1" kern="100" dirty="0">
                <a:latin typeface="Times New Roman" panose="02020603050405020304" pitchFamily="18" charset="0"/>
              </a:rPr>
              <a:t>&gt;</a:t>
            </a:r>
            <a:r>
              <a:rPr lang="zh-CN" altLang="zh-CN" kern="100" dirty="0">
                <a:latin typeface="Times New Roman" panose="02020603050405020304" pitchFamily="18" charset="0"/>
                <a:cs typeface="Times New Roman" panose="02020603050405020304" pitchFamily="18" charset="0"/>
              </a:rPr>
              <a:t>是市场和生产者子进程的实现框架。其中，</a:t>
            </a:r>
            <a:r>
              <a:rPr lang="en-US" altLang="zh-CN" kern="100" dirty="0">
                <a:latin typeface="Times New Roman" panose="02020603050405020304" pitchFamily="18" charset="0"/>
              </a:rPr>
              <a:t>Trigger</a:t>
            </a:r>
            <a:r>
              <a:rPr lang="zh-CN" altLang="zh-CN" kern="100" dirty="0">
                <a:latin typeface="Times New Roman" panose="02020603050405020304" pitchFamily="18" charset="0"/>
                <a:cs typeface="Times New Roman" panose="02020603050405020304" pitchFamily="18" charset="0"/>
              </a:rPr>
              <a:t>与</a:t>
            </a:r>
            <a:r>
              <a:rPr lang="en-US" altLang="zh-CN" kern="100" dirty="0">
                <a:latin typeface="Times New Roman" panose="02020603050405020304" pitchFamily="18" charset="0"/>
              </a:rPr>
              <a:t>Notify</a:t>
            </a:r>
            <a:r>
              <a:rPr lang="zh-CN" altLang="zh-CN" kern="100" dirty="0">
                <a:latin typeface="Times New Roman" panose="02020603050405020304" pitchFamily="18" charset="0"/>
                <a:cs typeface="Times New Roman" panose="02020603050405020304" pitchFamily="18" charset="0"/>
              </a:rPr>
              <a:t>是两个</a:t>
            </a:r>
            <a:r>
              <a:rPr lang="en-US" altLang="zh-CN" kern="100" dirty="0">
                <a:latin typeface="Times New Roman" panose="02020603050405020304" pitchFamily="18" charset="0"/>
              </a:rPr>
              <a:t>Event</a:t>
            </a:r>
            <a:r>
              <a:rPr lang="zh-CN" altLang="zh-CN" kern="100" dirty="0">
                <a:latin typeface="Times New Roman" panose="02020603050405020304" pitchFamily="18" charset="0"/>
                <a:cs typeface="Times New Roman" panose="02020603050405020304" pitchFamily="18" charset="0"/>
              </a:rPr>
              <a:t>数组。在</a:t>
            </a:r>
            <a:r>
              <a:rPr lang="en-US" altLang="zh-CN" kern="100" dirty="0">
                <a:latin typeface="Times New Roman" panose="02020603050405020304" pitchFamily="18" charset="0"/>
              </a:rPr>
              <a:t>Trigger</a:t>
            </a:r>
            <a:r>
              <a:rPr lang="zh-CN" altLang="zh-CN" kern="100" dirty="0">
                <a:latin typeface="Times New Roman" panose="02020603050405020304" pitchFamily="18" charset="0"/>
                <a:cs typeface="Times New Roman" panose="02020603050405020304" pitchFamily="18" charset="0"/>
              </a:rPr>
              <a:t>中的</a:t>
            </a:r>
            <a:r>
              <a:rPr lang="en-US" altLang="zh-CN" kern="100" dirty="0">
                <a:latin typeface="Times New Roman" panose="02020603050405020304" pitchFamily="18" charset="0"/>
              </a:rPr>
              <a:t>Event</a:t>
            </a:r>
            <a:r>
              <a:rPr lang="zh-CN" altLang="zh-CN" kern="100" dirty="0">
                <a:latin typeface="Times New Roman" panose="02020603050405020304" pitchFamily="18" charset="0"/>
                <a:cs typeface="Times New Roman" panose="02020603050405020304" pitchFamily="18" charset="0"/>
              </a:rPr>
              <a:t>对象是市场</a:t>
            </a:r>
            <a:r>
              <a:rPr lang="zh-CN" altLang="zh-CN" kern="100" dirty="0" smtClean="0">
                <a:latin typeface="Times New Roman" panose="02020603050405020304" pitchFamily="18" charset="0"/>
                <a:cs typeface="Times New Roman" panose="02020603050405020304" pitchFamily="18" charset="0"/>
              </a:rPr>
              <a:t>用来</a:t>
            </a:r>
            <a:r>
              <a:rPr lang="zh-CN" altLang="zh-CN" dirty="0"/>
              <a:t>通知生产者，当前季度的生产单价已经得出。而在</a:t>
            </a:r>
            <a:r>
              <a:rPr lang="en-US" altLang="zh-CN" dirty="0"/>
              <a:t>Notify</a:t>
            </a:r>
            <a:r>
              <a:rPr lang="zh-CN" altLang="zh-CN" dirty="0"/>
              <a:t>中的</a:t>
            </a:r>
            <a:r>
              <a:rPr lang="en-US" altLang="zh-CN" dirty="0"/>
              <a:t>Event</a:t>
            </a:r>
            <a:r>
              <a:rPr lang="zh-CN" altLang="zh-CN" dirty="0"/>
              <a:t>对象是生产者用来通知市场，下一个季度的产量已经</a:t>
            </a:r>
            <a:r>
              <a:rPr lang="zh-CN" altLang="zh-CN" dirty="0" smtClean="0"/>
              <a:t>得出</a:t>
            </a:r>
            <a:r>
              <a:rPr lang="zh-CN" altLang="en-US" dirty="0" smtClean="0"/>
              <a:t>。</a:t>
            </a:r>
            <a:endParaRPr lang="zh-CN" altLang="en-US" dirty="0"/>
          </a:p>
        </p:txBody>
      </p:sp>
    </p:spTree>
    <p:extLst>
      <p:ext uri="{BB962C8B-B14F-4D97-AF65-F5344CB8AC3E}">
        <p14:creationId xmlns:p14="http://schemas.microsoft.com/office/powerpoint/2010/main" val="18285097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10" name="矩形 9"/>
          <p:cNvSpPr/>
          <p:nvPr/>
        </p:nvSpPr>
        <p:spPr>
          <a:xfrm>
            <a:off x="971600" y="1700808"/>
            <a:ext cx="1579278" cy="369332"/>
          </a:xfrm>
          <a:prstGeom prst="rect">
            <a:avLst/>
          </a:prstGeom>
        </p:spPr>
        <p:txBody>
          <a:bodyPr wrap="none">
            <a:spAutoFit/>
          </a:bodyPr>
          <a:lstStyle/>
          <a:p>
            <a:pPr lvl="0"/>
            <a:r>
              <a:rPr lang="zh-CN" altLang="zh-CN" b="1" dirty="0"/>
              <a:t>产量预估模型</a:t>
            </a:r>
            <a:endParaRPr lang="zh-CN" altLang="zh-CN" dirty="0"/>
          </a:p>
        </p:txBody>
      </p:sp>
      <p:graphicFrame>
        <p:nvGraphicFramePr>
          <p:cNvPr id="6" name="对象 5"/>
          <p:cNvGraphicFramePr>
            <a:graphicFrameLocks noChangeAspect="1"/>
          </p:cNvGraphicFramePr>
          <p:nvPr>
            <p:extLst>
              <p:ext uri="{D42A27DB-BD31-4B8C-83A1-F6EECF244321}">
                <p14:modId xmlns:p14="http://schemas.microsoft.com/office/powerpoint/2010/main" val="2023809128"/>
              </p:ext>
            </p:extLst>
          </p:nvPr>
        </p:nvGraphicFramePr>
        <p:xfrm>
          <a:off x="1979712" y="2327374"/>
          <a:ext cx="5123139" cy="1027502"/>
        </p:xfrm>
        <a:graphic>
          <a:graphicData uri="http://schemas.openxmlformats.org/presentationml/2006/ole">
            <mc:AlternateContent xmlns:mc="http://schemas.openxmlformats.org/markup-compatibility/2006">
              <mc:Choice xmlns:v="urn:schemas-microsoft-com:vml" Requires="v">
                <p:oleObj spid="_x0000_s115730" r:id="rId3" imgW="2260600" imgH="457200" progId="">
                  <p:embed/>
                </p:oleObj>
              </mc:Choice>
              <mc:Fallback>
                <p:oleObj r:id="rId3" imgW="2260600" imgH="457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2327374"/>
                        <a:ext cx="5123139" cy="1027502"/>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7" name="矩形 6"/>
              <p:cNvSpPr/>
              <p:nvPr/>
            </p:nvSpPr>
            <p:spPr>
              <a:xfrm>
                <a:off x="971600" y="3525586"/>
                <a:ext cx="7200800" cy="2613023"/>
              </a:xfrm>
              <a:prstGeom prst="rect">
                <a:avLst/>
              </a:prstGeom>
            </p:spPr>
            <p:txBody>
              <a:bodyPr wrap="square">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生产者利用上述公式对下一个季度（第</a:t>
                </a:r>
                <a:r>
                  <a:rPr lang="en-US" altLang="zh-CN" kern="100" dirty="0">
                    <a:latin typeface="Times New Roman" panose="02020603050405020304" pitchFamily="18" charset="0"/>
                  </a:rPr>
                  <a:t>i+1</a:t>
                </a:r>
                <a:r>
                  <a:rPr lang="zh-CN" altLang="zh-CN" kern="100" dirty="0">
                    <a:latin typeface="Times New Roman" panose="02020603050405020304" pitchFamily="18" charset="0"/>
                    <a:cs typeface="Times New Roman" panose="02020603050405020304" pitchFamily="18" charset="0"/>
                  </a:rPr>
                  <a:t>个季度）的生产总量进行预估。其中，</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cs typeface="Times New Roman" panose="02020603050405020304" pitchFamily="18" charset="0"/>
                          </a:rPr>
                          <m:t>𝑃</m:t>
                        </m:r>
                      </m:e>
                      <m:sub>
                        <m:r>
                          <a:rPr lang="en-US" altLang="zh-CN" i="1" kern="100">
                            <a:latin typeface="Cambria Math" panose="02040503050406030204" pitchFamily="18" charset="0"/>
                            <a:cs typeface="Times New Roman" panose="02020603050405020304" pitchFamily="18" charset="0"/>
                          </a:rPr>
                          <m:t>𝑖</m:t>
                        </m:r>
                      </m:sub>
                    </m:sSub>
                  </m:oMath>
                </a14:m>
                <a:r>
                  <a:rPr lang="zh-CN" altLang="zh-CN" kern="100" dirty="0">
                    <a:latin typeface="Times New Roman" panose="02020603050405020304" pitchFamily="18" charset="0"/>
                    <a:cs typeface="Times New Roman" panose="02020603050405020304" pitchFamily="18" charset="0"/>
                  </a:rPr>
                  <a:t>表示第</a:t>
                </a:r>
                <a:r>
                  <a:rPr lang="en-US" altLang="zh-CN" kern="100" dirty="0" err="1">
                    <a:latin typeface="Times New Roman" panose="02020603050405020304" pitchFamily="18" charset="0"/>
                  </a:rPr>
                  <a:t>i</a:t>
                </a:r>
                <a:r>
                  <a:rPr lang="zh-CN" altLang="zh-CN" kern="100" dirty="0">
                    <a:latin typeface="Times New Roman" panose="02020603050405020304" pitchFamily="18" charset="0"/>
                    <a:cs typeface="Times New Roman" panose="02020603050405020304" pitchFamily="18" charset="0"/>
                  </a:rPr>
                  <a:t>个季度的生产总量，</a:t>
                </a:r>
                <a:r>
                  <a:rPr lang="en-US" altLang="zh-CN" kern="100" dirty="0">
                    <a:latin typeface="Times New Roman" panose="02020603050405020304" pitchFamily="18" charset="0"/>
                  </a:rPr>
                  <a:t>profit</a:t>
                </a:r>
                <a:r>
                  <a:rPr lang="zh-CN" altLang="zh-CN" kern="100" dirty="0">
                    <a:latin typeface="Times New Roman" panose="02020603050405020304" pitchFamily="18" charset="0"/>
                    <a:cs typeface="Times New Roman" panose="02020603050405020304" pitchFamily="18" charset="0"/>
                  </a:rPr>
                  <a:t>表示第</a:t>
                </a:r>
                <a:r>
                  <a:rPr lang="en-US" altLang="zh-CN" kern="100" dirty="0" err="1">
                    <a:latin typeface="Times New Roman" panose="02020603050405020304" pitchFamily="18" charset="0"/>
                  </a:rPr>
                  <a:t>i</a:t>
                </a:r>
                <a:r>
                  <a:rPr lang="zh-CN" altLang="zh-CN" kern="100" dirty="0">
                    <a:latin typeface="Times New Roman" panose="02020603050405020304" pitchFamily="18" charset="0"/>
                    <a:cs typeface="Times New Roman" panose="02020603050405020304" pitchFamily="18" charset="0"/>
                  </a:rPr>
                  <a:t>个季度的总利润，</a:t>
                </a:r>
                <a:r>
                  <a:rPr lang="en-US" altLang="zh-CN" kern="100" dirty="0">
                    <a:latin typeface="Times New Roman" panose="02020603050405020304" pitchFamily="18" charset="0"/>
                  </a:rPr>
                  <a:t>cost</a:t>
                </a:r>
                <a:r>
                  <a:rPr lang="zh-CN" altLang="zh-CN" kern="100" dirty="0">
                    <a:latin typeface="Times New Roman" panose="02020603050405020304" pitchFamily="18" charset="0"/>
                    <a:cs typeface="Times New Roman" panose="02020603050405020304" pitchFamily="18" charset="0"/>
                  </a:rPr>
                  <a:t>表示第</a:t>
                </a:r>
                <a:r>
                  <a:rPr lang="en-US" altLang="zh-CN" kern="100" dirty="0" err="1">
                    <a:latin typeface="Times New Roman" panose="02020603050405020304" pitchFamily="18" charset="0"/>
                  </a:rPr>
                  <a:t>i</a:t>
                </a:r>
                <a:r>
                  <a:rPr lang="zh-CN" altLang="zh-CN" kern="100" dirty="0">
                    <a:latin typeface="Times New Roman" panose="02020603050405020304" pitchFamily="18" charset="0"/>
                    <a:cs typeface="Times New Roman" panose="02020603050405020304" pitchFamily="18" charset="0"/>
                  </a:rPr>
                  <a:t>个季度总生产成本。</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α</m:t>
                    </m:r>
                  </m:oMath>
                </a14:m>
                <a:r>
                  <a:rPr lang="zh-CN" altLang="zh-CN" kern="100" dirty="0">
                    <a:latin typeface="Times New Roman" panose="02020603050405020304" pitchFamily="18" charset="0"/>
                    <a:cs typeface="Times New Roman" panose="02020603050405020304" pitchFamily="18" charset="0"/>
                  </a:rPr>
                  <a:t>表示增产比例，每一个生产者可以有不同的值。</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α</m:t>
                    </m:r>
                  </m:oMath>
                </a14:m>
                <a:r>
                  <a:rPr lang="zh-CN" altLang="zh-CN" kern="100" dirty="0">
                    <a:latin typeface="Times New Roman" panose="02020603050405020304" pitchFamily="18" charset="0"/>
                    <a:cs typeface="Times New Roman" panose="02020603050405020304" pitchFamily="18" charset="0"/>
                  </a:rPr>
                  <a:t>越小，说明生产者越保守。反之</a:t>
                </a:r>
                <a14:m>
                  <m:oMath xmlns:m="http://schemas.openxmlformats.org/officeDocument/2006/math">
                    <m:r>
                      <m:rPr>
                        <m:sty m:val="p"/>
                      </m:rPr>
                      <a:rPr lang="en-US" altLang="zh-CN" kern="100">
                        <a:latin typeface="Cambria Math" panose="02040503050406030204" pitchFamily="18" charset="0"/>
                        <a:cs typeface="Times New Roman" panose="02020603050405020304" pitchFamily="18" charset="0"/>
                      </a:rPr>
                      <m:t>α</m:t>
                    </m:r>
                  </m:oMath>
                </a14:m>
                <a:r>
                  <a:rPr lang="zh-CN" altLang="zh-CN" kern="100" dirty="0">
                    <a:latin typeface="Times New Roman" panose="02020603050405020304" pitchFamily="18" charset="0"/>
                    <a:cs typeface="Times New Roman" panose="02020603050405020304" pitchFamily="18" charset="0"/>
                  </a:rPr>
                  <a:t>越大，说明生产者越激进。在生产过程中，每季度的生产总量应该大于等于</a:t>
                </a:r>
                <a:r>
                  <a:rPr lang="en-US" altLang="zh-CN" kern="100" dirty="0">
                    <a:latin typeface="Times New Roman" panose="02020603050405020304" pitchFamily="18" charset="0"/>
                  </a:rPr>
                  <a:t>0</a:t>
                </a:r>
                <a:r>
                  <a:rPr lang="zh-CN" altLang="zh-CN" kern="100" dirty="0" smtClean="0">
                    <a:latin typeface="Times New Roman" panose="02020603050405020304" pitchFamily="18" charset="0"/>
                    <a:cs typeface="Times New Roman" panose="02020603050405020304" pitchFamily="18" charset="0"/>
                  </a:rPr>
                  <a:t>。为了</a:t>
                </a:r>
                <a:r>
                  <a:rPr lang="zh-CN" altLang="zh-CN" kern="100" dirty="0">
                    <a:latin typeface="Times New Roman" panose="02020603050405020304" pitchFamily="18" charset="0"/>
                    <a:cs typeface="Times New Roman" panose="02020603050405020304" pitchFamily="18" charset="0"/>
                  </a:rPr>
                  <a:t>避免接下来所有季度的生产总量都会为</a:t>
                </a:r>
                <a:r>
                  <a:rPr lang="en-US" altLang="zh-CN" kern="100" dirty="0">
                    <a:latin typeface="Times New Roman" panose="02020603050405020304" pitchFamily="18" charset="0"/>
                  </a:rPr>
                  <a:t>0 </a:t>
                </a:r>
                <a:r>
                  <a:rPr lang="zh-CN" altLang="zh-CN" kern="100" dirty="0" smtClean="0">
                    <a:latin typeface="Times New Roman" panose="02020603050405020304" pitchFamily="18" charset="0"/>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我们要求每一个季度的生产总量至少为</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（注：也可以大于</a:t>
                </a:r>
                <a:r>
                  <a:rPr lang="en-US" altLang="zh-CN" kern="100" dirty="0">
                    <a:latin typeface="Times New Roman" panose="02020603050405020304" pitchFamily="18" charset="0"/>
                  </a:rPr>
                  <a:t>1</a:t>
                </a:r>
                <a:r>
                  <a:rPr lang="zh-CN" altLang="zh-CN" kern="100" dirty="0" smtClean="0">
                    <a:latin typeface="Times New Roman" panose="02020603050405020304" pitchFamily="18" charset="0"/>
                    <a:cs typeface="Times New Roman" panose="02020603050405020304" pitchFamily="18" charset="0"/>
                  </a:rPr>
                  <a:t>）</a:t>
                </a:r>
                <a:endParaRPr lang="zh-CN" altLang="en-US" dirty="0"/>
              </a:p>
            </p:txBody>
          </p:sp>
        </mc:Choice>
        <mc:Fallback>
          <p:sp>
            <p:nvSpPr>
              <p:cNvPr id="7" name="矩形 6"/>
              <p:cNvSpPr>
                <a:spLocks noRot="1" noChangeAspect="1" noMove="1" noResize="1" noEditPoints="1" noAdjustHandles="1" noChangeArrowheads="1" noChangeShapeType="1" noTextEdit="1"/>
              </p:cNvSpPr>
              <p:nvPr/>
            </p:nvSpPr>
            <p:spPr>
              <a:xfrm>
                <a:off x="971600" y="3525586"/>
                <a:ext cx="7200800" cy="2613023"/>
              </a:xfrm>
              <a:prstGeom prst="rect">
                <a:avLst/>
              </a:prstGeom>
              <a:blipFill rotWithShape="0">
                <a:blip r:embed="rId5"/>
                <a:stretch>
                  <a:fillRect l="-677" r="-3807" b="-13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18784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mc:AlternateContent xmlns:mc="http://schemas.openxmlformats.org/markup-compatibility/2006">
        <mc:Choice xmlns:a14="http://schemas.microsoft.com/office/drawing/2010/main" Requires="a14">
          <p:sp>
            <p:nvSpPr>
              <p:cNvPr id="6" name="矩形 5"/>
              <p:cNvSpPr/>
              <p:nvPr/>
            </p:nvSpPr>
            <p:spPr>
              <a:xfrm>
                <a:off x="1259632" y="2328145"/>
                <a:ext cx="6624736" cy="2613023"/>
              </a:xfrm>
              <a:prstGeom prst="rect">
                <a:avLst/>
              </a:prstGeom>
            </p:spPr>
            <p:txBody>
              <a:bodyPr wrap="square">
                <a:spAutoFit/>
              </a:bodyPr>
              <a:lstStyle/>
              <a:p>
                <a:pPr marL="342900" indent="-342900" algn="just">
                  <a:lnSpc>
                    <a:spcPct val="130000"/>
                  </a:lnSpc>
                  <a:spcAft>
                    <a:spcPts val="0"/>
                  </a:spcAft>
                  <a:buAutoNum type="arabicPeriod"/>
                </a:pPr>
                <a:r>
                  <a:rPr lang="en-US" altLang="zh-CN" kern="100" dirty="0" smtClean="0">
                    <a:latin typeface="Times New Roman" panose="02020603050405020304" pitchFamily="18" charset="0"/>
                  </a:rPr>
                  <a:t>profit=0</a:t>
                </a:r>
                <a:r>
                  <a:rPr lang="zh-CN" altLang="zh-CN" kern="100" dirty="0">
                    <a:latin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r>
                          <a:rPr lang="en-US" altLang="zh-CN" i="1" kern="100">
                            <a:latin typeface="Cambria Math" panose="02040503050406030204" pitchFamily="18" charset="0"/>
                          </a:rPr>
                          <m:t>+1</m:t>
                        </m:r>
                      </m:sub>
                    </m:sSub>
                    <m:r>
                      <a:rPr lang="en-US" altLang="zh-CN" i="1" kern="100">
                        <a:latin typeface="Cambria Math" panose="02040503050406030204" pitchFamily="18" charset="0"/>
                      </a:rPr>
                      <m:t>=0.8×</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sub>
                    </m:sSub>
                  </m:oMath>
                </a14:m>
                <a:endParaRPr lang="en-US" altLang="zh-CN" kern="100" dirty="0" smtClean="0">
                  <a:latin typeface="Times New Roman" panose="02020603050405020304" pitchFamily="18" charset="0"/>
                </a:endParaRPr>
              </a:p>
              <a:p>
                <a:pPr marL="342900" indent="-342900" algn="just">
                  <a:lnSpc>
                    <a:spcPct val="130000"/>
                  </a:lnSpc>
                  <a:spcAft>
                    <a:spcPts val="0"/>
                  </a:spcAft>
                  <a:buAutoNum type="arabicPeriod"/>
                </a:pPr>
                <a:r>
                  <a:rPr lang="en-US" altLang="zh-CN" kern="100" dirty="0" smtClean="0">
                    <a:latin typeface="Times New Roman" panose="02020603050405020304" pitchFamily="18" charset="0"/>
                  </a:rPr>
                  <a:t>profit&lt;0</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marL="742950" lvl="1" indent="-285750" algn="just">
                  <a:lnSpc>
                    <a:spcPct val="130000"/>
                  </a:lnSpc>
                  <a:buFont typeface="Arial" panose="020B0604020202020204" pitchFamily="34" charset="0"/>
                  <a:buChar char="•"/>
                </a:pPr>
                <a14:m>
                  <m:oMath xmlns:m="http://schemas.openxmlformats.org/officeDocument/2006/math">
                    <m:r>
                      <m:rPr>
                        <m:sty m:val="p"/>
                      </m:rPr>
                      <a:rPr lang="en-US" altLang="zh-CN" kern="100">
                        <a:latin typeface="Cambria Math" panose="02040503050406030204" pitchFamily="18" charset="0"/>
                      </a:rPr>
                      <m:t>α</m:t>
                    </m:r>
                    <m:r>
                      <a:rPr lang="en-US" altLang="zh-CN" kern="100">
                        <a:latin typeface="Cambria Math" panose="02040503050406030204" pitchFamily="18" charset="0"/>
                      </a:rPr>
                      <m:t>=1</m:t>
                    </m:r>
                  </m:oMath>
                </a14:m>
                <a:r>
                  <a:rPr lang="zh-CN" altLang="zh-CN" kern="100" dirty="0">
                    <a:latin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r>
                          <a:rPr lang="en-US" altLang="zh-CN" i="1" kern="100">
                            <a:latin typeface="Cambria Math" panose="02040503050406030204" pitchFamily="18" charset="0"/>
                          </a:rPr>
                          <m:t>+1</m:t>
                        </m:r>
                      </m:sub>
                    </m:sSub>
                    <m:r>
                      <a:rPr lang="en-US" altLang="zh-CN" i="1" kern="100">
                        <a:latin typeface="Cambria Math" panose="02040503050406030204" pitchFamily="18" charset="0"/>
                      </a:rPr>
                      <m:t>=0.6×</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sub>
                    </m:sSub>
                  </m:oMath>
                </a14:m>
                <a:endParaRPr lang="en-US" altLang="zh-CN" kern="100" dirty="0" smtClean="0">
                  <a:latin typeface="Cambria Math" panose="02040503050406030204" pitchFamily="18" charset="0"/>
                </a:endParaRPr>
              </a:p>
              <a:p>
                <a:pPr marL="742950" lvl="1" indent="-285750" algn="just">
                  <a:lnSpc>
                    <a:spcPct val="130000"/>
                  </a:lnSpc>
                  <a:buFont typeface="Arial" panose="020B0604020202020204" pitchFamily="34" charset="0"/>
                  <a:buChar char="•"/>
                </a:pPr>
                <a14:m>
                  <m:oMath xmlns:m="http://schemas.openxmlformats.org/officeDocument/2006/math">
                    <m:r>
                      <m:rPr>
                        <m:sty m:val="p"/>
                      </m:rPr>
                      <a:rPr lang="en-US" altLang="zh-CN" kern="100">
                        <a:latin typeface="Cambria Math" panose="02040503050406030204" pitchFamily="18" charset="0"/>
                      </a:rPr>
                      <m:t>α</m:t>
                    </m:r>
                    <m:r>
                      <a:rPr lang="en-US" altLang="zh-CN" kern="100">
                        <a:latin typeface="Cambria Math" panose="02040503050406030204" pitchFamily="18" charset="0"/>
                      </a:rPr>
                      <m:t>=2</m:t>
                    </m:r>
                  </m:oMath>
                </a14:m>
                <a:r>
                  <a:rPr lang="zh-CN" altLang="zh-CN" kern="100" dirty="0">
                    <a:latin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r>
                          <a:rPr lang="en-US" altLang="zh-CN" i="1" kern="100">
                            <a:latin typeface="Cambria Math" panose="02040503050406030204" pitchFamily="18" charset="0"/>
                          </a:rPr>
                          <m:t>+1</m:t>
                        </m:r>
                      </m:sub>
                    </m:sSub>
                    <m:r>
                      <a:rPr lang="en-US" altLang="zh-CN" i="1" kern="100">
                        <a:latin typeface="Cambria Math" panose="02040503050406030204" pitchFamily="18" charset="0"/>
                      </a:rPr>
                      <m:t>=0.4×</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sub>
                    </m:sSub>
                  </m:oMath>
                </a14:m>
                <a:endParaRPr lang="en-US" altLang="zh-CN" kern="100" dirty="0" smtClean="0">
                  <a:latin typeface="Times New Roman" panose="02020603050405020304" pitchFamily="18" charset="0"/>
                </a:endParaRPr>
              </a:p>
              <a:p>
                <a:pPr marL="342900" indent="-342900" algn="just">
                  <a:lnSpc>
                    <a:spcPct val="130000"/>
                  </a:lnSpc>
                  <a:spcAft>
                    <a:spcPts val="0"/>
                  </a:spcAft>
                  <a:buFont typeface="+mj-lt"/>
                  <a:buAutoNum type="arabicPeriod"/>
                </a:pPr>
                <a:r>
                  <a:rPr lang="en-US" altLang="zh-CN" kern="100" dirty="0" smtClean="0">
                    <a:latin typeface="Times New Roman" panose="02020603050405020304" pitchFamily="18" charset="0"/>
                  </a:rPr>
                  <a:t>profit&gt;0</a:t>
                </a:r>
                <a:r>
                  <a:rPr lang="zh-CN" altLang="zh-CN" kern="100" dirty="0" smtClean="0">
                    <a:latin typeface="Times New Roman" panose="02020603050405020304" pitchFamily="18" charset="0"/>
                  </a:rPr>
                  <a:t>：</a:t>
                </a:r>
                <a:r>
                  <a:rPr lang="en-US" altLang="zh-CN" kern="100" dirty="0" smtClean="0">
                    <a:latin typeface="Times New Roman" panose="02020603050405020304" pitchFamily="18" charset="0"/>
                  </a:rPr>
                  <a:t>profit=cost</a:t>
                </a:r>
                <a:r>
                  <a:rPr lang="zh-CN" altLang="zh-CN" kern="100" dirty="0">
                    <a:latin typeface="Times New Roman" panose="02020603050405020304" pitchFamily="18" charset="0"/>
                  </a:rPr>
                  <a:t>。</a:t>
                </a:r>
                <a:endParaRPr lang="en-US" altLang="zh-CN" kern="100" dirty="0" smtClean="0">
                  <a:latin typeface="Times New Roman" panose="02020603050405020304" pitchFamily="18" charset="0"/>
                </a:endParaRPr>
              </a:p>
              <a:p>
                <a:pPr marL="742950" lvl="1" indent="-285750" algn="just">
                  <a:lnSpc>
                    <a:spcPct val="130000"/>
                  </a:lnSpc>
                  <a:buFont typeface="Arial" panose="020B0604020202020204" pitchFamily="34" charset="0"/>
                  <a:buChar char="•"/>
                </a:pPr>
                <a14:m>
                  <m:oMath xmlns:m="http://schemas.openxmlformats.org/officeDocument/2006/math">
                    <m:r>
                      <m:rPr>
                        <m:sty m:val="p"/>
                      </m:rPr>
                      <a:rPr lang="en-US" altLang="zh-CN" kern="100">
                        <a:latin typeface="Cambria Math" panose="02040503050406030204" pitchFamily="18" charset="0"/>
                      </a:rPr>
                      <m:t>α</m:t>
                    </m:r>
                    <m:r>
                      <a:rPr lang="en-US" altLang="zh-CN" kern="100">
                        <a:latin typeface="Cambria Math" panose="02040503050406030204" pitchFamily="18" charset="0"/>
                      </a:rPr>
                      <m:t>=1</m:t>
                    </m:r>
                  </m:oMath>
                </a14:m>
                <a:r>
                  <a:rPr lang="zh-CN" altLang="zh-CN" kern="100" dirty="0">
                    <a:latin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r>
                          <a:rPr lang="en-US" altLang="zh-CN" i="1" kern="100">
                            <a:latin typeface="Cambria Math" panose="02040503050406030204" pitchFamily="18" charset="0"/>
                          </a:rPr>
                          <m:t>+1</m:t>
                        </m:r>
                      </m:sub>
                    </m:sSub>
                    <m:r>
                      <a:rPr lang="en-US" altLang="zh-CN" i="1" kern="100">
                        <a:latin typeface="Cambria Math" panose="02040503050406030204" pitchFamily="18" charset="0"/>
                      </a:rPr>
                      <m:t>=1.8×</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sub>
                    </m:sSub>
                  </m:oMath>
                </a14:m>
                <a:endParaRPr lang="en-US" altLang="zh-CN" i="1" kern="100" dirty="0" smtClean="0">
                  <a:latin typeface="Cambria Math" panose="02040503050406030204" pitchFamily="18" charset="0"/>
                </a:endParaRPr>
              </a:p>
              <a:p>
                <a:pPr marL="742950" lvl="1" indent="-285750" algn="just">
                  <a:lnSpc>
                    <a:spcPct val="130000"/>
                  </a:lnSpc>
                  <a:buFont typeface="Arial" panose="020B0604020202020204" pitchFamily="34" charset="0"/>
                  <a:buChar char="•"/>
                </a:pPr>
                <a14:m>
                  <m:oMath xmlns:m="http://schemas.openxmlformats.org/officeDocument/2006/math">
                    <m:r>
                      <m:rPr>
                        <m:sty m:val="p"/>
                      </m:rPr>
                      <a:rPr lang="en-US" altLang="zh-CN" kern="100">
                        <a:latin typeface="Cambria Math" panose="02040503050406030204" pitchFamily="18" charset="0"/>
                      </a:rPr>
                      <m:t>α</m:t>
                    </m:r>
                    <m:r>
                      <a:rPr lang="en-US" altLang="zh-CN" kern="100">
                        <a:latin typeface="Cambria Math" panose="02040503050406030204" pitchFamily="18" charset="0"/>
                      </a:rPr>
                      <m:t>=2</m:t>
                    </m:r>
                  </m:oMath>
                </a14:m>
                <a:r>
                  <a:rPr lang="zh-CN" altLang="zh-CN" kern="100" dirty="0">
                    <a:latin typeface="Times New Roman" panose="02020603050405020304" pitchFamily="18" charset="0"/>
                  </a:rPr>
                  <a:t>，</a:t>
                </a:r>
                <a14:m>
                  <m:oMath xmlns:m="http://schemas.openxmlformats.org/officeDocument/2006/math">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r>
                          <a:rPr lang="en-US" altLang="zh-CN" i="1" kern="100">
                            <a:latin typeface="Cambria Math" panose="02040503050406030204" pitchFamily="18" charset="0"/>
                          </a:rPr>
                          <m:t>+1</m:t>
                        </m:r>
                      </m:sub>
                    </m:sSub>
                    <m:r>
                      <a:rPr lang="en-US" altLang="zh-CN" i="1" kern="100">
                        <a:latin typeface="Cambria Math" panose="02040503050406030204" pitchFamily="18" charset="0"/>
                      </a:rPr>
                      <m:t>=2.8×</m:t>
                    </m:r>
                    <m:sSub>
                      <m:sSubPr>
                        <m:ctrlPr>
                          <a:rPr lang="zh-CN" altLang="zh-CN" i="1" kern="100">
                            <a:effectLst/>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𝑃</m:t>
                        </m:r>
                      </m:e>
                      <m:sub>
                        <m:r>
                          <a:rPr lang="en-US" altLang="zh-CN" i="1" kern="100">
                            <a:latin typeface="Cambria Math" panose="02040503050406030204" pitchFamily="18" charset="0"/>
                          </a:rPr>
                          <m:t>𝑖</m:t>
                        </m:r>
                      </m:sub>
                    </m:sSub>
                  </m:oMath>
                </a14:m>
                <a:endParaRPr lang="zh-CN" altLang="zh-CN" sz="1400" kern="100" dirty="0">
                  <a:latin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1259632" y="2328145"/>
                <a:ext cx="6624736" cy="2613023"/>
              </a:xfrm>
              <a:prstGeom prst="rect">
                <a:avLst/>
              </a:prstGeom>
              <a:blipFill rotWithShape="0">
                <a:blip r:embed="rId2"/>
                <a:stretch>
                  <a:fillRect l="-645" t="-233" b="-699"/>
                </a:stretch>
              </a:blipFill>
            </p:spPr>
            <p:txBody>
              <a:bodyPr/>
              <a:lstStyle/>
              <a:p>
                <a:r>
                  <a:rPr lang="zh-CN" altLang="en-US">
                    <a:noFill/>
                  </a:rPr>
                  <a:t> </a:t>
                </a:r>
              </a:p>
            </p:txBody>
          </p:sp>
        </mc:Fallback>
      </mc:AlternateContent>
      <p:sp>
        <p:nvSpPr>
          <p:cNvPr id="7" name="矩形 6"/>
          <p:cNvSpPr/>
          <p:nvPr/>
        </p:nvSpPr>
        <p:spPr>
          <a:xfrm>
            <a:off x="732420" y="1645062"/>
            <a:ext cx="4570482"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根据是否获得利润，可以分为以下三种情况</a:t>
            </a:r>
            <a:endParaRPr lang="zh-CN" altLang="en-US" dirty="0"/>
          </a:p>
        </p:txBody>
      </p:sp>
    </p:spTree>
    <p:extLst>
      <p:ext uri="{BB962C8B-B14F-4D97-AF65-F5344CB8AC3E}">
        <p14:creationId xmlns:p14="http://schemas.microsoft.com/office/powerpoint/2010/main" val="32132439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10" name="矩形 9"/>
          <p:cNvSpPr/>
          <p:nvPr/>
        </p:nvSpPr>
        <p:spPr>
          <a:xfrm>
            <a:off x="971600" y="1700808"/>
            <a:ext cx="2741456" cy="369332"/>
          </a:xfrm>
          <a:prstGeom prst="rect">
            <a:avLst/>
          </a:prstGeom>
        </p:spPr>
        <p:txBody>
          <a:bodyPr wrap="none">
            <a:spAutoFit/>
          </a:bodyPr>
          <a:lstStyle/>
          <a:p>
            <a:pPr lvl="0"/>
            <a:r>
              <a:rPr lang="zh-CN" altLang="zh-CN" b="1" dirty="0"/>
              <a:t>市场与生产者的数据通信</a:t>
            </a:r>
            <a:endParaRPr lang="zh-CN" altLang="zh-CN" dirty="0"/>
          </a:p>
        </p:txBody>
      </p:sp>
      <p:sp>
        <p:nvSpPr>
          <p:cNvPr id="12" name="矩形 11"/>
          <p:cNvSpPr/>
          <p:nvPr/>
        </p:nvSpPr>
        <p:spPr>
          <a:xfrm>
            <a:off x="971600" y="2492896"/>
            <a:ext cx="7200800" cy="2973122"/>
          </a:xfrm>
          <a:prstGeom prst="rect">
            <a:avLst/>
          </a:prstGeom>
        </p:spPr>
        <p:txBody>
          <a:bodyPr wrap="square">
            <a:spAutoFit/>
          </a:bodyPr>
          <a:lstStyle/>
          <a:p>
            <a:pPr>
              <a:lnSpc>
                <a:spcPct val="130000"/>
              </a:lnSpc>
            </a:pPr>
            <a:r>
              <a:rPr lang="en-US" altLang="zh-CN" dirty="0"/>
              <a:t> </a:t>
            </a:r>
            <a:r>
              <a:rPr lang="en-US" altLang="zh-CN" dirty="0" smtClean="0"/>
              <a:t>        </a:t>
            </a:r>
            <a:r>
              <a:rPr lang="zh-CN" altLang="zh-CN" dirty="0" smtClean="0"/>
              <a:t>市场</a:t>
            </a:r>
            <a:r>
              <a:rPr lang="zh-CN" altLang="zh-CN" dirty="0"/>
              <a:t>进程（</a:t>
            </a:r>
            <a:r>
              <a:rPr lang="en-US" altLang="zh-CN" dirty="0"/>
              <a:t>Market</a:t>
            </a:r>
            <a:r>
              <a:rPr lang="zh-CN" altLang="zh-CN" dirty="0"/>
              <a:t>）通过当前季度生产总量（</a:t>
            </a:r>
            <a:r>
              <a:rPr lang="en-US" altLang="zh-CN" dirty="0"/>
              <a:t>sum(list(production))</a:t>
            </a:r>
            <a:r>
              <a:rPr lang="zh-CN" altLang="zh-CN" dirty="0"/>
              <a:t>）与消费计划总量（</a:t>
            </a:r>
            <a:r>
              <a:rPr lang="en-US" altLang="zh-CN" dirty="0" err="1"/>
              <a:t>DemandBuget</a:t>
            </a:r>
            <a:r>
              <a:rPr lang="zh-CN" altLang="zh-CN" dirty="0"/>
              <a:t>）求得当前季度的成交单价，并存放于共享内存变量</a:t>
            </a:r>
            <a:r>
              <a:rPr lang="en-US" altLang="zh-CN" dirty="0" err="1"/>
              <a:t>final_price</a:t>
            </a:r>
            <a:r>
              <a:rPr lang="zh-CN" altLang="zh-CN" dirty="0"/>
              <a:t>中。</a:t>
            </a:r>
          </a:p>
          <a:p>
            <a:pPr>
              <a:lnSpc>
                <a:spcPct val="130000"/>
              </a:lnSpc>
            </a:pP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生产者</a:t>
            </a:r>
            <a:r>
              <a:rPr lang="zh-CN" altLang="zh-CN" kern="100" dirty="0">
                <a:latin typeface="Times New Roman" panose="02020603050405020304" pitchFamily="18" charset="0"/>
                <a:cs typeface="Times New Roman" panose="02020603050405020304" pitchFamily="18" charset="0"/>
              </a:rPr>
              <a:t>进程（</a:t>
            </a:r>
            <a:r>
              <a:rPr lang="en-US" altLang="zh-CN" kern="100" dirty="0">
                <a:latin typeface="Times New Roman" panose="02020603050405020304" pitchFamily="18" charset="0"/>
              </a:rPr>
              <a:t>Sales</a:t>
            </a:r>
            <a:r>
              <a:rPr lang="zh-CN" altLang="zh-CN" kern="100" dirty="0">
                <a:latin typeface="Times New Roman" panose="02020603050405020304" pitchFamily="18" charset="0"/>
                <a:cs typeface="Times New Roman" panose="02020603050405020304" pitchFamily="18" charset="0"/>
              </a:rPr>
              <a:t>）通过</a:t>
            </a:r>
            <a:r>
              <a:rPr lang="en-US" altLang="zh-CN" kern="100" dirty="0" err="1">
                <a:latin typeface="Times New Roman" panose="02020603050405020304" pitchFamily="18" charset="0"/>
              </a:rPr>
              <a:t>final_price</a:t>
            </a:r>
            <a:r>
              <a:rPr lang="zh-CN" altLang="zh-CN" kern="100" dirty="0">
                <a:latin typeface="Times New Roman" panose="02020603050405020304" pitchFamily="18" charset="0"/>
                <a:cs typeface="Times New Roman" panose="02020603050405020304" pitchFamily="18" charset="0"/>
              </a:rPr>
              <a:t>的值，首先计算得出该季度的利润总量，即</a:t>
            </a:r>
            <a:r>
              <a:rPr lang="en-US" altLang="zh-CN" kern="100" dirty="0">
                <a:latin typeface="Times New Roman" panose="02020603050405020304" pitchFamily="18" charset="0"/>
              </a:rPr>
              <a:t>Profit</a:t>
            </a:r>
            <a:r>
              <a:rPr lang="zh-CN" altLang="zh-CN" kern="100" dirty="0">
                <a:latin typeface="Times New Roman" panose="02020603050405020304" pitchFamily="18" charset="0"/>
                <a:cs typeface="Times New Roman" panose="02020603050405020304" pitchFamily="18" charset="0"/>
              </a:rPr>
              <a:t>。然后，利用产量预测模型，预测下一个季度的生产总量，即</a:t>
            </a:r>
            <a:r>
              <a:rPr lang="en-US" altLang="zh-CN" kern="100" dirty="0" err="1">
                <a:latin typeface="Times New Roman" panose="02020603050405020304" pitchFamily="18" charset="0"/>
              </a:rPr>
              <a:t>NxtProduction</a:t>
            </a:r>
            <a:r>
              <a:rPr lang="zh-CN" altLang="zh-CN" kern="100" dirty="0">
                <a:latin typeface="Times New Roman" panose="02020603050405020304" pitchFamily="18" charset="0"/>
                <a:cs typeface="Times New Roman" panose="02020603050405020304" pitchFamily="18" charset="0"/>
              </a:rPr>
              <a:t>。该生产总量将存储于内存共享数组</a:t>
            </a:r>
            <a:r>
              <a:rPr lang="en-US" altLang="zh-CN" kern="100" dirty="0">
                <a:latin typeface="Times New Roman" panose="02020603050405020304" pitchFamily="18" charset="0"/>
              </a:rPr>
              <a:t>production</a:t>
            </a:r>
            <a:r>
              <a:rPr lang="zh-CN" altLang="zh-CN" kern="100" dirty="0">
                <a:latin typeface="Times New Roman" panose="02020603050405020304" pitchFamily="18" charset="0"/>
                <a:cs typeface="Times New Roman" panose="02020603050405020304" pitchFamily="18" charset="0"/>
              </a:rPr>
              <a:t>的第</a:t>
            </a:r>
            <a:r>
              <a:rPr lang="en-US" altLang="zh-CN" kern="100" dirty="0">
                <a:latin typeface="Times New Roman" panose="02020603050405020304" pitchFamily="18" charset="0"/>
              </a:rPr>
              <a:t>ID</a:t>
            </a:r>
            <a:r>
              <a:rPr lang="zh-CN" altLang="zh-CN" kern="100" dirty="0">
                <a:latin typeface="Times New Roman" panose="02020603050405020304" pitchFamily="18" charset="0"/>
                <a:cs typeface="Times New Roman" panose="02020603050405020304" pitchFamily="18" charset="0"/>
              </a:rPr>
              <a:t>位，表示下一个季度第</a:t>
            </a:r>
            <a:r>
              <a:rPr lang="en-US" altLang="zh-CN" kern="100" dirty="0">
                <a:latin typeface="Times New Roman" panose="02020603050405020304" pitchFamily="18" charset="0"/>
              </a:rPr>
              <a:t>ID</a:t>
            </a:r>
            <a:r>
              <a:rPr lang="zh-CN" altLang="zh-CN" kern="100" dirty="0">
                <a:latin typeface="Times New Roman" panose="02020603050405020304" pitchFamily="18" charset="0"/>
                <a:cs typeface="Times New Roman" panose="02020603050405020304" pitchFamily="18" charset="0"/>
              </a:rPr>
              <a:t>个生产者的产量</a:t>
            </a:r>
            <a:endParaRPr lang="zh-CN" altLang="en-US" dirty="0"/>
          </a:p>
        </p:txBody>
      </p:sp>
    </p:spTree>
    <p:extLst>
      <p:ext uri="{BB962C8B-B14F-4D97-AF65-F5344CB8AC3E}">
        <p14:creationId xmlns:p14="http://schemas.microsoft.com/office/powerpoint/2010/main" val="42134223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8" name="Text Box 235"/>
          <p:cNvSpPr txBox="1">
            <a:spLocks noChangeArrowheads="1"/>
          </p:cNvSpPr>
          <p:nvPr/>
        </p:nvSpPr>
        <p:spPr bwMode="auto">
          <a:xfrm>
            <a:off x="791580" y="548680"/>
            <a:ext cx="7632848" cy="55194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程序：生产者与市场的数据通信</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Sales(ID, production,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final_price,Trigger,Notification,season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&lt;=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totalSimSeason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Trigger[ID].wait()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Trigger[ID].clear()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Profit = float((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final_price.value-BaseCost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)*production[ID])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计算总利润</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TotalBaseCost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BaseCost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*production[ID]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计算生产总成本</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NxtProduction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production[ID]*(1-0.2+(1+float(ID)/10)* Profit/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TotalBaseCost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production[ID] = max(NxtProduction,1)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Notification[ID].set()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Market(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season,Trigger,Notification,production,final_price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&lt;=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totalSimSeason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final_price.value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float(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DemandBuget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)/sum(list(production))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(list(production),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final_price.value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].set()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].wait()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].clear()</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].set()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720810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11" name="Text Box 238"/>
          <p:cNvSpPr txBox="1">
            <a:spLocks noChangeArrowheads="1"/>
          </p:cNvSpPr>
          <p:nvPr/>
        </p:nvSpPr>
        <p:spPr bwMode="auto">
          <a:xfrm>
            <a:off x="755576" y="548680"/>
            <a:ext cx="7704856" cy="573490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程序：生产消费模拟之</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main</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from multiprocessing import Process, Value, Array, Event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10;	#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生产者总数</a:t>
            </a: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totalSimSeason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100;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总共模拟的季度</a:t>
            </a: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DemandBuget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10000;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市场消费预算</a:t>
            </a: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BaseCost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50		#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生产单个商品的成本</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if __name__ == '__main__':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season = Value('i',0)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共享内存变量，表示模拟的当前季度</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final_price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Value('f',-1)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共享内存变量，存放当前季度的成交单价</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production = Array('</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共享内存数组，存放产量</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 = [Event()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#Events</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列表，用于市场通知生产者</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Notify = [Event()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Events</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列表，用于生产者通知市场</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marketProcess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Process(target=Market,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season,Trigger,Notify,production,final_price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salemen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列表，用于存放生产者子进程对象</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salemen.append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(Process(target=Sales,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i,production,final_price,Trigger,Notify,season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salemen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].start()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marketProcess.start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marketProcess.join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salemen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].join()</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872015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10" name="矩形 9"/>
          <p:cNvSpPr/>
          <p:nvPr/>
        </p:nvSpPr>
        <p:spPr>
          <a:xfrm>
            <a:off x="971600" y="1700808"/>
            <a:ext cx="1114408" cy="369332"/>
          </a:xfrm>
          <a:prstGeom prst="rect">
            <a:avLst/>
          </a:prstGeom>
        </p:spPr>
        <p:txBody>
          <a:bodyPr wrap="none">
            <a:spAutoFit/>
          </a:bodyPr>
          <a:lstStyle/>
          <a:p>
            <a:pPr lvl="0"/>
            <a:r>
              <a:rPr lang="zh-CN" altLang="zh-CN" b="1" dirty="0"/>
              <a:t>实验结果</a:t>
            </a:r>
            <a:endParaRPr lang="zh-CN" altLang="zh-CN" dirty="0"/>
          </a:p>
        </p:txBody>
      </p:sp>
      <p:pic>
        <p:nvPicPr>
          <p:cNvPr id="11" name="Picture 2" descr="F:\King2\Document\Book\2016-Parallel\Price2.jpg"/>
          <p:cNvPicPr/>
          <p:nvPr/>
        </p:nvPicPr>
        <p:blipFill>
          <a:blip r:embed="rId2">
            <a:extLst>
              <a:ext uri="{28A0092B-C50C-407E-A947-70E740481C1C}">
                <a14:useLocalDpi xmlns:a14="http://schemas.microsoft.com/office/drawing/2010/main" val="0"/>
              </a:ext>
            </a:extLst>
          </a:blip>
          <a:srcRect/>
          <a:stretch>
            <a:fillRect/>
          </a:stretch>
        </p:blipFill>
        <p:spPr bwMode="auto">
          <a:xfrm>
            <a:off x="1879116" y="2276872"/>
            <a:ext cx="5385767" cy="3808704"/>
          </a:xfrm>
          <a:prstGeom prst="rect">
            <a:avLst/>
          </a:prstGeom>
          <a:noFill/>
          <a:ln>
            <a:noFill/>
          </a:ln>
        </p:spPr>
      </p:pic>
    </p:spTree>
    <p:extLst>
      <p:ext uri="{BB962C8B-B14F-4D97-AF65-F5344CB8AC3E}">
        <p14:creationId xmlns:p14="http://schemas.microsoft.com/office/powerpoint/2010/main" val="16734080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139551787"/>
              </p:ext>
            </p:extLst>
          </p:nvPr>
        </p:nvGraphicFramePr>
        <p:xfrm>
          <a:off x="457199" y="1484790"/>
          <a:ext cx="8229602" cy="4536504"/>
        </p:xfrm>
        <a:graphic>
          <a:graphicData uri="http://schemas.openxmlformats.org/drawingml/2006/table">
            <a:tbl>
              <a:tblPr firstRow="1" firstCol="1" bandRow="1">
                <a:tableStyleId>{5C22544A-7EE6-4342-B048-85BDC9FD1C3A}</a:tableStyleId>
              </a:tblPr>
              <a:tblGrid>
                <a:gridCol w="686486"/>
                <a:gridCol w="684840"/>
                <a:gridCol w="684840"/>
                <a:gridCol w="684840"/>
                <a:gridCol w="686486"/>
                <a:gridCol w="686486"/>
                <a:gridCol w="686486"/>
                <a:gridCol w="686486"/>
                <a:gridCol w="686486"/>
                <a:gridCol w="686486"/>
                <a:gridCol w="684840"/>
                <a:gridCol w="684840"/>
              </a:tblGrid>
              <a:tr h="252028">
                <a:tc>
                  <a:txBody>
                    <a:bodyPr/>
                    <a:lstStyle/>
                    <a:p>
                      <a:pPr algn="ctr">
                        <a:spcAft>
                          <a:spcPts val="0"/>
                        </a:spcAft>
                      </a:pPr>
                      <a:r>
                        <a:rPr lang="en-US" sz="700" kern="100">
                          <a:effectLst/>
                        </a:rPr>
                        <a:t>Season</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Sale 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Price</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1000.00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31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33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35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36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35.84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102.04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45.45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70.42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51.55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62.89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54.05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60.61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54.95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7</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59.52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12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14</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16</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29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55.87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58</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56.18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59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11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55.87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71</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55.87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72</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55.87 </a:t>
                      </a:r>
                      <a:endParaRPr lang="zh-CN" sz="1000" kern="100">
                        <a:effectLst/>
                        <a:latin typeface="Times New Roman" panose="02020603050405020304" pitchFamily="18" charset="0"/>
                        <a:ea typeface="宋体" panose="02010600030101010101" pitchFamily="2" charset="-122"/>
                      </a:endParaRPr>
                    </a:p>
                  </a:txBody>
                  <a:tcPr marL="68580" marR="68580" marT="0" marB="0"/>
                </a:tc>
              </a:tr>
              <a:tr h="252028">
                <a:tc>
                  <a:txBody>
                    <a:bodyPr/>
                    <a:lstStyle/>
                    <a:p>
                      <a:pPr algn="ctr">
                        <a:spcAft>
                          <a:spcPts val="0"/>
                        </a:spcAft>
                      </a:pPr>
                      <a:r>
                        <a:rPr lang="en-US" sz="700" kern="100">
                          <a:effectLst/>
                        </a:rPr>
                        <a:t>73</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59</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a:effectLst/>
                        </a:rPr>
                        <a:t>80</a:t>
                      </a:r>
                      <a:endParaRPr lang="zh-CN" sz="1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ctr">
                        <a:spcAft>
                          <a:spcPts val="0"/>
                        </a:spcAft>
                      </a:pPr>
                      <a:r>
                        <a:rPr lang="en-US" sz="700" kern="100" dirty="0">
                          <a:effectLst/>
                        </a:rPr>
                        <a:t>55.87 </a:t>
                      </a:r>
                      <a:endParaRPr lang="zh-CN" sz="10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extLst>
      <p:ext uri="{BB962C8B-B14F-4D97-AF65-F5344CB8AC3E}">
        <p14:creationId xmlns:p14="http://schemas.microsoft.com/office/powerpoint/2010/main" val="9451470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9" name="标题 8"/>
          <p:cNvSpPr>
            <a:spLocks noGrp="1"/>
          </p:cNvSpPr>
          <p:nvPr>
            <p:ph type="title"/>
          </p:nvPr>
        </p:nvSpPr>
        <p:spPr/>
        <p:txBody>
          <a:bodyPr/>
          <a:lstStyle/>
          <a:p>
            <a:r>
              <a:rPr lang="zh-CN" altLang="zh-CN" dirty="0" smtClean="0"/>
              <a:t>基于</a:t>
            </a:r>
            <a:r>
              <a:rPr lang="zh-CN" altLang="zh-CN" dirty="0"/>
              <a:t>价格波动的生产者决策</a:t>
            </a:r>
            <a:r>
              <a:rPr lang="zh-CN" altLang="zh-CN" dirty="0" smtClean="0"/>
              <a:t>模拟</a:t>
            </a:r>
            <a:endParaRPr lang="zh-CN" altLang="en-US" dirty="0"/>
          </a:p>
        </p:txBody>
      </p:sp>
      <p:sp>
        <p:nvSpPr>
          <p:cNvPr id="2" name="矩形 1"/>
          <p:cNvSpPr/>
          <p:nvPr/>
        </p:nvSpPr>
        <p:spPr>
          <a:xfrm>
            <a:off x="827584" y="1844824"/>
            <a:ext cx="7560840" cy="1532727"/>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从</a:t>
            </a:r>
            <a:r>
              <a:rPr lang="zh-CN" altLang="zh-CN" kern="100" dirty="0">
                <a:latin typeface="Times New Roman" panose="02020603050405020304" pitchFamily="18" charset="0"/>
              </a:rPr>
              <a:t>结果可以看出，交易初期销售价格波动比较大。因为我们设定每个生产者生产量的初始值为</a:t>
            </a:r>
            <a:r>
              <a:rPr lang="en-US" altLang="zh-CN" kern="100" dirty="0">
                <a:latin typeface="Times New Roman" panose="02020603050405020304" pitchFamily="18" charset="0"/>
              </a:rPr>
              <a:t>1</a:t>
            </a:r>
            <a:r>
              <a:rPr lang="zh-CN" altLang="zh-CN" kern="100" dirty="0">
                <a:latin typeface="Times New Roman" panose="02020603050405020304" pitchFamily="18" charset="0"/>
              </a:rPr>
              <a:t>，也就是在生产初期生产者完全不知道市场需求信息。当进行了</a:t>
            </a:r>
            <a:r>
              <a:rPr lang="en-US" altLang="zh-CN" kern="100" dirty="0">
                <a:latin typeface="Times New Roman" panose="02020603050405020304" pitchFamily="18" charset="0"/>
              </a:rPr>
              <a:t>20</a:t>
            </a:r>
            <a:r>
              <a:rPr lang="zh-CN" altLang="zh-CN" kern="100" dirty="0">
                <a:latin typeface="Times New Roman" panose="02020603050405020304" pitchFamily="18" charset="0"/>
              </a:rPr>
              <a:t>个季度后，波动就变得平稳。最后，在第</a:t>
            </a:r>
            <a:r>
              <a:rPr lang="en-US" altLang="zh-CN" kern="100" dirty="0">
                <a:latin typeface="Times New Roman" panose="02020603050405020304" pitchFamily="18" charset="0"/>
              </a:rPr>
              <a:t>71</a:t>
            </a:r>
            <a:r>
              <a:rPr lang="zh-CN" altLang="zh-CN" kern="100" dirty="0">
                <a:latin typeface="Times New Roman" panose="02020603050405020304" pitchFamily="18" charset="0"/>
              </a:rPr>
              <a:t>个季度后，商品价格恒定于</a:t>
            </a:r>
            <a:r>
              <a:rPr lang="en-US" altLang="zh-CN" kern="100" dirty="0">
                <a:latin typeface="Times New Roman" panose="02020603050405020304" pitchFamily="18" charset="0"/>
              </a:rPr>
              <a:t>55.87</a:t>
            </a:r>
            <a:r>
              <a:rPr lang="zh-CN" altLang="zh-CN" kern="100" dirty="0">
                <a:latin typeface="Times New Roman" panose="02020603050405020304" pitchFamily="18" charset="0"/>
              </a:rPr>
              <a:t>。也就是单个产品的最终利润为</a:t>
            </a:r>
            <a:r>
              <a:rPr lang="en-US" altLang="zh-CN" kern="100" dirty="0">
                <a:latin typeface="Times New Roman" panose="02020603050405020304" pitchFamily="18" charset="0"/>
              </a:rPr>
              <a:t>5.87</a:t>
            </a:r>
            <a:r>
              <a:rPr lang="zh-CN" altLang="zh-CN" kern="100" dirty="0">
                <a:latin typeface="Times New Roman" panose="02020603050405020304" pitchFamily="18" charset="0"/>
              </a:rPr>
              <a:t>元</a:t>
            </a:r>
            <a:r>
              <a:rPr lang="zh-CN" altLang="zh-CN" kern="100" dirty="0" smtClean="0">
                <a:latin typeface="Times New Roman" panose="02020603050405020304" pitchFamily="18" charset="0"/>
              </a:rPr>
              <a:t>。</a:t>
            </a:r>
            <a:endParaRPr lang="zh-CN" altLang="zh-CN" sz="1400" kern="100" dirty="0">
              <a:latin typeface="Times New Roman" panose="02020603050405020304" pitchFamily="18" charset="0"/>
            </a:endParaRPr>
          </a:p>
        </p:txBody>
      </p:sp>
      <p:sp>
        <p:nvSpPr>
          <p:cNvPr id="6" name="矩形 5"/>
          <p:cNvSpPr/>
          <p:nvPr/>
        </p:nvSpPr>
        <p:spPr>
          <a:xfrm>
            <a:off x="827584" y="3648893"/>
            <a:ext cx="7560840" cy="1892826"/>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交易初期，每个生产者生产的商品数量波动较大，这直接影响了销售单价，即销售价格在交易初期波动较大</a:t>
            </a:r>
            <a:r>
              <a:rPr lang="zh-CN" altLang="zh-CN" kern="100" dirty="0" smtClean="0">
                <a:latin typeface="Times New Roman" panose="02020603050405020304" pitchFamily="18" charset="0"/>
              </a:rPr>
              <a:t>。</a:t>
            </a:r>
            <a:r>
              <a:rPr lang="zh-CN" altLang="zh-CN" kern="100" dirty="0" smtClean="0">
                <a:latin typeface="Times New Roman" panose="02020603050405020304" pitchFamily="18" charset="0"/>
                <a:cs typeface="Times New Roman" panose="02020603050405020304" pitchFamily="18" charset="0"/>
              </a:rPr>
              <a:t>在</a:t>
            </a:r>
            <a:r>
              <a:rPr lang="zh-CN" altLang="zh-CN" kern="100" dirty="0">
                <a:latin typeface="Times New Roman" panose="02020603050405020304" pitchFamily="18" charset="0"/>
                <a:cs typeface="Times New Roman" panose="02020603050405020304" pitchFamily="18" charset="0"/>
              </a:rPr>
              <a:t>模拟季度的末期，模拟到第</a:t>
            </a:r>
            <a:r>
              <a:rPr lang="en-US" altLang="zh-CN" kern="100" dirty="0">
                <a:latin typeface="Times New Roman" panose="02020603050405020304" pitchFamily="18" charset="0"/>
              </a:rPr>
              <a:t>71</a:t>
            </a:r>
            <a:r>
              <a:rPr lang="zh-CN" altLang="zh-CN" kern="100" dirty="0">
                <a:latin typeface="Times New Roman" panose="02020603050405020304" pitchFamily="18" charset="0"/>
                <a:cs typeface="Times New Roman" panose="02020603050405020304" pitchFamily="18" charset="0"/>
              </a:rPr>
              <a:t>度后价格，生产者每个季度产出的数量是达到平衡。观察结果可以发现，较为保守的生产者</a:t>
            </a:r>
            <a:r>
              <a:rPr lang="en-US" altLang="zh-CN" kern="100" dirty="0">
                <a:latin typeface="Times New Roman" panose="02020603050405020304" pitchFamily="18" charset="0"/>
              </a:rPr>
              <a:t>Sale 1-Sale 8</a:t>
            </a:r>
            <a:r>
              <a:rPr lang="zh-CN" altLang="zh-CN" kern="100" dirty="0">
                <a:latin typeface="Times New Roman" panose="02020603050405020304" pitchFamily="18" charset="0"/>
                <a:cs typeface="Times New Roman" panose="02020603050405020304" pitchFamily="18" charset="0"/>
              </a:rPr>
              <a:t>，都只供给最低产量。而绝大部分产品的生产都是激进者所生产。</a:t>
            </a:r>
            <a:endParaRPr lang="zh-CN" altLang="en-US" dirty="0"/>
          </a:p>
        </p:txBody>
      </p:sp>
    </p:spTree>
    <p:extLst>
      <p:ext uri="{BB962C8B-B14F-4D97-AF65-F5344CB8AC3E}">
        <p14:creationId xmlns:p14="http://schemas.microsoft.com/office/powerpoint/2010/main" val="1032537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9" name="标题 8"/>
          <p:cNvSpPr>
            <a:spLocks noGrp="1"/>
          </p:cNvSpPr>
          <p:nvPr>
            <p:ph type="title"/>
          </p:nvPr>
        </p:nvSpPr>
        <p:spPr/>
        <p:txBody>
          <a:bodyPr/>
          <a:lstStyle/>
          <a:p>
            <a:r>
              <a:rPr lang="zh-CN" altLang="zh-CN" dirty="0" smtClean="0"/>
              <a:t>电梯</a:t>
            </a:r>
            <a:r>
              <a:rPr lang="zh-CN" altLang="zh-CN" dirty="0"/>
              <a:t>运行与调度</a:t>
            </a:r>
            <a:r>
              <a:rPr lang="zh-CN" altLang="zh-CN" dirty="0" smtClean="0"/>
              <a:t>模拟</a:t>
            </a:r>
            <a:endParaRPr lang="zh-CN" altLang="en-US" dirty="0"/>
          </a:p>
        </p:txBody>
      </p:sp>
      <p:sp>
        <p:nvSpPr>
          <p:cNvPr id="7" name="矩形 6"/>
          <p:cNvSpPr/>
          <p:nvPr/>
        </p:nvSpPr>
        <p:spPr>
          <a:xfrm>
            <a:off x="971600" y="3429000"/>
            <a:ext cx="7200800" cy="1532727"/>
          </a:xfrm>
          <a:prstGeom prst="rect">
            <a:avLst/>
          </a:prstGeom>
        </p:spPr>
        <p:txBody>
          <a:bodyPr wrap="square">
            <a:spAutoFit/>
          </a:bodyPr>
          <a:lstStyle/>
          <a:p>
            <a:pPr algn="just">
              <a:lnSpc>
                <a:spcPct val="130000"/>
              </a:lnSpc>
              <a:spcAft>
                <a:spcPts val="0"/>
              </a:spcAft>
            </a:pPr>
            <a:r>
              <a:rPr lang="zh-CN" altLang="zh-CN" b="1" kern="100" dirty="0" smtClean="0">
                <a:latin typeface="Times New Roman" panose="02020603050405020304" pitchFamily="18" charset="0"/>
              </a:rPr>
              <a:t>拟解决问题：一个楼层有多个电梯，每个电梯都能到达每个楼层。当楼层</a:t>
            </a:r>
            <a:r>
              <a:rPr lang="en-US" altLang="zh-CN" b="1" kern="100" dirty="0" smtClean="0">
                <a:latin typeface="Times New Roman" panose="02020603050405020304" pitchFamily="18" charset="0"/>
              </a:rPr>
              <a:t>K</a:t>
            </a:r>
            <a:r>
              <a:rPr lang="zh-CN" altLang="zh-CN" b="1" kern="100" dirty="0" smtClean="0">
                <a:latin typeface="Times New Roman" panose="02020603050405020304" pitchFamily="18" charset="0"/>
              </a:rPr>
              <a:t>有人需要乘坐电梯时，将有一个电梯移动到楼层</a:t>
            </a:r>
            <a:r>
              <a:rPr lang="en-US" altLang="zh-CN" b="1" kern="100" dirty="0" smtClean="0">
                <a:latin typeface="Times New Roman" panose="02020603050405020304" pitchFamily="18" charset="0"/>
              </a:rPr>
              <a:t>K</a:t>
            </a:r>
            <a:r>
              <a:rPr lang="zh-CN" altLang="zh-CN" b="1" kern="100" dirty="0" smtClean="0">
                <a:latin typeface="Times New Roman" panose="02020603050405020304" pitchFamily="18" charset="0"/>
              </a:rPr>
              <a:t>。简单起见，我们假定每一个时刻只有一个楼层有按键信息。电梯每移动一个楼层花费</a:t>
            </a:r>
            <a:r>
              <a:rPr lang="en-US" altLang="zh-CN" b="1" kern="100" dirty="0" smtClean="0">
                <a:latin typeface="Times New Roman" panose="02020603050405020304" pitchFamily="18" charset="0"/>
              </a:rPr>
              <a:t>1</a:t>
            </a:r>
            <a:r>
              <a:rPr lang="zh-CN" altLang="zh-CN" b="1" kern="100" dirty="0" smtClean="0">
                <a:latin typeface="Times New Roman" panose="02020603050405020304" pitchFamily="18" charset="0"/>
              </a:rPr>
              <a:t>个单位时间。</a:t>
            </a:r>
            <a:endParaRPr lang="zh-CN" altLang="zh-CN" sz="1400" kern="100" dirty="0">
              <a:latin typeface="Times New Roman" panose="02020603050405020304" pitchFamily="18" charset="0"/>
            </a:endParaRPr>
          </a:p>
        </p:txBody>
      </p:sp>
      <p:sp>
        <p:nvSpPr>
          <p:cNvPr id="8" name="矩形 7"/>
          <p:cNvSpPr/>
          <p:nvPr/>
        </p:nvSpPr>
        <p:spPr>
          <a:xfrm>
            <a:off x="971600" y="1844824"/>
            <a:ext cx="7200800" cy="1172629"/>
          </a:xfrm>
          <a:prstGeom prst="rect">
            <a:avLst/>
          </a:prstGeom>
        </p:spPr>
        <p:txBody>
          <a:bodyPr wrap="square">
            <a:spAutoFit/>
          </a:bodyPr>
          <a:lstStyle/>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电梯</a:t>
            </a:r>
            <a:r>
              <a:rPr lang="zh-CN" altLang="zh-CN" kern="100" dirty="0">
                <a:latin typeface="Times New Roman" panose="02020603050405020304" pitchFamily="18" charset="0"/>
                <a:cs typeface="Times New Roman" panose="02020603050405020304" pitchFamily="18" charset="0"/>
              </a:rPr>
              <a:t>的调度事实上是一个非常复杂的问题，电梯调度的算法不仅仅运用在电梯的运行上，计算机领域的很多应用都使用了这个调度算法，例如磁盘的访问顺序等</a:t>
            </a:r>
            <a:endParaRPr lang="zh-CN" altLang="en-US" dirty="0"/>
          </a:p>
        </p:txBody>
      </p:sp>
    </p:spTree>
    <p:extLst>
      <p:ext uri="{BB962C8B-B14F-4D97-AF65-F5344CB8AC3E}">
        <p14:creationId xmlns:p14="http://schemas.microsoft.com/office/powerpoint/2010/main" val="336572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共享</a:t>
            </a:r>
            <a:r>
              <a:rPr lang="zh-CN" altLang="en-US" dirty="0" smtClean="0"/>
              <a:t>内存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idx="1"/>
          </p:nvPr>
        </p:nvSpPr>
        <p:spPr>
          <a:xfrm>
            <a:off x="899592" y="2060848"/>
            <a:ext cx="7344816" cy="2736304"/>
          </a:xfrm>
        </p:spPr>
        <p:txBody>
          <a:bodyPr>
            <a:noAutofit/>
          </a:bodyPr>
          <a:lstStyle/>
          <a:p>
            <a:pPr indent="457200"/>
            <a:r>
              <a:rPr lang="zh-CN" altLang="zh-CN" sz="2000" dirty="0"/>
              <a:t>利用共享内存的方式进行数据传递，需要注意的是</a:t>
            </a:r>
            <a:r>
              <a:rPr lang="en-US" altLang="zh-CN" sz="2000" dirty="0"/>
              <a:t>Core1</a:t>
            </a:r>
            <a:r>
              <a:rPr lang="zh-CN" altLang="zh-CN" sz="2000" dirty="0"/>
              <a:t>写变量</a:t>
            </a:r>
            <a:r>
              <a:rPr lang="en-US" altLang="zh-CN" sz="2000" dirty="0"/>
              <a:t>S</a:t>
            </a:r>
            <a:r>
              <a:rPr lang="zh-CN" altLang="zh-CN" sz="2000" dirty="0"/>
              <a:t>与</a:t>
            </a:r>
            <a:r>
              <a:rPr lang="en-US" altLang="zh-CN" sz="2000" dirty="0" err="1"/>
              <a:t>CoreN</a:t>
            </a:r>
            <a:r>
              <a:rPr lang="zh-CN" altLang="zh-CN" sz="2000" dirty="0"/>
              <a:t>读取变量</a:t>
            </a:r>
            <a:r>
              <a:rPr lang="en-US" altLang="zh-CN" sz="2000" dirty="0"/>
              <a:t>S</a:t>
            </a:r>
            <a:r>
              <a:rPr lang="zh-CN" altLang="zh-CN" sz="2000" dirty="0"/>
              <a:t>的顺序必须有严格的保证。若</a:t>
            </a:r>
            <a:r>
              <a:rPr lang="en-US" altLang="zh-CN" sz="2000" dirty="0" err="1"/>
              <a:t>CoreN</a:t>
            </a:r>
            <a:r>
              <a:rPr lang="zh-CN" altLang="zh-CN" sz="2000" dirty="0"/>
              <a:t>读取</a:t>
            </a:r>
            <a:r>
              <a:rPr lang="en-US" altLang="zh-CN" sz="2000" dirty="0"/>
              <a:t>S</a:t>
            </a:r>
            <a:r>
              <a:rPr lang="zh-CN" altLang="zh-CN" sz="2000" dirty="0"/>
              <a:t>在</a:t>
            </a:r>
            <a:r>
              <a:rPr lang="en-US" altLang="zh-CN" sz="2000" dirty="0"/>
              <a:t>Core1</a:t>
            </a:r>
            <a:r>
              <a:rPr lang="zh-CN" altLang="zh-CN" sz="2000" dirty="0"/>
              <a:t>写变量</a:t>
            </a:r>
            <a:r>
              <a:rPr lang="en-US" altLang="zh-CN" sz="2000" dirty="0"/>
              <a:t>S</a:t>
            </a:r>
            <a:r>
              <a:rPr lang="zh-CN" altLang="zh-CN" sz="2000" dirty="0"/>
              <a:t>前，就会出现错误</a:t>
            </a:r>
            <a:r>
              <a:rPr lang="zh-CN" altLang="zh-CN" sz="2000" dirty="0" smtClean="0"/>
              <a:t>。</a:t>
            </a:r>
            <a:endParaRPr lang="en-US" altLang="zh-CN" sz="2000" dirty="0" smtClean="0"/>
          </a:p>
          <a:p>
            <a:pPr indent="457200"/>
            <a:endParaRPr lang="en-US" altLang="zh-CN" sz="2000" dirty="0" smtClean="0"/>
          </a:p>
          <a:p>
            <a:pPr indent="457200"/>
            <a:r>
              <a:rPr lang="zh-CN" altLang="zh-CN" sz="2000" dirty="0" smtClean="0"/>
              <a:t>在</a:t>
            </a:r>
            <a:r>
              <a:rPr lang="zh-CN" altLang="zh-CN" sz="2000" dirty="0"/>
              <a:t>并行计算中，我们称上述的</a:t>
            </a:r>
            <a:r>
              <a:rPr lang="en-US" altLang="zh-CN" sz="2000" dirty="0"/>
              <a:t>S</a:t>
            </a:r>
            <a:r>
              <a:rPr lang="zh-CN" altLang="zh-CN" sz="2000" dirty="0"/>
              <a:t>变量为</a:t>
            </a:r>
            <a:r>
              <a:rPr lang="en-US" altLang="zh-CN" sz="2000" dirty="0"/>
              <a:t>critical section</a:t>
            </a:r>
            <a:r>
              <a:rPr lang="zh-CN" altLang="zh-CN" sz="2000" dirty="0"/>
              <a:t>（临界区）。在各种程序设计语言中，都有相应的结构能够保证数据写入与读取的顺序。</a:t>
            </a:r>
          </a:p>
          <a:p>
            <a:pPr indent="457200"/>
            <a:endParaRPr lang="zh-CN" altLang="zh-CN" sz="20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10" name="矩形 9"/>
          <p:cNvSpPr/>
          <p:nvPr/>
        </p:nvSpPr>
        <p:spPr>
          <a:xfrm>
            <a:off x="971600" y="1700808"/>
            <a:ext cx="2973891" cy="369332"/>
          </a:xfrm>
          <a:prstGeom prst="rect">
            <a:avLst/>
          </a:prstGeom>
        </p:spPr>
        <p:txBody>
          <a:bodyPr wrap="none">
            <a:spAutoFit/>
          </a:bodyPr>
          <a:lstStyle/>
          <a:p>
            <a:pPr lvl="0"/>
            <a:r>
              <a:rPr lang="zh-CN" altLang="zh-CN" b="1" dirty="0"/>
              <a:t>电梯模拟之子进程运行顺序</a:t>
            </a:r>
            <a:endParaRPr lang="zh-CN" altLang="zh-CN" dirty="0"/>
          </a:p>
        </p:txBody>
      </p:sp>
      <p:sp>
        <p:nvSpPr>
          <p:cNvPr id="2" name="矩形 1"/>
          <p:cNvSpPr/>
          <p:nvPr/>
        </p:nvSpPr>
        <p:spPr>
          <a:xfrm>
            <a:off x="971600" y="2492896"/>
            <a:ext cx="7200800" cy="2973122"/>
          </a:xfrm>
          <a:prstGeom prst="rect">
            <a:avLst/>
          </a:prstGeom>
        </p:spPr>
        <p:txBody>
          <a:bodyPr wrap="square">
            <a:spAutoFit/>
          </a:bodyPr>
          <a:lstStyle/>
          <a:p>
            <a:pPr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电梯</a:t>
            </a:r>
            <a:r>
              <a:rPr lang="zh-CN" altLang="zh-CN" kern="100" dirty="0">
                <a:latin typeface="Times New Roman" panose="02020603050405020304" pitchFamily="18" charset="0"/>
              </a:rPr>
              <a:t>系统分为两个部分：一部分是控制单元，另一部分是各个独立的电梯。在模拟程序中，控制单元为一个子进程，每个电梯为一个子进程。</a:t>
            </a:r>
            <a:endParaRPr lang="zh-CN" altLang="zh-CN" sz="1400" kern="100" dirty="0">
              <a:latin typeface="Times New Roman" panose="02020603050405020304" pitchFamily="18" charset="0"/>
            </a:endParaRPr>
          </a:p>
          <a:p>
            <a:pPr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假设</a:t>
            </a:r>
            <a:r>
              <a:rPr lang="zh-CN" altLang="zh-CN" kern="100" dirty="0">
                <a:latin typeface="Times New Roman" panose="02020603050405020304" pitchFamily="18" charset="0"/>
              </a:rPr>
              <a:t>电梯移动一个楼层所需要的时间为一个单位时间。每个单位时间内，控制单元都会检测是否有新的按键事件。如果有新的按键事件，控制单元会获取每个电梯当前的运行情况，然后分配一个电梯去响应这个按键事件。整个电梯系统运行在一个以单位时间为基准的时钟下</a:t>
            </a:r>
            <a:r>
              <a:rPr lang="zh-CN" altLang="zh-CN" kern="100" dirty="0" smtClean="0">
                <a:latin typeface="Times New Roman" panose="02020603050405020304" pitchFamily="18" charset="0"/>
              </a:rPr>
              <a:t>。</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0242966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6" name="矩形 5"/>
          <p:cNvSpPr/>
          <p:nvPr/>
        </p:nvSpPr>
        <p:spPr>
          <a:xfrm>
            <a:off x="971600" y="2006892"/>
            <a:ext cx="7200800" cy="2252924"/>
          </a:xfrm>
          <a:prstGeom prst="rect">
            <a:avLst/>
          </a:prstGeom>
        </p:spPr>
        <p:txBody>
          <a:bodyPr wrap="square">
            <a:spAutoFit/>
          </a:bodyPr>
          <a:lstStyle/>
          <a:p>
            <a:pPr algn="just">
              <a:lnSpc>
                <a:spcPct val="130000"/>
              </a:lnSpc>
              <a:spcAft>
                <a:spcPts val="0"/>
              </a:spcAft>
            </a:pPr>
            <a:r>
              <a:rPr lang="zh-CN" altLang="zh-CN" kern="100" dirty="0">
                <a:latin typeface="Times New Roman" panose="02020603050405020304" pitchFamily="18" charset="0"/>
              </a:rPr>
              <a:t>为了模拟实现电梯系统的运行</a:t>
            </a:r>
            <a:r>
              <a:rPr lang="zh-CN" altLang="zh-CN" kern="100" dirty="0" smtClean="0">
                <a:latin typeface="Times New Roman" panose="02020603050405020304" pitchFamily="18" charset="0"/>
              </a:rPr>
              <a:t>，需要</a:t>
            </a:r>
            <a:r>
              <a:rPr lang="zh-CN" altLang="zh-CN" kern="100" dirty="0">
                <a:latin typeface="Times New Roman" panose="02020603050405020304" pitchFamily="18" charset="0"/>
              </a:rPr>
              <a:t>保证控制单元与电梯的有序</a:t>
            </a:r>
            <a:r>
              <a:rPr lang="zh-CN" altLang="zh-CN" kern="100" dirty="0" smtClean="0">
                <a:latin typeface="Times New Roman" panose="02020603050405020304" pitchFamily="18" charset="0"/>
              </a:rPr>
              <a:t>执行</a:t>
            </a:r>
            <a:r>
              <a:rPr lang="zh-CN" altLang="en-US"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lvl="1" algn="just">
              <a:lnSpc>
                <a:spcPct val="130000"/>
              </a:lnSpc>
            </a:pPr>
            <a:r>
              <a:rPr lang="zh-CN" altLang="zh-CN" kern="100" dirty="0" smtClean="0">
                <a:latin typeface="Times New Roman" panose="02020603050405020304" pitchFamily="18" charset="0"/>
              </a:rPr>
              <a:t>（</a:t>
            </a:r>
            <a:r>
              <a:rPr lang="en-US" altLang="zh-CN" kern="100" dirty="0">
                <a:latin typeface="Times New Roman" panose="02020603050405020304" pitchFamily="18" charset="0"/>
              </a:rPr>
              <a:t>1</a:t>
            </a:r>
            <a:r>
              <a:rPr lang="zh-CN" altLang="zh-CN" kern="100" dirty="0" smtClean="0">
                <a:latin typeface="Times New Roman" panose="02020603050405020304" pitchFamily="18" charset="0"/>
              </a:rPr>
              <a:t>）控制单元</a:t>
            </a:r>
            <a:r>
              <a:rPr lang="zh-CN" altLang="zh-CN" kern="100" dirty="0">
                <a:latin typeface="Times New Roman" panose="02020603050405020304" pitchFamily="18" charset="0"/>
              </a:rPr>
              <a:t>根据这个时刻的所有按键信息，分配电梯去响应各个按键，每一个按键都会分配一个电梯去服务，一个电梯可能会服务多个按键</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lvl="1" algn="just">
              <a:lnSpc>
                <a:spcPct val="130000"/>
              </a:lnSpc>
            </a:pPr>
            <a:r>
              <a:rPr lang="zh-CN" altLang="zh-CN" kern="100" dirty="0" smtClean="0">
                <a:latin typeface="Times New Roman" panose="02020603050405020304" pitchFamily="18" charset="0"/>
              </a:rPr>
              <a:t>（</a:t>
            </a:r>
            <a:r>
              <a:rPr lang="en-US" altLang="zh-CN" kern="100" dirty="0">
                <a:latin typeface="Times New Roman" panose="02020603050405020304" pitchFamily="18" charset="0"/>
              </a:rPr>
              <a:t>2</a:t>
            </a:r>
            <a:r>
              <a:rPr lang="zh-CN" altLang="zh-CN" kern="100" dirty="0" smtClean="0">
                <a:latin typeface="Times New Roman" panose="02020603050405020304" pitchFamily="18" charset="0"/>
              </a:rPr>
              <a:t>）控制单元</a:t>
            </a:r>
            <a:r>
              <a:rPr lang="zh-CN" altLang="zh-CN" kern="100" dirty="0">
                <a:latin typeface="Times New Roman" panose="02020603050405020304" pitchFamily="18" charset="0"/>
              </a:rPr>
              <a:t>将分配信息写到共享数组里，并且告知所有电梯子进程去读取</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p:txBody>
      </p:sp>
    </p:spTree>
    <p:extLst>
      <p:ext uri="{BB962C8B-B14F-4D97-AF65-F5344CB8AC3E}">
        <p14:creationId xmlns:p14="http://schemas.microsoft.com/office/powerpoint/2010/main" val="38833191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62</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7" name="矩形 6"/>
          <p:cNvSpPr/>
          <p:nvPr/>
        </p:nvSpPr>
        <p:spPr>
          <a:xfrm>
            <a:off x="971600" y="1988840"/>
            <a:ext cx="7200800" cy="2613023"/>
          </a:xfrm>
          <a:prstGeom prst="rect">
            <a:avLst/>
          </a:prstGeom>
        </p:spPr>
        <p:txBody>
          <a:bodyPr wrap="square">
            <a:spAutoFit/>
          </a:bodyPr>
          <a:lstStyle/>
          <a:p>
            <a:pPr lvl="1" algn="just">
              <a:lnSpc>
                <a:spcPct val="130000"/>
              </a:lnSpc>
            </a:pPr>
            <a:r>
              <a:rPr lang="zh-CN" altLang="zh-CN" kern="100" dirty="0">
                <a:latin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rPr>
              <a:t>）每个电梯子进程检测是否有需要服务新的楼层，如果有，则加入一个待到达楼层的列表。</a:t>
            </a:r>
            <a:endParaRPr lang="en-US" altLang="zh-CN" kern="100" dirty="0">
              <a:latin typeface="Times New Roman" panose="02020603050405020304" pitchFamily="18" charset="0"/>
            </a:endParaRPr>
          </a:p>
          <a:p>
            <a:pPr lvl="1" algn="just">
              <a:lnSpc>
                <a:spcPct val="130000"/>
              </a:lnSpc>
            </a:pPr>
            <a:r>
              <a:rPr lang="zh-CN" altLang="zh-CN" kern="100" dirty="0">
                <a:latin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rPr>
              <a:t>）每个电梯根据当前运行状态执行一个操作（上升、下降或停留）。之后，各个电梯子进程通知控制单元，表示已完成一个单位时间的操作。</a:t>
            </a:r>
            <a:endParaRPr lang="en-US" altLang="zh-CN" kern="100" dirty="0">
              <a:latin typeface="Times New Roman" panose="02020603050405020304" pitchFamily="18" charset="0"/>
            </a:endParaRPr>
          </a:p>
          <a:p>
            <a:pPr lvl="1" algn="just">
              <a:lnSpc>
                <a:spcPct val="130000"/>
              </a:lnSpc>
            </a:pPr>
            <a:r>
              <a:rPr lang="zh-CN" altLang="zh-CN" kern="100" dirty="0">
                <a:latin typeface="Times New Roman" panose="02020603050405020304" pitchFamily="18" charset="0"/>
              </a:rPr>
              <a:t>（</a:t>
            </a:r>
            <a:r>
              <a:rPr lang="en-US" altLang="zh-CN" kern="100" dirty="0">
                <a:latin typeface="Times New Roman" panose="02020603050405020304" pitchFamily="18" charset="0"/>
              </a:rPr>
              <a:t>5</a:t>
            </a:r>
            <a:r>
              <a:rPr lang="zh-CN" altLang="zh-CN" kern="100" dirty="0">
                <a:latin typeface="Times New Roman" panose="02020603050405020304" pitchFamily="18" charset="0"/>
              </a:rPr>
              <a:t>）当控制单元接收到所有电梯的通知后，这个单位时间的所有事务就已完成，进入下一个单位时间。</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1288257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63</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3091576325"/>
              </p:ext>
            </p:extLst>
          </p:nvPr>
        </p:nvGraphicFramePr>
        <p:xfrm>
          <a:off x="1087375" y="1700808"/>
          <a:ext cx="6969249" cy="3888432"/>
        </p:xfrm>
        <a:graphic>
          <a:graphicData uri="http://schemas.openxmlformats.org/presentationml/2006/ole">
            <mc:AlternateContent xmlns:mc="http://schemas.openxmlformats.org/markup-compatibility/2006">
              <mc:Choice xmlns:v="urn:schemas-microsoft-com:vml" Requires="v">
                <p:oleObj spid="_x0000_s131087" r:id="rId3" imgW="9553320" imgH="5326200" progId="">
                  <p:embed/>
                </p:oleObj>
              </mc:Choice>
              <mc:Fallback>
                <p:oleObj r:id="rId3" imgW="9553320" imgH="53262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375" y="1700808"/>
                        <a:ext cx="6969249" cy="3888432"/>
                      </a:xfrm>
                      <a:prstGeom prst="rect">
                        <a:avLst/>
                      </a:prstGeom>
                      <a:noFill/>
                    </p:spPr>
                  </p:pic>
                </p:oleObj>
              </mc:Fallback>
            </mc:AlternateContent>
          </a:graphicData>
        </a:graphic>
      </p:graphicFrame>
    </p:spTree>
    <p:extLst>
      <p:ext uri="{BB962C8B-B14F-4D97-AF65-F5344CB8AC3E}">
        <p14:creationId xmlns:p14="http://schemas.microsoft.com/office/powerpoint/2010/main" val="236450427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64</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7" name="Text Box 316"/>
          <p:cNvSpPr txBox="1">
            <a:spLocks noChangeArrowheads="1"/>
          </p:cNvSpPr>
          <p:nvPr/>
        </p:nvSpPr>
        <p:spPr bwMode="auto">
          <a:xfrm>
            <a:off x="4766047" y="1715004"/>
            <a:ext cx="3920753" cy="342799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程序：电梯进程</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Sales(ID, Trigger, Notification, clock):</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&lt;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SimluationTime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Trigger[ID].wait()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Trigger[ID].clear()</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获取控制单元分配信息，</a:t>
            </a: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将新楼层加入待到达楼层列表。</a:t>
            </a: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根据电梯运行状态，</a:t>
            </a: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移动一个楼层。</a:t>
            </a: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 [ID].set()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8" name="Text Box 317"/>
          <p:cNvSpPr txBox="1">
            <a:spLocks noChangeArrowheads="1"/>
          </p:cNvSpPr>
          <p:nvPr/>
        </p:nvSpPr>
        <p:spPr bwMode="auto">
          <a:xfrm>
            <a:off x="457200" y="1715004"/>
            <a:ext cx="3906833" cy="336502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程序：控制单元</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control_unit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 Notification, clock):</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while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&lt;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SimluationTime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获取按键信息</a:t>
            </a:r>
          </a:p>
          <a:p>
            <a:pPr marL="266700"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zh-CN" sz="1400" kern="100" dirty="0">
                <a:effectLst/>
                <a:latin typeface="Times New Roman" panose="02020603050405020304" pitchFamily="18" charset="0"/>
                <a:ea typeface="宋体" panose="02010600030101010101" pitchFamily="2" charset="-122"/>
                <a:cs typeface="宋体" panose="02010600030101010101" pitchFamily="2" charset="-122"/>
              </a:rPr>
              <a:t>分配电梯响应各个按键</a:t>
            </a: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Trigger[</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].set()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].wait()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Notification[</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].clear()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91084620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65</a:t>
            </a:fld>
            <a:endParaRPr lang="zh-CN" altLang="en-US"/>
          </a:p>
        </p:txBody>
      </p:sp>
      <p:sp>
        <p:nvSpPr>
          <p:cNvPr id="10" name="Text Box 321"/>
          <p:cNvSpPr txBox="1">
            <a:spLocks noChangeArrowheads="1"/>
          </p:cNvSpPr>
          <p:nvPr/>
        </p:nvSpPr>
        <p:spPr bwMode="auto">
          <a:xfrm>
            <a:off x="791580" y="548680"/>
            <a:ext cx="7560840" cy="576568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程序：电梯模拟</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main</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if __name__ == '__main__':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Array('</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',[0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Array('</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',[1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clock = Value('i',0)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end_flag</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Value('i',0)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move_array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Array('</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',[-1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*3)])</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Trigger = [Event()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Notification = [Event()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control = Process(target=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control_unit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2667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clock,Trigger,Notification,end_flag,move_array,state_array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elevators =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elevators.append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(Process(target=Elevator,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args</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marL="533400"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(i,state_array,floor_array,clock,Trigger,Notification,end_flag,move_array)))</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elevators[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].start()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control.start</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control.join</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elevators[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].join()</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7717287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66</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10" name="矩形 9"/>
          <p:cNvSpPr/>
          <p:nvPr/>
        </p:nvSpPr>
        <p:spPr>
          <a:xfrm>
            <a:off x="971600" y="1700808"/>
            <a:ext cx="3438762" cy="369332"/>
          </a:xfrm>
          <a:prstGeom prst="rect">
            <a:avLst/>
          </a:prstGeom>
        </p:spPr>
        <p:txBody>
          <a:bodyPr wrap="none">
            <a:spAutoFit/>
          </a:bodyPr>
          <a:lstStyle/>
          <a:p>
            <a:pPr lvl="0"/>
            <a:r>
              <a:rPr lang="zh-CN" altLang="zh-CN" b="1" dirty="0"/>
              <a:t>电梯模拟问题之控制单元的实现</a:t>
            </a:r>
            <a:endParaRPr lang="zh-CN" altLang="zh-CN" dirty="0"/>
          </a:p>
        </p:txBody>
      </p:sp>
      <p:sp>
        <p:nvSpPr>
          <p:cNvPr id="7" name="矩形 6"/>
          <p:cNvSpPr/>
          <p:nvPr/>
        </p:nvSpPr>
        <p:spPr>
          <a:xfrm>
            <a:off x="971600" y="2613299"/>
            <a:ext cx="7200800" cy="1892826"/>
          </a:xfrm>
          <a:prstGeom prst="rect">
            <a:avLst/>
          </a:prstGeom>
        </p:spPr>
        <p:txBody>
          <a:bodyPr wrap="square">
            <a:spAutoFit/>
          </a:bodyPr>
          <a:lstStyle/>
          <a:p>
            <a:pPr algn="just">
              <a:lnSpc>
                <a:spcPct val="130000"/>
              </a:lnSpc>
              <a:spcAft>
                <a:spcPts val="0"/>
              </a:spcAft>
            </a:pPr>
            <a:r>
              <a:rPr lang="en-US" altLang="zh-CN" kern="100" dirty="0" smtClean="0">
                <a:latin typeface="Times New Roman" panose="02020603050405020304" pitchFamily="18" charset="0"/>
              </a:rPr>
              <a:t>   </a:t>
            </a:r>
            <a:r>
              <a:rPr lang="en-US" altLang="zh-CN" kern="100" dirty="0">
                <a:latin typeface="Times New Roman" panose="02020603050405020304" pitchFamily="18" charset="0"/>
              </a:rPr>
              <a:t> </a:t>
            </a: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为了</a:t>
            </a:r>
            <a:r>
              <a:rPr lang="zh-CN" altLang="zh-CN" kern="100" dirty="0">
                <a:latin typeface="Times New Roman" panose="02020603050405020304" pitchFamily="18" charset="0"/>
              </a:rPr>
              <a:t>模拟电梯的运行，在</a:t>
            </a:r>
            <a:r>
              <a:rPr lang="en-US" altLang="zh-CN" kern="100" dirty="0" err="1">
                <a:latin typeface="Times New Roman" panose="02020603050405020304" pitchFamily="18" charset="0"/>
              </a:rPr>
              <a:t>control_unit</a:t>
            </a:r>
            <a:r>
              <a:rPr lang="zh-CN" altLang="zh-CN" kern="100" dirty="0">
                <a:latin typeface="Times New Roman" panose="02020603050405020304" pitchFamily="18" charset="0"/>
              </a:rPr>
              <a:t>函数中，我们首先随机生成了一组按键事件，存储在</a:t>
            </a:r>
            <a:r>
              <a:rPr lang="en-US" altLang="zh-CN" kern="100" dirty="0" err="1">
                <a:latin typeface="Times New Roman" panose="02020603050405020304" pitchFamily="18" charset="0"/>
              </a:rPr>
              <a:t>simulationEvent</a:t>
            </a:r>
            <a:r>
              <a:rPr lang="zh-CN" altLang="zh-CN" kern="100" dirty="0">
                <a:latin typeface="Times New Roman" panose="02020603050405020304" pitchFamily="18" charset="0"/>
              </a:rPr>
              <a:t>中。在此，我们假设最大楼层是</a:t>
            </a:r>
            <a:r>
              <a:rPr lang="en-US" altLang="zh-CN" kern="100" dirty="0">
                <a:latin typeface="Times New Roman" panose="02020603050405020304" pitchFamily="18" charset="0"/>
              </a:rPr>
              <a:t>10</a:t>
            </a:r>
            <a:r>
              <a:rPr lang="zh-CN" altLang="zh-CN" kern="100" dirty="0">
                <a:latin typeface="Times New Roman" panose="02020603050405020304" pitchFamily="18" charset="0"/>
              </a:rPr>
              <a:t>，最小楼层为</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simulationEvent</a:t>
            </a:r>
            <a:r>
              <a:rPr lang="zh-CN" altLang="zh-CN" kern="100" dirty="0">
                <a:latin typeface="Times New Roman" panose="02020603050405020304" pitchFamily="18" charset="0"/>
              </a:rPr>
              <a:t>是一个</a:t>
            </a:r>
            <a:r>
              <a:rPr lang="en-US" altLang="zh-CN" kern="100" dirty="0">
                <a:latin typeface="Times New Roman" panose="02020603050405020304" pitchFamily="18" charset="0"/>
              </a:rPr>
              <a:t>dictionary</a:t>
            </a:r>
            <a:r>
              <a:rPr lang="zh-CN" altLang="zh-CN" kern="100" dirty="0">
                <a:latin typeface="Times New Roman" panose="02020603050405020304" pitchFamily="18" charset="0"/>
              </a:rPr>
              <a:t>变量，</a:t>
            </a:r>
            <a:r>
              <a:rPr lang="en-US" altLang="zh-CN" kern="100" dirty="0" err="1">
                <a:latin typeface="Times New Roman" panose="02020603050405020304" pitchFamily="18" charset="0"/>
              </a:rPr>
              <a:t>simulationEvent</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i</a:t>
            </a:r>
            <a:r>
              <a:rPr lang="en-US" altLang="zh-CN" kern="100" dirty="0">
                <a:latin typeface="Times New Roman" panose="02020603050405020304" pitchFamily="18" charset="0"/>
              </a:rPr>
              <a:t>]</a:t>
            </a:r>
            <a:r>
              <a:rPr lang="zh-CN" altLang="zh-CN" kern="100" dirty="0">
                <a:latin typeface="Times New Roman" panose="02020603050405020304" pitchFamily="18" charset="0"/>
              </a:rPr>
              <a:t>表示在第</a:t>
            </a:r>
            <a:r>
              <a:rPr lang="en-US" altLang="zh-CN" kern="100" dirty="0" err="1">
                <a:latin typeface="Times New Roman" panose="02020603050405020304" pitchFamily="18" charset="0"/>
              </a:rPr>
              <a:t>i</a:t>
            </a:r>
            <a:r>
              <a:rPr lang="zh-CN" altLang="zh-CN" kern="100" dirty="0">
                <a:latin typeface="Times New Roman" panose="02020603050405020304" pitchFamily="18" charset="0"/>
              </a:rPr>
              <a:t>个单位时间发生的所有按键事件，每一个按键事件被封装成为一个</a:t>
            </a:r>
            <a:r>
              <a:rPr lang="en-US" altLang="zh-CN" kern="100" dirty="0">
                <a:latin typeface="Times New Roman" panose="02020603050405020304" pitchFamily="18" charset="0"/>
              </a:rPr>
              <a:t>tuple</a:t>
            </a:r>
            <a:r>
              <a:rPr lang="zh-CN" altLang="zh-CN" kern="100" dirty="0" smtClean="0">
                <a:latin typeface="Times New Roman" panose="02020603050405020304" pitchFamily="18" charset="0"/>
              </a:rPr>
              <a:t>。</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102305135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67</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6" name="矩形 5"/>
          <p:cNvSpPr/>
          <p:nvPr/>
        </p:nvSpPr>
        <p:spPr>
          <a:xfrm>
            <a:off x="1187624" y="1556792"/>
            <a:ext cx="6984776" cy="812530"/>
          </a:xfrm>
          <a:prstGeom prst="rect">
            <a:avLst/>
          </a:prstGeom>
        </p:spPr>
        <p:txBody>
          <a:bodyPr wrap="square">
            <a:spAutoFit/>
          </a:bodyPr>
          <a:lstStyle/>
          <a:p>
            <a:pPr algn="just">
              <a:lnSpc>
                <a:spcPct val="130000"/>
              </a:lnSpc>
              <a:spcAft>
                <a:spcPts val="0"/>
              </a:spcAft>
            </a:pPr>
            <a:r>
              <a:rPr lang="zh-CN" altLang="zh-CN" kern="100" dirty="0">
                <a:latin typeface="Times New Roman" panose="02020603050405020304" pitchFamily="18" charset="0"/>
              </a:rPr>
              <a:t>例如</a:t>
            </a:r>
            <a:r>
              <a:rPr lang="en-US" altLang="zh-CN" kern="100" dirty="0" err="1">
                <a:latin typeface="Times New Roman" panose="02020603050405020304" pitchFamily="18" charset="0"/>
              </a:rPr>
              <a:t>simulationEvent</a:t>
            </a:r>
            <a:r>
              <a:rPr lang="en-US" altLang="zh-CN" kern="100" dirty="0">
                <a:latin typeface="Times New Roman" panose="02020603050405020304" pitchFamily="18" charset="0"/>
              </a:rPr>
              <a:t>[4]=[(4,8),(7,1)]</a:t>
            </a:r>
            <a:r>
              <a:rPr lang="zh-CN" altLang="zh-CN" kern="100" dirty="0">
                <a:latin typeface="Times New Roman" panose="02020603050405020304" pitchFamily="18" charset="0"/>
              </a:rPr>
              <a:t>表示在时刻</a:t>
            </a:r>
            <a:r>
              <a:rPr lang="en-US" altLang="zh-CN" kern="100" dirty="0">
                <a:latin typeface="Times New Roman" panose="02020603050405020304" pitchFamily="18" charset="0"/>
              </a:rPr>
              <a:t>4</a:t>
            </a:r>
            <a:r>
              <a:rPr lang="zh-CN" altLang="zh-CN" kern="100" dirty="0">
                <a:latin typeface="Times New Roman" panose="02020603050405020304" pitchFamily="18" charset="0"/>
              </a:rPr>
              <a:t>，有两个按键事件，分别来自</a:t>
            </a:r>
            <a:r>
              <a:rPr lang="en-US" altLang="zh-CN" kern="100" dirty="0">
                <a:latin typeface="Times New Roman" panose="02020603050405020304" pitchFamily="18" charset="0"/>
              </a:rPr>
              <a:t>4</a:t>
            </a:r>
            <a:r>
              <a:rPr lang="zh-CN" altLang="zh-CN" kern="100" dirty="0">
                <a:latin typeface="Times New Roman" panose="02020603050405020304" pitchFamily="18" charset="0"/>
              </a:rPr>
              <a:t>楼与</a:t>
            </a:r>
            <a:r>
              <a:rPr lang="en-US" altLang="zh-CN" kern="100" dirty="0">
                <a:latin typeface="Times New Roman" panose="02020603050405020304" pitchFamily="18" charset="0"/>
              </a:rPr>
              <a:t>7</a:t>
            </a:r>
            <a:r>
              <a:rPr lang="zh-CN" altLang="zh-CN" kern="100" dirty="0">
                <a:latin typeface="Times New Roman" panose="02020603050405020304" pitchFamily="18" charset="0"/>
              </a:rPr>
              <a:t>楼。</a:t>
            </a:r>
            <a:r>
              <a:rPr lang="en-US" altLang="zh-CN" kern="100" dirty="0">
                <a:latin typeface="Times New Roman" panose="02020603050405020304" pitchFamily="18" charset="0"/>
              </a:rPr>
              <a:t>4</a:t>
            </a:r>
            <a:r>
              <a:rPr lang="zh-CN" altLang="zh-CN" kern="100" dirty="0">
                <a:latin typeface="Times New Roman" panose="02020603050405020304" pitchFamily="18" charset="0"/>
              </a:rPr>
              <a:t>楼的乘客要向往</a:t>
            </a:r>
            <a:r>
              <a:rPr lang="en-US" altLang="zh-CN" kern="100" dirty="0">
                <a:latin typeface="Times New Roman" panose="02020603050405020304" pitchFamily="18" charset="0"/>
              </a:rPr>
              <a:t>8</a:t>
            </a:r>
            <a:r>
              <a:rPr lang="zh-CN" altLang="zh-CN" kern="100" dirty="0">
                <a:latin typeface="Times New Roman" panose="02020603050405020304" pitchFamily="18" charset="0"/>
              </a:rPr>
              <a:t>楼，而</a:t>
            </a:r>
            <a:r>
              <a:rPr lang="en-US" altLang="zh-CN" kern="100" dirty="0">
                <a:latin typeface="Times New Roman" panose="02020603050405020304" pitchFamily="18" charset="0"/>
              </a:rPr>
              <a:t>7</a:t>
            </a:r>
            <a:r>
              <a:rPr lang="zh-CN" altLang="zh-CN" kern="100" dirty="0">
                <a:latin typeface="Times New Roman" panose="02020603050405020304" pitchFamily="18" charset="0"/>
              </a:rPr>
              <a:t>楼的乘客要去</a:t>
            </a:r>
            <a:r>
              <a:rPr lang="en-US" altLang="zh-CN" kern="100" dirty="0">
                <a:latin typeface="Times New Roman" panose="02020603050405020304" pitchFamily="18" charset="0"/>
              </a:rPr>
              <a:t>1</a:t>
            </a:r>
            <a:r>
              <a:rPr lang="zh-CN" altLang="zh-CN" kern="100" dirty="0">
                <a:latin typeface="Times New Roman" panose="02020603050405020304" pitchFamily="18" charset="0"/>
              </a:rPr>
              <a:t>楼。</a:t>
            </a:r>
            <a:endParaRPr lang="zh-CN" altLang="zh-CN" sz="1400" kern="100" dirty="0">
              <a:latin typeface="Times New Roman" panose="02020603050405020304" pitchFamily="18" charset="0"/>
            </a:endParaRPr>
          </a:p>
        </p:txBody>
      </p:sp>
      <p:grpSp>
        <p:nvGrpSpPr>
          <p:cNvPr id="21" name="组合 20"/>
          <p:cNvGrpSpPr/>
          <p:nvPr/>
        </p:nvGrpSpPr>
        <p:grpSpPr>
          <a:xfrm>
            <a:off x="3239626" y="2738490"/>
            <a:ext cx="1152128" cy="3498822"/>
            <a:chOff x="1907704" y="2738490"/>
            <a:chExt cx="674854" cy="3498822"/>
          </a:xfrm>
        </p:grpSpPr>
        <p:sp>
          <p:nvSpPr>
            <p:cNvPr id="7" name="矩形 6"/>
            <p:cNvSpPr/>
            <p:nvPr/>
          </p:nvSpPr>
          <p:spPr>
            <a:xfrm>
              <a:off x="1907704" y="2738490"/>
              <a:ext cx="674854" cy="34988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11" name="直接连接符 10"/>
            <p:cNvCxnSpPr/>
            <p:nvPr/>
          </p:nvCxnSpPr>
          <p:spPr>
            <a:xfrm>
              <a:off x="1926846" y="306896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907704" y="342900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1926846" y="378904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1907704" y="414908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1907704" y="450912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a:off x="1907704" y="486916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a:off x="1926846" y="522920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1907704" y="558924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1907704" y="5949280"/>
              <a:ext cx="655712" cy="0"/>
            </a:xfrm>
            <a:prstGeom prst="line">
              <a:avLst/>
            </a:prstGeom>
          </p:spPr>
          <p:style>
            <a:lnRef idx="1">
              <a:schemeClr val="dk1"/>
            </a:lnRef>
            <a:fillRef idx="0">
              <a:schemeClr val="dk1"/>
            </a:fillRef>
            <a:effectRef idx="0">
              <a:schemeClr val="dk1"/>
            </a:effectRef>
            <a:fontRef idx="minor">
              <a:schemeClr val="tx1"/>
            </a:fontRef>
          </p:style>
        </p:cxnSp>
      </p:grpSp>
      <p:grpSp>
        <p:nvGrpSpPr>
          <p:cNvPr id="22" name="组合 21"/>
          <p:cNvGrpSpPr/>
          <p:nvPr/>
        </p:nvGrpSpPr>
        <p:grpSpPr>
          <a:xfrm>
            <a:off x="4847332" y="2738490"/>
            <a:ext cx="1152128" cy="3498822"/>
            <a:chOff x="1907704" y="2738490"/>
            <a:chExt cx="674854" cy="3498822"/>
          </a:xfrm>
        </p:grpSpPr>
        <p:sp>
          <p:nvSpPr>
            <p:cNvPr id="23" name="矩形 22"/>
            <p:cNvSpPr/>
            <p:nvPr/>
          </p:nvSpPr>
          <p:spPr>
            <a:xfrm>
              <a:off x="1907704" y="2738490"/>
              <a:ext cx="674854" cy="349882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cxnSp>
          <p:nvCxnSpPr>
            <p:cNvPr id="24" name="直接连接符 23"/>
            <p:cNvCxnSpPr/>
            <p:nvPr/>
          </p:nvCxnSpPr>
          <p:spPr>
            <a:xfrm>
              <a:off x="1926846" y="306896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1907704" y="342900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1926846" y="378904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1907704" y="414908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1907704" y="450912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1907704" y="486916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a:xfrm>
              <a:off x="1926846" y="522920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1907704" y="5589240"/>
              <a:ext cx="655712" cy="0"/>
            </a:xfrm>
            <a:prstGeom prst="line">
              <a:avLst/>
            </a:prstGeom>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1907704" y="5949280"/>
              <a:ext cx="655712" cy="0"/>
            </a:xfrm>
            <a:prstGeom prst="line">
              <a:avLst/>
            </a:prstGeom>
          </p:spPr>
          <p:style>
            <a:lnRef idx="1">
              <a:schemeClr val="dk1"/>
            </a:lnRef>
            <a:fillRef idx="0">
              <a:schemeClr val="dk1"/>
            </a:fillRef>
            <a:effectRef idx="0">
              <a:schemeClr val="dk1"/>
            </a:effectRef>
            <a:fontRef idx="minor">
              <a:schemeClr val="tx1"/>
            </a:fontRef>
          </p:style>
        </p:cxnSp>
      </p:grpSp>
      <p:sp>
        <p:nvSpPr>
          <p:cNvPr id="33" name="矩形 32"/>
          <p:cNvSpPr/>
          <p:nvPr/>
        </p:nvSpPr>
        <p:spPr>
          <a:xfrm>
            <a:off x="3239626" y="4869160"/>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847332" y="3789040"/>
            <a:ext cx="115212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肘形连接符 35"/>
          <p:cNvCxnSpPr>
            <a:stCxn id="33" idx="1"/>
            <a:endCxn id="38" idx="1"/>
          </p:cNvCxnSpPr>
          <p:nvPr/>
        </p:nvCxnSpPr>
        <p:spPr>
          <a:xfrm rot="10800000">
            <a:off x="3239626" y="3609020"/>
            <a:ext cx="12700" cy="144016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3239626" y="3429000"/>
            <a:ext cx="11521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矩形 38"/>
          <p:cNvSpPr/>
          <p:nvPr/>
        </p:nvSpPr>
        <p:spPr>
          <a:xfrm>
            <a:off x="4847332" y="5877272"/>
            <a:ext cx="1152128" cy="3600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41" name="肘形连接符 40"/>
          <p:cNvCxnSpPr>
            <a:stCxn id="34" idx="3"/>
            <a:endCxn id="39" idx="3"/>
          </p:cNvCxnSpPr>
          <p:nvPr/>
        </p:nvCxnSpPr>
        <p:spPr>
          <a:xfrm>
            <a:off x="5999460" y="3969060"/>
            <a:ext cx="12700" cy="2088232"/>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187624" y="2708920"/>
            <a:ext cx="761747" cy="369332"/>
          </a:xfrm>
          <a:prstGeom prst="rect">
            <a:avLst/>
          </a:prstGeom>
        </p:spPr>
        <p:txBody>
          <a:bodyPr wrap="none">
            <a:spAutoFit/>
          </a:bodyPr>
          <a:lstStyle/>
          <a:p>
            <a:r>
              <a:rPr lang="zh-CN" altLang="zh-CN" kern="100" dirty="0">
                <a:latin typeface="Times New Roman" panose="02020603050405020304" pitchFamily="18" charset="0"/>
              </a:rPr>
              <a:t>时刻</a:t>
            </a:r>
            <a:r>
              <a:rPr lang="en-US" altLang="zh-CN" kern="100" dirty="0">
                <a:latin typeface="Times New Roman" panose="02020603050405020304" pitchFamily="18" charset="0"/>
              </a:rPr>
              <a:t>4</a:t>
            </a:r>
            <a:endParaRPr lang="zh-CN" altLang="en-US" dirty="0"/>
          </a:p>
        </p:txBody>
      </p:sp>
    </p:spTree>
    <p:extLst>
      <p:ext uri="{BB962C8B-B14F-4D97-AF65-F5344CB8AC3E}">
        <p14:creationId xmlns:p14="http://schemas.microsoft.com/office/powerpoint/2010/main" val="32942900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68</a:t>
            </a:fld>
            <a:endParaRPr lang="zh-CN" altLang="en-US"/>
          </a:p>
        </p:txBody>
      </p:sp>
      <p:sp>
        <p:nvSpPr>
          <p:cNvPr id="8" name="Text Box 219"/>
          <p:cNvSpPr txBox="1">
            <a:spLocks noChangeArrowheads="1"/>
          </p:cNvSpPr>
          <p:nvPr/>
        </p:nvSpPr>
        <p:spPr bwMode="auto">
          <a:xfrm>
            <a:off x="539552" y="430981"/>
            <a:ext cx="8064896" cy="59503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程序：电梯模拟</a:t>
            </a:r>
            <a:r>
              <a:rPr lang="en-US" sz="1400" b="1" kern="100" dirty="0" err="1">
                <a:effectLst/>
                <a:latin typeface="Times New Roman" panose="02020603050405020304" pitchFamily="18" charset="0"/>
                <a:ea typeface="宋体" panose="02010600030101010101" pitchFamily="2" charset="-122"/>
                <a:cs typeface="宋体" panose="02010600030101010101" pitchFamily="2" charset="-122"/>
              </a:rPr>
              <a:t>control_unit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control_unit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clock,Trigger,Notification,end_flag,move_array,state_array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altLang="zh-CN" sz="1400" b="1" kern="100" dirty="0" smtClean="0">
                <a:latin typeface="Times New Roman" panose="02020603050405020304" pitchFamily="18" charset="0"/>
                <a:cs typeface="宋体" panose="02010600030101010101" pitchFamily="2" charset="-122"/>
              </a:rPr>
              <a:t>    …</a:t>
            </a:r>
            <a:endParaRPr lang="zh-CN" altLang="zh-CN" sz="1400" kern="100" dirty="0">
              <a:latin typeface="Times New Roman" panose="02020603050405020304" pitchFamily="18" charset="0"/>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range(5):</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eventTime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random.choice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(Time)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event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tuple(</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random.sample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(Floors,2))</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eventTime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not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simulationEvent.keys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simulationEvent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eventTime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simulationEvent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eventTime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append(event)</a:t>
            </a:r>
            <a:endParaRPr lang="en-US" sz="1400"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b="1" kern="100" dirty="0" smtClean="0">
                <a:effectLst/>
                <a:latin typeface="Times New Roman" panose="02020603050405020304" pitchFamily="18" charset="0"/>
                <a:ea typeface="宋体" panose="02010600030101010101" pitchFamily="2" charset="-122"/>
                <a:cs typeface="宋体" panose="02010600030101010101" pitchFamily="2" charset="-122"/>
              </a:rPr>
              <a:t>    while </a:t>
            </a:r>
            <a:r>
              <a:rPr lang="en-US" sz="1400" b="1"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en-US" sz="1400" b="1" kern="100" dirty="0" err="1">
                <a:effectLst/>
                <a:latin typeface="Times New Roman" panose="02020603050405020304" pitchFamily="18" charset="0"/>
                <a:ea typeface="宋体" panose="02010600030101010101" pitchFamily="2" charset="-122"/>
                <a:cs typeface="宋体" panose="02010600030101010101" pitchFamily="2" charset="-122"/>
              </a:rPr>
              <a:t>SimluationTime</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simulationEvent.keys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invalidFloor</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altLang="zh-CN" sz="1400" kern="100" dirty="0">
                <a:latin typeface="Times New Roman" panose="02020603050405020304" pitchFamily="18" charset="0"/>
                <a:cs typeface="宋体" panose="02010600030101010101" pitchFamily="2" charset="-122"/>
              </a:rPr>
              <a:t>           </a:t>
            </a:r>
            <a:r>
              <a:rPr lang="en-US" altLang="zh-CN" sz="1400" kern="100" dirty="0" smtClean="0">
                <a:latin typeface="Times New Roman" panose="02020603050405020304" pitchFamily="18" charset="0"/>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event_index</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for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simulationEvent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en-US" sz="1400" kern="100" dirty="0">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ID,Dir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findNearestElevator</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[0</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floor_array,state_array,invalidFloor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invalidFloor.append</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if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 -1: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move_array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event_index</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*3+0</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ID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move_array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event_index</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*3+1</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move_array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event_index</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*3+2</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print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clock.value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ID,cur_event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event_index</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else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if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clock.value+1 not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simulationEvent.keys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simulationEvent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[clock.value+1</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simulationEvent</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[clock.value+1</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].append(</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cur_event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b="1"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0466385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69</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10" name="矩形 9"/>
          <p:cNvSpPr/>
          <p:nvPr/>
        </p:nvSpPr>
        <p:spPr>
          <a:xfrm>
            <a:off x="971600" y="1700808"/>
            <a:ext cx="3903633" cy="369332"/>
          </a:xfrm>
          <a:prstGeom prst="rect">
            <a:avLst/>
          </a:prstGeom>
        </p:spPr>
        <p:txBody>
          <a:bodyPr wrap="none">
            <a:spAutoFit/>
          </a:bodyPr>
          <a:lstStyle/>
          <a:p>
            <a:pPr lvl="0"/>
            <a:r>
              <a:rPr lang="zh-CN" altLang="zh-CN" b="1" dirty="0"/>
              <a:t>电梯模拟问题之寻找最近电梯的实现</a:t>
            </a:r>
            <a:endParaRPr lang="zh-CN" altLang="zh-CN" dirty="0"/>
          </a:p>
        </p:txBody>
      </p:sp>
      <p:sp>
        <p:nvSpPr>
          <p:cNvPr id="7" name="矩形 6"/>
          <p:cNvSpPr/>
          <p:nvPr/>
        </p:nvSpPr>
        <p:spPr>
          <a:xfrm>
            <a:off x="971600" y="2564904"/>
            <a:ext cx="7200800" cy="1532727"/>
          </a:xfrm>
          <a:prstGeom prst="rect">
            <a:avLst/>
          </a:prstGeom>
        </p:spPr>
        <p:txBody>
          <a:bodyPr wrap="square">
            <a:spAutoFit/>
          </a:bodyPr>
          <a:lstStyle/>
          <a:p>
            <a:pPr indent="304800" algn="just">
              <a:lnSpc>
                <a:spcPct val="130000"/>
              </a:lnSpc>
              <a:spcAft>
                <a:spcPts val="0"/>
              </a:spcAft>
            </a:pPr>
            <a:r>
              <a:rPr lang="en-US" altLang="zh-CN" dirty="0" smtClean="0"/>
              <a:t>   </a:t>
            </a:r>
            <a:r>
              <a:rPr lang="zh-CN" altLang="zh-CN" dirty="0" smtClean="0"/>
              <a:t>当</a:t>
            </a:r>
            <a:r>
              <a:rPr lang="zh-CN" altLang="zh-CN" dirty="0"/>
              <a:t>有电梯在运行时，如果电梯运行的方向与该按键事件所需电梯运行的方向相同，并且电梯还未达到按键所在的楼层，那么该电梯可以响应该事件。否则，运行中的电梯将忽略该事件。此外，为了简单起见，在每一个单位时间，我们假设一个电梯只能响应一个事件。</a:t>
            </a:r>
            <a:endParaRPr lang="zh-CN" altLang="zh-CN" sz="1400" kern="100" dirty="0">
              <a:latin typeface="Times New Roman" panose="02020603050405020304" pitchFamily="18" charset="0"/>
            </a:endParaRPr>
          </a:p>
        </p:txBody>
      </p:sp>
    </p:spTree>
    <p:extLst>
      <p:ext uri="{BB962C8B-B14F-4D97-AF65-F5344CB8AC3E}">
        <p14:creationId xmlns:p14="http://schemas.microsoft.com/office/powerpoint/2010/main" val="3580798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消息传递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idx="1"/>
          </p:nvPr>
        </p:nvSpPr>
        <p:spPr>
          <a:xfrm>
            <a:off x="827584" y="1412776"/>
            <a:ext cx="7560840" cy="4713387"/>
          </a:xfrm>
        </p:spPr>
        <p:txBody>
          <a:bodyPr>
            <a:noAutofit/>
          </a:bodyPr>
          <a:lstStyle/>
          <a:p>
            <a:pPr indent="457200"/>
            <a:r>
              <a:rPr lang="zh-CN" altLang="zh-CN" sz="2000" dirty="0"/>
              <a:t>当使用图（</a:t>
            </a:r>
            <a:r>
              <a:rPr lang="en-US" altLang="zh-CN" sz="2000" dirty="0"/>
              <a:t>b</a:t>
            </a:r>
            <a:r>
              <a:rPr lang="zh-CN" altLang="zh-CN" sz="2000" dirty="0"/>
              <a:t>）的架构进行数据通信时，核与核之间将采用消息传递的方式进行。当</a:t>
            </a:r>
            <a:r>
              <a:rPr lang="en-US" altLang="zh-CN" sz="2000" dirty="0"/>
              <a:t>Core1</a:t>
            </a:r>
            <a:r>
              <a:rPr lang="zh-CN" altLang="zh-CN" sz="2000" dirty="0"/>
              <a:t>要将数据</a:t>
            </a:r>
            <a:r>
              <a:rPr lang="en-US" altLang="zh-CN" sz="2000" dirty="0"/>
              <a:t>D</a:t>
            </a:r>
            <a:r>
              <a:rPr lang="zh-CN" altLang="zh-CN" sz="2000" dirty="0"/>
              <a:t>传给</a:t>
            </a:r>
            <a:r>
              <a:rPr lang="en-US" altLang="zh-CN" sz="2000" dirty="0" err="1"/>
              <a:t>CoreN</a:t>
            </a:r>
            <a:r>
              <a:rPr lang="zh-CN" altLang="zh-CN" sz="2000" dirty="0"/>
              <a:t>时，</a:t>
            </a:r>
            <a:r>
              <a:rPr lang="en-US" altLang="zh-CN" sz="2000" dirty="0"/>
              <a:t>Core1</a:t>
            </a:r>
            <a:r>
              <a:rPr lang="zh-CN" altLang="zh-CN" sz="2000" dirty="0"/>
              <a:t>调用</a:t>
            </a:r>
            <a:r>
              <a:rPr lang="en-US" altLang="zh-CN" sz="2000" dirty="0" err="1"/>
              <a:t>snd</a:t>
            </a:r>
            <a:r>
              <a:rPr lang="en-US" altLang="zh-CN" sz="2000" dirty="0"/>
              <a:t>(</a:t>
            </a:r>
            <a:r>
              <a:rPr lang="en-US" altLang="zh-CN" sz="2000" dirty="0" err="1"/>
              <a:t>CoreN</a:t>
            </a:r>
            <a:r>
              <a:rPr lang="en-US" altLang="zh-CN" sz="2000" dirty="0"/>
              <a:t>, D)</a:t>
            </a:r>
            <a:r>
              <a:rPr lang="zh-CN" altLang="zh-CN" sz="2000" dirty="0"/>
              <a:t>函数传递数据，而</a:t>
            </a:r>
            <a:r>
              <a:rPr lang="en-US" altLang="zh-CN" sz="2000" dirty="0" err="1"/>
              <a:t>CoreN</a:t>
            </a:r>
            <a:r>
              <a:rPr lang="zh-CN" altLang="zh-CN" sz="2000" dirty="0"/>
              <a:t>调用</a:t>
            </a:r>
            <a:r>
              <a:rPr lang="en-US" altLang="zh-CN" sz="2000" dirty="0" err="1"/>
              <a:t>rcv</a:t>
            </a:r>
            <a:r>
              <a:rPr lang="en-US" altLang="zh-CN" sz="2000" dirty="0"/>
              <a:t>(Core1</a:t>
            </a:r>
            <a:r>
              <a:rPr lang="zh-CN" altLang="zh-CN" sz="2000" dirty="0"/>
              <a:t>，</a:t>
            </a:r>
            <a:r>
              <a:rPr lang="en-US" altLang="zh-CN" sz="2000" dirty="0"/>
              <a:t>D</a:t>
            </a:r>
            <a:r>
              <a:rPr lang="zh-CN" altLang="zh-CN" sz="2000" dirty="0"/>
              <a:t>，</a:t>
            </a:r>
            <a:r>
              <a:rPr lang="en-US" altLang="zh-CN" sz="2000" dirty="0"/>
              <a:t>L)</a:t>
            </a:r>
            <a:r>
              <a:rPr lang="zh-CN" altLang="zh-CN" sz="2000" dirty="0"/>
              <a:t>接受</a:t>
            </a:r>
            <a:r>
              <a:rPr lang="en-US" altLang="zh-CN" sz="2000" dirty="0"/>
              <a:t>Core1</a:t>
            </a:r>
            <a:r>
              <a:rPr lang="zh-CN" altLang="zh-CN" sz="2000" dirty="0"/>
              <a:t>传递的数据</a:t>
            </a:r>
            <a:r>
              <a:rPr lang="en-US" altLang="zh-CN" sz="2000" dirty="0"/>
              <a:t>D</a:t>
            </a:r>
            <a:r>
              <a:rPr lang="zh-CN" altLang="zh-CN" sz="2000" dirty="0"/>
              <a:t>并保存到自己内存中的变量</a:t>
            </a:r>
            <a:r>
              <a:rPr lang="en-US" altLang="zh-CN" sz="2000" dirty="0"/>
              <a:t>L</a:t>
            </a:r>
            <a:r>
              <a:rPr lang="zh-CN" altLang="zh-CN" sz="2000" dirty="0"/>
              <a:t>中。</a:t>
            </a:r>
            <a:endParaRPr lang="en-US" altLang="zh-CN" sz="2000" dirty="0" smtClean="0"/>
          </a:p>
          <a:p>
            <a:pPr indent="457200"/>
            <a:endParaRPr lang="en-US" altLang="zh-CN" sz="2000" dirty="0" smtClean="0"/>
          </a:p>
          <a:p>
            <a:pPr indent="457200"/>
            <a:r>
              <a:rPr lang="zh-CN" altLang="zh-CN" sz="2000" dirty="0" smtClean="0"/>
              <a:t>消息</a:t>
            </a:r>
            <a:r>
              <a:rPr lang="zh-CN" altLang="zh-CN" sz="2000" dirty="0"/>
              <a:t>传递的方式的优点在于其扩展性很好，也就是说系统中可以有很多核使用</a:t>
            </a:r>
            <a:r>
              <a:rPr lang="en-US" altLang="zh-CN" sz="2000" dirty="0"/>
              <a:t>interconnected network</a:t>
            </a:r>
            <a:r>
              <a:rPr lang="zh-CN" altLang="zh-CN" sz="2000" dirty="0"/>
              <a:t>连接。而对于共享内存的方式，一般系统中最多有</a:t>
            </a:r>
            <a:r>
              <a:rPr lang="en-US" altLang="zh-CN" sz="2000" dirty="0"/>
              <a:t>64</a:t>
            </a:r>
            <a:r>
              <a:rPr lang="zh-CN" altLang="zh-CN" sz="2000" dirty="0"/>
              <a:t>个核。但是，共享内存方式的实现简单，并且速度快。在并行计算中，共享内存的方式较为常用。</a:t>
            </a:r>
          </a:p>
        </p:txBody>
      </p:sp>
    </p:spTree>
    <p:extLst>
      <p:ext uri="{BB962C8B-B14F-4D97-AF65-F5344CB8AC3E}">
        <p14:creationId xmlns:p14="http://schemas.microsoft.com/office/powerpoint/2010/main" val="33010262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70</a:t>
            </a:fld>
            <a:endParaRPr lang="zh-CN" altLang="en-US"/>
          </a:p>
        </p:txBody>
      </p:sp>
      <p:sp>
        <p:nvSpPr>
          <p:cNvPr id="8" name="Text Box 221"/>
          <p:cNvSpPr txBox="1">
            <a:spLocks noChangeArrowheads="1"/>
          </p:cNvSpPr>
          <p:nvPr/>
        </p:nvSpPr>
        <p:spPr bwMode="auto">
          <a:xfrm>
            <a:off x="683568" y="546159"/>
            <a:ext cx="7848872" cy="551946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程序：电梯模拟之</a:t>
            </a:r>
            <a:r>
              <a:rPr lang="en-US" sz="1600" b="1" kern="100" dirty="0" err="1">
                <a:effectLst/>
                <a:latin typeface="Times New Roman" panose="02020603050405020304" pitchFamily="18" charset="0"/>
                <a:ea typeface="宋体" panose="02010600030101010101" pitchFamily="2" charset="-122"/>
                <a:cs typeface="宋体" panose="02010600030101010101" pitchFamily="2" charset="-122"/>
              </a:rPr>
              <a:t>findNearestElevator</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findNearestElevator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beg,end,floor_array,state_array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invalidElevator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direction = -1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beg - end &lt; 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direction = 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smallest_distence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9999999999999;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for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invalidElevator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continue</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distance = 9999999999999</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1 and direction == 1 and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&lt; beg-1: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distance = beg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elif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-1 and direction == -1 and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&gt; beg+1: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distance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beg</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elif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0:</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distance = abs(</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beg)</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distance &lt;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smallest_distence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smallest_distence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distance;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i</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smallest_ID</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 -1: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return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smallest_ID,direction</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else:</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return -1,-1</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41772700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71</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2" name="矩形 1"/>
          <p:cNvSpPr/>
          <p:nvPr/>
        </p:nvSpPr>
        <p:spPr>
          <a:xfrm>
            <a:off x="755576" y="1772816"/>
            <a:ext cx="7560840" cy="4053417"/>
          </a:xfrm>
          <a:prstGeom prst="rect">
            <a:avLst/>
          </a:prstGeom>
        </p:spPr>
        <p:txBody>
          <a:bodyPr wrap="square">
            <a:spAutoFit/>
          </a:bodyPr>
          <a:lstStyle/>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上述</a:t>
            </a:r>
            <a:r>
              <a:rPr lang="zh-CN" altLang="zh-CN" kern="100" dirty="0">
                <a:latin typeface="Times New Roman" panose="02020603050405020304" pitchFamily="18" charset="0"/>
                <a:cs typeface="Times New Roman" panose="02020603050405020304" pitchFamily="18" charset="0"/>
              </a:rPr>
              <a:t>代码中</a:t>
            </a:r>
            <a:r>
              <a:rPr lang="en-US" altLang="zh-CN" kern="100" dirty="0">
                <a:latin typeface="Times New Roman" panose="02020603050405020304" pitchFamily="18" charset="0"/>
              </a:rPr>
              <a:t>direction</a:t>
            </a:r>
            <a:r>
              <a:rPr lang="zh-CN" altLang="zh-CN" kern="100" dirty="0">
                <a:latin typeface="Times New Roman" panose="02020603050405020304" pitchFamily="18" charset="0"/>
                <a:cs typeface="Times New Roman" panose="02020603050405020304" pitchFamily="18" charset="0"/>
              </a:rPr>
              <a:t>表示事件需要电梯运行的</a:t>
            </a:r>
            <a:r>
              <a:rPr lang="zh-CN" altLang="zh-CN" kern="100" dirty="0" smtClean="0">
                <a:latin typeface="Times New Roman" panose="02020603050405020304" pitchFamily="18" charset="0"/>
                <a:cs typeface="Times New Roman" panose="02020603050405020304" pitchFamily="18" charset="0"/>
              </a:rPr>
              <a:t>方向，如果</a:t>
            </a:r>
            <a:r>
              <a:rPr lang="zh-CN" altLang="zh-CN" kern="100" dirty="0">
                <a:latin typeface="Times New Roman" panose="02020603050405020304" pitchFamily="18" charset="0"/>
                <a:cs typeface="Times New Roman" panose="02020603050405020304" pitchFamily="18" charset="0"/>
              </a:rPr>
              <a:t>终点楼层</a:t>
            </a:r>
            <a:r>
              <a:rPr lang="en-US" altLang="zh-CN" kern="100" dirty="0">
                <a:latin typeface="Times New Roman" panose="02020603050405020304" pitchFamily="18" charset="0"/>
              </a:rPr>
              <a:t>end</a:t>
            </a:r>
            <a:r>
              <a:rPr lang="zh-CN" altLang="zh-CN" kern="100" dirty="0">
                <a:latin typeface="Times New Roman" panose="02020603050405020304" pitchFamily="18" charset="0"/>
                <a:cs typeface="Times New Roman" panose="02020603050405020304" pitchFamily="18" charset="0"/>
              </a:rPr>
              <a:t>大于起点楼层，则需要电梯向上运行，</a:t>
            </a:r>
            <a:r>
              <a:rPr lang="en-US" altLang="zh-CN" kern="100" dirty="0">
                <a:latin typeface="Times New Roman" panose="02020603050405020304" pitchFamily="18" charset="0"/>
              </a:rPr>
              <a:t>direction</a:t>
            </a:r>
            <a:r>
              <a:rPr lang="zh-CN" altLang="zh-CN" kern="100" dirty="0">
                <a:latin typeface="Times New Roman" panose="02020603050405020304" pitchFamily="18" charset="0"/>
                <a:cs typeface="Times New Roman" panose="02020603050405020304" pitchFamily="18" charset="0"/>
              </a:rPr>
              <a:t>设为</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，反之</a:t>
            </a:r>
            <a:r>
              <a:rPr lang="en-US" altLang="zh-CN" kern="100" dirty="0">
                <a:latin typeface="Times New Roman" panose="02020603050405020304" pitchFamily="18" charset="0"/>
              </a:rPr>
              <a:t>direction</a:t>
            </a:r>
            <a:r>
              <a:rPr lang="zh-CN" altLang="zh-CN" kern="100" dirty="0">
                <a:latin typeface="Times New Roman" panose="02020603050405020304" pitchFamily="18" charset="0"/>
                <a:cs typeface="Times New Roman" panose="02020603050405020304" pitchFamily="18" charset="0"/>
              </a:rPr>
              <a:t>为</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。在</a:t>
            </a:r>
            <a:r>
              <a:rPr lang="en-US" altLang="zh-CN" kern="100" dirty="0">
                <a:latin typeface="Times New Roman" panose="02020603050405020304" pitchFamily="18" charset="0"/>
              </a:rPr>
              <a:t>for</a:t>
            </a:r>
            <a:r>
              <a:rPr lang="zh-CN" altLang="zh-CN" kern="100" dirty="0">
                <a:latin typeface="Times New Roman" panose="02020603050405020304" pitchFamily="18" charset="0"/>
                <a:cs typeface="Times New Roman" panose="02020603050405020304" pitchFamily="18" charset="0"/>
              </a:rPr>
              <a:t>循环中，我们首先检测编号为</a:t>
            </a:r>
            <a:r>
              <a:rPr lang="en-US" altLang="zh-CN" kern="100" dirty="0" err="1">
                <a:latin typeface="Times New Roman" panose="02020603050405020304" pitchFamily="18" charset="0"/>
              </a:rPr>
              <a:t>i</a:t>
            </a:r>
            <a:r>
              <a:rPr lang="zh-CN" altLang="zh-CN" kern="100" dirty="0">
                <a:latin typeface="Times New Roman" panose="02020603050405020304" pitchFamily="18" charset="0"/>
                <a:cs typeface="Times New Roman" panose="02020603050405020304" pitchFamily="18" charset="0"/>
              </a:rPr>
              <a:t>的电梯是否已经被分配了事件。如果没有，有三种情况可以将该事件分配给电梯</a:t>
            </a:r>
            <a:r>
              <a:rPr lang="en-US" altLang="zh-CN" kern="100" dirty="0" err="1">
                <a:latin typeface="Times New Roman" panose="02020603050405020304" pitchFamily="18" charset="0"/>
              </a:rPr>
              <a:t>i</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）电梯向上运行，</a:t>
            </a:r>
            <a:r>
              <a:rPr lang="en-US" altLang="zh-CN" kern="100" dirty="0">
                <a:latin typeface="Times New Roman" panose="02020603050405020304" pitchFamily="18" charset="0"/>
              </a:rPr>
              <a:t>end</a:t>
            </a:r>
            <a:r>
              <a:rPr lang="zh-CN" altLang="zh-CN" kern="100" dirty="0">
                <a:latin typeface="Times New Roman" panose="02020603050405020304" pitchFamily="18" charset="0"/>
                <a:cs typeface="Times New Roman" panose="02020603050405020304" pitchFamily="18" charset="0"/>
              </a:rPr>
              <a:t>大于</a:t>
            </a:r>
            <a:r>
              <a:rPr lang="en-US" altLang="zh-CN" kern="100" dirty="0">
                <a:latin typeface="Times New Roman" panose="02020603050405020304" pitchFamily="18" charset="0"/>
              </a:rPr>
              <a:t>beg</a:t>
            </a:r>
            <a:r>
              <a:rPr lang="zh-CN" altLang="zh-CN" kern="100" dirty="0">
                <a:latin typeface="Times New Roman" panose="02020603050405020304" pitchFamily="18" charset="0"/>
                <a:cs typeface="Times New Roman" panose="02020603050405020304" pitchFamily="18" charset="0"/>
              </a:rPr>
              <a:t>，且电梯未到达</a:t>
            </a:r>
            <a:r>
              <a:rPr lang="en-US" altLang="zh-CN" kern="100" dirty="0">
                <a:latin typeface="Times New Roman" panose="02020603050405020304" pitchFamily="18" charset="0"/>
              </a:rPr>
              <a:t>beg</a:t>
            </a:r>
            <a:r>
              <a:rPr lang="zh-CN" altLang="zh-CN" kern="100" dirty="0" smtClean="0">
                <a:latin typeface="Times New Roman" panose="02020603050405020304" pitchFamily="18" charset="0"/>
                <a:cs typeface="Times New Roman" panose="02020603050405020304" pitchFamily="18" charset="0"/>
              </a:rPr>
              <a:t>楼层；</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）电梯向下运行，</a:t>
            </a:r>
            <a:r>
              <a:rPr lang="en-US" altLang="zh-CN" kern="100" dirty="0">
                <a:latin typeface="Times New Roman" panose="02020603050405020304" pitchFamily="18" charset="0"/>
              </a:rPr>
              <a:t>beg</a:t>
            </a:r>
            <a:r>
              <a:rPr lang="zh-CN" altLang="zh-CN" kern="100" dirty="0">
                <a:latin typeface="Times New Roman" panose="02020603050405020304" pitchFamily="18" charset="0"/>
                <a:cs typeface="Times New Roman" panose="02020603050405020304" pitchFamily="18" charset="0"/>
              </a:rPr>
              <a:t>大于</a:t>
            </a:r>
            <a:r>
              <a:rPr lang="en-US" altLang="zh-CN" kern="100" dirty="0">
                <a:latin typeface="Times New Roman" panose="02020603050405020304" pitchFamily="18" charset="0"/>
              </a:rPr>
              <a:t>end</a:t>
            </a:r>
            <a:r>
              <a:rPr lang="zh-CN" altLang="zh-CN" kern="100" dirty="0">
                <a:latin typeface="Times New Roman" panose="02020603050405020304" pitchFamily="18" charset="0"/>
                <a:cs typeface="Times New Roman" panose="02020603050405020304" pitchFamily="18" charset="0"/>
              </a:rPr>
              <a:t>，且电梯未到达</a:t>
            </a:r>
            <a:r>
              <a:rPr lang="en-US" altLang="zh-CN" kern="100" dirty="0">
                <a:latin typeface="Times New Roman" panose="02020603050405020304" pitchFamily="18" charset="0"/>
              </a:rPr>
              <a:t>beg</a:t>
            </a:r>
            <a:r>
              <a:rPr lang="zh-CN" altLang="zh-CN" kern="100" dirty="0">
                <a:latin typeface="Times New Roman" panose="02020603050405020304" pitchFamily="18" charset="0"/>
                <a:cs typeface="Times New Roman" panose="02020603050405020304" pitchFamily="18" charset="0"/>
              </a:rPr>
              <a:t>楼层</a:t>
            </a:r>
            <a:r>
              <a:rPr lang="zh-CN" altLang="zh-CN"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zh-CN" altLang="zh-CN" kern="100" dirty="0" smtClean="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）电梯处于停止状态。我们在满足这些条件的所有电梯中选择距离</a:t>
            </a:r>
            <a:r>
              <a:rPr lang="en-US" altLang="zh-CN" kern="100" dirty="0">
                <a:latin typeface="Times New Roman" panose="02020603050405020304" pitchFamily="18" charset="0"/>
              </a:rPr>
              <a:t>beg</a:t>
            </a:r>
            <a:r>
              <a:rPr lang="zh-CN" altLang="zh-CN" kern="100" dirty="0">
                <a:latin typeface="Times New Roman" panose="02020603050405020304" pitchFamily="18" charset="0"/>
                <a:cs typeface="Times New Roman" panose="02020603050405020304" pitchFamily="18" charset="0"/>
              </a:rPr>
              <a:t>楼层最近的电梯响应该</a:t>
            </a:r>
            <a:r>
              <a:rPr lang="zh-CN" altLang="zh-CN" kern="100" dirty="0" smtClean="0">
                <a:latin typeface="Times New Roman" panose="02020603050405020304" pitchFamily="18" charset="0"/>
                <a:cs typeface="Times New Roman" panose="02020603050405020304" pitchFamily="18" charset="0"/>
              </a:rPr>
              <a:t>事件</a:t>
            </a:r>
            <a:r>
              <a:rPr lang="zh-CN" altLang="en-US" kern="100" dirty="0" smtClean="0">
                <a:latin typeface="Times New Roman" panose="02020603050405020304" pitchFamily="18" charset="0"/>
                <a:cs typeface="Times New Roman" panose="02020603050405020304" pitchFamily="18" charset="0"/>
              </a:rPr>
              <a:t>。</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en-US" altLang="zh-CN" dirty="0" smtClean="0"/>
              <a:t>         </a:t>
            </a:r>
            <a:r>
              <a:rPr lang="zh-CN" altLang="zh-CN" dirty="0" smtClean="0"/>
              <a:t>如果</a:t>
            </a:r>
            <a:r>
              <a:rPr lang="zh-CN" altLang="zh-CN" dirty="0"/>
              <a:t>没有电梯满足上面的条件，函数将返回</a:t>
            </a:r>
            <a:r>
              <a:rPr lang="en-US" altLang="zh-CN" dirty="0"/>
              <a:t>(-1,-1)</a:t>
            </a:r>
            <a:r>
              <a:rPr lang="zh-CN" altLang="zh-CN" dirty="0"/>
              <a:t>。这时，在</a:t>
            </a:r>
            <a:r>
              <a:rPr lang="en-US" altLang="zh-CN" dirty="0" err="1"/>
              <a:t>control_unit</a:t>
            </a:r>
            <a:r>
              <a:rPr lang="zh-CN" altLang="zh-CN" dirty="0"/>
              <a:t>函数中，将把该事件移动到下一个时间进行处理。</a:t>
            </a:r>
          </a:p>
          <a:p>
            <a:pPr>
              <a:lnSpc>
                <a:spcPct val="130000"/>
              </a:lnSpc>
            </a:pPr>
            <a:endParaRPr lang="zh-CN" altLang="en-US" dirty="0"/>
          </a:p>
        </p:txBody>
      </p:sp>
    </p:spTree>
    <p:extLst>
      <p:ext uri="{BB962C8B-B14F-4D97-AF65-F5344CB8AC3E}">
        <p14:creationId xmlns:p14="http://schemas.microsoft.com/office/powerpoint/2010/main" val="7660672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72</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10" name="矩形 9"/>
          <p:cNvSpPr/>
          <p:nvPr/>
        </p:nvSpPr>
        <p:spPr>
          <a:xfrm>
            <a:off x="971600" y="1700808"/>
            <a:ext cx="3671198" cy="369332"/>
          </a:xfrm>
          <a:prstGeom prst="rect">
            <a:avLst/>
          </a:prstGeom>
        </p:spPr>
        <p:txBody>
          <a:bodyPr wrap="none">
            <a:spAutoFit/>
          </a:bodyPr>
          <a:lstStyle/>
          <a:p>
            <a:pPr lvl="0"/>
            <a:r>
              <a:rPr lang="zh-CN" altLang="zh-CN" b="1" dirty="0"/>
              <a:t>电梯模拟问题之电梯子进程的实现</a:t>
            </a:r>
            <a:endParaRPr lang="zh-CN" altLang="zh-CN" dirty="0"/>
          </a:p>
        </p:txBody>
      </p:sp>
      <p:sp>
        <p:nvSpPr>
          <p:cNvPr id="2" name="矩形 1"/>
          <p:cNvSpPr/>
          <p:nvPr/>
        </p:nvSpPr>
        <p:spPr>
          <a:xfrm>
            <a:off x="971600" y="2348880"/>
            <a:ext cx="7200800" cy="2497094"/>
          </a:xfrm>
          <a:prstGeom prst="rect">
            <a:avLst/>
          </a:prstGeom>
        </p:spPr>
        <p:txBody>
          <a:bodyPr wrap="square">
            <a:spAutoFit/>
          </a:bodyPr>
          <a:lstStyle/>
          <a:p>
            <a:pPr algn="just">
              <a:lnSpc>
                <a:spcPct val="130000"/>
              </a:lnSpc>
              <a:spcAft>
                <a:spcPts val="0"/>
              </a:spcAft>
            </a:pPr>
            <a:r>
              <a:rPr lang="zh-CN" altLang="zh-CN" kern="100" dirty="0" smtClean="0">
                <a:latin typeface="Times New Roman" panose="02020603050405020304" pitchFamily="18" charset="0"/>
              </a:rPr>
              <a:t>电梯</a:t>
            </a:r>
            <a:r>
              <a:rPr lang="zh-CN" altLang="zh-CN" kern="100" dirty="0">
                <a:latin typeface="Times New Roman" panose="02020603050405020304" pitchFamily="18" charset="0"/>
              </a:rPr>
              <a:t>调度的基本思想为：在电梯向上运行的过程中，如果到达楼层</a:t>
            </a:r>
            <a:r>
              <a:rPr lang="en-US" altLang="zh-CN" kern="100" dirty="0">
                <a:latin typeface="Times New Roman" panose="02020603050405020304" pitchFamily="18" charset="0"/>
              </a:rPr>
              <a:t>K</a:t>
            </a:r>
            <a:r>
              <a:rPr lang="zh-CN" altLang="zh-CN" kern="100" dirty="0">
                <a:latin typeface="Times New Roman" panose="02020603050405020304" pitchFamily="18" charset="0"/>
              </a:rPr>
              <a:t>时有需要向上的事件，则电梯接上</a:t>
            </a:r>
            <a:r>
              <a:rPr lang="en-US" altLang="zh-CN" kern="100" dirty="0">
                <a:latin typeface="Times New Roman" panose="02020603050405020304" pitchFamily="18" charset="0"/>
              </a:rPr>
              <a:t>K</a:t>
            </a:r>
            <a:r>
              <a:rPr lang="zh-CN" altLang="zh-CN" kern="100" dirty="0">
                <a:latin typeface="Times New Roman" panose="02020603050405020304" pitchFamily="18" charset="0"/>
              </a:rPr>
              <a:t>楼层的乘客后继续向上运行，直到达到</a:t>
            </a:r>
            <a:r>
              <a:rPr lang="en-US" altLang="zh-CN" kern="100" dirty="0" err="1">
                <a:latin typeface="Times New Roman" panose="02020603050405020304" pitchFamily="18" charset="0"/>
              </a:rPr>
              <a:t>targetFloor</a:t>
            </a:r>
            <a:r>
              <a:rPr lang="zh-CN" altLang="zh-CN" kern="100" dirty="0">
                <a:latin typeface="Times New Roman" panose="02020603050405020304" pitchFamily="18" charset="0"/>
              </a:rPr>
              <a:t>中的最大楼层后，才改变运行状态。此时，如果</a:t>
            </a:r>
            <a:r>
              <a:rPr lang="en-US" altLang="zh-CN" kern="100" dirty="0" err="1">
                <a:latin typeface="Times New Roman" panose="02020603050405020304" pitchFamily="18" charset="0"/>
              </a:rPr>
              <a:t>targetFloor</a:t>
            </a:r>
            <a:r>
              <a:rPr lang="zh-CN" altLang="zh-CN" kern="100" dirty="0">
                <a:latin typeface="Times New Roman" panose="02020603050405020304" pitchFamily="18" charset="0"/>
              </a:rPr>
              <a:t>中已经没有元素，则电梯停止；否则，将向下运行。电梯下降的过程也是如此</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algn="just">
              <a:lnSpc>
                <a:spcPct val="130000"/>
              </a:lnSpc>
              <a:spcAft>
                <a:spcPts val="0"/>
              </a:spcAft>
            </a:pPr>
            <a:endParaRPr lang="zh-CN" altLang="zh-CN" sz="1400" kern="100" dirty="0">
              <a:latin typeface="Times New Roman" panose="02020603050405020304" pitchFamily="18" charset="0"/>
            </a:endParaRPr>
          </a:p>
          <a:p>
            <a:pPr algn="just">
              <a:lnSpc>
                <a:spcPct val="130000"/>
              </a:lnSpc>
              <a:spcAft>
                <a:spcPts val="0"/>
              </a:spcAft>
            </a:pP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21591684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73</a:t>
            </a:fld>
            <a:endParaRPr lang="zh-CN" altLang="en-US"/>
          </a:p>
        </p:txBody>
      </p:sp>
      <p:sp>
        <p:nvSpPr>
          <p:cNvPr id="8" name="Text Box 223"/>
          <p:cNvSpPr txBox="1">
            <a:spLocks noChangeArrowheads="1"/>
          </p:cNvSpPr>
          <p:nvPr/>
        </p:nvSpPr>
        <p:spPr bwMode="auto">
          <a:xfrm>
            <a:off x="503548" y="404664"/>
            <a:ext cx="8100900" cy="595034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程序：电梯模拟之</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Elevator</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Elevator(ID,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clock, Trigger, Notification,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end_flag</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move_array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minFloor</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getMinFloor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maxFloor</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getMaxFloor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 -1 and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minFloor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for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event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getDeletionEvents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targetFloor,minFloor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targetFloor.remove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)&gt;0: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elif</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 1 and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maxFloor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for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event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getDeletionEvents</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targetFloor,maxFloor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targetFloor.remove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(event</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)&gt;0: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 -1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elif</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shouldStop</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 in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targetFloor.remove</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		else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elif</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[ID]==1: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floor_array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]+=1</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if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len</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targetFloor</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smtClean="0">
                <a:effectLst/>
                <a:latin typeface="Times New Roman" panose="02020603050405020304" pitchFamily="18" charset="0"/>
                <a:ea typeface="宋体" panose="02010600030101010101" pitchFamily="2" charset="-122"/>
                <a:cs typeface="宋体" panose="02010600030101010101" pitchFamily="2" charset="-122"/>
              </a:rPr>
              <a:t>state_array</a:t>
            </a: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[ID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smtClean="0">
                <a:effectLst/>
                <a:latin typeface="Times New Roman" panose="02020603050405020304" pitchFamily="18" charset="0"/>
                <a:ea typeface="宋体" panose="02010600030101010101" pitchFamily="2" charset="-122"/>
                <a:cs typeface="宋体" panose="02010600030101010101" pitchFamily="2" charset="-122"/>
              </a:rPr>
              <a:t>      …</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98540511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74</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6" name="矩形 5"/>
          <p:cNvSpPr/>
          <p:nvPr/>
        </p:nvSpPr>
        <p:spPr>
          <a:xfrm>
            <a:off x="971600" y="1720840"/>
            <a:ext cx="7272808" cy="2973122"/>
          </a:xfrm>
          <a:prstGeom prst="rect">
            <a:avLst/>
          </a:prstGeom>
        </p:spPr>
        <p:txBody>
          <a:bodyPr wrap="square">
            <a:spAutoFit/>
          </a:bodyPr>
          <a:lstStyle/>
          <a:p>
            <a:pPr>
              <a:lnSpc>
                <a:spcPct val="130000"/>
              </a:lnSpc>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根据</a:t>
            </a:r>
            <a:r>
              <a:rPr lang="zh-CN" altLang="zh-CN" kern="100" dirty="0">
                <a:latin typeface="Times New Roman" panose="02020603050405020304" pitchFamily="18" charset="0"/>
              </a:rPr>
              <a:t>电梯调度的基本思想，在</a:t>
            </a:r>
            <a:r>
              <a:rPr lang="en-US" altLang="zh-CN" kern="100" dirty="0">
                <a:latin typeface="Times New Roman" panose="02020603050405020304" pitchFamily="18" charset="0"/>
              </a:rPr>
              <a:t>Elevator</a:t>
            </a:r>
            <a:r>
              <a:rPr lang="zh-CN" altLang="zh-CN" kern="100" dirty="0">
                <a:latin typeface="Times New Roman" panose="02020603050405020304" pitchFamily="18" charset="0"/>
              </a:rPr>
              <a:t>函数中，我们首先判断电梯的运行方向，以及是否到达了最大或最小楼层，如果是，并且</a:t>
            </a:r>
            <a:r>
              <a:rPr lang="en-US" altLang="zh-CN" kern="100" dirty="0" err="1">
                <a:latin typeface="Times New Roman" panose="02020603050405020304" pitchFamily="18" charset="0"/>
              </a:rPr>
              <a:t>targetFloor</a:t>
            </a:r>
            <a:r>
              <a:rPr lang="zh-CN" altLang="zh-CN" kern="100" dirty="0">
                <a:latin typeface="Times New Roman" panose="02020603050405020304" pitchFamily="18" charset="0"/>
              </a:rPr>
              <a:t>中还有元素，则改变电梯的运行方向。其次，如果电梯并没有到达最大或最小楼层，则判断电梯是否需要停止。如果需要停止，</a:t>
            </a:r>
            <a:r>
              <a:rPr lang="en-US" altLang="zh-CN" kern="100" dirty="0" err="1">
                <a:latin typeface="Times New Roman" panose="02020603050405020304" pitchFamily="18" charset="0"/>
              </a:rPr>
              <a:t>shouldStop</a:t>
            </a:r>
            <a:r>
              <a:rPr lang="en-US" altLang="zh-CN" kern="100" dirty="0">
                <a:latin typeface="Times New Roman" panose="02020603050405020304" pitchFamily="18" charset="0"/>
              </a:rPr>
              <a:t>()</a:t>
            </a:r>
            <a:r>
              <a:rPr lang="zh-CN" altLang="zh-CN" kern="100" dirty="0">
                <a:latin typeface="Times New Roman" panose="02020603050405020304" pitchFamily="18" charset="0"/>
              </a:rPr>
              <a:t>函数返回</a:t>
            </a:r>
            <a:r>
              <a:rPr lang="en-US" altLang="zh-CN" kern="100" dirty="0">
                <a:latin typeface="Times New Roman" panose="02020603050405020304" pitchFamily="18" charset="0"/>
              </a:rPr>
              <a:t>True</a:t>
            </a:r>
            <a:r>
              <a:rPr lang="zh-CN" altLang="zh-CN" kern="100" dirty="0">
                <a:latin typeface="Times New Roman" panose="02020603050405020304" pitchFamily="18" charset="0"/>
              </a:rPr>
              <a:t>，此时电梯停下来接人，并将这些事件从</a:t>
            </a:r>
            <a:r>
              <a:rPr lang="en-US" altLang="zh-CN" kern="100" dirty="0" err="1">
                <a:latin typeface="Times New Roman" panose="02020603050405020304" pitchFamily="18" charset="0"/>
              </a:rPr>
              <a:t>targetFloor</a:t>
            </a:r>
            <a:r>
              <a:rPr lang="zh-CN" altLang="zh-CN" kern="100" dirty="0">
                <a:latin typeface="Times New Roman" panose="02020603050405020304" pitchFamily="18" charset="0"/>
              </a:rPr>
              <a:t>中删除。如果电梯不需要停止，根据电梯的运行方向，电梯移动一个楼层。如果</a:t>
            </a:r>
            <a:r>
              <a:rPr lang="en-US" altLang="zh-CN" kern="100" dirty="0" err="1">
                <a:latin typeface="Times New Roman" panose="02020603050405020304" pitchFamily="18" charset="0"/>
              </a:rPr>
              <a:t>targetFloor</a:t>
            </a:r>
            <a:r>
              <a:rPr lang="zh-CN" altLang="zh-CN" kern="100" dirty="0">
                <a:latin typeface="Times New Roman" panose="02020603050405020304" pitchFamily="18" charset="0"/>
              </a:rPr>
              <a:t>中已无元素，则电梯状态将装变为停止状态。</a:t>
            </a:r>
            <a:endParaRPr lang="zh-CN" altLang="en-US" dirty="0"/>
          </a:p>
        </p:txBody>
      </p:sp>
    </p:spTree>
    <p:extLst>
      <p:ext uri="{BB962C8B-B14F-4D97-AF65-F5344CB8AC3E}">
        <p14:creationId xmlns:p14="http://schemas.microsoft.com/office/powerpoint/2010/main" val="179786275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E55854C-21C8-4E58-9757-5AAD61B82AA3}"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75</a:t>
            </a:fld>
            <a:endParaRPr lang="zh-CN" altLang="en-US"/>
          </a:p>
        </p:txBody>
      </p:sp>
      <p:sp>
        <p:nvSpPr>
          <p:cNvPr id="9" name="标题 8"/>
          <p:cNvSpPr>
            <a:spLocks noGrp="1"/>
          </p:cNvSpPr>
          <p:nvPr>
            <p:ph type="title"/>
          </p:nvPr>
        </p:nvSpPr>
        <p:spPr/>
        <p:txBody>
          <a:bodyPr/>
          <a:lstStyle/>
          <a:p>
            <a:r>
              <a:rPr lang="zh-CN" altLang="zh-CN" dirty="0"/>
              <a:t>电梯运行与调度模拟</a:t>
            </a:r>
            <a:endParaRPr lang="zh-CN" altLang="en-US" dirty="0"/>
          </a:p>
        </p:txBody>
      </p:sp>
      <p:sp>
        <p:nvSpPr>
          <p:cNvPr id="2" name="矩形 1"/>
          <p:cNvSpPr/>
          <p:nvPr/>
        </p:nvSpPr>
        <p:spPr>
          <a:xfrm>
            <a:off x="539552" y="3662255"/>
            <a:ext cx="8064896" cy="2252924"/>
          </a:xfrm>
          <a:prstGeom prst="rect">
            <a:avLst/>
          </a:prstGeom>
        </p:spPr>
        <p:txBody>
          <a:bodyPr wrap="square">
            <a:spAutoFit/>
          </a:bodyPr>
          <a:lstStyle/>
          <a:p>
            <a:pPr algn="just">
              <a:lnSpc>
                <a:spcPct val="130000"/>
              </a:lnSpc>
              <a:spcAft>
                <a:spcPts val="0"/>
              </a:spcAft>
            </a:pPr>
            <a:r>
              <a:rPr lang="zh-CN" altLang="zh-CN" kern="100" dirty="0" smtClean="0">
                <a:latin typeface="Times New Roman" panose="02020603050405020304" pitchFamily="18" charset="0"/>
              </a:rPr>
              <a:t>在</a:t>
            </a:r>
            <a:r>
              <a:rPr lang="zh-CN" altLang="zh-CN" kern="100" dirty="0">
                <a:latin typeface="Times New Roman" panose="02020603050405020304" pitchFamily="18" charset="0"/>
              </a:rPr>
              <a:t>执行完电梯调度的代码后，电梯子进程将检测</a:t>
            </a:r>
            <a:r>
              <a:rPr lang="en-US" altLang="zh-CN" kern="100" dirty="0" err="1">
                <a:latin typeface="Times New Roman" panose="02020603050405020304" pitchFamily="18" charset="0"/>
              </a:rPr>
              <a:t>move_array</a:t>
            </a:r>
            <a:r>
              <a:rPr lang="zh-CN" altLang="zh-CN" kern="100" dirty="0">
                <a:latin typeface="Times New Roman" panose="02020603050405020304" pitchFamily="18" charset="0"/>
              </a:rPr>
              <a:t>中是否有</a:t>
            </a:r>
            <a:r>
              <a:rPr lang="en-US" altLang="zh-CN" kern="100" dirty="0" err="1">
                <a:latin typeface="Times New Roman" panose="02020603050405020304" pitchFamily="18" charset="0"/>
              </a:rPr>
              <a:t>control_unit</a:t>
            </a:r>
            <a:r>
              <a:rPr lang="zh-CN" altLang="zh-CN" kern="100" dirty="0">
                <a:latin typeface="Times New Roman" panose="02020603050405020304" pitchFamily="18" charset="0"/>
              </a:rPr>
              <a:t>分配的新的调度事件，如果有，</a:t>
            </a:r>
            <a:r>
              <a:rPr lang="en-US" altLang="zh-CN" kern="100" dirty="0" err="1">
                <a:latin typeface="Times New Roman" panose="02020603050405020304" pitchFamily="18" charset="0"/>
              </a:rPr>
              <a:t>UpdateTargetFloor</a:t>
            </a:r>
            <a:r>
              <a:rPr lang="en-US" altLang="zh-CN" kern="100" dirty="0">
                <a:latin typeface="Times New Roman" panose="02020603050405020304" pitchFamily="18" charset="0"/>
              </a:rPr>
              <a:t>()</a:t>
            </a:r>
            <a:r>
              <a:rPr lang="zh-CN" altLang="zh-CN" kern="100" dirty="0">
                <a:latin typeface="Times New Roman" panose="02020603050405020304" pitchFamily="18" charset="0"/>
              </a:rPr>
              <a:t>函数将把新事件更新到</a:t>
            </a:r>
            <a:r>
              <a:rPr lang="en-US" altLang="zh-CN" kern="100" dirty="0" err="1" smtClean="0">
                <a:latin typeface="Times New Roman" panose="02020603050405020304" pitchFamily="18" charset="0"/>
              </a:rPr>
              <a:t>targetFloor</a:t>
            </a:r>
            <a:r>
              <a:rPr lang="zh-CN" altLang="zh-CN" kern="100" dirty="0" smtClean="0">
                <a:latin typeface="Times New Roman" panose="02020603050405020304" pitchFamily="18" charset="0"/>
              </a:rPr>
              <a:t>变量中。</a:t>
            </a:r>
            <a:endParaRPr lang="en-US" altLang="zh-CN" kern="100" dirty="0" smtClean="0">
              <a:latin typeface="Times New Roman" panose="02020603050405020304" pitchFamily="18" charset="0"/>
              <a:cs typeface="Times New Roman" panose="02020603050405020304" pitchFamily="18" charset="0"/>
            </a:endParaRPr>
          </a:p>
          <a:p>
            <a:pPr>
              <a:lnSpc>
                <a:spcPct val="130000"/>
              </a:lnSpc>
            </a:pPr>
            <a:r>
              <a:rPr lang="zh-CN" altLang="zh-CN" kern="100" dirty="0" smtClean="0">
                <a:latin typeface="Times New Roman" panose="02020603050405020304" pitchFamily="18" charset="0"/>
                <a:cs typeface="Times New Roman" panose="02020603050405020304" pitchFamily="18" charset="0"/>
              </a:rPr>
              <a:t>最后，如果</a:t>
            </a:r>
            <a:r>
              <a:rPr lang="en-US" altLang="zh-CN" kern="100" dirty="0" err="1" smtClean="0">
                <a:latin typeface="Times New Roman" panose="02020603050405020304" pitchFamily="18" charset="0"/>
              </a:rPr>
              <a:t>end_flag.value</a:t>
            </a:r>
            <a:r>
              <a:rPr lang="zh-CN" altLang="zh-CN" kern="100" dirty="0" smtClean="0">
                <a:latin typeface="Times New Roman" panose="02020603050405020304" pitchFamily="18" charset="0"/>
                <a:cs typeface="Times New Roman" panose="02020603050405020304" pitchFamily="18" charset="0"/>
              </a:rPr>
              <a:t>的值被置为</a:t>
            </a:r>
            <a:r>
              <a:rPr lang="en-US" altLang="zh-CN" kern="100" dirty="0" smtClean="0">
                <a:latin typeface="Times New Roman" panose="02020603050405020304" pitchFamily="18" charset="0"/>
              </a:rPr>
              <a:t>1</a:t>
            </a:r>
            <a:r>
              <a:rPr lang="zh-CN" altLang="zh-CN" kern="100" dirty="0" smtClean="0">
                <a:latin typeface="Times New Roman" panose="02020603050405020304" pitchFamily="18" charset="0"/>
                <a:cs typeface="Times New Roman" panose="02020603050405020304" pitchFamily="18" charset="0"/>
              </a:rPr>
              <a:t>，表示模拟结束，</a:t>
            </a:r>
            <a:r>
              <a:rPr lang="en-US" altLang="zh-CN" kern="100" dirty="0" smtClean="0">
                <a:latin typeface="Times New Roman" panose="02020603050405020304" pitchFamily="18" charset="0"/>
              </a:rPr>
              <a:t>Elevator</a:t>
            </a:r>
            <a:r>
              <a:rPr lang="zh-CN" altLang="zh-CN" kern="100" dirty="0" smtClean="0">
                <a:latin typeface="Times New Roman" panose="02020603050405020304" pitchFamily="18" charset="0"/>
                <a:cs typeface="Times New Roman" panose="02020603050405020304" pitchFamily="18" charset="0"/>
              </a:rPr>
              <a:t>函数将调用</a:t>
            </a:r>
            <a:r>
              <a:rPr lang="en-US" altLang="zh-CN" kern="100" dirty="0" smtClean="0">
                <a:latin typeface="Times New Roman" panose="02020603050405020304" pitchFamily="18" charset="0"/>
              </a:rPr>
              <a:t>break</a:t>
            </a:r>
            <a:r>
              <a:rPr lang="zh-CN" altLang="zh-CN" kern="100" dirty="0" smtClean="0">
                <a:latin typeface="Times New Roman" panose="02020603050405020304" pitchFamily="18" charset="0"/>
                <a:cs typeface="Times New Roman" panose="02020603050405020304" pitchFamily="18" charset="0"/>
              </a:rPr>
              <a:t>退出</a:t>
            </a:r>
            <a:r>
              <a:rPr lang="en-US" altLang="zh-CN" kern="100" dirty="0" smtClean="0">
                <a:latin typeface="Times New Roman" panose="02020603050405020304" pitchFamily="18" charset="0"/>
              </a:rPr>
              <a:t>while</a:t>
            </a:r>
            <a:r>
              <a:rPr lang="zh-CN" altLang="zh-CN" kern="100" dirty="0" smtClean="0">
                <a:latin typeface="Times New Roman" panose="02020603050405020304" pitchFamily="18" charset="0"/>
                <a:cs typeface="Times New Roman" panose="02020603050405020304" pitchFamily="18" charset="0"/>
              </a:rPr>
              <a:t>循环。否则，电梯子进程将通过调用</a:t>
            </a:r>
            <a:r>
              <a:rPr lang="en-US" altLang="zh-CN" kern="100" dirty="0" smtClean="0">
                <a:latin typeface="Times New Roman" panose="02020603050405020304" pitchFamily="18" charset="0"/>
              </a:rPr>
              <a:t>Notification[ID].set()</a:t>
            </a:r>
            <a:r>
              <a:rPr lang="zh-CN" altLang="zh-CN" kern="100" dirty="0" smtClean="0">
                <a:latin typeface="Times New Roman" panose="02020603050405020304" pitchFamily="18" charset="0"/>
                <a:cs typeface="Times New Roman" panose="02020603050405020304" pitchFamily="18" charset="0"/>
              </a:rPr>
              <a:t>通知控制单元已完成一</a:t>
            </a:r>
            <a:r>
              <a:rPr lang="zh-CN" altLang="en-US" kern="100" dirty="0" smtClean="0">
                <a:latin typeface="Times New Roman" panose="02020603050405020304" pitchFamily="18" charset="0"/>
                <a:cs typeface="Times New Roman" panose="02020603050405020304" pitchFamily="18" charset="0"/>
              </a:rPr>
              <a:t>个单</a:t>
            </a:r>
            <a:r>
              <a:rPr lang="zh-CN" altLang="zh-CN" dirty="0" smtClean="0"/>
              <a:t>位时间内的所有操作</a:t>
            </a:r>
            <a:r>
              <a:rPr lang="zh-CN" altLang="en-US" dirty="0" smtClean="0"/>
              <a:t>。</a:t>
            </a:r>
            <a:endParaRPr lang="zh-CN" altLang="en-US" dirty="0"/>
          </a:p>
        </p:txBody>
      </p:sp>
      <p:sp>
        <p:nvSpPr>
          <p:cNvPr id="7" name="Text Box 223"/>
          <p:cNvSpPr txBox="1">
            <a:spLocks noChangeArrowheads="1"/>
          </p:cNvSpPr>
          <p:nvPr/>
        </p:nvSpPr>
        <p:spPr bwMode="auto">
          <a:xfrm>
            <a:off x="539552" y="1500654"/>
            <a:ext cx="8064896" cy="207236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程序：电梯模拟之</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Elevator</a:t>
            </a:r>
            <a:r>
              <a:rPr lang="zh-CN" sz="1600" b="1" kern="100" dirty="0">
                <a:effectLst/>
                <a:latin typeface="Times New Roman" panose="02020603050405020304" pitchFamily="18" charset="0"/>
                <a:ea typeface="宋体" panose="02010600030101010101" pitchFamily="2" charset="-122"/>
                <a:cs typeface="宋体" panose="02010600030101010101" pitchFamily="2" charset="-122"/>
              </a:rPr>
              <a:t>函数</a:t>
            </a:r>
            <a:r>
              <a:rPr lang="en-US" sz="16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Elevator(ID,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state_array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floor_array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clock, Trigger, Notification,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end_flag</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move_array</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a:latin typeface="Times New Roman" panose="02020603050405020304" pitchFamily="18" charset="0"/>
                <a:ea typeface="宋体" panose="02010600030101010101" pitchFamily="2" charset="-122"/>
                <a:cs typeface="宋体" panose="02010600030101010101" pitchFamily="2" charset="-122"/>
              </a:rPr>
              <a:t>	</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for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i</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in range(</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ENum</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smtClean="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smtClean="0">
                <a:effectLst/>
                <a:latin typeface="Times New Roman" panose="02020603050405020304" pitchFamily="18" charset="0"/>
                <a:ea typeface="宋体" panose="02010600030101010101" pitchFamily="2" charset="-122"/>
                <a:cs typeface="宋体" panose="02010600030101010101" pitchFamily="2" charset="-122"/>
              </a:rPr>
              <a:t>targetFloor</a:t>
            </a:r>
            <a:r>
              <a:rPr lang="en-US" sz="1600" kern="100" dirty="0" smtClean="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UpdateTargetFloor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move_array,targetFloor</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if </a:t>
            </a:r>
            <a:r>
              <a:rPr lang="en-US" sz="1600" kern="100" dirty="0" err="1">
                <a:effectLst/>
                <a:latin typeface="Times New Roman" panose="02020603050405020304" pitchFamily="18" charset="0"/>
                <a:ea typeface="宋体" panose="02010600030101010101" pitchFamily="2" charset="-122"/>
                <a:cs typeface="宋体" panose="02010600030101010101" pitchFamily="2" charset="-122"/>
              </a:rPr>
              <a:t>end_flag.value</a:t>
            </a: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break		</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600" kern="100" dirty="0">
                <a:effectLst/>
                <a:latin typeface="Times New Roman" panose="02020603050405020304" pitchFamily="18" charset="0"/>
                <a:ea typeface="宋体" panose="02010600030101010101" pitchFamily="2" charset="-122"/>
                <a:cs typeface="宋体" panose="02010600030101010101" pitchFamily="2" charset="-122"/>
              </a:rPr>
              <a:t>		Notification[ID].set()</a:t>
            </a:r>
            <a:endParaRPr lang="zh-CN" sz="16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81366017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a:t>
            </a:r>
            <a:r>
              <a:rPr lang="en-US" altLang="zh-CN" dirty="0" smtClean="0"/>
              <a:t>5</a:t>
            </a:r>
            <a:r>
              <a:rPr lang="zh-CN" altLang="en-US" dirty="0" smtClean="0"/>
              <a:t>节  </a:t>
            </a:r>
            <a:r>
              <a:rPr lang="zh-CN" altLang="zh-CN" dirty="0" smtClean="0"/>
              <a:t>利用</a:t>
            </a:r>
            <a:r>
              <a:rPr lang="zh-CN" altLang="zh-CN" dirty="0"/>
              <a:t>多核进行并行计算的</a:t>
            </a:r>
            <a:r>
              <a:rPr lang="zh-CN" altLang="zh-CN" dirty="0" smtClean="0"/>
              <a:t>思考</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76</a:t>
            </a:fld>
            <a:endParaRPr lang="zh-CN" altLang="en-US"/>
          </a:p>
        </p:txBody>
      </p:sp>
      <p:sp>
        <p:nvSpPr>
          <p:cNvPr id="12" name="内容占位符 5"/>
          <p:cNvSpPr>
            <a:spLocks noGrp="1"/>
          </p:cNvSpPr>
          <p:nvPr>
            <p:ph idx="1"/>
          </p:nvPr>
        </p:nvSpPr>
        <p:spPr>
          <a:xfrm>
            <a:off x="899592" y="1412776"/>
            <a:ext cx="7488832" cy="4713387"/>
          </a:xfrm>
        </p:spPr>
        <p:txBody>
          <a:bodyPr>
            <a:normAutofit/>
          </a:bodyPr>
          <a:lstStyle/>
          <a:p>
            <a:r>
              <a:rPr lang="zh-CN" altLang="zh-CN" dirty="0"/>
              <a:t>没有智慧的计算就是浪费</a:t>
            </a:r>
          </a:p>
          <a:p>
            <a:r>
              <a:rPr lang="zh-CN" altLang="zh-CN" dirty="0"/>
              <a:t>能自己做就自己做，不要总是请示协调</a:t>
            </a:r>
          </a:p>
          <a:p>
            <a:r>
              <a:rPr lang="zh-CN" altLang="zh-CN" dirty="0"/>
              <a:t>让大家共享多核，有福同享就是云计算</a:t>
            </a:r>
          </a:p>
          <a:p>
            <a:r>
              <a:rPr lang="zh-CN" altLang="zh-CN" dirty="0"/>
              <a:t>分布式计算也是多核计算</a:t>
            </a:r>
          </a:p>
          <a:p>
            <a:pPr marL="0" indent="0">
              <a:buNone/>
            </a:pPr>
            <a:endParaRPr lang="zh-CN" altLang="zh-CN" dirty="0" smtClean="0"/>
          </a:p>
          <a:p>
            <a:endParaRPr lang="zh-CN" altLang="zh-CN" dirty="0" smtClean="0"/>
          </a:p>
          <a:p>
            <a:endParaRPr lang="en-US" altLang="zh-CN" dirty="0" smtClean="0"/>
          </a:p>
        </p:txBody>
      </p:sp>
    </p:spTree>
    <p:extLst>
      <p:ext uri="{BB962C8B-B14F-4D97-AF65-F5344CB8AC3E}">
        <p14:creationId xmlns:p14="http://schemas.microsoft.com/office/powerpoint/2010/main" val="11484058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没有</a:t>
            </a:r>
            <a:r>
              <a:rPr lang="zh-CN" altLang="zh-CN" dirty="0"/>
              <a:t>智慧的计算就是</a:t>
            </a:r>
            <a:r>
              <a:rPr lang="zh-CN" altLang="zh-CN" dirty="0" smtClean="0"/>
              <a:t>浪费</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77</a:t>
            </a:fld>
            <a:endParaRPr lang="zh-CN" altLang="en-US" dirty="0"/>
          </a:p>
        </p:txBody>
      </p:sp>
      <p:sp>
        <p:nvSpPr>
          <p:cNvPr id="6" name="内容占位符 5"/>
          <p:cNvSpPr>
            <a:spLocks noGrp="1"/>
          </p:cNvSpPr>
          <p:nvPr>
            <p:ph idx="1"/>
          </p:nvPr>
        </p:nvSpPr>
        <p:spPr/>
        <p:txBody>
          <a:bodyPr>
            <a:normAutofit fontScale="92500"/>
          </a:bodyPr>
          <a:lstStyle/>
          <a:p>
            <a:pPr indent="0"/>
            <a:r>
              <a:rPr lang="en-US" altLang="zh-CN" dirty="0" smtClean="0"/>
              <a:t>        </a:t>
            </a:r>
            <a:r>
              <a:rPr lang="zh-CN" altLang="zh-CN" dirty="0" smtClean="0"/>
              <a:t>例如</a:t>
            </a:r>
            <a:r>
              <a:rPr lang="zh-CN" altLang="zh-CN" dirty="0"/>
              <a:t>，找两个数的最大公约数。第一种办法是利用类似于</a:t>
            </a:r>
            <a:r>
              <a:rPr lang="en-US" altLang="zh-CN" dirty="0"/>
              <a:t>7.2.2</a:t>
            </a:r>
            <a:r>
              <a:rPr lang="zh-CN" altLang="zh-CN" dirty="0"/>
              <a:t>小节介绍的方法找到每个数在</a:t>
            </a:r>
            <a:r>
              <a:rPr lang="en-US" altLang="zh-CN" dirty="0"/>
              <a:t>2</a:t>
            </a:r>
            <a:r>
              <a:rPr lang="zh-CN" altLang="zh-CN" dirty="0"/>
              <a:t>至根号</a:t>
            </a:r>
            <a:r>
              <a:rPr lang="en-US" altLang="zh-CN" dirty="0"/>
              <a:t>n</a:t>
            </a:r>
            <a:r>
              <a:rPr lang="zh-CN" altLang="zh-CN" dirty="0"/>
              <a:t>范围内的所有质因数，然后最大公约数就是共同质因数的乘积</a:t>
            </a:r>
            <a:r>
              <a:rPr lang="zh-CN" altLang="zh-CN" dirty="0" smtClean="0"/>
              <a:t>。</a:t>
            </a:r>
            <a:endParaRPr lang="en-US" altLang="zh-CN" dirty="0" smtClean="0"/>
          </a:p>
          <a:p>
            <a:pPr indent="0"/>
            <a:r>
              <a:rPr lang="en-US" altLang="zh-CN" dirty="0" smtClean="0"/>
              <a:t>        </a:t>
            </a:r>
            <a:r>
              <a:rPr lang="zh-CN" altLang="zh-CN" dirty="0" smtClean="0"/>
              <a:t>利用</a:t>
            </a:r>
            <a:r>
              <a:rPr lang="zh-CN" altLang="zh-CN" dirty="0"/>
              <a:t>上述方法，假设两个十进制数各自都有</a:t>
            </a:r>
            <a:r>
              <a:rPr lang="en-US" altLang="zh-CN" dirty="0"/>
              <a:t>200</a:t>
            </a:r>
            <a:r>
              <a:rPr lang="zh-CN" altLang="zh-CN" dirty="0"/>
              <a:t>位，需要查找的范围即为（</a:t>
            </a:r>
            <a:r>
              <a:rPr lang="en-US" altLang="zh-CN" dirty="0"/>
              <a:t>2</a:t>
            </a:r>
            <a:r>
              <a:rPr lang="zh-CN" altLang="zh-CN" dirty="0"/>
              <a:t>，</a:t>
            </a:r>
            <a:r>
              <a:rPr lang="en-US" altLang="zh-CN" dirty="0"/>
              <a:t>10</a:t>
            </a:r>
            <a:r>
              <a:rPr lang="en-US" altLang="zh-CN" baseline="30000" dirty="0"/>
              <a:t>100</a:t>
            </a:r>
            <a:r>
              <a:rPr lang="zh-CN" altLang="zh-CN" dirty="0"/>
              <a:t>）。假设一个核的处理速度为</a:t>
            </a:r>
            <a:r>
              <a:rPr lang="en-US" altLang="zh-CN" dirty="0"/>
              <a:t>1s</a:t>
            </a:r>
            <a:r>
              <a:rPr lang="zh-CN" altLang="zh-CN" dirty="0"/>
              <a:t>能够执行</a:t>
            </a:r>
            <a:r>
              <a:rPr lang="en-US" altLang="zh-CN" dirty="0"/>
              <a:t>10</a:t>
            </a:r>
            <a:r>
              <a:rPr lang="en-US" altLang="zh-CN" baseline="30000" dirty="0"/>
              <a:t>9</a:t>
            </a:r>
            <a:r>
              <a:rPr lang="zh-CN" altLang="zh-CN" dirty="0"/>
              <a:t>次查找。即使很富有地使用</a:t>
            </a:r>
            <a:r>
              <a:rPr lang="en-US" altLang="zh-CN" dirty="0"/>
              <a:t>10</a:t>
            </a:r>
            <a:r>
              <a:rPr lang="en-US" altLang="zh-CN" baseline="30000" dirty="0"/>
              <a:t>7</a:t>
            </a:r>
            <a:r>
              <a:rPr lang="zh-CN" altLang="zh-CN" dirty="0"/>
              <a:t>个核进行查找（目前的超级计算机最多也就有</a:t>
            </a:r>
            <a:r>
              <a:rPr lang="en-US" altLang="zh-CN" dirty="0"/>
              <a:t>100</a:t>
            </a:r>
            <a:r>
              <a:rPr lang="zh-CN" altLang="zh-CN" dirty="0"/>
              <a:t>万个核心，即</a:t>
            </a:r>
            <a:r>
              <a:rPr lang="en-US" altLang="zh-CN" dirty="0"/>
              <a:t>10</a:t>
            </a:r>
            <a:r>
              <a:rPr lang="en-US" altLang="zh-CN" baseline="30000" dirty="0"/>
              <a:t>6</a:t>
            </a:r>
            <a:r>
              <a:rPr lang="zh-CN" altLang="zh-CN" dirty="0"/>
              <a:t>），要完成上述计算，也需要</a:t>
            </a:r>
            <a:r>
              <a:rPr lang="en-US" altLang="zh-CN" dirty="0"/>
              <a:t>10</a:t>
            </a:r>
            <a:r>
              <a:rPr lang="en-US" altLang="zh-CN" baseline="30000" dirty="0"/>
              <a:t>100</a:t>
            </a:r>
            <a:r>
              <a:rPr lang="en-US" altLang="zh-CN" dirty="0"/>
              <a:t>/(10</a:t>
            </a:r>
            <a:r>
              <a:rPr lang="en-US" altLang="zh-CN" baseline="30000" dirty="0"/>
              <a:t>7</a:t>
            </a:r>
            <a:r>
              <a:rPr lang="en-US" altLang="zh-CN" dirty="0"/>
              <a:t>*10</a:t>
            </a:r>
            <a:r>
              <a:rPr lang="en-US" altLang="zh-CN" baseline="30000" dirty="0"/>
              <a:t>9</a:t>
            </a:r>
            <a:r>
              <a:rPr lang="en-US" altLang="zh-CN" dirty="0"/>
              <a:t>)=10</a:t>
            </a:r>
            <a:r>
              <a:rPr lang="en-US" altLang="zh-CN" baseline="30000" dirty="0"/>
              <a:t>84</a:t>
            </a:r>
            <a:r>
              <a:rPr lang="en-US" altLang="zh-CN" dirty="0"/>
              <a:t>s</a:t>
            </a:r>
            <a:r>
              <a:rPr lang="zh-CN" altLang="zh-CN" dirty="0"/>
              <a:t>。</a:t>
            </a:r>
            <a:r>
              <a:rPr lang="en-US" altLang="zh-CN" dirty="0"/>
              <a:t>10</a:t>
            </a:r>
            <a:r>
              <a:rPr lang="en-US" altLang="zh-CN" baseline="30000" dirty="0"/>
              <a:t>84</a:t>
            </a:r>
            <a:r>
              <a:rPr lang="zh-CN" altLang="zh-CN" dirty="0"/>
              <a:t>秒是什么概念呢？宇宙运行到现在也就</a:t>
            </a:r>
            <a:r>
              <a:rPr lang="en-US" altLang="zh-CN" dirty="0"/>
              <a:t>137</a:t>
            </a:r>
            <a:r>
              <a:rPr lang="zh-CN" altLang="zh-CN" dirty="0"/>
              <a:t>亿年，换算成秒才</a:t>
            </a:r>
            <a:r>
              <a:rPr lang="en-US" altLang="zh-CN" dirty="0"/>
              <a:t>4.3*10</a:t>
            </a:r>
            <a:r>
              <a:rPr lang="en-US" altLang="zh-CN" baseline="30000" dirty="0"/>
              <a:t>17</a:t>
            </a:r>
            <a:r>
              <a:rPr lang="zh-CN" altLang="zh-CN" dirty="0"/>
              <a:t>秒。也就是说，要计算出两个</a:t>
            </a:r>
            <a:r>
              <a:rPr lang="en-US" altLang="zh-CN" dirty="0"/>
              <a:t>200</a:t>
            </a:r>
            <a:r>
              <a:rPr lang="zh-CN" altLang="zh-CN" dirty="0"/>
              <a:t>位的十进制数的最大公约数经历要</a:t>
            </a:r>
            <a:r>
              <a:rPr lang="en-US" altLang="zh-CN" dirty="0"/>
              <a:t>10</a:t>
            </a:r>
            <a:r>
              <a:rPr lang="en-US" altLang="zh-CN" baseline="30000" dirty="0"/>
              <a:t>66</a:t>
            </a:r>
            <a:r>
              <a:rPr lang="zh-CN" altLang="zh-CN" dirty="0"/>
              <a:t>次宇宙生成！</a:t>
            </a:r>
          </a:p>
        </p:txBody>
      </p:sp>
    </p:spTree>
    <p:extLst>
      <p:ext uri="{BB962C8B-B14F-4D97-AF65-F5344CB8AC3E}">
        <p14:creationId xmlns:p14="http://schemas.microsoft.com/office/powerpoint/2010/main" val="28564242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没有</a:t>
            </a:r>
            <a:r>
              <a:rPr lang="zh-CN" altLang="zh-CN" dirty="0"/>
              <a:t>智慧的计算就是</a:t>
            </a:r>
            <a:r>
              <a:rPr lang="zh-CN" altLang="zh-CN" dirty="0" smtClean="0"/>
              <a:t>浪费</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78</a:t>
            </a:fld>
            <a:endParaRPr lang="zh-CN" altLang="en-US"/>
          </a:p>
        </p:txBody>
      </p:sp>
      <mc:AlternateContent xmlns:mc="http://schemas.openxmlformats.org/markup-compatibility/2006">
        <mc:Choice xmlns:a14="http://schemas.microsoft.com/office/drawing/2010/main" Requires="a14">
          <p:sp>
            <p:nvSpPr>
              <p:cNvPr id="6" name="内容占位符 5"/>
              <p:cNvSpPr>
                <a:spLocks noGrp="1"/>
              </p:cNvSpPr>
              <p:nvPr>
                <p:ph idx="1"/>
              </p:nvPr>
            </p:nvSpPr>
            <p:spPr>
              <a:xfrm>
                <a:off x="493204" y="2178532"/>
                <a:ext cx="8229600" cy="4713387"/>
              </a:xfrm>
            </p:spPr>
            <p:txBody>
              <a:bodyPr>
                <a:normAutofit/>
              </a:bodyPr>
              <a:lstStyle/>
              <a:p>
                <a:pPr indent="0"/>
                <a:r>
                  <a:rPr lang="zh-CN" altLang="en-US" sz="2200" dirty="0" smtClean="0"/>
                  <a:t>        而</a:t>
                </a:r>
                <a:r>
                  <a:rPr lang="en-US" altLang="zh-CN" sz="2200" dirty="0" smtClean="0"/>
                  <a:t>Euclid</a:t>
                </a:r>
                <a:r>
                  <a:rPr lang="zh-CN" altLang="zh-CN" sz="2200" dirty="0"/>
                  <a:t>算法每次计算后，问题规模至少缩小</a:t>
                </a:r>
                <a:r>
                  <a:rPr lang="en-US" altLang="zh-CN" sz="2200" dirty="0"/>
                  <a:t>1/2</a:t>
                </a:r>
                <a:r>
                  <a:rPr lang="zh-CN" altLang="zh-CN" sz="2200" dirty="0"/>
                  <a:t>。因此，对于两个</a:t>
                </a:r>
                <a:r>
                  <a:rPr lang="en-US" altLang="zh-CN" sz="2200" dirty="0"/>
                  <a:t>100</a:t>
                </a:r>
                <a:r>
                  <a:rPr lang="zh-CN" altLang="zh-CN" sz="2200" dirty="0"/>
                  <a:t>位的数，我们大概只用进行</a:t>
                </a:r>
                <a14:m>
                  <m:oMath xmlns:m="http://schemas.openxmlformats.org/officeDocument/2006/math">
                    <m:func>
                      <m:funcPr>
                        <m:ctrlPr>
                          <a:rPr lang="zh-CN" altLang="zh-CN" sz="2200" i="1">
                            <a:latin typeface="Cambria Math" panose="02040503050406030204" pitchFamily="18" charset="0"/>
                          </a:rPr>
                        </m:ctrlPr>
                      </m:funcPr>
                      <m:fName>
                        <m:sSub>
                          <m:sSubPr>
                            <m:ctrlPr>
                              <a:rPr lang="zh-CN" altLang="zh-CN" sz="2200" i="1">
                                <a:latin typeface="Cambria Math" panose="02040503050406030204" pitchFamily="18" charset="0"/>
                              </a:rPr>
                            </m:ctrlPr>
                          </m:sSubPr>
                          <m:e>
                            <m:r>
                              <m:rPr>
                                <m:sty m:val="p"/>
                              </m:rPr>
                              <a:rPr lang="en-US" altLang="zh-CN" sz="2200">
                                <a:latin typeface="Cambria Math" panose="02040503050406030204" pitchFamily="18" charset="0"/>
                              </a:rPr>
                              <m:t>log</m:t>
                            </m:r>
                          </m:e>
                          <m:sub>
                            <m:r>
                              <a:rPr lang="en-US" altLang="zh-CN" sz="2200" i="1">
                                <a:latin typeface="Cambria Math" panose="02040503050406030204" pitchFamily="18" charset="0"/>
                              </a:rPr>
                              <m:t>2</m:t>
                            </m:r>
                          </m:sub>
                        </m:sSub>
                      </m:fName>
                      <m:e>
                        <m:sSup>
                          <m:sSupPr>
                            <m:ctrlPr>
                              <a:rPr lang="zh-CN" altLang="zh-CN" sz="2200" i="1">
                                <a:latin typeface="Cambria Math" panose="02040503050406030204" pitchFamily="18" charset="0"/>
                              </a:rPr>
                            </m:ctrlPr>
                          </m:sSupPr>
                          <m:e>
                            <m:r>
                              <a:rPr lang="en-US" altLang="zh-CN" sz="2200" i="1">
                                <a:latin typeface="Cambria Math" panose="02040503050406030204" pitchFamily="18" charset="0"/>
                              </a:rPr>
                              <m:t>10</m:t>
                            </m:r>
                          </m:e>
                          <m:sup>
                            <m:r>
                              <a:rPr lang="en-US" altLang="zh-CN" sz="2200" i="1">
                                <a:latin typeface="Cambria Math" panose="02040503050406030204" pitchFamily="18" charset="0"/>
                              </a:rPr>
                              <m:t>100</m:t>
                            </m:r>
                          </m:sup>
                        </m:sSup>
                      </m:e>
                    </m:func>
                    <m:r>
                      <a:rPr lang="en-US" altLang="zh-CN" sz="2200" i="1">
                        <a:latin typeface="Cambria Math" panose="02040503050406030204" pitchFamily="18" charset="0"/>
                      </a:rPr>
                      <m:t>=100×</m:t>
                    </m:r>
                    <m:func>
                      <m:funcPr>
                        <m:ctrlPr>
                          <a:rPr lang="zh-CN" altLang="zh-CN" sz="2200" i="1">
                            <a:latin typeface="Cambria Math" panose="02040503050406030204" pitchFamily="18" charset="0"/>
                          </a:rPr>
                        </m:ctrlPr>
                      </m:funcPr>
                      <m:fName>
                        <m:sSub>
                          <m:sSubPr>
                            <m:ctrlPr>
                              <a:rPr lang="zh-CN" altLang="zh-CN" sz="2200" i="1">
                                <a:latin typeface="Cambria Math" panose="02040503050406030204" pitchFamily="18" charset="0"/>
                              </a:rPr>
                            </m:ctrlPr>
                          </m:sSubPr>
                          <m:e>
                            <m:r>
                              <m:rPr>
                                <m:sty m:val="p"/>
                              </m:rPr>
                              <a:rPr lang="en-US" altLang="zh-CN" sz="2200">
                                <a:latin typeface="Cambria Math" panose="02040503050406030204" pitchFamily="18" charset="0"/>
                              </a:rPr>
                              <m:t>log</m:t>
                            </m:r>
                          </m:e>
                          <m:sub>
                            <m:r>
                              <a:rPr lang="en-US" altLang="zh-CN" sz="2200" i="1">
                                <a:latin typeface="Cambria Math" panose="02040503050406030204" pitchFamily="18" charset="0"/>
                              </a:rPr>
                              <m:t>2</m:t>
                            </m:r>
                          </m:sub>
                        </m:sSub>
                      </m:fName>
                      <m:e>
                        <m:r>
                          <a:rPr lang="en-US" altLang="zh-CN" sz="2200" i="1">
                            <a:latin typeface="Cambria Math" panose="02040503050406030204" pitchFamily="18" charset="0"/>
                          </a:rPr>
                          <m:t>10</m:t>
                        </m:r>
                      </m:e>
                    </m:func>
                    <m:r>
                      <a:rPr lang="en-US" altLang="zh-CN" sz="2200" i="1">
                        <a:latin typeface="Cambria Math" panose="02040503050406030204" pitchFamily="18" charset="0"/>
                      </a:rPr>
                      <m:t>≈330</m:t>
                    </m:r>
                  </m:oMath>
                </a14:m>
                <a:r>
                  <a:rPr lang="zh-CN" altLang="zh-CN" sz="2200" dirty="0"/>
                  <a:t>次计算。</a:t>
                </a:r>
              </a:p>
            </p:txBody>
          </p:sp>
        </mc:Choice>
        <mc:Fallback>
          <p:sp>
            <p:nvSpPr>
              <p:cNvPr id="6" name="内容占位符 5"/>
              <p:cNvSpPr>
                <a:spLocks noGrp="1" noRot="1" noChangeAspect="1" noMove="1" noResize="1" noEditPoints="1" noAdjustHandles="1" noChangeArrowheads="1" noChangeShapeType="1" noTextEdit="1"/>
              </p:cNvSpPr>
              <p:nvPr>
                <p:ph idx="1"/>
              </p:nvPr>
            </p:nvSpPr>
            <p:spPr>
              <a:xfrm>
                <a:off x="493204" y="2178532"/>
                <a:ext cx="8229600" cy="4713387"/>
              </a:xfrm>
              <a:blipFill rotWithShape="0">
                <a:blip r:embed="rId2"/>
                <a:stretch>
                  <a:fillRect l="-9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4925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能</a:t>
            </a:r>
            <a:r>
              <a:rPr lang="zh-CN" altLang="zh-CN" dirty="0"/>
              <a:t>自己做就自己做，不要总是请示</a:t>
            </a:r>
            <a:r>
              <a:rPr lang="zh-CN" altLang="zh-CN" dirty="0" smtClean="0"/>
              <a:t>协调</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79</a:t>
            </a:fld>
            <a:endParaRPr lang="zh-CN" altLang="en-US"/>
          </a:p>
        </p:txBody>
      </p:sp>
      <p:sp>
        <p:nvSpPr>
          <p:cNvPr id="8" name="矩形 7"/>
          <p:cNvSpPr/>
          <p:nvPr/>
        </p:nvSpPr>
        <p:spPr>
          <a:xfrm>
            <a:off x="899592" y="2107495"/>
            <a:ext cx="7416824" cy="1493999"/>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我们</a:t>
            </a:r>
            <a:r>
              <a:rPr lang="zh-CN" altLang="zh-CN" kern="100" dirty="0">
                <a:latin typeface="Times New Roman" panose="02020603050405020304" pitchFamily="18" charset="0"/>
              </a:rPr>
              <a:t>来看一个非常简单的例子。给定一个含有</a:t>
            </a:r>
            <a:r>
              <a:rPr lang="en-US" altLang="zh-CN" kern="100" dirty="0">
                <a:latin typeface="Times New Roman" panose="02020603050405020304" pitchFamily="18" charset="0"/>
              </a:rPr>
              <a:t>N</a:t>
            </a:r>
            <a:r>
              <a:rPr lang="zh-CN" altLang="zh-CN" kern="100" dirty="0">
                <a:latin typeface="Times New Roman" panose="02020603050405020304" pitchFamily="18" charset="0"/>
              </a:rPr>
              <a:t>个元素的数组</a:t>
            </a:r>
            <a:r>
              <a:rPr lang="en-US" altLang="zh-CN" kern="100" dirty="0">
                <a:latin typeface="Times New Roman" panose="02020603050405020304" pitchFamily="18" charset="0"/>
              </a:rPr>
              <a:t>A</a:t>
            </a:r>
            <a:r>
              <a:rPr lang="zh-CN" altLang="zh-CN" kern="100" dirty="0">
                <a:latin typeface="Times New Roman" panose="02020603050405020304" pitchFamily="18" charset="0"/>
              </a:rPr>
              <a:t>，要求数组</a:t>
            </a:r>
            <a:r>
              <a:rPr lang="en-US" altLang="zh-CN" kern="100" dirty="0">
                <a:latin typeface="Times New Roman" panose="02020603050405020304" pitchFamily="18" charset="0"/>
              </a:rPr>
              <a:t>A</a:t>
            </a:r>
            <a:r>
              <a:rPr lang="zh-CN" altLang="zh-CN" kern="100" dirty="0">
                <a:latin typeface="Times New Roman" panose="02020603050405020304" pitchFamily="18" charset="0"/>
              </a:rPr>
              <a:t>的和。假设一共有</a:t>
            </a:r>
            <a:r>
              <a:rPr lang="en-US" altLang="zh-CN" kern="100" dirty="0">
                <a:latin typeface="Times New Roman" panose="02020603050405020304" pitchFamily="18" charset="0"/>
              </a:rPr>
              <a:t>P</a:t>
            </a:r>
            <a:r>
              <a:rPr lang="zh-CN" altLang="zh-CN" kern="100" dirty="0">
                <a:latin typeface="Times New Roman" panose="02020603050405020304" pitchFamily="18" charset="0"/>
              </a:rPr>
              <a:t>个核可以用来计算（</a:t>
            </a:r>
            <a:r>
              <a:rPr lang="en-US" altLang="zh-CN" kern="100" dirty="0">
                <a:latin typeface="Times New Roman" panose="02020603050405020304" pitchFamily="18" charset="0"/>
              </a:rPr>
              <a:t>P&lt;&lt;N</a:t>
            </a:r>
            <a:r>
              <a:rPr lang="zh-CN" altLang="zh-CN" kern="100" dirty="0">
                <a:latin typeface="Times New Roman" panose="02020603050405020304" pitchFamily="18" charset="0"/>
              </a:rPr>
              <a:t>），利用并行计算的思想，将数组</a:t>
            </a:r>
            <a:r>
              <a:rPr lang="en-US" altLang="zh-CN" kern="100" dirty="0">
                <a:latin typeface="Times New Roman" panose="02020603050405020304" pitchFamily="18" charset="0"/>
              </a:rPr>
              <a:t>N</a:t>
            </a:r>
            <a:r>
              <a:rPr lang="zh-CN" altLang="zh-CN" kern="100" dirty="0">
                <a:latin typeface="Times New Roman" panose="02020603050405020304" pitchFamily="18" charset="0"/>
              </a:rPr>
              <a:t>分为</a:t>
            </a:r>
            <a:r>
              <a:rPr lang="en-US" altLang="zh-CN" kern="100" dirty="0">
                <a:latin typeface="Times New Roman" panose="02020603050405020304" pitchFamily="18" charset="0"/>
              </a:rPr>
              <a:t>P</a:t>
            </a:r>
            <a:r>
              <a:rPr lang="zh-CN" altLang="zh-CN" kern="100" dirty="0">
                <a:latin typeface="Times New Roman" panose="02020603050405020304" pitchFamily="18" charset="0"/>
              </a:rPr>
              <a:t>段，</a:t>
            </a:r>
            <a:r>
              <a:rPr lang="en-US" altLang="zh-CN" kern="100" dirty="0">
                <a:latin typeface="Times New Roman" panose="02020603050405020304" pitchFamily="18" charset="0"/>
              </a:rPr>
              <a:t>(0, N/P], (N/P, 2N/P], (2N/P, 3N/P], ……, ((P-1)N/P, N]</a:t>
            </a:r>
            <a:r>
              <a:rPr lang="zh-CN" altLang="zh-CN" kern="100" dirty="0">
                <a:latin typeface="Times New Roman" panose="02020603050405020304" pitchFamily="18" charset="0"/>
              </a:rPr>
              <a:t>。</a:t>
            </a:r>
            <a:endParaRPr lang="zh-CN" altLang="zh-CN" sz="1400" kern="100" dirty="0">
              <a:latin typeface="Times New Roman" panose="02020603050405020304" pitchFamily="18" charset="0"/>
            </a:endParaRPr>
          </a:p>
        </p:txBody>
      </p:sp>
      <p:sp>
        <p:nvSpPr>
          <p:cNvPr id="11" name="矩形 10"/>
          <p:cNvSpPr/>
          <p:nvPr/>
        </p:nvSpPr>
        <p:spPr>
          <a:xfrm>
            <a:off x="899592" y="3933056"/>
            <a:ext cx="7416824" cy="1139030"/>
          </a:xfrm>
          <a:prstGeom prst="rect">
            <a:avLst/>
          </a:prstGeom>
        </p:spPr>
        <p:txBody>
          <a:bodyPr wrap="square">
            <a:spAutoFit/>
          </a:bodyPr>
          <a:lstStyle/>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在</a:t>
            </a:r>
            <a:r>
              <a:rPr lang="zh-CN" altLang="zh-CN" kern="100" dirty="0">
                <a:latin typeface="Times New Roman" panose="02020603050405020304" pitchFamily="18" charset="0"/>
                <a:cs typeface="Times New Roman" panose="02020603050405020304" pitchFamily="18" charset="0"/>
              </a:rPr>
              <a:t>程序中</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为共享变量。如果在每个子进程中，都使用</a:t>
            </a:r>
            <a:r>
              <a:rPr lang="en-US" altLang="zh-CN" kern="100" dirty="0" err="1">
                <a:latin typeface="Times New Roman" panose="02020603050405020304" pitchFamily="18" charset="0"/>
              </a:rPr>
              <a:t>sum.value</a:t>
            </a:r>
            <a:r>
              <a:rPr lang="en-US" altLang="zh-CN" kern="100" dirty="0">
                <a:latin typeface="Times New Roman" panose="02020603050405020304" pitchFamily="18" charset="0"/>
              </a:rPr>
              <a:t> += A[</a:t>
            </a:r>
            <a:r>
              <a:rPr lang="en-US" altLang="zh-CN" kern="100" dirty="0" err="1">
                <a:latin typeface="Times New Roman" panose="02020603050405020304" pitchFamily="18" charset="0"/>
              </a:rPr>
              <a:t>i</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来进行计算。那么，程序的运行效率将会非常低下。因为，每一次对</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的写入都需要进行保护。</a:t>
            </a:r>
            <a:endParaRPr lang="zh-CN" altLang="en-US" dirty="0"/>
          </a:p>
        </p:txBody>
      </p:sp>
    </p:spTree>
    <p:extLst>
      <p:ext uri="{BB962C8B-B14F-4D97-AF65-F5344CB8AC3E}">
        <p14:creationId xmlns:p14="http://schemas.microsoft.com/office/powerpoint/2010/main" val="14104974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银行取款问题</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8" name="Text Box 268"/>
          <p:cNvSpPr txBox="1">
            <a:spLocks noChangeArrowheads="1"/>
          </p:cNvSpPr>
          <p:nvPr/>
        </p:nvSpPr>
        <p:spPr bwMode="auto">
          <a:xfrm>
            <a:off x="368988" y="1844633"/>
            <a:ext cx="4131003" cy="185691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程序：刷卡消费</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PayByCard</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(card):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B1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GetBalance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(card)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if B1&gt;=100: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Pay(card, B1,100)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(“success”)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else: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(“Balance not enough”)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9" name="Text Box 269"/>
          <p:cNvSpPr txBox="1">
            <a:spLocks noChangeArrowheads="1"/>
          </p:cNvSpPr>
          <p:nvPr/>
        </p:nvSpPr>
        <p:spPr bwMode="auto">
          <a:xfrm>
            <a:off x="4644008" y="1844824"/>
            <a:ext cx="4138643" cy="185691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spAutoFit/>
          </a:bodyPr>
          <a:lstStyle/>
          <a:p>
            <a:pPr indent="306070" algn="just">
              <a:lnSpc>
                <a:spcPts val="2000"/>
              </a:lnSpc>
              <a:spcAft>
                <a:spcPts val="0"/>
              </a:spcAft>
            </a:pP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#&lt;</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程序：</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ATM</a:t>
            </a:r>
            <a:r>
              <a:rPr lang="zh-CN" sz="1400" b="1" kern="100" dirty="0">
                <a:effectLst/>
                <a:latin typeface="Times New Roman" panose="02020603050405020304" pitchFamily="18" charset="0"/>
                <a:ea typeface="宋体" panose="02010600030101010101" pitchFamily="2" charset="-122"/>
                <a:cs typeface="宋体" panose="02010600030101010101" pitchFamily="2" charset="-122"/>
              </a:rPr>
              <a:t>取钱</a:t>
            </a:r>
            <a:r>
              <a:rPr lang="en-US" sz="1400" b="1" kern="100" dirty="0">
                <a:effectLst/>
                <a:latin typeface="Times New Roman" panose="02020603050405020304" pitchFamily="18" charset="0"/>
                <a:ea typeface="宋体" panose="02010600030101010101" pitchFamily="2" charset="-122"/>
                <a:cs typeface="宋体" panose="02010600030101010101" pitchFamily="2" charset="-122"/>
              </a:rPr>
              <a:t>&gt;</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def</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WithdrawMoney</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(card):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B2 = </a:t>
            </a:r>
            <a:r>
              <a:rPr lang="en-US" sz="1400" kern="100" dirty="0" err="1">
                <a:effectLst/>
                <a:latin typeface="Times New Roman" panose="02020603050405020304" pitchFamily="18" charset="0"/>
                <a:ea typeface="宋体" panose="02010600030101010101" pitchFamily="2" charset="-122"/>
                <a:cs typeface="宋体" panose="02010600030101010101" pitchFamily="2" charset="-122"/>
              </a:rPr>
              <a:t>GetBalance</a:t>
            </a: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(card)</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if B2&gt;=100: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Pay(card, B2,100)</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(“success”)</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else:</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a:p>
            <a:pPr indent="266700" algn="just">
              <a:spcAft>
                <a:spcPts val="0"/>
              </a:spcAft>
            </a:pPr>
            <a:r>
              <a:rPr lang="en-US" sz="1400" kern="100" dirty="0">
                <a:effectLst/>
                <a:latin typeface="Times New Roman" panose="02020603050405020304" pitchFamily="18" charset="0"/>
                <a:ea typeface="宋体" panose="02010600030101010101" pitchFamily="2" charset="-122"/>
                <a:cs typeface="宋体" panose="02010600030101010101" pitchFamily="2" charset="-122"/>
              </a:rPr>
              <a:t>		print (“Balance not enough”)</a:t>
            </a:r>
            <a:endParaRPr lang="zh-CN" sz="14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
        <p:nvSpPr>
          <p:cNvPr id="10" name="矩形 9"/>
          <p:cNvSpPr/>
          <p:nvPr/>
        </p:nvSpPr>
        <p:spPr>
          <a:xfrm>
            <a:off x="370114" y="4180047"/>
            <a:ext cx="8412537" cy="1655453"/>
          </a:xfrm>
          <a:prstGeom prst="rect">
            <a:avLst/>
          </a:prstGeom>
        </p:spPr>
        <p:txBody>
          <a:bodyPr wrap="square">
            <a:spAutoFit/>
          </a:bodyPr>
          <a:lstStyle/>
          <a:p>
            <a:pPr>
              <a:lnSpc>
                <a:spcPct val="130000"/>
              </a:lnSpc>
            </a:pPr>
            <a:r>
              <a:rPr lang="zh-CN" altLang="zh-CN" sz="2000" kern="100" dirty="0">
                <a:latin typeface="Times New Roman" panose="02020603050405020304" pitchFamily="18" charset="0"/>
                <a:cs typeface="Times New Roman" panose="02020603050405020304" pitchFamily="18" charset="0"/>
              </a:rPr>
              <a:t>假设在银行有一个账户，两张银联卡共享了这个账户，里面有</a:t>
            </a:r>
            <a:r>
              <a:rPr lang="en-US" altLang="zh-CN" sz="2000" kern="100" dirty="0">
                <a:latin typeface="Times New Roman" panose="02020603050405020304" pitchFamily="18" charset="0"/>
              </a:rPr>
              <a:t>100</a:t>
            </a:r>
            <a:r>
              <a:rPr lang="zh-CN" altLang="zh-CN" sz="2000" kern="100" dirty="0">
                <a:latin typeface="Times New Roman" panose="02020603050405020304" pitchFamily="18" charset="0"/>
                <a:cs typeface="Times New Roman" panose="02020603050405020304" pitchFamily="18" charset="0"/>
              </a:rPr>
              <a:t>元。假设取钱需要三个步骤：检查账户余额、取出现金、扣除金额。某天，两个持卡人要同时使用银行卡，假设一人在商店消费了</a:t>
            </a:r>
            <a:r>
              <a:rPr lang="en-US" altLang="zh-CN" sz="2000" kern="100" dirty="0">
                <a:latin typeface="Times New Roman" panose="02020603050405020304" pitchFamily="18" charset="0"/>
              </a:rPr>
              <a:t>100</a:t>
            </a:r>
            <a:r>
              <a:rPr lang="zh-CN" altLang="zh-CN" sz="2000" kern="100" dirty="0">
                <a:latin typeface="Times New Roman" panose="02020603050405020304" pitchFamily="18" charset="0"/>
                <a:cs typeface="Times New Roman" panose="02020603050405020304" pitchFamily="18" charset="0"/>
              </a:rPr>
              <a:t>元，另一人在</a:t>
            </a:r>
            <a:r>
              <a:rPr lang="en-US" altLang="zh-CN" sz="2000" kern="100" dirty="0">
                <a:latin typeface="Times New Roman" panose="02020603050405020304" pitchFamily="18" charset="0"/>
              </a:rPr>
              <a:t>ATM</a:t>
            </a:r>
            <a:r>
              <a:rPr lang="zh-CN" altLang="zh-CN" sz="2000" kern="100" dirty="0">
                <a:latin typeface="Times New Roman" panose="02020603050405020304" pitchFamily="18" charset="0"/>
                <a:cs typeface="Times New Roman" panose="02020603050405020304" pitchFamily="18" charset="0"/>
              </a:rPr>
              <a:t>机前准备取出</a:t>
            </a:r>
            <a:r>
              <a:rPr lang="en-US" altLang="zh-CN" sz="2000" kern="100" dirty="0">
                <a:latin typeface="Times New Roman" panose="02020603050405020304" pitchFamily="18" charset="0"/>
              </a:rPr>
              <a:t>100</a:t>
            </a:r>
            <a:r>
              <a:rPr lang="zh-CN" altLang="zh-CN" sz="2000" kern="100" dirty="0">
                <a:latin typeface="Times New Roman" panose="02020603050405020304" pitchFamily="18" charset="0"/>
                <a:cs typeface="Times New Roman" panose="02020603050405020304" pitchFamily="18" charset="0"/>
              </a:rPr>
              <a:t>元。</a:t>
            </a:r>
            <a:endParaRPr lang="zh-CN" altLang="en-US" sz="2000" dirty="0"/>
          </a:p>
        </p:txBody>
      </p:sp>
    </p:spTree>
    <p:extLst>
      <p:ext uri="{BB962C8B-B14F-4D97-AF65-F5344CB8AC3E}">
        <p14:creationId xmlns:p14="http://schemas.microsoft.com/office/powerpoint/2010/main" val="3086724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能</a:t>
            </a:r>
            <a:r>
              <a:rPr lang="zh-CN" altLang="zh-CN" dirty="0"/>
              <a:t>自己做就自己做，不要总是请示</a:t>
            </a:r>
            <a:r>
              <a:rPr lang="zh-CN" altLang="zh-CN" dirty="0" smtClean="0"/>
              <a:t>协调</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80</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493217389"/>
              </p:ext>
            </p:extLst>
          </p:nvPr>
        </p:nvGraphicFramePr>
        <p:xfrm>
          <a:off x="1596697" y="1772816"/>
          <a:ext cx="5950605" cy="2088232"/>
        </p:xfrm>
        <a:graphic>
          <a:graphicData uri="http://schemas.openxmlformats.org/presentationml/2006/ole">
            <mc:AlternateContent xmlns:mc="http://schemas.openxmlformats.org/markup-compatibility/2006">
              <mc:Choice xmlns:v="urn:schemas-microsoft-com:vml" Requires="v">
                <p:oleObj spid="_x0000_s133136" r:id="rId3" imgW="3638520" imgH="1194840" progId="">
                  <p:embed/>
                </p:oleObj>
              </mc:Choice>
              <mc:Fallback>
                <p:oleObj r:id="rId3" imgW="3638520" imgH="11948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697" y="1772816"/>
                        <a:ext cx="5950605" cy="2088232"/>
                      </a:xfrm>
                      <a:prstGeom prst="rect">
                        <a:avLst/>
                      </a:prstGeom>
                      <a:noFill/>
                    </p:spPr>
                  </p:pic>
                </p:oleObj>
              </mc:Fallback>
            </mc:AlternateContent>
          </a:graphicData>
        </a:graphic>
      </p:graphicFrame>
      <p:sp>
        <p:nvSpPr>
          <p:cNvPr id="7" name="矩形 6"/>
          <p:cNvSpPr/>
          <p:nvPr/>
        </p:nvSpPr>
        <p:spPr>
          <a:xfrm>
            <a:off x="827584" y="4149080"/>
            <a:ext cx="7488832" cy="1859227"/>
          </a:xfrm>
          <a:prstGeom prst="rect">
            <a:avLst/>
          </a:prstGeom>
        </p:spPr>
        <p:txBody>
          <a:bodyPr wrap="square">
            <a:spAutoFit/>
          </a:bodyPr>
          <a:lstStyle/>
          <a:p>
            <a:pPr>
              <a:lnSpc>
                <a:spcPct val="130000"/>
              </a:lnSpc>
            </a:pPr>
            <a:r>
              <a:rPr lang="zh-CN" altLang="zh-CN" kern="100" dirty="0">
                <a:latin typeface="Times New Roman" panose="02020603050405020304" pitchFamily="18" charset="0"/>
                <a:cs typeface="Times New Roman" panose="02020603050405020304" pitchFamily="18" charset="0"/>
              </a:rPr>
              <a:t>当</a:t>
            </a:r>
            <a:r>
              <a:rPr lang="en-US" altLang="zh-CN" kern="100" dirty="0">
                <a:latin typeface="Times New Roman" panose="02020603050405020304" pitchFamily="18" charset="0"/>
              </a:rPr>
              <a:t>Core 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Core2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rPr>
              <a:t>CoreP</a:t>
            </a:r>
            <a:r>
              <a:rPr lang="zh-CN" altLang="zh-CN" kern="100" dirty="0">
                <a:latin typeface="Times New Roman" panose="02020603050405020304" pitchFamily="18" charset="0"/>
                <a:cs typeface="Times New Roman" panose="02020603050405020304" pitchFamily="18" charset="0"/>
              </a:rPr>
              <a:t>都要加一个数到</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时，任意两个操作都不能同时进行，否则会出错。例如，</a:t>
            </a:r>
            <a:r>
              <a:rPr lang="en-US" altLang="zh-CN" kern="100" dirty="0">
                <a:latin typeface="Times New Roman" panose="02020603050405020304" pitchFamily="18" charset="0"/>
              </a:rPr>
              <a:t>A[1]=12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A[10]=23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sum=10</a:t>
            </a:r>
            <a:r>
              <a:rPr lang="zh-CN" altLang="zh-CN" kern="100" dirty="0">
                <a:latin typeface="Times New Roman" panose="02020603050405020304" pitchFamily="18" charset="0"/>
                <a:cs typeface="Times New Roman" panose="02020603050405020304" pitchFamily="18" charset="0"/>
              </a:rPr>
              <a:t>，当</a:t>
            </a:r>
            <a:r>
              <a:rPr lang="en-US" altLang="zh-CN" kern="100" dirty="0">
                <a:latin typeface="Times New Roman" panose="02020603050405020304" pitchFamily="18" charset="0"/>
              </a:rPr>
              <a:t>Core1</a:t>
            </a:r>
            <a:r>
              <a:rPr lang="zh-CN" altLang="zh-CN" kern="100" dirty="0">
                <a:latin typeface="Times New Roman" panose="02020603050405020304" pitchFamily="18" charset="0"/>
                <a:cs typeface="Times New Roman" panose="02020603050405020304" pitchFamily="18" charset="0"/>
              </a:rPr>
              <a:t>进行</a:t>
            </a:r>
            <a:r>
              <a:rPr lang="en-US" altLang="zh-CN" kern="100" dirty="0">
                <a:latin typeface="Times New Roman" panose="02020603050405020304" pitchFamily="18" charset="0"/>
              </a:rPr>
              <a:t>12+10</a:t>
            </a:r>
            <a:r>
              <a:rPr lang="zh-CN" altLang="zh-CN" kern="100" dirty="0">
                <a:latin typeface="Times New Roman" panose="02020603050405020304" pitchFamily="18" charset="0"/>
                <a:cs typeface="Times New Roman" panose="02020603050405020304" pitchFamily="18" charset="0"/>
              </a:rPr>
              <a:t>时，</a:t>
            </a:r>
            <a:r>
              <a:rPr lang="en-US" altLang="zh-CN" kern="100" dirty="0">
                <a:latin typeface="Times New Roman" panose="02020603050405020304" pitchFamily="18" charset="0"/>
              </a:rPr>
              <a:t>Core2</a:t>
            </a:r>
            <a:r>
              <a:rPr lang="zh-CN" altLang="zh-CN" kern="100" dirty="0">
                <a:latin typeface="Times New Roman" panose="02020603050405020304" pitchFamily="18" charset="0"/>
                <a:cs typeface="Times New Roman" panose="02020603050405020304" pitchFamily="18" charset="0"/>
              </a:rPr>
              <a:t>也同时进行</a:t>
            </a:r>
            <a:r>
              <a:rPr lang="en-US" altLang="zh-CN" kern="100" dirty="0">
                <a:latin typeface="Times New Roman" panose="02020603050405020304" pitchFamily="18" charset="0"/>
              </a:rPr>
              <a:t>23+10</a:t>
            </a:r>
            <a:r>
              <a:rPr lang="zh-CN" altLang="zh-CN" kern="100" dirty="0">
                <a:latin typeface="Times New Roman" panose="02020603050405020304" pitchFamily="18" charset="0"/>
                <a:cs typeface="Times New Roman" panose="02020603050405020304" pitchFamily="18" charset="0"/>
              </a:rPr>
              <a:t>，然后</a:t>
            </a:r>
            <a:r>
              <a:rPr lang="en-US" altLang="zh-CN" kern="100" dirty="0">
                <a:latin typeface="Times New Roman" panose="02020603050405020304" pitchFamily="18" charset="0"/>
              </a:rPr>
              <a:t>Core1</a:t>
            </a:r>
            <a:r>
              <a:rPr lang="zh-CN" altLang="zh-CN" kern="100" dirty="0">
                <a:latin typeface="Times New Roman" panose="02020603050405020304" pitchFamily="18" charset="0"/>
                <a:cs typeface="Times New Roman" panose="02020603050405020304" pitchFamily="18" charset="0"/>
              </a:rPr>
              <a:t>先将</a:t>
            </a:r>
            <a:r>
              <a:rPr lang="en-US" altLang="zh-CN" kern="100" dirty="0">
                <a:latin typeface="Times New Roman" panose="02020603050405020304" pitchFamily="18" charset="0"/>
              </a:rPr>
              <a:t>22</a:t>
            </a:r>
            <a:r>
              <a:rPr lang="zh-CN" altLang="zh-CN" kern="100" dirty="0">
                <a:latin typeface="Times New Roman" panose="02020603050405020304" pitchFamily="18" charset="0"/>
                <a:cs typeface="Times New Roman" panose="02020603050405020304" pitchFamily="18" charset="0"/>
              </a:rPr>
              <a:t>写回</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Core2</a:t>
            </a:r>
            <a:r>
              <a:rPr lang="zh-CN" altLang="zh-CN" kern="100" dirty="0">
                <a:latin typeface="Times New Roman" panose="02020603050405020304" pitchFamily="18" charset="0"/>
                <a:cs typeface="Times New Roman" panose="02020603050405020304" pitchFamily="18" charset="0"/>
              </a:rPr>
              <a:t>再将</a:t>
            </a:r>
            <a:r>
              <a:rPr lang="en-US" altLang="zh-CN" kern="100" dirty="0">
                <a:latin typeface="Times New Roman" panose="02020603050405020304" pitchFamily="18" charset="0"/>
              </a:rPr>
              <a:t>33</a:t>
            </a:r>
            <a:r>
              <a:rPr lang="zh-CN" altLang="zh-CN" kern="100" dirty="0">
                <a:latin typeface="Times New Roman" panose="02020603050405020304" pitchFamily="18" charset="0"/>
                <a:cs typeface="Times New Roman" panose="02020603050405020304" pitchFamily="18" charset="0"/>
              </a:rPr>
              <a:t>写回</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，这样</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最终的值是</a:t>
            </a:r>
            <a:r>
              <a:rPr lang="en-US" altLang="zh-CN" kern="100" dirty="0">
                <a:latin typeface="Times New Roman" panose="02020603050405020304" pitchFamily="18" charset="0"/>
              </a:rPr>
              <a:t>33</a:t>
            </a:r>
            <a:r>
              <a:rPr lang="zh-CN" altLang="zh-CN" kern="100" dirty="0">
                <a:latin typeface="Times New Roman" panose="02020603050405020304" pitchFamily="18" charset="0"/>
                <a:cs typeface="Times New Roman" panose="02020603050405020304" pitchFamily="18" charset="0"/>
              </a:rPr>
              <a:t>，并不能实现我们需要的功能。正常情况下，</a:t>
            </a:r>
            <a:r>
              <a:rPr lang="en-US" altLang="zh-CN" kern="100" dirty="0">
                <a:latin typeface="Times New Roman" panose="02020603050405020304" pitchFamily="18" charset="0"/>
              </a:rPr>
              <a:t>sum</a:t>
            </a:r>
            <a:r>
              <a:rPr lang="zh-CN" altLang="zh-CN" kern="100" dirty="0">
                <a:latin typeface="Times New Roman" panose="02020603050405020304" pitchFamily="18" charset="0"/>
                <a:cs typeface="Times New Roman" panose="02020603050405020304" pitchFamily="18" charset="0"/>
              </a:rPr>
              <a:t>的值因为</a:t>
            </a:r>
            <a:r>
              <a:rPr lang="en-US" altLang="zh-CN" kern="100" dirty="0">
                <a:latin typeface="Times New Roman" panose="02020603050405020304" pitchFamily="18" charset="0"/>
              </a:rPr>
              <a:t>10+12+23=45</a:t>
            </a:r>
            <a:r>
              <a:rPr lang="zh-CN" altLang="zh-CN" kern="100" dirty="0">
                <a:latin typeface="Times New Roman" panose="02020603050405020304" pitchFamily="18" charset="0"/>
                <a:cs typeface="Times New Roman" panose="02020603050405020304" pitchFamily="18" charset="0"/>
              </a:rPr>
              <a:t>。</a:t>
            </a:r>
            <a:endParaRPr lang="zh-CN" altLang="en-US" dirty="0"/>
          </a:p>
        </p:txBody>
      </p:sp>
    </p:spTree>
    <p:extLst>
      <p:ext uri="{BB962C8B-B14F-4D97-AF65-F5344CB8AC3E}">
        <p14:creationId xmlns:p14="http://schemas.microsoft.com/office/powerpoint/2010/main" val="289725945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能</a:t>
            </a:r>
            <a:r>
              <a:rPr lang="zh-CN" altLang="zh-CN" dirty="0"/>
              <a:t>自己做就自己做，不要总是请示</a:t>
            </a:r>
            <a:r>
              <a:rPr lang="zh-CN" altLang="zh-CN" dirty="0" smtClean="0"/>
              <a:t>协调</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81</a:t>
            </a:fld>
            <a:endParaRPr lang="zh-CN" altLang="en-US"/>
          </a:p>
        </p:txBody>
      </p:sp>
      <p:sp>
        <p:nvSpPr>
          <p:cNvPr id="8" name="矩形 7"/>
          <p:cNvSpPr/>
          <p:nvPr/>
        </p:nvSpPr>
        <p:spPr>
          <a:xfrm>
            <a:off x="827584" y="1916832"/>
            <a:ext cx="7488832" cy="3579698"/>
          </a:xfrm>
          <a:prstGeom prst="rect">
            <a:avLst/>
          </a:prstGeom>
        </p:spPr>
        <p:txBody>
          <a:bodyPr wrap="square">
            <a:spAutoFit/>
          </a:bodyPr>
          <a:lstStyle/>
          <a:p>
            <a:pPr indent="304800" algn="just">
              <a:lnSpc>
                <a:spcPct val="130000"/>
              </a:lnSpc>
              <a:spcAft>
                <a:spcPts val="0"/>
              </a:spcAft>
            </a:pPr>
            <a:r>
              <a:rPr lang="en-US" altLang="zh-CN" kern="100" dirty="0" smtClean="0">
                <a:latin typeface="Times New Roman" panose="02020603050405020304" pitchFamily="18" charset="0"/>
              </a:rPr>
              <a:t>   </a:t>
            </a:r>
            <a:r>
              <a:rPr lang="zh-CN" altLang="zh-CN" kern="100" dirty="0" smtClean="0">
                <a:latin typeface="Times New Roman" panose="02020603050405020304" pitchFamily="18" charset="0"/>
              </a:rPr>
              <a:t>如果</a:t>
            </a:r>
            <a:r>
              <a:rPr lang="zh-CN" altLang="zh-CN" kern="100" dirty="0">
                <a:latin typeface="Times New Roman" panose="02020603050405020304" pitchFamily="18" charset="0"/>
              </a:rPr>
              <a:t>每个子进程中独立的运行自己的工作，而并不每次都去“打扰”共享变量</a:t>
            </a:r>
            <a:r>
              <a:rPr lang="en-US" altLang="zh-CN" kern="100" dirty="0">
                <a:latin typeface="Times New Roman" panose="02020603050405020304" pitchFamily="18" charset="0"/>
              </a:rPr>
              <a:t>sum</a:t>
            </a:r>
            <a:r>
              <a:rPr lang="zh-CN" altLang="zh-CN" kern="100" dirty="0">
                <a:latin typeface="Times New Roman" panose="02020603050405020304" pitchFamily="18" charset="0"/>
              </a:rPr>
              <a:t>，程序的运行时间将会降低到</a:t>
            </a:r>
            <a:r>
              <a:rPr lang="en-US" altLang="zh-CN" kern="100" dirty="0">
                <a:latin typeface="Times New Roman" panose="02020603050405020304" pitchFamily="18" charset="0"/>
              </a:rPr>
              <a:t>P*K+N/P</a:t>
            </a:r>
            <a:r>
              <a:rPr lang="zh-CN" altLang="zh-CN" kern="100" dirty="0">
                <a:latin typeface="Times New Roman" panose="02020603050405020304" pitchFamily="18" charset="0"/>
              </a:rPr>
              <a:t>。该方法的具体实现为：每个子进程创建一个局部变量</a:t>
            </a:r>
            <a:r>
              <a:rPr lang="en-US" altLang="zh-CN" kern="100" dirty="0" err="1">
                <a:latin typeface="Times New Roman" panose="02020603050405020304" pitchFamily="18" charset="0"/>
              </a:rPr>
              <a:t>local_sum</a:t>
            </a:r>
            <a:r>
              <a:rPr lang="zh-CN" altLang="zh-CN" kern="100" dirty="0">
                <a:latin typeface="Times New Roman" panose="02020603050405020304" pitchFamily="18" charset="0"/>
              </a:rPr>
              <a:t>，每次计算时，使用</a:t>
            </a:r>
            <a:r>
              <a:rPr lang="en-US" altLang="zh-CN" kern="100" dirty="0" err="1">
                <a:latin typeface="Times New Roman" panose="02020603050405020304" pitchFamily="18" charset="0"/>
              </a:rPr>
              <a:t>local_sum</a:t>
            </a:r>
            <a:r>
              <a:rPr lang="en-US" altLang="zh-CN" kern="100" dirty="0">
                <a:latin typeface="Times New Roman" panose="02020603050405020304" pitchFamily="18" charset="0"/>
              </a:rPr>
              <a:t> += A[</a:t>
            </a:r>
            <a:r>
              <a:rPr lang="en-US" altLang="zh-CN" kern="100" dirty="0" err="1">
                <a:latin typeface="Times New Roman" panose="02020603050405020304" pitchFamily="18" charset="0"/>
              </a:rPr>
              <a:t>i</a:t>
            </a:r>
            <a:r>
              <a:rPr lang="en-US" altLang="zh-CN" kern="100" dirty="0">
                <a:latin typeface="Times New Roman" panose="02020603050405020304" pitchFamily="18" charset="0"/>
              </a:rPr>
              <a:t>]</a:t>
            </a:r>
            <a:r>
              <a:rPr lang="zh-CN" altLang="zh-CN" kern="100" dirty="0">
                <a:latin typeface="Times New Roman" panose="02020603050405020304" pitchFamily="18" charset="0"/>
              </a:rPr>
              <a:t>进行。最后，再使用</a:t>
            </a:r>
            <a:r>
              <a:rPr lang="en-US" altLang="zh-CN" kern="100" dirty="0" err="1">
                <a:latin typeface="Times New Roman" panose="02020603050405020304" pitchFamily="18" charset="0"/>
              </a:rPr>
              <a:t>sum_value</a:t>
            </a:r>
            <a:r>
              <a:rPr lang="en-US" altLang="zh-CN" kern="100" dirty="0">
                <a:latin typeface="Times New Roman" panose="02020603050405020304" pitchFamily="18" charset="0"/>
              </a:rPr>
              <a:t> += </a:t>
            </a:r>
            <a:r>
              <a:rPr lang="en-US" altLang="zh-CN" kern="100" dirty="0" err="1">
                <a:latin typeface="Times New Roman" panose="02020603050405020304" pitchFamily="18" charset="0"/>
              </a:rPr>
              <a:t>local_sum</a:t>
            </a:r>
            <a:r>
              <a:rPr lang="zh-CN" altLang="zh-CN" kern="100" dirty="0">
                <a:latin typeface="Times New Roman" panose="02020603050405020304" pitchFamily="18" charset="0"/>
              </a:rPr>
              <a:t>。所有的计算都运算在</a:t>
            </a:r>
            <a:r>
              <a:rPr lang="en-US" altLang="zh-CN" kern="100" dirty="0" err="1">
                <a:latin typeface="Times New Roman" panose="02020603050405020304" pitchFamily="18" charset="0"/>
              </a:rPr>
              <a:t>local_sum</a:t>
            </a:r>
            <a:r>
              <a:rPr lang="zh-CN" altLang="zh-CN" kern="100" dirty="0">
                <a:latin typeface="Times New Roman" panose="02020603050405020304" pitchFamily="18" charset="0"/>
              </a:rPr>
              <a:t>上，因此，</a:t>
            </a:r>
            <a:r>
              <a:rPr lang="en-US" altLang="zh-CN" kern="100" dirty="0">
                <a:latin typeface="Times New Roman" panose="02020603050405020304" pitchFamily="18" charset="0"/>
              </a:rPr>
              <a:t>P</a:t>
            </a:r>
            <a:r>
              <a:rPr lang="zh-CN" altLang="zh-CN" kern="100" dirty="0">
                <a:latin typeface="Times New Roman" panose="02020603050405020304" pitchFamily="18" charset="0"/>
              </a:rPr>
              <a:t>个核可以完全并行地执行分配给自己那一段的累加。假设</a:t>
            </a:r>
            <a:r>
              <a:rPr lang="en-US" altLang="zh-CN" kern="100" dirty="0">
                <a:latin typeface="Times New Roman" panose="02020603050405020304" pitchFamily="18" charset="0"/>
              </a:rPr>
              <a:t>N=10000</a:t>
            </a:r>
            <a:r>
              <a:rPr lang="zh-CN" altLang="zh-CN" kern="100" dirty="0">
                <a:latin typeface="Times New Roman" panose="02020603050405020304" pitchFamily="18" charset="0"/>
              </a:rPr>
              <a:t>，</a:t>
            </a:r>
            <a:r>
              <a:rPr lang="en-US" altLang="zh-CN" kern="100" dirty="0">
                <a:latin typeface="Times New Roman" panose="02020603050405020304" pitchFamily="18" charset="0"/>
              </a:rPr>
              <a:t>P=100</a:t>
            </a:r>
            <a:r>
              <a:rPr lang="zh-CN" altLang="zh-CN" kern="100" dirty="0">
                <a:latin typeface="Times New Roman" panose="02020603050405020304" pitchFamily="18" charset="0"/>
              </a:rPr>
              <a:t>，</a:t>
            </a:r>
            <a:r>
              <a:rPr lang="en-US" altLang="zh-CN" kern="100" dirty="0">
                <a:latin typeface="Times New Roman" panose="02020603050405020304" pitchFamily="18" charset="0"/>
              </a:rPr>
              <a:t>K=4</a:t>
            </a:r>
            <a:r>
              <a:rPr lang="zh-CN" altLang="zh-CN" kern="100" dirty="0">
                <a:latin typeface="Times New Roman" panose="02020603050405020304" pitchFamily="18" charset="0"/>
              </a:rPr>
              <a:t>，那么</a:t>
            </a:r>
            <a:r>
              <a:rPr lang="en-US" altLang="zh-CN" kern="100" dirty="0">
                <a:latin typeface="Times New Roman" panose="02020603050405020304" pitchFamily="18" charset="0"/>
              </a:rPr>
              <a:t>N*K=40000</a:t>
            </a:r>
            <a:r>
              <a:rPr lang="zh-CN" altLang="zh-CN" kern="100" dirty="0">
                <a:latin typeface="Times New Roman" panose="02020603050405020304" pitchFamily="18" charset="0"/>
              </a:rPr>
              <a:t>，而</a:t>
            </a:r>
            <a:r>
              <a:rPr lang="en-US" altLang="zh-CN" kern="100" dirty="0">
                <a:latin typeface="Times New Roman" panose="02020603050405020304" pitchFamily="18" charset="0"/>
              </a:rPr>
              <a:t>P*K+N/P=500</a:t>
            </a:r>
            <a:r>
              <a:rPr lang="zh-CN" altLang="zh-CN" kern="100" dirty="0">
                <a:latin typeface="Times New Roman" panose="02020603050405020304" pitchFamily="18" charset="0"/>
              </a:rPr>
              <a:t>。执行时间大幅度减少为八十分之一</a:t>
            </a:r>
            <a:r>
              <a:rPr lang="zh-CN" altLang="zh-CN" kern="100" dirty="0" smtClean="0">
                <a:latin typeface="Times New Roman" panose="02020603050405020304" pitchFamily="18" charset="0"/>
              </a:rPr>
              <a:t>。</a:t>
            </a:r>
            <a:endParaRPr lang="en-US" altLang="zh-CN" kern="100" dirty="0" smtClean="0">
              <a:latin typeface="Times New Roman" panose="02020603050405020304" pitchFamily="18" charset="0"/>
            </a:endParaRPr>
          </a:p>
          <a:p>
            <a:pPr indent="304800" algn="just">
              <a:lnSpc>
                <a:spcPct val="130000"/>
              </a:lnSpc>
              <a:spcAft>
                <a:spcPts val="0"/>
              </a:spcAft>
            </a:pPr>
            <a:endParaRPr lang="zh-CN" altLang="zh-CN" sz="1400" kern="100" dirty="0">
              <a:latin typeface="Times New Roman" panose="02020603050405020304" pitchFamily="18" charset="0"/>
            </a:endParaRPr>
          </a:p>
          <a:p>
            <a:pPr>
              <a:lnSpc>
                <a:spcPct val="130000"/>
              </a:lnSpc>
            </a:pPr>
            <a:r>
              <a:rPr lang="en-US" altLang="zh-CN" kern="100" dirty="0" smtClean="0">
                <a:latin typeface="Times New Roman" panose="02020603050405020304" pitchFamily="18" charset="0"/>
                <a:cs typeface="Times New Roman" panose="02020603050405020304" pitchFamily="18" charset="0"/>
              </a:rPr>
              <a:t>        </a:t>
            </a:r>
            <a:r>
              <a:rPr lang="zh-CN" altLang="zh-CN" kern="100" dirty="0" smtClean="0">
                <a:latin typeface="Times New Roman" panose="02020603050405020304" pitchFamily="18" charset="0"/>
                <a:cs typeface="Times New Roman" panose="02020603050405020304" pitchFamily="18" charset="0"/>
              </a:rPr>
              <a:t>临界区</a:t>
            </a:r>
            <a:r>
              <a:rPr lang="zh-CN" altLang="zh-CN" kern="100" dirty="0">
                <a:latin typeface="Times New Roman" panose="02020603050405020304" pitchFamily="18" charset="0"/>
                <a:cs typeface="Times New Roman" panose="02020603050405020304" pitchFamily="18" charset="0"/>
              </a:rPr>
              <a:t>使得并行度降低，在编写并行程序时，子进程越少操作临界区变量越好</a:t>
            </a:r>
            <a:endParaRPr lang="zh-CN" altLang="en-US" dirty="0"/>
          </a:p>
        </p:txBody>
      </p:sp>
    </p:spTree>
    <p:extLst>
      <p:ext uri="{BB962C8B-B14F-4D97-AF65-F5344CB8AC3E}">
        <p14:creationId xmlns:p14="http://schemas.microsoft.com/office/powerpoint/2010/main" val="27863401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让</a:t>
            </a:r>
            <a:r>
              <a:rPr lang="zh-CN" altLang="zh-CN" dirty="0"/>
              <a:t>大家共享多核，有福同享就是云</a:t>
            </a:r>
            <a:r>
              <a:rPr lang="zh-CN" altLang="zh-CN" dirty="0" smtClean="0"/>
              <a:t>计算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82</a:t>
            </a:fld>
            <a:endParaRPr lang="zh-CN" altLang="en-US"/>
          </a:p>
        </p:txBody>
      </p:sp>
      <p:sp>
        <p:nvSpPr>
          <p:cNvPr id="8" name="矩形 7"/>
          <p:cNvSpPr/>
          <p:nvPr/>
        </p:nvSpPr>
        <p:spPr>
          <a:xfrm>
            <a:off x="827584" y="1981440"/>
            <a:ext cx="7488832" cy="2455672"/>
          </a:xfrm>
          <a:prstGeom prst="rect">
            <a:avLst/>
          </a:prstGeom>
        </p:spPr>
        <p:txBody>
          <a:bodyPr wrap="square">
            <a:spAutoFit/>
          </a:bodyPr>
          <a:lstStyle/>
          <a:p>
            <a:pPr>
              <a:lnSpc>
                <a:spcPct val="130000"/>
              </a:lnSpc>
            </a:pPr>
            <a:r>
              <a:rPr lang="en-US" altLang="zh-CN" sz="2000" dirty="0"/>
              <a:t> </a:t>
            </a:r>
            <a:r>
              <a:rPr lang="en-US" altLang="zh-CN" sz="2000" dirty="0" smtClean="0"/>
              <a:t>        </a:t>
            </a:r>
            <a:r>
              <a:rPr lang="zh-CN" altLang="zh-CN" sz="2000" dirty="0" smtClean="0"/>
              <a:t>云</a:t>
            </a:r>
            <a:r>
              <a:rPr lang="zh-CN" altLang="zh-CN" sz="2000" dirty="0"/>
              <a:t>计算是一种按使用量付费的模式，这种模式提供可用的、便捷的、按需的网络访问，进入可配置的计算资源共享池（资源包括计算核、</a:t>
            </a:r>
            <a:r>
              <a:rPr lang="en-US" altLang="zh-CN" sz="2000" dirty="0"/>
              <a:t>Memory</a:t>
            </a:r>
            <a:r>
              <a:rPr lang="zh-CN" altLang="zh-CN" sz="2000" dirty="0"/>
              <a:t>存储、网络带宽等），这些资源能够被快速提供，只需投入很少的管理工作，或与服务供应商进行很少的交互。也就是说，用户共享多核资源，按照需求量提出申请与付费的过程就是云计算。</a:t>
            </a:r>
          </a:p>
        </p:txBody>
      </p:sp>
    </p:spTree>
    <p:extLst>
      <p:ext uri="{BB962C8B-B14F-4D97-AF65-F5344CB8AC3E}">
        <p14:creationId xmlns:p14="http://schemas.microsoft.com/office/powerpoint/2010/main" val="2037231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让</a:t>
            </a:r>
            <a:r>
              <a:rPr lang="zh-CN" altLang="zh-CN" dirty="0"/>
              <a:t>大家共享多核，有福同享就是云</a:t>
            </a:r>
            <a:r>
              <a:rPr lang="zh-CN" altLang="zh-CN" dirty="0" smtClean="0"/>
              <a:t>计算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83</a:t>
            </a:fld>
            <a:endParaRPr lang="zh-CN" altLang="en-US"/>
          </a:p>
        </p:txBody>
      </p:sp>
      <p:sp>
        <p:nvSpPr>
          <p:cNvPr id="8" name="矩形 7"/>
          <p:cNvSpPr/>
          <p:nvPr/>
        </p:nvSpPr>
        <p:spPr>
          <a:xfrm>
            <a:off x="827584" y="1988840"/>
            <a:ext cx="7488832" cy="3255891"/>
          </a:xfrm>
          <a:prstGeom prst="rect">
            <a:avLst/>
          </a:prstGeom>
        </p:spPr>
        <p:txBody>
          <a:bodyPr wrap="square">
            <a:spAutoFit/>
          </a:bodyPr>
          <a:lstStyle/>
          <a:p>
            <a:pPr>
              <a:lnSpc>
                <a:spcPct val="130000"/>
              </a:lnSpc>
            </a:pPr>
            <a:r>
              <a:rPr lang="en-US" altLang="zh-CN" sz="2000" dirty="0" smtClean="0"/>
              <a:t>         </a:t>
            </a:r>
            <a:r>
              <a:rPr lang="zh-CN" altLang="zh-CN" sz="2000" dirty="0" smtClean="0"/>
              <a:t>虚拟化是一种在软件中模拟仿真硬件的技术，它以虚拟资源为用户提供服务。目标是合理调配计算机资源，使其更高效地提供服务。举例来看，如果一台性能强大的服务器，虚拟化可以将其虚拟成多个独立的小服务器，用来服务不同的用户。虚拟化也可以将多个服务器虚拟成一个强大的服务器，完成特定的功能。不仅如此，云计算中心在分配资源时，还做到了时间上的复用。当用户不需要资源，它之前所申请的资源将会归还给云中心，以用于服务其他用户。</a:t>
            </a:r>
            <a:endParaRPr lang="zh-CN" altLang="zh-CN" sz="2000" dirty="0"/>
          </a:p>
        </p:txBody>
      </p:sp>
    </p:spTree>
    <p:extLst>
      <p:ext uri="{BB962C8B-B14F-4D97-AF65-F5344CB8AC3E}">
        <p14:creationId xmlns:p14="http://schemas.microsoft.com/office/powerpoint/2010/main" val="2888577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让</a:t>
            </a:r>
            <a:r>
              <a:rPr lang="zh-CN" altLang="zh-CN" dirty="0"/>
              <a:t>大家共享多核，有福同享就是云</a:t>
            </a:r>
            <a:r>
              <a:rPr lang="zh-CN" altLang="zh-CN" dirty="0" smtClean="0"/>
              <a:t>计算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84</a:t>
            </a:fld>
            <a:endParaRPr lang="zh-CN" altLang="en-US"/>
          </a:p>
        </p:txBody>
      </p:sp>
      <p:sp>
        <p:nvSpPr>
          <p:cNvPr id="6" name="矩形 5"/>
          <p:cNvSpPr/>
          <p:nvPr/>
        </p:nvSpPr>
        <p:spPr>
          <a:xfrm>
            <a:off x="827584" y="2016130"/>
            <a:ext cx="7488832" cy="2492990"/>
          </a:xfrm>
          <a:prstGeom prst="rect">
            <a:avLst/>
          </a:prstGeom>
        </p:spPr>
        <p:txBody>
          <a:bodyPr wrap="square">
            <a:spAutoFit/>
          </a:bodyPr>
          <a:lstStyle/>
          <a:p>
            <a:pPr indent="266700" algn="just">
              <a:lnSpc>
                <a:spcPct val="130000"/>
              </a:lnSpc>
              <a:spcAft>
                <a:spcPts val="0"/>
              </a:spcAft>
            </a:pPr>
            <a:r>
              <a:rPr lang="en-US" altLang="zh-CN" sz="2000" kern="100" dirty="0" smtClean="0">
                <a:latin typeface="Times New Roman" panose="02020603050405020304" pitchFamily="18" charset="0"/>
              </a:rPr>
              <a:t>    </a:t>
            </a:r>
            <a:r>
              <a:rPr lang="zh-CN" altLang="zh-CN" sz="2000" kern="100" dirty="0" smtClean="0">
                <a:latin typeface="Times New Roman" panose="02020603050405020304" pitchFamily="18" charset="0"/>
              </a:rPr>
              <a:t>通过</a:t>
            </a:r>
            <a:r>
              <a:rPr lang="zh-CN" altLang="zh-CN" sz="2000" kern="100" dirty="0">
                <a:latin typeface="Times New Roman" panose="02020603050405020304" pitchFamily="18" charset="0"/>
              </a:rPr>
              <a:t>虚拟化技术，云计算把服务供应商的各种软硬件资源整合在一起，就像一团云，然后由这团云向外界的用户提供各种资源和服务。云计算的用户们可以不必了解云里各种资源的组织管理细节，只是提出自己的需求，从云里获取自己所需的资源或服务。所以，云里真实的资源很多时候其实是全部的用户共同占有，轮流使用，是有福同享。</a:t>
            </a:r>
          </a:p>
        </p:txBody>
      </p:sp>
    </p:spTree>
    <p:extLst>
      <p:ext uri="{BB962C8B-B14F-4D97-AF65-F5344CB8AC3E}">
        <p14:creationId xmlns:p14="http://schemas.microsoft.com/office/powerpoint/2010/main" val="24437655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让</a:t>
            </a:r>
            <a:r>
              <a:rPr lang="zh-CN" altLang="zh-CN" dirty="0"/>
              <a:t>大家共享多核，有福同享就是云</a:t>
            </a:r>
            <a:r>
              <a:rPr lang="zh-CN" altLang="zh-CN" dirty="0" smtClean="0"/>
              <a:t>计算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85</a:t>
            </a:fld>
            <a:endParaRPr lang="zh-CN" altLang="en-US"/>
          </a:p>
        </p:txBody>
      </p:sp>
      <p:sp>
        <p:nvSpPr>
          <p:cNvPr id="6" name="矩形 5"/>
          <p:cNvSpPr/>
          <p:nvPr/>
        </p:nvSpPr>
        <p:spPr>
          <a:xfrm>
            <a:off x="827584" y="1628800"/>
            <a:ext cx="7344816" cy="4056110"/>
          </a:xfrm>
          <a:prstGeom prst="rect">
            <a:avLst/>
          </a:prstGeom>
        </p:spPr>
        <p:txBody>
          <a:bodyPr wrap="square">
            <a:spAutoFit/>
          </a:bodyPr>
          <a:lstStyle/>
          <a:p>
            <a:pPr algn="just">
              <a:lnSpc>
                <a:spcPct val="130000"/>
              </a:lnSpc>
              <a:spcAft>
                <a:spcPts val="0"/>
              </a:spcAft>
            </a:pPr>
            <a:r>
              <a:rPr lang="zh-CN" altLang="zh-CN" sz="2000" kern="100" dirty="0">
                <a:latin typeface="Times New Roman" panose="02020603050405020304" pitchFamily="18" charset="0"/>
              </a:rPr>
              <a:t>云计算提供的</a:t>
            </a:r>
            <a:r>
              <a:rPr lang="zh-CN" altLang="zh-CN" sz="2000" kern="100" dirty="0" smtClean="0">
                <a:latin typeface="Times New Roman" panose="02020603050405020304" pitchFamily="18" charset="0"/>
              </a:rPr>
              <a:t>服务大致</a:t>
            </a:r>
            <a:r>
              <a:rPr lang="zh-CN" altLang="zh-CN" sz="2000" kern="100" dirty="0">
                <a:latin typeface="Times New Roman" panose="02020603050405020304" pitchFamily="18" charset="0"/>
              </a:rPr>
              <a:t>可以分为三类</a:t>
            </a:r>
            <a:r>
              <a:rPr lang="zh-CN" altLang="zh-CN" sz="2000" kern="100" dirty="0" smtClean="0">
                <a:latin typeface="Times New Roman" panose="02020603050405020304" pitchFamily="18" charset="0"/>
              </a:rPr>
              <a:t>：</a:t>
            </a:r>
            <a:endParaRPr lang="zh-CN" altLang="zh-CN" sz="2000" kern="100" dirty="0">
              <a:latin typeface="Times New Roman" panose="02020603050405020304" pitchFamily="18" charset="0"/>
            </a:endParaRPr>
          </a:p>
          <a:p>
            <a:pPr marL="800100" lvl="1" indent="-342900" algn="just">
              <a:lnSpc>
                <a:spcPct val="130000"/>
              </a:lnSpc>
              <a:buFont typeface="Arial" panose="020B0604020202020204" pitchFamily="34" charset="0"/>
              <a:buChar char="•"/>
            </a:pPr>
            <a:r>
              <a:rPr lang="zh-CN" altLang="zh-CN" sz="2000" kern="100" dirty="0">
                <a:latin typeface="Times New Roman" panose="02020603050405020304" pitchFamily="18" charset="0"/>
              </a:rPr>
              <a:t>基础设施即服务（</a:t>
            </a:r>
            <a:r>
              <a:rPr lang="en-US" altLang="zh-CN" sz="2000" kern="100" dirty="0">
                <a:latin typeface="Times New Roman" panose="02020603050405020304" pitchFamily="18" charset="0"/>
              </a:rPr>
              <a:t>Infrastructure as a Service</a:t>
            </a:r>
            <a:r>
              <a:rPr lang="zh-CN" altLang="zh-CN" sz="2000" kern="100" dirty="0">
                <a:latin typeface="Times New Roman" panose="02020603050405020304" pitchFamily="18" charset="0"/>
              </a:rPr>
              <a:t>，简称</a:t>
            </a:r>
            <a:r>
              <a:rPr lang="en-US" altLang="zh-CN" sz="2000" kern="100" dirty="0">
                <a:latin typeface="Times New Roman" panose="02020603050405020304" pitchFamily="18" charset="0"/>
              </a:rPr>
              <a:t>IaaS</a:t>
            </a:r>
            <a:r>
              <a:rPr lang="zh-CN" altLang="zh-CN" sz="2000" kern="100" dirty="0">
                <a:latin typeface="Times New Roman" panose="02020603050405020304" pitchFamily="18" charset="0"/>
              </a:rPr>
              <a:t>）</a:t>
            </a:r>
            <a:r>
              <a:rPr lang="zh-CN" altLang="zh-CN" sz="2000" kern="100" dirty="0" smtClean="0">
                <a:latin typeface="Times New Roman" panose="02020603050405020304" pitchFamily="18" charset="0"/>
              </a:rPr>
              <a:t>。基础</a:t>
            </a:r>
            <a:r>
              <a:rPr lang="zh-CN" altLang="zh-CN" sz="2000" kern="100" dirty="0">
                <a:latin typeface="Times New Roman" panose="02020603050405020304" pitchFamily="18" charset="0"/>
              </a:rPr>
              <a:t>设施是指进行计算所需的基本资源。具体而言，</a:t>
            </a:r>
            <a:r>
              <a:rPr lang="en-US" altLang="zh-CN" sz="2000" kern="100" dirty="0">
                <a:latin typeface="Times New Roman" panose="02020603050405020304" pitchFamily="18" charset="0"/>
              </a:rPr>
              <a:t>IaaS</a:t>
            </a:r>
            <a:r>
              <a:rPr lang="zh-CN" altLang="zh-CN" sz="2000" kern="100" dirty="0">
                <a:latin typeface="Times New Roman" panose="02020603050405020304" pitchFamily="18" charset="0"/>
              </a:rPr>
              <a:t>提供的服务涵盖了虚拟机、服务器、存储设备和网络等资源</a:t>
            </a:r>
            <a:r>
              <a:rPr lang="zh-CN" altLang="zh-CN" sz="2000" kern="100" dirty="0" smtClean="0">
                <a:latin typeface="Times New Roman" panose="02020603050405020304" pitchFamily="18" charset="0"/>
              </a:rPr>
              <a:t>。。</a:t>
            </a:r>
            <a:endParaRPr lang="en-US" altLang="zh-CN" sz="2000" kern="100" dirty="0" smtClean="0">
              <a:latin typeface="Times New Roman" panose="02020603050405020304" pitchFamily="18" charset="0"/>
            </a:endParaRPr>
          </a:p>
          <a:p>
            <a:pPr marL="800100" lvl="1" indent="-342900" algn="just">
              <a:lnSpc>
                <a:spcPct val="130000"/>
              </a:lnSpc>
              <a:buFont typeface="Arial" panose="020B0604020202020204" pitchFamily="34" charset="0"/>
              <a:buChar char="•"/>
            </a:pPr>
            <a:r>
              <a:rPr lang="zh-CN" altLang="zh-CN" sz="2000" kern="100" dirty="0" smtClean="0">
                <a:latin typeface="Times New Roman" panose="02020603050405020304" pitchFamily="18" charset="0"/>
              </a:rPr>
              <a:t>平台</a:t>
            </a:r>
            <a:r>
              <a:rPr lang="zh-CN" altLang="zh-CN" sz="2000" kern="100" dirty="0">
                <a:latin typeface="Times New Roman" panose="02020603050405020304" pitchFamily="18" charset="0"/>
              </a:rPr>
              <a:t>即服务（</a:t>
            </a:r>
            <a:r>
              <a:rPr lang="en-US" altLang="zh-CN" sz="2000" kern="100" dirty="0">
                <a:latin typeface="Times New Roman" panose="02020603050405020304" pitchFamily="18" charset="0"/>
              </a:rPr>
              <a:t>Platform as a Service</a:t>
            </a:r>
            <a:r>
              <a:rPr lang="zh-CN" altLang="zh-CN" sz="2000" kern="100" dirty="0">
                <a:latin typeface="Times New Roman" panose="02020603050405020304" pitchFamily="18" charset="0"/>
              </a:rPr>
              <a:t>，简称</a:t>
            </a:r>
            <a:r>
              <a:rPr lang="en-US" altLang="zh-CN" sz="2000" kern="100" dirty="0">
                <a:latin typeface="Times New Roman" panose="02020603050405020304" pitchFamily="18" charset="0"/>
              </a:rPr>
              <a:t>PaaS</a:t>
            </a:r>
            <a:r>
              <a:rPr lang="zh-CN" altLang="zh-CN" sz="2000" kern="100" dirty="0">
                <a:latin typeface="Times New Roman" panose="02020603050405020304" pitchFamily="18" charset="0"/>
              </a:rPr>
              <a:t>）</a:t>
            </a:r>
            <a:r>
              <a:rPr lang="zh-CN" altLang="zh-CN" sz="2000" kern="100" dirty="0" smtClean="0">
                <a:latin typeface="Times New Roman" panose="02020603050405020304" pitchFamily="18" charset="0"/>
              </a:rPr>
              <a:t>。主要</a:t>
            </a:r>
            <a:r>
              <a:rPr lang="zh-CN" altLang="zh-CN" sz="2000" kern="100" dirty="0">
                <a:latin typeface="Times New Roman" panose="02020603050405020304" pitchFamily="18" charset="0"/>
              </a:rPr>
              <a:t>是指开发各种应用所需的开发环境，比如各种</a:t>
            </a:r>
            <a:r>
              <a:rPr lang="en-US" altLang="zh-CN" sz="2000" kern="100" dirty="0">
                <a:latin typeface="Times New Roman" panose="02020603050405020304" pitchFamily="18" charset="0"/>
              </a:rPr>
              <a:t>Python</a:t>
            </a:r>
            <a:r>
              <a:rPr lang="zh-CN" altLang="zh-CN" sz="2000" kern="100" dirty="0">
                <a:latin typeface="Times New Roman" panose="02020603050405020304" pitchFamily="18" charset="0"/>
              </a:rPr>
              <a:t>语言的开发工具、数据库和</a:t>
            </a:r>
            <a:r>
              <a:rPr lang="en-US" altLang="zh-CN" sz="2000" kern="100" dirty="0">
                <a:latin typeface="Times New Roman" panose="02020603050405020304" pitchFamily="18" charset="0"/>
              </a:rPr>
              <a:t>web</a:t>
            </a:r>
            <a:r>
              <a:rPr lang="zh-CN" altLang="zh-CN" sz="2000" kern="100" dirty="0">
                <a:latin typeface="Times New Roman" panose="02020603050405020304" pitchFamily="18" charset="0"/>
              </a:rPr>
              <a:t>服务器等</a:t>
            </a:r>
            <a:r>
              <a:rPr lang="zh-CN" altLang="zh-CN" sz="2000" kern="100" dirty="0" smtClean="0">
                <a:latin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pPr marL="800100" lvl="1" indent="-342900" algn="just">
              <a:lnSpc>
                <a:spcPct val="130000"/>
              </a:lnSpc>
              <a:buFont typeface="Arial" panose="020B0604020202020204" pitchFamily="34" charset="0"/>
              <a:buChar char="•"/>
            </a:pPr>
            <a:r>
              <a:rPr lang="zh-CN" altLang="zh-CN" sz="2000" kern="100" dirty="0" smtClean="0">
                <a:latin typeface="Times New Roman" panose="02020603050405020304" pitchFamily="18" charset="0"/>
                <a:cs typeface="Times New Roman" panose="02020603050405020304" pitchFamily="18" charset="0"/>
              </a:rPr>
              <a:t>软件</a:t>
            </a:r>
            <a:r>
              <a:rPr lang="zh-CN" altLang="zh-CN" sz="2000" kern="100" dirty="0">
                <a:latin typeface="Times New Roman" panose="02020603050405020304" pitchFamily="18" charset="0"/>
                <a:cs typeface="Times New Roman" panose="02020603050405020304" pitchFamily="18" charset="0"/>
              </a:rPr>
              <a:t>即服务（</a:t>
            </a:r>
            <a:r>
              <a:rPr lang="en-US" altLang="zh-CN" sz="2000" kern="100" dirty="0">
                <a:latin typeface="Times New Roman" panose="02020603050405020304" pitchFamily="18" charset="0"/>
              </a:rPr>
              <a:t>Software as a Service</a:t>
            </a:r>
            <a:r>
              <a:rPr lang="zh-CN" altLang="zh-CN" sz="2000" kern="100" dirty="0">
                <a:latin typeface="Times New Roman" panose="02020603050405020304" pitchFamily="18" charset="0"/>
                <a:cs typeface="Times New Roman" panose="02020603050405020304" pitchFamily="18" charset="0"/>
              </a:rPr>
              <a:t>，简称</a:t>
            </a:r>
            <a:r>
              <a:rPr lang="en-US" altLang="zh-CN" sz="2000" kern="100" dirty="0">
                <a:latin typeface="Times New Roman" panose="02020603050405020304" pitchFamily="18" charset="0"/>
              </a:rPr>
              <a:t>SaaS</a:t>
            </a:r>
            <a:r>
              <a:rPr lang="zh-CN" altLang="zh-CN" sz="2000" kern="100" dirty="0">
                <a:latin typeface="Times New Roman" panose="02020603050405020304" pitchFamily="18" charset="0"/>
                <a:cs typeface="Times New Roman" panose="02020603050405020304" pitchFamily="18" charset="0"/>
              </a:rPr>
              <a:t>）。这里的软件</a:t>
            </a:r>
            <a:r>
              <a:rPr lang="zh-CN" altLang="zh-CN" sz="2000" kern="100" dirty="0" smtClean="0">
                <a:latin typeface="Times New Roman" panose="02020603050405020304" pitchFamily="18" charset="0"/>
                <a:cs typeface="Times New Roman" panose="02020603050405020304" pitchFamily="18" charset="0"/>
              </a:rPr>
              <a:t>类型</a:t>
            </a:r>
            <a:r>
              <a:rPr lang="zh-CN" altLang="en-US" sz="2000" kern="100" dirty="0">
                <a:latin typeface="Times New Roman" panose="02020603050405020304" pitchFamily="18" charset="0"/>
                <a:cs typeface="Times New Roman" panose="02020603050405020304" pitchFamily="18" charset="0"/>
              </a:rPr>
              <a:t>包含</a:t>
            </a:r>
            <a:r>
              <a:rPr lang="zh-CN" altLang="zh-CN" sz="2000" kern="100" dirty="0" smtClean="0">
                <a:latin typeface="Times New Roman" panose="02020603050405020304" pitchFamily="18" charset="0"/>
                <a:cs typeface="Times New Roman" panose="02020603050405020304" pitchFamily="18" charset="0"/>
              </a:rPr>
              <a:t>电子邮件</a:t>
            </a:r>
            <a:r>
              <a:rPr lang="zh-CN" altLang="zh-CN" sz="2000" kern="100" dirty="0">
                <a:latin typeface="Times New Roman" panose="02020603050405020304" pitchFamily="18" charset="0"/>
                <a:cs typeface="Times New Roman" panose="02020603050405020304" pitchFamily="18" charset="0"/>
              </a:rPr>
              <a:t>、通讯和企业常用的管理软件等。</a:t>
            </a:r>
            <a:endParaRPr lang="zh-CN" altLang="en-US" sz="2000" dirty="0"/>
          </a:p>
        </p:txBody>
      </p:sp>
    </p:spTree>
    <p:extLst>
      <p:ext uri="{BB962C8B-B14F-4D97-AF65-F5344CB8AC3E}">
        <p14:creationId xmlns:p14="http://schemas.microsoft.com/office/powerpoint/2010/main" val="13034849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让</a:t>
            </a:r>
            <a:r>
              <a:rPr lang="zh-CN" altLang="zh-CN" dirty="0"/>
              <a:t>大家共享多核，有福同享就是云</a:t>
            </a:r>
            <a:r>
              <a:rPr lang="zh-CN" altLang="zh-CN" dirty="0" smtClean="0"/>
              <a:t>计算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86</a:t>
            </a:fld>
            <a:endParaRPr lang="zh-CN" altLang="en-US"/>
          </a:p>
        </p:txBody>
      </p:sp>
      <p:sp>
        <p:nvSpPr>
          <p:cNvPr id="7" name="矩形 6"/>
          <p:cNvSpPr/>
          <p:nvPr/>
        </p:nvSpPr>
        <p:spPr>
          <a:xfrm>
            <a:off x="899592" y="1988840"/>
            <a:ext cx="7416824" cy="2049857"/>
          </a:xfrm>
          <a:prstGeom prst="rect">
            <a:avLst/>
          </a:prstGeom>
        </p:spPr>
        <p:txBody>
          <a:bodyPr wrap="square">
            <a:spAutoFit/>
          </a:bodyPr>
          <a:lstStyle/>
          <a:p>
            <a:pPr algn="just">
              <a:lnSpc>
                <a:spcPct val="130000"/>
              </a:lnSpc>
              <a:spcAft>
                <a:spcPts val="0"/>
              </a:spcAft>
            </a:pPr>
            <a:r>
              <a:rPr lang="en-US" altLang="zh-CN" sz="2000" kern="100" dirty="0" smtClean="0">
                <a:latin typeface="Times New Roman" panose="02020603050405020304" pitchFamily="18" charset="0"/>
              </a:rPr>
              <a:t>    </a:t>
            </a:r>
            <a:r>
              <a:rPr lang="en-US" altLang="zh-CN" sz="2000" kern="100" dirty="0" smtClean="0">
                <a:latin typeface="Times New Roman" panose="02020603050405020304" pitchFamily="18" charset="0"/>
              </a:rPr>
              <a:t>    </a:t>
            </a:r>
            <a:r>
              <a:rPr lang="zh-CN" altLang="zh-CN" sz="2000" kern="100" dirty="0" smtClean="0">
                <a:latin typeface="Times New Roman" panose="02020603050405020304" pitchFamily="18" charset="0"/>
              </a:rPr>
              <a:t>此外</a:t>
            </a:r>
            <a:r>
              <a:rPr lang="zh-CN" altLang="zh-CN" sz="2000" kern="100" dirty="0">
                <a:latin typeface="Times New Roman" panose="02020603050405020304" pitchFamily="18" charset="0"/>
              </a:rPr>
              <a:t>，云计算的模式不仅仅是提供资源共享的一种方式，更是为大家提供了极大的便利。托云计算的福，普通人不再需要精通各种技术细节就可以轻松地使用各种资源和软件；对专业人员而言，也可以从定制硬件设备、配置系统环境和软件的繁琐细节中解脱出来，把时间和精力集中在自己主要的任务上</a:t>
            </a:r>
            <a:r>
              <a:rPr lang="zh-CN" altLang="zh-CN" sz="2000" kern="100" dirty="0" smtClean="0">
                <a:latin typeface="Times New Roman" panose="02020603050405020304" pitchFamily="18" charset="0"/>
              </a:rPr>
              <a:t>。</a:t>
            </a:r>
            <a:endParaRPr lang="zh-CN" altLang="zh-CN" sz="2000" kern="100" dirty="0">
              <a:latin typeface="Times New Roman" panose="02020603050405020304" pitchFamily="18" charset="0"/>
            </a:endParaRPr>
          </a:p>
        </p:txBody>
      </p:sp>
    </p:spTree>
    <p:extLst>
      <p:ext uri="{BB962C8B-B14F-4D97-AF65-F5344CB8AC3E}">
        <p14:creationId xmlns:p14="http://schemas.microsoft.com/office/powerpoint/2010/main" val="239330847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分布式</a:t>
            </a:r>
            <a:r>
              <a:rPr lang="zh-CN" altLang="zh-CN" dirty="0"/>
              <a:t>计算也是多核计</a:t>
            </a:r>
            <a:r>
              <a:rPr lang="zh-CN" altLang="zh-CN" dirty="0" smtClean="0"/>
              <a:t>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87</a:t>
            </a:fld>
            <a:endParaRPr lang="zh-CN" altLang="en-US"/>
          </a:p>
        </p:txBody>
      </p:sp>
      <p:sp>
        <p:nvSpPr>
          <p:cNvPr id="7" name="矩形 6"/>
          <p:cNvSpPr/>
          <p:nvPr/>
        </p:nvSpPr>
        <p:spPr>
          <a:xfrm>
            <a:off x="899592" y="1988840"/>
            <a:ext cx="7416824" cy="1649747"/>
          </a:xfrm>
          <a:prstGeom prst="rect">
            <a:avLst/>
          </a:prstGeom>
        </p:spPr>
        <p:txBody>
          <a:bodyPr wrap="square">
            <a:spAutoFit/>
          </a:bodyPr>
          <a:lstStyle/>
          <a:p>
            <a:pPr indent="266700" algn="just">
              <a:lnSpc>
                <a:spcPct val="130000"/>
              </a:lnSpc>
              <a:spcAft>
                <a:spcPts val="0"/>
              </a:spcAft>
            </a:pPr>
            <a:r>
              <a:rPr lang="en-US" altLang="zh-CN" sz="2000" dirty="0" smtClean="0"/>
              <a:t>    </a:t>
            </a:r>
            <a:r>
              <a:rPr lang="zh-CN" altLang="zh-CN" sz="2000" dirty="0" smtClean="0"/>
              <a:t>一</a:t>
            </a:r>
            <a:r>
              <a:rPr lang="zh-CN" altLang="zh-CN" sz="2000" dirty="0"/>
              <a:t>个分布式计算环境往往包含了多台相同或不同类型的计算机，称为计算节点。所有的计算节点通过网络连接在一起。在这种环境中，每个计算节点都可以看作是一个计算核，连接这些计算机的网络就可以看作是多核环境里的电路。</a:t>
            </a:r>
            <a:endParaRPr lang="zh-CN" altLang="zh-CN" sz="2000" kern="100" dirty="0">
              <a:latin typeface="Times New Roman" panose="02020603050405020304" pitchFamily="18" charset="0"/>
            </a:endParaRPr>
          </a:p>
        </p:txBody>
      </p:sp>
    </p:spTree>
    <p:extLst>
      <p:ext uri="{BB962C8B-B14F-4D97-AF65-F5344CB8AC3E}">
        <p14:creationId xmlns:p14="http://schemas.microsoft.com/office/powerpoint/2010/main" val="93164689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分布式</a:t>
            </a:r>
            <a:r>
              <a:rPr lang="zh-CN" altLang="zh-CN" dirty="0"/>
              <a:t>计算也是多核计</a:t>
            </a:r>
            <a:r>
              <a:rPr lang="zh-CN" altLang="zh-CN" dirty="0" smtClean="0"/>
              <a:t>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88</a:t>
            </a:fld>
            <a:endParaRPr lang="zh-CN" altLang="en-US"/>
          </a:p>
        </p:txBody>
      </p:sp>
      <p:sp>
        <p:nvSpPr>
          <p:cNvPr id="7" name="矩形 6"/>
          <p:cNvSpPr/>
          <p:nvPr/>
        </p:nvSpPr>
        <p:spPr>
          <a:xfrm>
            <a:off x="827584" y="1997839"/>
            <a:ext cx="7416824" cy="2893100"/>
          </a:xfrm>
          <a:prstGeom prst="rect">
            <a:avLst/>
          </a:prstGeom>
        </p:spPr>
        <p:txBody>
          <a:bodyPr wrap="square">
            <a:spAutoFit/>
          </a:bodyPr>
          <a:lstStyle/>
          <a:p>
            <a:pPr>
              <a:lnSpc>
                <a:spcPct val="130000"/>
              </a:lnSpc>
            </a:pPr>
            <a:r>
              <a:rPr lang="en-US" altLang="zh-CN" sz="2000" dirty="0"/>
              <a:t> </a:t>
            </a:r>
            <a:r>
              <a:rPr lang="en-US" altLang="zh-CN" sz="2000" dirty="0" smtClean="0"/>
              <a:t>       </a:t>
            </a:r>
            <a:r>
              <a:rPr lang="en-US" altLang="zh-CN" sz="2000" dirty="0" smtClean="0"/>
              <a:t> </a:t>
            </a:r>
            <a:r>
              <a:rPr lang="zh-CN" altLang="zh-CN" sz="2000" dirty="0" smtClean="0"/>
              <a:t>首先</a:t>
            </a:r>
            <a:r>
              <a:rPr lang="zh-CN" altLang="zh-CN" sz="2000" dirty="0"/>
              <a:t>要解决的问题就是如何存放和获取计算所需的数据。在多核计算中，进程或线程把计算所需的数据放在同一台计算机的内存里，它们独立地或共享地使用这些数据。然而，在分布式计算中，一个计算节点所需的数据可能是以文件的方式存放在其他的计算机里。这种环境需要一个统一的存储系统来管理各个计算节点中的数据，这就是分布式文件系统</a:t>
            </a:r>
            <a:r>
              <a:rPr lang="zh-CN" altLang="zh-CN" sz="2000" dirty="0" smtClean="0"/>
              <a:t>。</a:t>
            </a:r>
            <a:endParaRPr lang="en-US" altLang="zh-CN" sz="2000" dirty="0" smtClean="0"/>
          </a:p>
          <a:p>
            <a:pPr>
              <a:lnSpc>
                <a:spcPct val="130000"/>
              </a:lnSpc>
            </a:pPr>
            <a:r>
              <a:rPr lang="en-US" altLang="zh-CN" sz="2000" dirty="0"/>
              <a:t> </a:t>
            </a:r>
            <a:r>
              <a:rPr lang="en-US" altLang="zh-CN" sz="2000" dirty="0" smtClean="0"/>
              <a:t>        </a:t>
            </a:r>
          </a:p>
        </p:txBody>
      </p:sp>
    </p:spTree>
    <p:extLst>
      <p:ext uri="{BB962C8B-B14F-4D97-AF65-F5344CB8AC3E}">
        <p14:creationId xmlns:p14="http://schemas.microsoft.com/office/powerpoint/2010/main" val="12742186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分布式</a:t>
            </a:r>
            <a:r>
              <a:rPr lang="zh-CN" altLang="zh-CN" dirty="0"/>
              <a:t>计算也是多核计</a:t>
            </a:r>
            <a:r>
              <a:rPr lang="zh-CN" altLang="zh-CN" dirty="0" smtClean="0"/>
              <a:t>算</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89</a:t>
            </a:fld>
            <a:endParaRPr lang="zh-CN" altLang="en-US"/>
          </a:p>
        </p:txBody>
      </p:sp>
      <p:sp>
        <p:nvSpPr>
          <p:cNvPr id="7" name="矩形 6"/>
          <p:cNvSpPr/>
          <p:nvPr/>
        </p:nvSpPr>
        <p:spPr>
          <a:xfrm>
            <a:off x="827584" y="1628800"/>
            <a:ext cx="7416824" cy="4456220"/>
          </a:xfrm>
          <a:prstGeom prst="rect">
            <a:avLst/>
          </a:prstGeom>
        </p:spPr>
        <p:txBody>
          <a:bodyPr wrap="square">
            <a:spAutoFit/>
          </a:bodyPr>
          <a:lstStyle/>
          <a:p>
            <a:pPr>
              <a:lnSpc>
                <a:spcPct val="130000"/>
              </a:lnSpc>
            </a:pPr>
            <a:r>
              <a:rPr lang="en-US" altLang="zh-CN" sz="2000" dirty="0" smtClean="0"/>
              <a:t>         </a:t>
            </a:r>
            <a:r>
              <a:rPr lang="zh-CN" altLang="zh-CN" sz="2000" dirty="0" smtClean="0"/>
              <a:t>其次</a:t>
            </a:r>
            <a:r>
              <a:rPr lang="zh-CN" altLang="zh-CN" sz="2000" dirty="0"/>
              <a:t>，如何在分布式系统中的多个计算节点上并行处理数据呢？基本思想与多核计算的并行一样，就是把一个大任务分解为多个小任务，每个计算节点负责处理一个小任务。这样，各个计算节点就并行地处理各自分配到的小任务</a:t>
            </a:r>
            <a:r>
              <a:rPr lang="zh-CN" altLang="zh-CN" sz="2000" dirty="0" smtClean="0"/>
              <a:t>。</a:t>
            </a:r>
            <a:endParaRPr lang="en-US" altLang="zh-CN" sz="2000" dirty="0"/>
          </a:p>
          <a:p>
            <a:pPr>
              <a:lnSpc>
                <a:spcPct val="130000"/>
              </a:lnSpc>
            </a:pPr>
            <a:endParaRPr lang="en-US" altLang="zh-CN" sz="2000" dirty="0" smtClean="0"/>
          </a:p>
          <a:p>
            <a:pPr>
              <a:lnSpc>
                <a:spcPct val="130000"/>
              </a:lnSpc>
            </a:pPr>
            <a:r>
              <a:rPr lang="en-US" altLang="zh-CN" sz="2000" dirty="0"/>
              <a:t> </a:t>
            </a:r>
            <a:r>
              <a:rPr lang="en-US" altLang="zh-CN" sz="2000" dirty="0" smtClean="0"/>
              <a:t>        </a:t>
            </a:r>
            <a:r>
              <a:rPr lang="zh-CN" altLang="zh-CN" sz="2000" dirty="0" smtClean="0"/>
              <a:t>最后</a:t>
            </a:r>
            <a:r>
              <a:rPr lang="zh-CN" altLang="zh-CN" sz="2000" dirty="0"/>
              <a:t>，分布式系统中的各个计算任务之间如何通信呢？多核计算可以用共享内存实现进程间的通信，而分布式计算并不能简单地使用这种方式。分布式系统使用网络连接各个计算节点，它使用的通信方法也就类似于互联网中通信方法。这就是系统通信协议。通信协议是一套规定，定义了计算节点的角色、位置和一整套的联系方式。</a:t>
            </a:r>
          </a:p>
        </p:txBody>
      </p:sp>
    </p:spTree>
    <p:extLst>
      <p:ext uri="{BB962C8B-B14F-4D97-AF65-F5344CB8AC3E}">
        <p14:creationId xmlns:p14="http://schemas.microsoft.com/office/powerpoint/2010/main" val="2890908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银行取款问题</a:t>
            </a:r>
          </a:p>
        </p:txBody>
      </p:sp>
      <p:sp>
        <p:nvSpPr>
          <p:cNvPr id="3" name="日期占位符 2"/>
          <p:cNvSpPr>
            <a:spLocks noGrp="1"/>
          </p:cNvSpPr>
          <p:nvPr>
            <p:ph type="dt" sz="half" idx="10"/>
          </p:nvPr>
        </p:nvSpPr>
        <p:spPr/>
        <p:txBody>
          <a:bodyPr/>
          <a:lstStyle/>
          <a:p>
            <a:fld id="{DB5C99A0-5F28-4A51-9F65-EDAD62957D17}" type="datetime1">
              <a:rPr lang="zh-CN" altLang="en-US" smtClean="0"/>
              <a:pPr/>
              <a:t>2016/10/26</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514356591"/>
              </p:ext>
            </p:extLst>
          </p:nvPr>
        </p:nvGraphicFramePr>
        <p:xfrm>
          <a:off x="2220845" y="1387361"/>
          <a:ext cx="4675670" cy="2041639"/>
        </p:xfrm>
        <a:graphic>
          <a:graphicData uri="http://schemas.openxmlformats.org/presentationml/2006/ole">
            <mc:AlternateContent xmlns:mc="http://schemas.openxmlformats.org/markup-compatibility/2006">
              <mc:Choice xmlns:v="urn:schemas-microsoft-com:vml" Requires="v">
                <p:oleObj spid="_x0000_s102422" r:id="rId3" imgW="3978720" imgH="1625040" progId="">
                  <p:embed/>
                </p:oleObj>
              </mc:Choice>
              <mc:Fallback>
                <p:oleObj r:id="rId3" imgW="3978720" imgH="162504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0845" y="1387361"/>
                        <a:ext cx="4675670" cy="2041639"/>
                      </a:xfrm>
                      <a:prstGeom prst="rect">
                        <a:avLst/>
                      </a:prstGeom>
                      <a:noFill/>
                    </p:spPr>
                  </p:pic>
                </p:oleObj>
              </mc:Fallback>
            </mc:AlternateContent>
          </a:graphicData>
        </a:graphic>
      </p:graphicFrame>
      <p:sp>
        <p:nvSpPr>
          <p:cNvPr id="7" name="矩形 6"/>
          <p:cNvSpPr/>
          <p:nvPr/>
        </p:nvSpPr>
        <p:spPr>
          <a:xfrm>
            <a:off x="278160" y="3645024"/>
            <a:ext cx="8614320" cy="2613023"/>
          </a:xfrm>
          <a:prstGeom prst="rect">
            <a:avLst/>
          </a:prstGeom>
        </p:spPr>
        <p:txBody>
          <a:bodyPr wrap="square">
            <a:spAutoFit/>
          </a:bodyPr>
          <a:lstStyle/>
          <a:p>
            <a:pPr algn="just">
              <a:lnSpc>
                <a:spcPct val="130000"/>
              </a:lnSpc>
              <a:spcAft>
                <a:spcPts val="0"/>
              </a:spcAft>
            </a:pPr>
            <a:r>
              <a:rPr lang="zh-CN" altLang="zh-CN" b="1" kern="100" dirty="0">
                <a:latin typeface="Times New Roman" panose="02020603050405020304" pitchFamily="18" charset="0"/>
              </a:rPr>
              <a:t>情形</a:t>
            </a:r>
            <a:r>
              <a:rPr lang="en-US" altLang="zh-CN" b="1" kern="100" dirty="0">
                <a:latin typeface="Times New Roman" panose="02020603050405020304" pitchFamily="18" charset="0"/>
              </a:rPr>
              <a:t>1</a:t>
            </a:r>
            <a:r>
              <a:rPr lang="zh-CN" altLang="zh-CN" b="1" kern="100" dirty="0">
                <a:latin typeface="Times New Roman" panose="02020603050405020304" pitchFamily="18" charset="0"/>
              </a:rPr>
              <a:t>：</a:t>
            </a:r>
            <a:r>
              <a:rPr lang="en-US" altLang="zh-CN" kern="100" dirty="0" err="1">
                <a:latin typeface="Times New Roman" panose="02020603050405020304" pitchFamily="18" charset="0"/>
              </a:rPr>
              <a:t>PayByCard</a:t>
            </a:r>
            <a:r>
              <a:rPr lang="zh-CN" altLang="zh-CN" kern="100" dirty="0">
                <a:latin typeface="Times New Roman" panose="02020603050405020304" pitchFamily="18" charset="0"/>
              </a:rPr>
              <a:t>函数的</a:t>
            </a:r>
            <a:r>
              <a:rPr lang="en-US" altLang="zh-CN" kern="100" dirty="0">
                <a:latin typeface="Times New Roman" panose="02020603050405020304" pitchFamily="18" charset="0"/>
              </a:rPr>
              <a:t>B1 = </a:t>
            </a:r>
            <a:r>
              <a:rPr lang="en-US" altLang="zh-CN" kern="100" dirty="0" err="1">
                <a:latin typeface="Times New Roman" panose="02020603050405020304" pitchFamily="18" charset="0"/>
              </a:rPr>
              <a:t>GetBalance</a:t>
            </a:r>
            <a:r>
              <a:rPr lang="en-US" altLang="zh-CN" kern="100" dirty="0">
                <a:latin typeface="Times New Roman" panose="02020603050405020304" pitchFamily="18" charset="0"/>
              </a:rPr>
              <a:t>(card)</a:t>
            </a:r>
            <a:r>
              <a:rPr lang="zh-CN" altLang="zh-CN" kern="100" dirty="0">
                <a:latin typeface="Times New Roman" panose="02020603050405020304" pitchFamily="18" charset="0"/>
              </a:rPr>
              <a:t>与</a:t>
            </a:r>
            <a:r>
              <a:rPr lang="en-US" altLang="zh-CN" kern="100" dirty="0">
                <a:latin typeface="Times New Roman" panose="02020603050405020304" pitchFamily="18" charset="0"/>
              </a:rPr>
              <a:t>Pay(card, B1,100)</a:t>
            </a:r>
            <a:r>
              <a:rPr lang="zh-CN" altLang="zh-CN" kern="100" dirty="0">
                <a:latin typeface="Times New Roman" panose="02020603050405020304" pitchFamily="18" charset="0"/>
              </a:rPr>
              <a:t>首先执行。这时，</a:t>
            </a:r>
            <a:r>
              <a:rPr lang="en-US" altLang="zh-CN" kern="100" dirty="0">
                <a:latin typeface="Times New Roman" panose="02020603050405020304" pitchFamily="18" charset="0"/>
              </a:rPr>
              <a:t>card</a:t>
            </a:r>
            <a:r>
              <a:rPr lang="zh-CN" altLang="zh-CN" kern="100" dirty="0">
                <a:latin typeface="Times New Roman" panose="02020603050405020304" pitchFamily="18" charset="0"/>
              </a:rPr>
              <a:t>的余额变为</a:t>
            </a:r>
            <a:r>
              <a:rPr lang="en-US" altLang="zh-CN" kern="100" dirty="0">
                <a:latin typeface="Times New Roman" panose="02020603050405020304" pitchFamily="18" charset="0"/>
              </a:rPr>
              <a:t>0</a:t>
            </a:r>
            <a:r>
              <a:rPr lang="zh-CN" altLang="zh-CN" kern="100" dirty="0">
                <a:latin typeface="Times New Roman" panose="02020603050405020304" pitchFamily="18" charset="0"/>
              </a:rPr>
              <a:t>，当</a:t>
            </a:r>
            <a:r>
              <a:rPr lang="en-US" altLang="zh-CN" kern="100" dirty="0" err="1">
                <a:latin typeface="Times New Roman" panose="02020603050405020304" pitchFamily="18" charset="0"/>
              </a:rPr>
              <a:t>WithdrawMoney</a:t>
            </a:r>
            <a:r>
              <a:rPr lang="zh-CN" altLang="zh-CN" kern="100" dirty="0">
                <a:latin typeface="Times New Roman" panose="02020603050405020304" pitchFamily="18" charset="0"/>
              </a:rPr>
              <a:t>程序想取出钱时，系统会提示余额不足。在这种情形下，银行卡的余额管理是正确的</a:t>
            </a:r>
            <a:r>
              <a:rPr lang="zh-CN" altLang="zh-CN" kern="100" dirty="0" smtClean="0">
                <a:latin typeface="Times New Roman" panose="02020603050405020304" pitchFamily="18" charset="0"/>
              </a:rPr>
              <a:t>。</a:t>
            </a:r>
            <a:endParaRPr lang="en-US" altLang="zh-CN" sz="1400" kern="100" dirty="0" smtClean="0">
              <a:latin typeface="Times New Roman" panose="02020603050405020304" pitchFamily="18" charset="0"/>
            </a:endParaRPr>
          </a:p>
          <a:p>
            <a:pPr algn="just">
              <a:lnSpc>
                <a:spcPct val="130000"/>
              </a:lnSpc>
              <a:spcAft>
                <a:spcPts val="0"/>
              </a:spcAft>
            </a:pPr>
            <a:r>
              <a:rPr lang="zh-CN" altLang="zh-CN" b="1" kern="100" dirty="0" smtClean="0">
                <a:latin typeface="Times New Roman" panose="02020603050405020304" pitchFamily="18" charset="0"/>
                <a:cs typeface="Times New Roman" panose="02020603050405020304" pitchFamily="18" charset="0"/>
              </a:rPr>
              <a:t>情形</a:t>
            </a:r>
            <a:r>
              <a:rPr lang="en-US" altLang="zh-CN" b="1" kern="100" dirty="0">
                <a:latin typeface="Times New Roman" panose="02020603050405020304" pitchFamily="18" charset="0"/>
              </a:rPr>
              <a:t>2</a:t>
            </a:r>
            <a:r>
              <a:rPr lang="zh-CN" altLang="zh-CN" b="1"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B1=</a:t>
            </a:r>
            <a:r>
              <a:rPr lang="en-US" altLang="zh-CN" kern="100" dirty="0" err="1">
                <a:latin typeface="Times New Roman" panose="02020603050405020304" pitchFamily="18" charset="0"/>
              </a:rPr>
              <a:t>GetBalance</a:t>
            </a:r>
            <a:r>
              <a:rPr lang="en-US" altLang="zh-CN" kern="100" dirty="0">
                <a:latin typeface="Times New Roman" panose="02020603050405020304" pitchFamily="18" charset="0"/>
              </a:rPr>
              <a:t>(card)</a:t>
            </a:r>
            <a:r>
              <a:rPr lang="zh-CN" altLang="zh-CN" kern="100" dirty="0">
                <a:latin typeface="Times New Roman" panose="02020603050405020304" pitchFamily="18" charset="0"/>
                <a:cs typeface="Times New Roman" panose="02020603050405020304" pitchFamily="18" charset="0"/>
              </a:rPr>
              <a:t>首先执行，其次执行</a:t>
            </a:r>
            <a:r>
              <a:rPr lang="en-US" altLang="zh-CN" kern="100" dirty="0" err="1">
                <a:latin typeface="Times New Roman" panose="02020603050405020304" pitchFamily="18" charset="0"/>
              </a:rPr>
              <a:t>WithdrawMoney</a:t>
            </a:r>
            <a:r>
              <a:rPr lang="zh-CN" altLang="zh-CN" kern="100" dirty="0">
                <a:latin typeface="Times New Roman" panose="02020603050405020304" pitchFamily="18" charset="0"/>
                <a:cs typeface="Times New Roman" panose="02020603050405020304" pitchFamily="18" charset="0"/>
              </a:rPr>
              <a:t>函数中的</a:t>
            </a:r>
            <a:r>
              <a:rPr lang="en-US" altLang="zh-CN" kern="100" dirty="0">
                <a:latin typeface="Times New Roman" panose="02020603050405020304" pitchFamily="18" charset="0"/>
              </a:rPr>
              <a:t>B2=</a:t>
            </a:r>
            <a:r>
              <a:rPr lang="en-US" altLang="zh-CN" kern="100" dirty="0" err="1">
                <a:latin typeface="Times New Roman" panose="02020603050405020304" pitchFamily="18" charset="0"/>
              </a:rPr>
              <a:t>GetBalance</a:t>
            </a:r>
            <a:r>
              <a:rPr lang="en-US" altLang="zh-CN" kern="100" dirty="0">
                <a:latin typeface="Times New Roman" panose="02020603050405020304" pitchFamily="18" charset="0"/>
              </a:rPr>
              <a:t>(card)</a:t>
            </a:r>
            <a:r>
              <a:rPr lang="zh-CN" altLang="zh-CN" kern="100" dirty="0">
                <a:latin typeface="Times New Roman" panose="02020603050405020304" pitchFamily="18" charset="0"/>
                <a:cs typeface="Times New Roman" panose="02020603050405020304" pitchFamily="18" charset="0"/>
              </a:rPr>
              <a:t>。这时</a:t>
            </a:r>
            <a:r>
              <a:rPr lang="en-US" altLang="zh-CN" kern="100" dirty="0">
                <a:latin typeface="Times New Roman" panose="02020603050405020304" pitchFamily="18" charset="0"/>
              </a:rPr>
              <a:t>B1</a:t>
            </a:r>
            <a:r>
              <a:rPr lang="zh-CN" altLang="zh-CN" kern="100" dirty="0">
                <a:latin typeface="Times New Roman" panose="02020603050405020304" pitchFamily="18" charset="0"/>
                <a:cs typeface="Times New Roman" panose="02020603050405020304" pitchFamily="18" charset="0"/>
              </a:rPr>
              <a:t>与</a:t>
            </a:r>
            <a:r>
              <a:rPr lang="en-US" altLang="zh-CN" kern="100" dirty="0">
                <a:latin typeface="Times New Roman" panose="02020603050405020304" pitchFamily="18" charset="0"/>
              </a:rPr>
              <a:t>B2</a:t>
            </a:r>
            <a:r>
              <a:rPr lang="zh-CN" altLang="zh-CN" kern="100" dirty="0">
                <a:latin typeface="Times New Roman" panose="02020603050405020304" pitchFamily="18" charset="0"/>
                <a:cs typeface="Times New Roman" panose="02020603050405020304" pitchFamily="18" charset="0"/>
              </a:rPr>
              <a:t>所存储的值都为</a:t>
            </a:r>
            <a:r>
              <a:rPr lang="en-US" altLang="zh-CN" kern="100" dirty="0">
                <a:latin typeface="Times New Roman" panose="02020603050405020304" pitchFamily="18" charset="0"/>
              </a:rPr>
              <a:t>100</a:t>
            </a:r>
            <a:r>
              <a:rPr lang="zh-CN" altLang="zh-CN" kern="100" dirty="0">
                <a:latin typeface="Times New Roman" panose="02020603050405020304" pitchFamily="18" charset="0"/>
                <a:cs typeface="Times New Roman" panose="02020603050405020304" pitchFamily="18" charset="0"/>
              </a:rPr>
              <a:t>。所以</a:t>
            </a:r>
            <a:r>
              <a:rPr lang="en-US" altLang="zh-CN" kern="100" dirty="0">
                <a:latin typeface="Times New Roman" panose="02020603050405020304" pitchFamily="18" charset="0"/>
              </a:rPr>
              <a:t>B1&gt;=100</a:t>
            </a:r>
            <a:r>
              <a:rPr lang="zh-CN" altLang="zh-CN" kern="100" dirty="0">
                <a:latin typeface="Times New Roman" panose="02020603050405020304" pitchFamily="18" charset="0"/>
                <a:cs typeface="Times New Roman" panose="02020603050405020304" pitchFamily="18" charset="0"/>
              </a:rPr>
              <a:t>与</a:t>
            </a:r>
            <a:r>
              <a:rPr lang="en-US" altLang="zh-CN" kern="100" dirty="0">
                <a:latin typeface="Times New Roman" panose="02020603050405020304" pitchFamily="18" charset="0"/>
              </a:rPr>
              <a:t>B2&gt;=100</a:t>
            </a:r>
            <a:r>
              <a:rPr lang="zh-CN" altLang="zh-CN" kern="100" dirty="0">
                <a:latin typeface="Times New Roman" panose="02020603050405020304" pitchFamily="18" charset="0"/>
                <a:cs typeface="Times New Roman" panose="02020603050405020304" pitchFamily="18" charset="0"/>
              </a:rPr>
              <a:t>都为</a:t>
            </a:r>
            <a:r>
              <a:rPr lang="en-US" altLang="zh-CN" kern="100" dirty="0">
                <a:latin typeface="Times New Roman" panose="02020603050405020304" pitchFamily="18" charset="0"/>
              </a:rPr>
              <a:t>True</a:t>
            </a:r>
            <a:r>
              <a:rPr lang="zh-CN" altLang="zh-CN" kern="100" dirty="0">
                <a:latin typeface="Times New Roman" panose="02020603050405020304" pitchFamily="18" charset="0"/>
                <a:cs typeface="Times New Roman" panose="02020603050405020304" pitchFamily="18" charset="0"/>
              </a:rPr>
              <a:t>。也就是说，商店消费的持卡人花掉了</a:t>
            </a:r>
            <a:r>
              <a:rPr lang="en-US" altLang="zh-CN" kern="100" dirty="0">
                <a:latin typeface="Times New Roman" panose="02020603050405020304" pitchFamily="18" charset="0"/>
              </a:rPr>
              <a:t>100</a:t>
            </a:r>
            <a:r>
              <a:rPr lang="zh-CN" altLang="zh-CN" kern="100" dirty="0">
                <a:latin typeface="Times New Roman" panose="02020603050405020304" pitchFamily="18" charset="0"/>
                <a:cs typeface="Times New Roman" panose="02020603050405020304" pitchFamily="18" charset="0"/>
              </a:rPr>
              <a:t>元，而</a:t>
            </a:r>
            <a:r>
              <a:rPr lang="en-US" altLang="zh-CN" kern="100" dirty="0">
                <a:latin typeface="Times New Roman" panose="02020603050405020304" pitchFamily="18" charset="0"/>
              </a:rPr>
              <a:t>ATM</a:t>
            </a:r>
            <a:r>
              <a:rPr lang="zh-CN" altLang="zh-CN" kern="100" dirty="0">
                <a:latin typeface="Times New Roman" panose="02020603050405020304" pitchFamily="18" charset="0"/>
                <a:cs typeface="Times New Roman" panose="02020603050405020304" pitchFamily="18" charset="0"/>
              </a:rPr>
              <a:t>取钱的持卡人也成功取出</a:t>
            </a:r>
            <a:r>
              <a:rPr lang="en-US" altLang="zh-CN" kern="100" dirty="0">
                <a:latin typeface="Times New Roman" panose="02020603050405020304" pitchFamily="18" charset="0"/>
              </a:rPr>
              <a:t>100</a:t>
            </a:r>
            <a:r>
              <a:rPr lang="zh-CN" altLang="zh-CN" kern="100" dirty="0" smtClean="0">
                <a:latin typeface="Times New Roman" panose="02020603050405020304" pitchFamily="18" charset="0"/>
                <a:cs typeface="Times New Roman" panose="02020603050405020304" pitchFamily="18" charset="0"/>
              </a:rPr>
              <a:t>元。</a:t>
            </a:r>
            <a:endParaRPr lang="zh-CN" altLang="en-US" dirty="0"/>
          </a:p>
        </p:txBody>
      </p:sp>
    </p:spTree>
    <p:extLst>
      <p:ext uri="{BB962C8B-B14F-4D97-AF65-F5344CB8AC3E}">
        <p14:creationId xmlns:p14="http://schemas.microsoft.com/office/powerpoint/2010/main" val="1824808722"/>
      </p:ext>
    </p:extLst>
  </p:cSld>
  <p:clrMapOvr>
    <a:masterClrMapping/>
  </p:clrMapOvr>
  <p:timing>
    <p:tnLst>
      <p:par>
        <p:cTn id="1" dur="indefinite" restart="never" nodeType="tmRoot"/>
      </p:par>
    </p:tnLst>
  </p:timing>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987</TotalTime>
  <Words>8620</Words>
  <Application>Microsoft Office PowerPoint</Application>
  <PresentationFormat>全屏显示(4:3)</PresentationFormat>
  <Paragraphs>1159</Paragraphs>
  <Slides>89</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0</vt:i4>
      </vt:variant>
      <vt:variant>
        <vt:lpstr>幻灯片标题</vt:lpstr>
      </vt:variant>
      <vt:variant>
        <vt:i4>89</vt:i4>
      </vt:variant>
    </vt:vector>
  </HeadingPairs>
  <TitlesOfParts>
    <vt:vector size="96" baseType="lpstr">
      <vt:lpstr>楷体_GB2312</vt:lpstr>
      <vt:lpstr>宋体</vt:lpstr>
      <vt:lpstr>Arial</vt:lpstr>
      <vt:lpstr>Calibri</vt:lpstr>
      <vt:lpstr>Cambria Math</vt:lpstr>
      <vt:lpstr>Times New Roman</vt:lpstr>
      <vt:lpstr>章信息</vt:lpstr>
      <vt:lpstr>第7章 并行计算</vt:lpstr>
      <vt:lpstr>引言</vt:lpstr>
      <vt:lpstr>第1节  并行计算简介</vt:lpstr>
      <vt:lpstr>并行计算</vt:lpstr>
      <vt:lpstr>共享内存</vt:lpstr>
      <vt:lpstr>共享内存</vt:lpstr>
      <vt:lpstr>消息传递</vt:lpstr>
      <vt:lpstr>银行取款问题</vt:lpstr>
      <vt:lpstr>银行取款问题</vt:lpstr>
      <vt:lpstr>电梯调度问题</vt:lpstr>
      <vt:lpstr>第2节  多进程编程</vt:lpstr>
      <vt:lpstr>第2节  多进程编程简介</vt:lpstr>
      <vt:lpstr>多进程编程在Python中的实现</vt:lpstr>
      <vt:lpstr>多进程编程在Python中的实现</vt:lpstr>
      <vt:lpstr>多进程编程在Python中的实现</vt:lpstr>
      <vt:lpstr>多进程编程在Python中的实现</vt:lpstr>
      <vt:lpstr>使用多进程加快求解问题的速度</vt:lpstr>
      <vt:lpstr>使用多进程加快求解问题的速度</vt:lpstr>
      <vt:lpstr>使用多进程加快求解问题的速度</vt:lpstr>
      <vt:lpstr>PowerPoint 演示文稿</vt:lpstr>
      <vt:lpstr>使用多进程加快求解问题的速度</vt:lpstr>
      <vt:lpstr>第3节  进程通信</vt:lpstr>
      <vt:lpstr>PowerPoint 演示文稿</vt:lpstr>
      <vt:lpstr>共享内存的基本概念</vt:lpstr>
      <vt:lpstr>共享内存的基本概念</vt:lpstr>
      <vt:lpstr>共享内存的Python实现</vt:lpstr>
      <vt:lpstr>共享内存的Python实现</vt:lpstr>
      <vt:lpstr>共享内存的Python实现</vt:lpstr>
      <vt:lpstr>PowerPoint 演示文稿</vt:lpstr>
      <vt:lpstr>第4节  多进程编程实例</vt:lpstr>
      <vt:lpstr>PowerPoint 演示文稿</vt:lpstr>
      <vt:lpstr>方差计算的多进程实现</vt:lpstr>
      <vt:lpstr>方差计算的多进程实现</vt:lpstr>
      <vt:lpstr>PowerPoint 演示文稿</vt:lpstr>
      <vt:lpstr>方差计算的多进程实现</vt:lpstr>
      <vt:lpstr>方差计算的多进程实现</vt:lpstr>
      <vt:lpstr>方差计算的多进程实现</vt:lpstr>
      <vt:lpstr>PowerPoint 演示文稿</vt:lpstr>
      <vt:lpstr>方差计算的多进程实现</vt:lpstr>
      <vt:lpstr>N阶矩阵与N维向量相乘的多进程实现</vt:lpstr>
      <vt:lpstr>N阶矩阵与N维向量相乘的多进程实现</vt:lpstr>
      <vt:lpstr>N阶矩阵与N维向量相乘的多进程实现</vt:lpstr>
      <vt:lpstr>PowerPoint 演示文稿</vt:lpstr>
      <vt:lpstr>N阶矩阵与N维向量相乘的多进程实现</vt:lpstr>
      <vt:lpstr>基于价格波动的生产者决策模拟</vt:lpstr>
      <vt:lpstr>基于价格波动的生产者决策模拟</vt:lpstr>
      <vt:lpstr>基于价格波动的生产者决策模拟</vt:lpstr>
      <vt:lpstr>基于价格波动的生产者决策模拟</vt:lpstr>
      <vt:lpstr>基于价格波动的生产者决策模拟</vt:lpstr>
      <vt:lpstr>基于价格波动的生产者决策模拟</vt:lpstr>
      <vt:lpstr>基于价格波动的生产者决策模拟</vt:lpstr>
      <vt:lpstr>基于价格波动的生产者决策模拟</vt:lpstr>
      <vt:lpstr>基于价格波动的生产者决策模拟</vt:lpstr>
      <vt:lpstr>PowerPoint 演示文稿</vt:lpstr>
      <vt:lpstr>PowerPoint 演示文稿</vt:lpstr>
      <vt:lpstr>基于价格波动的生产者决策模拟</vt:lpstr>
      <vt:lpstr>基于价格波动的生产者决策模拟</vt:lpstr>
      <vt:lpstr>基于价格波动的生产者决策模拟</vt:lpstr>
      <vt:lpstr>电梯运行与调度模拟</vt:lpstr>
      <vt:lpstr>电梯运行与调度模拟</vt:lpstr>
      <vt:lpstr>电梯运行与调度模拟</vt:lpstr>
      <vt:lpstr>电梯运行与调度模拟</vt:lpstr>
      <vt:lpstr>电梯运行与调度模拟</vt:lpstr>
      <vt:lpstr>电梯运行与调度模拟</vt:lpstr>
      <vt:lpstr>PowerPoint 演示文稿</vt:lpstr>
      <vt:lpstr>电梯运行与调度模拟</vt:lpstr>
      <vt:lpstr>电梯运行与调度模拟</vt:lpstr>
      <vt:lpstr>PowerPoint 演示文稿</vt:lpstr>
      <vt:lpstr>电梯运行与调度模拟</vt:lpstr>
      <vt:lpstr>PowerPoint 演示文稿</vt:lpstr>
      <vt:lpstr>电梯运行与调度模拟</vt:lpstr>
      <vt:lpstr>电梯运行与调度模拟</vt:lpstr>
      <vt:lpstr>PowerPoint 演示文稿</vt:lpstr>
      <vt:lpstr>电梯运行与调度模拟</vt:lpstr>
      <vt:lpstr>电梯运行与调度模拟</vt:lpstr>
      <vt:lpstr>第5节  利用多核进行并行计算的思考</vt:lpstr>
      <vt:lpstr>没有智慧的计算就是浪费</vt:lpstr>
      <vt:lpstr>没有智慧的计算就是浪费</vt:lpstr>
      <vt:lpstr>能自己做就自己做，不要总是请示协调</vt:lpstr>
      <vt:lpstr>能自己做就自己做，不要总是请示协调</vt:lpstr>
      <vt:lpstr>能自己做就自己做，不要总是请示协调</vt:lpstr>
      <vt:lpstr>让大家共享多核，有福同享就是云计算</vt:lpstr>
      <vt:lpstr>让大家共享多核，有福同享就是云计算</vt:lpstr>
      <vt:lpstr>让大家共享多核，有福同享就是云计算</vt:lpstr>
      <vt:lpstr>让大家共享多核，有福同享就是云计算</vt:lpstr>
      <vt:lpstr>让大家共享多核，有福同享就是云计算</vt:lpstr>
      <vt:lpstr>分布式计算也是多核计算</vt:lpstr>
      <vt:lpstr>分布式计算也是多核计算</vt:lpstr>
      <vt:lpstr>分布式计算也是多核计算</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Ryan</cp:lastModifiedBy>
  <cp:revision>137</cp:revision>
  <dcterms:created xsi:type="dcterms:W3CDTF">2014-06-13T02:51:02Z</dcterms:created>
  <dcterms:modified xsi:type="dcterms:W3CDTF">2016-10-26T10:44:17Z</dcterms:modified>
</cp:coreProperties>
</file>